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7.xml" ContentType="application/vnd.openxmlformats-officedocument.drawingml.chart+xml"/>
  <Override PartName="/ppt/theme/themeOverride4.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8.xml" ContentType="application/vnd.openxmlformats-officedocument.drawingml.chart+xml"/>
  <Override PartName="/ppt/theme/themeOverride5.xml" ContentType="application/vnd.openxmlformats-officedocument.themeOverride+xml"/>
  <Override PartName="/ppt/charts/chart9.xml" ContentType="application/vnd.openxmlformats-officedocument.drawingml.chart+xml"/>
  <Override PartName="/ppt/theme/themeOverride6.xml" ContentType="application/vnd.openxmlformats-officedocument.themeOverride+xml"/>
  <Override PartName="/ppt/charts/chart10.xml" ContentType="application/vnd.openxmlformats-officedocument.drawingml.chart+xml"/>
  <Override PartName="/ppt/theme/themeOverride7.xml" ContentType="application/vnd.openxmlformats-officedocument.themeOverride+xml"/>
  <Override PartName="/ppt/charts/chart11.xml" ContentType="application/vnd.openxmlformats-officedocument.drawingml.chart+xml"/>
  <Override PartName="/ppt/theme/themeOverride8.xml" ContentType="application/vnd.openxmlformats-officedocument.themeOverride+xml"/>
  <Override PartName="/ppt/notesSlides/notesSlide20.xml" ContentType="application/vnd.openxmlformats-officedocument.presentationml.notesSlide+xml"/>
  <Override PartName="/ppt/charts/chart12.xml" ContentType="application/vnd.openxmlformats-officedocument.drawingml.chart+xml"/>
  <Override PartName="/ppt/theme/themeOverride9.xml" ContentType="application/vnd.openxmlformats-officedocument.themeOverride+xml"/>
  <Override PartName="/ppt/drawings/drawing4.xml" ContentType="application/vnd.openxmlformats-officedocument.drawingml.chartshapes+xml"/>
  <Override PartName="/ppt/notesSlides/notesSlide21.xml" ContentType="application/vnd.openxmlformats-officedocument.presentationml.notesSlide+xml"/>
  <Override PartName="/ppt/charts/chart13.xml" ContentType="application/vnd.openxmlformats-officedocument.drawingml.chart+xml"/>
  <Override PartName="/ppt/notesSlides/notesSlide22.xml" ContentType="application/vnd.openxmlformats-officedocument.presentationml.notesSlide+xml"/>
  <Override PartName="/ppt/charts/chart1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5.xml" ContentType="application/vnd.openxmlformats-officedocument.drawingml.chart+xml"/>
  <Override PartName="/ppt/theme/themeOverride10.xml" ContentType="application/vnd.openxmlformats-officedocument.themeOverride+xml"/>
  <Override PartName="/ppt/charts/chart16.xml" ContentType="application/vnd.openxmlformats-officedocument.drawingml.chart+xml"/>
  <Override PartName="/ppt/theme/themeOverride11.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1" r:id="rId1"/>
    <p:sldMasterId id="2147483674" r:id="rId2"/>
    <p:sldMasterId id="2147483686" r:id="rId3"/>
  </p:sldMasterIdLst>
  <p:notesMasterIdLst>
    <p:notesMasterId r:id="rId47"/>
  </p:notesMasterIdLst>
  <p:handoutMasterIdLst>
    <p:handoutMasterId r:id="rId48"/>
  </p:handoutMasterIdLst>
  <p:sldIdLst>
    <p:sldId id="519" r:id="rId4"/>
    <p:sldId id="582" r:id="rId5"/>
    <p:sldId id="595" r:id="rId6"/>
    <p:sldId id="543" r:id="rId7"/>
    <p:sldId id="523" r:id="rId8"/>
    <p:sldId id="524" r:id="rId9"/>
    <p:sldId id="597" r:id="rId10"/>
    <p:sldId id="600" r:id="rId11"/>
    <p:sldId id="601" r:id="rId12"/>
    <p:sldId id="602" r:id="rId13"/>
    <p:sldId id="550" r:id="rId14"/>
    <p:sldId id="604" r:id="rId15"/>
    <p:sldId id="605" r:id="rId16"/>
    <p:sldId id="612" r:id="rId17"/>
    <p:sldId id="608" r:id="rId18"/>
    <p:sldId id="603" r:id="rId19"/>
    <p:sldId id="609" r:id="rId20"/>
    <p:sldId id="610" r:id="rId21"/>
    <p:sldId id="611" r:id="rId22"/>
    <p:sldId id="613" r:id="rId23"/>
    <p:sldId id="614" r:id="rId24"/>
    <p:sldId id="616" r:id="rId25"/>
    <p:sldId id="617" r:id="rId26"/>
    <p:sldId id="621" r:id="rId27"/>
    <p:sldId id="619" r:id="rId28"/>
    <p:sldId id="620" r:id="rId29"/>
    <p:sldId id="622" r:id="rId30"/>
    <p:sldId id="624" r:id="rId31"/>
    <p:sldId id="625" r:id="rId32"/>
    <p:sldId id="637" r:id="rId33"/>
    <p:sldId id="530" r:id="rId34"/>
    <p:sldId id="639" r:id="rId35"/>
    <p:sldId id="552" r:id="rId36"/>
    <p:sldId id="630" r:id="rId37"/>
    <p:sldId id="626" r:id="rId38"/>
    <p:sldId id="627" r:id="rId39"/>
    <p:sldId id="628" r:id="rId40"/>
    <p:sldId id="629" r:id="rId41"/>
    <p:sldId id="553" r:id="rId42"/>
    <p:sldId id="634" r:id="rId43"/>
    <p:sldId id="635" r:id="rId44"/>
    <p:sldId id="636" r:id="rId45"/>
    <p:sldId id="640" r:id="rId46"/>
  </p:sldIdLst>
  <p:sldSz cx="12190413"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D3CE97"/>
    <a:srgbClr val="3E58AC"/>
    <a:srgbClr val="E84E68"/>
    <a:srgbClr val="FFFFCC"/>
    <a:srgbClr val="453DAD"/>
    <a:srgbClr val="B3B3B3"/>
    <a:srgbClr val="E2E5D9"/>
    <a:srgbClr val="FFC409"/>
    <a:srgbClr val="FFBE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95F2FD-E01C-4CDC-BF23-648D937E9202}" v="96" dt="2020-01-28T18:32:02.262"/>
    <p1510:client id="{97BEF290-7770-4E92-A7F2-B57AE2EA0222}" v="132" dt="2020-01-31T12:16:10.279"/>
    <p1510:client id="{AFF3C5F5-FC68-43D7-82FA-094B41F99DF9}" v="672" dt="2020-01-28T12:50:01.804"/>
    <p1510:client id="{D9A8B588-C5FA-4D72-84AB-496C0214AA87}" v="158" dt="2020-01-28T12:56:26.23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5637" autoAdjust="0"/>
  </p:normalViewPr>
  <p:slideViewPr>
    <p:cSldViewPr>
      <p:cViewPr varScale="1">
        <p:scale>
          <a:sx n="100" d="100"/>
          <a:sy n="100" d="100"/>
        </p:scale>
        <p:origin x="990" y="72"/>
      </p:cViewPr>
      <p:guideLst>
        <p:guide orient="horz" pos="2160"/>
        <p:guide pos="3840"/>
      </p:guideLst>
    </p:cSldViewPr>
  </p:slideViewPr>
  <p:notesTextViewPr>
    <p:cViewPr>
      <p:scale>
        <a:sx n="1" d="1"/>
        <a:sy n="1" d="1"/>
      </p:scale>
      <p:origin x="0" y="0"/>
    </p:cViewPr>
  </p:notesTextViewPr>
  <p:notesViewPr>
    <p:cSldViewPr>
      <p:cViewPr varScale="1">
        <p:scale>
          <a:sx n="53" d="100"/>
          <a:sy n="53" d="100"/>
        </p:scale>
        <p:origin x="-28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microsoft.com/office/2015/10/relationships/revisionInfo" Target="revisionInfo.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1.%20ESTADISTICA%202020\02%20EMPLEO%20(Distribuci&#243;n,%20pases,%20estructura,%20salidas)\ANTERIORES%202017\ESTADISTICA%20DE%20EMPLEO%2002%20ENERO%202017.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embeddings/oleObject8.bin"/><Relationship Id="rId1" Type="http://schemas.openxmlformats.org/officeDocument/2006/relationships/themeOverride" Target="../theme/themeOverride7.xml"/></Relationships>
</file>

<file path=ppt/charts/_rels/chart11.xml.rels><?xml version="1.0" encoding="UTF-8" standalone="yes"?>
<Relationships xmlns="http://schemas.openxmlformats.org/package/2006/relationships"><Relationship Id="rId2" Type="http://schemas.openxmlformats.org/officeDocument/2006/relationships/oleObject" Target="../embeddings/oleObject9.bin"/><Relationship Id="rId1" Type="http://schemas.openxmlformats.org/officeDocument/2006/relationships/themeOverride" Target="../theme/themeOverride8.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embeddings/oleObject10.bin"/><Relationship Id="rId1" Type="http://schemas.openxmlformats.org/officeDocument/2006/relationships/themeOverride" Target="../theme/themeOverride9.xml"/></Relationships>
</file>

<file path=ppt/charts/_rels/chart13.xml.rels><?xml version="1.0" encoding="UTF-8" standalone="yes"?>
<Relationships xmlns="http://schemas.openxmlformats.org/package/2006/relationships"><Relationship Id="rId1" Type="http://schemas.openxmlformats.org/officeDocument/2006/relationships/oleObject" Target="file:///C:\Users\USER\Desktop\TESIS%202019%20NIVARDO\DESARROLLO\pases%20con%20lugar%20de%20nacimiento%20y%20residencia%20Hp2.xlsx" TargetMode="External"/></Relationships>
</file>

<file path=ppt/charts/_rels/chart14.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3.xml"/><Relationship Id="rId1" Type="http://schemas.microsoft.com/office/2011/relationships/chartStyle" Target="style3.xml"/></Relationships>
</file>

<file path=ppt/charts/_rels/chart15.xml.rels><?xml version="1.0" encoding="UTF-8" standalone="yes"?>
<Relationships xmlns="http://schemas.openxmlformats.org/package/2006/relationships"><Relationship Id="rId2" Type="http://schemas.openxmlformats.org/officeDocument/2006/relationships/oleObject" Target="../embeddings/oleObject11.bin"/><Relationship Id="rId1" Type="http://schemas.openxmlformats.org/officeDocument/2006/relationships/themeOverride" Target="../theme/themeOverride10.xml"/></Relationships>
</file>

<file path=ppt/charts/_rels/chart16.xml.rels><?xml version="1.0" encoding="UTF-8" standalone="yes"?>
<Relationships xmlns="http://schemas.openxmlformats.org/package/2006/relationships"><Relationship Id="rId2" Type="http://schemas.openxmlformats.org/officeDocument/2006/relationships/oleObject" Target="../embeddings/oleObject12.bin"/><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1.%20ESTADISTICA%202020\02%20EMPLEO%20(Distribuci&#243;n,%20pases,%20estructura,%20salidas)\ANTERIORES%202018\ESTADISTICA%20DE%20EMPLEO%2012%20ENERO%202018.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1.%20ESTADISTICA%202020\02%20EMPLEO%20(Distribuci&#243;n,%20pases,%20estructura,%20salidas)\ANTERIORES%202019\ESTADISTICA%20DE%20EMPLEO%2014%20ENERO%202019.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4.bin"/></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2" Type="http://schemas.openxmlformats.org/officeDocument/2006/relationships/oleObject" Target="../embeddings/oleObject7.bin"/><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1" i="0" u="none" strike="noStrike" kern="1200" spc="0" baseline="0">
                <a:solidFill>
                  <a:sysClr val="windowText" lastClr="000000"/>
                </a:solidFill>
                <a:latin typeface="+mn-lt"/>
                <a:ea typeface="+mn-ea"/>
                <a:cs typeface="+mn-cs"/>
              </a:defRPr>
            </a:pPr>
            <a:r>
              <a:rPr lang="es-EC" sz="800" b="1">
                <a:solidFill>
                  <a:sysClr val="windowText" lastClr="000000"/>
                </a:solidFill>
              </a:rPr>
              <a:t>PIRAMIDE OFICIALES</a:t>
            </a:r>
          </a:p>
          <a:p>
            <a:pPr>
              <a:defRPr sz="800" b="1" i="0" u="none" strike="noStrike" kern="1200" spc="0" baseline="0">
                <a:solidFill>
                  <a:sysClr val="windowText" lastClr="000000"/>
                </a:solidFill>
                <a:latin typeface="+mn-lt"/>
                <a:ea typeface="+mn-ea"/>
                <a:cs typeface="+mn-cs"/>
              </a:defRPr>
            </a:pPr>
            <a:r>
              <a:rPr lang="es-EC" sz="800" b="1">
                <a:solidFill>
                  <a:sysClr val="windowText" lastClr="000000"/>
                </a:solidFill>
              </a:rPr>
              <a:t>3171 (EFEC)</a:t>
            </a:r>
            <a:r>
              <a:rPr lang="es-EC" sz="800" b="1" baseline="0">
                <a:solidFill>
                  <a:sysClr val="windowText" lastClr="000000"/>
                </a:solidFill>
              </a:rPr>
              <a:t> - 4520 (ORG): 70</a:t>
            </a:r>
            <a:r>
              <a:rPr lang="es-EC" sz="800" b="1">
                <a:solidFill>
                  <a:sysClr val="windowText" lastClr="000000"/>
                </a:solidFill>
              </a:rPr>
              <a:t>%</a:t>
            </a:r>
          </a:p>
        </c:rich>
      </c:tx>
      <c:layout>
        <c:manualLayout>
          <c:xMode val="edge"/>
          <c:yMode val="edge"/>
          <c:x val="0.27782708333333334"/>
          <c:y val="2.8222222222222221E-2"/>
        </c:manualLayout>
      </c:layout>
      <c:overlay val="0"/>
      <c:spPr>
        <a:noFill/>
        <a:ln>
          <a:noFill/>
        </a:ln>
        <a:effectLst/>
      </c:spPr>
    </c:title>
    <c:autoTitleDeleted val="0"/>
    <c:plotArea>
      <c:layout>
        <c:manualLayout>
          <c:layoutTarget val="inner"/>
          <c:xMode val="edge"/>
          <c:yMode val="edge"/>
          <c:x val="9.2025309948334799E-2"/>
          <c:y val="0.13881490620124098"/>
          <c:w val="0.90705046296296299"/>
          <c:h val="0.77916379082339438"/>
        </c:manualLayout>
      </c:layout>
      <c:barChart>
        <c:barDir val="bar"/>
        <c:grouping val="clustered"/>
        <c:varyColors val="0"/>
        <c:ser>
          <c:idx val="0"/>
          <c:order val="0"/>
          <c:tx>
            <c:strRef>
              <c:f>'EFECTIVOS PIRAMIDES'!$H$3</c:f>
              <c:strCache>
                <c:ptCount val="1"/>
                <c:pt idx="0">
                  <c:v>A</c:v>
                </c:pt>
              </c:strCache>
            </c:strRef>
          </c:tx>
          <c:spPr>
            <a:solidFill>
              <a:srgbClr val="FF0000"/>
            </a:solidFill>
            <a:ln w="0">
              <a:noFill/>
              <a:miter lim="800000"/>
            </a:ln>
            <a:effectLst>
              <a:softEdge rad="0"/>
            </a:effectLst>
          </c:spPr>
          <c:invertIfNegative val="0"/>
          <c:cat>
            <c:numRef>
              <c:f>'EFECTIVOS PIRAMIDES'!$C$4:$C$12</c:f>
              <c:numCache>
                <c:formatCode>General</c:formatCode>
                <c:ptCount val="9"/>
                <c:pt idx="0">
                  <c:v>0</c:v>
                </c:pt>
                <c:pt idx="1">
                  <c:v>0</c:v>
                </c:pt>
                <c:pt idx="2">
                  <c:v>14</c:v>
                </c:pt>
                <c:pt idx="3">
                  <c:v>184</c:v>
                </c:pt>
                <c:pt idx="4">
                  <c:v>312</c:v>
                </c:pt>
                <c:pt idx="5">
                  <c:v>665</c:v>
                </c:pt>
                <c:pt idx="6">
                  <c:v>805</c:v>
                </c:pt>
                <c:pt idx="7">
                  <c:v>604</c:v>
                </c:pt>
                <c:pt idx="8">
                  <c:v>587</c:v>
                </c:pt>
              </c:numCache>
            </c:numRef>
          </c:cat>
          <c:val>
            <c:numRef>
              <c:f>'EFECTIVOS PIRAMIDES'!$H$4:$H$12</c:f>
              <c:numCache>
                <c:formatCode>General</c:formatCode>
                <c:ptCount val="9"/>
                <c:pt idx="0">
                  <c:v>0</c:v>
                </c:pt>
                <c:pt idx="1">
                  <c:v>0</c:v>
                </c:pt>
                <c:pt idx="2">
                  <c:v>7</c:v>
                </c:pt>
                <c:pt idx="3">
                  <c:v>92</c:v>
                </c:pt>
                <c:pt idx="4">
                  <c:v>156</c:v>
                </c:pt>
                <c:pt idx="5">
                  <c:v>332.5</c:v>
                </c:pt>
                <c:pt idx="6">
                  <c:v>402.5</c:v>
                </c:pt>
                <c:pt idx="7">
                  <c:v>302</c:v>
                </c:pt>
                <c:pt idx="8">
                  <c:v>293.5</c:v>
                </c:pt>
              </c:numCache>
            </c:numRef>
          </c:val>
          <c:extLst xmlns:c16r2="http://schemas.microsoft.com/office/drawing/2015/06/chart">
            <c:ext xmlns:c16="http://schemas.microsoft.com/office/drawing/2014/chart" uri="{C3380CC4-5D6E-409C-BE32-E72D297353CC}">
              <c16:uniqueId val="{00000000-0AB8-401D-8B26-78026B6CCBE7}"/>
            </c:ext>
          </c:extLst>
        </c:ser>
        <c:ser>
          <c:idx val="1"/>
          <c:order val="1"/>
          <c:tx>
            <c:strRef>
              <c:f>'EFECTIVOS PIRAMIDES'!$I$3</c:f>
              <c:strCache>
                <c:ptCount val="1"/>
                <c:pt idx="0">
                  <c:v>B</c:v>
                </c:pt>
              </c:strCache>
            </c:strRef>
          </c:tx>
          <c:spPr>
            <a:solidFill>
              <a:srgbClr val="FF0000"/>
            </a:solidFill>
            <a:ln w="0">
              <a:solidFill>
                <a:schemeClr val="tx2"/>
              </a:solidFill>
              <a:miter lim="800000"/>
            </a:ln>
            <a:effectLst/>
          </c:spPr>
          <c:invertIfNegative val="0"/>
          <c:cat>
            <c:numRef>
              <c:f>'EFECTIVOS PIRAMIDES'!$C$4:$C$12</c:f>
              <c:numCache>
                <c:formatCode>General</c:formatCode>
                <c:ptCount val="9"/>
                <c:pt idx="0">
                  <c:v>0</c:v>
                </c:pt>
                <c:pt idx="1">
                  <c:v>0</c:v>
                </c:pt>
                <c:pt idx="2">
                  <c:v>14</c:v>
                </c:pt>
                <c:pt idx="3">
                  <c:v>184</c:v>
                </c:pt>
                <c:pt idx="4">
                  <c:v>312</c:v>
                </c:pt>
                <c:pt idx="5">
                  <c:v>665</c:v>
                </c:pt>
                <c:pt idx="6">
                  <c:v>805</c:v>
                </c:pt>
                <c:pt idx="7">
                  <c:v>604</c:v>
                </c:pt>
                <c:pt idx="8">
                  <c:v>587</c:v>
                </c:pt>
              </c:numCache>
            </c:numRef>
          </c:cat>
          <c:val>
            <c:numRef>
              <c:f>'EFECTIVOS PIRAMIDES'!$I$4:$I$12</c:f>
              <c:numCache>
                <c:formatCode>General</c:formatCode>
                <c:ptCount val="9"/>
                <c:pt idx="0">
                  <c:v>0</c:v>
                </c:pt>
                <c:pt idx="1">
                  <c:v>0</c:v>
                </c:pt>
                <c:pt idx="2">
                  <c:v>-7</c:v>
                </c:pt>
                <c:pt idx="3">
                  <c:v>-92</c:v>
                </c:pt>
                <c:pt idx="4">
                  <c:v>-156</c:v>
                </c:pt>
                <c:pt idx="5">
                  <c:v>-332.5</c:v>
                </c:pt>
                <c:pt idx="6">
                  <c:v>-402.5</c:v>
                </c:pt>
                <c:pt idx="7">
                  <c:v>-302</c:v>
                </c:pt>
                <c:pt idx="8">
                  <c:v>-293.5</c:v>
                </c:pt>
              </c:numCache>
            </c:numRef>
          </c:val>
          <c:extLst xmlns:c16r2="http://schemas.microsoft.com/office/drawing/2015/06/chart">
            <c:ext xmlns:c16="http://schemas.microsoft.com/office/drawing/2014/chart" uri="{C3380CC4-5D6E-409C-BE32-E72D297353CC}">
              <c16:uniqueId val="{00000001-0AB8-401D-8B26-78026B6CCBE7}"/>
            </c:ext>
          </c:extLst>
        </c:ser>
        <c:ser>
          <c:idx val="2"/>
          <c:order val="2"/>
          <c:tx>
            <c:strRef>
              <c:f>'EFECTIVOS PIRAMIDES'!$K$3</c:f>
              <c:strCache>
                <c:ptCount val="1"/>
                <c:pt idx="0">
                  <c:v>C</c:v>
                </c:pt>
              </c:strCache>
            </c:strRef>
          </c:tx>
          <c:spPr>
            <a:solidFill>
              <a:srgbClr val="FFC000">
                <a:alpha val="40000"/>
              </a:srgbClr>
            </a:solidFill>
            <a:ln w="0">
              <a:solidFill>
                <a:schemeClr val="tx2"/>
              </a:solidFill>
            </a:ln>
            <a:effectLst/>
          </c:spPr>
          <c:invertIfNegative val="0"/>
          <c:val>
            <c:numRef>
              <c:f>'EFECTIVOS PIRAMIDES'!$K$4:$K$12</c:f>
              <c:numCache>
                <c:formatCode>General</c:formatCode>
                <c:ptCount val="9"/>
                <c:pt idx="0">
                  <c:v>1</c:v>
                </c:pt>
                <c:pt idx="1">
                  <c:v>10</c:v>
                </c:pt>
                <c:pt idx="2">
                  <c:v>15.5</c:v>
                </c:pt>
                <c:pt idx="3">
                  <c:v>206.5</c:v>
                </c:pt>
                <c:pt idx="4">
                  <c:v>345</c:v>
                </c:pt>
                <c:pt idx="5">
                  <c:v>477.5</c:v>
                </c:pt>
                <c:pt idx="6">
                  <c:v>507</c:v>
                </c:pt>
                <c:pt idx="7">
                  <c:v>386</c:v>
                </c:pt>
                <c:pt idx="8">
                  <c:v>311.5</c:v>
                </c:pt>
              </c:numCache>
            </c:numRef>
          </c:val>
          <c:extLst xmlns:c16r2="http://schemas.microsoft.com/office/drawing/2015/06/chart">
            <c:ext xmlns:c16="http://schemas.microsoft.com/office/drawing/2014/chart" uri="{C3380CC4-5D6E-409C-BE32-E72D297353CC}">
              <c16:uniqueId val="{00000002-0AB8-401D-8B26-78026B6CCBE7}"/>
            </c:ext>
          </c:extLst>
        </c:ser>
        <c:ser>
          <c:idx val="3"/>
          <c:order val="3"/>
          <c:tx>
            <c:strRef>
              <c:f>'EFECTIVOS PIRAMIDES'!$L$3</c:f>
              <c:strCache>
                <c:ptCount val="1"/>
                <c:pt idx="0">
                  <c:v>D</c:v>
                </c:pt>
              </c:strCache>
            </c:strRef>
          </c:tx>
          <c:spPr>
            <a:solidFill>
              <a:srgbClr val="FFC000">
                <a:alpha val="40000"/>
              </a:srgbClr>
            </a:solidFill>
            <a:ln w="0">
              <a:solidFill>
                <a:schemeClr val="tx2"/>
              </a:solidFill>
            </a:ln>
            <a:effectLst/>
          </c:spPr>
          <c:invertIfNegative val="0"/>
          <c:val>
            <c:numRef>
              <c:f>'EFECTIVOS PIRAMIDES'!$L$4:$L$12</c:f>
              <c:numCache>
                <c:formatCode>General</c:formatCode>
                <c:ptCount val="9"/>
                <c:pt idx="0">
                  <c:v>-1</c:v>
                </c:pt>
                <c:pt idx="1">
                  <c:v>-10</c:v>
                </c:pt>
                <c:pt idx="2">
                  <c:v>-15.5</c:v>
                </c:pt>
                <c:pt idx="3">
                  <c:v>-206.5</c:v>
                </c:pt>
                <c:pt idx="4">
                  <c:v>-345</c:v>
                </c:pt>
                <c:pt idx="5">
                  <c:v>-477.5</c:v>
                </c:pt>
                <c:pt idx="6">
                  <c:v>-507</c:v>
                </c:pt>
                <c:pt idx="7">
                  <c:v>-386</c:v>
                </c:pt>
                <c:pt idx="8">
                  <c:v>-311.5</c:v>
                </c:pt>
              </c:numCache>
            </c:numRef>
          </c:val>
          <c:extLst xmlns:c16r2="http://schemas.microsoft.com/office/drawing/2015/06/chart">
            <c:ext xmlns:c16="http://schemas.microsoft.com/office/drawing/2014/chart" uri="{C3380CC4-5D6E-409C-BE32-E72D297353CC}">
              <c16:uniqueId val="{00000003-0AB8-401D-8B26-78026B6CCBE7}"/>
            </c:ext>
          </c:extLst>
        </c:ser>
        <c:dLbls>
          <c:showLegendKey val="0"/>
          <c:showVal val="0"/>
          <c:showCatName val="0"/>
          <c:showSerName val="0"/>
          <c:showPercent val="0"/>
          <c:showBubbleSize val="0"/>
        </c:dLbls>
        <c:gapWidth val="0"/>
        <c:overlap val="100"/>
        <c:axId val="-60100992"/>
        <c:axId val="-60098272"/>
      </c:barChart>
      <c:catAx>
        <c:axId val="-601009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n-US"/>
          </a:p>
        </c:txPr>
        <c:crossAx val="-60098272"/>
        <c:crosses val="autoZero"/>
        <c:auto val="1"/>
        <c:lblAlgn val="ctr"/>
        <c:lblOffset val="100"/>
        <c:noMultiLvlLbl val="0"/>
      </c:catAx>
      <c:valAx>
        <c:axId val="-6009827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0100992"/>
        <c:crosses val="max"/>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C" sz="1100"/>
              <a:t>Oriente</a:t>
            </a:r>
          </a:p>
        </c:rich>
      </c:tx>
      <c:overlay val="0"/>
    </c:title>
    <c:autoTitleDeleted val="0"/>
    <c:plotArea>
      <c:layout/>
      <c:barChart>
        <c:barDir val="col"/>
        <c:grouping val="clustered"/>
        <c:varyColors val="0"/>
        <c:ser>
          <c:idx val="0"/>
          <c:order val="0"/>
          <c:tx>
            <c:strRef>
              <c:f>'Hoja2 (2)'!$E$5</c:f>
              <c:strCache>
                <c:ptCount val="1"/>
                <c:pt idx="0">
                  <c:v>ORIENTE</c:v>
                </c:pt>
              </c:strCache>
            </c:strRef>
          </c:tx>
          <c:invertIfNegative val="0"/>
          <c:trendline>
            <c:trendlineType val="linear"/>
            <c:dispRSqr val="1"/>
            <c:dispEq val="1"/>
            <c:trendlineLbl>
              <c:layout>
                <c:manualLayout>
                  <c:x val="1.5818383526801417E-2"/>
                  <c:y val="-5.5358010691722012E-2"/>
                </c:manualLayout>
              </c:layout>
              <c:numFmt formatCode="General" sourceLinked="0"/>
            </c:trendlineLbl>
          </c:trendline>
          <c:cat>
            <c:numRef>
              <c:f>'Hoja2 (2)'!$C$6:$C$39</c:f>
              <c:numCache>
                <c:formatCode>General</c:formatCode>
                <c:ptCount val="34"/>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numCache>
            </c:numRef>
          </c:cat>
          <c:val>
            <c:numRef>
              <c:f>'Hoja2 (2)'!$E$6:$E$39</c:f>
              <c:numCache>
                <c:formatCode>General</c:formatCode>
                <c:ptCount val="34"/>
                <c:pt idx="0">
                  <c:v>2</c:v>
                </c:pt>
                <c:pt idx="1">
                  <c:v>2</c:v>
                </c:pt>
                <c:pt idx="2">
                  <c:v>12</c:v>
                </c:pt>
                <c:pt idx="3">
                  <c:v>15</c:v>
                </c:pt>
                <c:pt idx="4">
                  <c:v>20</c:v>
                </c:pt>
                <c:pt idx="5">
                  <c:v>16</c:v>
                </c:pt>
                <c:pt idx="6">
                  <c:v>28</c:v>
                </c:pt>
                <c:pt idx="7">
                  <c:v>25</c:v>
                </c:pt>
                <c:pt idx="8">
                  <c:v>23</c:v>
                </c:pt>
                <c:pt idx="9">
                  <c:v>21</c:v>
                </c:pt>
                <c:pt idx="10">
                  <c:v>24</c:v>
                </c:pt>
                <c:pt idx="11">
                  <c:v>19</c:v>
                </c:pt>
                <c:pt idx="12">
                  <c:v>20</c:v>
                </c:pt>
                <c:pt idx="13">
                  <c:v>23</c:v>
                </c:pt>
                <c:pt idx="14">
                  <c:v>22</c:v>
                </c:pt>
                <c:pt idx="15">
                  <c:v>20</c:v>
                </c:pt>
                <c:pt idx="16">
                  <c:v>27</c:v>
                </c:pt>
                <c:pt idx="17">
                  <c:v>17</c:v>
                </c:pt>
                <c:pt idx="18">
                  <c:v>23</c:v>
                </c:pt>
                <c:pt idx="19">
                  <c:v>15</c:v>
                </c:pt>
                <c:pt idx="20">
                  <c:v>8</c:v>
                </c:pt>
                <c:pt idx="21">
                  <c:v>15</c:v>
                </c:pt>
                <c:pt idx="22">
                  <c:v>20</c:v>
                </c:pt>
                <c:pt idx="23">
                  <c:v>18</c:v>
                </c:pt>
                <c:pt idx="24">
                  <c:v>12</c:v>
                </c:pt>
                <c:pt idx="25">
                  <c:v>38</c:v>
                </c:pt>
                <c:pt idx="26">
                  <c:v>27</c:v>
                </c:pt>
                <c:pt idx="27">
                  <c:v>17</c:v>
                </c:pt>
                <c:pt idx="28">
                  <c:v>15</c:v>
                </c:pt>
                <c:pt idx="29">
                  <c:v>16</c:v>
                </c:pt>
                <c:pt idx="30">
                  <c:v>6</c:v>
                </c:pt>
                <c:pt idx="31">
                  <c:v>18</c:v>
                </c:pt>
                <c:pt idx="32">
                  <c:v>8</c:v>
                </c:pt>
                <c:pt idx="33">
                  <c:v>15</c:v>
                </c:pt>
              </c:numCache>
            </c:numRef>
          </c:val>
          <c:extLst xmlns:c16r2="http://schemas.microsoft.com/office/drawing/2015/06/chart">
            <c:ext xmlns:c16="http://schemas.microsoft.com/office/drawing/2014/chart" uri="{C3380CC4-5D6E-409C-BE32-E72D297353CC}">
              <c16:uniqueId val="{00000001-F1EB-4284-8841-53FFCD82A79C}"/>
            </c:ext>
          </c:extLst>
        </c:ser>
        <c:dLbls>
          <c:showLegendKey val="0"/>
          <c:showVal val="0"/>
          <c:showCatName val="0"/>
          <c:showSerName val="0"/>
          <c:showPercent val="0"/>
          <c:showBubbleSize val="0"/>
        </c:dLbls>
        <c:gapWidth val="150"/>
        <c:axId val="-2069519696"/>
        <c:axId val="-2069519152"/>
      </c:barChart>
      <c:catAx>
        <c:axId val="-2069519696"/>
        <c:scaling>
          <c:orientation val="minMax"/>
        </c:scaling>
        <c:delete val="0"/>
        <c:axPos val="b"/>
        <c:numFmt formatCode="General" sourceLinked="1"/>
        <c:majorTickMark val="none"/>
        <c:minorTickMark val="none"/>
        <c:tickLblPos val="nextTo"/>
        <c:crossAx val="-2069519152"/>
        <c:crosses val="autoZero"/>
        <c:auto val="1"/>
        <c:lblAlgn val="ctr"/>
        <c:lblOffset val="100"/>
        <c:noMultiLvlLbl val="0"/>
      </c:catAx>
      <c:valAx>
        <c:axId val="-2069519152"/>
        <c:scaling>
          <c:orientation val="minMax"/>
          <c:max val="150"/>
          <c:min val="0"/>
        </c:scaling>
        <c:delete val="0"/>
        <c:axPos val="l"/>
        <c:numFmt formatCode="General" sourceLinked="1"/>
        <c:majorTickMark val="none"/>
        <c:minorTickMark val="none"/>
        <c:tickLblPos val="nextTo"/>
        <c:crossAx val="-2069519696"/>
        <c:crosses val="autoZero"/>
        <c:crossBetween val="between"/>
      </c:valAx>
    </c:plotArea>
    <c:plotVisOnly val="1"/>
    <c:dispBlanksAs val="gap"/>
    <c:showDLblsOverMax val="0"/>
  </c:chart>
  <c:txPr>
    <a:bodyPr/>
    <a:lstStyle/>
    <a:p>
      <a:pPr>
        <a:defRPr sz="800">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S" sz="1100"/>
              <a:t>Sierra / Costa</a:t>
            </a:r>
          </a:p>
        </c:rich>
      </c:tx>
      <c:overlay val="0"/>
    </c:title>
    <c:autoTitleDeleted val="0"/>
    <c:plotArea>
      <c:layout/>
      <c:barChart>
        <c:barDir val="col"/>
        <c:grouping val="clustered"/>
        <c:varyColors val="0"/>
        <c:ser>
          <c:idx val="0"/>
          <c:order val="0"/>
          <c:tx>
            <c:strRef>
              <c:f>'Hoja2 (2)'!$G$5</c:f>
              <c:strCache>
                <c:ptCount val="1"/>
                <c:pt idx="0">
                  <c:v>SIER. COST</c:v>
                </c:pt>
              </c:strCache>
            </c:strRef>
          </c:tx>
          <c:invertIfNegative val="0"/>
          <c:trendline>
            <c:trendlineType val="linear"/>
            <c:dispRSqr val="1"/>
            <c:dispEq val="1"/>
            <c:trendlineLbl>
              <c:layout>
                <c:manualLayout>
                  <c:x val="-2.1882728576453716E-3"/>
                  <c:y val="-0.2171442438950402"/>
                </c:manualLayout>
              </c:layout>
              <c:numFmt formatCode="General" sourceLinked="0"/>
            </c:trendlineLbl>
          </c:trendline>
          <c:cat>
            <c:numRef>
              <c:f>'Hoja2 (2)'!$C$6:$C$39</c:f>
              <c:numCache>
                <c:formatCode>General</c:formatCode>
                <c:ptCount val="34"/>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numCache>
            </c:numRef>
          </c:cat>
          <c:val>
            <c:numRef>
              <c:f>'Hoja2 (2)'!$G$6:$G$39</c:f>
              <c:numCache>
                <c:formatCode>General</c:formatCode>
                <c:ptCount val="34"/>
                <c:pt idx="0">
                  <c:v>2</c:v>
                </c:pt>
                <c:pt idx="1">
                  <c:v>15</c:v>
                </c:pt>
                <c:pt idx="2">
                  <c:v>24</c:v>
                </c:pt>
                <c:pt idx="3">
                  <c:v>38</c:v>
                </c:pt>
                <c:pt idx="4">
                  <c:v>104</c:v>
                </c:pt>
                <c:pt idx="5">
                  <c:v>14</c:v>
                </c:pt>
                <c:pt idx="6">
                  <c:v>26</c:v>
                </c:pt>
                <c:pt idx="7">
                  <c:v>42</c:v>
                </c:pt>
                <c:pt idx="8">
                  <c:v>21</c:v>
                </c:pt>
                <c:pt idx="9">
                  <c:v>21</c:v>
                </c:pt>
                <c:pt idx="10">
                  <c:v>54</c:v>
                </c:pt>
                <c:pt idx="11">
                  <c:v>25</c:v>
                </c:pt>
                <c:pt idx="12">
                  <c:v>30</c:v>
                </c:pt>
                <c:pt idx="13">
                  <c:v>35</c:v>
                </c:pt>
                <c:pt idx="14">
                  <c:v>37</c:v>
                </c:pt>
                <c:pt idx="15">
                  <c:v>38</c:v>
                </c:pt>
                <c:pt idx="16">
                  <c:v>44</c:v>
                </c:pt>
                <c:pt idx="17">
                  <c:v>36</c:v>
                </c:pt>
                <c:pt idx="18">
                  <c:v>36</c:v>
                </c:pt>
                <c:pt idx="19">
                  <c:v>39</c:v>
                </c:pt>
                <c:pt idx="20">
                  <c:v>31</c:v>
                </c:pt>
                <c:pt idx="21">
                  <c:v>24</c:v>
                </c:pt>
                <c:pt idx="22">
                  <c:v>26</c:v>
                </c:pt>
                <c:pt idx="23">
                  <c:v>48</c:v>
                </c:pt>
                <c:pt idx="24">
                  <c:v>16</c:v>
                </c:pt>
                <c:pt idx="25">
                  <c:v>40</c:v>
                </c:pt>
                <c:pt idx="26">
                  <c:v>22</c:v>
                </c:pt>
                <c:pt idx="27">
                  <c:v>45</c:v>
                </c:pt>
                <c:pt idx="28">
                  <c:v>26</c:v>
                </c:pt>
                <c:pt idx="29">
                  <c:v>29</c:v>
                </c:pt>
                <c:pt idx="30">
                  <c:v>14</c:v>
                </c:pt>
                <c:pt idx="31">
                  <c:v>35</c:v>
                </c:pt>
                <c:pt idx="32">
                  <c:v>20</c:v>
                </c:pt>
                <c:pt idx="33">
                  <c:v>24</c:v>
                </c:pt>
              </c:numCache>
            </c:numRef>
          </c:val>
          <c:extLst xmlns:c16r2="http://schemas.microsoft.com/office/drawing/2015/06/chart">
            <c:ext xmlns:c16="http://schemas.microsoft.com/office/drawing/2014/chart" uri="{C3380CC4-5D6E-409C-BE32-E72D297353CC}">
              <c16:uniqueId val="{00000001-9935-4A5A-A09D-8F6C36FF9AF0}"/>
            </c:ext>
          </c:extLst>
        </c:ser>
        <c:dLbls>
          <c:showLegendKey val="0"/>
          <c:showVal val="0"/>
          <c:showCatName val="0"/>
          <c:showSerName val="0"/>
          <c:showPercent val="0"/>
          <c:showBubbleSize val="0"/>
        </c:dLbls>
        <c:gapWidth val="150"/>
        <c:axId val="-2069514800"/>
        <c:axId val="-2069514256"/>
      </c:barChart>
      <c:catAx>
        <c:axId val="-2069514800"/>
        <c:scaling>
          <c:orientation val="minMax"/>
        </c:scaling>
        <c:delete val="0"/>
        <c:axPos val="b"/>
        <c:numFmt formatCode="General" sourceLinked="1"/>
        <c:majorTickMark val="none"/>
        <c:minorTickMark val="none"/>
        <c:tickLblPos val="nextTo"/>
        <c:crossAx val="-2069514256"/>
        <c:crosses val="autoZero"/>
        <c:auto val="1"/>
        <c:lblAlgn val="ctr"/>
        <c:lblOffset val="100"/>
        <c:noMultiLvlLbl val="0"/>
      </c:catAx>
      <c:valAx>
        <c:axId val="-2069514256"/>
        <c:scaling>
          <c:orientation val="minMax"/>
          <c:max val="150"/>
          <c:min val="0"/>
        </c:scaling>
        <c:delete val="0"/>
        <c:axPos val="l"/>
        <c:numFmt formatCode="General" sourceLinked="1"/>
        <c:majorTickMark val="none"/>
        <c:minorTickMark val="none"/>
        <c:tickLblPos val="nextTo"/>
        <c:crossAx val="-2069514800"/>
        <c:crosses val="autoZero"/>
        <c:crossBetween val="between"/>
      </c:valAx>
    </c:plotArea>
    <c:plotVisOnly val="1"/>
    <c:dispBlanksAs val="gap"/>
    <c:showDLblsOverMax val="0"/>
  </c:chart>
  <c:txPr>
    <a:bodyPr/>
    <a:lstStyle/>
    <a:p>
      <a:pPr>
        <a:defRPr sz="800">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C"/>
              <a:t>TENDENCIA DE CRECIMIENTO/DECRECIMIENTO:</a:t>
            </a:r>
            <a:r>
              <a:rPr lang="es-EC" baseline="0"/>
              <a:t> </a:t>
            </a:r>
            <a:r>
              <a:rPr lang="es-EC"/>
              <a:t>POR REGIONES</a:t>
            </a:r>
          </a:p>
        </c:rich>
      </c:tx>
      <c:overlay val="0"/>
    </c:title>
    <c:autoTitleDeleted val="0"/>
    <c:plotArea>
      <c:layout>
        <c:manualLayout>
          <c:layoutTarget val="inner"/>
          <c:xMode val="edge"/>
          <c:yMode val="edge"/>
          <c:x val="0.10930024322875871"/>
          <c:y val="0.31891577372406194"/>
          <c:w val="0.83363284824998973"/>
          <c:h val="0.54359121616515793"/>
        </c:manualLayout>
      </c:layout>
      <c:lineChart>
        <c:grouping val="standard"/>
        <c:varyColors val="0"/>
        <c:ser>
          <c:idx val="0"/>
          <c:order val="0"/>
          <c:tx>
            <c:strRef>
              <c:f>'Hoja2 (2)'!$D$5</c:f>
              <c:strCache>
                <c:ptCount val="1"/>
                <c:pt idx="0">
                  <c:v>FRONTERA</c:v>
                </c:pt>
              </c:strCache>
            </c:strRef>
          </c:tx>
          <c:marker>
            <c:symbol val="none"/>
          </c:marker>
          <c:cat>
            <c:numRef>
              <c:f>'Hoja2 (2)'!$C$6:$C$39</c:f>
              <c:numCache>
                <c:formatCode>General</c:formatCode>
                <c:ptCount val="34"/>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numCache>
            </c:numRef>
          </c:cat>
          <c:val>
            <c:numRef>
              <c:f>'Hoja2 (2)'!$D$6:$D$39</c:f>
              <c:numCache>
                <c:formatCode>General</c:formatCode>
                <c:ptCount val="34"/>
                <c:pt idx="0">
                  <c:v>27</c:v>
                </c:pt>
                <c:pt idx="1">
                  <c:v>32</c:v>
                </c:pt>
                <c:pt idx="2">
                  <c:v>60</c:v>
                </c:pt>
                <c:pt idx="3">
                  <c:v>34</c:v>
                </c:pt>
                <c:pt idx="4">
                  <c:v>32</c:v>
                </c:pt>
                <c:pt idx="5">
                  <c:v>19</c:v>
                </c:pt>
                <c:pt idx="6">
                  <c:v>36</c:v>
                </c:pt>
                <c:pt idx="7">
                  <c:v>19</c:v>
                </c:pt>
                <c:pt idx="8">
                  <c:v>13</c:v>
                </c:pt>
                <c:pt idx="9">
                  <c:v>10</c:v>
                </c:pt>
                <c:pt idx="10">
                  <c:v>11</c:v>
                </c:pt>
                <c:pt idx="11">
                  <c:v>12</c:v>
                </c:pt>
                <c:pt idx="12">
                  <c:v>22</c:v>
                </c:pt>
                <c:pt idx="13">
                  <c:v>22</c:v>
                </c:pt>
                <c:pt idx="14">
                  <c:v>15</c:v>
                </c:pt>
                <c:pt idx="15">
                  <c:v>20</c:v>
                </c:pt>
                <c:pt idx="16">
                  <c:v>18</c:v>
                </c:pt>
                <c:pt idx="17">
                  <c:v>13</c:v>
                </c:pt>
                <c:pt idx="18">
                  <c:v>26</c:v>
                </c:pt>
                <c:pt idx="19">
                  <c:v>21</c:v>
                </c:pt>
                <c:pt idx="20">
                  <c:v>11</c:v>
                </c:pt>
                <c:pt idx="21">
                  <c:v>17</c:v>
                </c:pt>
                <c:pt idx="22">
                  <c:v>7</c:v>
                </c:pt>
                <c:pt idx="23">
                  <c:v>9</c:v>
                </c:pt>
                <c:pt idx="24">
                  <c:v>9</c:v>
                </c:pt>
                <c:pt idx="25">
                  <c:v>19</c:v>
                </c:pt>
                <c:pt idx="26">
                  <c:v>11</c:v>
                </c:pt>
                <c:pt idx="27">
                  <c:v>16</c:v>
                </c:pt>
                <c:pt idx="28">
                  <c:v>10</c:v>
                </c:pt>
                <c:pt idx="29">
                  <c:v>10</c:v>
                </c:pt>
                <c:pt idx="30">
                  <c:v>21</c:v>
                </c:pt>
                <c:pt idx="31">
                  <c:v>22</c:v>
                </c:pt>
                <c:pt idx="32">
                  <c:v>20</c:v>
                </c:pt>
                <c:pt idx="33">
                  <c:v>15</c:v>
                </c:pt>
              </c:numCache>
            </c:numRef>
          </c:val>
          <c:smooth val="0"/>
          <c:extLst xmlns:c16r2="http://schemas.microsoft.com/office/drawing/2015/06/chart">
            <c:ext xmlns:c16="http://schemas.microsoft.com/office/drawing/2014/chart" uri="{C3380CC4-5D6E-409C-BE32-E72D297353CC}">
              <c16:uniqueId val="{00000000-E0B5-4A93-9DDB-6DCC2ACD4E09}"/>
            </c:ext>
          </c:extLst>
        </c:ser>
        <c:ser>
          <c:idx val="1"/>
          <c:order val="1"/>
          <c:tx>
            <c:strRef>
              <c:f>'Hoja2 (2)'!$E$5</c:f>
              <c:strCache>
                <c:ptCount val="1"/>
                <c:pt idx="0">
                  <c:v>ORIENTE</c:v>
                </c:pt>
              </c:strCache>
            </c:strRef>
          </c:tx>
          <c:marker>
            <c:symbol val="none"/>
          </c:marker>
          <c:cat>
            <c:numRef>
              <c:f>'Hoja2 (2)'!$C$6:$C$39</c:f>
              <c:numCache>
                <c:formatCode>General</c:formatCode>
                <c:ptCount val="34"/>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numCache>
            </c:numRef>
          </c:cat>
          <c:val>
            <c:numRef>
              <c:f>'Hoja2 (2)'!$E$6:$E$39</c:f>
              <c:numCache>
                <c:formatCode>General</c:formatCode>
                <c:ptCount val="34"/>
                <c:pt idx="0">
                  <c:v>2</c:v>
                </c:pt>
                <c:pt idx="1">
                  <c:v>2</c:v>
                </c:pt>
                <c:pt idx="2">
                  <c:v>12</c:v>
                </c:pt>
                <c:pt idx="3">
                  <c:v>15</c:v>
                </c:pt>
                <c:pt idx="4">
                  <c:v>20</c:v>
                </c:pt>
                <c:pt idx="5">
                  <c:v>16</c:v>
                </c:pt>
                <c:pt idx="6">
                  <c:v>28</c:v>
                </c:pt>
                <c:pt idx="7">
                  <c:v>25</c:v>
                </c:pt>
                <c:pt idx="8">
                  <c:v>23</c:v>
                </c:pt>
                <c:pt idx="9">
                  <c:v>21</c:v>
                </c:pt>
                <c:pt idx="10">
                  <c:v>24</c:v>
                </c:pt>
                <c:pt idx="11">
                  <c:v>19</c:v>
                </c:pt>
                <c:pt idx="12">
                  <c:v>20</c:v>
                </c:pt>
                <c:pt idx="13">
                  <c:v>23</c:v>
                </c:pt>
                <c:pt idx="14">
                  <c:v>22</c:v>
                </c:pt>
                <c:pt idx="15">
                  <c:v>20</c:v>
                </c:pt>
                <c:pt idx="16">
                  <c:v>27</c:v>
                </c:pt>
                <c:pt idx="17">
                  <c:v>17</c:v>
                </c:pt>
                <c:pt idx="18">
                  <c:v>23</c:v>
                </c:pt>
                <c:pt idx="19">
                  <c:v>15</c:v>
                </c:pt>
                <c:pt idx="20">
                  <c:v>8</c:v>
                </c:pt>
                <c:pt idx="21">
                  <c:v>15</c:v>
                </c:pt>
                <c:pt idx="22">
                  <c:v>20</c:v>
                </c:pt>
                <c:pt idx="23">
                  <c:v>18</c:v>
                </c:pt>
                <c:pt idx="24">
                  <c:v>12</c:v>
                </c:pt>
                <c:pt idx="25">
                  <c:v>38</c:v>
                </c:pt>
                <c:pt idx="26">
                  <c:v>27</c:v>
                </c:pt>
                <c:pt idx="27">
                  <c:v>17</c:v>
                </c:pt>
                <c:pt idx="28">
                  <c:v>15</c:v>
                </c:pt>
                <c:pt idx="29">
                  <c:v>16</c:v>
                </c:pt>
                <c:pt idx="30">
                  <c:v>6</c:v>
                </c:pt>
                <c:pt idx="31">
                  <c:v>18</c:v>
                </c:pt>
                <c:pt idx="32">
                  <c:v>8</c:v>
                </c:pt>
                <c:pt idx="33">
                  <c:v>15</c:v>
                </c:pt>
              </c:numCache>
            </c:numRef>
          </c:val>
          <c:smooth val="0"/>
          <c:extLst xmlns:c16r2="http://schemas.microsoft.com/office/drawing/2015/06/chart">
            <c:ext xmlns:c16="http://schemas.microsoft.com/office/drawing/2014/chart" uri="{C3380CC4-5D6E-409C-BE32-E72D297353CC}">
              <c16:uniqueId val="{00000001-E0B5-4A93-9DDB-6DCC2ACD4E09}"/>
            </c:ext>
          </c:extLst>
        </c:ser>
        <c:ser>
          <c:idx val="2"/>
          <c:order val="2"/>
          <c:tx>
            <c:strRef>
              <c:f>'Hoja2 (2)'!$F$5</c:f>
              <c:strCache>
                <c:ptCount val="1"/>
                <c:pt idx="0">
                  <c:v>QUITO</c:v>
                </c:pt>
              </c:strCache>
            </c:strRef>
          </c:tx>
          <c:marker>
            <c:symbol val="none"/>
          </c:marker>
          <c:cat>
            <c:numRef>
              <c:f>'Hoja2 (2)'!$C$6:$C$39</c:f>
              <c:numCache>
                <c:formatCode>General</c:formatCode>
                <c:ptCount val="34"/>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numCache>
            </c:numRef>
          </c:cat>
          <c:val>
            <c:numRef>
              <c:f>'Hoja2 (2)'!$F$6:$F$39</c:f>
              <c:numCache>
                <c:formatCode>General</c:formatCode>
                <c:ptCount val="34"/>
                <c:pt idx="0">
                  <c:v>3</c:v>
                </c:pt>
                <c:pt idx="1">
                  <c:v>4</c:v>
                </c:pt>
                <c:pt idx="2">
                  <c:v>13</c:v>
                </c:pt>
                <c:pt idx="3">
                  <c:v>31</c:v>
                </c:pt>
                <c:pt idx="4">
                  <c:v>71</c:v>
                </c:pt>
                <c:pt idx="5">
                  <c:v>43</c:v>
                </c:pt>
                <c:pt idx="6">
                  <c:v>49</c:v>
                </c:pt>
                <c:pt idx="7">
                  <c:v>79</c:v>
                </c:pt>
                <c:pt idx="8">
                  <c:v>38</c:v>
                </c:pt>
                <c:pt idx="9">
                  <c:v>35</c:v>
                </c:pt>
                <c:pt idx="10">
                  <c:v>74</c:v>
                </c:pt>
                <c:pt idx="11">
                  <c:v>40</c:v>
                </c:pt>
                <c:pt idx="12">
                  <c:v>66</c:v>
                </c:pt>
                <c:pt idx="13">
                  <c:v>75</c:v>
                </c:pt>
                <c:pt idx="14">
                  <c:v>60</c:v>
                </c:pt>
                <c:pt idx="15">
                  <c:v>75</c:v>
                </c:pt>
                <c:pt idx="16">
                  <c:v>69</c:v>
                </c:pt>
                <c:pt idx="17">
                  <c:v>83</c:v>
                </c:pt>
                <c:pt idx="18">
                  <c:v>108</c:v>
                </c:pt>
                <c:pt idx="19">
                  <c:v>117</c:v>
                </c:pt>
                <c:pt idx="20">
                  <c:v>155</c:v>
                </c:pt>
                <c:pt idx="21">
                  <c:v>147</c:v>
                </c:pt>
                <c:pt idx="22">
                  <c:v>99</c:v>
                </c:pt>
                <c:pt idx="23">
                  <c:v>87</c:v>
                </c:pt>
                <c:pt idx="24">
                  <c:v>57</c:v>
                </c:pt>
                <c:pt idx="25">
                  <c:v>116</c:v>
                </c:pt>
                <c:pt idx="26">
                  <c:v>87</c:v>
                </c:pt>
                <c:pt idx="27">
                  <c:v>97</c:v>
                </c:pt>
                <c:pt idx="28">
                  <c:v>139</c:v>
                </c:pt>
                <c:pt idx="29">
                  <c:v>125</c:v>
                </c:pt>
                <c:pt idx="30">
                  <c:v>117</c:v>
                </c:pt>
                <c:pt idx="31">
                  <c:v>144</c:v>
                </c:pt>
                <c:pt idx="32">
                  <c:v>135</c:v>
                </c:pt>
                <c:pt idx="33">
                  <c:v>127</c:v>
                </c:pt>
              </c:numCache>
            </c:numRef>
          </c:val>
          <c:smooth val="0"/>
          <c:extLst xmlns:c16r2="http://schemas.microsoft.com/office/drawing/2015/06/chart">
            <c:ext xmlns:c16="http://schemas.microsoft.com/office/drawing/2014/chart" uri="{C3380CC4-5D6E-409C-BE32-E72D297353CC}">
              <c16:uniqueId val="{00000002-E0B5-4A93-9DDB-6DCC2ACD4E09}"/>
            </c:ext>
          </c:extLst>
        </c:ser>
        <c:ser>
          <c:idx val="3"/>
          <c:order val="3"/>
          <c:tx>
            <c:strRef>
              <c:f>'Hoja2 (2)'!$G$5</c:f>
              <c:strCache>
                <c:ptCount val="1"/>
                <c:pt idx="0">
                  <c:v>SIER. COST</c:v>
                </c:pt>
              </c:strCache>
            </c:strRef>
          </c:tx>
          <c:marker>
            <c:symbol val="none"/>
          </c:marker>
          <c:cat>
            <c:numRef>
              <c:f>'Hoja2 (2)'!$C$6:$C$39</c:f>
              <c:numCache>
                <c:formatCode>General</c:formatCode>
                <c:ptCount val="34"/>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numCache>
            </c:numRef>
          </c:cat>
          <c:val>
            <c:numRef>
              <c:f>'Hoja2 (2)'!$G$6:$G$39</c:f>
              <c:numCache>
                <c:formatCode>General</c:formatCode>
                <c:ptCount val="34"/>
                <c:pt idx="0">
                  <c:v>2</c:v>
                </c:pt>
                <c:pt idx="1">
                  <c:v>15</c:v>
                </c:pt>
                <c:pt idx="2">
                  <c:v>24</c:v>
                </c:pt>
                <c:pt idx="3">
                  <c:v>38</c:v>
                </c:pt>
                <c:pt idx="4">
                  <c:v>104</c:v>
                </c:pt>
                <c:pt idx="5">
                  <c:v>14</c:v>
                </c:pt>
                <c:pt idx="6">
                  <c:v>26</c:v>
                </c:pt>
                <c:pt idx="7">
                  <c:v>42</c:v>
                </c:pt>
                <c:pt idx="8">
                  <c:v>21</c:v>
                </c:pt>
                <c:pt idx="9">
                  <c:v>21</c:v>
                </c:pt>
                <c:pt idx="10">
                  <c:v>54</c:v>
                </c:pt>
                <c:pt idx="11">
                  <c:v>25</c:v>
                </c:pt>
                <c:pt idx="12">
                  <c:v>30</c:v>
                </c:pt>
                <c:pt idx="13">
                  <c:v>35</c:v>
                </c:pt>
                <c:pt idx="14">
                  <c:v>37</c:v>
                </c:pt>
                <c:pt idx="15">
                  <c:v>38</c:v>
                </c:pt>
                <c:pt idx="16">
                  <c:v>44</c:v>
                </c:pt>
                <c:pt idx="17">
                  <c:v>36</c:v>
                </c:pt>
                <c:pt idx="18">
                  <c:v>36</c:v>
                </c:pt>
                <c:pt idx="19">
                  <c:v>39</c:v>
                </c:pt>
                <c:pt idx="20">
                  <c:v>31</c:v>
                </c:pt>
                <c:pt idx="21">
                  <c:v>24</c:v>
                </c:pt>
                <c:pt idx="22">
                  <c:v>26</c:v>
                </c:pt>
                <c:pt idx="23">
                  <c:v>48</c:v>
                </c:pt>
                <c:pt idx="24">
                  <c:v>16</c:v>
                </c:pt>
                <c:pt idx="25">
                  <c:v>40</c:v>
                </c:pt>
                <c:pt idx="26">
                  <c:v>22</c:v>
                </c:pt>
                <c:pt idx="27">
                  <c:v>45</c:v>
                </c:pt>
                <c:pt idx="28">
                  <c:v>26</c:v>
                </c:pt>
                <c:pt idx="29">
                  <c:v>29</c:v>
                </c:pt>
                <c:pt idx="30">
                  <c:v>14</c:v>
                </c:pt>
                <c:pt idx="31">
                  <c:v>35</c:v>
                </c:pt>
                <c:pt idx="32">
                  <c:v>20</c:v>
                </c:pt>
                <c:pt idx="33">
                  <c:v>24</c:v>
                </c:pt>
              </c:numCache>
            </c:numRef>
          </c:val>
          <c:smooth val="0"/>
          <c:extLst xmlns:c16r2="http://schemas.microsoft.com/office/drawing/2015/06/chart">
            <c:ext xmlns:c16="http://schemas.microsoft.com/office/drawing/2014/chart" uri="{C3380CC4-5D6E-409C-BE32-E72D297353CC}">
              <c16:uniqueId val="{00000003-E0B5-4A93-9DDB-6DCC2ACD4E09}"/>
            </c:ext>
          </c:extLst>
        </c:ser>
        <c:dLbls>
          <c:showLegendKey val="0"/>
          <c:showVal val="0"/>
          <c:showCatName val="0"/>
          <c:showSerName val="0"/>
          <c:showPercent val="0"/>
          <c:showBubbleSize val="0"/>
        </c:dLbls>
        <c:smooth val="0"/>
        <c:axId val="-2064386528"/>
        <c:axId val="-2064391424"/>
      </c:lineChart>
      <c:catAx>
        <c:axId val="-2064386528"/>
        <c:scaling>
          <c:orientation val="minMax"/>
        </c:scaling>
        <c:delete val="0"/>
        <c:axPos val="b"/>
        <c:numFmt formatCode="General" sourceLinked="1"/>
        <c:majorTickMark val="none"/>
        <c:minorTickMark val="none"/>
        <c:tickLblPos val="nextTo"/>
        <c:txPr>
          <a:bodyPr rot="-5400000" vert="horz"/>
          <a:lstStyle/>
          <a:p>
            <a:pPr>
              <a:defRPr/>
            </a:pPr>
            <a:endParaRPr lang="en-US"/>
          </a:p>
        </c:txPr>
        <c:crossAx val="-2064391424"/>
        <c:crosses val="autoZero"/>
        <c:auto val="1"/>
        <c:lblAlgn val="ctr"/>
        <c:lblOffset val="100"/>
        <c:noMultiLvlLbl val="0"/>
      </c:catAx>
      <c:valAx>
        <c:axId val="-2064391424"/>
        <c:scaling>
          <c:orientation val="minMax"/>
        </c:scaling>
        <c:delete val="0"/>
        <c:axPos val="l"/>
        <c:title>
          <c:tx>
            <c:rich>
              <a:bodyPr/>
              <a:lstStyle/>
              <a:p>
                <a:pPr>
                  <a:defRPr/>
                </a:pPr>
                <a:r>
                  <a:rPr lang="es-EC"/>
                  <a:t>Cantidad</a:t>
                </a:r>
              </a:p>
            </c:rich>
          </c:tx>
          <c:overlay val="0"/>
        </c:title>
        <c:numFmt formatCode="General" sourceLinked="1"/>
        <c:majorTickMark val="none"/>
        <c:minorTickMark val="none"/>
        <c:tickLblPos val="nextTo"/>
        <c:crossAx val="-2064386528"/>
        <c:crosses val="autoZero"/>
        <c:crossBetween val="between"/>
      </c:valAx>
    </c:plotArea>
    <c:legend>
      <c:legendPos val="r"/>
      <c:layout>
        <c:manualLayout>
          <c:xMode val="edge"/>
          <c:yMode val="edge"/>
          <c:x val="5.7360761841942526E-2"/>
          <c:y val="0.13655145314129402"/>
          <c:w val="0.84002143711093702"/>
          <c:h val="0.10875874680732085"/>
        </c:manualLayout>
      </c:layout>
      <c:overlay val="0"/>
    </c:legend>
    <c:plotVisOnly val="1"/>
    <c:dispBlanksAs val="gap"/>
    <c:showDLblsOverMax val="0"/>
  </c:chart>
  <c:txPr>
    <a:bodyPr/>
    <a:lstStyle/>
    <a:p>
      <a:pPr>
        <a:defRPr sz="800"/>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s-EC" sz="1100"/>
              <a:t>Cumple rotación por regiones</a:t>
            </a:r>
          </a:p>
        </c:rich>
      </c:tx>
      <c:overlay val="0"/>
    </c:title>
    <c:autoTitleDeleted val="0"/>
    <c:plotArea>
      <c:layout/>
      <c:pieChart>
        <c:varyColors val="1"/>
        <c:ser>
          <c:idx val="0"/>
          <c:order val="0"/>
          <c:dLbls>
            <c:dLbl>
              <c:idx val="0"/>
              <c:layout>
                <c:manualLayout>
                  <c:x val="1.0079565526007439E-2"/>
                  <c:y val="-1.5824216663182587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0-CC84-47E0-BDA8-5B5F5511F4BF}"/>
                </c:ext>
                <c:ext xmlns:c15="http://schemas.microsoft.com/office/drawing/2012/chart" uri="{CE6537A1-D6FC-4f65-9D91-7224C49458BB}"/>
              </c:extLst>
            </c:dLbl>
            <c:dLbl>
              <c:idx val="1"/>
              <c:layout>
                <c:manualLayout>
                  <c:x val="-2.5805807292956305E-2"/>
                  <c:y val="-6.6017234571342301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CC84-47E0-BDA8-5B5F5511F4BF}"/>
                </c:ex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Hoja1!$B$43:$B$44</c:f>
              <c:strCache>
                <c:ptCount val="2"/>
                <c:pt idx="0">
                  <c:v>SI</c:v>
                </c:pt>
                <c:pt idx="1">
                  <c:v>NO</c:v>
                </c:pt>
              </c:strCache>
            </c:strRef>
          </c:cat>
          <c:val>
            <c:numRef>
              <c:f>Hoja1!$C$43:$C$44</c:f>
              <c:numCache>
                <c:formatCode>General</c:formatCode>
                <c:ptCount val="2"/>
                <c:pt idx="0">
                  <c:v>143</c:v>
                </c:pt>
                <c:pt idx="1">
                  <c:v>71</c:v>
                </c:pt>
              </c:numCache>
            </c:numRef>
          </c:val>
          <c:extLst xmlns:c16r2="http://schemas.microsoft.com/office/drawing/2015/06/chart">
            <c:ext xmlns:c16="http://schemas.microsoft.com/office/drawing/2014/chart" uri="{C3380CC4-5D6E-409C-BE32-E72D297353CC}">
              <c16:uniqueId val="{00000002-CC84-47E0-BDA8-5B5F5511F4BF}"/>
            </c:ext>
          </c:extLst>
        </c:ser>
        <c:dLbls>
          <c:showLegendKey val="0"/>
          <c:showVal val="0"/>
          <c:showCatName val="0"/>
          <c:showSerName val="0"/>
          <c:showPercent val="1"/>
          <c:showBubbleSize val="0"/>
          <c:showLeaderLines val="1"/>
        </c:dLbls>
        <c:firstSliceAng val="0"/>
      </c:pieChart>
    </c:plotArea>
    <c:legend>
      <c:legendPos val="t"/>
      <c:overlay val="0"/>
    </c:legend>
    <c:plotVisOnly val="1"/>
    <c:dispBlanksAs val="gap"/>
    <c:showDLblsOverMax val="0"/>
  </c:chart>
  <c:txPr>
    <a:bodyPr/>
    <a:lstStyle/>
    <a:p>
      <a:pPr>
        <a:defRPr sz="8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515455420878415E-2"/>
          <c:y val="2.8166071099168931E-2"/>
          <c:w val="0.89529531015629416"/>
          <c:h val="0.95162544490714984"/>
        </c:manualLayout>
      </c:layout>
      <c:doughnutChart>
        <c:varyColors val="1"/>
        <c:ser>
          <c:idx val="0"/>
          <c:order val="0"/>
          <c:tx>
            <c:strRef>
              <c:f>Sheet1!$B$1</c:f>
              <c:strCache>
                <c:ptCount val="1"/>
                <c:pt idx="0">
                  <c:v>Text</c:v>
                </c:pt>
              </c:strCache>
            </c:strRef>
          </c:tx>
          <c:dPt>
            <c:idx val="0"/>
            <c:bubble3D val="0"/>
            <c:spPr>
              <a:solidFill>
                <a:schemeClr val="accent3"/>
              </a:solidFill>
              <a:ln w="19050">
                <a:noFill/>
              </a:ln>
              <a:effectLst/>
            </c:spPr>
            <c:extLst xmlns:c16r2="http://schemas.microsoft.com/office/drawing/2015/06/chart">
              <c:ext xmlns:c16="http://schemas.microsoft.com/office/drawing/2014/chart" uri="{C3380CC4-5D6E-409C-BE32-E72D297353CC}">
                <c16:uniqueId val="{00000001-E26C-4A12-BF1D-516581F81131}"/>
              </c:ext>
            </c:extLst>
          </c:dPt>
          <c:dPt>
            <c:idx val="1"/>
            <c:bubble3D val="0"/>
            <c:spPr>
              <a:solidFill>
                <a:schemeClr val="accent4"/>
              </a:solidFill>
              <a:ln w="19050">
                <a:noFill/>
              </a:ln>
              <a:effectLst/>
            </c:spPr>
            <c:extLst xmlns:c16r2="http://schemas.microsoft.com/office/drawing/2015/06/chart">
              <c:ext xmlns:c16="http://schemas.microsoft.com/office/drawing/2014/chart" uri="{C3380CC4-5D6E-409C-BE32-E72D297353CC}">
                <c16:uniqueId val="{00000003-E26C-4A12-BF1D-516581F81131}"/>
              </c:ext>
            </c:extLst>
          </c:dPt>
          <c:dPt>
            <c:idx val="2"/>
            <c:bubble3D val="0"/>
            <c:spPr>
              <a:solidFill>
                <a:schemeClr val="accent5"/>
              </a:solidFill>
              <a:ln w="19050">
                <a:noFill/>
              </a:ln>
              <a:effectLst/>
            </c:spPr>
            <c:extLst xmlns:c16r2="http://schemas.microsoft.com/office/drawing/2015/06/chart">
              <c:ext xmlns:c16="http://schemas.microsoft.com/office/drawing/2014/chart" uri="{C3380CC4-5D6E-409C-BE32-E72D297353CC}">
                <c16:uniqueId val="{00000006-E26C-4A12-BF1D-516581F81131}"/>
              </c:ext>
            </c:extLst>
          </c:dPt>
          <c:dPt>
            <c:idx val="3"/>
            <c:bubble3D val="0"/>
            <c:spPr>
              <a:noFill/>
              <a:ln w="19050">
                <a:noFill/>
              </a:ln>
              <a:effectLst/>
            </c:spPr>
            <c:extLst xmlns:c16r2="http://schemas.microsoft.com/office/drawing/2015/06/chart">
              <c:ext xmlns:c16="http://schemas.microsoft.com/office/drawing/2014/chart" uri="{C3380CC4-5D6E-409C-BE32-E72D297353CC}">
                <c16:uniqueId val="{00000005-E26C-4A12-BF1D-516581F81131}"/>
              </c:ext>
            </c:extLst>
          </c:dPt>
          <c:cat>
            <c:numRef>
              <c:f>Sheet1!$A$2:$A$5</c:f>
              <c:numCache>
                <c:formatCode>General</c:formatCode>
                <c:ptCount val="4"/>
                <c:pt idx="0">
                  <c:v>1</c:v>
                </c:pt>
                <c:pt idx="1">
                  <c:v>2</c:v>
                </c:pt>
                <c:pt idx="2">
                  <c:v>3</c:v>
                </c:pt>
                <c:pt idx="3">
                  <c:v>4</c:v>
                </c:pt>
              </c:numCache>
            </c:numRef>
          </c:cat>
          <c:val>
            <c:numRef>
              <c:f>Sheet1!$B$2:$B$5</c:f>
              <c:numCache>
                <c:formatCode>General</c:formatCode>
                <c:ptCount val="4"/>
                <c:pt idx="0">
                  <c:v>25</c:v>
                </c:pt>
                <c:pt idx="1">
                  <c:v>25</c:v>
                </c:pt>
                <c:pt idx="2">
                  <c:v>25</c:v>
                </c:pt>
                <c:pt idx="3">
                  <c:v>25</c:v>
                </c:pt>
              </c:numCache>
            </c:numRef>
          </c:val>
          <c:extLst xmlns:c16r2="http://schemas.microsoft.com/office/drawing/2015/06/chart">
            <c:ext xmlns:c16="http://schemas.microsoft.com/office/drawing/2014/chart" uri="{C3380CC4-5D6E-409C-BE32-E72D297353CC}">
              <c16:uniqueId val="{00000004-E26C-4A12-BF1D-516581F81131}"/>
            </c:ext>
          </c:extLst>
        </c:ser>
        <c:dLbls>
          <c:showLegendKey val="0"/>
          <c:showVal val="0"/>
          <c:showCatName val="0"/>
          <c:showSerName val="0"/>
          <c:showPercent val="0"/>
          <c:showBubbleSize val="0"/>
          <c:showLeaderLines val="1"/>
        </c:dLbls>
        <c:firstSliceAng val="0"/>
        <c:holeSize val="4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sz="1100"/>
              <a:t>Políticas de pases</a:t>
            </a:r>
          </a:p>
        </c:rich>
      </c:tx>
      <c:overlay val="0"/>
      <c:spPr>
        <a:noFill/>
        <a:ln>
          <a:noFill/>
        </a:ln>
        <a:effectLst/>
      </c:spPr>
    </c:title>
    <c:autoTitleDeleted val="0"/>
    <c:plotArea>
      <c:layout/>
      <c:barChart>
        <c:barDir val="col"/>
        <c:grouping val="clustered"/>
        <c:varyColors val="0"/>
        <c:ser>
          <c:idx val="0"/>
          <c:order val="0"/>
          <c:tx>
            <c:strRef>
              <c:f>Hoja2!$B$40</c:f>
              <c:strCache>
                <c:ptCount val="1"/>
                <c:pt idx="0">
                  <c:v>¿Está de acuerdo con las políticas de pases y regionalización en la Institución militar?</c:v>
                </c:pt>
              </c:strCache>
            </c:strRef>
          </c:tx>
          <c:spPr>
            <a:solidFill>
              <a:schemeClr val="accent1"/>
            </a:solidFill>
            <a:ln>
              <a:noFill/>
            </a:ln>
            <a:effectLst/>
          </c:spPr>
          <c:invertIfNegative val="0"/>
          <c:dLbls>
            <c:spPr>
              <a:noFill/>
              <a:ln>
                <a:noFill/>
              </a:ln>
              <a:effectLst/>
            </c:spPr>
            <c:txPr>
              <a:bodyPr rot="0" vert="horz"/>
              <a:lstStyle/>
              <a:p>
                <a:pPr>
                  <a:defRPr sz="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Hoja2!$C$42:$C$46</c:f>
              <c:strCache>
                <c:ptCount val="5"/>
                <c:pt idx="0">
                  <c:v>MUY EN DESACUERDO</c:v>
                </c:pt>
                <c:pt idx="1">
                  <c:v>EN DESACUERDO</c:v>
                </c:pt>
                <c:pt idx="2">
                  <c:v>INDIFERENTE</c:v>
                </c:pt>
                <c:pt idx="3">
                  <c:v>DE ACUERDO</c:v>
                </c:pt>
                <c:pt idx="4">
                  <c:v>MUY DE ACUERDO</c:v>
                </c:pt>
              </c:strCache>
            </c:strRef>
          </c:cat>
          <c:val>
            <c:numRef>
              <c:f>Hoja2!$E$42:$E$46</c:f>
              <c:numCache>
                <c:formatCode>0.0%</c:formatCode>
                <c:ptCount val="5"/>
                <c:pt idx="0">
                  <c:v>6.2068965517241378E-2</c:v>
                </c:pt>
                <c:pt idx="1">
                  <c:v>0.35862068965517241</c:v>
                </c:pt>
                <c:pt idx="2">
                  <c:v>2.0689655172413793E-2</c:v>
                </c:pt>
                <c:pt idx="3">
                  <c:v>0.40689655172413791</c:v>
                </c:pt>
                <c:pt idx="4">
                  <c:v>0.15172413793103448</c:v>
                </c:pt>
              </c:numCache>
            </c:numRef>
          </c:val>
          <c:extLst xmlns:c16r2="http://schemas.microsoft.com/office/drawing/2015/06/chart">
            <c:ext xmlns:c16="http://schemas.microsoft.com/office/drawing/2014/chart" uri="{C3380CC4-5D6E-409C-BE32-E72D297353CC}">
              <c16:uniqueId val="{00000000-A990-4160-A58A-F1055C59E702}"/>
            </c:ext>
          </c:extLst>
        </c:ser>
        <c:dLbls>
          <c:showLegendKey val="0"/>
          <c:showVal val="1"/>
          <c:showCatName val="0"/>
          <c:showSerName val="0"/>
          <c:showPercent val="0"/>
          <c:showBubbleSize val="0"/>
        </c:dLbls>
        <c:gapWidth val="150"/>
        <c:overlap val="-25"/>
        <c:axId val="-2064385984"/>
        <c:axId val="-2064378368"/>
      </c:barChart>
      <c:catAx>
        <c:axId val="-206438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a:lstStyle/>
          <a:p>
            <a:pPr>
              <a:defRPr/>
            </a:pPr>
            <a:endParaRPr lang="en-US"/>
          </a:p>
        </c:txPr>
        <c:crossAx val="-2064378368"/>
        <c:crosses val="autoZero"/>
        <c:auto val="1"/>
        <c:lblAlgn val="ctr"/>
        <c:lblOffset val="100"/>
        <c:noMultiLvlLbl val="0"/>
      </c:catAx>
      <c:valAx>
        <c:axId val="-2064378368"/>
        <c:scaling>
          <c:orientation val="minMax"/>
        </c:scaling>
        <c:delete val="1"/>
        <c:axPos val="l"/>
        <c:numFmt formatCode="0.0%" sourceLinked="1"/>
        <c:majorTickMark val="none"/>
        <c:minorTickMark val="none"/>
        <c:tickLblPos val="nextTo"/>
        <c:crossAx val="-206438598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7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100"/>
            </a:pPr>
            <a:r>
              <a:rPr lang="es-EC" sz="1100"/>
              <a:t>Separación de su núcleo familiar</a:t>
            </a:r>
          </a:p>
        </c:rich>
      </c:tx>
      <c:overlay val="0"/>
      <c:spPr>
        <a:noFill/>
        <a:ln>
          <a:noFill/>
        </a:ln>
        <a:effectLst/>
      </c:spPr>
    </c:title>
    <c:autoTitleDeleted val="0"/>
    <c:plotArea>
      <c:layout/>
      <c:barChart>
        <c:barDir val="col"/>
        <c:grouping val="clustered"/>
        <c:varyColors val="0"/>
        <c:ser>
          <c:idx val="0"/>
          <c:order val="0"/>
          <c:tx>
            <c:strRef>
              <c:f>Hoja2!$B$202</c:f>
              <c:strCache>
                <c:ptCount val="1"/>
                <c:pt idx="0">
                  <c:v>¿La separación de su núcleo familiar por el proceso de pases, sería un motivo para desvincularse de la Institución?</c:v>
                </c:pt>
              </c:strCache>
            </c:strRef>
          </c:tx>
          <c:spPr>
            <a:solidFill>
              <a:schemeClr val="accent1"/>
            </a:solidFill>
            <a:ln>
              <a:noFill/>
            </a:ln>
            <a:effectLst/>
          </c:spPr>
          <c:invertIfNegative val="0"/>
          <c:dLbls>
            <c:spPr>
              <a:noFill/>
              <a:ln>
                <a:noFill/>
              </a:ln>
              <a:effectLst/>
            </c:spPr>
            <c:txPr>
              <a:bodyPr rot="0" vert="horz"/>
              <a:lstStyle/>
              <a:p>
                <a:pPr>
                  <a:defRPr sz="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Hoja2!$C$204:$C$208</c:f>
              <c:strCache>
                <c:ptCount val="5"/>
                <c:pt idx="0">
                  <c:v>MUY EN DESACUERDO</c:v>
                </c:pt>
                <c:pt idx="1">
                  <c:v>EN DESACUERDO</c:v>
                </c:pt>
                <c:pt idx="2">
                  <c:v>INDIFERENTE</c:v>
                </c:pt>
                <c:pt idx="3">
                  <c:v>DE ACUERDO</c:v>
                </c:pt>
                <c:pt idx="4">
                  <c:v>MUY DE ACUERDO</c:v>
                </c:pt>
              </c:strCache>
            </c:strRef>
          </c:cat>
          <c:val>
            <c:numRef>
              <c:f>Hoja2!$E$204:$E$208</c:f>
              <c:numCache>
                <c:formatCode>0.0%</c:formatCode>
                <c:ptCount val="5"/>
                <c:pt idx="0">
                  <c:v>0.18620689655172415</c:v>
                </c:pt>
                <c:pt idx="1">
                  <c:v>0.39310344827586208</c:v>
                </c:pt>
                <c:pt idx="2">
                  <c:v>8.9655172413793102E-2</c:v>
                </c:pt>
                <c:pt idx="3">
                  <c:v>0.24827586206896551</c:v>
                </c:pt>
                <c:pt idx="4">
                  <c:v>8.2758620689655171E-2</c:v>
                </c:pt>
              </c:numCache>
            </c:numRef>
          </c:val>
          <c:extLst xmlns:c16r2="http://schemas.microsoft.com/office/drawing/2015/06/chart">
            <c:ext xmlns:c16="http://schemas.microsoft.com/office/drawing/2014/chart" uri="{C3380CC4-5D6E-409C-BE32-E72D297353CC}">
              <c16:uniqueId val="{00000000-D063-463A-A626-68FE6B8126C1}"/>
            </c:ext>
          </c:extLst>
        </c:ser>
        <c:dLbls>
          <c:showLegendKey val="0"/>
          <c:showVal val="1"/>
          <c:showCatName val="0"/>
          <c:showSerName val="0"/>
          <c:showPercent val="0"/>
          <c:showBubbleSize val="0"/>
        </c:dLbls>
        <c:gapWidth val="150"/>
        <c:overlap val="-25"/>
        <c:axId val="-2064389792"/>
        <c:axId val="-2064389248"/>
      </c:barChart>
      <c:catAx>
        <c:axId val="-206438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a:lstStyle/>
          <a:p>
            <a:pPr>
              <a:defRPr/>
            </a:pPr>
            <a:endParaRPr lang="en-US"/>
          </a:p>
        </c:txPr>
        <c:crossAx val="-2064389248"/>
        <c:crosses val="autoZero"/>
        <c:auto val="1"/>
        <c:lblAlgn val="ctr"/>
        <c:lblOffset val="100"/>
        <c:noMultiLvlLbl val="0"/>
      </c:catAx>
      <c:valAx>
        <c:axId val="-2064389248"/>
        <c:scaling>
          <c:orientation val="minMax"/>
        </c:scaling>
        <c:delete val="1"/>
        <c:axPos val="l"/>
        <c:numFmt formatCode="0.0%" sourceLinked="1"/>
        <c:majorTickMark val="none"/>
        <c:minorTickMark val="none"/>
        <c:tickLblPos val="nextTo"/>
        <c:crossAx val="-206438979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7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1" i="0" u="none" strike="noStrike" kern="1200" spc="0" baseline="0">
                <a:solidFill>
                  <a:sysClr val="windowText" lastClr="000000"/>
                </a:solidFill>
                <a:latin typeface="+mn-lt"/>
                <a:ea typeface="+mn-ea"/>
                <a:cs typeface="+mn-cs"/>
              </a:defRPr>
            </a:pPr>
            <a:r>
              <a:rPr lang="es-EC" sz="800" b="1">
                <a:solidFill>
                  <a:sysClr val="windowText" lastClr="000000"/>
                </a:solidFill>
              </a:rPr>
              <a:t>PIRAMIDE OFICIALES</a:t>
            </a:r>
          </a:p>
          <a:p>
            <a:pPr>
              <a:defRPr sz="800" b="1" i="0" u="none" strike="noStrike" kern="1200" spc="0" baseline="0">
                <a:solidFill>
                  <a:sysClr val="windowText" lastClr="000000"/>
                </a:solidFill>
                <a:latin typeface="+mn-lt"/>
                <a:ea typeface="+mn-ea"/>
                <a:cs typeface="+mn-cs"/>
              </a:defRPr>
            </a:pPr>
            <a:r>
              <a:rPr lang="es-EC" sz="800" b="1">
                <a:solidFill>
                  <a:sysClr val="windowText" lastClr="000000"/>
                </a:solidFill>
              </a:rPr>
              <a:t>3313 (EFEC)</a:t>
            </a:r>
            <a:r>
              <a:rPr lang="es-EC" sz="800" b="1" baseline="0">
                <a:solidFill>
                  <a:sysClr val="windowText" lastClr="000000"/>
                </a:solidFill>
              </a:rPr>
              <a:t> - 4520 (ORG): 73</a:t>
            </a:r>
            <a:r>
              <a:rPr lang="es-EC" sz="800" b="1">
                <a:solidFill>
                  <a:sysClr val="windowText" lastClr="000000"/>
                </a:solidFill>
              </a:rPr>
              <a:t>%</a:t>
            </a:r>
          </a:p>
        </c:rich>
      </c:tx>
      <c:layout>
        <c:manualLayout>
          <c:xMode val="edge"/>
          <c:yMode val="edge"/>
          <c:x val="0.27782708333333334"/>
          <c:y val="2.8222222222222221E-2"/>
        </c:manualLayout>
      </c:layout>
      <c:overlay val="0"/>
      <c:spPr>
        <a:noFill/>
        <a:ln>
          <a:noFill/>
        </a:ln>
        <a:effectLst/>
      </c:spPr>
    </c:title>
    <c:autoTitleDeleted val="0"/>
    <c:plotArea>
      <c:layout>
        <c:manualLayout>
          <c:layoutTarget val="inner"/>
          <c:xMode val="edge"/>
          <c:yMode val="edge"/>
          <c:x val="2.8896829743488449E-3"/>
          <c:y val="0.20931383577052867"/>
          <c:w val="0.90705046296296299"/>
          <c:h val="0.77916379082339438"/>
        </c:manualLayout>
      </c:layout>
      <c:barChart>
        <c:barDir val="bar"/>
        <c:grouping val="clustered"/>
        <c:varyColors val="0"/>
        <c:ser>
          <c:idx val="0"/>
          <c:order val="0"/>
          <c:tx>
            <c:strRef>
              <c:f>'EFECTIVOS PIRAMIDES'!$H$3</c:f>
              <c:strCache>
                <c:ptCount val="1"/>
                <c:pt idx="0">
                  <c:v>A</c:v>
                </c:pt>
              </c:strCache>
            </c:strRef>
          </c:tx>
          <c:spPr>
            <a:solidFill>
              <a:srgbClr val="FF0000"/>
            </a:solidFill>
            <a:ln w="0">
              <a:noFill/>
              <a:miter lim="800000"/>
            </a:ln>
            <a:effectLst>
              <a:softEdge rad="0"/>
            </a:effectLst>
          </c:spPr>
          <c:invertIfNegative val="0"/>
          <c:cat>
            <c:numRef>
              <c:f>'EFECTIVOS PIRAMIDES'!$C$4:$C$12</c:f>
              <c:numCache>
                <c:formatCode>General</c:formatCode>
                <c:ptCount val="9"/>
                <c:pt idx="0">
                  <c:v>0</c:v>
                </c:pt>
                <c:pt idx="1">
                  <c:v>1</c:v>
                </c:pt>
                <c:pt idx="2">
                  <c:v>15</c:v>
                </c:pt>
                <c:pt idx="3">
                  <c:v>194</c:v>
                </c:pt>
                <c:pt idx="4">
                  <c:v>317</c:v>
                </c:pt>
                <c:pt idx="5">
                  <c:v>738</c:v>
                </c:pt>
                <c:pt idx="6">
                  <c:v>780</c:v>
                </c:pt>
                <c:pt idx="7">
                  <c:v>626</c:v>
                </c:pt>
                <c:pt idx="8">
                  <c:v>642</c:v>
                </c:pt>
              </c:numCache>
            </c:numRef>
          </c:cat>
          <c:val>
            <c:numRef>
              <c:f>'EFECTIVOS PIRAMIDES'!$H$4:$H$12</c:f>
              <c:numCache>
                <c:formatCode>General</c:formatCode>
                <c:ptCount val="9"/>
                <c:pt idx="0">
                  <c:v>0</c:v>
                </c:pt>
                <c:pt idx="1">
                  <c:v>0.5</c:v>
                </c:pt>
                <c:pt idx="2">
                  <c:v>7.5</c:v>
                </c:pt>
                <c:pt idx="3">
                  <c:v>97</c:v>
                </c:pt>
                <c:pt idx="4">
                  <c:v>158.5</c:v>
                </c:pt>
                <c:pt idx="5">
                  <c:v>369</c:v>
                </c:pt>
                <c:pt idx="6">
                  <c:v>390</c:v>
                </c:pt>
                <c:pt idx="7">
                  <c:v>313</c:v>
                </c:pt>
                <c:pt idx="8">
                  <c:v>321</c:v>
                </c:pt>
              </c:numCache>
            </c:numRef>
          </c:val>
          <c:extLst xmlns:c16r2="http://schemas.microsoft.com/office/drawing/2015/06/chart">
            <c:ext xmlns:c16="http://schemas.microsoft.com/office/drawing/2014/chart" uri="{C3380CC4-5D6E-409C-BE32-E72D297353CC}">
              <c16:uniqueId val="{00000000-0BA0-46A7-8891-EA0AD2C15005}"/>
            </c:ext>
          </c:extLst>
        </c:ser>
        <c:ser>
          <c:idx val="1"/>
          <c:order val="1"/>
          <c:tx>
            <c:strRef>
              <c:f>'EFECTIVOS PIRAMIDES'!$I$3</c:f>
              <c:strCache>
                <c:ptCount val="1"/>
                <c:pt idx="0">
                  <c:v>B</c:v>
                </c:pt>
              </c:strCache>
            </c:strRef>
          </c:tx>
          <c:spPr>
            <a:solidFill>
              <a:srgbClr val="FF0000"/>
            </a:solidFill>
            <a:ln w="0">
              <a:solidFill>
                <a:schemeClr val="tx2"/>
              </a:solidFill>
              <a:miter lim="800000"/>
            </a:ln>
            <a:effectLst/>
          </c:spPr>
          <c:invertIfNegative val="0"/>
          <c:cat>
            <c:numRef>
              <c:f>'EFECTIVOS PIRAMIDES'!$C$4:$C$12</c:f>
              <c:numCache>
                <c:formatCode>General</c:formatCode>
                <c:ptCount val="9"/>
                <c:pt idx="0">
                  <c:v>0</c:v>
                </c:pt>
                <c:pt idx="1">
                  <c:v>1</c:v>
                </c:pt>
                <c:pt idx="2">
                  <c:v>15</c:v>
                </c:pt>
                <c:pt idx="3">
                  <c:v>194</c:v>
                </c:pt>
                <c:pt idx="4">
                  <c:v>317</c:v>
                </c:pt>
                <c:pt idx="5">
                  <c:v>738</c:v>
                </c:pt>
                <c:pt idx="6">
                  <c:v>780</c:v>
                </c:pt>
                <c:pt idx="7">
                  <c:v>626</c:v>
                </c:pt>
                <c:pt idx="8">
                  <c:v>642</c:v>
                </c:pt>
              </c:numCache>
            </c:numRef>
          </c:cat>
          <c:val>
            <c:numRef>
              <c:f>'EFECTIVOS PIRAMIDES'!$I$4:$I$12</c:f>
              <c:numCache>
                <c:formatCode>General</c:formatCode>
                <c:ptCount val="9"/>
                <c:pt idx="0">
                  <c:v>0</c:v>
                </c:pt>
                <c:pt idx="1">
                  <c:v>-0.5</c:v>
                </c:pt>
                <c:pt idx="2">
                  <c:v>-7.5</c:v>
                </c:pt>
                <c:pt idx="3">
                  <c:v>-97</c:v>
                </c:pt>
                <c:pt idx="4">
                  <c:v>-158.5</c:v>
                </c:pt>
                <c:pt idx="5">
                  <c:v>-369</c:v>
                </c:pt>
                <c:pt idx="6">
                  <c:v>-390</c:v>
                </c:pt>
                <c:pt idx="7">
                  <c:v>-313</c:v>
                </c:pt>
                <c:pt idx="8">
                  <c:v>-321</c:v>
                </c:pt>
              </c:numCache>
            </c:numRef>
          </c:val>
          <c:extLst xmlns:c16r2="http://schemas.microsoft.com/office/drawing/2015/06/chart">
            <c:ext xmlns:c16="http://schemas.microsoft.com/office/drawing/2014/chart" uri="{C3380CC4-5D6E-409C-BE32-E72D297353CC}">
              <c16:uniqueId val="{00000001-0BA0-46A7-8891-EA0AD2C15005}"/>
            </c:ext>
          </c:extLst>
        </c:ser>
        <c:ser>
          <c:idx val="2"/>
          <c:order val="2"/>
          <c:tx>
            <c:strRef>
              <c:f>'EFECTIVOS PIRAMIDES'!$K$3</c:f>
              <c:strCache>
                <c:ptCount val="1"/>
                <c:pt idx="0">
                  <c:v>C</c:v>
                </c:pt>
              </c:strCache>
            </c:strRef>
          </c:tx>
          <c:spPr>
            <a:solidFill>
              <a:srgbClr val="FFC000">
                <a:alpha val="40000"/>
              </a:srgbClr>
            </a:solidFill>
            <a:ln w="0">
              <a:solidFill>
                <a:schemeClr val="tx2"/>
              </a:solidFill>
            </a:ln>
            <a:effectLst/>
          </c:spPr>
          <c:invertIfNegative val="0"/>
          <c:val>
            <c:numRef>
              <c:f>'EFECTIVOS PIRAMIDES'!$K$4:$K$12</c:f>
              <c:numCache>
                <c:formatCode>General</c:formatCode>
                <c:ptCount val="9"/>
                <c:pt idx="0">
                  <c:v>1</c:v>
                </c:pt>
                <c:pt idx="1">
                  <c:v>10</c:v>
                </c:pt>
                <c:pt idx="2">
                  <c:v>15.5</c:v>
                </c:pt>
                <c:pt idx="3">
                  <c:v>206.5</c:v>
                </c:pt>
                <c:pt idx="4">
                  <c:v>345</c:v>
                </c:pt>
                <c:pt idx="5">
                  <c:v>477.5</c:v>
                </c:pt>
                <c:pt idx="6">
                  <c:v>507</c:v>
                </c:pt>
                <c:pt idx="7">
                  <c:v>386</c:v>
                </c:pt>
                <c:pt idx="8">
                  <c:v>311.5</c:v>
                </c:pt>
              </c:numCache>
            </c:numRef>
          </c:val>
          <c:extLst xmlns:c16r2="http://schemas.microsoft.com/office/drawing/2015/06/chart">
            <c:ext xmlns:c16="http://schemas.microsoft.com/office/drawing/2014/chart" uri="{C3380CC4-5D6E-409C-BE32-E72D297353CC}">
              <c16:uniqueId val="{00000002-0BA0-46A7-8891-EA0AD2C15005}"/>
            </c:ext>
          </c:extLst>
        </c:ser>
        <c:ser>
          <c:idx val="3"/>
          <c:order val="3"/>
          <c:tx>
            <c:strRef>
              <c:f>'EFECTIVOS PIRAMIDES'!$L$3</c:f>
              <c:strCache>
                <c:ptCount val="1"/>
                <c:pt idx="0">
                  <c:v>D</c:v>
                </c:pt>
              </c:strCache>
            </c:strRef>
          </c:tx>
          <c:spPr>
            <a:solidFill>
              <a:srgbClr val="FFC000">
                <a:alpha val="40000"/>
              </a:srgbClr>
            </a:solidFill>
            <a:ln w="0">
              <a:solidFill>
                <a:schemeClr val="tx2"/>
              </a:solidFill>
            </a:ln>
            <a:effectLst/>
          </c:spPr>
          <c:invertIfNegative val="0"/>
          <c:val>
            <c:numRef>
              <c:f>'EFECTIVOS PIRAMIDES'!$L$4:$L$12</c:f>
              <c:numCache>
                <c:formatCode>General</c:formatCode>
                <c:ptCount val="9"/>
                <c:pt idx="0">
                  <c:v>-1</c:v>
                </c:pt>
                <c:pt idx="1">
                  <c:v>-10</c:v>
                </c:pt>
                <c:pt idx="2">
                  <c:v>-15.5</c:v>
                </c:pt>
                <c:pt idx="3">
                  <c:v>-206.5</c:v>
                </c:pt>
                <c:pt idx="4">
                  <c:v>-345</c:v>
                </c:pt>
                <c:pt idx="5">
                  <c:v>-477.5</c:v>
                </c:pt>
                <c:pt idx="6">
                  <c:v>-507</c:v>
                </c:pt>
                <c:pt idx="7">
                  <c:v>-386</c:v>
                </c:pt>
                <c:pt idx="8">
                  <c:v>-311.5</c:v>
                </c:pt>
              </c:numCache>
            </c:numRef>
          </c:val>
          <c:extLst xmlns:c16r2="http://schemas.microsoft.com/office/drawing/2015/06/chart">
            <c:ext xmlns:c16="http://schemas.microsoft.com/office/drawing/2014/chart" uri="{C3380CC4-5D6E-409C-BE32-E72D297353CC}">
              <c16:uniqueId val="{00000003-0BA0-46A7-8891-EA0AD2C15005}"/>
            </c:ext>
          </c:extLst>
        </c:ser>
        <c:dLbls>
          <c:showLegendKey val="0"/>
          <c:showVal val="0"/>
          <c:showCatName val="0"/>
          <c:showSerName val="0"/>
          <c:showPercent val="0"/>
          <c:showBubbleSize val="0"/>
        </c:dLbls>
        <c:gapWidth val="0"/>
        <c:overlap val="100"/>
        <c:axId val="-60104800"/>
        <c:axId val="-60093920"/>
      </c:barChart>
      <c:catAx>
        <c:axId val="-601048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n-US"/>
          </a:p>
        </c:txPr>
        <c:crossAx val="-60093920"/>
        <c:crosses val="autoZero"/>
        <c:auto val="1"/>
        <c:lblAlgn val="ctr"/>
        <c:lblOffset val="100"/>
        <c:noMultiLvlLbl val="0"/>
      </c:catAx>
      <c:valAx>
        <c:axId val="-60093920"/>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0104800"/>
        <c:crosses val="max"/>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1" i="0" u="none" strike="noStrike" kern="1200" spc="0" baseline="0">
                <a:solidFill>
                  <a:sysClr val="windowText" lastClr="000000"/>
                </a:solidFill>
                <a:latin typeface="+mn-lt"/>
                <a:ea typeface="+mn-ea"/>
                <a:cs typeface="+mn-cs"/>
              </a:defRPr>
            </a:pPr>
            <a:r>
              <a:rPr lang="es-EC" sz="800" b="1">
                <a:solidFill>
                  <a:sysClr val="windowText" lastClr="000000"/>
                </a:solidFill>
              </a:rPr>
              <a:t>PIRAMIDE OFICIALES</a:t>
            </a:r>
          </a:p>
          <a:p>
            <a:pPr>
              <a:defRPr sz="800" b="1" i="0" u="none" strike="noStrike" kern="1200" spc="0" baseline="0">
                <a:solidFill>
                  <a:sysClr val="windowText" lastClr="000000"/>
                </a:solidFill>
                <a:latin typeface="+mn-lt"/>
                <a:ea typeface="+mn-ea"/>
                <a:cs typeface="+mn-cs"/>
              </a:defRPr>
            </a:pPr>
            <a:r>
              <a:rPr lang="es-EC" sz="800" b="1">
                <a:solidFill>
                  <a:sysClr val="windowText" lastClr="000000"/>
                </a:solidFill>
              </a:rPr>
              <a:t>3582 (EFEC)</a:t>
            </a:r>
            <a:r>
              <a:rPr lang="es-EC" sz="800" b="1" baseline="0">
                <a:solidFill>
                  <a:sysClr val="windowText" lastClr="000000"/>
                </a:solidFill>
              </a:rPr>
              <a:t> - 4520 (ORG): 79</a:t>
            </a:r>
            <a:r>
              <a:rPr lang="es-EC" sz="800" b="1">
                <a:solidFill>
                  <a:sysClr val="windowText" lastClr="000000"/>
                </a:solidFill>
              </a:rPr>
              <a:t>%</a:t>
            </a:r>
          </a:p>
        </c:rich>
      </c:tx>
      <c:layout>
        <c:manualLayout>
          <c:xMode val="edge"/>
          <c:yMode val="edge"/>
          <c:x val="0.27782708333333334"/>
          <c:y val="2.8222222222222221E-2"/>
        </c:manualLayout>
      </c:layout>
      <c:overlay val="0"/>
      <c:spPr>
        <a:noFill/>
        <a:ln>
          <a:noFill/>
        </a:ln>
        <a:effectLst/>
      </c:spPr>
    </c:title>
    <c:autoTitleDeleted val="0"/>
    <c:plotArea>
      <c:layout>
        <c:manualLayout>
          <c:layoutTarget val="inner"/>
          <c:xMode val="edge"/>
          <c:yMode val="edge"/>
          <c:x val="4.8499537037037035E-2"/>
          <c:y val="0.1541758686440739"/>
          <c:w val="0.90705046296296299"/>
          <c:h val="0.77916379082339438"/>
        </c:manualLayout>
      </c:layout>
      <c:barChart>
        <c:barDir val="bar"/>
        <c:grouping val="clustered"/>
        <c:varyColors val="0"/>
        <c:ser>
          <c:idx val="0"/>
          <c:order val="0"/>
          <c:tx>
            <c:strRef>
              <c:f>'EFECTIVOS PIRAMIDES'!$H$3</c:f>
              <c:strCache>
                <c:ptCount val="1"/>
                <c:pt idx="0">
                  <c:v>A</c:v>
                </c:pt>
              </c:strCache>
            </c:strRef>
          </c:tx>
          <c:spPr>
            <a:solidFill>
              <a:srgbClr val="FF0000"/>
            </a:solidFill>
            <a:ln w="0">
              <a:noFill/>
              <a:miter lim="800000"/>
            </a:ln>
            <a:effectLst>
              <a:softEdge rad="0"/>
            </a:effectLst>
          </c:spPr>
          <c:invertIfNegative val="0"/>
          <c:cat>
            <c:numRef>
              <c:f>'EFECTIVOS PIRAMIDES'!$C$4:$C$12</c:f>
              <c:numCache>
                <c:formatCode>General</c:formatCode>
                <c:ptCount val="9"/>
                <c:pt idx="0">
                  <c:v>0</c:v>
                </c:pt>
                <c:pt idx="1">
                  <c:v>4</c:v>
                </c:pt>
                <c:pt idx="2">
                  <c:v>20</c:v>
                </c:pt>
                <c:pt idx="3">
                  <c:v>213</c:v>
                </c:pt>
                <c:pt idx="4">
                  <c:v>402</c:v>
                </c:pt>
                <c:pt idx="5">
                  <c:v>782</c:v>
                </c:pt>
                <c:pt idx="6">
                  <c:v>743</c:v>
                </c:pt>
                <c:pt idx="7">
                  <c:v>706</c:v>
                </c:pt>
                <c:pt idx="8">
                  <c:v>701</c:v>
                </c:pt>
              </c:numCache>
            </c:numRef>
          </c:cat>
          <c:val>
            <c:numRef>
              <c:f>'EFECTIVOS PIRAMIDES'!$H$4:$H$12</c:f>
              <c:numCache>
                <c:formatCode>General</c:formatCode>
                <c:ptCount val="9"/>
                <c:pt idx="0">
                  <c:v>0</c:v>
                </c:pt>
                <c:pt idx="1">
                  <c:v>2</c:v>
                </c:pt>
                <c:pt idx="2">
                  <c:v>10</c:v>
                </c:pt>
                <c:pt idx="3">
                  <c:v>106.5</c:v>
                </c:pt>
                <c:pt idx="4">
                  <c:v>201</c:v>
                </c:pt>
                <c:pt idx="5">
                  <c:v>391</c:v>
                </c:pt>
                <c:pt idx="6">
                  <c:v>371.5</c:v>
                </c:pt>
                <c:pt idx="7">
                  <c:v>353</c:v>
                </c:pt>
                <c:pt idx="8">
                  <c:v>350.5</c:v>
                </c:pt>
              </c:numCache>
            </c:numRef>
          </c:val>
          <c:extLst xmlns:c16r2="http://schemas.microsoft.com/office/drawing/2015/06/chart">
            <c:ext xmlns:c16="http://schemas.microsoft.com/office/drawing/2014/chart" uri="{C3380CC4-5D6E-409C-BE32-E72D297353CC}">
              <c16:uniqueId val="{00000000-C4EC-4DAD-9384-AC4CCCA65C53}"/>
            </c:ext>
          </c:extLst>
        </c:ser>
        <c:ser>
          <c:idx val="1"/>
          <c:order val="1"/>
          <c:tx>
            <c:strRef>
              <c:f>'EFECTIVOS PIRAMIDES'!$I$3</c:f>
              <c:strCache>
                <c:ptCount val="1"/>
                <c:pt idx="0">
                  <c:v>B</c:v>
                </c:pt>
              </c:strCache>
            </c:strRef>
          </c:tx>
          <c:spPr>
            <a:solidFill>
              <a:srgbClr val="FF0000"/>
            </a:solidFill>
            <a:ln w="0">
              <a:solidFill>
                <a:schemeClr val="tx2"/>
              </a:solidFill>
              <a:miter lim="800000"/>
            </a:ln>
            <a:effectLst/>
          </c:spPr>
          <c:invertIfNegative val="0"/>
          <c:cat>
            <c:numRef>
              <c:f>'EFECTIVOS PIRAMIDES'!$C$4:$C$12</c:f>
              <c:numCache>
                <c:formatCode>General</c:formatCode>
                <c:ptCount val="9"/>
                <c:pt idx="0">
                  <c:v>0</c:v>
                </c:pt>
                <c:pt idx="1">
                  <c:v>4</c:v>
                </c:pt>
                <c:pt idx="2">
                  <c:v>20</c:v>
                </c:pt>
                <c:pt idx="3">
                  <c:v>213</c:v>
                </c:pt>
                <c:pt idx="4">
                  <c:v>402</c:v>
                </c:pt>
                <c:pt idx="5">
                  <c:v>782</c:v>
                </c:pt>
                <c:pt idx="6">
                  <c:v>743</c:v>
                </c:pt>
                <c:pt idx="7">
                  <c:v>706</c:v>
                </c:pt>
                <c:pt idx="8">
                  <c:v>701</c:v>
                </c:pt>
              </c:numCache>
            </c:numRef>
          </c:cat>
          <c:val>
            <c:numRef>
              <c:f>'EFECTIVOS PIRAMIDES'!$I$4:$I$12</c:f>
              <c:numCache>
                <c:formatCode>General</c:formatCode>
                <c:ptCount val="9"/>
                <c:pt idx="0">
                  <c:v>0</c:v>
                </c:pt>
                <c:pt idx="1">
                  <c:v>-2</c:v>
                </c:pt>
                <c:pt idx="2">
                  <c:v>-10</c:v>
                </c:pt>
                <c:pt idx="3">
                  <c:v>-106.5</c:v>
                </c:pt>
                <c:pt idx="4">
                  <c:v>-201</c:v>
                </c:pt>
                <c:pt idx="5">
                  <c:v>-391</c:v>
                </c:pt>
                <c:pt idx="6">
                  <c:v>-371.5</c:v>
                </c:pt>
                <c:pt idx="7">
                  <c:v>-353</c:v>
                </c:pt>
                <c:pt idx="8">
                  <c:v>-350.5</c:v>
                </c:pt>
              </c:numCache>
            </c:numRef>
          </c:val>
          <c:extLst xmlns:c16r2="http://schemas.microsoft.com/office/drawing/2015/06/chart">
            <c:ext xmlns:c16="http://schemas.microsoft.com/office/drawing/2014/chart" uri="{C3380CC4-5D6E-409C-BE32-E72D297353CC}">
              <c16:uniqueId val="{00000001-C4EC-4DAD-9384-AC4CCCA65C53}"/>
            </c:ext>
          </c:extLst>
        </c:ser>
        <c:ser>
          <c:idx val="2"/>
          <c:order val="2"/>
          <c:tx>
            <c:strRef>
              <c:f>'EFECTIVOS PIRAMIDES'!$K$3</c:f>
              <c:strCache>
                <c:ptCount val="1"/>
                <c:pt idx="0">
                  <c:v>C</c:v>
                </c:pt>
              </c:strCache>
            </c:strRef>
          </c:tx>
          <c:spPr>
            <a:solidFill>
              <a:srgbClr val="FFC000">
                <a:alpha val="40000"/>
              </a:srgbClr>
            </a:solidFill>
            <a:ln w="0">
              <a:solidFill>
                <a:schemeClr val="tx2"/>
              </a:solidFill>
            </a:ln>
            <a:effectLst/>
          </c:spPr>
          <c:invertIfNegative val="0"/>
          <c:val>
            <c:numRef>
              <c:f>'EFECTIVOS PIRAMIDES'!$K$4:$K$12</c:f>
              <c:numCache>
                <c:formatCode>General</c:formatCode>
                <c:ptCount val="9"/>
                <c:pt idx="0">
                  <c:v>1</c:v>
                </c:pt>
                <c:pt idx="1">
                  <c:v>10</c:v>
                </c:pt>
                <c:pt idx="2">
                  <c:v>15.5</c:v>
                </c:pt>
                <c:pt idx="3">
                  <c:v>206.5</c:v>
                </c:pt>
                <c:pt idx="4">
                  <c:v>345</c:v>
                </c:pt>
                <c:pt idx="5">
                  <c:v>477.5</c:v>
                </c:pt>
                <c:pt idx="6">
                  <c:v>507</c:v>
                </c:pt>
                <c:pt idx="7">
                  <c:v>386</c:v>
                </c:pt>
                <c:pt idx="8">
                  <c:v>311.5</c:v>
                </c:pt>
              </c:numCache>
            </c:numRef>
          </c:val>
          <c:extLst xmlns:c16r2="http://schemas.microsoft.com/office/drawing/2015/06/chart">
            <c:ext xmlns:c16="http://schemas.microsoft.com/office/drawing/2014/chart" uri="{C3380CC4-5D6E-409C-BE32-E72D297353CC}">
              <c16:uniqueId val="{00000002-C4EC-4DAD-9384-AC4CCCA65C53}"/>
            </c:ext>
          </c:extLst>
        </c:ser>
        <c:ser>
          <c:idx val="3"/>
          <c:order val="3"/>
          <c:tx>
            <c:strRef>
              <c:f>'EFECTIVOS PIRAMIDES'!$L$3</c:f>
              <c:strCache>
                <c:ptCount val="1"/>
                <c:pt idx="0">
                  <c:v>D</c:v>
                </c:pt>
              </c:strCache>
            </c:strRef>
          </c:tx>
          <c:spPr>
            <a:solidFill>
              <a:srgbClr val="FFC000">
                <a:alpha val="40000"/>
              </a:srgbClr>
            </a:solidFill>
            <a:ln w="0">
              <a:solidFill>
                <a:schemeClr val="tx2"/>
              </a:solidFill>
            </a:ln>
            <a:effectLst/>
          </c:spPr>
          <c:invertIfNegative val="0"/>
          <c:val>
            <c:numRef>
              <c:f>'EFECTIVOS PIRAMIDES'!$L$4:$L$12</c:f>
              <c:numCache>
                <c:formatCode>General</c:formatCode>
                <c:ptCount val="9"/>
                <c:pt idx="0">
                  <c:v>-1</c:v>
                </c:pt>
                <c:pt idx="1">
                  <c:v>-10</c:v>
                </c:pt>
                <c:pt idx="2">
                  <c:v>-15.5</c:v>
                </c:pt>
                <c:pt idx="3">
                  <c:v>-206.5</c:v>
                </c:pt>
                <c:pt idx="4">
                  <c:v>-345</c:v>
                </c:pt>
                <c:pt idx="5">
                  <c:v>-477.5</c:v>
                </c:pt>
                <c:pt idx="6">
                  <c:v>-507</c:v>
                </c:pt>
                <c:pt idx="7">
                  <c:v>-386</c:v>
                </c:pt>
                <c:pt idx="8">
                  <c:v>-311.5</c:v>
                </c:pt>
              </c:numCache>
            </c:numRef>
          </c:val>
          <c:extLst xmlns:c16r2="http://schemas.microsoft.com/office/drawing/2015/06/chart">
            <c:ext xmlns:c16="http://schemas.microsoft.com/office/drawing/2014/chart" uri="{C3380CC4-5D6E-409C-BE32-E72D297353CC}">
              <c16:uniqueId val="{00000003-C4EC-4DAD-9384-AC4CCCA65C53}"/>
            </c:ext>
          </c:extLst>
        </c:ser>
        <c:dLbls>
          <c:showLegendKey val="0"/>
          <c:showVal val="0"/>
          <c:showCatName val="0"/>
          <c:showSerName val="0"/>
          <c:showPercent val="0"/>
          <c:showBubbleSize val="0"/>
        </c:dLbls>
        <c:gapWidth val="0"/>
        <c:overlap val="100"/>
        <c:axId val="-60103168"/>
        <c:axId val="-60097728"/>
      </c:barChart>
      <c:catAx>
        <c:axId val="-60103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n-US"/>
          </a:p>
        </c:txPr>
        <c:crossAx val="-60097728"/>
        <c:crosses val="autoZero"/>
        <c:auto val="1"/>
        <c:lblAlgn val="ctr"/>
        <c:lblOffset val="100"/>
        <c:noMultiLvlLbl val="0"/>
      </c:catAx>
      <c:valAx>
        <c:axId val="-60097728"/>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0103168"/>
        <c:crosses val="max"/>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REMUNERACIONES!$C$1:$C$2</c:f>
              <c:strCache>
                <c:ptCount val="2"/>
                <c:pt idx="0">
                  <c:v>BENEFICIARIOS DE SUELDOS</c:v>
                </c:pt>
                <c:pt idx="1">
                  <c: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REMUNERACIONES!$A$3:$A$6</c:f>
              <c:strCache>
                <c:ptCount val="4"/>
                <c:pt idx="0">
                  <c:v>0FICIALES</c:v>
                </c:pt>
                <c:pt idx="1">
                  <c:v>VOLUNTARIOS</c:v>
                </c:pt>
                <c:pt idx="2">
                  <c:v>CPTOS.</c:v>
                </c:pt>
                <c:pt idx="3">
                  <c:v>S. PÚBLICOS</c:v>
                </c:pt>
              </c:strCache>
            </c:strRef>
          </c:cat>
          <c:val>
            <c:numRef>
              <c:f>REMUNERACIONES!$C$3:$C$6</c:f>
              <c:numCache>
                <c:formatCode>0.00</c:formatCode>
                <c:ptCount val="4"/>
                <c:pt idx="0">
                  <c:v>10.90031867051851</c:v>
                </c:pt>
                <c:pt idx="1">
                  <c:v>65.470411293444911</c:v>
                </c:pt>
                <c:pt idx="2">
                  <c:v>22.336718587128093</c:v>
                </c:pt>
                <c:pt idx="3">
                  <c:v>1.2925514489084791</c:v>
                </c:pt>
              </c:numCache>
            </c:numRef>
          </c:val>
          <c:extLst xmlns:c16r2="http://schemas.microsoft.com/office/drawing/2015/06/chart">
            <c:ext xmlns:c16="http://schemas.microsoft.com/office/drawing/2014/chart" uri="{C3380CC4-5D6E-409C-BE32-E72D297353CC}">
              <c16:uniqueId val="{00000000-F3EF-4CD0-ABA7-AC52249FE675}"/>
            </c:ext>
          </c:extLst>
        </c:ser>
        <c:dLbls>
          <c:dLblPos val="outEnd"/>
          <c:showLegendKey val="0"/>
          <c:showVal val="1"/>
          <c:showCatName val="0"/>
          <c:showSerName val="0"/>
          <c:showPercent val="0"/>
          <c:showBubbleSize val="0"/>
        </c:dLbls>
        <c:gapWidth val="219"/>
        <c:overlap val="-27"/>
        <c:axId val="-60092832"/>
        <c:axId val="-237175216"/>
      </c:barChart>
      <c:catAx>
        <c:axId val="-6009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37175216"/>
        <c:crosses val="autoZero"/>
        <c:auto val="1"/>
        <c:lblAlgn val="ctr"/>
        <c:lblOffset val="100"/>
        <c:noMultiLvlLbl val="0"/>
      </c:catAx>
      <c:valAx>
        <c:axId val="-2371752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0092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C" sz="1100"/>
              <a:t>Porcentaje por listas</a:t>
            </a:r>
          </a:p>
          <a:p>
            <a:pPr>
              <a:defRPr/>
            </a:pPr>
            <a:r>
              <a:rPr lang="es-EC" sz="1100"/>
              <a:t>Oficial</a:t>
            </a:r>
          </a:p>
        </c:rich>
      </c:tx>
      <c:overlay val="0"/>
    </c:title>
    <c:autoTitleDeleted val="0"/>
    <c:plotArea>
      <c:layout/>
      <c:barChart>
        <c:barDir val="col"/>
        <c:grouping val="clustered"/>
        <c:varyColors val="0"/>
        <c:ser>
          <c:idx val="0"/>
          <c:order val="0"/>
          <c:tx>
            <c:strRef>
              <c:f>EVALUACION!$C$47</c:f>
              <c:strCache>
                <c:ptCount val="1"/>
                <c:pt idx="0">
                  <c:v>Lista1</c:v>
                </c:pt>
              </c:strCache>
            </c:strRef>
          </c:tx>
          <c:invertIfNegative val="0"/>
          <c:dLbls>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EVALUACION!$B$48:$B$52</c:f>
              <c:numCache>
                <c:formatCode>General</c:formatCode>
                <c:ptCount val="5"/>
                <c:pt idx="0">
                  <c:v>2019</c:v>
                </c:pt>
                <c:pt idx="1">
                  <c:v>2018</c:v>
                </c:pt>
                <c:pt idx="2">
                  <c:v>2017</c:v>
                </c:pt>
                <c:pt idx="3">
                  <c:v>2016</c:v>
                </c:pt>
                <c:pt idx="4">
                  <c:v>2015</c:v>
                </c:pt>
              </c:numCache>
            </c:numRef>
          </c:cat>
          <c:val>
            <c:numRef>
              <c:f>EVALUACION!$C$48:$C$52</c:f>
              <c:numCache>
                <c:formatCode>0.0%</c:formatCode>
                <c:ptCount val="5"/>
                <c:pt idx="0">
                  <c:v>0.96547688706846113</c:v>
                </c:pt>
                <c:pt idx="1">
                  <c:v>0.97005284791544333</c:v>
                </c:pt>
                <c:pt idx="2">
                  <c:v>0.9565992865636147</c:v>
                </c:pt>
                <c:pt idx="3">
                  <c:v>0.94884748973792232</c:v>
                </c:pt>
                <c:pt idx="4">
                  <c:v>0.92868719611021067</c:v>
                </c:pt>
              </c:numCache>
            </c:numRef>
          </c:val>
          <c:extLst xmlns:c16r2="http://schemas.microsoft.com/office/drawing/2015/06/chart">
            <c:ext xmlns:c16="http://schemas.microsoft.com/office/drawing/2014/chart" uri="{C3380CC4-5D6E-409C-BE32-E72D297353CC}">
              <c16:uniqueId val="{00000000-2FCB-43D8-9FF6-9D870DE04569}"/>
            </c:ext>
          </c:extLst>
        </c:ser>
        <c:ser>
          <c:idx val="1"/>
          <c:order val="1"/>
          <c:tx>
            <c:strRef>
              <c:f>EVALUACION!$D$47</c:f>
              <c:strCache>
                <c:ptCount val="1"/>
                <c:pt idx="0">
                  <c:v>Lista2</c:v>
                </c:pt>
              </c:strCache>
            </c:strRef>
          </c:tx>
          <c:invertIfNegative val="0"/>
          <c:dLbls>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EVALUACION!$B$48:$B$52</c:f>
              <c:numCache>
                <c:formatCode>General</c:formatCode>
                <c:ptCount val="5"/>
                <c:pt idx="0">
                  <c:v>2019</c:v>
                </c:pt>
                <c:pt idx="1">
                  <c:v>2018</c:v>
                </c:pt>
                <c:pt idx="2">
                  <c:v>2017</c:v>
                </c:pt>
                <c:pt idx="3">
                  <c:v>2016</c:v>
                </c:pt>
                <c:pt idx="4">
                  <c:v>2015</c:v>
                </c:pt>
              </c:numCache>
            </c:numRef>
          </c:cat>
          <c:val>
            <c:numRef>
              <c:f>EVALUACION!$D$48:$D$52</c:f>
              <c:numCache>
                <c:formatCode>0.0%</c:formatCode>
                <c:ptCount val="5"/>
                <c:pt idx="0">
                  <c:v>3.1597425394967821E-2</c:v>
                </c:pt>
                <c:pt idx="1">
                  <c:v>2.906635349383441E-2</c:v>
                </c:pt>
                <c:pt idx="2">
                  <c:v>4.0725326991676573E-2</c:v>
                </c:pt>
                <c:pt idx="3">
                  <c:v>4.7047679191664034E-2</c:v>
                </c:pt>
                <c:pt idx="4">
                  <c:v>6.7423014586709892E-2</c:v>
                </c:pt>
              </c:numCache>
            </c:numRef>
          </c:val>
          <c:extLst xmlns:c16r2="http://schemas.microsoft.com/office/drawing/2015/06/chart">
            <c:ext xmlns:c16="http://schemas.microsoft.com/office/drawing/2014/chart" uri="{C3380CC4-5D6E-409C-BE32-E72D297353CC}">
              <c16:uniqueId val="{00000001-2FCB-43D8-9FF6-9D870DE04569}"/>
            </c:ext>
          </c:extLst>
        </c:ser>
        <c:ser>
          <c:idx val="2"/>
          <c:order val="2"/>
          <c:tx>
            <c:strRef>
              <c:f>EVALUACION!$E$47</c:f>
              <c:strCache>
                <c:ptCount val="1"/>
                <c:pt idx="0">
                  <c:v>Lista3</c:v>
                </c:pt>
              </c:strCache>
            </c:strRef>
          </c:tx>
          <c:invertIfNegative val="0"/>
          <c:dLbls>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EVALUACION!$B$48:$B$52</c:f>
              <c:numCache>
                <c:formatCode>General</c:formatCode>
                <c:ptCount val="5"/>
                <c:pt idx="0">
                  <c:v>2019</c:v>
                </c:pt>
                <c:pt idx="1">
                  <c:v>2018</c:v>
                </c:pt>
                <c:pt idx="2">
                  <c:v>2017</c:v>
                </c:pt>
                <c:pt idx="3">
                  <c:v>2016</c:v>
                </c:pt>
                <c:pt idx="4">
                  <c:v>2015</c:v>
                </c:pt>
              </c:numCache>
            </c:numRef>
          </c:cat>
          <c:val>
            <c:numRef>
              <c:f>EVALUACION!$E$48:$E$52</c:f>
              <c:numCache>
                <c:formatCode>0.0%</c:formatCode>
                <c:ptCount val="5"/>
                <c:pt idx="0">
                  <c:v>2.9256875365710941E-3</c:v>
                </c:pt>
                <c:pt idx="1">
                  <c:v>8.8079859072225488E-4</c:v>
                </c:pt>
                <c:pt idx="2">
                  <c:v>2.3781212841854932E-3</c:v>
                </c:pt>
                <c:pt idx="3">
                  <c:v>3.4733185980423114E-3</c:v>
                </c:pt>
                <c:pt idx="4">
                  <c:v>3.565640194489465E-3</c:v>
                </c:pt>
              </c:numCache>
            </c:numRef>
          </c:val>
          <c:extLst xmlns:c16r2="http://schemas.microsoft.com/office/drawing/2015/06/chart">
            <c:ext xmlns:c16="http://schemas.microsoft.com/office/drawing/2014/chart" uri="{C3380CC4-5D6E-409C-BE32-E72D297353CC}">
              <c16:uniqueId val="{00000002-2FCB-43D8-9FF6-9D870DE04569}"/>
            </c:ext>
          </c:extLst>
        </c:ser>
        <c:ser>
          <c:idx val="3"/>
          <c:order val="3"/>
          <c:tx>
            <c:strRef>
              <c:f>EVALUACION!$F$47</c:f>
              <c:strCache>
                <c:ptCount val="1"/>
                <c:pt idx="0">
                  <c:v>Lista4</c:v>
                </c:pt>
              </c:strCache>
            </c:strRef>
          </c:tx>
          <c:invertIfNegative val="0"/>
          <c:dLbls>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EVALUACION!$B$48:$B$52</c:f>
              <c:numCache>
                <c:formatCode>General</c:formatCode>
                <c:ptCount val="5"/>
                <c:pt idx="0">
                  <c:v>2019</c:v>
                </c:pt>
                <c:pt idx="1">
                  <c:v>2018</c:v>
                </c:pt>
                <c:pt idx="2">
                  <c:v>2017</c:v>
                </c:pt>
                <c:pt idx="3">
                  <c:v>2016</c:v>
                </c:pt>
                <c:pt idx="4">
                  <c:v>2015</c:v>
                </c:pt>
              </c:numCache>
            </c:numRef>
          </c:cat>
          <c:val>
            <c:numRef>
              <c:f>EVALUACION!$F$48:$F$52</c:f>
              <c:numCache>
                <c:formatCode>0.0%</c:formatCode>
                <c:ptCount val="5"/>
                <c:pt idx="0">
                  <c:v>0</c:v>
                </c:pt>
                <c:pt idx="1">
                  <c:v>0</c:v>
                </c:pt>
                <c:pt idx="2">
                  <c:v>0</c:v>
                </c:pt>
                <c:pt idx="3">
                  <c:v>0</c:v>
                </c:pt>
                <c:pt idx="4">
                  <c:v>3.2414910858995135E-4</c:v>
                </c:pt>
              </c:numCache>
            </c:numRef>
          </c:val>
          <c:extLst xmlns:c16r2="http://schemas.microsoft.com/office/drawing/2015/06/chart">
            <c:ext xmlns:c16="http://schemas.microsoft.com/office/drawing/2014/chart" uri="{C3380CC4-5D6E-409C-BE32-E72D297353CC}">
              <c16:uniqueId val="{00000003-2FCB-43D8-9FF6-9D870DE04569}"/>
            </c:ext>
          </c:extLst>
        </c:ser>
        <c:ser>
          <c:idx val="4"/>
          <c:order val="4"/>
          <c:tx>
            <c:strRef>
              <c:f>EVALUACION!$G$47</c:f>
              <c:strCache>
                <c:ptCount val="1"/>
                <c:pt idx="0">
                  <c:v>Lista5</c:v>
                </c:pt>
              </c:strCache>
            </c:strRef>
          </c:tx>
          <c:invertIfNegative val="0"/>
          <c:dLbls>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EVALUACION!$B$48:$B$52</c:f>
              <c:numCache>
                <c:formatCode>General</c:formatCode>
                <c:ptCount val="5"/>
                <c:pt idx="0">
                  <c:v>2019</c:v>
                </c:pt>
                <c:pt idx="1">
                  <c:v>2018</c:v>
                </c:pt>
                <c:pt idx="2">
                  <c:v>2017</c:v>
                </c:pt>
                <c:pt idx="3">
                  <c:v>2016</c:v>
                </c:pt>
                <c:pt idx="4">
                  <c:v>2015</c:v>
                </c:pt>
              </c:numCache>
            </c:numRef>
          </c:cat>
          <c:val>
            <c:numRef>
              <c:f>EVALUACION!$G$48:$G$52</c:f>
              <c:numCache>
                <c:formatCode>0.0%</c:formatCode>
                <c:ptCount val="5"/>
                <c:pt idx="0">
                  <c:v>0</c:v>
                </c:pt>
                <c:pt idx="1">
                  <c:v>0</c:v>
                </c:pt>
                <c:pt idx="2">
                  <c:v>2.9726516052318666E-4</c:v>
                </c:pt>
                <c:pt idx="3">
                  <c:v>6.3151247237132932E-4</c:v>
                </c:pt>
                <c:pt idx="4">
                  <c:v>0</c:v>
                </c:pt>
              </c:numCache>
            </c:numRef>
          </c:val>
          <c:extLst xmlns:c16r2="http://schemas.microsoft.com/office/drawing/2015/06/chart">
            <c:ext xmlns:c16="http://schemas.microsoft.com/office/drawing/2014/chart" uri="{C3380CC4-5D6E-409C-BE32-E72D297353CC}">
              <c16:uniqueId val="{00000004-2FCB-43D8-9FF6-9D870DE04569}"/>
            </c:ext>
          </c:extLst>
        </c:ser>
        <c:dLbls>
          <c:showLegendKey val="0"/>
          <c:showVal val="1"/>
          <c:showCatName val="0"/>
          <c:showSerName val="0"/>
          <c:showPercent val="0"/>
          <c:showBubbleSize val="0"/>
        </c:dLbls>
        <c:gapWidth val="150"/>
        <c:overlap val="-25"/>
        <c:axId val="-2069507184"/>
        <c:axId val="-2069512624"/>
      </c:barChart>
      <c:catAx>
        <c:axId val="-2069507184"/>
        <c:scaling>
          <c:orientation val="minMax"/>
        </c:scaling>
        <c:delete val="0"/>
        <c:axPos val="b"/>
        <c:numFmt formatCode="General" sourceLinked="1"/>
        <c:majorTickMark val="none"/>
        <c:minorTickMark val="none"/>
        <c:tickLblPos val="nextTo"/>
        <c:crossAx val="-2069512624"/>
        <c:crosses val="autoZero"/>
        <c:auto val="1"/>
        <c:lblAlgn val="ctr"/>
        <c:lblOffset val="100"/>
        <c:noMultiLvlLbl val="0"/>
      </c:catAx>
      <c:valAx>
        <c:axId val="-2069512624"/>
        <c:scaling>
          <c:orientation val="minMax"/>
        </c:scaling>
        <c:delete val="1"/>
        <c:axPos val="l"/>
        <c:numFmt formatCode="0.0%" sourceLinked="1"/>
        <c:majorTickMark val="out"/>
        <c:minorTickMark val="none"/>
        <c:tickLblPos val="nextTo"/>
        <c:crossAx val="-2069507184"/>
        <c:crosses val="autoZero"/>
        <c:crossBetween val="between"/>
      </c:valAx>
    </c:plotArea>
    <c:legend>
      <c:legendPos val="t"/>
      <c:overlay val="0"/>
    </c:legend>
    <c:plotVisOnly val="1"/>
    <c:dispBlanksAs val="gap"/>
    <c:showDLblsOverMax val="0"/>
  </c:chart>
  <c:txPr>
    <a:bodyPr/>
    <a:lstStyle/>
    <a:p>
      <a:pPr>
        <a:defRPr sz="800">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s-ES" sz="1200"/>
              <a:t>Méritos profesionales (Coroneles)</a:t>
            </a:r>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MERITOS!$A$3:$A$9</c:f>
              <c:strCache>
                <c:ptCount val="7"/>
                <c:pt idx="0">
                  <c:v>FF.AA  1RA. CLASE</c:v>
                </c:pt>
                <c:pt idx="1">
                  <c:v>FF.AA  2DA. CLASE</c:v>
                </c:pt>
                <c:pt idx="2">
                  <c:v>FF.AA. 3RA. CLASE</c:v>
                </c:pt>
                <c:pt idx="3">
                  <c:v>HONOR, DIG. MILITAR</c:v>
                </c:pt>
                <c:pt idx="4">
                  <c:v>CRUZ HONOR MILITAR </c:v>
                </c:pt>
                <c:pt idx="5">
                  <c:v>GRAN CRUZ HONOR</c:v>
                </c:pt>
                <c:pt idx="6">
                  <c:v>GRAN COLLAR MERITO MILITAR </c:v>
                </c:pt>
              </c:strCache>
            </c:strRef>
          </c:cat>
          <c:val>
            <c:numRef>
              <c:f>MERITOS!$C$3:$C$9</c:f>
              <c:numCache>
                <c:formatCode>General</c:formatCode>
                <c:ptCount val="7"/>
                <c:pt idx="0">
                  <c:v>100</c:v>
                </c:pt>
                <c:pt idx="1">
                  <c:v>100</c:v>
                </c:pt>
                <c:pt idx="2" formatCode="0">
                  <c:v>99.532710280373834</c:v>
                </c:pt>
                <c:pt idx="3" formatCode="0">
                  <c:v>0.93457943925233644</c:v>
                </c:pt>
                <c:pt idx="4" formatCode="0">
                  <c:v>80.373831775700936</c:v>
                </c:pt>
                <c:pt idx="5" formatCode="0">
                  <c:v>48.13084112149533</c:v>
                </c:pt>
                <c:pt idx="6" formatCode="0">
                  <c:v>12.616822429906541</c:v>
                </c:pt>
              </c:numCache>
            </c:numRef>
          </c:val>
          <c:extLst xmlns:c16r2="http://schemas.microsoft.com/office/drawing/2015/06/chart">
            <c:ext xmlns:c16="http://schemas.microsoft.com/office/drawing/2014/chart" uri="{C3380CC4-5D6E-409C-BE32-E72D297353CC}">
              <c16:uniqueId val="{00000000-D9EC-44DF-AA3D-55FD197B4E56}"/>
            </c:ext>
          </c:extLst>
        </c:ser>
        <c:dLbls>
          <c:dLblPos val="outEnd"/>
          <c:showLegendKey val="0"/>
          <c:showVal val="1"/>
          <c:showCatName val="0"/>
          <c:showSerName val="0"/>
          <c:showPercent val="0"/>
          <c:showBubbleSize val="0"/>
        </c:dLbls>
        <c:gapWidth val="219"/>
        <c:overlap val="-27"/>
        <c:axId val="-2069518064"/>
        <c:axId val="-2069509904"/>
      </c:barChart>
      <c:catAx>
        <c:axId val="-2069518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069509904"/>
        <c:crosses val="autoZero"/>
        <c:auto val="1"/>
        <c:lblAlgn val="ctr"/>
        <c:lblOffset val="100"/>
        <c:noMultiLvlLbl val="0"/>
      </c:catAx>
      <c:valAx>
        <c:axId val="-2069509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0695180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C"/>
              <a:t>NACIMIENTO * RESIDENCIA FINAL</a:t>
            </a:r>
          </a:p>
        </c:rich>
      </c:tx>
      <c:overlay val="0"/>
    </c:title>
    <c:autoTitleDeleted val="0"/>
    <c:plotArea>
      <c:layout/>
      <c:barChart>
        <c:barDir val="col"/>
        <c:grouping val="clustered"/>
        <c:varyColors val="0"/>
        <c:ser>
          <c:idx val="0"/>
          <c:order val="0"/>
          <c:tx>
            <c:strRef>
              <c:f>'GRAFICO 1'!$B$33</c:f>
              <c:strCache>
                <c:ptCount val="1"/>
                <c:pt idx="0">
                  <c:v>FRONTERA</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'GRAFICO 1'!$C$32:$D$32</c:f>
              <c:strCache>
                <c:ptCount val="2"/>
                <c:pt idx="0">
                  <c:v>NACIMIENTO</c:v>
                </c:pt>
                <c:pt idx="1">
                  <c:v>RESIDENCIA</c:v>
                </c:pt>
              </c:strCache>
            </c:strRef>
          </c:cat>
          <c:val>
            <c:numRef>
              <c:f>'GRAFICO 1'!$C$33:$D$33</c:f>
              <c:numCache>
                <c:formatCode>0.0%</c:formatCode>
                <c:ptCount val="2"/>
                <c:pt idx="0">
                  <c:v>0.13551401869158877</c:v>
                </c:pt>
                <c:pt idx="1">
                  <c:v>3.7383177570093455E-2</c:v>
                </c:pt>
              </c:numCache>
            </c:numRef>
          </c:val>
          <c:extLst xmlns:c16r2="http://schemas.microsoft.com/office/drawing/2015/06/chart">
            <c:ext xmlns:c16="http://schemas.microsoft.com/office/drawing/2014/chart" uri="{C3380CC4-5D6E-409C-BE32-E72D297353CC}">
              <c16:uniqueId val="{00000000-F41C-4592-9121-02F2F383316E}"/>
            </c:ext>
          </c:extLst>
        </c:ser>
        <c:ser>
          <c:idx val="1"/>
          <c:order val="1"/>
          <c:tx>
            <c:strRef>
              <c:f>'GRAFICO 1'!$B$34</c:f>
              <c:strCache>
                <c:ptCount val="1"/>
                <c:pt idx="0">
                  <c:v>ORIENTE</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'GRAFICO 1'!$C$32:$D$32</c:f>
              <c:strCache>
                <c:ptCount val="2"/>
                <c:pt idx="0">
                  <c:v>NACIMIENTO</c:v>
                </c:pt>
                <c:pt idx="1">
                  <c:v>RESIDENCIA</c:v>
                </c:pt>
              </c:strCache>
            </c:strRef>
          </c:cat>
          <c:val>
            <c:numRef>
              <c:f>'GRAFICO 1'!$C$34:$D$34</c:f>
              <c:numCache>
                <c:formatCode>0.0%</c:formatCode>
                <c:ptCount val="2"/>
                <c:pt idx="0">
                  <c:v>2.336448598130841E-2</c:v>
                </c:pt>
                <c:pt idx="1">
                  <c:v>9.3457943925233638E-3</c:v>
                </c:pt>
              </c:numCache>
            </c:numRef>
          </c:val>
          <c:extLst xmlns:c16r2="http://schemas.microsoft.com/office/drawing/2015/06/chart">
            <c:ext xmlns:c16="http://schemas.microsoft.com/office/drawing/2014/chart" uri="{C3380CC4-5D6E-409C-BE32-E72D297353CC}">
              <c16:uniqueId val="{00000001-F41C-4592-9121-02F2F383316E}"/>
            </c:ext>
          </c:extLst>
        </c:ser>
        <c:ser>
          <c:idx val="2"/>
          <c:order val="2"/>
          <c:tx>
            <c:strRef>
              <c:f>'GRAFICO 1'!$B$35</c:f>
              <c:strCache>
                <c:ptCount val="1"/>
                <c:pt idx="0">
                  <c:v>QUITO</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'GRAFICO 1'!$C$32:$D$32</c:f>
              <c:strCache>
                <c:ptCount val="2"/>
                <c:pt idx="0">
                  <c:v>NACIMIENTO</c:v>
                </c:pt>
                <c:pt idx="1">
                  <c:v>RESIDENCIA</c:v>
                </c:pt>
              </c:strCache>
            </c:strRef>
          </c:cat>
          <c:val>
            <c:numRef>
              <c:f>'GRAFICO 1'!$C$35:$D$35</c:f>
              <c:numCache>
                <c:formatCode>0.0%</c:formatCode>
                <c:ptCount val="2"/>
                <c:pt idx="0">
                  <c:v>0.48598130841121495</c:v>
                </c:pt>
                <c:pt idx="1">
                  <c:v>0.83644859813084116</c:v>
                </c:pt>
              </c:numCache>
            </c:numRef>
          </c:val>
          <c:extLst xmlns:c16r2="http://schemas.microsoft.com/office/drawing/2015/06/chart">
            <c:ext xmlns:c16="http://schemas.microsoft.com/office/drawing/2014/chart" uri="{C3380CC4-5D6E-409C-BE32-E72D297353CC}">
              <c16:uniqueId val="{00000002-F41C-4592-9121-02F2F383316E}"/>
            </c:ext>
          </c:extLst>
        </c:ser>
        <c:ser>
          <c:idx val="3"/>
          <c:order val="3"/>
          <c:tx>
            <c:strRef>
              <c:f>'GRAFICO 1'!$B$36</c:f>
              <c:strCache>
                <c:ptCount val="1"/>
                <c:pt idx="0">
                  <c:v>SIERRA COSTA</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'GRAFICO 1'!$C$32:$D$32</c:f>
              <c:strCache>
                <c:ptCount val="2"/>
                <c:pt idx="0">
                  <c:v>NACIMIENTO</c:v>
                </c:pt>
                <c:pt idx="1">
                  <c:v>RESIDENCIA</c:v>
                </c:pt>
              </c:strCache>
            </c:strRef>
          </c:cat>
          <c:val>
            <c:numRef>
              <c:f>'GRAFICO 1'!$C$36:$D$36</c:f>
              <c:numCache>
                <c:formatCode>0.0%</c:formatCode>
                <c:ptCount val="2"/>
                <c:pt idx="0">
                  <c:v>0.35514018691588783</c:v>
                </c:pt>
                <c:pt idx="1">
                  <c:v>0.11682242990654206</c:v>
                </c:pt>
              </c:numCache>
            </c:numRef>
          </c:val>
          <c:extLst xmlns:c16r2="http://schemas.microsoft.com/office/drawing/2015/06/chart">
            <c:ext xmlns:c16="http://schemas.microsoft.com/office/drawing/2014/chart" uri="{C3380CC4-5D6E-409C-BE32-E72D297353CC}">
              <c16:uniqueId val="{00000003-F41C-4592-9121-02F2F383316E}"/>
            </c:ext>
          </c:extLst>
        </c:ser>
        <c:dLbls>
          <c:showLegendKey val="0"/>
          <c:showVal val="1"/>
          <c:showCatName val="0"/>
          <c:showSerName val="0"/>
          <c:showPercent val="0"/>
          <c:showBubbleSize val="0"/>
        </c:dLbls>
        <c:gapWidth val="150"/>
        <c:overlap val="-25"/>
        <c:axId val="-2069517520"/>
        <c:axId val="-2069520240"/>
      </c:barChart>
      <c:catAx>
        <c:axId val="-2069517520"/>
        <c:scaling>
          <c:orientation val="minMax"/>
        </c:scaling>
        <c:delete val="0"/>
        <c:axPos val="b"/>
        <c:numFmt formatCode="General" sourceLinked="0"/>
        <c:majorTickMark val="none"/>
        <c:minorTickMark val="none"/>
        <c:tickLblPos val="nextTo"/>
        <c:crossAx val="-2069520240"/>
        <c:crosses val="autoZero"/>
        <c:auto val="1"/>
        <c:lblAlgn val="ctr"/>
        <c:lblOffset val="100"/>
        <c:noMultiLvlLbl val="0"/>
      </c:catAx>
      <c:valAx>
        <c:axId val="-2069520240"/>
        <c:scaling>
          <c:orientation val="minMax"/>
        </c:scaling>
        <c:delete val="1"/>
        <c:axPos val="l"/>
        <c:numFmt formatCode="0.0%" sourceLinked="1"/>
        <c:majorTickMark val="out"/>
        <c:minorTickMark val="none"/>
        <c:tickLblPos val="nextTo"/>
        <c:crossAx val="-2069517520"/>
        <c:crosses val="autoZero"/>
        <c:crossBetween val="between"/>
      </c:valAx>
    </c:plotArea>
    <c:legend>
      <c:legendPos val="t"/>
      <c:overlay val="0"/>
    </c:legend>
    <c:plotVisOnly val="1"/>
    <c:dispBlanksAs val="gap"/>
    <c:showDLblsOverMax val="0"/>
  </c:chart>
  <c:txPr>
    <a:bodyPr/>
    <a:lstStyle/>
    <a:p>
      <a:pPr>
        <a:defRPr sz="800">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a:pPr>
            <a:r>
              <a:rPr lang="es-EC" sz="1100"/>
              <a:t>Frontera</a:t>
            </a:r>
          </a:p>
        </c:rich>
      </c:tx>
      <c:overlay val="0"/>
    </c:title>
    <c:autoTitleDeleted val="0"/>
    <c:plotArea>
      <c:layout/>
      <c:barChart>
        <c:barDir val="col"/>
        <c:grouping val="clustered"/>
        <c:varyColors val="0"/>
        <c:ser>
          <c:idx val="0"/>
          <c:order val="0"/>
          <c:tx>
            <c:strRef>
              <c:f>'Hoja2 (2)'!$D$5</c:f>
              <c:strCache>
                <c:ptCount val="1"/>
                <c:pt idx="0">
                  <c:v>FRONTERA</c:v>
                </c:pt>
              </c:strCache>
            </c:strRef>
          </c:tx>
          <c:invertIfNegative val="0"/>
          <c:trendline>
            <c:trendlineType val="linear"/>
            <c:dispRSqr val="1"/>
            <c:dispEq val="1"/>
            <c:trendlineLbl>
              <c:layout>
                <c:manualLayout>
                  <c:x val="-2.3395838406797087E-3"/>
                  <c:y val="-0.1211440952535234"/>
                </c:manualLayout>
              </c:layout>
              <c:numFmt formatCode="General" sourceLinked="0"/>
            </c:trendlineLbl>
          </c:trendline>
          <c:cat>
            <c:numRef>
              <c:f>'Hoja2 (2)'!$C$6:$C$39</c:f>
              <c:numCache>
                <c:formatCode>General</c:formatCode>
                <c:ptCount val="34"/>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numCache>
            </c:numRef>
          </c:cat>
          <c:val>
            <c:numRef>
              <c:f>'Hoja2 (2)'!$D$6:$D$39</c:f>
              <c:numCache>
                <c:formatCode>General</c:formatCode>
                <c:ptCount val="34"/>
                <c:pt idx="0">
                  <c:v>27</c:v>
                </c:pt>
                <c:pt idx="1">
                  <c:v>32</c:v>
                </c:pt>
                <c:pt idx="2">
                  <c:v>60</c:v>
                </c:pt>
                <c:pt idx="3">
                  <c:v>34</c:v>
                </c:pt>
                <c:pt idx="4">
                  <c:v>32</c:v>
                </c:pt>
                <c:pt idx="5">
                  <c:v>19</c:v>
                </c:pt>
                <c:pt idx="6">
                  <c:v>36</c:v>
                </c:pt>
                <c:pt idx="7">
                  <c:v>19</c:v>
                </c:pt>
                <c:pt idx="8">
                  <c:v>13</c:v>
                </c:pt>
                <c:pt idx="9">
                  <c:v>10</c:v>
                </c:pt>
                <c:pt idx="10">
                  <c:v>11</c:v>
                </c:pt>
                <c:pt idx="11">
                  <c:v>12</c:v>
                </c:pt>
                <c:pt idx="12">
                  <c:v>22</c:v>
                </c:pt>
                <c:pt idx="13">
                  <c:v>22</c:v>
                </c:pt>
                <c:pt idx="14">
                  <c:v>15</c:v>
                </c:pt>
                <c:pt idx="15">
                  <c:v>20</c:v>
                </c:pt>
                <c:pt idx="16">
                  <c:v>18</c:v>
                </c:pt>
                <c:pt idx="17">
                  <c:v>13</c:v>
                </c:pt>
                <c:pt idx="18">
                  <c:v>26</c:v>
                </c:pt>
                <c:pt idx="19">
                  <c:v>21</c:v>
                </c:pt>
                <c:pt idx="20">
                  <c:v>11</c:v>
                </c:pt>
                <c:pt idx="21">
                  <c:v>17</c:v>
                </c:pt>
                <c:pt idx="22">
                  <c:v>7</c:v>
                </c:pt>
                <c:pt idx="23">
                  <c:v>9</c:v>
                </c:pt>
                <c:pt idx="24">
                  <c:v>9</c:v>
                </c:pt>
                <c:pt idx="25">
                  <c:v>19</c:v>
                </c:pt>
                <c:pt idx="26">
                  <c:v>11</c:v>
                </c:pt>
                <c:pt idx="27">
                  <c:v>16</c:v>
                </c:pt>
                <c:pt idx="28">
                  <c:v>10</c:v>
                </c:pt>
                <c:pt idx="29">
                  <c:v>10</c:v>
                </c:pt>
                <c:pt idx="30">
                  <c:v>21</c:v>
                </c:pt>
                <c:pt idx="31">
                  <c:v>22</c:v>
                </c:pt>
                <c:pt idx="32">
                  <c:v>20</c:v>
                </c:pt>
                <c:pt idx="33">
                  <c:v>15</c:v>
                </c:pt>
              </c:numCache>
            </c:numRef>
          </c:val>
          <c:extLst xmlns:c16r2="http://schemas.microsoft.com/office/drawing/2015/06/chart">
            <c:ext xmlns:c16="http://schemas.microsoft.com/office/drawing/2014/chart" uri="{C3380CC4-5D6E-409C-BE32-E72D297353CC}">
              <c16:uniqueId val="{00000001-F096-47C0-B483-C402AB2E1DA4}"/>
            </c:ext>
          </c:extLst>
        </c:ser>
        <c:dLbls>
          <c:showLegendKey val="0"/>
          <c:showVal val="0"/>
          <c:showCatName val="0"/>
          <c:showSerName val="0"/>
          <c:showPercent val="0"/>
          <c:showBubbleSize val="0"/>
        </c:dLbls>
        <c:gapWidth val="150"/>
        <c:axId val="-2069510448"/>
        <c:axId val="-2069516432"/>
      </c:barChart>
      <c:catAx>
        <c:axId val="-2069510448"/>
        <c:scaling>
          <c:orientation val="minMax"/>
        </c:scaling>
        <c:delete val="0"/>
        <c:axPos val="b"/>
        <c:numFmt formatCode="General" sourceLinked="1"/>
        <c:majorTickMark val="none"/>
        <c:minorTickMark val="none"/>
        <c:tickLblPos val="nextTo"/>
        <c:crossAx val="-2069516432"/>
        <c:crosses val="autoZero"/>
        <c:auto val="1"/>
        <c:lblAlgn val="ctr"/>
        <c:lblOffset val="100"/>
        <c:noMultiLvlLbl val="0"/>
      </c:catAx>
      <c:valAx>
        <c:axId val="-2069516432"/>
        <c:scaling>
          <c:orientation val="minMax"/>
          <c:max val="150"/>
          <c:min val="0"/>
        </c:scaling>
        <c:delete val="0"/>
        <c:axPos val="l"/>
        <c:numFmt formatCode="General" sourceLinked="1"/>
        <c:majorTickMark val="none"/>
        <c:minorTickMark val="none"/>
        <c:tickLblPos val="nextTo"/>
        <c:crossAx val="-2069510448"/>
        <c:crosses val="autoZero"/>
        <c:crossBetween val="between"/>
      </c:valAx>
    </c:plotArea>
    <c:plotVisOnly val="1"/>
    <c:dispBlanksAs val="gap"/>
    <c:showDLblsOverMax val="0"/>
  </c:chart>
  <c:txPr>
    <a:bodyPr/>
    <a:lstStyle/>
    <a:p>
      <a:pPr>
        <a:defRPr sz="800">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100"/>
              <a:t>Quito</a:t>
            </a:r>
          </a:p>
        </c:rich>
      </c:tx>
      <c:overlay val="0"/>
    </c:title>
    <c:autoTitleDeleted val="0"/>
    <c:plotArea>
      <c:layout/>
      <c:barChart>
        <c:barDir val="col"/>
        <c:grouping val="clustered"/>
        <c:varyColors val="0"/>
        <c:ser>
          <c:idx val="0"/>
          <c:order val="0"/>
          <c:tx>
            <c:strRef>
              <c:f>'Hoja2 (2)'!$F$5</c:f>
              <c:strCache>
                <c:ptCount val="1"/>
                <c:pt idx="0">
                  <c:v>QUITO</c:v>
                </c:pt>
              </c:strCache>
            </c:strRef>
          </c:tx>
          <c:invertIfNegative val="0"/>
          <c:trendline>
            <c:trendlineType val="linear"/>
            <c:dispRSqr val="1"/>
            <c:dispEq val="1"/>
            <c:trendlineLbl>
              <c:layout>
                <c:manualLayout>
                  <c:x val="-6.5776118191411645E-2"/>
                  <c:y val="-7.5613125031599171E-2"/>
                </c:manualLayout>
              </c:layout>
              <c:numFmt formatCode="General" sourceLinked="0"/>
            </c:trendlineLbl>
          </c:trendline>
          <c:cat>
            <c:numRef>
              <c:f>'Hoja2 (2)'!$C$6:$C$39</c:f>
              <c:numCache>
                <c:formatCode>General</c:formatCode>
                <c:ptCount val="34"/>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numCache>
            </c:numRef>
          </c:cat>
          <c:val>
            <c:numRef>
              <c:f>'Hoja2 (2)'!$F$6:$F$39</c:f>
              <c:numCache>
                <c:formatCode>General</c:formatCode>
                <c:ptCount val="34"/>
                <c:pt idx="0">
                  <c:v>3</c:v>
                </c:pt>
                <c:pt idx="1">
                  <c:v>4</c:v>
                </c:pt>
                <c:pt idx="2">
                  <c:v>13</c:v>
                </c:pt>
                <c:pt idx="3">
                  <c:v>31</c:v>
                </c:pt>
                <c:pt idx="4">
                  <c:v>71</c:v>
                </c:pt>
                <c:pt idx="5">
                  <c:v>43</c:v>
                </c:pt>
                <c:pt idx="6">
                  <c:v>49</c:v>
                </c:pt>
                <c:pt idx="7">
                  <c:v>79</c:v>
                </c:pt>
                <c:pt idx="8">
                  <c:v>38</c:v>
                </c:pt>
                <c:pt idx="9">
                  <c:v>35</c:v>
                </c:pt>
                <c:pt idx="10">
                  <c:v>74</c:v>
                </c:pt>
                <c:pt idx="11">
                  <c:v>40</c:v>
                </c:pt>
                <c:pt idx="12">
                  <c:v>66</c:v>
                </c:pt>
                <c:pt idx="13">
                  <c:v>75</c:v>
                </c:pt>
                <c:pt idx="14">
                  <c:v>60</c:v>
                </c:pt>
                <c:pt idx="15">
                  <c:v>75</c:v>
                </c:pt>
                <c:pt idx="16">
                  <c:v>69</c:v>
                </c:pt>
                <c:pt idx="17">
                  <c:v>83</c:v>
                </c:pt>
                <c:pt idx="18">
                  <c:v>108</c:v>
                </c:pt>
                <c:pt idx="19">
                  <c:v>117</c:v>
                </c:pt>
                <c:pt idx="20">
                  <c:v>155</c:v>
                </c:pt>
                <c:pt idx="21">
                  <c:v>147</c:v>
                </c:pt>
                <c:pt idx="22">
                  <c:v>99</c:v>
                </c:pt>
                <c:pt idx="23">
                  <c:v>87</c:v>
                </c:pt>
                <c:pt idx="24">
                  <c:v>57</c:v>
                </c:pt>
                <c:pt idx="25">
                  <c:v>116</c:v>
                </c:pt>
                <c:pt idx="26">
                  <c:v>87</c:v>
                </c:pt>
                <c:pt idx="27">
                  <c:v>97</c:v>
                </c:pt>
                <c:pt idx="28">
                  <c:v>139</c:v>
                </c:pt>
                <c:pt idx="29">
                  <c:v>125</c:v>
                </c:pt>
                <c:pt idx="30">
                  <c:v>117</c:v>
                </c:pt>
                <c:pt idx="31">
                  <c:v>144</c:v>
                </c:pt>
                <c:pt idx="32">
                  <c:v>135</c:v>
                </c:pt>
                <c:pt idx="33">
                  <c:v>127</c:v>
                </c:pt>
              </c:numCache>
            </c:numRef>
          </c:val>
          <c:extLst xmlns:c16r2="http://schemas.microsoft.com/office/drawing/2015/06/chart">
            <c:ext xmlns:c16="http://schemas.microsoft.com/office/drawing/2014/chart" uri="{C3380CC4-5D6E-409C-BE32-E72D297353CC}">
              <c16:uniqueId val="{00000001-6E68-4BDB-8CBA-1422AB16DD19}"/>
            </c:ext>
          </c:extLst>
        </c:ser>
        <c:dLbls>
          <c:showLegendKey val="0"/>
          <c:showVal val="0"/>
          <c:showCatName val="0"/>
          <c:showSerName val="0"/>
          <c:showPercent val="0"/>
          <c:showBubbleSize val="0"/>
        </c:dLbls>
        <c:gapWidth val="150"/>
        <c:axId val="-2069509360"/>
        <c:axId val="-2069515888"/>
      </c:barChart>
      <c:catAx>
        <c:axId val="-2069509360"/>
        <c:scaling>
          <c:orientation val="minMax"/>
        </c:scaling>
        <c:delete val="0"/>
        <c:axPos val="b"/>
        <c:numFmt formatCode="General" sourceLinked="1"/>
        <c:majorTickMark val="none"/>
        <c:minorTickMark val="none"/>
        <c:tickLblPos val="nextTo"/>
        <c:crossAx val="-2069515888"/>
        <c:crosses val="autoZero"/>
        <c:auto val="1"/>
        <c:lblAlgn val="ctr"/>
        <c:lblOffset val="100"/>
        <c:noMultiLvlLbl val="0"/>
      </c:catAx>
      <c:valAx>
        <c:axId val="-2069515888"/>
        <c:scaling>
          <c:orientation val="minMax"/>
          <c:max val="150"/>
          <c:min val="0"/>
        </c:scaling>
        <c:delete val="0"/>
        <c:axPos val="l"/>
        <c:numFmt formatCode="General" sourceLinked="1"/>
        <c:majorTickMark val="none"/>
        <c:minorTickMark val="none"/>
        <c:tickLblPos val="nextTo"/>
        <c:crossAx val="-2069509360"/>
        <c:crosses val="autoZero"/>
        <c:crossBetween val="between"/>
      </c:valAx>
    </c:plotArea>
    <c:plotVisOnly val="1"/>
    <c:dispBlanksAs val="gap"/>
    <c:showDLblsOverMax val="0"/>
  </c:chart>
  <c:txPr>
    <a:bodyPr/>
    <a:lstStyle/>
    <a:p>
      <a:pPr>
        <a:defRPr sz="800">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ata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image" Target="../media/image56.png"/></Relationships>
</file>

<file path=ppt/diagrams/_rels/data8.xml.rels><?xml version="1.0" encoding="UTF-8" standalone="yes"?>
<Relationships xmlns="http://schemas.openxmlformats.org/package/2006/relationships"><Relationship Id="rId1" Type="http://schemas.openxmlformats.org/officeDocument/2006/relationships/image" Target="../media/image58.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D244BD-129E-4B89-80B0-5E6E4538A970}" type="doc">
      <dgm:prSet loTypeId="urn:microsoft.com/office/officeart/2005/8/layout/hierarchy3" loCatId="relationship" qsTypeId="urn:microsoft.com/office/officeart/2005/8/quickstyle/simple3" qsCatId="simple" csTypeId="urn:microsoft.com/office/officeart/2005/8/colors/colorful4" csCatId="colorful" phldr="1"/>
      <dgm:spPr/>
      <dgm:t>
        <a:bodyPr/>
        <a:lstStyle/>
        <a:p>
          <a:endParaRPr lang="es-MX"/>
        </a:p>
      </dgm:t>
    </dgm:pt>
    <dgm:pt modelId="{54B37973-AFD5-4BD7-B4BD-1A3524775A20}">
      <dgm:prSet phldrT="[Texto]" custT="1"/>
      <dgm:spPr/>
      <dgm:t>
        <a:bodyPr/>
        <a:lstStyle/>
        <a:p>
          <a:r>
            <a:rPr lang="es-MX" sz="1400" b="1" dirty="0"/>
            <a:t>Capítulo I</a:t>
          </a:r>
        </a:p>
      </dgm:t>
    </dgm:pt>
    <dgm:pt modelId="{437B1A2D-A5A7-41EB-8B56-CE3F607139CF}" type="parTrans" cxnId="{83902096-6EA3-470C-8934-19C9F2478BFC}">
      <dgm:prSet/>
      <dgm:spPr/>
      <dgm:t>
        <a:bodyPr/>
        <a:lstStyle/>
        <a:p>
          <a:endParaRPr lang="es-MX" sz="1200"/>
        </a:p>
      </dgm:t>
    </dgm:pt>
    <dgm:pt modelId="{999900B0-ACD5-437C-A06F-D2573A6D2B79}" type="sibTrans" cxnId="{83902096-6EA3-470C-8934-19C9F2478BFC}">
      <dgm:prSet/>
      <dgm:spPr/>
      <dgm:t>
        <a:bodyPr/>
        <a:lstStyle/>
        <a:p>
          <a:endParaRPr lang="es-MX" sz="1200"/>
        </a:p>
      </dgm:t>
    </dgm:pt>
    <dgm:pt modelId="{2A3A22F3-911C-409D-BD36-D58B5390E7E5}">
      <dgm:prSet phldrT="[Texto]" custT="1"/>
      <dgm:spPr/>
      <dgm:t>
        <a:bodyPr/>
        <a:lstStyle/>
        <a:p>
          <a:r>
            <a:rPr lang="es-MX" sz="1200" dirty="0"/>
            <a:t>Planteamiento del problema</a:t>
          </a:r>
        </a:p>
      </dgm:t>
    </dgm:pt>
    <dgm:pt modelId="{06FDB3B6-223D-48C6-8E7A-65E57C32C633}" type="parTrans" cxnId="{BAAA5299-134C-4367-947C-0D20D656E24E}">
      <dgm:prSet/>
      <dgm:spPr/>
      <dgm:t>
        <a:bodyPr/>
        <a:lstStyle/>
        <a:p>
          <a:endParaRPr lang="es-MX" sz="1200"/>
        </a:p>
      </dgm:t>
    </dgm:pt>
    <dgm:pt modelId="{1FE193D3-83F3-406F-B101-4C4BD4773C3F}" type="sibTrans" cxnId="{BAAA5299-134C-4367-947C-0D20D656E24E}">
      <dgm:prSet/>
      <dgm:spPr/>
      <dgm:t>
        <a:bodyPr/>
        <a:lstStyle/>
        <a:p>
          <a:endParaRPr lang="es-MX" sz="1200"/>
        </a:p>
      </dgm:t>
    </dgm:pt>
    <dgm:pt modelId="{C57C5843-08FD-4033-93DF-0750E9AEDCB7}">
      <dgm:prSet phldrT="[Texto]" custT="1"/>
      <dgm:spPr/>
      <dgm:t>
        <a:bodyPr/>
        <a:lstStyle/>
        <a:p>
          <a:r>
            <a:rPr lang="es-MX" sz="1200" dirty="0"/>
            <a:t>Hipótesis</a:t>
          </a:r>
        </a:p>
      </dgm:t>
    </dgm:pt>
    <dgm:pt modelId="{EA7FA57D-CD98-4BE6-991C-2043FC62D9B2}" type="parTrans" cxnId="{4C2DBD1C-FE0E-48DA-8DA7-6FA57C1F8836}">
      <dgm:prSet/>
      <dgm:spPr/>
      <dgm:t>
        <a:bodyPr/>
        <a:lstStyle/>
        <a:p>
          <a:endParaRPr lang="es-MX" sz="1200"/>
        </a:p>
      </dgm:t>
    </dgm:pt>
    <dgm:pt modelId="{1445C7AD-240F-446A-B05B-2E2C343DA1B6}" type="sibTrans" cxnId="{4C2DBD1C-FE0E-48DA-8DA7-6FA57C1F8836}">
      <dgm:prSet/>
      <dgm:spPr/>
      <dgm:t>
        <a:bodyPr/>
        <a:lstStyle/>
        <a:p>
          <a:endParaRPr lang="es-MX" sz="1200"/>
        </a:p>
      </dgm:t>
    </dgm:pt>
    <dgm:pt modelId="{7C503118-EFBD-4D5E-926E-C7EC9CBDACD7}">
      <dgm:prSet phldrT="[Texto]" custT="1"/>
      <dgm:spPr/>
      <dgm:t>
        <a:bodyPr/>
        <a:lstStyle/>
        <a:p>
          <a:r>
            <a:rPr lang="es-MX" sz="1400" b="1"/>
            <a:t>Capítulo II </a:t>
          </a:r>
          <a:endParaRPr lang="es-MX" sz="1000" b="0" dirty="0"/>
        </a:p>
      </dgm:t>
    </dgm:pt>
    <dgm:pt modelId="{BA31B6F3-06CA-4B26-A2DA-B2EFD3FBDC96}" type="parTrans" cxnId="{60A91F0F-AD8C-4CFA-82F0-E903292A4C1D}">
      <dgm:prSet/>
      <dgm:spPr/>
      <dgm:t>
        <a:bodyPr/>
        <a:lstStyle/>
        <a:p>
          <a:endParaRPr lang="es-MX" sz="1200"/>
        </a:p>
      </dgm:t>
    </dgm:pt>
    <dgm:pt modelId="{C2F98698-788F-440F-AD99-4A5730516B93}" type="sibTrans" cxnId="{60A91F0F-AD8C-4CFA-82F0-E903292A4C1D}">
      <dgm:prSet/>
      <dgm:spPr/>
      <dgm:t>
        <a:bodyPr/>
        <a:lstStyle/>
        <a:p>
          <a:endParaRPr lang="es-MX" sz="1200"/>
        </a:p>
      </dgm:t>
    </dgm:pt>
    <dgm:pt modelId="{066886ED-FAA2-4717-8EAE-348222BA798B}">
      <dgm:prSet phldrT="[Texto]" custT="1"/>
      <dgm:spPr/>
      <dgm:t>
        <a:bodyPr/>
        <a:lstStyle/>
        <a:p>
          <a:r>
            <a:rPr lang="es-MX" sz="1200" dirty="0"/>
            <a:t>Teorías de Soporte</a:t>
          </a:r>
        </a:p>
      </dgm:t>
    </dgm:pt>
    <dgm:pt modelId="{39E1C377-4C16-4533-9352-69A9E24AEEED}" type="parTrans" cxnId="{6E3687F5-F220-4031-B087-04FB88F4BF92}">
      <dgm:prSet/>
      <dgm:spPr/>
      <dgm:t>
        <a:bodyPr/>
        <a:lstStyle/>
        <a:p>
          <a:endParaRPr lang="es-MX" sz="1200"/>
        </a:p>
      </dgm:t>
    </dgm:pt>
    <dgm:pt modelId="{E086F2EA-DA06-4424-BF67-CCB30CA4BD1B}" type="sibTrans" cxnId="{6E3687F5-F220-4031-B087-04FB88F4BF92}">
      <dgm:prSet/>
      <dgm:spPr/>
      <dgm:t>
        <a:bodyPr/>
        <a:lstStyle/>
        <a:p>
          <a:endParaRPr lang="es-MX" sz="1200"/>
        </a:p>
      </dgm:t>
    </dgm:pt>
    <dgm:pt modelId="{AF03A70E-07BB-4405-A6E1-55E037CC6A07}">
      <dgm:prSet phldrT="[Texto]" custT="1"/>
      <dgm:spPr/>
      <dgm:t>
        <a:bodyPr/>
        <a:lstStyle/>
        <a:p>
          <a:r>
            <a:rPr lang="es-MX" sz="1200" dirty="0"/>
            <a:t>Marco Referencial</a:t>
          </a:r>
        </a:p>
      </dgm:t>
    </dgm:pt>
    <dgm:pt modelId="{94D82311-D44A-42CE-BC24-5AC66C367E38}" type="parTrans" cxnId="{93CE2AA4-D262-4276-AE55-9FA11028E9E9}">
      <dgm:prSet/>
      <dgm:spPr/>
      <dgm:t>
        <a:bodyPr/>
        <a:lstStyle/>
        <a:p>
          <a:endParaRPr lang="es-MX" sz="1200"/>
        </a:p>
      </dgm:t>
    </dgm:pt>
    <dgm:pt modelId="{C8C07565-9186-4A01-BCAD-EBDDEC917092}" type="sibTrans" cxnId="{93CE2AA4-D262-4276-AE55-9FA11028E9E9}">
      <dgm:prSet/>
      <dgm:spPr/>
      <dgm:t>
        <a:bodyPr/>
        <a:lstStyle/>
        <a:p>
          <a:endParaRPr lang="es-MX" sz="1200"/>
        </a:p>
      </dgm:t>
    </dgm:pt>
    <dgm:pt modelId="{5B504E61-9C9D-4F6D-944B-BE82FC62CDCB}">
      <dgm:prSet phldrT="[Texto]" custT="1"/>
      <dgm:spPr/>
      <dgm:t>
        <a:bodyPr/>
        <a:lstStyle/>
        <a:p>
          <a:r>
            <a:rPr lang="es-MX" sz="1200" dirty="0"/>
            <a:t>Objetivos</a:t>
          </a:r>
        </a:p>
      </dgm:t>
    </dgm:pt>
    <dgm:pt modelId="{F49B9DD0-761E-4CE5-9A6C-9E53927F49AB}" type="parTrans" cxnId="{A37323DF-2058-4362-90FC-947DBF668B03}">
      <dgm:prSet/>
      <dgm:spPr/>
      <dgm:t>
        <a:bodyPr/>
        <a:lstStyle/>
        <a:p>
          <a:endParaRPr lang="es-MX" sz="1200"/>
        </a:p>
      </dgm:t>
    </dgm:pt>
    <dgm:pt modelId="{01AC25E6-EA2F-4854-B450-0AE6F633F1A6}" type="sibTrans" cxnId="{A37323DF-2058-4362-90FC-947DBF668B03}">
      <dgm:prSet/>
      <dgm:spPr/>
      <dgm:t>
        <a:bodyPr/>
        <a:lstStyle/>
        <a:p>
          <a:endParaRPr lang="es-MX" sz="1200"/>
        </a:p>
      </dgm:t>
    </dgm:pt>
    <dgm:pt modelId="{6ADDC8E5-1378-4658-B8E3-452F90989330}">
      <dgm:prSet phldrT="[Texto]" custT="1"/>
      <dgm:spPr/>
      <dgm:t>
        <a:bodyPr/>
        <a:lstStyle/>
        <a:p>
          <a:r>
            <a:rPr lang="es-MX" sz="1200"/>
            <a:t>Modelo de efecto financiero</a:t>
          </a:r>
          <a:endParaRPr lang="es-MX" sz="1200" dirty="0"/>
        </a:p>
      </dgm:t>
    </dgm:pt>
    <dgm:pt modelId="{2943E748-B0E2-4203-BAA0-4EF061532DEC}" type="parTrans" cxnId="{97E0C5AB-567B-4713-866B-FC54F388311F}">
      <dgm:prSet/>
      <dgm:spPr/>
      <dgm:t>
        <a:bodyPr/>
        <a:lstStyle/>
        <a:p>
          <a:endParaRPr lang="es-MX" sz="1200"/>
        </a:p>
      </dgm:t>
    </dgm:pt>
    <dgm:pt modelId="{2BDF3211-49C3-492F-A93A-BF4CA10E325E}" type="sibTrans" cxnId="{97E0C5AB-567B-4713-866B-FC54F388311F}">
      <dgm:prSet/>
      <dgm:spPr/>
      <dgm:t>
        <a:bodyPr/>
        <a:lstStyle/>
        <a:p>
          <a:endParaRPr lang="es-MX" sz="1200"/>
        </a:p>
      </dgm:t>
    </dgm:pt>
    <dgm:pt modelId="{606352C1-892F-4A89-B67B-4696902729AC}">
      <dgm:prSet phldrT="[Texto]" custT="1"/>
      <dgm:spPr/>
      <dgm:t>
        <a:bodyPr/>
        <a:lstStyle/>
        <a:p>
          <a:r>
            <a:rPr lang="es-MX" sz="1400" b="1" dirty="0"/>
            <a:t>Capítulo III</a:t>
          </a:r>
        </a:p>
      </dgm:t>
    </dgm:pt>
    <dgm:pt modelId="{6859934F-EE08-4DAE-913A-3070A0A0B39E}" type="parTrans" cxnId="{52663811-F3DF-4D5B-980A-5B7D8F742A87}">
      <dgm:prSet/>
      <dgm:spPr/>
      <dgm:t>
        <a:bodyPr/>
        <a:lstStyle/>
        <a:p>
          <a:endParaRPr lang="es-MX" sz="1200"/>
        </a:p>
      </dgm:t>
    </dgm:pt>
    <dgm:pt modelId="{37A422F3-7E26-4897-8A03-8830A2181499}" type="sibTrans" cxnId="{52663811-F3DF-4D5B-980A-5B7D8F742A87}">
      <dgm:prSet/>
      <dgm:spPr/>
      <dgm:t>
        <a:bodyPr/>
        <a:lstStyle/>
        <a:p>
          <a:endParaRPr lang="es-MX" sz="1200"/>
        </a:p>
      </dgm:t>
    </dgm:pt>
    <dgm:pt modelId="{DEEEA237-3A66-4765-BD0C-17ACEA5DF741}">
      <dgm:prSet phldrT="[Texto]" custT="1"/>
      <dgm:spPr/>
      <dgm:t>
        <a:bodyPr/>
        <a:lstStyle/>
        <a:p>
          <a:r>
            <a:rPr lang="es-MX" sz="1200" dirty="0"/>
            <a:t>Diagnóstico del Ejército</a:t>
          </a:r>
        </a:p>
      </dgm:t>
    </dgm:pt>
    <dgm:pt modelId="{3DEA64AF-4564-4997-8818-DDA7203F0697}" type="parTrans" cxnId="{30105DE4-F7C0-4913-B8F2-E3CFAE33F63C}">
      <dgm:prSet/>
      <dgm:spPr/>
      <dgm:t>
        <a:bodyPr/>
        <a:lstStyle/>
        <a:p>
          <a:endParaRPr lang="es-MX" sz="1200"/>
        </a:p>
      </dgm:t>
    </dgm:pt>
    <dgm:pt modelId="{35BE5BDD-FBBA-4D48-92F3-58883A0EE0F9}" type="sibTrans" cxnId="{30105DE4-F7C0-4913-B8F2-E3CFAE33F63C}">
      <dgm:prSet/>
      <dgm:spPr/>
      <dgm:t>
        <a:bodyPr/>
        <a:lstStyle/>
        <a:p>
          <a:endParaRPr lang="es-MX" sz="1200"/>
        </a:p>
      </dgm:t>
    </dgm:pt>
    <dgm:pt modelId="{D9520D2D-E65C-418E-B86E-62AD0E347512}">
      <dgm:prSet phldrT="[Texto]" custT="1"/>
      <dgm:spPr/>
      <dgm:t>
        <a:bodyPr/>
        <a:lstStyle/>
        <a:p>
          <a:r>
            <a:rPr lang="es-MX" sz="1400" b="1" dirty="0"/>
            <a:t>Capítulo IV</a:t>
          </a:r>
        </a:p>
      </dgm:t>
    </dgm:pt>
    <dgm:pt modelId="{998520B6-5CD6-49F6-BBD9-BBF8BE9E2B70}" type="parTrans" cxnId="{CB8352F6-5968-4F5E-A8F5-22DD820F1B4D}">
      <dgm:prSet/>
      <dgm:spPr/>
      <dgm:t>
        <a:bodyPr/>
        <a:lstStyle/>
        <a:p>
          <a:endParaRPr lang="es-MX" sz="1200"/>
        </a:p>
      </dgm:t>
    </dgm:pt>
    <dgm:pt modelId="{4B7FAA0C-32F9-4506-BB7A-E09CC87DEE88}" type="sibTrans" cxnId="{CB8352F6-5968-4F5E-A8F5-22DD820F1B4D}">
      <dgm:prSet/>
      <dgm:spPr/>
      <dgm:t>
        <a:bodyPr/>
        <a:lstStyle/>
        <a:p>
          <a:endParaRPr lang="es-MX" sz="1200"/>
        </a:p>
      </dgm:t>
    </dgm:pt>
    <dgm:pt modelId="{F8A3A2C4-23CF-4161-8DB8-9380FC6844E4}">
      <dgm:prSet phldrT="[Texto]" custT="1"/>
      <dgm:spPr/>
      <dgm:t>
        <a:bodyPr/>
        <a:lstStyle/>
        <a:p>
          <a:r>
            <a:rPr lang="es-MX" sz="1200" dirty="0"/>
            <a:t>Metodología</a:t>
          </a:r>
        </a:p>
      </dgm:t>
    </dgm:pt>
    <dgm:pt modelId="{64FC1ABD-DF49-4620-B295-72921190698E}" type="parTrans" cxnId="{4BA0CF39-5182-4AD4-A106-2C47FB1746E5}">
      <dgm:prSet/>
      <dgm:spPr/>
      <dgm:t>
        <a:bodyPr/>
        <a:lstStyle/>
        <a:p>
          <a:endParaRPr lang="es-MX" sz="1200"/>
        </a:p>
      </dgm:t>
    </dgm:pt>
    <dgm:pt modelId="{5BE0E663-0501-4132-A088-8B6CA4A6D4FF}" type="sibTrans" cxnId="{4BA0CF39-5182-4AD4-A106-2C47FB1746E5}">
      <dgm:prSet/>
      <dgm:spPr/>
      <dgm:t>
        <a:bodyPr/>
        <a:lstStyle/>
        <a:p>
          <a:endParaRPr lang="es-MX" sz="1200"/>
        </a:p>
      </dgm:t>
    </dgm:pt>
    <dgm:pt modelId="{A0A466FD-CC33-43E1-8DDD-FCAA54AA5193}">
      <dgm:prSet phldrT="[Texto]" custT="1"/>
      <dgm:spPr/>
      <dgm:t>
        <a:bodyPr/>
        <a:lstStyle/>
        <a:p>
          <a:r>
            <a:rPr lang="es-MX" sz="1400" b="1" dirty="0"/>
            <a:t>Capítulo V</a:t>
          </a:r>
        </a:p>
      </dgm:t>
    </dgm:pt>
    <dgm:pt modelId="{81B8F1B6-196A-48C9-89D9-7DF7C10708CB}" type="parTrans" cxnId="{EBD24D03-22CD-4173-84DF-787177930DBC}">
      <dgm:prSet/>
      <dgm:spPr/>
      <dgm:t>
        <a:bodyPr/>
        <a:lstStyle/>
        <a:p>
          <a:endParaRPr lang="es-MX" sz="1200"/>
        </a:p>
      </dgm:t>
    </dgm:pt>
    <dgm:pt modelId="{8EC33919-5904-4760-B68B-6E5837C8FEE8}" type="sibTrans" cxnId="{EBD24D03-22CD-4173-84DF-787177930DBC}">
      <dgm:prSet/>
      <dgm:spPr/>
      <dgm:t>
        <a:bodyPr/>
        <a:lstStyle/>
        <a:p>
          <a:endParaRPr lang="es-MX" sz="1200"/>
        </a:p>
      </dgm:t>
    </dgm:pt>
    <dgm:pt modelId="{F2D73D98-A0EE-4F41-B15C-7A6E26912765}">
      <dgm:prSet phldrT="[Texto]" custT="1"/>
      <dgm:spPr/>
      <dgm:t>
        <a:bodyPr/>
        <a:lstStyle/>
        <a:p>
          <a:r>
            <a:rPr lang="es-MX" sz="1200"/>
            <a:t>Medición de la rotación.   </a:t>
          </a:r>
          <a:r>
            <a:rPr lang="es-MX" sz="1200" u="none"/>
            <a:t>Objetivo 3; H3</a:t>
          </a:r>
          <a:endParaRPr lang="es-MX" sz="1200" u="none" baseline="-25000" dirty="0"/>
        </a:p>
      </dgm:t>
    </dgm:pt>
    <dgm:pt modelId="{6DEEE361-2194-42FE-9BF8-C2F992AD03FC}" type="parTrans" cxnId="{CCB9CE55-40E6-4E81-B139-E9ABD91664C3}">
      <dgm:prSet/>
      <dgm:spPr/>
      <dgm:t>
        <a:bodyPr/>
        <a:lstStyle/>
        <a:p>
          <a:endParaRPr lang="es-MX" sz="1200"/>
        </a:p>
      </dgm:t>
    </dgm:pt>
    <dgm:pt modelId="{2B1137A4-70CE-445E-B2FF-00D46B4CE5CD}" type="sibTrans" cxnId="{CCB9CE55-40E6-4E81-B139-E9ABD91664C3}">
      <dgm:prSet/>
      <dgm:spPr/>
      <dgm:t>
        <a:bodyPr/>
        <a:lstStyle/>
        <a:p>
          <a:endParaRPr lang="es-MX" sz="1200"/>
        </a:p>
      </dgm:t>
    </dgm:pt>
    <dgm:pt modelId="{8CD4F048-69B6-4051-8EE8-B5829E3CB8EA}">
      <dgm:prSet phldrT="[Texto]" custT="1"/>
      <dgm:spPr/>
      <dgm:t>
        <a:bodyPr/>
        <a:lstStyle/>
        <a:p>
          <a:r>
            <a:rPr lang="es-MX" sz="1200"/>
            <a:t>Efecto financiero por la salida no planificada </a:t>
          </a:r>
          <a:r>
            <a:rPr lang="es-MX" sz="1200" u="none"/>
            <a:t>Objetivo 4; H4</a:t>
          </a:r>
          <a:endParaRPr lang="es-MX" sz="1200" u="none" baseline="-25000" dirty="0"/>
        </a:p>
      </dgm:t>
    </dgm:pt>
    <dgm:pt modelId="{85163894-D9AF-4039-ABF1-B0090BB52518}" type="parTrans" cxnId="{06E4DAD4-FC01-476D-826B-4CC689A57FA4}">
      <dgm:prSet/>
      <dgm:spPr/>
      <dgm:t>
        <a:bodyPr/>
        <a:lstStyle/>
        <a:p>
          <a:endParaRPr lang="es-MX" sz="1200"/>
        </a:p>
      </dgm:t>
    </dgm:pt>
    <dgm:pt modelId="{515B8260-A5E6-4EF8-9E2D-46F123D7861B}" type="sibTrans" cxnId="{06E4DAD4-FC01-476D-826B-4CC689A57FA4}">
      <dgm:prSet/>
      <dgm:spPr/>
      <dgm:t>
        <a:bodyPr/>
        <a:lstStyle/>
        <a:p>
          <a:endParaRPr lang="es-MX" sz="1200"/>
        </a:p>
      </dgm:t>
    </dgm:pt>
    <dgm:pt modelId="{FAD3044A-72F8-4B5A-8FC3-AF721E8913F6}">
      <dgm:prSet phldrT="[Texto]" custT="1"/>
      <dgm:spPr/>
      <dgm:t>
        <a:bodyPr/>
        <a:lstStyle/>
        <a:p>
          <a:r>
            <a:rPr lang="es-MX" sz="1400" b="1"/>
            <a:t>Capítulo VI </a:t>
          </a:r>
          <a:endParaRPr lang="es-MX" sz="1200" b="0" dirty="0"/>
        </a:p>
      </dgm:t>
    </dgm:pt>
    <dgm:pt modelId="{11DDF908-94BF-4D96-A80F-62F8F3E55F43}" type="parTrans" cxnId="{F205F3DA-5C69-4E01-8201-11E49EFC8896}">
      <dgm:prSet/>
      <dgm:spPr/>
      <dgm:t>
        <a:bodyPr/>
        <a:lstStyle/>
        <a:p>
          <a:endParaRPr lang="es-MX" sz="1200"/>
        </a:p>
      </dgm:t>
    </dgm:pt>
    <dgm:pt modelId="{59044E76-9766-43E6-A108-FAAF01186A22}" type="sibTrans" cxnId="{F205F3DA-5C69-4E01-8201-11E49EFC8896}">
      <dgm:prSet/>
      <dgm:spPr/>
      <dgm:t>
        <a:bodyPr/>
        <a:lstStyle/>
        <a:p>
          <a:endParaRPr lang="es-MX" sz="1200"/>
        </a:p>
      </dgm:t>
    </dgm:pt>
    <dgm:pt modelId="{D1C264D8-03C3-401F-BD2C-01DA9E20E11E}">
      <dgm:prSet phldrT="[Texto]" custT="1"/>
      <dgm:spPr/>
      <dgm:t>
        <a:bodyPr/>
        <a:lstStyle/>
        <a:p>
          <a:r>
            <a:rPr lang="es-MX" sz="1200" dirty="0"/>
            <a:t>Conclusiones y recomendaciones</a:t>
          </a:r>
        </a:p>
      </dgm:t>
    </dgm:pt>
    <dgm:pt modelId="{AE667FCC-B3D7-4B77-9CD2-523E2FDD0ADB}" type="parTrans" cxnId="{D9F0DC0B-B290-4464-92B4-B4859CD18754}">
      <dgm:prSet/>
      <dgm:spPr/>
      <dgm:t>
        <a:bodyPr/>
        <a:lstStyle/>
        <a:p>
          <a:endParaRPr lang="es-MX" sz="1200"/>
        </a:p>
      </dgm:t>
    </dgm:pt>
    <dgm:pt modelId="{72A769E0-3531-4C68-A762-D1268CDD2A48}" type="sibTrans" cxnId="{D9F0DC0B-B290-4464-92B4-B4859CD18754}">
      <dgm:prSet/>
      <dgm:spPr/>
      <dgm:t>
        <a:bodyPr/>
        <a:lstStyle/>
        <a:p>
          <a:endParaRPr lang="es-MX" sz="1200"/>
        </a:p>
      </dgm:t>
    </dgm:pt>
    <dgm:pt modelId="{3E576E47-E5DF-4AE8-8424-10368CD9EFD9}">
      <dgm:prSet phldrT="[Texto]" custT="1"/>
      <dgm:spPr/>
      <dgm:t>
        <a:bodyPr/>
        <a:lstStyle/>
        <a:p>
          <a:r>
            <a:rPr lang="es-MX" sz="1400" b="1" dirty="0"/>
            <a:t>Capítulo VII</a:t>
          </a:r>
        </a:p>
      </dgm:t>
    </dgm:pt>
    <dgm:pt modelId="{70BE4CF6-C378-4354-AFFF-DBCF7C228F7A}" type="parTrans" cxnId="{72F9E309-877E-4CC3-90EB-60BE44B68E64}">
      <dgm:prSet/>
      <dgm:spPr/>
      <dgm:t>
        <a:bodyPr/>
        <a:lstStyle/>
        <a:p>
          <a:endParaRPr lang="es-MX" sz="1200"/>
        </a:p>
      </dgm:t>
    </dgm:pt>
    <dgm:pt modelId="{3CA2C0F5-4460-485C-B5B3-6B688B43C0FA}" type="sibTrans" cxnId="{72F9E309-877E-4CC3-90EB-60BE44B68E64}">
      <dgm:prSet/>
      <dgm:spPr/>
      <dgm:t>
        <a:bodyPr/>
        <a:lstStyle/>
        <a:p>
          <a:endParaRPr lang="es-MX" sz="1200"/>
        </a:p>
      </dgm:t>
    </dgm:pt>
    <dgm:pt modelId="{F9F5A613-2E47-4E22-9DF4-C8D20DAF3021}">
      <dgm:prSet phldrT="[Texto]" custT="1"/>
      <dgm:spPr/>
      <dgm:t>
        <a:bodyPr/>
        <a:lstStyle/>
        <a:p>
          <a:r>
            <a:rPr lang="es-MX" sz="1200" dirty="0"/>
            <a:t>Plan de acción</a:t>
          </a:r>
        </a:p>
      </dgm:t>
    </dgm:pt>
    <dgm:pt modelId="{0D17946C-B339-4E30-AC9B-356C92500258}" type="parTrans" cxnId="{48E4A333-990E-4B92-86CB-C846AA469607}">
      <dgm:prSet/>
      <dgm:spPr/>
      <dgm:t>
        <a:bodyPr/>
        <a:lstStyle/>
        <a:p>
          <a:endParaRPr lang="es-MX" sz="1200"/>
        </a:p>
      </dgm:t>
    </dgm:pt>
    <dgm:pt modelId="{BE601D4C-40B5-4FEF-A3BD-178C450B10CD}" type="sibTrans" cxnId="{48E4A333-990E-4B92-86CB-C846AA469607}">
      <dgm:prSet/>
      <dgm:spPr/>
      <dgm:t>
        <a:bodyPr/>
        <a:lstStyle/>
        <a:p>
          <a:endParaRPr lang="es-MX" sz="1200"/>
        </a:p>
      </dgm:t>
    </dgm:pt>
    <dgm:pt modelId="{2E67AAA6-21C6-4D93-8975-4B2D08A041E3}">
      <dgm:prSet phldrT="[Texto]" custT="1"/>
      <dgm:spPr/>
      <dgm:t>
        <a:bodyPr/>
        <a:lstStyle/>
        <a:p>
          <a:r>
            <a:rPr lang="es-MX" sz="1200" dirty="0"/>
            <a:t>Modelos de rotación (</a:t>
          </a:r>
          <a:r>
            <a:rPr lang="es-MX" sz="1200" dirty="0" err="1"/>
            <a:t>Milkovich</a:t>
          </a:r>
          <a:r>
            <a:rPr lang="es-MX" sz="1200" dirty="0"/>
            <a:t>)</a:t>
          </a:r>
        </a:p>
      </dgm:t>
    </dgm:pt>
    <dgm:pt modelId="{D0EB6FC6-DC76-4188-98AA-E83CB8FF82C9}" type="parTrans" cxnId="{D02ACA44-557C-4068-83C8-0DE99AD2ECDA}">
      <dgm:prSet/>
      <dgm:spPr/>
      <dgm:t>
        <a:bodyPr/>
        <a:lstStyle/>
        <a:p>
          <a:endParaRPr lang="es-MX"/>
        </a:p>
      </dgm:t>
    </dgm:pt>
    <dgm:pt modelId="{67781685-F219-4D8E-B3BB-8AD8886E262D}" type="sibTrans" cxnId="{D02ACA44-557C-4068-83C8-0DE99AD2ECDA}">
      <dgm:prSet/>
      <dgm:spPr/>
      <dgm:t>
        <a:bodyPr/>
        <a:lstStyle/>
        <a:p>
          <a:endParaRPr lang="es-MX"/>
        </a:p>
      </dgm:t>
    </dgm:pt>
    <dgm:pt modelId="{2C7221D9-7A92-4329-8730-D313395E089B}">
      <dgm:prSet custT="1"/>
      <dgm:spPr/>
      <dgm:t>
        <a:bodyPr/>
        <a:lstStyle/>
        <a:p>
          <a:r>
            <a:rPr lang="es-MX" sz="1200" dirty="0"/>
            <a:t>Modelo financiero</a:t>
          </a:r>
          <a:endParaRPr lang="en-US" sz="1200" dirty="0"/>
        </a:p>
      </dgm:t>
    </dgm:pt>
    <dgm:pt modelId="{7C60AA99-BF9E-462D-9AEE-3443A57A8ADB}" type="parTrans" cxnId="{3D1F2D13-CEB5-49D6-B1B1-147198B8EEB0}">
      <dgm:prSet/>
      <dgm:spPr/>
      <dgm:t>
        <a:bodyPr/>
        <a:lstStyle/>
        <a:p>
          <a:endParaRPr lang="en-US"/>
        </a:p>
      </dgm:t>
    </dgm:pt>
    <dgm:pt modelId="{F614A72B-374D-4ED2-8223-653B31E92BF5}" type="sibTrans" cxnId="{3D1F2D13-CEB5-49D6-B1B1-147198B8EEB0}">
      <dgm:prSet/>
      <dgm:spPr/>
      <dgm:t>
        <a:bodyPr/>
        <a:lstStyle/>
        <a:p>
          <a:endParaRPr lang="en-US"/>
        </a:p>
      </dgm:t>
    </dgm:pt>
    <dgm:pt modelId="{0022E1B2-7CD3-4E00-9894-9A0D644CD981}">
      <dgm:prSet/>
      <dgm:spPr/>
      <dgm:t>
        <a:bodyPr/>
        <a:lstStyle/>
        <a:p>
          <a:r>
            <a:rPr lang="es-MX" u="none"/>
            <a:t>Objetivo 1;  H1</a:t>
          </a:r>
        </a:p>
        <a:p>
          <a:r>
            <a:rPr lang="es-MX" u="none"/>
            <a:t>Objetivo 2; H2</a:t>
          </a:r>
          <a:endParaRPr lang="en-US" u="none" dirty="0"/>
        </a:p>
      </dgm:t>
    </dgm:pt>
    <dgm:pt modelId="{6F88CED1-D03F-4ADA-9E9F-96E78BC95190}" type="parTrans" cxnId="{62D554E6-69D4-495D-AE65-FB67C66AF75A}">
      <dgm:prSet/>
      <dgm:spPr/>
      <dgm:t>
        <a:bodyPr/>
        <a:lstStyle/>
        <a:p>
          <a:endParaRPr lang="en-US"/>
        </a:p>
      </dgm:t>
    </dgm:pt>
    <dgm:pt modelId="{10B8A9B1-9FEB-47A5-8968-BA1BFF6F0EC0}" type="sibTrans" cxnId="{62D554E6-69D4-495D-AE65-FB67C66AF75A}">
      <dgm:prSet/>
      <dgm:spPr/>
      <dgm:t>
        <a:bodyPr/>
        <a:lstStyle/>
        <a:p>
          <a:endParaRPr lang="en-US"/>
        </a:p>
      </dgm:t>
    </dgm:pt>
    <dgm:pt modelId="{396EF678-809C-41F8-A8AC-74EF7BFC90E4}" type="pres">
      <dgm:prSet presAssocID="{6ED244BD-129E-4B89-80B0-5E6E4538A970}" presName="diagram" presStyleCnt="0">
        <dgm:presLayoutVars>
          <dgm:chPref val="1"/>
          <dgm:dir/>
          <dgm:animOne val="branch"/>
          <dgm:animLvl val="lvl"/>
          <dgm:resizeHandles/>
        </dgm:presLayoutVars>
      </dgm:prSet>
      <dgm:spPr/>
      <dgm:t>
        <a:bodyPr/>
        <a:lstStyle/>
        <a:p>
          <a:endParaRPr lang="en-US"/>
        </a:p>
      </dgm:t>
    </dgm:pt>
    <dgm:pt modelId="{54190B6F-A311-465B-A699-7AF669EA1329}" type="pres">
      <dgm:prSet presAssocID="{54B37973-AFD5-4BD7-B4BD-1A3524775A20}" presName="root" presStyleCnt="0"/>
      <dgm:spPr/>
    </dgm:pt>
    <dgm:pt modelId="{05ECDA86-8CC0-4B54-8041-254A53C2576C}" type="pres">
      <dgm:prSet presAssocID="{54B37973-AFD5-4BD7-B4BD-1A3524775A20}" presName="rootComposite" presStyleCnt="0"/>
      <dgm:spPr/>
    </dgm:pt>
    <dgm:pt modelId="{CB48DFD9-36E0-404E-9F7F-BAC589F24E11}" type="pres">
      <dgm:prSet presAssocID="{54B37973-AFD5-4BD7-B4BD-1A3524775A20}" presName="rootText" presStyleLbl="node1" presStyleIdx="0" presStyleCnt="7"/>
      <dgm:spPr/>
      <dgm:t>
        <a:bodyPr/>
        <a:lstStyle/>
        <a:p>
          <a:endParaRPr lang="en-US"/>
        </a:p>
      </dgm:t>
    </dgm:pt>
    <dgm:pt modelId="{0A75C4FA-8143-43AF-A2BF-EA720B842309}" type="pres">
      <dgm:prSet presAssocID="{54B37973-AFD5-4BD7-B4BD-1A3524775A20}" presName="rootConnector" presStyleLbl="node1" presStyleIdx="0" presStyleCnt="7"/>
      <dgm:spPr/>
      <dgm:t>
        <a:bodyPr/>
        <a:lstStyle/>
        <a:p>
          <a:endParaRPr lang="en-US"/>
        </a:p>
      </dgm:t>
    </dgm:pt>
    <dgm:pt modelId="{91922EC5-4273-45C0-9125-8278CE8789BC}" type="pres">
      <dgm:prSet presAssocID="{54B37973-AFD5-4BD7-B4BD-1A3524775A20}" presName="childShape" presStyleCnt="0"/>
      <dgm:spPr/>
    </dgm:pt>
    <dgm:pt modelId="{9BDE1BD0-3F9A-4A16-ACA0-D8C3274D59CC}" type="pres">
      <dgm:prSet presAssocID="{06FDB3B6-223D-48C6-8E7A-65E57C32C633}" presName="Name13" presStyleLbl="parChTrans1D2" presStyleIdx="0" presStyleCnt="15"/>
      <dgm:spPr/>
      <dgm:t>
        <a:bodyPr/>
        <a:lstStyle/>
        <a:p>
          <a:endParaRPr lang="en-US"/>
        </a:p>
      </dgm:t>
    </dgm:pt>
    <dgm:pt modelId="{135CABE6-D1E6-4614-A50E-C289889ECCDA}" type="pres">
      <dgm:prSet presAssocID="{2A3A22F3-911C-409D-BD36-D58B5390E7E5}" presName="childText" presStyleLbl="bgAcc1" presStyleIdx="0" presStyleCnt="15">
        <dgm:presLayoutVars>
          <dgm:bulletEnabled val="1"/>
        </dgm:presLayoutVars>
      </dgm:prSet>
      <dgm:spPr/>
      <dgm:t>
        <a:bodyPr/>
        <a:lstStyle/>
        <a:p>
          <a:endParaRPr lang="en-US"/>
        </a:p>
      </dgm:t>
    </dgm:pt>
    <dgm:pt modelId="{9FB24B8D-0BD4-4A0B-82B6-EB1F065549DA}" type="pres">
      <dgm:prSet presAssocID="{F49B9DD0-761E-4CE5-9A6C-9E53927F49AB}" presName="Name13" presStyleLbl="parChTrans1D2" presStyleIdx="1" presStyleCnt="15"/>
      <dgm:spPr/>
      <dgm:t>
        <a:bodyPr/>
        <a:lstStyle/>
        <a:p>
          <a:endParaRPr lang="en-US"/>
        </a:p>
      </dgm:t>
    </dgm:pt>
    <dgm:pt modelId="{C48D05A8-8957-43C6-BB3E-A0FC19943941}" type="pres">
      <dgm:prSet presAssocID="{5B504E61-9C9D-4F6D-944B-BE82FC62CDCB}" presName="childText" presStyleLbl="bgAcc1" presStyleIdx="1" presStyleCnt="15">
        <dgm:presLayoutVars>
          <dgm:bulletEnabled val="1"/>
        </dgm:presLayoutVars>
      </dgm:prSet>
      <dgm:spPr/>
      <dgm:t>
        <a:bodyPr/>
        <a:lstStyle/>
        <a:p>
          <a:endParaRPr lang="en-US"/>
        </a:p>
      </dgm:t>
    </dgm:pt>
    <dgm:pt modelId="{B9CDC566-73BE-4E3E-8DC5-761540EF6E29}" type="pres">
      <dgm:prSet presAssocID="{EA7FA57D-CD98-4BE6-991C-2043FC62D9B2}" presName="Name13" presStyleLbl="parChTrans1D2" presStyleIdx="2" presStyleCnt="15"/>
      <dgm:spPr/>
      <dgm:t>
        <a:bodyPr/>
        <a:lstStyle/>
        <a:p>
          <a:endParaRPr lang="en-US"/>
        </a:p>
      </dgm:t>
    </dgm:pt>
    <dgm:pt modelId="{75D39C0F-C4AF-4200-8B6C-54C65CB20EBD}" type="pres">
      <dgm:prSet presAssocID="{C57C5843-08FD-4033-93DF-0750E9AEDCB7}" presName="childText" presStyleLbl="bgAcc1" presStyleIdx="2" presStyleCnt="15">
        <dgm:presLayoutVars>
          <dgm:bulletEnabled val="1"/>
        </dgm:presLayoutVars>
      </dgm:prSet>
      <dgm:spPr/>
      <dgm:t>
        <a:bodyPr/>
        <a:lstStyle/>
        <a:p>
          <a:endParaRPr lang="en-US"/>
        </a:p>
      </dgm:t>
    </dgm:pt>
    <dgm:pt modelId="{3A8BAFA6-1DE5-4314-AA64-AEBE800882C4}" type="pres">
      <dgm:prSet presAssocID="{7C503118-EFBD-4D5E-926E-C7EC9CBDACD7}" presName="root" presStyleCnt="0"/>
      <dgm:spPr/>
    </dgm:pt>
    <dgm:pt modelId="{4896815C-A896-46A5-8607-C4C426976B05}" type="pres">
      <dgm:prSet presAssocID="{7C503118-EFBD-4D5E-926E-C7EC9CBDACD7}" presName="rootComposite" presStyleCnt="0"/>
      <dgm:spPr/>
    </dgm:pt>
    <dgm:pt modelId="{FD4A25C4-134E-4748-A9FE-587214DA4921}" type="pres">
      <dgm:prSet presAssocID="{7C503118-EFBD-4D5E-926E-C7EC9CBDACD7}" presName="rootText" presStyleLbl="node1" presStyleIdx="1" presStyleCnt="7"/>
      <dgm:spPr/>
      <dgm:t>
        <a:bodyPr/>
        <a:lstStyle/>
        <a:p>
          <a:endParaRPr lang="en-US"/>
        </a:p>
      </dgm:t>
    </dgm:pt>
    <dgm:pt modelId="{EA27C64E-9327-47D7-9286-8D0749648DE6}" type="pres">
      <dgm:prSet presAssocID="{7C503118-EFBD-4D5E-926E-C7EC9CBDACD7}" presName="rootConnector" presStyleLbl="node1" presStyleIdx="1" presStyleCnt="7"/>
      <dgm:spPr/>
      <dgm:t>
        <a:bodyPr/>
        <a:lstStyle/>
        <a:p>
          <a:endParaRPr lang="en-US"/>
        </a:p>
      </dgm:t>
    </dgm:pt>
    <dgm:pt modelId="{54510D3F-30FB-4502-BD9E-5F597E33ABF7}" type="pres">
      <dgm:prSet presAssocID="{7C503118-EFBD-4D5E-926E-C7EC9CBDACD7}" presName="childShape" presStyleCnt="0"/>
      <dgm:spPr/>
    </dgm:pt>
    <dgm:pt modelId="{3CE6719D-64EF-4636-8CBE-5CE81463DAFA}" type="pres">
      <dgm:prSet presAssocID="{39E1C377-4C16-4533-9352-69A9E24AEEED}" presName="Name13" presStyleLbl="parChTrans1D2" presStyleIdx="3" presStyleCnt="15"/>
      <dgm:spPr/>
      <dgm:t>
        <a:bodyPr/>
        <a:lstStyle/>
        <a:p>
          <a:endParaRPr lang="en-US"/>
        </a:p>
      </dgm:t>
    </dgm:pt>
    <dgm:pt modelId="{935602C0-9BFD-4113-B3FF-B27E492A4892}" type="pres">
      <dgm:prSet presAssocID="{066886ED-FAA2-4717-8EAE-348222BA798B}" presName="childText" presStyleLbl="bgAcc1" presStyleIdx="3" presStyleCnt="15">
        <dgm:presLayoutVars>
          <dgm:bulletEnabled val="1"/>
        </dgm:presLayoutVars>
      </dgm:prSet>
      <dgm:spPr/>
      <dgm:t>
        <a:bodyPr/>
        <a:lstStyle/>
        <a:p>
          <a:endParaRPr lang="en-US"/>
        </a:p>
      </dgm:t>
    </dgm:pt>
    <dgm:pt modelId="{C8282ED7-1B3B-456C-B6B5-4E1EA9510DF4}" type="pres">
      <dgm:prSet presAssocID="{D0EB6FC6-DC76-4188-98AA-E83CB8FF82C9}" presName="Name13" presStyleLbl="parChTrans1D2" presStyleIdx="4" presStyleCnt="15"/>
      <dgm:spPr/>
      <dgm:t>
        <a:bodyPr/>
        <a:lstStyle/>
        <a:p>
          <a:endParaRPr lang="en-US"/>
        </a:p>
      </dgm:t>
    </dgm:pt>
    <dgm:pt modelId="{D92EF607-DDCE-47F3-9F9C-E8A736407BEA}" type="pres">
      <dgm:prSet presAssocID="{2E67AAA6-21C6-4D93-8975-4B2D08A041E3}" presName="childText" presStyleLbl="bgAcc1" presStyleIdx="4" presStyleCnt="15">
        <dgm:presLayoutVars>
          <dgm:bulletEnabled val="1"/>
        </dgm:presLayoutVars>
      </dgm:prSet>
      <dgm:spPr/>
      <dgm:t>
        <a:bodyPr/>
        <a:lstStyle/>
        <a:p>
          <a:endParaRPr lang="en-US"/>
        </a:p>
      </dgm:t>
    </dgm:pt>
    <dgm:pt modelId="{2CB60BF2-AFB8-48AD-8322-5B8AE4C7C434}" type="pres">
      <dgm:prSet presAssocID="{2943E748-B0E2-4203-BAA0-4EF061532DEC}" presName="Name13" presStyleLbl="parChTrans1D2" presStyleIdx="5" presStyleCnt="15"/>
      <dgm:spPr/>
      <dgm:t>
        <a:bodyPr/>
        <a:lstStyle/>
        <a:p>
          <a:endParaRPr lang="en-US"/>
        </a:p>
      </dgm:t>
    </dgm:pt>
    <dgm:pt modelId="{CE92C985-268C-427B-89FB-1B3118B6EFD4}" type="pres">
      <dgm:prSet presAssocID="{6ADDC8E5-1378-4658-B8E3-452F90989330}" presName="childText" presStyleLbl="bgAcc1" presStyleIdx="5" presStyleCnt="15">
        <dgm:presLayoutVars>
          <dgm:bulletEnabled val="1"/>
        </dgm:presLayoutVars>
      </dgm:prSet>
      <dgm:spPr/>
      <dgm:t>
        <a:bodyPr/>
        <a:lstStyle/>
        <a:p>
          <a:endParaRPr lang="en-US"/>
        </a:p>
      </dgm:t>
    </dgm:pt>
    <dgm:pt modelId="{07EB36D5-1F1E-4CD8-860C-CEE842DA3386}" type="pres">
      <dgm:prSet presAssocID="{94D82311-D44A-42CE-BC24-5AC66C367E38}" presName="Name13" presStyleLbl="parChTrans1D2" presStyleIdx="6" presStyleCnt="15"/>
      <dgm:spPr/>
      <dgm:t>
        <a:bodyPr/>
        <a:lstStyle/>
        <a:p>
          <a:endParaRPr lang="en-US"/>
        </a:p>
      </dgm:t>
    </dgm:pt>
    <dgm:pt modelId="{C2A7C348-0209-415F-A59C-4417D60CAA95}" type="pres">
      <dgm:prSet presAssocID="{AF03A70E-07BB-4405-A6E1-55E037CC6A07}" presName="childText" presStyleLbl="bgAcc1" presStyleIdx="6" presStyleCnt="15">
        <dgm:presLayoutVars>
          <dgm:bulletEnabled val="1"/>
        </dgm:presLayoutVars>
      </dgm:prSet>
      <dgm:spPr/>
      <dgm:t>
        <a:bodyPr/>
        <a:lstStyle/>
        <a:p>
          <a:endParaRPr lang="en-US"/>
        </a:p>
      </dgm:t>
    </dgm:pt>
    <dgm:pt modelId="{2B6FE88A-D57C-44D1-9ACC-646A7BD4DB22}" type="pres">
      <dgm:prSet presAssocID="{606352C1-892F-4A89-B67B-4696902729AC}" presName="root" presStyleCnt="0"/>
      <dgm:spPr/>
    </dgm:pt>
    <dgm:pt modelId="{FE2A38B3-EE07-4BD6-B4A0-B09D8DC85A29}" type="pres">
      <dgm:prSet presAssocID="{606352C1-892F-4A89-B67B-4696902729AC}" presName="rootComposite" presStyleCnt="0"/>
      <dgm:spPr/>
    </dgm:pt>
    <dgm:pt modelId="{6DF857CB-1B21-4589-9565-AA07B1AAA5E6}" type="pres">
      <dgm:prSet presAssocID="{606352C1-892F-4A89-B67B-4696902729AC}" presName="rootText" presStyleLbl="node1" presStyleIdx="2" presStyleCnt="7"/>
      <dgm:spPr/>
      <dgm:t>
        <a:bodyPr/>
        <a:lstStyle/>
        <a:p>
          <a:endParaRPr lang="en-US"/>
        </a:p>
      </dgm:t>
    </dgm:pt>
    <dgm:pt modelId="{8ACFA84D-25B9-447C-BA37-0A048E6C8D88}" type="pres">
      <dgm:prSet presAssocID="{606352C1-892F-4A89-B67B-4696902729AC}" presName="rootConnector" presStyleLbl="node1" presStyleIdx="2" presStyleCnt="7"/>
      <dgm:spPr/>
      <dgm:t>
        <a:bodyPr/>
        <a:lstStyle/>
        <a:p>
          <a:endParaRPr lang="en-US"/>
        </a:p>
      </dgm:t>
    </dgm:pt>
    <dgm:pt modelId="{D305F190-3FFF-421D-9CC6-CAF7C3CE8716}" type="pres">
      <dgm:prSet presAssocID="{606352C1-892F-4A89-B67B-4696902729AC}" presName="childShape" presStyleCnt="0"/>
      <dgm:spPr/>
    </dgm:pt>
    <dgm:pt modelId="{5CB1E915-BD0B-4D71-A46E-2048B33384EF}" type="pres">
      <dgm:prSet presAssocID="{3DEA64AF-4564-4997-8818-DDA7203F0697}" presName="Name13" presStyleLbl="parChTrans1D2" presStyleIdx="7" presStyleCnt="15"/>
      <dgm:spPr/>
      <dgm:t>
        <a:bodyPr/>
        <a:lstStyle/>
        <a:p>
          <a:endParaRPr lang="en-US"/>
        </a:p>
      </dgm:t>
    </dgm:pt>
    <dgm:pt modelId="{E47A2F6C-594A-4203-BDDF-7745D8CA3716}" type="pres">
      <dgm:prSet presAssocID="{DEEEA237-3A66-4765-BD0C-17ACEA5DF741}" presName="childText" presStyleLbl="bgAcc1" presStyleIdx="7" presStyleCnt="15">
        <dgm:presLayoutVars>
          <dgm:bulletEnabled val="1"/>
        </dgm:presLayoutVars>
      </dgm:prSet>
      <dgm:spPr/>
      <dgm:t>
        <a:bodyPr/>
        <a:lstStyle/>
        <a:p>
          <a:endParaRPr lang="en-US"/>
        </a:p>
      </dgm:t>
    </dgm:pt>
    <dgm:pt modelId="{000975C6-D29F-428E-BEF9-477563377C66}" type="pres">
      <dgm:prSet presAssocID="{7C60AA99-BF9E-462D-9AEE-3443A57A8ADB}" presName="Name13" presStyleLbl="parChTrans1D2" presStyleIdx="8" presStyleCnt="15"/>
      <dgm:spPr/>
      <dgm:t>
        <a:bodyPr/>
        <a:lstStyle/>
        <a:p>
          <a:endParaRPr lang="en-US"/>
        </a:p>
      </dgm:t>
    </dgm:pt>
    <dgm:pt modelId="{83C4F695-8AFE-4A0F-97C3-1927415B021B}" type="pres">
      <dgm:prSet presAssocID="{2C7221D9-7A92-4329-8730-D313395E089B}" presName="childText" presStyleLbl="bgAcc1" presStyleIdx="8" presStyleCnt="15">
        <dgm:presLayoutVars>
          <dgm:bulletEnabled val="1"/>
        </dgm:presLayoutVars>
      </dgm:prSet>
      <dgm:spPr/>
      <dgm:t>
        <a:bodyPr/>
        <a:lstStyle/>
        <a:p>
          <a:endParaRPr lang="en-US"/>
        </a:p>
      </dgm:t>
    </dgm:pt>
    <dgm:pt modelId="{4593345B-8390-476D-8716-B5F09C35A9F8}" type="pres">
      <dgm:prSet presAssocID="{6F88CED1-D03F-4ADA-9E9F-96E78BC95190}" presName="Name13" presStyleLbl="parChTrans1D2" presStyleIdx="9" presStyleCnt="15"/>
      <dgm:spPr/>
      <dgm:t>
        <a:bodyPr/>
        <a:lstStyle/>
        <a:p>
          <a:endParaRPr lang="en-US"/>
        </a:p>
      </dgm:t>
    </dgm:pt>
    <dgm:pt modelId="{CA273EDF-CDAF-4B4E-A77F-8FA19967D01F}" type="pres">
      <dgm:prSet presAssocID="{0022E1B2-7CD3-4E00-9894-9A0D644CD981}" presName="childText" presStyleLbl="bgAcc1" presStyleIdx="9" presStyleCnt="15">
        <dgm:presLayoutVars>
          <dgm:bulletEnabled val="1"/>
        </dgm:presLayoutVars>
      </dgm:prSet>
      <dgm:spPr/>
      <dgm:t>
        <a:bodyPr/>
        <a:lstStyle/>
        <a:p>
          <a:endParaRPr lang="en-US"/>
        </a:p>
      </dgm:t>
    </dgm:pt>
    <dgm:pt modelId="{FC2A5D4B-D0E6-4330-940F-814FB1D290F5}" type="pres">
      <dgm:prSet presAssocID="{D9520D2D-E65C-418E-B86E-62AD0E347512}" presName="root" presStyleCnt="0"/>
      <dgm:spPr/>
    </dgm:pt>
    <dgm:pt modelId="{7E5C3222-0218-44FB-B8B4-BCA5F5BD038E}" type="pres">
      <dgm:prSet presAssocID="{D9520D2D-E65C-418E-B86E-62AD0E347512}" presName="rootComposite" presStyleCnt="0"/>
      <dgm:spPr/>
    </dgm:pt>
    <dgm:pt modelId="{933E51C9-AFCE-4C78-975E-F51B05847215}" type="pres">
      <dgm:prSet presAssocID="{D9520D2D-E65C-418E-B86E-62AD0E347512}" presName="rootText" presStyleLbl="node1" presStyleIdx="3" presStyleCnt="7"/>
      <dgm:spPr/>
      <dgm:t>
        <a:bodyPr/>
        <a:lstStyle/>
        <a:p>
          <a:endParaRPr lang="en-US"/>
        </a:p>
      </dgm:t>
    </dgm:pt>
    <dgm:pt modelId="{83A0401F-A08F-4F92-870A-1FDEC3D47D87}" type="pres">
      <dgm:prSet presAssocID="{D9520D2D-E65C-418E-B86E-62AD0E347512}" presName="rootConnector" presStyleLbl="node1" presStyleIdx="3" presStyleCnt="7"/>
      <dgm:spPr/>
      <dgm:t>
        <a:bodyPr/>
        <a:lstStyle/>
        <a:p>
          <a:endParaRPr lang="en-US"/>
        </a:p>
      </dgm:t>
    </dgm:pt>
    <dgm:pt modelId="{06E10B22-91F4-4C6A-9D3A-38421F232B81}" type="pres">
      <dgm:prSet presAssocID="{D9520D2D-E65C-418E-B86E-62AD0E347512}" presName="childShape" presStyleCnt="0"/>
      <dgm:spPr/>
    </dgm:pt>
    <dgm:pt modelId="{E2DA0844-D703-4769-BA67-CF01431A4ACC}" type="pres">
      <dgm:prSet presAssocID="{64FC1ABD-DF49-4620-B295-72921190698E}" presName="Name13" presStyleLbl="parChTrans1D2" presStyleIdx="10" presStyleCnt="15"/>
      <dgm:spPr/>
      <dgm:t>
        <a:bodyPr/>
        <a:lstStyle/>
        <a:p>
          <a:endParaRPr lang="en-US"/>
        </a:p>
      </dgm:t>
    </dgm:pt>
    <dgm:pt modelId="{BA673FD7-1BD6-4EE8-9325-28EC21133CE7}" type="pres">
      <dgm:prSet presAssocID="{F8A3A2C4-23CF-4161-8DB8-9380FC6844E4}" presName="childText" presStyleLbl="bgAcc1" presStyleIdx="10" presStyleCnt="15">
        <dgm:presLayoutVars>
          <dgm:bulletEnabled val="1"/>
        </dgm:presLayoutVars>
      </dgm:prSet>
      <dgm:spPr/>
      <dgm:t>
        <a:bodyPr/>
        <a:lstStyle/>
        <a:p>
          <a:endParaRPr lang="en-US"/>
        </a:p>
      </dgm:t>
    </dgm:pt>
    <dgm:pt modelId="{BE3E591F-E3F9-44C3-883C-7E2A1E80AF74}" type="pres">
      <dgm:prSet presAssocID="{A0A466FD-CC33-43E1-8DDD-FCAA54AA5193}" presName="root" presStyleCnt="0"/>
      <dgm:spPr/>
    </dgm:pt>
    <dgm:pt modelId="{2D75E1BD-EB5B-4200-892C-8E938DBD85B7}" type="pres">
      <dgm:prSet presAssocID="{A0A466FD-CC33-43E1-8DDD-FCAA54AA5193}" presName="rootComposite" presStyleCnt="0"/>
      <dgm:spPr/>
    </dgm:pt>
    <dgm:pt modelId="{802299E4-A293-4856-8442-70DDABAEF77B}" type="pres">
      <dgm:prSet presAssocID="{A0A466FD-CC33-43E1-8DDD-FCAA54AA5193}" presName="rootText" presStyleLbl="node1" presStyleIdx="4" presStyleCnt="7"/>
      <dgm:spPr/>
      <dgm:t>
        <a:bodyPr/>
        <a:lstStyle/>
        <a:p>
          <a:endParaRPr lang="en-US"/>
        </a:p>
      </dgm:t>
    </dgm:pt>
    <dgm:pt modelId="{2A9581A0-49B9-45C1-8820-BDCD4C1CE057}" type="pres">
      <dgm:prSet presAssocID="{A0A466FD-CC33-43E1-8DDD-FCAA54AA5193}" presName="rootConnector" presStyleLbl="node1" presStyleIdx="4" presStyleCnt="7"/>
      <dgm:spPr/>
      <dgm:t>
        <a:bodyPr/>
        <a:lstStyle/>
        <a:p>
          <a:endParaRPr lang="en-US"/>
        </a:p>
      </dgm:t>
    </dgm:pt>
    <dgm:pt modelId="{3F6AD1A2-341D-4B42-9DFF-8013AD0103A1}" type="pres">
      <dgm:prSet presAssocID="{A0A466FD-CC33-43E1-8DDD-FCAA54AA5193}" presName="childShape" presStyleCnt="0"/>
      <dgm:spPr/>
    </dgm:pt>
    <dgm:pt modelId="{3D8580C5-25F2-462C-A381-A70252651315}" type="pres">
      <dgm:prSet presAssocID="{6DEEE361-2194-42FE-9BF8-C2F992AD03FC}" presName="Name13" presStyleLbl="parChTrans1D2" presStyleIdx="11" presStyleCnt="15"/>
      <dgm:spPr/>
      <dgm:t>
        <a:bodyPr/>
        <a:lstStyle/>
        <a:p>
          <a:endParaRPr lang="en-US"/>
        </a:p>
      </dgm:t>
    </dgm:pt>
    <dgm:pt modelId="{D4C8D1A0-9D4C-4BDD-835A-3ACACEB00F0B}" type="pres">
      <dgm:prSet presAssocID="{F2D73D98-A0EE-4F41-B15C-7A6E26912765}" presName="childText" presStyleLbl="bgAcc1" presStyleIdx="11" presStyleCnt="15" custScaleX="125675">
        <dgm:presLayoutVars>
          <dgm:bulletEnabled val="1"/>
        </dgm:presLayoutVars>
      </dgm:prSet>
      <dgm:spPr/>
      <dgm:t>
        <a:bodyPr/>
        <a:lstStyle/>
        <a:p>
          <a:endParaRPr lang="en-US"/>
        </a:p>
      </dgm:t>
    </dgm:pt>
    <dgm:pt modelId="{BF6D22CE-468A-47B7-9A25-1E094CB6EC73}" type="pres">
      <dgm:prSet presAssocID="{85163894-D9AF-4039-ABF1-B0090BB52518}" presName="Name13" presStyleLbl="parChTrans1D2" presStyleIdx="12" presStyleCnt="15"/>
      <dgm:spPr/>
      <dgm:t>
        <a:bodyPr/>
        <a:lstStyle/>
        <a:p>
          <a:endParaRPr lang="en-US"/>
        </a:p>
      </dgm:t>
    </dgm:pt>
    <dgm:pt modelId="{41EEAE78-4869-41D6-A787-0FC99BAD1E78}" type="pres">
      <dgm:prSet presAssocID="{8CD4F048-69B6-4051-8EE8-B5829E3CB8EA}" presName="childText" presStyleLbl="bgAcc1" presStyleIdx="12" presStyleCnt="15" custScaleX="125675">
        <dgm:presLayoutVars>
          <dgm:bulletEnabled val="1"/>
        </dgm:presLayoutVars>
      </dgm:prSet>
      <dgm:spPr/>
      <dgm:t>
        <a:bodyPr/>
        <a:lstStyle/>
        <a:p>
          <a:endParaRPr lang="en-US"/>
        </a:p>
      </dgm:t>
    </dgm:pt>
    <dgm:pt modelId="{92562E12-A690-4095-94D5-CB16DF6B2A99}" type="pres">
      <dgm:prSet presAssocID="{FAD3044A-72F8-4B5A-8FC3-AF721E8913F6}" presName="root" presStyleCnt="0"/>
      <dgm:spPr/>
    </dgm:pt>
    <dgm:pt modelId="{8C31AC52-1BD3-4A64-B844-3C2F4B2E43FC}" type="pres">
      <dgm:prSet presAssocID="{FAD3044A-72F8-4B5A-8FC3-AF721E8913F6}" presName="rootComposite" presStyleCnt="0"/>
      <dgm:spPr/>
    </dgm:pt>
    <dgm:pt modelId="{1A654291-6B36-409F-A6F7-22B0FB071BB1}" type="pres">
      <dgm:prSet presAssocID="{FAD3044A-72F8-4B5A-8FC3-AF721E8913F6}" presName="rootText" presStyleLbl="node1" presStyleIdx="5" presStyleCnt="7"/>
      <dgm:spPr/>
      <dgm:t>
        <a:bodyPr/>
        <a:lstStyle/>
        <a:p>
          <a:endParaRPr lang="en-US"/>
        </a:p>
      </dgm:t>
    </dgm:pt>
    <dgm:pt modelId="{82AD0666-1C3D-4E43-A81C-4ECFA72B4FD5}" type="pres">
      <dgm:prSet presAssocID="{FAD3044A-72F8-4B5A-8FC3-AF721E8913F6}" presName="rootConnector" presStyleLbl="node1" presStyleIdx="5" presStyleCnt="7"/>
      <dgm:spPr/>
      <dgm:t>
        <a:bodyPr/>
        <a:lstStyle/>
        <a:p>
          <a:endParaRPr lang="en-US"/>
        </a:p>
      </dgm:t>
    </dgm:pt>
    <dgm:pt modelId="{81CDA977-0D56-40F1-BA1C-39FEF8A35C27}" type="pres">
      <dgm:prSet presAssocID="{FAD3044A-72F8-4B5A-8FC3-AF721E8913F6}" presName="childShape" presStyleCnt="0"/>
      <dgm:spPr/>
    </dgm:pt>
    <dgm:pt modelId="{75E179BA-7A92-4ABA-9F4B-3C47E8C92C6A}" type="pres">
      <dgm:prSet presAssocID="{AE667FCC-B3D7-4B77-9CD2-523E2FDD0ADB}" presName="Name13" presStyleLbl="parChTrans1D2" presStyleIdx="13" presStyleCnt="15"/>
      <dgm:spPr/>
      <dgm:t>
        <a:bodyPr/>
        <a:lstStyle/>
        <a:p>
          <a:endParaRPr lang="en-US"/>
        </a:p>
      </dgm:t>
    </dgm:pt>
    <dgm:pt modelId="{08CFCF4E-794C-40D5-87BD-80040826508B}" type="pres">
      <dgm:prSet presAssocID="{D1C264D8-03C3-401F-BD2C-01DA9E20E11E}" presName="childText" presStyleLbl="bgAcc1" presStyleIdx="13" presStyleCnt="15">
        <dgm:presLayoutVars>
          <dgm:bulletEnabled val="1"/>
        </dgm:presLayoutVars>
      </dgm:prSet>
      <dgm:spPr/>
      <dgm:t>
        <a:bodyPr/>
        <a:lstStyle/>
        <a:p>
          <a:endParaRPr lang="en-US"/>
        </a:p>
      </dgm:t>
    </dgm:pt>
    <dgm:pt modelId="{88451035-C7EC-4383-93D8-2821ADD0EE53}" type="pres">
      <dgm:prSet presAssocID="{3E576E47-E5DF-4AE8-8424-10368CD9EFD9}" presName="root" presStyleCnt="0"/>
      <dgm:spPr/>
    </dgm:pt>
    <dgm:pt modelId="{F9505CE3-9180-4B2B-A576-D144756C6F8E}" type="pres">
      <dgm:prSet presAssocID="{3E576E47-E5DF-4AE8-8424-10368CD9EFD9}" presName="rootComposite" presStyleCnt="0"/>
      <dgm:spPr/>
    </dgm:pt>
    <dgm:pt modelId="{02A49FD8-DA2A-41D1-91F4-5A4AB1F2C5A3}" type="pres">
      <dgm:prSet presAssocID="{3E576E47-E5DF-4AE8-8424-10368CD9EFD9}" presName="rootText" presStyleLbl="node1" presStyleIdx="6" presStyleCnt="7"/>
      <dgm:spPr/>
      <dgm:t>
        <a:bodyPr/>
        <a:lstStyle/>
        <a:p>
          <a:endParaRPr lang="en-US"/>
        </a:p>
      </dgm:t>
    </dgm:pt>
    <dgm:pt modelId="{60125988-73DF-4701-9889-6FE48E985BC9}" type="pres">
      <dgm:prSet presAssocID="{3E576E47-E5DF-4AE8-8424-10368CD9EFD9}" presName="rootConnector" presStyleLbl="node1" presStyleIdx="6" presStyleCnt="7"/>
      <dgm:spPr/>
      <dgm:t>
        <a:bodyPr/>
        <a:lstStyle/>
        <a:p>
          <a:endParaRPr lang="en-US"/>
        </a:p>
      </dgm:t>
    </dgm:pt>
    <dgm:pt modelId="{BB55EED5-527D-4409-97C2-298F2E3D927C}" type="pres">
      <dgm:prSet presAssocID="{3E576E47-E5DF-4AE8-8424-10368CD9EFD9}" presName="childShape" presStyleCnt="0"/>
      <dgm:spPr/>
    </dgm:pt>
    <dgm:pt modelId="{9F560A3D-0EB7-482D-A4EE-4E4D49157272}" type="pres">
      <dgm:prSet presAssocID="{0D17946C-B339-4E30-AC9B-356C92500258}" presName="Name13" presStyleLbl="parChTrans1D2" presStyleIdx="14" presStyleCnt="15"/>
      <dgm:spPr/>
      <dgm:t>
        <a:bodyPr/>
        <a:lstStyle/>
        <a:p>
          <a:endParaRPr lang="en-US"/>
        </a:p>
      </dgm:t>
    </dgm:pt>
    <dgm:pt modelId="{2868D50B-CDE9-40B9-9E30-47C1E3676A71}" type="pres">
      <dgm:prSet presAssocID="{F9F5A613-2E47-4E22-9DF4-C8D20DAF3021}" presName="childText" presStyleLbl="bgAcc1" presStyleIdx="14" presStyleCnt="15" custScaleX="96447" custScaleY="73410">
        <dgm:presLayoutVars>
          <dgm:bulletEnabled val="1"/>
        </dgm:presLayoutVars>
      </dgm:prSet>
      <dgm:spPr/>
      <dgm:t>
        <a:bodyPr/>
        <a:lstStyle/>
        <a:p>
          <a:endParaRPr lang="en-US"/>
        </a:p>
      </dgm:t>
    </dgm:pt>
  </dgm:ptLst>
  <dgm:cxnLst>
    <dgm:cxn modelId="{B68680DC-43C5-461A-9742-44801F82EDB5}" type="presOf" srcId="{A0A466FD-CC33-43E1-8DDD-FCAA54AA5193}" destId="{802299E4-A293-4856-8442-70DDABAEF77B}" srcOrd="0" destOrd="0" presId="urn:microsoft.com/office/officeart/2005/8/layout/hierarchy3"/>
    <dgm:cxn modelId="{DD9D87EC-C730-4E53-87A9-302D9D5780C6}" type="presOf" srcId="{6ADDC8E5-1378-4658-B8E3-452F90989330}" destId="{CE92C985-268C-427B-89FB-1B3118B6EFD4}" srcOrd="0" destOrd="0" presId="urn:microsoft.com/office/officeart/2005/8/layout/hierarchy3"/>
    <dgm:cxn modelId="{F205F3DA-5C69-4E01-8201-11E49EFC8896}" srcId="{6ED244BD-129E-4B89-80B0-5E6E4538A970}" destId="{FAD3044A-72F8-4B5A-8FC3-AF721E8913F6}" srcOrd="5" destOrd="0" parTransId="{11DDF908-94BF-4D96-A80F-62F8F3E55F43}" sibTransId="{59044E76-9766-43E6-A108-FAAF01186A22}"/>
    <dgm:cxn modelId="{31A625C7-AC16-45EB-8327-02A9F3D623BF}" type="presOf" srcId="{F8A3A2C4-23CF-4161-8DB8-9380FC6844E4}" destId="{BA673FD7-1BD6-4EE8-9325-28EC21133CE7}" srcOrd="0" destOrd="0" presId="urn:microsoft.com/office/officeart/2005/8/layout/hierarchy3"/>
    <dgm:cxn modelId="{48E4A333-990E-4B92-86CB-C846AA469607}" srcId="{3E576E47-E5DF-4AE8-8424-10368CD9EFD9}" destId="{F9F5A613-2E47-4E22-9DF4-C8D20DAF3021}" srcOrd="0" destOrd="0" parTransId="{0D17946C-B339-4E30-AC9B-356C92500258}" sibTransId="{BE601D4C-40B5-4FEF-A3BD-178C450B10CD}"/>
    <dgm:cxn modelId="{F59B0F1D-BDBA-493A-812B-1EB01370ED73}" type="presOf" srcId="{2C7221D9-7A92-4329-8730-D313395E089B}" destId="{83C4F695-8AFE-4A0F-97C3-1927415B021B}" srcOrd="0" destOrd="0" presId="urn:microsoft.com/office/officeart/2005/8/layout/hierarchy3"/>
    <dgm:cxn modelId="{597E8BD0-F067-4636-A33A-88A6ACB9D7BC}" type="presOf" srcId="{DEEEA237-3A66-4765-BD0C-17ACEA5DF741}" destId="{E47A2F6C-594A-4203-BDDF-7745D8CA3716}" srcOrd="0" destOrd="0" presId="urn:microsoft.com/office/officeart/2005/8/layout/hierarchy3"/>
    <dgm:cxn modelId="{3F8B3823-C087-4AFF-9B15-F5BA808F893A}" type="presOf" srcId="{54B37973-AFD5-4BD7-B4BD-1A3524775A20}" destId="{CB48DFD9-36E0-404E-9F7F-BAC589F24E11}" srcOrd="0" destOrd="0" presId="urn:microsoft.com/office/officeart/2005/8/layout/hierarchy3"/>
    <dgm:cxn modelId="{49581FFE-7468-45C2-A343-F7D3F1A9392E}" type="presOf" srcId="{F2D73D98-A0EE-4F41-B15C-7A6E26912765}" destId="{D4C8D1A0-9D4C-4BDD-835A-3ACACEB00F0B}" srcOrd="0" destOrd="0" presId="urn:microsoft.com/office/officeart/2005/8/layout/hierarchy3"/>
    <dgm:cxn modelId="{52663811-F3DF-4D5B-980A-5B7D8F742A87}" srcId="{6ED244BD-129E-4B89-80B0-5E6E4538A970}" destId="{606352C1-892F-4A89-B67B-4696902729AC}" srcOrd="2" destOrd="0" parTransId="{6859934F-EE08-4DAE-913A-3070A0A0B39E}" sibTransId="{37A422F3-7E26-4897-8A03-8830A2181499}"/>
    <dgm:cxn modelId="{B1AB26B6-EE48-43E6-9577-53753F142644}" type="presOf" srcId="{F49B9DD0-761E-4CE5-9A6C-9E53927F49AB}" destId="{9FB24B8D-0BD4-4A0B-82B6-EB1F065549DA}" srcOrd="0" destOrd="0" presId="urn:microsoft.com/office/officeart/2005/8/layout/hierarchy3"/>
    <dgm:cxn modelId="{2B4C67E7-1CC9-4A5E-81E9-5F77313FA2C9}" type="presOf" srcId="{3E576E47-E5DF-4AE8-8424-10368CD9EFD9}" destId="{02A49FD8-DA2A-41D1-91F4-5A4AB1F2C5A3}" srcOrd="0" destOrd="0" presId="urn:microsoft.com/office/officeart/2005/8/layout/hierarchy3"/>
    <dgm:cxn modelId="{0CF47273-EDD7-4193-81F6-2870CA59CF55}" type="presOf" srcId="{8CD4F048-69B6-4051-8EE8-B5829E3CB8EA}" destId="{41EEAE78-4869-41D6-A787-0FC99BAD1E78}" srcOrd="0" destOrd="0" presId="urn:microsoft.com/office/officeart/2005/8/layout/hierarchy3"/>
    <dgm:cxn modelId="{4BA0CF39-5182-4AD4-A106-2C47FB1746E5}" srcId="{D9520D2D-E65C-418E-B86E-62AD0E347512}" destId="{F8A3A2C4-23CF-4161-8DB8-9380FC6844E4}" srcOrd="0" destOrd="0" parTransId="{64FC1ABD-DF49-4620-B295-72921190698E}" sibTransId="{5BE0E663-0501-4132-A088-8B6CA4A6D4FF}"/>
    <dgm:cxn modelId="{32539770-A3E2-4BFA-B295-FFBAAAF2649B}" type="presOf" srcId="{39E1C377-4C16-4533-9352-69A9E24AEEED}" destId="{3CE6719D-64EF-4636-8CBE-5CE81463DAFA}" srcOrd="0" destOrd="0" presId="urn:microsoft.com/office/officeart/2005/8/layout/hierarchy3"/>
    <dgm:cxn modelId="{F13FEDB9-61C9-4752-8664-200CBBD56F33}" type="presOf" srcId="{2E67AAA6-21C6-4D93-8975-4B2D08A041E3}" destId="{D92EF607-DDCE-47F3-9F9C-E8A736407BEA}" srcOrd="0" destOrd="0" presId="urn:microsoft.com/office/officeart/2005/8/layout/hierarchy3"/>
    <dgm:cxn modelId="{23699D59-C3B4-4CD9-8B5A-B681126E40C2}" type="presOf" srcId="{85163894-D9AF-4039-ABF1-B0090BB52518}" destId="{BF6D22CE-468A-47B7-9A25-1E094CB6EC73}" srcOrd="0" destOrd="0" presId="urn:microsoft.com/office/officeart/2005/8/layout/hierarchy3"/>
    <dgm:cxn modelId="{1A2463C8-4290-45C8-8ABE-C421A06359AC}" type="presOf" srcId="{606352C1-892F-4A89-B67B-4696902729AC}" destId="{8ACFA84D-25B9-447C-BA37-0A048E6C8D88}" srcOrd="1" destOrd="0" presId="urn:microsoft.com/office/officeart/2005/8/layout/hierarchy3"/>
    <dgm:cxn modelId="{72F9E309-877E-4CC3-90EB-60BE44B68E64}" srcId="{6ED244BD-129E-4B89-80B0-5E6E4538A970}" destId="{3E576E47-E5DF-4AE8-8424-10368CD9EFD9}" srcOrd="6" destOrd="0" parTransId="{70BE4CF6-C378-4354-AFFF-DBCF7C228F7A}" sibTransId="{3CA2C0F5-4460-485C-B5B3-6B688B43C0FA}"/>
    <dgm:cxn modelId="{3F6A7F8F-3C96-4372-8624-BBB98DBBF8DC}" type="presOf" srcId="{7C503118-EFBD-4D5E-926E-C7EC9CBDACD7}" destId="{FD4A25C4-134E-4748-A9FE-587214DA4921}" srcOrd="0" destOrd="0" presId="urn:microsoft.com/office/officeart/2005/8/layout/hierarchy3"/>
    <dgm:cxn modelId="{63EFEF45-0596-4059-9CA6-B4DC37E46B31}" type="presOf" srcId="{606352C1-892F-4A89-B67B-4696902729AC}" destId="{6DF857CB-1B21-4589-9565-AA07B1AAA5E6}" srcOrd="0" destOrd="0" presId="urn:microsoft.com/office/officeart/2005/8/layout/hierarchy3"/>
    <dgm:cxn modelId="{30105DE4-F7C0-4913-B8F2-E3CFAE33F63C}" srcId="{606352C1-892F-4A89-B67B-4696902729AC}" destId="{DEEEA237-3A66-4765-BD0C-17ACEA5DF741}" srcOrd="0" destOrd="0" parTransId="{3DEA64AF-4564-4997-8818-DDA7203F0697}" sibTransId="{35BE5BDD-FBBA-4D48-92F3-58883A0EE0F9}"/>
    <dgm:cxn modelId="{0CC9BF58-0F14-40FB-A2EB-7C54DE59E398}" type="presOf" srcId="{3E576E47-E5DF-4AE8-8424-10368CD9EFD9}" destId="{60125988-73DF-4701-9889-6FE48E985BC9}" srcOrd="1" destOrd="0" presId="urn:microsoft.com/office/officeart/2005/8/layout/hierarchy3"/>
    <dgm:cxn modelId="{93CE2AA4-D262-4276-AE55-9FA11028E9E9}" srcId="{7C503118-EFBD-4D5E-926E-C7EC9CBDACD7}" destId="{AF03A70E-07BB-4405-A6E1-55E037CC6A07}" srcOrd="3" destOrd="0" parTransId="{94D82311-D44A-42CE-BC24-5AC66C367E38}" sibTransId="{C8C07565-9186-4A01-BCAD-EBDDEC917092}"/>
    <dgm:cxn modelId="{CCB9CE55-40E6-4E81-B139-E9ABD91664C3}" srcId="{A0A466FD-CC33-43E1-8DDD-FCAA54AA5193}" destId="{F2D73D98-A0EE-4F41-B15C-7A6E26912765}" srcOrd="0" destOrd="0" parTransId="{6DEEE361-2194-42FE-9BF8-C2F992AD03FC}" sibTransId="{2B1137A4-70CE-445E-B2FF-00D46B4CE5CD}"/>
    <dgm:cxn modelId="{7D46E5C4-5EE3-47F2-89D1-79C43910E1F0}" type="presOf" srcId="{3DEA64AF-4564-4997-8818-DDA7203F0697}" destId="{5CB1E915-BD0B-4D71-A46E-2048B33384EF}" srcOrd="0" destOrd="0" presId="urn:microsoft.com/office/officeart/2005/8/layout/hierarchy3"/>
    <dgm:cxn modelId="{BAAA5299-134C-4367-947C-0D20D656E24E}" srcId="{54B37973-AFD5-4BD7-B4BD-1A3524775A20}" destId="{2A3A22F3-911C-409D-BD36-D58B5390E7E5}" srcOrd="0" destOrd="0" parTransId="{06FDB3B6-223D-48C6-8E7A-65E57C32C633}" sibTransId="{1FE193D3-83F3-406F-B101-4C4BD4773C3F}"/>
    <dgm:cxn modelId="{4C2DBD1C-FE0E-48DA-8DA7-6FA57C1F8836}" srcId="{54B37973-AFD5-4BD7-B4BD-1A3524775A20}" destId="{C57C5843-08FD-4033-93DF-0750E9AEDCB7}" srcOrd="2" destOrd="0" parTransId="{EA7FA57D-CD98-4BE6-991C-2043FC62D9B2}" sibTransId="{1445C7AD-240F-446A-B05B-2E2C343DA1B6}"/>
    <dgm:cxn modelId="{A37323DF-2058-4362-90FC-947DBF668B03}" srcId="{54B37973-AFD5-4BD7-B4BD-1A3524775A20}" destId="{5B504E61-9C9D-4F6D-944B-BE82FC62CDCB}" srcOrd="1" destOrd="0" parTransId="{F49B9DD0-761E-4CE5-9A6C-9E53927F49AB}" sibTransId="{01AC25E6-EA2F-4854-B450-0AE6F633F1A6}"/>
    <dgm:cxn modelId="{6295BF18-FE30-40DB-87FB-1BA4E393E11C}" type="presOf" srcId="{0D17946C-B339-4E30-AC9B-356C92500258}" destId="{9F560A3D-0EB7-482D-A4EE-4E4D49157272}" srcOrd="0" destOrd="0" presId="urn:microsoft.com/office/officeart/2005/8/layout/hierarchy3"/>
    <dgm:cxn modelId="{D9F0DC0B-B290-4464-92B4-B4859CD18754}" srcId="{FAD3044A-72F8-4B5A-8FC3-AF721E8913F6}" destId="{D1C264D8-03C3-401F-BD2C-01DA9E20E11E}" srcOrd="0" destOrd="0" parTransId="{AE667FCC-B3D7-4B77-9CD2-523E2FDD0ADB}" sibTransId="{72A769E0-3531-4C68-A762-D1268CDD2A48}"/>
    <dgm:cxn modelId="{0533A2D9-7A8B-4DA9-B2CA-DE73A7036335}" type="presOf" srcId="{FAD3044A-72F8-4B5A-8FC3-AF721E8913F6}" destId="{82AD0666-1C3D-4E43-A81C-4ECFA72B4FD5}" srcOrd="1" destOrd="0" presId="urn:microsoft.com/office/officeart/2005/8/layout/hierarchy3"/>
    <dgm:cxn modelId="{C435FFE5-EF53-40D6-9DFE-DB8DFB76FB34}" type="presOf" srcId="{54B37973-AFD5-4BD7-B4BD-1A3524775A20}" destId="{0A75C4FA-8143-43AF-A2BF-EA720B842309}" srcOrd="1" destOrd="0" presId="urn:microsoft.com/office/officeart/2005/8/layout/hierarchy3"/>
    <dgm:cxn modelId="{83902096-6EA3-470C-8934-19C9F2478BFC}" srcId="{6ED244BD-129E-4B89-80B0-5E6E4538A970}" destId="{54B37973-AFD5-4BD7-B4BD-1A3524775A20}" srcOrd="0" destOrd="0" parTransId="{437B1A2D-A5A7-41EB-8B56-CE3F607139CF}" sibTransId="{999900B0-ACD5-437C-A06F-D2573A6D2B79}"/>
    <dgm:cxn modelId="{D5B4F537-2579-491A-AC1B-55CC7FA3134E}" type="presOf" srcId="{C57C5843-08FD-4033-93DF-0750E9AEDCB7}" destId="{75D39C0F-C4AF-4200-8B6C-54C65CB20EBD}" srcOrd="0" destOrd="0" presId="urn:microsoft.com/office/officeart/2005/8/layout/hierarchy3"/>
    <dgm:cxn modelId="{6E3687F5-F220-4031-B087-04FB88F4BF92}" srcId="{7C503118-EFBD-4D5E-926E-C7EC9CBDACD7}" destId="{066886ED-FAA2-4717-8EAE-348222BA798B}" srcOrd="0" destOrd="0" parTransId="{39E1C377-4C16-4533-9352-69A9E24AEEED}" sibTransId="{E086F2EA-DA06-4424-BF67-CCB30CA4BD1B}"/>
    <dgm:cxn modelId="{B5C31813-A831-413D-A578-F25FA51FA6F6}" type="presOf" srcId="{0022E1B2-7CD3-4E00-9894-9A0D644CD981}" destId="{CA273EDF-CDAF-4B4E-A77F-8FA19967D01F}" srcOrd="0" destOrd="0" presId="urn:microsoft.com/office/officeart/2005/8/layout/hierarchy3"/>
    <dgm:cxn modelId="{B488DF93-B56F-4C77-8FC1-8F12929E165E}" type="presOf" srcId="{D0EB6FC6-DC76-4188-98AA-E83CB8FF82C9}" destId="{C8282ED7-1B3B-456C-B6B5-4E1EA9510DF4}" srcOrd="0" destOrd="0" presId="urn:microsoft.com/office/officeart/2005/8/layout/hierarchy3"/>
    <dgm:cxn modelId="{250A0820-E5A1-428C-9C00-391583034E37}" type="presOf" srcId="{94D82311-D44A-42CE-BC24-5AC66C367E38}" destId="{07EB36D5-1F1E-4CD8-860C-CEE842DA3386}" srcOrd="0" destOrd="0" presId="urn:microsoft.com/office/officeart/2005/8/layout/hierarchy3"/>
    <dgm:cxn modelId="{9F27D5E8-7FC4-409F-8095-07249493296F}" type="presOf" srcId="{7C60AA99-BF9E-462D-9AEE-3443A57A8ADB}" destId="{000975C6-D29F-428E-BEF9-477563377C66}" srcOrd="0" destOrd="0" presId="urn:microsoft.com/office/officeart/2005/8/layout/hierarchy3"/>
    <dgm:cxn modelId="{91F06963-AB9D-4448-9572-51606FA3BB92}" type="presOf" srcId="{2A3A22F3-911C-409D-BD36-D58B5390E7E5}" destId="{135CABE6-D1E6-4614-A50E-C289889ECCDA}" srcOrd="0" destOrd="0" presId="urn:microsoft.com/office/officeart/2005/8/layout/hierarchy3"/>
    <dgm:cxn modelId="{62D554E6-69D4-495D-AE65-FB67C66AF75A}" srcId="{606352C1-892F-4A89-B67B-4696902729AC}" destId="{0022E1B2-7CD3-4E00-9894-9A0D644CD981}" srcOrd="2" destOrd="0" parTransId="{6F88CED1-D03F-4ADA-9E9F-96E78BC95190}" sibTransId="{10B8A9B1-9FEB-47A5-8968-BA1BFF6F0EC0}"/>
    <dgm:cxn modelId="{CE9CF4E9-9EED-4DB6-B64C-7624BE6AD47E}" type="presOf" srcId="{64FC1ABD-DF49-4620-B295-72921190698E}" destId="{E2DA0844-D703-4769-BA67-CF01431A4ACC}" srcOrd="0" destOrd="0" presId="urn:microsoft.com/office/officeart/2005/8/layout/hierarchy3"/>
    <dgm:cxn modelId="{CB8352F6-5968-4F5E-A8F5-22DD820F1B4D}" srcId="{6ED244BD-129E-4B89-80B0-5E6E4538A970}" destId="{D9520D2D-E65C-418E-B86E-62AD0E347512}" srcOrd="3" destOrd="0" parTransId="{998520B6-5CD6-49F6-BBD9-BBF8BE9E2B70}" sibTransId="{4B7FAA0C-32F9-4506-BB7A-E09CC87DEE88}"/>
    <dgm:cxn modelId="{CA8218E6-7483-47E3-9DE0-9FD964954C09}" type="presOf" srcId="{AE667FCC-B3D7-4B77-9CD2-523E2FDD0ADB}" destId="{75E179BA-7A92-4ABA-9F4B-3C47E8C92C6A}" srcOrd="0" destOrd="0" presId="urn:microsoft.com/office/officeart/2005/8/layout/hierarchy3"/>
    <dgm:cxn modelId="{CE9448B3-DCE7-4EB3-8E73-D0E79C810A2F}" type="presOf" srcId="{F9F5A613-2E47-4E22-9DF4-C8D20DAF3021}" destId="{2868D50B-CDE9-40B9-9E30-47C1E3676A71}" srcOrd="0" destOrd="0" presId="urn:microsoft.com/office/officeart/2005/8/layout/hierarchy3"/>
    <dgm:cxn modelId="{EBD24D03-22CD-4173-84DF-787177930DBC}" srcId="{6ED244BD-129E-4B89-80B0-5E6E4538A970}" destId="{A0A466FD-CC33-43E1-8DDD-FCAA54AA5193}" srcOrd="4" destOrd="0" parTransId="{81B8F1B6-196A-48C9-89D9-7DF7C10708CB}" sibTransId="{8EC33919-5904-4760-B68B-6E5837C8FEE8}"/>
    <dgm:cxn modelId="{9B36E5D8-63A8-4EF9-91FE-84CA363B6CBF}" type="presOf" srcId="{6F88CED1-D03F-4ADA-9E9F-96E78BC95190}" destId="{4593345B-8390-476D-8716-B5F09C35A9F8}" srcOrd="0" destOrd="0" presId="urn:microsoft.com/office/officeart/2005/8/layout/hierarchy3"/>
    <dgm:cxn modelId="{33F53A5B-1273-4D88-966A-067F0BA97368}" type="presOf" srcId="{D9520D2D-E65C-418E-B86E-62AD0E347512}" destId="{933E51C9-AFCE-4C78-975E-F51B05847215}" srcOrd="0" destOrd="0" presId="urn:microsoft.com/office/officeart/2005/8/layout/hierarchy3"/>
    <dgm:cxn modelId="{13840169-EB76-4767-999E-76B4D67514CE}" type="presOf" srcId="{066886ED-FAA2-4717-8EAE-348222BA798B}" destId="{935602C0-9BFD-4113-B3FF-B27E492A4892}" srcOrd="0" destOrd="0" presId="urn:microsoft.com/office/officeart/2005/8/layout/hierarchy3"/>
    <dgm:cxn modelId="{97E0C5AB-567B-4713-866B-FC54F388311F}" srcId="{7C503118-EFBD-4D5E-926E-C7EC9CBDACD7}" destId="{6ADDC8E5-1378-4658-B8E3-452F90989330}" srcOrd="2" destOrd="0" parTransId="{2943E748-B0E2-4203-BAA0-4EF061532DEC}" sibTransId="{2BDF3211-49C3-492F-A93A-BF4CA10E325E}"/>
    <dgm:cxn modelId="{3D1F2D13-CEB5-49D6-B1B1-147198B8EEB0}" srcId="{606352C1-892F-4A89-B67B-4696902729AC}" destId="{2C7221D9-7A92-4329-8730-D313395E089B}" srcOrd="1" destOrd="0" parTransId="{7C60AA99-BF9E-462D-9AEE-3443A57A8ADB}" sibTransId="{F614A72B-374D-4ED2-8223-653B31E92BF5}"/>
    <dgm:cxn modelId="{13C3CDE5-7873-42D5-B777-9AF7A5F88789}" type="presOf" srcId="{D1C264D8-03C3-401F-BD2C-01DA9E20E11E}" destId="{08CFCF4E-794C-40D5-87BD-80040826508B}" srcOrd="0" destOrd="0" presId="urn:microsoft.com/office/officeart/2005/8/layout/hierarchy3"/>
    <dgm:cxn modelId="{BD4E6CA6-17F3-478F-BCC4-7C4F4FE64360}" type="presOf" srcId="{D9520D2D-E65C-418E-B86E-62AD0E347512}" destId="{83A0401F-A08F-4F92-870A-1FDEC3D47D87}" srcOrd="1" destOrd="0" presId="urn:microsoft.com/office/officeart/2005/8/layout/hierarchy3"/>
    <dgm:cxn modelId="{03EC1D6C-AA11-48FE-AC65-F2FD0BE8D0A8}" type="presOf" srcId="{6ED244BD-129E-4B89-80B0-5E6E4538A970}" destId="{396EF678-809C-41F8-A8AC-74EF7BFC90E4}" srcOrd="0" destOrd="0" presId="urn:microsoft.com/office/officeart/2005/8/layout/hierarchy3"/>
    <dgm:cxn modelId="{ADF45C30-9DFA-41EF-8CDE-F3250A215A56}" type="presOf" srcId="{FAD3044A-72F8-4B5A-8FC3-AF721E8913F6}" destId="{1A654291-6B36-409F-A6F7-22B0FB071BB1}" srcOrd="0" destOrd="0" presId="urn:microsoft.com/office/officeart/2005/8/layout/hierarchy3"/>
    <dgm:cxn modelId="{B9103FDF-B41D-43A0-B670-D4D3C9D571E1}" type="presOf" srcId="{6DEEE361-2194-42FE-9BF8-C2F992AD03FC}" destId="{3D8580C5-25F2-462C-A381-A70252651315}" srcOrd="0" destOrd="0" presId="urn:microsoft.com/office/officeart/2005/8/layout/hierarchy3"/>
    <dgm:cxn modelId="{964BEBD7-229C-4D80-9BF5-24C9D3444EC8}" type="presOf" srcId="{06FDB3B6-223D-48C6-8E7A-65E57C32C633}" destId="{9BDE1BD0-3F9A-4A16-ACA0-D8C3274D59CC}" srcOrd="0" destOrd="0" presId="urn:microsoft.com/office/officeart/2005/8/layout/hierarchy3"/>
    <dgm:cxn modelId="{1004A8F0-84A0-4EA9-BF84-0A72167DC131}" type="presOf" srcId="{7C503118-EFBD-4D5E-926E-C7EC9CBDACD7}" destId="{EA27C64E-9327-47D7-9286-8D0749648DE6}" srcOrd="1" destOrd="0" presId="urn:microsoft.com/office/officeart/2005/8/layout/hierarchy3"/>
    <dgm:cxn modelId="{137F8439-98C6-46ED-AFA2-2F6E1997685E}" type="presOf" srcId="{2943E748-B0E2-4203-BAA0-4EF061532DEC}" destId="{2CB60BF2-AFB8-48AD-8322-5B8AE4C7C434}" srcOrd="0" destOrd="0" presId="urn:microsoft.com/office/officeart/2005/8/layout/hierarchy3"/>
    <dgm:cxn modelId="{D35A3F58-799E-40BE-9093-B8F3988A7E96}" type="presOf" srcId="{AF03A70E-07BB-4405-A6E1-55E037CC6A07}" destId="{C2A7C348-0209-415F-A59C-4417D60CAA95}" srcOrd="0" destOrd="0" presId="urn:microsoft.com/office/officeart/2005/8/layout/hierarchy3"/>
    <dgm:cxn modelId="{60A91F0F-AD8C-4CFA-82F0-E903292A4C1D}" srcId="{6ED244BD-129E-4B89-80B0-5E6E4538A970}" destId="{7C503118-EFBD-4D5E-926E-C7EC9CBDACD7}" srcOrd="1" destOrd="0" parTransId="{BA31B6F3-06CA-4B26-A2DA-B2EFD3FBDC96}" sibTransId="{C2F98698-788F-440F-AD99-4A5730516B93}"/>
    <dgm:cxn modelId="{4ADA8ED1-9947-41E4-8150-BD8F2BBFE2F6}" type="presOf" srcId="{5B504E61-9C9D-4F6D-944B-BE82FC62CDCB}" destId="{C48D05A8-8957-43C6-BB3E-A0FC19943941}" srcOrd="0" destOrd="0" presId="urn:microsoft.com/office/officeart/2005/8/layout/hierarchy3"/>
    <dgm:cxn modelId="{06E4DAD4-FC01-476D-826B-4CC689A57FA4}" srcId="{A0A466FD-CC33-43E1-8DDD-FCAA54AA5193}" destId="{8CD4F048-69B6-4051-8EE8-B5829E3CB8EA}" srcOrd="1" destOrd="0" parTransId="{85163894-D9AF-4039-ABF1-B0090BB52518}" sibTransId="{515B8260-A5E6-4EF8-9E2D-46F123D7861B}"/>
    <dgm:cxn modelId="{45DE3E28-4C1A-49FB-A8DE-7F1A7B222823}" type="presOf" srcId="{A0A466FD-CC33-43E1-8DDD-FCAA54AA5193}" destId="{2A9581A0-49B9-45C1-8820-BDCD4C1CE057}" srcOrd="1" destOrd="0" presId="urn:microsoft.com/office/officeart/2005/8/layout/hierarchy3"/>
    <dgm:cxn modelId="{23C43C06-A88E-455B-BCBD-A25B4DADF84A}" type="presOf" srcId="{EA7FA57D-CD98-4BE6-991C-2043FC62D9B2}" destId="{B9CDC566-73BE-4E3E-8DC5-761540EF6E29}" srcOrd="0" destOrd="0" presId="urn:microsoft.com/office/officeart/2005/8/layout/hierarchy3"/>
    <dgm:cxn modelId="{D02ACA44-557C-4068-83C8-0DE99AD2ECDA}" srcId="{7C503118-EFBD-4D5E-926E-C7EC9CBDACD7}" destId="{2E67AAA6-21C6-4D93-8975-4B2D08A041E3}" srcOrd="1" destOrd="0" parTransId="{D0EB6FC6-DC76-4188-98AA-E83CB8FF82C9}" sibTransId="{67781685-F219-4D8E-B3BB-8AD8886E262D}"/>
    <dgm:cxn modelId="{DA9A5F7D-46D7-4505-A5FF-891C20933ECD}" type="presParOf" srcId="{396EF678-809C-41F8-A8AC-74EF7BFC90E4}" destId="{54190B6F-A311-465B-A699-7AF669EA1329}" srcOrd="0" destOrd="0" presId="urn:microsoft.com/office/officeart/2005/8/layout/hierarchy3"/>
    <dgm:cxn modelId="{3F667392-51A2-4FD5-9470-A34C6A80A54B}" type="presParOf" srcId="{54190B6F-A311-465B-A699-7AF669EA1329}" destId="{05ECDA86-8CC0-4B54-8041-254A53C2576C}" srcOrd="0" destOrd="0" presId="urn:microsoft.com/office/officeart/2005/8/layout/hierarchy3"/>
    <dgm:cxn modelId="{7E05221D-53C3-415E-B546-69A9AA43F3A1}" type="presParOf" srcId="{05ECDA86-8CC0-4B54-8041-254A53C2576C}" destId="{CB48DFD9-36E0-404E-9F7F-BAC589F24E11}" srcOrd="0" destOrd="0" presId="urn:microsoft.com/office/officeart/2005/8/layout/hierarchy3"/>
    <dgm:cxn modelId="{EAE301D5-13BF-4511-B47F-131700D8D929}" type="presParOf" srcId="{05ECDA86-8CC0-4B54-8041-254A53C2576C}" destId="{0A75C4FA-8143-43AF-A2BF-EA720B842309}" srcOrd="1" destOrd="0" presId="urn:microsoft.com/office/officeart/2005/8/layout/hierarchy3"/>
    <dgm:cxn modelId="{A5753070-D491-4C03-93EA-8626E0A6BF0E}" type="presParOf" srcId="{54190B6F-A311-465B-A699-7AF669EA1329}" destId="{91922EC5-4273-45C0-9125-8278CE8789BC}" srcOrd="1" destOrd="0" presId="urn:microsoft.com/office/officeart/2005/8/layout/hierarchy3"/>
    <dgm:cxn modelId="{98DFE948-19E1-4871-85BD-AE441C3E3074}" type="presParOf" srcId="{91922EC5-4273-45C0-9125-8278CE8789BC}" destId="{9BDE1BD0-3F9A-4A16-ACA0-D8C3274D59CC}" srcOrd="0" destOrd="0" presId="urn:microsoft.com/office/officeart/2005/8/layout/hierarchy3"/>
    <dgm:cxn modelId="{92905FCB-244F-4512-BA6A-41144947C30C}" type="presParOf" srcId="{91922EC5-4273-45C0-9125-8278CE8789BC}" destId="{135CABE6-D1E6-4614-A50E-C289889ECCDA}" srcOrd="1" destOrd="0" presId="urn:microsoft.com/office/officeart/2005/8/layout/hierarchy3"/>
    <dgm:cxn modelId="{1A6DFFCA-6B0E-4443-B02E-412DB9AB9767}" type="presParOf" srcId="{91922EC5-4273-45C0-9125-8278CE8789BC}" destId="{9FB24B8D-0BD4-4A0B-82B6-EB1F065549DA}" srcOrd="2" destOrd="0" presId="urn:microsoft.com/office/officeart/2005/8/layout/hierarchy3"/>
    <dgm:cxn modelId="{C3054F9D-73C6-48A5-AB45-EC9B8126403F}" type="presParOf" srcId="{91922EC5-4273-45C0-9125-8278CE8789BC}" destId="{C48D05A8-8957-43C6-BB3E-A0FC19943941}" srcOrd="3" destOrd="0" presId="urn:microsoft.com/office/officeart/2005/8/layout/hierarchy3"/>
    <dgm:cxn modelId="{E19A393E-3AEF-45FB-826C-E269FACC63D4}" type="presParOf" srcId="{91922EC5-4273-45C0-9125-8278CE8789BC}" destId="{B9CDC566-73BE-4E3E-8DC5-761540EF6E29}" srcOrd="4" destOrd="0" presId="urn:microsoft.com/office/officeart/2005/8/layout/hierarchy3"/>
    <dgm:cxn modelId="{639E5563-FF8E-4106-91A4-8DEFA95673A6}" type="presParOf" srcId="{91922EC5-4273-45C0-9125-8278CE8789BC}" destId="{75D39C0F-C4AF-4200-8B6C-54C65CB20EBD}" srcOrd="5" destOrd="0" presId="urn:microsoft.com/office/officeart/2005/8/layout/hierarchy3"/>
    <dgm:cxn modelId="{5B56C404-60F0-44C2-9321-726E8F2768D3}" type="presParOf" srcId="{396EF678-809C-41F8-A8AC-74EF7BFC90E4}" destId="{3A8BAFA6-1DE5-4314-AA64-AEBE800882C4}" srcOrd="1" destOrd="0" presId="urn:microsoft.com/office/officeart/2005/8/layout/hierarchy3"/>
    <dgm:cxn modelId="{758E3AD8-E977-4B08-AB48-6EBF94BFDDD9}" type="presParOf" srcId="{3A8BAFA6-1DE5-4314-AA64-AEBE800882C4}" destId="{4896815C-A896-46A5-8607-C4C426976B05}" srcOrd="0" destOrd="0" presId="urn:microsoft.com/office/officeart/2005/8/layout/hierarchy3"/>
    <dgm:cxn modelId="{133AF97B-FFC5-44BF-91EF-16249350EEF4}" type="presParOf" srcId="{4896815C-A896-46A5-8607-C4C426976B05}" destId="{FD4A25C4-134E-4748-A9FE-587214DA4921}" srcOrd="0" destOrd="0" presId="urn:microsoft.com/office/officeart/2005/8/layout/hierarchy3"/>
    <dgm:cxn modelId="{25D7DFAE-4BDC-45EB-8C0C-749E18240A4D}" type="presParOf" srcId="{4896815C-A896-46A5-8607-C4C426976B05}" destId="{EA27C64E-9327-47D7-9286-8D0749648DE6}" srcOrd="1" destOrd="0" presId="urn:microsoft.com/office/officeart/2005/8/layout/hierarchy3"/>
    <dgm:cxn modelId="{97645857-94A4-430E-AA3E-54759AF61319}" type="presParOf" srcId="{3A8BAFA6-1DE5-4314-AA64-AEBE800882C4}" destId="{54510D3F-30FB-4502-BD9E-5F597E33ABF7}" srcOrd="1" destOrd="0" presId="urn:microsoft.com/office/officeart/2005/8/layout/hierarchy3"/>
    <dgm:cxn modelId="{3BCA826A-5E80-4B86-A33C-08C6414857D1}" type="presParOf" srcId="{54510D3F-30FB-4502-BD9E-5F597E33ABF7}" destId="{3CE6719D-64EF-4636-8CBE-5CE81463DAFA}" srcOrd="0" destOrd="0" presId="urn:microsoft.com/office/officeart/2005/8/layout/hierarchy3"/>
    <dgm:cxn modelId="{9A669F53-D8D7-40CE-833D-8286997753E9}" type="presParOf" srcId="{54510D3F-30FB-4502-BD9E-5F597E33ABF7}" destId="{935602C0-9BFD-4113-B3FF-B27E492A4892}" srcOrd="1" destOrd="0" presId="urn:microsoft.com/office/officeart/2005/8/layout/hierarchy3"/>
    <dgm:cxn modelId="{65642DA4-5247-4559-B2B8-A8F728460234}" type="presParOf" srcId="{54510D3F-30FB-4502-BD9E-5F597E33ABF7}" destId="{C8282ED7-1B3B-456C-B6B5-4E1EA9510DF4}" srcOrd="2" destOrd="0" presId="urn:microsoft.com/office/officeart/2005/8/layout/hierarchy3"/>
    <dgm:cxn modelId="{36520092-D40A-4E80-AC6D-4EBDFB5D0968}" type="presParOf" srcId="{54510D3F-30FB-4502-BD9E-5F597E33ABF7}" destId="{D92EF607-DDCE-47F3-9F9C-E8A736407BEA}" srcOrd="3" destOrd="0" presId="urn:microsoft.com/office/officeart/2005/8/layout/hierarchy3"/>
    <dgm:cxn modelId="{7BED92E2-9127-4B17-B1DB-A416FFEBFBA7}" type="presParOf" srcId="{54510D3F-30FB-4502-BD9E-5F597E33ABF7}" destId="{2CB60BF2-AFB8-48AD-8322-5B8AE4C7C434}" srcOrd="4" destOrd="0" presId="urn:microsoft.com/office/officeart/2005/8/layout/hierarchy3"/>
    <dgm:cxn modelId="{9C46B84B-C196-4269-B6CF-AAE8D47E8C07}" type="presParOf" srcId="{54510D3F-30FB-4502-BD9E-5F597E33ABF7}" destId="{CE92C985-268C-427B-89FB-1B3118B6EFD4}" srcOrd="5" destOrd="0" presId="urn:microsoft.com/office/officeart/2005/8/layout/hierarchy3"/>
    <dgm:cxn modelId="{CD1191A5-1ECD-40FE-B657-E9081BC2747D}" type="presParOf" srcId="{54510D3F-30FB-4502-BD9E-5F597E33ABF7}" destId="{07EB36D5-1F1E-4CD8-860C-CEE842DA3386}" srcOrd="6" destOrd="0" presId="urn:microsoft.com/office/officeart/2005/8/layout/hierarchy3"/>
    <dgm:cxn modelId="{DAA53091-CDD9-439C-B0C0-7793383E76F4}" type="presParOf" srcId="{54510D3F-30FB-4502-BD9E-5F597E33ABF7}" destId="{C2A7C348-0209-415F-A59C-4417D60CAA95}" srcOrd="7" destOrd="0" presId="urn:microsoft.com/office/officeart/2005/8/layout/hierarchy3"/>
    <dgm:cxn modelId="{CDFE76FB-05EF-491F-9280-78A2E0116134}" type="presParOf" srcId="{396EF678-809C-41F8-A8AC-74EF7BFC90E4}" destId="{2B6FE88A-D57C-44D1-9ACC-646A7BD4DB22}" srcOrd="2" destOrd="0" presId="urn:microsoft.com/office/officeart/2005/8/layout/hierarchy3"/>
    <dgm:cxn modelId="{D27457D3-2C9A-47B6-AE3A-6137797511C6}" type="presParOf" srcId="{2B6FE88A-D57C-44D1-9ACC-646A7BD4DB22}" destId="{FE2A38B3-EE07-4BD6-B4A0-B09D8DC85A29}" srcOrd="0" destOrd="0" presId="urn:microsoft.com/office/officeart/2005/8/layout/hierarchy3"/>
    <dgm:cxn modelId="{6AF55343-0000-4757-910D-3E2DC8DE688E}" type="presParOf" srcId="{FE2A38B3-EE07-4BD6-B4A0-B09D8DC85A29}" destId="{6DF857CB-1B21-4589-9565-AA07B1AAA5E6}" srcOrd="0" destOrd="0" presId="urn:microsoft.com/office/officeart/2005/8/layout/hierarchy3"/>
    <dgm:cxn modelId="{EFF22398-E279-4037-8862-82A178754DE6}" type="presParOf" srcId="{FE2A38B3-EE07-4BD6-B4A0-B09D8DC85A29}" destId="{8ACFA84D-25B9-447C-BA37-0A048E6C8D88}" srcOrd="1" destOrd="0" presId="urn:microsoft.com/office/officeart/2005/8/layout/hierarchy3"/>
    <dgm:cxn modelId="{FA9C2B4A-33A9-4828-ABE3-2D655AEDEA2F}" type="presParOf" srcId="{2B6FE88A-D57C-44D1-9ACC-646A7BD4DB22}" destId="{D305F190-3FFF-421D-9CC6-CAF7C3CE8716}" srcOrd="1" destOrd="0" presId="urn:microsoft.com/office/officeart/2005/8/layout/hierarchy3"/>
    <dgm:cxn modelId="{7AE0C632-EE12-46D5-8673-ABA1EA2F9570}" type="presParOf" srcId="{D305F190-3FFF-421D-9CC6-CAF7C3CE8716}" destId="{5CB1E915-BD0B-4D71-A46E-2048B33384EF}" srcOrd="0" destOrd="0" presId="urn:microsoft.com/office/officeart/2005/8/layout/hierarchy3"/>
    <dgm:cxn modelId="{ABE8FEBC-6AFB-4EB7-9FF5-070E17146CDE}" type="presParOf" srcId="{D305F190-3FFF-421D-9CC6-CAF7C3CE8716}" destId="{E47A2F6C-594A-4203-BDDF-7745D8CA3716}" srcOrd="1" destOrd="0" presId="urn:microsoft.com/office/officeart/2005/8/layout/hierarchy3"/>
    <dgm:cxn modelId="{0678A3E3-38FA-4CE6-9153-75E6144509F6}" type="presParOf" srcId="{D305F190-3FFF-421D-9CC6-CAF7C3CE8716}" destId="{000975C6-D29F-428E-BEF9-477563377C66}" srcOrd="2" destOrd="0" presId="urn:microsoft.com/office/officeart/2005/8/layout/hierarchy3"/>
    <dgm:cxn modelId="{366F765C-F469-4823-9940-C0807FFD73B7}" type="presParOf" srcId="{D305F190-3FFF-421D-9CC6-CAF7C3CE8716}" destId="{83C4F695-8AFE-4A0F-97C3-1927415B021B}" srcOrd="3" destOrd="0" presId="urn:microsoft.com/office/officeart/2005/8/layout/hierarchy3"/>
    <dgm:cxn modelId="{315624DB-9DCF-4C77-A11A-D06FA345C83C}" type="presParOf" srcId="{D305F190-3FFF-421D-9CC6-CAF7C3CE8716}" destId="{4593345B-8390-476D-8716-B5F09C35A9F8}" srcOrd="4" destOrd="0" presId="urn:microsoft.com/office/officeart/2005/8/layout/hierarchy3"/>
    <dgm:cxn modelId="{07DE421D-A64A-45F0-BA81-EDCBB404B7BD}" type="presParOf" srcId="{D305F190-3FFF-421D-9CC6-CAF7C3CE8716}" destId="{CA273EDF-CDAF-4B4E-A77F-8FA19967D01F}" srcOrd="5" destOrd="0" presId="urn:microsoft.com/office/officeart/2005/8/layout/hierarchy3"/>
    <dgm:cxn modelId="{933E5AC5-92A1-4B82-9138-BCE1BD2CCC11}" type="presParOf" srcId="{396EF678-809C-41F8-A8AC-74EF7BFC90E4}" destId="{FC2A5D4B-D0E6-4330-940F-814FB1D290F5}" srcOrd="3" destOrd="0" presId="urn:microsoft.com/office/officeart/2005/8/layout/hierarchy3"/>
    <dgm:cxn modelId="{61164C94-A9F9-43B2-83CA-1AFDE9DCA1CA}" type="presParOf" srcId="{FC2A5D4B-D0E6-4330-940F-814FB1D290F5}" destId="{7E5C3222-0218-44FB-B8B4-BCA5F5BD038E}" srcOrd="0" destOrd="0" presId="urn:microsoft.com/office/officeart/2005/8/layout/hierarchy3"/>
    <dgm:cxn modelId="{5E83CAD6-A79A-496C-8D09-02E31A935226}" type="presParOf" srcId="{7E5C3222-0218-44FB-B8B4-BCA5F5BD038E}" destId="{933E51C9-AFCE-4C78-975E-F51B05847215}" srcOrd="0" destOrd="0" presId="urn:microsoft.com/office/officeart/2005/8/layout/hierarchy3"/>
    <dgm:cxn modelId="{2B88CD45-7BFD-4BB4-B19F-93C97A492683}" type="presParOf" srcId="{7E5C3222-0218-44FB-B8B4-BCA5F5BD038E}" destId="{83A0401F-A08F-4F92-870A-1FDEC3D47D87}" srcOrd="1" destOrd="0" presId="urn:microsoft.com/office/officeart/2005/8/layout/hierarchy3"/>
    <dgm:cxn modelId="{943034B3-4500-48BE-B809-73EBF0AA29E2}" type="presParOf" srcId="{FC2A5D4B-D0E6-4330-940F-814FB1D290F5}" destId="{06E10B22-91F4-4C6A-9D3A-38421F232B81}" srcOrd="1" destOrd="0" presId="urn:microsoft.com/office/officeart/2005/8/layout/hierarchy3"/>
    <dgm:cxn modelId="{193C103F-1AC7-4C7B-97B3-A4E607211776}" type="presParOf" srcId="{06E10B22-91F4-4C6A-9D3A-38421F232B81}" destId="{E2DA0844-D703-4769-BA67-CF01431A4ACC}" srcOrd="0" destOrd="0" presId="urn:microsoft.com/office/officeart/2005/8/layout/hierarchy3"/>
    <dgm:cxn modelId="{F9A387CB-3974-4DC4-A16F-8ABE50968D02}" type="presParOf" srcId="{06E10B22-91F4-4C6A-9D3A-38421F232B81}" destId="{BA673FD7-1BD6-4EE8-9325-28EC21133CE7}" srcOrd="1" destOrd="0" presId="urn:microsoft.com/office/officeart/2005/8/layout/hierarchy3"/>
    <dgm:cxn modelId="{3FA09B45-4301-437E-9F1E-C6717BE70ED7}" type="presParOf" srcId="{396EF678-809C-41F8-A8AC-74EF7BFC90E4}" destId="{BE3E591F-E3F9-44C3-883C-7E2A1E80AF74}" srcOrd="4" destOrd="0" presId="urn:microsoft.com/office/officeart/2005/8/layout/hierarchy3"/>
    <dgm:cxn modelId="{F9F0AC00-89E2-4C22-B3DE-614D537C4ED3}" type="presParOf" srcId="{BE3E591F-E3F9-44C3-883C-7E2A1E80AF74}" destId="{2D75E1BD-EB5B-4200-892C-8E938DBD85B7}" srcOrd="0" destOrd="0" presId="urn:microsoft.com/office/officeart/2005/8/layout/hierarchy3"/>
    <dgm:cxn modelId="{106E7826-D034-4788-982D-4242A5F3E878}" type="presParOf" srcId="{2D75E1BD-EB5B-4200-892C-8E938DBD85B7}" destId="{802299E4-A293-4856-8442-70DDABAEF77B}" srcOrd="0" destOrd="0" presId="urn:microsoft.com/office/officeart/2005/8/layout/hierarchy3"/>
    <dgm:cxn modelId="{EE5EC025-1EB7-4D96-ACE3-44D9BB9CC3F1}" type="presParOf" srcId="{2D75E1BD-EB5B-4200-892C-8E938DBD85B7}" destId="{2A9581A0-49B9-45C1-8820-BDCD4C1CE057}" srcOrd="1" destOrd="0" presId="urn:microsoft.com/office/officeart/2005/8/layout/hierarchy3"/>
    <dgm:cxn modelId="{B5DEFAD8-AFDB-4F60-8DCA-431DF7B20858}" type="presParOf" srcId="{BE3E591F-E3F9-44C3-883C-7E2A1E80AF74}" destId="{3F6AD1A2-341D-4B42-9DFF-8013AD0103A1}" srcOrd="1" destOrd="0" presId="urn:microsoft.com/office/officeart/2005/8/layout/hierarchy3"/>
    <dgm:cxn modelId="{A8682C0E-41B5-4EED-8021-C5AE5BB45013}" type="presParOf" srcId="{3F6AD1A2-341D-4B42-9DFF-8013AD0103A1}" destId="{3D8580C5-25F2-462C-A381-A70252651315}" srcOrd="0" destOrd="0" presId="urn:microsoft.com/office/officeart/2005/8/layout/hierarchy3"/>
    <dgm:cxn modelId="{2A2C3663-58DF-4669-8A52-51A3D15BD46F}" type="presParOf" srcId="{3F6AD1A2-341D-4B42-9DFF-8013AD0103A1}" destId="{D4C8D1A0-9D4C-4BDD-835A-3ACACEB00F0B}" srcOrd="1" destOrd="0" presId="urn:microsoft.com/office/officeart/2005/8/layout/hierarchy3"/>
    <dgm:cxn modelId="{BD4B85A3-0B5F-48B0-A304-7AB14A666B88}" type="presParOf" srcId="{3F6AD1A2-341D-4B42-9DFF-8013AD0103A1}" destId="{BF6D22CE-468A-47B7-9A25-1E094CB6EC73}" srcOrd="2" destOrd="0" presId="urn:microsoft.com/office/officeart/2005/8/layout/hierarchy3"/>
    <dgm:cxn modelId="{DC184B7B-6F56-4025-9392-A67DEEC734FA}" type="presParOf" srcId="{3F6AD1A2-341D-4B42-9DFF-8013AD0103A1}" destId="{41EEAE78-4869-41D6-A787-0FC99BAD1E78}" srcOrd="3" destOrd="0" presId="urn:microsoft.com/office/officeart/2005/8/layout/hierarchy3"/>
    <dgm:cxn modelId="{FFB9B621-2A2E-4722-B3CB-2AA0E3D98CB5}" type="presParOf" srcId="{396EF678-809C-41F8-A8AC-74EF7BFC90E4}" destId="{92562E12-A690-4095-94D5-CB16DF6B2A99}" srcOrd="5" destOrd="0" presId="urn:microsoft.com/office/officeart/2005/8/layout/hierarchy3"/>
    <dgm:cxn modelId="{8AE0F1D1-4456-48B6-A7E0-2EAD91F87CD0}" type="presParOf" srcId="{92562E12-A690-4095-94D5-CB16DF6B2A99}" destId="{8C31AC52-1BD3-4A64-B844-3C2F4B2E43FC}" srcOrd="0" destOrd="0" presId="urn:microsoft.com/office/officeart/2005/8/layout/hierarchy3"/>
    <dgm:cxn modelId="{3D23E41C-FA7B-4A1C-99D7-A73C903FCFD6}" type="presParOf" srcId="{8C31AC52-1BD3-4A64-B844-3C2F4B2E43FC}" destId="{1A654291-6B36-409F-A6F7-22B0FB071BB1}" srcOrd="0" destOrd="0" presId="urn:microsoft.com/office/officeart/2005/8/layout/hierarchy3"/>
    <dgm:cxn modelId="{7E3D5703-018A-40BB-B1D8-2698859A1A54}" type="presParOf" srcId="{8C31AC52-1BD3-4A64-B844-3C2F4B2E43FC}" destId="{82AD0666-1C3D-4E43-A81C-4ECFA72B4FD5}" srcOrd="1" destOrd="0" presId="urn:microsoft.com/office/officeart/2005/8/layout/hierarchy3"/>
    <dgm:cxn modelId="{19F67075-412A-4006-A915-A49FB7586D98}" type="presParOf" srcId="{92562E12-A690-4095-94D5-CB16DF6B2A99}" destId="{81CDA977-0D56-40F1-BA1C-39FEF8A35C27}" srcOrd="1" destOrd="0" presId="urn:microsoft.com/office/officeart/2005/8/layout/hierarchy3"/>
    <dgm:cxn modelId="{0D57AF3F-B8BC-4BC0-9398-C676C48AEDE1}" type="presParOf" srcId="{81CDA977-0D56-40F1-BA1C-39FEF8A35C27}" destId="{75E179BA-7A92-4ABA-9F4B-3C47E8C92C6A}" srcOrd="0" destOrd="0" presId="urn:microsoft.com/office/officeart/2005/8/layout/hierarchy3"/>
    <dgm:cxn modelId="{86505B58-7657-4FB6-A423-0CEEEB6600CD}" type="presParOf" srcId="{81CDA977-0D56-40F1-BA1C-39FEF8A35C27}" destId="{08CFCF4E-794C-40D5-87BD-80040826508B}" srcOrd="1" destOrd="0" presId="urn:microsoft.com/office/officeart/2005/8/layout/hierarchy3"/>
    <dgm:cxn modelId="{96085CD1-9C7A-457B-AFC2-61B6D4C29C98}" type="presParOf" srcId="{396EF678-809C-41F8-A8AC-74EF7BFC90E4}" destId="{88451035-C7EC-4383-93D8-2821ADD0EE53}" srcOrd="6" destOrd="0" presId="urn:microsoft.com/office/officeart/2005/8/layout/hierarchy3"/>
    <dgm:cxn modelId="{75AD6429-BB61-4AC3-A922-1C7CA12E817C}" type="presParOf" srcId="{88451035-C7EC-4383-93D8-2821ADD0EE53}" destId="{F9505CE3-9180-4B2B-A576-D144756C6F8E}" srcOrd="0" destOrd="0" presId="urn:microsoft.com/office/officeart/2005/8/layout/hierarchy3"/>
    <dgm:cxn modelId="{D4503483-E506-4233-A9E7-1E7CDB378A93}" type="presParOf" srcId="{F9505CE3-9180-4B2B-A576-D144756C6F8E}" destId="{02A49FD8-DA2A-41D1-91F4-5A4AB1F2C5A3}" srcOrd="0" destOrd="0" presId="urn:microsoft.com/office/officeart/2005/8/layout/hierarchy3"/>
    <dgm:cxn modelId="{604A9349-AF8C-40D1-88CE-44D1906F943C}" type="presParOf" srcId="{F9505CE3-9180-4B2B-A576-D144756C6F8E}" destId="{60125988-73DF-4701-9889-6FE48E985BC9}" srcOrd="1" destOrd="0" presId="urn:microsoft.com/office/officeart/2005/8/layout/hierarchy3"/>
    <dgm:cxn modelId="{A091652F-D311-4BA3-B1A2-8E051B9EFCF8}" type="presParOf" srcId="{88451035-C7EC-4383-93D8-2821ADD0EE53}" destId="{BB55EED5-527D-4409-97C2-298F2E3D927C}" srcOrd="1" destOrd="0" presId="urn:microsoft.com/office/officeart/2005/8/layout/hierarchy3"/>
    <dgm:cxn modelId="{AF9BBBE3-3408-4193-ADD7-36ABFB1639F2}" type="presParOf" srcId="{BB55EED5-527D-4409-97C2-298F2E3D927C}" destId="{9F560A3D-0EB7-482D-A4EE-4E4D49157272}" srcOrd="0" destOrd="0" presId="urn:microsoft.com/office/officeart/2005/8/layout/hierarchy3"/>
    <dgm:cxn modelId="{078FDEB1-D4FC-4517-AECA-BCA0992D17C4}" type="presParOf" srcId="{BB55EED5-527D-4409-97C2-298F2E3D927C}" destId="{2868D50B-CDE9-40B9-9E30-47C1E3676A7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6DB4A4-6ED0-4DEB-B13B-7E892B6B65B6}" type="doc">
      <dgm:prSet loTypeId="urn:microsoft.com/office/officeart/2005/8/layout/pList2" loCatId="list" qsTypeId="urn:microsoft.com/office/officeart/2005/8/quickstyle/simple1" qsCatId="simple" csTypeId="urn:microsoft.com/office/officeart/2005/8/colors/accent0_1" csCatId="mainScheme" phldr="1"/>
      <dgm:spPr/>
    </dgm:pt>
    <dgm:pt modelId="{E7CE42E5-ED8D-46EA-A89B-E4AC201E4DBF}">
      <dgm:prSet phldrT="[Texto]" custT="1"/>
      <dgm:spPr/>
      <dgm:t>
        <a:bodyPr/>
        <a:lstStyle/>
        <a:p>
          <a:pPr algn="ctr"/>
          <a:r>
            <a:rPr lang="es-EC" sz="1400" b="1"/>
            <a:t>Gestión del Talento Humano</a:t>
          </a:r>
        </a:p>
        <a:p>
          <a:pPr algn="ctr"/>
          <a:endParaRPr lang="es-EC" sz="1200" b="1"/>
        </a:p>
        <a:p>
          <a:pPr algn="just"/>
          <a:r>
            <a:rPr lang="es-EC" sz="1400" b="0"/>
            <a:t>Distribución deficiente de personal.</a:t>
          </a:r>
        </a:p>
        <a:p>
          <a:pPr algn="just"/>
          <a:r>
            <a:rPr lang="es-EC" sz="1400"/>
            <a:t>Exceso de rotación de oficiales.</a:t>
          </a:r>
        </a:p>
        <a:p>
          <a:pPr algn="just"/>
          <a:r>
            <a:rPr lang="es-EC" sz="1400"/>
            <a:t>Deficiente selección de aspirantes a cadetes.</a:t>
          </a:r>
        </a:p>
        <a:p>
          <a:pPr algn="just"/>
          <a:r>
            <a:rPr lang="es-EC" sz="1400"/>
            <a:t>Deficiente sistema de pases.</a:t>
          </a:r>
          <a:endParaRPr lang="en-US" sz="1400" dirty="0"/>
        </a:p>
      </dgm:t>
    </dgm:pt>
    <dgm:pt modelId="{1C853EEC-A778-44C4-BB82-1184ACE7E941}" type="parTrans" cxnId="{E61D3221-3912-4CDF-B6A8-37C2836BF9B9}">
      <dgm:prSet/>
      <dgm:spPr/>
      <dgm:t>
        <a:bodyPr/>
        <a:lstStyle/>
        <a:p>
          <a:endParaRPr lang="en-US"/>
        </a:p>
      </dgm:t>
    </dgm:pt>
    <dgm:pt modelId="{93E6C197-68EB-452B-9900-91986AFF6215}" type="sibTrans" cxnId="{E61D3221-3912-4CDF-B6A8-37C2836BF9B9}">
      <dgm:prSet/>
      <dgm:spPr/>
      <dgm:t>
        <a:bodyPr/>
        <a:lstStyle/>
        <a:p>
          <a:endParaRPr lang="en-US"/>
        </a:p>
      </dgm:t>
    </dgm:pt>
    <dgm:pt modelId="{CBB8CDFD-178E-413C-AEB6-8621F53CF4B2}">
      <dgm:prSet phldrT="[Texto]" custT="1"/>
      <dgm:spPr/>
      <dgm:t>
        <a:bodyPr/>
        <a:lstStyle/>
        <a:p>
          <a:pPr algn="ctr"/>
          <a:r>
            <a:rPr lang="es-EC" sz="1400" b="1"/>
            <a:t>Aspectos personales</a:t>
          </a:r>
        </a:p>
        <a:p>
          <a:pPr algn="ctr"/>
          <a:endParaRPr lang="es-EC" sz="1400" b="1"/>
        </a:p>
        <a:p>
          <a:pPr algn="just"/>
          <a:r>
            <a:rPr lang="es-EC" sz="1400"/>
            <a:t>Baja motivación del oficial.</a:t>
          </a:r>
        </a:p>
        <a:p>
          <a:pPr algn="just"/>
          <a:r>
            <a:rPr lang="es-EC" sz="1400"/>
            <a:t>Falta de vocación del oficial.</a:t>
          </a:r>
        </a:p>
        <a:p>
          <a:pPr algn="just"/>
          <a:r>
            <a:rPr lang="es-EC" sz="1400"/>
            <a:t>Inconformidad familiar del entorno.</a:t>
          </a:r>
        </a:p>
        <a:p>
          <a:pPr algn="just"/>
          <a:r>
            <a:rPr lang="es-EC" sz="1400"/>
            <a:t>Frustración en metas personales.</a:t>
          </a:r>
          <a:endParaRPr lang="en-US" sz="1400" dirty="0"/>
        </a:p>
      </dgm:t>
    </dgm:pt>
    <dgm:pt modelId="{91B9A015-7668-4848-97B5-ED23FCC5B0BC}" type="parTrans" cxnId="{E6C5E900-5118-4E12-9E4C-1703561D9C17}">
      <dgm:prSet/>
      <dgm:spPr/>
      <dgm:t>
        <a:bodyPr/>
        <a:lstStyle/>
        <a:p>
          <a:endParaRPr lang="en-US"/>
        </a:p>
      </dgm:t>
    </dgm:pt>
    <dgm:pt modelId="{748B5B70-A883-4DE6-BAB3-882E7CB3F5B8}" type="sibTrans" cxnId="{E6C5E900-5118-4E12-9E4C-1703561D9C17}">
      <dgm:prSet/>
      <dgm:spPr/>
      <dgm:t>
        <a:bodyPr/>
        <a:lstStyle/>
        <a:p>
          <a:endParaRPr lang="en-US"/>
        </a:p>
      </dgm:t>
    </dgm:pt>
    <dgm:pt modelId="{D6E233B7-24D9-4653-A422-59F62CE5884E}">
      <dgm:prSet custT="1"/>
      <dgm:spPr/>
      <dgm:t>
        <a:bodyPr/>
        <a:lstStyle/>
        <a:p>
          <a:pPr algn="ctr"/>
          <a:r>
            <a:rPr lang="es-MX" sz="1400" b="1" dirty="0"/>
            <a:t>Planes institucionales Talento Humano</a:t>
          </a:r>
        </a:p>
        <a:p>
          <a:pPr algn="ctr"/>
          <a:endParaRPr lang="es-MX" sz="1200" b="1" dirty="0"/>
        </a:p>
        <a:p>
          <a:pPr algn="just"/>
          <a:r>
            <a:rPr lang="es-EC" sz="1400" dirty="0"/>
            <a:t>Desactualización del plan de carrera.</a:t>
          </a:r>
        </a:p>
        <a:p>
          <a:pPr algn="just"/>
          <a:r>
            <a:rPr lang="es-EC" sz="1400" dirty="0"/>
            <a:t>Plan de Talento Humano no flexible.</a:t>
          </a:r>
        </a:p>
        <a:p>
          <a:pPr algn="just"/>
          <a:r>
            <a:rPr lang="es-EC" sz="1400" dirty="0"/>
            <a:t>Deficiente plan de capacitación para oficiales.</a:t>
          </a:r>
          <a:endParaRPr lang="en-US" sz="1400" dirty="0"/>
        </a:p>
      </dgm:t>
    </dgm:pt>
    <dgm:pt modelId="{AB57CBB2-5128-415C-8C95-671C66C2DB91}" type="parTrans" cxnId="{38810813-D8AC-43E4-8770-31B1BDE89D38}">
      <dgm:prSet/>
      <dgm:spPr/>
      <dgm:t>
        <a:bodyPr/>
        <a:lstStyle/>
        <a:p>
          <a:endParaRPr lang="en-US"/>
        </a:p>
      </dgm:t>
    </dgm:pt>
    <dgm:pt modelId="{1145051A-876B-4DA0-88CF-23665FDF2926}" type="sibTrans" cxnId="{38810813-D8AC-43E4-8770-31B1BDE89D38}">
      <dgm:prSet/>
      <dgm:spPr/>
      <dgm:t>
        <a:bodyPr/>
        <a:lstStyle/>
        <a:p>
          <a:endParaRPr lang="en-US"/>
        </a:p>
      </dgm:t>
    </dgm:pt>
    <dgm:pt modelId="{7736D40C-85EB-4D52-9DAE-830EB187BE30}" type="pres">
      <dgm:prSet presAssocID="{586DB4A4-6ED0-4DEB-B13B-7E892B6B65B6}" presName="Name0" presStyleCnt="0">
        <dgm:presLayoutVars>
          <dgm:dir/>
          <dgm:resizeHandles val="exact"/>
        </dgm:presLayoutVars>
      </dgm:prSet>
      <dgm:spPr/>
    </dgm:pt>
    <dgm:pt modelId="{187DE37E-5BEB-4AA3-99C2-113926FF063B}" type="pres">
      <dgm:prSet presAssocID="{586DB4A4-6ED0-4DEB-B13B-7E892B6B65B6}" presName="bkgdShp" presStyleLbl="alignAccFollowNode1" presStyleIdx="0" presStyleCnt="1"/>
      <dgm:spPr/>
    </dgm:pt>
    <dgm:pt modelId="{4AF76197-DA11-467D-91BD-EDE227A39B66}" type="pres">
      <dgm:prSet presAssocID="{586DB4A4-6ED0-4DEB-B13B-7E892B6B65B6}" presName="linComp" presStyleCnt="0"/>
      <dgm:spPr/>
    </dgm:pt>
    <dgm:pt modelId="{F1AB3C20-F3A9-4DA1-9CD8-F77636C1D27B}" type="pres">
      <dgm:prSet presAssocID="{D6E233B7-24D9-4653-A422-59F62CE5884E}" presName="compNode" presStyleCnt="0"/>
      <dgm:spPr/>
    </dgm:pt>
    <dgm:pt modelId="{1938A5D0-6A9E-4E84-A8F5-4A0CA93C0E57}" type="pres">
      <dgm:prSet presAssocID="{D6E233B7-24D9-4653-A422-59F62CE5884E}" presName="node" presStyleLbl="node1" presStyleIdx="0" presStyleCnt="3" custLinFactNeighborX="-1062" custLinFactNeighborY="-935">
        <dgm:presLayoutVars>
          <dgm:bulletEnabled val="1"/>
        </dgm:presLayoutVars>
      </dgm:prSet>
      <dgm:spPr/>
      <dgm:t>
        <a:bodyPr/>
        <a:lstStyle/>
        <a:p>
          <a:endParaRPr lang="en-US"/>
        </a:p>
      </dgm:t>
    </dgm:pt>
    <dgm:pt modelId="{4FF1160C-1C2D-46E1-8F9F-81BE59E60054}" type="pres">
      <dgm:prSet presAssocID="{D6E233B7-24D9-4653-A422-59F62CE5884E}" presName="invisiNode" presStyleLbl="node1" presStyleIdx="0" presStyleCnt="3"/>
      <dgm:spPr/>
    </dgm:pt>
    <dgm:pt modelId="{F9ED768C-F0F4-4ADC-8279-7B1C392AC91D}" type="pres">
      <dgm:prSet presAssocID="{D6E233B7-24D9-4653-A422-59F62CE5884E}" presName="imagNode" presStyleLbl="fgImgPlace1" presStyleIdx="0" presStyleCnt="3"/>
      <dgm:spPr>
        <a:blipFill rotWithShape="1">
          <a:blip xmlns:r="http://schemas.openxmlformats.org/officeDocument/2006/relationships" r:embed="rId1"/>
          <a:srcRect/>
          <a:stretch>
            <a:fillRect l="-12000" r="-12000"/>
          </a:stretch>
        </a:blipFill>
      </dgm:spPr>
    </dgm:pt>
    <dgm:pt modelId="{828D9E86-CFCF-4A45-B2DC-B0C98368EAD3}" type="pres">
      <dgm:prSet presAssocID="{1145051A-876B-4DA0-88CF-23665FDF2926}" presName="sibTrans" presStyleLbl="sibTrans2D1" presStyleIdx="0" presStyleCnt="0"/>
      <dgm:spPr/>
      <dgm:t>
        <a:bodyPr/>
        <a:lstStyle/>
        <a:p>
          <a:endParaRPr lang="en-US"/>
        </a:p>
      </dgm:t>
    </dgm:pt>
    <dgm:pt modelId="{0B0826DF-9A9E-420A-BDE7-9C614FA06D19}" type="pres">
      <dgm:prSet presAssocID="{E7CE42E5-ED8D-46EA-A89B-E4AC201E4DBF}" presName="compNode" presStyleCnt="0"/>
      <dgm:spPr/>
    </dgm:pt>
    <dgm:pt modelId="{2E33D208-ED75-4976-B65D-48D3BF0BE776}" type="pres">
      <dgm:prSet presAssocID="{E7CE42E5-ED8D-46EA-A89B-E4AC201E4DBF}" presName="node" presStyleLbl="node1" presStyleIdx="1" presStyleCnt="3" custLinFactNeighborX="1253" custLinFactNeighborY="478">
        <dgm:presLayoutVars>
          <dgm:bulletEnabled val="1"/>
        </dgm:presLayoutVars>
      </dgm:prSet>
      <dgm:spPr/>
      <dgm:t>
        <a:bodyPr/>
        <a:lstStyle/>
        <a:p>
          <a:endParaRPr lang="en-US"/>
        </a:p>
      </dgm:t>
    </dgm:pt>
    <dgm:pt modelId="{4DF9DAF0-D30E-4809-B91D-464DDCC6386D}" type="pres">
      <dgm:prSet presAssocID="{E7CE42E5-ED8D-46EA-A89B-E4AC201E4DBF}" presName="invisiNode" presStyleLbl="node1" presStyleIdx="1" presStyleCnt="3"/>
      <dgm:spPr/>
    </dgm:pt>
    <dgm:pt modelId="{73056E32-39EB-4DCB-B2E8-AA2418748C6A}" type="pres">
      <dgm:prSet presAssocID="{E7CE42E5-ED8D-46EA-A89B-E4AC201E4DBF}" presName="imagNode" presStyleLbl="fgImgPlace1" presStyleIdx="1" presStyleCnt="3"/>
      <dgm:spPr>
        <a:blipFill rotWithShape="1">
          <a:blip xmlns:r="http://schemas.openxmlformats.org/officeDocument/2006/relationships" r:embed="rId2"/>
          <a:srcRect/>
          <a:stretch>
            <a:fillRect l="-3000" r="-3000"/>
          </a:stretch>
        </a:blipFill>
      </dgm:spPr>
    </dgm:pt>
    <dgm:pt modelId="{D4C39BF4-B1F6-4802-8E8E-108696BBD110}" type="pres">
      <dgm:prSet presAssocID="{93E6C197-68EB-452B-9900-91986AFF6215}" presName="sibTrans" presStyleLbl="sibTrans2D1" presStyleIdx="0" presStyleCnt="0"/>
      <dgm:spPr/>
      <dgm:t>
        <a:bodyPr/>
        <a:lstStyle/>
        <a:p>
          <a:endParaRPr lang="en-US"/>
        </a:p>
      </dgm:t>
    </dgm:pt>
    <dgm:pt modelId="{48A9AD2C-7A48-4666-992B-04112971CA99}" type="pres">
      <dgm:prSet presAssocID="{CBB8CDFD-178E-413C-AEB6-8621F53CF4B2}" presName="compNode" presStyleCnt="0"/>
      <dgm:spPr/>
    </dgm:pt>
    <dgm:pt modelId="{DD02A672-A0C5-4A0B-83FD-132C2271A9DC}" type="pres">
      <dgm:prSet presAssocID="{CBB8CDFD-178E-413C-AEB6-8621F53CF4B2}" presName="node" presStyleLbl="node1" presStyleIdx="2" presStyleCnt="3">
        <dgm:presLayoutVars>
          <dgm:bulletEnabled val="1"/>
        </dgm:presLayoutVars>
      </dgm:prSet>
      <dgm:spPr/>
      <dgm:t>
        <a:bodyPr/>
        <a:lstStyle/>
        <a:p>
          <a:endParaRPr lang="en-US"/>
        </a:p>
      </dgm:t>
    </dgm:pt>
    <dgm:pt modelId="{CCA751BE-B091-48D5-A53E-29660D70B4C1}" type="pres">
      <dgm:prSet presAssocID="{CBB8CDFD-178E-413C-AEB6-8621F53CF4B2}" presName="invisiNode" presStyleLbl="node1" presStyleIdx="2" presStyleCnt="3"/>
      <dgm:spPr/>
    </dgm:pt>
    <dgm:pt modelId="{0B025737-9F60-4428-8971-E521FBDF0D59}" type="pres">
      <dgm:prSet presAssocID="{CBB8CDFD-178E-413C-AEB6-8621F53CF4B2}" presName="imagNode" presStyleLbl="fgImgPlace1" presStyleIdx="2" presStyleCnt="3"/>
      <dgm:spPr>
        <a:blipFill rotWithShape="1">
          <a:blip xmlns:r="http://schemas.openxmlformats.org/officeDocument/2006/relationships" r:embed="rId3"/>
          <a:srcRect/>
          <a:stretch>
            <a:fillRect t="-11000" b="-11000"/>
          </a:stretch>
        </a:blipFill>
      </dgm:spPr>
    </dgm:pt>
  </dgm:ptLst>
  <dgm:cxnLst>
    <dgm:cxn modelId="{61532733-9E97-4CEF-B236-071A5D9A229D}" type="presOf" srcId="{1145051A-876B-4DA0-88CF-23665FDF2926}" destId="{828D9E86-CFCF-4A45-B2DC-B0C98368EAD3}" srcOrd="0" destOrd="0" presId="urn:microsoft.com/office/officeart/2005/8/layout/pList2"/>
    <dgm:cxn modelId="{F843B18F-C1D9-47D9-9576-E18D0C3344DA}" type="presOf" srcId="{586DB4A4-6ED0-4DEB-B13B-7E892B6B65B6}" destId="{7736D40C-85EB-4D52-9DAE-830EB187BE30}" srcOrd="0" destOrd="0" presId="urn:microsoft.com/office/officeart/2005/8/layout/pList2"/>
    <dgm:cxn modelId="{FEC13D64-8793-43C8-A2A6-AC8A58064735}" type="presOf" srcId="{CBB8CDFD-178E-413C-AEB6-8621F53CF4B2}" destId="{DD02A672-A0C5-4A0B-83FD-132C2271A9DC}" srcOrd="0" destOrd="0" presId="urn:microsoft.com/office/officeart/2005/8/layout/pList2"/>
    <dgm:cxn modelId="{C69E0CAA-77E5-44F8-8D57-1D833EFEE8D5}" type="presOf" srcId="{D6E233B7-24D9-4653-A422-59F62CE5884E}" destId="{1938A5D0-6A9E-4E84-A8F5-4A0CA93C0E57}" srcOrd="0" destOrd="0" presId="urn:microsoft.com/office/officeart/2005/8/layout/pList2"/>
    <dgm:cxn modelId="{E61D3221-3912-4CDF-B6A8-37C2836BF9B9}" srcId="{586DB4A4-6ED0-4DEB-B13B-7E892B6B65B6}" destId="{E7CE42E5-ED8D-46EA-A89B-E4AC201E4DBF}" srcOrd="1" destOrd="0" parTransId="{1C853EEC-A778-44C4-BB82-1184ACE7E941}" sibTransId="{93E6C197-68EB-452B-9900-91986AFF6215}"/>
    <dgm:cxn modelId="{02A3910E-6660-4F6F-A0A5-098CCE19948B}" type="presOf" srcId="{E7CE42E5-ED8D-46EA-A89B-E4AC201E4DBF}" destId="{2E33D208-ED75-4976-B65D-48D3BF0BE776}" srcOrd="0" destOrd="0" presId="urn:microsoft.com/office/officeart/2005/8/layout/pList2"/>
    <dgm:cxn modelId="{9CA9DF0A-A373-45EE-BD1A-41FF3830BDA4}" type="presOf" srcId="{93E6C197-68EB-452B-9900-91986AFF6215}" destId="{D4C39BF4-B1F6-4802-8E8E-108696BBD110}" srcOrd="0" destOrd="0" presId="urn:microsoft.com/office/officeart/2005/8/layout/pList2"/>
    <dgm:cxn modelId="{38810813-D8AC-43E4-8770-31B1BDE89D38}" srcId="{586DB4A4-6ED0-4DEB-B13B-7E892B6B65B6}" destId="{D6E233B7-24D9-4653-A422-59F62CE5884E}" srcOrd="0" destOrd="0" parTransId="{AB57CBB2-5128-415C-8C95-671C66C2DB91}" sibTransId="{1145051A-876B-4DA0-88CF-23665FDF2926}"/>
    <dgm:cxn modelId="{E6C5E900-5118-4E12-9E4C-1703561D9C17}" srcId="{586DB4A4-6ED0-4DEB-B13B-7E892B6B65B6}" destId="{CBB8CDFD-178E-413C-AEB6-8621F53CF4B2}" srcOrd="2" destOrd="0" parTransId="{91B9A015-7668-4848-97B5-ED23FCC5B0BC}" sibTransId="{748B5B70-A883-4DE6-BAB3-882E7CB3F5B8}"/>
    <dgm:cxn modelId="{F428EA12-DB17-4E3F-A4DF-699A14006721}" type="presParOf" srcId="{7736D40C-85EB-4D52-9DAE-830EB187BE30}" destId="{187DE37E-5BEB-4AA3-99C2-113926FF063B}" srcOrd="0" destOrd="0" presId="urn:microsoft.com/office/officeart/2005/8/layout/pList2"/>
    <dgm:cxn modelId="{BD7756C8-0855-45DC-AE60-28F044077F57}" type="presParOf" srcId="{7736D40C-85EB-4D52-9DAE-830EB187BE30}" destId="{4AF76197-DA11-467D-91BD-EDE227A39B66}" srcOrd="1" destOrd="0" presId="urn:microsoft.com/office/officeart/2005/8/layout/pList2"/>
    <dgm:cxn modelId="{AE0923AC-20D8-4650-94CD-3EB81593E583}" type="presParOf" srcId="{4AF76197-DA11-467D-91BD-EDE227A39B66}" destId="{F1AB3C20-F3A9-4DA1-9CD8-F77636C1D27B}" srcOrd="0" destOrd="0" presId="urn:microsoft.com/office/officeart/2005/8/layout/pList2"/>
    <dgm:cxn modelId="{6AA22E76-B861-41BB-B7D8-EC40A9956725}" type="presParOf" srcId="{F1AB3C20-F3A9-4DA1-9CD8-F77636C1D27B}" destId="{1938A5D0-6A9E-4E84-A8F5-4A0CA93C0E57}" srcOrd="0" destOrd="0" presId="urn:microsoft.com/office/officeart/2005/8/layout/pList2"/>
    <dgm:cxn modelId="{A1172967-96DC-4D4D-9E48-F4206C4F30A5}" type="presParOf" srcId="{F1AB3C20-F3A9-4DA1-9CD8-F77636C1D27B}" destId="{4FF1160C-1C2D-46E1-8F9F-81BE59E60054}" srcOrd="1" destOrd="0" presId="urn:microsoft.com/office/officeart/2005/8/layout/pList2"/>
    <dgm:cxn modelId="{FAA1D04B-832A-41D1-AA20-87E7EA8C565C}" type="presParOf" srcId="{F1AB3C20-F3A9-4DA1-9CD8-F77636C1D27B}" destId="{F9ED768C-F0F4-4ADC-8279-7B1C392AC91D}" srcOrd="2" destOrd="0" presId="urn:microsoft.com/office/officeart/2005/8/layout/pList2"/>
    <dgm:cxn modelId="{9497DCDC-A9F9-4343-8669-219814F91A90}" type="presParOf" srcId="{4AF76197-DA11-467D-91BD-EDE227A39B66}" destId="{828D9E86-CFCF-4A45-B2DC-B0C98368EAD3}" srcOrd="1" destOrd="0" presId="urn:microsoft.com/office/officeart/2005/8/layout/pList2"/>
    <dgm:cxn modelId="{41FCB564-3A17-4FB5-A2D9-A78D44CE0871}" type="presParOf" srcId="{4AF76197-DA11-467D-91BD-EDE227A39B66}" destId="{0B0826DF-9A9E-420A-BDE7-9C614FA06D19}" srcOrd="2" destOrd="0" presId="urn:microsoft.com/office/officeart/2005/8/layout/pList2"/>
    <dgm:cxn modelId="{A7D982E6-B457-474E-B34D-0DD3E0534C28}" type="presParOf" srcId="{0B0826DF-9A9E-420A-BDE7-9C614FA06D19}" destId="{2E33D208-ED75-4976-B65D-48D3BF0BE776}" srcOrd="0" destOrd="0" presId="urn:microsoft.com/office/officeart/2005/8/layout/pList2"/>
    <dgm:cxn modelId="{743AF0CE-B052-4C66-857B-6AFD9887A6C2}" type="presParOf" srcId="{0B0826DF-9A9E-420A-BDE7-9C614FA06D19}" destId="{4DF9DAF0-D30E-4809-B91D-464DDCC6386D}" srcOrd="1" destOrd="0" presId="urn:microsoft.com/office/officeart/2005/8/layout/pList2"/>
    <dgm:cxn modelId="{8FDF7CA0-B11F-42A0-AFA6-CBBC77B68BC6}" type="presParOf" srcId="{0B0826DF-9A9E-420A-BDE7-9C614FA06D19}" destId="{73056E32-39EB-4DCB-B2E8-AA2418748C6A}" srcOrd="2" destOrd="0" presId="urn:microsoft.com/office/officeart/2005/8/layout/pList2"/>
    <dgm:cxn modelId="{078ED536-291F-45E9-858C-702D586602C5}" type="presParOf" srcId="{4AF76197-DA11-467D-91BD-EDE227A39B66}" destId="{D4C39BF4-B1F6-4802-8E8E-108696BBD110}" srcOrd="3" destOrd="0" presId="urn:microsoft.com/office/officeart/2005/8/layout/pList2"/>
    <dgm:cxn modelId="{E72EC2B6-B3E0-488A-B18D-C47D56EC092A}" type="presParOf" srcId="{4AF76197-DA11-467D-91BD-EDE227A39B66}" destId="{48A9AD2C-7A48-4666-992B-04112971CA99}" srcOrd="4" destOrd="0" presId="urn:microsoft.com/office/officeart/2005/8/layout/pList2"/>
    <dgm:cxn modelId="{819350D0-858A-4F73-AFFF-A017337245A3}" type="presParOf" srcId="{48A9AD2C-7A48-4666-992B-04112971CA99}" destId="{DD02A672-A0C5-4A0B-83FD-132C2271A9DC}" srcOrd="0" destOrd="0" presId="urn:microsoft.com/office/officeart/2005/8/layout/pList2"/>
    <dgm:cxn modelId="{CB30E5D9-6613-4053-9E63-51BD3A16B8DE}" type="presParOf" srcId="{48A9AD2C-7A48-4666-992B-04112971CA99}" destId="{CCA751BE-B091-48D5-A53E-29660D70B4C1}" srcOrd="1" destOrd="0" presId="urn:microsoft.com/office/officeart/2005/8/layout/pList2"/>
    <dgm:cxn modelId="{9C657990-3FF9-4FF1-AB9E-737236551F94}" type="presParOf" srcId="{48A9AD2C-7A48-4666-992B-04112971CA99}" destId="{0B025737-9F60-4428-8971-E521FBDF0D59}" srcOrd="2" destOrd="0" presId="urn:microsoft.com/office/officeart/2005/8/layout/pList2"/>
  </dgm:cxnLst>
  <dgm:bg>
    <a:solidFill>
      <a:schemeClr val="accent4">
        <a:lumMod val="20000"/>
        <a:lumOff val="80000"/>
      </a:schemeClr>
    </a:solid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7F930E-0969-4625-9AC8-E56FDF6B63C2}" type="doc">
      <dgm:prSet loTypeId="urn:microsoft.com/office/officeart/2005/8/layout/radial6" loCatId="cycle" qsTypeId="urn:microsoft.com/office/officeart/2005/8/quickstyle/3d5" qsCatId="3D" csTypeId="urn:microsoft.com/office/officeart/2005/8/colors/accent1_2" csCatId="accent1" phldr="1"/>
      <dgm:spPr/>
      <dgm:t>
        <a:bodyPr/>
        <a:lstStyle/>
        <a:p>
          <a:endParaRPr lang="es-EC"/>
        </a:p>
      </dgm:t>
    </dgm:pt>
    <dgm:pt modelId="{D5C93790-5EC0-4DE7-8B3C-C5E4CE71A2F4}">
      <dgm:prSet phldrT="[Texto]" custT="1"/>
      <dgm:spPr>
        <a:xfrm>
          <a:off x="2903488" y="1678438"/>
          <a:ext cx="1841054" cy="1841054"/>
        </a:xfrm>
        <a:prstGeom prst="ellipse">
          <a:avLst/>
        </a:prstGeom>
        <a:solidFill>
          <a:srgbClr val="90C226">
            <a:hueOff val="0"/>
            <a:satOff val="0"/>
            <a:lumOff val="0"/>
            <a:alphaOff val="0"/>
          </a:srgbClr>
        </a:solidFill>
        <a:ln>
          <a:noFill/>
        </a:ln>
        <a:effectLst/>
        <a:sp3d extrusionH="381000" contourW="38100" prstMaterial="matte">
          <a:contourClr>
            <a:sysClr val="window" lastClr="FFFFFF"/>
          </a:contourClr>
        </a:sp3d>
      </dgm:spPr>
      <dgm:t>
        <a:bodyPr/>
        <a:lstStyle/>
        <a:p>
          <a:r>
            <a:rPr lang="es-EC" sz="2400">
              <a:solidFill>
                <a:sysClr val="window" lastClr="FFFFFF"/>
              </a:solidFill>
              <a:latin typeface="Times New Roman" panose="02020603050405020304" pitchFamily="18" charset="0"/>
              <a:ea typeface="+mn-ea"/>
              <a:cs typeface="Times New Roman" panose="02020603050405020304" pitchFamily="18" charset="0"/>
            </a:rPr>
            <a:t>Teorías de Soporte</a:t>
          </a:r>
          <a:endParaRPr lang="es-EC" sz="2400" dirty="0">
            <a:solidFill>
              <a:sysClr val="window" lastClr="FFFFFF"/>
            </a:solidFill>
            <a:latin typeface="Times New Roman" panose="02020603050405020304" pitchFamily="18" charset="0"/>
            <a:ea typeface="+mn-ea"/>
            <a:cs typeface="Times New Roman" panose="02020603050405020304" pitchFamily="18" charset="0"/>
          </a:endParaRPr>
        </a:p>
      </dgm:t>
    </dgm:pt>
    <dgm:pt modelId="{C86A8720-3E7B-4E06-AA8D-9C4CF5D08B0D}" type="parTrans" cxnId="{93C4B80F-595F-4AFA-9803-F667E888FD97}">
      <dgm:prSet/>
      <dgm:spPr/>
      <dgm:t>
        <a:bodyPr/>
        <a:lstStyle/>
        <a:p>
          <a:endParaRPr lang="es-EC"/>
        </a:p>
      </dgm:t>
    </dgm:pt>
    <dgm:pt modelId="{1F6B127A-0675-4DC7-87DD-18F19139F000}" type="sibTrans" cxnId="{93C4B80F-595F-4AFA-9803-F667E888FD97}">
      <dgm:prSet/>
      <dgm:spPr/>
      <dgm:t>
        <a:bodyPr/>
        <a:lstStyle/>
        <a:p>
          <a:endParaRPr lang="es-EC"/>
        </a:p>
      </dgm:t>
    </dgm:pt>
    <dgm:pt modelId="{54ED5C15-E290-42DF-B958-D3BECA067454}">
      <dgm:prSet phldrT="[Texto]" custT="1"/>
      <dgm:spPr>
        <a:xfrm>
          <a:off x="4870114" y="2930588"/>
          <a:ext cx="1288738" cy="1288738"/>
        </a:xfrm>
        <a:prstGeom prst="ellipse">
          <a:avLst/>
        </a:prstGeom>
        <a:blipFill rotWithShape="0">
          <a:blip xmlns:r="http://schemas.openxmlformats.org/officeDocument/2006/relationships" r:embed="rId1"/>
          <a:stretch>
            <a:fillRect/>
          </a:stretch>
        </a:blipFill>
        <a:ln>
          <a:noFill/>
        </a:ln>
        <a:effectLst/>
        <a:sp3d extrusionH="381000" contourW="38100" prstMaterial="matte">
          <a:contourClr>
            <a:sysClr val="window" lastClr="FFFFFF"/>
          </a:contourClr>
        </a:sp3d>
      </dgm:spPr>
      <dgm:t>
        <a:bodyPr/>
        <a:lstStyle/>
        <a:p>
          <a:r>
            <a:rPr lang="es-EC" sz="800">
              <a:solidFill>
                <a:sysClr val="window" lastClr="FFFFFF"/>
              </a:solidFill>
              <a:latin typeface="Times New Roman"/>
              <a:ea typeface="+mn-ea"/>
              <a:cs typeface="+mn-cs"/>
            </a:rPr>
            <a:t>.</a:t>
          </a:r>
          <a:endParaRPr lang="es-EC" sz="800" dirty="0">
            <a:solidFill>
              <a:sysClr val="window" lastClr="FFFFFF"/>
            </a:solidFill>
            <a:latin typeface="Times New Roman"/>
            <a:ea typeface="+mn-ea"/>
            <a:cs typeface="+mn-cs"/>
          </a:endParaRPr>
        </a:p>
      </dgm:t>
    </dgm:pt>
    <dgm:pt modelId="{89CA9E8D-E145-47A9-8659-AE67E81524E9}" type="parTrans" cxnId="{3B217F89-C2D3-4DA0-983F-CBCCC299D48A}">
      <dgm:prSet/>
      <dgm:spPr/>
      <dgm:t>
        <a:bodyPr/>
        <a:lstStyle/>
        <a:p>
          <a:endParaRPr lang="es-EC"/>
        </a:p>
      </dgm:t>
    </dgm:pt>
    <dgm:pt modelId="{A5BDE42E-701B-4B13-B860-D600F2B0AC1B}" type="sibTrans" cxnId="{3B217F89-C2D3-4DA0-983F-CBCCC299D48A}">
      <dgm:prSet/>
      <dgm:spPr>
        <a:xfrm>
          <a:off x="1825637" y="600586"/>
          <a:ext cx="3996757" cy="3996757"/>
        </a:xfrm>
        <a:prstGeom prst="blockArc">
          <a:avLst>
            <a:gd name="adj1" fmla="val 1800000"/>
            <a:gd name="adj2" fmla="val 9000000"/>
            <a:gd name="adj3" fmla="val 4643"/>
          </a:avLst>
        </a:prstGeom>
        <a:solidFill>
          <a:srgbClr val="90C226">
            <a:tint val="60000"/>
            <a:hueOff val="0"/>
            <a:satOff val="0"/>
            <a:lumOff val="0"/>
            <a:alphaOff val="0"/>
          </a:srgbClr>
        </a:solidFill>
        <a:ln>
          <a:noFill/>
        </a:ln>
        <a:effectLst/>
        <a:sp3d z="-52400" extrusionH="181000" contourW="38100" prstMaterial="matte">
          <a:contourClr>
            <a:sysClr val="window" lastClr="FFFFFF"/>
          </a:contourClr>
        </a:sp3d>
      </dgm:spPr>
      <dgm:t>
        <a:bodyPr/>
        <a:lstStyle/>
        <a:p>
          <a:endParaRPr lang="es-EC"/>
        </a:p>
      </dgm:t>
    </dgm:pt>
    <dgm:pt modelId="{6554F810-38BB-4E75-B944-8222BF7969A6}">
      <dgm:prSet phldrT="[Texto]" custT="1"/>
      <dgm:spPr>
        <a:xfrm>
          <a:off x="1489179" y="2930588"/>
          <a:ext cx="1288738" cy="1288738"/>
        </a:xfrm>
        <a:prstGeom prst="ellipse">
          <a:avLst/>
        </a:prstGeom>
        <a:blipFill rotWithShape="0">
          <a:blip xmlns:r="http://schemas.openxmlformats.org/officeDocument/2006/relationships" r:embed="rId2"/>
          <a:stretch>
            <a:fillRect/>
          </a:stretch>
        </a:blipFill>
        <a:ln>
          <a:noFill/>
        </a:ln>
        <a:effectLst/>
        <a:sp3d extrusionH="381000" contourW="38100" prstMaterial="matte">
          <a:contourClr>
            <a:sysClr val="window" lastClr="FFFFFF"/>
          </a:contourClr>
        </a:sp3d>
      </dgm:spPr>
      <dgm:t>
        <a:bodyPr/>
        <a:lstStyle/>
        <a:p>
          <a:r>
            <a:rPr lang="es-EC" sz="800">
              <a:solidFill>
                <a:sysClr val="window" lastClr="FFFFFF"/>
              </a:solidFill>
              <a:latin typeface="Times New Roman"/>
              <a:ea typeface="+mn-ea"/>
              <a:cs typeface="+mn-cs"/>
            </a:rPr>
            <a:t>.</a:t>
          </a:r>
          <a:endParaRPr lang="es-EC" sz="800" dirty="0">
            <a:solidFill>
              <a:sysClr val="window" lastClr="FFFFFF"/>
            </a:solidFill>
            <a:latin typeface="Times New Roman"/>
            <a:ea typeface="+mn-ea"/>
            <a:cs typeface="+mn-cs"/>
          </a:endParaRPr>
        </a:p>
      </dgm:t>
    </dgm:pt>
    <dgm:pt modelId="{B4418964-978A-41B9-BD81-54C44EA2E70A}" type="parTrans" cxnId="{D486A72B-DAE0-4086-978E-C714B90148BA}">
      <dgm:prSet/>
      <dgm:spPr/>
      <dgm:t>
        <a:bodyPr/>
        <a:lstStyle/>
        <a:p>
          <a:endParaRPr lang="es-EC"/>
        </a:p>
      </dgm:t>
    </dgm:pt>
    <dgm:pt modelId="{76DFB510-66D0-45BB-A55E-62A05BC397DB}" type="sibTrans" cxnId="{D486A72B-DAE0-4086-978E-C714B90148BA}">
      <dgm:prSet/>
      <dgm:spPr>
        <a:xfrm>
          <a:off x="1825637" y="600586"/>
          <a:ext cx="3996757" cy="3996757"/>
        </a:xfrm>
        <a:prstGeom prst="blockArc">
          <a:avLst>
            <a:gd name="adj1" fmla="val 9000000"/>
            <a:gd name="adj2" fmla="val 16200000"/>
            <a:gd name="adj3" fmla="val 4643"/>
          </a:avLst>
        </a:prstGeom>
        <a:solidFill>
          <a:srgbClr val="90C226">
            <a:tint val="60000"/>
            <a:hueOff val="0"/>
            <a:satOff val="0"/>
            <a:lumOff val="0"/>
            <a:alphaOff val="0"/>
          </a:srgbClr>
        </a:solidFill>
        <a:ln>
          <a:noFill/>
        </a:ln>
        <a:effectLst/>
        <a:sp3d z="-52400" extrusionH="181000" contourW="38100" prstMaterial="matte">
          <a:contourClr>
            <a:sysClr val="window" lastClr="FFFFFF"/>
          </a:contourClr>
        </a:sp3d>
      </dgm:spPr>
      <dgm:t>
        <a:bodyPr/>
        <a:lstStyle/>
        <a:p>
          <a:endParaRPr lang="es-EC"/>
        </a:p>
      </dgm:t>
    </dgm:pt>
    <dgm:pt modelId="{28553E99-C89F-4109-B7E1-03425044ADF6}">
      <dgm:prSet phldrT="[Texto]" custT="1"/>
      <dgm:spPr>
        <a:xfrm>
          <a:off x="3179646" y="2612"/>
          <a:ext cx="1288738" cy="1288738"/>
        </a:xfrm>
        <a:prstGeom prst="ellipse">
          <a:avLst/>
        </a:prstGeom>
        <a:blipFill rotWithShape="0">
          <a:blip xmlns:r="http://schemas.openxmlformats.org/officeDocument/2006/relationships" r:embed="rId3"/>
          <a:stretch>
            <a:fillRect/>
          </a:stretch>
        </a:blipFill>
        <a:ln>
          <a:noFill/>
        </a:ln>
        <a:effectLst/>
        <a:sp3d extrusionH="381000" contourW="38100" prstMaterial="matte">
          <a:contourClr>
            <a:sysClr val="window" lastClr="FFFFFF"/>
          </a:contourClr>
        </a:sp3d>
      </dgm:spPr>
      <dgm:t>
        <a:bodyPr/>
        <a:lstStyle/>
        <a:p>
          <a:r>
            <a:rPr lang="es-EC" sz="800">
              <a:solidFill>
                <a:sysClr val="window" lastClr="FFFFFF"/>
              </a:solidFill>
              <a:latin typeface="Times New Roman"/>
              <a:ea typeface="+mn-ea"/>
              <a:cs typeface="+mn-cs"/>
            </a:rPr>
            <a:t>.</a:t>
          </a:r>
          <a:endParaRPr lang="es-EC" sz="800" dirty="0">
            <a:solidFill>
              <a:sysClr val="window" lastClr="FFFFFF"/>
            </a:solidFill>
            <a:latin typeface="Times New Roman"/>
            <a:ea typeface="+mn-ea"/>
            <a:cs typeface="+mn-cs"/>
          </a:endParaRPr>
        </a:p>
      </dgm:t>
    </dgm:pt>
    <dgm:pt modelId="{4E4AC35F-1E89-4DDB-AF84-8B38197D1A63}" type="sibTrans" cxnId="{7434017E-312A-4F81-B635-6CDF7230626A}">
      <dgm:prSet/>
      <dgm:spPr>
        <a:xfrm>
          <a:off x="1825637" y="600586"/>
          <a:ext cx="3996757" cy="3996757"/>
        </a:xfrm>
        <a:prstGeom prst="blockArc">
          <a:avLst>
            <a:gd name="adj1" fmla="val 16200000"/>
            <a:gd name="adj2" fmla="val 1800000"/>
            <a:gd name="adj3" fmla="val 4643"/>
          </a:avLst>
        </a:prstGeom>
        <a:solidFill>
          <a:srgbClr val="90C226">
            <a:tint val="60000"/>
            <a:hueOff val="0"/>
            <a:satOff val="0"/>
            <a:lumOff val="0"/>
            <a:alphaOff val="0"/>
          </a:srgbClr>
        </a:solidFill>
        <a:ln>
          <a:noFill/>
        </a:ln>
        <a:effectLst/>
        <a:sp3d z="-52400" extrusionH="181000" contourW="38100" prstMaterial="matte">
          <a:contourClr>
            <a:sysClr val="window" lastClr="FFFFFF"/>
          </a:contourClr>
        </a:sp3d>
      </dgm:spPr>
      <dgm:t>
        <a:bodyPr/>
        <a:lstStyle/>
        <a:p>
          <a:endParaRPr lang="es-EC"/>
        </a:p>
      </dgm:t>
    </dgm:pt>
    <dgm:pt modelId="{C414D5FB-FD76-4317-82F8-B6E1661C46FB}" type="parTrans" cxnId="{7434017E-312A-4F81-B635-6CDF7230626A}">
      <dgm:prSet/>
      <dgm:spPr/>
      <dgm:t>
        <a:bodyPr/>
        <a:lstStyle/>
        <a:p>
          <a:endParaRPr lang="es-EC"/>
        </a:p>
      </dgm:t>
    </dgm:pt>
    <dgm:pt modelId="{6F413080-4FE5-4DB6-9D9D-3893FC93E9F6}" type="pres">
      <dgm:prSet presAssocID="{8A7F930E-0969-4625-9AC8-E56FDF6B63C2}" presName="Name0" presStyleCnt="0">
        <dgm:presLayoutVars>
          <dgm:chMax val="1"/>
          <dgm:dir/>
          <dgm:animLvl val="ctr"/>
          <dgm:resizeHandles val="exact"/>
        </dgm:presLayoutVars>
      </dgm:prSet>
      <dgm:spPr/>
      <dgm:t>
        <a:bodyPr/>
        <a:lstStyle/>
        <a:p>
          <a:endParaRPr lang="en-US"/>
        </a:p>
      </dgm:t>
    </dgm:pt>
    <dgm:pt modelId="{6FF009A3-B1BC-4D2A-9390-956EE75A3D9E}" type="pres">
      <dgm:prSet presAssocID="{D5C93790-5EC0-4DE7-8B3C-C5E4CE71A2F4}" presName="centerShape" presStyleLbl="node0" presStyleIdx="0" presStyleCnt="1"/>
      <dgm:spPr/>
      <dgm:t>
        <a:bodyPr/>
        <a:lstStyle/>
        <a:p>
          <a:endParaRPr lang="en-US"/>
        </a:p>
      </dgm:t>
    </dgm:pt>
    <dgm:pt modelId="{1435FF45-2773-4DC3-B49D-C6C4C0F0ABDD}" type="pres">
      <dgm:prSet presAssocID="{28553E99-C89F-4109-B7E1-03425044ADF6}" presName="node" presStyleLbl="node1" presStyleIdx="0" presStyleCnt="3">
        <dgm:presLayoutVars>
          <dgm:bulletEnabled val="1"/>
        </dgm:presLayoutVars>
      </dgm:prSet>
      <dgm:spPr/>
      <dgm:t>
        <a:bodyPr/>
        <a:lstStyle/>
        <a:p>
          <a:endParaRPr lang="en-US"/>
        </a:p>
      </dgm:t>
    </dgm:pt>
    <dgm:pt modelId="{285C298B-6E3E-4D42-8406-B67C811DB71D}" type="pres">
      <dgm:prSet presAssocID="{28553E99-C89F-4109-B7E1-03425044ADF6}" presName="dummy" presStyleCnt="0"/>
      <dgm:spPr/>
    </dgm:pt>
    <dgm:pt modelId="{A85CB39A-B6B1-4CA8-BCBE-88A832A29DBB}" type="pres">
      <dgm:prSet presAssocID="{4E4AC35F-1E89-4DDB-AF84-8B38197D1A63}" presName="sibTrans" presStyleLbl="sibTrans2D1" presStyleIdx="0" presStyleCnt="3"/>
      <dgm:spPr/>
      <dgm:t>
        <a:bodyPr/>
        <a:lstStyle/>
        <a:p>
          <a:endParaRPr lang="en-US"/>
        </a:p>
      </dgm:t>
    </dgm:pt>
    <dgm:pt modelId="{266AC44E-4E44-4E9A-A290-D5B6FD6CCFDA}" type="pres">
      <dgm:prSet presAssocID="{54ED5C15-E290-42DF-B958-D3BECA067454}" presName="node" presStyleLbl="node1" presStyleIdx="1" presStyleCnt="3">
        <dgm:presLayoutVars>
          <dgm:bulletEnabled val="1"/>
        </dgm:presLayoutVars>
      </dgm:prSet>
      <dgm:spPr/>
      <dgm:t>
        <a:bodyPr/>
        <a:lstStyle/>
        <a:p>
          <a:endParaRPr lang="en-US"/>
        </a:p>
      </dgm:t>
    </dgm:pt>
    <dgm:pt modelId="{8AC2268A-15ED-4BC7-8018-B8E327E38CC8}" type="pres">
      <dgm:prSet presAssocID="{54ED5C15-E290-42DF-B958-D3BECA067454}" presName="dummy" presStyleCnt="0"/>
      <dgm:spPr/>
    </dgm:pt>
    <dgm:pt modelId="{757AE567-EA04-40C3-AF00-A82F1F615B6B}" type="pres">
      <dgm:prSet presAssocID="{A5BDE42E-701B-4B13-B860-D600F2B0AC1B}" presName="sibTrans" presStyleLbl="sibTrans2D1" presStyleIdx="1" presStyleCnt="3" custLinFactNeighborX="2668" custLinFactNeighborY="1849"/>
      <dgm:spPr/>
      <dgm:t>
        <a:bodyPr/>
        <a:lstStyle/>
        <a:p>
          <a:endParaRPr lang="en-US"/>
        </a:p>
      </dgm:t>
    </dgm:pt>
    <dgm:pt modelId="{8F08863F-608D-4620-9C08-85C8381A806D}" type="pres">
      <dgm:prSet presAssocID="{6554F810-38BB-4E75-B944-8222BF7969A6}" presName="node" presStyleLbl="node1" presStyleIdx="2" presStyleCnt="3">
        <dgm:presLayoutVars>
          <dgm:bulletEnabled val="1"/>
        </dgm:presLayoutVars>
      </dgm:prSet>
      <dgm:spPr/>
      <dgm:t>
        <a:bodyPr/>
        <a:lstStyle/>
        <a:p>
          <a:endParaRPr lang="en-US"/>
        </a:p>
      </dgm:t>
    </dgm:pt>
    <dgm:pt modelId="{026F8307-1656-4E65-AD35-E10B59CD1A44}" type="pres">
      <dgm:prSet presAssocID="{6554F810-38BB-4E75-B944-8222BF7969A6}" presName="dummy" presStyleCnt="0"/>
      <dgm:spPr/>
    </dgm:pt>
    <dgm:pt modelId="{97CF666F-82E9-456D-BDF8-9D2132AC2F0F}" type="pres">
      <dgm:prSet presAssocID="{76DFB510-66D0-45BB-A55E-62A05BC397DB}" presName="sibTrans" presStyleLbl="sibTrans2D1" presStyleIdx="2" presStyleCnt="3"/>
      <dgm:spPr/>
      <dgm:t>
        <a:bodyPr/>
        <a:lstStyle/>
        <a:p>
          <a:endParaRPr lang="en-US"/>
        </a:p>
      </dgm:t>
    </dgm:pt>
  </dgm:ptLst>
  <dgm:cxnLst>
    <dgm:cxn modelId="{B2E9FF3B-2649-4F30-B3B1-F72FAD073A69}" type="presOf" srcId="{4E4AC35F-1E89-4DDB-AF84-8B38197D1A63}" destId="{A85CB39A-B6B1-4CA8-BCBE-88A832A29DBB}" srcOrd="0" destOrd="0" presId="urn:microsoft.com/office/officeart/2005/8/layout/radial6"/>
    <dgm:cxn modelId="{7434017E-312A-4F81-B635-6CDF7230626A}" srcId="{D5C93790-5EC0-4DE7-8B3C-C5E4CE71A2F4}" destId="{28553E99-C89F-4109-B7E1-03425044ADF6}" srcOrd="0" destOrd="0" parTransId="{C414D5FB-FD76-4317-82F8-B6E1661C46FB}" sibTransId="{4E4AC35F-1E89-4DDB-AF84-8B38197D1A63}"/>
    <dgm:cxn modelId="{D486A72B-DAE0-4086-978E-C714B90148BA}" srcId="{D5C93790-5EC0-4DE7-8B3C-C5E4CE71A2F4}" destId="{6554F810-38BB-4E75-B944-8222BF7969A6}" srcOrd="2" destOrd="0" parTransId="{B4418964-978A-41B9-BD81-54C44EA2E70A}" sibTransId="{76DFB510-66D0-45BB-A55E-62A05BC397DB}"/>
    <dgm:cxn modelId="{75CD76EB-82BE-4090-A084-05BC0E6C890B}" type="presOf" srcId="{76DFB510-66D0-45BB-A55E-62A05BC397DB}" destId="{97CF666F-82E9-456D-BDF8-9D2132AC2F0F}" srcOrd="0" destOrd="0" presId="urn:microsoft.com/office/officeart/2005/8/layout/radial6"/>
    <dgm:cxn modelId="{1257B659-C5F2-4DCF-9094-D8C7A7D46F33}" type="presOf" srcId="{D5C93790-5EC0-4DE7-8B3C-C5E4CE71A2F4}" destId="{6FF009A3-B1BC-4D2A-9390-956EE75A3D9E}" srcOrd="0" destOrd="0" presId="urn:microsoft.com/office/officeart/2005/8/layout/radial6"/>
    <dgm:cxn modelId="{3B217F89-C2D3-4DA0-983F-CBCCC299D48A}" srcId="{D5C93790-5EC0-4DE7-8B3C-C5E4CE71A2F4}" destId="{54ED5C15-E290-42DF-B958-D3BECA067454}" srcOrd="1" destOrd="0" parTransId="{89CA9E8D-E145-47A9-8659-AE67E81524E9}" sibTransId="{A5BDE42E-701B-4B13-B860-D600F2B0AC1B}"/>
    <dgm:cxn modelId="{507D05AC-3052-4470-AEC5-16444D61C532}" type="presOf" srcId="{54ED5C15-E290-42DF-B958-D3BECA067454}" destId="{266AC44E-4E44-4E9A-A290-D5B6FD6CCFDA}" srcOrd="0" destOrd="0" presId="urn:microsoft.com/office/officeart/2005/8/layout/radial6"/>
    <dgm:cxn modelId="{C3A99D10-BC24-4DE5-BAF1-923B7BBC2B24}" type="presOf" srcId="{8A7F930E-0969-4625-9AC8-E56FDF6B63C2}" destId="{6F413080-4FE5-4DB6-9D9D-3893FC93E9F6}" srcOrd="0" destOrd="0" presId="urn:microsoft.com/office/officeart/2005/8/layout/radial6"/>
    <dgm:cxn modelId="{4B833DB4-F610-417B-B499-C627C96889A9}" type="presOf" srcId="{28553E99-C89F-4109-B7E1-03425044ADF6}" destId="{1435FF45-2773-4DC3-B49D-C6C4C0F0ABDD}" srcOrd="0" destOrd="0" presId="urn:microsoft.com/office/officeart/2005/8/layout/radial6"/>
    <dgm:cxn modelId="{93C4B80F-595F-4AFA-9803-F667E888FD97}" srcId="{8A7F930E-0969-4625-9AC8-E56FDF6B63C2}" destId="{D5C93790-5EC0-4DE7-8B3C-C5E4CE71A2F4}" srcOrd="0" destOrd="0" parTransId="{C86A8720-3E7B-4E06-AA8D-9C4CF5D08B0D}" sibTransId="{1F6B127A-0675-4DC7-87DD-18F19139F000}"/>
    <dgm:cxn modelId="{9F03552A-6958-4BE5-B062-3172810E3142}" type="presOf" srcId="{6554F810-38BB-4E75-B944-8222BF7969A6}" destId="{8F08863F-608D-4620-9C08-85C8381A806D}" srcOrd="0" destOrd="0" presId="urn:microsoft.com/office/officeart/2005/8/layout/radial6"/>
    <dgm:cxn modelId="{9B6F33FC-A4B4-4A4B-ADD4-91A0EA0F39A6}" type="presOf" srcId="{A5BDE42E-701B-4B13-B860-D600F2B0AC1B}" destId="{757AE567-EA04-40C3-AF00-A82F1F615B6B}" srcOrd="0" destOrd="0" presId="urn:microsoft.com/office/officeart/2005/8/layout/radial6"/>
    <dgm:cxn modelId="{89F3BBAE-D067-40A5-92A5-311F620E3882}" type="presParOf" srcId="{6F413080-4FE5-4DB6-9D9D-3893FC93E9F6}" destId="{6FF009A3-B1BC-4D2A-9390-956EE75A3D9E}" srcOrd="0" destOrd="0" presId="urn:microsoft.com/office/officeart/2005/8/layout/radial6"/>
    <dgm:cxn modelId="{5F660EA9-0190-4A26-9026-3A6B3ECDFE6A}" type="presParOf" srcId="{6F413080-4FE5-4DB6-9D9D-3893FC93E9F6}" destId="{1435FF45-2773-4DC3-B49D-C6C4C0F0ABDD}" srcOrd="1" destOrd="0" presId="urn:microsoft.com/office/officeart/2005/8/layout/radial6"/>
    <dgm:cxn modelId="{4EA3BD78-447F-45BB-83E2-2C3DB2C21DFC}" type="presParOf" srcId="{6F413080-4FE5-4DB6-9D9D-3893FC93E9F6}" destId="{285C298B-6E3E-4D42-8406-B67C811DB71D}" srcOrd="2" destOrd="0" presId="urn:microsoft.com/office/officeart/2005/8/layout/radial6"/>
    <dgm:cxn modelId="{3C3567C7-D885-4E6D-AEF4-8A2200E93C23}" type="presParOf" srcId="{6F413080-4FE5-4DB6-9D9D-3893FC93E9F6}" destId="{A85CB39A-B6B1-4CA8-BCBE-88A832A29DBB}" srcOrd="3" destOrd="0" presId="urn:microsoft.com/office/officeart/2005/8/layout/radial6"/>
    <dgm:cxn modelId="{514B8CD6-1749-4CDF-8D91-9175BA05B451}" type="presParOf" srcId="{6F413080-4FE5-4DB6-9D9D-3893FC93E9F6}" destId="{266AC44E-4E44-4E9A-A290-D5B6FD6CCFDA}" srcOrd="4" destOrd="0" presId="urn:microsoft.com/office/officeart/2005/8/layout/radial6"/>
    <dgm:cxn modelId="{65E2A5C6-AB6F-4D9F-BF78-1DDE0CC8559A}" type="presParOf" srcId="{6F413080-4FE5-4DB6-9D9D-3893FC93E9F6}" destId="{8AC2268A-15ED-4BC7-8018-B8E327E38CC8}" srcOrd="5" destOrd="0" presId="urn:microsoft.com/office/officeart/2005/8/layout/radial6"/>
    <dgm:cxn modelId="{CC6E80C2-B2BE-4EC0-9BA6-5940A89BF619}" type="presParOf" srcId="{6F413080-4FE5-4DB6-9D9D-3893FC93E9F6}" destId="{757AE567-EA04-40C3-AF00-A82F1F615B6B}" srcOrd="6" destOrd="0" presId="urn:microsoft.com/office/officeart/2005/8/layout/radial6"/>
    <dgm:cxn modelId="{A99F2156-C66C-432D-88B5-95CD3F8B1E59}" type="presParOf" srcId="{6F413080-4FE5-4DB6-9D9D-3893FC93E9F6}" destId="{8F08863F-608D-4620-9C08-85C8381A806D}" srcOrd="7" destOrd="0" presId="urn:microsoft.com/office/officeart/2005/8/layout/radial6"/>
    <dgm:cxn modelId="{5AB45D68-B6B4-4C68-854B-2AD74CA4457A}" type="presParOf" srcId="{6F413080-4FE5-4DB6-9D9D-3893FC93E9F6}" destId="{026F8307-1656-4E65-AD35-E10B59CD1A44}" srcOrd="8" destOrd="0" presId="urn:microsoft.com/office/officeart/2005/8/layout/radial6"/>
    <dgm:cxn modelId="{CA675F72-A211-494D-8905-A566D13D698E}" type="presParOf" srcId="{6F413080-4FE5-4DB6-9D9D-3893FC93E9F6}" destId="{97CF666F-82E9-456D-BDF8-9D2132AC2F0F}" srcOrd="9"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847B63-C1B5-480B-8544-BF6E3E158B38}" type="doc">
      <dgm:prSet loTypeId="urn:microsoft.com/office/officeart/2005/8/layout/lProcess3" loCatId="process" qsTypeId="urn:microsoft.com/office/officeart/2005/8/quickstyle/simple1" qsCatId="simple" csTypeId="urn:microsoft.com/office/officeart/2005/8/colors/accent2_5" csCatId="accent2" phldr="1"/>
      <dgm:spPr/>
      <dgm:t>
        <a:bodyPr/>
        <a:lstStyle/>
        <a:p>
          <a:endParaRPr lang="en-US"/>
        </a:p>
      </dgm:t>
    </dgm:pt>
    <dgm:pt modelId="{95DDA85D-6E5A-451F-AC50-F061584E08D2}">
      <dgm:prSet phldrT="[Texto]" custT="1"/>
      <dgm:spPr/>
      <dgm:t>
        <a:bodyPr/>
        <a:lstStyle/>
        <a:p>
          <a:r>
            <a:rPr lang="es-EC" sz="2000" b="1" dirty="0"/>
            <a:t>Modelo de </a:t>
          </a:r>
          <a:r>
            <a:rPr lang="es-EC" sz="2000" b="1" dirty="0" err="1"/>
            <a:t>Winterton</a:t>
          </a:r>
          <a:r>
            <a:rPr lang="es-EC" sz="2000" b="1" dirty="0"/>
            <a:t> (2004).</a:t>
          </a:r>
          <a:endParaRPr lang="en-US" sz="2000" dirty="0"/>
        </a:p>
      </dgm:t>
    </dgm:pt>
    <dgm:pt modelId="{C9689F4C-BBBA-40E3-B53F-C67387765D7B}" type="parTrans" cxnId="{6514D5D1-6CA3-4A78-A836-896CA1DC20F2}">
      <dgm:prSet/>
      <dgm:spPr/>
      <dgm:t>
        <a:bodyPr/>
        <a:lstStyle/>
        <a:p>
          <a:endParaRPr lang="en-US"/>
        </a:p>
      </dgm:t>
    </dgm:pt>
    <dgm:pt modelId="{AF7D306A-82DA-4FDD-A793-4FB9B79BA428}" type="sibTrans" cxnId="{6514D5D1-6CA3-4A78-A836-896CA1DC20F2}">
      <dgm:prSet/>
      <dgm:spPr/>
      <dgm:t>
        <a:bodyPr/>
        <a:lstStyle/>
        <a:p>
          <a:endParaRPr lang="en-US"/>
        </a:p>
      </dgm:t>
    </dgm:pt>
    <dgm:pt modelId="{B18017EE-B07B-4100-BDB5-9B39787664FB}">
      <dgm:prSet phldrT="[Texto]" custT="1"/>
      <dgm:spPr/>
      <dgm:t>
        <a:bodyPr/>
        <a:lstStyle/>
        <a:p>
          <a:r>
            <a:rPr lang="es-EC" sz="1400" dirty="0"/>
            <a:t>Baja satisfacción laboral.</a:t>
          </a:r>
        </a:p>
        <a:p>
          <a:r>
            <a:rPr lang="es-EC" sz="1400" dirty="0"/>
            <a:t>Bajo compromiso organizacional.</a:t>
          </a:r>
        </a:p>
        <a:p>
          <a:r>
            <a:rPr lang="es-EC" sz="1400" dirty="0"/>
            <a:t>Oportunidades de mercado</a:t>
          </a:r>
        </a:p>
        <a:p>
          <a:r>
            <a:rPr lang="es-EC" sz="1400" dirty="0"/>
            <a:t>Enfoque mayor en mercado externo.</a:t>
          </a:r>
          <a:endParaRPr lang="en-US" sz="1400" dirty="0"/>
        </a:p>
      </dgm:t>
    </dgm:pt>
    <dgm:pt modelId="{752484DB-DDE1-4046-B064-93A2ED96E90A}" type="parTrans" cxnId="{09E3CD6E-5459-480D-A89F-5C057EA43177}">
      <dgm:prSet/>
      <dgm:spPr/>
      <dgm:t>
        <a:bodyPr/>
        <a:lstStyle/>
        <a:p>
          <a:endParaRPr lang="en-US"/>
        </a:p>
      </dgm:t>
    </dgm:pt>
    <dgm:pt modelId="{F1F30177-6D5B-4715-949B-1D5A4A890042}" type="sibTrans" cxnId="{09E3CD6E-5459-480D-A89F-5C057EA43177}">
      <dgm:prSet/>
      <dgm:spPr/>
      <dgm:t>
        <a:bodyPr/>
        <a:lstStyle/>
        <a:p>
          <a:endParaRPr lang="en-US"/>
        </a:p>
      </dgm:t>
    </dgm:pt>
    <dgm:pt modelId="{BEEB4D90-2DAF-4CAD-A21C-D7265D4C9E8E}">
      <dgm:prSet phldrT="[Texto]" custT="1"/>
      <dgm:spPr/>
      <dgm:t>
        <a:bodyPr/>
        <a:lstStyle/>
        <a:p>
          <a:r>
            <a:rPr lang="es-EC" sz="2000" b="1" dirty="0"/>
            <a:t>Modelos de decisión de rotación de </a:t>
          </a:r>
          <a:r>
            <a:rPr lang="es-EC" sz="2000" b="1" dirty="0" err="1"/>
            <a:t>March</a:t>
          </a:r>
          <a:r>
            <a:rPr lang="es-EC" sz="2000" b="1" dirty="0"/>
            <a:t> y Simón</a:t>
          </a:r>
        </a:p>
        <a:p>
          <a:endParaRPr lang="en-US" sz="1800" dirty="0"/>
        </a:p>
      </dgm:t>
    </dgm:pt>
    <dgm:pt modelId="{919DA911-1E33-4155-9421-567618CDD898}" type="parTrans" cxnId="{2F31FF88-EA65-4BFF-9441-28B1B8D02C83}">
      <dgm:prSet/>
      <dgm:spPr/>
      <dgm:t>
        <a:bodyPr/>
        <a:lstStyle/>
        <a:p>
          <a:endParaRPr lang="en-US"/>
        </a:p>
      </dgm:t>
    </dgm:pt>
    <dgm:pt modelId="{AF93A96A-8131-475A-9C2A-1AA37FF09BCE}" type="sibTrans" cxnId="{2F31FF88-EA65-4BFF-9441-28B1B8D02C83}">
      <dgm:prSet/>
      <dgm:spPr/>
      <dgm:t>
        <a:bodyPr/>
        <a:lstStyle/>
        <a:p>
          <a:endParaRPr lang="en-US"/>
        </a:p>
      </dgm:t>
    </dgm:pt>
    <dgm:pt modelId="{CD369D06-46C8-4BAF-815D-77205AB4981B}">
      <dgm:prSet phldrT="[Texto]" custT="1"/>
      <dgm:spPr/>
      <dgm:t>
        <a:bodyPr/>
        <a:lstStyle/>
        <a:p>
          <a:r>
            <a:rPr lang="es-EC" sz="1400" dirty="0"/>
            <a:t>Se debe:</a:t>
          </a:r>
        </a:p>
        <a:p>
          <a:r>
            <a:rPr lang="es-EC" sz="1400" dirty="0"/>
            <a:t>Percepción del individuo</a:t>
          </a:r>
        </a:p>
        <a:p>
          <a:r>
            <a:rPr lang="es-EC" sz="1400" dirty="0"/>
            <a:t>Observa procesos de rotación por decisión del individuo </a:t>
          </a:r>
          <a:endParaRPr lang="en-US" sz="1400" dirty="0"/>
        </a:p>
      </dgm:t>
    </dgm:pt>
    <dgm:pt modelId="{CDB3DA3E-9EBD-4472-832B-F71F2184CB9F}" type="parTrans" cxnId="{339EA213-9E4C-43F0-A1DA-E689CE4C2F72}">
      <dgm:prSet/>
      <dgm:spPr/>
      <dgm:t>
        <a:bodyPr/>
        <a:lstStyle/>
        <a:p>
          <a:endParaRPr lang="en-US"/>
        </a:p>
      </dgm:t>
    </dgm:pt>
    <dgm:pt modelId="{33092BC8-2A76-4AF8-A84E-BDED376632C8}" type="sibTrans" cxnId="{339EA213-9E4C-43F0-A1DA-E689CE4C2F72}">
      <dgm:prSet/>
      <dgm:spPr/>
      <dgm:t>
        <a:bodyPr/>
        <a:lstStyle/>
        <a:p>
          <a:endParaRPr lang="en-US"/>
        </a:p>
      </dgm:t>
    </dgm:pt>
    <dgm:pt modelId="{C2A3A758-EE11-4D04-84EA-11B1944A11A3}">
      <dgm:prSet phldrT="[Texto]" custT="1"/>
      <dgm:spPr/>
      <dgm:t>
        <a:bodyPr/>
        <a:lstStyle/>
        <a:p>
          <a:r>
            <a:rPr lang="es-EC" sz="1400" dirty="0"/>
            <a:t>Enfocado en tres factores:</a:t>
          </a:r>
        </a:p>
        <a:p>
          <a:r>
            <a:rPr lang="es-EC" sz="1400" dirty="0"/>
            <a:t>ORGANIZACIÓN.- Metas, valores, políticas, prácticas, retribuciones, supervisión, clima laboral, grupo de trabajo, condiciones, tamaño.</a:t>
          </a:r>
        </a:p>
        <a:p>
          <a:r>
            <a:rPr lang="es-EC" sz="1400" dirty="0"/>
            <a:t>INDIVIDUO.- De ocupación y Personal.</a:t>
          </a:r>
        </a:p>
        <a:p>
          <a:r>
            <a:rPr lang="es-EC" sz="1400" dirty="0"/>
            <a:t>MERCADO.- Desempleo, vacantes, reclutamiento, comunicación.</a:t>
          </a:r>
          <a:endParaRPr lang="en-US" sz="1400" dirty="0"/>
        </a:p>
      </dgm:t>
    </dgm:pt>
    <dgm:pt modelId="{21A9A92A-C149-458C-B566-CB4FF4EF8B5D}" type="sibTrans" cxnId="{BA886EAD-2097-4024-BD21-B778A65467B4}">
      <dgm:prSet/>
      <dgm:spPr/>
      <dgm:t>
        <a:bodyPr/>
        <a:lstStyle/>
        <a:p>
          <a:endParaRPr lang="en-US"/>
        </a:p>
      </dgm:t>
    </dgm:pt>
    <dgm:pt modelId="{88D169B7-57FB-4B73-9C0C-02F08D39F20B}" type="parTrans" cxnId="{BA886EAD-2097-4024-BD21-B778A65467B4}">
      <dgm:prSet/>
      <dgm:spPr/>
      <dgm:t>
        <a:bodyPr/>
        <a:lstStyle/>
        <a:p>
          <a:endParaRPr lang="en-US"/>
        </a:p>
      </dgm:t>
    </dgm:pt>
    <dgm:pt modelId="{FDED2711-614D-4630-B1B5-BD258BE5E354}">
      <dgm:prSet phldrT="[Texto]" custT="1"/>
      <dgm:spPr/>
      <dgm:t>
        <a:bodyPr/>
        <a:lstStyle/>
        <a:p>
          <a:r>
            <a:rPr lang="es-EC" sz="2000" b="1" dirty="0"/>
            <a:t>Modelo de </a:t>
          </a:r>
          <a:r>
            <a:rPr lang="es-EC" sz="2000" b="1" dirty="0" err="1"/>
            <a:t>Milkovich</a:t>
          </a:r>
          <a:r>
            <a:rPr lang="es-EC" sz="2000" b="1" dirty="0"/>
            <a:t> y </a:t>
          </a:r>
          <a:r>
            <a:rPr lang="es-EC" sz="2000" b="1" dirty="0" err="1"/>
            <a:t>Boudreau</a:t>
          </a:r>
          <a:r>
            <a:rPr lang="es-EC" sz="2000" b="1" dirty="0"/>
            <a:t> (1997).</a:t>
          </a:r>
          <a:endParaRPr lang="en-US" sz="2000" dirty="0"/>
        </a:p>
      </dgm:t>
    </dgm:pt>
    <dgm:pt modelId="{FACF8292-0857-48D9-8923-23B28206C1BC}" type="sibTrans" cxnId="{A87262CD-150C-4A6D-BD01-B4C9C96F9649}">
      <dgm:prSet/>
      <dgm:spPr/>
      <dgm:t>
        <a:bodyPr/>
        <a:lstStyle/>
        <a:p>
          <a:endParaRPr lang="en-US"/>
        </a:p>
      </dgm:t>
    </dgm:pt>
    <dgm:pt modelId="{E3E5C38A-478A-4211-9850-C2A82B582F80}" type="parTrans" cxnId="{A87262CD-150C-4A6D-BD01-B4C9C96F9649}">
      <dgm:prSet/>
      <dgm:spPr/>
      <dgm:t>
        <a:bodyPr/>
        <a:lstStyle/>
        <a:p>
          <a:endParaRPr lang="en-US"/>
        </a:p>
      </dgm:t>
    </dgm:pt>
    <dgm:pt modelId="{170B6023-49C0-4075-89CB-B35F3E52EFAE}" type="pres">
      <dgm:prSet presAssocID="{1A847B63-C1B5-480B-8544-BF6E3E158B38}" presName="Name0" presStyleCnt="0">
        <dgm:presLayoutVars>
          <dgm:chPref val="3"/>
          <dgm:dir/>
          <dgm:animLvl val="lvl"/>
          <dgm:resizeHandles/>
        </dgm:presLayoutVars>
      </dgm:prSet>
      <dgm:spPr/>
      <dgm:t>
        <a:bodyPr/>
        <a:lstStyle/>
        <a:p>
          <a:endParaRPr lang="en-US"/>
        </a:p>
      </dgm:t>
    </dgm:pt>
    <dgm:pt modelId="{1ED28F58-DA75-436A-9E9C-917A5FF9E483}" type="pres">
      <dgm:prSet presAssocID="{95DDA85D-6E5A-451F-AC50-F061584E08D2}" presName="horFlow" presStyleCnt="0"/>
      <dgm:spPr/>
    </dgm:pt>
    <dgm:pt modelId="{FEEEF06F-DEF5-4F6C-BDDA-CCA228884F35}" type="pres">
      <dgm:prSet presAssocID="{95DDA85D-6E5A-451F-AC50-F061584E08D2}" presName="bigChev" presStyleLbl="node1" presStyleIdx="0" presStyleCnt="3"/>
      <dgm:spPr/>
      <dgm:t>
        <a:bodyPr/>
        <a:lstStyle/>
        <a:p>
          <a:endParaRPr lang="en-US"/>
        </a:p>
      </dgm:t>
    </dgm:pt>
    <dgm:pt modelId="{DA218588-E8E0-417C-963A-A121A17198E7}" type="pres">
      <dgm:prSet presAssocID="{752484DB-DDE1-4046-B064-93A2ED96E90A}" presName="parTrans" presStyleCnt="0"/>
      <dgm:spPr/>
    </dgm:pt>
    <dgm:pt modelId="{93BC011C-0A0E-405B-83D3-C1DD11B043A7}" type="pres">
      <dgm:prSet presAssocID="{B18017EE-B07B-4100-BDB5-9B39787664FB}" presName="node" presStyleLbl="alignAccFollowNode1" presStyleIdx="0" presStyleCnt="3" custScaleX="177936">
        <dgm:presLayoutVars>
          <dgm:bulletEnabled val="1"/>
        </dgm:presLayoutVars>
      </dgm:prSet>
      <dgm:spPr/>
      <dgm:t>
        <a:bodyPr/>
        <a:lstStyle/>
        <a:p>
          <a:endParaRPr lang="en-US"/>
        </a:p>
      </dgm:t>
    </dgm:pt>
    <dgm:pt modelId="{5D484057-4A3B-49BB-BF5A-40A2EE4DAB7A}" type="pres">
      <dgm:prSet presAssocID="{95DDA85D-6E5A-451F-AC50-F061584E08D2}" presName="vSp" presStyleCnt="0"/>
      <dgm:spPr/>
    </dgm:pt>
    <dgm:pt modelId="{1259AB12-C952-4295-B4B7-69C10D368835}" type="pres">
      <dgm:prSet presAssocID="{FDED2711-614D-4630-B1B5-BD258BE5E354}" presName="horFlow" presStyleCnt="0"/>
      <dgm:spPr/>
    </dgm:pt>
    <dgm:pt modelId="{B04CF939-67CF-4BD3-996D-48E3FEAB2C1E}" type="pres">
      <dgm:prSet presAssocID="{FDED2711-614D-4630-B1B5-BD258BE5E354}" presName="bigChev" presStyleLbl="node1" presStyleIdx="1" presStyleCnt="3" custLinFactNeighborX="6594" custLinFactNeighborY="1853"/>
      <dgm:spPr/>
      <dgm:t>
        <a:bodyPr/>
        <a:lstStyle/>
        <a:p>
          <a:endParaRPr lang="en-US"/>
        </a:p>
      </dgm:t>
    </dgm:pt>
    <dgm:pt modelId="{8117F96B-CF70-4723-A2A7-DC2942575737}" type="pres">
      <dgm:prSet presAssocID="{88D169B7-57FB-4B73-9C0C-02F08D39F20B}" presName="parTrans" presStyleCnt="0"/>
      <dgm:spPr/>
    </dgm:pt>
    <dgm:pt modelId="{0953D33C-EF24-44C5-8C4F-6DAD8AC46E40}" type="pres">
      <dgm:prSet presAssocID="{C2A3A758-EE11-4D04-84EA-11B1944A11A3}" presName="node" presStyleLbl="alignAccFollowNode1" presStyleIdx="1" presStyleCnt="3" custScaleX="176527" custScaleY="134818">
        <dgm:presLayoutVars>
          <dgm:bulletEnabled val="1"/>
        </dgm:presLayoutVars>
      </dgm:prSet>
      <dgm:spPr/>
      <dgm:t>
        <a:bodyPr/>
        <a:lstStyle/>
        <a:p>
          <a:endParaRPr lang="en-US"/>
        </a:p>
      </dgm:t>
    </dgm:pt>
    <dgm:pt modelId="{085F1F2E-FA2B-466F-9FB8-1387F9577AF1}" type="pres">
      <dgm:prSet presAssocID="{FDED2711-614D-4630-B1B5-BD258BE5E354}" presName="vSp" presStyleCnt="0"/>
      <dgm:spPr/>
    </dgm:pt>
    <dgm:pt modelId="{6349A62D-1B7B-4BEE-875E-678F78009985}" type="pres">
      <dgm:prSet presAssocID="{BEEB4D90-2DAF-4CAD-A21C-D7265D4C9E8E}" presName="horFlow" presStyleCnt="0"/>
      <dgm:spPr/>
    </dgm:pt>
    <dgm:pt modelId="{236778BE-6F68-4FA7-9F82-488CC418828D}" type="pres">
      <dgm:prSet presAssocID="{BEEB4D90-2DAF-4CAD-A21C-D7265D4C9E8E}" presName="bigChev" presStyleLbl="node1" presStyleIdx="2" presStyleCnt="3" custScaleX="103565" custLinFactNeighborX="-1363" custLinFactNeighborY="-3234"/>
      <dgm:spPr/>
      <dgm:t>
        <a:bodyPr/>
        <a:lstStyle/>
        <a:p>
          <a:endParaRPr lang="en-US"/>
        </a:p>
      </dgm:t>
    </dgm:pt>
    <dgm:pt modelId="{AF9CA206-DE85-4061-BA63-F00AE47BEBB6}" type="pres">
      <dgm:prSet presAssocID="{CDB3DA3E-9EBD-4472-832B-F71F2184CB9F}" presName="parTrans" presStyleCnt="0"/>
      <dgm:spPr/>
    </dgm:pt>
    <dgm:pt modelId="{F6CCCB80-7A2B-4321-A0E0-15A687CBD781}" type="pres">
      <dgm:prSet presAssocID="{CD369D06-46C8-4BAF-815D-77205AB4981B}" presName="node" presStyleLbl="alignAccFollowNode1" presStyleIdx="2" presStyleCnt="3" custScaleX="176626">
        <dgm:presLayoutVars>
          <dgm:bulletEnabled val="1"/>
        </dgm:presLayoutVars>
      </dgm:prSet>
      <dgm:spPr/>
      <dgm:t>
        <a:bodyPr/>
        <a:lstStyle/>
        <a:p>
          <a:endParaRPr lang="en-US"/>
        </a:p>
      </dgm:t>
    </dgm:pt>
  </dgm:ptLst>
  <dgm:cxnLst>
    <dgm:cxn modelId="{6514D5D1-6CA3-4A78-A836-896CA1DC20F2}" srcId="{1A847B63-C1B5-480B-8544-BF6E3E158B38}" destId="{95DDA85D-6E5A-451F-AC50-F061584E08D2}" srcOrd="0" destOrd="0" parTransId="{C9689F4C-BBBA-40E3-B53F-C67387765D7B}" sibTransId="{AF7D306A-82DA-4FDD-A793-4FB9B79BA428}"/>
    <dgm:cxn modelId="{339EA213-9E4C-43F0-A1DA-E689CE4C2F72}" srcId="{BEEB4D90-2DAF-4CAD-A21C-D7265D4C9E8E}" destId="{CD369D06-46C8-4BAF-815D-77205AB4981B}" srcOrd="0" destOrd="0" parTransId="{CDB3DA3E-9EBD-4472-832B-F71F2184CB9F}" sibTransId="{33092BC8-2A76-4AF8-A84E-BDED376632C8}"/>
    <dgm:cxn modelId="{2F31FF88-EA65-4BFF-9441-28B1B8D02C83}" srcId="{1A847B63-C1B5-480B-8544-BF6E3E158B38}" destId="{BEEB4D90-2DAF-4CAD-A21C-D7265D4C9E8E}" srcOrd="2" destOrd="0" parTransId="{919DA911-1E33-4155-9421-567618CDD898}" sibTransId="{AF93A96A-8131-475A-9C2A-1AA37FF09BCE}"/>
    <dgm:cxn modelId="{4B9A807A-BCA2-47D8-ACE6-1664B8B39761}" type="presOf" srcId="{95DDA85D-6E5A-451F-AC50-F061584E08D2}" destId="{FEEEF06F-DEF5-4F6C-BDDA-CCA228884F35}" srcOrd="0" destOrd="0" presId="urn:microsoft.com/office/officeart/2005/8/layout/lProcess3"/>
    <dgm:cxn modelId="{52159295-3FCF-41D0-9B19-7F49179D4E67}" type="presOf" srcId="{CD369D06-46C8-4BAF-815D-77205AB4981B}" destId="{F6CCCB80-7A2B-4321-A0E0-15A687CBD781}" srcOrd="0" destOrd="0" presId="urn:microsoft.com/office/officeart/2005/8/layout/lProcess3"/>
    <dgm:cxn modelId="{E39F31B1-CF12-4914-B48A-136D477C99C1}" type="presOf" srcId="{1A847B63-C1B5-480B-8544-BF6E3E158B38}" destId="{170B6023-49C0-4075-89CB-B35F3E52EFAE}" srcOrd="0" destOrd="0" presId="urn:microsoft.com/office/officeart/2005/8/layout/lProcess3"/>
    <dgm:cxn modelId="{09E3CD6E-5459-480D-A89F-5C057EA43177}" srcId="{95DDA85D-6E5A-451F-AC50-F061584E08D2}" destId="{B18017EE-B07B-4100-BDB5-9B39787664FB}" srcOrd="0" destOrd="0" parTransId="{752484DB-DDE1-4046-B064-93A2ED96E90A}" sibTransId="{F1F30177-6D5B-4715-949B-1D5A4A890042}"/>
    <dgm:cxn modelId="{A87262CD-150C-4A6D-BD01-B4C9C96F9649}" srcId="{1A847B63-C1B5-480B-8544-BF6E3E158B38}" destId="{FDED2711-614D-4630-B1B5-BD258BE5E354}" srcOrd="1" destOrd="0" parTransId="{E3E5C38A-478A-4211-9850-C2A82B582F80}" sibTransId="{FACF8292-0857-48D9-8923-23B28206C1BC}"/>
    <dgm:cxn modelId="{C8158501-F231-4691-BDE6-C0543FD32707}" type="presOf" srcId="{B18017EE-B07B-4100-BDB5-9B39787664FB}" destId="{93BC011C-0A0E-405B-83D3-C1DD11B043A7}" srcOrd="0" destOrd="0" presId="urn:microsoft.com/office/officeart/2005/8/layout/lProcess3"/>
    <dgm:cxn modelId="{90342EF4-B9CA-4F13-8BDF-966EBF1A4CAF}" type="presOf" srcId="{BEEB4D90-2DAF-4CAD-A21C-D7265D4C9E8E}" destId="{236778BE-6F68-4FA7-9F82-488CC418828D}" srcOrd="0" destOrd="0" presId="urn:microsoft.com/office/officeart/2005/8/layout/lProcess3"/>
    <dgm:cxn modelId="{350C08D4-7A41-4595-ACAF-72625D1F8F2B}" type="presOf" srcId="{C2A3A758-EE11-4D04-84EA-11B1944A11A3}" destId="{0953D33C-EF24-44C5-8C4F-6DAD8AC46E40}" srcOrd="0" destOrd="0" presId="urn:microsoft.com/office/officeart/2005/8/layout/lProcess3"/>
    <dgm:cxn modelId="{8DA94E56-B92F-43C6-9F61-CEC2408A8AD7}" type="presOf" srcId="{FDED2711-614D-4630-B1B5-BD258BE5E354}" destId="{B04CF939-67CF-4BD3-996D-48E3FEAB2C1E}" srcOrd="0" destOrd="0" presId="urn:microsoft.com/office/officeart/2005/8/layout/lProcess3"/>
    <dgm:cxn modelId="{BA886EAD-2097-4024-BD21-B778A65467B4}" srcId="{FDED2711-614D-4630-B1B5-BD258BE5E354}" destId="{C2A3A758-EE11-4D04-84EA-11B1944A11A3}" srcOrd="0" destOrd="0" parTransId="{88D169B7-57FB-4B73-9C0C-02F08D39F20B}" sibTransId="{21A9A92A-C149-458C-B566-CB4FF4EF8B5D}"/>
    <dgm:cxn modelId="{7E8DA768-03E8-47BC-B6B6-4D814E653E4F}" type="presParOf" srcId="{170B6023-49C0-4075-89CB-B35F3E52EFAE}" destId="{1ED28F58-DA75-436A-9E9C-917A5FF9E483}" srcOrd="0" destOrd="0" presId="urn:microsoft.com/office/officeart/2005/8/layout/lProcess3"/>
    <dgm:cxn modelId="{02D2BAC1-3CA3-43CD-B4B2-3465DEB0429B}" type="presParOf" srcId="{1ED28F58-DA75-436A-9E9C-917A5FF9E483}" destId="{FEEEF06F-DEF5-4F6C-BDDA-CCA228884F35}" srcOrd="0" destOrd="0" presId="urn:microsoft.com/office/officeart/2005/8/layout/lProcess3"/>
    <dgm:cxn modelId="{5BDF7673-006D-49AB-951A-93933C99AA80}" type="presParOf" srcId="{1ED28F58-DA75-436A-9E9C-917A5FF9E483}" destId="{DA218588-E8E0-417C-963A-A121A17198E7}" srcOrd="1" destOrd="0" presId="urn:microsoft.com/office/officeart/2005/8/layout/lProcess3"/>
    <dgm:cxn modelId="{DEF37506-C64E-4B59-A9D2-8CB80A0A6AA3}" type="presParOf" srcId="{1ED28F58-DA75-436A-9E9C-917A5FF9E483}" destId="{93BC011C-0A0E-405B-83D3-C1DD11B043A7}" srcOrd="2" destOrd="0" presId="urn:microsoft.com/office/officeart/2005/8/layout/lProcess3"/>
    <dgm:cxn modelId="{CA0AF715-8E91-430F-89C0-5C618116A69B}" type="presParOf" srcId="{170B6023-49C0-4075-89CB-B35F3E52EFAE}" destId="{5D484057-4A3B-49BB-BF5A-40A2EE4DAB7A}" srcOrd="1" destOrd="0" presId="urn:microsoft.com/office/officeart/2005/8/layout/lProcess3"/>
    <dgm:cxn modelId="{863C0AF0-BB74-4590-A7AB-2FE7813A69E0}" type="presParOf" srcId="{170B6023-49C0-4075-89CB-B35F3E52EFAE}" destId="{1259AB12-C952-4295-B4B7-69C10D368835}" srcOrd="2" destOrd="0" presId="urn:microsoft.com/office/officeart/2005/8/layout/lProcess3"/>
    <dgm:cxn modelId="{27B888B7-65E8-4550-A533-7058FD1666E9}" type="presParOf" srcId="{1259AB12-C952-4295-B4B7-69C10D368835}" destId="{B04CF939-67CF-4BD3-996D-48E3FEAB2C1E}" srcOrd="0" destOrd="0" presId="urn:microsoft.com/office/officeart/2005/8/layout/lProcess3"/>
    <dgm:cxn modelId="{24B56E80-8C09-4FF1-B4ED-85782F124046}" type="presParOf" srcId="{1259AB12-C952-4295-B4B7-69C10D368835}" destId="{8117F96B-CF70-4723-A2A7-DC2942575737}" srcOrd="1" destOrd="0" presId="urn:microsoft.com/office/officeart/2005/8/layout/lProcess3"/>
    <dgm:cxn modelId="{907CE741-5FBD-4991-B9BD-EE64E99EE168}" type="presParOf" srcId="{1259AB12-C952-4295-B4B7-69C10D368835}" destId="{0953D33C-EF24-44C5-8C4F-6DAD8AC46E40}" srcOrd="2" destOrd="0" presId="urn:microsoft.com/office/officeart/2005/8/layout/lProcess3"/>
    <dgm:cxn modelId="{ED5B6679-3D46-4E84-AC37-6C6DCE9BE84E}" type="presParOf" srcId="{170B6023-49C0-4075-89CB-B35F3E52EFAE}" destId="{085F1F2E-FA2B-466F-9FB8-1387F9577AF1}" srcOrd="3" destOrd="0" presId="urn:microsoft.com/office/officeart/2005/8/layout/lProcess3"/>
    <dgm:cxn modelId="{667AD066-4853-4ECC-A84B-3C5045A50C9A}" type="presParOf" srcId="{170B6023-49C0-4075-89CB-B35F3E52EFAE}" destId="{6349A62D-1B7B-4BEE-875E-678F78009985}" srcOrd="4" destOrd="0" presId="urn:microsoft.com/office/officeart/2005/8/layout/lProcess3"/>
    <dgm:cxn modelId="{0C3847CE-B1C2-453E-B2B0-980BC3432945}" type="presParOf" srcId="{6349A62D-1B7B-4BEE-875E-678F78009985}" destId="{236778BE-6F68-4FA7-9F82-488CC418828D}" srcOrd="0" destOrd="0" presId="urn:microsoft.com/office/officeart/2005/8/layout/lProcess3"/>
    <dgm:cxn modelId="{144A0B12-9A39-43D0-B3C8-6FB00104BD9D}" type="presParOf" srcId="{6349A62D-1B7B-4BEE-875E-678F78009985}" destId="{AF9CA206-DE85-4061-BA63-F00AE47BEBB6}" srcOrd="1" destOrd="0" presId="urn:microsoft.com/office/officeart/2005/8/layout/lProcess3"/>
    <dgm:cxn modelId="{A989243A-B2C0-4DEC-A854-358591A321DA}" type="presParOf" srcId="{6349A62D-1B7B-4BEE-875E-678F78009985}" destId="{F6CCCB80-7A2B-4321-A0E0-15A687CBD781}" srcOrd="2"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847B63-C1B5-480B-8544-BF6E3E158B38}"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n-US"/>
        </a:p>
      </dgm:t>
    </dgm:pt>
    <dgm:pt modelId="{95DDA85D-6E5A-451F-AC50-F061584E08D2}">
      <dgm:prSet phldrT="[Texto]"/>
      <dgm:spPr/>
      <dgm:t>
        <a:bodyPr/>
        <a:lstStyle/>
        <a:p>
          <a:r>
            <a:rPr lang="es-EC" b="1" dirty="0"/>
            <a:t>Propósito</a:t>
          </a:r>
          <a:endParaRPr lang="en-US" dirty="0"/>
        </a:p>
      </dgm:t>
    </dgm:pt>
    <dgm:pt modelId="{C9689F4C-BBBA-40E3-B53F-C67387765D7B}" type="parTrans" cxnId="{6514D5D1-6CA3-4A78-A836-896CA1DC20F2}">
      <dgm:prSet/>
      <dgm:spPr/>
      <dgm:t>
        <a:bodyPr/>
        <a:lstStyle/>
        <a:p>
          <a:endParaRPr lang="en-US"/>
        </a:p>
      </dgm:t>
    </dgm:pt>
    <dgm:pt modelId="{AF7D306A-82DA-4FDD-A793-4FB9B79BA428}" type="sibTrans" cxnId="{6514D5D1-6CA3-4A78-A836-896CA1DC20F2}">
      <dgm:prSet/>
      <dgm:spPr/>
      <dgm:t>
        <a:bodyPr/>
        <a:lstStyle/>
        <a:p>
          <a:endParaRPr lang="en-US"/>
        </a:p>
      </dgm:t>
    </dgm:pt>
    <dgm:pt modelId="{B18017EE-B07B-4100-BDB5-9B39787664FB}">
      <dgm:prSet phldrT="[Texto]" custT="1"/>
      <dgm:spPr/>
      <dgm:t>
        <a:bodyPr/>
        <a:lstStyle/>
        <a:p>
          <a:r>
            <a:rPr lang="es-EC" sz="1400" dirty="0"/>
            <a:t>normativos, experimentales, exploratorios y de pronóstico.</a:t>
          </a:r>
          <a:endParaRPr lang="en-US" sz="1400" dirty="0"/>
        </a:p>
      </dgm:t>
    </dgm:pt>
    <dgm:pt modelId="{752484DB-DDE1-4046-B064-93A2ED96E90A}" type="parTrans" cxnId="{09E3CD6E-5459-480D-A89F-5C057EA43177}">
      <dgm:prSet/>
      <dgm:spPr/>
      <dgm:t>
        <a:bodyPr/>
        <a:lstStyle/>
        <a:p>
          <a:endParaRPr lang="en-US"/>
        </a:p>
      </dgm:t>
    </dgm:pt>
    <dgm:pt modelId="{F1F30177-6D5B-4715-949B-1D5A4A890042}" type="sibTrans" cxnId="{09E3CD6E-5459-480D-A89F-5C057EA43177}">
      <dgm:prSet/>
      <dgm:spPr/>
      <dgm:t>
        <a:bodyPr/>
        <a:lstStyle/>
        <a:p>
          <a:endParaRPr lang="en-US"/>
        </a:p>
      </dgm:t>
    </dgm:pt>
    <dgm:pt modelId="{BEEB4D90-2DAF-4CAD-A21C-D7265D4C9E8E}">
      <dgm:prSet phldrT="[Texto]"/>
      <dgm:spPr/>
      <dgm:t>
        <a:bodyPr/>
        <a:lstStyle/>
        <a:p>
          <a:r>
            <a:rPr lang="es-EC" b="1" dirty="0"/>
            <a:t>Metodología de solución</a:t>
          </a:r>
          <a:endParaRPr lang="en-US" dirty="0"/>
        </a:p>
      </dgm:t>
    </dgm:pt>
    <dgm:pt modelId="{919DA911-1E33-4155-9421-567618CDD898}" type="parTrans" cxnId="{2F31FF88-EA65-4BFF-9441-28B1B8D02C83}">
      <dgm:prSet/>
      <dgm:spPr/>
      <dgm:t>
        <a:bodyPr/>
        <a:lstStyle/>
        <a:p>
          <a:endParaRPr lang="en-US"/>
        </a:p>
      </dgm:t>
    </dgm:pt>
    <dgm:pt modelId="{AF93A96A-8131-475A-9C2A-1AA37FF09BCE}" type="sibTrans" cxnId="{2F31FF88-EA65-4BFF-9441-28B1B8D02C83}">
      <dgm:prSet/>
      <dgm:spPr/>
      <dgm:t>
        <a:bodyPr/>
        <a:lstStyle/>
        <a:p>
          <a:endParaRPr lang="en-US"/>
        </a:p>
      </dgm:t>
    </dgm:pt>
    <dgm:pt modelId="{CD369D06-46C8-4BAF-815D-77205AB4981B}">
      <dgm:prSet phldrT="[Texto]"/>
      <dgm:spPr/>
      <dgm:t>
        <a:bodyPr/>
        <a:lstStyle/>
        <a:p>
          <a:r>
            <a:rPr lang="es-EC" dirty="0"/>
            <a:t>de optimización, simuladores, de simulación</a:t>
          </a:r>
          <a:endParaRPr lang="en-US" dirty="0"/>
        </a:p>
      </dgm:t>
    </dgm:pt>
    <dgm:pt modelId="{CDB3DA3E-9EBD-4472-832B-F71F2184CB9F}" type="parTrans" cxnId="{339EA213-9E4C-43F0-A1DA-E689CE4C2F72}">
      <dgm:prSet/>
      <dgm:spPr/>
      <dgm:t>
        <a:bodyPr/>
        <a:lstStyle/>
        <a:p>
          <a:endParaRPr lang="en-US"/>
        </a:p>
      </dgm:t>
    </dgm:pt>
    <dgm:pt modelId="{33092BC8-2A76-4AF8-A84E-BDED376632C8}" type="sibTrans" cxnId="{339EA213-9E4C-43F0-A1DA-E689CE4C2F72}">
      <dgm:prSet/>
      <dgm:spPr/>
      <dgm:t>
        <a:bodyPr/>
        <a:lstStyle/>
        <a:p>
          <a:endParaRPr lang="en-US"/>
        </a:p>
      </dgm:t>
    </dgm:pt>
    <dgm:pt modelId="{53F1097F-0F63-43F4-BCA6-A40C66F78DFF}">
      <dgm:prSet phldrT="[Texto]" custT="1"/>
      <dgm:spPr/>
      <dgm:t>
        <a:bodyPr/>
        <a:lstStyle/>
        <a:p>
          <a:r>
            <a:rPr lang="es-EC" sz="1400" b="1" dirty="0"/>
            <a:t>PRONÓSTICO.- </a:t>
          </a:r>
          <a:r>
            <a:rPr lang="es-EC" sz="1400" b="0" dirty="0"/>
            <a:t>Estima valor futuro, se basa en planes y políticas, </a:t>
          </a:r>
        </a:p>
        <a:p>
          <a:r>
            <a:rPr lang="es-EC" sz="1400" b="1" dirty="0"/>
            <a:t>EXPERIMENTAL</a:t>
          </a:r>
          <a:r>
            <a:rPr lang="es-EC" sz="1400" b="0" dirty="0"/>
            <a:t>.- Cuantifica el efecto de hipótesis, ayuda a la toma de decisiones en base a resultados.</a:t>
          </a:r>
        </a:p>
        <a:p>
          <a:endParaRPr lang="en-US" sz="1400" dirty="0"/>
        </a:p>
      </dgm:t>
    </dgm:pt>
    <dgm:pt modelId="{B2ECDD6E-8802-4A54-9EC5-27DEA7EB4CCC}" type="sibTrans" cxnId="{8992C2EF-EAEE-49CC-A601-0EBF6687FCC2}">
      <dgm:prSet/>
      <dgm:spPr/>
      <dgm:t>
        <a:bodyPr/>
        <a:lstStyle/>
        <a:p>
          <a:endParaRPr lang="en-US"/>
        </a:p>
      </dgm:t>
    </dgm:pt>
    <dgm:pt modelId="{3791923E-2DD9-4493-AB81-6E4C1D413227}" type="parTrans" cxnId="{8992C2EF-EAEE-49CC-A601-0EBF6687FCC2}">
      <dgm:prSet/>
      <dgm:spPr/>
      <dgm:t>
        <a:bodyPr/>
        <a:lstStyle/>
        <a:p>
          <a:endParaRPr lang="en-US"/>
        </a:p>
      </dgm:t>
    </dgm:pt>
    <dgm:pt modelId="{C2A3A758-EE11-4D04-84EA-11B1944A11A3}">
      <dgm:prSet phldrT="[Texto]"/>
      <dgm:spPr/>
      <dgm:t>
        <a:bodyPr/>
        <a:lstStyle/>
        <a:p>
          <a:r>
            <a:rPr lang="es-EC" dirty="0"/>
            <a:t>operacionales, de control, de planeación</a:t>
          </a:r>
          <a:endParaRPr lang="en-US" dirty="0"/>
        </a:p>
      </dgm:t>
    </dgm:pt>
    <dgm:pt modelId="{21A9A92A-C149-458C-B566-CB4FF4EF8B5D}" type="sibTrans" cxnId="{BA886EAD-2097-4024-BD21-B778A65467B4}">
      <dgm:prSet/>
      <dgm:spPr/>
      <dgm:t>
        <a:bodyPr/>
        <a:lstStyle/>
        <a:p>
          <a:endParaRPr lang="en-US"/>
        </a:p>
      </dgm:t>
    </dgm:pt>
    <dgm:pt modelId="{88D169B7-57FB-4B73-9C0C-02F08D39F20B}" type="parTrans" cxnId="{BA886EAD-2097-4024-BD21-B778A65467B4}">
      <dgm:prSet/>
      <dgm:spPr/>
      <dgm:t>
        <a:bodyPr/>
        <a:lstStyle/>
        <a:p>
          <a:endParaRPr lang="en-US"/>
        </a:p>
      </dgm:t>
    </dgm:pt>
    <dgm:pt modelId="{FDED2711-614D-4630-B1B5-BD258BE5E354}">
      <dgm:prSet phldrT="[Texto]"/>
      <dgm:spPr/>
      <dgm:t>
        <a:bodyPr/>
        <a:lstStyle/>
        <a:p>
          <a:r>
            <a:rPr lang="es-EC" b="1" dirty="0"/>
            <a:t> Horizonte de tiempo involucrado</a:t>
          </a:r>
          <a:endParaRPr lang="en-US" dirty="0"/>
        </a:p>
      </dgm:t>
    </dgm:pt>
    <dgm:pt modelId="{FACF8292-0857-48D9-8923-23B28206C1BC}" type="sibTrans" cxnId="{A87262CD-150C-4A6D-BD01-B4C9C96F9649}">
      <dgm:prSet/>
      <dgm:spPr/>
      <dgm:t>
        <a:bodyPr/>
        <a:lstStyle/>
        <a:p>
          <a:endParaRPr lang="en-US"/>
        </a:p>
      </dgm:t>
    </dgm:pt>
    <dgm:pt modelId="{E3E5C38A-478A-4211-9850-C2A82B582F80}" type="parTrans" cxnId="{A87262CD-150C-4A6D-BD01-B4C9C96F9649}">
      <dgm:prSet/>
      <dgm:spPr/>
      <dgm:t>
        <a:bodyPr/>
        <a:lstStyle/>
        <a:p>
          <a:endParaRPr lang="en-US"/>
        </a:p>
      </dgm:t>
    </dgm:pt>
    <dgm:pt modelId="{DDF29B56-9E07-4E45-A796-3059A59B7AE3}">
      <dgm:prSet phldrT="[Texto]"/>
      <dgm:spPr/>
      <dgm:t>
        <a:bodyPr/>
        <a:lstStyle/>
        <a:p>
          <a:r>
            <a:rPr lang="es-EC" b="1" dirty="0"/>
            <a:t>Forma de cuantificar variables elementales</a:t>
          </a:r>
          <a:endParaRPr lang="en-US" dirty="0"/>
        </a:p>
      </dgm:t>
    </dgm:pt>
    <dgm:pt modelId="{2073D44B-7D82-40DA-80B1-5B0556002005}" type="parTrans" cxnId="{659C9C50-7557-4E09-B0C5-D28B9A613767}">
      <dgm:prSet/>
      <dgm:spPr/>
      <dgm:t>
        <a:bodyPr/>
        <a:lstStyle/>
        <a:p>
          <a:endParaRPr lang="en-US"/>
        </a:p>
      </dgm:t>
    </dgm:pt>
    <dgm:pt modelId="{7EA77916-57A5-4516-A2CD-D1E450E0657E}" type="sibTrans" cxnId="{659C9C50-7557-4E09-B0C5-D28B9A613767}">
      <dgm:prSet/>
      <dgm:spPr/>
      <dgm:t>
        <a:bodyPr/>
        <a:lstStyle/>
        <a:p>
          <a:endParaRPr lang="en-US"/>
        </a:p>
      </dgm:t>
    </dgm:pt>
    <dgm:pt modelId="{C2E86A2C-2053-4FEA-A765-F6967DE36BC5}">
      <dgm:prSet phldrT="[Texto]"/>
      <dgm:spPr/>
      <dgm:t>
        <a:bodyPr/>
        <a:lstStyle/>
        <a:p>
          <a:r>
            <a:rPr lang="es-EC" dirty="0"/>
            <a:t>determinísticos, probabilísticos</a:t>
          </a:r>
          <a:endParaRPr lang="en-US" dirty="0"/>
        </a:p>
      </dgm:t>
    </dgm:pt>
    <dgm:pt modelId="{44AE2F51-4D5D-4C07-A9D5-ABAD4C4A62CA}" type="parTrans" cxnId="{F6C51834-2A2B-4D27-AF0F-914BEB474F2F}">
      <dgm:prSet/>
      <dgm:spPr/>
      <dgm:t>
        <a:bodyPr/>
        <a:lstStyle/>
        <a:p>
          <a:endParaRPr lang="en-US"/>
        </a:p>
      </dgm:t>
    </dgm:pt>
    <dgm:pt modelId="{2596157C-6931-4D82-8C30-BEBD49F0F2F6}" type="sibTrans" cxnId="{F6C51834-2A2B-4D27-AF0F-914BEB474F2F}">
      <dgm:prSet/>
      <dgm:spPr/>
      <dgm:t>
        <a:bodyPr/>
        <a:lstStyle/>
        <a:p>
          <a:endParaRPr lang="en-US"/>
        </a:p>
      </dgm:t>
    </dgm:pt>
    <dgm:pt modelId="{170B6023-49C0-4075-89CB-B35F3E52EFAE}" type="pres">
      <dgm:prSet presAssocID="{1A847B63-C1B5-480B-8544-BF6E3E158B38}" presName="Name0" presStyleCnt="0">
        <dgm:presLayoutVars>
          <dgm:chPref val="3"/>
          <dgm:dir/>
          <dgm:animLvl val="lvl"/>
          <dgm:resizeHandles/>
        </dgm:presLayoutVars>
      </dgm:prSet>
      <dgm:spPr/>
      <dgm:t>
        <a:bodyPr/>
        <a:lstStyle/>
        <a:p>
          <a:endParaRPr lang="en-US"/>
        </a:p>
      </dgm:t>
    </dgm:pt>
    <dgm:pt modelId="{1ED28F58-DA75-436A-9E9C-917A5FF9E483}" type="pres">
      <dgm:prSet presAssocID="{95DDA85D-6E5A-451F-AC50-F061584E08D2}" presName="horFlow" presStyleCnt="0"/>
      <dgm:spPr/>
    </dgm:pt>
    <dgm:pt modelId="{FEEEF06F-DEF5-4F6C-BDDA-CCA228884F35}" type="pres">
      <dgm:prSet presAssocID="{95DDA85D-6E5A-451F-AC50-F061584E08D2}" presName="bigChev" presStyleLbl="node1" presStyleIdx="0" presStyleCnt="4" custLinFactNeighborY="45548"/>
      <dgm:spPr/>
      <dgm:t>
        <a:bodyPr/>
        <a:lstStyle/>
        <a:p>
          <a:endParaRPr lang="en-US"/>
        </a:p>
      </dgm:t>
    </dgm:pt>
    <dgm:pt modelId="{DA218588-E8E0-417C-963A-A121A17198E7}" type="pres">
      <dgm:prSet presAssocID="{752484DB-DDE1-4046-B064-93A2ED96E90A}" presName="parTrans" presStyleCnt="0"/>
      <dgm:spPr/>
    </dgm:pt>
    <dgm:pt modelId="{93BC011C-0A0E-405B-83D3-C1DD11B043A7}" type="pres">
      <dgm:prSet presAssocID="{B18017EE-B07B-4100-BDB5-9B39787664FB}" presName="node" presStyleLbl="alignAccFollowNode1" presStyleIdx="0" presStyleCnt="5" custScaleX="177936" custLinFactNeighborY="54878">
        <dgm:presLayoutVars>
          <dgm:bulletEnabled val="1"/>
        </dgm:presLayoutVars>
      </dgm:prSet>
      <dgm:spPr/>
      <dgm:t>
        <a:bodyPr/>
        <a:lstStyle/>
        <a:p>
          <a:endParaRPr lang="en-US"/>
        </a:p>
      </dgm:t>
    </dgm:pt>
    <dgm:pt modelId="{5D484057-4A3B-49BB-BF5A-40A2EE4DAB7A}" type="pres">
      <dgm:prSet presAssocID="{95DDA85D-6E5A-451F-AC50-F061584E08D2}" presName="vSp" presStyleCnt="0"/>
      <dgm:spPr/>
    </dgm:pt>
    <dgm:pt modelId="{1259AB12-C952-4295-B4B7-69C10D368835}" type="pres">
      <dgm:prSet presAssocID="{FDED2711-614D-4630-B1B5-BD258BE5E354}" presName="horFlow" presStyleCnt="0"/>
      <dgm:spPr/>
    </dgm:pt>
    <dgm:pt modelId="{B04CF939-67CF-4BD3-996D-48E3FEAB2C1E}" type="pres">
      <dgm:prSet presAssocID="{FDED2711-614D-4630-B1B5-BD258BE5E354}" presName="bigChev" presStyleLbl="node1" presStyleIdx="1" presStyleCnt="4" custLinFactNeighborX="6594" custLinFactNeighborY="1853"/>
      <dgm:spPr/>
      <dgm:t>
        <a:bodyPr/>
        <a:lstStyle/>
        <a:p>
          <a:endParaRPr lang="en-US"/>
        </a:p>
      </dgm:t>
    </dgm:pt>
    <dgm:pt modelId="{8117F96B-CF70-4723-A2A7-DC2942575737}" type="pres">
      <dgm:prSet presAssocID="{88D169B7-57FB-4B73-9C0C-02F08D39F20B}" presName="parTrans" presStyleCnt="0"/>
      <dgm:spPr/>
    </dgm:pt>
    <dgm:pt modelId="{0953D33C-EF24-44C5-8C4F-6DAD8AC46E40}" type="pres">
      <dgm:prSet presAssocID="{C2A3A758-EE11-4D04-84EA-11B1944A11A3}" presName="node" presStyleLbl="alignAccFollowNode1" presStyleIdx="1" presStyleCnt="5" custScaleX="176527">
        <dgm:presLayoutVars>
          <dgm:bulletEnabled val="1"/>
        </dgm:presLayoutVars>
      </dgm:prSet>
      <dgm:spPr/>
      <dgm:t>
        <a:bodyPr/>
        <a:lstStyle/>
        <a:p>
          <a:endParaRPr lang="en-US"/>
        </a:p>
      </dgm:t>
    </dgm:pt>
    <dgm:pt modelId="{06DD1ECE-03EF-4C53-8B1B-C17E952C77B0}" type="pres">
      <dgm:prSet presAssocID="{21A9A92A-C149-458C-B566-CB4FF4EF8B5D}" presName="sibTrans" presStyleCnt="0"/>
      <dgm:spPr/>
    </dgm:pt>
    <dgm:pt modelId="{74032A25-DC26-43D4-9D64-9CFE1F067407}" type="pres">
      <dgm:prSet presAssocID="{53F1097F-0F63-43F4-BCA6-A40C66F78DFF}" presName="node" presStyleLbl="alignAccFollowNode1" presStyleIdx="2" presStyleCnt="5" custScaleX="243418" custScaleY="312569" custLinFactX="16585" custLinFactNeighborX="100000" custLinFactNeighborY="64646">
        <dgm:presLayoutVars>
          <dgm:bulletEnabled val="1"/>
        </dgm:presLayoutVars>
      </dgm:prSet>
      <dgm:spPr/>
      <dgm:t>
        <a:bodyPr/>
        <a:lstStyle/>
        <a:p>
          <a:endParaRPr lang="en-US"/>
        </a:p>
      </dgm:t>
    </dgm:pt>
    <dgm:pt modelId="{085F1F2E-FA2B-466F-9FB8-1387F9577AF1}" type="pres">
      <dgm:prSet presAssocID="{FDED2711-614D-4630-B1B5-BD258BE5E354}" presName="vSp" presStyleCnt="0"/>
      <dgm:spPr/>
    </dgm:pt>
    <dgm:pt modelId="{6349A62D-1B7B-4BEE-875E-678F78009985}" type="pres">
      <dgm:prSet presAssocID="{BEEB4D90-2DAF-4CAD-A21C-D7265D4C9E8E}" presName="horFlow" presStyleCnt="0"/>
      <dgm:spPr/>
    </dgm:pt>
    <dgm:pt modelId="{236778BE-6F68-4FA7-9F82-488CC418828D}" type="pres">
      <dgm:prSet presAssocID="{BEEB4D90-2DAF-4CAD-A21C-D7265D4C9E8E}" presName="bigChev" presStyleLbl="node1" presStyleIdx="2" presStyleCnt="4" custLinFactNeighborY="-46419"/>
      <dgm:spPr/>
      <dgm:t>
        <a:bodyPr/>
        <a:lstStyle/>
        <a:p>
          <a:endParaRPr lang="en-US"/>
        </a:p>
      </dgm:t>
    </dgm:pt>
    <dgm:pt modelId="{AF9CA206-DE85-4061-BA63-F00AE47BEBB6}" type="pres">
      <dgm:prSet presAssocID="{CDB3DA3E-9EBD-4472-832B-F71F2184CB9F}" presName="parTrans" presStyleCnt="0"/>
      <dgm:spPr/>
    </dgm:pt>
    <dgm:pt modelId="{F6CCCB80-7A2B-4321-A0E0-15A687CBD781}" type="pres">
      <dgm:prSet presAssocID="{CD369D06-46C8-4BAF-815D-77205AB4981B}" presName="node" presStyleLbl="alignAccFollowNode1" presStyleIdx="3" presStyleCnt="5" custScaleX="176626" custLinFactNeighborY="-55927">
        <dgm:presLayoutVars>
          <dgm:bulletEnabled val="1"/>
        </dgm:presLayoutVars>
      </dgm:prSet>
      <dgm:spPr/>
      <dgm:t>
        <a:bodyPr/>
        <a:lstStyle/>
        <a:p>
          <a:endParaRPr lang="en-US"/>
        </a:p>
      </dgm:t>
    </dgm:pt>
    <dgm:pt modelId="{23C72793-C1F5-44C7-8991-3ABCDF2CD590}" type="pres">
      <dgm:prSet presAssocID="{BEEB4D90-2DAF-4CAD-A21C-D7265D4C9E8E}" presName="vSp" presStyleCnt="0"/>
      <dgm:spPr/>
    </dgm:pt>
    <dgm:pt modelId="{26C9B6EE-5D4B-4647-9C5D-AEFDCC227549}" type="pres">
      <dgm:prSet presAssocID="{DDF29B56-9E07-4E45-A796-3059A59B7AE3}" presName="horFlow" presStyleCnt="0"/>
      <dgm:spPr/>
    </dgm:pt>
    <dgm:pt modelId="{5115B89B-319A-45FD-89B6-4D53E8B450C0}" type="pres">
      <dgm:prSet presAssocID="{DDF29B56-9E07-4E45-A796-3059A59B7AE3}" presName="bigChev" presStyleLbl="node1" presStyleIdx="3" presStyleCnt="4"/>
      <dgm:spPr/>
      <dgm:t>
        <a:bodyPr/>
        <a:lstStyle/>
        <a:p>
          <a:endParaRPr lang="en-US"/>
        </a:p>
      </dgm:t>
    </dgm:pt>
    <dgm:pt modelId="{DA881312-78B2-4244-B8FF-A3B84F0E136F}" type="pres">
      <dgm:prSet presAssocID="{44AE2F51-4D5D-4C07-A9D5-ABAD4C4A62CA}" presName="parTrans" presStyleCnt="0"/>
      <dgm:spPr/>
    </dgm:pt>
    <dgm:pt modelId="{4E2C01EF-1B05-47D1-AA05-3C2F224F36F0}" type="pres">
      <dgm:prSet presAssocID="{C2E86A2C-2053-4FEA-A765-F6967DE36BC5}" presName="node" presStyleLbl="alignAccFollowNode1" presStyleIdx="4" presStyleCnt="5" custScaleX="176626">
        <dgm:presLayoutVars>
          <dgm:bulletEnabled val="1"/>
        </dgm:presLayoutVars>
      </dgm:prSet>
      <dgm:spPr/>
      <dgm:t>
        <a:bodyPr/>
        <a:lstStyle/>
        <a:p>
          <a:endParaRPr lang="en-US"/>
        </a:p>
      </dgm:t>
    </dgm:pt>
  </dgm:ptLst>
  <dgm:cxnLst>
    <dgm:cxn modelId="{6514D5D1-6CA3-4A78-A836-896CA1DC20F2}" srcId="{1A847B63-C1B5-480B-8544-BF6E3E158B38}" destId="{95DDA85D-6E5A-451F-AC50-F061584E08D2}" srcOrd="0" destOrd="0" parTransId="{C9689F4C-BBBA-40E3-B53F-C67387765D7B}" sibTransId="{AF7D306A-82DA-4FDD-A793-4FB9B79BA428}"/>
    <dgm:cxn modelId="{A87262CD-150C-4A6D-BD01-B4C9C96F9649}" srcId="{1A847B63-C1B5-480B-8544-BF6E3E158B38}" destId="{FDED2711-614D-4630-B1B5-BD258BE5E354}" srcOrd="1" destOrd="0" parTransId="{E3E5C38A-478A-4211-9850-C2A82B582F80}" sibTransId="{FACF8292-0857-48D9-8923-23B28206C1BC}"/>
    <dgm:cxn modelId="{C8F67D3E-7F32-4F18-8130-38E0640A1C5D}" type="presOf" srcId="{DDF29B56-9E07-4E45-A796-3059A59B7AE3}" destId="{5115B89B-319A-45FD-89B6-4D53E8B450C0}" srcOrd="0" destOrd="0" presId="urn:microsoft.com/office/officeart/2005/8/layout/lProcess3"/>
    <dgm:cxn modelId="{23FA3789-4A0A-485D-BD41-14F296B14CC4}" type="presOf" srcId="{B18017EE-B07B-4100-BDB5-9B39787664FB}" destId="{93BC011C-0A0E-405B-83D3-C1DD11B043A7}" srcOrd="0" destOrd="0" presId="urn:microsoft.com/office/officeart/2005/8/layout/lProcess3"/>
    <dgm:cxn modelId="{F6C51834-2A2B-4D27-AF0F-914BEB474F2F}" srcId="{DDF29B56-9E07-4E45-A796-3059A59B7AE3}" destId="{C2E86A2C-2053-4FEA-A765-F6967DE36BC5}" srcOrd="0" destOrd="0" parTransId="{44AE2F51-4D5D-4C07-A9D5-ABAD4C4A62CA}" sibTransId="{2596157C-6931-4D82-8C30-BEBD49F0F2F6}"/>
    <dgm:cxn modelId="{6B47B37E-9818-49A5-8832-E695AA505E10}" type="presOf" srcId="{53F1097F-0F63-43F4-BCA6-A40C66F78DFF}" destId="{74032A25-DC26-43D4-9D64-9CFE1F067407}" srcOrd="0" destOrd="0" presId="urn:microsoft.com/office/officeart/2005/8/layout/lProcess3"/>
    <dgm:cxn modelId="{09E3CD6E-5459-480D-A89F-5C057EA43177}" srcId="{95DDA85D-6E5A-451F-AC50-F061584E08D2}" destId="{B18017EE-B07B-4100-BDB5-9B39787664FB}" srcOrd="0" destOrd="0" parTransId="{752484DB-DDE1-4046-B064-93A2ED96E90A}" sibTransId="{F1F30177-6D5B-4715-949B-1D5A4A890042}"/>
    <dgm:cxn modelId="{BD68BA56-2D33-41C2-B96D-229712ED0121}" type="presOf" srcId="{C2A3A758-EE11-4D04-84EA-11B1944A11A3}" destId="{0953D33C-EF24-44C5-8C4F-6DAD8AC46E40}" srcOrd="0" destOrd="0" presId="urn:microsoft.com/office/officeart/2005/8/layout/lProcess3"/>
    <dgm:cxn modelId="{30D0321D-9EC8-48BD-8D44-FEFC020A81AD}" type="presOf" srcId="{CD369D06-46C8-4BAF-815D-77205AB4981B}" destId="{F6CCCB80-7A2B-4321-A0E0-15A687CBD781}" srcOrd="0" destOrd="0" presId="urn:microsoft.com/office/officeart/2005/8/layout/lProcess3"/>
    <dgm:cxn modelId="{659C9C50-7557-4E09-B0C5-D28B9A613767}" srcId="{1A847B63-C1B5-480B-8544-BF6E3E158B38}" destId="{DDF29B56-9E07-4E45-A796-3059A59B7AE3}" srcOrd="3" destOrd="0" parTransId="{2073D44B-7D82-40DA-80B1-5B0556002005}" sibTransId="{7EA77916-57A5-4516-A2CD-D1E450E0657E}"/>
    <dgm:cxn modelId="{330460C2-E109-41E3-A672-8064C49B013A}" type="presOf" srcId="{BEEB4D90-2DAF-4CAD-A21C-D7265D4C9E8E}" destId="{236778BE-6F68-4FA7-9F82-488CC418828D}" srcOrd="0" destOrd="0" presId="urn:microsoft.com/office/officeart/2005/8/layout/lProcess3"/>
    <dgm:cxn modelId="{339EA213-9E4C-43F0-A1DA-E689CE4C2F72}" srcId="{BEEB4D90-2DAF-4CAD-A21C-D7265D4C9E8E}" destId="{CD369D06-46C8-4BAF-815D-77205AB4981B}" srcOrd="0" destOrd="0" parTransId="{CDB3DA3E-9EBD-4472-832B-F71F2184CB9F}" sibTransId="{33092BC8-2A76-4AF8-A84E-BDED376632C8}"/>
    <dgm:cxn modelId="{BA886EAD-2097-4024-BD21-B778A65467B4}" srcId="{FDED2711-614D-4630-B1B5-BD258BE5E354}" destId="{C2A3A758-EE11-4D04-84EA-11B1944A11A3}" srcOrd="0" destOrd="0" parTransId="{88D169B7-57FB-4B73-9C0C-02F08D39F20B}" sibTransId="{21A9A92A-C149-458C-B566-CB4FF4EF8B5D}"/>
    <dgm:cxn modelId="{DE42CC06-3622-4A75-BF36-53718DEEF73B}" type="presOf" srcId="{1A847B63-C1B5-480B-8544-BF6E3E158B38}" destId="{170B6023-49C0-4075-89CB-B35F3E52EFAE}" srcOrd="0" destOrd="0" presId="urn:microsoft.com/office/officeart/2005/8/layout/lProcess3"/>
    <dgm:cxn modelId="{0FC1D637-9386-4D07-AD8C-CC45E823BFBB}" type="presOf" srcId="{C2E86A2C-2053-4FEA-A765-F6967DE36BC5}" destId="{4E2C01EF-1B05-47D1-AA05-3C2F224F36F0}" srcOrd="0" destOrd="0" presId="urn:microsoft.com/office/officeart/2005/8/layout/lProcess3"/>
    <dgm:cxn modelId="{B6B0B2CD-6458-4BDA-93AF-52B9D2FE2A53}" type="presOf" srcId="{95DDA85D-6E5A-451F-AC50-F061584E08D2}" destId="{FEEEF06F-DEF5-4F6C-BDDA-CCA228884F35}" srcOrd="0" destOrd="0" presId="urn:microsoft.com/office/officeart/2005/8/layout/lProcess3"/>
    <dgm:cxn modelId="{2F31FF88-EA65-4BFF-9441-28B1B8D02C83}" srcId="{1A847B63-C1B5-480B-8544-BF6E3E158B38}" destId="{BEEB4D90-2DAF-4CAD-A21C-D7265D4C9E8E}" srcOrd="2" destOrd="0" parTransId="{919DA911-1E33-4155-9421-567618CDD898}" sibTransId="{AF93A96A-8131-475A-9C2A-1AA37FF09BCE}"/>
    <dgm:cxn modelId="{352A2D6D-5AA4-4C56-8387-66D17CC25BB6}" type="presOf" srcId="{FDED2711-614D-4630-B1B5-BD258BE5E354}" destId="{B04CF939-67CF-4BD3-996D-48E3FEAB2C1E}" srcOrd="0" destOrd="0" presId="urn:microsoft.com/office/officeart/2005/8/layout/lProcess3"/>
    <dgm:cxn modelId="{8992C2EF-EAEE-49CC-A601-0EBF6687FCC2}" srcId="{FDED2711-614D-4630-B1B5-BD258BE5E354}" destId="{53F1097F-0F63-43F4-BCA6-A40C66F78DFF}" srcOrd="1" destOrd="0" parTransId="{3791923E-2DD9-4493-AB81-6E4C1D413227}" sibTransId="{B2ECDD6E-8802-4A54-9EC5-27DEA7EB4CCC}"/>
    <dgm:cxn modelId="{1C5627F0-545D-45F3-A800-6CD7D67AFEB0}" type="presParOf" srcId="{170B6023-49C0-4075-89CB-B35F3E52EFAE}" destId="{1ED28F58-DA75-436A-9E9C-917A5FF9E483}" srcOrd="0" destOrd="0" presId="urn:microsoft.com/office/officeart/2005/8/layout/lProcess3"/>
    <dgm:cxn modelId="{78C0392E-3104-43DD-A4EF-108A21399153}" type="presParOf" srcId="{1ED28F58-DA75-436A-9E9C-917A5FF9E483}" destId="{FEEEF06F-DEF5-4F6C-BDDA-CCA228884F35}" srcOrd="0" destOrd="0" presId="urn:microsoft.com/office/officeart/2005/8/layout/lProcess3"/>
    <dgm:cxn modelId="{DD4F168A-031D-4B34-9091-2CED8D1D1F54}" type="presParOf" srcId="{1ED28F58-DA75-436A-9E9C-917A5FF9E483}" destId="{DA218588-E8E0-417C-963A-A121A17198E7}" srcOrd="1" destOrd="0" presId="urn:microsoft.com/office/officeart/2005/8/layout/lProcess3"/>
    <dgm:cxn modelId="{1ECAD9DF-82AD-45DF-A3F3-3484BC7E4FC6}" type="presParOf" srcId="{1ED28F58-DA75-436A-9E9C-917A5FF9E483}" destId="{93BC011C-0A0E-405B-83D3-C1DD11B043A7}" srcOrd="2" destOrd="0" presId="urn:microsoft.com/office/officeart/2005/8/layout/lProcess3"/>
    <dgm:cxn modelId="{B04294BF-6AD5-46E9-B6FF-1C9884C00088}" type="presParOf" srcId="{170B6023-49C0-4075-89CB-B35F3E52EFAE}" destId="{5D484057-4A3B-49BB-BF5A-40A2EE4DAB7A}" srcOrd="1" destOrd="0" presId="urn:microsoft.com/office/officeart/2005/8/layout/lProcess3"/>
    <dgm:cxn modelId="{3AC02953-15B5-4CD8-9139-A37329C99290}" type="presParOf" srcId="{170B6023-49C0-4075-89CB-B35F3E52EFAE}" destId="{1259AB12-C952-4295-B4B7-69C10D368835}" srcOrd="2" destOrd="0" presId="urn:microsoft.com/office/officeart/2005/8/layout/lProcess3"/>
    <dgm:cxn modelId="{2AC22E13-4DDB-475D-B078-8EE84E4D8888}" type="presParOf" srcId="{1259AB12-C952-4295-B4B7-69C10D368835}" destId="{B04CF939-67CF-4BD3-996D-48E3FEAB2C1E}" srcOrd="0" destOrd="0" presId="urn:microsoft.com/office/officeart/2005/8/layout/lProcess3"/>
    <dgm:cxn modelId="{E884940C-5BB3-4E7F-910D-A32C780E0952}" type="presParOf" srcId="{1259AB12-C952-4295-B4B7-69C10D368835}" destId="{8117F96B-CF70-4723-A2A7-DC2942575737}" srcOrd="1" destOrd="0" presId="urn:microsoft.com/office/officeart/2005/8/layout/lProcess3"/>
    <dgm:cxn modelId="{A31C4F89-02F1-4E86-86CB-47E5B30BD99A}" type="presParOf" srcId="{1259AB12-C952-4295-B4B7-69C10D368835}" destId="{0953D33C-EF24-44C5-8C4F-6DAD8AC46E40}" srcOrd="2" destOrd="0" presId="urn:microsoft.com/office/officeart/2005/8/layout/lProcess3"/>
    <dgm:cxn modelId="{D1DC3BFE-2DF0-4352-ABCF-CDB4EFD43B10}" type="presParOf" srcId="{1259AB12-C952-4295-B4B7-69C10D368835}" destId="{06DD1ECE-03EF-4C53-8B1B-C17E952C77B0}" srcOrd="3" destOrd="0" presId="urn:microsoft.com/office/officeart/2005/8/layout/lProcess3"/>
    <dgm:cxn modelId="{3B26223C-FC64-4834-A77B-F1CC9DECBE9D}" type="presParOf" srcId="{1259AB12-C952-4295-B4B7-69C10D368835}" destId="{74032A25-DC26-43D4-9D64-9CFE1F067407}" srcOrd="4" destOrd="0" presId="urn:microsoft.com/office/officeart/2005/8/layout/lProcess3"/>
    <dgm:cxn modelId="{FC07D345-46AF-499E-B7FF-1015EAD186F6}" type="presParOf" srcId="{170B6023-49C0-4075-89CB-B35F3E52EFAE}" destId="{085F1F2E-FA2B-466F-9FB8-1387F9577AF1}" srcOrd="3" destOrd="0" presId="urn:microsoft.com/office/officeart/2005/8/layout/lProcess3"/>
    <dgm:cxn modelId="{BF218485-F620-456B-820F-7481FEE0D867}" type="presParOf" srcId="{170B6023-49C0-4075-89CB-B35F3E52EFAE}" destId="{6349A62D-1B7B-4BEE-875E-678F78009985}" srcOrd="4" destOrd="0" presId="urn:microsoft.com/office/officeart/2005/8/layout/lProcess3"/>
    <dgm:cxn modelId="{6F8DF43F-2DA2-47F1-AED1-476F245653D9}" type="presParOf" srcId="{6349A62D-1B7B-4BEE-875E-678F78009985}" destId="{236778BE-6F68-4FA7-9F82-488CC418828D}" srcOrd="0" destOrd="0" presId="urn:microsoft.com/office/officeart/2005/8/layout/lProcess3"/>
    <dgm:cxn modelId="{2C612932-1FA9-4E5A-B380-4DD61F2C17C7}" type="presParOf" srcId="{6349A62D-1B7B-4BEE-875E-678F78009985}" destId="{AF9CA206-DE85-4061-BA63-F00AE47BEBB6}" srcOrd="1" destOrd="0" presId="urn:microsoft.com/office/officeart/2005/8/layout/lProcess3"/>
    <dgm:cxn modelId="{BBE755EB-7BD7-48B3-BCF9-3C2234E6AE24}" type="presParOf" srcId="{6349A62D-1B7B-4BEE-875E-678F78009985}" destId="{F6CCCB80-7A2B-4321-A0E0-15A687CBD781}" srcOrd="2" destOrd="0" presId="urn:microsoft.com/office/officeart/2005/8/layout/lProcess3"/>
    <dgm:cxn modelId="{2C6A1751-6B3A-4A40-B199-613AABBF8863}" type="presParOf" srcId="{170B6023-49C0-4075-89CB-B35F3E52EFAE}" destId="{23C72793-C1F5-44C7-8991-3ABCDF2CD590}" srcOrd="5" destOrd="0" presId="urn:microsoft.com/office/officeart/2005/8/layout/lProcess3"/>
    <dgm:cxn modelId="{3CB97324-4FA8-4FCD-ACC9-5FB875F9D7DB}" type="presParOf" srcId="{170B6023-49C0-4075-89CB-B35F3E52EFAE}" destId="{26C9B6EE-5D4B-4647-9C5D-AEFDCC227549}" srcOrd="6" destOrd="0" presId="urn:microsoft.com/office/officeart/2005/8/layout/lProcess3"/>
    <dgm:cxn modelId="{07A72213-39BE-4988-8990-0708BBADCADF}" type="presParOf" srcId="{26C9B6EE-5D4B-4647-9C5D-AEFDCC227549}" destId="{5115B89B-319A-45FD-89B6-4D53E8B450C0}" srcOrd="0" destOrd="0" presId="urn:microsoft.com/office/officeart/2005/8/layout/lProcess3"/>
    <dgm:cxn modelId="{356E01A4-F7E0-46C1-BC6A-EA9B05236FDF}" type="presParOf" srcId="{26C9B6EE-5D4B-4647-9C5D-AEFDCC227549}" destId="{DA881312-78B2-4244-B8FF-A3B84F0E136F}" srcOrd="1" destOrd="0" presId="urn:microsoft.com/office/officeart/2005/8/layout/lProcess3"/>
    <dgm:cxn modelId="{5EF6AC52-B1D6-49DE-9961-868B9695F00A}" type="presParOf" srcId="{26C9B6EE-5D4B-4647-9C5D-AEFDCC227549}" destId="{4E2C01EF-1B05-47D1-AA05-3C2F224F36F0}" srcOrd="2"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847B63-C1B5-480B-8544-BF6E3E158B3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95DDA85D-6E5A-451F-AC50-F061584E08D2}">
      <dgm:prSet phldrT="[Texto]" custT="1"/>
      <dgm:spPr>
        <a:solidFill>
          <a:srgbClr val="92D050"/>
        </a:solidFill>
      </dgm:spPr>
      <dgm:t>
        <a:bodyPr/>
        <a:lstStyle/>
        <a:p>
          <a:r>
            <a:rPr lang="es-EC" sz="1600" b="1" dirty="0">
              <a:solidFill>
                <a:schemeClr val="tx1"/>
              </a:solidFill>
            </a:rPr>
            <a:t>REMUNERACIONES</a:t>
          </a:r>
          <a:endParaRPr lang="en-US" sz="1600" dirty="0">
            <a:solidFill>
              <a:schemeClr val="tx1"/>
            </a:solidFill>
          </a:endParaRPr>
        </a:p>
      </dgm:t>
    </dgm:pt>
    <dgm:pt modelId="{C9689F4C-BBBA-40E3-B53F-C67387765D7B}" type="parTrans" cxnId="{6514D5D1-6CA3-4A78-A836-896CA1DC20F2}">
      <dgm:prSet/>
      <dgm:spPr/>
      <dgm:t>
        <a:bodyPr/>
        <a:lstStyle/>
        <a:p>
          <a:endParaRPr lang="en-US"/>
        </a:p>
      </dgm:t>
    </dgm:pt>
    <dgm:pt modelId="{AF7D306A-82DA-4FDD-A793-4FB9B79BA428}" type="sibTrans" cxnId="{6514D5D1-6CA3-4A78-A836-896CA1DC20F2}">
      <dgm:prSet/>
      <dgm:spPr/>
      <dgm:t>
        <a:bodyPr/>
        <a:lstStyle/>
        <a:p>
          <a:endParaRPr lang="en-US"/>
        </a:p>
      </dgm:t>
    </dgm:pt>
    <dgm:pt modelId="{FDED2711-614D-4630-B1B5-BD258BE5E354}">
      <dgm:prSet phldrT="[Texto]" custT="1"/>
      <dgm:spPr>
        <a:solidFill>
          <a:srgbClr val="92D050"/>
        </a:solidFill>
      </dgm:spPr>
      <dgm:t>
        <a:bodyPr/>
        <a:lstStyle/>
        <a:p>
          <a:r>
            <a:rPr lang="es-EC" sz="1600" b="1" dirty="0">
              <a:solidFill>
                <a:schemeClr val="tx1"/>
              </a:solidFill>
            </a:rPr>
            <a:t>a) Distributivo</a:t>
          </a:r>
          <a:endParaRPr lang="en-US" sz="1600" dirty="0">
            <a:solidFill>
              <a:schemeClr val="tx1"/>
            </a:solidFill>
          </a:endParaRPr>
        </a:p>
      </dgm:t>
    </dgm:pt>
    <dgm:pt modelId="{FACF8292-0857-48D9-8923-23B28206C1BC}" type="sibTrans" cxnId="{A87262CD-150C-4A6D-BD01-B4C9C96F9649}">
      <dgm:prSet/>
      <dgm:spPr/>
      <dgm:t>
        <a:bodyPr/>
        <a:lstStyle/>
        <a:p>
          <a:endParaRPr lang="en-US"/>
        </a:p>
      </dgm:t>
    </dgm:pt>
    <dgm:pt modelId="{E3E5C38A-478A-4211-9850-C2A82B582F80}" type="parTrans" cxnId="{A87262CD-150C-4A6D-BD01-B4C9C96F9649}">
      <dgm:prSet/>
      <dgm:spPr/>
      <dgm:t>
        <a:bodyPr/>
        <a:lstStyle/>
        <a:p>
          <a:endParaRPr lang="en-US"/>
        </a:p>
      </dgm:t>
    </dgm:pt>
    <dgm:pt modelId="{DDF29B56-9E07-4E45-A796-3059A59B7AE3}">
      <dgm:prSet phldrT="[Texto]" custT="1"/>
      <dgm:spPr>
        <a:solidFill>
          <a:srgbClr val="92D050"/>
        </a:solidFill>
      </dgm:spPr>
      <dgm:t>
        <a:bodyPr/>
        <a:lstStyle/>
        <a:p>
          <a:r>
            <a:rPr lang="es-EC" sz="1600" b="1" dirty="0">
              <a:solidFill>
                <a:schemeClr val="tx1"/>
              </a:solidFill>
            </a:rPr>
            <a:t>b) Nómina de altas</a:t>
          </a:r>
          <a:endParaRPr lang="en-US" sz="1600" dirty="0">
            <a:solidFill>
              <a:schemeClr val="tx1"/>
            </a:solidFill>
          </a:endParaRPr>
        </a:p>
      </dgm:t>
    </dgm:pt>
    <dgm:pt modelId="{2073D44B-7D82-40DA-80B1-5B0556002005}" type="parTrans" cxnId="{659C9C50-7557-4E09-B0C5-D28B9A613767}">
      <dgm:prSet/>
      <dgm:spPr/>
      <dgm:t>
        <a:bodyPr/>
        <a:lstStyle/>
        <a:p>
          <a:endParaRPr lang="en-US"/>
        </a:p>
      </dgm:t>
    </dgm:pt>
    <dgm:pt modelId="{7EA77916-57A5-4516-A2CD-D1E450E0657E}" type="sibTrans" cxnId="{659C9C50-7557-4E09-B0C5-D28B9A613767}">
      <dgm:prSet/>
      <dgm:spPr/>
      <dgm:t>
        <a:bodyPr/>
        <a:lstStyle/>
        <a:p>
          <a:endParaRPr lang="en-US"/>
        </a:p>
      </dgm:t>
    </dgm:pt>
    <dgm:pt modelId="{170B6023-49C0-4075-89CB-B35F3E52EFAE}" type="pres">
      <dgm:prSet presAssocID="{1A847B63-C1B5-480B-8544-BF6E3E158B38}" presName="Name0" presStyleCnt="0">
        <dgm:presLayoutVars>
          <dgm:chPref val="3"/>
          <dgm:dir/>
          <dgm:animLvl val="lvl"/>
          <dgm:resizeHandles/>
        </dgm:presLayoutVars>
      </dgm:prSet>
      <dgm:spPr/>
      <dgm:t>
        <a:bodyPr/>
        <a:lstStyle/>
        <a:p>
          <a:endParaRPr lang="en-US"/>
        </a:p>
      </dgm:t>
    </dgm:pt>
    <dgm:pt modelId="{1ED28F58-DA75-436A-9E9C-917A5FF9E483}" type="pres">
      <dgm:prSet presAssocID="{95DDA85D-6E5A-451F-AC50-F061584E08D2}" presName="horFlow" presStyleCnt="0"/>
      <dgm:spPr/>
    </dgm:pt>
    <dgm:pt modelId="{FEEEF06F-DEF5-4F6C-BDDA-CCA228884F35}" type="pres">
      <dgm:prSet presAssocID="{95DDA85D-6E5A-451F-AC50-F061584E08D2}" presName="bigChev" presStyleLbl="node1" presStyleIdx="0" presStyleCnt="3" custScaleX="20958" custScaleY="8498" custLinFactNeighborX="-36203" custLinFactNeighborY="-11277"/>
      <dgm:spPr/>
      <dgm:t>
        <a:bodyPr/>
        <a:lstStyle/>
        <a:p>
          <a:endParaRPr lang="en-US"/>
        </a:p>
      </dgm:t>
    </dgm:pt>
    <dgm:pt modelId="{5D484057-4A3B-49BB-BF5A-40A2EE4DAB7A}" type="pres">
      <dgm:prSet presAssocID="{95DDA85D-6E5A-451F-AC50-F061584E08D2}" presName="vSp" presStyleCnt="0"/>
      <dgm:spPr/>
    </dgm:pt>
    <dgm:pt modelId="{1259AB12-C952-4295-B4B7-69C10D368835}" type="pres">
      <dgm:prSet presAssocID="{FDED2711-614D-4630-B1B5-BD258BE5E354}" presName="horFlow" presStyleCnt="0"/>
      <dgm:spPr/>
    </dgm:pt>
    <dgm:pt modelId="{B04CF939-67CF-4BD3-996D-48E3FEAB2C1E}" type="pres">
      <dgm:prSet presAssocID="{FDED2711-614D-4630-B1B5-BD258BE5E354}" presName="bigChev" presStyleLbl="node1" presStyleIdx="1" presStyleCnt="3" custScaleX="20946" custScaleY="6371" custLinFactNeighborX="-35579" custLinFactNeighborY="1566"/>
      <dgm:spPr/>
      <dgm:t>
        <a:bodyPr/>
        <a:lstStyle/>
        <a:p>
          <a:endParaRPr lang="en-US"/>
        </a:p>
      </dgm:t>
    </dgm:pt>
    <dgm:pt modelId="{085F1F2E-FA2B-466F-9FB8-1387F9577AF1}" type="pres">
      <dgm:prSet presAssocID="{FDED2711-614D-4630-B1B5-BD258BE5E354}" presName="vSp" presStyleCnt="0"/>
      <dgm:spPr/>
    </dgm:pt>
    <dgm:pt modelId="{26C9B6EE-5D4B-4647-9C5D-AEFDCC227549}" type="pres">
      <dgm:prSet presAssocID="{DDF29B56-9E07-4E45-A796-3059A59B7AE3}" presName="horFlow" presStyleCnt="0"/>
      <dgm:spPr/>
    </dgm:pt>
    <dgm:pt modelId="{5115B89B-319A-45FD-89B6-4D53E8B450C0}" type="pres">
      <dgm:prSet presAssocID="{DDF29B56-9E07-4E45-A796-3059A59B7AE3}" presName="bigChev" presStyleLbl="node1" presStyleIdx="2" presStyleCnt="3" custScaleX="19550" custScaleY="7587" custLinFactNeighborX="-34332" custLinFactNeighborY="11387"/>
      <dgm:spPr/>
      <dgm:t>
        <a:bodyPr/>
        <a:lstStyle/>
        <a:p>
          <a:endParaRPr lang="en-US"/>
        </a:p>
      </dgm:t>
    </dgm:pt>
  </dgm:ptLst>
  <dgm:cxnLst>
    <dgm:cxn modelId="{659C9C50-7557-4E09-B0C5-D28B9A613767}" srcId="{1A847B63-C1B5-480B-8544-BF6E3E158B38}" destId="{DDF29B56-9E07-4E45-A796-3059A59B7AE3}" srcOrd="2" destOrd="0" parTransId="{2073D44B-7D82-40DA-80B1-5B0556002005}" sibTransId="{7EA77916-57A5-4516-A2CD-D1E450E0657E}"/>
    <dgm:cxn modelId="{5CE5DC7D-F909-4CCA-B353-88C73C5C5444}" type="presOf" srcId="{FDED2711-614D-4630-B1B5-BD258BE5E354}" destId="{B04CF939-67CF-4BD3-996D-48E3FEAB2C1E}" srcOrd="0" destOrd="0" presId="urn:microsoft.com/office/officeart/2005/8/layout/lProcess3"/>
    <dgm:cxn modelId="{A87262CD-150C-4A6D-BD01-B4C9C96F9649}" srcId="{1A847B63-C1B5-480B-8544-BF6E3E158B38}" destId="{FDED2711-614D-4630-B1B5-BD258BE5E354}" srcOrd="1" destOrd="0" parTransId="{E3E5C38A-478A-4211-9850-C2A82B582F80}" sibTransId="{FACF8292-0857-48D9-8923-23B28206C1BC}"/>
    <dgm:cxn modelId="{5E76887B-0BE2-4C3C-A855-08C300116F70}" type="presOf" srcId="{DDF29B56-9E07-4E45-A796-3059A59B7AE3}" destId="{5115B89B-319A-45FD-89B6-4D53E8B450C0}" srcOrd="0" destOrd="0" presId="urn:microsoft.com/office/officeart/2005/8/layout/lProcess3"/>
    <dgm:cxn modelId="{6514D5D1-6CA3-4A78-A836-896CA1DC20F2}" srcId="{1A847B63-C1B5-480B-8544-BF6E3E158B38}" destId="{95DDA85D-6E5A-451F-AC50-F061584E08D2}" srcOrd="0" destOrd="0" parTransId="{C9689F4C-BBBA-40E3-B53F-C67387765D7B}" sibTransId="{AF7D306A-82DA-4FDD-A793-4FB9B79BA428}"/>
    <dgm:cxn modelId="{63984F8A-323F-4FCF-8062-793C35828823}" type="presOf" srcId="{95DDA85D-6E5A-451F-AC50-F061584E08D2}" destId="{FEEEF06F-DEF5-4F6C-BDDA-CCA228884F35}" srcOrd="0" destOrd="0" presId="urn:microsoft.com/office/officeart/2005/8/layout/lProcess3"/>
    <dgm:cxn modelId="{039099AA-95CE-44BA-A306-ECDBD03BFA76}" type="presOf" srcId="{1A847B63-C1B5-480B-8544-BF6E3E158B38}" destId="{170B6023-49C0-4075-89CB-B35F3E52EFAE}" srcOrd="0" destOrd="0" presId="urn:microsoft.com/office/officeart/2005/8/layout/lProcess3"/>
    <dgm:cxn modelId="{B1571812-F4A5-4146-8310-7C5F67C8F04A}" type="presParOf" srcId="{170B6023-49C0-4075-89CB-B35F3E52EFAE}" destId="{1ED28F58-DA75-436A-9E9C-917A5FF9E483}" srcOrd="0" destOrd="0" presId="urn:microsoft.com/office/officeart/2005/8/layout/lProcess3"/>
    <dgm:cxn modelId="{20E6CD18-EC48-4CA1-906B-D0C3EED2D1B3}" type="presParOf" srcId="{1ED28F58-DA75-436A-9E9C-917A5FF9E483}" destId="{FEEEF06F-DEF5-4F6C-BDDA-CCA228884F35}" srcOrd="0" destOrd="0" presId="urn:microsoft.com/office/officeart/2005/8/layout/lProcess3"/>
    <dgm:cxn modelId="{A453902A-51E5-420C-9026-05BD6FC521FC}" type="presParOf" srcId="{170B6023-49C0-4075-89CB-B35F3E52EFAE}" destId="{5D484057-4A3B-49BB-BF5A-40A2EE4DAB7A}" srcOrd="1" destOrd="0" presId="urn:microsoft.com/office/officeart/2005/8/layout/lProcess3"/>
    <dgm:cxn modelId="{E83A83B5-4A78-478E-9FE7-D1C163AEEB5F}" type="presParOf" srcId="{170B6023-49C0-4075-89CB-B35F3E52EFAE}" destId="{1259AB12-C952-4295-B4B7-69C10D368835}" srcOrd="2" destOrd="0" presId="urn:microsoft.com/office/officeart/2005/8/layout/lProcess3"/>
    <dgm:cxn modelId="{6759E935-F900-4E1C-9503-0592A9806812}" type="presParOf" srcId="{1259AB12-C952-4295-B4B7-69C10D368835}" destId="{B04CF939-67CF-4BD3-996D-48E3FEAB2C1E}" srcOrd="0" destOrd="0" presId="urn:microsoft.com/office/officeart/2005/8/layout/lProcess3"/>
    <dgm:cxn modelId="{3C75CA66-124A-4FC5-ADB8-07BC1A4F5ECA}" type="presParOf" srcId="{170B6023-49C0-4075-89CB-B35F3E52EFAE}" destId="{085F1F2E-FA2B-466F-9FB8-1387F9577AF1}" srcOrd="3" destOrd="0" presId="urn:microsoft.com/office/officeart/2005/8/layout/lProcess3"/>
    <dgm:cxn modelId="{9BA86FE3-B6BA-4FCF-A248-891E3720EE0A}" type="presParOf" srcId="{170B6023-49C0-4075-89CB-B35F3E52EFAE}" destId="{26C9B6EE-5D4B-4647-9C5D-AEFDCC227549}" srcOrd="4" destOrd="0" presId="urn:microsoft.com/office/officeart/2005/8/layout/lProcess3"/>
    <dgm:cxn modelId="{B47AFE4E-53E4-444F-84F7-499C60ECE9C6}" type="presParOf" srcId="{26C9B6EE-5D4B-4647-9C5D-AEFDCC227549}" destId="{5115B89B-319A-45FD-89B6-4D53E8B450C0}"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B9DE99-6915-4E31-A5EE-1D0552AB1939}" type="doc">
      <dgm:prSet loTypeId="urn:microsoft.com/office/officeart/2005/8/layout/vList3" loCatId="list" qsTypeId="urn:microsoft.com/office/officeart/2005/8/quickstyle/simple1" qsCatId="simple" csTypeId="urn:microsoft.com/office/officeart/2005/8/colors/accent1_2" csCatId="accent1" phldr="1"/>
      <dgm:spPr/>
    </dgm:pt>
    <dgm:pt modelId="{54F52652-0FF2-42D6-BBA7-2DFF82C1B81F}">
      <dgm:prSet phldrT="[Texto]" custT="1"/>
      <dgm:spPr>
        <a:solidFill>
          <a:srgbClr val="D3CE97"/>
        </a:solidFill>
      </dgm:spPr>
      <dgm:t>
        <a:bodyPr/>
        <a:lstStyle/>
        <a:p>
          <a:pPr algn="just"/>
          <a:r>
            <a:rPr lang="es-EC" sz="1600" dirty="0">
              <a:solidFill>
                <a:schemeClr val="tx1"/>
              </a:solidFill>
            </a:rPr>
            <a:t>Los datos expuestos permitirán a futuro ayudar a la toma de decisiones institucionales referente a la organización y al individuo. </a:t>
          </a:r>
          <a:endParaRPr lang="en-US" sz="1600" dirty="0">
            <a:solidFill>
              <a:schemeClr val="tx1"/>
            </a:solidFill>
          </a:endParaRPr>
        </a:p>
      </dgm:t>
    </dgm:pt>
    <dgm:pt modelId="{2B6A7EC1-284B-4BEA-9E3B-85940931E623}" type="parTrans" cxnId="{DB2C877E-92FA-498C-A95B-5351CE5D4D3D}">
      <dgm:prSet/>
      <dgm:spPr/>
      <dgm:t>
        <a:bodyPr/>
        <a:lstStyle/>
        <a:p>
          <a:endParaRPr lang="en-US"/>
        </a:p>
      </dgm:t>
    </dgm:pt>
    <dgm:pt modelId="{0BBB0F48-8772-451D-AD86-9D815540D1F1}" type="sibTrans" cxnId="{DB2C877E-92FA-498C-A95B-5351CE5D4D3D}">
      <dgm:prSet/>
      <dgm:spPr/>
      <dgm:t>
        <a:bodyPr/>
        <a:lstStyle/>
        <a:p>
          <a:endParaRPr lang="en-US"/>
        </a:p>
      </dgm:t>
    </dgm:pt>
    <dgm:pt modelId="{3860E842-4D24-4ECE-9A0D-82C20F561938}">
      <dgm:prSet phldrT="[Texto]" custT="1"/>
      <dgm:spPr>
        <a:solidFill>
          <a:srgbClr val="D3CE97"/>
        </a:solidFill>
      </dgm:spPr>
      <dgm:t>
        <a:bodyPr/>
        <a:lstStyle/>
        <a:p>
          <a:pPr algn="just"/>
          <a:endParaRPr lang="es-EC" sz="1600" dirty="0">
            <a:solidFill>
              <a:schemeClr val="tx1"/>
            </a:solidFill>
          </a:endParaRPr>
        </a:p>
        <a:p>
          <a:pPr algn="just"/>
          <a:r>
            <a:rPr lang="es-EC" sz="1600" dirty="0">
              <a:solidFill>
                <a:schemeClr val="tx1"/>
              </a:solidFill>
            </a:rPr>
            <a:t>Cap. III Se realizó el diagnóstico de la organización.</a:t>
          </a:r>
        </a:p>
        <a:p>
          <a:pPr algn="just"/>
          <a:r>
            <a:rPr lang="es-EC" sz="1600" dirty="0">
              <a:solidFill>
                <a:schemeClr val="tx1"/>
              </a:solidFill>
            </a:rPr>
            <a:t>Determino el modelo de selección de personal. La selección no es homogénea. </a:t>
          </a:r>
        </a:p>
        <a:p>
          <a:pPr algn="just"/>
          <a:r>
            <a:rPr lang="es-EC" sz="1600" dirty="0">
              <a:solidFill>
                <a:schemeClr val="tx1"/>
              </a:solidFill>
            </a:rPr>
            <a:t>Se elaboró el mapeo de distribución territorial determinando el 67% Coroneles cumple regionalización.</a:t>
          </a:r>
          <a:endParaRPr lang="en-US" sz="1000" dirty="0"/>
        </a:p>
      </dgm:t>
    </dgm:pt>
    <dgm:pt modelId="{C33DDBB7-22FB-4682-A308-09BFCB17F642}" type="parTrans" cxnId="{41B394A3-715E-4132-B080-85BD3D5C2236}">
      <dgm:prSet/>
      <dgm:spPr/>
      <dgm:t>
        <a:bodyPr/>
        <a:lstStyle/>
        <a:p>
          <a:endParaRPr lang="en-US"/>
        </a:p>
      </dgm:t>
    </dgm:pt>
    <dgm:pt modelId="{CF4E4EB9-F008-433A-B2B4-4E678D24D169}" type="sibTrans" cxnId="{41B394A3-715E-4132-B080-85BD3D5C2236}">
      <dgm:prSet/>
      <dgm:spPr/>
      <dgm:t>
        <a:bodyPr/>
        <a:lstStyle/>
        <a:p>
          <a:endParaRPr lang="en-US"/>
        </a:p>
      </dgm:t>
    </dgm:pt>
    <dgm:pt modelId="{ABE34AB9-320E-411E-A8F1-8A626A7461EA}">
      <dgm:prSet phldrT="[Texto]" custT="1"/>
      <dgm:spPr>
        <a:solidFill>
          <a:srgbClr val="D3CE97"/>
        </a:solidFill>
      </dgm:spPr>
      <dgm:t>
        <a:bodyPr/>
        <a:lstStyle/>
        <a:p>
          <a:pPr algn="just"/>
          <a:r>
            <a:rPr lang="es-EC" sz="1600" dirty="0">
              <a:solidFill>
                <a:schemeClr val="tx1"/>
              </a:solidFill>
            </a:rPr>
            <a:t>Cap. IV por medio del análisis factorial se estableció:</a:t>
          </a:r>
        </a:p>
        <a:p>
          <a:pPr algn="just"/>
          <a:r>
            <a:rPr lang="es-EC" sz="1600" dirty="0">
              <a:solidFill>
                <a:schemeClr val="tx1"/>
              </a:solidFill>
            </a:rPr>
            <a:t>Las causas de rotación</a:t>
          </a:r>
        </a:p>
        <a:p>
          <a:pPr algn="just"/>
          <a:r>
            <a:rPr lang="es-EC" sz="1600" dirty="0">
              <a:solidFill>
                <a:schemeClr val="tx1"/>
              </a:solidFill>
            </a:rPr>
            <a:t>Los pases si repercuten en la toma de decisión de salida de la organización</a:t>
          </a:r>
        </a:p>
        <a:p>
          <a:pPr algn="just"/>
          <a:r>
            <a:rPr lang="es-EC" sz="1600" dirty="0">
              <a:solidFill>
                <a:schemeClr val="tx1"/>
              </a:solidFill>
            </a:rPr>
            <a:t>Índice de rotación Institucional</a:t>
          </a:r>
        </a:p>
        <a:p>
          <a:pPr algn="just"/>
          <a:r>
            <a:rPr lang="es-EC" sz="1600" dirty="0">
              <a:solidFill>
                <a:schemeClr val="tx1"/>
              </a:solidFill>
            </a:rPr>
            <a:t>Efecto financiero</a:t>
          </a:r>
          <a:endParaRPr lang="en-US" sz="1600" dirty="0">
            <a:solidFill>
              <a:schemeClr val="tx1"/>
            </a:solidFill>
          </a:endParaRPr>
        </a:p>
      </dgm:t>
    </dgm:pt>
    <dgm:pt modelId="{D2CAA5A5-54D7-4CDB-8DCB-7CE1E6EA6045}" type="parTrans" cxnId="{C9A7B6DE-1610-46F5-A7B1-92461E0E878A}">
      <dgm:prSet/>
      <dgm:spPr/>
      <dgm:t>
        <a:bodyPr/>
        <a:lstStyle/>
        <a:p>
          <a:endParaRPr lang="en-US"/>
        </a:p>
      </dgm:t>
    </dgm:pt>
    <dgm:pt modelId="{9DB863C0-F890-4D48-9AE0-3F6B3B8BEDDD}" type="sibTrans" cxnId="{C9A7B6DE-1610-46F5-A7B1-92461E0E878A}">
      <dgm:prSet/>
      <dgm:spPr/>
      <dgm:t>
        <a:bodyPr/>
        <a:lstStyle/>
        <a:p>
          <a:endParaRPr lang="en-US"/>
        </a:p>
      </dgm:t>
    </dgm:pt>
    <dgm:pt modelId="{8FD931A1-6ACC-42E7-9CDB-255DE311366D}" type="pres">
      <dgm:prSet presAssocID="{0EB9DE99-6915-4E31-A5EE-1D0552AB1939}" presName="linearFlow" presStyleCnt="0">
        <dgm:presLayoutVars>
          <dgm:dir/>
          <dgm:resizeHandles val="exact"/>
        </dgm:presLayoutVars>
      </dgm:prSet>
      <dgm:spPr/>
    </dgm:pt>
    <dgm:pt modelId="{959A25AE-DEBF-4962-9F46-0E98DC9454E8}" type="pres">
      <dgm:prSet presAssocID="{54F52652-0FF2-42D6-BBA7-2DFF82C1B81F}" presName="composite" presStyleCnt="0"/>
      <dgm:spPr/>
    </dgm:pt>
    <dgm:pt modelId="{2812378A-BAD6-449B-B74F-320170CE9473}" type="pres">
      <dgm:prSet presAssocID="{54F52652-0FF2-42D6-BBA7-2DFF82C1B81F}" presName="imgShp" presStyleLbl="fgImgPlace1" presStyleIdx="0" presStyleCnt="3" custLinFactX="-42669" custLinFactNeighborX="-100000" custLinFactNeighborY="-1486"/>
      <dgm:spPr>
        <a:blipFill rotWithShape="1">
          <a:blip xmlns:r="http://schemas.openxmlformats.org/officeDocument/2006/relationships" r:embed="rId1"/>
          <a:stretch>
            <a:fillRect/>
          </a:stretch>
        </a:blipFill>
      </dgm:spPr>
    </dgm:pt>
    <dgm:pt modelId="{C91F13E2-8BFF-4894-B0DA-D2189879F093}" type="pres">
      <dgm:prSet presAssocID="{54F52652-0FF2-42D6-BBA7-2DFF82C1B81F}" presName="txShp" presStyleLbl="node1" presStyleIdx="0" presStyleCnt="3" custScaleX="136322" custLinFactNeighborX="-69" custLinFactNeighborY="-1063">
        <dgm:presLayoutVars>
          <dgm:bulletEnabled val="1"/>
        </dgm:presLayoutVars>
      </dgm:prSet>
      <dgm:spPr/>
      <dgm:t>
        <a:bodyPr/>
        <a:lstStyle/>
        <a:p>
          <a:endParaRPr lang="en-US"/>
        </a:p>
      </dgm:t>
    </dgm:pt>
    <dgm:pt modelId="{7C18169E-0263-4EB4-91D9-F85ED605FC2E}" type="pres">
      <dgm:prSet presAssocID="{0BBB0F48-8772-451D-AD86-9D815540D1F1}" presName="spacing" presStyleCnt="0"/>
      <dgm:spPr/>
    </dgm:pt>
    <dgm:pt modelId="{6BF22988-2D99-435D-95B7-7A0CC4D23195}" type="pres">
      <dgm:prSet presAssocID="{3860E842-4D24-4ECE-9A0D-82C20F561938}" presName="composite" presStyleCnt="0"/>
      <dgm:spPr/>
    </dgm:pt>
    <dgm:pt modelId="{7E0F8936-B3CF-4545-861E-492C99530D78}" type="pres">
      <dgm:prSet presAssocID="{3860E842-4D24-4ECE-9A0D-82C20F561938}" presName="imgShp" presStyleLbl="fgImgPlace1" presStyleIdx="1" presStyleCnt="3" custLinFactX="-47213" custLinFactNeighborX="-100000" custLinFactNeighborY="-3721"/>
      <dgm:spPr>
        <a:blipFill rotWithShape="1">
          <a:blip xmlns:r="http://schemas.openxmlformats.org/officeDocument/2006/relationships" r:embed="rId2"/>
          <a:stretch>
            <a:fillRect/>
          </a:stretch>
        </a:blipFill>
      </dgm:spPr>
    </dgm:pt>
    <dgm:pt modelId="{EB96C7FA-4593-484F-9BCF-779CC62F2587}" type="pres">
      <dgm:prSet presAssocID="{3860E842-4D24-4ECE-9A0D-82C20F561938}" presName="txShp" presStyleLbl="node1" presStyleIdx="1" presStyleCnt="3" custScaleX="136426" custScaleY="109357">
        <dgm:presLayoutVars>
          <dgm:bulletEnabled val="1"/>
        </dgm:presLayoutVars>
      </dgm:prSet>
      <dgm:spPr/>
      <dgm:t>
        <a:bodyPr/>
        <a:lstStyle/>
        <a:p>
          <a:endParaRPr lang="en-US"/>
        </a:p>
      </dgm:t>
    </dgm:pt>
    <dgm:pt modelId="{E1BBBD95-BA72-4C7F-B2D9-B4FA0CAA2082}" type="pres">
      <dgm:prSet presAssocID="{CF4E4EB9-F008-433A-B2B4-4E678D24D169}" presName="spacing" presStyleCnt="0"/>
      <dgm:spPr/>
    </dgm:pt>
    <dgm:pt modelId="{483CBD57-2B44-433C-9DDF-CEB8944A2C5F}" type="pres">
      <dgm:prSet presAssocID="{ABE34AB9-320E-411E-A8F1-8A626A7461EA}" presName="composite" presStyleCnt="0"/>
      <dgm:spPr/>
    </dgm:pt>
    <dgm:pt modelId="{0BDE6FC5-B724-454B-BCB1-78D05254B59D}" type="pres">
      <dgm:prSet presAssocID="{ABE34AB9-320E-411E-A8F1-8A626A7461EA}" presName="imgShp" presStyleLbl="fgImgPlace1" presStyleIdx="2" presStyleCnt="3" custLinFactX="-147" custLinFactNeighborX="-100000" custLinFactNeighborY="-7286"/>
      <dgm:spPr>
        <a:blipFill rotWithShape="1">
          <a:blip xmlns:r="http://schemas.openxmlformats.org/officeDocument/2006/relationships" r:embed="rId2"/>
          <a:stretch>
            <a:fillRect/>
          </a:stretch>
        </a:blipFill>
      </dgm:spPr>
    </dgm:pt>
    <dgm:pt modelId="{24796478-2570-43BA-9A01-ADB42DDA1D96}" type="pres">
      <dgm:prSet presAssocID="{ABE34AB9-320E-411E-A8F1-8A626A7461EA}" presName="txShp" presStyleLbl="node1" presStyleIdx="2" presStyleCnt="3" custScaleX="129903">
        <dgm:presLayoutVars>
          <dgm:bulletEnabled val="1"/>
        </dgm:presLayoutVars>
      </dgm:prSet>
      <dgm:spPr/>
      <dgm:t>
        <a:bodyPr/>
        <a:lstStyle/>
        <a:p>
          <a:endParaRPr lang="en-US"/>
        </a:p>
      </dgm:t>
    </dgm:pt>
  </dgm:ptLst>
  <dgm:cxnLst>
    <dgm:cxn modelId="{DB2C877E-92FA-498C-A95B-5351CE5D4D3D}" srcId="{0EB9DE99-6915-4E31-A5EE-1D0552AB1939}" destId="{54F52652-0FF2-42D6-BBA7-2DFF82C1B81F}" srcOrd="0" destOrd="0" parTransId="{2B6A7EC1-284B-4BEA-9E3B-85940931E623}" sibTransId="{0BBB0F48-8772-451D-AD86-9D815540D1F1}"/>
    <dgm:cxn modelId="{53E78F63-F3F8-4D3C-A972-19FC79D3D9EE}" type="presOf" srcId="{0EB9DE99-6915-4E31-A5EE-1D0552AB1939}" destId="{8FD931A1-6ACC-42E7-9CDB-255DE311366D}" srcOrd="0" destOrd="0" presId="urn:microsoft.com/office/officeart/2005/8/layout/vList3"/>
    <dgm:cxn modelId="{41B394A3-715E-4132-B080-85BD3D5C2236}" srcId="{0EB9DE99-6915-4E31-A5EE-1D0552AB1939}" destId="{3860E842-4D24-4ECE-9A0D-82C20F561938}" srcOrd="1" destOrd="0" parTransId="{C33DDBB7-22FB-4682-A308-09BFCB17F642}" sibTransId="{CF4E4EB9-F008-433A-B2B4-4E678D24D169}"/>
    <dgm:cxn modelId="{AE7A5BC7-FA72-4347-ADB6-21F85196FEF9}" type="presOf" srcId="{54F52652-0FF2-42D6-BBA7-2DFF82C1B81F}" destId="{C91F13E2-8BFF-4894-B0DA-D2189879F093}" srcOrd="0" destOrd="0" presId="urn:microsoft.com/office/officeart/2005/8/layout/vList3"/>
    <dgm:cxn modelId="{453C93A3-F9AF-49CC-878F-9131CF2EC685}" type="presOf" srcId="{3860E842-4D24-4ECE-9A0D-82C20F561938}" destId="{EB96C7FA-4593-484F-9BCF-779CC62F2587}" srcOrd="0" destOrd="0" presId="urn:microsoft.com/office/officeart/2005/8/layout/vList3"/>
    <dgm:cxn modelId="{A688F33A-9B6A-46D4-BDAD-3FC8591EC27A}" type="presOf" srcId="{ABE34AB9-320E-411E-A8F1-8A626A7461EA}" destId="{24796478-2570-43BA-9A01-ADB42DDA1D96}" srcOrd="0" destOrd="0" presId="urn:microsoft.com/office/officeart/2005/8/layout/vList3"/>
    <dgm:cxn modelId="{C9A7B6DE-1610-46F5-A7B1-92461E0E878A}" srcId="{0EB9DE99-6915-4E31-A5EE-1D0552AB1939}" destId="{ABE34AB9-320E-411E-A8F1-8A626A7461EA}" srcOrd="2" destOrd="0" parTransId="{D2CAA5A5-54D7-4CDB-8DCB-7CE1E6EA6045}" sibTransId="{9DB863C0-F890-4D48-9AE0-3F6B3B8BEDDD}"/>
    <dgm:cxn modelId="{E7610E7D-B107-4F64-9227-58C92EB47FD6}" type="presParOf" srcId="{8FD931A1-6ACC-42E7-9CDB-255DE311366D}" destId="{959A25AE-DEBF-4962-9F46-0E98DC9454E8}" srcOrd="0" destOrd="0" presId="urn:microsoft.com/office/officeart/2005/8/layout/vList3"/>
    <dgm:cxn modelId="{30AD2645-DD3E-42E2-8E5A-31B9673C0B20}" type="presParOf" srcId="{959A25AE-DEBF-4962-9F46-0E98DC9454E8}" destId="{2812378A-BAD6-449B-B74F-320170CE9473}" srcOrd="0" destOrd="0" presId="urn:microsoft.com/office/officeart/2005/8/layout/vList3"/>
    <dgm:cxn modelId="{7E74923D-4D41-4017-B33C-3286665C7BB4}" type="presParOf" srcId="{959A25AE-DEBF-4962-9F46-0E98DC9454E8}" destId="{C91F13E2-8BFF-4894-B0DA-D2189879F093}" srcOrd="1" destOrd="0" presId="urn:microsoft.com/office/officeart/2005/8/layout/vList3"/>
    <dgm:cxn modelId="{C545681F-E032-4667-A361-6FCB69D2B05F}" type="presParOf" srcId="{8FD931A1-6ACC-42E7-9CDB-255DE311366D}" destId="{7C18169E-0263-4EB4-91D9-F85ED605FC2E}" srcOrd="1" destOrd="0" presId="urn:microsoft.com/office/officeart/2005/8/layout/vList3"/>
    <dgm:cxn modelId="{0971EB58-3EE0-4B78-8EC9-90C938AD4A41}" type="presParOf" srcId="{8FD931A1-6ACC-42E7-9CDB-255DE311366D}" destId="{6BF22988-2D99-435D-95B7-7A0CC4D23195}" srcOrd="2" destOrd="0" presId="urn:microsoft.com/office/officeart/2005/8/layout/vList3"/>
    <dgm:cxn modelId="{9F90C576-64CB-409F-941C-0750AF3B286C}" type="presParOf" srcId="{6BF22988-2D99-435D-95B7-7A0CC4D23195}" destId="{7E0F8936-B3CF-4545-861E-492C99530D78}" srcOrd="0" destOrd="0" presId="urn:microsoft.com/office/officeart/2005/8/layout/vList3"/>
    <dgm:cxn modelId="{B383D546-25E2-4793-9F71-A2B8696DAD2F}" type="presParOf" srcId="{6BF22988-2D99-435D-95B7-7A0CC4D23195}" destId="{EB96C7FA-4593-484F-9BCF-779CC62F2587}" srcOrd="1" destOrd="0" presId="urn:microsoft.com/office/officeart/2005/8/layout/vList3"/>
    <dgm:cxn modelId="{790B77F6-A0F7-4E96-8632-253C57DE2A48}" type="presParOf" srcId="{8FD931A1-6ACC-42E7-9CDB-255DE311366D}" destId="{E1BBBD95-BA72-4C7F-B2D9-B4FA0CAA2082}" srcOrd="3" destOrd="0" presId="urn:microsoft.com/office/officeart/2005/8/layout/vList3"/>
    <dgm:cxn modelId="{7BF1A47C-FD4C-4ACE-A785-3996409261A9}" type="presParOf" srcId="{8FD931A1-6ACC-42E7-9CDB-255DE311366D}" destId="{483CBD57-2B44-433C-9DDF-CEB8944A2C5F}" srcOrd="4" destOrd="0" presId="urn:microsoft.com/office/officeart/2005/8/layout/vList3"/>
    <dgm:cxn modelId="{9F0DFE04-A320-4F30-A172-9B9DCE4EA482}" type="presParOf" srcId="{483CBD57-2B44-433C-9DDF-CEB8944A2C5F}" destId="{0BDE6FC5-B724-454B-BCB1-78D05254B59D}" srcOrd="0" destOrd="0" presId="urn:microsoft.com/office/officeart/2005/8/layout/vList3"/>
    <dgm:cxn modelId="{9816B91A-C524-4C55-AD00-0FB58F604A9C}" type="presParOf" srcId="{483CBD57-2B44-433C-9DDF-CEB8944A2C5F}" destId="{24796478-2570-43BA-9A01-ADB42DDA1D96}" srcOrd="1" destOrd="0" presId="urn:microsoft.com/office/officeart/2005/8/layout/vList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EB9DE99-6915-4E31-A5EE-1D0552AB1939}" type="doc">
      <dgm:prSet loTypeId="urn:microsoft.com/office/officeart/2005/8/layout/vList3" loCatId="list" qsTypeId="urn:microsoft.com/office/officeart/2005/8/quickstyle/simple1" qsCatId="simple" csTypeId="urn:microsoft.com/office/officeart/2005/8/colors/accent1_2" csCatId="accent1" phldr="1"/>
      <dgm:spPr/>
    </dgm:pt>
    <dgm:pt modelId="{54F52652-0FF2-42D6-BBA7-2DFF82C1B81F}">
      <dgm:prSet phldrT="[Texto]" custT="1"/>
      <dgm:spPr>
        <a:solidFill>
          <a:srgbClr val="D3CE97"/>
        </a:solidFill>
      </dgm:spPr>
      <dgm:t>
        <a:bodyPr/>
        <a:lstStyle/>
        <a:p>
          <a:pPr algn="just"/>
          <a:r>
            <a:rPr lang="es-EC" sz="1600" dirty="0">
              <a:solidFill>
                <a:schemeClr val="tx1"/>
              </a:solidFill>
            </a:rPr>
            <a:t>Para la Selección y reclutamiento el Ejército debe promover la inserción de un modelo que tenga un sustento académico, lo que permitirá contar con doctrina encaminada al manejo y bienestar del personal</a:t>
          </a:r>
          <a:endParaRPr lang="en-US" sz="1600" dirty="0">
            <a:solidFill>
              <a:schemeClr val="tx1"/>
            </a:solidFill>
          </a:endParaRPr>
        </a:p>
      </dgm:t>
    </dgm:pt>
    <dgm:pt modelId="{2B6A7EC1-284B-4BEA-9E3B-85940931E623}" type="parTrans" cxnId="{DB2C877E-92FA-498C-A95B-5351CE5D4D3D}">
      <dgm:prSet/>
      <dgm:spPr/>
      <dgm:t>
        <a:bodyPr/>
        <a:lstStyle/>
        <a:p>
          <a:endParaRPr lang="en-US"/>
        </a:p>
      </dgm:t>
    </dgm:pt>
    <dgm:pt modelId="{0BBB0F48-8772-451D-AD86-9D815540D1F1}" type="sibTrans" cxnId="{DB2C877E-92FA-498C-A95B-5351CE5D4D3D}">
      <dgm:prSet/>
      <dgm:spPr/>
      <dgm:t>
        <a:bodyPr/>
        <a:lstStyle/>
        <a:p>
          <a:endParaRPr lang="en-US"/>
        </a:p>
      </dgm:t>
    </dgm:pt>
    <dgm:pt modelId="{3860E842-4D24-4ECE-9A0D-82C20F561938}">
      <dgm:prSet phldrT="[Texto]" custT="1"/>
      <dgm:spPr>
        <a:solidFill>
          <a:srgbClr val="D3CE97"/>
        </a:solidFill>
      </dgm:spPr>
      <dgm:t>
        <a:bodyPr/>
        <a:lstStyle/>
        <a:p>
          <a:pPr algn="just"/>
          <a:r>
            <a:rPr lang="es-EC" sz="1600" dirty="0">
              <a:solidFill>
                <a:schemeClr val="tx1"/>
              </a:solidFill>
            </a:rPr>
            <a:t>En base a resultados obtenidos de la encuesta, la Dirección de Talento Humano tiene datos que le permitirán analizar y regular planes relacionados con el bienestar de personal a fin de evitar la rotación o salida de la institución.</a:t>
          </a:r>
          <a:endParaRPr lang="en-US" sz="1000" dirty="0">
            <a:solidFill>
              <a:schemeClr val="tx1"/>
            </a:solidFill>
          </a:endParaRPr>
        </a:p>
      </dgm:t>
    </dgm:pt>
    <dgm:pt modelId="{C33DDBB7-22FB-4682-A308-09BFCB17F642}" type="parTrans" cxnId="{41B394A3-715E-4132-B080-85BD3D5C2236}">
      <dgm:prSet/>
      <dgm:spPr/>
      <dgm:t>
        <a:bodyPr/>
        <a:lstStyle/>
        <a:p>
          <a:endParaRPr lang="en-US"/>
        </a:p>
      </dgm:t>
    </dgm:pt>
    <dgm:pt modelId="{CF4E4EB9-F008-433A-B2B4-4E678D24D169}" type="sibTrans" cxnId="{41B394A3-715E-4132-B080-85BD3D5C2236}">
      <dgm:prSet/>
      <dgm:spPr/>
      <dgm:t>
        <a:bodyPr/>
        <a:lstStyle/>
        <a:p>
          <a:endParaRPr lang="en-US"/>
        </a:p>
      </dgm:t>
    </dgm:pt>
    <dgm:pt modelId="{D2538F01-1701-4BCF-83C9-59D5669317C0}">
      <dgm:prSet custT="1"/>
      <dgm:spPr>
        <a:solidFill>
          <a:srgbClr val="D3CE97"/>
        </a:solidFill>
      </dgm:spPr>
      <dgm:t>
        <a:bodyPr/>
        <a:lstStyle/>
        <a:p>
          <a:pPr algn="just"/>
          <a:r>
            <a:rPr lang="es-EC" sz="1600" dirty="0">
              <a:solidFill>
                <a:schemeClr val="tx1"/>
              </a:solidFill>
              <a:uFillTx/>
            </a:rPr>
            <a:t>Los encargados de la planificación de personal considerar el impacto financiero institucional en la ruptura imprevista del talento humano al salir un oficial en el grado de Coronel cuyo valor referente es de $</a:t>
          </a:r>
          <a:r>
            <a:rPr lang="es-ES" sz="1600" dirty="0">
              <a:solidFill>
                <a:schemeClr val="tx1"/>
              </a:solidFill>
              <a:uFillTx/>
            </a:rPr>
            <a:t>755.014,86</a:t>
          </a:r>
          <a:r>
            <a:rPr lang="es-EC" sz="1600" dirty="0">
              <a:solidFill>
                <a:schemeClr val="tx1"/>
              </a:solidFill>
              <a:uFillTx/>
            </a:rPr>
            <a:t> por cada año que le falte culminar el grado en referencia.</a:t>
          </a:r>
          <a:endParaRPr lang="en-US" sz="1600" dirty="0">
            <a:solidFill>
              <a:schemeClr val="tx1"/>
            </a:solidFill>
          </a:endParaRPr>
        </a:p>
      </dgm:t>
    </dgm:pt>
    <dgm:pt modelId="{0FD5D04B-1481-41B0-AA06-165823991F0D}" type="parTrans" cxnId="{95C77A4B-62F6-47CF-95F6-74A68BE00075}">
      <dgm:prSet/>
      <dgm:spPr/>
      <dgm:t>
        <a:bodyPr/>
        <a:lstStyle/>
        <a:p>
          <a:endParaRPr lang="en-US"/>
        </a:p>
      </dgm:t>
    </dgm:pt>
    <dgm:pt modelId="{2EE595F0-43B6-4B55-ADC7-CD37C9204958}" type="sibTrans" cxnId="{95C77A4B-62F6-47CF-95F6-74A68BE00075}">
      <dgm:prSet/>
      <dgm:spPr/>
      <dgm:t>
        <a:bodyPr/>
        <a:lstStyle/>
        <a:p>
          <a:endParaRPr lang="en-US"/>
        </a:p>
      </dgm:t>
    </dgm:pt>
    <dgm:pt modelId="{8FD931A1-6ACC-42E7-9CDB-255DE311366D}" type="pres">
      <dgm:prSet presAssocID="{0EB9DE99-6915-4E31-A5EE-1D0552AB1939}" presName="linearFlow" presStyleCnt="0">
        <dgm:presLayoutVars>
          <dgm:dir/>
          <dgm:resizeHandles val="exact"/>
        </dgm:presLayoutVars>
      </dgm:prSet>
      <dgm:spPr/>
    </dgm:pt>
    <dgm:pt modelId="{959A25AE-DEBF-4962-9F46-0E98DC9454E8}" type="pres">
      <dgm:prSet presAssocID="{54F52652-0FF2-42D6-BBA7-2DFF82C1B81F}" presName="composite" presStyleCnt="0"/>
      <dgm:spPr/>
    </dgm:pt>
    <dgm:pt modelId="{2812378A-BAD6-449B-B74F-320170CE9473}" type="pres">
      <dgm:prSet presAssocID="{54F52652-0FF2-42D6-BBA7-2DFF82C1B81F}" presName="imgShp" presStyleLbl="fgImgPlace1" presStyleIdx="0" presStyleCnt="3" custScaleX="94583" custScaleY="66378" custLinFactX="-42669" custLinFactNeighborX="-100000" custLinFactNeighborY="-1486"/>
      <dgm:spPr>
        <a:blipFill rotWithShape="1">
          <a:blip xmlns:r="http://schemas.openxmlformats.org/officeDocument/2006/relationships" r:embed="rId1"/>
          <a:srcRect/>
          <a:stretch>
            <a:fillRect t="-16000" b="-16000"/>
          </a:stretch>
        </a:blipFill>
      </dgm:spPr>
    </dgm:pt>
    <dgm:pt modelId="{C91F13E2-8BFF-4894-B0DA-D2189879F093}" type="pres">
      <dgm:prSet presAssocID="{54F52652-0FF2-42D6-BBA7-2DFF82C1B81F}" presName="txShp" presStyleLbl="node1" presStyleIdx="0" presStyleCnt="3" custScaleX="136322" custLinFactNeighborX="188" custLinFactNeighborY="-770">
        <dgm:presLayoutVars>
          <dgm:bulletEnabled val="1"/>
        </dgm:presLayoutVars>
      </dgm:prSet>
      <dgm:spPr/>
      <dgm:t>
        <a:bodyPr/>
        <a:lstStyle/>
        <a:p>
          <a:endParaRPr lang="en-US"/>
        </a:p>
      </dgm:t>
    </dgm:pt>
    <dgm:pt modelId="{7C18169E-0263-4EB4-91D9-F85ED605FC2E}" type="pres">
      <dgm:prSet presAssocID="{0BBB0F48-8772-451D-AD86-9D815540D1F1}" presName="spacing" presStyleCnt="0"/>
      <dgm:spPr/>
    </dgm:pt>
    <dgm:pt modelId="{6BF22988-2D99-435D-95B7-7A0CC4D23195}" type="pres">
      <dgm:prSet presAssocID="{3860E842-4D24-4ECE-9A0D-82C20F561938}" presName="composite" presStyleCnt="0"/>
      <dgm:spPr/>
    </dgm:pt>
    <dgm:pt modelId="{7E0F8936-B3CF-4545-861E-492C99530D78}" type="pres">
      <dgm:prSet presAssocID="{3860E842-4D24-4ECE-9A0D-82C20F561938}" presName="imgShp" presStyleLbl="fgImgPlace1" presStyleIdx="1" presStyleCnt="3" custScaleX="91990" custScaleY="63873" custLinFactX="-47213" custLinFactNeighborX="-100000" custLinFactNeighborY="-3721"/>
      <dgm:spPr>
        <a:blipFill rotWithShape="1">
          <a:blip xmlns:r="http://schemas.openxmlformats.org/officeDocument/2006/relationships" r:embed="rId1"/>
          <a:srcRect/>
          <a:stretch>
            <a:fillRect t="-16000" b="-16000"/>
          </a:stretch>
        </a:blipFill>
      </dgm:spPr>
    </dgm:pt>
    <dgm:pt modelId="{EB96C7FA-4593-484F-9BCF-779CC62F2587}" type="pres">
      <dgm:prSet presAssocID="{3860E842-4D24-4ECE-9A0D-82C20F561938}" presName="txShp" presStyleLbl="node1" presStyleIdx="1" presStyleCnt="3" custScaleX="136426" custScaleY="109357">
        <dgm:presLayoutVars>
          <dgm:bulletEnabled val="1"/>
        </dgm:presLayoutVars>
      </dgm:prSet>
      <dgm:spPr/>
      <dgm:t>
        <a:bodyPr/>
        <a:lstStyle/>
        <a:p>
          <a:endParaRPr lang="en-US"/>
        </a:p>
      </dgm:t>
    </dgm:pt>
    <dgm:pt modelId="{E1BBBD95-BA72-4C7F-B2D9-B4FA0CAA2082}" type="pres">
      <dgm:prSet presAssocID="{CF4E4EB9-F008-433A-B2B4-4E678D24D169}" presName="spacing" presStyleCnt="0"/>
      <dgm:spPr/>
    </dgm:pt>
    <dgm:pt modelId="{18872146-CF81-4CFF-B7EF-CA6510E5B14E}" type="pres">
      <dgm:prSet presAssocID="{D2538F01-1701-4BCF-83C9-59D5669317C0}" presName="composite" presStyleCnt="0"/>
      <dgm:spPr/>
    </dgm:pt>
    <dgm:pt modelId="{F3467D36-016E-483C-A6E2-80F159F05365}" type="pres">
      <dgm:prSet presAssocID="{D2538F01-1701-4BCF-83C9-59D5669317C0}" presName="imgShp" presStyleLbl="fgImgPlace1" presStyleIdx="2" presStyleCnt="3" custScaleX="100000" custScaleY="67743" custLinFactX="-8997" custLinFactNeighborX="-100000" custLinFactNeighborY="-7286"/>
      <dgm:spPr>
        <a:blipFill rotWithShape="1">
          <a:blip xmlns:r="http://schemas.openxmlformats.org/officeDocument/2006/relationships" r:embed="rId1"/>
          <a:srcRect/>
          <a:stretch>
            <a:fillRect/>
          </a:stretch>
        </a:blipFill>
      </dgm:spPr>
    </dgm:pt>
    <dgm:pt modelId="{526BCAD1-ED7A-449F-8F6E-C269EFC943C5}" type="pres">
      <dgm:prSet presAssocID="{D2538F01-1701-4BCF-83C9-59D5669317C0}" presName="txShp" presStyleLbl="node1" presStyleIdx="2" presStyleCnt="3" custScaleX="136426">
        <dgm:presLayoutVars>
          <dgm:bulletEnabled val="1"/>
        </dgm:presLayoutVars>
      </dgm:prSet>
      <dgm:spPr/>
      <dgm:t>
        <a:bodyPr/>
        <a:lstStyle/>
        <a:p>
          <a:endParaRPr lang="en-US"/>
        </a:p>
      </dgm:t>
    </dgm:pt>
  </dgm:ptLst>
  <dgm:cxnLst>
    <dgm:cxn modelId="{DB2C877E-92FA-498C-A95B-5351CE5D4D3D}" srcId="{0EB9DE99-6915-4E31-A5EE-1D0552AB1939}" destId="{54F52652-0FF2-42D6-BBA7-2DFF82C1B81F}" srcOrd="0" destOrd="0" parTransId="{2B6A7EC1-284B-4BEA-9E3B-85940931E623}" sibTransId="{0BBB0F48-8772-451D-AD86-9D815540D1F1}"/>
    <dgm:cxn modelId="{55E46D22-A06A-4A52-8DEB-D91ABD1109B6}" type="presOf" srcId="{3860E842-4D24-4ECE-9A0D-82C20F561938}" destId="{EB96C7FA-4593-484F-9BCF-779CC62F2587}" srcOrd="0" destOrd="0" presId="urn:microsoft.com/office/officeart/2005/8/layout/vList3"/>
    <dgm:cxn modelId="{6B942280-E356-4E54-8D66-20EC4D20C497}" type="presOf" srcId="{54F52652-0FF2-42D6-BBA7-2DFF82C1B81F}" destId="{C91F13E2-8BFF-4894-B0DA-D2189879F093}" srcOrd="0" destOrd="0" presId="urn:microsoft.com/office/officeart/2005/8/layout/vList3"/>
    <dgm:cxn modelId="{1EB460A1-0890-466A-A4F9-2B97C1DE3D19}" type="presOf" srcId="{D2538F01-1701-4BCF-83C9-59D5669317C0}" destId="{526BCAD1-ED7A-449F-8F6E-C269EFC943C5}" srcOrd="0" destOrd="0" presId="urn:microsoft.com/office/officeart/2005/8/layout/vList3"/>
    <dgm:cxn modelId="{41B394A3-715E-4132-B080-85BD3D5C2236}" srcId="{0EB9DE99-6915-4E31-A5EE-1D0552AB1939}" destId="{3860E842-4D24-4ECE-9A0D-82C20F561938}" srcOrd="1" destOrd="0" parTransId="{C33DDBB7-22FB-4682-A308-09BFCB17F642}" sibTransId="{CF4E4EB9-F008-433A-B2B4-4E678D24D169}"/>
    <dgm:cxn modelId="{F7F65DDB-BE35-4F97-8E3B-4D81AB817B81}" type="presOf" srcId="{0EB9DE99-6915-4E31-A5EE-1D0552AB1939}" destId="{8FD931A1-6ACC-42E7-9CDB-255DE311366D}" srcOrd="0" destOrd="0" presId="urn:microsoft.com/office/officeart/2005/8/layout/vList3"/>
    <dgm:cxn modelId="{95C77A4B-62F6-47CF-95F6-74A68BE00075}" srcId="{0EB9DE99-6915-4E31-A5EE-1D0552AB1939}" destId="{D2538F01-1701-4BCF-83C9-59D5669317C0}" srcOrd="2" destOrd="0" parTransId="{0FD5D04B-1481-41B0-AA06-165823991F0D}" sibTransId="{2EE595F0-43B6-4B55-ADC7-CD37C9204958}"/>
    <dgm:cxn modelId="{B30D40E0-5AFA-46E2-8E38-4365ABADFEFC}" type="presParOf" srcId="{8FD931A1-6ACC-42E7-9CDB-255DE311366D}" destId="{959A25AE-DEBF-4962-9F46-0E98DC9454E8}" srcOrd="0" destOrd="0" presId="urn:microsoft.com/office/officeart/2005/8/layout/vList3"/>
    <dgm:cxn modelId="{977A292E-CD00-48F9-B1DA-17F9D1BA883D}" type="presParOf" srcId="{959A25AE-DEBF-4962-9F46-0E98DC9454E8}" destId="{2812378A-BAD6-449B-B74F-320170CE9473}" srcOrd="0" destOrd="0" presId="urn:microsoft.com/office/officeart/2005/8/layout/vList3"/>
    <dgm:cxn modelId="{FAAB6CF8-07DA-4485-8CD0-4335BA2823EE}" type="presParOf" srcId="{959A25AE-DEBF-4962-9F46-0E98DC9454E8}" destId="{C91F13E2-8BFF-4894-B0DA-D2189879F093}" srcOrd="1" destOrd="0" presId="urn:microsoft.com/office/officeart/2005/8/layout/vList3"/>
    <dgm:cxn modelId="{A8E6ABE0-DE76-4835-A61E-859247DE1870}" type="presParOf" srcId="{8FD931A1-6ACC-42E7-9CDB-255DE311366D}" destId="{7C18169E-0263-4EB4-91D9-F85ED605FC2E}" srcOrd="1" destOrd="0" presId="urn:microsoft.com/office/officeart/2005/8/layout/vList3"/>
    <dgm:cxn modelId="{02779C73-D959-40DD-9C8B-69426F0AD115}" type="presParOf" srcId="{8FD931A1-6ACC-42E7-9CDB-255DE311366D}" destId="{6BF22988-2D99-435D-95B7-7A0CC4D23195}" srcOrd="2" destOrd="0" presId="urn:microsoft.com/office/officeart/2005/8/layout/vList3"/>
    <dgm:cxn modelId="{6416BAE6-9C23-4187-B815-F7ABA7E2BBE2}" type="presParOf" srcId="{6BF22988-2D99-435D-95B7-7A0CC4D23195}" destId="{7E0F8936-B3CF-4545-861E-492C99530D78}" srcOrd="0" destOrd="0" presId="urn:microsoft.com/office/officeart/2005/8/layout/vList3"/>
    <dgm:cxn modelId="{78EA75C9-345E-4530-813D-C630F504C9DE}" type="presParOf" srcId="{6BF22988-2D99-435D-95B7-7A0CC4D23195}" destId="{EB96C7FA-4593-484F-9BCF-779CC62F2587}" srcOrd="1" destOrd="0" presId="urn:microsoft.com/office/officeart/2005/8/layout/vList3"/>
    <dgm:cxn modelId="{7E484E65-3C4F-4332-A28E-10B21C9B6794}" type="presParOf" srcId="{8FD931A1-6ACC-42E7-9CDB-255DE311366D}" destId="{E1BBBD95-BA72-4C7F-B2D9-B4FA0CAA2082}" srcOrd="3" destOrd="0" presId="urn:microsoft.com/office/officeart/2005/8/layout/vList3"/>
    <dgm:cxn modelId="{08F84137-CDDE-4D9B-B794-C5826DBBEA31}" type="presParOf" srcId="{8FD931A1-6ACC-42E7-9CDB-255DE311366D}" destId="{18872146-CF81-4CFF-B7EF-CA6510E5B14E}" srcOrd="4" destOrd="0" presId="urn:microsoft.com/office/officeart/2005/8/layout/vList3"/>
    <dgm:cxn modelId="{D1460087-4F95-48FF-8E4E-ADC5132F8C4B}" type="presParOf" srcId="{18872146-CF81-4CFF-B7EF-CA6510E5B14E}" destId="{F3467D36-016E-483C-A6E2-80F159F05365}" srcOrd="0" destOrd="0" presId="urn:microsoft.com/office/officeart/2005/8/layout/vList3"/>
    <dgm:cxn modelId="{B9672D14-971E-42FD-A0C6-E9E0AD228305}" type="presParOf" srcId="{18872146-CF81-4CFF-B7EF-CA6510E5B14E}" destId="{526BCAD1-ED7A-449F-8F6E-C269EFC943C5}" srcOrd="1" destOrd="0" presId="urn:microsoft.com/office/officeart/2005/8/layout/vList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wmf"/></Relationships>
</file>

<file path=ppt/drawings/drawing1.xml><?xml version="1.0" encoding="utf-8"?>
<c:userShapes xmlns:c="http://schemas.openxmlformats.org/drawingml/2006/chart">
  <cdr:relSizeAnchor xmlns:cdr="http://schemas.openxmlformats.org/drawingml/2006/chartDrawing">
    <cdr:from>
      <cdr:x>0.51991</cdr:x>
      <cdr:y>0.15989</cdr:y>
    </cdr:from>
    <cdr:to>
      <cdr:x>0.94662</cdr:x>
      <cdr:y>0.22931</cdr:y>
    </cdr:to>
    <cdr:sp macro="" textlink="">
      <cdr:nvSpPr>
        <cdr:cNvPr id="2" name="CuadroTexto 1"/>
        <cdr:cNvSpPr txBox="1"/>
      </cdr:nvSpPr>
      <cdr:spPr>
        <a:xfrm xmlns:a="http://schemas.openxmlformats.org/drawingml/2006/main">
          <a:off x="1684505" y="431704"/>
          <a:ext cx="1382545" cy="187422"/>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l"/>
          <a:r>
            <a:rPr lang="es-EC" sz="800" b="1"/>
            <a:t>GRAE (2 - -&gt; 0%)</a:t>
          </a:r>
        </a:p>
      </cdr:txBody>
    </cdr:sp>
  </cdr:relSizeAnchor>
  <cdr:relSizeAnchor xmlns:cdr="http://schemas.openxmlformats.org/drawingml/2006/chartDrawing">
    <cdr:from>
      <cdr:x>0.51574</cdr:x>
      <cdr:y>0.24515</cdr:y>
    </cdr:from>
    <cdr:to>
      <cdr:x>0.9486</cdr:x>
      <cdr:y>0.31457</cdr:y>
    </cdr:to>
    <cdr:sp macro="" textlink="">
      <cdr:nvSpPr>
        <cdr:cNvPr id="3" name="CuadroTexto 1"/>
        <cdr:cNvSpPr txBox="1"/>
      </cdr:nvSpPr>
      <cdr:spPr>
        <a:xfrm xmlns:a="http://schemas.openxmlformats.org/drawingml/2006/main">
          <a:off x="1670995" y="661906"/>
          <a:ext cx="1402473" cy="18742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s-EC" sz="800" b="1"/>
            <a:t>GRAD (20 - -&gt; 0%)</a:t>
          </a:r>
        </a:p>
      </cdr:txBody>
    </cdr:sp>
  </cdr:relSizeAnchor>
  <cdr:relSizeAnchor xmlns:cdr="http://schemas.openxmlformats.org/drawingml/2006/chartDrawing">
    <cdr:from>
      <cdr:x>0.5135</cdr:x>
      <cdr:y>0.32563</cdr:y>
    </cdr:from>
    <cdr:to>
      <cdr:x>0.91254</cdr:x>
      <cdr:y>0.39505</cdr:y>
    </cdr:to>
    <cdr:sp macro="" textlink="">
      <cdr:nvSpPr>
        <cdr:cNvPr id="4" name="CuadroTexto 1"/>
        <cdr:cNvSpPr txBox="1"/>
      </cdr:nvSpPr>
      <cdr:spPr>
        <a:xfrm xmlns:a="http://schemas.openxmlformats.org/drawingml/2006/main">
          <a:off x="1663737" y="879202"/>
          <a:ext cx="1292878" cy="18742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s-EC" sz="800" b="1"/>
            <a:t>GRAB (31 - -&gt; 45%)</a:t>
          </a:r>
        </a:p>
      </cdr:txBody>
    </cdr:sp>
  </cdr:relSizeAnchor>
  <cdr:relSizeAnchor xmlns:cdr="http://schemas.openxmlformats.org/drawingml/2006/chartDrawing">
    <cdr:from>
      <cdr:x>0.50949</cdr:x>
      <cdr:y>0.41823</cdr:y>
    </cdr:from>
    <cdr:to>
      <cdr:x>0.92171</cdr:x>
      <cdr:y>0.48765</cdr:y>
    </cdr:to>
    <cdr:sp macro="" textlink="">
      <cdr:nvSpPr>
        <cdr:cNvPr id="5" name="CuadroTexto 1"/>
        <cdr:cNvSpPr txBox="1"/>
      </cdr:nvSpPr>
      <cdr:spPr>
        <a:xfrm xmlns:a="http://schemas.openxmlformats.org/drawingml/2006/main">
          <a:off x="1650745" y="1129222"/>
          <a:ext cx="1335603" cy="18742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s-EC" sz="800" b="1"/>
            <a:t>CRNL (413 - -&gt; 45%)</a:t>
          </a:r>
        </a:p>
      </cdr:txBody>
    </cdr:sp>
  </cdr:relSizeAnchor>
  <cdr:relSizeAnchor xmlns:cdr="http://schemas.openxmlformats.org/drawingml/2006/chartDrawing">
    <cdr:from>
      <cdr:x>0.51158</cdr:x>
      <cdr:y>0.50614</cdr:y>
    </cdr:from>
    <cdr:to>
      <cdr:x>0.92669</cdr:x>
      <cdr:y>0.57556</cdr:y>
    </cdr:to>
    <cdr:sp macro="" textlink="">
      <cdr:nvSpPr>
        <cdr:cNvPr id="6" name="CuadroTexto 1"/>
        <cdr:cNvSpPr txBox="1"/>
      </cdr:nvSpPr>
      <cdr:spPr>
        <a:xfrm xmlns:a="http://schemas.openxmlformats.org/drawingml/2006/main">
          <a:off x="1657516" y="1366579"/>
          <a:ext cx="1344969" cy="18742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s-EC" sz="800" b="1"/>
            <a:t>TCRN (690 - -&gt; 45%)</a:t>
          </a:r>
        </a:p>
      </cdr:txBody>
    </cdr:sp>
  </cdr:relSizeAnchor>
  <cdr:relSizeAnchor xmlns:cdr="http://schemas.openxmlformats.org/drawingml/2006/chartDrawing">
    <cdr:from>
      <cdr:x>0.51678</cdr:x>
      <cdr:y>0.58635</cdr:y>
    </cdr:from>
    <cdr:to>
      <cdr:x>0.9248</cdr:x>
      <cdr:y>0.65577</cdr:y>
    </cdr:to>
    <cdr:sp macro="" textlink="">
      <cdr:nvSpPr>
        <cdr:cNvPr id="7" name="CuadroTexto 1"/>
        <cdr:cNvSpPr txBox="1"/>
      </cdr:nvSpPr>
      <cdr:spPr>
        <a:xfrm xmlns:a="http://schemas.openxmlformats.org/drawingml/2006/main">
          <a:off x="1674364" y="1583146"/>
          <a:ext cx="1321996" cy="18742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s-EC" sz="800" b="1"/>
            <a:t>MAYO (955 - -&gt; 70%)</a:t>
          </a:r>
        </a:p>
      </cdr:txBody>
    </cdr:sp>
  </cdr:relSizeAnchor>
  <cdr:relSizeAnchor xmlns:cdr="http://schemas.openxmlformats.org/drawingml/2006/chartDrawing">
    <cdr:from>
      <cdr:x>0.5147</cdr:x>
      <cdr:y>0.68196</cdr:y>
    </cdr:from>
    <cdr:to>
      <cdr:x>0.91982</cdr:x>
      <cdr:y>0.75138</cdr:y>
    </cdr:to>
    <cdr:sp macro="" textlink="">
      <cdr:nvSpPr>
        <cdr:cNvPr id="8" name="CuadroTexto 1"/>
        <cdr:cNvSpPr txBox="1"/>
      </cdr:nvSpPr>
      <cdr:spPr>
        <a:xfrm xmlns:a="http://schemas.openxmlformats.org/drawingml/2006/main">
          <a:off x="1667626" y="1841293"/>
          <a:ext cx="1312602" cy="18742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s-EC" sz="800" b="1"/>
            <a:t>CAPT (1014 - -&gt; 79%)</a:t>
          </a:r>
        </a:p>
      </cdr:txBody>
    </cdr:sp>
  </cdr:relSizeAnchor>
  <cdr:relSizeAnchor xmlns:cdr="http://schemas.openxmlformats.org/drawingml/2006/chartDrawing">
    <cdr:from>
      <cdr:x>0.50949</cdr:x>
      <cdr:y>0.76204</cdr:y>
    </cdr:from>
    <cdr:to>
      <cdr:x>0.93127</cdr:x>
      <cdr:y>0.83146</cdr:y>
    </cdr:to>
    <cdr:sp macro="" textlink="">
      <cdr:nvSpPr>
        <cdr:cNvPr id="9" name="CuadroTexto 1"/>
        <cdr:cNvSpPr txBox="1"/>
      </cdr:nvSpPr>
      <cdr:spPr>
        <a:xfrm xmlns:a="http://schemas.openxmlformats.org/drawingml/2006/main">
          <a:off x="1650745" y="2057509"/>
          <a:ext cx="1366565" cy="18742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s-EC" sz="800" b="1"/>
            <a:t>TNTE (772 - -&gt; 78%)</a:t>
          </a:r>
        </a:p>
      </cdr:txBody>
    </cdr:sp>
  </cdr:relSizeAnchor>
  <cdr:relSizeAnchor xmlns:cdr="http://schemas.openxmlformats.org/drawingml/2006/chartDrawing">
    <cdr:from>
      <cdr:x>0.51158</cdr:x>
      <cdr:y>0.84748</cdr:y>
    </cdr:from>
    <cdr:to>
      <cdr:x>0.9243</cdr:x>
      <cdr:y>0.9169</cdr:y>
    </cdr:to>
    <cdr:sp macro="" textlink="">
      <cdr:nvSpPr>
        <cdr:cNvPr id="10" name="CuadroTexto 1"/>
        <cdr:cNvSpPr txBox="1"/>
      </cdr:nvSpPr>
      <cdr:spPr>
        <a:xfrm xmlns:a="http://schemas.openxmlformats.org/drawingml/2006/main">
          <a:off x="1657516" y="2288197"/>
          <a:ext cx="1337214" cy="18742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s-EC" sz="800" b="1" dirty="0"/>
            <a:t>SUBT (623 - -&gt; 94%)</a:t>
          </a:r>
        </a:p>
      </cdr:txBody>
    </cdr:sp>
  </cdr:relSizeAnchor>
</c:userShapes>
</file>

<file path=ppt/drawings/drawing2.xml><?xml version="1.0" encoding="utf-8"?>
<c:userShapes xmlns:c="http://schemas.openxmlformats.org/drawingml/2006/chart">
  <cdr:relSizeAnchor xmlns:cdr="http://schemas.openxmlformats.org/drawingml/2006/chartDrawing">
    <cdr:from>
      <cdr:x>0.51991</cdr:x>
      <cdr:y>0.21684</cdr:y>
    </cdr:from>
    <cdr:to>
      <cdr:x>0.94662</cdr:x>
      <cdr:y>0.28626</cdr:y>
    </cdr:to>
    <cdr:sp macro="" textlink="">
      <cdr:nvSpPr>
        <cdr:cNvPr id="2" name="CuadroTexto 1"/>
        <cdr:cNvSpPr txBox="1"/>
      </cdr:nvSpPr>
      <cdr:spPr>
        <a:xfrm xmlns:a="http://schemas.openxmlformats.org/drawingml/2006/main">
          <a:off x="1824046" y="655793"/>
          <a:ext cx="1497064" cy="209949"/>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l"/>
          <a:r>
            <a:rPr lang="es-EC" sz="800" b="1" dirty="0"/>
            <a:t>GRAE (2 - -&gt; 0%)</a:t>
          </a:r>
        </a:p>
      </cdr:txBody>
    </cdr:sp>
  </cdr:relSizeAnchor>
  <cdr:relSizeAnchor xmlns:cdr="http://schemas.openxmlformats.org/drawingml/2006/chartDrawing">
    <cdr:from>
      <cdr:x>0.51574</cdr:x>
      <cdr:y>0.3021</cdr:y>
    </cdr:from>
    <cdr:to>
      <cdr:x>0.9486</cdr:x>
      <cdr:y>0.37152</cdr:y>
    </cdr:to>
    <cdr:sp macro="" textlink="">
      <cdr:nvSpPr>
        <cdr:cNvPr id="3" name="CuadroTexto 1"/>
        <cdr:cNvSpPr txBox="1"/>
      </cdr:nvSpPr>
      <cdr:spPr>
        <a:xfrm xmlns:a="http://schemas.openxmlformats.org/drawingml/2006/main">
          <a:off x="1809416" y="913648"/>
          <a:ext cx="1518641" cy="209949"/>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s-EC" sz="800" b="1" dirty="0"/>
            <a:t>GRAD (20 - -&gt; 5%)</a:t>
          </a:r>
        </a:p>
      </cdr:txBody>
    </cdr:sp>
  </cdr:relSizeAnchor>
  <cdr:relSizeAnchor xmlns:cdr="http://schemas.openxmlformats.org/drawingml/2006/chartDrawing">
    <cdr:from>
      <cdr:x>0.5135</cdr:x>
      <cdr:y>0.38258</cdr:y>
    </cdr:from>
    <cdr:to>
      <cdr:x>0.91254</cdr:x>
      <cdr:y>0.452</cdr:y>
    </cdr:to>
    <cdr:sp macro="" textlink="">
      <cdr:nvSpPr>
        <cdr:cNvPr id="4" name="CuadroTexto 1"/>
        <cdr:cNvSpPr txBox="1"/>
      </cdr:nvSpPr>
      <cdr:spPr>
        <a:xfrm xmlns:a="http://schemas.openxmlformats.org/drawingml/2006/main">
          <a:off x="1801557" y="1157047"/>
          <a:ext cx="1399987" cy="209949"/>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s-EC" sz="800" b="1"/>
            <a:t>GRAB (31 - -&gt; 48%)</a:t>
          </a:r>
        </a:p>
      </cdr:txBody>
    </cdr:sp>
  </cdr:relSizeAnchor>
  <cdr:relSizeAnchor xmlns:cdr="http://schemas.openxmlformats.org/drawingml/2006/chartDrawing">
    <cdr:from>
      <cdr:x>0.50949</cdr:x>
      <cdr:y>0.47518</cdr:y>
    </cdr:from>
    <cdr:to>
      <cdr:x>0.92171</cdr:x>
      <cdr:y>0.5446</cdr:y>
    </cdr:to>
    <cdr:sp macro="" textlink="">
      <cdr:nvSpPr>
        <cdr:cNvPr id="5" name="CuadroTexto 1"/>
        <cdr:cNvSpPr txBox="1"/>
      </cdr:nvSpPr>
      <cdr:spPr>
        <a:xfrm xmlns:a="http://schemas.openxmlformats.org/drawingml/2006/main">
          <a:off x="1787489" y="1437100"/>
          <a:ext cx="1446227" cy="209949"/>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s-EC" sz="800" b="1"/>
            <a:t>CRNL (413 - -&gt; 47%)</a:t>
          </a:r>
        </a:p>
      </cdr:txBody>
    </cdr:sp>
  </cdr:relSizeAnchor>
  <cdr:relSizeAnchor xmlns:cdr="http://schemas.openxmlformats.org/drawingml/2006/chartDrawing">
    <cdr:from>
      <cdr:x>0.51158</cdr:x>
      <cdr:y>0.56309</cdr:y>
    </cdr:from>
    <cdr:to>
      <cdr:x>0.92669</cdr:x>
      <cdr:y>0.63251</cdr:y>
    </cdr:to>
    <cdr:sp macro="" textlink="">
      <cdr:nvSpPr>
        <cdr:cNvPr id="6" name="CuadroTexto 1"/>
        <cdr:cNvSpPr txBox="1"/>
      </cdr:nvSpPr>
      <cdr:spPr>
        <a:xfrm xmlns:a="http://schemas.openxmlformats.org/drawingml/2006/main">
          <a:off x="1794821" y="1702969"/>
          <a:ext cx="1456367" cy="20995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s-EC" sz="800" b="1"/>
            <a:t>TCRN (690 - -&gt; 46%)</a:t>
          </a:r>
        </a:p>
      </cdr:txBody>
    </cdr:sp>
  </cdr:relSizeAnchor>
  <cdr:relSizeAnchor xmlns:cdr="http://schemas.openxmlformats.org/drawingml/2006/chartDrawing">
    <cdr:from>
      <cdr:x>0.51678</cdr:x>
      <cdr:y>0.6433</cdr:y>
    </cdr:from>
    <cdr:to>
      <cdr:x>0.9248</cdr:x>
      <cdr:y>0.71272</cdr:y>
    </cdr:to>
    <cdr:sp macro="" textlink="">
      <cdr:nvSpPr>
        <cdr:cNvPr id="7" name="CuadroTexto 1"/>
        <cdr:cNvSpPr txBox="1"/>
      </cdr:nvSpPr>
      <cdr:spPr>
        <a:xfrm xmlns:a="http://schemas.openxmlformats.org/drawingml/2006/main">
          <a:off x="1813065" y="1945551"/>
          <a:ext cx="1431492" cy="20995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s-EC" sz="800" b="1"/>
            <a:t>MAYO (955 - -&gt; 77%)</a:t>
          </a:r>
        </a:p>
      </cdr:txBody>
    </cdr:sp>
  </cdr:relSizeAnchor>
  <cdr:relSizeAnchor xmlns:cdr="http://schemas.openxmlformats.org/drawingml/2006/chartDrawing">
    <cdr:from>
      <cdr:x>0.5147</cdr:x>
      <cdr:y>0.73891</cdr:y>
    </cdr:from>
    <cdr:to>
      <cdr:x>0.91982</cdr:x>
      <cdr:y>0.80833</cdr:y>
    </cdr:to>
    <cdr:sp macro="" textlink="">
      <cdr:nvSpPr>
        <cdr:cNvPr id="8" name="CuadroTexto 1"/>
        <cdr:cNvSpPr txBox="1"/>
      </cdr:nvSpPr>
      <cdr:spPr>
        <a:xfrm xmlns:a="http://schemas.openxmlformats.org/drawingml/2006/main">
          <a:off x="1805767" y="2234708"/>
          <a:ext cx="1421318" cy="20995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s-EC" sz="800" b="1"/>
            <a:t>CAPT (1014 - -&gt; 77%)</a:t>
          </a:r>
        </a:p>
      </cdr:txBody>
    </cdr:sp>
  </cdr:relSizeAnchor>
  <cdr:relSizeAnchor xmlns:cdr="http://schemas.openxmlformats.org/drawingml/2006/chartDrawing">
    <cdr:from>
      <cdr:x>0.50949</cdr:x>
      <cdr:y>0.81899</cdr:y>
    </cdr:from>
    <cdr:to>
      <cdr:x>0.93127</cdr:x>
      <cdr:y>0.88841</cdr:y>
    </cdr:to>
    <cdr:sp macro="" textlink="">
      <cdr:nvSpPr>
        <cdr:cNvPr id="9" name="CuadroTexto 1"/>
        <cdr:cNvSpPr txBox="1"/>
      </cdr:nvSpPr>
      <cdr:spPr>
        <a:xfrm xmlns:a="http://schemas.openxmlformats.org/drawingml/2006/main">
          <a:off x="1787489" y="2476897"/>
          <a:ext cx="1479767" cy="209949"/>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s-EC" sz="800" b="1" dirty="0"/>
            <a:t>TNTE (772 - -&gt; 81%)</a:t>
          </a:r>
        </a:p>
      </cdr:txBody>
    </cdr:sp>
  </cdr:relSizeAnchor>
  <cdr:relSizeAnchor xmlns:cdr="http://schemas.openxmlformats.org/drawingml/2006/chartDrawing">
    <cdr:from>
      <cdr:x>0.51158</cdr:x>
      <cdr:y>0.90443</cdr:y>
    </cdr:from>
    <cdr:to>
      <cdr:x>0.9243</cdr:x>
      <cdr:y>0.97385</cdr:y>
    </cdr:to>
    <cdr:sp macro="" textlink="">
      <cdr:nvSpPr>
        <cdr:cNvPr id="10" name="CuadroTexto 1"/>
        <cdr:cNvSpPr txBox="1"/>
      </cdr:nvSpPr>
      <cdr:spPr>
        <a:xfrm xmlns:a="http://schemas.openxmlformats.org/drawingml/2006/main">
          <a:off x="1794821" y="2735296"/>
          <a:ext cx="1447982" cy="20995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s-EC" sz="800" b="1" dirty="0"/>
            <a:t>SUBT (623 - -&gt; 103%)</a:t>
          </a:r>
        </a:p>
      </cdr:txBody>
    </cdr:sp>
  </cdr:relSizeAnchor>
</c:userShapes>
</file>

<file path=ppt/drawings/drawing3.xml><?xml version="1.0" encoding="utf-8"?>
<c:userShapes xmlns:c="http://schemas.openxmlformats.org/drawingml/2006/chart">
  <cdr:relSizeAnchor xmlns:cdr="http://schemas.openxmlformats.org/drawingml/2006/chartDrawing">
    <cdr:from>
      <cdr:x>0.5135</cdr:x>
      <cdr:y>0.32563</cdr:y>
    </cdr:from>
    <cdr:to>
      <cdr:x>0.91254</cdr:x>
      <cdr:y>0.39505</cdr:y>
    </cdr:to>
    <cdr:sp macro="" textlink="">
      <cdr:nvSpPr>
        <cdr:cNvPr id="4" name="CuadroTexto 1"/>
        <cdr:cNvSpPr txBox="1"/>
      </cdr:nvSpPr>
      <cdr:spPr>
        <a:xfrm xmlns:a="http://schemas.openxmlformats.org/drawingml/2006/main">
          <a:off x="1663737" y="879202"/>
          <a:ext cx="1292878" cy="18742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s-EC" sz="800" b="1">
              <a:solidFill>
                <a:sysClr val="windowText" lastClr="000000"/>
              </a:solidFill>
            </a:rPr>
            <a:t>GRAB (31 - -&gt; 61%)</a:t>
          </a:r>
        </a:p>
      </cdr:txBody>
    </cdr:sp>
  </cdr:relSizeAnchor>
  <cdr:relSizeAnchor xmlns:cdr="http://schemas.openxmlformats.org/drawingml/2006/chartDrawing">
    <cdr:from>
      <cdr:x>0.50884</cdr:x>
      <cdr:y>0.41823</cdr:y>
    </cdr:from>
    <cdr:to>
      <cdr:x>0.90755</cdr:x>
      <cdr:y>0.48765</cdr:y>
    </cdr:to>
    <cdr:sp macro="" textlink="">
      <cdr:nvSpPr>
        <cdr:cNvPr id="5" name="CuadroTexto 1"/>
        <cdr:cNvSpPr txBox="1"/>
      </cdr:nvSpPr>
      <cdr:spPr>
        <a:xfrm xmlns:a="http://schemas.openxmlformats.org/drawingml/2006/main">
          <a:off x="1466850" y="1129221"/>
          <a:ext cx="1149361" cy="187434"/>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s-EC" sz="800" b="1">
              <a:solidFill>
                <a:sysClr val="windowText" lastClr="000000"/>
              </a:solidFill>
            </a:rPr>
            <a:t>CRNL (413 - -&gt; 53%)</a:t>
          </a:r>
        </a:p>
      </cdr:txBody>
    </cdr:sp>
  </cdr:relSizeAnchor>
  <cdr:relSizeAnchor xmlns:cdr="http://schemas.openxmlformats.org/drawingml/2006/chartDrawing">
    <cdr:from>
      <cdr:x>0.50884</cdr:x>
      <cdr:y>0.50614</cdr:y>
    </cdr:from>
    <cdr:to>
      <cdr:x>0.92669</cdr:x>
      <cdr:y>0.57556</cdr:y>
    </cdr:to>
    <cdr:sp macro="" textlink="">
      <cdr:nvSpPr>
        <cdr:cNvPr id="6" name="CuadroTexto 1"/>
        <cdr:cNvSpPr txBox="1"/>
      </cdr:nvSpPr>
      <cdr:spPr>
        <a:xfrm xmlns:a="http://schemas.openxmlformats.org/drawingml/2006/main">
          <a:off x="1466850" y="1366578"/>
          <a:ext cx="1204540" cy="187434"/>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s-EC" sz="800" b="1">
              <a:solidFill>
                <a:sysClr val="windowText" lastClr="000000"/>
              </a:solidFill>
            </a:rPr>
            <a:t>TCRN (690 - -&gt; 59%)</a:t>
          </a:r>
        </a:p>
      </cdr:txBody>
    </cdr:sp>
  </cdr:relSizeAnchor>
  <cdr:relSizeAnchor xmlns:cdr="http://schemas.openxmlformats.org/drawingml/2006/chartDrawing">
    <cdr:from>
      <cdr:x>0.50648</cdr:x>
      <cdr:y>0.58635</cdr:y>
    </cdr:from>
    <cdr:to>
      <cdr:x>0.9248</cdr:x>
      <cdr:y>0.65577</cdr:y>
    </cdr:to>
    <cdr:sp macro="" textlink="">
      <cdr:nvSpPr>
        <cdr:cNvPr id="7" name="CuadroTexto 1"/>
        <cdr:cNvSpPr txBox="1"/>
      </cdr:nvSpPr>
      <cdr:spPr>
        <a:xfrm xmlns:a="http://schemas.openxmlformats.org/drawingml/2006/main">
          <a:off x="1460047" y="1583145"/>
          <a:ext cx="1205894" cy="187434"/>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s-EC" sz="800" b="1">
              <a:solidFill>
                <a:sysClr val="windowText" lastClr="000000"/>
              </a:solidFill>
            </a:rPr>
            <a:t>MAYO (955 - -&gt; 82%)</a:t>
          </a:r>
        </a:p>
      </cdr:txBody>
    </cdr:sp>
  </cdr:relSizeAnchor>
  <cdr:relSizeAnchor xmlns:cdr="http://schemas.openxmlformats.org/drawingml/2006/chartDrawing">
    <cdr:from>
      <cdr:x>0.50648</cdr:x>
      <cdr:y>0.68196</cdr:y>
    </cdr:from>
    <cdr:to>
      <cdr:x>0.91982</cdr:x>
      <cdr:y>0.75138</cdr:y>
    </cdr:to>
    <cdr:sp macro="" textlink="">
      <cdr:nvSpPr>
        <cdr:cNvPr id="8" name="CuadroTexto 1"/>
        <cdr:cNvSpPr txBox="1"/>
      </cdr:nvSpPr>
      <cdr:spPr>
        <a:xfrm xmlns:a="http://schemas.openxmlformats.org/drawingml/2006/main">
          <a:off x="1460047" y="1841292"/>
          <a:ext cx="1191538" cy="187434"/>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s-EC" sz="800" b="1">
              <a:solidFill>
                <a:sysClr val="windowText" lastClr="000000"/>
              </a:solidFill>
            </a:rPr>
            <a:t>CAPT (1014 - -&gt; 74%)</a:t>
          </a:r>
        </a:p>
      </cdr:txBody>
    </cdr:sp>
  </cdr:relSizeAnchor>
  <cdr:relSizeAnchor xmlns:cdr="http://schemas.openxmlformats.org/drawingml/2006/chartDrawing">
    <cdr:from>
      <cdr:x>0.50648</cdr:x>
      <cdr:y>0.76204</cdr:y>
    </cdr:from>
    <cdr:to>
      <cdr:x>0.93127</cdr:x>
      <cdr:y>0.83146</cdr:y>
    </cdr:to>
    <cdr:sp macro="" textlink="">
      <cdr:nvSpPr>
        <cdr:cNvPr id="9" name="CuadroTexto 1"/>
        <cdr:cNvSpPr txBox="1"/>
      </cdr:nvSpPr>
      <cdr:spPr>
        <a:xfrm xmlns:a="http://schemas.openxmlformats.org/drawingml/2006/main">
          <a:off x="1460047" y="2057508"/>
          <a:ext cx="1224546" cy="187434"/>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s-EC" sz="800" b="1">
              <a:solidFill>
                <a:sysClr val="windowText" lastClr="000000"/>
              </a:solidFill>
            </a:rPr>
            <a:t>TNTE (772 - -&gt; 91%)</a:t>
          </a:r>
        </a:p>
      </cdr:txBody>
    </cdr:sp>
  </cdr:relSizeAnchor>
  <cdr:relSizeAnchor xmlns:cdr="http://schemas.openxmlformats.org/drawingml/2006/chartDrawing">
    <cdr:from>
      <cdr:x>0.50412</cdr:x>
      <cdr:y>0.84748</cdr:y>
    </cdr:from>
    <cdr:to>
      <cdr:x>0.9243</cdr:x>
      <cdr:y>0.9169</cdr:y>
    </cdr:to>
    <cdr:sp macro="" textlink="">
      <cdr:nvSpPr>
        <cdr:cNvPr id="10" name="CuadroTexto 1"/>
        <cdr:cNvSpPr txBox="1"/>
      </cdr:nvSpPr>
      <cdr:spPr>
        <a:xfrm xmlns:a="http://schemas.openxmlformats.org/drawingml/2006/main">
          <a:off x="1453243" y="2288196"/>
          <a:ext cx="1211258" cy="187434"/>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s-EC" sz="800" b="1">
              <a:solidFill>
                <a:sysClr val="windowText" lastClr="000000"/>
              </a:solidFill>
            </a:rPr>
            <a:t>SUBT (623 - -&gt; 113%)</a:t>
          </a:r>
        </a:p>
      </cdr:txBody>
    </cdr:sp>
  </cdr:relSizeAnchor>
  <cdr:relSizeAnchor xmlns:cdr="http://schemas.openxmlformats.org/drawingml/2006/chartDrawing">
    <cdr:from>
      <cdr:x>0.50853</cdr:x>
      <cdr:y>0.23804</cdr:y>
    </cdr:from>
    <cdr:to>
      <cdr:x>0.90757</cdr:x>
      <cdr:y>0.30746</cdr:y>
    </cdr:to>
    <cdr:sp macro="" textlink="">
      <cdr:nvSpPr>
        <cdr:cNvPr id="11" name="CuadroTexto 1"/>
        <cdr:cNvSpPr txBox="1"/>
      </cdr:nvSpPr>
      <cdr:spPr>
        <a:xfrm xmlns:a="http://schemas.openxmlformats.org/drawingml/2006/main">
          <a:off x="1465943" y="642711"/>
          <a:ext cx="1150321" cy="187434"/>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s-EC" sz="800" b="1">
              <a:solidFill>
                <a:sysClr val="windowText" lastClr="000000"/>
              </a:solidFill>
            </a:rPr>
            <a:t>GRAD (20 - -&gt; 20%)</a:t>
          </a:r>
        </a:p>
      </cdr:txBody>
    </cdr:sp>
  </cdr:relSizeAnchor>
  <cdr:relSizeAnchor xmlns:cdr="http://schemas.openxmlformats.org/drawingml/2006/chartDrawing">
    <cdr:from>
      <cdr:x>0.50381</cdr:x>
      <cdr:y>0.15237</cdr:y>
    </cdr:from>
    <cdr:to>
      <cdr:x>0.90285</cdr:x>
      <cdr:y>0.22179</cdr:y>
    </cdr:to>
    <cdr:sp macro="" textlink="">
      <cdr:nvSpPr>
        <cdr:cNvPr id="12" name="CuadroTexto 1"/>
        <cdr:cNvSpPr txBox="1"/>
      </cdr:nvSpPr>
      <cdr:spPr>
        <a:xfrm xmlns:a="http://schemas.openxmlformats.org/drawingml/2006/main">
          <a:off x="1452335" y="411390"/>
          <a:ext cx="1150321" cy="187434"/>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s-EC" sz="800" b="1">
              <a:solidFill>
                <a:sysClr val="windowText" lastClr="000000"/>
              </a:solidFill>
            </a:rPr>
            <a:t>GRAE (2 - -&gt; 0%)</a:t>
          </a:r>
        </a:p>
      </cdr:txBody>
    </cdr:sp>
  </cdr:relSizeAnchor>
</c:userShapes>
</file>

<file path=ppt/drawings/drawing4.xml><?xml version="1.0" encoding="utf-8"?>
<c:userShapes xmlns:c="http://schemas.openxmlformats.org/drawingml/2006/chart">
  <cdr:relSizeAnchor xmlns:cdr="http://schemas.openxmlformats.org/drawingml/2006/chartDrawing">
    <cdr:from>
      <cdr:x>0.61019</cdr:x>
      <cdr:y>0.33567</cdr:y>
    </cdr:from>
    <cdr:to>
      <cdr:x>0.61136</cdr:x>
      <cdr:y>0.86633</cdr:y>
    </cdr:to>
    <cdr:cxnSp macro="">
      <cdr:nvCxnSpPr>
        <cdr:cNvPr id="2" name="Conector recto 1">
          <a:extLst xmlns:a="http://schemas.openxmlformats.org/drawingml/2006/main">
            <a:ext uri="{FF2B5EF4-FFF2-40B4-BE49-F238E27FC236}">
              <a16:creationId xmlns:a16="http://schemas.microsoft.com/office/drawing/2014/main" xmlns="" id="{9691DA4A-46AE-4D62-A2D6-93F63BC12C91}"/>
            </a:ext>
          </a:extLst>
        </cdr:cNvPr>
        <cdr:cNvCxnSpPr/>
      </cdr:nvCxnSpPr>
      <cdr:spPr>
        <a:xfrm xmlns:a="http://schemas.openxmlformats.org/drawingml/2006/main" flipH="1" flipV="1">
          <a:off x="2979630" y="861982"/>
          <a:ext cx="5715" cy="136271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0.46587</cdr:x>
      <cdr:y>0.32872</cdr:y>
    </cdr:from>
    <cdr:to>
      <cdr:x>0.46704</cdr:x>
      <cdr:y>0.85938</cdr:y>
    </cdr:to>
    <cdr:cxnSp macro="">
      <cdr:nvCxnSpPr>
        <cdr:cNvPr id="3" name="Conector recto 2">
          <a:extLst xmlns:a="http://schemas.openxmlformats.org/drawingml/2006/main">
            <a:ext uri="{FF2B5EF4-FFF2-40B4-BE49-F238E27FC236}">
              <a16:creationId xmlns:a16="http://schemas.microsoft.com/office/drawing/2014/main" xmlns="" id="{451CFB66-7CC2-443C-A3D9-D36158FFF1CA}"/>
            </a:ext>
          </a:extLst>
        </cdr:cNvPr>
        <cdr:cNvCxnSpPr/>
      </cdr:nvCxnSpPr>
      <cdr:spPr>
        <a:xfrm xmlns:a="http://schemas.openxmlformats.org/drawingml/2006/main" flipH="1" flipV="1">
          <a:off x="2274902" y="844129"/>
          <a:ext cx="5715" cy="136271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0.31916</cdr:x>
      <cdr:y>0.33113</cdr:y>
    </cdr:from>
    <cdr:to>
      <cdr:x>0.32033</cdr:x>
      <cdr:y>0.8618</cdr:y>
    </cdr:to>
    <cdr:cxnSp macro="">
      <cdr:nvCxnSpPr>
        <cdr:cNvPr id="4" name="Conector recto 3">
          <a:extLst xmlns:a="http://schemas.openxmlformats.org/drawingml/2006/main">
            <a:ext uri="{FF2B5EF4-FFF2-40B4-BE49-F238E27FC236}">
              <a16:creationId xmlns:a16="http://schemas.microsoft.com/office/drawing/2014/main" xmlns="" id="{02E29A02-68BA-4CD7-B0AE-47EE1C938661}"/>
            </a:ext>
          </a:extLst>
        </cdr:cNvPr>
        <cdr:cNvCxnSpPr/>
      </cdr:nvCxnSpPr>
      <cdr:spPr>
        <a:xfrm xmlns:a="http://schemas.openxmlformats.org/drawingml/2006/main" flipH="1" flipV="1">
          <a:off x="1558524" y="850334"/>
          <a:ext cx="5715" cy="136271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0.92473</cdr:x>
      <cdr:y>0.33113</cdr:y>
    </cdr:from>
    <cdr:to>
      <cdr:x>0.9259</cdr:x>
      <cdr:y>0.8618</cdr:y>
    </cdr:to>
    <cdr:cxnSp macro="">
      <cdr:nvCxnSpPr>
        <cdr:cNvPr id="5" name="Conector recto 4">
          <a:extLst xmlns:a="http://schemas.openxmlformats.org/drawingml/2006/main">
            <a:ext uri="{FF2B5EF4-FFF2-40B4-BE49-F238E27FC236}">
              <a16:creationId xmlns:a16="http://schemas.microsoft.com/office/drawing/2014/main" xmlns="" id="{BC4B2696-6ADD-4C06-8994-7485620895C1}"/>
            </a:ext>
          </a:extLst>
        </cdr:cNvPr>
        <cdr:cNvCxnSpPr/>
      </cdr:nvCxnSpPr>
      <cdr:spPr>
        <a:xfrm xmlns:a="http://schemas.openxmlformats.org/drawingml/2006/main" flipH="1" flipV="1">
          <a:off x="4515603" y="850334"/>
          <a:ext cx="5715" cy="136271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0.78041</cdr:x>
      <cdr:y>0.33113</cdr:y>
    </cdr:from>
    <cdr:to>
      <cdr:x>0.78158</cdr:x>
      <cdr:y>0.8618</cdr:y>
    </cdr:to>
    <cdr:cxnSp macro="">
      <cdr:nvCxnSpPr>
        <cdr:cNvPr id="6" name="Conector recto 5">
          <a:extLst xmlns:a="http://schemas.openxmlformats.org/drawingml/2006/main">
            <a:ext uri="{FF2B5EF4-FFF2-40B4-BE49-F238E27FC236}">
              <a16:creationId xmlns:a16="http://schemas.microsoft.com/office/drawing/2014/main" xmlns="" id="{4B010217-5281-4247-84B2-6684468E6A28}"/>
            </a:ext>
          </a:extLst>
        </cdr:cNvPr>
        <cdr:cNvCxnSpPr/>
      </cdr:nvCxnSpPr>
      <cdr:spPr>
        <a:xfrm xmlns:a="http://schemas.openxmlformats.org/drawingml/2006/main" flipH="1" flipV="1">
          <a:off x="3810873" y="850334"/>
          <a:ext cx="5715" cy="136271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0.79435</cdr:x>
      <cdr:y>0.28351</cdr:y>
    </cdr:from>
    <cdr:to>
      <cdr:x>0.8838</cdr:x>
      <cdr:y>0.34928</cdr:y>
    </cdr:to>
    <cdr:sp macro="" textlink="">
      <cdr:nvSpPr>
        <cdr:cNvPr id="7" name="Rectángulo 6"/>
        <cdr:cNvSpPr/>
      </cdr:nvSpPr>
      <cdr:spPr>
        <a:xfrm xmlns:a="http://schemas.openxmlformats.org/drawingml/2006/main">
          <a:off x="3878920" y="728026"/>
          <a:ext cx="436816" cy="168902"/>
        </a:xfrm>
        <a:prstGeom xmlns:a="http://schemas.openxmlformats.org/drawingml/2006/main" prst="rect">
          <a:avLst/>
        </a:prstGeom>
        <a:solidFill xmlns:a="http://schemas.openxmlformats.org/drawingml/2006/main">
          <a:schemeClr val="bg1"/>
        </a:solidFill>
        <a:ln xmlns:a="http://schemas.openxmlformats.org/drawingml/2006/main" w="12700">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s-ES" sz="800">
              <a:solidFill>
                <a:schemeClr val="tx1"/>
              </a:solidFill>
            </a:rPr>
            <a:t>Crnl.</a:t>
          </a:r>
        </a:p>
      </cdr:txBody>
    </cdr:sp>
  </cdr:relSizeAnchor>
  <cdr:relSizeAnchor xmlns:cdr="http://schemas.openxmlformats.org/drawingml/2006/chartDrawing">
    <cdr:from>
      <cdr:x>0.11894</cdr:x>
      <cdr:y>0.28288</cdr:y>
    </cdr:from>
    <cdr:to>
      <cdr:x>0.20839</cdr:x>
      <cdr:y>0.34865</cdr:y>
    </cdr:to>
    <cdr:sp macro="" textlink="">
      <cdr:nvSpPr>
        <cdr:cNvPr id="8" name="Rectángulo 7"/>
        <cdr:cNvSpPr/>
      </cdr:nvSpPr>
      <cdr:spPr>
        <a:xfrm xmlns:a="http://schemas.openxmlformats.org/drawingml/2006/main">
          <a:off x="580803" y="726408"/>
          <a:ext cx="436816" cy="168902"/>
        </a:xfrm>
        <a:prstGeom xmlns:a="http://schemas.openxmlformats.org/drawingml/2006/main" prst="rect">
          <a:avLst/>
        </a:prstGeom>
        <a:solidFill xmlns:a="http://schemas.openxmlformats.org/drawingml/2006/main">
          <a:schemeClr val="bg1"/>
        </a:solidFill>
        <a:ln xmlns:a="http://schemas.openxmlformats.org/drawingml/2006/main" w="12700">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s-ES" sz="800">
              <a:solidFill>
                <a:schemeClr val="tx1"/>
              </a:solidFill>
            </a:rPr>
            <a:t>Sbte.</a:t>
          </a:r>
        </a:p>
      </cdr:txBody>
    </cdr:sp>
  </cdr:relSizeAnchor>
  <cdr:relSizeAnchor xmlns:cdr="http://schemas.openxmlformats.org/drawingml/2006/chartDrawing">
    <cdr:from>
      <cdr:x>0.64373</cdr:x>
      <cdr:y>0.2738</cdr:y>
    </cdr:from>
    <cdr:to>
      <cdr:x>0.73319</cdr:x>
      <cdr:y>0.33958</cdr:y>
    </cdr:to>
    <cdr:sp macro="" textlink="">
      <cdr:nvSpPr>
        <cdr:cNvPr id="9" name="Rectángulo 8"/>
        <cdr:cNvSpPr/>
      </cdr:nvSpPr>
      <cdr:spPr>
        <a:xfrm xmlns:a="http://schemas.openxmlformats.org/drawingml/2006/main">
          <a:off x="3143452" y="703112"/>
          <a:ext cx="436816" cy="168902"/>
        </a:xfrm>
        <a:prstGeom xmlns:a="http://schemas.openxmlformats.org/drawingml/2006/main" prst="rect">
          <a:avLst/>
        </a:prstGeom>
        <a:solidFill xmlns:a="http://schemas.openxmlformats.org/drawingml/2006/main">
          <a:schemeClr val="bg1"/>
        </a:solidFill>
        <a:ln xmlns:a="http://schemas.openxmlformats.org/drawingml/2006/main" w="12700">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s-ES" sz="800">
              <a:solidFill>
                <a:schemeClr val="tx1"/>
              </a:solidFill>
            </a:rPr>
            <a:t>Tcrn.</a:t>
          </a:r>
        </a:p>
      </cdr:txBody>
    </cdr:sp>
  </cdr:relSizeAnchor>
  <cdr:relSizeAnchor xmlns:cdr="http://schemas.openxmlformats.org/drawingml/2006/chartDrawing">
    <cdr:from>
      <cdr:x>0.49703</cdr:x>
      <cdr:y>0.27607</cdr:y>
    </cdr:from>
    <cdr:to>
      <cdr:x>0.5892</cdr:x>
      <cdr:y>0.34185</cdr:y>
    </cdr:to>
    <cdr:sp macro="" textlink="">
      <cdr:nvSpPr>
        <cdr:cNvPr id="10" name="Rectángulo 9"/>
        <cdr:cNvSpPr/>
      </cdr:nvSpPr>
      <cdr:spPr>
        <a:xfrm xmlns:a="http://schemas.openxmlformats.org/drawingml/2006/main">
          <a:off x="2427075" y="708936"/>
          <a:ext cx="450082" cy="168902"/>
        </a:xfrm>
        <a:prstGeom xmlns:a="http://schemas.openxmlformats.org/drawingml/2006/main" prst="rect">
          <a:avLst/>
        </a:prstGeom>
        <a:solidFill xmlns:a="http://schemas.openxmlformats.org/drawingml/2006/main">
          <a:schemeClr val="bg1"/>
        </a:solidFill>
        <a:ln xmlns:a="http://schemas.openxmlformats.org/drawingml/2006/main" w="12700">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s-ES" sz="800">
              <a:solidFill>
                <a:schemeClr val="tx1"/>
              </a:solidFill>
            </a:rPr>
            <a:t>Mayo.</a:t>
          </a:r>
        </a:p>
      </cdr:txBody>
    </cdr:sp>
  </cdr:relSizeAnchor>
  <cdr:relSizeAnchor xmlns:cdr="http://schemas.openxmlformats.org/drawingml/2006/chartDrawing">
    <cdr:from>
      <cdr:x>0.35152</cdr:x>
      <cdr:y>0.28288</cdr:y>
    </cdr:from>
    <cdr:to>
      <cdr:x>0.44097</cdr:x>
      <cdr:y>0.34865</cdr:y>
    </cdr:to>
    <cdr:sp macro="" textlink="">
      <cdr:nvSpPr>
        <cdr:cNvPr id="11" name="Rectángulo 10"/>
        <cdr:cNvSpPr/>
      </cdr:nvSpPr>
      <cdr:spPr>
        <a:xfrm xmlns:a="http://schemas.openxmlformats.org/drawingml/2006/main">
          <a:off x="1716522" y="726408"/>
          <a:ext cx="436816" cy="168902"/>
        </a:xfrm>
        <a:prstGeom xmlns:a="http://schemas.openxmlformats.org/drawingml/2006/main" prst="rect">
          <a:avLst/>
        </a:prstGeom>
        <a:solidFill xmlns:a="http://schemas.openxmlformats.org/drawingml/2006/main">
          <a:schemeClr val="bg1"/>
        </a:solidFill>
        <a:ln xmlns:a="http://schemas.openxmlformats.org/drawingml/2006/main" w="12700">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s-ES" sz="800">
              <a:solidFill>
                <a:schemeClr val="tx1"/>
              </a:solidFill>
            </a:rPr>
            <a:t>Capt.</a:t>
          </a:r>
        </a:p>
      </cdr:txBody>
    </cdr:sp>
  </cdr:relSizeAnchor>
  <cdr:relSizeAnchor xmlns:cdr="http://schemas.openxmlformats.org/drawingml/2006/chartDrawing">
    <cdr:from>
      <cdr:x>0.22867</cdr:x>
      <cdr:y>0.28288</cdr:y>
    </cdr:from>
    <cdr:to>
      <cdr:x>0.31812</cdr:x>
      <cdr:y>0.34865</cdr:y>
    </cdr:to>
    <cdr:sp macro="" textlink="">
      <cdr:nvSpPr>
        <cdr:cNvPr id="12" name="Rectángulo 11"/>
        <cdr:cNvSpPr/>
      </cdr:nvSpPr>
      <cdr:spPr>
        <a:xfrm xmlns:a="http://schemas.openxmlformats.org/drawingml/2006/main">
          <a:off x="1116630" y="726408"/>
          <a:ext cx="436816" cy="168902"/>
        </a:xfrm>
        <a:prstGeom xmlns:a="http://schemas.openxmlformats.org/drawingml/2006/main" prst="rect">
          <a:avLst/>
        </a:prstGeom>
        <a:solidFill xmlns:a="http://schemas.openxmlformats.org/drawingml/2006/main">
          <a:schemeClr val="bg1"/>
        </a:solidFill>
        <a:ln xmlns:a="http://schemas.openxmlformats.org/drawingml/2006/main" w="12700">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s-ES" sz="800">
              <a:solidFill>
                <a:schemeClr val="tx1"/>
              </a:solidFill>
            </a:rPr>
            <a:t>Tnte..</a:t>
          </a:r>
        </a:p>
      </cdr:txBody>
    </cdr:sp>
  </cdr:relSizeAnchor>
  <cdr:relSizeAnchor xmlns:cdr="http://schemas.openxmlformats.org/drawingml/2006/chartDrawing">
    <cdr:from>
      <cdr:x>0.2</cdr:x>
      <cdr:y>0.32672</cdr:y>
    </cdr:from>
    <cdr:to>
      <cdr:x>0.20117</cdr:x>
      <cdr:y>0.85739</cdr:y>
    </cdr:to>
    <cdr:cxnSp macro="">
      <cdr:nvCxnSpPr>
        <cdr:cNvPr id="13" name="Conector recto 12">
          <a:extLst xmlns:a="http://schemas.openxmlformats.org/drawingml/2006/main">
            <a:ext uri="{FF2B5EF4-FFF2-40B4-BE49-F238E27FC236}">
              <a16:creationId xmlns:a16="http://schemas.microsoft.com/office/drawing/2014/main" xmlns="" id="{75600398-62D7-4F99-9DBC-8D3DC8773099}"/>
            </a:ext>
          </a:extLst>
        </cdr:cNvPr>
        <cdr:cNvCxnSpPr/>
      </cdr:nvCxnSpPr>
      <cdr:spPr>
        <a:xfrm xmlns:a="http://schemas.openxmlformats.org/drawingml/2006/main" flipH="1" flipV="1">
          <a:off x="1512168" y="1363532"/>
          <a:ext cx="8847" cy="221469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E629F2-306B-4A20-96E8-D3E115596636}" type="datetimeFigureOut">
              <a:rPr lang="es-EC" smtClean="0"/>
              <a:t>20/02/2020</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3B2AF9-0E1D-48A7-A1EA-8B873B6407C9}" type="slidenum">
              <a:rPr lang="es-EC" smtClean="0"/>
              <a:t>‹Nº›</a:t>
            </a:fld>
            <a:endParaRPr lang="es-EC"/>
          </a:p>
        </p:txBody>
      </p:sp>
    </p:spTree>
    <p:extLst>
      <p:ext uri="{BB962C8B-B14F-4D97-AF65-F5344CB8AC3E}">
        <p14:creationId xmlns:p14="http://schemas.microsoft.com/office/powerpoint/2010/main" val="1918396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E86944-9B6F-4A5E-B2B2-72C93A9D583A}" type="datetimeFigureOut">
              <a:rPr lang="es-EC" smtClean="0"/>
              <a:t>20/02/2020</a:t>
            </a:fld>
            <a:endParaRPr lang="es-EC"/>
          </a:p>
        </p:txBody>
      </p:sp>
      <p:sp>
        <p:nvSpPr>
          <p:cNvPr id="4" name="3 Marcador de imagen de diapositiva"/>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13D4E0-B7EB-4029-984B-1D49C8B1074E}" type="slidenum">
              <a:rPr lang="es-EC" smtClean="0"/>
              <a:t>‹Nº›</a:t>
            </a:fld>
            <a:endParaRPr lang="es-EC"/>
          </a:p>
        </p:txBody>
      </p:sp>
    </p:spTree>
    <p:extLst>
      <p:ext uri="{BB962C8B-B14F-4D97-AF65-F5344CB8AC3E}">
        <p14:creationId xmlns:p14="http://schemas.microsoft.com/office/powerpoint/2010/main" val="337463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t>3</a:t>
            </a:fld>
            <a:endParaRPr lang="es-EC"/>
          </a:p>
        </p:txBody>
      </p:sp>
    </p:spTree>
    <p:extLst>
      <p:ext uri="{BB962C8B-B14F-4D97-AF65-F5344CB8AC3E}">
        <p14:creationId xmlns:p14="http://schemas.microsoft.com/office/powerpoint/2010/main" val="600723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8 autores</a:t>
            </a:r>
          </a:p>
        </p:txBody>
      </p:sp>
      <p:sp>
        <p:nvSpPr>
          <p:cNvPr id="4" name="Marcador de número de diapositiva 3"/>
          <p:cNvSpPr>
            <a:spLocks noGrp="1"/>
          </p:cNvSpPr>
          <p:nvPr>
            <p:ph type="sldNum" sz="quarter" idx="10"/>
          </p:nvPr>
        </p:nvSpPr>
        <p:spPr/>
        <p:txBody>
          <a:bodyPr/>
          <a:lstStyle/>
          <a:p>
            <a:fld id="{CB13D4E0-B7EB-4029-984B-1D49C8B1074E}" type="slidenum">
              <a:rPr lang="es-EC" smtClean="0"/>
              <a:t>16</a:t>
            </a:fld>
            <a:endParaRPr lang="es-EC"/>
          </a:p>
        </p:txBody>
      </p:sp>
    </p:spTree>
    <p:extLst>
      <p:ext uri="{BB962C8B-B14F-4D97-AF65-F5344CB8AC3E}">
        <p14:creationId xmlns:p14="http://schemas.microsoft.com/office/powerpoint/2010/main" val="3794290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8 autores</a:t>
            </a:r>
          </a:p>
        </p:txBody>
      </p:sp>
      <p:sp>
        <p:nvSpPr>
          <p:cNvPr id="4" name="Marcador de número de diapositiva 3"/>
          <p:cNvSpPr>
            <a:spLocks noGrp="1"/>
          </p:cNvSpPr>
          <p:nvPr>
            <p:ph type="sldNum" sz="quarter" idx="10"/>
          </p:nvPr>
        </p:nvSpPr>
        <p:spPr/>
        <p:txBody>
          <a:bodyPr/>
          <a:lstStyle/>
          <a:p>
            <a:fld id="{CB13D4E0-B7EB-4029-984B-1D49C8B1074E}" type="slidenum">
              <a:rPr lang="es-EC" smtClean="0"/>
              <a:t>17</a:t>
            </a:fld>
            <a:endParaRPr lang="es-EC"/>
          </a:p>
        </p:txBody>
      </p:sp>
    </p:spTree>
    <p:extLst>
      <p:ext uri="{BB962C8B-B14F-4D97-AF65-F5344CB8AC3E}">
        <p14:creationId xmlns:p14="http://schemas.microsoft.com/office/powerpoint/2010/main" val="2418033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8 autores</a:t>
            </a:r>
          </a:p>
        </p:txBody>
      </p:sp>
      <p:sp>
        <p:nvSpPr>
          <p:cNvPr id="4" name="Marcador de número de diapositiva 3"/>
          <p:cNvSpPr>
            <a:spLocks noGrp="1"/>
          </p:cNvSpPr>
          <p:nvPr>
            <p:ph type="sldNum" sz="quarter" idx="10"/>
          </p:nvPr>
        </p:nvSpPr>
        <p:spPr/>
        <p:txBody>
          <a:bodyPr/>
          <a:lstStyle/>
          <a:p>
            <a:fld id="{CB13D4E0-B7EB-4029-984B-1D49C8B1074E}" type="slidenum">
              <a:rPr lang="es-EC" smtClean="0"/>
              <a:t>18</a:t>
            </a:fld>
            <a:endParaRPr lang="es-EC"/>
          </a:p>
        </p:txBody>
      </p:sp>
    </p:spTree>
    <p:extLst>
      <p:ext uri="{BB962C8B-B14F-4D97-AF65-F5344CB8AC3E}">
        <p14:creationId xmlns:p14="http://schemas.microsoft.com/office/powerpoint/2010/main" val="1615830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8 autores</a:t>
            </a:r>
          </a:p>
        </p:txBody>
      </p:sp>
      <p:sp>
        <p:nvSpPr>
          <p:cNvPr id="4" name="Marcador de número de diapositiva 3"/>
          <p:cNvSpPr>
            <a:spLocks noGrp="1"/>
          </p:cNvSpPr>
          <p:nvPr>
            <p:ph type="sldNum" sz="quarter" idx="10"/>
          </p:nvPr>
        </p:nvSpPr>
        <p:spPr/>
        <p:txBody>
          <a:bodyPr/>
          <a:lstStyle/>
          <a:p>
            <a:fld id="{CB13D4E0-B7EB-4029-984B-1D49C8B1074E}" type="slidenum">
              <a:rPr lang="es-EC" smtClean="0"/>
              <a:t>19</a:t>
            </a:fld>
            <a:endParaRPr lang="es-EC"/>
          </a:p>
        </p:txBody>
      </p:sp>
    </p:spTree>
    <p:extLst>
      <p:ext uri="{BB962C8B-B14F-4D97-AF65-F5344CB8AC3E}">
        <p14:creationId xmlns:p14="http://schemas.microsoft.com/office/powerpoint/2010/main" val="1674175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29 autores</a:t>
            </a:r>
          </a:p>
        </p:txBody>
      </p:sp>
      <p:sp>
        <p:nvSpPr>
          <p:cNvPr id="4" name="Marcador de número de diapositiva 3"/>
          <p:cNvSpPr>
            <a:spLocks noGrp="1"/>
          </p:cNvSpPr>
          <p:nvPr>
            <p:ph type="sldNum" sz="quarter" idx="10"/>
          </p:nvPr>
        </p:nvSpPr>
        <p:spPr/>
        <p:txBody>
          <a:bodyPr/>
          <a:lstStyle/>
          <a:p>
            <a:fld id="{CB13D4E0-B7EB-4029-984B-1D49C8B1074E}" type="slidenum">
              <a:rPr lang="es-EC" smtClean="0"/>
              <a:t>20</a:t>
            </a:fld>
            <a:endParaRPr lang="es-EC"/>
          </a:p>
        </p:txBody>
      </p:sp>
    </p:spTree>
    <p:extLst>
      <p:ext uri="{BB962C8B-B14F-4D97-AF65-F5344CB8AC3E}">
        <p14:creationId xmlns:p14="http://schemas.microsoft.com/office/powerpoint/2010/main" val="2170877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29 autores</a:t>
            </a:r>
          </a:p>
        </p:txBody>
      </p:sp>
      <p:sp>
        <p:nvSpPr>
          <p:cNvPr id="4" name="Marcador de número de diapositiva 3"/>
          <p:cNvSpPr>
            <a:spLocks noGrp="1"/>
          </p:cNvSpPr>
          <p:nvPr>
            <p:ph type="sldNum" sz="quarter" idx="10"/>
          </p:nvPr>
        </p:nvSpPr>
        <p:spPr/>
        <p:txBody>
          <a:bodyPr/>
          <a:lstStyle/>
          <a:p>
            <a:fld id="{CB13D4E0-B7EB-4029-984B-1D49C8B1074E}" type="slidenum">
              <a:rPr lang="es-EC" smtClean="0"/>
              <a:t>21</a:t>
            </a:fld>
            <a:endParaRPr lang="es-EC"/>
          </a:p>
        </p:txBody>
      </p:sp>
    </p:spTree>
    <p:extLst>
      <p:ext uri="{BB962C8B-B14F-4D97-AF65-F5344CB8AC3E}">
        <p14:creationId xmlns:p14="http://schemas.microsoft.com/office/powerpoint/2010/main" val="417972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8 autores</a:t>
            </a:r>
          </a:p>
        </p:txBody>
      </p:sp>
      <p:sp>
        <p:nvSpPr>
          <p:cNvPr id="4" name="Marcador de número de diapositiva 3"/>
          <p:cNvSpPr>
            <a:spLocks noGrp="1"/>
          </p:cNvSpPr>
          <p:nvPr>
            <p:ph type="sldNum" sz="quarter" idx="10"/>
          </p:nvPr>
        </p:nvSpPr>
        <p:spPr/>
        <p:txBody>
          <a:bodyPr/>
          <a:lstStyle/>
          <a:p>
            <a:fld id="{CB13D4E0-B7EB-4029-984B-1D49C8B1074E}" type="slidenum">
              <a:rPr lang="es-EC" smtClean="0"/>
              <a:t>22</a:t>
            </a:fld>
            <a:endParaRPr lang="es-EC"/>
          </a:p>
        </p:txBody>
      </p:sp>
    </p:spTree>
    <p:extLst>
      <p:ext uri="{BB962C8B-B14F-4D97-AF65-F5344CB8AC3E}">
        <p14:creationId xmlns:p14="http://schemas.microsoft.com/office/powerpoint/2010/main" val="919692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8 autores</a:t>
            </a:r>
          </a:p>
        </p:txBody>
      </p:sp>
      <p:sp>
        <p:nvSpPr>
          <p:cNvPr id="4" name="Marcador de número de diapositiva 3"/>
          <p:cNvSpPr>
            <a:spLocks noGrp="1"/>
          </p:cNvSpPr>
          <p:nvPr>
            <p:ph type="sldNum" sz="quarter" idx="10"/>
          </p:nvPr>
        </p:nvSpPr>
        <p:spPr/>
        <p:txBody>
          <a:bodyPr/>
          <a:lstStyle/>
          <a:p>
            <a:fld id="{CB13D4E0-B7EB-4029-984B-1D49C8B1074E}" type="slidenum">
              <a:rPr lang="es-EC" smtClean="0"/>
              <a:t>23</a:t>
            </a:fld>
            <a:endParaRPr lang="es-EC"/>
          </a:p>
        </p:txBody>
      </p:sp>
    </p:spTree>
    <p:extLst>
      <p:ext uri="{BB962C8B-B14F-4D97-AF65-F5344CB8AC3E}">
        <p14:creationId xmlns:p14="http://schemas.microsoft.com/office/powerpoint/2010/main" val="151801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8 autores</a:t>
            </a:r>
          </a:p>
        </p:txBody>
      </p:sp>
      <p:sp>
        <p:nvSpPr>
          <p:cNvPr id="4" name="Marcador de número de diapositiva 3"/>
          <p:cNvSpPr>
            <a:spLocks noGrp="1"/>
          </p:cNvSpPr>
          <p:nvPr>
            <p:ph type="sldNum" sz="quarter" idx="10"/>
          </p:nvPr>
        </p:nvSpPr>
        <p:spPr/>
        <p:txBody>
          <a:bodyPr/>
          <a:lstStyle/>
          <a:p>
            <a:fld id="{CB13D4E0-B7EB-4029-984B-1D49C8B1074E}" type="slidenum">
              <a:rPr lang="es-EC" smtClean="0"/>
              <a:t>24</a:t>
            </a:fld>
            <a:endParaRPr lang="es-EC"/>
          </a:p>
        </p:txBody>
      </p:sp>
    </p:spTree>
    <p:extLst>
      <p:ext uri="{BB962C8B-B14F-4D97-AF65-F5344CB8AC3E}">
        <p14:creationId xmlns:p14="http://schemas.microsoft.com/office/powerpoint/2010/main" val="2328283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8 autores</a:t>
            </a:r>
          </a:p>
        </p:txBody>
      </p:sp>
      <p:sp>
        <p:nvSpPr>
          <p:cNvPr id="4" name="Marcador de número de diapositiva 3"/>
          <p:cNvSpPr>
            <a:spLocks noGrp="1"/>
          </p:cNvSpPr>
          <p:nvPr>
            <p:ph type="sldNum" sz="quarter" idx="10"/>
          </p:nvPr>
        </p:nvSpPr>
        <p:spPr/>
        <p:txBody>
          <a:bodyPr/>
          <a:lstStyle/>
          <a:p>
            <a:fld id="{CB13D4E0-B7EB-4029-984B-1D49C8B1074E}" type="slidenum">
              <a:rPr lang="es-EC" smtClean="0"/>
              <a:t>25</a:t>
            </a:fld>
            <a:endParaRPr lang="es-EC"/>
          </a:p>
        </p:txBody>
      </p:sp>
    </p:spTree>
    <p:extLst>
      <p:ext uri="{BB962C8B-B14F-4D97-AF65-F5344CB8AC3E}">
        <p14:creationId xmlns:p14="http://schemas.microsoft.com/office/powerpoint/2010/main" val="419696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B13D4E0-B7EB-4029-984B-1D49C8B1074E}" type="slidenum">
              <a:rPr lang="es-EC" smtClean="0"/>
              <a:t>5</a:t>
            </a:fld>
            <a:endParaRPr lang="es-EC"/>
          </a:p>
        </p:txBody>
      </p:sp>
    </p:spTree>
    <p:extLst>
      <p:ext uri="{BB962C8B-B14F-4D97-AF65-F5344CB8AC3E}">
        <p14:creationId xmlns:p14="http://schemas.microsoft.com/office/powerpoint/2010/main" val="3486362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8 autores</a:t>
            </a:r>
          </a:p>
        </p:txBody>
      </p:sp>
      <p:sp>
        <p:nvSpPr>
          <p:cNvPr id="4" name="Marcador de número de diapositiva 3"/>
          <p:cNvSpPr>
            <a:spLocks noGrp="1"/>
          </p:cNvSpPr>
          <p:nvPr>
            <p:ph type="sldNum" sz="quarter" idx="10"/>
          </p:nvPr>
        </p:nvSpPr>
        <p:spPr/>
        <p:txBody>
          <a:bodyPr/>
          <a:lstStyle/>
          <a:p>
            <a:fld id="{CB13D4E0-B7EB-4029-984B-1D49C8B1074E}" type="slidenum">
              <a:rPr lang="es-EC" smtClean="0"/>
              <a:t>26</a:t>
            </a:fld>
            <a:endParaRPr lang="es-EC"/>
          </a:p>
        </p:txBody>
      </p:sp>
    </p:spTree>
    <p:extLst>
      <p:ext uri="{BB962C8B-B14F-4D97-AF65-F5344CB8AC3E}">
        <p14:creationId xmlns:p14="http://schemas.microsoft.com/office/powerpoint/2010/main" val="3153167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8 autores</a:t>
            </a:r>
          </a:p>
        </p:txBody>
      </p:sp>
      <p:sp>
        <p:nvSpPr>
          <p:cNvPr id="4" name="Marcador de número de diapositiva 3"/>
          <p:cNvSpPr>
            <a:spLocks noGrp="1"/>
          </p:cNvSpPr>
          <p:nvPr>
            <p:ph type="sldNum" sz="quarter" idx="10"/>
          </p:nvPr>
        </p:nvSpPr>
        <p:spPr/>
        <p:txBody>
          <a:bodyPr/>
          <a:lstStyle/>
          <a:p>
            <a:fld id="{CB13D4E0-B7EB-4029-984B-1D49C8B1074E}" type="slidenum">
              <a:rPr lang="es-EC" smtClean="0"/>
              <a:t>27</a:t>
            </a:fld>
            <a:endParaRPr lang="es-EC"/>
          </a:p>
        </p:txBody>
      </p:sp>
    </p:spTree>
    <p:extLst>
      <p:ext uri="{BB962C8B-B14F-4D97-AF65-F5344CB8AC3E}">
        <p14:creationId xmlns:p14="http://schemas.microsoft.com/office/powerpoint/2010/main" val="2093027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B13D4E0-B7EB-4029-984B-1D49C8B1074E}" type="slidenum">
              <a:rPr lang="es-EC" smtClean="0"/>
              <a:t>28</a:t>
            </a:fld>
            <a:endParaRPr lang="es-EC"/>
          </a:p>
        </p:txBody>
      </p:sp>
    </p:spTree>
    <p:extLst>
      <p:ext uri="{BB962C8B-B14F-4D97-AF65-F5344CB8AC3E}">
        <p14:creationId xmlns:p14="http://schemas.microsoft.com/office/powerpoint/2010/main" val="946333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t>29</a:t>
            </a:fld>
            <a:endParaRPr lang="es-EC"/>
          </a:p>
        </p:txBody>
      </p:sp>
    </p:spTree>
    <p:extLst>
      <p:ext uri="{BB962C8B-B14F-4D97-AF65-F5344CB8AC3E}">
        <p14:creationId xmlns:p14="http://schemas.microsoft.com/office/powerpoint/2010/main" val="81553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t>30</a:t>
            </a:fld>
            <a:endParaRPr lang="es-EC"/>
          </a:p>
        </p:txBody>
      </p:sp>
    </p:spTree>
    <p:extLst>
      <p:ext uri="{BB962C8B-B14F-4D97-AF65-F5344CB8AC3E}">
        <p14:creationId xmlns:p14="http://schemas.microsoft.com/office/powerpoint/2010/main" val="2408775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t>32</a:t>
            </a:fld>
            <a:endParaRPr lang="es-EC"/>
          </a:p>
        </p:txBody>
      </p:sp>
    </p:spTree>
    <p:extLst>
      <p:ext uri="{BB962C8B-B14F-4D97-AF65-F5344CB8AC3E}">
        <p14:creationId xmlns:p14="http://schemas.microsoft.com/office/powerpoint/2010/main" val="1719101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t>33</a:t>
            </a:fld>
            <a:endParaRPr lang="es-EC"/>
          </a:p>
        </p:txBody>
      </p:sp>
    </p:spTree>
    <p:extLst>
      <p:ext uri="{BB962C8B-B14F-4D97-AF65-F5344CB8AC3E}">
        <p14:creationId xmlns:p14="http://schemas.microsoft.com/office/powerpoint/2010/main" val="11048807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29 autores</a:t>
            </a:r>
          </a:p>
        </p:txBody>
      </p:sp>
      <p:sp>
        <p:nvSpPr>
          <p:cNvPr id="4" name="Marcador de número de diapositiva 3"/>
          <p:cNvSpPr>
            <a:spLocks noGrp="1"/>
          </p:cNvSpPr>
          <p:nvPr>
            <p:ph type="sldNum" sz="quarter" idx="10"/>
          </p:nvPr>
        </p:nvSpPr>
        <p:spPr/>
        <p:txBody>
          <a:bodyPr/>
          <a:lstStyle/>
          <a:p>
            <a:fld id="{CB13D4E0-B7EB-4029-984B-1D49C8B1074E}" type="slidenum">
              <a:rPr lang="es-EC" smtClean="0"/>
              <a:t>34</a:t>
            </a:fld>
            <a:endParaRPr lang="es-EC"/>
          </a:p>
        </p:txBody>
      </p:sp>
    </p:spTree>
    <p:extLst>
      <p:ext uri="{BB962C8B-B14F-4D97-AF65-F5344CB8AC3E}">
        <p14:creationId xmlns:p14="http://schemas.microsoft.com/office/powerpoint/2010/main" val="25214706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t>35</a:t>
            </a:fld>
            <a:endParaRPr lang="es-EC"/>
          </a:p>
        </p:txBody>
      </p:sp>
    </p:spTree>
    <p:extLst>
      <p:ext uri="{BB962C8B-B14F-4D97-AF65-F5344CB8AC3E}">
        <p14:creationId xmlns:p14="http://schemas.microsoft.com/office/powerpoint/2010/main" val="8128515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t>36</a:t>
            </a:fld>
            <a:endParaRPr lang="es-EC"/>
          </a:p>
        </p:txBody>
      </p:sp>
    </p:spTree>
    <p:extLst>
      <p:ext uri="{BB962C8B-B14F-4D97-AF65-F5344CB8AC3E}">
        <p14:creationId xmlns:p14="http://schemas.microsoft.com/office/powerpoint/2010/main" val="1075681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29 autores</a:t>
            </a:r>
          </a:p>
        </p:txBody>
      </p:sp>
      <p:sp>
        <p:nvSpPr>
          <p:cNvPr id="4" name="Marcador de número de diapositiva 3"/>
          <p:cNvSpPr>
            <a:spLocks noGrp="1"/>
          </p:cNvSpPr>
          <p:nvPr>
            <p:ph type="sldNum" sz="quarter" idx="10"/>
          </p:nvPr>
        </p:nvSpPr>
        <p:spPr/>
        <p:txBody>
          <a:bodyPr/>
          <a:lstStyle/>
          <a:p>
            <a:fld id="{CB13D4E0-B7EB-4029-984B-1D49C8B1074E}" type="slidenum">
              <a:rPr lang="es-EC" smtClean="0"/>
              <a:t>6</a:t>
            </a:fld>
            <a:endParaRPr lang="es-EC"/>
          </a:p>
        </p:txBody>
      </p:sp>
    </p:spTree>
    <p:extLst>
      <p:ext uri="{BB962C8B-B14F-4D97-AF65-F5344CB8AC3E}">
        <p14:creationId xmlns:p14="http://schemas.microsoft.com/office/powerpoint/2010/main" val="42251602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t>37</a:t>
            </a:fld>
            <a:endParaRPr lang="es-EC"/>
          </a:p>
        </p:txBody>
      </p:sp>
    </p:spTree>
    <p:extLst>
      <p:ext uri="{BB962C8B-B14F-4D97-AF65-F5344CB8AC3E}">
        <p14:creationId xmlns:p14="http://schemas.microsoft.com/office/powerpoint/2010/main" val="1139710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t>38</a:t>
            </a:fld>
            <a:endParaRPr lang="es-EC"/>
          </a:p>
        </p:txBody>
      </p:sp>
    </p:spTree>
    <p:extLst>
      <p:ext uri="{BB962C8B-B14F-4D97-AF65-F5344CB8AC3E}">
        <p14:creationId xmlns:p14="http://schemas.microsoft.com/office/powerpoint/2010/main" val="21051077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AUMENTAR VARIANZA</a:t>
            </a:r>
            <a:r>
              <a:rPr lang="es-EC" baseline="0" dirty="0"/>
              <a:t> Y KMO Y BARLET</a:t>
            </a:r>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t>39</a:t>
            </a:fld>
            <a:endParaRPr lang="es-EC"/>
          </a:p>
        </p:txBody>
      </p:sp>
    </p:spTree>
    <p:extLst>
      <p:ext uri="{BB962C8B-B14F-4D97-AF65-F5344CB8AC3E}">
        <p14:creationId xmlns:p14="http://schemas.microsoft.com/office/powerpoint/2010/main" val="35689437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AUMENTAR VARIANZA</a:t>
            </a:r>
            <a:r>
              <a:rPr lang="es-EC" baseline="0" dirty="0"/>
              <a:t> Y KMO Y BARLET</a:t>
            </a:r>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t>40</a:t>
            </a:fld>
            <a:endParaRPr lang="es-EC"/>
          </a:p>
        </p:txBody>
      </p:sp>
    </p:spTree>
    <p:extLst>
      <p:ext uri="{BB962C8B-B14F-4D97-AF65-F5344CB8AC3E}">
        <p14:creationId xmlns:p14="http://schemas.microsoft.com/office/powerpoint/2010/main" val="39903878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B13D4E0-B7EB-4029-984B-1D49C8B1074E}" type="slidenum">
              <a:rPr lang="es-EC" smtClean="0"/>
              <a:t>41</a:t>
            </a:fld>
            <a:endParaRPr lang="es-EC"/>
          </a:p>
        </p:txBody>
      </p:sp>
    </p:spTree>
    <p:extLst>
      <p:ext uri="{BB962C8B-B14F-4D97-AF65-F5344CB8AC3E}">
        <p14:creationId xmlns:p14="http://schemas.microsoft.com/office/powerpoint/2010/main" val="377412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29 autores</a:t>
            </a:r>
          </a:p>
        </p:txBody>
      </p:sp>
      <p:sp>
        <p:nvSpPr>
          <p:cNvPr id="4" name="Marcador de número de diapositiva 3"/>
          <p:cNvSpPr>
            <a:spLocks noGrp="1"/>
          </p:cNvSpPr>
          <p:nvPr>
            <p:ph type="sldNum" sz="quarter" idx="10"/>
          </p:nvPr>
        </p:nvSpPr>
        <p:spPr/>
        <p:txBody>
          <a:bodyPr/>
          <a:lstStyle/>
          <a:p>
            <a:fld id="{CB13D4E0-B7EB-4029-984B-1D49C8B1074E}" type="slidenum">
              <a:rPr lang="es-EC" smtClean="0"/>
              <a:t>7</a:t>
            </a:fld>
            <a:endParaRPr lang="es-EC"/>
          </a:p>
        </p:txBody>
      </p:sp>
    </p:spTree>
    <p:extLst>
      <p:ext uri="{BB962C8B-B14F-4D97-AF65-F5344CB8AC3E}">
        <p14:creationId xmlns:p14="http://schemas.microsoft.com/office/powerpoint/2010/main" val="1393690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29 autores</a:t>
            </a:r>
          </a:p>
        </p:txBody>
      </p:sp>
      <p:sp>
        <p:nvSpPr>
          <p:cNvPr id="4" name="Marcador de número de diapositiva 3"/>
          <p:cNvSpPr>
            <a:spLocks noGrp="1"/>
          </p:cNvSpPr>
          <p:nvPr>
            <p:ph type="sldNum" sz="quarter" idx="10"/>
          </p:nvPr>
        </p:nvSpPr>
        <p:spPr/>
        <p:txBody>
          <a:bodyPr/>
          <a:lstStyle/>
          <a:p>
            <a:fld id="{CB13D4E0-B7EB-4029-984B-1D49C8B1074E}" type="slidenum">
              <a:rPr lang="es-EC" smtClean="0"/>
              <a:t>8</a:t>
            </a:fld>
            <a:endParaRPr lang="es-EC"/>
          </a:p>
        </p:txBody>
      </p:sp>
    </p:spTree>
    <p:extLst>
      <p:ext uri="{BB962C8B-B14F-4D97-AF65-F5344CB8AC3E}">
        <p14:creationId xmlns:p14="http://schemas.microsoft.com/office/powerpoint/2010/main" val="3040360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29 autores</a:t>
            </a:r>
          </a:p>
        </p:txBody>
      </p:sp>
      <p:sp>
        <p:nvSpPr>
          <p:cNvPr id="4" name="Marcador de número de diapositiva 3"/>
          <p:cNvSpPr>
            <a:spLocks noGrp="1"/>
          </p:cNvSpPr>
          <p:nvPr>
            <p:ph type="sldNum" sz="quarter" idx="10"/>
          </p:nvPr>
        </p:nvSpPr>
        <p:spPr/>
        <p:txBody>
          <a:bodyPr/>
          <a:lstStyle/>
          <a:p>
            <a:fld id="{CB13D4E0-B7EB-4029-984B-1D49C8B1074E}" type="slidenum">
              <a:rPr lang="es-EC" smtClean="0"/>
              <a:t>9</a:t>
            </a:fld>
            <a:endParaRPr lang="es-EC"/>
          </a:p>
        </p:txBody>
      </p:sp>
    </p:spTree>
    <p:extLst>
      <p:ext uri="{BB962C8B-B14F-4D97-AF65-F5344CB8AC3E}">
        <p14:creationId xmlns:p14="http://schemas.microsoft.com/office/powerpoint/2010/main" val="2864750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29 autores</a:t>
            </a:r>
          </a:p>
        </p:txBody>
      </p:sp>
      <p:sp>
        <p:nvSpPr>
          <p:cNvPr id="4" name="Marcador de número de diapositiva 3"/>
          <p:cNvSpPr>
            <a:spLocks noGrp="1"/>
          </p:cNvSpPr>
          <p:nvPr>
            <p:ph type="sldNum" sz="quarter" idx="10"/>
          </p:nvPr>
        </p:nvSpPr>
        <p:spPr/>
        <p:txBody>
          <a:bodyPr/>
          <a:lstStyle/>
          <a:p>
            <a:fld id="{CB13D4E0-B7EB-4029-984B-1D49C8B1074E}" type="slidenum">
              <a:rPr lang="es-EC" smtClean="0"/>
              <a:t>10</a:t>
            </a:fld>
            <a:endParaRPr lang="es-EC"/>
          </a:p>
        </p:txBody>
      </p:sp>
    </p:spTree>
    <p:extLst>
      <p:ext uri="{BB962C8B-B14F-4D97-AF65-F5344CB8AC3E}">
        <p14:creationId xmlns:p14="http://schemas.microsoft.com/office/powerpoint/2010/main" val="1418465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8 autores</a:t>
            </a:r>
          </a:p>
        </p:txBody>
      </p:sp>
      <p:sp>
        <p:nvSpPr>
          <p:cNvPr id="4" name="Marcador de número de diapositiva 3"/>
          <p:cNvSpPr>
            <a:spLocks noGrp="1"/>
          </p:cNvSpPr>
          <p:nvPr>
            <p:ph type="sldNum" sz="quarter" idx="10"/>
          </p:nvPr>
        </p:nvSpPr>
        <p:spPr/>
        <p:txBody>
          <a:bodyPr/>
          <a:lstStyle/>
          <a:p>
            <a:fld id="{CB13D4E0-B7EB-4029-984B-1D49C8B1074E}" type="slidenum">
              <a:rPr lang="es-EC" smtClean="0"/>
              <a:t>11</a:t>
            </a:fld>
            <a:endParaRPr lang="es-EC"/>
          </a:p>
        </p:txBody>
      </p:sp>
    </p:spTree>
    <p:extLst>
      <p:ext uri="{BB962C8B-B14F-4D97-AF65-F5344CB8AC3E}">
        <p14:creationId xmlns:p14="http://schemas.microsoft.com/office/powerpoint/2010/main" val="639013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8 autores</a:t>
            </a:r>
          </a:p>
        </p:txBody>
      </p:sp>
      <p:sp>
        <p:nvSpPr>
          <p:cNvPr id="4" name="Marcador de número de diapositiva 3"/>
          <p:cNvSpPr>
            <a:spLocks noGrp="1"/>
          </p:cNvSpPr>
          <p:nvPr>
            <p:ph type="sldNum" sz="quarter" idx="10"/>
          </p:nvPr>
        </p:nvSpPr>
        <p:spPr/>
        <p:txBody>
          <a:bodyPr/>
          <a:lstStyle/>
          <a:p>
            <a:fld id="{CB13D4E0-B7EB-4029-984B-1D49C8B1074E}" type="slidenum">
              <a:rPr lang="es-EC" smtClean="0"/>
              <a:t>14</a:t>
            </a:fld>
            <a:endParaRPr lang="es-EC"/>
          </a:p>
        </p:txBody>
      </p:sp>
    </p:spTree>
    <p:extLst>
      <p:ext uri="{BB962C8B-B14F-4D97-AF65-F5344CB8AC3E}">
        <p14:creationId xmlns:p14="http://schemas.microsoft.com/office/powerpoint/2010/main" val="23317458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0413" cy="5616575"/>
        </p:xfrm>
        <a:graphic>
          <a:graphicData uri="http://schemas.openxmlformats.org/presentationml/2006/ole">
            <mc:AlternateContent xmlns:mc="http://schemas.openxmlformats.org/markup-compatibility/2006">
              <mc:Choice xmlns:v="urn:schemas-microsoft-com:vml" Requires="v">
                <p:oleObj spid="_x0000_s22628"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0413"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520" y="6245225"/>
            <a:ext cx="284443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p:nvSpPr>
        <p:spPr bwMode="auto">
          <a:xfrm>
            <a:off x="4165058" y="6245225"/>
            <a:ext cx="3860297"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p:nvSpPr>
        <p:spPr bwMode="auto">
          <a:xfrm>
            <a:off x="609520" y="6245225"/>
            <a:ext cx="284443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p:nvSpPr>
        <p:spPr bwMode="auto">
          <a:xfrm>
            <a:off x="4165058" y="6245225"/>
            <a:ext cx="3860297"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12190413" cy="1135062"/>
          </a:xfrm>
          <a:prstGeom prst="rect">
            <a:avLst/>
          </a:prstGeom>
          <a:noFill/>
        </p:spPr>
      </p:pic>
      <p:sp>
        <p:nvSpPr>
          <p:cNvPr id="17458" name="Oval 50"/>
          <p:cNvSpPr>
            <a:spLocks noChangeArrowheads="1"/>
          </p:cNvSpPr>
          <p:nvPr/>
        </p:nvSpPr>
        <p:spPr bwMode="auto">
          <a:xfrm>
            <a:off x="289946" y="260351"/>
            <a:ext cx="1056079" cy="792163"/>
          </a:xfrm>
          <a:prstGeom prst="ellipse">
            <a:avLst/>
          </a:prstGeom>
          <a:solidFill>
            <a:schemeClr val="bg1"/>
          </a:solidFill>
          <a:ln w="9525">
            <a:noFill/>
            <a:round/>
            <a:headEnd/>
            <a:tailEnd/>
          </a:ln>
          <a:effectLst/>
        </p:spPr>
        <p:txBody>
          <a:bodyPr wrap="none" anchor="ctr"/>
          <a:lstStyle/>
          <a:p>
            <a:endParaRPr lang="es-ES" dirty="0"/>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49" y="188640"/>
            <a:ext cx="3839500" cy="624924"/>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521" y="1600201"/>
            <a:ext cx="10971372"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8049" y="274639"/>
            <a:ext cx="2742843"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521" y="274639"/>
            <a:ext cx="8025355"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A4F8ADE-4D41-46F2-88BF-4888F1291FB6}"/>
              </a:ext>
            </a:extLst>
          </p:cNvPr>
          <p:cNvSpPr>
            <a:spLocks noGrp="1"/>
          </p:cNvSpPr>
          <p:nvPr>
            <p:ph type="ctrTitle"/>
          </p:nvPr>
        </p:nvSpPr>
        <p:spPr>
          <a:xfrm>
            <a:off x="1523802" y="1122363"/>
            <a:ext cx="9142810" cy="2387600"/>
          </a:xfrm>
          <a:prstGeom prst="rect">
            <a:avLst/>
          </a:prstGeom>
        </p:spPr>
        <p:txBody>
          <a:bodyPr anchor="b"/>
          <a:lstStyle>
            <a:lvl1pPr algn="ctr">
              <a:defRPr sz="5999"/>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xmlns="" id="{7F569F77-E56B-43B3-AD02-5F47F22C45B9}"/>
              </a:ext>
            </a:extLst>
          </p:cNvPr>
          <p:cNvSpPr>
            <a:spLocks noGrp="1"/>
          </p:cNvSpPr>
          <p:nvPr>
            <p:ph type="subTitle" idx="1"/>
          </p:nvPr>
        </p:nvSpPr>
        <p:spPr>
          <a:xfrm>
            <a:off x="1523802" y="3602038"/>
            <a:ext cx="9142810" cy="1655762"/>
          </a:xfrm>
          <a:prstGeom prst="rect">
            <a:avLst/>
          </a:prstGeo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xmlns="" id="{DA607729-3790-47A6-A6A4-9A47E4BE10C6}"/>
              </a:ext>
            </a:extLst>
          </p:cNvPr>
          <p:cNvSpPr>
            <a:spLocks noGrp="1"/>
          </p:cNvSpPr>
          <p:nvPr>
            <p:ph type="dt" sz="half" idx="10"/>
          </p:nvPr>
        </p:nvSpPr>
        <p:spPr>
          <a:xfrm>
            <a:off x="838091" y="6356351"/>
            <a:ext cx="2742843" cy="365125"/>
          </a:xfrm>
          <a:prstGeom prst="rect">
            <a:avLst/>
          </a:prstGeom>
        </p:spPr>
        <p:txBody>
          <a:bodyPr/>
          <a:lstStyle/>
          <a:p>
            <a:fld id="{36D4AF02-D979-4C20-83F9-AE930A260CB8}" type="datetimeFigureOut">
              <a:rPr lang="es-EC" smtClean="0"/>
              <a:t>20/02/2020</a:t>
            </a:fld>
            <a:endParaRPr lang="es-EC"/>
          </a:p>
        </p:txBody>
      </p:sp>
      <p:sp>
        <p:nvSpPr>
          <p:cNvPr id="5" name="Marcador de pie de página 4">
            <a:extLst>
              <a:ext uri="{FF2B5EF4-FFF2-40B4-BE49-F238E27FC236}">
                <a16:creationId xmlns:a16="http://schemas.microsoft.com/office/drawing/2014/main" xmlns="" id="{8F7B0993-2849-4AE9-8219-6569B35258C7}"/>
              </a:ext>
            </a:extLst>
          </p:cNvPr>
          <p:cNvSpPr>
            <a:spLocks noGrp="1"/>
          </p:cNvSpPr>
          <p:nvPr>
            <p:ph type="ftr" sz="quarter" idx="11"/>
          </p:nvPr>
        </p:nvSpPr>
        <p:spPr>
          <a:xfrm>
            <a:off x="4038075" y="6356351"/>
            <a:ext cx="4114264" cy="365125"/>
          </a:xfrm>
          <a:prstGeom prst="rect">
            <a:avLst/>
          </a:prstGeom>
        </p:spPr>
        <p:txBody>
          <a:bodyPr/>
          <a:lstStyle/>
          <a:p>
            <a:endParaRPr lang="es-EC"/>
          </a:p>
        </p:txBody>
      </p:sp>
      <p:sp>
        <p:nvSpPr>
          <p:cNvPr id="6" name="Marcador de número de diapositiva 5">
            <a:extLst>
              <a:ext uri="{FF2B5EF4-FFF2-40B4-BE49-F238E27FC236}">
                <a16:creationId xmlns:a16="http://schemas.microsoft.com/office/drawing/2014/main" xmlns="" id="{9DCCA6B1-3165-44B8-8745-9244283581D0}"/>
              </a:ext>
            </a:extLst>
          </p:cNvPr>
          <p:cNvSpPr>
            <a:spLocks noGrp="1"/>
          </p:cNvSpPr>
          <p:nvPr>
            <p:ph type="sldNum" sz="quarter" idx="12"/>
          </p:nvPr>
        </p:nvSpPr>
        <p:spPr>
          <a:xfrm>
            <a:off x="8609479" y="6356351"/>
            <a:ext cx="2742843" cy="365125"/>
          </a:xfrm>
          <a:prstGeom prst="rect">
            <a:avLst/>
          </a:prstGeom>
        </p:spPr>
        <p:txBody>
          <a:bodyPr/>
          <a:lstStyle/>
          <a:p>
            <a:fld id="{33D6235F-C12D-4368-A8B3-A7AC9A92F5DB}" type="slidenum">
              <a:rPr lang="es-EC" smtClean="0"/>
              <a:t>‹Nº›</a:t>
            </a:fld>
            <a:endParaRPr lang="es-EC"/>
          </a:p>
        </p:txBody>
      </p:sp>
    </p:spTree>
    <p:extLst>
      <p:ext uri="{BB962C8B-B14F-4D97-AF65-F5344CB8AC3E}">
        <p14:creationId xmlns:p14="http://schemas.microsoft.com/office/powerpoint/2010/main" val="410173112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264A7FE-3BF7-4184-BD58-24842C4A2ABC}"/>
              </a:ext>
            </a:extLst>
          </p:cNvPr>
          <p:cNvSpPr>
            <a:spLocks noGrp="1"/>
          </p:cNvSpPr>
          <p:nvPr>
            <p:ph type="ctrTitle"/>
          </p:nvPr>
        </p:nvSpPr>
        <p:spPr>
          <a:xfrm>
            <a:off x="1523802" y="1122363"/>
            <a:ext cx="9142810" cy="2387600"/>
          </a:xfrm>
        </p:spPr>
        <p:txBody>
          <a:bodyPr anchor="b"/>
          <a:lstStyle>
            <a:lvl1pPr algn="ctr">
              <a:defRPr sz="5999"/>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xmlns="" id="{874DE9E2-0976-4454-AB46-D24C4396767F}"/>
              </a:ext>
            </a:extLst>
          </p:cNvPr>
          <p:cNvSpPr>
            <a:spLocks noGrp="1"/>
          </p:cNvSpPr>
          <p:nvPr>
            <p:ph type="subTitle" idx="1"/>
          </p:nvPr>
        </p:nvSpPr>
        <p:spPr>
          <a:xfrm>
            <a:off x="1523802" y="3602038"/>
            <a:ext cx="914281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xmlns="" id="{12FED749-2500-48B6-AAC9-C7B9F7F1C6A8}"/>
              </a:ext>
            </a:extLst>
          </p:cNvPr>
          <p:cNvSpPr>
            <a:spLocks noGrp="1"/>
          </p:cNvSpPr>
          <p:nvPr>
            <p:ph type="dt" sz="half" idx="10"/>
          </p:nvPr>
        </p:nvSpPr>
        <p:spPr/>
        <p:txBody>
          <a:bodyPr/>
          <a:lstStyle/>
          <a:p>
            <a:fld id="{DD8D56FB-F174-48C4-A0D0-A461E4278AE2}" type="datetimeFigureOut">
              <a:rPr lang="es-EC" smtClean="0">
                <a:solidFill>
                  <a:prstClr val="black">
                    <a:tint val="75000"/>
                  </a:prstClr>
                </a:solidFill>
              </a:rPr>
              <a:pPr/>
              <a:t>20/02/2020</a:t>
            </a:fld>
            <a:endParaRPr lang="es-EC">
              <a:solidFill>
                <a:prstClr val="black">
                  <a:tint val="75000"/>
                </a:prstClr>
              </a:solidFill>
            </a:endParaRPr>
          </a:p>
        </p:txBody>
      </p:sp>
      <p:sp>
        <p:nvSpPr>
          <p:cNvPr id="5" name="Marcador de pie de página 4">
            <a:extLst>
              <a:ext uri="{FF2B5EF4-FFF2-40B4-BE49-F238E27FC236}">
                <a16:creationId xmlns:a16="http://schemas.microsoft.com/office/drawing/2014/main" xmlns="" id="{D391BF47-1BB5-4BDB-96FD-4191240D4ED5}"/>
              </a:ext>
            </a:extLst>
          </p:cNvPr>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4A780299-CAF2-43EE-B5DA-D3714A83EEDF}"/>
              </a:ext>
            </a:extLst>
          </p:cNvPr>
          <p:cNvSpPr>
            <a:spLocks noGrp="1"/>
          </p:cNvSpPr>
          <p:nvPr>
            <p:ph type="sldNum" sz="quarter" idx="12"/>
          </p:nvPr>
        </p:nvSpPr>
        <p:spPr/>
        <p:txBody>
          <a:bodyPr/>
          <a:lstStyle/>
          <a:p>
            <a:fld id="{4971AC4C-D061-464A-B758-448C0313D648}"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9090671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92A2BF3-93A4-483E-9D47-64A7B472FF2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B30794E6-2FC2-4204-B16D-659383985CB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79B7D9CD-7065-4391-A99D-0CE5C41C50F6}"/>
              </a:ext>
            </a:extLst>
          </p:cNvPr>
          <p:cNvSpPr>
            <a:spLocks noGrp="1"/>
          </p:cNvSpPr>
          <p:nvPr>
            <p:ph type="dt" sz="half" idx="10"/>
          </p:nvPr>
        </p:nvSpPr>
        <p:spPr/>
        <p:txBody>
          <a:bodyPr/>
          <a:lstStyle/>
          <a:p>
            <a:fld id="{DD8D56FB-F174-48C4-A0D0-A461E4278AE2}" type="datetimeFigureOut">
              <a:rPr lang="es-EC" smtClean="0">
                <a:solidFill>
                  <a:prstClr val="black">
                    <a:tint val="75000"/>
                  </a:prstClr>
                </a:solidFill>
              </a:rPr>
              <a:pPr/>
              <a:t>20/02/2020</a:t>
            </a:fld>
            <a:endParaRPr lang="es-EC">
              <a:solidFill>
                <a:prstClr val="black">
                  <a:tint val="75000"/>
                </a:prstClr>
              </a:solidFill>
            </a:endParaRPr>
          </a:p>
        </p:txBody>
      </p:sp>
      <p:sp>
        <p:nvSpPr>
          <p:cNvPr id="5" name="Marcador de pie de página 4">
            <a:extLst>
              <a:ext uri="{FF2B5EF4-FFF2-40B4-BE49-F238E27FC236}">
                <a16:creationId xmlns:a16="http://schemas.microsoft.com/office/drawing/2014/main" xmlns="" id="{89874947-B67F-4576-9CC4-CFEB2B30E788}"/>
              </a:ext>
            </a:extLst>
          </p:cNvPr>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4E416D78-7C09-4809-9D53-8396EAFDD0E6}"/>
              </a:ext>
            </a:extLst>
          </p:cNvPr>
          <p:cNvSpPr>
            <a:spLocks noGrp="1"/>
          </p:cNvSpPr>
          <p:nvPr>
            <p:ph type="sldNum" sz="quarter" idx="12"/>
          </p:nvPr>
        </p:nvSpPr>
        <p:spPr/>
        <p:txBody>
          <a:bodyPr/>
          <a:lstStyle/>
          <a:p>
            <a:fld id="{4971AC4C-D061-464A-B758-448C0313D648}"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67517779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A6AEAC7-F62D-4982-ABDB-F47BD6C3FEA2}"/>
              </a:ext>
            </a:extLst>
          </p:cNvPr>
          <p:cNvSpPr>
            <a:spLocks noGrp="1"/>
          </p:cNvSpPr>
          <p:nvPr>
            <p:ph type="title"/>
          </p:nvPr>
        </p:nvSpPr>
        <p:spPr>
          <a:xfrm>
            <a:off x="831742" y="1709739"/>
            <a:ext cx="10514231" cy="2852737"/>
          </a:xfrm>
        </p:spPr>
        <p:txBody>
          <a:bodyPr anchor="b"/>
          <a:lstStyle>
            <a:lvl1pPr>
              <a:defRPr sz="5999"/>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F02BA785-6735-4DB8-88AB-90377F4957C5}"/>
              </a:ext>
            </a:extLst>
          </p:cNvPr>
          <p:cNvSpPr>
            <a:spLocks noGrp="1"/>
          </p:cNvSpPr>
          <p:nvPr>
            <p:ph type="body" idx="1"/>
          </p:nvPr>
        </p:nvSpPr>
        <p:spPr>
          <a:xfrm>
            <a:off x="831742" y="4589464"/>
            <a:ext cx="10514231" cy="1500187"/>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94D0C165-5C99-46D2-9718-84FA77BD295C}"/>
              </a:ext>
            </a:extLst>
          </p:cNvPr>
          <p:cNvSpPr>
            <a:spLocks noGrp="1"/>
          </p:cNvSpPr>
          <p:nvPr>
            <p:ph type="dt" sz="half" idx="10"/>
          </p:nvPr>
        </p:nvSpPr>
        <p:spPr/>
        <p:txBody>
          <a:bodyPr/>
          <a:lstStyle/>
          <a:p>
            <a:fld id="{DD8D56FB-F174-48C4-A0D0-A461E4278AE2}" type="datetimeFigureOut">
              <a:rPr lang="es-EC" smtClean="0">
                <a:solidFill>
                  <a:prstClr val="black">
                    <a:tint val="75000"/>
                  </a:prstClr>
                </a:solidFill>
              </a:rPr>
              <a:pPr/>
              <a:t>20/02/2020</a:t>
            </a:fld>
            <a:endParaRPr lang="es-EC">
              <a:solidFill>
                <a:prstClr val="black">
                  <a:tint val="75000"/>
                </a:prstClr>
              </a:solidFill>
            </a:endParaRPr>
          </a:p>
        </p:txBody>
      </p:sp>
      <p:sp>
        <p:nvSpPr>
          <p:cNvPr id="5" name="Marcador de pie de página 4">
            <a:extLst>
              <a:ext uri="{FF2B5EF4-FFF2-40B4-BE49-F238E27FC236}">
                <a16:creationId xmlns:a16="http://schemas.microsoft.com/office/drawing/2014/main" xmlns="" id="{3DCA03A6-C6EE-4554-8C61-5AB6B384AE6F}"/>
              </a:ext>
            </a:extLst>
          </p:cNvPr>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5DBAA273-B47F-4317-A8E5-9A95D4D8FA44}"/>
              </a:ext>
            </a:extLst>
          </p:cNvPr>
          <p:cNvSpPr>
            <a:spLocks noGrp="1"/>
          </p:cNvSpPr>
          <p:nvPr>
            <p:ph type="sldNum" sz="quarter" idx="12"/>
          </p:nvPr>
        </p:nvSpPr>
        <p:spPr/>
        <p:txBody>
          <a:bodyPr/>
          <a:lstStyle/>
          <a:p>
            <a:fld id="{4971AC4C-D061-464A-B758-448C0313D648}"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43346182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EF89B4F-CFAD-44EA-BCC5-03395D762C41}"/>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2275FC93-D691-48F4-A8D7-FD16018CF995}"/>
              </a:ext>
            </a:extLst>
          </p:cNvPr>
          <p:cNvSpPr>
            <a:spLocks noGrp="1"/>
          </p:cNvSpPr>
          <p:nvPr>
            <p:ph sz="half" idx="1"/>
          </p:nvPr>
        </p:nvSpPr>
        <p:spPr>
          <a:xfrm>
            <a:off x="838091" y="1825625"/>
            <a:ext cx="5180926"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xmlns="" id="{A93196ED-87EC-4D8C-9905-1E371A256894}"/>
              </a:ext>
            </a:extLst>
          </p:cNvPr>
          <p:cNvSpPr>
            <a:spLocks noGrp="1"/>
          </p:cNvSpPr>
          <p:nvPr>
            <p:ph sz="half" idx="2"/>
          </p:nvPr>
        </p:nvSpPr>
        <p:spPr>
          <a:xfrm>
            <a:off x="6171396" y="1825625"/>
            <a:ext cx="5180926"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xmlns="" id="{9EBB82B3-99ED-4534-811D-5BCF9899653A}"/>
              </a:ext>
            </a:extLst>
          </p:cNvPr>
          <p:cNvSpPr>
            <a:spLocks noGrp="1"/>
          </p:cNvSpPr>
          <p:nvPr>
            <p:ph type="dt" sz="half" idx="10"/>
          </p:nvPr>
        </p:nvSpPr>
        <p:spPr/>
        <p:txBody>
          <a:bodyPr/>
          <a:lstStyle/>
          <a:p>
            <a:fld id="{DD8D56FB-F174-48C4-A0D0-A461E4278AE2}" type="datetimeFigureOut">
              <a:rPr lang="es-EC" smtClean="0">
                <a:solidFill>
                  <a:prstClr val="black">
                    <a:tint val="75000"/>
                  </a:prstClr>
                </a:solidFill>
              </a:rPr>
              <a:pPr/>
              <a:t>20/02/2020</a:t>
            </a:fld>
            <a:endParaRPr lang="es-EC">
              <a:solidFill>
                <a:prstClr val="black">
                  <a:tint val="75000"/>
                </a:prstClr>
              </a:solidFill>
            </a:endParaRPr>
          </a:p>
        </p:txBody>
      </p:sp>
      <p:sp>
        <p:nvSpPr>
          <p:cNvPr id="6" name="Marcador de pie de página 5">
            <a:extLst>
              <a:ext uri="{FF2B5EF4-FFF2-40B4-BE49-F238E27FC236}">
                <a16:creationId xmlns:a16="http://schemas.microsoft.com/office/drawing/2014/main" xmlns="" id="{17AAE6F0-1020-4BB6-B399-20EC820B6692}"/>
              </a:ext>
            </a:extLst>
          </p:cNvPr>
          <p:cNvSpPr>
            <a:spLocks noGrp="1"/>
          </p:cNvSpPr>
          <p:nvPr>
            <p:ph type="ftr" sz="quarter" idx="11"/>
          </p:nvPr>
        </p:nvSpPr>
        <p:spPr/>
        <p:txBody>
          <a:bodyPr/>
          <a:lstStyle/>
          <a:p>
            <a:endParaRPr lang="es-EC">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0F1941A7-8CC2-4648-AAB4-F5CCC4A0762F}"/>
              </a:ext>
            </a:extLst>
          </p:cNvPr>
          <p:cNvSpPr>
            <a:spLocks noGrp="1"/>
          </p:cNvSpPr>
          <p:nvPr>
            <p:ph type="sldNum" sz="quarter" idx="12"/>
          </p:nvPr>
        </p:nvSpPr>
        <p:spPr/>
        <p:txBody>
          <a:bodyPr/>
          <a:lstStyle/>
          <a:p>
            <a:fld id="{4971AC4C-D061-464A-B758-448C0313D648}"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30492633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D403799-8EB4-442D-85D1-4297817FB414}"/>
              </a:ext>
            </a:extLst>
          </p:cNvPr>
          <p:cNvSpPr>
            <a:spLocks noGrp="1"/>
          </p:cNvSpPr>
          <p:nvPr>
            <p:ph type="title"/>
          </p:nvPr>
        </p:nvSpPr>
        <p:spPr>
          <a:xfrm>
            <a:off x="839679" y="365126"/>
            <a:ext cx="10514231"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4E221D9D-10DE-4AFE-8323-B4FD3981D20D}"/>
              </a:ext>
            </a:extLst>
          </p:cNvPr>
          <p:cNvSpPr>
            <a:spLocks noGrp="1"/>
          </p:cNvSpPr>
          <p:nvPr>
            <p:ph type="body" idx="1"/>
          </p:nvPr>
        </p:nvSpPr>
        <p:spPr>
          <a:xfrm>
            <a:off x="839679" y="1681163"/>
            <a:ext cx="5157116"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F72B1D30-0FB7-444C-8E03-31B5FB47934C}"/>
              </a:ext>
            </a:extLst>
          </p:cNvPr>
          <p:cNvSpPr>
            <a:spLocks noGrp="1"/>
          </p:cNvSpPr>
          <p:nvPr>
            <p:ph sz="half" idx="2"/>
          </p:nvPr>
        </p:nvSpPr>
        <p:spPr>
          <a:xfrm>
            <a:off x="839679" y="2505075"/>
            <a:ext cx="5157116"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xmlns="" id="{B09CED50-1E0D-46D5-9777-B4465B7CFB63}"/>
              </a:ext>
            </a:extLst>
          </p:cNvPr>
          <p:cNvSpPr>
            <a:spLocks noGrp="1"/>
          </p:cNvSpPr>
          <p:nvPr>
            <p:ph type="body" sz="quarter" idx="3"/>
          </p:nvPr>
        </p:nvSpPr>
        <p:spPr>
          <a:xfrm>
            <a:off x="6171397" y="1681163"/>
            <a:ext cx="5182513"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1868B1A5-F68F-4012-9DA4-882B41C20AB9}"/>
              </a:ext>
            </a:extLst>
          </p:cNvPr>
          <p:cNvSpPr>
            <a:spLocks noGrp="1"/>
          </p:cNvSpPr>
          <p:nvPr>
            <p:ph sz="quarter" idx="4"/>
          </p:nvPr>
        </p:nvSpPr>
        <p:spPr>
          <a:xfrm>
            <a:off x="6171397" y="2505075"/>
            <a:ext cx="5182513"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xmlns="" id="{983FE006-DD8D-461D-82AD-F08F2D641338}"/>
              </a:ext>
            </a:extLst>
          </p:cNvPr>
          <p:cNvSpPr>
            <a:spLocks noGrp="1"/>
          </p:cNvSpPr>
          <p:nvPr>
            <p:ph type="dt" sz="half" idx="10"/>
          </p:nvPr>
        </p:nvSpPr>
        <p:spPr/>
        <p:txBody>
          <a:bodyPr/>
          <a:lstStyle/>
          <a:p>
            <a:fld id="{DD8D56FB-F174-48C4-A0D0-A461E4278AE2}" type="datetimeFigureOut">
              <a:rPr lang="es-EC" smtClean="0">
                <a:solidFill>
                  <a:prstClr val="black">
                    <a:tint val="75000"/>
                  </a:prstClr>
                </a:solidFill>
              </a:rPr>
              <a:pPr/>
              <a:t>20/02/2020</a:t>
            </a:fld>
            <a:endParaRPr lang="es-EC">
              <a:solidFill>
                <a:prstClr val="black">
                  <a:tint val="75000"/>
                </a:prstClr>
              </a:solidFill>
            </a:endParaRPr>
          </a:p>
        </p:txBody>
      </p:sp>
      <p:sp>
        <p:nvSpPr>
          <p:cNvPr id="8" name="Marcador de pie de página 7">
            <a:extLst>
              <a:ext uri="{FF2B5EF4-FFF2-40B4-BE49-F238E27FC236}">
                <a16:creationId xmlns:a16="http://schemas.microsoft.com/office/drawing/2014/main" xmlns="" id="{CBC26000-FD26-4148-987C-1200C27C358F}"/>
              </a:ext>
            </a:extLst>
          </p:cNvPr>
          <p:cNvSpPr>
            <a:spLocks noGrp="1"/>
          </p:cNvSpPr>
          <p:nvPr>
            <p:ph type="ftr" sz="quarter" idx="11"/>
          </p:nvPr>
        </p:nvSpPr>
        <p:spPr/>
        <p:txBody>
          <a:bodyPr/>
          <a:lstStyle/>
          <a:p>
            <a:endParaRPr lang="es-EC">
              <a:solidFill>
                <a:prstClr val="black">
                  <a:tint val="75000"/>
                </a:prstClr>
              </a:solidFill>
            </a:endParaRPr>
          </a:p>
        </p:txBody>
      </p:sp>
      <p:sp>
        <p:nvSpPr>
          <p:cNvPr id="9" name="Marcador de número de diapositiva 8">
            <a:extLst>
              <a:ext uri="{FF2B5EF4-FFF2-40B4-BE49-F238E27FC236}">
                <a16:creationId xmlns:a16="http://schemas.microsoft.com/office/drawing/2014/main" xmlns="" id="{D028AA5F-2373-4789-9B9E-5369ECB00931}"/>
              </a:ext>
            </a:extLst>
          </p:cNvPr>
          <p:cNvSpPr>
            <a:spLocks noGrp="1"/>
          </p:cNvSpPr>
          <p:nvPr>
            <p:ph type="sldNum" sz="quarter" idx="12"/>
          </p:nvPr>
        </p:nvSpPr>
        <p:spPr/>
        <p:txBody>
          <a:bodyPr/>
          <a:lstStyle/>
          <a:p>
            <a:fld id="{4971AC4C-D061-464A-B758-448C0313D648}"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42491197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7709B4D-EEAB-45F6-93E1-2DAE3448AEED}"/>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xmlns="" id="{C6F37A90-8DF5-4E1C-B5C6-D115BEC09712}"/>
              </a:ext>
            </a:extLst>
          </p:cNvPr>
          <p:cNvSpPr>
            <a:spLocks noGrp="1"/>
          </p:cNvSpPr>
          <p:nvPr>
            <p:ph type="dt" sz="half" idx="10"/>
          </p:nvPr>
        </p:nvSpPr>
        <p:spPr/>
        <p:txBody>
          <a:bodyPr/>
          <a:lstStyle/>
          <a:p>
            <a:fld id="{DD8D56FB-F174-48C4-A0D0-A461E4278AE2}" type="datetimeFigureOut">
              <a:rPr lang="es-EC" smtClean="0">
                <a:solidFill>
                  <a:prstClr val="black">
                    <a:tint val="75000"/>
                  </a:prstClr>
                </a:solidFill>
              </a:rPr>
              <a:pPr/>
              <a:t>20/02/2020</a:t>
            </a:fld>
            <a:endParaRPr lang="es-EC">
              <a:solidFill>
                <a:prstClr val="black">
                  <a:tint val="75000"/>
                </a:prstClr>
              </a:solidFill>
            </a:endParaRPr>
          </a:p>
        </p:txBody>
      </p:sp>
      <p:sp>
        <p:nvSpPr>
          <p:cNvPr id="4" name="Marcador de pie de página 3">
            <a:extLst>
              <a:ext uri="{FF2B5EF4-FFF2-40B4-BE49-F238E27FC236}">
                <a16:creationId xmlns:a16="http://schemas.microsoft.com/office/drawing/2014/main" xmlns="" id="{4C8D307E-1735-4F95-8D96-FC6083EADD33}"/>
              </a:ext>
            </a:extLst>
          </p:cNvPr>
          <p:cNvSpPr>
            <a:spLocks noGrp="1"/>
          </p:cNvSpPr>
          <p:nvPr>
            <p:ph type="ftr" sz="quarter" idx="11"/>
          </p:nvPr>
        </p:nvSpPr>
        <p:spPr/>
        <p:txBody>
          <a:bodyPr/>
          <a:lstStyle/>
          <a:p>
            <a:endParaRPr lang="es-EC">
              <a:solidFill>
                <a:prstClr val="black">
                  <a:tint val="75000"/>
                </a:prstClr>
              </a:solidFill>
            </a:endParaRPr>
          </a:p>
        </p:txBody>
      </p:sp>
      <p:sp>
        <p:nvSpPr>
          <p:cNvPr id="5" name="Marcador de número de diapositiva 4">
            <a:extLst>
              <a:ext uri="{FF2B5EF4-FFF2-40B4-BE49-F238E27FC236}">
                <a16:creationId xmlns:a16="http://schemas.microsoft.com/office/drawing/2014/main" xmlns="" id="{8909E7FF-87C2-43AC-B99E-B880E1280C77}"/>
              </a:ext>
            </a:extLst>
          </p:cNvPr>
          <p:cNvSpPr>
            <a:spLocks noGrp="1"/>
          </p:cNvSpPr>
          <p:nvPr>
            <p:ph type="sldNum" sz="quarter" idx="12"/>
          </p:nvPr>
        </p:nvSpPr>
        <p:spPr/>
        <p:txBody>
          <a:bodyPr/>
          <a:lstStyle/>
          <a:p>
            <a:fld id="{4971AC4C-D061-464A-B758-448C0313D648}"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25806400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92C93200-646F-4980-9826-854677EE27BC}"/>
              </a:ext>
            </a:extLst>
          </p:cNvPr>
          <p:cNvSpPr>
            <a:spLocks noGrp="1"/>
          </p:cNvSpPr>
          <p:nvPr>
            <p:ph type="dt" sz="half" idx="10"/>
          </p:nvPr>
        </p:nvSpPr>
        <p:spPr/>
        <p:txBody>
          <a:bodyPr/>
          <a:lstStyle/>
          <a:p>
            <a:fld id="{DD8D56FB-F174-48C4-A0D0-A461E4278AE2}" type="datetimeFigureOut">
              <a:rPr lang="es-EC" smtClean="0">
                <a:solidFill>
                  <a:prstClr val="black">
                    <a:tint val="75000"/>
                  </a:prstClr>
                </a:solidFill>
              </a:rPr>
              <a:pPr/>
              <a:t>20/02/2020</a:t>
            </a:fld>
            <a:endParaRPr lang="es-EC">
              <a:solidFill>
                <a:prstClr val="black">
                  <a:tint val="75000"/>
                </a:prstClr>
              </a:solidFill>
            </a:endParaRPr>
          </a:p>
        </p:txBody>
      </p:sp>
      <p:sp>
        <p:nvSpPr>
          <p:cNvPr id="3" name="Marcador de pie de página 2">
            <a:extLst>
              <a:ext uri="{FF2B5EF4-FFF2-40B4-BE49-F238E27FC236}">
                <a16:creationId xmlns:a16="http://schemas.microsoft.com/office/drawing/2014/main" xmlns="" id="{5A9E828C-4451-48DB-B465-C0DF66B37D22}"/>
              </a:ext>
            </a:extLst>
          </p:cNvPr>
          <p:cNvSpPr>
            <a:spLocks noGrp="1"/>
          </p:cNvSpPr>
          <p:nvPr>
            <p:ph type="ftr" sz="quarter" idx="11"/>
          </p:nvPr>
        </p:nvSpPr>
        <p:spPr/>
        <p:txBody>
          <a:bodyPr/>
          <a:lstStyle/>
          <a:p>
            <a:endParaRPr lang="es-EC">
              <a:solidFill>
                <a:prstClr val="black">
                  <a:tint val="75000"/>
                </a:prstClr>
              </a:solidFill>
            </a:endParaRPr>
          </a:p>
        </p:txBody>
      </p:sp>
      <p:sp>
        <p:nvSpPr>
          <p:cNvPr id="4" name="Marcador de número de diapositiva 3">
            <a:extLst>
              <a:ext uri="{FF2B5EF4-FFF2-40B4-BE49-F238E27FC236}">
                <a16:creationId xmlns:a16="http://schemas.microsoft.com/office/drawing/2014/main" xmlns="" id="{0AF86435-E174-4EC1-A95D-81F408C7122B}"/>
              </a:ext>
            </a:extLst>
          </p:cNvPr>
          <p:cNvSpPr>
            <a:spLocks noGrp="1"/>
          </p:cNvSpPr>
          <p:nvPr>
            <p:ph type="sldNum" sz="quarter" idx="12"/>
          </p:nvPr>
        </p:nvSpPr>
        <p:spPr/>
        <p:txBody>
          <a:bodyPr/>
          <a:lstStyle/>
          <a:p>
            <a:fld id="{4971AC4C-D061-464A-B758-448C0313D648}"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8095903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11" y="1556793"/>
            <a:ext cx="10971372"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2066D7D-6576-420E-BE00-4858407B09FF}"/>
              </a:ext>
            </a:extLst>
          </p:cNvPr>
          <p:cNvSpPr>
            <a:spLocks noGrp="1"/>
          </p:cNvSpPr>
          <p:nvPr>
            <p:ph type="title"/>
          </p:nvPr>
        </p:nvSpPr>
        <p:spPr>
          <a:xfrm>
            <a:off x="839679" y="457200"/>
            <a:ext cx="3931725"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912789C3-9E35-4222-8712-D128BB47716D}"/>
              </a:ext>
            </a:extLst>
          </p:cNvPr>
          <p:cNvSpPr>
            <a:spLocks noGrp="1"/>
          </p:cNvSpPr>
          <p:nvPr>
            <p:ph idx="1"/>
          </p:nvPr>
        </p:nvSpPr>
        <p:spPr>
          <a:xfrm>
            <a:off x="5182513" y="987426"/>
            <a:ext cx="617139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xmlns="" id="{E1C1E5DB-A19E-4840-954E-18C53439B780}"/>
              </a:ext>
            </a:extLst>
          </p:cNvPr>
          <p:cNvSpPr>
            <a:spLocks noGrp="1"/>
          </p:cNvSpPr>
          <p:nvPr>
            <p:ph type="body" sz="half" idx="2"/>
          </p:nvPr>
        </p:nvSpPr>
        <p:spPr>
          <a:xfrm>
            <a:off x="839679" y="2057400"/>
            <a:ext cx="3931725"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9A9C001A-1AAE-460B-9D4F-1C1C4F3F7FC5}"/>
              </a:ext>
            </a:extLst>
          </p:cNvPr>
          <p:cNvSpPr>
            <a:spLocks noGrp="1"/>
          </p:cNvSpPr>
          <p:nvPr>
            <p:ph type="dt" sz="half" idx="10"/>
          </p:nvPr>
        </p:nvSpPr>
        <p:spPr/>
        <p:txBody>
          <a:bodyPr/>
          <a:lstStyle/>
          <a:p>
            <a:fld id="{DD8D56FB-F174-48C4-A0D0-A461E4278AE2}" type="datetimeFigureOut">
              <a:rPr lang="es-EC" smtClean="0">
                <a:solidFill>
                  <a:prstClr val="black">
                    <a:tint val="75000"/>
                  </a:prstClr>
                </a:solidFill>
              </a:rPr>
              <a:pPr/>
              <a:t>20/02/2020</a:t>
            </a:fld>
            <a:endParaRPr lang="es-EC">
              <a:solidFill>
                <a:prstClr val="black">
                  <a:tint val="75000"/>
                </a:prstClr>
              </a:solidFill>
            </a:endParaRPr>
          </a:p>
        </p:txBody>
      </p:sp>
      <p:sp>
        <p:nvSpPr>
          <p:cNvPr id="6" name="Marcador de pie de página 5">
            <a:extLst>
              <a:ext uri="{FF2B5EF4-FFF2-40B4-BE49-F238E27FC236}">
                <a16:creationId xmlns:a16="http://schemas.microsoft.com/office/drawing/2014/main" xmlns="" id="{BA211B9E-55EA-48D4-B2D5-D56874258662}"/>
              </a:ext>
            </a:extLst>
          </p:cNvPr>
          <p:cNvSpPr>
            <a:spLocks noGrp="1"/>
          </p:cNvSpPr>
          <p:nvPr>
            <p:ph type="ftr" sz="quarter" idx="11"/>
          </p:nvPr>
        </p:nvSpPr>
        <p:spPr/>
        <p:txBody>
          <a:bodyPr/>
          <a:lstStyle/>
          <a:p>
            <a:endParaRPr lang="es-EC">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697245C8-CC48-4A66-B9C7-F3AD96EAE266}"/>
              </a:ext>
            </a:extLst>
          </p:cNvPr>
          <p:cNvSpPr>
            <a:spLocks noGrp="1"/>
          </p:cNvSpPr>
          <p:nvPr>
            <p:ph type="sldNum" sz="quarter" idx="12"/>
          </p:nvPr>
        </p:nvSpPr>
        <p:spPr/>
        <p:txBody>
          <a:bodyPr/>
          <a:lstStyle/>
          <a:p>
            <a:fld id="{4971AC4C-D061-464A-B758-448C0313D648}"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81889591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1D4DC52-4B13-4CC7-B314-FA005252DFDA}"/>
              </a:ext>
            </a:extLst>
          </p:cNvPr>
          <p:cNvSpPr>
            <a:spLocks noGrp="1"/>
          </p:cNvSpPr>
          <p:nvPr>
            <p:ph type="title"/>
          </p:nvPr>
        </p:nvSpPr>
        <p:spPr>
          <a:xfrm>
            <a:off x="839679" y="457200"/>
            <a:ext cx="3931725"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xmlns="" id="{F31804C5-4692-4341-8C68-ECAC70FEF096}"/>
              </a:ext>
            </a:extLst>
          </p:cNvPr>
          <p:cNvSpPr>
            <a:spLocks noGrp="1"/>
          </p:cNvSpPr>
          <p:nvPr>
            <p:ph type="pic" idx="1"/>
          </p:nvPr>
        </p:nvSpPr>
        <p:spPr>
          <a:xfrm>
            <a:off x="5182513" y="987426"/>
            <a:ext cx="6171397" cy="4873625"/>
          </a:xfr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endParaRPr lang="es-EC"/>
          </a:p>
        </p:txBody>
      </p:sp>
      <p:sp>
        <p:nvSpPr>
          <p:cNvPr id="4" name="Marcador de texto 3">
            <a:extLst>
              <a:ext uri="{FF2B5EF4-FFF2-40B4-BE49-F238E27FC236}">
                <a16:creationId xmlns:a16="http://schemas.microsoft.com/office/drawing/2014/main" xmlns="" id="{45323DDC-E33F-4B06-854E-2AE196902449}"/>
              </a:ext>
            </a:extLst>
          </p:cNvPr>
          <p:cNvSpPr>
            <a:spLocks noGrp="1"/>
          </p:cNvSpPr>
          <p:nvPr>
            <p:ph type="body" sz="half" idx="2"/>
          </p:nvPr>
        </p:nvSpPr>
        <p:spPr>
          <a:xfrm>
            <a:off x="839679" y="2057400"/>
            <a:ext cx="3931725"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8A90D4DC-FC9A-445B-83EA-66FCC6C29FCC}"/>
              </a:ext>
            </a:extLst>
          </p:cNvPr>
          <p:cNvSpPr>
            <a:spLocks noGrp="1"/>
          </p:cNvSpPr>
          <p:nvPr>
            <p:ph type="dt" sz="half" idx="10"/>
          </p:nvPr>
        </p:nvSpPr>
        <p:spPr/>
        <p:txBody>
          <a:bodyPr/>
          <a:lstStyle/>
          <a:p>
            <a:fld id="{DD8D56FB-F174-48C4-A0D0-A461E4278AE2}" type="datetimeFigureOut">
              <a:rPr lang="es-EC" smtClean="0">
                <a:solidFill>
                  <a:prstClr val="black">
                    <a:tint val="75000"/>
                  </a:prstClr>
                </a:solidFill>
              </a:rPr>
              <a:pPr/>
              <a:t>20/02/2020</a:t>
            </a:fld>
            <a:endParaRPr lang="es-EC">
              <a:solidFill>
                <a:prstClr val="black">
                  <a:tint val="75000"/>
                </a:prstClr>
              </a:solidFill>
            </a:endParaRPr>
          </a:p>
        </p:txBody>
      </p:sp>
      <p:sp>
        <p:nvSpPr>
          <p:cNvPr id="6" name="Marcador de pie de página 5">
            <a:extLst>
              <a:ext uri="{FF2B5EF4-FFF2-40B4-BE49-F238E27FC236}">
                <a16:creationId xmlns:a16="http://schemas.microsoft.com/office/drawing/2014/main" xmlns="" id="{9D081459-BFF1-4D39-9FFE-917972691751}"/>
              </a:ext>
            </a:extLst>
          </p:cNvPr>
          <p:cNvSpPr>
            <a:spLocks noGrp="1"/>
          </p:cNvSpPr>
          <p:nvPr>
            <p:ph type="ftr" sz="quarter" idx="11"/>
          </p:nvPr>
        </p:nvSpPr>
        <p:spPr/>
        <p:txBody>
          <a:bodyPr/>
          <a:lstStyle/>
          <a:p>
            <a:endParaRPr lang="es-EC">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90C0F384-E914-493D-A0B3-197C6ABEE09B}"/>
              </a:ext>
            </a:extLst>
          </p:cNvPr>
          <p:cNvSpPr>
            <a:spLocks noGrp="1"/>
          </p:cNvSpPr>
          <p:nvPr>
            <p:ph type="sldNum" sz="quarter" idx="12"/>
          </p:nvPr>
        </p:nvSpPr>
        <p:spPr/>
        <p:txBody>
          <a:bodyPr/>
          <a:lstStyle/>
          <a:p>
            <a:fld id="{4971AC4C-D061-464A-B758-448C0313D648}"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29422684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64669C7-7B07-4205-B30D-C006102BAB05}"/>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xmlns="" id="{0295DF9A-3713-4DEE-A4BD-AD1F5A750BA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1B572BF9-C79E-4B13-94D8-CC67E2F6634A}"/>
              </a:ext>
            </a:extLst>
          </p:cNvPr>
          <p:cNvSpPr>
            <a:spLocks noGrp="1"/>
          </p:cNvSpPr>
          <p:nvPr>
            <p:ph type="dt" sz="half" idx="10"/>
          </p:nvPr>
        </p:nvSpPr>
        <p:spPr/>
        <p:txBody>
          <a:bodyPr/>
          <a:lstStyle/>
          <a:p>
            <a:fld id="{DD8D56FB-F174-48C4-A0D0-A461E4278AE2}" type="datetimeFigureOut">
              <a:rPr lang="es-EC" smtClean="0">
                <a:solidFill>
                  <a:prstClr val="black">
                    <a:tint val="75000"/>
                  </a:prstClr>
                </a:solidFill>
              </a:rPr>
              <a:pPr/>
              <a:t>20/02/2020</a:t>
            </a:fld>
            <a:endParaRPr lang="es-EC">
              <a:solidFill>
                <a:prstClr val="black">
                  <a:tint val="75000"/>
                </a:prstClr>
              </a:solidFill>
            </a:endParaRPr>
          </a:p>
        </p:txBody>
      </p:sp>
      <p:sp>
        <p:nvSpPr>
          <p:cNvPr id="5" name="Marcador de pie de página 4">
            <a:extLst>
              <a:ext uri="{FF2B5EF4-FFF2-40B4-BE49-F238E27FC236}">
                <a16:creationId xmlns:a16="http://schemas.microsoft.com/office/drawing/2014/main" xmlns="" id="{0CC4D8C9-C61B-4CC1-84CA-19FE4E9BC20B}"/>
              </a:ext>
            </a:extLst>
          </p:cNvPr>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DD9AE504-4A96-4B29-8972-BEE0FFDF791A}"/>
              </a:ext>
            </a:extLst>
          </p:cNvPr>
          <p:cNvSpPr>
            <a:spLocks noGrp="1"/>
          </p:cNvSpPr>
          <p:nvPr>
            <p:ph type="sldNum" sz="quarter" idx="12"/>
          </p:nvPr>
        </p:nvSpPr>
        <p:spPr/>
        <p:txBody>
          <a:bodyPr/>
          <a:lstStyle/>
          <a:p>
            <a:fld id="{4971AC4C-D061-464A-B758-448C0313D648}"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1496762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9E59B7EB-6E0B-4FAC-993A-8829F4423748}"/>
              </a:ext>
            </a:extLst>
          </p:cNvPr>
          <p:cNvSpPr>
            <a:spLocks noGrp="1"/>
          </p:cNvSpPr>
          <p:nvPr>
            <p:ph type="title" orient="vert"/>
          </p:nvPr>
        </p:nvSpPr>
        <p:spPr>
          <a:xfrm>
            <a:off x="8723764" y="365125"/>
            <a:ext cx="2628558"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xmlns="" id="{4F9F191D-5850-45CD-AD6B-06B2133C0538}"/>
              </a:ext>
            </a:extLst>
          </p:cNvPr>
          <p:cNvSpPr>
            <a:spLocks noGrp="1"/>
          </p:cNvSpPr>
          <p:nvPr>
            <p:ph type="body" orient="vert" idx="1"/>
          </p:nvPr>
        </p:nvSpPr>
        <p:spPr>
          <a:xfrm>
            <a:off x="838091" y="365125"/>
            <a:ext cx="7733293"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AD08FDE3-26F3-4BF4-B9A0-08C8E08555E6}"/>
              </a:ext>
            </a:extLst>
          </p:cNvPr>
          <p:cNvSpPr>
            <a:spLocks noGrp="1"/>
          </p:cNvSpPr>
          <p:nvPr>
            <p:ph type="dt" sz="half" idx="10"/>
          </p:nvPr>
        </p:nvSpPr>
        <p:spPr/>
        <p:txBody>
          <a:bodyPr/>
          <a:lstStyle/>
          <a:p>
            <a:fld id="{DD8D56FB-F174-48C4-A0D0-A461E4278AE2}" type="datetimeFigureOut">
              <a:rPr lang="es-EC" smtClean="0">
                <a:solidFill>
                  <a:prstClr val="black">
                    <a:tint val="75000"/>
                  </a:prstClr>
                </a:solidFill>
              </a:rPr>
              <a:pPr/>
              <a:t>20/02/2020</a:t>
            </a:fld>
            <a:endParaRPr lang="es-EC">
              <a:solidFill>
                <a:prstClr val="black">
                  <a:tint val="75000"/>
                </a:prstClr>
              </a:solidFill>
            </a:endParaRPr>
          </a:p>
        </p:txBody>
      </p:sp>
      <p:sp>
        <p:nvSpPr>
          <p:cNvPr id="5" name="Marcador de pie de página 4">
            <a:extLst>
              <a:ext uri="{FF2B5EF4-FFF2-40B4-BE49-F238E27FC236}">
                <a16:creationId xmlns:a16="http://schemas.microsoft.com/office/drawing/2014/main" xmlns="" id="{32CA5D50-6D35-4653-9196-07663CC267F8}"/>
              </a:ext>
            </a:extLst>
          </p:cNvPr>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5EE677D0-BC8B-4DFF-83A5-D14763246363}"/>
              </a:ext>
            </a:extLst>
          </p:cNvPr>
          <p:cNvSpPr>
            <a:spLocks noGrp="1"/>
          </p:cNvSpPr>
          <p:nvPr>
            <p:ph type="sldNum" sz="quarter" idx="12"/>
          </p:nvPr>
        </p:nvSpPr>
        <p:spPr/>
        <p:txBody>
          <a:bodyPr/>
          <a:lstStyle/>
          <a:p>
            <a:fld id="{4971AC4C-D061-464A-B758-448C0313D648}"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402461982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0413"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6871" y="2404534"/>
            <a:ext cx="7765925" cy="1646302"/>
          </a:xfrm>
        </p:spPr>
        <p:txBody>
          <a:bodyPr anchor="b">
            <a:noAutofit/>
          </a:bodyPr>
          <a:lstStyle>
            <a:lvl1pPr algn="r">
              <a:defRPr sz="5399">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6871" y="4050834"/>
            <a:ext cx="7765925" cy="1096899"/>
          </a:xfrm>
        </p:spPr>
        <p:txBody>
          <a:bodyPr anchor="t"/>
          <a:lstStyle>
            <a:lvl1pPr marL="0" indent="0" algn="r">
              <a:buNone/>
              <a:defRPr>
                <a:solidFill>
                  <a:schemeClr val="tx1">
                    <a:lumMod val="50000"/>
                    <a:lumOff val="50000"/>
                  </a:schemeClr>
                </a:solidFill>
              </a:defRPr>
            </a:lvl1pPr>
            <a:lvl2pPr marL="457154" indent="0" algn="ctr">
              <a:buNone/>
              <a:defRPr>
                <a:solidFill>
                  <a:schemeClr val="tx1">
                    <a:tint val="75000"/>
                  </a:schemeClr>
                </a:solidFill>
              </a:defRPr>
            </a:lvl2pPr>
            <a:lvl3pPr marL="914309" indent="0" algn="ctr">
              <a:buNone/>
              <a:defRPr>
                <a:solidFill>
                  <a:schemeClr val="tx1">
                    <a:tint val="75000"/>
                  </a:schemeClr>
                </a:solidFill>
              </a:defRPr>
            </a:lvl3pPr>
            <a:lvl4pPr marL="1371463" indent="0" algn="ctr">
              <a:buNone/>
              <a:defRPr>
                <a:solidFill>
                  <a:schemeClr val="tx1">
                    <a:tint val="75000"/>
                  </a:schemeClr>
                </a:solidFill>
              </a:defRPr>
            </a:lvl4pPr>
            <a:lvl5pPr marL="1828617" indent="0" algn="ctr">
              <a:buNone/>
              <a:defRPr>
                <a:solidFill>
                  <a:schemeClr val="tx1">
                    <a:tint val="75000"/>
                  </a:schemeClr>
                </a:solidFill>
              </a:defRPr>
            </a:lvl5pPr>
            <a:lvl6pPr marL="2285771"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4"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‹Nº›</a:t>
            </a:fld>
            <a:endParaRPr lang="en-US" dirty="0">
              <a:solidFill>
                <a:srgbClr val="90C226"/>
              </a:solidFill>
            </a:endParaRPr>
          </a:p>
        </p:txBody>
      </p:sp>
    </p:spTree>
    <p:extLst>
      <p:ext uri="{BB962C8B-B14F-4D97-AF65-F5344CB8AC3E}">
        <p14:creationId xmlns:p14="http://schemas.microsoft.com/office/powerpoint/2010/main" val="252122759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‹Nº›</a:t>
            </a:fld>
            <a:endParaRPr lang="en-US" dirty="0">
              <a:solidFill>
                <a:srgbClr val="90C226"/>
              </a:solidFill>
            </a:endParaRPr>
          </a:p>
        </p:txBody>
      </p:sp>
    </p:spTree>
    <p:extLst>
      <p:ext uri="{BB962C8B-B14F-4D97-AF65-F5344CB8AC3E}">
        <p14:creationId xmlns:p14="http://schemas.microsoft.com/office/powerpoint/2010/main" val="237022520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247" y="2700868"/>
            <a:ext cx="8595549"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247" y="4527448"/>
            <a:ext cx="8595549" cy="860400"/>
          </a:xfrm>
        </p:spPr>
        <p:txBody>
          <a:bodyPr anchor="t"/>
          <a:lstStyle>
            <a:lvl1pPr marL="0" indent="0" algn="l">
              <a:buNone/>
              <a:defRPr sz="2000">
                <a:solidFill>
                  <a:schemeClr val="tx1">
                    <a:lumMod val="50000"/>
                    <a:lumOff val="50000"/>
                  </a:schemeClr>
                </a:solidFill>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3" indent="0">
              <a:buNone/>
              <a:defRPr sz="1400">
                <a:solidFill>
                  <a:schemeClr val="tx1">
                    <a:tint val="75000"/>
                  </a:schemeClr>
                </a:solidFill>
              </a:defRPr>
            </a:lvl4pPr>
            <a:lvl5pPr marL="1828617" indent="0">
              <a:buNone/>
              <a:defRPr sz="1400">
                <a:solidFill>
                  <a:schemeClr val="tx1">
                    <a:tint val="75000"/>
                  </a:schemeClr>
                </a:solidFill>
              </a:defRPr>
            </a:lvl5pPr>
            <a:lvl6pPr marL="2285771"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4"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‹Nº›</a:t>
            </a:fld>
            <a:endParaRPr lang="en-US" dirty="0">
              <a:solidFill>
                <a:srgbClr val="90C226"/>
              </a:solidFill>
            </a:endParaRPr>
          </a:p>
        </p:txBody>
      </p:sp>
    </p:spTree>
    <p:extLst>
      <p:ext uri="{BB962C8B-B14F-4D97-AF65-F5344CB8AC3E}">
        <p14:creationId xmlns:p14="http://schemas.microsoft.com/office/powerpoint/2010/main" val="177576511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247" y="2160589"/>
            <a:ext cx="4183490" cy="38807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308" y="2160590"/>
            <a:ext cx="4183489" cy="388077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tint val="75000"/>
                  </a:prstClr>
                </a:solidFill>
              </a:rPr>
              <a:pPr/>
              <a:t>2/20/2020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90C226"/>
                </a:solidFill>
              </a:rPr>
              <a:pPr/>
              <a:t>‹Nº›</a:t>
            </a:fld>
            <a:endParaRPr lang="en-US" dirty="0">
              <a:solidFill>
                <a:srgbClr val="90C226"/>
              </a:solidFill>
            </a:endParaRPr>
          </a:p>
        </p:txBody>
      </p:sp>
    </p:spTree>
    <p:extLst>
      <p:ext uri="{BB962C8B-B14F-4D97-AF65-F5344CB8AC3E}">
        <p14:creationId xmlns:p14="http://schemas.microsoft.com/office/powerpoint/2010/main" val="4934196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658" y="2160983"/>
            <a:ext cx="4185078" cy="576262"/>
          </a:xfrm>
        </p:spPr>
        <p:txBody>
          <a:bodyPr anchor="b">
            <a:noAutofit/>
          </a:bodyPr>
          <a:lstStyle>
            <a:lvl1pPr marL="0" indent="0">
              <a:buNone/>
              <a:defRPr sz="2400" b="0"/>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5658" y="2737246"/>
            <a:ext cx="4185078"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7721" y="2160983"/>
            <a:ext cx="4185073" cy="576262"/>
          </a:xfrm>
        </p:spPr>
        <p:txBody>
          <a:bodyPr anchor="b">
            <a:noAutofit/>
          </a:bodyPr>
          <a:lstStyle>
            <a:lvl1pPr marL="0" indent="0">
              <a:buNone/>
              <a:defRPr sz="2400" b="0"/>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087722" y="2737246"/>
            <a:ext cx="4185072"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solidFill>
                  <a:prstClr val="black">
                    <a:tint val="75000"/>
                  </a:prstClr>
                </a:solidFill>
              </a:rPr>
              <a:pPr/>
              <a:t>2/20/2020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srgbClr val="90C226"/>
                </a:solidFill>
              </a:rPr>
              <a:pPr/>
              <a:t>‹Nº›</a:t>
            </a:fld>
            <a:endParaRPr lang="en-US" dirty="0">
              <a:solidFill>
                <a:srgbClr val="90C226"/>
              </a:solidFill>
            </a:endParaRPr>
          </a:p>
        </p:txBody>
      </p:sp>
    </p:spTree>
    <p:extLst>
      <p:ext uri="{BB962C8B-B14F-4D97-AF65-F5344CB8AC3E}">
        <p14:creationId xmlns:p14="http://schemas.microsoft.com/office/powerpoint/2010/main" val="144798032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246" y="609600"/>
            <a:ext cx="8595549"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solidFill>
                  <a:prstClr val="black">
                    <a:tint val="75000"/>
                  </a:prstClr>
                </a:solidFill>
              </a:rPr>
              <a:pPr/>
              <a:t>2/20/2020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srgbClr val="90C226"/>
                </a:solidFill>
              </a:rPr>
              <a:pPr/>
              <a:t>‹Nº›</a:t>
            </a:fld>
            <a:endParaRPr lang="en-US" dirty="0">
              <a:solidFill>
                <a:srgbClr val="90C226"/>
              </a:solidFill>
            </a:endParaRPr>
          </a:p>
        </p:txBody>
      </p:sp>
    </p:spTree>
    <p:extLst>
      <p:ext uri="{BB962C8B-B14F-4D97-AF65-F5344CB8AC3E}">
        <p14:creationId xmlns:p14="http://schemas.microsoft.com/office/powerpoint/2010/main" val="47769676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2959" y="4406901"/>
            <a:ext cx="10361851"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2959" y="2906713"/>
            <a:ext cx="10361851"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solidFill>
                  <a:prstClr val="black">
                    <a:tint val="75000"/>
                  </a:prstClr>
                </a:solidFill>
              </a:rPr>
              <a:pPr/>
              <a:t>2/20/2020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srgbClr val="90C226"/>
                </a:solidFill>
              </a:rPr>
              <a:pPr/>
              <a:t>‹Nº›</a:t>
            </a:fld>
            <a:endParaRPr lang="en-US" dirty="0">
              <a:solidFill>
                <a:srgbClr val="90C226"/>
              </a:solidFill>
            </a:endParaRPr>
          </a:p>
        </p:txBody>
      </p:sp>
    </p:spTree>
    <p:extLst>
      <p:ext uri="{BB962C8B-B14F-4D97-AF65-F5344CB8AC3E}">
        <p14:creationId xmlns:p14="http://schemas.microsoft.com/office/powerpoint/2010/main" val="38955991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246" y="1498604"/>
            <a:ext cx="3854026"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59842" y="514925"/>
            <a:ext cx="4512953" cy="552643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246" y="2777069"/>
            <a:ext cx="3854026" cy="2584449"/>
          </a:xfrm>
        </p:spPr>
        <p:txBody>
          <a:bodyPr>
            <a:normAutofit/>
          </a:bodyPr>
          <a:lstStyle>
            <a:lvl1pPr marL="0" indent="0">
              <a:buNone/>
              <a:defRPr sz="1400"/>
            </a:lvl1pPr>
            <a:lvl2pPr marL="457017" indent="0">
              <a:buNone/>
              <a:defRPr sz="1400"/>
            </a:lvl2pPr>
            <a:lvl3pPr marL="914035" indent="0">
              <a:buNone/>
              <a:defRPr sz="1200"/>
            </a:lvl3pPr>
            <a:lvl4pPr marL="1371052" indent="0">
              <a:buNone/>
              <a:defRPr sz="1000"/>
            </a:lvl4pPr>
            <a:lvl5pPr marL="1828068" indent="0">
              <a:buNone/>
              <a:defRPr sz="1000"/>
            </a:lvl5pPr>
            <a:lvl6pPr marL="2285085" indent="0">
              <a:buNone/>
              <a:defRPr sz="1000"/>
            </a:lvl6pPr>
            <a:lvl7pPr marL="2742103" indent="0">
              <a:buNone/>
              <a:defRPr sz="1000"/>
            </a:lvl7pPr>
            <a:lvl8pPr marL="3199120" indent="0">
              <a:buNone/>
              <a:defRPr sz="1000"/>
            </a:lvl8pPr>
            <a:lvl9pPr marL="3656137"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tint val="75000"/>
                  </a:prstClr>
                </a:solidFill>
              </a:rPr>
              <a:pPr/>
              <a:t>2/20/2020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90C226"/>
                </a:solidFill>
              </a:rPr>
              <a:pPr/>
              <a:t>‹Nº›</a:t>
            </a:fld>
            <a:endParaRPr lang="en-US" dirty="0">
              <a:solidFill>
                <a:srgbClr val="90C226"/>
              </a:solidFill>
            </a:endParaRPr>
          </a:p>
        </p:txBody>
      </p:sp>
    </p:spTree>
    <p:extLst>
      <p:ext uri="{BB962C8B-B14F-4D97-AF65-F5344CB8AC3E}">
        <p14:creationId xmlns:p14="http://schemas.microsoft.com/office/powerpoint/2010/main" val="172299773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246" y="4800600"/>
            <a:ext cx="8595548"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246" y="609600"/>
            <a:ext cx="8595549" cy="3845718"/>
          </a:xfrm>
        </p:spPr>
        <p:txBody>
          <a:bodyPr anchor="t">
            <a:normAutofit/>
          </a:bodyPr>
          <a:lstStyle>
            <a:lvl1pPr marL="0" indent="0" algn="ctr">
              <a:buNone/>
              <a:defRPr sz="1600"/>
            </a:lvl1pPr>
            <a:lvl2pPr marL="457154" indent="0">
              <a:buNone/>
              <a:defRPr sz="1600"/>
            </a:lvl2pPr>
            <a:lvl3pPr marL="914309" indent="0">
              <a:buNone/>
              <a:defRPr sz="1600"/>
            </a:lvl3pPr>
            <a:lvl4pPr marL="1371463" indent="0">
              <a:buNone/>
              <a:defRPr sz="1600"/>
            </a:lvl4pPr>
            <a:lvl5pPr marL="1828617" indent="0">
              <a:buNone/>
              <a:defRPr sz="1600"/>
            </a:lvl5pPr>
            <a:lvl6pPr marL="2285771" indent="0">
              <a:buNone/>
              <a:defRPr sz="1600"/>
            </a:lvl6pPr>
            <a:lvl7pPr marL="2742926" indent="0">
              <a:buNone/>
              <a:defRPr sz="1600"/>
            </a:lvl7pPr>
            <a:lvl8pPr marL="3200080" indent="0">
              <a:buNone/>
              <a:defRPr sz="1600"/>
            </a:lvl8pPr>
            <a:lvl9pPr marL="3657234"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246" y="5367338"/>
            <a:ext cx="8595548" cy="674024"/>
          </a:xfrm>
        </p:spPr>
        <p:txBody>
          <a:bodyPr>
            <a:normAutofit/>
          </a:bodyPr>
          <a:lstStyle>
            <a:lvl1pPr marL="0" indent="0">
              <a:buNone/>
              <a:defRPr sz="1200"/>
            </a:lvl1pPr>
            <a:lvl2pPr marL="457154" indent="0">
              <a:buNone/>
              <a:defRPr sz="1200"/>
            </a:lvl2pPr>
            <a:lvl3pPr marL="914309" indent="0">
              <a:buNone/>
              <a:defRPr sz="1000"/>
            </a:lvl3pPr>
            <a:lvl4pPr marL="1371463" indent="0">
              <a:buNone/>
              <a:defRPr sz="900"/>
            </a:lvl4pPr>
            <a:lvl5pPr marL="1828617" indent="0">
              <a:buNone/>
              <a:defRPr sz="900"/>
            </a:lvl5pPr>
            <a:lvl6pPr marL="2285771" indent="0">
              <a:buNone/>
              <a:defRPr sz="900"/>
            </a:lvl6pPr>
            <a:lvl7pPr marL="2742926" indent="0">
              <a:buNone/>
              <a:defRPr sz="900"/>
            </a:lvl7pPr>
            <a:lvl8pPr marL="3200080" indent="0">
              <a:buNone/>
              <a:defRPr sz="900"/>
            </a:lvl8pPr>
            <a:lvl9pPr marL="3657234"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tint val="75000"/>
                  </a:prstClr>
                </a:solidFill>
              </a:rPr>
              <a:pPr/>
              <a:t>2/20/2020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90C226"/>
                </a:solidFill>
              </a:rPr>
              <a:pPr/>
              <a:t>‹Nº›</a:t>
            </a:fld>
            <a:endParaRPr lang="en-US" dirty="0">
              <a:solidFill>
                <a:srgbClr val="90C226"/>
              </a:solidFill>
            </a:endParaRPr>
          </a:p>
        </p:txBody>
      </p:sp>
    </p:spTree>
    <p:extLst>
      <p:ext uri="{BB962C8B-B14F-4D97-AF65-F5344CB8AC3E}">
        <p14:creationId xmlns:p14="http://schemas.microsoft.com/office/powerpoint/2010/main" val="291622403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247" y="609600"/>
            <a:ext cx="8595549"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247" y="4470400"/>
            <a:ext cx="8595549" cy="1570962"/>
          </a:xfrm>
        </p:spPr>
        <p:txBody>
          <a:bodyPr anchor="ctr">
            <a:normAutofit/>
          </a:bodyPr>
          <a:lstStyle>
            <a:lvl1pPr marL="0" indent="0" algn="l">
              <a:buNone/>
              <a:defRPr sz="1800">
                <a:solidFill>
                  <a:schemeClr val="tx1">
                    <a:lumMod val="75000"/>
                    <a:lumOff val="25000"/>
                  </a:schemeClr>
                </a:solidFill>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3" indent="0">
              <a:buNone/>
              <a:defRPr sz="1400">
                <a:solidFill>
                  <a:schemeClr val="tx1">
                    <a:tint val="75000"/>
                  </a:schemeClr>
                </a:solidFill>
              </a:defRPr>
            </a:lvl4pPr>
            <a:lvl5pPr marL="1828617" indent="0">
              <a:buNone/>
              <a:defRPr sz="1400">
                <a:solidFill>
                  <a:schemeClr val="tx1">
                    <a:tint val="75000"/>
                  </a:schemeClr>
                </a:solidFill>
              </a:defRPr>
            </a:lvl5pPr>
            <a:lvl6pPr marL="2285771"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4"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‹Nº›</a:t>
            </a:fld>
            <a:endParaRPr lang="en-US" dirty="0">
              <a:solidFill>
                <a:srgbClr val="90C226"/>
              </a:solidFill>
            </a:endParaRPr>
          </a:p>
        </p:txBody>
      </p:sp>
    </p:spTree>
    <p:extLst>
      <p:ext uri="{BB962C8B-B14F-4D97-AF65-F5344CB8AC3E}">
        <p14:creationId xmlns:p14="http://schemas.microsoft.com/office/powerpoint/2010/main" val="75230476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213" y="609600"/>
            <a:ext cx="8093080"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5961" y="3632200"/>
            <a:ext cx="7223584" cy="381000"/>
          </a:xfrm>
        </p:spPr>
        <p:txBody>
          <a:bodyPr anchor="ctr">
            <a:noAutofit/>
          </a:bodyPr>
          <a:lstStyle>
            <a:lvl1pPr marL="0" indent="0">
              <a:buFontTx/>
              <a:buNone/>
              <a:defRPr sz="1600">
                <a:solidFill>
                  <a:schemeClr val="tx1">
                    <a:lumMod val="50000"/>
                    <a:lumOff val="50000"/>
                  </a:schemeClr>
                </a:solidFill>
              </a:defRPr>
            </a:lvl1pPr>
            <a:lvl2pPr marL="457154" indent="0">
              <a:buFontTx/>
              <a:buNone/>
              <a:defRPr/>
            </a:lvl2pPr>
            <a:lvl3pPr marL="914309" indent="0">
              <a:buFontTx/>
              <a:buNone/>
              <a:defRPr/>
            </a:lvl3pPr>
            <a:lvl4pPr marL="1371463" indent="0">
              <a:buFontTx/>
              <a:buNone/>
              <a:defRPr/>
            </a:lvl4pPr>
            <a:lvl5pPr marL="1828617"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247" y="4470400"/>
            <a:ext cx="8595549" cy="1570962"/>
          </a:xfrm>
        </p:spPr>
        <p:txBody>
          <a:bodyPr anchor="ctr">
            <a:normAutofit/>
          </a:bodyPr>
          <a:lstStyle>
            <a:lvl1pPr marL="0" indent="0" algn="l">
              <a:buNone/>
              <a:defRPr sz="1800">
                <a:solidFill>
                  <a:schemeClr val="tx1">
                    <a:lumMod val="75000"/>
                    <a:lumOff val="25000"/>
                  </a:schemeClr>
                </a:solidFill>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3" indent="0">
              <a:buNone/>
              <a:defRPr sz="1400">
                <a:solidFill>
                  <a:schemeClr val="tx1">
                    <a:tint val="75000"/>
                  </a:schemeClr>
                </a:solidFill>
              </a:defRPr>
            </a:lvl4pPr>
            <a:lvl5pPr marL="1828617" indent="0">
              <a:buNone/>
              <a:defRPr sz="1400">
                <a:solidFill>
                  <a:schemeClr val="tx1">
                    <a:tint val="75000"/>
                  </a:schemeClr>
                </a:solidFill>
              </a:defRPr>
            </a:lvl5pPr>
            <a:lvl6pPr marL="2285771"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4"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‹Nº›</a:t>
            </a:fld>
            <a:endParaRPr lang="en-US" dirty="0">
              <a:solidFill>
                <a:srgbClr val="90C226"/>
              </a:solidFill>
            </a:endParaRPr>
          </a:p>
        </p:txBody>
      </p:sp>
      <p:sp>
        <p:nvSpPr>
          <p:cNvPr id="20" name="TextBox 19"/>
          <p:cNvSpPr txBox="1"/>
          <p:nvPr/>
        </p:nvSpPr>
        <p:spPr>
          <a:xfrm>
            <a:off x="541799" y="790378"/>
            <a:ext cx="609521" cy="584776"/>
          </a:xfrm>
          <a:prstGeom prst="rect">
            <a:avLst/>
          </a:prstGeom>
        </p:spPr>
        <p:txBody>
          <a:bodyPr vert="horz" lIns="91428" tIns="45714" rIns="91428" bIns="45714" rtlCol="0" anchor="ctr">
            <a:noAutofit/>
          </a:bodyPr>
          <a:lstStyle/>
          <a:p>
            <a:pPr defTabSz="457154"/>
            <a:r>
              <a:rPr lang="en-US" sz="7999" dirty="0">
                <a:ln w="3175" cmpd="sng">
                  <a:noFill/>
                </a:ln>
                <a:solidFill>
                  <a:srgbClr val="90C226">
                    <a:lumMod val="60000"/>
                    <a:lumOff val="40000"/>
                  </a:srgbClr>
                </a:solidFill>
                <a:latin typeface="Arial"/>
              </a:rPr>
              <a:t>“</a:t>
            </a:r>
          </a:p>
        </p:txBody>
      </p:sp>
      <p:sp>
        <p:nvSpPr>
          <p:cNvPr id="22" name="TextBox 21"/>
          <p:cNvSpPr txBox="1"/>
          <p:nvPr/>
        </p:nvSpPr>
        <p:spPr>
          <a:xfrm>
            <a:off x="8891853" y="2886556"/>
            <a:ext cx="609521" cy="584776"/>
          </a:xfrm>
          <a:prstGeom prst="rect">
            <a:avLst/>
          </a:prstGeom>
        </p:spPr>
        <p:txBody>
          <a:bodyPr vert="horz" lIns="91428" tIns="45714" rIns="91428" bIns="45714" rtlCol="0" anchor="ctr">
            <a:noAutofit/>
          </a:bodyPr>
          <a:lstStyle/>
          <a:p>
            <a:pPr defTabSz="457154"/>
            <a:r>
              <a:rPr lang="en-US" sz="7999" dirty="0">
                <a:ln w="3175" cmpd="sng">
                  <a:noFill/>
                </a:ln>
                <a:solidFill>
                  <a:srgbClr val="90C226">
                    <a:lumMod val="60000"/>
                    <a:lumOff val="40000"/>
                  </a:srgbClr>
                </a:solidFill>
                <a:latin typeface="Arial"/>
              </a:rPr>
              <a:t>”</a:t>
            </a:r>
            <a:endParaRPr lang="en-US" sz="1800" dirty="0">
              <a:solidFill>
                <a:srgbClr val="90C226">
                  <a:lumMod val="60000"/>
                  <a:lumOff val="40000"/>
                </a:srgbClr>
              </a:solidFill>
              <a:latin typeface="Arial"/>
            </a:endParaRPr>
          </a:p>
        </p:txBody>
      </p:sp>
    </p:spTree>
    <p:extLst>
      <p:ext uri="{BB962C8B-B14F-4D97-AF65-F5344CB8AC3E}">
        <p14:creationId xmlns:p14="http://schemas.microsoft.com/office/powerpoint/2010/main" val="25313012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247" y="1931988"/>
            <a:ext cx="8595549"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247" y="4527448"/>
            <a:ext cx="8595549" cy="1513914"/>
          </a:xfrm>
        </p:spPr>
        <p:txBody>
          <a:bodyPr anchor="t">
            <a:normAutofit/>
          </a:bodyPr>
          <a:lstStyle>
            <a:lvl1pPr marL="0" indent="0" algn="l">
              <a:buNone/>
              <a:defRPr sz="1800">
                <a:solidFill>
                  <a:schemeClr val="tx1">
                    <a:lumMod val="75000"/>
                    <a:lumOff val="25000"/>
                  </a:schemeClr>
                </a:solidFill>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3" indent="0">
              <a:buNone/>
              <a:defRPr sz="1400">
                <a:solidFill>
                  <a:schemeClr val="tx1">
                    <a:tint val="75000"/>
                  </a:schemeClr>
                </a:solidFill>
              </a:defRPr>
            </a:lvl4pPr>
            <a:lvl5pPr marL="1828617" indent="0">
              <a:buNone/>
              <a:defRPr sz="1400">
                <a:solidFill>
                  <a:schemeClr val="tx1">
                    <a:tint val="75000"/>
                  </a:schemeClr>
                </a:solidFill>
              </a:defRPr>
            </a:lvl5pPr>
            <a:lvl6pPr marL="2285771"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4"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‹Nº›</a:t>
            </a:fld>
            <a:endParaRPr lang="en-US" dirty="0">
              <a:solidFill>
                <a:srgbClr val="90C226"/>
              </a:solidFill>
            </a:endParaRPr>
          </a:p>
        </p:txBody>
      </p:sp>
    </p:spTree>
    <p:extLst>
      <p:ext uri="{BB962C8B-B14F-4D97-AF65-F5344CB8AC3E}">
        <p14:creationId xmlns:p14="http://schemas.microsoft.com/office/powerpoint/2010/main" val="33563177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213" y="609600"/>
            <a:ext cx="8093080"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244" y="4013200"/>
            <a:ext cx="8595550" cy="514248"/>
          </a:xfrm>
        </p:spPr>
        <p:txBody>
          <a:bodyPr anchor="b">
            <a:noAutofit/>
          </a:bodyPr>
          <a:lstStyle>
            <a:lvl1pPr marL="0" indent="0">
              <a:buFontTx/>
              <a:buNone/>
              <a:defRPr sz="2400">
                <a:solidFill>
                  <a:schemeClr val="tx1">
                    <a:lumMod val="75000"/>
                    <a:lumOff val="25000"/>
                  </a:schemeClr>
                </a:solidFill>
              </a:defRPr>
            </a:lvl1pPr>
            <a:lvl2pPr marL="457154" indent="0">
              <a:buFontTx/>
              <a:buNone/>
              <a:defRPr/>
            </a:lvl2pPr>
            <a:lvl3pPr marL="914309" indent="0">
              <a:buFontTx/>
              <a:buNone/>
              <a:defRPr/>
            </a:lvl3pPr>
            <a:lvl4pPr marL="1371463" indent="0">
              <a:buFontTx/>
              <a:buNone/>
              <a:defRPr/>
            </a:lvl4pPr>
            <a:lvl5pPr marL="1828617"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247" y="4527448"/>
            <a:ext cx="8595549" cy="1513914"/>
          </a:xfrm>
        </p:spPr>
        <p:txBody>
          <a:bodyPr anchor="t">
            <a:normAutofit/>
          </a:bodyPr>
          <a:lstStyle>
            <a:lvl1pPr marL="0" indent="0" algn="l">
              <a:buNone/>
              <a:defRPr sz="1800">
                <a:solidFill>
                  <a:schemeClr val="tx1">
                    <a:lumMod val="50000"/>
                    <a:lumOff val="50000"/>
                  </a:schemeClr>
                </a:solidFill>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3" indent="0">
              <a:buNone/>
              <a:defRPr sz="1400">
                <a:solidFill>
                  <a:schemeClr val="tx1">
                    <a:tint val="75000"/>
                  </a:schemeClr>
                </a:solidFill>
              </a:defRPr>
            </a:lvl4pPr>
            <a:lvl5pPr marL="1828617" indent="0">
              <a:buNone/>
              <a:defRPr sz="1400">
                <a:solidFill>
                  <a:schemeClr val="tx1">
                    <a:tint val="75000"/>
                  </a:schemeClr>
                </a:solidFill>
              </a:defRPr>
            </a:lvl5pPr>
            <a:lvl6pPr marL="2285771"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4"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‹Nº›</a:t>
            </a:fld>
            <a:endParaRPr lang="en-US" dirty="0">
              <a:solidFill>
                <a:srgbClr val="90C226"/>
              </a:solidFill>
            </a:endParaRPr>
          </a:p>
        </p:txBody>
      </p:sp>
      <p:sp>
        <p:nvSpPr>
          <p:cNvPr id="24" name="TextBox 23"/>
          <p:cNvSpPr txBox="1"/>
          <p:nvPr/>
        </p:nvSpPr>
        <p:spPr>
          <a:xfrm>
            <a:off x="541799" y="790378"/>
            <a:ext cx="609521" cy="584776"/>
          </a:xfrm>
          <a:prstGeom prst="rect">
            <a:avLst/>
          </a:prstGeom>
        </p:spPr>
        <p:txBody>
          <a:bodyPr vert="horz" lIns="91428" tIns="45714" rIns="91428" bIns="45714" rtlCol="0" anchor="ctr">
            <a:noAutofit/>
          </a:bodyPr>
          <a:lstStyle/>
          <a:p>
            <a:pPr defTabSz="457154"/>
            <a:r>
              <a:rPr lang="en-US" sz="7999" dirty="0">
                <a:ln w="3175" cmpd="sng">
                  <a:noFill/>
                </a:ln>
                <a:solidFill>
                  <a:srgbClr val="90C226">
                    <a:lumMod val="60000"/>
                    <a:lumOff val="40000"/>
                  </a:srgbClr>
                </a:solidFill>
                <a:latin typeface="Arial"/>
              </a:rPr>
              <a:t>“</a:t>
            </a:r>
          </a:p>
        </p:txBody>
      </p:sp>
      <p:sp>
        <p:nvSpPr>
          <p:cNvPr id="25" name="TextBox 24"/>
          <p:cNvSpPr txBox="1"/>
          <p:nvPr/>
        </p:nvSpPr>
        <p:spPr>
          <a:xfrm>
            <a:off x="8891853" y="2886556"/>
            <a:ext cx="609521" cy="584776"/>
          </a:xfrm>
          <a:prstGeom prst="rect">
            <a:avLst/>
          </a:prstGeom>
        </p:spPr>
        <p:txBody>
          <a:bodyPr vert="horz" lIns="91428" tIns="45714" rIns="91428" bIns="45714" rtlCol="0" anchor="ctr">
            <a:noAutofit/>
          </a:bodyPr>
          <a:lstStyle/>
          <a:p>
            <a:pPr defTabSz="457154"/>
            <a:r>
              <a:rPr lang="en-US" sz="7999"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123907112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10" y="609600"/>
            <a:ext cx="8587085"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244" y="4013200"/>
            <a:ext cx="8595550" cy="514248"/>
          </a:xfrm>
        </p:spPr>
        <p:txBody>
          <a:bodyPr anchor="b">
            <a:noAutofit/>
          </a:bodyPr>
          <a:lstStyle>
            <a:lvl1pPr marL="0" indent="0">
              <a:buFontTx/>
              <a:buNone/>
              <a:defRPr sz="2400">
                <a:solidFill>
                  <a:schemeClr val="accent1"/>
                </a:solidFill>
              </a:defRPr>
            </a:lvl1pPr>
            <a:lvl2pPr marL="457154" indent="0">
              <a:buFontTx/>
              <a:buNone/>
              <a:defRPr/>
            </a:lvl2pPr>
            <a:lvl3pPr marL="914309" indent="0">
              <a:buFontTx/>
              <a:buNone/>
              <a:defRPr/>
            </a:lvl3pPr>
            <a:lvl4pPr marL="1371463" indent="0">
              <a:buFontTx/>
              <a:buNone/>
              <a:defRPr/>
            </a:lvl4pPr>
            <a:lvl5pPr marL="1828617"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247" y="4527448"/>
            <a:ext cx="8595549" cy="1513914"/>
          </a:xfrm>
        </p:spPr>
        <p:txBody>
          <a:bodyPr anchor="t">
            <a:normAutofit/>
          </a:bodyPr>
          <a:lstStyle>
            <a:lvl1pPr marL="0" indent="0" algn="l">
              <a:buNone/>
              <a:defRPr sz="1800">
                <a:solidFill>
                  <a:schemeClr val="tx1">
                    <a:lumMod val="50000"/>
                    <a:lumOff val="50000"/>
                  </a:schemeClr>
                </a:solidFill>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3" indent="0">
              <a:buNone/>
              <a:defRPr sz="1400">
                <a:solidFill>
                  <a:schemeClr val="tx1">
                    <a:tint val="75000"/>
                  </a:schemeClr>
                </a:solidFill>
              </a:defRPr>
            </a:lvl4pPr>
            <a:lvl5pPr marL="1828617" indent="0">
              <a:buNone/>
              <a:defRPr sz="1400">
                <a:solidFill>
                  <a:schemeClr val="tx1">
                    <a:tint val="75000"/>
                  </a:schemeClr>
                </a:solidFill>
              </a:defRPr>
            </a:lvl5pPr>
            <a:lvl6pPr marL="2285771"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4"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‹Nº›</a:t>
            </a:fld>
            <a:endParaRPr lang="en-US" dirty="0">
              <a:solidFill>
                <a:srgbClr val="90C226"/>
              </a:solidFill>
            </a:endParaRPr>
          </a:p>
        </p:txBody>
      </p:sp>
    </p:spTree>
    <p:extLst>
      <p:ext uri="{BB962C8B-B14F-4D97-AF65-F5344CB8AC3E}">
        <p14:creationId xmlns:p14="http://schemas.microsoft.com/office/powerpoint/2010/main" val="33357864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‹Nº›</a:t>
            </a:fld>
            <a:endParaRPr lang="en-US" dirty="0">
              <a:solidFill>
                <a:srgbClr val="90C226"/>
              </a:solidFill>
            </a:endParaRPr>
          </a:p>
        </p:txBody>
      </p:sp>
    </p:spTree>
    <p:extLst>
      <p:ext uri="{BB962C8B-B14F-4D97-AF65-F5344CB8AC3E}">
        <p14:creationId xmlns:p14="http://schemas.microsoft.com/office/powerpoint/2010/main" val="181347837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6636" y="609600"/>
            <a:ext cx="130457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247" y="609600"/>
            <a:ext cx="7059231" cy="52514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‹Nº›</a:t>
            </a:fld>
            <a:endParaRPr lang="en-US" dirty="0">
              <a:solidFill>
                <a:srgbClr val="90C226"/>
              </a:solidFill>
            </a:endParaRPr>
          </a:p>
        </p:txBody>
      </p:sp>
    </p:spTree>
    <p:extLst>
      <p:ext uri="{BB962C8B-B14F-4D97-AF65-F5344CB8AC3E}">
        <p14:creationId xmlns:p14="http://schemas.microsoft.com/office/powerpoint/2010/main" val="9017720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521" y="1600201"/>
            <a:ext cx="538409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6793" y="1600201"/>
            <a:ext cx="538409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521" y="1535113"/>
            <a:ext cx="538621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521" y="2174875"/>
            <a:ext cx="538621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2561" y="1535113"/>
            <a:ext cx="538833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2561" y="2174875"/>
            <a:ext cx="538833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3050"/>
            <a:ext cx="4010562"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113" y="273051"/>
            <a:ext cx="681477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521" y="1435101"/>
            <a:ext cx="4010562"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406" y="4800600"/>
            <a:ext cx="7314248"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406" y="612775"/>
            <a:ext cx="731424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3 Marcador de texto"/>
          <p:cNvSpPr>
            <a:spLocks noGrp="1"/>
          </p:cNvSpPr>
          <p:nvPr>
            <p:ph type="body" sz="half" idx="2"/>
          </p:nvPr>
        </p:nvSpPr>
        <p:spPr>
          <a:xfrm>
            <a:off x="2389406" y="5367338"/>
            <a:ext cx="731424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12190413"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5" name="Rectangle 21"/>
          <p:cNvSpPr>
            <a:spLocks noChangeArrowheads="1"/>
          </p:cNvSpPr>
          <p:nvPr/>
        </p:nvSpPr>
        <p:spPr bwMode="auto">
          <a:xfrm rot="10800000">
            <a:off x="1" y="6308726"/>
            <a:ext cx="10512115"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7" name="Line 23"/>
          <p:cNvSpPr>
            <a:spLocks noChangeShapeType="1"/>
          </p:cNvSpPr>
          <p:nvPr/>
        </p:nvSpPr>
        <p:spPr bwMode="auto">
          <a:xfrm rot="10800000" flipH="1">
            <a:off x="33863" y="6296025"/>
            <a:ext cx="8878262" cy="0"/>
          </a:xfrm>
          <a:prstGeom prst="line">
            <a:avLst/>
          </a:prstGeom>
          <a:noFill/>
          <a:ln w="38100">
            <a:solidFill>
              <a:srgbClr val="FF0000"/>
            </a:solidFill>
            <a:round/>
            <a:headEnd/>
            <a:tailEnd/>
          </a:ln>
          <a:effectLst/>
        </p:spPr>
        <p:txBody>
          <a:bodyPr/>
          <a:lstStyle/>
          <a:p>
            <a:endParaRPr lang="es-ES" dirty="0"/>
          </a:p>
        </p:txBody>
      </p:sp>
      <p:sp>
        <p:nvSpPr>
          <p:cNvPr id="1048" name="Line 24"/>
          <p:cNvSpPr>
            <a:spLocks noChangeShapeType="1"/>
          </p:cNvSpPr>
          <p:nvPr/>
        </p:nvSpPr>
        <p:spPr bwMode="auto">
          <a:xfrm rot="10800000" flipH="1">
            <a:off x="33863" y="6245225"/>
            <a:ext cx="8878262" cy="0"/>
          </a:xfrm>
          <a:prstGeom prst="line">
            <a:avLst/>
          </a:prstGeom>
          <a:noFill/>
          <a:ln w="38100">
            <a:solidFill>
              <a:srgbClr val="006600"/>
            </a:solidFill>
            <a:round/>
            <a:headEnd/>
            <a:tailEnd/>
          </a:ln>
          <a:effectLst/>
        </p:spPr>
        <p:txBody>
          <a:bodyPr/>
          <a:lstStyle/>
          <a:p>
            <a:endParaRPr lang="es-ES" dirty="0"/>
          </a:p>
        </p:txBody>
      </p:sp>
      <p:pic>
        <p:nvPicPr>
          <p:cNvPr id="7" name="Picture 6"/>
          <p:cNvPicPr>
            <a:picLocks noChangeAspect="1"/>
          </p:cNvPicPr>
          <p:nvPr/>
        </p:nvPicPr>
        <p:blipFill rotWithShape="1">
          <a:blip r:embed="rId14" cstate="print">
            <a:extLst>
              <a:ext uri="{28A0092B-C50C-407E-A947-70E740481C1C}">
                <a14:useLocalDpi xmlns:a14="http://schemas.microsoft.com/office/drawing/2010/main" val="0"/>
              </a:ext>
            </a:extLst>
          </a:blip>
          <a:srcRect l="7594" t="38806" r="7258" b="30597"/>
          <a:stretch/>
        </p:blipFill>
        <p:spPr bwMode="auto">
          <a:xfrm>
            <a:off x="8879154" y="5906861"/>
            <a:ext cx="3269288" cy="624920"/>
          </a:xfrm>
          <a:prstGeom prst="rect">
            <a:avLst/>
          </a:prstGeom>
          <a:ln>
            <a:noFill/>
          </a:ln>
          <a:extLst>
            <a:ext uri="{53640926-AAD7-44D8-BBD7-CCE9431645EC}">
              <a14:shadowObscured xmlns:a14="http://schemas.microsoft.com/office/drawing/2010/main"/>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14CA9388-C2AD-41CA-BFF8-E5C6E2D899B5}"/>
              </a:ext>
            </a:extLst>
          </p:cNvPr>
          <p:cNvSpPr>
            <a:spLocks noGrp="1"/>
          </p:cNvSpPr>
          <p:nvPr>
            <p:ph type="title"/>
          </p:nvPr>
        </p:nvSpPr>
        <p:spPr>
          <a:xfrm>
            <a:off x="838091" y="365126"/>
            <a:ext cx="10514231"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6D2EA4CF-D50E-4E04-A234-6B2830280304}"/>
              </a:ext>
            </a:extLst>
          </p:cNvPr>
          <p:cNvSpPr>
            <a:spLocks noGrp="1"/>
          </p:cNvSpPr>
          <p:nvPr>
            <p:ph type="body" idx="1"/>
          </p:nvPr>
        </p:nvSpPr>
        <p:spPr>
          <a:xfrm>
            <a:off x="838091" y="1825625"/>
            <a:ext cx="10514231"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D3DFF3FC-8832-4250-98DC-2D908759DD76}"/>
              </a:ext>
            </a:extLst>
          </p:cNvPr>
          <p:cNvSpPr>
            <a:spLocks noGrp="1"/>
          </p:cNvSpPr>
          <p:nvPr>
            <p:ph type="dt" sz="half" idx="2"/>
          </p:nvPr>
        </p:nvSpPr>
        <p:spPr>
          <a:xfrm>
            <a:off x="838091" y="6356351"/>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8D56FB-F174-48C4-A0D0-A461E4278AE2}" type="datetimeFigureOut">
              <a:rPr lang="es-EC" smtClean="0">
                <a:solidFill>
                  <a:prstClr val="black">
                    <a:tint val="75000"/>
                  </a:prstClr>
                </a:solidFill>
              </a:rPr>
              <a:pPr/>
              <a:t>20/02/2020</a:t>
            </a:fld>
            <a:endParaRPr lang="es-EC">
              <a:solidFill>
                <a:prstClr val="black">
                  <a:tint val="75000"/>
                </a:prstClr>
              </a:solidFill>
            </a:endParaRPr>
          </a:p>
        </p:txBody>
      </p:sp>
      <p:sp>
        <p:nvSpPr>
          <p:cNvPr id="5" name="Marcador de pie de página 4">
            <a:extLst>
              <a:ext uri="{FF2B5EF4-FFF2-40B4-BE49-F238E27FC236}">
                <a16:creationId xmlns:a16="http://schemas.microsoft.com/office/drawing/2014/main" xmlns="" id="{764B3D95-71DC-41FA-8EAD-CDF7141A042C}"/>
              </a:ext>
            </a:extLst>
          </p:cNvPr>
          <p:cNvSpPr>
            <a:spLocks noGrp="1"/>
          </p:cNvSpPr>
          <p:nvPr>
            <p:ph type="ftr" sz="quarter" idx="3"/>
          </p:nvPr>
        </p:nvSpPr>
        <p:spPr>
          <a:xfrm>
            <a:off x="4038075" y="6356351"/>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5CD6CAA1-4CE0-44CD-B001-EF5A05845D40}"/>
              </a:ext>
            </a:extLst>
          </p:cNvPr>
          <p:cNvSpPr>
            <a:spLocks noGrp="1"/>
          </p:cNvSpPr>
          <p:nvPr>
            <p:ph type="sldNum" sz="quarter" idx="4"/>
          </p:nvPr>
        </p:nvSpPr>
        <p:spPr>
          <a:xfrm>
            <a:off x="8609479" y="6356351"/>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71AC4C-D061-464A-B758-448C0313D648}"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55373127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0413"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246" y="609600"/>
            <a:ext cx="8595549"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246" y="2160590"/>
            <a:ext cx="8595549" cy="388077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4196" y="6041363"/>
            <a:ext cx="91182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154"/>
            <a:fld id="{48A87A34-81AB-432B-8DAE-1953F412C126}" type="datetimeFigureOut">
              <a:rPr lang="en-US" smtClean="0">
                <a:solidFill>
                  <a:prstClr val="black">
                    <a:tint val="75000"/>
                  </a:prstClr>
                </a:solidFill>
              </a:rPr>
              <a:pPr defTabSz="457154"/>
              <a:t>2/20/2020</a:t>
            </a:fld>
            <a:endParaRPr lang="en-US" dirty="0">
              <a:solidFill>
                <a:prstClr val="black">
                  <a:tint val="75000"/>
                </a:prstClr>
              </a:solidFill>
            </a:endParaRPr>
          </a:p>
        </p:txBody>
      </p:sp>
      <p:sp>
        <p:nvSpPr>
          <p:cNvPr id="5" name="Footer Placeholder 4"/>
          <p:cNvSpPr>
            <a:spLocks noGrp="1"/>
          </p:cNvSpPr>
          <p:nvPr>
            <p:ph type="ftr" sz="quarter" idx="3"/>
          </p:nvPr>
        </p:nvSpPr>
        <p:spPr>
          <a:xfrm>
            <a:off x="677246" y="6041363"/>
            <a:ext cx="629679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154"/>
            <a:endParaRPr lang="en-US" dirty="0">
              <a:solidFill>
                <a:prstClr val="black">
                  <a:tint val="75000"/>
                </a:prstClr>
              </a:solidFill>
            </a:endParaRPr>
          </a:p>
        </p:txBody>
      </p:sp>
      <p:sp>
        <p:nvSpPr>
          <p:cNvPr id="6" name="Slide Number Placeholder 5"/>
          <p:cNvSpPr>
            <a:spLocks noGrp="1"/>
          </p:cNvSpPr>
          <p:nvPr>
            <p:ph type="sldNum" sz="quarter" idx="4"/>
          </p:nvPr>
        </p:nvSpPr>
        <p:spPr>
          <a:xfrm>
            <a:off x="8589545" y="6041363"/>
            <a:ext cx="683250" cy="365125"/>
          </a:xfrm>
          <a:prstGeom prst="rect">
            <a:avLst/>
          </a:prstGeom>
        </p:spPr>
        <p:txBody>
          <a:bodyPr vert="horz" lIns="91440" tIns="45720" rIns="91440" bIns="45720" rtlCol="0" anchor="ctr"/>
          <a:lstStyle>
            <a:lvl1pPr algn="r">
              <a:defRPr sz="900">
                <a:solidFill>
                  <a:schemeClr val="accent1"/>
                </a:solidFill>
              </a:defRPr>
            </a:lvl1pPr>
          </a:lstStyle>
          <a:p>
            <a:pPr defTabSz="457154"/>
            <a:fld id="{6D22F896-40B5-4ADD-8801-0D06FADFA095}" type="slidenum">
              <a:rPr lang="en-US" smtClean="0">
                <a:solidFill>
                  <a:srgbClr val="90C226"/>
                </a:solidFill>
              </a:rPr>
              <a:pPr defTabSz="457154"/>
              <a:t>‹Nº›</a:t>
            </a:fld>
            <a:endParaRPr lang="en-US" dirty="0">
              <a:solidFill>
                <a:srgbClr val="90C226"/>
              </a:solidFill>
            </a:endParaRPr>
          </a:p>
        </p:txBody>
      </p:sp>
    </p:spTree>
    <p:extLst>
      <p:ext uri="{BB962C8B-B14F-4D97-AF65-F5344CB8AC3E}">
        <p14:creationId xmlns:p14="http://schemas.microsoft.com/office/powerpoint/2010/main" val="364497146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457154"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66" indent="-342866" algn="l" defTabSz="457154"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876" indent="-285721" algn="l" defTabSz="457154"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886" indent="-228577" algn="l" defTabSz="457154"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040" indent="-228577" algn="l" defTabSz="457154"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194" indent="-228577" algn="l" defTabSz="457154"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349" indent="-228577" algn="l" defTabSz="457154"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503" indent="-228577" algn="l" defTabSz="457154"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657" indent="-228577" algn="l" defTabSz="457154"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811" indent="-228577" algn="l" defTabSz="457154"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9" algn="l" defTabSz="457154" rtl="0" eaLnBrk="1" latinLnBrk="0" hangingPunct="1">
        <a:defRPr sz="1800" kern="1200">
          <a:solidFill>
            <a:schemeClr val="tx1"/>
          </a:solidFill>
          <a:latin typeface="+mn-lt"/>
          <a:ea typeface="+mn-ea"/>
          <a:cs typeface="+mn-cs"/>
        </a:defRPr>
      </a:lvl3pPr>
      <a:lvl4pPr marL="1371463" algn="l" defTabSz="457154" rtl="0" eaLnBrk="1" latinLnBrk="0" hangingPunct="1">
        <a:defRPr sz="1800" kern="1200">
          <a:solidFill>
            <a:schemeClr val="tx1"/>
          </a:solidFill>
          <a:latin typeface="+mn-lt"/>
          <a:ea typeface="+mn-ea"/>
          <a:cs typeface="+mn-cs"/>
        </a:defRPr>
      </a:lvl4pPr>
      <a:lvl5pPr marL="1828617" algn="l" defTabSz="457154" rtl="0" eaLnBrk="1" latinLnBrk="0" hangingPunct="1">
        <a:defRPr sz="1800" kern="1200">
          <a:solidFill>
            <a:schemeClr val="tx1"/>
          </a:solidFill>
          <a:latin typeface="+mn-lt"/>
          <a:ea typeface="+mn-ea"/>
          <a:cs typeface="+mn-cs"/>
        </a:defRPr>
      </a:lvl5pPr>
      <a:lvl6pPr marL="2285771" algn="l" defTabSz="457154" rtl="0" eaLnBrk="1" latinLnBrk="0" hangingPunct="1">
        <a:defRPr sz="1800" kern="1200">
          <a:solidFill>
            <a:schemeClr val="tx1"/>
          </a:solidFill>
          <a:latin typeface="+mn-lt"/>
          <a:ea typeface="+mn-ea"/>
          <a:cs typeface="+mn-cs"/>
        </a:defRPr>
      </a:lvl6pPr>
      <a:lvl7pPr marL="2742926" algn="l" defTabSz="457154" rtl="0" eaLnBrk="1" latinLnBrk="0" hangingPunct="1">
        <a:defRPr sz="1800" kern="1200">
          <a:solidFill>
            <a:schemeClr val="tx1"/>
          </a:solidFill>
          <a:latin typeface="+mn-lt"/>
          <a:ea typeface="+mn-ea"/>
          <a:cs typeface="+mn-cs"/>
        </a:defRPr>
      </a:lvl7pPr>
      <a:lvl8pPr marL="3200080" algn="l" defTabSz="457154" rtl="0" eaLnBrk="1" latinLnBrk="0" hangingPunct="1">
        <a:defRPr sz="1800" kern="1200">
          <a:solidFill>
            <a:schemeClr val="tx1"/>
          </a:solidFill>
          <a:latin typeface="+mn-lt"/>
          <a:ea typeface="+mn-ea"/>
          <a:cs typeface="+mn-cs"/>
        </a:defRPr>
      </a:lvl8pPr>
      <a:lvl9pPr marL="3657234" algn="l" defTabSz="4571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diagramColors" Target="../diagrams/colors6.xml"/><Relationship Id="rId12"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image" Target="../media/image36.png"/><Relationship Id="rId5" Type="http://schemas.openxmlformats.org/officeDocument/2006/relationships/diagramLayout" Target="../diagrams/layout6.xml"/><Relationship Id="rId10" Type="http://schemas.openxmlformats.org/officeDocument/2006/relationships/image" Target="../media/image35.png"/><Relationship Id="rId4" Type="http://schemas.openxmlformats.org/officeDocument/2006/relationships/diagramData" Target="../diagrams/data6.xml"/><Relationship Id="rId9"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chart" Target="../charts/chart6.xml"/><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chart" Target="../charts/char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4.png"/><Relationship Id="rId7"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chart" Target="../charts/char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7"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5.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5.png"/><Relationship Id="rId7" Type="http://schemas.openxmlformats.org/officeDocument/2006/relationships/diagramLayout" Target="../diagrams/layout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7.png"/><Relationship Id="rId10" Type="http://schemas.microsoft.com/office/2007/relationships/diagramDrawing" Target="../diagrams/drawing2.xml"/><Relationship Id="rId4" Type="http://schemas.openxmlformats.org/officeDocument/2006/relationships/image" Target="../media/image6.jpeg"/><Relationship Id="rId9" Type="http://schemas.openxmlformats.org/officeDocument/2006/relationships/diagramColors" Target="../diagrams/colors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5.xml"/><Relationship Id="rId6" Type="http://schemas.openxmlformats.org/officeDocument/2006/relationships/image" Target="../media/image46.jpeg"/><Relationship Id="rId5" Type="http://schemas.openxmlformats.org/officeDocument/2006/relationships/chart" Target="../charts/chart16.xml"/><Relationship Id="rId4" Type="http://schemas.openxmlformats.org/officeDocument/2006/relationships/chart" Target="../charts/chart15.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4.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notesSlide" Target="../notesSlides/notesSlide27.xml"/><Relationship Id="rId7"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3.bin"/><Relationship Id="rId5" Type="http://schemas.openxmlformats.org/officeDocument/2006/relationships/image" Target="../media/image440.png"/><Relationship Id="rId9"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3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3.png"/><Relationship Id="rId7" Type="http://schemas.openxmlformats.org/officeDocument/2006/relationships/diagramColors" Target="../diagrams/colors7.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3.png"/><Relationship Id="rId7" Type="http://schemas.openxmlformats.org/officeDocument/2006/relationships/diagramColors" Target="../diagrams/colors8.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639272" y="3172326"/>
            <a:ext cx="72958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
        <p:nvSpPr>
          <p:cNvPr id="7" name="2 Subtítulo"/>
          <p:cNvSpPr txBox="1">
            <a:spLocks/>
          </p:cNvSpPr>
          <p:nvPr/>
        </p:nvSpPr>
        <p:spPr>
          <a:xfrm>
            <a:off x="1150624" y="518418"/>
            <a:ext cx="11039789" cy="5307816"/>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C" sz="1600" kern="0"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dirty="0">
                <a:solidFill>
                  <a:srgbClr val="000000"/>
                </a:solidFill>
                <a:latin typeface="Times New Roman" panose="02020603050405020304" pitchFamily="18" charset="0"/>
                <a:cs typeface="Times New Roman" panose="02020603050405020304" pitchFamily="18" charset="0"/>
              </a:rPr>
              <a:t>DEPARTAMENTO DE CIENCIAS ECONÓMICAS, ADMINISTRATIVAS Y DE COMERCIO</a:t>
            </a:r>
          </a:p>
          <a:p>
            <a:pPr marL="0" indent="0" algn="ctr">
              <a:buNone/>
            </a:pP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CARRERA DE INGENIERÍA COMERCIAL</a:t>
            </a:r>
          </a:p>
          <a:p>
            <a:pPr marL="0" indent="0" algn="ctr">
              <a:buNone/>
            </a:pP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dirty="0">
                <a:solidFill>
                  <a:srgbClr val="000000"/>
                </a:solidFill>
                <a:latin typeface="Times New Roman" panose="02020603050405020304" pitchFamily="18" charset="0"/>
                <a:cs typeface="Times New Roman" panose="02020603050405020304" pitchFamily="18" charset="0"/>
              </a:rPr>
              <a:t>TRABAJO DE TITULACIÓN, PREVIO A LA OBTENCIÓN DEL TÍTULO DE </a:t>
            </a:r>
            <a:r>
              <a:rPr lang="es-EC" sz="1800" dirty="0" smtClean="0">
                <a:solidFill>
                  <a:srgbClr val="000000"/>
                </a:solidFill>
                <a:latin typeface="Times New Roman" panose="02020603050405020304" pitchFamily="18" charset="0"/>
                <a:cs typeface="Times New Roman" panose="02020603050405020304" pitchFamily="18" charset="0"/>
              </a:rPr>
              <a:t>INGENIERO </a:t>
            </a:r>
            <a:r>
              <a:rPr lang="es-EC" sz="1800" dirty="0">
                <a:solidFill>
                  <a:srgbClr val="000000"/>
                </a:solidFill>
                <a:latin typeface="Times New Roman" panose="02020603050405020304" pitchFamily="18" charset="0"/>
                <a:cs typeface="Times New Roman" panose="02020603050405020304" pitchFamily="18" charset="0"/>
              </a:rPr>
              <a:t>COMERCIAL</a:t>
            </a:r>
          </a:p>
          <a:p>
            <a:pPr marL="0" indent="0" algn="ctr">
              <a:buNone/>
            </a:pPr>
            <a:endParaRPr lang="es-EC" sz="1800" dirty="0">
              <a:solidFill>
                <a:schemeClr val="tx1"/>
              </a:solidFill>
              <a:latin typeface="Times New Roman" panose="02020603050405020304" pitchFamily="18" charset="0"/>
              <a:cs typeface="Times New Roman" panose="02020603050405020304" pitchFamily="18" charset="0"/>
            </a:endParaRPr>
          </a:p>
          <a:p>
            <a:pPr marL="0" indent="0" algn="ctr">
              <a:buNone/>
            </a:pPr>
            <a:r>
              <a:rPr lang="es-MX" sz="2000" b="1" dirty="0">
                <a:solidFill>
                  <a:schemeClr val="tx1"/>
                </a:solidFill>
                <a:latin typeface="Times New Roman" panose="02020603050405020304" pitchFamily="18" charset="0"/>
                <a:cs typeface="Times New Roman" panose="02020603050405020304" pitchFamily="18" charset="0"/>
              </a:rPr>
              <a:t>TEMA: </a:t>
            </a:r>
            <a:r>
              <a:rPr lang="es-ES_tradnl" sz="2000" b="1" dirty="0">
                <a:solidFill>
                  <a:schemeClr val="tx1"/>
                </a:solidFill>
                <a:latin typeface="Times New Roman" panose="02020603050405020304" pitchFamily="18" charset="0"/>
                <a:ea typeface="Calibri" panose="020F0502020204030204" pitchFamily="34" charset="0"/>
              </a:rPr>
              <a:t>LA ROTACIÓN DEL PERSONAL DE OFICIALES DE LA FUERZA TERRESTRE Y SU EFECTO FINANCIERO EN LA PLANIFICACIÓN DEL TALENTO HUMANO, EN EL PERIODO 2018-2019</a:t>
            </a:r>
            <a:endParaRPr lang="es-ES" sz="2000" b="1"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dirty="0">
                <a:solidFill>
                  <a:srgbClr val="000000"/>
                </a:solidFill>
                <a:latin typeface="Times New Roman" panose="02020603050405020304" pitchFamily="18" charset="0"/>
                <a:cs typeface="Times New Roman" panose="02020603050405020304" pitchFamily="18" charset="0"/>
              </a:rPr>
              <a:t>AUTOR:</a:t>
            </a: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MÉNDEZ </a:t>
            </a:r>
            <a:r>
              <a:rPr lang="es-EC" sz="1800" b="1" dirty="0" smtClean="0">
                <a:solidFill>
                  <a:srgbClr val="000000"/>
                </a:solidFill>
                <a:latin typeface="Times New Roman" panose="02020603050405020304" pitchFamily="18" charset="0"/>
                <a:cs typeface="Times New Roman" panose="02020603050405020304" pitchFamily="18" charset="0"/>
              </a:rPr>
              <a:t>FLORES, JOSÉ NIVARDO</a:t>
            </a:r>
            <a:r>
              <a:rPr lang="es-EC" sz="1800" b="1" dirty="0">
                <a:solidFill>
                  <a:srgbClr val="000000"/>
                </a:solidFill>
                <a:latin typeface="Times New Roman" panose="02020603050405020304" pitchFamily="18" charset="0"/>
                <a:cs typeface="Times New Roman" panose="02020603050405020304" pitchFamily="18" charset="0"/>
              </a:rPr>
              <a:t/>
            </a:r>
            <a:br>
              <a:rPr lang="es-EC" sz="1800" b="1" dirty="0">
                <a:solidFill>
                  <a:srgbClr val="000000"/>
                </a:solidFill>
                <a:latin typeface="Times New Roman" panose="02020603050405020304" pitchFamily="18" charset="0"/>
                <a:cs typeface="Times New Roman" panose="02020603050405020304" pitchFamily="18" charset="0"/>
              </a:rPr>
            </a:b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DRA. </a:t>
            </a:r>
            <a:r>
              <a:rPr lang="es-EC" sz="1800" b="1" dirty="0">
                <a:solidFill>
                  <a:srgbClr val="000000"/>
                </a:solidFill>
                <a:latin typeface="Times New Roman" panose="02020603050405020304" pitchFamily="18" charset="0"/>
                <a:cs typeface="Times New Roman" panose="02020603050405020304" pitchFamily="18" charset="0"/>
              </a:rPr>
              <a:t>GARCÍA </a:t>
            </a:r>
            <a:r>
              <a:rPr lang="es-EC" sz="1800" b="1" dirty="0" smtClean="0">
                <a:solidFill>
                  <a:srgbClr val="000000"/>
                </a:solidFill>
                <a:latin typeface="Times New Roman" panose="02020603050405020304" pitchFamily="18" charset="0"/>
                <a:cs typeface="Times New Roman" panose="02020603050405020304" pitchFamily="18" charset="0"/>
              </a:rPr>
              <a:t>AGUILAR, JUANITA </a:t>
            </a:r>
            <a:r>
              <a:rPr lang="es-EC" sz="1800" b="1">
                <a:solidFill>
                  <a:srgbClr val="000000"/>
                </a:solidFill>
                <a:latin typeface="Times New Roman" panose="02020603050405020304" pitchFamily="18" charset="0"/>
                <a:cs typeface="Times New Roman" panose="02020603050405020304" pitchFamily="18" charset="0"/>
              </a:rPr>
              <a:t>DEL </a:t>
            </a:r>
            <a:r>
              <a:rPr lang="es-EC" sz="1800" b="1" smtClean="0">
                <a:solidFill>
                  <a:srgbClr val="000000"/>
                </a:solidFill>
                <a:latin typeface="Times New Roman" panose="02020603050405020304" pitchFamily="18" charset="0"/>
                <a:cs typeface="Times New Roman" panose="02020603050405020304" pitchFamily="18" charset="0"/>
              </a:rPr>
              <a:t>CARMEN, </a:t>
            </a:r>
            <a:r>
              <a:rPr lang="es-EC" sz="1800" b="1" dirty="0">
                <a:solidFill>
                  <a:srgbClr val="000000"/>
                </a:solidFill>
                <a:latin typeface="Times New Roman" panose="02020603050405020304" pitchFamily="18" charset="0"/>
                <a:cs typeface="Times New Roman" panose="02020603050405020304" pitchFamily="18" charset="0"/>
              </a:rPr>
              <a:t>MBA</a:t>
            </a:r>
          </a:p>
          <a:p>
            <a:pPr marL="0" indent="0" algn="ctr">
              <a:buNone/>
            </a:pPr>
            <a:r>
              <a:rPr lang="es-EC" sz="1800" dirty="0">
                <a:solidFill>
                  <a:srgbClr val="000000"/>
                </a:solidFill>
                <a:latin typeface="Times New Roman" panose="02020603050405020304" pitchFamily="18" charset="0"/>
                <a:cs typeface="Times New Roman" panose="02020603050405020304" pitchFamily="18" charset="0"/>
              </a:rPr>
              <a:t>DIRECTORA</a:t>
            </a: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847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799062" y="263116"/>
            <a:ext cx="2844579" cy="340519"/>
          </a:xfrm>
          <a:prstGeom prst="flowChartAlternateProcess">
            <a:avLst/>
          </a:prstGeom>
          <a:ln w="28575">
            <a:solidFill>
              <a:srgbClr val="00DA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EC" sz="1400" b="1" dirty="0"/>
              <a:t>Modelos de efecto financiero</a:t>
            </a:r>
            <a:endParaRPr lang="es-MX" sz="1400" b="1" dirty="0"/>
          </a:p>
        </p:txBody>
      </p:sp>
      <p:grpSp>
        <p:nvGrpSpPr>
          <p:cNvPr id="47" name="Grupo 25"/>
          <p:cNvGrpSpPr/>
          <p:nvPr/>
        </p:nvGrpSpPr>
        <p:grpSpPr>
          <a:xfrm>
            <a:off x="95534" y="109182"/>
            <a:ext cx="2429301" cy="807486"/>
            <a:chOff x="95534" y="109182"/>
            <a:chExt cx="2429301" cy="807486"/>
          </a:xfrm>
        </p:grpSpPr>
        <p:pic>
          <p:nvPicPr>
            <p:cNvPr id="48" name="Imagen 26">
              <a:extLst>
                <a:ext uri="{FF2B5EF4-FFF2-40B4-BE49-F238E27FC236}">
                  <a16:creationId xmlns:a16="http://schemas.microsoft.com/office/drawing/2014/main" xmlns="" id="{F423760E-867B-F845-BD70-22A4238927D3}"/>
                </a:ext>
              </a:extLst>
            </p:cNvPr>
            <p:cNvPicPr>
              <a:picLocks noChangeAspect="1"/>
            </p:cNvPicPr>
            <p:nvPr/>
          </p:nvPicPr>
          <p:blipFill>
            <a:blip r:embed="rId3"/>
            <a:stretch>
              <a:fillRect/>
            </a:stretch>
          </p:blipFill>
          <p:spPr>
            <a:xfrm>
              <a:off x="95534" y="109182"/>
              <a:ext cx="2429301" cy="807486"/>
            </a:xfrm>
            <a:prstGeom prst="rect">
              <a:avLst/>
            </a:prstGeom>
          </p:spPr>
        </p:pic>
        <p:sp>
          <p:nvSpPr>
            <p:cNvPr id="49" name="CuadroTexto 27"/>
            <p:cNvSpPr txBox="1"/>
            <p:nvPr/>
          </p:nvSpPr>
          <p:spPr>
            <a:xfrm>
              <a:off x="95534" y="294553"/>
              <a:ext cx="832514" cy="461665"/>
            </a:xfrm>
            <a:prstGeom prst="rect">
              <a:avLst/>
            </a:prstGeom>
            <a:noFill/>
          </p:spPr>
          <p:txBody>
            <a:bodyPr wrap="square" rtlCol="0">
              <a:spAutoFit/>
            </a:bodyPr>
            <a:lstStyle/>
            <a:p>
              <a:pPr algn="ctr"/>
              <a:r>
                <a:rPr lang="es-MX" sz="1200" b="1" dirty="0"/>
                <a:t>Capítulo II</a:t>
              </a:r>
            </a:p>
          </p:txBody>
        </p:sp>
      </p:grpSp>
      <p:sp>
        <p:nvSpPr>
          <p:cNvPr id="50" name="CuadroTexto 28"/>
          <p:cNvSpPr txBox="1"/>
          <p:nvPr/>
        </p:nvSpPr>
        <p:spPr>
          <a:xfrm>
            <a:off x="928048" y="342025"/>
            <a:ext cx="1596787" cy="523220"/>
          </a:xfrm>
          <a:prstGeom prst="rect">
            <a:avLst/>
          </a:prstGeom>
          <a:noFill/>
        </p:spPr>
        <p:txBody>
          <a:bodyPr wrap="square" rtlCol="0">
            <a:spAutoFit/>
          </a:bodyPr>
          <a:lstStyle/>
          <a:p>
            <a:r>
              <a:rPr lang="es-MX" sz="1400" b="1" dirty="0"/>
              <a:t>Teorías de soporte</a:t>
            </a:r>
          </a:p>
        </p:txBody>
      </p:sp>
      <p:graphicFrame>
        <p:nvGraphicFramePr>
          <p:cNvPr id="2" name="Diagrama 1"/>
          <p:cNvGraphicFramePr/>
          <p:nvPr>
            <p:extLst>
              <p:ext uri="{D42A27DB-BD31-4B8C-83A1-F6EECF244321}">
                <p14:modId xmlns:p14="http://schemas.microsoft.com/office/powerpoint/2010/main" val="2779747285"/>
              </p:ext>
            </p:extLst>
          </p:nvPr>
        </p:nvGraphicFramePr>
        <p:xfrm>
          <a:off x="2926854" y="836478"/>
          <a:ext cx="9168024" cy="48967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xmlns="" id="{D996D07B-234A-4481-A333-C447573C890D}"/>
              </a:ext>
            </a:extLst>
          </p:cNvPr>
          <p:cNvSpPr txBox="1"/>
          <p:nvPr/>
        </p:nvSpPr>
        <p:spPr>
          <a:xfrm>
            <a:off x="251053" y="2546203"/>
            <a:ext cx="2099737" cy="203132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b="1" dirty="0"/>
              <a:t>EFECTO FINANCIERO</a:t>
            </a:r>
          </a:p>
          <a:p>
            <a:pPr algn="ctr"/>
            <a:endParaRPr lang="es-EC" dirty="0"/>
          </a:p>
          <a:p>
            <a:pPr algn="ctr"/>
            <a:r>
              <a:rPr lang="es-EC" dirty="0"/>
              <a:t>Se formaliza para instrumentar una operación económica</a:t>
            </a:r>
          </a:p>
        </p:txBody>
      </p:sp>
    </p:spTree>
    <p:extLst>
      <p:ext uri="{BB962C8B-B14F-4D97-AF65-F5344CB8AC3E}">
        <p14:creationId xmlns:p14="http://schemas.microsoft.com/office/powerpoint/2010/main" val="288763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1"/>
          <p:cNvGrpSpPr/>
          <p:nvPr/>
        </p:nvGrpSpPr>
        <p:grpSpPr>
          <a:xfrm>
            <a:off x="95534" y="109182"/>
            <a:ext cx="2429301" cy="807486"/>
            <a:chOff x="95534" y="109182"/>
            <a:chExt cx="2429301" cy="807486"/>
          </a:xfrm>
        </p:grpSpPr>
        <p:pic>
          <p:nvPicPr>
            <p:cNvPr id="7" name="Imagen 6">
              <a:extLst>
                <a:ext uri="{FF2B5EF4-FFF2-40B4-BE49-F238E27FC236}">
                  <a16:creationId xmlns:a16="http://schemas.microsoft.com/office/drawing/2014/main" xmlns="" id="{F423760E-867B-F845-BD70-22A4238927D3}"/>
                </a:ext>
              </a:extLst>
            </p:cNvPr>
            <p:cNvPicPr>
              <a:picLocks noChangeAspect="1"/>
            </p:cNvPicPr>
            <p:nvPr/>
          </p:nvPicPr>
          <p:blipFill>
            <a:blip r:embed="rId3"/>
            <a:stretch>
              <a:fillRect/>
            </a:stretch>
          </p:blipFill>
          <p:spPr>
            <a:xfrm>
              <a:off x="95534" y="109182"/>
              <a:ext cx="2429301" cy="807486"/>
            </a:xfrm>
            <a:prstGeom prst="rect">
              <a:avLst/>
            </a:prstGeom>
          </p:spPr>
        </p:pic>
        <p:sp>
          <p:nvSpPr>
            <p:cNvPr id="8" name="CuadroTexto 7"/>
            <p:cNvSpPr txBox="1"/>
            <p:nvPr/>
          </p:nvSpPr>
          <p:spPr>
            <a:xfrm>
              <a:off x="95534" y="294553"/>
              <a:ext cx="832514" cy="461665"/>
            </a:xfrm>
            <a:prstGeom prst="rect">
              <a:avLst/>
            </a:prstGeom>
            <a:noFill/>
          </p:spPr>
          <p:txBody>
            <a:bodyPr wrap="square" rtlCol="0">
              <a:spAutoFit/>
            </a:bodyPr>
            <a:lstStyle/>
            <a:p>
              <a:pPr algn="ctr"/>
              <a:r>
                <a:rPr lang="es-MX" sz="1200" b="1" dirty="0"/>
                <a:t>Capítulo II</a:t>
              </a:r>
            </a:p>
          </p:txBody>
        </p:sp>
        <p:sp>
          <p:nvSpPr>
            <p:cNvPr id="9" name="CuadroTexto 8"/>
            <p:cNvSpPr txBox="1"/>
            <p:nvPr/>
          </p:nvSpPr>
          <p:spPr>
            <a:xfrm>
              <a:off x="928048" y="332656"/>
              <a:ext cx="1596787" cy="523220"/>
            </a:xfrm>
            <a:prstGeom prst="rect">
              <a:avLst/>
            </a:prstGeom>
            <a:noFill/>
          </p:spPr>
          <p:txBody>
            <a:bodyPr wrap="square" rtlCol="0">
              <a:spAutoFit/>
            </a:bodyPr>
            <a:lstStyle/>
            <a:p>
              <a:r>
                <a:rPr lang="es-MX" sz="1400" b="1" dirty="0"/>
                <a:t>Marco Referencial</a:t>
              </a:r>
            </a:p>
          </p:txBody>
        </p:sp>
      </p:grpSp>
      <p:pic>
        <p:nvPicPr>
          <p:cNvPr id="3082" name="Picture 10" descr="Imagen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l="9500" t="10786" r="8038" b="15206"/>
          <a:stretch/>
        </p:blipFill>
        <p:spPr bwMode="auto">
          <a:xfrm>
            <a:off x="1846734" y="1196752"/>
            <a:ext cx="9577063" cy="4944669"/>
          </a:xfrm>
          <a:prstGeom prst="rect">
            <a:avLst/>
          </a:prstGeom>
          <a:noFill/>
          <a:extLst>
            <a:ext uri="{909E8E84-426E-40DD-AFC4-6F175D3DCCD1}">
              <a14:hiddenFill xmlns:a14="http://schemas.microsoft.com/office/drawing/2010/main">
                <a:solidFill>
                  <a:srgbClr val="FFFFFF"/>
                </a:solidFill>
              </a14:hiddenFill>
            </a:ext>
          </a:extLst>
        </p:spPr>
      </p:pic>
      <p:sp>
        <p:nvSpPr>
          <p:cNvPr id="23" name="Rectángulo 22"/>
          <p:cNvSpPr/>
          <p:nvPr/>
        </p:nvSpPr>
        <p:spPr>
          <a:xfrm>
            <a:off x="2998862" y="5405162"/>
            <a:ext cx="6607318" cy="523220"/>
          </a:xfrm>
          <a:prstGeom prst="rect">
            <a:avLst/>
          </a:prstGeom>
        </p:spPr>
        <p:txBody>
          <a:bodyPr wrap="square">
            <a:spAutoFit/>
          </a:bodyPr>
          <a:lstStyle/>
          <a:p>
            <a:pPr algn="ctr"/>
            <a:r>
              <a:rPr lang="es-EC" sz="1400" b="1" dirty="0">
                <a:solidFill>
                  <a:schemeClr val="bg1"/>
                </a:solidFill>
              </a:rPr>
              <a:t>“Factores que originan la rotación de personal en una distribuidora de productos de consumo masivo en la ciudad de Quito”.</a:t>
            </a:r>
          </a:p>
        </p:txBody>
      </p:sp>
      <p:sp>
        <p:nvSpPr>
          <p:cNvPr id="19" name="Rectángulo 18"/>
          <p:cNvSpPr/>
          <p:nvPr/>
        </p:nvSpPr>
        <p:spPr>
          <a:xfrm>
            <a:off x="3034866" y="4278477"/>
            <a:ext cx="6984776" cy="954107"/>
          </a:xfrm>
          <a:prstGeom prst="rect">
            <a:avLst/>
          </a:prstGeom>
        </p:spPr>
        <p:txBody>
          <a:bodyPr wrap="square">
            <a:spAutoFit/>
          </a:bodyPr>
          <a:lstStyle/>
          <a:p>
            <a:pPr algn="ctr"/>
            <a:r>
              <a:rPr lang="es-EC" sz="1400" b="1" dirty="0">
                <a:solidFill>
                  <a:schemeClr val="bg1"/>
                </a:solidFill>
              </a:rPr>
              <a:t>“Elaboración y socialización de un manual de selección de personal basado en un perfil de competencias para disminuir el alto índice de rotación de personal en la empresa laboratorio dental EMIDENT, ubicada en el sector norte del Distrito Metropolitano de Quito 2016” </a:t>
            </a:r>
          </a:p>
        </p:txBody>
      </p:sp>
      <p:sp>
        <p:nvSpPr>
          <p:cNvPr id="20" name="Rectángulo 19"/>
          <p:cNvSpPr/>
          <p:nvPr/>
        </p:nvSpPr>
        <p:spPr>
          <a:xfrm>
            <a:off x="3572472" y="3511995"/>
            <a:ext cx="5976663" cy="523220"/>
          </a:xfrm>
          <a:prstGeom prst="rect">
            <a:avLst/>
          </a:prstGeom>
        </p:spPr>
        <p:txBody>
          <a:bodyPr wrap="square">
            <a:spAutoFit/>
          </a:bodyPr>
          <a:lstStyle/>
          <a:p>
            <a:pPr algn="ctr"/>
            <a:r>
              <a:rPr lang="es-EC" sz="1400" b="1" dirty="0">
                <a:solidFill>
                  <a:schemeClr val="bg1"/>
                </a:solidFill>
              </a:rPr>
              <a:t>Investigación de </a:t>
            </a:r>
            <a:r>
              <a:rPr lang="es-EC" sz="1400" b="1" dirty="0" err="1">
                <a:solidFill>
                  <a:schemeClr val="bg1"/>
                </a:solidFill>
              </a:rPr>
              <a:t>Deloitte</a:t>
            </a:r>
            <a:r>
              <a:rPr lang="es-EC" sz="1400" b="1" dirty="0">
                <a:solidFill>
                  <a:schemeClr val="bg1"/>
                </a:solidFill>
              </a:rPr>
              <a:t> por Roberto Estrada determina el costo de la rotación de personal basado en su empresa</a:t>
            </a:r>
          </a:p>
        </p:txBody>
      </p:sp>
      <p:sp>
        <p:nvSpPr>
          <p:cNvPr id="21" name="Rectángulo 20"/>
          <p:cNvSpPr/>
          <p:nvPr/>
        </p:nvSpPr>
        <p:spPr>
          <a:xfrm>
            <a:off x="3986775" y="2586027"/>
            <a:ext cx="5132767" cy="738664"/>
          </a:xfrm>
          <a:prstGeom prst="rect">
            <a:avLst/>
          </a:prstGeom>
        </p:spPr>
        <p:txBody>
          <a:bodyPr wrap="square">
            <a:spAutoFit/>
          </a:bodyPr>
          <a:lstStyle/>
          <a:p>
            <a:pPr algn="ctr"/>
            <a:r>
              <a:rPr lang="es-EC" sz="1400" b="1" dirty="0">
                <a:solidFill>
                  <a:schemeClr val="bg1"/>
                </a:solidFill>
              </a:rPr>
              <a:t>Análisis de Rincón y Morales sobre la Facultad Discrecional, Planeación y Eficiencia de la gestión del recurso humano militar</a:t>
            </a:r>
          </a:p>
        </p:txBody>
      </p:sp>
      <p:sp>
        <p:nvSpPr>
          <p:cNvPr id="22" name="Rectángulo 21"/>
          <p:cNvSpPr/>
          <p:nvPr/>
        </p:nvSpPr>
        <p:spPr>
          <a:xfrm>
            <a:off x="4511030" y="1988840"/>
            <a:ext cx="4032448" cy="523220"/>
          </a:xfrm>
          <a:prstGeom prst="rect">
            <a:avLst/>
          </a:prstGeom>
        </p:spPr>
        <p:txBody>
          <a:bodyPr wrap="square">
            <a:spAutoFit/>
          </a:bodyPr>
          <a:lstStyle/>
          <a:p>
            <a:pPr algn="ctr"/>
            <a:r>
              <a:rPr lang="es-EC" sz="1400" b="1" dirty="0">
                <a:solidFill>
                  <a:schemeClr val="bg1"/>
                </a:solidFill>
              </a:rPr>
              <a:t>Ejército de Uruguay </a:t>
            </a:r>
            <a:r>
              <a:rPr lang="es-ES" sz="1400" b="1" dirty="0">
                <a:solidFill>
                  <a:schemeClr val="bg1"/>
                </a:solidFill>
              </a:rPr>
              <a:t>(Instituto Militar de Estudios Superiores I.M.E.S., 2017)</a:t>
            </a:r>
            <a:endParaRPr lang="es-EC" sz="1400" b="1" dirty="0">
              <a:solidFill>
                <a:schemeClr val="bg1"/>
              </a:solidFill>
            </a:endParaRPr>
          </a:p>
        </p:txBody>
      </p:sp>
      <p:sp>
        <p:nvSpPr>
          <p:cNvPr id="24" name="Rectángulo 23"/>
          <p:cNvSpPr/>
          <p:nvPr/>
        </p:nvSpPr>
        <p:spPr>
          <a:xfrm>
            <a:off x="4775924" y="1250176"/>
            <a:ext cx="3407514" cy="738664"/>
          </a:xfrm>
          <a:prstGeom prst="rect">
            <a:avLst/>
          </a:prstGeom>
        </p:spPr>
        <p:txBody>
          <a:bodyPr wrap="square">
            <a:spAutoFit/>
          </a:bodyPr>
          <a:lstStyle/>
          <a:p>
            <a:pPr algn="ctr"/>
            <a:r>
              <a:rPr lang="es-EC" sz="1400" b="1" dirty="0">
                <a:solidFill>
                  <a:schemeClr val="bg1"/>
                </a:solidFill>
              </a:rPr>
              <a:t>Hong Kong, un signo positivo de la economía, pero un sufrimiento para los empleados.</a:t>
            </a:r>
          </a:p>
        </p:txBody>
      </p:sp>
      <p:pic>
        <p:nvPicPr>
          <p:cNvPr id="3" name="Imagen 2"/>
          <p:cNvPicPr>
            <a:picLocks noChangeAspect="1"/>
          </p:cNvPicPr>
          <p:nvPr/>
        </p:nvPicPr>
        <p:blipFill rotWithShape="1">
          <a:blip r:embed="rId5"/>
          <a:srcRect l="23390" t="8031" r="12307"/>
          <a:stretch/>
        </p:blipFill>
        <p:spPr>
          <a:xfrm>
            <a:off x="5735166" y="109456"/>
            <a:ext cx="1283533" cy="1221628"/>
          </a:xfrm>
          <a:prstGeom prst="rect">
            <a:avLst/>
          </a:prstGeom>
          <a:ln>
            <a:noFill/>
          </a:ln>
          <a:effectLst>
            <a:softEdge rad="112500"/>
          </a:effectLst>
        </p:spPr>
      </p:pic>
      <p:sp>
        <p:nvSpPr>
          <p:cNvPr id="14" name="CuadroTexto 13"/>
          <p:cNvSpPr txBox="1"/>
          <p:nvPr/>
        </p:nvSpPr>
        <p:spPr>
          <a:xfrm>
            <a:off x="249947" y="5405162"/>
            <a:ext cx="1596787" cy="307777"/>
          </a:xfrm>
          <a:prstGeom prst="rect">
            <a:avLst/>
          </a:prstGeom>
          <a:noFill/>
        </p:spPr>
        <p:txBody>
          <a:bodyPr wrap="square" rtlCol="0">
            <a:spAutoFit/>
          </a:bodyPr>
          <a:lstStyle/>
          <a:p>
            <a:r>
              <a:rPr lang="es-MX" sz="1400" b="1" dirty="0"/>
              <a:t>Estado del arte</a:t>
            </a:r>
          </a:p>
        </p:txBody>
      </p:sp>
      <p:sp>
        <p:nvSpPr>
          <p:cNvPr id="15" name="CuadroTexto 14"/>
          <p:cNvSpPr txBox="1"/>
          <p:nvPr/>
        </p:nvSpPr>
        <p:spPr>
          <a:xfrm>
            <a:off x="9582466" y="3695181"/>
            <a:ext cx="1596787" cy="307777"/>
          </a:xfrm>
          <a:prstGeom prst="rect">
            <a:avLst/>
          </a:prstGeom>
          <a:noFill/>
        </p:spPr>
        <p:txBody>
          <a:bodyPr wrap="square" rtlCol="0">
            <a:spAutoFit/>
          </a:bodyPr>
          <a:lstStyle/>
          <a:p>
            <a:r>
              <a:rPr lang="es-MX" sz="1400" b="1" dirty="0"/>
              <a:t>Estrada 2018</a:t>
            </a:r>
          </a:p>
        </p:txBody>
      </p:sp>
      <p:sp>
        <p:nvSpPr>
          <p:cNvPr id="16" name="CuadroTexto 15"/>
          <p:cNvSpPr txBox="1"/>
          <p:nvPr/>
        </p:nvSpPr>
        <p:spPr>
          <a:xfrm>
            <a:off x="8969823" y="2801470"/>
            <a:ext cx="1158624" cy="307777"/>
          </a:xfrm>
          <a:prstGeom prst="rect">
            <a:avLst/>
          </a:prstGeom>
          <a:noFill/>
        </p:spPr>
        <p:txBody>
          <a:bodyPr wrap="square" rtlCol="0">
            <a:spAutoFit/>
          </a:bodyPr>
          <a:lstStyle/>
          <a:p>
            <a:r>
              <a:rPr lang="es-MX" sz="1400" b="1" dirty="0" err="1"/>
              <a:t>Rincó</a:t>
            </a:r>
            <a:r>
              <a:rPr lang="es-MX" sz="1400" b="1" dirty="0"/>
              <a:t> 2009</a:t>
            </a:r>
          </a:p>
        </p:txBody>
      </p:sp>
      <p:sp>
        <p:nvSpPr>
          <p:cNvPr id="17" name="CuadroTexto 16"/>
          <p:cNvSpPr txBox="1"/>
          <p:nvPr/>
        </p:nvSpPr>
        <p:spPr>
          <a:xfrm>
            <a:off x="10199662" y="4456935"/>
            <a:ext cx="1596787" cy="307777"/>
          </a:xfrm>
          <a:prstGeom prst="rect">
            <a:avLst/>
          </a:prstGeom>
          <a:noFill/>
        </p:spPr>
        <p:txBody>
          <a:bodyPr wrap="square" rtlCol="0">
            <a:spAutoFit/>
          </a:bodyPr>
          <a:lstStyle/>
          <a:p>
            <a:r>
              <a:rPr lang="es-MX" sz="1400" b="1" dirty="0" err="1"/>
              <a:t>Paguay</a:t>
            </a:r>
            <a:r>
              <a:rPr lang="es-MX" sz="1400" b="1" dirty="0"/>
              <a:t> 2016</a:t>
            </a:r>
          </a:p>
        </p:txBody>
      </p:sp>
      <p:sp>
        <p:nvSpPr>
          <p:cNvPr id="18" name="CuadroTexto 17"/>
          <p:cNvSpPr txBox="1"/>
          <p:nvPr/>
        </p:nvSpPr>
        <p:spPr>
          <a:xfrm>
            <a:off x="10764340" y="5434269"/>
            <a:ext cx="1596787" cy="307777"/>
          </a:xfrm>
          <a:prstGeom prst="rect">
            <a:avLst/>
          </a:prstGeom>
          <a:noFill/>
        </p:spPr>
        <p:txBody>
          <a:bodyPr wrap="square" rtlCol="0">
            <a:spAutoFit/>
          </a:bodyPr>
          <a:lstStyle/>
          <a:p>
            <a:r>
              <a:rPr lang="es-MX" sz="1400" b="1" dirty="0" err="1"/>
              <a:t>Pillajo</a:t>
            </a:r>
            <a:r>
              <a:rPr lang="es-MX" sz="1400" b="1" dirty="0"/>
              <a:t> 2016</a:t>
            </a:r>
          </a:p>
        </p:txBody>
      </p:sp>
      <p:sp>
        <p:nvSpPr>
          <p:cNvPr id="25" name="CuadroTexto 24"/>
          <p:cNvSpPr txBox="1"/>
          <p:nvPr/>
        </p:nvSpPr>
        <p:spPr>
          <a:xfrm>
            <a:off x="8422855" y="2055706"/>
            <a:ext cx="1183325" cy="307777"/>
          </a:xfrm>
          <a:prstGeom prst="rect">
            <a:avLst/>
          </a:prstGeom>
          <a:noFill/>
        </p:spPr>
        <p:txBody>
          <a:bodyPr wrap="square" rtlCol="0">
            <a:spAutoFit/>
          </a:bodyPr>
          <a:lstStyle/>
          <a:p>
            <a:r>
              <a:rPr lang="es-MX" sz="1400" b="1" dirty="0"/>
              <a:t>IMES 2017</a:t>
            </a:r>
          </a:p>
        </p:txBody>
      </p:sp>
      <p:sp>
        <p:nvSpPr>
          <p:cNvPr id="26" name="CuadroTexto 25"/>
          <p:cNvSpPr txBox="1"/>
          <p:nvPr/>
        </p:nvSpPr>
        <p:spPr>
          <a:xfrm>
            <a:off x="8171429" y="1420812"/>
            <a:ext cx="1848213" cy="307777"/>
          </a:xfrm>
          <a:prstGeom prst="rect">
            <a:avLst/>
          </a:prstGeom>
          <a:noFill/>
        </p:spPr>
        <p:txBody>
          <a:bodyPr wrap="square" rtlCol="0">
            <a:spAutoFit/>
          </a:bodyPr>
          <a:lstStyle/>
          <a:p>
            <a:r>
              <a:rPr lang="es-MX" sz="1400" b="1" dirty="0"/>
              <a:t>Gómez </a:t>
            </a:r>
            <a:r>
              <a:rPr lang="es-MX" sz="1400" b="1" dirty="0" err="1"/>
              <a:t>Balkin</a:t>
            </a:r>
            <a:r>
              <a:rPr lang="es-MX" sz="1400" b="1" dirty="0"/>
              <a:t> 2018</a:t>
            </a:r>
          </a:p>
        </p:txBody>
      </p:sp>
    </p:spTree>
    <p:extLst>
      <p:ext uri="{BB962C8B-B14F-4D97-AF65-F5344CB8AC3E}">
        <p14:creationId xmlns:p14="http://schemas.microsoft.com/office/powerpoint/2010/main" val="372521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ángulo 39">
            <a:extLst>
              <a:ext uri="{FF2B5EF4-FFF2-40B4-BE49-F238E27FC236}">
                <a16:creationId xmlns:a16="http://schemas.microsoft.com/office/drawing/2014/main" xmlns="" id="{9A98F79C-4844-4D1E-822A-A5A71A35EE04}"/>
              </a:ext>
            </a:extLst>
          </p:cNvPr>
          <p:cNvSpPr/>
          <p:nvPr/>
        </p:nvSpPr>
        <p:spPr>
          <a:xfrm>
            <a:off x="4171407" y="836712"/>
            <a:ext cx="3398997" cy="6888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100" dirty="0">
              <a:solidFill>
                <a:schemeClr val="tx1"/>
              </a:solidFill>
              <a:latin typeface="Times New Roman" panose="02020603050405020304" pitchFamily="18" charset="0"/>
              <a:cs typeface="Times New Roman" panose="02020603050405020304" pitchFamily="18" charset="0"/>
            </a:endParaRPr>
          </a:p>
          <a:p>
            <a:pPr algn="ctr"/>
            <a:r>
              <a:rPr lang="es-ES" sz="1400" b="1" dirty="0">
                <a:solidFill>
                  <a:schemeClr val="tx1"/>
                </a:solidFill>
                <a:latin typeface="Times New Roman" panose="02020603050405020304" pitchFamily="18" charset="0"/>
                <a:cs typeface="Times New Roman" panose="02020603050405020304" pitchFamily="18" charset="0"/>
              </a:rPr>
              <a:t>ADMINISTRACIÓN DE RECURSOS HUMANO</a:t>
            </a:r>
            <a:r>
              <a:rPr lang="es-EC" sz="1400" b="1" dirty="0">
                <a:solidFill>
                  <a:schemeClr val="tx1"/>
                </a:solidFill>
                <a:latin typeface="Times New Roman" panose="02020603050405020304" pitchFamily="18" charset="0"/>
                <a:cs typeface="Times New Roman" panose="02020603050405020304" pitchFamily="18" charset="0"/>
              </a:rPr>
              <a:t>S (CHIAVENATO)</a:t>
            </a:r>
          </a:p>
          <a:p>
            <a:pPr algn="ctr"/>
            <a:endParaRPr lang="es-EC" sz="1100" dirty="0">
              <a:solidFill>
                <a:schemeClr val="tx1"/>
              </a:solidFill>
              <a:latin typeface="Times New Roman" panose="02020603050405020304" pitchFamily="18" charset="0"/>
              <a:cs typeface="Times New Roman" panose="02020603050405020304" pitchFamily="18" charset="0"/>
            </a:endParaRPr>
          </a:p>
        </p:txBody>
      </p:sp>
      <p:sp>
        <p:nvSpPr>
          <p:cNvPr id="41" name="Rectángulo 40">
            <a:extLst>
              <a:ext uri="{FF2B5EF4-FFF2-40B4-BE49-F238E27FC236}">
                <a16:creationId xmlns:a16="http://schemas.microsoft.com/office/drawing/2014/main" xmlns="" id="{C10D0C67-8881-4312-8E07-8281654D8946}"/>
              </a:ext>
            </a:extLst>
          </p:cNvPr>
          <p:cNvSpPr/>
          <p:nvPr/>
        </p:nvSpPr>
        <p:spPr>
          <a:xfrm>
            <a:off x="1645748" y="2233530"/>
            <a:ext cx="1311086" cy="5746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Times New Roman" panose="02020603050405020304" pitchFamily="18" charset="0"/>
                <a:cs typeface="Times New Roman" panose="02020603050405020304" pitchFamily="18" charset="0"/>
              </a:rPr>
              <a:t>Provisión de Recursos Humanos</a:t>
            </a:r>
            <a:endParaRPr lang="es-EC" sz="1100" dirty="0">
              <a:solidFill>
                <a:schemeClr val="tx1"/>
              </a:solidFill>
              <a:latin typeface="Times New Roman" panose="02020603050405020304" pitchFamily="18" charset="0"/>
              <a:cs typeface="Times New Roman" panose="02020603050405020304" pitchFamily="18" charset="0"/>
            </a:endParaRPr>
          </a:p>
        </p:txBody>
      </p:sp>
      <p:sp>
        <p:nvSpPr>
          <p:cNvPr id="14" name="Rectángulo 13">
            <a:extLst>
              <a:ext uri="{FF2B5EF4-FFF2-40B4-BE49-F238E27FC236}">
                <a16:creationId xmlns:a16="http://schemas.microsoft.com/office/drawing/2014/main" xmlns="" id="{071261D1-175E-464D-9EDE-E9CBF6CE0A63}"/>
              </a:ext>
            </a:extLst>
          </p:cNvPr>
          <p:cNvSpPr/>
          <p:nvPr/>
        </p:nvSpPr>
        <p:spPr>
          <a:xfrm>
            <a:off x="1652585" y="3447867"/>
            <a:ext cx="1201338" cy="5746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Times New Roman" panose="02020603050405020304" pitchFamily="18" charset="0"/>
                <a:cs typeface="Times New Roman" panose="02020603050405020304" pitchFamily="18" charset="0"/>
              </a:rPr>
              <a:t>Reclutamiento</a:t>
            </a:r>
            <a:endParaRPr lang="es-EC" sz="1100" dirty="0">
              <a:solidFill>
                <a:schemeClr val="tx1"/>
              </a:solidFill>
              <a:latin typeface="Times New Roman" panose="02020603050405020304" pitchFamily="18" charset="0"/>
              <a:cs typeface="Times New Roman" panose="02020603050405020304" pitchFamily="18" charset="0"/>
            </a:endParaRPr>
          </a:p>
        </p:txBody>
      </p:sp>
      <p:sp>
        <p:nvSpPr>
          <p:cNvPr id="15" name="Rectángulo 14">
            <a:extLst>
              <a:ext uri="{FF2B5EF4-FFF2-40B4-BE49-F238E27FC236}">
                <a16:creationId xmlns:a16="http://schemas.microsoft.com/office/drawing/2014/main" xmlns="" id="{3AE1A2C6-B2AB-409E-A964-B8373BFBDFE3}"/>
              </a:ext>
            </a:extLst>
          </p:cNvPr>
          <p:cNvSpPr/>
          <p:nvPr/>
        </p:nvSpPr>
        <p:spPr>
          <a:xfrm>
            <a:off x="1652585" y="4246106"/>
            <a:ext cx="1201338" cy="5746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Times New Roman" panose="02020603050405020304" pitchFamily="18" charset="0"/>
                <a:cs typeface="Times New Roman" panose="02020603050405020304" pitchFamily="18" charset="0"/>
              </a:rPr>
              <a:t>Selección</a:t>
            </a:r>
            <a:endParaRPr lang="es-EC" sz="1100" dirty="0">
              <a:solidFill>
                <a:schemeClr val="tx1"/>
              </a:solidFill>
              <a:latin typeface="Times New Roman" panose="02020603050405020304" pitchFamily="18" charset="0"/>
              <a:cs typeface="Times New Roman" panose="02020603050405020304" pitchFamily="18" charset="0"/>
            </a:endParaRPr>
          </a:p>
        </p:txBody>
      </p:sp>
      <p:sp>
        <p:nvSpPr>
          <p:cNvPr id="16" name="Rectángulo 15">
            <a:extLst>
              <a:ext uri="{FF2B5EF4-FFF2-40B4-BE49-F238E27FC236}">
                <a16:creationId xmlns:a16="http://schemas.microsoft.com/office/drawing/2014/main" xmlns="" id="{B7387CBB-DE8C-4224-B2A6-C4CB23984C92}"/>
              </a:ext>
            </a:extLst>
          </p:cNvPr>
          <p:cNvSpPr/>
          <p:nvPr/>
        </p:nvSpPr>
        <p:spPr>
          <a:xfrm>
            <a:off x="1655021" y="5097005"/>
            <a:ext cx="1201338" cy="5746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Times New Roman" panose="02020603050405020304" pitchFamily="18" charset="0"/>
                <a:cs typeface="Times New Roman" panose="02020603050405020304" pitchFamily="18" charset="0"/>
              </a:rPr>
              <a:t>Planeación Recursos Humanos</a:t>
            </a:r>
            <a:endParaRPr lang="es-EC" sz="1100" dirty="0">
              <a:solidFill>
                <a:schemeClr val="tx1"/>
              </a:solidFill>
              <a:latin typeface="Times New Roman" panose="02020603050405020304" pitchFamily="18" charset="0"/>
              <a:cs typeface="Times New Roman" panose="02020603050405020304" pitchFamily="18" charset="0"/>
            </a:endParaRPr>
          </a:p>
        </p:txBody>
      </p:sp>
      <p:sp>
        <p:nvSpPr>
          <p:cNvPr id="17" name="Rectángulo 16">
            <a:extLst>
              <a:ext uri="{FF2B5EF4-FFF2-40B4-BE49-F238E27FC236}">
                <a16:creationId xmlns:a16="http://schemas.microsoft.com/office/drawing/2014/main" xmlns="" id="{26B00149-7DDF-4E79-86D9-626A5C2F3D18}"/>
              </a:ext>
            </a:extLst>
          </p:cNvPr>
          <p:cNvSpPr/>
          <p:nvPr/>
        </p:nvSpPr>
        <p:spPr>
          <a:xfrm>
            <a:off x="3307606" y="2233530"/>
            <a:ext cx="1311086" cy="5746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Times New Roman" panose="02020603050405020304" pitchFamily="18" charset="0"/>
                <a:cs typeface="Times New Roman" panose="02020603050405020304" pitchFamily="18" charset="0"/>
              </a:rPr>
              <a:t>Organización Recursos Humanos</a:t>
            </a:r>
            <a:endParaRPr lang="es-EC" sz="1100" dirty="0">
              <a:solidFill>
                <a:schemeClr val="tx1"/>
              </a:solidFill>
              <a:latin typeface="Times New Roman" panose="02020603050405020304" pitchFamily="18" charset="0"/>
              <a:cs typeface="Times New Roman" panose="02020603050405020304" pitchFamily="18" charset="0"/>
            </a:endParaRPr>
          </a:p>
        </p:txBody>
      </p:sp>
      <p:sp>
        <p:nvSpPr>
          <p:cNvPr id="18" name="Rectángulo 17">
            <a:extLst>
              <a:ext uri="{FF2B5EF4-FFF2-40B4-BE49-F238E27FC236}">
                <a16:creationId xmlns:a16="http://schemas.microsoft.com/office/drawing/2014/main" xmlns="" id="{E3D2D567-F9A0-4E2B-9518-4A6EB837F496}"/>
              </a:ext>
            </a:extLst>
          </p:cNvPr>
          <p:cNvSpPr/>
          <p:nvPr/>
        </p:nvSpPr>
        <p:spPr>
          <a:xfrm>
            <a:off x="3329909" y="3429000"/>
            <a:ext cx="1201338" cy="5746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Times New Roman" panose="02020603050405020304" pitchFamily="18" charset="0"/>
                <a:cs typeface="Times New Roman" panose="02020603050405020304" pitchFamily="18" charset="0"/>
              </a:rPr>
              <a:t>Diseño de Puestos</a:t>
            </a:r>
            <a:endParaRPr lang="es-EC" sz="1100" dirty="0">
              <a:solidFill>
                <a:schemeClr val="tx1"/>
              </a:solidFill>
              <a:latin typeface="Times New Roman" panose="02020603050405020304" pitchFamily="18" charset="0"/>
              <a:cs typeface="Times New Roman" panose="02020603050405020304" pitchFamily="18" charset="0"/>
            </a:endParaRPr>
          </a:p>
        </p:txBody>
      </p:sp>
      <p:sp>
        <p:nvSpPr>
          <p:cNvPr id="19" name="Rectángulo 18">
            <a:extLst>
              <a:ext uri="{FF2B5EF4-FFF2-40B4-BE49-F238E27FC236}">
                <a16:creationId xmlns:a16="http://schemas.microsoft.com/office/drawing/2014/main" xmlns="" id="{310D60E5-CAAC-43C7-8D37-F7AF44825D3A}"/>
              </a:ext>
            </a:extLst>
          </p:cNvPr>
          <p:cNvSpPr/>
          <p:nvPr/>
        </p:nvSpPr>
        <p:spPr>
          <a:xfrm>
            <a:off x="3307606" y="4243918"/>
            <a:ext cx="1201338" cy="5746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Times New Roman" panose="02020603050405020304" pitchFamily="18" charset="0"/>
                <a:cs typeface="Times New Roman" panose="02020603050405020304" pitchFamily="18" charset="0"/>
              </a:rPr>
              <a:t>Análisis y Descripción de Puestos</a:t>
            </a:r>
            <a:endParaRPr lang="es-EC" sz="1100" dirty="0">
              <a:solidFill>
                <a:schemeClr val="tx1"/>
              </a:solidFill>
              <a:latin typeface="Times New Roman" panose="02020603050405020304" pitchFamily="18" charset="0"/>
              <a:cs typeface="Times New Roman" panose="02020603050405020304" pitchFamily="18" charset="0"/>
            </a:endParaRPr>
          </a:p>
        </p:txBody>
      </p:sp>
      <p:sp>
        <p:nvSpPr>
          <p:cNvPr id="21" name="Rectángulo 20">
            <a:extLst>
              <a:ext uri="{FF2B5EF4-FFF2-40B4-BE49-F238E27FC236}">
                <a16:creationId xmlns:a16="http://schemas.microsoft.com/office/drawing/2014/main" xmlns="" id="{9AAFB8AE-7DC5-4FA0-9D70-F66AAE3E1E39}"/>
              </a:ext>
            </a:extLst>
          </p:cNvPr>
          <p:cNvSpPr/>
          <p:nvPr/>
        </p:nvSpPr>
        <p:spPr>
          <a:xfrm>
            <a:off x="5067548" y="2233528"/>
            <a:ext cx="1618130" cy="425398"/>
          </a:xfrm>
          <a:prstGeom prst="rect">
            <a:avLst/>
          </a:prstGeom>
          <a:solidFill>
            <a:srgbClr val="EF4A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Times New Roman" panose="02020603050405020304" pitchFamily="18" charset="0"/>
                <a:cs typeface="Times New Roman" panose="02020603050405020304" pitchFamily="18" charset="0"/>
              </a:rPr>
              <a:t>Mantenimiento de Recursos Humanos</a:t>
            </a:r>
            <a:endParaRPr lang="es-EC" sz="1100" dirty="0">
              <a:solidFill>
                <a:schemeClr val="tx1"/>
              </a:solidFill>
              <a:latin typeface="Times New Roman" panose="02020603050405020304" pitchFamily="18" charset="0"/>
              <a:cs typeface="Times New Roman" panose="02020603050405020304" pitchFamily="18" charset="0"/>
            </a:endParaRPr>
          </a:p>
        </p:txBody>
      </p:sp>
      <p:sp>
        <p:nvSpPr>
          <p:cNvPr id="23" name="Rectángulo 22">
            <a:extLst>
              <a:ext uri="{FF2B5EF4-FFF2-40B4-BE49-F238E27FC236}">
                <a16:creationId xmlns:a16="http://schemas.microsoft.com/office/drawing/2014/main" xmlns="" id="{EE203900-E48E-4402-A6FD-4BE00C11E2B2}"/>
              </a:ext>
            </a:extLst>
          </p:cNvPr>
          <p:cNvSpPr/>
          <p:nvPr/>
        </p:nvSpPr>
        <p:spPr>
          <a:xfrm>
            <a:off x="5077232" y="3201773"/>
            <a:ext cx="1618130" cy="425398"/>
          </a:xfrm>
          <a:prstGeom prst="rect">
            <a:avLst/>
          </a:prstGeom>
          <a:solidFill>
            <a:srgbClr val="EF4A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Times New Roman" panose="02020603050405020304" pitchFamily="18" charset="0"/>
                <a:cs typeface="Times New Roman" panose="02020603050405020304" pitchFamily="18" charset="0"/>
              </a:rPr>
              <a:t>Remuneración</a:t>
            </a:r>
            <a:endParaRPr lang="es-EC" sz="1100" dirty="0">
              <a:solidFill>
                <a:schemeClr val="tx1"/>
              </a:solidFill>
              <a:latin typeface="Times New Roman" panose="02020603050405020304" pitchFamily="18" charset="0"/>
              <a:cs typeface="Times New Roman" panose="02020603050405020304" pitchFamily="18" charset="0"/>
            </a:endParaRPr>
          </a:p>
        </p:txBody>
      </p:sp>
      <p:sp>
        <p:nvSpPr>
          <p:cNvPr id="24" name="Rectángulo 23">
            <a:extLst>
              <a:ext uri="{FF2B5EF4-FFF2-40B4-BE49-F238E27FC236}">
                <a16:creationId xmlns:a16="http://schemas.microsoft.com/office/drawing/2014/main" xmlns="" id="{2D8D4425-F22B-4BCA-8A6A-D2B274F4E2A8}"/>
              </a:ext>
            </a:extLst>
          </p:cNvPr>
          <p:cNvSpPr/>
          <p:nvPr/>
        </p:nvSpPr>
        <p:spPr>
          <a:xfrm>
            <a:off x="5077542" y="3809768"/>
            <a:ext cx="1618130" cy="425398"/>
          </a:xfrm>
          <a:prstGeom prst="rect">
            <a:avLst/>
          </a:prstGeom>
          <a:solidFill>
            <a:srgbClr val="EF4A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Times New Roman" panose="02020603050405020304" pitchFamily="18" charset="0"/>
                <a:cs typeface="Times New Roman" panose="02020603050405020304" pitchFamily="18" charset="0"/>
              </a:rPr>
              <a:t>Prestaciones</a:t>
            </a:r>
            <a:endParaRPr lang="es-EC" sz="1100" dirty="0">
              <a:solidFill>
                <a:schemeClr val="tx1"/>
              </a:solidFill>
              <a:latin typeface="Times New Roman" panose="02020603050405020304" pitchFamily="18" charset="0"/>
              <a:cs typeface="Times New Roman" panose="02020603050405020304" pitchFamily="18" charset="0"/>
            </a:endParaRPr>
          </a:p>
        </p:txBody>
      </p:sp>
      <p:sp>
        <p:nvSpPr>
          <p:cNvPr id="32" name="Rectángulo 31">
            <a:extLst>
              <a:ext uri="{FF2B5EF4-FFF2-40B4-BE49-F238E27FC236}">
                <a16:creationId xmlns:a16="http://schemas.microsoft.com/office/drawing/2014/main" xmlns="" id="{DD841192-8F89-4C76-B0E2-EE40D6841ECE}"/>
              </a:ext>
            </a:extLst>
          </p:cNvPr>
          <p:cNvSpPr/>
          <p:nvPr/>
        </p:nvSpPr>
        <p:spPr>
          <a:xfrm>
            <a:off x="7128105" y="2233529"/>
            <a:ext cx="1311086" cy="57460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Times New Roman" panose="02020603050405020304" pitchFamily="18" charset="0"/>
                <a:cs typeface="Times New Roman" panose="02020603050405020304" pitchFamily="18" charset="0"/>
              </a:rPr>
              <a:t>Desarrollo de Recursos Humanos</a:t>
            </a:r>
            <a:endParaRPr lang="es-EC" sz="1100" dirty="0">
              <a:solidFill>
                <a:schemeClr val="tx1"/>
              </a:solidFill>
              <a:latin typeface="Times New Roman" panose="02020603050405020304" pitchFamily="18" charset="0"/>
              <a:cs typeface="Times New Roman" panose="02020603050405020304" pitchFamily="18" charset="0"/>
            </a:endParaRPr>
          </a:p>
        </p:txBody>
      </p:sp>
      <p:sp>
        <p:nvSpPr>
          <p:cNvPr id="33" name="Rectángulo 32">
            <a:extLst>
              <a:ext uri="{FF2B5EF4-FFF2-40B4-BE49-F238E27FC236}">
                <a16:creationId xmlns:a16="http://schemas.microsoft.com/office/drawing/2014/main" xmlns="" id="{751D8E72-6048-4A56-9C05-631415EE47BE}"/>
              </a:ext>
            </a:extLst>
          </p:cNvPr>
          <p:cNvSpPr/>
          <p:nvPr/>
        </p:nvSpPr>
        <p:spPr>
          <a:xfrm>
            <a:off x="7182979" y="3446621"/>
            <a:ext cx="1201338" cy="57460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Times New Roman" panose="02020603050405020304" pitchFamily="18" charset="0"/>
                <a:cs typeface="Times New Roman" panose="02020603050405020304" pitchFamily="18" charset="0"/>
              </a:rPr>
              <a:t>Capacitación</a:t>
            </a:r>
            <a:endParaRPr lang="es-EC" sz="1100" dirty="0">
              <a:solidFill>
                <a:schemeClr val="tx1"/>
              </a:solidFill>
              <a:latin typeface="Times New Roman" panose="02020603050405020304" pitchFamily="18" charset="0"/>
              <a:cs typeface="Times New Roman" panose="02020603050405020304" pitchFamily="18" charset="0"/>
            </a:endParaRPr>
          </a:p>
        </p:txBody>
      </p:sp>
      <p:sp>
        <p:nvSpPr>
          <p:cNvPr id="35" name="Rectángulo 34">
            <a:extLst>
              <a:ext uri="{FF2B5EF4-FFF2-40B4-BE49-F238E27FC236}">
                <a16:creationId xmlns:a16="http://schemas.microsoft.com/office/drawing/2014/main" xmlns="" id="{09674200-DFC3-443A-946C-6C6837107EF5}"/>
              </a:ext>
            </a:extLst>
          </p:cNvPr>
          <p:cNvSpPr/>
          <p:nvPr/>
        </p:nvSpPr>
        <p:spPr>
          <a:xfrm>
            <a:off x="7195809" y="4243918"/>
            <a:ext cx="1201338" cy="57460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Times New Roman" panose="02020603050405020304" pitchFamily="18" charset="0"/>
                <a:cs typeface="Times New Roman" panose="02020603050405020304" pitchFamily="18" charset="0"/>
              </a:rPr>
              <a:t>Desarrollo Personal</a:t>
            </a:r>
            <a:endParaRPr lang="es-EC" sz="1100" dirty="0">
              <a:solidFill>
                <a:schemeClr val="tx1"/>
              </a:solidFill>
              <a:latin typeface="Times New Roman" panose="02020603050405020304" pitchFamily="18" charset="0"/>
              <a:cs typeface="Times New Roman" panose="02020603050405020304" pitchFamily="18" charset="0"/>
            </a:endParaRPr>
          </a:p>
        </p:txBody>
      </p:sp>
      <p:sp>
        <p:nvSpPr>
          <p:cNvPr id="37" name="Rectángulo 36">
            <a:extLst>
              <a:ext uri="{FF2B5EF4-FFF2-40B4-BE49-F238E27FC236}">
                <a16:creationId xmlns:a16="http://schemas.microsoft.com/office/drawing/2014/main" xmlns="" id="{31FFFFB8-F52A-4310-8801-D20A19E34172}"/>
              </a:ext>
            </a:extLst>
          </p:cNvPr>
          <p:cNvSpPr/>
          <p:nvPr/>
        </p:nvSpPr>
        <p:spPr>
          <a:xfrm>
            <a:off x="8860097" y="2233529"/>
            <a:ext cx="1311086" cy="5746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Times New Roman" panose="02020603050405020304" pitchFamily="18" charset="0"/>
                <a:cs typeface="Times New Roman" panose="02020603050405020304" pitchFamily="18" charset="0"/>
              </a:rPr>
              <a:t>Auditoría de Recursos Humanos</a:t>
            </a:r>
            <a:endParaRPr lang="es-EC" sz="1100" dirty="0">
              <a:solidFill>
                <a:schemeClr val="tx1"/>
              </a:solidFill>
              <a:latin typeface="Times New Roman" panose="02020603050405020304" pitchFamily="18" charset="0"/>
              <a:cs typeface="Times New Roman" panose="02020603050405020304" pitchFamily="18" charset="0"/>
            </a:endParaRPr>
          </a:p>
        </p:txBody>
      </p:sp>
      <p:cxnSp>
        <p:nvCxnSpPr>
          <p:cNvPr id="6" name="Conector: angular 5">
            <a:extLst>
              <a:ext uri="{FF2B5EF4-FFF2-40B4-BE49-F238E27FC236}">
                <a16:creationId xmlns:a16="http://schemas.microsoft.com/office/drawing/2014/main" xmlns="" id="{3A9D9FFD-594A-42DE-8C7C-852131627354}"/>
              </a:ext>
            </a:extLst>
          </p:cNvPr>
          <p:cNvCxnSpPr>
            <a:cxnSpLocks/>
            <a:stCxn id="40" idx="2"/>
            <a:endCxn id="41" idx="0"/>
          </p:cNvCxnSpPr>
          <p:nvPr/>
        </p:nvCxnSpPr>
        <p:spPr>
          <a:xfrm rot="5400000">
            <a:off x="3732133" y="94756"/>
            <a:ext cx="707933" cy="3569615"/>
          </a:xfrm>
          <a:prstGeom prst="bentConnector3">
            <a:avLst/>
          </a:prstGeom>
        </p:spPr>
        <p:style>
          <a:lnRef idx="1">
            <a:schemeClr val="dk1"/>
          </a:lnRef>
          <a:fillRef idx="0">
            <a:schemeClr val="dk1"/>
          </a:fillRef>
          <a:effectRef idx="0">
            <a:schemeClr val="dk1"/>
          </a:effectRef>
          <a:fontRef idx="minor">
            <a:schemeClr val="tx1"/>
          </a:fontRef>
        </p:style>
      </p:cxnSp>
      <p:cxnSp>
        <p:nvCxnSpPr>
          <p:cNvPr id="22" name="Conector: angular 21">
            <a:extLst>
              <a:ext uri="{FF2B5EF4-FFF2-40B4-BE49-F238E27FC236}">
                <a16:creationId xmlns:a16="http://schemas.microsoft.com/office/drawing/2014/main" xmlns="" id="{E1367471-94F7-4D04-877A-6F7EDFA80EC2}"/>
              </a:ext>
            </a:extLst>
          </p:cNvPr>
          <p:cNvCxnSpPr>
            <a:cxnSpLocks/>
            <a:stCxn id="40" idx="2"/>
            <a:endCxn id="21" idx="0"/>
          </p:cNvCxnSpPr>
          <p:nvPr/>
        </p:nvCxnSpPr>
        <p:spPr>
          <a:xfrm rot="16200000" flipH="1">
            <a:off x="5519794" y="1876708"/>
            <a:ext cx="707931" cy="5707"/>
          </a:xfrm>
          <a:prstGeom prst="bentConnector3">
            <a:avLst/>
          </a:prstGeom>
        </p:spPr>
        <p:style>
          <a:lnRef idx="1">
            <a:schemeClr val="dk1"/>
          </a:lnRef>
          <a:fillRef idx="0">
            <a:schemeClr val="dk1"/>
          </a:fillRef>
          <a:effectRef idx="0">
            <a:schemeClr val="dk1"/>
          </a:effectRef>
          <a:fontRef idx="minor">
            <a:schemeClr val="tx1"/>
          </a:fontRef>
        </p:style>
      </p:cxnSp>
      <p:cxnSp>
        <p:nvCxnSpPr>
          <p:cNvPr id="43" name="Conector: angular 42">
            <a:extLst>
              <a:ext uri="{FF2B5EF4-FFF2-40B4-BE49-F238E27FC236}">
                <a16:creationId xmlns:a16="http://schemas.microsoft.com/office/drawing/2014/main" xmlns="" id="{1C2033A2-0CE0-44DF-894C-B82F2D687FE1}"/>
              </a:ext>
            </a:extLst>
          </p:cNvPr>
          <p:cNvCxnSpPr>
            <a:cxnSpLocks/>
            <a:stCxn id="40" idx="2"/>
            <a:endCxn id="17" idx="0"/>
          </p:cNvCxnSpPr>
          <p:nvPr/>
        </p:nvCxnSpPr>
        <p:spPr>
          <a:xfrm rot="5400000">
            <a:off x="4563062" y="925685"/>
            <a:ext cx="707933" cy="1907757"/>
          </a:xfrm>
          <a:prstGeom prst="bentConnector3">
            <a:avLst/>
          </a:prstGeom>
        </p:spPr>
        <p:style>
          <a:lnRef idx="1">
            <a:schemeClr val="dk1"/>
          </a:lnRef>
          <a:fillRef idx="0">
            <a:schemeClr val="dk1"/>
          </a:fillRef>
          <a:effectRef idx="0">
            <a:schemeClr val="dk1"/>
          </a:effectRef>
          <a:fontRef idx="minor">
            <a:schemeClr val="tx1"/>
          </a:fontRef>
        </p:style>
      </p:cxnSp>
      <p:cxnSp>
        <p:nvCxnSpPr>
          <p:cNvPr id="54" name="Conector: angular 53">
            <a:extLst>
              <a:ext uri="{FF2B5EF4-FFF2-40B4-BE49-F238E27FC236}">
                <a16:creationId xmlns:a16="http://schemas.microsoft.com/office/drawing/2014/main" xmlns="" id="{1196DE92-1019-43D1-9FA9-B2F9E3565E28}"/>
              </a:ext>
            </a:extLst>
          </p:cNvPr>
          <p:cNvCxnSpPr>
            <a:cxnSpLocks/>
            <a:stCxn id="40" idx="2"/>
            <a:endCxn id="32" idx="0"/>
          </p:cNvCxnSpPr>
          <p:nvPr/>
        </p:nvCxnSpPr>
        <p:spPr>
          <a:xfrm rot="16200000" flipH="1">
            <a:off x="6473311" y="923192"/>
            <a:ext cx="707932" cy="1912742"/>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cxnSp>
        <p:nvCxnSpPr>
          <p:cNvPr id="56" name="Conector: angular 55">
            <a:extLst>
              <a:ext uri="{FF2B5EF4-FFF2-40B4-BE49-F238E27FC236}">
                <a16:creationId xmlns:a16="http://schemas.microsoft.com/office/drawing/2014/main" xmlns="" id="{A943BC7B-E46F-4548-ACBF-9E2446B4073B}"/>
              </a:ext>
            </a:extLst>
          </p:cNvPr>
          <p:cNvCxnSpPr>
            <a:cxnSpLocks/>
            <a:stCxn id="40" idx="2"/>
            <a:endCxn id="37" idx="0"/>
          </p:cNvCxnSpPr>
          <p:nvPr/>
        </p:nvCxnSpPr>
        <p:spPr>
          <a:xfrm rot="16200000" flipH="1">
            <a:off x="7339307" y="57196"/>
            <a:ext cx="707932" cy="3644734"/>
          </a:xfrm>
          <a:prstGeom prst="bentConnector3">
            <a:avLst/>
          </a:prstGeom>
        </p:spPr>
        <p:style>
          <a:lnRef idx="1">
            <a:schemeClr val="dk1"/>
          </a:lnRef>
          <a:fillRef idx="0">
            <a:schemeClr val="dk1"/>
          </a:fillRef>
          <a:effectRef idx="0">
            <a:schemeClr val="dk1"/>
          </a:effectRef>
          <a:fontRef idx="minor">
            <a:schemeClr val="tx1"/>
          </a:fontRef>
        </p:style>
      </p:cxnSp>
      <p:sp>
        <p:nvSpPr>
          <p:cNvPr id="46" name="Rectángulo 45">
            <a:extLst>
              <a:ext uri="{FF2B5EF4-FFF2-40B4-BE49-F238E27FC236}">
                <a16:creationId xmlns:a16="http://schemas.microsoft.com/office/drawing/2014/main" xmlns="" id="{A52488FC-E684-49D8-9E99-10F1EF52F20F}"/>
              </a:ext>
            </a:extLst>
          </p:cNvPr>
          <p:cNvSpPr/>
          <p:nvPr/>
        </p:nvSpPr>
        <p:spPr>
          <a:xfrm>
            <a:off x="3354898" y="5097005"/>
            <a:ext cx="1201338" cy="5746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Times New Roman" panose="02020603050405020304" pitchFamily="18" charset="0"/>
                <a:cs typeface="Times New Roman" panose="02020603050405020304" pitchFamily="18" charset="0"/>
              </a:rPr>
              <a:t>Evaluación del Desempeño</a:t>
            </a:r>
            <a:endParaRPr lang="es-EC" sz="1100" dirty="0">
              <a:solidFill>
                <a:schemeClr val="tx1"/>
              </a:solidFill>
              <a:latin typeface="Times New Roman" panose="02020603050405020304" pitchFamily="18" charset="0"/>
              <a:cs typeface="Times New Roman" panose="02020603050405020304" pitchFamily="18" charset="0"/>
            </a:endParaRPr>
          </a:p>
        </p:txBody>
      </p:sp>
      <p:sp>
        <p:nvSpPr>
          <p:cNvPr id="50" name="Rectángulo 49">
            <a:extLst>
              <a:ext uri="{FF2B5EF4-FFF2-40B4-BE49-F238E27FC236}">
                <a16:creationId xmlns:a16="http://schemas.microsoft.com/office/drawing/2014/main" xmlns="" id="{980A3445-1B93-4166-8B5A-1C854A2B664A}"/>
              </a:ext>
            </a:extLst>
          </p:cNvPr>
          <p:cNvSpPr/>
          <p:nvPr/>
        </p:nvSpPr>
        <p:spPr>
          <a:xfrm>
            <a:off x="5067548" y="4497007"/>
            <a:ext cx="1618130" cy="425398"/>
          </a:xfrm>
          <a:prstGeom prst="rect">
            <a:avLst/>
          </a:prstGeom>
          <a:solidFill>
            <a:srgbClr val="EF4A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Times New Roman" panose="02020603050405020304" pitchFamily="18" charset="0"/>
                <a:cs typeface="Times New Roman" panose="02020603050405020304" pitchFamily="18" charset="0"/>
              </a:rPr>
              <a:t>Higiene / Seguridad</a:t>
            </a:r>
            <a:endParaRPr lang="es-EC" sz="1100" dirty="0">
              <a:solidFill>
                <a:schemeClr val="tx1"/>
              </a:solidFill>
              <a:latin typeface="Times New Roman" panose="02020603050405020304" pitchFamily="18" charset="0"/>
              <a:cs typeface="Times New Roman" panose="02020603050405020304" pitchFamily="18" charset="0"/>
            </a:endParaRPr>
          </a:p>
        </p:txBody>
      </p:sp>
      <p:sp>
        <p:nvSpPr>
          <p:cNvPr id="51" name="Rectángulo 50">
            <a:extLst>
              <a:ext uri="{FF2B5EF4-FFF2-40B4-BE49-F238E27FC236}">
                <a16:creationId xmlns:a16="http://schemas.microsoft.com/office/drawing/2014/main" xmlns="" id="{8435D4E6-4532-4FC1-8935-BC8D9E8DFB3A}"/>
              </a:ext>
            </a:extLst>
          </p:cNvPr>
          <p:cNvSpPr/>
          <p:nvPr/>
        </p:nvSpPr>
        <p:spPr>
          <a:xfrm>
            <a:off x="5054775" y="5246207"/>
            <a:ext cx="1618130" cy="425398"/>
          </a:xfrm>
          <a:prstGeom prst="rect">
            <a:avLst/>
          </a:prstGeom>
          <a:solidFill>
            <a:srgbClr val="EF4A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Times New Roman" panose="02020603050405020304" pitchFamily="18" charset="0"/>
                <a:cs typeface="Times New Roman" panose="02020603050405020304" pitchFamily="18" charset="0"/>
              </a:rPr>
              <a:t>Relaciones Sindicales</a:t>
            </a:r>
            <a:endParaRPr lang="es-EC" sz="1100" dirty="0">
              <a:solidFill>
                <a:schemeClr val="tx1"/>
              </a:solidFill>
              <a:latin typeface="Times New Roman" panose="02020603050405020304" pitchFamily="18" charset="0"/>
              <a:cs typeface="Times New Roman" panose="02020603050405020304" pitchFamily="18" charset="0"/>
            </a:endParaRPr>
          </a:p>
        </p:txBody>
      </p:sp>
      <p:sp>
        <p:nvSpPr>
          <p:cNvPr id="59" name="Rectángulo 58">
            <a:extLst>
              <a:ext uri="{FF2B5EF4-FFF2-40B4-BE49-F238E27FC236}">
                <a16:creationId xmlns:a16="http://schemas.microsoft.com/office/drawing/2014/main" xmlns="" id="{D7B73FCE-BECE-4069-8B11-96BA556EAA61}"/>
              </a:ext>
            </a:extLst>
          </p:cNvPr>
          <p:cNvSpPr/>
          <p:nvPr/>
        </p:nvSpPr>
        <p:spPr>
          <a:xfrm>
            <a:off x="7175397" y="5097005"/>
            <a:ext cx="1201338" cy="57460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Times New Roman" panose="02020603050405020304" pitchFamily="18" charset="0"/>
                <a:cs typeface="Times New Roman" panose="02020603050405020304" pitchFamily="18" charset="0"/>
              </a:rPr>
              <a:t>Desarrollo Organizacional</a:t>
            </a:r>
            <a:endParaRPr lang="es-EC" sz="1100" dirty="0">
              <a:solidFill>
                <a:schemeClr val="tx1"/>
              </a:solidFill>
              <a:latin typeface="Times New Roman" panose="02020603050405020304" pitchFamily="18" charset="0"/>
              <a:cs typeface="Times New Roman" panose="02020603050405020304" pitchFamily="18" charset="0"/>
            </a:endParaRPr>
          </a:p>
        </p:txBody>
      </p:sp>
      <p:sp>
        <p:nvSpPr>
          <p:cNvPr id="64" name="Rectángulo 63">
            <a:extLst>
              <a:ext uri="{FF2B5EF4-FFF2-40B4-BE49-F238E27FC236}">
                <a16:creationId xmlns:a16="http://schemas.microsoft.com/office/drawing/2014/main" xmlns="" id="{4BFE9740-4FCC-429A-A0E4-50A8B4584106}"/>
              </a:ext>
            </a:extLst>
          </p:cNvPr>
          <p:cNvSpPr/>
          <p:nvPr/>
        </p:nvSpPr>
        <p:spPr>
          <a:xfrm>
            <a:off x="8899920" y="3414472"/>
            <a:ext cx="1201338" cy="5746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Times New Roman" panose="02020603050405020304" pitchFamily="18" charset="0"/>
                <a:cs typeface="Times New Roman" panose="02020603050405020304" pitchFamily="18" charset="0"/>
              </a:rPr>
              <a:t>Banco de Datos</a:t>
            </a:r>
            <a:endParaRPr lang="es-EC" sz="1100" dirty="0">
              <a:solidFill>
                <a:schemeClr val="tx1"/>
              </a:solidFill>
              <a:latin typeface="Times New Roman" panose="02020603050405020304" pitchFamily="18" charset="0"/>
              <a:cs typeface="Times New Roman" panose="02020603050405020304" pitchFamily="18" charset="0"/>
            </a:endParaRPr>
          </a:p>
        </p:txBody>
      </p:sp>
      <p:sp>
        <p:nvSpPr>
          <p:cNvPr id="66" name="Rectángulo 65">
            <a:extLst>
              <a:ext uri="{FF2B5EF4-FFF2-40B4-BE49-F238E27FC236}">
                <a16:creationId xmlns:a16="http://schemas.microsoft.com/office/drawing/2014/main" xmlns="" id="{1C431549-19A8-4DD3-A366-026BDE9401C2}"/>
              </a:ext>
            </a:extLst>
          </p:cNvPr>
          <p:cNvSpPr/>
          <p:nvPr/>
        </p:nvSpPr>
        <p:spPr>
          <a:xfrm>
            <a:off x="8893990" y="4235166"/>
            <a:ext cx="1201338" cy="5746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Times New Roman" panose="02020603050405020304" pitchFamily="18" charset="0"/>
                <a:cs typeface="Times New Roman" panose="02020603050405020304" pitchFamily="18" charset="0"/>
              </a:rPr>
              <a:t>Controles</a:t>
            </a:r>
            <a:endParaRPr lang="es-EC" sz="1100" dirty="0">
              <a:solidFill>
                <a:schemeClr val="tx1"/>
              </a:solidFill>
              <a:latin typeface="Times New Roman" panose="02020603050405020304" pitchFamily="18" charset="0"/>
              <a:cs typeface="Times New Roman" panose="02020603050405020304" pitchFamily="18" charset="0"/>
            </a:endParaRPr>
          </a:p>
        </p:txBody>
      </p:sp>
      <p:sp>
        <p:nvSpPr>
          <p:cNvPr id="68" name="Rectángulo 67">
            <a:extLst>
              <a:ext uri="{FF2B5EF4-FFF2-40B4-BE49-F238E27FC236}">
                <a16:creationId xmlns:a16="http://schemas.microsoft.com/office/drawing/2014/main" xmlns="" id="{C308CC6C-277A-47C8-A1FB-1DBE29E2DC5E}"/>
              </a:ext>
            </a:extLst>
          </p:cNvPr>
          <p:cNvSpPr/>
          <p:nvPr/>
        </p:nvSpPr>
        <p:spPr>
          <a:xfrm>
            <a:off x="8893990" y="5097005"/>
            <a:ext cx="1201338" cy="5746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Times New Roman" panose="02020603050405020304" pitchFamily="18" charset="0"/>
                <a:cs typeface="Times New Roman" panose="02020603050405020304" pitchFamily="18" charset="0"/>
              </a:rPr>
              <a:t>Sistema de Información</a:t>
            </a:r>
            <a:endParaRPr lang="es-EC" sz="1100" dirty="0">
              <a:solidFill>
                <a:schemeClr val="tx1"/>
              </a:solidFill>
              <a:latin typeface="Times New Roman" panose="02020603050405020304" pitchFamily="18" charset="0"/>
              <a:cs typeface="Times New Roman" panose="02020603050405020304" pitchFamily="18" charset="0"/>
            </a:endParaRPr>
          </a:p>
        </p:txBody>
      </p:sp>
      <p:sp>
        <p:nvSpPr>
          <p:cNvPr id="47" name="CuadroTexto 46"/>
          <p:cNvSpPr txBox="1"/>
          <p:nvPr/>
        </p:nvSpPr>
        <p:spPr>
          <a:xfrm>
            <a:off x="3963149" y="128779"/>
            <a:ext cx="3853395" cy="374571"/>
          </a:xfrm>
          <a:prstGeom prst="flowChartAlternateProcess">
            <a:avLst/>
          </a:prstGeom>
          <a:ln w="28575">
            <a:solidFill>
              <a:srgbClr val="00DA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EC" sz="1600" b="1" dirty="0"/>
              <a:t>Talento Humano autores vs. Ejército</a:t>
            </a:r>
            <a:endParaRPr lang="es-MX" sz="1600" b="1" dirty="0"/>
          </a:p>
        </p:txBody>
      </p:sp>
      <p:grpSp>
        <p:nvGrpSpPr>
          <p:cNvPr id="53" name="Grupo 25"/>
          <p:cNvGrpSpPr/>
          <p:nvPr/>
        </p:nvGrpSpPr>
        <p:grpSpPr>
          <a:xfrm>
            <a:off x="95534" y="109182"/>
            <a:ext cx="2429301" cy="807486"/>
            <a:chOff x="95534" y="109182"/>
            <a:chExt cx="2429301" cy="807486"/>
          </a:xfrm>
        </p:grpSpPr>
        <p:pic>
          <p:nvPicPr>
            <p:cNvPr id="57" name="Imagen 26">
              <a:extLst>
                <a:ext uri="{FF2B5EF4-FFF2-40B4-BE49-F238E27FC236}">
                  <a16:creationId xmlns:a16="http://schemas.microsoft.com/office/drawing/2014/main" xmlns="" id="{F423760E-867B-F845-BD70-22A4238927D3}"/>
                </a:ext>
              </a:extLst>
            </p:cNvPr>
            <p:cNvPicPr>
              <a:picLocks noChangeAspect="1"/>
            </p:cNvPicPr>
            <p:nvPr/>
          </p:nvPicPr>
          <p:blipFill>
            <a:blip r:embed="rId2"/>
            <a:stretch>
              <a:fillRect/>
            </a:stretch>
          </p:blipFill>
          <p:spPr>
            <a:xfrm>
              <a:off x="95534" y="109182"/>
              <a:ext cx="2429301" cy="807486"/>
            </a:xfrm>
            <a:prstGeom prst="rect">
              <a:avLst/>
            </a:prstGeom>
          </p:spPr>
        </p:pic>
        <p:sp>
          <p:nvSpPr>
            <p:cNvPr id="58" name="CuadroTexto 27"/>
            <p:cNvSpPr txBox="1"/>
            <p:nvPr/>
          </p:nvSpPr>
          <p:spPr>
            <a:xfrm>
              <a:off x="95534" y="294553"/>
              <a:ext cx="832514" cy="461665"/>
            </a:xfrm>
            <a:prstGeom prst="rect">
              <a:avLst/>
            </a:prstGeom>
            <a:noFill/>
          </p:spPr>
          <p:txBody>
            <a:bodyPr wrap="square" rtlCol="0">
              <a:spAutoFit/>
            </a:bodyPr>
            <a:lstStyle/>
            <a:p>
              <a:pPr algn="ctr"/>
              <a:r>
                <a:rPr lang="es-MX" sz="1200" b="1" dirty="0"/>
                <a:t>Capítulo II</a:t>
              </a:r>
            </a:p>
          </p:txBody>
        </p:sp>
      </p:grpSp>
      <p:sp>
        <p:nvSpPr>
          <p:cNvPr id="60" name="CuadroTexto 28"/>
          <p:cNvSpPr txBox="1"/>
          <p:nvPr/>
        </p:nvSpPr>
        <p:spPr>
          <a:xfrm>
            <a:off x="928048" y="342025"/>
            <a:ext cx="1596787" cy="523220"/>
          </a:xfrm>
          <a:prstGeom prst="rect">
            <a:avLst/>
          </a:prstGeom>
          <a:noFill/>
        </p:spPr>
        <p:txBody>
          <a:bodyPr wrap="square" rtlCol="0">
            <a:spAutoFit/>
          </a:bodyPr>
          <a:lstStyle/>
          <a:p>
            <a:r>
              <a:rPr lang="es-MX" sz="1400" b="1" dirty="0"/>
              <a:t>Teorías de soporte</a:t>
            </a:r>
          </a:p>
        </p:txBody>
      </p:sp>
      <p:cxnSp>
        <p:nvCxnSpPr>
          <p:cNvPr id="45" name="Conector recto 44">
            <a:extLst>
              <a:ext uri="{FF2B5EF4-FFF2-40B4-BE49-F238E27FC236}">
                <a16:creationId xmlns:a16="http://schemas.microsoft.com/office/drawing/2014/main" xmlns="" id="{7953972A-A640-4E86-8A6D-EB3D5BE5D113}"/>
              </a:ext>
            </a:extLst>
          </p:cNvPr>
          <p:cNvCxnSpPr>
            <a:cxnSpLocks/>
          </p:cNvCxnSpPr>
          <p:nvPr/>
        </p:nvCxnSpPr>
        <p:spPr>
          <a:xfrm flipV="1">
            <a:off x="1310184" y="3140968"/>
            <a:ext cx="0" cy="2254431"/>
          </a:xfrm>
          <a:prstGeom prst="line">
            <a:avLst/>
          </a:prstGeom>
        </p:spPr>
        <p:style>
          <a:lnRef idx="1">
            <a:schemeClr val="dk1"/>
          </a:lnRef>
          <a:fillRef idx="0">
            <a:schemeClr val="dk1"/>
          </a:fillRef>
          <a:effectRef idx="0">
            <a:schemeClr val="dk1"/>
          </a:effectRef>
          <a:fontRef idx="minor">
            <a:schemeClr val="tx1"/>
          </a:fontRef>
        </p:style>
      </p:cxnSp>
      <p:cxnSp>
        <p:nvCxnSpPr>
          <p:cNvPr id="63" name="Conector recto 62">
            <a:extLst>
              <a:ext uri="{FF2B5EF4-FFF2-40B4-BE49-F238E27FC236}">
                <a16:creationId xmlns:a16="http://schemas.microsoft.com/office/drawing/2014/main" xmlns="" id="{E9B0029D-65D9-4FD5-9340-A3BDA0AD1ADB}"/>
              </a:ext>
            </a:extLst>
          </p:cNvPr>
          <p:cNvCxnSpPr/>
          <p:nvPr/>
        </p:nvCxnSpPr>
        <p:spPr>
          <a:xfrm>
            <a:off x="1310184" y="5398879"/>
            <a:ext cx="335564"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72" name="Conector recto 71">
            <a:extLst>
              <a:ext uri="{FF2B5EF4-FFF2-40B4-BE49-F238E27FC236}">
                <a16:creationId xmlns:a16="http://schemas.microsoft.com/office/drawing/2014/main" xmlns="" id="{CEF4937B-E078-4A8F-AB42-027DE3184374}"/>
              </a:ext>
            </a:extLst>
          </p:cNvPr>
          <p:cNvCxnSpPr/>
          <p:nvPr/>
        </p:nvCxnSpPr>
        <p:spPr>
          <a:xfrm>
            <a:off x="1310184" y="4478327"/>
            <a:ext cx="335564"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73" name="Conector recto 72">
            <a:extLst>
              <a:ext uri="{FF2B5EF4-FFF2-40B4-BE49-F238E27FC236}">
                <a16:creationId xmlns:a16="http://schemas.microsoft.com/office/drawing/2014/main" xmlns="" id="{F3214139-62C2-4A77-A9D7-B91BC588659B}"/>
              </a:ext>
            </a:extLst>
          </p:cNvPr>
          <p:cNvCxnSpPr/>
          <p:nvPr/>
        </p:nvCxnSpPr>
        <p:spPr>
          <a:xfrm>
            <a:off x="1310184" y="3754157"/>
            <a:ext cx="335564"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79" name="Conector recto 78">
            <a:extLst>
              <a:ext uri="{FF2B5EF4-FFF2-40B4-BE49-F238E27FC236}">
                <a16:creationId xmlns:a16="http://schemas.microsoft.com/office/drawing/2014/main" xmlns="" id="{EBA20456-CE7B-4F9F-9A38-0E86BB8E3153}"/>
              </a:ext>
            </a:extLst>
          </p:cNvPr>
          <p:cNvCxnSpPr>
            <a:cxnSpLocks/>
          </p:cNvCxnSpPr>
          <p:nvPr/>
        </p:nvCxnSpPr>
        <p:spPr>
          <a:xfrm>
            <a:off x="1310184" y="3140968"/>
            <a:ext cx="983525"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80" name="Conector recto 79">
            <a:extLst>
              <a:ext uri="{FF2B5EF4-FFF2-40B4-BE49-F238E27FC236}">
                <a16:creationId xmlns:a16="http://schemas.microsoft.com/office/drawing/2014/main" xmlns="" id="{1A2D3814-411A-431F-B211-78DCDCC178B5}"/>
              </a:ext>
            </a:extLst>
          </p:cNvPr>
          <p:cNvCxnSpPr>
            <a:cxnSpLocks/>
            <a:endCxn id="41" idx="2"/>
          </p:cNvCxnSpPr>
          <p:nvPr/>
        </p:nvCxnSpPr>
        <p:spPr>
          <a:xfrm flipV="1">
            <a:off x="2301291" y="2808130"/>
            <a:ext cx="0" cy="332838"/>
          </a:xfrm>
          <a:prstGeom prst="line">
            <a:avLst/>
          </a:prstGeom>
        </p:spPr>
        <p:style>
          <a:lnRef idx="1">
            <a:schemeClr val="accent5"/>
          </a:lnRef>
          <a:fillRef idx="0">
            <a:schemeClr val="accent5"/>
          </a:fillRef>
          <a:effectRef idx="0">
            <a:schemeClr val="accent5"/>
          </a:effectRef>
          <a:fontRef idx="minor">
            <a:schemeClr val="tx1"/>
          </a:fontRef>
        </p:style>
      </p:cxnSp>
      <p:cxnSp>
        <p:nvCxnSpPr>
          <p:cNvPr id="84" name="Conector recto 83">
            <a:extLst>
              <a:ext uri="{FF2B5EF4-FFF2-40B4-BE49-F238E27FC236}">
                <a16:creationId xmlns:a16="http://schemas.microsoft.com/office/drawing/2014/main" xmlns="" id="{1B86FAB8-81BD-4CCD-B7AA-1CBC8211DA91}"/>
              </a:ext>
            </a:extLst>
          </p:cNvPr>
          <p:cNvCxnSpPr>
            <a:cxnSpLocks/>
          </p:cNvCxnSpPr>
          <p:nvPr/>
        </p:nvCxnSpPr>
        <p:spPr>
          <a:xfrm flipV="1">
            <a:off x="2979624" y="3187737"/>
            <a:ext cx="0" cy="2254431"/>
          </a:xfrm>
          <a:prstGeom prst="line">
            <a:avLst/>
          </a:prstGeom>
        </p:spPr>
        <p:style>
          <a:lnRef idx="1">
            <a:schemeClr val="dk1"/>
          </a:lnRef>
          <a:fillRef idx="0">
            <a:schemeClr val="dk1"/>
          </a:fillRef>
          <a:effectRef idx="0">
            <a:schemeClr val="dk1"/>
          </a:effectRef>
          <a:fontRef idx="minor">
            <a:schemeClr val="tx1"/>
          </a:fontRef>
        </p:style>
      </p:cxnSp>
      <p:cxnSp>
        <p:nvCxnSpPr>
          <p:cNvPr id="86" name="Conector recto 85">
            <a:extLst>
              <a:ext uri="{FF2B5EF4-FFF2-40B4-BE49-F238E27FC236}">
                <a16:creationId xmlns:a16="http://schemas.microsoft.com/office/drawing/2014/main" xmlns="" id="{3BD287EF-3119-4E92-8C71-110493DF1CED}"/>
              </a:ext>
            </a:extLst>
          </p:cNvPr>
          <p:cNvCxnSpPr/>
          <p:nvPr/>
        </p:nvCxnSpPr>
        <p:spPr>
          <a:xfrm>
            <a:off x="2979624" y="5445648"/>
            <a:ext cx="335564"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87" name="Conector recto 86">
            <a:extLst>
              <a:ext uri="{FF2B5EF4-FFF2-40B4-BE49-F238E27FC236}">
                <a16:creationId xmlns:a16="http://schemas.microsoft.com/office/drawing/2014/main" xmlns="" id="{7B9A1774-6B95-41F5-AF11-0DD42F7BD10A}"/>
              </a:ext>
            </a:extLst>
          </p:cNvPr>
          <p:cNvCxnSpPr/>
          <p:nvPr/>
        </p:nvCxnSpPr>
        <p:spPr>
          <a:xfrm>
            <a:off x="2979624" y="4525096"/>
            <a:ext cx="335564"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88" name="Conector recto 87">
            <a:extLst>
              <a:ext uri="{FF2B5EF4-FFF2-40B4-BE49-F238E27FC236}">
                <a16:creationId xmlns:a16="http://schemas.microsoft.com/office/drawing/2014/main" xmlns="" id="{74EAE551-64DB-4900-9AB4-3C9C48C85874}"/>
              </a:ext>
            </a:extLst>
          </p:cNvPr>
          <p:cNvCxnSpPr/>
          <p:nvPr/>
        </p:nvCxnSpPr>
        <p:spPr>
          <a:xfrm>
            <a:off x="2979624" y="3800926"/>
            <a:ext cx="335564"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89" name="Conector recto 88">
            <a:extLst>
              <a:ext uri="{FF2B5EF4-FFF2-40B4-BE49-F238E27FC236}">
                <a16:creationId xmlns:a16="http://schemas.microsoft.com/office/drawing/2014/main" xmlns="" id="{BCBAB6F7-90A7-4D07-AB9D-6F9A16192532}"/>
              </a:ext>
            </a:extLst>
          </p:cNvPr>
          <p:cNvCxnSpPr>
            <a:cxnSpLocks/>
          </p:cNvCxnSpPr>
          <p:nvPr/>
        </p:nvCxnSpPr>
        <p:spPr>
          <a:xfrm>
            <a:off x="2979624" y="3187737"/>
            <a:ext cx="983525"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90" name="Conector recto 89">
            <a:extLst>
              <a:ext uri="{FF2B5EF4-FFF2-40B4-BE49-F238E27FC236}">
                <a16:creationId xmlns:a16="http://schemas.microsoft.com/office/drawing/2014/main" xmlns="" id="{A5DA1D0E-372B-402B-822A-766029E36F61}"/>
              </a:ext>
            </a:extLst>
          </p:cNvPr>
          <p:cNvCxnSpPr>
            <a:cxnSpLocks/>
          </p:cNvCxnSpPr>
          <p:nvPr/>
        </p:nvCxnSpPr>
        <p:spPr>
          <a:xfrm flipV="1">
            <a:off x="3970731" y="2854899"/>
            <a:ext cx="0" cy="332838"/>
          </a:xfrm>
          <a:prstGeom prst="line">
            <a:avLst/>
          </a:prstGeom>
        </p:spPr>
        <p:style>
          <a:lnRef idx="1">
            <a:schemeClr val="accent5"/>
          </a:lnRef>
          <a:fillRef idx="0">
            <a:schemeClr val="accent5"/>
          </a:fillRef>
          <a:effectRef idx="0">
            <a:schemeClr val="accent5"/>
          </a:effectRef>
          <a:fontRef idx="minor">
            <a:schemeClr val="tx1"/>
          </a:fontRef>
        </p:style>
      </p:cxnSp>
      <p:cxnSp>
        <p:nvCxnSpPr>
          <p:cNvPr id="91" name="Conector recto 90">
            <a:extLst>
              <a:ext uri="{FF2B5EF4-FFF2-40B4-BE49-F238E27FC236}">
                <a16:creationId xmlns:a16="http://schemas.microsoft.com/office/drawing/2014/main" xmlns="" id="{8A1A2FAD-DA49-4A4F-89F2-244110554D16}"/>
              </a:ext>
            </a:extLst>
          </p:cNvPr>
          <p:cNvCxnSpPr>
            <a:cxnSpLocks/>
          </p:cNvCxnSpPr>
          <p:nvPr/>
        </p:nvCxnSpPr>
        <p:spPr>
          <a:xfrm flipV="1">
            <a:off x="6833019" y="3201773"/>
            <a:ext cx="0" cy="2254431"/>
          </a:xfrm>
          <a:prstGeom prst="line">
            <a:avLst/>
          </a:prstGeom>
        </p:spPr>
        <p:style>
          <a:lnRef idx="1">
            <a:schemeClr val="dk1"/>
          </a:lnRef>
          <a:fillRef idx="0">
            <a:schemeClr val="dk1"/>
          </a:fillRef>
          <a:effectRef idx="0">
            <a:schemeClr val="dk1"/>
          </a:effectRef>
          <a:fontRef idx="minor">
            <a:schemeClr val="tx1"/>
          </a:fontRef>
        </p:style>
      </p:cxnSp>
      <p:cxnSp>
        <p:nvCxnSpPr>
          <p:cNvPr id="92" name="Conector recto 91">
            <a:extLst>
              <a:ext uri="{FF2B5EF4-FFF2-40B4-BE49-F238E27FC236}">
                <a16:creationId xmlns:a16="http://schemas.microsoft.com/office/drawing/2014/main" xmlns="" id="{7794DDD1-E4E1-4D6E-88C9-4FE928FE97E3}"/>
              </a:ext>
            </a:extLst>
          </p:cNvPr>
          <p:cNvCxnSpPr/>
          <p:nvPr/>
        </p:nvCxnSpPr>
        <p:spPr>
          <a:xfrm>
            <a:off x="6833019" y="5459684"/>
            <a:ext cx="335564"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93" name="Conector recto 92">
            <a:extLst>
              <a:ext uri="{FF2B5EF4-FFF2-40B4-BE49-F238E27FC236}">
                <a16:creationId xmlns:a16="http://schemas.microsoft.com/office/drawing/2014/main" xmlns="" id="{DF25DE0D-115D-45AD-B710-14B3527FDB9B}"/>
              </a:ext>
            </a:extLst>
          </p:cNvPr>
          <p:cNvCxnSpPr/>
          <p:nvPr/>
        </p:nvCxnSpPr>
        <p:spPr>
          <a:xfrm>
            <a:off x="6833019" y="4539132"/>
            <a:ext cx="335564"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94" name="Conector recto 93">
            <a:extLst>
              <a:ext uri="{FF2B5EF4-FFF2-40B4-BE49-F238E27FC236}">
                <a16:creationId xmlns:a16="http://schemas.microsoft.com/office/drawing/2014/main" xmlns="" id="{9C758F6B-2F13-40D5-B1E4-A54D695D7F89}"/>
              </a:ext>
            </a:extLst>
          </p:cNvPr>
          <p:cNvCxnSpPr/>
          <p:nvPr/>
        </p:nvCxnSpPr>
        <p:spPr>
          <a:xfrm>
            <a:off x="6833019" y="3814962"/>
            <a:ext cx="335564"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95" name="Conector recto 94">
            <a:extLst>
              <a:ext uri="{FF2B5EF4-FFF2-40B4-BE49-F238E27FC236}">
                <a16:creationId xmlns:a16="http://schemas.microsoft.com/office/drawing/2014/main" xmlns="" id="{3ECE8FC1-A929-4196-9317-40BA958D2AA1}"/>
              </a:ext>
            </a:extLst>
          </p:cNvPr>
          <p:cNvCxnSpPr>
            <a:cxnSpLocks/>
          </p:cNvCxnSpPr>
          <p:nvPr/>
        </p:nvCxnSpPr>
        <p:spPr>
          <a:xfrm>
            <a:off x="6833019" y="3201773"/>
            <a:ext cx="983525"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96" name="Conector recto 95">
            <a:extLst>
              <a:ext uri="{FF2B5EF4-FFF2-40B4-BE49-F238E27FC236}">
                <a16:creationId xmlns:a16="http://schemas.microsoft.com/office/drawing/2014/main" xmlns="" id="{68B6A1B7-1328-4A1D-9146-6391728E67B1}"/>
              </a:ext>
            </a:extLst>
          </p:cNvPr>
          <p:cNvCxnSpPr>
            <a:cxnSpLocks/>
          </p:cNvCxnSpPr>
          <p:nvPr/>
        </p:nvCxnSpPr>
        <p:spPr>
          <a:xfrm flipV="1">
            <a:off x="7824126" y="2868935"/>
            <a:ext cx="0" cy="332838"/>
          </a:xfrm>
          <a:prstGeom prst="line">
            <a:avLst/>
          </a:prstGeom>
        </p:spPr>
        <p:style>
          <a:lnRef idx="1">
            <a:schemeClr val="accent5"/>
          </a:lnRef>
          <a:fillRef idx="0">
            <a:schemeClr val="accent5"/>
          </a:fillRef>
          <a:effectRef idx="0">
            <a:schemeClr val="accent5"/>
          </a:effectRef>
          <a:fontRef idx="minor">
            <a:schemeClr val="tx1"/>
          </a:fontRef>
        </p:style>
      </p:cxnSp>
      <p:cxnSp>
        <p:nvCxnSpPr>
          <p:cNvPr id="98" name="Conector recto 97">
            <a:extLst>
              <a:ext uri="{FF2B5EF4-FFF2-40B4-BE49-F238E27FC236}">
                <a16:creationId xmlns:a16="http://schemas.microsoft.com/office/drawing/2014/main" xmlns="" id="{EB042A22-74C3-44A5-9421-7ED2EE55D133}"/>
              </a:ext>
            </a:extLst>
          </p:cNvPr>
          <p:cNvCxnSpPr>
            <a:cxnSpLocks/>
          </p:cNvCxnSpPr>
          <p:nvPr/>
        </p:nvCxnSpPr>
        <p:spPr>
          <a:xfrm flipV="1">
            <a:off x="8532115" y="3191287"/>
            <a:ext cx="0" cy="2254431"/>
          </a:xfrm>
          <a:prstGeom prst="line">
            <a:avLst/>
          </a:prstGeom>
        </p:spPr>
        <p:style>
          <a:lnRef idx="1">
            <a:schemeClr val="dk1"/>
          </a:lnRef>
          <a:fillRef idx="0">
            <a:schemeClr val="dk1"/>
          </a:fillRef>
          <a:effectRef idx="0">
            <a:schemeClr val="dk1"/>
          </a:effectRef>
          <a:fontRef idx="minor">
            <a:schemeClr val="tx1"/>
          </a:fontRef>
        </p:style>
      </p:cxnSp>
      <p:cxnSp>
        <p:nvCxnSpPr>
          <p:cNvPr id="99" name="Conector recto 98">
            <a:extLst>
              <a:ext uri="{FF2B5EF4-FFF2-40B4-BE49-F238E27FC236}">
                <a16:creationId xmlns:a16="http://schemas.microsoft.com/office/drawing/2014/main" xmlns="" id="{5941D371-7A62-4A07-BE98-39FA82ADB016}"/>
              </a:ext>
            </a:extLst>
          </p:cNvPr>
          <p:cNvCxnSpPr/>
          <p:nvPr/>
        </p:nvCxnSpPr>
        <p:spPr>
          <a:xfrm>
            <a:off x="8532115" y="5449198"/>
            <a:ext cx="335564"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100" name="Conector recto 99">
            <a:extLst>
              <a:ext uri="{FF2B5EF4-FFF2-40B4-BE49-F238E27FC236}">
                <a16:creationId xmlns:a16="http://schemas.microsoft.com/office/drawing/2014/main" xmlns="" id="{BE18DECA-060F-4714-AD31-EFC2BDEEA4FD}"/>
              </a:ext>
            </a:extLst>
          </p:cNvPr>
          <p:cNvCxnSpPr/>
          <p:nvPr/>
        </p:nvCxnSpPr>
        <p:spPr>
          <a:xfrm>
            <a:off x="8532115" y="4528646"/>
            <a:ext cx="335564"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101" name="Conector recto 100">
            <a:extLst>
              <a:ext uri="{FF2B5EF4-FFF2-40B4-BE49-F238E27FC236}">
                <a16:creationId xmlns:a16="http://schemas.microsoft.com/office/drawing/2014/main" xmlns="" id="{B418F170-F218-4528-A4C3-2113C9C2AD0D}"/>
              </a:ext>
            </a:extLst>
          </p:cNvPr>
          <p:cNvCxnSpPr/>
          <p:nvPr/>
        </p:nvCxnSpPr>
        <p:spPr>
          <a:xfrm>
            <a:off x="8532115" y="3804476"/>
            <a:ext cx="335564"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02" name="Conector recto 101">
            <a:extLst>
              <a:ext uri="{FF2B5EF4-FFF2-40B4-BE49-F238E27FC236}">
                <a16:creationId xmlns:a16="http://schemas.microsoft.com/office/drawing/2014/main" xmlns="" id="{A903715C-2EAD-4560-8FD7-C372C5045D48}"/>
              </a:ext>
            </a:extLst>
          </p:cNvPr>
          <p:cNvCxnSpPr>
            <a:cxnSpLocks/>
          </p:cNvCxnSpPr>
          <p:nvPr/>
        </p:nvCxnSpPr>
        <p:spPr>
          <a:xfrm>
            <a:off x="8532115" y="3191287"/>
            <a:ext cx="983525"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03" name="Conector recto 102">
            <a:extLst>
              <a:ext uri="{FF2B5EF4-FFF2-40B4-BE49-F238E27FC236}">
                <a16:creationId xmlns:a16="http://schemas.microsoft.com/office/drawing/2014/main" xmlns="" id="{F92B1BA0-229C-4B95-8C72-F88F8D8F4DC0}"/>
              </a:ext>
            </a:extLst>
          </p:cNvPr>
          <p:cNvCxnSpPr>
            <a:cxnSpLocks/>
          </p:cNvCxnSpPr>
          <p:nvPr/>
        </p:nvCxnSpPr>
        <p:spPr>
          <a:xfrm flipV="1">
            <a:off x="9523222" y="2858449"/>
            <a:ext cx="0" cy="332838"/>
          </a:xfrm>
          <a:prstGeom prst="line">
            <a:avLst/>
          </a:prstGeom>
        </p:spPr>
        <p:style>
          <a:lnRef idx="1">
            <a:schemeClr val="accent5"/>
          </a:lnRef>
          <a:fillRef idx="0">
            <a:schemeClr val="accent5"/>
          </a:fillRef>
          <a:effectRef idx="0">
            <a:schemeClr val="accent5"/>
          </a:effectRef>
          <a:fontRef idx="minor">
            <a:schemeClr val="tx1"/>
          </a:fontRef>
        </p:style>
      </p:cxnSp>
      <p:cxnSp>
        <p:nvCxnSpPr>
          <p:cNvPr id="104" name="Conector recto 103">
            <a:extLst>
              <a:ext uri="{FF2B5EF4-FFF2-40B4-BE49-F238E27FC236}">
                <a16:creationId xmlns:a16="http://schemas.microsoft.com/office/drawing/2014/main" xmlns="" id="{FEA8239B-6F40-459B-AC5E-741333608F13}"/>
              </a:ext>
            </a:extLst>
          </p:cNvPr>
          <p:cNvCxnSpPr>
            <a:cxnSpLocks/>
          </p:cNvCxnSpPr>
          <p:nvPr/>
        </p:nvCxnSpPr>
        <p:spPr>
          <a:xfrm flipV="1">
            <a:off x="4727054" y="3021320"/>
            <a:ext cx="0" cy="2420848"/>
          </a:xfrm>
          <a:prstGeom prst="line">
            <a:avLst/>
          </a:prstGeom>
        </p:spPr>
        <p:style>
          <a:lnRef idx="1">
            <a:schemeClr val="dk1"/>
          </a:lnRef>
          <a:fillRef idx="0">
            <a:schemeClr val="dk1"/>
          </a:fillRef>
          <a:effectRef idx="0">
            <a:schemeClr val="dk1"/>
          </a:effectRef>
          <a:fontRef idx="minor">
            <a:schemeClr val="tx1"/>
          </a:fontRef>
        </p:style>
      </p:cxnSp>
      <p:cxnSp>
        <p:nvCxnSpPr>
          <p:cNvPr id="106" name="Conector recto 105">
            <a:extLst>
              <a:ext uri="{FF2B5EF4-FFF2-40B4-BE49-F238E27FC236}">
                <a16:creationId xmlns:a16="http://schemas.microsoft.com/office/drawing/2014/main" xmlns="" id="{ABFFA34B-4BF6-482C-9772-4E6488AF76F1}"/>
              </a:ext>
            </a:extLst>
          </p:cNvPr>
          <p:cNvCxnSpPr/>
          <p:nvPr/>
        </p:nvCxnSpPr>
        <p:spPr>
          <a:xfrm>
            <a:off x="4727054" y="4021221"/>
            <a:ext cx="335564"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107" name="Conector recto 106">
            <a:extLst>
              <a:ext uri="{FF2B5EF4-FFF2-40B4-BE49-F238E27FC236}">
                <a16:creationId xmlns:a16="http://schemas.microsoft.com/office/drawing/2014/main" xmlns="" id="{7BA25963-B57B-465D-B33C-7876C82BDD32}"/>
              </a:ext>
            </a:extLst>
          </p:cNvPr>
          <p:cNvCxnSpPr/>
          <p:nvPr/>
        </p:nvCxnSpPr>
        <p:spPr>
          <a:xfrm>
            <a:off x="4749246" y="3452711"/>
            <a:ext cx="335564"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08" name="Conector recto 107">
            <a:extLst>
              <a:ext uri="{FF2B5EF4-FFF2-40B4-BE49-F238E27FC236}">
                <a16:creationId xmlns:a16="http://schemas.microsoft.com/office/drawing/2014/main" xmlns="" id="{058581C8-AC32-4060-BB25-8B7220CC8D14}"/>
              </a:ext>
            </a:extLst>
          </p:cNvPr>
          <p:cNvCxnSpPr>
            <a:cxnSpLocks/>
          </p:cNvCxnSpPr>
          <p:nvPr/>
        </p:nvCxnSpPr>
        <p:spPr>
          <a:xfrm>
            <a:off x="4727054" y="3021318"/>
            <a:ext cx="983525"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09" name="Conector recto 108">
            <a:extLst>
              <a:ext uri="{FF2B5EF4-FFF2-40B4-BE49-F238E27FC236}">
                <a16:creationId xmlns:a16="http://schemas.microsoft.com/office/drawing/2014/main" xmlns="" id="{32750130-1E3E-4E70-B6D2-AB61CF5FBA8C}"/>
              </a:ext>
            </a:extLst>
          </p:cNvPr>
          <p:cNvCxnSpPr>
            <a:cxnSpLocks/>
          </p:cNvCxnSpPr>
          <p:nvPr/>
        </p:nvCxnSpPr>
        <p:spPr>
          <a:xfrm flipV="1">
            <a:off x="5718161" y="2688480"/>
            <a:ext cx="0" cy="332838"/>
          </a:xfrm>
          <a:prstGeom prst="line">
            <a:avLst/>
          </a:prstGeom>
        </p:spPr>
        <p:style>
          <a:lnRef idx="1">
            <a:schemeClr val="accent5"/>
          </a:lnRef>
          <a:fillRef idx="0">
            <a:schemeClr val="accent5"/>
          </a:fillRef>
          <a:effectRef idx="0">
            <a:schemeClr val="accent5"/>
          </a:effectRef>
          <a:fontRef idx="minor">
            <a:schemeClr val="tx1"/>
          </a:fontRef>
        </p:style>
      </p:cxnSp>
      <p:cxnSp>
        <p:nvCxnSpPr>
          <p:cNvPr id="110" name="Conector recto 109">
            <a:extLst>
              <a:ext uri="{FF2B5EF4-FFF2-40B4-BE49-F238E27FC236}">
                <a16:creationId xmlns:a16="http://schemas.microsoft.com/office/drawing/2014/main" xmlns="" id="{463A70B5-42BC-4F33-A7AD-9CBA0AFA6A2D}"/>
              </a:ext>
            </a:extLst>
          </p:cNvPr>
          <p:cNvCxnSpPr/>
          <p:nvPr/>
        </p:nvCxnSpPr>
        <p:spPr>
          <a:xfrm>
            <a:off x="4727054" y="5449198"/>
            <a:ext cx="335564"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111" name="Conector recto 110">
            <a:extLst>
              <a:ext uri="{FF2B5EF4-FFF2-40B4-BE49-F238E27FC236}">
                <a16:creationId xmlns:a16="http://schemas.microsoft.com/office/drawing/2014/main" xmlns="" id="{8B5DF689-BF62-4090-9FF0-5AA22E410B2E}"/>
              </a:ext>
            </a:extLst>
          </p:cNvPr>
          <p:cNvCxnSpPr/>
          <p:nvPr/>
        </p:nvCxnSpPr>
        <p:spPr>
          <a:xfrm>
            <a:off x="4741668" y="4709706"/>
            <a:ext cx="335564" cy="0"/>
          </a:xfrm>
          <a:prstGeom prst="line">
            <a:avLst/>
          </a:prstGeom>
        </p:spPr>
        <p:style>
          <a:lnRef idx="1">
            <a:schemeClr val="accent5"/>
          </a:lnRef>
          <a:fillRef idx="0">
            <a:schemeClr val="accent5"/>
          </a:fillRef>
          <a:effectRef idx="0">
            <a:schemeClr val="accent5"/>
          </a:effectRef>
          <a:fontRef idx="minor">
            <a:schemeClr val="tx1"/>
          </a:fontRef>
        </p:style>
      </p:cxnSp>
      <p:pic>
        <p:nvPicPr>
          <p:cNvPr id="114" name="Imagen 113">
            <a:extLst>
              <a:ext uri="{FF2B5EF4-FFF2-40B4-BE49-F238E27FC236}">
                <a16:creationId xmlns:a16="http://schemas.microsoft.com/office/drawing/2014/main" xmlns="" id="{70FD79CB-98D3-4729-81CB-FCB8055030A4}"/>
              </a:ext>
            </a:extLst>
          </p:cNvPr>
          <p:cNvPicPr>
            <a:picLocks noChangeAspect="1"/>
          </p:cNvPicPr>
          <p:nvPr/>
        </p:nvPicPr>
        <p:blipFill>
          <a:blip r:embed="rId3"/>
          <a:stretch>
            <a:fillRect/>
          </a:stretch>
        </p:blipFill>
        <p:spPr>
          <a:xfrm>
            <a:off x="10404347" y="688365"/>
            <a:ext cx="1786066" cy="1189547"/>
          </a:xfrm>
          <a:prstGeom prst="rect">
            <a:avLst/>
          </a:prstGeom>
        </p:spPr>
      </p:pic>
    </p:spTree>
    <p:extLst>
      <p:ext uri="{BB962C8B-B14F-4D97-AF65-F5344CB8AC3E}">
        <p14:creationId xmlns:p14="http://schemas.microsoft.com/office/powerpoint/2010/main" val="2301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ángulo 39">
            <a:extLst>
              <a:ext uri="{FF2B5EF4-FFF2-40B4-BE49-F238E27FC236}">
                <a16:creationId xmlns:a16="http://schemas.microsoft.com/office/drawing/2014/main" xmlns="" id="{9A98F79C-4844-4D1E-822A-A5A71A35EE04}"/>
              </a:ext>
            </a:extLst>
          </p:cNvPr>
          <p:cNvSpPr/>
          <p:nvPr/>
        </p:nvSpPr>
        <p:spPr>
          <a:xfrm>
            <a:off x="4606322" y="237220"/>
            <a:ext cx="3398997" cy="688885"/>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s-ES" sz="1100" dirty="0">
              <a:solidFill>
                <a:schemeClr val="tx1"/>
              </a:solidFill>
              <a:latin typeface="Times New Roman" panose="02020603050405020304" pitchFamily="18" charset="0"/>
              <a:cs typeface="Times New Roman" panose="02020603050405020304" pitchFamily="18" charset="0"/>
            </a:endParaRPr>
          </a:p>
          <a:p>
            <a:pPr algn="ctr"/>
            <a:r>
              <a:rPr lang="es-ES" sz="1400" b="1" dirty="0">
                <a:solidFill>
                  <a:schemeClr val="tx1"/>
                </a:solidFill>
                <a:latin typeface="Times New Roman" panose="02020603050405020304" pitchFamily="18" charset="0"/>
                <a:cs typeface="Times New Roman" panose="02020603050405020304" pitchFamily="18" charset="0"/>
              </a:rPr>
              <a:t>DIRECCIÓN GENERAL TALENTO HUMANO DEL EJÉRCITO</a:t>
            </a:r>
            <a:endParaRPr lang="es-EC" sz="1400" b="1" dirty="0">
              <a:solidFill>
                <a:schemeClr val="tx1"/>
              </a:solidFill>
              <a:latin typeface="Times New Roman" panose="02020603050405020304" pitchFamily="18" charset="0"/>
              <a:cs typeface="Times New Roman" panose="02020603050405020304" pitchFamily="18" charset="0"/>
            </a:endParaRPr>
          </a:p>
          <a:p>
            <a:pPr algn="ctr"/>
            <a:endParaRPr lang="es-EC" sz="1100" dirty="0">
              <a:solidFill>
                <a:schemeClr val="tx1"/>
              </a:solidFill>
              <a:latin typeface="Times New Roman" panose="02020603050405020304" pitchFamily="18" charset="0"/>
              <a:cs typeface="Times New Roman" panose="02020603050405020304" pitchFamily="18" charset="0"/>
            </a:endParaRPr>
          </a:p>
        </p:txBody>
      </p:sp>
      <p:sp>
        <p:nvSpPr>
          <p:cNvPr id="41" name="Rectángulo 40">
            <a:extLst>
              <a:ext uri="{FF2B5EF4-FFF2-40B4-BE49-F238E27FC236}">
                <a16:creationId xmlns:a16="http://schemas.microsoft.com/office/drawing/2014/main" xmlns="" id="{C10D0C67-8881-4312-8E07-8281654D8946}"/>
              </a:ext>
            </a:extLst>
          </p:cNvPr>
          <p:cNvSpPr/>
          <p:nvPr/>
        </p:nvSpPr>
        <p:spPr>
          <a:xfrm>
            <a:off x="7335" y="5319639"/>
            <a:ext cx="1206901" cy="5746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Times New Roman" panose="02020603050405020304" pitchFamily="18" charset="0"/>
                <a:cs typeface="Times New Roman" panose="02020603050405020304" pitchFamily="18" charset="0"/>
              </a:rPr>
              <a:t>Unidad de Ingresos y Salidas de Personal</a:t>
            </a:r>
            <a:endParaRPr lang="es-EC" sz="1100" dirty="0">
              <a:solidFill>
                <a:schemeClr val="tx1"/>
              </a:solidFill>
              <a:latin typeface="Times New Roman" panose="02020603050405020304" pitchFamily="18" charset="0"/>
              <a:cs typeface="Times New Roman" panose="02020603050405020304" pitchFamily="18" charset="0"/>
            </a:endParaRPr>
          </a:p>
        </p:txBody>
      </p:sp>
      <p:sp>
        <p:nvSpPr>
          <p:cNvPr id="17" name="Rectángulo 16">
            <a:extLst>
              <a:ext uri="{FF2B5EF4-FFF2-40B4-BE49-F238E27FC236}">
                <a16:creationId xmlns:a16="http://schemas.microsoft.com/office/drawing/2014/main" xmlns="" id="{26B00149-7DDF-4E79-86D9-626A5C2F3D18}"/>
              </a:ext>
            </a:extLst>
          </p:cNvPr>
          <p:cNvSpPr/>
          <p:nvPr/>
        </p:nvSpPr>
        <p:spPr>
          <a:xfrm>
            <a:off x="1291417" y="5319639"/>
            <a:ext cx="960328" cy="5746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Times New Roman" panose="02020603050405020304" pitchFamily="18" charset="0"/>
                <a:cs typeface="Times New Roman" panose="02020603050405020304" pitchFamily="18" charset="0"/>
              </a:rPr>
              <a:t>Unidad de Movimiento de Personal</a:t>
            </a:r>
            <a:endParaRPr lang="es-EC" sz="1100" dirty="0">
              <a:solidFill>
                <a:schemeClr val="tx1"/>
              </a:solidFill>
              <a:latin typeface="Times New Roman" panose="02020603050405020304" pitchFamily="18" charset="0"/>
              <a:cs typeface="Times New Roman" panose="02020603050405020304" pitchFamily="18" charset="0"/>
            </a:endParaRPr>
          </a:p>
        </p:txBody>
      </p:sp>
      <p:sp>
        <p:nvSpPr>
          <p:cNvPr id="21" name="Rectángulo 20">
            <a:extLst>
              <a:ext uri="{FF2B5EF4-FFF2-40B4-BE49-F238E27FC236}">
                <a16:creationId xmlns:a16="http://schemas.microsoft.com/office/drawing/2014/main" xmlns="" id="{9AAFB8AE-7DC5-4FA0-9D70-F66AAE3E1E39}"/>
              </a:ext>
            </a:extLst>
          </p:cNvPr>
          <p:cNvSpPr/>
          <p:nvPr/>
        </p:nvSpPr>
        <p:spPr>
          <a:xfrm>
            <a:off x="2357829" y="5319638"/>
            <a:ext cx="817994" cy="574600"/>
          </a:xfrm>
          <a:prstGeom prst="rect">
            <a:avLst/>
          </a:prstGeom>
          <a:solidFill>
            <a:srgbClr val="EF4A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Times New Roman" panose="02020603050405020304" pitchFamily="18" charset="0"/>
                <a:cs typeface="Times New Roman" panose="02020603050405020304" pitchFamily="18" charset="0"/>
              </a:rPr>
              <a:t>Unidad de Remuneraciones</a:t>
            </a:r>
            <a:endParaRPr lang="es-EC" sz="1100" dirty="0">
              <a:solidFill>
                <a:schemeClr val="tx1"/>
              </a:solidFill>
              <a:latin typeface="Times New Roman" panose="02020603050405020304" pitchFamily="18" charset="0"/>
              <a:cs typeface="Times New Roman" panose="02020603050405020304" pitchFamily="18" charset="0"/>
            </a:endParaRPr>
          </a:p>
        </p:txBody>
      </p:sp>
      <p:sp>
        <p:nvSpPr>
          <p:cNvPr id="27" name="Rectángulo 26">
            <a:extLst>
              <a:ext uri="{FF2B5EF4-FFF2-40B4-BE49-F238E27FC236}">
                <a16:creationId xmlns:a16="http://schemas.microsoft.com/office/drawing/2014/main" xmlns="" id="{DCB4733E-63E9-4269-ACCA-46FE19482336}"/>
              </a:ext>
            </a:extLst>
          </p:cNvPr>
          <p:cNvSpPr/>
          <p:nvPr/>
        </p:nvSpPr>
        <p:spPr>
          <a:xfrm>
            <a:off x="3288810" y="5310114"/>
            <a:ext cx="1201338" cy="5746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Times New Roman" panose="02020603050405020304" pitchFamily="18" charset="0"/>
                <a:cs typeface="Times New Roman" panose="02020603050405020304" pitchFamily="18" charset="0"/>
              </a:rPr>
              <a:t>Unidad de Evaluación de Desempeño</a:t>
            </a:r>
            <a:endParaRPr lang="es-EC" sz="1100" dirty="0">
              <a:solidFill>
                <a:schemeClr val="tx1"/>
              </a:solidFill>
              <a:latin typeface="Times New Roman" panose="02020603050405020304" pitchFamily="18" charset="0"/>
              <a:cs typeface="Times New Roman" panose="02020603050405020304" pitchFamily="18" charset="0"/>
            </a:endParaRPr>
          </a:p>
        </p:txBody>
      </p:sp>
      <p:sp>
        <p:nvSpPr>
          <p:cNvPr id="29" name="Rectángulo 28">
            <a:extLst>
              <a:ext uri="{FF2B5EF4-FFF2-40B4-BE49-F238E27FC236}">
                <a16:creationId xmlns:a16="http://schemas.microsoft.com/office/drawing/2014/main" xmlns="" id="{BB55F940-6832-487A-84DA-9A30849AF121}"/>
              </a:ext>
            </a:extLst>
          </p:cNvPr>
          <p:cNvSpPr/>
          <p:nvPr/>
        </p:nvSpPr>
        <p:spPr>
          <a:xfrm>
            <a:off x="1491435" y="1963789"/>
            <a:ext cx="1201338" cy="5746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Times New Roman" panose="02020603050405020304" pitchFamily="18" charset="0"/>
                <a:cs typeface="Times New Roman" panose="02020603050405020304" pitchFamily="18" charset="0"/>
              </a:rPr>
              <a:t>Unidad de Planificación de Talento Humano</a:t>
            </a:r>
            <a:endParaRPr lang="es-EC" sz="1100" dirty="0">
              <a:solidFill>
                <a:schemeClr val="tx1"/>
              </a:solidFill>
              <a:latin typeface="Times New Roman" panose="02020603050405020304" pitchFamily="18" charset="0"/>
              <a:cs typeface="Times New Roman" panose="02020603050405020304" pitchFamily="18" charset="0"/>
            </a:endParaRPr>
          </a:p>
        </p:txBody>
      </p:sp>
      <p:sp>
        <p:nvSpPr>
          <p:cNvPr id="31" name="Rectángulo 30">
            <a:extLst>
              <a:ext uri="{FF2B5EF4-FFF2-40B4-BE49-F238E27FC236}">
                <a16:creationId xmlns:a16="http://schemas.microsoft.com/office/drawing/2014/main" xmlns="" id="{D1A9F0C1-87E1-407D-9D84-07F5BD784E96}"/>
              </a:ext>
            </a:extLst>
          </p:cNvPr>
          <p:cNvSpPr/>
          <p:nvPr/>
        </p:nvSpPr>
        <p:spPr>
          <a:xfrm>
            <a:off x="2823827" y="1965832"/>
            <a:ext cx="1201338" cy="5746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Times New Roman" panose="02020603050405020304" pitchFamily="18" charset="0"/>
                <a:cs typeface="Times New Roman" panose="02020603050405020304" pitchFamily="18" charset="0"/>
              </a:rPr>
              <a:t>Unidad de Estadística y Archivo</a:t>
            </a:r>
            <a:endParaRPr lang="es-EC" sz="1100" dirty="0">
              <a:solidFill>
                <a:schemeClr val="tx1"/>
              </a:solidFill>
              <a:latin typeface="Times New Roman" panose="02020603050405020304" pitchFamily="18" charset="0"/>
              <a:cs typeface="Times New Roman" panose="02020603050405020304" pitchFamily="18" charset="0"/>
            </a:endParaRPr>
          </a:p>
        </p:txBody>
      </p:sp>
      <p:sp>
        <p:nvSpPr>
          <p:cNvPr id="37" name="Rectángulo 36">
            <a:extLst>
              <a:ext uri="{FF2B5EF4-FFF2-40B4-BE49-F238E27FC236}">
                <a16:creationId xmlns:a16="http://schemas.microsoft.com/office/drawing/2014/main" xmlns="" id="{31FFFFB8-F52A-4310-8801-D20A19E34172}"/>
              </a:ext>
            </a:extLst>
          </p:cNvPr>
          <p:cNvSpPr/>
          <p:nvPr/>
        </p:nvSpPr>
        <p:spPr>
          <a:xfrm>
            <a:off x="7530490" y="5295998"/>
            <a:ext cx="909610" cy="574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Times New Roman" panose="02020603050405020304" pitchFamily="18" charset="0"/>
                <a:cs typeface="Times New Roman" panose="02020603050405020304" pitchFamily="18" charset="0"/>
              </a:rPr>
              <a:t>Unidad de Asistencia Social</a:t>
            </a:r>
            <a:endParaRPr lang="es-EC" sz="1100" dirty="0">
              <a:solidFill>
                <a:schemeClr val="tx1"/>
              </a:solidFill>
              <a:latin typeface="Times New Roman" panose="02020603050405020304" pitchFamily="18" charset="0"/>
              <a:cs typeface="Times New Roman" panose="02020603050405020304" pitchFamily="18" charset="0"/>
            </a:endParaRPr>
          </a:p>
        </p:txBody>
      </p:sp>
      <p:sp>
        <p:nvSpPr>
          <p:cNvPr id="45" name="Rectángulo 44">
            <a:extLst>
              <a:ext uri="{FF2B5EF4-FFF2-40B4-BE49-F238E27FC236}">
                <a16:creationId xmlns:a16="http://schemas.microsoft.com/office/drawing/2014/main" xmlns="" id="{84CCFDE9-1EB3-4332-9D73-D2C2CCD0F252}"/>
              </a:ext>
            </a:extLst>
          </p:cNvPr>
          <p:cNvSpPr/>
          <p:nvPr/>
        </p:nvSpPr>
        <p:spPr>
          <a:xfrm>
            <a:off x="8551593" y="5281884"/>
            <a:ext cx="927282" cy="574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Times New Roman" panose="02020603050405020304" pitchFamily="18" charset="0"/>
                <a:cs typeface="Times New Roman" panose="02020603050405020304" pitchFamily="18" charset="0"/>
              </a:rPr>
              <a:t>Unidad de Servicios Sociales</a:t>
            </a:r>
            <a:endParaRPr lang="es-EC" sz="1100" dirty="0">
              <a:solidFill>
                <a:schemeClr val="tx1"/>
              </a:solidFill>
              <a:latin typeface="Times New Roman" panose="02020603050405020304" pitchFamily="18" charset="0"/>
              <a:cs typeface="Times New Roman" panose="02020603050405020304" pitchFamily="18" charset="0"/>
            </a:endParaRPr>
          </a:p>
        </p:txBody>
      </p:sp>
      <p:sp>
        <p:nvSpPr>
          <p:cNvPr id="49" name="Rectángulo 48">
            <a:extLst>
              <a:ext uri="{FF2B5EF4-FFF2-40B4-BE49-F238E27FC236}">
                <a16:creationId xmlns:a16="http://schemas.microsoft.com/office/drawing/2014/main" xmlns="" id="{35244E23-34B9-43C9-B03C-C8880E4F952A}"/>
              </a:ext>
            </a:extLst>
          </p:cNvPr>
          <p:cNvSpPr/>
          <p:nvPr/>
        </p:nvSpPr>
        <p:spPr>
          <a:xfrm>
            <a:off x="9557545" y="5281884"/>
            <a:ext cx="951269" cy="574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Times New Roman" panose="02020603050405020304" pitchFamily="18" charset="0"/>
                <a:cs typeface="Times New Roman" panose="02020603050405020304" pitchFamily="18" charset="0"/>
              </a:rPr>
              <a:t>Unidad de Clima Laboral</a:t>
            </a:r>
            <a:endParaRPr lang="es-EC" sz="1100" dirty="0">
              <a:solidFill>
                <a:schemeClr val="tx1"/>
              </a:solidFill>
              <a:latin typeface="Times New Roman" panose="02020603050405020304" pitchFamily="18" charset="0"/>
              <a:cs typeface="Times New Roman" panose="02020603050405020304" pitchFamily="18" charset="0"/>
            </a:endParaRPr>
          </a:p>
        </p:txBody>
      </p:sp>
      <p:cxnSp>
        <p:nvCxnSpPr>
          <p:cNvPr id="6" name="Conector: angular 5">
            <a:extLst>
              <a:ext uri="{FF2B5EF4-FFF2-40B4-BE49-F238E27FC236}">
                <a16:creationId xmlns:a16="http://schemas.microsoft.com/office/drawing/2014/main" xmlns="" id="{3A9D9FFD-594A-42DE-8C7C-852131627354}"/>
              </a:ext>
            </a:extLst>
          </p:cNvPr>
          <p:cNvCxnSpPr>
            <a:cxnSpLocks/>
            <a:stCxn id="63" idx="2"/>
            <a:endCxn id="41" idx="0"/>
          </p:cNvCxnSpPr>
          <p:nvPr/>
        </p:nvCxnSpPr>
        <p:spPr>
          <a:xfrm rot="5400000">
            <a:off x="1747450" y="3527250"/>
            <a:ext cx="655725" cy="2929054"/>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cxnSp>
        <p:nvCxnSpPr>
          <p:cNvPr id="12" name="Conector: angular 11">
            <a:extLst>
              <a:ext uri="{FF2B5EF4-FFF2-40B4-BE49-F238E27FC236}">
                <a16:creationId xmlns:a16="http://schemas.microsoft.com/office/drawing/2014/main" xmlns="" id="{009AFB6E-1462-4E22-AE9E-C654E64B2179}"/>
              </a:ext>
            </a:extLst>
          </p:cNvPr>
          <p:cNvCxnSpPr>
            <a:cxnSpLocks/>
            <a:stCxn id="63" idx="2"/>
            <a:endCxn id="27" idx="0"/>
          </p:cNvCxnSpPr>
          <p:nvPr/>
        </p:nvCxnSpPr>
        <p:spPr>
          <a:xfrm rot="16200000" flipH="1">
            <a:off x="3391561" y="4812193"/>
            <a:ext cx="646199" cy="349640"/>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sp>
        <p:nvSpPr>
          <p:cNvPr id="44" name="Rectángulo 43">
            <a:extLst>
              <a:ext uri="{FF2B5EF4-FFF2-40B4-BE49-F238E27FC236}">
                <a16:creationId xmlns:a16="http://schemas.microsoft.com/office/drawing/2014/main" xmlns="" id="{72E2AA07-1206-48BD-8409-66EE427D75BE}"/>
              </a:ext>
            </a:extLst>
          </p:cNvPr>
          <p:cNvSpPr/>
          <p:nvPr/>
        </p:nvSpPr>
        <p:spPr>
          <a:xfrm>
            <a:off x="5485826" y="1069654"/>
            <a:ext cx="1639992" cy="5047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Times New Roman" panose="02020603050405020304" pitchFamily="18" charset="0"/>
                <a:cs typeface="Times New Roman" panose="02020603050405020304" pitchFamily="18" charset="0"/>
              </a:rPr>
              <a:t>SUBDIRECCIÓN</a:t>
            </a:r>
            <a:endParaRPr lang="es-EC" sz="1400" b="1" dirty="0">
              <a:solidFill>
                <a:schemeClr val="tx1"/>
              </a:solidFill>
              <a:latin typeface="Times New Roman" panose="02020603050405020304" pitchFamily="18" charset="0"/>
              <a:cs typeface="Times New Roman" panose="02020603050405020304" pitchFamily="18" charset="0"/>
            </a:endParaRPr>
          </a:p>
        </p:txBody>
      </p:sp>
      <p:sp>
        <p:nvSpPr>
          <p:cNvPr id="47" name="Rectángulo 46">
            <a:extLst>
              <a:ext uri="{FF2B5EF4-FFF2-40B4-BE49-F238E27FC236}">
                <a16:creationId xmlns:a16="http://schemas.microsoft.com/office/drawing/2014/main" xmlns="" id="{B5B727F9-4E1F-49C6-A834-A980473DB870}"/>
              </a:ext>
            </a:extLst>
          </p:cNvPr>
          <p:cNvSpPr/>
          <p:nvPr/>
        </p:nvSpPr>
        <p:spPr>
          <a:xfrm>
            <a:off x="4160289" y="1973452"/>
            <a:ext cx="1201338" cy="574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a:solidFill>
                  <a:schemeClr val="tx1"/>
                </a:solidFill>
                <a:latin typeface="Times New Roman" panose="02020603050405020304" pitchFamily="18" charset="0"/>
                <a:cs typeface="Times New Roman" panose="02020603050405020304" pitchFamily="18" charset="0"/>
              </a:rPr>
              <a:t>Unidad de Derechos y D.I.H.</a:t>
            </a:r>
            <a:endParaRPr lang="es-EC" sz="1100" dirty="0">
              <a:solidFill>
                <a:schemeClr val="tx1"/>
              </a:solidFill>
              <a:latin typeface="Times New Roman" panose="02020603050405020304" pitchFamily="18" charset="0"/>
              <a:cs typeface="Times New Roman" panose="02020603050405020304" pitchFamily="18" charset="0"/>
            </a:endParaRPr>
          </a:p>
        </p:txBody>
      </p:sp>
      <p:cxnSp>
        <p:nvCxnSpPr>
          <p:cNvPr id="7" name="Conector recto 6">
            <a:extLst>
              <a:ext uri="{FF2B5EF4-FFF2-40B4-BE49-F238E27FC236}">
                <a16:creationId xmlns:a16="http://schemas.microsoft.com/office/drawing/2014/main" xmlns="" id="{94B1C4F8-5460-46DF-B1DC-43778681D1CB}"/>
              </a:ext>
            </a:extLst>
          </p:cNvPr>
          <p:cNvCxnSpPr>
            <a:stCxn id="40" idx="2"/>
            <a:endCxn id="44" idx="0"/>
          </p:cNvCxnSpPr>
          <p:nvPr/>
        </p:nvCxnSpPr>
        <p:spPr>
          <a:xfrm>
            <a:off x="6305821" y="926105"/>
            <a:ext cx="1" cy="143549"/>
          </a:xfrm>
          <a:prstGeom prst="line">
            <a:avLst/>
          </a:prstGeom>
        </p:spPr>
        <p:style>
          <a:lnRef idx="1">
            <a:schemeClr val="dk1"/>
          </a:lnRef>
          <a:fillRef idx="0">
            <a:schemeClr val="dk1"/>
          </a:fillRef>
          <a:effectRef idx="0">
            <a:schemeClr val="dk1"/>
          </a:effectRef>
          <a:fontRef idx="minor">
            <a:schemeClr val="tx1"/>
          </a:fontRef>
        </p:style>
      </p:cxnSp>
      <p:cxnSp>
        <p:nvCxnSpPr>
          <p:cNvPr id="11" name="Conector: angular 10">
            <a:extLst>
              <a:ext uri="{FF2B5EF4-FFF2-40B4-BE49-F238E27FC236}">
                <a16:creationId xmlns:a16="http://schemas.microsoft.com/office/drawing/2014/main" xmlns="" id="{D40E7804-915D-4D0D-A07F-835255A689C6}"/>
              </a:ext>
            </a:extLst>
          </p:cNvPr>
          <p:cNvCxnSpPr>
            <a:stCxn id="29" idx="0"/>
            <a:endCxn id="31" idx="0"/>
          </p:cNvCxnSpPr>
          <p:nvPr/>
        </p:nvCxnSpPr>
        <p:spPr>
          <a:xfrm rot="16200000" flipH="1">
            <a:off x="2757278" y="1298615"/>
            <a:ext cx="2043" cy="1332391"/>
          </a:xfrm>
          <a:prstGeom prst="bentConnector3">
            <a:avLst>
              <a:gd name="adj1" fmla="val -11189427"/>
            </a:avLst>
          </a:prstGeom>
        </p:spPr>
        <p:style>
          <a:lnRef idx="1">
            <a:schemeClr val="dk1"/>
          </a:lnRef>
          <a:fillRef idx="0">
            <a:schemeClr val="dk1"/>
          </a:fillRef>
          <a:effectRef idx="0">
            <a:schemeClr val="dk1"/>
          </a:effectRef>
          <a:fontRef idx="minor">
            <a:schemeClr val="tx1"/>
          </a:fontRef>
        </p:style>
      </p:cxnSp>
      <p:cxnSp>
        <p:nvCxnSpPr>
          <p:cNvPr id="20" name="Conector: angular 19">
            <a:extLst>
              <a:ext uri="{FF2B5EF4-FFF2-40B4-BE49-F238E27FC236}">
                <a16:creationId xmlns:a16="http://schemas.microsoft.com/office/drawing/2014/main" xmlns="" id="{A5639CEA-D6FF-4A2F-8CBC-8E9C057C52EA}"/>
              </a:ext>
            </a:extLst>
          </p:cNvPr>
          <p:cNvCxnSpPr>
            <a:stCxn id="31" idx="0"/>
            <a:endCxn id="47" idx="0"/>
          </p:cNvCxnSpPr>
          <p:nvPr/>
        </p:nvCxnSpPr>
        <p:spPr>
          <a:xfrm rot="16200000" flipH="1">
            <a:off x="4088917" y="1301410"/>
            <a:ext cx="7620" cy="1336462"/>
          </a:xfrm>
          <a:prstGeom prst="bentConnector3">
            <a:avLst>
              <a:gd name="adj1" fmla="val -2999606"/>
            </a:avLst>
          </a:prstGeom>
        </p:spPr>
        <p:style>
          <a:lnRef idx="1">
            <a:schemeClr val="dk1"/>
          </a:lnRef>
          <a:fillRef idx="0">
            <a:schemeClr val="dk1"/>
          </a:fillRef>
          <a:effectRef idx="0">
            <a:schemeClr val="dk1"/>
          </a:effectRef>
          <a:fontRef idx="minor">
            <a:schemeClr val="tx1"/>
          </a:fontRef>
        </p:style>
      </p:cxnSp>
      <p:sp>
        <p:nvSpPr>
          <p:cNvPr id="55" name="Rectángulo 54">
            <a:extLst>
              <a:ext uri="{FF2B5EF4-FFF2-40B4-BE49-F238E27FC236}">
                <a16:creationId xmlns:a16="http://schemas.microsoft.com/office/drawing/2014/main" xmlns="" id="{94D7DD79-1290-452C-A936-8ADD064EE957}"/>
              </a:ext>
            </a:extLst>
          </p:cNvPr>
          <p:cNvSpPr/>
          <p:nvPr/>
        </p:nvSpPr>
        <p:spPr>
          <a:xfrm>
            <a:off x="827275" y="2981880"/>
            <a:ext cx="1201338" cy="574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a:solidFill>
                  <a:schemeClr val="tx1"/>
                </a:solidFill>
                <a:latin typeface="Times New Roman" panose="02020603050405020304" pitchFamily="18" charset="0"/>
                <a:cs typeface="Times New Roman" panose="02020603050405020304" pitchFamily="18" charset="0"/>
              </a:rPr>
              <a:t>Área Funcional de la D.G.T.H.E.</a:t>
            </a:r>
            <a:endParaRPr lang="es-EC" sz="1100" dirty="0">
              <a:solidFill>
                <a:schemeClr val="tx1"/>
              </a:solidFill>
              <a:latin typeface="Times New Roman" panose="02020603050405020304" pitchFamily="18" charset="0"/>
              <a:cs typeface="Times New Roman" panose="02020603050405020304" pitchFamily="18" charset="0"/>
            </a:endParaRPr>
          </a:p>
        </p:txBody>
      </p:sp>
      <p:sp>
        <p:nvSpPr>
          <p:cNvPr id="57" name="Rectángulo 56">
            <a:extLst>
              <a:ext uri="{FF2B5EF4-FFF2-40B4-BE49-F238E27FC236}">
                <a16:creationId xmlns:a16="http://schemas.microsoft.com/office/drawing/2014/main" xmlns="" id="{98A773AE-B3C3-4F3F-9D9B-BDF87C5F0370}"/>
              </a:ext>
            </a:extLst>
          </p:cNvPr>
          <p:cNvSpPr/>
          <p:nvPr/>
        </p:nvSpPr>
        <p:spPr>
          <a:xfrm>
            <a:off x="2172067" y="2984729"/>
            <a:ext cx="1201338" cy="574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a:solidFill>
                  <a:schemeClr val="tx1"/>
                </a:solidFill>
                <a:latin typeface="Times New Roman" panose="02020603050405020304" pitchFamily="18" charset="0"/>
                <a:cs typeface="Times New Roman" panose="02020603050405020304" pitchFamily="18" charset="0"/>
              </a:rPr>
              <a:t>Movilización y Pasajes al Exterior</a:t>
            </a:r>
            <a:endParaRPr lang="es-EC" sz="1100" dirty="0">
              <a:solidFill>
                <a:schemeClr val="tx1"/>
              </a:solidFill>
              <a:latin typeface="Times New Roman" panose="02020603050405020304" pitchFamily="18" charset="0"/>
              <a:cs typeface="Times New Roman" panose="02020603050405020304" pitchFamily="18" charset="0"/>
            </a:endParaRPr>
          </a:p>
        </p:txBody>
      </p:sp>
      <p:cxnSp>
        <p:nvCxnSpPr>
          <p:cNvPr id="30" name="Conector: angular 29">
            <a:extLst>
              <a:ext uri="{FF2B5EF4-FFF2-40B4-BE49-F238E27FC236}">
                <a16:creationId xmlns:a16="http://schemas.microsoft.com/office/drawing/2014/main" xmlns="" id="{AF77FB13-2C4B-4161-9000-2925DCDA6742}"/>
              </a:ext>
            </a:extLst>
          </p:cNvPr>
          <p:cNvCxnSpPr>
            <a:stCxn id="29" idx="2"/>
            <a:endCxn id="55" idx="0"/>
          </p:cNvCxnSpPr>
          <p:nvPr/>
        </p:nvCxnSpPr>
        <p:spPr>
          <a:xfrm rot="5400000">
            <a:off x="1538280" y="2428055"/>
            <a:ext cx="443490" cy="664161"/>
          </a:xfrm>
          <a:prstGeom prst="bentConnector3">
            <a:avLst/>
          </a:prstGeom>
        </p:spPr>
        <p:style>
          <a:lnRef idx="1">
            <a:schemeClr val="dk1"/>
          </a:lnRef>
          <a:fillRef idx="0">
            <a:schemeClr val="dk1"/>
          </a:fillRef>
          <a:effectRef idx="0">
            <a:schemeClr val="dk1"/>
          </a:effectRef>
          <a:fontRef idx="minor">
            <a:schemeClr val="tx1"/>
          </a:fontRef>
        </p:style>
      </p:cxnSp>
      <p:cxnSp>
        <p:nvCxnSpPr>
          <p:cNvPr id="36" name="Conector: angular 35">
            <a:extLst>
              <a:ext uri="{FF2B5EF4-FFF2-40B4-BE49-F238E27FC236}">
                <a16:creationId xmlns:a16="http://schemas.microsoft.com/office/drawing/2014/main" xmlns="" id="{BB19097A-0704-4C4F-8374-AFE2A057A090}"/>
              </a:ext>
            </a:extLst>
          </p:cNvPr>
          <p:cNvCxnSpPr>
            <a:stCxn id="29" idx="2"/>
            <a:endCxn id="57" idx="0"/>
          </p:cNvCxnSpPr>
          <p:nvPr/>
        </p:nvCxnSpPr>
        <p:spPr>
          <a:xfrm rot="16200000" flipH="1">
            <a:off x="2209250" y="2421243"/>
            <a:ext cx="446340" cy="680631"/>
          </a:xfrm>
          <a:prstGeom prst="bentConnector3">
            <a:avLst/>
          </a:prstGeom>
        </p:spPr>
        <p:style>
          <a:lnRef idx="1">
            <a:schemeClr val="dk1"/>
          </a:lnRef>
          <a:fillRef idx="0">
            <a:schemeClr val="dk1"/>
          </a:fillRef>
          <a:effectRef idx="0">
            <a:schemeClr val="dk1"/>
          </a:effectRef>
          <a:fontRef idx="minor">
            <a:schemeClr val="tx1"/>
          </a:fontRef>
        </p:style>
      </p:cxnSp>
      <p:sp>
        <p:nvSpPr>
          <p:cNvPr id="63" name="Rectángulo 62">
            <a:extLst>
              <a:ext uri="{FF2B5EF4-FFF2-40B4-BE49-F238E27FC236}">
                <a16:creationId xmlns:a16="http://schemas.microsoft.com/office/drawing/2014/main" xmlns="" id="{7372C680-01ED-4E8D-8464-11D683ECEB66}"/>
              </a:ext>
            </a:extLst>
          </p:cNvPr>
          <p:cNvSpPr/>
          <p:nvPr/>
        </p:nvSpPr>
        <p:spPr>
          <a:xfrm>
            <a:off x="2939170" y="4089315"/>
            <a:ext cx="1201338" cy="574600"/>
          </a:xfrm>
          <a:prstGeom prst="rect">
            <a:avLst/>
          </a:prstGeom>
          <a:solidFill>
            <a:srgbClr val="D3CE9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tx1"/>
                </a:solidFill>
                <a:latin typeface="Times New Roman" panose="02020603050405020304" pitchFamily="18" charset="0"/>
                <a:cs typeface="Times New Roman" panose="02020603050405020304" pitchFamily="18" charset="0"/>
              </a:rPr>
              <a:t>DIRECCIÓN DE PERSONAL</a:t>
            </a:r>
            <a:endParaRPr lang="es-EC" sz="1100" b="1" dirty="0">
              <a:solidFill>
                <a:schemeClr val="tx1"/>
              </a:solidFill>
              <a:latin typeface="Times New Roman" panose="02020603050405020304" pitchFamily="18" charset="0"/>
              <a:cs typeface="Times New Roman" panose="02020603050405020304" pitchFamily="18" charset="0"/>
            </a:endParaRPr>
          </a:p>
        </p:txBody>
      </p:sp>
      <p:cxnSp>
        <p:nvCxnSpPr>
          <p:cNvPr id="68" name="Conector: angular 67">
            <a:extLst>
              <a:ext uri="{FF2B5EF4-FFF2-40B4-BE49-F238E27FC236}">
                <a16:creationId xmlns:a16="http://schemas.microsoft.com/office/drawing/2014/main" xmlns="" id="{CE3A3614-CD0F-481C-9DAA-A185F864CA8C}"/>
              </a:ext>
            </a:extLst>
          </p:cNvPr>
          <p:cNvCxnSpPr>
            <a:stCxn id="44" idx="2"/>
            <a:endCxn id="63" idx="0"/>
          </p:cNvCxnSpPr>
          <p:nvPr/>
        </p:nvCxnSpPr>
        <p:spPr>
          <a:xfrm rot="5400000">
            <a:off x="3665380" y="1448873"/>
            <a:ext cx="2514902" cy="2765983"/>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sp>
        <p:nvSpPr>
          <p:cNvPr id="76" name="Rectángulo 75">
            <a:extLst>
              <a:ext uri="{FF2B5EF4-FFF2-40B4-BE49-F238E27FC236}">
                <a16:creationId xmlns:a16="http://schemas.microsoft.com/office/drawing/2014/main" xmlns="" id="{59B0E9A9-6083-43B7-A830-94273EA05132}"/>
              </a:ext>
            </a:extLst>
          </p:cNvPr>
          <p:cNvSpPr/>
          <p:nvPr/>
        </p:nvSpPr>
        <p:spPr>
          <a:xfrm>
            <a:off x="9863486" y="4089315"/>
            <a:ext cx="1358677" cy="574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a:solidFill>
                  <a:schemeClr val="tx1"/>
                </a:solidFill>
                <a:latin typeface="Times New Roman" panose="02020603050405020304" pitchFamily="18" charset="0"/>
                <a:cs typeface="Times New Roman" panose="02020603050405020304" pitchFamily="18" charset="0"/>
              </a:rPr>
              <a:t>DIRECCIÓN DE BIENESTAR DE PERSONAL</a:t>
            </a:r>
            <a:endParaRPr lang="es-EC" sz="1100" b="1" dirty="0">
              <a:solidFill>
                <a:schemeClr val="tx1"/>
              </a:solidFill>
              <a:latin typeface="Times New Roman" panose="02020603050405020304" pitchFamily="18" charset="0"/>
              <a:cs typeface="Times New Roman" panose="02020603050405020304" pitchFamily="18" charset="0"/>
            </a:endParaRPr>
          </a:p>
        </p:txBody>
      </p:sp>
      <p:cxnSp>
        <p:nvCxnSpPr>
          <p:cNvPr id="72" name="Conector: angular 71">
            <a:extLst>
              <a:ext uri="{FF2B5EF4-FFF2-40B4-BE49-F238E27FC236}">
                <a16:creationId xmlns:a16="http://schemas.microsoft.com/office/drawing/2014/main" xmlns="" id="{D026EACA-634F-4824-8AF2-A90DA686191A}"/>
              </a:ext>
            </a:extLst>
          </p:cNvPr>
          <p:cNvCxnSpPr>
            <a:cxnSpLocks/>
            <a:stCxn id="44" idx="2"/>
            <a:endCxn id="76" idx="0"/>
          </p:cNvCxnSpPr>
          <p:nvPr/>
        </p:nvCxnSpPr>
        <p:spPr>
          <a:xfrm rot="16200000" flipH="1">
            <a:off x="7166872" y="713362"/>
            <a:ext cx="2514902" cy="4237003"/>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sp>
        <p:nvSpPr>
          <p:cNvPr id="80" name="Rectángulo 79">
            <a:extLst>
              <a:ext uri="{FF2B5EF4-FFF2-40B4-BE49-F238E27FC236}">
                <a16:creationId xmlns:a16="http://schemas.microsoft.com/office/drawing/2014/main" xmlns="" id="{765E4A41-C979-430C-8317-EB1F999A5E8F}"/>
              </a:ext>
            </a:extLst>
          </p:cNvPr>
          <p:cNvSpPr/>
          <p:nvPr/>
        </p:nvSpPr>
        <p:spPr>
          <a:xfrm>
            <a:off x="10575727" y="5281883"/>
            <a:ext cx="949420" cy="574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Times New Roman" panose="02020603050405020304" pitchFamily="18" charset="0"/>
                <a:cs typeface="Times New Roman" panose="02020603050405020304" pitchFamily="18" charset="0"/>
              </a:rPr>
              <a:t>Unidad de Salud</a:t>
            </a:r>
            <a:endParaRPr lang="es-EC" sz="1100" dirty="0">
              <a:solidFill>
                <a:schemeClr val="tx1"/>
              </a:solidFill>
              <a:latin typeface="Times New Roman" panose="02020603050405020304" pitchFamily="18" charset="0"/>
              <a:cs typeface="Times New Roman" panose="02020603050405020304" pitchFamily="18" charset="0"/>
            </a:endParaRPr>
          </a:p>
        </p:txBody>
      </p:sp>
      <p:cxnSp>
        <p:nvCxnSpPr>
          <p:cNvPr id="78" name="Conector recto 77">
            <a:extLst>
              <a:ext uri="{FF2B5EF4-FFF2-40B4-BE49-F238E27FC236}">
                <a16:creationId xmlns:a16="http://schemas.microsoft.com/office/drawing/2014/main" xmlns="" id="{F85111AA-8C47-4AFE-90FC-064CFFD09823}"/>
              </a:ext>
            </a:extLst>
          </p:cNvPr>
          <p:cNvCxnSpPr/>
          <p:nvPr/>
        </p:nvCxnSpPr>
        <p:spPr>
          <a:xfrm>
            <a:off x="3424495" y="1738072"/>
            <a:ext cx="2881327" cy="0"/>
          </a:xfrm>
          <a:prstGeom prst="line">
            <a:avLst/>
          </a:prstGeom>
        </p:spPr>
        <p:style>
          <a:lnRef idx="1">
            <a:schemeClr val="dk1"/>
          </a:lnRef>
          <a:fillRef idx="0">
            <a:schemeClr val="dk1"/>
          </a:fillRef>
          <a:effectRef idx="0">
            <a:schemeClr val="dk1"/>
          </a:effectRef>
          <a:fontRef idx="minor">
            <a:schemeClr val="tx1"/>
          </a:fontRef>
        </p:style>
      </p:cxnSp>
      <p:cxnSp>
        <p:nvCxnSpPr>
          <p:cNvPr id="86" name="Conector: angular 85">
            <a:extLst>
              <a:ext uri="{FF2B5EF4-FFF2-40B4-BE49-F238E27FC236}">
                <a16:creationId xmlns:a16="http://schemas.microsoft.com/office/drawing/2014/main" xmlns="" id="{ADA49632-1CA9-47A0-B0AD-CD0C60DA07BB}"/>
              </a:ext>
            </a:extLst>
          </p:cNvPr>
          <p:cNvCxnSpPr>
            <a:cxnSpLocks/>
            <a:stCxn id="76" idx="2"/>
            <a:endCxn id="37" idx="0"/>
          </p:cNvCxnSpPr>
          <p:nvPr/>
        </p:nvCxnSpPr>
        <p:spPr>
          <a:xfrm rot="5400000">
            <a:off x="8948018" y="3701192"/>
            <a:ext cx="632084" cy="2557530"/>
          </a:xfrm>
          <a:prstGeom prst="bentConnector3">
            <a:avLst/>
          </a:prstGeom>
        </p:spPr>
        <p:style>
          <a:lnRef idx="1">
            <a:schemeClr val="dk1"/>
          </a:lnRef>
          <a:fillRef idx="0">
            <a:schemeClr val="dk1"/>
          </a:fillRef>
          <a:effectRef idx="0">
            <a:schemeClr val="dk1"/>
          </a:effectRef>
          <a:fontRef idx="minor">
            <a:schemeClr val="tx1"/>
          </a:fontRef>
        </p:style>
      </p:cxnSp>
      <p:cxnSp>
        <p:nvCxnSpPr>
          <p:cNvPr id="88" name="Conector: angular 87">
            <a:extLst>
              <a:ext uri="{FF2B5EF4-FFF2-40B4-BE49-F238E27FC236}">
                <a16:creationId xmlns:a16="http://schemas.microsoft.com/office/drawing/2014/main" xmlns="" id="{6ACCBD9F-A0A1-45BB-BABF-81E102EF6653}"/>
              </a:ext>
            </a:extLst>
          </p:cNvPr>
          <p:cNvCxnSpPr>
            <a:cxnSpLocks/>
            <a:stCxn id="76" idx="2"/>
            <a:endCxn id="45" idx="0"/>
          </p:cNvCxnSpPr>
          <p:nvPr/>
        </p:nvCxnSpPr>
        <p:spPr>
          <a:xfrm rot="5400000">
            <a:off x="9470044" y="4209103"/>
            <a:ext cx="617970" cy="1527591"/>
          </a:xfrm>
          <a:prstGeom prst="bentConnector3">
            <a:avLst/>
          </a:prstGeom>
        </p:spPr>
        <p:style>
          <a:lnRef idx="1">
            <a:schemeClr val="dk1"/>
          </a:lnRef>
          <a:fillRef idx="0">
            <a:schemeClr val="dk1"/>
          </a:fillRef>
          <a:effectRef idx="0">
            <a:schemeClr val="dk1"/>
          </a:effectRef>
          <a:fontRef idx="minor">
            <a:schemeClr val="tx1"/>
          </a:fontRef>
        </p:style>
      </p:cxnSp>
      <p:cxnSp>
        <p:nvCxnSpPr>
          <p:cNvPr id="90" name="Conector: angular 89">
            <a:extLst>
              <a:ext uri="{FF2B5EF4-FFF2-40B4-BE49-F238E27FC236}">
                <a16:creationId xmlns:a16="http://schemas.microsoft.com/office/drawing/2014/main" xmlns="" id="{3A94439C-D5E4-4223-AFE8-5F61C1BD0478}"/>
              </a:ext>
            </a:extLst>
          </p:cNvPr>
          <p:cNvCxnSpPr>
            <a:cxnSpLocks/>
            <a:stCxn id="76" idx="2"/>
            <a:endCxn id="49" idx="0"/>
          </p:cNvCxnSpPr>
          <p:nvPr/>
        </p:nvCxnSpPr>
        <p:spPr>
          <a:xfrm rot="5400000">
            <a:off x="9979017" y="4718076"/>
            <a:ext cx="617970" cy="509646"/>
          </a:xfrm>
          <a:prstGeom prst="bentConnector3">
            <a:avLst/>
          </a:prstGeom>
        </p:spPr>
        <p:style>
          <a:lnRef idx="1">
            <a:schemeClr val="dk1"/>
          </a:lnRef>
          <a:fillRef idx="0">
            <a:schemeClr val="dk1"/>
          </a:fillRef>
          <a:effectRef idx="0">
            <a:schemeClr val="dk1"/>
          </a:effectRef>
          <a:fontRef idx="minor">
            <a:schemeClr val="tx1"/>
          </a:fontRef>
        </p:style>
      </p:cxnSp>
      <p:cxnSp>
        <p:nvCxnSpPr>
          <p:cNvPr id="92" name="Conector: angular 91">
            <a:extLst>
              <a:ext uri="{FF2B5EF4-FFF2-40B4-BE49-F238E27FC236}">
                <a16:creationId xmlns:a16="http://schemas.microsoft.com/office/drawing/2014/main" xmlns="" id="{7651E995-820B-4927-8243-6D9656B2066F}"/>
              </a:ext>
            </a:extLst>
          </p:cNvPr>
          <p:cNvCxnSpPr>
            <a:cxnSpLocks/>
            <a:stCxn id="76" idx="2"/>
            <a:endCxn id="80" idx="0"/>
          </p:cNvCxnSpPr>
          <p:nvPr/>
        </p:nvCxnSpPr>
        <p:spPr>
          <a:xfrm rot="16200000" flipH="1">
            <a:off x="10487647" y="4719092"/>
            <a:ext cx="617969" cy="507612"/>
          </a:xfrm>
          <a:prstGeom prst="bentConnector3">
            <a:avLst/>
          </a:prstGeom>
        </p:spPr>
        <p:style>
          <a:lnRef idx="1">
            <a:schemeClr val="dk1"/>
          </a:lnRef>
          <a:fillRef idx="0">
            <a:schemeClr val="dk1"/>
          </a:fillRef>
          <a:effectRef idx="0">
            <a:schemeClr val="dk1"/>
          </a:effectRef>
          <a:fontRef idx="minor">
            <a:schemeClr val="tx1"/>
          </a:fontRef>
        </p:style>
      </p:cxnSp>
      <p:sp>
        <p:nvSpPr>
          <p:cNvPr id="94" name="Rectángulo 93">
            <a:extLst>
              <a:ext uri="{FF2B5EF4-FFF2-40B4-BE49-F238E27FC236}">
                <a16:creationId xmlns:a16="http://schemas.microsoft.com/office/drawing/2014/main" xmlns="" id="{FB385BE0-E298-4971-A799-3C0A6C788E21}"/>
              </a:ext>
            </a:extLst>
          </p:cNvPr>
          <p:cNvSpPr/>
          <p:nvPr/>
        </p:nvSpPr>
        <p:spPr>
          <a:xfrm>
            <a:off x="4589525" y="5310114"/>
            <a:ext cx="1201338" cy="57460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Times New Roman" panose="02020603050405020304" pitchFamily="18" charset="0"/>
                <a:cs typeface="Times New Roman" panose="02020603050405020304" pitchFamily="18" charset="0"/>
              </a:rPr>
              <a:t>Unidad de Desarrollo de Talento Humano</a:t>
            </a:r>
            <a:endParaRPr lang="es-EC" sz="1100" dirty="0">
              <a:solidFill>
                <a:schemeClr val="tx1"/>
              </a:solidFill>
              <a:latin typeface="Times New Roman" panose="02020603050405020304" pitchFamily="18" charset="0"/>
              <a:cs typeface="Times New Roman" panose="02020603050405020304" pitchFamily="18" charset="0"/>
            </a:endParaRPr>
          </a:p>
        </p:txBody>
      </p:sp>
      <p:sp>
        <p:nvSpPr>
          <p:cNvPr id="95" name="Rectángulo 94">
            <a:extLst>
              <a:ext uri="{FF2B5EF4-FFF2-40B4-BE49-F238E27FC236}">
                <a16:creationId xmlns:a16="http://schemas.microsoft.com/office/drawing/2014/main" xmlns="" id="{19DF5A1F-8D7B-4885-9560-AD62C4282D2C}"/>
              </a:ext>
            </a:extLst>
          </p:cNvPr>
          <p:cNvSpPr/>
          <p:nvPr/>
        </p:nvSpPr>
        <p:spPr>
          <a:xfrm>
            <a:off x="5882869" y="5295998"/>
            <a:ext cx="1468857" cy="574600"/>
          </a:xfrm>
          <a:prstGeom prst="rect">
            <a:avLst/>
          </a:prstGeom>
          <a:solidFill>
            <a:srgbClr val="FFBE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Times New Roman" panose="02020603050405020304" pitchFamily="18" charset="0"/>
                <a:cs typeface="Times New Roman" panose="02020603050405020304" pitchFamily="18" charset="0"/>
              </a:rPr>
              <a:t>Unidad de Servidores y Trabajadores Públicos</a:t>
            </a:r>
            <a:endParaRPr lang="es-EC" sz="1100" dirty="0">
              <a:solidFill>
                <a:schemeClr val="tx1"/>
              </a:solidFill>
              <a:latin typeface="Times New Roman" panose="02020603050405020304" pitchFamily="18" charset="0"/>
              <a:cs typeface="Times New Roman" panose="02020603050405020304" pitchFamily="18" charset="0"/>
            </a:endParaRPr>
          </a:p>
        </p:txBody>
      </p:sp>
      <p:sp>
        <p:nvSpPr>
          <p:cNvPr id="56" name="CuadroTexto 55">
            <a:extLst>
              <a:ext uri="{FF2B5EF4-FFF2-40B4-BE49-F238E27FC236}">
                <a16:creationId xmlns:a16="http://schemas.microsoft.com/office/drawing/2014/main" xmlns="" id="{202794B5-2E04-4F6B-89CC-4374BE7390AC}"/>
              </a:ext>
            </a:extLst>
          </p:cNvPr>
          <p:cNvSpPr txBox="1"/>
          <p:nvPr/>
        </p:nvSpPr>
        <p:spPr>
          <a:xfrm>
            <a:off x="10021493" y="445888"/>
            <a:ext cx="1776851" cy="27699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MX" sz="1200" dirty="0">
                <a:latin typeface="Times New Roman" panose="02020603050405020304" pitchFamily="18" charset="0"/>
                <a:cs typeface="Times New Roman" panose="02020603050405020304" pitchFamily="18" charset="0"/>
              </a:rPr>
              <a:t>NIVEL DIRECTIVO</a:t>
            </a:r>
            <a:endParaRPr lang="es-EC" sz="1200" dirty="0">
              <a:latin typeface="Times New Roman" panose="02020603050405020304" pitchFamily="18" charset="0"/>
              <a:cs typeface="Times New Roman" panose="02020603050405020304" pitchFamily="18" charset="0"/>
            </a:endParaRPr>
          </a:p>
        </p:txBody>
      </p:sp>
      <p:sp>
        <p:nvSpPr>
          <p:cNvPr id="58" name="CuadroTexto 57">
            <a:extLst>
              <a:ext uri="{FF2B5EF4-FFF2-40B4-BE49-F238E27FC236}">
                <a16:creationId xmlns:a16="http://schemas.microsoft.com/office/drawing/2014/main" xmlns="" id="{371F0D76-1B2D-490A-96F6-960BAF3FF6A5}"/>
              </a:ext>
            </a:extLst>
          </p:cNvPr>
          <p:cNvSpPr txBox="1"/>
          <p:nvPr/>
        </p:nvSpPr>
        <p:spPr>
          <a:xfrm>
            <a:off x="10021492" y="1136294"/>
            <a:ext cx="1776851" cy="27696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s-EC"/>
            </a:defPPr>
            <a:lvl1pPr>
              <a:defRPr sz="1200">
                <a:solidFill>
                  <a:schemeClr val="dk1"/>
                </a:solidFill>
                <a:latin typeface="Times New Roman" panose="02020603050405020304" pitchFamily="18"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MX" dirty="0"/>
              <a:t>NIVEL ASESOR</a:t>
            </a:r>
            <a:endParaRPr lang="es-EC" dirty="0"/>
          </a:p>
        </p:txBody>
      </p:sp>
      <p:sp>
        <p:nvSpPr>
          <p:cNvPr id="59" name="CuadroTexto 58">
            <a:extLst>
              <a:ext uri="{FF2B5EF4-FFF2-40B4-BE49-F238E27FC236}">
                <a16:creationId xmlns:a16="http://schemas.microsoft.com/office/drawing/2014/main" xmlns="" id="{1B4A4BE3-2038-4879-B9E6-2F2F5C497470}"/>
              </a:ext>
            </a:extLst>
          </p:cNvPr>
          <p:cNvSpPr txBox="1"/>
          <p:nvPr/>
        </p:nvSpPr>
        <p:spPr>
          <a:xfrm>
            <a:off x="10033179" y="2083341"/>
            <a:ext cx="1776851" cy="27696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s-EC"/>
            </a:defPPr>
            <a:lvl1pPr>
              <a:defRPr sz="1200">
                <a:solidFill>
                  <a:schemeClr val="dk1"/>
                </a:solidFill>
                <a:latin typeface="Times New Roman" panose="02020603050405020304" pitchFamily="18"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MX" dirty="0"/>
              <a:t>NIVEL DE APOYO</a:t>
            </a:r>
            <a:endParaRPr lang="es-EC" dirty="0"/>
          </a:p>
        </p:txBody>
      </p:sp>
      <p:sp>
        <p:nvSpPr>
          <p:cNvPr id="60" name="CuadroTexto 59">
            <a:extLst>
              <a:ext uri="{FF2B5EF4-FFF2-40B4-BE49-F238E27FC236}">
                <a16:creationId xmlns:a16="http://schemas.microsoft.com/office/drawing/2014/main" xmlns="" id="{CC59D39B-ADCC-4890-809C-FC02AE386D3F}"/>
              </a:ext>
            </a:extLst>
          </p:cNvPr>
          <p:cNvSpPr txBox="1"/>
          <p:nvPr/>
        </p:nvSpPr>
        <p:spPr>
          <a:xfrm>
            <a:off x="10618062" y="4665459"/>
            <a:ext cx="1582992" cy="27696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s-EC"/>
            </a:defPPr>
            <a:lvl1pPr>
              <a:defRPr sz="1200">
                <a:solidFill>
                  <a:schemeClr val="dk1"/>
                </a:solidFill>
                <a:latin typeface="Times New Roman" panose="02020603050405020304" pitchFamily="18"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MX" dirty="0"/>
              <a:t>NIVEL OPERATIVO</a:t>
            </a:r>
            <a:endParaRPr lang="es-EC" dirty="0"/>
          </a:p>
        </p:txBody>
      </p:sp>
      <p:cxnSp>
        <p:nvCxnSpPr>
          <p:cNvPr id="32" name="Conector: angular 31">
            <a:extLst>
              <a:ext uri="{FF2B5EF4-FFF2-40B4-BE49-F238E27FC236}">
                <a16:creationId xmlns:a16="http://schemas.microsoft.com/office/drawing/2014/main" xmlns="" id="{623FF2CB-A8F2-4B01-A9C3-959B76EB588A}"/>
              </a:ext>
            </a:extLst>
          </p:cNvPr>
          <p:cNvCxnSpPr>
            <a:stCxn id="63" idx="2"/>
            <a:endCxn id="17" idx="0"/>
          </p:cNvCxnSpPr>
          <p:nvPr/>
        </p:nvCxnSpPr>
        <p:spPr>
          <a:xfrm rot="5400000">
            <a:off x="2327847" y="4107647"/>
            <a:ext cx="655725" cy="1768258"/>
          </a:xfrm>
          <a:prstGeom prst="bentConnector3">
            <a:avLst/>
          </a:prstGeom>
        </p:spPr>
        <p:style>
          <a:lnRef idx="1">
            <a:schemeClr val="dk1"/>
          </a:lnRef>
          <a:fillRef idx="0">
            <a:schemeClr val="dk1"/>
          </a:fillRef>
          <a:effectRef idx="0">
            <a:schemeClr val="dk1"/>
          </a:effectRef>
          <a:fontRef idx="minor">
            <a:schemeClr val="tx1"/>
          </a:fontRef>
        </p:style>
      </p:cxnSp>
      <p:cxnSp>
        <p:nvCxnSpPr>
          <p:cNvPr id="34" name="Conector: angular 33">
            <a:extLst>
              <a:ext uri="{FF2B5EF4-FFF2-40B4-BE49-F238E27FC236}">
                <a16:creationId xmlns:a16="http://schemas.microsoft.com/office/drawing/2014/main" xmlns="" id="{06EF869E-C723-4942-A308-C18010E79CB2}"/>
              </a:ext>
            </a:extLst>
          </p:cNvPr>
          <p:cNvCxnSpPr>
            <a:stCxn id="63" idx="2"/>
            <a:endCxn id="21" idx="0"/>
          </p:cNvCxnSpPr>
          <p:nvPr/>
        </p:nvCxnSpPr>
        <p:spPr>
          <a:xfrm rot="5400000">
            <a:off x="2825472" y="4605270"/>
            <a:ext cx="655724" cy="773012"/>
          </a:xfrm>
          <a:prstGeom prst="bentConnector3">
            <a:avLst/>
          </a:prstGeom>
        </p:spPr>
        <p:style>
          <a:lnRef idx="1">
            <a:schemeClr val="dk1"/>
          </a:lnRef>
          <a:fillRef idx="0">
            <a:schemeClr val="dk1"/>
          </a:fillRef>
          <a:effectRef idx="0">
            <a:schemeClr val="dk1"/>
          </a:effectRef>
          <a:fontRef idx="minor">
            <a:schemeClr val="tx1"/>
          </a:fontRef>
        </p:style>
      </p:cxnSp>
      <p:cxnSp>
        <p:nvCxnSpPr>
          <p:cNvPr id="38" name="Conector: angular 37">
            <a:extLst>
              <a:ext uri="{FF2B5EF4-FFF2-40B4-BE49-F238E27FC236}">
                <a16:creationId xmlns:a16="http://schemas.microsoft.com/office/drawing/2014/main" xmlns="" id="{03AEA502-2B60-498D-A6AA-21859213A20D}"/>
              </a:ext>
            </a:extLst>
          </p:cNvPr>
          <p:cNvCxnSpPr>
            <a:stCxn id="63" idx="2"/>
            <a:endCxn id="94" idx="0"/>
          </p:cNvCxnSpPr>
          <p:nvPr/>
        </p:nvCxnSpPr>
        <p:spPr>
          <a:xfrm rot="16200000" flipH="1">
            <a:off x="4041918" y="4161836"/>
            <a:ext cx="646199" cy="1650355"/>
          </a:xfrm>
          <a:prstGeom prst="bentConnector3">
            <a:avLst/>
          </a:prstGeom>
        </p:spPr>
        <p:style>
          <a:lnRef idx="1">
            <a:schemeClr val="dk1"/>
          </a:lnRef>
          <a:fillRef idx="0">
            <a:schemeClr val="dk1"/>
          </a:fillRef>
          <a:effectRef idx="0">
            <a:schemeClr val="dk1"/>
          </a:effectRef>
          <a:fontRef idx="minor">
            <a:schemeClr val="tx1"/>
          </a:fontRef>
        </p:style>
      </p:cxnSp>
      <p:cxnSp>
        <p:nvCxnSpPr>
          <p:cNvPr id="42" name="Conector: angular 41">
            <a:extLst>
              <a:ext uri="{FF2B5EF4-FFF2-40B4-BE49-F238E27FC236}">
                <a16:creationId xmlns:a16="http://schemas.microsoft.com/office/drawing/2014/main" xmlns="" id="{61AE31CA-AA1F-4456-AE38-BD8C56C729C8}"/>
              </a:ext>
            </a:extLst>
          </p:cNvPr>
          <p:cNvCxnSpPr>
            <a:stCxn id="63" idx="2"/>
            <a:endCxn id="95" idx="0"/>
          </p:cNvCxnSpPr>
          <p:nvPr/>
        </p:nvCxnSpPr>
        <p:spPr>
          <a:xfrm rot="16200000" flipH="1">
            <a:off x="4762525" y="3441227"/>
            <a:ext cx="632084" cy="3077458"/>
          </a:xfrm>
          <a:prstGeom prst="bentConnector3">
            <a:avLst/>
          </a:prstGeom>
        </p:spPr>
        <p:style>
          <a:lnRef idx="1">
            <a:schemeClr val="dk1"/>
          </a:lnRef>
          <a:fillRef idx="0">
            <a:schemeClr val="dk1"/>
          </a:fillRef>
          <a:effectRef idx="0">
            <a:schemeClr val="dk1"/>
          </a:effectRef>
          <a:fontRef idx="minor">
            <a:schemeClr val="tx1"/>
          </a:fontRef>
        </p:style>
      </p:cxnSp>
      <p:sp>
        <p:nvSpPr>
          <p:cNvPr id="43" name="CuadroTexto 42"/>
          <p:cNvSpPr txBox="1"/>
          <p:nvPr/>
        </p:nvSpPr>
        <p:spPr>
          <a:xfrm>
            <a:off x="831702" y="82005"/>
            <a:ext cx="3384376" cy="340519"/>
          </a:xfrm>
          <a:prstGeom prst="flowChartAlternateProcess">
            <a:avLst/>
          </a:prstGeom>
          <a:ln w="28575">
            <a:solidFill>
              <a:srgbClr val="00DA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EC" sz="1400" b="1" dirty="0"/>
              <a:t>Talento humano autores vs. Ejército</a:t>
            </a:r>
            <a:endParaRPr lang="es-MX" sz="1400" b="1" dirty="0"/>
          </a:p>
        </p:txBody>
      </p:sp>
      <p:grpSp>
        <p:nvGrpSpPr>
          <p:cNvPr id="48" name="Grupo 25"/>
          <p:cNvGrpSpPr/>
          <p:nvPr/>
        </p:nvGrpSpPr>
        <p:grpSpPr>
          <a:xfrm>
            <a:off x="38576" y="366036"/>
            <a:ext cx="2429301" cy="807486"/>
            <a:chOff x="95534" y="109182"/>
            <a:chExt cx="2429301" cy="807486"/>
          </a:xfrm>
        </p:grpSpPr>
        <p:pic>
          <p:nvPicPr>
            <p:cNvPr id="50" name="Imagen 26">
              <a:extLst>
                <a:ext uri="{FF2B5EF4-FFF2-40B4-BE49-F238E27FC236}">
                  <a16:creationId xmlns:a16="http://schemas.microsoft.com/office/drawing/2014/main" xmlns="" id="{F423760E-867B-F845-BD70-22A4238927D3}"/>
                </a:ext>
              </a:extLst>
            </p:cNvPr>
            <p:cNvPicPr>
              <a:picLocks noChangeAspect="1"/>
            </p:cNvPicPr>
            <p:nvPr/>
          </p:nvPicPr>
          <p:blipFill>
            <a:blip r:embed="rId2"/>
            <a:stretch>
              <a:fillRect/>
            </a:stretch>
          </p:blipFill>
          <p:spPr>
            <a:xfrm>
              <a:off x="95534" y="109182"/>
              <a:ext cx="2429301" cy="807486"/>
            </a:xfrm>
            <a:prstGeom prst="rect">
              <a:avLst/>
            </a:prstGeom>
          </p:spPr>
        </p:pic>
        <p:sp>
          <p:nvSpPr>
            <p:cNvPr id="51" name="CuadroTexto 27"/>
            <p:cNvSpPr txBox="1"/>
            <p:nvPr/>
          </p:nvSpPr>
          <p:spPr>
            <a:xfrm>
              <a:off x="95534" y="294553"/>
              <a:ext cx="832514" cy="461665"/>
            </a:xfrm>
            <a:prstGeom prst="rect">
              <a:avLst/>
            </a:prstGeom>
            <a:noFill/>
          </p:spPr>
          <p:txBody>
            <a:bodyPr wrap="square" rtlCol="0">
              <a:spAutoFit/>
            </a:bodyPr>
            <a:lstStyle/>
            <a:p>
              <a:pPr algn="ctr"/>
              <a:r>
                <a:rPr lang="es-MX" sz="1200" b="1" dirty="0"/>
                <a:t>Capítulo II</a:t>
              </a:r>
            </a:p>
          </p:txBody>
        </p:sp>
      </p:grpSp>
      <p:sp>
        <p:nvSpPr>
          <p:cNvPr id="52" name="CuadroTexto 28"/>
          <p:cNvSpPr txBox="1"/>
          <p:nvPr/>
        </p:nvSpPr>
        <p:spPr>
          <a:xfrm>
            <a:off x="871090" y="616618"/>
            <a:ext cx="1596787" cy="523220"/>
          </a:xfrm>
          <a:prstGeom prst="rect">
            <a:avLst/>
          </a:prstGeom>
          <a:noFill/>
        </p:spPr>
        <p:txBody>
          <a:bodyPr wrap="square" rtlCol="0">
            <a:spAutoFit/>
          </a:bodyPr>
          <a:lstStyle/>
          <a:p>
            <a:r>
              <a:rPr lang="es-MX" sz="1400" b="1" dirty="0"/>
              <a:t>Teorías de soporte</a:t>
            </a:r>
          </a:p>
        </p:txBody>
      </p:sp>
      <p:graphicFrame>
        <p:nvGraphicFramePr>
          <p:cNvPr id="2" name="Tabla 3">
            <a:extLst>
              <a:ext uri="{FF2B5EF4-FFF2-40B4-BE49-F238E27FC236}">
                <a16:creationId xmlns:a16="http://schemas.microsoft.com/office/drawing/2014/main" xmlns="" id="{A66668C6-A055-41C0-9BBA-4655E51495C8}"/>
              </a:ext>
            </a:extLst>
          </p:cNvPr>
          <p:cNvGraphicFramePr>
            <a:graphicFrameLocks noGrp="1"/>
          </p:cNvGraphicFramePr>
          <p:nvPr>
            <p:extLst>
              <p:ext uri="{D42A27DB-BD31-4B8C-83A1-F6EECF244321}">
                <p14:modId xmlns:p14="http://schemas.microsoft.com/office/powerpoint/2010/main" val="1700891224"/>
              </p:ext>
            </p:extLst>
          </p:nvPr>
        </p:nvGraphicFramePr>
        <p:xfrm>
          <a:off x="6172064" y="3250591"/>
          <a:ext cx="1468855" cy="518160"/>
        </p:xfrm>
        <a:graphic>
          <a:graphicData uri="http://schemas.openxmlformats.org/drawingml/2006/table">
            <a:tbl>
              <a:tblPr firstRow="1" bandRow="1">
                <a:tableStyleId>{5C22544A-7EE6-4342-B048-85BDC9FD1C3A}</a:tableStyleId>
              </a:tblPr>
              <a:tblGrid>
                <a:gridCol w="293771">
                  <a:extLst>
                    <a:ext uri="{9D8B030D-6E8A-4147-A177-3AD203B41FA5}">
                      <a16:colId xmlns:a16="http://schemas.microsoft.com/office/drawing/2014/main" xmlns="" val="2957746715"/>
                    </a:ext>
                  </a:extLst>
                </a:gridCol>
                <a:gridCol w="293771">
                  <a:extLst>
                    <a:ext uri="{9D8B030D-6E8A-4147-A177-3AD203B41FA5}">
                      <a16:colId xmlns:a16="http://schemas.microsoft.com/office/drawing/2014/main" xmlns="" val="850569994"/>
                    </a:ext>
                  </a:extLst>
                </a:gridCol>
                <a:gridCol w="344875">
                  <a:extLst>
                    <a:ext uri="{9D8B030D-6E8A-4147-A177-3AD203B41FA5}">
                      <a16:colId xmlns:a16="http://schemas.microsoft.com/office/drawing/2014/main" xmlns="" val="2973679617"/>
                    </a:ext>
                  </a:extLst>
                </a:gridCol>
                <a:gridCol w="242667">
                  <a:extLst>
                    <a:ext uri="{9D8B030D-6E8A-4147-A177-3AD203B41FA5}">
                      <a16:colId xmlns:a16="http://schemas.microsoft.com/office/drawing/2014/main" xmlns="" val="426923141"/>
                    </a:ext>
                  </a:extLst>
                </a:gridCol>
                <a:gridCol w="293771">
                  <a:extLst>
                    <a:ext uri="{9D8B030D-6E8A-4147-A177-3AD203B41FA5}">
                      <a16:colId xmlns:a16="http://schemas.microsoft.com/office/drawing/2014/main" xmlns="" val="2885988857"/>
                    </a:ext>
                  </a:extLst>
                </a:gridCol>
              </a:tblGrid>
              <a:tr h="251429">
                <a:tc>
                  <a:txBody>
                    <a:bodyPr/>
                    <a:lstStyle/>
                    <a:p>
                      <a:pPr marL="0" algn="l" defTabSz="914400" rtl="0" eaLnBrk="1" latinLnBrk="0" hangingPunct="1"/>
                      <a:endParaRPr lang="es-EC" sz="1100" b="1" kern="1200" dirty="0">
                        <a:solidFill>
                          <a:schemeClr val="tx1"/>
                        </a:solidFill>
                        <a:latin typeface="Times New Roman" panose="02020603050405020304" pitchFamily="18" charset="0"/>
                        <a:ea typeface="+mn-ea"/>
                        <a:cs typeface="Times New Roman" panose="02020603050405020304" pitchFamily="18" charset="0"/>
                      </a:endParaRPr>
                    </a:p>
                  </a:txBody>
                  <a:tcPr>
                    <a:solidFill>
                      <a:srgbClr val="FFFFCC"/>
                    </a:solidFill>
                  </a:tcPr>
                </a:tc>
                <a:tc>
                  <a:txBody>
                    <a:bodyPr/>
                    <a:lstStyle/>
                    <a:p>
                      <a:pPr marL="0" algn="l" defTabSz="914400" rtl="0" eaLnBrk="1" latinLnBrk="0" hangingPunct="1"/>
                      <a:endParaRPr lang="es-EC" sz="1100" b="1" kern="1200" dirty="0">
                        <a:solidFill>
                          <a:schemeClr val="tx1"/>
                        </a:solidFill>
                        <a:latin typeface="Times New Roman" panose="02020603050405020304" pitchFamily="18" charset="0"/>
                        <a:ea typeface="+mn-ea"/>
                        <a:cs typeface="Times New Roman" panose="02020603050405020304" pitchFamily="18" charset="0"/>
                      </a:endParaRPr>
                    </a:p>
                  </a:txBody>
                  <a:tcPr>
                    <a:solidFill>
                      <a:schemeClr val="accent4">
                        <a:lumMod val="40000"/>
                        <a:lumOff val="60000"/>
                      </a:schemeClr>
                    </a:solidFill>
                  </a:tcPr>
                </a:tc>
                <a:tc>
                  <a:txBody>
                    <a:bodyPr/>
                    <a:lstStyle/>
                    <a:p>
                      <a:pPr marL="0" algn="l" defTabSz="914400" rtl="0" eaLnBrk="1" latinLnBrk="0" hangingPunct="1"/>
                      <a:endParaRPr lang="es-EC" sz="1100" b="1" kern="1200" dirty="0">
                        <a:solidFill>
                          <a:schemeClr val="tx1"/>
                        </a:solidFill>
                        <a:latin typeface="Times New Roman" panose="02020603050405020304" pitchFamily="18" charset="0"/>
                        <a:ea typeface="+mn-ea"/>
                        <a:cs typeface="Times New Roman" panose="02020603050405020304" pitchFamily="18" charset="0"/>
                      </a:endParaRPr>
                    </a:p>
                  </a:txBody>
                  <a:tcPr>
                    <a:solidFill>
                      <a:srgbClr val="FF0000"/>
                    </a:solidFill>
                  </a:tcPr>
                </a:tc>
                <a:tc>
                  <a:txBody>
                    <a:bodyPr/>
                    <a:lstStyle/>
                    <a:p>
                      <a:pPr marL="0" algn="l" defTabSz="914400" rtl="0" eaLnBrk="1" latinLnBrk="0" hangingPunct="1"/>
                      <a:endParaRPr lang="es-EC" sz="1100" b="1" kern="1200" dirty="0">
                        <a:solidFill>
                          <a:schemeClr val="tx1"/>
                        </a:solidFill>
                        <a:latin typeface="Times New Roman" panose="02020603050405020304" pitchFamily="18" charset="0"/>
                        <a:ea typeface="+mn-ea"/>
                        <a:cs typeface="Times New Roman" panose="02020603050405020304" pitchFamily="18" charset="0"/>
                      </a:endParaRPr>
                    </a:p>
                  </a:txBody>
                  <a:tcPr>
                    <a:solidFill>
                      <a:schemeClr val="accent5">
                        <a:lumMod val="60000"/>
                        <a:lumOff val="40000"/>
                      </a:schemeClr>
                    </a:solidFill>
                  </a:tcPr>
                </a:tc>
                <a:tc>
                  <a:txBody>
                    <a:bodyPr/>
                    <a:lstStyle/>
                    <a:p>
                      <a:pPr marL="0" algn="l" defTabSz="914400" rtl="0" eaLnBrk="1" latinLnBrk="0" hangingPunct="1"/>
                      <a:endParaRPr lang="es-EC" sz="1100" b="1" kern="1200" dirty="0">
                        <a:solidFill>
                          <a:schemeClr val="tx1"/>
                        </a:solidFill>
                        <a:latin typeface="Times New Roman" panose="02020603050405020304" pitchFamily="18" charset="0"/>
                        <a:ea typeface="+mn-ea"/>
                        <a:cs typeface="Times New Roman" panose="02020603050405020304" pitchFamily="18" charset="0"/>
                      </a:endParaRPr>
                    </a:p>
                  </a:txBody>
                  <a:tcPr>
                    <a:solidFill>
                      <a:schemeClr val="accent2">
                        <a:lumMod val="40000"/>
                        <a:lumOff val="60000"/>
                      </a:schemeClr>
                    </a:solidFill>
                  </a:tcPr>
                </a:tc>
                <a:extLst>
                  <a:ext uri="{0D108BD9-81ED-4DB2-BD59-A6C34878D82A}">
                    <a16:rowId xmlns:a16="http://schemas.microsoft.com/office/drawing/2014/main" xmlns="" val="783534073"/>
                  </a:ext>
                </a:extLst>
              </a:tr>
              <a:tr h="251429">
                <a:tc>
                  <a:txBody>
                    <a:bodyPr/>
                    <a:lstStyle/>
                    <a:p>
                      <a:pPr marL="0" algn="l" defTabSz="914400" rtl="0" eaLnBrk="1" latinLnBrk="0" hangingPunct="1"/>
                      <a:endParaRPr lang="es-EC" sz="1100" b="1" kern="1200" dirty="0">
                        <a:solidFill>
                          <a:schemeClr val="tx1"/>
                        </a:solidFill>
                        <a:latin typeface="Times New Roman" panose="02020603050405020304" pitchFamily="18" charset="0"/>
                        <a:ea typeface="+mn-ea"/>
                        <a:cs typeface="Times New Roman" panose="02020603050405020304" pitchFamily="18" charset="0"/>
                      </a:endParaRPr>
                    </a:p>
                  </a:txBody>
                  <a:tcPr>
                    <a:solidFill>
                      <a:srgbClr val="FFFFCC"/>
                    </a:solidFill>
                  </a:tcPr>
                </a:tc>
                <a:tc>
                  <a:txBody>
                    <a:bodyPr/>
                    <a:lstStyle/>
                    <a:p>
                      <a:pPr marL="0" algn="l" defTabSz="914400" rtl="0" eaLnBrk="1" latinLnBrk="0" hangingPunct="1"/>
                      <a:endParaRPr lang="es-EC" sz="1100" b="1" kern="1200" dirty="0">
                        <a:solidFill>
                          <a:schemeClr val="tx1"/>
                        </a:solidFill>
                        <a:latin typeface="Times New Roman" panose="02020603050405020304" pitchFamily="18" charset="0"/>
                        <a:ea typeface="+mn-ea"/>
                        <a:cs typeface="Times New Roman" panose="02020603050405020304" pitchFamily="18" charset="0"/>
                      </a:endParaRPr>
                    </a:p>
                  </a:txBody>
                  <a:tcPr>
                    <a:solidFill>
                      <a:schemeClr val="accent4">
                        <a:lumMod val="40000"/>
                        <a:lumOff val="60000"/>
                      </a:schemeClr>
                    </a:solidFill>
                  </a:tcPr>
                </a:tc>
                <a:tc>
                  <a:txBody>
                    <a:bodyPr/>
                    <a:lstStyle/>
                    <a:p>
                      <a:pPr marL="0" algn="l" defTabSz="914400" rtl="0" eaLnBrk="1" latinLnBrk="0" hangingPunct="1"/>
                      <a:endParaRPr lang="es-EC" sz="1100" b="1" kern="1200" dirty="0">
                        <a:solidFill>
                          <a:schemeClr val="tx1"/>
                        </a:solidFill>
                        <a:latin typeface="Times New Roman" panose="02020603050405020304" pitchFamily="18" charset="0"/>
                        <a:ea typeface="+mn-ea"/>
                        <a:cs typeface="Times New Roman" panose="02020603050405020304" pitchFamily="18" charset="0"/>
                      </a:endParaRPr>
                    </a:p>
                  </a:txBody>
                  <a:tcPr>
                    <a:solidFill>
                      <a:srgbClr val="FF0000"/>
                    </a:solidFill>
                  </a:tcPr>
                </a:tc>
                <a:tc>
                  <a:txBody>
                    <a:bodyPr/>
                    <a:lstStyle/>
                    <a:p>
                      <a:pPr marL="0" algn="l" defTabSz="914400" rtl="0" eaLnBrk="1" latinLnBrk="0" hangingPunct="1"/>
                      <a:endParaRPr lang="es-EC" sz="1100" b="1" kern="1200" dirty="0">
                        <a:solidFill>
                          <a:schemeClr val="tx1"/>
                        </a:solidFill>
                        <a:latin typeface="Times New Roman" panose="02020603050405020304" pitchFamily="18" charset="0"/>
                        <a:ea typeface="+mn-ea"/>
                        <a:cs typeface="Times New Roman" panose="02020603050405020304" pitchFamily="18" charset="0"/>
                      </a:endParaRPr>
                    </a:p>
                  </a:txBody>
                  <a:tcPr>
                    <a:solidFill>
                      <a:schemeClr val="accent5">
                        <a:lumMod val="60000"/>
                        <a:lumOff val="40000"/>
                      </a:schemeClr>
                    </a:solidFill>
                  </a:tcPr>
                </a:tc>
                <a:tc>
                  <a:txBody>
                    <a:bodyPr/>
                    <a:lstStyle/>
                    <a:p>
                      <a:pPr marL="0" algn="l" defTabSz="914400" rtl="0" eaLnBrk="1" latinLnBrk="0" hangingPunct="1"/>
                      <a:endParaRPr lang="es-EC" sz="1100" b="1" kern="1200" dirty="0">
                        <a:solidFill>
                          <a:schemeClr val="tx1"/>
                        </a:solidFill>
                        <a:latin typeface="Times New Roman" panose="02020603050405020304" pitchFamily="18" charset="0"/>
                        <a:ea typeface="+mn-ea"/>
                        <a:cs typeface="Times New Roman" panose="02020603050405020304" pitchFamily="18" charset="0"/>
                      </a:endParaRPr>
                    </a:p>
                  </a:txBody>
                  <a:tcPr>
                    <a:solidFill>
                      <a:schemeClr val="accent2">
                        <a:lumMod val="40000"/>
                        <a:lumOff val="60000"/>
                      </a:schemeClr>
                    </a:solidFill>
                  </a:tcPr>
                </a:tc>
                <a:extLst>
                  <a:ext uri="{0D108BD9-81ED-4DB2-BD59-A6C34878D82A}">
                    <a16:rowId xmlns:a16="http://schemas.microsoft.com/office/drawing/2014/main" xmlns="" val="3464811933"/>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4211140134"/>
              </p:ext>
            </p:extLst>
          </p:nvPr>
        </p:nvGraphicFramePr>
        <p:xfrm>
          <a:off x="7817049" y="3182452"/>
          <a:ext cx="1120999" cy="748056"/>
        </p:xfrm>
        <a:graphic>
          <a:graphicData uri="http://schemas.openxmlformats.org/drawingml/2006/table">
            <a:tbl>
              <a:tblPr firstRow="1" bandRow="1">
                <a:tableStyleId>{5C22544A-7EE6-4342-B048-85BDC9FD1C3A}</a:tableStyleId>
              </a:tblPr>
              <a:tblGrid>
                <a:gridCol w="1120999">
                  <a:extLst>
                    <a:ext uri="{9D8B030D-6E8A-4147-A177-3AD203B41FA5}">
                      <a16:colId xmlns:a16="http://schemas.microsoft.com/office/drawing/2014/main" xmlns="" val="20000"/>
                    </a:ext>
                  </a:extLst>
                </a:gridCol>
              </a:tblGrid>
              <a:tr h="382296">
                <a:tc>
                  <a:txBody>
                    <a:bodyPr/>
                    <a:lstStyle/>
                    <a:p>
                      <a:r>
                        <a:rPr lang="es-EC" sz="1200" dirty="0">
                          <a:solidFill>
                            <a:schemeClr val="tx1"/>
                          </a:solidFill>
                        </a:rPr>
                        <a:t>Chiavenato</a:t>
                      </a:r>
                      <a:endParaRPr lang="en-US" sz="1200" dirty="0">
                        <a:solidFill>
                          <a:schemeClr val="tx1"/>
                        </a:solidFill>
                      </a:endParaRPr>
                    </a:p>
                  </a:txBody>
                  <a:tcPr>
                    <a:solidFill>
                      <a:srgbClr val="D3CE97"/>
                    </a:solidFill>
                  </a:tcPr>
                </a:tc>
                <a:extLst>
                  <a:ext uri="{0D108BD9-81ED-4DB2-BD59-A6C34878D82A}">
                    <a16:rowId xmlns:a16="http://schemas.microsoft.com/office/drawing/2014/main" xmlns="" val="10000"/>
                  </a:ext>
                </a:extLst>
              </a:tr>
              <a:tr h="289016">
                <a:tc>
                  <a:txBody>
                    <a:bodyPr/>
                    <a:lstStyle/>
                    <a:p>
                      <a:r>
                        <a:rPr lang="es-EC" dirty="0"/>
                        <a:t>Ejército </a:t>
                      </a:r>
                      <a:endParaRPr lang="en-US"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3681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1"/>
          <p:cNvGrpSpPr/>
          <p:nvPr/>
        </p:nvGrpSpPr>
        <p:grpSpPr>
          <a:xfrm>
            <a:off x="99611" y="-57224"/>
            <a:ext cx="2899251" cy="807486"/>
            <a:chOff x="99611" y="-57224"/>
            <a:chExt cx="2429301" cy="807486"/>
          </a:xfrm>
        </p:grpSpPr>
        <p:pic>
          <p:nvPicPr>
            <p:cNvPr id="7" name="Imagen 6">
              <a:extLst>
                <a:ext uri="{FF2B5EF4-FFF2-40B4-BE49-F238E27FC236}">
                  <a16:creationId xmlns:a16="http://schemas.microsoft.com/office/drawing/2014/main" xmlns="" id="{F423760E-867B-F845-BD70-22A4238927D3}"/>
                </a:ext>
              </a:extLst>
            </p:cNvPr>
            <p:cNvPicPr>
              <a:picLocks noChangeAspect="1"/>
            </p:cNvPicPr>
            <p:nvPr/>
          </p:nvPicPr>
          <p:blipFill>
            <a:blip r:embed="rId3"/>
            <a:stretch>
              <a:fillRect/>
            </a:stretch>
          </p:blipFill>
          <p:spPr>
            <a:xfrm>
              <a:off x="99611" y="-57224"/>
              <a:ext cx="2429301" cy="807486"/>
            </a:xfrm>
            <a:prstGeom prst="rect">
              <a:avLst/>
            </a:prstGeom>
          </p:spPr>
        </p:pic>
        <p:sp>
          <p:nvSpPr>
            <p:cNvPr id="8" name="CuadroTexto 7"/>
            <p:cNvSpPr txBox="1"/>
            <p:nvPr/>
          </p:nvSpPr>
          <p:spPr>
            <a:xfrm>
              <a:off x="99611" y="128147"/>
              <a:ext cx="832514" cy="461665"/>
            </a:xfrm>
            <a:prstGeom prst="rect">
              <a:avLst/>
            </a:prstGeom>
            <a:noFill/>
          </p:spPr>
          <p:txBody>
            <a:bodyPr wrap="square" rtlCol="0">
              <a:spAutoFit/>
            </a:bodyPr>
            <a:lstStyle/>
            <a:p>
              <a:pPr algn="ctr"/>
              <a:r>
                <a:rPr lang="es-MX" sz="1200" b="1" dirty="0"/>
                <a:t>Capítulo III</a:t>
              </a:r>
            </a:p>
          </p:txBody>
        </p:sp>
        <p:sp>
          <p:nvSpPr>
            <p:cNvPr id="9" name="CuadroTexto 8"/>
            <p:cNvSpPr txBox="1"/>
            <p:nvPr/>
          </p:nvSpPr>
          <p:spPr>
            <a:xfrm>
              <a:off x="932125" y="166250"/>
              <a:ext cx="1596787" cy="523220"/>
            </a:xfrm>
            <a:prstGeom prst="rect">
              <a:avLst/>
            </a:prstGeom>
            <a:noFill/>
          </p:spPr>
          <p:txBody>
            <a:bodyPr wrap="square" rtlCol="0">
              <a:spAutoFit/>
            </a:bodyPr>
            <a:lstStyle/>
            <a:p>
              <a:r>
                <a:rPr lang="es-MX" sz="1400" b="1" dirty="0"/>
                <a:t>Diagnóstico del Ejército</a:t>
              </a:r>
            </a:p>
          </p:txBody>
        </p:sp>
      </p:grpSp>
      <p:sp>
        <p:nvSpPr>
          <p:cNvPr id="23" name="Rectángulo 22"/>
          <p:cNvSpPr/>
          <p:nvPr/>
        </p:nvSpPr>
        <p:spPr>
          <a:xfrm>
            <a:off x="2998862" y="5405162"/>
            <a:ext cx="6607318" cy="523220"/>
          </a:xfrm>
          <a:prstGeom prst="rect">
            <a:avLst/>
          </a:prstGeom>
        </p:spPr>
        <p:txBody>
          <a:bodyPr wrap="square">
            <a:spAutoFit/>
          </a:bodyPr>
          <a:lstStyle/>
          <a:p>
            <a:pPr algn="ctr"/>
            <a:r>
              <a:rPr lang="es-EC" sz="1400" dirty="0">
                <a:solidFill>
                  <a:schemeClr val="bg1"/>
                </a:solidFill>
              </a:rPr>
              <a:t>“Factores que originan la rotación de personal en una distribuidora de productos de consumo masivo en la ciudad de Quito”.</a:t>
            </a:r>
          </a:p>
        </p:txBody>
      </p:sp>
      <p:sp>
        <p:nvSpPr>
          <p:cNvPr id="14" name="CuadroTexto 13"/>
          <p:cNvSpPr txBox="1"/>
          <p:nvPr/>
        </p:nvSpPr>
        <p:spPr>
          <a:xfrm>
            <a:off x="4799062" y="263116"/>
            <a:ext cx="4104456" cy="340519"/>
          </a:xfrm>
          <a:prstGeom prst="flowChartAlternateProcess">
            <a:avLst/>
          </a:prstGeom>
          <a:ln w="28575">
            <a:solidFill>
              <a:srgbClr val="00DA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EC" sz="1400" b="1" dirty="0"/>
              <a:t>MODELO DE SELECCIÓN DE ASPIRANTES</a:t>
            </a:r>
            <a:endParaRPr lang="es-MX" sz="1400" b="1" dirty="0"/>
          </a:p>
        </p:txBody>
      </p:sp>
      <p:graphicFrame>
        <p:nvGraphicFramePr>
          <p:cNvPr id="4" name="Tabla 3"/>
          <p:cNvGraphicFramePr>
            <a:graphicFrameLocks noGrp="1"/>
          </p:cNvGraphicFramePr>
          <p:nvPr>
            <p:extLst>
              <p:ext uri="{D42A27DB-BD31-4B8C-83A1-F6EECF244321}">
                <p14:modId xmlns:p14="http://schemas.microsoft.com/office/powerpoint/2010/main" val="1113808835"/>
              </p:ext>
            </p:extLst>
          </p:nvPr>
        </p:nvGraphicFramePr>
        <p:xfrm>
          <a:off x="362954" y="764704"/>
          <a:ext cx="11636908" cy="5441062"/>
        </p:xfrm>
        <a:graphic>
          <a:graphicData uri="http://schemas.openxmlformats.org/drawingml/2006/table">
            <a:tbl>
              <a:tblPr firstRow="1" firstCol="1" bandRow="1">
                <a:tableStyleId>{1E171933-4619-4E11-9A3F-F7608DF75F80}</a:tableStyleId>
              </a:tblPr>
              <a:tblGrid>
                <a:gridCol w="1178774">
                  <a:extLst>
                    <a:ext uri="{9D8B030D-6E8A-4147-A177-3AD203B41FA5}">
                      <a16:colId xmlns:a16="http://schemas.microsoft.com/office/drawing/2014/main" xmlns="" val="20000"/>
                    </a:ext>
                  </a:extLst>
                </a:gridCol>
                <a:gridCol w="1359623">
                  <a:extLst>
                    <a:ext uri="{9D8B030D-6E8A-4147-A177-3AD203B41FA5}">
                      <a16:colId xmlns:a16="http://schemas.microsoft.com/office/drawing/2014/main" xmlns="" val="20001"/>
                    </a:ext>
                  </a:extLst>
                </a:gridCol>
                <a:gridCol w="830881">
                  <a:extLst>
                    <a:ext uri="{9D8B030D-6E8A-4147-A177-3AD203B41FA5}">
                      <a16:colId xmlns:a16="http://schemas.microsoft.com/office/drawing/2014/main" xmlns="" val="20002"/>
                    </a:ext>
                  </a:extLst>
                </a:gridCol>
                <a:gridCol w="1359623">
                  <a:extLst>
                    <a:ext uri="{9D8B030D-6E8A-4147-A177-3AD203B41FA5}">
                      <a16:colId xmlns:a16="http://schemas.microsoft.com/office/drawing/2014/main" xmlns="" val="20003"/>
                    </a:ext>
                  </a:extLst>
                </a:gridCol>
                <a:gridCol w="1510692">
                  <a:extLst>
                    <a:ext uri="{9D8B030D-6E8A-4147-A177-3AD203B41FA5}">
                      <a16:colId xmlns:a16="http://schemas.microsoft.com/office/drawing/2014/main" xmlns="" val="20004"/>
                    </a:ext>
                  </a:extLst>
                </a:gridCol>
                <a:gridCol w="1284088">
                  <a:extLst>
                    <a:ext uri="{9D8B030D-6E8A-4147-A177-3AD203B41FA5}">
                      <a16:colId xmlns:a16="http://schemas.microsoft.com/office/drawing/2014/main" xmlns="" val="20005"/>
                    </a:ext>
                  </a:extLst>
                </a:gridCol>
                <a:gridCol w="1133019">
                  <a:extLst>
                    <a:ext uri="{9D8B030D-6E8A-4147-A177-3AD203B41FA5}">
                      <a16:colId xmlns:a16="http://schemas.microsoft.com/office/drawing/2014/main" xmlns="" val="20006"/>
                    </a:ext>
                  </a:extLst>
                </a:gridCol>
                <a:gridCol w="1586226">
                  <a:extLst>
                    <a:ext uri="{9D8B030D-6E8A-4147-A177-3AD203B41FA5}">
                      <a16:colId xmlns:a16="http://schemas.microsoft.com/office/drawing/2014/main" xmlns="" val="20007"/>
                    </a:ext>
                  </a:extLst>
                </a:gridCol>
                <a:gridCol w="1393982">
                  <a:extLst>
                    <a:ext uri="{9D8B030D-6E8A-4147-A177-3AD203B41FA5}">
                      <a16:colId xmlns:a16="http://schemas.microsoft.com/office/drawing/2014/main" xmlns="" val="20008"/>
                    </a:ext>
                  </a:extLst>
                </a:gridCol>
              </a:tblGrid>
              <a:tr h="948456">
                <a:tc>
                  <a:txBody>
                    <a:bodyPr/>
                    <a:lstStyle/>
                    <a:p>
                      <a:pPr algn="ctr">
                        <a:lnSpc>
                          <a:spcPct val="115000"/>
                        </a:lnSpc>
                        <a:spcAft>
                          <a:spcPts val="0"/>
                        </a:spcAft>
                      </a:pPr>
                      <a:r>
                        <a:rPr lang="es-EC" sz="1200" b="1" dirty="0">
                          <a:effectLst/>
                        </a:rPr>
                        <a:t>Dirección General de Talento Humano</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200" b="1" dirty="0">
                          <a:effectLst/>
                        </a:rPr>
                        <a:t>Dirección de Planificación y Gestión Estratégica</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200" b="1" dirty="0">
                          <a:effectLst/>
                        </a:rPr>
                        <a:t>Comando General</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200" b="1" dirty="0">
                          <a:effectLst/>
                        </a:rPr>
                        <a:t>Dirección de comunicaciones e informática</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200" b="1" dirty="0">
                          <a:effectLst/>
                        </a:rPr>
                        <a:t>Dirección de Comunicación Social</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200" b="1" dirty="0">
                          <a:effectLst/>
                        </a:rPr>
                        <a:t>Escuelas de formación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200" b="1" dirty="0">
                          <a:effectLst/>
                        </a:rPr>
                        <a:t>Comisión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200" b="1" dirty="0">
                          <a:effectLst/>
                        </a:rPr>
                        <a:t>Comando de Educación y Doctrina Militar Terrestre</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200" b="1" dirty="0">
                          <a:effectLst/>
                        </a:rPr>
                        <a:t>Bienestar de Personal / Comando Operaciones Terrestres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215222">
                <a:tc>
                  <a:txBody>
                    <a:bodyPr/>
                    <a:lstStyle/>
                    <a:p>
                      <a:pPr algn="ctr">
                        <a:lnSpc>
                          <a:spcPct val="115000"/>
                        </a:lnSpc>
                        <a:spcAft>
                          <a:spcPts val="0"/>
                        </a:spcAft>
                      </a:pPr>
                      <a:r>
                        <a:rPr lang="es-EC" sz="1200" b="0" dirty="0">
                          <a:effectLst/>
                        </a:rPr>
                        <a:t>Emite regulaciones sobre el Reclutamiento y Selección del Personal de Aspirantes a las Escuelas de formación.</a:t>
                      </a:r>
                      <a:endParaRPr lang="en-US" sz="1200" b="0" dirty="0">
                        <a:effectLst/>
                      </a:endParaRPr>
                    </a:p>
                    <a:p>
                      <a:pPr algn="just">
                        <a:lnSpc>
                          <a:spcPct val="115000"/>
                        </a:lnSpc>
                        <a:spcAft>
                          <a:spcPts val="0"/>
                        </a:spcAft>
                      </a:pPr>
                      <a:r>
                        <a:rPr lang="es-EC" sz="1200" dirty="0">
                          <a:effectLst/>
                        </a:rPr>
                        <a:t> </a:t>
                      </a:r>
                      <a:endParaRPr lang="en-US" sz="1200" dirty="0">
                        <a:effectLst/>
                      </a:endParaRPr>
                    </a:p>
                    <a:p>
                      <a:pPr algn="just">
                        <a:lnSpc>
                          <a:spcPct val="115000"/>
                        </a:lnSpc>
                        <a:spcAft>
                          <a:spcPts val="0"/>
                        </a:spcAft>
                      </a:pPr>
                      <a:r>
                        <a:rPr lang="es-EC" sz="1200" dirty="0">
                          <a:effectLst/>
                        </a:rPr>
                        <a:t> </a:t>
                      </a:r>
                      <a:endParaRPr lang="en-US" sz="1200" dirty="0">
                        <a:effectLst/>
                      </a:endParaRPr>
                    </a:p>
                    <a:p>
                      <a:pPr algn="just">
                        <a:lnSpc>
                          <a:spcPct val="115000"/>
                        </a:lnSpc>
                        <a:spcAft>
                          <a:spcPts val="0"/>
                        </a:spcAft>
                      </a:pPr>
                      <a:r>
                        <a:rPr lang="es-EC" sz="1200" dirty="0">
                          <a:effectLst/>
                        </a:rPr>
                        <a:t> </a:t>
                      </a:r>
                      <a:endParaRPr lang="en-US" sz="1200" dirty="0">
                        <a:effectLst/>
                      </a:endParaRPr>
                    </a:p>
                    <a:p>
                      <a:pPr algn="just">
                        <a:lnSpc>
                          <a:spcPct val="115000"/>
                        </a:lnSpc>
                        <a:spcAft>
                          <a:spcPts val="0"/>
                        </a:spcAft>
                      </a:pPr>
                      <a:r>
                        <a:rPr lang="es-EC" sz="1200" dirty="0">
                          <a:effectLst/>
                        </a:rPr>
                        <a:t> </a:t>
                      </a:r>
                      <a:endParaRPr lang="en-US" sz="1200" dirty="0">
                        <a:effectLst/>
                      </a:endParaRPr>
                    </a:p>
                    <a:p>
                      <a:pPr algn="just">
                        <a:lnSpc>
                          <a:spcPct val="115000"/>
                        </a:lnSpc>
                        <a:spcAft>
                          <a:spcPts val="0"/>
                        </a:spcAft>
                      </a:pPr>
                      <a:r>
                        <a:rPr lang="es-EC" sz="1200" dirty="0">
                          <a:effectLst/>
                        </a:rPr>
                        <a:t> </a:t>
                      </a:r>
                      <a:endParaRPr lang="en-US" sz="1200" dirty="0">
                        <a:effectLst/>
                      </a:endParaRPr>
                    </a:p>
                    <a:p>
                      <a:pPr algn="just">
                        <a:lnSpc>
                          <a:spcPct val="115000"/>
                        </a:lnSpc>
                        <a:spcAft>
                          <a:spcPts val="0"/>
                        </a:spcAft>
                      </a:pPr>
                      <a:r>
                        <a:rPr lang="es-EC" sz="1200" dirty="0">
                          <a:effectLst/>
                        </a:rPr>
                        <a:t> </a:t>
                      </a:r>
                      <a:endParaRPr lang="en-US" sz="1200" dirty="0">
                        <a:effectLst/>
                      </a:endParaRPr>
                    </a:p>
                    <a:p>
                      <a:pPr algn="just">
                        <a:lnSpc>
                          <a:spcPct val="115000"/>
                        </a:lnSpc>
                        <a:spcAft>
                          <a:spcPts val="0"/>
                        </a:spcAft>
                      </a:pPr>
                      <a:r>
                        <a:rPr lang="es-EC" sz="1200" dirty="0">
                          <a:effectLst/>
                        </a:rPr>
                        <a:t> </a:t>
                      </a:r>
                      <a:endParaRPr lang="en-US" sz="1200" dirty="0">
                        <a:effectLst/>
                      </a:endParaRPr>
                    </a:p>
                    <a:p>
                      <a:pPr algn="just">
                        <a:lnSpc>
                          <a:spcPct val="115000"/>
                        </a:lnSpc>
                        <a:spcAft>
                          <a:spcPts val="0"/>
                        </a:spcAft>
                      </a:pPr>
                      <a:r>
                        <a:rPr lang="es-EC" sz="1200" dirty="0">
                          <a:effectLst/>
                        </a:rPr>
                        <a:t> </a:t>
                      </a:r>
                      <a:endParaRPr lang="en-US" sz="1200" dirty="0">
                        <a:effectLst/>
                      </a:endParaRPr>
                    </a:p>
                    <a:p>
                      <a:pPr algn="just">
                        <a:lnSpc>
                          <a:spcPct val="115000"/>
                        </a:lnSpc>
                        <a:spcAft>
                          <a:spcPts val="0"/>
                        </a:spcAft>
                      </a:pPr>
                      <a:r>
                        <a:rPr lang="es-EC" sz="1200" dirty="0">
                          <a:effectLst/>
                        </a:rPr>
                        <a:t> </a:t>
                      </a:r>
                      <a:endParaRPr lang="en-US" sz="1200" dirty="0">
                        <a:effectLst/>
                      </a:endParaRPr>
                    </a:p>
                    <a:p>
                      <a:pPr algn="just">
                        <a:lnSpc>
                          <a:spcPct val="115000"/>
                        </a:lnSpc>
                        <a:spcAft>
                          <a:spcPts val="0"/>
                        </a:spcAft>
                      </a:pPr>
                      <a:r>
                        <a:rPr lang="es-EC" sz="1200" dirty="0">
                          <a:effectLst/>
                        </a:rPr>
                        <a:t> </a:t>
                      </a:r>
                      <a:endParaRPr lang="en-US" sz="1200" dirty="0">
                        <a:effectLst/>
                      </a:endParaRPr>
                    </a:p>
                    <a:p>
                      <a:pPr algn="just">
                        <a:lnSpc>
                          <a:spcPct val="115000"/>
                        </a:lnSpc>
                        <a:spcAft>
                          <a:spcPts val="0"/>
                        </a:spcAft>
                      </a:pPr>
                      <a:r>
                        <a:rPr lang="es-EC" sz="1200" dirty="0">
                          <a:effectLst/>
                        </a:rPr>
                        <a:t> </a:t>
                      </a:r>
                      <a:endParaRPr lang="en-US" sz="1200" dirty="0">
                        <a:effectLst/>
                      </a:endParaRPr>
                    </a:p>
                    <a:p>
                      <a:pPr algn="just">
                        <a:lnSpc>
                          <a:spcPct val="115000"/>
                        </a:lnSpc>
                        <a:spcAft>
                          <a:spcPts val="0"/>
                        </a:spcAft>
                      </a:pPr>
                      <a:r>
                        <a:rPr lang="es-EC"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s-EC" sz="1200" dirty="0">
                          <a:effectLst/>
                        </a:rPr>
                        <a:t> </a:t>
                      </a:r>
                      <a:endParaRPr lang="en-US" sz="1200" dirty="0">
                        <a:effectLst/>
                      </a:endParaRPr>
                    </a:p>
                    <a:p>
                      <a:pPr algn="ctr">
                        <a:lnSpc>
                          <a:spcPct val="115000"/>
                        </a:lnSpc>
                        <a:spcAft>
                          <a:spcPts val="0"/>
                        </a:spcAft>
                      </a:pPr>
                      <a:r>
                        <a:rPr lang="es-EC" sz="1200" dirty="0">
                          <a:effectLst/>
                        </a:rPr>
                        <a:t> </a:t>
                      </a:r>
                      <a:endParaRPr lang="en-US" sz="1200" dirty="0">
                        <a:effectLst/>
                      </a:endParaRPr>
                    </a:p>
                    <a:p>
                      <a:pPr algn="ctr">
                        <a:lnSpc>
                          <a:spcPct val="115000"/>
                        </a:lnSpc>
                        <a:spcAft>
                          <a:spcPts val="0"/>
                        </a:spcAft>
                      </a:pPr>
                      <a:r>
                        <a:rPr lang="es-EC" sz="1200" dirty="0">
                          <a:effectLst/>
                        </a:rPr>
                        <a:t>Analiza necesidades y determina cupos para Hombre y mujer.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endParaRPr lang="es-EC" sz="1200" dirty="0">
                        <a:effectLst/>
                      </a:endParaRPr>
                    </a:p>
                    <a:p>
                      <a:pPr algn="ctr">
                        <a:lnSpc>
                          <a:spcPct val="115000"/>
                        </a:lnSpc>
                        <a:spcAft>
                          <a:spcPts val="0"/>
                        </a:spcAft>
                      </a:pPr>
                      <a:r>
                        <a:rPr lang="es-EC" sz="1200" dirty="0">
                          <a:effectLst/>
                        </a:rPr>
                        <a:t> </a:t>
                      </a:r>
                      <a:endParaRPr lang="en-US" sz="1200" dirty="0">
                        <a:effectLst/>
                      </a:endParaRPr>
                    </a:p>
                    <a:p>
                      <a:pPr algn="ctr">
                        <a:lnSpc>
                          <a:spcPct val="115000"/>
                        </a:lnSpc>
                        <a:spcAft>
                          <a:spcPts val="0"/>
                        </a:spcAft>
                      </a:pPr>
                      <a:r>
                        <a:rPr lang="es-EC" sz="1200" dirty="0">
                          <a:effectLst/>
                        </a:rPr>
                        <a:t> </a:t>
                      </a:r>
                      <a:endParaRPr lang="en-US" sz="1200" dirty="0">
                        <a:effectLst/>
                      </a:endParaRPr>
                    </a:p>
                    <a:p>
                      <a:pPr algn="ctr">
                        <a:lnSpc>
                          <a:spcPct val="115000"/>
                        </a:lnSpc>
                        <a:spcAft>
                          <a:spcPts val="0"/>
                        </a:spcAft>
                      </a:pPr>
                      <a:r>
                        <a:rPr lang="es-EC" sz="1200" dirty="0">
                          <a:effectLst/>
                        </a:rPr>
                        <a:t>Regula y Aprueba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s-EC" sz="1200" dirty="0">
                          <a:effectLst/>
                        </a:rPr>
                        <a:t> </a:t>
                      </a:r>
                      <a:endParaRPr lang="en-US" sz="1200" dirty="0">
                        <a:effectLst/>
                      </a:endParaRPr>
                    </a:p>
                    <a:p>
                      <a:pPr algn="ctr">
                        <a:lnSpc>
                          <a:spcPct val="115000"/>
                        </a:lnSpc>
                        <a:spcAft>
                          <a:spcPts val="0"/>
                        </a:spcAft>
                      </a:pPr>
                      <a:r>
                        <a:rPr lang="es-EC" sz="1200" dirty="0">
                          <a:effectLst/>
                        </a:rPr>
                        <a:t> </a:t>
                      </a:r>
                      <a:endParaRPr lang="en-US" sz="1200" dirty="0">
                        <a:effectLst/>
                      </a:endParaRPr>
                    </a:p>
                    <a:p>
                      <a:pPr algn="ctr">
                        <a:lnSpc>
                          <a:spcPct val="115000"/>
                        </a:lnSpc>
                        <a:spcAft>
                          <a:spcPts val="0"/>
                        </a:spcAft>
                      </a:pPr>
                      <a:r>
                        <a:rPr lang="es-EC" sz="1200" dirty="0">
                          <a:effectLst/>
                        </a:rPr>
                        <a:t> </a:t>
                      </a:r>
                      <a:endParaRPr lang="en-US" sz="1200" dirty="0">
                        <a:effectLst/>
                      </a:endParaRPr>
                    </a:p>
                    <a:p>
                      <a:pPr algn="ctr">
                        <a:lnSpc>
                          <a:spcPct val="115000"/>
                        </a:lnSpc>
                        <a:spcAft>
                          <a:spcPts val="0"/>
                        </a:spcAft>
                      </a:pPr>
                      <a:r>
                        <a:rPr lang="es-EC" sz="1200" dirty="0">
                          <a:effectLst/>
                        </a:rPr>
                        <a:t>Configura el sistema informático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s-EC" sz="1200" dirty="0">
                          <a:effectLst/>
                        </a:rPr>
                        <a:t> </a:t>
                      </a:r>
                      <a:endParaRPr lang="en-US" sz="1200" dirty="0">
                        <a:effectLst/>
                      </a:endParaRPr>
                    </a:p>
                    <a:p>
                      <a:pPr algn="ctr">
                        <a:lnSpc>
                          <a:spcPct val="115000"/>
                        </a:lnSpc>
                        <a:spcAft>
                          <a:spcPts val="0"/>
                        </a:spcAft>
                      </a:pPr>
                      <a:r>
                        <a:rPr lang="es-EC" sz="1200" dirty="0">
                          <a:effectLst/>
                        </a:rPr>
                        <a:t> </a:t>
                      </a:r>
                      <a:endParaRPr lang="en-US" sz="1200" dirty="0">
                        <a:effectLst/>
                      </a:endParaRPr>
                    </a:p>
                    <a:p>
                      <a:pPr algn="ctr">
                        <a:lnSpc>
                          <a:spcPct val="115000"/>
                        </a:lnSpc>
                        <a:spcAft>
                          <a:spcPts val="0"/>
                        </a:spcAft>
                      </a:pPr>
                      <a:r>
                        <a:rPr lang="es-EC" sz="1200" dirty="0">
                          <a:effectLst/>
                        </a:rPr>
                        <a:t> </a:t>
                      </a:r>
                      <a:endParaRPr lang="en-US" sz="1200" dirty="0">
                        <a:effectLst/>
                      </a:endParaRPr>
                    </a:p>
                    <a:p>
                      <a:pPr algn="ctr">
                        <a:lnSpc>
                          <a:spcPct val="115000"/>
                        </a:lnSpc>
                        <a:spcAft>
                          <a:spcPts val="0"/>
                        </a:spcAft>
                      </a:pPr>
                      <a:r>
                        <a:rPr lang="es-EC" sz="1200" dirty="0">
                          <a:effectLst/>
                        </a:rPr>
                        <a:t>Inicia campaña de difusión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s-EC" sz="1200" dirty="0">
                          <a:effectLst/>
                        </a:rPr>
                        <a:t> </a:t>
                      </a:r>
                      <a:endParaRPr lang="en-US" sz="1200" dirty="0">
                        <a:effectLst/>
                      </a:endParaRPr>
                    </a:p>
                    <a:p>
                      <a:pPr algn="ctr">
                        <a:lnSpc>
                          <a:spcPct val="115000"/>
                        </a:lnSpc>
                        <a:spcAft>
                          <a:spcPts val="0"/>
                        </a:spcAft>
                      </a:pPr>
                      <a:r>
                        <a:rPr lang="es-EC" sz="1200" dirty="0">
                          <a:effectLst/>
                        </a:rPr>
                        <a:t> </a:t>
                      </a:r>
                      <a:endParaRPr lang="en-US" sz="1200" dirty="0">
                        <a:effectLst/>
                      </a:endParaRPr>
                    </a:p>
                    <a:p>
                      <a:pPr algn="ctr">
                        <a:lnSpc>
                          <a:spcPct val="115000"/>
                        </a:lnSpc>
                        <a:spcAft>
                          <a:spcPts val="0"/>
                        </a:spcAft>
                      </a:pPr>
                      <a:r>
                        <a:rPr lang="es-EC" sz="1200" dirty="0">
                          <a:effectLst/>
                        </a:rPr>
                        <a:t>Reciben, consolidan carpetas</a:t>
                      </a:r>
                      <a:endParaRPr lang="en-US" sz="1200" dirty="0">
                        <a:effectLst/>
                      </a:endParaRPr>
                    </a:p>
                    <a:p>
                      <a:pPr algn="ctr">
                        <a:lnSpc>
                          <a:spcPct val="115000"/>
                        </a:lnSpc>
                        <a:spcAft>
                          <a:spcPts val="0"/>
                        </a:spcAft>
                      </a:pPr>
                      <a:r>
                        <a:rPr lang="es-EC" sz="1200" dirty="0">
                          <a:effectLst/>
                        </a:rPr>
                        <a:t> </a:t>
                      </a:r>
                      <a:endParaRPr lang="en-US" sz="1200" dirty="0">
                        <a:effectLst/>
                      </a:endParaRPr>
                    </a:p>
                    <a:p>
                      <a:pPr algn="ctr">
                        <a:lnSpc>
                          <a:spcPct val="115000"/>
                        </a:lnSpc>
                        <a:spcAft>
                          <a:spcPts val="0"/>
                        </a:spcAft>
                      </a:pPr>
                      <a:r>
                        <a:rPr lang="es-EC" sz="1200" dirty="0">
                          <a:effectLst/>
                        </a:rPr>
                        <a:t> </a:t>
                      </a:r>
                      <a:endParaRPr lang="en-US" sz="1200" dirty="0">
                        <a:effectLst/>
                      </a:endParaRPr>
                    </a:p>
                    <a:p>
                      <a:pPr algn="ctr">
                        <a:lnSpc>
                          <a:spcPct val="115000"/>
                        </a:lnSpc>
                        <a:spcAft>
                          <a:spcPts val="0"/>
                        </a:spcAft>
                      </a:pPr>
                      <a:r>
                        <a:rPr lang="es-EC" sz="1200" dirty="0">
                          <a:effectLst/>
                        </a:rPr>
                        <a:t> </a:t>
                      </a:r>
                      <a:endParaRPr lang="en-US" sz="1200" dirty="0">
                        <a:effectLst/>
                      </a:endParaRPr>
                    </a:p>
                    <a:p>
                      <a:pPr algn="ctr">
                        <a:lnSpc>
                          <a:spcPct val="115000"/>
                        </a:lnSpc>
                        <a:spcAft>
                          <a:spcPts val="0"/>
                        </a:spcAft>
                      </a:pPr>
                      <a:r>
                        <a:rPr lang="es-EC" sz="1200" dirty="0">
                          <a:effectLst/>
                        </a:rPr>
                        <a:t> </a:t>
                      </a:r>
                      <a:endParaRPr lang="en-US" sz="1200" dirty="0">
                        <a:effectLst/>
                      </a:endParaRPr>
                    </a:p>
                    <a:p>
                      <a:pPr algn="ctr">
                        <a:lnSpc>
                          <a:spcPct val="115000"/>
                        </a:lnSpc>
                        <a:spcAft>
                          <a:spcPts val="0"/>
                        </a:spcAft>
                      </a:pPr>
                      <a:r>
                        <a:rPr lang="es-EC" sz="1200" dirty="0">
                          <a:effectLst/>
                        </a:rPr>
                        <a:t> </a:t>
                      </a:r>
                      <a:endParaRPr lang="en-US" sz="1200" dirty="0">
                        <a:effectLst/>
                      </a:endParaRPr>
                    </a:p>
                    <a:p>
                      <a:pPr algn="ctr">
                        <a:lnSpc>
                          <a:spcPct val="115000"/>
                        </a:lnSpc>
                        <a:spcAft>
                          <a:spcPts val="0"/>
                        </a:spcAft>
                      </a:pPr>
                      <a:r>
                        <a:rPr lang="es-EC" sz="1200" dirty="0">
                          <a:effectLst/>
                        </a:rPr>
                        <a:t> </a:t>
                      </a:r>
                      <a:endParaRPr lang="en-US" sz="1200" dirty="0">
                        <a:effectLst/>
                      </a:endParaRPr>
                    </a:p>
                    <a:p>
                      <a:pPr algn="ctr">
                        <a:lnSpc>
                          <a:spcPct val="115000"/>
                        </a:lnSpc>
                        <a:spcAft>
                          <a:spcPts val="0"/>
                        </a:spcAft>
                      </a:pPr>
                      <a:r>
                        <a:rPr lang="es-EC" sz="1200" dirty="0">
                          <a:effectLst/>
                        </a:rPr>
                        <a:t> </a:t>
                      </a:r>
                      <a:endParaRPr lang="en-US" sz="1200" dirty="0">
                        <a:effectLst/>
                      </a:endParaRPr>
                    </a:p>
                    <a:p>
                      <a:pPr algn="ctr">
                        <a:lnSpc>
                          <a:spcPct val="115000"/>
                        </a:lnSpc>
                        <a:spcAft>
                          <a:spcPts val="0"/>
                        </a:spcAft>
                      </a:pPr>
                      <a:r>
                        <a:rPr lang="es-EC" sz="1200" dirty="0">
                          <a:effectLst/>
                        </a:rPr>
                        <a:t> </a:t>
                      </a:r>
                      <a:endParaRPr lang="en-US" sz="1200" dirty="0">
                        <a:effectLst/>
                      </a:endParaRPr>
                    </a:p>
                    <a:p>
                      <a:pPr algn="ctr">
                        <a:lnSpc>
                          <a:spcPct val="115000"/>
                        </a:lnSpc>
                        <a:spcAft>
                          <a:spcPts val="0"/>
                        </a:spcAft>
                      </a:pPr>
                      <a:r>
                        <a:rPr lang="es-EC" sz="1200" dirty="0">
                          <a:effectLst/>
                        </a:rPr>
                        <a:t> </a:t>
                      </a:r>
                      <a:endParaRPr lang="en-US" sz="1200" dirty="0">
                        <a:effectLst/>
                      </a:endParaRPr>
                    </a:p>
                    <a:p>
                      <a:pPr algn="ctr">
                        <a:lnSpc>
                          <a:spcPct val="115000"/>
                        </a:lnSpc>
                        <a:spcAft>
                          <a:spcPts val="0"/>
                        </a:spcAft>
                      </a:pPr>
                      <a:r>
                        <a:rPr lang="es-EC" sz="1200" dirty="0">
                          <a:effectLst/>
                        </a:rPr>
                        <a:t> </a:t>
                      </a:r>
                      <a:endParaRPr lang="en-US" sz="1200" dirty="0">
                        <a:effectLst/>
                      </a:endParaRPr>
                    </a:p>
                    <a:p>
                      <a:pPr algn="ctr">
                        <a:lnSpc>
                          <a:spcPct val="115000"/>
                        </a:lnSpc>
                        <a:spcAft>
                          <a:spcPts val="0"/>
                        </a:spcAft>
                      </a:pPr>
                      <a:r>
                        <a:rPr lang="es-EC" sz="1200" dirty="0">
                          <a:effectLst/>
                        </a:rPr>
                        <a:t> </a:t>
                      </a:r>
                      <a:r>
                        <a:rPr lang="en-US" sz="1200" dirty="0">
                          <a:effectLst/>
                        </a:rPr>
                        <a:t/>
                      </a:r>
                      <a:br>
                        <a:rPr lang="en-US" sz="1200" dirty="0">
                          <a:effectLst/>
                        </a:rPr>
                      </a:br>
                      <a:r>
                        <a:rPr lang="es-EC" sz="1200" dirty="0">
                          <a:effectLst/>
                        </a:rPr>
                        <a:t>Recepta listado de idóneos</a:t>
                      </a:r>
                      <a:endParaRPr lang="en-US" sz="1200" dirty="0">
                        <a:effectLst/>
                      </a:endParaRPr>
                    </a:p>
                    <a:p>
                      <a:pPr algn="ctr">
                        <a:lnSpc>
                          <a:spcPct val="115000"/>
                        </a:lnSpc>
                        <a:spcAft>
                          <a:spcPts val="0"/>
                        </a:spcAft>
                      </a:pPr>
                      <a:r>
                        <a:rPr lang="es-EC"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s-EC" sz="1200" dirty="0">
                          <a:effectLst/>
                        </a:rPr>
                        <a:t> </a:t>
                      </a:r>
                      <a:endParaRPr lang="en-US" sz="1200" dirty="0">
                        <a:effectLst/>
                      </a:endParaRPr>
                    </a:p>
                    <a:p>
                      <a:pPr algn="ctr">
                        <a:lnSpc>
                          <a:spcPct val="115000"/>
                        </a:lnSpc>
                        <a:spcAft>
                          <a:spcPts val="0"/>
                        </a:spcAft>
                      </a:pPr>
                      <a:r>
                        <a:rPr lang="es-EC" sz="1200" dirty="0">
                          <a:effectLst/>
                        </a:rPr>
                        <a:t> </a:t>
                      </a:r>
                      <a:endParaRPr lang="en-US" sz="1200" dirty="0">
                        <a:effectLst/>
                      </a:endParaRPr>
                    </a:p>
                    <a:p>
                      <a:pPr algn="ctr">
                        <a:lnSpc>
                          <a:spcPct val="115000"/>
                        </a:lnSpc>
                        <a:spcAft>
                          <a:spcPts val="0"/>
                        </a:spcAft>
                      </a:pPr>
                      <a:r>
                        <a:rPr lang="es-EC" sz="1200" dirty="0">
                          <a:effectLst/>
                        </a:rPr>
                        <a:t>Analiza, elabora listados de quienes continúan.</a:t>
                      </a:r>
                      <a:endParaRPr lang="en-US" sz="1200" dirty="0">
                        <a:effectLst/>
                      </a:endParaRPr>
                    </a:p>
                    <a:p>
                      <a:pPr algn="ctr">
                        <a:lnSpc>
                          <a:spcPct val="115000"/>
                        </a:lnSpc>
                        <a:spcAft>
                          <a:spcPts val="0"/>
                        </a:spcAft>
                      </a:pPr>
                      <a:r>
                        <a:rPr lang="es-EC" sz="1200" dirty="0">
                          <a:effectLst/>
                        </a:rPr>
                        <a:t>I FASE</a:t>
                      </a:r>
                      <a:endParaRPr lang="en-US" sz="1200" dirty="0">
                        <a:effectLst/>
                      </a:endParaRPr>
                    </a:p>
                    <a:p>
                      <a:pPr algn="ctr">
                        <a:lnSpc>
                          <a:spcPct val="115000"/>
                        </a:lnSpc>
                        <a:spcAft>
                          <a:spcPts val="0"/>
                        </a:spcAft>
                      </a:pPr>
                      <a:r>
                        <a:rPr lang="es-EC" sz="1200" dirty="0">
                          <a:effectLst/>
                        </a:rPr>
                        <a:t> </a:t>
                      </a:r>
                      <a:endParaRPr lang="en-US" sz="1200" dirty="0">
                        <a:effectLst/>
                      </a:endParaRPr>
                    </a:p>
                    <a:p>
                      <a:pPr algn="ctr">
                        <a:lnSpc>
                          <a:spcPct val="115000"/>
                        </a:lnSpc>
                        <a:spcAft>
                          <a:spcPts val="0"/>
                        </a:spcAft>
                      </a:pPr>
                      <a:r>
                        <a:rPr lang="es-EC" sz="1200" dirty="0">
                          <a:effectLst/>
                        </a:rPr>
                        <a:t> </a:t>
                      </a:r>
                      <a:endParaRPr lang="en-US" sz="1200" dirty="0">
                        <a:effectLst/>
                      </a:endParaRPr>
                    </a:p>
                    <a:p>
                      <a:pPr algn="ctr">
                        <a:lnSpc>
                          <a:spcPct val="115000"/>
                        </a:lnSpc>
                        <a:spcAft>
                          <a:spcPts val="0"/>
                        </a:spcAft>
                      </a:pPr>
                      <a:r>
                        <a:rPr lang="es-EC" sz="1200" dirty="0">
                          <a:effectLst/>
                        </a:rPr>
                        <a:t> </a:t>
                      </a:r>
                      <a:endParaRPr lang="en-US" sz="1200" dirty="0">
                        <a:effectLst/>
                      </a:endParaRPr>
                    </a:p>
                    <a:p>
                      <a:pPr algn="ctr">
                        <a:lnSpc>
                          <a:spcPct val="115000"/>
                        </a:lnSpc>
                        <a:spcAft>
                          <a:spcPts val="0"/>
                        </a:spcAft>
                      </a:pPr>
                      <a:r>
                        <a:rPr lang="es-EC" sz="1200" dirty="0">
                          <a:effectLst/>
                        </a:rPr>
                        <a:t> </a:t>
                      </a:r>
                      <a:endParaRPr lang="en-US" sz="1200" dirty="0">
                        <a:effectLst/>
                      </a:endParaRPr>
                    </a:p>
                    <a:p>
                      <a:pPr algn="ctr">
                        <a:lnSpc>
                          <a:spcPct val="115000"/>
                        </a:lnSpc>
                        <a:spcAft>
                          <a:spcPts val="0"/>
                        </a:spcAft>
                      </a:pPr>
                      <a:r>
                        <a:rPr lang="es-EC" sz="1200" dirty="0">
                          <a:effectLst/>
                        </a:rPr>
                        <a:t>  </a:t>
                      </a:r>
                      <a:endParaRPr lang="en-US" sz="1200" dirty="0">
                        <a:effectLst/>
                      </a:endParaRPr>
                    </a:p>
                    <a:p>
                      <a:pPr algn="ctr">
                        <a:lnSpc>
                          <a:spcPct val="115000"/>
                        </a:lnSpc>
                        <a:spcAft>
                          <a:spcPts val="0"/>
                        </a:spcAft>
                      </a:pPr>
                      <a:r>
                        <a:rPr lang="es-EC" sz="1200" dirty="0">
                          <a:effectLst/>
                        </a:rPr>
                        <a:t>Elabora listado de idóneos.</a:t>
                      </a:r>
                      <a:endParaRPr lang="en-US" sz="1200" dirty="0">
                        <a:effectLst/>
                      </a:endParaRPr>
                    </a:p>
                    <a:p>
                      <a:pPr algn="ctr">
                        <a:lnSpc>
                          <a:spcPct val="115000"/>
                        </a:lnSpc>
                        <a:spcAft>
                          <a:spcPts val="0"/>
                        </a:spcAft>
                      </a:pPr>
                      <a:r>
                        <a:rPr lang="es-EC" sz="1200" dirty="0">
                          <a:effectLst/>
                        </a:rPr>
                        <a:t>Remite a las Escuelas de formación.</a:t>
                      </a:r>
                      <a:endParaRPr lang="en-US" sz="1200" dirty="0">
                        <a:effectLst/>
                      </a:endParaRPr>
                    </a:p>
                    <a:p>
                      <a:pPr algn="ctr">
                        <a:lnSpc>
                          <a:spcPct val="115000"/>
                        </a:lnSpc>
                        <a:spcAft>
                          <a:spcPts val="0"/>
                        </a:spcAft>
                      </a:pPr>
                      <a:r>
                        <a:rPr lang="es-EC" sz="1200" dirty="0">
                          <a:effectLst/>
                        </a:rPr>
                        <a:t>III FASE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s-EC" sz="1200" dirty="0">
                          <a:effectLst/>
                        </a:rPr>
                        <a:t> </a:t>
                      </a:r>
                      <a:endParaRPr lang="en-US" sz="1200" dirty="0">
                        <a:effectLst/>
                      </a:endParaRPr>
                    </a:p>
                    <a:p>
                      <a:pPr algn="ctr">
                        <a:lnSpc>
                          <a:spcPct val="115000"/>
                        </a:lnSpc>
                        <a:spcAft>
                          <a:spcPts val="0"/>
                        </a:spcAft>
                      </a:pPr>
                      <a:r>
                        <a:rPr lang="es-EC" sz="1200" dirty="0">
                          <a:effectLst/>
                        </a:rPr>
                        <a:t> </a:t>
                      </a:r>
                      <a:endParaRPr lang="en-US" sz="1200" dirty="0">
                        <a:effectLst/>
                      </a:endParaRPr>
                    </a:p>
                    <a:p>
                      <a:pPr algn="ctr">
                        <a:lnSpc>
                          <a:spcPct val="115000"/>
                        </a:lnSpc>
                        <a:spcAft>
                          <a:spcPts val="0"/>
                        </a:spcAft>
                      </a:pPr>
                      <a:r>
                        <a:rPr lang="es-EC" sz="1200" dirty="0">
                          <a:effectLst/>
                        </a:rPr>
                        <a:t>Supervisa y emite listado de quienes continúan.</a:t>
                      </a:r>
                      <a:endParaRPr lang="en-US" sz="1200" dirty="0">
                        <a:effectLst/>
                      </a:endParaRPr>
                    </a:p>
                    <a:p>
                      <a:pPr algn="ctr">
                        <a:lnSpc>
                          <a:spcPct val="115000"/>
                        </a:lnSpc>
                        <a:spcAft>
                          <a:spcPts val="0"/>
                        </a:spcAft>
                      </a:pPr>
                      <a:r>
                        <a:rPr lang="es-EC" sz="1200" dirty="0">
                          <a:effectLst/>
                        </a:rPr>
                        <a:t>II FASE </a:t>
                      </a:r>
                      <a:endParaRPr lang="en-US" sz="1200" dirty="0">
                        <a:effectLst/>
                      </a:endParaRPr>
                    </a:p>
                    <a:p>
                      <a:pPr algn="ctr">
                        <a:lnSpc>
                          <a:spcPct val="115000"/>
                        </a:lnSpc>
                        <a:spcAft>
                          <a:spcPts val="0"/>
                        </a:spcAft>
                      </a:pPr>
                      <a:r>
                        <a:rPr lang="es-EC" sz="1200" dirty="0">
                          <a:effectLst/>
                        </a:rPr>
                        <a:t> </a:t>
                      </a:r>
                      <a:endParaRPr lang="en-US" sz="1200" dirty="0">
                        <a:effectLst/>
                      </a:endParaRPr>
                    </a:p>
                    <a:p>
                      <a:pPr algn="ctr">
                        <a:lnSpc>
                          <a:spcPct val="115000"/>
                        </a:lnSpc>
                        <a:spcAft>
                          <a:spcPts val="0"/>
                        </a:spcAft>
                      </a:pPr>
                      <a:r>
                        <a:rPr lang="es-EC" sz="1200" dirty="0">
                          <a:effectLst/>
                        </a:rPr>
                        <a:t> </a:t>
                      </a:r>
                      <a:endParaRPr lang="en-US" sz="1200" dirty="0">
                        <a:effectLst/>
                      </a:endParaRPr>
                    </a:p>
                    <a:p>
                      <a:pPr algn="ctr">
                        <a:lnSpc>
                          <a:spcPct val="115000"/>
                        </a:lnSpc>
                        <a:spcAft>
                          <a:spcPts val="0"/>
                        </a:spcAft>
                      </a:pPr>
                      <a:r>
                        <a:rPr lang="es-EC" sz="1200" dirty="0">
                          <a:effectLst/>
                        </a:rPr>
                        <a:t>Aplica exámenes </a:t>
                      </a:r>
                      <a:endParaRPr lang="en-US" sz="1200" dirty="0">
                        <a:effectLst/>
                      </a:endParaRPr>
                    </a:p>
                    <a:p>
                      <a:pPr algn="ctr">
                        <a:lnSpc>
                          <a:spcPct val="115000"/>
                        </a:lnSpc>
                        <a:spcAft>
                          <a:spcPts val="0"/>
                        </a:spcAft>
                      </a:pPr>
                      <a:r>
                        <a:rPr lang="es-EC" sz="1200" dirty="0">
                          <a:effectLst/>
                        </a:rPr>
                        <a:t>Académicos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s-EC" sz="1200" dirty="0">
                          <a:effectLst/>
                        </a:rPr>
                        <a:t> </a:t>
                      </a:r>
                      <a:endParaRPr lang="en-US" sz="1200" dirty="0">
                        <a:effectLst/>
                      </a:endParaRPr>
                    </a:p>
                    <a:p>
                      <a:pPr algn="ctr">
                        <a:lnSpc>
                          <a:spcPct val="115000"/>
                        </a:lnSpc>
                        <a:spcAft>
                          <a:spcPts val="0"/>
                        </a:spcAft>
                      </a:pPr>
                      <a:r>
                        <a:rPr lang="es-EC" sz="1200" dirty="0">
                          <a:effectLst/>
                        </a:rPr>
                        <a:t> </a:t>
                      </a:r>
                      <a:endParaRPr lang="en-US" sz="1200" dirty="0">
                        <a:effectLst/>
                      </a:endParaRPr>
                    </a:p>
                    <a:p>
                      <a:pPr algn="ctr">
                        <a:lnSpc>
                          <a:spcPct val="115000"/>
                        </a:lnSpc>
                        <a:spcAft>
                          <a:spcPts val="0"/>
                        </a:spcAft>
                      </a:pPr>
                      <a:r>
                        <a:rPr lang="es-EC" sz="1200" dirty="0">
                          <a:effectLst/>
                        </a:rPr>
                        <a:t> </a:t>
                      </a:r>
                      <a:endParaRPr lang="en-US" sz="1200" dirty="0">
                        <a:effectLst/>
                      </a:endParaRPr>
                    </a:p>
                    <a:p>
                      <a:pPr algn="ctr">
                        <a:lnSpc>
                          <a:spcPct val="115000"/>
                        </a:lnSpc>
                        <a:spcAft>
                          <a:spcPts val="0"/>
                        </a:spcAft>
                      </a:pPr>
                      <a:r>
                        <a:rPr lang="es-EC" sz="1200" dirty="0">
                          <a:effectLst/>
                        </a:rPr>
                        <a:t> </a:t>
                      </a:r>
                      <a:endParaRPr lang="en-US" sz="1200" dirty="0">
                        <a:effectLst/>
                      </a:endParaRPr>
                    </a:p>
                    <a:p>
                      <a:pPr algn="ctr">
                        <a:lnSpc>
                          <a:spcPct val="115000"/>
                        </a:lnSpc>
                        <a:spcAft>
                          <a:spcPts val="0"/>
                        </a:spcAft>
                      </a:pPr>
                      <a:r>
                        <a:rPr lang="es-EC" sz="1200" dirty="0">
                          <a:effectLst/>
                        </a:rPr>
                        <a:t> </a:t>
                      </a:r>
                      <a:endParaRPr lang="en-US" sz="1200" dirty="0">
                        <a:effectLst/>
                      </a:endParaRPr>
                    </a:p>
                    <a:p>
                      <a:pPr algn="ctr">
                        <a:lnSpc>
                          <a:spcPct val="115000"/>
                        </a:lnSpc>
                        <a:spcAft>
                          <a:spcPts val="0"/>
                        </a:spcAft>
                      </a:pPr>
                      <a:r>
                        <a:rPr lang="es-EC" sz="1200" dirty="0">
                          <a:effectLst/>
                        </a:rPr>
                        <a:t> </a:t>
                      </a:r>
                      <a:endParaRPr lang="en-US" sz="1200" dirty="0">
                        <a:effectLst/>
                      </a:endParaRPr>
                    </a:p>
                    <a:p>
                      <a:pPr algn="ctr">
                        <a:lnSpc>
                          <a:spcPct val="115000"/>
                        </a:lnSpc>
                        <a:spcAft>
                          <a:spcPts val="0"/>
                        </a:spcAft>
                      </a:pPr>
                      <a:r>
                        <a:rPr lang="es-EC" sz="1200" dirty="0">
                          <a:effectLst/>
                        </a:rPr>
                        <a:t> </a:t>
                      </a:r>
                      <a:endParaRPr lang="en-US" sz="1200" dirty="0">
                        <a:effectLst/>
                      </a:endParaRPr>
                    </a:p>
                    <a:p>
                      <a:pPr algn="ctr">
                        <a:lnSpc>
                          <a:spcPct val="115000"/>
                        </a:lnSpc>
                        <a:spcAft>
                          <a:spcPts val="0"/>
                        </a:spcAft>
                      </a:pPr>
                      <a:r>
                        <a:rPr lang="es-EC" sz="1200" dirty="0">
                          <a:effectLst/>
                        </a:rPr>
                        <a:t> </a:t>
                      </a:r>
                      <a:endParaRPr lang="en-US" sz="1200" dirty="0">
                        <a:effectLst/>
                      </a:endParaRPr>
                    </a:p>
                    <a:p>
                      <a:pPr algn="ctr">
                        <a:lnSpc>
                          <a:spcPct val="115000"/>
                        </a:lnSpc>
                        <a:spcAft>
                          <a:spcPts val="0"/>
                        </a:spcAft>
                      </a:pPr>
                      <a:endParaRPr lang="es-EC" sz="1200" dirty="0">
                        <a:effectLst/>
                      </a:endParaRPr>
                    </a:p>
                    <a:p>
                      <a:pPr algn="ctr">
                        <a:lnSpc>
                          <a:spcPct val="115000"/>
                        </a:lnSpc>
                        <a:spcAft>
                          <a:spcPts val="0"/>
                        </a:spcAft>
                      </a:pPr>
                      <a:r>
                        <a:rPr lang="es-EC" sz="1200" dirty="0">
                          <a:effectLst/>
                        </a:rPr>
                        <a:t>   </a:t>
                      </a:r>
                      <a:r>
                        <a:rPr lang="en-US" sz="1200" dirty="0">
                          <a:effectLst/>
                        </a:rPr>
                        <a:t/>
                      </a:r>
                      <a:br>
                        <a:rPr lang="en-US" sz="1200" dirty="0">
                          <a:effectLst/>
                        </a:rPr>
                      </a:br>
                      <a:r>
                        <a:rPr lang="es-EC" sz="1200" dirty="0">
                          <a:effectLst/>
                        </a:rPr>
                        <a:t>Aplica exámenes médicos y físicos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bl>
          </a:graphicData>
        </a:graphic>
      </p:graphicFrame>
      <p:sp>
        <p:nvSpPr>
          <p:cNvPr id="29" name="Flecha: doblada 55"/>
          <p:cNvSpPr/>
          <p:nvPr/>
        </p:nvSpPr>
        <p:spPr>
          <a:xfrm rot="10800000">
            <a:off x="11028640" y="6405069"/>
            <a:ext cx="301521" cy="162728"/>
          </a:xfrm>
          <a:prstGeom prst="ben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Flecha: a la derecha 50"/>
          <p:cNvSpPr/>
          <p:nvPr/>
        </p:nvSpPr>
        <p:spPr>
          <a:xfrm rot="5400000">
            <a:off x="9686291" y="3161553"/>
            <a:ext cx="378670" cy="216024"/>
          </a:xfrm>
          <a:prstGeom prst="rightArrow">
            <a:avLst/>
          </a:prstGeom>
          <a:ln/>
        </p:spPr>
        <p:style>
          <a:lnRef idx="1">
            <a:schemeClr val="accent4"/>
          </a:lnRef>
          <a:fillRef idx="3">
            <a:schemeClr val="accent4"/>
          </a:fillRef>
          <a:effectRef idx="2">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Flecha: a la derecha 53"/>
          <p:cNvSpPr/>
          <p:nvPr/>
        </p:nvSpPr>
        <p:spPr>
          <a:xfrm>
            <a:off x="9767614" y="3933056"/>
            <a:ext cx="638940" cy="144016"/>
          </a:xfrm>
          <a:prstGeom prst="rightArrow">
            <a:avLst/>
          </a:prstGeom>
          <a:ln/>
        </p:spPr>
        <p:style>
          <a:lnRef idx="1">
            <a:schemeClr val="accent4"/>
          </a:lnRef>
          <a:fillRef idx="3">
            <a:schemeClr val="accent4"/>
          </a:fillRef>
          <a:effectRef idx="2">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9" name="Flecha: a la derecha 47"/>
          <p:cNvSpPr/>
          <p:nvPr/>
        </p:nvSpPr>
        <p:spPr>
          <a:xfrm rot="10800000">
            <a:off x="9135481" y="6392635"/>
            <a:ext cx="350909" cy="97283"/>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1" name="Flecha: doblada 55"/>
          <p:cNvSpPr/>
          <p:nvPr/>
        </p:nvSpPr>
        <p:spPr>
          <a:xfrm rot="10800000">
            <a:off x="9135480" y="4869160"/>
            <a:ext cx="2432333" cy="378667"/>
          </a:xfrm>
          <a:prstGeom prst="bentArrow">
            <a:avLst>
              <a:gd name="adj1" fmla="val 35132"/>
              <a:gd name="adj2" fmla="val 40037"/>
              <a:gd name="adj3" fmla="val 25000"/>
              <a:gd name="adj4" fmla="val 43750"/>
            </a:avLst>
          </a:prstGeom>
          <a:ln/>
        </p:spPr>
        <p:style>
          <a:lnRef idx="1">
            <a:schemeClr val="accent4"/>
          </a:lnRef>
          <a:fillRef idx="3">
            <a:schemeClr val="accent4"/>
          </a:fillRef>
          <a:effectRef idx="2">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 name="Flecha: a la derecha 53">
            <a:extLst>
              <a:ext uri="{FF2B5EF4-FFF2-40B4-BE49-F238E27FC236}">
                <a16:creationId xmlns:a16="http://schemas.microsoft.com/office/drawing/2014/main" xmlns="" id="{6997F514-EB2E-43C2-8B56-F93285FCA673}"/>
              </a:ext>
            </a:extLst>
          </p:cNvPr>
          <p:cNvSpPr/>
          <p:nvPr/>
        </p:nvSpPr>
        <p:spPr>
          <a:xfrm rot="5400000">
            <a:off x="11310176" y="4519637"/>
            <a:ext cx="350907" cy="187070"/>
          </a:xfrm>
          <a:prstGeom prst="rightArrow">
            <a:avLst/>
          </a:prstGeom>
          <a:ln/>
        </p:spPr>
        <p:style>
          <a:lnRef idx="1">
            <a:schemeClr val="accent4"/>
          </a:lnRef>
          <a:fillRef idx="3">
            <a:schemeClr val="accent4"/>
          </a:fillRef>
          <a:effectRef idx="2">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50881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ángulo 39">
            <a:extLst>
              <a:ext uri="{FF2B5EF4-FFF2-40B4-BE49-F238E27FC236}">
                <a16:creationId xmlns:a16="http://schemas.microsoft.com/office/drawing/2014/main" xmlns="" id="{9A98F79C-4844-4D1E-822A-A5A71A35EE04}"/>
              </a:ext>
            </a:extLst>
          </p:cNvPr>
          <p:cNvSpPr/>
          <p:nvPr/>
        </p:nvSpPr>
        <p:spPr>
          <a:xfrm>
            <a:off x="4965215" y="332656"/>
            <a:ext cx="3236787" cy="688885"/>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sz="1200" dirty="0">
              <a:solidFill>
                <a:schemeClr val="tx1"/>
              </a:solidFill>
              <a:latin typeface="Times New Roman" panose="02020603050405020304" pitchFamily="18" charset="0"/>
              <a:cs typeface="Times New Roman" panose="02020603050405020304" pitchFamily="18" charset="0"/>
            </a:endParaRPr>
          </a:p>
          <a:p>
            <a:pPr algn="ctr"/>
            <a:r>
              <a:rPr lang="es-ES" sz="1600" b="1" dirty="0">
                <a:solidFill>
                  <a:schemeClr val="tx1"/>
                </a:solidFill>
                <a:latin typeface="Times New Roman" panose="02020603050405020304" pitchFamily="18" charset="0"/>
                <a:cs typeface="Times New Roman" panose="02020603050405020304" pitchFamily="18" charset="0"/>
              </a:rPr>
              <a:t>DIRECCIÓN DE PERSONAL DEL EJÉRCITO</a:t>
            </a:r>
            <a:endParaRPr lang="es-EC" sz="1600" b="1" dirty="0">
              <a:solidFill>
                <a:schemeClr val="tx1"/>
              </a:solidFill>
              <a:latin typeface="Times New Roman" panose="02020603050405020304" pitchFamily="18" charset="0"/>
              <a:cs typeface="Times New Roman" panose="02020603050405020304" pitchFamily="18" charset="0"/>
            </a:endParaRPr>
          </a:p>
          <a:p>
            <a:pPr algn="ctr"/>
            <a:endParaRPr lang="es-EC" sz="1200" dirty="0">
              <a:solidFill>
                <a:schemeClr val="tx1"/>
              </a:solidFill>
              <a:latin typeface="Times New Roman" panose="02020603050405020304" pitchFamily="18" charset="0"/>
              <a:cs typeface="Times New Roman" panose="02020603050405020304" pitchFamily="18" charset="0"/>
            </a:endParaRPr>
          </a:p>
        </p:txBody>
      </p:sp>
      <p:sp>
        <p:nvSpPr>
          <p:cNvPr id="41" name="Rectángulo 40">
            <a:extLst>
              <a:ext uri="{FF2B5EF4-FFF2-40B4-BE49-F238E27FC236}">
                <a16:creationId xmlns:a16="http://schemas.microsoft.com/office/drawing/2014/main" xmlns="" id="{C10D0C67-8881-4312-8E07-8281654D8946}"/>
              </a:ext>
            </a:extLst>
          </p:cNvPr>
          <p:cNvSpPr/>
          <p:nvPr/>
        </p:nvSpPr>
        <p:spPr>
          <a:xfrm>
            <a:off x="2139105" y="1641472"/>
            <a:ext cx="1249160" cy="5746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prstClr val="black"/>
                </a:solidFill>
                <a:latin typeface="Times New Roman" panose="02020603050405020304" pitchFamily="18" charset="0"/>
                <a:cs typeface="Times New Roman" panose="02020603050405020304" pitchFamily="18" charset="0"/>
              </a:rPr>
              <a:t>Unidad Ingresos y salidas de Personal</a:t>
            </a:r>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14" name="Rectángulo 13">
            <a:extLst>
              <a:ext uri="{FF2B5EF4-FFF2-40B4-BE49-F238E27FC236}">
                <a16:creationId xmlns:a16="http://schemas.microsoft.com/office/drawing/2014/main" xmlns="" id="{071261D1-175E-464D-9EDE-E9CBF6CE0A63}"/>
              </a:ext>
            </a:extLst>
          </p:cNvPr>
          <p:cNvSpPr/>
          <p:nvPr/>
        </p:nvSpPr>
        <p:spPr>
          <a:xfrm>
            <a:off x="2127393" y="2576691"/>
            <a:ext cx="1249160" cy="34597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prstClr val="black"/>
                </a:solidFill>
                <a:latin typeface="Times New Roman" panose="02020603050405020304" pitchFamily="18" charset="0"/>
                <a:cs typeface="Times New Roman" panose="02020603050405020304" pitchFamily="18" charset="0"/>
              </a:rPr>
              <a:t>Ingresos</a:t>
            </a:r>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15" name="Rectángulo 14">
            <a:extLst>
              <a:ext uri="{FF2B5EF4-FFF2-40B4-BE49-F238E27FC236}">
                <a16:creationId xmlns:a16="http://schemas.microsoft.com/office/drawing/2014/main" xmlns="" id="{3AE1A2C6-B2AB-409E-A964-B8373BFBDFE3}"/>
              </a:ext>
            </a:extLst>
          </p:cNvPr>
          <p:cNvSpPr/>
          <p:nvPr/>
        </p:nvSpPr>
        <p:spPr>
          <a:xfrm>
            <a:off x="2111257" y="3061378"/>
            <a:ext cx="1249160" cy="328594"/>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prstClr val="black"/>
                </a:solidFill>
                <a:latin typeface="Times New Roman" panose="02020603050405020304" pitchFamily="18" charset="0"/>
                <a:cs typeface="Times New Roman" panose="02020603050405020304" pitchFamily="18" charset="0"/>
              </a:rPr>
              <a:t>Salidas</a:t>
            </a:r>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16" name="Rectángulo 15">
            <a:extLst>
              <a:ext uri="{FF2B5EF4-FFF2-40B4-BE49-F238E27FC236}">
                <a16:creationId xmlns:a16="http://schemas.microsoft.com/office/drawing/2014/main" xmlns="" id="{B7387CBB-DE8C-4224-B2A6-C4CB23984C92}"/>
              </a:ext>
            </a:extLst>
          </p:cNvPr>
          <p:cNvSpPr/>
          <p:nvPr/>
        </p:nvSpPr>
        <p:spPr>
          <a:xfrm>
            <a:off x="2115724" y="3497271"/>
            <a:ext cx="1249160" cy="422956"/>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prstClr val="black"/>
                </a:solidFill>
                <a:latin typeface="Times New Roman" panose="02020603050405020304" pitchFamily="18" charset="0"/>
                <a:cs typeface="Times New Roman" panose="02020603050405020304" pitchFamily="18" charset="0"/>
              </a:rPr>
              <a:t>Servicio Militar Voluntario</a:t>
            </a:r>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17" name="Rectángulo 16">
            <a:extLst>
              <a:ext uri="{FF2B5EF4-FFF2-40B4-BE49-F238E27FC236}">
                <a16:creationId xmlns:a16="http://schemas.microsoft.com/office/drawing/2014/main" xmlns="" id="{26B00149-7DDF-4E79-86D9-626A5C2F3D18}"/>
              </a:ext>
            </a:extLst>
          </p:cNvPr>
          <p:cNvSpPr/>
          <p:nvPr/>
        </p:nvSpPr>
        <p:spPr>
          <a:xfrm>
            <a:off x="3707985" y="1632095"/>
            <a:ext cx="1249160" cy="57460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prstClr val="black"/>
                </a:solidFill>
                <a:latin typeface="Times New Roman" panose="02020603050405020304" pitchFamily="18" charset="0"/>
                <a:cs typeface="Times New Roman" panose="02020603050405020304" pitchFamily="18" charset="0"/>
              </a:rPr>
              <a:t>Unidad de Movimiento de Personal</a:t>
            </a:r>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18" name="Rectángulo 17">
            <a:extLst>
              <a:ext uri="{FF2B5EF4-FFF2-40B4-BE49-F238E27FC236}">
                <a16:creationId xmlns:a16="http://schemas.microsoft.com/office/drawing/2014/main" xmlns="" id="{E3D2D567-F9A0-4E2B-9518-4A6EB837F496}"/>
              </a:ext>
            </a:extLst>
          </p:cNvPr>
          <p:cNvSpPr/>
          <p:nvPr/>
        </p:nvSpPr>
        <p:spPr>
          <a:xfrm>
            <a:off x="3707985" y="2541778"/>
            <a:ext cx="1249160" cy="372633"/>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prstClr val="black"/>
                </a:solidFill>
                <a:latin typeface="Times New Roman" panose="02020603050405020304" pitchFamily="18" charset="0"/>
                <a:cs typeface="Times New Roman" panose="02020603050405020304" pitchFamily="18" charset="0"/>
              </a:rPr>
              <a:t>Pases</a:t>
            </a:r>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19" name="Rectángulo 18">
            <a:extLst>
              <a:ext uri="{FF2B5EF4-FFF2-40B4-BE49-F238E27FC236}">
                <a16:creationId xmlns:a16="http://schemas.microsoft.com/office/drawing/2014/main" xmlns="" id="{310D60E5-CAAC-43C7-8D37-F7AF44825D3A}"/>
              </a:ext>
            </a:extLst>
          </p:cNvPr>
          <p:cNvSpPr/>
          <p:nvPr/>
        </p:nvSpPr>
        <p:spPr>
          <a:xfrm>
            <a:off x="3703854" y="3038608"/>
            <a:ext cx="1249160" cy="417239"/>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prstClr val="black"/>
                </a:solidFill>
                <a:latin typeface="Times New Roman" panose="02020603050405020304" pitchFamily="18" charset="0"/>
                <a:cs typeface="Times New Roman" panose="02020603050405020304" pitchFamily="18" charset="0"/>
              </a:rPr>
              <a:t>Control de Efectivos</a:t>
            </a:r>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21" name="Rectángulo 20">
            <a:extLst>
              <a:ext uri="{FF2B5EF4-FFF2-40B4-BE49-F238E27FC236}">
                <a16:creationId xmlns:a16="http://schemas.microsoft.com/office/drawing/2014/main" xmlns="" id="{9AAFB8AE-7DC5-4FA0-9D70-F66AAE3E1E39}"/>
              </a:ext>
            </a:extLst>
          </p:cNvPr>
          <p:cNvSpPr/>
          <p:nvPr/>
        </p:nvSpPr>
        <p:spPr>
          <a:xfrm>
            <a:off x="5218593" y="1620539"/>
            <a:ext cx="1249160" cy="574600"/>
          </a:xfrm>
          <a:prstGeom prst="rect">
            <a:avLst/>
          </a:prstGeom>
          <a:solidFill>
            <a:srgbClr val="E84E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prstClr val="black"/>
                </a:solidFill>
                <a:latin typeface="Times New Roman" panose="02020603050405020304" pitchFamily="18" charset="0"/>
                <a:cs typeface="Times New Roman" panose="02020603050405020304" pitchFamily="18" charset="0"/>
              </a:rPr>
              <a:t>Unidad de Remuneraciones</a:t>
            </a:r>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23" name="Rectángulo 22">
            <a:extLst>
              <a:ext uri="{FF2B5EF4-FFF2-40B4-BE49-F238E27FC236}">
                <a16:creationId xmlns:a16="http://schemas.microsoft.com/office/drawing/2014/main" xmlns="" id="{EE203900-E48E-4402-A6FD-4BE00C11E2B2}"/>
              </a:ext>
            </a:extLst>
          </p:cNvPr>
          <p:cNvSpPr/>
          <p:nvPr/>
        </p:nvSpPr>
        <p:spPr>
          <a:xfrm>
            <a:off x="5272606" y="2580735"/>
            <a:ext cx="1249160" cy="405849"/>
          </a:xfrm>
          <a:prstGeom prst="rect">
            <a:avLst/>
          </a:prstGeom>
          <a:solidFill>
            <a:srgbClr val="E84E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prstClr val="black"/>
                </a:solidFill>
                <a:latin typeface="Times New Roman" panose="02020603050405020304" pitchFamily="18" charset="0"/>
                <a:cs typeface="Times New Roman" panose="02020603050405020304" pitchFamily="18" charset="0"/>
              </a:rPr>
              <a:t>Distributivos</a:t>
            </a:r>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24" name="Rectángulo 23">
            <a:extLst>
              <a:ext uri="{FF2B5EF4-FFF2-40B4-BE49-F238E27FC236}">
                <a16:creationId xmlns:a16="http://schemas.microsoft.com/office/drawing/2014/main" xmlns="" id="{2D8D4425-F22B-4BCA-8A6A-D2B274F4E2A8}"/>
              </a:ext>
            </a:extLst>
          </p:cNvPr>
          <p:cNvSpPr/>
          <p:nvPr/>
        </p:nvSpPr>
        <p:spPr>
          <a:xfrm>
            <a:off x="5272606" y="3114806"/>
            <a:ext cx="1249160" cy="373866"/>
          </a:xfrm>
          <a:prstGeom prst="rect">
            <a:avLst/>
          </a:prstGeom>
          <a:solidFill>
            <a:srgbClr val="E84E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prstClr val="black"/>
                </a:solidFill>
                <a:latin typeface="Times New Roman" panose="02020603050405020304" pitchFamily="18" charset="0"/>
                <a:cs typeface="Times New Roman" panose="02020603050405020304" pitchFamily="18" charset="0"/>
              </a:rPr>
              <a:t>Nómina de altas</a:t>
            </a:r>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27" name="Rectángulo 26">
            <a:extLst>
              <a:ext uri="{FF2B5EF4-FFF2-40B4-BE49-F238E27FC236}">
                <a16:creationId xmlns:a16="http://schemas.microsoft.com/office/drawing/2014/main" xmlns="" id="{DCB4733E-63E9-4269-ACCA-46FE19482336}"/>
              </a:ext>
            </a:extLst>
          </p:cNvPr>
          <p:cNvSpPr/>
          <p:nvPr/>
        </p:nvSpPr>
        <p:spPr>
          <a:xfrm>
            <a:off x="6731286" y="1620539"/>
            <a:ext cx="1249160" cy="5746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prstClr val="black"/>
                </a:solidFill>
                <a:latin typeface="Times New Roman" panose="02020603050405020304" pitchFamily="18" charset="0"/>
                <a:cs typeface="Times New Roman" panose="02020603050405020304" pitchFamily="18" charset="0"/>
              </a:rPr>
              <a:t>Unidad de Evaluación de Desempeño</a:t>
            </a:r>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28" name="Rectángulo 27">
            <a:extLst>
              <a:ext uri="{FF2B5EF4-FFF2-40B4-BE49-F238E27FC236}">
                <a16:creationId xmlns:a16="http://schemas.microsoft.com/office/drawing/2014/main" xmlns="" id="{8D9DCD35-06F9-4600-B373-7D56FDA8C2E4}"/>
              </a:ext>
            </a:extLst>
          </p:cNvPr>
          <p:cNvSpPr/>
          <p:nvPr/>
        </p:nvSpPr>
        <p:spPr>
          <a:xfrm>
            <a:off x="6780197" y="2533360"/>
            <a:ext cx="1249160" cy="343127"/>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prstClr val="black"/>
                </a:solidFill>
                <a:latin typeface="Times New Roman" panose="02020603050405020304" pitchFamily="18" charset="0"/>
                <a:cs typeface="Times New Roman" panose="02020603050405020304" pitchFamily="18" charset="0"/>
              </a:rPr>
              <a:t>Evaluación</a:t>
            </a:r>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29" name="Rectángulo 28">
            <a:extLst>
              <a:ext uri="{FF2B5EF4-FFF2-40B4-BE49-F238E27FC236}">
                <a16:creationId xmlns:a16="http://schemas.microsoft.com/office/drawing/2014/main" xmlns="" id="{BB55F940-6832-487A-84DA-9A30849AF121}"/>
              </a:ext>
            </a:extLst>
          </p:cNvPr>
          <p:cNvSpPr/>
          <p:nvPr/>
        </p:nvSpPr>
        <p:spPr>
          <a:xfrm>
            <a:off x="6776937" y="2948283"/>
            <a:ext cx="1249160" cy="343129"/>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prstClr val="black"/>
                </a:solidFill>
                <a:latin typeface="Times New Roman" panose="02020603050405020304" pitchFamily="18" charset="0"/>
                <a:cs typeface="Times New Roman" panose="02020603050405020304" pitchFamily="18" charset="0"/>
              </a:rPr>
              <a:t>Ascensos</a:t>
            </a:r>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31" name="Rectángulo 30">
            <a:extLst>
              <a:ext uri="{FF2B5EF4-FFF2-40B4-BE49-F238E27FC236}">
                <a16:creationId xmlns:a16="http://schemas.microsoft.com/office/drawing/2014/main" xmlns="" id="{D1A9F0C1-87E1-407D-9D84-07F5BD784E96}"/>
              </a:ext>
            </a:extLst>
          </p:cNvPr>
          <p:cNvSpPr/>
          <p:nvPr/>
        </p:nvSpPr>
        <p:spPr>
          <a:xfrm>
            <a:off x="6778713" y="3467702"/>
            <a:ext cx="1249160" cy="412173"/>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prstClr val="black"/>
                </a:solidFill>
                <a:latin typeface="Times New Roman" panose="02020603050405020304" pitchFamily="18" charset="0"/>
                <a:cs typeface="Times New Roman" panose="02020603050405020304" pitchFamily="18" charset="0"/>
              </a:rPr>
              <a:t>Méritos y Desméritos</a:t>
            </a:r>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32" name="Rectángulo 31">
            <a:extLst>
              <a:ext uri="{FF2B5EF4-FFF2-40B4-BE49-F238E27FC236}">
                <a16:creationId xmlns:a16="http://schemas.microsoft.com/office/drawing/2014/main" xmlns="" id="{DD841192-8F89-4C76-B0E2-EE40D6841ECE}"/>
              </a:ext>
            </a:extLst>
          </p:cNvPr>
          <p:cNvSpPr/>
          <p:nvPr/>
        </p:nvSpPr>
        <p:spPr>
          <a:xfrm>
            <a:off x="8412494" y="1632966"/>
            <a:ext cx="1249160" cy="5746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prstClr val="black"/>
                </a:solidFill>
                <a:latin typeface="Times New Roman" panose="02020603050405020304" pitchFamily="18" charset="0"/>
                <a:cs typeface="Times New Roman" panose="02020603050405020304" pitchFamily="18" charset="0"/>
              </a:rPr>
              <a:t>Unidad de Desarrollo de Talento Humano</a:t>
            </a:r>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33" name="Rectángulo 32">
            <a:extLst>
              <a:ext uri="{FF2B5EF4-FFF2-40B4-BE49-F238E27FC236}">
                <a16:creationId xmlns:a16="http://schemas.microsoft.com/office/drawing/2014/main" xmlns="" id="{751D8E72-6048-4A56-9C05-631415EE47BE}"/>
              </a:ext>
            </a:extLst>
          </p:cNvPr>
          <p:cNvSpPr/>
          <p:nvPr/>
        </p:nvSpPr>
        <p:spPr>
          <a:xfrm>
            <a:off x="8446001" y="2535177"/>
            <a:ext cx="1249160" cy="422956"/>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prstClr val="black"/>
                </a:solidFill>
                <a:latin typeface="Times New Roman" panose="02020603050405020304" pitchFamily="18" charset="0"/>
                <a:cs typeface="Times New Roman" panose="02020603050405020304" pitchFamily="18" charset="0"/>
              </a:rPr>
              <a:t>Reglamento de Carrera</a:t>
            </a:r>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35" name="Rectángulo 34">
            <a:extLst>
              <a:ext uri="{FF2B5EF4-FFF2-40B4-BE49-F238E27FC236}">
                <a16:creationId xmlns:a16="http://schemas.microsoft.com/office/drawing/2014/main" xmlns="" id="{09674200-DFC3-443A-946C-6C6837107EF5}"/>
              </a:ext>
            </a:extLst>
          </p:cNvPr>
          <p:cNvSpPr/>
          <p:nvPr/>
        </p:nvSpPr>
        <p:spPr>
          <a:xfrm>
            <a:off x="8446201" y="3058489"/>
            <a:ext cx="1249160" cy="422956"/>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prstClr val="black"/>
                </a:solidFill>
                <a:latin typeface="Times New Roman" panose="02020603050405020304" pitchFamily="18" charset="0"/>
                <a:cs typeface="Times New Roman" panose="02020603050405020304" pitchFamily="18" charset="0"/>
              </a:rPr>
              <a:t>Capacitación Continua</a:t>
            </a:r>
            <a:endParaRPr lang="es-EC" sz="1200" dirty="0">
              <a:solidFill>
                <a:prstClr val="black"/>
              </a:solidFill>
              <a:latin typeface="Times New Roman" panose="02020603050405020304" pitchFamily="18" charset="0"/>
              <a:cs typeface="Times New Roman" panose="02020603050405020304" pitchFamily="18" charset="0"/>
            </a:endParaRPr>
          </a:p>
        </p:txBody>
      </p:sp>
      <p:sp>
        <p:nvSpPr>
          <p:cNvPr id="37" name="Rectángulo 36">
            <a:extLst>
              <a:ext uri="{FF2B5EF4-FFF2-40B4-BE49-F238E27FC236}">
                <a16:creationId xmlns:a16="http://schemas.microsoft.com/office/drawing/2014/main" xmlns="" id="{31FFFFB8-F52A-4310-8801-D20A19E34172}"/>
              </a:ext>
            </a:extLst>
          </p:cNvPr>
          <p:cNvSpPr/>
          <p:nvPr/>
        </p:nvSpPr>
        <p:spPr>
          <a:xfrm>
            <a:off x="9811052" y="1641472"/>
            <a:ext cx="1249160" cy="5746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prstClr val="black"/>
                </a:solidFill>
                <a:latin typeface="Times New Roman" panose="02020603050405020304" pitchFamily="18" charset="0"/>
                <a:cs typeface="Times New Roman" panose="02020603050405020304" pitchFamily="18" charset="0"/>
              </a:rPr>
              <a:t>Unidad de Servidores, Trabajadores</a:t>
            </a:r>
            <a:endParaRPr lang="es-EC" sz="1200" dirty="0">
              <a:solidFill>
                <a:prstClr val="black"/>
              </a:solidFill>
              <a:latin typeface="Times New Roman" panose="02020603050405020304" pitchFamily="18" charset="0"/>
              <a:cs typeface="Times New Roman" panose="02020603050405020304" pitchFamily="18" charset="0"/>
            </a:endParaRPr>
          </a:p>
        </p:txBody>
      </p:sp>
      <p:cxnSp>
        <p:nvCxnSpPr>
          <p:cNvPr id="6" name="Conector: angular 5">
            <a:extLst>
              <a:ext uri="{FF2B5EF4-FFF2-40B4-BE49-F238E27FC236}">
                <a16:creationId xmlns:a16="http://schemas.microsoft.com/office/drawing/2014/main" xmlns="" id="{3A9D9FFD-594A-42DE-8C7C-852131627354}"/>
              </a:ext>
            </a:extLst>
          </p:cNvPr>
          <p:cNvCxnSpPr>
            <a:cxnSpLocks/>
            <a:stCxn id="40" idx="2"/>
            <a:endCxn id="41" idx="0"/>
          </p:cNvCxnSpPr>
          <p:nvPr/>
        </p:nvCxnSpPr>
        <p:spPr>
          <a:xfrm rot="5400000">
            <a:off x="4363682" y="-578456"/>
            <a:ext cx="619931" cy="3819924"/>
          </a:xfrm>
          <a:prstGeom prst="bentConnector3">
            <a:avLst/>
          </a:prstGeom>
        </p:spPr>
        <p:style>
          <a:lnRef idx="1">
            <a:schemeClr val="dk1"/>
          </a:lnRef>
          <a:fillRef idx="0">
            <a:schemeClr val="dk1"/>
          </a:fillRef>
          <a:effectRef idx="0">
            <a:schemeClr val="dk1"/>
          </a:effectRef>
          <a:fontRef idx="minor">
            <a:schemeClr val="tx1"/>
          </a:fontRef>
        </p:style>
      </p:cxnSp>
      <p:cxnSp>
        <p:nvCxnSpPr>
          <p:cNvPr id="12" name="Conector: angular 11">
            <a:extLst>
              <a:ext uri="{FF2B5EF4-FFF2-40B4-BE49-F238E27FC236}">
                <a16:creationId xmlns:a16="http://schemas.microsoft.com/office/drawing/2014/main" xmlns="" id="{009AFB6E-1462-4E22-AE9E-C654E64B2179}"/>
              </a:ext>
            </a:extLst>
          </p:cNvPr>
          <p:cNvCxnSpPr>
            <a:cxnSpLocks/>
            <a:stCxn id="40" idx="2"/>
            <a:endCxn id="27" idx="0"/>
          </p:cNvCxnSpPr>
          <p:nvPr/>
        </p:nvCxnSpPr>
        <p:spPr>
          <a:xfrm rot="16200000" flipH="1">
            <a:off x="6670238" y="934911"/>
            <a:ext cx="598998" cy="772257"/>
          </a:xfrm>
          <a:prstGeom prst="bentConnector3">
            <a:avLst/>
          </a:prstGeom>
        </p:spPr>
        <p:style>
          <a:lnRef idx="1">
            <a:schemeClr val="dk1"/>
          </a:lnRef>
          <a:fillRef idx="0">
            <a:schemeClr val="dk1"/>
          </a:fillRef>
          <a:effectRef idx="0">
            <a:schemeClr val="dk1"/>
          </a:effectRef>
          <a:fontRef idx="minor">
            <a:schemeClr val="tx1"/>
          </a:fontRef>
        </p:style>
      </p:cxnSp>
      <p:cxnSp>
        <p:nvCxnSpPr>
          <p:cNvPr id="22" name="Conector: angular 21">
            <a:extLst>
              <a:ext uri="{FF2B5EF4-FFF2-40B4-BE49-F238E27FC236}">
                <a16:creationId xmlns:a16="http://schemas.microsoft.com/office/drawing/2014/main" xmlns="" id="{E1367471-94F7-4D04-877A-6F7EDFA80EC2}"/>
              </a:ext>
            </a:extLst>
          </p:cNvPr>
          <p:cNvCxnSpPr>
            <a:cxnSpLocks/>
            <a:stCxn id="40" idx="2"/>
            <a:endCxn id="21" idx="0"/>
          </p:cNvCxnSpPr>
          <p:nvPr/>
        </p:nvCxnSpPr>
        <p:spPr>
          <a:xfrm rot="5400000">
            <a:off x="5913892" y="950822"/>
            <a:ext cx="598998" cy="740436"/>
          </a:xfrm>
          <a:prstGeom prst="bentConnector3">
            <a:avLst/>
          </a:prstGeom>
        </p:spPr>
        <p:style>
          <a:lnRef idx="1">
            <a:schemeClr val="dk1"/>
          </a:lnRef>
          <a:fillRef idx="0">
            <a:schemeClr val="dk1"/>
          </a:fillRef>
          <a:effectRef idx="0">
            <a:schemeClr val="dk1"/>
          </a:effectRef>
          <a:fontRef idx="minor">
            <a:schemeClr val="tx1"/>
          </a:fontRef>
        </p:style>
      </p:cxnSp>
      <p:cxnSp>
        <p:nvCxnSpPr>
          <p:cNvPr id="43" name="Conector: angular 42">
            <a:extLst>
              <a:ext uri="{FF2B5EF4-FFF2-40B4-BE49-F238E27FC236}">
                <a16:creationId xmlns:a16="http://schemas.microsoft.com/office/drawing/2014/main" xmlns="" id="{1C2033A2-0CE0-44DF-894C-B82F2D687FE1}"/>
              </a:ext>
            </a:extLst>
          </p:cNvPr>
          <p:cNvCxnSpPr>
            <a:cxnSpLocks/>
            <a:stCxn id="40" idx="2"/>
            <a:endCxn id="17" idx="0"/>
          </p:cNvCxnSpPr>
          <p:nvPr/>
        </p:nvCxnSpPr>
        <p:spPr>
          <a:xfrm rot="5400000">
            <a:off x="5152810" y="201296"/>
            <a:ext cx="610554" cy="2251044"/>
          </a:xfrm>
          <a:prstGeom prst="bentConnector3">
            <a:avLst/>
          </a:prstGeom>
        </p:spPr>
        <p:style>
          <a:lnRef idx="1">
            <a:schemeClr val="dk1"/>
          </a:lnRef>
          <a:fillRef idx="0">
            <a:schemeClr val="dk1"/>
          </a:fillRef>
          <a:effectRef idx="0">
            <a:schemeClr val="dk1"/>
          </a:effectRef>
          <a:fontRef idx="minor">
            <a:schemeClr val="tx1"/>
          </a:fontRef>
        </p:style>
      </p:cxnSp>
      <p:cxnSp>
        <p:nvCxnSpPr>
          <p:cNvPr id="54" name="Conector: angular 53">
            <a:extLst>
              <a:ext uri="{FF2B5EF4-FFF2-40B4-BE49-F238E27FC236}">
                <a16:creationId xmlns:a16="http://schemas.microsoft.com/office/drawing/2014/main" xmlns="" id="{1196DE92-1019-43D1-9FA9-B2F9E3565E28}"/>
              </a:ext>
            </a:extLst>
          </p:cNvPr>
          <p:cNvCxnSpPr>
            <a:cxnSpLocks/>
            <a:stCxn id="40" idx="2"/>
            <a:endCxn id="32" idx="0"/>
          </p:cNvCxnSpPr>
          <p:nvPr/>
        </p:nvCxnSpPr>
        <p:spPr>
          <a:xfrm rot="16200000" flipH="1">
            <a:off x="7504629" y="100520"/>
            <a:ext cx="611425" cy="2453465"/>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cxnSp>
        <p:nvCxnSpPr>
          <p:cNvPr id="56" name="Conector: angular 55">
            <a:extLst>
              <a:ext uri="{FF2B5EF4-FFF2-40B4-BE49-F238E27FC236}">
                <a16:creationId xmlns:a16="http://schemas.microsoft.com/office/drawing/2014/main" xmlns="" id="{A943BC7B-E46F-4548-ACBF-9E2446B4073B}"/>
              </a:ext>
            </a:extLst>
          </p:cNvPr>
          <p:cNvCxnSpPr>
            <a:cxnSpLocks/>
            <a:stCxn id="40" idx="2"/>
            <a:endCxn id="37" idx="0"/>
          </p:cNvCxnSpPr>
          <p:nvPr/>
        </p:nvCxnSpPr>
        <p:spPr>
          <a:xfrm rot="16200000" flipH="1">
            <a:off x="8199655" y="-594506"/>
            <a:ext cx="619931" cy="3852023"/>
          </a:xfrm>
          <a:prstGeom prst="bentConnector3">
            <a:avLst/>
          </a:prstGeom>
        </p:spPr>
        <p:style>
          <a:lnRef idx="1">
            <a:schemeClr val="dk1"/>
          </a:lnRef>
          <a:fillRef idx="0">
            <a:schemeClr val="dk1"/>
          </a:fillRef>
          <a:effectRef idx="0">
            <a:schemeClr val="dk1"/>
          </a:effectRef>
          <a:fontRef idx="minor">
            <a:schemeClr val="tx1"/>
          </a:fontRef>
        </p:style>
      </p:cxnSp>
      <p:pic>
        <p:nvPicPr>
          <p:cNvPr id="52" name="Imagen 51">
            <a:extLst>
              <a:ext uri="{FF2B5EF4-FFF2-40B4-BE49-F238E27FC236}">
                <a16:creationId xmlns:a16="http://schemas.microsoft.com/office/drawing/2014/main" xmlns="" id="{F423760E-867B-F845-BD70-22A4238927D3}"/>
              </a:ext>
            </a:extLst>
          </p:cNvPr>
          <p:cNvPicPr>
            <a:picLocks noChangeAspect="1"/>
          </p:cNvPicPr>
          <p:nvPr/>
        </p:nvPicPr>
        <p:blipFill>
          <a:blip r:embed="rId2"/>
          <a:stretch>
            <a:fillRect/>
          </a:stretch>
        </p:blipFill>
        <p:spPr>
          <a:xfrm>
            <a:off x="95534" y="109182"/>
            <a:ext cx="2429301" cy="807486"/>
          </a:xfrm>
          <a:prstGeom prst="rect">
            <a:avLst/>
          </a:prstGeom>
        </p:spPr>
      </p:pic>
      <p:sp>
        <p:nvSpPr>
          <p:cNvPr id="53" name="CuadroTexto 52"/>
          <p:cNvSpPr txBox="1"/>
          <p:nvPr/>
        </p:nvSpPr>
        <p:spPr>
          <a:xfrm>
            <a:off x="95534" y="294553"/>
            <a:ext cx="832514" cy="461665"/>
          </a:xfrm>
          <a:prstGeom prst="rect">
            <a:avLst/>
          </a:prstGeom>
          <a:noFill/>
        </p:spPr>
        <p:txBody>
          <a:bodyPr wrap="square" rtlCol="0">
            <a:spAutoFit/>
          </a:bodyPr>
          <a:lstStyle/>
          <a:p>
            <a:pPr algn="ctr"/>
            <a:r>
              <a:rPr lang="es-MX" sz="1200" b="1" dirty="0"/>
              <a:t>Capítulo III</a:t>
            </a:r>
          </a:p>
        </p:txBody>
      </p:sp>
      <p:sp>
        <p:nvSpPr>
          <p:cNvPr id="55" name="CuadroTexto 54"/>
          <p:cNvSpPr txBox="1"/>
          <p:nvPr/>
        </p:nvSpPr>
        <p:spPr>
          <a:xfrm>
            <a:off x="928048" y="332656"/>
            <a:ext cx="1596787" cy="523220"/>
          </a:xfrm>
          <a:prstGeom prst="rect">
            <a:avLst/>
          </a:prstGeom>
          <a:noFill/>
        </p:spPr>
        <p:txBody>
          <a:bodyPr wrap="square" rtlCol="0">
            <a:spAutoFit/>
          </a:bodyPr>
          <a:lstStyle/>
          <a:p>
            <a:r>
              <a:rPr lang="es-MX" sz="1400" b="1" dirty="0"/>
              <a:t>Diagnóstico del Ejército</a:t>
            </a:r>
          </a:p>
        </p:txBody>
      </p:sp>
      <p:pic>
        <p:nvPicPr>
          <p:cNvPr id="2" name="Imagen 1"/>
          <p:cNvPicPr>
            <a:picLocks noChangeAspect="1"/>
          </p:cNvPicPr>
          <p:nvPr/>
        </p:nvPicPr>
        <p:blipFill>
          <a:blip r:embed="rId3"/>
          <a:stretch>
            <a:fillRect/>
          </a:stretch>
        </p:blipFill>
        <p:spPr>
          <a:xfrm>
            <a:off x="8589552" y="4899367"/>
            <a:ext cx="3267204" cy="1806699"/>
          </a:xfrm>
          <a:prstGeom prst="rect">
            <a:avLst/>
          </a:prstGeom>
          <a:ln>
            <a:noFill/>
          </a:ln>
          <a:effectLst>
            <a:softEdge rad="112500"/>
          </a:effectLst>
        </p:spPr>
      </p:pic>
      <p:pic>
        <p:nvPicPr>
          <p:cNvPr id="3" name="Imagen 2"/>
          <p:cNvPicPr>
            <a:picLocks noChangeAspect="1"/>
          </p:cNvPicPr>
          <p:nvPr/>
        </p:nvPicPr>
        <p:blipFill>
          <a:blip r:embed="rId4"/>
          <a:stretch>
            <a:fillRect/>
          </a:stretch>
        </p:blipFill>
        <p:spPr>
          <a:xfrm>
            <a:off x="4367014" y="4843983"/>
            <a:ext cx="3462835" cy="18037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n 3"/>
          <p:cNvPicPr>
            <a:picLocks noChangeAspect="1"/>
          </p:cNvPicPr>
          <p:nvPr/>
        </p:nvPicPr>
        <p:blipFill>
          <a:blip r:embed="rId5"/>
          <a:stretch>
            <a:fillRect/>
          </a:stretch>
        </p:blipFill>
        <p:spPr>
          <a:xfrm>
            <a:off x="547339" y="4895825"/>
            <a:ext cx="3183425" cy="1777127"/>
          </a:xfrm>
          <a:prstGeom prst="rect">
            <a:avLst/>
          </a:prstGeom>
          <a:ln>
            <a:noFill/>
          </a:ln>
          <a:effectLst>
            <a:softEdge rad="112500"/>
          </a:effectLst>
        </p:spPr>
      </p:pic>
      <p:cxnSp>
        <p:nvCxnSpPr>
          <p:cNvPr id="61" name="Conector recto 60">
            <a:extLst>
              <a:ext uri="{FF2B5EF4-FFF2-40B4-BE49-F238E27FC236}">
                <a16:creationId xmlns:a16="http://schemas.microsoft.com/office/drawing/2014/main" xmlns="" id="{526D6446-7EB4-4636-8F05-4F179EF6BA0B}"/>
              </a:ext>
            </a:extLst>
          </p:cNvPr>
          <p:cNvCxnSpPr>
            <a:cxnSpLocks/>
          </p:cNvCxnSpPr>
          <p:nvPr/>
        </p:nvCxnSpPr>
        <p:spPr>
          <a:xfrm flipV="1">
            <a:off x="1947035" y="2409768"/>
            <a:ext cx="0" cy="1300705"/>
          </a:xfrm>
          <a:prstGeom prst="line">
            <a:avLst/>
          </a:prstGeom>
        </p:spPr>
        <p:style>
          <a:lnRef idx="1">
            <a:schemeClr val="dk1"/>
          </a:lnRef>
          <a:fillRef idx="0">
            <a:schemeClr val="dk1"/>
          </a:fillRef>
          <a:effectRef idx="0">
            <a:schemeClr val="dk1"/>
          </a:effectRef>
          <a:fontRef idx="minor">
            <a:schemeClr val="tx1"/>
          </a:fontRef>
        </p:style>
      </p:cxnSp>
      <p:cxnSp>
        <p:nvCxnSpPr>
          <p:cNvPr id="68" name="Conector recto 67">
            <a:extLst>
              <a:ext uri="{FF2B5EF4-FFF2-40B4-BE49-F238E27FC236}">
                <a16:creationId xmlns:a16="http://schemas.microsoft.com/office/drawing/2014/main" xmlns="" id="{2E0ADFE7-C588-4E11-A9DC-80FC57697651}"/>
              </a:ext>
            </a:extLst>
          </p:cNvPr>
          <p:cNvCxnSpPr>
            <a:cxnSpLocks/>
          </p:cNvCxnSpPr>
          <p:nvPr/>
        </p:nvCxnSpPr>
        <p:spPr>
          <a:xfrm>
            <a:off x="1947035" y="2420888"/>
            <a:ext cx="816650" cy="0"/>
          </a:xfrm>
          <a:prstGeom prst="line">
            <a:avLst/>
          </a:prstGeom>
        </p:spPr>
        <p:style>
          <a:lnRef idx="2">
            <a:schemeClr val="dk1"/>
          </a:lnRef>
          <a:fillRef idx="0">
            <a:schemeClr val="dk1"/>
          </a:fillRef>
          <a:effectRef idx="1">
            <a:schemeClr val="dk1"/>
          </a:effectRef>
          <a:fontRef idx="minor">
            <a:schemeClr val="tx1"/>
          </a:fontRef>
        </p:style>
      </p:cxnSp>
      <p:cxnSp>
        <p:nvCxnSpPr>
          <p:cNvPr id="70" name="Conector recto 69">
            <a:extLst>
              <a:ext uri="{FF2B5EF4-FFF2-40B4-BE49-F238E27FC236}">
                <a16:creationId xmlns:a16="http://schemas.microsoft.com/office/drawing/2014/main" xmlns="" id="{94625FD3-3E05-4428-9768-CD1DFE18AB31}"/>
              </a:ext>
            </a:extLst>
          </p:cNvPr>
          <p:cNvCxnSpPr>
            <a:cxnSpLocks/>
          </p:cNvCxnSpPr>
          <p:nvPr/>
        </p:nvCxnSpPr>
        <p:spPr>
          <a:xfrm flipV="1">
            <a:off x="2771267" y="2206695"/>
            <a:ext cx="0" cy="214193"/>
          </a:xfrm>
          <a:prstGeom prst="line">
            <a:avLst/>
          </a:prstGeom>
        </p:spPr>
        <p:style>
          <a:lnRef idx="1">
            <a:schemeClr val="dk1"/>
          </a:lnRef>
          <a:fillRef idx="0">
            <a:schemeClr val="dk1"/>
          </a:fillRef>
          <a:effectRef idx="0">
            <a:schemeClr val="dk1"/>
          </a:effectRef>
          <a:fontRef idx="minor">
            <a:schemeClr val="tx1"/>
          </a:fontRef>
        </p:style>
      </p:cxnSp>
      <p:cxnSp>
        <p:nvCxnSpPr>
          <p:cNvPr id="75" name="Conector recto 74">
            <a:extLst>
              <a:ext uri="{FF2B5EF4-FFF2-40B4-BE49-F238E27FC236}">
                <a16:creationId xmlns:a16="http://schemas.microsoft.com/office/drawing/2014/main" xmlns="" id="{F922854C-661B-453E-B727-B5BD0484E5A8}"/>
              </a:ext>
            </a:extLst>
          </p:cNvPr>
          <p:cNvCxnSpPr>
            <a:cxnSpLocks/>
          </p:cNvCxnSpPr>
          <p:nvPr/>
        </p:nvCxnSpPr>
        <p:spPr>
          <a:xfrm flipV="1">
            <a:off x="3540203" y="2420889"/>
            <a:ext cx="0" cy="758067"/>
          </a:xfrm>
          <a:prstGeom prst="line">
            <a:avLst/>
          </a:prstGeom>
        </p:spPr>
        <p:style>
          <a:lnRef idx="1">
            <a:schemeClr val="dk1"/>
          </a:lnRef>
          <a:fillRef idx="0">
            <a:schemeClr val="dk1"/>
          </a:fillRef>
          <a:effectRef idx="0">
            <a:schemeClr val="dk1"/>
          </a:effectRef>
          <a:fontRef idx="minor">
            <a:schemeClr val="tx1"/>
          </a:fontRef>
        </p:style>
      </p:cxnSp>
      <p:cxnSp>
        <p:nvCxnSpPr>
          <p:cNvPr id="76" name="Conector recto 75">
            <a:extLst>
              <a:ext uri="{FF2B5EF4-FFF2-40B4-BE49-F238E27FC236}">
                <a16:creationId xmlns:a16="http://schemas.microsoft.com/office/drawing/2014/main" xmlns="" id="{BF79BD3D-DD88-4A1E-B673-F4F3ACFA4C5F}"/>
              </a:ext>
            </a:extLst>
          </p:cNvPr>
          <p:cNvCxnSpPr>
            <a:cxnSpLocks/>
          </p:cNvCxnSpPr>
          <p:nvPr/>
        </p:nvCxnSpPr>
        <p:spPr>
          <a:xfrm>
            <a:off x="3540203" y="3185306"/>
            <a:ext cx="167782" cy="0"/>
          </a:xfrm>
          <a:prstGeom prst="line">
            <a:avLst/>
          </a:prstGeom>
        </p:spPr>
        <p:style>
          <a:lnRef idx="1">
            <a:schemeClr val="dk1"/>
          </a:lnRef>
          <a:fillRef idx="0">
            <a:schemeClr val="dk1"/>
          </a:fillRef>
          <a:effectRef idx="0">
            <a:schemeClr val="dk1"/>
          </a:effectRef>
          <a:fontRef idx="minor">
            <a:schemeClr val="tx1"/>
          </a:fontRef>
        </p:style>
      </p:cxnSp>
      <p:cxnSp>
        <p:nvCxnSpPr>
          <p:cNvPr id="78" name="Conector recto 77">
            <a:extLst>
              <a:ext uri="{FF2B5EF4-FFF2-40B4-BE49-F238E27FC236}">
                <a16:creationId xmlns:a16="http://schemas.microsoft.com/office/drawing/2014/main" xmlns="" id="{CCD0B319-5715-4717-B0DE-D968B4176357}"/>
              </a:ext>
            </a:extLst>
          </p:cNvPr>
          <p:cNvCxnSpPr>
            <a:cxnSpLocks/>
          </p:cNvCxnSpPr>
          <p:nvPr/>
        </p:nvCxnSpPr>
        <p:spPr>
          <a:xfrm>
            <a:off x="3551872" y="2732972"/>
            <a:ext cx="156113" cy="0"/>
          </a:xfrm>
          <a:prstGeom prst="line">
            <a:avLst/>
          </a:prstGeom>
        </p:spPr>
        <p:style>
          <a:lnRef idx="1">
            <a:schemeClr val="dk1"/>
          </a:lnRef>
          <a:fillRef idx="0">
            <a:schemeClr val="dk1"/>
          </a:fillRef>
          <a:effectRef idx="0">
            <a:schemeClr val="dk1"/>
          </a:effectRef>
          <a:fontRef idx="minor">
            <a:schemeClr val="tx1"/>
          </a:fontRef>
        </p:style>
      </p:cxnSp>
      <p:cxnSp>
        <p:nvCxnSpPr>
          <p:cNvPr id="80" name="Conector recto 79">
            <a:extLst>
              <a:ext uri="{FF2B5EF4-FFF2-40B4-BE49-F238E27FC236}">
                <a16:creationId xmlns:a16="http://schemas.microsoft.com/office/drawing/2014/main" xmlns="" id="{3E6F736D-6BBF-40B9-8884-CCADE6005819}"/>
              </a:ext>
            </a:extLst>
          </p:cNvPr>
          <p:cNvCxnSpPr>
            <a:cxnSpLocks/>
          </p:cNvCxnSpPr>
          <p:nvPr/>
        </p:nvCxnSpPr>
        <p:spPr>
          <a:xfrm>
            <a:off x="3540203" y="2420888"/>
            <a:ext cx="665023" cy="0"/>
          </a:xfrm>
          <a:prstGeom prst="line">
            <a:avLst/>
          </a:prstGeom>
        </p:spPr>
        <p:style>
          <a:lnRef idx="2">
            <a:schemeClr val="dk1"/>
          </a:lnRef>
          <a:fillRef idx="0">
            <a:schemeClr val="dk1"/>
          </a:fillRef>
          <a:effectRef idx="1">
            <a:schemeClr val="dk1"/>
          </a:effectRef>
          <a:fontRef idx="minor">
            <a:schemeClr val="tx1"/>
          </a:fontRef>
        </p:style>
      </p:cxnSp>
      <p:cxnSp>
        <p:nvCxnSpPr>
          <p:cNvPr id="84" name="Conector recto 83">
            <a:extLst>
              <a:ext uri="{FF2B5EF4-FFF2-40B4-BE49-F238E27FC236}">
                <a16:creationId xmlns:a16="http://schemas.microsoft.com/office/drawing/2014/main" xmlns="" id="{0BBB87A2-9D61-4276-A855-D42D5AD3261D}"/>
              </a:ext>
            </a:extLst>
          </p:cNvPr>
          <p:cNvCxnSpPr>
            <a:cxnSpLocks/>
          </p:cNvCxnSpPr>
          <p:nvPr/>
        </p:nvCxnSpPr>
        <p:spPr>
          <a:xfrm flipV="1">
            <a:off x="4205226" y="2195575"/>
            <a:ext cx="0" cy="214193"/>
          </a:xfrm>
          <a:prstGeom prst="line">
            <a:avLst/>
          </a:prstGeom>
        </p:spPr>
        <p:style>
          <a:lnRef idx="1">
            <a:schemeClr val="dk1"/>
          </a:lnRef>
          <a:fillRef idx="0">
            <a:schemeClr val="dk1"/>
          </a:fillRef>
          <a:effectRef idx="0">
            <a:schemeClr val="dk1"/>
          </a:effectRef>
          <a:fontRef idx="minor">
            <a:schemeClr val="tx1"/>
          </a:fontRef>
        </p:style>
      </p:cxnSp>
      <p:cxnSp>
        <p:nvCxnSpPr>
          <p:cNvPr id="92" name="Conector recto 91">
            <a:extLst>
              <a:ext uri="{FF2B5EF4-FFF2-40B4-BE49-F238E27FC236}">
                <a16:creationId xmlns:a16="http://schemas.microsoft.com/office/drawing/2014/main" xmlns="" id="{60BFDB86-777C-4735-954B-44181AF8998A}"/>
              </a:ext>
            </a:extLst>
          </p:cNvPr>
          <p:cNvCxnSpPr>
            <a:cxnSpLocks/>
          </p:cNvCxnSpPr>
          <p:nvPr/>
        </p:nvCxnSpPr>
        <p:spPr>
          <a:xfrm>
            <a:off x="1955144" y="2739663"/>
            <a:ext cx="156113" cy="0"/>
          </a:xfrm>
          <a:prstGeom prst="line">
            <a:avLst/>
          </a:prstGeom>
        </p:spPr>
        <p:style>
          <a:lnRef idx="1">
            <a:schemeClr val="dk1"/>
          </a:lnRef>
          <a:fillRef idx="0">
            <a:schemeClr val="dk1"/>
          </a:fillRef>
          <a:effectRef idx="0">
            <a:schemeClr val="dk1"/>
          </a:effectRef>
          <a:fontRef idx="minor">
            <a:schemeClr val="tx1"/>
          </a:fontRef>
        </p:style>
      </p:cxnSp>
      <p:cxnSp>
        <p:nvCxnSpPr>
          <p:cNvPr id="93" name="Conector recto 92">
            <a:extLst>
              <a:ext uri="{FF2B5EF4-FFF2-40B4-BE49-F238E27FC236}">
                <a16:creationId xmlns:a16="http://schemas.microsoft.com/office/drawing/2014/main" xmlns="" id="{ADB9B9A5-D1EF-468B-B70C-D0EF1DE861DB}"/>
              </a:ext>
            </a:extLst>
          </p:cNvPr>
          <p:cNvCxnSpPr>
            <a:cxnSpLocks/>
          </p:cNvCxnSpPr>
          <p:nvPr/>
        </p:nvCxnSpPr>
        <p:spPr>
          <a:xfrm>
            <a:off x="1947035" y="3203303"/>
            <a:ext cx="156113" cy="0"/>
          </a:xfrm>
          <a:prstGeom prst="line">
            <a:avLst/>
          </a:prstGeom>
        </p:spPr>
        <p:style>
          <a:lnRef idx="1">
            <a:schemeClr val="dk1"/>
          </a:lnRef>
          <a:fillRef idx="0">
            <a:schemeClr val="dk1"/>
          </a:fillRef>
          <a:effectRef idx="0">
            <a:schemeClr val="dk1"/>
          </a:effectRef>
          <a:fontRef idx="minor">
            <a:schemeClr val="tx1"/>
          </a:fontRef>
        </p:style>
      </p:cxnSp>
      <p:cxnSp>
        <p:nvCxnSpPr>
          <p:cNvPr id="94" name="Conector recto 93">
            <a:extLst>
              <a:ext uri="{FF2B5EF4-FFF2-40B4-BE49-F238E27FC236}">
                <a16:creationId xmlns:a16="http://schemas.microsoft.com/office/drawing/2014/main" xmlns="" id="{E9059C48-DD40-4A9D-A675-3C4D2680FC59}"/>
              </a:ext>
            </a:extLst>
          </p:cNvPr>
          <p:cNvCxnSpPr>
            <a:cxnSpLocks/>
          </p:cNvCxnSpPr>
          <p:nvPr/>
        </p:nvCxnSpPr>
        <p:spPr>
          <a:xfrm>
            <a:off x="1958343" y="3708749"/>
            <a:ext cx="156113" cy="0"/>
          </a:xfrm>
          <a:prstGeom prst="line">
            <a:avLst/>
          </a:prstGeom>
        </p:spPr>
        <p:style>
          <a:lnRef idx="1">
            <a:schemeClr val="dk1"/>
          </a:lnRef>
          <a:fillRef idx="0">
            <a:schemeClr val="dk1"/>
          </a:fillRef>
          <a:effectRef idx="0">
            <a:schemeClr val="dk1"/>
          </a:effectRef>
          <a:fontRef idx="minor">
            <a:schemeClr val="tx1"/>
          </a:fontRef>
        </p:style>
      </p:cxnSp>
      <p:cxnSp>
        <p:nvCxnSpPr>
          <p:cNvPr id="97" name="Conector recto 96">
            <a:extLst>
              <a:ext uri="{FF2B5EF4-FFF2-40B4-BE49-F238E27FC236}">
                <a16:creationId xmlns:a16="http://schemas.microsoft.com/office/drawing/2014/main" xmlns="" id="{1A82E9EA-E212-41F4-A83E-7666B4B8D2F1}"/>
              </a:ext>
            </a:extLst>
          </p:cNvPr>
          <p:cNvCxnSpPr>
            <a:cxnSpLocks/>
          </p:cNvCxnSpPr>
          <p:nvPr/>
        </p:nvCxnSpPr>
        <p:spPr>
          <a:xfrm flipV="1">
            <a:off x="5093156" y="2454964"/>
            <a:ext cx="0" cy="758067"/>
          </a:xfrm>
          <a:prstGeom prst="line">
            <a:avLst/>
          </a:prstGeom>
        </p:spPr>
        <p:style>
          <a:lnRef idx="1">
            <a:schemeClr val="dk1"/>
          </a:lnRef>
          <a:fillRef idx="0">
            <a:schemeClr val="dk1"/>
          </a:fillRef>
          <a:effectRef idx="0">
            <a:schemeClr val="dk1"/>
          </a:effectRef>
          <a:fontRef idx="minor">
            <a:schemeClr val="tx1"/>
          </a:fontRef>
        </p:style>
      </p:cxnSp>
      <p:cxnSp>
        <p:nvCxnSpPr>
          <p:cNvPr id="98" name="Conector recto 97">
            <a:extLst>
              <a:ext uri="{FF2B5EF4-FFF2-40B4-BE49-F238E27FC236}">
                <a16:creationId xmlns:a16="http://schemas.microsoft.com/office/drawing/2014/main" xmlns="" id="{0BE86E03-41EE-4F88-827C-8E3A82F46EA5}"/>
              </a:ext>
            </a:extLst>
          </p:cNvPr>
          <p:cNvCxnSpPr>
            <a:cxnSpLocks/>
          </p:cNvCxnSpPr>
          <p:nvPr/>
        </p:nvCxnSpPr>
        <p:spPr>
          <a:xfrm>
            <a:off x="5093156" y="3219381"/>
            <a:ext cx="167782" cy="0"/>
          </a:xfrm>
          <a:prstGeom prst="line">
            <a:avLst/>
          </a:prstGeom>
        </p:spPr>
        <p:style>
          <a:lnRef idx="1">
            <a:schemeClr val="dk1"/>
          </a:lnRef>
          <a:fillRef idx="0">
            <a:schemeClr val="dk1"/>
          </a:fillRef>
          <a:effectRef idx="0">
            <a:schemeClr val="dk1"/>
          </a:effectRef>
          <a:fontRef idx="minor">
            <a:schemeClr val="tx1"/>
          </a:fontRef>
        </p:style>
      </p:cxnSp>
      <p:cxnSp>
        <p:nvCxnSpPr>
          <p:cNvPr id="99" name="Conector recto 98">
            <a:extLst>
              <a:ext uri="{FF2B5EF4-FFF2-40B4-BE49-F238E27FC236}">
                <a16:creationId xmlns:a16="http://schemas.microsoft.com/office/drawing/2014/main" xmlns="" id="{53E81098-C940-43EC-9FBC-2F808907EDCE}"/>
              </a:ext>
            </a:extLst>
          </p:cNvPr>
          <p:cNvCxnSpPr>
            <a:cxnSpLocks/>
          </p:cNvCxnSpPr>
          <p:nvPr/>
        </p:nvCxnSpPr>
        <p:spPr>
          <a:xfrm>
            <a:off x="5104825" y="2767047"/>
            <a:ext cx="156113" cy="0"/>
          </a:xfrm>
          <a:prstGeom prst="line">
            <a:avLst/>
          </a:prstGeom>
        </p:spPr>
        <p:style>
          <a:lnRef idx="1">
            <a:schemeClr val="dk1"/>
          </a:lnRef>
          <a:fillRef idx="0">
            <a:schemeClr val="dk1"/>
          </a:fillRef>
          <a:effectRef idx="0">
            <a:schemeClr val="dk1"/>
          </a:effectRef>
          <a:fontRef idx="minor">
            <a:schemeClr val="tx1"/>
          </a:fontRef>
        </p:style>
      </p:cxnSp>
      <p:cxnSp>
        <p:nvCxnSpPr>
          <p:cNvPr id="100" name="Conector recto 99">
            <a:extLst>
              <a:ext uri="{FF2B5EF4-FFF2-40B4-BE49-F238E27FC236}">
                <a16:creationId xmlns:a16="http://schemas.microsoft.com/office/drawing/2014/main" xmlns="" id="{B5F5047D-6E8A-4CDC-83F5-88621A2689CC}"/>
              </a:ext>
            </a:extLst>
          </p:cNvPr>
          <p:cNvCxnSpPr>
            <a:cxnSpLocks/>
          </p:cNvCxnSpPr>
          <p:nvPr/>
        </p:nvCxnSpPr>
        <p:spPr>
          <a:xfrm>
            <a:off x="5093156" y="2454963"/>
            <a:ext cx="665023" cy="0"/>
          </a:xfrm>
          <a:prstGeom prst="line">
            <a:avLst/>
          </a:prstGeom>
        </p:spPr>
        <p:style>
          <a:lnRef idx="2">
            <a:schemeClr val="dk1"/>
          </a:lnRef>
          <a:fillRef idx="0">
            <a:schemeClr val="dk1"/>
          </a:fillRef>
          <a:effectRef idx="1">
            <a:schemeClr val="dk1"/>
          </a:effectRef>
          <a:fontRef idx="minor">
            <a:schemeClr val="tx1"/>
          </a:fontRef>
        </p:style>
      </p:cxnSp>
      <p:cxnSp>
        <p:nvCxnSpPr>
          <p:cNvPr id="101" name="Conector recto 100">
            <a:extLst>
              <a:ext uri="{FF2B5EF4-FFF2-40B4-BE49-F238E27FC236}">
                <a16:creationId xmlns:a16="http://schemas.microsoft.com/office/drawing/2014/main" xmlns="" id="{15ED4A53-3583-4659-BECE-F2570E695950}"/>
              </a:ext>
            </a:extLst>
          </p:cNvPr>
          <p:cNvCxnSpPr>
            <a:cxnSpLocks/>
          </p:cNvCxnSpPr>
          <p:nvPr/>
        </p:nvCxnSpPr>
        <p:spPr>
          <a:xfrm flipV="1">
            <a:off x="5758179" y="2229650"/>
            <a:ext cx="0" cy="214193"/>
          </a:xfrm>
          <a:prstGeom prst="line">
            <a:avLst/>
          </a:prstGeom>
        </p:spPr>
        <p:style>
          <a:lnRef idx="1">
            <a:schemeClr val="dk1"/>
          </a:lnRef>
          <a:fillRef idx="0">
            <a:schemeClr val="dk1"/>
          </a:fillRef>
          <a:effectRef idx="0">
            <a:schemeClr val="dk1"/>
          </a:effectRef>
          <a:fontRef idx="minor">
            <a:schemeClr val="tx1"/>
          </a:fontRef>
        </p:style>
      </p:cxnSp>
      <p:cxnSp>
        <p:nvCxnSpPr>
          <p:cNvPr id="103" name="Conector recto 102">
            <a:extLst>
              <a:ext uri="{FF2B5EF4-FFF2-40B4-BE49-F238E27FC236}">
                <a16:creationId xmlns:a16="http://schemas.microsoft.com/office/drawing/2014/main" xmlns="" id="{ED88693B-14C1-4203-B918-CD0E3EE0D805}"/>
              </a:ext>
            </a:extLst>
          </p:cNvPr>
          <p:cNvCxnSpPr>
            <a:cxnSpLocks/>
          </p:cNvCxnSpPr>
          <p:nvPr/>
        </p:nvCxnSpPr>
        <p:spPr>
          <a:xfrm flipH="1" flipV="1">
            <a:off x="6599262" y="2420891"/>
            <a:ext cx="11669" cy="1287858"/>
          </a:xfrm>
          <a:prstGeom prst="line">
            <a:avLst/>
          </a:prstGeom>
        </p:spPr>
        <p:style>
          <a:lnRef idx="1">
            <a:schemeClr val="dk1"/>
          </a:lnRef>
          <a:fillRef idx="0">
            <a:schemeClr val="dk1"/>
          </a:fillRef>
          <a:effectRef idx="0">
            <a:schemeClr val="dk1"/>
          </a:effectRef>
          <a:fontRef idx="minor">
            <a:schemeClr val="tx1"/>
          </a:fontRef>
        </p:style>
      </p:cxnSp>
      <p:cxnSp>
        <p:nvCxnSpPr>
          <p:cNvPr id="104" name="Conector recto 103">
            <a:extLst>
              <a:ext uri="{FF2B5EF4-FFF2-40B4-BE49-F238E27FC236}">
                <a16:creationId xmlns:a16="http://schemas.microsoft.com/office/drawing/2014/main" xmlns="" id="{AB9821AF-0166-44AE-8B06-5F562FAB44BF}"/>
              </a:ext>
            </a:extLst>
          </p:cNvPr>
          <p:cNvCxnSpPr>
            <a:cxnSpLocks/>
          </p:cNvCxnSpPr>
          <p:nvPr/>
        </p:nvCxnSpPr>
        <p:spPr>
          <a:xfrm>
            <a:off x="6599262" y="3145138"/>
            <a:ext cx="167782" cy="0"/>
          </a:xfrm>
          <a:prstGeom prst="line">
            <a:avLst/>
          </a:prstGeom>
        </p:spPr>
        <p:style>
          <a:lnRef idx="1">
            <a:schemeClr val="dk1"/>
          </a:lnRef>
          <a:fillRef idx="0">
            <a:schemeClr val="dk1"/>
          </a:fillRef>
          <a:effectRef idx="0">
            <a:schemeClr val="dk1"/>
          </a:effectRef>
          <a:fontRef idx="minor">
            <a:schemeClr val="tx1"/>
          </a:fontRef>
        </p:style>
      </p:cxnSp>
      <p:cxnSp>
        <p:nvCxnSpPr>
          <p:cNvPr id="105" name="Conector recto 104">
            <a:extLst>
              <a:ext uri="{FF2B5EF4-FFF2-40B4-BE49-F238E27FC236}">
                <a16:creationId xmlns:a16="http://schemas.microsoft.com/office/drawing/2014/main" xmlns="" id="{93B9BE02-DB6B-48F1-8512-92096A000CF5}"/>
              </a:ext>
            </a:extLst>
          </p:cNvPr>
          <p:cNvCxnSpPr>
            <a:cxnSpLocks/>
          </p:cNvCxnSpPr>
          <p:nvPr/>
        </p:nvCxnSpPr>
        <p:spPr>
          <a:xfrm>
            <a:off x="6610931" y="2732972"/>
            <a:ext cx="156113" cy="0"/>
          </a:xfrm>
          <a:prstGeom prst="line">
            <a:avLst/>
          </a:prstGeom>
        </p:spPr>
        <p:style>
          <a:lnRef idx="1">
            <a:schemeClr val="dk1"/>
          </a:lnRef>
          <a:fillRef idx="0">
            <a:schemeClr val="dk1"/>
          </a:fillRef>
          <a:effectRef idx="0">
            <a:schemeClr val="dk1"/>
          </a:effectRef>
          <a:fontRef idx="minor">
            <a:schemeClr val="tx1"/>
          </a:fontRef>
        </p:style>
      </p:cxnSp>
      <p:cxnSp>
        <p:nvCxnSpPr>
          <p:cNvPr id="106" name="Conector recto 105">
            <a:extLst>
              <a:ext uri="{FF2B5EF4-FFF2-40B4-BE49-F238E27FC236}">
                <a16:creationId xmlns:a16="http://schemas.microsoft.com/office/drawing/2014/main" xmlns="" id="{DD58D87A-9EBE-4A02-A993-181D6F946BFD}"/>
              </a:ext>
            </a:extLst>
          </p:cNvPr>
          <p:cNvCxnSpPr>
            <a:cxnSpLocks/>
          </p:cNvCxnSpPr>
          <p:nvPr/>
        </p:nvCxnSpPr>
        <p:spPr>
          <a:xfrm>
            <a:off x="6599262" y="2420888"/>
            <a:ext cx="665023" cy="0"/>
          </a:xfrm>
          <a:prstGeom prst="line">
            <a:avLst/>
          </a:prstGeom>
        </p:spPr>
        <p:style>
          <a:lnRef idx="2">
            <a:schemeClr val="dk1"/>
          </a:lnRef>
          <a:fillRef idx="0">
            <a:schemeClr val="dk1"/>
          </a:fillRef>
          <a:effectRef idx="1">
            <a:schemeClr val="dk1"/>
          </a:effectRef>
          <a:fontRef idx="minor">
            <a:schemeClr val="tx1"/>
          </a:fontRef>
        </p:style>
      </p:cxnSp>
      <p:cxnSp>
        <p:nvCxnSpPr>
          <p:cNvPr id="107" name="Conector recto 106">
            <a:extLst>
              <a:ext uri="{FF2B5EF4-FFF2-40B4-BE49-F238E27FC236}">
                <a16:creationId xmlns:a16="http://schemas.microsoft.com/office/drawing/2014/main" xmlns="" id="{B325C11E-3887-4987-AF03-50B7D49241AE}"/>
              </a:ext>
            </a:extLst>
          </p:cNvPr>
          <p:cNvCxnSpPr>
            <a:cxnSpLocks/>
          </p:cNvCxnSpPr>
          <p:nvPr/>
        </p:nvCxnSpPr>
        <p:spPr>
          <a:xfrm flipV="1">
            <a:off x="7264285" y="2195575"/>
            <a:ext cx="0" cy="214193"/>
          </a:xfrm>
          <a:prstGeom prst="line">
            <a:avLst/>
          </a:prstGeom>
        </p:spPr>
        <p:style>
          <a:lnRef idx="1">
            <a:schemeClr val="dk1"/>
          </a:lnRef>
          <a:fillRef idx="0">
            <a:schemeClr val="dk1"/>
          </a:fillRef>
          <a:effectRef idx="0">
            <a:schemeClr val="dk1"/>
          </a:effectRef>
          <a:fontRef idx="minor">
            <a:schemeClr val="tx1"/>
          </a:fontRef>
        </p:style>
      </p:cxnSp>
      <p:cxnSp>
        <p:nvCxnSpPr>
          <p:cNvPr id="111" name="Conector recto 110">
            <a:extLst>
              <a:ext uri="{FF2B5EF4-FFF2-40B4-BE49-F238E27FC236}">
                <a16:creationId xmlns:a16="http://schemas.microsoft.com/office/drawing/2014/main" xmlns="" id="{B1409F86-409B-4D65-A61A-4CE7F53C8557}"/>
              </a:ext>
            </a:extLst>
          </p:cNvPr>
          <p:cNvCxnSpPr>
            <a:cxnSpLocks/>
          </p:cNvCxnSpPr>
          <p:nvPr/>
        </p:nvCxnSpPr>
        <p:spPr>
          <a:xfrm>
            <a:off x="6610931" y="3708749"/>
            <a:ext cx="167782" cy="0"/>
          </a:xfrm>
          <a:prstGeom prst="line">
            <a:avLst/>
          </a:prstGeom>
        </p:spPr>
        <p:style>
          <a:lnRef idx="1">
            <a:schemeClr val="dk1"/>
          </a:lnRef>
          <a:fillRef idx="0">
            <a:schemeClr val="dk1"/>
          </a:fillRef>
          <a:effectRef idx="0">
            <a:schemeClr val="dk1"/>
          </a:effectRef>
          <a:fontRef idx="minor">
            <a:schemeClr val="tx1"/>
          </a:fontRef>
        </p:style>
      </p:cxnSp>
      <p:cxnSp>
        <p:nvCxnSpPr>
          <p:cNvPr id="117" name="Conector recto 116">
            <a:extLst>
              <a:ext uri="{FF2B5EF4-FFF2-40B4-BE49-F238E27FC236}">
                <a16:creationId xmlns:a16="http://schemas.microsoft.com/office/drawing/2014/main" xmlns="" id="{C063FA37-F57A-4EBE-BBC8-868DB8398662}"/>
              </a:ext>
            </a:extLst>
          </p:cNvPr>
          <p:cNvCxnSpPr>
            <a:cxnSpLocks/>
          </p:cNvCxnSpPr>
          <p:nvPr/>
        </p:nvCxnSpPr>
        <p:spPr>
          <a:xfrm flipV="1">
            <a:off x="8268478" y="2420889"/>
            <a:ext cx="0" cy="758067"/>
          </a:xfrm>
          <a:prstGeom prst="line">
            <a:avLst/>
          </a:prstGeom>
        </p:spPr>
        <p:style>
          <a:lnRef idx="1">
            <a:schemeClr val="dk1"/>
          </a:lnRef>
          <a:fillRef idx="0">
            <a:schemeClr val="dk1"/>
          </a:fillRef>
          <a:effectRef idx="0">
            <a:schemeClr val="dk1"/>
          </a:effectRef>
          <a:fontRef idx="minor">
            <a:schemeClr val="tx1"/>
          </a:fontRef>
        </p:style>
      </p:cxnSp>
      <p:cxnSp>
        <p:nvCxnSpPr>
          <p:cNvPr id="118" name="Conector recto 117">
            <a:extLst>
              <a:ext uri="{FF2B5EF4-FFF2-40B4-BE49-F238E27FC236}">
                <a16:creationId xmlns:a16="http://schemas.microsoft.com/office/drawing/2014/main" xmlns="" id="{9DA0CC2C-91C4-4730-9CB7-0EDFA96F9CEE}"/>
              </a:ext>
            </a:extLst>
          </p:cNvPr>
          <p:cNvCxnSpPr>
            <a:cxnSpLocks/>
          </p:cNvCxnSpPr>
          <p:nvPr/>
        </p:nvCxnSpPr>
        <p:spPr>
          <a:xfrm>
            <a:off x="8268478" y="3185306"/>
            <a:ext cx="167782" cy="0"/>
          </a:xfrm>
          <a:prstGeom prst="line">
            <a:avLst/>
          </a:prstGeom>
        </p:spPr>
        <p:style>
          <a:lnRef idx="1">
            <a:schemeClr val="dk1"/>
          </a:lnRef>
          <a:fillRef idx="0">
            <a:schemeClr val="dk1"/>
          </a:fillRef>
          <a:effectRef idx="0">
            <a:schemeClr val="dk1"/>
          </a:effectRef>
          <a:fontRef idx="minor">
            <a:schemeClr val="tx1"/>
          </a:fontRef>
        </p:style>
      </p:cxnSp>
      <p:cxnSp>
        <p:nvCxnSpPr>
          <p:cNvPr id="119" name="Conector recto 118">
            <a:extLst>
              <a:ext uri="{FF2B5EF4-FFF2-40B4-BE49-F238E27FC236}">
                <a16:creationId xmlns:a16="http://schemas.microsoft.com/office/drawing/2014/main" xmlns="" id="{D64B3337-DD1D-406B-BD5B-1737889BBD45}"/>
              </a:ext>
            </a:extLst>
          </p:cNvPr>
          <p:cNvCxnSpPr>
            <a:cxnSpLocks/>
          </p:cNvCxnSpPr>
          <p:nvPr/>
        </p:nvCxnSpPr>
        <p:spPr>
          <a:xfrm>
            <a:off x="8280147" y="2732972"/>
            <a:ext cx="156113" cy="0"/>
          </a:xfrm>
          <a:prstGeom prst="line">
            <a:avLst/>
          </a:prstGeom>
        </p:spPr>
        <p:style>
          <a:lnRef idx="1">
            <a:schemeClr val="dk1"/>
          </a:lnRef>
          <a:fillRef idx="0">
            <a:schemeClr val="dk1"/>
          </a:fillRef>
          <a:effectRef idx="0">
            <a:schemeClr val="dk1"/>
          </a:effectRef>
          <a:fontRef idx="minor">
            <a:schemeClr val="tx1"/>
          </a:fontRef>
        </p:style>
      </p:cxnSp>
      <p:cxnSp>
        <p:nvCxnSpPr>
          <p:cNvPr id="120" name="Conector recto 119">
            <a:extLst>
              <a:ext uri="{FF2B5EF4-FFF2-40B4-BE49-F238E27FC236}">
                <a16:creationId xmlns:a16="http://schemas.microsoft.com/office/drawing/2014/main" xmlns="" id="{5708A5E4-451B-4B21-B9BA-436EE159130C}"/>
              </a:ext>
            </a:extLst>
          </p:cNvPr>
          <p:cNvCxnSpPr>
            <a:cxnSpLocks/>
          </p:cNvCxnSpPr>
          <p:nvPr/>
        </p:nvCxnSpPr>
        <p:spPr>
          <a:xfrm>
            <a:off x="8268478" y="2420888"/>
            <a:ext cx="665023" cy="0"/>
          </a:xfrm>
          <a:prstGeom prst="line">
            <a:avLst/>
          </a:prstGeom>
        </p:spPr>
        <p:style>
          <a:lnRef idx="2">
            <a:schemeClr val="dk1"/>
          </a:lnRef>
          <a:fillRef idx="0">
            <a:schemeClr val="dk1"/>
          </a:fillRef>
          <a:effectRef idx="1">
            <a:schemeClr val="dk1"/>
          </a:effectRef>
          <a:fontRef idx="minor">
            <a:schemeClr val="tx1"/>
          </a:fontRef>
        </p:style>
      </p:cxnSp>
      <p:cxnSp>
        <p:nvCxnSpPr>
          <p:cNvPr id="121" name="Conector recto 120">
            <a:extLst>
              <a:ext uri="{FF2B5EF4-FFF2-40B4-BE49-F238E27FC236}">
                <a16:creationId xmlns:a16="http://schemas.microsoft.com/office/drawing/2014/main" xmlns="" id="{D509FE79-13DC-4B84-BA3A-AD26438033F7}"/>
              </a:ext>
            </a:extLst>
          </p:cNvPr>
          <p:cNvCxnSpPr>
            <a:cxnSpLocks/>
          </p:cNvCxnSpPr>
          <p:nvPr/>
        </p:nvCxnSpPr>
        <p:spPr>
          <a:xfrm flipV="1">
            <a:off x="8933501" y="2195575"/>
            <a:ext cx="0" cy="21419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2405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xmlns="" id="{D7CECF76-61B2-4317-8095-FD35CF1E2FB3}"/>
              </a:ext>
            </a:extLst>
          </p:cNvPr>
          <p:cNvSpPr/>
          <p:nvPr/>
        </p:nvSpPr>
        <p:spPr>
          <a:xfrm>
            <a:off x="9863172" y="175917"/>
            <a:ext cx="480506" cy="807487"/>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6" name="Grupo 1"/>
          <p:cNvGrpSpPr/>
          <p:nvPr/>
        </p:nvGrpSpPr>
        <p:grpSpPr>
          <a:xfrm>
            <a:off x="95534" y="109182"/>
            <a:ext cx="2903328" cy="807486"/>
            <a:chOff x="95534" y="109182"/>
            <a:chExt cx="2429301" cy="807486"/>
          </a:xfrm>
        </p:grpSpPr>
        <p:pic>
          <p:nvPicPr>
            <p:cNvPr id="7" name="Imagen 6">
              <a:extLst>
                <a:ext uri="{FF2B5EF4-FFF2-40B4-BE49-F238E27FC236}">
                  <a16:creationId xmlns:a16="http://schemas.microsoft.com/office/drawing/2014/main" xmlns="" id="{F423760E-867B-F845-BD70-22A4238927D3}"/>
                </a:ext>
              </a:extLst>
            </p:cNvPr>
            <p:cNvPicPr>
              <a:picLocks noChangeAspect="1"/>
            </p:cNvPicPr>
            <p:nvPr/>
          </p:nvPicPr>
          <p:blipFill>
            <a:blip r:embed="rId3"/>
            <a:stretch>
              <a:fillRect/>
            </a:stretch>
          </p:blipFill>
          <p:spPr>
            <a:xfrm>
              <a:off x="95534" y="109182"/>
              <a:ext cx="2429301" cy="807486"/>
            </a:xfrm>
            <a:prstGeom prst="rect">
              <a:avLst/>
            </a:prstGeom>
          </p:spPr>
        </p:pic>
        <p:sp>
          <p:nvSpPr>
            <p:cNvPr id="8" name="CuadroTexto 7"/>
            <p:cNvSpPr txBox="1"/>
            <p:nvPr/>
          </p:nvSpPr>
          <p:spPr>
            <a:xfrm>
              <a:off x="95534" y="294553"/>
              <a:ext cx="832514" cy="461665"/>
            </a:xfrm>
            <a:prstGeom prst="rect">
              <a:avLst/>
            </a:prstGeom>
            <a:noFill/>
          </p:spPr>
          <p:txBody>
            <a:bodyPr wrap="square" rtlCol="0">
              <a:spAutoFit/>
            </a:bodyPr>
            <a:lstStyle/>
            <a:p>
              <a:pPr algn="ctr"/>
              <a:r>
                <a:rPr lang="es-MX" sz="1200" b="1" dirty="0"/>
                <a:t>Capítulo III</a:t>
              </a:r>
            </a:p>
          </p:txBody>
        </p:sp>
        <p:sp>
          <p:nvSpPr>
            <p:cNvPr id="9" name="CuadroTexto 8"/>
            <p:cNvSpPr txBox="1"/>
            <p:nvPr/>
          </p:nvSpPr>
          <p:spPr>
            <a:xfrm>
              <a:off x="928048" y="332656"/>
              <a:ext cx="1596787" cy="523220"/>
            </a:xfrm>
            <a:prstGeom prst="rect">
              <a:avLst/>
            </a:prstGeom>
            <a:noFill/>
          </p:spPr>
          <p:txBody>
            <a:bodyPr wrap="square" rtlCol="0">
              <a:spAutoFit/>
            </a:bodyPr>
            <a:lstStyle/>
            <a:p>
              <a:r>
                <a:rPr lang="es-MX" sz="1400" b="1" dirty="0"/>
                <a:t>Diagnóstico del Ejército</a:t>
              </a:r>
            </a:p>
          </p:txBody>
        </p:sp>
      </p:grpSp>
      <p:sp>
        <p:nvSpPr>
          <p:cNvPr id="23" name="Rectángulo 22"/>
          <p:cNvSpPr/>
          <p:nvPr/>
        </p:nvSpPr>
        <p:spPr>
          <a:xfrm>
            <a:off x="2998862" y="5405162"/>
            <a:ext cx="6607318" cy="523220"/>
          </a:xfrm>
          <a:prstGeom prst="rect">
            <a:avLst/>
          </a:prstGeom>
        </p:spPr>
        <p:txBody>
          <a:bodyPr wrap="square">
            <a:spAutoFit/>
          </a:bodyPr>
          <a:lstStyle/>
          <a:p>
            <a:pPr algn="ctr"/>
            <a:r>
              <a:rPr lang="es-EC" sz="1400" dirty="0">
                <a:solidFill>
                  <a:schemeClr val="bg1"/>
                </a:solidFill>
              </a:rPr>
              <a:t>“Factores que originan la rotación de personal en una distribuidora de productos de consumo masivo en la ciudad de Quito”.</a:t>
            </a:r>
          </a:p>
        </p:txBody>
      </p:sp>
      <p:sp>
        <p:nvSpPr>
          <p:cNvPr id="21" name="Rectángulo 20"/>
          <p:cNvSpPr/>
          <p:nvPr/>
        </p:nvSpPr>
        <p:spPr>
          <a:xfrm>
            <a:off x="3986775" y="2586027"/>
            <a:ext cx="5132767" cy="738664"/>
          </a:xfrm>
          <a:prstGeom prst="rect">
            <a:avLst/>
          </a:prstGeom>
        </p:spPr>
        <p:txBody>
          <a:bodyPr wrap="square">
            <a:spAutoFit/>
          </a:bodyPr>
          <a:lstStyle/>
          <a:p>
            <a:pPr algn="ctr"/>
            <a:r>
              <a:rPr lang="es-EC" sz="1400" dirty="0">
                <a:solidFill>
                  <a:schemeClr val="bg1"/>
                </a:solidFill>
              </a:rPr>
              <a:t>Análisis de Rincón y Morales sobre la Facultad Discrecional, Planeación y Eficiencia de la gestión del recurso humano militar</a:t>
            </a:r>
          </a:p>
        </p:txBody>
      </p:sp>
      <p:sp>
        <p:nvSpPr>
          <p:cNvPr id="22" name="Rectángulo 21"/>
          <p:cNvSpPr/>
          <p:nvPr/>
        </p:nvSpPr>
        <p:spPr>
          <a:xfrm>
            <a:off x="4511030" y="1988840"/>
            <a:ext cx="4032448" cy="523220"/>
          </a:xfrm>
          <a:prstGeom prst="rect">
            <a:avLst/>
          </a:prstGeom>
        </p:spPr>
        <p:txBody>
          <a:bodyPr wrap="square">
            <a:spAutoFit/>
          </a:bodyPr>
          <a:lstStyle/>
          <a:p>
            <a:pPr algn="ctr"/>
            <a:r>
              <a:rPr lang="es-EC" sz="1400" dirty="0">
                <a:solidFill>
                  <a:schemeClr val="bg1"/>
                </a:solidFill>
              </a:rPr>
              <a:t>Ejército de Uruguay </a:t>
            </a:r>
            <a:r>
              <a:rPr lang="es-ES" sz="1400" dirty="0">
                <a:solidFill>
                  <a:schemeClr val="bg1"/>
                </a:solidFill>
              </a:rPr>
              <a:t>(Instituto Militar de Estudios Superiores I.M.E.S., 2017)</a:t>
            </a:r>
            <a:endParaRPr lang="es-EC" sz="1400" dirty="0">
              <a:solidFill>
                <a:schemeClr val="bg1"/>
              </a:solidFill>
            </a:endParaRPr>
          </a:p>
        </p:txBody>
      </p:sp>
      <p:sp>
        <p:nvSpPr>
          <p:cNvPr id="14" name="CuadroTexto 13"/>
          <p:cNvSpPr txBox="1"/>
          <p:nvPr/>
        </p:nvSpPr>
        <p:spPr>
          <a:xfrm>
            <a:off x="4643768" y="150816"/>
            <a:ext cx="3285849" cy="374571"/>
          </a:xfrm>
          <a:prstGeom prst="flowChartAlternateProcess">
            <a:avLst/>
          </a:prstGeom>
          <a:ln w="28575">
            <a:solidFill>
              <a:srgbClr val="00DA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C" sz="1600" b="1" dirty="0"/>
              <a:t>INGRESOS DE PERSONAL</a:t>
            </a:r>
            <a:endParaRPr lang="es-MX" sz="1600" b="1" dirty="0"/>
          </a:p>
        </p:txBody>
      </p:sp>
      <p:graphicFrame>
        <p:nvGraphicFramePr>
          <p:cNvPr id="3" name="Tabla 2"/>
          <p:cNvGraphicFramePr>
            <a:graphicFrameLocks noGrp="1"/>
          </p:cNvGraphicFramePr>
          <p:nvPr>
            <p:extLst>
              <p:ext uri="{D42A27DB-BD31-4B8C-83A1-F6EECF244321}">
                <p14:modId xmlns:p14="http://schemas.microsoft.com/office/powerpoint/2010/main" val="1790715853"/>
              </p:ext>
            </p:extLst>
          </p:nvPr>
        </p:nvGraphicFramePr>
        <p:xfrm>
          <a:off x="482089" y="1185243"/>
          <a:ext cx="4592319" cy="1744409"/>
        </p:xfrm>
        <a:graphic>
          <a:graphicData uri="http://schemas.openxmlformats.org/drawingml/2006/table">
            <a:tbl>
              <a:tblPr firstRow="1" firstCol="1" bandRow="1"/>
              <a:tblGrid>
                <a:gridCol w="1023673">
                  <a:extLst>
                    <a:ext uri="{9D8B030D-6E8A-4147-A177-3AD203B41FA5}">
                      <a16:colId xmlns:a16="http://schemas.microsoft.com/office/drawing/2014/main" xmlns="" val="20000"/>
                    </a:ext>
                  </a:extLst>
                </a:gridCol>
                <a:gridCol w="1023673">
                  <a:extLst>
                    <a:ext uri="{9D8B030D-6E8A-4147-A177-3AD203B41FA5}">
                      <a16:colId xmlns:a16="http://schemas.microsoft.com/office/drawing/2014/main" xmlns="" val="20001"/>
                    </a:ext>
                  </a:extLst>
                </a:gridCol>
                <a:gridCol w="915685">
                  <a:extLst>
                    <a:ext uri="{9D8B030D-6E8A-4147-A177-3AD203B41FA5}">
                      <a16:colId xmlns:a16="http://schemas.microsoft.com/office/drawing/2014/main" xmlns="" val="20002"/>
                    </a:ext>
                  </a:extLst>
                </a:gridCol>
                <a:gridCol w="814644">
                  <a:extLst>
                    <a:ext uri="{9D8B030D-6E8A-4147-A177-3AD203B41FA5}">
                      <a16:colId xmlns:a16="http://schemas.microsoft.com/office/drawing/2014/main" xmlns="" val="20003"/>
                    </a:ext>
                  </a:extLst>
                </a:gridCol>
                <a:gridCol w="814644">
                  <a:extLst>
                    <a:ext uri="{9D8B030D-6E8A-4147-A177-3AD203B41FA5}">
                      <a16:colId xmlns:a16="http://schemas.microsoft.com/office/drawing/2014/main" xmlns="" val="20004"/>
                    </a:ext>
                  </a:extLst>
                </a:gridCol>
              </a:tblGrid>
              <a:tr h="149860">
                <a:tc gridSpan="5">
                  <a:txBody>
                    <a:bodyPr/>
                    <a:lstStyle/>
                    <a:p>
                      <a:pPr algn="ctr">
                        <a:lnSpc>
                          <a:spcPct val="115000"/>
                        </a:lnSpc>
                        <a:spcAft>
                          <a:spcPts val="0"/>
                        </a:spcAft>
                      </a:pPr>
                      <a:r>
                        <a:rPr lang="es-ES" sz="12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Candidatos a ocupar vacantes 2019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49860">
                <a:tc rowSpan="2">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Proceso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gridSpan="4">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Esmil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149860">
                <a:tc vMerge="1">
                  <a:txBody>
                    <a:bodyPr/>
                    <a:lstStyle/>
                    <a:p>
                      <a:endParaRPr lang="en-US"/>
                    </a:p>
                  </a:txBody>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Masculino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Femenino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sigue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2"/>
                  </a:ext>
                </a:extLst>
              </a:tr>
              <a:tr h="149860">
                <a:tc>
                  <a:txBody>
                    <a:bodyPr/>
                    <a:lstStyle/>
                    <a:p>
                      <a:pPr algn="just">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Inscritos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_tradnl" sz="1100">
                          <a:effectLst/>
                          <a:latin typeface="Times New Roman" panose="02020603050405020304" pitchFamily="18" charset="0"/>
                          <a:ea typeface="Times New Roman" panose="02020603050405020304" pitchFamily="18" charset="0"/>
                          <a:cs typeface="Times New Roman" panose="02020603050405020304" pitchFamily="18" charset="0"/>
                        </a:rPr>
                        <a:t>2.046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_tradnl" sz="1100">
                          <a:effectLst/>
                          <a:latin typeface="Times New Roman" panose="02020603050405020304" pitchFamily="18" charset="0"/>
                          <a:ea typeface="Times New Roman" panose="02020603050405020304" pitchFamily="18" charset="0"/>
                          <a:cs typeface="Times New Roman" panose="02020603050405020304" pitchFamily="18" charset="0"/>
                        </a:rPr>
                        <a:t>567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_tradnl" sz="1100">
                          <a:effectLst/>
                          <a:latin typeface="Times New Roman" panose="02020603050405020304" pitchFamily="18" charset="0"/>
                          <a:ea typeface="Times New Roman" panose="02020603050405020304" pitchFamily="18" charset="0"/>
                          <a:cs typeface="Times New Roman" panose="02020603050405020304" pitchFamily="18" charset="0"/>
                        </a:rPr>
                        <a:t>2.613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3"/>
                  </a:ext>
                </a:extLst>
              </a:tr>
              <a:tr h="149860">
                <a:tc>
                  <a:txBody>
                    <a:bodyPr/>
                    <a:lstStyle/>
                    <a:p>
                      <a:pPr algn="just">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_tradnl"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_tradnl"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_tradnl"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4"/>
                  </a:ext>
                </a:extLst>
              </a:tr>
              <a:tr h="149860">
                <a:tc>
                  <a:txBody>
                    <a:bodyPr/>
                    <a:lstStyle/>
                    <a:p>
                      <a:pPr algn="just">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Presentan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_tradnl" sz="1100">
                          <a:effectLst/>
                          <a:latin typeface="Times New Roman" panose="02020603050405020304" pitchFamily="18" charset="0"/>
                          <a:ea typeface="Times New Roman" panose="02020603050405020304" pitchFamily="18" charset="0"/>
                          <a:cs typeface="Times New Roman" panose="02020603050405020304" pitchFamily="18" charset="0"/>
                        </a:rPr>
                        <a:t>1.353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_tradnl" sz="1100">
                          <a:effectLst/>
                          <a:latin typeface="Times New Roman" panose="02020603050405020304" pitchFamily="18" charset="0"/>
                          <a:ea typeface="Times New Roman" panose="02020603050405020304" pitchFamily="18" charset="0"/>
                          <a:cs typeface="Times New Roman" panose="02020603050405020304" pitchFamily="18" charset="0"/>
                        </a:rPr>
                        <a:t>213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_tradnl" sz="1100">
                          <a:effectLst/>
                          <a:latin typeface="Times New Roman" panose="02020603050405020304" pitchFamily="18" charset="0"/>
                          <a:ea typeface="Times New Roman" panose="02020603050405020304" pitchFamily="18" charset="0"/>
                          <a:cs typeface="Times New Roman" panose="02020603050405020304" pitchFamily="18" charset="0"/>
                        </a:rPr>
                        <a:t>1.566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5"/>
                  </a:ext>
                </a:extLst>
              </a:tr>
              <a:tr h="283210">
                <a:tc>
                  <a:txBody>
                    <a:bodyPr/>
                    <a:lstStyle/>
                    <a:p>
                      <a:pPr algn="just">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Aprobados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6"/>
                  </a:ext>
                </a:extLst>
              </a:tr>
              <a:tr h="149860">
                <a:tc>
                  <a:txBody>
                    <a:bodyPr/>
                    <a:lstStyle/>
                    <a:p>
                      <a:pPr algn="just">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Ingresan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7"/>
                  </a:ext>
                </a:extLst>
              </a:tr>
              <a:tr h="149860">
                <a:tc>
                  <a:txBody>
                    <a:bodyPr/>
                    <a:lstStyle/>
                    <a:p>
                      <a:pP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Orgánico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837443216"/>
              </p:ext>
            </p:extLst>
          </p:nvPr>
        </p:nvGraphicFramePr>
        <p:xfrm>
          <a:off x="5951190" y="1146146"/>
          <a:ext cx="5493598" cy="1829132"/>
        </p:xfrm>
        <a:graphic>
          <a:graphicData uri="http://schemas.openxmlformats.org/drawingml/2006/table">
            <a:tbl>
              <a:tblPr firstRow="1" firstCol="1" bandRow="1"/>
              <a:tblGrid>
                <a:gridCol w="1420758">
                  <a:extLst>
                    <a:ext uri="{9D8B030D-6E8A-4147-A177-3AD203B41FA5}">
                      <a16:colId xmlns:a16="http://schemas.microsoft.com/office/drawing/2014/main" xmlns="" val="20000"/>
                    </a:ext>
                  </a:extLst>
                </a:gridCol>
                <a:gridCol w="895695">
                  <a:extLst>
                    <a:ext uri="{9D8B030D-6E8A-4147-A177-3AD203B41FA5}">
                      <a16:colId xmlns:a16="http://schemas.microsoft.com/office/drawing/2014/main" xmlns="" val="20001"/>
                    </a:ext>
                  </a:extLst>
                </a:gridCol>
                <a:gridCol w="905991">
                  <a:extLst>
                    <a:ext uri="{9D8B030D-6E8A-4147-A177-3AD203B41FA5}">
                      <a16:colId xmlns:a16="http://schemas.microsoft.com/office/drawing/2014/main" xmlns="" val="20002"/>
                    </a:ext>
                  </a:extLst>
                </a:gridCol>
                <a:gridCol w="960899">
                  <a:extLst>
                    <a:ext uri="{9D8B030D-6E8A-4147-A177-3AD203B41FA5}">
                      <a16:colId xmlns:a16="http://schemas.microsoft.com/office/drawing/2014/main" xmlns="" val="20003"/>
                    </a:ext>
                  </a:extLst>
                </a:gridCol>
                <a:gridCol w="1310255">
                  <a:extLst>
                    <a:ext uri="{9D8B030D-6E8A-4147-A177-3AD203B41FA5}">
                      <a16:colId xmlns:a16="http://schemas.microsoft.com/office/drawing/2014/main" xmlns="" val="20004"/>
                    </a:ext>
                  </a:extLst>
                </a:gridCol>
              </a:tblGrid>
              <a:tr h="406473">
                <a:tc>
                  <a:txBody>
                    <a:bodyPr/>
                    <a:lstStyle/>
                    <a:p>
                      <a:pPr algn="ctr">
                        <a:lnSpc>
                          <a:spcPct val="115000"/>
                        </a:lnSpc>
                        <a:spcAft>
                          <a:spcPts val="0"/>
                        </a:spcAft>
                      </a:pPr>
                      <a:r>
                        <a:rPr lang="es-EC" sz="11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Clasificación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1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Total orgánico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1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Total efectivo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1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Vacantes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1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(efectivo / orgánico)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203237">
                <a:tc>
                  <a:txBody>
                    <a:bodyPr/>
                    <a:lstStyle/>
                    <a:p>
                      <a:pPr>
                        <a:lnSpc>
                          <a:spcPct val="115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Oficiales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4.521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1"/>
                  </a:ext>
                </a:extLst>
              </a:tr>
              <a:tr h="203237">
                <a:tc>
                  <a:txBody>
                    <a:bodyPr/>
                    <a:lstStyle/>
                    <a:p>
                      <a:pPr>
                        <a:lnSpc>
                          <a:spcPct val="115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Voluntarios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31.819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21.339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10.480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2"/>
                  </a:ext>
                </a:extLst>
              </a:tr>
              <a:tr h="203237">
                <a:tc>
                  <a:txBody>
                    <a:bodyPr/>
                    <a:lstStyle/>
                    <a:p>
                      <a:pPr>
                        <a:lnSpc>
                          <a:spcPct val="115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Cadetes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3"/>
                  </a:ext>
                </a:extLst>
              </a:tr>
              <a:tr h="203237">
                <a:tc>
                  <a:txBody>
                    <a:bodyPr/>
                    <a:lstStyle/>
                    <a:p>
                      <a:pPr>
                        <a:lnSpc>
                          <a:spcPct val="115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Asps. A sldos.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2.800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4"/>
                  </a:ext>
                </a:extLst>
              </a:tr>
              <a:tr h="203237">
                <a:tc>
                  <a:txBody>
                    <a:bodyPr/>
                    <a:lstStyle/>
                    <a:p>
                      <a:pPr>
                        <a:lnSpc>
                          <a:spcPct val="115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Conscriptos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7.586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5"/>
                  </a:ext>
                </a:extLst>
              </a:tr>
              <a:tr h="203237">
                <a:tc>
                  <a:txBody>
                    <a:bodyPr/>
                    <a:lstStyle/>
                    <a:p>
                      <a:pPr>
                        <a:lnSpc>
                          <a:spcPct val="115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Serv. Pub. Civiles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2.875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2.255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21,6%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6"/>
                  </a:ext>
                </a:extLst>
              </a:tr>
              <a:tr h="203237">
                <a:tc>
                  <a:txBody>
                    <a:bodyPr/>
                    <a:lstStyle/>
                    <a:p>
                      <a:pPr>
                        <a:lnSpc>
                          <a:spcPct val="115000"/>
                        </a:lnSpc>
                        <a:spcAft>
                          <a:spcPts val="0"/>
                        </a:spcAft>
                      </a:pPr>
                      <a:r>
                        <a:rPr lang="es-EC" sz="1100" b="1">
                          <a:effectLst/>
                          <a:latin typeface="Times New Roman" panose="02020603050405020304" pitchFamily="18" charset="0"/>
                          <a:ea typeface="Calibri" panose="020F0502020204030204" pitchFamily="34" charset="0"/>
                          <a:cs typeface="Times New Roman" panose="02020603050405020304" pitchFamily="18" charset="0"/>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50.715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34.950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15.765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68,9%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7"/>
                  </a:ext>
                </a:extLst>
              </a:tr>
            </a:tbl>
          </a:graphicData>
        </a:graphic>
      </p:graphicFrame>
      <p:sp>
        <p:nvSpPr>
          <p:cNvPr id="10" name="Rectángulo 9"/>
          <p:cNvSpPr/>
          <p:nvPr/>
        </p:nvSpPr>
        <p:spPr>
          <a:xfrm>
            <a:off x="5951190" y="817800"/>
            <a:ext cx="1978427" cy="261610"/>
          </a:xfrm>
          <a:prstGeom prst="rect">
            <a:avLst/>
          </a:prstGeom>
        </p:spPr>
        <p:txBody>
          <a:bodyPr wrap="none">
            <a:spAutoFit/>
          </a:bodyPr>
          <a:lstStyle/>
          <a:p>
            <a:pPr>
              <a:spcAft>
                <a:spcPts val="0"/>
              </a:spcAft>
            </a:pPr>
            <a:r>
              <a:rPr lang="es-EC" sz="1100" b="1" dirty="0">
                <a:latin typeface="+mj-lt"/>
                <a:ea typeface="Times New Roman" panose="02020603050405020304" pitchFamily="18" charset="0"/>
              </a:rPr>
              <a:t>Tabla.</a:t>
            </a:r>
            <a:r>
              <a:rPr lang="es-EC" sz="1100" dirty="0">
                <a:latin typeface="+mj-lt"/>
                <a:ea typeface="Times New Roman" panose="02020603050405020304" pitchFamily="18" charset="0"/>
              </a:rPr>
              <a:t> </a:t>
            </a:r>
            <a:r>
              <a:rPr lang="es-EC" sz="1100" i="1" dirty="0">
                <a:latin typeface="+mj-lt"/>
                <a:ea typeface="Times New Roman" panose="02020603050405020304" pitchFamily="18" charset="0"/>
              </a:rPr>
              <a:t>Efectivos del Ejército</a:t>
            </a:r>
            <a:r>
              <a:rPr lang="es-EC" sz="1100" dirty="0">
                <a:latin typeface="+mj-lt"/>
                <a:ea typeface="Times New Roman" panose="02020603050405020304" pitchFamily="18" charset="0"/>
              </a:rPr>
              <a:t> </a:t>
            </a:r>
            <a:endParaRPr lang="en-US" sz="1100" dirty="0">
              <a:effectLst/>
              <a:latin typeface="+mj-lt"/>
              <a:ea typeface="Times New Roman" panose="02020603050405020304" pitchFamily="18" charset="0"/>
            </a:endParaRPr>
          </a:p>
        </p:txBody>
      </p:sp>
      <p:sp>
        <p:nvSpPr>
          <p:cNvPr id="12" name="Rectángulo 11"/>
          <p:cNvSpPr/>
          <p:nvPr/>
        </p:nvSpPr>
        <p:spPr>
          <a:xfrm>
            <a:off x="503432" y="807226"/>
            <a:ext cx="3057247" cy="430887"/>
          </a:xfrm>
          <a:prstGeom prst="rect">
            <a:avLst/>
          </a:prstGeom>
        </p:spPr>
        <p:txBody>
          <a:bodyPr wrap="none">
            <a:spAutoFit/>
          </a:bodyPr>
          <a:lstStyle/>
          <a:p>
            <a:pPr>
              <a:lnSpc>
                <a:spcPct val="200000"/>
              </a:lnSpc>
              <a:spcAft>
                <a:spcPts val="0"/>
              </a:spcAft>
            </a:pPr>
            <a:r>
              <a:rPr lang="es-EC" sz="1100" b="1" dirty="0">
                <a:latin typeface="+mj-lt"/>
                <a:ea typeface="Times New Roman" panose="02020603050405020304" pitchFamily="18" charset="0"/>
              </a:rPr>
              <a:t>Tabla.</a:t>
            </a:r>
            <a:r>
              <a:rPr lang="es-EC" sz="1100" b="1" i="1" dirty="0">
                <a:latin typeface="+mj-lt"/>
                <a:ea typeface="Times New Roman" panose="02020603050405020304" pitchFamily="18" charset="0"/>
              </a:rPr>
              <a:t> </a:t>
            </a:r>
            <a:r>
              <a:rPr lang="es-EC" sz="1100" i="1" dirty="0">
                <a:latin typeface="+mj-lt"/>
                <a:ea typeface="Times New Roman" panose="02020603050405020304" pitchFamily="18" charset="0"/>
              </a:rPr>
              <a:t>Número de aspirantes a cadetes 2019 </a:t>
            </a:r>
            <a:endParaRPr lang="en-US" sz="1100" dirty="0">
              <a:effectLst/>
              <a:latin typeface="+mj-lt"/>
              <a:ea typeface="Times New Roman" panose="02020603050405020304" pitchFamily="18" charset="0"/>
            </a:endParaRPr>
          </a:p>
        </p:txBody>
      </p:sp>
      <p:graphicFrame>
        <p:nvGraphicFramePr>
          <p:cNvPr id="16" name="Tabla 15"/>
          <p:cNvGraphicFramePr>
            <a:graphicFrameLocks noGrp="1"/>
          </p:cNvGraphicFramePr>
          <p:nvPr>
            <p:extLst>
              <p:ext uri="{D42A27DB-BD31-4B8C-83A1-F6EECF244321}">
                <p14:modId xmlns:p14="http://schemas.microsoft.com/office/powerpoint/2010/main" val="632080352"/>
              </p:ext>
            </p:extLst>
          </p:nvPr>
        </p:nvGraphicFramePr>
        <p:xfrm>
          <a:off x="1414686" y="3398658"/>
          <a:ext cx="7632848" cy="2940912"/>
        </p:xfrm>
        <a:graphic>
          <a:graphicData uri="http://schemas.openxmlformats.org/drawingml/2006/table">
            <a:tbl>
              <a:tblPr firstRow="1" firstCol="1" bandRow="1"/>
              <a:tblGrid>
                <a:gridCol w="790053">
                  <a:extLst>
                    <a:ext uri="{9D8B030D-6E8A-4147-A177-3AD203B41FA5}">
                      <a16:colId xmlns:a16="http://schemas.microsoft.com/office/drawing/2014/main" xmlns="" val="20000"/>
                    </a:ext>
                  </a:extLst>
                </a:gridCol>
                <a:gridCol w="875621">
                  <a:extLst>
                    <a:ext uri="{9D8B030D-6E8A-4147-A177-3AD203B41FA5}">
                      <a16:colId xmlns:a16="http://schemas.microsoft.com/office/drawing/2014/main" xmlns="" val="20001"/>
                    </a:ext>
                  </a:extLst>
                </a:gridCol>
                <a:gridCol w="900572">
                  <a:extLst>
                    <a:ext uri="{9D8B030D-6E8A-4147-A177-3AD203B41FA5}">
                      <a16:colId xmlns:a16="http://schemas.microsoft.com/office/drawing/2014/main" xmlns="" val="20002"/>
                    </a:ext>
                  </a:extLst>
                </a:gridCol>
                <a:gridCol w="589643">
                  <a:extLst>
                    <a:ext uri="{9D8B030D-6E8A-4147-A177-3AD203B41FA5}">
                      <a16:colId xmlns:a16="http://schemas.microsoft.com/office/drawing/2014/main" xmlns="" val="20003"/>
                    </a:ext>
                  </a:extLst>
                </a:gridCol>
                <a:gridCol w="743675">
                  <a:extLst>
                    <a:ext uri="{9D8B030D-6E8A-4147-A177-3AD203B41FA5}">
                      <a16:colId xmlns:a16="http://schemas.microsoft.com/office/drawing/2014/main" xmlns="" val="20004"/>
                    </a:ext>
                  </a:extLst>
                </a:gridCol>
                <a:gridCol w="940339">
                  <a:extLst>
                    <a:ext uri="{9D8B030D-6E8A-4147-A177-3AD203B41FA5}">
                      <a16:colId xmlns:a16="http://schemas.microsoft.com/office/drawing/2014/main" xmlns="" val="20005"/>
                    </a:ext>
                  </a:extLst>
                </a:gridCol>
                <a:gridCol w="508376">
                  <a:extLst>
                    <a:ext uri="{9D8B030D-6E8A-4147-A177-3AD203B41FA5}">
                      <a16:colId xmlns:a16="http://schemas.microsoft.com/office/drawing/2014/main" xmlns="" val="20006"/>
                    </a:ext>
                  </a:extLst>
                </a:gridCol>
                <a:gridCol w="875621">
                  <a:extLst>
                    <a:ext uri="{9D8B030D-6E8A-4147-A177-3AD203B41FA5}">
                      <a16:colId xmlns:a16="http://schemas.microsoft.com/office/drawing/2014/main" xmlns="" val="20007"/>
                    </a:ext>
                  </a:extLst>
                </a:gridCol>
                <a:gridCol w="900572">
                  <a:extLst>
                    <a:ext uri="{9D8B030D-6E8A-4147-A177-3AD203B41FA5}">
                      <a16:colId xmlns:a16="http://schemas.microsoft.com/office/drawing/2014/main" xmlns="" val="20008"/>
                    </a:ext>
                  </a:extLst>
                </a:gridCol>
                <a:gridCol w="508376">
                  <a:extLst>
                    <a:ext uri="{9D8B030D-6E8A-4147-A177-3AD203B41FA5}">
                      <a16:colId xmlns:a16="http://schemas.microsoft.com/office/drawing/2014/main" xmlns="" val="20009"/>
                    </a:ext>
                  </a:extLst>
                </a:gridCol>
              </a:tblGrid>
              <a:tr h="125469">
                <a:tc gridSpan="4">
                  <a:txBody>
                    <a:bodyPr/>
                    <a:lstStyle/>
                    <a:p>
                      <a:pPr algn="ctr">
                        <a:lnSpc>
                          <a:spcPct val="115000"/>
                        </a:lnSpc>
                        <a:spcAft>
                          <a:spcPts val="0"/>
                        </a:spcAft>
                      </a:pPr>
                      <a:r>
                        <a:rPr lang="es-E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50938">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GRADO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Efectivos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Orgánico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Efectivos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Orgánico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Efectivos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Orgánico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1"/>
                  </a:ext>
                </a:extLst>
              </a:tr>
              <a:tr h="250938">
                <a:tc>
                  <a:txBody>
                    <a:bodyPr/>
                    <a:lstStyle/>
                    <a:p>
                      <a:pP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GRAE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2"/>
                  </a:ext>
                </a:extLst>
              </a:tr>
              <a:tr h="250938">
                <a:tc>
                  <a:txBody>
                    <a:bodyPr/>
                    <a:lstStyle/>
                    <a:p>
                      <a:pP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GRAD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3"/>
                  </a:ext>
                </a:extLst>
              </a:tr>
              <a:tr h="250938">
                <a:tc>
                  <a:txBody>
                    <a:bodyPr/>
                    <a:lstStyle/>
                    <a:p>
                      <a:pP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GRAB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4"/>
                  </a:ext>
                </a:extLst>
              </a:tr>
              <a:tr h="250938">
                <a:tc>
                  <a:txBody>
                    <a:bodyPr/>
                    <a:lstStyle/>
                    <a:p>
                      <a:pP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CRNL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5"/>
                  </a:ext>
                </a:extLst>
              </a:tr>
              <a:tr h="250938">
                <a:tc>
                  <a:txBody>
                    <a:bodyPr/>
                    <a:lstStyle/>
                    <a:p>
                      <a:pP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TCRN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6"/>
                  </a:ext>
                </a:extLst>
              </a:tr>
              <a:tr h="250938">
                <a:tc>
                  <a:txBody>
                    <a:bodyPr/>
                    <a:lstStyle/>
                    <a:p>
                      <a:pP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MAYO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7"/>
                  </a:ext>
                </a:extLst>
              </a:tr>
              <a:tr h="250938">
                <a:tc>
                  <a:txBody>
                    <a:bodyPr/>
                    <a:lstStyle/>
                    <a:p>
                      <a:pP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CAPT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8"/>
                  </a:ext>
                </a:extLst>
              </a:tr>
              <a:tr h="250938">
                <a:tc>
                  <a:txBody>
                    <a:bodyPr/>
                    <a:lstStyle/>
                    <a:p>
                      <a:pP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TNTE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9"/>
                  </a:ext>
                </a:extLst>
              </a:tr>
              <a:tr h="250938">
                <a:tc>
                  <a:txBody>
                    <a:bodyPr/>
                    <a:lstStyle/>
                    <a:p>
                      <a:pP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SUBT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10"/>
                  </a:ext>
                </a:extLst>
              </a:tr>
              <a:tr h="250938">
                <a:tc>
                  <a:txBody>
                    <a:bodyPr/>
                    <a:lstStyle/>
                    <a:p>
                      <a:pPr>
                        <a:lnSpc>
                          <a:spcPct val="115000"/>
                        </a:lnSpc>
                        <a:spcAft>
                          <a:spcPts val="0"/>
                        </a:spcAft>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11"/>
                  </a:ext>
                </a:extLst>
              </a:tr>
            </a:tbl>
          </a:graphicData>
        </a:graphic>
      </p:graphicFrame>
      <p:sp>
        <p:nvSpPr>
          <p:cNvPr id="17" name="Rectangle 2"/>
          <p:cNvSpPr>
            <a:spLocks noChangeArrowheads="1"/>
          </p:cNvSpPr>
          <p:nvPr/>
        </p:nvSpPr>
        <p:spPr bwMode="auto">
          <a:xfrm>
            <a:off x="1486694" y="3092792"/>
            <a:ext cx="3549452" cy="2616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a:t>
            </a:r>
            <a:r>
              <a:rPr kumimoji="0" lang="es-EC" altLang="en-US" sz="1100" b="1" i="0"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rPr>
              <a:t>abla 7.</a:t>
            </a:r>
            <a:r>
              <a:rPr kumimoji="0" lang="es-EC" altLang="en-US" sz="1100" b="0" i="0"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rPr>
              <a:t> </a:t>
            </a:r>
            <a:r>
              <a:rPr kumimoji="0" lang="es-EC" altLang="en-US" sz="1100" i="1"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rPr>
              <a:t>Personal </a:t>
            </a:r>
            <a:r>
              <a:rPr lang="es-EC" altLang="en-US" sz="1100" i="1" dirty="0" bmk="">
                <a:latin typeface="Arial" panose="020B0604020202020204" pitchFamily="34" charset="0"/>
                <a:ea typeface="Times New Roman" panose="02020603050405020304" pitchFamily="18" charset="0"/>
              </a:rPr>
              <a:t>Oficiales </a:t>
            </a:r>
            <a:r>
              <a:rPr kumimoji="0" lang="es-EC" altLang="en-US" sz="1100" i="1"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rPr>
              <a:t>Efectivo vs. Orgánico</a:t>
            </a:r>
            <a:r>
              <a:rPr kumimoji="0" lang="es-EC" altLang="en-US" sz="11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100" i="0" u="none" strike="noStrike" cap="none" normalizeH="0" baseline="0" dirty="0">
              <a:ln>
                <a:noFill/>
              </a:ln>
              <a:solidFill>
                <a:schemeClr val="tx1"/>
              </a:solidFill>
              <a:effectLst/>
              <a:latin typeface="Arial" panose="020B0604020202020204" pitchFamily="34" charset="0"/>
            </a:endParaRPr>
          </a:p>
        </p:txBody>
      </p:sp>
      <p:pic>
        <p:nvPicPr>
          <p:cNvPr id="18" name="Marcador de contenido 3">
            <a:extLst>
              <a:ext uri="{FF2B5EF4-FFF2-40B4-BE49-F238E27FC236}">
                <a16:creationId xmlns:a16="http://schemas.microsoft.com/office/drawing/2014/main" xmlns="" id="{48E9B2BE-D23C-4B88-B89D-C0310B7A3B69}"/>
              </a:ext>
            </a:extLst>
          </p:cNvPr>
          <p:cNvPicPr>
            <a:picLocks noGrp="1" noChangeAspect="1"/>
          </p:cNvPicPr>
          <p:nvPr>
            <p:ph idx="1"/>
          </p:nvPr>
        </p:nvPicPr>
        <p:blipFill>
          <a:blip r:embed="rId4"/>
          <a:stretch>
            <a:fillRect/>
          </a:stretch>
        </p:blipFill>
        <p:spPr>
          <a:xfrm>
            <a:off x="9894032" y="3146"/>
            <a:ext cx="2286000" cy="913522"/>
          </a:xfrm>
          <a:prstGeom prst="rect">
            <a:avLst/>
          </a:prstGeom>
        </p:spPr>
      </p:pic>
    </p:spTree>
    <p:extLst>
      <p:ext uri="{BB962C8B-B14F-4D97-AF65-F5344CB8AC3E}">
        <p14:creationId xmlns:p14="http://schemas.microsoft.com/office/powerpoint/2010/main" val="296772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1"/>
          <p:cNvGrpSpPr/>
          <p:nvPr/>
        </p:nvGrpSpPr>
        <p:grpSpPr>
          <a:xfrm>
            <a:off x="95534" y="109182"/>
            <a:ext cx="2759312" cy="807486"/>
            <a:chOff x="95534" y="109182"/>
            <a:chExt cx="2429301" cy="807486"/>
          </a:xfrm>
        </p:grpSpPr>
        <p:pic>
          <p:nvPicPr>
            <p:cNvPr id="7" name="Imagen 6">
              <a:extLst>
                <a:ext uri="{FF2B5EF4-FFF2-40B4-BE49-F238E27FC236}">
                  <a16:creationId xmlns:a16="http://schemas.microsoft.com/office/drawing/2014/main" xmlns="" id="{F423760E-867B-F845-BD70-22A4238927D3}"/>
                </a:ext>
              </a:extLst>
            </p:cNvPr>
            <p:cNvPicPr>
              <a:picLocks noChangeAspect="1"/>
            </p:cNvPicPr>
            <p:nvPr/>
          </p:nvPicPr>
          <p:blipFill>
            <a:blip r:embed="rId3"/>
            <a:stretch>
              <a:fillRect/>
            </a:stretch>
          </p:blipFill>
          <p:spPr>
            <a:xfrm>
              <a:off x="95534" y="109182"/>
              <a:ext cx="2429301" cy="807486"/>
            </a:xfrm>
            <a:prstGeom prst="rect">
              <a:avLst/>
            </a:prstGeom>
          </p:spPr>
        </p:pic>
        <p:sp>
          <p:nvSpPr>
            <p:cNvPr id="8" name="CuadroTexto 7"/>
            <p:cNvSpPr txBox="1"/>
            <p:nvPr/>
          </p:nvSpPr>
          <p:spPr>
            <a:xfrm>
              <a:off x="95534" y="294553"/>
              <a:ext cx="832514" cy="461665"/>
            </a:xfrm>
            <a:prstGeom prst="rect">
              <a:avLst/>
            </a:prstGeom>
            <a:noFill/>
          </p:spPr>
          <p:txBody>
            <a:bodyPr wrap="square" rtlCol="0">
              <a:spAutoFit/>
            </a:bodyPr>
            <a:lstStyle/>
            <a:p>
              <a:pPr algn="ctr"/>
              <a:r>
                <a:rPr lang="es-MX" sz="1200" b="1" dirty="0"/>
                <a:t>Capítulo III</a:t>
              </a:r>
            </a:p>
          </p:txBody>
        </p:sp>
        <p:sp>
          <p:nvSpPr>
            <p:cNvPr id="9" name="CuadroTexto 8"/>
            <p:cNvSpPr txBox="1"/>
            <p:nvPr/>
          </p:nvSpPr>
          <p:spPr>
            <a:xfrm>
              <a:off x="928048" y="332656"/>
              <a:ext cx="1596787" cy="523220"/>
            </a:xfrm>
            <a:prstGeom prst="rect">
              <a:avLst/>
            </a:prstGeom>
            <a:noFill/>
          </p:spPr>
          <p:txBody>
            <a:bodyPr wrap="square" rtlCol="0">
              <a:spAutoFit/>
            </a:bodyPr>
            <a:lstStyle/>
            <a:p>
              <a:r>
                <a:rPr lang="es-MX" sz="1400" b="1" dirty="0"/>
                <a:t>Diagnóstico del Ejército</a:t>
              </a:r>
            </a:p>
          </p:txBody>
        </p:sp>
      </p:grpSp>
      <p:sp>
        <p:nvSpPr>
          <p:cNvPr id="21" name="Rectángulo 20"/>
          <p:cNvSpPr/>
          <p:nvPr/>
        </p:nvSpPr>
        <p:spPr>
          <a:xfrm>
            <a:off x="3986775" y="2586027"/>
            <a:ext cx="5132767" cy="738664"/>
          </a:xfrm>
          <a:prstGeom prst="rect">
            <a:avLst/>
          </a:prstGeom>
        </p:spPr>
        <p:txBody>
          <a:bodyPr wrap="square">
            <a:spAutoFit/>
          </a:bodyPr>
          <a:lstStyle/>
          <a:p>
            <a:pPr algn="ctr"/>
            <a:r>
              <a:rPr lang="es-EC" sz="1400" dirty="0">
                <a:solidFill>
                  <a:schemeClr val="bg1"/>
                </a:solidFill>
              </a:rPr>
              <a:t>Análisis de Rincón y Morales sobre la Facultad Discrecional, Planeación y Eficiencia de la gestión del recurso humano militar</a:t>
            </a:r>
          </a:p>
        </p:txBody>
      </p:sp>
      <p:sp>
        <p:nvSpPr>
          <p:cNvPr id="22" name="Rectángulo 21"/>
          <p:cNvSpPr/>
          <p:nvPr/>
        </p:nvSpPr>
        <p:spPr>
          <a:xfrm>
            <a:off x="4511030" y="1988840"/>
            <a:ext cx="4032448" cy="523220"/>
          </a:xfrm>
          <a:prstGeom prst="rect">
            <a:avLst/>
          </a:prstGeom>
        </p:spPr>
        <p:txBody>
          <a:bodyPr wrap="square">
            <a:spAutoFit/>
          </a:bodyPr>
          <a:lstStyle/>
          <a:p>
            <a:pPr algn="ctr"/>
            <a:r>
              <a:rPr lang="es-EC" sz="1400" dirty="0">
                <a:solidFill>
                  <a:schemeClr val="bg1"/>
                </a:solidFill>
              </a:rPr>
              <a:t>Ejército de Uruguay </a:t>
            </a:r>
            <a:r>
              <a:rPr lang="es-ES" sz="1400" dirty="0">
                <a:solidFill>
                  <a:schemeClr val="bg1"/>
                </a:solidFill>
              </a:rPr>
              <a:t>(Instituto Militar de Estudios Superiores I.M.E.S., 2017)</a:t>
            </a:r>
            <a:endParaRPr lang="es-EC" sz="1400" dirty="0">
              <a:solidFill>
                <a:schemeClr val="bg1"/>
              </a:solidFill>
            </a:endParaRPr>
          </a:p>
        </p:txBody>
      </p:sp>
      <p:sp>
        <p:nvSpPr>
          <p:cNvPr id="14" name="CuadroTexto 13"/>
          <p:cNvSpPr txBox="1"/>
          <p:nvPr/>
        </p:nvSpPr>
        <p:spPr>
          <a:xfrm>
            <a:off x="3967573" y="353084"/>
            <a:ext cx="5492807" cy="442674"/>
          </a:xfrm>
          <a:prstGeom prst="flowChartAlternateProcess">
            <a:avLst/>
          </a:prstGeom>
          <a:ln w="28575">
            <a:solidFill>
              <a:srgbClr val="00DA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C" sz="2000" b="1" dirty="0"/>
              <a:t>INGRESOS (PIRÁMIDE DE PERSONAL) </a:t>
            </a:r>
            <a:endParaRPr lang="es-MX" sz="2000" b="1" dirty="0"/>
          </a:p>
        </p:txBody>
      </p:sp>
      <p:graphicFrame>
        <p:nvGraphicFramePr>
          <p:cNvPr id="18" name="Gráfico 17"/>
          <p:cNvGraphicFramePr/>
          <p:nvPr>
            <p:extLst>
              <p:ext uri="{D42A27DB-BD31-4B8C-83A1-F6EECF244321}">
                <p14:modId xmlns:p14="http://schemas.microsoft.com/office/powerpoint/2010/main" val="1333169671"/>
              </p:ext>
            </p:extLst>
          </p:nvPr>
        </p:nvGraphicFramePr>
        <p:xfrm>
          <a:off x="495994" y="1412776"/>
          <a:ext cx="3654995" cy="32024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Gráfico 18"/>
          <p:cNvGraphicFramePr/>
          <p:nvPr>
            <p:extLst>
              <p:ext uri="{D42A27DB-BD31-4B8C-83A1-F6EECF244321}">
                <p14:modId xmlns:p14="http://schemas.microsoft.com/office/powerpoint/2010/main" val="1880735230"/>
              </p:ext>
            </p:extLst>
          </p:nvPr>
        </p:nvGraphicFramePr>
        <p:xfrm>
          <a:off x="4531034" y="1412776"/>
          <a:ext cx="3508388" cy="30243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p:cNvGraphicFramePr/>
          <p:nvPr>
            <p:extLst>
              <p:ext uri="{D42A27DB-BD31-4B8C-83A1-F6EECF244321}">
                <p14:modId xmlns:p14="http://schemas.microsoft.com/office/powerpoint/2010/main" val="702791993"/>
              </p:ext>
            </p:extLst>
          </p:nvPr>
        </p:nvGraphicFramePr>
        <p:xfrm>
          <a:off x="8563482" y="1567426"/>
          <a:ext cx="3272165" cy="3060850"/>
        </p:xfrm>
        <a:graphic>
          <a:graphicData uri="http://schemas.openxmlformats.org/drawingml/2006/chart">
            <c:chart xmlns:c="http://schemas.openxmlformats.org/drawingml/2006/chart" xmlns:r="http://schemas.openxmlformats.org/officeDocument/2006/relationships" r:id="rId6"/>
          </a:graphicData>
        </a:graphic>
      </p:graphicFrame>
      <p:sp>
        <p:nvSpPr>
          <p:cNvPr id="2" name="Rectángulo 1"/>
          <p:cNvSpPr/>
          <p:nvPr/>
        </p:nvSpPr>
        <p:spPr>
          <a:xfrm>
            <a:off x="422009" y="1035413"/>
            <a:ext cx="1901482" cy="430887"/>
          </a:xfrm>
          <a:prstGeom prst="rect">
            <a:avLst/>
          </a:prstGeom>
        </p:spPr>
        <p:txBody>
          <a:bodyPr wrap="none">
            <a:spAutoFit/>
          </a:bodyPr>
          <a:lstStyle/>
          <a:p>
            <a:pPr algn="ctr">
              <a:lnSpc>
                <a:spcPct val="200000"/>
              </a:lnSpc>
              <a:spcAft>
                <a:spcPts val="0"/>
              </a:spcAft>
            </a:pPr>
            <a:r>
              <a:rPr lang="es-ES" sz="1100" b="1" i="1" dirty="0">
                <a:latin typeface="Times New Roman" panose="02020603050405020304" pitchFamily="18" charset="0"/>
                <a:ea typeface="Calibri" panose="020F0502020204030204" pitchFamily="34" charset="0"/>
              </a:rPr>
              <a:t>Figura 11. </a:t>
            </a:r>
            <a:r>
              <a:rPr lang="es-ES" sz="1100" dirty="0">
                <a:latin typeface="Times New Roman" panose="02020603050405020304" pitchFamily="18" charset="0"/>
                <a:ea typeface="Calibri" panose="020F0502020204030204" pitchFamily="34" charset="0"/>
              </a:rPr>
              <a:t>Pirámide año 2017</a:t>
            </a:r>
            <a:endParaRPr lang="en-US" sz="1100" b="1" i="1" dirty="0">
              <a:effectLst/>
              <a:latin typeface="Times New Roman" panose="02020603050405020304" pitchFamily="18" charset="0"/>
              <a:ea typeface="Calibri" panose="020F0502020204030204" pitchFamily="34" charset="0"/>
            </a:endParaRPr>
          </a:p>
        </p:txBody>
      </p:sp>
      <p:sp>
        <p:nvSpPr>
          <p:cNvPr id="24" name="Rectángulo 23"/>
          <p:cNvSpPr/>
          <p:nvPr/>
        </p:nvSpPr>
        <p:spPr>
          <a:xfrm>
            <a:off x="8494833" y="1066998"/>
            <a:ext cx="1901482" cy="430887"/>
          </a:xfrm>
          <a:prstGeom prst="rect">
            <a:avLst/>
          </a:prstGeom>
        </p:spPr>
        <p:txBody>
          <a:bodyPr wrap="none">
            <a:spAutoFit/>
          </a:bodyPr>
          <a:lstStyle/>
          <a:p>
            <a:pPr algn="ctr">
              <a:lnSpc>
                <a:spcPct val="200000"/>
              </a:lnSpc>
              <a:spcAft>
                <a:spcPts val="0"/>
              </a:spcAft>
            </a:pPr>
            <a:r>
              <a:rPr lang="es-ES" sz="1100" b="1" i="1" dirty="0">
                <a:latin typeface="Times New Roman" panose="02020603050405020304" pitchFamily="18" charset="0"/>
                <a:ea typeface="Calibri" panose="020F0502020204030204" pitchFamily="34" charset="0"/>
              </a:rPr>
              <a:t>Figura 11. </a:t>
            </a:r>
            <a:r>
              <a:rPr lang="es-ES" sz="1100" dirty="0">
                <a:latin typeface="Times New Roman" panose="02020603050405020304" pitchFamily="18" charset="0"/>
                <a:ea typeface="Calibri" panose="020F0502020204030204" pitchFamily="34" charset="0"/>
              </a:rPr>
              <a:t>Pirámide año 2019</a:t>
            </a:r>
            <a:endParaRPr lang="en-US" sz="1100" b="1" i="1" dirty="0">
              <a:effectLst/>
              <a:latin typeface="Times New Roman" panose="02020603050405020304" pitchFamily="18" charset="0"/>
              <a:ea typeface="Calibri" panose="020F0502020204030204" pitchFamily="34" charset="0"/>
            </a:endParaRPr>
          </a:p>
        </p:txBody>
      </p:sp>
      <p:sp>
        <p:nvSpPr>
          <p:cNvPr id="25" name="Rectángulo 24"/>
          <p:cNvSpPr/>
          <p:nvPr/>
        </p:nvSpPr>
        <p:spPr>
          <a:xfrm>
            <a:off x="4458421" y="1054478"/>
            <a:ext cx="1901482" cy="430887"/>
          </a:xfrm>
          <a:prstGeom prst="rect">
            <a:avLst/>
          </a:prstGeom>
        </p:spPr>
        <p:txBody>
          <a:bodyPr wrap="none">
            <a:spAutoFit/>
          </a:bodyPr>
          <a:lstStyle/>
          <a:p>
            <a:pPr algn="ctr">
              <a:lnSpc>
                <a:spcPct val="200000"/>
              </a:lnSpc>
              <a:spcAft>
                <a:spcPts val="0"/>
              </a:spcAft>
            </a:pPr>
            <a:r>
              <a:rPr lang="es-ES" sz="1100" b="1" i="1" dirty="0">
                <a:latin typeface="Times New Roman" panose="02020603050405020304" pitchFamily="18" charset="0"/>
                <a:ea typeface="Calibri" panose="020F0502020204030204" pitchFamily="34" charset="0"/>
              </a:rPr>
              <a:t>Figura 11. </a:t>
            </a:r>
            <a:r>
              <a:rPr lang="es-ES" sz="1100" dirty="0">
                <a:latin typeface="Times New Roman" panose="02020603050405020304" pitchFamily="18" charset="0"/>
                <a:ea typeface="Calibri" panose="020F0502020204030204" pitchFamily="34" charset="0"/>
              </a:rPr>
              <a:t>Pirámide año 2018</a:t>
            </a:r>
            <a:endParaRPr lang="en-US" sz="1100" b="1" i="1" dirty="0">
              <a:effectLst/>
              <a:latin typeface="Times New Roman" panose="02020603050405020304" pitchFamily="18" charset="0"/>
              <a:ea typeface="Calibri" panose="020F0502020204030204" pitchFamily="34" charset="0"/>
            </a:endParaRPr>
          </a:p>
        </p:txBody>
      </p:sp>
      <p:pic>
        <p:nvPicPr>
          <p:cNvPr id="15" name="Imagen 14">
            <a:extLst>
              <a:ext uri="{FF2B5EF4-FFF2-40B4-BE49-F238E27FC236}">
                <a16:creationId xmlns:a16="http://schemas.microsoft.com/office/drawing/2014/main" xmlns="" id="{91A5E92A-04DF-47EC-B0C2-6740539184A3}"/>
              </a:ext>
            </a:extLst>
          </p:cNvPr>
          <p:cNvPicPr>
            <a:picLocks noChangeAspect="1"/>
          </p:cNvPicPr>
          <p:nvPr/>
        </p:nvPicPr>
        <p:blipFill>
          <a:blip r:embed="rId7"/>
          <a:stretch>
            <a:fillRect/>
          </a:stretch>
        </p:blipFill>
        <p:spPr>
          <a:xfrm>
            <a:off x="2427878" y="4760425"/>
            <a:ext cx="3019256" cy="1739307"/>
          </a:xfrm>
          <a:prstGeom prst="rect">
            <a:avLst/>
          </a:prstGeom>
          <a:ln>
            <a:noFill/>
          </a:ln>
          <a:effectLst>
            <a:softEdge rad="112500"/>
          </a:effectLst>
        </p:spPr>
      </p:pic>
      <p:pic>
        <p:nvPicPr>
          <p:cNvPr id="16" name="Imagen 15">
            <a:extLst>
              <a:ext uri="{FF2B5EF4-FFF2-40B4-BE49-F238E27FC236}">
                <a16:creationId xmlns:a16="http://schemas.microsoft.com/office/drawing/2014/main" xmlns="" id="{E0CA63D0-E38D-495E-8701-58188356280B}"/>
              </a:ext>
            </a:extLst>
          </p:cNvPr>
          <p:cNvPicPr>
            <a:picLocks noChangeAspect="1"/>
          </p:cNvPicPr>
          <p:nvPr/>
        </p:nvPicPr>
        <p:blipFill>
          <a:blip r:embed="rId8"/>
          <a:stretch>
            <a:fillRect/>
          </a:stretch>
        </p:blipFill>
        <p:spPr>
          <a:xfrm>
            <a:off x="6354667" y="4726312"/>
            <a:ext cx="2497794" cy="1768101"/>
          </a:xfrm>
          <a:prstGeom prst="rect">
            <a:avLst/>
          </a:prstGeom>
          <a:ln>
            <a:noFill/>
          </a:ln>
          <a:effectLst>
            <a:softEdge rad="112500"/>
          </a:effectLst>
        </p:spPr>
      </p:pic>
      <p:sp>
        <p:nvSpPr>
          <p:cNvPr id="17" name="Elipse 16">
            <a:extLst>
              <a:ext uri="{FF2B5EF4-FFF2-40B4-BE49-F238E27FC236}">
                <a16:creationId xmlns:a16="http://schemas.microsoft.com/office/drawing/2014/main" xmlns="" id="{D62DAEAF-0B80-4337-A384-D52D1E214243}"/>
              </a:ext>
            </a:extLst>
          </p:cNvPr>
          <p:cNvSpPr/>
          <p:nvPr/>
        </p:nvSpPr>
        <p:spPr>
          <a:xfrm>
            <a:off x="9863172" y="175917"/>
            <a:ext cx="480506" cy="807487"/>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3" name="Marcador de contenido 3">
            <a:extLst>
              <a:ext uri="{FF2B5EF4-FFF2-40B4-BE49-F238E27FC236}">
                <a16:creationId xmlns:a16="http://schemas.microsoft.com/office/drawing/2014/main" xmlns="" id="{0D57D427-A910-47CA-943A-CAC2BAE1B3A3}"/>
              </a:ext>
            </a:extLst>
          </p:cNvPr>
          <p:cNvPicPr>
            <a:picLocks noGrp="1" noChangeAspect="1"/>
          </p:cNvPicPr>
          <p:nvPr>
            <p:ph idx="1"/>
          </p:nvPr>
        </p:nvPicPr>
        <p:blipFill>
          <a:blip r:embed="rId9"/>
          <a:stretch>
            <a:fillRect/>
          </a:stretch>
        </p:blipFill>
        <p:spPr>
          <a:xfrm>
            <a:off x="9894032" y="3146"/>
            <a:ext cx="2286000" cy="913522"/>
          </a:xfrm>
          <a:prstGeom prst="rect">
            <a:avLst/>
          </a:prstGeom>
        </p:spPr>
      </p:pic>
    </p:spTree>
    <p:extLst>
      <p:ext uri="{BB962C8B-B14F-4D97-AF65-F5344CB8AC3E}">
        <p14:creationId xmlns:p14="http://schemas.microsoft.com/office/powerpoint/2010/main" val="95121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1"/>
          <p:cNvGrpSpPr/>
          <p:nvPr/>
        </p:nvGrpSpPr>
        <p:grpSpPr>
          <a:xfrm>
            <a:off x="95534" y="109182"/>
            <a:ext cx="2831320" cy="871546"/>
            <a:chOff x="95534" y="109182"/>
            <a:chExt cx="2429301" cy="807486"/>
          </a:xfrm>
        </p:grpSpPr>
        <p:pic>
          <p:nvPicPr>
            <p:cNvPr id="7" name="Imagen 6">
              <a:extLst>
                <a:ext uri="{FF2B5EF4-FFF2-40B4-BE49-F238E27FC236}">
                  <a16:creationId xmlns:a16="http://schemas.microsoft.com/office/drawing/2014/main" xmlns="" id="{F423760E-867B-F845-BD70-22A4238927D3}"/>
                </a:ext>
              </a:extLst>
            </p:cNvPr>
            <p:cNvPicPr>
              <a:picLocks noChangeAspect="1"/>
            </p:cNvPicPr>
            <p:nvPr/>
          </p:nvPicPr>
          <p:blipFill>
            <a:blip r:embed="rId3"/>
            <a:stretch>
              <a:fillRect/>
            </a:stretch>
          </p:blipFill>
          <p:spPr>
            <a:xfrm>
              <a:off x="95534" y="109182"/>
              <a:ext cx="2429301" cy="807486"/>
            </a:xfrm>
            <a:prstGeom prst="rect">
              <a:avLst/>
            </a:prstGeom>
          </p:spPr>
        </p:pic>
        <p:sp>
          <p:nvSpPr>
            <p:cNvPr id="8" name="CuadroTexto 7"/>
            <p:cNvSpPr txBox="1"/>
            <p:nvPr/>
          </p:nvSpPr>
          <p:spPr>
            <a:xfrm>
              <a:off x="95534" y="294553"/>
              <a:ext cx="832514" cy="461665"/>
            </a:xfrm>
            <a:prstGeom prst="rect">
              <a:avLst/>
            </a:prstGeom>
            <a:noFill/>
          </p:spPr>
          <p:txBody>
            <a:bodyPr wrap="square" rtlCol="0">
              <a:spAutoFit/>
            </a:bodyPr>
            <a:lstStyle/>
            <a:p>
              <a:pPr algn="ctr"/>
              <a:r>
                <a:rPr lang="es-MX" sz="1200" b="1" dirty="0"/>
                <a:t>Capítulo III</a:t>
              </a:r>
            </a:p>
          </p:txBody>
        </p:sp>
        <p:sp>
          <p:nvSpPr>
            <p:cNvPr id="9" name="CuadroTexto 8"/>
            <p:cNvSpPr txBox="1"/>
            <p:nvPr/>
          </p:nvSpPr>
          <p:spPr>
            <a:xfrm>
              <a:off x="928048" y="332656"/>
              <a:ext cx="1596787" cy="523220"/>
            </a:xfrm>
            <a:prstGeom prst="rect">
              <a:avLst/>
            </a:prstGeom>
            <a:noFill/>
          </p:spPr>
          <p:txBody>
            <a:bodyPr wrap="square" rtlCol="0">
              <a:spAutoFit/>
            </a:bodyPr>
            <a:lstStyle/>
            <a:p>
              <a:r>
                <a:rPr lang="es-MX" sz="1400" b="1" dirty="0"/>
                <a:t>Diagnóstico del Ejército</a:t>
              </a:r>
            </a:p>
          </p:txBody>
        </p:sp>
      </p:grpSp>
      <p:sp>
        <p:nvSpPr>
          <p:cNvPr id="21" name="Rectángulo 20"/>
          <p:cNvSpPr/>
          <p:nvPr/>
        </p:nvSpPr>
        <p:spPr>
          <a:xfrm>
            <a:off x="3986775" y="2586027"/>
            <a:ext cx="5132767" cy="738664"/>
          </a:xfrm>
          <a:prstGeom prst="rect">
            <a:avLst/>
          </a:prstGeom>
        </p:spPr>
        <p:txBody>
          <a:bodyPr wrap="square">
            <a:spAutoFit/>
          </a:bodyPr>
          <a:lstStyle/>
          <a:p>
            <a:pPr algn="ctr"/>
            <a:r>
              <a:rPr lang="es-EC" sz="1400" dirty="0">
                <a:solidFill>
                  <a:schemeClr val="bg1"/>
                </a:solidFill>
              </a:rPr>
              <a:t>Análisis de Rincón y Morales sobre la Facultad Discrecional, Planeación y Eficiencia de la gestión del recurso humano militar</a:t>
            </a:r>
          </a:p>
        </p:txBody>
      </p:sp>
      <p:sp>
        <p:nvSpPr>
          <p:cNvPr id="22" name="Rectángulo 21"/>
          <p:cNvSpPr/>
          <p:nvPr/>
        </p:nvSpPr>
        <p:spPr>
          <a:xfrm>
            <a:off x="3986775" y="721477"/>
            <a:ext cx="4680520" cy="830997"/>
          </a:xfrm>
          <a:prstGeom prst="rect">
            <a:avLst/>
          </a:prstGeom>
        </p:spPr>
        <p:txBody>
          <a:bodyPr wrap="square">
            <a:spAutoFit/>
          </a:bodyPr>
          <a:lstStyle/>
          <a:p>
            <a:pPr algn="ctr"/>
            <a:r>
              <a:rPr lang="es-EC" sz="1600" dirty="0">
                <a:solidFill>
                  <a:schemeClr val="bg1"/>
                </a:solidFill>
                <a:latin typeface="+mj-lt"/>
              </a:rPr>
              <a:t>Ejército de Uruguay </a:t>
            </a:r>
            <a:r>
              <a:rPr lang="es-ES" sz="1600" dirty="0">
                <a:solidFill>
                  <a:schemeClr val="bg1"/>
                </a:solidFill>
                <a:latin typeface="+mj-lt"/>
              </a:rPr>
              <a:t>(Instituto Militar de Estudios </a:t>
            </a:r>
            <a:r>
              <a:rPr lang="es-EC" sz="1200" b="1" dirty="0">
                <a:latin typeface="+mj-lt"/>
              </a:rPr>
              <a:t>Tabla 8.</a:t>
            </a:r>
            <a:r>
              <a:rPr lang="es-EC" sz="1200" dirty="0">
                <a:latin typeface="+mj-lt"/>
              </a:rPr>
              <a:t> </a:t>
            </a:r>
            <a:r>
              <a:rPr lang="es-EC" sz="1200" i="1" dirty="0">
                <a:latin typeface="+mj-lt"/>
              </a:rPr>
              <a:t>Salida de Oficiales del Ejército por grados</a:t>
            </a:r>
            <a:r>
              <a:rPr lang="es-ES" sz="1600" dirty="0">
                <a:solidFill>
                  <a:schemeClr val="bg1"/>
                </a:solidFill>
                <a:latin typeface="+mj-lt"/>
              </a:rPr>
              <a:t>.M.E.S., 2017)</a:t>
            </a:r>
            <a:endParaRPr lang="es-EC" sz="1600" dirty="0">
              <a:solidFill>
                <a:schemeClr val="bg1"/>
              </a:solidFill>
              <a:latin typeface="+mj-lt"/>
            </a:endParaRPr>
          </a:p>
        </p:txBody>
      </p:sp>
      <p:sp>
        <p:nvSpPr>
          <p:cNvPr id="14" name="CuadroTexto 13"/>
          <p:cNvSpPr txBox="1"/>
          <p:nvPr/>
        </p:nvSpPr>
        <p:spPr>
          <a:xfrm>
            <a:off x="4439022" y="309259"/>
            <a:ext cx="3384376" cy="442674"/>
          </a:xfrm>
          <a:prstGeom prst="flowChartAlternateProcess">
            <a:avLst/>
          </a:prstGeom>
          <a:ln w="28575">
            <a:solidFill>
              <a:srgbClr val="00DA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EC" sz="2000" b="1" dirty="0"/>
              <a:t>SALIDAS DE PERSONAL</a:t>
            </a:r>
            <a:endParaRPr lang="es-MX" sz="2000" b="1" dirty="0"/>
          </a:p>
        </p:txBody>
      </p:sp>
      <p:graphicFrame>
        <p:nvGraphicFramePr>
          <p:cNvPr id="4" name="Tabla 3"/>
          <p:cNvGraphicFramePr>
            <a:graphicFrameLocks noGrp="1"/>
          </p:cNvGraphicFramePr>
          <p:nvPr>
            <p:extLst>
              <p:ext uri="{D42A27DB-BD31-4B8C-83A1-F6EECF244321}">
                <p14:modId xmlns:p14="http://schemas.microsoft.com/office/powerpoint/2010/main" val="3794789504"/>
              </p:ext>
            </p:extLst>
          </p:nvPr>
        </p:nvGraphicFramePr>
        <p:xfrm>
          <a:off x="2350790" y="1628800"/>
          <a:ext cx="7416825" cy="2906776"/>
        </p:xfrm>
        <a:graphic>
          <a:graphicData uri="http://schemas.openxmlformats.org/drawingml/2006/table">
            <a:tbl>
              <a:tblPr firstRow="1" firstCol="1" bandRow="1"/>
              <a:tblGrid>
                <a:gridCol w="908924">
                  <a:extLst>
                    <a:ext uri="{9D8B030D-6E8A-4147-A177-3AD203B41FA5}">
                      <a16:colId xmlns:a16="http://schemas.microsoft.com/office/drawing/2014/main" xmlns="" val="20000"/>
                    </a:ext>
                  </a:extLst>
                </a:gridCol>
                <a:gridCol w="727140">
                  <a:extLst>
                    <a:ext uri="{9D8B030D-6E8A-4147-A177-3AD203B41FA5}">
                      <a16:colId xmlns:a16="http://schemas.microsoft.com/office/drawing/2014/main" xmlns="" val="20001"/>
                    </a:ext>
                  </a:extLst>
                </a:gridCol>
                <a:gridCol w="727140">
                  <a:extLst>
                    <a:ext uri="{9D8B030D-6E8A-4147-A177-3AD203B41FA5}">
                      <a16:colId xmlns:a16="http://schemas.microsoft.com/office/drawing/2014/main" xmlns="" val="20002"/>
                    </a:ext>
                  </a:extLst>
                </a:gridCol>
                <a:gridCol w="727140">
                  <a:extLst>
                    <a:ext uri="{9D8B030D-6E8A-4147-A177-3AD203B41FA5}">
                      <a16:colId xmlns:a16="http://schemas.microsoft.com/office/drawing/2014/main" xmlns="" val="20003"/>
                    </a:ext>
                  </a:extLst>
                </a:gridCol>
                <a:gridCol w="781675">
                  <a:extLst>
                    <a:ext uri="{9D8B030D-6E8A-4147-A177-3AD203B41FA5}">
                      <a16:colId xmlns:a16="http://schemas.microsoft.com/office/drawing/2014/main" xmlns="" val="20004"/>
                    </a:ext>
                  </a:extLst>
                </a:gridCol>
                <a:gridCol w="727140">
                  <a:extLst>
                    <a:ext uri="{9D8B030D-6E8A-4147-A177-3AD203B41FA5}">
                      <a16:colId xmlns:a16="http://schemas.microsoft.com/office/drawing/2014/main" xmlns="" val="20005"/>
                    </a:ext>
                  </a:extLst>
                </a:gridCol>
                <a:gridCol w="727140">
                  <a:extLst>
                    <a:ext uri="{9D8B030D-6E8A-4147-A177-3AD203B41FA5}">
                      <a16:colId xmlns:a16="http://schemas.microsoft.com/office/drawing/2014/main" xmlns="" val="20006"/>
                    </a:ext>
                  </a:extLst>
                </a:gridCol>
                <a:gridCol w="1036173">
                  <a:extLst>
                    <a:ext uri="{9D8B030D-6E8A-4147-A177-3AD203B41FA5}">
                      <a16:colId xmlns:a16="http://schemas.microsoft.com/office/drawing/2014/main" xmlns="" val="20007"/>
                    </a:ext>
                  </a:extLst>
                </a:gridCol>
                <a:gridCol w="1054353">
                  <a:extLst>
                    <a:ext uri="{9D8B030D-6E8A-4147-A177-3AD203B41FA5}">
                      <a16:colId xmlns:a16="http://schemas.microsoft.com/office/drawing/2014/main" xmlns="" val="20008"/>
                    </a:ext>
                  </a:extLst>
                </a:gridCol>
              </a:tblGrid>
              <a:tr h="401702">
                <a:tc>
                  <a:txBody>
                    <a:bodyPr/>
                    <a:lstStyle/>
                    <a:p>
                      <a:pPr algn="ctr">
                        <a:lnSpc>
                          <a:spcPct val="115000"/>
                        </a:lnSpc>
                        <a:spcAft>
                          <a:spcPts val="0"/>
                        </a:spcAft>
                      </a:pPr>
                      <a:r>
                        <a:rPr lang="es-ES" sz="16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Grado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6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6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6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6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6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6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2019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6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Promedio anual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6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Promedio anual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185475">
                <a:tc>
                  <a:txBody>
                    <a:bodyPr/>
                    <a:lstStyle/>
                    <a:p>
                      <a:pPr algn="ctr">
                        <a:lnSpc>
                          <a:spcPct val="115000"/>
                        </a:lnSpc>
                        <a:spcAft>
                          <a:spcPts val="0"/>
                        </a:spcAft>
                      </a:pPr>
                      <a:r>
                        <a:rPr lang="es-ES" sz="1600" dirty="0">
                          <a:effectLst/>
                          <a:latin typeface="Times New Roman" panose="02020603050405020304" pitchFamily="18" charset="0"/>
                          <a:ea typeface="Times New Roman" panose="02020603050405020304" pitchFamily="18" charset="0"/>
                          <a:cs typeface="Times New Roman" panose="02020603050405020304" pitchFamily="18" charset="0"/>
                        </a:rPr>
                        <a:t>GRAD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endParaRPr lang="en-US" sz="160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1"/>
                  </a:ext>
                </a:extLst>
              </a:tr>
              <a:tr h="185475">
                <a:tc>
                  <a:txBody>
                    <a:bodyPr/>
                    <a:lstStyle/>
                    <a:p>
                      <a:pPr algn="ctr">
                        <a:lnSpc>
                          <a:spcPct val="115000"/>
                        </a:lnSpc>
                        <a:spcAft>
                          <a:spcPts val="0"/>
                        </a:spcAft>
                      </a:pPr>
                      <a:r>
                        <a:rPr lang="es-ES" sz="1600" dirty="0">
                          <a:effectLst/>
                          <a:latin typeface="Times New Roman" panose="02020603050405020304" pitchFamily="18" charset="0"/>
                          <a:ea typeface="Times New Roman" panose="02020603050405020304" pitchFamily="18" charset="0"/>
                          <a:cs typeface="Times New Roman" panose="02020603050405020304" pitchFamily="18" charset="0"/>
                        </a:rPr>
                        <a:t>GRAB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endParaRPr lang="en-US" sz="160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2"/>
                  </a:ext>
                </a:extLst>
              </a:tr>
              <a:tr h="185475">
                <a:tc>
                  <a:txBody>
                    <a:bodyPr/>
                    <a:lstStyle/>
                    <a:p>
                      <a:pPr algn="ctr">
                        <a:lnSpc>
                          <a:spcPct val="115000"/>
                        </a:lnSpc>
                        <a:spcAft>
                          <a:spcPts val="0"/>
                        </a:spcAft>
                      </a:pPr>
                      <a:r>
                        <a:rPr lang="es-ES" sz="1600">
                          <a:effectLst/>
                          <a:latin typeface="Times New Roman" panose="02020603050405020304" pitchFamily="18" charset="0"/>
                          <a:ea typeface="Times New Roman" panose="02020603050405020304" pitchFamily="18" charset="0"/>
                          <a:cs typeface="Times New Roman" panose="02020603050405020304" pitchFamily="18" charset="0"/>
                        </a:rPr>
                        <a:t>CRNL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00"/>
                    </a:solidFill>
                  </a:tcPr>
                </a:tc>
                <a:extLst>
                  <a:ext uri="{0D108BD9-81ED-4DB2-BD59-A6C34878D82A}">
                    <a16:rowId xmlns:a16="http://schemas.microsoft.com/office/drawing/2014/main" xmlns="" val="10003"/>
                  </a:ext>
                </a:extLst>
              </a:tr>
              <a:tr h="185475">
                <a:tc>
                  <a:txBody>
                    <a:bodyPr/>
                    <a:lstStyle/>
                    <a:p>
                      <a:pPr algn="ctr">
                        <a:lnSpc>
                          <a:spcPct val="115000"/>
                        </a:lnSpc>
                        <a:spcAft>
                          <a:spcPts val="0"/>
                        </a:spcAft>
                      </a:pPr>
                      <a:r>
                        <a:rPr lang="es-ES" sz="1600">
                          <a:effectLst/>
                          <a:latin typeface="Times New Roman" panose="02020603050405020304" pitchFamily="18" charset="0"/>
                          <a:ea typeface="Times New Roman" panose="02020603050405020304" pitchFamily="18" charset="0"/>
                          <a:cs typeface="Times New Roman" panose="02020603050405020304" pitchFamily="18" charset="0"/>
                        </a:rPr>
                        <a:t>TCRN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4"/>
                  </a:ext>
                </a:extLst>
              </a:tr>
              <a:tr h="185475">
                <a:tc>
                  <a:txBody>
                    <a:bodyPr/>
                    <a:lstStyle/>
                    <a:p>
                      <a:pPr algn="ctr">
                        <a:lnSpc>
                          <a:spcPct val="115000"/>
                        </a:lnSpc>
                        <a:spcAft>
                          <a:spcPts val="0"/>
                        </a:spcAft>
                      </a:pPr>
                      <a:r>
                        <a:rPr lang="es-ES" sz="1600">
                          <a:effectLst/>
                          <a:latin typeface="Times New Roman" panose="02020603050405020304" pitchFamily="18" charset="0"/>
                          <a:ea typeface="Times New Roman" panose="02020603050405020304" pitchFamily="18" charset="0"/>
                          <a:cs typeface="Times New Roman" panose="02020603050405020304" pitchFamily="18" charset="0"/>
                        </a:rPr>
                        <a:t>MAYO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5"/>
                  </a:ext>
                </a:extLst>
              </a:tr>
              <a:tr h="185475">
                <a:tc>
                  <a:txBody>
                    <a:bodyPr/>
                    <a:lstStyle/>
                    <a:p>
                      <a:pPr algn="ctr">
                        <a:lnSpc>
                          <a:spcPct val="115000"/>
                        </a:lnSpc>
                        <a:spcAft>
                          <a:spcPts val="0"/>
                        </a:spcAft>
                      </a:pPr>
                      <a:r>
                        <a:rPr lang="es-ES" sz="1600">
                          <a:effectLst/>
                          <a:latin typeface="Times New Roman" panose="02020603050405020304" pitchFamily="18" charset="0"/>
                          <a:ea typeface="Times New Roman" panose="02020603050405020304" pitchFamily="18" charset="0"/>
                          <a:cs typeface="Times New Roman" panose="02020603050405020304" pitchFamily="18" charset="0"/>
                        </a:rPr>
                        <a:t>CAPT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6"/>
                  </a:ext>
                </a:extLst>
              </a:tr>
              <a:tr h="185475">
                <a:tc>
                  <a:txBody>
                    <a:bodyPr/>
                    <a:lstStyle/>
                    <a:p>
                      <a:pPr algn="ctr">
                        <a:lnSpc>
                          <a:spcPct val="115000"/>
                        </a:lnSpc>
                        <a:spcAft>
                          <a:spcPts val="0"/>
                        </a:spcAft>
                      </a:pPr>
                      <a:r>
                        <a:rPr lang="es-ES" sz="1600">
                          <a:effectLst/>
                          <a:latin typeface="Times New Roman" panose="02020603050405020304" pitchFamily="18" charset="0"/>
                          <a:ea typeface="Times New Roman" panose="02020603050405020304" pitchFamily="18" charset="0"/>
                          <a:cs typeface="Times New Roman" panose="02020603050405020304" pitchFamily="18" charset="0"/>
                        </a:rPr>
                        <a:t>TNTE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7"/>
                  </a:ext>
                </a:extLst>
              </a:tr>
              <a:tr h="185475">
                <a:tc>
                  <a:txBody>
                    <a:bodyPr/>
                    <a:lstStyle/>
                    <a:p>
                      <a:pPr algn="ctr">
                        <a:lnSpc>
                          <a:spcPct val="115000"/>
                        </a:lnSpc>
                        <a:spcAft>
                          <a:spcPts val="0"/>
                        </a:spcAft>
                      </a:pPr>
                      <a:r>
                        <a:rPr lang="es-ES" sz="1600" dirty="0">
                          <a:effectLst/>
                          <a:latin typeface="Times New Roman" panose="02020603050405020304" pitchFamily="18" charset="0"/>
                          <a:ea typeface="Times New Roman" panose="02020603050405020304" pitchFamily="18" charset="0"/>
                          <a:cs typeface="Times New Roman" panose="02020603050405020304" pitchFamily="18" charset="0"/>
                        </a:rPr>
                        <a:t>SUBT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185475">
                <a:tc>
                  <a:txBody>
                    <a:bodyPr/>
                    <a:lstStyle/>
                    <a:p>
                      <a:pPr algn="ctr">
                        <a:lnSpc>
                          <a:spcPct val="115000"/>
                        </a:lnSpc>
                        <a:spcAft>
                          <a:spcPts val="0"/>
                        </a:spcAft>
                      </a:pPr>
                      <a:r>
                        <a:rPr lang="es-ES" sz="1600" b="1">
                          <a:effectLst/>
                          <a:latin typeface="Times New Roman" panose="02020603050405020304" pitchFamily="18" charset="0"/>
                          <a:ea typeface="Times New Roman" panose="02020603050405020304" pitchFamily="18" charset="0"/>
                          <a:cs typeface="Times New Roman" panose="02020603050405020304" pitchFamily="18" charset="0"/>
                        </a:rPr>
                        <a:t>Suma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9"/>
                  </a:ext>
                </a:extLst>
              </a:tr>
            </a:tbl>
          </a:graphicData>
        </a:graphic>
      </p:graphicFrame>
      <p:pic>
        <p:nvPicPr>
          <p:cNvPr id="28674" name="Picture 2" descr="Resultado de imagen de reconocimientos institucional militar&quot;">
            <a:extLst>
              <a:ext uri="{FF2B5EF4-FFF2-40B4-BE49-F238E27FC236}">
                <a16:creationId xmlns:a16="http://schemas.microsoft.com/office/drawing/2014/main" xmlns="" id="{D69657E6-C930-41D5-93F2-E0CCC4C448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5089" y="4692702"/>
            <a:ext cx="3143986" cy="1760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676" name="Picture 4" descr="Resultado de imagen de reconocimientos institucional militar&quot;">
            <a:extLst>
              <a:ext uri="{FF2B5EF4-FFF2-40B4-BE49-F238E27FC236}">
                <a16:creationId xmlns:a16="http://schemas.microsoft.com/office/drawing/2014/main" xmlns="" id="{78A65518-E1C0-4004-B79C-64A517D08A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7692" y="4692702"/>
            <a:ext cx="3143988" cy="17606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Elipse 11">
            <a:extLst>
              <a:ext uri="{FF2B5EF4-FFF2-40B4-BE49-F238E27FC236}">
                <a16:creationId xmlns:a16="http://schemas.microsoft.com/office/drawing/2014/main" xmlns="" id="{2F829181-EDDC-4363-B135-6ACA872B62B1}"/>
              </a:ext>
            </a:extLst>
          </p:cNvPr>
          <p:cNvSpPr/>
          <p:nvPr/>
        </p:nvSpPr>
        <p:spPr>
          <a:xfrm>
            <a:off x="9755367" y="530645"/>
            <a:ext cx="480506" cy="807487"/>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3" name="Marcador de contenido 3">
            <a:extLst>
              <a:ext uri="{FF2B5EF4-FFF2-40B4-BE49-F238E27FC236}">
                <a16:creationId xmlns:a16="http://schemas.microsoft.com/office/drawing/2014/main" xmlns="" id="{A447ED84-3465-4766-9142-C00F4876E7E8}"/>
              </a:ext>
            </a:extLst>
          </p:cNvPr>
          <p:cNvPicPr>
            <a:picLocks noGrp="1" noChangeAspect="1"/>
          </p:cNvPicPr>
          <p:nvPr>
            <p:ph idx="1"/>
          </p:nvPr>
        </p:nvPicPr>
        <p:blipFill>
          <a:blip r:embed="rId6"/>
          <a:stretch>
            <a:fillRect/>
          </a:stretch>
        </p:blipFill>
        <p:spPr>
          <a:xfrm>
            <a:off x="9786227" y="357874"/>
            <a:ext cx="2286000" cy="913522"/>
          </a:xfrm>
          <a:prstGeom prst="rect">
            <a:avLst/>
          </a:prstGeom>
        </p:spPr>
      </p:pic>
    </p:spTree>
    <p:extLst>
      <p:ext uri="{BB962C8B-B14F-4D97-AF65-F5344CB8AC3E}">
        <p14:creationId xmlns:p14="http://schemas.microsoft.com/office/powerpoint/2010/main" val="271978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1"/>
          <p:cNvGrpSpPr/>
          <p:nvPr/>
        </p:nvGrpSpPr>
        <p:grpSpPr>
          <a:xfrm>
            <a:off x="95534" y="109182"/>
            <a:ext cx="2429301" cy="807486"/>
            <a:chOff x="95534" y="109182"/>
            <a:chExt cx="2429301" cy="807486"/>
          </a:xfrm>
        </p:grpSpPr>
        <p:pic>
          <p:nvPicPr>
            <p:cNvPr id="7" name="Imagen 6">
              <a:extLst>
                <a:ext uri="{FF2B5EF4-FFF2-40B4-BE49-F238E27FC236}">
                  <a16:creationId xmlns:a16="http://schemas.microsoft.com/office/drawing/2014/main" xmlns="" id="{F423760E-867B-F845-BD70-22A4238927D3}"/>
                </a:ext>
              </a:extLst>
            </p:cNvPr>
            <p:cNvPicPr>
              <a:picLocks noChangeAspect="1"/>
            </p:cNvPicPr>
            <p:nvPr/>
          </p:nvPicPr>
          <p:blipFill>
            <a:blip r:embed="rId3"/>
            <a:stretch>
              <a:fillRect/>
            </a:stretch>
          </p:blipFill>
          <p:spPr>
            <a:xfrm>
              <a:off x="95534" y="109182"/>
              <a:ext cx="2429301" cy="807486"/>
            </a:xfrm>
            <a:prstGeom prst="rect">
              <a:avLst/>
            </a:prstGeom>
          </p:spPr>
        </p:pic>
        <p:sp>
          <p:nvSpPr>
            <p:cNvPr id="8" name="CuadroTexto 7"/>
            <p:cNvSpPr txBox="1"/>
            <p:nvPr/>
          </p:nvSpPr>
          <p:spPr>
            <a:xfrm>
              <a:off x="95534" y="294553"/>
              <a:ext cx="832514" cy="461665"/>
            </a:xfrm>
            <a:prstGeom prst="rect">
              <a:avLst/>
            </a:prstGeom>
            <a:noFill/>
          </p:spPr>
          <p:txBody>
            <a:bodyPr wrap="square" rtlCol="0">
              <a:spAutoFit/>
            </a:bodyPr>
            <a:lstStyle/>
            <a:p>
              <a:pPr algn="ctr"/>
              <a:r>
                <a:rPr lang="es-MX" sz="1200" b="1" dirty="0"/>
                <a:t>Capítulo III</a:t>
              </a:r>
            </a:p>
          </p:txBody>
        </p:sp>
        <p:sp>
          <p:nvSpPr>
            <p:cNvPr id="9" name="CuadroTexto 8"/>
            <p:cNvSpPr txBox="1"/>
            <p:nvPr/>
          </p:nvSpPr>
          <p:spPr>
            <a:xfrm>
              <a:off x="928048" y="332656"/>
              <a:ext cx="1596787" cy="523220"/>
            </a:xfrm>
            <a:prstGeom prst="rect">
              <a:avLst/>
            </a:prstGeom>
            <a:noFill/>
          </p:spPr>
          <p:txBody>
            <a:bodyPr wrap="square" rtlCol="0">
              <a:spAutoFit/>
            </a:bodyPr>
            <a:lstStyle/>
            <a:p>
              <a:r>
                <a:rPr lang="es-MX" sz="1400" b="1" dirty="0"/>
                <a:t>Diagnóstico del Ejército</a:t>
              </a:r>
            </a:p>
          </p:txBody>
        </p:sp>
      </p:grpSp>
      <p:sp>
        <p:nvSpPr>
          <p:cNvPr id="23" name="Rectángulo 22"/>
          <p:cNvSpPr/>
          <p:nvPr/>
        </p:nvSpPr>
        <p:spPr>
          <a:xfrm>
            <a:off x="2998862" y="5405162"/>
            <a:ext cx="6607318" cy="523220"/>
          </a:xfrm>
          <a:prstGeom prst="rect">
            <a:avLst/>
          </a:prstGeom>
        </p:spPr>
        <p:txBody>
          <a:bodyPr wrap="square">
            <a:spAutoFit/>
          </a:bodyPr>
          <a:lstStyle/>
          <a:p>
            <a:pPr algn="ctr"/>
            <a:r>
              <a:rPr lang="es-EC" sz="1400" dirty="0">
                <a:solidFill>
                  <a:schemeClr val="bg1"/>
                </a:solidFill>
              </a:rPr>
              <a:t>“Factores que originan la rotación de personal en una distribuidora de productos de consumo masivo en la ciudad de Quito”.</a:t>
            </a:r>
          </a:p>
        </p:txBody>
      </p:sp>
      <p:sp>
        <p:nvSpPr>
          <p:cNvPr id="14" name="CuadroTexto 13"/>
          <p:cNvSpPr txBox="1"/>
          <p:nvPr/>
        </p:nvSpPr>
        <p:spPr>
          <a:xfrm>
            <a:off x="4799062" y="263116"/>
            <a:ext cx="3672408" cy="340519"/>
          </a:xfrm>
          <a:prstGeom prst="flowChartAlternateProcess">
            <a:avLst/>
          </a:prstGeom>
          <a:ln w="28575">
            <a:solidFill>
              <a:srgbClr val="00DA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EC" sz="1400" b="1" dirty="0"/>
              <a:t>MOVIMIENTO DE PERSONAL (</a:t>
            </a:r>
            <a:r>
              <a:rPr lang="es-EC" sz="1400" b="1" dirty="0">
                <a:solidFill>
                  <a:srgbClr val="FF0000"/>
                </a:solidFill>
              </a:rPr>
              <a:t>PASES</a:t>
            </a:r>
            <a:r>
              <a:rPr lang="es-EC" sz="1400" b="1" dirty="0"/>
              <a:t>)</a:t>
            </a:r>
            <a:endParaRPr lang="es-MX" sz="1400" b="1" dirty="0"/>
          </a:p>
        </p:txBody>
      </p:sp>
      <p:sp>
        <p:nvSpPr>
          <p:cNvPr id="5" name="Rectángulo 4"/>
          <p:cNvSpPr/>
          <p:nvPr/>
        </p:nvSpPr>
        <p:spPr>
          <a:xfrm>
            <a:off x="928048" y="1314761"/>
            <a:ext cx="1576072" cy="261610"/>
          </a:xfrm>
          <a:prstGeom prst="rect">
            <a:avLst/>
          </a:prstGeom>
        </p:spPr>
        <p:txBody>
          <a:bodyPr wrap="none">
            <a:spAutoFit/>
          </a:bodyPr>
          <a:lstStyle/>
          <a:p>
            <a:pPr>
              <a:spcAft>
                <a:spcPts val="0"/>
              </a:spcAft>
            </a:pPr>
            <a:r>
              <a:rPr lang="es-EC" sz="1100" b="1" dirty="0">
                <a:latin typeface="Times New Roman" panose="02020603050405020304" pitchFamily="18" charset="0"/>
                <a:ea typeface="Times New Roman" panose="02020603050405020304" pitchFamily="18" charset="0"/>
              </a:rPr>
              <a:t>Tabla </a:t>
            </a:r>
            <a:r>
              <a:rPr lang="es-EC" sz="1100" dirty="0">
                <a:latin typeface="Times New Roman" panose="02020603050405020304" pitchFamily="18" charset="0"/>
                <a:ea typeface="Times New Roman" panose="02020603050405020304" pitchFamily="18" charset="0"/>
              </a:rPr>
              <a:t> </a:t>
            </a:r>
            <a:r>
              <a:rPr lang="es-EC" sz="1100" i="1" dirty="0">
                <a:latin typeface="Times New Roman" panose="02020603050405020304" pitchFamily="18" charset="0"/>
                <a:ea typeface="Times New Roman" panose="02020603050405020304" pitchFamily="18" charset="0"/>
              </a:rPr>
              <a:t>Regionalización</a:t>
            </a:r>
            <a:endParaRPr lang="en-US" sz="1100" dirty="0">
              <a:effectLst/>
              <a:latin typeface="Times New Roman" panose="02020603050405020304" pitchFamily="18" charset="0"/>
              <a:ea typeface="Times New Roman" panose="02020603050405020304" pitchFamily="18" charset="0"/>
            </a:endParaRPr>
          </a:p>
        </p:txBody>
      </p:sp>
      <p:graphicFrame>
        <p:nvGraphicFramePr>
          <p:cNvPr id="11" name="Tabla 10"/>
          <p:cNvGraphicFramePr>
            <a:graphicFrameLocks noGrp="1"/>
          </p:cNvGraphicFramePr>
          <p:nvPr>
            <p:extLst>
              <p:ext uri="{D42A27DB-BD31-4B8C-83A1-F6EECF244321}">
                <p14:modId xmlns:p14="http://schemas.microsoft.com/office/powerpoint/2010/main" val="333445781"/>
              </p:ext>
            </p:extLst>
          </p:nvPr>
        </p:nvGraphicFramePr>
        <p:xfrm>
          <a:off x="4222998" y="2837262"/>
          <a:ext cx="7538676" cy="1905000"/>
        </p:xfrm>
        <a:graphic>
          <a:graphicData uri="http://schemas.openxmlformats.org/drawingml/2006/table">
            <a:tbl>
              <a:tblPr firstRow="1" firstCol="1" bandRow="1"/>
              <a:tblGrid>
                <a:gridCol w="504055">
                  <a:extLst>
                    <a:ext uri="{9D8B030D-6E8A-4147-A177-3AD203B41FA5}">
                      <a16:colId xmlns:a16="http://schemas.microsoft.com/office/drawing/2014/main" xmlns="" val="20000"/>
                    </a:ext>
                  </a:extLst>
                </a:gridCol>
                <a:gridCol w="636376">
                  <a:extLst>
                    <a:ext uri="{9D8B030D-6E8A-4147-A177-3AD203B41FA5}">
                      <a16:colId xmlns:a16="http://schemas.microsoft.com/office/drawing/2014/main" xmlns="" val="20001"/>
                    </a:ext>
                  </a:extLst>
                </a:gridCol>
                <a:gridCol w="447026">
                  <a:extLst>
                    <a:ext uri="{9D8B030D-6E8A-4147-A177-3AD203B41FA5}">
                      <a16:colId xmlns:a16="http://schemas.microsoft.com/office/drawing/2014/main" xmlns="" val="20002"/>
                    </a:ext>
                  </a:extLst>
                </a:gridCol>
                <a:gridCol w="432435">
                  <a:extLst>
                    <a:ext uri="{9D8B030D-6E8A-4147-A177-3AD203B41FA5}">
                      <a16:colId xmlns:a16="http://schemas.microsoft.com/office/drawing/2014/main" xmlns="" val="20003"/>
                    </a:ext>
                  </a:extLst>
                </a:gridCol>
                <a:gridCol w="597535">
                  <a:extLst>
                    <a:ext uri="{9D8B030D-6E8A-4147-A177-3AD203B41FA5}">
                      <a16:colId xmlns:a16="http://schemas.microsoft.com/office/drawing/2014/main" xmlns="" val="20004"/>
                    </a:ext>
                  </a:extLst>
                </a:gridCol>
                <a:gridCol w="451485">
                  <a:extLst>
                    <a:ext uri="{9D8B030D-6E8A-4147-A177-3AD203B41FA5}">
                      <a16:colId xmlns:a16="http://schemas.microsoft.com/office/drawing/2014/main" xmlns="" val="20005"/>
                    </a:ext>
                  </a:extLst>
                </a:gridCol>
                <a:gridCol w="432435">
                  <a:extLst>
                    <a:ext uri="{9D8B030D-6E8A-4147-A177-3AD203B41FA5}">
                      <a16:colId xmlns:a16="http://schemas.microsoft.com/office/drawing/2014/main" xmlns="" val="20006"/>
                    </a:ext>
                  </a:extLst>
                </a:gridCol>
                <a:gridCol w="597535">
                  <a:extLst>
                    <a:ext uri="{9D8B030D-6E8A-4147-A177-3AD203B41FA5}">
                      <a16:colId xmlns:a16="http://schemas.microsoft.com/office/drawing/2014/main" xmlns="" val="20007"/>
                    </a:ext>
                  </a:extLst>
                </a:gridCol>
                <a:gridCol w="451485">
                  <a:extLst>
                    <a:ext uri="{9D8B030D-6E8A-4147-A177-3AD203B41FA5}">
                      <a16:colId xmlns:a16="http://schemas.microsoft.com/office/drawing/2014/main" xmlns="" val="20008"/>
                    </a:ext>
                  </a:extLst>
                </a:gridCol>
                <a:gridCol w="494347">
                  <a:extLst>
                    <a:ext uri="{9D8B030D-6E8A-4147-A177-3AD203B41FA5}">
                      <a16:colId xmlns:a16="http://schemas.microsoft.com/office/drawing/2014/main" xmlns="" val="20009"/>
                    </a:ext>
                  </a:extLst>
                </a:gridCol>
                <a:gridCol w="597535">
                  <a:extLst>
                    <a:ext uri="{9D8B030D-6E8A-4147-A177-3AD203B41FA5}">
                      <a16:colId xmlns:a16="http://schemas.microsoft.com/office/drawing/2014/main" xmlns="" val="20010"/>
                    </a:ext>
                  </a:extLst>
                </a:gridCol>
                <a:gridCol w="451485">
                  <a:extLst>
                    <a:ext uri="{9D8B030D-6E8A-4147-A177-3AD203B41FA5}">
                      <a16:colId xmlns:a16="http://schemas.microsoft.com/office/drawing/2014/main" xmlns="" val="20011"/>
                    </a:ext>
                  </a:extLst>
                </a:gridCol>
                <a:gridCol w="432435">
                  <a:extLst>
                    <a:ext uri="{9D8B030D-6E8A-4147-A177-3AD203B41FA5}">
                      <a16:colId xmlns:a16="http://schemas.microsoft.com/office/drawing/2014/main" xmlns="" val="20012"/>
                    </a:ext>
                  </a:extLst>
                </a:gridCol>
                <a:gridCol w="608647">
                  <a:extLst>
                    <a:ext uri="{9D8B030D-6E8A-4147-A177-3AD203B41FA5}">
                      <a16:colId xmlns:a16="http://schemas.microsoft.com/office/drawing/2014/main" xmlns="" val="20013"/>
                    </a:ext>
                  </a:extLst>
                </a:gridCol>
                <a:gridCol w="403860">
                  <a:extLst>
                    <a:ext uri="{9D8B030D-6E8A-4147-A177-3AD203B41FA5}">
                      <a16:colId xmlns:a16="http://schemas.microsoft.com/office/drawing/2014/main" xmlns="" val="20014"/>
                    </a:ext>
                  </a:extLst>
                </a:gridCol>
              </a:tblGrid>
              <a:tr h="190500">
                <a:tc>
                  <a:txBody>
                    <a:bodyPr/>
                    <a:lstStyle/>
                    <a:p>
                      <a:endParaRPr lang="en-US" sz="1100" dirty="0">
                        <a:effectLst/>
                        <a:latin typeface="Calibri" panose="020F0502020204030204" pitchFamily="34" charset="0"/>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gridSpan="3">
                  <a:txBody>
                    <a:bodyPr/>
                    <a:lstStyle/>
                    <a:p>
                      <a:pPr algn="ctr">
                        <a:lnSpc>
                          <a:spcPct val="115000"/>
                        </a:lnSpc>
                        <a:spcAft>
                          <a:spcPts val="0"/>
                        </a:spcAft>
                      </a:pPr>
                      <a:r>
                        <a:rPr lang="es-EC" sz="10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FRONTERA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s-EC" sz="10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ORIENTE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s-EC" sz="10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QUITO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s-EC" sz="10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INTERIOR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a:txBody>
                    <a:bodyPr/>
                    <a:lstStyle/>
                    <a:p>
                      <a:pPr algn="ctr">
                        <a:lnSpc>
                          <a:spcPct val="115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endParaRPr lang="en-US" sz="1100">
                        <a:effectLst/>
                        <a:latin typeface="Calibri" panose="020F0502020204030204" pitchFamily="34" charset="0"/>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190500">
                <a:tc rowSpan="2">
                  <a:txBody>
                    <a:bodyPr/>
                    <a:lstStyle/>
                    <a:p>
                      <a:pPr algn="ctr">
                        <a:lnSpc>
                          <a:spcPct val="115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Año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rowSpan="2">
                  <a:txBody>
                    <a:bodyPr/>
                    <a:lstStyle/>
                    <a:p>
                      <a:pPr algn="ctr">
                        <a:lnSpc>
                          <a:spcPct val="115000"/>
                        </a:lnSpc>
                        <a:spcAft>
                          <a:spcPts val="0"/>
                        </a:spcAft>
                      </a:pPr>
                      <a:r>
                        <a:rPr lang="es-EC" sz="1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Orgán</a:t>
                      </a: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rowSpan="2">
                  <a:txBody>
                    <a:bodyPr/>
                    <a:lstStyle/>
                    <a:p>
                      <a:pPr algn="ctr">
                        <a:lnSpc>
                          <a:spcPct val="115000"/>
                        </a:lnSpc>
                        <a:spcAft>
                          <a:spcPts val="0"/>
                        </a:spcAft>
                      </a:pPr>
                      <a:r>
                        <a:rPr lang="es-EC" sz="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Difer</a:t>
                      </a:r>
                      <a:r>
                        <a:rPr lang="es-EC"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rowSpan="2">
                  <a:txBody>
                    <a:bodyPr/>
                    <a:lstStyle/>
                    <a:p>
                      <a:pPr algn="ctr">
                        <a:lnSpc>
                          <a:spcPct val="115000"/>
                        </a:lnSpc>
                        <a:spcAft>
                          <a:spcPts val="0"/>
                        </a:spcAft>
                      </a:pPr>
                      <a:r>
                        <a:rPr lang="es-EC" sz="1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Orgán</a:t>
                      </a: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rowSpan="2">
                  <a:txBody>
                    <a:bodyPr/>
                    <a:lstStyle/>
                    <a:p>
                      <a:pPr algn="ctr">
                        <a:lnSpc>
                          <a:spcPct val="115000"/>
                        </a:lnSpc>
                        <a:spcAft>
                          <a:spcPts val="0"/>
                        </a:spcAft>
                      </a:pPr>
                      <a:r>
                        <a:rPr lang="es-EC" sz="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Difer</a:t>
                      </a:r>
                      <a:r>
                        <a:rPr lang="es-EC"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rowSpan="2">
                  <a:txBody>
                    <a:bodyPr/>
                    <a:lstStyle/>
                    <a:p>
                      <a:pPr algn="ctr">
                        <a:lnSpc>
                          <a:spcPct val="115000"/>
                        </a:lnSpc>
                        <a:spcAft>
                          <a:spcPts val="0"/>
                        </a:spcAft>
                      </a:pPr>
                      <a:r>
                        <a:rPr lang="es-EC" sz="1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Orgán</a:t>
                      </a: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rowSpan="2">
                  <a:txBody>
                    <a:bodyPr/>
                    <a:lstStyle/>
                    <a:p>
                      <a:pPr algn="ctr">
                        <a:lnSpc>
                          <a:spcPct val="115000"/>
                        </a:lnSpc>
                        <a:spcAft>
                          <a:spcPts val="0"/>
                        </a:spcAft>
                      </a:pPr>
                      <a:r>
                        <a:rPr lang="es-EC" sz="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Difer</a:t>
                      </a:r>
                      <a:r>
                        <a:rPr lang="es-EC"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rowSpan="2">
                  <a:txBody>
                    <a:bodyPr/>
                    <a:lstStyle/>
                    <a:p>
                      <a:pPr algn="ctr">
                        <a:lnSpc>
                          <a:spcPct val="115000"/>
                        </a:lnSpc>
                        <a:spcAft>
                          <a:spcPts val="0"/>
                        </a:spcAft>
                      </a:pPr>
                      <a:r>
                        <a:rPr lang="es-EC" sz="1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Orgán</a:t>
                      </a: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rowSpan="2">
                  <a:txBody>
                    <a:bodyPr/>
                    <a:lstStyle/>
                    <a:p>
                      <a:pPr algn="ctr">
                        <a:lnSpc>
                          <a:spcPct val="115000"/>
                        </a:lnSpc>
                        <a:spcAft>
                          <a:spcPts val="0"/>
                        </a:spcAft>
                      </a:pPr>
                      <a:r>
                        <a:rPr lang="es-EC" sz="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Difer</a:t>
                      </a:r>
                      <a:r>
                        <a:rPr lang="es-EC"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1"/>
                  </a:ext>
                </a:extLst>
              </a:tr>
              <a:tr h="190500">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vMerge="1">
                  <a:txBody>
                    <a:bodyPr/>
                    <a:lstStyle/>
                    <a:p>
                      <a:endParaRPr lang="en-US"/>
                    </a:p>
                  </a:txBody>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Vac</a:t>
                      </a: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2"/>
                  </a:ext>
                </a:extLst>
              </a:tr>
              <a:tr h="190500">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rowSpan="7">
                  <a:txBody>
                    <a:bodyPr/>
                    <a:lstStyle/>
                    <a:p>
                      <a:pPr algn="ctr">
                        <a:lnSpc>
                          <a:spcPct val="115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Efectivo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rowSpan="7">
                  <a:txBody>
                    <a:bodyPr/>
                    <a:lstStyle/>
                    <a:p>
                      <a:pPr algn="ctr">
                        <a:lnSpc>
                          <a:spcPct val="115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Efectivo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rowSpan="7">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Efectivo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rowSpan="7">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Efectivo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3"/>
                  </a:ext>
                </a:extLst>
              </a:tr>
              <a:tr h="190500">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vMerge="1">
                  <a:txBody>
                    <a:bodyPr/>
                    <a:lstStyle/>
                    <a:p>
                      <a:endParaRPr lang="en-US"/>
                    </a:p>
                  </a:txBody>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vMerge="1">
                  <a:txBody>
                    <a:bodyPr/>
                    <a:lstStyle/>
                    <a:p>
                      <a:endParaRPr lang="en-US"/>
                    </a:p>
                  </a:txBody>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vMerge="1">
                  <a:txBody>
                    <a:bodyPr/>
                    <a:lstStyle/>
                    <a:p>
                      <a:endParaRPr lang="en-US"/>
                    </a:p>
                  </a:txBody>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vMerge="1">
                  <a:txBody>
                    <a:bodyPr/>
                    <a:lstStyle/>
                    <a:p>
                      <a:endParaRPr lang="en-US"/>
                    </a:p>
                  </a:txBody>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4"/>
                  </a:ext>
                </a:extLst>
              </a:tr>
              <a:tr h="190500">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vMerge="1">
                  <a:txBody>
                    <a:bodyPr/>
                    <a:lstStyle/>
                    <a:p>
                      <a:endParaRPr lang="en-US"/>
                    </a:p>
                  </a:txBody>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vMerge="1">
                  <a:txBody>
                    <a:bodyPr/>
                    <a:lstStyle/>
                    <a:p>
                      <a:endParaRPr lang="en-US"/>
                    </a:p>
                  </a:txBody>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vMerge="1">
                  <a:txBody>
                    <a:bodyPr/>
                    <a:lstStyle/>
                    <a:p>
                      <a:endParaRPr lang="en-US"/>
                    </a:p>
                  </a:txBody>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vMerge="1">
                  <a:txBody>
                    <a:bodyPr/>
                    <a:lstStyle/>
                    <a:p>
                      <a:endParaRPr lang="en-US"/>
                    </a:p>
                  </a:txBody>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5"/>
                  </a:ext>
                </a:extLst>
              </a:tr>
              <a:tr h="190500">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vMerge="1">
                  <a:txBody>
                    <a:bodyPr/>
                    <a:lstStyle/>
                    <a:p>
                      <a:endParaRPr lang="en-US"/>
                    </a:p>
                  </a:txBody>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vMerge="1">
                  <a:txBody>
                    <a:bodyPr/>
                    <a:lstStyle/>
                    <a:p>
                      <a:endParaRPr lang="en-US"/>
                    </a:p>
                  </a:txBody>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vMerge="1">
                  <a:txBody>
                    <a:bodyPr/>
                    <a:lstStyle/>
                    <a:p>
                      <a:endParaRPr lang="en-US"/>
                    </a:p>
                  </a:txBody>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vMerge="1">
                  <a:txBody>
                    <a:bodyPr/>
                    <a:lstStyle/>
                    <a:p>
                      <a:endParaRPr lang="en-US"/>
                    </a:p>
                  </a:txBody>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6"/>
                  </a:ext>
                </a:extLst>
              </a:tr>
              <a:tr h="190500">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vMerge="1">
                  <a:txBody>
                    <a:bodyPr/>
                    <a:lstStyle/>
                    <a:p>
                      <a:endParaRPr lang="en-US"/>
                    </a:p>
                  </a:txBody>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vMerge="1">
                  <a:txBody>
                    <a:bodyPr/>
                    <a:lstStyle/>
                    <a:p>
                      <a:endParaRPr lang="en-US"/>
                    </a:p>
                  </a:txBody>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vMerge="1">
                  <a:txBody>
                    <a:bodyPr/>
                    <a:lstStyle/>
                    <a:p>
                      <a:endParaRPr lang="en-US"/>
                    </a:p>
                  </a:txBody>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vMerge="1">
                  <a:txBody>
                    <a:bodyPr/>
                    <a:lstStyle/>
                    <a:p>
                      <a:endParaRPr lang="en-US"/>
                    </a:p>
                  </a:txBody>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7"/>
                  </a:ext>
                </a:extLst>
              </a:tr>
              <a:tr h="190500">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vMerge="1">
                  <a:txBody>
                    <a:bodyPr/>
                    <a:lstStyle/>
                    <a:p>
                      <a:endParaRPr lang="en-US"/>
                    </a:p>
                  </a:txBody>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vMerge="1">
                  <a:txBody>
                    <a:bodyPr/>
                    <a:lstStyle/>
                    <a:p>
                      <a:endParaRPr lang="en-US"/>
                    </a:p>
                  </a:txBody>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vMerge="1">
                  <a:txBody>
                    <a:bodyPr/>
                    <a:lstStyle/>
                    <a:p>
                      <a:endParaRPr lang="en-US"/>
                    </a:p>
                  </a:txBody>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vMerge="1">
                  <a:txBody>
                    <a:bodyPr/>
                    <a:lstStyle/>
                    <a:p>
                      <a:endParaRPr lang="en-US"/>
                    </a:p>
                  </a:txBody>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8"/>
                  </a:ext>
                </a:extLst>
              </a:tr>
              <a:tr h="190500">
                <a:tc>
                  <a:txBody>
                    <a:bodyPr/>
                    <a:lstStyle/>
                    <a:p>
                      <a:pPr algn="ctr">
                        <a:lnSpc>
                          <a:spcPct val="115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vMerge="1">
                  <a:txBody>
                    <a:bodyPr/>
                    <a:lstStyle/>
                    <a:p>
                      <a:endParaRPr lang="en-US"/>
                    </a:p>
                  </a:txBody>
                  <a:tcPr/>
                </a:tc>
                <a:tc>
                  <a:txBody>
                    <a:bodyPr/>
                    <a:lstStyle/>
                    <a:p>
                      <a:pPr algn="ctr">
                        <a:lnSpc>
                          <a:spcPct val="115000"/>
                        </a:lnSpc>
                        <a:spcAft>
                          <a:spcPts val="0"/>
                        </a:spcAft>
                      </a:pPr>
                      <a:r>
                        <a:rPr lang="es-EC"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00"/>
                    </a:solidFill>
                  </a:tcPr>
                </a:tc>
                <a:tc vMerge="1">
                  <a:txBody>
                    <a:bodyPr/>
                    <a:lstStyle/>
                    <a:p>
                      <a:endParaRPr lang="en-US"/>
                    </a:p>
                  </a:txBody>
                  <a:tcPr/>
                </a:tc>
                <a:tc>
                  <a:txBody>
                    <a:bodyPr/>
                    <a:lstStyle/>
                    <a:p>
                      <a:pPr algn="ctr">
                        <a:lnSpc>
                          <a:spcPct val="115000"/>
                        </a:lnSpc>
                        <a:spcAft>
                          <a:spcPts val="0"/>
                        </a:spcAft>
                      </a:pPr>
                      <a:r>
                        <a:rPr lang="es-EC"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00"/>
                    </a:solidFill>
                  </a:tcPr>
                </a:tc>
                <a:tc vMerge="1">
                  <a:txBody>
                    <a:bodyPr/>
                    <a:lstStyle/>
                    <a:p>
                      <a:endParaRPr lang="en-US"/>
                    </a:p>
                  </a:txBody>
                  <a:tcPr/>
                </a:tc>
                <a:tc>
                  <a:txBody>
                    <a:bodyPr/>
                    <a:lstStyle/>
                    <a:p>
                      <a:pPr algn="ctr">
                        <a:lnSpc>
                          <a:spcPct val="115000"/>
                        </a:lnSpc>
                        <a:spcAft>
                          <a:spcPts val="0"/>
                        </a:spcAft>
                      </a:pPr>
                      <a:r>
                        <a:rPr lang="es-EC"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-11,91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00"/>
                    </a:solidFill>
                  </a:tcPr>
                </a:tc>
                <a:tc vMerge="1">
                  <a:txBody>
                    <a:bodyPr/>
                    <a:lstStyle/>
                    <a:p>
                      <a:endParaRPr lang="en-US"/>
                    </a:p>
                  </a:txBody>
                  <a:tcPr/>
                </a:tc>
                <a:tc>
                  <a:txBody>
                    <a:bodyPr/>
                    <a:lstStyle/>
                    <a:p>
                      <a:pPr algn="ctr">
                        <a:lnSpc>
                          <a:spcPct val="115000"/>
                        </a:lnSpc>
                        <a:spcAft>
                          <a:spcPts val="0"/>
                        </a:spcAft>
                      </a:pPr>
                      <a:r>
                        <a:rPr lang="es-EC"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00"/>
                    </a:solidFill>
                  </a:tcPr>
                </a:tc>
                <a:tc>
                  <a:txBody>
                    <a:bodyPr/>
                    <a:lstStyle/>
                    <a:p>
                      <a:endParaRPr lang="en-US" sz="1100">
                        <a:effectLst/>
                        <a:latin typeface="Calibri" panose="020F0502020204030204" pitchFamily="34"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endParaRPr lang="en-US" sz="1100" dirty="0">
                        <a:effectLst/>
                        <a:latin typeface="Calibri" panose="020F0502020204030204" pitchFamily="34" charset="0"/>
                      </a:endParaRPr>
                    </a:p>
                  </a:txBody>
                  <a:tcPr marL="68580" marR="6858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9"/>
                  </a:ext>
                </a:extLst>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4065682"/>
              </p:ext>
            </p:extLst>
          </p:nvPr>
        </p:nvGraphicFramePr>
        <p:xfrm>
          <a:off x="6302521" y="1048144"/>
          <a:ext cx="4302125" cy="1444752"/>
        </p:xfrm>
        <a:graphic>
          <a:graphicData uri="http://schemas.openxmlformats.org/drawingml/2006/table">
            <a:tbl>
              <a:tblPr firstRow="1" firstCol="1" bandRow="1"/>
              <a:tblGrid>
                <a:gridCol w="944245">
                  <a:extLst>
                    <a:ext uri="{9D8B030D-6E8A-4147-A177-3AD203B41FA5}">
                      <a16:colId xmlns:a16="http://schemas.microsoft.com/office/drawing/2014/main" xmlns="" val="20000"/>
                    </a:ext>
                  </a:extLst>
                </a:gridCol>
                <a:gridCol w="944245">
                  <a:extLst>
                    <a:ext uri="{9D8B030D-6E8A-4147-A177-3AD203B41FA5}">
                      <a16:colId xmlns:a16="http://schemas.microsoft.com/office/drawing/2014/main" xmlns="" val="20001"/>
                    </a:ext>
                  </a:extLst>
                </a:gridCol>
                <a:gridCol w="791845">
                  <a:extLst>
                    <a:ext uri="{9D8B030D-6E8A-4147-A177-3AD203B41FA5}">
                      <a16:colId xmlns:a16="http://schemas.microsoft.com/office/drawing/2014/main" xmlns="" val="20002"/>
                    </a:ext>
                  </a:extLst>
                </a:gridCol>
                <a:gridCol w="762000">
                  <a:extLst>
                    <a:ext uri="{9D8B030D-6E8A-4147-A177-3AD203B41FA5}">
                      <a16:colId xmlns:a16="http://schemas.microsoft.com/office/drawing/2014/main" xmlns="" val="20003"/>
                    </a:ext>
                  </a:extLst>
                </a:gridCol>
                <a:gridCol w="859790">
                  <a:extLst>
                    <a:ext uri="{9D8B030D-6E8A-4147-A177-3AD203B41FA5}">
                      <a16:colId xmlns:a16="http://schemas.microsoft.com/office/drawing/2014/main" xmlns="" val="20004"/>
                    </a:ext>
                  </a:extLst>
                </a:gridCol>
              </a:tblGrid>
              <a:tr h="161925">
                <a:tc>
                  <a:txBody>
                    <a:bodyPr/>
                    <a:lstStyle/>
                    <a:p>
                      <a:pPr>
                        <a:lnSpc>
                          <a:spcPct val="115000"/>
                        </a:lnSpc>
                        <a:spcAft>
                          <a:spcPts val="0"/>
                        </a:spcAft>
                      </a:pPr>
                      <a:r>
                        <a:rPr lang="es-EC" sz="11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Oficial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nSpc>
                          <a:spcPct val="115000"/>
                        </a:lnSpc>
                        <a:spcAft>
                          <a:spcPts val="0"/>
                        </a:spcAft>
                      </a:pPr>
                      <a:r>
                        <a:rPr lang="es-EC" sz="11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Frontera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nSpc>
                          <a:spcPct val="115000"/>
                        </a:lnSpc>
                        <a:spcAft>
                          <a:spcPts val="0"/>
                        </a:spcAft>
                      </a:pPr>
                      <a:r>
                        <a:rPr lang="es-EC" sz="11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Oriente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nSpc>
                          <a:spcPct val="115000"/>
                        </a:lnSpc>
                        <a:spcAft>
                          <a:spcPts val="0"/>
                        </a:spcAft>
                      </a:pPr>
                      <a:r>
                        <a:rPr lang="es-EC" sz="11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Quito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nSpc>
                          <a:spcPct val="115000"/>
                        </a:lnSpc>
                        <a:spcAft>
                          <a:spcPts val="0"/>
                        </a:spcAft>
                      </a:pPr>
                      <a:r>
                        <a:rPr lang="es-EC" sz="11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Interior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161925">
                <a:tc>
                  <a:txBody>
                    <a:bodyPr/>
                    <a:lstStyle/>
                    <a:p>
                      <a:pPr algn="ctr">
                        <a:lnSpc>
                          <a:spcPct val="115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1"/>
                  </a:ext>
                </a:extLst>
              </a:tr>
              <a:tr h="161925">
                <a:tc>
                  <a:txBody>
                    <a:bodyPr/>
                    <a:lstStyle/>
                    <a:p>
                      <a:pPr algn="ctr">
                        <a:lnSpc>
                          <a:spcPct val="115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2"/>
                  </a:ext>
                </a:extLst>
              </a:tr>
              <a:tr h="161925">
                <a:tc>
                  <a:txBody>
                    <a:bodyPr/>
                    <a:lstStyle/>
                    <a:p>
                      <a:pPr algn="ctr">
                        <a:lnSpc>
                          <a:spcPct val="115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3"/>
                  </a:ext>
                </a:extLst>
              </a:tr>
              <a:tr h="161925">
                <a:tc>
                  <a:txBody>
                    <a:bodyPr/>
                    <a:lstStyle/>
                    <a:p>
                      <a:pPr algn="ctr">
                        <a:lnSpc>
                          <a:spcPct val="115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4"/>
                  </a:ext>
                </a:extLst>
              </a:tr>
              <a:tr h="161925">
                <a:tc>
                  <a:txBody>
                    <a:bodyPr/>
                    <a:lstStyle/>
                    <a:p>
                      <a:pPr algn="ctr">
                        <a:lnSpc>
                          <a:spcPct val="115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5"/>
                  </a:ext>
                </a:extLst>
              </a:tr>
              <a:tr h="161925">
                <a:tc>
                  <a:txBody>
                    <a:bodyPr/>
                    <a:lstStyle/>
                    <a:p>
                      <a:pPr algn="ctr">
                        <a:lnSpc>
                          <a:spcPct val="115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6"/>
                  </a:ext>
                </a:extLst>
              </a:tr>
              <a:tr h="161925">
                <a:tc>
                  <a:txBody>
                    <a:bodyPr/>
                    <a:lstStyle/>
                    <a:p>
                      <a:pPr>
                        <a:lnSpc>
                          <a:spcPct val="115000"/>
                        </a:lnSpc>
                        <a:spcAft>
                          <a:spcPts val="0"/>
                        </a:spcAft>
                      </a:pPr>
                      <a:r>
                        <a:rPr lang="es-EC" sz="1100" b="1">
                          <a:effectLst/>
                          <a:latin typeface="Times New Roman" panose="02020603050405020304" pitchFamily="18" charset="0"/>
                          <a:ea typeface="Times New Roman" panose="02020603050405020304" pitchFamily="18" charset="0"/>
                          <a:cs typeface="Times New Roman" panose="02020603050405020304" pitchFamily="18" charset="0"/>
                        </a:rPr>
                        <a:t>Promedio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b="1">
                          <a:effectLst/>
                          <a:latin typeface="Times New Roman" panose="02020603050405020304" pitchFamily="18" charset="0"/>
                          <a:ea typeface="Times New Roman" panose="02020603050405020304" pitchFamily="18" charset="0"/>
                          <a:cs typeface="Times New Roman" panose="02020603050405020304" pitchFamily="18" charset="0"/>
                        </a:rPr>
                        <a:t>12,5%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b="1">
                          <a:effectLst/>
                          <a:latin typeface="Times New Roman" panose="02020603050405020304" pitchFamily="18" charset="0"/>
                          <a:ea typeface="Times New Roman" panose="02020603050405020304" pitchFamily="18" charset="0"/>
                          <a:cs typeface="Times New Roman" panose="02020603050405020304" pitchFamily="18" charset="0"/>
                        </a:rPr>
                        <a:t>14,4%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b="1">
                          <a:effectLst/>
                          <a:latin typeface="Times New Roman" panose="02020603050405020304" pitchFamily="18" charset="0"/>
                          <a:ea typeface="Times New Roman" panose="02020603050405020304" pitchFamily="18" charset="0"/>
                          <a:cs typeface="Times New Roman" panose="02020603050405020304" pitchFamily="18" charset="0"/>
                        </a:rPr>
                        <a:t>51,5%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b="1" dirty="0">
                          <a:effectLst/>
                          <a:latin typeface="Times New Roman" panose="02020603050405020304" pitchFamily="18" charset="0"/>
                          <a:ea typeface="Times New Roman" panose="02020603050405020304" pitchFamily="18" charset="0"/>
                          <a:cs typeface="Times New Roman" panose="02020603050405020304" pitchFamily="18" charset="0"/>
                        </a:rPr>
                        <a:t>21,7%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7"/>
                  </a:ext>
                </a:extLst>
              </a:tr>
            </a:tbl>
          </a:graphicData>
        </a:graphic>
      </p:graphicFrame>
      <p:sp>
        <p:nvSpPr>
          <p:cNvPr id="15" name="Rectángulo 14"/>
          <p:cNvSpPr/>
          <p:nvPr/>
        </p:nvSpPr>
        <p:spPr>
          <a:xfrm>
            <a:off x="4080211" y="2492443"/>
            <a:ext cx="2850460" cy="430887"/>
          </a:xfrm>
          <a:prstGeom prst="rect">
            <a:avLst/>
          </a:prstGeom>
        </p:spPr>
        <p:txBody>
          <a:bodyPr wrap="none">
            <a:spAutoFit/>
          </a:bodyPr>
          <a:lstStyle/>
          <a:p>
            <a:pPr>
              <a:lnSpc>
                <a:spcPct val="200000"/>
              </a:lnSpc>
              <a:spcAft>
                <a:spcPts val="0"/>
              </a:spcAft>
            </a:pPr>
            <a:r>
              <a:rPr lang="es-EC" sz="1100" b="1" dirty="0">
                <a:latin typeface="Times New Roman" panose="02020603050405020304" pitchFamily="18" charset="0"/>
                <a:ea typeface="Times New Roman" panose="02020603050405020304" pitchFamily="18" charset="0"/>
              </a:rPr>
              <a:t>Tabla 10. </a:t>
            </a:r>
            <a:r>
              <a:rPr lang="es-EC" sz="1100" i="1" dirty="0">
                <a:latin typeface="Times New Roman" panose="02020603050405020304" pitchFamily="18" charset="0"/>
                <a:ea typeface="Times New Roman" panose="02020603050405020304" pitchFamily="18" charset="0"/>
              </a:rPr>
              <a:t>Pases de Oficiales en las 4 regiones</a:t>
            </a:r>
            <a:r>
              <a:rPr lang="es-EC" sz="1100" b="1" dirty="0">
                <a:latin typeface="Times New Roman" panose="02020603050405020304" pitchFamily="18"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p:txBody>
      </p:sp>
      <p:sp>
        <p:nvSpPr>
          <p:cNvPr id="16" name="Rectángulo 15"/>
          <p:cNvSpPr/>
          <p:nvPr/>
        </p:nvSpPr>
        <p:spPr>
          <a:xfrm>
            <a:off x="6167214" y="693857"/>
            <a:ext cx="2850460" cy="430887"/>
          </a:xfrm>
          <a:prstGeom prst="rect">
            <a:avLst/>
          </a:prstGeom>
        </p:spPr>
        <p:txBody>
          <a:bodyPr wrap="none">
            <a:spAutoFit/>
          </a:bodyPr>
          <a:lstStyle/>
          <a:p>
            <a:pPr>
              <a:lnSpc>
                <a:spcPct val="200000"/>
              </a:lnSpc>
              <a:spcAft>
                <a:spcPts val="0"/>
              </a:spcAft>
            </a:pPr>
            <a:r>
              <a:rPr lang="es-EC" sz="1100" b="1" dirty="0">
                <a:latin typeface="Times New Roman" panose="02020603050405020304" pitchFamily="18" charset="0"/>
                <a:ea typeface="Times New Roman" panose="02020603050405020304" pitchFamily="18" charset="0"/>
              </a:rPr>
              <a:t>Tabla 10. </a:t>
            </a:r>
            <a:r>
              <a:rPr lang="es-EC" sz="1100" i="1" dirty="0">
                <a:latin typeface="Times New Roman" panose="02020603050405020304" pitchFamily="18" charset="0"/>
                <a:ea typeface="Times New Roman" panose="02020603050405020304" pitchFamily="18" charset="0"/>
              </a:rPr>
              <a:t>Pases de Oficiales en las 4 regiones</a:t>
            </a:r>
            <a:r>
              <a:rPr lang="es-EC" sz="1100" b="1" dirty="0">
                <a:latin typeface="Times New Roman" panose="02020603050405020304" pitchFamily="18"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p:txBody>
      </p:sp>
      <p:grpSp>
        <p:nvGrpSpPr>
          <p:cNvPr id="20" name="Grupo 19"/>
          <p:cNvGrpSpPr/>
          <p:nvPr/>
        </p:nvGrpSpPr>
        <p:grpSpPr>
          <a:xfrm>
            <a:off x="95534" y="5661248"/>
            <a:ext cx="2657303" cy="572532"/>
            <a:chOff x="1381146" y="378200"/>
            <a:chExt cx="2071545" cy="828618"/>
          </a:xfrm>
        </p:grpSpPr>
        <p:sp>
          <p:nvSpPr>
            <p:cNvPr id="27" name="Cheurón 26"/>
            <p:cNvSpPr/>
            <p:nvPr/>
          </p:nvSpPr>
          <p:spPr>
            <a:xfrm>
              <a:off x="1381146" y="378200"/>
              <a:ext cx="2071545" cy="828618"/>
            </a:xfrm>
            <a:prstGeom prst="chevron">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Cheurón 4"/>
            <p:cNvSpPr/>
            <p:nvPr/>
          </p:nvSpPr>
          <p:spPr>
            <a:xfrm>
              <a:off x="1795455" y="378200"/>
              <a:ext cx="1242927" cy="8286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s-EC" sz="1100" b="1" kern="1200" dirty="0"/>
                <a:t>Control de efectivos</a:t>
              </a:r>
              <a:endParaRPr lang="en-US" sz="1100" kern="1200" dirty="0"/>
            </a:p>
          </p:txBody>
        </p:sp>
      </p:grpSp>
      <p:grpSp>
        <p:nvGrpSpPr>
          <p:cNvPr id="24" name="Grupo 23"/>
          <p:cNvGrpSpPr/>
          <p:nvPr/>
        </p:nvGrpSpPr>
        <p:grpSpPr>
          <a:xfrm>
            <a:off x="2584233" y="5737078"/>
            <a:ext cx="6076075" cy="437058"/>
            <a:chOff x="3183391" y="448638"/>
            <a:chExt cx="3059401" cy="687753"/>
          </a:xfrm>
        </p:grpSpPr>
        <p:sp>
          <p:nvSpPr>
            <p:cNvPr id="25" name="Cheurón 24"/>
            <p:cNvSpPr/>
            <p:nvPr/>
          </p:nvSpPr>
          <p:spPr>
            <a:xfrm>
              <a:off x="3183391" y="448638"/>
              <a:ext cx="3059401" cy="687753"/>
            </a:xfrm>
            <a:prstGeom prst="chevron">
              <a:avLst/>
            </a:prstGeom>
            <a:solidFill>
              <a:srgbClr val="7AA681">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6" name="Cheurón 6"/>
            <p:cNvSpPr/>
            <p:nvPr/>
          </p:nvSpPr>
          <p:spPr>
            <a:xfrm>
              <a:off x="3468442" y="634383"/>
              <a:ext cx="2371648" cy="4297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C" sz="1400" dirty="0"/>
                <a:t>Supervisión, control personal militar, control diario fin cumplir normativas legales</a:t>
              </a:r>
              <a:endParaRPr lang="en-US" sz="1400" kern="1200" dirty="0"/>
            </a:p>
          </p:txBody>
        </p:sp>
      </p:grpSp>
      <p:sp>
        <p:nvSpPr>
          <p:cNvPr id="2" name="Rectángulo 1"/>
          <p:cNvSpPr/>
          <p:nvPr/>
        </p:nvSpPr>
        <p:spPr>
          <a:xfrm>
            <a:off x="4080211" y="4780108"/>
            <a:ext cx="10929640" cy="738664"/>
          </a:xfrm>
          <a:prstGeom prst="rect">
            <a:avLst/>
          </a:prstGeom>
        </p:spPr>
        <p:txBody>
          <a:bodyPr wrap="square">
            <a:spAutoFit/>
          </a:bodyPr>
          <a:lstStyle/>
          <a:p>
            <a:pPr marL="285750" indent="-285750">
              <a:buFont typeface="Arial" panose="020B0604020202020204" pitchFamily="34" charset="0"/>
              <a:buChar char="•"/>
            </a:pPr>
            <a:r>
              <a:rPr lang="es-EC" sz="1400">
                <a:latin typeface="Times New Roman" panose="02020603050405020304" pitchFamily="18" charset="0"/>
                <a:ea typeface="Calibri" panose="020F0502020204030204" pitchFamily="34" charset="0"/>
              </a:rPr>
              <a:t>Más se acerca el valor a 0 la distribución de pases es más concordante con la vacante; </a:t>
            </a:r>
          </a:p>
          <a:p>
            <a:pPr marL="285750" indent="-285750">
              <a:buFont typeface="Arial" panose="020B0604020202020204" pitchFamily="34" charset="0"/>
              <a:buChar char="•"/>
            </a:pPr>
            <a:r>
              <a:rPr lang="es-EC" sz="1400" dirty="0">
                <a:latin typeface="Times New Roman" panose="02020603050405020304" pitchFamily="18" charset="0"/>
                <a:ea typeface="Calibri" panose="020F0502020204030204" pitchFamily="34" charset="0"/>
              </a:rPr>
              <a:t>valor es más alejado de 0 los requerimientos de pases en las regiones no son cubiertas en base al orgánico;</a:t>
            </a:r>
          </a:p>
          <a:p>
            <a:pPr marL="285750" indent="-285750">
              <a:buFont typeface="Arial" panose="020B0604020202020204" pitchFamily="34" charset="0"/>
              <a:buChar char="•"/>
            </a:pPr>
            <a:r>
              <a:rPr lang="es-EC" sz="1400" dirty="0">
                <a:latin typeface="Times New Roman" panose="02020603050405020304" pitchFamily="18" charset="0"/>
                <a:ea typeface="Calibri" panose="020F0502020204030204" pitchFamily="34" charset="0"/>
              </a:rPr>
              <a:t>Valor es negativo como en el caso de la Región Quito, el orgánico ha sido sobrepasado en esta región</a:t>
            </a:r>
            <a:endParaRPr lang="en-US" sz="1400"/>
          </a:p>
        </p:txBody>
      </p:sp>
      <p:sp>
        <p:nvSpPr>
          <p:cNvPr id="21" name="Elipse 20">
            <a:extLst>
              <a:ext uri="{FF2B5EF4-FFF2-40B4-BE49-F238E27FC236}">
                <a16:creationId xmlns:a16="http://schemas.microsoft.com/office/drawing/2014/main" xmlns="" id="{1909E2AA-CAE1-46A0-8AC9-99EF21EF877B}"/>
              </a:ext>
            </a:extLst>
          </p:cNvPr>
          <p:cNvSpPr/>
          <p:nvPr/>
        </p:nvSpPr>
        <p:spPr>
          <a:xfrm>
            <a:off x="10149495" y="116632"/>
            <a:ext cx="436824" cy="807487"/>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2" name="Marcador de contenido 3">
            <a:extLst>
              <a:ext uri="{FF2B5EF4-FFF2-40B4-BE49-F238E27FC236}">
                <a16:creationId xmlns:a16="http://schemas.microsoft.com/office/drawing/2014/main" xmlns="" id="{80D66955-9C94-42F9-8DFD-AD87361E62A5}"/>
              </a:ext>
            </a:extLst>
          </p:cNvPr>
          <p:cNvPicPr>
            <a:picLocks noGrp="1" noChangeAspect="1"/>
          </p:cNvPicPr>
          <p:nvPr>
            <p:ph idx="1"/>
          </p:nvPr>
        </p:nvPicPr>
        <p:blipFill>
          <a:blip r:embed="rId4"/>
          <a:stretch>
            <a:fillRect/>
          </a:stretch>
        </p:blipFill>
        <p:spPr>
          <a:xfrm>
            <a:off x="9798474" y="3146"/>
            <a:ext cx="2286000" cy="913522"/>
          </a:xfrm>
          <a:prstGeom prst="rect">
            <a:avLst/>
          </a:prstGeom>
        </p:spPr>
      </p:pic>
      <p:pic>
        <p:nvPicPr>
          <p:cNvPr id="10" name="Imagen 9"/>
          <p:cNvPicPr>
            <a:picLocks noChangeAspect="1"/>
          </p:cNvPicPr>
          <p:nvPr/>
        </p:nvPicPr>
        <p:blipFill>
          <a:blip r:embed="rId5"/>
          <a:stretch>
            <a:fillRect/>
          </a:stretch>
        </p:blipFill>
        <p:spPr>
          <a:xfrm>
            <a:off x="148283" y="1736821"/>
            <a:ext cx="3658835" cy="3029306"/>
          </a:xfrm>
          <a:prstGeom prst="rect">
            <a:avLst/>
          </a:prstGeom>
        </p:spPr>
      </p:pic>
      <p:pic>
        <p:nvPicPr>
          <p:cNvPr id="19" name="Imagen 18"/>
          <p:cNvPicPr>
            <a:picLocks noChangeAspect="1"/>
          </p:cNvPicPr>
          <p:nvPr/>
        </p:nvPicPr>
        <p:blipFill>
          <a:blip r:embed="rId6"/>
          <a:stretch>
            <a:fillRect/>
          </a:stretch>
        </p:blipFill>
        <p:spPr>
          <a:xfrm>
            <a:off x="2178003" y="4134165"/>
            <a:ext cx="1177108" cy="1233082"/>
          </a:xfrm>
          <a:prstGeom prst="rect">
            <a:avLst/>
          </a:prstGeom>
        </p:spPr>
      </p:pic>
      <p:sp>
        <p:nvSpPr>
          <p:cNvPr id="33" name="CuadroTexto 32"/>
          <p:cNvSpPr txBox="1"/>
          <p:nvPr/>
        </p:nvSpPr>
        <p:spPr>
          <a:xfrm>
            <a:off x="1120417" y="4293096"/>
            <a:ext cx="332486" cy="30777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MX" sz="1400" b="1" dirty="0"/>
              <a:t>1</a:t>
            </a:r>
          </a:p>
        </p:txBody>
      </p:sp>
      <p:sp>
        <p:nvSpPr>
          <p:cNvPr id="34" name="CuadroTexto 33"/>
          <p:cNvSpPr txBox="1"/>
          <p:nvPr/>
        </p:nvSpPr>
        <p:spPr>
          <a:xfrm>
            <a:off x="1645214" y="1716013"/>
            <a:ext cx="332486" cy="30777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MX" sz="1400" b="1" dirty="0"/>
              <a:t>1</a:t>
            </a:r>
          </a:p>
        </p:txBody>
      </p:sp>
      <p:sp>
        <p:nvSpPr>
          <p:cNvPr id="35" name="CuadroTexto 34"/>
          <p:cNvSpPr txBox="1"/>
          <p:nvPr/>
        </p:nvSpPr>
        <p:spPr>
          <a:xfrm>
            <a:off x="2417990" y="2683373"/>
            <a:ext cx="332486" cy="30777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MX" sz="1400" b="1" dirty="0"/>
              <a:t>2</a:t>
            </a:r>
          </a:p>
        </p:txBody>
      </p:sp>
      <p:sp>
        <p:nvSpPr>
          <p:cNvPr id="36" name="CuadroTexto 35"/>
          <p:cNvSpPr txBox="1"/>
          <p:nvPr/>
        </p:nvSpPr>
        <p:spPr>
          <a:xfrm>
            <a:off x="1549841" y="2485874"/>
            <a:ext cx="332486" cy="30777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MX" sz="1400" b="1" dirty="0"/>
              <a:t>3</a:t>
            </a:r>
          </a:p>
        </p:txBody>
      </p:sp>
      <p:sp>
        <p:nvSpPr>
          <p:cNvPr id="37" name="CuadroTexto 36"/>
          <p:cNvSpPr txBox="1"/>
          <p:nvPr/>
        </p:nvSpPr>
        <p:spPr>
          <a:xfrm>
            <a:off x="1143941" y="2991150"/>
            <a:ext cx="332486" cy="30777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MX" sz="1400" b="1" dirty="0"/>
              <a:t>4</a:t>
            </a:r>
          </a:p>
        </p:txBody>
      </p:sp>
    </p:spTree>
    <p:extLst>
      <p:ext uri="{BB962C8B-B14F-4D97-AF65-F5344CB8AC3E}">
        <p14:creationId xmlns:p14="http://schemas.microsoft.com/office/powerpoint/2010/main" val="224647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25"/>
          <p:cNvGrpSpPr/>
          <p:nvPr/>
        </p:nvGrpSpPr>
        <p:grpSpPr>
          <a:xfrm>
            <a:off x="95534" y="29226"/>
            <a:ext cx="2429301" cy="807486"/>
            <a:chOff x="95534" y="109182"/>
            <a:chExt cx="2429301" cy="807486"/>
          </a:xfrm>
        </p:grpSpPr>
        <p:pic>
          <p:nvPicPr>
            <p:cNvPr id="9" name="Imagen 26">
              <a:extLst>
                <a:ext uri="{FF2B5EF4-FFF2-40B4-BE49-F238E27FC236}">
                  <a16:creationId xmlns:a16="http://schemas.microsoft.com/office/drawing/2014/main" xmlns="" id="{F423760E-867B-F845-BD70-22A4238927D3}"/>
                </a:ext>
              </a:extLst>
            </p:cNvPr>
            <p:cNvPicPr>
              <a:picLocks noChangeAspect="1"/>
            </p:cNvPicPr>
            <p:nvPr/>
          </p:nvPicPr>
          <p:blipFill>
            <a:blip r:embed="rId2">
              <a:duotone>
                <a:schemeClr val="accent4">
                  <a:shade val="45000"/>
                  <a:satMod val="135000"/>
                </a:schemeClr>
                <a:prstClr val="white"/>
              </a:duotone>
            </a:blip>
            <a:stretch>
              <a:fillRect/>
            </a:stretch>
          </p:blipFill>
          <p:spPr>
            <a:xfrm>
              <a:off x="95534" y="109182"/>
              <a:ext cx="2429301" cy="807486"/>
            </a:xfrm>
            <a:prstGeom prst="rect">
              <a:avLst/>
            </a:prstGeom>
          </p:spPr>
        </p:pic>
        <p:sp>
          <p:nvSpPr>
            <p:cNvPr id="11" name="CuadroTexto 28"/>
            <p:cNvSpPr txBox="1"/>
            <p:nvPr/>
          </p:nvSpPr>
          <p:spPr>
            <a:xfrm>
              <a:off x="928048" y="342025"/>
              <a:ext cx="1596787" cy="523220"/>
            </a:xfrm>
            <a:prstGeom prst="rect">
              <a:avLst/>
            </a:prstGeom>
            <a:noFill/>
          </p:spPr>
          <p:txBody>
            <a:bodyPr wrap="square" rtlCol="0">
              <a:spAutoFit/>
            </a:bodyPr>
            <a:lstStyle/>
            <a:p>
              <a:r>
                <a:rPr lang="es-MX" sz="1400" b="1" dirty="0"/>
                <a:t>Estructura</a:t>
              </a:r>
            </a:p>
            <a:p>
              <a:r>
                <a:rPr lang="es-MX" sz="1400" b="1" dirty="0"/>
                <a:t>De la Tesis</a:t>
              </a:r>
            </a:p>
          </p:txBody>
        </p:sp>
      </p:grpSp>
      <p:graphicFrame>
        <p:nvGraphicFramePr>
          <p:cNvPr id="2" name="Diagrama 1"/>
          <p:cNvGraphicFramePr/>
          <p:nvPr>
            <p:extLst>
              <p:ext uri="{D42A27DB-BD31-4B8C-83A1-F6EECF244321}">
                <p14:modId xmlns:p14="http://schemas.microsoft.com/office/powerpoint/2010/main" val="2432362399"/>
              </p:ext>
            </p:extLst>
          </p:nvPr>
        </p:nvGraphicFramePr>
        <p:xfrm>
          <a:off x="262557" y="342402"/>
          <a:ext cx="11927855"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790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018517" y="112991"/>
            <a:ext cx="2091663" cy="340519"/>
          </a:xfrm>
          <a:prstGeom prst="flowChartAlternateProcess">
            <a:avLst/>
          </a:prstGeom>
          <a:ln w="28575">
            <a:solidFill>
              <a:srgbClr val="00DA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EC" sz="1400" b="1" dirty="0"/>
              <a:t>REMUNERACIONES</a:t>
            </a:r>
            <a:endParaRPr lang="es-MX" sz="1400" b="1" dirty="0"/>
          </a:p>
        </p:txBody>
      </p:sp>
      <p:grpSp>
        <p:nvGrpSpPr>
          <p:cNvPr id="47" name="Grupo 25"/>
          <p:cNvGrpSpPr/>
          <p:nvPr/>
        </p:nvGrpSpPr>
        <p:grpSpPr>
          <a:xfrm>
            <a:off x="95534" y="109182"/>
            <a:ext cx="2429301" cy="807486"/>
            <a:chOff x="95534" y="109182"/>
            <a:chExt cx="2429301" cy="807486"/>
          </a:xfrm>
        </p:grpSpPr>
        <p:pic>
          <p:nvPicPr>
            <p:cNvPr id="48" name="Imagen 26">
              <a:extLst>
                <a:ext uri="{FF2B5EF4-FFF2-40B4-BE49-F238E27FC236}">
                  <a16:creationId xmlns:a16="http://schemas.microsoft.com/office/drawing/2014/main" xmlns="" id="{F423760E-867B-F845-BD70-22A4238927D3}"/>
                </a:ext>
              </a:extLst>
            </p:cNvPr>
            <p:cNvPicPr>
              <a:picLocks noChangeAspect="1"/>
            </p:cNvPicPr>
            <p:nvPr/>
          </p:nvPicPr>
          <p:blipFill>
            <a:blip r:embed="rId3"/>
            <a:stretch>
              <a:fillRect/>
            </a:stretch>
          </p:blipFill>
          <p:spPr>
            <a:xfrm>
              <a:off x="95534" y="109182"/>
              <a:ext cx="2429301" cy="807486"/>
            </a:xfrm>
            <a:prstGeom prst="rect">
              <a:avLst/>
            </a:prstGeom>
          </p:spPr>
        </p:pic>
        <p:sp>
          <p:nvSpPr>
            <p:cNvPr id="49" name="CuadroTexto 27"/>
            <p:cNvSpPr txBox="1"/>
            <p:nvPr/>
          </p:nvSpPr>
          <p:spPr>
            <a:xfrm>
              <a:off x="95534" y="294553"/>
              <a:ext cx="832514" cy="461665"/>
            </a:xfrm>
            <a:prstGeom prst="rect">
              <a:avLst/>
            </a:prstGeom>
            <a:noFill/>
          </p:spPr>
          <p:txBody>
            <a:bodyPr wrap="square" rtlCol="0">
              <a:spAutoFit/>
            </a:bodyPr>
            <a:lstStyle/>
            <a:p>
              <a:pPr algn="ctr"/>
              <a:r>
                <a:rPr lang="es-MX" sz="1200" b="1" dirty="0"/>
                <a:t>Capítulo III</a:t>
              </a:r>
            </a:p>
          </p:txBody>
        </p:sp>
      </p:grpSp>
      <p:sp>
        <p:nvSpPr>
          <p:cNvPr id="50" name="CuadroTexto 28"/>
          <p:cNvSpPr txBox="1"/>
          <p:nvPr/>
        </p:nvSpPr>
        <p:spPr>
          <a:xfrm>
            <a:off x="928048" y="342025"/>
            <a:ext cx="1596787" cy="523220"/>
          </a:xfrm>
          <a:prstGeom prst="rect">
            <a:avLst/>
          </a:prstGeom>
          <a:noFill/>
        </p:spPr>
        <p:txBody>
          <a:bodyPr wrap="square" rtlCol="0">
            <a:spAutoFit/>
          </a:bodyPr>
          <a:lstStyle/>
          <a:p>
            <a:r>
              <a:rPr lang="es-MX" sz="1400" b="1" dirty="0"/>
              <a:t>Diagnóstico del Ejército</a:t>
            </a:r>
          </a:p>
        </p:txBody>
      </p:sp>
      <p:graphicFrame>
        <p:nvGraphicFramePr>
          <p:cNvPr id="2" name="Diagrama 1"/>
          <p:cNvGraphicFramePr/>
          <p:nvPr>
            <p:extLst>
              <p:ext uri="{D42A27DB-BD31-4B8C-83A1-F6EECF244321}">
                <p14:modId xmlns:p14="http://schemas.microsoft.com/office/powerpoint/2010/main" val="2087133818"/>
              </p:ext>
            </p:extLst>
          </p:nvPr>
        </p:nvGraphicFramePr>
        <p:xfrm>
          <a:off x="95534" y="964140"/>
          <a:ext cx="11544288" cy="49851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94121123"/>
              </p:ext>
            </p:extLst>
          </p:nvPr>
        </p:nvGraphicFramePr>
        <p:xfrm>
          <a:off x="2998862" y="916666"/>
          <a:ext cx="3096344" cy="1792254"/>
        </p:xfrm>
        <a:graphic>
          <a:graphicData uri="http://schemas.openxmlformats.org/drawingml/2006/table">
            <a:tbl>
              <a:tblPr firstRow="1" firstCol="1" bandRow="1"/>
              <a:tblGrid>
                <a:gridCol w="2051183">
                  <a:extLst>
                    <a:ext uri="{9D8B030D-6E8A-4147-A177-3AD203B41FA5}">
                      <a16:colId xmlns:a16="http://schemas.microsoft.com/office/drawing/2014/main" xmlns="" val="20000"/>
                    </a:ext>
                  </a:extLst>
                </a:gridCol>
                <a:gridCol w="1045161">
                  <a:extLst>
                    <a:ext uri="{9D8B030D-6E8A-4147-A177-3AD203B41FA5}">
                      <a16:colId xmlns:a16="http://schemas.microsoft.com/office/drawing/2014/main" xmlns="" val="20001"/>
                    </a:ext>
                  </a:extLst>
                </a:gridCol>
              </a:tblGrid>
              <a:tr h="298709">
                <a:tc>
                  <a:txBody>
                    <a:bodyPr/>
                    <a:lstStyle/>
                    <a:p>
                      <a:pPr>
                        <a:lnSpc>
                          <a:spcPct val="115000"/>
                        </a:lnSpc>
                        <a:spcAft>
                          <a:spcPts val="0"/>
                        </a:spcAft>
                      </a:pPr>
                      <a:r>
                        <a:rPr lang="es-ES" sz="11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Beneficiarios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nSpc>
                          <a:spcPct val="115000"/>
                        </a:lnSpc>
                        <a:spcAft>
                          <a:spcPts val="0"/>
                        </a:spcAft>
                      </a:pPr>
                      <a:r>
                        <a:rPr lang="es-ES" sz="11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Cantidad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298709">
                <a:tc>
                  <a:txBody>
                    <a:bodyPr/>
                    <a:lstStyle/>
                    <a:p>
                      <a:pP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Oficiales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3.660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1"/>
                  </a:ext>
                </a:extLst>
              </a:tr>
              <a:tr h="298709">
                <a:tc>
                  <a:txBody>
                    <a:bodyPr/>
                    <a:lstStyle/>
                    <a:p>
                      <a:pP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Voluntarios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21.983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2"/>
                  </a:ext>
                </a:extLst>
              </a:tr>
              <a:tr h="298709">
                <a:tc>
                  <a:txBody>
                    <a:bodyPr/>
                    <a:lstStyle/>
                    <a:p>
                      <a:pP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Conscriptos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7.500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3"/>
                  </a:ext>
                </a:extLst>
              </a:tr>
              <a:tr h="298709">
                <a:tc>
                  <a:txBody>
                    <a:bodyPr/>
                    <a:lstStyle/>
                    <a:p>
                      <a:pP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Servidores públicos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434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4"/>
                  </a:ext>
                </a:extLst>
              </a:tr>
              <a:tr h="298709">
                <a:tc>
                  <a:txBody>
                    <a:bodyPr/>
                    <a:lstStyle/>
                    <a:p>
                      <a:pPr>
                        <a:lnSpc>
                          <a:spcPct val="115000"/>
                        </a:lnSpc>
                        <a:spcAft>
                          <a:spcPts val="0"/>
                        </a:spcAft>
                      </a:pPr>
                      <a:r>
                        <a:rPr lang="es-E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33.577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5"/>
                  </a:ext>
                </a:extLst>
              </a:tr>
            </a:tbl>
          </a:graphicData>
        </a:graphic>
      </p:graphicFrame>
      <p:graphicFrame>
        <p:nvGraphicFramePr>
          <p:cNvPr id="11" name="Gráfico 10">
            <a:extLst>
              <a:ext uri="{FF2B5EF4-FFF2-40B4-BE49-F238E27FC236}">
                <a16:creationId xmlns:a16="http://schemas.microsoft.com/office/drawing/2014/main" xmlns="" id="{4EA03507-730C-49CA-829C-A791AE19AFED}"/>
              </a:ext>
            </a:extLst>
          </p:cNvPr>
          <p:cNvGraphicFramePr/>
          <p:nvPr>
            <p:extLst>
              <p:ext uri="{D42A27DB-BD31-4B8C-83A1-F6EECF244321}">
                <p14:modId xmlns:p14="http://schemas.microsoft.com/office/powerpoint/2010/main" val="612807356"/>
              </p:ext>
            </p:extLst>
          </p:nvPr>
        </p:nvGraphicFramePr>
        <p:xfrm>
          <a:off x="6866890" y="1928183"/>
          <a:ext cx="3743325" cy="2405556"/>
        </p:xfrm>
        <a:graphic>
          <a:graphicData uri="http://schemas.openxmlformats.org/drawingml/2006/chart">
            <c:chart xmlns:c="http://schemas.openxmlformats.org/drawingml/2006/chart" xmlns:r="http://schemas.openxmlformats.org/officeDocument/2006/relationships" r:id="rId9"/>
          </a:graphicData>
        </a:graphic>
      </p:graphicFrame>
      <p:sp>
        <p:nvSpPr>
          <p:cNvPr id="4" name="Rectángulo 3"/>
          <p:cNvSpPr/>
          <p:nvPr/>
        </p:nvSpPr>
        <p:spPr>
          <a:xfrm>
            <a:off x="2926854" y="663404"/>
            <a:ext cx="2091663" cy="276999"/>
          </a:xfrm>
          <a:prstGeom prst="rect">
            <a:avLst/>
          </a:prstGeom>
        </p:spPr>
        <p:txBody>
          <a:bodyPr wrap="none">
            <a:spAutoFit/>
          </a:bodyPr>
          <a:lstStyle/>
          <a:p>
            <a:r>
              <a:rPr lang="es-EC" sz="1200" b="1">
                <a:latin typeface="Calibri" panose="020F0502020204030204" pitchFamily="34" charset="0"/>
                <a:ea typeface="Calibri" panose="020F0502020204030204" pitchFamily="34" charset="0"/>
                <a:cs typeface="Times New Roman" panose="02020603050405020304" pitchFamily="18" charset="0"/>
              </a:rPr>
              <a:t>Tabla </a:t>
            </a:r>
            <a:r>
              <a:rPr lang="es-EC" sz="1200" i="1">
                <a:latin typeface="Calibri" panose="020F0502020204030204" pitchFamily="34" charset="0"/>
                <a:ea typeface="Calibri" panose="020F0502020204030204" pitchFamily="34" charset="0"/>
                <a:cs typeface="Times New Roman" panose="02020603050405020304" pitchFamily="18" charset="0"/>
              </a:rPr>
              <a:t> </a:t>
            </a:r>
            <a:r>
              <a:rPr lang="es-EC" sz="1200">
                <a:latin typeface="Calibri" panose="020F0502020204030204" pitchFamily="34" charset="0"/>
                <a:ea typeface="Calibri" panose="020F0502020204030204" pitchFamily="34" charset="0"/>
                <a:cs typeface="Times New Roman" panose="02020603050405020304" pitchFamily="18" charset="0"/>
              </a:rPr>
              <a:t> </a:t>
            </a:r>
            <a:r>
              <a:rPr lang="es-ES" sz="1200" i="1">
                <a:latin typeface="Calibri" panose="020F0502020204030204" pitchFamily="34" charset="0"/>
                <a:ea typeface="Calibri" panose="020F0502020204030204" pitchFamily="34" charset="0"/>
                <a:cs typeface="Times New Roman" panose="02020603050405020304" pitchFamily="18" charset="0"/>
              </a:rPr>
              <a:t>Beneficiarios de sueldo</a:t>
            </a:r>
            <a:endParaRPr lang="en-US" sz="1200"/>
          </a:p>
        </p:txBody>
      </p:sp>
      <p:pic>
        <p:nvPicPr>
          <p:cNvPr id="6" name="Imagen 5">
            <a:extLst>
              <a:ext uri="{FF2B5EF4-FFF2-40B4-BE49-F238E27FC236}">
                <a16:creationId xmlns:a16="http://schemas.microsoft.com/office/drawing/2014/main" xmlns="" id="{12529EEB-FB86-4B08-A0F9-29FE4F7D769A}"/>
              </a:ext>
            </a:extLst>
          </p:cNvPr>
          <p:cNvPicPr>
            <a:picLocks noChangeAspect="1"/>
          </p:cNvPicPr>
          <p:nvPr/>
        </p:nvPicPr>
        <p:blipFill>
          <a:blip r:embed="rId10"/>
          <a:stretch>
            <a:fillRect/>
          </a:stretch>
        </p:blipFill>
        <p:spPr>
          <a:xfrm>
            <a:off x="3010178" y="2780928"/>
            <a:ext cx="2857500" cy="1600200"/>
          </a:xfrm>
          <a:prstGeom prst="rect">
            <a:avLst/>
          </a:prstGeom>
        </p:spPr>
      </p:pic>
      <p:pic>
        <p:nvPicPr>
          <p:cNvPr id="7" name="Imagen 6">
            <a:extLst>
              <a:ext uri="{FF2B5EF4-FFF2-40B4-BE49-F238E27FC236}">
                <a16:creationId xmlns:a16="http://schemas.microsoft.com/office/drawing/2014/main" xmlns="" id="{BA3BBE7F-9086-4FF0-96A3-0A17BF1B3C9D}"/>
              </a:ext>
            </a:extLst>
          </p:cNvPr>
          <p:cNvPicPr>
            <a:picLocks noChangeAspect="1"/>
          </p:cNvPicPr>
          <p:nvPr/>
        </p:nvPicPr>
        <p:blipFill>
          <a:blip r:embed="rId11"/>
          <a:stretch>
            <a:fillRect/>
          </a:stretch>
        </p:blipFill>
        <p:spPr>
          <a:xfrm>
            <a:off x="2998862" y="4469352"/>
            <a:ext cx="2736304" cy="1207320"/>
          </a:xfrm>
          <a:prstGeom prst="rect">
            <a:avLst/>
          </a:prstGeom>
        </p:spPr>
      </p:pic>
      <p:sp>
        <p:nvSpPr>
          <p:cNvPr id="13" name="Elipse 12">
            <a:extLst>
              <a:ext uri="{FF2B5EF4-FFF2-40B4-BE49-F238E27FC236}">
                <a16:creationId xmlns:a16="http://schemas.microsoft.com/office/drawing/2014/main" xmlns="" id="{1C9991F3-2C8C-4ABA-BFDC-6AC86262372D}"/>
              </a:ext>
            </a:extLst>
          </p:cNvPr>
          <p:cNvSpPr/>
          <p:nvPr/>
        </p:nvSpPr>
        <p:spPr>
          <a:xfrm>
            <a:off x="10585227" y="236454"/>
            <a:ext cx="480506" cy="807487"/>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4" name="Marcador de contenido 3">
            <a:extLst>
              <a:ext uri="{FF2B5EF4-FFF2-40B4-BE49-F238E27FC236}">
                <a16:creationId xmlns:a16="http://schemas.microsoft.com/office/drawing/2014/main" xmlns="" id="{1053C807-A8C9-4F81-881B-FED1F4A1AFB1}"/>
              </a:ext>
            </a:extLst>
          </p:cNvPr>
          <p:cNvPicPr>
            <a:picLocks noGrp="1" noChangeAspect="1"/>
          </p:cNvPicPr>
          <p:nvPr>
            <p:ph idx="1"/>
          </p:nvPr>
        </p:nvPicPr>
        <p:blipFill>
          <a:blip r:embed="rId12"/>
          <a:stretch>
            <a:fillRect/>
          </a:stretch>
        </p:blipFill>
        <p:spPr>
          <a:xfrm>
            <a:off x="9810506" y="3143"/>
            <a:ext cx="2286000" cy="1034193"/>
          </a:xfrm>
          <a:prstGeom prst="rect">
            <a:avLst/>
          </a:prstGeom>
        </p:spPr>
      </p:pic>
    </p:spTree>
    <p:extLst>
      <p:ext uri="{BB962C8B-B14F-4D97-AF65-F5344CB8AC3E}">
        <p14:creationId xmlns:p14="http://schemas.microsoft.com/office/powerpoint/2010/main" val="143615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799062" y="263116"/>
            <a:ext cx="3195400" cy="340519"/>
          </a:xfrm>
          <a:prstGeom prst="flowChartAlternateProcess">
            <a:avLst/>
          </a:prstGeom>
          <a:ln w="28575">
            <a:solidFill>
              <a:srgbClr val="00DA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EC" sz="1400" b="1" dirty="0"/>
              <a:t>EVALUACIÓN DEL DESEMPEÑO</a:t>
            </a:r>
            <a:endParaRPr lang="es-MX" sz="1400" b="1" dirty="0"/>
          </a:p>
        </p:txBody>
      </p:sp>
      <p:grpSp>
        <p:nvGrpSpPr>
          <p:cNvPr id="47" name="Grupo 25"/>
          <p:cNvGrpSpPr/>
          <p:nvPr/>
        </p:nvGrpSpPr>
        <p:grpSpPr>
          <a:xfrm>
            <a:off x="95534" y="109182"/>
            <a:ext cx="2429301" cy="807486"/>
            <a:chOff x="95534" y="109182"/>
            <a:chExt cx="2429301" cy="807486"/>
          </a:xfrm>
        </p:grpSpPr>
        <p:pic>
          <p:nvPicPr>
            <p:cNvPr id="48" name="Imagen 26">
              <a:extLst>
                <a:ext uri="{FF2B5EF4-FFF2-40B4-BE49-F238E27FC236}">
                  <a16:creationId xmlns:a16="http://schemas.microsoft.com/office/drawing/2014/main" xmlns="" id="{F423760E-867B-F845-BD70-22A4238927D3}"/>
                </a:ext>
              </a:extLst>
            </p:cNvPr>
            <p:cNvPicPr>
              <a:picLocks noChangeAspect="1"/>
            </p:cNvPicPr>
            <p:nvPr/>
          </p:nvPicPr>
          <p:blipFill>
            <a:blip r:embed="rId3"/>
            <a:stretch>
              <a:fillRect/>
            </a:stretch>
          </p:blipFill>
          <p:spPr>
            <a:xfrm>
              <a:off x="95534" y="109182"/>
              <a:ext cx="2429301" cy="807486"/>
            </a:xfrm>
            <a:prstGeom prst="rect">
              <a:avLst/>
            </a:prstGeom>
          </p:spPr>
        </p:pic>
        <p:sp>
          <p:nvSpPr>
            <p:cNvPr id="49" name="CuadroTexto 27"/>
            <p:cNvSpPr txBox="1"/>
            <p:nvPr/>
          </p:nvSpPr>
          <p:spPr>
            <a:xfrm>
              <a:off x="95534" y="294553"/>
              <a:ext cx="832514" cy="461665"/>
            </a:xfrm>
            <a:prstGeom prst="rect">
              <a:avLst/>
            </a:prstGeom>
            <a:noFill/>
          </p:spPr>
          <p:txBody>
            <a:bodyPr wrap="square" rtlCol="0">
              <a:spAutoFit/>
            </a:bodyPr>
            <a:lstStyle/>
            <a:p>
              <a:pPr algn="ctr"/>
              <a:r>
                <a:rPr lang="es-MX" sz="1200" b="1" dirty="0"/>
                <a:t>Capítulo III</a:t>
              </a:r>
            </a:p>
          </p:txBody>
        </p:sp>
      </p:grpSp>
      <p:sp>
        <p:nvSpPr>
          <p:cNvPr id="50" name="CuadroTexto 28"/>
          <p:cNvSpPr txBox="1"/>
          <p:nvPr/>
        </p:nvSpPr>
        <p:spPr>
          <a:xfrm>
            <a:off x="928048" y="342025"/>
            <a:ext cx="1596787" cy="523220"/>
          </a:xfrm>
          <a:prstGeom prst="rect">
            <a:avLst/>
          </a:prstGeom>
          <a:noFill/>
        </p:spPr>
        <p:txBody>
          <a:bodyPr wrap="square" rtlCol="0">
            <a:spAutoFit/>
          </a:bodyPr>
          <a:lstStyle/>
          <a:p>
            <a:r>
              <a:rPr lang="es-MX" sz="1400" b="1" dirty="0"/>
              <a:t>Diagnóstico del Ejército</a:t>
            </a:r>
          </a:p>
        </p:txBody>
      </p:sp>
      <p:sp>
        <p:nvSpPr>
          <p:cNvPr id="4" name="Cheurón 3"/>
          <p:cNvSpPr/>
          <p:nvPr/>
        </p:nvSpPr>
        <p:spPr>
          <a:xfrm>
            <a:off x="59918" y="1628800"/>
            <a:ext cx="2146856" cy="720080"/>
          </a:xfrm>
          <a:prstGeom prst="chevron">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Evaluación</a:t>
            </a:r>
            <a:endParaRPr lang="en-US" dirty="0">
              <a:solidFill>
                <a:schemeClr val="tx1"/>
              </a:solidFill>
            </a:endParaRPr>
          </a:p>
        </p:txBody>
      </p:sp>
      <p:sp>
        <p:nvSpPr>
          <p:cNvPr id="12" name="Cheurón 11"/>
          <p:cNvSpPr/>
          <p:nvPr/>
        </p:nvSpPr>
        <p:spPr>
          <a:xfrm>
            <a:off x="8252" y="2953477"/>
            <a:ext cx="2146856" cy="720080"/>
          </a:xfrm>
          <a:prstGeom prst="chevron">
            <a:avLst/>
          </a:prstGeom>
          <a:solidFill>
            <a:srgbClr val="B3B3B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Ascensos</a:t>
            </a:r>
            <a:endParaRPr lang="en-US" dirty="0">
              <a:solidFill>
                <a:schemeClr val="tx1"/>
              </a:solidFill>
            </a:endParaRPr>
          </a:p>
        </p:txBody>
      </p:sp>
      <p:sp>
        <p:nvSpPr>
          <p:cNvPr id="13" name="Cheurón 12"/>
          <p:cNvSpPr/>
          <p:nvPr/>
        </p:nvSpPr>
        <p:spPr>
          <a:xfrm>
            <a:off x="8252" y="4265729"/>
            <a:ext cx="2146856" cy="720080"/>
          </a:xfrm>
          <a:prstGeom prst="chevron">
            <a:avLst/>
          </a:prstGeom>
          <a:solidFill>
            <a:srgbClr val="B3B3B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Méritos y deméritos</a:t>
            </a:r>
            <a:endParaRPr lang="en-US" dirty="0">
              <a:solidFill>
                <a:schemeClr val="tx1"/>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1931102009"/>
              </p:ext>
            </p:extLst>
          </p:nvPr>
        </p:nvGraphicFramePr>
        <p:xfrm>
          <a:off x="2235017" y="1357242"/>
          <a:ext cx="3057525" cy="1197166"/>
        </p:xfrm>
        <a:graphic>
          <a:graphicData uri="http://schemas.openxmlformats.org/drawingml/2006/table">
            <a:tbl>
              <a:tblPr firstRow="1" firstCol="1" bandRow="1"/>
              <a:tblGrid>
                <a:gridCol w="1076960">
                  <a:extLst>
                    <a:ext uri="{9D8B030D-6E8A-4147-A177-3AD203B41FA5}">
                      <a16:colId xmlns:a16="http://schemas.microsoft.com/office/drawing/2014/main" xmlns="" val="20000"/>
                    </a:ext>
                  </a:extLst>
                </a:gridCol>
                <a:gridCol w="1980565">
                  <a:extLst>
                    <a:ext uri="{9D8B030D-6E8A-4147-A177-3AD203B41FA5}">
                      <a16:colId xmlns:a16="http://schemas.microsoft.com/office/drawing/2014/main" xmlns="" val="20001"/>
                    </a:ext>
                  </a:extLst>
                </a:gridCol>
              </a:tblGrid>
              <a:tr h="190500">
                <a:tc>
                  <a:txBody>
                    <a:bodyPr/>
                    <a:lstStyle/>
                    <a:p>
                      <a:pPr algn="ctr">
                        <a:lnSpc>
                          <a:spcPct val="115000"/>
                        </a:lnSpc>
                        <a:spcAft>
                          <a:spcPts val="0"/>
                        </a:spcAft>
                      </a:pPr>
                      <a:r>
                        <a:rPr lang="es-EC" sz="12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Lista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2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Calificaciones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200025">
                <a:tc>
                  <a:txBody>
                    <a:bodyPr/>
                    <a:lstStyle/>
                    <a:p>
                      <a:pPr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Lista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 19,00 a 20,0000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1"/>
                  </a:ext>
                </a:extLst>
              </a:tr>
              <a:tr h="200025">
                <a:tc>
                  <a:txBody>
                    <a:bodyPr/>
                    <a:lstStyle/>
                    <a:p>
                      <a:pPr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Lista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 17,00 a 18,9999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2"/>
                  </a:ext>
                </a:extLst>
              </a:tr>
              <a:tr h="200025">
                <a:tc>
                  <a:txBody>
                    <a:bodyPr/>
                    <a:lstStyle/>
                    <a:p>
                      <a:pPr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Lista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 14,00 a 16,9999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3"/>
                  </a:ext>
                </a:extLst>
              </a:tr>
              <a:tr h="200025">
                <a:tc>
                  <a:txBody>
                    <a:bodyPr/>
                    <a:lstStyle/>
                    <a:p>
                      <a:pPr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Lista 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 12,00 a 13,9999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4"/>
                  </a:ext>
                </a:extLst>
              </a:tr>
              <a:tr h="200025">
                <a:tc>
                  <a:txBody>
                    <a:bodyPr/>
                    <a:lstStyle/>
                    <a:p>
                      <a:pPr algn="ctr">
                        <a:lnSpc>
                          <a:spcPct val="115000"/>
                        </a:lnSpc>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Lista 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 00,00 a 11,9999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5"/>
                  </a:ext>
                </a:extLst>
              </a:tr>
            </a:tbl>
          </a:graphicData>
        </a:graphic>
      </p:graphicFrame>
      <p:graphicFrame>
        <p:nvGraphicFramePr>
          <p:cNvPr id="16" name="Gráfico 15"/>
          <p:cNvGraphicFramePr/>
          <p:nvPr>
            <p:extLst>
              <p:ext uri="{D42A27DB-BD31-4B8C-83A1-F6EECF244321}">
                <p14:modId xmlns:p14="http://schemas.microsoft.com/office/powerpoint/2010/main" val="1220961126"/>
              </p:ext>
            </p:extLst>
          </p:nvPr>
        </p:nvGraphicFramePr>
        <p:xfrm>
          <a:off x="6599262" y="1244544"/>
          <a:ext cx="3259910" cy="2208671"/>
        </p:xfrm>
        <a:graphic>
          <a:graphicData uri="http://schemas.openxmlformats.org/drawingml/2006/chart">
            <c:chart xmlns:c="http://schemas.openxmlformats.org/drawingml/2006/chart" xmlns:r="http://schemas.openxmlformats.org/officeDocument/2006/relationships" r:id="rId4"/>
          </a:graphicData>
        </a:graphic>
      </p:graphicFrame>
      <p:sp>
        <p:nvSpPr>
          <p:cNvPr id="17" name="Cheurón 16"/>
          <p:cNvSpPr/>
          <p:nvPr/>
        </p:nvSpPr>
        <p:spPr>
          <a:xfrm>
            <a:off x="1881936" y="3050028"/>
            <a:ext cx="3212118" cy="514552"/>
          </a:xfrm>
          <a:prstGeom prst="chevron">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 (idóneo; no idóneo</a:t>
            </a:r>
            <a:endParaRPr lang="en-US" dirty="0">
              <a:solidFill>
                <a:schemeClr val="tx1"/>
              </a:solidFill>
            </a:endParaRPr>
          </a:p>
        </p:txBody>
      </p:sp>
      <p:graphicFrame>
        <p:nvGraphicFramePr>
          <p:cNvPr id="19" name="Gráfico 18">
            <a:extLst>
              <a:ext uri="{FF2B5EF4-FFF2-40B4-BE49-F238E27FC236}">
                <a16:creationId xmlns:a16="http://schemas.microsoft.com/office/drawing/2014/main" xmlns="" id="{A6A23036-0B95-41B4-856B-5BB7D477E6F1}"/>
              </a:ext>
            </a:extLst>
          </p:cNvPr>
          <p:cNvGraphicFramePr/>
          <p:nvPr>
            <p:extLst>
              <p:ext uri="{D42A27DB-BD31-4B8C-83A1-F6EECF244321}">
                <p14:modId xmlns:p14="http://schemas.microsoft.com/office/powerpoint/2010/main" val="1682205760"/>
              </p:ext>
            </p:extLst>
          </p:nvPr>
        </p:nvGraphicFramePr>
        <p:xfrm>
          <a:off x="2253131" y="3633821"/>
          <a:ext cx="3212117" cy="2051169"/>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ángulo 7"/>
          <p:cNvSpPr/>
          <p:nvPr/>
        </p:nvSpPr>
        <p:spPr>
          <a:xfrm>
            <a:off x="2155108" y="969893"/>
            <a:ext cx="2938946" cy="461665"/>
          </a:xfrm>
          <a:prstGeom prst="rect">
            <a:avLst/>
          </a:prstGeom>
        </p:spPr>
        <p:txBody>
          <a:bodyPr wrap="none">
            <a:spAutoFit/>
          </a:bodyPr>
          <a:lstStyle/>
          <a:p>
            <a:pPr>
              <a:lnSpc>
                <a:spcPct val="200000"/>
              </a:lnSpc>
              <a:spcAft>
                <a:spcPts val="0"/>
              </a:spcAft>
            </a:pPr>
            <a:r>
              <a:rPr lang="es-EC" sz="1200" b="1" dirty="0">
                <a:latin typeface="Times New Roman" panose="02020603050405020304" pitchFamily="18" charset="0"/>
                <a:ea typeface="Times New Roman" panose="02020603050405020304" pitchFamily="18" charset="0"/>
              </a:rPr>
              <a:t>Tabla   </a:t>
            </a:r>
            <a:r>
              <a:rPr lang="es-EC" sz="1200" i="1" dirty="0">
                <a:latin typeface="Times New Roman" panose="02020603050405020304" pitchFamily="18" charset="0"/>
                <a:ea typeface="Times New Roman" panose="02020603050405020304" pitchFamily="18" charset="0"/>
              </a:rPr>
              <a:t>Calificaciones anuales de Oficiales</a:t>
            </a:r>
            <a:r>
              <a:rPr lang="es-EC" sz="1200" dirty="0">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21" name="Cheurón 20"/>
          <p:cNvSpPr/>
          <p:nvPr/>
        </p:nvSpPr>
        <p:spPr>
          <a:xfrm>
            <a:off x="7895406" y="4860429"/>
            <a:ext cx="2146856" cy="818865"/>
          </a:xfrm>
          <a:prstGeom prst="chevron">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Desarrollo del talento Humano </a:t>
            </a:r>
            <a:endParaRPr lang="en-US" dirty="0">
              <a:solidFill>
                <a:schemeClr val="tx1"/>
              </a:solidFill>
            </a:endParaRPr>
          </a:p>
        </p:txBody>
      </p:sp>
      <p:pic>
        <p:nvPicPr>
          <p:cNvPr id="2" name="Imagen 1">
            <a:extLst>
              <a:ext uri="{FF2B5EF4-FFF2-40B4-BE49-F238E27FC236}">
                <a16:creationId xmlns:a16="http://schemas.microsoft.com/office/drawing/2014/main" xmlns="" id="{A9266AB6-77F3-4BD1-AF02-F3BD558C7954}"/>
              </a:ext>
            </a:extLst>
          </p:cNvPr>
          <p:cNvPicPr>
            <a:picLocks noChangeAspect="1"/>
          </p:cNvPicPr>
          <p:nvPr/>
        </p:nvPicPr>
        <p:blipFill>
          <a:blip r:embed="rId6"/>
          <a:stretch>
            <a:fillRect/>
          </a:stretch>
        </p:blipFill>
        <p:spPr>
          <a:xfrm>
            <a:off x="10097541" y="4860429"/>
            <a:ext cx="750193" cy="794929"/>
          </a:xfrm>
          <a:prstGeom prst="rect">
            <a:avLst/>
          </a:prstGeom>
        </p:spPr>
      </p:pic>
      <p:sp>
        <p:nvSpPr>
          <p:cNvPr id="18" name="Elipse 17">
            <a:extLst>
              <a:ext uri="{FF2B5EF4-FFF2-40B4-BE49-F238E27FC236}">
                <a16:creationId xmlns:a16="http://schemas.microsoft.com/office/drawing/2014/main" xmlns="" id="{B8FA6D6F-801B-4F45-B612-A69E8729773C}"/>
              </a:ext>
            </a:extLst>
          </p:cNvPr>
          <p:cNvSpPr/>
          <p:nvPr/>
        </p:nvSpPr>
        <p:spPr>
          <a:xfrm>
            <a:off x="11015300" y="175917"/>
            <a:ext cx="480506" cy="807487"/>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 name="Marcador de contenido 3">
            <a:extLst>
              <a:ext uri="{FF2B5EF4-FFF2-40B4-BE49-F238E27FC236}">
                <a16:creationId xmlns:a16="http://schemas.microsoft.com/office/drawing/2014/main" xmlns="" id="{16F9DA6C-AEDE-4800-BC67-890A366C5B4A}"/>
              </a:ext>
            </a:extLst>
          </p:cNvPr>
          <p:cNvPicPr>
            <a:picLocks noGrp="1" noChangeAspect="1"/>
          </p:cNvPicPr>
          <p:nvPr>
            <p:ph idx="1"/>
          </p:nvPr>
        </p:nvPicPr>
        <p:blipFill>
          <a:blip r:embed="rId7"/>
          <a:stretch>
            <a:fillRect/>
          </a:stretch>
        </p:blipFill>
        <p:spPr>
          <a:xfrm>
            <a:off x="9894032" y="3146"/>
            <a:ext cx="2286000" cy="913522"/>
          </a:xfrm>
          <a:prstGeom prst="rect">
            <a:avLst/>
          </a:prstGeom>
        </p:spPr>
      </p:pic>
    </p:spTree>
    <p:extLst>
      <p:ext uri="{BB962C8B-B14F-4D97-AF65-F5344CB8AC3E}">
        <p14:creationId xmlns:p14="http://schemas.microsoft.com/office/powerpoint/2010/main" val="263526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1"/>
          <p:cNvGrpSpPr/>
          <p:nvPr/>
        </p:nvGrpSpPr>
        <p:grpSpPr>
          <a:xfrm>
            <a:off x="99611" y="-57224"/>
            <a:ext cx="2827243" cy="807486"/>
            <a:chOff x="99611" y="-57224"/>
            <a:chExt cx="2429301" cy="807486"/>
          </a:xfrm>
        </p:grpSpPr>
        <p:pic>
          <p:nvPicPr>
            <p:cNvPr id="7" name="Imagen 6">
              <a:extLst>
                <a:ext uri="{FF2B5EF4-FFF2-40B4-BE49-F238E27FC236}">
                  <a16:creationId xmlns:a16="http://schemas.microsoft.com/office/drawing/2014/main" xmlns="" id="{F423760E-867B-F845-BD70-22A4238927D3}"/>
                </a:ext>
              </a:extLst>
            </p:cNvPr>
            <p:cNvPicPr>
              <a:picLocks noChangeAspect="1"/>
            </p:cNvPicPr>
            <p:nvPr/>
          </p:nvPicPr>
          <p:blipFill>
            <a:blip r:embed="rId3"/>
            <a:stretch>
              <a:fillRect/>
            </a:stretch>
          </p:blipFill>
          <p:spPr>
            <a:xfrm>
              <a:off x="99611" y="-57224"/>
              <a:ext cx="2429301" cy="807486"/>
            </a:xfrm>
            <a:prstGeom prst="rect">
              <a:avLst/>
            </a:prstGeom>
          </p:spPr>
        </p:pic>
        <p:sp>
          <p:nvSpPr>
            <p:cNvPr id="8" name="CuadroTexto 7"/>
            <p:cNvSpPr txBox="1"/>
            <p:nvPr/>
          </p:nvSpPr>
          <p:spPr>
            <a:xfrm>
              <a:off x="99611" y="128147"/>
              <a:ext cx="832514" cy="461665"/>
            </a:xfrm>
            <a:prstGeom prst="rect">
              <a:avLst/>
            </a:prstGeom>
            <a:noFill/>
          </p:spPr>
          <p:txBody>
            <a:bodyPr wrap="square" rtlCol="0">
              <a:spAutoFit/>
            </a:bodyPr>
            <a:lstStyle/>
            <a:p>
              <a:pPr algn="ctr"/>
              <a:r>
                <a:rPr lang="es-MX" sz="1200" b="1" dirty="0"/>
                <a:t>Capítulo III</a:t>
              </a:r>
            </a:p>
          </p:txBody>
        </p:sp>
        <p:sp>
          <p:nvSpPr>
            <p:cNvPr id="9" name="CuadroTexto 8"/>
            <p:cNvSpPr txBox="1"/>
            <p:nvPr/>
          </p:nvSpPr>
          <p:spPr>
            <a:xfrm>
              <a:off x="932125" y="166250"/>
              <a:ext cx="1596787" cy="523220"/>
            </a:xfrm>
            <a:prstGeom prst="rect">
              <a:avLst/>
            </a:prstGeom>
            <a:noFill/>
          </p:spPr>
          <p:txBody>
            <a:bodyPr wrap="square" rtlCol="0">
              <a:spAutoFit/>
            </a:bodyPr>
            <a:lstStyle/>
            <a:p>
              <a:r>
                <a:rPr lang="es-MX" sz="1400" b="1" dirty="0"/>
                <a:t>Diagnóstico del Ejército</a:t>
              </a:r>
            </a:p>
          </p:txBody>
        </p:sp>
      </p:grpSp>
      <p:sp>
        <p:nvSpPr>
          <p:cNvPr id="23" name="Rectángulo 22"/>
          <p:cNvSpPr/>
          <p:nvPr/>
        </p:nvSpPr>
        <p:spPr>
          <a:xfrm>
            <a:off x="4006974" y="5143551"/>
            <a:ext cx="7560840" cy="523220"/>
          </a:xfrm>
          <a:prstGeom prst="rect">
            <a:avLst/>
          </a:prstGeom>
        </p:spPr>
        <p:txBody>
          <a:bodyPr wrap="square">
            <a:spAutoFit/>
          </a:bodyPr>
          <a:lstStyle/>
          <a:p>
            <a:pPr algn="ctr"/>
            <a:r>
              <a:rPr lang="es-EC" sz="1400" dirty="0"/>
              <a:t>se determina: </a:t>
            </a:r>
            <a:r>
              <a:rPr lang="es-EC" sz="1400" b="1" dirty="0"/>
              <a:t>48,6% de</a:t>
            </a:r>
            <a:r>
              <a:rPr lang="es-EC" sz="1400" dirty="0"/>
              <a:t> los Coroneles se mantienen en la misma región que nacen y </a:t>
            </a:r>
            <a:r>
              <a:rPr lang="es-EC" sz="1400" b="1" dirty="0"/>
              <a:t>el 51,4%</a:t>
            </a:r>
            <a:r>
              <a:rPr lang="es-EC" sz="1400" dirty="0"/>
              <a:t> cambian de Región al final de la carrera militar</a:t>
            </a:r>
            <a:endParaRPr lang="es-EC" sz="1400" dirty="0">
              <a:solidFill>
                <a:schemeClr val="bg1"/>
              </a:solidFill>
            </a:endParaRPr>
          </a:p>
        </p:txBody>
      </p:sp>
      <p:sp>
        <p:nvSpPr>
          <p:cNvPr id="14" name="CuadroTexto 13"/>
          <p:cNvSpPr txBox="1"/>
          <p:nvPr/>
        </p:nvSpPr>
        <p:spPr>
          <a:xfrm>
            <a:off x="4799062" y="263116"/>
            <a:ext cx="1296144" cy="340519"/>
          </a:xfrm>
          <a:prstGeom prst="flowChartAlternateProcess">
            <a:avLst/>
          </a:prstGeom>
          <a:ln w="28575">
            <a:solidFill>
              <a:srgbClr val="00DA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EC" sz="1400" b="1" dirty="0"/>
              <a:t>OBJETIVO 1</a:t>
            </a:r>
            <a:endParaRPr lang="es-MX" sz="1400" b="1" dirty="0"/>
          </a:p>
        </p:txBody>
      </p:sp>
      <p:sp>
        <p:nvSpPr>
          <p:cNvPr id="29" name="Flecha: doblada 55"/>
          <p:cNvSpPr/>
          <p:nvPr/>
        </p:nvSpPr>
        <p:spPr>
          <a:xfrm rot="10800000">
            <a:off x="11028640" y="6405069"/>
            <a:ext cx="301521" cy="162728"/>
          </a:xfrm>
          <a:prstGeom prst="ben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9" name="Flecha: a la derecha 47"/>
          <p:cNvSpPr/>
          <p:nvPr/>
        </p:nvSpPr>
        <p:spPr>
          <a:xfrm rot="10800000">
            <a:off x="9135481" y="6392635"/>
            <a:ext cx="350909" cy="97283"/>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Rectángulo 1"/>
          <p:cNvSpPr/>
          <p:nvPr/>
        </p:nvSpPr>
        <p:spPr>
          <a:xfrm>
            <a:off x="630153" y="775183"/>
            <a:ext cx="9425493" cy="1477328"/>
          </a:xfrm>
          <a:prstGeom prst="rect">
            <a:avLst/>
          </a:prstGeom>
        </p:spPr>
        <p:txBody>
          <a:bodyPr wrap="square">
            <a:spAutoFit/>
          </a:bodyPr>
          <a:lstStyle/>
          <a:p>
            <a:r>
              <a:rPr lang="es-EC" b="1" dirty="0">
                <a:solidFill>
                  <a:srgbClr val="FF0000"/>
                </a:solidFill>
                <a:latin typeface="Times New Roman" panose="02020603050405020304" pitchFamily="18" charset="0"/>
                <a:ea typeface="Calibri" panose="020F0502020204030204" pitchFamily="34" charset="0"/>
              </a:rPr>
              <a:t>Objetivo No. 1</a:t>
            </a:r>
          </a:p>
          <a:p>
            <a:r>
              <a:rPr lang="es-EC" dirty="0">
                <a:solidFill>
                  <a:srgbClr val="000000"/>
                </a:solidFill>
                <a:latin typeface="Times New Roman" panose="02020603050405020304" pitchFamily="18" charset="0"/>
                <a:ea typeface="Calibri" panose="020F0502020204030204" pitchFamily="34" charset="0"/>
              </a:rPr>
              <a:t>Antecedente:</a:t>
            </a:r>
          </a:p>
          <a:p>
            <a:r>
              <a:rPr lang="es-EC" dirty="0">
                <a:solidFill>
                  <a:srgbClr val="000000"/>
                </a:solidFill>
                <a:latin typeface="Times New Roman" panose="02020603050405020304" pitchFamily="18" charset="0"/>
                <a:ea typeface="Calibri" panose="020F0502020204030204" pitchFamily="34" charset="0"/>
              </a:rPr>
              <a:t>Comparación de la organización de la Dirección de Personal del Ejército con la teoría de Chiavenato</a:t>
            </a:r>
          </a:p>
          <a:p>
            <a:r>
              <a:rPr lang="es-EC" dirty="0">
                <a:solidFill>
                  <a:srgbClr val="000000"/>
                </a:solidFill>
                <a:latin typeface="Times New Roman" panose="02020603050405020304" pitchFamily="18" charset="0"/>
                <a:ea typeface="Calibri" panose="020F0502020204030204" pitchFamily="34" charset="0"/>
              </a:rPr>
              <a:t>Se aplica el modelo de “SELECCIÓN” que para Chiavenato consiste: “Cuando hay varios candidatos y una sola vacante” </a:t>
            </a:r>
            <a:endParaRPr lang="en-US" dirty="0"/>
          </a:p>
        </p:txBody>
      </p:sp>
      <p:pic>
        <p:nvPicPr>
          <p:cNvPr id="15" name="Imagen 1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55646" y="836712"/>
            <a:ext cx="1694915" cy="1310085"/>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3" name="Rectángulo 2"/>
          <p:cNvSpPr/>
          <p:nvPr/>
        </p:nvSpPr>
        <p:spPr>
          <a:xfrm>
            <a:off x="406574" y="3518955"/>
            <a:ext cx="3096344" cy="1477328"/>
          </a:xfrm>
          <a:prstGeom prst="rect">
            <a:avLst/>
          </a:prstGeom>
        </p:spPr>
        <p:txBody>
          <a:bodyPr wrap="square">
            <a:spAutoFit/>
          </a:bodyPr>
          <a:lstStyle/>
          <a:p>
            <a:pPr indent="449580" algn="just">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Para la </a:t>
            </a:r>
            <a:r>
              <a:rPr lang="es-EC"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hipótesis No. 1</a:t>
            </a:r>
            <a:r>
              <a:rPr lang="es-EC" b="1" dirty="0">
                <a:latin typeface="Times New Roman" panose="02020603050405020304" pitchFamily="18" charset="0"/>
                <a:ea typeface="Calibri" panose="020F0502020204030204" pitchFamily="34" charset="0"/>
                <a:cs typeface="Times New Roman" panose="02020603050405020304" pitchFamily="18" charset="0"/>
              </a:rPr>
              <a:t> </a:t>
            </a:r>
            <a:r>
              <a:rPr lang="es-EC" dirty="0">
                <a:latin typeface="Times New Roman" panose="02020603050405020304" pitchFamily="18" charset="0"/>
                <a:ea typeface="Calibri" panose="020F0502020204030204" pitchFamily="34" charset="0"/>
                <a:cs typeface="Times New Roman" panose="02020603050405020304" pitchFamily="18" charset="0"/>
              </a:rPr>
              <a:t>sobre si el proceso de selección y reclutamiento se realiza de manera homogénea en el Ejército resultados: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3336162772"/>
              </p:ext>
            </p:extLst>
          </p:nvPr>
        </p:nvGraphicFramePr>
        <p:xfrm>
          <a:off x="4295006" y="2957103"/>
          <a:ext cx="7272808" cy="1983804"/>
        </p:xfrm>
        <a:graphic>
          <a:graphicData uri="http://schemas.openxmlformats.org/drawingml/2006/table">
            <a:tbl>
              <a:tblPr firstRow="1" firstCol="1" bandRow="1"/>
              <a:tblGrid>
                <a:gridCol w="1390668">
                  <a:extLst>
                    <a:ext uri="{9D8B030D-6E8A-4147-A177-3AD203B41FA5}">
                      <a16:colId xmlns:a16="http://schemas.microsoft.com/office/drawing/2014/main" xmlns="" val="20000"/>
                    </a:ext>
                  </a:extLst>
                </a:gridCol>
                <a:gridCol w="1075145">
                  <a:extLst>
                    <a:ext uri="{9D8B030D-6E8A-4147-A177-3AD203B41FA5}">
                      <a16:colId xmlns:a16="http://schemas.microsoft.com/office/drawing/2014/main" xmlns="" val="20001"/>
                    </a:ext>
                  </a:extLst>
                </a:gridCol>
                <a:gridCol w="900030">
                  <a:extLst>
                    <a:ext uri="{9D8B030D-6E8A-4147-A177-3AD203B41FA5}">
                      <a16:colId xmlns:a16="http://schemas.microsoft.com/office/drawing/2014/main" xmlns="" val="20002"/>
                    </a:ext>
                  </a:extLst>
                </a:gridCol>
                <a:gridCol w="698095">
                  <a:extLst>
                    <a:ext uri="{9D8B030D-6E8A-4147-A177-3AD203B41FA5}">
                      <a16:colId xmlns:a16="http://schemas.microsoft.com/office/drawing/2014/main" xmlns="" val="20003"/>
                    </a:ext>
                  </a:extLst>
                </a:gridCol>
                <a:gridCol w="855857">
                  <a:extLst>
                    <a:ext uri="{9D8B030D-6E8A-4147-A177-3AD203B41FA5}">
                      <a16:colId xmlns:a16="http://schemas.microsoft.com/office/drawing/2014/main" xmlns="" val="20004"/>
                    </a:ext>
                  </a:extLst>
                </a:gridCol>
                <a:gridCol w="899241">
                  <a:extLst>
                    <a:ext uri="{9D8B030D-6E8A-4147-A177-3AD203B41FA5}">
                      <a16:colId xmlns:a16="http://schemas.microsoft.com/office/drawing/2014/main" xmlns="" val="20005"/>
                    </a:ext>
                  </a:extLst>
                </a:gridCol>
                <a:gridCol w="671275">
                  <a:extLst>
                    <a:ext uri="{9D8B030D-6E8A-4147-A177-3AD203B41FA5}">
                      <a16:colId xmlns:a16="http://schemas.microsoft.com/office/drawing/2014/main" xmlns="" val="20006"/>
                    </a:ext>
                  </a:extLst>
                </a:gridCol>
                <a:gridCol w="782497">
                  <a:extLst>
                    <a:ext uri="{9D8B030D-6E8A-4147-A177-3AD203B41FA5}">
                      <a16:colId xmlns:a16="http://schemas.microsoft.com/office/drawing/2014/main" xmlns="" val="20007"/>
                    </a:ext>
                  </a:extLst>
                </a:gridCol>
              </a:tblGrid>
              <a:tr h="368495">
                <a:tc>
                  <a:txBody>
                    <a:bodyPr/>
                    <a:lstStyle/>
                    <a:p>
                      <a:pPr algn="ctr">
                        <a:lnSpc>
                          <a:spcPct val="115000"/>
                        </a:lnSpc>
                        <a:spcAft>
                          <a:spcPts val="0"/>
                        </a:spcAft>
                      </a:pPr>
                      <a:r>
                        <a:rPr lang="es-ES"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es-ES" sz="1000" b="1">
                          <a:effectLst/>
                          <a:latin typeface="Times New Roman" panose="02020603050405020304" pitchFamily="18" charset="0"/>
                          <a:ea typeface="Times New Roman" panose="02020603050405020304" pitchFamily="18" charset="0"/>
                          <a:cs typeface="Times New Roman" panose="02020603050405020304" pitchFamily="18" charset="0"/>
                        </a:rPr>
                        <a:t>RESIDENCIA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lnSpc>
                          <a:spcPct val="115000"/>
                        </a:lnSpc>
                        <a:spcAft>
                          <a:spcPts val="0"/>
                        </a:spcAft>
                      </a:pPr>
                      <a:r>
                        <a:rPr lang="es-ES" sz="1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98841">
                <a:tc>
                  <a:txBody>
                    <a:bodyPr/>
                    <a:lstStyle/>
                    <a:p>
                      <a:pPr algn="ctr">
                        <a:lnSpc>
                          <a:spcPct val="115000"/>
                        </a:lnSpc>
                        <a:spcAft>
                          <a:spcPts val="0"/>
                        </a:spcAft>
                      </a:pPr>
                      <a:r>
                        <a:rPr lang="es-ES" sz="1000" b="1">
                          <a:effectLst/>
                          <a:latin typeface="Times New Roman" panose="02020603050405020304" pitchFamily="18" charset="0"/>
                          <a:ea typeface="Times New Roman" panose="02020603050405020304" pitchFamily="18" charset="0"/>
                          <a:cs typeface="Times New Roman" panose="02020603050405020304" pitchFamily="18" charset="0"/>
                        </a:rPr>
                        <a:t>NACIMIENTO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effectLst/>
                          <a:latin typeface="Times New Roman" panose="02020603050405020304" pitchFamily="18" charset="0"/>
                          <a:ea typeface="Times New Roman" panose="02020603050405020304" pitchFamily="18" charset="0"/>
                          <a:cs typeface="Times New Roman" panose="02020603050405020304" pitchFamily="18" charset="0"/>
                        </a:rPr>
                        <a:t>FRONTERA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effectLst/>
                          <a:latin typeface="Times New Roman" panose="02020603050405020304" pitchFamily="18" charset="0"/>
                          <a:ea typeface="Times New Roman" panose="02020603050405020304" pitchFamily="18" charset="0"/>
                          <a:cs typeface="Times New Roman" panose="02020603050405020304" pitchFamily="18" charset="0"/>
                        </a:rPr>
                        <a:t>ORIENTE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effectLst/>
                          <a:latin typeface="Times New Roman" panose="02020603050405020304" pitchFamily="18" charset="0"/>
                          <a:ea typeface="Times New Roman" panose="02020603050405020304" pitchFamily="18" charset="0"/>
                          <a:cs typeface="Times New Roman" panose="02020603050405020304" pitchFamily="18" charset="0"/>
                        </a:rPr>
                        <a:t>QUITO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effectLst/>
                          <a:latin typeface="Times New Roman" panose="02020603050405020304" pitchFamily="18" charset="0"/>
                          <a:ea typeface="Times New Roman" panose="02020603050405020304" pitchFamily="18" charset="0"/>
                          <a:cs typeface="Times New Roman" panose="02020603050405020304" pitchFamily="18" charset="0"/>
                        </a:rPr>
                        <a:t>SIERRA COSTA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effectLst/>
                          <a:latin typeface="Times New Roman" panose="02020603050405020304" pitchFamily="18" charset="0"/>
                          <a:ea typeface="Times New Roman" panose="02020603050405020304" pitchFamily="18" charset="0"/>
                          <a:cs typeface="Times New Roman" panose="02020603050405020304" pitchFamily="18" charset="0"/>
                        </a:rPr>
                        <a:t>p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99421">
                <a:tc>
                  <a:txBody>
                    <a:bodyPr/>
                    <a:lstStyle/>
                    <a:p>
                      <a:pPr>
                        <a:lnSpc>
                          <a:spcPct val="115000"/>
                        </a:lnSpc>
                        <a:spcAft>
                          <a:spcPts val="0"/>
                        </a:spcAft>
                      </a:pPr>
                      <a:r>
                        <a:rPr lang="es-ES" sz="1000" b="1">
                          <a:effectLst/>
                          <a:latin typeface="Times New Roman" panose="02020603050405020304" pitchFamily="18" charset="0"/>
                          <a:ea typeface="Times New Roman" panose="02020603050405020304" pitchFamily="18" charset="0"/>
                          <a:cs typeface="Times New Roman" panose="02020603050405020304" pitchFamily="18" charset="0"/>
                        </a:rPr>
                        <a:t>FRONTERA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S" sz="10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Times New Roman" panose="02020603050405020304" pitchFamily="18" charset="0"/>
                          <a:ea typeface="Times New Roman" panose="02020603050405020304" pitchFamily="18" charset="0"/>
                          <a:cs typeface="Times New Roman" panose="02020603050405020304" pitchFamily="18" charset="0"/>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Times New Roman" panose="02020603050405020304" pitchFamily="18" charset="0"/>
                          <a:ea typeface="Times New Roman" panose="02020603050405020304" pitchFamily="18" charset="0"/>
                          <a:cs typeface="Times New Roman" panose="02020603050405020304" pitchFamily="18" charset="0"/>
                        </a:rPr>
                        <a:t>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Times New Roman" panose="02020603050405020304" pitchFamily="18" charset="0"/>
                          <a:ea typeface="Times New Roman" panose="02020603050405020304" pitchFamily="18" charset="0"/>
                          <a:cs typeface="Times New Roman" panose="02020603050405020304" pitchFamily="18" charset="0"/>
                        </a:rPr>
                        <a:t>13,6%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15000"/>
                        </a:lnSpc>
                        <a:spcAft>
                          <a:spcPts val="0"/>
                        </a:spcAft>
                      </a:pPr>
                      <a:r>
                        <a:rPr lang="es-ES" sz="1000">
                          <a:effectLst/>
                          <a:latin typeface="Times New Roman" panose="02020603050405020304" pitchFamily="18" charset="0"/>
                          <a:ea typeface="Times New Roman" panose="02020603050405020304" pitchFamily="18" charset="0"/>
                          <a:cs typeface="Times New Roman" panose="02020603050405020304" pitchFamily="18" charset="0"/>
                        </a:rPr>
                        <a:t>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99421">
                <a:tc>
                  <a:txBody>
                    <a:bodyPr/>
                    <a:lstStyle/>
                    <a:p>
                      <a:pPr>
                        <a:lnSpc>
                          <a:spcPct val="115000"/>
                        </a:lnSpc>
                        <a:spcAft>
                          <a:spcPts val="0"/>
                        </a:spcAft>
                      </a:pPr>
                      <a:r>
                        <a:rPr lang="es-ES" sz="1000" b="1">
                          <a:effectLst/>
                          <a:latin typeface="Times New Roman" panose="02020603050405020304" pitchFamily="18" charset="0"/>
                          <a:ea typeface="Times New Roman" panose="02020603050405020304" pitchFamily="18" charset="0"/>
                          <a:cs typeface="Times New Roman" panose="02020603050405020304" pitchFamily="18" charset="0"/>
                        </a:rPr>
                        <a:t>ORIENTE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S" sz="10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03"/>
                  </a:ext>
                </a:extLst>
              </a:tr>
              <a:tr h="199421">
                <a:tc>
                  <a:txBody>
                    <a:bodyPr/>
                    <a:lstStyle/>
                    <a:p>
                      <a:pPr>
                        <a:lnSpc>
                          <a:spcPct val="115000"/>
                        </a:lnSpc>
                        <a:spcAft>
                          <a:spcPts val="0"/>
                        </a:spcAft>
                      </a:pPr>
                      <a:r>
                        <a:rPr lang="es-ES" sz="1000" b="1">
                          <a:effectLst/>
                          <a:latin typeface="Times New Roman" panose="02020603050405020304" pitchFamily="18" charset="0"/>
                          <a:ea typeface="Times New Roman" panose="02020603050405020304" pitchFamily="18" charset="0"/>
                          <a:cs typeface="Times New Roman" panose="02020603050405020304" pitchFamily="18" charset="0"/>
                        </a:rPr>
                        <a:t>QUITO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Times New Roman" panose="02020603050405020304" pitchFamily="18" charset="0"/>
                          <a:ea typeface="Times New Roman" panose="02020603050405020304" pitchFamily="18" charset="0"/>
                          <a:cs typeface="Times New Roman" panose="02020603050405020304" pitchFamily="18" charset="0"/>
                        </a:rPr>
                        <a:t>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S" sz="10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Times New Roman" panose="02020603050405020304" pitchFamily="18" charset="0"/>
                          <a:ea typeface="Times New Roman" panose="02020603050405020304" pitchFamily="18" charset="0"/>
                          <a:cs typeface="Times New Roman" panose="02020603050405020304" pitchFamily="18" charset="0"/>
                        </a:rPr>
                        <a:t>104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Times New Roman" panose="02020603050405020304" pitchFamily="18" charset="0"/>
                          <a:ea typeface="Times New Roman" panose="02020603050405020304" pitchFamily="18" charset="0"/>
                          <a:cs typeface="Times New Roman" panose="02020603050405020304" pitchFamily="18" charset="0"/>
                        </a:rPr>
                        <a:t>48,6%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04"/>
                  </a:ext>
                </a:extLst>
              </a:tr>
              <a:tr h="199421">
                <a:tc>
                  <a:txBody>
                    <a:bodyPr/>
                    <a:lstStyle/>
                    <a:p>
                      <a:pPr>
                        <a:lnSpc>
                          <a:spcPct val="115000"/>
                        </a:lnSpc>
                        <a:spcAft>
                          <a:spcPts val="0"/>
                        </a:spcAft>
                      </a:pPr>
                      <a:r>
                        <a:rPr lang="es-ES" sz="1000" b="1">
                          <a:effectLst/>
                          <a:latin typeface="Times New Roman" panose="02020603050405020304" pitchFamily="18" charset="0"/>
                          <a:ea typeface="Times New Roman" panose="02020603050405020304" pitchFamily="18" charset="0"/>
                          <a:cs typeface="Times New Roman" panose="02020603050405020304" pitchFamily="18" charset="0"/>
                        </a:rPr>
                        <a:t>SIERRA COSTA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Times New Roman" panose="02020603050405020304" pitchFamily="18" charset="0"/>
                          <a:ea typeface="Times New Roman" panose="02020603050405020304" pitchFamily="18" charset="0"/>
                          <a:cs typeface="Times New Roman" panose="02020603050405020304" pitchFamily="18" charset="0"/>
                        </a:rPr>
                        <a:t>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S" sz="1000">
                          <a:effectLst/>
                          <a:latin typeface="Times New Roman" panose="02020603050405020304" pitchFamily="18" charset="0"/>
                          <a:ea typeface="Times New Roman" panose="02020603050405020304" pitchFamily="18" charset="0"/>
                          <a:cs typeface="Times New Roman" panose="02020603050405020304" pitchFamily="18" charset="0"/>
                        </a:rPr>
                        <a:t>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Times New Roman" panose="02020603050405020304" pitchFamily="18" charset="0"/>
                          <a:ea typeface="Times New Roman" panose="02020603050405020304" pitchFamily="18" charset="0"/>
                          <a:cs typeface="Times New Roman" panose="02020603050405020304" pitchFamily="18" charset="0"/>
                        </a:rPr>
                        <a:t>35,5%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05"/>
                  </a:ext>
                </a:extLst>
              </a:tr>
              <a:tr h="199421">
                <a:tc>
                  <a:txBody>
                    <a:bodyPr/>
                    <a:lstStyle/>
                    <a:p>
                      <a:pPr algn="ctr">
                        <a:lnSpc>
                          <a:spcPct val="115000"/>
                        </a:lnSpc>
                        <a:spcAft>
                          <a:spcPts val="0"/>
                        </a:spcAft>
                      </a:pPr>
                      <a:r>
                        <a:rPr lang="es-ES" sz="1000" b="1">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effectLst/>
                          <a:latin typeface="Times New Roman" panose="02020603050405020304" pitchFamily="18" charset="0"/>
                          <a:ea typeface="Times New Roman" panose="02020603050405020304" pitchFamily="18" charset="0"/>
                          <a:cs typeface="Times New Roman" panose="02020603050405020304" pitchFamily="18" charset="0"/>
                        </a:rPr>
                        <a:t>179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effectLst/>
                          <a:latin typeface="Times New Roman" panose="02020603050405020304" pitchFamily="18" charset="0"/>
                          <a:ea typeface="Times New Roman" panose="02020603050405020304" pitchFamily="18" charset="0"/>
                          <a:cs typeface="Times New Roman" panose="02020603050405020304" pitchFamily="18" charset="0"/>
                        </a:rPr>
                        <a:t>214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06"/>
                  </a:ext>
                </a:extLst>
              </a:tr>
              <a:tr h="219363">
                <a:tc>
                  <a:txBody>
                    <a:bodyPr/>
                    <a:lstStyle/>
                    <a:p>
                      <a:pPr algn="ctr">
                        <a:lnSpc>
                          <a:spcPct val="115000"/>
                        </a:lnSpc>
                        <a:spcAft>
                          <a:spcPts val="0"/>
                        </a:spcAft>
                      </a:pPr>
                      <a:r>
                        <a:rPr lang="es-ES" sz="10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effectLst/>
                        <a:latin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100" dirty="0">
                        <a:effectLst/>
                        <a:latin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7"/>
                  </a:ext>
                </a:extLst>
              </a:tr>
            </a:tbl>
          </a:graphicData>
        </a:graphic>
      </p:graphicFrame>
      <p:sp>
        <p:nvSpPr>
          <p:cNvPr id="11" name="Rectángulo 10"/>
          <p:cNvSpPr/>
          <p:nvPr/>
        </p:nvSpPr>
        <p:spPr>
          <a:xfrm>
            <a:off x="4150990" y="2664206"/>
            <a:ext cx="4887169" cy="261610"/>
          </a:xfrm>
          <a:prstGeom prst="rect">
            <a:avLst/>
          </a:prstGeom>
        </p:spPr>
        <p:txBody>
          <a:bodyPr wrap="square">
            <a:spAutoFit/>
          </a:bodyPr>
          <a:lstStyle/>
          <a:p>
            <a:r>
              <a:rPr lang="es-EC" sz="1100" b="1" dirty="0">
                <a:latin typeface="Calibri" panose="020F0502020204030204" pitchFamily="34" charset="0"/>
                <a:ea typeface="Calibri" panose="020F0502020204030204" pitchFamily="34" charset="0"/>
                <a:cs typeface="Times New Roman" panose="02020603050405020304" pitchFamily="18" charset="0"/>
              </a:rPr>
              <a:t>Tabla 20.</a:t>
            </a:r>
            <a:r>
              <a:rPr lang="es-EC" sz="1100" dirty="0">
                <a:latin typeface="Calibri" panose="020F0502020204030204" pitchFamily="34" charset="0"/>
                <a:ea typeface="Calibri" panose="020F0502020204030204" pitchFamily="34" charset="0"/>
                <a:cs typeface="Times New Roman" panose="02020603050405020304" pitchFamily="18" charset="0"/>
              </a:rPr>
              <a:t> </a:t>
            </a:r>
            <a:r>
              <a:rPr lang="es-EC" sz="1100" i="1" dirty="0">
                <a:latin typeface="Calibri" panose="020F0502020204030204" pitchFamily="34" charset="0"/>
                <a:ea typeface="Calibri" panose="020F0502020204030204" pitchFamily="34" charset="0"/>
                <a:cs typeface="Times New Roman" panose="02020603050405020304" pitchFamily="18" charset="0"/>
              </a:rPr>
              <a:t>Numérico de lugar de nacimiento de Coroneles</a:t>
            </a:r>
            <a:r>
              <a:rPr lang="es-EC" sz="1100" dirty="0">
                <a:latin typeface="Calibri" panose="020F0502020204030204" pitchFamily="34" charset="0"/>
                <a:ea typeface="Calibri" panose="020F0502020204030204" pitchFamily="34" charset="0"/>
                <a:cs typeface="Times New Roman" panose="02020603050405020304" pitchFamily="18" charset="0"/>
              </a:rPr>
              <a:t> vs. Actual residencia</a:t>
            </a:r>
            <a:endParaRPr lang="en-US" sz="1100" dirty="0"/>
          </a:p>
        </p:txBody>
      </p:sp>
    </p:spTree>
    <p:extLst>
      <p:ext uri="{BB962C8B-B14F-4D97-AF65-F5344CB8AC3E}">
        <p14:creationId xmlns:p14="http://schemas.microsoft.com/office/powerpoint/2010/main" val="190297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1"/>
          <p:cNvGrpSpPr/>
          <p:nvPr/>
        </p:nvGrpSpPr>
        <p:grpSpPr>
          <a:xfrm>
            <a:off x="99611" y="-57224"/>
            <a:ext cx="2899251" cy="807486"/>
            <a:chOff x="99611" y="-57224"/>
            <a:chExt cx="2429301" cy="807486"/>
          </a:xfrm>
        </p:grpSpPr>
        <p:pic>
          <p:nvPicPr>
            <p:cNvPr id="7" name="Imagen 6">
              <a:extLst>
                <a:ext uri="{FF2B5EF4-FFF2-40B4-BE49-F238E27FC236}">
                  <a16:creationId xmlns:a16="http://schemas.microsoft.com/office/drawing/2014/main" xmlns="" id="{F423760E-867B-F845-BD70-22A4238927D3}"/>
                </a:ext>
              </a:extLst>
            </p:cNvPr>
            <p:cNvPicPr>
              <a:picLocks noChangeAspect="1"/>
            </p:cNvPicPr>
            <p:nvPr/>
          </p:nvPicPr>
          <p:blipFill>
            <a:blip r:embed="rId3"/>
            <a:stretch>
              <a:fillRect/>
            </a:stretch>
          </p:blipFill>
          <p:spPr>
            <a:xfrm>
              <a:off x="99611" y="-57224"/>
              <a:ext cx="2429301" cy="807486"/>
            </a:xfrm>
            <a:prstGeom prst="rect">
              <a:avLst/>
            </a:prstGeom>
          </p:spPr>
        </p:pic>
        <p:sp>
          <p:nvSpPr>
            <p:cNvPr id="8" name="CuadroTexto 7"/>
            <p:cNvSpPr txBox="1"/>
            <p:nvPr/>
          </p:nvSpPr>
          <p:spPr>
            <a:xfrm>
              <a:off x="99611" y="128147"/>
              <a:ext cx="832514" cy="461665"/>
            </a:xfrm>
            <a:prstGeom prst="rect">
              <a:avLst/>
            </a:prstGeom>
            <a:noFill/>
          </p:spPr>
          <p:txBody>
            <a:bodyPr wrap="square" rtlCol="0">
              <a:spAutoFit/>
            </a:bodyPr>
            <a:lstStyle/>
            <a:p>
              <a:pPr algn="ctr"/>
              <a:r>
                <a:rPr lang="es-MX" sz="1200" b="1" dirty="0"/>
                <a:t>Capítulo III</a:t>
              </a:r>
            </a:p>
          </p:txBody>
        </p:sp>
        <p:sp>
          <p:nvSpPr>
            <p:cNvPr id="9" name="CuadroTexto 8"/>
            <p:cNvSpPr txBox="1"/>
            <p:nvPr/>
          </p:nvSpPr>
          <p:spPr>
            <a:xfrm>
              <a:off x="932125" y="166250"/>
              <a:ext cx="1596787" cy="523220"/>
            </a:xfrm>
            <a:prstGeom prst="rect">
              <a:avLst/>
            </a:prstGeom>
            <a:noFill/>
          </p:spPr>
          <p:txBody>
            <a:bodyPr wrap="square" rtlCol="0">
              <a:spAutoFit/>
            </a:bodyPr>
            <a:lstStyle/>
            <a:p>
              <a:r>
                <a:rPr lang="es-MX" sz="1400" b="1" dirty="0"/>
                <a:t>Diagnóstico del Ejército</a:t>
              </a:r>
            </a:p>
          </p:txBody>
        </p:sp>
      </p:grpSp>
      <p:sp>
        <p:nvSpPr>
          <p:cNvPr id="23" name="Rectángulo 22"/>
          <p:cNvSpPr/>
          <p:nvPr/>
        </p:nvSpPr>
        <p:spPr>
          <a:xfrm>
            <a:off x="2998862" y="5405162"/>
            <a:ext cx="6607318" cy="523220"/>
          </a:xfrm>
          <a:prstGeom prst="rect">
            <a:avLst/>
          </a:prstGeom>
        </p:spPr>
        <p:txBody>
          <a:bodyPr wrap="square">
            <a:spAutoFit/>
          </a:bodyPr>
          <a:lstStyle/>
          <a:p>
            <a:pPr algn="ctr"/>
            <a:r>
              <a:rPr lang="es-EC" sz="1400" dirty="0">
                <a:solidFill>
                  <a:schemeClr val="bg1"/>
                </a:solidFill>
              </a:rPr>
              <a:t>“Factores que originan la rotación de personal en una distribuidora de productos de consumo masivo en la ciudad de Quito”.</a:t>
            </a:r>
          </a:p>
        </p:txBody>
      </p:sp>
      <p:sp>
        <p:nvSpPr>
          <p:cNvPr id="14" name="CuadroTexto 13"/>
          <p:cNvSpPr txBox="1"/>
          <p:nvPr/>
        </p:nvSpPr>
        <p:spPr>
          <a:xfrm>
            <a:off x="5591150" y="249293"/>
            <a:ext cx="1512168" cy="340519"/>
          </a:xfrm>
          <a:prstGeom prst="flowChartAlternateProcess">
            <a:avLst/>
          </a:prstGeom>
          <a:ln w="28575">
            <a:solidFill>
              <a:srgbClr val="00DA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EC" sz="1400" b="1" dirty="0"/>
              <a:t>HIPÓTESIS 1</a:t>
            </a:r>
            <a:endParaRPr lang="es-MX" sz="1400" b="1" dirty="0"/>
          </a:p>
        </p:txBody>
      </p:sp>
      <p:sp>
        <p:nvSpPr>
          <p:cNvPr id="29" name="Flecha: doblada 55"/>
          <p:cNvSpPr/>
          <p:nvPr/>
        </p:nvSpPr>
        <p:spPr>
          <a:xfrm rot="10800000">
            <a:off x="11028640" y="6405069"/>
            <a:ext cx="301521" cy="162728"/>
          </a:xfrm>
          <a:prstGeom prst="ben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9" name="Flecha: a la derecha 47"/>
          <p:cNvSpPr/>
          <p:nvPr/>
        </p:nvSpPr>
        <p:spPr>
          <a:xfrm rot="10800000">
            <a:off x="9135481" y="6392635"/>
            <a:ext cx="350909" cy="97283"/>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aphicFrame>
        <p:nvGraphicFramePr>
          <p:cNvPr id="5" name="Tabla 4"/>
          <p:cNvGraphicFramePr>
            <a:graphicFrameLocks noGrp="1"/>
          </p:cNvGraphicFramePr>
          <p:nvPr>
            <p:extLst>
              <p:ext uri="{D42A27DB-BD31-4B8C-83A1-F6EECF244321}">
                <p14:modId xmlns:p14="http://schemas.microsoft.com/office/powerpoint/2010/main" val="1436668233"/>
              </p:ext>
            </p:extLst>
          </p:nvPr>
        </p:nvGraphicFramePr>
        <p:xfrm>
          <a:off x="257148" y="923168"/>
          <a:ext cx="6230319" cy="1974153"/>
        </p:xfrm>
        <a:graphic>
          <a:graphicData uri="http://schemas.openxmlformats.org/drawingml/2006/table">
            <a:tbl>
              <a:tblPr firstRow="1" firstCol="1" bandRow="1"/>
              <a:tblGrid>
                <a:gridCol w="1152054">
                  <a:extLst>
                    <a:ext uri="{9D8B030D-6E8A-4147-A177-3AD203B41FA5}">
                      <a16:colId xmlns:a16="http://schemas.microsoft.com/office/drawing/2014/main" xmlns="" val="20000"/>
                    </a:ext>
                  </a:extLst>
                </a:gridCol>
                <a:gridCol w="1405857">
                  <a:extLst>
                    <a:ext uri="{9D8B030D-6E8A-4147-A177-3AD203B41FA5}">
                      <a16:colId xmlns:a16="http://schemas.microsoft.com/office/drawing/2014/main" xmlns="" val="20001"/>
                    </a:ext>
                  </a:extLst>
                </a:gridCol>
                <a:gridCol w="504056">
                  <a:extLst>
                    <a:ext uri="{9D8B030D-6E8A-4147-A177-3AD203B41FA5}">
                      <a16:colId xmlns:a16="http://schemas.microsoft.com/office/drawing/2014/main" xmlns="" val="20002"/>
                    </a:ext>
                  </a:extLst>
                </a:gridCol>
                <a:gridCol w="1080120">
                  <a:extLst>
                    <a:ext uri="{9D8B030D-6E8A-4147-A177-3AD203B41FA5}">
                      <a16:colId xmlns:a16="http://schemas.microsoft.com/office/drawing/2014/main" xmlns="" val="20003"/>
                    </a:ext>
                  </a:extLst>
                </a:gridCol>
                <a:gridCol w="1008112">
                  <a:extLst>
                    <a:ext uri="{9D8B030D-6E8A-4147-A177-3AD203B41FA5}">
                      <a16:colId xmlns:a16="http://schemas.microsoft.com/office/drawing/2014/main" xmlns="" val="20004"/>
                    </a:ext>
                  </a:extLst>
                </a:gridCol>
                <a:gridCol w="1080120">
                  <a:extLst>
                    <a:ext uri="{9D8B030D-6E8A-4147-A177-3AD203B41FA5}">
                      <a16:colId xmlns:a16="http://schemas.microsoft.com/office/drawing/2014/main" xmlns="" val="20005"/>
                    </a:ext>
                  </a:extLst>
                </a:gridCol>
              </a:tblGrid>
              <a:tr h="180975">
                <a:tc gridSpan="6">
                  <a:txBody>
                    <a:bodyPr/>
                    <a:lstStyle/>
                    <a:p>
                      <a:pPr algn="ctr">
                        <a:lnSpc>
                          <a:spcPct val="115000"/>
                        </a:lnSpc>
                        <a:spcAft>
                          <a:spcPts val="0"/>
                        </a:spcAft>
                      </a:pPr>
                      <a:r>
                        <a:rPr lang="es-ES" sz="11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Medidas simétricas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23850">
                <a:tc gridSpan="2">
                  <a:txBody>
                    <a:bodyPr/>
                    <a:lstStyle/>
                    <a:p>
                      <a:pPr>
                        <a:lnSpc>
                          <a:spcPct val="115000"/>
                        </a:lnSpc>
                        <a:spcAft>
                          <a:spcPts val="0"/>
                        </a:spcAft>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en-US"/>
                    </a:p>
                  </a:txBody>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Error estándar asintótico</a:t>
                      </a:r>
                      <a:r>
                        <a:rPr lang="es-ES" sz="11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 aproximada</a:t>
                      </a:r>
                      <a:r>
                        <a:rPr lang="es-ES" sz="11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Significación aproximada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1"/>
                  </a:ext>
                </a:extLst>
              </a:tr>
              <a:tr h="171450">
                <a:tc>
                  <a:txBody>
                    <a:bodyPr/>
                    <a:lstStyle/>
                    <a:p>
                      <a:pP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Intervalo por intervalo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 de Pearson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,708</a:t>
                      </a:r>
                      <a:r>
                        <a:rPr lang="es-ES" sz="11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2"/>
                  </a:ext>
                </a:extLst>
              </a:tr>
              <a:tr h="304800">
                <a:tc>
                  <a:txBody>
                    <a:bodyPr/>
                    <a:lstStyle/>
                    <a:p>
                      <a:pP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Ordinal por ordinal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Correlación de Spearman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a:t>
                      </a:r>
                      <a:r>
                        <a:rPr lang="es-ES" sz="11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3"/>
                  </a:ext>
                </a:extLst>
              </a:tr>
              <a:tr h="161925">
                <a:tc gridSpan="2">
                  <a:txBody>
                    <a:bodyPr/>
                    <a:lstStyle/>
                    <a:p>
                      <a:pP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de casos válidos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hMerge="1">
                  <a:txBody>
                    <a:bodyPr/>
                    <a:lstStyle/>
                    <a:p>
                      <a:endParaRPr lang="en-US"/>
                    </a:p>
                  </a:txBody>
                  <a:tcPr/>
                </a:tc>
                <a:tc>
                  <a:txBody>
                    <a:bodyPr/>
                    <a:lstStyle/>
                    <a:p>
                      <a:pPr algn="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4"/>
                  </a:ext>
                </a:extLst>
              </a:tr>
              <a:tr h="161925">
                <a:tc gridSpan="6">
                  <a:txBody>
                    <a:bodyPr/>
                    <a:lstStyle/>
                    <a:p>
                      <a:pP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No se presupone la hipótesis nula.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5"/>
                  </a:ext>
                </a:extLst>
              </a:tr>
              <a:tr h="161925">
                <a:tc gridSpan="6">
                  <a:txBody>
                    <a:bodyPr/>
                    <a:lstStyle/>
                    <a:p>
                      <a:pP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Utilización del error estándar asintótico que presupone la hipótesis nula.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6"/>
                  </a:ext>
                </a:extLst>
              </a:tr>
              <a:tr h="161925">
                <a:tc gridSpan="6">
                  <a:txBody>
                    <a:bodyPr/>
                    <a:lstStyle/>
                    <a:p>
                      <a:pP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Se basa en aproximación normal.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950820621"/>
              </p:ext>
            </p:extLst>
          </p:nvPr>
        </p:nvGraphicFramePr>
        <p:xfrm>
          <a:off x="6890980" y="1119571"/>
          <a:ext cx="4137660" cy="1325880"/>
        </p:xfrm>
        <a:graphic>
          <a:graphicData uri="http://schemas.openxmlformats.org/drawingml/2006/table">
            <a:tbl>
              <a:tblPr firstRow="1" firstCol="1" bandRow="1"/>
              <a:tblGrid>
                <a:gridCol w="1625600">
                  <a:extLst>
                    <a:ext uri="{9D8B030D-6E8A-4147-A177-3AD203B41FA5}">
                      <a16:colId xmlns:a16="http://schemas.microsoft.com/office/drawing/2014/main" xmlns="" val="20000"/>
                    </a:ext>
                  </a:extLst>
                </a:gridCol>
                <a:gridCol w="2512060">
                  <a:extLst>
                    <a:ext uri="{9D8B030D-6E8A-4147-A177-3AD203B41FA5}">
                      <a16:colId xmlns:a16="http://schemas.microsoft.com/office/drawing/2014/main" xmlns="" val="20001"/>
                    </a:ext>
                  </a:extLst>
                </a:gridCol>
              </a:tblGrid>
              <a:tr h="190500">
                <a:tc>
                  <a:txBody>
                    <a:bodyPr/>
                    <a:lstStyle/>
                    <a:p>
                      <a:pPr algn="ctr">
                        <a:lnSpc>
                          <a:spcPct val="115000"/>
                        </a:lnSpc>
                        <a:spcAft>
                          <a:spcPts val="0"/>
                        </a:spcAft>
                      </a:pPr>
                      <a:r>
                        <a:rPr lang="es-EC" sz="11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Tamaño de la Correlación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1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Interpretación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190500">
                <a:tc>
                  <a:txBody>
                    <a:bodyPr/>
                    <a:lstStyle/>
                    <a:p>
                      <a:pP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 a 1.00 (-.90 a - 1.00)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Correlación bien alta positiva (negativa)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1"/>
                  </a:ext>
                </a:extLst>
              </a:tr>
              <a:tr h="190500">
                <a:tc>
                  <a:txBody>
                    <a:bodyPr/>
                    <a:lstStyle/>
                    <a:p>
                      <a:pP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 a .90 (-.70 a - .90)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Correlación alta positiva (negativa)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2"/>
                  </a:ext>
                </a:extLst>
              </a:tr>
              <a:tr h="190500">
                <a:tc>
                  <a:txBody>
                    <a:bodyPr/>
                    <a:lstStyle/>
                    <a:p>
                      <a:pP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 a .70 (-.50 a - .70)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Correlación moderada positiva (negativa)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3"/>
                  </a:ext>
                </a:extLst>
              </a:tr>
              <a:tr h="190500">
                <a:tc>
                  <a:txBody>
                    <a:bodyPr/>
                    <a:lstStyle/>
                    <a:p>
                      <a:pP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 a .50 (-.30 a - .50)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Correlación baja positiva (negativa)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4"/>
                  </a:ext>
                </a:extLst>
              </a:tr>
              <a:tr h="190500">
                <a:tc>
                  <a:txBody>
                    <a:bodyPr/>
                    <a:lstStyle/>
                    <a:p>
                      <a:pP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 a .30 (-.00 a - .30)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 existe correlación, es pequeña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5"/>
                  </a:ext>
                </a:extLst>
              </a:tr>
            </a:tbl>
          </a:graphicData>
        </a:graphic>
      </p:graphicFrame>
      <p:graphicFrame>
        <p:nvGraphicFramePr>
          <p:cNvPr id="19" name="Gráfico 18">
            <a:extLst>
              <a:ext uri="{FF2B5EF4-FFF2-40B4-BE49-F238E27FC236}">
                <a16:creationId xmlns:a16="http://schemas.microsoft.com/office/drawing/2014/main" xmlns="" id="{00000000-0008-0000-0100-000002000000}"/>
              </a:ext>
            </a:extLst>
          </p:cNvPr>
          <p:cNvGraphicFramePr/>
          <p:nvPr>
            <p:extLst>
              <p:ext uri="{D42A27DB-BD31-4B8C-83A1-F6EECF244321}">
                <p14:modId xmlns:p14="http://schemas.microsoft.com/office/powerpoint/2010/main" val="1990260259"/>
              </p:ext>
            </p:extLst>
          </p:nvPr>
        </p:nvGraphicFramePr>
        <p:xfrm>
          <a:off x="962148" y="3062708"/>
          <a:ext cx="3952875"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ángulo 12"/>
          <p:cNvSpPr/>
          <p:nvPr/>
        </p:nvSpPr>
        <p:spPr>
          <a:xfrm>
            <a:off x="5205637" y="3523968"/>
            <a:ext cx="6984776" cy="2031325"/>
          </a:xfrm>
          <a:prstGeom prst="rect">
            <a:avLst/>
          </a:prstGeom>
        </p:spPr>
        <p:txBody>
          <a:bodyPr wrap="square">
            <a:spAutoFit/>
          </a:bodyPr>
          <a:lstStyle/>
          <a:p>
            <a:pPr indent="449580" algn="just"/>
            <a:r>
              <a:rPr lang="es-EC" dirty="0">
                <a:latin typeface="Times New Roman" panose="02020603050405020304" pitchFamily="18" charset="0"/>
                <a:ea typeface="Calibri" panose="020F0502020204030204" pitchFamily="34" charset="0"/>
                <a:cs typeface="Times New Roman" panose="02020603050405020304" pitchFamily="18" charset="0"/>
              </a:rPr>
              <a:t>lugar de nacimiento y la residencia actual de los Coroneles no son similares (p&lt;0,05)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Times New Roman" panose="02020603050405020304" pitchFamily="18" charset="0"/>
              <a:buChar char="-"/>
            </a:pPr>
            <a:r>
              <a:rPr lang="es-EC" dirty="0">
                <a:uFill>
                  <a:solidFill>
                    <a:srgbClr val="0000FF"/>
                  </a:solidFill>
                </a:uFill>
                <a:latin typeface="Times New Roman" panose="02020603050405020304" pitchFamily="18" charset="0"/>
                <a:ea typeface="Calibri" panose="020F0502020204030204" pitchFamily="34" charset="0"/>
                <a:cs typeface="Times New Roman" panose="02020603050405020304" pitchFamily="18" charset="0"/>
              </a:rPr>
              <a:t>El Personal de Frontera, Oriente y Sierra/Costa disminuyen</a:t>
            </a:r>
            <a:endParaRPr lang="en-US" sz="1600" dirty="0">
              <a:uFill>
                <a:solidFill>
                  <a:srgbClr val="0000FF"/>
                </a:solidFill>
              </a:u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Times New Roman" panose="02020603050405020304" pitchFamily="18" charset="0"/>
              <a:buChar char="-"/>
            </a:pPr>
            <a:r>
              <a:rPr lang="es-EC" dirty="0">
                <a:uFill>
                  <a:solidFill>
                    <a:srgbClr val="0000FF"/>
                  </a:solidFill>
                </a:uFill>
                <a:latin typeface="Times New Roman" panose="02020603050405020304" pitchFamily="18" charset="0"/>
                <a:ea typeface="Calibri" panose="020F0502020204030204" pitchFamily="34" charset="0"/>
                <a:cs typeface="Times New Roman" panose="02020603050405020304" pitchFamily="18" charset="0"/>
              </a:rPr>
              <a:t>El personal de Quito aumenta al final de la carrera de 48,6% al 83,6%</a:t>
            </a:r>
            <a:endParaRPr lang="en-US" sz="1600" dirty="0">
              <a:uFill>
                <a:solidFill>
                  <a:srgbClr val="0000FF"/>
                </a:solidFill>
              </a:uFill>
              <a:latin typeface="Calibri" panose="020F0502020204030204" pitchFamily="34" charset="0"/>
              <a:ea typeface="Calibri" panose="020F0502020204030204" pitchFamily="34" charset="0"/>
              <a:cs typeface="Times New Roman" panose="02020603050405020304" pitchFamily="18" charset="0"/>
            </a:endParaRPr>
          </a:p>
          <a:p>
            <a:pPr indent="228600" algn="just"/>
            <a:r>
              <a:rPr lang="es-EC"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s-EC" dirty="0">
                <a:latin typeface="Times New Roman" panose="02020603050405020304" pitchFamily="18" charset="0"/>
                <a:ea typeface="Calibri" panose="020F0502020204030204" pitchFamily="34" charset="0"/>
              </a:rPr>
              <a:t>Con el modelo de selección y reclutamiento </a:t>
            </a:r>
            <a:r>
              <a:rPr lang="es-EC" b="1" dirty="0">
                <a:solidFill>
                  <a:srgbClr val="FF0000"/>
                </a:solidFill>
                <a:latin typeface="Times New Roman" panose="02020603050405020304" pitchFamily="18" charset="0"/>
                <a:ea typeface="Calibri" panose="020F0502020204030204" pitchFamily="34" charset="0"/>
              </a:rPr>
              <a:t>no es homogénea </a:t>
            </a:r>
            <a:r>
              <a:rPr lang="es-EC" dirty="0">
                <a:latin typeface="Times New Roman" panose="02020603050405020304" pitchFamily="18" charset="0"/>
                <a:ea typeface="Calibri" panose="020F0502020204030204" pitchFamily="34" charset="0"/>
              </a:rPr>
              <a:t>la selección del futuro oficial del Ejército</a:t>
            </a:r>
            <a:endParaRPr lang="en-US" dirty="0"/>
          </a:p>
        </p:txBody>
      </p:sp>
      <p:pic>
        <p:nvPicPr>
          <p:cNvPr id="15" name="Imagen 14"/>
          <p:cNvPicPr>
            <a:picLocks noChangeAspect="1"/>
          </p:cNvPicPr>
          <p:nvPr/>
        </p:nvPicPr>
        <p:blipFill>
          <a:blip r:embed="rId5"/>
          <a:stretch>
            <a:fillRect/>
          </a:stretch>
        </p:blipFill>
        <p:spPr>
          <a:xfrm>
            <a:off x="10127654" y="5303727"/>
            <a:ext cx="359631" cy="363045"/>
          </a:xfrm>
          <a:prstGeom prst="rect">
            <a:avLst/>
          </a:prstGeom>
        </p:spPr>
      </p:pic>
    </p:spTree>
    <p:extLst>
      <p:ext uri="{BB962C8B-B14F-4D97-AF65-F5344CB8AC3E}">
        <p14:creationId xmlns:p14="http://schemas.microsoft.com/office/powerpoint/2010/main" val="407696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1"/>
          <p:cNvGrpSpPr/>
          <p:nvPr/>
        </p:nvGrpSpPr>
        <p:grpSpPr>
          <a:xfrm>
            <a:off x="99611" y="-57224"/>
            <a:ext cx="2899251" cy="807486"/>
            <a:chOff x="99611" y="-57224"/>
            <a:chExt cx="2429301" cy="807486"/>
          </a:xfrm>
        </p:grpSpPr>
        <p:pic>
          <p:nvPicPr>
            <p:cNvPr id="7" name="Imagen 6">
              <a:extLst>
                <a:ext uri="{FF2B5EF4-FFF2-40B4-BE49-F238E27FC236}">
                  <a16:creationId xmlns:a16="http://schemas.microsoft.com/office/drawing/2014/main" xmlns="" id="{F423760E-867B-F845-BD70-22A4238927D3}"/>
                </a:ext>
              </a:extLst>
            </p:cNvPr>
            <p:cNvPicPr>
              <a:picLocks noChangeAspect="1"/>
            </p:cNvPicPr>
            <p:nvPr/>
          </p:nvPicPr>
          <p:blipFill>
            <a:blip r:embed="rId3"/>
            <a:stretch>
              <a:fillRect/>
            </a:stretch>
          </p:blipFill>
          <p:spPr>
            <a:xfrm>
              <a:off x="99611" y="-57224"/>
              <a:ext cx="2429301" cy="807486"/>
            </a:xfrm>
            <a:prstGeom prst="rect">
              <a:avLst/>
            </a:prstGeom>
          </p:spPr>
        </p:pic>
        <p:sp>
          <p:nvSpPr>
            <p:cNvPr id="8" name="CuadroTexto 7"/>
            <p:cNvSpPr txBox="1"/>
            <p:nvPr/>
          </p:nvSpPr>
          <p:spPr>
            <a:xfrm>
              <a:off x="99611" y="128147"/>
              <a:ext cx="832514" cy="461665"/>
            </a:xfrm>
            <a:prstGeom prst="rect">
              <a:avLst/>
            </a:prstGeom>
            <a:noFill/>
          </p:spPr>
          <p:txBody>
            <a:bodyPr wrap="square" rtlCol="0">
              <a:spAutoFit/>
            </a:bodyPr>
            <a:lstStyle/>
            <a:p>
              <a:pPr algn="ctr"/>
              <a:r>
                <a:rPr lang="es-MX" sz="1200" b="1" dirty="0"/>
                <a:t>Capítulo III</a:t>
              </a:r>
            </a:p>
          </p:txBody>
        </p:sp>
        <p:sp>
          <p:nvSpPr>
            <p:cNvPr id="9" name="CuadroTexto 8"/>
            <p:cNvSpPr txBox="1"/>
            <p:nvPr/>
          </p:nvSpPr>
          <p:spPr>
            <a:xfrm>
              <a:off x="932125" y="166250"/>
              <a:ext cx="1596787" cy="523220"/>
            </a:xfrm>
            <a:prstGeom prst="rect">
              <a:avLst/>
            </a:prstGeom>
            <a:noFill/>
          </p:spPr>
          <p:txBody>
            <a:bodyPr wrap="square" rtlCol="0">
              <a:spAutoFit/>
            </a:bodyPr>
            <a:lstStyle/>
            <a:p>
              <a:r>
                <a:rPr lang="es-MX" sz="1400" b="1" dirty="0"/>
                <a:t>Diagnóstico del Ejército</a:t>
              </a:r>
            </a:p>
          </p:txBody>
        </p:sp>
      </p:grpSp>
      <p:sp>
        <p:nvSpPr>
          <p:cNvPr id="14" name="CuadroTexto 13"/>
          <p:cNvSpPr txBox="1"/>
          <p:nvPr/>
        </p:nvSpPr>
        <p:spPr>
          <a:xfrm>
            <a:off x="4799062" y="263116"/>
            <a:ext cx="1584176" cy="340519"/>
          </a:xfrm>
          <a:prstGeom prst="flowChartAlternateProcess">
            <a:avLst/>
          </a:prstGeom>
          <a:ln w="28575">
            <a:solidFill>
              <a:srgbClr val="00DA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EC" sz="1400" b="1" dirty="0"/>
              <a:t>OBJETIVO 2</a:t>
            </a:r>
            <a:endParaRPr lang="es-MX" sz="1400" b="1" dirty="0"/>
          </a:p>
        </p:txBody>
      </p:sp>
      <p:sp>
        <p:nvSpPr>
          <p:cNvPr id="29" name="Flecha: doblada 55"/>
          <p:cNvSpPr/>
          <p:nvPr/>
        </p:nvSpPr>
        <p:spPr>
          <a:xfrm rot="10800000">
            <a:off x="11028640" y="6405069"/>
            <a:ext cx="301521" cy="162728"/>
          </a:xfrm>
          <a:prstGeom prst="ben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9" name="Flecha: a la derecha 47"/>
          <p:cNvSpPr/>
          <p:nvPr/>
        </p:nvSpPr>
        <p:spPr>
          <a:xfrm rot="10800000">
            <a:off x="9135481" y="6392635"/>
            <a:ext cx="350909" cy="97283"/>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Rectángulo 3"/>
          <p:cNvSpPr/>
          <p:nvPr/>
        </p:nvSpPr>
        <p:spPr>
          <a:xfrm>
            <a:off x="1126654" y="789070"/>
            <a:ext cx="10873208" cy="646331"/>
          </a:xfrm>
          <a:prstGeom prst="rect">
            <a:avLst/>
          </a:prstGeom>
        </p:spPr>
        <p:txBody>
          <a:bodyPr wrap="square">
            <a:spAutoFit/>
          </a:bodyPr>
          <a:lstStyle/>
          <a:p>
            <a:pPr lvl="0"/>
            <a:r>
              <a:rPr lang="es-EC" dirty="0"/>
              <a:t>Mapeo de distribución territorial por el lugar de origen y su evolución hasta el grado de Coronel. </a:t>
            </a:r>
          </a:p>
          <a:p>
            <a:pPr lvl="0"/>
            <a:r>
              <a:rPr lang="es-EC" u="sng" dirty="0"/>
              <a:t>Construcción de b</a:t>
            </a:r>
            <a:r>
              <a:rPr lang="en-US" u="sng" dirty="0" err="1"/>
              <a:t>ase</a:t>
            </a:r>
            <a:r>
              <a:rPr lang="en-US" u="sng" dirty="0"/>
              <a:t> de </a:t>
            </a:r>
            <a:r>
              <a:rPr lang="en-US" u="sng" dirty="0" err="1"/>
              <a:t>datos</a:t>
            </a:r>
            <a:endParaRPr lang="es-EC" u="sng" dirty="0"/>
          </a:p>
        </p:txBody>
      </p:sp>
      <p:graphicFrame>
        <p:nvGraphicFramePr>
          <p:cNvPr id="3" name="Tabla 2"/>
          <p:cNvGraphicFramePr>
            <a:graphicFrameLocks noGrp="1"/>
          </p:cNvGraphicFramePr>
          <p:nvPr>
            <p:extLst>
              <p:ext uri="{D42A27DB-BD31-4B8C-83A1-F6EECF244321}">
                <p14:modId xmlns:p14="http://schemas.microsoft.com/office/powerpoint/2010/main" val="2006378410"/>
              </p:ext>
            </p:extLst>
          </p:nvPr>
        </p:nvGraphicFramePr>
        <p:xfrm>
          <a:off x="696961" y="1586881"/>
          <a:ext cx="10222780" cy="1133475"/>
        </p:xfrm>
        <a:graphic>
          <a:graphicData uri="http://schemas.openxmlformats.org/drawingml/2006/table">
            <a:tbl>
              <a:tblPr/>
              <a:tblGrid>
                <a:gridCol w="949117">
                  <a:extLst>
                    <a:ext uri="{9D8B030D-6E8A-4147-A177-3AD203B41FA5}">
                      <a16:colId xmlns:a16="http://schemas.microsoft.com/office/drawing/2014/main" xmlns="" val="20000"/>
                    </a:ext>
                  </a:extLst>
                </a:gridCol>
                <a:gridCol w="949117">
                  <a:extLst>
                    <a:ext uri="{9D8B030D-6E8A-4147-A177-3AD203B41FA5}">
                      <a16:colId xmlns:a16="http://schemas.microsoft.com/office/drawing/2014/main" xmlns="" val="20001"/>
                    </a:ext>
                  </a:extLst>
                </a:gridCol>
                <a:gridCol w="949117">
                  <a:extLst>
                    <a:ext uri="{9D8B030D-6E8A-4147-A177-3AD203B41FA5}">
                      <a16:colId xmlns:a16="http://schemas.microsoft.com/office/drawing/2014/main" xmlns="" val="20002"/>
                    </a:ext>
                  </a:extLst>
                </a:gridCol>
                <a:gridCol w="949117">
                  <a:extLst>
                    <a:ext uri="{9D8B030D-6E8A-4147-A177-3AD203B41FA5}">
                      <a16:colId xmlns:a16="http://schemas.microsoft.com/office/drawing/2014/main" xmlns="" val="20003"/>
                    </a:ext>
                  </a:extLst>
                </a:gridCol>
                <a:gridCol w="901661">
                  <a:extLst>
                    <a:ext uri="{9D8B030D-6E8A-4147-A177-3AD203B41FA5}">
                      <a16:colId xmlns:a16="http://schemas.microsoft.com/office/drawing/2014/main" xmlns="" val="20004"/>
                    </a:ext>
                  </a:extLst>
                </a:gridCol>
                <a:gridCol w="1221988">
                  <a:extLst>
                    <a:ext uri="{9D8B030D-6E8A-4147-A177-3AD203B41FA5}">
                      <a16:colId xmlns:a16="http://schemas.microsoft.com/office/drawing/2014/main" xmlns="" val="20005"/>
                    </a:ext>
                  </a:extLst>
                </a:gridCol>
                <a:gridCol w="885843">
                  <a:extLst>
                    <a:ext uri="{9D8B030D-6E8A-4147-A177-3AD203B41FA5}">
                      <a16:colId xmlns:a16="http://schemas.microsoft.com/office/drawing/2014/main" xmlns="" val="20006"/>
                    </a:ext>
                  </a:extLst>
                </a:gridCol>
                <a:gridCol w="1502768">
                  <a:extLst>
                    <a:ext uri="{9D8B030D-6E8A-4147-A177-3AD203B41FA5}">
                      <a16:colId xmlns:a16="http://schemas.microsoft.com/office/drawing/2014/main" xmlns="" val="20007"/>
                    </a:ext>
                  </a:extLst>
                </a:gridCol>
                <a:gridCol w="949117">
                  <a:extLst>
                    <a:ext uri="{9D8B030D-6E8A-4147-A177-3AD203B41FA5}">
                      <a16:colId xmlns:a16="http://schemas.microsoft.com/office/drawing/2014/main" xmlns="" val="20008"/>
                    </a:ext>
                  </a:extLst>
                </a:gridCol>
                <a:gridCol w="964935">
                  <a:extLst>
                    <a:ext uri="{9D8B030D-6E8A-4147-A177-3AD203B41FA5}">
                      <a16:colId xmlns:a16="http://schemas.microsoft.com/office/drawing/2014/main" xmlns="" val="20009"/>
                    </a:ext>
                  </a:extLst>
                </a:gridCol>
              </a:tblGrid>
              <a:tr h="161925">
                <a:tc>
                  <a:txBody>
                    <a:bodyPr/>
                    <a:lstStyle/>
                    <a:p>
                      <a:pPr algn="l" fontAlgn="b"/>
                      <a:r>
                        <a:rPr lang="en-US" sz="1000" b="0" i="0" u="none" strike="noStrike">
                          <a:solidFill>
                            <a:srgbClr val="000000"/>
                          </a:solidFill>
                          <a:effectLst/>
                          <a:latin typeface="Arial" panose="020B0604020202020204" pitchFamily="34" charset="0"/>
                        </a:rPr>
                        <a:t>ORD</a:t>
                      </a:r>
                    </a:p>
                  </a:txBody>
                  <a:tcPr marL="9525" marR="9525" marT="9525" marB="0" anchor="b">
                    <a:lnL>
                      <a:noFill/>
                    </a:lnL>
                    <a:lnR>
                      <a:noFill/>
                    </a:lnR>
                    <a:lnT>
                      <a:noFill/>
                    </a:lnT>
                    <a:lnB>
                      <a:noFill/>
                    </a:lnB>
                    <a:solidFill>
                      <a:srgbClr val="C0C0C0"/>
                    </a:solidFill>
                  </a:tcPr>
                </a:tc>
                <a:tc>
                  <a:txBody>
                    <a:bodyPr/>
                    <a:lstStyle/>
                    <a:p>
                      <a:pPr algn="l" fontAlgn="b"/>
                      <a:r>
                        <a:rPr lang="en-US" sz="1000" b="0" i="0" u="none" strike="noStrike">
                          <a:solidFill>
                            <a:srgbClr val="000000"/>
                          </a:solidFill>
                          <a:effectLst/>
                          <a:latin typeface="Arial" panose="020B0604020202020204" pitchFamily="34" charset="0"/>
                        </a:rPr>
                        <a:t>MEM_CEDULA</a:t>
                      </a:r>
                    </a:p>
                  </a:txBody>
                  <a:tcPr marL="9525" marR="9525" marT="9525" marB="0" anchor="b">
                    <a:lnL>
                      <a:noFill/>
                    </a:lnL>
                    <a:lnR>
                      <a:noFill/>
                    </a:lnR>
                    <a:lnT>
                      <a:noFill/>
                    </a:lnT>
                    <a:lnB>
                      <a:noFill/>
                    </a:lnB>
                    <a:solidFill>
                      <a:srgbClr val="C0C0C0"/>
                    </a:solidFill>
                  </a:tcPr>
                </a:tc>
                <a:tc>
                  <a:txBody>
                    <a:bodyPr/>
                    <a:lstStyle/>
                    <a:p>
                      <a:pPr algn="l" fontAlgn="b"/>
                      <a:r>
                        <a:rPr lang="en-US" sz="1000" b="0" i="0" u="none" strike="noStrike">
                          <a:solidFill>
                            <a:srgbClr val="000000"/>
                          </a:solidFill>
                          <a:effectLst/>
                          <a:latin typeface="Arial" panose="020B0604020202020204" pitchFamily="34" charset="0"/>
                        </a:rPr>
                        <a:t>GRADO</a:t>
                      </a:r>
                    </a:p>
                  </a:txBody>
                  <a:tcPr marL="9525" marR="9525" marT="9525" marB="0" anchor="b">
                    <a:lnL>
                      <a:noFill/>
                    </a:lnL>
                    <a:lnR>
                      <a:noFill/>
                    </a:lnR>
                    <a:lnT>
                      <a:noFill/>
                    </a:lnT>
                    <a:lnB>
                      <a:noFill/>
                    </a:lnB>
                    <a:solidFill>
                      <a:srgbClr val="C0C0C0"/>
                    </a:solidFill>
                  </a:tcPr>
                </a:tc>
                <a:tc>
                  <a:txBody>
                    <a:bodyPr/>
                    <a:lstStyle/>
                    <a:p>
                      <a:pPr algn="l" fontAlgn="b"/>
                      <a:r>
                        <a:rPr lang="en-US" sz="1000" b="0" i="0" u="none" strike="noStrike">
                          <a:solidFill>
                            <a:srgbClr val="000000"/>
                          </a:solidFill>
                          <a:effectLst/>
                          <a:latin typeface="Arial" panose="020B0604020202020204" pitchFamily="34" charset="0"/>
                        </a:rPr>
                        <a:t>NOMBRES</a:t>
                      </a:r>
                    </a:p>
                  </a:txBody>
                  <a:tcPr marL="9525" marR="9525" marT="9525" marB="0" anchor="b">
                    <a:lnL>
                      <a:noFill/>
                    </a:lnL>
                    <a:lnR>
                      <a:noFill/>
                    </a:lnR>
                    <a:lnT>
                      <a:noFill/>
                    </a:lnT>
                    <a:lnB>
                      <a:noFill/>
                    </a:lnB>
                    <a:solidFill>
                      <a:srgbClr val="C0C0C0"/>
                    </a:solidFill>
                  </a:tcPr>
                </a:tc>
                <a:tc>
                  <a:txBody>
                    <a:bodyPr/>
                    <a:lstStyle/>
                    <a:p>
                      <a:pPr algn="l" fontAlgn="b"/>
                      <a:r>
                        <a:rPr lang="en-US" sz="1000" b="0" i="0" u="none" strike="noStrike">
                          <a:solidFill>
                            <a:srgbClr val="000000"/>
                          </a:solidFill>
                          <a:effectLst/>
                          <a:latin typeface="Arial" panose="020B0604020202020204" pitchFamily="34" charset="0"/>
                        </a:rPr>
                        <a:t>ESTADO</a:t>
                      </a:r>
                    </a:p>
                  </a:txBody>
                  <a:tcPr marL="9525" marR="9525" marT="9525" marB="0" anchor="b">
                    <a:lnL>
                      <a:noFill/>
                    </a:lnL>
                    <a:lnR>
                      <a:noFill/>
                    </a:lnR>
                    <a:lnT>
                      <a:noFill/>
                    </a:lnT>
                    <a:lnB>
                      <a:noFill/>
                    </a:lnB>
                    <a:solidFill>
                      <a:srgbClr val="C0C0C0"/>
                    </a:solidFill>
                  </a:tcPr>
                </a:tc>
                <a:tc>
                  <a:txBody>
                    <a:bodyPr/>
                    <a:lstStyle/>
                    <a:p>
                      <a:pPr algn="l" fontAlgn="b"/>
                      <a:r>
                        <a:rPr lang="en-US" sz="1000" b="0" i="0" u="none" strike="noStrike">
                          <a:solidFill>
                            <a:srgbClr val="000000"/>
                          </a:solidFill>
                          <a:effectLst/>
                          <a:latin typeface="Arial" panose="020B0604020202020204" pitchFamily="34" charset="0"/>
                        </a:rPr>
                        <a:t>PROMOCION</a:t>
                      </a:r>
                    </a:p>
                  </a:txBody>
                  <a:tcPr marL="9525" marR="9525" marT="9525" marB="0" anchor="b">
                    <a:lnL>
                      <a:noFill/>
                    </a:lnL>
                    <a:lnR>
                      <a:noFill/>
                    </a:lnR>
                    <a:lnT>
                      <a:noFill/>
                    </a:lnT>
                    <a:lnB>
                      <a:noFill/>
                    </a:lnB>
                    <a:solidFill>
                      <a:srgbClr val="C0C0C0"/>
                    </a:solidFill>
                  </a:tcPr>
                </a:tc>
                <a:tc>
                  <a:txBody>
                    <a:bodyPr/>
                    <a:lstStyle/>
                    <a:p>
                      <a:pPr algn="l" fontAlgn="b"/>
                      <a:r>
                        <a:rPr lang="en-US" sz="1000" b="0" i="0" u="none" strike="noStrike">
                          <a:solidFill>
                            <a:srgbClr val="000000"/>
                          </a:solidFill>
                          <a:effectLst/>
                          <a:latin typeface="Arial" panose="020B0604020202020204" pitchFamily="34" charset="0"/>
                        </a:rPr>
                        <a:t>CODIGO</a:t>
                      </a:r>
                    </a:p>
                  </a:txBody>
                  <a:tcPr marL="9525" marR="9525" marT="9525" marB="0" anchor="b">
                    <a:lnL>
                      <a:noFill/>
                    </a:lnL>
                    <a:lnR>
                      <a:noFill/>
                    </a:lnR>
                    <a:lnT>
                      <a:noFill/>
                    </a:lnT>
                    <a:lnB>
                      <a:noFill/>
                    </a:lnB>
                    <a:solidFill>
                      <a:srgbClr val="C0C0C0"/>
                    </a:solidFill>
                  </a:tcPr>
                </a:tc>
                <a:tc>
                  <a:txBody>
                    <a:bodyPr/>
                    <a:lstStyle/>
                    <a:p>
                      <a:pPr algn="l" fontAlgn="b"/>
                      <a:r>
                        <a:rPr lang="en-US" sz="1000" b="0" i="0" u="none" strike="noStrike">
                          <a:solidFill>
                            <a:srgbClr val="000000"/>
                          </a:solidFill>
                          <a:effectLst/>
                          <a:latin typeface="Arial" panose="020B0604020202020204" pitchFamily="34" charset="0"/>
                        </a:rPr>
                        <a:t>ASC_FECHA</a:t>
                      </a:r>
                    </a:p>
                  </a:txBody>
                  <a:tcPr marL="9525" marR="9525" marT="9525" marB="0" anchor="b">
                    <a:lnL>
                      <a:noFill/>
                    </a:lnL>
                    <a:lnR>
                      <a:noFill/>
                    </a:lnR>
                    <a:lnT>
                      <a:noFill/>
                    </a:lnT>
                    <a:lnB>
                      <a:noFill/>
                    </a:lnB>
                    <a:solidFill>
                      <a:srgbClr val="C0C0C0"/>
                    </a:solidFill>
                  </a:tcPr>
                </a:tc>
                <a:tc>
                  <a:txBody>
                    <a:bodyPr/>
                    <a:lstStyle/>
                    <a:p>
                      <a:pPr algn="l" fontAlgn="b"/>
                      <a:r>
                        <a:rPr lang="en-US" sz="1000" b="0" i="0" u="none" strike="noStrike">
                          <a:solidFill>
                            <a:srgbClr val="000000"/>
                          </a:solidFill>
                          <a:effectLst/>
                          <a:latin typeface="Arial" panose="020B0604020202020204" pitchFamily="34" charset="0"/>
                        </a:rPr>
                        <a:t>ORG_NUMERO</a:t>
                      </a:r>
                    </a:p>
                  </a:txBody>
                  <a:tcPr marL="9525" marR="9525" marT="9525" marB="0" anchor="b">
                    <a:lnL>
                      <a:noFill/>
                    </a:lnL>
                    <a:lnR>
                      <a:noFill/>
                    </a:lnR>
                    <a:lnT>
                      <a:noFill/>
                    </a:lnT>
                    <a:lnB>
                      <a:noFill/>
                    </a:lnB>
                    <a:solidFill>
                      <a:srgbClr val="C0C0C0"/>
                    </a:solidFill>
                  </a:tcPr>
                </a:tc>
                <a:tc>
                  <a:txBody>
                    <a:bodyPr/>
                    <a:lstStyle/>
                    <a:p>
                      <a:pPr algn="l" fontAlgn="b"/>
                      <a:r>
                        <a:rPr lang="en-US" sz="1000" b="0" i="0" u="none" strike="noStrike">
                          <a:solidFill>
                            <a:srgbClr val="000000"/>
                          </a:solidFill>
                          <a:effectLst/>
                          <a:latin typeface="Arial" panose="020B0604020202020204" pitchFamily="34" charset="0"/>
                        </a:rPr>
                        <a:t>GMI_SIGLAS</a:t>
                      </a:r>
                    </a:p>
                  </a:txBody>
                  <a:tcPr marL="9525" marR="9525" marT="9525" marB="0" anchor="b">
                    <a:lnL>
                      <a:noFill/>
                    </a:lnL>
                    <a:lnR>
                      <a:noFill/>
                    </a:lnR>
                    <a:lnT>
                      <a:noFill/>
                    </a:lnT>
                    <a:lnB>
                      <a:noFill/>
                    </a:lnB>
                    <a:solidFill>
                      <a:srgbClr val="C0C0C0"/>
                    </a:solidFill>
                  </a:tcPr>
                </a:tc>
                <a:extLst>
                  <a:ext uri="{0D108BD9-81ED-4DB2-BD59-A6C34878D82A}">
                    <a16:rowId xmlns:a16="http://schemas.microsoft.com/office/drawing/2014/main" xmlns="" val="10000"/>
                  </a:ext>
                </a:extLst>
              </a:tr>
              <a:tr h="161925">
                <a:tc>
                  <a:txBody>
                    <a:bodyPr/>
                    <a:lstStyle/>
                    <a:p>
                      <a:pPr algn="r" fontAlgn="b"/>
                      <a:r>
                        <a:rPr lang="en-US" sz="1000" b="0" i="0" u="none" strike="noStrike">
                          <a:solidFill>
                            <a:srgbClr val="000000"/>
                          </a:solidFill>
                          <a:effectLst/>
                          <a:latin typeface="Arial" panose="020B0604020202020204" pitchFamily="34" charset="0"/>
                        </a:rPr>
                        <a:t>120</a:t>
                      </a:r>
                    </a:p>
                  </a:txBody>
                  <a:tcPr marL="9525" marR="9525" marT="9525"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1706555555</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CRNL</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NNNN</a:t>
                      </a:r>
                    </a:p>
                  </a:txBody>
                  <a:tcPr marL="9525" marR="9525" marT="9525"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Promoción 85 </a:t>
                      </a:r>
                    </a:p>
                  </a:txBody>
                  <a:tcPr marL="9525" marR="9525" marT="9525"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9</a:t>
                      </a:r>
                    </a:p>
                  </a:txBody>
                  <a:tcPr marL="9525" marR="9525" marT="9525"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08/08/1986 00:00:00</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OG.M.1986.148</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SUBT</a:t>
                      </a:r>
                    </a:p>
                  </a:txBody>
                  <a:tcPr marL="9525" marR="9525" marT="9525" marB="0" anchor="b">
                    <a:lnL>
                      <a:noFill/>
                    </a:lnL>
                    <a:lnR>
                      <a:noFill/>
                    </a:lnR>
                    <a:lnT>
                      <a:noFill/>
                    </a:lnT>
                    <a:lnB>
                      <a:noFill/>
                    </a:lnB>
                  </a:tcPr>
                </a:tc>
                <a:extLst>
                  <a:ext uri="{0D108BD9-81ED-4DB2-BD59-A6C34878D82A}">
                    <a16:rowId xmlns:a16="http://schemas.microsoft.com/office/drawing/2014/main" xmlns="" val="10001"/>
                  </a:ext>
                </a:extLst>
              </a:tr>
              <a:tr h="161925">
                <a:tc>
                  <a:txBody>
                    <a:bodyPr/>
                    <a:lstStyle/>
                    <a:p>
                      <a:pPr algn="r" fontAlgn="b"/>
                      <a:r>
                        <a:rPr lang="en-US" sz="1000" b="0" i="0" u="none" strike="noStrike">
                          <a:solidFill>
                            <a:srgbClr val="000000"/>
                          </a:solidFill>
                          <a:effectLst/>
                          <a:latin typeface="Arial" panose="020B0604020202020204" pitchFamily="34" charset="0"/>
                        </a:rPr>
                        <a:t>334</a:t>
                      </a:r>
                    </a:p>
                  </a:txBody>
                  <a:tcPr marL="9525" marR="9525" marT="9525"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1706555555</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CRNL</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NNNN</a:t>
                      </a:r>
                    </a:p>
                  </a:txBody>
                  <a:tcPr marL="9525" marR="9525" marT="9525"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Promoción 85 </a:t>
                      </a:r>
                    </a:p>
                  </a:txBody>
                  <a:tcPr marL="9525" marR="9525" marT="9525"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8</a:t>
                      </a:r>
                    </a:p>
                  </a:txBody>
                  <a:tcPr marL="9525" marR="9525" marT="9525"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08/08/1990 00:00:00</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OG.M.1990.181</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TNTE</a:t>
                      </a:r>
                    </a:p>
                  </a:txBody>
                  <a:tcPr marL="9525" marR="9525" marT="9525" marB="0" anchor="b">
                    <a:lnL>
                      <a:noFill/>
                    </a:lnL>
                    <a:lnR>
                      <a:noFill/>
                    </a:lnR>
                    <a:lnT>
                      <a:noFill/>
                    </a:lnT>
                    <a:lnB>
                      <a:noFill/>
                    </a:lnB>
                  </a:tcPr>
                </a:tc>
                <a:extLst>
                  <a:ext uri="{0D108BD9-81ED-4DB2-BD59-A6C34878D82A}">
                    <a16:rowId xmlns:a16="http://schemas.microsoft.com/office/drawing/2014/main" xmlns="" val="10002"/>
                  </a:ext>
                </a:extLst>
              </a:tr>
              <a:tr h="161925">
                <a:tc>
                  <a:txBody>
                    <a:bodyPr/>
                    <a:lstStyle/>
                    <a:p>
                      <a:pPr algn="r" fontAlgn="b"/>
                      <a:r>
                        <a:rPr lang="en-US" sz="1000" b="0" i="0" u="none" strike="noStrike">
                          <a:solidFill>
                            <a:srgbClr val="000000"/>
                          </a:solidFill>
                          <a:effectLst/>
                          <a:latin typeface="Arial" panose="020B0604020202020204" pitchFamily="34" charset="0"/>
                        </a:rPr>
                        <a:t>548</a:t>
                      </a:r>
                    </a:p>
                  </a:txBody>
                  <a:tcPr marL="9525" marR="9525" marT="9525"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1706555555</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CRNL</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NNNN</a:t>
                      </a:r>
                    </a:p>
                  </a:txBody>
                  <a:tcPr marL="9525" marR="9525" marT="9525"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Promoción 85 </a:t>
                      </a:r>
                    </a:p>
                  </a:txBody>
                  <a:tcPr marL="9525" marR="9525" marT="9525"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7</a:t>
                      </a:r>
                    </a:p>
                  </a:txBody>
                  <a:tcPr marL="9525" marR="9525" marT="9525"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08/08/1994 00:00:00</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OG.M.1994.162</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CAPT</a:t>
                      </a:r>
                    </a:p>
                  </a:txBody>
                  <a:tcPr marL="9525" marR="9525" marT="9525" marB="0" anchor="b">
                    <a:lnL>
                      <a:noFill/>
                    </a:lnL>
                    <a:lnR>
                      <a:noFill/>
                    </a:lnR>
                    <a:lnT>
                      <a:noFill/>
                    </a:lnT>
                    <a:lnB>
                      <a:noFill/>
                    </a:lnB>
                  </a:tcPr>
                </a:tc>
                <a:extLst>
                  <a:ext uri="{0D108BD9-81ED-4DB2-BD59-A6C34878D82A}">
                    <a16:rowId xmlns:a16="http://schemas.microsoft.com/office/drawing/2014/main" xmlns="" val="10003"/>
                  </a:ext>
                </a:extLst>
              </a:tr>
              <a:tr h="161925">
                <a:tc>
                  <a:txBody>
                    <a:bodyPr/>
                    <a:lstStyle/>
                    <a:p>
                      <a:pPr algn="r" fontAlgn="b"/>
                      <a:r>
                        <a:rPr lang="en-US" sz="1000" b="0" i="0" u="none" strike="noStrike">
                          <a:solidFill>
                            <a:srgbClr val="000000"/>
                          </a:solidFill>
                          <a:effectLst/>
                          <a:latin typeface="Arial" panose="020B0604020202020204" pitchFamily="34" charset="0"/>
                        </a:rPr>
                        <a:t>740</a:t>
                      </a:r>
                    </a:p>
                  </a:txBody>
                  <a:tcPr marL="9525" marR="9525" marT="9525"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1706555555</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CRNL</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NNNN</a:t>
                      </a:r>
                    </a:p>
                  </a:txBody>
                  <a:tcPr marL="9525" marR="9525" marT="9525"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Promoción 85 </a:t>
                      </a:r>
                    </a:p>
                  </a:txBody>
                  <a:tcPr marL="9525" marR="9525" marT="9525"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6</a:t>
                      </a:r>
                    </a:p>
                  </a:txBody>
                  <a:tcPr marL="9525" marR="9525" marT="9525"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08/10/2000 00:00:00</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OG.M.2000.125</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MAYO</a:t>
                      </a:r>
                    </a:p>
                  </a:txBody>
                  <a:tcPr marL="9525" marR="9525" marT="9525" marB="0" anchor="b">
                    <a:lnL>
                      <a:noFill/>
                    </a:lnL>
                    <a:lnR>
                      <a:noFill/>
                    </a:lnR>
                    <a:lnT>
                      <a:noFill/>
                    </a:lnT>
                    <a:lnB>
                      <a:noFill/>
                    </a:lnB>
                  </a:tcPr>
                </a:tc>
                <a:extLst>
                  <a:ext uri="{0D108BD9-81ED-4DB2-BD59-A6C34878D82A}">
                    <a16:rowId xmlns:a16="http://schemas.microsoft.com/office/drawing/2014/main" xmlns="" val="10004"/>
                  </a:ext>
                </a:extLst>
              </a:tr>
              <a:tr h="161925">
                <a:tc>
                  <a:txBody>
                    <a:bodyPr/>
                    <a:lstStyle/>
                    <a:p>
                      <a:pPr algn="r" fontAlgn="b"/>
                      <a:r>
                        <a:rPr lang="en-US" sz="1000" b="0" i="0" u="none" strike="noStrike">
                          <a:solidFill>
                            <a:srgbClr val="000000"/>
                          </a:solidFill>
                          <a:effectLst/>
                          <a:latin typeface="Arial" panose="020B0604020202020204" pitchFamily="34" charset="0"/>
                        </a:rPr>
                        <a:t>976</a:t>
                      </a:r>
                    </a:p>
                  </a:txBody>
                  <a:tcPr marL="9525" marR="9525" marT="9525"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1706555555</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CRNL</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NNNN</a:t>
                      </a:r>
                    </a:p>
                  </a:txBody>
                  <a:tcPr marL="9525" marR="9525" marT="9525"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Promoción 85 </a:t>
                      </a:r>
                    </a:p>
                  </a:txBody>
                  <a:tcPr marL="9525" marR="9525" marT="9525"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5</a:t>
                      </a:r>
                    </a:p>
                  </a:txBody>
                  <a:tcPr marL="9525" marR="9525" marT="9525"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08/10/2006 00:00:00</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OG.M.2006.164</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TCRN</a:t>
                      </a:r>
                    </a:p>
                  </a:txBody>
                  <a:tcPr marL="9525" marR="9525" marT="9525" marB="0" anchor="b">
                    <a:lnL>
                      <a:noFill/>
                    </a:lnL>
                    <a:lnR>
                      <a:noFill/>
                    </a:lnR>
                    <a:lnT>
                      <a:noFill/>
                    </a:lnT>
                    <a:lnB>
                      <a:noFill/>
                    </a:lnB>
                  </a:tcPr>
                </a:tc>
                <a:extLst>
                  <a:ext uri="{0D108BD9-81ED-4DB2-BD59-A6C34878D82A}">
                    <a16:rowId xmlns:a16="http://schemas.microsoft.com/office/drawing/2014/main" xmlns="" val="10005"/>
                  </a:ext>
                </a:extLst>
              </a:tr>
              <a:tr h="161925">
                <a:tc>
                  <a:txBody>
                    <a:bodyPr/>
                    <a:lstStyle/>
                    <a:p>
                      <a:pPr algn="r" fontAlgn="b"/>
                      <a:r>
                        <a:rPr lang="en-US" sz="1000" b="0" i="0" u="none" strike="noStrike">
                          <a:solidFill>
                            <a:srgbClr val="000000"/>
                          </a:solidFill>
                          <a:effectLst/>
                          <a:latin typeface="Arial" panose="020B0604020202020204" pitchFamily="34" charset="0"/>
                        </a:rPr>
                        <a:t>1.190</a:t>
                      </a:r>
                    </a:p>
                  </a:txBody>
                  <a:tcPr marL="9525" marR="9525" marT="9525"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1706555555</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CRNL</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NNNN</a:t>
                      </a:r>
                    </a:p>
                  </a:txBody>
                  <a:tcPr marL="9525" marR="9525" marT="9525"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Promoción 85 </a:t>
                      </a:r>
                    </a:p>
                  </a:txBody>
                  <a:tcPr marL="9525" marR="9525" marT="9525"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4</a:t>
                      </a:r>
                    </a:p>
                  </a:txBody>
                  <a:tcPr marL="9525" marR="9525" marT="9525"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08/10/2013 00:00:00</a:t>
                      </a:r>
                    </a:p>
                  </a:txBody>
                  <a:tcPr marL="9525" marR="9525" marT="9525" marB="0" anchor="b">
                    <a:lnL>
                      <a:noFill/>
                    </a:lnL>
                    <a:lnR>
                      <a:noFill/>
                    </a:lnR>
                    <a:lnT>
                      <a:noFill/>
                    </a:lnT>
                    <a:lnB>
                      <a:noFill/>
                    </a:lnB>
                  </a:tcPr>
                </a:tc>
                <a:tc>
                  <a:txBody>
                    <a:bodyPr/>
                    <a:lstStyle/>
                    <a:p>
                      <a:pPr algn="l" fontAlgn="b"/>
                      <a:r>
                        <a:rPr lang="en-US" sz="1000" b="0" i="0" u="none" strike="noStrike">
                          <a:solidFill>
                            <a:srgbClr val="000000"/>
                          </a:solidFill>
                          <a:effectLst/>
                          <a:latin typeface="Arial" panose="020B0604020202020204" pitchFamily="34" charset="0"/>
                        </a:rPr>
                        <a:t>OG.M.2013.154</a:t>
                      </a: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CRNL</a:t>
                      </a:r>
                    </a:p>
                  </a:txBody>
                  <a:tcPr marL="9525" marR="9525" marT="9525" marB="0" anchor="b">
                    <a:lnL>
                      <a:noFill/>
                    </a:lnL>
                    <a:lnR>
                      <a:noFill/>
                    </a:lnR>
                    <a:lnT>
                      <a:noFill/>
                    </a:lnT>
                    <a:lnB>
                      <a:noFill/>
                    </a:lnB>
                  </a:tcPr>
                </a:tc>
                <a:extLst>
                  <a:ext uri="{0D108BD9-81ED-4DB2-BD59-A6C34878D82A}">
                    <a16:rowId xmlns:a16="http://schemas.microsoft.com/office/drawing/2014/main" xmlns="" val="10006"/>
                  </a:ext>
                </a:extLst>
              </a:tr>
            </a:tbl>
          </a:graphicData>
        </a:graphic>
      </p:graphicFrame>
      <p:sp>
        <p:nvSpPr>
          <p:cNvPr id="16" name="Rectángulo 15"/>
          <p:cNvSpPr/>
          <p:nvPr/>
        </p:nvSpPr>
        <p:spPr>
          <a:xfrm>
            <a:off x="884867" y="3273903"/>
            <a:ext cx="10873208" cy="1200329"/>
          </a:xfrm>
          <a:prstGeom prst="rect">
            <a:avLst/>
          </a:prstGeom>
        </p:spPr>
        <p:txBody>
          <a:bodyPr wrap="square">
            <a:spAutoFit/>
          </a:bodyPr>
          <a:lstStyle/>
          <a:p>
            <a:pPr lvl="0"/>
            <a:r>
              <a:rPr lang="es-EC" dirty="0"/>
              <a:t>Cumplimiento de regionalización de oficiales grado Coronel. </a:t>
            </a:r>
          </a:p>
          <a:p>
            <a:pPr lvl="0"/>
            <a:r>
              <a:rPr lang="es-EC" u="sng" dirty="0"/>
              <a:t>Construcción de b</a:t>
            </a:r>
            <a:r>
              <a:rPr lang="en-US" u="sng" dirty="0" err="1"/>
              <a:t>ase</a:t>
            </a:r>
            <a:r>
              <a:rPr lang="en-US" u="sng" dirty="0"/>
              <a:t> de </a:t>
            </a:r>
            <a:r>
              <a:rPr lang="en-US" u="sng" dirty="0" err="1"/>
              <a:t>datos</a:t>
            </a:r>
            <a:endParaRPr lang="en-US" u="sng" dirty="0"/>
          </a:p>
          <a:p>
            <a:pPr lvl="0"/>
            <a:endParaRPr lang="es-EC" u="sng" dirty="0"/>
          </a:p>
          <a:p>
            <a:pPr lvl="0"/>
            <a:endParaRPr lang="es-EC" u="sng" dirty="0">
              <a:solidFill>
                <a:srgbClr val="FF0000"/>
              </a:solidFill>
            </a:endParaRPr>
          </a:p>
        </p:txBody>
      </p:sp>
    </p:spTree>
    <p:extLst>
      <p:ext uri="{BB962C8B-B14F-4D97-AF65-F5344CB8AC3E}">
        <p14:creationId xmlns:p14="http://schemas.microsoft.com/office/powerpoint/2010/main" val="269753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1"/>
          <p:cNvGrpSpPr/>
          <p:nvPr/>
        </p:nvGrpSpPr>
        <p:grpSpPr>
          <a:xfrm>
            <a:off x="99611" y="-57224"/>
            <a:ext cx="3115275" cy="807486"/>
            <a:chOff x="99611" y="-57224"/>
            <a:chExt cx="2429301" cy="807486"/>
          </a:xfrm>
        </p:grpSpPr>
        <p:pic>
          <p:nvPicPr>
            <p:cNvPr id="7" name="Imagen 6">
              <a:extLst>
                <a:ext uri="{FF2B5EF4-FFF2-40B4-BE49-F238E27FC236}">
                  <a16:creationId xmlns:a16="http://schemas.microsoft.com/office/drawing/2014/main" xmlns="" id="{F423760E-867B-F845-BD70-22A4238927D3}"/>
                </a:ext>
              </a:extLst>
            </p:cNvPr>
            <p:cNvPicPr>
              <a:picLocks noChangeAspect="1"/>
            </p:cNvPicPr>
            <p:nvPr/>
          </p:nvPicPr>
          <p:blipFill>
            <a:blip r:embed="rId3"/>
            <a:stretch>
              <a:fillRect/>
            </a:stretch>
          </p:blipFill>
          <p:spPr>
            <a:xfrm>
              <a:off x="99611" y="-57224"/>
              <a:ext cx="2429301" cy="807486"/>
            </a:xfrm>
            <a:prstGeom prst="rect">
              <a:avLst/>
            </a:prstGeom>
          </p:spPr>
        </p:pic>
        <p:sp>
          <p:nvSpPr>
            <p:cNvPr id="8" name="CuadroTexto 7"/>
            <p:cNvSpPr txBox="1"/>
            <p:nvPr/>
          </p:nvSpPr>
          <p:spPr>
            <a:xfrm>
              <a:off x="99611" y="128147"/>
              <a:ext cx="832514" cy="461665"/>
            </a:xfrm>
            <a:prstGeom prst="rect">
              <a:avLst/>
            </a:prstGeom>
            <a:noFill/>
          </p:spPr>
          <p:txBody>
            <a:bodyPr wrap="square" rtlCol="0">
              <a:spAutoFit/>
            </a:bodyPr>
            <a:lstStyle/>
            <a:p>
              <a:pPr algn="ctr"/>
              <a:r>
                <a:rPr lang="es-MX" sz="1200" b="1" dirty="0"/>
                <a:t>Capítulo III</a:t>
              </a:r>
            </a:p>
          </p:txBody>
        </p:sp>
        <p:sp>
          <p:nvSpPr>
            <p:cNvPr id="9" name="CuadroTexto 8"/>
            <p:cNvSpPr txBox="1"/>
            <p:nvPr/>
          </p:nvSpPr>
          <p:spPr>
            <a:xfrm>
              <a:off x="932125" y="166250"/>
              <a:ext cx="1596787" cy="523220"/>
            </a:xfrm>
            <a:prstGeom prst="rect">
              <a:avLst/>
            </a:prstGeom>
            <a:noFill/>
          </p:spPr>
          <p:txBody>
            <a:bodyPr wrap="square" rtlCol="0">
              <a:spAutoFit/>
            </a:bodyPr>
            <a:lstStyle/>
            <a:p>
              <a:r>
                <a:rPr lang="es-MX" sz="1400" b="1" dirty="0"/>
                <a:t>Diagnóstico del Ejército</a:t>
              </a:r>
            </a:p>
          </p:txBody>
        </p:sp>
      </p:grpSp>
      <p:sp>
        <p:nvSpPr>
          <p:cNvPr id="14" name="CuadroTexto 13"/>
          <p:cNvSpPr txBox="1"/>
          <p:nvPr/>
        </p:nvSpPr>
        <p:spPr>
          <a:xfrm>
            <a:off x="4799062" y="263116"/>
            <a:ext cx="1584176" cy="340519"/>
          </a:xfrm>
          <a:prstGeom prst="flowChartAlternateProcess">
            <a:avLst/>
          </a:prstGeom>
          <a:ln w="28575">
            <a:solidFill>
              <a:srgbClr val="00DA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EC" sz="1400" b="1" dirty="0"/>
              <a:t>OBJETIVO 2</a:t>
            </a:r>
            <a:endParaRPr lang="es-MX" sz="1400" b="1" dirty="0"/>
          </a:p>
        </p:txBody>
      </p:sp>
      <p:sp>
        <p:nvSpPr>
          <p:cNvPr id="29" name="Flecha: doblada 55"/>
          <p:cNvSpPr/>
          <p:nvPr/>
        </p:nvSpPr>
        <p:spPr>
          <a:xfrm rot="10800000">
            <a:off x="11028640" y="6405069"/>
            <a:ext cx="301521" cy="162728"/>
          </a:xfrm>
          <a:prstGeom prst="ben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9" name="Flecha: a la derecha 47"/>
          <p:cNvSpPr/>
          <p:nvPr/>
        </p:nvSpPr>
        <p:spPr>
          <a:xfrm rot="10800000">
            <a:off x="9135481" y="6392635"/>
            <a:ext cx="350909" cy="97283"/>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Rectángulo 3"/>
          <p:cNvSpPr/>
          <p:nvPr/>
        </p:nvSpPr>
        <p:spPr>
          <a:xfrm>
            <a:off x="1126654" y="789070"/>
            <a:ext cx="10873208" cy="369332"/>
          </a:xfrm>
          <a:prstGeom prst="rect">
            <a:avLst/>
          </a:prstGeom>
        </p:spPr>
        <p:txBody>
          <a:bodyPr wrap="square">
            <a:spAutoFit/>
          </a:bodyPr>
          <a:lstStyle/>
          <a:p>
            <a:pPr lvl="0"/>
            <a:r>
              <a:rPr lang="es-EC" dirty="0"/>
              <a:t>Mapeo de distribución territorial por el lugar de origen y su evolución hasta el grado de Coronel. </a:t>
            </a:r>
            <a:endParaRPr lang="en-US" dirty="0"/>
          </a:p>
        </p:txBody>
      </p:sp>
      <p:graphicFrame>
        <p:nvGraphicFramePr>
          <p:cNvPr id="17" name="Gráfico 16">
            <a:extLst>
              <a:ext uri="{FF2B5EF4-FFF2-40B4-BE49-F238E27FC236}">
                <a16:creationId xmlns:a16="http://schemas.microsoft.com/office/drawing/2014/main" xmlns="" id="{00000000-0008-0000-0300-000002000000}"/>
              </a:ext>
            </a:extLst>
          </p:cNvPr>
          <p:cNvGraphicFramePr/>
          <p:nvPr>
            <p:extLst>
              <p:ext uri="{D42A27DB-BD31-4B8C-83A1-F6EECF244321}">
                <p14:modId xmlns:p14="http://schemas.microsoft.com/office/powerpoint/2010/main" val="4210741277"/>
              </p:ext>
            </p:extLst>
          </p:nvPr>
        </p:nvGraphicFramePr>
        <p:xfrm>
          <a:off x="292823" y="1318625"/>
          <a:ext cx="4392488" cy="20131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Gráfico 19">
            <a:extLst>
              <a:ext uri="{FF2B5EF4-FFF2-40B4-BE49-F238E27FC236}">
                <a16:creationId xmlns:a16="http://schemas.microsoft.com/office/drawing/2014/main" xmlns="" id="{00000000-0008-0000-0300-000004000000}"/>
              </a:ext>
            </a:extLst>
          </p:cNvPr>
          <p:cNvGraphicFramePr/>
          <p:nvPr>
            <p:extLst>
              <p:ext uri="{D42A27DB-BD31-4B8C-83A1-F6EECF244321}">
                <p14:modId xmlns:p14="http://schemas.microsoft.com/office/powerpoint/2010/main" val="2408043691"/>
              </p:ext>
            </p:extLst>
          </p:nvPr>
        </p:nvGraphicFramePr>
        <p:xfrm>
          <a:off x="292823" y="3558194"/>
          <a:ext cx="4392488" cy="222725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Gráfico 21">
            <a:extLst>
              <a:ext uri="{FF2B5EF4-FFF2-40B4-BE49-F238E27FC236}">
                <a16:creationId xmlns:a16="http://schemas.microsoft.com/office/drawing/2014/main" xmlns="" id="{00000000-0008-0000-0300-000003000000}"/>
              </a:ext>
            </a:extLst>
          </p:cNvPr>
          <p:cNvGraphicFramePr/>
          <p:nvPr>
            <p:extLst>
              <p:ext uri="{D42A27DB-BD31-4B8C-83A1-F6EECF244321}">
                <p14:modId xmlns:p14="http://schemas.microsoft.com/office/powerpoint/2010/main" val="2431374272"/>
              </p:ext>
            </p:extLst>
          </p:nvPr>
        </p:nvGraphicFramePr>
        <p:xfrm>
          <a:off x="7484443" y="1188293"/>
          <a:ext cx="4197959" cy="2175859"/>
        </p:xfrm>
        <a:graphic>
          <a:graphicData uri="http://schemas.openxmlformats.org/drawingml/2006/chart">
            <c:chart xmlns:c="http://schemas.openxmlformats.org/drawingml/2006/chart" xmlns:r="http://schemas.openxmlformats.org/officeDocument/2006/relationships" r:id="rId6"/>
          </a:graphicData>
        </a:graphic>
      </p:graphicFrame>
      <p:pic>
        <p:nvPicPr>
          <p:cNvPr id="29698" name="Picture 2" descr="Resultado de imagen de mapa politico del ecuador&quot;">
            <a:extLst>
              <a:ext uri="{FF2B5EF4-FFF2-40B4-BE49-F238E27FC236}">
                <a16:creationId xmlns:a16="http://schemas.microsoft.com/office/drawing/2014/main" xmlns="" id="{45D56A26-4EBF-4D86-AFAA-BA338C6618D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5162"/>
          <a:stretch/>
        </p:blipFill>
        <p:spPr bwMode="auto">
          <a:xfrm>
            <a:off x="4566366" y="1824967"/>
            <a:ext cx="2971479" cy="32400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25" name="Gráfico 24">
            <a:extLst>
              <a:ext uri="{FF2B5EF4-FFF2-40B4-BE49-F238E27FC236}">
                <a16:creationId xmlns:a16="http://schemas.microsoft.com/office/drawing/2014/main" xmlns="" id="{00000000-0008-0000-0300-000005000000}"/>
              </a:ext>
            </a:extLst>
          </p:cNvPr>
          <p:cNvGraphicFramePr/>
          <p:nvPr>
            <p:extLst>
              <p:ext uri="{D42A27DB-BD31-4B8C-83A1-F6EECF244321}">
                <p14:modId xmlns:p14="http://schemas.microsoft.com/office/powerpoint/2010/main" val="3884890530"/>
              </p:ext>
            </p:extLst>
          </p:nvPr>
        </p:nvGraphicFramePr>
        <p:xfrm>
          <a:off x="7484443" y="3633599"/>
          <a:ext cx="4619625" cy="207645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80474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1"/>
          <p:cNvGrpSpPr/>
          <p:nvPr/>
        </p:nvGrpSpPr>
        <p:grpSpPr>
          <a:xfrm>
            <a:off x="99611" y="-57224"/>
            <a:ext cx="2971259" cy="807486"/>
            <a:chOff x="99611" y="-57224"/>
            <a:chExt cx="2429301" cy="807486"/>
          </a:xfrm>
        </p:grpSpPr>
        <p:pic>
          <p:nvPicPr>
            <p:cNvPr id="7" name="Imagen 6">
              <a:extLst>
                <a:ext uri="{FF2B5EF4-FFF2-40B4-BE49-F238E27FC236}">
                  <a16:creationId xmlns:a16="http://schemas.microsoft.com/office/drawing/2014/main" xmlns="" id="{F423760E-867B-F845-BD70-22A4238927D3}"/>
                </a:ext>
              </a:extLst>
            </p:cNvPr>
            <p:cNvPicPr>
              <a:picLocks noChangeAspect="1"/>
            </p:cNvPicPr>
            <p:nvPr/>
          </p:nvPicPr>
          <p:blipFill>
            <a:blip r:embed="rId3"/>
            <a:stretch>
              <a:fillRect/>
            </a:stretch>
          </p:blipFill>
          <p:spPr>
            <a:xfrm>
              <a:off x="99611" y="-57224"/>
              <a:ext cx="2429301" cy="807486"/>
            </a:xfrm>
            <a:prstGeom prst="rect">
              <a:avLst/>
            </a:prstGeom>
          </p:spPr>
        </p:pic>
        <p:sp>
          <p:nvSpPr>
            <p:cNvPr id="8" name="CuadroTexto 7"/>
            <p:cNvSpPr txBox="1"/>
            <p:nvPr/>
          </p:nvSpPr>
          <p:spPr>
            <a:xfrm>
              <a:off x="99611" y="128147"/>
              <a:ext cx="832514" cy="461665"/>
            </a:xfrm>
            <a:prstGeom prst="rect">
              <a:avLst/>
            </a:prstGeom>
            <a:noFill/>
          </p:spPr>
          <p:txBody>
            <a:bodyPr wrap="square" rtlCol="0">
              <a:spAutoFit/>
            </a:bodyPr>
            <a:lstStyle/>
            <a:p>
              <a:pPr algn="ctr"/>
              <a:r>
                <a:rPr lang="es-MX" sz="1200" b="1" dirty="0"/>
                <a:t>Capítulo III</a:t>
              </a:r>
            </a:p>
          </p:txBody>
        </p:sp>
        <p:sp>
          <p:nvSpPr>
            <p:cNvPr id="9" name="CuadroTexto 8"/>
            <p:cNvSpPr txBox="1"/>
            <p:nvPr/>
          </p:nvSpPr>
          <p:spPr>
            <a:xfrm>
              <a:off x="932125" y="166250"/>
              <a:ext cx="1596787" cy="523220"/>
            </a:xfrm>
            <a:prstGeom prst="rect">
              <a:avLst/>
            </a:prstGeom>
            <a:noFill/>
          </p:spPr>
          <p:txBody>
            <a:bodyPr wrap="square" rtlCol="0">
              <a:spAutoFit/>
            </a:bodyPr>
            <a:lstStyle/>
            <a:p>
              <a:r>
                <a:rPr lang="es-MX" sz="1400" b="1" dirty="0"/>
                <a:t>Diagnóstico del Ejército</a:t>
              </a:r>
            </a:p>
          </p:txBody>
        </p:sp>
      </p:grpSp>
      <p:sp>
        <p:nvSpPr>
          <p:cNvPr id="14" name="CuadroTexto 13"/>
          <p:cNvSpPr txBox="1"/>
          <p:nvPr/>
        </p:nvSpPr>
        <p:spPr>
          <a:xfrm>
            <a:off x="5303118" y="230206"/>
            <a:ext cx="1584176" cy="340519"/>
          </a:xfrm>
          <a:prstGeom prst="flowChartAlternateProcess">
            <a:avLst/>
          </a:prstGeom>
          <a:ln w="28575">
            <a:solidFill>
              <a:srgbClr val="00DA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EC" sz="1400" b="1" dirty="0"/>
              <a:t>OBJETIVO 2</a:t>
            </a:r>
            <a:endParaRPr lang="es-MX" sz="1400" b="1" dirty="0"/>
          </a:p>
        </p:txBody>
      </p:sp>
      <p:sp>
        <p:nvSpPr>
          <p:cNvPr id="29" name="Flecha: doblada 55"/>
          <p:cNvSpPr/>
          <p:nvPr/>
        </p:nvSpPr>
        <p:spPr>
          <a:xfrm rot="10800000">
            <a:off x="11028640" y="6405069"/>
            <a:ext cx="301521" cy="162728"/>
          </a:xfrm>
          <a:prstGeom prst="ben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9" name="Flecha: a la derecha 47"/>
          <p:cNvSpPr/>
          <p:nvPr/>
        </p:nvSpPr>
        <p:spPr>
          <a:xfrm rot="10800000">
            <a:off x="9135481" y="6392635"/>
            <a:ext cx="350909" cy="97283"/>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Rectángulo 3"/>
          <p:cNvSpPr/>
          <p:nvPr/>
        </p:nvSpPr>
        <p:spPr>
          <a:xfrm>
            <a:off x="1126654" y="789070"/>
            <a:ext cx="10873208" cy="369332"/>
          </a:xfrm>
          <a:prstGeom prst="rect">
            <a:avLst/>
          </a:prstGeom>
        </p:spPr>
        <p:txBody>
          <a:bodyPr wrap="square">
            <a:spAutoFit/>
          </a:bodyPr>
          <a:lstStyle/>
          <a:p>
            <a:pPr lvl="0"/>
            <a:r>
              <a:rPr lang="es-EC" dirty="0"/>
              <a:t>Mapeo de distribución territorial por el lugar de origen y su evolución hasta el grado de Coronel. </a:t>
            </a:r>
            <a:endParaRPr lang="en-US" dirty="0"/>
          </a:p>
        </p:txBody>
      </p:sp>
      <p:graphicFrame>
        <p:nvGraphicFramePr>
          <p:cNvPr id="16" name="Gráfico 15">
            <a:extLst>
              <a:ext uri="{FF2B5EF4-FFF2-40B4-BE49-F238E27FC236}">
                <a16:creationId xmlns:a16="http://schemas.microsoft.com/office/drawing/2014/main" xmlns="" id="{00000000-0008-0000-0300-000007000000}"/>
              </a:ext>
            </a:extLst>
          </p:cNvPr>
          <p:cNvGraphicFramePr/>
          <p:nvPr>
            <p:extLst>
              <p:ext uri="{D42A27DB-BD31-4B8C-83A1-F6EECF244321}">
                <p14:modId xmlns:p14="http://schemas.microsoft.com/office/powerpoint/2010/main" val="3152378948"/>
              </p:ext>
            </p:extLst>
          </p:nvPr>
        </p:nvGraphicFramePr>
        <p:xfrm>
          <a:off x="2206774" y="1197210"/>
          <a:ext cx="7560839" cy="4173395"/>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ángulo 1"/>
          <p:cNvSpPr/>
          <p:nvPr/>
        </p:nvSpPr>
        <p:spPr>
          <a:xfrm>
            <a:off x="1730518" y="5374662"/>
            <a:ext cx="9827810" cy="830997"/>
          </a:xfrm>
          <a:prstGeom prst="rect">
            <a:avLst/>
          </a:prstGeom>
        </p:spPr>
        <p:txBody>
          <a:bodyPr wrap="square">
            <a:spAutoFit/>
          </a:bodyPr>
          <a:lstStyle/>
          <a:p>
            <a:pPr marL="285750" indent="-285750" algn="just">
              <a:spcAft>
                <a:spcPts val="0"/>
              </a:spcAft>
              <a:buFont typeface="Arial" panose="020B0604020202020204" pitchFamily="34" charset="0"/>
              <a:buChar char="•"/>
            </a:pPr>
            <a:r>
              <a:rPr lang="es-EC" sz="1200" dirty="0">
                <a:latin typeface="Times New Roman" panose="02020603050405020304" pitchFamily="18" charset="0"/>
                <a:ea typeface="Calibri" panose="020F0502020204030204" pitchFamily="34" charset="0"/>
                <a:cs typeface="Times New Roman" panose="02020603050405020304" pitchFamily="18" charset="0"/>
              </a:rPr>
              <a:t>Tendencia desde Subteniente hasta Coronel por mantenerse o llegar a Quito, a medida que asciende.</a:t>
            </a:r>
          </a:p>
          <a:p>
            <a:pPr marL="285750" indent="-285750" algn="just">
              <a:spcAft>
                <a:spcPts val="0"/>
              </a:spcAft>
              <a:buFont typeface="Arial" panose="020B0604020202020204" pitchFamily="34" charset="0"/>
              <a:buChar char="•"/>
            </a:pPr>
            <a:r>
              <a:rPr lang="es-EC" sz="1200" dirty="0">
                <a:latin typeface="Times New Roman" panose="02020603050405020304" pitchFamily="18" charset="0"/>
                <a:ea typeface="Calibri" panose="020F0502020204030204" pitchFamily="34" charset="0"/>
                <a:cs typeface="Times New Roman" panose="02020603050405020304" pitchFamily="18" charset="0"/>
              </a:rPr>
              <a:t>El 48,6% de los Coroneles del Ejército son nacidos en Quito o su provincia. Tendencia en este grado es culminar su carrera militar en su lugar de origen.</a:t>
            </a:r>
          </a:p>
          <a:p>
            <a:pPr marL="285750" indent="-285750" algn="just">
              <a:spcAft>
                <a:spcPts val="0"/>
              </a:spcAft>
              <a:buFont typeface="Arial" panose="020B0604020202020204" pitchFamily="34" charset="0"/>
              <a:buChar char="•"/>
            </a:pPr>
            <a:r>
              <a:rPr lang="es-EC" sz="1200" dirty="0">
                <a:latin typeface="Times New Roman" panose="02020603050405020304" pitchFamily="18" charset="0"/>
                <a:ea typeface="Calibri" panose="020F0502020204030204" pitchFamily="34" charset="0"/>
                <a:cs typeface="Times New Roman" panose="02020603050405020304" pitchFamily="18" charset="0"/>
              </a:rPr>
              <a:t>Año 2006, elevado número de oficiales en Quito (Academia de Guerra) que coinciden con el curso de ascenso a Teniente Coronel.</a:t>
            </a:r>
          </a:p>
          <a:p>
            <a:pPr marL="285750" indent="-285750" algn="just">
              <a:spcAft>
                <a:spcPts val="0"/>
              </a:spcAft>
              <a:buFont typeface="Arial" panose="020B0604020202020204" pitchFamily="34" charset="0"/>
              <a:buChar char="•"/>
            </a:pPr>
            <a:r>
              <a:rPr lang="es-EC" sz="1200" dirty="0">
                <a:latin typeface="Times New Roman" panose="02020603050405020304" pitchFamily="18" charset="0"/>
                <a:ea typeface="Calibri" panose="020F0502020204030204" pitchFamily="34" charset="0"/>
                <a:cs typeface="Times New Roman" panose="02020603050405020304" pitchFamily="18" charset="0"/>
              </a:rPr>
              <a:t>Tendencia de permanecer en esta plaza se mantiene. Orgánico de la plaza de Quito lo permite.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583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1"/>
          <p:cNvGrpSpPr/>
          <p:nvPr/>
        </p:nvGrpSpPr>
        <p:grpSpPr>
          <a:xfrm>
            <a:off x="190550" y="-18416"/>
            <a:ext cx="2736304" cy="807486"/>
            <a:chOff x="99611" y="-57224"/>
            <a:chExt cx="2429301" cy="807486"/>
          </a:xfrm>
        </p:grpSpPr>
        <p:pic>
          <p:nvPicPr>
            <p:cNvPr id="7" name="Imagen 6">
              <a:extLst>
                <a:ext uri="{FF2B5EF4-FFF2-40B4-BE49-F238E27FC236}">
                  <a16:creationId xmlns:a16="http://schemas.microsoft.com/office/drawing/2014/main" xmlns="" id="{F423760E-867B-F845-BD70-22A4238927D3}"/>
                </a:ext>
              </a:extLst>
            </p:cNvPr>
            <p:cNvPicPr>
              <a:picLocks noChangeAspect="1"/>
            </p:cNvPicPr>
            <p:nvPr/>
          </p:nvPicPr>
          <p:blipFill>
            <a:blip r:embed="rId3"/>
            <a:stretch>
              <a:fillRect/>
            </a:stretch>
          </p:blipFill>
          <p:spPr>
            <a:xfrm>
              <a:off x="99611" y="-57224"/>
              <a:ext cx="2429301" cy="807486"/>
            </a:xfrm>
            <a:prstGeom prst="rect">
              <a:avLst/>
            </a:prstGeom>
          </p:spPr>
        </p:pic>
        <p:sp>
          <p:nvSpPr>
            <p:cNvPr id="8" name="CuadroTexto 7"/>
            <p:cNvSpPr txBox="1"/>
            <p:nvPr/>
          </p:nvSpPr>
          <p:spPr>
            <a:xfrm>
              <a:off x="99611" y="128147"/>
              <a:ext cx="832514" cy="461665"/>
            </a:xfrm>
            <a:prstGeom prst="rect">
              <a:avLst/>
            </a:prstGeom>
            <a:noFill/>
          </p:spPr>
          <p:txBody>
            <a:bodyPr wrap="square" rtlCol="0">
              <a:spAutoFit/>
            </a:bodyPr>
            <a:lstStyle/>
            <a:p>
              <a:pPr algn="ctr"/>
              <a:r>
                <a:rPr lang="es-MX" sz="1200" b="1" dirty="0"/>
                <a:t>Capítulo III</a:t>
              </a:r>
            </a:p>
          </p:txBody>
        </p:sp>
        <p:sp>
          <p:nvSpPr>
            <p:cNvPr id="9" name="CuadroTexto 8"/>
            <p:cNvSpPr txBox="1"/>
            <p:nvPr/>
          </p:nvSpPr>
          <p:spPr>
            <a:xfrm>
              <a:off x="932125" y="166250"/>
              <a:ext cx="1596787" cy="523220"/>
            </a:xfrm>
            <a:prstGeom prst="rect">
              <a:avLst/>
            </a:prstGeom>
            <a:noFill/>
          </p:spPr>
          <p:txBody>
            <a:bodyPr wrap="square" rtlCol="0">
              <a:spAutoFit/>
            </a:bodyPr>
            <a:lstStyle/>
            <a:p>
              <a:r>
                <a:rPr lang="es-MX" sz="1400" b="1" dirty="0"/>
                <a:t>Diagnóstico del Ejército</a:t>
              </a:r>
            </a:p>
          </p:txBody>
        </p:sp>
      </p:grpSp>
      <p:sp>
        <p:nvSpPr>
          <p:cNvPr id="14" name="CuadroTexto 13"/>
          <p:cNvSpPr txBox="1"/>
          <p:nvPr/>
        </p:nvSpPr>
        <p:spPr>
          <a:xfrm>
            <a:off x="5303118" y="243839"/>
            <a:ext cx="1584176" cy="340519"/>
          </a:xfrm>
          <a:prstGeom prst="flowChartAlternateProcess">
            <a:avLst/>
          </a:prstGeom>
          <a:ln w="28575">
            <a:solidFill>
              <a:srgbClr val="00DA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EC" sz="1400" b="1" dirty="0"/>
              <a:t>HIPOTESIS 2</a:t>
            </a:r>
            <a:endParaRPr lang="es-MX" sz="1400" b="1" dirty="0"/>
          </a:p>
        </p:txBody>
      </p:sp>
      <p:sp>
        <p:nvSpPr>
          <p:cNvPr id="29" name="Flecha: doblada 55"/>
          <p:cNvSpPr/>
          <p:nvPr/>
        </p:nvSpPr>
        <p:spPr>
          <a:xfrm rot="10800000">
            <a:off x="11028640" y="6405069"/>
            <a:ext cx="301521" cy="162728"/>
          </a:xfrm>
          <a:prstGeom prst="ben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9" name="Flecha: a la derecha 47"/>
          <p:cNvSpPr/>
          <p:nvPr/>
        </p:nvSpPr>
        <p:spPr>
          <a:xfrm rot="10800000">
            <a:off x="9135481" y="6392635"/>
            <a:ext cx="350909" cy="97283"/>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Rectángulo 3"/>
          <p:cNvSpPr/>
          <p:nvPr/>
        </p:nvSpPr>
        <p:spPr>
          <a:xfrm>
            <a:off x="1126654" y="789070"/>
            <a:ext cx="10873208" cy="646331"/>
          </a:xfrm>
          <a:prstGeom prst="rect">
            <a:avLst/>
          </a:prstGeom>
        </p:spPr>
        <p:txBody>
          <a:bodyPr wrap="square">
            <a:spAutoFit/>
          </a:bodyPr>
          <a:lstStyle/>
          <a:p>
            <a:r>
              <a:rPr lang="es-ES_tradnl" dirty="0"/>
              <a:t>La asignación del 75% de pases del personal de oficiales cumple al menos un ciclo, en función de las regiones naturales.</a:t>
            </a:r>
            <a:endParaRPr lang="en-US" dirty="0"/>
          </a:p>
        </p:txBody>
      </p:sp>
      <p:graphicFrame>
        <p:nvGraphicFramePr>
          <p:cNvPr id="3" name="Tabla 2"/>
          <p:cNvGraphicFramePr>
            <a:graphicFrameLocks noGrp="1"/>
          </p:cNvGraphicFramePr>
          <p:nvPr>
            <p:extLst>
              <p:ext uri="{D42A27DB-BD31-4B8C-83A1-F6EECF244321}">
                <p14:modId xmlns:p14="http://schemas.microsoft.com/office/powerpoint/2010/main" val="4149950537"/>
              </p:ext>
            </p:extLst>
          </p:nvPr>
        </p:nvGraphicFramePr>
        <p:xfrm>
          <a:off x="1126654" y="2011371"/>
          <a:ext cx="3240360" cy="1417628"/>
        </p:xfrm>
        <a:graphic>
          <a:graphicData uri="http://schemas.openxmlformats.org/drawingml/2006/table">
            <a:tbl>
              <a:tblPr firstRow="1" firstCol="1" bandRow="1"/>
              <a:tblGrid>
                <a:gridCol w="1584176">
                  <a:extLst>
                    <a:ext uri="{9D8B030D-6E8A-4147-A177-3AD203B41FA5}">
                      <a16:colId xmlns:a16="http://schemas.microsoft.com/office/drawing/2014/main" xmlns="" val="20000"/>
                    </a:ext>
                  </a:extLst>
                </a:gridCol>
                <a:gridCol w="648072">
                  <a:extLst>
                    <a:ext uri="{9D8B030D-6E8A-4147-A177-3AD203B41FA5}">
                      <a16:colId xmlns:a16="http://schemas.microsoft.com/office/drawing/2014/main" xmlns="" val="20001"/>
                    </a:ext>
                  </a:extLst>
                </a:gridCol>
                <a:gridCol w="1008112">
                  <a:extLst>
                    <a:ext uri="{9D8B030D-6E8A-4147-A177-3AD203B41FA5}">
                      <a16:colId xmlns:a16="http://schemas.microsoft.com/office/drawing/2014/main" xmlns="" val="20002"/>
                    </a:ext>
                  </a:extLst>
                </a:gridCol>
              </a:tblGrid>
              <a:tr h="354407">
                <a:tc>
                  <a:txBody>
                    <a:bodyPr/>
                    <a:lstStyle/>
                    <a:p>
                      <a:pPr algn="ctr">
                        <a:lnSpc>
                          <a:spcPct val="115000"/>
                        </a:lnSpc>
                        <a:spcAft>
                          <a:spcPts val="0"/>
                        </a:spcAft>
                      </a:pPr>
                      <a:r>
                        <a:rPr lang="es-ES" sz="16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Regionalización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600" b="1"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Cant</a:t>
                      </a:r>
                      <a:r>
                        <a:rPr lang="es-ES" sz="16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6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354407">
                <a:tc>
                  <a:txBody>
                    <a:bodyPr/>
                    <a:lstStyle/>
                    <a:p>
                      <a:pPr>
                        <a:lnSpc>
                          <a:spcPct val="115000"/>
                        </a:lnSpc>
                        <a:spcAft>
                          <a:spcPts val="0"/>
                        </a:spcAft>
                      </a:pPr>
                      <a:r>
                        <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66,8%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1"/>
                  </a:ext>
                </a:extLst>
              </a:tr>
              <a:tr h="354407">
                <a:tc>
                  <a:txBody>
                    <a:bodyPr/>
                    <a:lstStyle/>
                    <a:p>
                      <a:pPr>
                        <a:lnSpc>
                          <a:spcPct val="115000"/>
                        </a:lnSpc>
                        <a:spcAft>
                          <a:spcPts val="0"/>
                        </a:spcAft>
                      </a:pPr>
                      <a:r>
                        <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2"/>
                  </a:ext>
                </a:extLst>
              </a:tr>
              <a:tr h="354407">
                <a:tc>
                  <a:txBody>
                    <a:bodyPr/>
                    <a:lstStyle/>
                    <a:p>
                      <a:pPr>
                        <a:lnSpc>
                          <a:spcPct val="115000"/>
                        </a:lnSpc>
                        <a:spcAft>
                          <a:spcPts val="0"/>
                        </a:spcAft>
                      </a:pPr>
                      <a:r>
                        <a:rPr lang="es-E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3"/>
                  </a:ext>
                </a:extLst>
              </a:tr>
            </a:tbl>
          </a:graphicData>
        </a:graphic>
      </p:graphicFrame>
      <p:graphicFrame>
        <p:nvGraphicFramePr>
          <p:cNvPr id="16" name="Gráfico 15">
            <a:extLst>
              <a:ext uri="{FF2B5EF4-FFF2-40B4-BE49-F238E27FC236}">
                <a16:creationId xmlns:a16="http://schemas.microsoft.com/office/drawing/2014/main" xmlns="" id="{00000000-0008-0000-0100-000003000000}"/>
              </a:ext>
            </a:extLst>
          </p:cNvPr>
          <p:cNvGraphicFramePr/>
          <p:nvPr>
            <p:extLst>
              <p:ext uri="{D42A27DB-BD31-4B8C-83A1-F6EECF244321}">
                <p14:modId xmlns:p14="http://schemas.microsoft.com/office/powerpoint/2010/main" val="3958673276"/>
              </p:ext>
            </p:extLst>
          </p:nvPr>
        </p:nvGraphicFramePr>
        <p:xfrm>
          <a:off x="6167214" y="1844824"/>
          <a:ext cx="3143721" cy="2088232"/>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ángulo 4"/>
          <p:cNvSpPr/>
          <p:nvPr/>
        </p:nvSpPr>
        <p:spPr>
          <a:xfrm>
            <a:off x="1314261" y="4337151"/>
            <a:ext cx="10469577" cy="646331"/>
          </a:xfrm>
          <a:prstGeom prst="rect">
            <a:avLst/>
          </a:prstGeom>
        </p:spPr>
        <p:txBody>
          <a:bodyPr wrap="square">
            <a:spAutoFit/>
          </a:bodyPr>
          <a:lstStyle/>
          <a:p>
            <a:r>
              <a:rPr lang="es-EC" dirty="0">
                <a:latin typeface="Times New Roman" panose="02020603050405020304" pitchFamily="18" charset="0"/>
                <a:ea typeface="Calibri" panose="020F0502020204030204" pitchFamily="34" charset="0"/>
              </a:rPr>
              <a:t>Realizado el mapeo territorial de pases. Se determina que 67% en el grado de Coronel cumplen con la regionalización de sus pases por lo que la </a:t>
            </a:r>
            <a:r>
              <a:rPr lang="es-EC" b="1" dirty="0">
                <a:solidFill>
                  <a:srgbClr val="FF0000"/>
                </a:solidFill>
                <a:latin typeface="Times New Roman" panose="02020603050405020304" pitchFamily="18" charset="0"/>
                <a:ea typeface="Calibri" panose="020F0502020204030204" pitchFamily="34" charset="0"/>
              </a:rPr>
              <a:t>hipótesis No. 2 no se cumple.</a:t>
            </a:r>
            <a:endParaRPr lang="en-US" b="1" dirty="0">
              <a:solidFill>
                <a:srgbClr val="FF0000"/>
              </a:solidFill>
            </a:endParaRPr>
          </a:p>
        </p:txBody>
      </p:sp>
      <p:pic>
        <p:nvPicPr>
          <p:cNvPr id="2" name="Imagen 1"/>
          <p:cNvPicPr>
            <a:picLocks noChangeAspect="1"/>
          </p:cNvPicPr>
          <p:nvPr/>
        </p:nvPicPr>
        <p:blipFill>
          <a:blip r:embed="rId5"/>
          <a:stretch>
            <a:fillRect/>
          </a:stretch>
        </p:blipFill>
        <p:spPr>
          <a:xfrm>
            <a:off x="8255446" y="4672123"/>
            <a:ext cx="359631" cy="363045"/>
          </a:xfrm>
          <a:prstGeom prst="rect">
            <a:avLst/>
          </a:prstGeom>
        </p:spPr>
      </p:pic>
    </p:spTree>
    <p:extLst>
      <p:ext uri="{BB962C8B-B14F-4D97-AF65-F5344CB8AC3E}">
        <p14:creationId xmlns:p14="http://schemas.microsoft.com/office/powerpoint/2010/main" val="417720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차트 19">
            <a:extLst>
              <a:ext uri="{FF2B5EF4-FFF2-40B4-BE49-F238E27FC236}">
                <a16:creationId xmlns:a16="http://schemas.microsoft.com/office/drawing/2014/main" xmlns="" id="{90CFAD60-9899-428A-BF07-D2F0F3CCF73E}"/>
              </a:ext>
            </a:extLst>
          </p:cNvPr>
          <p:cNvGraphicFramePr/>
          <p:nvPr>
            <p:extLst>
              <p:ext uri="{D42A27DB-BD31-4B8C-83A1-F6EECF244321}">
                <p14:modId xmlns:p14="http://schemas.microsoft.com/office/powerpoint/2010/main" val="1885064986"/>
              </p:ext>
            </p:extLst>
          </p:nvPr>
        </p:nvGraphicFramePr>
        <p:xfrm>
          <a:off x="5561501" y="743186"/>
          <a:ext cx="6628912" cy="5178816"/>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5"/>
          <p:cNvSpPr txBox="1"/>
          <p:nvPr/>
        </p:nvSpPr>
        <p:spPr>
          <a:xfrm>
            <a:off x="5983549" y="2066281"/>
            <a:ext cx="3068069" cy="769341"/>
          </a:xfrm>
          <a:prstGeom prst="rect">
            <a:avLst/>
          </a:prstGeom>
          <a:noFill/>
        </p:spPr>
        <p:txBody>
          <a:bodyPr wrap="none" rtlCol="0">
            <a:spAutoFit/>
          </a:bodyPr>
          <a:lstStyle/>
          <a:p>
            <a:pPr defTabSz="457154"/>
            <a:r>
              <a:rPr lang="es-ES" sz="4400" dirty="0">
                <a:solidFill>
                  <a:prstClr val="black"/>
                </a:solidFill>
              </a:rPr>
              <a:t>Metodología</a:t>
            </a:r>
          </a:p>
        </p:txBody>
      </p:sp>
      <p:sp>
        <p:nvSpPr>
          <p:cNvPr id="7" name="CuadroTexto 6"/>
          <p:cNvSpPr txBox="1"/>
          <p:nvPr/>
        </p:nvSpPr>
        <p:spPr>
          <a:xfrm flipH="1">
            <a:off x="9009392" y="4269328"/>
            <a:ext cx="1895176" cy="830997"/>
          </a:xfrm>
          <a:prstGeom prst="rect">
            <a:avLst/>
          </a:prstGeom>
          <a:noFill/>
        </p:spPr>
        <p:txBody>
          <a:bodyPr wrap="square" rtlCol="0">
            <a:spAutoFit/>
          </a:bodyPr>
          <a:lstStyle/>
          <a:p>
            <a:pPr algn="ctr" defTabSz="457154"/>
            <a:r>
              <a:rPr lang="es-ES" sz="2400" dirty="0">
                <a:solidFill>
                  <a:prstClr val="black"/>
                </a:solidFill>
              </a:rPr>
              <a:t>Muestra</a:t>
            </a:r>
          </a:p>
          <a:p>
            <a:pPr algn="ctr" defTabSz="457154"/>
            <a:r>
              <a:rPr lang="es-ES" sz="2400" dirty="0">
                <a:solidFill>
                  <a:prstClr val="black"/>
                </a:solidFill>
              </a:rPr>
              <a:t>145 </a:t>
            </a:r>
            <a:r>
              <a:rPr lang="es-ES" sz="2400" dirty="0" err="1">
                <a:solidFill>
                  <a:prstClr val="black"/>
                </a:solidFill>
              </a:rPr>
              <a:t>Crnl</a:t>
            </a:r>
            <a:r>
              <a:rPr lang="es-ES" sz="2400" dirty="0">
                <a:solidFill>
                  <a:prstClr val="black"/>
                </a:solidFill>
              </a:rPr>
              <a:t>.</a:t>
            </a:r>
          </a:p>
        </p:txBody>
      </p:sp>
      <p:sp>
        <p:nvSpPr>
          <p:cNvPr id="8" name="CuadroTexto 7"/>
          <p:cNvSpPr txBox="1"/>
          <p:nvPr/>
        </p:nvSpPr>
        <p:spPr>
          <a:xfrm>
            <a:off x="6581495" y="4382341"/>
            <a:ext cx="2470123" cy="830997"/>
          </a:xfrm>
          <a:prstGeom prst="rect">
            <a:avLst/>
          </a:prstGeom>
          <a:noFill/>
        </p:spPr>
        <p:txBody>
          <a:bodyPr wrap="square" rtlCol="0">
            <a:spAutoFit/>
          </a:bodyPr>
          <a:lstStyle/>
          <a:p>
            <a:pPr algn="ctr" defTabSz="457154"/>
            <a:r>
              <a:rPr lang="es-ES" sz="2400" dirty="0">
                <a:solidFill>
                  <a:prstClr val="black"/>
                </a:solidFill>
              </a:rPr>
              <a:t>Instrumento (encuesta)</a:t>
            </a:r>
          </a:p>
        </p:txBody>
      </p:sp>
      <p:pic>
        <p:nvPicPr>
          <p:cNvPr id="9" name="Picture 2" descr="Resultado de imagen para metod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6355" y="2707445"/>
            <a:ext cx="1477968" cy="147796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p:nvPr/>
        </p:nvSpPr>
        <p:spPr>
          <a:xfrm>
            <a:off x="752628" y="2022259"/>
            <a:ext cx="914281" cy="914281"/>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lang="ko-KR" altLang="en-US" dirty="0">
              <a:solidFill>
                <a:prstClr val="white"/>
              </a:solidFill>
            </a:endParaRPr>
          </a:p>
        </p:txBody>
      </p:sp>
      <p:sp>
        <p:nvSpPr>
          <p:cNvPr id="11" name="Rectangle 7"/>
          <p:cNvSpPr/>
          <p:nvPr/>
        </p:nvSpPr>
        <p:spPr>
          <a:xfrm>
            <a:off x="549428" y="2811729"/>
            <a:ext cx="914281" cy="914281"/>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lang="ko-KR" altLang="en-US" dirty="0">
              <a:solidFill>
                <a:prstClr val="white"/>
              </a:solidFill>
            </a:endParaRPr>
          </a:p>
        </p:txBody>
      </p:sp>
      <p:sp>
        <p:nvSpPr>
          <p:cNvPr id="12" name="Rectangle 8"/>
          <p:cNvSpPr/>
          <p:nvPr/>
        </p:nvSpPr>
        <p:spPr>
          <a:xfrm>
            <a:off x="1050616" y="3592871"/>
            <a:ext cx="914281" cy="914281"/>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lang="ko-KR" altLang="en-US" dirty="0">
              <a:solidFill>
                <a:prstClr val="white"/>
              </a:solidFill>
            </a:endParaRPr>
          </a:p>
        </p:txBody>
      </p:sp>
      <p:sp>
        <p:nvSpPr>
          <p:cNvPr id="13" name="Rectangle 9"/>
          <p:cNvSpPr/>
          <p:nvPr/>
        </p:nvSpPr>
        <p:spPr>
          <a:xfrm>
            <a:off x="717660" y="4382341"/>
            <a:ext cx="914281" cy="914281"/>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lang="ko-KR" altLang="en-US" dirty="0">
              <a:solidFill>
                <a:prstClr val="white"/>
              </a:solidFill>
            </a:endParaRPr>
          </a:p>
        </p:txBody>
      </p:sp>
      <p:sp>
        <p:nvSpPr>
          <p:cNvPr id="14" name="Rectangle 10"/>
          <p:cNvSpPr/>
          <p:nvPr/>
        </p:nvSpPr>
        <p:spPr>
          <a:xfrm>
            <a:off x="897185" y="5163482"/>
            <a:ext cx="914281" cy="914281"/>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lang="ko-KR" altLang="en-US" dirty="0">
              <a:solidFill>
                <a:prstClr val="white"/>
              </a:solidFill>
            </a:endParaRPr>
          </a:p>
        </p:txBody>
      </p:sp>
      <p:sp>
        <p:nvSpPr>
          <p:cNvPr id="17" name="CuadroTexto 16"/>
          <p:cNvSpPr txBox="1"/>
          <p:nvPr/>
        </p:nvSpPr>
        <p:spPr>
          <a:xfrm>
            <a:off x="1842307" y="4567091"/>
            <a:ext cx="4152589" cy="646247"/>
          </a:xfrm>
          <a:prstGeom prst="rect">
            <a:avLst/>
          </a:prstGeom>
          <a:noFill/>
        </p:spPr>
        <p:txBody>
          <a:bodyPr wrap="square" rtlCol="0">
            <a:spAutoFit/>
          </a:bodyPr>
          <a:lstStyle/>
          <a:p>
            <a:pPr defTabSz="457154"/>
            <a:r>
              <a:rPr lang="es-ES" b="1" dirty="0">
                <a:solidFill>
                  <a:prstClr val="black"/>
                </a:solidFill>
              </a:rPr>
              <a:t>  Fuentes de información</a:t>
            </a:r>
          </a:p>
          <a:p>
            <a:pPr marL="285721" indent="-285721" defTabSz="457154">
              <a:buFont typeface="Wingdings" panose="05000000000000000000" pitchFamily="2" charset="2"/>
              <a:buChar char="§"/>
            </a:pPr>
            <a:r>
              <a:rPr lang="es-ES" dirty="0">
                <a:solidFill>
                  <a:prstClr val="black"/>
                </a:solidFill>
              </a:rPr>
              <a:t>Mixta</a:t>
            </a:r>
          </a:p>
        </p:txBody>
      </p:sp>
      <p:sp>
        <p:nvSpPr>
          <p:cNvPr id="20" name="CuadroTexto 19"/>
          <p:cNvSpPr txBox="1"/>
          <p:nvPr/>
        </p:nvSpPr>
        <p:spPr>
          <a:xfrm>
            <a:off x="1885757" y="2267773"/>
            <a:ext cx="3589773" cy="923330"/>
          </a:xfrm>
          <a:prstGeom prst="rect">
            <a:avLst/>
          </a:prstGeom>
          <a:noFill/>
        </p:spPr>
        <p:txBody>
          <a:bodyPr wrap="square" rtlCol="0">
            <a:spAutoFit/>
          </a:bodyPr>
          <a:lstStyle/>
          <a:p>
            <a:pPr defTabSz="457154"/>
            <a:r>
              <a:rPr lang="es-ES" b="1" dirty="0">
                <a:solidFill>
                  <a:prstClr val="black"/>
                </a:solidFill>
              </a:rPr>
              <a:t>Por el alcance</a:t>
            </a:r>
          </a:p>
          <a:p>
            <a:pPr marL="285721" indent="-285721" defTabSz="457154">
              <a:buFont typeface="Wingdings" panose="05000000000000000000" pitchFamily="2" charset="2"/>
              <a:buChar char="§"/>
            </a:pPr>
            <a:r>
              <a:rPr lang="es-ES" dirty="0">
                <a:solidFill>
                  <a:prstClr val="black"/>
                </a:solidFill>
              </a:rPr>
              <a:t>Correlacional.- Variables Explicativo.- Mas allá conceptos</a:t>
            </a:r>
          </a:p>
        </p:txBody>
      </p:sp>
      <p:pic>
        <p:nvPicPr>
          <p:cNvPr id="21" name="Picture 2" descr="Resultado de imagen para ESP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3058" y="162843"/>
            <a:ext cx="1505014" cy="415384"/>
          </a:xfrm>
          <a:prstGeom prst="rect">
            <a:avLst/>
          </a:prstGeom>
          <a:noFill/>
          <a:extLst>
            <a:ext uri="{909E8E84-426E-40DD-AFC4-6F175D3DCCD1}">
              <a14:hiddenFill xmlns:a14="http://schemas.microsoft.com/office/drawing/2010/main">
                <a:solidFill>
                  <a:srgbClr val="FFFFFF"/>
                </a:solidFill>
              </a14:hiddenFill>
            </a:ext>
          </a:extLst>
        </p:spPr>
      </p:pic>
      <p:sp>
        <p:nvSpPr>
          <p:cNvPr id="28" name="CuadroTexto 27"/>
          <p:cNvSpPr txBox="1"/>
          <p:nvPr/>
        </p:nvSpPr>
        <p:spPr>
          <a:xfrm>
            <a:off x="2088957" y="1627995"/>
            <a:ext cx="2529976" cy="646331"/>
          </a:xfrm>
          <a:prstGeom prst="rect">
            <a:avLst/>
          </a:prstGeom>
          <a:noFill/>
        </p:spPr>
        <p:txBody>
          <a:bodyPr wrap="square" rtlCol="0">
            <a:spAutoFit/>
          </a:bodyPr>
          <a:lstStyle/>
          <a:p>
            <a:pPr defTabSz="457154"/>
            <a:r>
              <a:rPr lang="es-ES" b="1" dirty="0">
                <a:solidFill>
                  <a:prstClr val="black"/>
                </a:solidFill>
              </a:rPr>
              <a:t>Por su enfoque: </a:t>
            </a:r>
            <a:r>
              <a:rPr lang="es-ES" dirty="0">
                <a:solidFill>
                  <a:prstClr val="black"/>
                </a:solidFill>
              </a:rPr>
              <a:t>Cuantitativo</a:t>
            </a:r>
          </a:p>
        </p:txBody>
      </p:sp>
      <p:sp>
        <p:nvSpPr>
          <p:cNvPr id="29" name="CuadroTexto 28"/>
          <p:cNvSpPr txBox="1"/>
          <p:nvPr/>
        </p:nvSpPr>
        <p:spPr>
          <a:xfrm>
            <a:off x="2018483" y="3214872"/>
            <a:ext cx="2529977" cy="646331"/>
          </a:xfrm>
          <a:prstGeom prst="rect">
            <a:avLst/>
          </a:prstGeom>
          <a:noFill/>
        </p:spPr>
        <p:txBody>
          <a:bodyPr wrap="square" rtlCol="0">
            <a:spAutoFit/>
          </a:bodyPr>
          <a:lstStyle/>
          <a:p>
            <a:pPr defTabSz="457154"/>
            <a:r>
              <a:rPr lang="es-ES" b="1" dirty="0">
                <a:solidFill>
                  <a:prstClr val="black"/>
                </a:solidFill>
              </a:rPr>
              <a:t>  Diseño</a:t>
            </a:r>
          </a:p>
          <a:p>
            <a:pPr marL="285721" indent="-285721" defTabSz="457154">
              <a:buFont typeface="Wingdings" panose="05000000000000000000" pitchFamily="2" charset="2"/>
              <a:buChar char="§"/>
            </a:pPr>
            <a:r>
              <a:rPr lang="es-ES" dirty="0">
                <a:solidFill>
                  <a:prstClr val="black"/>
                </a:solidFill>
              </a:rPr>
              <a:t>No experimental</a:t>
            </a:r>
          </a:p>
        </p:txBody>
      </p:sp>
      <p:sp>
        <p:nvSpPr>
          <p:cNvPr id="30" name="CuadroTexto 29"/>
          <p:cNvSpPr txBox="1"/>
          <p:nvPr/>
        </p:nvSpPr>
        <p:spPr>
          <a:xfrm>
            <a:off x="2080526" y="3907396"/>
            <a:ext cx="3480975" cy="646331"/>
          </a:xfrm>
          <a:prstGeom prst="rect">
            <a:avLst/>
          </a:prstGeom>
          <a:noFill/>
        </p:spPr>
        <p:txBody>
          <a:bodyPr wrap="square" rtlCol="0">
            <a:spAutoFit/>
          </a:bodyPr>
          <a:lstStyle/>
          <a:p>
            <a:pPr defTabSz="457154"/>
            <a:r>
              <a:rPr lang="es-ES" b="1" dirty="0">
                <a:solidFill>
                  <a:prstClr val="black"/>
                </a:solidFill>
              </a:rPr>
              <a:t>Tipo</a:t>
            </a:r>
          </a:p>
          <a:p>
            <a:pPr marL="285721" indent="-285721" defTabSz="457154">
              <a:buFont typeface="Wingdings" panose="05000000000000000000" pitchFamily="2" charset="2"/>
              <a:buChar char="§"/>
            </a:pPr>
            <a:r>
              <a:rPr lang="es-ES" dirty="0">
                <a:solidFill>
                  <a:prstClr val="black"/>
                </a:solidFill>
              </a:rPr>
              <a:t>Longitudinal – Corte transversal</a:t>
            </a:r>
          </a:p>
        </p:txBody>
      </p:sp>
      <p:sp>
        <p:nvSpPr>
          <p:cNvPr id="31" name="CuadroTexto 30"/>
          <p:cNvSpPr txBox="1"/>
          <p:nvPr/>
        </p:nvSpPr>
        <p:spPr>
          <a:xfrm>
            <a:off x="1929246" y="5123501"/>
            <a:ext cx="2587470" cy="923330"/>
          </a:xfrm>
          <a:prstGeom prst="rect">
            <a:avLst/>
          </a:prstGeom>
          <a:noFill/>
        </p:spPr>
        <p:txBody>
          <a:bodyPr wrap="square" rtlCol="0">
            <a:spAutoFit/>
          </a:bodyPr>
          <a:lstStyle/>
          <a:p>
            <a:pPr defTabSz="457154"/>
            <a:r>
              <a:rPr lang="es-ES" b="1" dirty="0">
                <a:solidFill>
                  <a:prstClr val="black"/>
                </a:solidFill>
              </a:rPr>
              <a:t>Técnicas estadísticas </a:t>
            </a:r>
          </a:p>
          <a:p>
            <a:pPr marL="285721" indent="-285721" defTabSz="457154">
              <a:buFont typeface="Wingdings" panose="05000000000000000000" pitchFamily="2" charset="2"/>
              <a:buChar char="§"/>
            </a:pPr>
            <a:r>
              <a:rPr lang="es-ES" dirty="0">
                <a:solidFill>
                  <a:prstClr val="black"/>
                </a:solidFill>
              </a:rPr>
              <a:t>Correlación Pearson</a:t>
            </a:r>
          </a:p>
          <a:p>
            <a:pPr marL="285721" indent="-285721" defTabSz="457154">
              <a:buFont typeface="Wingdings" panose="05000000000000000000" pitchFamily="2" charset="2"/>
              <a:buChar char="§"/>
            </a:pPr>
            <a:r>
              <a:rPr lang="es-ES" dirty="0">
                <a:solidFill>
                  <a:prstClr val="black"/>
                </a:solidFill>
              </a:rPr>
              <a:t>Análisis factorial</a:t>
            </a:r>
          </a:p>
        </p:txBody>
      </p:sp>
      <p:sp>
        <p:nvSpPr>
          <p:cNvPr id="2" name="Llamada de flecha hacia arriba 1"/>
          <p:cNvSpPr/>
          <p:nvPr/>
        </p:nvSpPr>
        <p:spPr>
          <a:xfrm>
            <a:off x="6090155" y="5410266"/>
            <a:ext cx="2304256" cy="1052736"/>
          </a:xfrm>
          <a:prstGeom prst="up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Validación de expertos.</a:t>
            </a:r>
          </a:p>
          <a:p>
            <a:pPr algn="ctr"/>
            <a:r>
              <a:rPr lang="es-EC" sz="1600" dirty="0">
                <a:solidFill>
                  <a:schemeClr val="tx1"/>
                </a:solidFill>
              </a:rPr>
              <a:t>Escala Likert</a:t>
            </a:r>
            <a:endParaRPr lang="en-US" sz="1600" dirty="0">
              <a:solidFill>
                <a:schemeClr val="tx1"/>
              </a:solidFill>
            </a:endParaRPr>
          </a:p>
        </p:txBody>
      </p:sp>
      <p:pic>
        <p:nvPicPr>
          <p:cNvPr id="23" name="Imagen 22">
            <a:extLst>
              <a:ext uri="{FF2B5EF4-FFF2-40B4-BE49-F238E27FC236}">
                <a16:creationId xmlns:a16="http://schemas.microsoft.com/office/drawing/2014/main" xmlns="" id="{0EF4E0AD-FB73-4B36-9458-FE439130D5A3}"/>
              </a:ext>
            </a:extLst>
          </p:cNvPr>
          <p:cNvPicPr>
            <a:picLocks noChangeAspect="1"/>
          </p:cNvPicPr>
          <p:nvPr/>
        </p:nvPicPr>
        <p:blipFill>
          <a:blip r:embed="rId6"/>
          <a:stretch>
            <a:fillRect/>
          </a:stretch>
        </p:blipFill>
        <p:spPr>
          <a:xfrm>
            <a:off x="250692" y="220211"/>
            <a:ext cx="2426034" cy="806400"/>
          </a:xfrm>
          <a:prstGeom prst="rect">
            <a:avLst/>
          </a:prstGeom>
        </p:spPr>
      </p:pic>
      <p:sp>
        <p:nvSpPr>
          <p:cNvPr id="24" name="CuadroTexto 23">
            <a:extLst>
              <a:ext uri="{FF2B5EF4-FFF2-40B4-BE49-F238E27FC236}">
                <a16:creationId xmlns:a16="http://schemas.microsoft.com/office/drawing/2014/main" xmlns="" id="{1CCEAADF-A8F8-445C-A32C-EDB5F5F657EB}"/>
              </a:ext>
            </a:extLst>
          </p:cNvPr>
          <p:cNvSpPr txBox="1"/>
          <p:nvPr/>
        </p:nvSpPr>
        <p:spPr>
          <a:xfrm>
            <a:off x="246402" y="428662"/>
            <a:ext cx="832514" cy="461665"/>
          </a:xfrm>
          <a:prstGeom prst="rect">
            <a:avLst/>
          </a:prstGeom>
          <a:noFill/>
        </p:spPr>
        <p:txBody>
          <a:bodyPr wrap="square" rtlCol="0">
            <a:spAutoFit/>
          </a:bodyPr>
          <a:lstStyle/>
          <a:p>
            <a:pPr algn="ctr"/>
            <a:r>
              <a:rPr lang="es-MX" sz="1200" b="1" dirty="0">
                <a:latin typeface="Arial" panose="020B0604020202020204" pitchFamily="34" charset="0"/>
                <a:cs typeface="Arial" panose="020B0604020202020204" pitchFamily="34" charset="0"/>
              </a:rPr>
              <a:t>Capítulo V</a:t>
            </a:r>
          </a:p>
        </p:txBody>
      </p:sp>
      <p:sp>
        <p:nvSpPr>
          <p:cNvPr id="32" name="CuadroTexto 31">
            <a:extLst>
              <a:ext uri="{FF2B5EF4-FFF2-40B4-BE49-F238E27FC236}">
                <a16:creationId xmlns:a16="http://schemas.microsoft.com/office/drawing/2014/main" xmlns="" id="{8760138E-8E4E-4D23-89AA-DC7A6D053C50}"/>
              </a:ext>
            </a:extLst>
          </p:cNvPr>
          <p:cNvSpPr txBox="1"/>
          <p:nvPr/>
        </p:nvSpPr>
        <p:spPr>
          <a:xfrm>
            <a:off x="1100255" y="522348"/>
            <a:ext cx="1267615" cy="307777"/>
          </a:xfrm>
          <a:prstGeom prst="rect">
            <a:avLst/>
          </a:prstGeom>
          <a:noFill/>
        </p:spPr>
        <p:txBody>
          <a:bodyPr wrap="square" rtlCol="0">
            <a:spAutoFit/>
          </a:bodyPr>
          <a:lstStyle/>
          <a:p>
            <a:r>
              <a:rPr lang="es-MX" sz="1400" b="1" dirty="0">
                <a:latin typeface="Arial" panose="020B0604020202020204" pitchFamily="34" charset="0"/>
                <a:cs typeface="Arial" panose="020B0604020202020204" pitchFamily="34" charset="0"/>
              </a:rPr>
              <a:t>Resultados</a:t>
            </a:r>
          </a:p>
        </p:txBody>
      </p:sp>
      <p:sp>
        <p:nvSpPr>
          <p:cNvPr id="25" name="CuadroTexto 24">
            <a:extLst>
              <a:ext uri="{FF2B5EF4-FFF2-40B4-BE49-F238E27FC236}">
                <a16:creationId xmlns:a16="http://schemas.microsoft.com/office/drawing/2014/main" xmlns="" id="{597FE035-2F78-4223-BBBC-141771444511}"/>
              </a:ext>
            </a:extLst>
          </p:cNvPr>
          <p:cNvSpPr txBox="1"/>
          <p:nvPr/>
        </p:nvSpPr>
        <p:spPr>
          <a:xfrm>
            <a:off x="1898405" y="5956043"/>
            <a:ext cx="2587470" cy="923330"/>
          </a:xfrm>
          <a:prstGeom prst="rect">
            <a:avLst/>
          </a:prstGeom>
          <a:noFill/>
        </p:spPr>
        <p:txBody>
          <a:bodyPr wrap="square" rtlCol="0">
            <a:spAutoFit/>
          </a:bodyPr>
          <a:lstStyle/>
          <a:p>
            <a:pPr defTabSz="457154"/>
            <a:r>
              <a:rPr lang="es-ES" b="1" dirty="0">
                <a:solidFill>
                  <a:prstClr val="black"/>
                </a:solidFill>
              </a:rPr>
              <a:t>Procesamiento de datos </a:t>
            </a:r>
          </a:p>
          <a:p>
            <a:pPr marL="285721" indent="-285721" defTabSz="457154">
              <a:buFont typeface="Wingdings" panose="05000000000000000000" pitchFamily="2" charset="2"/>
              <a:buChar char="§"/>
            </a:pPr>
            <a:r>
              <a:rPr lang="es-ES" dirty="0">
                <a:solidFill>
                  <a:prstClr val="black"/>
                </a:solidFill>
              </a:rPr>
              <a:t>SIPER</a:t>
            </a:r>
          </a:p>
          <a:p>
            <a:pPr marL="285721" indent="-285721" defTabSz="457154">
              <a:buFont typeface="Wingdings" panose="05000000000000000000" pitchFamily="2" charset="2"/>
              <a:buChar char="§"/>
            </a:pPr>
            <a:r>
              <a:rPr lang="es-ES" dirty="0">
                <a:solidFill>
                  <a:prstClr val="black"/>
                </a:solidFill>
              </a:rPr>
              <a:t>Base de datos</a:t>
            </a:r>
          </a:p>
        </p:txBody>
      </p:sp>
      <p:sp>
        <p:nvSpPr>
          <p:cNvPr id="26" name="CuadroTexto 25">
            <a:extLst>
              <a:ext uri="{FF2B5EF4-FFF2-40B4-BE49-F238E27FC236}">
                <a16:creationId xmlns:a16="http://schemas.microsoft.com/office/drawing/2014/main" xmlns="" id="{3163AD4E-6120-4EC6-B2D1-1E133B688BC7}"/>
              </a:ext>
            </a:extLst>
          </p:cNvPr>
          <p:cNvSpPr txBox="1"/>
          <p:nvPr/>
        </p:nvSpPr>
        <p:spPr>
          <a:xfrm flipH="1">
            <a:off x="9325470" y="1566280"/>
            <a:ext cx="1895176" cy="830997"/>
          </a:xfrm>
          <a:prstGeom prst="rect">
            <a:avLst/>
          </a:prstGeom>
          <a:noFill/>
        </p:spPr>
        <p:txBody>
          <a:bodyPr wrap="square" rtlCol="0">
            <a:spAutoFit/>
          </a:bodyPr>
          <a:lstStyle/>
          <a:p>
            <a:pPr algn="ctr" defTabSz="457154"/>
            <a:r>
              <a:rPr lang="es-ES" sz="2400" dirty="0">
                <a:solidFill>
                  <a:prstClr val="black"/>
                </a:solidFill>
              </a:rPr>
              <a:t>Población 214 </a:t>
            </a:r>
            <a:r>
              <a:rPr lang="es-ES" sz="2400" dirty="0" err="1">
                <a:solidFill>
                  <a:prstClr val="black"/>
                </a:solidFill>
              </a:rPr>
              <a:t>Crnl</a:t>
            </a:r>
            <a:r>
              <a:rPr lang="es-ES" sz="2400" dirty="0">
                <a:solidFill>
                  <a:prstClr val="black"/>
                </a:solidFill>
              </a:rPr>
              <a:t>.</a:t>
            </a:r>
          </a:p>
        </p:txBody>
      </p:sp>
      <p:sp>
        <p:nvSpPr>
          <p:cNvPr id="3" name="Flecha: a la derecha 2">
            <a:extLst>
              <a:ext uri="{FF2B5EF4-FFF2-40B4-BE49-F238E27FC236}">
                <a16:creationId xmlns:a16="http://schemas.microsoft.com/office/drawing/2014/main" xmlns="" id="{862ED5B1-C56E-4FC7-81A6-80C9FD3DA9DD}"/>
              </a:ext>
            </a:extLst>
          </p:cNvPr>
          <p:cNvSpPr/>
          <p:nvPr/>
        </p:nvSpPr>
        <p:spPr>
          <a:xfrm>
            <a:off x="9009392" y="5732132"/>
            <a:ext cx="2211254" cy="96302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Cronbach= 0,8 </a:t>
            </a:r>
            <a:r>
              <a:rPr lang="es-EC" sz="1000" dirty="0">
                <a:solidFill>
                  <a:schemeClr val="tx1"/>
                </a:solidFill>
              </a:rPr>
              <a:t>Fiabilidad</a:t>
            </a:r>
          </a:p>
        </p:txBody>
      </p:sp>
      <p:pic>
        <p:nvPicPr>
          <p:cNvPr id="4" name="Imagen 3"/>
          <p:cNvPicPr>
            <a:picLocks noChangeAspect="1"/>
          </p:cNvPicPr>
          <p:nvPr/>
        </p:nvPicPr>
        <p:blipFill>
          <a:blip r:embed="rId7"/>
          <a:stretch>
            <a:fillRect/>
          </a:stretch>
        </p:blipFill>
        <p:spPr>
          <a:xfrm>
            <a:off x="9130626" y="6074149"/>
            <a:ext cx="146746" cy="146746"/>
          </a:xfrm>
          <a:prstGeom prst="rect">
            <a:avLst/>
          </a:prstGeom>
        </p:spPr>
      </p:pic>
    </p:spTree>
    <p:extLst>
      <p:ext uri="{BB962C8B-B14F-4D97-AF65-F5344CB8AC3E}">
        <p14:creationId xmlns:p14="http://schemas.microsoft.com/office/powerpoint/2010/main" val="9056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2000"/>
                                        <p:tgtEl>
                                          <p:spTgt spid="2"/>
                                        </p:tgtEl>
                                      </p:cBhvr>
                                    </p:animEffect>
                                    <p:anim calcmode="lin" valueType="num">
                                      <p:cBhvr>
                                        <p:cTn id="56" dur="2000" fill="hold"/>
                                        <p:tgtEl>
                                          <p:spTgt spid="2"/>
                                        </p:tgtEl>
                                        <p:attrNameLst>
                                          <p:attrName>ppt_w</p:attrName>
                                        </p:attrNameLst>
                                      </p:cBhvr>
                                      <p:tavLst>
                                        <p:tav tm="0" fmla="#ppt_w*sin(2.5*pi*$)">
                                          <p:val>
                                            <p:fltVal val="0"/>
                                          </p:val>
                                        </p:tav>
                                        <p:tav tm="100000">
                                          <p:val>
                                            <p:fltVal val="1"/>
                                          </p:val>
                                        </p:tav>
                                      </p:tavLst>
                                    </p:anim>
                                    <p:anim calcmode="lin" valueType="num">
                                      <p:cBhvr>
                                        <p:cTn id="57"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7" grpId="0"/>
      <p:bldP spid="8" grpId="0"/>
      <p:bldP spid="10" grpId="0" animBg="1"/>
      <p:bldP spid="11" grpId="0" animBg="1"/>
      <p:bldP spid="12" grpId="0" animBg="1"/>
      <p:bldP spid="13" grpId="0" animBg="1"/>
      <p:bldP spid="14" grpId="0" animBg="1"/>
      <p:bldP spid="17" grpId="0"/>
      <p:bldP spid="20" grpId="0"/>
      <p:bldP spid="28" grpId="0"/>
      <p:bldP spid="29" grpId="0"/>
      <p:bldP spid="30" grpId="0"/>
      <p:bldP spid="31" grpId="0"/>
      <p:bldP spid="2" grpId="0" animBg="1"/>
      <p:bldP spid="25"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2"/>
          <p:cNvGrpSpPr/>
          <p:nvPr/>
        </p:nvGrpSpPr>
        <p:grpSpPr>
          <a:xfrm>
            <a:off x="118542" y="109184"/>
            <a:ext cx="2513784" cy="806400"/>
            <a:chOff x="94511" y="2861804"/>
            <a:chExt cx="2513784" cy="806400"/>
          </a:xfrm>
        </p:grpSpPr>
        <p:pic>
          <p:nvPicPr>
            <p:cNvPr id="13" name="Imagen 12">
              <a:extLst>
                <a:ext uri="{FF2B5EF4-FFF2-40B4-BE49-F238E27FC236}">
                  <a16:creationId xmlns:a16="http://schemas.microsoft.com/office/drawing/2014/main" xmlns="" id="{86B8B1FC-DA2B-2F48-B417-885A8A92E1EE}"/>
                </a:ext>
              </a:extLst>
            </p:cNvPr>
            <p:cNvPicPr>
              <a:picLocks noChangeAspect="1"/>
            </p:cNvPicPr>
            <p:nvPr/>
          </p:nvPicPr>
          <p:blipFill>
            <a:blip r:embed="rId3"/>
            <a:stretch>
              <a:fillRect/>
            </a:stretch>
          </p:blipFill>
          <p:spPr>
            <a:xfrm>
              <a:off x="98801" y="2861804"/>
              <a:ext cx="2426034" cy="806400"/>
            </a:xfrm>
            <a:prstGeom prst="rect">
              <a:avLst/>
            </a:prstGeom>
          </p:spPr>
        </p:pic>
        <p:grpSp>
          <p:nvGrpSpPr>
            <p:cNvPr id="14" name="Grupo 13"/>
            <p:cNvGrpSpPr/>
            <p:nvPr/>
          </p:nvGrpSpPr>
          <p:grpSpPr>
            <a:xfrm>
              <a:off x="94511" y="3070255"/>
              <a:ext cx="2513784" cy="461665"/>
              <a:chOff x="56867" y="3054241"/>
              <a:chExt cx="2513784" cy="461665"/>
            </a:xfrm>
          </p:grpSpPr>
          <p:sp>
            <p:nvSpPr>
              <p:cNvPr id="15" name="CuadroTexto 14"/>
              <p:cNvSpPr txBox="1"/>
              <p:nvPr/>
            </p:nvSpPr>
            <p:spPr>
              <a:xfrm>
                <a:off x="56867" y="3054241"/>
                <a:ext cx="832514" cy="461665"/>
              </a:xfrm>
              <a:prstGeom prst="rect">
                <a:avLst/>
              </a:prstGeom>
              <a:noFill/>
            </p:spPr>
            <p:txBody>
              <a:bodyPr wrap="square" rtlCol="0">
                <a:spAutoFit/>
              </a:bodyPr>
              <a:lstStyle/>
              <a:p>
                <a:pPr algn="ctr"/>
                <a:r>
                  <a:rPr lang="es-MX" sz="1200" b="1" dirty="0">
                    <a:latin typeface="Arial" panose="020B0604020202020204" pitchFamily="34" charset="0"/>
                    <a:cs typeface="Arial" panose="020B0604020202020204" pitchFamily="34" charset="0"/>
                  </a:rPr>
                  <a:t>Capítulo V</a:t>
                </a:r>
              </a:p>
            </p:txBody>
          </p:sp>
          <p:sp>
            <p:nvSpPr>
              <p:cNvPr id="16" name="CuadroTexto 15"/>
              <p:cNvSpPr txBox="1"/>
              <p:nvPr/>
            </p:nvSpPr>
            <p:spPr>
              <a:xfrm>
                <a:off x="875537" y="3196784"/>
                <a:ext cx="1695114" cy="307777"/>
              </a:xfrm>
              <a:prstGeom prst="rect">
                <a:avLst/>
              </a:prstGeom>
              <a:noFill/>
            </p:spPr>
            <p:txBody>
              <a:bodyPr wrap="square" rtlCol="0">
                <a:spAutoFit/>
              </a:bodyPr>
              <a:lstStyle/>
              <a:p>
                <a:r>
                  <a:rPr lang="es-MX" sz="1400" b="1" dirty="0">
                    <a:latin typeface="Arial" panose="020B0604020202020204" pitchFamily="34" charset="0"/>
                    <a:cs typeface="Arial" panose="020B0604020202020204" pitchFamily="34" charset="0"/>
                  </a:rPr>
                  <a:t>Metodología</a:t>
                </a:r>
              </a:p>
            </p:txBody>
          </p:sp>
        </p:grpSp>
      </p:grpSp>
      <p:sp>
        <p:nvSpPr>
          <p:cNvPr id="20" name="CuadroTexto 19"/>
          <p:cNvSpPr txBox="1"/>
          <p:nvPr/>
        </p:nvSpPr>
        <p:spPr>
          <a:xfrm>
            <a:off x="5447134" y="239495"/>
            <a:ext cx="1368152" cy="374571"/>
          </a:xfrm>
          <a:prstGeom prst="flowChartAlternateProcess">
            <a:avLst/>
          </a:prstGeom>
          <a:ln w="28575">
            <a:solidFill>
              <a:srgbClr val="00DA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EC" sz="1600" b="1" dirty="0"/>
              <a:t>ENCUESTA</a:t>
            </a:r>
            <a:endParaRPr lang="es-MX" sz="1600" b="1" dirty="0"/>
          </a:p>
        </p:txBody>
      </p:sp>
      <p:pic>
        <p:nvPicPr>
          <p:cNvPr id="4" name="Imagen 3"/>
          <p:cNvPicPr>
            <a:picLocks noChangeAspect="1"/>
          </p:cNvPicPr>
          <p:nvPr/>
        </p:nvPicPr>
        <p:blipFill>
          <a:blip r:embed="rId4"/>
          <a:stretch>
            <a:fillRect/>
          </a:stretch>
        </p:blipFill>
        <p:spPr>
          <a:xfrm>
            <a:off x="262557" y="980728"/>
            <a:ext cx="11830049" cy="5656791"/>
          </a:xfrm>
          <a:prstGeom prst="rect">
            <a:avLst/>
          </a:prstGeom>
        </p:spPr>
      </p:pic>
    </p:spTree>
    <p:extLst>
      <p:ext uri="{BB962C8B-B14F-4D97-AF65-F5344CB8AC3E}">
        <p14:creationId xmlns:p14="http://schemas.microsoft.com/office/powerpoint/2010/main" val="365704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
          <p:cNvGrpSpPr/>
          <p:nvPr/>
        </p:nvGrpSpPr>
        <p:grpSpPr>
          <a:xfrm>
            <a:off x="63819" y="44624"/>
            <a:ext cx="2426034" cy="806400"/>
            <a:chOff x="119530" y="5552692"/>
            <a:chExt cx="2426034" cy="806400"/>
          </a:xfrm>
        </p:grpSpPr>
        <p:pic>
          <p:nvPicPr>
            <p:cNvPr id="14" name="Imagen 13">
              <a:extLst>
                <a:ext uri="{FF2B5EF4-FFF2-40B4-BE49-F238E27FC236}">
                  <a16:creationId xmlns:a16="http://schemas.microsoft.com/office/drawing/2014/main" xmlns="" id="{D4296D01-AFC9-FD48-A7FC-2962BD078409}"/>
                </a:ext>
              </a:extLst>
            </p:cNvPr>
            <p:cNvPicPr>
              <a:picLocks noChangeAspect="1"/>
            </p:cNvPicPr>
            <p:nvPr/>
          </p:nvPicPr>
          <p:blipFill>
            <a:blip r:embed="rId3"/>
            <a:stretch>
              <a:fillRect/>
            </a:stretch>
          </p:blipFill>
          <p:spPr>
            <a:xfrm>
              <a:off x="119530" y="5552692"/>
              <a:ext cx="2426034" cy="806400"/>
            </a:xfrm>
            <a:prstGeom prst="rect">
              <a:avLst/>
            </a:prstGeom>
          </p:spPr>
        </p:pic>
        <p:sp>
          <p:nvSpPr>
            <p:cNvPr id="15" name="CuadroTexto 14"/>
            <p:cNvSpPr txBox="1"/>
            <p:nvPr/>
          </p:nvSpPr>
          <p:spPr>
            <a:xfrm>
              <a:off x="914398" y="5803420"/>
              <a:ext cx="1596787" cy="523220"/>
            </a:xfrm>
            <a:prstGeom prst="rect">
              <a:avLst/>
            </a:prstGeom>
            <a:noFill/>
          </p:spPr>
          <p:txBody>
            <a:bodyPr wrap="square" rtlCol="0">
              <a:spAutoFit/>
            </a:bodyPr>
            <a:lstStyle/>
            <a:p>
              <a:r>
                <a:rPr lang="es-MX" sz="1400" b="1" dirty="0"/>
                <a:t>Planteamiento</a:t>
              </a:r>
            </a:p>
            <a:p>
              <a:r>
                <a:rPr lang="es-MX" sz="1400" b="1" dirty="0"/>
                <a:t> del problema</a:t>
              </a:r>
            </a:p>
          </p:txBody>
        </p:sp>
      </p:grpSp>
      <p:sp>
        <p:nvSpPr>
          <p:cNvPr id="4" name="Rectángulo 3"/>
          <p:cNvSpPr/>
          <p:nvPr/>
        </p:nvSpPr>
        <p:spPr>
          <a:xfrm>
            <a:off x="6818528" y="4526418"/>
            <a:ext cx="2403165" cy="1278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p:cNvSpPr/>
          <p:nvPr/>
        </p:nvSpPr>
        <p:spPr>
          <a:xfrm>
            <a:off x="6949177" y="4571764"/>
            <a:ext cx="2440456" cy="1138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p:cNvSpPr/>
          <p:nvPr/>
        </p:nvSpPr>
        <p:spPr>
          <a:xfrm>
            <a:off x="6808424" y="5656367"/>
            <a:ext cx="2255997" cy="436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Elipse 2"/>
          <p:cNvSpPr/>
          <p:nvPr/>
        </p:nvSpPr>
        <p:spPr>
          <a:xfrm>
            <a:off x="4812765" y="2222122"/>
            <a:ext cx="1543468" cy="169018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Elipse 54"/>
          <p:cNvSpPr/>
          <p:nvPr/>
        </p:nvSpPr>
        <p:spPr>
          <a:xfrm>
            <a:off x="5320655" y="2293929"/>
            <a:ext cx="1543468" cy="169018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6" name="Elipse 55"/>
          <p:cNvSpPr/>
          <p:nvPr/>
        </p:nvSpPr>
        <p:spPr>
          <a:xfrm>
            <a:off x="4476072" y="2336528"/>
            <a:ext cx="2675888" cy="24246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Elipse 57"/>
          <p:cNvSpPr/>
          <p:nvPr/>
        </p:nvSpPr>
        <p:spPr>
          <a:xfrm rot="19830978">
            <a:off x="6176594" y="3751406"/>
            <a:ext cx="387109" cy="2463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9" name="Elipse 58"/>
          <p:cNvSpPr/>
          <p:nvPr/>
        </p:nvSpPr>
        <p:spPr>
          <a:xfrm rot="19830978">
            <a:off x="6274781" y="3679398"/>
            <a:ext cx="387109" cy="2463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Triángulo isósceles 5"/>
          <p:cNvSpPr/>
          <p:nvPr/>
        </p:nvSpPr>
        <p:spPr>
          <a:xfrm rot="11361491">
            <a:off x="5997072" y="3405434"/>
            <a:ext cx="576064" cy="7183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2" name="Triángulo isósceles 61"/>
          <p:cNvSpPr/>
          <p:nvPr/>
        </p:nvSpPr>
        <p:spPr>
          <a:xfrm rot="11361491">
            <a:off x="5868586" y="3309253"/>
            <a:ext cx="576064" cy="7183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3" name="Triángulo isósceles 62"/>
          <p:cNvSpPr/>
          <p:nvPr/>
        </p:nvSpPr>
        <p:spPr>
          <a:xfrm rot="11361491">
            <a:off x="5998593" y="3109270"/>
            <a:ext cx="576064" cy="7183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4" name="Triángulo isósceles 63"/>
          <p:cNvSpPr/>
          <p:nvPr/>
        </p:nvSpPr>
        <p:spPr>
          <a:xfrm rot="11361491">
            <a:off x="5917076" y="3339829"/>
            <a:ext cx="576064" cy="7183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5" name="Triángulo isósceles 64"/>
          <p:cNvSpPr/>
          <p:nvPr/>
        </p:nvSpPr>
        <p:spPr>
          <a:xfrm rot="11361491">
            <a:off x="5942853" y="3388689"/>
            <a:ext cx="576064" cy="7183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6" name="Triángulo isósceles 65"/>
          <p:cNvSpPr/>
          <p:nvPr/>
        </p:nvSpPr>
        <p:spPr>
          <a:xfrm rot="11361491">
            <a:off x="6038244" y="3405499"/>
            <a:ext cx="576064" cy="7183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076" name="Picture 4" descr="Resultado de imagen de MANO EXTENDIDA ANIMADA&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572" y="2343379"/>
            <a:ext cx="2204111" cy="2361964"/>
          </a:xfrm>
          <a:prstGeom prst="roundRect">
            <a:avLst/>
          </a:prstGeom>
          <a:noFill/>
          <a:extLst>
            <a:ext uri="{909E8E84-426E-40DD-AFC4-6F175D3DCCD1}">
              <a14:hiddenFill xmlns:a14="http://schemas.microsoft.com/office/drawing/2010/main">
                <a:solidFill>
                  <a:srgbClr val="FFFFFF"/>
                </a:solidFill>
              </a14:hiddenFill>
            </a:ext>
          </a:extLst>
        </p:spPr>
      </p:pic>
      <p:sp>
        <p:nvSpPr>
          <p:cNvPr id="71" name="Elipse 70"/>
          <p:cNvSpPr/>
          <p:nvPr/>
        </p:nvSpPr>
        <p:spPr>
          <a:xfrm>
            <a:off x="6864123" y="984051"/>
            <a:ext cx="467183" cy="475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Elipse 41"/>
          <p:cNvSpPr/>
          <p:nvPr/>
        </p:nvSpPr>
        <p:spPr>
          <a:xfrm>
            <a:off x="7847924" y="1914401"/>
            <a:ext cx="467183" cy="475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Elipse 42"/>
          <p:cNvSpPr/>
          <p:nvPr/>
        </p:nvSpPr>
        <p:spPr>
          <a:xfrm>
            <a:off x="8179554" y="3189410"/>
            <a:ext cx="467183" cy="475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Elipse 43"/>
          <p:cNvSpPr/>
          <p:nvPr/>
        </p:nvSpPr>
        <p:spPr>
          <a:xfrm>
            <a:off x="7821329" y="4421111"/>
            <a:ext cx="467183" cy="475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Elipse 44"/>
          <p:cNvSpPr/>
          <p:nvPr/>
        </p:nvSpPr>
        <p:spPr>
          <a:xfrm>
            <a:off x="6934294" y="5395994"/>
            <a:ext cx="467183" cy="475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Elipse 45"/>
          <p:cNvSpPr/>
          <p:nvPr/>
        </p:nvSpPr>
        <p:spPr>
          <a:xfrm>
            <a:off x="4307067" y="965829"/>
            <a:ext cx="467183" cy="475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Elipse 56"/>
          <p:cNvSpPr/>
          <p:nvPr/>
        </p:nvSpPr>
        <p:spPr>
          <a:xfrm>
            <a:off x="3433178" y="1911217"/>
            <a:ext cx="467183" cy="475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0" name="Elipse 59"/>
          <p:cNvSpPr/>
          <p:nvPr/>
        </p:nvSpPr>
        <p:spPr>
          <a:xfrm>
            <a:off x="3053321" y="3189410"/>
            <a:ext cx="467183" cy="475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1" name="Elipse 60"/>
          <p:cNvSpPr/>
          <p:nvPr/>
        </p:nvSpPr>
        <p:spPr>
          <a:xfrm>
            <a:off x="3448478" y="4467603"/>
            <a:ext cx="467183" cy="475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6" name="Elipse 75"/>
          <p:cNvSpPr/>
          <p:nvPr/>
        </p:nvSpPr>
        <p:spPr>
          <a:xfrm>
            <a:off x="4359400" y="5347608"/>
            <a:ext cx="467183" cy="475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7" name="Picture 2" descr="Resultado de imagen para interrogaciÃ³n icon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146" y="1810686"/>
            <a:ext cx="1285459" cy="1804154"/>
          </a:xfrm>
          <a:prstGeom prst="rect">
            <a:avLst/>
          </a:prstGeom>
          <a:noFill/>
          <a:effectLst>
            <a:glow rad="127000">
              <a:srgbClr val="92D050"/>
            </a:glow>
            <a:outerShdw blurRad="50800" dist="50800" dir="5400000" algn="ctr" rotWithShape="0">
              <a:schemeClr val="accent1"/>
            </a:outerShdw>
          </a:effectLst>
          <a:extLst>
            <a:ext uri="{909E8E84-426E-40DD-AFC4-6F175D3DCCD1}">
              <a14:hiddenFill xmlns:a14="http://schemas.microsoft.com/office/drawing/2010/main">
                <a:solidFill>
                  <a:srgbClr val="FFFFFF"/>
                </a:solidFill>
              </a14:hiddenFill>
            </a:ext>
          </a:extLst>
        </p:spPr>
      </p:pic>
      <p:graphicFrame>
        <p:nvGraphicFramePr>
          <p:cNvPr id="2" name="Diagrama 1"/>
          <p:cNvGraphicFramePr/>
          <p:nvPr>
            <p:extLst>
              <p:ext uri="{D42A27DB-BD31-4B8C-83A1-F6EECF244321}">
                <p14:modId xmlns:p14="http://schemas.microsoft.com/office/powerpoint/2010/main" val="1176024077"/>
              </p:ext>
            </p:extLst>
          </p:nvPr>
        </p:nvGraphicFramePr>
        <p:xfrm>
          <a:off x="2638682" y="818572"/>
          <a:ext cx="9145155" cy="500451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24029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2"/>
          <p:cNvGrpSpPr/>
          <p:nvPr/>
        </p:nvGrpSpPr>
        <p:grpSpPr>
          <a:xfrm>
            <a:off x="118542" y="102320"/>
            <a:ext cx="2430324" cy="806400"/>
            <a:chOff x="94511" y="2854940"/>
            <a:chExt cx="2430324" cy="806400"/>
          </a:xfrm>
        </p:grpSpPr>
        <p:pic>
          <p:nvPicPr>
            <p:cNvPr id="13" name="Imagen 12">
              <a:extLst>
                <a:ext uri="{FF2B5EF4-FFF2-40B4-BE49-F238E27FC236}">
                  <a16:creationId xmlns:a16="http://schemas.microsoft.com/office/drawing/2014/main" xmlns="" id="{86B8B1FC-DA2B-2F48-B417-885A8A92E1EE}"/>
                </a:ext>
              </a:extLst>
            </p:cNvPr>
            <p:cNvPicPr>
              <a:picLocks noChangeAspect="1"/>
            </p:cNvPicPr>
            <p:nvPr/>
          </p:nvPicPr>
          <p:blipFill>
            <a:blip r:embed="rId3"/>
            <a:stretch>
              <a:fillRect/>
            </a:stretch>
          </p:blipFill>
          <p:spPr>
            <a:xfrm>
              <a:off x="98801" y="2854940"/>
              <a:ext cx="2426034" cy="806400"/>
            </a:xfrm>
            <a:prstGeom prst="rect">
              <a:avLst/>
            </a:prstGeom>
          </p:spPr>
        </p:pic>
        <p:grpSp>
          <p:nvGrpSpPr>
            <p:cNvPr id="14" name="Grupo 13"/>
            <p:cNvGrpSpPr/>
            <p:nvPr/>
          </p:nvGrpSpPr>
          <p:grpSpPr>
            <a:xfrm>
              <a:off x="94511" y="3070255"/>
              <a:ext cx="2156320" cy="461665"/>
              <a:chOff x="56867" y="3054241"/>
              <a:chExt cx="2156320" cy="461665"/>
            </a:xfrm>
          </p:grpSpPr>
          <p:sp>
            <p:nvSpPr>
              <p:cNvPr id="15" name="CuadroTexto 14"/>
              <p:cNvSpPr txBox="1"/>
              <p:nvPr/>
            </p:nvSpPr>
            <p:spPr>
              <a:xfrm>
                <a:off x="56867" y="3054241"/>
                <a:ext cx="832514" cy="461665"/>
              </a:xfrm>
              <a:prstGeom prst="rect">
                <a:avLst/>
              </a:prstGeom>
              <a:noFill/>
            </p:spPr>
            <p:txBody>
              <a:bodyPr wrap="square" rtlCol="0">
                <a:spAutoFit/>
              </a:bodyPr>
              <a:lstStyle/>
              <a:p>
                <a:pPr algn="ctr"/>
                <a:r>
                  <a:rPr lang="es-MX" sz="1200" b="1" dirty="0">
                    <a:latin typeface="Arial" panose="020B0604020202020204" pitchFamily="34" charset="0"/>
                    <a:cs typeface="Arial" panose="020B0604020202020204" pitchFamily="34" charset="0"/>
                  </a:rPr>
                  <a:t>Capítulo V</a:t>
                </a:r>
              </a:p>
            </p:txBody>
          </p:sp>
          <p:sp>
            <p:nvSpPr>
              <p:cNvPr id="16" name="CuadroTexto 15"/>
              <p:cNvSpPr txBox="1"/>
              <p:nvPr/>
            </p:nvSpPr>
            <p:spPr>
              <a:xfrm>
                <a:off x="917043" y="3169981"/>
                <a:ext cx="1296144" cy="307777"/>
              </a:xfrm>
              <a:prstGeom prst="rect">
                <a:avLst/>
              </a:prstGeom>
              <a:noFill/>
            </p:spPr>
            <p:txBody>
              <a:bodyPr wrap="square" rtlCol="0">
                <a:spAutoFit/>
              </a:bodyPr>
              <a:lstStyle/>
              <a:p>
                <a:r>
                  <a:rPr lang="es-MX" sz="1400" b="1" dirty="0">
                    <a:latin typeface="Arial" panose="020B0604020202020204" pitchFamily="34" charset="0"/>
                    <a:cs typeface="Arial" panose="020B0604020202020204" pitchFamily="34" charset="0"/>
                  </a:rPr>
                  <a:t>Resultados</a:t>
                </a:r>
              </a:p>
            </p:txBody>
          </p:sp>
        </p:grpSp>
      </p:grpSp>
      <p:sp>
        <p:nvSpPr>
          <p:cNvPr id="20" name="CuadroTexto 19"/>
          <p:cNvSpPr txBox="1"/>
          <p:nvPr/>
        </p:nvSpPr>
        <p:spPr>
          <a:xfrm>
            <a:off x="4799062" y="263116"/>
            <a:ext cx="1584176" cy="340519"/>
          </a:xfrm>
          <a:prstGeom prst="flowChartAlternateProcess">
            <a:avLst/>
          </a:prstGeom>
          <a:ln w="28575">
            <a:solidFill>
              <a:srgbClr val="00DA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EC" sz="1400" b="1" dirty="0"/>
              <a:t>RESULTADOS</a:t>
            </a:r>
            <a:endParaRPr lang="es-MX" sz="1400" b="1" dirty="0"/>
          </a:p>
        </p:txBody>
      </p:sp>
      <p:graphicFrame>
        <p:nvGraphicFramePr>
          <p:cNvPr id="3" name="Tabla 2"/>
          <p:cNvGraphicFramePr>
            <a:graphicFrameLocks noGrp="1"/>
          </p:cNvGraphicFramePr>
          <p:nvPr>
            <p:extLst>
              <p:ext uri="{D42A27DB-BD31-4B8C-83A1-F6EECF244321}">
                <p14:modId xmlns:p14="http://schemas.microsoft.com/office/powerpoint/2010/main" val="2119166174"/>
              </p:ext>
            </p:extLst>
          </p:nvPr>
        </p:nvGraphicFramePr>
        <p:xfrm>
          <a:off x="838622" y="1460977"/>
          <a:ext cx="3009900" cy="1456944"/>
        </p:xfrm>
        <a:graphic>
          <a:graphicData uri="http://schemas.openxmlformats.org/drawingml/2006/table">
            <a:tbl>
              <a:tblPr firstRow="1" firstCol="1" bandRow="1"/>
              <a:tblGrid>
                <a:gridCol w="1485900">
                  <a:extLst>
                    <a:ext uri="{9D8B030D-6E8A-4147-A177-3AD203B41FA5}">
                      <a16:colId xmlns:a16="http://schemas.microsoft.com/office/drawing/2014/main" xmlns="" val="20000"/>
                    </a:ext>
                  </a:extLst>
                </a:gridCol>
                <a:gridCol w="762000">
                  <a:extLst>
                    <a:ext uri="{9D8B030D-6E8A-4147-A177-3AD203B41FA5}">
                      <a16:colId xmlns:a16="http://schemas.microsoft.com/office/drawing/2014/main" xmlns="" val="20001"/>
                    </a:ext>
                  </a:extLst>
                </a:gridCol>
                <a:gridCol w="762000">
                  <a:extLst>
                    <a:ext uri="{9D8B030D-6E8A-4147-A177-3AD203B41FA5}">
                      <a16:colId xmlns:a16="http://schemas.microsoft.com/office/drawing/2014/main" xmlns="" val="20002"/>
                    </a:ext>
                  </a:extLst>
                </a:gridCol>
              </a:tblGrid>
              <a:tr h="151130">
                <a:tc>
                  <a:txBody>
                    <a:bodyPr/>
                    <a:lstStyle/>
                    <a:p>
                      <a:pPr algn="ctr">
                        <a:lnSpc>
                          <a:spcPct val="115000"/>
                        </a:lnSpc>
                        <a:spcAft>
                          <a:spcPts val="0"/>
                        </a:spcAft>
                      </a:pPr>
                      <a:r>
                        <a:rPr lang="es-EC" sz="11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Respuesta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1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Frecuencia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1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Porcentaje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151130">
                <a:tc>
                  <a:txBody>
                    <a:bodyPr/>
                    <a:lstStyle/>
                    <a:p>
                      <a:pPr>
                        <a:lnSpc>
                          <a:spcPct val="115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Muy en desacuerdo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1"/>
                  </a:ext>
                </a:extLst>
              </a:tr>
              <a:tr h="151130">
                <a:tc>
                  <a:txBody>
                    <a:bodyPr/>
                    <a:lstStyle/>
                    <a:p>
                      <a:pPr>
                        <a:lnSpc>
                          <a:spcPct val="115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En desacuerdo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35,9%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2"/>
                  </a:ext>
                </a:extLst>
              </a:tr>
              <a:tr h="151130">
                <a:tc>
                  <a:txBody>
                    <a:bodyPr/>
                    <a:lstStyle/>
                    <a:p>
                      <a:pPr>
                        <a:lnSpc>
                          <a:spcPct val="115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Indiferente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3"/>
                  </a:ext>
                </a:extLst>
              </a:tr>
              <a:tr h="151130">
                <a:tc>
                  <a:txBody>
                    <a:bodyPr/>
                    <a:lstStyle/>
                    <a:p>
                      <a:pPr>
                        <a:lnSpc>
                          <a:spcPct val="115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De acuerdo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40,7%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4"/>
                  </a:ext>
                </a:extLst>
              </a:tr>
              <a:tr h="151130">
                <a:tc>
                  <a:txBody>
                    <a:bodyPr/>
                    <a:lstStyle/>
                    <a:p>
                      <a:pPr>
                        <a:lnSpc>
                          <a:spcPct val="115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Muy de acuerdo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15,2%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5"/>
                  </a:ext>
                </a:extLst>
              </a:tr>
              <a:tr h="151130">
                <a:tc>
                  <a:txBody>
                    <a:bodyPr/>
                    <a:lstStyle/>
                    <a:p>
                      <a:pPr>
                        <a:lnSpc>
                          <a:spcPct val="115000"/>
                        </a:lnSpc>
                        <a:spcAft>
                          <a:spcPts val="0"/>
                        </a:spcAft>
                      </a:pPr>
                      <a:r>
                        <a:rPr lang="es-EC" sz="1100" b="1">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b="1">
                          <a:effectLst/>
                          <a:latin typeface="Times New Roman" panose="02020603050405020304" pitchFamily="18" charset="0"/>
                          <a:ea typeface="Times New Roman" panose="02020603050405020304" pitchFamily="18" charset="0"/>
                          <a:cs typeface="Times New Roman" panose="02020603050405020304" pitchFamily="18" charset="0"/>
                        </a:rPr>
                        <a:t>145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b="1" dirty="0">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graphicFrame>
        <p:nvGraphicFramePr>
          <p:cNvPr id="17" name="Gráfico 16"/>
          <p:cNvGraphicFramePr/>
          <p:nvPr>
            <p:extLst>
              <p:ext uri="{D42A27DB-BD31-4B8C-83A1-F6EECF244321}">
                <p14:modId xmlns:p14="http://schemas.microsoft.com/office/powerpoint/2010/main" val="2462908820"/>
              </p:ext>
            </p:extLst>
          </p:nvPr>
        </p:nvGraphicFramePr>
        <p:xfrm>
          <a:off x="4795148" y="920977"/>
          <a:ext cx="2879725" cy="21005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130861827"/>
              </p:ext>
            </p:extLst>
          </p:nvPr>
        </p:nvGraphicFramePr>
        <p:xfrm>
          <a:off x="838622" y="4293096"/>
          <a:ext cx="3009900" cy="1456944"/>
        </p:xfrm>
        <a:graphic>
          <a:graphicData uri="http://schemas.openxmlformats.org/drawingml/2006/table">
            <a:tbl>
              <a:tblPr firstRow="1" firstCol="1" bandRow="1"/>
              <a:tblGrid>
                <a:gridCol w="1485900">
                  <a:extLst>
                    <a:ext uri="{9D8B030D-6E8A-4147-A177-3AD203B41FA5}">
                      <a16:colId xmlns:a16="http://schemas.microsoft.com/office/drawing/2014/main" xmlns="" val="20000"/>
                    </a:ext>
                  </a:extLst>
                </a:gridCol>
                <a:gridCol w="762000">
                  <a:extLst>
                    <a:ext uri="{9D8B030D-6E8A-4147-A177-3AD203B41FA5}">
                      <a16:colId xmlns:a16="http://schemas.microsoft.com/office/drawing/2014/main" xmlns="" val="20001"/>
                    </a:ext>
                  </a:extLst>
                </a:gridCol>
                <a:gridCol w="762000">
                  <a:extLst>
                    <a:ext uri="{9D8B030D-6E8A-4147-A177-3AD203B41FA5}">
                      <a16:colId xmlns:a16="http://schemas.microsoft.com/office/drawing/2014/main" xmlns="" val="20002"/>
                    </a:ext>
                  </a:extLst>
                </a:gridCol>
              </a:tblGrid>
              <a:tr h="151130">
                <a:tc>
                  <a:txBody>
                    <a:bodyPr/>
                    <a:lstStyle/>
                    <a:p>
                      <a:pPr algn="ctr">
                        <a:lnSpc>
                          <a:spcPct val="115000"/>
                        </a:lnSpc>
                        <a:spcAft>
                          <a:spcPts val="0"/>
                        </a:spcAft>
                      </a:pPr>
                      <a:r>
                        <a:rPr lang="es-EC" sz="11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Respuesta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1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Frecuencia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1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Porcentaje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151130">
                <a:tc>
                  <a:txBody>
                    <a:bodyPr/>
                    <a:lstStyle/>
                    <a:p>
                      <a:pPr>
                        <a:lnSpc>
                          <a:spcPct val="115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Muy en desacuerdo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18,6%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1"/>
                  </a:ext>
                </a:extLst>
              </a:tr>
              <a:tr h="151130">
                <a:tc>
                  <a:txBody>
                    <a:bodyPr/>
                    <a:lstStyle/>
                    <a:p>
                      <a:pPr>
                        <a:lnSpc>
                          <a:spcPct val="115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En desacuerdo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39,3%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2"/>
                  </a:ext>
                </a:extLst>
              </a:tr>
              <a:tr h="151130">
                <a:tc>
                  <a:txBody>
                    <a:bodyPr/>
                    <a:lstStyle/>
                    <a:p>
                      <a:pPr>
                        <a:lnSpc>
                          <a:spcPct val="115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Indiferente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3"/>
                  </a:ext>
                </a:extLst>
              </a:tr>
              <a:tr h="151130">
                <a:tc>
                  <a:txBody>
                    <a:bodyPr/>
                    <a:lstStyle/>
                    <a:p>
                      <a:pPr>
                        <a:lnSpc>
                          <a:spcPct val="115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De acuerdo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24,8%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4"/>
                  </a:ext>
                </a:extLst>
              </a:tr>
              <a:tr h="151130">
                <a:tc>
                  <a:txBody>
                    <a:bodyPr/>
                    <a:lstStyle/>
                    <a:p>
                      <a:pPr>
                        <a:lnSpc>
                          <a:spcPct val="115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Muy de acuerdo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5"/>
                  </a:ext>
                </a:extLst>
              </a:tr>
              <a:tr h="151130">
                <a:tc>
                  <a:txBody>
                    <a:bodyPr/>
                    <a:lstStyle/>
                    <a:p>
                      <a:pPr>
                        <a:lnSpc>
                          <a:spcPct val="115000"/>
                        </a:lnSpc>
                        <a:spcAft>
                          <a:spcPts val="0"/>
                        </a:spcAft>
                      </a:pPr>
                      <a:r>
                        <a:rPr lang="es-EC" sz="1100" b="1">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b="1">
                          <a:effectLst/>
                          <a:latin typeface="Times New Roman" panose="02020603050405020304" pitchFamily="18" charset="0"/>
                          <a:ea typeface="Times New Roman" panose="02020603050405020304" pitchFamily="18" charset="0"/>
                          <a:cs typeface="Times New Roman" panose="02020603050405020304" pitchFamily="18" charset="0"/>
                        </a:rPr>
                        <a:t>145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b="1" dirty="0">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graphicFrame>
        <p:nvGraphicFramePr>
          <p:cNvPr id="19" name="Gráfico 18"/>
          <p:cNvGraphicFramePr/>
          <p:nvPr>
            <p:extLst>
              <p:ext uri="{D42A27DB-BD31-4B8C-83A1-F6EECF244321}">
                <p14:modId xmlns:p14="http://schemas.microsoft.com/office/powerpoint/2010/main" val="506436315"/>
              </p:ext>
            </p:extLst>
          </p:nvPr>
        </p:nvGraphicFramePr>
        <p:xfrm>
          <a:off x="4768619" y="3734804"/>
          <a:ext cx="2879725" cy="2100580"/>
        </p:xfrm>
        <a:graphic>
          <a:graphicData uri="http://schemas.openxmlformats.org/drawingml/2006/chart">
            <c:chart xmlns:c="http://schemas.openxmlformats.org/drawingml/2006/chart" xmlns:r="http://schemas.openxmlformats.org/officeDocument/2006/relationships" r:id="rId5"/>
          </a:graphicData>
        </a:graphic>
      </p:graphicFrame>
      <p:pic>
        <p:nvPicPr>
          <p:cNvPr id="30722" name="Picture 2" descr="Resultado de imagen de resultados">
            <a:extLst>
              <a:ext uri="{FF2B5EF4-FFF2-40B4-BE49-F238E27FC236}">
                <a16:creationId xmlns:a16="http://schemas.microsoft.com/office/drawing/2014/main" xmlns="" id="{2A6A2BC8-C1C2-4867-A988-4EE6C7E2BB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5446" y="1869428"/>
            <a:ext cx="3528392" cy="25676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8967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2"/>
          <p:cNvGrpSpPr/>
          <p:nvPr/>
        </p:nvGrpSpPr>
        <p:grpSpPr>
          <a:xfrm>
            <a:off x="118542" y="109184"/>
            <a:ext cx="2490980" cy="874542"/>
            <a:chOff x="94511" y="2861804"/>
            <a:chExt cx="2490980" cy="874542"/>
          </a:xfrm>
        </p:grpSpPr>
        <p:pic>
          <p:nvPicPr>
            <p:cNvPr id="13" name="Imagen 12">
              <a:extLst>
                <a:ext uri="{FF2B5EF4-FFF2-40B4-BE49-F238E27FC236}">
                  <a16:creationId xmlns:a16="http://schemas.microsoft.com/office/drawing/2014/main" xmlns="" id="{86B8B1FC-DA2B-2F48-B417-885A8A92E1EE}"/>
                </a:ext>
              </a:extLst>
            </p:cNvPr>
            <p:cNvPicPr>
              <a:picLocks noChangeAspect="1"/>
            </p:cNvPicPr>
            <p:nvPr/>
          </p:nvPicPr>
          <p:blipFill>
            <a:blip r:embed="rId2"/>
            <a:stretch>
              <a:fillRect/>
            </a:stretch>
          </p:blipFill>
          <p:spPr>
            <a:xfrm>
              <a:off x="98801" y="2861804"/>
              <a:ext cx="2426034" cy="806400"/>
            </a:xfrm>
            <a:prstGeom prst="rect">
              <a:avLst/>
            </a:prstGeom>
          </p:spPr>
        </p:pic>
        <p:grpSp>
          <p:nvGrpSpPr>
            <p:cNvPr id="14" name="Grupo 13"/>
            <p:cNvGrpSpPr/>
            <p:nvPr/>
          </p:nvGrpSpPr>
          <p:grpSpPr>
            <a:xfrm>
              <a:off x="94511" y="3070255"/>
              <a:ext cx="2490980" cy="666091"/>
              <a:chOff x="56867" y="3054241"/>
              <a:chExt cx="2490980" cy="666091"/>
            </a:xfrm>
          </p:grpSpPr>
          <p:sp>
            <p:nvSpPr>
              <p:cNvPr id="15" name="CuadroTexto 14"/>
              <p:cNvSpPr txBox="1"/>
              <p:nvPr/>
            </p:nvSpPr>
            <p:spPr>
              <a:xfrm>
                <a:off x="56867" y="3054241"/>
                <a:ext cx="832514" cy="461665"/>
              </a:xfrm>
              <a:prstGeom prst="rect">
                <a:avLst/>
              </a:prstGeom>
              <a:noFill/>
            </p:spPr>
            <p:txBody>
              <a:bodyPr wrap="square" rtlCol="0">
                <a:spAutoFit/>
              </a:bodyPr>
              <a:lstStyle/>
              <a:p>
                <a:pPr algn="ctr"/>
                <a:r>
                  <a:rPr lang="es-MX" sz="1200" b="1" dirty="0"/>
                  <a:t>Capítulo V</a:t>
                </a:r>
              </a:p>
            </p:txBody>
          </p:sp>
          <p:sp>
            <p:nvSpPr>
              <p:cNvPr id="16" name="CuadroTexto 15"/>
              <p:cNvSpPr txBox="1"/>
              <p:nvPr/>
            </p:nvSpPr>
            <p:spPr>
              <a:xfrm>
                <a:off x="852733" y="3197112"/>
                <a:ext cx="1695114" cy="523220"/>
              </a:xfrm>
              <a:prstGeom prst="rect">
                <a:avLst/>
              </a:prstGeom>
              <a:noFill/>
            </p:spPr>
            <p:txBody>
              <a:bodyPr wrap="square" rtlCol="0">
                <a:spAutoFit/>
              </a:bodyPr>
              <a:lstStyle/>
              <a:p>
                <a:r>
                  <a:rPr lang="es-MX" sz="1400" b="1" dirty="0"/>
                  <a:t>Resultados</a:t>
                </a:r>
              </a:p>
              <a:p>
                <a:endParaRPr lang="es-MX" sz="1400" b="1" dirty="0"/>
              </a:p>
            </p:txBody>
          </p:sp>
        </p:grpSp>
      </p:grpSp>
      <p:graphicFrame>
        <p:nvGraphicFramePr>
          <p:cNvPr id="3" name="Tabla 2"/>
          <p:cNvGraphicFramePr>
            <a:graphicFrameLocks noGrp="1"/>
          </p:cNvGraphicFramePr>
          <p:nvPr>
            <p:extLst>
              <p:ext uri="{D42A27DB-BD31-4B8C-83A1-F6EECF244321}">
                <p14:modId xmlns:p14="http://schemas.microsoft.com/office/powerpoint/2010/main" val="997208951"/>
              </p:ext>
            </p:extLst>
          </p:nvPr>
        </p:nvGraphicFramePr>
        <p:xfrm>
          <a:off x="7391350" y="1649268"/>
          <a:ext cx="4021274" cy="4155225"/>
        </p:xfrm>
        <a:graphic>
          <a:graphicData uri="http://schemas.openxmlformats.org/drawingml/2006/table">
            <a:tbl>
              <a:tblPr/>
              <a:tblGrid>
                <a:gridCol w="1147389">
                  <a:extLst>
                    <a:ext uri="{9D8B030D-6E8A-4147-A177-3AD203B41FA5}">
                      <a16:colId xmlns:a16="http://schemas.microsoft.com/office/drawing/2014/main" xmlns="" val="20000"/>
                    </a:ext>
                  </a:extLst>
                </a:gridCol>
                <a:gridCol w="1147389">
                  <a:extLst>
                    <a:ext uri="{9D8B030D-6E8A-4147-A177-3AD203B41FA5}">
                      <a16:colId xmlns:a16="http://schemas.microsoft.com/office/drawing/2014/main" xmlns="" val="20001"/>
                    </a:ext>
                  </a:extLst>
                </a:gridCol>
                <a:gridCol w="863248">
                  <a:extLst>
                    <a:ext uri="{9D8B030D-6E8A-4147-A177-3AD203B41FA5}">
                      <a16:colId xmlns:a16="http://schemas.microsoft.com/office/drawing/2014/main" xmlns="" val="20002"/>
                    </a:ext>
                  </a:extLst>
                </a:gridCol>
                <a:gridCol w="863248">
                  <a:extLst>
                    <a:ext uri="{9D8B030D-6E8A-4147-A177-3AD203B41FA5}">
                      <a16:colId xmlns:a16="http://schemas.microsoft.com/office/drawing/2014/main" xmlns="" val="20003"/>
                    </a:ext>
                  </a:extLst>
                </a:gridCol>
              </a:tblGrid>
              <a:tr h="268830">
                <a:tc rowSpan="2">
                  <a:txBody>
                    <a:bodyPr/>
                    <a:lstStyle/>
                    <a:p>
                      <a:pPr>
                        <a:lnSpc>
                          <a:spcPct val="115000"/>
                        </a:lnSpc>
                        <a:spcAft>
                          <a:spcPts val="0"/>
                        </a:spcAft>
                      </a:pPr>
                      <a:r>
                        <a:rPr lang="es-EC"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gridSpan="3">
                  <a:txBody>
                    <a:bodyPr/>
                    <a:lstStyle/>
                    <a:p>
                      <a:pPr marL="38100" marR="38100" algn="ctr">
                        <a:lnSpc>
                          <a:spcPts val="1600"/>
                        </a:lnSpc>
                        <a:spcAft>
                          <a:spcPts val="0"/>
                        </a:spcAft>
                      </a:pPr>
                      <a:r>
                        <a:rPr lang="es-EC"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Componente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37660">
                <a:tc vMerge="1">
                  <a:txBody>
                    <a:bodyPr/>
                    <a:lstStyle/>
                    <a:p>
                      <a:endParaRPr lang="en-US"/>
                    </a:p>
                  </a:txBody>
                  <a:tcPr/>
                </a:tc>
                <a:tc>
                  <a:txBody>
                    <a:bodyPr/>
                    <a:lstStyle/>
                    <a:p>
                      <a:pPr marL="38100" marR="38100">
                        <a:lnSpc>
                          <a:spcPts val="1600"/>
                        </a:lnSpc>
                        <a:spcAft>
                          <a:spcPts val="0"/>
                        </a:spcAft>
                      </a:pPr>
                      <a:r>
                        <a:rPr lang="es-EC"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Organización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38100" marR="38100" algn="ctr">
                        <a:lnSpc>
                          <a:spcPts val="1600"/>
                        </a:lnSpc>
                        <a:spcAft>
                          <a:spcPts val="0"/>
                        </a:spcAft>
                      </a:pPr>
                      <a:r>
                        <a:rPr lang="es-EC"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Individuo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38100" marR="38100" algn="ctr">
                        <a:lnSpc>
                          <a:spcPts val="1600"/>
                        </a:lnSpc>
                        <a:spcAft>
                          <a:spcPts val="0"/>
                        </a:spcAft>
                      </a:pPr>
                      <a:r>
                        <a:rPr lang="es-EC"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Mercado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1"/>
                  </a:ext>
                </a:extLst>
              </a:tr>
              <a:tr h="268830">
                <a:tc>
                  <a:txBody>
                    <a:bodyPr/>
                    <a:lstStyle/>
                    <a:p>
                      <a:pPr marL="38100" marR="38100">
                        <a:lnSpc>
                          <a:spcPts val="1600"/>
                        </a:lnSpc>
                        <a:spcAft>
                          <a:spcPts val="0"/>
                        </a:spcAft>
                      </a:pPr>
                      <a:r>
                        <a:rPr lang="es-EC"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Supervisión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38100" marR="38100" algn="r">
                        <a:lnSpc>
                          <a:spcPts val="1600"/>
                        </a:lnSpc>
                        <a:spcAft>
                          <a:spcPts val="0"/>
                        </a:spcAft>
                      </a:pPr>
                      <a:r>
                        <a:rPr lang="es-EC" sz="11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,755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2"/>
                  </a:ext>
                </a:extLst>
              </a:tr>
              <a:tr h="268830">
                <a:tc>
                  <a:txBody>
                    <a:bodyPr/>
                    <a:lstStyle/>
                    <a:p>
                      <a:pPr marL="38100" marR="38100">
                        <a:lnSpc>
                          <a:spcPts val="1600"/>
                        </a:lnSpc>
                        <a:spcAft>
                          <a:spcPts val="0"/>
                        </a:spcAft>
                      </a:pPr>
                      <a:r>
                        <a:rPr lang="es-EC"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Políticas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38100" marR="38100" algn="r">
                        <a:lnSpc>
                          <a:spcPts val="1600"/>
                        </a:lnSpc>
                        <a:spcAft>
                          <a:spcPts val="0"/>
                        </a:spcAft>
                      </a:pPr>
                      <a:r>
                        <a:rPr lang="es-EC" sz="11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,700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3"/>
                  </a:ext>
                </a:extLst>
              </a:tr>
              <a:tr h="268830">
                <a:tc>
                  <a:txBody>
                    <a:bodyPr/>
                    <a:lstStyle/>
                    <a:p>
                      <a:pPr marL="38100" marR="38100">
                        <a:lnSpc>
                          <a:spcPts val="1600"/>
                        </a:lnSpc>
                        <a:spcAft>
                          <a:spcPts val="0"/>
                        </a:spcAft>
                      </a:pPr>
                      <a:r>
                        <a:rPr lang="es-EC"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G10 Mercado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38100" marR="38100" algn="r">
                        <a:lnSpc>
                          <a:spcPts val="1600"/>
                        </a:lnSpc>
                        <a:spcAft>
                          <a:spcPts val="0"/>
                        </a:spcAft>
                      </a:pPr>
                      <a:r>
                        <a:rPr lang="es-EC" sz="11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,692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4"/>
                  </a:ext>
                </a:extLst>
              </a:tr>
              <a:tr h="268830">
                <a:tc>
                  <a:txBody>
                    <a:bodyPr/>
                    <a:lstStyle/>
                    <a:p>
                      <a:pPr marL="38100" marR="38100">
                        <a:lnSpc>
                          <a:spcPts val="1600"/>
                        </a:lnSpc>
                        <a:spcAft>
                          <a:spcPts val="0"/>
                        </a:spcAft>
                      </a:pPr>
                      <a:r>
                        <a:rPr lang="es-EC"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Condiciones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38100" marR="38100" algn="r">
                        <a:lnSpc>
                          <a:spcPts val="1600"/>
                        </a:lnSpc>
                        <a:spcAft>
                          <a:spcPts val="0"/>
                        </a:spcAft>
                      </a:pPr>
                      <a:r>
                        <a:rPr lang="es-EC" sz="11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,530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5"/>
                  </a:ext>
                </a:extLst>
              </a:tr>
              <a:tr h="268830">
                <a:tc>
                  <a:txBody>
                    <a:bodyPr/>
                    <a:lstStyle/>
                    <a:p>
                      <a:pPr marL="38100" marR="38100">
                        <a:lnSpc>
                          <a:spcPts val="1600"/>
                        </a:lnSpc>
                        <a:spcAft>
                          <a:spcPts val="0"/>
                        </a:spcAft>
                      </a:pPr>
                      <a:r>
                        <a:rPr lang="es-EC"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Contenido del trabajo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38100" marR="38100" algn="r">
                        <a:lnSpc>
                          <a:spcPts val="1600"/>
                        </a:lnSpc>
                        <a:spcAft>
                          <a:spcPts val="0"/>
                        </a:spcAft>
                      </a:pPr>
                      <a:r>
                        <a:rPr lang="es-EC" sz="1100">
                          <a:solidFill>
                            <a:srgbClr val="000000"/>
                          </a:solidFill>
                          <a:effectLst/>
                          <a:highlight>
                            <a:srgbClr val="FF00FF"/>
                          </a:highlight>
                          <a:latin typeface="Times New Roman" panose="02020603050405020304" pitchFamily="18" charset="0"/>
                          <a:ea typeface="Calibri" panose="020F0502020204030204" pitchFamily="34" charset="0"/>
                          <a:cs typeface="Times New Roman" panose="02020603050405020304" pitchFamily="18" charset="0"/>
                        </a:rPr>
                        <a:t>,780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6"/>
                  </a:ext>
                </a:extLst>
              </a:tr>
              <a:tr h="268830">
                <a:tc>
                  <a:txBody>
                    <a:bodyPr/>
                    <a:lstStyle/>
                    <a:p>
                      <a:pPr marL="38100" marR="38100">
                        <a:lnSpc>
                          <a:spcPts val="1600"/>
                        </a:lnSpc>
                        <a:spcAft>
                          <a:spcPts val="0"/>
                        </a:spcAft>
                      </a:pPr>
                      <a:r>
                        <a:rPr lang="es-EC"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Personal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38100" marR="38100" algn="r">
                        <a:lnSpc>
                          <a:spcPts val="1600"/>
                        </a:lnSpc>
                        <a:spcAft>
                          <a:spcPts val="0"/>
                        </a:spcAft>
                      </a:pPr>
                      <a:r>
                        <a:rPr lang="es-EC" sz="1100">
                          <a:solidFill>
                            <a:srgbClr val="000000"/>
                          </a:solidFill>
                          <a:effectLst/>
                          <a:highlight>
                            <a:srgbClr val="FF00FF"/>
                          </a:highlight>
                          <a:latin typeface="Times New Roman" panose="02020603050405020304" pitchFamily="18" charset="0"/>
                          <a:ea typeface="Calibri" panose="020F0502020204030204" pitchFamily="34" charset="0"/>
                          <a:cs typeface="Times New Roman" panose="02020603050405020304" pitchFamily="18" charset="0"/>
                        </a:rPr>
                        <a:t>,743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7"/>
                  </a:ext>
                </a:extLst>
              </a:tr>
              <a:tr h="268830">
                <a:tc>
                  <a:txBody>
                    <a:bodyPr/>
                    <a:lstStyle/>
                    <a:p>
                      <a:pPr marL="38100" marR="38100">
                        <a:lnSpc>
                          <a:spcPts val="1600"/>
                        </a:lnSpc>
                        <a:spcAft>
                          <a:spcPts val="0"/>
                        </a:spcAft>
                      </a:pPr>
                      <a:r>
                        <a:rPr lang="es-EC"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Ocupación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38100" marR="38100" algn="r">
                        <a:lnSpc>
                          <a:spcPts val="1600"/>
                        </a:lnSpc>
                        <a:spcAft>
                          <a:spcPts val="0"/>
                        </a:spcAft>
                      </a:pPr>
                      <a:r>
                        <a:rPr lang="es-EC" sz="1100">
                          <a:solidFill>
                            <a:srgbClr val="000000"/>
                          </a:solidFill>
                          <a:effectLst/>
                          <a:highlight>
                            <a:srgbClr val="FF00FF"/>
                          </a:highlight>
                          <a:latin typeface="Times New Roman" panose="02020603050405020304" pitchFamily="18" charset="0"/>
                          <a:ea typeface="Calibri" panose="020F0502020204030204" pitchFamily="34" charset="0"/>
                          <a:cs typeface="Times New Roman" panose="02020603050405020304" pitchFamily="18" charset="0"/>
                        </a:rPr>
                        <a:t>,667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8"/>
                  </a:ext>
                </a:extLst>
              </a:tr>
              <a:tr h="268830">
                <a:tc>
                  <a:txBody>
                    <a:bodyPr/>
                    <a:lstStyle/>
                    <a:p>
                      <a:pPr marL="38100" marR="38100">
                        <a:lnSpc>
                          <a:spcPts val="1600"/>
                        </a:lnSpc>
                        <a:spcAft>
                          <a:spcPts val="0"/>
                        </a:spcAft>
                      </a:pPr>
                      <a:r>
                        <a:rPr lang="es-EC"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Tamaño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38100" marR="38100" algn="r">
                        <a:lnSpc>
                          <a:spcPts val="1600"/>
                        </a:lnSpc>
                        <a:spcAft>
                          <a:spcPts val="0"/>
                        </a:spcAft>
                      </a:pPr>
                      <a:r>
                        <a:rPr lang="es-EC" sz="1100">
                          <a:solidFill>
                            <a:srgbClr val="000000"/>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,803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9"/>
                  </a:ext>
                </a:extLst>
              </a:tr>
              <a:tr h="268830">
                <a:tc>
                  <a:txBody>
                    <a:bodyPr/>
                    <a:lstStyle/>
                    <a:p>
                      <a:pPr marL="38100" marR="38100">
                        <a:lnSpc>
                          <a:spcPts val="1600"/>
                        </a:lnSpc>
                        <a:spcAft>
                          <a:spcPts val="0"/>
                        </a:spcAft>
                      </a:pPr>
                      <a:r>
                        <a:rPr lang="es-EC"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Metas y valores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C"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38100" marR="38100" algn="r">
                        <a:lnSpc>
                          <a:spcPts val="1600"/>
                        </a:lnSpc>
                        <a:spcAft>
                          <a:spcPts val="0"/>
                        </a:spcAft>
                      </a:pPr>
                      <a:r>
                        <a:rPr lang="es-EC" sz="1100">
                          <a:solidFill>
                            <a:srgbClr val="000000"/>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,676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10"/>
                  </a:ext>
                </a:extLst>
              </a:tr>
              <a:tr h="537660">
                <a:tc gridSpan="4">
                  <a:txBody>
                    <a:bodyPr/>
                    <a:lstStyle/>
                    <a:p>
                      <a:pPr marL="38100" marR="38100">
                        <a:lnSpc>
                          <a:spcPts val="16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Método de extracción: análisis de componentes principales.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8100" marR="38100">
                        <a:lnSpc>
                          <a:spcPts val="16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Método de rotación: Varimax con normalización Kaiser.</a:t>
                      </a:r>
                      <a:r>
                        <a:rPr lang="es-EC" sz="1000" baseline="30000">
                          <a:effectLst/>
                          <a:latin typeface="Times New Roman" panose="02020603050405020304" pitchFamily="18" charset="0"/>
                          <a:ea typeface="Calibri" panose="020F0502020204030204" pitchFamily="34" charset="0"/>
                          <a:cs typeface="Times New Roman" panose="02020603050405020304" pitchFamily="18" charset="0"/>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1"/>
                  </a:ext>
                </a:extLst>
              </a:tr>
              <a:tr h="268830">
                <a:tc gridSpan="4">
                  <a:txBody>
                    <a:bodyPr/>
                    <a:lstStyle/>
                    <a:p>
                      <a:pPr marL="38100" marR="38100">
                        <a:lnSpc>
                          <a:spcPts val="1600"/>
                        </a:lnSpc>
                        <a:spcAft>
                          <a:spcPts val="0"/>
                        </a:spcAf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a. La rotación ha convergido en 3 iteraciones.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2"/>
                  </a:ext>
                </a:extLst>
              </a:tr>
            </a:tbl>
          </a:graphicData>
        </a:graphic>
      </p:graphicFrame>
      <p:sp>
        <p:nvSpPr>
          <p:cNvPr id="8" name="Rectángulo 7"/>
          <p:cNvSpPr/>
          <p:nvPr/>
        </p:nvSpPr>
        <p:spPr>
          <a:xfrm>
            <a:off x="7103318" y="1176282"/>
            <a:ext cx="4794902" cy="261610"/>
          </a:xfrm>
          <a:prstGeom prst="rect">
            <a:avLst/>
          </a:prstGeom>
        </p:spPr>
        <p:txBody>
          <a:bodyPr wrap="none">
            <a:spAutoFit/>
          </a:bodyPr>
          <a:lstStyle/>
          <a:p>
            <a:r>
              <a:rPr lang="es-EC" sz="1100" b="1" dirty="0">
                <a:latin typeface="Calibri" panose="020F0502020204030204" pitchFamily="34" charset="0"/>
                <a:ea typeface="Calibri" panose="020F0502020204030204" pitchFamily="34" charset="0"/>
                <a:cs typeface="Times New Roman" panose="02020603050405020304" pitchFamily="18" charset="0"/>
              </a:rPr>
              <a:t>Tabla  </a:t>
            </a:r>
            <a:r>
              <a:rPr lang="es-EC" sz="1100" i="1" dirty="0">
                <a:latin typeface="Calibri" panose="020F0502020204030204" pitchFamily="34" charset="0"/>
                <a:ea typeface="Calibri" panose="020F0502020204030204" pitchFamily="34" charset="0"/>
                <a:cs typeface="Times New Roman" panose="02020603050405020304" pitchFamily="18" charset="0"/>
              </a:rPr>
              <a:t>Matriz componentes rotados (motivos para la salida de la organización</a:t>
            </a:r>
            <a:endParaRPr lang="en-US" dirty="0"/>
          </a:p>
        </p:txBody>
      </p:sp>
      <p:graphicFrame>
        <p:nvGraphicFramePr>
          <p:cNvPr id="24" name="Tabla 23"/>
          <p:cNvGraphicFramePr>
            <a:graphicFrameLocks noGrp="1"/>
          </p:cNvGraphicFramePr>
          <p:nvPr>
            <p:extLst>
              <p:ext uri="{D42A27DB-BD31-4B8C-83A1-F6EECF244321}">
                <p14:modId xmlns:p14="http://schemas.microsoft.com/office/powerpoint/2010/main" val="2987561628"/>
              </p:ext>
            </p:extLst>
          </p:nvPr>
        </p:nvGraphicFramePr>
        <p:xfrm>
          <a:off x="334566" y="1484784"/>
          <a:ext cx="4857750" cy="788164"/>
        </p:xfrm>
        <a:graphic>
          <a:graphicData uri="http://schemas.openxmlformats.org/drawingml/2006/table">
            <a:tbl>
              <a:tblPr/>
              <a:tblGrid>
                <a:gridCol w="2522147">
                  <a:extLst>
                    <a:ext uri="{9D8B030D-6E8A-4147-A177-3AD203B41FA5}">
                      <a16:colId xmlns:a16="http://schemas.microsoft.com/office/drawing/2014/main" xmlns="" val="20000"/>
                    </a:ext>
                  </a:extLst>
                </a:gridCol>
                <a:gridCol w="1583718">
                  <a:extLst>
                    <a:ext uri="{9D8B030D-6E8A-4147-A177-3AD203B41FA5}">
                      <a16:colId xmlns:a16="http://schemas.microsoft.com/office/drawing/2014/main" xmlns="" val="20001"/>
                    </a:ext>
                  </a:extLst>
                </a:gridCol>
                <a:gridCol w="751885">
                  <a:extLst>
                    <a:ext uri="{9D8B030D-6E8A-4147-A177-3AD203B41FA5}">
                      <a16:colId xmlns:a16="http://schemas.microsoft.com/office/drawing/2014/main" xmlns="" val="20002"/>
                    </a:ext>
                  </a:extLst>
                </a:gridCol>
              </a:tblGrid>
              <a:tr h="0">
                <a:tc gridSpan="2">
                  <a:txBody>
                    <a:bodyPr/>
                    <a:lstStyle/>
                    <a:p>
                      <a:pPr marL="38100" marR="38100">
                        <a:lnSpc>
                          <a:spcPct val="115000"/>
                        </a:lnSpc>
                        <a:spcAft>
                          <a:spcPts val="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Medida Kaiser-Meyer-Olkin de adecuación de muestreo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en-US"/>
                    </a:p>
                  </a:txBody>
                  <a:tcPr/>
                </a:tc>
                <a:tc>
                  <a:txBody>
                    <a:bodyPr/>
                    <a:lstStyle/>
                    <a:p>
                      <a:pPr marL="38100" marR="38100" algn="r">
                        <a:lnSpc>
                          <a:spcPct val="115000"/>
                        </a:lnSpc>
                        <a:spcAft>
                          <a:spcPts val="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,709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0"/>
                  </a:ext>
                </a:extLst>
              </a:tr>
              <a:tr h="0">
                <a:tc rowSpan="3">
                  <a:txBody>
                    <a:bodyPr/>
                    <a:lstStyle/>
                    <a:p>
                      <a:pPr marL="38100" marR="38100">
                        <a:lnSpc>
                          <a:spcPct val="115000"/>
                        </a:lnSpc>
                        <a:spcAft>
                          <a:spcPts val="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Prueba de esfericidad de Bartlett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38100" marR="38100">
                        <a:lnSpc>
                          <a:spcPct val="115000"/>
                        </a:lnSpc>
                        <a:spcAft>
                          <a:spcPts val="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Aprox. Chi-cuadrado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38100" marR="38100" algn="r">
                        <a:lnSpc>
                          <a:spcPct val="115000"/>
                        </a:lnSpc>
                        <a:spcAft>
                          <a:spcPts val="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228,983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1"/>
                  </a:ext>
                </a:extLst>
              </a:tr>
              <a:tr h="0">
                <a:tc vMerge="1">
                  <a:txBody>
                    <a:bodyPr/>
                    <a:lstStyle/>
                    <a:p>
                      <a:endParaRPr lang="en-US"/>
                    </a:p>
                  </a:txBody>
                  <a:tcPr/>
                </a:tc>
                <a:tc>
                  <a:txBody>
                    <a:bodyPr/>
                    <a:lstStyle/>
                    <a:p>
                      <a:pPr marL="38100" marR="38100">
                        <a:lnSpc>
                          <a:spcPct val="115000"/>
                        </a:lnSpc>
                        <a:spcAft>
                          <a:spcPts val="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Gl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38100" marR="38100" algn="r">
                        <a:lnSpc>
                          <a:spcPct val="115000"/>
                        </a:lnSpc>
                        <a:spcAft>
                          <a:spcPts val="0"/>
                        </a:spcAft>
                      </a:pPr>
                      <a:r>
                        <a:rPr lang="es-EC"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2"/>
                  </a:ext>
                </a:extLst>
              </a:tr>
              <a:tr h="0">
                <a:tc vMerge="1">
                  <a:txBody>
                    <a:bodyPr/>
                    <a:lstStyle/>
                    <a:p>
                      <a:endParaRPr lang="en-US"/>
                    </a:p>
                  </a:txBody>
                  <a:tcPr/>
                </a:tc>
                <a:tc>
                  <a:txBody>
                    <a:bodyPr/>
                    <a:lstStyle/>
                    <a:p>
                      <a:pPr marL="38100" marR="38100">
                        <a:lnSpc>
                          <a:spcPct val="115000"/>
                        </a:lnSpc>
                        <a:spcAft>
                          <a:spcPts val="0"/>
                        </a:spcAft>
                      </a:pPr>
                      <a:r>
                        <a:rPr lang="es-EC"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Sig.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38100" marR="38100" algn="r">
                        <a:lnSpc>
                          <a:spcPct val="115000"/>
                        </a:lnSpc>
                        <a:spcAft>
                          <a:spcPts val="0"/>
                        </a:spcAft>
                      </a:pPr>
                      <a:r>
                        <a:rPr lang="es-EC" sz="12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26" name="Rectángulo 25"/>
          <p:cNvSpPr/>
          <p:nvPr/>
        </p:nvSpPr>
        <p:spPr>
          <a:xfrm>
            <a:off x="156550" y="2708920"/>
            <a:ext cx="6092825" cy="646331"/>
          </a:xfrm>
          <a:prstGeom prst="rect">
            <a:avLst/>
          </a:prstGeom>
        </p:spPr>
        <p:txBody>
          <a:bodyPr>
            <a:spAutoFit/>
          </a:bodyPr>
          <a:lstStyle/>
          <a:p>
            <a:r>
              <a:rPr lang="es-EC" dirty="0">
                <a:solidFill>
                  <a:srgbClr val="000000"/>
                </a:solidFill>
                <a:latin typeface="Times New Roman" panose="02020603050405020304" pitchFamily="18" charset="0"/>
                <a:ea typeface="Calibri" panose="020F0502020204030204" pitchFamily="34" charset="0"/>
              </a:rPr>
              <a:t>El modelo se explica con tres factores, que representan el 54,29% de la varianza total de datos, </a:t>
            </a:r>
            <a:endParaRPr lang="en-US" dirty="0"/>
          </a:p>
        </p:txBody>
      </p:sp>
      <p:sp>
        <p:nvSpPr>
          <p:cNvPr id="17" name="CuadroTexto 16">
            <a:extLst>
              <a:ext uri="{FF2B5EF4-FFF2-40B4-BE49-F238E27FC236}">
                <a16:creationId xmlns:a16="http://schemas.microsoft.com/office/drawing/2014/main" xmlns="" id="{61AD1E30-AAE3-4A5E-B867-BD8A867A21DC}"/>
              </a:ext>
            </a:extLst>
          </p:cNvPr>
          <p:cNvSpPr txBox="1"/>
          <p:nvPr/>
        </p:nvSpPr>
        <p:spPr>
          <a:xfrm>
            <a:off x="5190412" y="317635"/>
            <a:ext cx="2657247" cy="374571"/>
          </a:xfrm>
          <a:prstGeom prst="flowChartAlternateProcess">
            <a:avLst/>
          </a:prstGeom>
          <a:ln w="28575">
            <a:solidFill>
              <a:srgbClr val="00DA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C" sz="1600" b="1" dirty="0"/>
              <a:t>ANÁLISIS FACTORIAL </a:t>
            </a:r>
            <a:endParaRPr lang="es-MX" sz="1600" b="1" dirty="0"/>
          </a:p>
        </p:txBody>
      </p:sp>
      <p:pic>
        <p:nvPicPr>
          <p:cNvPr id="31746" name="Picture 2" descr="Resultado de imagen de anilisis">
            <a:extLst>
              <a:ext uri="{FF2B5EF4-FFF2-40B4-BE49-F238E27FC236}">
                <a16:creationId xmlns:a16="http://schemas.microsoft.com/office/drawing/2014/main" xmlns="" id="{44D67847-ECE5-4833-941B-5767D98B93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54" y="3791223"/>
            <a:ext cx="3058972" cy="20140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1748" name="Picture 4" descr="Resultado de imagen de anilisis">
            <a:extLst>
              <a:ext uri="{FF2B5EF4-FFF2-40B4-BE49-F238E27FC236}">
                <a16:creationId xmlns:a16="http://schemas.microsoft.com/office/drawing/2014/main" xmlns="" id="{6BA76820-0F43-4D92-A193-BFA7C46889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2060" y="3791222"/>
            <a:ext cx="2763226" cy="20140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xmlns="" id="{5DB19C26-9F87-4F0B-8CF7-EBADD14E9303}"/>
              </a:ext>
            </a:extLst>
          </p:cNvPr>
          <p:cNvSpPr/>
          <p:nvPr/>
        </p:nvSpPr>
        <p:spPr>
          <a:xfrm>
            <a:off x="7391350" y="1955802"/>
            <a:ext cx="1191352" cy="285912"/>
          </a:xfrm>
          <a:prstGeom prst="rect">
            <a:avLst/>
          </a:prstGeom>
        </p:spPr>
        <p:txBody>
          <a:bodyPr wrap="none">
            <a:spAutoFit/>
          </a:bodyPr>
          <a:lstStyle/>
          <a:p>
            <a:pPr marL="38100" marR="38100">
              <a:lnSpc>
                <a:spcPts val="1600"/>
              </a:lnSpc>
              <a:spcAft>
                <a:spcPts val="0"/>
              </a:spcAft>
            </a:pPr>
            <a:r>
              <a:rPr lang="es-EC"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Subdimensión</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ángulo 17"/>
          <p:cNvSpPr/>
          <p:nvPr/>
        </p:nvSpPr>
        <p:spPr>
          <a:xfrm>
            <a:off x="2251371" y="1204243"/>
            <a:ext cx="716301" cy="261610"/>
          </a:xfrm>
          <a:prstGeom prst="rect">
            <a:avLst/>
          </a:prstGeom>
        </p:spPr>
        <p:txBody>
          <a:bodyPr wrap="square">
            <a:spAutoFit/>
          </a:bodyPr>
          <a:lstStyle/>
          <a:p>
            <a:r>
              <a:rPr lang="es-EC" sz="1100" dirty="0">
                <a:solidFill>
                  <a:srgbClr val="000000"/>
                </a:solidFill>
                <a:latin typeface="Times New Roman" panose="02020603050405020304" pitchFamily="18" charset="0"/>
                <a:ea typeface="Calibri" panose="020F0502020204030204" pitchFamily="34" charset="0"/>
              </a:rPr>
              <a:t>Factible</a:t>
            </a:r>
            <a:endParaRPr lang="en-US" sz="1100" dirty="0"/>
          </a:p>
        </p:txBody>
      </p:sp>
      <p:cxnSp>
        <p:nvCxnSpPr>
          <p:cNvPr id="5" name="Conector recto de flecha 4"/>
          <p:cNvCxnSpPr/>
          <p:nvPr/>
        </p:nvCxnSpPr>
        <p:spPr>
          <a:xfrm flipV="1">
            <a:off x="2854846" y="915584"/>
            <a:ext cx="864096" cy="260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95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2"/>
          <p:cNvGrpSpPr/>
          <p:nvPr/>
        </p:nvGrpSpPr>
        <p:grpSpPr>
          <a:xfrm>
            <a:off x="118542" y="109184"/>
            <a:ext cx="2527628" cy="899092"/>
            <a:chOff x="94511" y="2861804"/>
            <a:chExt cx="2527628" cy="899092"/>
          </a:xfrm>
        </p:grpSpPr>
        <p:pic>
          <p:nvPicPr>
            <p:cNvPr id="13" name="Imagen 12">
              <a:extLst>
                <a:ext uri="{FF2B5EF4-FFF2-40B4-BE49-F238E27FC236}">
                  <a16:creationId xmlns:a16="http://schemas.microsoft.com/office/drawing/2014/main" xmlns="" id="{86B8B1FC-DA2B-2F48-B417-885A8A92E1EE}"/>
                </a:ext>
              </a:extLst>
            </p:cNvPr>
            <p:cNvPicPr>
              <a:picLocks noChangeAspect="1"/>
            </p:cNvPicPr>
            <p:nvPr/>
          </p:nvPicPr>
          <p:blipFill>
            <a:blip r:embed="rId3"/>
            <a:stretch>
              <a:fillRect/>
            </a:stretch>
          </p:blipFill>
          <p:spPr>
            <a:xfrm>
              <a:off x="98801" y="2861804"/>
              <a:ext cx="2426034" cy="806400"/>
            </a:xfrm>
            <a:prstGeom prst="rect">
              <a:avLst/>
            </a:prstGeom>
          </p:spPr>
        </p:pic>
        <p:grpSp>
          <p:nvGrpSpPr>
            <p:cNvPr id="14" name="Grupo 13"/>
            <p:cNvGrpSpPr/>
            <p:nvPr/>
          </p:nvGrpSpPr>
          <p:grpSpPr>
            <a:xfrm>
              <a:off x="94511" y="3070255"/>
              <a:ext cx="2527628" cy="690641"/>
              <a:chOff x="56867" y="3054241"/>
              <a:chExt cx="2527628" cy="690641"/>
            </a:xfrm>
          </p:grpSpPr>
          <p:sp>
            <p:nvSpPr>
              <p:cNvPr id="15" name="CuadroTexto 14"/>
              <p:cNvSpPr txBox="1"/>
              <p:nvPr/>
            </p:nvSpPr>
            <p:spPr>
              <a:xfrm>
                <a:off x="56867" y="3054241"/>
                <a:ext cx="832514" cy="461665"/>
              </a:xfrm>
              <a:prstGeom prst="rect">
                <a:avLst/>
              </a:prstGeom>
              <a:noFill/>
            </p:spPr>
            <p:txBody>
              <a:bodyPr wrap="square" rtlCol="0">
                <a:spAutoFit/>
              </a:bodyPr>
              <a:lstStyle/>
              <a:p>
                <a:pPr algn="ctr"/>
                <a:r>
                  <a:rPr lang="es-MX" sz="1200" b="1" dirty="0"/>
                  <a:t>Capítulo V</a:t>
                </a:r>
              </a:p>
            </p:txBody>
          </p:sp>
          <p:sp>
            <p:nvSpPr>
              <p:cNvPr id="16" name="CuadroTexto 15"/>
              <p:cNvSpPr txBox="1"/>
              <p:nvPr/>
            </p:nvSpPr>
            <p:spPr>
              <a:xfrm>
                <a:off x="889381" y="3221662"/>
                <a:ext cx="1695114" cy="523220"/>
              </a:xfrm>
              <a:prstGeom prst="rect">
                <a:avLst/>
              </a:prstGeom>
              <a:noFill/>
            </p:spPr>
            <p:txBody>
              <a:bodyPr wrap="square" rtlCol="0">
                <a:spAutoFit/>
              </a:bodyPr>
              <a:lstStyle/>
              <a:p>
                <a:r>
                  <a:rPr lang="es-MX" sz="1400" b="1" dirty="0"/>
                  <a:t>Resultados</a:t>
                </a:r>
              </a:p>
              <a:p>
                <a:endParaRPr lang="es-MX" sz="1400" b="1" dirty="0"/>
              </a:p>
            </p:txBody>
          </p:sp>
        </p:grpSp>
      </p:grpSp>
      <p:sp>
        <p:nvSpPr>
          <p:cNvPr id="20" name="CuadroTexto 19"/>
          <p:cNvSpPr txBox="1"/>
          <p:nvPr/>
        </p:nvSpPr>
        <p:spPr>
          <a:xfrm>
            <a:off x="3145867" y="609040"/>
            <a:ext cx="6532708" cy="340519"/>
          </a:xfrm>
          <a:prstGeom prst="flowChartAlternateProcess">
            <a:avLst/>
          </a:prstGeom>
          <a:ln w="28575">
            <a:solidFill>
              <a:srgbClr val="00DA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r"/>
            <a:r>
              <a:rPr lang="es-EC" sz="1400" b="1" dirty="0"/>
              <a:t>MODELO DE DESICIÓN DE ABANDONO DE PUESTO (MILKOVICH)</a:t>
            </a:r>
            <a:endParaRPr lang="es-MX" sz="1400" b="1" dirty="0"/>
          </a:p>
        </p:txBody>
      </p:sp>
      <p:sp>
        <p:nvSpPr>
          <p:cNvPr id="9" name="Rectángulo 8">
            <a:extLst>
              <a:ext uri="{FF2B5EF4-FFF2-40B4-BE49-F238E27FC236}">
                <a16:creationId xmlns:a16="http://schemas.microsoft.com/office/drawing/2014/main" xmlns="" id="{158384A8-9D98-44C2-B4F1-6AA56914DEC8}"/>
              </a:ext>
            </a:extLst>
          </p:cNvPr>
          <p:cNvSpPr/>
          <p:nvPr/>
        </p:nvSpPr>
        <p:spPr>
          <a:xfrm>
            <a:off x="451120" y="3383817"/>
            <a:ext cx="2207722" cy="7347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200" dirty="0">
              <a:solidFill>
                <a:schemeClr val="tx1"/>
              </a:solidFill>
              <a:latin typeface="Times New Roman" panose="02020603050405020304" pitchFamily="18" charset="0"/>
              <a:cs typeface="Times New Roman" panose="02020603050405020304" pitchFamily="18" charset="0"/>
            </a:endParaRPr>
          </a:p>
        </p:txBody>
      </p:sp>
      <p:sp>
        <p:nvSpPr>
          <p:cNvPr id="10" name="Rectángulo 9">
            <a:extLst>
              <a:ext uri="{FF2B5EF4-FFF2-40B4-BE49-F238E27FC236}">
                <a16:creationId xmlns:a16="http://schemas.microsoft.com/office/drawing/2014/main" xmlns="" id="{54B0EFC4-39E7-4BE5-BBBE-300C6EA57FC0}"/>
              </a:ext>
            </a:extLst>
          </p:cNvPr>
          <p:cNvSpPr/>
          <p:nvPr/>
        </p:nvSpPr>
        <p:spPr>
          <a:xfrm>
            <a:off x="783561" y="1483893"/>
            <a:ext cx="1490827" cy="16617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a:solidFill>
                  <a:srgbClr val="FF0000"/>
                </a:solidFill>
                <a:latin typeface="Times New Roman" panose="02020603050405020304" pitchFamily="18" charset="0"/>
                <a:cs typeface="Times New Roman" panose="02020603050405020304" pitchFamily="18" charset="0"/>
              </a:rPr>
              <a:t>De la organización </a:t>
            </a:r>
            <a:endParaRPr lang="es-EC" sz="1200" dirty="0">
              <a:solidFill>
                <a:srgbClr val="FF0000"/>
              </a:solidFill>
              <a:latin typeface="Times New Roman" panose="02020603050405020304" pitchFamily="18" charset="0"/>
              <a:cs typeface="Times New Roman" panose="02020603050405020304" pitchFamily="18" charset="0"/>
            </a:endParaRPr>
          </a:p>
          <a:p>
            <a:r>
              <a:rPr lang="es-EC" sz="1200" dirty="0">
                <a:solidFill>
                  <a:schemeClr val="tx1"/>
                </a:solidFill>
                <a:latin typeface="Times New Roman" panose="02020603050405020304" pitchFamily="18" charset="0"/>
                <a:cs typeface="Times New Roman" panose="02020603050405020304" pitchFamily="18" charset="0"/>
              </a:rPr>
              <a:t>Supervisión</a:t>
            </a:r>
          </a:p>
          <a:p>
            <a:r>
              <a:rPr lang="es-EC" sz="1200" dirty="0">
                <a:solidFill>
                  <a:schemeClr val="tx1"/>
                </a:solidFill>
                <a:latin typeface="Times New Roman" panose="02020603050405020304" pitchFamily="18" charset="0"/>
                <a:cs typeface="Times New Roman" panose="02020603050405020304" pitchFamily="18" charset="0"/>
              </a:rPr>
              <a:t>Políticas</a:t>
            </a:r>
          </a:p>
          <a:p>
            <a:r>
              <a:rPr lang="es-EC" sz="1200" dirty="0">
                <a:solidFill>
                  <a:schemeClr val="tx1"/>
                </a:solidFill>
                <a:latin typeface="Times New Roman" panose="02020603050405020304" pitchFamily="18" charset="0"/>
                <a:cs typeface="Times New Roman" panose="02020603050405020304" pitchFamily="18" charset="0"/>
              </a:rPr>
              <a:t>Condiciones</a:t>
            </a:r>
          </a:p>
          <a:p>
            <a:r>
              <a:rPr lang="es-EC" sz="1200" dirty="0">
                <a:solidFill>
                  <a:schemeClr val="tx1"/>
                </a:solidFill>
                <a:latin typeface="Times New Roman" panose="02020603050405020304" pitchFamily="18" charset="0"/>
                <a:cs typeface="Times New Roman" panose="02020603050405020304" pitchFamily="18" charset="0"/>
              </a:rPr>
              <a:t>Contenido de trabajo</a:t>
            </a:r>
          </a:p>
          <a:p>
            <a:r>
              <a:rPr lang="es-EC" sz="1200" dirty="0">
                <a:solidFill>
                  <a:schemeClr val="tx1"/>
                </a:solidFill>
                <a:latin typeface="Times New Roman" panose="02020603050405020304" pitchFamily="18" charset="0"/>
                <a:cs typeface="Times New Roman" panose="02020603050405020304" pitchFamily="18" charset="0"/>
              </a:rPr>
              <a:t>Tamaño</a:t>
            </a:r>
          </a:p>
          <a:p>
            <a:r>
              <a:rPr lang="es-EC" sz="1200" dirty="0">
                <a:solidFill>
                  <a:schemeClr val="tx1"/>
                </a:solidFill>
                <a:latin typeface="Times New Roman" panose="02020603050405020304" pitchFamily="18" charset="0"/>
                <a:cs typeface="Times New Roman" panose="02020603050405020304" pitchFamily="18" charset="0"/>
              </a:rPr>
              <a:t>Metas – Valores</a:t>
            </a:r>
          </a:p>
        </p:txBody>
      </p:sp>
      <p:sp>
        <p:nvSpPr>
          <p:cNvPr id="11" name="Rectángulo 10">
            <a:extLst>
              <a:ext uri="{FF2B5EF4-FFF2-40B4-BE49-F238E27FC236}">
                <a16:creationId xmlns:a16="http://schemas.microsoft.com/office/drawing/2014/main" xmlns="" id="{0C7EF8CC-A039-4C82-8698-47F60666D495}"/>
              </a:ext>
            </a:extLst>
          </p:cNvPr>
          <p:cNvSpPr/>
          <p:nvPr/>
        </p:nvSpPr>
        <p:spPr>
          <a:xfrm>
            <a:off x="9855014" y="2740467"/>
            <a:ext cx="1181260" cy="60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200" b="1" dirty="0">
                <a:solidFill>
                  <a:schemeClr val="accent2">
                    <a:lumMod val="60000"/>
                    <a:lumOff val="40000"/>
                  </a:schemeClr>
                </a:solidFill>
                <a:latin typeface="Times New Roman" panose="02020603050405020304" pitchFamily="18" charset="0"/>
                <a:cs typeface="Times New Roman" panose="02020603050405020304" pitchFamily="18" charset="0"/>
              </a:rPr>
              <a:t>Decisión de abandonar la institución</a:t>
            </a:r>
          </a:p>
        </p:txBody>
      </p:sp>
      <p:sp>
        <p:nvSpPr>
          <p:cNvPr id="17" name="Rectángulo 16">
            <a:extLst>
              <a:ext uri="{FF2B5EF4-FFF2-40B4-BE49-F238E27FC236}">
                <a16:creationId xmlns:a16="http://schemas.microsoft.com/office/drawing/2014/main" xmlns="" id="{BD94AD39-BCE2-4B11-A3D1-C1A7C23D061B}"/>
              </a:ext>
            </a:extLst>
          </p:cNvPr>
          <p:cNvSpPr/>
          <p:nvPr/>
        </p:nvSpPr>
        <p:spPr>
          <a:xfrm>
            <a:off x="579536" y="4585135"/>
            <a:ext cx="2079306" cy="4311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a:solidFill>
                  <a:srgbClr val="FF0000"/>
                </a:solidFill>
                <a:latin typeface="Times New Roman" panose="02020603050405020304" pitchFamily="18" charset="0"/>
                <a:cs typeface="Times New Roman" panose="02020603050405020304" pitchFamily="18" charset="0"/>
              </a:rPr>
              <a:t>Mercado</a:t>
            </a:r>
            <a:endParaRPr lang="es-EC" sz="1200" dirty="0">
              <a:solidFill>
                <a:srgbClr val="FF0000"/>
              </a:solidFill>
              <a:latin typeface="Times New Roman" panose="02020603050405020304" pitchFamily="18" charset="0"/>
              <a:cs typeface="Times New Roman" panose="02020603050405020304" pitchFamily="18" charset="0"/>
            </a:endParaRPr>
          </a:p>
        </p:txBody>
      </p:sp>
      <p:sp>
        <p:nvSpPr>
          <p:cNvPr id="18" name="CuadroTexto 17">
            <a:extLst>
              <a:ext uri="{FF2B5EF4-FFF2-40B4-BE49-F238E27FC236}">
                <a16:creationId xmlns:a16="http://schemas.microsoft.com/office/drawing/2014/main" xmlns="" id="{7C06F5DA-80E9-448C-AB04-BC79C630470F}"/>
              </a:ext>
            </a:extLst>
          </p:cNvPr>
          <p:cNvSpPr txBox="1"/>
          <p:nvPr/>
        </p:nvSpPr>
        <p:spPr>
          <a:xfrm>
            <a:off x="1596652" y="3754671"/>
            <a:ext cx="1103694" cy="276999"/>
          </a:xfrm>
          <a:prstGeom prst="rect">
            <a:avLst/>
          </a:prstGeom>
          <a:noFill/>
        </p:spPr>
        <p:txBody>
          <a:bodyPr wrap="square" rtlCol="0">
            <a:spAutoFit/>
          </a:bodyPr>
          <a:lstStyle/>
          <a:p>
            <a:pPr algn="ctr"/>
            <a:r>
              <a:rPr lang="es-EC" sz="1200" dirty="0">
                <a:latin typeface="Times New Roman" panose="02020603050405020304" pitchFamily="18" charset="0"/>
                <a:cs typeface="Times New Roman" panose="02020603050405020304" pitchFamily="18" charset="0"/>
              </a:rPr>
              <a:t>De ocupación</a:t>
            </a:r>
          </a:p>
        </p:txBody>
      </p:sp>
      <p:sp>
        <p:nvSpPr>
          <p:cNvPr id="19" name="CuadroTexto 18">
            <a:extLst>
              <a:ext uri="{FF2B5EF4-FFF2-40B4-BE49-F238E27FC236}">
                <a16:creationId xmlns:a16="http://schemas.microsoft.com/office/drawing/2014/main" xmlns="" id="{15BB9EE5-E010-4BAF-9763-CF102012A766}"/>
              </a:ext>
            </a:extLst>
          </p:cNvPr>
          <p:cNvSpPr txBox="1"/>
          <p:nvPr/>
        </p:nvSpPr>
        <p:spPr>
          <a:xfrm>
            <a:off x="490901" y="3751175"/>
            <a:ext cx="790249" cy="276999"/>
          </a:xfrm>
          <a:prstGeom prst="rect">
            <a:avLst/>
          </a:prstGeom>
          <a:noFill/>
        </p:spPr>
        <p:txBody>
          <a:bodyPr wrap="square" rtlCol="0">
            <a:spAutoFit/>
          </a:bodyPr>
          <a:lstStyle/>
          <a:p>
            <a:pPr algn="ctr"/>
            <a:r>
              <a:rPr lang="es-EC" sz="1200" dirty="0">
                <a:latin typeface="Times New Roman" panose="02020603050405020304" pitchFamily="18" charset="0"/>
                <a:cs typeface="Times New Roman" panose="02020603050405020304" pitchFamily="18" charset="0"/>
              </a:rPr>
              <a:t>Personal</a:t>
            </a:r>
          </a:p>
        </p:txBody>
      </p:sp>
      <p:sp>
        <p:nvSpPr>
          <p:cNvPr id="21" name="CuadroTexto 20">
            <a:extLst>
              <a:ext uri="{FF2B5EF4-FFF2-40B4-BE49-F238E27FC236}">
                <a16:creationId xmlns:a16="http://schemas.microsoft.com/office/drawing/2014/main" xmlns="" id="{D8839A90-3446-44A8-B76A-01B707BBBDE0}"/>
              </a:ext>
            </a:extLst>
          </p:cNvPr>
          <p:cNvSpPr txBox="1"/>
          <p:nvPr/>
        </p:nvSpPr>
        <p:spPr>
          <a:xfrm>
            <a:off x="532405" y="3534969"/>
            <a:ext cx="1986456" cy="276999"/>
          </a:xfrm>
          <a:prstGeom prst="rect">
            <a:avLst/>
          </a:prstGeom>
          <a:noFill/>
        </p:spPr>
        <p:txBody>
          <a:bodyPr wrap="square" rtlCol="0">
            <a:spAutoFit/>
          </a:bodyPr>
          <a:lstStyle/>
          <a:p>
            <a:pPr algn="ctr"/>
            <a:r>
              <a:rPr lang="es-EC" sz="1200" b="1" dirty="0">
                <a:solidFill>
                  <a:srgbClr val="FF0000"/>
                </a:solidFill>
                <a:latin typeface="Times New Roman" panose="02020603050405020304" pitchFamily="18" charset="0"/>
                <a:cs typeface="Times New Roman" panose="02020603050405020304" pitchFamily="18" charset="0"/>
              </a:rPr>
              <a:t>Del individuo</a:t>
            </a:r>
            <a:endParaRPr lang="es-EC" sz="1200" dirty="0">
              <a:solidFill>
                <a:srgbClr val="FF0000"/>
              </a:solidFill>
              <a:latin typeface="Times New Roman" panose="02020603050405020304" pitchFamily="18" charset="0"/>
              <a:cs typeface="Times New Roman" panose="02020603050405020304" pitchFamily="18" charset="0"/>
            </a:endParaRPr>
          </a:p>
        </p:txBody>
      </p:sp>
      <p:cxnSp>
        <p:nvCxnSpPr>
          <p:cNvPr id="22" name="Conector recto de flecha 21">
            <a:extLst>
              <a:ext uri="{FF2B5EF4-FFF2-40B4-BE49-F238E27FC236}">
                <a16:creationId xmlns:a16="http://schemas.microsoft.com/office/drawing/2014/main" xmlns="" id="{8D1EF40B-253A-48C4-8BF8-4B11F92847C2}"/>
              </a:ext>
            </a:extLst>
          </p:cNvPr>
          <p:cNvCxnSpPr>
            <a:cxnSpLocks/>
          </p:cNvCxnSpPr>
          <p:nvPr/>
        </p:nvCxnSpPr>
        <p:spPr>
          <a:xfrm>
            <a:off x="1525633" y="3135010"/>
            <a:ext cx="0" cy="2343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Conector recto de flecha 22">
            <a:extLst>
              <a:ext uri="{FF2B5EF4-FFF2-40B4-BE49-F238E27FC236}">
                <a16:creationId xmlns:a16="http://schemas.microsoft.com/office/drawing/2014/main" xmlns="" id="{708B9222-46D3-475C-8B2D-7C864950B951}"/>
              </a:ext>
            </a:extLst>
          </p:cNvPr>
          <p:cNvCxnSpPr>
            <a:cxnSpLocks/>
            <a:stCxn id="9" idx="2"/>
          </p:cNvCxnSpPr>
          <p:nvPr/>
        </p:nvCxnSpPr>
        <p:spPr>
          <a:xfrm>
            <a:off x="1554981" y="4118534"/>
            <a:ext cx="0" cy="4719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Conector recto de flecha 23">
            <a:extLst>
              <a:ext uri="{FF2B5EF4-FFF2-40B4-BE49-F238E27FC236}">
                <a16:creationId xmlns:a16="http://schemas.microsoft.com/office/drawing/2014/main" xmlns="" id="{7C3C7A27-EE55-4289-8B45-CD0D4684BF26}"/>
              </a:ext>
            </a:extLst>
          </p:cNvPr>
          <p:cNvCxnSpPr>
            <a:cxnSpLocks/>
          </p:cNvCxnSpPr>
          <p:nvPr/>
        </p:nvCxnSpPr>
        <p:spPr>
          <a:xfrm>
            <a:off x="2274388" y="1900793"/>
            <a:ext cx="1149967" cy="7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Rectángulo 24">
            <a:extLst>
              <a:ext uri="{FF2B5EF4-FFF2-40B4-BE49-F238E27FC236}">
                <a16:creationId xmlns:a16="http://schemas.microsoft.com/office/drawing/2014/main" xmlns="" id="{379F2268-CB63-4F79-82F9-BA6D53EBDCB4}"/>
              </a:ext>
            </a:extLst>
          </p:cNvPr>
          <p:cNvSpPr/>
          <p:nvPr/>
        </p:nvSpPr>
        <p:spPr>
          <a:xfrm>
            <a:off x="3424355" y="1577668"/>
            <a:ext cx="1141244" cy="647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a:solidFill>
                  <a:schemeClr val="tx1"/>
                </a:solidFill>
                <a:latin typeface="Times New Roman" panose="02020603050405020304" pitchFamily="18" charset="0"/>
                <a:cs typeface="Times New Roman" panose="02020603050405020304" pitchFamily="18" charset="0"/>
              </a:rPr>
              <a:t>Percepciones relacionadas con el trabajo</a:t>
            </a:r>
            <a:endParaRPr lang="es-EC" sz="1200" dirty="0">
              <a:solidFill>
                <a:schemeClr val="tx1"/>
              </a:solidFill>
              <a:latin typeface="Times New Roman" panose="02020603050405020304" pitchFamily="18" charset="0"/>
              <a:cs typeface="Times New Roman" panose="02020603050405020304" pitchFamily="18" charset="0"/>
            </a:endParaRPr>
          </a:p>
        </p:txBody>
      </p:sp>
      <p:sp>
        <p:nvSpPr>
          <p:cNvPr id="26" name="Rectángulo 25">
            <a:extLst>
              <a:ext uri="{FF2B5EF4-FFF2-40B4-BE49-F238E27FC236}">
                <a16:creationId xmlns:a16="http://schemas.microsoft.com/office/drawing/2014/main" xmlns="" id="{6EAEA5A6-C721-4E04-AABA-AED9D135CBF7}"/>
              </a:ext>
            </a:extLst>
          </p:cNvPr>
          <p:cNvSpPr/>
          <p:nvPr/>
        </p:nvSpPr>
        <p:spPr>
          <a:xfrm>
            <a:off x="3080577" y="3565800"/>
            <a:ext cx="1828800" cy="3329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a:solidFill>
                  <a:schemeClr val="tx1"/>
                </a:solidFill>
                <a:latin typeface="Times New Roman" panose="02020603050405020304" pitchFamily="18" charset="0"/>
                <a:cs typeface="Times New Roman" panose="02020603050405020304" pitchFamily="18" charset="0"/>
              </a:rPr>
              <a:t>Valores del individuo</a:t>
            </a:r>
          </a:p>
        </p:txBody>
      </p:sp>
      <p:cxnSp>
        <p:nvCxnSpPr>
          <p:cNvPr id="27" name="Conector recto de flecha 26">
            <a:extLst>
              <a:ext uri="{FF2B5EF4-FFF2-40B4-BE49-F238E27FC236}">
                <a16:creationId xmlns:a16="http://schemas.microsoft.com/office/drawing/2014/main" xmlns="" id="{307EA81B-2B36-4614-8283-B92C8DDD7D93}"/>
              </a:ext>
            </a:extLst>
          </p:cNvPr>
          <p:cNvCxnSpPr>
            <a:cxnSpLocks/>
          </p:cNvCxnSpPr>
          <p:nvPr/>
        </p:nvCxnSpPr>
        <p:spPr>
          <a:xfrm>
            <a:off x="2662776" y="3732273"/>
            <a:ext cx="42173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Elipse 27">
            <a:extLst>
              <a:ext uri="{FF2B5EF4-FFF2-40B4-BE49-F238E27FC236}">
                <a16:creationId xmlns:a16="http://schemas.microsoft.com/office/drawing/2014/main" xmlns="" id="{9FA7C919-3B76-47B6-9705-538A23318973}"/>
              </a:ext>
            </a:extLst>
          </p:cNvPr>
          <p:cNvSpPr/>
          <p:nvPr/>
        </p:nvSpPr>
        <p:spPr>
          <a:xfrm>
            <a:off x="5603775" y="2590829"/>
            <a:ext cx="1357699" cy="13194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latin typeface="Times New Roman" panose="02020603050405020304" pitchFamily="18" charset="0"/>
                <a:cs typeface="Times New Roman" panose="02020603050405020304" pitchFamily="18" charset="0"/>
              </a:rPr>
              <a:t>Satisfacción</a:t>
            </a:r>
          </a:p>
        </p:txBody>
      </p:sp>
      <p:sp>
        <p:nvSpPr>
          <p:cNvPr id="29" name="Elipse 28">
            <a:extLst>
              <a:ext uri="{FF2B5EF4-FFF2-40B4-BE49-F238E27FC236}">
                <a16:creationId xmlns:a16="http://schemas.microsoft.com/office/drawing/2014/main" xmlns="" id="{BDE4D703-F443-46BF-8408-E2F1F788245D}"/>
              </a:ext>
            </a:extLst>
          </p:cNvPr>
          <p:cNvSpPr/>
          <p:nvPr/>
        </p:nvSpPr>
        <p:spPr>
          <a:xfrm>
            <a:off x="6593828" y="1901511"/>
            <a:ext cx="1357699" cy="13194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latin typeface="Times New Roman" panose="02020603050405020304" pitchFamily="18" charset="0"/>
                <a:cs typeface="Times New Roman" panose="02020603050405020304" pitchFamily="18" charset="0"/>
              </a:rPr>
              <a:t>Utilidad esperada en la atracción: alternativas</a:t>
            </a:r>
          </a:p>
        </p:txBody>
      </p:sp>
      <p:sp>
        <p:nvSpPr>
          <p:cNvPr id="30" name="Elipse 29">
            <a:extLst>
              <a:ext uri="{FF2B5EF4-FFF2-40B4-BE49-F238E27FC236}">
                <a16:creationId xmlns:a16="http://schemas.microsoft.com/office/drawing/2014/main" xmlns="" id="{65716121-6AEF-44E3-B2BF-AEA643691646}"/>
              </a:ext>
            </a:extLst>
          </p:cNvPr>
          <p:cNvSpPr/>
          <p:nvPr/>
        </p:nvSpPr>
        <p:spPr>
          <a:xfrm>
            <a:off x="6669434" y="3100533"/>
            <a:ext cx="1357699" cy="13194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latin typeface="Times New Roman" panose="02020603050405020304" pitchFamily="18" charset="0"/>
                <a:cs typeface="Times New Roman" panose="02020603050405020304" pitchFamily="18" charset="0"/>
              </a:rPr>
              <a:t>Utilidad esperada en la atracción: Función o designación actual</a:t>
            </a:r>
          </a:p>
        </p:txBody>
      </p:sp>
      <p:cxnSp>
        <p:nvCxnSpPr>
          <p:cNvPr id="31" name="Conector recto de flecha 30">
            <a:extLst>
              <a:ext uri="{FF2B5EF4-FFF2-40B4-BE49-F238E27FC236}">
                <a16:creationId xmlns:a16="http://schemas.microsoft.com/office/drawing/2014/main" xmlns="" id="{1153DC7C-9CBE-4653-A156-F0D4AD015383}"/>
              </a:ext>
            </a:extLst>
          </p:cNvPr>
          <p:cNvCxnSpPr>
            <a:cxnSpLocks/>
          </p:cNvCxnSpPr>
          <p:nvPr/>
        </p:nvCxnSpPr>
        <p:spPr>
          <a:xfrm>
            <a:off x="2662775" y="4830635"/>
            <a:ext cx="42173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Rectángulo 31">
            <a:extLst>
              <a:ext uri="{FF2B5EF4-FFF2-40B4-BE49-F238E27FC236}">
                <a16:creationId xmlns:a16="http://schemas.microsoft.com/office/drawing/2014/main" xmlns="" id="{15F90698-9D7F-4D60-BCC5-FFC73A440B0A}"/>
              </a:ext>
            </a:extLst>
          </p:cNvPr>
          <p:cNvSpPr/>
          <p:nvPr/>
        </p:nvSpPr>
        <p:spPr>
          <a:xfrm>
            <a:off x="3090000" y="4516910"/>
            <a:ext cx="1828800" cy="5675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a:solidFill>
                  <a:schemeClr val="tx1"/>
                </a:solidFill>
                <a:latin typeface="Times New Roman" panose="02020603050405020304" pitchFamily="18" charset="0"/>
                <a:cs typeface="Times New Roman" panose="02020603050405020304" pitchFamily="18" charset="0"/>
              </a:rPr>
              <a:t>Percepciones del mercado de trabajo </a:t>
            </a:r>
            <a:endParaRPr lang="es-EC" sz="1200" dirty="0">
              <a:solidFill>
                <a:schemeClr val="tx1"/>
              </a:solidFill>
              <a:latin typeface="Times New Roman" panose="02020603050405020304" pitchFamily="18" charset="0"/>
              <a:cs typeface="Times New Roman" panose="02020603050405020304" pitchFamily="18" charset="0"/>
            </a:endParaRPr>
          </a:p>
        </p:txBody>
      </p:sp>
      <p:cxnSp>
        <p:nvCxnSpPr>
          <p:cNvPr id="33" name="Conector recto de flecha 32">
            <a:extLst>
              <a:ext uri="{FF2B5EF4-FFF2-40B4-BE49-F238E27FC236}">
                <a16:creationId xmlns:a16="http://schemas.microsoft.com/office/drawing/2014/main" xmlns="" id="{7CB7C1DC-63FA-43A3-B05A-0101D7462AB1}"/>
              </a:ext>
            </a:extLst>
          </p:cNvPr>
          <p:cNvCxnSpPr>
            <a:cxnSpLocks/>
          </p:cNvCxnSpPr>
          <p:nvPr/>
        </p:nvCxnSpPr>
        <p:spPr>
          <a:xfrm>
            <a:off x="4565599" y="1900793"/>
            <a:ext cx="1038176" cy="10268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Conector recto de flecha 33">
            <a:extLst>
              <a:ext uri="{FF2B5EF4-FFF2-40B4-BE49-F238E27FC236}">
                <a16:creationId xmlns:a16="http://schemas.microsoft.com/office/drawing/2014/main" xmlns="" id="{362DCD2D-9250-4670-AD02-0977CBAF8B50}"/>
              </a:ext>
            </a:extLst>
          </p:cNvPr>
          <p:cNvCxnSpPr>
            <a:cxnSpLocks/>
          </p:cNvCxnSpPr>
          <p:nvPr/>
        </p:nvCxnSpPr>
        <p:spPr>
          <a:xfrm flipV="1">
            <a:off x="4909377" y="3344832"/>
            <a:ext cx="694398" cy="3452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Conector recto de flecha 34">
            <a:extLst>
              <a:ext uri="{FF2B5EF4-FFF2-40B4-BE49-F238E27FC236}">
                <a16:creationId xmlns:a16="http://schemas.microsoft.com/office/drawing/2014/main" xmlns="" id="{E23D48D8-D657-4E86-B48E-02DE72CF2B66}"/>
              </a:ext>
            </a:extLst>
          </p:cNvPr>
          <p:cNvCxnSpPr>
            <a:cxnSpLocks/>
            <a:stCxn id="32" idx="3"/>
            <a:endCxn id="28" idx="3"/>
          </p:cNvCxnSpPr>
          <p:nvPr/>
        </p:nvCxnSpPr>
        <p:spPr>
          <a:xfrm flipV="1">
            <a:off x="4918800" y="3717032"/>
            <a:ext cx="883805" cy="10836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Rectángulo 35">
            <a:extLst>
              <a:ext uri="{FF2B5EF4-FFF2-40B4-BE49-F238E27FC236}">
                <a16:creationId xmlns:a16="http://schemas.microsoft.com/office/drawing/2014/main" xmlns="" id="{84226768-C4DC-440B-AA14-FAAFBDD711D4}"/>
              </a:ext>
            </a:extLst>
          </p:cNvPr>
          <p:cNvSpPr/>
          <p:nvPr/>
        </p:nvSpPr>
        <p:spPr>
          <a:xfrm>
            <a:off x="8320876" y="2733851"/>
            <a:ext cx="1357699" cy="775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a:solidFill>
                  <a:schemeClr val="tx1"/>
                </a:solidFill>
                <a:latin typeface="Times New Roman" panose="02020603050405020304" pitchFamily="18" charset="0"/>
                <a:cs typeface="Times New Roman" panose="02020603050405020304" pitchFamily="18" charset="0"/>
              </a:rPr>
              <a:t>Intenciones de buscar</a:t>
            </a:r>
            <a:endParaRPr lang="es-EC" sz="1200" dirty="0">
              <a:solidFill>
                <a:schemeClr val="tx1"/>
              </a:solidFill>
              <a:latin typeface="Times New Roman" panose="02020603050405020304" pitchFamily="18" charset="0"/>
              <a:cs typeface="Times New Roman" panose="02020603050405020304" pitchFamily="18" charset="0"/>
            </a:endParaRPr>
          </a:p>
          <a:p>
            <a:pPr algn="ctr"/>
            <a:r>
              <a:rPr lang="es-EC" sz="1200" b="1" dirty="0">
                <a:solidFill>
                  <a:schemeClr val="tx1"/>
                </a:solidFill>
                <a:latin typeface="Times New Roman" panose="02020603050405020304" pitchFamily="18" charset="0"/>
                <a:cs typeface="Times New Roman" panose="02020603050405020304" pitchFamily="18" charset="0"/>
              </a:rPr>
              <a:t>Intenciones de abandonar</a:t>
            </a:r>
            <a:endParaRPr lang="es-EC" sz="1200" dirty="0">
              <a:solidFill>
                <a:schemeClr val="tx1"/>
              </a:solidFill>
              <a:latin typeface="Times New Roman" panose="02020603050405020304" pitchFamily="18" charset="0"/>
              <a:cs typeface="Times New Roman" panose="02020603050405020304" pitchFamily="18" charset="0"/>
            </a:endParaRPr>
          </a:p>
        </p:txBody>
      </p:sp>
      <p:cxnSp>
        <p:nvCxnSpPr>
          <p:cNvPr id="37" name="Conector recto de flecha 36">
            <a:extLst>
              <a:ext uri="{FF2B5EF4-FFF2-40B4-BE49-F238E27FC236}">
                <a16:creationId xmlns:a16="http://schemas.microsoft.com/office/drawing/2014/main" xmlns="" id="{673E421A-4888-4F68-88C8-F5B81B4EC195}"/>
              </a:ext>
            </a:extLst>
          </p:cNvPr>
          <p:cNvCxnSpPr>
            <a:cxnSpLocks/>
          </p:cNvCxnSpPr>
          <p:nvPr/>
        </p:nvCxnSpPr>
        <p:spPr>
          <a:xfrm>
            <a:off x="7923180" y="3145623"/>
            <a:ext cx="42173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Conector recto de flecha 37">
            <a:extLst>
              <a:ext uri="{FF2B5EF4-FFF2-40B4-BE49-F238E27FC236}">
                <a16:creationId xmlns:a16="http://schemas.microsoft.com/office/drawing/2014/main" xmlns="" id="{8C57CB63-5DDA-4791-BF58-CA41382D026B}"/>
              </a:ext>
            </a:extLst>
          </p:cNvPr>
          <p:cNvCxnSpPr>
            <a:cxnSpLocks/>
          </p:cNvCxnSpPr>
          <p:nvPr/>
        </p:nvCxnSpPr>
        <p:spPr>
          <a:xfrm>
            <a:off x="9678575" y="3086581"/>
            <a:ext cx="17643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2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2"/>
          <p:cNvGrpSpPr/>
          <p:nvPr/>
        </p:nvGrpSpPr>
        <p:grpSpPr>
          <a:xfrm>
            <a:off x="118542" y="109184"/>
            <a:ext cx="2448039" cy="863489"/>
            <a:chOff x="94511" y="2861804"/>
            <a:chExt cx="2448039" cy="863489"/>
          </a:xfrm>
        </p:grpSpPr>
        <p:pic>
          <p:nvPicPr>
            <p:cNvPr id="13" name="Imagen 12">
              <a:extLst>
                <a:ext uri="{FF2B5EF4-FFF2-40B4-BE49-F238E27FC236}">
                  <a16:creationId xmlns:a16="http://schemas.microsoft.com/office/drawing/2014/main" xmlns="" id="{86B8B1FC-DA2B-2F48-B417-885A8A92E1EE}"/>
                </a:ext>
              </a:extLst>
            </p:cNvPr>
            <p:cNvPicPr>
              <a:picLocks noChangeAspect="1"/>
            </p:cNvPicPr>
            <p:nvPr/>
          </p:nvPicPr>
          <p:blipFill>
            <a:blip r:embed="rId3"/>
            <a:stretch>
              <a:fillRect/>
            </a:stretch>
          </p:blipFill>
          <p:spPr>
            <a:xfrm>
              <a:off x="98801" y="2861804"/>
              <a:ext cx="2426034" cy="806400"/>
            </a:xfrm>
            <a:prstGeom prst="rect">
              <a:avLst/>
            </a:prstGeom>
          </p:spPr>
        </p:pic>
        <p:grpSp>
          <p:nvGrpSpPr>
            <p:cNvPr id="14" name="Grupo 13"/>
            <p:cNvGrpSpPr/>
            <p:nvPr/>
          </p:nvGrpSpPr>
          <p:grpSpPr>
            <a:xfrm>
              <a:off x="94511" y="3070255"/>
              <a:ext cx="2448039" cy="655038"/>
              <a:chOff x="56867" y="3054241"/>
              <a:chExt cx="2448039" cy="655038"/>
            </a:xfrm>
          </p:grpSpPr>
          <p:sp>
            <p:nvSpPr>
              <p:cNvPr id="15" name="CuadroTexto 14"/>
              <p:cNvSpPr txBox="1"/>
              <p:nvPr/>
            </p:nvSpPr>
            <p:spPr>
              <a:xfrm>
                <a:off x="56867" y="3054241"/>
                <a:ext cx="832514" cy="461665"/>
              </a:xfrm>
              <a:prstGeom prst="rect">
                <a:avLst/>
              </a:prstGeom>
              <a:noFill/>
            </p:spPr>
            <p:txBody>
              <a:bodyPr wrap="square" rtlCol="0">
                <a:spAutoFit/>
              </a:bodyPr>
              <a:lstStyle/>
              <a:p>
                <a:pPr algn="ctr"/>
                <a:r>
                  <a:rPr lang="es-MX" sz="1200" b="1" dirty="0"/>
                  <a:t>Capítulo V</a:t>
                </a:r>
              </a:p>
            </p:txBody>
          </p:sp>
          <p:sp>
            <p:nvSpPr>
              <p:cNvPr id="16" name="CuadroTexto 15"/>
              <p:cNvSpPr txBox="1"/>
              <p:nvPr/>
            </p:nvSpPr>
            <p:spPr>
              <a:xfrm>
                <a:off x="809792" y="3186059"/>
                <a:ext cx="1695114" cy="523220"/>
              </a:xfrm>
              <a:prstGeom prst="rect">
                <a:avLst/>
              </a:prstGeom>
              <a:noFill/>
            </p:spPr>
            <p:txBody>
              <a:bodyPr wrap="square" rtlCol="0">
                <a:spAutoFit/>
              </a:bodyPr>
              <a:lstStyle/>
              <a:p>
                <a:r>
                  <a:rPr lang="es-MX" sz="1400" b="1" dirty="0"/>
                  <a:t>Resultados</a:t>
                </a:r>
              </a:p>
              <a:p>
                <a:endParaRPr lang="es-MX" sz="1400" b="1" dirty="0"/>
              </a:p>
            </p:txBody>
          </p:sp>
        </p:grpSp>
      </p:grpSp>
      <p:sp>
        <p:nvSpPr>
          <p:cNvPr id="5" name="Rectángulo 4"/>
          <p:cNvSpPr/>
          <p:nvPr/>
        </p:nvSpPr>
        <p:spPr>
          <a:xfrm>
            <a:off x="1331439" y="1127065"/>
            <a:ext cx="8928992" cy="4247317"/>
          </a:xfrm>
          <a:prstGeom prst="rect">
            <a:avLst/>
          </a:prstGeom>
        </p:spPr>
        <p:txBody>
          <a:bodyPr wrap="square">
            <a:spAutoFit/>
          </a:bodyPr>
          <a:lstStyle/>
          <a:p>
            <a:pPr algn="just"/>
            <a:r>
              <a:rPr lang="es-EC" b="1" u="sng" dirty="0">
                <a:solidFill>
                  <a:srgbClr val="FF0000"/>
                </a:solidFill>
                <a:latin typeface="Times New Roman" panose="02020603050405020304" pitchFamily="18" charset="0"/>
                <a:cs typeface="Times New Roman" panose="02020603050405020304" pitchFamily="18" charset="0"/>
              </a:rPr>
              <a:t>Objetivo 3</a:t>
            </a:r>
          </a:p>
          <a:p>
            <a:pPr algn="just"/>
            <a:r>
              <a:rPr lang="es-EC" dirty="0">
                <a:latin typeface="Times New Roman" panose="02020603050405020304" pitchFamily="18" charset="0"/>
                <a:cs typeface="Times New Roman" panose="02020603050405020304" pitchFamily="18" charset="0"/>
              </a:rPr>
              <a:t>Determinación de causas que generan rotación de oficiales </a:t>
            </a:r>
          </a:p>
          <a:p>
            <a:pPr algn="just"/>
            <a:r>
              <a:rPr lang="es-EC" dirty="0">
                <a:solidFill>
                  <a:srgbClr val="FF0000"/>
                </a:solidFill>
                <a:latin typeface="Times New Roman" panose="02020603050405020304" pitchFamily="18" charset="0"/>
                <a:cs typeface="Times New Roman" panose="02020603050405020304" pitchFamily="18" charset="0"/>
              </a:rPr>
              <a:t>En el ámbito de la organización: </a:t>
            </a:r>
            <a:endParaRPr lang="en-US" dirty="0">
              <a:solidFill>
                <a:srgbClr val="FF0000"/>
              </a:solidFill>
              <a:latin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rabicParenR"/>
            </a:pPr>
            <a:r>
              <a:rPr lang="es-EC" dirty="0">
                <a:latin typeface="Times New Roman" panose="02020603050405020304" pitchFamily="18" charset="0"/>
                <a:ea typeface="Calibri" panose="020F0502020204030204" pitchFamily="34" charset="0"/>
                <a:cs typeface="Times New Roman" panose="02020603050405020304" pitchFamily="18" charset="0"/>
              </a:rPr>
              <a:t>Supervisión. - Que corresponde a los entes de control internos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arenR"/>
            </a:pPr>
            <a:r>
              <a:rPr lang="es-EC" dirty="0">
                <a:latin typeface="Times New Roman" panose="02020603050405020304" pitchFamily="18" charset="0"/>
                <a:ea typeface="Calibri" panose="020F0502020204030204" pitchFamily="34" charset="0"/>
                <a:cs typeface="Times New Roman" panose="02020603050405020304" pitchFamily="18" charset="0"/>
              </a:rPr>
              <a:t>Políticas. - Que se relacionan especialmente con los pases y regionalizaciones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arenR"/>
            </a:pPr>
            <a:r>
              <a:rPr lang="es-EC" dirty="0">
                <a:latin typeface="Times New Roman" panose="02020603050405020304" pitchFamily="18" charset="0"/>
                <a:ea typeface="Calibri" panose="020F0502020204030204" pitchFamily="34" charset="0"/>
                <a:cs typeface="Times New Roman" panose="02020603050405020304" pitchFamily="18" charset="0"/>
              </a:rPr>
              <a:t>Condiciones. - Que trata sobre situaciones de funciones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arenR"/>
            </a:pPr>
            <a:r>
              <a:rPr lang="es-EC" dirty="0">
                <a:latin typeface="Times New Roman" panose="02020603050405020304" pitchFamily="18" charset="0"/>
                <a:ea typeface="Calibri" panose="020F0502020204030204" pitchFamily="34" charset="0"/>
                <a:cs typeface="Times New Roman" panose="02020603050405020304" pitchFamily="18" charset="0"/>
              </a:rPr>
              <a:t>Tamaño. - Relacionado con la estructura funcional de la institución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arenR"/>
            </a:pPr>
            <a:r>
              <a:rPr lang="es-EC" dirty="0">
                <a:latin typeface="Times New Roman" panose="02020603050405020304" pitchFamily="18" charset="0"/>
                <a:ea typeface="Calibri" panose="020F0502020204030204" pitchFamily="34" charset="0"/>
                <a:cs typeface="Times New Roman" panose="02020603050405020304" pitchFamily="18" charset="0"/>
              </a:rPr>
              <a:t>Metas / valores. - Sobre la aspiración personal y familiar del individuo</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pPr>
            <a:endParaRPr lang="es-EC"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lvl="0" algn="just">
              <a:spcAft>
                <a:spcPts val="0"/>
              </a:spcAft>
            </a:pPr>
            <a:r>
              <a:rPr lang="es-EC"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En el ámbito del individuo con las siguientes prioridades:</a:t>
            </a:r>
            <a:endPar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arenR"/>
            </a:pPr>
            <a:r>
              <a:rPr lang="es-EC" dirty="0">
                <a:latin typeface="Times New Roman" panose="02020603050405020304" pitchFamily="18" charset="0"/>
                <a:ea typeface="Calibri" panose="020F0502020204030204" pitchFamily="34" charset="0"/>
                <a:cs typeface="Times New Roman" panose="02020603050405020304" pitchFamily="18" charset="0"/>
              </a:rPr>
              <a:t>Personal. - Sobre el aspecto de la familia y educación de sus hijos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arenR"/>
            </a:pPr>
            <a:r>
              <a:rPr lang="es-EC" dirty="0">
                <a:latin typeface="Times New Roman" panose="02020603050405020304" pitchFamily="18" charset="0"/>
                <a:ea typeface="Calibri" panose="020F0502020204030204" pitchFamily="34" charset="0"/>
                <a:cs typeface="Times New Roman" panose="02020603050405020304" pitchFamily="18" charset="0"/>
              </a:rPr>
              <a:t>De ocupación. - Sobre las nuevas funciones a ser cumplidas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s-EC" dirty="0">
              <a:latin typeface="Times New Roman" panose="02020603050405020304" pitchFamily="18" charset="0"/>
              <a:ea typeface="Calibri" panose="020F0502020204030204" pitchFamily="34" charset="0"/>
            </a:endParaRPr>
          </a:p>
          <a:p>
            <a:r>
              <a:rPr lang="es-EC" b="1" u="sng" dirty="0">
                <a:solidFill>
                  <a:srgbClr val="FF0000"/>
                </a:solidFill>
                <a:latin typeface="Times New Roman" panose="02020603050405020304" pitchFamily="18" charset="0"/>
                <a:ea typeface="Calibri" panose="020F0502020204030204" pitchFamily="34" charset="0"/>
              </a:rPr>
              <a:t>Hipótesis 3</a:t>
            </a:r>
            <a:r>
              <a:rPr lang="es-EC" b="1" dirty="0">
                <a:latin typeface="Times New Roman" panose="02020603050405020304" pitchFamily="18" charset="0"/>
                <a:ea typeface="Calibri" panose="020F0502020204030204" pitchFamily="34" charset="0"/>
              </a:rPr>
              <a:t>,</a:t>
            </a:r>
            <a:r>
              <a:rPr lang="es-EC" dirty="0">
                <a:latin typeface="Times New Roman" panose="02020603050405020304" pitchFamily="18" charset="0"/>
                <a:ea typeface="Calibri" panose="020F0502020204030204" pitchFamily="34" charset="0"/>
              </a:rPr>
              <a:t> demostrada que el pase en el grado de Coronel </a:t>
            </a:r>
            <a:r>
              <a:rPr lang="es-EC" b="1" dirty="0">
                <a:solidFill>
                  <a:srgbClr val="FF0000"/>
                </a:solidFill>
                <a:latin typeface="Times New Roman" panose="02020603050405020304" pitchFamily="18" charset="0"/>
                <a:ea typeface="Calibri" panose="020F0502020204030204" pitchFamily="34" charset="0"/>
              </a:rPr>
              <a:t>repercute</a:t>
            </a:r>
            <a:r>
              <a:rPr lang="es-EC" dirty="0">
                <a:latin typeface="Times New Roman" panose="02020603050405020304" pitchFamily="18" charset="0"/>
                <a:ea typeface="Calibri" panose="020F0502020204030204" pitchFamily="34" charset="0"/>
              </a:rPr>
              <a:t> en la decisión de salir de la Institución.</a:t>
            </a:r>
            <a:endParaRPr lang="en-US" dirty="0"/>
          </a:p>
        </p:txBody>
      </p:sp>
      <p:sp>
        <p:nvSpPr>
          <p:cNvPr id="20" name="CuadroTexto 19"/>
          <p:cNvSpPr txBox="1"/>
          <p:nvPr/>
        </p:nvSpPr>
        <p:spPr>
          <a:xfrm>
            <a:off x="4799062" y="263116"/>
            <a:ext cx="2952328" cy="340519"/>
          </a:xfrm>
          <a:prstGeom prst="flowChartAlternateProcess">
            <a:avLst/>
          </a:prstGeom>
          <a:ln w="28575">
            <a:solidFill>
              <a:srgbClr val="00DA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EC" sz="1400" b="1" dirty="0"/>
              <a:t>OBJETIVO 3  - HIPÓTESIS 3</a:t>
            </a:r>
            <a:endParaRPr lang="es-MX" sz="1400" b="1" dirty="0"/>
          </a:p>
        </p:txBody>
      </p:sp>
      <p:pic>
        <p:nvPicPr>
          <p:cNvPr id="32770" name="Picture 2" descr="Resultado de imagen de objrtivo">
            <a:extLst>
              <a:ext uri="{FF2B5EF4-FFF2-40B4-BE49-F238E27FC236}">
                <a16:creationId xmlns:a16="http://schemas.microsoft.com/office/drawing/2014/main" xmlns="" id="{D7EF1853-95B0-4492-90B1-2955EF1AD2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3558" y="1277494"/>
            <a:ext cx="2749497" cy="21515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5511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799062" y="263116"/>
            <a:ext cx="3195400" cy="340519"/>
          </a:xfrm>
          <a:prstGeom prst="flowChartAlternateProcess">
            <a:avLst/>
          </a:prstGeom>
          <a:ln w="28575">
            <a:solidFill>
              <a:srgbClr val="00DA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C" sz="1400" b="1" dirty="0"/>
              <a:t>MEDICIÓN DE LA ROTACIÓN</a:t>
            </a:r>
            <a:endParaRPr lang="es-MX" sz="1400" b="1" dirty="0"/>
          </a:p>
        </p:txBody>
      </p:sp>
      <p:graphicFrame>
        <p:nvGraphicFramePr>
          <p:cNvPr id="5" name="Tabla 4"/>
          <p:cNvGraphicFramePr>
            <a:graphicFrameLocks noGrp="1"/>
          </p:cNvGraphicFramePr>
          <p:nvPr/>
        </p:nvGraphicFramePr>
        <p:xfrm>
          <a:off x="1414689" y="1209467"/>
          <a:ext cx="8712963" cy="1095756"/>
        </p:xfrm>
        <a:graphic>
          <a:graphicData uri="http://schemas.openxmlformats.org/drawingml/2006/table">
            <a:tbl>
              <a:tblPr firstRow="1" firstCol="1" bandRow="1"/>
              <a:tblGrid>
                <a:gridCol w="1176697">
                  <a:extLst>
                    <a:ext uri="{9D8B030D-6E8A-4147-A177-3AD203B41FA5}">
                      <a16:colId xmlns:a16="http://schemas.microsoft.com/office/drawing/2014/main" xmlns="" val="20000"/>
                    </a:ext>
                  </a:extLst>
                </a:gridCol>
                <a:gridCol w="685115">
                  <a:extLst>
                    <a:ext uri="{9D8B030D-6E8A-4147-A177-3AD203B41FA5}">
                      <a16:colId xmlns:a16="http://schemas.microsoft.com/office/drawing/2014/main" xmlns="" val="20001"/>
                    </a:ext>
                  </a:extLst>
                </a:gridCol>
                <a:gridCol w="685115">
                  <a:extLst>
                    <a:ext uri="{9D8B030D-6E8A-4147-A177-3AD203B41FA5}">
                      <a16:colId xmlns:a16="http://schemas.microsoft.com/office/drawing/2014/main" xmlns="" val="20002"/>
                    </a:ext>
                  </a:extLst>
                </a:gridCol>
                <a:gridCol w="685115">
                  <a:extLst>
                    <a:ext uri="{9D8B030D-6E8A-4147-A177-3AD203B41FA5}">
                      <a16:colId xmlns:a16="http://schemas.microsoft.com/office/drawing/2014/main" xmlns="" val="20003"/>
                    </a:ext>
                  </a:extLst>
                </a:gridCol>
                <a:gridCol w="466042">
                  <a:extLst>
                    <a:ext uri="{9D8B030D-6E8A-4147-A177-3AD203B41FA5}">
                      <a16:colId xmlns:a16="http://schemas.microsoft.com/office/drawing/2014/main" xmlns="" val="20004"/>
                    </a:ext>
                  </a:extLst>
                </a:gridCol>
                <a:gridCol w="904189">
                  <a:extLst>
                    <a:ext uri="{9D8B030D-6E8A-4147-A177-3AD203B41FA5}">
                      <a16:colId xmlns:a16="http://schemas.microsoft.com/office/drawing/2014/main" xmlns="" val="20005"/>
                    </a:ext>
                  </a:extLst>
                </a:gridCol>
                <a:gridCol w="685115">
                  <a:extLst>
                    <a:ext uri="{9D8B030D-6E8A-4147-A177-3AD203B41FA5}">
                      <a16:colId xmlns:a16="http://schemas.microsoft.com/office/drawing/2014/main" xmlns="" val="20006"/>
                    </a:ext>
                  </a:extLst>
                </a:gridCol>
                <a:gridCol w="685115">
                  <a:extLst>
                    <a:ext uri="{9D8B030D-6E8A-4147-A177-3AD203B41FA5}">
                      <a16:colId xmlns:a16="http://schemas.microsoft.com/office/drawing/2014/main" xmlns="" val="20007"/>
                    </a:ext>
                  </a:extLst>
                </a:gridCol>
                <a:gridCol w="685115">
                  <a:extLst>
                    <a:ext uri="{9D8B030D-6E8A-4147-A177-3AD203B41FA5}">
                      <a16:colId xmlns:a16="http://schemas.microsoft.com/office/drawing/2014/main" xmlns="" val="20008"/>
                    </a:ext>
                  </a:extLst>
                </a:gridCol>
                <a:gridCol w="685115">
                  <a:extLst>
                    <a:ext uri="{9D8B030D-6E8A-4147-A177-3AD203B41FA5}">
                      <a16:colId xmlns:a16="http://schemas.microsoft.com/office/drawing/2014/main" xmlns="" val="20009"/>
                    </a:ext>
                  </a:extLst>
                </a:gridCol>
                <a:gridCol w="685115">
                  <a:extLst>
                    <a:ext uri="{9D8B030D-6E8A-4147-A177-3AD203B41FA5}">
                      <a16:colId xmlns:a16="http://schemas.microsoft.com/office/drawing/2014/main" xmlns="" val="20010"/>
                    </a:ext>
                  </a:extLst>
                </a:gridCol>
                <a:gridCol w="685115">
                  <a:extLst>
                    <a:ext uri="{9D8B030D-6E8A-4147-A177-3AD203B41FA5}">
                      <a16:colId xmlns:a16="http://schemas.microsoft.com/office/drawing/2014/main" xmlns="" val="20011"/>
                    </a:ext>
                  </a:extLst>
                </a:gridCol>
              </a:tblGrid>
              <a:tr h="171450">
                <a:tc>
                  <a:txBody>
                    <a:bodyPr/>
                    <a:lstStyle/>
                    <a:p>
                      <a:endParaRPr lang="en-US" sz="1100" dirty="0">
                        <a:effectLst/>
                        <a:latin typeface="Calibri" panose="020F0502020204030204" pitchFamily="34"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1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2009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1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2010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1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2011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1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2012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1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2013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1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1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1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1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1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1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161925">
                <a:tc>
                  <a:txBody>
                    <a:bodyPr/>
                    <a:lstStyle/>
                    <a:p>
                      <a:pP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Altas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129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155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155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180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177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159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169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210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204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156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120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1"/>
                  </a:ext>
                </a:extLst>
              </a:tr>
              <a:tr h="161925">
                <a:tc>
                  <a:txBody>
                    <a:bodyPr/>
                    <a:lstStyle/>
                    <a:p>
                      <a:pP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Bajas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105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105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115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123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2"/>
                  </a:ext>
                </a:extLst>
              </a:tr>
              <a:tr h="171450">
                <a:tc>
                  <a:txBody>
                    <a:bodyPr/>
                    <a:lstStyle/>
                    <a:p>
                      <a:pP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Promedio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efectivos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2666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2744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2794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2892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2990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3110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3164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3163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3164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3164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3164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3"/>
                  </a:ext>
                </a:extLst>
              </a:tr>
              <a:tr h="161925">
                <a:tc>
                  <a:txBody>
                    <a:bodyPr/>
                    <a:lstStyle/>
                    <a:p>
                      <a:pP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Rotación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4,3%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mc:AlternateContent xmlns:mc="http://schemas.openxmlformats.org/markup-compatibility/2006" xmlns:a14="http://schemas.microsoft.com/office/drawing/2010/main">
        <mc:Choice Requires="a14">
          <p:graphicFrame>
            <p:nvGraphicFramePr>
              <p:cNvPr id="15" name="Tabla 14"/>
              <p:cNvGraphicFramePr>
                <a:graphicFrameLocks noGrp="1"/>
              </p:cNvGraphicFramePr>
              <p:nvPr>
                <p:extLst>
                  <p:ext uri="{D42A27DB-BD31-4B8C-83A1-F6EECF244321}">
                    <p14:modId xmlns:p14="http://schemas.microsoft.com/office/powerpoint/2010/main" val="3131175453"/>
                  </p:ext>
                </p:extLst>
              </p:nvPr>
            </p:nvGraphicFramePr>
            <p:xfrm>
              <a:off x="5789654" y="2609631"/>
              <a:ext cx="4877103" cy="2645918"/>
            </p:xfrm>
            <a:graphic>
              <a:graphicData uri="http://schemas.openxmlformats.org/drawingml/2006/table">
                <a:tbl>
                  <a:tblPr firstRow="1" firstCol="1" bandRow="1"/>
                  <a:tblGrid>
                    <a:gridCol w="2654517">
                      <a:extLst>
                        <a:ext uri="{9D8B030D-6E8A-4147-A177-3AD203B41FA5}">
                          <a16:colId xmlns:a16="http://schemas.microsoft.com/office/drawing/2014/main" xmlns="" val="20000"/>
                        </a:ext>
                      </a:extLst>
                    </a:gridCol>
                    <a:gridCol w="2222586">
                      <a:extLst>
                        <a:ext uri="{9D8B030D-6E8A-4147-A177-3AD203B41FA5}">
                          <a16:colId xmlns:a16="http://schemas.microsoft.com/office/drawing/2014/main" xmlns="" val="20001"/>
                        </a:ext>
                      </a:extLst>
                    </a:gridCol>
                  </a:tblGrid>
                  <a:tr h="668655">
                    <a:tc>
                      <a:txBody>
                        <a:bodyPr/>
                        <a:lstStyle/>
                        <a:p>
                          <a:pPr>
                            <a:lnSpc>
                              <a:spcPct val="200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Índice rotación personal =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200000"/>
                            </a:lnSpc>
                            <a:spcAft>
                              <a:spcPts val="0"/>
                            </a:spcAft>
                          </a:pPr>
                          <a14:m>
                            <m:oMathPara xmlns:m="http://schemas.openxmlformats.org/officeDocument/2006/math">
                              <m:oMathParaPr>
                                <m:jc m:val="centerGroup"/>
                              </m:oMathParaPr>
                              <m:oMath xmlns:m="http://schemas.openxmlformats.org/officeDocument/2006/math">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600">
                                            <a:effectLst/>
                                            <a:latin typeface="Cambria Math" panose="02040503050406030204" pitchFamily="18" charset="0"/>
                                            <a:ea typeface="Calibri" panose="020F0502020204030204" pitchFamily="34" charset="0"/>
                                            <a:cs typeface="Times New Roman" panose="02020603050405020304" pitchFamily="18" charset="0"/>
                                          </a:rPr>
                                          <m:t>156+50</m:t>
                                        </m:r>
                                      </m:num>
                                      <m:den>
                                        <m:r>
                                          <a:rPr lang="es-EC" sz="1600">
                                            <a:effectLst/>
                                            <a:latin typeface="Cambria Math" panose="02040503050406030204" pitchFamily="18" charset="0"/>
                                            <a:ea typeface="Calibri" panose="020F0502020204030204" pitchFamily="34" charset="0"/>
                                            <a:cs typeface="Times New Roman" panose="02020603050405020304" pitchFamily="18" charset="0"/>
                                          </a:rPr>
                                          <m:t>2</m:t>
                                        </m:r>
                                      </m:den>
                                    </m:f>
                                    <m:r>
                                      <a:rPr lang="es-EC" sz="1600" i="1">
                                        <a:effectLst/>
                                        <a:latin typeface="Cambria Math" panose="02040503050406030204" pitchFamily="18" charset="0"/>
                                        <a:ea typeface="Calibri" panose="020F0502020204030204" pitchFamily="34" charset="0"/>
                                        <a:cs typeface="Times New Roman" panose="02020603050405020304" pitchFamily="18" charset="0"/>
                                      </a:rPr>
                                      <m:t>𝑥</m:t>
                                    </m:r>
                                    <m:r>
                                      <a:rPr lang="es-EC" sz="1600">
                                        <a:effectLst/>
                                        <a:latin typeface="Cambria Math" panose="02040503050406030204" pitchFamily="18" charset="0"/>
                                        <a:ea typeface="Calibri" panose="020F0502020204030204" pitchFamily="34" charset="0"/>
                                        <a:cs typeface="Times New Roman" panose="02020603050405020304" pitchFamily="18" charset="0"/>
                                      </a:rPr>
                                      <m:t> 100</m:t>
                                    </m:r>
                                  </m:num>
                                  <m:den>
                                    <m:r>
                                      <a:rPr lang="es-EC" sz="1600">
                                        <a:effectLst/>
                                        <a:latin typeface="Cambria Math" panose="02040503050406030204" pitchFamily="18" charset="0"/>
                                        <a:ea typeface="Calibri" panose="020F0502020204030204" pitchFamily="34" charset="0"/>
                                        <a:cs typeface="Times New Roman" panose="02020603050405020304" pitchFamily="18" charset="0"/>
                                      </a:rPr>
                                      <m:t>3.164</m:t>
                                    </m:r>
                                  </m:den>
                                </m:f>
                              </m:oMath>
                            </m:oMathPara>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xmlns="" val="10000"/>
                      </a:ext>
                    </a:extLst>
                  </a:tr>
                  <a:tr h="451485">
                    <a:tc>
                      <a:txBody>
                        <a:bodyPr/>
                        <a:lstStyle/>
                        <a:p>
                          <a:pPr>
                            <a:lnSpc>
                              <a:spcPct val="200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Índice rotación personal =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200000"/>
                            </a:lnSpc>
                            <a:spcAft>
                              <a:spcPts val="0"/>
                            </a:spcAft>
                          </a:pPr>
                          <a14:m>
                            <m:oMathPara xmlns:m="http://schemas.openxmlformats.org/officeDocument/2006/math">
                              <m:oMathParaPr>
                                <m:jc m:val="centerGroup"/>
                              </m:oMathParaPr>
                              <m:oMath xmlns:m="http://schemas.openxmlformats.org/officeDocument/2006/math">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600">
                                        <a:effectLst/>
                                        <a:latin typeface="Cambria Math" panose="02040503050406030204" pitchFamily="18" charset="0"/>
                                        <a:ea typeface="Calibri" panose="020F0502020204030204" pitchFamily="34" charset="0"/>
                                        <a:cs typeface="Times New Roman" panose="02020603050405020304" pitchFamily="18" charset="0"/>
                                      </a:rPr>
                                      <m:t>10.300</m:t>
                                    </m:r>
                                  </m:num>
                                  <m:den>
                                    <m:r>
                                      <a:rPr lang="es-EC" sz="1600">
                                        <a:effectLst/>
                                        <a:latin typeface="Cambria Math" panose="02040503050406030204" pitchFamily="18" charset="0"/>
                                        <a:ea typeface="Calibri" panose="020F0502020204030204" pitchFamily="34" charset="0"/>
                                        <a:cs typeface="Times New Roman" panose="02020603050405020304" pitchFamily="18" charset="0"/>
                                      </a:rPr>
                                      <m:t>3.164</m:t>
                                    </m:r>
                                  </m:den>
                                </m:f>
                              </m:oMath>
                            </m:oMathPara>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xmlns="" val="10001"/>
                      </a:ext>
                    </a:extLst>
                  </a:tr>
                  <a:tr h="329565">
                    <a:tc>
                      <a:txBody>
                        <a:bodyPr/>
                        <a:lstStyle/>
                        <a:p>
                          <a:pPr algn="just">
                            <a:lnSpc>
                              <a:spcPct val="200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Índice rotación personal =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200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3,4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xmlns="" val="10002"/>
                      </a:ext>
                    </a:extLst>
                  </a:tr>
                </a:tbl>
              </a:graphicData>
            </a:graphic>
          </p:graphicFrame>
        </mc:Choice>
        <mc:Fallback xmlns="">
          <p:graphicFrame>
            <p:nvGraphicFramePr>
              <p:cNvPr id="15" name="Tabla 14"/>
              <p:cNvGraphicFramePr>
                <a:graphicFrameLocks noGrp="1"/>
              </p:cNvGraphicFramePr>
              <p:nvPr>
                <p:extLst>
                  <p:ext uri="{D42A27DB-BD31-4B8C-83A1-F6EECF244321}">
                    <p14:modId xmlns:p14="http://schemas.microsoft.com/office/powerpoint/2010/main" val="3131175453"/>
                  </p:ext>
                </p:extLst>
              </p:nvPr>
            </p:nvGraphicFramePr>
            <p:xfrm>
              <a:off x="5789654" y="2609631"/>
              <a:ext cx="4877103" cy="2576322"/>
            </p:xfrm>
            <a:graphic>
              <a:graphicData uri="http://schemas.openxmlformats.org/drawingml/2006/table">
                <a:tbl>
                  <a:tblPr firstRow="1" firstCol="1" bandRow="1"/>
                  <a:tblGrid>
                    <a:gridCol w="2654517">
                      <a:extLst>
                        <a:ext uri="{9D8B030D-6E8A-4147-A177-3AD203B41FA5}">
                          <a16:colId xmlns:a16="http://schemas.microsoft.com/office/drawing/2014/main" val="20000"/>
                        </a:ext>
                      </a:extLst>
                    </a:gridCol>
                    <a:gridCol w="2222586">
                      <a:extLst>
                        <a:ext uri="{9D8B030D-6E8A-4147-A177-3AD203B41FA5}">
                          <a16:colId xmlns:a16="http://schemas.microsoft.com/office/drawing/2014/main" val="20001"/>
                        </a:ext>
                      </a:extLst>
                    </a:gridCol>
                  </a:tblGrid>
                  <a:tr h="1241933">
                    <a:tc>
                      <a:txBody>
                        <a:bodyPr/>
                        <a:lstStyle/>
                        <a:p>
                          <a:pPr>
                            <a:lnSpc>
                              <a:spcPct val="200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Índice rotación personal =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endParaRPr lang="es-EC"/>
                        </a:p>
                      </a:txBody>
                      <a:tcPr marL="68580" marR="68580" marT="0" marB="0">
                        <a:lnL>
                          <a:noFill/>
                        </a:lnL>
                        <a:lnR>
                          <a:noFill/>
                        </a:lnR>
                        <a:lnT>
                          <a:noFill/>
                        </a:lnT>
                        <a:lnB>
                          <a:noFill/>
                        </a:lnB>
                        <a:blipFill>
                          <a:blip r:embed="rId5"/>
                          <a:stretch>
                            <a:fillRect l="-119452" b="-117157"/>
                          </a:stretch>
                        </a:blipFill>
                      </a:tcPr>
                    </a:tc>
                    <a:extLst>
                      <a:ext uri="{0D108BD9-81ED-4DB2-BD59-A6C34878D82A}">
                        <a16:rowId xmlns:a16="http://schemas.microsoft.com/office/drawing/2014/main" val="10000"/>
                      </a:ext>
                    </a:extLst>
                  </a:tr>
                  <a:tr h="916305">
                    <a:tc>
                      <a:txBody>
                        <a:bodyPr/>
                        <a:lstStyle/>
                        <a:p>
                          <a:pPr>
                            <a:lnSpc>
                              <a:spcPct val="200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Índice rotación personal =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endParaRPr lang="es-EC"/>
                        </a:p>
                      </a:txBody>
                      <a:tcPr marL="68580" marR="68580" marT="0" marB="0">
                        <a:lnL>
                          <a:noFill/>
                        </a:lnL>
                        <a:lnR>
                          <a:noFill/>
                        </a:lnR>
                        <a:lnT>
                          <a:noFill/>
                        </a:lnT>
                        <a:lnB>
                          <a:noFill/>
                        </a:lnB>
                        <a:blipFill>
                          <a:blip r:embed="rId5"/>
                          <a:stretch>
                            <a:fillRect l="-119452" t="-136000" b="-59333"/>
                          </a:stretch>
                        </a:blipFill>
                      </a:tcPr>
                    </a:tc>
                    <a:extLst>
                      <a:ext uri="{0D108BD9-81ED-4DB2-BD59-A6C34878D82A}">
                        <a16:rowId xmlns:a16="http://schemas.microsoft.com/office/drawing/2014/main" val="10001"/>
                      </a:ext>
                    </a:extLst>
                  </a:tr>
                  <a:tr h="418084">
                    <a:tc>
                      <a:txBody>
                        <a:bodyPr/>
                        <a:lstStyle/>
                        <a:p>
                          <a:pPr algn="just">
                            <a:lnSpc>
                              <a:spcPct val="200000"/>
                            </a:lnSpc>
                            <a:spcAft>
                              <a:spcPts val="0"/>
                            </a:spcAft>
                          </a:pPr>
                          <a:r>
                            <a:rPr lang="es-EC" sz="1600">
                              <a:effectLst/>
                              <a:latin typeface="Times New Roman" panose="02020603050405020304" pitchFamily="18" charset="0"/>
                              <a:ea typeface="Calibri" panose="020F0502020204030204" pitchFamily="34" charset="0"/>
                              <a:cs typeface="Times New Roman" panose="02020603050405020304" pitchFamily="18" charset="0"/>
                            </a:rPr>
                            <a:t>Índice rotación personal =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200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3,4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bl>
              </a:graphicData>
            </a:graphic>
          </p:graphicFrame>
        </mc:Fallback>
      </mc:AlternateContent>
      <p:sp>
        <p:nvSpPr>
          <p:cNvPr id="25" name="Rectangle 10"/>
          <p:cNvSpPr>
            <a:spLocks noChangeArrowheads="1"/>
          </p:cNvSpPr>
          <p:nvPr/>
        </p:nvSpPr>
        <p:spPr bwMode="auto">
          <a:xfrm>
            <a:off x="2083229" y="3018851"/>
            <a:ext cx="30784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IR = </a:t>
            </a:r>
            <a:endParaRPr kumimoji="0" lang="es-EC"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6" name="Objeto 25"/>
          <p:cNvGraphicFramePr>
            <a:graphicFrameLocks noChangeAspect="1"/>
          </p:cNvGraphicFramePr>
          <p:nvPr>
            <p:extLst>
              <p:ext uri="{D42A27DB-BD31-4B8C-83A1-F6EECF244321}">
                <p14:modId xmlns:p14="http://schemas.microsoft.com/office/powerpoint/2010/main" val="253457959"/>
              </p:ext>
            </p:extLst>
          </p:nvPr>
        </p:nvGraphicFramePr>
        <p:xfrm>
          <a:off x="1558702" y="2420888"/>
          <a:ext cx="2221522" cy="1323116"/>
        </p:xfrm>
        <a:graphic>
          <a:graphicData uri="http://schemas.openxmlformats.org/presentationml/2006/ole">
            <mc:AlternateContent xmlns:mc="http://schemas.openxmlformats.org/markup-compatibility/2006">
              <mc:Choice xmlns:v="urn:schemas-microsoft-com:vml" Requires="v">
                <p:oleObj spid="_x0000_s27737" name="Ecuación" r:id="rId6" imgW="710891" imgH="571252" progId="Equation.3">
                  <p:embed/>
                </p:oleObj>
              </mc:Choice>
              <mc:Fallback>
                <p:oleObj name="Ecuación" r:id="rId6" imgW="710891" imgH="571252"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8702" y="2420888"/>
                        <a:ext cx="2221522" cy="1323116"/>
                      </a:xfrm>
                      <a:prstGeom prst="rect">
                        <a:avLst/>
                      </a:prstGeom>
                      <a:noFill/>
                    </p:spPr>
                  </p:pic>
                </p:oleObj>
              </mc:Fallback>
            </mc:AlternateContent>
          </a:graphicData>
        </a:graphic>
      </p:graphicFrame>
      <p:sp>
        <p:nvSpPr>
          <p:cNvPr id="27" name="Rectángulo 26"/>
          <p:cNvSpPr/>
          <p:nvPr/>
        </p:nvSpPr>
        <p:spPr>
          <a:xfrm>
            <a:off x="716759" y="2713114"/>
            <a:ext cx="678391" cy="369332"/>
          </a:xfrm>
          <a:prstGeom prst="rect">
            <a:avLst/>
          </a:prstGeom>
        </p:spPr>
        <p:txBody>
          <a:bodyPr wrap="none">
            <a:spAutoFit/>
          </a:bodyPr>
          <a:lstStyle/>
          <a:p>
            <a:r>
              <a:rPr lang="en-US" dirty="0"/>
              <a:t>IR = </a:t>
            </a:r>
          </a:p>
        </p:txBody>
      </p:sp>
      <p:pic>
        <p:nvPicPr>
          <p:cNvPr id="27682" name="Picture 34" descr="Resultado de imagen de medicion de rotacion  personal">
            <a:extLst>
              <a:ext uri="{FF2B5EF4-FFF2-40B4-BE49-F238E27FC236}">
                <a16:creationId xmlns:a16="http://schemas.microsoft.com/office/drawing/2014/main" xmlns="" id="{885F3473-D5CD-4576-A1A1-71A2CA24279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4689" y="3871046"/>
            <a:ext cx="3003337" cy="21259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6" name="Imagen 15">
            <a:extLst>
              <a:ext uri="{FF2B5EF4-FFF2-40B4-BE49-F238E27FC236}">
                <a16:creationId xmlns:a16="http://schemas.microsoft.com/office/drawing/2014/main" xmlns="" id="{6CB16451-16DF-455A-8D57-FB27FFD63A19}"/>
              </a:ext>
            </a:extLst>
          </p:cNvPr>
          <p:cNvPicPr>
            <a:picLocks noChangeAspect="1"/>
          </p:cNvPicPr>
          <p:nvPr/>
        </p:nvPicPr>
        <p:blipFill>
          <a:blip r:embed="rId9"/>
          <a:stretch>
            <a:fillRect/>
          </a:stretch>
        </p:blipFill>
        <p:spPr>
          <a:xfrm>
            <a:off x="182133" y="166498"/>
            <a:ext cx="2426034" cy="806400"/>
          </a:xfrm>
          <a:prstGeom prst="rect">
            <a:avLst/>
          </a:prstGeom>
        </p:spPr>
      </p:pic>
      <p:sp>
        <p:nvSpPr>
          <p:cNvPr id="17" name="CuadroTexto 16">
            <a:extLst>
              <a:ext uri="{FF2B5EF4-FFF2-40B4-BE49-F238E27FC236}">
                <a16:creationId xmlns:a16="http://schemas.microsoft.com/office/drawing/2014/main" xmlns="" id="{6523F9CF-9BBD-4C81-A308-F8198E7CDAC7}"/>
              </a:ext>
            </a:extLst>
          </p:cNvPr>
          <p:cNvSpPr txBox="1"/>
          <p:nvPr/>
        </p:nvSpPr>
        <p:spPr>
          <a:xfrm>
            <a:off x="182133" y="393279"/>
            <a:ext cx="832514" cy="461665"/>
          </a:xfrm>
          <a:prstGeom prst="rect">
            <a:avLst/>
          </a:prstGeom>
          <a:noFill/>
        </p:spPr>
        <p:txBody>
          <a:bodyPr wrap="square" rtlCol="0">
            <a:spAutoFit/>
          </a:bodyPr>
          <a:lstStyle/>
          <a:p>
            <a:pPr algn="ctr"/>
            <a:r>
              <a:rPr lang="es-MX" sz="1200" b="1" dirty="0"/>
              <a:t>Capítulo V</a:t>
            </a:r>
          </a:p>
        </p:txBody>
      </p:sp>
      <p:sp>
        <p:nvSpPr>
          <p:cNvPr id="18" name="CuadroTexto 17">
            <a:extLst>
              <a:ext uri="{FF2B5EF4-FFF2-40B4-BE49-F238E27FC236}">
                <a16:creationId xmlns:a16="http://schemas.microsoft.com/office/drawing/2014/main" xmlns="" id="{9F52D48C-36CF-4A45-AFF0-E21FC8B8718D}"/>
              </a:ext>
            </a:extLst>
          </p:cNvPr>
          <p:cNvSpPr txBox="1"/>
          <p:nvPr/>
        </p:nvSpPr>
        <p:spPr>
          <a:xfrm>
            <a:off x="910630" y="427969"/>
            <a:ext cx="1440160" cy="646331"/>
          </a:xfrm>
          <a:prstGeom prst="rect">
            <a:avLst/>
          </a:prstGeom>
          <a:noFill/>
        </p:spPr>
        <p:txBody>
          <a:bodyPr wrap="square" rtlCol="0">
            <a:spAutoFit/>
          </a:bodyPr>
          <a:lstStyle/>
          <a:p>
            <a:pPr algn="ctr"/>
            <a:r>
              <a:rPr lang="es-MX" sz="1200" b="1" dirty="0"/>
              <a:t>Medición de la rotación</a:t>
            </a:r>
          </a:p>
          <a:p>
            <a:pPr algn="ctr"/>
            <a:endParaRPr lang="es-MX" sz="1200" b="1" dirty="0"/>
          </a:p>
        </p:txBody>
      </p:sp>
    </p:spTree>
    <p:extLst>
      <p:ext uri="{BB962C8B-B14F-4D97-AF65-F5344CB8AC3E}">
        <p14:creationId xmlns:p14="http://schemas.microsoft.com/office/powerpoint/2010/main" val="76366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2"/>
          <p:cNvGrpSpPr/>
          <p:nvPr/>
        </p:nvGrpSpPr>
        <p:grpSpPr>
          <a:xfrm>
            <a:off x="118542" y="109184"/>
            <a:ext cx="2478976" cy="926420"/>
            <a:chOff x="94511" y="2861804"/>
            <a:chExt cx="2478976" cy="926420"/>
          </a:xfrm>
        </p:grpSpPr>
        <p:pic>
          <p:nvPicPr>
            <p:cNvPr id="13" name="Imagen 12">
              <a:extLst>
                <a:ext uri="{FF2B5EF4-FFF2-40B4-BE49-F238E27FC236}">
                  <a16:creationId xmlns:a16="http://schemas.microsoft.com/office/drawing/2014/main" xmlns="" id="{86B8B1FC-DA2B-2F48-B417-885A8A92E1EE}"/>
                </a:ext>
              </a:extLst>
            </p:cNvPr>
            <p:cNvPicPr>
              <a:picLocks noChangeAspect="1"/>
            </p:cNvPicPr>
            <p:nvPr/>
          </p:nvPicPr>
          <p:blipFill>
            <a:blip r:embed="rId3"/>
            <a:stretch>
              <a:fillRect/>
            </a:stretch>
          </p:blipFill>
          <p:spPr>
            <a:xfrm>
              <a:off x="98801" y="2861804"/>
              <a:ext cx="2426034" cy="806400"/>
            </a:xfrm>
            <a:prstGeom prst="rect">
              <a:avLst/>
            </a:prstGeom>
          </p:spPr>
        </p:pic>
        <p:grpSp>
          <p:nvGrpSpPr>
            <p:cNvPr id="14" name="Grupo 13"/>
            <p:cNvGrpSpPr/>
            <p:nvPr/>
          </p:nvGrpSpPr>
          <p:grpSpPr>
            <a:xfrm>
              <a:off x="94511" y="3070255"/>
              <a:ext cx="2478976" cy="717969"/>
              <a:chOff x="56867" y="3054241"/>
              <a:chExt cx="2478976" cy="717969"/>
            </a:xfrm>
          </p:grpSpPr>
          <p:sp>
            <p:nvSpPr>
              <p:cNvPr id="15" name="CuadroTexto 14"/>
              <p:cNvSpPr txBox="1"/>
              <p:nvPr/>
            </p:nvSpPr>
            <p:spPr>
              <a:xfrm>
                <a:off x="56867" y="3054241"/>
                <a:ext cx="832514" cy="461665"/>
              </a:xfrm>
              <a:prstGeom prst="rect">
                <a:avLst/>
              </a:prstGeom>
              <a:noFill/>
            </p:spPr>
            <p:txBody>
              <a:bodyPr wrap="square" rtlCol="0">
                <a:spAutoFit/>
              </a:bodyPr>
              <a:lstStyle/>
              <a:p>
                <a:pPr algn="ctr"/>
                <a:r>
                  <a:rPr lang="es-MX" sz="1200" b="1" dirty="0"/>
                  <a:t>Capítulo V</a:t>
                </a:r>
              </a:p>
            </p:txBody>
          </p:sp>
          <p:sp>
            <p:nvSpPr>
              <p:cNvPr id="16" name="CuadroTexto 15"/>
              <p:cNvSpPr txBox="1"/>
              <p:nvPr/>
            </p:nvSpPr>
            <p:spPr>
              <a:xfrm>
                <a:off x="840729" y="3248990"/>
                <a:ext cx="1695114" cy="523220"/>
              </a:xfrm>
              <a:prstGeom prst="rect">
                <a:avLst/>
              </a:prstGeom>
              <a:noFill/>
            </p:spPr>
            <p:txBody>
              <a:bodyPr wrap="square" rtlCol="0">
                <a:spAutoFit/>
              </a:bodyPr>
              <a:lstStyle/>
              <a:p>
                <a:r>
                  <a:rPr lang="es-MX" sz="1400" b="1" dirty="0"/>
                  <a:t>Resultados</a:t>
                </a:r>
              </a:p>
              <a:p>
                <a:endParaRPr lang="es-MX" sz="1400" b="1" dirty="0"/>
              </a:p>
            </p:txBody>
          </p:sp>
        </p:grpSp>
      </p:grpSp>
      <p:sp>
        <p:nvSpPr>
          <p:cNvPr id="20" name="CuadroTexto 19"/>
          <p:cNvSpPr txBox="1"/>
          <p:nvPr/>
        </p:nvSpPr>
        <p:spPr>
          <a:xfrm>
            <a:off x="4799062" y="263116"/>
            <a:ext cx="2952328" cy="340519"/>
          </a:xfrm>
          <a:prstGeom prst="flowChartAlternateProcess">
            <a:avLst/>
          </a:prstGeom>
          <a:ln w="28575">
            <a:solidFill>
              <a:srgbClr val="00DA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C" sz="1400" b="1" dirty="0"/>
              <a:t>EFECTO FINANCIERO</a:t>
            </a:r>
            <a:endParaRPr lang="es-MX" sz="1400" b="1" dirty="0"/>
          </a:p>
        </p:txBody>
      </p:sp>
      <p:graphicFrame>
        <p:nvGraphicFramePr>
          <p:cNvPr id="6" name="Tabla 5"/>
          <p:cNvGraphicFramePr>
            <a:graphicFrameLocks noGrp="1"/>
          </p:cNvGraphicFramePr>
          <p:nvPr>
            <p:extLst>
              <p:ext uri="{D42A27DB-BD31-4B8C-83A1-F6EECF244321}">
                <p14:modId xmlns:p14="http://schemas.microsoft.com/office/powerpoint/2010/main" val="1802096753"/>
              </p:ext>
            </p:extLst>
          </p:nvPr>
        </p:nvGraphicFramePr>
        <p:xfrm>
          <a:off x="164654" y="3717733"/>
          <a:ext cx="6124044" cy="2263788"/>
        </p:xfrm>
        <a:graphic>
          <a:graphicData uri="http://schemas.openxmlformats.org/drawingml/2006/table">
            <a:tbl>
              <a:tblPr firstRow="1" firstCol="1" bandRow="1"/>
              <a:tblGrid>
                <a:gridCol w="671768">
                  <a:extLst>
                    <a:ext uri="{9D8B030D-6E8A-4147-A177-3AD203B41FA5}">
                      <a16:colId xmlns:a16="http://schemas.microsoft.com/office/drawing/2014/main" xmlns="" val="20000"/>
                    </a:ext>
                  </a:extLst>
                </a:gridCol>
                <a:gridCol w="522487">
                  <a:extLst>
                    <a:ext uri="{9D8B030D-6E8A-4147-A177-3AD203B41FA5}">
                      <a16:colId xmlns:a16="http://schemas.microsoft.com/office/drawing/2014/main" xmlns="" val="20001"/>
                    </a:ext>
                  </a:extLst>
                </a:gridCol>
                <a:gridCol w="670465">
                  <a:extLst>
                    <a:ext uri="{9D8B030D-6E8A-4147-A177-3AD203B41FA5}">
                      <a16:colId xmlns:a16="http://schemas.microsoft.com/office/drawing/2014/main" xmlns="" val="20002"/>
                    </a:ext>
                  </a:extLst>
                </a:gridCol>
                <a:gridCol w="704672">
                  <a:extLst>
                    <a:ext uri="{9D8B030D-6E8A-4147-A177-3AD203B41FA5}">
                      <a16:colId xmlns:a16="http://schemas.microsoft.com/office/drawing/2014/main" xmlns="" val="20003"/>
                    </a:ext>
                  </a:extLst>
                </a:gridCol>
                <a:gridCol w="704672">
                  <a:extLst>
                    <a:ext uri="{9D8B030D-6E8A-4147-A177-3AD203B41FA5}">
                      <a16:colId xmlns:a16="http://schemas.microsoft.com/office/drawing/2014/main" xmlns="" val="20004"/>
                    </a:ext>
                  </a:extLst>
                </a:gridCol>
                <a:gridCol w="704672">
                  <a:extLst>
                    <a:ext uri="{9D8B030D-6E8A-4147-A177-3AD203B41FA5}">
                      <a16:colId xmlns:a16="http://schemas.microsoft.com/office/drawing/2014/main" xmlns="" val="20005"/>
                    </a:ext>
                  </a:extLst>
                </a:gridCol>
                <a:gridCol w="704672">
                  <a:extLst>
                    <a:ext uri="{9D8B030D-6E8A-4147-A177-3AD203B41FA5}">
                      <a16:colId xmlns:a16="http://schemas.microsoft.com/office/drawing/2014/main" xmlns="" val="20006"/>
                    </a:ext>
                  </a:extLst>
                </a:gridCol>
                <a:gridCol w="704672">
                  <a:extLst>
                    <a:ext uri="{9D8B030D-6E8A-4147-A177-3AD203B41FA5}">
                      <a16:colId xmlns:a16="http://schemas.microsoft.com/office/drawing/2014/main" xmlns="" val="20007"/>
                    </a:ext>
                  </a:extLst>
                </a:gridCol>
                <a:gridCol w="735964">
                  <a:extLst>
                    <a:ext uri="{9D8B030D-6E8A-4147-A177-3AD203B41FA5}">
                      <a16:colId xmlns:a16="http://schemas.microsoft.com/office/drawing/2014/main" xmlns="" val="20008"/>
                    </a:ext>
                  </a:extLst>
                </a:gridCol>
              </a:tblGrid>
              <a:tr h="377298">
                <a:tc>
                  <a:txBody>
                    <a:bodyPr/>
                    <a:lstStyle/>
                    <a:p>
                      <a:pPr algn="ctr">
                        <a:lnSpc>
                          <a:spcPct val="115000"/>
                        </a:lnSpc>
                        <a:spcAft>
                          <a:spcPts val="0"/>
                        </a:spcAft>
                      </a:pPr>
                      <a:r>
                        <a:rPr lang="es-EC"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PROMO.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CANT.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188649">
                <a:tc>
                  <a:txBody>
                    <a:bodyPr/>
                    <a:lstStyle/>
                    <a:p>
                      <a:pPr algn="ctr">
                        <a:lnSpc>
                          <a:spcPct val="115000"/>
                        </a:lnSpc>
                        <a:spcAft>
                          <a:spcPts val="0"/>
                        </a:spcAft>
                      </a:pPr>
                      <a:r>
                        <a:rPr lang="es-EC"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33.420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endParaRPr lang="en-US" sz="1000">
                        <a:effectLst/>
                        <a:latin typeface="Calibri" panose="020F0502020204030204" pitchFamily="34"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endParaRPr lang="en-US" sz="1000">
                        <a:effectLst/>
                        <a:latin typeface="Calibri" panose="020F0502020204030204" pitchFamily="34"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endParaRPr lang="en-US" sz="1000">
                        <a:effectLst/>
                        <a:latin typeface="Calibri" panose="020F0502020204030204" pitchFamily="34"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endParaRPr lang="en-US" sz="1000">
                        <a:effectLst/>
                        <a:latin typeface="Calibri" panose="020F0502020204030204" pitchFamily="34"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endParaRPr lang="en-US" sz="1000">
                        <a:effectLst/>
                        <a:latin typeface="Calibri" panose="020F0502020204030204" pitchFamily="34"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endParaRPr lang="en-US" sz="1000">
                        <a:effectLst/>
                        <a:latin typeface="Calibri" panose="020F0502020204030204" pitchFamily="34" charset="0"/>
                      </a:endParaRPr>
                    </a:p>
                  </a:txBody>
                  <a:tcPr marL="68580" marR="68580" marT="0" marB="0" anchor="ctr">
                    <a:lnL>
                      <a:noFill/>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1"/>
                  </a:ext>
                </a:extLst>
              </a:tr>
              <a:tr h="188649">
                <a:tc>
                  <a:txBody>
                    <a:bodyPr/>
                    <a:lstStyle/>
                    <a:p>
                      <a:pPr algn="ctr">
                        <a:lnSpc>
                          <a:spcPct val="115000"/>
                        </a:lnSpc>
                        <a:spcAft>
                          <a:spcPts val="0"/>
                        </a:spcAft>
                      </a:pPr>
                      <a:r>
                        <a:rPr lang="es-EC"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5.745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33.420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endParaRPr lang="en-US" sz="1000">
                        <a:effectLst/>
                        <a:latin typeface="Calibri" panose="020F0502020204030204" pitchFamily="34"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endParaRPr lang="en-US" sz="1000">
                        <a:effectLst/>
                        <a:latin typeface="Calibri" panose="020F0502020204030204" pitchFamily="34"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endParaRPr lang="en-US" sz="1000">
                        <a:effectLst/>
                        <a:latin typeface="Calibri" panose="020F0502020204030204" pitchFamily="34"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endParaRPr lang="en-US" sz="1000">
                        <a:effectLst/>
                        <a:latin typeface="Calibri" panose="020F0502020204030204" pitchFamily="34"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endParaRPr lang="en-US" sz="1000">
                        <a:effectLst/>
                        <a:latin typeface="Calibri" panose="020F0502020204030204" pitchFamily="34" charset="0"/>
                      </a:endParaRPr>
                    </a:p>
                  </a:txBody>
                  <a:tcPr marL="68580" marR="6858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2"/>
                  </a:ext>
                </a:extLst>
              </a:tr>
              <a:tr h="188649">
                <a:tc>
                  <a:txBody>
                    <a:bodyPr/>
                    <a:lstStyle/>
                    <a:p>
                      <a:pPr algn="ctr">
                        <a:lnSpc>
                          <a:spcPct val="115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endParaRPr lang="en-US" sz="1000" dirty="0">
                        <a:effectLst/>
                        <a:latin typeface="Calibri" panose="020F0502020204030204" pitchFamily="34"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6.150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5.745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endParaRPr lang="en-US" sz="1000">
                        <a:effectLst/>
                        <a:latin typeface="Calibri" panose="020F0502020204030204" pitchFamily="34"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endParaRPr lang="en-US" sz="1000">
                        <a:effectLst/>
                        <a:latin typeface="Calibri" panose="020F0502020204030204" pitchFamily="34"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endParaRPr lang="en-US" sz="1000">
                        <a:effectLst/>
                        <a:latin typeface="Calibri" panose="020F0502020204030204" pitchFamily="34"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endParaRPr lang="en-US" sz="1000">
                        <a:effectLst/>
                        <a:latin typeface="Calibri" panose="020F0502020204030204" pitchFamily="34"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endParaRPr lang="en-US" sz="1000">
                        <a:effectLst/>
                        <a:latin typeface="Calibri" panose="020F0502020204030204" pitchFamily="34" charset="0"/>
                      </a:endParaRPr>
                    </a:p>
                  </a:txBody>
                  <a:tcPr marL="68580" marR="6858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3"/>
                  </a:ext>
                </a:extLst>
              </a:tr>
              <a:tr h="188649">
                <a:tc>
                  <a:txBody>
                    <a:bodyPr/>
                    <a:lstStyle/>
                    <a:p>
                      <a:pPr algn="ctr">
                        <a:lnSpc>
                          <a:spcPct val="115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6.265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6.150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33.420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endParaRPr lang="en-US" sz="1000">
                        <a:effectLst/>
                        <a:latin typeface="Calibri" panose="020F0502020204030204" pitchFamily="34"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endParaRPr lang="en-US" sz="1000">
                        <a:effectLst/>
                        <a:latin typeface="Calibri" panose="020F0502020204030204" pitchFamily="34"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endParaRPr lang="en-US" sz="1000">
                        <a:effectLst/>
                        <a:latin typeface="Calibri" panose="020F0502020204030204" pitchFamily="34"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endParaRPr lang="en-US" sz="1000">
                        <a:effectLst/>
                        <a:latin typeface="Calibri" panose="020F0502020204030204" pitchFamily="34" charset="0"/>
                      </a:endParaRPr>
                    </a:p>
                  </a:txBody>
                  <a:tcPr marL="68580" marR="6858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4"/>
                  </a:ext>
                </a:extLst>
              </a:tr>
              <a:tr h="188649">
                <a:tc>
                  <a:txBody>
                    <a:bodyPr/>
                    <a:lstStyle/>
                    <a:p>
                      <a:pPr algn="ctr">
                        <a:lnSpc>
                          <a:spcPct val="115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6.566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6.265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5.745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33.420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endParaRPr lang="en-US" sz="1000">
                        <a:effectLst/>
                        <a:latin typeface="Calibri" panose="020F0502020204030204" pitchFamily="34"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endParaRPr lang="en-US" sz="1000">
                        <a:effectLst/>
                        <a:latin typeface="Calibri" panose="020F0502020204030204" pitchFamily="34"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endParaRPr lang="en-US" sz="1000">
                        <a:effectLst/>
                        <a:latin typeface="Calibri" panose="020F0502020204030204" pitchFamily="34" charset="0"/>
                      </a:endParaRPr>
                    </a:p>
                  </a:txBody>
                  <a:tcPr marL="68580" marR="6858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5"/>
                  </a:ext>
                </a:extLst>
              </a:tr>
              <a:tr h="188649">
                <a:tc>
                  <a:txBody>
                    <a:bodyPr/>
                    <a:lstStyle/>
                    <a:p>
                      <a:pPr algn="ctr">
                        <a:lnSpc>
                          <a:spcPct val="115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6.754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6.566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6.150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5.745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33.420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endParaRPr lang="en-US" sz="1000">
                        <a:effectLst/>
                        <a:latin typeface="Calibri" panose="020F0502020204030204" pitchFamily="34"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endParaRPr lang="en-US" sz="1000">
                        <a:effectLst/>
                        <a:latin typeface="Calibri" panose="020F0502020204030204" pitchFamily="34" charset="0"/>
                      </a:endParaRPr>
                    </a:p>
                  </a:txBody>
                  <a:tcPr marL="68580" marR="6858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6"/>
                  </a:ext>
                </a:extLst>
              </a:tr>
              <a:tr h="188649">
                <a:tc>
                  <a:txBody>
                    <a:bodyPr/>
                    <a:lstStyle/>
                    <a:p>
                      <a:pPr algn="ctr">
                        <a:lnSpc>
                          <a:spcPct val="115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6.788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6.754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6.265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6.150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5.745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33.420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endParaRPr lang="en-US" sz="1000">
                        <a:effectLst/>
                        <a:latin typeface="Calibri" panose="020F0502020204030204" pitchFamily="34" charset="0"/>
                      </a:endParaRPr>
                    </a:p>
                  </a:txBody>
                  <a:tcPr marL="68580" marR="6858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7"/>
                  </a:ext>
                </a:extLst>
              </a:tr>
              <a:tr h="188649">
                <a:tc>
                  <a:txBody>
                    <a:bodyPr/>
                    <a:lstStyle/>
                    <a:p>
                      <a:pPr algn="ctr">
                        <a:lnSpc>
                          <a:spcPct val="115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endParaRPr lang="en-US" sz="1000">
                        <a:effectLst/>
                        <a:latin typeface="Calibri" panose="020F0502020204030204" pitchFamily="34"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6.822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6.788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6.566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6.265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6.150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5.745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endParaRPr lang="en-US" sz="1000">
                        <a:effectLst/>
                        <a:latin typeface="Calibri" panose="020F0502020204030204" pitchFamily="34" charset="0"/>
                      </a:endParaRPr>
                    </a:p>
                  </a:txBody>
                  <a:tcPr marL="68580" marR="6858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8"/>
                  </a:ext>
                </a:extLst>
              </a:tr>
              <a:tr h="188649">
                <a:tc>
                  <a:txBody>
                    <a:bodyPr/>
                    <a:lstStyle/>
                    <a:p>
                      <a:pPr algn="ctr">
                        <a:lnSpc>
                          <a:spcPct val="115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Subtotal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endParaRPr lang="en-US" sz="1000">
                        <a:effectLst/>
                        <a:latin typeface="Calibri" panose="020F0502020204030204" pitchFamily="34"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78.510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71.688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58.146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51.580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45.315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39.165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endParaRPr lang="en-US" sz="1000" dirty="0">
                        <a:effectLst/>
                        <a:latin typeface="Calibri" panose="020F0502020204030204" pitchFamily="34" charset="0"/>
                      </a:endParaRPr>
                    </a:p>
                  </a:txBody>
                  <a:tcPr marL="68580" marR="6858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9"/>
                  </a:ext>
                </a:extLst>
              </a:tr>
              <a:tr h="188649">
                <a:tc>
                  <a:txBody>
                    <a:bodyPr/>
                    <a:lstStyle/>
                    <a:p>
                      <a:pPr algn="ctr">
                        <a:lnSpc>
                          <a:spcPct val="115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endParaRPr lang="en-US" sz="1000">
                        <a:effectLst/>
                        <a:latin typeface="Calibri" panose="020F0502020204030204" pitchFamily="34"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2.355.300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2.795.832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2.151.402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2.527.420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1.586.025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1.214.115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12.630.094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947034505"/>
              </p:ext>
            </p:extLst>
          </p:nvPr>
        </p:nvGraphicFramePr>
        <p:xfrm>
          <a:off x="95233" y="1309359"/>
          <a:ext cx="4988397" cy="1524000"/>
        </p:xfrm>
        <a:graphic>
          <a:graphicData uri="http://schemas.openxmlformats.org/drawingml/2006/table">
            <a:tbl>
              <a:tblPr firstRow="1" firstCol="1" bandRow="1"/>
              <a:tblGrid>
                <a:gridCol w="854695">
                  <a:extLst>
                    <a:ext uri="{9D8B030D-6E8A-4147-A177-3AD203B41FA5}">
                      <a16:colId xmlns:a16="http://schemas.microsoft.com/office/drawing/2014/main" xmlns="" val="20000"/>
                    </a:ext>
                  </a:extLst>
                </a:gridCol>
                <a:gridCol w="439577">
                  <a:extLst>
                    <a:ext uri="{9D8B030D-6E8A-4147-A177-3AD203B41FA5}">
                      <a16:colId xmlns:a16="http://schemas.microsoft.com/office/drawing/2014/main" xmlns="" val="20001"/>
                    </a:ext>
                  </a:extLst>
                </a:gridCol>
                <a:gridCol w="800883">
                  <a:extLst>
                    <a:ext uri="{9D8B030D-6E8A-4147-A177-3AD203B41FA5}">
                      <a16:colId xmlns:a16="http://schemas.microsoft.com/office/drawing/2014/main" xmlns="" val="20002"/>
                    </a:ext>
                  </a:extLst>
                </a:gridCol>
                <a:gridCol w="439577">
                  <a:extLst>
                    <a:ext uri="{9D8B030D-6E8A-4147-A177-3AD203B41FA5}">
                      <a16:colId xmlns:a16="http://schemas.microsoft.com/office/drawing/2014/main" xmlns="" val="20003"/>
                    </a:ext>
                  </a:extLst>
                </a:gridCol>
                <a:gridCol w="930171">
                  <a:extLst>
                    <a:ext uri="{9D8B030D-6E8A-4147-A177-3AD203B41FA5}">
                      <a16:colId xmlns:a16="http://schemas.microsoft.com/office/drawing/2014/main" xmlns="" val="20004"/>
                    </a:ext>
                  </a:extLst>
                </a:gridCol>
                <a:gridCol w="439577">
                  <a:extLst>
                    <a:ext uri="{9D8B030D-6E8A-4147-A177-3AD203B41FA5}">
                      <a16:colId xmlns:a16="http://schemas.microsoft.com/office/drawing/2014/main" xmlns="" val="20005"/>
                    </a:ext>
                  </a:extLst>
                </a:gridCol>
                <a:gridCol w="1083917">
                  <a:extLst>
                    <a:ext uri="{9D8B030D-6E8A-4147-A177-3AD203B41FA5}">
                      <a16:colId xmlns:a16="http://schemas.microsoft.com/office/drawing/2014/main" xmlns="" val="20006"/>
                    </a:ext>
                  </a:extLst>
                </a:gridCol>
              </a:tblGrid>
              <a:tr h="190500">
                <a:tc gridSpan="7">
                  <a:txBody>
                    <a:bodyPr/>
                    <a:lstStyle/>
                    <a:p>
                      <a:pPr algn="ctr">
                        <a:lnSpc>
                          <a:spcPct val="115000"/>
                        </a:lnSpc>
                        <a:spcAft>
                          <a:spcPts val="0"/>
                        </a:spcAft>
                      </a:pPr>
                      <a:r>
                        <a:rPr lang="es-EC" sz="10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Sueldos de oficiales en dólares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90500">
                <a:tc>
                  <a:txBody>
                    <a:bodyPr/>
                    <a:lstStyle/>
                    <a:p>
                      <a:pPr algn="ctr">
                        <a:lnSpc>
                          <a:spcPct val="115000"/>
                        </a:lnSpc>
                        <a:spcAft>
                          <a:spcPts val="0"/>
                        </a:spcAft>
                      </a:pPr>
                      <a:r>
                        <a:rPr lang="es-EC"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PROMOC.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AÑO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SUBT.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AÑO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TNTE.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AÑO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CAPT.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1"/>
                  </a:ext>
                </a:extLst>
              </a:tr>
              <a:tr h="190500">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1986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1990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93,65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1994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262,68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2"/>
                  </a:ext>
                </a:extLst>
              </a:tr>
              <a:tr h="190500">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1987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6,89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1991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1996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256,95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3"/>
                  </a:ext>
                </a:extLst>
              </a:tr>
              <a:tr h="190500">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1988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7,79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1992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43,35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1997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248,68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4"/>
                  </a:ext>
                </a:extLst>
              </a:tr>
              <a:tr h="190500">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1988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7,79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1992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43,35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1997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248,68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5"/>
                  </a:ext>
                </a:extLst>
              </a:tr>
              <a:tr h="190500">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1989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1993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42,17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1998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245,50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6"/>
                  </a:ext>
                </a:extLst>
              </a:tr>
              <a:tr h="190500">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1989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1993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1999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245,50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7"/>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878012593"/>
              </p:ext>
            </p:extLst>
          </p:nvPr>
        </p:nvGraphicFramePr>
        <p:xfrm>
          <a:off x="7607374" y="1196752"/>
          <a:ext cx="2149869" cy="4640753"/>
        </p:xfrm>
        <a:graphic>
          <a:graphicData uri="http://schemas.openxmlformats.org/drawingml/2006/table">
            <a:tbl>
              <a:tblPr firstRow="1" firstCol="1" bandRow="1"/>
              <a:tblGrid>
                <a:gridCol w="716623">
                  <a:extLst>
                    <a:ext uri="{9D8B030D-6E8A-4147-A177-3AD203B41FA5}">
                      <a16:colId xmlns:a16="http://schemas.microsoft.com/office/drawing/2014/main" xmlns="" val="20000"/>
                    </a:ext>
                  </a:extLst>
                </a:gridCol>
                <a:gridCol w="716623">
                  <a:extLst>
                    <a:ext uri="{9D8B030D-6E8A-4147-A177-3AD203B41FA5}">
                      <a16:colId xmlns:a16="http://schemas.microsoft.com/office/drawing/2014/main" xmlns="" val="20001"/>
                    </a:ext>
                  </a:extLst>
                </a:gridCol>
                <a:gridCol w="716623">
                  <a:extLst>
                    <a:ext uri="{9D8B030D-6E8A-4147-A177-3AD203B41FA5}">
                      <a16:colId xmlns:a16="http://schemas.microsoft.com/office/drawing/2014/main" xmlns="" val="20002"/>
                    </a:ext>
                  </a:extLst>
                </a:gridCol>
              </a:tblGrid>
              <a:tr h="58181">
                <a:tc>
                  <a:txBody>
                    <a:bodyPr/>
                    <a:lstStyle/>
                    <a:p>
                      <a:pPr algn="ctr">
                        <a:lnSpc>
                          <a:spcPct val="115000"/>
                        </a:lnSpc>
                        <a:spcAft>
                          <a:spcPts val="0"/>
                        </a:spcAft>
                      </a:pPr>
                      <a:r>
                        <a:rPr lang="es-ES" sz="10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Ord.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0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Año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0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Valor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194635">
                <a:tc>
                  <a:txBody>
                    <a:bodyPr/>
                    <a:lstStyle/>
                    <a:p>
                      <a:pPr algn="ct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w="12700" cap="flat" cmpd="sng" algn="ctr">
                      <a:solidFill>
                        <a:srgbClr val="95B3D7"/>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53,36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1"/>
                  </a:ext>
                </a:extLst>
              </a:tr>
              <a:tr h="194635">
                <a:tc>
                  <a:txBody>
                    <a:bodyPr/>
                    <a:lstStyle/>
                    <a:p>
                      <a:pPr algn="ct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105,65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2"/>
                  </a:ext>
                </a:extLst>
              </a:tr>
              <a:tr h="194635">
                <a:tc>
                  <a:txBody>
                    <a:bodyPr/>
                    <a:lstStyle/>
                    <a:p>
                      <a:pPr algn="ct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256,95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3"/>
                  </a:ext>
                </a:extLst>
              </a:tr>
              <a:tr h="194635">
                <a:tc>
                  <a:txBody>
                    <a:bodyPr/>
                    <a:lstStyle/>
                    <a:p>
                      <a:pPr algn="ct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552,01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4"/>
                  </a:ext>
                </a:extLst>
              </a:tr>
              <a:tr h="194635">
                <a:tc>
                  <a:txBody>
                    <a:bodyPr/>
                    <a:lstStyle/>
                    <a:p>
                      <a:pPr algn="ct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804,3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5"/>
                  </a:ext>
                </a:extLst>
              </a:tr>
              <a:tr h="194635">
                <a:tc>
                  <a:txBody>
                    <a:bodyPr/>
                    <a:lstStyle/>
                    <a:p>
                      <a:pPr algn="ct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11.018,00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6"/>
                  </a:ext>
                </a:extLst>
              </a:tr>
              <a:tr h="194635">
                <a:tc>
                  <a:txBody>
                    <a:bodyPr/>
                    <a:lstStyle/>
                    <a:p>
                      <a:pPr algn="ct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13.801,00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7"/>
                  </a:ext>
                </a:extLst>
              </a:tr>
              <a:tr h="194635">
                <a:tc>
                  <a:txBody>
                    <a:bodyPr/>
                    <a:lstStyle/>
                    <a:p>
                      <a:pPr algn="ct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12.152,68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8"/>
                  </a:ext>
                </a:extLst>
              </a:tr>
              <a:tr h="194635">
                <a:tc>
                  <a:txBody>
                    <a:bodyPr/>
                    <a:lstStyle/>
                    <a:p>
                      <a:pPr algn="ct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13.305,39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9"/>
                  </a:ext>
                </a:extLst>
              </a:tr>
              <a:tr h="194635">
                <a:tc>
                  <a:txBody>
                    <a:bodyPr/>
                    <a:lstStyle/>
                    <a:p>
                      <a:pPr algn="ct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19.141,08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10"/>
                  </a:ext>
                </a:extLst>
              </a:tr>
              <a:tr h="194635">
                <a:tc>
                  <a:txBody>
                    <a:bodyPr/>
                    <a:lstStyle/>
                    <a:p>
                      <a:pPr algn="ct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27.922,66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11"/>
                  </a:ext>
                </a:extLst>
              </a:tr>
              <a:tr h="194635">
                <a:tc>
                  <a:txBody>
                    <a:bodyPr/>
                    <a:lstStyle/>
                    <a:p>
                      <a:pPr algn="ct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30.451,26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12"/>
                  </a:ext>
                </a:extLst>
              </a:tr>
              <a:tr h="194635">
                <a:tc>
                  <a:txBody>
                    <a:bodyPr/>
                    <a:lstStyle/>
                    <a:p>
                      <a:pPr algn="ct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38.682,22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13"/>
                  </a:ext>
                </a:extLst>
              </a:tr>
              <a:tr h="194635">
                <a:tc>
                  <a:txBody>
                    <a:bodyPr/>
                    <a:lstStyle/>
                    <a:p>
                      <a:pPr algn="ct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39.501,78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14"/>
                  </a:ext>
                </a:extLst>
              </a:tr>
              <a:tr h="194635">
                <a:tc>
                  <a:txBody>
                    <a:bodyPr/>
                    <a:lstStyle/>
                    <a:p>
                      <a:pPr algn="ct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43.647,99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15"/>
                  </a:ext>
                </a:extLst>
              </a:tr>
              <a:tr h="194635">
                <a:tc>
                  <a:txBody>
                    <a:bodyPr/>
                    <a:lstStyle/>
                    <a:p>
                      <a:pPr algn="ct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46.862,97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16"/>
                  </a:ext>
                </a:extLst>
              </a:tr>
              <a:tr h="194635">
                <a:tc>
                  <a:txBody>
                    <a:bodyPr/>
                    <a:lstStyle/>
                    <a:p>
                      <a:pPr algn="ct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C000"/>
                    </a:solidFill>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C000"/>
                    </a:solidFill>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82.916,80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C000"/>
                    </a:solidFill>
                  </a:tcPr>
                </a:tc>
                <a:extLst>
                  <a:ext uri="{0D108BD9-81ED-4DB2-BD59-A6C34878D82A}">
                    <a16:rowId xmlns:a16="http://schemas.microsoft.com/office/drawing/2014/main" xmlns="" val="10017"/>
                  </a:ext>
                </a:extLst>
              </a:tr>
              <a:tr h="194635">
                <a:tc>
                  <a:txBody>
                    <a:bodyPr/>
                    <a:lstStyle/>
                    <a:p>
                      <a:pPr algn="ct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58.625,47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18"/>
                  </a:ext>
                </a:extLst>
              </a:tr>
              <a:tr h="194635">
                <a:tc>
                  <a:txBody>
                    <a:bodyPr/>
                    <a:lstStyle/>
                    <a:p>
                      <a:pPr algn="ct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60.043,80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19"/>
                  </a:ext>
                </a:extLst>
              </a:tr>
              <a:tr h="194635">
                <a:tc>
                  <a:txBody>
                    <a:bodyPr/>
                    <a:lstStyle/>
                    <a:p>
                      <a:pPr algn="ct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61.230,55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20"/>
                  </a:ext>
                </a:extLst>
              </a:tr>
              <a:tr h="194635">
                <a:tc>
                  <a:txBody>
                    <a:bodyPr/>
                    <a:lstStyle/>
                    <a:p>
                      <a:pPr algn="ct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64.529,53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21"/>
                  </a:ext>
                </a:extLst>
              </a:tr>
              <a:tr h="194635">
                <a:tc>
                  <a:txBody>
                    <a:bodyPr/>
                    <a:lstStyle/>
                    <a:p>
                      <a:pPr algn="ct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68.017,73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22"/>
                  </a:ext>
                </a:extLst>
              </a:tr>
              <a:tr h="194635">
                <a:tc>
                  <a:txBody>
                    <a:bodyPr/>
                    <a:lstStyle/>
                    <a:p>
                      <a:pPr algn="ct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69.417,57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496" marR="64496"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23"/>
                  </a:ext>
                </a:extLst>
              </a:tr>
            </a:tbl>
          </a:graphicData>
        </a:graphic>
      </p:graphicFrame>
      <p:sp>
        <p:nvSpPr>
          <p:cNvPr id="11" name="Flecha izquierda 10"/>
          <p:cNvSpPr/>
          <p:nvPr/>
        </p:nvSpPr>
        <p:spPr>
          <a:xfrm>
            <a:off x="9767614" y="3140968"/>
            <a:ext cx="720080" cy="504056"/>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a:solidFill>
                  <a:schemeClr val="tx1"/>
                </a:solidFill>
              </a:rPr>
              <a:t>32,5%</a:t>
            </a:r>
            <a:endParaRPr lang="en-US" sz="1100" dirty="0">
              <a:solidFill>
                <a:schemeClr val="tx1"/>
              </a:solidFill>
            </a:endParaRPr>
          </a:p>
        </p:txBody>
      </p:sp>
      <p:sp>
        <p:nvSpPr>
          <p:cNvPr id="17" name="Flecha derecha 16"/>
          <p:cNvSpPr/>
          <p:nvPr/>
        </p:nvSpPr>
        <p:spPr>
          <a:xfrm>
            <a:off x="6815286" y="3412420"/>
            <a:ext cx="792088" cy="44862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a:solidFill>
                  <a:schemeClr val="tx1"/>
                </a:solidFill>
              </a:rPr>
              <a:t>66,25%</a:t>
            </a:r>
            <a:endParaRPr lang="en-US" sz="1100" dirty="0">
              <a:solidFill>
                <a:schemeClr val="tx1"/>
              </a:solidFill>
            </a:endParaRPr>
          </a:p>
        </p:txBody>
      </p:sp>
      <p:sp>
        <p:nvSpPr>
          <p:cNvPr id="18" name="Rectángulo 17"/>
          <p:cNvSpPr/>
          <p:nvPr/>
        </p:nvSpPr>
        <p:spPr>
          <a:xfrm>
            <a:off x="28286" y="1006835"/>
            <a:ext cx="5138464" cy="276999"/>
          </a:xfrm>
          <a:prstGeom prst="rect">
            <a:avLst/>
          </a:prstGeom>
        </p:spPr>
        <p:txBody>
          <a:bodyPr wrap="square">
            <a:spAutoFit/>
          </a:bodyPr>
          <a:lstStyle/>
          <a:p>
            <a:r>
              <a:rPr lang="es-EC" sz="1200" b="1" dirty="0">
                <a:latin typeface="Calibri" panose="020F0502020204030204" pitchFamily="34" charset="0"/>
                <a:ea typeface="Calibri" panose="020F0502020204030204" pitchFamily="34" charset="0"/>
                <a:cs typeface="Times New Roman" panose="02020603050405020304" pitchFamily="18" charset="0"/>
              </a:rPr>
              <a:t>Tabla  </a:t>
            </a:r>
            <a:r>
              <a:rPr lang="es-EC" sz="1200" i="1" dirty="0">
                <a:latin typeface="Calibri" panose="020F0502020204030204" pitchFamily="34" charset="0"/>
                <a:ea typeface="Calibri" panose="020F0502020204030204" pitchFamily="34" charset="0"/>
                <a:cs typeface="Times New Roman" panose="02020603050405020304" pitchFamily="18" charset="0"/>
              </a:rPr>
              <a:t>Sueldo de oficiales en dólares por grados desde Subteniente a Capitán</a:t>
            </a:r>
            <a:endParaRPr lang="en-US" sz="1200" dirty="0"/>
          </a:p>
        </p:txBody>
      </p:sp>
      <p:sp>
        <p:nvSpPr>
          <p:cNvPr id="22" name="Rectángulo 21"/>
          <p:cNvSpPr/>
          <p:nvPr/>
        </p:nvSpPr>
        <p:spPr>
          <a:xfrm>
            <a:off x="7463358" y="915584"/>
            <a:ext cx="1673856" cy="261610"/>
          </a:xfrm>
          <a:prstGeom prst="rect">
            <a:avLst/>
          </a:prstGeom>
        </p:spPr>
        <p:txBody>
          <a:bodyPr wrap="none">
            <a:spAutoFit/>
          </a:bodyPr>
          <a:lstStyle/>
          <a:p>
            <a:r>
              <a:rPr lang="es-EC" sz="1100" b="1" dirty="0">
                <a:latin typeface="Calibri" panose="020F0502020204030204" pitchFamily="34" charset="0"/>
                <a:ea typeface="Calibri" panose="020F0502020204030204" pitchFamily="34" charset="0"/>
                <a:cs typeface="Times New Roman" panose="02020603050405020304" pitchFamily="18" charset="0"/>
              </a:rPr>
              <a:t>Tabla </a:t>
            </a:r>
            <a:r>
              <a:rPr lang="es-EC" sz="1100" b="1" i="1" dirty="0">
                <a:latin typeface="Calibri" panose="020F0502020204030204" pitchFamily="34" charset="0"/>
                <a:ea typeface="Calibri" panose="020F0502020204030204" pitchFamily="34" charset="0"/>
                <a:cs typeface="Times New Roman" panose="02020603050405020304" pitchFamily="18" charset="0"/>
              </a:rPr>
              <a:t> </a:t>
            </a:r>
            <a:r>
              <a:rPr lang="es-EC" sz="1100" i="1" dirty="0">
                <a:latin typeface="Calibri" panose="020F0502020204030204" pitchFamily="34" charset="0"/>
                <a:ea typeface="Calibri" panose="020F0502020204030204" pitchFamily="34" charset="0"/>
                <a:cs typeface="Times New Roman" panose="02020603050405020304" pitchFamily="18" charset="0"/>
              </a:rPr>
              <a:t>Historial de sueldos</a:t>
            </a:r>
            <a:endParaRPr lang="en-US" sz="1100" dirty="0"/>
          </a:p>
        </p:txBody>
      </p:sp>
      <p:sp>
        <p:nvSpPr>
          <p:cNvPr id="23" name="Rectángulo 22"/>
          <p:cNvSpPr/>
          <p:nvPr/>
        </p:nvSpPr>
        <p:spPr>
          <a:xfrm>
            <a:off x="80271" y="3395876"/>
            <a:ext cx="1944763" cy="261610"/>
          </a:xfrm>
          <a:prstGeom prst="rect">
            <a:avLst/>
          </a:prstGeom>
        </p:spPr>
        <p:txBody>
          <a:bodyPr wrap="none">
            <a:spAutoFit/>
          </a:bodyPr>
          <a:lstStyle/>
          <a:p>
            <a:r>
              <a:rPr lang="es-EC" sz="1100" b="1" dirty="0">
                <a:latin typeface="Calibri" panose="020F0502020204030204" pitchFamily="34" charset="0"/>
                <a:ea typeface="Calibri" panose="020F0502020204030204" pitchFamily="34" charset="0"/>
                <a:cs typeface="Times New Roman" panose="02020603050405020304" pitchFamily="18" charset="0"/>
              </a:rPr>
              <a:t>Tabla  </a:t>
            </a:r>
            <a:r>
              <a:rPr lang="es-EC" sz="1100" i="1" dirty="0">
                <a:latin typeface="Calibri" panose="020F0502020204030204" pitchFamily="34" charset="0"/>
                <a:ea typeface="Calibri" panose="020F0502020204030204" pitchFamily="34" charset="0"/>
                <a:cs typeface="Times New Roman" panose="02020603050405020304" pitchFamily="18" charset="0"/>
              </a:rPr>
              <a:t>Rubro de Compensación</a:t>
            </a:r>
            <a:endParaRPr lang="en-US" sz="1100" dirty="0"/>
          </a:p>
        </p:txBody>
      </p:sp>
      <p:sp>
        <p:nvSpPr>
          <p:cNvPr id="24" name="Flecha izquierda 23"/>
          <p:cNvSpPr/>
          <p:nvPr/>
        </p:nvSpPr>
        <p:spPr>
          <a:xfrm>
            <a:off x="6294910" y="4365105"/>
            <a:ext cx="1168448" cy="1472400"/>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a:solidFill>
                  <a:schemeClr val="tx1"/>
                </a:solidFill>
              </a:rPr>
              <a:t>Acuerdo Ministerial  187 - 195</a:t>
            </a:r>
            <a:endParaRPr lang="en-US" sz="1100" dirty="0">
              <a:solidFill>
                <a:schemeClr val="tx1"/>
              </a:solidFill>
            </a:endParaRPr>
          </a:p>
        </p:txBody>
      </p:sp>
      <p:pic>
        <p:nvPicPr>
          <p:cNvPr id="33794" name="Picture 2" descr="Resultado de imagen de efecto finaciero">
            <a:extLst>
              <a:ext uri="{FF2B5EF4-FFF2-40B4-BE49-F238E27FC236}">
                <a16:creationId xmlns:a16="http://schemas.microsoft.com/office/drawing/2014/main" xmlns="" id="{0B05EB9F-BC24-4221-9F95-0F15257BF8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442"/>
          <a:stretch/>
        </p:blipFill>
        <p:spPr bwMode="auto">
          <a:xfrm>
            <a:off x="10549331" y="627371"/>
            <a:ext cx="1215354" cy="18387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5819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Resultado de imagen de objetivo">
            <a:extLst>
              <a:ext uri="{FF2B5EF4-FFF2-40B4-BE49-F238E27FC236}">
                <a16:creationId xmlns:a16="http://schemas.microsoft.com/office/drawing/2014/main" xmlns="" id="{D902C1C8-E069-4D91-B011-3FAB24BF4D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0332" y="2492896"/>
            <a:ext cx="1347192" cy="134719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o 2"/>
          <p:cNvGrpSpPr/>
          <p:nvPr/>
        </p:nvGrpSpPr>
        <p:grpSpPr>
          <a:xfrm>
            <a:off x="118542" y="109184"/>
            <a:ext cx="2430324" cy="840941"/>
            <a:chOff x="94511" y="2861804"/>
            <a:chExt cx="2430324" cy="840941"/>
          </a:xfrm>
        </p:grpSpPr>
        <p:pic>
          <p:nvPicPr>
            <p:cNvPr id="13" name="Imagen 12">
              <a:extLst>
                <a:ext uri="{FF2B5EF4-FFF2-40B4-BE49-F238E27FC236}">
                  <a16:creationId xmlns:a16="http://schemas.microsoft.com/office/drawing/2014/main" xmlns="" id="{86B8B1FC-DA2B-2F48-B417-885A8A92E1EE}"/>
                </a:ext>
              </a:extLst>
            </p:cNvPr>
            <p:cNvPicPr>
              <a:picLocks noChangeAspect="1"/>
            </p:cNvPicPr>
            <p:nvPr/>
          </p:nvPicPr>
          <p:blipFill>
            <a:blip r:embed="rId4"/>
            <a:stretch>
              <a:fillRect/>
            </a:stretch>
          </p:blipFill>
          <p:spPr>
            <a:xfrm>
              <a:off x="98801" y="2861804"/>
              <a:ext cx="2426034" cy="806400"/>
            </a:xfrm>
            <a:prstGeom prst="rect">
              <a:avLst/>
            </a:prstGeom>
          </p:spPr>
        </p:pic>
        <p:grpSp>
          <p:nvGrpSpPr>
            <p:cNvPr id="14" name="Grupo 13"/>
            <p:cNvGrpSpPr/>
            <p:nvPr/>
          </p:nvGrpSpPr>
          <p:grpSpPr>
            <a:xfrm>
              <a:off x="94511" y="3070255"/>
              <a:ext cx="2430324" cy="632490"/>
              <a:chOff x="56867" y="3054241"/>
              <a:chExt cx="2430324" cy="632490"/>
            </a:xfrm>
          </p:grpSpPr>
          <p:sp>
            <p:nvSpPr>
              <p:cNvPr id="15" name="CuadroTexto 14"/>
              <p:cNvSpPr txBox="1"/>
              <p:nvPr/>
            </p:nvSpPr>
            <p:spPr>
              <a:xfrm>
                <a:off x="56867" y="3054241"/>
                <a:ext cx="832514" cy="461665"/>
              </a:xfrm>
              <a:prstGeom prst="rect">
                <a:avLst/>
              </a:prstGeom>
              <a:noFill/>
            </p:spPr>
            <p:txBody>
              <a:bodyPr wrap="square" rtlCol="0">
                <a:spAutoFit/>
              </a:bodyPr>
              <a:lstStyle/>
              <a:p>
                <a:pPr algn="ctr"/>
                <a:r>
                  <a:rPr lang="es-MX" sz="1200" b="1" dirty="0"/>
                  <a:t>Capítulo V</a:t>
                </a:r>
              </a:p>
            </p:txBody>
          </p:sp>
          <p:sp>
            <p:nvSpPr>
              <p:cNvPr id="16" name="CuadroTexto 15"/>
              <p:cNvSpPr txBox="1"/>
              <p:nvPr/>
            </p:nvSpPr>
            <p:spPr>
              <a:xfrm>
                <a:off x="792077" y="3163511"/>
                <a:ext cx="1695114" cy="523220"/>
              </a:xfrm>
              <a:prstGeom prst="rect">
                <a:avLst/>
              </a:prstGeom>
              <a:noFill/>
            </p:spPr>
            <p:txBody>
              <a:bodyPr wrap="square" rtlCol="0">
                <a:spAutoFit/>
              </a:bodyPr>
              <a:lstStyle/>
              <a:p>
                <a:r>
                  <a:rPr lang="es-MX" sz="1400" b="1" dirty="0"/>
                  <a:t>Resultados</a:t>
                </a:r>
              </a:p>
              <a:p>
                <a:endParaRPr lang="es-MX" sz="1400" b="1" dirty="0"/>
              </a:p>
            </p:txBody>
          </p:sp>
        </p:grpSp>
      </p:grpSp>
      <p:sp>
        <p:nvSpPr>
          <p:cNvPr id="20" name="CuadroTexto 19"/>
          <p:cNvSpPr txBox="1"/>
          <p:nvPr/>
        </p:nvSpPr>
        <p:spPr>
          <a:xfrm>
            <a:off x="4799062" y="263116"/>
            <a:ext cx="2952328" cy="340519"/>
          </a:xfrm>
          <a:prstGeom prst="flowChartAlternateProcess">
            <a:avLst/>
          </a:prstGeom>
          <a:ln w="28575">
            <a:solidFill>
              <a:srgbClr val="00DA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C" sz="1400" b="1" dirty="0"/>
              <a:t>OBJETIVO 3  - HIPÓTESIS 3</a:t>
            </a:r>
            <a:endParaRPr lang="es-MX" sz="1400" b="1" dirty="0"/>
          </a:p>
        </p:txBody>
      </p:sp>
      <p:graphicFrame>
        <p:nvGraphicFramePr>
          <p:cNvPr id="10" name="Tabla 9"/>
          <p:cNvGraphicFramePr>
            <a:graphicFrameLocks noGrp="1"/>
          </p:cNvGraphicFramePr>
          <p:nvPr>
            <p:extLst>
              <p:ext uri="{D42A27DB-BD31-4B8C-83A1-F6EECF244321}">
                <p14:modId xmlns:p14="http://schemas.microsoft.com/office/powerpoint/2010/main" val="2729090796"/>
              </p:ext>
            </p:extLst>
          </p:nvPr>
        </p:nvGraphicFramePr>
        <p:xfrm>
          <a:off x="118542" y="1137715"/>
          <a:ext cx="6000393" cy="4770160"/>
        </p:xfrm>
        <a:graphic>
          <a:graphicData uri="http://schemas.openxmlformats.org/drawingml/2006/table">
            <a:tbl>
              <a:tblPr firstRow="1" firstCol="1" bandRow="1"/>
              <a:tblGrid>
                <a:gridCol w="1262382">
                  <a:extLst>
                    <a:ext uri="{9D8B030D-6E8A-4147-A177-3AD203B41FA5}">
                      <a16:colId xmlns:a16="http://schemas.microsoft.com/office/drawing/2014/main" xmlns="" val="20000"/>
                    </a:ext>
                  </a:extLst>
                </a:gridCol>
                <a:gridCol w="582151">
                  <a:extLst>
                    <a:ext uri="{9D8B030D-6E8A-4147-A177-3AD203B41FA5}">
                      <a16:colId xmlns:a16="http://schemas.microsoft.com/office/drawing/2014/main" xmlns="" val="20001"/>
                    </a:ext>
                  </a:extLst>
                </a:gridCol>
                <a:gridCol w="454197">
                  <a:extLst>
                    <a:ext uri="{9D8B030D-6E8A-4147-A177-3AD203B41FA5}">
                      <a16:colId xmlns:a16="http://schemas.microsoft.com/office/drawing/2014/main" xmlns="" val="20002"/>
                    </a:ext>
                  </a:extLst>
                </a:gridCol>
                <a:gridCol w="528809">
                  <a:extLst>
                    <a:ext uri="{9D8B030D-6E8A-4147-A177-3AD203B41FA5}">
                      <a16:colId xmlns:a16="http://schemas.microsoft.com/office/drawing/2014/main" xmlns="" val="20003"/>
                    </a:ext>
                  </a:extLst>
                </a:gridCol>
                <a:gridCol w="528809">
                  <a:extLst>
                    <a:ext uri="{9D8B030D-6E8A-4147-A177-3AD203B41FA5}">
                      <a16:colId xmlns:a16="http://schemas.microsoft.com/office/drawing/2014/main" xmlns="" val="20004"/>
                    </a:ext>
                  </a:extLst>
                </a:gridCol>
                <a:gridCol w="528809">
                  <a:extLst>
                    <a:ext uri="{9D8B030D-6E8A-4147-A177-3AD203B41FA5}">
                      <a16:colId xmlns:a16="http://schemas.microsoft.com/office/drawing/2014/main" xmlns="" val="20005"/>
                    </a:ext>
                  </a:extLst>
                </a:gridCol>
                <a:gridCol w="528809">
                  <a:extLst>
                    <a:ext uri="{9D8B030D-6E8A-4147-A177-3AD203B41FA5}">
                      <a16:colId xmlns:a16="http://schemas.microsoft.com/office/drawing/2014/main" xmlns="" val="20006"/>
                    </a:ext>
                  </a:extLst>
                </a:gridCol>
                <a:gridCol w="528809">
                  <a:extLst>
                    <a:ext uri="{9D8B030D-6E8A-4147-A177-3AD203B41FA5}">
                      <a16:colId xmlns:a16="http://schemas.microsoft.com/office/drawing/2014/main" xmlns="" val="20007"/>
                    </a:ext>
                  </a:extLst>
                </a:gridCol>
                <a:gridCol w="528809">
                  <a:extLst>
                    <a:ext uri="{9D8B030D-6E8A-4147-A177-3AD203B41FA5}">
                      <a16:colId xmlns:a16="http://schemas.microsoft.com/office/drawing/2014/main" xmlns="" val="20008"/>
                    </a:ext>
                  </a:extLst>
                </a:gridCol>
                <a:gridCol w="528809">
                  <a:extLst>
                    <a:ext uri="{9D8B030D-6E8A-4147-A177-3AD203B41FA5}">
                      <a16:colId xmlns:a16="http://schemas.microsoft.com/office/drawing/2014/main" xmlns="" val="20009"/>
                    </a:ext>
                  </a:extLst>
                </a:gridCol>
              </a:tblGrid>
              <a:tr h="103252">
                <a:tc gridSpan="10">
                  <a:txBody>
                    <a:bodyPr/>
                    <a:lstStyle/>
                    <a:p>
                      <a:pPr algn="ctr">
                        <a:lnSpc>
                          <a:spcPct val="115000"/>
                        </a:lnSpc>
                        <a:spcAft>
                          <a:spcPts val="0"/>
                        </a:spcAft>
                      </a:pPr>
                      <a:r>
                        <a:rPr lang="es-EC" sz="3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10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Tabla remunerativa  del 2007 al 2013 del personal militar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19334">
                <a:tc>
                  <a:txBody>
                    <a:bodyPr/>
                    <a:lstStyle/>
                    <a:p>
                      <a:pPr>
                        <a:lnSpc>
                          <a:spcPct val="115000"/>
                        </a:lnSpc>
                        <a:spcAft>
                          <a:spcPts val="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Denominaciones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w="12700" cap="flat" cmpd="sng" algn="ctr">
                      <a:solidFill>
                        <a:srgbClr val="95B3D7"/>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Rango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Grado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1"/>
                  </a:ext>
                </a:extLst>
              </a:tr>
              <a:tr h="438668">
                <a:tc rowSpan="7">
                  <a:txBody>
                    <a:bodyPr/>
                    <a:lstStyle/>
                    <a:p>
                      <a:pP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Subsecretario regional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CRNL.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3.220,00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3.220,00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3.240,00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3.240,00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3.726,00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3.928,00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3.928,00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2"/>
                  </a:ext>
                </a:extLst>
              </a:tr>
              <a:tr h="394801">
                <a:tc vMerge="1">
                  <a:txBody>
                    <a:bodyPr/>
                    <a:lstStyle/>
                    <a:p>
                      <a:endParaRPr lang="en-US"/>
                    </a:p>
                  </a:txBody>
                  <a:tcPr/>
                </a:tc>
                <a:tc>
                  <a:txBody>
                    <a:bodyPr/>
                    <a:lstStyle/>
                    <a:p>
                      <a:pPr algn="ct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CRNL.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3.284,40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3.284,40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3.304,80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3.304,80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3.797,00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4.002,00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4.002,00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3"/>
                  </a:ext>
                </a:extLst>
              </a:tr>
              <a:tr h="394801">
                <a:tc vMerge="1">
                  <a:txBody>
                    <a:bodyPr/>
                    <a:lstStyle/>
                    <a:p>
                      <a:endParaRPr lang="en-US"/>
                    </a:p>
                  </a:txBody>
                  <a:tcPr/>
                </a:tc>
                <a:tc>
                  <a:txBody>
                    <a:bodyPr/>
                    <a:lstStyle/>
                    <a:p>
                      <a:pPr algn="ct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CRNL.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3.350,09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3.350,09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3.370,90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3.370,90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3.873,00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4.083,00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4.083,00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4"/>
                  </a:ext>
                </a:extLst>
              </a:tr>
              <a:tr h="394801">
                <a:tc vMerge="1">
                  <a:txBody>
                    <a:bodyPr/>
                    <a:lstStyle/>
                    <a:p>
                      <a:endParaRPr lang="en-US"/>
                    </a:p>
                  </a:txBody>
                  <a:tcPr/>
                </a:tc>
                <a:tc>
                  <a:txBody>
                    <a:bodyPr/>
                    <a:lstStyle/>
                    <a:p>
                      <a:pPr algn="ct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CRNL.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3.417,09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3.417,09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3.438,31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3.438,31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3.950,00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4.164,00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4.164,00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5"/>
                  </a:ext>
                </a:extLst>
              </a:tr>
              <a:tr h="394801">
                <a:tc vMerge="1">
                  <a:txBody>
                    <a:bodyPr/>
                    <a:lstStyle/>
                    <a:p>
                      <a:endParaRPr lang="en-US"/>
                    </a:p>
                  </a:txBody>
                  <a:tcPr/>
                </a:tc>
                <a:tc>
                  <a:txBody>
                    <a:bodyPr/>
                    <a:lstStyle/>
                    <a:p>
                      <a:pPr algn="ct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CRNL.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3.485,43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3.485,43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3.507,08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3.507,08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4.029,00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4.247,00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4.247,00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6"/>
                  </a:ext>
                </a:extLst>
              </a:tr>
              <a:tr h="394801">
                <a:tc vMerge="1">
                  <a:txBody>
                    <a:bodyPr/>
                    <a:lstStyle/>
                    <a:p>
                      <a:endParaRPr lang="en-US"/>
                    </a:p>
                  </a:txBody>
                  <a:tcPr/>
                </a:tc>
                <a:tc>
                  <a:txBody>
                    <a:bodyPr/>
                    <a:lstStyle/>
                    <a:p>
                      <a:pPr algn="ct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CRNL.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3.555,14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3.555,14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3.577,22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3.577,22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4.110,00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4.332,00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4.332,00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7"/>
                  </a:ext>
                </a:extLst>
              </a:tr>
              <a:tr h="394801">
                <a:tc vMerge="1">
                  <a:txBody>
                    <a:bodyPr/>
                    <a:lstStyle/>
                    <a:p>
                      <a:endParaRPr lang="en-US"/>
                    </a:p>
                  </a:txBody>
                  <a:tcPr/>
                </a:tc>
                <a:tc>
                  <a:txBody>
                    <a:bodyPr/>
                    <a:lstStyle/>
                    <a:p>
                      <a:pPr algn="ct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CRNL.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3.626,24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3.626,24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3.648,77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3.648,77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4.192,00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4.419,00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4.419,00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8"/>
                  </a:ext>
                </a:extLst>
              </a:tr>
              <a:tr h="394801">
                <a:tc rowSpan="4">
                  <a:txBody>
                    <a:bodyPr/>
                    <a:lstStyle/>
                    <a:p>
                      <a:pPr>
                        <a:lnSpc>
                          <a:spcPct val="115000"/>
                        </a:lnSpc>
                        <a:spcAft>
                          <a:spcPts val="0"/>
                        </a:spcAft>
                      </a:pPr>
                      <a:r>
                        <a:rPr lang="es-E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Profesional 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SUBT.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1.022,00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1.197,00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1.286,00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1.286,00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1.387,00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1.462,00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1.462,00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9"/>
                  </a:ext>
                </a:extLst>
              </a:tr>
              <a:tr h="394801">
                <a:tc vMerge="1">
                  <a:txBody>
                    <a:bodyPr/>
                    <a:lstStyle/>
                    <a:p>
                      <a:endParaRPr lang="en-US"/>
                    </a:p>
                  </a:txBody>
                  <a:tcPr/>
                </a:tc>
                <a:tc>
                  <a:txBody>
                    <a:bodyPr/>
                    <a:lstStyle/>
                    <a:p>
                      <a:pPr algn="ct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SUBT.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1.042,44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1.220,94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1.311,72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1.311,72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1.412,00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1.488,00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1.488,00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10"/>
                  </a:ext>
                </a:extLst>
              </a:tr>
              <a:tr h="394801">
                <a:tc vMerge="1">
                  <a:txBody>
                    <a:bodyPr/>
                    <a:lstStyle/>
                    <a:p>
                      <a:endParaRPr lang="en-US"/>
                    </a:p>
                  </a:txBody>
                  <a:tcPr/>
                </a:tc>
                <a:tc>
                  <a:txBody>
                    <a:bodyPr/>
                    <a:lstStyle/>
                    <a:p>
                      <a:pPr algn="ct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SUBT.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1.063,29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1.245,36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1.337,95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1.337,95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1.440,00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1.518,00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1.518,00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11"/>
                  </a:ext>
                </a:extLst>
              </a:tr>
              <a:tr h="394801">
                <a:tc vMerge="1">
                  <a:txBody>
                    <a:bodyPr/>
                    <a:lstStyle/>
                    <a:p>
                      <a:endParaRPr lang="en-US"/>
                    </a:p>
                  </a:txBody>
                  <a:tcPr/>
                </a:tc>
                <a:tc>
                  <a:txBody>
                    <a:bodyPr/>
                    <a:lstStyle/>
                    <a:p>
                      <a:pPr algn="ct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SUBT.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1.084,55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1.270,27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1.364,71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1.364,71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1.469,00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1.548,00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1.548,00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867" marR="27867"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510536821"/>
              </p:ext>
            </p:extLst>
          </p:nvPr>
        </p:nvGraphicFramePr>
        <p:xfrm>
          <a:off x="7247608" y="1174517"/>
          <a:ext cx="4877103" cy="4474811"/>
        </p:xfrm>
        <a:graphic>
          <a:graphicData uri="http://schemas.openxmlformats.org/drawingml/2006/table">
            <a:tbl>
              <a:tblPr firstRow="1" firstCol="1" bandRow="1"/>
              <a:tblGrid>
                <a:gridCol w="530628">
                  <a:extLst>
                    <a:ext uri="{9D8B030D-6E8A-4147-A177-3AD203B41FA5}">
                      <a16:colId xmlns:a16="http://schemas.microsoft.com/office/drawing/2014/main" xmlns="" val="20000"/>
                    </a:ext>
                  </a:extLst>
                </a:gridCol>
                <a:gridCol w="530628">
                  <a:extLst>
                    <a:ext uri="{9D8B030D-6E8A-4147-A177-3AD203B41FA5}">
                      <a16:colId xmlns:a16="http://schemas.microsoft.com/office/drawing/2014/main" xmlns="" val="20001"/>
                    </a:ext>
                  </a:extLst>
                </a:gridCol>
                <a:gridCol w="595007">
                  <a:extLst>
                    <a:ext uri="{9D8B030D-6E8A-4147-A177-3AD203B41FA5}">
                      <a16:colId xmlns:a16="http://schemas.microsoft.com/office/drawing/2014/main" xmlns="" val="20002"/>
                    </a:ext>
                  </a:extLst>
                </a:gridCol>
                <a:gridCol w="676942">
                  <a:extLst>
                    <a:ext uri="{9D8B030D-6E8A-4147-A177-3AD203B41FA5}">
                      <a16:colId xmlns:a16="http://schemas.microsoft.com/office/drawing/2014/main" xmlns="" val="20003"/>
                    </a:ext>
                  </a:extLst>
                </a:gridCol>
                <a:gridCol w="595007">
                  <a:extLst>
                    <a:ext uri="{9D8B030D-6E8A-4147-A177-3AD203B41FA5}">
                      <a16:colId xmlns:a16="http://schemas.microsoft.com/office/drawing/2014/main" xmlns="" val="20004"/>
                    </a:ext>
                  </a:extLst>
                </a:gridCol>
                <a:gridCol w="676942">
                  <a:extLst>
                    <a:ext uri="{9D8B030D-6E8A-4147-A177-3AD203B41FA5}">
                      <a16:colId xmlns:a16="http://schemas.microsoft.com/office/drawing/2014/main" xmlns="" val="20005"/>
                    </a:ext>
                  </a:extLst>
                </a:gridCol>
                <a:gridCol w="595007">
                  <a:extLst>
                    <a:ext uri="{9D8B030D-6E8A-4147-A177-3AD203B41FA5}">
                      <a16:colId xmlns:a16="http://schemas.microsoft.com/office/drawing/2014/main" xmlns="" val="20006"/>
                    </a:ext>
                  </a:extLst>
                </a:gridCol>
                <a:gridCol w="676942">
                  <a:extLst>
                    <a:ext uri="{9D8B030D-6E8A-4147-A177-3AD203B41FA5}">
                      <a16:colId xmlns:a16="http://schemas.microsoft.com/office/drawing/2014/main" xmlns="" val="20007"/>
                    </a:ext>
                  </a:extLst>
                </a:gridCol>
              </a:tblGrid>
              <a:tr h="305216">
                <a:tc gridSpan="8">
                  <a:txBody>
                    <a:bodyPr/>
                    <a:lstStyle/>
                    <a:p>
                      <a:pPr algn="ctr">
                        <a:lnSpc>
                          <a:spcPct val="115000"/>
                        </a:lnSpc>
                        <a:spcAft>
                          <a:spcPts val="0"/>
                        </a:spcAft>
                      </a:pPr>
                      <a:r>
                        <a:rPr lang="es-ES" sz="10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Tabla de compensación de CRNL. y TCRN.</a:t>
                      </a: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77973">
                <a:tc>
                  <a:txBody>
                    <a:bodyPr/>
                    <a:lstStyle/>
                    <a:p>
                      <a:pPr>
                        <a:lnSpc>
                          <a:spcPct val="115000"/>
                        </a:lnSpc>
                        <a:spcAft>
                          <a:spcPts val="0"/>
                        </a:spcAft>
                      </a:pPr>
                      <a:r>
                        <a:rPr lang="es-ES"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Años grado</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w="12700" cap="flat" cmpd="sng" algn="ctr">
                      <a:solidFill>
                        <a:srgbClr val="95B3D7"/>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Grado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1"/>
                  </a:ext>
                </a:extLst>
              </a:tr>
              <a:tr h="277973">
                <a:tc>
                  <a:txBody>
                    <a:bodyPr/>
                    <a:lstStyle/>
                    <a:p>
                      <a:pPr algn="ctr">
                        <a:lnSpc>
                          <a:spcPct val="115000"/>
                        </a:lnSpc>
                        <a:spcAft>
                          <a:spcPts val="0"/>
                        </a:spcAft>
                      </a:pPr>
                      <a:r>
                        <a:rPr lang="es-E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CRNL.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2.646,00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rowSpan="7">
                  <a:txBody>
                    <a:bodyPr/>
                    <a:lstStyle/>
                    <a:p>
                      <a:pPr algn="r">
                        <a:lnSpc>
                          <a:spcPct val="115000"/>
                        </a:lnSpc>
                        <a:spcAft>
                          <a:spcPts val="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19.675,00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3.320,00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rowSpan="7">
                  <a:txBody>
                    <a:bodyPr/>
                    <a:lstStyle/>
                    <a:p>
                      <a:pPr algn="r">
                        <a:lnSpc>
                          <a:spcPct val="115000"/>
                        </a:lnSpc>
                        <a:spcAft>
                          <a:spcPts val="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24.290,00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5.745,00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rowSpan="7">
                  <a:txBody>
                    <a:bodyPr/>
                    <a:lstStyle/>
                    <a:p>
                      <a:pPr algn="r">
                        <a:lnSpc>
                          <a:spcPct val="115000"/>
                        </a:lnSpc>
                        <a:spcAft>
                          <a:spcPts val="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45.090,00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2"/>
                  </a:ext>
                </a:extLst>
              </a:tr>
              <a:tr h="277973">
                <a:tc>
                  <a:txBody>
                    <a:bodyPr/>
                    <a:lstStyle/>
                    <a:p>
                      <a:pPr algn="ctr">
                        <a:lnSpc>
                          <a:spcPct val="115000"/>
                        </a:lnSpc>
                        <a:spcAft>
                          <a:spcPts val="0"/>
                        </a:spcAft>
                      </a:pPr>
                      <a:r>
                        <a:rPr lang="es-E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CRNL.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2.700,00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vMerge="1">
                  <a:txBody>
                    <a:bodyPr/>
                    <a:lstStyle/>
                    <a:p>
                      <a:endParaRPr lang="en-US"/>
                    </a:p>
                  </a:txBody>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3.370,00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vMerge="1">
                  <a:txBody>
                    <a:bodyPr/>
                    <a:lstStyle/>
                    <a:p>
                      <a:endParaRPr lang="en-US"/>
                    </a:p>
                  </a:txBody>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6.150,00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vMerge="1">
                  <a:txBody>
                    <a:bodyPr/>
                    <a:lstStyle/>
                    <a:p>
                      <a:endParaRPr lang="en-US"/>
                    </a:p>
                  </a:txBody>
                  <a:tcPr/>
                </a:tc>
                <a:extLst>
                  <a:ext uri="{0D108BD9-81ED-4DB2-BD59-A6C34878D82A}">
                    <a16:rowId xmlns:a16="http://schemas.microsoft.com/office/drawing/2014/main" xmlns="" val="10003"/>
                  </a:ext>
                </a:extLst>
              </a:tr>
              <a:tr h="277973">
                <a:tc>
                  <a:txBody>
                    <a:bodyPr/>
                    <a:lstStyle/>
                    <a:p>
                      <a:pPr algn="ctr">
                        <a:lnSpc>
                          <a:spcPct val="115000"/>
                        </a:lnSpc>
                        <a:spcAft>
                          <a:spcPts val="0"/>
                        </a:spcAft>
                      </a:pPr>
                      <a:r>
                        <a:rPr lang="es-E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CRNL.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2.754,00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vMerge="1">
                  <a:txBody>
                    <a:bodyPr/>
                    <a:lstStyle/>
                    <a:p>
                      <a:endParaRPr lang="en-US"/>
                    </a:p>
                  </a:txBody>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3.420,00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vMerge="1">
                  <a:txBody>
                    <a:bodyPr/>
                    <a:lstStyle/>
                    <a:p>
                      <a:endParaRPr lang="en-US"/>
                    </a:p>
                  </a:txBody>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6.265,00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04"/>
                  </a:ext>
                </a:extLst>
              </a:tr>
              <a:tr h="277973">
                <a:tc>
                  <a:txBody>
                    <a:bodyPr/>
                    <a:lstStyle/>
                    <a:p>
                      <a:pPr algn="ctr">
                        <a:lnSpc>
                          <a:spcPct val="115000"/>
                        </a:lnSpc>
                        <a:spcAft>
                          <a:spcPts val="0"/>
                        </a:spcAft>
                      </a:pPr>
                      <a:r>
                        <a:rPr lang="es-E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CRNL.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2.808,00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vMerge="1">
                  <a:txBody>
                    <a:bodyPr/>
                    <a:lstStyle/>
                    <a:p>
                      <a:endParaRPr lang="en-US"/>
                    </a:p>
                  </a:txBody>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3.470,00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vMerge="1">
                  <a:txBody>
                    <a:bodyPr/>
                    <a:lstStyle/>
                    <a:p>
                      <a:endParaRPr lang="en-US"/>
                    </a:p>
                  </a:txBody>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6.566,00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vMerge="1">
                  <a:txBody>
                    <a:bodyPr/>
                    <a:lstStyle/>
                    <a:p>
                      <a:endParaRPr lang="en-US"/>
                    </a:p>
                  </a:txBody>
                  <a:tcPr/>
                </a:tc>
                <a:extLst>
                  <a:ext uri="{0D108BD9-81ED-4DB2-BD59-A6C34878D82A}">
                    <a16:rowId xmlns:a16="http://schemas.microsoft.com/office/drawing/2014/main" xmlns="" val="10005"/>
                  </a:ext>
                </a:extLst>
              </a:tr>
              <a:tr h="277973">
                <a:tc>
                  <a:txBody>
                    <a:bodyPr/>
                    <a:lstStyle/>
                    <a:p>
                      <a:pPr algn="ctr">
                        <a:lnSpc>
                          <a:spcPct val="115000"/>
                        </a:lnSpc>
                        <a:spcAft>
                          <a:spcPts val="0"/>
                        </a:spcAft>
                      </a:pPr>
                      <a:r>
                        <a:rPr lang="es-E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CRNL.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2.864,00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vMerge="1">
                  <a:txBody>
                    <a:bodyPr/>
                    <a:lstStyle/>
                    <a:p>
                      <a:endParaRPr lang="en-US"/>
                    </a:p>
                  </a:txBody>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3.520,00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vMerge="1">
                  <a:txBody>
                    <a:bodyPr/>
                    <a:lstStyle/>
                    <a:p>
                      <a:endParaRPr lang="en-US"/>
                    </a:p>
                  </a:txBody>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6.754,00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06"/>
                  </a:ext>
                </a:extLst>
              </a:tr>
              <a:tr h="277973">
                <a:tc>
                  <a:txBody>
                    <a:bodyPr/>
                    <a:lstStyle/>
                    <a:p>
                      <a:pPr algn="ctr">
                        <a:lnSpc>
                          <a:spcPct val="115000"/>
                        </a:lnSpc>
                        <a:spcAft>
                          <a:spcPts val="0"/>
                        </a:spcAft>
                      </a:pPr>
                      <a:r>
                        <a:rPr lang="es-E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CRNL.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2.922,00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vMerge="1">
                  <a:txBody>
                    <a:bodyPr/>
                    <a:lstStyle/>
                    <a:p>
                      <a:endParaRPr lang="en-US"/>
                    </a:p>
                  </a:txBody>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3.570,00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vMerge="1">
                  <a:txBody>
                    <a:bodyPr/>
                    <a:lstStyle/>
                    <a:p>
                      <a:endParaRPr lang="en-US"/>
                    </a:p>
                  </a:txBody>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6.788,00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vMerge="1">
                  <a:txBody>
                    <a:bodyPr/>
                    <a:lstStyle/>
                    <a:p>
                      <a:endParaRPr lang="en-US"/>
                    </a:p>
                  </a:txBody>
                  <a:tcPr/>
                </a:tc>
                <a:extLst>
                  <a:ext uri="{0D108BD9-81ED-4DB2-BD59-A6C34878D82A}">
                    <a16:rowId xmlns:a16="http://schemas.microsoft.com/office/drawing/2014/main" xmlns="" val="10007"/>
                  </a:ext>
                </a:extLst>
              </a:tr>
              <a:tr h="277973">
                <a:tc>
                  <a:txBody>
                    <a:bodyPr/>
                    <a:lstStyle/>
                    <a:p>
                      <a:pPr algn="ctr">
                        <a:lnSpc>
                          <a:spcPct val="115000"/>
                        </a:lnSpc>
                        <a:spcAft>
                          <a:spcPts val="0"/>
                        </a:spcAft>
                      </a:pPr>
                      <a:r>
                        <a:rPr lang="es-E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CRNL.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2.981,00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vMerge="1">
                  <a:txBody>
                    <a:bodyPr/>
                    <a:lstStyle/>
                    <a:p>
                      <a:endParaRPr lang="en-US"/>
                    </a:p>
                  </a:txBody>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3.620,00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vMerge="1">
                  <a:txBody>
                    <a:bodyPr/>
                    <a:lstStyle/>
                    <a:p>
                      <a:endParaRPr lang="en-US"/>
                    </a:p>
                  </a:txBody>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6.822,00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08"/>
                  </a:ext>
                </a:extLst>
              </a:tr>
              <a:tr h="277973">
                <a:tc>
                  <a:txBody>
                    <a:bodyPr/>
                    <a:lstStyle/>
                    <a:p>
                      <a:pPr algn="ctr">
                        <a:lnSpc>
                          <a:spcPct val="115000"/>
                        </a:lnSpc>
                        <a:spcAft>
                          <a:spcPts val="0"/>
                        </a:spcAft>
                      </a:pPr>
                      <a:r>
                        <a:rPr lang="es-E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TCRN.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2.320,00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rowSpan="7">
                  <a:txBody>
                    <a:bodyPr/>
                    <a:lstStyle/>
                    <a:p>
                      <a:pPr algn="r">
                        <a:lnSpc>
                          <a:spcPct val="115000"/>
                        </a:lnSpc>
                        <a:spcAft>
                          <a:spcPts val="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17.244,00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2.720,00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rowSpan="7">
                  <a:txBody>
                    <a:bodyPr/>
                    <a:lstStyle/>
                    <a:p>
                      <a:pPr algn="r">
                        <a:lnSpc>
                          <a:spcPct val="115000"/>
                        </a:lnSpc>
                        <a:spcAft>
                          <a:spcPts val="0"/>
                        </a:spcAft>
                      </a:pPr>
                      <a:r>
                        <a:rPr lang="es-ES"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20.090,00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4.703,00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rowSpan="7">
                  <a:txBody>
                    <a:bodyPr/>
                    <a:lstStyle/>
                    <a:p>
                      <a:pPr algn="r">
                        <a:lnSpc>
                          <a:spcPct val="115000"/>
                        </a:lnSpc>
                        <a:spcAft>
                          <a:spcPts val="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33.420,00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9"/>
                  </a:ext>
                </a:extLst>
              </a:tr>
              <a:tr h="277973">
                <a:tc>
                  <a:txBody>
                    <a:bodyPr/>
                    <a:lstStyle/>
                    <a:p>
                      <a:pPr algn="ctr">
                        <a:lnSpc>
                          <a:spcPct val="115000"/>
                        </a:lnSpc>
                        <a:spcAft>
                          <a:spcPts val="0"/>
                        </a:spcAft>
                      </a:pPr>
                      <a:r>
                        <a:rPr lang="es-E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TCRN.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2.366,00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vMerge="1">
                  <a:txBody>
                    <a:bodyPr/>
                    <a:lstStyle/>
                    <a:p>
                      <a:endParaRPr lang="en-US"/>
                    </a:p>
                  </a:txBody>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2.770,00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vMerge="1">
                  <a:txBody>
                    <a:bodyPr/>
                    <a:lstStyle/>
                    <a:p>
                      <a:endParaRPr lang="en-US"/>
                    </a:p>
                  </a:txBody>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4.727,00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10"/>
                  </a:ext>
                </a:extLst>
              </a:tr>
              <a:tr h="277973">
                <a:tc>
                  <a:txBody>
                    <a:bodyPr/>
                    <a:lstStyle/>
                    <a:p>
                      <a:pPr algn="ctr">
                        <a:lnSpc>
                          <a:spcPct val="115000"/>
                        </a:lnSpc>
                        <a:spcAft>
                          <a:spcPts val="0"/>
                        </a:spcAft>
                      </a:pPr>
                      <a:r>
                        <a:rPr lang="es-E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TCRN.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2.412,00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vMerge="1">
                  <a:txBody>
                    <a:bodyPr/>
                    <a:lstStyle/>
                    <a:p>
                      <a:endParaRPr lang="en-US"/>
                    </a:p>
                  </a:txBody>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2.820,00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vMerge="1">
                  <a:txBody>
                    <a:bodyPr/>
                    <a:lstStyle/>
                    <a:p>
                      <a:endParaRPr lang="en-US"/>
                    </a:p>
                  </a:txBody>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4.750,00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vMerge="1">
                  <a:txBody>
                    <a:bodyPr/>
                    <a:lstStyle/>
                    <a:p>
                      <a:endParaRPr lang="en-US"/>
                    </a:p>
                  </a:txBody>
                  <a:tcPr/>
                </a:tc>
                <a:extLst>
                  <a:ext uri="{0D108BD9-81ED-4DB2-BD59-A6C34878D82A}">
                    <a16:rowId xmlns:a16="http://schemas.microsoft.com/office/drawing/2014/main" xmlns="" val="10011"/>
                  </a:ext>
                </a:extLst>
              </a:tr>
              <a:tr h="277973">
                <a:tc>
                  <a:txBody>
                    <a:bodyPr/>
                    <a:lstStyle/>
                    <a:p>
                      <a:pPr algn="ctr">
                        <a:lnSpc>
                          <a:spcPct val="115000"/>
                        </a:lnSpc>
                        <a:spcAft>
                          <a:spcPts val="0"/>
                        </a:spcAft>
                      </a:pPr>
                      <a:r>
                        <a:rPr lang="es-E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TCRN.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2.462,00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vMerge="1">
                  <a:txBody>
                    <a:bodyPr/>
                    <a:lstStyle/>
                    <a:p>
                      <a:endParaRPr lang="en-US"/>
                    </a:p>
                  </a:txBody>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2.870,00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vMerge="1">
                  <a:txBody>
                    <a:bodyPr/>
                    <a:lstStyle/>
                    <a:p>
                      <a:endParaRPr lang="en-US"/>
                    </a:p>
                  </a:txBody>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4.774,00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12"/>
                  </a:ext>
                </a:extLst>
              </a:tr>
              <a:tr h="277973">
                <a:tc>
                  <a:txBody>
                    <a:bodyPr/>
                    <a:lstStyle/>
                    <a:p>
                      <a:pPr algn="ctr">
                        <a:lnSpc>
                          <a:spcPct val="115000"/>
                        </a:lnSpc>
                        <a:spcAft>
                          <a:spcPts val="0"/>
                        </a:spcAft>
                      </a:pPr>
                      <a:r>
                        <a:rPr lang="es-E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TCRN.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2.511,00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vMerge="1">
                  <a:txBody>
                    <a:bodyPr/>
                    <a:lstStyle/>
                    <a:p>
                      <a:endParaRPr lang="en-US"/>
                    </a:p>
                  </a:txBody>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2.920,00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vMerge="1">
                  <a:txBody>
                    <a:bodyPr/>
                    <a:lstStyle/>
                    <a:p>
                      <a:endParaRPr lang="en-US"/>
                    </a:p>
                  </a:txBody>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4.798,00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vMerge="1">
                  <a:txBody>
                    <a:bodyPr/>
                    <a:lstStyle/>
                    <a:p>
                      <a:endParaRPr lang="en-US"/>
                    </a:p>
                  </a:txBody>
                  <a:tcPr/>
                </a:tc>
                <a:extLst>
                  <a:ext uri="{0D108BD9-81ED-4DB2-BD59-A6C34878D82A}">
                    <a16:rowId xmlns:a16="http://schemas.microsoft.com/office/drawing/2014/main" xmlns="" val="10013"/>
                  </a:ext>
                </a:extLst>
              </a:tr>
              <a:tr h="277973">
                <a:tc>
                  <a:txBody>
                    <a:bodyPr/>
                    <a:lstStyle/>
                    <a:p>
                      <a:pPr algn="ctr">
                        <a:lnSpc>
                          <a:spcPct val="115000"/>
                        </a:lnSpc>
                        <a:spcAft>
                          <a:spcPts val="0"/>
                        </a:spcAft>
                      </a:pPr>
                      <a:r>
                        <a:rPr lang="es-E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TCRN.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2.561,00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vMerge="1">
                  <a:txBody>
                    <a:bodyPr/>
                    <a:lstStyle/>
                    <a:p>
                      <a:endParaRPr lang="en-US"/>
                    </a:p>
                  </a:txBody>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2.970,00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vMerge="1">
                  <a:txBody>
                    <a:bodyPr/>
                    <a:lstStyle/>
                    <a:p>
                      <a:endParaRPr lang="en-US"/>
                    </a:p>
                  </a:txBody>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4.822,00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14"/>
                  </a:ext>
                </a:extLst>
              </a:tr>
              <a:tr h="277973">
                <a:tc>
                  <a:txBody>
                    <a:bodyPr/>
                    <a:lstStyle/>
                    <a:p>
                      <a:pPr algn="ctr">
                        <a:lnSpc>
                          <a:spcPct val="115000"/>
                        </a:lnSpc>
                        <a:spcAft>
                          <a:spcPts val="0"/>
                        </a:spcAft>
                      </a:pPr>
                      <a:r>
                        <a:rPr lang="es-E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TCRN.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2.612,00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vMerge="1">
                  <a:txBody>
                    <a:bodyPr/>
                    <a:lstStyle/>
                    <a:p>
                      <a:endParaRPr lang="en-US"/>
                    </a:p>
                  </a:txBody>
                  <a:tcPr/>
                </a:tc>
                <a:tc>
                  <a:txBody>
                    <a:bodyPr/>
                    <a:lstStyle/>
                    <a:p>
                      <a:pPr algn="r">
                        <a:lnSpc>
                          <a:spcPct val="115000"/>
                        </a:lnSpc>
                        <a:spcAft>
                          <a:spcPts val="0"/>
                        </a:spcAft>
                      </a:pPr>
                      <a:r>
                        <a:rPr lang="es-E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3.020,00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vMerge="1">
                  <a:txBody>
                    <a:bodyPr/>
                    <a:lstStyle/>
                    <a:p>
                      <a:endParaRPr lang="en-US"/>
                    </a:p>
                  </a:txBody>
                  <a:tcPr/>
                </a:tc>
                <a:tc>
                  <a:txBody>
                    <a:bodyPr/>
                    <a:lstStyle/>
                    <a:p>
                      <a:pPr algn="r">
                        <a:lnSpc>
                          <a:spcPct val="115000"/>
                        </a:lnSpc>
                        <a:spcAft>
                          <a:spcPts val="0"/>
                        </a:spcAft>
                      </a:pPr>
                      <a:r>
                        <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4.846,00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442" marR="49442"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vMerge="1">
                  <a:txBody>
                    <a:bodyPr/>
                    <a:lstStyle/>
                    <a:p>
                      <a:endParaRPr lang="en-US"/>
                    </a:p>
                  </a:txBody>
                  <a:tcPr/>
                </a:tc>
                <a:extLst>
                  <a:ext uri="{0D108BD9-81ED-4DB2-BD59-A6C34878D82A}">
                    <a16:rowId xmlns:a16="http://schemas.microsoft.com/office/drawing/2014/main" xmlns="" val="10015"/>
                  </a:ext>
                </a:extLst>
              </a:tr>
            </a:tbl>
          </a:graphicData>
        </a:graphic>
      </p:graphicFrame>
      <p:sp>
        <p:nvSpPr>
          <p:cNvPr id="4" name="Rectángulo 3"/>
          <p:cNvSpPr/>
          <p:nvPr/>
        </p:nvSpPr>
        <p:spPr>
          <a:xfrm>
            <a:off x="30844" y="903637"/>
            <a:ext cx="3360215" cy="261610"/>
          </a:xfrm>
          <a:prstGeom prst="rect">
            <a:avLst/>
          </a:prstGeom>
        </p:spPr>
        <p:txBody>
          <a:bodyPr wrap="none">
            <a:spAutoFit/>
          </a:bodyPr>
          <a:lstStyle/>
          <a:p>
            <a:r>
              <a:rPr lang="es-EC" sz="1100" b="1" dirty="0">
                <a:latin typeface="Calibri" panose="020F0502020204030204" pitchFamily="34" charset="0"/>
                <a:ea typeface="Calibri" panose="020F0502020204030204" pitchFamily="34" charset="0"/>
                <a:cs typeface="Times New Roman" panose="02020603050405020304" pitchFamily="18" charset="0"/>
              </a:rPr>
              <a:t>Tabla</a:t>
            </a:r>
            <a:r>
              <a:rPr lang="es-EC" sz="1100" b="1" i="1" dirty="0">
                <a:latin typeface="Calibri" panose="020F0502020204030204" pitchFamily="34" charset="0"/>
                <a:ea typeface="Calibri" panose="020F0502020204030204" pitchFamily="34" charset="0"/>
                <a:cs typeface="Times New Roman" panose="02020603050405020304" pitchFamily="18" charset="0"/>
              </a:rPr>
              <a:t>  </a:t>
            </a:r>
            <a:r>
              <a:rPr lang="es-EC" sz="1100" i="1" dirty="0">
                <a:latin typeface="Calibri" panose="020F0502020204030204" pitchFamily="34" charset="0"/>
                <a:ea typeface="Calibri" panose="020F0502020204030204" pitchFamily="34" charset="0"/>
                <a:cs typeface="Times New Roman" panose="02020603050405020304" pitchFamily="18" charset="0"/>
              </a:rPr>
              <a:t>Sueldo de oficiales y sus respectivos incrementos</a:t>
            </a:r>
            <a:endParaRPr lang="en-US" sz="1100" dirty="0"/>
          </a:p>
        </p:txBody>
      </p:sp>
      <p:sp>
        <p:nvSpPr>
          <p:cNvPr id="6" name="Rectángulo 5"/>
          <p:cNvSpPr/>
          <p:nvPr/>
        </p:nvSpPr>
        <p:spPr>
          <a:xfrm>
            <a:off x="7179195" y="915584"/>
            <a:ext cx="2090637" cy="261610"/>
          </a:xfrm>
          <a:prstGeom prst="rect">
            <a:avLst/>
          </a:prstGeom>
        </p:spPr>
        <p:txBody>
          <a:bodyPr wrap="none">
            <a:spAutoFit/>
          </a:bodyPr>
          <a:lstStyle/>
          <a:p>
            <a:r>
              <a:rPr lang="es-EC" sz="1100" b="1" dirty="0">
                <a:latin typeface="Calibri" panose="020F0502020204030204" pitchFamily="34" charset="0"/>
                <a:ea typeface="Calibri" panose="020F0502020204030204" pitchFamily="34" charset="0"/>
                <a:cs typeface="Times New Roman" panose="02020603050405020304" pitchFamily="18" charset="0"/>
              </a:rPr>
              <a:t>Tabla. </a:t>
            </a:r>
            <a:r>
              <a:rPr lang="es-EC" sz="1100" i="1" dirty="0">
                <a:latin typeface="Calibri" panose="020F0502020204030204" pitchFamily="34" charset="0"/>
                <a:ea typeface="Calibri" panose="020F0502020204030204" pitchFamily="34" charset="0"/>
                <a:cs typeface="Times New Roman" panose="02020603050405020304" pitchFamily="18" charset="0"/>
              </a:rPr>
              <a:t>Rubro  de compensaciones</a:t>
            </a:r>
            <a:endParaRPr lang="en-US" sz="1100" dirty="0"/>
          </a:p>
        </p:txBody>
      </p:sp>
    </p:spTree>
    <p:extLst>
      <p:ext uri="{BB962C8B-B14F-4D97-AF65-F5344CB8AC3E}">
        <p14:creationId xmlns:p14="http://schemas.microsoft.com/office/powerpoint/2010/main" val="346696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2"/>
          <p:cNvGrpSpPr/>
          <p:nvPr/>
        </p:nvGrpSpPr>
        <p:grpSpPr>
          <a:xfrm>
            <a:off x="82362" y="-41696"/>
            <a:ext cx="2571781" cy="828032"/>
            <a:chOff x="58331" y="2710924"/>
            <a:chExt cx="2571781" cy="828032"/>
          </a:xfrm>
        </p:grpSpPr>
        <p:pic>
          <p:nvPicPr>
            <p:cNvPr id="13" name="Imagen 12">
              <a:extLst>
                <a:ext uri="{FF2B5EF4-FFF2-40B4-BE49-F238E27FC236}">
                  <a16:creationId xmlns:a16="http://schemas.microsoft.com/office/drawing/2014/main" xmlns="" id="{86B8B1FC-DA2B-2F48-B417-885A8A92E1EE}"/>
                </a:ext>
              </a:extLst>
            </p:cNvPr>
            <p:cNvPicPr>
              <a:picLocks noChangeAspect="1"/>
            </p:cNvPicPr>
            <p:nvPr/>
          </p:nvPicPr>
          <p:blipFill>
            <a:blip r:embed="rId3"/>
            <a:stretch>
              <a:fillRect/>
            </a:stretch>
          </p:blipFill>
          <p:spPr>
            <a:xfrm>
              <a:off x="58331" y="2710924"/>
              <a:ext cx="2426034" cy="806400"/>
            </a:xfrm>
            <a:prstGeom prst="rect">
              <a:avLst/>
            </a:prstGeom>
          </p:spPr>
        </p:pic>
        <p:grpSp>
          <p:nvGrpSpPr>
            <p:cNvPr id="14" name="Grupo 13"/>
            <p:cNvGrpSpPr/>
            <p:nvPr/>
          </p:nvGrpSpPr>
          <p:grpSpPr>
            <a:xfrm>
              <a:off x="94511" y="2908607"/>
              <a:ext cx="2535601" cy="630349"/>
              <a:chOff x="56867" y="2892593"/>
              <a:chExt cx="2535601" cy="630349"/>
            </a:xfrm>
          </p:grpSpPr>
          <p:sp>
            <p:nvSpPr>
              <p:cNvPr id="15" name="CuadroTexto 14"/>
              <p:cNvSpPr txBox="1"/>
              <p:nvPr/>
            </p:nvSpPr>
            <p:spPr>
              <a:xfrm>
                <a:off x="56867" y="2892593"/>
                <a:ext cx="832514" cy="461665"/>
              </a:xfrm>
              <a:prstGeom prst="rect">
                <a:avLst/>
              </a:prstGeom>
              <a:noFill/>
            </p:spPr>
            <p:txBody>
              <a:bodyPr wrap="square" rtlCol="0">
                <a:spAutoFit/>
              </a:bodyPr>
              <a:lstStyle/>
              <a:p>
                <a:pPr algn="ctr"/>
                <a:r>
                  <a:rPr lang="es-MX" sz="1200" b="1" dirty="0"/>
                  <a:t>Capítulo V</a:t>
                </a:r>
              </a:p>
            </p:txBody>
          </p:sp>
          <p:sp>
            <p:nvSpPr>
              <p:cNvPr id="16" name="CuadroTexto 15"/>
              <p:cNvSpPr txBox="1"/>
              <p:nvPr/>
            </p:nvSpPr>
            <p:spPr>
              <a:xfrm>
                <a:off x="897354" y="2999722"/>
                <a:ext cx="1695114" cy="523220"/>
              </a:xfrm>
              <a:prstGeom prst="rect">
                <a:avLst/>
              </a:prstGeom>
              <a:noFill/>
            </p:spPr>
            <p:txBody>
              <a:bodyPr wrap="square" rtlCol="0">
                <a:spAutoFit/>
              </a:bodyPr>
              <a:lstStyle/>
              <a:p>
                <a:r>
                  <a:rPr lang="es-MX" sz="1400" b="1" dirty="0"/>
                  <a:t>Resultados</a:t>
                </a:r>
              </a:p>
              <a:p>
                <a:endParaRPr lang="es-MX" sz="1400" b="1" dirty="0"/>
              </a:p>
            </p:txBody>
          </p:sp>
        </p:grpSp>
      </p:grpSp>
      <p:sp>
        <p:nvSpPr>
          <p:cNvPr id="20" name="CuadroTexto 19"/>
          <p:cNvSpPr txBox="1"/>
          <p:nvPr/>
        </p:nvSpPr>
        <p:spPr>
          <a:xfrm>
            <a:off x="4799062" y="263116"/>
            <a:ext cx="2952328" cy="340519"/>
          </a:xfrm>
          <a:prstGeom prst="flowChartAlternateProcess">
            <a:avLst/>
          </a:prstGeom>
          <a:ln w="28575">
            <a:solidFill>
              <a:srgbClr val="00DA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EC" sz="1400" b="1" dirty="0"/>
              <a:t>OBJETIVO 3  - HIPÓTESIS 3</a:t>
            </a:r>
            <a:endParaRPr lang="es-MX" sz="1400" b="1" dirty="0"/>
          </a:p>
        </p:txBody>
      </p:sp>
      <p:graphicFrame>
        <p:nvGraphicFramePr>
          <p:cNvPr id="4" name="Tabla 3"/>
          <p:cNvGraphicFramePr>
            <a:graphicFrameLocks noGrp="1"/>
          </p:cNvGraphicFramePr>
          <p:nvPr>
            <p:extLst>
              <p:ext uri="{D42A27DB-BD31-4B8C-83A1-F6EECF244321}">
                <p14:modId xmlns:p14="http://schemas.microsoft.com/office/powerpoint/2010/main" val="599645067"/>
              </p:ext>
            </p:extLst>
          </p:nvPr>
        </p:nvGraphicFramePr>
        <p:xfrm>
          <a:off x="118542" y="764704"/>
          <a:ext cx="5166707" cy="5170858"/>
        </p:xfrm>
        <a:graphic>
          <a:graphicData uri="http://schemas.openxmlformats.org/drawingml/2006/table">
            <a:tbl>
              <a:tblPr firstRow="1" firstCol="1" bandRow="1"/>
              <a:tblGrid>
                <a:gridCol w="601182">
                  <a:extLst>
                    <a:ext uri="{9D8B030D-6E8A-4147-A177-3AD203B41FA5}">
                      <a16:colId xmlns:a16="http://schemas.microsoft.com/office/drawing/2014/main" xmlns="" val="20000"/>
                    </a:ext>
                  </a:extLst>
                </a:gridCol>
                <a:gridCol w="479877">
                  <a:extLst>
                    <a:ext uri="{9D8B030D-6E8A-4147-A177-3AD203B41FA5}">
                      <a16:colId xmlns:a16="http://schemas.microsoft.com/office/drawing/2014/main" xmlns="" val="20001"/>
                    </a:ext>
                  </a:extLst>
                </a:gridCol>
                <a:gridCol w="669778">
                  <a:extLst>
                    <a:ext uri="{9D8B030D-6E8A-4147-A177-3AD203B41FA5}">
                      <a16:colId xmlns:a16="http://schemas.microsoft.com/office/drawing/2014/main" xmlns="" val="20002"/>
                    </a:ext>
                  </a:extLst>
                </a:gridCol>
                <a:gridCol w="669778">
                  <a:extLst>
                    <a:ext uri="{9D8B030D-6E8A-4147-A177-3AD203B41FA5}">
                      <a16:colId xmlns:a16="http://schemas.microsoft.com/office/drawing/2014/main" xmlns="" val="20003"/>
                    </a:ext>
                  </a:extLst>
                </a:gridCol>
                <a:gridCol w="669778">
                  <a:extLst>
                    <a:ext uri="{9D8B030D-6E8A-4147-A177-3AD203B41FA5}">
                      <a16:colId xmlns:a16="http://schemas.microsoft.com/office/drawing/2014/main" xmlns="" val="20004"/>
                    </a:ext>
                  </a:extLst>
                </a:gridCol>
                <a:gridCol w="669778">
                  <a:extLst>
                    <a:ext uri="{9D8B030D-6E8A-4147-A177-3AD203B41FA5}">
                      <a16:colId xmlns:a16="http://schemas.microsoft.com/office/drawing/2014/main" xmlns="" val="20005"/>
                    </a:ext>
                  </a:extLst>
                </a:gridCol>
                <a:gridCol w="669778">
                  <a:extLst>
                    <a:ext uri="{9D8B030D-6E8A-4147-A177-3AD203B41FA5}">
                      <a16:colId xmlns:a16="http://schemas.microsoft.com/office/drawing/2014/main" xmlns="" val="20006"/>
                    </a:ext>
                  </a:extLst>
                </a:gridCol>
                <a:gridCol w="736758">
                  <a:extLst>
                    <a:ext uri="{9D8B030D-6E8A-4147-A177-3AD203B41FA5}">
                      <a16:colId xmlns:a16="http://schemas.microsoft.com/office/drawing/2014/main" xmlns="" val="20007"/>
                    </a:ext>
                  </a:extLst>
                </a:gridCol>
              </a:tblGrid>
              <a:tr h="131624">
                <a:tc gridSpan="8">
                  <a:txBody>
                    <a:bodyPr/>
                    <a:lstStyle/>
                    <a:p>
                      <a:pPr algn="ctr">
                        <a:lnSpc>
                          <a:spcPct val="115000"/>
                        </a:lnSpc>
                        <a:spcAft>
                          <a:spcPts val="0"/>
                        </a:spcAft>
                      </a:pPr>
                      <a:r>
                        <a:rPr lang="es-ES" sz="11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Rancho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26859">
                <a:tc>
                  <a:txBody>
                    <a:bodyPr/>
                    <a:lstStyle/>
                    <a:p>
                      <a:endParaRPr lang="en-US" sz="600">
                        <a:effectLst/>
                        <a:latin typeface="Calibri" panose="020F0502020204030204" pitchFamily="34" charset="0"/>
                      </a:endParaRPr>
                    </a:p>
                  </a:txBody>
                  <a:tcPr marL="39614" marR="39614" marT="0" marB="0" anchor="ctr">
                    <a:lnL w="12700" cap="flat" cmpd="sng" algn="ctr">
                      <a:solidFill>
                        <a:srgbClr val="95B3D7"/>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1"/>
                  </a:ext>
                </a:extLst>
              </a:tr>
              <a:tr h="126859">
                <a:tc>
                  <a:txBody>
                    <a:bodyPr/>
                    <a:lstStyle/>
                    <a:p>
                      <a:pPr algn="ctr">
                        <a:lnSpc>
                          <a:spcPct val="115000"/>
                        </a:lnSpc>
                        <a:spcAft>
                          <a:spcPts val="0"/>
                        </a:spcAft>
                      </a:pPr>
                      <a:r>
                        <a:rPr lang="es-E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Año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2"/>
                  </a:ext>
                </a:extLst>
              </a:tr>
              <a:tr h="126859">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84,00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endParaRPr lang="en-US" sz="1100">
                        <a:effectLst/>
                        <a:latin typeface="Calibri" panose="020F0502020204030204" pitchFamily="34"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endParaRPr lang="en-US" sz="1100">
                        <a:effectLst/>
                        <a:latin typeface="Calibri" panose="020F0502020204030204" pitchFamily="34"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endParaRPr lang="en-US" sz="1100">
                        <a:effectLst/>
                        <a:latin typeface="Calibri" panose="020F0502020204030204" pitchFamily="34"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endParaRPr lang="en-US" sz="1100">
                        <a:effectLst/>
                        <a:latin typeface="Calibri" panose="020F0502020204030204" pitchFamily="34"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endParaRPr lang="en-US" sz="1100">
                        <a:effectLst/>
                        <a:latin typeface="Calibri" panose="020F0502020204030204" pitchFamily="34" charset="0"/>
                      </a:endParaRPr>
                    </a:p>
                  </a:txBody>
                  <a:tcPr marL="39614" marR="39614"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3"/>
                  </a:ext>
                </a:extLst>
              </a:tr>
              <a:tr h="126859">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84,00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109,20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endParaRPr lang="en-US" sz="1100">
                        <a:effectLst/>
                        <a:latin typeface="Calibri" panose="020F0502020204030204" pitchFamily="34"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endParaRPr lang="en-US" sz="1100">
                        <a:effectLst/>
                        <a:latin typeface="Calibri" panose="020F0502020204030204" pitchFamily="34"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endParaRPr lang="en-US" sz="1100">
                        <a:effectLst/>
                        <a:latin typeface="Calibri" panose="020F0502020204030204" pitchFamily="34"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endParaRPr lang="en-US" sz="1100">
                        <a:effectLst/>
                        <a:latin typeface="Calibri" panose="020F0502020204030204" pitchFamily="34" charset="0"/>
                      </a:endParaRPr>
                    </a:p>
                  </a:txBody>
                  <a:tcPr marL="39614" marR="39614"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4"/>
                  </a:ext>
                </a:extLst>
              </a:tr>
              <a:tr h="126859">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84,00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109,20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endParaRPr lang="en-US" sz="1100">
                        <a:effectLst/>
                        <a:latin typeface="Calibri" panose="020F0502020204030204" pitchFamily="34"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endParaRPr lang="en-US" sz="1100">
                        <a:effectLst/>
                        <a:latin typeface="Calibri" panose="020F0502020204030204" pitchFamily="34" charset="0"/>
                      </a:endParaRPr>
                    </a:p>
                  </a:txBody>
                  <a:tcPr marL="39614" marR="39614"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5"/>
                  </a:ext>
                </a:extLst>
              </a:tr>
              <a:tr h="126859">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84,00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109,20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6"/>
                  </a:ext>
                </a:extLst>
              </a:tr>
              <a:tr h="221694">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84,00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109,20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7"/>
                  </a:ext>
                </a:extLst>
              </a:tr>
              <a:tr h="126859">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84,00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109,20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8"/>
                  </a:ext>
                </a:extLst>
              </a:tr>
              <a:tr h="126859">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84,00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109,20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9"/>
                  </a:ext>
                </a:extLst>
              </a:tr>
              <a:tr h="126859">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109,50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142,35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135,05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178,85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127,75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113,15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10"/>
                  </a:ext>
                </a:extLst>
              </a:tr>
              <a:tr h="126859">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144,90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188,37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178,71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236,67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169,05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149,73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11"/>
                  </a:ext>
                </a:extLst>
              </a:tr>
              <a:tr h="126859">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286,26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271,58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359,66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227,54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12"/>
                  </a:ext>
                </a:extLst>
              </a:tr>
              <a:tr h="126859">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253,20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329,16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312,28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413,56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261,64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13"/>
                  </a:ext>
                </a:extLst>
              </a:tr>
              <a:tr h="126859">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367,80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478,14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453,62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600,74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380,06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14"/>
                  </a:ext>
                </a:extLst>
              </a:tr>
              <a:tr h="126859">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529,20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687,96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652,68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864,36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546,84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15"/>
                  </a:ext>
                </a:extLst>
              </a:tr>
              <a:tr h="131624">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636,00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826,80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784,4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1038,8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16"/>
                  </a:ext>
                </a:extLst>
              </a:tr>
              <a:tr h="126859">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1.450,80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1.886,04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1789,32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2369,64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1692,6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1499,16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17"/>
                  </a:ext>
                </a:extLst>
              </a:tr>
              <a:tr h="126859">
                <a:tc>
                  <a:txBody>
                    <a:bodyPr/>
                    <a:lstStyle/>
                    <a:p>
                      <a:pPr algn="ctr">
                        <a:lnSpc>
                          <a:spcPct val="115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2.088,00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2.714,40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2575,2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3410,4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2157,6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18"/>
                  </a:ext>
                </a:extLst>
              </a:tr>
              <a:tr h="126859">
                <a:tc>
                  <a:txBody>
                    <a:bodyPr/>
                    <a:lstStyle/>
                    <a:p>
                      <a:pPr algn="ctr">
                        <a:lnSpc>
                          <a:spcPct val="115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2.088,00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2.714,40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2575,2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3410,4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2157,6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19"/>
                  </a:ext>
                </a:extLst>
              </a:tr>
              <a:tr h="126859">
                <a:tc>
                  <a:txBody>
                    <a:bodyPr/>
                    <a:lstStyle/>
                    <a:p>
                      <a:pPr algn="ctr">
                        <a:lnSpc>
                          <a:spcPct val="115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2.298,00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2.987,40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2834,2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3753,4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2374,6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20"/>
                  </a:ext>
                </a:extLst>
              </a:tr>
              <a:tr h="126859">
                <a:tc>
                  <a:txBody>
                    <a:bodyPr/>
                    <a:lstStyle/>
                    <a:p>
                      <a:pPr algn="ctr">
                        <a:lnSpc>
                          <a:spcPct val="115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2.298,00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2.987,40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2834,2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3753,4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2374,6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21"/>
                  </a:ext>
                </a:extLst>
              </a:tr>
              <a:tr h="126859">
                <a:tc>
                  <a:txBody>
                    <a:bodyPr/>
                    <a:lstStyle/>
                    <a:p>
                      <a:pPr algn="ctr">
                        <a:lnSpc>
                          <a:spcPct val="115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81,96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2.458,80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3.196,44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3032,52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4016,04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2868,6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2540,76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22"/>
                  </a:ext>
                </a:extLst>
              </a:tr>
              <a:tr h="126859">
                <a:tc>
                  <a:txBody>
                    <a:bodyPr/>
                    <a:lstStyle/>
                    <a:p>
                      <a:pPr algn="ctr">
                        <a:lnSpc>
                          <a:spcPct val="115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84,83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2.544,90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3.308,37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3138,71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4156,67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2969,05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2629,73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23"/>
                  </a:ext>
                </a:extLst>
              </a:tr>
              <a:tr h="126859">
                <a:tc>
                  <a:txBody>
                    <a:bodyPr/>
                    <a:lstStyle/>
                    <a:p>
                      <a:pPr algn="ctr">
                        <a:lnSpc>
                          <a:spcPct val="115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87,27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2.618,10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3.403,53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3228,99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4276,23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3054,45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2705,37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24"/>
                  </a:ext>
                </a:extLst>
              </a:tr>
              <a:tr h="126859">
                <a:tc>
                  <a:txBody>
                    <a:bodyPr/>
                    <a:lstStyle/>
                    <a:p>
                      <a:pPr algn="ctr">
                        <a:lnSpc>
                          <a:spcPct val="115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2.704,50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3.515,85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3335,55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4417,35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3155,25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2794,65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25"/>
                  </a:ext>
                </a:extLst>
              </a:tr>
              <a:tr h="126859">
                <a:tc>
                  <a:txBody>
                    <a:bodyPr/>
                    <a:lstStyle/>
                    <a:p>
                      <a:pPr algn="ctr">
                        <a:lnSpc>
                          <a:spcPct val="115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2.704,50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3.515,85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3335,55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4417,35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3155,25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2794,65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26"/>
                  </a:ext>
                </a:extLst>
              </a:tr>
              <a:tr h="253720">
                <a:tc>
                  <a:txBody>
                    <a:bodyPr/>
                    <a:lstStyle/>
                    <a:p>
                      <a:pPr algn="ctr">
                        <a:lnSpc>
                          <a:spcPct val="115000"/>
                        </a:lnSpc>
                        <a:spcAft>
                          <a:spcPts val="0"/>
                        </a:spcAft>
                      </a:pPr>
                      <a:r>
                        <a:rPr lang="es-E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endParaRPr lang="en-US" sz="1100">
                        <a:effectLst/>
                        <a:latin typeface="Calibri" panose="020F0502020204030204" pitchFamily="34"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53.147,40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68.982,42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65.341,26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86.533,02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61.711,30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54.658,58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614" marR="39614"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27"/>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870904782"/>
              </p:ext>
            </p:extLst>
          </p:nvPr>
        </p:nvGraphicFramePr>
        <p:xfrm>
          <a:off x="7719268" y="1268760"/>
          <a:ext cx="4064569" cy="1524000"/>
        </p:xfrm>
        <a:graphic>
          <a:graphicData uri="http://schemas.openxmlformats.org/drawingml/2006/table">
            <a:tbl>
              <a:tblPr firstRow="1" firstCol="1" bandRow="1"/>
              <a:tblGrid>
                <a:gridCol w="1279587">
                  <a:extLst>
                    <a:ext uri="{9D8B030D-6E8A-4147-A177-3AD203B41FA5}">
                      <a16:colId xmlns:a16="http://schemas.microsoft.com/office/drawing/2014/main" xmlns="" val="20000"/>
                    </a:ext>
                  </a:extLst>
                </a:gridCol>
                <a:gridCol w="1392491">
                  <a:extLst>
                    <a:ext uri="{9D8B030D-6E8A-4147-A177-3AD203B41FA5}">
                      <a16:colId xmlns:a16="http://schemas.microsoft.com/office/drawing/2014/main" xmlns="" val="20001"/>
                    </a:ext>
                  </a:extLst>
                </a:gridCol>
                <a:gridCol w="1392491">
                  <a:extLst>
                    <a:ext uri="{9D8B030D-6E8A-4147-A177-3AD203B41FA5}">
                      <a16:colId xmlns:a16="http://schemas.microsoft.com/office/drawing/2014/main" xmlns="" val="20002"/>
                    </a:ext>
                  </a:extLst>
                </a:gridCol>
              </a:tblGrid>
              <a:tr h="190500">
                <a:tc>
                  <a:txBody>
                    <a:bodyPr/>
                    <a:lstStyle/>
                    <a:p>
                      <a:pPr algn="ctr">
                        <a:lnSpc>
                          <a:spcPct val="115000"/>
                        </a:lnSpc>
                        <a:spcAft>
                          <a:spcPts val="0"/>
                        </a:spcAft>
                      </a:pPr>
                      <a:r>
                        <a:rPr lang="es-EC" sz="11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Promoción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1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Valor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1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 Patronal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190500">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19.316.412,00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2.153.779,94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1"/>
                  </a:ext>
                </a:extLst>
              </a:tr>
              <a:tr h="190500">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24.128.413,92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2.774.767,60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2"/>
                  </a:ext>
                </a:extLst>
              </a:tr>
              <a:tr h="190500">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22.777.666,20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2.619.431,61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3"/>
                  </a:ext>
                </a:extLst>
              </a:tr>
              <a:tr h="190500">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27.344.698,92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3.144.640,38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4"/>
                  </a:ext>
                </a:extLst>
              </a:tr>
              <a:tr h="190500">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21.703.932,60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2.495.952,25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5"/>
                  </a:ext>
                </a:extLst>
              </a:tr>
              <a:tr h="190500">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17.627.844,96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2.027.202,17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6"/>
                  </a:ext>
                </a:extLst>
              </a:tr>
              <a:tr h="190500">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endParaRPr lang="en-US" sz="1100" dirty="0">
                        <a:effectLst/>
                        <a:latin typeface="Calibri" panose="020F0502020204030204" pitchFamily="34" charset="0"/>
                      </a:endParaRPr>
                    </a:p>
                  </a:txBody>
                  <a:tcPr marL="68580" marR="68580" marT="0" marB="0">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15.215.773,95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7"/>
                  </a:ext>
                </a:extLst>
              </a:tr>
            </a:tbl>
          </a:graphicData>
        </a:graphic>
      </p:graphicFrame>
      <p:sp>
        <p:nvSpPr>
          <p:cNvPr id="7" name="Rectángulo 6"/>
          <p:cNvSpPr/>
          <p:nvPr/>
        </p:nvSpPr>
        <p:spPr>
          <a:xfrm>
            <a:off x="7607374" y="1007150"/>
            <a:ext cx="1883849" cy="261610"/>
          </a:xfrm>
          <a:prstGeom prst="rect">
            <a:avLst/>
          </a:prstGeom>
        </p:spPr>
        <p:txBody>
          <a:bodyPr wrap="none">
            <a:spAutoFit/>
          </a:bodyPr>
          <a:lstStyle/>
          <a:p>
            <a:r>
              <a:rPr lang="es-EC" sz="1100" b="1" dirty="0">
                <a:latin typeface="Calibri" panose="020F0502020204030204" pitchFamily="34" charset="0"/>
                <a:ea typeface="Calibri" panose="020F0502020204030204" pitchFamily="34" charset="0"/>
                <a:cs typeface="Times New Roman" panose="02020603050405020304" pitchFamily="18" charset="0"/>
              </a:rPr>
              <a:t>Tabla  </a:t>
            </a:r>
            <a:r>
              <a:rPr lang="es-EC" sz="1100" i="1" dirty="0">
                <a:latin typeface="Calibri" panose="020F0502020204030204" pitchFamily="34" charset="0"/>
                <a:ea typeface="Calibri" panose="020F0502020204030204" pitchFamily="34" charset="0"/>
                <a:cs typeface="Times New Roman" panose="02020603050405020304" pitchFamily="18" charset="0"/>
              </a:rPr>
              <a:t>Aporte patronal al IESS</a:t>
            </a:r>
            <a:endParaRPr lang="en-US" sz="1100" dirty="0"/>
          </a:p>
        </p:txBody>
      </p:sp>
      <p:pic>
        <p:nvPicPr>
          <p:cNvPr id="35842" name="Picture 2" descr="Resultado de imagen de objetivo">
            <a:extLst>
              <a:ext uri="{FF2B5EF4-FFF2-40B4-BE49-F238E27FC236}">
                <a16:creationId xmlns:a16="http://schemas.microsoft.com/office/drawing/2014/main" xmlns="" id="{961F8F15-016A-4B93-814E-FDD8C3FFC8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1147" y="3429000"/>
            <a:ext cx="3040152" cy="2023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7582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2"/>
          <p:cNvGrpSpPr/>
          <p:nvPr/>
        </p:nvGrpSpPr>
        <p:grpSpPr>
          <a:xfrm>
            <a:off x="118542" y="-52464"/>
            <a:ext cx="2457986" cy="829230"/>
            <a:chOff x="94511" y="2700156"/>
            <a:chExt cx="2457986" cy="829230"/>
          </a:xfrm>
        </p:grpSpPr>
        <p:pic>
          <p:nvPicPr>
            <p:cNvPr id="13" name="Imagen 12">
              <a:extLst>
                <a:ext uri="{FF2B5EF4-FFF2-40B4-BE49-F238E27FC236}">
                  <a16:creationId xmlns:a16="http://schemas.microsoft.com/office/drawing/2014/main" xmlns="" id="{86B8B1FC-DA2B-2F48-B417-885A8A92E1EE}"/>
                </a:ext>
              </a:extLst>
            </p:cNvPr>
            <p:cNvPicPr>
              <a:picLocks noChangeAspect="1"/>
            </p:cNvPicPr>
            <p:nvPr/>
          </p:nvPicPr>
          <p:blipFill>
            <a:blip r:embed="rId3"/>
            <a:stretch>
              <a:fillRect/>
            </a:stretch>
          </p:blipFill>
          <p:spPr>
            <a:xfrm>
              <a:off x="98801" y="2700156"/>
              <a:ext cx="2426034" cy="806400"/>
            </a:xfrm>
            <a:prstGeom prst="rect">
              <a:avLst/>
            </a:prstGeom>
          </p:spPr>
        </p:pic>
        <p:grpSp>
          <p:nvGrpSpPr>
            <p:cNvPr id="14" name="Grupo 13"/>
            <p:cNvGrpSpPr/>
            <p:nvPr/>
          </p:nvGrpSpPr>
          <p:grpSpPr>
            <a:xfrm>
              <a:off x="94511" y="2908607"/>
              <a:ext cx="2457986" cy="620779"/>
              <a:chOff x="56867" y="2892593"/>
              <a:chExt cx="2457986" cy="620779"/>
            </a:xfrm>
          </p:grpSpPr>
          <p:sp>
            <p:nvSpPr>
              <p:cNvPr id="15" name="CuadroTexto 14"/>
              <p:cNvSpPr txBox="1"/>
              <p:nvPr/>
            </p:nvSpPr>
            <p:spPr>
              <a:xfrm>
                <a:off x="56867" y="2892593"/>
                <a:ext cx="832514" cy="461665"/>
              </a:xfrm>
              <a:prstGeom prst="rect">
                <a:avLst/>
              </a:prstGeom>
              <a:noFill/>
            </p:spPr>
            <p:txBody>
              <a:bodyPr wrap="square" rtlCol="0">
                <a:spAutoFit/>
              </a:bodyPr>
              <a:lstStyle/>
              <a:p>
                <a:pPr algn="ctr"/>
                <a:r>
                  <a:rPr lang="es-MX" sz="1200" b="1" dirty="0"/>
                  <a:t>Capítulo V</a:t>
                </a:r>
              </a:p>
            </p:txBody>
          </p:sp>
          <p:sp>
            <p:nvSpPr>
              <p:cNvPr id="16" name="CuadroTexto 15"/>
              <p:cNvSpPr txBox="1"/>
              <p:nvPr/>
            </p:nvSpPr>
            <p:spPr>
              <a:xfrm>
                <a:off x="819739" y="2990152"/>
                <a:ext cx="1695114" cy="523220"/>
              </a:xfrm>
              <a:prstGeom prst="rect">
                <a:avLst/>
              </a:prstGeom>
              <a:noFill/>
            </p:spPr>
            <p:txBody>
              <a:bodyPr wrap="square" rtlCol="0">
                <a:spAutoFit/>
              </a:bodyPr>
              <a:lstStyle/>
              <a:p>
                <a:r>
                  <a:rPr lang="es-MX" sz="1400" b="1" dirty="0"/>
                  <a:t>Resultados</a:t>
                </a:r>
              </a:p>
              <a:p>
                <a:endParaRPr lang="es-MX" sz="1400" b="1" dirty="0"/>
              </a:p>
            </p:txBody>
          </p:sp>
        </p:grpSp>
      </p:grpSp>
      <p:sp>
        <p:nvSpPr>
          <p:cNvPr id="20" name="CuadroTexto 19"/>
          <p:cNvSpPr txBox="1"/>
          <p:nvPr/>
        </p:nvSpPr>
        <p:spPr>
          <a:xfrm>
            <a:off x="4799062" y="263116"/>
            <a:ext cx="2952328" cy="340519"/>
          </a:xfrm>
          <a:prstGeom prst="flowChartAlternateProcess">
            <a:avLst/>
          </a:prstGeom>
          <a:ln w="28575">
            <a:solidFill>
              <a:srgbClr val="00DA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EC" sz="1400" b="1" dirty="0"/>
              <a:t>OBJETIVO 3  - HIPÓTESIS 3</a:t>
            </a:r>
            <a:endParaRPr lang="es-MX" sz="1400" b="1" dirty="0"/>
          </a:p>
        </p:txBody>
      </p:sp>
      <p:graphicFrame>
        <p:nvGraphicFramePr>
          <p:cNvPr id="3" name="Tabla 2"/>
          <p:cNvGraphicFramePr>
            <a:graphicFrameLocks noGrp="1"/>
          </p:cNvGraphicFramePr>
          <p:nvPr>
            <p:extLst>
              <p:ext uri="{D42A27DB-BD31-4B8C-83A1-F6EECF244321}">
                <p14:modId xmlns:p14="http://schemas.microsoft.com/office/powerpoint/2010/main" val="1412128160"/>
              </p:ext>
            </p:extLst>
          </p:nvPr>
        </p:nvGraphicFramePr>
        <p:xfrm>
          <a:off x="1198661" y="999124"/>
          <a:ext cx="10153129" cy="2298070"/>
        </p:xfrm>
        <a:graphic>
          <a:graphicData uri="http://schemas.openxmlformats.org/drawingml/2006/table">
            <a:tbl>
              <a:tblPr firstRow="1" firstCol="1" bandRow="1"/>
              <a:tblGrid>
                <a:gridCol w="1519877">
                  <a:extLst>
                    <a:ext uri="{9D8B030D-6E8A-4147-A177-3AD203B41FA5}">
                      <a16:colId xmlns:a16="http://schemas.microsoft.com/office/drawing/2014/main" xmlns="" val="20000"/>
                    </a:ext>
                  </a:extLst>
                </a:gridCol>
                <a:gridCol w="1390100">
                  <a:extLst>
                    <a:ext uri="{9D8B030D-6E8A-4147-A177-3AD203B41FA5}">
                      <a16:colId xmlns:a16="http://schemas.microsoft.com/office/drawing/2014/main" xmlns="" val="20001"/>
                    </a:ext>
                  </a:extLst>
                </a:gridCol>
                <a:gridCol w="1390100">
                  <a:extLst>
                    <a:ext uri="{9D8B030D-6E8A-4147-A177-3AD203B41FA5}">
                      <a16:colId xmlns:a16="http://schemas.microsoft.com/office/drawing/2014/main" xmlns="" val="20002"/>
                    </a:ext>
                  </a:extLst>
                </a:gridCol>
                <a:gridCol w="292652">
                  <a:extLst>
                    <a:ext uri="{9D8B030D-6E8A-4147-A177-3AD203B41FA5}">
                      <a16:colId xmlns:a16="http://schemas.microsoft.com/office/drawing/2014/main" xmlns="" val="20003"/>
                    </a:ext>
                  </a:extLst>
                </a:gridCol>
                <a:gridCol w="1390100">
                  <a:extLst>
                    <a:ext uri="{9D8B030D-6E8A-4147-A177-3AD203B41FA5}">
                      <a16:colId xmlns:a16="http://schemas.microsoft.com/office/drawing/2014/main" xmlns="" val="20004"/>
                    </a:ext>
                  </a:extLst>
                </a:gridCol>
                <a:gridCol w="1390100">
                  <a:extLst>
                    <a:ext uri="{9D8B030D-6E8A-4147-A177-3AD203B41FA5}">
                      <a16:colId xmlns:a16="http://schemas.microsoft.com/office/drawing/2014/main" xmlns="" val="20005"/>
                    </a:ext>
                  </a:extLst>
                </a:gridCol>
                <a:gridCol w="1390100">
                  <a:extLst>
                    <a:ext uri="{9D8B030D-6E8A-4147-A177-3AD203B41FA5}">
                      <a16:colId xmlns:a16="http://schemas.microsoft.com/office/drawing/2014/main" xmlns="" val="20006"/>
                    </a:ext>
                  </a:extLst>
                </a:gridCol>
                <a:gridCol w="1390100">
                  <a:extLst>
                    <a:ext uri="{9D8B030D-6E8A-4147-A177-3AD203B41FA5}">
                      <a16:colId xmlns:a16="http://schemas.microsoft.com/office/drawing/2014/main" xmlns="" val="20007"/>
                    </a:ext>
                  </a:extLst>
                </a:gridCol>
              </a:tblGrid>
              <a:tr h="120778">
                <a:tc>
                  <a:txBody>
                    <a:bodyPr/>
                    <a:lstStyle/>
                    <a:p>
                      <a:pPr algn="ctr">
                        <a:lnSpc>
                          <a:spcPct val="115000"/>
                        </a:lnSpc>
                        <a:spcAft>
                          <a:spcPts val="0"/>
                        </a:spcAft>
                      </a:pPr>
                      <a:r>
                        <a:rPr lang="es-ES" sz="14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Año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4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4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4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4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4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4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4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161925">
                <a:tc>
                  <a:txBody>
                    <a:bodyPr/>
                    <a:lstStyle/>
                    <a:p>
                      <a:pPr>
                        <a:lnSpc>
                          <a:spcPct val="115000"/>
                        </a:lnSpc>
                        <a:spcAft>
                          <a:spcPts val="0"/>
                        </a:spcAft>
                      </a:pPr>
                      <a:r>
                        <a:rPr lang="es-E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Promoción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1"/>
                  </a:ext>
                </a:extLst>
              </a:tr>
              <a:tr h="161925">
                <a:tc>
                  <a:txBody>
                    <a:bodyPr/>
                    <a:lstStyle/>
                    <a:p>
                      <a:pPr>
                        <a:lnSpc>
                          <a:spcPct val="115000"/>
                        </a:lnSpc>
                        <a:spcAft>
                          <a:spcPts val="0"/>
                        </a:spcAft>
                      </a:pPr>
                      <a:r>
                        <a:rPr lang="es-E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Efectivos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2"/>
                  </a:ext>
                </a:extLst>
              </a:tr>
              <a:tr h="161925">
                <a:tc>
                  <a:txBody>
                    <a:bodyPr/>
                    <a:lstStyle/>
                    <a:p>
                      <a:pPr>
                        <a:lnSpc>
                          <a:spcPct val="115000"/>
                        </a:lnSpc>
                        <a:spcAft>
                          <a:spcPts val="0"/>
                        </a:spcAft>
                      </a:pPr>
                      <a:r>
                        <a:rPr lang="es-E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Haberes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17.627.844,96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21.703.932,60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27.344.698,92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22.777.644,00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24.128.413,92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19.316.966,40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3"/>
                  </a:ext>
                </a:extLst>
              </a:tr>
              <a:tr h="161925">
                <a:tc>
                  <a:txBody>
                    <a:bodyPr/>
                    <a:lstStyle/>
                    <a:p>
                      <a:pPr>
                        <a:lnSpc>
                          <a:spcPct val="115000"/>
                        </a:lnSpc>
                        <a:spcAft>
                          <a:spcPts val="0"/>
                        </a:spcAft>
                      </a:pPr>
                      <a:r>
                        <a:rPr lang="es-E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Aporte patronal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2.027.202,17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2.495.952,25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3.144.640,38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2.619.429,06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2.774.767,60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2.153.841,75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4"/>
                  </a:ext>
                </a:extLst>
              </a:tr>
              <a:tr h="161925">
                <a:tc>
                  <a:txBody>
                    <a:bodyPr/>
                    <a:lstStyle/>
                    <a:p>
                      <a:pP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Compensación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1.214.115,00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1.586.025,00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2.527.420,00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2.151.402,00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2.795.832,00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2.355.300,00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5"/>
                  </a:ext>
                </a:extLst>
              </a:tr>
              <a:tr h="161925">
                <a:tc>
                  <a:txBody>
                    <a:bodyPr/>
                    <a:lstStyle/>
                    <a:p>
                      <a:pP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Rancho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54.658,58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61.711,30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ct val="115000"/>
                        </a:lnSpc>
                        <a:spcAft>
                          <a:spcPts val="0"/>
                        </a:spcAft>
                      </a:pPr>
                      <a:r>
                        <a:rPr lang="es-E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86.533,02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65.341,26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68.982,42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53.147,40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6"/>
                  </a:ext>
                </a:extLst>
              </a:tr>
              <a:tr h="161925">
                <a:tc>
                  <a:txBody>
                    <a:bodyPr/>
                    <a:lstStyle/>
                    <a:p>
                      <a:pP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Capacitación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433.333,33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603.301,33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545.176,33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568.333,33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445.895,67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676.997,67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7"/>
                  </a:ext>
                </a:extLst>
              </a:tr>
              <a:tr h="161925">
                <a:tc>
                  <a:txBody>
                    <a:bodyPr/>
                    <a:lstStyle/>
                    <a:p>
                      <a:pPr>
                        <a:lnSpc>
                          <a:spcPct val="115000"/>
                        </a:lnSpc>
                        <a:spcAft>
                          <a:spcPts val="0"/>
                        </a:spcAft>
                      </a:pPr>
                      <a:r>
                        <a:rPr lang="es-E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21.357.154,04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E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26.450.922,48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s-E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33.648.468,65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28.182.149,65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E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30.213.891,61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s-E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24.556.253,22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161925">
                <a:tc>
                  <a:txBody>
                    <a:bodyPr/>
                    <a:lstStyle/>
                    <a:p>
                      <a:pP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Individual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711.905,13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678.228,78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909.418,07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575.145,91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863.254,05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792.137,20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9"/>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320359851"/>
              </p:ext>
            </p:extLst>
          </p:nvPr>
        </p:nvGraphicFramePr>
        <p:xfrm>
          <a:off x="2674824" y="4036364"/>
          <a:ext cx="7524837" cy="935166"/>
        </p:xfrm>
        <a:graphic>
          <a:graphicData uri="http://schemas.openxmlformats.org/drawingml/2006/table">
            <a:tbl>
              <a:tblPr firstRow="1" firstCol="1" bandRow="1"/>
              <a:tblGrid>
                <a:gridCol w="1452884">
                  <a:extLst>
                    <a:ext uri="{9D8B030D-6E8A-4147-A177-3AD203B41FA5}">
                      <a16:colId xmlns:a16="http://schemas.microsoft.com/office/drawing/2014/main" xmlns="" val="20000"/>
                    </a:ext>
                  </a:extLst>
                </a:gridCol>
                <a:gridCol w="850656">
                  <a:extLst>
                    <a:ext uri="{9D8B030D-6E8A-4147-A177-3AD203B41FA5}">
                      <a16:colId xmlns:a16="http://schemas.microsoft.com/office/drawing/2014/main" xmlns="" val="20001"/>
                    </a:ext>
                  </a:extLst>
                </a:gridCol>
                <a:gridCol w="849799">
                  <a:extLst>
                    <a:ext uri="{9D8B030D-6E8A-4147-A177-3AD203B41FA5}">
                      <a16:colId xmlns:a16="http://schemas.microsoft.com/office/drawing/2014/main" xmlns="" val="20002"/>
                    </a:ext>
                  </a:extLst>
                </a:gridCol>
                <a:gridCol w="849799">
                  <a:extLst>
                    <a:ext uri="{9D8B030D-6E8A-4147-A177-3AD203B41FA5}">
                      <a16:colId xmlns:a16="http://schemas.microsoft.com/office/drawing/2014/main" xmlns="" val="20003"/>
                    </a:ext>
                  </a:extLst>
                </a:gridCol>
                <a:gridCol w="849799">
                  <a:extLst>
                    <a:ext uri="{9D8B030D-6E8A-4147-A177-3AD203B41FA5}">
                      <a16:colId xmlns:a16="http://schemas.microsoft.com/office/drawing/2014/main" xmlns="" val="20004"/>
                    </a:ext>
                  </a:extLst>
                </a:gridCol>
                <a:gridCol w="850656">
                  <a:extLst>
                    <a:ext uri="{9D8B030D-6E8A-4147-A177-3AD203B41FA5}">
                      <a16:colId xmlns:a16="http://schemas.microsoft.com/office/drawing/2014/main" xmlns="" val="20005"/>
                    </a:ext>
                  </a:extLst>
                </a:gridCol>
                <a:gridCol w="854083">
                  <a:extLst>
                    <a:ext uri="{9D8B030D-6E8A-4147-A177-3AD203B41FA5}">
                      <a16:colId xmlns:a16="http://schemas.microsoft.com/office/drawing/2014/main" xmlns="" val="20006"/>
                    </a:ext>
                  </a:extLst>
                </a:gridCol>
                <a:gridCol w="967161">
                  <a:extLst>
                    <a:ext uri="{9D8B030D-6E8A-4147-A177-3AD203B41FA5}">
                      <a16:colId xmlns:a16="http://schemas.microsoft.com/office/drawing/2014/main" xmlns="" val="20007"/>
                    </a:ext>
                  </a:extLst>
                </a:gridCol>
              </a:tblGrid>
              <a:tr h="245745">
                <a:tc>
                  <a:txBody>
                    <a:bodyPr/>
                    <a:lstStyle/>
                    <a:p>
                      <a:pPr algn="ctr">
                        <a:lnSpc>
                          <a:spcPct val="115000"/>
                        </a:lnSpc>
                        <a:spcAft>
                          <a:spcPts val="0"/>
                        </a:spcAft>
                      </a:pPr>
                      <a:r>
                        <a:rPr lang="es-ES" sz="14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Año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4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4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4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4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4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4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nSpc>
                          <a:spcPct val="115000"/>
                        </a:lnSpc>
                        <a:spcAft>
                          <a:spcPts val="0"/>
                        </a:spcAft>
                      </a:pPr>
                      <a:r>
                        <a:rPr lang="es-E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190500">
                <a:tc>
                  <a:txBody>
                    <a:bodyPr/>
                    <a:lstStyle/>
                    <a:p>
                      <a:pPr>
                        <a:lnSpc>
                          <a:spcPct val="115000"/>
                        </a:lnSpc>
                        <a:spcAft>
                          <a:spcPts val="0"/>
                        </a:spcAft>
                      </a:pPr>
                      <a:r>
                        <a:rPr lang="es-E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Promoción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1"/>
                  </a:ext>
                </a:extLst>
              </a:tr>
              <a:tr h="190500">
                <a:tc>
                  <a:txBody>
                    <a:bodyPr/>
                    <a:lstStyle/>
                    <a:p>
                      <a:pP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 individual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711.905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678.228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909.418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575.145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863.254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792.137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4.530.089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002"/>
                  </a:ext>
                </a:extLst>
              </a:tr>
              <a:tr h="190500">
                <a:tc>
                  <a:txBody>
                    <a:bodyPr/>
                    <a:lstStyle/>
                    <a:p>
                      <a:pP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ct val="115000"/>
                        </a:lnSpc>
                        <a:spcAft>
                          <a:spcPts val="0"/>
                        </a:spcAft>
                      </a:pPr>
                      <a:r>
                        <a:rPr lang="es-E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r">
                        <a:lnSpc>
                          <a:spcPct val="115000"/>
                        </a:lnSpc>
                        <a:spcAft>
                          <a:spcPts val="0"/>
                        </a:spcAft>
                      </a:pPr>
                      <a:r>
                        <a:rPr lang="es-E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755.014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3"/>
                  </a:ext>
                </a:extLst>
              </a:tr>
            </a:tbl>
          </a:graphicData>
        </a:graphic>
      </p:graphicFrame>
      <p:sp>
        <p:nvSpPr>
          <p:cNvPr id="17" name="Rectángulo 16"/>
          <p:cNvSpPr/>
          <p:nvPr/>
        </p:nvSpPr>
        <p:spPr>
          <a:xfrm>
            <a:off x="1335849" y="5157192"/>
            <a:ext cx="9361040" cy="830997"/>
          </a:xfrm>
          <a:prstGeom prst="rect">
            <a:avLst/>
          </a:prstGeom>
        </p:spPr>
        <p:txBody>
          <a:bodyPr wrap="square">
            <a:spAutoFit/>
          </a:bodyPr>
          <a:lstStyle/>
          <a:p>
            <a:r>
              <a:rPr lang="es-EC"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Objetivo 4.</a:t>
            </a:r>
            <a: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Determina: </a:t>
            </a:r>
            <a:r>
              <a:rPr lang="es-EC" sz="1600" dirty="0">
                <a:latin typeface="Times New Roman" panose="02020603050405020304" pitchFamily="18" charset="0"/>
                <a:cs typeface="Times New Roman" panose="02020603050405020304" pitchFamily="18" charset="0"/>
              </a:rPr>
              <a:t>$755.014,86 y por el índice de rotación de 3,4. Valor para la planificación de T.H</a:t>
            </a:r>
          </a:p>
          <a:p>
            <a:r>
              <a:rPr lang="es-EC"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Hipótesis 4</a:t>
            </a:r>
            <a: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Si existe efecto financiero por la rotura imprevista del pan de T.H. Valor $755.014,86 p</a:t>
            </a:r>
            <a:r>
              <a:rPr lang="es-EC" sz="1600" dirty="0">
                <a:latin typeface="Times New Roman" panose="02020603050405020304" pitchFamily="18" charset="0"/>
                <a:cs typeface="Times New Roman" panose="02020603050405020304" pitchFamily="18" charset="0"/>
              </a:rPr>
              <a:t>or cada oficial en el grado de Coronel y por cada año que le falte cumplir su periodo en el grado.</a:t>
            </a:r>
            <a:endParaRPr lang="en-US" sz="1600" dirty="0">
              <a:latin typeface="Times New Roman" panose="02020603050405020304" pitchFamily="18" charset="0"/>
              <a:cs typeface="Times New Roman" panose="02020603050405020304" pitchFamily="18" charset="0"/>
            </a:endParaRPr>
          </a:p>
        </p:txBody>
      </p:sp>
      <p:sp>
        <p:nvSpPr>
          <p:cNvPr id="9" name="Rectángulo 8"/>
          <p:cNvSpPr/>
          <p:nvPr/>
        </p:nvSpPr>
        <p:spPr>
          <a:xfrm>
            <a:off x="2854846" y="3519552"/>
            <a:ext cx="6092825" cy="430887"/>
          </a:xfrm>
          <a:prstGeom prst="rect">
            <a:avLst/>
          </a:prstGeom>
        </p:spPr>
        <p:txBody>
          <a:bodyPr>
            <a:spAutoFit/>
          </a:bodyPr>
          <a:lstStyle/>
          <a:p>
            <a:pPr>
              <a:lnSpc>
                <a:spcPct val="200000"/>
              </a:lnSpc>
              <a:spcAft>
                <a:spcPts val="0"/>
              </a:spcAft>
            </a:pPr>
            <a:r>
              <a:rPr lang="es-EC" sz="1100" b="1" dirty="0">
                <a:latin typeface="Times New Roman" panose="02020603050405020304" pitchFamily="18" charset="0"/>
                <a:ea typeface="Times New Roman" panose="02020603050405020304" pitchFamily="18" charset="0"/>
              </a:rPr>
              <a:t>Tabla </a:t>
            </a:r>
            <a:r>
              <a:rPr lang="es-EC" sz="1100" i="1" dirty="0">
                <a:solidFill>
                  <a:srgbClr val="000000"/>
                </a:solidFill>
                <a:latin typeface="Times New Roman" panose="02020603050405020304" pitchFamily="18" charset="0"/>
                <a:ea typeface="Times New Roman" panose="02020603050405020304" pitchFamily="18" charset="0"/>
              </a:rPr>
              <a:t>Efecto</a:t>
            </a:r>
            <a:r>
              <a:rPr lang="es-EC" sz="1100" i="1" dirty="0">
                <a:latin typeface="Times New Roman" panose="02020603050405020304" pitchFamily="18" charset="0"/>
                <a:ea typeface="Times New Roman" panose="02020603050405020304" pitchFamily="18" charset="0"/>
              </a:rPr>
              <a:t> financiero en la planificación del talento humano</a:t>
            </a:r>
            <a:endParaRPr lang="en-US" sz="1100" dirty="0">
              <a:effectLst/>
              <a:latin typeface="Times New Roman" panose="02020603050405020304" pitchFamily="18" charset="0"/>
              <a:ea typeface="Times New Roman" panose="02020603050405020304" pitchFamily="18" charset="0"/>
            </a:endParaRPr>
          </a:p>
        </p:txBody>
      </p:sp>
      <p:pic>
        <p:nvPicPr>
          <p:cNvPr id="29698" name="Picture 2" descr="Resultado de imagen de visto bueno&quot;">
            <a:extLst>
              <a:ext uri="{FF2B5EF4-FFF2-40B4-BE49-F238E27FC236}">
                <a16:creationId xmlns:a16="http://schemas.microsoft.com/office/drawing/2014/main" xmlns="" id="{3D22DE18-A5E4-4516-8069-ABE86E2DA1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99661" y="4804889"/>
            <a:ext cx="1510494" cy="1006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778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2"/>
          <p:cNvGrpSpPr/>
          <p:nvPr/>
        </p:nvGrpSpPr>
        <p:grpSpPr>
          <a:xfrm>
            <a:off x="118542" y="109184"/>
            <a:ext cx="2483694" cy="806400"/>
            <a:chOff x="94511" y="2861804"/>
            <a:chExt cx="2483694" cy="806400"/>
          </a:xfrm>
        </p:grpSpPr>
        <p:pic>
          <p:nvPicPr>
            <p:cNvPr id="13" name="Imagen 12">
              <a:extLst>
                <a:ext uri="{FF2B5EF4-FFF2-40B4-BE49-F238E27FC236}">
                  <a16:creationId xmlns:a16="http://schemas.microsoft.com/office/drawing/2014/main" xmlns="" id="{86B8B1FC-DA2B-2F48-B417-885A8A92E1EE}"/>
                </a:ext>
              </a:extLst>
            </p:cNvPr>
            <p:cNvPicPr>
              <a:picLocks noChangeAspect="1"/>
            </p:cNvPicPr>
            <p:nvPr/>
          </p:nvPicPr>
          <p:blipFill>
            <a:blip r:embed="rId3">
              <a:grayscl/>
            </a:blip>
            <a:stretch>
              <a:fillRect/>
            </a:stretch>
          </p:blipFill>
          <p:spPr>
            <a:xfrm>
              <a:off x="98801" y="2861804"/>
              <a:ext cx="2426034" cy="806400"/>
            </a:xfrm>
            <a:prstGeom prst="rect">
              <a:avLst/>
            </a:prstGeom>
            <a:solidFill>
              <a:schemeClr val="bg1"/>
            </a:solidFill>
          </p:spPr>
        </p:pic>
        <p:grpSp>
          <p:nvGrpSpPr>
            <p:cNvPr id="14" name="Grupo 13"/>
            <p:cNvGrpSpPr/>
            <p:nvPr/>
          </p:nvGrpSpPr>
          <p:grpSpPr>
            <a:xfrm>
              <a:off x="94511" y="3070255"/>
              <a:ext cx="2483694" cy="535435"/>
              <a:chOff x="56867" y="3054241"/>
              <a:chExt cx="2483694" cy="535435"/>
            </a:xfrm>
          </p:grpSpPr>
          <p:sp>
            <p:nvSpPr>
              <p:cNvPr id="15" name="CuadroTexto 14"/>
              <p:cNvSpPr txBox="1"/>
              <p:nvPr/>
            </p:nvSpPr>
            <p:spPr>
              <a:xfrm>
                <a:off x="56867" y="3054241"/>
                <a:ext cx="832514" cy="461665"/>
              </a:xfrm>
              <a:prstGeom prst="rect">
                <a:avLst/>
              </a:prstGeom>
              <a:noFill/>
            </p:spPr>
            <p:txBody>
              <a:bodyPr wrap="square" rtlCol="0">
                <a:spAutoFit/>
              </a:bodyPr>
              <a:lstStyle/>
              <a:p>
                <a:pPr algn="ctr"/>
                <a:r>
                  <a:rPr lang="es-MX" sz="1200" b="1" dirty="0"/>
                  <a:t>Capítulo VI</a:t>
                </a:r>
              </a:p>
            </p:txBody>
          </p:sp>
          <p:sp>
            <p:nvSpPr>
              <p:cNvPr id="16" name="CuadroTexto 15"/>
              <p:cNvSpPr txBox="1"/>
              <p:nvPr/>
            </p:nvSpPr>
            <p:spPr>
              <a:xfrm>
                <a:off x="776947" y="3066456"/>
                <a:ext cx="1763614" cy="523220"/>
              </a:xfrm>
              <a:prstGeom prst="rect">
                <a:avLst/>
              </a:prstGeom>
              <a:noFill/>
            </p:spPr>
            <p:txBody>
              <a:bodyPr wrap="square" rtlCol="0">
                <a:spAutoFit/>
              </a:bodyPr>
              <a:lstStyle/>
              <a:p>
                <a:r>
                  <a:rPr lang="es-MX" sz="1400" b="1" dirty="0"/>
                  <a:t>Conclusiones y Recomendaciones</a:t>
                </a:r>
              </a:p>
            </p:txBody>
          </p:sp>
        </p:grpSp>
      </p:grpSp>
      <p:graphicFrame>
        <p:nvGraphicFramePr>
          <p:cNvPr id="8" name="Diagrama 7"/>
          <p:cNvGraphicFramePr/>
          <p:nvPr>
            <p:extLst>
              <p:ext uri="{D42A27DB-BD31-4B8C-83A1-F6EECF244321}">
                <p14:modId xmlns:p14="http://schemas.microsoft.com/office/powerpoint/2010/main" val="2486674585"/>
              </p:ext>
            </p:extLst>
          </p:nvPr>
        </p:nvGraphicFramePr>
        <p:xfrm>
          <a:off x="118543" y="927799"/>
          <a:ext cx="12006168" cy="49494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p:cNvSpPr txBox="1"/>
          <p:nvPr/>
        </p:nvSpPr>
        <p:spPr>
          <a:xfrm>
            <a:off x="10271670" y="5373216"/>
            <a:ext cx="936104" cy="369332"/>
          </a:xfrm>
          <a:prstGeom prst="rect">
            <a:avLst/>
          </a:prstGeom>
          <a:noFill/>
        </p:spPr>
        <p:txBody>
          <a:bodyPr wrap="square" rtlCol="0">
            <a:spAutoFit/>
          </a:bodyPr>
          <a:lstStyle/>
          <a:p>
            <a:r>
              <a:rPr lang="es-MX" b="1" dirty="0"/>
              <a:t>SIPER</a:t>
            </a:r>
          </a:p>
        </p:txBody>
      </p:sp>
    </p:spTree>
    <p:extLst>
      <p:ext uri="{BB962C8B-B14F-4D97-AF65-F5344CB8AC3E}">
        <p14:creationId xmlns:p14="http://schemas.microsoft.com/office/powerpoint/2010/main" val="199393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858687" y="2063948"/>
            <a:ext cx="10277079" cy="3429913"/>
          </a:xfrm>
          <a:prstGeom prst="rect">
            <a:avLst/>
          </a:prstGeom>
        </p:spPr>
        <p:txBody>
          <a:bodyPr wrap="square">
            <a:spAutoFit/>
          </a:bodyPr>
          <a:lstStyle/>
          <a:p>
            <a:pPr>
              <a:lnSpc>
                <a:spcPct val="150000"/>
              </a:lnSpc>
              <a:spcBef>
                <a:spcPts val="600"/>
              </a:spcBef>
              <a:spcAft>
                <a:spcPts val="600"/>
              </a:spcAft>
            </a:pPr>
            <a:r>
              <a:rPr lang="es-EC" sz="6000" b="1" i="1" dirty="0"/>
              <a:t>¿</a:t>
            </a:r>
            <a:r>
              <a:rPr lang="es-EC" sz="3200" b="1" i="1" dirty="0"/>
              <a:t>Cuál es el efecto financiero en la planificación del talento humano por la rotación del personal de Oficiales de la Fuerza Terrestre</a:t>
            </a:r>
            <a:r>
              <a:rPr lang="es-EC" sz="6000" b="1" i="1" dirty="0"/>
              <a:t>?</a:t>
            </a:r>
            <a:endParaRPr lang="en-US" sz="6000" dirty="0"/>
          </a:p>
        </p:txBody>
      </p:sp>
      <p:grpSp>
        <p:nvGrpSpPr>
          <p:cNvPr id="7" name="Grupo 1"/>
          <p:cNvGrpSpPr/>
          <p:nvPr/>
        </p:nvGrpSpPr>
        <p:grpSpPr>
          <a:xfrm>
            <a:off x="63819" y="44624"/>
            <a:ext cx="2426034" cy="806400"/>
            <a:chOff x="119530" y="5552692"/>
            <a:chExt cx="2426034" cy="806400"/>
          </a:xfrm>
        </p:grpSpPr>
        <p:pic>
          <p:nvPicPr>
            <p:cNvPr id="8" name="Imagen 7">
              <a:extLst>
                <a:ext uri="{FF2B5EF4-FFF2-40B4-BE49-F238E27FC236}">
                  <a16:creationId xmlns:a16="http://schemas.microsoft.com/office/drawing/2014/main" xmlns="" id="{D4296D01-AFC9-FD48-A7FC-2962BD078409}"/>
                </a:ext>
              </a:extLst>
            </p:cNvPr>
            <p:cNvPicPr>
              <a:picLocks noChangeAspect="1"/>
            </p:cNvPicPr>
            <p:nvPr/>
          </p:nvPicPr>
          <p:blipFill>
            <a:blip r:embed="rId2"/>
            <a:stretch>
              <a:fillRect/>
            </a:stretch>
          </p:blipFill>
          <p:spPr>
            <a:xfrm>
              <a:off x="119530" y="5552692"/>
              <a:ext cx="2426034" cy="806400"/>
            </a:xfrm>
            <a:prstGeom prst="rect">
              <a:avLst/>
            </a:prstGeom>
          </p:spPr>
        </p:pic>
        <p:sp>
          <p:nvSpPr>
            <p:cNvPr id="9" name="CuadroTexto 8"/>
            <p:cNvSpPr txBox="1"/>
            <p:nvPr/>
          </p:nvSpPr>
          <p:spPr>
            <a:xfrm>
              <a:off x="914398" y="5803420"/>
              <a:ext cx="1596787" cy="523220"/>
            </a:xfrm>
            <a:prstGeom prst="rect">
              <a:avLst/>
            </a:prstGeom>
            <a:noFill/>
          </p:spPr>
          <p:txBody>
            <a:bodyPr wrap="square" rtlCol="0">
              <a:spAutoFit/>
            </a:bodyPr>
            <a:lstStyle/>
            <a:p>
              <a:r>
                <a:rPr lang="es-MX" sz="1400" b="1" dirty="0"/>
                <a:t>Planteamiento</a:t>
              </a:r>
            </a:p>
            <a:p>
              <a:r>
                <a:rPr lang="es-MX" sz="1400" b="1" dirty="0"/>
                <a:t> del problema</a:t>
              </a:r>
            </a:p>
          </p:txBody>
        </p:sp>
      </p:grpSp>
      <p:pic>
        <p:nvPicPr>
          <p:cNvPr id="3" name="Imagen 2">
            <a:extLst>
              <a:ext uri="{FF2B5EF4-FFF2-40B4-BE49-F238E27FC236}">
                <a16:creationId xmlns:a16="http://schemas.microsoft.com/office/drawing/2014/main" xmlns="" id="{0D3EC0B4-429B-47C6-93C9-F581273E80D1}"/>
              </a:ext>
            </a:extLst>
          </p:cNvPr>
          <p:cNvPicPr>
            <a:picLocks noChangeAspect="1"/>
          </p:cNvPicPr>
          <p:nvPr/>
        </p:nvPicPr>
        <p:blipFill rotWithShape="1">
          <a:blip r:embed="rId3"/>
          <a:srcRect t="2415" b="2001"/>
          <a:stretch/>
        </p:blipFill>
        <p:spPr>
          <a:xfrm>
            <a:off x="10758443" y="620688"/>
            <a:ext cx="1368151" cy="1221412"/>
          </a:xfrm>
          <a:prstGeom prst="rect">
            <a:avLst/>
          </a:prstGeom>
        </p:spPr>
      </p:pic>
      <p:sp>
        <p:nvSpPr>
          <p:cNvPr id="10" name="CuadroTexto 9">
            <a:extLst>
              <a:ext uri="{FF2B5EF4-FFF2-40B4-BE49-F238E27FC236}">
                <a16:creationId xmlns:a16="http://schemas.microsoft.com/office/drawing/2014/main" xmlns="" id="{234B3097-ECCA-47D7-AF1F-D9D554F9EA01}"/>
              </a:ext>
            </a:extLst>
          </p:cNvPr>
          <p:cNvSpPr txBox="1"/>
          <p:nvPr/>
        </p:nvSpPr>
        <p:spPr>
          <a:xfrm>
            <a:off x="11837241" y="398840"/>
            <a:ext cx="288032" cy="307777"/>
          </a:xfrm>
          <a:prstGeom prst="rect">
            <a:avLst/>
          </a:prstGeom>
          <a:noFill/>
        </p:spPr>
        <p:txBody>
          <a:bodyPr wrap="square" rtlCol="0">
            <a:spAutoFit/>
          </a:bodyPr>
          <a:lstStyle/>
          <a:p>
            <a:r>
              <a:rPr lang="es-MX" sz="1400" b="1" dirty="0"/>
              <a:t>6</a:t>
            </a:r>
          </a:p>
        </p:txBody>
      </p:sp>
    </p:spTree>
    <p:extLst>
      <p:ext uri="{BB962C8B-B14F-4D97-AF65-F5344CB8AC3E}">
        <p14:creationId xmlns:p14="http://schemas.microsoft.com/office/powerpoint/2010/main" val="64981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ppt_w</p:attrName>
                                        </p:attrNameLst>
                                      </p:cBhvr>
                                      <p:tavLst>
                                        <p:tav tm="0" fmla="#ppt_w*sin(2.5*pi*$)">
                                          <p:val>
                                            <p:fltVal val="0"/>
                                          </p:val>
                                        </p:tav>
                                        <p:tav tm="100000">
                                          <p:val>
                                            <p:fltVal val="1"/>
                                          </p:val>
                                        </p:tav>
                                      </p:tavLst>
                                    </p:anim>
                                    <p:anim calcmode="lin" valueType="num">
                                      <p:cBhvr>
                                        <p:cTn id="13"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2"/>
          <p:cNvGrpSpPr/>
          <p:nvPr/>
        </p:nvGrpSpPr>
        <p:grpSpPr>
          <a:xfrm>
            <a:off x="118542" y="109184"/>
            <a:ext cx="2483694" cy="806400"/>
            <a:chOff x="94511" y="2861804"/>
            <a:chExt cx="2483694" cy="806400"/>
          </a:xfrm>
        </p:grpSpPr>
        <p:pic>
          <p:nvPicPr>
            <p:cNvPr id="13" name="Imagen 12">
              <a:extLst>
                <a:ext uri="{FF2B5EF4-FFF2-40B4-BE49-F238E27FC236}">
                  <a16:creationId xmlns:a16="http://schemas.microsoft.com/office/drawing/2014/main" xmlns="" id="{86B8B1FC-DA2B-2F48-B417-885A8A92E1EE}"/>
                </a:ext>
              </a:extLst>
            </p:cNvPr>
            <p:cNvPicPr>
              <a:picLocks noChangeAspect="1"/>
            </p:cNvPicPr>
            <p:nvPr/>
          </p:nvPicPr>
          <p:blipFill>
            <a:blip r:embed="rId3">
              <a:grayscl/>
            </a:blip>
            <a:stretch>
              <a:fillRect/>
            </a:stretch>
          </p:blipFill>
          <p:spPr>
            <a:xfrm>
              <a:off x="98801" y="2861804"/>
              <a:ext cx="2426034" cy="806400"/>
            </a:xfrm>
            <a:prstGeom prst="rect">
              <a:avLst/>
            </a:prstGeom>
          </p:spPr>
        </p:pic>
        <p:grpSp>
          <p:nvGrpSpPr>
            <p:cNvPr id="14" name="Grupo 13"/>
            <p:cNvGrpSpPr/>
            <p:nvPr/>
          </p:nvGrpSpPr>
          <p:grpSpPr>
            <a:xfrm>
              <a:off x="94511" y="3070255"/>
              <a:ext cx="2483694" cy="535435"/>
              <a:chOff x="56867" y="3054241"/>
              <a:chExt cx="2483694" cy="535435"/>
            </a:xfrm>
          </p:grpSpPr>
          <p:sp>
            <p:nvSpPr>
              <p:cNvPr id="15" name="CuadroTexto 14"/>
              <p:cNvSpPr txBox="1"/>
              <p:nvPr/>
            </p:nvSpPr>
            <p:spPr>
              <a:xfrm>
                <a:off x="56867" y="3054241"/>
                <a:ext cx="832514" cy="461665"/>
              </a:xfrm>
              <a:prstGeom prst="rect">
                <a:avLst/>
              </a:prstGeom>
              <a:noFill/>
            </p:spPr>
            <p:txBody>
              <a:bodyPr wrap="square" rtlCol="0">
                <a:spAutoFit/>
              </a:bodyPr>
              <a:lstStyle/>
              <a:p>
                <a:pPr algn="ctr"/>
                <a:r>
                  <a:rPr lang="es-MX" sz="1200" b="1" dirty="0"/>
                  <a:t>Capítulo VI</a:t>
                </a:r>
              </a:p>
            </p:txBody>
          </p:sp>
          <p:sp>
            <p:nvSpPr>
              <p:cNvPr id="16" name="CuadroTexto 15"/>
              <p:cNvSpPr txBox="1"/>
              <p:nvPr/>
            </p:nvSpPr>
            <p:spPr>
              <a:xfrm>
                <a:off x="776947" y="3066456"/>
                <a:ext cx="1763614" cy="523220"/>
              </a:xfrm>
              <a:prstGeom prst="rect">
                <a:avLst/>
              </a:prstGeom>
              <a:noFill/>
            </p:spPr>
            <p:txBody>
              <a:bodyPr wrap="square" rtlCol="0">
                <a:spAutoFit/>
              </a:bodyPr>
              <a:lstStyle/>
              <a:p>
                <a:r>
                  <a:rPr lang="es-MX" sz="1400" b="1" dirty="0"/>
                  <a:t>Conclusiones y Recomendaciones</a:t>
                </a:r>
              </a:p>
            </p:txBody>
          </p:sp>
        </p:grpSp>
      </p:grpSp>
      <p:graphicFrame>
        <p:nvGraphicFramePr>
          <p:cNvPr id="8" name="Diagrama 7"/>
          <p:cNvGraphicFramePr/>
          <p:nvPr>
            <p:extLst>
              <p:ext uri="{D42A27DB-BD31-4B8C-83A1-F6EECF244321}">
                <p14:modId xmlns:p14="http://schemas.microsoft.com/office/powerpoint/2010/main" val="1458411208"/>
              </p:ext>
            </p:extLst>
          </p:nvPr>
        </p:nvGraphicFramePr>
        <p:xfrm>
          <a:off x="118543" y="927799"/>
          <a:ext cx="12006168" cy="49494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0149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2"/>
          <p:cNvGrpSpPr/>
          <p:nvPr/>
        </p:nvGrpSpPr>
        <p:grpSpPr>
          <a:xfrm>
            <a:off x="146828" y="95536"/>
            <a:ext cx="2557343" cy="806400"/>
            <a:chOff x="119530" y="4659816"/>
            <a:chExt cx="2557343" cy="806400"/>
          </a:xfrm>
        </p:grpSpPr>
        <p:pic>
          <p:nvPicPr>
            <p:cNvPr id="9" name="Imagen 8">
              <a:extLst>
                <a:ext uri="{FF2B5EF4-FFF2-40B4-BE49-F238E27FC236}">
                  <a16:creationId xmlns:a16="http://schemas.microsoft.com/office/drawing/2014/main" xmlns="" id="{FCCF876E-F359-C642-8339-BD909EC9F643}"/>
                </a:ext>
              </a:extLst>
            </p:cNvPr>
            <p:cNvPicPr>
              <a:picLocks noChangeAspect="1"/>
            </p:cNvPicPr>
            <p:nvPr/>
          </p:nvPicPr>
          <p:blipFill>
            <a:blip r:embed="rId3"/>
            <a:stretch>
              <a:fillRect/>
            </a:stretch>
          </p:blipFill>
          <p:spPr>
            <a:xfrm>
              <a:off x="119530" y="4659816"/>
              <a:ext cx="2426034" cy="806400"/>
            </a:xfrm>
            <a:prstGeom prst="rect">
              <a:avLst/>
            </a:prstGeom>
          </p:spPr>
        </p:pic>
        <p:sp>
          <p:nvSpPr>
            <p:cNvPr id="10" name="CuadroTexto 9"/>
            <p:cNvSpPr txBox="1"/>
            <p:nvPr/>
          </p:nvSpPr>
          <p:spPr>
            <a:xfrm>
              <a:off x="122826" y="4824928"/>
              <a:ext cx="832514" cy="461665"/>
            </a:xfrm>
            <a:prstGeom prst="rect">
              <a:avLst/>
            </a:prstGeom>
            <a:noFill/>
          </p:spPr>
          <p:txBody>
            <a:bodyPr wrap="square" rtlCol="0">
              <a:spAutoFit/>
            </a:bodyPr>
            <a:lstStyle/>
            <a:p>
              <a:pPr algn="ctr"/>
              <a:r>
                <a:rPr lang="es-MX" sz="1200" b="1" dirty="0"/>
                <a:t>Capítulo VII</a:t>
              </a:r>
            </a:p>
          </p:txBody>
        </p:sp>
        <p:sp>
          <p:nvSpPr>
            <p:cNvPr id="11" name="CuadroTexto 10"/>
            <p:cNvSpPr txBox="1"/>
            <p:nvPr/>
          </p:nvSpPr>
          <p:spPr>
            <a:xfrm>
              <a:off x="861722" y="5032389"/>
              <a:ext cx="1815151" cy="307777"/>
            </a:xfrm>
            <a:prstGeom prst="rect">
              <a:avLst/>
            </a:prstGeom>
            <a:noFill/>
          </p:spPr>
          <p:txBody>
            <a:bodyPr wrap="square" rtlCol="0">
              <a:spAutoFit/>
            </a:bodyPr>
            <a:lstStyle/>
            <a:p>
              <a:r>
                <a:rPr lang="es-MX" sz="1400" b="1" dirty="0"/>
                <a:t>Plan de acción</a:t>
              </a:r>
            </a:p>
          </p:txBody>
        </p:sp>
      </p:grpSp>
      <p:graphicFrame>
        <p:nvGraphicFramePr>
          <p:cNvPr id="8" name="Tabla 7"/>
          <p:cNvGraphicFramePr>
            <a:graphicFrameLocks noGrp="1"/>
          </p:cNvGraphicFramePr>
          <p:nvPr>
            <p:extLst>
              <p:ext uri="{D42A27DB-BD31-4B8C-83A1-F6EECF244321}">
                <p14:modId xmlns:p14="http://schemas.microsoft.com/office/powerpoint/2010/main" val="3482564253"/>
              </p:ext>
            </p:extLst>
          </p:nvPr>
        </p:nvGraphicFramePr>
        <p:xfrm>
          <a:off x="694606" y="1080214"/>
          <a:ext cx="11233250" cy="2025842"/>
        </p:xfrm>
        <a:graphic>
          <a:graphicData uri="http://schemas.openxmlformats.org/drawingml/2006/table">
            <a:tbl>
              <a:tblPr firstRow="1" firstCol="1" bandRow="1"/>
              <a:tblGrid>
                <a:gridCol w="3298902">
                  <a:extLst>
                    <a:ext uri="{9D8B030D-6E8A-4147-A177-3AD203B41FA5}">
                      <a16:colId xmlns:a16="http://schemas.microsoft.com/office/drawing/2014/main" xmlns="" val="20000"/>
                    </a:ext>
                  </a:extLst>
                </a:gridCol>
                <a:gridCol w="3298902">
                  <a:extLst>
                    <a:ext uri="{9D8B030D-6E8A-4147-A177-3AD203B41FA5}">
                      <a16:colId xmlns:a16="http://schemas.microsoft.com/office/drawing/2014/main" xmlns="" val="20001"/>
                    </a:ext>
                  </a:extLst>
                </a:gridCol>
                <a:gridCol w="1247860">
                  <a:extLst>
                    <a:ext uri="{9D8B030D-6E8A-4147-A177-3AD203B41FA5}">
                      <a16:colId xmlns:a16="http://schemas.microsoft.com/office/drawing/2014/main" xmlns="" val="20002"/>
                    </a:ext>
                  </a:extLst>
                </a:gridCol>
                <a:gridCol w="1693793">
                  <a:extLst>
                    <a:ext uri="{9D8B030D-6E8A-4147-A177-3AD203B41FA5}">
                      <a16:colId xmlns:a16="http://schemas.microsoft.com/office/drawing/2014/main" xmlns="" val="20003"/>
                    </a:ext>
                  </a:extLst>
                </a:gridCol>
                <a:gridCol w="1693793">
                  <a:extLst>
                    <a:ext uri="{9D8B030D-6E8A-4147-A177-3AD203B41FA5}">
                      <a16:colId xmlns:a16="http://schemas.microsoft.com/office/drawing/2014/main" xmlns="" val="20004"/>
                    </a:ext>
                  </a:extLst>
                </a:gridCol>
              </a:tblGrid>
              <a:tr h="476885">
                <a:tc>
                  <a:txBody>
                    <a:bodyPr/>
                    <a:lstStyle/>
                    <a:p>
                      <a:pPr algn="ctr">
                        <a:lnSpc>
                          <a:spcPct val="200000"/>
                        </a:lnSpc>
                        <a:spcAft>
                          <a:spcPts val="10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OBJETIVO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4">
                  <a:txBody>
                    <a:bodyPr/>
                    <a:lstStyle/>
                    <a:p>
                      <a:pPr algn="ctr">
                        <a:lnSpc>
                          <a:spcPct val="200000"/>
                        </a:lnSpc>
                        <a:spcAft>
                          <a:spcPts val="10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OPTIMIZAR/ MEJORAR LA SELECCIÓN Y RECLUTAMIENTO DEL ASPIRANTE A CADETE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83845">
                <a:tc>
                  <a:txBody>
                    <a:bodyPr/>
                    <a:lstStyle/>
                    <a:p>
                      <a:pPr algn="ctr">
                        <a:lnSpc>
                          <a:spcPct val="200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ESTRATEGIAS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OBJETIVOS INTERMEDIOS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RESPONSABLE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PLAZO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INDICADOR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0">
                <a:tc rowSpan="2">
                  <a:txBody>
                    <a:bodyPr/>
                    <a:lstStyle/>
                    <a:p>
                      <a:pPr algn="just">
                        <a:lnSpc>
                          <a:spcPct val="115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Optimizar y mejorar el proceso de selección y reclutamiento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Definir y aplicar el modelo de selección y reclutamiento de aspirantes a la ESMIL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Dirección de Talento Humano del Ejército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Tres meses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Reglamento interno de administración del Talento Humano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0">
                <a:tc vMerge="1">
                  <a:txBody>
                    <a:bodyPr/>
                    <a:lstStyle/>
                    <a:p>
                      <a:endParaRPr lang="en-US"/>
                    </a:p>
                  </a:txBody>
                  <a:tcPr/>
                </a:tc>
                <a:tc>
                  <a:txBody>
                    <a:bodyPr/>
                    <a:lstStyle/>
                    <a:p>
                      <a:pPr algn="just">
                        <a:lnSpc>
                          <a:spcPct val="115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Aplicar un plan de capacitación integral, especializado, tecnológico y general en el ámbito de selección y reclutamiento de personal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just">
                        <a:lnSpc>
                          <a:spcPct val="200000"/>
                        </a:lnSpc>
                        <a:spcAft>
                          <a:spcPts val="10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Un año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Plan de capacitación del Ejército.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2603820331"/>
              </p:ext>
            </p:extLst>
          </p:nvPr>
        </p:nvGraphicFramePr>
        <p:xfrm>
          <a:off x="711361" y="3489059"/>
          <a:ext cx="11233249" cy="1354265"/>
        </p:xfrm>
        <a:graphic>
          <a:graphicData uri="http://schemas.openxmlformats.org/drawingml/2006/table">
            <a:tbl>
              <a:tblPr firstRow="1" firstCol="1" bandRow="1"/>
              <a:tblGrid>
                <a:gridCol w="3298903">
                  <a:extLst>
                    <a:ext uri="{9D8B030D-6E8A-4147-A177-3AD203B41FA5}">
                      <a16:colId xmlns:a16="http://schemas.microsoft.com/office/drawing/2014/main" xmlns="" val="20000"/>
                    </a:ext>
                  </a:extLst>
                </a:gridCol>
                <a:gridCol w="3298903">
                  <a:extLst>
                    <a:ext uri="{9D8B030D-6E8A-4147-A177-3AD203B41FA5}">
                      <a16:colId xmlns:a16="http://schemas.microsoft.com/office/drawing/2014/main" xmlns="" val="20001"/>
                    </a:ext>
                  </a:extLst>
                </a:gridCol>
                <a:gridCol w="1247859">
                  <a:extLst>
                    <a:ext uri="{9D8B030D-6E8A-4147-A177-3AD203B41FA5}">
                      <a16:colId xmlns:a16="http://schemas.microsoft.com/office/drawing/2014/main" xmlns="" val="20002"/>
                    </a:ext>
                  </a:extLst>
                </a:gridCol>
                <a:gridCol w="1693792">
                  <a:extLst>
                    <a:ext uri="{9D8B030D-6E8A-4147-A177-3AD203B41FA5}">
                      <a16:colId xmlns:a16="http://schemas.microsoft.com/office/drawing/2014/main" xmlns="" val="20003"/>
                    </a:ext>
                  </a:extLst>
                </a:gridCol>
                <a:gridCol w="1693792">
                  <a:extLst>
                    <a:ext uri="{9D8B030D-6E8A-4147-A177-3AD203B41FA5}">
                      <a16:colId xmlns:a16="http://schemas.microsoft.com/office/drawing/2014/main" xmlns="" val="20004"/>
                    </a:ext>
                  </a:extLst>
                </a:gridCol>
              </a:tblGrid>
              <a:tr h="356870">
                <a:tc>
                  <a:txBody>
                    <a:bodyPr/>
                    <a:lstStyle/>
                    <a:p>
                      <a:pPr algn="ctr">
                        <a:lnSpc>
                          <a:spcPct val="200000"/>
                        </a:lnSpc>
                        <a:spcAft>
                          <a:spcPts val="1000"/>
                        </a:spcAft>
                      </a:pP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OBJETIVO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4">
                  <a:txBody>
                    <a:bodyPr/>
                    <a:lstStyle/>
                    <a:p>
                      <a:pPr algn="ctr">
                        <a:lnSpc>
                          <a:spcPct val="200000"/>
                        </a:lnSpc>
                        <a:spcAft>
                          <a:spcPts val="10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DISMINUIR LA ROTACIÓN DEL PERSONAL MILITAR EN EL GRADO DE CORONEL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79730">
                <a:tc>
                  <a:txBody>
                    <a:bodyPr/>
                    <a:lstStyle/>
                    <a:p>
                      <a:pPr algn="ctr">
                        <a:lnSpc>
                          <a:spcPct val="200000"/>
                        </a:lnSpc>
                        <a:spcAft>
                          <a:spcPts val="10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Estrategias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Objetivos intermedios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Responsable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Plazo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Indicador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gn="just">
                        <a:lnSpc>
                          <a:spcPct val="115000"/>
                        </a:lnSpc>
                        <a:spcAft>
                          <a:spcPts val="100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Cumplir, actualizar procesos de manejo de personal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C" sz="12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Aplicar</a:t>
                      </a:r>
                      <a:r>
                        <a:rPr lang="es-EC" sz="1200" baseline="0" dirty="0">
                          <a:effectLst/>
                          <a:latin typeface="Times New Roman" panose="02020603050405020304" pitchFamily="18" charset="0"/>
                          <a:ea typeface="Calibri" panose="020F0502020204030204" pitchFamily="34" charset="0"/>
                          <a:cs typeface="Times New Roman" panose="02020603050405020304" pitchFamily="18" charset="0"/>
                        </a:rPr>
                        <a:t> normativas internas de pases.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Dirección de Talento Humano del Ejército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100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Seis meses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Reglamento interno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pic>
        <p:nvPicPr>
          <p:cNvPr id="3" name="Imagen 2">
            <a:extLst>
              <a:ext uri="{FF2B5EF4-FFF2-40B4-BE49-F238E27FC236}">
                <a16:creationId xmlns:a16="http://schemas.microsoft.com/office/drawing/2014/main" xmlns="" id="{2AC40EBE-2ED6-4303-A762-F8F3DC8813B1}"/>
              </a:ext>
            </a:extLst>
          </p:cNvPr>
          <p:cNvPicPr>
            <a:picLocks noChangeAspect="1"/>
          </p:cNvPicPr>
          <p:nvPr/>
        </p:nvPicPr>
        <p:blipFill>
          <a:blip r:embed="rId4"/>
          <a:stretch>
            <a:fillRect/>
          </a:stretch>
        </p:blipFill>
        <p:spPr>
          <a:xfrm>
            <a:off x="11135766" y="25507"/>
            <a:ext cx="1054647" cy="1049959"/>
          </a:xfrm>
          <a:prstGeom prst="rect">
            <a:avLst/>
          </a:prstGeom>
        </p:spPr>
      </p:pic>
    </p:spTree>
    <p:extLst>
      <p:ext uri="{BB962C8B-B14F-4D97-AF65-F5344CB8AC3E}">
        <p14:creationId xmlns:p14="http://schemas.microsoft.com/office/powerpoint/2010/main" val="1898845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2"/>
          <p:cNvGrpSpPr/>
          <p:nvPr/>
        </p:nvGrpSpPr>
        <p:grpSpPr>
          <a:xfrm>
            <a:off x="146828" y="95536"/>
            <a:ext cx="2557343" cy="806400"/>
            <a:chOff x="119530" y="4659816"/>
            <a:chExt cx="2557343" cy="806400"/>
          </a:xfrm>
        </p:grpSpPr>
        <p:pic>
          <p:nvPicPr>
            <p:cNvPr id="9" name="Imagen 8">
              <a:extLst>
                <a:ext uri="{FF2B5EF4-FFF2-40B4-BE49-F238E27FC236}">
                  <a16:creationId xmlns:a16="http://schemas.microsoft.com/office/drawing/2014/main" xmlns="" id="{FCCF876E-F359-C642-8339-BD909EC9F643}"/>
                </a:ext>
              </a:extLst>
            </p:cNvPr>
            <p:cNvPicPr>
              <a:picLocks noChangeAspect="1"/>
            </p:cNvPicPr>
            <p:nvPr/>
          </p:nvPicPr>
          <p:blipFill>
            <a:blip r:embed="rId2"/>
            <a:stretch>
              <a:fillRect/>
            </a:stretch>
          </p:blipFill>
          <p:spPr>
            <a:xfrm>
              <a:off x="119530" y="4659816"/>
              <a:ext cx="2426034" cy="806400"/>
            </a:xfrm>
            <a:prstGeom prst="rect">
              <a:avLst/>
            </a:prstGeom>
          </p:spPr>
        </p:pic>
        <p:sp>
          <p:nvSpPr>
            <p:cNvPr id="10" name="CuadroTexto 9"/>
            <p:cNvSpPr txBox="1"/>
            <p:nvPr/>
          </p:nvSpPr>
          <p:spPr>
            <a:xfrm>
              <a:off x="122826" y="4824928"/>
              <a:ext cx="832514" cy="461665"/>
            </a:xfrm>
            <a:prstGeom prst="rect">
              <a:avLst/>
            </a:prstGeom>
            <a:noFill/>
          </p:spPr>
          <p:txBody>
            <a:bodyPr wrap="square" rtlCol="0">
              <a:spAutoFit/>
            </a:bodyPr>
            <a:lstStyle/>
            <a:p>
              <a:pPr algn="ctr"/>
              <a:r>
                <a:rPr lang="es-MX" sz="1200" b="1" dirty="0"/>
                <a:t>Capítulo VII</a:t>
              </a:r>
            </a:p>
          </p:txBody>
        </p:sp>
        <p:sp>
          <p:nvSpPr>
            <p:cNvPr id="11" name="CuadroTexto 10"/>
            <p:cNvSpPr txBox="1"/>
            <p:nvPr/>
          </p:nvSpPr>
          <p:spPr>
            <a:xfrm>
              <a:off x="861722" y="5032389"/>
              <a:ext cx="1815151" cy="307777"/>
            </a:xfrm>
            <a:prstGeom prst="rect">
              <a:avLst/>
            </a:prstGeom>
            <a:noFill/>
          </p:spPr>
          <p:txBody>
            <a:bodyPr wrap="square" rtlCol="0">
              <a:spAutoFit/>
            </a:bodyPr>
            <a:lstStyle/>
            <a:p>
              <a:r>
                <a:rPr lang="es-MX" sz="1400" b="1" dirty="0"/>
                <a:t>Plan de acción</a:t>
              </a:r>
            </a:p>
          </p:txBody>
        </p:sp>
      </p:grpSp>
      <p:graphicFrame>
        <p:nvGraphicFramePr>
          <p:cNvPr id="2" name="Tabla 1"/>
          <p:cNvGraphicFramePr>
            <a:graphicFrameLocks noGrp="1"/>
          </p:cNvGraphicFramePr>
          <p:nvPr>
            <p:extLst>
              <p:ext uri="{D42A27DB-BD31-4B8C-83A1-F6EECF244321}">
                <p14:modId xmlns:p14="http://schemas.microsoft.com/office/powerpoint/2010/main" val="2594360070"/>
              </p:ext>
            </p:extLst>
          </p:nvPr>
        </p:nvGraphicFramePr>
        <p:xfrm>
          <a:off x="478582" y="1160715"/>
          <a:ext cx="11377265" cy="2807168"/>
        </p:xfrm>
        <a:graphic>
          <a:graphicData uri="http://schemas.openxmlformats.org/drawingml/2006/table">
            <a:tbl>
              <a:tblPr firstRow="1" firstCol="1" bandRow="1"/>
              <a:tblGrid>
                <a:gridCol w="1891067">
                  <a:extLst>
                    <a:ext uri="{9D8B030D-6E8A-4147-A177-3AD203B41FA5}">
                      <a16:colId xmlns:a16="http://schemas.microsoft.com/office/drawing/2014/main" xmlns="" val="20000"/>
                    </a:ext>
                  </a:extLst>
                </a:gridCol>
                <a:gridCol w="3209051">
                  <a:extLst>
                    <a:ext uri="{9D8B030D-6E8A-4147-A177-3AD203B41FA5}">
                      <a16:colId xmlns:a16="http://schemas.microsoft.com/office/drawing/2014/main" xmlns="" val="20001"/>
                    </a:ext>
                  </a:extLst>
                </a:gridCol>
                <a:gridCol w="2193555">
                  <a:extLst>
                    <a:ext uri="{9D8B030D-6E8A-4147-A177-3AD203B41FA5}">
                      <a16:colId xmlns:a16="http://schemas.microsoft.com/office/drawing/2014/main" xmlns="" val="20002"/>
                    </a:ext>
                  </a:extLst>
                </a:gridCol>
                <a:gridCol w="1312841">
                  <a:extLst>
                    <a:ext uri="{9D8B030D-6E8A-4147-A177-3AD203B41FA5}">
                      <a16:colId xmlns:a16="http://schemas.microsoft.com/office/drawing/2014/main" xmlns="" val="20003"/>
                    </a:ext>
                  </a:extLst>
                </a:gridCol>
                <a:gridCol w="2770751">
                  <a:extLst>
                    <a:ext uri="{9D8B030D-6E8A-4147-A177-3AD203B41FA5}">
                      <a16:colId xmlns:a16="http://schemas.microsoft.com/office/drawing/2014/main" xmlns="" val="20004"/>
                    </a:ext>
                  </a:extLst>
                </a:gridCol>
              </a:tblGrid>
              <a:tr h="278880">
                <a:tc>
                  <a:txBody>
                    <a:bodyPr/>
                    <a:lstStyle/>
                    <a:p>
                      <a:pPr algn="ctr">
                        <a:lnSpc>
                          <a:spcPct val="200000"/>
                        </a:lnSpc>
                        <a:spcAft>
                          <a:spcPts val="1000"/>
                        </a:spcAft>
                      </a:pP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OBJETIVO 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093" marR="670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4">
                  <a:txBody>
                    <a:bodyPr/>
                    <a:lstStyle/>
                    <a:p>
                      <a:pPr algn="ctr">
                        <a:lnSpc>
                          <a:spcPct val="200000"/>
                        </a:lnSpc>
                        <a:spcAft>
                          <a:spcPts val="100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GENERAR Y DESARROLLAR NUEVOS PROYECTOS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093" marR="670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25294">
                <a:tc>
                  <a:txBody>
                    <a:bodyPr/>
                    <a:lstStyle/>
                    <a:p>
                      <a:pPr algn="ctr">
                        <a:lnSpc>
                          <a:spcPct val="200000"/>
                        </a:lnSpc>
                        <a:spcAft>
                          <a:spcPts val="100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Estrategias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093" marR="670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b="1">
                          <a:effectLst/>
                          <a:latin typeface="Times New Roman" panose="02020603050405020304" pitchFamily="18" charset="0"/>
                          <a:ea typeface="Calibri" panose="020F0502020204030204" pitchFamily="34" charset="0"/>
                          <a:cs typeface="Times New Roman" panose="02020603050405020304" pitchFamily="18" charset="0"/>
                        </a:rPr>
                        <a:t>Objetivos intermedios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093" marR="67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Responsable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093" marR="67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b="1">
                          <a:effectLst/>
                          <a:latin typeface="Times New Roman" panose="02020603050405020304" pitchFamily="18" charset="0"/>
                          <a:ea typeface="Calibri" panose="020F0502020204030204" pitchFamily="34" charset="0"/>
                          <a:cs typeface="Times New Roman" panose="02020603050405020304" pitchFamily="18" charset="0"/>
                        </a:rPr>
                        <a:t>Plazo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093" marR="67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b="1">
                          <a:effectLst/>
                          <a:latin typeface="Times New Roman" panose="02020603050405020304" pitchFamily="18" charset="0"/>
                          <a:ea typeface="Calibri" panose="020F0502020204030204" pitchFamily="34" charset="0"/>
                          <a:cs typeface="Times New Roman" panose="02020603050405020304" pitchFamily="18" charset="0"/>
                        </a:rPr>
                        <a:t>Indicador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093" marR="67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22526">
                <a:tc>
                  <a:txBody>
                    <a:bodyPr/>
                    <a:lstStyle/>
                    <a:p>
                      <a:pPr algn="just">
                        <a:lnSpc>
                          <a:spcPct val="115000"/>
                        </a:lnSpc>
                        <a:spcAft>
                          <a:spcPts val="1000"/>
                        </a:spcAft>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Seleccionar Proyectos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093" marR="670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Preparar proyectos de optimización y mejoramiento organizacional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093" marR="67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Dirección de Planificación estratégica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093" marR="670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100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Un año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093" marR="670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C" sz="1400">
                          <a:effectLst/>
                          <a:latin typeface="Times New Roman" panose="02020603050405020304" pitchFamily="18" charset="0"/>
                          <a:ea typeface="Calibri" panose="020F0502020204030204" pitchFamily="34" charset="0"/>
                          <a:cs typeface="Times New Roman" panose="02020603050405020304" pitchFamily="18" charset="0"/>
                        </a:rPr>
                        <a:t>Políticas institucionales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093" marR="67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04346">
                <a:tc gridSpan="5">
                  <a:txBody>
                    <a:bodyPr/>
                    <a:lstStyle/>
                    <a:p>
                      <a:pPr algn="ctr">
                        <a:lnSpc>
                          <a:spcPct val="115000"/>
                        </a:lnSpc>
                        <a:spcAft>
                          <a:spcPts val="1000"/>
                        </a:spcAft>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PROYECTO A DESARROLLAR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093" marR="67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204346">
                <a:tc>
                  <a:txBody>
                    <a:bodyPr/>
                    <a:lstStyle/>
                    <a:p>
                      <a:pPr algn="ctr">
                        <a:lnSpc>
                          <a:spcPct val="115000"/>
                        </a:lnSpc>
                        <a:spcAft>
                          <a:spcPts val="1000"/>
                        </a:spcAft>
                      </a:pPr>
                      <a:r>
                        <a:rPr lang="es-EC" sz="1400" b="1">
                          <a:effectLst/>
                          <a:latin typeface="Times New Roman" panose="02020603050405020304" pitchFamily="18" charset="0"/>
                          <a:ea typeface="Calibri" panose="020F0502020204030204" pitchFamily="34" charset="0"/>
                          <a:cs typeface="Times New Roman" panose="02020603050405020304" pitchFamily="18" charset="0"/>
                        </a:rPr>
                        <a:t>Nombre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093" marR="67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Áreas relacionadas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093" marR="67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400" b="1">
                          <a:effectLst/>
                          <a:latin typeface="Times New Roman" panose="02020603050405020304" pitchFamily="18" charset="0"/>
                          <a:ea typeface="Calibri" panose="020F0502020204030204" pitchFamily="34" charset="0"/>
                          <a:cs typeface="Times New Roman" panose="02020603050405020304" pitchFamily="18" charset="0"/>
                        </a:rPr>
                        <a:t>Concepto - objetivos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093" marR="67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es-EC" sz="1400" b="1">
                          <a:effectLst/>
                          <a:latin typeface="Times New Roman" panose="02020603050405020304" pitchFamily="18" charset="0"/>
                          <a:ea typeface="Calibri" panose="020F0502020204030204" pitchFamily="34" charset="0"/>
                          <a:cs typeface="Times New Roman" panose="02020603050405020304" pitchFamily="18" charset="0"/>
                        </a:rPr>
                        <a:t>Condiciones básicas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7093" marR="67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4"/>
                  </a:ext>
                </a:extLst>
              </a:tr>
              <a:tr h="1192932">
                <a:tc>
                  <a:txBody>
                    <a:bodyPr/>
                    <a:lstStyle/>
                    <a:p>
                      <a:pPr algn="just">
                        <a:lnSpc>
                          <a:spcPct val="115000"/>
                        </a:lnSpc>
                        <a:spcAft>
                          <a:spcPts val="1000"/>
                        </a:spcAft>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Presupuesto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093" marR="67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Dirección de Finanzas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093" marR="67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Cuantificar la</a:t>
                      </a:r>
                      <a:r>
                        <a:rPr lang="es-EC" sz="1400" baseline="0" dirty="0">
                          <a:effectLst/>
                          <a:latin typeface="Times New Roman" panose="02020603050405020304" pitchFamily="18" charset="0"/>
                          <a:ea typeface="Calibri" panose="020F0502020204030204" pitchFamily="34" charset="0"/>
                          <a:cs typeface="Times New Roman" panose="02020603050405020304" pitchFamily="18" charset="0"/>
                        </a:rPr>
                        <a:t> inversión de personal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093" marR="67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0" lvl="0" indent="-342900" algn="just">
                        <a:lnSpc>
                          <a:spcPct val="115000"/>
                        </a:lnSpc>
                        <a:spcAft>
                          <a:spcPts val="0"/>
                        </a:spcAft>
                        <a:buFont typeface="Symbol" panose="05050102010706020507" pitchFamily="18" charset="2"/>
                        <a:buChar char=""/>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Desarrollar estudios para</a:t>
                      </a:r>
                      <a:r>
                        <a:rPr lang="es-EC" sz="1400" baseline="0" dirty="0">
                          <a:effectLst/>
                          <a:latin typeface="Times New Roman" panose="02020603050405020304" pitchFamily="18" charset="0"/>
                          <a:ea typeface="Calibri" panose="020F0502020204030204" pitchFamily="34" charset="0"/>
                          <a:cs typeface="Times New Roman" panose="02020603050405020304" pitchFamily="18" charset="0"/>
                        </a:rPr>
                        <a:t> cuantificar la inversión en el ámbito de oficiales,  voluntarios y servidores públicos.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093" marR="670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5"/>
                  </a:ext>
                </a:extLst>
              </a:tr>
            </a:tbl>
          </a:graphicData>
        </a:graphic>
      </p:graphicFrame>
      <p:pic>
        <p:nvPicPr>
          <p:cNvPr id="7" name="Imagen 6">
            <a:extLst>
              <a:ext uri="{FF2B5EF4-FFF2-40B4-BE49-F238E27FC236}">
                <a16:creationId xmlns:a16="http://schemas.microsoft.com/office/drawing/2014/main" xmlns="" id="{2AC40EBE-2ED6-4303-A762-F8F3DC8813B1}"/>
              </a:ext>
            </a:extLst>
          </p:cNvPr>
          <p:cNvPicPr>
            <a:picLocks noChangeAspect="1"/>
          </p:cNvPicPr>
          <p:nvPr/>
        </p:nvPicPr>
        <p:blipFill>
          <a:blip r:embed="rId3"/>
          <a:stretch>
            <a:fillRect/>
          </a:stretch>
        </p:blipFill>
        <p:spPr>
          <a:xfrm>
            <a:off x="2998862" y="4226662"/>
            <a:ext cx="1728192" cy="1720510"/>
          </a:xfrm>
          <a:prstGeom prst="rect">
            <a:avLst/>
          </a:prstGeom>
        </p:spPr>
      </p:pic>
      <p:sp>
        <p:nvSpPr>
          <p:cNvPr id="8" name="CuadroTexto 7"/>
          <p:cNvSpPr txBox="1"/>
          <p:nvPr/>
        </p:nvSpPr>
        <p:spPr>
          <a:xfrm>
            <a:off x="6599262" y="4779140"/>
            <a:ext cx="2592288" cy="369332"/>
          </a:xfrm>
          <a:prstGeom prst="rect">
            <a:avLst/>
          </a:prstGeom>
          <a:noFill/>
        </p:spPr>
        <p:txBody>
          <a:bodyPr wrap="square" rtlCol="0">
            <a:spAutoFit/>
          </a:bodyPr>
          <a:lstStyle/>
          <a:p>
            <a:r>
              <a:rPr lang="es-MX" dirty="0"/>
              <a:t>MEJORA CONTÍNUA</a:t>
            </a:r>
          </a:p>
        </p:txBody>
      </p:sp>
    </p:spTree>
    <p:extLst>
      <p:ext uri="{BB962C8B-B14F-4D97-AF65-F5344CB8AC3E}">
        <p14:creationId xmlns:p14="http://schemas.microsoft.com/office/powerpoint/2010/main" val="230527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75808" y="3544636"/>
            <a:ext cx="2173319" cy="634082"/>
          </a:xfrm>
        </p:spPr>
        <p:txBody>
          <a:bodyPr/>
          <a:lstStyle/>
          <a:p>
            <a:r>
              <a:rPr lang="es-EC">
                <a:solidFill>
                  <a:schemeClr val="tx1"/>
                </a:solidFill>
              </a:rPr>
              <a:t>GRACIAS</a:t>
            </a:r>
            <a:endParaRPr lang="en-US">
              <a:solidFill>
                <a:schemeClr val="tx1"/>
              </a:solidFill>
            </a:endParaRPr>
          </a:p>
        </p:txBody>
      </p:sp>
      <p:pic>
        <p:nvPicPr>
          <p:cNvPr id="5" name="Picture 10"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67566" flipH="1">
            <a:off x="5101653" y="1269975"/>
            <a:ext cx="2321630" cy="1872300"/>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Conector recto 42">
            <a:extLst>
              <a:ext uri="{FF2B5EF4-FFF2-40B4-BE49-F238E27FC236}">
                <a16:creationId xmlns:a16="http://schemas.microsoft.com/office/drawing/2014/main" xmlns="" id="{EF64A9FF-BE7B-48F1-9340-6DC2ABEE99C3}"/>
              </a:ext>
            </a:extLst>
          </p:cNvPr>
          <p:cNvCxnSpPr>
            <a:cxnSpLocks/>
          </p:cNvCxnSpPr>
          <p:nvPr/>
        </p:nvCxnSpPr>
        <p:spPr>
          <a:xfrm flipV="1">
            <a:off x="5758179" y="2229650"/>
            <a:ext cx="0" cy="214193"/>
          </a:xfrm>
          <a:prstGeom prst="line">
            <a:avLst/>
          </a:prstGeom>
        </p:spPr>
        <p:style>
          <a:lnRef idx="1">
            <a:schemeClr val="dk1"/>
          </a:lnRef>
          <a:fillRef idx="0">
            <a:schemeClr val="dk1"/>
          </a:fillRef>
          <a:effectRef idx="0">
            <a:schemeClr val="dk1"/>
          </a:effectRef>
          <a:fontRef idx="minor">
            <a:schemeClr val="tx1"/>
          </a:fontRef>
        </p:style>
      </p:cxnSp>
      <p:cxnSp>
        <p:nvCxnSpPr>
          <p:cNvPr id="46" name="Conector recto 45">
            <a:extLst>
              <a:ext uri="{FF2B5EF4-FFF2-40B4-BE49-F238E27FC236}">
                <a16:creationId xmlns:a16="http://schemas.microsoft.com/office/drawing/2014/main" xmlns="" id="{E4675973-A848-42DA-A7E1-64B0BCF37E3E}"/>
              </a:ext>
            </a:extLst>
          </p:cNvPr>
          <p:cNvCxnSpPr>
            <a:cxnSpLocks/>
          </p:cNvCxnSpPr>
          <p:nvPr/>
        </p:nvCxnSpPr>
        <p:spPr>
          <a:xfrm>
            <a:off x="6610931" y="2732972"/>
            <a:ext cx="156113" cy="0"/>
          </a:xfrm>
          <a:prstGeom prst="line">
            <a:avLst/>
          </a:prstGeom>
        </p:spPr>
        <p:style>
          <a:lnRef idx="1">
            <a:schemeClr val="dk1"/>
          </a:lnRef>
          <a:fillRef idx="0">
            <a:schemeClr val="dk1"/>
          </a:fillRef>
          <a:effectRef idx="0">
            <a:schemeClr val="dk1"/>
          </a:effectRef>
          <a:fontRef idx="minor">
            <a:schemeClr val="tx1"/>
          </a:fontRef>
        </p:style>
      </p:cxnSp>
      <p:cxnSp>
        <p:nvCxnSpPr>
          <p:cNvPr id="47" name="Conector recto 46">
            <a:extLst>
              <a:ext uri="{FF2B5EF4-FFF2-40B4-BE49-F238E27FC236}">
                <a16:creationId xmlns:a16="http://schemas.microsoft.com/office/drawing/2014/main" xmlns="" id="{8A65DEAE-989E-4D31-92A4-A77337EF6255}"/>
              </a:ext>
            </a:extLst>
          </p:cNvPr>
          <p:cNvCxnSpPr>
            <a:cxnSpLocks/>
          </p:cNvCxnSpPr>
          <p:nvPr/>
        </p:nvCxnSpPr>
        <p:spPr>
          <a:xfrm>
            <a:off x="6599262" y="2420888"/>
            <a:ext cx="665023" cy="0"/>
          </a:xfrm>
          <a:prstGeom prst="line">
            <a:avLst/>
          </a:prstGeom>
        </p:spPr>
        <p:style>
          <a:lnRef idx="2">
            <a:schemeClr val="dk1"/>
          </a:lnRef>
          <a:fillRef idx="0">
            <a:schemeClr val="dk1"/>
          </a:fillRef>
          <a:effectRef idx="1">
            <a:schemeClr val="dk1"/>
          </a:effectRef>
          <a:fontRef idx="minor">
            <a:schemeClr val="tx1"/>
          </a:fontRef>
        </p:style>
      </p:cxnSp>
      <p:cxnSp>
        <p:nvCxnSpPr>
          <p:cNvPr id="48" name="Conector recto 47">
            <a:extLst>
              <a:ext uri="{FF2B5EF4-FFF2-40B4-BE49-F238E27FC236}">
                <a16:creationId xmlns:a16="http://schemas.microsoft.com/office/drawing/2014/main" xmlns="" id="{AC1EA7F6-8ADF-4F84-9A7A-58E319417FB1}"/>
              </a:ext>
            </a:extLst>
          </p:cNvPr>
          <p:cNvCxnSpPr>
            <a:cxnSpLocks/>
          </p:cNvCxnSpPr>
          <p:nvPr/>
        </p:nvCxnSpPr>
        <p:spPr>
          <a:xfrm flipV="1">
            <a:off x="7264285" y="2195575"/>
            <a:ext cx="0" cy="21419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4835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04360" y="2895465"/>
            <a:ext cx="2811419" cy="1384995"/>
          </a:xfrm>
          <a:prstGeom prst="rect">
            <a:avLst/>
          </a:prstGeom>
          <a:noFill/>
        </p:spPr>
        <p:txBody>
          <a:bodyPr wrap="square" rtlCol="0">
            <a:spAutoFit/>
          </a:bodyPr>
          <a:lstStyle/>
          <a:p>
            <a:pPr algn="ctr"/>
            <a:r>
              <a:rPr lang="es-EC" sz="1400" b="1" dirty="0"/>
              <a:t>Determinar </a:t>
            </a:r>
            <a:r>
              <a:rPr lang="es-ES_tradnl" sz="1400" b="1" dirty="0"/>
              <a:t>el efecto financiero en la planificación del Talento Humano a causa de la rotación del personal de oficiales en la Fuerza Terrestre en el periodo 2018-2019</a:t>
            </a:r>
            <a:endParaRPr lang="es-MX" sz="1400" b="1" dirty="0"/>
          </a:p>
        </p:txBody>
      </p:sp>
      <p:sp>
        <p:nvSpPr>
          <p:cNvPr id="15" name="CuadroTexto 14"/>
          <p:cNvSpPr txBox="1"/>
          <p:nvPr/>
        </p:nvSpPr>
        <p:spPr>
          <a:xfrm>
            <a:off x="1090363" y="2187579"/>
            <a:ext cx="1596787" cy="707886"/>
          </a:xfrm>
          <a:prstGeom prst="rect">
            <a:avLst/>
          </a:prstGeom>
          <a:noFill/>
        </p:spPr>
        <p:txBody>
          <a:bodyPr wrap="square" rtlCol="0">
            <a:spAutoFit/>
          </a:bodyPr>
          <a:lstStyle/>
          <a:p>
            <a:pPr algn="ctr"/>
            <a:r>
              <a:rPr lang="es-MX" sz="2000" b="1" dirty="0">
                <a:solidFill>
                  <a:srgbClr val="FF0000"/>
                </a:solidFill>
              </a:rPr>
              <a:t>OBJETIVO GENERAL</a:t>
            </a:r>
          </a:p>
        </p:txBody>
      </p:sp>
      <p:grpSp>
        <p:nvGrpSpPr>
          <p:cNvPr id="4" name="Grupo 3"/>
          <p:cNvGrpSpPr/>
          <p:nvPr/>
        </p:nvGrpSpPr>
        <p:grpSpPr>
          <a:xfrm>
            <a:off x="2748195" y="1283549"/>
            <a:ext cx="9395683" cy="4513794"/>
            <a:chOff x="4191148" y="1229530"/>
            <a:chExt cx="9395683" cy="4513794"/>
          </a:xfrm>
        </p:grpSpPr>
        <p:sp>
          <p:nvSpPr>
            <p:cNvPr id="7" name="CuadroTexto 6"/>
            <p:cNvSpPr txBox="1"/>
            <p:nvPr/>
          </p:nvSpPr>
          <p:spPr>
            <a:xfrm>
              <a:off x="5874947" y="1229530"/>
              <a:ext cx="3936402" cy="817245"/>
            </a:xfrm>
            <a:prstGeom prst="flowChartAlternateProcess">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lvl="0"/>
              <a:r>
                <a:rPr lang="es-EC" sz="1400" dirty="0"/>
                <a:t>Determinar el modelo de reclutamiento y selección de los aspirantes a oficiales del Ejército Ecuatoriano.</a:t>
              </a:r>
              <a:endParaRPr lang="en-US" sz="1400" dirty="0"/>
            </a:p>
          </p:txBody>
        </p:sp>
        <p:sp>
          <p:nvSpPr>
            <p:cNvPr id="8" name="CuadroTexto 7"/>
            <p:cNvSpPr txBox="1"/>
            <p:nvPr/>
          </p:nvSpPr>
          <p:spPr>
            <a:xfrm>
              <a:off x="5879182" y="2313643"/>
              <a:ext cx="3941264" cy="817245"/>
            </a:xfrm>
            <a:prstGeom prst="flowChartAlternateProcess">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s-EC"/>
              </a:defPPr>
              <a:lvl1pPr>
                <a:defRPr sz="1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lvl="0"/>
              <a:r>
                <a:rPr lang="es-EC" dirty="0"/>
                <a:t>Realizar el mapeo de distribución territorial por el lugar de origen y su evolución hasta el grado de Coronel. </a:t>
              </a:r>
              <a:endParaRPr lang="en-US" dirty="0"/>
            </a:p>
          </p:txBody>
        </p:sp>
        <p:sp>
          <p:nvSpPr>
            <p:cNvPr id="9" name="CuadroTexto 8"/>
            <p:cNvSpPr txBox="1"/>
            <p:nvPr/>
          </p:nvSpPr>
          <p:spPr>
            <a:xfrm>
              <a:off x="5875372" y="3576252"/>
              <a:ext cx="3935977" cy="817245"/>
            </a:xfrm>
            <a:prstGeom prst="flowChartAlternateProcess">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s-EC"/>
              </a:defPPr>
              <a:lvl1pPr>
                <a:defRPr sz="1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lvl="0"/>
              <a:r>
                <a:rPr lang="es-EC" dirty="0"/>
                <a:t>Establecer las causas que provocan la rotación de los oficiales en el grado de Coronel del Ejército Ecuatoriano.</a:t>
              </a:r>
              <a:endParaRPr lang="en-US" dirty="0"/>
            </a:p>
          </p:txBody>
        </p:sp>
        <p:sp>
          <p:nvSpPr>
            <p:cNvPr id="11" name="CuadroTexto 10"/>
            <p:cNvSpPr txBox="1"/>
            <p:nvPr/>
          </p:nvSpPr>
          <p:spPr>
            <a:xfrm>
              <a:off x="5902151" y="4687716"/>
              <a:ext cx="3905155" cy="1055608"/>
            </a:xfrm>
            <a:prstGeom prst="flowChartAlternateProcess">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s-EC"/>
              </a:defPPr>
              <a:lvl1pPr>
                <a:defRPr sz="1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lvl="0"/>
              <a:r>
                <a:rPr lang="es-EC" dirty="0"/>
                <a:t>Determinar el efecto financiero en la planificación del talento humano a causa de la rotación del personal de oficiales en el grado de Coronel del Ejército Ecuatoriano.</a:t>
              </a:r>
              <a:endParaRPr lang="en-US" dirty="0"/>
            </a:p>
          </p:txBody>
        </p:sp>
        <p:sp>
          <p:nvSpPr>
            <p:cNvPr id="12" name="CuadroTexto 11"/>
            <p:cNvSpPr txBox="1"/>
            <p:nvPr/>
          </p:nvSpPr>
          <p:spPr>
            <a:xfrm>
              <a:off x="10177708" y="1229530"/>
              <a:ext cx="3409123" cy="817245"/>
            </a:xfrm>
            <a:prstGeom prst="flowChartAlternateProcess">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s-EC"/>
              </a:defPPr>
              <a:lvl1pPr lvl="0">
                <a:defRPr sz="1400"/>
              </a:lvl1pPr>
            </a:lstStyle>
            <a:p>
              <a:r>
                <a:rPr lang="es-ES_tradnl" dirty="0"/>
                <a:t>H1.- El proceso de reclutamiento y selección en el (Ejército Ecuatoriano, se distribuye de manera homogénea</a:t>
              </a:r>
              <a:r>
                <a:rPr lang="es-EC" dirty="0"/>
                <a:t>.</a:t>
              </a:r>
              <a:endParaRPr lang="en-US" dirty="0"/>
            </a:p>
          </p:txBody>
        </p:sp>
        <p:pic>
          <p:nvPicPr>
            <p:cNvPr id="24" name="Imagen 2" descr="Imagen que contiene cuarto&#10;&#10;Descripción generada con confianza muy alta">
              <a:extLst>
                <a:ext uri="{FF2B5EF4-FFF2-40B4-BE49-F238E27FC236}">
                  <a16:creationId xmlns:a16="http://schemas.microsoft.com/office/drawing/2014/main" xmlns="" id="{AE78FB52-C311-4B69-9745-BB541BA82024}"/>
                </a:ext>
              </a:extLst>
            </p:cNvPr>
            <p:cNvPicPr>
              <a:picLocks noChangeAspect="1"/>
            </p:cNvPicPr>
            <p:nvPr/>
          </p:nvPicPr>
          <p:blipFill rotWithShape="1">
            <a:blip r:embed="rId3" cstate="screen">
              <a:duotone>
                <a:prstClr val="black"/>
                <a:schemeClr val="accent4">
                  <a:tint val="45000"/>
                  <a:satMod val="400000"/>
                </a:schemeClr>
              </a:duotone>
              <a:extLst>
                <a:ext uri="{28A0092B-C50C-407E-A947-70E740481C1C}">
                  <a14:useLocalDpi xmlns:a14="http://schemas.microsoft.com/office/drawing/2010/main"/>
                </a:ext>
              </a:extLst>
            </a:blip>
            <a:srcRect/>
            <a:stretch/>
          </p:blipFill>
          <p:spPr>
            <a:xfrm rot="20677406">
              <a:off x="4619015" y="1254428"/>
              <a:ext cx="1288718" cy="866281"/>
            </a:xfrm>
            <a:prstGeom prst="rect">
              <a:avLst/>
            </a:prstGeom>
          </p:spPr>
          <p:style>
            <a:lnRef idx="1">
              <a:schemeClr val="accent4"/>
            </a:lnRef>
            <a:fillRef idx="2">
              <a:schemeClr val="accent4"/>
            </a:fillRef>
            <a:effectRef idx="1">
              <a:schemeClr val="accent4"/>
            </a:effectRef>
            <a:fontRef idx="minor">
              <a:schemeClr val="dk1"/>
            </a:fontRef>
          </p:style>
        </p:pic>
        <p:pic>
          <p:nvPicPr>
            <p:cNvPr id="25" name="Imagen 2" descr="Imagen que contiene cuarto&#10;&#10;Descripción generada con confianza muy alta">
              <a:extLst>
                <a:ext uri="{FF2B5EF4-FFF2-40B4-BE49-F238E27FC236}">
                  <a16:creationId xmlns:a16="http://schemas.microsoft.com/office/drawing/2014/main" xmlns="" id="{AE78FB52-C311-4B69-9745-BB541BA82024}"/>
                </a:ext>
              </a:extLst>
            </p:cNvPr>
            <p:cNvPicPr>
              <a:picLocks noChangeAspect="1"/>
            </p:cNvPicPr>
            <p:nvPr/>
          </p:nvPicPr>
          <p:blipFill rotWithShape="1">
            <a:blip r:embed="rId4" cstate="screen">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4633728" y="2473106"/>
              <a:ext cx="1288718" cy="866281"/>
            </a:xfrm>
            <a:prstGeom prst="rect">
              <a:avLst/>
            </a:prstGeom>
          </p:spPr>
          <p:style>
            <a:lnRef idx="1">
              <a:schemeClr val="accent4"/>
            </a:lnRef>
            <a:fillRef idx="2">
              <a:schemeClr val="accent4"/>
            </a:fillRef>
            <a:effectRef idx="1">
              <a:schemeClr val="accent4"/>
            </a:effectRef>
            <a:fontRef idx="minor">
              <a:schemeClr val="dk1"/>
            </a:fontRef>
          </p:style>
        </p:pic>
        <p:pic>
          <p:nvPicPr>
            <p:cNvPr id="26" name="Imagen 2" descr="Imagen que contiene cuarto&#10;&#10;Descripción generada con confianza muy alta">
              <a:extLst>
                <a:ext uri="{FF2B5EF4-FFF2-40B4-BE49-F238E27FC236}">
                  <a16:creationId xmlns:a16="http://schemas.microsoft.com/office/drawing/2014/main" xmlns="" id="{AE78FB52-C311-4B69-9745-BB541BA82024}"/>
                </a:ext>
              </a:extLst>
            </p:cNvPr>
            <p:cNvPicPr>
              <a:picLocks noChangeAspect="1"/>
            </p:cNvPicPr>
            <p:nvPr/>
          </p:nvPicPr>
          <p:blipFill rotWithShape="1">
            <a:blip r:embed="rId5" cstate="screen">
              <a:duotone>
                <a:prstClr val="black"/>
                <a:schemeClr val="accent4">
                  <a:tint val="45000"/>
                  <a:satMod val="400000"/>
                </a:schemeClr>
              </a:duotone>
              <a:extLst>
                <a:ext uri="{28A0092B-C50C-407E-A947-70E740481C1C}">
                  <a14:useLocalDpi xmlns:a14="http://schemas.microsoft.com/office/drawing/2010/main"/>
                </a:ext>
              </a:extLst>
            </a:blip>
            <a:srcRect/>
            <a:stretch/>
          </p:blipFill>
          <p:spPr>
            <a:xfrm rot="1624851">
              <a:off x="4581032" y="3557102"/>
              <a:ext cx="1288718" cy="866281"/>
            </a:xfrm>
            <a:prstGeom prst="rect">
              <a:avLst/>
            </a:prstGeom>
          </p:spPr>
          <p:style>
            <a:lnRef idx="1">
              <a:schemeClr val="accent4"/>
            </a:lnRef>
            <a:fillRef idx="2">
              <a:schemeClr val="accent4"/>
            </a:fillRef>
            <a:effectRef idx="1">
              <a:schemeClr val="accent4"/>
            </a:effectRef>
            <a:fontRef idx="minor">
              <a:schemeClr val="dk1"/>
            </a:fontRef>
          </p:style>
        </p:pic>
        <p:pic>
          <p:nvPicPr>
            <p:cNvPr id="28" name="Imagen 2" descr="Imagen que contiene cuarto&#10;&#10;Descripción generada con confianza muy alta">
              <a:extLst>
                <a:ext uri="{FF2B5EF4-FFF2-40B4-BE49-F238E27FC236}">
                  <a16:creationId xmlns:a16="http://schemas.microsoft.com/office/drawing/2014/main" xmlns="" id="{AE78FB52-C311-4B69-9745-BB541BA82024}"/>
                </a:ext>
              </a:extLst>
            </p:cNvPr>
            <p:cNvPicPr>
              <a:picLocks noChangeAspect="1"/>
            </p:cNvPicPr>
            <p:nvPr/>
          </p:nvPicPr>
          <p:blipFill rotWithShape="1">
            <a:blip r:embed="rId6" cstate="screen">
              <a:duotone>
                <a:prstClr val="black"/>
                <a:schemeClr val="accent4">
                  <a:tint val="45000"/>
                  <a:satMod val="400000"/>
                </a:schemeClr>
              </a:duotone>
              <a:extLst>
                <a:ext uri="{28A0092B-C50C-407E-A947-70E740481C1C}">
                  <a14:useLocalDpi xmlns:a14="http://schemas.microsoft.com/office/drawing/2010/main"/>
                </a:ext>
              </a:extLst>
            </a:blip>
            <a:srcRect/>
            <a:stretch/>
          </p:blipFill>
          <p:spPr>
            <a:xfrm rot="2611603">
              <a:off x="4648364" y="4625217"/>
              <a:ext cx="1288718" cy="866281"/>
            </a:xfrm>
            <a:prstGeom prst="rect">
              <a:avLst/>
            </a:prstGeom>
          </p:spPr>
          <p:style>
            <a:lnRef idx="1">
              <a:schemeClr val="accent4"/>
            </a:lnRef>
            <a:fillRef idx="2">
              <a:schemeClr val="accent4"/>
            </a:fillRef>
            <a:effectRef idx="1">
              <a:schemeClr val="accent4"/>
            </a:effectRef>
            <a:fontRef idx="minor">
              <a:schemeClr val="dk1"/>
            </a:fontRef>
          </p:style>
        </p:pic>
        <p:sp>
          <p:nvSpPr>
            <p:cNvPr id="3" name="Elipse 2"/>
            <p:cNvSpPr/>
            <p:nvPr/>
          </p:nvSpPr>
          <p:spPr>
            <a:xfrm>
              <a:off x="5174478" y="1349522"/>
              <a:ext cx="469709" cy="444821"/>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s-MX" b="1" dirty="0"/>
                <a:t>1</a:t>
              </a:r>
            </a:p>
          </p:txBody>
        </p:sp>
        <p:sp>
          <p:nvSpPr>
            <p:cNvPr id="30" name="Elipse 29"/>
            <p:cNvSpPr/>
            <p:nvPr/>
          </p:nvSpPr>
          <p:spPr>
            <a:xfrm>
              <a:off x="5233903" y="2654901"/>
              <a:ext cx="469709" cy="444821"/>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s-MX" b="1" dirty="0"/>
                <a:t>2</a:t>
              </a:r>
            </a:p>
          </p:txBody>
        </p:sp>
        <p:sp>
          <p:nvSpPr>
            <p:cNvPr id="31" name="Elipse 30"/>
            <p:cNvSpPr/>
            <p:nvPr/>
          </p:nvSpPr>
          <p:spPr>
            <a:xfrm>
              <a:off x="5225391" y="3794256"/>
              <a:ext cx="469709" cy="444821"/>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s-MX" b="1" dirty="0"/>
                <a:t>3</a:t>
              </a:r>
            </a:p>
          </p:txBody>
        </p:sp>
        <p:sp>
          <p:nvSpPr>
            <p:cNvPr id="32" name="Elipse 31"/>
            <p:cNvSpPr/>
            <p:nvPr/>
          </p:nvSpPr>
          <p:spPr>
            <a:xfrm>
              <a:off x="5175196" y="4987016"/>
              <a:ext cx="469709" cy="444821"/>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s-MX" b="1" dirty="0"/>
                <a:t>4</a:t>
              </a:r>
            </a:p>
          </p:txBody>
        </p:sp>
        <p:sp>
          <p:nvSpPr>
            <p:cNvPr id="33" name="Elipse 32"/>
            <p:cNvSpPr/>
            <p:nvPr/>
          </p:nvSpPr>
          <p:spPr>
            <a:xfrm>
              <a:off x="4191148" y="4909785"/>
              <a:ext cx="469709" cy="444821"/>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s-MX" b="1" dirty="0"/>
                <a:t>5</a:t>
              </a:r>
            </a:p>
          </p:txBody>
        </p:sp>
      </p:grpSp>
      <p:sp>
        <p:nvSpPr>
          <p:cNvPr id="34" name="CuadroTexto 33"/>
          <p:cNvSpPr txBox="1"/>
          <p:nvPr/>
        </p:nvSpPr>
        <p:spPr>
          <a:xfrm>
            <a:off x="4922926" y="774861"/>
            <a:ext cx="3044487" cy="400110"/>
          </a:xfrm>
          <a:prstGeom prst="rect">
            <a:avLst/>
          </a:prstGeom>
          <a:noFill/>
        </p:spPr>
        <p:txBody>
          <a:bodyPr wrap="square" rtlCol="0">
            <a:spAutoFit/>
          </a:bodyPr>
          <a:lstStyle/>
          <a:p>
            <a:r>
              <a:rPr lang="es-MX" sz="2000" b="1" dirty="0">
                <a:solidFill>
                  <a:srgbClr val="FF0000"/>
                </a:solidFill>
              </a:rPr>
              <a:t>Objetivos Específicos</a:t>
            </a:r>
          </a:p>
        </p:txBody>
      </p:sp>
      <p:sp>
        <p:nvSpPr>
          <p:cNvPr id="35" name="CuadroTexto 34"/>
          <p:cNvSpPr txBox="1"/>
          <p:nvPr/>
        </p:nvSpPr>
        <p:spPr>
          <a:xfrm>
            <a:off x="8734755" y="2367661"/>
            <a:ext cx="3409123" cy="1055608"/>
          </a:xfrm>
          <a:prstGeom prst="flowChartAlternateProcess">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s-EC"/>
            </a:defPPr>
            <a:lvl1pPr lvl="0">
              <a:defRPr sz="1400"/>
            </a:lvl1pPr>
          </a:lstStyle>
          <a:p>
            <a:r>
              <a:rPr lang="es-ES_tradnl" dirty="0"/>
              <a:t>H2.- La asignación del 75% de pases del personal de oficiales cumple al menos un ciclo, en función de las regiones naturales.</a:t>
            </a:r>
            <a:endParaRPr lang="en-US" dirty="0"/>
          </a:p>
        </p:txBody>
      </p:sp>
      <p:sp>
        <p:nvSpPr>
          <p:cNvPr id="41" name="CuadroTexto 40"/>
          <p:cNvSpPr txBox="1"/>
          <p:nvPr/>
        </p:nvSpPr>
        <p:spPr>
          <a:xfrm>
            <a:off x="8734755" y="3594724"/>
            <a:ext cx="3409123" cy="817245"/>
          </a:xfrm>
          <a:prstGeom prst="flowChartAlternateProcess">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s-EC"/>
            </a:defPPr>
            <a:lvl1pPr lvl="0">
              <a:defRPr sz="1400"/>
            </a:lvl1pPr>
          </a:lstStyle>
          <a:p>
            <a:r>
              <a:rPr lang="es-ES_tradnl" dirty="0"/>
              <a:t>H3.- Los pases en el grado de Coronel repercute en la decisión de desvincularse del Ejército Ecuatoriano.</a:t>
            </a:r>
            <a:endParaRPr lang="en-US" dirty="0"/>
          </a:p>
        </p:txBody>
      </p:sp>
      <p:sp>
        <p:nvSpPr>
          <p:cNvPr id="42" name="CuadroTexto 41"/>
          <p:cNvSpPr txBox="1"/>
          <p:nvPr/>
        </p:nvSpPr>
        <p:spPr>
          <a:xfrm>
            <a:off x="8703131" y="4838360"/>
            <a:ext cx="3409123" cy="1055608"/>
          </a:xfrm>
          <a:prstGeom prst="flowChartAlternateProcess">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s-EC"/>
            </a:defPPr>
            <a:lvl1pPr lvl="0">
              <a:defRPr sz="1400"/>
            </a:lvl1pPr>
          </a:lstStyle>
          <a:p>
            <a:r>
              <a:rPr lang="es-ES_tradnl" dirty="0"/>
              <a:t>H4.- La rotación del personal en el grado de Coronel genera un efecto financiero por la ruptura imprevista del plan de talento humano.</a:t>
            </a:r>
            <a:endParaRPr lang="en-US" dirty="0"/>
          </a:p>
        </p:txBody>
      </p:sp>
      <p:pic>
        <p:nvPicPr>
          <p:cNvPr id="29" name="Imagen 28">
            <a:extLst>
              <a:ext uri="{FF2B5EF4-FFF2-40B4-BE49-F238E27FC236}">
                <a16:creationId xmlns:a16="http://schemas.microsoft.com/office/drawing/2014/main" xmlns="" id="{BAB775A2-E34B-4D4E-AF92-A2289ABD1F0B}"/>
              </a:ext>
            </a:extLst>
          </p:cNvPr>
          <p:cNvPicPr>
            <a:picLocks noChangeAspect="1"/>
          </p:cNvPicPr>
          <p:nvPr/>
        </p:nvPicPr>
        <p:blipFill>
          <a:blip r:embed="rId7"/>
          <a:stretch>
            <a:fillRect/>
          </a:stretch>
        </p:blipFill>
        <p:spPr>
          <a:xfrm>
            <a:off x="204360" y="18182"/>
            <a:ext cx="2426034" cy="806400"/>
          </a:xfrm>
          <a:prstGeom prst="rect">
            <a:avLst/>
          </a:prstGeom>
        </p:spPr>
      </p:pic>
      <p:sp>
        <p:nvSpPr>
          <p:cNvPr id="36" name="CuadroTexto 35">
            <a:extLst>
              <a:ext uri="{FF2B5EF4-FFF2-40B4-BE49-F238E27FC236}">
                <a16:creationId xmlns:a16="http://schemas.microsoft.com/office/drawing/2014/main" xmlns="" id="{745D5D13-B5E1-49DF-9D1F-9A6B39765DC3}"/>
              </a:ext>
            </a:extLst>
          </p:cNvPr>
          <p:cNvSpPr txBox="1"/>
          <p:nvPr/>
        </p:nvSpPr>
        <p:spPr>
          <a:xfrm>
            <a:off x="1030079" y="255061"/>
            <a:ext cx="1596787" cy="523220"/>
          </a:xfrm>
          <a:prstGeom prst="rect">
            <a:avLst/>
          </a:prstGeom>
          <a:noFill/>
        </p:spPr>
        <p:txBody>
          <a:bodyPr wrap="square" rtlCol="0">
            <a:spAutoFit/>
          </a:bodyPr>
          <a:lstStyle/>
          <a:p>
            <a:r>
              <a:rPr lang="es-MX" sz="1400" b="1" dirty="0"/>
              <a:t>Planteamiento del Problema</a:t>
            </a:r>
          </a:p>
        </p:txBody>
      </p:sp>
      <p:sp>
        <p:nvSpPr>
          <p:cNvPr id="40" name="CuadroTexto 39">
            <a:extLst>
              <a:ext uri="{FF2B5EF4-FFF2-40B4-BE49-F238E27FC236}">
                <a16:creationId xmlns:a16="http://schemas.microsoft.com/office/drawing/2014/main" xmlns="" id="{D5DFE036-C520-4D08-94D6-FCF00EDC1F04}"/>
              </a:ext>
            </a:extLst>
          </p:cNvPr>
          <p:cNvSpPr txBox="1"/>
          <p:nvPr/>
        </p:nvSpPr>
        <p:spPr>
          <a:xfrm>
            <a:off x="9767879" y="774861"/>
            <a:ext cx="1342873" cy="400110"/>
          </a:xfrm>
          <a:prstGeom prst="rect">
            <a:avLst/>
          </a:prstGeom>
          <a:noFill/>
        </p:spPr>
        <p:txBody>
          <a:bodyPr wrap="square" rtlCol="0">
            <a:spAutoFit/>
          </a:bodyPr>
          <a:lstStyle/>
          <a:p>
            <a:r>
              <a:rPr lang="es-MX" sz="2000" b="1" dirty="0" err="1">
                <a:solidFill>
                  <a:srgbClr val="FF0000"/>
                </a:solidFill>
              </a:rPr>
              <a:t>Hipótesis</a:t>
            </a:r>
            <a:endParaRPr lang="es-MX" sz="2000" b="1" dirty="0">
              <a:solidFill>
                <a:srgbClr val="FF0000"/>
              </a:solidFill>
            </a:endParaRPr>
          </a:p>
        </p:txBody>
      </p:sp>
    </p:spTree>
    <p:extLst>
      <p:ext uri="{BB962C8B-B14F-4D97-AF65-F5344CB8AC3E}">
        <p14:creationId xmlns:p14="http://schemas.microsoft.com/office/powerpoint/2010/main" val="287687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123259" y="52187"/>
            <a:ext cx="4752528" cy="578882"/>
          </a:xfrm>
          <a:prstGeom prst="flowChartAlternateProcess">
            <a:avLst/>
          </a:prstGeom>
          <a:ln w="28575">
            <a:solidFill>
              <a:srgbClr val="00DA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C" sz="1400" b="1" dirty="0"/>
              <a:t>Identificar el marco teórico para realizar el estudio de la administración de personal</a:t>
            </a:r>
            <a:endParaRPr lang="es-MX" sz="1400" b="1" dirty="0"/>
          </a:p>
        </p:txBody>
      </p:sp>
      <p:grpSp>
        <p:nvGrpSpPr>
          <p:cNvPr id="47" name="Grupo 25"/>
          <p:cNvGrpSpPr/>
          <p:nvPr/>
        </p:nvGrpSpPr>
        <p:grpSpPr>
          <a:xfrm>
            <a:off x="95534" y="109182"/>
            <a:ext cx="2429301" cy="807486"/>
            <a:chOff x="95534" y="109182"/>
            <a:chExt cx="2429301" cy="807486"/>
          </a:xfrm>
        </p:grpSpPr>
        <p:pic>
          <p:nvPicPr>
            <p:cNvPr id="48" name="Imagen 26">
              <a:extLst>
                <a:ext uri="{FF2B5EF4-FFF2-40B4-BE49-F238E27FC236}">
                  <a16:creationId xmlns:a16="http://schemas.microsoft.com/office/drawing/2014/main" xmlns="" id="{F423760E-867B-F845-BD70-22A4238927D3}"/>
                </a:ext>
              </a:extLst>
            </p:cNvPr>
            <p:cNvPicPr>
              <a:picLocks noChangeAspect="1"/>
            </p:cNvPicPr>
            <p:nvPr/>
          </p:nvPicPr>
          <p:blipFill>
            <a:blip r:embed="rId3"/>
            <a:stretch>
              <a:fillRect/>
            </a:stretch>
          </p:blipFill>
          <p:spPr>
            <a:xfrm>
              <a:off x="95534" y="109182"/>
              <a:ext cx="2429301" cy="807486"/>
            </a:xfrm>
            <a:prstGeom prst="rect">
              <a:avLst/>
            </a:prstGeom>
          </p:spPr>
        </p:pic>
        <p:sp>
          <p:nvSpPr>
            <p:cNvPr id="49" name="CuadroTexto 27"/>
            <p:cNvSpPr txBox="1"/>
            <p:nvPr/>
          </p:nvSpPr>
          <p:spPr>
            <a:xfrm>
              <a:off x="95534" y="294553"/>
              <a:ext cx="832514" cy="461665"/>
            </a:xfrm>
            <a:prstGeom prst="rect">
              <a:avLst/>
            </a:prstGeom>
            <a:noFill/>
          </p:spPr>
          <p:txBody>
            <a:bodyPr wrap="square" rtlCol="0">
              <a:spAutoFit/>
            </a:bodyPr>
            <a:lstStyle/>
            <a:p>
              <a:pPr algn="ctr"/>
              <a:r>
                <a:rPr lang="es-MX" sz="1200" b="1" dirty="0"/>
                <a:t>Capítulo II</a:t>
              </a:r>
            </a:p>
          </p:txBody>
        </p:sp>
      </p:grpSp>
      <p:sp>
        <p:nvSpPr>
          <p:cNvPr id="50" name="CuadroTexto 28"/>
          <p:cNvSpPr txBox="1"/>
          <p:nvPr/>
        </p:nvSpPr>
        <p:spPr>
          <a:xfrm>
            <a:off x="928048" y="342025"/>
            <a:ext cx="1596787" cy="523220"/>
          </a:xfrm>
          <a:prstGeom prst="rect">
            <a:avLst/>
          </a:prstGeom>
          <a:noFill/>
        </p:spPr>
        <p:txBody>
          <a:bodyPr wrap="square" rtlCol="0">
            <a:spAutoFit/>
          </a:bodyPr>
          <a:lstStyle/>
          <a:p>
            <a:r>
              <a:rPr lang="es-MX" sz="1400" b="1" dirty="0"/>
              <a:t>Teorías de soporte</a:t>
            </a:r>
          </a:p>
        </p:txBody>
      </p:sp>
      <p:graphicFrame>
        <p:nvGraphicFramePr>
          <p:cNvPr id="58" name="Diagrama 57"/>
          <p:cNvGraphicFramePr/>
          <p:nvPr>
            <p:extLst>
              <p:ext uri="{D42A27DB-BD31-4B8C-83A1-F6EECF244321}">
                <p14:modId xmlns:p14="http://schemas.microsoft.com/office/powerpoint/2010/main" val="3300330051"/>
              </p:ext>
            </p:extLst>
          </p:nvPr>
        </p:nvGraphicFramePr>
        <p:xfrm>
          <a:off x="1918742" y="1026313"/>
          <a:ext cx="7648032" cy="48585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9" name="CuadroTexto 58"/>
          <p:cNvSpPr txBox="1"/>
          <p:nvPr/>
        </p:nvSpPr>
        <p:spPr>
          <a:xfrm>
            <a:off x="4943078" y="2348880"/>
            <a:ext cx="2019039" cy="276963"/>
          </a:xfrm>
          <a:prstGeom prst="rect">
            <a:avLst/>
          </a:prstGeom>
          <a:noFill/>
        </p:spPr>
        <p:txBody>
          <a:bodyPr wrap="square" rtlCol="0">
            <a:spAutoFit/>
          </a:bodyPr>
          <a:lstStyle/>
          <a:p>
            <a:pPr defTabSz="457154"/>
            <a:r>
              <a:rPr lang="es-EC" sz="1200" b="1" dirty="0">
                <a:solidFill>
                  <a:srgbClr val="90C226">
                    <a:lumMod val="75000"/>
                  </a:srgbClr>
                </a:solidFill>
                <a:effectLst>
                  <a:outerShdw blurRad="38100" dist="38100" dir="2700000" algn="tl">
                    <a:srgbClr val="000000">
                      <a:alpha val="43137"/>
                    </a:srgbClr>
                  </a:outerShdw>
                </a:effectLst>
                <a:latin typeface="Times New Roman"/>
                <a:cs typeface="Times New Roman" panose="02020603050405020304" pitchFamily="18" charset="0"/>
              </a:rPr>
              <a:t>Frederick Winston Taylor</a:t>
            </a:r>
          </a:p>
        </p:txBody>
      </p:sp>
      <p:sp>
        <p:nvSpPr>
          <p:cNvPr id="60" name="CuadroTexto 59"/>
          <p:cNvSpPr txBox="1"/>
          <p:nvPr/>
        </p:nvSpPr>
        <p:spPr>
          <a:xfrm>
            <a:off x="6441526" y="5177534"/>
            <a:ext cx="1671873" cy="276963"/>
          </a:xfrm>
          <a:prstGeom prst="rect">
            <a:avLst/>
          </a:prstGeom>
          <a:noFill/>
        </p:spPr>
        <p:txBody>
          <a:bodyPr wrap="square" rtlCol="0">
            <a:spAutoFit/>
          </a:bodyPr>
          <a:lstStyle/>
          <a:p>
            <a:pPr algn="ctr" defTabSz="457154"/>
            <a:r>
              <a:rPr lang="es-EC" sz="1200" b="1" dirty="0">
                <a:solidFill>
                  <a:srgbClr val="90C226">
                    <a:lumMod val="75000"/>
                  </a:srgbClr>
                </a:solidFill>
                <a:effectLst>
                  <a:outerShdw blurRad="38100" dist="38100" dir="2700000" algn="tl">
                    <a:srgbClr val="000000">
                      <a:alpha val="43137"/>
                    </a:srgbClr>
                  </a:outerShdw>
                </a:effectLst>
                <a:latin typeface="Times New Roman"/>
                <a:cs typeface="Times New Roman" panose="02020603050405020304" pitchFamily="18" charset="0"/>
              </a:rPr>
              <a:t>Henry Fayol</a:t>
            </a:r>
          </a:p>
        </p:txBody>
      </p:sp>
      <p:sp>
        <p:nvSpPr>
          <p:cNvPr id="61" name="CuadroTexto 60"/>
          <p:cNvSpPr txBox="1"/>
          <p:nvPr/>
        </p:nvSpPr>
        <p:spPr>
          <a:xfrm>
            <a:off x="3271205" y="4784152"/>
            <a:ext cx="1671873" cy="276999"/>
          </a:xfrm>
          <a:prstGeom prst="rect">
            <a:avLst/>
          </a:prstGeom>
          <a:noFill/>
        </p:spPr>
        <p:txBody>
          <a:bodyPr wrap="square" rtlCol="0">
            <a:spAutoFit/>
          </a:bodyPr>
          <a:lstStyle/>
          <a:p>
            <a:pPr algn="ctr" defTabSz="457154"/>
            <a:r>
              <a:rPr lang="es-EC" sz="1200" b="1" dirty="0">
                <a:solidFill>
                  <a:srgbClr val="90C226">
                    <a:lumMod val="75000"/>
                  </a:srgbClr>
                </a:solidFill>
                <a:effectLst>
                  <a:outerShdw blurRad="38100" dist="38100" dir="2700000" algn="tl">
                    <a:srgbClr val="000000">
                      <a:alpha val="43137"/>
                    </a:srgbClr>
                  </a:outerShdw>
                </a:effectLst>
                <a:latin typeface="Times New Roman"/>
                <a:cs typeface="Times New Roman" panose="02020603050405020304" pitchFamily="18" charset="0"/>
              </a:rPr>
              <a:t>Elton Mayo</a:t>
            </a:r>
          </a:p>
        </p:txBody>
      </p:sp>
      <p:sp>
        <p:nvSpPr>
          <p:cNvPr id="62" name="CuadroTexto 61"/>
          <p:cNvSpPr txBox="1"/>
          <p:nvPr/>
        </p:nvSpPr>
        <p:spPr>
          <a:xfrm>
            <a:off x="6962116" y="771970"/>
            <a:ext cx="3597585" cy="1954381"/>
          </a:xfrm>
          <a:prstGeom prst="rect">
            <a:avLst/>
          </a:prstGeom>
          <a:noFill/>
        </p:spPr>
        <p:txBody>
          <a:bodyPr wrap="square" rtlCol="0">
            <a:spAutoFit/>
          </a:bodyPr>
          <a:lstStyle/>
          <a:p>
            <a:pPr marL="171450" indent="-171450">
              <a:buFont typeface="Arial" panose="020B0604020202020204" pitchFamily="34" charset="0"/>
              <a:buChar char="•"/>
            </a:pPr>
            <a:r>
              <a:rPr lang="es-EC" sz="1100" b="1" dirty="0"/>
              <a:t>objetivo sistematizar conocimientos en fábricas</a:t>
            </a:r>
          </a:p>
          <a:p>
            <a:pPr marL="171450" indent="-171450">
              <a:buFont typeface="Arial" panose="020B0604020202020204" pitchFamily="34" charset="0"/>
              <a:buChar char="•"/>
            </a:pPr>
            <a:r>
              <a:rPr lang="es-EC" sz="1100" b="1" dirty="0"/>
              <a:t>Establecer </a:t>
            </a:r>
            <a:r>
              <a:rPr lang="es-EC" sz="1100" b="1" dirty="0">
                <a:solidFill>
                  <a:schemeClr val="accent2">
                    <a:lumMod val="60000"/>
                    <a:lumOff val="40000"/>
                  </a:schemeClr>
                </a:solidFill>
              </a:rPr>
              <a:t>leyes</a:t>
            </a:r>
            <a:r>
              <a:rPr lang="es-EC" sz="1100" b="1" dirty="0"/>
              <a:t> ,reglamentos.</a:t>
            </a:r>
          </a:p>
          <a:p>
            <a:pPr marL="171450" indent="-171450">
              <a:buFont typeface="Arial" panose="020B0604020202020204" pitchFamily="34" charset="0"/>
              <a:buChar char="•"/>
            </a:pPr>
            <a:r>
              <a:rPr lang="es-EC" sz="1100" b="1" dirty="0"/>
              <a:t>Busca la racionalización del trabajo. </a:t>
            </a:r>
          </a:p>
          <a:p>
            <a:pPr marL="171450" indent="-171450">
              <a:buFont typeface="Arial" panose="020B0604020202020204" pitchFamily="34" charset="0"/>
              <a:buChar char="•"/>
            </a:pPr>
            <a:r>
              <a:rPr lang="es-EC" sz="1100" b="1" dirty="0"/>
              <a:t>Basa teoría en </a:t>
            </a:r>
            <a:r>
              <a:rPr lang="es-EC" sz="1100" b="1" dirty="0">
                <a:solidFill>
                  <a:schemeClr val="accent2">
                    <a:lumMod val="60000"/>
                    <a:lumOff val="40000"/>
                  </a:schemeClr>
                </a:solidFill>
              </a:rPr>
              <a:t>dos</a:t>
            </a:r>
            <a:r>
              <a:rPr lang="es-EC" sz="1100" b="1" dirty="0"/>
              <a:t> factores: aplicar método científico y determinar </a:t>
            </a:r>
            <a:r>
              <a:rPr lang="es-EC" sz="1100" b="1" dirty="0">
                <a:solidFill>
                  <a:schemeClr val="accent2">
                    <a:lumMod val="60000"/>
                    <a:lumOff val="40000"/>
                  </a:schemeClr>
                </a:solidFill>
              </a:rPr>
              <a:t>tiempo y movimientos</a:t>
            </a:r>
            <a:r>
              <a:rPr lang="es-EC" sz="1100" b="1" dirty="0"/>
              <a:t>.</a:t>
            </a:r>
            <a:endParaRPr lang="en-US" sz="1100" b="1" dirty="0"/>
          </a:p>
          <a:p>
            <a:pPr marL="171450" indent="-171450">
              <a:buFont typeface="Arial" panose="020B0604020202020204" pitchFamily="34" charset="0"/>
              <a:buChar char="•"/>
            </a:pPr>
            <a:r>
              <a:rPr lang="es-EC" sz="1100" b="1" dirty="0"/>
              <a:t>Maximiza prosperidad del patrono y trabajador.</a:t>
            </a:r>
          </a:p>
          <a:p>
            <a:pPr marL="171450" indent="-171450">
              <a:buFont typeface="Arial" panose="020B0604020202020204" pitchFamily="34" charset="0"/>
              <a:buChar char="•"/>
            </a:pPr>
            <a:r>
              <a:rPr lang="es-EC" sz="1100" b="1" dirty="0"/>
              <a:t>Cuatro principios. Planeamiento, preparación ejecución y control.</a:t>
            </a:r>
          </a:p>
          <a:p>
            <a:pPr marL="171450" indent="-171450">
              <a:buFont typeface="Arial" panose="020B0604020202020204" pitchFamily="34" charset="0"/>
              <a:buChar char="•"/>
            </a:pPr>
            <a:r>
              <a:rPr lang="es-EC" sz="1100" b="1" dirty="0"/>
              <a:t>Su enfoque es al trabajo.</a:t>
            </a:r>
            <a:endParaRPr lang="en-US" sz="1100" b="1" dirty="0"/>
          </a:p>
          <a:p>
            <a:pPr marL="171450" indent="-171450">
              <a:buFont typeface="Arial" panose="020B0604020202020204" pitchFamily="34" charset="0"/>
              <a:buChar char="•"/>
            </a:pPr>
            <a:r>
              <a:rPr lang="es-EC" sz="1100" b="1" dirty="0"/>
              <a:t>1903 estudio del trabajo del obrero (tiempo y movimiento.)</a:t>
            </a:r>
            <a:endParaRPr lang="en-US" sz="1100" b="1" dirty="0"/>
          </a:p>
        </p:txBody>
      </p:sp>
      <p:sp>
        <p:nvSpPr>
          <p:cNvPr id="63" name="CuadroTexto 62"/>
          <p:cNvSpPr txBox="1"/>
          <p:nvPr/>
        </p:nvSpPr>
        <p:spPr>
          <a:xfrm>
            <a:off x="8049626" y="3455576"/>
            <a:ext cx="3699980" cy="2277547"/>
          </a:xfrm>
          <a:prstGeom prst="rect">
            <a:avLst/>
          </a:prstGeom>
          <a:noFill/>
        </p:spPr>
        <p:txBody>
          <a:bodyPr wrap="square" rtlCol="0">
            <a:spAutoFit/>
          </a:bodyPr>
          <a:lstStyle/>
          <a:p>
            <a:pPr marL="171450" indent="-171450">
              <a:buFont typeface="Arial" panose="020B0604020202020204" pitchFamily="34" charset="0"/>
              <a:buChar char="•"/>
            </a:pPr>
            <a:r>
              <a:rPr lang="es-EC" sz="1100" b="1" dirty="0"/>
              <a:t>Objetivo: observar y clasificar los hechos. Interpretarlos y extraer reglas y obtener eficiencia en el trabajo.</a:t>
            </a:r>
            <a:endParaRPr lang="en-US" sz="1100" b="1" dirty="0"/>
          </a:p>
          <a:p>
            <a:pPr marL="171450" indent="-171450">
              <a:buFont typeface="Arial" panose="020B0604020202020204" pitchFamily="34" charset="0"/>
              <a:buChar char="•"/>
            </a:pPr>
            <a:r>
              <a:rPr lang="es-EC" sz="1100" b="1" dirty="0"/>
              <a:t>Visualizar problemas (Alto nivel hasta el operativo.)</a:t>
            </a:r>
            <a:endParaRPr lang="en-US" sz="1100" b="1" dirty="0"/>
          </a:p>
          <a:p>
            <a:pPr marL="171450" indent="-171450">
              <a:buFont typeface="Arial" panose="020B0604020202020204" pitchFamily="34" charset="0"/>
              <a:buChar char="•"/>
            </a:pPr>
            <a:r>
              <a:rPr lang="es-EC" sz="1100" b="1" dirty="0"/>
              <a:t>Teoría es más comprensible que la de Taylor. </a:t>
            </a:r>
            <a:endParaRPr lang="en-US" sz="1100" b="1" dirty="0"/>
          </a:p>
          <a:p>
            <a:pPr marL="171450" indent="-171450">
              <a:buFont typeface="Arial" panose="020B0604020202020204" pitchFamily="34" charset="0"/>
              <a:buChar char="•"/>
            </a:pPr>
            <a:r>
              <a:rPr lang="es-EC" sz="1100" b="1" dirty="0"/>
              <a:t>Desarrolla 14 principios que se aplican en las organizaciones hasta la actualidad.</a:t>
            </a:r>
          </a:p>
          <a:p>
            <a:pPr marL="171450" indent="-171450">
              <a:buFont typeface="Arial" panose="020B0604020202020204" pitchFamily="34" charset="0"/>
              <a:buChar char="•"/>
            </a:pPr>
            <a:r>
              <a:rPr lang="es-EC" sz="1100" b="1" dirty="0"/>
              <a:t>Su enfoque se maximiza en la </a:t>
            </a:r>
            <a:r>
              <a:rPr lang="es-EC" sz="1100" b="1" dirty="0">
                <a:solidFill>
                  <a:schemeClr val="accent2">
                    <a:lumMod val="60000"/>
                    <a:lumOff val="40000"/>
                  </a:schemeClr>
                </a:solidFill>
              </a:rPr>
              <a:t>estructura organizacional.</a:t>
            </a:r>
          </a:p>
          <a:p>
            <a:pPr marL="171450" indent="-171450">
              <a:buFont typeface="Arial" panose="020B0604020202020204" pitchFamily="34" charset="0"/>
              <a:buChar char="•"/>
            </a:pPr>
            <a:r>
              <a:rPr lang="es-EC" sz="1100" b="1" dirty="0"/>
              <a:t>1916 expone su teoría. (Libro </a:t>
            </a:r>
            <a:r>
              <a:rPr lang="es-EC" sz="1100" b="1" dirty="0" err="1"/>
              <a:t>Administration</a:t>
            </a:r>
            <a:r>
              <a:rPr lang="es-EC" sz="1100" b="1" dirty="0"/>
              <a:t>  </a:t>
            </a:r>
            <a:r>
              <a:rPr lang="es-EC" sz="1100" b="1" dirty="0" err="1"/>
              <a:t>Industrielle</a:t>
            </a:r>
            <a:r>
              <a:rPr lang="es-EC" sz="1100" b="1" dirty="0"/>
              <a:t> et </a:t>
            </a:r>
            <a:r>
              <a:rPr lang="es-EC" sz="1100" b="1" dirty="0" err="1"/>
              <a:t>Gènèrale</a:t>
            </a:r>
            <a:r>
              <a:rPr lang="es-EC" sz="1100" b="1" dirty="0"/>
              <a:t>.)</a:t>
            </a:r>
            <a:endParaRPr lang="en-US" sz="1100" b="1" dirty="0"/>
          </a:p>
          <a:p>
            <a:pPr algn="just" defTabSz="457154"/>
            <a:endParaRPr lang="es-EC" sz="1000" dirty="0">
              <a:solidFill>
                <a:prstClr val="black"/>
              </a:solidFill>
              <a:latin typeface="Times New Roman"/>
              <a:cs typeface="Times New Roman" panose="02020603050405020304" pitchFamily="18" charset="0"/>
            </a:endParaRPr>
          </a:p>
        </p:txBody>
      </p:sp>
      <p:sp>
        <p:nvSpPr>
          <p:cNvPr id="64" name="CuadroTexto 63"/>
          <p:cNvSpPr txBox="1"/>
          <p:nvPr/>
        </p:nvSpPr>
        <p:spPr>
          <a:xfrm>
            <a:off x="334566" y="2691271"/>
            <a:ext cx="3256673" cy="2277547"/>
          </a:xfrm>
          <a:prstGeom prst="rect">
            <a:avLst/>
          </a:prstGeom>
          <a:noFill/>
        </p:spPr>
        <p:txBody>
          <a:bodyPr wrap="square" rtlCol="0">
            <a:spAutoFit/>
          </a:bodyPr>
          <a:lstStyle/>
          <a:p>
            <a:pPr marL="171450" indent="-171450">
              <a:buFont typeface="Arial" panose="020B0604020202020204" pitchFamily="34" charset="0"/>
              <a:buChar char="•"/>
            </a:pPr>
            <a:r>
              <a:rPr lang="es-EC" sz="1100" b="1" dirty="0"/>
              <a:t>Es una ciencia de la conducta.</a:t>
            </a:r>
            <a:endParaRPr lang="en-US" sz="1100" b="1" dirty="0"/>
          </a:p>
          <a:p>
            <a:pPr marL="171450" indent="-171450">
              <a:buFont typeface="Arial" panose="020B0604020202020204" pitchFamily="34" charset="0"/>
              <a:buChar char="•"/>
            </a:pPr>
            <a:r>
              <a:rPr lang="es-EC" sz="1100" b="1" dirty="0"/>
              <a:t>Sus principios se basan en la </a:t>
            </a:r>
            <a:r>
              <a:rPr lang="es-EC" sz="1100" b="1" dirty="0">
                <a:solidFill>
                  <a:schemeClr val="accent2">
                    <a:lumMod val="60000"/>
                    <a:lumOff val="40000"/>
                  </a:schemeClr>
                </a:solidFill>
              </a:rPr>
              <a:t>observación y la entrevista.</a:t>
            </a:r>
            <a:endParaRPr lang="en-US" sz="1100" b="1" dirty="0">
              <a:solidFill>
                <a:schemeClr val="accent2">
                  <a:lumMod val="60000"/>
                  <a:lumOff val="40000"/>
                </a:schemeClr>
              </a:solidFill>
            </a:endParaRPr>
          </a:p>
          <a:p>
            <a:pPr marL="171450" indent="-171450">
              <a:buFont typeface="Arial" panose="020B0604020202020204" pitchFamily="34" charset="0"/>
              <a:buChar char="•"/>
            </a:pPr>
            <a:r>
              <a:rPr lang="es-EC" sz="1100" b="1" dirty="0"/>
              <a:t>Aumenta la satisfacción y moral del empleado a fin de reducir su resistencia e imprimir mayor aceptación de la autoridad formal.</a:t>
            </a:r>
            <a:endParaRPr lang="en-US" sz="1100" b="1" dirty="0"/>
          </a:p>
          <a:p>
            <a:pPr marL="171450" indent="-171450">
              <a:buFont typeface="Arial" panose="020B0604020202020204" pitchFamily="34" charset="0"/>
              <a:buChar char="•"/>
            </a:pPr>
            <a:r>
              <a:rPr lang="es-EC" sz="1100" b="1" dirty="0"/>
              <a:t>Busca la prosperidad del patrono y el trabajador, como también la eficiencia.</a:t>
            </a:r>
            <a:endParaRPr lang="en-US" sz="1100" b="1" dirty="0"/>
          </a:p>
          <a:p>
            <a:pPr marL="171450" indent="-171450">
              <a:buFont typeface="Arial" panose="020B0604020202020204" pitchFamily="34" charset="0"/>
              <a:buChar char="•"/>
            </a:pPr>
            <a:r>
              <a:rPr lang="es-EC" sz="1100" b="1" dirty="0"/>
              <a:t>Se enfoca en el </a:t>
            </a:r>
            <a:r>
              <a:rPr lang="es-EC" sz="1100" b="1" dirty="0">
                <a:solidFill>
                  <a:schemeClr val="accent2">
                    <a:lumMod val="60000"/>
                    <a:lumOff val="40000"/>
                  </a:schemeClr>
                </a:solidFill>
              </a:rPr>
              <a:t>ambiente</a:t>
            </a:r>
            <a:r>
              <a:rPr lang="es-EC" sz="1100" b="1" dirty="0"/>
              <a:t> del trabajador.</a:t>
            </a:r>
            <a:endParaRPr lang="en-US" sz="1100" b="1" dirty="0"/>
          </a:p>
          <a:p>
            <a:pPr marL="171450" indent="-171450">
              <a:buFont typeface="Arial" panose="020B0604020202020204" pitchFamily="34" charset="0"/>
              <a:buChar char="•"/>
            </a:pPr>
            <a:r>
              <a:rPr lang="es-EC" sz="1100" b="1" dirty="0"/>
              <a:t>Entre 1927 y 1932 puso en jaque  los principios de la teoría clásica</a:t>
            </a:r>
            <a:endParaRPr lang="en-US" sz="1100" b="1" dirty="0"/>
          </a:p>
          <a:p>
            <a:pPr defTabSz="457154"/>
            <a:endParaRPr lang="es-EC" sz="1000" dirty="0">
              <a:solidFill>
                <a:prstClr val="black"/>
              </a:solidFill>
              <a:latin typeface="Times New Roman"/>
            </a:endParaRPr>
          </a:p>
        </p:txBody>
      </p:sp>
      <p:sp>
        <p:nvSpPr>
          <p:cNvPr id="65" name="Rectángulo 64"/>
          <p:cNvSpPr/>
          <p:nvPr/>
        </p:nvSpPr>
        <p:spPr>
          <a:xfrm>
            <a:off x="5271032" y="702637"/>
            <a:ext cx="1080000" cy="392400"/>
          </a:xfrm>
          <a:prstGeom prst="rect">
            <a:avLst/>
          </a:prstGeom>
          <a:solidFill>
            <a:srgbClr val="996633"/>
          </a:solidFill>
          <a:ln w="19050" cap="rnd" cmpd="sng" algn="ctr">
            <a:solidFill>
              <a:srgbClr val="9966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400" b="0" i="0" u="none" strike="noStrike" kern="0" cap="none" spc="0" normalizeH="0" baseline="0" noProof="0" dirty="0">
                <a:ln>
                  <a:noFill/>
                </a:ln>
                <a:solidFill>
                  <a:prstClr val="white"/>
                </a:solidFill>
                <a:effectLst/>
                <a:uLnTx/>
                <a:uFillTx/>
                <a:latin typeface="Times New Roman"/>
                <a:ea typeface="+mn-ea"/>
                <a:cs typeface="+mn-cs"/>
              </a:rPr>
              <a:t>1856-1915</a:t>
            </a:r>
          </a:p>
        </p:txBody>
      </p:sp>
      <p:sp>
        <p:nvSpPr>
          <p:cNvPr id="66" name="Rectángulo 65"/>
          <p:cNvSpPr/>
          <p:nvPr/>
        </p:nvSpPr>
        <p:spPr>
          <a:xfrm>
            <a:off x="3729497" y="3073785"/>
            <a:ext cx="1080000" cy="392400"/>
          </a:xfrm>
          <a:prstGeom prst="rect">
            <a:avLst/>
          </a:prstGeom>
          <a:solidFill>
            <a:srgbClr val="996633"/>
          </a:solidFill>
          <a:ln w="19050" cap="rnd" cmpd="sng" algn="ctr">
            <a:solidFill>
              <a:srgbClr val="9966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400" b="0" i="0" u="none" strike="noStrike" kern="0" cap="none" spc="0" normalizeH="0" baseline="0" noProof="0" dirty="0">
                <a:ln>
                  <a:noFill/>
                </a:ln>
                <a:solidFill>
                  <a:prstClr val="white"/>
                </a:solidFill>
                <a:effectLst/>
                <a:uLnTx/>
                <a:uFillTx/>
                <a:latin typeface="Times New Roman"/>
                <a:ea typeface="+mn-ea"/>
                <a:cs typeface="+mn-cs"/>
              </a:rPr>
              <a:t>1880-1949</a:t>
            </a:r>
          </a:p>
        </p:txBody>
      </p:sp>
      <p:sp>
        <p:nvSpPr>
          <p:cNvPr id="67" name="Rectángulo 66"/>
          <p:cNvSpPr/>
          <p:nvPr/>
        </p:nvSpPr>
        <p:spPr>
          <a:xfrm>
            <a:off x="6787603" y="3412612"/>
            <a:ext cx="1080000" cy="392400"/>
          </a:xfrm>
          <a:prstGeom prst="rect">
            <a:avLst/>
          </a:prstGeom>
          <a:solidFill>
            <a:srgbClr val="996633"/>
          </a:solidFill>
          <a:ln w="19050" cap="rnd" cmpd="sng" algn="ctr">
            <a:solidFill>
              <a:srgbClr val="9966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C" sz="1400" b="0" i="0" u="none" strike="noStrike" kern="0" cap="none" spc="0" normalizeH="0" baseline="0" noProof="0" dirty="0">
                <a:ln>
                  <a:noFill/>
                </a:ln>
                <a:solidFill>
                  <a:prstClr val="white"/>
                </a:solidFill>
                <a:effectLst/>
                <a:uLnTx/>
                <a:uFillTx/>
                <a:latin typeface="Times New Roman"/>
                <a:ea typeface="+mn-ea"/>
                <a:cs typeface="+mn-cs"/>
              </a:rPr>
              <a:t>1841-1925</a:t>
            </a:r>
          </a:p>
        </p:txBody>
      </p:sp>
    </p:spTree>
    <p:extLst>
      <p:ext uri="{BB962C8B-B14F-4D97-AF65-F5344CB8AC3E}">
        <p14:creationId xmlns:p14="http://schemas.microsoft.com/office/powerpoint/2010/main" val="22619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8" grpId="0">
        <p:bldAsOne/>
      </p:bldGraphic>
      <p:bldP spid="59" grpId="0"/>
      <p:bldP spid="60" grpId="0"/>
      <p:bldP spid="61" grpId="0"/>
      <p:bldP spid="62" grpId="0"/>
      <p:bldP spid="63" grpId="0"/>
      <p:bldP spid="64" grpId="0"/>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538659" y="184866"/>
            <a:ext cx="5257107" cy="340519"/>
          </a:xfrm>
          <a:prstGeom prst="flowChartAlternateProcess">
            <a:avLst/>
          </a:prstGeom>
          <a:ln w="28575">
            <a:solidFill>
              <a:srgbClr val="00DA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EC" sz="1400" b="1" dirty="0"/>
              <a:t>Resumen de las teorías aplicadas a la investigación</a:t>
            </a:r>
            <a:endParaRPr lang="es-MX" sz="1400" b="1" dirty="0"/>
          </a:p>
        </p:txBody>
      </p:sp>
      <p:grpSp>
        <p:nvGrpSpPr>
          <p:cNvPr id="47" name="Grupo 25"/>
          <p:cNvGrpSpPr/>
          <p:nvPr/>
        </p:nvGrpSpPr>
        <p:grpSpPr>
          <a:xfrm>
            <a:off x="95534" y="116632"/>
            <a:ext cx="2615296" cy="618651"/>
            <a:chOff x="95534" y="109182"/>
            <a:chExt cx="2429301" cy="807486"/>
          </a:xfrm>
        </p:grpSpPr>
        <p:pic>
          <p:nvPicPr>
            <p:cNvPr id="48" name="Imagen 26">
              <a:extLst>
                <a:ext uri="{FF2B5EF4-FFF2-40B4-BE49-F238E27FC236}">
                  <a16:creationId xmlns:a16="http://schemas.microsoft.com/office/drawing/2014/main" xmlns="" id="{F423760E-867B-F845-BD70-22A4238927D3}"/>
                </a:ext>
              </a:extLst>
            </p:cNvPr>
            <p:cNvPicPr>
              <a:picLocks noChangeAspect="1"/>
            </p:cNvPicPr>
            <p:nvPr/>
          </p:nvPicPr>
          <p:blipFill>
            <a:blip r:embed="rId3"/>
            <a:stretch>
              <a:fillRect/>
            </a:stretch>
          </p:blipFill>
          <p:spPr>
            <a:xfrm>
              <a:off x="95534" y="109182"/>
              <a:ext cx="2429301" cy="807486"/>
            </a:xfrm>
            <a:prstGeom prst="rect">
              <a:avLst/>
            </a:prstGeom>
          </p:spPr>
        </p:pic>
        <p:sp>
          <p:nvSpPr>
            <p:cNvPr id="49" name="CuadroTexto 27"/>
            <p:cNvSpPr txBox="1"/>
            <p:nvPr/>
          </p:nvSpPr>
          <p:spPr>
            <a:xfrm>
              <a:off x="95534" y="294553"/>
              <a:ext cx="832514" cy="461665"/>
            </a:xfrm>
            <a:prstGeom prst="rect">
              <a:avLst/>
            </a:prstGeom>
            <a:noFill/>
          </p:spPr>
          <p:txBody>
            <a:bodyPr wrap="square" rtlCol="0">
              <a:spAutoFit/>
            </a:bodyPr>
            <a:lstStyle/>
            <a:p>
              <a:pPr algn="ctr"/>
              <a:r>
                <a:rPr lang="es-MX" sz="1200" b="1" dirty="0"/>
                <a:t>Capítulo II</a:t>
              </a:r>
            </a:p>
          </p:txBody>
        </p:sp>
      </p:grpSp>
      <p:sp>
        <p:nvSpPr>
          <p:cNvPr id="50" name="CuadroTexto 28"/>
          <p:cNvSpPr txBox="1"/>
          <p:nvPr/>
        </p:nvSpPr>
        <p:spPr>
          <a:xfrm>
            <a:off x="1052915" y="250606"/>
            <a:ext cx="1596787" cy="523220"/>
          </a:xfrm>
          <a:prstGeom prst="rect">
            <a:avLst/>
          </a:prstGeom>
          <a:noFill/>
        </p:spPr>
        <p:txBody>
          <a:bodyPr wrap="square" rtlCol="0">
            <a:spAutoFit/>
          </a:bodyPr>
          <a:lstStyle/>
          <a:p>
            <a:r>
              <a:rPr lang="es-MX" sz="1400" b="1" dirty="0"/>
              <a:t>Teorías de soporte</a:t>
            </a:r>
          </a:p>
        </p:txBody>
      </p:sp>
      <p:graphicFrame>
        <p:nvGraphicFramePr>
          <p:cNvPr id="7" name="Tabla 6"/>
          <p:cNvGraphicFramePr>
            <a:graphicFrameLocks noGrp="1"/>
          </p:cNvGraphicFramePr>
          <p:nvPr>
            <p:extLst>
              <p:ext uri="{D42A27DB-BD31-4B8C-83A1-F6EECF244321}">
                <p14:modId xmlns:p14="http://schemas.microsoft.com/office/powerpoint/2010/main" val="3451794456"/>
              </p:ext>
            </p:extLst>
          </p:nvPr>
        </p:nvGraphicFramePr>
        <p:xfrm>
          <a:off x="101214" y="773826"/>
          <a:ext cx="11737303" cy="5053348"/>
        </p:xfrm>
        <a:graphic>
          <a:graphicData uri="http://schemas.openxmlformats.org/drawingml/2006/table">
            <a:tbl>
              <a:tblPr firstRow="1" firstCol="1" bandRow="1">
                <a:tableStyleId>{5C22544A-7EE6-4342-B048-85BDC9FD1C3A}</a:tableStyleId>
              </a:tblPr>
              <a:tblGrid>
                <a:gridCol w="1173729">
                  <a:extLst>
                    <a:ext uri="{9D8B030D-6E8A-4147-A177-3AD203B41FA5}">
                      <a16:colId xmlns:a16="http://schemas.microsoft.com/office/drawing/2014/main" xmlns="" val="20000"/>
                    </a:ext>
                  </a:extLst>
                </a:gridCol>
                <a:gridCol w="3227759">
                  <a:extLst>
                    <a:ext uri="{9D8B030D-6E8A-4147-A177-3AD203B41FA5}">
                      <a16:colId xmlns:a16="http://schemas.microsoft.com/office/drawing/2014/main" xmlns="" val="20001"/>
                    </a:ext>
                  </a:extLst>
                </a:gridCol>
                <a:gridCol w="3301117">
                  <a:extLst>
                    <a:ext uri="{9D8B030D-6E8A-4147-A177-3AD203B41FA5}">
                      <a16:colId xmlns:a16="http://schemas.microsoft.com/office/drawing/2014/main" xmlns="" val="20002"/>
                    </a:ext>
                  </a:extLst>
                </a:gridCol>
                <a:gridCol w="4034698">
                  <a:extLst>
                    <a:ext uri="{9D8B030D-6E8A-4147-A177-3AD203B41FA5}">
                      <a16:colId xmlns:a16="http://schemas.microsoft.com/office/drawing/2014/main" xmlns="" val="20003"/>
                    </a:ext>
                  </a:extLst>
                </a:gridCol>
              </a:tblGrid>
              <a:tr h="270521">
                <a:tc>
                  <a:txBody>
                    <a:bodyPr/>
                    <a:lstStyle/>
                    <a:p>
                      <a:pPr algn="ctr">
                        <a:lnSpc>
                          <a:spcPct val="115000"/>
                        </a:lnSpc>
                        <a:spcAft>
                          <a:spcPts val="0"/>
                        </a:spcAft>
                      </a:pPr>
                      <a:r>
                        <a:rPr lang="es-ES" sz="1600" b="1" dirty="0">
                          <a:solidFill>
                            <a:schemeClr val="tx1"/>
                          </a:solidFill>
                          <a:effectLst/>
                        </a:rPr>
                        <a:t>Proceso</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678" marR="34678" marT="0" marB="0">
                    <a:solidFill>
                      <a:schemeClr val="accent4">
                        <a:lumMod val="20000"/>
                        <a:lumOff val="80000"/>
                      </a:schemeClr>
                    </a:solidFill>
                  </a:tcPr>
                </a:tc>
                <a:tc>
                  <a:txBody>
                    <a:bodyPr/>
                    <a:lstStyle/>
                    <a:p>
                      <a:pPr algn="ctr">
                        <a:lnSpc>
                          <a:spcPct val="115000"/>
                        </a:lnSpc>
                        <a:spcAft>
                          <a:spcPts val="0"/>
                        </a:spcAft>
                      </a:pPr>
                      <a:r>
                        <a:rPr lang="es-ES" sz="1600" b="1">
                          <a:solidFill>
                            <a:schemeClr val="tx1"/>
                          </a:solidFill>
                          <a:effectLst/>
                        </a:rPr>
                        <a:t>Frederick Taylor</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678" marR="34678" marT="0" marB="0">
                    <a:solidFill>
                      <a:schemeClr val="accent4">
                        <a:lumMod val="20000"/>
                        <a:lumOff val="80000"/>
                      </a:schemeClr>
                    </a:solidFill>
                  </a:tcPr>
                </a:tc>
                <a:tc>
                  <a:txBody>
                    <a:bodyPr/>
                    <a:lstStyle/>
                    <a:p>
                      <a:pPr algn="ctr">
                        <a:lnSpc>
                          <a:spcPct val="115000"/>
                        </a:lnSpc>
                        <a:spcAft>
                          <a:spcPts val="0"/>
                        </a:spcAft>
                      </a:pPr>
                      <a:r>
                        <a:rPr lang="es-ES" sz="1600" b="1" dirty="0">
                          <a:solidFill>
                            <a:schemeClr val="tx1"/>
                          </a:solidFill>
                          <a:effectLst/>
                        </a:rPr>
                        <a:t>Henry Fayol</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678" marR="34678" marT="0" marB="0">
                    <a:solidFill>
                      <a:schemeClr val="accent4">
                        <a:lumMod val="20000"/>
                        <a:lumOff val="80000"/>
                      </a:schemeClr>
                    </a:solidFill>
                  </a:tcPr>
                </a:tc>
                <a:tc>
                  <a:txBody>
                    <a:bodyPr/>
                    <a:lstStyle/>
                    <a:p>
                      <a:pPr algn="ctr">
                        <a:lnSpc>
                          <a:spcPct val="115000"/>
                        </a:lnSpc>
                        <a:spcAft>
                          <a:spcPts val="0"/>
                        </a:spcAft>
                      </a:pPr>
                      <a:r>
                        <a:rPr lang="es-ES" sz="1600" b="1" dirty="0">
                          <a:solidFill>
                            <a:schemeClr val="tx1"/>
                          </a:solidFill>
                          <a:effectLst/>
                        </a:rPr>
                        <a:t>Elton Mayo</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678" marR="34678" marT="0" marB="0">
                    <a:solidFill>
                      <a:schemeClr val="accent4">
                        <a:lumMod val="20000"/>
                        <a:lumOff val="80000"/>
                      </a:schemeClr>
                    </a:solidFill>
                  </a:tcPr>
                </a:tc>
                <a:extLst>
                  <a:ext uri="{0D108BD9-81ED-4DB2-BD59-A6C34878D82A}">
                    <a16:rowId xmlns:a16="http://schemas.microsoft.com/office/drawing/2014/main" xmlns="" val="10000"/>
                  </a:ext>
                </a:extLst>
              </a:tr>
              <a:tr h="608671">
                <a:tc>
                  <a:txBody>
                    <a:bodyPr/>
                    <a:lstStyle/>
                    <a:p>
                      <a:pPr algn="r">
                        <a:lnSpc>
                          <a:spcPct val="115000"/>
                        </a:lnSpc>
                        <a:spcAft>
                          <a:spcPts val="0"/>
                        </a:spcAft>
                      </a:pPr>
                      <a:r>
                        <a:rPr lang="es-ES" sz="1200" dirty="0">
                          <a:solidFill>
                            <a:schemeClr val="tx1"/>
                          </a:solidFill>
                          <a:effectLst/>
                        </a:rPr>
                        <a:t>Requerimiento</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678" marR="34678" marT="0" marB="0">
                    <a:solidFill>
                      <a:schemeClr val="accent4">
                        <a:lumMod val="20000"/>
                        <a:lumOff val="80000"/>
                      </a:schemeClr>
                    </a:solidFill>
                  </a:tcPr>
                </a:tc>
                <a:tc>
                  <a:txBody>
                    <a:bodyPr/>
                    <a:lstStyle/>
                    <a:p>
                      <a:pPr>
                        <a:lnSpc>
                          <a:spcPct val="115000"/>
                        </a:lnSpc>
                        <a:spcAft>
                          <a:spcPts val="0"/>
                        </a:spcAft>
                      </a:pPr>
                      <a:r>
                        <a:rPr lang="es-ES" sz="1200" b="0" dirty="0">
                          <a:solidFill>
                            <a:schemeClr val="tx1"/>
                          </a:solidFill>
                          <a:effectLst/>
                        </a:rPr>
                        <a:t> </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678" marR="34678" marT="0" marB="0">
                    <a:solidFill>
                      <a:schemeClr val="accent4">
                        <a:lumMod val="20000"/>
                        <a:lumOff val="80000"/>
                      </a:schemeClr>
                    </a:solidFill>
                  </a:tcPr>
                </a:tc>
                <a:tc>
                  <a:txBody>
                    <a:bodyPr/>
                    <a:lstStyle/>
                    <a:p>
                      <a:pPr marL="171450" indent="-171450" algn="just">
                        <a:lnSpc>
                          <a:spcPct val="115000"/>
                        </a:lnSpc>
                        <a:spcAft>
                          <a:spcPts val="0"/>
                        </a:spcAft>
                        <a:buFont typeface="Arial" panose="020B0604020202020204" pitchFamily="34" charset="0"/>
                        <a:buChar char="•"/>
                      </a:pPr>
                      <a:r>
                        <a:rPr lang="es-ES" sz="1200" b="0" dirty="0">
                          <a:solidFill>
                            <a:schemeClr val="tx1"/>
                          </a:solidFill>
                          <a:effectLst/>
                        </a:rPr>
                        <a:t>Puestos disponibles en base a un orgánico.</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678" marR="34678" marT="0" marB="0">
                    <a:solidFill>
                      <a:schemeClr val="accent4">
                        <a:lumMod val="20000"/>
                        <a:lumOff val="80000"/>
                      </a:schemeClr>
                    </a:solidFill>
                  </a:tcPr>
                </a:tc>
                <a:tc>
                  <a:txBody>
                    <a:bodyPr/>
                    <a:lstStyle/>
                    <a:p>
                      <a:pPr marL="171450" indent="-171450" algn="just">
                        <a:lnSpc>
                          <a:spcPct val="115000"/>
                        </a:lnSpc>
                        <a:spcAft>
                          <a:spcPts val="0"/>
                        </a:spcAft>
                        <a:buFont typeface="Arial" panose="020B0604020202020204" pitchFamily="34" charset="0"/>
                        <a:buChar char="•"/>
                      </a:pPr>
                      <a:r>
                        <a:rPr lang="es-ES" sz="1200" b="0" dirty="0">
                          <a:solidFill>
                            <a:schemeClr val="tx1"/>
                          </a:solidFill>
                          <a:effectLst/>
                        </a:rPr>
                        <a:t>El perfil del aspirante muy importante para cubrir vacantes.</a:t>
                      </a:r>
                    </a:p>
                    <a:p>
                      <a:pPr marL="171450" indent="-171450" algn="just">
                        <a:lnSpc>
                          <a:spcPct val="115000"/>
                        </a:lnSpc>
                        <a:spcAft>
                          <a:spcPts val="0"/>
                        </a:spcAft>
                        <a:buFont typeface="Arial" panose="020B0604020202020204" pitchFamily="34" charset="0"/>
                        <a:buChar char="•"/>
                      </a:pPr>
                      <a:r>
                        <a:rPr lang="es-ES" sz="1200" b="0" dirty="0">
                          <a:solidFill>
                            <a:schemeClr val="tx1"/>
                          </a:solidFill>
                          <a:effectLst/>
                        </a:rPr>
                        <a:t>Se destaca también la vocación.</a:t>
                      </a:r>
                      <a:endParaRPr lang="en-US" sz="1200" b="0" dirty="0">
                        <a:solidFill>
                          <a:schemeClr val="tx1"/>
                        </a:solidFill>
                        <a:effectLst/>
                      </a:endParaRPr>
                    </a:p>
                  </a:txBody>
                  <a:tcPr marL="34678" marR="34678" marT="0" marB="0">
                    <a:solidFill>
                      <a:schemeClr val="accent4">
                        <a:lumMod val="20000"/>
                        <a:lumOff val="80000"/>
                      </a:schemeClr>
                    </a:solidFill>
                  </a:tcPr>
                </a:tc>
                <a:extLst>
                  <a:ext uri="{0D108BD9-81ED-4DB2-BD59-A6C34878D82A}">
                    <a16:rowId xmlns:a16="http://schemas.microsoft.com/office/drawing/2014/main" xmlns="" val="10001"/>
                  </a:ext>
                </a:extLst>
              </a:tr>
              <a:tr h="608671">
                <a:tc>
                  <a:txBody>
                    <a:bodyPr/>
                    <a:lstStyle/>
                    <a:p>
                      <a:pPr algn="r">
                        <a:lnSpc>
                          <a:spcPct val="115000"/>
                        </a:lnSpc>
                        <a:spcAft>
                          <a:spcPts val="0"/>
                        </a:spcAft>
                      </a:pPr>
                      <a:r>
                        <a:rPr lang="es-ES" sz="1200" b="1" kern="1200" dirty="0">
                          <a:solidFill>
                            <a:schemeClr val="tx1"/>
                          </a:solidFill>
                          <a:effectLst/>
                          <a:latin typeface="+mn-lt"/>
                          <a:ea typeface="+mn-ea"/>
                          <a:cs typeface="+mn-cs"/>
                        </a:rPr>
                        <a:t>Reclutamiento</a:t>
                      </a:r>
                      <a:endParaRPr lang="en-US" sz="1200" b="1" kern="1200" dirty="0">
                        <a:solidFill>
                          <a:schemeClr val="tx1"/>
                        </a:solidFill>
                        <a:effectLst/>
                        <a:latin typeface="+mn-lt"/>
                        <a:ea typeface="+mn-ea"/>
                        <a:cs typeface="+mn-cs"/>
                      </a:endParaRPr>
                    </a:p>
                  </a:txBody>
                  <a:tcPr marL="34678" marR="34678" marT="0" marB="0">
                    <a:solidFill>
                      <a:schemeClr val="bg1"/>
                    </a:solidFill>
                  </a:tcPr>
                </a:tc>
                <a:tc>
                  <a:txBody>
                    <a:bodyPr/>
                    <a:lstStyle/>
                    <a:p>
                      <a:pPr>
                        <a:lnSpc>
                          <a:spcPct val="115000"/>
                        </a:lnSpc>
                        <a:spcAft>
                          <a:spcPts val="0"/>
                        </a:spcAft>
                      </a:pPr>
                      <a:r>
                        <a:rPr lang="es-ES" sz="1200" b="0" kern="1200" dirty="0">
                          <a:solidFill>
                            <a:schemeClr val="tx1"/>
                          </a:solidFill>
                          <a:effectLst/>
                          <a:latin typeface="+mn-lt"/>
                          <a:ea typeface="+mn-ea"/>
                          <a:cs typeface="+mn-cs"/>
                        </a:rPr>
                        <a:t> </a:t>
                      </a:r>
                      <a:endParaRPr lang="en-US" sz="1200" b="0" kern="1200" dirty="0">
                        <a:solidFill>
                          <a:schemeClr val="tx1"/>
                        </a:solidFill>
                        <a:effectLst/>
                        <a:latin typeface="+mn-lt"/>
                        <a:ea typeface="+mn-ea"/>
                        <a:cs typeface="+mn-cs"/>
                      </a:endParaRPr>
                    </a:p>
                  </a:txBody>
                  <a:tcPr marL="34678" marR="34678" marT="0" marB="0">
                    <a:solidFill>
                      <a:schemeClr val="bg1"/>
                    </a:solidFill>
                  </a:tcPr>
                </a:tc>
                <a:tc>
                  <a:txBody>
                    <a:bodyPr/>
                    <a:lstStyle/>
                    <a:p>
                      <a:pPr>
                        <a:lnSpc>
                          <a:spcPct val="115000"/>
                        </a:lnSpc>
                        <a:spcAft>
                          <a:spcPts val="0"/>
                        </a:spcAft>
                      </a:pPr>
                      <a:r>
                        <a:rPr lang="es-ES" sz="1200" b="0" kern="1200" dirty="0">
                          <a:solidFill>
                            <a:schemeClr val="tx1"/>
                          </a:solidFill>
                          <a:effectLst/>
                          <a:latin typeface="+mn-lt"/>
                          <a:ea typeface="+mn-ea"/>
                          <a:cs typeface="+mn-cs"/>
                        </a:rPr>
                        <a:t> </a:t>
                      </a:r>
                      <a:endParaRPr lang="en-US" sz="1200" b="0" kern="1200" dirty="0">
                        <a:solidFill>
                          <a:schemeClr val="tx1"/>
                        </a:solidFill>
                        <a:effectLst/>
                        <a:latin typeface="+mn-lt"/>
                        <a:ea typeface="+mn-ea"/>
                        <a:cs typeface="+mn-cs"/>
                      </a:endParaRPr>
                    </a:p>
                  </a:txBody>
                  <a:tcPr marL="34678" marR="34678" marT="0" marB="0">
                    <a:solidFill>
                      <a:schemeClr val="bg1"/>
                    </a:solidFill>
                  </a:tcPr>
                </a:tc>
                <a:tc>
                  <a:txBody>
                    <a:bodyPr/>
                    <a:lstStyle/>
                    <a:p>
                      <a:pPr marL="171450" indent="-171450" algn="just">
                        <a:lnSpc>
                          <a:spcPct val="115000"/>
                        </a:lnSpc>
                        <a:spcAft>
                          <a:spcPts val="0"/>
                        </a:spcAft>
                        <a:buFont typeface="Arial" panose="020B0604020202020204" pitchFamily="34" charset="0"/>
                        <a:buChar char="•"/>
                      </a:pPr>
                      <a:r>
                        <a:rPr lang="es-ES" sz="1200" b="0" kern="1200" dirty="0">
                          <a:solidFill>
                            <a:schemeClr val="tx1"/>
                          </a:solidFill>
                          <a:effectLst/>
                          <a:latin typeface="+mn-lt"/>
                          <a:ea typeface="+mn-ea"/>
                          <a:cs typeface="+mn-cs"/>
                        </a:rPr>
                        <a:t>Bases técnicas y aplicación</a:t>
                      </a:r>
                      <a:r>
                        <a:rPr lang="es-ES" sz="1200" b="0" kern="1200" baseline="0" dirty="0">
                          <a:solidFill>
                            <a:schemeClr val="tx1"/>
                          </a:solidFill>
                          <a:effectLst/>
                          <a:latin typeface="+mn-lt"/>
                          <a:ea typeface="+mn-ea"/>
                          <a:cs typeface="+mn-cs"/>
                        </a:rPr>
                        <a:t> de </a:t>
                      </a:r>
                      <a:r>
                        <a:rPr lang="es-ES" sz="1200" b="0" kern="1200" dirty="0">
                          <a:solidFill>
                            <a:schemeClr val="tx1"/>
                          </a:solidFill>
                          <a:effectLst/>
                          <a:latin typeface="+mn-lt"/>
                          <a:ea typeface="+mn-ea"/>
                          <a:cs typeface="+mn-cs"/>
                        </a:rPr>
                        <a:t>tecnología para el proceso.</a:t>
                      </a:r>
                    </a:p>
                    <a:p>
                      <a:pPr marL="171450" indent="-171450" algn="just">
                        <a:lnSpc>
                          <a:spcPct val="115000"/>
                        </a:lnSpc>
                        <a:spcAft>
                          <a:spcPts val="0"/>
                        </a:spcAft>
                        <a:buFont typeface="Arial" panose="020B0604020202020204" pitchFamily="34" charset="0"/>
                        <a:buChar char="•"/>
                      </a:pPr>
                      <a:r>
                        <a:rPr lang="es-ES" sz="1200" b="0" kern="1200" dirty="0">
                          <a:solidFill>
                            <a:schemeClr val="tx1"/>
                          </a:solidFill>
                          <a:effectLst/>
                          <a:latin typeface="+mn-lt"/>
                          <a:ea typeface="+mn-ea"/>
                          <a:cs typeface="+mn-cs"/>
                        </a:rPr>
                        <a:t>Considera requerimientos del orgánico </a:t>
                      </a:r>
                      <a:endParaRPr lang="en-US" sz="1200" b="0" kern="1200" dirty="0">
                        <a:solidFill>
                          <a:schemeClr val="tx1"/>
                        </a:solidFill>
                        <a:effectLst/>
                        <a:latin typeface="+mn-lt"/>
                        <a:ea typeface="+mn-ea"/>
                        <a:cs typeface="+mn-cs"/>
                      </a:endParaRPr>
                    </a:p>
                  </a:txBody>
                  <a:tcPr marL="34678" marR="34678" marT="0" marB="0">
                    <a:solidFill>
                      <a:schemeClr val="bg1"/>
                    </a:solidFill>
                  </a:tcPr>
                </a:tc>
                <a:extLst>
                  <a:ext uri="{0D108BD9-81ED-4DB2-BD59-A6C34878D82A}">
                    <a16:rowId xmlns:a16="http://schemas.microsoft.com/office/drawing/2014/main" xmlns="" val="10002"/>
                  </a:ext>
                </a:extLst>
              </a:tr>
              <a:tr h="855681">
                <a:tc>
                  <a:txBody>
                    <a:bodyPr/>
                    <a:lstStyle/>
                    <a:p>
                      <a:pPr algn="r">
                        <a:lnSpc>
                          <a:spcPct val="115000"/>
                        </a:lnSpc>
                        <a:spcAft>
                          <a:spcPts val="0"/>
                        </a:spcAft>
                      </a:pPr>
                      <a:r>
                        <a:rPr lang="es-ES" sz="1200" b="1" kern="1200" dirty="0">
                          <a:solidFill>
                            <a:schemeClr val="tx1"/>
                          </a:solidFill>
                          <a:effectLst/>
                          <a:latin typeface="+mn-lt"/>
                          <a:ea typeface="+mn-ea"/>
                          <a:cs typeface="+mn-cs"/>
                        </a:rPr>
                        <a:t>Selección</a:t>
                      </a:r>
                      <a:endParaRPr lang="en-US" sz="1200" b="1" kern="1200" dirty="0">
                        <a:solidFill>
                          <a:schemeClr val="tx1"/>
                        </a:solidFill>
                        <a:effectLst/>
                        <a:latin typeface="+mn-lt"/>
                        <a:ea typeface="+mn-ea"/>
                        <a:cs typeface="+mn-cs"/>
                      </a:endParaRPr>
                    </a:p>
                  </a:txBody>
                  <a:tcPr marL="34678" marR="34678" marT="0" marB="0">
                    <a:solidFill>
                      <a:schemeClr val="accent4">
                        <a:lumMod val="20000"/>
                        <a:lumOff val="80000"/>
                      </a:schemeClr>
                    </a:solidFill>
                  </a:tcPr>
                </a:tc>
                <a:tc>
                  <a:txBody>
                    <a:bodyPr/>
                    <a:lstStyle/>
                    <a:p>
                      <a:pPr marL="171450" indent="-171450" algn="just">
                        <a:lnSpc>
                          <a:spcPct val="115000"/>
                        </a:lnSpc>
                        <a:spcAft>
                          <a:spcPts val="0"/>
                        </a:spcAft>
                        <a:buFont typeface="Arial" panose="020B0604020202020204" pitchFamily="34" charset="0"/>
                        <a:buChar char="•"/>
                      </a:pPr>
                      <a:r>
                        <a:rPr lang="es-ES" sz="1200" b="0" kern="1200" dirty="0">
                          <a:solidFill>
                            <a:schemeClr val="tx1"/>
                          </a:solidFill>
                          <a:effectLst/>
                          <a:latin typeface="+mn-lt"/>
                          <a:ea typeface="+mn-ea"/>
                          <a:cs typeface="+mn-cs"/>
                        </a:rPr>
                        <a:t>Mantiene un objeto de estudio; sistematiza los conocimientos sobre administración.</a:t>
                      </a:r>
                    </a:p>
                    <a:p>
                      <a:pPr marL="171450" indent="-171450" algn="just">
                        <a:lnSpc>
                          <a:spcPct val="115000"/>
                        </a:lnSpc>
                        <a:spcAft>
                          <a:spcPts val="0"/>
                        </a:spcAft>
                        <a:buFont typeface="Arial" panose="020B0604020202020204" pitchFamily="34" charset="0"/>
                        <a:buChar char="•"/>
                      </a:pPr>
                      <a:r>
                        <a:rPr lang="es-ES" sz="1200" b="0" kern="1200" dirty="0">
                          <a:solidFill>
                            <a:schemeClr val="tx1"/>
                          </a:solidFill>
                          <a:effectLst/>
                          <a:latin typeface="+mn-lt"/>
                          <a:ea typeface="+mn-ea"/>
                          <a:cs typeface="+mn-cs"/>
                        </a:rPr>
                        <a:t>Establece leyes y reglas.</a:t>
                      </a:r>
                    </a:p>
                    <a:p>
                      <a:pPr marL="171450" indent="-171450" algn="just">
                        <a:lnSpc>
                          <a:spcPct val="115000"/>
                        </a:lnSpc>
                        <a:spcAft>
                          <a:spcPts val="0"/>
                        </a:spcAft>
                        <a:buFont typeface="Arial" panose="020B0604020202020204" pitchFamily="34" charset="0"/>
                        <a:buChar char="•"/>
                      </a:pPr>
                      <a:r>
                        <a:rPr lang="es-ES" sz="1200" b="0" kern="1200" dirty="0">
                          <a:solidFill>
                            <a:schemeClr val="tx1"/>
                          </a:solidFill>
                          <a:effectLst/>
                          <a:latin typeface="+mn-lt"/>
                          <a:ea typeface="+mn-ea"/>
                          <a:cs typeface="+mn-cs"/>
                        </a:rPr>
                        <a:t>Califica al aspirante que cumple el perfil.</a:t>
                      </a:r>
                      <a:endParaRPr lang="en-US" sz="1200" b="0" kern="1200" dirty="0">
                        <a:solidFill>
                          <a:schemeClr val="tx1"/>
                        </a:solidFill>
                        <a:effectLst/>
                        <a:latin typeface="+mn-lt"/>
                        <a:ea typeface="+mn-ea"/>
                        <a:cs typeface="+mn-cs"/>
                      </a:endParaRPr>
                    </a:p>
                  </a:txBody>
                  <a:tcPr marL="34678" marR="34678" marT="0" marB="0">
                    <a:solidFill>
                      <a:schemeClr val="accent4">
                        <a:lumMod val="20000"/>
                        <a:lumOff val="80000"/>
                      </a:schemeClr>
                    </a:solidFill>
                  </a:tcPr>
                </a:tc>
                <a:tc>
                  <a:txBody>
                    <a:bodyPr/>
                    <a:lstStyle/>
                    <a:p>
                      <a:pPr marL="171450" indent="-171450" algn="just">
                        <a:lnSpc>
                          <a:spcPct val="115000"/>
                        </a:lnSpc>
                        <a:spcAft>
                          <a:spcPts val="0"/>
                        </a:spcAft>
                        <a:buFont typeface="Arial" panose="020B0604020202020204" pitchFamily="34" charset="0"/>
                        <a:buChar char="•"/>
                      </a:pPr>
                      <a:r>
                        <a:rPr lang="es-ES" sz="1200" b="0" kern="1200" dirty="0">
                          <a:solidFill>
                            <a:schemeClr val="tx1"/>
                          </a:solidFill>
                          <a:effectLst/>
                          <a:latin typeface="+mn-lt"/>
                          <a:ea typeface="+mn-ea"/>
                          <a:cs typeface="+mn-cs"/>
                        </a:rPr>
                        <a:t>Se aplican principios de esta teoría.</a:t>
                      </a:r>
                    </a:p>
                    <a:p>
                      <a:pPr marL="171450" indent="-171450" algn="just">
                        <a:lnSpc>
                          <a:spcPct val="115000"/>
                        </a:lnSpc>
                        <a:spcAft>
                          <a:spcPts val="0"/>
                        </a:spcAft>
                        <a:buFont typeface="Arial" panose="020B0604020202020204" pitchFamily="34" charset="0"/>
                        <a:buChar char="•"/>
                      </a:pPr>
                      <a:r>
                        <a:rPr lang="es-ES" sz="1200" b="0" kern="1200" dirty="0">
                          <a:solidFill>
                            <a:schemeClr val="tx1"/>
                          </a:solidFill>
                          <a:effectLst/>
                          <a:latin typeface="+mn-lt"/>
                          <a:ea typeface="+mn-ea"/>
                          <a:cs typeface="+mn-cs"/>
                        </a:rPr>
                        <a:t>Concuerdan con la fase de selección en esta institución como son el liderazgo, la jerarquización, disciplina, espíritu de cuerpo.</a:t>
                      </a:r>
                      <a:endParaRPr lang="en-US" sz="1200" b="0" kern="1200" dirty="0">
                        <a:solidFill>
                          <a:schemeClr val="tx1"/>
                        </a:solidFill>
                        <a:effectLst/>
                        <a:latin typeface="+mn-lt"/>
                        <a:ea typeface="+mn-ea"/>
                        <a:cs typeface="+mn-cs"/>
                      </a:endParaRPr>
                    </a:p>
                  </a:txBody>
                  <a:tcPr marL="34678" marR="34678" marT="0" marB="0">
                    <a:solidFill>
                      <a:schemeClr val="accent4">
                        <a:lumMod val="20000"/>
                        <a:lumOff val="80000"/>
                      </a:schemeClr>
                    </a:solidFill>
                  </a:tcPr>
                </a:tc>
                <a:tc>
                  <a:txBody>
                    <a:bodyPr/>
                    <a:lstStyle/>
                    <a:p>
                      <a:pPr marL="171450" indent="-171450" algn="just">
                        <a:lnSpc>
                          <a:spcPct val="115000"/>
                        </a:lnSpc>
                        <a:spcAft>
                          <a:spcPts val="0"/>
                        </a:spcAft>
                        <a:buFont typeface="Arial" panose="020B0604020202020204" pitchFamily="34" charset="0"/>
                        <a:buChar char="•"/>
                      </a:pPr>
                      <a:r>
                        <a:rPr lang="es-ES" sz="1200" b="0" kern="1200" dirty="0">
                          <a:solidFill>
                            <a:schemeClr val="tx1"/>
                          </a:solidFill>
                          <a:effectLst/>
                          <a:latin typeface="+mn-lt"/>
                          <a:ea typeface="+mn-ea"/>
                          <a:cs typeface="+mn-cs"/>
                        </a:rPr>
                        <a:t>Se aplica perfil psicológico,</a:t>
                      </a:r>
                      <a:r>
                        <a:rPr lang="es-ES" sz="1200" b="0" kern="1200" baseline="0" dirty="0">
                          <a:solidFill>
                            <a:schemeClr val="tx1"/>
                          </a:solidFill>
                          <a:effectLst/>
                          <a:latin typeface="+mn-lt"/>
                          <a:ea typeface="+mn-ea"/>
                          <a:cs typeface="+mn-cs"/>
                        </a:rPr>
                        <a:t> d</a:t>
                      </a:r>
                      <a:r>
                        <a:rPr lang="es-ES" sz="1200" b="0" kern="1200" dirty="0">
                          <a:solidFill>
                            <a:schemeClr val="tx1"/>
                          </a:solidFill>
                          <a:effectLst/>
                          <a:latin typeface="+mn-lt"/>
                          <a:ea typeface="+mn-ea"/>
                          <a:cs typeface="+mn-cs"/>
                        </a:rPr>
                        <a:t>onde sobresale la vocación, sumándose la capacidad de adaptación al nuevo esquema de vida y de trabajo. </a:t>
                      </a:r>
                    </a:p>
                    <a:p>
                      <a:pPr marL="171450" indent="-171450" algn="just">
                        <a:lnSpc>
                          <a:spcPct val="115000"/>
                        </a:lnSpc>
                        <a:spcAft>
                          <a:spcPts val="0"/>
                        </a:spcAft>
                        <a:buFont typeface="Arial" panose="020B0604020202020204" pitchFamily="34" charset="0"/>
                        <a:buChar char="•"/>
                      </a:pPr>
                      <a:r>
                        <a:rPr lang="es-ES" sz="1200" b="0" kern="1200" dirty="0">
                          <a:solidFill>
                            <a:schemeClr val="tx1"/>
                          </a:solidFill>
                          <a:effectLst/>
                          <a:latin typeface="+mn-lt"/>
                          <a:ea typeface="+mn-ea"/>
                          <a:cs typeface="+mn-cs"/>
                        </a:rPr>
                        <a:t>Aquí se aplica conocimientos científicos.</a:t>
                      </a:r>
                      <a:endParaRPr lang="en-US" sz="1200" b="0" kern="1200" dirty="0">
                        <a:solidFill>
                          <a:schemeClr val="tx1"/>
                        </a:solidFill>
                        <a:effectLst/>
                        <a:latin typeface="+mn-lt"/>
                        <a:ea typeface="+mn-ea"/>
                        <a:cs typeface="+mn-cs"/>
                      </a:endParaRPr>
                    </a:p>
                  </a:txBody>
                  <a:tcPr marL="34678" marR="34678" marT="0" marB="0">
                    <a:solidFill>
                      <a:schemeClr val="accent4">
                        <a:lumMod val="20000"/>
                        <a:lumOff val="80000"/>
                      </a:schemeClr>
                    </a:solidFill>
                  </a:tcPr>
                </a:tc>
                <a:extLst>
                  <a:ext uri="{0D108BD9-81ED-4DB2-BD59-A6C34878D82A}">
                    <a16:rowId xmlns:a16="http://schemas.microsoft.com/office/drawing/2014/main" xmlns="" val="10003"/>
                  </a:ext>
                </a:extLst>
              </a:tr>
              <a:tr h="811562">
                <a:tc>
                  <a:txBody>
                    <a:bodyPr/>
                    <a:lstStyle/>
                    <a:p>
                      <a:pPr algn="r">
                        <a:lnSpc>
                          <a:spcPct val="115000"/>
                        </a:lnSpc>
                        <a:spcAft>
                          <a:spcPts val="0"/>
                        </a:spcAft>
                      </a:pPr>
                      <a:r>
                        <a:rPr lang="es-ES" sz="1200" b="1" kern="1200" dirty="0">
                          <a:solidFill>
                            <a:schemeClr val="tx1"/>
                          </a:solidFill>
                          <a:effectLst/>
                          <a:latin typeface="+mn-lt"/>
                          <a:ea typeface="+mn-ea"/>
                          <a:cs typeface="+mn-cs"/>
                        </a:rPr>
                        <a:t>Capacitación</a:t>
                      </a:r>
                      <a:endParaRPr lang="en-US" sz="1200" b="1" kern="1200" dirty="0">
                        <a:solidFill>
                          <a:schemeClr val="tx1"/>
                        </a:solidFill>
                        <a:effectLst/>
                        <a:latin typeface="+mn-lt"/>
                        <a:ea typeface="+mn-ea"/>
                        <a:cs typeface="+mn-cs"/>
                      </a:endParaRPr>
                    </a:p>
                  </a:txBody>
                  <a:tcPr marL="34678" marR="34678" marT="0" marB="0">
                    <a:solidFill>
                      <a:schemeClr val="bg1"/>
                    </a:solidFill>
                  </a:tcPr>
                </a:tc>
                <a:tc>
                  <a:txBody>
                    <a:bodyPr/>
                    <a:lstStyle/>
                    <a:p>
                      <a:pPr marL="171450" indent="-171450" algn="just">
                        <a:lnSpc>
                          <a:spcPct val="115000"/>
                        </a:lnSpc>
                        <a:spcAft>
                          <a:spcPts val="0"/>
                        </a:spcAft>
                        <a:buFont typeface="Arial" panose="020B0604020202020204" pitchFamily="34" charset="0"/>
                        <a:buChar char="•"/>
                      </a:pPr>
                      <a:r>
                        <a:rPr lang="es-ES" sz="1200" b="0" kern="1200" dirty="0">
                          <a:solidFill>
                            <a:schemeClr val="tx1"/>
                          </a:solidFill>
                          <a:effectLst/>
                          <a:latin typeface="+mn-lt"/>
                          <a:ea typeface="+mn-ea"/>
                          <a:cs typeface="+mn-cs"/>
                        </a:rPr>
                        <a:t>Se establece parámetros para la capacitación.</a:t>
                      </a:r>
                    </a:p>
                    <a:p>
                      <a:pPr marL="171450" indent="-171450" algn="just">
                        <a:lnSpc>
                          <a:spcPct val="115000"/>
                        </a:lnSpc>
                        <a:spcAft>
                          <a:spcPts val="0"/>
                        </a:spcAft>
                        <a:buFont typeface="Arial" panose="020B0604020202020204" pitchFamily="34" charset="0"/>
                        <a:buChar char="•"/>
                      </a:pPr>
                      <a:r>
                        <a:rPr lang="es-ES" sz="1200" b="0" kern="1200" dirty="0">
                          <a:solidFill>
                            <a:schemeClr val="tx1"/>
                          </a:solidFill>
                          <a:effectLst/>
                          <a:latin typeface="+mn-lt"/>
                          <a:ea typeface="+mn-ea"/>
                          <a:cs typeface="+mn-cs"/>
                        </a:rPr>
                        <a:t>Son medidos con el aporte de la tecnología.</a:t>
                      </a:r>
                      <a:endParaRPr lang="en-US" sz="1200" b="0" kern="1200" dirty="0">
                        <a:solidFill>
                          <a:schemeClr val="tx1"/>
                        </a:solidFill>
                        <a:effectLst/>
                        <a:latin typeface="+mn-lt"/>
                        <a:ea typeface="+mn-ea"/>
                        <a:cs typeface="+mn-cs"/>
                      </a:endParaRPr>
                    </a:p>
                  </a:txBody>
                  <a:tcPr marL="34678" marR="34678" marT="0" marB="0">
                    <a:solidFill>
                      <a:schemeClr val="bg1"/>
                    </a:solidFill>
                  </a:tcPr>
                </a:tc>
                <a:tc>
                  <a:txBody>
                    <a:bodyPr/>
                    <a:lstStyle/>
                    <a:p>
                      <a:pPr marL="171450" indent="-171450" algn="just">
                        <a:lnSpc>
                          <a:spcPct val="115000"/>
                        </a:lnSpc>
                        <a:spcAft>
                          <a:spcPts val="0"/>
                        </a:spcAft>
                        <a:buFont typeface="Arial" panose="020B0604020202020204" pitchFamily="34" charset="0"/>
                        <a:buChar char="•"/>
                      </a:pPr>
                      <a:r>
                        <a:rPr lang="es-ES" sz="1200" b="0" kern="1200" dirty="0">
                          <a:solidFill>
                            <a:schemeClr val="tx1"/>
                          </a:solidFill>
                          <a:effectLst/>
                          <a:latin typeface="+mn-lt"/>
                          <a:ea typeface="+mn-ea"/>
                          <a:cs typeface="+mn-cs"/>
                        </a:rPr>
                        <a:t>Dispone de Direcciones para seccionar.</a:t>
                      </a:r>
                    </a:p>
                    <a:p>
                      <a:pPr marL="171450" indent="-171450" algn="just">
                        <a:lnSpc>
                          <a:spcPct val="115000"/>
                        </a:lnSpc>
                        <a:spcAft>
                          <a:spcPts val="0"/>
                        </a:spcAft>
                        <a:buFont typeface="Arial" panose="020B0604020202020204" pitchFamily="34" charset="0"/>
                        <a:buChar char="•"/>
                      </a:pPr>
                      <a:r>
                        <a:rPr lang="es-ES" sz="1200" b="0" kern="1200" dirty="0">
                          <a:solidFill>
                            <a:schemeClr val="tx1"/>
                          </a:solidFill>
                          <a:effectLst/>
                          <a:latin typeface="+mn-lt"/>
                          <a:ea typeface="+mn-ea"/>
                          <a:cs typeface="+mn-cs"/>
                        </a:rPr>
                        <a:t>Prioridad a eficiencia y eficacia.</a:t>
                      </a:r>
                      <a:endParaRPr lang="en-US" sz="1200" b="0" kern="1200" dirty="0">
                        <a:solidFill>
                          <a:schemeClr val="tx1"/>
                        </a:solidFill>
                        <a:effectLst/>
                        <a:latin typeface="+mn-lt"/>
                        <a:ea typeface="+mn-ea"/>
                        <a:cs typeface="+mn-cs"/>
                      </a:endParaRPr>
                    </a:p>
                  </a:txBody>
                  <a:tcPr marL="34678" marR="34678" marT="0" marB="0">
                    <a:solidFill>
                      <a:schemeClr val="bg1"/>
                    </a:solidFill>
                  </a:tcPr>
                </a:tc>
                <a:tc>
                  <a:txBody>
                    <a:bodyPr/>
                    <a:lstStyle/>
                    <a:p>
                      <a:pPr marL="171450" indent="-171450" algn="just">
                        <a:lnSpc>
                          <a:spcPct val="115000"/>
                        </a:lnSpc>
                        <a:spcAft>
                          <a:spcPts val="0"/>
                        </a:spcAft>
                        <a:buFont typeface="Arial" panose="020B0604020202020204" pitchFamily="34" charset="0"/>
                        <a:buChar char="•"/>
                      </a:pPr>
                      <a:r>
                        <a:rPr lang="es-ES" sz="1200" b="0" kern="1200" dirty="0">
                          <a:solidFill>
                            <a:schemeClr val="tx1"/>
                          </a:solidFill>
                          <a:effectLst/>
                          <a:latin typeface="+mn-lt"/>
                          <a:ea typeface="+mn-ea"/>
                          <a:cs typeface="+mn-cs"/>
                        </a:rPr>
                        <a:t>Tanto profesores y alumnos cumplen requisitos para aplicar la doctrina en beneficio de la capacitación</a:t>
                      </a:r>
                      <a:endParaRPr lang="en-US" sz="1200" b="0" kern="1200" dirty="0">
                        <a:solidFill>
                          <a:schemeClr val="tx1"/>
                        </a:solidFill>
                        <a:effectLst/>
                        <a:latin typeface="+mn-lt"/>
                        <a:ea typeface="+mn-ea"/>
                        <a:cs typeface="+mn-cs"/>
                      </a:endParaRPr>
                    </a:p>
                  </a:txBody>
                  <a:tcPr marL="34678" marR="34678" marT="0" marB="0">
                    <a:solidFill>
                      <a:schemeClr val="bg1"/>
                    </a:solidFill>
                  </a:tcPr>
                </a:tc>
                <a:extLst>
                  <a:ext uri="{0D108BD9-81ED-4DB2-BD59-A6C34878D82A}">
                    <a16:rowId xmlns:a16="http://schemas.microsoft.com/office/drawing/2014/main" xmlns="" val="10004"/>
                  </a:ext>
                </a:extLst>
              </a:tr>
              <a:tr h="1029771">
                <a:tc>
                  <a:txBody>
                    <a:bodyPr/>
                    <a:lstStyle/>
                    <a:p>
                      <a:pPr algn="r">
                        <a:lnSpc>
                          <a:spcPct val="115000"/>
                        </a:lnSpc>
                        <a:spcAft>
                          <a:spcPts val="0"/>
                        </a:spcAft>
                      </a:pPr>
                      <a:r>
                        <a:rPr lang="es-ES" sz="1200" b="1" kern="1200" dirty="0">
                          <a:solidFill>
                            <a:schemeClr val="tx1"/>
                          </a:solidFill>
                          <a:effectLst/>
                          <a:latin typeface="+mn-lt"/>
                          <a:ea typeface="+mn-ea"/>
                          <a:cs typeface="+mn-cs"/>
                        </a:rPr>
                        <a:t>Remuneración</a:t>
                      </a:r>
                      <a:endParaRPr lang="en-US" sz="1200" b="1" kern="1200" dirty="0">
                        <a:solidFill>
                          <a:schemeClr val="tx1"/>
                        </a:solidFill>
                        <a:effectLst/>
                        <a:latin typeface="+mn-lt"/>
                        <a:ea typeface="+mn-ea"/>
                        <a:cs typeface="+mn-cs"/>
                      </a:endParaRPr>
                    </a:p>
                  </a:txBody>
                  <a:tcPr marL="34678" marR="34678" marT="0" marB="0">
                    <a:solidFill>
                      <a:schemeClr val="accent4">
                        <a:lumMod val="20000"/>
                        <a:lumOff val="80000"/>
                      </a:schemeClr>
                    </a:solidFill>
                  </a:tcPr>
                </a:tc>
                <a:tc>
                  <a:txBody>
                    <a:bodyPr/>
                    <a:lstStyle/>
                    <a:p>
                      <a:pPr marL="171450" indent="-171450" algn="just">
                        <a:lnSpc>
                          <a:spcPct val="115000"/>
                        </a:lnSpc>
                        <a:spcAft>
                          <a:spcPts val="0"/>
                        </a:spcAft>
                        <a:buFont typeface="Arial" panose="020B0604020202020204" pitchFamily="34" charset="0"/>
                        <a:buChar char="•"/>
                      </a:pPr>
                      <a:r>
                        <a:rPr lang="es-ES" sz="1200" b="0" kern="1200" dirty="0">
                          <a:solidFill>
                            <a:schemeClr val="tx1"/>
                          </a:solidFill>
                          <a:effectLst/>
                          <a:latin typeface="+mn-lt"/>
                          <a:ea typeface="+mn-ea"/>
                          <a:cs typeface="+mn-cs"/>
                        </a:rPr>
                        <a:t>Los resultados del trabajo final de la organización no repercuten en los incentivos económicos del trabajador. </a:t>
                      </a:r>
                      <a:endParaRPr lang="en-US" sz="1200" b="0" kern="1200" dirty="0">
                        <a:solidFill>
                          <a:schemeClr val="tx1"/>
                        </a:solidFill>
                        <a:effectLst/>
                        <a:latin typeface="+mn-lt"/>
                        <a:ea typeface="+mn-ea"/>
                        <a:cs typeface="+mn-cs"/>
                      </a:endParaRPr>
                    </a:p>
                  </a:txBody>
                  <a:tcPr marL="34678" marR="34678" marT="0" marB="0">
                    <a:solidFill>
                      <a:schemeClr val="accent4">
                        <a:lumMod val="20000"/>
                        <a:lumOff val="80000"/>
                      </a:schemeClr>
                    </a:solidFill>
                  </a:tcPr>
                </a:tc>
                <a:tc>
                  <a:txBody>
                    <a:bodyPr/>
                    <a:lstStyle/>
                    <a:p>
                      <a:pPr marL="171450" indent="-171450" algn="just">
                        <a:lnSpc>
                          <a:spcPct val="115000"/>
                        </a:lnSpc>
                        <a:spcAft>
                          <a:spcPts val="0"/>
                        </a:spcAft>
                        <a:buFont typeface="Arial" panose="020B0604020202020204" pitchFamily="34" charset="0"/>
                        <a:buChar char="•"/>
                      </a:pPr>
                      <a:r>
                        <a:rPr lang="es-ES" sz="1200" b="0" kern="1200" dirty="0">
                          <a:solidFill>
                            <a:schemeClr val="tx1"/>
                          </a:solidFill>
                          <a:effectLst/>
                          <a:latin typeface="+mn-lt"/>
                          <a:ea typeface="+mn-ea"/>
                          <a:cs typeface="+mn-cs"/>
                        </a:rPr>
                        <a:t>Dispone en su estructura de una Dirección que permite cumplir con obligaciones patronales y de incentivos económicos a su personal en base a normas legales aprobadas.</a:t>
                      </a:r>
                      <a:endParaRPr lang="en-US" sz="1200" b="0" kern="1200" dirty="0">
                        <a:solidFill>
                          <a:schemeClr val="tx1"/>
                        </a:solidFill>
                        <a:effectLst/>
                        <a:latin typeface="+mn-lt"/>
                        <a:ea typeface="+mn-ea"/>
                        <a:cs typeface="+mn-cs"/>
                      </a:endParaRPr>
                    </a:p>
                  </a:txBody>
                  <a:tcPr marL="34678" marR="34678" marT="0" marB="0">
                    <a:solidFill>
                      <a:schemeClr val="accent4">
                        <a:lumMod val="20000"/>
                        <a:lumOff val="80000"/>
                      </a:schemeClr>
                    </a:solidFill>
                  </a:tcPr>
                </a:tc>
                <a:tc>
                  <a:txBody>
                    <a:bodyPr/>
                    <a:lstStyle/>
                    <a:p>
                      <a:pPr marL="171450" indent="-171450" algn="just">
                        <a:lnSpc>
                          <a:spcPct val="115000"/>
                        </a:lnSpc>
                        <a:spcAft>
                          <a:spcPts val="0"/>
                        </a:spcAft>
                        <a:buFont typeface="Arial" panose="020B0604020202020204" pitchFamily="34" charset="0"/>
                        <a:buChar char="•"/>
                      </a:pPr>
                      <a:r>
                        <a:rPr lang="es-ES" sz="1200" b="0" kern="1200" dirty="0">
                          <a:solidFill>
                            <a:schemeClr val="tx1"/>
                          </a:solidFill>
                          <a:effectLst/>
                          <a:latin typeface="+mn-lt"/>
                          <a:ea typeface="+mn-ea"/>
                          <a:cs typeface="+mn-cs"/>
                        </a:rPr>
                        <a:t>Es parte de la motivación hacia el trabajador por los trabajos realizados en la institución.</a:t>
                      </a:r>
                    </a:p>
                    <a:p>
                      <a:pPr marL="171450" indent="-171450" algn="just">
                        <a:lnSpc>
                          <a:spcPct val="115000"/>
                        </a:lnSpc>
                        <a:spcAft>
                          <a:spcPts val="0"/>
                        </a:spcAft>
                        <a:buFont typeface="Arial" panose="020B0604020202020204" pitchFamily="34" charset="0"/>
                        <a:buChar char="•"/>
                      </a:pPr>
                      <a:r>
                        <a:rPr lang="es-ES" sz="1200" b="0" kern="1200" dirty="0">
                          <a:solidFill>
                            <a:schemeClr val="tx1"/>
                          </a:solidFill>
                          <a:effectLst/>
                          <a:latin typeface="+mn-lt"/>
                          <a:ea typeface="+mn-ea"/>
                          <a:cs typeface="+mn-cs"/>
                        </a:rPr>
                        <a:t>crea un buen ambiente laboral.</a:t>
                      </a:r>
                      <a:endParaRPr lang="en-US" sz="1200" b="0" kern="1200" dirty="0">
                        <a:solidFill>
                          <a:schemeClr val="tx1"/>
                        </a:solidFill>
                        <a:effectLst/>
                        <a:latin typeface="+mn-lt"/>
                        <a:ea typeface="+mn-ea"/>
                        <a:cs typeface="+mn-cs"/>
                      </a:endParaRPr>
                    </a:p>
                  </a:txBody>
                  <a:tcPr marL="34678" marR="34678" marT="0" marB="0">
                    <a:solidFill>
                      <a:schemeClr val="accent4">
                        <a:lumMod val="20000"/>
                        <a:lumOff val="80000"/>
                      </a:schemeClr>
                    </a:solidFill>
                  </a:tcPr>
                </a:tc>
                <a:extLst>
                  <a:ext uri="{0D108BD9-81ED-4DB2-BD59-A6C34878D82A}">
                    <a16:rowId xmlns:a16="http://schemas.microsoft.com/office/drawing/2014/main" xmlns="" val="10005"/>
                  </a:ext>
                </a:extLst>
              </a:tr>
              <a:tr h="855681">
                <a:tc>
                  <a:txBody>
                    <a:bodyPr/>
                    <a:lstStyle/>
                    <a:p>
                      <a:pPr algn="r">
                        <a:lnSpc>
                          <a:spcPct val="115000"/>
                        </a:lnSpc>
                        <a:spcAft>
                          <a:spcPts val="0"/>
                        </a:spcAft>
                      </a:pPr>
                      <a:r>
                        <a:rPr lang="es-ES" sz="1200" b="1" kern="1200" dirty="0">
                          <a:solidFill>
                            <a:schemeClr val="tx1"/>
                          </a:solidFill>
                          <a:effectLst/>
                          <a:latin typeface="+mn-lt"/>
                          <a:ea typeface="+mn-ea"/>
                          <a:cs typeface="+mn-cs"/>
                        </a:rPr>
                        <a:t>Salida</a:t>
                      </a:r>
                      <a:endParaRPr lang="en-US" sz="1200" b="1" kern="1200" dirty="0">
                        <a:solidFill>
                          <a:schemeClr val="tx1"/>
                        </a:solidFill>
                        <a:effectLst/>
                        <a:latin typeface="+mn-lt"/>
                        <a:ea typeface="+mn-ea"/>
                        <a:cs typeface="+mn-cs"/>
                      </a:endParaRPr>
                    </a:p>
                  </a:txBody>
                  <a:tcPr marL="34678" marR="34678" marT="0" marB="0">
                    <a:solidFill>
                      <a:schemeClr val="bg1"/>
                    </a:solidFill>
                  </a:tcPr>
                </a:tc>
                <a:tc>
                  <a:txBody>
                    <a:bodyPr/>
                    <a:lstStyle/>
                    <a:p>
                      <a:pPr marL="171450" indent="-171450" algn="just">
                        <a:lnSpc>
                          <a:spcPct val="115000"/>
                        </a:lnSpc>
                        <a:spcAft>
                          <a:spcPts val="0"/>
                        </a:spcAft>
                        <a:buFont typeface="Arial" panose="020B0604020202020204" pitchFamily="34" charset="0"/>
                        <a:buChar char="•"/>
                      </a:pPr>
                      <a:r>
                        <a:rPr lang="es-ES" sz="1200" b="0" kern="1200" dirty="0">
                          <a:solidFill>
                            <a:schemeClr val="tx1"/>
                          </a:solidFill>
                          <a:effectLst/>
                          <a:latin typeface="+mn-lt"/>
                          <a:ea typeface="+mn-ea"/>
                          <a:cs typeface="+mn-cs"/>
                        </a:rPr>
                        <a:t>No influye en los resultados finales de la organización.</a:t>
                      </a:r>
                    </a:p>
                    <a:p>
                      <a:pPr marL="171450" indent="-171450" algn="just">
                        <a:lnSpc>
                          <a:spcPct val="115000"/>
                        </a:lnSpc>
                        <a:spcAft>
                          <a:spcPts val="0"/>
                        </a:spcAft>
                        <a:buFont typeface="Arial" panose="020B0604020202020204" pitchFamily="34" charset="0"/>
                        <a:buChar char="•"/>
                      </a:pPr>
                      <a:r>
                        <a:rPr lang="es-ES" sz="1200" b="0" kern="1200" dirty="0">
                          <a:solidFill>
                            <a:schemeClr val="tx1"/>
                          </a:solidFill>
                          <a:effectLst/>
                          <a:latin typeface="+mn-lt"/>
                          <a:ea typeface="+mn-ea"/>
                          <a:cs typeface="+mn-cs"/>
                        </a:rPr>
                        <a:t>El servicio continúa sin existir falencias en el mismo.</a:t>
                      </a:r>
                      <a:endParaRPr lang="en-US" sz="1200" b="0" kern="1200" dirty="0">
                        <a:solidFill>
                          <a:schemeClr val="tx1"/>
                        </a:solidFill>
                        <a:effectLst/>
                        <a:latin typeface="+mn-lt"/>
                        <a:ea typeface="+mn-ea"/>
                        <a:cs typeface="+mn-cs"/>
                      </a:endParaRPr>
                    </a:p>
                  </a:txBody>
                  <a:tcPr marL="34678" marR="34678" marT="0" marB="0">
                    <a:solidFill>
                      <a:schemeClr val="bg1"/>
                    </a:solidFill>
                  </a:tcPr>
                </a:tc>
                <a:tc>
                  <a:txBody>
                    <a:bodyPr/>
                    <a:lstStyle/>
                    <a:p>
                      <a:pPr marL="171450" indent="-171450" algn="just">
                        <a:lnSpc>
                          <a:spcPct val="115000"/>
                        </a:lnSpc>
                        <a:spcAft>
                          <a:spcPts val="0"/>
                        </a:spcAft>
                        <a:buFont typeface="Arial" panose="020B0604020202020204" pitchFamily="34" charset="0"/>
                        <a:buChar char="•"/>
                      </a:pPr>
                      <a:r>
                        <a:rPr lang="es-ES" sz="1200" b="0" kern="1200" dirty="0">
                          <a:solidFill>
                            <a:schemeClr val="tx1"/>
                          </a:solidFill>
                          <a:effectLst/>
                          <a:latin typeface="+mn-lt"/>
                          <a:ea typeface="+mn-ea"/>
                          <a:cs typeface="+mn-cs"/>
                        </a:rPr>
                        <a:t>La rotación si influye en la organización estructurada, ya que al cambiar también se incurre en mayores gastos.</a:t>
                      </a:r>
                      <a:endParaRPr lang="en-US" sz="1200" b="0" kern="1200" dirty="0">
                        <a:solidFill>
                          <a:schemeClr val="tx1"/>
                        </a:solidFill>
                        <a:effectLst/>
                        <a:latin typeface="+mn-lt"/>
                        <a:ea typeface="+mn-ea"/>
                        <a:cs typeface="+mn-cs"/>
                      </a:endParaRPr>
                    </a:p>
                  </a:txBody>
                  <a:tcPr marL="34678" marR="34678" marT="0" marB="0">
                    <a:solidFill>
                      <a:schemeClr val="bg1"/>
                    </a:solidFill>
                  </a:tcPr>
                </a:tc>
                <a:tc>
                  <a:txBody>
                    <a:bodyPr/>
                    <a:lstStyle/>
                    <a:p>
                      <a:pPr marL="171450" indent="-171450" algn="just">
                        <a:lnSpc>
                          <a:spcPct val="115000"/>
                        </a:lnSpc>
                        <a:spcAft>
                          <a:spcPts val="0"/>
                        </a:spcAft>
                        <a:buFont typeface="Arial" panose="020B0604020202020204" pitchFamily="34" charset="0"/>
                        <a:buChar char="•"/>
                      </a:pPr>
                      <a:r>
                        <a:rPr lang="es-ES" sz="1200" b="0" kern="1200" dirty="0">
                          <a:solidFill>
                            <a:schemeClr val="tx1"/>
                          </a:solidFill>
                          <a:effectLst/>
                          <a:latin typeface="+mn-lt"/>
                          <a:ea typeface="+mn-ea"/>
                          <a:cs typeface="+mn-cs"/>
                        </a:rPr>
                        <a:t>Analiza los factores internos y externos de esta rotación de personal y las causas.</a:t>
                      </a:r>
                    </a:p>
                    <a:p>
                      <a:pPr marL="171450" indent="-171450" algn="just">
                        <a:lnSpc>
                          <a:spcPct val="115000"/>
                        </a:lnSpc>
                        <a:spcAft>
                          <a:spcPts val="0"/>
                        </a:spcAft>
                        <a:buFont typeface="Arial" panose="020B0604020202020204" pitchFamily="34" charset="0"/>
                        <a:buChar char="•"/>
                      </a:pPr>
                      <a:r>
                        <a:rPr lang="es-ES" sz="1200" b="0" kern="1200" dirty="0">
                          <a:solidFill>
                            <a:schemeClr val="tx1"/>
                          </a:solidFill>
                          <a:effectLst/>
                          <a:latin typeface="+mn-lt"/>
                          <a:ea typeface="+mn-ea"/>
                          <a:cs typeface="+mn-cs"/>
                        </a:rPr>
                        <a:t>Emplea teoría y práctica en el estudio de rotación.</a:t>
                      </a:r>
                      <a:endParaRPr lang="en-US" sz="1200" b="0" kern="1200" dirty="0">
                        <a:solidFill>
                          <a:schemeClr val="tx1"/>
                        </a:solidFill>
                        <a:effectLst/>
                        <a:latin typeface="+mn-lt"/>
                        <a:ea typeface="+mn-ea"/>
                        <a:cs typeface="+mn-cs"/>
                      </a:endParaRPr>
                    </a:p>
                  </a:txBody>
                  <a:tcPr marL="34678" marR="34678" marT="0" marB="0">
                    <a:solidFill>
                      <a:schemeClr val="bg1"/>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09743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006974" y="279246"/>
            <a:ext cx="4392488" cy="442674"/>
          </a:xfrm>
          <a:prstGeom prst="flowChartAlternateProcess">
            <a:avLst/>
          </a:prstGeom>
          <a:ln w="28575">
            <a:solidFill>
              <a:srgbClr val="00DA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EC" sz="2000" b="1" dirty="0"/>
              <a:t>Modelos de rotación del personal</a:t>
            </a:r>
            <a:endParaRPr lang="es-MX" sz="2000" b="1" dirty="0"/>
          </a:p>
        </p:txBody>
      </p:sp>
      <p:grpSp>
        <p:nvGrpSpPr>
          <p:cNvPr id="47" name="Grupo 25"/>
          <p:cNvGrpSpPr/>
          <p:nvPr/>
        </p:nvGrpSpPr>
        <p:grpSpPr>
          <a:xfrm>
            <a:off x="95534" y="109182"/>
            <a:ext cx="2429301" cy="807486"/>
            <a:chOff x="95534" y="109182"/>
            <a:chExt cx="2429301" cy="807486"/>
          </a:xfrm>
        </p:grpSpPr>
        <p:pic>
          <p:nvPicPr>
            <p:cNvPr id="48" name="Imagen 26">
              <a:extLst>
                <a:ext uri="{FF2B5EF4-FFF2-40B4-BE49-F238E27FC236}">
                  <a16:creationId xmlns:a16="http://schemas.microsoft.com/office/drawing/2014/main" xmlns="" id="{F423760E-867B-F845-BD70-22A4238927D3}"/>
                </a:ext>
              </a:extLst>
            </p:cNvPr>
            <p:cNvPicPr>
              <a:picLocks noChangeAspect="1"/>
            </p:cNvPicPr>
            <p:nvPr/>
          </p:nvPicPr>
          <p:blipFill>
            <a:blip r:embed="rId3"/>
            <a:stretch>
              <a:fillRect/>
            </a:stretch>
          </p:blipFill>
          <p:spPr>
            <a:xfrm>
              <a:off x="95534" y="109182"/>
              <a:ext cx="2429301" cy="807486"/>
            </a:xfrm>
            <a:prstGeom prst="rect">
              <a:avLst/>
            </a:prstGeom>
          </p:spPr>
        </p:pic>
        <p:sp>
          <p:nvSpPr>
            <p:cNvPr id="49" name="CuadroTexto 27"/>
            <p:cNvSpPr txBox="1"/>
            <p:nvPr/>
          </p:nvSpPr>
          <p:spPr>
            <a:xfrm>
              <a:off x="95534" y="294553"/>
              <a:ext cx="832514" cy="461665"/>
            </a:xfrm>
            <a:prstGeom prst="rect">
              <a:avLst/>
            </a:prstGeom>
            <a:noFill/>
          </p:spPr>
          <p:txBody>
            <a:bodyPr wrap="square" rtlCol="0">
              <a:spAutoFit/>
            </a:bodyPr>
            <a:lstStyle/>
            <a:p>
              <a:pPr algn="ctr"/>
              <a:r>
                <a:rPr lang="es-MX" sz="1200" b="1" dirty="0"/>
                <a:t>Capítulo II</a:t>
              </a:r>
            </a:p>
          </p:txBody>
        </p:sp>
      </p:grpSp>
      <p:sp>
        <p:nvSpPr>
          <p:cNvPr id="50" name="CuadroTexto 28"/>
          <p:cNvSpPr txBox="1"/>
          <p:nvPr/>
        </p:nvSpPr>
        <p:spPr>
          <a:xfrm>
            <a:off x="928048" y="342025"/>
            <a:ext cx="1596787" cy="523220"/>
          </a:xfrm>
          <a:prstGeom prst="rect">
            <a:avLst/>
          </a:prstGeom>
          <a:noFill/>
        </p:spPr>
        <p:txBody>
          <a:bodyPr wrap="square" rtlCol="0">
            <a:spAutoFit/>
          </a:bodyPr>
          <a:lstStyle/>
          <a:p>
            <a:r>
              <a:rPr lang="es-MX" sz="1400" b="1" dirty="0"/>
              <a:t>Teorías de soporte</a:t>
            </a:r>
          </a:p>
        </p:txBody>
      </p:sp>
      <p:graphicFrame>
        <p:nvGraphicFramePr>
          <p:cNvPr id="2" name="Diagrama 1"/>
          <p:cNvGraphicFramePr/>
          <p:nvPr>
            <p:extLst>
              <p:ext uri="{D42A27DB-BD31-4B8C-83A1-F6EECF244321}">
                <p14:modId xmlns:p14="http://schemas.microsoft.com/office/powerpoint/2010/main" val="4184904565"/>
              </p:ext>
            </p:extLst>
          </p:nvPr>
        </p:nvGraphicFramePr>
        <p:xfrm>
          <a:off x="1846734" y="936430"/>
          <a:ext cx="11544288" cy="49851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uadroTexto 3">
            <a:extLst>
              <a:ext uri="{FF2B5EF4-FFF2-40B4-BE49-F238E27FC236}">
                <a16:creationId xmlns:a16="http://schemas.microsoft.com/office/drawing/2014/main" xmlns="" id="{BE704334-BBB0-491A-9D73-61E3B3501444}"/>
              </a:ext>
            </a:extLst>
          </p:cNvPr>
          <p:cNvSpPr txBox="1"/>
          <p:nvPr/>
        </p:nvSpPr>
        <p:spPr>
          <a:xfrm>
            <a:off x="511791" y="2348880"/>
            <a:ext cx="2118261" cy="175432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b="1" dirty="0"/>
              <a:t>ROTACIÓN</a:t>
            </a:r>
          </a:p>
          <a:p>
            <a:pPr algn="ctr"/>
            <a:r>
              <a:rPr lang="es-EC" dirty="0"/>
              <a:t>Los trabajadores se van de la organización (despido o renuncia)</a:t>
            </a:r>
          </a:p>
        </p:txBody>
      </p:sp>
      <p:pic>
        <p:nvPicPr>
          <p:cNvPr id="5" name="Imagen 4">
            <a:extLst>
              <a:ext uri="{FF2B5EF4-FFF2-40B4-BE49-F238E27FC236}">
                <a16:creationId xmlns:a16="http://schemas.microsoft.com/office/drawing/2014/main" xmlns="" id="{1DDD0B88-FB06-4A66-BEE4-A43FD3B3358C}"/>
              </a:ext>
            </a:extLst>
          </p:cNvPr>
          <p:cNvPicPr>
            <a:picLocks noChangeAspect="1"/>
          </p:cNvPicPr>
          <p:nvPr/>
        </p:nvPicPr>
        <p:blipFill>
          <a:blip r:embed="rId9"/>
          <a:stretch>
            <a:fillRect/>
          </a:stretch>
        </p:blipFill>
        <p:spPr>
          <a:xfrm>
            <a:off x="694606" y="4437112"/>
            <a:ext cx="1606092" cy="1078544"/>
          </a:xfrm>
          <a:prstGeom prst="rect">
            <a:avLst/>
          </a:prstGeom>
        </p:spPr>
      </p:pic>
    </p:spTree>
    <p:extLst>
      <p:ext uri="{BB962C8B-B14F-4D97-AF65-F5344CB8AC3E}">
        <p14:creationId xmlns:p14="http://schemas.microsoft.com/office/powerpoint/2010/main" val="15331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862958" y="107267"/>
            <a:ext cx="4680520" cy="374571"/>
          </a:xfrm>
          <a:prstGeom prst="flowChartAlternateProcess">
            <a:avLst/>
          </a:prstGeom>
          <a:ln w="28575">
            <a:solidFill>
              <a:srgbClr val="00DA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EC" sz="1600" b="1" dirty="0"/>
              <a:t>Modelo de abandono de puesto de </a:t>
            </a:r>
            <a:r>
              <a:rPr lang="es-EC" sz="1600" b="1" dirty="0" err="1"/>
              <a:t>Milkovich</a:t>
            </a:r>
            <a:endParaRPr lang="es-MX" sz="1600" b="1" dirty="0"/>
          </a:p>
        </p:txBody>
      </p:sp>
      <p:grpSp>
        <p:nvGrpSpPr>
          <p:cNvPr id="47" name="Grupo 25"/>
          <p:cNvGrpSpPr/>
          <p:nvPr/>
        </p:nvGrpSpPr>
        <p:grpSpPr>
          <a:xfrm>
            <a:off x="95534" y="109182"/>
            <a:ext cx="2429301" cy="807486"/>
            <a:chOff x="95534" y="109182"/>
            <a:chExt cx="2429301" cy="807486"/>
          </a:xfrm>
        </p:grpSpPr>
        <p:pic>
          <p:nvPicPr>
            <p:cNvPr id="48" name="Imagen 26">
              <a:extLst>
                <a:ext uri="{FF2B5EF4-FFF2-40B4-BE49-F238E27FC236}">
                  <a16:creationId xmlns:a16="http://schemas.microsoft.com/office/drawing/2014/main" xmlns="" id="{F423760E-867B-F845-BD70-22A4238927D3}"/>
                </a:ext>
              </a:extLst>
            </p:cNvPr>
            <p:cNvPicPr>
              <a:picLocks noChangeAspect="1"/>
            </p:cNvPicPr>
            <p:nvPr/>
          </p:nvPicPr>
          <p:blipFill>
            <a:blip r:embed="rId3"/>
            <a:stretch>
              <a:fillRect/>
            </a:stretch>
          </p:blipFill>
          <p:spPr>
            <a:xfrm>
              <a:off x="95534" y="109182"/>
              <a:ext cx="2429301" cy="807486"/>
            </a:xfrm>
            <a:prstGeom prst="rect">
              <a:avLst/>
            </a:prstGeom>
          </p:spPr>
        </p:pic>
        <p:sp>
          <p:nvSpPr>
            <p:cNvPr id="49" name="CuadroTexto 27"/>
            <p:cNvSpPr txBox="1"/>
            <p:nvPr/>
          </p:nvSpPr>
          <p:spPr>
            <a:xfrm>
              <a:off x="95534" y="294553"/>
              <a:ext cx="832514" cy="461665"/>
            </a:xfrm>
            <a:prstGeom prst="rect">
              <a:avLst/>
            </a:prstGeom>
            <a:noFill/>
          </p:spPr>
          <p:txBody>
            <a:bodyPr wrap="square" rtlCol="0">
              <a:spAutoFit/>
            </a:bodyPr>
            <a:lstStyle/>
            <a:p>
              <a:pPr algn="ctr"/>
              <a:r>
                <a:rPr lang="es-MX" sz="1200" b="1" dirty="0"/>
                <a:t>Capítulo II</a:t>
              </a:r>
            </a:p>
          </p:txBody>
        </p:sp>
      </p:grpSp>
      <p:sp>
        <p:nvSpPr>
          <p:cNvPr id="50" name="CuadroTexto 28"/>
          <p:cNvSpPr txBox="1"/>
          <p:nvPr/>
        </p:nvSpPr>
        <p:spPr>
          <a:xfrm>
            <a:off x="928048" y="342025"/>
            <a:ext cx="1596787" cy="523220"/>
          </a:xfrm>
          <a:prstGeom prst="rect">
            <a:avLst/>
          </a:prstGeom>
          <a:noFill/>
        </p:spPr>
        <p:txBody>
          <a:bodyPr wrap="square" rtlCol="0">
            <a:spAutoFit/>
          </a:bodyPr>
          <a:lstStyle/>
          <a:p>
            <a:r>
              <a:rPr lang="es-MX" sz="1400" b="1" dirty="0"/>
              <a:t>Teorías de soporte</a:t>
            </a:r>
          </a:p>
        </p:txBody>
      </p:sp>
      <p:pic>
        <p:nvPicPr>
          <p:cNvPr id="8" name="Imagen 7"/>
          <p:cNvPicPr/>
          <p:nvPr/>
        </p:nvPicPr>
        <p:blipFill rotWithShape="1">
          <a:blip r:embed="rId4">
            <a:extLst>
              <a:ext uri="{28A0092B-C50C-407E-A947-70E740481C1C}">
                <a14:useLocalDpi xmlns:a14="http://schemas.microsoft.com/office/drawing/2010/main" val="0"/>
              </a:ext>
            </a:extLst>
          </a:blip>
          <a:srcRect r="15870"/>
          <a:stretch/>
        </p:blipFill>
        <p:spPr bwMode="auto">
          <a:xfrm>
            <a:off x="2710830" y="557265"/>
            <a:ext cx="7639754" cy="5544616"/>
          </a:xfrm>
          <a:prstGeom prst="rect">
            <a:avLst/>
          </a:prstGeom>
          <a:noFill/>
          <a:ln>
            <a:noFill/>
          </a:ln>
          <a:extLst>
            <a:ext uri="{53640926-AAD7-44D8-BBD7-CCE9431645EC}">
              <a14:shadowObscured xmlns:a14="http://schemas.microsoft.com/office/drawing/2010/main"/>
            </a:ext>
          </a:extLst>
        </p:spPr>
      </p:pic>
      <p:pic>
        <p:nvPicPr>
          <p:cNvPr id="2" name="Imagen 1">
            <a:extLst>
              <a:ext uri="{FF2B5EF4-FFF2-40B4-BE49-F238E27FC236}">
                <a16:creationId xmlns:a16="http://schemas.microsoft.com/office/drawing/2014/main" xmlns="" id="{38D54FEC-8498-4EFC-B248-5C48C8A65719}"/>
              </a:ext>
            </a:extLst>
          </p:cNvPr>
          <p:cNvPicPr>
            <a:picLocks noChangeAspect="1"/>
          </p:cNvPicPr>
          <p:nvPr/>
        </p:nvPicPr>
        <p:blipFill>
          <a:blip r:embed="rId5"/>
          <a:stretch>
            <a:fillRect/>
          </a:stretch>
        </p:blipFill>
        <p:spPr>
          <a:xfrm>
            <a:off x="227679" y="2608625"/>
            <a:ext cx="2165009" cy="1441896"/>
          </a:xfrm>
          <a:prstGeom prst="rect">
            <a:avLst/>
          </a:prstGeom>
        </p:spPr>
      </p:pic>
      <p:sp>
        <p:nvSpPr>
          <p:cNvPr id="9" name="CuadroTexto 8"/>
          <p:cNvSpPr txBox="1"/>
          <p:nvPr/>
        </p:nvSpPr>
        <p:spPr>
          <a:xfrm>
            <a:off x="928048" y="2196965"/>
            <a:ext cx="1008112" cy="374571"/>
          </a:xfrm>
          <a:prstGeom prst="flowChartAlternateProcess">
            <a:avLst/>
          </a:prstGeom>
          <a:ln w="28575">
            <a:solidFill>
              <a:srgbClr val="00DA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EC" sz="1600" b="1" dirty="0"/>
              <a:t>Causas</a:t>
            </a:r>
            <a:endParaRPr lang="es-MX" sz="1600" b="1" dirty="0"/>
          </a:p>
        </p:txBody>
      </p:sp>
      <p:sp>
        <p:nvSpPr>
          <p:cNvPr id="4" name="Elipse 3"/>
          <p:cNvSpPr/>
          <p:nvPr/>
        </p:nvSpPr>
        <p:spPr>
          <a:xfrm>
            <a:off x="10055646" y="4869160"/>
            <a:ext cx="2016224" cy="1008112"/>
          </a:xfrm>
          <a:prstGeom prst="ellips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b="1" dirty="0">
                <a:solidFill>
                  <a:schemeClr val="tx1"/>
                </a:solidFill>
              </a:rPr>
              <a:t>Chiavenato</a:t>
            </a:r>
            <a:endParaRPr lang="es-ES" b="1" dirty="0">
              <a:solidFill>
                <a:schemeClr val="tx1"/>
              </a:solidFill>
            </a:endParaRPr>
          </a:p>
        </p:txBody>
      </p:sp>
    </p:spTree>
    <p:extLst>
      <p:ext uri="{BB962C8B-B14F-4D97-AF65-F5344CB8AC3E}">
        <p14:creationId xmlns:p14="http://schemas.microsoft.com/office/powerpoint/2010/main" val="239662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8">
  <a:themeElements>
    <a:clrScheme name="Personalizado 5">
      <a:dk1>
        <a:srgbClr val="000000"/>
      </a:dk1>
      <a:lt1>
        <a:srgbClr val="FFFFFF"/>
      </a:lt1>
      <a:dk2>
        <a:srgbClr val="768395"/>
      </a:dk2>
      <a:lt2>
        <a:srgbClr val="F0F0F0"/>
      </a:lt2>
      <a:accent1>
        <a:srgbClr val="DD1D29"/>
      </a:accent1>
      <a:accent2>
        <a:srgbClr val="0B1F73"/>
      </a:accent2>
      <a:accent3>
        <a:srgbClr val="EF4559"/>
      </a:accent3>
      <a:accent4>
        <a:srgbClr val="127DB9"/>
      </a:accent4>
      <a:accent5>
        <a:srgbClr val="545454"/>
      </a:accent5>
      <a:accent6>
        <a:srgbClr val="818181"/>
      </a:accent6>
      <a:hlink>
        <a:srgbClr val="4472C4"/>
      </a:hlink>
      <a:folHlink>
        <a:srgbClr val="BFBFBF"/>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Personalizado 1">
      <a:majorFont>
        <a:latin typeface="Times New Roman"/>
        <a:ea typeface=""/>
        <a:cs typeface=""/>
      </a:majorFont>
      <a:minorFont>
        <a:latin typeface="Times New Roman"/>
        <a:ea typeface=""/>
        <a:cs typeface=""/>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Tema8</Template>
  <TotalTime>16403</TotalTime>
  <Words>5731</Words>
  <Application>Microsoft Office PowerPoint</Application>
  <PresentationFormat>Personalizado</PresentationFormat>
  <Paragraphs>2264</Paragraphs>
  <Slides>43</Slides>
  <Notes>34</Notes>
  <HiddenSlides>0</HiddenSlides>
  <MMClips>0</MMClips>
  <ScaleCrop>false</ScaleCrop>
  <HeadingPairs>
    <vt:vector size="8" baseType="variant">
      <vt:variant>
        <vt:lpstr>Fuentes usadas</vt:lpstr>
      </vt:variant>
      <vt:variant>
        <vt:i4>8</vt:i4>
      </vt:variant>
      <vt:variant>
        <vt:lpstr>Tema</vt:lpstr>
      </vt:variant>
      <vt:variant>
        <vt:i4>3</vt:i4>
      </vt:variant>
      <vt:variant>
        <vt:lpstr>Servidores OLE incrustados</vt:lpstr>
      </vt:variant>
      <vt:variant>
        <vt:i4>2</vt:i4>
      </vt:variant>
      <vt:variant>
        <vt:lpstr>Títulos de diapositiva</vt:lpstr>
      </vt:variant>
      <vt:variant>
        <vt:i4>43</vt:i4>
      </vt:variant>
    </vt:vector>
  </HeadingPairs>
  <TitlesOfParts>
    <vt:vector size="56" baseType="lpstr">
      <vt:lpstr>Arial</vt:lpstr>
      <vt:lpstr>Calibri</vt:lpstr>
      <vt:lpstr>Calibri Light</vt:lpstr>
      <vt:lpstr>Cambria Math</vt:lpstr>
      <vt:lpstr>Symbol</vt:lpstr>
      <vt:lpstr>Times New Roman</vt:lpstr>
      <vt:lpstr>Wingdings</vt:lpstr>
      <vt:lpstr>Wingdings 3</vt:lpstr>
      <vt:lpstr>Tema8</vt:lpstr>
      <vt:lpstr>Tema de Office</vt:lpstr>
      <vt:lpstr>Faceta</vt:lpstr>
      <vt:lpstr>CorelDRAW</vt:lpstr>
      <vt:lpstr>Ecuación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Ingrith Arroyo</dc:creator>
  <cp:lastModifiedBy>Paula Mendez</cp:lastModifiedBy>
  <cp:revision>1374</cp:revision>
  <dcterms:created xsi:type="dcterms:W3CDTF">2018-06-18T02:07:28Z</dcterms:created>
  <dcterms:modified xsi:type="dcterms:W3CDTF">2020-02-21T02:57:18Z</dcterms:modified>
</cp:coreProperties>
</file>