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76" r:id="rId1"/>
  </p:sldMasterIdLst>
  <p:notesMasterIdLst>
    <p:notesMasterId r:id="rId35"/>
  </p:notesMasterIdLst>
  <p:sldIdLst>
    <p:sldId id="345" r:id="rId2"/>
    <p:sldId id="434" r:id="rId3"/>
    <p:sldId id="431" r:id="rId4"/>
    <p:sldId id="384" r:id="rId5"/>
    <p:sldId id="432" r:id="rId6"/>
    <p:sldId id="347" r:id="rId7"/>
    <p:sldId id="386" r:id="rId8"/>
    <p:sldId id="350" r:id="rId9"/>
    <p:sldId id="433"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EF45FD3-73E4-4B3B-ACA6-2426EE464043}">
          <p14:sldIdLst>
            <p14:sldId id="345"/>
            <p14:sldId id="434"/>
            <p14:sldId id="431"/>
            <p14:sldId id="384"/>
            <p14:sldId id="432"/>
            <p14:sldId id="347"/>
            <p14:sldId id="386"/>
            <p14:sldId id="350"/>
            <p14:sldId id="433"/>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BC202A"/>
    <a:srgbClr val="006600"/>
    <a:srgbClr val="138C48"/>
    <a:srgbClr val="66FF33"/>
    <a:srgbClr val="37B44B"/>
    <a:srgbClr val="999999"/>
    <a:srgbClr val="EE384A"/>
    <a:srgbClr val="146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94707" autoAdjust="0"/>
  </p:normalViewPr>
  <p:slideViewPr>
    <p:cSldViewPr snapToGrid="0">
      <p:cViewPr varScale="1">
        <p:scale>
          <a:sx n="82" d="100"/>
          <a:sy n="82" d="100"/>
        </p:scale>
        <p:origin x="686" y="5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20FDG.000\Downloads\tablas-medidas-fatiga(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Tesis\Fueg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Tesis\Fueg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20FDG.000\Downloads\tablas-medidas-fatiga(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S-n</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Hoja3!$M$16:$M$19</c:f>
              <c:numCache>
                <c:formatCode>General</c:formatCode>
                <c:ptCount val="4"/>
                <c:pt idx="0">
                  <c:v>1</c:v>
                </c:pt>
                <c:pt idx="1">
                  <c:v>1230</c:v>
                </c:pt>
                <c:pt idx="2">
                  <c:v>41000</c:v>
                </c:pt>
                <c:pt idx="3">
                  <c:v>100000</c:v>
                </c:pt>
              </c:numCache>
            </c:numRef>
          </c:xVal>
          <c:yVal>
            <c:numRef>
              <c:f>Hoja3!$N$16:$N$19</c:f>
              <c:numCache>
                <c:formatCode>General</c:formatCode>
                <c:ptCount val="4"/>
                <c:pt idx="0">
                  <c:v>8.6364494016649331</c:v>
                </c:pt>
                <c:pt idx="1">
                  <c:v>7.7728044614984411</c:v>
                </c:pt>
                <c:pt idx="2">
                  <c:v>6.0455145811654543</c:v>
                </c:pt>
                <c:pt idx="3">
                  <c:v>4.750047170915713</c:v>
                </c:pt>
              </c:numCache>
            </c:numRef>
          </c:yVal>
          <c:smooth val="1"/>
          <c:extLst>
            <c:ext xmlns:c16="http://schemas.microsoft.com/office/drawing/2014/chart" uri="{C3380CC4-5D6E-409C-BE32-E72D297353CC}">
              <c16:uniqueId val="{00000000-13DF-4378-9BDC-9CE47C02BC20}"/>
            </c:ext>
          </c:extLst>
        </c:ser>
        <c:dLbls>
          <c:showLegendKey val="0"/>
          <c:showVal val="0"/>
          <c:showCatName val="0"/>
          <c:showSerName val="0"/>
          <c:showPercent val="0"/>
          <c:showBubbleSize val="0"/>
        </c:dLbls>
        <c:axId val="532218783"/>
        <c:axId val="30848175"/>
      </c:scatterChart>
      <c:valAx>
        <c:axId val="532218783"/>
        <c:scaling>
          <c:logBase val="10"/>
          <c:orientation val="minMax"/>
          <c:max val="1000000"/>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Número</a:t>
                </a:r>
                <a:r>
                  <a:rPr lang="es-EC" baseline="0"/>
                  <a:t> de ciclos</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0848175"/>
        <c:crosses val="autoZero"/>
        <c:crossBetween val="midCat"/>
      </c:valAx>
      <c:valAx>
        <c:axId val="3084817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Esfuerzo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322187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SAC</a:t>
            </a:r>
            <a:r>
              <a:rPr lang="es-EC" baseline="0"/>
              <a:t>-Frecuencia PB2-S-1</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numRef>
              <c:f>Hoja2!$B$6:$B$23</c:f>
              <c:numCache>
                <c:formatCode>General</c:formatCode>
                <c:ptCount val="18"/>
                <c:pt idx="0">
                  <c:v>100</c:v>
                </c:pt>
                <c:pt idx="1">
                  <c:v>125</c:v>
                </c:pt>
                <c:pt idx="2">
                  <c:v>160</c:v>
                </c:pt>
                <c:pt idx="3">
                  <c:v>200</c:v>
                </c:pt>
                <c:pt idx="4">
                  <c:v>250</c:v>
                </c:pt>
                <c:pt idx="5">
                  <c:v>315</c:v>
                </c:pt>
                <c:pt idx="6">
                  <c:v>400</c:v>
                </c:pt>
                <c:pt idx="7">
                  <c:v>500</c:v>
                </c:pt>
                <c:pt idx="8">
                  <c:v>630</c:v>
                </c:pt>
                <c:pt idx="9">
                  <c:v>800</c:v>
                </c:pt>
                <c:pt idx="10">
                  <c:v>1000</c:v>
                </c:pt>
                <c:pt idx="11">
                  <c:v>1250</c:v>
                </c:pt>
                <c:pt idx="12">
                  <c:v>1600</c:v>
                </c:pt>
                <c:pt idx="13">
                  <c:v>2000</c:v>
                </c:pt>
                <c:pt idx="14">
                  <c:v>2500</c:v>
                </c:pt>
                <c:pt idx="15">
                  <c:v>3150</c:v>
                </c:pt>
                <c:pt idx="16">
                  <c:v>4000</c:v>
                </c:pt>
                <c:pt idx="17">
                  <c:v>5000</c:v>
                </c:pt>
              </c:numCache>
            </c:numRef>
          </c:cat>
          <c:val>
            <c:numRef>
              <c:f>Hoja2!$C$6:$C$23</c:f>
              <c:numCache>
                <c:formatCode>General</c:formatCode>
                <c:ptCount val="18"/>
                <c:pt idx="0">
                  <c:v>0.11799999999999999</c:v>
                </c:pt>
                <c:pt idx="1">
                  <c:v>6.7000000000000004E-2</c:v>
                </c:pt>
                <c:pt idx="2">
                  <c:v>7.1999999999999995E-2</c:v>
                </c:pt>
                <c:pt idx="3">
                  <c:v>6.8000000000000005E-2</c:v>
                </c:pt>
                <c:pt idx="4">
                  <c:v>6.9000000000000006E-2</c:v>
                </c:pt>
                <c:pt idx="5">
                  <c:v>7.2999999999999995E-2</c:v>
                </c:pt>
                <c:pt idx="6">
                  <c:v>7.3999999999999996E-2</c:v>
                </c:pt>
                <c:pt idx="7">
                  <c:v>7.4999999999999997E-2</c:v>
                </c:pt>
                <c:pt idx="8">
                  <c:v>7.3999999999999996E-2</c:v>
                </c:pt>
                <c:pt idx="9">
                  <c:v>7.4999999999999997E-2</c:v>
                </c:pt>
                <c:pt idx="10">
                  <c:v>0.08</c:v>
                </c:pt>
                <c:pt idx="11">
                  <c:v>6.7000000000000004E-2</c:v>
                </c:pt>
                <c:pt idx="12">
                  <c:v>7.0999999999999994E-2</c:v>
                </c:pt>
                <c:pt idx="13">
                  <c:v>7.0999999999999994E-2</c:v>
                </c:pt>
                <c:pt idx="14">
                  <c:v>0.09</c:v>
                </c:pt>
                <c:pt idx="15">
                  <c:v>0.107</c:v>
                </c:pt>
                <c:pt idx="16">
                  <c:v>6.6000000000000003E-2</c:v>
                </c:pt>
                <c:pt idx="17">
                  <c:v>7.2999999999999995E-2</c:v>
                </c:pt>
              </c:numCache>
            </c:numRef>
          </c:val>
          <c:extLst>
            <c:ext xmlns:c16="http://schemas.microsoft.com/office/drawing/2014/chart" uri="{C3380CC4-5D6E-409C-BE32-E72D297353CC}">
              <c16:uniqueId val="{00000000-E42C-4ECA-9DE9-06BB5D105B60}"/>
            </c:ext>
          </c:extLst>
        </c:ser>
        <c:dLbls>
          <c:showLegendKey val="0"/>
          <c:showVal val="0"/>
          <c:showCatName val="0"/>
          <c:showSerName val="0"/>
          <c:showPercent val="0"/>
          <c:showBubbleSize val="0"/>
        </c:dLbls>
        <c:gapWidth val="219"/>
        <c:overlap val="-27"/>
        <c:axId val="1945461951"/>
        <c:axId val="1793942559"/>
      </c:barChart>
      <c:catAx>
        <c:axId val="19454619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Frecuencia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793942559"/>
        <c:crosses val="autoZero"/>
        <c:auto val="1"/>
        <c:lblAlgn val="ctr"/>
        <c:lblOffset val="100"/>
        <c:noMultiLvlLbl val="0"/>
      </c:catAx>
      <c:valAx>
        <c:axId val="1793942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SAC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4546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SAC-Frecuencia</a:t>
            </a:r>
            <a:r>
              <a:rPr lang="es-EC" baseline="0" dirty="0"/>
              <a:t> PB2-S-2</a:t>
            </a:r>
            <a:endParaRPr lang="es-EC"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cat>
            <c:numRef>
              <c:f>Hoja2!$D$6:$D$23</c:f>
              <c:numCache>
                <c:formatCode>General</c:formatCode>
                <c:ptCount val="18"/>
                <c:pt idx="0">
                  <c:v>100</c:v>
                </c:pt>
                <c:pt idx="1">
                  <c:v>125</c:v>
                </c:pt>
                <c:pt idx="2">
                  <c:v>160</c:v>
                </c:pt>
                <c:pt idx="3">
                  <c:v>200</c:v>
                </c:pt>
                <c:pt idx="4">
                  <c:v>250</c:v>
                </c:pt>
                <c:pt idx="5">
                  <c:v>315</c:v>
                </c:pt>
                <c:pt idx="6">
                  <c:v>400</c:v>
                </c:pt>
                <c:pt idx="7">
                  <c:v>500</c:v>
                </c:pt>
                <c:pt idx="8">
                  <c:v>630</c:v>
                </c:pt>
                <c:pt idx="9">
                  <c:v>800</c:v>
                </c:pt>
                <c:pt idx="10">
                  <c:v>1000</c:v>
                </c:pt>
                <c:pt idx="11">
                  <c:v>1250</c:v>
                </c:pt>
                <c:pt idx="12">
                  <c:v>1600</c:v>
                </c:pt>
                <c:pt idx="13">
                  <c:v>2000</c:v>
                </c:pt>
                <c:pt idx="14">
                  <c:v>2500</c:v>
                </c:pt>
                <c:pt idx="15">
                  <c:v>3150</c:v>
                </c:pt>
                <c:pt idx="16">
                  <c:v>4000</c:v>
                </c:pt>
                <c:pt idx="17">
                  <c:v>5000</c:v>
                </c:pt>
              </c:numCache>
            </c:numRef>
          </c:cat>
          <c:val>
            <c:numRef>
              <c:f>Hoja2!$E$6:$E$23</c:f>
              <c:numCache>
                <c:formatCode>General</c:formatCode>
                <c:ptCount val="18"/>
                <c:pt idx="0">
                  <c:v>9.7000000000000003E-2</c:v>
                </c:pt>
                <c:pt idx="1">
                  <c:v>9.6000000000000002E-2</c:v>
                </c:pt>
                <c:pt idx="2">
                  <c:v>0.12</c:v>
                </c:pt>
                <c:pt idx="3">
                  <c:v>0.123</c:v>
                </c:pt>
                <c:pt idx="4">
                  <c:v>0.125</c:v>
                </c:pt>
                <c:pt idx="5">
                  <c:v>0.124</c:v>
                </c:pt>
                <c:pt idx="6">
                  <c:v>0.115</c:v>
                </c:pt>
                <c:pt idx="7">
                  <c:v>0.105</c:v>
                </c:pt>
                <c:pt idx="8">
                  <c:v>9.6000000000000002E-2</c:v>
                </c:pt>
                <c:pt idx="9">
                  <c:v>9.4E-2</c:v>
                </c:pt>
                <c:pt idx="10">
                  <c:v>9.5000000000000001E-2</c:v>
                </c:pt>
                <c:pt idx="11">
                  <c:v>7.1999999999999995E-2</c:v>
                </c:pt>
                <c:pt idx="12">
                  <c:v>6.9000000000000006E-2</c:v>
                </c:pt>
                <c:pt idx="13">
                  <c:v>6.8000000000000005E-2</c:v>
                </c:pt>
                <c:pt idx="14">
                  <c:v>8.8999999999999996E-2</c:v>
                </c:pt>
                <c:pt idx="15">
                  <c:v>0.109</c:v>
                </c:pt>
                <c:pt idx="16">
                  <c:v>6.9000000000000006E-2</c:v>
                </c:pt>
                <c:pt idx="17">
                  <c:v>8.2000000000000003E-2</c:v>
                </c:pt>
              </c:numCache>
            </c:numRef>
          </c:val>
          <c:extLst>
            <c:ext xmlns:c16="http://schemas.microsoft.com/office/drawing/2014/chart" uri="{C3380CC4-5D6E-409C-BE32-E72D297353CC}">
              <c16:uniqueId val="{00000000-4E3A-4A4C-B1BB-841F36884159}"/>
            </c:ext>
          </c:extLst>
        </c:ser>
        <c:dLbls>
          <c:showLegendKey val="0"/>
          <c:showVal val="0"/>
          <c:showCatName val="0"/>
          <c:showSerName val="0"/>
          <c:showPercent val="0"/>
          <c:showBubbleSize val="0"/>
        </c:dLbls>
        <c:gapWidth val="219"/>
        <c:overlap val="-27"/>
        <c:axId val="1953378831"/>
        <c:axId val="1956152703"/>
      </c:barChart>
      <c:catAx>
        <c:axId val="19533788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Freuencia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56152703"/>
        <c:crosses val="autoZero"/>
        <c:auto val="1"/>
        <c:lblAlgn val="ctr"/>
        <c:lblOffset val="100"/>
        <c:noMultiLvlLbl val="0"/>
      </c:catAx>
      <c:valAx>
        <c:axId val="1956152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SAC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53378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a:latin typeface="Times New Roman" panose="02020603050405020304" pitchFamily="18" charset="0"/>
                <a:cs typeface="Times New Roman" panose="02020603050405020304" pitchFamily="18" charset="0"/>
              </a:rPr>
              <a:t>Temperatura Cara no Expuesta Muestra</a:t>
            </a:r>
            <a:r>
              <a:rPr lang="es-EC" baseline="0">
                <a:latin typeface="Times New Roman" panose="02020603050405020304" pitchFamily="18" charset="0"/>
                <a:cs typeface="Times New Roman" panose="02020603050405020304" pitchFamily="18" charset="0"/>
              </a:rPr>
              <a:t> con Recubrimiento Ignífugo</a:t>
            </a:r>
            <a:endParaRPr lang="es-EC">
              <a:latin typeface="Times New Roman" panose="02020603050405020304" pitchFamily="18" charset="0"/>
              <a:cs typeface="Times New Roman" panose="02020603050405020304" pitchFamily="18" charset="0"/>
            </a:endParaRPr>
          </a:p>
        </c:rich>
      </c:tx>
      <c:layout>
        <c:manualLayout>
          <c:xMode val="edge"/>
          <c:yMode val="edge"/>
          <c:x val="0.18788735882900481"/>
          <c:y val="2.31482098594991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Hoja2!$B$3:$B$26</c:f>
              <c:numCache>
                <c:formatCode>0</c:formatCode>
                <c:ptCount val="24"/>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numCache>
            </c:numRef>
          </c:xVal>
          <c:yVal>
            <c:numRef>
              <c:f>Hoja2!$F$3:$F$26</c:f>
              <c:numCache>
                <c:formatCode>0.00</c:formatCode>
                <c:ptCount val="24"/>
                <c:pt idx="0">
                  <c:v>23.2</c:v>
                </c:pt>
                <c:pt idx="1">
                  <c:v>23.21</c:v>
                </c:pt>
                <c:pt idx="2">
                  <c:v>23.2</c:v>
                </c:pt>
                <c:pt idx="3">
                  <c:v>23.2</c:v>
                </c:pt>
                <c:pt idx="4">
                  <c:v>24.2</c:v>
                </c:pt>
                <c:pt idx="5">
                  <c:v>24.2</c:v>
                </c:pt>
                <c:pt idx="6">
                  <c:v>25.4</c:v>
                </c:pt>
                <c:pt idx="7">
                  <c:v>27.4</c:v>
                </c:pt>
                <c:pt idx="8">
                  <c:v>28.2</c:v>
                </c:pt>
                <c:pt idx="9">
                  <c:v>33.4</c:v>
                </c:pt>
                <c:pt idx="10">
                  <c:v>33.4</c:v>
                </c:pt>
                <c:pt idx="11">
                  <c:v>36.200000000000003</c:v>
                </c:pt>
                <c:pt idx="12">
                  <c:v>38.9</c:v>
                </c:pt>
                <c:pt idx="13">
                  <c:v>42</c:v>
                </c:pt>
                <c:pt idx="14">
                  <c:v>50.1</c:v>
                </c:pt>
                <c:pt idx="15">
                  <c:v>53.8</c:v>
                </c:pt>
                <c:pt idx="16">
                  <c:v>55.7</c:v>
                </c:pt>
                <c:pt idx="17">
                  <c:v>55.5</c:v>
                </c:pt>
                <c:pt idx="18">
                  <c:v>57.5</c:v>
                </c:pt>
                <c:pt idx="19">
                  <c:v>58</c:v>
                </c:pt>
                <c:pt idx="20">
                  <c:v>59.3</c:v>
                </c:pt>
                <c:pt idx="21">
                  <c:v>59.9</c:v>
                </c:pt>
                <c:pt idx="22">
                  <c:v>61.4</c:v>
                </c:pt>
                <c:pt idx="23">
                  <c:v>59.9</c:v>
                </c:pt>
              </c:numCache>
            </c:numRef>
          </c:yVal>
          <c:smooth val="1"/>
          <c:extLst>
            <c:ext xmlns:c16="http://schemas.microsoft.com/office/drawing/2014/chart" uri="{C3380CC4-5D6E-409C-BE32-E72D297353CC}">
              <c16:uniqueId val="{00000000-30DB-4ACC-8F6F-160E1EB28F82}"/>
            </c:ext>
          </c:extLst>
        </c:ser>
        <c:dLbls>
          <c:showLegendKey val="0"/>
          <c:showVal val="0"/>
          <c:showCatName val="0"/>
          <c:showSerName val="0"/>
          <c:showPercent val="0"/>
          <c:showBubbleSize val="0"/>
        </c:dLbls>
        <c:axId val="1109147456"/>
        <c:axId val="1106378096"/>
      </c:scatterChart>
      <c:valAx>
        <c:axId val="11091474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Tiempo</a:t>
                </a:r>
                <a:r>
                  <a:rPr lang="es-EC" baseline="0"/>
                  <a:t> [min]</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06378096"/>
        <c:crosses val="autoZero"/>
        <c:crossBetween val="midCat"/>
      </c:valAx>
      <c:valAx>
        <c:axId val="1106378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091474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sz="1400" b="0" i="0" baseline="0">
                <a:effectLst/>
                <a:latin typeface="Times New Roman" panose="02020603050405020304" pitchFamily="18" charset="0"/>
                <a:cs typeface="Times New Roman" panose="02020603050405020304" pitchFamily="18" charset="0"/>
              </a:rPr>
              <a:t>Temperatura Cara no expuesta muestra sin Recubrimiento Ignífugo</a:t>
            </a:r>
            <a:endParaRPr lang="es-EC" sz="1400">
              <a:effectLst/>
              <a:latin typeface="Times New Roman" panose="02020603050405020304" pitchFamily="18" charset="0"/>
              <a:cs typeface="Times New Roman" panose="02020603050405020304" pitchFamily="18" charset="0"/>
            </a:endParaRPr>
          </a:p>
        </c:rich>
      </c:tx>
      <c:layout>
        <c:manualLayout>
          <c:xMode val="edge"/>
          <c:yMode val="edge"/>
          <c:x val="0.22006134775321759"/>
          <c:y val="3.24017820980153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Hoja2!$I$3:$I$26</c:f>
              <c:numCache>
                <c:formatCode>0</c:formatCode>
                <c:ptCount val="24"/>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numCache>
            </c:numRef>
          </c:xVal>
          <c:yVal>
            <c:numRef>
              <c:f>Hoja2!$M$3:$M$26</c:f>
              <c:numCache>
                <c:formatCode>0.00</c:formatCode>
                <c:ptCount val="24"/>
                <c:pt idx="0">
                  <c:v>20</c:v>
                </c:pt>
                <c:pt idx="1">
                  <c:v>23.4</c:v>
                </c:pt>
                <c:pt idx="2">
                  <c:v>25.1</c:v>
                </c:pt>
                <c:pt idx="3">
                  <c:v>26.1</c:v>
                </c:pt>
                <c:pt idx="4">
                  <c:v>27.2</c:v>
                </c:pt>
                <c:pt idx="5">
                  <c:v>28.5</c:v>
                </c:pt>
                <c:pt idx="6">
                  <c:v>27.2</c:v>
                </c:pt>
                <c:pt idx="7">
                  <c:v>31.4</c:v>
                </c:pt>
                <c:pt idx="8">
                  <c:v>36.5</c:v>
                </c:pt>
                <c:pt idx="9">
                  <c:v>40.1</c:v>
                </c:pt>
                <c:pt idx="10">
                  <c:v>48.5</c:v>
                </c:pt>
                <c:pt idx="11">
                  <c:v>50.7</c:v>
                </c:pt>
                <c:pt idx="12">
                  <c:v>51.2</c:v>
                </c:pt>
                <c:pt idx="13">
                  <c:v>52.1</c:v>
                </c:pt>
                <c:pt idx="14">
                  <c:v>54.1</c:v>
                </c:pt>
                <c:pt idx="15">
                  <c:v>55</c:v>
                </c:pt>
                <c:pt idx="16">
                  <c:v>57.1</c:v>
                </c:pt>
                <c:pt idx="17">
                  <c:v>65.400000000000006</c:v>
                </c:pt>
                <c:pt idx="18">
                  <c:v>63.1</c:v>
                </c:pt>
                <c:pt idx="19">
                  <c:v>64.599999999999994</c:v>
                </c:pt>
                <c:pt idx="20">
                  <c:v>60</c:v>
                </c:pt>
                <c:pt idx="21">
                  <c:v>59.7</c:v>
                </c:pt>
                <c:pt idx="22">
                  <c:v>56.9</c:v>
                </c:pt>
                <c:pt idx="23">
                  <c:v>59.2</c:v>
                </c:pt>
              </c:numCache>
            </c:numRef>
          </c:yVal>
          <c:smooth val="1"/>
          <c:extLst>
            <c:ext xmlns:c16="http://schemas.microsoft.com/office/drawing/2014/chart" uri="{C3380CC4-5D6E-409C-BE32-E72D297353CC}">
              <c16:uniqueId val="{00000000-BBE6-4426-9FFA-AE4ED3F1F081}"/>
            </c:ext>
          </c:extLst>
        </c:ser>
        <c:dLbls>
          <c:showLegendKey val="0"/>
          <c:showVal val="0"/>
          <c:showCatName val="0"/>
          <c:showSerName val="0"/>
          <c:showPercent val="0"/>
          <c:showBubbleSize val="0"/>
        </c:dLbls>
        <c:axId val="1191279552"/>
        <c:axId val="1234227664"/>
      </c:scatterChart>
      <c:valAx>
        <c:axId val="11912795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Tiempo</a:t>
                </a:r>
                <a:r>
                  <a:rPr lang="es-EC" baseline="0"/>
                  <a:t> [min]</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34227664"/>
        <c:crosses val="autoZero"/>
        <c:crossBetween val="midCat"/>
      </c:valAx>
      <c:valAx>
        <c:axId val="1234227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912795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S-n</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Hoja3!$M$16:$M$19</c:f>
              <c:numCache>
                <c:formatCode>General</c:formatCode>
                <c:ptCount val="4"/>
                <c:pt idx="0">
                  <c:v>1</c:v>
                </c:pt>
                <c:pt idx="1">
                  <c:v>1230</c:v>
                </c:pt>
                <c:pt idx="2">
                  <c:v>41000</c:v>
                </c:pt>
                <c:pt idx="3">
                  <c:v>100000</c:v>
                </c:pt>
              </c:numCache>
            </c:numRef>
          </c:xVal>
          <c:yVal>
            <c:numRef>
              <c:f>Hoja3!$N$16:$N$19</c:f>
              <c:numCache>
                <c:formatCode>General</c:formatCode>
                <c:ptCount val="4"/>
                <c:pt idx="0">
                  <c:v>8.6364494016649331</c:v>
                </c:pt>
                <c:pt idx="1">
                  <c:v>7.7728044614984411</c:v>
                </c:pt>
                <c:pt idx="2">
                  <c:v>6.0455145811654543</c:v>
                </c:pt>
                <c:pt idx="3">
                  <c:v>4.750047170915713</c:v>
                </c:pt>
              </c:numCache>
            </c:numRef>
          </c:yVal>
          <c:smooth val="1"/>
          <c:extLst>
            <c:ext xmlns:c16="http://schemas.microsoft.com/office/drawing/2014/chart" uri="{C3380CC4-5D6E-409C-BE32-E72D297353CC}">
              <c16:uniqueId val="{00000000-4D7F-4893-9378-B64E5D71DC61}"/>
            </c:ext>
          </c:extLst>
        </c:ser>
        <c:dLbls>
          <c:showLegendKey val="0"/>
          <c:showVal val="0"/>
          <c:showCatName val="0"/>
          <c:showSerName val="0"/>
          <c:showPercent val="0"/>
          <c:showBubbleSize val="0"/>
        </c:dLbls>
        <c:axId val="532218783"/>
        <c:axId val="30848175"/>
      </c:scatterChart>
      <c:valAx>
        <c:axId val="532218783"/>
        <c:scaling>
          <c:logBase val="10"/>
          <c:orientation val="minMax"/>
          <c:max val="1000000"/>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Número</a:t>
                </a:r>
                <a:r>
                  <a:rPr lang="es-EC" baseline="0"/>
                  <a:t> de ciclos</a:t>
                </a:r>
                <a:endParaRPr lang="es-EC"/>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0848175"/>
        <c:crosses val="autoZero"/>
        <c:crossBetween val="midCat"/>
      </c:valAx>
      <c:valAx>
        <c:axId val="3084817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Esfuerzo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322187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171A1-EC6B-44BE-865B-AD34958B04B5}" type="datetimeFigureOut">
              <a:rPr lang="es-EC" smtClean="0"/>
              <a:t>11/2/2020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DE8D0-78E4-49CC-80B4-3A2FABF951A6}" type="slidenum">
              <a:rPr lang="es-EC" smtClean="0"/>
              <a:t>‹Nº›</a:t>
            </a:fld>
            <a:endParaRPr lang="es-EC"/>
          </a:p>
        </p:txBody>
      </p:sp>
    </p:spTree>
    <p:extLst>
      <p:ext uri="{BB962C8B-B14F-4D97-AF65-F5344CB8AC3E}">
        <p14:creationId xmlns:p14="http://schemas.microsoft.com/office/powerpoint/2010/main" val="119958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7</a:t>
            </a:fld>
            <a:endParaRPr lang="es-EC" dirty="0"/>
          </a:p>
        </p:txBody>
      </p:sp>
    </p:spTree>
    <p:extLst>
      <p:ext uri="{BB962C8B-B14F-4D97-AF65-F5344CB8AC3E}">
        <p14:creationId xmlns:p14="http://schemas.microsoft.com/office/powerpoint/2010/main" val="2784500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Método de prueba estándar para las propiedades de corte del núcleo de las construcciones de sándwich por viga a flexión</a:t>
            </a:r>
            <a:endParaRPr lang="es-EC" dirty="0"/>
          </a:p>
        </p:txBody>
      </p:sp>
      <p:sp>
        <p:nvSpPr>
          <p:cNvPr id="4" name="Marcador de número de diapositiva 3"/>
          <p:cNvSpPr>
            <a:spLocks noGrp="1"/>
          </p:cNvSpPr>
          <p:nvPr>
            <p:ph type="sldNum" sz="quarter" idx="5"/>
          </p:nvPr>
        </p:nvSpPr>
        <p:spPr/>
        <p:txBody>
          <a:bodyPr/>
          <a:lstStyle/>
          <a:p>
            <a:fld id="{F63DE8D0-78E4-49CC-80B4-3A2FABF951A6}" type="slidenum">
              <a:rPr lang="es-EC" smtClean="0"/>
              <a:t>10</a:t>
            </a:fld>
            <a:endParaRPr lang="es-EC"/>
          </a:p>
        </p:txBody>
      </p:sp>
    </p:spTree>
    <p:extLst>
      <p:ext uri="{BB962C8B-B14F-4D97-AF65-F5344CB8AC3E}">
        <p14:creationId xmlns:p14="http://schemas.microsoft.com/office/powerpoint/2010/main" val="118052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63DE8D0-78E4-49CC-80B4-3A2FABF951A6}" type="slidenum">
              <a:rPr lang="es-EC" smtClean="0"/>
              <a:t>11</a:t>
            </a:fld>
            <a:endParaRPr lang="es-EC"/>
          </a:p>
        </p:txBody>
      </p:sp>
    </p:spTree>
    <p:extLst>
      <p:ext uri="{BB962C8B-B14F-4D97-AF65-F5344CB8AC3E}">
        <p14:creationId xmlns:p14="http://schemas.microsoft.com/office/powerpoint/2010/main" val="159356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EXPERIMENTAL ANALYSIS OF BEHAVIOR AND DAMAGE OF SANDWICH COMPOSITE MATERIALS IN THREE-POINT BENDING PART 2. FATIGUE TEST RESULTS AND DAMAGE MECHANISMS</a:t>
            </a:r>
            <a:endParaRPr lang="es-EC" dirty="0"/>
          </a:p>
        </p:txBody>
      </p:sp>
      <p:sp>
        <p:nvSpPr>
          <p:cNvPr id="4" name="Marcador de número de diapositiva 3"/>
          <p:cNvSpPr>
            <a:spLocks noGrp="1"/>
          </p:cNvSpPr>
          <p:nvPr>
            <p:ph type="sldNum" sz="quarter" idx="5"/>
          </p:nvPr>
        </p:nvSpPr>
        <p:spPr/>
        <p:txBody>
          <a:bodyPr/>
          <a:lstStyle/>
          <a:p>
            <a:fld id="{F63DE8D0-78E4-49CC-80B4-3A2FABF951A6}" type="slidenum">
              <a:rPr lang="es-EC" smtClean="0"/>
              <a:t>13</a:t>
            </a:fld>
            <a:endParaRPr lang="es-EC"/>
          </a:p>
        </p:txBody>
      </p:sp>
    </p:spTree>
    <p:extLst>
      <p:ext uri="{BB962C8B-B14F-4D97-AF65-F5344CB8AC3E}">
        <p14:creationId xmlns:p14="http://schemas.microsoft.com/office/powerpoint/2010/main" val="80123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63DE8D0-78E4-49CC-80B4-3A2FABF951A6}" type="slidenum">
              <a:rPr lang="es-EC" smtClean="0"/>
              <a:t>15</a:t>
            </a:fld>
            <a:endParaRPr lang="es-EC"/>
          </a:p>
        </p:txBody>
      </p:sp>
    </p:spTree>
    <p:extLst>
      <p:ext uri="{BB962C8B-B14F-4D97-AF65-F5344CB8AC3E}">
        <p14:creationId xmlns:p14="http://schemas.microsoft.com/office/powerpoint/2010/main" val="8523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Método de prueba estándar para las mediciones de flujo de calor en estado estable y las propiedades de transmisión térmica por medio del aparato de placa caliente protegida</a:t>
            </a:r>
            <a:endParaRPr lang="es-EC" dirty="0"/>
          </a:p>
        </p:txBody>
      </p:sp>
      <p:sp>
        <p:nvSpPr>
          <p:cNvPr id="4" name="Marcador de número de diapositiva 3"/>
          <p:cNvSpPr>
            <a:spLocks noGrp="1"/>
          </p:cNvSpPr>
          <p:nvPr>
            <p:ph type="sldNum" sz="quarter" idx="5"/>
          </p:nvPr>
        </p:nvSpPr>
        <p:spPr/>
        <p:txBody>
          <a:bodyPr/>
          <a:lstStyle/>
          <a:p>
            <a:fld id="{F63DE8D0-78E4-49CC-80B4-3A2FABF951A6}" type="slidenum">
              <a:rPr lang="es-EC" smtClean="0"/>
              <a:t>18</a:t>
            </a:fld>
            <a:endParaRPr lang="es-EC"/>
          </a:p>
        </p:txBody>
      </p:sp>
    </p:spTree>
    <p:extLst>
      <p:ext uri="{BB962C8B-B14F-4D97-AF65-F5344CB8AC3E}">
        <p14:creationId xmlns:p14="http://schemas.microsoft.com/office/powerpoint/2010/main" val="98959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Método de prueba estándar para la impedancia y la absorción de materiales acústicos utilizando un tubo, dos micrófonos y un sistema digital de análisis de frecuencia</a:t>
            </a:r>
            <a:endParaRPr lang="es-EC" dirty="0"/>
          </a:p>
        </p:txBody>
      </p:sp>
      <p:sp>
        <p:nvSpPr>
          <p:cNvPr id="4" name="Marcador de número de diapositiva 3"/>
          <p:cNvSpPr>
            <a:spLocks noGrp="1"/>
          </p:cNvSpPr>
          <p:nvPr>
            <p:ph type="sldNum" sz="quarter" idx="5"/>
          </p:nvPr>
        </p:nvSpPr>
        <p:spPr/>
        <p:txBody>
          <a:bodyPr/>
          <a:lstStyle/>
          <a:p>
            <a:fld id="{F63DE8D0-78E4-49CC-80B4-3A2FABF951A6}" type="slidenum">
              <a:rPr lang="es-EC" smtClean="0"/>
              <a:t>20</a:t>
            </a:fld>
            <a:endParaRPr lang="es-EC"/>
          </a:p>
        </p:txBody>
      </p:sp>
    </p:spTree>
    <p:extLst>
      <p:ext uri="{BB962C8B-B14F-4D97-AF65-F5344CB8AC3E}">
        <p14:creationId xmlns:p14="http://schemas.microsoft.com/office/powerpoint/2010/main" val="874726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Método de prueba estándar para determinar la penetración del fuego en los ensamblajes de paredes exteriores utilizando una exposición directa al impacto de la llama</a:t>
            </a:r>
            <a:endParaRPr lang="es-EC" dirty="0"/>
          </a:p>
        </p:txBody>
      </p:sp>
      <p:sp>
        <p:nvSpPr>
          <p:cNvPr id="4" name="Marcador de número de diapositiva 3"/>
          <p:cNvSpPr>
            <a:spLocks noGrp="1"/>
          </p:cNvSpPr>
          <p:nvPr>
            <p:ph type="sldNum" sz="quarter" idx="5"/>
          </p:nvPr>
        </p:nvSpPr>
        <p:spPr/>
        <p:txBody>
          <a:bodyPr/>
          <a:lstStyle/>
          <a:p>
            <a:fld id="{F63DE8D0-78E4-49CC-80B4-3A2FABF951A6}" type="slidenum">
              <a:rPr lang="es-EC" smtClean="0"/>
              <a:t>22</a:t>
            </a:fld>
            <a:endParaRPr lang="es-EC"/>
          </a:p>
        </p:txBody>
      </p:sp>
    </p:spTree>
    <p:extLst>
      <p:ext uri="{BB962C8B-B14F-4D97-AF65-F5344CB8AC3E}">
        <p14:creationId xmlns:p14="http://schemas.microsoft.com/office/powerpoint/2010/main" val="1896335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SPE">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rot="16200000" flipV="1">
            <a:off x="-222526" y="834359"/>
            <a:ext cx="6250054" cy="5197159"/>
          </a:xfrm>
          <a:prstGeom prst="rect">
            <a:avLst/>
          </a:prstGeom>
        </p:spPr>
      </p:pic>
      <p:sp>
        <p:nvSpPr>
          <p:cNvPr id="4" name="Rectángulo 3"/>
          <p:cNvSpPr/>
          <p:nvPr/>
        </p:nvSpPr>
        <p:spPr>
          <a:xfrm rot="16200000" flipV="1">
            <a:off x="-2745031" y="3397237"/>
            <a:ext cx="6250052" cy="71403"/>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5" name="Rectángulo 4"/>
          <p:cNvSpPr/>
          <p:nvPr/>
        </p:nvSpPr>
        <p:spPr>
          <a:xfrm rot="16200000" flipV="1">
            <a:off x="-2847599" y="3387284"/>
            <a:ext cx="6250053" cy="91304"/>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6" name="Imagen 5"/>
          <p:cNvPicPr>
            <a:picLocks noChangeAspect="1"/>
          </p:cNvPicPr>
          <p:nvPr/>
        </p:nvPicPr>
        <p:blipFill>
          <a:blip r:embed="rId3"/>
          <a:stretch>
            <a:fillRect/>
          </a:stretch>
        </p:blipFill>
        <p:spPr>
          <a:xfrm>
            <a:off x="2902501" y="216131"/>
            <a:ext cx="7016331" cy="2186023"/>
          </a:xfrm>
          <a:prstGeom prst="rect">
            <a:avLst/>
          </a:prstGeom>
        </p:spPr>
      </p:pic>
    </p:spTree>
    <p:extLst>
      <p:ext uri="{BB962C8B-B14F-4D97-AF65-F5344CB8AC3E}">
        <p14:creationId xmlns:p14="http://schemas.microsoft.com/office/powerpoint/2010/main" val="313172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2" name="1 Image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4194" y="43581"/>
            <a:ext cx="1280160" cy="1173480"/>
          </a:xfrm>
          <a:prstGeom prst="rect">
            <a:avLst/>
          </a:prstGeom>
        </p:spPr>
      </p:pic>
    </p:spTree>
    <p:extLst>
      <p:ext uri="{BB962C8B-B14F-4D97-AF65-F5344CB8AC3E}">
        <p14:creationId xmlns:p14="http://schemas.microsoft.com/office/powerpoint/2010/main" val="2070186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p:nvPr userDrawn="1"/>
        </p:nvSpPr>
        <p:spPr>
          <a:xfrm>
            <a:off x="0" y="6309320"/>
            <a:ext cx="12192000" cy="54868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92278" y="5949281"/>
            <a:ext cx="3595173" cy="7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userDrawn="1"/>
        </p:nvSpPr>
        <p:spPr>
          <a:xfrm>
            <a:off x="0" y="0"/>
            <a:ext cx="12192000" cy="692696"/>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0" y="6299248"/>
            <a:ext cx="8592277" cy="10072"/>
          </a:xfrm>
          <a:prstGeom prst="line">
            <a:avLst/>
          </a:prstGeom>
          <a:ln>
            <a:solidFill>
              <a:srgbClr val="006600"/>
            </a:solidFill>
          </a:ln>
        </p:spPr>
        <p:style>
          <a:lnRef idx="2">
            <a:schemeClr val="accent3"/>
          </a:lnRef>
          <a:fillRef idx="0">
            <a:schemeClr val="accent3"/>
          </a:fillRef>
          <a:effectRef idx="1">
            <a:schemeClr val="accent3"/>
          </a:effectRef>
          <a:fontRef idx="minor">
            <a:schemeClr val="tx1"/>
          </a:fontRef>
        </p:style>
      </p:cxnSp>
      <p:cxnSp>
        <p:nvCxnSpPr>
          <p:cNvPr id="12" name="Straight Connector 11"/>
          <p:cNvCxnSpPr/>
          <p:nvPr userDrawn="1"/>
        </p:nvCxnSpPr>
        <p:spPr>
          <a:xfrm>
            <a:off x="0" y="6237312"/>
            <a:ext cx="8592277" cy="201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5622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p:cNvSpPr/>
          <p:nvPr userDrawn="1"/>
        </p:nvSpPr>
        <p:spPr>
          <a:xfrm>
            <a:off x="0" y="6309320"/>
            <a:ext cx="12192000" cy="54868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92278" y="5949281"/>
            <a:ext cx="3595173" cy="7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0" y="0"/>
            <a:ext cx="12192000" cy="692696"/>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0" y="6299248"/>
            <a:ext cx="8592277" cy="10072"/>
          </a:xfrm>
          <a:prstGeom prst="line">
            <a:avLst/>
          </a:prstGeom>
          <a:ln>
            <a:solidFill>
              <a:srgbClr val="006600"/>
            </a:solidFill>
          </a:ln>
        </p:spPr>
        <p:style>
          <a:lnRef idx="2">
            <a:schemeClr val="accent3"/>
          </a:lnRef>
          <a:fillRef idx="0">
            <a:schemeClr val="accent3"/>
          </a:fillRef>
          <a:effectRef idx="1">
            <a:schemeClr val="accent3"/>
          </a:effectRef>
          <a:fontRef idx="minor">
            <a:schemeClr val="tx1"/>
          </a:fontRef>
        </p:style>
      </p:cxnSp>
      <p:cxnSp>
        <p:nvCxnSpPr>
          <p:cNvPr id="10" name="Straight Connector 9"/>
          <p:cNvCxnSpPr/>
          <p:nvPr userDrawn="1"/>
        </p:nvCxnSpPr>
        <p:spPr>
          <a:xfrm>
            <a:off x="0" y="6237312"/>
            <a:ext cx="8592277" cy="201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79700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35216968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80" r:id="rId3"/>
    <p:sldLayoutId id="2147483781" r:id="rId4"/>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565438" y="2335935"/>
            <a:ext cx="9435353" cy="1337843"/>
          </a:xfrm>
          <a:prstGeom prst="rect">
            <a:avLst/>
          </a:prstGeom>
        </p:spPr>
        <p:txBody>
          <a:bodyPr wrap="square">
            <a:spAutoFit/>
          </a:bodyPr>
          <a:lstStyle/>
          <a:p>
            <a:pPr marL="228600" algn="ctr">
              <a:spcAft>
                <a:spcPts val="0"/>
              </a:spcAft>
            </a:pPr>
            <a:r>
              <a:rPr lang="es-EC" sz="2400" b="1" dirty="0"/>
              <a:t>“</a:t>
            </a:r>
            <a:r>
              <a:rPr lang="es-EC" b="1" dirty="0"/>
              <a:t>CARACTERIZACIÓN DE LAS PROPIEDADES DE ABSORCIÓN Y DISIPACIÓN DE ENERGÍA, CONDUCTIVIDAD TÉRMICA Y COMPORTAMIENTO AL FUEGO DE TABLEROS ESTRUCTURALES COMPUESTOS TIPO SÁNDWICH CON NÚCLEO DE BALSA”</a:t>
            </a:r>
            <a:endParaRPr lang="es-EC"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3202817" y="5995987"/>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2020</a:t>
            </a:r>
            <a:endParaRPr lang="es-EC" dirty="0">
              <a:latin typeface="Times New Roman" panose="02020603050405020304" pitchFamily="18" charset="0"/>
              <a:ea typeface="Calibri" panose="020F0502020204030204" pitchFamily="34" charset="0"/>
            </a:endParaRPr>
          </a:p>
          <a:p>
            <a:br>
              <a:rPr lang="es-EC" b="1" dirty="0">
                <a:latin typeface="Times New Roman" panose="02020603050405020304" pitchFamily="18" charset="0"/>
                <a:ea typeface="Calibri" panose="020F0502020204030204" pitchFamily="34" charset="0"/>
              </a:rPr>
            </a:br>
            <a:endParaRPr lang="es-EC" dirty="0"/>
          </a:p>
        </p:txBody>
      </p:sp>
      <p:sp>
        <p:nvSpPr>
          <p:cNvPr id="5" name="Rectángulo 4"/>
          <p:cNvSpPr/>
          <p:nvPr/>
        </p:nvSpPr>
        <p:spPr>
          <a:xfrm>
            <a:off x="3098042" y="4111310"/>
            <a:ext cx="6096000" cy="948978"/>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AUTORES:</a:t>
            </a:r>
            <a:endParaRPr lang="es-EC" dirty="0">
              <a:latin typeface="Times New Roman" panose="02020603050405020304" pitchFamily="18" charset="0"/>
              <a:ea typeface="Calibri" panose="020F0502020204030204" pitchFamily="34" charset="0"/>
            </a:endParaRPr>
          </a:p>
          <a:p>
            <a:pPr algn="ctr"/>
            <a:r>
              <a:rPr lang="es-EC" dirty="0">
                <a:latin typeface="Times New Roman" panose="02020603050405020304" pitchFamily="18" charset="0"/>
                <a:cs typeface="Times New Roman" panose="02020603050405020304" pitchFamily="18" charset="0"/>
              </a:rPr>
              <a:t>BALSECA VIZUETE ERNESTO SEBASTIÁN</a:t>
            </a:r>
          </a:p>
          <a:p>
            <a:pPr algn="ctr"/>
            <a:r>
              <a:rPr lang="es-EC" dirty="0">
                <a:latin typeface="Times New Roman" panose="02020603050405020304" pitchFamily="18" charset="0"/>
                <a:cs typeface="Times New Roman" panose="02020603050405020304" pitchFamily="18" charset="0"/>
              </a:rPr>
              <a:t>CAGUANA CAIZA CARLOS DAVID</a:t>
            </a:r>
          </a:p>
        </p:txBody>
      </p:sp>
      <p:sp>
        <p:nvSpPr>
          <p:cNvPr id="6" name="Rectángulo 5"/>
          <p:cNvSpPr/>
          <p:nvPr/>
        </p:nvSpPr>
        <p:spPr>
          <a:xfrm>
            <a:off x="3048000" y="5226447"/>
            <a:ext cx="6096000" cy="369332"/>
          </a:xfrm>
          <a:prstGeom prst="rect">
            <a:avLst/>
          </a:prstGeom>
        </p:spPr>
        <p:txBody>
          <a:bodyPr>
            <a:spAutoFit/>
          </a:bodyPr>
          <a:lstStyle/>
          <a:p>
            <a:pPr algn="ctr"/>
            <a:r>
              <a:rPr lang="es-EC" b="1" dirty="0">
                <a:latin typeface="Times New Roman" panose="02020603050405020304" pitchFamily="18" charset="0"/>
                <a:ea typeface="Calibri" panose="020F0502020204030204" pitchFamily="34" charset="0"/>
              </a:rPr>
              <a:t>DIRECTOR: </a:t>
            </a:r>
            <a:r>
              <a:rPr lang="es-EC" dirty="0">
                <a:latin typeface="Times New Roman" panose="02020603050405020304" pitchFamily="18" charset="0"/>
                <a:cs typeface="Times New Roman" panose="02020603050405020304" pitchFamily="18" charset="0"/>
              </a:rPr>
              <a:t>ING. PÉREZ ROSALES JOSÉ EMILIO </a:t>
            </a:r>
          </a:p>
        </p:txBody>
      </p:sp>
    </p:spTree>
    <p:extLst>
      <p:ext uri="{BB962C8B-B14F-4D97-AF65-F5344CB8AC3E}">
        <p14:creationId xmlns:p14="http://schemas.microsoft.com/office/powerpoint/2010/main" val="2801021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11244" y="374456"/>
            <a:ext cx="3223433" cy="1015806"/>
          </a:xfrm>
        </p:spPr>
        <p:txBody>
          <a:bodyPr>
            <a:normAutofit/>
          </a:bodyPr>
          <a:lstStyle/>
          <a:p>
            <a:pPr algn="just"/>
            <a:r>
              <a:rPr lang="en-US" sz="3200" b="1" dirty="0" err="1"/>
              <a:t>Ensayo</a:t>
            </a:r>
            <a:r>
              <a:rPr lang="en-US" sz="3200" b="1" dirty="0"/>
              <a:t> a </a:t>
            </a:r>
            <a:r>
              <a:rPr lang="en-US" sz="3200" b="1" dirty="0" err="1"/>
              <a:t>Flexión</a:t>
            </a:r>
            <a:r>
              <a:rPr lang="en-US" sz="3200" b="1" dirty="0"/>
              <a:t>  </a:t>
            </a:r>
          </a:p>
        </p:txBody>
      </p:sp>
      <p:sp>
        <p:nvSpPr>
          <p:cNvPr id="5" name="Title 1">
            <a:extLst>
              <a:ext uri="{FF2B5EF4-FFF2-40B4-BE49-F238E27FC236}">
                <a16:creationId xmlns:a16="http://schemas.microsoft.com/office/drawing/2014/main" id="{9C5E9905-00B0-4D45-B20C-551DAFEBF8E7}"/>
              </a:ext>
            </a:extLst>
          </p:cNvPr>
          <p:cNvSpPr txBox="1">
            <a:spLocks/>
          </p:cNvSpPr>
          <p:nvPr/>
        </p:nvSpPr>
        <p:spPr>
          <a:xfrm>
            <a:off x="1311243" y="1198660"/>
            <a:ext cx="8887116" cy="1015806"/>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b="1" dirty="0" err="1"/>
              <a:t>Ensayo</a:t>
            </a:r>
            <a:r>
              <a:rPr lang="en-US" sz="3200" b="1" dirty="0"/>
              <a:t> de </a:t>
            </a:r>
            <a:r>
              <a:rPr lang="en-US" sz="3200" b="1" dirty="0" err="1"/>
              <a:t>Flexión</a:t>
            </a:r>
            <a:r>
              <a:rPr lang="en-US" sz="3200" b="1" dirty="0"/>
              <a:t> </a:t>
            </a:r>
            <a:r>
              <a:rPr lang="en-US" sz="3200" b="1" dirty="0" err="1"/>
              <a:t>Estático</a:t>
            </a:r>
            <a:r>
              <a:rPr lang="en-US" sz="3200" b="1" dirty="0"/>
              <a:t> (ASTM C393)  </a:t>
            </a:r>
          </a:p>
        </p:txBody>
      </p:sp>
      <p:pic>
        <p:nvPicPr>
          <p:cNvPr id="7" name="Imagen 6">
            <a:extLst>
              <a:ext uri="{FF2B5EF4-FFF2-40B4-BE49-F238E27FC236}">
                <a16:creationId xmlns:a16="http://schemas.microsoft.com/office/drawing/2014/main" id="{78568F57-61CB-49CB-B9BB-CC7CC2B7DC20}"/>
              </a:ext>
            </a:extLst>
          </p:cNvPr>
          <p:cNvPicPr>
            <a:picLocks noChangeAspect="1"/>
          </p:cNvPicPr>
          <p:nvPr/>
        </p:nvPicPr>
        <p:blipFill>
          <a:blip r:embed="rId3"/>
          <a:stretch>
            <a:fillRect/>
          </a:stretch>
        </p:blipFill>
        <p:spPr>
          <a:xfrm>
            <a:off x="871352" y="3167878"/>
            <a:ext cx="3857625" cy="1619250"/>
          </a:xfrm>
          <a:prstGeom prst="rect">
            <a:avLst/>
          </a:prstGeom>
        </p:spPr>
      </p:pic>
      <p:sp>
        <p:nvSpPr>
          <p:cNvPr id="9" name="Title 1">
            <a:extLst>
              <a:ext uri="{FF2B5EF4-FFF2-40B4-BE49-F238E27FC236}">
                <a16:creationId xmlns:a16="http://schemas.microsoft.com/office/drawing/2014/main" id="{52CB2131-90DA-4DA6-A0A0-EC3A874F9CC0}"/>
              </a:ext>
            </a:extLst>
          </p:cNvPr>
          <p:cNvSpPr txBox="1">
            <a:spLocks/>
          </p:cNvSpPr>
          <p:nvPr/>
        </p:nvSpPr>
        <p:spPr>
          <a:xfrm>
            <a:off x="1311242" y="1933646"/>
            <a:ext cx="1792742" cy="1015806"/>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dirty="0"/>
              <a:t>2 Muestras</a:t>
            </a:r>
          </a:p>
        </p:txBody>
      </p:sp>
      <p:pic>
        <p:nvPicPr>
          <p:cNvPr id="10" name="Imagen 9">
            <a:extLst>
              <a:ext uri="{FF2B5EF4-FFF2-40B4-BE49-F238E27FC236}">
                <a16:creationId xmlns:a16="http://schemas.microsoft.com/office/drawing/2014/main" id="{6DAE8616-3942-4965-9E95-CC4A97747A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56779" y="3856356"/>
            <a:ext cx="2603926" cy="2880499"/>
          </a:xfrm>
          <a:prstGeom prst="rect">
            <a:avLst/>
          </a:prstGeom>
          <a:noFill/>
          <a:ln>
            <a:noFill/>
          </a:ln>
        </p:spPr>
      </p:pic>
      <p:sp>
        <p:nvSpPr>
          <p:cNvPr id="11" name="Flecha abajo 13">
            <a:extLst>
              <a:ext uri="{FF2B5EF4-FFF2-40B4-BE49-F238E27FC236}">
                <a16:creationId xmlns:a16="http://schemas.microsoft.com/office/drawing/2014/main" id="{0B32B11E-0168-4278-B922-8F7A38F97153}"/>
              </a:ext>
            </a:extLst>
          </p:cNvPr>
          <p:cNvSpPr/>
          <p:nvPr/>
        </p:nvSpPr>
        <p:spPr>
          <a:xfrm rot="16200000">
            <a:off x="4831430" y="3859980"/>
            <a:ext cx="504900" cy="57199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id="{66DC03CA-5460-4685-AAC8-13823A7EB054}"/>
              </a:ext>
            </a:extLst>
          </p:cNvPr>
          <p:cNvPicPr>
            <a:picLocks noChangeAspect="1"/>
          </p:cNvPicPr>
          <p:nvPr/>
        </p:nvPicPr>
        <p:blipFill>
          <a:blip r:embed="rId5"/>
          <a:stretch>
            <a:fillRect/>
          </a:stretch>
        </p:blipFill>
        <p:spPr>
          <a:xfrm>
            <a:off x="5314456" y="2225446"/>
            <a:ext cx="2989780" cy="1203554"/>
          </a:xfrm>
          <a:prstGeom prst="rect">
            <a:avLst/>
          </a:prstGeom>
        </p:spPr>
      </p:pic>
      <p:pic>
        <p:nvPicPr>
          <p:cNvPr id="13" name="Imagen 12">
            <a:extLst>
              <a:ext uri="{FF2B5EF4-FFF2-40B4-BE49-F238E27FC236}">
                <a16:creationId xmlns:a16="http://schemas.microsoft.com/office/drawing/2014/main" id="{001985CF-845D-467F-8C8E-6ED5693606AA}"/>
              </a:ext>
            </a:extLst>
          </p:cNvPr>
          <p:cNvPicPr/>
          <p:nvPr/>
        </p:nvPicPr>
        <p:blipFill>
          <a:blip r:embed="rId6"/>
          <a:stretch>
            <a:fillRect/>
          </a:stretch>
        </p:blipFill>
        <p:spPr>
          <a:xfrm>
            <a:off x="8848720" y="2718588"/>
            <a:ext cx="3178628" cy="2597258"/>
          </a:xfrm>
          <a:prstGeom prst="rect">
            <a:avLst/>
          </a:prstGeom>
        </p:spPr>
      </p:pic>
      <p:sp>
        <p:nvSpPr>
          <p:cNvPr id="14" name="Flecha abajo 13">
            <a:extLst>
              <a:ext uri="{FF2B5EF4-FFF2-40B4-BE49-F238E27FC236}">
                <a16:creationId xmlns:a16="http://schemas.microsoft.com/office/drawing/2014/main" id="{BD67765A-2133-4A65-BEEA-E2D34055560E}"/>
              </a:ext>
            </a:extLst>
          </p:cNvPr>
          <p:cNvSpPr/>
          <p:nvPr/>
        </p:nvSpPr>
        <p:spPr>
          <a:xfrm rot="16200000">
            <a:off x="8216489" y="3748159"/>
            <a:ext cx="504900" cy="57199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035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9597990D-5017-4D73-B81F-B2D5ABC11AE4}"/>
              </a:ext>
            </a:extLst>
          </p:cNvPr>
          <p:cNvPicPr>
            <a:picLocks noGrp="1"/>
          </p:cNvPicPr>
          <p:nvPr>
            <p:ph idx="4294967295"/>
          </p:nvPr>
        </p:nvPicPr>
        <p:blipFill>
          <a:blip r:embed="rId3"/>
          <a:stretch>
            <a:fillRect/>
          </a:stretch>
        </p:blipFill>
        <p:spPr>
          <a:xfrm>
            <a:off x="830424" y="1782147"/>
            <a:ext cx="5120321" cy="3802581"/>
          </a:xfrm>
          <a:prstGeom prst="rect">
            <a:avLst/>
          </a:prstGeom>
        </p:spPr>
      </p:pic>
      <p:pic>
        <p:nvPicPr>
          <p:cNvPr id="5" name="Marcador de contenido 6">
            <a:extLst>
              <a:ext uri="{FF2B5EF4-FFF2-40B4-BE49-F238E27FC236}">
                <a16:creationId xmlns:a16="http://schemas.microsoft.com/office/drawing/2014/main" id="{94333408-816A-40B4-90E0-8EF0480448F7}"/>
              </a:ext>
            </a:extLst>
          </p:cNvPr>
          <p:cNvPicPr>
            <a:picLocks/>
          </p:cNvPicPr>
          <p:nvPr/>
        </p:nvPicPr>
        <p:blipFill>
          <a:blip r:embed="rId4"/>
          <a:stretch>
            <a:fillRect/>
          </a:stretch>
        </p:blipFill>
        <p:spPr>
          <a:xfrm>
            <a:off x="6241258" y="1690688"/>
            <a:ext cx="5440115" cy="3894041"/>
          </a:xfrm>
          <a:prstGeom prst="rect">
            <a:avLst/>
          </a:prstGeom>
        </p:spPr>
      </p:pic>
      <p:sp>
        <p:nvSpPr>
          <p:cNvPr id="6" name="Rectángulo 5">
            <a:extLst>
              <a:ext uri="{FF2B5EF4-FFF2-40B4-BE49-F238E27FC236}">
                <a16:creationId xmlns:a16="http://schemas.microsoft.com/office/drawing/2014/main" id="{BC4667B6-AA8A-47FE-9702-8BB35A96046D}"/>
              </a:ext>
            </a:extLst>
          </p:cNvPr>
          <p:cNvSpPr/>
          <p:nvPr/>
        </p:nvSpPr>
        <p:spPr>
          <a:xfrm>
            <a:off x="3168032" y="5909326"/>
            <a:ext cx="6096000" cy="646331"/>
          </a:xfrm>
          <a:prstGeom prst="rect">
            <a:avLst/>
          </a:prstGeom>
        </p:spPr>
        <p:txBody>
          <a:bodyPr>
            <a:spAutoFit/>
          </a:bodyPr>
          <a:lstStyle/>
          <a:p>
            <a:pPr marL="228600" algn="ctr">
              <a:spcAft>
                <a:spcPts val="1000"/>
              </a:spcAft>
            </a:pPr>
            <a:r>
              <a:rPr lang="es-EC" dirty="0">
                <a:solidFill>
                  <a:srgbClr val="000000"/>
                </a:solidFill>
                <a:latin typeface="Times New Roman" panose="02020603050405020304" pitchFamily="18" charset="0"/>
                <a:ea typeface="Droid Sans Fallback"/>
                <a:cs typeface="Times New Roman" panose="02020603050405020304" pitchFamily="18" charset="0"/>
              </a:rPr>
              <a:t>Graficas Fuerza-Desplazamiento a) Prototipo 1 y </a:t>
            </a:r>
            <a:br>
              <a:rPr lang="es-EC" dirty="0">
                <a:solidFill>
                  <a:srgbClr val="000000"/>
                </a:solidFill>
                <a:latin typeface="Times New Roman" panose="02020603050405020304" pitchFamily="18" charset="0"/>
                <a:ea typeface="Droid Sans Fallback"/>
                <a:cs typeface="Times New Roman" panose="02020603050405020304" pitchFamily="18" charset="0"/>
              </a:rPr>
            </a:br>
            <a:r>
              <a:rPr lang="es-EC" dirty="0">
                <a:solidFill>
                  <a:srgbClr val="000000"/>
                </a:solidFill>
                <a:latin typeface="Times New Roman" panose="02020603050405020304" pitchFamily="18" charset="0"/>
                <a:ea typeface="Droid Sans Fallback"/>
                <a:cs typeface="Times New Roman" panose="02020603050405020304" pitchFamily="18" charset="0"/>
              </a:rPr>
              <a:t>b) Prototipo 2</a:t>
            </a:r>
            <a:endParaRPr lang="es-EC" sz="1100" i="1" dirty="0">
              <a:solidFill>
                <a:srgbClr val="44546A"/>
              </a:solidFill>
              <a:effectLst/>
              <a:latin typeface="Calibri" panose="020F0502020204030204" pitchFamily="34" charset="0"/>
              <a:ea typeface="Droid Sans Fallback"/>
              <a:cs typeface="Times New Roman" panose="02020603050405020304" pitchFamily="18" charset="0"/>
            </a:endParaRPr>
          </a:p>
        </p:txBody>
      </p:sp>
      <p:sp>
        <p:nvSpPr>
          <p:cNvPr id="7" name="Rectángulo 6">
            <a:extLst>
              <a:ext uri="{FF2B5EF4-FFF2-40B4-BE49-F238E27FC236}">
                <a16:creationId xmlns:a16="http://schemas.microsoft.com/office/drawing/2014/main" id="{72C4323D-E32F-44EF-A5B6-E9CFDF22F8E8}"/>
              </a:ext>
            </a:extLst>
          </p:cNvPr>
          <p:cNvSpPr/>
          <p:nvPr/>
        </p:nvSpPr>
        <p:spPr>
          <a:xfrm>
            <a:off x="3059347" y="5539994"/>
            <a:ext cx="662473" cy="369332"/>
          </a:xfrm>
          <a:prstGeom prst="rect">
            <a:avLst/>
          </a:prstGeom>
        </p:spPr>
        <p:txBody>
          <a:bodyPr wrap="square">
            <a:spAutoFit/>
          </a:bodyPr>
          <a:lstStyle/>
          <a:p>
            <a:pPr marL="228600" algn="ctr">
              <a:spcAft>
                <a:spcPts val="1000"/>
              </a:spcAft>
            </a:pPr>
            <a:r>
              <a:rPr lang="es-EC" dirty="0">
                <a:solidFill>
                  <a:srgbClr val="000000"/>
                </a:solidFill>
                <a:latin typeface="Times New Roman" panose="02020603050405020304" pitchFamily="18" charset="0"/>
                <a:ea typeface="Droid Sans Fallback"/>
                <a:cs typeface="Times New Roman" panose="02020603050405020304" pitchFamily="18" charset="0"/>
              </a:rPr>
              <a:t>a)</a:t>
            </a:r>
            <a:endParaRPr lang="es-EC" sz="1100" i="1" dirty="0">
              <a:solidFill>
                <a:srgbClr val="44546A"/>
              </a:solidFill>
              <a:effectLst/>
              <a:latin typeface="Calibri" panose="020F0502020204030204" pitchFamily="34" charset="0"/>
              <a:ea typeface="Droid Sans Fallback"/>
              <a:cs typeface="Times New Roman" panose="02020603050405020304" pitchFamily="18" charset="0"/>
            </a:endParaRPr>
          </a:p>
        </p:txBody>
      </p:sp>
      <p:sp>
        <p:nvSpPr>
          <p:cNvPr id="8" name="Rectángulo 7">
            <a:extLst>
              <a:ext uri="{FF2B5EF4-FFF2-40B4-BE49-F238E27FC236}">
                <a16:creationId xmlns:a16="http://schemas.microsoft.com/office/drawing/2014/main" id="{3686FA16-564A-4461-9240-1A08F69ADE93}"/>
              </a:ext>
            </a:extLst>
          </p:cNvPr>
          <p:cNvSpPr/>
          <p:nvPr/>
        </p:nvSpPr>
        <p:spPr>
          <a:xfrm>
            <a:off x="8735470" y="5539994"/>
            <a:ext cx="662473" cy="369332"/>
          </a:xfrm>
          <a:prstGeom prst="rect">
            <a:avLst/>
          </a:prstGeom>
        </p:spPr>
        <p:txBody>
          <a:bodyPr wrap="square">
            <a:spAutoFit/>
          </a:bodyPr>
          <a:lstStyle/>
          <a:p>
            <a:pPr marL="228600" algn="ctr">
              <a:spcAft>
                <a:spcPts val="1000"/>
              </a:spcAft>
            </a:pPr>
            <a:r>
              <a:rPr lang="es-EC" dirty="0">
                <a:solidFill>
                  <a:srgbClr val="000000"/>
                </a:solidFill>
                <a:latin typeface="Times New Roman" panose="02020603050405020304" pitchFamily="18" charset="0"/>
                <a:ea typeface="Droid Sans Fallback"/>
                <a:cs typeface="Times New Roman" panose="02020603050405020304" pitchFamily="18" charset="0"/>
              </a:rPr>
              <a:t>b)</a:t>
            </a:r>
            <a:endParaRPr lang="es-EC" sz="1100" i="1" dirty="0">
              <a:solidFill>
                <a:srgbClr val="44546A"/>
              </a:solidFill>
              <a:effectLst/>
              <a:latin typeface="Calibri" panose="020F0502020204030204" pitchFamily="34" charset="0"/>
              <a:ea typeface="Droid Sans Fallback"/>
              <a:cs typeface="Times New Roman" panose="02020603050405020304" pitchFamily="18" charset="0"/>
            </a:endParaRPr>
          </a:p>
        </p:txBody>
      </p:sp>
      <p:sp>
        <p:nvSpPr>
          <p:cNvPr id="10" name="Rectángulo 9">
            <a:extLst>
              <a:ext uri="{FF2B5EF4-FFF2-40B4-BE49-F238E27FC236}">
                <a16:creationId xmlns:a16="http://schemas.microsoft.com/office/drawing/2014/main" id="{FEF055FC-6D8E-442A-885D-9C287CD6DF42}"/>
              </a:ext>
            </a:extLst>
          </p:cNvPr>
          <p:cNvSpPr/>
          <p:nvPr/>
        </p:nvSpPr>
        <p:spPr>
          <a:xfrm>
            <a:off x="2845836" y="1998834"/>
            <a:ext cx="1323853" cy="317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40417,2 [N]</a:t>
            </a:r>
          </a:p>
        </p:txBody>
      </p:sp>
      <p:sp>
        <p:nvSpPr>
          <p:cNvPr id="11" name="Rectángulo 10">
            <a:extLst>
              <a:ext uri="{FF2B5EF4-FFF2-40B4-BE49-F238E27FC236}">
                <a16:creationId xmlns:a16="http://schemas.microsoft.com/office/drawing/2014/main" id="{3A4358DB-7A1C-40C1-A756-9D21D58BAC95}"/>
              </a:ext>
            </a:extLst>
          </p:cNvPr>
          <p:cNvSpPr/>
          <p:nvPr/>
        </p:nvSpPr>
        <p:spPr>
          <a:xfrm>
            <a:off x="10037723" y="1927299"/>
            <a:ext cx="1323853" cy="317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75537 [N]</a:t>
            </a:r>
          </a:p>
        </p:txBody>
      </p:sp>
      <p:sp>
        <p:nvSpPr>
          <p:cNvPr id="12" name="Title 1">
            <a:extLst>
              <a:ext uri="{FF2B5EF4-FFF2-40B4-BE49-F238E27FC236}">
                <a16:creationId xmlns:a16="http://schemas.microsoft.com/office/drawing/2014/main" id="{416B5A1C-5D35-4F5B-BC4B-2CA0EA7AAB09}"/>
              </a:ext>
            </a:extLst>
          </p:cNvPr>
          <p:cNvSpPr txBox="1">
            <a:spLocks/>
          </p:cNvSpPr>
          <p:nvPr/>
        </p:nvSpPr>
        <p:spPr>
          <a:xfrm>
            <a:off x="1454481" y="285892"/>
            <a:ext cx="2267339"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3838928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Imagen 8">
            <a:extLst>
              <a:ext uri="{FF2B5EF4-FFF2-40B4-BE49-F238E27FC236}">
                <a16:creationId xmlns:a16="http://schemas.microsoft.com/office/drawing/2014/main" id="{D9FC070B-1055-4E28-B0E8-36D63251AEE1}"/>
              </a:ext>
            </a:extLst>
          </p:cNvPr>
          <p:cNvPicPr/>
          <p:nvPr/>
        </p:nvPicPr>
        <p:blipFill>
          <a:blip r:embed="rId2"/>
          <a:stretch>
            <a:fillRect/>
          </a:stretch>
        </p:blipFill>
        <p:spPr>
          <a:xfrm>
            <a:off x="1457070" y="1176296"/>
            <a:ext cx="3551322" cy="2294633"/>
          </a:xfrm>
          <a:prstGeom prst="rect">
            <a:avLst/>
          </a:prstGeom>
        </p:spPr>
      </p:pic>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65C9FAA2-9CB5-4580-B030-4E9E5F601A3D}"/>
                  </a:ext>
                </a:extLst>
              </p:cNvPr>
              <p:cNvSpPr/>
              <p:nvPr/>
            </p:nvSpPr>
            <p:spPr>
              <a:xfrm>
                <a:off x="2109442" y="3592287"/>
                <a:ext cx="18895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𝐵</m:t>
                          </m:r>
                        </m:sub>
                      </m:sSub>
                      <m:r>
                        <a:rPr lang="es-EC" i="0">
                          <a:latin typeface="Cambria Math" panose="02040503050406030204" pitchFamily="18" charset="0"/>
                        </a:rPr>
                        <m:t>= 12.67 </m:t>
                      </m:r>
                      <m:r>
                        <a:rPr lang="es-EC" i="1">
                          <a:latin typeface="Cambria Math" panose="02040503050406030204" pitchFamily="18" charset="0"/>
                        </a:rPr>
                        <m:t>𝐺𝑃𝑎</m:t>
                      </m:r>
                    </m:oMath>
                  </m:oMathPara>
                </a14:m>
                <a:endParaRPr lang="es-EC" dirty="0"/>
              </a:p>
            </p:txBody>
          </p:sp>
        </mc:Choice>
        <mc:Fallback xmlns="">
          <p:sp>
            <p:nvSpPr>
              <p:cNvPr id="10" name="Rectángulo 9">
                <a:extLst>
                  <a:ext uri="{FF2B5EF4-FFF2-40B4-BE49-F238E27FC236}">
                    <a16:creationId xmlns:a16="http://schemas.microsoft.com/office/drawing/2014/main" id="{65C9FAA2-9CB5-4580-B030-4E9E5F601A3D}"/>
                  </a:ext>
                </a:extLst>
              </p:cNvPr>
              <p:cNvSpPr>
                <a:spLocks noRot="1" noChangeAspect="1" noMove="1" noResize="1" noEditPoints="1" noAdjustHandles="1" noChangeArrowheads="1" noChangeShapeType="1" noTextEdit="1"/>
              </p:cNvSpPr>
              <p:nvPr/>
            </p:nvSpPr>
            <p:spPr>
              <a:xfrm>
                <a:off x="2109442" y="3592287"/>
                <a:ext cx="1889555" cy="369332"/>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2BA7BA4D-81D2-4761-ABF3-7F43ACEBAE4B}"/>
                  </a:ext>
                </a:extLst>
              </p:cNvPr>
              <p:cNvSpPr/>
              <p:nvPr/>
            </p:nvSpPr>
            <p:spPr>
              <a:xfrm>
                <a:off x="2127770" y="4325514"/>
                <a:ext cx="20462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𝐵𝑎</m:t>
                          </m:r>
                        </m:sub>
                      </m:sSub>
                      <m:r>
                        <a:rPr lang="es-EC" i="0">
                          <a:latin typeface="Cambria Math" panose="02040503050406030204" pitchFamily="18" charset="0"/>
                        </a:rPr>
                        <m:t>= 93.54 </m:t>
                      </m:r>
                      <m:r>
                        <a:rPr lang="es-EC" i="1">
                          <a:latin typeface="Cambria Math" panose="02040503050406030204" pitchFamily="18" charset="0"/>
                        </a:rPr>
                        <m:t>𝑀𝑃𝑎</m:t>
                      </m:r>
                    </m:oMath>
                  </m:oMathPara>
                </a14:m>
                <a:endParaRPr lang="es-EC" dirty="0"/>
              </a:p>
            </p:txBody>
          </p:sp>
        </mc:Choice>
        <mc:Fallback xmlns="">
          <p:sp>
            <p:nvSpPr>
              <p:cNvPr id="11" name="Rectángulo 10">
                <a:extLst>
                  <a:ext uri="{FF2B5EF4-FFF2-40B4-BE49-F238E27FC236}">
                    <a16:creationId xmlns:a16="http://schemas.microsoft.com/office/drawing/2014/main" id="{2BA7BA4D-81D2-4761-ABF3-7F43ACEBAE4B}"/>
                  </a:ext>
                </a:extLst>
              </p:cNvPr>
              <p:cNvSpPr>
                <a:spLocks noRot="1" noChangeAspect="1" noMove="1" noResize="1" noEditPoints="1" noAdjustHandles="1" noChangeArrowheads="1" noChangeShapeType="1" noTextEdit="1"/>
              </p:cNvSpPr>
              <p:nvPr/>
            </p:nvSpPr>
            <p:spPr>
              <a:xfrm>
                <a:off x="2127770" y="4325514"/>
                <a:ext cx="2046265" cy="369332"/>
              </a:xfrm>
              <a:prstGeom prst="rect">
                <a:avLst/>
              </a:prstGeom>
              <a:blipFill>
                <a:blip r:embed="rId4"/>
                <a:stretch>
                  <a:fillRect b="-1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351B9004-A22F-4153-9421-68BF897F39FE}"/>
                  </a:ext>
                </a:extLst>
              </p:cNvPr>
              <p:cNvSpPr/>
              <p:nvPr/>
            </p:nvSpPr>
            <p:spPr>
              <a:xfrm>
                <a:off x="184731" y="4504739"/>
                <a:ext cx="6096000" cy="1777025"/>
              </a:xfrm>
              <a:prstGeom prst="rect">
                <a:avLst/>
              </a:prstGeom>
            </p:spPr>
            <p:txBody>
              <a:bodyPr>
                <a:spAutoFit/>
              </a:bodyPr>
              <a:lstStyle/>
              <a:p>
                <a:pPr marL="228600" algn="just">
                  <a:lnSpc>
                    <a:spcPct val="200000"/>
                  </a:lnSpc>
                  <a:spcAft>
                    <a:spcPts val="0"/>
                  </a:spcAft>
                </a:pPr>
                <a14:m>
                  <m:oMathPara xmlns:m="http://schemas.openxmlformats.org/officeDocument/2006/math">
                    <m:oMathParaPr>
                      <m:jc m:val="centerGroup"/>
                    </m:oMathParaPr>
                    <m:oMath xmlns:m="http://schemas.openxmlformats.org/officeDocument/2006/math">
                      <m:r>
                        <a:rPr lang="es-EC" i="1">
                          <a:solidFill>
                            <a:srgbClr val="00000A"/>
                          </a:solidFill>
                          <a:latin typeface="Cambria Math" panose="02040503050406030204" pitchFamily="18" charset="0"/>
                          <a:ea typeface="Droid Sans Fallback"/>
                          <a:cs typeface="Times New Roman" panose="02020603050405020304" pitchFamily="18" charset="0"/>
                        </a:rPr>
                        <m:t>𝑧</m:t>
                      </m:r>
                      <m:r>
                        <a:rPr lang="es-EC" i="1">
                          <a:solidFill>
                            <a:srgbClr val="00000A"/>
                          </a:solidFill>
                          <a:latin typeface="Cambria Math" panose="02040503050406030204" pitchFamily="18" charset="0"/>
                          <a:ea typeface="Droid Sans Fallback"/>
                          <a:cs typeface="Times New Roman" panose="02020603050405020304" pitchFamily="18" charset="0"/>
                        </a:rPr>
                        <m:t>= </m:t>
                      </m:r>
                      <m:f>
                        <m:fPr>
                          <m:ctrlPr>
                            <a:rPr lang="es-EC" i="1">
                              <a:solidFill>
                                <a:srgbClr val="00000A"/>
                              </a:solidFill>
                              <a:latin typeface="Cambria Math" panose="02040503050406030204" pitchFamily="18" charset="0"/>
                              <a:ea typeface="Droid Sans Fallback"/>
                              <a:cs typeface="Times New Roman" panose="02020603050405020304" pitchFamily="18" charset="0"/>
                            </a:rPr>
                          </m:ctrlPr>
                        </m:fPr>
                        <m:num>
                          <m:sSub>
                            <m:sSubPr>
                              <m:ctrlPr>
                                <a:rPr lang="es-EC" i="1">
                                  <a:solidFill>
                                    <a:srgbClr val="00000A"/>
                                  </a:solidFill>
                                  <a:latin typeface="Cambria Math" panose="02040503050406030204" pitchFamily="18" charset="0"/>
                                  <a:ea typeface="Droid Sans Fallback"/>
                                  <a:cs typeface="Times New Roman" panose="02020603050405020304" pitchFamily="18" charset="0"/>
                                </a:rPr>
                              </m:ctrlPr>
                            </m:sSubPr>
                            <m:e>
                              <m:r>
                                <a:rPr lang="es-EC" i="1">
                                  <a:solidFill>
                                    <a:srgbClr val="00000A"/>
                                  </a:solidFill>
                                  <a:latin typeface="Cambria Math" panose="02040503050406030204" pitchFamily="18" charset="0"/>
                                  <a:ea typeface="Droid Sans Fallback"/>
                                  <a:cs typeface="Times New Roman" panose="02020603050405020304" pitchFamily="18" charset="0"/>
                                </a:rPr>
                                <m:t>𝐸</m:t>
                              </m:r>
                            </m:e>
                            <m:sub>
                              <m:r>
                                <a:rPr lang="es-EC" i="1">
                                  <a:solidFill>
                                    <a:srgbClr val="00000A"/>
                                  </a:solidFill>
                                  <a:latin typeface="Cambria Math" panose="02040503050406030204" pitchFamily="18" charset="0"/>
                                  <a:ea typeface="Droid Sans Fallback"/>
                                  <a:cs typeface="Times New Roman" panose="02020603050405020304" pitchFamily="18" charset="0"/>
                                </a:rPr>
                                <m:t>𝐵</m:t>
                              </m:r>
                            </m:sub>
                          </m:sSub>
                        </m:num>
                        <m:den>
                          <m:sSub>
                            <m:sSubPr>
                              <m:ctrlPr>
                                <a:rPr lang="es-EC" i="1">
                                  <a:solidFill>
                                    <a:srgbClr val="00000A"/>
                                  </a:solidFill>
                                  <a:latin typeface="Cambria Math" panose="02040503050406030204" pitchFamily="18" charset="0"/>
                                  <a:ea typeface="Droid Sans Fallback"/>
                                  <a:cs typeface="Times New Roman" panose="02020603050405020304" pitchFamily="18" charset="0"/>
                                </a:rPr>
                              </m:ctrlPr>
                            </m:sSubPr>
                            <m:e>
                              <m:r>
                                <a:rPr lang="es-EC" i="1">
                                  <a:solidFill>
                                    <a:srgbClr val="00000A"/>
                                  </a:solidFill>
                                  <a:latin typeface="Cambria Math" panose="02040503050406030204" pitchFamily="18" charset="0"/>
                                  <a:ea typeface="Droid Sans Fallback"/>
                                  <a:cs typeface="Times New Roman" panose="02020603050405020304" pitchFamily="18" charset="0"/>
                                </a:rPr>
                                <m:t>𝐸</m:t>
                              </m:r>
                            </m:e>
                            <m:sub>
                              <m:r>
                                <a:rPr lang="es-EC" i="1">
                                  <a:solidFill>
                                    <a:srgbClr val="00000A"/>
                                  </a:solidFill>
                                  <a:latin typeface="Cambria Math" panose="02040503050406030204" pitchFamily="18" charset="0"/>
                                  <a:ea typeface="Droid Sans Fallback"/>
                                  <a:cs typeface="Times New Roman" panose="02020603050405020304" pitchFamily="18" charset="0"/>
                                </a:rPr>
                                <m:t>𝐵𝑎</m:t>
                              </m:r>
                            </m:sub>
                          </m:sSub>
                        </m:den>
                      </m:f>
                    </m:oMath>
                  </m:oMathPara>
                </a14:m>
                <a:endParaRPr lang="es-EC" dirty="0">
                  <a:solidFill>
                    <a:srgbClr val="00000A"/>
                  </a:solidFill>
                  <a:latin typeface="Calibri" panose="020F0502020204030204" pitchFamily="34" charset="0"/>
                  <a:ea typeface="Droid Sans Fallback"/>
                  <a:cs typeface="Times New Roman" panose="02020603050405020304" pitchFamily="18" charset="0"/>
                </a:endParaRPr>
              </a:p>
              <a:p>
                <a:pPr marL="228600" algn="just">
                  <a:lnSpc>
                    <a:spcPct val="200000"/>
                  </a:lnSpc>
                  <a:spcAft>
                    <a:spcPts val="0"/>
                  </a:spcAft>
                </a:pPr>
                <a14:m>
                  <m:oMathPara xmlns:m="http://schemas.openxmlformats.org/officeDocument/2006/math">
                    <m:oMathParaPr>
                      <m:jc m:val="centerGroup"/>
                    </m:oMathParaPr>
                    <m:oMath xmlns:m="http://schemas.openxmlformats.org/officeDocument/2006/math">
                      <m:r>
                        <a:rPr lang="es-EC" i="1">
                          <a:solidFill>
                            <a:srgbClr val="00000A"/>
                          </a:solidFill>
                          <a:latin typeface="Cambria Math" panose="02040503050406030204" pitchFamily="18" charset="0"/>
                          <a:ea typeface="Droid Sans Fallback"/>
                          <a:cs typeface="Times New Roman" panose="02020603050405020304" pitchFamily="18" charset="0"/>
                        </a:rPr>
                        <m:t>𝑧</m:t>
                      </m:r>
                      <m:r>
                        <a:rPr lang="es-EC" i="1">
                          <a:solidFill>
                            <a:srgbClr val="00000A"/>
                          </a:solidFill>
                          <a:latin typeface="Cambria Math" panose="02040503050406030204" pitchFamily="18" charset="0"/>
                          <a:ea typeface="Droid Sans Fallback"/>
                          <a:cs typeface="Times New Roman" panose="02020603050405020304" pitchFamily="18" charset="0"/>
                        </a:rPr>
                        <m:t>= 135.45 </m:t>
                      </m:r>
                    </m:oMath>
                  </m:oMathPara>
                </a14:m>
                <a:endParaRPr lang="es-EC" dirty="0">
                  <a:solidFill>
                    <a:srgbClr val="00000A"/>
                  </a:solidFill>
                  <a:latin typeface="Calibri" panose="020F0502020204030204" pitchFamily="34" charset="0"/>
                  <a:ea typeface="Droid Sans Fallback"/>
                  <a:cs typeface="Times New Roman" panose="02020603050405020304" pitchFamily="18" charset="0"/>
                </a:endParaRPr>
              </a:p>
            </p:txBody>
          </p:sp>
        </mc:Choice>
        <mc:Fallback xmlns="">
          <p:sp>
            <p:nvSpPr>
              <p:cNvPr id="12" name="Rectángulo 11">
                <a:extLst>
                  <a:ext uri="{FF2B5EF4-FFF2-40B4-BE49-F238E27FC236}">
                    <a16:creationId xmlns:a16="http://schemas.microsoft.com/office/drawing/2014/main" id="{351B9004-A22F-4153-9421-68BF897F39FE}"/>
                  </a:ext>
                </a:extLst>
              </p:cNvPr>
              <p:cNvSpPr>
                <a:spLocks noRot="1" noChangeAspect="1" noMove="1" noResize="1" noEditPoints="1" noAdjustHandles="1" noChangeArrowheads="1" noChangeShapeType="1" noTextEdit="1"/>
              </p:cNvSpPr>
              <p:nvPr/>
            </p:nvSpPr>
            <p:spPr>
              <a:xfrm>
                <a:off x="184731" y="4504739"/>
                <a:ext cx="6096000" cy="1777025"/>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a:extLst>
                  <a:ext uri="{FF2B5EF4-FFF2-40B4-BE49-F238E27FC236}">
                    <a16:creationId xmlns:a16="http://schemas.microsoft.com/office/drawing/2014/main" id="{1635BE77-663D-4759-B802-697B3DD217EC}"/>
                  </a:ext>
                </a:extLst>
              </p:cNvPr>
              <p:cNvSpPr/>
              <p:nvPr/>
            </p:nvSpPr>
            <p:spPr>
              <a:xfrm>
                <a:off x="5234474" y="1254341"/>
                <a:ext cx="6839338" cy="8174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𝐸𝐵</m:t>
                          </m:r>
                        </m:sub>
                      </m:sSub>
                      <m:r>
                        <a:rPr lang="es-EC" i="0">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12</m:t>
                              </m:r>
                            </m:den>
                          </m:f>
                          <m:r>
                            <a:rPr lang="es-EC" i="0">
                              <a:latin typeface="Cambria Math" panose="02040503050406030204" pitchFamily="18" charset="0"/>
                            </a:rPr>
                            <m:t> ∗ </m:t>
                          </m:r>
                          <m:r>
                            <a:rPr lang="es-EC" i="1">
                              <a:latin typeface="Cambria Math" panose="02040503050406030204" pitchFamily="18" charset="0"/>
                            </a:rPr>
                            <m:t>𝑤</m:t>
                          </m:r>
                          <m:r>
                            <a:rPr lang="es-EC" i="0">
                              <a:latin typeface="Cambria Math" panose="02040503050406030204" pitchFamily="18" charset="0"/>
                            </a:rPr>
                            <m:t> ∗ </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3</m:t>
                              </m:r>
                            </m:sup>
                          </m:sSup>
                          <m:r>
                            <a:rPr lang="es-EC" i="0">
                              <a:latin typeface="Cambria Math" panose="02040503050406030204" pitchFamily="18" charset="0"/>
                            </a:rPr>
                            <m:t>+ </m:t>
                          </m:r>
                          <m:r>
                            <a:rPr lang="es-EC" i="1">
                              <a:latin typeface="Cambria Math" panose="02040503050406030204" pitchFamily="18" charset="0"/>
                            </a:rPr>
                            <m:t>𝑤</m:t>
                          </m:r>
                          <m:r>
                            <a:rPr lang="es-EC" i="0">
                              <a:latin typeface="Cambria Math" panose="02040503050406030204" pitchFamily="18" charset="0"/>
                            </a:rPr>
                            <m:t> ∗ </m:t>
                          </m:r>
                          <m:r>
                            <a:rPr lang="es-EC" i="1">
                              <a:latin typeface="Cambria Math" panose="02040503050406030204" pitchFamily="18" charset="0"/>
                            </a:rPr>
                            <m:t>𝑑</m:t>
                          </m:r>
                          <m:r>
                            <a:rPr lang="es-EC" i="0">
                              <a:latin typeface="Cambria Math" panose="02040503050406030204" pitchFamily="18" charset="0"/>
                            </a:rPr>
                            <m:t> ∗ </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𝑐</m:t>
                                      </m:r>
                                    </m:num>
                                    <m:den>
                                      <m:r>
                                        <a:rPr lang="es-EC" i="0">
                                          <a:latin typeface="Cambria Math" panose="02040503050406030204" pitchFamily="18" charset="0"/>
                                        </a:rPr>
                                        <m:t>2</m:t>
                                      </m:r>
                                    </m:den>
                                  </m:f>
                                  <m:r>
                                    <a:rPr lang="es-EC" i="0">
                                      <a:latin typeface="Cambria Math" panose="02040503050406030204" pitchFamily="18" charset="0"/>
                                    </a:rPr>
                                    <m:t> + </m:t>
                                  </m:r>
                                  <m:f>
                                    <m:fPr>
                                      <m:ctrlPr>
                                        <a:rPr lang="es-EC" i="1">
                                          <a:latin typeface="Cambria Math" panose="02040503050406030204" pitchFamily="18" charset="0"/>
                                        </a:rPr>
                                      </m:ctrlPr>
                                    </m:fPr>
                                    <m:num>
                                      <m:r>
                                        <a:rPr lang="es-EC" i="1">
                                          <a:latin typeface="Cambria Math" panose="02040503050406030204" pitchFamily="18" charset="0"/>
                                        </a:rPr>
                                        <m:t>𝑑</m:t>
                                      </m:r>
                                    </m:num>
                                    <m:den>
                                      <m:r>
                                        <a:rPr lang="es-EC" i="0">
                                          <a:latin typeface="Cambria Math" panose="02040503050406030204" pitchFamily="18" charset="0"/>
                                        </a:rPr>
                                        <m:t>2</m:t>
                                      </m:r>
                                    </m:den>
                                  </m:f>
                                </m:e>
                              </m:d>
                            </m:e>
                            <m:sup>
                              <m:r>
                                <a:rPr lang="es-EC" i="0">
                                  <a:latin typeface="Cambria Math" panose="02040503050406030204" pitchFamily="18" charset="0"/>
                                </a:rPr>
                                <m:t>2</m:t>
                              </m:r>
                            </m:sup>
                          </m:sSup>
                        </m:e>
                      </m:d>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2 + </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12</m:t>
                          </m:r>
                        </m:den>
                      </m:f>
                      <m:r>
                        <a:rPr lang="es-EC" i="0">
                          <a:latin typeface="Cambria Math" panose="02040503050406030204" pitchFamily="18" charset="0"/>
                        </a:rPr>
                        <m:t> ∗ </m:t>
                      </m:r>
                      <m:f>
                        <m:fPr>
                          <m:ctrlPr>
                            <a:rPr lang="es-EC" i="1">
                              <a:latin typeface="Cambria Math" panose="02040503050406030204" pitchFamily="18" charset="0"/>
                            </a:rPr>
                          </m:ctrlPr>
                        </m:fPr>
                        <m:num>
                          <m:r>
                            <a:rPr lang="es-EC" i="1">
                              <a:latin typeface="Cambria Math" panose="02040503050406030204" pitchFamily="18" charset="0"/>
                            </a:rPr>
                            <m:t>𝑤</m:t>
                          </m:r>
                        </m:num>
                        <m:den>
                          <m:r>
                            <a:rPr lang="es-EC" i="1">
                              <a:latin typeface="Cambria Math" panose="02040503050406030204" pitchFamily="18" charset="0"/>
                            </a:rPr>
                            <m:t>𝑧</m:t>
                          </m:r>
                        </m:den>
                      </m:f>
                      <m:r>
                        <a:rPr lang="es-EC" i="0">
                          <a:latin typeface="Cambria Math" panose="02040503050406030204" pitchFamily="18" charset="0"/>
                        </a:rPr>
                        <m:t> ∗ </m:t>
                      </m:r>
                      <m:sSup>
                        <m:sSupPr>
                          <m:ctrlPr>
                            <a:rPr lang="es-EC" i="1">
                              <a:latin typeface="Cambria Math" panose="02040503050406030204" pitchFamily="18" charset="0"/>
                            </a:rPr>
                          </m:ctrlPr>
                        </m:sSupPr>
                        <m:e>
                          <m:r>
                            <a:rPr lang="es-EC" i="1">
                              <a:latin typeface="Cambria Math" panose="02040503050406030204" pitchFamily="18" charset="0"/>
                            </a:rPr>
                            <m:t>𝑐</m:t>
                          </m:r>
                        </m:e>
                        <m:sup>
                          <m:r>
                            <a:rPr lang="es-EC" i="0">
                              <a:latin typeface="Cambria Math" panose="02040503050406030204" pitchFamily="18" charset="0"/>
                            </a:rPr>
                            <m:t>3</m:t>
                          </m:r>
                        </m:sup>
                      </m:sSup>
                    </m:oMath>
                  </m:oMathPara>
                </a14:m>
                <a:endParaRPr lang="es-EC" dirty="0"/>
              </a:p>
            </p:txBody>
          </p:sp>
        </mc:Choice>
        <mc:Fallback xmlns="">
          <p:sp>
            <p:nvSpPr>
              <p:cNvPr id="14" name="Rectángulo 13">
                <a:extLst>
                  <a:ext uri="{FF2B5EF4-FFF2-40B4-BE49-F238E27FC236}">
                    <a16:creationId xmlns:a16="http://schemas.microsoft.com/office/drawing/2014/main" id="{1635BE77-663D-4759-B802-697B3DD217EC}"/>
                  </a:ext>
                </a:extLst>
              </p:cNvPr>
              <p:cNvSpPr>
                <a:spLocks noRot="1" noChangeAspect="1" noMove="1" noResize="1" noEditPoints="1" noAdjustHandles="1" noChangeArrowheads="1" noChangeShapeType="1" noTextEdit="1"/>
              </p:cNvSpPr>
              <p:nvPr/>
            </p:nvSpPr>
            <p:spPr>
              <a:xfrm>
                <a:off x="5234474" y="1254341"/>
                <a:ext cx="6839338" cy="817403"/>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EA2DF929-84AF-4D3D-B79B-0698C2B180B2}"/>
                  </a:ext>
                </a:extLst>
              </p:cNvPr>
              <p:cNvSpPr/>
              <p:nvPr/>
            </p:nvSpPr>
            <p:spPr>
              <a:xfrm>
                <a:off x="7350934" y="2217967"/>
                <a:ext cx="26064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𝐸𝐵</m:t>
                          </m:r>
                        </m:sub>
                      </m:sSub>
                      <m:r>
                        <a:rPr lang="es-EC" i="0">
                          <a:latin typeface="Cambria Math" panose="02040503050406030204" pitchFamily="18" charset="0"/>
                        </a:rPr>
                        <m:t>=4142183.53 </m:t>
                      </m:r>
                      <m:sSup>
                        <m:sSupPr>
                          <m:ctrlPr>
                            <a:rPr lang="es-EC" i="1">
                              <a:latin typeface="Cambria Math" panose="02040503050406030204" pitchFamily="18" charset="0"/>
                            </a:rPr>
                          </m:ctrlPr>
                        </m:sSupPr>
                        <m:e>
                          <m:r>
                            <a:rPr lang="es-EC" i="1">
                              <a:latin typeface="Cambria Math" panose="02040503050406030204" pitchFamily="18" charset="0"/>
                            </a:rPr>
                            <m:t>𝑚𝑚</m:t>
                          </m:r>
                        </m:e>
                        <m:sup>
                          <m:r>
                            <a:rPr lang="es-EC" i="0">
                              <a:latin typeface="Cambria Math" panose="02040503050406030204" pitchFamily="18" charset="0"/>
                            </a:rPr>
                            <m:t>4</m:t>
                          </m:r>
                        </m:sup>
                      </m:sSup>
                    </m:oMath>
                  </m:oMathPara>
                </a14:m>
                <a:endParaRPr lang="es-EC" dirty="0"/>
              </a:p>
            </p:txBody>
          </p:sp>
        </mc:Choice>
        <mc:Fallback xmlns="">
          <p:sp>
            <p:nvSpPr>
              <p:cNvPr id="15" name="Rectángulo 14">
                <a:extLst>
                  <a:ext uri="{FF2B5EF4-FFF2-40B4-BE49-F238E27FC236}">
                    <a16:creationId xmlns:a16="http://schemas.microsoft.com/office/drawing/2014/main" id="{EA2DF929-84AF-4D3D-B79B-0698C2B180B2}"/>
                  </a:ext>
                </a:extLst>
              </p:cNvPr>
              <p:cNvSpPr>
                <a:spLocks noRot="1" noChangeAspect="1" noMove="1" noResize="1" noEditPoints="1" noAdjustHandles="1" noChangeArrowheads="1" noChangeShapeType="1" noTextEdit="1"/>
              </p:cNvSpPr>
              <p:nvPr/>
            </p:nvSpPr>
            <p:spPr>
              <a:xfrm>
                <a:off x="7350934" y="2217967"/>
                <a:ext cx="2606418" cy="369332"/>
              </a:xfrm>
              <a:prstGeom prst="rect">
                <a:avLst/>
              </a:prstGeom>
              <a:blipFill>
                <a:blip r:embed="rId7"/>
                <a:stretch>
                  <a:fillRect b="-1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a:extLst>
                  <a:ext uri="{FF2B5EF4-FFF2-40B4-BE49-F238E27FC236}">
                    <a16:creationId xmlns:a16="http://schemas.microsoft.com/office/drawing/2014/main" id="{BEC2C01E-3FBA-44A4-8ACA-A8CB0CBE4477}"/>
                  </a:ext>
                </a:extLst>
              </p:cNvPr>
              <p:cNvSpPr/>
              <p:nvPr/>
            </p:nvSpPr>
            <p:spPr>
              <a:xfrm>
                <a:off x="7350934" y="2918909"/>
                <a:ext cx="20818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𝐸</m:t>
                      </m:r>
                      <m:r>
                        <a:rPr lang="es-EC" b="0" i="1" smtClean="0">
                          <a:latin typeface="Cambria Math" panose="02040503050406030204" pitchFamily="18" charset="0"/>
                        </a:rPr>
                        <m:t>1</m:t>
                      </m:r>
                      <m:r>
                        <a:rPr lang="es-EC" i="0">
                          <a:latin typeface="Cambria Math" panose="02040503050406030204" pitchFamily="18" charset="0"/>
                        </a:rPr>
                        <m:t>= 841.53 </m:t>
                      </m:r>
                      <m:r>
                        <a:rPr lang="es-EC" i="1">
                          <a:latin typeface="Cambria Math" panose="02040503050406030204" pitchFamily="18" charset="0"/>
                        </a:rPr>
                        <m:t>𝑀𝑃𝑎</m:t>
                      </m:r>
                    </m:oMath>
                  </m:oMathPara>
                </a14:m>
                <a:endParaRPr lang="es-EC" dirty="0"/>
              </a:p>
            </p:txBody>
          </p:sp>
        </mc:Choice>
        <mc:Fallback xmlns="">
          <p:sp>
            <p:nvSpPr>
              <p:cNvPr id="16" name="Rectángulo 15">
                <a:extLst>
                  <a:ext uri="{FF2B5EF4-FFF2-40B4-BE49-F238E27FC236}">
                    <a16:creationId xmlns:a16="http://schemas.microsoft.com/office/drawing/2014/main" id="{BEC2C01E-3FBA-44A4-8ACA-A8CB0CBE4477}"/>
                  </a:ext>
                </a:extLst>
              </p:cNvPr>
              <p:cNvSpPr>
                <a:spLocks noRot="1" noChangeAspect="1" noMove="1" noResize="1" noEditPoints="1" noAdjustHandles="1" noChangeArrowheads="1" noChangeShapeType="1" noTextEdit="1"/>
              </p:cNvSpPr>
              <p:nvPr/>
            </p:nvSpPr>
            <p:spPr>
              <a:xfrm>
                <a:off x="7350934" y="2918909"/>
                <a:ext cx="2081852" cy="369332"/>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FF753678-696D-47F8-9DB3-02778F8FAD60}"/>
                  </a:ext>
                </a:extLst>
              </p:cNvPr>
              <p:cNvSpPr/>
              <p:nvPr/>
            </p:nvSpPr>
            <p:spPr>
              <a:xfrm>
                <a:off x="4388498" y="3729067"/>
                <a:ext cx="8531290" cy="2096471"/>
              </a:xfrm>
              <a:prstGeom prst="rect">
                <a:avLst/>
              </a:prstGeom>
            </p:spPr>
            <p:txBody>
              <a:bodyPr wrap="square">
                <a:spAutoFit/>
              </a:bodyPr>
              <a:lstStyle/>
              <a:p>
                <a:pPr marL="22860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A"/>
                              </a:solidFill>
                              <a:latin typeface="Cambria Math" panose="02040503050406030204" pitchFamily="18" charset="0"/>
                              <a:ea typeface="Droid Sans Fallback"/>
                              <a:cs typeface="Times New Roman" panose="02020603050405020304" pitchFamily="18" charset="0"/>
                            </a:rPr>
                          </m:ctrlPr>
                        </m:sSubPr>
                        <m:e>
                          <m:r>
                            <a:rPr lang="es-EC" i="1">
                              <a:solidFill>
                                <a:srgbClr val="00000A"/>
                              </a:solidFill>
                              <a:latin typeface="Cambria Math" panose="02040503050406030204" pitchFamily="18" charset="0"/>
                              <a:ea typeface="Droid Sans Fallback"/>
                              <a:cs typeface="Times New Roman" panose="02020603050405020304" pitchFamily="18" charset="0"/>
                            </a:rPr>
                            <m:t>𝐼</m:t>
                          </m:r>
                        </m:e>
                        <m:sub>
                          <m:r>
                            <a:rPr lang="es-EC" i="1">
                              <a:solidFill>
                                <a:srgbClr val="00000A"/>
                              </a:solidFill>
                              <a:latin typeface="Cambria Math" panose="02040503050406030204" pitchFamily="18" charset="0"/>
                              <a:ea typeface="Droid Sans Fallback"/>
                              <a:cs typeface="Times New Roman" panose="02020603050405020304" pitchFamily="18" charset="0"/>
                            </a:rPr>
                            <m:t>𝐸𝐵</m:t>
                          </m:r>
                        </m:sub>
                      </m:sSub>
                      <m:r>
                        <a:rPr lang="es-EC" i="1">
                          <a:solidFill>
                            <a:srgbClr val="00000A"/>
                          </a:solidFill>
                          <a:latin typeface="Cambria Math" panose="02040503050406030204" pitchFamily="18" charset="0"/>
                          <a:ea typeface="Droid Sans Fallback"/>
                          <a:cs typeface="Times New Roman" panose="02020603050405020304" pitchFamily="18" charset="0"/>
                        </a:rPr>
                        <m:t>=</m:t>
                      </m:r>
                      <m:d>
                        <m:dPr>
                          <m:begChr m:val="["/>
                          <m:endChr m:val="]"/>
                          <m:ctrlPr>
                            <a:rPr lang="es-EC" i="1">
                              <a:solidFill>
                                <a:srgbClr val="00000A"/>
                              </a:solidFill>
                              <a:latin typeface="Cambria Math" panose="02040503050406030204" pitchFamily="18" charset="0"/>
                              <a:ea typeface="Droid Sans Fallback"/>
                              <a:cs typeface="Times New Roman" panose="02020603050405020304" pitchFamily="18" charset="0"/>
                            </a:rPr>
                          </m:ctrlPr>
                        </m:dPr>
                        <m:e>
                          <m:f>
                            <m:fPr>
                              <m:ctrlPr>
                                <a:rPr lang="es-EC" i="1">
                                  <a:solidFill>
                                    <a:srgbClr val="00000A"/>
                                  </a:solidFill>
                                  <a:latin typeface="Cambria Math" panose="02040503050406030204" pitchFamily="18" charset="0"/>
                                  <a:ea typeface="Droid Sans Fallback"/>
                                  <a:cs typeface="Times New Roman" panose="02020603050405020304" pitchFamily="18" charset="0"/>
                                </a:rPr>
                              </m:ctrlPr>
                            </m:fPr>
                            <m:num>
                              <m:r>
                                <a:rPr lang="es-EC" i="1">
                                  <a:solidFill>
                                    <a:srgbClr val="00000A"/>
                                  </a:solidFill>
                                  <a:latin typeface="Cambria Math" panose="02040503050406030204" pitchFamily="18" charset="0"/>
                                  <a:ea typeface="Droid Sans Fallback"/>
                                  <a:cs typeface="Times New Roman" panose="02020603050405020304" pitchFamily="18" charset="0"/>
                                </a:rPr>
                                <m:t>1</m:t>
                              </m:r>
                            </m:num>
                            <m:den>
                              <m:r>
                                <a:rPr lang="es-EC" i="1">
                                  <a:solidFill>
                                    <a:srgbClr val="00000A"/>
                                  </a:solidFill>
                                  <a:latin typeface="Cambria Math" panose="02040503050406030204" pitchFamily="18" charset="0"/>
                                  <a:ea typeface="Droid Sans Fallback"/>
                                  <a:cs typeface="Times New Roman" panose="02020603050405020304" pitchFamily="18" charset="0"/>
                                </a:rPr>
                                <m:t>12</m:t>
                              </m:r>
                            </m:den>
                          </m:f>
                          <m:r>
                            <a:rPr lang="es-EC" i="1">
                              <a:solidFill>
                                <a:srgbClr val="00000A"/>
                              </a:solidFill>
                              <a:latin typeface="Cambria Math" panose="02040503050406030204" pitchFamily="18" charset="0"/>
                              <a:ea typeface="Droid Sans Fallback"/>
                              <a:cs typeface="Times New Roman" panose="02020603050405020304" pitchFamily="18" charset="0"/>
                            </a:rPr>
                            <m:t> ∗ </m:t>
                          </m:r>
                          <m:r>
                            <a:rPr lang="es-EC" i="1">
                              <a:solidFill>
                                <a:srgbClr val="00000A"/>
                              </a:solidFill>
                              <a:latin typeface="Cambria Math" panose="02040503050406030204" pitchFamily="18" charset="0"/>
                              <a:ea typeface="Droid Sans Fallback"/>
                              <a:cs typeface="Times New Roman" panose="02020603050405020304" pitchFamily="18" charset="0"/>
                            </a:rPr>
                            <m:t>𝑤</m:t>
                          </m:r>
                          <m:r>
                            <a:rPr lang="es-EC" i="1">
                              <a:solidFill>
                                <a:srgbClr val="00000A"/>
                              </a:solidFill>
                              <a:latin typeface="Cambria Math" panose="02040503050406030204" pitchFamily="18" charset="0"/>
                              <a:ea typeface="Droid Sans Fallback"/>
                              <a:cs typeface="Times New Roman" panose="02020603050405020304" pitchFamily="18" charset="0"/>
                            </a:rPr>
                            <m:t> ∗ </m:t>
                          </m:r>
                          <m:sSup>
                            <m:sSupPr>
                              <m:ctrlPr>
                                <a:rPr lang="es-EC" i="1">
                                  <a:solidFill>
                                    <a:srgbClr val="00000A"/>
                                  </a:solidFill>
                                  <a:latin typeface="Cambria Math" panose="02040503050406030204" pitchFamily="18" charset="0"/>
                                  <a:ea typeface="Droid Sans Fallback"/>
                                  <a:cs typeface="Times New Roman" panose="02020603050405020304" pitchFamily="18" charset="0"/>
                                </a:rPr>
                              </m:ctrlPr>
                            </m:sSupPr>
                            <m:e>
                              <m:r>
                                <a:rPr lang="es-EC" i="1">
                                  <a:solidFill>
                                    <a:srgbClr val="00000A"/>
                                  </a:solidFill>
                                  <a:latin typeface="Cambria Math" panose="02040503050406030204" pitchFamily="18" charset="0"/>
                                  <a:ea typeface="Droid Sans Fallback"/>
                                  <a:cs typeface="Times New Roman" panose="02020603050405020304" pitchFamily="18" charset="0"/>
                                </a:rPr>
                                <m:t>𝑑</m:t>
                              </m:r>
                            </m:e>
                            <m:sup>
                              <m:r>
                                <a:rPr lang="es-EC" i="1">
                                  <a:solidFill>
                                    <a:srgbClr val="00000A"/>
                                  </a:solidFill>
                                  <a:latin typeface="Cambria Math" panose="02040503050406030204" pitchFamily="18" charset="0"/>
                                  <a:ea typeface="Droid Sans Fallback"/>
                                  <a:cs typeface="Times New Roman" panose="02020603050405020304" pitchFamily="18" charset="0"/>
                                </a:rPr>
                                <m:t>3</m:t>
                              </m:r>
                            </m:sup>
                          </m:sSup>
                          <m:r>
                            <a:rPr lang="es-EC" i="1">
                              <a:solidFill>
                                <a:srgbClr val="00000A"/>
                              </a:solidFill>
                              <a:latin typeface="Cambria Math" panose="02040503050406030204" pitchFamily="18" charset="0"/>
                              <a:ea typeface="Droid Sans Fallback"/>
                              <a:cs typeface="Times New Roman" panose="02020603050405020304" pitchFamily="18" charset="0"/>
                            </a:rPr>
                            <m:t>+ </m:t>
                          </m:r>
                          <m:r>
                            <a:rPr lang="es-EC" i="1">
                              <a:solidFill>
                                <a:srgbClr val="00000A"/>
                              </a:solidFill>
                              <a:latin typeface="Cambria Math" panose="02040503050406030204" pitchFamily="18" charset="0"/>
                              <a:ea typeface="Droid Sans Fallback"/>
                              <a:cs typeface="Times New Roman" panose="02020603050405020304" pitchFamily="18" charset="0"/>
                            </a:rPr>
                            <m:t>𝑤</m:t>
                          </m:r>
                          <m:r>
                            <a:rPr lang="es-EC" i="1">
                              <a:solidFill>
                                <a:srgbClr val="00000A"/>
                              </a:solidFill>
                              <a:latin typeface="Cambria Math" panose="02040503050406030204" pitchFamily="18" charset="0"/>
                              <a:ea typeface="Droid Sans Fallback"/>
                              <a:cs typeface="Times New Roman" panose="02020603050405020304" pitchFamily="18" charset="0"/>
                            </a:rPr>
                            <m:t> ∗ </m:t>
                          </m:r>
                          <m:r>
                            <a:rPr lang="es-EC" i="1">
                              <a:solidFill>
                                <a:srgbClr val="00000A"/>
                              </a:solidFill>
                              <a:latin typeface="Cambria Math" panose="02040503050406030204" pitchFamily="18" charset="0"/>
                              <a:ea typeface="Droid Sans Fallback"/>
                              <a:cs typeface="Times New Roman" panose="02020603050405020304" pitchFamily="18" charset="0"/>
                            </a:rPr>
                            <m:t>𝑑</m:t>
                          </m:r>
                          <m:r>
                            <a:rPr lang="es-EC" i="1">
                              <a:solidFill>
                                <a:srgbClr val="00000A"/>
                              </a:solidFill>
                              <a:latin typeface="Cambria Math" panose="02040503050406030204" pitchFamily="18" charset="0"/>
                              <a:ea typeface="Droid Sans Fallback"/>
                              <a:cs typeface="Times New Roman" panose="02020603050405020304" pitchFamily="18" charset="0"/>
                            </a:rPr>
                            <m:t> ∗ </m:t>
                          </m:r>
                          <m:sSup>
                            <m:sSupPr>
                              <m:ctrlPr>
                                <a:rPr lang="es-EC" i="1">
                                  <a:solidFill>
                                    <a:srgbClr val="00000A"/>
                                  </a:solidFill>
                                  <a:latin typeface="Cambria Math" panose="02040503050406030204" pitchFamily="18" charset="0"/>
                                  <a:ea typeface="Droid Sans Fallback"/>
                                  <a:cs typeface="Times New Roman" panose="02020603050405020304" pitchFamily="18" charset="0"/>
                                </a:rPr>
                              </m:ctrlPr>
                            </m:sSupPr>
                            <m:e>
                              <m:d>
                                <m:dPr>
                                  <m:ctrlPr>
                                    <a:rPr lang="es-EC" i="1">
                                      <a:solidFill>
                                        <a:srgbClr val="00000A"/>
                                      </a:solidFill>
                                      <a:latin typeface="Cambria Math" panose="02040503050406030204" pitchFamily="18" charset="0"/>
                                      <a:ea typeface="Droid Sans Fallback"/>
                                      <a:cs typeface="Times New Roman" panose="02020603050405020304" pitchFamily="18" charset="0"/>
                                    </a:rPr>
                                  </m:ctrlPr>
                                </m:dPr>
                                <m:e>
                                  <m:f>
                                    <m:fPr>
                                      <m:ctrlPr>
                                        <a:rPr lang="es-EC" i="1">
                                          <a:solidFill>
                                            <a:srgbClr val="00000A"/>
                                          </a:solidFill>
                                          <a:latin typeface="Cambria Math" panose="02040503050406030204" pitchFamily="18" charset="0"/>
                                          <a:ea typeface="Droid Sans Fallback"/>
                                          <a:cs typeface="Times New Roman" panose="02020603050405020304" pitchFamily="18" charset="0"/>
                                        </a:rPr>
                                      </m:ctrlPr>
                                    </m:fPr>
                                    <m:num>
                                      <m:r>
                                        <a:rPr lang="es-EC" i="1">
                                          <a:solidFill>
                                            <a:srgbClr val="00000A"/>
                                          </a:solidFill>
                                          <a:latin typeface="Cambria Math" panose="02040503050406030204" pitchFamily="18" charset="0"/>
                                          <a:ea typeface="Droid Sans Fallback"/>
                                          <a:cs typeface="Times New Roman" panose="02020603050405020304" pitchFamily="18" charset="0"/>
                                        </a:rPr>
                                        <m:t>𝑐</m:t>
                                      </m:r>
                                    </m:num>
                                    <m:den>
                                      <m:r>
                                        <a:rPr lang="es-EC" i="1">
                                          <a:solidFill>
                                            <a:srgbClr val="00000A"/>
                                          </a:solidFill>
                                          <a:latin typeface="Cambria Math" panose="02040503050406030204" pitchFamily="18" charset="0"/>
                                          <a:ea typeface="Droid Sans Fallback"/>
                                          <a:cs typeface="Times New Roman" panose="02020603050405020304" pitchFamily="18" charset="0"/>
                                        </a:rPr>
                                        <m:t>2</m:t>
                                      </m:r>
                                    </m:den>
                                  </m:f>
                                  <m:r>
                                    <a:rPr lang="es-EC" i="1">
                                      <a:solidFill>
                                        <a:srgbClr val="00000A"/>
                                      </a:solidFill>
                                      <a:latin typeface="Cambria Math" panose="02040503050406030204" pitchFamily="18" charset="0"/>
                                      <a:ea typeface="Droid Sans Fallback"/>
                                      <a:cs typeface="Times New Roman" panose="02020603050405020304" pitchFamily="18" charset="0"/>
                                    </a:rPr>
                                    <m:t> + </m:t>
                                  </m:r>
                                  <m:f>
                                    <m:fPr>
                                      <m:ctrlPr>
                                        <a:rPr lang="es-EC" i="1">
                                          <a:solidFill>
                                            <a:srgbClr val="00000A"/>
                                          </a:solidFill>
                                          <a:latin typeface="Cambria Math" panose="02040503050406030204" pitchFamily="18" charset="0"/>
                                          <a:ea typeface="Droid Sans Fallback"/>
                                          <a:cs typeface="Times New Roman" panose="02020603050405020304" pitchFamily="18" charset="0"/>
                                        </a:rPr>
                                      </m:ctrlPr>
                                    </m:fPr>
                                    <m:num>
                                      <m:r>
                                        <a:rPr lang="es-EC" i="1">
                                          <a:solidFill>
                                            <a:srgbClr val="00000A"/>
                                          </a:solidFill>
                                          <a:latin typeface="Cambria Math" panose="02040503050406030204" pitchFamily="18" charset="0"/>
                                          <a:ea typeface="Droid Sans Fallback"/>
                                          <a:cs typeface="Times New Roman" panose="02020603050405020304" pitchFamily="18" charset="0"/>
                                        </a:rPr>
                                        <m:t>𝑑</m:t>
                                      </m:r>
                                    </m:num>
                                    <m:den>
                                      <m:r>
                                        <a:rPr lang="es-EC" i="1">
                                          <a:solidFill>
                                            <a:srgbClr val="00000A"/>
                                          </a:solidFill>
                                          <a:latin typeface="Cambria Math" panose="02040503050406030204" pitchFamily="18" charset="0"/>
                                          <a:ea typeface="Droid Sans Fallback"/>
                                          <a:cs typeface="Times New Roman" panose="02020603050405020304" pitchFamily="18" charset="0"/>
                                        </a:rPr>
                                        <m:t>2</m:t>
                                      </m:r>
                                    </m:den>
                                  </m:f>
                                </m:e>
                              </m:d>
                            </m:e>
                            <m:sup>
                              <m:r>
                                <a:rPr lang="es-EC" i="1">
                                  <a:solidFill>
                                    <a:srgbClr val="00000A"/>
                                  </a:solidFill>
                                  <a:latin typeface="Cambria Math" panose="02040503050406030204" pitchFamily="18" charset="0"/>
                                  <a:ea typeface="Droid Sans Fallback"/>
                                  <a:cs typeface="Times New Roman" panose="02020603050405020304" pitchFamily="18" charset="0"/>
                                </a:rPr>
                                <m:t>2</m:t>
                              </m:r>
                            </m:sup>
                          </m:sSup>
                        </m:e>
                      </m:d>
                      <m:r>
                        <a:rPr lang="es-EC" i="1">
                          <a:solidFill>
                            <a:srgbClr val="00000A"/>
                          </a:solidFill>
                          <a:latin typeface="Cambria Math" panose="02040503050406030204" pitchFamily="18" charset="0"/>
                          <a:ea typeface="Droid Sans Fallback"/>
                          <a:cs typeface="Times New Roman" panose="02020603050405020304" pitchFamily="18" charset="0"/>
                        </a:rPr>
                        <m:t> </m:t>
                      </m:r>
                      <m:r>
                        <a:rPr lang="es-EC" i="1">
                          <a:solidFill>
                            <a:srgbClr val="00000A"/>
                          </a:solidFill>
                          <a:latin typeface="Cambria Math" panose="02040503050406030204" pitchFamily="18" charset="0"/>
                          <a:ea typeface="Droid Sans Fallback"/>
                          <a:cs typeface="Times New Roman" panose="02020603050405020304" pitchFamily="18" charset="0"/>
                        </a:rPr>
                        <m:t>𝑥</m:t>
                      </m:r>
                      <m:r>
                        <a:rPr lang="es-EC" i="1">
                          <a:solidFill>
                            <a:srgbClr val="00000A"/>
                          </a:solidFill>
                          <a:latin typeface="Cambria Math" panose="02040503050406030204" pitchFamily="18" charset="0"/>
                          <a:ea typeface="Droid Sans Fallback"/>
                          <a:cs typeface="Times New Roman" panose="02020603050405020304" pitchFamily="18" charset="0"/>
                        </a:rPr>
                        <m:t> 2 + </m:t>
                      </m:r>
                      <m:f>
                        <m:fPr>
                          <m:ctrlPr>
                            <a:rPr lang="es-EC" i="1">
                              <a:solidFill>
                                <a:srgbClr val="00000A"/>
                              </a:solidFill>
                              <a:latin typeface="Cambria Math" panose="02040503050406030204" pitchFamily="18" charset="0"/>
                              <a:ea typeface="Droid Sans Fallback"/>
                              <a:cs typeface="Times New Roman" panose="02020603050405020304" pitchFamily="18" charset="0"/>
                            </a:rPr>
                          </m:ctrlPr>
                        </m:fPr>
                        <m:num>
                          <m:r>
                            <a:rPr lang="es-EC" i="1">
                              <a:solidFill>
                                <a:srgbClr val="00000A"/>
                              </a:solidFill>
                              <a:latin typeface="Cambria Math" panose="02040503050406030204" pitchFamily="18" charset="0"/>
                              <a:ea typeface="Droid Sans Fallback"/>
                              <a:cs typeface="Times New Roman" panose="02020603050405020304" pitchFamily="18" charset="0"/>
                            </a:rPr>
                            <m:t>1</m:t>
                          </m:r>
                        </m:num>
                        <m:den>
                          <m:r>
                            <a:rPr lang="es-EC" i="1">
                              <a:solidFill>
                                <a:srgbClr val="00000A"/>
                              </a:solidFill>
                              <a:latin typeface="Cambria Math" panose="02040503050406030204" pitchFamily="18" charset="0"/>
                              <a:ea typeface="Droid Sans Fallback"/>
                              <a:cs typeface="Times New Roman" panose="02020603050405020304" pitchFamily="18" charset="0"/>
                            </a:rPr>
                            <m:t>12</m:t>
                          </m:r>
                        </m:den>
                      </m:f>
                      <m:r>
                        <a:rPr lang="es-EC" i="1">
                          <a:solidFill>
                            <a:srgbClr val="00000A"/>
                          </a:solidFill>
                          <a:latin typeface="Cambria Math" panose="02040503050406030204" pitchFamily="18" charset="0"/>
                          <a:ea typeface="Droid Sans Fallback"/>
                          <a:cs typeface="Times New Roman" panose="02020603050405020304" pitchFamily="18" charset="0"/>
                        </a:rPr>
                        <m:t> ∗  </m:t>
                      </m:r>
                      <m:f>
                        <m:fPr>
                          <m:ctrlPr>
                            <a:rPr lang="es-EC" i="1">
                              <a:solidFill>
                                <a:srgbClr val="00000A"/>
                              </a:solidFill>
                              <a:latin typeface="Cambria Math" panose="02040503050406030204" pitchFamily="18" charset="0"/>
                              <a:ea typeface="Droid Sans Fallback"/>
                              <a:cs typeface="Times New Roman" panose="02020603050405020304" pitchFamily="18" charset="0"/>
                            </a:rPr>
                          </m:ctrlPr>
                        </m:fPr>
                        <m:num>
                          <m:r>
                            <a:rPr lang="es-EC" i="1">
                              <a:solidFill>
                                <a:srgbClr val="00000A"/>
                              </a:solidFill>
                              <a:latin typeface="Cambria Math" panose="02040503050406030204" pitchFamily="18" charset="0"/>
                              <a:ea typeface="Droid Sans Fallback"/>
                              <a:cs typeface="Times New Roman" panose="02020603050405020304" pitchFamily="18" charset="0"/>
                            </a:rPr>
                            <m:t>𝑤</m:t>
                          </m:r>
                        </m:num>
                        <m:den>
                          <m:r>
                            <a:rPr lang="es-EC" i="1">
                              <a:solidFill>
                                <a:srgbClr val="00000A"/>
                              </a:solidFill>
                              <a:latin typeface="Cambria Math" panose="02040503050406030204" pitchFamily="18" charset="0"/>
                              <a:ea typeface="Droid Sans Fallback"/>
                              <a:cs typeface="Times New Roman" panose="02020603050405020304" pitchFamily="18" charset="0"/>
                            </a:rPr>
                            <m:t>𝑧</m:t>
                          </m:r>
                        </m:den>
                      </m:f>
                      <m:r>
                        <a:rPr lang="es-EC" i="1">
                          <a:solidFill>
                            <a:srgbClr val="00000A"/>
                          </a:solidFill>
                          <a:latin typeface="Cambria Math" panose="02040503050406030204" pitchFamily="18" charset="0"/>
                          <a:ea typeface="Droid Sans Fallback"/>
                          <a:cs typeface="Times New Roman" panose="02020603050405020304" pitchFamily="18" charset="0"/>
                        </a:rPr>
                        <m:t>∗ </m:t>
                      </m:r>
                      <m:sSup>
                        <m:sSupPr>
                          <m:ctrlPr>
                            <a:rPr lang="es-EC" i="1">
                              <a:solidFill>
                                <a:srgbClr val="00000A"/>
                              </a:solidFill>
                              <a:latin typeface="Cambria Math" panose="02040503050406030204" pitchFamily="18" charset="0"/>
                              <a:ea typeface="Droid Sans Fallback"/>
                              <a:cs typeface="Times New Roman" panose="02020603050405020304" pitchFamily="18" charset="0"/>
                            </a:rPr>
                          </m:ctrlPr>
                        </m:sSupPr>
                        <m:e>
                          <m:r>
                            <a:rPr lang="es-EC" i="1">
                              <a:solidFill>
                                <a:srgbClr val="00000A"/>
                              </a:solidFill>
                              <a:latin typeface="Cambria Math" panose="02040503050406030204" pitchFamily="18" charset="0"/>
                              <a:ea typeface="Droid Sans Fallback"/>
                              <a:cs typeface="Times New Roman" panose="02020603050405020304" pitchFamily="18" charset="0"/>
                            </a:rPr>
                            <m:t>𝑐</m:t>
                          </m:r>
                        </m:e>
                        <m:sup>
                          <m:r>
                            <a:rPr lang="es-EC" i="1">
                              <a:solidFill>
                                <a:srgbClr val="00000A"/>
                              </a:solidFill>
                              <a:latin typeface="Cambria Math" panose="02040503050406030204" pitchFamily="18" charset="0"/>
                              <a:ea typeface="Droid Sans Fallback"/>
                              <a:cs typeface="Times New Roman" panose="02020603050405020304" pitchFamily="18" charset="0"/>
                            </a:rPr>
                            <m:t>3</m:t>
                          </m:r>
                        </m:sup>
                      </m:sSup>
                    </m:oMath>
                  </m:oMathPara>
                </a14:m>
                <a:endParaRPr lang="es-EC" dirty="0">
                  <a:solidFill>
                    <a:srgbClr val="00000A"/>
                  </a:solidFill>
                  <a:latin typeface="Calibri" panose="020F0502020204030204" pitchFamily="34" charset="0"/>
                  <a:ea typeface="Droid Sans Fallback"/>
                  <a:cs typeface="Times New Roman" panose="02020603050405020304" pitchFamily="18" charset="0"/>
                </a:endParaRPr>
              </a:p>
              <a:p>
                <a:pPr marL="22860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A"/>
                              </a:solidFill>
                              <a:latin typeface="Cambria Math" panose="02040503050406030204" pitchFamily="18" charset="0"/>
                              <a:ea typeface="Droid Sans Fallback"/>
                              <a:cs typeface="Times New Roman" panose="02020603050405020304" pitchFamily="18" charset="0"/>
                            </a:rPr>
                          </m:ctrlPr>
                        </m:sSubPr>
                        <m:e>
                          <m:r>
                            <a:rPr lang="es-EC" i="1">
                              <a:solidFill>
                                <a:srgbClr val="00000A"/>
                              </a:solidFill>
                              <a:latin typeface="Cambria Math" panose="02040503050406030204" pitchFamily="18" charset="0"/>
                              <a:ea typeface="Droid Sans Fallback"/>
                              <a:cs typeface="Times New Roman" panose="02020603050405020304" pitchFamily="18" charset="0"/>
                            </a:rPr>
                            <m:t>𝐼</m:t>
                          </m:r>
                        </m:e>
                        <m:sub>
                          <m:r>
                            <a:rPr lang="es-EC" i="1">
                              <a:solidFill>
                                <a:srgbClr val="00000A"/>
                              </a:solidFill>
                              <a:latin typeface="Cambria Math" panose="02040503050406030204" pitchFamily="18" charset="0"/>
                              <a:ea typeface="Droid Sans Fallback"/>
                              <a:cs typeface="Times New Roman" panose="02020603050405020304" pitchFamily="18" charset="0"/>
                            </a:rPr>
                            <m:t>𝐸𝐵</m:t>
                          </m:r>
                        </m:sub>
                      </m:sSub>
                      <m:r>
                        <a:rPr lang="es-EC" i="1">
                          <a:solidFill>
                            <a:srgbClr val="00000A"/>
                          </a:solidFill>
                          <a:latin typeface="Cambria Math" panose="02040503050406030204" pitchFamily="18" charset="0"/>
                          <a:ea typeface="Droid Sans Fallback"/>
                          <a:cs typeface="Times New Roman" panose="02020603050405020304" pitchFamily="18" charset="0"/>
                        </a:rPr>
                        <m:t>=20397822.73</m:t>
                      </m:r>
                      <m:sSup>
                        <m:sSupPr>
                          <m:ctrlPr>
                            <a:rPr lang="es-EC" i="1">
                              <a:solidFill>
                                <a:srgbClr val="00000A"/>
                              </a:solidFill>
                              <a:latin typeface="Cambria Math" panose="02040503050406030204" pitchFamily="18" charset="0"/>
                              <a:ea typeface="Droid Sans Fallback"/>
                              <a:cs typeface="Times New Roman" panose="02020603050405020304" pitchFamily="18" charset="0"/>
                            </a:rPr>
                          </m:ctrlPr>
                        </m:sSupPr>
                        <m:e>
                          <m:r>
                            <a:rPr lang="es-EC" i="1">
                              <a:solidFill>
                                <a:srgbClr val="00000A"/>
                              </a:solidFill>
                              <a:latin typeface="Cambria Math" panose="02040503050406030204" pitchFamily="18" charset="0"/>
                              <a:ea typeface="Droid Sans Fallback"/>
                              <a:cs typeface="Times New Roman" panose="02020603050405020304" pitchFamily="18" charset="0"/>
                            </a:rPr>
                            <m:t>𝑚𝑚</m:t>
                          </m:r>
                        </m:e>
                        <m:sup>
                          <m:r>
                            <a:rPr lang="es-EC" i="1">
                              <a:solidFill>
                                <a:srgbClr val="00000A"/>
                              </a:solidFill>
                              <a:latin typeface="Cambria Math" panose="02040503050406030204" pitchFamily="18" charset="0"/>
                              <a:ea typeface="Droid Sans Fallback"/>
                              <a:cs typeface="Times New Roman" panose="02020603050405020304" pitchFamily="18" charset="0"/>
                            </a:rPr>
                            <m:t>4</m:t>
                          </m:r>
                        </m:sup>
                      </m:sSup>
                    </m:oMath>
                  </m:oMathPara>
                </a14:m>
                <a:endParaRPr lang="es-EC" dirty="0">
                  <a:solidFill>
                    <a:srgbClr val="00000A"/>
                  </a:solidFill>
                  <a:latin typeface="Calibri" panose="020F0502020204030204" pitchFamily="34" charset="0"/>
                  <a:ea typeface="Droid Sans Fallback"/>
                  <a:cs typeface="Times New Roman" panose="02020603050405020304" pitchFamily="18" charset="0"/>
                </a:endParaRPr>
              </a:p>
            </p:txBody>
          </p:sp>
        </mc:Choice>
        <mc:Fallback xmlns="">
          <p:sp>
            <p:nvSpPr>
              <p:cNvPr id="17" name="Rectángulo 16">
                <a:extLst>
                  <a:ext uri="{FF2B5EF4-FFF2-40B4-BE49-F238E27FC236}">
                    <a16:creationId xmlns:a16="http://schemas.microsoft.com/office/drawing/2014/main" id="{FF753678-696D-47F8-9DB3-02778F8FAD60}"/>
                  </a:ext>
                </a:extLst>
              </p:cNvPr>
              <p:cNvSpPr>
                <a:spLocks noRot="1" noChangeAspect="1" noMove="1" noResize="1" noEditPoints="1" noAdjustHandles="1" noChangeArrowheads="1" noChangeShapeType="1" noTextEdit="1"/>
              </p:cNvSpPr>
              <p:nvPr/>
            </p:nvSpPr>
            <p:spPr>
              <a:xfrm>
                <a:off x="4388498" y="3729067"/>
                <a:ext cx="8531290" cy="2096471"/>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a:extLst>
                  <a:ext uri="{FF2B5EF4-FFF2-40B4-BE49-F238E27FC236}">
                    <a16:creationId xmlns:a16="http://schemas.microsoft.com/office/drawing/2014/main" id="{741FEE46-9B42-477C-A8D6-1BAF6CD316FB}"/>
                  </a:ext>
                </a:extLst>
              </p:cNvPr>
              <p:cNvSpPr/>
              <p:nvPr/>
            </p:nvSpPr>
            <p:spPr>
              <a:xfrm>
                <a:off x="7539511" y="6097098"/>
                <a:ext cx="1774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𝐸</m:t>
                      </m:r>
                      <m:r>
                        <a:rPr lang="es-EC" b="0" i="1" smtClean="0">
                          <a:latin typeface="Cambria Math" panose="02040503050406030204" pitchFamily="18" charset="0"/>
                        </a:rPr>
                        <m:t>2</m:t>
                      </m:r>
                      <m:r>
                        <a:rPr lang="es-EC" i="0">
                          <a:latin typeface="Cambria Math" panose="02040503050406030204" pitchFamily="18" charset="0"/>
                        </a:rPr>
                        <m:t>= 1.15 </m:t>
                      </m:r>
                      <m:r>
                        <a:rPr lang="es-EC" i="1">
                          <a:latin typeface="Cambria Math" panose="02040503050406030204" pitchFamily="18" charset="0"/>
                        </a:rPr>
                        <m:t>𝐺𝑃𝑎</m:t>
                      </m:r>
                    </m:oMath>
                  </m:oMathPara>
                </a14:m>
                <a:endParaRPr lang="es-EC" dirty="0"/>
              </a:p>
            </p:txBody>
          </p:sp>
        </mc:Choice>
        <mc:Fallback xmlns="">
          <p:sp>
            <p:nvSpPr>
              <p:cNvPr id="18" name="Rectángulo 17">
                <a:extLst>
                  <a:ext uri="{FF2B5EF4-FFF2-40B4-BE49-F238E27FC236}">
                    <a16:creationId xmlns:a16="http://schemas.microsoft.com/office/drawing/2014/main" id="{741FEE46-9B42-477C-A8D6-1BAF6CD316FB}"/>
                  </a:ext>
                </a:extLst>
              </p:cNvPr>
              <p:cNvSpPr>
                <a:spLocks noRot="1" noChangeAspect="1" noMove="1" noResize="1" noEditPoints="1" noAdjustHandles="1" noChangeArrowheads="1" noChangeShapeType="1" noTextEdit="1"/>
              </p:cNvSpPr>
              <p:nvPr/>
            </p:nvSpPr>
            <p:spPr>
              <a:xfrm>
                <a:off x="7539511" y="6097098"/>
                <a:ext cx="1774075" cy="369332"/>
              </a:xfrm>
              <a:prstGeom prst="rect">
                <a:avLst/>
              </a:prstGeom>
              <a:blipFill>
                <a:blip r:embed="rId10"/>
                <a:stretch>
                  <a:fillRect/>
                </a:stretch>
              </a:blipFill>
            </p:spPr>
            <p:txBody>
              <a:bodyPr/>
              <a:lstStyle/>
              <a:p>
                <a:r>
                  <a:rPr lang="es-EC">
                    <a:noFill/>
                  </a:rPr>
                  <a:t> </a:t>
                </a:r>
              </a:p>
            </p:txBody>
          </p:sp>
        </mc:Fallback>
      </mc:AlternateContent>
      <p:sp>
        <p:nvSpPr>
          <p:cNvPr id="13" name="Title 1">
            <a:extLst>
              <a:ext uri="{FF2B5EF4-FFF2-40B4-BE49-F238E27FC236}">
                <a16:creationId xmlns:a16="http://schemas.microsoft.com/office/drawing/2014/main" id="{0F4CDAF4-A8FE-4870-928B-7B15CB44DFB9}"/>
              </a:ext>
            </a:extLst>
          </p:cNvPr>
          <p:cNvSpPr txBox="1">
            <a:spLocks/>
          </p:cNvSpPr>
          <p:nvPr/>
        </p:nvSpPr>
        <p:spPr>
          <a:xfrm>
            <a:off x="1558211" y="-29606"/>
            <a:ext cx="2267339"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2742454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ángulo 6">
            <a:extLst>
              <a:ext uri="{FF2B5EF4-FFF2-40B4-BE49-F238E27FC236}">
                <a16:creationId xmlns:a16="http://schemas.microsoft.com/office/drawing/2014/main" id="{9D91AE18-2799-4C05-91B8-B690457AF479}"/>
              </a:ext>
            </a:extLst>
          </p:cNvPr>
          <p:cNvSpPr/>
          <p:nvPr/>
        </p:nvSpPr>
        <p:spPr>
          <a:xfrm>
            <a:off x="1041265" y="809045"/>
            <a:ext cx="7683514" cy="584775"/>
          </a:xfrm>
          <a:prstGeom prst="rect">
            <a:avLst/>
          </a:prstGeom>
        </p:spPr>
        <p:txBody>
          <a:bodyPr wrap="none">
            <a:spAutoFit/>
          </a:bodyPr>
          <a:lstStyle/>
          <a:p>
            <a:pPr algn="just"/>
            <a:r>
              <a:rPr lang="en-US" sz="3200" b="1" dirty="0" err="1"/>
              <a:t>Ensayo</a:t>
            </a:r>
            <a:r>
              <a:rPr lang="en-US" sz="3200" b="1" dirty="0"/>
              <a:t> de </a:t>
            </a:r>
            <a:r>
              <a:rPr lang="en-US" sz="3200" b="1" dirty="0" err="1"/>
              <a:t>Flexión</a:t>
            </a:r>
            <a:r>
              <a:rPr lang="en-US" sz="3200" b="1" dirty="0"/>
              <a:t> a </a:t>
            </a:r>
            <a:r>
              <a:rPr lang="en-US" sz="3200" b="1" dirty="0" err="1"/>
              <a:t>Fatiga</a:t>
            </a:r>
            <a:r>
              <a:rPr lang="en-US" sz="3200" b="1" dirty="0"/>
              <a:t> (ASTM C393)  </a:t>
            </a:r>
          </a:p>
        </p:txBody>
      </p:sp>
      <p:pic>
        <p:nvPicPr>
          <p:cNvPr id="8" name="Imagen 7">
            <a:extLst>
              <a:ext uri="{FF2B5EF4-FFF2-40B4-BE49-F238E27FC236}">
                <a16:creationId xmlns:a16="http://schemas.microsoft.com/office/drawing/2014/main" id="{A07CBB7D-9765-461E-9360-1C9B8357812F}"/>
              </a:ext>
            </a:extLst>
          </p:cNvPr>
          <p:cNvPicPr/>
          <p:nvPr/>
        </p:nvPicPr>
        <p:blipFill>
          <a:blip r:embed="rId3"/>
          <a:stretch>
            <a:fillRect/>
          </a:stretch>
        </p:blipFill>
        <p:spPr>
          <a:xfrm>
            <a:off x="1216180" y="1778881"/>
            <a:ext cx="4456832" cy="4174049"/>
          </a:xfrm>
          <a:prstGeom prst="rect">
            <a:avLst/>
          </a:prstGeom>
        </p:spPr>
      </p:pic>
      <p:pic>
        <p:nvPicPr>
          <p:cNvPr id="10" name="Imagen 9">
            <a:extLst>
              <a:ext uri="{FF2B5EF4-FFF2-40B4-BE49-F238E27FC236}">
                <a16:creationId xmlns:a16="http://schemas.microsoft.com/office/drawing/2014/main" id="{E5264321-C272-477E-BF9F-79145CA2C1A0}"/>
              </a:ext>
            </a:extLst>
          </p:cNvPr>
          <p:cNvPicPr/>
          <p:nvPr/>
        </p:nvPicPr>
        <p:blipFill>
          <a:blip r:embed="rId4"/>
          <a:stretch>
            <a:fillRect/>
          </a:stretch>
        </p:blipFill>
        <p:spPr>
          <a:xfrm>
            <a:off x="6733594" y="1527334"/>
            <a:ext cx="2970243" cy="2407298"/>
          </a:xfrm>
          <a:prstGeom prst="rect">
            <a:avLst/>
          </a:prstGeom>
        </p:spPr>
      </p:pic>
      <p:pic>
        <p:nvPicPr>
          <p:cNvPr id="11" name="Imagen 10">
            <a:extLst>
              <a:ext uri="{FF2B5EF4-FFF2-40B4-BE49-F238E27FC236}">
                <a16:creationId xmlns:a16="http://schemas.microsoft.com/office/drawing/2014/main" id="{573A0F56-BD30-401E-A2E1-ADEDCA7FB2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31831" y="4068147"/>
            <a:ext cx="3617232" cy="2598037"/>
          </a:xfrm>
          <a:prstGeom prst="rect">
            <a:avLst/>
          </a:prstGeom>
          <a:noFill/>
          <a:ln>
            <a:noFill/>
          </a:ln>
        </p:spPr>
      </p:pic>
      <p:sp>
        <p:nvSpPr>
          <p:cNvPr id="12" name="Flecha abajo 13">
            <a:extLst>
              <a:ext uri="{FF2B5EF4-FFF2-40B4-BE49-F238E27FC236}">
                <a16:creationId xmlns:a16="http://schemas.microsoft.com/office/drawing/2014/main" id="{95532231-44B8-4272-9649-7C5CF63B90E9}"/>
              </a:ext>
            </a:extLst>
          </p:cNvPr>
          <p:cNvSpPr/>
          <p:nvPr/>
        </p:nvSpPr>
        <p:spPr>
          <a:xfrm rot="16200000">
            <a:off x="6098663" y="3648633"/>
            <a:ext cx="504900" cy="57199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124F480B-4679-427E-BF2B-BF6C10340A63}"/>
              </a:ext>
            </a:extLst>
          </p:cNvPr>
          <p:cNvSpPr/>
          <p:nvPr/>
        </p:nvSpPr>
        <p:spPr>
          <a:xfrm>
            <a:off x="10605138" y="2537834"/>
            <a:ext cx="184731"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endParaRPr lang="es-EC" sz="2400" b="1" dirty="0"/>
          </a:p>
        </p:txBody>
      </p:sp>
      <p:sp>
        <p:nvSpPr>
          <p:cNvPr id="14" name="Rectángulo 13">
            <a:extLst>
              <a:ext uri="{FF2B5EF4-FFF2-40B4-BE49-F238E27FC236}">
                <a16:creationId xmlns:a16="http://schemas.microsoft.com/office/drawing/2014/main" id="{2611DAC8-9A31-4B2D-8E96-BA76FB06F18F}"/>
              </a:ext>
            </a:extLst>
          </p:cNvPr>
          <p:cNvSpPr/>
          <p:nvPr/>
        </p:nvSpPr>
        <p:spPr>
          <a:xfrm>
            <a:off x="9800319" y="2308225"/>
            <a:ext cx="2295331" cy="34778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2000" b="1" dirty="0" err="1">
                <a:solidFill>
                  <a:srgbClr val="00000A"/>
                </a:solidFill>
                <a:latin typeface="Calibri" panose="020F0502020204030204" pitchFamily="34" charset="0"/>
                <a:ea typeface="Droid Sans Fallback"/>
                <a:cs typeface="Times New Roman" panose="02020603050405020304" pitchFamily="18" charset="0"/>
              </a:rPr>
              <a:t>Bezazi</a:t>
            </a:r>
            <a:r>
              <a:rPr lang="es-EC" sz="2000" b="1" dirty="0">
                <a:solidFill>
                  <a:srgbClr val="00000A"/>
                </a:solidFill>
                <a:latin typeface="Calibri" panose="020F0502020204030204" pitchFamily="34" charset="0"/>
                <a:ea typeface="Droid Sans Fallback"/>
                <a:cs typeface="Times New Roman" panose="02020603050405020304" pitchFamily="18" charset="0"/>
              </a:rPr>
              <a:t>, B., El </a:t>
            </a:r>
            <a:r>
              <a:rPr lang="es-EC" sz="2000" b="1" dirty="0" err="1">
                <a:solidFill>
                  <a:srgbClr val="00000A"/>
                </a:solidFill>
                <a:latin typeface="Calibri" panose="020F0502020204030204" pitchFamily="34" charset="0"/>
                <a:ea typeface="Droid Sans Fallback"/>
                <a:cs typeface="Times New Roman" panose="02020603050405020304" pitchFamily="18" charset="0"/>
              </a:rPr>
              <a:t>Mahi</a:t>
            </a:r>
            <a:r>
              <a:rPr lang="es-EC" sz="2000" b="1" dirty="0">
                <a:solidFill>
                  <a:srgbClr val="00000A"/>
                </a:solidFill>
                <a:latin typeface="Calibri" panose="020F0502020204030204" pitchFamily="34" charset="0"/>
                <a:ea typeface="Droid Sans Fallback"/>
                <a:cs typeface="Times New Roman" panose="02020603050405020304" pitchFamily="18" charset="0"/>
              </a:rPr>
              <a:t>, A., </a:t>
            </a:r>
            <a:r>
              <a:rPr lang="es-EC" sz="2000" b="1" dirty="0" err="1">
                <a:solidFill>
                  <a:srgbClr val="00000A"/>
                </a:solidFill>
                <a:latin typeface="Calibri" panose="020F0502020204030204" pitchFamily="34" charset="0"/>
                <a:ea typeface="Droid Sans Fallback"/>
                <a:cs typeface="Times New Roman" panose="02020603050405020304" pitchFamily="18" charset="0"/>
              </a:rPr>
              <a:t>Berthelot</a:t>
            </a:r>
            <a:r>
              <a:rPr lang="es-EC" sz="2000" b="1" dirty="0">
                <a:solidFill>
                  <a:srgbClr val="00000A"/>
                </a:solidFill>
                <a:latin typeface="Calibri" panose="020F0502020204030204" pitchFamily="34" charset="0"/>
                <a:ea typeface="Droid Sans Fallback"/>
                <a:cs typeface="Times New Roman" panose="02020603050405020304" pitchFamily="18" charset="0"/>
              </a:rPr>
              <a:t>, J., &amp; </a:t>
            </a:r>
            <a:r>
              <a:rPr lang="es-EC" sz="2000" b="1" dirty="0" err="1">
                <a:solidFill>
                  <a:srgbClr val="00000A"/>
                </a:solidFill>
                <a:latin typeface="Calibri" panose="020F0502020204030204" pitchFamily="34" charset="0"/>
                <a:ea typeface="Droid Sans Fallback"/>
                <a:cs typeface="Times New Roman" panose="02020603050405020304" pitchFamily="18" charset="0"/>
              </a:rPr>
              <a:t>Bezazi</a:t>
            </a:r>
            <a:r>
              <a:rPr lang="es-EC" sz="2000" b="1" dirty="0">
                <a:solidFill>
                  <a:srgbClr val="00000A"/>
                </a:solidFill>
                <a:latin typeface="Calibri" panose="020F0502020204030204" pitchFamily="34" charset="0"/>
                <a:ea typeface="Droid Sans Fallback"/>
                <a:cs typeface="Times New Roman" panose="02020603050405020304" pitchFamily="18" charset="0"/>
              </a:rPr>
              <a:t>, A. (2009). </a:t>
            </a:r>
          </a:p>
          <a:p>
            <a:r>
              <a:rPr lang="es-EC" sz="2000" b="1" dirty="0">
                <a:solidFill>
                  <a:srgbClr val="00000A"/>
                </a:solidFill>
                <a:latin typeface="Times New Roman" panose="02020603050405020304" pitchFamily="18" charset="0"/>
                <a:ea typeface="Droid Sans Fallback"/>
              </a:rPr>
              <a:t>55%</a:t>
            </a:r>
          </a:p>
          <a:p>
            <a:r>
              <a:rPr lang="es-EC" sz="2000" b="1" dirty="0">
                <a:solidFill>
                  <a:srgbClr val="00000A"/>
                </a:solidFill>
                <a:latin typeface="Times New Roman" panose="02020603050405020304" pitchFamily="18" charset="0"/>
                <a:ea typeface="Droid Sans Fallback"/>
              </a:rPr>
              <a:t>70% </a:t>
            </a:r>
          </a:p>
          <a:p>
            <a:r>
              <a:rPr lang="es-EC" sz="2000" b="1" dirty="0">
                <a:solidFill>
                  <a:srgbClr val="00000A"/>
                </a:solidFill>
                <a:latin typeface="Times New Roman" panose="02020603050405020304" pitchFamily="18" charset="0"/>
                <a:ea typeface="Droid Sans Fallback"/>
              </a:rPr>
              <a:t>90% </a:t>
            </a:r>
          </a:p>
          <a:p>
            <a:r>
              <a:rPr lang="es-EC" sz="2000" b="1" dirty="0"/>
              <a:t>5 Hz</a:t>
            </a:r>
          </a:p>
          <a:p>
            <a:r>
              <a:rPr lang="es-EC" sz="2000" b="1" dirty="0">
                <a:solidFill>
                  <a:srgbClr val="00000A"/>
                </a:solidFill>
                <a:latin typeface="Calibri" panose="020F0502020204030204" pitchFamily="34" charset="0"/>
                <a:ea typeface="Droid Sans Fallback"/>
                <a:cs typeface="Times New Roman" panose="02020603050405020304" pitchFamily="18" charset="0"/>
              </a:rPr>
              <a:t>2 muestras para cada estado de carga </a:t>
            </a:r>
            <a:endParaRPr lang="es-EC" sz="2000" b="1" dirty="0"/>
          </a:p>
          <a:p>
            <a:endParaRPr lang="es-EC" sz="2000" b="1" dirty="0"/>
          </a:p>
        </p:txBody>
      </p:sp>
    </p:spTree>
    <p:extLst>
      <p:ext uri="{BB962C8B-B14F-4D97-AF65-F5344CB8AC3E}">
        <p14:creationId xmlns:p14="http://schemas.microsoft.com/office/powerpoint/2010/main" val="2965301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Imagen 16">
            <a:extLst>
              <a:ext uri="{FF2B5EF4-FFF2-40B4-BE49-F238E27FC236}">
                <a16:creationId xmlns:a16="http://schemas.microsoft.com/office/drawing/2014/main" id="{E7E9EC50-B2E6-48C7-877D-777E82A7588C}"/>
              </a:ext>
            </a:extLst>
          </p:cNvPr>
          <p:cNvPicPr>
            <a:picLocks noChangeAspect="1"/>
          </p:cNvPicPr>
          <p:nvPr/>
        </p:nvPicPr>
        <p:blipFill>
          <a:blip r:embed="rId2"/>
          <a:stretch>
            <a:fillRect/>
          </a:stretch>
        </p:blipFill>
        <p:spPr>
          <a:xfrm>
            <a:off x="5700033" y="1856792"/>
            <a:ext cx="6146134" cy="3321697"/>
          </a:xfrm>
          <a:prstGeom prst="rect">
            <a:avLst/>
          </a:prstGeom>
        </p:spPr>
      </p:pic>
      <p:pic>
        <p:nvPicPr>
          <p:cNvPr id="18" name="Imagen 17">
            <a:extLst>
              <a:ext uri="{FF2B5EF4-FFF2-40B4-BE49-F238E27FC236}">
                <a16:creationId xmlns:a16="http://schemas.microsoft.com/office/drawing/2014/main" id="{9DEF6077-0FFB-4904-8EF4-E0C61D9478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80103" y="3317720"/>
            <a:ext cx="4273550" cy="3321697"/>
          </a:xfrm>
          <a:prstGeom prst="rect">
            <a:avLst/>
          </a:prstGeom>
          <a:noFill/>
          <a:ln>
            <a:noFill/>
          </a:ln>
        </p:spPr>
      </p:pic>
      <p:pic>
        <p:nvPicPr>
          <p:cNvPr id="19" name="Imagen 18">
            <a:extLst>
              <a:ext uri="{FF2B5EF4-FFF2-40B4-BE49-F238E27FC236}">
                <a16:creationId xmlns:a16="http://schemas.microsoft.com/office/drawing/2014/main" id="{E0913365-F842-45A4-858A-1984890863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80103" y="109065"/>
            <a:ext cx="4273550" cy="3208655"/>
          </a:xfrm>
          <a:prstGeom prst="rect">
            <a:avLst/>
          </a:prstGeom>
          <a:noFill/>
          <a:ln>
            <a:noFill/>
          </a:ln>
        </p:spPr>
      </p:pic>
      <p:sp>
        <p:nvSpPr>
          <p:cNvPr id="20" name="Title 1">
            <a:extLst>
              <a:ext uri="{FF2B5EF4-FFF2-40B4-BE49-F238E27FC236}">
                <a16:creationId xmlns:a16="http://schemas.microsoft.com/office/drawing/2014/main" id="{5099AA90-11E4-4F52-8872-9A16E198A3D5}"/>
              </a:ext>
            </a:extLst>
          </p:cNvPr>
          <p:cNvSpPr txBox="1">
            <a:spLocks/>
          </p:cNvSpPr>
          <p:nvPr/>
        </p:nvSpPr>
        <p:spPr>
          <a:xfrm>
            <a:off x="7109926" y="88458"/>
            <a:ext cx="2267339"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20302694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Imagen 7">
            <a:extLst>
              <a:ext uri="{FF2B5EF4-FFF2-40B4-BE49-F238E27FC236}">
                <a16:creationId xmlns:a16="http://schemas.microsoft.com/office/drawing/2014/main" id="{404EB2E3-73C6-4E67-AF87-00CEFB8AEE53}"/>
              </a:ext>
            </a:extLst>
          </p:cNvPr>
          <p:cNvPicPr>
            <a:picLocks noChangeAspect="1"/>
          </p:cNvPicPr>
          <p:nvPr/>
        </p:nvPicPr>
        <p:blipFill>
          <a:blip r:embed="rId3"/>
          <a:stretch>
            <a:fillRect/>
          </a:stretch>
        </p:blipFill>
        <p:spPr>
          <a:xfrm>
            <a:off x="1597965" y="1837062"/>
            <a:ext cx="3854552" cy="3360090"/>
          </a:xfrm>
          <a:prstGeom prst="rect">
            <a:avLst/>
          </a:prstGeom>
        </p:spPr>
      </p:pic>
      <p:graphicFrame>
        <p:nvGraphicFramePr>
          <p:cNvPr id="9" name="Gráfico 8">
            <a:extLst>
              <a:ext uri="{FF2B5EF4-FFF2-40B4-BE49-F238E27FC236}">
                <a16:creationId xmlns:a16="http://schemas.microsoft.com/office/drawing/2014/main" id="{795413ED-29AF-40CE-95AD-2DAB61E66D39}"/>
              </a:ext>
            </a:extLst>
          </p:cNvPr>
          <p:cNvGraphicFramePr/>
          <p:nvPr>
            <p:extLst>
              <p:ext uri="{D42A27DB-BD31-4B8C-83A1-F6EECF244321}">
                <p14:modId xmlns:p14="http://schemas.microsoft.com/office/powerpoint/2010/main" val="3174408905"/>
              </p:ext>
            </p:extLst>
          </p:nvPr>
        </p:nvGraphicFramePr>
        <p:xfrm>
          <a:off x="6096000" y="1649730"/>
          <a:ext cx="5151120" cy="3558540"/>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1">
            <a:extLst>
              <a:ext uri="{FF2B5EF4-FFF2-40B4-BE49-F238E27FC236}">
                <a16:creationId xmlns:a16="http://schemas.microsoft.com/office/drawing/2014/main" id="{060C799C-71A2-48BF-BDF3-E035AA84EF21}"/>
              </a:ext>
            </a:extLst>
          </p:cNvPr>
          <p:cNvSpPr txBox="1">
            <a:spLocks/>
          </p:cNvSpPr>
          <p:nvPr/>
        </p:nvSpPr>
        <p:spPr>
          <a:xfrm>
            <a:off x="1271588" y="365125"/>
            <a:ext cx="9244012"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1873994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D7E5DA9F-17DA-492F-B5AA-3F995E4D3D58}"/>
              </a:ext>
            </a:extLst>
          </p:cNvPr>
          <p:cNvSpPr>
            <a:spLocks noGrp="1"/>
          </p:cNvSpPr>
          <p:nvPr>
            <p:ph type="title" idx="4294967295"/>
          </p:nvPr>
        </p:nvSpPr>
        <p:spPr>
          <a:xfrm>
            <a:off x="1213442" y="760141"/>
            <a:ext cx="9360319" cy="535531"/>
          </a:xfrm>
          <a:prstGeom prst="rect">
            <a:avLst/>
          </a:prstGeom>
        </p:spPr>
        <p:txBody>
          <a:bodyPr wrap="none">
            <a:spAutoFit/>
          </a:bodyPr>
          <a:lstStyle/>
          <a:p>
            <a:pPr algn="just"/>
            <a:r>
              <a:rPr lang="en-US" sz="3200" b="1" dirty="0" err="1"/>
              <a:t>Ensayo</a:t>
            </a:r>
            <a:r>
              <a:rPr lang="en-US" sz="3200" b="1" dirty="0"/>
              <a:t> de </a:t>
            </a:r>
            <a:r>
              <a:rPr lang="en-US" sz="3200" b="1" dirty="0" err="1"/>
              <a:t>Vibración</a:t>
            </a:r>
            <a:r>
              <a:rPr lang="en-US" sz="3200" b="1" dirty="0"/>
              <a:t> </a:t>
            </a:r>
            <a:r>
              <a:rPr lang="en-US" sz="3200" b="1" dirty="0" err="1"/>
              <a:t>Transverzal</a:t>
            </a:r>
            <a:r>
              <a:rPr lang="en-US" sz="3200" b="1" dirty="0"/>
              <a:t> </a:t>
            </a:r>
            <a:r>
              <a:rPr lang="en-US" sz="3200" b="1" dirty="0" err="1"/>
              <a:t>Viga</a:t>
            </a:r>
            <a:r>
              <a:rPr lang="en-US" sz="3200" b="1" dirty="0"/>
              <a:t> </a:t>
            </a:r>
            <a:r>
              <a:rPr lang="en-US" sz="3200" b="1" dirty="0" err="1"/>
              <a:t>en</a:t>
            </a:r>
            <a:r>
              <a:rPr lang="en-US" sz="3200" b="1" dirty="0"/>
              <a:t> </a:t>
            </a:r>
            <a:r>
              <a:rPr lang="en-US" sz="3200" b="1" dirty="0" err="1"/>
              <a:t>Cantiléver</a:t>
            </a:r>
            <a:endParaRPr lang="en-US" sz="3200" b="1" dirty="0"/>
          </a:p>
        </p:txBody>
      </p:sp>
      <p:pic>
        <p:nvPicPr>
          <p:cNvPr id="7" name="Imagen 6">
            <a:extLst>
              <a:ext uri="{FF2B5EF4-FFF2-40B4-BE49-F238E27FC236}">
                <a16:creationId xmlns:a16="http://schemas.microsoft.com/office/drawing/2014/main" id="{F9FE7C6E-5502-4F0C-8DF6-390DB62045A5}"/>
              </a:ext>
            </a:extLst>
          </p:cNvPr>
          <p:cNvPicPr/>
          <p:nvPr/>
        </p:nvPicPr>
        <p:blipFill>
          <a:blip r:embed="rId2"/>
          <a:stretch>
            <a:fillRect/>
          </a:stretch>
        </p:blipFill>
        <p:spPr>
          <a:xfrm>
            <a:off x="1200531" y="2105020"/>
            <a:ext cx="5373971" cy="3808173"/>
          </a:xfrm>
          <a:prstGeom prst="rect">
            <a:avLst/>
          </a:prstGeom>
        </p:spPr>
      </p:pic>
      <p:pic>
        <p:nvPicPr>
          <p:cNvPr id="9" name="Imagen 8">
            <a:extLst>
              <a:ext uri="{FF2B5EF4-FFF2-40B4-BE49-F238E27FC236}">
                <a16:creationId xmlns:a16="http://schemas.microsoft.com/office/drawing/2014/main" id="{9869458D-183C-45C9-950C-59F61A113DE8}"/>
              </a:ext>
            </a:extLst>
          </p:cNvPr>
          <p:cNvPicPr>
            <a:picLocks noChangeAspect="1"/>
          </p:cNvPicPr>
          <p:nvPr/>
        </p:nvPicPr>
        <p:blipFill>
          <a:blip r:embed="rId3"/>
          <a:stretch>
            <a:fillRect/>
          </a:stretch>
        </p:blipFill>
        <p:spPr>
          <a:xfrm>
            <a:off x="7175249" y="3175578"/>
            <a:ext cx="4467518" cy="1450792"/>
          </a:xfrm>
          <a:prstGeom prst="rect">
            <a:avLst/>
          </a:prstGeom>
        </p:spPr>
      </p:pic>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3413727B-4650-4571-B3DA-BD55FF9BFECE}"/>
                  </a:ext>
                </a:extLst>
              </p:cNvPr>
              <p:cNvSpPr/>
              <p:nvPr/>
            </p:nvSpPr>
            <p:spPr>
              <a:xfrm>
                <a:off x="7805052" y="5444744"/>
                <a:ext cx="1512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𝐹</m:t>
                          </m:r>
                          <m:r>
                            <a:rPr lang="es-EC" i="0">
                              <a:latin typeface="Cambria Math" panose="02040503050406030204" pitchFamily="18" charset="0"/>
                            </a:rPr>
                            <m:t>=5.13 [</m:t>
                          </m:r>
                          <m:r>
                            <a:rPr lang="es-EC" i="1">
                              <a:latin typeface="Cambria Math" panose="02040503050406030204" pitchFamily="18" charset="0"/>
                            </a:rPr>
                            <m:t>𝑁</m:t>
                          </m:r>
                        </m:e>
                      </m:d>
                    </m:oMath>
                  </m:oMathPara>
                </a14:m>
                <a:endParaRPr lang="es-EC" dirty="0"/>
              </a:p>
            </p:txBody>
          </p:sp>
        </mc:Choice>
        <mc:Fallback xmlns="">
          <p:sp>
            <p:nvSpPr>
              <p:cNvPr id="11" name="Rectángulo 10">
                <a:extLst>
                  <a:ext uri="{FF2B5EF4-FFF2-40B4-BE49-F238E27FC236}">
                    <a16:creationId xmlns:a16="http://schemas.microsoft.com/office/drawing/2014/main" id="{3413727B-4650-4571-B3DA-BD55FF9BFECE}"/>
                  </a:ext>
                </a:extLst>
              </p:cNvPr>
              <p:cNvSpPr>
                <a:spLocks noRot="1" noChangeAspect="1" noMove="1" noResize="1" noEditPoints="1" noAdjustHandles="1" noChangeArrowheads="1" noChangeShapeType="1" noTextEdit="1"/>
              </p:cNvSpPr>
              <p:nvPr/>
            </p:nvSpPr>
            <p:spPr>
              <a:xfrm>
                <a:off x="7805052" y="5444744"/>
                <a:ext cx="1512850" cy="369332"/>
              </a:xfrm>
              <a:prstGeom prst="rect">
                <a:avLst/>
              </a:prstGeom>
              <a:blipFill>
                <a:blip r:embed="rId4"/>
                <a:stretch>
                  <a:fillRect t="-124590" r="-28514" b="-19016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45B3C629-7937-4DDB-990E-EC8EECBCD003}"/>
                  </a:ext>
                </a:extLst>
              </p:cNvPr>
              <p:cNvSpPr/>
              <p:nvPr/>
            </p:nvSpPr>
            <p:spPr>
              <a:xfrm>
                <a:off x="7932138" y="4967498"/>
                <a:ext cx="12586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m:t>
                      </m:r>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
                        <a:rPr lang="es-EC" i="1">
                          <a:latin typeface="Cambria Math" panose="02040503050406030204" pitchFamily="18" charset="0"/>
                        </a:rPr>
                        <m:t>𝑎</m:t>
                      </m:r>
                    </m:oMath>
                  </m:oMathPara>
                </a14:m>
                <a:endParaRPr lang="es-EC" dirty="0"/>
              </a:p>
            </p:txBody>
          </p:sp>
        </mc:Choice>
        <mc:Fallback xmlns="">
          <p:sp>
            <p:nvSpPr>
              <p:cNvPr id="12" name="Rectángulo 11">
                <a:extLst>
                  <a:ext uri="{FF2B5EF4-FFF2-40B4-BE49-F238E27FC236}">
                    <a16:creationId xmlns:a16="http://schemas.microsoft.com/office/drawing/2014/main" id="{45B3C629-7937-4DDB-990E-EC8EECBCD003}"/>
                  </a:ext>
                </a:extLst>
              </p:cNvPr>
              <p:cNvSpPr>
                <a:spLocks noRot="1" noChangeAspect="1" noMove="1" noResize="1" noEditPoints="1" noAdjustHandles="1" noChangeArrowheads="1" noChangeShapeType="1" noTextEdit="1"/>
              </p:cNvSpPr>
              <p:nvPr/>
            </p:nvSpPr>
            <p:spPr>
              <a:xfrm>
                <a:off x="7932138" y="4967498"/>
                <a:ext cx="1258678" cy="369332"/>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DDEC1BE0-A75C-42BA-9C96-678244E86612}"/>
                  </a:ext>
                </a:extLst>
              </p:cNvPr>
              <p:cNvSpPr/>
              <p:nvPr/>
            </p:nvSpPr>
            <p:spPr>
              <a:xfrm>
                <a:off x="7644335" y="2020761"/>
                <a:ext cx="3347134" cy="1066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𝑅𝑎𝑑𝑖𝑜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𝑔𝑖𝑟𝑜</m:t>
                          </m:r>
                        </m:num>
                        <m:den>
                          <m:r>
                            <a:rPr lang="es-EC" i="1">
                              <a:latin typeface="Cambria Math" panose="02040503050406030204" pitchFamily="18" charset="0"/>
                            </a:rPr>
                            <m:t>𝐿𝑜𝑛𝑔𝑖𝑡𝑢𝑑</m:t>
                          </m:r>
                          <m:r>
                            <a:rPr lang="es-EC" i="0">
                              <a:latin typeface="Cambria Math" panose="02040503050406030204" pitchFamily="18" charset="0"/>
                            </a:rPr>
                            <m:t> </m:t>
                          </m:r>
                          <m:r>
                            <a:rPr lang="es-EC" i="1">
                              <a:latin typeface="Cambria Math" panose="02040503050406030204" pitchFamily="18" charset="0"/>
                            </a:rPr>
                            <m:t>𝑙𝑖𝑏𝑟𝑒</m:t>
                          </m:r>
                        </m:den>
                      </m:f>
                      <m:r>
                        <a:rPr lang="es-EC" i="0">
                          <a:latin typeface="Cambria Math" panose="02040503050406030204" pitchFamily="18" charset="0"/>
                        </a:rPr>
                        <m:t>=</m:t>
                      </m:r>
                      <m:f>
                        <m:fPr>
                          <m:ctrlPr>
                            <a:rPr lang="es-EC" i="1">
                              <a:latin typeface="Cambria Math" panose="02040503050406030204" pitchFamily="18" charset="0"/>
                            </a:rPr>
                          </m:ctrlPr>
                        </m:fPr>
                        <m:num>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1">
                                      <a:latin typeface="Cambria Math" panose="02040503050406030204" pitchFamily="18" charset="0"/>
                                    </a:rPr>
                                    <m:t>𝐼</m:t>
                                  </m:r>
                                </m:num>
                                <m:den>
                                  <m:r>
                                    <a:rPr lang="es-EC" i="1">
                                      <a:latin typeface="Cambria Math" panose="02040503050406030204" pitchFamily="18" charset="0"/>
                                    </a:rPr>
                                    <m:t>𝐴</m:t>
                                  </m:r>
                                </m:den>
                              </m:f>
                            </m:e>
                          </m:rad>
                        </m:num>
                        <m:den>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𝑙</m:t>
                              </m:r>
                            </m:sub>
                          </m:sSub>
                        </m:den>
                      </m:f>
                      <m:r>
                        <a:rPr lang="es-EC" i="0">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𝑡</m:t>
                                  </m:r>
                                </m:e>
                                <m:sup>
                                  <m:r>
                                    <a:rPr lang="es-EC" i="0">
                                      <a:latin typeface="Cambria Math" panose="02040503050406030204" pitchFamily="18" charset="0"/>
                                    </a:rPr>
                                    <m:t>2</m:t>
                                  </m:r>
                                </m:sup>
                              </m:sSup>
                            </m:num>
                            <m:den>
                              <m:r>
                                <a:rPr lang="es-EC" i="0">
                                  <a:latin typeface="Cambria Math" panose="02040503050406030204" pitchFamily="18" charset="0"/>
                                </a:rPr>
                                <m:t>12</m:t>
                              </m:r>
                              <m:sSubSup>
                                <m:sSubSupPr>
                                  <m:ctrlPr>
                                    <a:rPr lang="es-EC" i="1">
                                      <a:latin typeface="Cambria Math" panose="02040503050406030204" pitchFamily="18" charset="0"/>
                                    </a:rPr>
                                  </m:ctrlPr>
                                </m:sSubSupPr>
                                <m:e>
                                  <m:r>
                                    <a:rPr lang="es-EC" i="1">
                                      <a:latin typeface="Cambria Math" panose="02040503050406030204" pitchFamily="18" charset="0"/>
                                    </a:rPr>
                                    <m:t>𝑙</m:t>
                                  </m:r>
                                </m:e>
                                <m:sub>
                                  <m:r>
                                    <a:rPr lang="es-EC" i="1">
                                      <a:latin typeface="Cambria Math" panose="02040503050406030204" pitchFamily="18" charset="0"/>
                                    </a:rPr>
                                    <m:t>𝑙</m:t>
                                  </m:r>
                                </m:sub>
                                <m:sup>
                                  <m:r>
                                    <a:rPr lang="es-EC" i="0">
                                      <a:latin typeface="Cambria Math" panose="02040503050406030204" pitchFamily="18" charset="0"/>
                                    </a:rPr>
                                    <m:t>2</m:t>
                                  </m:r>
                                </m:sup>
                              </m:sSubSup>
                            </m:den>
                          </m:f>
                        </m:e>
                      </m:rad>
                      <m:r>
                        <a:rPr lang="es-EC" i="0">
                          <a:latin typeface="Cambria Math" panose="02040503050406030204" pitchFamily="18" charset="0"/>
                        </a:rPr>
                        <m:t> </m:t>
                      </m:r>
                    </m:oMath>
                  </m:oMathPara>
                </a14:m>
                <a:endParaRPr lang="es-EC" dirty="0"/>
              </a:p>
            </p:txBody>
          </p:sp>
        </mc:Choice>
        <mc:Fallback xmlns="">
          <p:sp>
            <p:nvSpPr>
              <p:cNvPr id="13" name="Rectángulo 12">
                <a:extLst>
                  <a:ext uri="{FF2B5EF4-FFF2-40B4-BE49-F238E27FC236}">
                    <a16:creationId xmlns:a16="http://schemas.microsoft.com/office/drawing/2014/main" id="{DDEC1BE0-A75C-42BA-9C96-678244E86612}"/>
                  </a:ext>
                </a:extLst>
              </p:cNvPr>
              <p:cNvSpPr>
                <a:spLocks noRot="1" noChangeAspect="1" noMove="1" noResize="1" noEditPoints="1" noAdjustHandles="1" noChangeArrowheads="1" noChangeShapeType="1" noTextEdit="1"/>
              </p:cNvSpPr>
              <p:nvPr/>
            </p:nvSpPr>
            <p:spPr>
              <a:xfrm>
                <a:off x="7644335" y="2020761"/>
                <a:ext cx="3347134" cy="1066831"/>
              </a:xfrm>
              <a:prstGeom prst="rect">
                <a:avLst/>
              </a:prstGeom>
              <a:blipFill>
                <a:blip r:embed="rId6"/>
                <a:stretch>
                  <a:fillRect/>
                </a:stretch>
              </a:blipFill>
            </p:spPr>
            <p:txBody>
              <a:bodyPr/>
              <a:lstStyle/>
              <a:p>
                <a:r>
                  <a:rPr lang="es-EC">
                    <a:noFill/>
                  </a:rPr>
                  <a:t> </a:t>
                </a:r>
              </a:p>
            </p:txBody>
          </p:sp>
        </mc:Fallback>
      </mc:AlternateContent>
      <p:sp>
        <p:nvSpPr>
          <p:cNvPr id="14" name="Título 5">
            <a:extLst>
              <a:ext uri="{FF2B5EF4-FFF2-40B4-BE49-F238E27FC236}">
                <a16:creationId xmlns:a16="http://schemas.microsoft.com/office/drawing/2014/main" id="{DB06BC7C-6EAC-48AE-A996-20A4E170E7B4}"/>
              </a:ext>
            </a:extLst>
          </p:cNvPr>
          <p:cNvSpPr txBox="1">
            <a:spLocks/>
          </p:cNvSpPr>
          <p:nvPr/>
        </p:nvSpPr>
        <p:spPr>
          <a:xfrm>
            <a:off x="8604652" y="1400800"/>
            <a:ext cx="1544012" cy="424732"/>
          </a:xfrm>
          <a:prstGeom prst="rect">
            <a:avLst/>
          </a:prstGeom>
        </p:spPr>
        <p:txBody>
          <a:bodyPr vert="horz" wrap="none" lIns="91440" tIns="45720" rIns="91440" bIns="45720" rtlCol="0" anchor="ctr">
            <a:sp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dirty="0"/>
              <a:t>5 Muestras</a:t>
            </a:r>
          </a:p>
        </p:txBody>
      </p:sp>
      <p:pic>
        <p:nvPicPr>
          <p:cNvPr id="1026" name="Picture 2" descr="Resultado de imagen para golpe de martillo">
            <a:extLst>
              <a:ext uri="{FF2B5EF4-FFF2-40B4-BE49-F238E27FC236}">
                <a16:creationId xmlns:a16="http://schemas.microsoft.com/office/drawing/2014/main" id="{4F85EE19-225E-45F5-9AA4-26864542E2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3350" y="4854929"/>
            <a:ext cx="1307841" cy="130784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866AADD-E5F4-4B36-88A4-932DF3EFBE67}"/>
              </a:ext>
            </a:extLst>
          </p:cNvPr>
          <p:cNvPicPr>
            <a:picLocks noChangeAspect="1"/>
          </p:cNvPicPr>
          <p:nvPr/>
        </p:nvPicPr>
        <p:blipFill>
          <a:blip r:embed="rId8"/>
          <a:stretch>
            <a:fillRect/>
          </a:stretch>
        </p:blipFill>
        <p:spPr>
          <a:xfrm>
            <a:off x="6892275" y="4854929"/>
            <a:ext cx="895350" cy="1857375"/>
          </a:xfrm>
          <a:prstGeom prst="rect">
            <a:avLst/>
          </a:prstGeom>
        </p:spPr>
      </p:pic>
    </p:spTree>
    <p:extLst>
      <p:ext uri="{BB962C8B-B14F-4D97-AF65-F5344CB8AC3E}">
        <p14:creationId xmlns:p14="http://schemas.microsoft.com/office/powerpoint/2010/main" val="11728455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Imagen 8">
            <a:extLst>
              <a:ext uri="{FF2B5EF4-FFF2-40B4-BE49-F238E27FC236}">
                <a16:creationId xmlns:a16="http://schemas.microsoft.com/office/drawing/2014/main" id="{FCA91D32-AF6B-49AE-A043-BD77C9CE2E19}"/>
              </a:ext>
            </a:extLst>
          </p:cNvPr>
          <p:cNvPicPr>
            <a:picLocks noChangeAspect="1"/>
          </p:cNvPicPr>
          <p:nvPr/>
        </p:nvPicPr>
        <p:blipFill>
          <a:blip r:embed="rId2"/>
          <a:stretch>
            <a:fillRect/>
          </a:stretch>
        </p:blipFill>
        <p:spPr>
          <a:xfrm>
            <a:off x="7166166" y="2263840"/>
            <a:ext cx="4299559" cy="2616070"/>
          </a:xfrm>
          <a:prstGeom prst="rect">
            <a:avLst/>
          </a:prstGeom>
        </p:spPr>
      </p:pic>
      <p:pic>
        <p:nvPicPr>
          <p:cNvPr id="10" name="Imagen 9">
            <a:extLst>
              <a:ext uri="{FF2B5EF4-FFF2-40B4-BE49-F238E27FC236}">
                <a16:creationId xmlns:a16="http://schemas.microsoft.com/office/drawing/2014/main" id="{B94948E2-9083-4B7E-A99C-3F4EABAB6F8B}"/>
              </a:ext>
            </a:extLst>
          </p:cNvPr>
          <p:cNvPicPr/>
          <p:nvPr/>
        </p:nvPicPr>
        <p:blipFill>
          <a:blip r:embed="rId3"/>
          <a:stretch>
            <a:fillRect/>
          </a:stretch>
        </p:blipFill>
        <p:spPr>
          <a:xfrm>
            <a:off x="2058370" y="420369"/>
            <a:ext cx="3763932" cy="3139259"/>
          </a:xfrm>
          <a:prstGeom prst="rect">
            <a:avLst/>
          </a:prstGeom>
        </p:spPr>
      </p:pic>
      <p:pic>
        <p:nvPicPr>
          <p:cNvPr id="11" name="Imagen 10">
            <a:extLst>
              <a:ext uri="{FF2B5EF4-FFF2-40B4-BE49-F238E27FC236}">
                <a16:creationId xmlns:a16="http://schemas.microsoft.com/office/drawing/2014/main" id="{4542D60A-49B6-46C9-B464-E84CE121D7EA}"/>
              </a:ext>
            </a:extLst>
          </p:cNvPr>
          <p:cNvPicPr/>
          <p:nvPr/>
        </p:nvPicPr>
        <p:blipFill>
          <a:blip r:embed="rId4"/>
          <a:stretch>
            <a:fillRect/>
          </a:stretch>
        </p:blipFill>
        <p:spPr>
          <a:xfrm>
            <a:off x="2463282" y="3718741"/>
            <a:ext cx="3359020" cy="3069771"/>
          </a:xfrm>
          <a:prstGeom prst="rect">
            <a:avLst/>
          </a:prstGeom>
        </p:spPr>
      </p:pic>
      <p:sp>
        <p:nvSpPr>
          <p:cNvPr id="12" name="Title 1">
            <a:extLst>
              <a:ext uri="{FF2B5EF4-FFF2-40B4-BE49-F238E27FC236}">
                <a16:creationId xmlns:a16="http://schemas.microsoft.com/office/drawing/2014/main" id="{A03331ED-D8AA-4853-AD37-94450CFB20B3}"/>
              </a:ext>
            </a:extLst>
          </p:cNvPr>
          <p:cNvSpPr txBox="1">
            <a:spLocks/>
          </p:cNvSpPr>
          <p:nvPr/>
        </p:nvSpPr>
        <p:spPr>
          <a:xfrm>
            <a:off x="8045856" y="184666"/>
            <a:ext cx="2410585"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36705402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1588" y="365125"/>
            <a:ext cx="9244012" cy="1325563"/>
          </a:xfrm>
        </p:spPr>
        <p:txBody>
          <a:bodyPr>
            <a:normAutofit/>
          </a:bodyPr>
          <a:lstStyle/>
          <a:p>
            <a:pPr lvl="1"/>
            <a:r>
              <a:rPr lang="es-EC" sz="2800" b="1" dirty="0">
                <a:latin typeface="+mj-lt"/>
              </a:rPr>
              <a:t>Ensayo de Conductividad Térmica (ASTM C177-13)</a:t>
            </a:r>
          </a:p>
        </p:txBody>
      </p:sp>
      <p:pic>
        <p:nvPicPr>
          <p:cNvPr id="12" name="Imagen 11">
            <a:extLst>
              <a:ext uri="{FF2B5EF4-FFF2-40B4-BE49-F238E27FC236}">
                <a16:creationId xmlns:a16="http://schemas.microsoft.com/office/drawing/2014/main" id="{737EC7FA-0001-4245-8268-D1A0CC7F32C2}"/>
              </a:ext>
            </a:extLst>
          </p:cNvPr>
          <p:cNvPicPr/>
          <p:nvPr/>
        </p:nvPicPr>
        <p:blipFill>
          <a:blip r:embed="rId3"/>
          <a:stretch>
            <a:fillRect/>
          </a:stretch>
        </p:blipFill>
        <p:spPr>
          <a:xfrm>
            <a:off x="1271588" y="2025805"/>
            <a:ext cx="3823089" cy="3703190"/>
          </a:xfrm>
          <a:prstGeom prst="rect">
            <a:avLst/>
          </a:prstGeom>
        </p:spPr>
      </p:pic>
      <p:sp>
        <p:nvSpPr>
          <p:cNvPr id="13" name="Título 5">
            <a:extLst>
              <a:ext uri="{FF2B5EF4-FFF2-40B4-BE49-F238E27FC236}">
                <a16:creationId xmlns:a16="http://schemas.microsoft.com/office/drawing/2014/main" id="{70527B5C-BC36-4D16-A285-24DCB7226D0D}"/>
              </a:ext>
            </a:extLst>
          </p:cNvPr>
          <p:cNvSpPr txBox="1">
            <a:spLocks/>
          </p:cNvSpPr>
          <p:nvPr/>
        </p:nvSpPr>
        <p:spPr>
          <a:xfrm>
            <a:off x="7702681" y="1966636"/>
            <a:ext cx="1544012" cy="424732"/>
          </a:xfrm>
          <a:prstGeom prst="rect">
            <a:avLst/>
          </a:prstGeom>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nchor="ctr">
            <a:sp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dirty="0"/>
              <a:t>6 Muestras</a:t>
            </a:r>
          </a:p>
        </p:txBody>
      </p:sp>
      <p:pic>
        <p:nvPicPr>
          <p:cNvPr id="14" name="Imagen 13">
            <a:extLst>
              <a:ext uri="{FF2B5EF4-FFF2-40B4-BE49-F238E27FC236}">
                <a16:creationId xmlns:a16="http://schemas.microsoft.com/office/drawing/2014/main" id="{A7BE7FD0-5240-4CE0-B4BF-E92111775A0A}"/>
              </a:ext>
            </a:extLst>
          </p:cNvPr>
          <p:cNvPicPr/>
          <p:nvPr/>
        </p:nvPicPr>
        <p:blipFill>
          <a:blip r:embed="rId4"/>
          <a:stretch>
            <a:fillRect/>
          </a:stretch>
        </p:blipFill>
        <p:spPr>
          <a:xfrm>
            <a:off x="6264592" y="2667317"/>
            <a:ext cx="4655820" cy="3352165"/>
          </a:xfrm>
          <a:prstGeom prst="rect">
            <a:avLst/>
          </a:prstGeom>
        </p:spPr>
      </p:pic>
      <p:sp>
        <p:nvSpPr>
          <p:cNvPr id="3" name="Rectángulo 2">
            <a:extLst>
              <a:ext uri="{FF2B5EF4-FFF2-40B4-BE49-F238E27FC236}">
                <a16:creationId xmlns:a16="http://schemas.microsoft.com/office/drawing/2014/main" id="{A761DDCD-CD23-41D1-998A-CA10ABFEADDE}"/>
              </a:ext>
            </a:extLst>
          </p:cNvPr>
          <p:cNvSpPr/>
          <p:nvPr/>
        </p:nvSpPr>
        <p:spPr>
          <a:xfrm>
            <a:off x="7902037" y="4214135"/>
            <a:ext cx="1380930" cy="258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rPr>
              <a:t>Placa Caliente</a:t>
            </a:r>
          </a:p>
        </p:txBody>
      </p:sp>
    </p:spTree>
    <p:extLst>
      <p:ext uri="{BB962C8B-B14F-4D97-AF65-F5344CB8AC3E}">
        <p14:creationId xmlns:p14="http://schemas.microsoft.com/office/powerpoint/2010/main" val="2762842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6807200" y="1600200"/>
            <a:ext cx="4165600" cy="4525963"/>
          </a:xfrm>
        </p:spPr>
        <p:txBody>
          <a:bodyPr>
            <a:normAutofit/>
          </a:bodyPr>
          <a:lstStyle/>
          <a:p>
            <a:pPr marL="0" indent="0">
              <a:buNone/>
            </a:pPr>
            <a:endParaRPr lang="es-EC" sz="2000" dirty="0"/>
          </a:p>
          <a:p>
            <a:pPr marL="0" indent="0">
              <a:buNone/>
            </a:pPr>
            <a:endParaRPr lang="en-US" sz="2000" dirty="0"/>
          </a:p>
        </p:txBody>
      </p:sp>
      <p:graphicFrame>
        <p:nvGraphicFramePr>
          <p:cNvPr id="6" name="Tabla 5">
            <a:extLst>
              <a:ext uri="{FF2B5EF4-FFF2-40B4-BE49-F238E27FC236}">
                <a16:creationId xmlns:a16="http://schemas.microsoft.com/office/drawing/2014/main" id="{F8F36DF8-179D-4106-B514-BCF2CBF70EC4}"/>
              </a:ext>
            </a:extLst>
          </p:cNvPr>
          <p:cNvGraphicFramePr>
            <a:graphicFrameLocks noGrp="1"/>
          </p:cNvGraphicFramePr>
          <p:nvPr>
            <p:extLst>
              <p:ext uri="{D42A27DB-BD31-4B8C-83A1-F6EECF244321}">
                <p14:modId xmlns:p14="http://schemas.microsoft.com/office/powerpoint/2010/main" val="2690452015"/>
              </p:ext>
            </p:extLst>
          </p:nvPr>
        </p:nvGraphicFramePr>
        <p:xfrm>
          <a:off x="6584338" y="1387473"/>
          <a:ext cx="4611324" cy="4731715"/>
        </p:xfrm>
        <a:graphic>
          <a:graphicData uri="http://schemas.openxmlformats.org/drawingml/2006/table">
            <a:tbl>
              <a:tblPr firstRow="1" firstCol="1" bandRow="1"/>
              <a:tblGrid>
                <a:gridCol w="917755">
                  <a:extLst>
                    <a:ext uri="{9D8B030D-6E8A-4147-A177-3AD203B41FA5}">
                      <a16:colId xmlns:a16="http://schemas.microsoft.com/office/drawing/2014/main" val="2601140127"/>
                    </a:ext>
                  </a:extLst>
                </a:gridCol>
                <a:gridCol w="917755">
                  <a:extLst>
                    <a:ext uri="{9D8B030D-6E8A-4147-A177-3AD203B41FA5}">
                      <a16:colId xmlns:a16="http://schemas.microsoft.com/office/drawing/2014/main" val="522737200"/>
                    </a:ext>
                  </a:extLst>
                </a:gridCol>
                <a:gridCol w="917755">
                  <a:extLst>
                    <a:ext uri="{9D8B030D-6E8A-4147-A177-3AD203B41FA5}">
                      <a16:colId xmlns:a16="http://schemas.microsoft.com/office/drawing/2014/main" val="865222761"/>
                    </a:ext>
                  </a:extLst>
                </a:gridCol>
                <a:gridCol w="917755">
                  <a:extLst>
                    <a:ext uri="{9D8B030D-6E8A-4147-A177-3AD203B41FA5}">
                      <a16:colId xmlns:a16="http://schemas.microsoft.com/office/drawing/2014/main" val="241312404"/>
                    </a:ext>
                  </a:extLst>
                </a:gridCol>
                <a:gridCol w="940304">
                  <a:extLst>
                    <a:ext uri="{9D8B030D-6E8A-4147-A177-3AD203B41FA5}">
                      <a16:colId xmlns:a16="http://schemas.microsoft.com/office/drawing/2014/main" val="4075781553"/>
                    </a:ext>
                  </a:extLst>
                </a:gridCol>
              </a:tblGrid>
              <a:tr h="237367">
                <a:tc rowSpan="2">
                  <a:txBody>
                    <a:bodyPr/>
                    <a:lstStyle/>
                    <a:p>
                      <a:pPr marL="228600" algn="ctr">
                        <a:lnSpc>
                          <a:spcPct val="200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Muestra</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s-EC" sz="16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s-EC" sz="16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lang="es-EC" sz="11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a:t>
                      </a:r>
                      <a:endParaRPr lang="es-EC" sz="16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s-EC" sz="1100" b="1" i="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a:t>
                      </a:r>
                      <a:endParaRPr lang="es-EC" sz="16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76583687"/>
                  </a:ext>
                </a:extLst>
              </a:tr>
              <a:tr h="514246">
                <a:tc vMerge="1">
                  <a:txBody>
                    <a:bodyPr/>
                    <a:lstStyle/>
                    <a:p>
                      <a:endParaRPr lang="es-EC"/>
                    </a:p>
                  </a:txBody>
                  <a:tcPr/>
                </a:tc>
                <a:tc>
                  <a:txBody>
                    <a:bodyPr/>
                    <a:lstStyle/>
                    <a:p>
                      <a:pPr marL="228600" algn="ctr">
                        <a:lnSpc>
                          <a:spcPct val="200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[W/m. K]</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K/W]</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2067743"/>
                  </a:ext>
                </a:extLst>
              </a:tr>
              <a:tr h="514246">
                <a:tc>
                  <a:txBody>
                    <a:bodyPr/>
                    <a:lstStyle/>
                    <a:p>
                      <a:pPr marL="228600" algn="l">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PB2-C-1</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L="228600" algn="ctr">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0.588</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L="228600" algn="ctr">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L="228600" algn="ctr">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0.0317</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L="228600" algn="ctr">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3.885</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2322522"/>
                  </a:ext>
                </a:extLst>
              </a:tr>
              <a:tr h="514246">
                <a:tc>
                  <a:txBody>
                    <a:bodyPr/>
                    <a:lstStyle/>
                    <a:p>
                      <a:pPr marL="228600" algn="l">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PB2-C-2</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a:noFill/>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187020374"/>
                  </a:ext>
                </a:extLst>
              </a:tr>
              <a:tr h="514246">
                <a:tc>
                  <a:txBody>
                    <a:bodyPr/>
                    <a:lstStyle/>
                    <a:p>
                      <a:pPr marL="228600" algn="l">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PB2-C-3</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a:noFill/>
                    </a:lnB>
                  </a:tcPr>
                </a:tc>
                <a:tc rowSpan="2">
                  <a:txBody>
                    <a:bodyPr/>
                    <a:lstStyle/>
                    <a:p>
                      <a:pPr marL="228600" algn="ctr">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0.588</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a:noFill/>
                    </a:lnB>
                  </a:tcPr>
                </a:tc>
                <a:tc rowSpan="2">
                  <a:txBody>
                    <a:bodyPr/>
                    <a:lstStyle/>
                    <a:p>
                      <a:pPr marL="228600" algn="ctr">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20.6</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a:noFill/>
                    </a:lnB>
                  </a:tcPr>
                </a:tc>
                <a:tc rowSpan="2">
                  <a:txBody>
                    <a:bodyPr/>
                    <a:lstStyle/>
                    <a:p>
                      <a:pPr marL="228600" algn="ctr">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0.0300</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a:noFill/>
                    </a:lnB>
                  </a:tcPr>
                </a:tc>
                <a:tc rowSpan="2">
                  <a:txBody>
                    <a:bodyPr/>
                    <a:lstStyle/>
                    <a:p>
                      <a:pPr marL="228600" algn="ctr">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4.100</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a:noFill/>
                    </a:lnB>
                  </a:tcPr>
                </a:tc>
                <a:extLst>
                  <a:ext uri="{0D108BD9-81ED-4DB2-BD59-A6C34878D82A}">
                    <a16:rowId xmlns:a16="http://schemas.microsoft.com/office/drawing/2014/main" val="365569616"/>
                  </a:ext>
                </a:extLst>
              </a:tr>
              <a:tr h="514246">
                <a:tc>
                  <a:txBody>
                    <a:bodyPr/>
                    <a:lstStyle/>
                    <a:p>
                      <a:pPr marL="228600" algn="l">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PB2-C-4</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a:noFill/>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007465662"/>
                  </a:ext>
                </a:extLst>
              </a:tr>
              <a:tr h="514246">
                <a:tc>
                  <a:txBody>
                    <a:bodyPr/>
                    <a:lstStyle/>
                    <a:p>
                      <a:pPr marL="228600" algn="l">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PB2-C-5</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a:noFill/>
                    </a:lnB>
                  </a:tcPr>
                </a:tc>
                <a:tc rowSpan="2">
                  <a:txBody>
                    <a:bodyPr/>
                    <a:lstStyle/>
                    <a:p>
                      <a:pPr marL="228600" algn="ctr">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0.588</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marL="228600" algn="ctr">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18.1</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marL="228600" algn="ctr">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0.0332</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marL="228600" algn="ctr">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3.707</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164525"/>
                  </a:ext>
                </a:extLst>
              </a:tr>
              <a:tr h="514246">
                <a:tc>
                  <a:txBody>
                    <a:bodyPr/>
                    <a:lstStyle/>
                    <a:p>
                      <a:pPr marL="228600" algn="l">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PB2-C-6</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732942298"/>
                  </a:ext>
                </a:extLst>
              </a:tr>
              <a:tr h="514246">
                <a:tc>
                  <a:txBody>
                    <a:bodyPr/>
                    <a:lstStyle/>
                    <a:p>
                      <a:pPr marL="228600" algn="l">
                        <a:lnSpc>
                          <a:spcPct val="200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l">
                        <a:lnSpc>
                          <a:spcPct val="2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l">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0.0316</a:t>
                      </a:r>
                      <a:endParaRPr lang="es-EC" sz="180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3.8975</a:t>
                      </a:r>
                      <a:endParaRPr lang="es-EC" sz="1800" dirty="0">
                        <a:solidFill>
                          <a:srgbClr val="00000A"/>
                        </a:solidFill>
                        <a:effectLst/>
                        <a:latin typeface="Calibri" panose="020F0502020204030204" pitchFamily="34" charset="0"/>
                        <a:ea typeface="Droid Sans Fallback"/>
                        <a:cs typeface="Times New Roman" panose="02020603050405020304" pitchFamily="18" charset="0"/>
                      </a:endParaRPr>
                    </a:p>
                  </a:txBody>
                  <a:tcPr marL="40378" marR="4037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825098"/>
                  </a:ext>
                </a:extLst>
              </a:tr>
            </a:tbl>
          </a:graphicData>
        </a:graphic>
      </p:graphicFrame>
      <p:pic>
        <p:nvPicPr>
          <p:cNvPr id="8" name="Imagen 7">
            <a:extLst>
              <a:ext uri="{FF2B5EF4-FFF2-40B4-BE49-F238E27FC236}">
                <a16:creationId xmlns:a16="http://schemas.microsoft.com/office/drawing/2014/main" id="{3C274078-CB0C-4BCF-B854-EDE2A971A0D2}"/>
              </a:ext>
            </a:extLst>
          </p:cNvPr>
          <p:cNvPicPr>
            <a:picLocks noChangeAspect="1"/>
          </p:cNvPicPr>
          <p:nvPr/>
        </p:nvPicPr>
        <p:blipFill>
          <a:blip r:embed="rId2"/>
          <a:stretch>
            <a:fillRect/>
          </a:stretch>
        </p:blipFill>
        <p:spPr>
          <a:xfrm>
            <a:off x="1019700" y="1387473"/>
            <a:ext cx="5280349" cy="4400291"/>
          </a:xfrm>
          <a:prstGeom prst="rect">
            <a:avLst/>
          </a:prstGeom>
        </p:spPr>
      </p:pic>
      <p:sp>
        <p:nvSpPr>
          <p:cNvPr id="9" name="Title 1">
            <a:extLst>
              <a:ext uri="{FF2B5EF4-FFF2-40B4-BE49-F238E27FC236}">
                <a16:creationId xmlns:a16="http://schemas.microsoft.com/office/drawing/2014/main" id="{AAC7F70A-C742-4F94-9FAB-601248CC3716}"/>
              </a:ext>
            </a:extLst>
          </p:cNvPr>
          <p:cNvSpPr txBox="1">
            <a:spLocks/>
          </p:cNvSpPr>
          <p:nvPr/>
        </p:nvSpPr>
        <p:spPr>
          <a:xfrm>
            <a:off x="1271588" y="365125"/>
            <a:ext cx="9244012"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15513696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2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082F6D8-A4DE-4D1E-9A5C-B8F5468B9BFE}"/>
              </a:ext>
            </a:extLst>
          </p:cNvPr>
          <p:cNvSpPr/>
          <p:nvPr/>
        </p:nvSpPr>
        <p:spPr>
          <a:xfrm>
            <a:off x="1505077" y="678416"/>
            <a:ext cx="8871724" cy="954107"/>
          </a:xfrm>
          <a:prstGeom prst="rect">
            <a:avLst/>
          </a:prstGeom>
        </p:spPr>
        <p:txBody>
          <a:bodyPr wrap="none">
            <a:spAutoFit/>
          </a:bodyPr>
          <a:lstStyle/>
          <a:p>
            <a:r>
              <a:rPr lang="es-EC" sz="2800" b="1" dirty="0"/>
              <a:t>Ensayo de Coeficiente de Absorción de Energía Acústica </a:t>
            </a:r>
          </a:p>
          <a:p>
            <a:r>
              <a:rPr lang="es-EC" sz="2800" b="1" dirty="0"/>
              <a:t>(ASTM E1050)</a:t>
            </a:r>
            <a:endParaRPr lang="es-EC" sz="2800" dirty="0"/>
          </a:p>
        </p:txBody>
      </p:sp>
      <p:pic>
        <p:nvPicPr>
          <p:cNvPr id="15" name="Imagen 14">
            <a:extLst>
              <a:ext uri="{FF2B5EF4-FFF2-40B4-BE49-F238E27FC236}">
                <a16:creationId xmlns:a16="http://schemas.microsoft.com/office/drawing/2014/main" id="{E1AD4370-FAA8-4952-AF3B-CE61D9EDA8CC}"/>
              </a:ext>
            </a:extLst>
          </p:cNvPr>
          <p:cNvPicPr/>
          <p:nvPr/>
        </p:nvPicPr>
        <p:blipFill>
          <a:blip r:embed="rId3"/>
          <a:stretch>
            <a:fillRect/>
          </a:stretch>
        </p:blipFill>
        <p:spPr>
          <a:xfrm>
            <a:off x="1200595" y="1978091"/>
            <a:ext cx="6459838" cy="3690016"/>
          </a:xfrm>
          <a:prstGeom prst="rect">
            <a:avLst/>
          </a:prstGeom>
        </p:spPr>
      </p:pic>
      <p:sp>
        <p:nvSpPr>
          <p:cNvPr id="16" name="Título 5">
            <a:extLst>
              <a:ext uri="{FF2B5EF4-FFF2-40B4-BE49-F238E27FC236}">
                <a16:creationId xmlns:a16="http://schemas.microsoft.com/office/drawing/2014/main" id="{06076198-8FB0-4632-9B69-559863578450}"/>
              </a:ext>
            </a:extLst>
          </p:cNvPr>
          <p:cNvSpPr txBox="1">
            <a:spLocks/>
          </p:cNvSpPr>
          <p:nvPr/>
        </p:nvSpPr>
        <p:spPr>
          <a:xfrm>
            <a:off x="9208226" y="1804481"/>
            <a:ext cx="1544012" cy="424732"/>
          </a:xfrm>
          <a:prstGeom prst="rect">
            <a:avLst/>
          </a:prstGeom>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nchor="ctr">
            <a:sp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dirty="0"/>
              <a:t>2 Muestras</a:t>
            </a:r>
          </a:p>
        </p:txBody>
      </p:sp>
      <p:sp>
        <p:nvSpPr>
          <p:cNvPr id="17" name="Título 5">
            <a:extLst>
              <a:ext uri="{FF2B5EF4-FFF2-40B4-BE49-F238E27FC236}">
                <a16:creationId xmlns:a16="http://schemas.microsoft.com/office/drawing/2014/main" id="{83D9C6FC-9974-488C-9830-34F9C277F2B7}"/>
              </a:ext>
            </a:extLst>
          </p:cNvPr>
          <p:cNvSpPr txBox="1">
            <a:spLocks/>
          </p:cNvSpPr>
          <p:nvPr/>
        </p:nvSpPr>
        <p:spPr>
          <a:xfrm>
            <a:off x="8165874" y="2401171"/>
            <a:ext cx="3796232" cy="142192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rtlCol="0" anchor="ctr">
            <a:sp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t>Cortadas</a:t>
            </a:r>
            <a:r>
              <a:rPr lang="en-US" sz="2400" dirty="0"/>
              <a:t> </a:t>
            </a:r>
            <a:r>
              <a:rPr lang="en-US" sz="2400" dirty="0" err="1"/>
              <a:t>en</a:t>
            </a:r>
            <a:r>
              <a:rPr lang="en-US" sz="2400" dirty="0"/>
              <a:t> </a:t>
            </a:r>
            <a:r>
              <a:rPr lang="en-US" sz="2400" dirty="0" err="1"/>
              <a:t>cuadrados</a:t>
            </a:r>
            <a:r>
              <a:rPr lang="en-US" sz="2400" dirty="0"/>
              <a:t> de</a:t>
            </a:r>
          </a:p>
          <a:p>
            <a:r>
              <a:rPr lang="en-US" sz="2400" dirty="0"/>
              <a:t> 50 mm x50 mm para  </a:t>
            </a:r>
          </a:p>
          <a:p>
            <a:r>
              <a:rPr lang="en-US" sz="2400" dirty="0" err="1"/>
              <a:t>posteriormente</a:t>
            </a:r>
            <a:r>
              <a:rPr lang="en-US" sz="2400" dirty="0"/>
              <a:t> ser </a:t>
            </a:r>
            <a:r>
              <a:rPr lang="en-US" sz="2400" dirty="0" err="1"/>
              <a:t>torneadas</a:t>
            </a:r>
            <a:r>
              <a:rPr lang="en-US" sz="2400" dirty="0"/>
              <a:t> </a:t>
            </a:r>
          </a:p>
          <a:p>
            <a:r>
              <a:rPr lang="en-US" sz="2400" dirty="0" err="1"/>
              <a:t>en</a:t>
            </a:r>
            <a:r>
              <a:rPr lang="en-US" sz="2400" dirty="0"/>
              <a:t> </a:t>
            </a:r>
            <a:r>
              <a:rPr lang="en-US" sz="2400" dirty="0" err="1"/>
              <a:t>cilindros</a:t>
            </a:r>
            <a:endParaRPr lang="en-US" sz="2400" dirty="0"/>
          </a:p>
        </p:txBody>
      </p:sp>
      <p:pic>
        <p:nvPicPr>
          <p:cNvPr id="2" name="Imagen 1">
            <a:extLst>
              <a:ext uri="{FF2B5EF4-FFF2-40B4-BE49-F238E27FC236}">
                <a16:creationId xmlns:a16="http://schemas.microsoft.com/office/drawing/2014/main" id="{CF898299-7847-4059-B0DE-AF69DF5C0A13}"/>
              </a:ext>
            </a:extLst>
          </p:cNvPr>
          <p:cNvPicPr>
            <a:picLocks noChangeAspect="1"/>
          </p:cNvPicPr>
          <p:nvPr/>
        </p:nvPicPr>
        <p:blipFill>
          <a:blip r:embed="rId4"/>
          <a:stretch>
            <a:fillRect/>
          </a:stretch>
        </p:blipFill>
        <p:spPr>
          <a:xfrm rot="16200000">
            <a:off x="8958009" y="3457482"/>
            <a:ext cx="2211961" cy="3456189"/>
          </a:xfrm>
          <a:prstGeom prst="rect">
            <a:avLst/>
          </a:prstGeom>
        </p:spPr>
      </p:pic>
    </p:spTree>
    <p:extLst>
      <p:ext uri="{BB962C8B-B14F-4D97-AF65-F5344CB8AC3E}">
        <p14:creationId xmlns:p14="http://schemas.microsoft.com/office/powerpoint/2010/main" val="1211920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390E00DD-221E-4827-8EB9-8F26CE226BE1}"/>
              </a:ext>
            </a:extLst>
          </p:cNvPr>
          <p:cNvGraphicFramePr/>
          <p:nvPr>
            <p:extLst>
              <p:ext uri="{D42A27DB-BD31-4B8C-83A1-F6EECF244321}">
                <p14:modId xmlns:p14="http://schemas.microsoft.com/office/powerpoint/2010/main" val="1646306454"/>
              </p:ext>
            </p:extLst>
          </p:nvPr>
        </p:nvGraphicFramePr>
        <p:xfrm>
          <a:off x="1334374" y="1586204"/>
          <a:ext cx="5103748" cy="36809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8C7B9A40-EC59-4C41-B128-DD9EFFC264FF}"/>
              </a:ext>
            </a:extLst>
          </p:cNvPr>
          <p:cNvGraphicFramePr/>
          <p:nvPr>
            <p:extLst>
              <p:ext uri="{D42A27DB-BD31-4B8C-83A1-F6EECF244321}">
                <p14:modId xmlns:p14="http://schemas.microsoft.com/office/powerpoint/2010/main" val="770261243"/>
              </p:ext>
            </p:extLst>
          </p:nvPr>
        </p:nvGraphicFramePr>
        <p:xfrm>
          <a:off x="6587413" y="1728496"/>
          <a:ext cx="5262465" cy="3396342"/>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9686F675-D6E5-45EE-8E8D-E6E2F8DD4660}"/>
              </a:ext>
            </a:extLst>
          </p:cNvPr>
          <p:cNvSpPr txBox="1">
            <a:spLocks/>
          </p:cNvSpPr>
          <p:nvPr/>
        </p:nvSpPr>
        <p:spPr>
          <a:xfrm>
            <a:off x="1271588" y="365125"/>
            <a:ext cx="9244012"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1885053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6181433-66BB-4068-B012-72E9BCA014E7}"/>
              </a:ext>
            </a:extLst>
          </p:cNvPr>
          <p:cNvSpPr/>
          <p:nvPr/>
        </p:nvSpPr>
        <p:spPr>
          <a:xfrm>
            <a:off x="1370044" y="622735"/>
            <a:ext cx="9451911" cy="523220"/>
          </a:xfrm>
          <a:prstGeom prst="rect">
            <a:avLst/>
          </a:prstGeom>
        </p:spPr>
        <p:txBody>
          <a:bodyPr wrap="square">
            <a:spAutoFit/>
          </a:bodyPr>
          <a:lstStyle/>
          <a:p>
            <a:r>
              <a:rPr lang="es-EC" sz="2800" b="1" dirty="0"/>
              <a:t>Ensayo de Comportamiento al Fuego (ASTM E2707)</a:t>
            </a:r>
            <a:endParaRPr lang="es-EC" sz="2800" dirty="0"/>
          </a:p>
        </p:txBody>
      </p:sp>
      <p:pic>
        <p:nvPicPr>
          <p:cNvPr id="13" name="Imagen 12">
            <a:extLst>
              <a:ext uri="{FF2B5EF4-FFF2-40B4-BE49-F238E27FC236}">
                <a16:creationId xmlns:a16="http://schemas.microsoft.com/office/drawing/2014/main" id="{0504AF60-7847-4E42-94D4-13E56817B7A7}"/>
              </a:ext>
            </a:extLst>
          </p:cNvPr>
          <p:cNvPicPr/>
          <p:nvPr/>
        </p:nvPicPr>
        <p:blipFill>
          <a:blip r:embed="rId3"/>
          <a:stretch>
            <a:fillRect/>
          </a:stretch>
        </p:blipFill>
        <p:spPr>
          <a:xfrm>
            <a:off x="1370044" y="1502229"/>
            <a:ext cx="3295262" cy="4954555"/>
          </a:xfrm>
          <a:prstGeom prst="rect">
            <a:avLst/>
          </a:prstGeom>
        </p:spPr>
      </p:pic>
      <p:sp>
        <p:nvSpPr>
          <p:cNvPr id="14" name="Título 5">
            <a:extLst>
              <a:ext uri="{FF2B5EF4-FFF2-40B4-BE49-F238E27FC236}">
                <a16:creationId xmlns:a16="http://schemas.microsoft.com/office/drawing/2014/main" id="{D7C1A47A-3A1B-4EF7-88AB-7B74587FF7CA}"/>
              </a:ext>
            </a:extLst>
          </p:cNvPr>
          <p:cNvSpPr txBox="1">
            <a:spLocks/>
          </p:cNvSpPr>
          <p:nvPr/>
        </p:nvSpPr>
        <p:spPr>
          <a:xfrm>
            <a:off x="7497513" y="1508881"/>
            <a:ext cx="1544012" cy="424732"/>
          </a:xfrm>
          <a:prstGeom prst="rect">
            <a:avLst/>
          </a:prstGeom>
        </p:spPr>
        <p:style>
          <a:lnRef idx="1">
            <a:schemeClr val="accent1"/>
          </a:lnRef>
          <a:fillRef idx="2">
            <a:schemeClr val="accent1"/>
          </a:fillRef>
          <a:effectRef idx="1">
            <a:schemeClr val="accent1"/>
          </a:effectRef>
          <a:fontRef idx="minor">
            <a:schemeClr val="dk1"/>
          </a:fontRef>
        </p:style>
        <p:txBody>
          <a:bodyPr vert="horz" wrap="none" lIns="91440" tIns="45720" rIns="91440" bIns="45720" rtlCol="0" anchor="ctr">
            <a:sp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dirty="0"/>
              <a:t>2 Muestras</a:t>
            </a:r>
          </a:p>
        </p:txBody>
      </p:sp>
      <p:pic>
        <p:nvPicPr>
          <p:cNvPr id="15" name="Imagen 14">
            <a:extLst>
              <a:ext uri="{FF2B5EF4-FFF2-40B4-BE49-F238E27FC236}">
                <a16:creationId xmlns:a16="http://schemas.microsoft.com/office/drawing/2014/main" id="{1CEBE167-A597-4121-BFE6-FADAC46499CE}"/>
              </a:ext>
            </a:extLst>
          </p:cNvPr>
          <p:cNvPicPr/>
          <p:nvPr/>
        </p:nvPicPr>
        <p:blipFill>
          <a:blip r:embed="rId4"/>
          <a:stretch>
            <a:fillRect/>
          </a:stretch>
        </p:blipFill>
        <p:spPr>
          <a:xfrm>
            <a:off x="4960718" y="2296540"/>
            <a:ext cx="3395342" cy="3567918"/>
          </a:xfrm>
          <a:prstGeom prst="rect">
            <a:avLst/>
          </a:prstGeom>
        </p:spPr>
      </p:pic>
      <p:pic>
        <p:nvPicPr>
          <p:cNvPr id="16" name="Imagen 15">
            <a:extLst>
              <a:ext uri="{FF2B5EF4-FFF2-40B4-BE49-F238E27FC236}">
                <a16:creationId xmlns:a16="http://schemas.microsoft.com/office/drawing/2014/main" id="{804C93BB-1974-4574-9407-F7AAB0ADD036}"/>
              </a:ext>
            </a:extLst>
          </p:cNvPr>
          <p:cNvPicPr/>
          <p:nvPr/>
        </p:nvPicPr>
        <p:blipFill>
          <a:blip r:embed="rId5"/>
          <a:stretch>
            <a:fillRect/>
          </a:stretch>
        </p:blipFill>
        <p:spPr>
          <a:xfrm>
            <a:off x="8451252" y="2296539"/>
            <a:ext cx="3395342" cy="3567917"/>
          </a:xfrm>
          <a:prstGeom prst="rect">
            <a:avLst/>
          </a:prstGeom>
        </p:spPr>
      </p:pic>
    </p:spTree>
    <p:extLst>
      <p:ext uri="{BB962C8B-B14F-4D97-AF65-F5344CB8AC3E}">
        <p14:creationId xmlns:p14="http://schemas.microsoft.com/office/powerpoint/2010/main" val="22080754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D4E8E9-87A6-434F-8B04-70E3C13147A5}"/>
              </a:ext>
            </a:extLst>
          </p:cNvPr>
          <p:cNvSpPr txBox="1">
            <a:spLocks/>
          </p:cNvSpPr>
          <p:nvPr/>
        </p:nvSpPr>
        <p:spPr>
          <a:xfrm>
            <a:off x="1271588" y="365125"/>
            <a:ext cx="9244012"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graphicFrame>
        <p:nvGraphicFramePr>
          <p:cNvPr id="5" name="Gráfico 4">
            <a:extLst>
              <a:ext uri="{FF2B5EF4-FFF2-40B4-BE49-F238E27FC236}">
                <a16:creationId xmlns:a16="http://schemas.microsoft.com/office/drawing/2014/main" id="{AA3B090B-37D8-4AA1-8C9C-9195515DDBEF}"/>
              </a:ext>
            </a:extLst>
          </p:cNvPr>
          <p:cNvGraphicFramePr/>
          <p:nvPr>
            <p:extLst>
              <p:ext uri="{D42A27DB-BD31-4B8C-83A1-F6EECF244321}">
                <p14:modId xmlns:p14="http://schemas.microsoft.com/office/powerpoint/2010/main" val="1316929154"/>
              </p:ext>
            </p:extLst>
          </p:nvPr>
        </p:nvGraphicFramePr>
        <p:xfrm>
          <a:off x="1157074" y="1846217"/>
          <a:ext cx="5038453" cy="36308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7772186F-989B-4C29-B6CE-9FEA81DB2F9A}"/>
              </a:ext>
            </a:extLst>
          </p:cNvPr>
          <p:cNvGraphicFramePr/>
          <p:nvPr>
            <p:extLst>
              <p:ext uri="{D42A27DB-BD31-4B8C-83A1-F6EECF244321}">
                <p14:modId xmlns:p14="http://schemas.microsoft.com/office/powerpoint/2010/main" val="3070821912"/>
              </p:ext>
            </p:extLst>
          </p:nvPr>
        </p:nvGraphicFramePr>
        <p:xfrm>
          <a:off x="6789498" y="1731130"/>
          <a:ext cx="4761800" cy="38610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3850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982E783-AB21-4184-AC65-913E75FFAAC9}"/>
              </a:ext>
            </a:extLst>
          </p:cNvPr>
          <p:cNvPicPr>
            <a:picLocks noChangeAspect="1"/>
          </p:cNvPicPr>
          <p:nvPr/>
        </p:nvPicPr>
        <p:blipFill>
          <a:blip r:embed="rId2"/>
          <a:stretch>
            <a:fillRect/>
          </a:stretch>
        </p:blipFill>
        <p:spPr>
          <a:xfrm>
            <a:off x="1493755" y="2043747"/>
            <a:ext cx="3944932" cy="2947792"/>
          </a:xfrm>
          <a:prstGeom prst="rect">
            <a:avLst/>
          </a:prstGeom>
        </p:spPr>
      </p:pic>
      <p:pic>
        <p:nvPicPr>
          <p:cNvPr id="8" name="Imagen 7">
            <a:extLst>
              <a:ext uri="{FF2B5EF4-FFF2-40B4-BE49-F238E27FC236}">
                <a16:creationId xmlns:a16="http://schemas.microsoft.com/office/drawing/2014/main" id="{2F23CEF4-EC38-43B1-AA3C-712BF8DD082D}"/>
              </a:ext>
            </a:extLst>
          </p:cNvPr>
          <p:cNvPicPr/>
          <p:nvPr/>
        </p:nvPicPr>
        <p:blipFill>
          <a:blip r:embed="rId3"/>
          <a:stretch>
            <a:fillRect/>
          </a:stretch>
        </p:blipFill>
        <p:spPr>
          <a:xfrm>
            <a:off x="6199737" y="392566"/>
            <a:ext cx="3653389" cy="2947792"/>
          </a:xfrm>
          <a:prstGeom prst="rect">
            <a:avLst/>
          </a:prstGeom>
        </p:spPr>
      </p:pic>
      <p:pic>
        <p:nvPicPr>
          <p:cNvPr id="9" name="Imagen 8">
            <a:extLst>
              <a:ext uri="{FF2B5EF4-FFF2-40B4-BE49-F238E27FC236}">
                <a16:creationId xmlns:a16="http://schemas.microsoft.com/office/drawing/2014/main" id="{C713F3CE-5DBA-4F78-B1B8-A7223C8E1061}"/>
              </a:ext>
            </a:extLst>
          </p:cNvPr>
          <p:cNvPicPr/>
          <p:nvPr/>
        </p:nvPicPr>
        <p:blipFill rotWithShape="1">
          <a:blip r:embed="rId4">
            <a:extLst>
              <a:ext uri="{28A0092B-C50C-407E-A947-70E740481C1C}">
                <a14:useLocalDpi xmlns:a14="http://schemas.microsoft.com/office/drawing/2010/main" val="0"/>
              </a:ext>
            </a:extLst>
          </a:blip>
          <a:srcRect l="6149" t="2154" r="5820" b="2791"/>
          <a:stretch/>
        </p:blipFill>
        <p:spPr bwMode="auto">
          <a:xfrm>
            <a:off x="6199737" y="3517643"/>
            <a:ext cx="3944933" cy="3181739"/>
          </a:xfrm>
          <a:prstGeom prst="rect">
            <a:avLst/>
          </a:prstGeom>
          <a:noFill/>
          <a:ln>
            <a:noFill/>
          </a:ln>
          <a:extLst>
            <a:ext uri="{53640926-AAD7-44D8-BBD7-CCE9431645EC}">
              <a14:shadowObscured xmlns:a14="http://schemas.microsoft.com/office/drawing/2010/main"/>
            </a:ext>
          </a:extLst>
        </p:spPr>
      </p:pic>
      <p:sp>
        <p:nvSpPr>
          <p:cNvPr id="10" name="Title 1">
            <a:extLst>
              <a:ext uri="{FF2B5EF4-FFF2-40B4-BE49-F238E27FC236}">
                <a16:creationId xmlns:a16="http://schemas.microsoft.com/office/drawing/2014/main" id="{677AF086-D559-4D6B-9FCC-FF8DC34907EA}"/>
              </a:ext>
            </a:extLst>
          </p:cNvPr>
          <p:cNvSpPr txBox="1">
            <a:spLocks/>
          </p:cNvSpPr>
          <p:nvPr/>
        </p:nvSpPr>
        <p:spPr>
          <a:xfrm>
            <a:off x="1577731" y="393246"/>
            <a:ext cx="9244012"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lvl="1"/>
            <a:r>
              <a:rPr lang="es-EC" sz="2800" b="1" kern="0" dirty="0">
                <a:solidFill>
                  <a:sysClr val="windowText" lastClr="000000"/>
                </a:solidFill>
                <a:latin typeface="+mj-lt"/>
              </a:rPr>
              <a:t>Resultados</a:t>
            </a:r>
          </a:p>
        </p:txBody>
      </p:sp>
    </p:spTree>
    <p:extLst>
      <p:ext uri="{BB962C8B-B14F-4D97-AF65-F5344CB8AC3E}">
        <p14:creationId xmlns:p14="http://schemas.microsoft.com/office/powerpoint/2010/main" val="128177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B288AEB-1F62-4781-A95A-1282500E9B24}"/>
              </a:ext>
            </a:extLst>
          </p:cNvPr>
          <p:cNvSpPr/>
          <p:nvPr/>
        </p:nvSpPr>
        <p:spPr>
          <a:xfrm>
            <a:off x="1453437" y="84916"/>
            <a:ext cx="6070893" cy="523220"/>
          </a:xfrm>
          <a:prstGeom prst="rect">
            <a:avLst/>
          </a:prstGeom>
        </p:spPr>
        <p:txBody>
          <a:bodyPr wrap="none">
            <a:spAutoFit/>
          </a:bodyPr>
          <a:lstStyle/>
          <a:p>
            <a:r>
              <a:rPr lang="es-EC" sz="2800" b="1" dirty="0">
                <a:solidFill>
                  <a:srgbClr val="00000A"/>
                </a:solidFill>
                <a:latin typeface="+mj-lt"/>
                <a:ea typeface="Droid Sans Fallback"/>
                <a:cs typeface="Times New Roman" panose="02020603050405020304" pitchFamily="18" charset="0"/>
              </a:rPr>
              <a:t>Análisis y Comparación de Resultados</a:t>
            </a:r>
            <a:endParaRPr lang="es-EC" sz="2800" b="1" dirty="0">
              <a:latin typeface="+mj-lt"/>
            </a:endParaRPr>
          </a:p>
        </p:txBody>
      </p:sp>
      <p:pic>
        <p:nvPicPr>
          <p:cNvPr id="6" name="Imagen 5">
            <a:extLst>
              <a:ext uri="{FF2B5EF4-FFF2-40B4-BE49-F238E27FC236}">
                <a16:creationId xmlns:a16="http://schemas.microsoft.com/office/drawing/2014/main" id="{627C3D03-9AC7-42CB-93AE-CCC04D82F502}"/>
              </a:ext>
            </a:extLst>
          </p:cNvPr>
          <p:cNvPicPr/>
          <p:nvPr/>
        </p:nvPicPr>
        <p:blipFill>
          <a:blip r:embed="rId2"/>
          <a:stretch>
            <a:fillRect/>
          </a:stretch>
        </p:blipFill>
        <p:spPr>
          <a:xfrm>
            <a:off x="1957290" y="1125579"/>
            <a:ext cx="4314001" cy="2671274"/>
          </a:xfrm>
          <a:prstGeom prst="rect">
            <a:avLst/>
          </a:prstGeom>
        </p:spPr>
      </p:pic>
      <p:sp>
        <p:nvSpPr>
          <p:cNvPr id="7" name="Rectángulo 6">
            <a:extLst>
              <a:ext uri="{FF2B5EF4-FFF2-40B4-BE49-F238E27FC236}">
                <a16:creationId xmlns:a16="http://schemas.microsoft.com/office/drawing/2014/main" id="{BACC5D7C-B393-4BE0-8BA4-69ABCF065200}"/>
              </a:ext>
            </a:extLst>
          </p:cNvPr>
          <p:cNvSpPr/>
          <p:nvPr/>
        </p:nvSpPr>
        <p:spPr>
          <a:xfrm>
            <a:off x="1453437" y="608136"/>
            <a:ext cx="4314001" cy="523220"/>
          </a:xfrm>
          <a:prstGeom prst="rect">
            <a:avLst/>
          </a:prstGeom>
        </p:spPr>
        <p:txBody>
          <a:bodyPr wrap="none">
            <a:spAutoFit/>
          </a:bodyPr>
          <a:lstStyle/>
          <a:p>
            <a:r>
              <a:rPr lang="en-US" sz="2800" b="1" dirty="0" err="1"/>
              <a:t>Ensayo</a:t>
            </a:r>
            <a:r>
              <a:rPr lang="en-US" sz="2800" b="1" dirty="0"/>
              <a:t> de </a:t>
            </a:r>
            <a:r>
              <a:rPr lang="en-US" sz="2800" b="1" dirty="0" err="1"/>
              <a:t>Flexión</a:t>
            </a:r>
            <a:r>
              <a:rPr lang="en-US" sz="2800" b="1" dirty="0"/>
              <a:t> a </a:t>
            </a:r>
            <a:r>
              <a:rPr lang="en-US" sz="2800" b="1" dirty="0" err="1"/>
              <a:t>Fatiga</a:t>
            </a:r>
            <a:endParaRPr lang="es-EC" sz="2800" dirty="0"/>
          </a:p>
        </p:txBody>
      </p:sp>
      <p:pic>
        <p:nvPicPr>
          <p:cNvPr id="8" name="Imagen 7">
            <a:extLst>
              <a:ext uri="{FF2B5EF4-FFF2-40B4-BE49-F238E27FC236}">
                <a16:creationId xmlns:a16="http://schemas.microsoft.com/office/drawing/2014/main" id="{E49BC95B-72FC-4A29-98DE-88458AF9AFDF}"/>
              </a:ext>
            </a:extLst>
          </p:cNvPr>
          <p:cNvPicPr/>
          <p:nvPr/>
        </p:nvPicPr>
        <p:blipFill>
          <a:blip r:embed="rId3"/>
          <a:stretch>
            <a:fillRect/>
          </a:stretch>
        </p:blipFill>
        <p:spPr>
          <a:xfrm>
            <a:off x="7193903" y="1125579"/>
            <a:ext cx="3668414" cy="2423469"/>
          </a:xfrm>
          <a:prstGeom prst="rect">
            <a:avLst/>
          </a:prstGeom>
        </p:spPr>
      </p:pic>
      <p:pic>
        <p:nvPicPr>
          <p:cNvPr id="9" name="Imagen 8">
            <a:extLst>
              <a:ext uri="{FF2B5EF4-FFF2-40B4-BE49-F238E27FC236}">
                <a16:creationId xmlns:a16="http://schemas.microsoft.com/office/drawing/2014/main" id="{C2241E7B-1042-4B0C-913C-4BB050565CBC}"/>
              </a:ext>
            </a:extLst>
          </p:cNvPr>
          <p:cNvPicPr/>
          <p:nvPr/>
        </p:nvPicPr>
        <p:blipFill>
          <a:blip r:embed="rId4"/>
          <a:stretch>
            <a:fillRect/>
          </a:stretch>
        </p:blipFill>
        <p:spPr>
          <a:xfrm>
            <a:off x="7193903" y="4282751"/>
            <a:ext cx="3845695" cy="1914644"/>
          </a:xfrm>
          <a:prstGeom prst="rect">
            <a:avLst/>
          </a:prstGeom>
        </p:spPr>
      </p:pic>
      <p:graphicFrame>
        <p:nvGraphicFramePr>
          <p:cNvPr id="10" name="Gráfico 9">
            <a:extLst>
              <a:ext uri="{FF2B5EF4-FFF2-40B4-BE49-F238E27FC236}">
                <a16:creationId xmlns:a16="http://schemas.microsoft.com/office/drawing/2014/main" id="{929C3271-F64A-4B27-8B29-5206DC54BF0C}"/>
              </a:ext>
            </a:extLst>
          </p:cNvPr>
          <p:cNvGraphicFramePr/>
          <p:nvPr>
            <p:extLst>
              <p:ext uri="{D42A27DB-BD31-4B8C-83A1-F6EECF244321}">
                <p14:modId xmlns:p14="http://schemas.microsoft.com/office/powerpoint/2010/main" val="1095696828"/>
              </p:ext>
            </p:extLst>
          </p:nvPr>
        </p:nvGraphicFramePr>
        <p:xfrm>
          <a:off x="1957290" y="3972123"/>
          <a:ext cx="4314001" cy="26712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6289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sultado de imagen para pared de ladrillo y bloque">
            <a:extLst>
              <a:ext uri="{FF2B5EF4-FFF2-40B4-BE49-F238E27FC236}">
                <a16:creationId xmlns:a16="http://schemas.microsoft.com/office/drawing/2014/main" id="{3C551A7B-ED26-4C77-9245-ABF801D123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0645" y="494523"/>
            <a:ext cx="3931297" cy="294847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esultado de imagen para pared de ladrillo y bloque">
            <a:extLst>
              <a:ext uri="{FF2B5EF4-FFF2-40B4-BE49-F238E27FC236}">
                <a16:creationId xmlns:a16="http://schemas.microsoft.com/office/drawing/2014/main" id="{37D2EF7A-5EB4-4ED7-8A96-1B82E985A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0645" y="3713583"/>
            <a:ext cx="3931297" cy="294847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AF3EACC3-5400-4D77-AC0C-F37A477F6255}"/>
              </a:ext>
            </a:extLst>
          </p:cNvPr>
          <p:cNvPicPr>
            <a:picLocks noChangeAspect="1"/>
          </p:cNvPicPr>
          <p:nvPr/>
        </p:nvPicPr>
        <p:blipFill>
          <a:blip r:embed="rId4"/>
          <a:stretch>
            <a:fillRect/>
          </a:stretch>
        </p:blipFill>
        <p:spPr>
          <a:xfrm>
            <a:off x="1181059" y="1263612"/>
            <a:ext cx="2260535" cy="4545377"/>
          </a:xfrm>
          <a:prstGeom prst="rect">
            <a:avLst/>
          </a:prstGeom>
        </p:spPr>
      </p:pic>
      <p:sp>
        <p:nvSpPr>
          <p:cNvPr id="10" name="Rectángulo 9">
            <a:extLst>
              <a:ext uri="{FF2B5EF4-FFF2-40B4-BE49-F238E27FC236}">
                <a16:creationId xmlns:a16="http://schemas.microsoft.com/office/drawing/2014/main" id="{0A7B240C-2A43-458B-A7CA-1306ACF68789}"/>
              </a:ext>
            </a:extLst>
          </p:cNvPr>
          <p:cNvSpPr/>
          <p:nvPr/>
        </p:nvSpPr>
        <p:spPr>
          <a:xfrm>
            <a:off x="3961176" y="2075376"/>
            <a:ext cx="1689886"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800" dirty="0"/>
              <a:t>Bajo Peso</a:t>
            </a:r>
            <a:endParaRPr lang="es-EC" sz="2800" dirty="0"/>
          </a:p>
        </p:txBody>
      </p:sp>
      <p:sp>
        <p:nvSpPr>
          <p:cNvPr id="12" name="Rectángulo 11">
            <a:extLst>
              <a:ext uri="{FF2B5EF4-FFF2-40B4-BE49-F238E27FC236}">
                <a16:creationId xmlns:a16="http://schemas.microsoft.com/office/drawing/2014/main" id="{A40FB188-179D-4DD5-B780-E56A57E46A75}"/>
              </a:ext>
            </a:extLst>
          </p:cNvPr>
          <p:cNvSpPr/>
          <p:nvPr/>
        </p:nvSpPr>
        <p:spPr>
          <a:xfrm>
            <a:off x="4120675" y="2995123"/>
            <a:ext cx="1370888"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EC" sz="2800" dirty="0"/>
              <a:t>Flexión </a:t>
            </a:r>
          </a:p>
        </p:txBody>
      </p:sp>
      <p:sp>
        <p:nvSpPr>
          <p:cNvPr id="2" name="Símbolo &quot;No permitido&quot; 1">
            <a:extLst>
              <a:ext uri="{FF2B5EF4-FFF2-40B4-BE49-F238E27FC236}">
                <a16:creationId xmlns:a16="http://schemas.microsoft.com/office/drawing/2014/main" id="{506A34CA-8C15-4187-B8EA-1DD470755F32}"/>
              </a:ext>
            </a:extLst>
          </p:cNvPr>
          <p:cNvSpPr/>
          <p:nvPr/>
        </p:nvSpPr>
        <p:spPr>
          <a:xfrm>
            <a:off x="7366517" y="1231641"/>
            <a:ext cx="1539551" cy="1539551"/>
          </a:xfrm>
          <a:prstGeom prst="noSmoking">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chemeClr val="tx1"/>
              </a:solidFill>
            </a:endParaRPr>
          </a:p>
        </p:txBody>
      </p:sp>
      <p:sp>
        <p:nvSpPr>
          <p:cNvPr id="8" name="Símbolo &quot;No permitido&quot; 7">
            <a:extLst>
              <a:ext uri="{FF2B5EF4-FFF2-40B4-BE49-F238E27FC236}">
                <a16:creationId xmlns:a16="http://schemas.microsoft.com/office/drawing/2014/main" id="{6EFBF5AC-5AF4-4DB6-B9B4-44467DF47013}"/>
              </a:ext>
            </a:extLst>
          </p:cNvPr>
          <p:cNvSpPr/>
          <p:nvPr/>
        </p:nvSpPr>
        <p:spPr>
          <a:xfrm>
            <a:off x="7366516" y="4418043"/>
            <a:ext cx="1539551" cy="1539551"/>
          </a:xfrm>
          <a:prstGeom prst="noSmoking">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chemeClr val="tx1"/>
              </a:solidFill>
            </a:endParaRPr>
          </a:p>
        </p:txBody>
      </p:sp>
      <p:sp>
        <p:nvSpPr>
          <p:cNvPr id="9" name="Rectángulo 8">
            <a:extLst>
              <a:ext uri="{FF2B5EF4-FFF2-40B4-BE49-F238E27FC236}">
                <a16:creationId xmlns:a16="http://schemas.microsoft.com/office/drawing/2014/main" id="{7A9833B1-8D4C-45D7-9F3B-4915614BF28E}"/>
              </a:ext>
            </a:extLst>
          </p:cNvPr>
          <p:cNvSpPr/>
          <p:nvPr/>
        </p:nvSpPr>
        <p:spPr>
          <a:xfrm>
            <a:off x="3679849" y="3914870"/>
            <a:ext cx="2252540" cy="95410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sz="2800" dirty="0"/>
              <a:t>Resistencia al </a:t>
            </a:r>
          </a:p>
          <a:p>
            <a:pPr algn="ctr"/>
            <a:r>
              <a:rPr lang="en-US" sz="2800" dirty="0" err="1"/>
              <a:t>corte</a:t>
            </a:r>
            <a:endParaRPr lang="es-EC" sz="2800" dirty="0"/>
          </a:p>
        </p:txBody>
      </p:sp>
    </p:spTree>
    <p:extLst>
      <p:ext uri="{BB962C8B-B14F-4D97-AF65-F5344CB8AC3E}">
        <p14:creationId xmlns:p14="http://schemas.microsoft.com/office/powerpoint/2010/main" val="1953266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825625"/>
            <a:ext cx="10515600" cy="4351338"/>
          </a:xfrm>
        </p:spPr>
        <p:txBody>
          <a:bodyPr>
            <a:normAutofit/>
          </a:bodyPr>
          <a:lstStyle/>
          <a:p>
            <a:pPr marL="0" indent="0">
              <a:buNone/>
            </a:pPr>
            <a:endParaRPr lang="es-EC" sz="2000" dirty="0"/>
          </a:p>
          <a:p>
            <a:pPr marL="0" indent="0">
              <a:buNone/>
            </a:pPr>
            <a:endParaRPr lang="en-US" sz="2000" dirty="0"/>
          </a:p>
        </p:txBody>
      </p:sp>
      <p:sp>
        <p:nvSpPr>
          <p:cNvPr id="7" name="Rectángulo 6">
            <a:extLst>
              <a:ext uri="{FF2B5EF4-FFF2-40B4-BE49-F238E27FC236}">
                <a16:creationId xmlns:a16="http://schemas.microsoft.com/office/drawing/2014/main" id="{5F760D60-D0DA-490E-B0CB-BF1F29DA5BA1}"/>
              </a:ext>
            </a:extLst>
          </p:cNvPr>
          <p:cNvSpPr/>
          <p:nvPr/>
        </p:nvSpPr>
        <p:spPr>
          <a:xfrm>
            <a:off x="1453437" y="1322228"/>
            <a:ext cx="5245282" cy="523220"/>
          </a:xfrm>
          <a:prstGeom prst="rect">
            <a:avLst/>
          </a:prstGeom>
        </p:spPr>
        <p:txBody>
          <a:bodyPr wrap="none">
            <a:spAutoFit/>
          </a:bodyPr>
          <a:lstStyle/>
          <a:p>
            <a:r>
              <a:rPr lang="en-US" sz="2800" b="1" dirty="0" err="1"/>
              <a:t>Ensayo</a:t>
            </a:r>
            <a:r>
              <a:rPr lang="en-US" sz="2800" b="1" dirty="0"/>
              <a:t> de </a:t>
            </a:r>
            <a:r>
              <a:rPr lang="en-US" sz="2800" b="1" dirty="0" err="1"/>
              <a:t>Vibración</a:t>
            </a:r>
            <a:r>
              <a:rPr lang="en-US" sz="2800" b="1" dirty="0"/>
              <a:t> Transversal</a:t>
            </a:r>
            <a:endParaRPr lang="es-EC" sz="2800" dirty="0"/>
          </a:p>
        </p:txBody>
      </p:sp>
      <p:pic>
        <p:nvPicPr>
          <p:cNvPr id="8" name="Imagen 7">
            <a:extLst>
              <a:ext uri="{FF2B5EF4-FFF2-40B4-BE49-F238E27FC236}">
                <a16:creationId xmlns:a16="http://schemas.microsoft.com/office/drawing/2014/main" id="{B557C31D-1800-4E4F-8676-F52D4FD9DB3F}"/>
              </a:ext>
            </a:extLst>
          </p:cNvPr>
          <p:cNvPicPr>
            <a:picLocks noChangeAspect="1"/>
          </p:cNvPicPr>
          <p:nvPr/>
        </p:nvPicPr>
        <p:blipFill>
          <a:blip r:embed="rId2"/>
          <a:stretch>
            <a:fillRect/>
          </a:stretch>
        </p:blipFill>
        <p:spPr>
          <a:xfrm>
            <a:off x="1718147" y="2582110"/>
            <a:ext cx="4377853" cy="2663708"/>
          </a:xfrm>
          <a:prstGeom prst="rect">
            <a:avLst/>
          </a:prstGeom>
        </p:spPr>
      </p:pic>
      <p:sp>
        <p:nvSpPr>
          <p:cNvPr id="4" name="Rectángulo 3">
            <a:extLst>
              <a:ext uri="{FF2B5EF4-FFF2-40B4-BE49-F238E27FC236}">
                <a16:creationId xmlns:a16="http://schemas.microsoft.com/office/drawing/2014/main" id="{52477B0B-0F59-41D5-99ED-1A7F55A94A85}"/>
              </a:ext>
            </a:extLst>
          </p:cNvPr>
          <p:cNvSpPr/>
          <p:nvPr/>
        </p:nvSpPr>
        <p:spPr>
          <a:xfrm>
            <a:off x="6698720" y="3590798"/>
            <a:ext cx="395684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dirty="0">
                <a:solidFill>
                  <a:srgbClr val="00000A"/>
                </a:solidFill>
                <a:latin typeface="Times New Roman" panose="02020603050405020304" pitchFamily="18" charset="0"/>
                <a:ea typeface="Droid Sans Fallback"/>
              </a:rPr>
              <a:t>La frecuencia está ligada directamente al </a:t>
            </a:r>
          </a:p>
          <a:p>
            <a:r>
              <a:rPr lang="es-EC" dirty="0">
                <a:solidFill>
                  <a:srgbClr val="00000A"/>
                </a:solidFill>
                <a:latin typeface="Times New Roman" panose="02020603050405020304" pitchFamily="18" charset="0"/>
                <a:ea typeface="Droid Sans Fallback"/>
              </a:rPr>
              <a:t>módulo de elasticidad</a:t>
            </a:r>
            <a:endParaRPr lang="es-EC" dirty="0"/>
          </a:p>
        </p:txBody>
      </p:sp>
    </p:spTree>
    <p:extLst>
      <p:ext uri="{BB962C8B-B14F-4D97-AF65-F5344CB8AC3E}">
        <p14:creationId xmlns:p14="http://schemas.microsoft.com/office/powerpoint/2010/main" val="19052169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44FAF9E-1ECC-4BAE-A7ED-BC6A3F4A0BF5}"/>
              </a:ext>
            </a:extLst>
          </p:cNvPr>
          <p:cNvSpPr/>
          <p:nvPr/>
        </p:nvSpPr>
        <p:spPr>
          <a:xfrm>
            <a:off x="1302957" y="519796"/>
            <a:ext cx="5294976" cy="523220"/>
          </a:xfrm>
          <a:prstGeom prst="rect">
            <a:avLst/>
          </a:prstGeom>
        </p:spPr>
        <p:txBody>
          <a:bodyPr wrap="square">
            <a:spAutoFit/>
          </a:bodyPr>
          <a:lstStyle/>
          <a:p>
            <a:r>
              <a:rPr lang="en-US" sz="2800" b="1" dirty="0" err="1"/>
              <a:t>Ensayo</a:t>
            </a:r>
            <a:r>
              <a:rPr lang="en-US" sz="2800" b="1" dirty="0"/>
              <a:t> de </a:t>
            </a:r>
            <a:r>
              <a:rPr lang="en-US" sz="2800" b="1" dirty="0" err="1"/>
              <a:t>Conductivida</a:t>
            </a:r>
            <a:r>
              <a:rPr lang="en-US" sz="2800" b="1" dirty="0"/>
              <a:t> </a:t>
            </a:r>
            <a:r>
              <a:rPr lang="en-US" sz="2800" b="1" dirty="0" err="1"/>
              <a:t>Térmica</a:t>
            </a:r>
            <a:endParaRPr lang="es-EC" sz="2800" dirty="0"/>
          </a:p>
        </p:txBody>
      </p:sp>
      <p:graphicFrame>
        <p:nvGraphicFramePr>
          <p:cNvPr id="7" name="Tabla 6">
            <a:extLst>
              <a:ext uri="{FF2B5EF4-FFF2-40B4-BE49-F238E27FC236}">
                <a16:creationId xmlns:a16="http://schemas.microsoft.com/office/drawing/2014/main" id="{335654E9-238A-41B9-9F05-607614B99197}"/>
              </a:ext>
            </a:extLst>
          </p:cNvPr>
          <p:cNvGraphicFramePr>
            <a:graphicFrameLocks noGrp="1"/>
          </p:cNvGraphicFramePr>
          <p:nvPr>
            <p:extLst>
              <p:ext uri="{D42A27DB-BD31-4B8C-83A1-F6EECF244321}">
                <p14:modId xmlns:p14="http://schemas.microsoft.com/office/powerpoint/2010/main" val="3936665719"/>
              </p:ext>
            </p:extLst>
          </p:nvPr>
        </p:nvGraphicFramePr>
        <p:xfrm>
          <a:off x="1302957" y="1266677"/>
          <a:ext cx="4994016" cy="2542227"/>
        </p:xfrm>
        <a:graphic>
          <a:graphicData uri="http://schemas.openxmlformats.org/drawingml/2006/table">
            <a:tbl>
              <a:tblPr firstRow="1" firstCol="1" bandRow="1"/>
              <a:tblGrid>
                <a:gridCol w="3928414">
                  <a:extLst>
                    <a:ext uri="{9D8B030D-6E8A-4147-A177-3AD203B41FA5}">
                      <a16:colId xmlns:a16="http://schemas.microsoft.com/office/drawing/2014/main" val="1002726657"/>
                    </a:ext>
                  </a:extLst>
                </a:gridCol>
                <a:gridCol w="1065602">
                  <a:extLst>
                    <a:ext uri="{9D8B030D-6E8A-4147-A177-3AD203B41FA5}">
                      <a16:colId xmlns:a16="http://schemas.microsoft.com/office/drawing/2014/main" val="269779421"/>
                    </a:ext>
                  </a:extLst>
                </a:gridCol>
              </a:tblGrid>
              <a:tr h="190500">
                <a:tc rowSpan="2">
                  <a:txBody>
                    <a:bodyPr/>
                    <a:lstStyle/>
                    <a:p>
                      <a:pPr marL="228600" algn="ctr">
                        <a:lnSpc>
                          <a:spcPct val="200000"/>
                        </a:lnSpc>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λ</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14810574"/>
                  </a:ext>
                </a:extLst>
              </a:tr>
              <a:tr h="198755">
                <a:tc vMerge="1">
                  <a:txBody>
                    <a:bodyPr/>
                    <a:lstStyle/>
                    <a:p>
                      <a:endParaRPr lang="es-EC"/>
                    </a:p>
                  </a:txBody>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[W/m K]</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668859"/>
                  </a:ext>
                </a:extLst>
              </a:tr>
              <a:tr h="190500">
                <a:tc>
                  <a:txBody>
                    <a:bodyPr/>
                    <a:lstStyle/>
                    <a:p>
                      <a:pPr marL="228600" algn="l">
                        <a:lnSpc>
                          <a:spcPct val="200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Lana mineral (panel)</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0.042</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20653934"/>
                  </a:ext>
                </a:extLst>
              </a:tr>
              <a:tr h="190500">
                <a:tc>
                  <a:txBody>
                    <a:bodyPr/>
                    <a:lstStyle/>
                    <a:p>
                      <a:pPr marL="228600" algn="l">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Lana mineral (manta/rollo)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0.038</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4138338100"/>
                  </a:ext>
                </a:extLst>
              </a:tr>
              <a:tr h="190500">
                <a:tc>
                  <a:txBody>
                    <a:bodyPr/>
                    <a:lstStyle/>
                    <a:p>
                      <a:pPr marL="228600" algn="l">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Poliestireno expandido (EPS)</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190146126"/>
                  </a:ext>
                </a:extLst>
              </a:tr>
              <a:tr h="190500">
                <a:tc>
                  <a:txBody>
                    <a:bodyPr/>
                    <a:lstStyle/>
                    <a:p>
                      <a:pPr marL="228600" algn="l">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Poliestireno extruido (XEPS)</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156821816"/>
                  </a:ext>
                </a:extLst>
              </a:tr>
              <a:tr h="190500">
                <a:tc>
                  <a:txBody>
                    <a:bodyPr/>
                    <a:lstStyle/>
                    <a:p>
                      <a:pPr marL="228600" algn="l">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Espuma de poliuretano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502753762"/>
                  </a:ext>
                </a:extLst>
              </a:tr>
              <a:tr h="190500">
                <a:tc>
                  <a:txBody>
                    <a:bodyPr/>
                    <a:lstStyle/>
                    <a:p>
                      <a:pPr marL="228600" algn="l">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Espuma de urea formaldehído (UF)</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583671483"/>
                  </a:ext>
                </a:extLst>
              </a:tr>
              <a:tr h="190500">
                <a:tc>
                  <a:txBody>
                    <a:bodyPr/>
                    <a:lstStyle/>
                    <a:p>
                      <a:pPr marL="228600" algn="l">
                        <a:lnSpc>
                          <a:spcPct val="200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Fibra de vidrio (panel)</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0.046 a 0.048</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670876010"/>
                  </a:ext>
                </a:extLst>
              </a:tr>
              <a:tr h="190500">
                <a:tc>
                  <a:txBody>
                    <a:bodyPr/>
                    <a:lstStyle/>
                    <a:p>
                      <a:pPr marL="228600" algn="l">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Fibra de vidrio en spray para cavidades en paredes o áticos</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0.033 a 0.040</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566269"/>
                  </a:ext>
                </a:extLst>
              </a:tr>
            </a:tbl>
          </a:graphicData>
        </a:graphic>
      </p:graphicFrame>
      <p:pic>
        <p:nvPicPr>
          <p:cNvPr id="9" name="Imagen 8">
            <a:extLst>
              <a:ext uri="{FF2B5EF4-FFF2-40B4-BE49-F238E27FC236}">
                <a16:creationId xmlns:a16="http://schemas.microsoft.com/office/drawing/2014/main" id="{79D79C41-8220-4868-85A1-4D17F28589F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2556" y="1723305"/>
            <a:ext cx="4222130" cy="4266947"/>
          </a:xfrm>
          <a:prstGeom prst="rect">
            <a:avLst/>
          </a:prstGeom>
          <a:noFill/>
          <a:ln>
            <a:noFill/>
          </a:ln>
        </p:spPr>
      </p:pic>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B0860A72-1E73-408A-9CCB-52E2449AFF0F}"/>
                  </a:ext>
                </a:extLst>
              </p:cNvPr>
              <p:cNvSpPr/>
              <p:nvPr/>
            </p:nvSpPr>
            <p:spPr>
              <a:xfrm>
                <a:off x="1302957" y="3933197"/>
                <a:ext cx="1935786"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𝜆</m:t>
                      </m:r>
                      <m:r>
                        <a:rPr lang="es-EC" i="0">
                          <a:latin typeface="Cambria Math" panose="02040503050406030204" pitchFamily="18" charset="0"/>
                        </a:rPr>
                        <m:t>=0.03</m:t>
                      </m:r>
                      <m:r>
                        <a:rPr lang="es-EC" b="0" i="1" smtClean="0">
                          <a:latin typeface="Cambria Math" panose="02040503050406030204" pitchFamily="18" charset="0"/>
                        </a:rPr>
                        <m:t>16</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b="0" i="1" smtClean="0">
                                  <a:latin typeface="Cambria Math" panose="02040503050406030204" pitchFamily="18" charset="0"/>
                                </a:rPr>
                                <m:t>𝑊</m:t>
                              </m:r>
                            </m:num>
                            <m:den>
                              <m:r>
                                <a:rPr lang="es-EC" b="0" i="1" smtClean="0">
                                  <a:latin typeface="Cambria Math" panose="02040503050406030204" pitchFamily="18" charset="0"/>
                                </a:rPr>
                                <m:t>𝑚𝐾</m:t>
                              </m:r>
                            </m:den>
                          </m:f>
                        </m:e>
                      </m:d>
                    </m:oMath>
                  </m:oMathPara>
                </a14:m>
                <a:endParaRPr lang="es-EC" dirty="0"/>
              </a:p>
            </p:txBody>
          </p:sp>
        </mc:Choice>
        <mc:Fallback xmlns="">
          <p:sp>
            <p:nvSpPr>
              <p:cNvPr id="2" name="Rectángulo 1">
                <a:extLst>
                  <a:ext uri="{FF2B5EF4-FFF2-40B4-BE49-F238E27FC236}">
                    <a16:creationId xmlns:a16="http://schemas.microsoft.com/office/drawing/2014/main" id="{B0860A72-1E73-408A-9CCB-52E2449AFF0F}"/>
                  </a:ext>
                </a:extLst>
              </p:cNvPr>
              <p:cNvSpPr>
                <a:spLocks noRot="1" noChangeAspect="1" noMove="1" noResize="1" noEditPoints="1" noAdjustHandles="1" noChangeArrowheads="1" noChangeShapeType="1" noTextEdit="1"/>
              </p:cNvSpPr>
              <p:nvPr/>
            </p:nvSpPr>
            <p:spPr>
              <a:xfrm>
                <a:off x="1302957" y="3933197"/>
                <a:ext cx="1935786" cy="70872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D6B10D5B-A65B-4F5C-A75E-3072321C1BBA}"/>
                  </a:ext>
                </a:extLst>
              </p:cNvPr>
              <p:cNvSpPr/>
              <p:nvPr/>
            </p:nvSpPr>
            <p:spPr>
              <a:xfrm>
                <a:off x="1302957" y="4626381"/>
                <a:ext cx="2179699" cy="7173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𝑅</m:t>
                      </m:r>
                      <m:r>
                        <a:rPr lang="es-EC" i="0">
                          <a:latin typeface="Cambria Math" panose="02040503050406030204" pitchFamily="18" charset="0"/>
                        </a:rPr>
                        <m:t>=3.</m:t>
                      </m:r>
                      <m:r>
                        <a:rPr lang="es-EC" b="0" i="0" smtClean="0">
                          <a:latin typeface="Cambria Math" panose="02040503050406030204" pitchFamily="18" charset="0"/>
                        </a:rPr>
                        <m:t>8975</m:t>
                      </m:r>
                      <m:r>
                        <a:rPr lang="es-EC" i="0">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r>
                                <a:rPr lang="es-EC" i="0">
                                  <a:latin typeface="Cambria Math" panose="02040503050406030204" pitchFamily="18" charset="0"/>
                                </a:rPr>
                                <m:t> </m:t>
                              </m:r>
                              <m:r>
                                <a:rPr lang="es-EC" i="1">
                                  <a:latin typeface="Cambria Math" panose="02040503050406030204" pitchFamily="18" charset="0"/>
                                </a:rPr>
                                <m:t>𝐾</m:t>
                              </m:r>
                            </m:num>
                            <m:den>
                              <m:r>
                                <a:rPr lang="es-EC" i="1">
                                  <a:latin typeface="Cambria Math" panose="02040503050406030204" pitchFamily="18" charset="0"/>
                                </a:rPr>
                                <m:t>𝑊</m:t>
                              </m:r>
                            </m:den>
                          </m:f>
                        </m:e>
                      </m:d>
                    </m:oMath>
                  </m:oMathPara>
                </a14:m>
                <a:endParaRPr lang="es-EC" dirty="0"/>
              </a:p>
            </p:txBody>
          </p:sp>
        </mc:Choice>
        <mc:Fallback xmlns="">
          <p:sp>
            <p:nvSpPr>
              <p:cNvPr id="3" name="Rectángulo 2">
                <a:extLst>
                  <a:ext uri="{FF2B5EF4-FFF2-40B4-BE49-F238E27FC236}">
                    <a16:creationId xmlns:a16="http://schemas.microsoft.com/office/drawing/2014/main" id="{D6B10D5B-A65B-4F5C-A75E-3072321C1BBA}"/>
                  </a:ext>
                </a:extLst>
              </p:cNvPr>
              <p:cNvSpPr>
                <a:spLocks noRot="1" noChangeAspect="1" noMove="1" noResize="1" noEditPoints="1" noAdjustHandles="1" noChangeArrowheads="1" noChangeShapeType="1" noTextEdit="1"/>
              </p:cNvSpPr>
              <p:nvPr/>
            </p:nvSpPr>
            <p:spPr>
              <a:xfrm>
                <a:off x="1302957" y="4626381"/>
                <a:ext cx="2179699" cy="717312"/>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151813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162AC93-109F-477B-A54A-AE2EF0324DD1}"/>
              </a:ext>
            </a:extLst>
          </p:cNvPr>
          <p:cNvSpPr/>
          <p:nvPr/>
        </p:nvSpPr>
        <p:spPr>
          <a:xfrm>
            <a:off x="1453436" y="1322228"/>
            <a:ext cx="6160343" cy="523220"/>
          </a:xfrm>
          <a:prstGeom prst="rect">
            <a:avLst/>
          </a:prstGeom>
        </p:spPr>
        <p:txBody>
          <a:bodyPr wrap="square">
            <a:spAutoFit/>
          </a:bodyPr>
          <a:lstStyle/>
          <a:p>
            <a:r>
              <a:rPr lang="es-EC" sz="2800" b="1" dirty="0"/>
              <a:t>Ensayo</a:t>
            </a:r>
            <a:r>
              <a:rPr lang="en-US" sz="2800" b="1" dirty="0"/>
              <a:t> de </a:t>
            </a:r>
            <a:r>
              <a:rPr lang="es-EC" sz="2800" b="1" dirty="0"/>
              <a:t>Absorción</a:t>
            </a:r>
            <a:r>
              <a:rPr lang="en-US" sz="2800" b="1" dirty="0"/>
              <a:t> </a:t>
            </a:r>
            <a:r>
              <a:rPr lang="en-US" sz="2800" b="1" dirty="0" err="1"/>
              <a:t>Energía</a:t>
            </a:r>
            <a:r>
              <a:rPr lang="en-US" sz="2800" b="1" dirty="0"/>
              <a:t> </a:t>
            </a:r>
            <a:r>
              <a:rPr lang="en-US" sz="2800" b="1" dirty="0" err="1"/>
              <a:t>Acústica</a:t>
            </a:r>
            <a:endParaRPr lang="es-EC" sz="2800" dirty="0"/>
          </a:p>
        </p:txBody>
      </p:sp>
      <p:graphicFrame>
        <p:nvGraphicFramePr>
          <p:cNvPr id="7" name="Tabla 6">
            <a:extLst>
              <a:ext uri="{FF2B5EF4-FFF2-40B4-BE49-F238E27FC236}">
                <a16:creationId xmlns:a16="http://schemas.microsoft.com/office/drawing/2014/main" id="{8685A80D-5DF5-4E25-AAC4-8FBE9D3032F5}"/>
              </a:ext>
            </a:extLst>
          </p:cNvPr>
          <p:cNvGraphicFramePr>
            <a:graphicFrameLocks noGrp="1"/>
          </p:cNvGraphicFramePr>
          <p:nvPr>
            <p:extLst>
              <p:ext uri="{D42A27DB-BD31-4B8C-83A1-F6EECF244321}">
                <p14:modId xmlns:p14="http://schemas.microsoft.com/office/powerpoint/2010/main" val="753496838"/>
              </p:ext>
            </p:extLst>
          </p:nvPr>
        </p:nvGraphicFramePr>
        <p:xfrm>
          <a:off x="5593456" y="2272907"/>
          <a:ext cx="5297170" cy="3662048"/>
        </p:xfrm>
        <a:graphic>
          <a:graphicData uri="http://schemas.openxmlformats.org/drawingml/2006/table">
            <a:tbl>
              <a:tblPr firstRow="1" firstCol="1" bandRow="1"/>
              <a:tblGrid>
                <a:gridCol w="1270000">
                  <a:extLst>
                    <a:ext uri="{9D8B030D-6E8A-4147-A177-3AD203B41FA5}">
                      <a16:colId xmlns:a16="http://schemas.microsoft.com/office/drawing/2014/main" val="187521562"/>
                    </a:ext>
                  </a:extLst>
                </a:gridCol>
                <a:gridCol w="671195">
                  <a:extLst>
                    <a:ext uri="{9D8B030D-6E8A-4147-A177-3AD203B41FA5}">
                      <a16:colId xmlns:a16="http://schemas.microsoft.com/office/drawing/2014/main" val="1112468660"/>
                    </a:ext>
                  </a:extLst>
                </a:gridCol>
                <a:gridCol w="671195">
                  <a:extLst>
                    <a:ext uri="{9D8B030D-6E8A-4147-A177-3AD203B41FA5}">
                      <a16:colId xmlns:a16="http://schemas.microsoft.com/office/drawing/2014/main" val="1363842267"/>
                    </a:ext>
                  </a:extLst>
                </a:gridCol>
                <a:gridCol w="671195">
                  <a:extLst>
                    <a:ext uri="{9D8B030D-6E8A-4147-A177-3AD203B41FA5}">
                      <a16:colId xmlns:a16="http://schemas.microsoft.com/office/drawing/2014/main" val="4028226119"/>
                    </a:ext>
                  </a:extLst>
                </a:gridCol>
                <a:gridCol w="671195">
                  <a:extLst>
                    <a:ext uri="{9D8B030D-6E8A-4147-A177-3AD203B41FA5}">
                      <a16:colId xmlns:a16="http://schemas.microsoft.com/office/drawing/2014/main" val="533586098"/>
                    </a:ext>
                  </a:extLst>
                </a:gridCol>
                <a:gridCol w="671195">
                  <a:extLst>
                    <a:ext uri="{9D8B030D-6E8A-4147-A177-3AD203B41FA5}">
                      <a16:colId xmlns:a16="http://schemas.microsoft.com/office/drawing/2014/main" val="1454950065"/>
                    </a:ext>
                  </a:extLst>
                </a:gridCol>
                <a:gridCol w="671195">
                  <a:extLst>
                    <a:ext uri="{9D8B030D-6E8A-4147-A177-3AD203B41FA5}">
                      <a16:colId xmlns:a16="http://schemas.microsoft.com/office/drawing/2014/main" val="4038914988"/>
                    </a:ext>
                  </a:extLst>
                </a:gridCol>
              </a:tblGrid>
              <a:tr h="182880">
                <a:tc rowSpan="2">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 EN HERTZ</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23042209"/>
                  </a:ext>
                </a:extLst>
              </a:tr>
              <a:tr h="182880">
                <a:tc vMerge="1">
                  <a:txBody>
                    <a:bodyPr/>
                    <a:lstStyle/>
                    <a:p>
                      <a:endParaRPr lang="es-EC"/>
                    </a:p>
                  </a:txBody>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4000</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820258"/>
                  </a:ext>
                </a:extLst>
              </a:tr>
              <a:tr h="388620">
                <a:tc>
                  <a:txBody>
                    <a:bodyPr/>
                    <a:lstStyle/>
                    <a:p>
                      <a:pPr marL="228600" algn="ctr">
                        <a:lnSpc>
                          <a:spcPct val="200000"/>
                        </a:lnSpc>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Bloque de concreto</a:t>
                      </a:r>
                      <a:b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sin pintar</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0.36</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0.44</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0.31</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0.29</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0.39</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91176577"/>
                  </a:ext>
                </a:extLst>
              </a:tr>
              <a:tr h="373380">
                <a:tc>
                  <a:txBody>
                    <a:bodyPr/>
                    <a:lstStyle/>
                    <a:p>
                      <a:pPr marL="228600" algn="ctr">
                        <a:lnSpc>
                          <a:spcPct val="200000"/>
                        </a:lnSpc>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Bloque de concreto</a:t>
                      </a:r>
                      <a:b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pintado</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0.07</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627290136"/>
                  </a:ext>
                </a:extLst>
              </a:tr>
              <a:tr h="388620">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Concreto </a:t>
                      </a:r>
                      <a:b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aparente sin pintar</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941171762"/>
                  </a:ext>
                </a:extLst>
              </a:tr>
              <a:tr h="216535">
                <a:tc>
                  <a:txBody>
                    <a:bodyPr/>
                    <a:lstStyle/>
                    <a:p>
                      <a:pPr marL="228600" algn="ctr">
                        <a:lnSpc>
                          <a:spcPct val="200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PB2-S-1</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0.067</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0.069</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0.075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0.071</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200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0.066</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050181340"/>
                  </a:ext>
                </a:extLst>
              </a:tr>
              <a:tr h="265430">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PB2-S-2</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0.096</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0.125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0.105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0.068</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0.069</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551699"/>
                  </a:ext>
                </a:extLst>
              </a:tr>
            </a:tbl>
          </a:graphicData>
        </a:graphic>
      </p:graphicFrame>
      <p:sp>
        <p:nvSpPr>
          <p:cNvPr id="8" name="Rectángulo 7">
            <a:extLst>
              <a:ext uri="{FF2B5EF4-FFF2-40B4-BE49-F238E27FC236}">
                <a16:creationId xmlns:a16="http://schemas.microsoft.com/office/drawing/2014/main" id="{08C15F7D-B4EE-4F55-907A-9EBE19067B20}"/>
              </a:ext>
            </a:extLst>
          </p:cNvPr>
          <p:cNvSpPr/>
          <p:nvPr/>
        </p:nvSpPr>
        <p:spPr>
          <a:xfrm>
            <a:off x="1139305" y="3626877"/>
            <a:ext cx="4263119"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C" sz="2800" dirty="0"/>
              <a:t>Coeficiente</a:t>
            </a:r>
            <a:r>
              <a:rPr lang="en-US" sz="2800" dirty="0"/>
              <a:t> no mayor a 0,125</a:t>
            </a:r>
            <a:endParaRPr lang="es-EC" sz="2800" dirty="0"/>
          </a:p>
        </p:txBody>
      </p:sp>
    </p:spTree>
    <p:extLst>
      <p:ext uri="{BB962C8B-B14F-4D97-AF65-F5344CB8AC3E}">
        <p14:creationId xmlns:p14="http://schemas.microsoft.com/office/powerpoint/2010/main" val="1538687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7F9DA80-2911-4F0C-91F8-D10BD70561B5}"/>
              </a:ext>
            </a:extLst>
          </p:cNvPr>
          <p:cNvSpPr/>
          <p:nvPr/>
        </p:nvSpPr>
        <p:spPr>
          <a:xfrm>
            <a:off x="1307454" y="379836"/>
            <a:ext cx="2800767" cy="646331"/>
          </a:xfrm>
          <a:prstGeom prst="rect">
            <a:avLst/>
          </a:prstGeom>
        </p:spPr>
        <p:txBody>
          <a:bodyPr wrap="none">
            <a:spAutoFit/>
          </a:bodyPr>
          <a:lstStyle/>
          <a:p>
            <a:r>
              <a:rPr lang="es-EC" sz="3600" b="1" dirty="0">
                <a:latin typeface="Times New Roman" panose="02020603050405020304" pitchFamily="18" charset="0"/>
                <a:cs typeface="Times New Roman" panose="02020603050405020304" pitchFamily="18" charset="0"/>
              </a:rPr>
              <a:t>Antecedentes</a:t>
            </a:r>
          </a:p>
        </p:txBody>
      </p:sp>
      <p:pic>
        <p:nvPicPr>
          <p:cNvPr id="3" name="Imagen 2">
            <a:extLst>
              <a:ext uri="{FF2B5EF4-FFF2-40B4-BE49-F238E27FC236}">
                <a16:creationId xmlns:a16="http://schemas.microsoft.com/office/drawing/2014/main" id="{6CFE2122-E336-4F84-8C1E-636B7F6C7B99}"/>
              </a:ext>
            </a:extLst>
          </p:cNvPr>
          <p:cNvPicPr/>
          <p:nvPr/>
        </p:nvPicPr>
        <p:blipFill>
          <a:blip r:embed="rId2"/>
          <a:stretch>
            <a:fillRect/>
          </a:stretch>
        </p:blipFill>
        <p:spPr>
          <a:xfrm>
            <a:off x="945147" y="1285171"/>
            <a:ext cx="4628307" cy="2746097"/>
          </a:xfrm>
          <a:prstGeom prst="rect">
            <a:avLst/>
          </a:prstGeom>
        </p:spPr>
      </p:pic>
      <p:pic>
        <p:nvPicPr>
          <p:cNvPr id="4" name="Imagen 3">
            <a:extLst>
              <a:ext uri="{FF2B5EF4-FFF2-40B4-BE49-F238E27FC236}">
                <a16:creationId xmlns:a16="http://schemas.microsoft.com/office/drawing/2014/main" id="{572DCF80-0C5E-4759-9219-87B1467858EF}"/>
              </a:ext>
            </a:extLst>
          </p:cNvPr>
          <p:cNvPicPr/>
          <p:nvPr/>
        </p:nvPicPr>
        <p:blipFill>
          <a:blip r:embed="rId3"/>
          <a:stretch>
            <a:fillRect/>
          </a:stretch>
        </p:blipFill>
        <p:spPr>
          <a:xfrm>
            <a:off x="945147" y="4309998"/>
            <a:ext cx="4666880" cy="2150002"/>
          </a:xfrm>
          <a:prstGeom prst="rect">
            <a:avLst/>
          </a:prstGeom>
        </p:spPr>
      </p:pic>
      <p:sp>
        <p:nvSpPr>
          <p:cNvPr id="6" name="Flecha abajo 13">
            <a:extLst>
              <a:ext uri="{FF2B5EF4-FFF2-40B4-BE49-F238E27FC236}">
                <a16:creationId xmlns:a16="http://schemas.microsoft.com/office/drawing/2014/main" id="{1AB77461-B344-45A7-8C69-A228506A903B}"/>
              </a:ext>
            </a:extLst>
          </p:cNvPr>
          <p:cNvSpPr/>
          <p:nvPr/>
        </p:nvSpPr>
        <p:spPr>
          <a:xfrm rot="13523634">
            <a:off x="6168780" y="3802489"/>
            <a:ext cx="504900" cy="14178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echa abajo 13">
            <a:extLst>
              <a:ext uri="{FF2B5EF4-FFF2-40B4-BE49-F238E27FC236}">
                <a16:creationId xmlns:a16="http://schemas.microsoft.com/office/drawing/2014/main" id="{12DAD9DF-3FC0-41DB-AAFF-DAE7D401AF37}"/>
              </a:ext>
            </a:extLst>
          </p:cNvPr>
          <p:cNvSpPr/>
          <p:nvPr/>
        </p:nvSpPr>
        <p:spPr>
          <a:xfrm rot="17842673">
            <a:off x="6188066" y="1835774"/>
            <a:ext cx="504900" cy="14178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845E97DB-B823-42D8-9C35-B6CEECE24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109" y="2118161"/>
            <a:ext cx="4825025" cy="2578340"/>
          </a:xfrm>
          <a:prstGeom prst="rect">
            <a:avLst/>
          </a:prstGeom>
          <a:noFill/>
          <a:extLst>
            <a:ext uri="{909E8E84-426E-40DD-AFC4-6F175D3DCCD1}">
              <a14:hiddenFill xmlns:a14="http://schemas.microsoft.com/office/drawing/2010/main">
                <a:solidFill>
                  <a:srgbClr val="FFFFFF"/>
                </a:solidFill>
              </a14:hiddenFill>
            </a:ext>
          </a:extLst>
        </p:spPr>
      </p:pic>
      <p:sp>
        <p:nvSpPr>
          <p:cNvPr id="9" name="Flecha abajo 13">
            <a:extLst>
              <a:ext uri="{FF2B5EF4-FFF2-40B4-BE49-F238E27FC236}">
                <a16:creationId xmlns:a16="http://schemas.microsoft.com/office/drawing/2014/main" id="{9EE34C86-2743-4184-8A05-AAC573755F0F}"/>
              </a:ext>
            </a:extLst>
          </p:cNvPr>
          <p:cNvSpPr/>
          <p:nvPr/>
        </p:nvSpPr>
        <p:spPr>
          <a:xfrm>
            <a:off x="9209010" y="4352657"/>
            <a:ext cx="504900" cy="83628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adroTexto 7">
            <a:extLst>
              <a:ext uri="{FF2B5EF4-FFF2-40B4-BE49-F238E27FC236}">
                <a16:creationId xmlns:a16="http://schemas.microsoft.com/office/drawing/2014/main" id="{810A5074-2D8C-40E8-941B-3E4559FDE876}"/>
              </a:ext>
            </a:extLst>
          </p:cNvPr>
          <p:cNvSpPr txBox="1"/>
          <p:nvPr/>
        </p:nvSpPr>
        <p:spPr>
          <a:xfrm>
            <a:off x="7837714" y="5313165"/>
            <a:ext cx="3107095"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sz="2400" dirty="0"/>
              <a:t>CARACTERIZACIÓN ESTÁTICA</a:t>
            </a:r>
          </a:p>
        </p:txBody>
      </p:sp>
    </p:spTree>
    <p:extLst>
      <p:ext uri="{BB962C8B-B14F-4D97-AF65-F5344CB8AC3E}">
        <p14:creationId xmlns:p14="http://schemas.microsoft.com/office/powerpoint/2010/main" val="40435547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DD939290-4551-4346-89D7-0479CCDCCC31}"/>
              </a:ext>
            </a:extLst>
          </p:cNvPr>
          <p:cNvGraphicFramePr>
            <a:graphicFrameLocks noGrp="1"/>
          </p:cNvGraphicFramePr>
          <p:nvPr>
            <p:extLst>
              <p:ext uri="{D42A27DB-BD31-4B8C-83A1-F6EECF244321}">
                <p14:modId xmlns:p14="http://schemas.microsoft.com/office/powerpoint/2010/main" val="152528743"/>
              </p:ext>
            </p:extLst>
          </p:nvPr>
        </p:nvGraphicFramePr>
        <p:xfrm>
          <a:off x="5940489" y="2670971"/>
          <a:ext cx="5928050" cy="2440560"/>
        </p:xfrm>
        <a:graphic>
          <a:graphicData uri="http://schemas.openxmlformats.org/drawingml/2006/table">
            <a:tbl>
              <a:tblPr firstRow="1" firstCol="1" bandRow="1"/>
              <a:tblGrid>
                <a:gridCol w="1612778">
                  <a:extLst>
                    <a:ext uri="{9D8B030D-6E8A-4147-A177-3AD203B41FA5}">
                      <a16:colId xmlns:a16="http://schemas.microsoft.com/office/drawing/2014/main" val="970329971"/>
                    </a:ext>
                  </a:extLst>
                </a:gridCol>
                <a:gridCol w="900831">
                  <a:extLst>
                    <a:ext uri="{9D8B030D-6E8A-4147-A177-3AD203B41FA5}">
                      <a16:colId xmlns:a16="http://schemas.microsoft.com/office/drawing/2014/main" val="3085389902"/>
                    </a:ext>
                  </a:extLst>
                </a:gridCol>
                <a:gridCol w="900831">
                  <a:extLst>
                    <a:ext uri="{9D8B030D-6E8A-4147-A177-3AD203B41FA5}">
                      <a16:colId xmlns:a16="http://schemas.microsoft.com/office/drawing/2014/main" val="962626652"/>
                    </a:ext>
                  </a:extLst>
                </a:gridCol>
                <a:gridCol w="1220481">
                  <a:extLst>
                    <a:ext uri="{9D8B030D-6E8A-4147-A177-3AD203B41FA5}">
                      <a16:colId xmlns:a16="http://schemas.microsoft.com/office/drawing/2014/main" val="2472497495"/>
                    </a:ext>
                  </a:extLst>
                </a:gridCol>
                <a:gridCol w="1293129">
                  <a:extLst>
                    <a:ext uri="{9D8B030D-6E8A-4147-A177-3AD203B41FA5}">
                      <a16:colId xmlns:a16="http://schemas.microsoft.com/office/drawing/2014/main" val="3930686317"/>
                    </a:ext>
                  </a:extLst>
                </a:gridCol>
              </a:tblGrid>
              <a:tr h="335280">
                <a:tc>
                  <a:txBody>
                    <a:bodyPr/>
                    <a:lstStyle/>
                    <a:p>
                      <a:pPr marL="228600" algn="ctr">
                        <a:lnSpc>
                          <a:spcPct val="107000"/>
                        </a:lnSpc>
                        <a:spcAft>
                          <a:spcPts val="0"/>
                        </a:spcAft>
                      </a:pPr>
                      <a:r>
                        <a:rPr lang="es-EC" sz="1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Variables</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PB2-FG-1</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PB2-FG-2</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Mampostería de </a:t>
                      </a:r>
                      <a:b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cemento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Mampostería de </a:t>
                      </a:r>
                      <a:b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ladrillo </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397005"/>
                  </a:ext>
                </a:extLst>
              </a:tr>
              <a:tr h="411480">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Pérdida de porcentaje</a:t>
                      </a:r>
                      <a:b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 peso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11.53</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13.33</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Nula</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Nula</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49167090"/>
                  </a:ext>
                </a:extLst>
              </a:tr>
              <a:tr h="548640">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Presencia de llama </a:t>
                      </a:r>
                      <a:b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propia de la combustión de la muestra </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3308720068"/>
                  </a:ext>
                </a:extLst>
              </a:tr>
              <a:tr h="365760">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Desprendimiento </a:t>
                      </a:r>
                      <a:b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 material </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777467493"/>
                  </a:ext>
                </a:extLst>
              </a:tr>
              <a:tr h="182880">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Pérdida de sección </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Menor</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Mayor</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3214664583"/>
                  </a:ext>
                </a:extLst>
              </a:tr>
              <a:tr h="182880">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Penetración de llama [mm] </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109.5</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124.3</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2066225582"/>
                  </a:ext>
                </a:extLst>
              </a:tr>
              <a:tr h="182880">
                <a:tc>
                  <a:txBody>
                    <a:bodyPr/>
                    <a:lstStyle/>
                    <a:p>
                      <a:pPr marL="228600" algn="ctr">
                        <a:lnSpc>
                          <a:spcPct val="107000"/>
                        </a:lnSpc>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Mayor</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Intermedio </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Menor</a:t>
                      </a:r>
                      <a:endParaRPr lang="es-EC" sz="120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228600" algn="ctr">
                        <a:lnSpc>
                          <a:spcPct val="1070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Menor</a:t>
                      </a:r>
                      <a:endParaRPr lang="es-EC" sz="1200" dirty="0">
                        <a:solidFill>
                          <a:srgbClr val="00000A"/>
                        </a:solidFill>
                        <a:effectLst/>
                        <a:latin typeface="Calibri" panose="020F0502020204030204" pitchFamily="34" charset="0"/>
                        <a:ea typeface="Droid Sans Fallback"/>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821329"/>
                  </a:ext>
                </a:extLst>
              </a:tr>
            </a:tbl>
          </a:graphicData>
        </a:graphic>
      </p:graphicFrame>
      <p:sp>
        <p:nvSpPr>
          <p:cNvPr id="7" name="Rectángulo 6">
            <a:extLst>
              <a:ext uri="{FF2B5EF4-FFF2-40B4-BE49-F238E27FC236}">
                <a16:creationId xmlns:a16="http://schemas.microsoft.com/office/drawing/2014/main" id="{1532FDE1-5191-4664-863D-28E49141D8E8}"/>
              </a:ext>
            </a:extLst>
          </p:cNvPr>
          <p:cNvSpPr/>
          <p:nvPr/>
        </p:nvSpPr>
        <p:spPr>
          <a:xfrm>
            <a:off x="1453436" y="1322228"/>
            <a:ext cx="7699895" cy="523220"/>
          </a:xfrm>
          <a:prstGeom prst="rect">
            <a:avLst/>
          </a:prstGeom>
        </p:spPr>
        <p:txBody>
          <a:bodyPr wrap="square">
            <a:spAutoFit/>
          </a:bodyPr>
          <a:lstStyle/>
          <a:p>
            <a:r>
              <a:rPr lang="es-EC" sz="2800" b="1" dirty="0"/>
              <a:t>Ensayo</a:t>
            </a:r>
            <a:r>
              <a:rPr lang="en-US" sz="2800" b="1" dirty="0"/>
              <a:t> de </a:t>
            </a:r>
            <a:r>
              <a:rPr lang="en-US" sz="2800" b="1" dirty="0" err="1"/>
              <a:t>Comportamiento</a:t>
            </a:r>
            <a:r>
              <a:rPr lang="en-US" sz="2800" b="1" dirty="0"/>
              <a:t> al Fuego</a:t>
            </a:r>
            <a:endParaRPr lang="es-EC" sz="2800" dirty="0"/>
          </a:p>
        </p:txBody>
      </p:sp>
      <p:pic>
        <p:nvPicPr>
          <p:cNvPr id="8" name="Imagen 7">
            <a:extLst>
              <a:ext uri="{FF2B5EF4-FFF2-40B4-BE49-F238E27FC236}">
                <a16:creationId xmlns:a16="http://schemas.microsoft.com/office/drawing/2014/main" id="{CAEF9EE0-74B5-4FE3-BFE0-60D8E32D9F14}"/>
              </a:ext>
            </a:extLst>
          </p:cNvPr>
          <p:cNvPicPr/>
          <p:nvPr/>
        </p:nvPicPr>
        <p:blipFill>
          <a:blip r:embed="rId2"/>
          <a:stretch>
            <a:fillRect/>
          </a:stretch>
        </p:blipFill>
        <p:spPr>
          <a:xfrm>
            <a:off x="1799284" y="2503020"/>
            <a:ext cx="3653389" cy="2947792"/>
          </a:xfrm>
          <a:prstGeom prst="rect">
            <a:avLst/>
          </a:prstGeom>
        </p:spPr>
      </p:pic>
    </p:spTree>
    <p:extLst>
      <p:ext uri="{BB962C8B-B14F-4D97-AF65-F5344CB8AC3E}">
        <p14:creationId xmlns:p14="http://schemas.microsoft.com/office/powerpoint/2010/main" val="1179984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B3A764E-2267-44A4-B12C-B762CB576758}"/>
              </a:ext>
            </a:extLst>
          </p:cNvPr>
          <p:cNvSpPr/>
          <p:nvPr/>
        </p:nvSpPr>
        <p:spPr>
          <a:xfrm>
            <a:off x="1335250" y="874358"/>
            <a:ext cx="2199641" cy="523220"/>
          </a:xfrm>
          <a:prstGeom prst="rect">
            <a:avLst/>
          </a:prstGeom>
        </p:spPr>
        <p:txBody>
          <a:bodyPr wrap="none">
            <a:spAutoFit/>
          </a:bodyPr>
          <a:lstStyle/>
          <a:p>
            <a:r>
              <a:rPr lang="es-EC" sz="2800" b="1" dirty="0">
                <a:solidFill>
                  <a:srgbClr val="00000A"/>
                </a:solidFill>
                <a:latin typeface="+mj-lt"/>
                <a:ea typeface="Droid Sans Fallback"/>
                <a:cs typeface="Times New Roman" panose="02020603050405020304" pitchFamily="18" charset="0"/>
              </a:rPr>
              <a:t>Conclusiones</a:t>
            </a:r>
            <a:endParaRPr lang="es-EC" sz="2800" b="1" dirty="0">
              <a:latin typeface="+mj-lt"/>
            </a:endParaRPr>
          </a:p>
        </p:txBody>
      </p:sp>
      <p:sp>
        <p:nvSpPr>
          <p:cNvPr id="4" name="Rectángulo 3">
            <a:extLst>
              <a:ext uri="{FF2B5EF4-FFF2-40B4-BE49-F238E27FC236}">
                <a16:creationId xmlns:a16="http://schemas.microsoft.com/office/drawing/2014/main" id="{5E010194-4EE5-4D9F-9D6A-FB11C9EA56BC}"/>
              </a:ext>
            </a:extLst>
          </p:cNvPr>
          <p:cNvSpPr/>
          <p:nvPr/>
        </p:nvSpPr>
        <p:spPr>
          <a:xfrm>
            <a:off x="886410" y="1698837"/>
            <a:ext cx="10932367" cy="4993931"/>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Se caracterizó las propiedades de disipación de energía mediante el ensayo de flexión a fatiga para los de tableros estructurales, donde PB2-F-1 al 90% alcanzo una disipación de energía de 13215.43 [J] con 1453 ciclos, PB2-F-1 70% de 12399.71[J] con 41000 ciclos y PB2-F-1 al 55% de 2722.01 [J] con 10</a:t>
            </a:r>
            <a:r>
              <a:rPr lang="es-EC" baseline="30000" dirty="0">
                <a:latin typeface="Times New Roman" panose="02020603050405020304" pitchFamily="18" charset="0"/>
                <a:ea typeface="Times New Roman" panose="02020603050405020304" pitchFamily="18" charset="0"/>
              </a:rPr>
              <a:t>5</a:t>
            </a:r>
            <a:r>
              <a:rPr lang="es-EC" dirty="0">
                <a:latin typeface="Times New Roman" panose="02020603050405020304" pitchFamily="18" charset="0"/>
                <a:ea typeface="Times New Roman" panose="02020603050405020304" pitchFamily="18" charset="0"/>
              </a:rPr>
              <a:t> ciclos.</a:t>
            </a: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La absorción de energía fue encontrada mediante el ensayo de coeficiente de absorción de energía acústica, en donde su valor no excedió el 12.5% de absorción para ningún tipo de frecuencia, razón por la cual se determinó que es un material reflejante.</a:t>
            </a: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Se encontró una conductividad térmica promedio para el prototipo 2 de 0.0317 [W/</a:t>
            </a:r>
            <a:r>
              <a:rPr lang="es-EC" dirty="0" err="1">
                <a:latin typeface="Times New Roman" panose="02020603050405020304" pitchFamily="18" charset="0"/>
                <a:ea typeface="Times New Roman" panose="02020603050405020304" pitchFamily="18" charset="0"/>
              </a:rPr>
              <a:t>mK</a:t>
            </a:r>
            <a:r>
              <a:rPr lang="es-EC" dirty="0">
                <a:latin typeface="Times New Roman" panose="02020603050405020304" pitchFamily="18" charset="0"/>
                <a:ea typeface="Times New Roman" panose="02020603050405020304" pitchFamily="18" charset="0"/>
              </a:rPr>
              <a:t>] por lo cual se lo catalogó como un material aislante térmico, también se obtuvo la resistencia térmica de 3.89 [m</a:t>
            </a:r>
            <a:r>
              <a:rPr lang="es-EC" baseline="30000" dirty="0">
                <a:latin typeface="Times New Roman" panose="02020603050405020304" pitchFamily="18" charset="0"/>
                <a:ea typeface="Times New Roman" panose="02020603050405020304" pitchFamily="18" charset="0"/>
              </a:rPr>
              <a:t>2</a:t>
            </a:r>
            <a:r>
              <a:rPr lang="es-EC" dirty="0">
                <a:latin typeface="Times New Roman" panose="02020603050405020304" pitchFamily="18" charset="0"/>
                <a:ea typeface="Times New Roman" panose="02020603050405020304" pitchFamily="18" charset="0"/>
              </a:rPr>
              <a:t>K/W], valor que sobrepasa los requerimientos mínimos de la NEC-HS-EE (Eficiencia energética en edificaciones residenciales).</a:t>
            </a:r>
          </a:p>
        </p:txBody>
      </p:sp>
    </p:spTree>
    <p:extLst>
      <p:ext uri="{BB962C8B-B14F-4D97-AF65-F5344CB8AC3E}">
        <p14:creationId xmlns:p14="http://schemas.microsoft.com/office/powerpoint/2010/main" val="2086015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482181" y="4372651"/>
            <a:ext cx="1010442" cy="21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6457479" y="4046959"/>
            <a:ext cx="1010442" cy="21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804448" y="4232660"/>
            <a:ext cx="737745" cy="216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a:extLst>
              <a:ext uri="{FF2B5EF4-FFF2-40B4-BE49-F238E27FC236}">
                <a16:creationId xmlns:a16="http://schemas.microsoft.com/office/drawing/2014/main" id="{A8852B3C-D11D-427C-9B6F-6A0F36796712}"/>
              </a:ext>
            </a:extLst>
          </p:cNvPr>
          <p:cNvSpPr/>
          <p:nvPr/>
        </p:nvSpPr>
        <p:spPr>
          <a:xfrm>
            <a:off x="1011911" y="1111454"/>
            <a:ext cx="10375641" cy="4993931"/>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El comportamiento exhibido frente al fuego de las muestras fue de buenas características ya que soportó un total de dos horas frente a llama directa sin la pérdida en gran porcentaje de su masa de 11,53% y 13,33%, presentó una baja inflamabilidad, además se verificó que no es necesario un recubrimiento ignífugo para una buena respuesta frente al fuego.</a:t>
            </a: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Pese a presentar un buen comportamiento al fuego frente a la mampostería tradicional presenta su única desventaja ya que el tablero sufre pérdidas de sección, disminución en porcentajes de masa y penetración de la llama lo cual no ocurre con la mampostería tradicional.</a:t>
            </a: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Existe variación de resultados de muestras similares en el ensayo de flexión estático y de fatiga, debido a que el método de construcción de los prototipos no es un método estandarizado.</a:t>
            </a:r>
          </a:p>
        </p:txBody>
      </p:sp>
    </p:spTree>
    <p:extLst>
      <p:ext uri="{BB962C8B-B14F-4D97-AF65-F5344CB8AC3E}">
        <p14:creationId xmlns:p14="http://schemas.microsoft.com/office/powerpoint/2010/main" val="3709161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2BB3A4F-BD87-4636-BF84-763DB80BD956}"/>
              </a:ext>
            </a:extLst>
          </p:cNvPr>
          <p:cNvSpPr/>
          <p:nvPr/>
        </p:nvSpPr>
        <p:spPr>
          <a:xfrm>
            <a:off x="1362397" y="575778"/>
            <a:ext cx="2916183" cy="523220"/>
          </a:xfrm>
          <a:prstGeom prst="rect">
            <a:avLst/>
          </a:prstGeom>
        </p:spPr>
        <p:txBody>
          <a:bodyPr wrap="none">
            <a:spAutoFit/>
          </a:bodyPr>
          <a:lstStyle/>
          <a:p>
            <a:r>
              <a:rPr lang="es-EC" sz="2800" b="1" dirty="0">
                <a:solidFill>
                  <a:srgbClr val="00000A"/>
                </a:solidFill>
                <a:ea typeface="Droid Sans Fallback"/>
                <a:cs typeface="Times New Roman" panose="02020603050405020304" pitchFamily="18" charset="0"/>
              </a:rPr>
              <a:t>Recomendaciones</a:t>
            </a:r>
            <a:endParaRPr lang="es-EC" sz="2800" dirty="0"/>
          </a:p>
        </p:txBody>
      </p:sp>
      <p:sp>
        <p:nvSpPr>
          <p:cNvPr id="6" name="Rectángulo 5">
            <a:extLst>
              <a:ext uri="{FF2B5EF4-FFF2-40B4-BE49-F238E27FC236}">
                <a16:creationId xmlns:a16="http://schemas.microsoft.com/office/drawing/2014/main" id="{8C140B02-1D80-49B4-8E3C-B6E61F55AA07}"/>
              </a:ext>
            </a:extLst>
          </p:cNvPr>
          <p:cNvSpPr/>
          <p:nvPr/>
        </p:nvSpPr>
        <p:spPr>
          <a:xfrm>
            <a:off x="1026366" y="1023623"/>
            <a:ext cx="10552923" cy="5547929"/>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Estandarizar el proceso de construcción de los tableros estructurales para garantizar la homogeneidad de las propiedades.</a:t>
            </a: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Controlar a detalle las principales variables del proceso constructivo de los componentes del tablero caso contrario, ya sea que se implemente un método estandarizado de construcción del tablero estructural presentará variación en sus propiedades.</a:t>
            </a: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Realizar un estudio de la vibración transversal con otros materiales bajos las mismas condiciones y compararlos con el estudio realizado para el prototipo 2 para encontrar las relaciones existentes entre la frecuencia y el módulo de elasticidad.</a:t>
            </a:r>
          </a:p>
          <a:p>
            <a:pPr marL="342900" lvl="0" indent="-342900" algn="just">
              <a:lnSpc>
                <a:spcPct val="20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Elaborar un proyecto de titulación que tenga como finalidad desarrollar un equipo </a:t>
            </a:r>
            <a:r>
              <a:rPr lang="es-EC">
                <a:latin typeface="Times New Roman" panose="02020603050405020304" pitchFamily="18" charset="0"/>
                <a:ea typeface="Times New Roman" panose="02020603050405020304" pitchFamily="18" charset="0"/>
              </a:rPr>
              <a:t>de medición de las </a:t>
            </a:r>
            <a:r>
              <a:rPr lang="es-EC" dirty="0">
                <a:latin typeface="Times New Roman" panose="02020603050405020304" pitchFamily="18" charset="0"/>
                <a:ea typeface="Times New Roman" panose="02020603050405020304" pitchFamily="18" charset="0"/>
              </a:rPr>
              <a:t>propiedades acústicas de los materiales como lo son el SAC y el coeficiente de aislamiento acústico.</a:t>
            </a:r>
          </a:p>
        </p:txBody>
      </p:sp>
    </p:spTree>
    <p:extLst>
      <p:ext uri="{BB962C8B-B14F-4D97-AF65-F5344CB8AC3E}">
        <p14:creationId xmlns:p14="http://schemas.microsoft.com/office/powerpoint/2010/main" val="2771044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
          <p:cNvSpPr txBox="1"/>
          <p:nvPr/>
        </p:nvSpPr>
        <p:spPr>
          <a:xfrm>
            <a:off x="1167446" y="234464"/>
            <a:ext cx="5522603"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Justificación e Importancia</a:t>
            </a:r>
          </a:p>
        </p:txBody>
      </p:sp>
      <p:pic>
        <p:nvPicPr>
          <p:cNvPr id="2050" name="Picture 2">
            <a:extLst>
              <a:ext uri="{FF2B5EF4-FFF2-40B4-BE49-F238E27FC236}">
                <a16:creationId xmlns:a16="http://schemas.microsoft.com/office/drawing/2014/main" id="{5B44BB40-4549-4298-83F2-CB21838DD8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2882" y="1458783"/>
            <a:ext cx="4545025" cy="20588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a:extLst>
              <a:ext uri="{FF2B5EF4-FFF2-40B4-BE49-F238E27FC236}">
                <a16:creationId xmlns:a16="http://schemas.microsoft.com/office/drawing/2014/main" id="{DCF6BBE6-3059-4125-BE59-1FD60A1ED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562" y="2118049"/>
            <a:ext cx="3429000" cy="3133725"/>
          </a:xfrm>
          <a:prstGeom prst="rect">
            <a:avLst/>
          </a:prstGeom>
          <a:noFill/>
          <a:extLst>
            <a:ext uri="{909E8E84-426E-40DD-AFC4-6F175D3DCCD1}">
              <a14:hiddenFill xmlns:a14="http://schemas.microsoft.com/office/drawing/2010/main">
                <a:solidFill>
                  <a:srgbClr val="FFFFFF"/>
                </a:solidFill>
              </a14:hiddenFill>
            </a:ext>
          </a:extLst>
        </p:spPr>
      </p:pic>
      <p:sp>
        <p:nvSpPr>
          <p:cNvPr id="24" name="Flecha abajo 13">
            <a:extLst>
              <a:ext uri="{FF2B5EF4-FFF2-40B4-BE49-F238E27FC236}">
                <a16:creationId xmlns:a16="http://schemas.microsoft.com/office/drawing/2014/main" id="{DE25AA19-B14B-4144-B39D-CC423FCDF18C}"/>
              </a:ext>
            </a:extLst>
          </p:cNvPr>
          <p:cNvSpPr/>
          <p:nvPr/>
        </p:nvSpPr>
        <p:spPr>
          <a:xfrm rot="17842673">
            <a:off x="6895896" y="2090621"/>
            <a:ext cx="504900" cy="14178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echa abajo 13">
            <a:extLst>
              <a:ext uri="{FF2B5EF4-FFF2-40B4-BE49-F238E27FC236}">
                <a16:creationId xmlns:a16="http://schemas.microsoft.com/office/drawing/2014/main" id="{497547D0-AF5D-461E-A77E-7906BD7F72C2}"/>
              </a:ext>
            </a:extLst>
          </p:cNvPr>
          <p:cNvSpPr/>
          <p:nvPr/>
        </p:nvSpPr>
        <p:spPr>
          <a:xfrm rot="13523634">
            <a:off x="6832283" y="4138390"/>
            <a:ext cx="504900" cy="14178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8" name="Picture 10" descr="Resultado de imagen para material compuesto tipo sandwich">
            <a:extLst>
              <a:ext uri="{FF2B5EF4-FFF2-40B4-BE49-F238E27FC236}">
                <a16:creationId xmlns:a16="http://schemas.microsoft.com/office/drawing/2014/main" id="{CF29850D-F771-47BB-9E63-EBFA44907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396" b="97802" l="3846" r="92720">
                        <a14:foregroundMark x1="63187" y1="65201" x2="63187" y2="65201"/>
                        <a14:foregroundMark x1="75549" y1="61538" x2="75549" y2="61538"/>
                        <a14:foregroundMark x1="78434" y1="77656" x2="78434" y2="77656"/>
                        <a14:foregroundMark x1="74451" y1="91575" x2="77885" y2="80220"/>
                        <a14:foregroundMark x1="78434" y1="79121" x2="81593" y2="69963"/>
                        <a14:foregroundMark x1="82280" y1="68132" x2="89560" y2="52015"/>
                        <a14:foregroundMark x1="89560" y1="52015" x2="92857" y2="27839"/>
                        <a14:foregroundMark x1="92857" y1="27839" x2="90659" y2="23810"/>
                        <a14:foregroundMark x1="78846" y1="51648" x2="69780" y2="45055"/>
                        <a14:foregroundMark x1="69780" y1="45055" x2="67857" y2="39194"/>
                        <a14:foregroundMark x1="67445" y1="36996" x2="65385" y2="24542"/>
                        <a14:foregroundMark x1="65385" y1="23443" x2="65385" y2="23443"/>
                        <a14:foregroundMark x1="69231" y1="28571" x2="53571" y2="10256"/>
                        <a14:foregroundMark x1="74176" y1="16850" x2="65934" y2="6593"/>
                        <a14:foregroundMark x1="65934" y1="6593" x2="61401" y2="4396"/>
                        <a14:foregroundMark x1="53297" y1="84982" x2="43819" y2="91209"/>
                        <a14:foregroundMark x1="43819" y1="91209" x2="18132" y2="80952"/>
                        <a14:foregroundMark x1="51099" y1="95971" x2="13187" y2="82784"/>
                        <a14:foregroundMark x1="13049" y1="82418" x2="13049" y2="82418"/>
                        <a14:foregroundMark x1="9203" y1="81319" x2="7555" y2="98168"/>
                        <a14:foregroundMark x1="7692" y1="98168" x2="8242" y2="98168"/>
                        <a14:foregroundMark x1="3984" y1="83516" x2="3846" y2="83516"/>
                      </a14:backgroundRemoval>
                    </a14:imgEffect>
                  </a14:imgLayer>
                </a14:imgProps>
              </a:ext>
              <a:ext uri="{28A0092B-C50C-407E-A947-70E740481C1C}">
                <a14:useLocalDpi xmlns:a14="http://schemas.microsoft.com/office/drawing/2010/main" val="0"/>
              </a:ext>
            </a:extLst>
          </a:blip>
          <a:srcRect/>
          <a:stretch>
            <a:fillRect/>
          </a:stretch>
        </p:blipFill>
        <p:spPr bwMode="auto">
          <a:xfrm>
            <a:off x="1167446" y="4095629"/>
            <a:ext cx="5295898" cy="198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297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texto, mapa&#10;&#10;Descripción generada automáticamente">
            <a:extLst>
              <a:ext uri="{FF2B5EF4-FFF2-40B4-BE49-F238E27FC236}">
                <a16:creationId xmlns:a16="http://schemas.microsoft.com/office/drawing/2014/main" id="{8AE89F00-1317-451D-ABB2-350293F5279A}"/>
              </a:ext>
            </a:extLst>
          </p:cNvPr>
          <p:cNvPicPr/>
          <p:nvPr/>
        </p:nvPicPr>
        <p:blipFill>
          <a:blip r:embed="rId2">
            <a:extLst>
              <a:ext uri="{28A0092B-C50C-407E-A947-70E740481C1C}">
                <a14:useLocalDpi xmlns:a14="http://schemas.microsoft.com/office/drawing/2010/main" val="0"/>
              </a:ext>
            </a:extLst>
          </a:blip>
          <a:stretch>
            <a:fillRect/>
          </a:stretch>
        </p:blipFill>
        <p:spPr>
          <a:xfrm>
            <a:off x="1080030" y="1263350"/>
            <a:ext cx="5764628" cy="4698910"/>
          </a:xfrm>
          <a:prstGeom prst="rect">
            <a:avLst/>
          </a:prstGeom>
        </p:spPr>
      </p:pic>
      <p:sp>
        <p:nvSpPr>
          <p:cNvPr id="3" name="CuadroTexto 1">
            <a:extLst>
              <a:ext uri="{FF2B5EF4-FFF2-40B4-BE49-F238E27FC236}">
                <a16:creationId xmlns:a16="http://schemas.microsoft.com/office/drawing/2014/main" id="{E4004580-1307-4FA9-9E4C-012B336A5B76}"/>
              </a:ext>
            </a:extLst>
          </p:cNvPr>
          <p:cNvSpPr txBox="1"/>
          <p:nvPr/>
        </p:nvSpPr>
        <p:spPr>
          <a:xfrm>
            <a:off x="1128433" y="617019"/>
            <a:ext cx="5522603"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Justificación e Importancia</a:t>
            </a:r>
          </a:p>
        </p:txBody>
      </p:sp>
      <p:sp>
        <p:nvSpPr>
          <p:cNvPr id="4" name="CuadroTexto 1">
            <a:extLst>
              <a:ext uri="{FF2B5EF4-FFF2-40B4-BE49-F238E27FC236}">
                <a16:creationId xmlns:a16="http://schemas.microsoft.com/office/drawing/2014/main" id="{496B4825-63CB-48B1-9BCA-FD1E7337F319}"/>
              </a:ext>
            </a:extLst>
          </p:cNvPr>
          <p:cNvSpPr txBox="1"/>
          <p:nvPr/>
        </p:nvSpPr>
        <p:spPr>
          <a:xfrm>
            <a:off x="6883958" y="3203489"/>
            <a:ext cx="1765520"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Conductividad Térmica </a:t>
            </a:r>
          </a:p>
        </p:txBody>
      </p:sp>
      <p:pic>
        <p:nvPicPr>
          <p:cNvPr id="3074" name="Picture 2" descr="Imagen relacionada">
            <a:extLst>
              <a:ext uri="{FF2B5EF4-FFF2-40B4-BE49-F238E27FC236}">
                <a16:creationId xmlns:a16="http://schemas.microsoft.com/office/drawing/2014/main" id="{43367B31-C322-423C-96C5-500ECD0D15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9755" y="2918214"/>
            <a:ext cx="2043404" cy="124226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1">
            <a:extLst>
              <a:ext uri="{FF2B5EF4-FFF2-40B4-BE49-F238E27FC236}">
                <a16:creationId xmlns:a16="http://schemas.microsoft.com/office/drawing/2014/main" id="{F27E9799-AF9B-4333-95A0-EF0F4CDA8C00}"/>
              </a:ext>
            </a:extLst>
          </p:cNvPr>
          <p:cNvSpPr txBox="1"/>
          <p:nvPr/>
        </p:nvSpPr>
        <p:spPr>
          <a:xfrm>
            <a:off x="6939969" y="1431008"/>
            <a:ext cx="1571580" cy="13234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Capacidad de absorción y disipación de energía </a:t>
            </a:r>
          </a:p>
        </p:txBody>
      </p:sp>
      <p:sp>
        <p:nvSpPr>
          <p:cNvPr id="8" name="CuadroTexto 1">
            <a:extLst>
              <a:ext uri="{FF2B5EF4-FFF2-40B4-BE49-F238E27FC236}">
                <a16:creationId xmlns:a16="http://schemas.microsoft.com/office/drawing/2014/main" id="{B19989E1-9760-4065-8FB7-E2171925434F}"/>
              </a:ext>
            </a:extLst>
          </p:cNvPr>
          <p:cNvSpPr txBox="1"/>
          <p:nvPr/>
        </p:nvSpPr>
        <p:spPr>
          <a:xfrm>
            <a:off x="6897978" y="5022135"/>
            <a:ext cx="1945436"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C" sz="2000" dirty="0">
                <a:latin typeface="Times New Roman" panose="02020603050405020304" pitchFamily="18" charset="0"/>
                <a:cs typeface="Times New Roman" panose="02020603050405020304" pitchFamily="18" charset="0"/>
              </a:rPr>
              <a:t>Comportamiento al fuego </a:t>
            </a:r>
          </a:p>
        </p:txBody>
      </p:sp>
      <p:sp>
        <p:nvSpPr>
          <p:cNvPr id="9" name="CuadroTexto 1">
            <a:extLst>
              <a:ext uri="{FF2B5EF4-FFF2-40B4-BE49-F238E27FC236}">
                <a16:creationId xmlns:a16="http://schemas.microsoft.com/office/drawing/2014/main" id="{ECF649D5-E285-46FD-BEC0-DAA1A0927326}"/>
              </a:ext>
            </a:extLst>
          </p:cNvPr>
          <p:cNvSpPr txBox="1"/>
          <p:nvPr/>
        </p:nvSpPr>
        <p:spPr>
          <a:xfrm>
            <a:off x="2225489" y="5962260"/>
            <a:ext cx="3328489" cy="307777"/>
          </a:xfrm>
          <a:prstGeom prst="rect">
            <a:avLst/>
          </a:prstGeom>
          <a:noFill/>
        </p:spPr>
        <p:txBody>
          <a:bodyPr wrap="square" rtlCol="0">
            <a:spAutoFit/>
          </a:bodyPr>
          <a:lstStyle/>
          <a:p>
            <a:pPr algn="ctr"/>
            <a:r>
              <a:rPr lang="es-EC" sz="1400" dirty="0">
                <a:latin typeface="Times New Roman" panose="02020603050405020304" pitchFamily="18" charset="0"/>
                <a:cs typeface="Times New Roman" panose="02020603050405020304" pitchFamily="18" charset="0"/>
              </a:rPr>
              <a:t>Zonas sísmicas</a:t>
            </a:r>
          </a:p>
        </p:txBody>
      </p:sp>
      <p:pic>
        <p:nvPicPr>
          <p:cNvPr id="6" name="Imagen 5">
            <a:extLst>
              <a:ext uri="{FF2B5EF4-FFF2-40B4-BE49-F238E27FC236}">
                <a16:creationId xmlns:a16="http://schemas.microsoft.com/office/drawing/2014/main" id="{15D7AD7C-65C4-4190-A4B6-2FAB0A3F383A}"/>
              </a:ext>
            </a:extLst>
          </p:cNvPr>
          <p:cNvPicPr>
            <a:picLocks noChangeAspect="1"/>
          </p:cNvPicPr>
          <p:nvPr/>
        </p:nvPicPr>
        <p:blipFill>
          <a:blip r:embed="rId4"/>
          <a:stretch>
            <a:fillRect/>
          </a:stretch>
        </p:blipFill>
        <p:spPr>
          <a:xfrm>
            <a:off x="9065397" y="1481921"/>
            <a:ext cx="3012427" cy="1318693"/>
          </a:xfrm>
          <a:prstGeom prst="rect">
            <a:avLst/>
          </a:prstGeom>
        </p:spPr>
      </p:pic>
      <p:pic>
        <p:nvPicPr>
          <p:cNvPr id="3076" name="Picture 4" descr="Resultado de imagen para comportamiento al fuego">
            <a:extLst>
              <a:ext uri="{FF2B5EF4-FFF2-40B4-BE49-F238E27FC236}">
                <a16:creationId xmlns:a16="http://schemas.microsoft.com/office/drawing/2014/main" id="{7F3B8170-B67F-46BD-903F-419AFF34E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5688" y="4585280"/>
            <a:ext cx="1632906" cy="1992145"/>
          </a:xfrm>
          <a:prstGeom prst="rect">
            <a:avLst/>
          </a:prstGeom>
          <a:noFill/>
          <a:extLst>
            <a:ext uri="{909E8E84-426E-40DD-AFC4-6F175D3DCCD1}">
              <a14:hiddenFill xmlns:a14="http://schemas.microsoft.com/office/drawing/2010/main">
                <a:solidFill>
                  <a:srgbClr val="FFFFFF"/>
                </a:solidFill>
              </a14:hiddenFill>
            </a:ext>
          </a:extLst>
        </p:spPr>
      </p:pic>
      <p:sp>
        <p:nvSpPr>
          <p:cNvPr id="12" name="Flecha abajo 13">
            <a:extLst>
              <a:ext uri="{FF2B5EF4-FFF2-40B4-BE49-F238E27FC236}">
                <a16:creationId xmlns:a16="http://schemas.microsoft.com/office/drawing/2014/main" id="{2A9A07A7-DFE9-4438-BD45-9C13FD3E4D17}"/>
              </a:ext>
            </a:extLst>
          </p:cNvPr>
          <p:cNvSpPr/>
          <p:nvPr/>
        </p:nvSpPr>
        <p:spPr>
          <a:xfrm rot="16200000">
            <a:off x="9262052" y="5130913"/>
            <a:ext cx="192870" cy="49033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echa abajo 13">
            <a:extLst>
              <a:ext uri="{FF2B5EF4-FFF2-40B4-BE49-F238E27FC236}">
                <a16:creationId xmlns:a16="http://schemas.microsoft.com/office/drawing/2014/main" id="{C80A667E-C1FF-4339-9A2D-8B1667DA914A}"/>
              </a:ext>
            </a:extLst>
          </p:cNvPr>
          <p:cNvSpPr/>
          <p:nvPr/>
        </p:nvSpPr>
        <p:spPr>
          <a:xfrm rot="16200000">
            <a:off x="9104114" y="3334628"/>
            <a:ext cx="192870" cy="49033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echa abajo 13">
            <a:extLst>
              <a:ext uri="{FF2B5EF4-FFF2-40B4-BE49-F238E27FC236}">
                <a16:creationId xmlns:a16="http://schemas.microsoft.com/office/drawing/2014/main" id="{7DF7489C-18B3-4253-866A-15DC0AF210B5}"/>
              </a:ext>
            </a:extLst>
          </p:cNvPr>
          <p:cNvSpPr/>
          <p:nvPr/>
        </p:nvSpPr>
        <p:spPr>
          <a:xfrm rot="16200000">
            <a:off x="8692038" y="1799667"/>
            <a:ext cx="192870" cy="49033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23102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95275" y="340773"/>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 General</a:t>
            </a:r>
          </a:p>
        </p:txBody>
      </p:sp>
      <p:sp>
        <p:nvSpPr>
          <p:cNvPr id="3" name="Rectángulo 2"/>
          <p:cNvSpPr/>
          <p:nvPr/>
        </p:nvSpPr>
        <p:spPr>
          <a:xfrm>
            <a:off x="1353708" y="1236490"/>
            <a:ext cx="10441039" cy="923330"/>
          </a:xfrm>
          <a:prstGeom prst="rect">
            <a:avLst/>
          </a:prstGeom>
        </p:spPr>
        <p:txBody>
          <a:bodyPr wrap="square">
            <a:spAutoFit/>
          </a:bodyPr>
          <a:lstStyle/>
          <a:p>
            <a:pPr lvl="0" algn="just"/>
            <a:r>
              <a:rPr lang="es-EC" dirty="0"/>
              <a:t>Caracterizar las propiedades de absorción y disipación de energía, conductividad térmica y comportamiento al fuego de tableros estructurales tipo sándwich con núcleo de balsa como alternativa de mampostería no convencional para construcciones en regiones de alto riesgo sísmico en Ecuador.</a:t>
            </a:r>
          </a:p>
        </p:txBody>
      </p:sp>
      <p:sp>
        <p:nvSpPr>
          <p:cNvPr id="4" name="CuadroTexto 3"/>
          <p:cNvSpPr txBox="1"/>
          <p:nvPr/>
        </p:nvSpPr>
        <p:spPr>
          <a:xfrm>
            <a:off x="1353709" y="2375985"/>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9" name="Rectángulo 8"/>
          <p:cNvSpPr/>
          <p:nvPr/>
        </p:nvSpPr>
        <p:spPr>
          <a:xfrm>
            <a:off x="1353709" y="3022316"/>
            <a:ext cx="10441040" cy="2893100"/>
          </a:xfrm>
          <a:prstGeom prst="rect">
            <a:avLst/>
          </a:prstGeom>
        </p:spPr>
        <p:txBody>
          <a:bodyPr wrap="square">
            <a:spAutoFit/>
          </a:bodyPr>
          <a:lstStyle/>
          <a:p>
            <a:pPr marL="285750" indent="-285750" algn="just">
              <a:buFont typeface="Arial" panose="020B0604020202020204" pitchFamily="34" charset="0"/>
              <a:buChar char="•"/>
            </a:pPr>
            <a:r>
              <a:rPr lang="es-EC" dirty="0"/>
              <a:t>Determinar las propiedades de absorción y disipación de energía</a:t>
            </a:r>
          </a:p>
          <a:p>
            <a:pPr algn="just"/>
            <a:endParaRPr lang="es-EC" dirty="0"/>
          </a:p>
          <a:p>
            <a:pPr marL="285750" lvl="0" indent="-285750" algn="just">
              <a:buFont typeface="Arial" panose="020B0604020202020204" pitchFamily="34" charset="0"/>
              <a:buChar char="•"/>
            </a:pPr>
            <a:r>
              <a:rPr lang="es-EC" dirty="0"/>
              <a:t>Determinar el coeficiente de conductividad térmica</a:t>
            </a:r>
          </a:p>
          <a:p>
            <a:pPr lvl="0" algn="just"/>
            <a:endParaRPr lang="es-EC" dirty="0"/>
          </a:p>
          <a:p>
            <a:pPr marL="285750" lvl="0" indent="-285750" algn="just">
              <a:buFont typeface="Arial" panose="020B0604020202020204" pitchFamily="34" charset="0"/>
              <a:buChar char="•"/>
            </a:pPr>
            <a:r>
              <a:rPr lang="es-EC" dirty="0"/>
              <a:t>Determinar y comparar el comportamiento al fuego del tablero</a:t>
            </a:r>
          </a:p>
          <a:p>
            <a:pPr lvl="0" algn="just"/>
            <a:endParaRPr lang="es-EC" dirty="0"/>
          </a:p>
          <a:p>
            <a:pPr marL="285750" lvl="0" indent="-285750" algn="just">
              <a:buFont typeface="Arial" panose="020B0604020202020204" pitchFamily="34" charset="0"/>
              <a:buChar char="•"/>
            </a:pPr>
            <a:r>
              <a:rPr lang="es-EC" dirty="0"/>
              <a:t>Comparar cualitativa o cuantitativamente las propiedades obtenidas de los tableros estructurales tipo sándwich con los materiales convencionales de mampostería usados en la industria de la construcción.</a:t>
            </a:r>
          </a:p>
          <a:p>
            <a:endParaRPr lang="es-EC" dirty="0"/>
          </a:p>
          <a:p>
            <a:endParaRPr lang="es-EC" sz="2000" dirty="0"/>
          </a:p>
        </p:txBody>
      </p:sp>
    </p:spTree>
    <p:extLst>
      <p:ext uri="{BB962C8B-B14F-4D97-AF65-F5344CB8AC3E}">
        <p14:creationId xmlns:p14="http://schemas.microsoft.com/office/powerpoint/2010/main" val="2205093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22982" y="384436"/>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Marco Teórico</a:t>
            </a:r>
          </a:p>
        </p:txBody>
      </p:sp>
      <p:pic>
        <p:nvPicPr>
          <p:cNvPr id="23" name="Imagen 22">
            <a:extLst>
              <a:ext uri="{FF2B5EF4-FFF2-40B4-BE49-F238E27FC236}">
                <a16:creationId xmlns:a16="http://schemas.microsoft.com/office/drawing/2014/main" id="{AD62D806-D4A0-4D7C-A523-D044A47AE456}"/>
              </a:ext>
            </a:extLst>
          </p:cNvPr>
          <p:cNvPicPr/>
          <p:nvPr/>
        </p:nvPicPr>
        <p:blipFill>
          <a:blip r:embed="rId3"/>
          <a:stretch>
            <a:fillRect/>
          </a:stretch>
        </p:blipFill>
        <p:spPr>
          <a:xfrm>
            <a:off x="1121291" y="1695030"/>
            <a:ext cx="5040023" cy="4480001"/>
          </a:xfrm>
          <a:prstGeom prst="rect">
            <a:avLst/>
          </a:prstGeom>
        </p:spPr>
      </p:pic>
      <p:sp>
        <p:nvSpPr>
          <p:cNvPr id="4" name="Rectángulo 3">
            <a:extLst>
              <a:ext uri="{FF2B5EF4-FFF2-40B4-BE49-F238E27FC236}">
                <a16:creationId xmlns:a16="http://schemas.microsoft.com/office/drawing/2014/main" id="{1985F62E-A502-4EE3-9FC0-700D2A73A767}"/>
              </a:ext>
            </a:extLst>
          </p:cNvPr>
          <p:cNvSpPr/>
          <p:nvPr/>
        </p:nvSpPr>
        <p:spPr>
          <a:xfrm>
            <a:off x="8845420" y="4312408"/>
            <a:ext cx="2939143"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b="1" dirty="0">
                <a:solidFill>
                  <a:srgbClr val="00000A"/>
                </a:solidFill>
                <a:latin typeface="Times New Roman" panose="02020603050405020304" pitchFamily="18" charset="0"/>
                <a:ea typeface="Droid Sans Fallback"/>
              </a:rPr>
              <a:t>Nucleó</a:t>
            </a: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Resistencia a cargas cortantes</a:t>
            </a: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Menor peso</a:t>
            </a: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Mayor espesor</a:t>
            </a: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Aislamiento térmico</a:t>
            </a: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Aislamiento acústico </a:t>
            </a:r>
            <a:endParaRPr lang="es-EC" sz="2800" dirty="0"/>
          </a:p>
        </p:txBody>
      </p:sp>
      <p:sp>
        <p:nvSpPr>
          <p:cNvPr id="6" name="Rectángulo 5">
            <a:extLst>
              <a:ext uri="{FF2B5EF4-FFF2-40B4-BE49-F238E27FC236}">
                <a16:creationId xmlns:a16="http://schemas.microsoft.com/office/drawing/2014/main" id="{B62F1D11-DBFB-4FF2-8DD6-4DB515E25B52}"/>
              </a:ext>
            </a:extLst>
          </p:cNvPr>
          <p:cNvSpPr/>
          <p:nvPr/>
        </p:nvSpPr>
        <p:spPr>
          <a:xfrm>
            <a:off x="7590452" y="2734702"/>
            <a:ext cx="2939143"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b="1" dirty="0">
                <a:solidFill>
                  <a:srgbClr val="00000A"/>
                </a:solidFill>
                <a:latin typeface="Times New Roman" panose="02020603050405020304" pitchFamily="18" charset="0"/>
                <a:ea typeface="Droid Sans Fallback"/>
              </a:rPr>
              <a:t>Agente Adhesivo</a:t>
            </a:r>
          </a:p>
          <a:p>
            <a:pPr marL="285750" indent="-285750">
              <a:buFont typeface="Arial" panose="020B0604020202020204" pitchFamily="34" charset="0"/>
              <a:buChar char="•"/>
            </a:pPr>
            <a:r>
              <a:rPr lang="es-EC" dirty="0">
                <a:solidFill>
                  <a:srgbClr val="00000A"/>
                </a:solidFill>
                <a:latin typeface="Times New Roman" panose="02020603050405020304" pitchFamily="18" charset="0"/>
                <a:ea typeface="Droid Sans Fallback"/>
              </a:rPr>
              <a:t>Transmitir los esfuerzos existentes entre las caras y el núcleo. </a:t>
            </a:r>
            <a:endParaRPr lang="es-EC" dirty="0"/>
          </a:p>
        </p:txBody>
      </p:sp>
      <p:sp>
        <p:nvSpPr>
          <p:cNvPr id="7" name="Rectángulo 6">
            <a:extLst>
              <a:ext uri="{FF2B5EF4-FFF2-40B4-BE49-F238E27FC236}">
                <a16:creationId xmlns:a16="http://schemas.microsoft.com/office/drawing/2014/main" id="{B9419312-E132-4CD3-B750-3E4AF83E46FF}"/>
              </a:ext>
            </a:extLst>
          </p:cNvPr>
          <p:cNvSpPr/>
          <p:nvPr/>
        </p:nvSpPr>
        <p:spPr>
          <a:xfrm>
            <a:off x="6400800" y="1156996"/>
            <a:ext cx="2939143"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C" b="1" dirty="0">
                <a:solidFill>
                  <a:srgbClr val="00000A"/>
                </a:solidFill>
                <a:latin typeface="Times New Roman" panose="02020603050405020304" pitchFamily="18" charset="0"/>
                <a:ea typeface="Droid Sans Fallback"/>
              </a:rPr>
              <a:t>Caras</a:t>
            </a:r>
            <a:endParaRPr lang="es-EC" dirty="0">
              <a:solidFill>
                <a:srgbClr val="00000A"/>
              </a:solidFill>
              <a:latin typeface="Times New Roman" panose="02020603050405020304" pitchFamily="18" charset="0"/>
              <a:ea typeface="Droid Sans Fallback"/>
              <a:cs typeface="Times New Roman" panose="02020603050405020304" pitchFamily="18" charset="0"/>
            </a:endParaRP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Resistencia a la flexión.</a:t>
            </a: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Mayor peso</a:t>
            </a:r>
          </a:p>
          <a:p>
            <a:pPr marL="285750" indent="-285750" algn="just">
              <a:buFont typeface="Arial" panose="020B0604020202020204" pitchFamily="34" charset="0"/>
              <a:buChar char="•"/>
            </a:pPr>
            <a:r>
              <a:rPr lang="es-EC" dirty="0">
                <a:solidFill>
                  <a:srgbClr val="00000A"/>
                </a:solidFill>
                <a:latin typeface="Times New Roman" panose="02020603050405020304" pitchFamily="18" charset="0"/>
                <a:ea typeface="Droid Sans Fallback"/>
              </a:rPr>
              <a:t>Menor espesor</a:t>
            </a:r>
            <a:endParaRPr lang="es-EC" dirty="0"/>
          </a:p>
        </p:txBody>
      </p:sp>
      <p:sp>
        <p:nvSpPr>
          <p:cNvPr id="8" name="Rectángulo 7">
            <a:extLst>
              <a:ext uri="{FF2B5EF4-FFF2-40B4-BE49-F238E27FC236}">
                <a16:creationId xmlns:a16="http://schemas.microsoft.com/office/drawing/2014/main" id="{5BC54E8F-CD9A-4102-85F2-28D2BF0DCB83}"/>
              </a:ext>
            </a:extLst>
          </p:cNvPr>
          <p:cNvSpPr/>
          <p:nvPr/>
        </p:nvSpPr>
        <p:spPr>
          <a:xfrm>
            <a:off x="2371022" y="3154838"/>
            <a:ext cx="1968760" cy="360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Agente Adhesivo</a:t>
            </a:r>
          </a:p>
        </p:txBody>
      </p:sp>
      <p:cxnSp>
        <p:nvCxnSpPr>
          <p:cNvPr id="24" name="Conector recto de flecha 23">
            <a:extLst>
              <a:ext uri="{FF2B5EF4-FFF2-40B4-BE49-F238E27FC236}">
                <a16:creationId xmlns:a16="http://schemas.microsoft.com/office/drawing/2014/main" id="{4082E89A-8B7E-4323-8C71-594830D27D7B}"/>
              </a:ext>
            </a:extLst>
          </p:cNvPr>
          <p:cNvCxnSpPr>
            <a:stCxn id="8" idx="0"/>
          </p:cNvCxnSpPr>
          <p:nvPr/>
        </p:nvCxnSpPr>
        <p:spPr>
          <a:xfrm flipV="1">
            <a:off x="3355402" y="2883159"/>
            <a:ext cx="0" cy="2716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32402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Marco Teórico</a:t>
            </a:r>
          </a:p>
        </p:txBody>
      </p:sp>
      <p:pic>
        <p:nvPicPr>
          <p:cNvPr id="14" name="Picture 2" descr="Resultado de imagen para baltek">
            <a:extLst>
              <a:ext uri="{FF2B5EF4-FFF2-40B4-BE49-F238E27FC236}">
                <a16:creationId xmlns:a16="http://schemas.microsoft.com/office/drawing/2014/main" id="{AEB5CEF6-BFEF-486F-A116-EE7F270F9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833" y="1363341"/>
            <a:ext cx="2133887" cy="213388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ultado de imagen para plantabal">
            <a:extLst>
              <a:ext uri="{FF2B5EF4-FFF2-40B4-BE49-F238E27FC236}">
                <a16:creationId xmlns:a16="http://schemas.microsoft.com/office/drawing/2014/main" id="{26E8FEA9-3D81-4661-9FF0-1DF05FF7A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3743"/>
            <a:ext cx="5782954" cy="22555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gobierno autonomo descentralizado de la provincia de pichincha">
            <a:extLst>
              <a:ext uri="{FF2B5EF4-FFF2-40B4-BE49-F238E27FC236}">
                <a16:creationId xmlns:a16="http://schemas.microsoft.com/office/drawing/2014/main" id="{8EE829A5-A1D9-468A-BD35-C225FE658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5549" y="3792591"/>
            <a:ext cx="2279618" cy="22796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84544356-6CE1-4B5B-BCE5-B97F4C828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833" y="4078274"/>
            <a:ext cx="3817488" cy="1993935"/>
          </a:xfrm>
          <a:prstGeom prst="rect">
            <a:avLst/>
          </a:prstGeom>
          <a:noFill/>
          <a:extLst>
            <a:ext uri="{909E8E84-426E-40DD-AFC4-6F175D3DCCD1}">
              <a14:hiddenFill xmlns:a14="http://schemas.microsoft.com/office/drawing/2010/main">
                <a:solidFill>
                  <a:srgbClr val="FFFFFF"/>
                </a:solidFill>
              </a14:hiddenFill>
            </a:ext>
          </a:extLst>
        </p:spPr>
      </p:pic>
      <p:sp>
        <p:nvSpPr>
          <p:cNvPr id="17" name="Flecha abajo 13">
            <a:extLst>
              <a:ext uri="{FF2B5EF4-FFF2-40B4-BE49-F238E27FC236}">
                <a16:creationId xmlns:a16="http://schemas.microsoft.com/office/drawing/2014/main" id="{E776D92F-9B6C-49CF-9CE4-35CFD8DF1DBD}"/>
              </a:ext>
            </a:extLst>
          </p:cNvPr>
          <p:cNvSpPr/>
          <p:nvPr/>
        </p:nvSpPr>
        <p:spPr>
          <a:xfrm rot="16200000">
            <a:off x="4807296" y="1721380"/>
            <a:ext cx="504900" cy="14178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echa abajo 13">
            <a:extLst>
              <a:ext uri="{FF2B5EF4-FFF2-40B4-BE49-F238E27FC236}">
                <a16:creationId xmlns:a16="http://schemas.microsoft.com/office/drawing/2014/main" id="{446A8A4B-5F68-4A67-A5C5-02F9E1478097}"/>
              </a:ext>
            </a:extLst>
          </p:cNvPr>
          <p:cNvSpPr/>
          <p:nvPr/>
        </p:nvSpPr>
        <p:spPr>
          <a:xfrm rot="16200000">
            <a:off x="6714384" y="4166735"/>
            <a:ext cx="504900" cy="14178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80004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BB5DD32-8BBB-447E-B12F-852F678682F5}"/>
              </a:ext>
            </a:extLst>
          </p:cNvPr>
          <p:cNvSpPr txBox="1"/>
          <p:nvPr/>
        </p:nvSpPr>
        <p:spPr>
          <a:xfrm>
            <a:off x="1353710" y="257646"/>
            <a:ext cx="3115653"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Ensayos </a:t>
            </a:r>
          </a:p>
        </p:txBody>
      </p:sp>
      <p:sp>
        <p:nvSpPr>
          <p:cNvPr id="3" name="CuadroTexto 2">
            <a:extLst>
              <a:ext uri="{FF2B5EF4-FFF2-40B4-BE49-F238E27FC236}">
                <a16:creationId xmlns:a16="http://schemas.microsoft.com/office/drawing/2014/main" id="{1D4C33AD-F407-4E1F-ADC6-1D5C18E46E78}"/>
              </a:ext>
            </a:extLst>
          </p:cNvPr>
          <p:cNvSpPr txBox="1"/>
          <p:nvPr/>
        </p:nvSpPr>
        <p:spPr>
          <a:xfrm>
            <a:off x="1344157" y="824918"/>
            <a:ext cx="6614635"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Elaboración de Prototipos </a:t>
            </a:r>
          </a:p>
        </p:txBody>
      </p:sp>
      <p:pic>
        <p:nvPicPr>
          <p:cNvPr id="4" name="Imagen 3">
            <a:extLst>
              <a:ext uri="{FF2B5EF4-FFF2-40B4-BE49-F238E27FC236}">
                <a16:creationId xmlns:a16="http://schemas.microsoft.com/office/drawing/2014/main" id="{9A232879-4721-475E-8784-A56741855BA8}"/>
              </a:ext>
            </a:extLst>
          </p:cNvPr>
          <p:cNvPicPr/>
          <p:nvPr/>
        </p:nvPicPr>
        <p:blipFill>
          <a:blip r:embed="rId2"/>
          <a:stretch>
            <a:fillRect/>
          </a:stretch>
        </p:blipFill>
        <p:spPr>
          <a:xfrm>
            <a:off x="1442280" y="1667192"/>
            <a:ext cx="2168668" cy="1981077"/>
          </a:xfrm>
          <a:prstGeom prst="rect">
            <a:avLst/>
          </a:prstGeom>
        </p:spPr>
      </p:pic>
      <p:pic>
        <p:nvPicPr>
          <p:cNvPr id="5" name="Imagen 4">
            <a:extLst>
              <a:ext uri="{FF2B5EF4-FFF2-40B4-BE49-F238E27FC236}">
                <a16:creationId xmlns:a16="http://schemas.microsoft.com/office/drawing/2014/main" id="{C42B7094-3C43-402E-A43C-AF323F4CFA78}"/>
              </a:ext>
            </a:extLst>
          </p:cNvPr>
          <p:cNvPicPr/>
          <p:nvPr/>
        </p:nvPicPr>
        <p:blipFill>
          <a:blip r:embed="rId3"/>
          <a:stretch>
            <a:fillRect/>
          </a:stretch>
        </p:blipFill>
        <p:spPr>
          <a:xfrm>
            <a:off x="4772995" y="1667192"/>
            <a:ext cx="2607522" cy="1981077"/>
          </a:xfrm>
          <a:prstGeom prst="rect">
            <a:avLst/>
          </a:prstGeom>
        </p:spPr>
      </p:pic>
      <p:pic>
        <p:nvPicPr>
          <p:cNvPr id="6" name="Imagen 5">
            <a:extLst>
              <a:ext uri="{FF2B5EF4-FFF2-40B4-BE49-F238E27FC236}">
                <a16:creationId xmlns:a16="http://schemas.microsoft.com/office/drawing/2014/main" id="{CE88BF57-95FB-4973-B1A7-661DF342C3ED}"/>
              </a:ext>
            </a:extLst>
          </p:cNvPr>
          <p:cNvPicPr/>
          <p:nvPr/>
        </p:nvPicPr>
        <p:blipFill>
          <a:blip r:embed="rId4"/>
          <a:stretch>
            <a:fillRect/>
          </a:stretch>
        </p:blipFill>
        <p:spPr>
          <a:xfrm>
            <a:off x="8581054" y="1667192"/>
            <a:ext cx="1974324" cy="2567629"/>
          </a:xfrm>
          <a:prstGeom prst="rect">
            <a:avLst/>
          </a:prstGeom>
        </p:spPr>
      </p:pic>
      <p:pic>
        <p:nvPicPr>
          <p:cNvPr id="7" name="Imagen 6">
            <a:extLst>
              <a:ext uri="{FF2B5EF4-FFF2-40B4-BE49-F238E27FC236}">
                <a16:creationId xmlns:a16="http://schemas.microsoft.com/office/drawing/2014/main" id="{37BC8A22-3911-4F10-A87C-670BA2FA29BA}"/>
              </a:ext>
            </a:extLst>
          </p:cNvPr>
          <p:cNvPicPr/>
          <p:nvPr/>
        </p:nvPicPr>
        <p:blipFill>
          <a:blip r:embed="rId5"/>
          <a:stretch>
            <a:fillRect/>
          </a:stretch>
        </p:blipFill>
        <p:spPr>
          <a:xfrm>
            <a:off x="5381227" y="3906993"/>
            <a:ext cx="1733039" cy="2567629"/>
          </a:xfrm>
          <a:prstGeom prst="rect">
            <a:avLst/>
          </a:prstGeom>
        </p:spPr>
      </p:pic>
      <p:sp>
        <p:nvSpPr>
          <p:cNvPr id="8" name="Flecha abajo 13">
            <a:extLst>
              <a:ext uri="{FF2B5EF4-FFF2-40B4-BE49-F238E27FC236}">
                <a16:creationId xmlns:a16="http://schemas.microsoft.com/office/drawing/2014/main" id="{51E20E46-DC95-4A22-BD3C-7D360C364BF7}"/>
              </a:ext>
            </a:extLst>
          </p:cNvPr>
          <p:cNvSpPr/>
          <p:nvPr/>
        </p:nvSpPr>
        <p:spPr>
          <a:xfrm rot="16200000">
            <a:off x="4025672" y="2262567"/>
            <a:ext cx="294108" cy="79032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echa abajo 13">
            <a:extLst>
              <a:ext uri="{FF2B5EF4-FFF2-40B4-BE49-F238E27FC236}">
                <a16:creationId xmlns:a16="http://schemas.microsoft.com/office/drawing/2014/main" id="{1FD29703-91B2-4481-8530-17DA2C0A7250}"/>
              </a:ext>
            </a:extLst>
          </p:cNvPr>
          <p:cNvSpPr/>
          <p:nvPr/>
        </p:nvSpPr>
        <p:spPr>
          <a:xfrm rot="16200000">
            <a:off x="7833732" y="2309221"/>
            <a:ext cx="294108" cy="79032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echa abajo 13">
            <a:extLst>
              <a:ext uri="{FF2B5EF4-FFF2-40B4-BE49-F238E27FC236}">
                <a16:creationId xmlns:a16="http://schemas.microsoft.com/office/drawing/2014/main" id="{51490FA9-FF57-4AC1-912F-B8BAFCB4E3C2}"/>
              </a:ext>
            </a:extLst>
          </p:cNvPr>
          <p:cNvSpPr/>
          <p:nvPr/>
        </p:nvSpPr>
        <p:spPr>
          <a:xfrm rot="3673608">
            <a:off x="7811738" y="4275367"/>
            <a:ext cx="294108" cy="79032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14567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 PERSONALIZ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Espe" id="{38EBE01F-D7E9-49D5-9962-907432CB5738}" vid="{47B729A8-9B1C-476D-B33A-EC93818AF0E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6538</TotalTime>
  <Words>1366</Words>
  <Application>Microsoft Office PowerPoint</Application>
  <PresentationFormat>Panorámica</PresentationFormat>
  <Paragraphs>280</Paragraphs>
  <Slides>33</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Calibri</vt:lpstr>
      <vt:lpstr>Cambria Math</vt:lpstr>
      <vt:lpstr>Symbol</vt:lpstr>
      <vt:lpstr>Times New Roman</vt:lpstr>
      <vt:lpstr>Tema1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Ensayo a Flexión  </vt:lpstr>
      <vt:lpstr>Presentación de PowerPoint</vt:lpstr>
      <vt:lpstr>Presentación de PowerPoint</vt:lpstr>
      <vt:lpstr>Presentación de PowerPoint</vt:lpstr>
      <vt:lpstr>Presentación de PowerPoint</vt:lpstr>
      <vt:lpstr>Presentación de PowerPoint</vt:lpstr>
      <vt:lpstr>Ensayo de Vibración Transverzal Viga en Cantiléver</vt:lpstr>
      <vt:lpstr>Presentación de PowerPoint</vt:lpstr>
      <vt:lpstr>Ensayo de Conductividad Térmica (ASTM C177-13)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dc:creator>
  <cp:lastModifiedBy>Sebastián Balseca</cp:lastModifiedBy>
  <cp:revision>467</cp:revision>
  <dcterms:created xsi:type="dcterms:W3CDTF">2014-08-19T19:39:53Z</dcterms:created>
  <dcterms:modified xsi:type="dcterms:W3CDTF">2020-02-11T13:41:00Z</dcterms:modified>
</cp:coreProperties>
</file>