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8" r:id="rId3"/>
    <p:sldId id="291" r:id="rId4"/>
    <p:sldId id="269" r:id="rId5"/>
    <p:sldId id="278" r:id="rId6"/>
    <p:sldId id="280" r:id="rId7"/>
    <p:sldId id="279" r:id="rId8"/>
    <p:sldId id="263" r:id="rId9"/>
    <p:sldId id="277" r:id="rId10"/>
    <p:sldId id="275" r:id="rId11"/>
    <p:sldId id="292" r:id="rId12"/>
    <p:sldId id="289" r:id="rId13"/>
    <p:sldId id="286" r:id="rId14"/>
    <p:sldId id="294" r:id="rId15"/>
    <p:sldId id="296" r:id="rId16"/>
    <p:sldId id="287" r:id="rId17"/>
    <p:sldId id="303" r:id="rId18"/>
    <p:sldId id="288" r:id="rId19"/>
    <p:sldId id="297" r:id="rId20"/>
    <p:sldId id="299" r:id="rId21"/>
    <p:sldId id="300" r:id="rId22"/>
    <p:sldId id="301" r:id="rId23"/>
    <p:sldId id="293" r:id="rId24"/>
    <p:sldId id="264" r:id="rId25"/>
    <p:sldId id="304" r:id="rId26"/>
    <p:sldId id="281" r:id="rId27"/>
    <p:sldId id="302" r:id="rId28"/>
    <p:sldId id="307"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EB853D2-439F-47F0-B133-4B9C8F94358C}">
          <p14:sldIdLst>
            <p14:sldId id="256"/>
          </p14:sldIdLst>
        </p14:section>
        <p14:section name="Sección sin título" id="{C1CFA45C-9D57-4E01-90D9-ED1E1D108F3D}">
          <p14:sldIdLst>
            <p14:sldId id="268"/>
            <p14:sldId id="291"/>
            <p14:sldId id="269"/>
            <p14:sldId id="278"/>
            <p14:sldId id="280"/>
            <p14:sldId id="279"/>
            <p14:sldId id="263"/>
            <p14:sldId id="277"/>
            <p14:sldId id="275"/>
            <p14:sldId id="292"/>
            <p14:sldId id="289"/>
            <p14:sldId id="286"/>
            <p14:sldId id="294"/>
            <p14:sldId id="296"/>
            <p14:sldId id="287"/>
            <p14:sldId id="303"/>
            <p14:sldId id="288"/>
            <p14:sldId id="297"/>
            <p14:sldId id="299"/>
            <p14:sldId id="300"/>
            <p14:sldId id="301"/>
            <p14:sldId id="293"/>
            <p14:sldId id="264"/>
            <p14:sldId id="304"/>
            <p14:sldId id="281"/>
            <p14:sldId id="302"/>
            <p14:sldId id="307"/>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7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12" autoAdjust="0"/>
  </p:normalViewPr>
  <p:slideViewPr>
    <p:cSldViewPr snapToGrid="0">
      <p:cViewPr varScale="1">
        <p:scale>
          <a:sx n="72" d="100"/>
          <a:sy n="72" d="100"/>
        </p:scale>
        <p:origin x="110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fcaja\Downloads\tablas%20pa%20presentac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mfcaja\Downloads\Tablas%20y%20graficos%20SPSS%2017%20jul%202019_fina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fcaja\Downloads\tablas%20pa%20presentac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fcaja\Downloads\tablas%20pa%20presentac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fcaja\Downloads\tablas%20pa%20presentacio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fcaja\Downloads\Tablas%20y%20graficos%20SPSS%2017%20jul%202019_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fcaja\Downloads\Tablas%20y%20graficos%20SPSS%2017%20jul%202019_f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fcaja\Downloads\Tablas%20y%20graficos%20SPSS%2017%20jul%202019_fin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fcaja\Downloads\tablas%20pa%20presentacion%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fcaja\Downloads\tablas%20pa%20presentacion%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Frecuencia del lugar donde usted procede a la compra en internet de su producto o servicio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'[tablas pa presentacion.xlsx]LUGAR DE COMPRA'!$O$2</c:f>
              <c:strCache>
                <c:ptCount val="1"/>
                <c:pt idx="0">
                  <c:v>HOGAR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presentacion.xlsx]LUGAR DE COMPRA'!$O$9</c:f>
              <c:numCache>
                <c:formatCode>0.00</c:formatCode>
                <c:ptCount val="1"/>
                <c:pt idx="0">
                  <c:v>19.259962049335865</c:v>
                </c:pt>
              </c:numCache>
            </c:numRef>
          </c:val>
          <c:extLst>
            <c:ext xmlns:c16="http://schemas.microsoft.com/office/drawing/2014/chart" uri="{C3380CC4-5D6E-409C-BE32-E72D297353CC}">
              <c16:uniqueId val="{00000000-9EDD-4402-8194-5A4A4E187CA6}"/>
            </c:ext>
          </c:extLst>
        </c:ser>
        <c:ser>
          <c:idx val="1"/>
          <c:order val="1"/>
          <c:tx>
            <c:strRef>
              <c:f>'[tablas pa presentacion.xlsx]LUGAR DE COMPRA'!$P$2</c:f>
              <c:strCache>
                <c:ptCount val="1"/>
                <c:pt idx="0">
                  <c:v>TRABAJO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presentacion.xlsx]LUGAR DE COMPRA'!$P$9</c:f>
              <c:numCache>
                <c:formatCode>0.00</c:formatCode>
                <c:ptCount val="1"/>
                <c:pt idx="0">
                  <c:v>20.524984187223275</c:v>
                </c:pt>
              </c:numCache>
            </c:numRef>
          </c:val>
          <c:extLst>
            <c:ext xmlns:c16="http://schemas.microsoft.com/office/drawing/2014/chart" uri="{C3380CC4-5D6E-409C-BE32-E72D297353CC}">
              <c16:uniqueId val="{00000001-9EDD-4402-8194-5A4A4E187CA6}"/>
            </c:ext>
          </c:extLst>
        </c:ser>
        <c:ser>
          <c:idx val="2"/>
          <c:order val="2"/>
          <c:tx>
            <c:strRef>
              <c:f>'[tablas pa presentacion.xlsx]LUGAR DE COMPRA'!$Q$2</c:f>
              <c:strCache>
                <c:ptCount val="1"/>
                <c:pt idx="0">
                  <c:v>EN MOVILIDAD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presentacion.xlsx]LUGAR DE COMPRA'!$Q$9</c:f>
              <c:numCache>
                <c:formatCode>0.00</c:formatCode>
                <c:ptCount val="1"/>
                <c:pt idx="0">
                  <c:v>21.37887413029728</c:v>
                </c:pt>
              </c:numCache>
            </c:numRef>
          </c:val>
          <c:extLst>
            <c:ext xmlns:c16="http://schemas.microsoft.com/office/drawing/2014/chart" uri="{C3380CC4-5D6E-409C-BE32-E72D297353CC}">
              <c16:uniqueId val="{00000002-9EDD-4402-8194-5A4A4E187CA6}"/>
            </c:ext>
          </c:extLst>
        </c:ser>
        <c:ser>
          <c:idx val="3"/>
          <c:order val="3"/>
          <c:tx>
            <c:strRef>
              <c:f>'[tablas pa presentacion.xlsx]LUGAR DE COMPRA'!$R$2</c:f>
              <c:strCache>
                <c:ptCount val="1"/>
                <c:pt idx="0">
                  <c:v>ACCESOPUBLICO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presentacion.xlsx]LUGAR DE COMPRA'!$R$9</c:f>
              <c:numCache>
                <c:formatCode>0.00</c:formatCode>
                <c:ptCount val="1"/>
                <c:pt idx="0">
                  <c:v>19.955724225173942</c:v>
                </c:pt>
              </c:numCache>
            </c:numRef>
          </c:val>
          <c:extLst>
            <c:ext xmlns:c16="http://schemas.microsoft.com/office/drawing/2014/chart" uri="{C3380CC4-5D6E-409C-BE32-E72D297353CC}">
              <c16:uniqueId val="{00000003-9EDD-4402-8194-5A4A4E187CA6}"/>
            </c:ext>
          </c:extLst>
        </c:ser>
        <c:ser>
          <c:idx val="4"/>
          <c:order val="4"/>
          <c:tx>
            <c:strRef>
              <c:f>'[tablas pa presentacion.xlsx]LUGAR DE COMPRA'!$S$2</c:f>
              <c:strCache>
                <c:ptCount val="1"/>
                <c:pt idx="0">
                  <c:v>EN LA TIENDA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presentacion.xlsx]LUGAR DE COMPRA'!$S$9</c:f>
              <c:numCache>
                <c:formatCode>0.00</c:formatCode>
                <c:ptCount val="1"/>
                <c:pt idx="0">
                  <c:v>18.880455407969638</c:v>
                </c:pt>
              </c:numCache>
            </c:numRef>
          </c:val>
          <c:extLst>
            <c:ext xmlns:c16="http://schemas.microsoft.com/office/drawing/2014/chart" uri="{C3380CC4-5D6E-409C-BE32-E72D297353CC}">
              <c16:uniqueId val="{00000004-9EDD-4402-8194-5A4A4E187CA6}"/>
            </c:ext>
          </c:extLst>
        </c:ser>
        <c:dLbls>
          <c:showLegendKey val="0"/>
          <c:showVal val="1"/>
          <c:showCatName val="0"/>
          <c:showSerName val="0"/>
          <c:showPercent val="0"/>
          <c:showBubbleSize val="0"/>
        </c:dLbls>
        <c:gapWidth val="150"/>
        <c:overlap val="-25"/>
        <c:axId val="446043192"/>
        <c:axId val="446051032"/>
      </c:barChart>
      <c:catAx>
        <c:axId val="44604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46051032"/>
        <c:crosses val="autoZero"/>
        <c:auto val="1"/>
        <c:lblAlgn val="ctr"/>
        <c:lblOffset val="100"/>
        <c:noMultiLvlLbl val="0"/>
      </c:catAx>
      <c:valAx>
        <c:axId val="446051032"/>
        <c:scaling>
          <c:orientation val="minMax"/>
        </c:scaling>
        <c:delete val="1"/>
        <c:axPos val="l"/>
        <c:numFmt formatCode="0.00" sourceLinked="1"/>
        <c:majorTickMark val="none"/>
        <c:minorTickMark val="none"/>
        <c:tickLblPos val="nextTo"/>
        <c:crossAx val="4460431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r>
              <a:rPr lang="es-EC"/>
              <a:t>Satisfacción</a:t>
            </a:r>
            <a:r>
              <a:rPr lang="es-EC" baseline="0"/>
              <a:t> general de las compras que se ha realizado en internet</a:t>
            </a:r>
            <a:endParaRPr lang="es-EC"/>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s-EC"/>
        </a:p>
      </c:txPr>
    </c:title>
    <c:autoTitleDeleted val="0"/>
    <c:plotArea>
      <c:layout/>
      <c:barChart>
        <c:barDir val="col"/>
        <c:grouping val="clustered"/>
        <c:varyColors val="0"/>
        <c:ser>
          <c:idx val="0"/>
          <c:order val="0"/>
          <c:tx>
            <c:strRef>
              <c:f>'P38'!$C$6</c:f>
              <c:strCache>
                <c:ptCount val="1"/>
                <c:pt idx="0">
                  <c:v>Comodidad</c:v>
                </c:pt>
              </c:strCache>
            </c:strRef>
          </c:tx>
          <c:spPr>
            <a:solidFill>
              <a:schemeClr val="accent1"/>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5B90-4ED4-A6FE-5E70F49AE9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'P38'!$E$5</c:f>
              <c:strCache>
                <c:ptCount val="1"/>
                <c:pt idx="0">
                  <c:v>Media</c:v>
                </c:pt>
              </c:strCache>
            </c:strRef>
          </c:cat>
          <c:val>
            <c:numRef>
              <c:f>'P38'!$E$6</c:f>
              <c:numCache>
                <c:formatCode>###0.00</c:formatCode>
                <c:ptCount val="1"/>
                <c:pt idx="0">
                  <c:v>2.9323671497584529</c:v>
                </c:pt>
              </c:numCache>
            </c:numRef>
          </c:val>
          <c:extLst>
            <c:ext xmlns:c16="http://schemas.microsoft.com/office/drawing/2014/chart" uri="{C3380CC4-5D6E-409C-BE32-E72D297353CC}">
              <c16:uniqueId val="{00000001-5B90-4ED4-A6FE-5E70F49AE93A}"/>
            </c:ext>
          </c:extLst>
        </c:ser>
        <c:ser>
          <c:idx val="1"/>
          <c:order val="1"/>
          <c:tx>
            <c:strRef>
              <c:f>'P38'!$C$7</c:f>
              <c:strCache>
                <c:ptCount val="1"/>
                <c:pt idx="0">
                  <c:v>Ahorro de tiempo</c:v>
                </c:pt>
              </c:strCache>
            </c:strRef>
          </c:tx>
          <c:spPr>
            <a:solidFill>
              <a:schemeClr val="accent2"/>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5B90-4ED4-A6FE-5E70F49AE9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'P38'!$E$5</c:f>
              <c:strCache>
                <c:ptCount val="1"/>
                <c:pt idx="0">
                  <c:v>Media</c:v>
                </c:pt>
              </c:strCache>
            </c:strRef>
          </c:cat>
          <c:val>
            <c:numRef>
              <c:f>'P38'!$E$7</c:f>
              <c:numCache>
                <c:formatCode>###0.00</c:formatCode>
                <c:ptCount val="1"/>
                <c:pt idx="0">
                  <c:v>2.9420289855072461</c:v>
                </c:pt>
              </c:numCache>
            </c:numRef>
          </c:val>
          <c:extLst>
            <c:ext xmlns:c16="http://schemas.microsoft.com/office/drawing/2014/chart" uri="{C3380CC4-5D6E-409C-BE32-E72D297353CC}">
              <c16:uniqueId val="{00000003-5B90-4ED4-A6FE-5E70F49AE93A}"/>
            </c:ext>
          </c:extLst>
        </c:ser>
        <c:ser>
          <c:idx val="2"/>
          <c:order val="2"/>
          <c:tx>
            <c:strRef>
              <c:f>'P38'!$C$8</c:f>
              <c:strCache>
                <c:ptCount val="1"/>
                <c:pt idx="0">
                  <c:v>Ahorro de esfuerzo</c:v>
                </c:pt>
              </c:strCache>
            </c:strRef>
          </c:tx>
          <c:spPr>
            <a:solidFill>
              <a:schemeClr val="accent3"/>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5B90-4ED4-A6FE-5E70F49AE9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'P38'!$E$5</c:f>
              <c:strCache>
                <c:ptCount val="1"/>
                <c:pt idx="0">
                  <c:v>Media</c:v>
                </c:pt>
              </c:strCache>
            </c:strRef>
          </c:cat>
          <c:val>
            <c:numRef>
              <c:f>'P38'!$E$8</c:f>
              <c:numCache>
                <c:formatCode>###0.00</c:formatCode>
                <c:ptCount val="1"/>
                <c:pt idx="0">
                  <c:v>3.0676328502415466</c:v>
                </c:pt>
              </c:numCache>
            </c:numRef>
          </c:val>
          <c:extLst>
            <c:ext xmlns:c16="http://schemas.microsoft.com/office/drawing/2014/chart" uri="{C3380CC4-5D6E-409C-BE32-E72D297353CC}">
              <c16:uniqueId val="{00000005-5B90-4ED4-A6FE-5E70F49AE93A}"/>
            </c:ext>
          </c:extLst>
        </c:ser>
        <c:ser>
          <c:idx val="3"/>
          <c:order val="3"/>
          <c:tx>
            <c:strRef>
              <c:f>'P38'!$C$9</c:f>
              <c:strCache>
                <c:ptCount val="1"/>
                <c:pt idx="0">
                  <c:v>Rapidez</c:v>
                </c:pt>
              </c:strCache>
            </c:strRef>
          </c:tx>
          <c:spPr>
            <a:solidFill>
              <a:schemeClr val="accent4"/>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5B90-4ED4-A6FE-5E70F49AE9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'P38'!$E$5</c:f>
              <c:strCache>
                <c:ptCount val="1"/>
                <c:pt idx="0">
                  <c:v>Media</c:v>
                </c:pt>
              </c:strCache>
            </c:strRef>
          </c:cat>
          <c:val>
            <c:numRef>
              <c:f>'P38'!$E$9</c:f>
              <c:numCache>
                <c:formatCode>###0.00</c:formatCode>
                <c:ptCount val="1"/>
                <c:pt idx="0">
                  <c:v>2.93719806763285</c:v>
                </c:pt>
              </c:numCache>
            </c:numRef>
          </c:val>
          <c:extLst>
            <c:ext xmlns:c16="http://schemas.microsoft.com/office/drawing/2014/chart" uri="{C3380CC4-5D6E-409C-BE32-E72D297353CC}">
              <c16:uniqueId val="{00000007-5B90-4ED4-A6FE-5E70F49AE93A}"/>
            </c:ext>
          </c:extLst>
        </c:ser>
        <c:ser>
          <c:idx val="4"/>
          <c:order val="4"/>
          <c:tx>
            <c:strRef>
              <c:f>'P38'!$C$10</c:f>
              <c:strCache>
                <c:ptCount val="1"/>
                <c:pt idx="0">
                  <c:v>Conveniencia</c:v>
                </c:pt>
              </c:strCache>
            </c:strRef>
          </c:tx>
          <c:spPr>
            <a:solidFill>
              <a:schemeClr val="accent5"/>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5B90-4ED4-A6FE-5E70F49AE9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'P38'!$E$5</c:f>
              <c:strCache>
                <c:ptCount val="1"/>
                <c:pt idx="0">
                  <c:v>Media</c:v>
                </c:pt>
              </c:strCache>
            </c:strRef>
          </c:cat>
          <c:val>
            <c:numRef>
              <c:f>'P38'!$E$10</c:f>
              <c:numCache>
                <c:formatCode>###0.00</c:formatCode>
                <c:ptCount val="1"/>
                <c:pt idx="0">
                  <c:v>2.9855072463768124</c:v>
                </c:pt>
              </c:numCache>
            </c:numRef>
          </c:val>
          <c:extLst>
            <c:ext xmlns:c16="http://schemas.microsoft.com/office/drawing/2014/chart" uri="{C3380CC4-5D6E-409C-BE32-E72D297353CC}">
              <c16:uniqueId val="{00000009-5B90-4ED4-A6FE-5E70F49AE93A}"/>
            </c:ext>
          </c:extLst>
        </c:ser>
        <c:ser>
          <c:idx val="5"/>
          <c:order val="5"/>
          <c:tx>
            <c:strRef>
              <c:f>'P38'!$C$11</c:f>
              <c:strCache>
                <c:ptCount val="1"/>
                <c:pt idx="0">
                  <c:v>Confiabilidad</c:v>
                </c:pt>
              </c:strCache>
            </c:strRef>
          </c:tx>
          <c:spPr>
            <a:solidFill>
              <a:schemeClr val="accent6"/>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5B90-4ED4-A6FE-5E70F49AE93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'P38'!$E$5</c:f>
              <c:strCache>
                <c:ptCount val="1"/>
                <c:pt idx="0">
                  <c:v>Media</c:v>
                </c:pt>
              </c:strCache>
            </c:strRef>
          </c:cat>
          <c:val>
            <c:numRef>
              <c:f>'P38'!$E$11</c:f>
              <c:numCache>
                <c:formatCode>###0.00</c:formatCode>
                <c:ptCount val="1"/>
                <c:pt idx="0">
                  <c:v>3.1835748792270526</c:v>
                </c:pt>
              </c:numCache>
            </c:numRef>
          </c:val>
          <c:extLst>
            <c:ext xmlns:c16="http://schemas.microsoft.com/office/drawing/2014/chart" uri="{C3380CC4-5D6E-409C-BE32-E72D297353CC}">
              <c16:uniqueId val="{0000000B-5B90-4ED4-A6FE-5E70F49AE93A}"/>
            </c:ext>
          </c:extLst>
        </c:ser>
        <c:dLbls>
          <c:dLblPos val="ctr"/>
          <c:showLegendKey val="0"/>
          <c:showVal val="1"/>
          <c:showCatName val="0"/>
          <c:showSerName val="0"/>
          <c:showPercent val="0"/>
          <c:showBubbleSize val="0"/>
        </c:dLbls>
        <c:gapWidth val="150"/>
        <c:axId val="379037184"/>
        <c:axId val="379036792"/>
      </c:barChart>
      <c:catAx>
        <c:axId val="379037184"/>
        <c:scaling>
          <c:orientation val="minMax"/>
        </c:scaling>
        <c:delete val="1"/>
        <c:axPos val="b"/>
        <c:numFmt formatCode="General" sourceLinked="1"/>
        <c:majorTickMark val="none"/>
        <c:minorTickMark val="none"/>
        <c:tickLblPos val="nextTo"/>
        <c:crossAx val="379036792"/>
        <c:crosses val="autoZero"/>
        <c:auto val="1"/>
        <c:lblAlgn val="ctr"/>
        <c:lblOffset val="100"/>
        <c:noMultiLvlLbl val="0"/>
      </c:catAx>
      <c:valAx>
        <c:axId val="379036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s-EC"/>
          </a:p>
        </c:txPr>
        <c:crossAx val="379037184"/>
        <c:crosses val="autoZero"/>
        <c:crossBetween val="between"/>
      </c:valAx>
      <c:spPr>
        <a:solidFill>
          <a:srgbClr val="F0F0F0"/>
        </a:solidFill>
        <a:ln w="12700">
          <a:solidFill>
            <a:schemeClr val="tx1"/>
          </a:solidFill>
        </a:ln>
        <a:effectLst/>
      </c:spPr>
    </c:plotArea>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s-EC" dirty="0"/>
              <a:t>LCP24. La frecuencia de compra en línea en Ecuador de los siguientes servicios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s-EC"/>
        </a:p>
      </c:txPr>
    </c:title>
    <c:autoTitleDeleted val="0"/>
    <c:plotArea>
      <c:layout/>
      <c:barChart>
        <c:barDir val="col"/>
        <c:grouping val="clustered"/>
        <c:varyColors val="0"/>
        <c:ser>
          <c:idx val="0"/>
          <c:order val="0"/>
          <c:tx>
            <c:strRef>
              <c:f>'[tablas pa presentacion.xlsx]SERVI ECUADOR'!$N$2</c:f>
              <c:strCache>
                <c:ptCount val="1"/>
                <c:pt idx="0">
                  <c:v>PASAJES</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'[tablas pa presentacion.xlsx]SERVI ECUADOR'!$N$9</c:f>
              <c:numCache>
                <c:formatCode>0.00</c:formatCode>
                <c:ptCount val="1"/>
                <c:pt idx="0">
                  <c:v>19.934210526315791</c:v>
                </c:pt>
              </c:numCache>
            </c:numRef>
          </c:val>
          <c:extLst>
            <c:ext xmlns:c16="http://schemas.microsoft.com/office/drawing/2014/chart" uri="{C3380CC4-5D6E-409C-BE32-E72D297353CC}">
              <c16:uniqueId val="{00000000-C999-4B78-B185-3A7A2DFD94A6}"/>
            </c:ext>
          </c:extLst>
        </c:ser>
        <c:ser>
          <c:idx val="1"/>
          <c:order val="1"/>
          <c:tx>
            <c:strRef>
              <c:f>'[tablas pa presentacion.xlsx]SERVI ECUADOR'!$O$2</c:f>
              <c:strCache>
                <c:ptCount val="1"/>
                <c:pt idx="0">
                  <c:v>TICKETS (CINE, TEADRO)</c:v>
                </c:pt>
              </c:strCache>
            </c:strRef>
          </c:tx>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'[tablas pa presentacion.xlsx]SERVI ECUADOR'!$O$9</c:f>
              <c:numCache>
                <c:formatCode>0.00</c:formatCode>
                <c:ptCount val="1"/>
                <c:pt idx="0">
                  <c:v>19.17763157894737</c:v>
                </c:pt>
              </c:numCache>
            </c:numRef>
          </c:val>
          <c:extLst>
            <c:ext xmlns:c16="http://schemas.microsoft.com/office/drawing/2014/chart" uri="{C3380CC4-5D6E-409C-BE32-E72D297353CC}">
              <c16:uniqueId val="{00000001-C999-4B78-B185-3A7A2DFD94A6}"/>
            </c:ext>
          </c:extLst>
        </c:ser>
        <c:ser>
          <c:idx val="2"/>
          <c:order val="2"/>
          <c:tx>
            <c:strRef>
              <c:f>'[tablas pa presentacion.xlsx]SERVI ECUADOR'!$P$2</c:f>
              <c:strCache>
                <c:ptCount val="1"/>
                <c:pt idx="0">
                  <c:v>HOTELES</c:v>
                </c:pt>
              </c:strCache>
            </c:strRef>
          </c:tx>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'[tablas pa presentacion.xlsx]SERVI ECUADOR'!$P$9</c:f>
              <c:numCache>
                <c:formatCode>0.00</c:formatCode>
                <c:ptCount val="1"/>
                <c:pt idx="0">
                  <c:v>20.690789473684209</c:v>
                </c:pt>
              </c:numCache>
            </c:numRef>
          </c:val>
          <c:extLst>
            <c:ext xmlns:c16="http://schemas.microsoft.com/office/drawing/2014/chart" uri="{C3380CC4-5D6E-409C-BE32-E72D297353CC}">
              <c16:uniqueId val="{00000002-C999-4B78-B185-3A7A2DFD94A6}"/>
            </c:ext>
          </c:extLst>
        </c:ser>
        <c:ser>
          <c:idx val="3"/>
          <c:order val="3"/>
          <c:tx>
            <c:strRef>
              <c:f>'[tablas pa presentacion.xlsx]SERVI ECUADOR'!$Q$2</c:f>
              <c:strCache>
                <c:ptCount val="1"/>
                <c:pt idx="0">
                  <c:v>EDUACIÓN</c:v>
                </c:pt>
              </c:strCache>
            </c:strRef>
          </c:tx>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'[tablas pa presentacion.xlsx]SERVI ECUADOR'!$Q$9</c:f>
              <c:numCache>
                <c:formatCode>0.00</c:formatCode>
                <c:ptCount val="1"/>
                <c:pt idx="0">
                  <c:v>19.736842105263158</c:v>
                </c:pt>
              </c:numCache>
            </c:numRef>
          </c:val>
          <c:extLst>
            <c:ext xmlns:c16="http://schemas.microsoft.com/office/drawing/2014/chart" uri="{C3380CC4-5D6E-409C-BE32-E72D297353CC}">
              <c16:uniqueId val="{00000003-C999-4B78-B185-3A7A2DFD94A6}"/>
            </c:ext>
          </c:extLst>
        </c:ser>
        <c:ser>
          <c:idx val="4"/>
          <c:order val="4"/>
          <c:tx>
            <c:strRef>
              <c:f>'[tablas pa presentacion.xlsx]SERVI ECUADOR'!$R$2</c:f>
              <c:strCache>
                <c:ptCount val="1"/>
                <c:pt idx="0">
                  <c:v>COMIDA RAPIDA</c:v>
                </c:pt>
              </c:strCache>
            </c:strRef>
          </c:tx>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'[tablas pa presentacion.xlsx]SERVI ECUADOR'!$R$9</c:f>
              <c:numCache>
                <c:formatCode>0.00</c:formatCode>
                <c:ptCount val="1"/>
                <c:pt idx="0">
                  <c:v>20.460526315789473</c:v>
                </c:pt>
              </c:numCache>
            </c:numRef>
          </c:val>
          <c:extLst>
            <c:ext xmlns:c16="http://schemas.microsoft.com/office/drawing/2014/chart" uri="{C3380CC4-5D6E-409C-BE32-E72D297353CC}">
              <c16:uniqueId val="{00000004-C999-4B78-B185-3A7A2DFD94A6}"/>
            </c:ext>
          </c:extLst>
        </c:ser>
        <c:dLbls>
          <c:dLblPos val="inEnd"/>
          <c:showLegendKey val="0"/>
          <c:showVal val="1"/>
          <c:showCatName val="0"/>
          <c:showSerName val="0"/>
          <c:showPercent val="0"/>
          <c:showBubbleSize val="0"/>
        </c:dLbls>
        <c:gapWidth val="100"/>
        <c:overlap val="-24"/>
        <c:axId val="428629912"/>
        <c:axId val="428625992"/>
      </c:barChart>
      <c:catAx>
        <c:axId val="42862991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EC"/>
          </a:p>
        </c:txPr>
        <c:crossAx val="428625992"/>
        <c:crosses val="autoZero"/>
        <c:auto val="1"/>
        <c:lblAlgn val="ctr"/>
        <c:lblOffset val="100"/>
        <c:noMultiLvlLbl val="0"/>
      </c:catAx>
      <c:valAx>
        <c:axId val="428625992"/>
        <c:scaling>
          <c:orientation val="minMax"/>
        </c:scaling>
        <c:delete val="1"/>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crossAx val="428629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'[tablas pa presentacion.xlsx]EMPRESA ECUADR'!$P$2</c:f>
              <c:strCache>
                <c:ptCount val="1"/>
                <c:pt idx="0">
                  <c:v>MERCADOLIBRE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 ECUADR'!$P$9</c:f>
              <c:numCache>
                <c:formatCode>0.00</c:formatCode>
                <c:ptCount val="1"/>
                <c:pt idx="0">
                  <c:v>13.820582877959927</c:v>
                </c:pt>
              </c:numCache>
            </c:numRef>
          </c:val>
          <c:extLst>
            <c:ext xmlns:c16="http://schemas.microsoft.com/office/drawing/2014/chart" uri="{C3380CC4-5D6E-409C-BE32-E72D297353CC}">
              <c16:uniqueId val="{00000000-5FC2-4086-998F-EADCEC02BBB5}"/>
            </c:ext>
          </c:extLst>
        </c:ser>
        <c:ser>
          <c:idx val="1"/>
          <c:order val="1"/>
          <c:tx>
            <c:strRef>
              <c:f>'[tablas pa presentacion.xlsx]EMPRESA ECUADR'!$Q$2</c:f>
              <c:strCache>
                <c:ptCount val="1"/>
                <c:pt idx="0">
                  <c:v>DISENSA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 ECUADR'!$Q$9</c:f>
              <c:numCache>
                <c:formatCode>0.00</c:formatCode>
                <c:ptCount val="1"/>
                <c:pt idx="0">
                  <c:v>13.866120218579235</c:v>
                </c:pt>
              </c:numCache>
            </c:numRef>
          </c:val>
          <c:extLst>
            <c:ext xmlns:c16="http://schemas.microsoft.com/office/drawing/2014/chart" uri="{C3380CC4-5D6E-409C-BE32-E72D297353CC}">
              <c16:uniqueId val="{00000001-5FC2-4086-998F-EADCEC02BBB5}"/>
            </c:ext>
          </c:extLst>
        </c:ser>
        <c:ser>
          <c:idx val="2"/>
          <c:order val="2"/>
          <c:tx>
            <c:strRef>
              <c:f>'[tablas pa presentacion.xlsx]EMPRESA ECUADR'!$R$2</c:f>
              <c:strCache>
                <c:ptCount val="1"/>
                <c:pt idx="0">
                  <c:v>CREDITO ECONOMICOS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 ECUADR'!$R$9</c:f>
              <c:numCache>
                <c:formatCode>0.00</c:formatCode>
                <c:ptCount val="1"/>
                <c:pt idx="0">
                  <c:v>14.59471766848816</c:v>
                </c:pt>
              </c:numCache>
            </c:numRef>
          </c:val>
          <c:extLst>
            <c:ext xmlns:c16="http://schemas.microsoft.com/office/drawing/2014/chart" uri="{C3380CC4-5D6E-409C-BE32-E72D297353CC}">
              <c16:uniqueId val="{00000002-5FC2-4086-998F-EADCEC02BBB5}"/>
            </c:ext>
          </c:extLst>
        </c:ser>
        <c:ser>
          <c:idx val="3"/>
          <c:order val="3"/>
          <c:tx>
            <c:strRef>
              <c:f>'[tablas pa presentacion.xlsx]EMPRESA ECUADR'!$S$2</c:f>
              <c:strCache>
                <c:ptCount val="1"/>
                <c:pt idx="0">
                  <c:v>DEPRATI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 ECUADR'!$S$9</c:f>
              <c:numCache>
                <c:formatCode>0.00</c:formatCode>
                <c:ptCount val="1"/>
                <c:pt idx="0">
                  <c:v>14.617486338797814</c:v>
                </c:pt>
              </c:numCache>
            </c:numRef>
          </c:val>
          <c:extLst>
            <c:ext xmlns:c16="http://schemas.microsoft.com/office/drawing/2014/chart" uri="{C3380CC4-5D6E-409C-BE32-E72D297353CC}">
              <c16:uniqueId val="{00000003-5FC2-4086-998F-EADCEC02BBB5}"/>
            </c:ext>
          </c:extLst>
        </c:ser>
        <c:ser>
          <c:idx val="4"/>
          <c:order val="4"/>
          <c:tx>
            <c:strRef>
              <c:f>'[tablas pa presentacion.xlsx]EMPRESA ECUADR'!$T$2</c:f>
              <c:strCache>
                <c:ptCount val="1"/>
                <c:pt idx="0">
                  <c:v>LINIO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 ECUADR'!$T$9</c:f>
              <c:numCache>
                <c:formatCode>0.00</c:formatCode>
                <c:ptCount val="1"/>
                <c:pt idx="0">
                  <c:v>14.503642987249545</c:v>
                </c:pt>
              </c:numCache>
            </c:numRef>
          </c:val>
          <c:extLst>
            <c:ext xmlns:c16="http://schemas.microsoft.com/office/drawing/2014/chart" uri="{C3380CC4-5D6E-409C-BE32-E72D297353CC}">
              <c16:uniqueId val="{00000004-5FC2-4086-998F-EADCEC02BBB5}"/>
            </c:ext>
          </c:extLst>
        </c:ser>
        <c:ser>
          <c:idx val="5"/>
          <c:order val="5"/>
          <c:tx>
            <c:strRef>
              <c:f>'[tablas pa presentacion.xlsx]EMPRESA ECUADR'!$U$2</c:f>
              <c:strCache>
                <c:ptCount val="1"/>
                <c:pt idx="0">
                  <c:v>COMANDATO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 ECUADR'!$U$9</c:f>
              <c:numCache>
                <c:formatCode>0.00</c:formatCode>
                <c:ptCount val="1"/>
                <c:pt idx="0">
                  <c:v>14.435336976320583</c:v>
                </c:pt>
              </c:numCache>
            </c:numRef>
          </c:val>
          <c:extLst>
            <c:ext xmlns:c16="http://schemas.microsoft.com/office/drawing/2014/chart" uri="{C3380CC4-5D6E-409C-BE32-E72D297353CC}">
              <c16:uniqueId val="{00000005-5FC2-4086-998F-EADCEC02BBB5}"/>
            </c:ext>
          </c:extLst>
        </c:ser>
        <c:ser>
          <c:idx val="6"/>
          <c:order val="6"/>
          <c:tx>
            <c:strRef>
              <c:f>'[tablas pa presentacion.xlsx]EMPRESA ECUADR'!$V$2</c:f>
              <c:strCache>
                <c:ptCount val="1"/>
                <c:pt idx="0">
                  <c:v>OLX</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 ECUADR'!$V$9</c:f>
              <c:numCache>
                <c:formatCode>0.00</c:formatCode>
                <c:ptCount val="1"/>
                <c:pt idx="0">
                  <c:v>14.162112932604735</c:v>
                </c:pt>
              </c:numCache>
            </c:numRef>
          </c:val>
          <c:extLst>
            <c:ext xmlns:c16="http://schemas.microsoft.com/office/drawing/2014/chart" uri="{C3380CC4-5D6E-409C-BE32-E72D297353CC}">
              <c16:uniqueId val="{00000006-5FC2-4086-998F-EADCEC02BBB5}"/>
            </c:ext>
          </c:extLst>
        </c:ser>
        <c:dLbls>
          <c:showLegendKey val="0"/>
          <c:showVal val="1"/>
          <c:showCatName val="0"/>
          <c:showSerName val="0"/>
          <c:showPercent val="0"/>
          <c:showBubbleSize val="0"/>
        </c:dLbls>
        <c:gapWidth val="150"/>
        <c:overlap val="-25"/>
        <c:axId val="426377320"/>
        <c:axId val="426378104"/>
      </c:barChart>
      <c:catAx>
        <c:axId val="426377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26378104"/>
        <c:crosses val="autoZero"/>
        <c:auto val="1"/>
        <c:lblAlgn val="ctr"/>
        <c:lblOffset val="100"/>
        <c:noMultiLvlLbl val="0"/>
      </c:catAx>
      <c:valAx>
        <c:axId val="426378104"/>
        <c:scaling>
          <c:orientation val="minMax"/>
        </c:scaling>
        <c:delete val="1"/>
        <c:axPos val="b"/>
        <c:numFmt formatCode="0.00" sourceLinked="1"/>
        <c:majorTickMark val="none"/>
        <c:minorTickMark val="none"/>
        <c:tickLblPos val="nextTo"/>
        <c:crossAx val="42637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'[tablas pa presentacion.xlsx]EMPRESAS EXTRAN'!$O$3</c:f>
              <c:strCache>
                <c:ptCount val="1"/>
                <c:pt idx="0">
                  <c:v>Alibaba</c:v>
                </c:pt>
              </c:strCache>
            </c:strRef>
          </c:tx>
          <c:spPr>
            <a:solidFill>
              <a:schemeClr val="accent1"/>
            </a:solidFill>
            <a:ln>
              <a:noFill/>
            </a:ln>
            <a:effectLst/>
          </c:spPr>
          <c:invertIfNegative val="0"/>
          <c:dPt>
            <c:idx val="0"/>
            <c:invertIfNegative val="0"/>
            <c:bubble3D val="0"/>
            <c:spPr>
              <a:solidFill>
                <a:srgbClr val="3F7BB1"/>
              </a:solidFill>
              <a:ln>
                <a:noFill/>
              </a:ln>
              <a:effectLst/>
            </c:spPr>
            <c:extLst>
              <c:ext xmlns:c16="http://schemas.microsoft.com/office/drawing/2014/chart" uri="{C3380CC4-5D6E-409C-BE32-E72D297353CC}">
                <c16:uniqueId val="{00000006-35A9-4020-A03A-0D5CDE4349A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presentacion.xlsx]EMPRESAS EXTRAN'!$O$10</c:f>
              <c:numCache>
                <c:formatCode>0.00</c:formatCode>
                <c:ptCount val="1"/>
                <c:pt idx="0">
                  <c:v>17.924528301886792</c:v>
                </c:pt>
              </c:numCache>
            </c:numRef>
          </c:val>
          <c:extLst>
            <c:ext xmlns:c16="http://schemas.microsoft.com/office/drawing/2014/chart" uri="{C3380CC4-5D6E-409C-BE32-E72D297353CC}">
              <c16:uniqueId val="{00000000-35A9-4020-A03A-0D5CDE4349AE}"/>
            </c:ext>
          </c:extLst>
        </c:ser>
        <c:ser>
          <c:idx val="1"/>
          <c:order val="1"/>
          <c:tx>
            <c:strRef>
              <c:f>'[tablas pa presentacion.xlsx]EMPRESAS EXTRAN'!$P$3</c:f>
              <c:strCache>
                <c:ptCount val="1"/>
                <c:pt idx="0">
                  <c:v>Zaful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presentacion.xlsx]EMPRESAS EXTRAN'!$P$10</c:f>
              <c:numCache>
                <c:formatCode>0.00</c:formatCode>
                <c:ptCount val="1"/>
                <c:pt idx="0">
                  <c:v>15.768194070080863</c:v>
                </c:pt>
              </c:numCache>
            </c:numRef>
          </c:val>
          <c:extLst>
            <c:ext xmlns:c16="http://schemas.microsoft.com/office/drawing/2014/chart" uri="{C3380CC4-5D6E-409C-BE32-E72D297353CC}">
              <c16:uniqueId val="{00000001-35A9-4020-A03A-0D5CDE4349AE}"/>
            </c:ext>
          </c:extLst>
        </c:ser>
        <c:ser>
          <c:idx val="2"/>
          <c:order val="2"/>
          <c:tx>
            <c:strRef>
              <c:f>'[tablas pa presentacion.xlsx]EMPRESAS EXTRAN'!$Q$3</c:f>
              <c:strCache>
                <c:ptCount val="1"/>
                <c:pt idx="0">
                  <c:v>Ebay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presentacion.xlsx]EMPRESAS EXTRAN'!$Q$10</c:f>
              <c:numCache>
                <c:formatCode>0.00</c:formatCode>
                <c:ptCount val="1"/>
                <c:pt idx="0">
                  <c:v>16.145552560646902</c:v>
                </c:pt>
              </c:numCache>
            </c:numRef>
          </c:val>
          <c:extLst>
            <c:ext xmlns:c16="http://schemas.microsoft.com/office/drawing/2014/chart" uri="{C3380CC4-5D6E-409C-BE32-E72D297353CC}">
              <c16:uniqueId val="{00000002-35A9-4020-A03A-0D5CDE4349AE}"/>
            </c:ext>
          </c:extLst>
        </c:ser>
        <c:ser>
          <c:idx val="3"/>
          <c:order val="3"/>
          <c:tx>
            <c:strRef>
              <c:f>'[tablas pa presentacion.xlsx]EMPRESAS EXTRAN'!$R$3</c:f>
              <c:strCache>
                <c:ptCount val="1"/>
                <c:pt idx="0">
                  <c:v>Wish</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presentacion.xlsx]EMPRESAS EXTRAN'!$R$10</c:f>
              <c:numCache>
                <c:formatCode>0.00</c:formatCode>
                <c:ptCount val="1"/>
                <c:pt idx="0">
                  <c:v>16.469002695417789</c:v>
                </c:pt>
              </c:numCache>
            </c:numRef>
          </c:val>
          <c:extLst>
            <c:ext xmlns:c16="http://schemas.microsoft.com/office/drawing/2014/chart" uri="{C3380CC4-5D6E-409C-BE32-E72D297353CC}">
              <c16:uniqueId val="{00000003-35A9-4020-A03A-0D5CDE4349AE}"/>
            </c:ext>
          </c:extLst>
        </c:ser>
        <c:ser>
          <c:idx val="4"/>
          <c:order val="4"/>
          <c:tx>
            <c:strRef>
              <c:f>'[tablas pa presentacion.xlsx]EMPRESAS EXTRAN'!$S$3</c:f>
              <c:strCache>
                <c:ptCount val="1"/>
                <c:pt idx="0">
                  <c:v>Amazon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presentacion.xlsx]EMPRESAS EXTRAN'!$S$10</c:f>
              <c:numCache>
                <c:formatCode>0.00</c:formatCode>
                <c:ptCount val="1"/>
                <c:pt idx="0">
                  <c:v>16.927223719676551</c:v>
                </c:pt>
              </c:numCache>
            </c:numRef>
          </c:val>
          <c:extLst>
            <c:ext xmlns:c16="http://schemas.microsoft.com/office/drawing/2014/chart" uri="{C3380CC4-5D6E-409C-BE32-E72D297353CC}">
              <c16:uniqueId val="{00000004-35A9-4020-A03A-0D5CDE4349AE}"/>
            </c:ext>
          </c:extLst>
        </c:ser>
        <c:ser>
          <c:idx val="5"/>
          <c:order val="5"/>
          <c:tx>
            <c:strRef>
              <c:f>'[tablas pa presentacion.xlsx]EMPRESAS EXTRAN'!$T$3</c:f>
              <c:strCache>
                <c:ptCount val="1"/>
                <c:pt idx="0">
                  <c:v>Bestbuy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presentacion.xlsx]EMPRESAS EXTRAN'!$T$10</c:f>
              <c:numCache>
                <c:formatCode>0.00</c:formatCode>
                <c:ptCount val="1"/>
                <c:pt idx="0">
                  <c:v>16.765498652291104</c:v>
                </c:pt>
              </c:numCache>
            </c:numRef>
          </c:val>
          <c:extLst>
            <c:ext xmlns:c16="http://schemas.microsoft.com/office/drawing/2014/chart" uri="{C3380CC4-5D6E-409C-BE32-E72D297353CC}">
              <c16:uniqueId val="{00000005-35A9-4020-A03A-0D5CDE4349AE}"/>
            </c:ext>
          </c:extLst>
        </c:ser>
        <c:dLbls>
          <c:showLegendKey val="0"/>
          <c:showVal val="1"/>
          <c:showCatName val="0"/>
          <c:showSerName val="0"/>
          <c:showPercent val="0"/>
          <c:showBubbleSize val="0"/>
        </c:dLbls>
        <c:gapWidth val="150"/>
        <c:overlap val="-25"/>
        <c:axId val="421578680"/>
        <c:axId val="421575936"/>
      </c:barChart>
      <c:catAx>
        <c:axId val="421578680"/>
        <c:scaling>
          <c:orientation val="minMax"/>
        </c:scaling>
        <c:delete val="1"/>
        <c:axPos val="l"/>
        <c:numFmt formatCode="General" sourceLinked="1"/>
        <c:majorTickMark val="none"/>
        <c:minorTickMark val="none"/>
        <c:tickLblPos val="nextTo"/>
        <c:crossAx val="421575936"/>
        <c:crosses val="autoZero"/>
        <c:auto val="1"/>
        <c:lblAlgn val="ctr"/>
        <c:lblOffset val="100"/>
        <c:noMultiLvlLbl val="0"/>
      </c:catAx>
      <c:valAx>
        <c:axId val="421575936"/>
        <c:scaling>
          <c:orientation val="minMax"/>
        </c:scaling>
        <c:delete val="1"/>
        <c:axPos val="b"/>
        <c:numFmt formatCode="0.00" sourceLinked="1"/>
        <c:majorTickMark val="none"/>
        <c:minorTickMark val="none"/>
        <c:tickLblPos val="nextTo"/>
        <c:crossAx val="421578680"/>
        <c:crosses val="autoZero"/>
        <c:crossBetween val="between"/>
      </c:valAx>
      <c:spPr>
        <a:noFill/>
        <a:ln>
          <a:noFill/>
        </a:ln>
        <a:effectLst/>
      </c:spPr>
    </c:plotArea>
    <c:legend>
      <c:legendPos val="t"/>
      <c:layout>
        <c:manualLayout>
          <c:xMode val="edge"/>
          <c:yMode val="edge"/>
          <c:x val="0.27661719609672175"/>
          <c:y val="4.5648009176841621E-2"/>
          <c:w val="0.55317294963385821"/>
          <c:h val="5.32954627727391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'P14'!$C$5:$D$5</c:f>
              <c:strCache>
                <c:ptCount val="2"/>
                <c:pt idx="1">
                  <c:v>Descuentos o precio mas bajos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'P14'!$F$4</c:f>
              <c:strCache>
                <c:ptCount val="1"/>
                <c:pt idx="0">
                  <c:v>Porcentaje</c:v>
                </c:pt>
              </c:strCache>
            </c:strRef>
          </c:cat>
          <c:val>
            <c:numRef>
              <c:f>'P14'!$F$5</c:f>
              <c:numCache>
                <c:formatCode>###0.0</c:formatCode>
                <c:ptCount val="1"/>
                <c:pt idx="0">
                  <c:v>17.874396135265698</c:v>
                </c:pt>
              </c:numCache>
            </c:numRef>
          </c:val>
          <c:extLst>
            <c:ext xmlns:c16="http://schemas.microsoft.com/office/drawing/2014/chart" uri="{C3380CC4-5D6E-409C-BE32-E72D297353CC}">
              <c16:uniqueId val="{00000000-B474-4E31-868D-A634C0008BF4}"/>
            </c:ext>
          </c:extLst>
        </c:ser>
        <c:ser>
          <c:idx val="1"/>
          <c:order val="1"/>
          <c:tx>
            <c:strRef>
              <c:f>'P14'!$C$6:$D$6</c:f>
              <c:strCache>
                <c:ptCount val="2"/>
                <c:pt idx="1">
                  <c:v>Promociones o beneficios adicionales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'P14'!$F$4</c:f>
              <c:strCache>
                <c:ptCount val="1"/>
                <c:pt idx="0">
                  <c:v>Porcentaje</c:v>
                </c:pt>
              </c:strCache>
            </c:strRef>
          </c:cat>
          <c:val>
            <c:numRef>
              <c:f>'P14'!$F$6</c:f>
              <c:numCache>
                <c:formatCode>###0.0</c:formatCode>
                <c:ptCount val="1"/>
                <c:pt idx="0">
                  <c:v>28.502415458937197</c:v>
                </c:pt>
              </c:numCache>
            </c:numRef>
          </c:val>
          <c:extLst>
            <c:ext xmlns:c16="http://schemas.microsoft.com/office/drawing/2014/chart" uri="{C3380CC4-5D6E-409C-BE32-E72D297353CC}">
              <c16:uniqueId val="{00000001-B474-4E31-868D-A634C0008BF4}"/>
            </c:ext>
          </c:extLst>
        </c:ser>
        <c:ser>
          <c:idx val="2"/>
          <c:order val="2"/>
          <c:tx>
            <c:strRef>
              <c:f>'P14'!$C$7:$D$7</c:f>
              <c:strCache>
                <c:ptCount val="2"/>
                <c:pt idx="1">
                  <c:v>Acumulacion de puntos, para compras futuras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'P14'!$F$4</c:f>
              <c:strCache>
                <c:ptCount val="1"/>
                <c:pt idx="0">
                  <c:v>Porcentaje</c:v>
                </c:pt>
              </c:strCache>
            </c:strRef>
          </c:cat>
          <c:val>
            <c:numRef>
              <c:f>'P14'!$F$7</c:f>
              <c:numCache>
                <c:formatCode>###0.0</c:formatCode>
                <c:ptCount val="1"/>
                <c:pt idx="0">
                  <c:v>29.468599033816425</c:v>
                </c:pt>
              </c:numCache>
            </c:numRef>
          </c:val>
          <c:extLst>
            <c:ext xmlns:c16="http://schemas.microsoft.com/office/drawing/2014/chart" uri="{C3380CC4-5D6E-409C-BE32-E72D297353CC}">
              <c16:uniqueId val="{00000002-B474-4E31-868D-A634C0008BF4}"/>
            </c:ext>
          </c:extLst>
        </c:ser>
        <c:ser>
          <c:idx val="3"/>
          <c:order val="3"/>
          <c:tx>
            <c:strRef>
              <c:f>'P14'!$C$8:$D$8</c:f>
              <c:strCache>
                <c:ptCount val="2"/>
                <c:pt idx="1">
                  <c:v>Trato privilegiado por compra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'P14'!$F$4</c:f>
              <c:strCache>
                <c:ptCount val="1"/>
                <c:pt idx="0">
                  <c:v>Porcentaje</c:v>
                </c:pt>
              </c:strCache>
            </c:strRef>
          </c:cat>
          <c:val>
            <c:numRef>
              <c:f>'P14'!$F$8</c:f>
              <c:numCache>
                <c:formatCode>###0.0</c:formatCode>
                <c:ptCount val="1"/>
                <c:pt idx="0">
                  <c:v>24.154589371980677</c:v>
                </c:pt>
              </c:numCache>
            </c:numRef>
          </c:val>
          <c:extLst>
            <c:ext xmlns:c16="http://schemas.microsoft.com/office/drawing/2014/chart" uri="{C3380CC4-5D6E-409C-BE32-E72D297353CC}">
              <c16:uniqueId val="{00000003-B474-4E31-868D-A634C0008BF4}"/>
            </c:ext>
          </c:extLst>
        </c:ser>
        <c:dLbls>
          <c:showLegendKey val="0"/>
          <c:showVal val="1"/>
          <c:showCatName val="0"/>
          <c:showSerName val="0"/>
          <c:showPercent val="0"/>
          <c:showBubbleSize val="0"/>
        </c:dLbls>
        <c:gapWidth val="100"/>
        <c:overlap val="-24"/>
        <c:axId val="649967800"/>
        <c:axId val="649966488"/>
      </c:barChart>
      <c:catAx>
        <c:axId val="649967800"/>
        <c:scaling>
          <c:orientation val="minMax"/>
        </c:scaling>
        <c:delete val="1"/>
        <c:axPos val="b"/>
        <c:numFmt formatCode="General" sourceLinked="1"/>
        <c:majorTickMark val="none"/>
        <c:minorTickMark val="none"/>
        <c:tickLblPos val="nextTo"/>
        <c:crossAx val="649966488"/>
        <c:crosses val="autoZero"/>
        <c:auto val="1"/>
        <c:lblAlgn val="ctr"/>
        <c:lblOffset val="100"/>
        <c:noMultiLvlLbl val="0"/>
      </c:catAx>
      <c:valAx>
        <c:axId val="649966488"/>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649967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'P13'!$C$5:$D$5</c:f>
              <c:strCache>
                <c:ptCount val="2"/>
                <c:pt idx="1">
                  <c:v>Falta de tiempo/ última hora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'P13'!$F$4</c:f>
              <c:strCache>
                <c:ptCount val="1"/>
                <c:pt idx="0">
                  <c:v>Porcentaje</c:v>
                </c:pt>
              </c:strCache>
            </c:strRef>
          </c:cat>
          <c:val>
            <c:numRef>
              <c:f>'P13'!$F$5</c:f>
              <c:numCache>
                <c:formatCode>###0.0</c:formatCode>
                <c:ptCount val="1"/>
                <c:pt idx="0">
                  <c:v>16.425120772946862</c:v>
                </c:pt>
              </c:numCache>
            </c:numRef>
          </c:val>
          <c:extLst>
            <c:ext xmlns:c16="http://schemas.microsoft.com/office/drawing/2014/chart" uri="{C3380CC4-5D6E-409C-BE32-E72D297353CC}">
              <c16:uniqueId val="{00000000-1B48-430B-867D-526892021C30}"/>
            </c:ext>
          </c:extLst>
        </c:ser>
        <c:ser>
          <c:idx val="1"/>
          <c:order val="1"/>
          <c:tx>
            <c:strRef>
              <c:f>'P13'!$C$6:$D$6</c:f>
              <c:strCache>
                <c:ptCount val="2"/>
                <c:pt idx="1">
                  <c:v>Facilidad y comodidad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'P13'!$F$4</c:f>
              <c:strCache>
                <c:ptCount val="1"/>
                <c:pt idx="0">
                  <c:v>Porcentaje</c:v>
                </c:pt>
              </c:strCache>
            </c:strRef>
          </c:cat>
          <c:val>
            <c:numRef>
              <c:f>'P13'!$F$6</c:f>
              <c:numCache>
                <c:formatCode>###0.0</c:formatCode>
                <c:ptCount val="1"/>
                <c:pt idx="0">
                  <c:v>20.289855072463769</c:v>
                </c:pt>
              </c:numCache>
            </c:numRef>
          </c:val>
          <c:extLst>
            <c:ext xmlns:c16="http://schemas.microsoft.com/office/drawing/2014/chart" uri="{C3380CC4-5D6E-409C-BE32-E72D297353CC}">
              <c16:uniqueId val="{00000001-1B48-430B-867D-526892021C30}"/>
            </c:ext>
          </c:extLst>
        </c:ser>
        <c:ser>
          <c:idx val="2"/>
          <c:order val="2"/>
          <c:tx>
            <c:strRef>
              <c:f>'P13'!$C$7:$D$7</c:f>
              <c:strCache>
                <c:ptCount val="2"/>
                <c:pt idx="1">
                  <c:v>Variedad de productos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'P13'!$F$4</c:f>
              <c:strCache>
                <c:ptCount val="1"/>
                <c:pt idx="0">
                  <c:v>Porcentaje</c:v>
                </c:pt>
              </c:strCache>
            </c:strRef>
          </c:cat>
          <c:val>
            <c:numRef>
              <c:f>'P13'!$F$7</c:f>
              <c:numCache>
                <c:formatCode>###0.0</c:formatCode>
                <c:ptCount val="1"/>
                <c:pt idx="0">
                  <c:v>15.458937198067632</c:v>
                </c:pt>
              </c:numCache>
            </c:numRef>
          </c:val>
          <c:extLst>
            <c:ext xmlns:c16="http://schemas.microsoft.com/office/drawing/2014/chart" uri="{C3380CC4-5D6E-409C-BE32-E72D297353CC}">
              <c16:uniqueId val="{00000002-1B48-430B-867D-526892021C30}"/>
            </c:ext>
          </c:extLst>
        </c:ser>
        <c:ser>
          <c:idx val="3"/>
          <c:order val="3"/>
          <c:tx>
            <c:strRef>
              <c:f>'P13'!$C$8:$D$8</c:f>
              <c:strCache>
                <c:ptCount val="2"/>
                <c:pt idx="1">
                  <c:v>Precios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'P13'!$F$4</c:f>
              <c:strCache>
                <c:ptCount val="1"/>
                <c:pt idx="0">
                  <c:v>Porcentaje</c:v>
                </c:pt>
              </c:strCache>
            </c:strRef>
          </c:cat>
          <c:val>
            <c:numRef>
              <c:f>'P13'!$F$8</c:f>
              <c:numCache>
                <c:formatCode>###0.0</c:formatCode>
                <c:ptCount val="1"/>
                <c:pt idx="0">
                  <c:v>14.009661835748794</c:v>
                </c:pt>
              </c:numCache>
            </c:numRef>
          </c:val>
          <c:extLst>
            <c:ext xmlns:c16="http://schemas.microsoft.com/office/drawing/2014/chart" uri="{C3380CC4-5D6E-409C-BE32-E72D297353CC}">
              <c16:uniqueId val="{00000003-1B48-430B-867D-526892021C30}"/>
            </c:ext>
          </c:extLst>
        </c:ser>
        <c:ser>
          <c:idx val="4"/>
          <c:order val="4"/>
          <c:tx>
            <c:strRef>
              <c:f>'P13'!$C$9:$D$9</c:f>
              <c:strCache>
                <c:ptCount val="2"/>
                <c:pt idx="1">
                  <c:v>Recomendación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'P13'!$F$4</c:f>
              <c:strCache>
                <c:ptCount val="1"/>
                <c:pt idx="0">
                  <c:v>Porcentaje</c:v>
                </c:pt>
              </c:strCache>
            </c:strRef>
          </c:cat>
          <c:val>
            <c:numRef>
              <c:f>'P13'!$F$9</c:f>
              <c:numCache>
                <c:formatCode>###0.0</c:formatCode>
                <c:ptCount val="1"/>
                <c:pt idx="0">
                  <c:v>14.975845410628018</c:v>
                </c:pt>
              </c:numCache>
            </c:numRef>
          </c:val>
          <c:extLst>
            <c:ext xmlns:c16="http://schemas.microsoft.com/office/drawing/2014/chart" uri="{C3380CC4-5D6E-409C-BE32-E72D297353CC}">
              <c16:uniqueId val="{00000004-1B48-430B-867D-526892021C30}"/>
            </c:ext>
          </c:extLst>
        </c:ser>
        <c:ser>
          <c:idx val="5"/>
          <c:order val="5"/>
          <c:tx>
            <c:strRef>
              <c:f>'P13'!$C$10:$D$10</c:f>
              <c:strCache>
                <c:ptCount val="2"/>
                <c:pt idx="1">
                  <c:v>Otra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'P13'!$F$4</c:f>
              <c:strCache>
                <c:ptCount val="1"/>
                <c:pt idx="0">
                  <c:v>Porcentaje</c:v>
                </c:pt>
              </c:strCache>
            </c:strRef>
          </c:cat>
          <c:val>
            <c:numRef>
              <c:f>'P13'!$F$10</c:f>
              <c:numCache>
                <c:formatCode>###0.0</c:formatCode>
                <c:ptCount val="1"/>
                <c:pt idx="0">
                  <c:v>18.840579710144929</c:v>
                </c:pt>
              </c:numCache>
            </c:numRef>
          </c:val>
          <c:extLst>
            <c:ext xmlns:c16="http://schemas.microsoft.com/office/drawing/2014/chart" uri="{C3380CC4-5D6E-409C-BE32-E72D297353CC}">
              <c16:uniqueId val="{00000005-1B48-430B-867D-526892021C30}"/>
            </c:ext>
          </c:extLst>
        </c:ser>
        <c:dLbls>
          <c:dLblPos val="outEnd"/>
          <c:showLegendKey val="0"/>
          <c:showVal val="1"/>
          <c:showCatName val="0"/>
          <c:showSerName val="0"/>
          <c:showPercent val="0"/>
          <c:showBubbleSize val="0"/>
        </c:dLbls>
        <c:gapWidth val="219"/>
        <c:overlap val="-27"/>
        <c:axId val="801491096"/>
        <c:axId val="801488472"/>
      </c:barChart>
      <c:catAx>
        <c:axId val="801491096"/>
        <c:scaling>
          <c:orientation val="minMax"/>
        </c:scaling>
        <c:delete val="1"/>
        <c:axPos val="b"/>
        <c:numFmt formatCode="General" sourceLinked="1"/>
        <c:majorTickMark val="none"/>
        <c:minorTickMark val="none"/>
        <c:tickLblPos val="nextTo"/>
        <c:crossAx val="801488472"/>
        <c:crosses val="autoZero"/>
        <c:auto val="1"/>
        <c:lblAlgn val="ctr"/>
        <c:lblOffset val="100"/>
        <c:noMultiLvlLbl val="0"/>
      </c:catAx>
      <c:valAx>
        <c:axId val="801488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80149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'P1'!$B$4:$C$4</c:f>
              <c:strCache>
                <c:ptCount val="2"/>
                <c:pt idx="1">
                  <c:v>Miedo a ser engañado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'P1'!$E$3</c:f>
              <c:strCache>
                <c:ptCount val="1"/>
                <c:pt idx="0">
                  <c:v>Porcentaje</c:v>
                </c:pt>
              </c:strCache>
            </c:strRef>
          </c:cat>
          <c:val>
            <c:numRef>
              <c:f>'P1'!$E$4</c:f>
              <c:numCache>
                <c:formatCode>###0.0</c:formatCode>
                <c:ptCount val="1"/>
                <c:pt idx="0">
                  <c:v>23.188405797101449</c:v>
                </c:pt>
              </c:numCache>
            </c:numRef>
          </c:val>
          <c:extLst>
            <c:ext xmlns:c16="http://schemas.microsoft.com/office/drawing/2014/chart" uri="{C3380CC4-5D6E-409C-BE32-E72D297353CC}">
              <c16:uniqueId val="{00000000-B3A0-400B-BDF2-DF5E7B9530DD}"/>
            </c:ext>
          </c:extLst>
        </c:ser>
        <c:ser>
          <c:idx val="1"/>
          <c:order val="1"/>
          <c:tx>
            <c:strRef>
              <c:f>'P1'!$B$5:$C$5</c:f>
              <c:strCache>
                <c:ptCount val="2"/>
                <c:pt idx="1">
                  <c:v>Desconfianza en el pago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'P1'!$E$3</c:f>
              <c:strCache>
                <c:ptCount val="1"/>
                <c:pt idx="0">
                  <c:v>Porcentaje</c:v>
                </c:pt>
              </c:strCache>
            </c:strRef>
          </c:cat>
          <c:val>
            <c:numRef>
              <c:f>'P1'!$E$5</c:f>
              <c:numCache>
                <c:formatCode>###0.0</c:formatCode>
                <c:ptCount val="1"/>
                <c:pt idx="0">
                  <c:v>16.908212560386474</c:v>
                </c:pt>
              </c:numCache>
            </c:numRef>
          </c:val>
          <c:extLst>
            <c:ext xmlns:c16="http://schemas.microsoft.com/office/drawing/2014/chart" uri="{C3380CC4-5D6E-409C-BE32-E72D297353CC}">
              <c16:uniqueId val="{00000001-B3A0-400B-BDF2-DF5E7B9530DD}"/>
            </c:ext>
          </c:extLst>
        </c:ser>
        <c:ser>
          <c:idx val="2"/>
          <c:order val="2"/>
          <c:tx>
            <c:strRef>
              <c:f>'P1'!$B$6:$C$6</c:f>
              <c:strCache>
                <c:ptCount val="2"/>
                <c:pt idx="1">
                  <c:v>Miedo a entregar mi información personal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'P1'!$E$3</c:f>
              <c:strCache>
                <c:ptCount val="1"/>
                <c:pt idx="0">
                  <c:v>Porcentaje</c:v>
                </c:pt>
              </c:strCache>
            </c:strRef>
          </c:cat>
          <c:val>
            <c:numRef>
              <c:f>'P1'!$E$6</c:f>
              <c:numCache>
                <c:formatCode>###0.0</c:formatCode>
                <c:ptCount val="1"/>
                <c:pt idx="0">
                  <c:v>19.806763285024154</c:v>
                </c:pt>
              </c:numCache>
            </c:numRef>
          </c:val>
          <c:extLst>
            <c:ext xmlns:c16="http://schemas.microsoft.com/office/drawing/2014/chart" uri="{C3380CC4-5D6E-409C-BE32-E72D297353CC}">
              <c16:uniqueId val="{00000002-B3A0-400B-BDF2-DF5E7B9530DD}"/>
            </c:ext>
          </c:extLst>
        </c:ser>
        <c:ser>
          <c:idx val="3"/>
          <c:order val="3"/>
          <c:tx>
            <c:strRef>
              <c:f>'P1'!$B$7:$C$7</c:f>
              <c:strCache>
                <c:ptCount val="2"/>
                <c:pt idx="1">
                  <c:v>Falta de educación en el proceso de compra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'P1'!$E$3</c:f>
              <c:strCache>
                <c:ptCount val="1"/>
                <c:pt idx="0">
                  <c:v>Porcentaje</c:v>
                </c:pt>
              </c:strCache>
            </c:strRef>
          </c:cat>
          <c:val>
            <c:numRef>
              <c:f>'P1'!$E$7</c:f>
              <c:numCache>
                <c:formatCode>###0.0</c:formatCode>
                <c:ptCount val="1"/>
                <c:pt idx="0">
                  <c:v>21.256038647342994</c:v>
                </c:pt>
              </c:numCache>
            </c:numRef>
          </c:val>
          <c:extLst>
            <c:ext xmlns:c16="http://schemas.microsoft.com/office/drawing/2014/chart" uri="{C3380CC4-5D6E-409C-BE32-E72D297353CC}">
              <c16:uniqueId val="{00000003-B3A0-400B-BDF2-DF5E7B9530DD}"/>
            </c:ext>
          </c:extLst>
        </c:ser>
        <c:ser>
          <c:idx val="4"/>
          <c:order val="4"/>
          <c:tx>
            <c:strRef>
              <c:f>'P1'!$B$8:$C$8</c:f>
              <c:strCache>
                <c:ptCount val="2"/>
                <c:pt idx="1">
                  <c:v>Prefiero ver lo que compro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'P1'!$E$3</c:f>
              <c:strCache>
                <c:ptCount val="1"/>
                <c:pt idx="0">
                  <c:v>Porcentaje</c:v>
                </c:pt>
              </c:strCache>
            </c:strRef>
          </c:cat>
          <c:val>
            <c:numRef>
              <c:f>'P1'!$E$8</c:f>
              <c:numCache>
                <c:formatCode>###0.0</c:formatCode>
                <c:ptCount val="1"/>
                <c:pt idx="0">
                  <c:v>18.840579710144929</c:v>
                </c:pt>
              </c:numCache>
            </c:numRef>
          </c:val>
          <c:extLst>
            <c:ext xmlns:c16="http://schemas.microsoft.com/office/drawing/2014/chart" uri="{C3380CC4-5D6E-409C-BE32-E72D297353CC}">
              <c16:uniqueId val="{00000004-B3A0-400B-BDF2-DF5E7B9530DD}"/>
            </c:ext>
          </c:extLst>
        </c:ser>
        <c:dLbls>
          <c:showLegendKey val="0"/>
          <c:showVal val="1"/>
          <c:showCatName val="0"/>
          <c:showSerName val="0"/>
          <c:showPercent val="0"/>
          <c:showBubbleSize val="0"/>
        </c:dLbls>
        <c:gapWidth val="75"/>
        <c:axId val="392569600"/>
        <c:axId val="392569928"/>
      </c:barChart>
      <c:catAx>
        <c:axId val="392569600"/>
        <c:scaling>
          <c:orientation val="minMax"/>
        </c:scaling>
        <c:delete val="1"/>
        <c:axPos val="l"/>
        <c:numFmt formatCode="General" sourceLinked="1"/>
        <c:majorTickMark val="none"/>
        <c:minorTickMark val="none"/>
        <c:tickLblPos val="nextTo"/>
        <c:crossAx val="392569928"/>
        <c:crosses val="autoZero"/>
        <c:auto val="1"/>
        <c:lblAlgn val="ctr"/>
        <c:lblOffset val="100"/>
        <c:noMultiLvlLbl val="0"/>
      </c:catAx>
      <c:valAx>
        <c:axId val="39256992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39256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'[tablas pa presentacion (1).xlsx]abandono'!$P$2</c:f>
              <c:strCache>
                <c:ptCount val="1"/>
                <c:pt idx="0">
                  <c:v> Problemas con la página o aplicación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(1).xlsx]abandono'!$P$9</c:f>
              <c:numCache>
                <c:formatCode>0.0</c:formatCode>
                <c:ptCount val="1"/>
                <c:pt idx="0">
                  <c:v>14.72689559806407</c:v>
                </c:pt>
              </c:numCache>
            </c:numRef>
          </c:val>
          <c:extLst>
            <c:ext xmlns:c16="http://schemas.microsoft.com/office/drawing/2014/chart" uri="{C3380CC4-5D6E-409C-BE32-E72D297353CC}">
              <c16:uniqueId val="{00000000-EC52-413C-8E8A-0F7408BE32B2}"/>
            </c:ext>
          </c:extLst>
        </c:ser>
        <c:ser>
          <c:idx val="1"/>
          <c:order val="1"/>
          <c:tx>
            <c:strRef>
              <c:f>'[tablas pa presentacion (1).xlsx]abandono'!$Q$2</c:f>
              <c:strCache>
                <c:ptCount val="1"/>
                <c:pt idx="0">
                  <c:v>Dudas en la compra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(1).xlsx]abandono'!$Q$9</c:f>
              <c:numCache>
                <c:formatCode>0.0</c:formatCode>
                <c:ptCount val="1"/>
                <c:pt idx="0">
                  <c:v>14.035492048859185</c:v>
                </c:pt>
              </c:numCache>
            </c:numRef>
          </c:val>
          <c:extLst>
            <c:ext xmlns:c16="http://schemas.microsoft.com/office/drawing/2014/chart" uri="{C3380CC4-5D6E-409C-BE32-E72D297353CC}">
              <c16:uniqueId val="{00000001-EC52-413C-8E8A-0F7408BE32B2}"/>
            </c:ext>
          </c:extLst>
        </c:ser>
        <c:ser>
          <c:idx val="2"/>
          <c:order val="2"/>
          <c:tx>
            <c:strRef>
              <c:f>'[tablas pa presentacion (1).xlsx]abandono'!$R$2</c:f>
              <c:strCache>
                <c:ptCount val="1"/>
                <c:pt idx="0">
                  <c:v>Tiempo de entrega no acorde a mis necesidades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(1).xlsx]abandono'!$R$9</c:f>
              <c:numCache>
                <c:formatCode>0.0</c:formatCode>
                <c:ptCount val="1"/>
                <c:pt idx="0">
                  <c:v>14.24291311362065</c:v>
                </c:pt>
              </c:numCache>
            </c:numRef>
          </c:val>
          <c:extLst>
            <c:ext xmlns:c16="http://schemas.microsoft.com/office/drawing/2014/chart" uri="{C3380CC4-5D6E-409C-BE32-E72D297353CC}">
              <c16:uniqueId val="{00000002-EC52-413C-8E8A-0F7408BE32B2}"/>
            </c:ext>
          </c:extLst>
        </c:ser>
        <c:ser>
          <c:idx val="3"/>
          <c:order val="3"/>
          <c:tx>
            <c:strRef>
              <c:f>'[tablas pa presentacion (1).xlsx]abandono'!$S$2</c:f>
              <c:strCache>
                <c:ptCount val="1"/>
                <c:pt idx="0">
                  <c:v>Inconsistencia en precios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(1).xlsx]abandono'!$S$9</c:f>
              <c:numCache>
                <c:formatCode>0.0</c:formatCode>
                <c:ptCount val="1"/>
                <c:pt idx="0">
                  <c:v>14.150725973726665</c:v>
                </c:pt>
              </c:numCache>
            </c:numRef>
          </c:val>
          <c:extLst>
            <c:ext xmlns:c16="http://schemas.microsoft.com/office/drawing/2014/chart" uri="{C3380CC4-5D6E-409C-BE32-E72D297353CC}">
              <c16:uniqueId val="{00000003-EC52-413C-8E8A-0F7408BE32B2}"/>
            </c:ext>
          </c:extLst>
        </c:ser>
        <c:ser>
          <c:idx val="4"/>
          <c:order val="4"/>
          <c:tx>
            <c:strRef>
              <c:f>'[tablas pa presentacion (1).xlsx]abandono'!$T$2</c:f>
              <c:strCache>
                <c:ptCount val="1"/>
                <c:pt idx="0">
                  <c:v>No respondió el vendedor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(1).xlsx]abandono'!$T$9</c:f>
              <c:numCache>
                <c:formatCode>0.0</c:formatCode>
                <c:ptCount val="1"/>
                <c:pt idx="0">
                  <c:v>14.289006683567642</c:v>
                </c:pt>
              </c:numCache>
            </c:numRef>
          </c:val>
          <c:extLst>
            <c:ext xmlns:c16="http://schemas.microsoft.com/office/drawing/2014/chart" uri="{C3380CC4-5D6E-409C-BE32-E72D297353CC}">
              <c16:uniqueId val="{00000004-EC52-413C-8E8A-0F7408BE32B2}"/>
            </c:ext>
          </c:extLst>
        </c:ser>
        <c:ser>
          <c:idx val="5"/>
          <c:order val="5"/>
          <c:tx>
            <c:strRef>
              <c:f>'[tablas pa presentacion (1).xlsx]abandono'!$U$2</c:f>
              <c:strCache>
                <c:ptCount val="1"/>
                <c:pt idx="0">
                  <c:v>Más fácil comprarlo personalmente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(1).xlsx]abandono'!$U$9</c:f>
              <c:numCache>
                <c:formatCode>0.0</c:formatCode>
                <c:ptCount val="1"/>
                <c:pt idx="0">
                  <c:v>14.196819543673657</c:v>
                </c:pt>
              </c:numCache>
            </c:numRef>
          </c:val>
          <c:extLst>
            <c:ext xmlns:c16="http://schemas.microsoft.com/office/drawing/2014/chart" uri="{C3380CC4-5D6E-409C-BE32-E72D297353CC}">
              <c16:uniqueId val="{00000005-EC52-413C-8E8A-0F7408BE32B2}"/>
            </c:ext>
          </c:extLst>
        </c:ser>
        <c:ser>
          <c:idx val="6"/>
          <c:order val="6"/>
          <c:tx>
            <c:strRef>
              <c:f>'[tablas pa presentacion (1).xlsx]abandono'!$V$2</c:f>
              <c:strCache>
                <c:ptCount val="1"/>
                <c:pt idx="0">
                  <c:v>El portal o APP era muy complicado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(1).xlsx]abandono'!$V$9</c:f>
              <c:numCache>
                <c:formatCode>0.0</c:formatCode>
                <c:ptCount val="1"/>
                <c:pt idx="0">
                  <c:v>14.358147038488131</c:v>
                </c:pt>
              </c:numCache>
            </c:numRef>
          </c:val>
          <c:extLst>
            <c:ext xmlns:c16="http://schemas.microsoft.com/office/drawing/2014/chart" uri="{C3380CC4-5D6E-409C-BE32-E72D297353CC}">
              <c16:uniqueId val="{00000006-EC52-413C-8E8A-0F7408BE32B2}"/>
            </c:ext>
          </c:extLst>
        </c:ser>
        <c:dLbls>
          <c:showLegendKey val="0"/>
          <c:showVal val="1"/>
          <c:showCatName val="0"/>
          <c:showSerName val="0"/>
          <c:showPercent val="0"/>
          <c:showBubbleSize val="0"/>
        </c:dLbls>
        <c:gapWidth val="219"/>
        <c:overlap val="-27"/>
        <c:axId val="421539464"/>
        <c:axId val="421536720"/>
      </c:barChart>
      <c:catAx>
        <c:axId val="421539464"/>
        <c:scaling>
          <c:orientation val="minMax"/>
        </c:scaling>
        <c:delete val="1"/>
        <c:axPos val="b"/>
        <c:numFmt formatCode="General" sourceLinked="1"/>
        <c:majorTickMark val="none"/>
        <c:minorTickMark val="none"/>
        <c:tickLblPos val="nextTo"/>
        <c:crossAx val="421536720"/>
        <c:crosses val="autoZero"/>
        <c:auto val="1"/>
        <c:lblAlgn val="ctr"/>
        <c:lblOffset val="100"/>
        <c:noMultiLvlLbl val="0"/>
      </c:catAx>
      <c:valAx>
        <c:axId val="421536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421539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'[tablas pa presentacion (1).xlsx]Hoja6'!$O$2</c:f>
              <c:strCache>
                <c:ptCount val="1"/>
                <c:pt idx="0">
                  <c:v>CORREO ELECTRÓNICO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(1).xlsx]Hoja6'!$O$9</c:f>
              <c:numCache>
                <c:formatCode>0.00</c:formatCode>
                <c:ptCount val="1"/>
                <c:pt idx="0">
                  <c:v>15.609629821382345</c:v>
                </c:pt>
              </c:numCache>
            </c:numRef>
          </c:val>
          <c:extLst>
            <c:ext xmlns:c16="http://schemas.microsoft.com/office/drawing/2014/chart" uri="{C3380CC4-5D6E-409C-BE32-E72D297353CC}">
              <c16:uniqueId val="{00000000-1897-4223-83DC-26FAE37E64B4}"/>
            </c:ext>
          </c:extLst>
        </c:ser>
        <c:ser>
          <c:idx val="1"/>
          <c:order val="1"/>
          <c:tx>
            <c:strRef>
              <c:f>'[tablas pa presentacion (1).xlsx]Hoja6'!$P$2</c:f>
              <c:strCache>
                <c:ptCount val="1"/>
                <c:pt idx="0">
                  <c:v>FACEBOOK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(1).xlsx]Hoja6'!$P$9</c:f>
              <c:numCache>
                <c:formatCode>0.00</c:formatCode>
                <c:ptCount val="1"/>
                <c:pt idx="0">
                  <c:v>17.033393735438779</c:v>
                </c:pt>
              </c:numCache>
            </c:numRef>
          </c:val>
          <c:extLst>
            <c:ext xmlns:c16="http://schemas.microsoft.com/office/drawing/2014/chart" uri="{C3380CC4-5D6E-409C-BE32-E72D297353CC}">
              <c16:uniqueId val="{00000001-1897-4223-83DC-26FAE37E64B4}"/>
            </c:ext>
          </c:extLst>
        </c:ser>
        <c:ser>
          <c:idx val="2"/>
          <c:order val="2"/>
          <c:tx>
            <c:strRef>
              <c:f>'[tablas pa presentacion (1).xlsx]Hoja6'!$Q$2</c:f>
              <c:strCache>
                <c:ptCount val="1"/>
                <c:pt idx="0">
                  <c:v>INSTAGRAM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(1).xlsx]Hoja6'!$Q$9</c:f>
              <c:numCache>
                <c:formatCode>0.00</c:formatCode>
                <c:ptCount val="1"/>
                <c:pt idx="0">
                  <c:v>17.344033134869271</c:v>
                </c:pt>
              </c:numCache>
            </c:numRef>
          </c:val>
          <c:extLst>
            <c:ext xmlns:c16="http://schemas.microsoft.com/office/drawing/2014/chart" uri="{C3380CC4-5D6E-409C-BE32-E72D297353CC}">
              <c16:uniqueId val="{00000002-1897-4223-83DC-26FAE37E64B4}"/>
            </c:ext>
          </c:extLst>
        </c:ser>
        <c:ser>
          <c:idx val="3"/>
          <c:order val="3"/>
          <c:tx>
            <c:strRef>
              <c:f>'[tablas pa presentacion (1).xlsx]Hoja6'!$R$2</c:f>
              <c:strCache>
                <c:ptCount val="1"/>
                <c:pt idx="0">
                  <c:v>SKYPE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(1).xlsx]Hoja6'!$R$9</c:f>
              <c:numCache>
                <c:formatCode>0.00</c:formatCode>
                <c:ptCount val="1"/>
                <c:pt idx="0">
                  <c:v>16.593321252912244</c:v>
                </c:pt>
              </c:numCache>
            </c:numRef>
          </c:val>
          <c:extLst>
            <c:ext xmlns:c16="http://schemas.microsoft.com/office/drawing/2014/chart" uri="{C3380CC4-5D6E-409C-BE32-E72D297353CC}">
              <c16:uniqueId val="{00000003-1897-4223-83DC-26FAE37E64B4}"/>
            </c:ext>
          </c:extLst>
        </c:ser>
        <c:ser>
          <c:idx val="4"/>
          <c:order val="4"/>
          <c:tx>
            <c:strRef>
              <c:f>'[tablas pa presentacion (1).xlsx]Hoja6'!$S$2</c:f>
              <c:strCache>
                <c:ptCount val="1"/>
                <c:pt idx="0">
                  <c:v>SMS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(1).xlsx]Hoja6'!$S$9</c:f>
              <c:numCache>
                <c:formatCode>0.00</c:formatCode>
                <c:ptCount val="1"/>
                <c:pt idx="0">
                  <c:v>17.033393735438779</c:v>
                </c:pt>
              </c:numCache>
            </c:numRef>
          </c:val>
          <c:extLst>
            <c:ext xmlns:c16="http://schemas.microsoft.com/office/drawing/2014/chart" uri="{C3380CC4-5D6E-409C-BE32-E72D297353CC}">
              <c16:uniqueId val="{00000004-1897-4223-83DC-26FAE37E64B4}"/>
            </c:ext>
          </c:extLst>
        </c:ser>
        <c:ser>
          <c:idx val="5"/>
          <c:order val="5"/>
          <c:tx>
            <c:strRef>
              <c:f>'[tablas pa presentacion (1).xlsx]Hoja6'!$T$2</c:f>
              <c:strCache>
                <c:ptCount val="1"/>
                <c:pt idx="0">
                  <c:v>TWITTER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'[tablas pa presentacion (1).xlsx]Hoja6'!$T$9</c:f>
              <c:numCache>
                <c:formatCode>0.00</c:formatCode>
                <c:ptCount val="1"/>
                <c:pt idx="0">
                  <c:v>16.38622831995858</c:v>
                </c:pt>
              </c:numCache>
            </c:numRef>
          </c:val>
          <c:extLst>
            <c:ext xmlns:c16="http://schemas.microsoft.com/office/drawing/2014/chart" uri="{C3380CC4-5D6E-409C-BE32-E72D297353CC}">
              <c16:uniqueId val="{00000005-1897-4223-83DC-26FAE37E64B4}"/>
            </c:ext>
          </c:extLst>
        </c:ser>
        <c:dLbls>
          <c:showLegendKey val="0"/>
          <c:showVal val="1"/>
          <c:showCatName val="0"/>
          <c:showSerName val="0"/>
          <c:showPercent val="0"/>
          <c:showBubbleSize val="0"/>
        </c:dLbls>
        <c:gapWidth val="150"/>
        <c:overlap val="-25"/>
        <c:axId val="446038096"/>
        <c:axId val="446046328"/>
      </c:barChart>
      <c:catAx>
        <c:axId val="44603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446046328"/>
        <c:crosses val="autoZero"/>
        <c:auto val="1"/>
        <c:lblAlgn val="ctr"/>
        <c:lblOffset val="100"/>
        <c:noMultiLvlLbl val="0"/>
      </c:catAx>
      <c:valAx>
        <c:axId val="446046328"/>
        <c:scaling>
          <c:orientation val="minMax"/>
        </c:scaling>
        <c:delete val="1"/>
        <c:axPos val="b"/>
        <c:numFmt formatCode="0.00" sourceLinked="1"/>
        <c:majorTickMark val="none"/>
        <c:minorTickMark val="none"/>
        <c:tickLblPos val="nextTo"/>
        <c:crossAx val="4460380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42473-E002-4DA6-BEB3-8310450E5EFD}" type="doc">
      <dgm:prSet loTypeId="urn:microsoft.com/office/officeart/2005/8/layout/hProcess11" loCatId="process" qsTypeId="urn:microsoft.com/office/officeart/2005/8/quickstyle/simple4" qsCatId="simple" csTypeId="urn:microsoft.com/office/officeart/2005/8/colors/colorful1" csCatId="colorful" phldr="1"/>
      <dgm:spPr/>
    </dgm:pt>
    <dgm:pt modelId="{592C357C-2C29-4247-B8D0-8B3C305F5709}">
      <dgm:prSet phldrT="[Texto]" custT="1"/>
      <dgm:spPr/>
      <dgm:t>
        <a:bodyPr/>
        <a:lstStyle/>
        <a:p>
          <a:r>
            <a:rPr lang="es-419" sz="1000" dirty="0"/>
            <a:t>Periodo Neolítico Trueque 7000 a. C</a:t>
          </a:r>
          <a:endParaRPr lang="es-EC" sz="1000" dirty="0"/>
        </a:p>
      </dgm:t>
    </dgm:pt>
    <dgm:pt modelId="{C0D601A4-2527-4A23-869A-F3F1CAC22767}" type="parTrans" cxnId="{67134936-FF70-49ED-8C0C-48A032551647}">
      <dgm:prSet/>
      <dgm:spPr/>
      <dgm:t>
        <a:bodyPr/>
        <a:lstStyle/>
        <a:p>
          <a:endParaRPr lang="es-EC" sz="2000"/>
        </a:p>
      </dgm:t>
    </dgm:pt>
    <dgm:pt modelId="{76543308-42F4-43D5-BB31-73A058243778}" type="sibTrans" cxnId="{67134936-FF70-49ED-8C0C-48A032551647}">
      <dgm:prSet/>
      <dgm:spPr/>
      <dgm:t>
        <a:bodyPr/>
        <a:lstStyle/>
        <a:p>
          <a:endParaRPr lang="es-EC" sz="2000"/>
        </a:p>
      </dgm:t>
    </dgm:pt>
    <dgm:pt modelId="{294DD793-8EFA-4787-A3B8-EF4ADD2A528D}">
      <dgm:prSet phldrT="[Texto]" custT="1"/>
      <dgm:spPr/>
      <dgm:t>
        <a:bodyPr/>
        <a:lstStyle/>
        <a:p>
          <a:r>
            <a:rPr lang="es-419" sz="900" dirty="0"/>
            <a:t>Revolución Industrial XVIII-XIX</a:t>
          </a:r>
          <a:endParaRPr lang="es-EC" sz="900" dirty="0"/>
        </a:p>
      </dgm:t>
    </dgm:pt>
    <dgm:pt modelId="{118D8D89-E13B-4381-87C5-7B6C6F9E4E97}" type="parTrans" cxnId="{96AF4CCA-DA19-4C65-AC94-DA3B74AE4BEE}">
      <dgm:prSet/>
      <dgm:spPr/>
      <dgm:t>
        <a:bodyPr/>
        <a:lstStyle/>
        <a:p>
          <a:endParaRPr lang="es-EC" sz="2000"/>
        </a:p>
      </dgm:t>
    </dgm:pt>
    <dgm:pt modelId="{BEB35D1A-B3C9-4DD8-ADFA-DECB901978F0}" type="sibTrans" cxnId="{96AF4CCA-DA19-4C65-AC94-DA3B74AE4BEE}">
      <dgm:prSet/>
      <dgm:spPr/>
      <dgm:t>
        <a:bodyPr/>
        <a:lstStyle/>
        <a:p>
          <a:endParaRPr lang="es-EC" sz="2000"/>
        </a:p>
      </dgm:t>
    </dgm:pt>
    <dgm:pt modelId="{72F97191-CCDA-482E-9E27-BDDF95EB390B}">
      <dgm:prSet phldrT="[Texto]" custT="1"/>
      <dgm:spPr/>
      <dgm:t>
        <a:bodyPr/>
        <a:lstStyle/>
        <a:p>
          <a:r>
            <a:rPr lang="es-419" sz="900" dirty="0"/>
            <a:t>Señales de humo manera de comunicación</a:t>
          </a:r>
          <a:endParaRPr lang="es-EC" sz="900" dirty="0"/>
        </a:p>
      </dgm:t>
    </dgm:pt>
    <dgm:pt modelId="{E44CB713-F382-4FA3-9A86-D7D1AB6B57E4}" type="parTrans" cxnId="{DA2E32D3-DCCF-4E8E-9B9C-C897889958CF}">
      <dgm:prSet/>
      <dgm:spPr/>
      <dgm:t>
        <a:bodyPr/>
        <a:lstStyle/>
        <a:p>
          <a:endParaRPr lang="es-EC" sz="2000"/>
        </a:p>
      </dgm:t>
    </dgm:pt>
    <dgm:pt modelId="{8E976538-B6BB-4C54-9D36-2196E1360A84}" type="sibTrans" cxnId="{DA2E32D3-DCCF-4E8E-9B9C-C897889958CF}">
      <dgm:prSet/>
      <dgm:spPr/>
      <dgm:t>
        <a:bodyPr/>
        <a:lstStyle/>
        <a:p>
          <a:endParaRPr lang="es-EC" sz="2000"/>
        </a:p>
      </dgm:t>
    </dgm:pt>
    <dgm:pt modelId="{94F5DA26-F126-48F1-BDDE-6EC2BACE368C}">
      <dgm:prSet phldrT="[Texto]" custT="1"/>
      <dgm:spPr/>
      <dgm:t>
        <a:bodyPr/>
        <a:lstStyle/>
        <a:p>
          <a:r>
            <a:rPr lang="es-419" sz="900" dirty="0"/>
            <a:t>Exploración del Atlántico y desarrollo tecnológico, brújula, armas de fuego. Siglo XVII</a:t>
          </a:r>
          <a:endParaRPr lang="es-EC" sz="900" dirty="0"/>
        </a:p>
      </dgm:t>
    </dgm:pt>
    <dgm:pt modelId="{B1FDE4B4-8D9B-439A-AC6C-48374754165F}" type="parTrans" cxnId="{67A0C4BC-8155-4BE2-8B01-318611D051AA}">
      <dgm:prSet/>
      <dgm:spPr/>
      <dgm:t>
        <a:bodyPr/>
        <a:lstStyle/>
        <a:p>
          <a:endParaRPr lang="es-EC" sz="2000"/>
        </a:p>
      </dgm:t>
    </dgm:pt>
    <dgm:pt modelId="{0241453D-1730-4BEF-BEE4-460C16A949F8}" type="sibTrans" cxnId="{67A0C4BC-8155-4BE2-8B01-318611D051AA}">
      <dgm:prSet/>
      <dgm:spPr/>
      <dgm:t>
        <a:bodyPr/>
        <a:lstStyle/>
        <a:p>
          <a:endParaRPr lang="es-EC" sz="2000"/>
        </a:p>
      </dgm:t>
    </dgm:pt>
    <dgm:pt modelId="{417F571F-3BB1-4625-A1F2-D3FF41320347}">
      <dgm:prSet phldrT="[Texto]" custT="1"/>
      <dgm:spPr/>
      <dgm:t>
        <a:bodyPr/>
        <a:lstStyle/>
        <a:p>
          <a:r>
            <a:rPr lang="es-419" sz="900" dirty="0"/>
            <a:t>Arpanet y computadora 60´S</a:t>
          </a:r>
          <a:endParaRPr lang="es-EC" sz="900" dirty="0"/>
        </a:p>
      </dgm:t>
    </dgm:pt>
    <dgm:pt modelId="{15B78A5F-292F-4D69-9759-725751D6B590}" type="parTrans" cxnId="{B6AF6D20-E333-4A3B-822C-7B378E1C4FB1}">
      <dgm:prSet/>
      <dgm:spPr/>
      <dgm:t>
        <a:bodyPr/>
        <a:lstStyle/>
        <a:p>
          <a:endParaRPr lang="es-EC" sz="2000"/>
        </a:p>
      </dgm:t>
    </dgm:pt>
    <dgm:pt modelId="{7E6744B5-8789-44BC-8B55-ED1BAE1F62C1}" type="sibTrans" cxnId="{B6AF6D20-E333-4A3B-822C-7B378E1C4FB1}">
      <dgm:prSet/>
      <dgm:spPr/>
      <dgm:t>
        <a:bodyPr/>
        <a:lstStyle/>
        <a:p>
          <a:endParaRPr lang="es-EC" sz="2000"/>
        </a:p>
      </dgm:t>
    </dgm:pt>
    <dgm:pt modelId="{C5203378-A2C8-4EC5-B8C7-EE4D1D753226}">
      <dgm:prSet phldrT="[Texto]" custT="1"/>
      <dgm:spPr/>
      <dgm:t>
        <a:bodyPr/>
        <a:lstStyle/>
        <a:p>
          <a:r>
            <a:rPr lang="es-419" sz="900" dirty="0"/>
            <a:t>1989 Aparece servicio WWW</a:t>
          </a:r>
          <a:endParaRPr lang="es-EC" sz="900" dirty="0"/>
        </a:p>
      </dgm:t>
    </dgm:pt>
    <dgm:pt modelId="{096E62AC-ADC9-497C-9C4C-2C0787534E42}" type="parTrans" cxnId="{6A23C031-4076-4729-925E-A8F677B76032}">
      <dgm:prSet/>
      <dgm:spPr/>
      <dgm:t>
        <a:bodyPr/>
        <a:lstStyle/>
        <a:p>
          <a:endParaRPr lang="es-EC" sz="2000"/>
        </a:p>
      </dgm:t>
    </dgm:pt>
    <dgm:pt modelId="{D950B957-6E21-4181-9281-AB2320AB0A1E}" type="sibTrans" cxnId="{6A23C031-4076-4729-925E-A8F677B76032}">
      <dgm:prSet/>
      <dgm:spPr/>
      <dgm:t>
        <a:bodyPr/>
        <a:lstStyle/>
        <a:p>
          <a:endParaRPr lang="es-EC" sz="2000"/>
        </a:p>
      </dgm:t>
    </dgm:pt>
    <dgm:pt modelId="{5E30EBF9-F621-4B0A-827C-AEE5FCBD0030}">
      <dgm:prSet phldrT="[Texto]" custT="1"/>
      <dgm:spPr/>
      <dgm:t>
        <a:bodyPr/>
        <a:lstStyle/>
        <a:p>
          <a:r>
            <a:rPr lang="es-419" sz="900" dirty="0"/>
            <a:t>1991 Comercio Electrónico se hizo posible, para uso comercial</a:t>
          </a:r>
          <a:endParaRPr lang="es-EC" sz="900" dirty="0"/>
        </a:p>
      </dgm:t>
    </dgm:pt>
    <dgm:pt modelId="{98AEE0C6-3BBC-4C8F-A17E-E128875F1B41}" type="parTrans" cxnId="{EB7B0126-156C-4D20-9F76-20E4E6E6F422}">
      <dgm:prSet/>
      <dgm:spPr/>
      <dgm:t>
        <a:bodyPr/>
        <a:lstStyle/>
        <a:p>
          <a:endParaRPr lang="es-EC" sz="2000"/>
        </a:p>
      </dgm:t>
    </dgm:pt>
    <dgm:pt modelId="{173B1F8A-7EB3-4CE2-B75E-8639D644711B}" type="sibTrans" cxnId="{EB7B0126-156C-4D20-9F76-20E4E6E6F422}">
      <dgm:prSet/>
      <dgm:spPr/>
      <dgm:t>
        <a:bodyPr/>
        <a:lstStyle/>
        <a:p>
          <a:endParaRPr lang="es-EC" sz="2000"/>
        </a:p>
      </dgm:t>
    </dgm:pt>
    <dgm:pt modelId="{690D1A74-FB08-413A-A2ED-5D005B7C8723}">
      <dgm:prSet phldrT="[Texto]" custT="1"/>
      <dgm:spPr/>
      <dgm:t>
        <a:bodyPr/>
        <a:lstStyle/>
        <a:p>
          <a:r>
            <a:rPr lang="es-419" sz="900" dirty="0"/>
            <a:t>2006-2009 Redes sociales </a:t>
          </a:r>
          <a:endParaRPr lang="es-EC" sz="900" dirty="0"/>
        </a:p>
      </dgm:t>
    </dgm:pt>
    <dgm:pt modelId="{74770C49-4D24-403A-BACB-D0FC40D996DE}" type="parTrans" cxnId="{0A319C07-582E-4B3C-B21C-4413453ADDFF}">
      <dgm:prSet/>
      <dgm:spPr/>
      <dgm:t>
        <a:bodyPr/>
        <a:lstStyle/>
        <a:p>
          <a:endParaRPr lang="es-EC" sz="2000"/>
        </a:p>
      </dgm:t>
    </dgm:pt>
    <dgm:pt modelId="{EC646FFA-58BC-4D41-A7AF-6A30BED18B37}" type="sibTrans" cxnId="{0A319C07-582E-4B3C-B21C-4413453ADDFF}">
      <dgm:prSet/>
      <dgm:spPr/>
      <dgm:t>
        <a:bodyPr/>
        <a:lstStyle/>
        <a:p>
          <a:endParaRPr lang="es-EC" sz="2000"/>
        </a:p>
      </dgm:t>
    </dgm:pt>
    <dgm:pt modelId="{126D9C09-515F-4673-82F8-7A00490CB7E8}">
      <dgm:prSet phldrT="[Texto]" custT="1"/>
      <dgm:spPr/>
      <dgm:t>
        <a:bodyPr/>
        <a:lstStyle/>
        <a:p>
          <a:r>
            <a:rPr lang="es-419" sz="900" dirty="0"/>
            <a:t>2014 Boom métodos de pago, pago seguro, (banco online)</a:t>
          </a:r>
          <a:endParaRPr lang="es-EC" sz="900" dirty="0"/>
        </a:p>
      </dgm:t>
    </dgm:pt>
    <dgm:pt modelId="{5CD3E2F9-C96D-4CB0-A418-67FAEC111117}" type="parTrans" cxnId="{6359A361-78EF-4A5F-88EE-14226A495036}">
      <dgm:prSet/>
      <dgm:spPr/>
      <dgm:t>
        <a:bodyPr/>
        <a:lstStyle/>
        <a:p>
          <a:endParaRPr lang="es-EC" sz="2000"/>
        </a:p>
      </dgm:t>
    </dgm:pt>
    <dgm:pt modelId="{442E1CDF-FB70-426F-9E3B-F6C20F6C6155}" type="sibTrans" cxnId="{6359A361-78EF-4A5F-88EE-14226A495036}">
      <dgm:prSet/>
      <dgm:spPr/>
      <dgm:t>
        <a:bodyPr/>
        <a:lstStyle/>
        <a:p>
          <a:endParaRPr lang="es-EC" sz="2000"/>
        </a:p>
      </dgm:t>
    </dgm:pt>
    <dgm:pt modelId="{C04F01E6-12C7-4C9A-B77D-0792A59FD351}" type="pres">
      <dgm:prSet presAssocID="{EE442473-E002-4DA6-BEB3-8310450E5EFD}" presName="Name0" presStyleCnt="0">
        <dgm:presLayoutVars>
          <dgm:dir/>
          <dgm:resizeHandles val="exact"/>
        </dgm:presLayoutVars>
      </dgm:prSet>
      <dgm:spPr/>
    </dgm:pt>
    <dgm:pt modelId="{A4F23CFB-A822-4163-B23E-D2FB80F37C03}" type="pres">
      <dgm:prSet presAssocID="{EE442473-E002-4DA6-BEB3-8310450E5EFD}" presName="arrow" presStyleLbl="bgShp" presStyleIdx="0" presStyleCnt="1"/>
      <dgm:spPr/>
    </dgm:pt>
    <dgm:pt modelId="{8CE0F1BF-EEB9-4347-8114-F932ECCDA445}" type="pres">
      <dgm:prSet presAssocID="{EE442473-E002-4DA6-BEB3-8310450E5EFD}" presName="points" presStyleCnt="0"/>
      <dgm:spPr/>
    </dgm:pt>
    <dgm:pt modelId="{6120D4E9-21AF-4055-9C56-4004AF359A6A}" type="pres">
      <dgm:prSet presAssocID="{592C357C-2C29-4247-B8D0-8B3C305F5709}" presName="compositeA" presStyleCnt="0"/>
      <dgm:spPr/>
    </dgm:pt>
    <dgm:pt modelId="{639D1C7B-FFBD-43DE-9DB3-1386DE84F5D6}" type="pres">
      <dgm:prSet presAssocID="{592C357C-2C29-4247-B8D0-8B3C305F5709}" presName="textA" presStyleLbl="revTx" presStyleIdx="0" presStyleCnt="9" custScaleX="208275">
        <dgm:presLayoutVars>
          <dgm:bulletEnabled val="1"/>
        </dgm:presLayoutVars>
      </dgm:prSet>
      <dgm:spPr/>
    </dgm:pt>
    <dgm:pt modelId="{8082B2D6-A7AF-4A5A-BEBD-71F8E37484E0}" type="pres">
      <dgm:prSet presAssocID="{592C357C-2C29-4247-B8D0-8B3C305F5709}" presName="circleA" presStyleLbl="node1" presStyleIdx="0" presStyleCnt="9"/>
      <dgm:spPr/>
    </dgm:pt>
    <dgm:pt modelId="{2504E561-5AF6-49CD-A271-02E492CDD0AC}" type="pres">
      <dgm:prSet presAssocID="{592C357C-2C29-4247-B8D0-8B3C305F5709}" presName="spaceA" presStyleCnt="0"/>
      <dgm:spPr/>
    </dgm:pt>
    <dgm:pt modelId="{330471DD-B127-47BE-910D-8E66862E9548}" type="pres">
      <dgm:prSet presAssocID="{76543308-42F4-43D5-BB31-73A058243778}" presName="space" presStyleCnt="0"/>
      <dgm:spPr/>
    </dgm:pt>
    <dgm:pt modelId="{B8F62DA6-0CDA-4095-9876-5E4E4CD894FC}" type="pres">
      <dgm:prSet presAssocID="{72F97191-CCDA-482E-9E27-BDDF95EB390B}" presName="compositeB" presStyleCnt="0"/>
      <dgm:spPr/>
    </dgm:pt>
    <dgm:pt modelId="{CF8FE3D4-6C4E-4C76-B1DB-88D8EADCD5C2}" type="pres">
      <dgm:prSet presAssocID="{72F97191-CCDA-482E-9E27-BDDF95EB390B}" presName="textB" presStyleLbl="revTx" presStyleIdx="1" presStyleCnt="9" custScaleX="156969">
        <dgm:presLayoutVars>
          <dgm:bulletEnabled val="1"/>
        </dgm:presLayoutVars>
      </dgm:prSet>
      <dgm:spPr/>
    </dgm:pt>
    <dgm:pt modelId="{A496FA94-C873-48F2-A789-5858C116D284}" type="pres">
      <dgm:prSet presAssocID="{72F97191-CCDA-482E-9E27-BDDF95EB390B}" presName="circleB" presStyleLbl="node1" presStyleIdx="1" presStyleCnt="9"/>
      <dgm:spPr/>
    </dgm:pt>
    <dgm:pt modelId="{29B596AA-9A70-4104-A1FC-92D61D2B8E52}" type="pres">
      <dgm:prSet presAssocID="{72F97191-CCDA-482E-9E27-BDDF95EB390B}" presName="spaceB" presStyleCnt="0"/>
      <dgm:spPr/>
    </dgm:pt>
    <dgm:pt modelId="{76FDC4A9-049E-4CE3-AFE8-AA5697236A73}" type="pres">
      <dgm:prSet presAssocID="{8E976538-B6BB-4C54-9D36-2196E1360A84}" presName="space" presStyleCnt="0"/>
      <dgm:spPr/>
    </dgm:pt>
    <dgm:pt modelId="{26AEC081-64FF-487A-B48B-FF005D1E84B9}" type="pres">
      <dgm:prSet presAssocID="{94F5DA26-F126-48F1-BDDE-6EC2BACE368C}" presName="compositeA" presStyleCnt="0"/>
      <dgm:spPr/>
    </dgm:pt>
    <dgm:pt modelId="{545A0C87-A3EE-4E39-A330-7C19AB27C0F8}" type="pres">
      <dgm:prSet presAssocID="{94F5DA26-F126-48F1-BDDE-6EC2BACE368C}" presName="textA" presStyleLbl="revTx" presStyleIdx="2" presStyleCnt="9" custScaleX="131908">
        <dgm:presLayoutVars>
          <dgm:bulletEnabled val="1"/>
        </dgm:presLayoutVars>
      </dgm:prSet>
      <dgm:spPr/>
    </dgm:pt>
    <dgm:pt modelId="{42FB3C90-ADA7-47C9-B93C-F0A1F4D94FC0}" type="pres">
      <dgm:prSet presAssocID="{94F5DA26-F126-48F1-BDDE-6EC2BACE368C}" presName="circleA" presStyleLbl="node1" presStyleIdx="2" presStyleCnt="9"/>
      <dgm:spPr/>
    </dgm:pt>
    <dgm:pt modelId="{77E58709-B3D0-46F2-8CA6-BDDD68B51FCE}" type="pres">
      <dgm:prSet presAssocID="{94F5DA26-F126-48F1-BDDE-6EC2BACE368C}" presName="spaceA" presStyleCnt="0"/>
      <dgm:spPr/>
    </dgm:pt>
    <dgm:pt modelId="{41AB6720-CD70-49F0-B7C0-7AAF8CA3FEC8}" type="pres">
      <dgm:prSet presAssocID="{0241453D-1730-4BEF-BEE4-460C16A949F8}" presName="space" presStyleCnt="0"/>
      <dgm:spPr/>
    </dgm:pt>
    <dgm:pt modelId="{C7C83617-EDC2-49C3-AE92-28847376D014}" type="pres">
      <dgm:prSet presAssocID="{294DD793-8EFA-4787-A3B8-EF4ADD2A528D}" presName="compositeB" presStyleCnt="0"/>
      <dgm:spPr/>
    </dgm:pt>
    <dgm:pt modelId="{3B9B1CAE-76C4-47FF-B982-9EB7338B49CF}" type="pres">
      <dgm:prSet presAssocID="{294DD793-8EFA-4787-A3B8-EF4ADD2A528D}" presName="textB" presStyleLbl="revTx" presStyleIdx="3" presStyleCnt="9" custScaleX="162122">
        <dgm:presLayoutVars>
          <dgm:bulletEnabled val="1"/>
        </dgm:presLayoutVars>
      </dgm:prSet>
      <dgm:spPr/>
    </dgm:pt>
    <dgm:pt modelId="{6685D518-82F3-4A8E-82D3-044E3AB83A76}" type="pres">
      <dgm:prSet presAssocID="{294DD793-8EFA-4787-A3B8-EF4ADD2A528D}" presName="circleB" presStyleLbl="node1" presStyleIdx="3" presStyleCnt="9"/>
      <dgm:spPr/>
    </dgm:pt>
    <dgm:pt modelId="{1211ED01-CECB-4E4D-A259-B40084561202}" type="pres">
      <dgm:prSet presAssocID="{294DD793-8EFA-4787-A3B8-EF4ADD2A528D}" presName="spaceB" presStyleCnt="0"/>
      <dgm:spPr/>
    </dgm:pt>
    <dgm:pt modelId="{1813F25F-F020-48F5-BF82-15974163D5AF}" type="pres">
      <dgm:prSet presAssocID="{BEB35D1A-B3C9-4DD8-ADFA-DECB901978F0}" presName="space" presStyleCnt="0"/>
      <dgm:spPr/>
    </dgm:pt>
    <dgm:pt modelId="{C4B137F9-8A7B-44BF-AA11-FB2B6418A978}" type="pres">
      <dgm:prSet presAssocID="{417F571F-3BB1-4625-A1F2-D3FF41320347}" presName="compositeA" presStyleCnt="0"/>
      <dgm:spPr/>
    </dgm:pt>
    <dgm:pt modelId="{C38D4B2A-0B33-4BC2-B298-4B2BBB8FD894}" type="pres">
      <dgm:prSet presAssocID="{417F571F-3BB1-4625-A1F2-D3FF41320347}" presName="textA" presStyleLbl="revTx" presStyleIdx="4" presStyleCnt="9" custScaleX="150148">
        <dgm:presLayoutVars>
          <dgm:bulletEnabled val="1"/>
        </dgm:presLayoutVars>
      </dgm:prSet>
      <dgm:spPr/>
    </dgm:pt>
    <dgm:pt modelId="{207D0FF3-7F91-46E2-834C-B536D4589FB4}" type="pres">
      <dgm:prSet presAssocID="{417F571F-3BB1-4625-A1F2-D3FF41320347}" presName="circleA" presStyleLbl="node1" presStyleIdx="4" presStyleCnt="9"/>
      <dgm:spPr/>
    </dgm:pt>
    <dgm:pt modelId="{6C129F02-B347-4DBB-A589-0F10014AA7B1}" type="pres">
      <dgm:prSet presAssocID="{417F571F-3BB1-4625-A1F2-D3FF41320347}" presName="spaceA" presStyleCnt="0"/>
      <dgm:spPr/>
    </dgm:pt>
    <dgm:pt modelId="{9A067B52-52C2-4EE4-8B01-E32C98FEC308}" type="pres">
      <dgm:prSet presAssocID="{7E6744B5-8789-44BC-8B55-ED1BAE1F62C1}" presName="space" presStyleCnt="0"/>
      <dgm:spPr/>
    </dgm:pt>
    <dgm:pt modelId="{48736994-02E0-40BE-B207-EE7764F09C11}" type="pres">
      <dgm:prSet presAssocID="{C5203378-A2C8-4EC5-B8C7-EE4D1D753226}" presName="compositeB" presStyleCnt="0"/>
      <dgm:spPr/>
    </dgm:pt>
    <dgm:pt modelId="{4F3E4C8E-A25D-4A32-AF13-16169D285142}" type="pres">
      <dgm:prSet presAssocID="{C5203378-A2C8-4EC5-B8C7-EE4D1D753226}" presName="textB" presStyleLbl="revTx" presStyleIdx="5" presStyleCnt="9">
        <dgm:presLayoutVars>
          <dgm:bulletEnabled val="1"/>
        </dgm:presLayoutVars>
      </dgm:prSet>
      <dgm:spPr/>
    </dgm:pt>
    <dgm:pt modelId="{6E5A846C-AB2D-4C4F-A419-72496414E176}" type="pres">
      <dgm:prSet presAssocID="{C5203378-A2C8-4EC5-B8C7-EE4D1D753226}" presName="circleB" presStyleLbl="node1" presStyleIdx="5" presStyleCnt="9"/>
      <dgm:spPr/>
    </dgm:pt>
    <dgm:pt modelId="{E005C130-404D-4099-8006-46196D043BAB}" type="pres">
      <dgm:prSet presAssocID="{C5203378-A2C8-4EC5-B8C7-EE4D1D753226}" presName="spaceB" presStyleCnt="0"/>
      <dgm:spPr/>
    </dgm:pt>
    <dgm:pt modelId="{CE5A68BF-4DCF-40D3-96DD-E41F0BB90D47}" type="pres">
      <dgm:prSet presAssocID="{D950B957-6E21-4181-9281-AB2320AB0A1E}" presName="space" presStyleCnt="0"/>
      <dgm:spPr/>
    </dgm:pt>
    <dgm:pt modelId="{6522CDF4-D4BC-4BE2-80DA-17A20B0FCE2D}" type="pres">
      <dgm:prSet presAssocID="{5E30EBF9-F621-4B0A-827C-AEE5FCBD0030}" presName="compositeA" presStyleCnt="0"/>
      <dgm:spPr/>
    </dgm:pt>
    <dgm:pt modelId="{D818C7BE-3FAF-4BB5-A11E-D26E94950D4C}" type="pres">
      <dgm:prSet presAssocID="{5E30EBF9-F621-4B0A-827C-AEE5FCBD0030}" presName="textA" presStyleLbl="revTx" presStyleIdx="6" presStyleCnt="9" custScaleX="125208">
        <dgm:presLayoutVars>
          <dgm:bulletEnabled val="1"/>
        </dgm:presLayoutVars>
      </dgm:prSet>
      <dgm:spPr/>
    </dgm:pt>
    <dgm:pt modelId="{6AD401A0-8029-4B6F-9143-01C02297E278}" type="pres">
      <dgm:prSet presAssocID="{5E30EBF9-F621-4B0A-827C-AEE5FCBD0030}" presName="circleA" presStyleLbl="node1" presStyleIdx="6" presStyleCnt="9"/>
      <dgm:spPr/>
    </dgm:pt>
    <dgm:pt modelId="{FFAD8C5E-A651-4C8F-BD9F-FEDE2C35E357}" type="pres">
      <dgm:prSet presAssocID="{5E30EBF9-F621-4B0A-827C-AEE5FCBD0030}" presName="spaceA" presStyleCnt="0"/>
      <dgm:spPr/>
    </dgm:pt>
    <dgm:pt modelId="{5B6316D7-FE54-457A-BE2E-F593FD755F17}" type="pres">
      <dgm:prSet presAssocID="{173B1F8A-7EB3-4CE2-B75E-8639D644711B}" presName="space" presStyleCnt="0"/>
      <dgm:spPr/>
    </dgm:pt>
    <dgm:pt modelId="{8E132D2F-2D60-4030-809B-84D6CB19FC99}" type="pres">
      <dgm:prSet presAssocID="{690D1A74-FB08-413A-A2ED-5D005B7C8723}" presName="compositeB" presStyleCnt="0"/>
      <dgm:spPr/>
    </dgm:pt>
    <dgm:pt modelId="{599778CA-8D31-46B2-872B-6D5F8C5BA44E}" type="pres">
      <dgm:prSet presAssocID="{690D1A74-FB08-413A-A2ED-5D005B7C8723}" presName="textB" presStyleLbl="revTx" presStyleIdx="7" presStyleCnt="9" custScaleX="143168">
        <dgm:presLayoutVars>
          <dgm:bulletEnabled val="1"/>
        </dgm:presLayoutVars>
      </dgm:prSet>
      <dgm:spPr/>
    </dgm:pt>
    <dgm:pt modelId="{AE0C526D-DFF5-4613-A71F-3D763EA47303}" type="pres">
      <dgm:prSet presAssocID="{690D1A74-FB08-413A-A2ED-5D005B7C8723}" presName="circleB" presStyleLbl="node1" presStyleIdx="7" presStyleCnt="9"/>
      <dgm:spPr/>
    </dgm:pt>
    <dgm:pt modelId="{B014FC74-6636-4980-AA24-A71076A392DF}" type="pres">
      <dgm:prSet presAssocID="{690D1A74-FB08-413A-A2ED-5D005B7C8723}" presName="spaceB" presStyleCnt="0"/>
      <dgm:spPr/>
    </dgm:pt>
    <dgm:pt modelId="{CA14EA03-D738-472C-AC69-18DBF8124DEB}" type="pres">
      <dgm:prSet presAssocID="{EC646FFA-58BC-4D41-A7AF-6A30BED18B37}" presName="space" presStyleCnt="0"/>
      <dgm:spPr/>
    </dgm:pt>
    <dgm:pt modelId="{91C7FDBE-D670-40E3-B306-1000BCB282DA}" type="pres">
      <dgm:prSet presAssocID="{126D9C09-515F-4673-82F8-7A00490CB7E8}" presName="compositeA" presStyleCnt="0"/>
      <dgm:spPr/>
    </dgm:pt>
    <dgm:pt modelId="{08D5D6D8-28D1-4C36-BC6A-C2C100928F92}" type="pres">
      <dgm:prSet presAssocID="{126D9C09-515F-4673-82F8-7A00490CB7E8}" presName="textA" presStyleLbl="revTx" presStyleIdx="8" presStyleCnt="9" custScaleX="215740">
        <dgm:presLayoutVars>
          <dgm:bulletEnabled val="1"/>
        </dgm:presLayoutVars>
      </dgm:prSet>
      <dgm:spPr/>
    </dgm:pt>
    <dgm:pt modelId="{6A662CD2-51F7-498E-AA75-D5AD16A4429D}" type="pres">
      <dgm:prSet presAssocID="{126D9C09-515F-4673-82F8-7A00490CB7E8}" presName="circleA" presStyleLbl="node1" presStyleIdx="8" presStyleCnt="9"/>
      <dgm:spPr/>
    </dgm:pt>
    <dgm:pt modelId="{FB52AB41-0138-4ADA-AFDE-5BBBCEEB9952}" type="pres">
      <dgm:prSet presAssocID="{126D9C09-515F-4673-82F8-7A00490CB7E8}" presName="spaceA" presStyleCnt="0"/>
      <dgm:spPr/>
    </dgm:pt>
  </dgm:ptLst>
  <dgm:cxnLst>
    <dgm:cxn modelId="{0A319C07-582E-4B3C-B21C-4413453ADDFF}" srcId="{EE442473-E002-4DA6-BEB3-8310450E5EFD}" destId="{690D1A74-FB08-413A-A2ED-5D005B7C8723}" srcOrd="7" destOrd="0" parTransId="{74770C49-4D24-403A-BACB-D0FC40D996DE}" sibTransId="{EC646FFA-58BC-4D41-A7AF-6A30BED18B37}"/>
    <dgm:cxn modelId="{B6F26815-F05A-4FD8-B8BE-1D89DCA26A5D}" type="presOf" srcId="{592C357C-2C29-4247-B8D0-8B3C305F5709}" destId="{639D1C7B-FFBD-43DE-9DB3-1386DE84F5D6}" srcOrd="0" destOrd="0" presId="urn:microsoft.com/office/officeart/2005/8/layout/hProcess11"/>
    <dgm:cxn modelId="{8A949E1C-2586-4145-ABCA-E8B1BD83C546}" type="presOf" srcId="{294DD793-8EFA-4787-A3B8-EF4ADD2A528D}" destId="{3B9B1CAE-76C4-47FF-B982-9EB7338B49CF}" srcOrd="0" destOrd="0" presId="urn:microsoft.com/office/officeart/2005/8/layout/hProcess11"/>
    <dgm:cxn modelId="{B6AF6D20-E333-4A3B-822C-7B378E1C4FB1}" srcId="{EE442473-E002-4DA6-BEB3-8310450E5EFD}" destId="{417F571F-3BB1-4625-A1F2-D3FF41320347}" srcOrd="4" destOrd="0" parTransId="{15B78A5F-292F-4D69-9759-725751D6B590}" sibTransId="{7E6744B5-8789-44BC-8B55-ED1BAE1F62C1}"/>
    <dgm:cxn modelId="{EB7B0126-156C-4D20-9F76-20E4E6E6F422}" srcId="{EE442473-E002-4DA6-BEB3-8310450E5EFD}" destId="{5E30EBF9-F621-4B0A-827C-AEE5FCBD0030}" srcOrd="6" destOrd="0" parTransId="{98AEE0C6-3BBC-4C8F-A17E-E128875F1B41}" sibTransId="{173B1F8A-7EB3-4CE2-B75E-8639D644711B}"/>
    <dgm:cxn modelId="{6A23C031-4076-4729-925E-A8F677B76032}" srcId="{EE442473-E002-4DA6-BEB3-8310450E5EFD}" destId="{C5203378-A2C8-4EC5-B8C7-EE4D1D753226}" srcOrd="5" destOrd="0" parTransId="{096E62AC-ADC9-497C-9C4C-2C0787534E42}" sibTransId="{D950B957-6E21-4181-9281-AB2320AB0A1E}"/>
    <dgm:cxn modelId="{67134936-FF70-49ED-8C0C-48A032551647}" srcId="{EE442473-E002-4DA6-BEB3-8310450E5EFD}" destId="{592C357C-2C29-4247-B8D0-8B3C305F5709}" srcOrd="0" destOrd="0" parTransId="{C0D601A4-2527-4A23-869A-F3F1CAC22767}" sibTransId="{76543308-42F4-43D5-BB31-73A058243778}"/>
    <dgm:cxn modelId="{0317F038-1F36-4E13-953A-AD3E0966F18D}" type="presOf" srcId="{417F571F-3BB1-4625-A1F2-D3FF41320347}" destId="{C38D4B2A-0B33-4BC2-B298-4B2BBB8FD894}" srcOrd="0" destOrd="0" presId="urn:microsoft.com/office/officeart/2005/8/layout/hProcess11"/>
    <dgm:cxn modelId="{511C0339-6798-4310-8311-E96AA8E4B091}" type="presOf" srcId="{94F5DA26-F126-48F1-BDDE-6EC2BACE368C}" destId="{545A0C87-A3EE-4E39-A330-7C19AB27C0F8}" srcOrd="0" destOrd="0" presId="urn:microsoft.com/office/officeart/2005/8/layout/hProcess11"/>
    <dgm:cxn modelId="{6359A361-78EF-4A5F-88EE-14226A495036}" srcId="{EE442473-E002-4DA6-BEB3-8310450E5EFD}" destId="{126D9C09-515F-4673-82F8-7A00490CB7E8}" srcOrd="8" destOrd="0" parTransId="{5CD3E2F9-C96D-4CB0-A418-67FAEC111117}" sibTransId="{442E1CDF-FB70-426F-9E3B-F6C20F6C6155}"/>
    <dgm:cxn modelId="{D53C1295-F465-4347-A7DC-8D7F04693B18}" type="presOf" srcId="{5E30EBF9-F621-4B0A-827C-AEE5FCBD0030}" destId="{D818C7BE-3FAF-4BB5-A11E-D26E94950D4C}" srcOrd="0" destOrd="0" presId="urn:microsoft.com/office/officeart/2005/8/layout/hProcess11"/>
    <dgm:cxn modelId="{5B345EA5-12CC-45EE-A961-6618CC9BBB78}" type="presOf" srcId="{C5203378-A2C8-4EC5-B8C7-EE4D1D753226}" destId="{4F3E4C8E-A25D-4A32-AF13-16169D285142}" srcOrd="0" destOrd="0" presId="urn:microsoft.com/office/officeart/2005/8/layout/hProcess11"/>
    <dgm:cxn modelId="{EF7E7FAA-A530-4C33-8F41-F157782A52AB}" type="presOf" srcId="{72F97191-CCDA-482E-9E27-BDDF95EB390B}" destId="{CF8FE3D4-6C4E-4C76-B1DB-88D8EADCD5C2}" srcOrd="0" destOrd="0" presId="urn:microsoft.com/office/officeart/2005/8/layout/hProcess11"/>
    <dgm:cxn modelId="{731859B9-2D67-4AA7-9896-638D7A63032D}" type="presOf" srcId="{690D1A74-FB08-413A-A2ED-5D005B7C8723}" destId="{599778CA-8D31-46B2-872B-6D5F8C5BA44E}" srcOrd="0" destOrd="0" presId="urn:microsoft.com/office/officeart/2005/8/layout/hProcess11"/>
    <dgm:cxn modelId="{67A0C4BC-8155-4BE2-8B01-318611D051AA}" srcId="{EE442473-E002-4DA6-BEB3-8310450E5EFD}" destId="{94F5DA26-F126-48F1-BDDE-6EC2BACE368C}" srcOrd="2" destOrd="0" parTransId="{B1FDE4B4-8D9B-439A-AC6C-48374754165F}" sibTransId="{0241453D-1730-4BEF-BEE4-460C16A949F8}"/>
    <dgm:cxn modelId="{6136F1C5-F275-4A03-9F18-E1F4EB16602D}" type="presOf" srcId="{126D9C09-515F-4673-82F8-7A00490CB7E8}" destId="{08D5D6D8-28D1-4C36-BC6A-C2C100928F92}" srcOrd="0" destOrd="0" presId="urn:microsoft.com/office/officeart/2005/8/layout/hProcess11"/>
    <dgm:cxn modelId="{96AF4CCA-DA19-4C65-AC94-DA3B74AE4BEE}" srcId="{EE442473-E002-4DA6-BEB3-8310450E5EFD}" destId="{294DD793-8EFA-4787-A3B8-EF4ADD2A528D}" srcOrd="3" destOrd="0" parTransId="{118D8D89-E13B-4381-87C5-7B6C6F9E4E97}" sibTransId="{BEB35D1A-B3C9-4DD8-ADFA-DECB901978F0}"/>
    <dgm:cxn modelId="{DA2E32D3-DCCF-4E8E-9B9C-C897889958CF}" srcId="{EE442473-E002-4DA6-BEB3-8310450E5EFD}" destId="{72F97191-CCDA-482E-9E27-BDDF95EB390B}" srcOrd="1" destOrd="0" parTransId="{E44CB713-F382-4FA3-9A86-D7D1AB6B57E4}" sibTransId="{8E976538-B6BB-4C54-9D36-2196E1360A84}"/>
    <dgm:cxn modelId="{E9CED1F6-CC87-49AA-B077-8EB8C35A597F}" type="presOf" srcId="{EE442473-E002-4DA6-BEB3-8310450E5EFD}" destId="{C04F01E6-12C7-4C9A-B77D-0792A59FD351}" srcOrd="0" destOrd="0" presId="urn:microsoft.com/office/officeart/2005/8/layout/hProcess11"/>
    <dgm:cxn modelId="{2E9823D9-46AA-4459-8A62-31AAF3A273BA}" type="presParOf" srcId="{C04F01E6-12C7-4C9A-B77D-0792A59FD351}" destId="{A4F23CFB-A822-4163-B23E-D2FB80F37C03}" srcOrd="0" destOrd="0" presId="urn:microsoft.com/office/officeart/2005/8/layout/hProcess11"/>
    <dgm:cxn modelId="{FF700AC7-F9C9-4205-8449-8F45A92DB715}" type="presParOf" srcId="{C04F01E6-12C7-4C9A-B77D-0792A59FD351}" destId="{8CE0F1BF-EEB9-4347-8114-F932ECCDA445}" srcOrd="1" destOrd="0" presId="urn:microsoft.com/office/officeart/2005/8/layout/hProcess11"/>
    <dgm:cxn modelId="{1270CDF3-915F-4390-98D8-72EE28FA70E5}" type="presParOf" srcId="{8CE0F1BF-EEB9-4347-8114-F932ECCDA445}" destId="{6120D4E9-21AF-4055-9C56-4004AF359A6A}" srcOrd="0" destOrd="0" presId="urn:microsoft.com/office/officeart/2005/8/layout/hProcess11"/>
    <dgm:cxn modelId="{D2326B17-B150-4E23-BA95-238200A855C6}" type="presParOf" srcId="{6120D4E9-21AF-4055-9C56-4004AF359A6A}" destId="{639D1C7B-FFBD-43DE-9DB3-1386DE84F5D6}" srcOrd="0" destOrd="0" presId="urn:microsoft.com/office/officeart/2005/8/layout/hProcess11"/>
    <dgm:cxn modelId="{A7474675-2E08-4216-A99B-35D3EAC749CA}" type="presParOf" srcId="{6120D4E9-21AF-4055-9C56-4004AF359A6A}" destId="{8082B2D6-A7AF-4A5A-BEBD-71F8E37484E0}" srcOrd="1" destOrd="0" presId="urn:microsoft.com/office/officeart/2005/8/layout/hProcess11"/>
    <dgm:cxn modelId="{21B8A57A-9C5E-43EB-BFA9-5DECE0F4838C}" type="presParOf" srcId="{6120D4E9-21AF-4055-9C56-4004AF359A6A}" destId="{2504E561-5AF6-49CD-A271-02E492CDD0AC}" srcOrd="2" destOrd="0" presId="urn:microsoft.com/office/officeart/2005/8/layout/hProcess11"/>
    <dgm:cxn modelId="{0A959433-EAB5-4E73-A3E0-8378F184DBCA}" type="presParOf" srcId="{8CE0F1BF-EEB9-4347-8114-F932ECCDA445}" destId="{330471DD-B127-47BE-910D-8E66862E9548}" srcOrd="1" destOrd="0" presId="urn:microsoft.com/office/officeart/2005/8/layout/hProcess11"/>
    <dgm:cxn modelId="{4849B403-BA81-4A65-9CF5-3D646563A8BD}" type="presParOf" srcId="{8CE0F1BF-EEB9-4347-8114-F932ECCDA445}" destId="{B8F62DA6-0CDA-4095-9876-5E4E4CD894FC}" srcOrd="2" destOrd="0" presId="urn:microsoft.com/office/officeart/2005/8/layout/hProcess11"/>
    <dgm:cxn modelId="{E270B4E9-1272-4D56-A099-A1CA3A2D1FEA}" type="presParOf" srcId="{B8F62DA6-0CDA-4095-9876-5E4E4CD894FC}" destId="{CF8FE3D4-6C4E-4C76-B1DB-88D8EADCD5C2}" srcOrd="0" destOrd="0" presId="urn:microsoft.com/office/officeart/2005/8/layout/hProcess11"/>
    <dgm:cxn modelId="{389DCD7A-D589-433B-A32D-8811187C7142}" type="presParOf" srcId="{B8F62DA6-0CDA-4095-9876-5E4E4CD894FC}" destId="{A496FA94-C873-48F2-A789-5858C116D284}" srcOrd="1" destOrd="0" presId="urn:microsoft.com/office/officeart/2005/8/layout/hProcess11"/>
    <dgm:cxn modelId="{F38F5394-9DB5-4193-BEFC-9F7DDA624705}" type="presParOf" srcId="{B8F62DA6-0CDA-4095-9876-5E4E4CD894FC}" destId="{29B596AA-9A70-4104-A1FC-92D61D2B8E52}" srcOrd="2" destOrd="0" presId="urn:microsoft.com/office/officeart/2005/8/layout/hProcess11"/>
    <dgm:cxn modelId="{C653728E-3958-4EC8-8BC8-849A147834B4}" type="presParOf" srcId="{8CE0F1BF-EEB9-4347-8114-F932ECCDA445}" destId="{76FDC4A9-049E-4CE3-AFE8-AA5697236A73}" srcOrd="3" destOrd="0" presId="urn:microsoft.com/office/officeart/2005/8/layout/hProcess11"/>
    <dgm:cxn modelId="{4BAE24FE-7B8F-4A8B-BEEA-D1D9E92448E6}" type="presParOf" srcId="{8CE0F1BF-EEB9-4347-8114-F932ECCDA445}" destId="{26AEC081-64FF-487A-B48B-FF005D1E84B9}" srcOrd="4" destOrd="0" presId="urn:microsoft.com/office/officeart/2005/8/layout/hProcess11"/>
    <dgm:cxn modelId="{5F991CFF-F310-4F60-9074-B9E8C8E7C389}" type="presParOf" srcId="{26AEC081-64FF-487A-B48B-FF005D1E84B9}" destId="{545A0C87-A3EE-4E39-A330-7C19AB27C0F8}" srcOrd="0" destOrd="0" presId="urn:microsoft.com/office/officeart/2005/8/layout/hProcess11"/>
    <dgm:cxn modelId="{4ED3105B-B6AE-4FDE-82AE-1887A04799DA}" type="presParOf" srcId="{26AEC081-64FF-487A-B48B-FF005D1E84B9}" destId="{42FB3C90-ADA7-47C9-B93C-F0A1F4D94FC0}" srcOrd="1" destOrd="0" presId="urn:microsoft.com/office/officeart/2005/8/layout/hProcess11"/>
    <dgm:cxn modelId="{19958B36-AE3F-4999-A46B-15494C6A81BE}" type="presParOf" srcId="{26AEC081-64FF-487A-B48B-FF005D1E84B9}" destId="{77E58709-B3D0-46F2-8CA6-BDDD68B51FCE}" srcOrd="2" destOrd="0" presId="urn:microsoft.com/office/officeart/2005/8/layout/hProcess11"/>
    <dgm:cxn modelId="{11F5E285-D550-4AC2-9C57-B1111459F4D9}" type="presParOf" srcId="{8CE0F1BF-EEB9-4347-8114-F932ECCDA445}" destId="{41AB6720-CD70-49F0-B7C0-7AAF8CA3FEC8}" srcOrd="5" destOrd="0" presId="urn:microsoft.com/office/officeart/2005/8/layout/hProcess11"/>
    <dgm:cxn modelId="{1F644AD8-3A6F-499C-B106-5E4D494F4AF4}" type="presParOf" srcId="{8CE0F1BF-EEB9-4347-8114-F932ECCDA445}" destId="{C7C83617-EDC2-49C3-AE92-28847376D014}" srcOrd="6" destOrd="0" presId="urn:microsoft.com/office/officeart/2005/8/layout/hProcess11"/>
    <dgm:cxn modelId="{AB293E70-9C19-42A7-8F0A-D623CE90442C}" type="presParOf" srcId="{C7C83617-EDC2-49C3-AE92-28847376D014}" destId="{3B9B1CAE-76C4-47FF-B982-9EB7338B49CF}" srcOrd="0" destOrd="0" presId="urn:microsoft.com/office/officeart/2005/8/layout/hProcess11"/>
    <dgm:cxn modelId="{C6868F65-6200-4EC1-8154-DE6E3848314E}" type="presParOf" srcId="{C7C83617-EDC2-49C3-AE92-28847376D014}" destId="{6685D518-82F3-4A8E-82D3-044E3AB83A76}" srcOrd="1" destOrd="0" presId="urn:microsoft.com/office/officeart/2005/8/layout/hProcess11"/>
    <dgm:cxn modelId="{FE0C4814-2E81-41BB-A118-82CB6ACF5533}" type="presParOf" srcId="{C7C83617-EDC2-49C3-AE92-28847376D014}" destId="{1211ED01-CECB-4E4D-A259-B40084561202}" srcOrd="2" destOrd="0" presId="urn:microsoft.com/office/officeart/2005/8/layout/hProcess11"/>
    <dgm:cxn modelId="{ECF0C4D3-F56D-44C6-8640-B4A62D5B0262}" type="presParOf" srcId="{8CE0F1BF-EEB9-4347-8114-F932ECCDA445}" destId="{1813F25F-F020-48F5-BF82-15974163D5AF}" srcOrd="7" destOrd="0" presId="urn:microsoft.com/office/officeart/2005/8/layout/hProcess11"/>
    <dgm:cxn modelId="{9A95F876-D5ED-471A-B132-79F25B2D9976}" type="presParOf" srcId="{8CE0F1BF-EEB9-4347-8114-F932ECCDA445}" destId="{C4B137F9-8A7B-44BF-AA11-FB2B6418A978}" srcOrd="8" destOrd="0" presId="urn:microsoft.com/office/officeart/2005/8/layout/hProcess11"/>
    <dgm:cxn modelId="{B83D8B20-398F-4F0F-925D-1AE7608179B1}" type="presParOf" srcId="{C4B137F9-8A7B-44BF-AA11-FB2B6418A978}" destId="{C38D4B2A-0B33-4BC2-B298-4B2BBB8FD894}" srcOrd="0" destOrd="0" presId="urn:microsoft.com/office/officeart/2005/8/layout/hProcess11"/>
    <dgm:cxn modelId="{6CCDF1DB-25FE-41E3-ACFF-9FD6D2BF83F2}" type="presParOf" srcId="{C4B137F9-8A7B-44BF-AA11-FB2B6418A978}" destId="{207D0FF3-7F91-46E2-834C-B536D4589FB4}" srcOrd="1" destOrd="0" presId="urn:microsoft.com/office/officeart/2005/8/layout/hProcess11"/>
    <dgm:cxn modelId="{4B28BFFC-D3FB-4489-9A53-6239CE5034E6}" type="presParOf" srcId="{C4B137F9-8A7B-44BF-AA11-FB2B6418A978}" destId="{6C129F02-B347-4DBB-A589-0F10014AA7B1}" srcOrd="2" destOrd="0" presId="urn:microsoft.com/office/officeart/2005/8/layout/hProcess11"/>
    <dgm:cxn modelId="{F3C159D7-81AD-4C24-81C2-3C44019D93DF}" type="presParOf" srcId="{8CE0F1BF-EEB9-4347-8114-F932ECCDA445}" destId="{9A067B52-52C2-4EE4-8B01-E32C98FEC308}" srcOrd="9" destOrd="0" presId="urn:microsoft.com/office/officeart/2005/8/layout/hProcess11"/>
    <dgm:cxn modelId="{D16A8861-C446-40A6-B69F-D64BC6D3DB95}" type="presParOf" srcId="{8CE0F1BF-EEB9-4347-8114-F932ECCDA445}" destId="{48736994-02E0-40BE-B207-EE7764F09C11}" srcOrd="10" destOrd="0" presId="urn:microsoft.com/office/officeart/2005/8/layout/hProcess11"/>
    <dgm:cxn modelId="{30EFA54F-D5A1-455B-A653-487D35CE7829}" type="presParOf" srcId="{48736994-02E0-40BE-B207-EE7764F09C11}" destId="{4F3E4C8E-A25D-4A32-AF13-16169D285142}" srcOrd="0" destOrd="0" presId="urn:microsoft.com/office/officeart/2005/8/layout/hProcess11"/>
    <dgm:cxn modelId="{A3AAE5D9-CD09-4B51-A593-97D6EF59BC72}" type="presParOf" srcId="{48736994-02E0-40BE-B207-EE7764F09C11}" destId="{6E5A846C-AB2D-4C4F-A419-72496414E176}" srcOrd="1" destOrd="0" presId="urn:microsoft.com/office/officeart/2005/8/layout/hProcess11"/>
    <dgm:cxn modelId="{B9E364EC-F627-4F3E-A6D1-3F7F6C03026D}" type="presParOf" srcId="{48736994-02E0-40BE-B207-EE7764F09C11}" destId="{E005C130-404D-4099-8006-46196D043BAB}" srcOrd="2" destOrd="0" presId="urn:microsoft.com/office/officeart/2005/8/layout/hProcess11"/>
    <dgm:cxn modelId="{82540DB5-D30A-412F-9FD1-8C822A13A9B2}" type="presParOf" srcId="{8CE0F1BF-EEB9-4347-8114-F932ECCDA445}" destId="{CE5A68BF-4DCF-40D3-96DD-E41F0BB90D47}" srcOrd="11" destOrd="0" presId="urn:microsoft.com/office/officeart/2005/8/layout/hProcess11"/>
    <dgm:cxn modelId="{BD7A1FD0-F2CF-4C81-9EFF-7AC1AF7C7EE1}" type="presParOf" srcId="{8CE0F1BF-EEB9-4347-8114-F932ECCDA445}" destId="{6522CDF4-D4BC-4BE2-80DA-17A20B0FCE2D}" srcOrd="12" destOrd="0" presId="urn:microsoft.com/office/officeart/2005/8/layout/hProcess11"/>
    <dgm:cxn modelId="{28D298E8-6DB6-43A5-AD56-14765C552C08}" type="presParOf" srcId="{6522CDF4-D4BC-4BE2-80DA-17A20B0FCE2D}" destId="{D818C7BE-3FAF-4BB5-A11E-D26E94950D4C}" srcOrd="0" destOrd="0" presId="urn:microsoft.com/office/officeart/2005/8/layout/hProcess11"/>
    <dgm:cxn modelId="{B553A297-4A6C-40ED-85AB-3615DD9C822F}" type="presParOf" srcId="{6522CDF4-D4BC-4BE2-80DA-17A20B0FCE2D}" destId="{6AD401A0-8029-4B6F-9143-01C02297E278}" srcOrd="1" destOrd="0" presId="urn:microsoft.com/office/officeart/2005/8/layout/hProcess11"/>
    <dgm:cxn modelId="{736B8826-A739-43C7-9536-9A4E925BA3C5}" type="presParOf" srcId="{6522CDF4-D4BC-4BE2-80DA-17A20B0FCE2D}" destId="{FFAD8C5E-A651-4C8F-BD9F-FEDE2C35E357}" srcOrd="2" destOrd="0" presId="urn:microsoft.com/office/officeart/2005/8/layout/hProcess11"/>
    <dgm:cxn modelId="{DFBE07FD-3545-47B5-9312-EEB67F673020}" type="presParOf" srcId="{8CE0F1BF-EEB9-4347-8114-F932ECCDA445}" destId="{5B6316D7-FE54-457A-BE2E-F593FD755F17}" srcOrd="13" destOrd="0" presId="urn:microsoft.com/office/officeart/2005/8/layout/hProcess11"/>
    <dgm:cxn modelId="{72FDA7DB-B5C0-4149-B880-BDBA37848E7F}" type="presParOf" srcId="{8CE0F1BF-EEB9-4347-8114-F932ECCDA445}" destId="{8E132D2F-2D60-4030-809B-84D6CB19FC99}" srcOrd="14" destOrd="0" presId="urn:microsoft.com/office/officeart/2005/8/layout/hProcess11"/>
    <dgm:cxn modelId="{249129F5-DCDB-4570-B804-FB4E792B7546}" type="presParOf" srcId="{8E132D2F-2D60-4030-809B-84D6CB19FC99}" destId="{599778CA-8D31-46B2-872B-6D5F8C5BA44E}" srcOrd="0" destOrd="0" presId="urn:microsoft.com/office/officeart/2005/8/layout/hProcess11"/>
    <dgm:cxn modelId="{05E41D6F-F4AE-405B-9E21-C11CE9D2BF38}" type="presParOf" srcId="{8E132D2F-2D60-4030-809B-84D6CB19FC99}" destId="{AE0C526D-DFF5-4613-A71F-3D763EA47303}" srcOrd="1" destOrd="0" presId="urn:microsoft.com/office/officeart/2005/8/layout/hProcess11"/>
    <dgm:cxn modelId="{908160C3-FCBD-42AF-AC9C-85FEC322323E}" type="presParOf" srcId="{8E132D2F-2D60-4030-809B-84D6CB19FC99}" destId="{B014FC74-6636-4980-AA24-A71076A392DF}" srcOrd="2" destOrd="0" presId="urn:microsoft.com/office/officeart/2005/8/layout/hProcess11"/>
    <dgm:cxn modelId="{1C76659F-288F-4464-BDFE-8EF162B0C069}" type="presParOf" srcId="{8CE0F1BF-EEB9-4347-8114-F932ECCDA445}" destId="{CA14EA03-D738-472C-AC69-18DBF8124DEB}" srcOrd="15" destOrd="0" presId="urn:microsoft.com/office/officeart/2005/8/layout/hProcess11"/>
    <dgm:cxn modelId="{662F495B-271A-4C3B-B05F-68B746E751A7}" type="presParOf" srcId="{8CE0F1BF-EEB9-4347-8114-F932ECCDA445}" destId="{91C7FDBE-D670-40E3-B306-1000BCB282DA}" srcOrd="16" destOrd="0" presId="urn:microsoft.com/office/officeart/2005/8/layout/hProcess11"/>
    <dgm:cxn modelId="{14E2B9CF-2D62-40DC-900C-826A74A0BB4C}" type="presParOf" srcId="{91C7FDBE-D670-40E3-B306-1000BCB282DA}" destId="{08D5D6D8-28D1-4C36-BC6A-C2C100928F92}" srcOrd="0" destOrd="0" presId="urn:microsoft.com/office/officeart/2005/8/layout/hProcess11"/>
    <dgm:cxn modelId="{07FA7086-91C7-44D7-AE2A-4594F781DE9C}" type="presParOf" srcId="{91C7FDBE-D670-40E3-B306-1000BCB282DA}" destId="{6A662CD2-51F7-498E-AA75-D5AD16A4429D}" srcOrd="1" destOrd="0" presId="urn:microsoft.com/office/officeart/2005/8/layout/hProcess11"/>
    <dgm:cxn modelId="{E02D8A11-FA12-4D03-B075-8AB9BB258C7A}" type="presParOf" srcId="{91C7FDBE-D670-40E3-B306-1000BCB282DA}" destId="{FB52AB41-0138-4ADA-AFDE-5BBBCEEB9952}"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46EA6C-781B-4925-928D-B424ED8AA8A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C"/>
        </a:p>
      </dgm:t>
    </dgm:pt>
    <dgm:pt modelId="{06A69AA7-F727-4BAB-BC64-6FA1A3B2BBDF}">
      <dgm:prSet phldrT="[Texto]" custT="1"/>
      <dgm:spPr/>
      <dgm:t>
        <a:bodyPr/>
        <a:lstStyle/>
        <a:p>
          <a:r>
            <a:rPr lang="es-EC" sz="1400" b="0" i="0" u="none" dirty="0"/>
            <a:t>Conocer los factores que influyen en el comportamiento de compra del consumidor. </a:t>
          </a:r>
          <a:endParaRPr lang="es-EC" sz="1400" dirty="0"/>
        </a:p>
      </dgm:t>
    </dgm:pt>
    <dgm:pt modelId="{0F6EA3F0-36B8-4C9A-9CDA-514DB22197AA}" type="parTrans" cxnId="{AF980545-9AD3-4251-A99F-E8F7B0EA8CE5}">
      <dgm:prSet/>
      <dgm:spPr/>
      <dgm:t>
        <a:bodyPr/>
        <a:lstStyle/>
        <a:p>
          <a:endParaRPr lang="es-EC" sz="1100"/>
        </a:p>
      </dgm:t>
    </dgm:pt>
    <dgm:pt modelId="{0A816EF3-8893-41EE-A4DF-E8C5A2428B50}" type="sibTrans" cxnId="{AF980545-9AD3-4251-A99F-E8F7B0EA8CE5}">
      <dgm:prSet/>
      <dgm:spPr/>
      <dgm:t>
        <a:bodyPr/>
        <a:lstStyle/>
        <a:p>
          <a:endParaRPr lang="es-EC" sz="1100"/>
        </a:p>
      </dgm:t>
    </dgm:pt>
    <dgm:pt modelId="{109BC319-5CBC-4337-B031-B4852BDCD8F4}">
      <dgm:prSet custT="1"/>
      <dgm:spPr/>
      <dgm:t>
        <a:bodyPr/>
        <a:lstStyle/>
        <a:p>
          <a:r>
            <a:rPr lang="es-EC" sz="1400" b="0" i="0" u="none"/>
            <a:t>Conocer el tipo de decision del compra del consumidor</a:t>
          </a:r>
          <a:endParaRPr lang="es-EC" sz="1400"/>
        </a:p>
      </dgm:t>
    </dgm:pt>
    <dgm:pt modelId="{0F06FAAB-A67B-4C7B-B297-F4DD9484E1C2}" type="parTrans" cxnId="{EADE987E-D51A-4C10-AFD1-4679B199D1E6}">
      <dgm:prSet/>
      <dgm:spPr/>
      <dgm:t>
        <a:bodyPr/>
        <a:lstStyle/>
        <a:p>
          <a:endParaRPr lang="es-EC" sz="1100"/>
        </a:p>
      </dgm:t>
    </dgm:pt>
    <dgm:pt modelId="{B764D0FC-0547-4016-BA8F-59434A9A6037}" type="sibTrans" cxnId="{EADE987E-D51A-4C10-AFD1-4679B199D1E6}">
      <dgm:prSet/>
      <dgm:spPr/>
      <dgm:t>
        <a:bodyPr/>
        <a:lstStyle/>
        <a:p>
          <a:endParaRPr lang="es-EC" sz="1100"/>
        </a:p>
      </dgm:t>
    </dgm:pt>
    <dgm:pt modelId="{F111D03B-17BE-4B95-A9AD-D603A983A607}">
      <dgm:prSet custT="1"/>
      <dgm:spPr/>
      <dgm:t>
        <a:bodyPr/>
        <a:lstStyle/>
        <a:p>
          <a:r>
            <a:rPr lang="es-EC" sz="1400" b="0" i="0" u="none"/>
            <a:t>Determinar los papeles que influyen en la decision de compra en internet.</a:t>
          </a:r>
          <a:endParaRPr lang="es-EC" sz="1400"/>
        </a:p>
      </dgm:t>
    </dgm:pt>
    <dgm:pt modelId="{78AF7271-6807-4734-AAC6-B9197FD770BA}" type="parTrans" cxnId="{4B7FA8F0-A4FB-41A9-ACBE-2EE543B1DEC9}">
      <dgm:prSet/>
      <dgm:spPr/>
      <dgm:t>
        <a:bodyPr/>
        <a:lstStyle/>
        <a:p>
          <a:endParaRPr lang="es-EC" sz="1100"/>
        </a:p>
      </dgm:t>
    </dgm:pt>
    <dgm:pt modelId="{99736E4E-09EA-4889-AA9A-DFE5A0F5715F}" type="sibTrans" cxnId="{4B7FA8F0-A4FB-41A9-ACBE-2EE543B1DEC9}">
      <dgm:prSet/>
      <dgm:spPr/>
      <dgm:t>
        <a:bodyPr/>
        <a:lstStyle/>
        <a:p>
          <a:endParaRPr lang="es-EC" sz="1100"/>
        </a:p>
      </dgm:t>
    </dgm:pt>
    <dgm:pt modelId="{612F1EED-FA7D-4134-A14C-DA1D9BF311BF}">
      <dgm:prSet custT="1"/>
      <dgm:spPr/>
      <dgm:t>
        <a:bodyPr/>
        <a:lstStyle/>
        <a:p>
          <a:r>
            <a:rPr lang="es-EC" sz="1400" b="0" i="0" u="none"/>
            <a:t>Definir el Perfil del consumidor en la compra de bienes o servicios de manera online. </a:t>
          </a:r>
          <a:endParaRPr lang="es-EC" sz="1400"/>
        </a:p>
      </dgm:t>
    </dgm:pt>
    <dgm:pt modelId="{37B7B01E-6155-4A81-803C-F40B45444930}" type="parTrans" cxnId="{36FFEB72-9657-49DA-97AD-D344DD7D21B3}">
      <dgm:prSet/>
      <dgm:spPr/>
      <dgm:t>
        <a:bodyPr/>
        <a:lstStyle/>
        <a:p>
          <a:endParaRPr lang="es-EC" sz="1100"/>
        </a:p>
      </dgm:t>
    </dgm:pt>
    <dgm:pt modelId="{E857AA12-D6A1-4AE3-97FF-A765028A71A2}" type="sibTrans" cxnId="{36FFEB72-9657-49DA-97AD-D344DD7D21B3}">
      <dgm:prSet/>
      <dgm:spPr/>
      <dgm:t>
        <a:bodyPr/>
        <a:lstStyle/>
        <a:p>
          <a:endParaRPr lang="es-EC" sz="1100"/>
        </a:p>
      </dgm:t>
    </dgm:pt>
    <dgm:pt modelId="{C9A3DBAE-AD22-4C30-BC6C-1292C5B4C0F3}" type="pres">
      <dgm:prSet presAssocID="{8646EA6C-781B-4925-928D-B424ED8AA8A0}" presName="linear" presStyleCnt="0">
        <dgm:presLayoutVars>
          <dgm:animLvl val="lvl"/>
          <dgm:resizeHandles val="exact"/>
        </dgm:presLayoutVars>
      </dgm:prSet>
      <dgm:spPr/>
    </dgm:pt>
    <dgm:pt modelId="{F3661C06-F82B-42BC-B3A4-C43EC954B62C}" type="pres">
      <dgm:prSet presAssocID="{06A69AA7-F727-4BAB-BC64-6FA1A3B2BBDF}" presName="parentText" presStyleLbl="node1" presStyleIdx="0" presStyleCnt="4">
        <dgm:presLayoutVars>
          <dgm:chMax val="0"/>
          <dgm:bulletEnabled val="1"/>
        </dgm:presLayoutVars>
      </dgm:prSet>
      <dgm:spPr/>
    </dgm:pt>
    <dgm:pt modelId="{DB13A010-747F-4D3E-AFBB-3037FBB05B7B}" type="pres">
      <dgm:prSet presAssocID="{0A816EF3-8893-41EE-A4DF-E8C5A2428B50}" presName="spacer" presStyleCnt="0"/>
      <dgm:spPr/>
    </dgm:pt>
    <dgm:pt modelId="{BBAE6D83-5CE2-43C2-8EAB-A16FB2315071}" type="pres">
      <dgm:prSet presAssocID="{109BC319-5CBC-4337-B031-B4852BDCD8F4}" presName="parentText" presStyleLbl="node1" presStyleIdx="1" presStyleCnt="4">
        <dgm:presLayoutVars>
          <dgm:chMax val="0"/>
          <dgm:bulletEnabled val="1"/>
        </dgm:presLayoutVars>
      </dgm:prSet>
      <dgm:spPr/>
    </dgm:pt>
    <dgm:pt modelId="{09D232F5-16FC-43DC-8C71-C4A43832EE27}" type="pres">
      <dgm:prSet presAssocID="{B764D0FC-0547-4016-BA8F-59434A9A6037}" presName="spacer" presStyleCnt="0"/>
      <dgm:spPr/>
    </dgm:pt>
    <dgm:pt modelId="{A81A39B6-B8C8-41A2-8294-416ADDDE0A22}" type="pres">
      <dgm:prSet presAssocID="{F111D03B-17BE-4B95-A9AD-D603A983A607}" presName="parentText" presStyleLbl="node1" presStyleIdx="2" presStyleCnt="4">
        <dgm:presLayoutVars>
          <dgm:chMax val="0"/>
          <dgm:bulletEnabled val="1"/>
        </dgm:presLayoutVars>
      </dgm:prSet>
      <dgm:spPr/>
    </dgm:pt>
    <dgm:pt modelId="{1DACE502-2598-4ED8-B755-6A5C67A2CCE8}" type="pres">
      <dgm:prSet presAssocID="{99736E4E-09EA-4889-AA9A-DFE5A0F5715F}" presName="spacer" presStyleCnt="0"/>
      <dgm:spPr/>
    </dgm:pt>
    <dgm:pt modelId="{8085E155-54ED-4EAE-AC95-3796C9418147}" type="pres">
      <dgm:prSet presAssocID="{612F1EED-FA7D-4134-A14C-DA1D9BF311BF}" presName="parentText" presStyleLbl="node1" presStyleIdx="3" presStyleCnt="4">
        <dgm:presLayoutVars>
          <dgm:chMax val="0"/>
          <dgm:bulletEnabled val="1"/>
        </dgm:presLayoutVars>
      </dgm:prSet>
      <dgm:spPr/>
    </dgm:pt>
  </dgm:ptLst>
  <dgm:cxnLst>
    <dgm:cxn modelId="{A695A938-0382-4AD3-B64A-C50A956CA61D}" type="presOf" srcId="{612F1EED-FA7D-4134-A14C-DA1D9BF311BF}" destId="{8085E155-54ED-4EAE-AC95-3796C9418147}" srcOrd="0" destOrd="0" presId="urn:microsoft.com/office/officeart/2005/8/layout/vList2"/>
    <dgm:cxn modelId="{9DAF1F5C-7249-4FDA-91BF-FFF546763D97}" type="presOf" srcId="{06A69AA7-F727-4BAB-BC64-6FA1A3B2BBDF}" destId="{F3661C06-F82B-42BC-B3A4-C43EC954B62C}" srcOrd="0" destOrd="0" presId="urn:microsoft.com/office/officeart/2005/8/layout/vList2"/>
    <dgm:cxn modelId="{AF980545-9AD3-4251-A99F-E8F7B0EA8CE5}" srcId="{8646EA6C-781B-4925-928D-B424ED8AA8A0}" destId="{06A69AA7-F727-4BAB-BC64-6FA1A3B2BBDF}" srcOrd="0" destOrd="0" parTransId="{0F6EA3F0-36B8-4C9A-9CDA-514DB22197AA}" sibTransId="{0A816EF3-8893-41EE-A4DF-E8C5A2428B50}"/>
    <dgm:cxn modelId="{D8115966-99CF-4775-AE40-AFF80E2B541E}" type="presOf" srcId="{F111D03B-17BE-4B95-A9AD-D603A983A607}" destId="{A81A39B6-B8C8-41A2-8294-416ADDDE0A22}" srcOrd="0" destOrd="0" presId="urn:microsoft.com/office/officeart/2005/8/layout/vList2"/>
    <dgm:cxn modelId="{8C95F967-E484-4BF2-A93F-B87D81A0061A}" type="presOf" srcId="{8646EA6C-781B-4925-928D-B424ED8AA8A0}" destId="{C9A3DBAE-AD22-4C30-BC6C-1292C5B4C0F3}" srcOrd="0" destOrd="0" presId="urn:microsoft.com/office/officeart/2005/8/layout/vList2"/>
    <dgm:cxn modelId="{36FFEB72-9657-49DA-97AD-D344DD7D21B3}" srcId="{8646EA6C-781B-4925-928D-B424ED8AA8A0}" destId="{612F1EED-FA7D-4134-A14C-DA1D9BF311BF}" srcOrd="3" destOrd="0" parTransId="{37B7B01E-6155-4A81-803C-F40B45444930}" sibTransId="{E857AA12-D6A1-4AE3-97FF-A765028A71A2}"/>
    <dgm:cxn modelId="{EADE987E-D51A-4C10-AFD1-4679B199D1E6}" srcId="{8646EA6C-781B-4925-928D-B424ED8AA8A0}" destId="{109BC319-5CBC-4337-B031-B4852BDCD8F4}" srcOrd="1" destOrd="0" parTransId="{0F06FAAB-A67B-4C7B-B297-F4DD9484E1C2}" sibTransId="{B764D0FC-0547-4016-BA8F-59434A9A6037}"/>
    <dgm:cxn modelId="{DF1531D1-DEB6-45F1-B761-BB3171D6582B}" type="presOf" srcId="{109BC319-5CBC-4337-B031-B4852BDCD8F4}" destId="{BBAE6D83-5CE2-43C2-8EAB-A16FB2315071}" srcOrd="0" destOrd="0" presId="urn:microsoft.com/office/officeart/2005/8/layout/vList2"/>
    <dgm:cxn modelId="{4B7FA8F0-A4FB-41A9-ACBE-2EE543B1DEC9}" srcId="{8646EA6C-781B-4925-928D-B424ED8AA8A0}" destId="{F111D03B-17BE-4B95-A9AD-D603A983A607}" srcOrd="2" destOrd="0" parTransId="{78AF7271-6807-4734-AAC6-B9197FD770BA}" sibTransId="{99736E4E-09EA-4889-AA9A-DFE5A0F5715F}"/>
    <dgm:cxn modelId="{A1BDDB6B-1C59-4718-B8ED-9F83C3F0E00A}" type="presParOf" srcId="{C9A3DBAE-AD22-4C30-BC6C-1292C5B4C0F3}" destId="{F3661C06-F82B-42BC-B3A4-C43EC954B62C}" srcOrd="0" destOrd="0" presId="urn:microsoft.com/office/officeart/2005/8/layout/vList2"/>
    <dgm:cxn modelId="{F0AAA826-7A7F-45F7-932C-BB8428B1A14F}" type="presParOf" srcId="{C9A3DBAE-AD22-4C30-BC6C-1292C5B4C0F3}" destId="{DB13A010-747F-4D3E-AFBB-3037FBB05B7B}" srcOrd="1" destOrd="0" presId="urn:microsoft.com/office/officeart/2005/8/layout/vList2"/>
    <dgm:cxn modelId="{67C9E530-0C46-4C3E-B131-0FB76E9F0336}" type="presParOf" srcId="{C9A3DBAE-AD22-4C30-BC6C-1292C5B4C0F3}" destId="{BBAE6D83-5CE2-43C2-8EAB-A16FB2315071}" srcOrd="2" destOrd="0" presId="urn:microsoft.com/office/officeart/2005/8/layout/vList2"/>
    <dgm:cxn modelId="{22408260-6009-49E6-9E8A-14D5748E148D}" type="presParOf" srcId="{C9A3DBAE-AD22-4C30-BC6C-1292C5B4C0F3}" destId="{09D232F5-16FC-43DC-8C71-C4A43832EE27}" srcOrd="3" destOrd="0" presId="urn:microsoft.com/office/officeart/2005/8/layout/vList2"/>
    <dgm:cxn modelId="{4D025BA9-951D-4B56-84D8-58E5493A5EF5}" type="presParOf" srcId="{C9A3DBAE-AD22-4C30-BC6C-1292C5B4C0F3}" destId="{A81A39B6-B8C8-41A2-8294-416ADDDE0A22}" srcOrd="4" destOrd="0" presId="urn:microsoft.com/office/officeart/2005/8/layout/vList2"/>
    <dgm:cxn modelId="{D8558BDE-6EA4-4421-99A6-DA6FD23435FE}" type="presParOf" srcId="{C9A3DBAE-AD22-4C30-BC6C-1292C5B4C0F3}" destId="{1DACE502-2598-4ED8-B755-6A5C67A2CCE8}" srcOrd="5" destOrd="0" presId="urn:microsoft.com/office/officeart/2005/8/layout/vList2"/>
    <dgm:cxn modelId="{CAF9A227-EEBC-4F2B-A78F-C4DE38688ED3}" type="presParOf" srcId="{C9A3DBAE-AD22-4C30-BC6C-1292C5B4C0F3}" destId="{8085E155-54ED-4EAE-AC95-3796C941814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63E7C1E-439B-4847-B520-3B29A7E0B77C}"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EC"/>
        </a:p>
      </dgm:t>
    </dgm:pt>
    <dgm:pt modelId="{DEAFFDD0-7A7E-4E75-AC87-02650E66F241}">
      <dgm:prSet phldrT="[Texto]"/>
      <dgm:spPr/>
      <dgm:t>
        <a:bodyPr/>
        <a:lstStyle/>
        <a:p>
          <a:pPr>
            <a:buFont typeface="Times New Roman" panose="02020603050405020304" pitchFamily="18" charset="0"/>
            <a:buChar char="-"/>
          </a:pPr>
          <a:r>
            <a:rPr lang="es-EC" dirty="0"/>
            <a:t>Falta de cultura</a:t>
          </a:r>
        </a:p>
      </dgm:t>
    </dgm:pt>
    <dgm:pt modelId="{1D0946EE-F285-4C6F-9CE8-096ADC7BF643}" type="parTrans" cxnId="{073121D8-CEDD-41FD-9B39-A84E5FCFB05A}">
      <dgm:prSet/>
      <dgm:spPr/>
      <dgm:t>
        <a:bodyPr/>
        <a:lstStyle/>
        <a:p>
          <a:endParaRPr lang="es-EC"/>
        </a:p>
      </dgm:t>
    </dgm:pt>
    <dgm:pt modelId="{9B9D1C45-336B-4CF7-9266-E8B0F0FB8AF2}" type="sibTrans" cxnId="{073121D8-CEDD-41FD-9B39-A84E5FCFB05A}">
      <dgm:prSet/>
      <dgm:spPr/>
      <dgm:t>
        <a:bodyPr/>
        <a:lstStyle/>
        <a:p>
          <a:endParaRPr lang="es-EC"/>
        </a:p>
      </dgm:t>
    </dgm:pt>
    <dgm:pt modelId="{90B81722-663E-4B4C-A586-5E3C0A90DB6C}">
      <dgm:prSet/>
      <dgm:spPr/>
      <dgm:t>
        <a:bodyPr/>
        <a:lstStyle/>
        <a:p>
          <a:pPr>
            <a:buFont typeface="Times New Roman" panose="02020603050405020304" pitchFamily="18" charset="0"/>
            <a:buChar char="-"/>
          </a:pPr>
          <a:r>
            <a:rPr lang="es-EC" dirty="0"/>
            <a:t>Seguridad insuficiente</a:t>
          </a:r>
        </a:p>
      </dgm:t>
    </dgm:pt>
    <dgm:pt modelId="{ED42D1A7-6E02-4868-8215-09631E0F15FA}" type="parTrans" cxnId="{FE591FE2-3FBE-4FCA-BD10-AEDE34FDA1CE}">
      <dgm:prSet/>
      <dgm:spPr/>
      <dgm:t>
        <a:bodyPr/>
        <a:lstStyle/>
        <a:p>
          <a:endParaRPr lang="es-EC"/>
        </a:p>
      </dgm:t>
    </dgm:pt>
    <dgm:pt modelId="{40EFED31-556F-43F5-8245-934A89D9B8D4}" type="sibTrans" cxnId="{FE591FE2-3FBE-4FCA-BD10-AEDE34FDA1CE}">
      <dgm:prSet/>
      <dgm:spPr/>
      <dgm:t>
        <a:bodyPr/>
        <a:lstStyle/>
        <a:p>
          <a:endParaRPr lang="es-EC"/>
        </a:p>
      </dgm:t>
    </dgm:pt>
    <dgm:pt modelId="{1D571854-32FB-44C0-B3A5-8A03DDA79C71}">
      <dgm:prSet/>
      <dgm:spPr/>
      <dgm:t>
        <a:bodyPr/>
        <a:lstStyle/>
        <a:p>
          <a:pPr>
            <a:buFont typeface="Times New Roman" panose="02020603050405020304" pitchFamily="18" charset="0"/>
            <a:buChar char="-"/>
          </a:pPr>
          <a:r>
            <a:rPr lang="es-EC" dirty="0"/>
            <a:t>Ausencia de garantías</a:t>
          </a:r>
        </a:p>
      </dgm:t>
    </dgm:pt>
    <dgm:pt modelId="{FD23AF17-3EF9-4350-BE28-28B4ED27404E}" type="parTrans" cxnId="{CC25F980-7429-49AB-934E-FF74C6E51856}">
      <dgm:prSet/>
      <dgm:spPr/>
      <dgm:t>
        <a:bodyPr/>
        <a:lstStyle/>
        <a:p>
          <a:endParaRPr lang="es-EC"/>
        </a:p>
      </dgm:t>
    </dgm:pt>
    <dgm:pt modelId="{BFDC478C-96C7-42A1-8240-B5EA2466BD9D}" type="sibTrans" cxnId="{CC25F980-7429-49AB-934E-FF74C6E51856}">
      <dgm:prSet/>
      <dgm:spPr/>
      <dgm:t>
        <a:bodyPr/>
        <a:lstStyle/>
        <a:p>
          <a:endParaRPr lang="es-EC"/>
        </a:p>
      </dgm:t>
    </dgm:pt>
    <dgm:pt modelId="{19DE2925-AD64-4EE2-A056-2EBACDDFB365}">
      <dgm:prSet phldrT="[Texto]"/>
      <dgm:spPr/>
      <dgm:t>
        <a:bodyPr/>
        <a:lstStyle/>
        <a:p>
          <a:r>
            <a:rPr lang="es-EC" dirty="0"/>
            <a:t>Promover la accesibilidad, asequibilidad al servicio de internet.</a:t>
          </a:r>
        </a:p>
      </dgm:t>
    </dgm:pt>
    <dgm:pt modelId="{B5BCDE12-DBD5-4824-91AE-611BBD792EE1}" type="parTrans" cxnId="{52376C23-D6A8-4E51-8A2A-2F04714C9BAE}">
      <dgm:prSet/>
      <dgm:spPr/>
      <dgm:t>
        <a:bodyPr/>
        <a:lstStyle/>
        <a:p>
          <a:endParaRPr lang="es-EC"/>
        </a:p>
      </dgm:t>
    </dgm:pt>
    <dgm:pt modelId="{0294476E-E2B1-47EB-9667-93E86068A6EF}" type="sibTrans" cxnId="{52376C23-D6A8-4E51-8A2A-2F04714C9BAE}">
      <dgm:prSet/>
      <dgm:spPr/>
      <dgm:t>
        <a:bodyPr/>
        <a:lstStyle/>
        <a:p>
          <a:endParaRPr lang="es-EC"/>
        </a:p>
      </dgm:t>
    </dgm:pt>
    <dgm:pt modelId="{71E0CDB0-0350-4BE6-8409-50E9A0F949BA}">
      <dgm:prSet/>
      <dgm:spPr/>
      <dgm:t>
        <a:bodyPr/>
        <a:lstStyle/>
        <a:p>
          <a:r>
            <a:rPr lang="es-EC" dirty="0"/>
            <a:t>Proteger e incentivar la innovación de las microempresas.</a:t>
          </a:r>
        </a:p>
      </dgm:t>
    </dgm:pt>
    <dgm:pt modelId="{A62EE7A1-20E6-4C89-8012-38679A9A1F81}" type="parTrans" cxnId="{5151CC7D-1B48-4A59-ABD2-EDCB5EB80ACD}">
      <dgm:prSet/>
      <dgm:spPr/>
      <dgm:t>
        <a:bodyPr/>
        <a:lstStyle/>
        <a:p>
          <a:endParaRPr lang="es-EC"/>
        </a:p>
      </dgm:t>
    </dgm:pt>
    <dgm:pt modelId="{1BACD9C3-D9BD-462F-8CF3-CEB3056D16CC}" type="sibTrans" cxnId="{5151CC7D-1B48-4A59-ABD2-EDCB5EB80ACD}">
      <dgm:prSet/>
      <dgm:spPr/>
      <dgm:t>
        <a:bodyPr/>
        <a:lstStyle/>
        <a:p>
          <a:endParaRPr lang="es-EC"/>
        </a:p>
      </dgm:t>
    </dgm:pt>
    <dgm:pt modelId="{6D231B59-384B-400B-8A06-6B887595F921}">
      <dgm:prSet/>
      <dgm:spPr/>
      <dgm:t>
        <a:bodyPr/>
        <a:lstStyle/>
        <a:p>
          <a:r>
            <a:rPr lang="es-EC" dirty="0"/>
            <a:t>Maximizar la experiencia del comprador, en los portales web o aplicaciones.</a:t>
          </a:r>
        </a:p>
      </dgm:t>
    </dgm:pt>
    <dgm:pt modelId="{A9CED1B3-19CA-46A9-B592-DA14FA157DD8}" type="parTrans" cxnId="{F847E1F9-2613-42F9-A6E3-85DBB8317F19}">
      <dgm:prSet/>
      <dgm:spPr/>
      <dgm:t>
        <a:bodyPr/>
        <a:lstStyle/>
        <a:p>
          <a:endParaRPr lang="es-EC"/>
        </a:p>
      </dgm:t>
    </dgm:pt>
    <dgm:pt modelId="{C058AD6F-B044-4C58-8550-984B3BB8C270}" type="sibTrans" cxnId="{F847E1F9-2613-42F9-A6E3-85DBB8317F19}">
      <dgm:prSet/>
      <dgm:spPr/>
      <dgm:t>
        <a:bodyPr/>
        <a:lstStyle/>
        <a:p>
          <a:endParaRPr lang="es-EC"/>
        </a:p>
      </dgm:t>
    </dgm:pt>
    <dgm:pt modelId="{AF50EBE3-626D-4D28-B873-DECEB286319C}">
      <dgm:prSet/>
      <dgm:spPr/>
      <dgm:t>
        <a:bodyPr/>
        <a:lstStyle/>
        <a:p>
          <a:r>
            <a:rPr lang="es-EC"/>
            <a:t>Aumentar la seguridad de los portales web y/o aplicaciones móviles.</a:t>
          </a:r>
          <a:endParaRPr lang="es-EC" dirty="0"/>
        </a:p>
      </dgm:t>
    </dgm:pt>
    <dgm:pt modelId="{DE412F16-3B59-4F5F-94CC-D29234A7DCCD}" type="parTrans" cxnId="{AEE173F8-0CEA-477E-B376-54C45823FA85}">
      <dgm:prSet/>
      <dgm:spPr/>
      <dgm:t>
        <a:bodyPr/>
        <a:lstStyle/>
        <a:p>
          <a:endParaRPr lang="es-EC"/>
        </a:p>
      </dgm:t>
    </dgm:pt>
    <dgm:pt modelId="{9ABA9356-03AA-40C2-A26D-B0ACD98D015C}" type="sibTrans" cxnId="{AEE173F8-0CEA-477E-B376-54C45823FA85}">
      <dgm:prSet/>
      <dgm:spPr/>
      <dgm:t>
        <a:bodyPr/>
        <a:lstStyle/>
        <a:p>
          <a:endParaRPr lang="es-EC"/>
        </a:p>
      </dgm:t>
    </dgm:pt>
    <dgm:pt modelId="{587D49DB-DD12-4557-85A8-DE46EB62EE09}">
      <dgm:prSet/>
      <dgm:spPr/>
      <dgm:t>
        <a:bodyPr/>
        <a:lstStyle/>
        <a:p>
          <a:r>
            <a:rPr lang="es-EC" dirty="0"/>
            <a:t>Establecer políticas de entrega y garantía, para que el consumidor sienta que está respaldado</a:t>
          </a:r>
        </a:p>
      </dgm:t>
    </dgm:pt>
    <dgm:pt modelId="{FB3C8F0A-1E17-40DC-81BB-370FD08576F0}" type="parTrans" cxnId="{24026EA3-6FB6-4112-86CE-B578C3126932}">
      <dgm:prSet/>
      <dgm:spPr/>
      <dgm:t>
        <a:bodyPr/>
        <a:lstStyle/>
        <a:p>
          <a:endParaRPr lang="es-EC"/>
        </a:p>
      </dgm:t>
    </dgm:pt>
    <dgm:pt modelId="{50173530-0EC1-47ED-96D2-C0885849AAD7}" type="sibTrans" cxnId="{24026EA3-6FB6-4112-86CE-B578C3126932}">
      <dgm:prSet/>
      <dgm:spPr/>
      <dgm:t>
        <a:bodyPr/>
        <a:lstStyle/>
        <a:p>
          <a:endParaRPr lang="es-EC"/>
        </a:p>
      </dgm:t>
    </dgm:pt>
    <dgm:pt modelId="{095C9F35-5C1F-44EE-9C2C-A28D2B295D27}" type="pres">
      <dgm:prSet presAssocID="{663E7C1E-439B-4847-B520-3B29A7E0B77C}" presName="Name0" presStyleCnt="0">
        <dgm:presLayoutVars>
          <dgm:chPref val="1"/>
          <dgm:dir/>
          <dgm:animOne val="branch"/>
          <dgm:animLvl val="lvl"/>
          <dgm:resizeHandles/>
        </dgm:presLayoutVars>
      </dgm:prSet>
      <dgm:spPr/>
    </dgm:pt>
    <dgm:pt modelId="{F6ECFC8F-D4E7-46B4-84FB-968224659F98}" type="pres">
      <dgm:prSet presAssocID="{DEAFFDD0-7A7E-4E75-AC87-02650E66F241}" presName="vertOne" presStyleCnt="0"/>
      <dgm:spPr/>
    </dgm:pt>
    <dgm:pt modelId="{306FE121-EE51-4EE4-98A9-761D5A1C4D96}" type="pres">
      <dgm:prSet presAssocID="{DEAFFDD0-7A7E-4E75-AC87-02650E66F241}" presName="txOne" presStyleLbl="node0" presStyleIdx="0" presStyleCnt="3" custLinFactNeighborX="5955" custLinFactNeighborY="-70">
        <dgm:presLayoutVars>
          <dgm:chPref val="3"/>
        </dgm:presLayoutVars>
      </dgm:prSet>
      <dgm:spPr/>
    </dgm:pt>
    <dgm:pt modelId="{60631989-F2FC-40CC-AEDA-9F70D589AE0B}" type="pres">
      <dgm:prSet presAssocID="{DEAFFDD0-7A7E-4E75-AC87-02650E66F241}" presName="parTransOne" presStyleCnt="0"/>
      <dgm:spPr/>
    </dgm:pt>
    <dgm:pt modelId="{2178723D-8268-4E73-B6BC-A5AB61F5FC84}" type="pres">
      <dgm:prSet presAssocID="{DEAFFDD0-7A7E-4E75-AC87-02650E66F241}" presName="horzOne" presStyleCnt="0"/>
      <dgm:spPr/>
    </dgm:pt>
    <dgm:pt modelId="{9126AA36-6DC3-4358-B1AF-C49B937AC62C}" type="pres">
      <dgm:prSet presAssocID="{19DE2925-AD64-4EE2-A056-2EBACDDFB365}" presName="vertTwo" presStyleCnt="0"/>
      <dgm:spPr/>
    </dgm:pt>
    <dgm:pt modelId="{0C54928B-AB74-4F62-B44D-384D2C25B804}" type="pres">
      <dgm:prSet presAssocID="{19DE2925-AD64-4EE2-A056-2EBACDDFB365}" presName="txTwo" presStyleLbl="node2" presStyleIdx="0" presStyleCnt="5">
        <dgm:presLayoutVars>
          <dgm:chPref val="3"/>
        </dgm:presLayoutVars>
      </dgm:prSet>
      <dgm:spPr/>
    </dgm:pt>
    <dgm:pt modelId="{D24BFD87-2B81-44B4-BC5C-3D56A58CAFDF}" type="pres">
      <dgm:prSet presAssocID="{19DE2925-AD64-4EE2-A056-2EBACDDFB365}" presName="horzTwo" presStyleCnt="0"/>
      <dgm:spPr/>
    </dgm:pt>
    <dgm:pt modelId="{1B7C4328-C194-44A0-BA52-D937EBACBA57}" type="pres">
      <dgm:prSet presAssocID="{0294476E-E2B1-47EB-9667-93E86068A6EF}" presName="sibSpaceTwo" presStyleCnt="0"/>
      <dgm:spPr/>
    </dgm:pt>
    <dgm:pt modelId="{AB4C298E-73FE-46E5-9889-8E200607F9D5}" type="pres">
      <dgm:prSet presAssocID="{71E0CDB0-0350-4BE6-8409-50E9A0F949BA}" presName="vertTwo" presStyleCnt="0"/>
      <dgm:spPr/>
    </dgm:pt>
    <dgm:pt modelId="{A4A3369A-8895-4D0B-8659-E8DE888934BA}" type="pres">
      <dgm:prSet presAssocID="{71E0CDB0-0350-4BE6-8409-50E9A0F949BA}" presName="txTwo" presStyleLbl="node2" presStyleIdx="1" presStyleCnt="5">
        <dgm:presLayoutVars>
          <dgm:chPref val="3"/>
        </dgm:presLayoutVars>
      </dgm:prSet>
      <dgm:spPr/>
    </dgm:pt>
    <dgm:pt modelId="{9C26A034-F5AA-4329-92E9-5AE77A8C521B}" type="pres">
      <dgm:prSet presAssocID="{71E0CDB0-0350-4BE6-8409-50E9A0F949BA}" presName="horzTwo" presStyleCnt="0"/>
      <dgm:spPr/>
    </dgm:pt>
    <dgm:pt modelId="{7CA7ADA0-F842-450B-9C7B-62B957067E82}" type="pres">
      <dgm:prSet presAssocID="{1BACD9C3-D9BD-462F-8CF3-CEB3056D16CC}" presName="sibSpaceTwo" presStyleCnt="0"/>
      <dgm:spPr/>
    </dgm:pt>
    <dgm:pt modelId="{612CB3B6-E730-4816-A69F-5EA3E12F186D}" type="pres">
      <dgm:prSet presAssocID="{6D231B59-384B-400B-8A06-6B887595F921}" presName="vertTwo" presStyleCnt="0"/>
      <dgm:spPr/>
    </dgm:pt>
    <dgm:pt modelId="{DA6889BE-58CE-4A5B-B62F-E5B9FD8AD001}" type="pres">
      <dgm:prSet presAssocID="{6D231B59-384B-400B-8A06-6B887595F921}" presName="txTwo" presStyleLbl="node2" presStyleIdx="2" presStyleCnt="5">
        <dgm:presLayoutVars>
          <dgm:chPref val="3"/>
        </dgm:presLayoutVars>
      </dgm:prSet>
      <dgm:spPr/>
    </dgm:pt>
    <dgm:pt modelId="{BD07E8FA-E586-482A-A351-406227CEE6C7}" type="pres">
      <dgm:prSet presAssocID="{6D231B59-384B-400B-8A06-6B887595F921}" presName="horzTwo" presStyleCnt="0"/>
      <dgm:spPr/>
    </dgm:pt>
    <dgm:pt modelId="{D72B6491-0491-4F4B-A081-BFCC63B365B1}" type="pres">
      <dgm:prSet presAssocID="{9B9D1C45-336B-4CF7-9266-E8B0F0FB8AF2}" presName="sibSpaceOne" presStyleCnt="0"/>
      <dgm:spPr/>
    </dgm:pt>
    <dgm:pt modelId="{B5D7B0D0-3F42-478B-A559-5A6A7B91BDFB}" type="pres">
      <dgm:prSet presAssocID="{90B81722-663E-4B4C-A586-5E3C0A90DB6C}" presName="vertOne" presStyleCnt="0"/>
      <dgm:spPr/>
    </dgm:pt>
    <dgm:pt modelId="{5F6A2CBD-BC8C-4B27-B027-633A5CCBA961}" type="pres">
      <dgm:prSet presAssocID="{90B81722-663E-4B4C-A586-5E3C0A90DB6C}" presName="txOne" presStyleLbl="node0" presStyleIdx="1" presStyleCnt="3">
        <dgm:presLayoutVars>
          <dgm:chPref val="3"/>
        </dgm:presLayoutVars>
      </dgm:prSet>
      <dgm:spPr/>
    </dgm:pt>
    <dgm:pt modelId="{9666F392-511B-4A11-8986-3B07F33E7A00}" type="pres">
      <dgm:prSet presAssocID="{90B81722-663E-4B4C-A586-5E3C0A90DB6C}" presName="parTransOne" presStyleCnt="0"/>
      <dgm:spPr/>
    </dgm:pt>
    <dgm:pt modelId="{9C1E0C68-866D-4C20-A581-C2513EEFAB60}" type="pres">
      <dgm:prSet presAssocID="{90B81722-663E-4B4C-A586-5E3C0A90DB6C}" presName="horzOne" presStyleCnt="0"/>
      <dgm:spPr/>
    </dgm:pt>
    <dgm:pt modelId="{00093DEA-777A-46CD-8345-B9BC8067B17C}" type="pres">
      <dgm:prSet presAssocID="{AF50EBE3-626D-4D28-B873-DECEB286319C}" presName="vertTwo" presStyleCnt="0"/>
      <dgm:spPr/>
    </dgm:pt>
    <dgm:pt modelId="{CCC19D97-A090-4C33-938D-2A896066D113}" type="pres">
      <dgm:prSet presAssocID="{AF50EBE3-626D-4D28-B873-DECEB286319C}" presName="txTwo" presStyleLbl="node2" presStyleIdx="3" presStyleCnt="5">
        <dgm:presLayoutVars>
          <dgm:chPref val="3"/>
        </dgm:presLayoutVars>
      </dgm:prSet>
      <dgm:spPr/>
    </dgm:pt>
    <dgm:pt modelId="{B01CF04A-2E08-4869-9B80-9D4C9E032922}" type="pres">
      <dgm:prSet presAssocID="{AF50EBE3-626D-4D28-B873-DECEB286319C}" presName="horzTwo" presStyleCnt="0"/>
      <dgm:spPr/>
    </dgm:pt>
    <dgm:pt modelId="{F2623866-64EC-4E2A-9E43-801E114EED9B}" type="pres">
      <dgm:prSet presAssocID="{40EFED31-556F-43F5-8245-934A89D9B8D4}" presName="sibSpaceOne" presStyleCnt="0"/>
      <dgm:spPr/>
    </dgm:pt>
    <dgm:pt modelId="{BA1FCE3F-C820-4D2D-8DEE-E17DC2C76620}" type="pres">
      <dgm:prSet presAssocID="{1D571854-32FB-44C0-B3A5-8A03DDA79C71}" presName="vertOne" presStyleCnt="0"/>
      <dgm:spPr/>
    </dgm:pt>
    <dgm:pt modelId="{E4C38C7C-65B8-43B0-920C-AAA99D873362}" type="pres">
      <dgm:prSet presAssocID="{1D571854-32FB-44C0-B3A5-8A03DDA79C71}" presName="txOne" presStyleLbl="node0" presStyleIdx="2" presStyleCnt="3">
        <dgm:presLayoutVars>
          <dgm:chPref val="3"/>
        </dgm:presLayoutVars>
      </dgm:prSet>
      <dgm:spPr/>
    </dgm:pt>
    <dgm:pt modelId="{135924FD-126F-4F0B-BBF7-54D6BC96FF5B}" type="pres">
      <dgm:prSet presAssocID="{1D571854-32FB-44C0-B3A5-8A03DDA79C71}" presName="parTransOne" presStyleCnt="0"/>
      <dgm:spPr/>
    </dgm:pt>
    <dgm:pt modelId="{8F126B4C-8E11-4F97-9465-433662963577}" type="pres">
      <dgm:prSet presAssocID="{1D571854-32FB-44C0-B3A5-8A03DDA79C71}" presName="horzOne" presStyleCnt="0"/>
      <dgm:spPr/>
    </dgm:pt>
    <dgm:pt modelId="{B8CC298F-C8A8-4382-932A-ECCC4452D314}" type="pres">
      <dgm:prSet presAssocID="{587D49DB-DD12-4557-85A8-DE46EB62EE09}" presName="vertTwo" presStyleCnt="0"/>
      <dgm:spPr/>
    </dgm:pt>
    <dgm:pt modelId="{E086ABDB-4B24-4DDA-9D2C-14B7F3612E88}" type="pres">
      <dgm:prSet presAssocID="{587D49DB-DD12-4557-85A8-DE46EB62EE09}" presName="txTwo" presStyleLbl="node2" presStyleIdx="4" presStyleCnt="5">
        <dgm:presLayoutVars>
          <dgm:chPref val="3"/>
        </dgm:presLayoutVars>
      </dgm:prSet>
      <dgm:spPr/>
    </dgm:pt>
    <dgm:pt modelId="{B58EF346-9608-4718-A57C-032100DD0987}" type="pres">
      <dgm:prSet presAssocID="{587D49DB-DD12-4557-85A8-DE46EB62EE09}" presName="horzTwo" presStyleCnt="0"/>
      <dgm:spPr/>
    </dgm:pt>
  </dgm:ptLst>
  <dgm:cxnLst>
    <dgm:cxn modelId="{52376C23-D6A8-4E51-8A2A-2F04714C9BAE}" srcId="{DEAFFDD0-7A7E-4E75-AC87-02650E66F241}" destId="{19DE2925-AD64-4EE2-A056-2EBACDDFB365}" srcOrd="0" destOrd="0" parTransId="{B5BCDE12-DBD5-4824-91AE-611BBD792EE1}" sibTransId="{0294476E-E2B1-47EB-9667-93E86068A6EF}"/>
    <dgm:cxn modelId="{9473E947-9965-4D0D-B280-BFFD84E18778}" type="presOf" srcId="{19DE2925-AD64-4EE2-A056-2EBACDDFB365}" destId="{0C54928B-AB74-4F62-B44D-384D2C25B804}" srcOrd="0" destOrd="0" presId="urn:microsoft.com/office/officeart/2005/8/layout/hierarchy4"/>
    <dgm:cxn modelId="{D38B2272-48A9-41C0-BB29-78203CA2C7D5}" type="presOf" srcId="{6D231B59-384B-400B-8A06-6B887595F921}" destId="{DA6889BE-58CE-4A5B-B62F-E5B9FD8AD001}" srcOrd="0" destOrd="0" presId="urn:microsoft.com/office/officeart/2005/8/layout/hierarchy4"/>
    <dgm:cxn modelId="{0E703373-5D62-4AF1-834D-C20333F53459}" type="presOf" srcId="{71E0CDB0-0350-4BE6-8409-50E9A0F949BA}" destId="{A4A3369A-8895-4D0B-8659-E8DE888934BA}" srcOrd="0" destOrd="0" presId="urn:microsoft.com/office/officeart/2005/8/layout/hierarchy4"/>
    <dgm:cxn modelId="{5151CC7D-1B48-4A59-ABD2-EDCB5EB80ACD}" srcId="{DEAFFDD0-7A7E-4E75-AC87-02650E66F241}" destId="{71E0CDB0-0350-4BE6-8409-50E9A0F949BA}" srcOrd="1" destOrd="0" parTransId="{A62EE7A1-20E6-4C89-8012-38679A9A1F81}" sibTransId="{1BACD9C3-D9BD-462F-8CF3-CEB3056D16CC}"/>
    <dgm:cxn modelId="{CC25F980-7429-49AB-934E-FF74C6E51856}" srcId="{663E7C1E-439B-4847-B520-3B29A7E0B77C}" destId="{1D571854-32FB-44C0-B3A5-8A03DDA79C71}" srcOrd="2" destOrd="0" parTransId="{FD23AF17-3EF9-4350-BE28-28B4ED27404E}" sibTransId="{BFDC478C-96C7-42A1-8240-B5EA2466BD9D}"/>
    <dgm:cxn modelId="{B2DDB882-71E5-489D-85AD-1BF7DC6DACC3}" type="presOf" srcId="{587D49DB-DD12-4557-85A8-DE46EB62EE09}" destId="{E086ABDB-4B24-4DDA-9D2C-14B7F3612E88}" srcOrd="0" destOrd="0" presId="urn:microsoft.com/office/officeart/2005/8/layout/hierarchy4"/>
    <dgm:cxn modelId="{8BA1738E-15B6-41BD-951C-312A3D89133B}" type="presOf" srcId="{1D571854-32FB-44C0-B3A5-8A03DDA79C71}" destId="{E4C38C7C-65B8-43B0-920C-AAA99D873362}" srcOrd="0" destOrd="0" presId="urn:microsoft.com/office/officeart/2005/8/layout/hierarchy4"/>
    <dgm:cxn modelId="{2E70BE8E-6112-4D82-B4E9-CD272AE61F19}" type="presOf" srcId="{90B81722-663E-4B4C-A586-5E3C0A90DB6C}" destId="{5F6A2CBD-BC8C-4B27-B027-633A5CCBA961}" srcOrd="0" destOrd="0" presId="urn:microsoft.com/office/officeart/2005/8/layout/hierarchy4"/>
    <dgm:cxn modelId="{140DB39D-364B-4108-87E4-967BF4E0CF2A}" type="presOf" srcId="{AF50EBE3-626D-4D28-B873-DECEB286319C}" destId="{CCC19D97-A090-4C33-938D-2A896066D113}" srcOrd="0" destOrd="0" presId="urn:microsoft.com/office/officeart/2005/8/layout/hierarchy4"/>
    <dgm:cxn modelId="{24026EA3-6FB6-4112-86CE-B578C3126932}" srcId="{1D571854-32FB-44C0-B3A5-8A03DDA79C71}" destId="{587D49DB-DD12-4557-85A8-DE46EB62EE09}" srcOrd="0" destOrd="0" parTransId="{FB3C8F0A-1E17-40DC-81BB-370FD08576F0}" sibTransId="{50173530-0EC1-47ED-96D2-C0885849AAD7}"/>
    <dgm:cxn modelId="{CEA53AD4-55A9-40DD-BFBD-B75422D73069}" type="presOf" srcId="{DEAFFDD0-7A7E-4E75-AC87-02650E66F241}" destId="{306FE121-EE51-4EE4-98A9-761D5A1C4D96}" srcOrd="0" destOrd="0" presId="urn:microsoft.com/office/officeart/2005/8/layout/hierarchy4"/>
    <dgm:cxn modelId="{073121D8-CEDD-41FD-9B39-A84E5FCFB05A}" srcId="{663E7C1E-439B-4847-B520-3B29A7E0B77C}" destId="{DEAFFDD0-7A7E-4E75-AC87-02650E66F241}" srcOrd="0" destOrd="0" parTransId="{1D0946EE-F285-4C6F-9CE8-096ADC7BF643}" sibTransId="{9B9D1C45-336B-4CF7-9266-E8B0F0FB8AF2}"/>
    <dgm:cxn modelId="{FE591FE2-3FBE-4FCA-BD10-AEDE34FDA1CE}" srcId="{663E7C1E-439B-4847-B520-3B29A7E0B77C}" destId="{90B81722-663E-4B4C-A586-5E3C0A90DB6C}" srcOrd="1" destOrd="0" parTransId="{ED42D1A7-6E02-4868-8215-09631E0F15FA}" sibTransId="{40EFED31-556F-43F5-8245-934A89D9B8D4}"/>
    <dgm:cxn modelId="{D0FD56F7-480B-4A09-B68A-4010FB1DAF45}" type="presOf" srcId="{663E7C1E-439B-4847-B520-3B29A7E0B77C}" destId="{095C9F35-5C1F-44EE-9C2C-A28D2B295D27}" srcOrd="0" destOrd="0" presId="urn:microsoft.com/office/officeart/2005/8/layout/hierarchy4"/>
    <dgm:cxn modelId="{AEE173F8-0CEA-477E-B376-54C45823FA85}" srcId="{90B81722-663E-4B4C-A586-5E3C0A90DB6C}" destId="{AF50EBE3-626D-4D28-B873-DECEB286319C}" srcOrd="0" destOrd="0" parTransId="{DE412F16-3B59-4F5F-94CC-D29234A7DCCD}" sibTransId="{9ABA9356-03AA-40C2-A26D-B0ACD98D015C}"/>
    <dgm:cxn modelId="{F847E1F9-2613-42F9-A6E3-85DBB8317F19}" srcId="{DEAFFDD0-7A7E-4E75-AC87-02650E66F241}" destId="{6D231B59-384B-400B-8A06-6B887595F921}" srcOrd="2" destOrd="0" parTransId="{A9CED1B3-19CA-46A9-B592-DA14FA157DD8}" sibTransId="{C058AD6F-B044-4C58-8550-984B3BB8C270}"/>
    <dgm:cxn modelId="{84FB25DE-13B0-4EE2-882D-C4892E8E0F82}" type="presParOf" srcId="{095C9F35-5C1F-44EE-9C2C-A28D2B295D27}" destId="{F6ECFC8F-D4E7-46B4-84FB-968224659F98}" srcOrd="0" destOrd="0" presId="urn:microsoft.com/office/officeart/2005/8/layout/hierarchy4"/>
    <dgm:cxn modelId="{204576AE-8F6B-443F-BF54-AA42161BA5EC}" type="presParOf" srcId="{F6ECFC8F-D4E7-46B4-84FB-968224659F98}" destId="{306FE121-EE51-4EE4-98A9-761D5A1C4D96}" srcOrd="0" destOrd="0" presId="urn:microsoft.com/office/officeart/2005/8/layout/hierarchy4"/>
    <dgm:cxn modelId="{8A6BA44A-BAC2-4711-BAA8-7A4FE571F086}" type="presParOf" srcId="{F6ECFC8F-D4E7-46B4-84FB-968224659F98}" destId="{60631989-F2FC-40CC-AEDA-9F70D589AE0B}" srcOrd="1" destOrd="0" presId="urn:microsoft.com/office/officeart/2005/8/layout/hierarchy4"/>
    <dgm:cxn modelId="{5EB3549A-C0C9-4E8D-AC0C-61FAAA1B6D7A}" type="presParOf" srcId="{F6ECFC8F-D4E7-46B4-84FB-968224659F98}" destId="{2178723D-8268-4E73-B6BC-A5AB61F5FC84}" srcOrd="2" destOrd="0" presId="urn:microsoft.com/office/officeart/2005/8/layout/hierarchy4"/>
    <dgm:cxn modelId="{5A8D6D6D-8C1E-42F8-A5F1-11135EF9CA61}" type="presParOf" srcId="{2178723D-8268-4E73-B6BC-A5AB61F5FC84}" destId="{9126AA36-6DC3-4358-B1AF-C49B937AC62C}" srcOrd="0" destOrd="0" presId="urn:microsoft.com/office/officeart/2005/8/layout/hierarchy4"/>
    <dgm:cxn modelId="{3530A02D-B9D6-4E87-8E83-62A096FB8F47}" type="presParOf" srcId="{9126AA36-6DC3-4358-B1AF-C49B937AC62C}" destId="{0C54928B-AB74-4F62-B44D-384D2C25B804}" srcOrd="0" destOrd="0" presId="urn:microsoft.com/office/officeart/2005/8/layout/hierarchy4"/>
    <dgm:cxn modelId="{306C2824-6484-4C71-9D50-32C1DB2B4354}" type="presParOf" srcId="{9126AA36-6DC3-4358-B1AF-C49B937AC62C}" destId="{D24BFD87-2B81-44B4-BC5C-3D56A58CAFDF}" srcOrd="1" destOrd="0" presId="urn:microsoft.com/office/officeart/2005/8/layout/hierarchy4"/>
    <dgm:cxn modelId="{47B3E316-02D2-4817-BD9E-A2E122A90FEB}" type="presParOf" srcId="{2178723D-8268-4E73-B6BC-A5AB61F5FC84}" destId="{1B7C4328-C194-44A0-BA52-D937EBACBA57}" srcOrd="1" destOrd="0" presId="urn:microsoft.com/office/officeart/2005/8/layout/hierarchy4"/>
    <dgm:cxn modelId="{E88FD7BC-FAD0-4A6E-BE11-9D2DFD1853F3}" type="presParOf" srcId="{2178723D-8268-4E73-B6BC-A5AB61F5FC84}" destId="{AB4C298E-73FE-46E5-9889-8E200607F9D5}" srcOrd="2" destOrd="0" presId="urn:microsoft.com/office/officeart/2005/8/layout/hierarchy4"/>
    <dgm:cxn modelId="{CFB4BED6-AFE9-4D0D-8D7C-1B561574E063}" type="presParOf" srcId="{AB4C298E-73FE-46E5-9889-8E200607F9D5}" destId="{A4A3369A-8895-4D0B-8659-E8DE888934BA}" srcOrd="0" destOrd="0" presId="urn:microsoft.com/office/officeart/2005/8/layout/hierarchy4"/>
    <dgm:cxn modelId="{B013BC89-DF71-48C0-AE58-A3D847FA0095}" type="presParOf" srcId="{AB4C298E-73FE-46E5-9889-8E200607F9D5}" destId="{9C26A034-F5AA-4329-92E9-5AE77A8C521B}" srcOrd="1" destOrd="0" presId="urn:microsoft.com/office/officeart/2005/8/layout/hierarchy4"/>
    <dgm:cxn modelId="{234FC46F-85DE-4659-9026-BCF8DCB7CA7A}" type="presParOf" srcId="{2178723D-8268-4E73-B6BC-A5AB61F5FC84}" destId="{7CA7ADA0-F842-450B-9C7B-62B957067E82}" srcOrd="3" destOrd="0" presId="urn:microsoft.com/office/officeart/2005/8/layout/hierarchy4"/>
    <dgm:cxn modelId="{8D5A63A5-538D-4273-B9BD-E5CFEF56A964}" type="presParOf" srcId="{2178723D-8268-4E73-B6BC-A5AB61F5FC84}" destId="{612CB3B6-E730-4816-A69F-5EA3E12F186D}" srcOrd="4" destOrd="0" presId="urn:microsoft.com/office/officeart/2005/8/layout/hierarchy4"/>
    <dgm:cxn modelId="{D28EDFDF-148A-4F79-908C-D7A53210AD38}" type="presParOf" srcId="{612CB3B6-E730-4816-A69F-5EA3E12F186D}" destId="{DA6889BE-58CE-4A5B-B62F-E5B9FD8AD001}" srcOrd="0" destOrd="0" presId="urn:microsoft.com/office/officeart/2005/8/layout/hierarchy4"/>
    <dgm:cxn modelId="{6C3B7888-568A-4891-B9E8-35333FA843FE}" type="presParOf" srcId="{612CB3B6-E730-4816-A69F-5EA3E12F186D}" destId="{BD07E8FA-E586-482A-A351-406227CEE6C7}" srcOrd="1" destOrd="0" presId="urn:microsoft.com/office/officeart/2005/8/layout/hierarchy4"/>
    <dgm:cxn modelId="{38A3D5FC-6C9E-48E8-8BE5-BD2C04492071}" type="presParOf" srcId="{095C9F35-5C1F-44EE-9C2C-A28D2B295D27}" destId="{D72B6491-0491-4F4B-A081-BFCC63B365B1}" srcOrd="1" destOrd="0" presId="urn:microsoft.com/office/officeart/2005/8/layout/hierarchy4"/>
    <dgm:cxn modelId="{8F4EC179-8750-4DB6-AD6F-E60867B4E4F7}" type="presParOf" srcId="{095C9F35-5C1F-44EE-9C2C-A28D2B295D27}" destId="{B5D7B0D0-3F42-478B-A559-5A6A7B91BDFB}" srcOrd="2" destOrd="0" presId="urn:microsoft.com/office/officeart/2005/8/layout/hierarchy4"/>
    <dgm:cxn modelId="{DD4E220A-FF0A-4E9E-9024-F137C8013785}" type="presParOf" srcId="{B5D7B0D0-3F42-478B-A559-5A6A7B91BDFB}" destId="{5F6A2CBD-BC8C-4B27-B027-633A5CCBA961}" srcOrd="0" destOrd="0" presId="urn:microsoft.com/office/officeart/2005/8/layout/hierarchy4"/>
    <dgm:cxn modelId="{677549FB-A0F0-4931-B527-C5B9D32DBA67}" type="presParOf" srcId="{B5D7B0D0-3F42-478B-A559-5A6A7B91BDFB}" destId="{9666F392-511B-4A11-8986-3B07F33E7A00}" srcOrd="1" destOrd="0" presId="urn:microsoft.com/office/officeart/2005/8/layout/hierarchy4"/>
    <dgm:cxn modelId="{C434E53D-1D1B-43FF-9373-A6F52A6360E8}" type="presParOf" srcId="{B5D7B0D0-3F42-478B-A559-5A6A7B91BDFB}" destId="{9C1E0C68-866D-4C20-A581-C2513EEFAB60}" srcOrd="2" destOrd="0" presId="urn:microsoft.com/office/officeart/2005/8/layout/hierarchy4"/>
    <dgm:cxn modelId="{2EA3629D-6D84-42DB-8A97-76145F05280A}" type="presParOf" srcId="{9C1E0C68-866D-4C20-A581-C2513EEFAB60}" destId="{00093DEA-777A-46CD-8345-B9BC8067B17C}" srcOrd="0" destOrd="0" presId="urn:microsoft.com/office/officeart/2005/8/layout/hierarchy4"/>
    <dgm:cxn modelId="{96EA8A25-5D65-4D3A-8D2B-3636A1DC3D53}" type="presParOf" srcId="{00093DEA-777A-46CD-8345-B9BC8067B17C}" destId="{CCC19D97-A090-4C33-938D-2A896066D113}" srcOrd="0" destOrd="0" presId="urn:microsoft.com/office/officeart/2005/8/layout/hierarchy4"/>
    <dgm:cxn modelId="{B2CF9464-EAFA-4D69-B62E-73E7BCB9341A}" type="presParOf" srcId="{00093DEA-777A-46CD-8345-B9BC8067B17C}" destId="{B01CF04A-2E08-4869-9B80-9D4C9E032922}" srcOrd="1" destOrd="0" presId="urn:microsoft.com/office/officeart/2005/8/layout/hierarchy4"/>
    <dgm:cxn modelId="{227FC796-D46F-4BDD-965D-B2E413BE1DB0}" type="presParOf" srcId="{095C9F35-5C1F-44EE-9C2C-A28D2B295D27}" destId="{F2623866-64EC-4E2A-9E43-801E114EED9B}" srcOrd="3" destOrd="0" presId="urn:microsoft.com/office/officeart/2005/8/layout/hierarchy4"/>
    <dgm:cxn modelId="{B996E61A-470C-4849-998B-F5262688EBD0}" type="presParOf" srcId="{095C9F35-5C1F-44EE-9C2C-A28D2B295D27}" destId="{BA1FCE3F-C820-4D2D-8DEE-E17DC2C76620}" srcOrd="4" destOrd="0" presId="urn:microsoft.com/office/officeart/2005/8/layout/hierarchy4"/>
    <dgm:cxn modelId="{612FF29D-D0BB-4881-9B27-B8474A1483F9}" type="presParOf" srcId="{BA1FCE3F-C820-4D2D-8DEE-E17DC2C76620}" destId="{E4C38C7C-65B8-43B0-920C-AAA99D873362}" srcOrd="0" destOrd="0" presId="urn:microsoft.com/office/officeart/2005/8/layout/hierarchy4"/>
    <dgm:cxn modelId="{98AD2A7A-CBB5-42E3-AC5C-AC61541F2EDE}" type="presParOf" srcId="{BA1FCE3F-C820-4D2D-8DEE-E17DC2C76620}" destId="{135924FD-126F-4F0B-BBF7-54D6BC96FF5B}" srcOrd="1" destOrd="0" presId="urn:microsoft.com/office/officeart/2005/8/layout/hierarchy4"/>
    <dgm:cxn modelId="{F24102B7-5935-4C8F-A61B-017F1592B196}" type="presParOf" srcId="{BA1FCE3F-C820-4D2D-8DEE-E17DC2C76620}" destId="{8F126B4C-8E11-4F97-9465-433662963577}" srcOrd="2" destOrd="0" presId="urn:microsoft.com/office/officeart/2005/8/layout/hierarchy4"/>
    <dgm:cxn modelId="{9E96F1B5-89EF-4669-A999-CD2BDE0D9A5A}" type="presParOf" srcId="{8F126B4C-8E11-4F97-9465-433662963577}" destId="{B8CC298F-C8A8-4382-932A-ECCC4452D314}" srcOrd="0" destOrd="0" presId="urn:microsoft.com/office/officeart/2005/8/layout/hierarchy4"/>
    <dgm:cxn modelId="{96108953-C5A0-46F6-AD55-8472FA9797CD}" type="presParOf" srcId="{B8CC298F-C8A8-4382-932A-ECCC4452D314}" destId="{E086ABDB-4B24-4DDA-9D2C-14B7F3612E88}" srcOrd="0" destOrd="0" presId="urn:microsoft.com/office/officeart/2005/8/layout/hierarchy4"/>
    <dgm:cxn modelId="{7A293D5C-2D6B-4BE6-AD07-53C9C3A93630}" type="presParOf" srcId="{B8CC298F-C8A8-4382-932A-ECCC4452D314}" destId="{B58EF346-9608-4718-A57C-032100DD098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34A0E2-58EF-4CCB-B0EE-CC5745ACBE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C"/>
        </a:p>
      </dgm:t>
    </dgm:pt>
    <dgm:pt modelId="{FF78DE86-6625-4F0A-AAE4-E4B4E4BDCEC4}">
      <dgm:prSet phldrT="[Texto]" custT="1"/>
      <dgm:spPr/>
      <dgm:t>
        <a:bodyPr/>
        <a:lstStyle/>
        <a:p>
          <a:r>
            <a:rPr lang="es-EC" sz="1800" dirty="0"/>
            <a:t>Internet sigue capitalizando espacios en la vida cotidiana de los consumidores. El crecimiento constante de la red constituye un factor a favor para el desarrollo del comercio electrónico. </a:t>
          </a:r>
        </a:p>
      </dgm:t>
    </dgm:pt>
    <dgm:pt modelId="{EB0F9557-4EC4-450B-8747-DBC6E3AB0813}" type="parTrans" cxnId="{70368CC6-CD95-463E-8C28-0EF4055D0E13}">
      <dgm:prSet/>
      <dgm:spPr/>
      <dgm:t>
        <a:bodyPr/>
        <a:lstStyle/>
        <a:p>
          <a:endParaRPr lang="es-EC" sz="1400"/>
        </a:p>
      </dgm:t>
    </dgm:pt>
    <dgm:pt modelId="{6CFAD699-EC47-46CA-8BB1-26864AF8A7BF}" type="sibTrans" cxnId="{70368CC6-CD95-463E-8C28-0EF4055D0E13}">
      <dgm:prSet/>
      <dgm:spPr/>
      <dgm:t>
        <a:bodyPr/>
        <a:lstStyle/>
        <a:p>
          <a:endParaRPr lang="es-EC" sz="1400"/>
        </a:p>
      </dgm:t>
    </dgm:pt>
    <dgm:pt modelId="{73CE8D3D-9800-46B4-BD77-0CB44FA9CE14}">
      <dgm:prSet phldrT="[Texto]" custT="1"/>
      <dgm:spPr/>
      <dgm:t>
        <a:bodyPr/>
        <a:lstStyle/>
        <a:p>
          <a:r>
            <a:rPr lang="es-EC" sz="1800" dirty="0"/>
            <a:t>El comercio electrónico local esta en sus etapas iniciales frente a los portales internacionales, aunque la presencia local poco a poco va aumentando, pero sigue liderando la preferencia en portales foráneos debido a la  confianza y transaccionalidad de las compras</a:t>
          </a:r>
        </a:p>
      </dgm:t>
    </dgm:pt>
    <dgm:pt modelId="{6B6B7542-9405-4CA5-A913-FF840B51F58C}" type="parTrans" cxnId="{D1D1F721-4D4D-4995-843C-DBDD02F95EE3}">
      <dgm:prSet/>
      <dgm:spPr/>
      <dgm:t>
        <a:bodyPr/>
        <a:lstStyle/>
        <a:p>
          <a:endParaRPr lang="es-EC" sz="1400"/>
        </a:p>
      </dgm:t>
    </dgm:pt>
    <dgm:pt modelId="{1805DD65-E501-47B0-9572-7538305E80C7}" type="sibTrans" cxnId="{D1D1F721-4D4D-4995-843C-DBDD02F95EE3}">
      <dgm:prSet/>
      <dgm:spPr/>
      <dgm:t>
        <a:bodyPr/>
        <a:lstStyle/>
        <a:p>
          <a:endParaRPr lang="es-EC" sz="1400"/>
        </a:p>
      </dgm:t>
    </dgm:pt>
    <dgm:pt modelId="{E38EC672-E813-4C30-9BCA-D5DC30112209}">
      <dgm:prSet phldrT="[Texto]" custT="1"/>
      <dgm:spPr/>
      <dgm:t>
        <a:bodyPr/>
        <a:lstStyle/>
        <a:p>
          <a:r>
            <a:rPr lang="es-EC" sz="1800" dirty="0"/>
            <a:t>Las principales causas por las que no se aplica el comercio electrónico, falta de conocimiento, la desconfianza que tienen los consumidores para hacer sus compras en línea.</a:t>
          </a:r>
        </a:p>
      </dgm:t>
    </dgm:pt>
    <dgm:pt modelId="{F91F4A35-7F87-49F7-9B0A-F4FA3A032E9B}" type="parTrans" cxnId="{F20265D2-1CD2-480F-957D-CC6F1D2DF41F}">
      <dgm:prSet/>
      <dgm:spPr/>
      <dgm:t>
        <a:bodyPr/>
        <a:lstStyle/>
        <a:p>
          <a:endParaRPr lang="es-EC" sz="1400"/>
        </a:p>
      </dgm:t>
    </dgm:pt>
    <dgm:pt modelId="{B6B0653F-7159-4682-872D-AAA06DC5E79C}" type="sibTrans" cxnId="{F20265D2-1CD2-480F-957D-CC6F1D2DF41F}">
      <dgm:prSet/>
      <dgm:spPr/>
      <dgm:t>
        <a:bodyPr/>
        <a:lstStyle/>
        <a:p>
          <a:endParaRPr lang="es-EC" sz="1400"/>
        </a:p>
      </dgm:t>
    </dgm:pt>
    <dgm:pt modelId="{7BE653FB-D238-40E5-BD2F-1C1071D3D673}" type="pres">
      <dgm:prSet presAssocID="{B534A0E2-58EF-4CCB-B0EE-CC5745ACBE4C}" presName="linear" presStyleCnt="0">
        <dgm:presLayoutVars>
          <dgm:animLvl val="lvl"/>
          <dgm:resizeHandles val="exact"/>
        </dgm:presLayoutVars>
      </dgm:prSet>
      <dgm:spPr/>
    </dgm:pt>
    <dgm:pt modelId="{A1CC0C25-31D6-49DD-BFFD-3F615AB00D24}" type="pres">
      <dgm:prSet presAssocID="{FF78DE86-6625-4F0A-AAE4-E4B4E4BDCEC4}" presName="parentText" presStyleLbl="node1" presStyleIdx="0" presStyleCnt="3">
        <dgm:presLayoutVars>
          <dgm:chMax val="0"/>
          <dgm:bulletEnabled val="1"/>
        </dgm:presLayoutVars>
      </dgm:prSet>
      <dgm:spPr/>
    </dgm:pt>
    <dgm:pt modelId="{5BDD2FD6-00B6-4E7F-98C1-1E65F1324EC4}" type="pres">
      <dgm:prSet presAssocID="{6CFAD699-EC47-46CA-8BB1-26864AF8A7BF}" presName="spacer" presStyleCnt="0"/>
      <dgm:spPr/>
    </dgm:pt>
    <dgm:pt modelId="{3358D815-5571-4AF2-B9E3-0B5FAA9AF8A6}" type="pres">
      <dgm:prSet presAssocID="{73CE8D3D-9800-46B4-BD77-0CB44FA9CE14}" presName="parentText" presStyleLbl="node1" presStyleIdx="1" presStyleCnt="3">
        <dgm:presLayoutVars>
          <dgm:chMax val="0"/>
          <dgm:bulletEnabled val="1"/>
        </dgm:presLayoutVars>
      </dgm:prSet>
      <dgm:spPr/>
    </dgm:pt>
    <dgm:pt modelId="{EA4007F0-6A3D-4763-870F-11A40F08BE51}" type="pres">
      <dgm:prSet presAssocID="{1805DD65-E501-47B0-9572-7538305E80C7}" presName="spacer" presStyleCnt="0"/>
      <dgm:spPr/>
    </dgm:pt>
    <dgm:pt modelId="{BBECC241-4D8E-44BD-A723-5728F540286B}" type="pres">
      <dgm:prSet presAssocID="{E38EC672-E813-4C30-9BCA-D5DC30112209}" presName="parentText" presStyleLbl="node1" presStyleIdx="2" presStyleCnt="3">
        <dgm:presLayoutVars>
          <dgm:chMax val="0"/>
          <dgm:bulletEnabled val="1"/>
        </dgm:presLayoutVars>
      </dgm:prSet>
      <dgm:spPr/>
    </dgm:pt>
  </dgm:ptLst>
  <dgm:cxnLst>
    <dgm:cxn modelId="{D1D1F721-4D4D-4995-843C-DBDD02F95EE3}" srcId="{B534A0E2-58EF-4CCB-B0EE-CC5745ACBE4C}" destId="{73CE8D3D-9800-46B4-BD77-0CB44FA9CE14}" srcOrd="1" destOrd="0" parTransId="{6B6B7542-9405-4CA5-A913-FF840B51F58C}" sibTransId="{1805DD65-E501-47B0-9572-7538305E80C7}"/>
    <dgm:cxn modelId="{6BB5B52A-3634-4390-9D76-EEF57D8AFC30}" type="presOf" srcId="{73CE8D3D-9800-46B4-BD77-0CB44FA9CE14}" destId="{3358D815-5571-4AF2-B9E3-0B5FAA9AF8A6}" srcOrd="0" destOrd="0" presId="urn:microsoft.com/office/officeart/2005/8/layout/vList2"/>
    <dgm:cxn modelId="{1805FD4D-6A7C-4A4D-A293-1DA4CDA54C65}" type="presOf" srcId="{B534A0E2-58EF-4CCB-B0EE-CC5745ACBE4C}" destId="{7BE653FB-D238-40E5-BD2F-1C1071D3D673}" srcOrd="0" destOrd="0" presId="urn:microsoft.com/office/officeart/2005/8/layout/vList2"/>
    <dgm:cxn modelId="{70368CC6-CD95-463E-8C28-0EF4055D0E13}" srcId="{B534A0E2-58EF-4CCB-B0EE-CC5745ACBE4C}" destId="{FF78DE86-6625-4F0A-AAE4-E4B4E4BDCEC4}" srcOrd="0" destOrd="0" parTransId="{EB0F9557-4EC4-450B-8747-DBC6E3AB0813}" sibTransId="{6CFAD699-EC47-46CA-8BB1-26864AF8A7BF}"/>
    <dgm:cxn modelId="{F20265D2-1CD2-480F-957D-CC6F1D2DF41F}" srcId="{B534A0E2-58EF-4CCB-B0EE-CC5745ACBE4C}" destId="{E38EC672-E813-4C30-9BCA-D5DC30112209}" srcOrd="2" destOrd="0" parTransId="{F91F4A35-7F87-49F7-9B0A-F4FA3A032E9B}" sibTransId="{B6B0653F-7159-4682-872D-AAA06DC5E79C}"/>
    <dgm:cxn modelId="{38025ED3-ACF5-4A54-8076-42A349DDBCDE}" type="presOf" srcId="{FF78DE86-6625-4F0A-AAE4-E4B4E4BDCEC4}" destId="{A1CC0C25-31D6-49DD-BFFD-3F615AB00D24}" srcOrd="0" destOrd="0" presId="urn:microsoft.com/office/officeart/2005/8/layout/vList2"/>
    <dgm:cxn modelId="{BCC9E0F7-9FAE-4A87-B079-5524C29A02AB}" type="presOf" srcId="{E38EC672-E813-4C30-9BCA-D5DC30112209}" destId="{BBECC241-4D8E-44BD-A723-5728F540286B}" srcOrd="0" destOrd="0" presId="urn:microsoft.com/office/officeart/2005/8/layout/vList2"/>
    <dgm:cxn modelId="{9E6495A1-7E76-46D0-8F3F-D9D804202C8D}" type="presParOf" srcId="{7BE653FB-D238-40E5-BD2F-1C1071D3D673}" destId="{A1CC0C25-31D6-49DD-BFFD-3F615AB00D24}" srcOrd="0" destOrd="0" presId="urn:microsoft.com/office/officeart/2005/8/layout/vList2"/>
    <dgm:cxn modelId="{3E5A73C2-7F95-40C8-A099-E52245A3287C}" type="presParOf" srcId="{7BE653FB-D238-40E5-BD2F-1C1071D3D673}" destId="{5BDD2FD6-00B6-4E7F-98C1-1E65F1324EC4}" srcOrd="1" destOrd="0" presId="urn:microsoft.com/office/officeart/2005/8/layout/vList2"/>
    <dgm:cxn modelId="{3178591D-D6D2-4ABF-B242-13BB4D4A0ABD}" type="presParOf" srcId="{7BE653FB-D238-40E5-BD2F-1C1071D3D673}" destId="{3358D815-5571-4AF2-B9E3-0B5FAA9AF8A6}" srcOrd="2" destOrd="0" presId="urn:microsoft.com/office/officeart/2005/8/layout/vList2"/>
    <dgm:cxn modelId="{A8500F6E-EB99-4FF0-8923-4AA38146D1DA}" type="presParOf" srcId="{7BE653FB-D238-40E5-BD2F-1C1071D3D673}" destId="{EA4007F0-6A3D-4763-870F-11A40F08BE51}" srcOrd="3" destOrd="0" presId="urn:microsoft.com/office/officeart/2005/8/layout/vList2"/>
    <dgm:cxn modelId="{607872AB-4024-4797-9C51-5C9698B75B1A}" type="presParOf" srcId="{7BE653FB-D238-40E5-BD2F-1C1071D3D673}" destId="{BBECC241-4D8E-44BD-A723-5728F540286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534A0E2-58EF-4CCB-B0EE-CC5745ACBE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C"/>
        </a:p>
      </dgm:t>
    </dgm:pt>
    <dgm:pt modelId="{FF78DE86-6625-4F0A-AAE4-E4B4E4BDCEC4}">
      <dgm:prSet phldrT="[Texto]" custT="1"/>
      <dgm:spPr/>
      <dgm:t>
        <a:bodyPr/>
        <a:lstStyle/>
        <a:p>
          <a:r>
            <a:rPr lang="es-419" sz="2000" dirty="0"/>
            <a:t>El gobierno de paso, a través del MINTEL deben llevar acabo su objetivo de impulsar  la alfabetización digital.</a:t>
          </a:r>
          <a:endParaRPr lang="es-EC" sz="2000" dirty="0"/>
        </a:p>
      </dgm:t>
    </dgm:pt>
    <dgm:pt modelId="{EB0F9557-4EC4-450B-8747-DBC6E3AB0813}" type="parTrans" cxnId="{70368CC6-CD95-463E-8C28-0EF4055D0E13}">
      <dgm:prSet/>
      <dgm:spPr/>
      <dgm:t>
        <a:bodyPr/>
        <a:lstStyle/>
        <a:p>
          <a:endParaRPr lang="es-EC" sz="1400"/>
        </a:p>
      </dgm:t>
    </dgm:pt>
    <dgm:pt modelId="{6CFAD699-EC47-46CA-8BB1-26864AF8A7BF}" type="sibTrans" cxnId="{70368CC6-CD95-463E-8C28-0EF4055D0E13}">
      <dgm:prSet/>
      <dgm:spPr/>
      <dgm:t>
        <a:bodyPr/>
        <a:lstStyle/>
        <a:p>
          <a:endParaRPr lang="es-EC" sz="1400"/>
        </a:p>
      </dgm:t>
    </dgm:pt>
    <dgm:pt modelId="{73CE8D3D-9800-46B4-BD77-0CB44FA9CE14}">
      <dgm:prSet phldrT="[Texto]" custT="1"/>
      <dgm:spPr/>
      <dgm:t>
        <a:bodyPr/>
        <a:lstStyle/>
        <a:p>
          <a:r>
            <a:rPr lang="es-EC" sz="1800" dirty="0"/>
            <a:t>Creación de un catálogo virtual dirigido y controlado por la cámara de comercio de Quito, en donde se publique las empresas afiliadas (tiendas virtuales), a fin de que esta sirva de garantía en las negociaciones.</a:t>
          </a:r>
        </a:p>
      </dgm:t>
    </dgm:pt>
    <dgm:pt modelId="{6B6B7542-9405-4CA5-A913-FF840B51F58C}" type="parTrans" cxnId="{D1D1F721-4D4D-4995-843C-DBDD02F95EE3}">
      <dgm:prSet/>
      <dgm:spPr/>
      <dgm:t>
        <a:bodyPr/>
        <a:lstStyle/>
        <a:p>
          <a:endParaRPr lang="es-EC" sz="1400"/>
        </a:p>
      </dgm:t>
    </dgm:pt>
    <dgm:pt modelId="{1805DD65-E501-47B0-9572-7538305E80C7}" type="sibTrans" cxnId="{D1D1F721-4D4D-4995-843C-DBDD02F95EE3}">
      <dgm:prSet/>
      <dgm:spPr/>
      <dgm:t>
        <a:bodyPr/>
        <a:lstStyle/>
        <a:p>
          <a:endParaRPr lang="es-EC" sz="1400"/>
        </a:p>
      </dgm:t>
    </dgm:pt>
    <dgm:pt modelId="{60025E9C-682B-4C89-A1B5-001261800104}">
      <dgm:prSet phldrT="[Texto]" custT="1"/>
      <dgm:spPr/>
      <dgm:t>
        <a:bodyPr/>
        <a:lstStyle/>
        <a:p>
          <a:r>
            <a:rPr lang="es-419" sz="1800" dirty="0"/>
            <a:t>Se debe fortalecer y desarrollar la oferta de los portales nacionales, de esta manera aumentaría las compras online.</a:t>
          </a:r>
          <a:endParaRPr lang="es-EC" sz="1800" dirty="0"/>
        </a:p>
      </dgm:t>
    </dgm:pt>
    <dgm:pt modelId="{1E87CFC3-AE5A-4A27-B50B-146609ED0E85}" type="parTrans" cxnId="{109AE675-332E-4AE7-BC50-8DAD84732964}">
      <dgm:prSet/>
      <dgm:spPr/>
      <dgm:t>
        <a:bodyPr/>
        <a:lstStyle/>
        <a:p>
          <a:endParaRPr lang="es-EC" sz="2800"/>
        </a:p>
      </dgm:t>
    </dgm:pt>
    <dgm:pt modelId="{AC38BA6E-52E7-441E-90F1-D176994848CD}" type="sibTrans" cxnId="{109AE675-332E-4AE7-BC50-8DAD84732964}">
      <dgm:prSet/>
      <dgm:spPr/>
      <dgm:t>
        <a:bodyPr/>
        <a:lstStyle/>
        <a:p>
          <a:endParaRPr lang="es-EC" sz="2800"/>
        </a:p>
      </dgm:t>
    </dgm:pt>
    <dgm:pt modelId="{7BE653FB-D238-40E5-BD2F-1C1071D3D673}" type="pres">
      <dgm:prSet presAssocID="{B534A0E2-58EF-4CCB-B0EE-CC5745ACBE4C}" presName="linear" presStyleCnt="0">
        <dgm:presLayoutVars>
          <dgm:animLvl val="lvl"/>
          <dgm:resizeHandles val="exact"/>
        </dgm:presLayoutVars>
      </dgm:prSet>
      <dgm:spPr/>
    </dgm:pt>
    <dgm:pt modelId="{A1CC0C25-31D6-49DD-BFFD-3F615AB00D24}" type="pres">
      <dgm:prSet presAssocID="{FF78DE86-6625-4F0A-AAE4-E4B4E4BDCEC4}" presName="parentText" presStyleLbl="node1" presStyleIdx="0" presStyleCnt="3">
        <dgm:presLayoutVars>
          <dgm:chMax val="0"/>
          <dgm:bulletEnabled val="1"/>
        </dgm:presLayoutVars>
      </dgm:prSet>
      <dgm:spPr/>
    </dgm:pt>
    <dgm:pt modelId="{5BDD2FD6-00B6-4E7F-98C1-1E65F1324EC4}" type="pres">
      <dgm:prSet presAssocID="{6CFAD699-EC47-46CA-8BB1-26864AF8A7BF}" presName="spacer" presStyleCnt="0"/>
      <dgm:spPr/>
    </dgm:pt>
    <dgm:pt modelId="{3358D815-5571-4AF2-B9E3-0B5FAA9AF8A6}" type="pres">
      <dgm:prSet presAssocID="{73CE8D3D-9800-46B4-BD77-0CB44FA9CE14}" presName="parentText" presStyleLbl="node1" presStyleIdx="1" presStyleCnt="3">
        <dgm:presLayoutVars>
          <dgm:chMax val="0"/>
          <dgm:bulletEnabled val="1"/>
        </dgm:presLayoutVars>
      </dgm:prSet>
      <dgm:spPr/>
    </dgm:pt>
    <dgm:pt modelId="{A15FA7CA-40EA-4604-9E93-E478F946BC81}" type="pres">
      <dgm:prSet presAssocID="{1805DD65-E501-47B0-9572-7538305E80C7}" presName="spacer" presStyleCnt="0"/>
      <dgm:spPr/>
    </dgm:pt>
    <dgm:pt modelId="{A21A0C83-33D5-4EE9-8942-CAE47B9B00C0}" type="pres">
      <dgm:prSet presAssocID="{60025E9C-682B-4C89-A1B5-001261800104}" presName="parentText" presStyleLbl="node1" presStyleIdx="2" presStyleCnt="3">
        <dgm:presLayoutVars>
          <dgm:chMax val="0"/>
          <dgm:bulletEnabled val="1"/>
        </dgm:presLayoutVars>
      </dgm:prSet>
      <dgm:spPr/>
    </dgm:pt>
  </dgm:ptLst>
  <dgm:cxnLst>
    <dgm:cxn modelId="{D1D1F721-4D4D-4995-843C-DBDD02F95EE3}" srcId="{B534A0E2-58EF-4CCB-B0EE-CC5745ACBE4C}" destId="{73CE8D3D-9800-46B4-BD77-0CB44FA9CE14}" srcOrd="1" destOrd="0" parTransId="{6B6B7542-9405-4CA5-A913-FF840B51F58C}" sibTransId="{1805DD65-E501-47B0-9572-7538305E80C7}"/>
    <dgm:cxn modelId="{6BB5B52A-3634-4390-9D76-EEF57D8AFC30}" type="presOf" srcId="{73CE8D3D-9800-46B4-BD77-0CB44FA9CE14}" destId="{3358D815-5571-4AF2-B9E3-0B5FAA9AF8A6}" srcOrd="0" destOrd="0" presId="urn:microsoft.com/office/officeart/2005/8/layout/vList2"/>
    <dgm:cxn modelId="{1805FD4D-6A7C-4A4D-A293-1DA4CDA54C65}" type="presOf" srcId="{B534A0E2-58EF-4CCB-B0EE-CC5745ACBE4C}" destId="{7BE653FB-D238-40E5-BD2F-1C1071D3D673}" srcOrd="0" destOrd="0" presId="urn:microsoft.com/office/officeart/2005/8/layout/vList2"/>
    <dgm:cxn modelId="{109AE675-332E-4AE7-BC50-8DAD84732964}" srcId="{B534A0E2-58EF-4CCB-B0EE-CC5745ACBE4C}" destId="{60025E9C-682B-4C89-A1B5-001261800104}" srcOrd="2" destOrd="0" parTransId="{1E87CFC3-AE5A-4A27-B50B-146609ED0E85}" sibTransId="{AC38BA6E-52E7-441E-90F1-D176994848CD}"/>
    <dgm:cxn modelId="{6664FD7F-5BAE-4EF3-99F5-B88B6E8C8739}" type="presOf" srcId="{60025E9C-682B-4C89-A1B5-001261800104}" destId="{A21A0C83-33D5-4EE9-8942-CAE47B9B00C0}" srcOrd="0" destOrd="0" presId="urn:microsoft.com/office/officeart/2005/8/layout/vList2"/>
    <dgm:cxn modelId="{70368CC6-CD95-463E-8C28-0EF4055D0E13}" srcId="{B534A0E2-58EF-4CCB-B0EE-CC5745ACBE4C}" destId="{FF78DE86-6625-4F0A-AAE4-E4B4E4BDCEC4}" srcOrd="0" destOrd="0" parTransId="{EB0F9557-4EC4-450B-8747-DBC6E3AB0813}" sibTransId="{6CFAD699-EC47-46CA-8BB1-26864AF8A7BF}"/>
    <dgm:cxn modelId="{38025ED3-ACF5-4A54-8076-42A349DDBCDE}" type="presOf" srcId="{FF78DE86-6625-4F0A-AAE4-E4B4E4BDCEC4}" destId="{A1CC0C25-31D6-49DD-BFFD-3F615AB00D24}" srcOrd="0" destOrd="0" presId="urn:microsoft.com/office/officeart/2005/8/layout/vList2"/>
    <dgm:cxn modelId="{9E6495A1-7E76-46D0-8F3F-D9D804202C8D}" type="presParOf" srcId="{7BE653FB-D238-40E5-BD2F-1C1071D3D673}" destId="{A1CC0C25-31D6-49DD-BFFD-3F615AB00D24}" srcOrd="0" destOrd="0" presId="urn:microsoft.com/office/officeart/2005/8/layout/vList2"/>
    <dgm:cxn modelId="{3E5A73C2-7F95-40C8-A099-E52245A3287C}" type="presParOf" srcId="{7BE653FB-D238-40E5-BD2F-1C1071D3D673}" destId="{5BDD2FD6-00B6-4E7F-98C1-1E65F1324EC4}" srcOrd="1" destOrd="0" presId="urn:microsoft.com/office/officeart/2005/8/layout/vList2"/>
    <dgm:cxn modelId="{3178591D-D6D2-4ABF-B242-13BB4D4A0ABD}" type="presParOf" srcId="{7BE653FB-D238-40E5-BD2F-1C1071D3D673}" destId="{3358D815-5571-4AF2-B9E3-0B5FAA9AF8A6}" srcOrd="2" destOrd="0" presId="urn:microsoft.com/office/officeart/2005/8/layout/vList2"/>
    <dgm:cxn modelId="{F3B56516-E866-4293-9964-6B4ED70178AC}" type="presParOf" srcId="{7BE653FB-D238-40E5-BD2F-1C1071D3D673}" destId="{A15FA7CA-40EA-4604-9E93-E478F946BC81}" srcOrd="3" destOrd="0" presId="urn:microsoft.com/office/officeart/2005/8/layout/vList2"/>
    <dgm:cxn modelId="{414A148C-1310-4A0B-920D-A4F262D5B842}" type="presParOf" srcId="{7BE653FB-D238-40E5-BD2F-1C1071D3D673}" destId="{A21A0C83-33D5-4EE9-8942-CAE47B9B00C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B7BA6B-F91D-4C0F-8B37-B7B642A14189}" type="doc">
      <dgm:prSet loTypeId="urn:microsoft.com/office/officeart/2005/8/layout/process1" loCatId="process" qsTypeId="urn:microsoft.com/office/officeart/2005/8/quickstyle/simple1" qsCatId="simple" csTypeId="urn:microsoft.com/office/officeart/2005/8/colors/colorful1" csCatId="colorful" phldr="1"/>
      <dgm:spPr/>
    </dgm:pt>
    <dgm:pt modelId="{B3ABA846-408A-4F90-A004-62102EEC40E3}">
      <dgm:prSet phldrT="[Texto]"/>
      <dgm:spPr/>
      <dgm:t>
        <a:bodyPr/>
        <a:lstStyle/>
        <a:p>
          <a:r>
            <a:rPr lang="es-419" dirty="0"/>
            <a:t>Microempresario ecuatoriano </a:t>
          </a:r>
          <a:endParaRPr lang="es-EC" dirty="0"/>
        </a:p>
      </dgm:t>
    </dgm:pt>
    <dgm:pt modelId="{D772FEBC-8F40-4D93-B0E6-017EB517DBCA}" type="parTrans" cxnId="{C7B7625C-6FE7-47C0-BFC7-B2BB30E586E8}">
      <dgm:prSet/>
      <dgm:spPr/>
      <dgm:t>
        <a:bodyPr/>
        <a:lstStyle/>
        <a:p>
          <a:endParaRPr lang="es-EC"/>
        </a:p>
      </dgm:t>
    </dgm:pt>
    <dgm:pt modelId="{6AF59A52-1428-40CD-B7BF-F266DDD81AFB}" type="sibTrans" cxnId="{C7B7625C-6FE7-47C0-BFC7-B2BB30E586E8}">
      <dgm:prSet/>
      <dgm:spPr/>
      <dgm:t>
        <a:bodyPr/>
        <a:lstStyle/>
        <a:p>
          <a:endParaRPr lang="es-EC"/>
        </a:p>
      </dgm:t>
    </dgm:pt>
    <dgm:pt modelId="{5533DB6F-71D0-4D53-902B-F66FF3F27E30}">
      <dgm:prSet phldrT="[Texto]"/>
      <dgm:spPr/>
      <dgm:t>
        <a:bodyPr/>
        <a:lstStyle/>
        <a:p>
          <a:r>
            <a:rPr lang="es-419" dirty="0"/>
            <a:t>Competir mercados foráneos</a:t>
          </a:r>
          <a:endParaRPr lang="es-EC" dirty="0"/>
        </a:p>
      </dgm:t>
    </dgm:pt>
    <dgm:pt modelId="{FCC0F979-D61C-4D93-94BD-874649DA0007}" type="parTrans" cxnId="{6FEFCC6B-B3F2-475A-AA44-FBBB6F8CC35A}">
      <dgm:prSet/>
      <dgm:spPr/>
      <dgm:t>
        <a:bodyPr/>
        <a:lstStyle/>
        <a:p>
          <a:endParaRPr lang="es-EC"/>
        </a:p>
      </dgm:t>
    </dgm:pt>
    <dgm:pt modelId="{930C3F67-89EB-4AE7-B997-8A895204E953}" type="sibTrans" cxnId="{6FEFCC6B-B3F2-475A-AA44-FBBB6F8CC35A}">
      <dgm:prSet/>
      <dgm:spPr/>
      <dgm:t>
        <a:bodyPr/>
        <a:lstStyle/>
        <a:p>
          <a:endParaRPr lang="es-EC"/>
        </a:p>
      </dgm:t>
    </dgm:pt>
    <dgm:pt modelId="{D313C2C2-E3EC-406E-ABD0-25958D269B7F}">
      <dgm:prSet phldrT="[Texto]"/>
      <dgm:spPr/>
      <dgm:t>
        <a:bodyPr/>
        <a:lstStyle/>
        <a:p>
          <a:r>
            <a:rPr lang="es-419" dirty="0"/>
            <a:t>Variedad de ofertas y precios bajos.</a:t>
          </a:r>
          <a:endParaRPr lang="es-EC" dirty="0"/>
        </a:p>
      </dgm:t>
    </dgm:pt>
    <dgm:pt modelId="{1810AB38-25E6-4069-97EB-3B914D54191A}" type="parTrans" cxnId="{7CF75156-12A2-4845-896F-34755609A116}">
      <dgm:prSet/>
      <dgm:spPr/>
      <dgm:t>
        <a:bodyPr/>
        <a:lstStyle/>
        <a:p>
          <a:endParaRPr lang="es-EC"/>
        </a:p>
      </dgm:t>
    </dgm:pt>
    <dgm:pt modelId="{633C719A-F6B5-4335-B497-DF128381D43F}" type="sibTrans" cxnId="{7CF75156-12A2-4845-896F-34755609A116}">
      <dgm:prSet/>
      <dgm:spPr/>
      <dgm:t>
        <a:bodyPr/>
        <a:lstStyle/>
        <a:p>
          <a:endParaRPr lang="es-EC"/>
        </a:p>
      </dgm:t>
    </dgm:pt>
    <dgm:pt modelId="{3F7422AF-F0EF-447F-A75C-9D76AF325037}">
      <dgm:prSet phldrT="[Texto]"/>
      <dgm:spPr/>
      <dgm:t>
        <a:bodyPr/>
        <a:lstStyle/>
        <a:p>
          <a:r>
            <a:rPr lang="es-419" dirty="0"/>
            <a:t>Sin importar la demora.</a:t>
          </a:r>
          <a:endParaRPr lang="es-EC" dirty="0"/>
        </a:p>
      </dgm:t>
    </dgm:pt>
    <dgm:pt modelId="{FEE09A99-5411-4E6D-9F6E-8CDB58CA19FA}" type="parTrans" cxnId="{4DC78DE9-DB8D-4BF5-97AD-DD26C4BF9501}">
      <dgm:prSet/>
      <dgm:spPr/>
      <dgm:t>
        <a:bodyPr/>
        <a:lstStyle/>
        <a:p>
          <a:endParaRPr lang="es-EC"/>
        </a:p>
      </dgm:t>
    </dgm:pt>
    <dgm:pt modelId="{05CC2CD2-A352-422C-99C6-DE7F22266431}" type="sibTrans" cxnId="{4DC78DE9-DB8D-4BF5-97AD-DD26C4BF9501}">
      <dgm:prSet/>
      <dgm:spPr/>
      <dgm:t>
        <a:bodyPr/>
        <a:lstStyle/>
        <a:p>
          <a:endParaRPr lang="es-EC"/>
        </a:p>
      </dgm:t>
    </dgm:pt>
    <dgm:pt modelId="{2DF230AE-4854-4918-B953-A06A77922E39}" type="pres">
      <dgm:prSet presAssocID="{85B7BA6B-F91D-4C0F-8B37-B7B642A14189}" presName="Name0" presStyleCnt="0">
        <dgm:presLayoutVars>
          <dgm:dir/>
          <dgm:resizeHandles val="exact"/>
        </dgm:presLayoutVars>
      </dgm:prSet>
      <dgm:spPr/>
    </dgm:pt>
    <dgm:pt modelId="{985060F7-FFC3-40E6-B2AB-0015252AA3C5}" type="pres">
      <dgm:prSet presAssocID="{B3ABA846-408A-4F90-A004-62102EEC40E3}" presName="node" presStyleLbl="node1" presStyleIdx="0" presStyleCnt="4">
        <dgm:presLayoutVars>
          <dgm:bulletEnabled val="1"/>
        </dgm:presLayoutVars>
      </dgm:prSet>
      <dgm:spPr/>
    </dgm:pt>
    <dgm:pt modelId="{C6D88DD3-849E-434D-86CF-54CB33329E31}" type="pres">
      <dgm:prSet presAssocID="{6AF59A52-1428-40CD-B7BF-F266DDD81AFB}" presName="sibTrans" presStyleLbl="sibTrans2D1" presStyleIdx="0" presStyleCnt="3"/>
      <dgm:spPr/>
    </dgm:pt>
    <dgm:pt modelId="{E85EEEFD-A048-401E-991E-E9243E91DC7E}" type="pres">
      <dgm:prSet presAssocID="{6AF59A52-1428-40CD-B7BF-F266DDD81AFB}" presName="connectorText" presStyleLbl="sibTrans2D1" presStyleIdx="0" presStyleCnt="3"/>
      <dgm:spPr/>
    </dgm:pt>
    <dgm:pt modelId="{C7588A46-E487-4B88-963D-3E9CEA4DF73F}" type="pres">
      <dgm:prSet presAssocID="{5533DB6F-71D0-4D53-902B-F66FF3F27E30}" presName="node" presStyleLbl="node1" presStyleIdx="1" presStyleCnt="4">
        <dgm:presLayoutVars>
          <dgm:bulletEnabled val="1"/>
        </dgm:presLayoutVars>
      </dgm:prSet>
      <dgm:spPr/>
    </dgm:pt>
    <dgm:pt modelId="{8636AB8A-7F01-43D0-9679-5D80161806D1}" type="pres">
      <dgm:prSet presAssocID="{930C3F67-89EB-4AE7-B997-8A895204E953}" presName="sibTrans" presStyleLbl="sibTrans2D1" presStyleIdx="1" presStyleCnt="3"/>
      <dgm:spPr/>
    </dgm:pt>
    <dgm:pt modelId="{F9C7B56C-5E6E-4A11-B7D8-E574A3A6B149}" type="pres">
      <dgm:prSet presAssocID="{930C3F67-89EB-4AE7-B997-8A895204E953}" presName="connectorText" presStyleLbl="sibTrans2D1" presStyleIdx="1" presStyleCnt="3"/>
      <dgm:spPr/>
    </dgm:pt>
    <dgm:pt modelId="{2D48E731-499F-4749-B834-B06F9098DB68}" type="pres">
      <dgm:prSet presAssocID="{D313C2C2-E3EC-406E-ABD0-25958D269B7F}" presName="node" presStyleLbl="node1" presStyleIdx="2" presStyleCnt="4">
        <dgm:presLayoutVars>
          <dgm:bulletEnabled val="1"/>
        </dgm:presLayoutVars>
      </dgm:prSet>
      <dgm:spPr/>
    </dgm:pt>
    <dgm:pt modelId="{498C2ADF-0962-441C-8E52-96FFF520C20D}" type="pres">
      <dgm:prSet presAssocID="{633C719A-F6B5-4335-B497-DF128381D43F}" presName="sibTrans" presStyleLbl="sibTrans2D1" presStyleIdx="2" presStyleCnt="3"/>
      <dgm:spPr/>
    </dgm:pt>
    <dgm:pt modelId="{058B3B51-627D-4CF1-AE13-60C3F5C2B562}" type="pres">
      <dgm:prSet presAssocID="{633C719A-F6B5-4335-B497-DF128381D43F}" presName="connectorText" presStyleLbl="sibTrans2D1" presStyleIdx="2" presStyleCnt="3"/>
      <dgm:spPr/>
    </dgm:pt>
    <dgm:pt modelId="{3247ED03-2B20-4957-933F-2EEA8E4F468F}" type="pres">
      <dgm:prSet presAssocID="{3F7422AF-F0EF-447F-A75C-9D76AF325037}" presName="node" presStyleLbl="node1" presStyleIdx="3" presStyleCnt="4">
        <dgm:presLayoutVars>
          <dgm:bulletEnabled val="1"/>
        </dgm:presLayoutVars>
      </dgm:prSet>
      <dgm:spPr/>
    </dgm:pt>
  </dgm:ptLst>
  <dgm:cxnLst>
    <dgm:cxn modelId="{35DDA516-33C5-47E1-9905-FBB60CADB931}" type="presOf" srcId="{D313C2C2-E3EC-406E-ABD0-25958D269B7F}" destId="{2D48E731-499F-4749-B834-B06F9098DB68}" srcOrd="0" destOrd="0" presId="urn:microsoft.com/office/officeart/2005/8/layout/process1"/>
    <dgm:cxn modelId="{684DF22B-9299-4686-9851-5195047D1F19}" type="presOf" srcId="{930C3F67-89EB-4AE7-B997-8A895204E953}" destId="{F9C7B56C-5E6E-4A11-B7D8-E574A3A6B149}" srcOrd="1" destOrd="0" presId="urn:microsoft.com/office/officeart/2005/8/layout/process1"/>
    <dgm:cxn modelId="{C7B7625C-6FE7-47C0-BFC7-B2BB30E586E8}" srcId="{85B7BA6B-F91D-4C0F-8B37-B7B642A14189}" destId="{B3ABA846-408A-4F90-A004-62102EEC40E3}" srcOrd="0" destOrd="0" parTransId="{D772FEBC-8F40-4D93-B0E6-017EB517DBCA}" sibTransId="{6AF59A52-1428-40CD-B7BF-F266DDD81AFB}"/>
    <dgm:cxn modelId="{6FEFCC6B-B3F2-475A-AA44-FBBB6F8CC35A}" srcId="{85B7BA6B-F91D-4C0F-8B37-B7B642A14189}" destId="{5533DB6F-71D0-4D53-902B-F66FF3F27E30}" srcOrd="1" destOrd="0" parTransId="{FCC0F979-D61C-4D93-94BD-874649DA0007}" sibTransId="{930C3F67-89EB-4AE7-B997-8A895204E953}"/>
    <dgm:cxn modelId="{DCFFA772-E51B-4D35-880E-CFF7EC4D445B}" type="presOf" srcId="{6AF59A52-1428-40CD-B7BF-F266DDD81AFB}" destId="{E85EEEFD-A048-401E-991E-E9243E91DC7E}" srcOrd="1" destOrd="0" presId="urn:microsoft.com/office/officeart/2005/8/layout/process1"/>
    <dgm:cxn modelId="{7CF75156-12A2-4845-896F-34755609A116}" srcId="{85B7BA6B-F91D-4C0F-8B37-B7B642A14189}" destId="{D313C2C2-E3EC-406E-ABD0-25958D269B7F}" srcOrd="2" destOrd="0" parTransId="{1810AB38-25E6-4069-97EB-3B914D54191A}" sibTransId="{633C719A-F6B5-4335-B497-DF128381D43F}"/>
    <dgm:cxn modelId="{BDE44B7B-FE3F-4315-B007-878FBE6F692E}" type="presOf" srcId="{6AF59A52-1428-40CD-B7BF-F266DDD81AFB}" destId="{C6D88DD3-849E-434D-86CF-54CB33329E31}" srcOrd="0" destOrd="0" presId="urn:microsoft.com/office/officeart/2005/8/layout/process1"/>
    <dgm:cxn modelId="{781A54AC-60F4-4D75-9330-959593369340}" type="presOf" srcId="{5533DB6F-71D0-4D53-902B-F66FF3F27E30}" destId="{C7588A46-E487-4B88-963D-3E9CEA4DF73F}" srcOrd="0" destOrd="0" presId="urn:microsoft.com/office/officeart/2005/8/layout/process1"/>
    <dgm:cxn modelId="{A19F69AF-451A-46C7-9703-7E90C1BDE772}" type="presOf" srcId="{85B7BA6B-F91D-4C0F-8B37-B7B642A14189}" destId="{2DF230AE-4854-4918-B953-A06A77922E39}" srcOrd="0" destOrd="0" presId="urn:microsoft.com/office/officeart/2005/8/layout/process1"/>
    <dgm:cxn modelId="{5EE79CC8-E38F-42FF-A457-952BAA9E61C4}" type="presOf" srcId="{633C719A-F6B5-4335-B497-DF128381D43F}" destId="{058B3B51-627D-4CF1-AE13-60C3F5C2B562}" srcOrd="1" destOrd="0" presId="urn:microsoft.com/office/officeart/2005/8/layout/process1"/>
    <dgm:cxn modelId="{FFB280C9-114E-4510-8FE9-C46EB8080B98}" type="presOf" srcId="{930C3F67-89EB-4AE7-B997-8A895204E953}" destId="{8636AB8A-7F01-43D0-9679-5D80161806D1}" srcOrd="0" destOrd="0" presId="urn:microsoft.com/office/officeart/2005/8/layout/process1"/>
    <dgm:cxn modelId="{626A86CB-A697-4FCF-BEEB-868A3768B664}" type="presOf" srcId="{B3ABA846-408A-4F90-A004-62102EEC40E3}" destId="{985060F7-FFC3-40E6-B2AB-0015252AA3C5}" srcOrd="0" destOrd="0" presId="urn:microsoft.com/office/officeart/2005/8/layout/process1"/>
    <dgm:cxn modelId="{95D5B7CD-F3B4-45C8-99D8-31828D004063}" type="presOf" srcId="{3F7422AF-F0EF-447F-A75C-9D76AF325037}" destId="{3247ED03-2B20-4957-933F-2EEA8E4F468F}" srcOrd="0" destOrd="0" presId="urn:microsoft.com/office/officeart/2005/8/layout/process1"/>
    <dgm:cxn modelId="{41AF0DE4-59B2-479F-B121-4BCD1D50BD36}" type="presOf" srcId="{633C719A-F6B5-4335-B497-DF128381D43F}" destId="{498C2ADF-0962-441C-8E52-96FFF520C20D}" srcOrd="0" destOrd="0" presId="urn:microsoft.com/office/officeart/2005/8/layout/process1"/>
    <dgm:cxn modelId="{4DC78DE9-DB8D-4BF5-97AD-DD26C4BF9501}" srcId="{85B7BA6B-F91D-4C0F-8B37-B7B642A14189}" destId="{3F7422AF-F0EF-447F-A75C-9D76AF325037}" srcOrd="3" destOrd="0" parTransId="{FEE09A99-5411-4E6D-9F6E-8CDB58CA19FA}" sibTransId="{05CC2CD2-A352-422C-99C6-DE7F22266431}"/>
    <dgm:cxn modelId="{D89E1456-FBE0-4D64-83D3-7D27AF4DF69D}" type="presParOf" srcId="{2DF230AE-4854-4918-B953-A06A77922E39}" destId="{985060F7-FFC3-40E6-B2AB-0015252AA3C5}" srcOrd="0" destOrd="0" presId="urn:microsoft.com/office/officeart/2005/8/layout/process1"/>
    <dgm:cxn modelId="{CAE29211-5A59-4761-ABB5-81BF00B87DCA}" type="presParOf" srcId="{2DF230AE-4854-4918-B953-A06A77922E39}" destId="{C6D88DD3-849E-434D-86CF-54CB33329E31}" srcOrd="1" destOrd="0" presId="urn:microsoft.com/office/officeart/2005/8/layout/process1"/>
    <dgm:cxn modelId="{360DDE41-04B8-4AC7-8C15-244706D697E4}" type="presParOf" srcId="{C6D88DD3-849E-434D-86CF-54CB33329E31}" destId="{E85EEEFD-A048-401E-991E-E9243E91DC7E}" srcOrd="0" destOrd="0" presId="urn:microsoft.com/office/officeart/2005/8/layout/process1"/>
    <dgm:cxn modelId="{64CE27C0-7D55-4711-A3E4-078B61B9D0F1}" type="presParOf" srcId="{2DF230AE-4854-4918-B953-A06A77922E39}" destId="{C7588A46-E487-4B88-963D-3E9CEA4DF73F}" srcOrd="2" destOrd="0" presId="urn:microsoft.com/office/officeart/2005/8/layout/process1"/>
    <dgm:cxn modelId="{E04EB591-0EC0-48F0-A83E-82AB6AA9C70A}" type="presParOf" srcId="{2DF230AE-4854-4918-B953-A06A77922E39}" destId="{8636AB8A-7F01-43D0-9679-5D80161806D1}" srcOrd="3" destOrd="0" presId="urn:microsoft.com/office/officeart/2005/8/layout/process1"/>
    <dgm:cxn modelId="{91FA9FFB-A4E7-4FD9-888B-985137125D41}" type="presParOf" srcId="{8636AB8A-7F01-43D0-9679-5D80161806D1}" destId="{F9C7B56C-5E6E-4A11-B7D8-E574A3A6B149}" srcOrd="0" destOrd="0" presId="urn:microsoft.com/office/officeart/2005/8/layout/process1"/>
    <dgm:cxn modelId="{4B22222A-7559-4146-A7A2-1F1B1FDE0F8E}" type="presParOf" srcId="{2DF230AE-4854-4918-B953-A06A77922E39}" destId="{2D48E731-499F-4749-B834-B06F9098DB68}" srcOrd="4" destOrd="0" presId="urn:microsoft.com/office/officeart/2005/8/layout/process1"/>
    <dgm:cxn modelId="{F7137DCA-4A96-4A04-B3E7-94C82A01B145}" type="presParOf" srcId="{2DF230AE-4854-4918-B953-A06A77922E39}" destId="{498C2ADF-0962-441C-8E52-96FFF520C20D}" srcOrd="5" destOrd="0" presId="urn:microsoft.com/office/officeart/2005/8/layout/process1"/>
    <dgm:cxn modelId="{A58A0408-0C34-42D1-9B4A-884A544E6F52}" type="presParOf" srcId="{498C2ADF-0962-441C-8E52-96FFF520C20D}" destId="{058B3B51-627D-4CF1-AE13-60C3F5C2B562}" srcOrd="0" destOrd="0" presId="urn:microsoft.com/office/officeart/2005/8/layout/process1"/>
    <dgm:cxn modelId="{1452C64C-3DCC-4CCA-A31D-85C40630A08F}" type="presParOf" srcId="{2DF230AE-4854-4918-B953-A06A77922E39}" destId="{3247ED03-2B20-4957-933F-2EEA8E4F468F}" srcOrd="6"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B7BA6B-F91D-4C0F-8B37-B7B642A14189}" type="doc">
      <dgm:prSet loTypeId="urn:microsoft.com/office/officeart/2005/8/layout/process1" loCatId="process" qsTypeId="urn:microsoft.com/office/officeart/2005/8/quickstyle/simple1" qsCatId="simple" csTypeId="urn:microsoft.com/office/officeart/2005/8/colors/accent1_2" csCatId="accent1" phldr="1"/>
      <dgm:spPr/>
    </dgm:pt>
    <dgm:pt modelId="{5533DB6F-71D0-4D53-902B-F66FF3F27E30}">
      <dgm:prSet phldrT="[Texto]" custT="1"/>
      <dgm:spPr/>
      <dgm:t>
        <a:bodyPr/>
        <a:lstStyle/>
        <a:p>
          <a:r>
            <a:rPr lang="es-EC" sz="1600" kern="1200" dirty="0">
              <a:solidFill>
                <a:prstClr val="white"/>
              </a:solidFill>
              <a:latin typeface="Trebuchet MS" panose="020B0603020202020204"/>
              <a:ea typeface="+mn-ea"/>
              <a:cs typeface="+mn-cs"/>
            </a:rPr>
            <a:t>Falta</a:t>
          </a:r>
          <a:r>
            <a:rPr lang="es-EC" sz="1600" kern="1200" dirty="0">
              <a:latin typeface="Times New Roman" panose="02020603050405020304" pitchFamily="18" charset="0"/>
              <a:ea typeface="Times New Roman" panose="02020603050405020304" pitchFamily="18" charset="0"/>
            </a:rPr>
            <a:t> </a:t>
          </a:r>
          <a:r>
            <a:rPr lang="es-EC" sz="1600" kern="1200" dirty="0">
              <a:solidFill>
                <a:prstClr val="white"/>
              </a:solidFill>
              <a:latin typeface="Trebuchet MS" panose="020B0603020202020204"/>
              <a:ea typeface="+mn-ea"/>
              <a:cs typeface="+mn-cs"/>
            </a:rPr>
            <a:t>de</a:t>
          </a:r>
          <a:r>
            <a:rPr lang="es-EC" sz="1600" kern="1200" dirty="0">
              <a:latin typeface="Times New Roman" panose="02020603050405020304" pitchFamily="18" charset="0"/>
              <a:ea typeface="Times New Roman" panose="02020603050405020304" pitchFamily="18" charset="0"/>
            </a:rPr>
            <a:t> </a:t>
          </a:r>
          <a:r>
            <a:rPr lang="es-EC" sz="1600" kern="1200" dirty="0">
              <a:solidFill>
                <a:prstClr val="white"/>
              </a:solidFill>
              <a:latin typeface="Trebuchet MS" panose="020B0603020202020204"/>
              <a:ea typeface="+mn-ea"/>
              <a:cs typeface="+mn-cs"/>
            </a:rPr>
            <a:t>convencimiento</a:t>
          </a:r>
          <a:r>
            <a:rPr lang="es-EC" sz="1600" kern="1200" dirty="0">
              <a:latin typeface="Times New Roman" panose="02020603050405020304" pitchFamily="18" charset="0"/>
              <a:ea typeface="Times New Roman" panose="02020603050405020304" pitchFamily="18" charset="0"/>
            </a:rPr>
            <a:t> </a:t>
          </a:r>
          <a:endParaRPr lang="es-EC" sz="1600" kern="1200" dirty="0">
            <a:solidFill>
              <a:schemeClr val="bg1"/>
            </a:solidFill>
          </a:endParaRPr>
        </a:p>
      </dgm:t>
    </dgm:pt>
    <dgm:pt modelId="{FCC0F979-D61C-4D93-94BD-874649DA0007}" type="parTrans" cxnId="{6FEFCC6B-B3F2-475A-AA44-FBBB6F8CC35A}">
      <dgm:prSet/>
      <dgm:spPr/>
      <dgm:t>
        <a:bodyPr/>
        <a:lstStyle/>
        <a:p>
          <a:endParaRPr lang="es-EC" sz="1400"/>
        </a:p>
      </dgm:t>
    </dgm:pt>
    <dgm:pt modelId="{930C3F67-89EB-4AE7-B997-8A895204E953}" type="sibTrans" cxnId="{6FEFCC6B-B3F2-475A-AA44-FBBB6F8CC35A}">
      <dgm:prSet custT="1"/>
      <dgm:spPr/>
      <dgm:t>
        <a:bodyPr/>
        <a:lstStyle/>
        <a:p>
          <a:endParaRPr lang="es-EC" sz="1800"/>
        </a:p>
      </dgm:t>
    </dgm:pt>
    <dgm:pt modelId="{D313C2C2-E3EC-406E-ABD0-25958D269B7F}">
      <dgm:prSet phldrT="[Texto]" custT="1"/>
      <dgm:spPr/>
      <dgm:t>
        <a:bodyPr/>
        <a:lstStyle/>
        <a:p>
          <a:r>
            <a:rPr lang="es-EC" sz="1600" kern="1200" dirty="0">
              <a:solidFill>
                <a:prstClr val="white"/>
              </a:solidFill>
              <a:latin typeface="Trebuchet MS" panose="020B0603020202020204"/>
              <a:ea typeface="+mn-ea"/>
              <a:cs typeface="+mn-cs"/>
            </a:rPr>
            <a:t>Venta de sus productos a través del internet.</a:t>
          </a:r>
        </a:p>
      </dgm:t>
    </dgm:pt>
    <dgm:pt modelId="{1810AB38-25E6-4069-97EB-3B914D54191A}" type="parTrans" cxnId="{7CF75156-12A2-4845-896F-34755609A116}">
      <dgm:prSet/>
      <dgm:spPr/>
      <dgm:t>
        <a:bodyPr/>
        <a:lstStyle/>
        <a:p>
          <a:endParaRPr lang="es-EC" sz="1400"/>
        </a:p>
      </dgm:t>
    </dgm:pt>
    <dgm:pt modelId="{633C719A-F6B5-4335-B497-DF128381D43F}" type="sibTrans" cxnId="{7CF75156-12A2-4845-896F-34755609A116}">
      <dgm:prSet/>
      <dgm:spPr/>
      <dgm:t>
        <a:bodyPr/>
        <a:lstStyle/>
        <a:p>
          <a:endParaRPr lang="es-EC" sz="1400"/>
        </a:p>
      </dgm:t>
    </dgm:pt>
    <dgm:pt modelId="{2DF230AE-4854-4918-B953-A06A77922E39}" type="pres">
      <dgm:prSet presAssocID="{85B7BA6B-F91D-4C0F-8B37-B7B642A14189}" presName="Name0" presStyleCnt="0">
        <dgm:presLayoutVars>
          <dgm:dir/>
          <dgm:resizeHandles val="exact"/>
        </dgm:presLayoutVars>
      </dgm:prSet>
      <dgm:spPr/>
    </dgm:pt>
    <dgm:pt modelId="{C7588A46-E487-4B88-963D-3E9CEA4DF73F}" type="pres">
      <dgm:prSet presAssocID="{5533DB6F-71D0-4D53-902B-F66FF3F27E30}" presName="node" presStyleLbl="node1" presStyleIdx="0" presStyleCnt="2" custScaleX="129399">
        <dgm:presLayoutVars>
          <dgm:bulletEnabled val="1"/>
        </dgm:presLayoutVars>
      </dgm:prSet>
      <dgm:spPr/>
    </dgm:pt>
    <dgm:pt modelId="{8636AB8A-7F01-43D0-9679-5D80161806D1}" type="pres">
      <dgm:prSet presAssocID="{930C3F67-89EB-4AE7-B997-8A895204E953}" presName="sibTrans" presStyleLbl="sibTrans2D1" presStyleIdx="0" presStyleCnt="1"/>
      <dgm:spPr/>
    </dgm:pt>
    <dgm:pt modelId="{F9C7B56C-5E6E-4A11-B7D8-E574A3A6B149}" type="pres">
      <dgm:prSet presAssocID="{930C3F67-89EB-4AE7-B997-8A895204E953}" presName="connectorText" presStyleLbl="sibTrans2D1" presStyleIdx="0" presStyleCnt="1"/>
      <dgm:spPr/>
    </dgm:pt>
    <dgm:pt modelId="{2D48E731-499F-4749-B834-B06F9098DB68}" type="pres">
      <dgm:prSet presAssocID="{D313C2C2-E3EC-406E-ABD0-25958D269B7F}" presName="node" presStyleLbl="node1" presStyleIdx="1" presStyleCnt="2" custScaleX="134960">
        <dgm:presLayoutVars>
          <dgm:bulletEnabled val="1"/>
        </dgm:presLayoutVars>
      </dgm:prSet>
      <dgm:spPr/>
    </dgm:pt>
  </dgm:ptLst>
  <dgm:cxnLst>
    <dgm:cxn modelId="{35DDA516-33C5-47E1-9905-FBB60CADB931}" type="presOf" srcId="{D313C2C2-E3EC-406E-ABD0-25958D269B7F}" destId="{2D48E731-499F-4749-B834-B06F9098DB68}" srcOrd="0" destOrd="0" presId="urn:microsoft.com/office/officeart/2005/8/layout/process1"/>
    <dgm:cxn modelId="{684DF22B-9299-4686-9851-5195047D1F19}" type="presOf" srcId="{930C3F67-89EB-4AE7-B997-8A895204E953}" destId="{F9C7B56C-5E6E-4A11-B7D8-E574A3A6B149}" srcOrd="1" destOrd="0" presId="urn:microsoft.com/office/officeart/2005/8/layout/process1"/>
    <dgm:cxn modelId="{6FEFCC6B-B3F2-475A-AA44-FBBB6F8CC35A}" srcId="{85B7BA6B-F91D-4C0F-8B37-B7B642A14189}" destId="{5533DB6F-71D0-4D53-902B-F66FF3F27E30}" srcOrd="0" destOrd="0" parTransId="{FCC0F979-D61C-4D93-94BD-874649DA0007}" sibTransId="{930C3F67-89EB-4AE7-B997-8A895204E953}"/>
    <dgm:cxn modelId="{7CF75156-12A2-4845-896F-34755609A116}" srcId="{85B7BA6B-F91D-4C0F-8B37-B7B642A14189}" destId="{D313C2C2-E3EC-406E-ABD0-25958D269B7F}" srcOrd="1" destOrd="0" parTransId="{1810AB38-25E6-4069-97EB-3B914D54191A}" sibTransId="{633C719A-F6B5-4335-B497-DF128381D43F}"/>
    <dgm:cxn modelId="{781A54AC-60F4-4D75-9330-959593369340}" type="presOf" srcId="{5533DB6F-71D0-4D53-902B-F66FF3F27E30}" destId="{C7588A46-E487-4B88-963D-3E9CEA4DF73F}" srcOrd="0" destOrd="0" presId="urn:microsoft.com/office/officeart/2005/8/layout/process1"/>
    <dgm:cxn modelId="{A19F69AF-451A-46C7-9703-7E90C1BDE772}" type="presOf" srcId="{85B7BA6B-F91D-4C0F-8B37-B7B642A14189}" destId="{2DF230AE-4854-4918-B953-A06A77922E39}" srcOrd="0" destOrd="0" presId="urn:microsoft.com/office/officeart/2005/8/layout/process1"/>
    <dgm:cxn modelId="{FFB280C9-114E-4510-8FE9-C46EB8080B98}" type="presOf" srcId="{930C3F67-89EB-4AE7-B997-8A895204E953}" destId="{8636AB8A-7F01-43D0-9679-5D80161806D1}" srcOrd="0" destOrd="0" presId="urn:microsoft.com/office/officeart/2005/8/layout/process1"/>
    <dgm:cxn modelId="{64CE27C0-7D55-4711-A3E4-078B61B9D0F1}" type="presParOf" srcId="{2DF230AE-4854-4918-B953-A06A77922E39}" destId="{C7588A46-E487-4B88-963D-3E9CEA4DF73F}" srcOrd="0" destOrd="0" presId="urn:microsoft.com/office/officeart/2005/8/layout/process1"/>
    <dgm:cxn modelId="{E04EB591-0EC0-48F0-A83E-82AB6AA9C70A}" type="presParOf" srcId="{2DF230AE-4854-4918-B953-A06A77922E39}" destId="{8636AB8A-7F01-43D0-9679-5D80161806D1}" srcOrd="1" destOrd="0" presId="urn:microsoft.com/office/officeart/2005/8/layout/process1"/>
    <dgm:cxn modelId="{91FA9FFB-A4E7-4FD9-888B-985137125D41}" type="presParOf" srcId="{8636AB8A-7F01-43D0-9679-5D80161806D1}" destId="{F9C7B56C-5E6E-4A11-B7D8-E574A3A6B149}" srcOrd="0" destOrd="0" presId="urn:microsoft.com/office/officeart/2005/8/layout/process1"/>
    <dgm:cxn modelId="{4B22222A-7559-4146-A7A2-1F1B1FDE0F8E}" type="presParOf" srcId="{2DF230AE-4854-4918-B953-A06A77922E39}" destId="{2D48E731-499F-4749-B834-B06F9098DB68}" srcOrd="2" destOrd="0" presId="urn:microsoft.com/office/officeart/2005/8/layout/process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9351E-F472-400E-AF69-D91561695401}"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C"/>
        </a:p>
      </dgm:t>
    </dgm:pt>
    <dgm:pt modelId="{CE27EFF5-ECE5-41CA-9A95-1B890EC71A16}">
      <dgm:prSet phldrT="[Texto]" custT="1"/>
      <dgm:spPr/>
      <dgm:t>
        <a:bodyPr/>
        <a:lstStyle/>
        <a:p>
          <a:r>
            <a:rPr lang="es-EC" sz="2000" b="1" dirty="0"/>
            <a:t>Objetivo General</a:t>
          </a:r>
        </a:p>
      </dgm:t>
    </dgm:pt>
    <dgm:pt modelId="{697AD218-5C28-4767-AAA3-5F7C8F84349D}" type="parTrans" cxnId="{B5CFC2A5-1E7E-47DA-A8AE-E83CC71253A5}">
      <dgm:prSet/>
      <dgm:spPr/>
      <dgm:t>
        <a:bodyPr/>
        <a:lstStyle/>
        <a:p>
          <a:endParaRPr lang="es-EC" sz="1800"/>
        </a:p>
      </dgm:t>
    </dgm:pt>
    <dgm:pt modelId="{39BAFCA9-B52E-4E0B-A867-467D7597CF7E}" type="sibTrans" cxnId="{B5CFC2A5-1E7E-47DA-A8AE-E83CC71253A5}">
      <dgm:prSet/>
      <dgm:spPr/>
      <dgm:t>
        <a:bodyPr/>
        <a:lstStyle/>
        <a:p>
          <a:endParaRPr lang="es-EC" sz="1800"/>
        </a:p>
      </dgm:t>
    </dgm:pt>
    <dgm:pt modelId="{CB9DDC3B-CC29-43D9-9A40-CE7304ECB1CD}">
      <dgm:prSet phldrT="[Texto]" custT="1"/>
      <dgm:spPr/>
      <dgm:t>
        <a:bodyPr/>
        <a:lstStyle/>
        <a:p>
          <a:pPr algn="just"/>
          <a:r>
            <a:rPr lang="es-EC" sz="1400" dirty="0"/>
            <a:t>Identificar el estado actual del E-Commerce en el Ecuador mediante un estudio de las variables que influyen del consumidor.</a:t>
          </a:r>
        </a:p>
      </dgm:t>
    </dgm:pt>
    <dgm:pt modelId="{CC2080C3-A095-417C-B903-80A5F150C34A}" type="parTrans" cxnId="{71E3C743-3F87-4B54-81A0-56FD169E3A98}">
      <dgm:prSet/>
      <dgm:spPr/>
      <dgm:t>
        <a:bodyPr/>
        <a:lstStyle/>
        <a:p>
          <a:endParaRPr lang="es-EC" sz="1800"/>
        </a:p>
      </dgm:t>
    </dgm:pt>
    <dgm:pt modelId="{39AB3848-694A-4C07-8DAE-0FCB8D991EF8}" type="sibTrans" cxnId="{71E3C743-3F87-4B54-81A0-56FD169E3A98}">
      <dgm:prSet/>
      <dgm:spPr/>
      <dgm:t>
        <a:bodyPr/>
        <a:lstStyle/>
        <a:p>
          <a:endParaRPr lang="es-EC" sz="1800"/>
        </a:p>
      </dgm:t>
    </dgm:pt>
    <dgm:pt modelId="{E09BD695-4D04-44BC-8412-8C54A3ED52FF}" type="pres">
      <dgm:prSet presAssocID="{93A9351E-F472-400E-AF69-D91561695401}" presName="Name0" presStyleCnt="0">
        <dgm:presLayoutVars>
          <dgm:dir/>
          <dgm:animLvl val="lvl"/>
          <dgm:resizeHandles/>
        </dgm:presLayoutVars>
      </dgm:prSet>
      <dgm:spPr/>
    </dgm:pt>
    <dgm:pt modelId="{46681EE6-5A8F-4530-8A62-E660A34394E0}" type="pres">
      <dgm:prSet presAssocID="{CE27EFF5-ECE5-41CA-9A95-1B890EC71A16}" presName="linNode" presStyleCnt="0"/>
      <dgm:spPr/>
    </dgm:pt>
    <dgm:pt modelId="{1C7E86C0-C99F-48D4-9347-2D3CDCDE538E}" type="pres">
      <dgm:prSet presAssocID="{CE27EFF5-ECE5-41CA-9A95-1B890EC71A16}" presName="parentShp" presStyleLbl="node1" presStyleIdx="0" presStyleCnt="1">
        <dgm:presLayoutVars>
          <dgm:bulletEnabled val="1"/>
        </dgm:presLayoutVars>
      </dgm:prSet>
      <dgm:spPr/>
    </dgm:pt>
    <dgm:pt modelId="{C00FA2ED-97EC-429D-A302-4B12A018F8DC}" type="pres">
      <dgm:prSet presAssocID="{CE27EFF5-ECE5-41CA-9A95-1B890EC71A16}" presName="childShp" presStyleLbl="bgAccFollowNode1" presStyleIdx="0" presStyleCnt="1">
        <dgm:presLayoutVars>
          <dgm:bulletEnabled val="1"/>
        </dgm:presLayoutVars>
      </dgm:prSet>
      <dgm:spPr/>
    </dgm:pt>
  </dgm:ptLst>
  <dgm:cxnLst>
    <dgm:cxn modelId="{ACC4AF3D-86F7-4600-ADF0-C3C014935F7E}" type="presOf" srcId="{CB9DDC3B-CC29-43D9-9A40-CE7304ECB1CD}" destId="{C00FA2ED-97EC-429D-A302-4B12A018F8DC}" srcOrd="0" destOrd="0" presId="urn:microsoft.com/office/officeart/2005/8/layout/vList6"/>
    <dgm:cxn modelId="{71E3C743-3F87-4B54-81A0-56FD169E3A98}" srcId="{CE27EFF5-ECE5-41CA-9A95-1B890EC71A16}" destId="{CB9DDC3B-CC29-43D9-9A40-CE7304ECB1CD}" srcOrd="0" destOrd="0" parTransId="{CC2080C3-A095-417C-B903-80A5F150C34A}" sibTransId="{39AB3848-694A-4C07-8DAE-0FCB8D991EF8}"/>
    <dgm:cxn modelId="{E8AA764E-7675-4DD1-B2C9-B68D6374A25E}" type="presOf" srcId="{93A9351E-F472-400E-AF69-D91561695401}" destId="{E09BD695-4D04-44BC-8412-8C54A3ED52FF}" srcOrd="0" destOrd="0" presId="urn:microsoft.com/office/officeart/2005/8/layout/vList6"/>
    <dgm:cxn modelId="{B5CFC2A5-1E7E-47DA-A8AE-E83CC71253A5}" srcId="{93A9351E-F472-400E-AF69-D91561695401}" destId="{CE27EFF5-ECE5-41CA-9A95-1B890EC71A16}" srcOrd="0" destOrd="0" parTransId="{697AD218-5C28-4767-AAA3-5F7C8F84349D}" sibTransId="{39BAFCA9-B52E-4E0B-A867-467D7597CF7E}"/>
    <dgm:cxn modelId="{A30E17F6-AFC4-4C00-B058-5D46E51F3E7B}" type="presOf" srcId="{CE27EFF5-ECE5-41CA-9A95-1B890EC71A16}" destId="{1C7E86C0-C99F-48D4-9347-2D3CDCDE538E}" srcOrd="0" destOrd="0" presId="urn:microsoft.com/office/officeart/2005/8/layout/vList6"/>
    <dgm:cxn modelId="{92BE624C-1BE9-47A2-B8AB-08AA2AD07F8F}" type="presParOf" srcId="{E09BD695-4D04-44BC-8412-8C54A3ED52FF}" destId="{46681EE6-5A8F-4530-8A62-E660A34394E0}" srcOrd="0" destOrd="0" presId="urn:microsoft.com/office/officeart/2005/8/layout/vList6"/>
    <dgm:cxn modelId="{1DF5EC4D-DD99-4547-941D-7A1B985E58B6}" type="presParOf" srcId="{46681EE6-5A8F-4530-8A62-E660A34394E0}" destId="{1C7E86C0-C99F-48D4-9347-2D3CDCDE538E}" srcOrd="0" destOrd="0" presId="urn:microsoft.com/office/officeart/2005/8/layout/vList6"/>
    <dgm:cxn modelId="{4FFCF7C8-0B37-455C-AAA6-6603A8B5BB7C}" type="presParOf" srcId="{46681EE6-5A8F-4530-8A62-E660A34394E0}" destId="{C00FA2ED-97EC-429D-A302-4B12A018F8D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A22CA5-C255-4E3C-AAF9-87C560D9C1FA}"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s-EC"/>
        </a:p>
      </dgm:t>
    </dgm:pt>
    <dgm:pt modelId="{D3CB7FFF-D93B-45B7-93D9-DF76C0551F15}">
      <dgm:prSet phldrT="[Texto]" custT="1"/>
      <dgm:spPr/>
      <dgm:t>
        <a:bodyPr/>
        <a:lstStyle/>
        <a:p>
          <a:r>
            <a:rPr lang="es-419" sz="2000" dirty="0">
              <a:solidFill>
                <a:schemeClr val="bg1"/>
              </a:solidFill>
            </a:rPr>
            <a:t>Objetivos Específicos </a:t>
          </a:r>
          <a:endParaRPr lang="es-EC" sz="2000" dirty="0">
            <a:solidFill>
              <a:schemeClr val="bg1"/>
            </a:solidFill>
          </a:endParaRPr>
        </a:p>
      </dgm:t>
    </dgm:pt>
    <dgm:pt modelId="{A61ED1EF-94C3-44A6-B697-C281DB8F7A22}" type="parTrans" cxnId="{9A59AF4B-AF21-461A-832E-4394A6F29D59}">
      <dgm:prSet/>
      <dgm:spPr/>
      <dgm:t>
        <a:bodyPr/>
        <a:lstStyle/>
        <a:p>
          <a:endParaRPr lang="es-EC" sz="1400">
            <a:solidFill>
              <a:schemeClr val="tx1"/>
            </a:solidFill>
          </a:endParaRPr>
        </a:p>
      </dgm:t>
    </dgm:pt>
    <dgm:pt modelId="{4229C9D4-2D28-489A-BEAD-E2AE2F6D9A5F}" type="sibTrans" cxnId="{9A59AF4B-AF21-461A-832E-4394A6F29D59}">
      <dgm:prSet/>
      <dgm:spPr/>
      <dgm:t>
        <a:bodyPr/>
        <a:lstStyle/>
        <a:p>
          <a:endParaRPr lang="es-EC" sz="1400">
            <a:solidFill>
              <a:schemeClr val="tx1"/>
            </a:solidFill>
          </a:endParaRPr>
        </a:p>
      </dgm:t>
    </dgm:pt>
    <dgm:pt modelId="{984ED750-F879-42CB-ACCE-2E520D82EC02}">
      <dgm:prSet phldrT="[Texto]" custT="1"/>
      <dgm:spPr/>
      <dgm:t>
        <a:bodyPr/>
        <a:lstStyle/>
        <a:p>
          <a:pPr>
            <a:buFont typeface="Times New Roman" panose="02020603050405020304" pitchFamily="18" charset="0"/>
            <a:buChar char="-"/>
          </a:pPr>
          <a:r>
            <a:rPr lang="es-EC" sz="1600" dirty="0">
              <a:solidFill>
                <a:schemeClr val="tx1"/>
              </a:solidFill>
            </a:rPr>
            <a:t>Establecer las teorías principales</a:t>
          </a:r>
        </a:p>
      </dgm:t>
    </dgm:pt>
    <dgm:pt modelId="{4921D4BD-B812-4C5C-82B4-CFADEC3C24DC}" type="parTrans" cxnId="{9607FB03-9D7E-41EE-9973-E6AF03067F9A}">
      <dgm:prSet/>
      <dgm:spPr/>
      <dgm:t>
        <a:bodyPr/>
        <a:lstStyle/>
        <a:p>
          <a:endParaRPr lang="es-EC" sz="1400">
            <a:solidFill>
              <a:schemeClr val="tx1"/>
            </a:solidFill>
          </a:endParaRPr>
        </a:p>
      </dgm:t>
    </dgm:pt>
    <dgm:pt modelId="{0B647750-6CFB-4A1D-A6E1-237BFED8A97A}" type="sibTrans" cxnId="{9607FB03-9D7E-41EE-9973-E6AF03067F9A}">
      <dgm:prSet/>
      <dgm:spPr/>
      <dgm:t>
        <a:bodyPr/>
        <a:lstStyle/>
        <a:p>
          <a:endParaRPr lang="es-EC" sz="1400">
            <a:solidFill>
              <a:schemeClr val="tx1"/>
            </a:solidFill>
          </a:endParaRPr>
        </a:p>
      </dgm:t>
    </dgm:pt>
    <dgm:pt modelId="{FDC1CAB6-5DCD-48AB-BCD0-84EA66F21592}">
      <dgm:prSet phldrT="[Texto]" custT="1"/>
      <dgm:spPr/>
      <dgm:t>
        <a:bodyPr/>
        <a:lstStyle/>
        <a:p>
          <a:pPr>
            <a:buFont typeface="Times New Roman" panose="02020603050405020304" pitchFamily="18" charset="0"/>
            <a:buNone/>
          </a:pPr>
          <a:r>
            <a:rPr lang="es-EC" sz="1600" dirty="0">
              <a:solidFill>
                <a:schemeClr val="tx1"/>
              </a:solidFill>
            </a:rPr>
            <a:t>Recopilar la información por medio de encuesta, </a:t>
          </a:r>
        </a:p>
      </dgm:t>
    </dgm:pt>
    <dgm:pt modelId="{22A2CD75-C42B-4737-9620-02B779A14947}" type="parTrans" cxnId="{57F344FE-5816-4093-AC2C-F2393306BF15}">
      <dgm:prSet/>
      <dgm:spPr/>
      <dgm:t>
        <a:bodyPr/>
        <a:lstStyle/>
        <a:p>
          <a:endParaRPr lang="es-EC" sz="1400">
            <a:solidFill>
              <a:schemeClr val="tx1"/>
            </a:solidFill>
          </a:endParaRPr>
        </a:p>
      </dgm:t>
    </dgm:pt>
    <dgm:pt modelId="{D79335BA-5C2A-4256-9E49-67E6372FC2E9}" type="sibTrans" cxnId="{57F344FE-5816-4093-AC2C-F2393306BF15}">
      <dgm:prSet/>
      <dgm:spPr/>
      <dgm:t>
        <a:bodyPr/>
        <a:lstStyle/>
        <a:p>
          <a:endParaRPr lang="es-EC" sz="1400">
            <a:solidFill>
              <a:schemeClr val="tx1"/>
            </a:solidFill>
          </a:endParaRPr>
        </a:p>
      </dgm:t>
    </dgm:pt>
    <dgm:pt modelId="{2D136B0F-C1B7-4C3F-A500-DD9833B7E9FB}">
      <dgm:prSet phldrT="[Texto]" custT="1"/>
      <dgm:spPr/>
      <dgm:t>
        <a:bodyPr/>
        <a:lstStyle/>
        <a:p>
          <a:r>
            <a:rPr lang="es-EC" sz="1600" dirty="0">
              <a:solidFill>
                <a:schemeClr val="tx1"/>
              </a:solidFill>
            </a:rPr>
            <a:t>Analizar la información levantada en la investigación de campo.</a:t>
          </a:r>
        </a:p>
      </dgm:t>
    </dgm:pt>
    <dgm:pt modelId="{FB2199FF-F676-4D18-8A3C-D3CB688931B5}" type="parTrans" cxnId="{21FAA3C5-334A-4C0E-A182-459D7C26B73E}">
      <dgm:prSet/>
      <dgm:spPr/>
      <dgm:t>
        <a:bodyPr/>
        <a:lstStyle/>
        <a:p>
          <a:endParaRPr lang="es-EC" sz="1400">
            <a:solidFill>
              <a:schemeClr val="tx1"/>
            </a:solidFill>
          </a:endParaRPr>
        </a:p>
      </dgm:t>
    </dgm:pt>
    <dgm:pt modelId="{27245990-6B9A-46F7-AEA0-76B8273F93FF}" type="sibTrans" cxnId="{21FAA3C5-334A-4C0E-A182-459D7C26B73E}">
      <dgm:prSet/>
      <dgm:spPr/>
      <dgm:t>
        <a:bodyPr/>
        <a:lstStyle/>
        <a:p>
          <a:endParaRPr lang="es-EC" sz="1400">
            <a:solidFill>
              <a:schemeClr val="tx1"/>
            </a:solidFill>
          </a:endParaRPr>
        </a:p>
      </dgm:t>
    </dgm:pt>
    <dgm:pt modelId="{214CBED7-692C-4265-9681-3E146F7E010B}">
      <dgm:prSet phldrT="[Texto]" custT="1"/>
      <dgm:spPr/>
      <dgm:t>
        <a:bodyPr/>
        <a:lstStyle/>
        <a:p>
          <a:pPr>
            <a:buFont typeface="Times New Roman" panose="02020603050405020304" pitchFamily="18" charset="0"/>
            <a:buChar char="-"/>
          </a:pPr>
          <a:r>
            <a:rPr lang="es-EC" sz="1600" dirty="0">
              <a:solidFill>
                <a:schemeClr val="tx1"/>
              </a:solidFill>
            </a:rPr>
            <a:t>Establecer una propuesta.</a:t>
          </a:r>
        </a:p>
      </dgm:t>
    </dgm:pt>
    <dgm:pt modelId="{220416C4-A97D-4AD6-BAD2-C3F23E8B8F79}" type="parTrans" cxnId="{D0C5558D-BF3F-49A8-BA25-5884BA9DF703}">
      <dgm:prSet/>
      <dgm:spPr/>
      <dgm:t>
        <a:bodyPr/>
        <a:lstStyle/>
        <a:p>
          <a:endParaRPr lang="es-EC" sz="1400">
            <a:solidFill>
              <a:schemeClr val="tx1"/>
            </a:solidFill>
          </a:endParaRPr>
        </a:p>
      </dgm:t>
    </dgm:pt>
    <dgm:pt modelId="{D13604BF-3BF4-4984-A666-A545FE09CAA8}" type="sibTrans" cxnId="{D0C5558D-BF3F-49A8-BA25-5884BA9DF703}">
      <dgm:prSet/>
      <dgm:spPr/>
      <dgm:t>
        <a:bodyPr/>
        <a:lstStyle/>
        <a:p>
          <a:endParaRPr lang="es-EC" sz="1400">
            <a:solidFill>
              <a:schemeClr val="tx1"/>
            </a:solidFill>
          </a:endParaRPr>
        </a:p>
      </dgm:t>
    </dgm:pt>
    <dgm:pt modelId="{FC067E54-B51F-4B62-98A2-F2E57BEB57B9}" type="pres">
      <dgm:prSet presAssocID="{38A22CA5-C255-4E3C-AAF9-87C560D9C1FA}" presName="composite" presStyleCnt="0">
        <dgm:presLayoutVars>
          <dgm:chMax val="1"/>
          <dgm:dir/>
          <dgm:resizeHandles val="exact"/>
        </dgm:presLayoutVars>
      </dgm:prSet>
      <dgm:spPr/>
    </dgm:pt>
    <dgm:pt modelId="{2E8C6F20-F921-49FC-AC7D-4F5FCB3A6AC3}" type="pres">
      <dgm:prSet presAssocID="{D3CB7FFF-D93B-45B7-93D9-DF76C0551F15}" presName="roof" presStyleLbl="dkBgShp" presStyleIdx="0" presStyleCnt="2" custScaleY="50235" custLinFactNeighborX="-8433" custLinFactNeighborY="-10172"/>
      <dgm:spPr/>
    </dgm:pt>
    <dgm:pt modelId="{D5524768-8AFF-458C-880E-9D693CCDD511}" type="pres">
      <dgm:prSet presAssocID="{D3CB7FFF-D93B-45B7-93D9-DF76C0551F15}" presName="pillars" presStyleCnt="0"/>
      <dgm:spPr/>
    </dgm:pt>
    <dgm:pt modelId="{0D813F56-088F-43B6-99DE-4A077D9F9627}" type="pres">
      <dgm:prSet presAssocID="{D3CB7FFF-D93B-45B7-93D9-DF76C0551F15}" presName="pillar1" presStyleLbl="node1" presStyleIdx="0" presStyleCnt="4" custLinFactNeighborX="-147" custLinFactNeighborY="-13749">
        <dgm:presLayoutVars>
          <dgm:bulletEnabled val="1"/>
        </dgm:presLayoutVars>
      </dgm:prSet>
      <dgm:spPr/>
    </dgm:pt>
    <dgm:pt modelId="{FA01DA27-7C6E-435E-ADBE-DF477C90C737}" type="pres">
      <dgm:prSet presAssocID="{FDC1CAB6-5DCD-48AB-BCD0-84EA66F21592}" presName="pillarX" presStyleLbl="node1" presStyleIdx="1" presStyleCnt="4" custLinFactNeighborX="1456" custLinFactNeighborY="-13749">
        <dgm:presLayoutVars>
          <dgm:bulletEnabled val="1"/>
        </dgm:presLayoutVars>
      </dgm:prSet>
      <dgm:spPr/>
    </dgm:pt>
    <dgm:pt modelId="{36202A73-4856-40DC-9A0C-A6E55D80A650}" type="pres">
      <dgm:prSet presAssocID="{2D136B0F-C1B7-4C3F-A500-DD9833B7E9FB}" presName="pillarX" presStyleLbl="node1" presStyleIdx="2" presStyleCnt="4" custLinFactNeighborX="791" custLinFactNeighborY="-13749">
        <dgm:presLayoutVars>
          <dgm:bulletEnabled val="1"/>
        </dgm:presLayoutVars>
      </dgm:prSet>
      <dgm:spPr/>
    </dgm:pt>
    <dgm:pt modelId="{502C4ABD-3D47-4A96-A125-054CC1EA639A}" type="pres">
      <dgm:prSet presAssocID="{214CBED7-692C-4265-9681-3E146F7E010B}" presName="pillarX" presStyleLbl="node1" presStyleIdx="3" presStyleCnt="4" custLinFactNeighborX="527" custLinFactNeighborY="-13749">
        <dgm:presLayoutVars>
          <dgm:bulletEnabled val="1"/>
        </dgm:presLayoutVars>
      </dgm:prSet>
      <dgm:spPr/>
    </dgm:pt>
    <dgm:pt modelId="{6C335F62-1122-440F-A1F7-71E83DFD4069}" type="pres">
      <dgm:prSet presAssocID="{D3CB7FFF-D93B-45B7-93D9-DF76C0551F15}" presName="base" presStyleLbl="dkBgShp" presStyleIdx="1" presStyleCnt="2" custLinFactNeighborY="-37828"/>
      <dgm:spPr/>
    </dgm:pt>
  </dgm:ptLst>
  <dgm:cxnLst>
    <dgm:cxn modelId="{9607FB03-9D7E-41EE-9973-E6AF03067F9A}" srcId="{D3CB7FFF-D93B-45B7-93D9-DF76C0551F15}" destId="{984ED750-F879-42CB-ACCE-2E520D82EC02}" srcOrd="0" destOrd="0" parTransId="{4921D4BD-B812-4C5C-82B4-CFADEC3C24DC}" sibTransId="{0B647750-6CFB-4A1D-A6E1-237BFED8A97A}"/>
    <dgm:cxn modelId="{165F6F19-C328-44C0-96C2-2FB93D099B68}" type="presOf" srcId="{2D136B0F-C1B7-4C3F-A500-DD9833B7E9FB}" destId="{36202A73-4856-40DC-9A0C-A6E55D80A650}" srcOrd="0" destOrd="0" presId="urn:microsoft.com/office/officeart/2005/8/layout/hList3"/>
    <dgm:cxn modelId="{436C7625-6724-40C1-A616-85E8961459EB}" type="presOf" srcId="{38A22CA5-C255-4E3C-AAF9-87C560D9C1FA}" destId="{FC067E54-B51F-4B62-98A2-F2E57BEB57B9}" srcOrd="0" destOrd="0" presId="urn:microsoft.com/office/officeart/2005/8/layout/hList3"/>
    <dgm:cxn modelId="{E6558826-DD7A-488B-A0D5-A61F8457F0A1}" type="presOf" srcId="{D3CB7FFF-D93B-45B7-93D9-DF76C0551F15}" destId="{2E8C6F20-F921-49FC-AC7D-4F5FCB3A6AC3}" srcOrd="0" destOrd="0" presId="urn:microsoft.com/office/officeart/2005/8/layout/hList3"/>
    <dgm:cxn modelId="{69C48A3E-5E16-49EB-B48F-F9CFC353E264}" type="presOf" srcId="{FDC1CAB6-5DCD-48AB-BCD0-84EA66F21592}" destId="{FA01DA27-7C6E-435E-ADBE-DF477C90C737}" srcOrd="0" destOrd="0" presId="urn:microsoft.com/office/officeart/2005/8/layout/hList3"/>
    <dgm:cxn modelId="{9A59AF4B-AF21-461A-832E-4394A6F29D59}" srcId="{38A22CA5-C255-4E3C-AAF9-87C560D9C1FA}" destId="{D3CB7FFF-D93B-45B7-93D9-DF76C0551F15}" srcOrd="0" destOrd="0" parTransId="{A61ED1EF-94C3-44A6-B697-C281DB8F7A22}" sibTransId="{4229C9D4-2D28-489A-BEAD-E2AE2F6D9A5F}"/>
    <dgm:cxn modelId="{15C0475A-9869-41D5-8BDB-1B45CA5F320D}" type="presOf" srcId="{214CBED7-692C-4265-9681-3E146F7E010B}" destId="{502C4ABD-3D47-4A96-A125-054CC1EA639A}" srcOrd="0" destOrd="0" presId="urn:microsoft.com/office/officeart/2005/8/layout/hList3"/>
    <dgm:cxn modelId="{D0C5558D-BF3F-49A8-BA25-5884BA9DF703}" srcId="{D3CB7FFF-D93B-45B7-93D9-DF76C0551F15}" destId="{214CBED7-692C-4265-9681-3E146F7E010B}" srcOrd="3" destOrd="0" parTransId="{220416C4-A97D-4AD6-BAD2-C3F23E8B8F79}" sibTransId="{D13604BF-3BF4-4984-A666-A545FE09CAA8}"/>
    <dgm:cxn modelId="{3B596AC0-30E9-48B6-A234-192876BD69CE}" type="presOf" srcId="{984ED750-F879-42CB-ACCE-2E520D82EC02}" destId="{0D813F56-088F-43B6-99DE-4A077D9F9627}" srcOrd="0" destOrd="0" presId="urn:microsoft.com/office/officeart/2005/8/layout/hList3"/>
    <dgm:cxn modelId="{21FAA3C5-334A-4C0E-A182-459D7C26B73E}" srcId="{D3CB7FFF-D93B-45B7-93D9-DF76C0551F15}" destId="{2D136B0F-C1B7-4C3F-A500-DD9833B7E9FB}" srcOrd="2" destOrd="0" parTransId="{FB2199FF-F676-4D18-8A3C-D3CB688931B5}" sibTransId="{27245990-6B9A-46F7-AEA0-76B8273F93FF}"/>
    <dgm:cxn modelId="{57F344FE-5816-4093-AC2C-F2393306BF15}" srcId="{D3CB7FFF-D93B-45B7-93D9-DF76C0551F15}" destId="{FDC1CAB6-5DCD-48AB-BCD0-84EA66F21592}" srcOrd="1" destOrd="0" parTransId="{22A2CD75-C42B-4737-9620-02B779A14947}" sibTransId="{D79335BA-5C2A-4256-9E49-67E6372FC2E9}"/>
    <dgm:cxn modelId="{69B1EE05-651C-4699-8B50-C1897D1375D9}" type="presParOf" srcId="{FC067E54-B51F-4B62-98A2-F2E57BEB57B9}" destId="{2E8C6F20-F921-49FC-AC7D-4F5FCB3A6AC3}" srcOrd="0" destOrd="0" presId="urn:microsoft.com/office/officeart/2005/8/layout/hList3"/>
    <dgm:cxn modelId="{13485EFD-351C-4ACA-95F1-AFFC15EB4474}" type="presParOf" srcId="{FC067E54-B51F-4B62-98A2-F2E57BEB57B9}" destId="{D5524768-8AFF-458C-880E-9D693CCDD511}" srcOrd="1" destOrd="0" presId="urn:microsoft.com/office/officeart/2005/8/layout/hList3"/>
    <dgm:cxn modelId="{C7EADEFA-2756-4D69-942E-2F66A3B7F2BE}" type="presParOf" srcId="{D5524768-8AFF-458C-880E-9D693CCDD511}" destId="{0D813F56-088F-43B6-99DE-4A077D9F9627}" srcOrd="0" destOrd="0" presId="urn:microsoft.com/office/officeart/2005/8/layout/hList3"/>
    <dgm:cxn modelId="{5BA5E4CF-D38D-4E24-98CE-D0E4160DE288}" type="presParOf" srcId="{D5524768-8AFF-458C-880E-9D693CCDD511}" destId="{FA01DA27-7C6E-435E-ADBE-DF477C90C737}" srcOrd="1" destOrd="0" presId="urn:microsoft.com/office/officeart/2005/8/layout/hList3"/>
    <dgm:cxn modelId="{93D4D438-E122-4A58-B638-D250B69B4D44}" type="presParOf" srcId="{D5524768-8AFF-458C-880E-9D693CCDD511}" destId="{36202A73-4856-40DC-9A0C-A6E55D80A650}" srcOrd="2" destOrd="0" presId="urn:microsoft.com/office/officeart/2005/8/layout/hList3"/>
    <dgm:cxn modelId="{8A1556E8-4FAF-4818-B18C-5A30557E8120}" type="presParOf" srcId="{D5524768-8AFF-458C-880E-9D693CCDD511}" destId="{502C4ABD-3D47-4A96-A125-054CC1EA639A}" srcOrd="3" destOrd="0" presId="urn:microsoft.com/office/officeart/2005/8/layout/hList3"/>
    <dgm:cxn modelId="{DDA94B05-FA8A-4ACB-89C2-4541F1348338}" type="presParOf" srcId="{FC067E54-B51F-4B62-98A2-F2E57BEB57B9}" destId="{6C335F62-1122-440F-A1F7-71E83DFD4069}"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78C354-DB43-45A4-8E91-F5A09AD100F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s-EC"/>
        </a:p>
      </dgm:t>
    </dgm:pt>
    <dgm:pt modelId="{EB3E3F15-E7C8-461E-8FB9-A88240F254CA}">
      <dgm:prSet phldrT="[Texto]" custT="1"/>
      <dgm:spPr/>
      <dgm:t>
        <a:bodyPr/>
        <a:lstStyle/>
        <a:p>
          <a:r>
            <a:rPr lang="es-EC" sz="1400" dirty="0">
              <a:latin typeface="Times New Roman" panose="02020603050405020304" pitchFamily="18" charset="0"/>
              <a:cs typeface="Times New Roman" panose="02020603050405020304" pitchFamily="18" charset="0"/>
            </a:rPr>
            <a:t>Teoría del Comportamiento del Consumidor</a:t>
          </a:r>
        </a:p>
      </dgm:t>
    </dgm:pt>
    <dgm:pt modelId="{4AB6285D-DCEB-406C-8AE2-CDC099C87EE3}" type="parTrans" cxnId="{69127C09-C867-413C-AF4C-C743D745A7F8}">
      <dgm:prSet/>
      <dgm:spPr/>
      <dgm:t>
        <a:bodyPr/>
        <a:lstStyle/>
        <a:p>
          <a:endParaRPr lang="es-EC" sz="1100">
            <a:latin typeface="Times New Roman" panose="02020603050405020304" pitchFamily="18" charset="0"/>
            <a:cs typeface="Times New Roman" panose="02020603050405020304" pitchFamily="18" charset="0"/>
          </a:endParaRPr>
        </a:p>
      </dgm:t>
    </dgm:pt>
    <dgm:pt modelId="{A6376694-EEAA-447A-8A38-9D5A7FB753DF}" type="sibTrans" cxnId="{69127C09-C867-413C-AF4C-C743D745A7F8}">
      <dgm:prSet/>
      <dgm:spPr/>
      <dgm:t>
        <a:bodyPr/>
        <a:lstStyle/>
        <a:p>
          <a:endParaRPr lang="es-EC" sz="1100">
            <a:latin typeface="Times New Roman" panose="02020603050405020304" pitchFamily="18" charset="0"/>
            <a:cs typeface="Times New Roman" panose="02020603050405020304" pitchFamily="18" charset="0"/>
          </a:endParaRPr>
        </a:p>
      </dgm:t>
    </dgm:pt>
    <dgm:pt modelId="{35B14F79-8987-482A-B15C-0C67A03E0EDD}">
      <dgm:prSet phldrT="[Texto]" custT="1"/>
      <dgm:spPr/>
      <dgm:t>
        <a:bodyPr/>
        <a:lstStyle/>
        <a:p>
          <a:r>
            <a:rPr lang="es-EC" sz="1200" dirty="0">
              <a:latin typeface="Times New Roman" panose="02020603050405020304" pitchFamily="18" charset="0"/>
              <a:cs typeface="Times New Roman" panose="02020603050405020304" pitchFamily="18" charset="0"/>
            </a:rPr>
            <a:t>Para Schiffman y Lazar(2010) </a:t>
          </a:r>
          <a:br>
            <a:rPr lang="es-EC" sz="1200" dirty="0">
              <a:latin typeface="Times New Roman" panose="02020603050405020304" pitchFamily="18" charset="0"/>
              <a:cs typeface="Times New Roman" panose="02020603050405020304" pitchFamily="18" charset="0"/>
            </a:rPr>
          </a:br>
          <a:r>
            <a:rPr lang="es-EC" sz="1200" dirty="0">
              <a:latin typeface="Times New Roman" panose="02020603050405020304" pitchFamily="18" charset="0"/>
              <a:cs typeface="Times New Roman" panose="02020603050405020304" pitchFamily="18" charset="0"/>
            </a:rPr>
            <a:t>Demuestran al buscar, comprar, utilizar y evaluar  productos y servicios, que satisfagan sus necesidades.</a:t>
          </a:r>
        </a:p>
      </dgm:t>
    </dgm:pt>
    <dgm:pt modelId="{1E338C50-046E-4B04-BDFA-36C22BFC83F5}" type="parTrans" cxnId="{4C97F7E3-CDE5-4E2F-841B-AF298C727A05}">
      <dgm:prSet/>
      <dgm:spPr/>
      <dgm:t>
        <a:bodyPr/>
        <a:lstStyle/>
        <a:p>
          <a:endParaRPr lang="es-EC" sz="1100">
            <a:latin typeface="Times New Roman" panose="02020603050405020304" pitchFamily="18" charset="0"/>
            <a:cs typeface="Times New Roman" panose="02020603050405020304" pitchFamily="18" charset="0"/>
          </a:endParaRPr>
        </a:p>
      </dgm:t>
    </dgm:pt>
    <dgm:pt modelId="{A3A32546-C8CF-4B6D-83DD-F67469232875}" type="sibTrans" cxnId="{4C97F7E3-CDE5-4E2F-841B-AF298C727A05}">
      <dgm:prSet/>
      <dgm:spPr/>
      <dgm:t>
        <a:bodyPr/>
        <a:lstStyle/>
        <a:p>
          <a:endParaRPr lang="es-EC" sz="1100">
            <a:latin typeface="Times New Roman" panose="02020603050405020304" pitchFamily="18" charset="0"/>
            <a:cs typeface="Times New Roman" panose="02020603050405020304" pitchFamily="18" charset="0"/>
          </a:endParaRPr>
        </a:p>
      </dgm:t>
    </dgm:pt>
    <dgm:pt modelId="{937C9F45-428A-4A61-86F1-AA1089341DE0}">
      <dgm:prSet phldrT="[Texto]" custT="1"/>
      <dgm:spPr/>
      <dgm:t>
        <a:bodyPr/>
        <a:lstStyle/>
        <a:p>
          <a:r>
            <a:rPr lang="es-EC" sz="1200" dirty="0">
              <a:latin typeface="Times New Roman" panose="02020603050405020304" pitchFamily="18" charset="0"/>
              <a:cs typeface="Times New Roman" panose="02020603050405020304" pitchFamily="18" charset="0"/>
            </a:rPr>
            <a:t>Las familias toman decisiones para gastar sus recursos (tiempo, dinero, esfuerzo) en artículos a consumir.</a:t>
          </a:r>
        </a:p>
      </dgm:t>
    </dgm:pt>
    <dgm:pt modelId="{4EE862EC-FC98-497B-9C9A-05092B7170A2}" type="parTrans" cxnId="{F8F89882-07BB-424B-B508-B63248D60F20}">
      <dgm:prSet/>
      <dgm:spPr/>
      <dgm:t>
        <a:bodyPr/>
        <a:lstStyle/>
        <a:p>
          <a:endParaRPr lang="es-EC" sz="1100">
            <a:latin typeface="Times New Roman" panose="02020603050405020304" pitchFamily="18" charset="0"/>
            <a:cs typeface="Times New Roman" panose="02020603050405020304" pitchFamily="18" charset="0"/>
          </a:endParaRPr>
        </a:p>
      </dgm:t>
    </dgm:pt>
    <dgm:pt modelId="{4913F6A1-85D2-48C5-8834-75D53ECD4394}" type="sibTrans" cxnId="{F8F89882-07BB-424B-B508-B63248D60F20}">
      <dgm:prSet/>
      <dgm:spPr/>
      <dgm:t>
        <a:bodyPr/>
        <a:lstStyle/>
        <a:p>
          <a:endParaRPr lang="es-EC" sz="1100">
            <a:latin typeface="Times New Roman" panose="02020603050405020304" pitchFamily="18" charset="0"/>
            <a:cs typeface="Times New Roman" panose="02020603050405020304" pitchFamily="18" charset="0"/>
          </a:endParaRPr>
        </a:p>
      </dgm:t>
    </dgm:pt>
    <dgm:pt modelId="{DC100866-9757-475D-B1B3-A1FEA65B17C3}">
      <dgm:prSet phldrT="[Texto]" custT="1"/>
      <dgm:spPr/>
      <dgm:t>
        <a:bodyPr/>
        <a:lstStyle/>
        <a:p>
          <a:endParaRPr lang="es-EC" sz="1200" dirty="0">
            <a:latin typeface="Times New Roman" panose="02020603050405020304" pitchFamily="18" charset="0"/>
            <a:cs typeface="Times New Roman" panose="02020603050405020304" pitchFamily="18" charset="0"/>
          </a:endParaRPr>
        </a:p>
      </dgm:t>
    </dgm:pt>
    <dgm:pt modelId="{BD7022E3-A9E6-4C69-B497-3D20CBB074B6}" type="parTrans" cxnId="{0D20D843-9E6C-44AA-865A-65CF2C684405}">
      <dgm:prSet/>
      <dgm:spPr/>
      <dgm:t>
        <a:bodyPr/>
        <a:lstStyle/>
        <a:p>
          <a:endParaRPr lang="es-EC" sz="1100">
            <a:latin typeface="Times New Roman" panose="02020603050405020304" pitchFamily="18" charset="0"/>
            <a:cs typeface="Times New Roman" panose="02020603050405020304" pitchFamily="18" charset="0"/>
          </a:endParaRPr>
        </a:p>
      </dgm:t>
    </dgm:pt>
    <dgm:pt modelId="{E5A5487F-D3FB-469C-8236-4076CA77806E}" type="sibTrans" cxnId="{0D20D843-9E6C-44AA-865A-65CF2C684405}">
      <dgm:prSet/>
      <dgm:spPr/>
      <dgm:t>
        <a:bodyPr/>
        <a:lstStyle/>
        <a:p>
          <a:endParaRPr lang="es-EC" sz="1100">
            <a:latin typeface="Times New Roman" panose="02020603050405020304" pitchFamily="18" charset="0"/>
            <a:cs typeface="Times New Roman" panose="02020603050405020304" pitchFamily="18" charset="0"/>
          </a:endParaRPr>
        </a:p>
      </dgm:t>
    </dgm:pt>
    <dgm:pt modelId="{41750376-6929-40FB-9026-4068E1AC262D}" type="pres">
      <dgm:prSet presAssocID="{FC78C354-DB43-45A4-8E91-F5A09AD100FE}" presName="linearFlow" presStyleCnt="0">
        <dgm:presLayoutVars>
          <dgm:dir/>
          <dgm:animLvl val="lvl"/>
          <dgm:resizeHandles val="exact"/>
        </dgm:presLayoutVars>
      </dgm:prSet>
      <dgm:spPr/>
    </dgm:pt>
    <dgm:pt modelId="{F8E8D2A7-9842-4BE0-B47C-B310DABE05D1}" type="pres">
      <dgm:prSet presAssocID="{EB3E3F15-E7C8-461E-8FB9-A88240F254CA}" presName="composite" presStyleCnt="0"/>
      <dgm:spPr/>
    </dgm:pt>
    <dgm:pt modelId="{14223017-C12F-4F1E-8DB1-59813A778CF1}" type="pres">
      <dgm:prSet presAssocID="{EB3E3F15-E7C8-461E-8FB9-A88240F254CA}" presName="parentText" presStyleLbl="alignNode1" presStyleIdx="0" presStyleCnt="1" custLinFactNeighborX="-2920" custLinFactNeighborY="-6933">
        <dgm:presLayoutVars>
          <dgm:chMax val="1"/>
          <dgm:bulletEnabled val="1"/>
        </dgm:presLayoutVars>
      </dgm:prSet>
      <dgm:spPr/>
    </dgm:pt>
    <dgm:pt modelId="{8C236C39-ED8C-438B-B1DB-3DE34B99E656}" type="pres">
      <dgm:prSet presAssocID="{EB3E3F15-E7C8-461E-8FB9-A88240F254CA}" presName="descendantText" presStyleLbl="alignAcc1" presStyleIdx="0" presStyleCnt="1" custLinFactNeighborY="-8406">
        <dgm:presLayoutVars>
          <dgm:bulletEnabled val="1"/>
        </dgm:presLayoutVars>
      </dgm:prSet>
      <dgm:spPr/>
    </dgm:pt>
  </dgm:ptLst>
  <dgm:cxnLst>
    <dgm:cxn modelId="{69127C09-C867-413C-AF4C-C743D745A7F8}" srcId="{FC78C354-DB43-45A4-8E91-F5A09AD100FE}" destId="{EB3E3F15-E7C8-461E-8FB9-A88240F254CA}" srcOrd="0" destOrd="0" parTransId="{4AB6285D-DCEB-406C-8AE2-CDC099C87EE3}" sibTransId="{A6376694-EEAA-447A-8A38-9D5A7FB753DF}"/>
    <dgm:cxn modelId="{39193514-CEB0-43E1-B6F8-B716DF9E1842}" type="presOf" srcId="{EB3E3F15-E7C8-461E-8FB9-A88240F254CA}" destId="{14223017-C12F-4F1E-8DB1-59813A778CF1}" srcOrd="0" destOrd="0" presId="urn:microsoft.com/office/officeart/2005/8/layout/chevron2"/>
    <dgm:cxn modelId="{0D20D843-9E6C-44AA-865A-65CF2C684405}" srcId="{EB3E3F15-E7C8-461E-8FB9-A88240F254CA}" destId="{DC100866-9757-475D-B1B3-A1FEA65B17C3}" srcOrd="1" destOrd="0" parTransId="{BD7022E3-A9E6-4C69-B497-3D20CBB074B6}" sibTransId="{E5A5487F-D3FB-469C-8236-4076CA77806E}"/>
    <dgm:cxn modelId="{09DDEB78-7443-403E-8156-B2F58142AB80}" type="presOf" srcId="{35B14F79-8987-482A-B15C-0C67A03E0EDD}" destId="{8C236C39-ED8C-438B-B1DB-3DE34B99E656}" srcOrd="0" destOrd="0" presId="urn:microsoft.com/office/officeart/2005/8/layout/chevron2"/>
    <dgm:cxn modelId="{D97D847A-9DC3-4A2E-91BB-2A6E3FF28CB4}" type="presOf" srcId="{937C9F45-428A-4A61-86F1-AA1089341DE0}" destId="{8C236C39-ED8C-438B-B1DB-3DE34B99E656}" srcOrd="0" destOrd="2" presId="urn:microsoft.com/office/officeart/2005/8/layout/chevron2"/>
    <dgm:cxn modelId="{F8F89882-07BB-424B-B508-B63248D60F20}" srcId="{EB3E3F15-E7C8-461E-8FB9-A88240F254CA}" destId="{937C9F45-428A-4A61-86F1-AA1089341DE0}" srcOrd="2" destOrd="0" parTransId="{4EE862EC-FC98-497B-9C9A-05092B7170A2}" sibTransId="{4913F6A1-85D2-48C5-8834-75D53ECD4394}"/>
    <dgm:cxn modelId="{239D7F8E-8E4B-472F-AA6C-4D3BA3D9915C}" type="presOf" srcId="{DC100866-9757-475D-B1B3-A1FEA65B17C3}" destId="{8C236C39-ED8C-438B-B1DB-3DE34B99E656}" srcOrd="0" destOrd="1" presId="urn:microsoft.com/office/officeart/2005/8/layout/chevron2"/>
    <dgm:cxn modelId="{4C97F7E3-CDE5-4E2F-841B-AF298C727A05}" srcId="{EB3E3F15-E7C8-461E-8FB9-A88240F254CA}" destId="{35B14F79-8987-482A-B15C-0C67A03E0EDD}" srcOrd="0" destOrd="0" parTransId="{1E338C50-046E-4B04-BDFA-36C22BFC83F5}" sibTransId="{A3A32546-C8CF-4B6D-83DD-F67469232875}"/>
    <dgm:cxn modelId="{1DFD35F5-1D95-464A-8BA8-8F75ED0C1BEB}" type="presOf" srcId="{FC78C354-DB43-45A4-8E91-F5A09AD100FE}" destId="{41750376-6929-40FB-9026-4068E1AC262D}" srcOrd="0" destOrd="0" presId="urn:microsoft.com/office/officeart/2005/8/layout/chevron2"/>
    <dgm:cxn modelId="{256E8C4E-C5B8-4343-A8CB-87E261A5C987}" type="presParOf" srcId="{41750376-6929-40FB-9026-4068E1AC262D}" destId="{F8E8D2A7-9842-4BE0-B47C-B310DABE05D1}" srcOrd="0" destOrd="0" presId="urn:microsoft.com/office/officeart/2005/8/layout/chevron2"/>
    <dgm:cxn modelId="{D92BEFFD-B07B-4C1B-BB57-B8DDA6B5B792}" type="presParOf" srcId="{F8E8D2A7-9842-4BE0-B47C-B310DABE05D1}" destId="{14223017-C12F-4F1E-8DB1-59813A778CF1}" srcOrd="0" destOrd="0" presId="urn:microsoft.com/office/officeart/2005/8/layout/chevron2"/>
    <dgm:cxn modelId="{0CE66E60-0549-4DAE-95FD-C8F304D19CE8}" type="presParOf" srcId="{F8E8D2A7-9842-4BE0-B47C-B310DABE05D1}" destId="{8C236C39-ED8C-438B-B1DB-3DE34B99E65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78C354-DB43-45A4-8E91-F5A09AD100FE}" type="doc">
      <dgm:prSet loTypeId="urn:microsoft.com/office/officeart/2005/8/layout/chevron2" loCatId="process" qsTypeId="urn:microsoft.com/office/officeart/2005/8/quickstyle/simple1" qsCatId="simple" csTypeId="urn:microsoft.com/office/officeart/2005/8/colors/accent3_5" csCatId="accent3" phldr="1"/>
      <dgm:spPr/>
      <dgm:t>
        <a:bodyPr/>
        <a:lstStyle/>
        <a:p>
          <a:endParaRPr lang="es-EC"/>
        </a:p>
      </dgm:t>
    </dgm:pt>
    <dgm:pt modelId="{EB3E3F15-E7C8-461E-8FB9-A88240F254CA}">
      <dgm:prSet phldrT="[Texto]" custT="1"/>
      <dgm:spPr/>
      <dgm:t>
        <a:bodyPr/>
        <a:lstStyle/>
        <a:p>
          <a:r>
            <a:rPr lang="es-EC" sz="1400" dirty="0">
              <a:latin typeface="Times New Roman" panose="02020603050405020304" pitchFamily="18" charset="0"/>
              <a:cs typeface="Times New Roman" panose="02020603050405020304" pitchFamily="18" charset="0"/>
            </a:rPr>
            <a:t>Teoría del Comercio Electrónico</a:t>
          </a:r>
        </a:p>
      </dgm:t>
    </dgm:pt>
    <dgm:pt modelId="{4AB6285D-DCEB-406C-8AE2-CDC099C87EE3}" type="parTrans" cxnId="{69127C09-C867-413C-AF4C-C743D745A7F8}">
      <dgm:prSet/>
      <dgm:spPr/>
      <dgm:t>
        <a:bodyPr/>
        <a:lstStyle/>
        <a:p>
          <a:endParaRPr lang="es-EC" sz="1000">
            <a:latin typeface="Times New Roman" panose="02020603050405020304" pitchFamily="18" charset="0"/>
            <a:cs typeface="Times New Roman" panose="02020603050405020304" pitchFamily="18" charset="0"/>
          </a:endParaRPr>
        </a:p>
      </dgm:t>
    </dgm:pt>
    <dgm:pt modelId="{A6376694-EEAA-447A-8A38-9D5A7FB753DF}" type="sibTrans" cxnId="{69127C09-C867-413C-AF4C-C743D745A7F8}">
      <dgm:prSet/>
      <dgm:spPr/>
      <dgm:t>
        <a:bodyPr/>
        <a:lstStyle/>
        <a:p>
          <a:endParaRPr lang="es-EC" sz="1000">
            <a:latin typeface="Times New Roman" panose="02020603050405020304" pitchFamily="18" charset="0"/>
            <a:cs typeface="Times New Roman" panose="02020603050405020304" pitchFamily="18" charset="0"/>
          </a:endParaRPr>
        </a:p>
      </dgm:t>
    </dgm:pt>
    <dgm:pt modelId="{35B14F79-8987-482A-B15C-0C67A03E0EDD}">
      <dgm:prSet phldrT="[Texto]" custT="1"/>
      <dgm:spPr/>
      <dgm:t>
        <a:bodyPr/>
        <a:lstStyle/>
        <a:p>
          <a:r>
            <a:rPr lang="es-419" sz="1200" dirty="0">
              <a:latin typeface="Times New Roman" panose="02020603050405020304" pitchFamily="18" charset="0"/>
              <a:cs typeface="Times New Roman" panose="02020603050405020304" pitchFamily="18" charset="0"/>
            </a:rPr>
            <a:t>Laudon &amp; Guercio </a:t>
          </a:r>
          <a:r>
            <a:rPr lang="es-419" sz="1200" dirty="0" err="1">
              <a:latin typeface="Times New Roman" panose="02020603050405020304" pitchFamily="18" charset="0"/>
              <a:cs typeface="Times New Roman" panose="02020603050405020304" pitchFamily="18" charset="0"/>
            </a:rPr>
            <a:t>Traver</a:t>
          </a:r>
          <a:r>
            <a:rPr lang="es-419" sz="1200" dirty="0">
              <a:latin typeface="Times New Roman" panose="02020603050405020304" pitchFamily="18" charset="0"/>
              <a:cs typeface="Times New Roman" panose="02020603050405020304" pitchFamily="18" charset="0"/>
            </a:rPr>
            <a:t> (2009)</a:t>
          </a:r>
          <a:br>
            <a:rPr lang="es-419" sz="1200" dirty="0">
              <a:latin typeface="Times New Roman" panose="02020603050405020304" pitchFamily="18" charset="0"/>
              <a:cs typeface="Times New Roman" panose="02020603050405020304" pitchFamily="18" charset="0"/>
            </a:rPr>
          </a:br>
          <a:r>
            <a:rPr lang="es-419" sz="1200" dirty="0">
              <a:latin typeface="Times New Roman" panose="02020603050405020304" pitchFamily="18" charset="0"/>
              <a:cs typeface="Times New Roman" panose="02020603050405020304" pitchFamily="18" charset="0"/>
            </a:rPr>
            <a:t>E</a:t>
          </a:r>
          <a:r>
            <a:rPr lang="es-EC" sz="1200" dirty="0">
              <a:latin typeface="Times New Roman" panose="02020603050405020304" pitchFamily="18" charset="0"/>
              <a:cs typeface="Times New Roman" panose="02020603050405020304" pitchFamily="18" charset="0"/>
            </a:rPr>
            <a:t>l uso de Internet y Web para hacer negocios.</a:t>
          </a:r>
          <a:br>
            <a:rPr lang="es-EC" sz="1200" dirty="0">
              <a:latin typeface="Times New Roman" panose="02020603050405020304" pitchFamily="18" charset="0"/>
              <a:cs typeface="Times New Roman" panose="02020603050405020304" pitchFamily="18" charset="0"/>
            </a:rPr>
          </a:br>
          <a:endParaRPr lang="es-EC" sz="1200" dirty="0">
            <a:latin typeface="Times New Roman" panose="02020603050405020304" pitchFamily="18" charset="0"/>
            <a:cs typeface="Times New Roman" panose="02020603050405020304" pitchFamily="18" charset="0"/>
          </a:endParaRPr>
        </a:p>
      </dgm:t>
    </dgm:pt>
    <dgm:pt modelId="{1E338C50-046E-4B04-BDFA-36C22BFC83F5}" type="parTrans" cxnId="{4C97F7E3-CDE5-4E2F-841B-AF298C727A05}">
      <dgm:prSet/>
      <dgm:spPr/>
      <dgm:t>
        <a:bodyPr/>
        <a:lstStyle/>
        <a:p>
          <a:endParaRPr lang="es-EC" sz="1000">
            <a:latin typeface="Times New Roman" panose="02020603050405020304" pitchFamily="18" charset="0"/>
            <a:cs typeface="Times New Roman" panose="02020603050405020304" pitchFamily="18" charset="0"/>
          </a:endParaRPr>
        </a:p>
      </dgm:t>
    </dgm:pt>
    <dgm:pt modelId="{A3A32546-C8CF-4B6D-83DD-F67469232875}" type="sibTrans" cxnId="{4C97F7E3-CDE5-4E2F-841B-AF298C727A05}">
      <dgm:prSet/>
      <dgm:spPr/>
      <dgm:t>
        <a:bodyPr/>
        <a:lstStyle/>
        <a:p>
          <a:endParaRPr lang="es-EC" sz="1000">
            <a:latin typeface="Times New Roman" panose="02020603050405020304" pitchFamily="18" charset="0"/>
            <a:cs typeface="Times New Roman" panose="02020603050405020304" pitchFamily="18" charset="0"/>
          </a:endParaRPr>
        </a:p>
      </dgm:t>
    </dgm:pt>
    <dgm:pt modelId="{488E4DE0-8748-433D-A3DC-93FD97288645}">
      <dgm:prSet phldrT="[Texto]" custT="1"/>
      <dgm:spPr/>
      <dgm:t>
        <a:bodyPr/>
        <a:lstStyle/>
        <a:p>
          <a:r>
            <a:rPr lang="es-EC" sz="1200" dirty="0">
              <a:latin typeface="Times New Roman" panose="02020603050405020304" pitchFamily="18" charset="0"/>
              <a:cs typeface="Times New Roman" panose="02020603050405020304" pitchFamily="18" charset="0"/>
            </a:rPr>
            <a:t>Dr. Ignacio Gil Pechuán (2002)</a:t>
          </a:r>
          <a:br>
            <a:rPr lang="es-EC" sz="1200" dirty="0">
              <a:latin typeface="Times New Roman" panose="02020603050405020304" pitchFamily="18" charset="0"/>
              <a:cs typeface="Times New Roman" panose="02020603050405020304" pitchFamily="18" charset="0"/>
            </a:rPr>
          </a:br>
          <a:r>
            <a:rPr lang="es-EC" sz="1200" dirty="0">
              <a:latin typeface="Times New Roman" panose="02020603050405020304" pitchFamily="18" charset="0"/>
              <a:cs typeface="Times New Roman" panose="02020603050405020304" pitchFamily="18" charset="0"/>
            </a:rPr>
            <a:t>Realizar electrónicamente transacciones entre empresas y consumidores por medios electrónicos </a:t>
          </a:r>
        </a:p>
      </dgm:t>
    </dgm:pt>
    <dgm:pt modelId="{52EA92E6-D6C9-4347-A654-F77D578CCC76}" type="parTrans" cxnId="{C22B0B51-C114-474E-87BF-BEF10FB4AE7C}">
      <dgm:prSet/>
      <dgm:spPr/>
      <dgm:t>
        <a:bodyPr/>
        <a:lstStyle/>
        <a:p>
          <a:endParaRPr lang="es-EC" sz="2400"/>
        </a:p>
      </dgm:t>
    </dgm:pt>
    <dgm:pt modelId="{FF4C7EA9-CB5D-4333-B2A1-417306D0C8BE}" type="sibTrans" cxnId="{C22B0B51-C114-474E-87BF-BEF10FB4AE7C}">
      <dgm:prSet/>
      <dgm:spPr/>
      <dgm:t>
        <a:bodyPr/>
        <a:lstStyle/>
        <a:p>
          <a:endParaRPr lang="es-EC" sz="2400"/>
        </a:p>
      </dgm:t>
    </dgm:pt>
    <dgm:pt modelId="{9A7FC893-4B76-43FB-A542-ECDE63CA1BE6}">
      <dgm:prSet phldrT="[Texto]" custT="1"/>
      <dgm:spPr/>
      <dgm:t>
        <a:bodyPr/>
        <a:lstStyle/>
        <a:p>
          <a:endParaRPr lang="es-EC" sz="1200" dirty="0">
            <a:latin typeface="Times New Roman" panose="02020603050405020304" pitchFamily="18" charset="0"/>
            <a:cs typeface="Times New Roman" panose="02020603050405020304" pitchFamily="18" charset="0"/>
          </a:endParaRPr>
        </a:p>
      </dgm:t>
    </dgm:pt>
    <dgm:pt modelId="{E9C8DF3C-17ED-45C1-8E4B-13C37827C472}" type="parTrans" cxnId="{AA84F873-FFB5-4C7A-8387-D346A0C3524B}">
      <dgm:prSet/>
      <dgm:spPr/>
      <dgm:t>
        <a:bodyPr/>
        <a:lstStyle/>
        <a:p>
          <a:endParaRPr lang="es-EC"/>
        </a:p>
      </dgm:t>
    </dgm:pt>
    <dgm:pt modelId="{F90FFC1D-5177-4EF2-B02D-06FCBBA606F5}" type="sibTrans" cxnId="{AA84F873-FFB5-4C7A-8387-D346A0C3524B}">
      <dgm:prSet/>
      <dgm:spPr/>
      <dgm:t>
        <a:bodyPr/>
        <a:lstStyle/>
        <a:p>
          <a:endParaRPr lang="es-EC"/>
        </a:p>
      </dgm:t>
    </dgm:pt>
    <dgm:pt modelId="{41750376-6929-40FB-9026-4068E1AC262D}" type="pres">
      <dgm:prSet presAssocID="{FC78C354-DB43-45A4-8E91-F5A09AD100FE}" presName="linearFlow" presStyleCnt="0">
        <dgm:presLayoutVars>
          <dgm:dir/>
          <dgm:animLvl val="lvl"/>
          <dgm:resizeHandles val="exact"/>
        </dgm:presLayoutVars>
      </dgm:prSet>
      <dgm:spPr/>
    </dgm:pt>
    <dgm:pt modelId="{F8E8D2A7-9842-4BE0-B47C-B310DABE05D1}" type="pres">
      <dgm:prSet presAssocID="{EB3E3F15-E7C8-461E-8FB9-A88240F254CA}" presName="composite" presStyleCnt="0"/>
      <dgm:spPr/>
    </dgm:pt>
    <dgm:pt modelId="{14223017-C12F-4F1E-8DB1-59813A778CF1}" type="pres">
      <dgm:prSet presAssocID="{EB3E3F15-E7C8-461E-8FB9-A88240F254CA}" presName="parentText" presStyleLbl="alignNode1" presStyleIdx="0" presStyleCnt="1" custLinFactNeighborX="-1534" custLinFactNeighborY="-7415">
        <dgm:presLayoutVars>
          <dgm:chMax val="1"/>
          <dgm:bulletEnabled val="1"/>
        </dgm:presLayoutVars>
      </dgm:prSet>
      <dgm:spPr/>
    </dgm:pt>
    <dgm:pt modelId="{8C236C39-ED8C-438B-B1DB-3DE34B99E656}" type="pres">
      <dgm:prSet presAssocID="{EB3E3F15-E7C8-461E-8FB9-A88240F254CA}" presName="descendantText" presStyleLbl="alignAcc1" presStyleIdx="0" presStyleCnt="1" custLinFactNeighborX="-294" custLinFactNeighborY="-5753">
        <dgm:presLayoutVars>
          <dgm:bulletEnabled val="1"/>
        </dgm:presLayoutVars>
      </dgm:prSet>
      <dgm:spPr/>
    </dgm:pt>
  </dgm:ptLst>
  <dgm:cxnLst>
    <dgm:cxn modelId="{69127C09-C867-413C-AF4C-C743D745A7F8}" srcId="{FC78C354-DB43-45A4-8E91-F5A09AD100FE}" destId="{EB3E3F15-E7C8-461E-8FB9-A88240F254CA}" srcOrd="0" destOrd="0" parTransId="{4AB6285D-DCEB-406C-8AE2-CDC099C87EE3}" sibTransId="{A6376694-EEAA-447A-8A38-9D5A7FB753DF}"/>
    <dgm:cxn modelId="{39193514-CEB0-43E1-B6F8-B716DF9E1842}" type="presOf" srcId="{EB3E3F15-E7C8-461E-8FB9-A88240F254CA}" destId="{14223017-C12F-4F1E-8DB1-59813A778CF1}" srcOrd="0" destOrd="0" presId="urn:microsoft.com/office/officeart/2005/8/layout/chevron2"/>
    <dgm:cxn modelId="{BFE2A261-F494-4141-97D5-673B1BE33902}" type="presOf" srcId="{488E4DE0-8748-433D-A3DC-93FD97288645}" destId="{8C236C39-ED8C-438B-B1DB-3DE34B99E656}" srcOrd="0" destOrd="2" presId="urn:microsoft.com/office/officeart/2005/8/layout/chevron2"/>
    <dgm:cxn modelId="{4599A869-08CC-4087-B688-06E32DC39C85}" type="presOf" srcId="{9A7FC893-4B76-43FB-A542-ECDE63CA1BE6}" destId="{8C236C39-ED8C-438B-B1DB-3DE34B99E656}" srcOrd="0" destOrd="1" presId="urn:microsoft.com/office/officeart/2005/8/layout/chevron2"/>
    <dgm:cxn modelId="{C22B0B51-C114-474E-87BF-BEF10FB4AE7C}" srcId="{EB3E3F15-E7C8-461E-8FB9-A88240F254CA}" destId="{488E4DE0-8748-433D-A3DC-93FD97288645}" srcOrd="2" destOrd="0" parTransId="{52EA92E6-D6C9-4347-A654-F77D578CCC76}" sibTransId="{FF4C7EA9-CB5D-4333-B2A1-417306D0C8BE}"/>
    <dgm:cxn modelId="{AA84F873-FFB5-4C7A-8387-D346A0C3524B}" srcId="{EB3E3F15-E7C8-461E-8FB9-A88240F254CA}" destId="{9A7FC893-4B76-43FB-A542-ECDE63CA1BE6}" srcOrd="1" destOrd="0" parTransId="{E9C8DF3C-17ED-45C1-8E4B-13C37827C472}" sibTransId="{F90FFC1D-5177-4EF2-B02D-06FCBBA606F5}"/>
    <dgm:cxn modelId="{09DDEB78-7443-403E-8156-B2F58142AB80}" type="presOf" srcId="{35B14F79-8987-482A-B15C-0C67A03E0EDD}" destId="{8C236C39-ED8C-438B-B1DB-3DE34B99E656}" srcOrd="0" destOrd="0" presId="urn:microsoft.com/office/officeart/2005/8/layout/chevron2"/>
    <dgm:cxn modelId="{4C97F7E3-CDE5-4E2F-841B-AF298C727A05}" srcId="{EB3E3F15-E7C8-461E-8FB9-A88240F254CA}" destId="{35B14F79-8987-482A-B15C-0C67A03E0EDD}" srcOrd="0" destOrd="0" parTransId="{1E338C50-046E-4B04-BDFA-36C22BFC83F5}" sibTransId="{A3A32546-C8CF-4B6D-83DD-F67469232875}"/>
    <dgm:cxn modelId="{1DFD35F5-1D95-464A-8BA8-8F75ED0C1BEB}" type="presOf" srcId="{FC78C354-DB43-45A4-8E91-F5A09AD100FE}" destId="{41750376-6929-40FB-9026-4068E1AC262D}" srcOrd="0" destOrd="0" presId="urn:microsoft.com/office/officeart/2005/8/layout/chevron2"/>
    <dgm:cxn modelId="{256E8C4E-C5B8-4343-A8CB-87E261A5C987}" type="presParOf" srcId="{41750376-6929-40FB-9026-4068E1AC262D}" destId="{F8E8D2A7-9842-4BE0-B47C-B310DABE05D1}" srcOrd="0" destOrd="0" presId="urn:microsoft.com/office/officeart/2005/8/layout/chevron2"/>
    <dgm:cxn modelId="{D92BEFFD-B07B-4C1B-BB57-B8DDA6B5B792}" type="presParOf" srcId="{F8E8D2A7-9842-4BE0-B47C-B310DABE05D1}" destId="{14223017-C12F-4F1E-8DB1-59813A778CF1}" srcOrd="0" destOrd="0" presId="urn:microsoft.com/office/officeart/2005/8/layout/chevron2"/>
    <dgm:cxn modelId="{0CE66E60-0549-4DAE-95FD-C8F304D19CE8}" type="presParOf" srcId="{F8E8D2A7-9842-4BE0-B47C-B310DABE05D1}" destId="{8C236C39-ED8C-438B-B1DB-3DE34B99E65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4015AF-C23F-4C60-A78F-75763DFE914C}"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s-EC"/>
        </a:p>
      </dgm:t>
    </dgm:pt>
    <dgm:pt modelId="{AC0B7224-9816-4E8F-B1D5-9351BB362587}">
      <dgm:prSet phldrT="[Texto]" custT="1"/>
      <dgm:spPr/>
      <dgm:t>
        <a:bodyPr/>
        <a:lstStyle/>
        <a:p>
          <a:r>
            <a:rPr lang="es-EC" sz="1400" dirty="0"/>
            <a:t>El proceso de decisión de compra del consumidor</a:t>
          </a:r>
        </a:p>
      </dgm:t>
    </dgm:pt>
    <dgm:pt modelId="{BDC209C3-9957-43BE-B34E-F7E636CCF131}" type="parTrans" cxnId="{9C1E93FE-1285-486C-9515-8DE3076E9970}">
      <dgm:prSet/>
      <dgm:spPr/>
      <dgm:t>
        <a:bodyPr/>
        <a:lstStyle/>
        <a:p>
          <a:endParaRPr lang="es-EC" sz="1050"/>
        </a:p>
      </dgm:t>
    </dgm:pt>
    <dgm:pt modelId="{49EA5A31-359A-4228-B45D-8BB8B33583F2}" type="sibTrans" cxnId="{9C1E93FE-1285-486C-9515-8DE3076E9970}">
      <dgm:prSet/>
      <dgm:spPr/>
      <dgm:t>
        <a:bodyPr/>
        <a:lstStyle/>
        <a:p>
          <a:endParaRPr lang="es-EC" sz="1050"/>
        </a:p>
      </dgm:t>
    </dgm:pt>
    <dgm:pt modelId="{5CCC2298-8CC1-44D3-81C3-31EB8A83C887}">
      <dgm:prSet phldrT="[Texto]" custT="1"/>
      <dgm:spPr/>
      <dgm:t>
        <a:bodyPr/>
        <a:lstStyle/>
        <a:p>
          <a:r>
            <a:rPr lang="es-EC" sz="1200" dirty="0"/>
            <a:t>El proceso de compra inicia de principio a fin, es decir antes de que  la compra real se efectúe y mucho tiempo después. </a:t>
          </a:r>
        </a:p>
      </dgm:t>
    </dgm:pt>
    <dgm:pt modelId="{B6057D3A-38F0-4D7E-81FF-7ADC1C7E5493}" type="parTrans" cxnId="{B876CFE5-F35A-4002-8BB9-A7DFB8942FF1}">
      <dgm:prSet/>
      <dgm:spPr/>
      <dgm:t>
        <a:bodyPr/>
        <a:lstStyle/>
        <a:p>
          <a:endParaRPr lang="es-EC" sz="1050"/>
        </a:p>
      </dgm:t>
    </dgm:pt>
    <dgm:pt modelId="{345ECEDA-495E-4D76-B8DF-5AC0FA53E17E}" type="sibTrans" cxnId="{B876CFE5-F35A-4002-8BB9-A7DFB8942FF1}">
      <dgm:prSet/>
      <dgm:spPr/>
      <dgm:t>
        <a:bodyPr/>
        <a:lstStyle/>
        <a:p>
          <a:endParaRPr lang="es-EC" sz="1050"/>
        </a:p>
      </dgm:t>
    </dgm:pt>
    <dgm:pt modelId="{62728388-2263-4497-AE66-A7B2DAC48399}">
      <dgm:prSet phldrT="[Texto]" custT="1"/>
      <dgm:spPr/>
      <dgm:t>
        <a:bodyPr/>
        <a:lstStyle/>
        <a:p>
          <a:r>
            <a:rPr lang="es-EC" sz="1200" dirty="0"/>
            <a:t>Consta de tres fases distintas, aunque entrelazadas: las fases de entrada, de proceso y de salida. </a:t>
          </a:r>
        </a:p>
      </dgm:t>
    </dgm:pt>
    <dgm:pt modelId="{2D445747-50B5-412A-AA47-B73D76C70FEF}" type="parTrans" cxnId="{A046F524-7F6A-4A77-8A35-25C3714870D2}">
      <dgm:prSet/>
      <dgm:spPr/>
      <dgm:t>
        <a:bodyPr/>
        <a:lstStyle/>
        <a:p>
          <a:endParaRPr lang="es-EC" sz="1800"/>
        </a:p>
      </dgm:t>
    </dgm:pt>
    <dgm:pt modelId="{206F27D9-FF88-4CA3-918A-51ECAF44F79D}" type="sibTrans" cxnId="{A046F524-7F6A-4A77-8A35-25C3714870D2}">
      <dgm:prSet/>
      <dgm:spPr/>
      <dgm:t>
        <a:bodyPr/>
        <a:lstStyle/>
        <a:p>
          <a:endParaRPr lang="es-EC" sz="1800"/>
        </a:p>
      </dgm:t>
    </dgm:pt>
    <dgm:pt modelId="{8F540B17-D377-446E-AAFB-F48F67C0C93C}" type="pres">
      <dgm:prSet presAssocID="{684015AF-C23F-4C60-A78F-75763DFE914C}" presName="linear" presStyleCnt="0">
        <dgm:presLayoutVars>
          <dgm:animLvl val="lvl"/>
          <dgm:resizeHandles val="exact"/>
        </dgm:presLayoutVars>
      </dgm:prSet>
      <dgm:spPr/>
    </dgm:pt>
    <dgm:pt modelId="{6FA5F86E-3DE8-4F0D-B4C6-87D83FE8F9B7}" type="pres">
      <dgm:prSet presAssocID="{AC0B7224-9816-4E8F-B1D5-9351BB362587}" presName="parentText" presStyleLbl="node1" presStyleIdx="0" presStyleCnt="1" custScaleY="33492">
        <dgm:presLayoutVars>
          <dgm:chMax val="0"/>
          <dgm:bulletEnabled val="1"/>
        </dgm:presLayoutVars>
      </dgm:prSet>
      <dgm:spPr/>
    </dgm:pt>
    <dgm:pt modelId="{61B27A74-877E-46E3-8D87-189727B2092E}" type="pres">
      <dgm:prSet presAssocID="{AC0B7224-9816-4E8F-B1D5-9351BB362587}" presName="childText" presStyleLbl="revTx" presStyleIdx="0" presStyleCnt="1">
        <dgm:presLayoutVars>
          <dgm:bulletEnabled val="1"/>
        </dgm:presLayoutVars>
      </dgm:prSet>
      <dgm:spPr/>
    </dgm:pt>
  </dgm:ptLst>
  <dgm:cxnLst>
    <dgm:cxn modelId="{DF63D621-FDA7-4E99-8D30-35CD80BD9D57}" type="presOf" srcId="{AC0B7224-9816-4E8F-B1D5-9351BB362587}" destId="{6FA5F86E-3DE8-4F0D-B4C6-87D83FE8F9B7}" srcOrd="0" destOrd="0" presId="urn:microsoft.com/office/officeart/2005/8/layout/vList2"/>
    <dgm:cxn modelId="{A046F524-7F6A-4A77-8A35-25C3714870D2}" srcId="{AC0B7224-9816-4E8F-B1D5-9351BB362587}" destId="{62728388-2263-4497-AE66-A7B2DAC48399}" srcOrd="1" destOrd="0" parTransId="{2D445747-50B5-412A-AA47-B73D76C70FEF}" sibTransId="{206F27D9-FF88-4CA3-918A-51ECAF44F79D}"/>
    <dgm:cxn modelId="{CC4DC528-71B5-4424-9217-526671693DC2}" type="presOf" srcId="{684015AF-C23F-4C60-A78F-75763DFE914C}" destId="{8F540B17-D377-446E-AAFB-F48F67C0C93C}" srcOrd="0" destOrd="0" presId="urn:microsoft.com/office/officeart/2005/8/layout/vList2"/>
    <dgm:cxn modelId="{57284871-D9B2-4CE8-BE35-C5D94E813FAF}" type="presOf" srcId="{5CCC2298-8CC1-44D3-81C3-31EB8A83C887}" destId="{61B27A74-877E-46E3-8D87-189727B2092E}" srcOrd="0" destOrd="0" presId="urn:microsoft.com/office/officeart/2005/8/layout/vList2"/>
    <dgm:cxn modelId="{34B17CE3-75E5-400B-BA3E-ED578C15C114}" type="presOf" srcId="{62728388-2263-4497-AE66-A7B2DAC48399}" destId="{61B27A74-877E-46E3-8D87-189727B2092E}" srcOrd="0" destOrd="1" presId="urn:microsoft.com/office/officeart/2005/8/layout/vList2"/>
    <dgm:cxn modelId="{B876CFE5-F35A-4002-8BB9-A7DFB8942FF1}" srcId="{AC0B7224-9816-4E8F-B1D5-9351BB362587}" destId="{5CCC2298-8CC1-44D3-81C3-31EB8A83C887}" srcOrd="0" destOrd="0" parTransId="{B6057D3A-38F0-4D7E-81FF-7ADC1C7E5493}" sibTransId="{345ECEDA-495E-4D76-B8DF-5AC0FA53E17E}"/>
    <dgm:cxn modelId="{9C1E93FE-1285-486C-9515-8DE3076E9970}" srcId="{684015AF-C23F-4C60-A78F-75763DFE914C}" destId="{AC0B7224-9816-4E8F-B1D5-9351BB362587}" srcOrd="0" destOrd="0" parTransId="{BDC209C3-9957-43BE-B34E-F7E636CCF131}" sibTransId="{49EA5A31-359A-4228-B45D-8BB8B33583F2}"/>
    <dgm:cxn modelId="{B766DD38-B4AF-4B73-A780-A0E59FEB9984}" type="presParOf" srcId="{8F540B17-D377-446E-AAFB-F48F67C0C93C}" destId="{6FA5F86E-3DE8-4F0D-B4C6-87D83FE8F9B7}" srcOrd="0" destOrd="0" presId="urn:microsoft.com/office/officeart/2005/8/layout/vList2"/>
    <dgm:cxn modelId="{AEC148F8-80F1-4D44-B790-F95B425F7AB6}" type="presParOf" srcId="{8F540B17-D377-446E-AAFB-F48F67C0C93C}" destId="{61B27A74-877E-46E3-8D87-189727B2092E}"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4015AF-C23F-4C60-A78F-75763DFE914C}"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s-EC"/>
        </a:p>
      </dgm:t>
    </dgm:pt>
    <dgm:pt modelId="{AC0B7224-9816-4E8F-B1D5-9351BB362587}">
      <dgm:prSet phldrT="[Texto]" custT="1"/>
      <dgm:spPr/>
      <dgm:t>
        <a:bodyPr/>
        <a:lstStyle/>
        <a:p>
          <a:r>
            <a:rPr lang="es-EC" sz="1100" dirty="0"/>
            <a:t>Tipos de comercio electrónico</a:t>
          </a:r>
        </a:p>
      </dgm:t>
    </dgm:pt>
    <dgm:pt modelId="{BDC209C3-9957-43BE-B34E-F7E636CCF131}" type="parTrans" cxnId="{9C1E93FE-1285-486C-9515-8DE3076E9970}">
      <dgm:prSet/>
      <dgm:spPr/>
      <dgm:t>
        <a:bodyPr/>
        <a:lstStyle/>
        <a:p>
          <a:endParaRPr lang="es-EC" sz="900"/>
        </a:p>
      </dgm:t>
    </dgm:pt>
    <dgm:pt modelId="{49EA5A31-359A-4228-B45D-8BB8B33583F2}" type="sibTrans" cxnId="{9C1E93FE-1285-486C-9515-8DE3076E9970}">
      <dgm:prSet/>
      <dgm:spPr/>
      <dgm:t>
        <a:bodyPr/>
        <a:lstStyle/>
        <a:p>
          <a:endParaRPr lang="es-EC" sz="900"/>
        </a:p>
      </dgm:t>
    </dgm:pt>
    <dgm:pt modelId="{5CCC2298-8CC1-44D3-81C3-31EB8A83C887}">
      <dgm:prSet phldrT="[Texto]" custT="1"/>
      <dgm:spPr/>
      <dgm:t>
        <a:bodyPr/>
        <a:lstStyle/>
        <a:p>
          <a:r>
            <a:rPr lang="es-EC" sz="1050" dirty="0"/>
            <a:t>Debido a que el mercado tiene diversas necesidades, las técnicas empleadas en el ecommerce se adaptaron para satisfacer a cada uno de los involucrados.</a:t>
          </a:r>
        </a:p>
      </dgm:t>
    </dgm:pt>
    <dgm:pt modelId="{B6057D3A-38F0-4D7E-81FF-7ADC1C7E5493}" type="parTrans" cxnId="{B876CFE5-F35A-4002-8BB9-A7DFB8942FF1}">
      <dgm:prSet/>
      <dgm:spPr/>
      <dgm:t>
        <a:bodyPr/>
        <a:lstStyle/>
        <a:p>
          <a:endParaRPr lang="es-EC" sz="900"/>
        </a:p>
      </dgm:t>
    </dgm:pt>
    <dgm:pt modelId="{345ECEDA-495E-4D76-B8DF-5AC0FA53E17E}" type="sibTrans" cxnId="{B876CFE5-F35A-4002-8BB9-A7DFB8942FF1}">
      <dgm:prSet/>
      <dgm:spPr/>
      <dgm:t>
        <a:bodyPr/>
        <a:lstStyle/>
        <a:p>
          <a:endParaRPr lang="es-EC" sz="900"/>
        </a:p>
      </dgm:t>
    </dgm:pt>
    <dgm:pt modelId="{8F540B17-D377-446E-AAFB-F48F67C0C93C}" type="pres">
      <dgm:prSet presAssocID="{684015AF-C23F-4C60-A78F-75763DFE914C}" presName="linear" presStyleCnt="0">
        <dgm:presLayoutVars>
          <dgm:animLvl val="lvl"/>
          <dgm:resizeHandles val="exact"/>
        </dgm:presLayoutVars>
      </dgm:prSet>
      <dgm:spPr/>
    </dgm:pt>
    <dgm:pt modelId="{6FA5F86E-3DE8-4F0D-B4C6-87D83FE8F9B7}" type="pres">
      <dgm:prSet presAssocID="{AC0B7224-9816-4E8F-B1D5-9351BB362587}" presName="parentText" presStyleLbl="node1" presStyleIdx="0" presStyleCnt="1" custScaleY="33492" custLinFactNeighborX="-3087" custLinFactNeighborY="-14071">
        <dgm:presLayoutVars>
          <dgm:chMax val="0"/>
          <dgm:bulletEnabled val="1"/>
        </dgm:presLayoutVars>
      </dgm:prSet>
      <dgm:spPr/>
    </dgm:pt>
    <dgm:pt modelId="{61B27A74-877E-46E3-8D87-189727B2092E}" type="pres">
      <dgm:prSet presAssocID="{AC0B7224-9816-4E8F-B1D5-9351BB362587}" presName="childText" presStyleLbl="revTx" presStyleIdx="0" presStyleCnt="1">
        <dgm:presLayoutVars>
          <dgm:bulletEnabled val="1"/>
        </dgm:presLayoutVars>
      </dgm:prSet>
      <dgm:spPr/>
    </dgm:pt>
  </dgm:ptLst>
  <dgm:cxnLst>
    <dgm:cxn modelId="{DF63D621-FDA7-4E99-8D30-35CD80BD9D57}" type="presOf" srcId="{AC0B7224-9816-4E8F-B1D5-9351BB362587}" destId="{6FA5F86E-3DE8-4F0D-B4C6-87D83FE8F9B7}" srcOrd="0" destOrd="0" presId="urn:microsoft.com/office/officeart/2005/8/layout/vList2"/>
    <dgm:cxn modelId="{CC4DC528-71B5-4424-9217-526671693DC2}" type="presOf" srcId="{684015AF-C23F-4C60-A78F-75763DFE914C}" destId="{8F540B17-D377-446E-AAFB-F48F67C0C93C}" srcOrd="0" destOrd="0" presId="urn:microsoft.com/office/officeart/2005/8/layout/vList2"/>
    <dgm:cxn modelId="{57284871-D9B2-4CE8-BE35-C5D94E813FAF}" type="presOf" srcId="{5CCC2298-8CC1-44D3-81C3-31EB8A83C887}" destId="{61B27A74-877E-46E3-8D87-189727B2092E}" srcOrd="0" destOrd="0" presId="urn:microsoft.com/office/officeart/2005/8/layout/vList2"/>
    <dgm:cxn modelId="{B876CFE5-F35A-4002-8BB9-A7DFB8942FF1}" srcId="{AC0B7224-9816-4E8F-B1D5-9351BB362587}" destId="{5CCC2298-8CC1-44D3-81C3-31EB8A83C887}" srcOrd="0" destOrd="0" parTransId="{B6057D3A-38F0-4D7E-81FF-7ADC1C7E5493}" sibTransId="{345ECEDA-495E-4D76-B8DF-5AC0FA53E17E}"/>
    <dgm:cxn modelId="{9C1E93FE-1285-486C-9515-8DE3076E9970}" srcId="{684015AF-C23F-4C60-A78F-75763DFE914C}" destId="{AC0B7224-9816-4E8F-B1D5-9351BB362587}" srcOrd="0" destOrd="0" parTransId="{BDC209C3-9957-43BE-B34E-F7E636CCF131}" sibTransId="{49EA5A31-359A-4228-B45D-8BB8B33583F2}"/>
    <dgm:cxn modelId="{B766DD38-B4AF-4B73-A780-A0E59FEB9984}" type="presParOf" srcId="{8F540B17-D377-446E-AAFB-F48F67C0C93C}" destId="{6FA5F86E-3DE8-4F0D-B4C6-87D83FE8F9B7}" srcOrd="0" destOrd="0" presId="urn:microsoft.com/office/officeart/2005/8/layout/vList2"/>
    <dgm:cxn modelId="{AEC148F8-80F1-4D44-B790-F95B425F7AB6}" type="presParOf" srcId="{8F540B17-D377-446E-AAFB-F48F67C0C93C}" destId="{61B27A74-877E-46E3-8D87-189727B2092E}" srcOrd="1"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3CFB-A822-4163-B23E-D2FB80F37C03}">
      <dsp:nvSpPr>
        <dsp:cNvPr id="0" name=""/>
        <dsp:cNvSpPr/>
      </dsp:nvSpPr>
      <dsp:spPr>
        <a:xfrm>
          <a:off x="0" y="1348282"/>
          <a:ext cx="9281649" cy="1797710"/>
        </a:xfrm>
        <a:prstGeom prst="notchedRightArrow">
          <a:avLst/>
        </a:prstGeom>
        <a:solidFill>
          <a:schemeClr val="accent2">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39D1C7B-FFBD-43DE-9DB3-1386DE84F5D6}">
      <dsp:nvSpPr>
        <dsp:cNvPr id="0" name=""/>
        <dsp:cNvSpPr/>
      </dsp:nvSpPr>
      <dsp:spPr>
        <a:xfrm>
          <a:off x="3313" y="0"/>
          <a:ext cx="1212693"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marL="0" lvl="0" indent="0" algn="ctr" defTabSz="444500">
            <a:lnSpc>
              <a:spcPct val="90000"/>
            </a:lnSpc>
            <a:spcBef>
              <a:spcPct val="0"/>
            </a:spcBef>
            <a:spcAft>
              <a:spcPct val="35000"/>
            </a:spcAft>
            <a:buNone/>
          </a:pPr>
          <a:r>
            <a:rPr lang="es-419" sz="1000" kern="1200" dirty="0"/>
            <a:t>Periodo Neolítico Trueque 7000 a. C</a:t>
          </a:r>
          <a:endParaRPr lang="es-EC" sz="1000" kern="1200" dirty="0"/>
        </a:p>
      </dsp:txBody>
      <dsp:txXfrm>
        <a:off x="3313" y="0"/>
        <a:ext cx="1212693" cy="1797710"/>
      </dsp:txXfrm>
    </dsp:sp>
    <dsp:sp modelId="{8082B2D6-A7AF-4A5A-BEBD-71F8E37484E0}">
      <dsp:nvSpPr>
        <dsp:cNvPr id="0" name=""/>
        <dsp:cNvSpPr/>
      </dsp:nvSpPr>
      <dsp:spPr>
        <a:xfrm>
          <a:off x="384945" y="2022424"/>
          <a:ext cx="449427" cy="449427"/>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F8FE3D4-6C4E-4C76-B1DB-88D8EADCD5C2}">
      <dsp:nvSpPr>
        <dsp:cNvPr id="0" name=""/>
        <dsp:cNvSpPr/>
      </dsp:nvSpPr>
      <dsp:spPr>
        <a:xfrm>
          <a:off x="1245119" y="2696565"/>
          <a:ext cx="913961"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s-419" sz="900" kern="1200" dirty="0"/>
            <a:t>Señales de humo manera de comunicación</a:t>
          </a:r>
          <a:endParaRPr lang="es-EC" sz="900" kern="1200" dirty="0"/>
        </a:p>
      </dsp:txBody>
      <dsp:txXfrm>
        <a:off x="1245119" y="2696565"/>
        <a:ext cx="913961" cy="1797710"/>
      </dsp:txXfrm>
    </dsp:sp>
    <dsp:sp modelId="{A496FA94-C873-48F2-A789-5858C116D284}">
      <dsp:nvSpPr>
        <dsp:cNvPr id="0" name=""/>
        <dsp:cNvSpPr/>
      </dsp:nvSpPr>
      <dsp:spPr>
        <a:xfrm>
          <a:off x="1477385" y="2022424"/>
          <a:ext cx="449427" cy="449427"/>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5A0C87-A3EE-4E39-A330-7C19AB27C0F8}">
      <dsp:nvSpPr>
        <dsp:cNvPr id="0" name=""/>
        <dsp:cNvSpPr/>
      </dsp:nvSpPr>
      <dsp:spPr>
        <a:xfrm>
          <a:off x="2188192" y="0"/>
          <a:ext cx="768041"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s-419" sz="900" kern="1200" dirty="0"/>
            <a:t>Exploración del Atlántico y desarrollo tecnológico, brújula, armas de fuego. Siglo XVII</a:t>
          </a:r>
          <a:endParaRPr lang="es-EC" sz="900" kern="1200" dirty="0"/>
        </a:p>
      </dsp:txBody>
      <dsp:txXfrm>
        <a:off x="2188192" y="0"/>
        <a:ext cx="768041" cy="1797710"/>
      </dsp:txXfrm>
    </dsp:sp>
    <dsp:sp modelId="{42FB3C90-ADA7-47C9-B93C-F0A1F4D94FC0}">
      <dsp:nvSpPr>
        <dsp:cNvPr id="0" name=""/>
        <dsp:cNvSpPr/>
      </dsp:nvSpPr>
      <dsp:spPr>
        <a:xfrm>
          <a:off x="2347500" y="2022424"/>
          <a:ext cx="449427" cy="449427"/>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B9B1CAE-76C4-47FF-B982-9EB7338B49CF}">
      <dsp:nvSpPr>
        <dsp:cNvPr id="0" name=""/>
        <dsp:cNvSpPr/>
      </dsp:nvSpPr>
      <dsp:spPr>
        <a:xfrm>
          <a:off x="2985347" y="2696565"/>
          <a:ext cx="943964"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s-419" sz="900" kern="1200" dirty="0"/>
            <a:t>Revolución Industrial XVIII-XIX</a:t>
          </a:r>
          <a:endParaRPr lang="es-EC" sz="900" kern="1200" dirty="0"/>
        </a:p>
      </dsp:txBody>
      <dsp:txXfrm>
        <a:off x="2985347" y="2696565"/>
        <a:ext cx="943964" cy="1797710"/>
      </dsp:txXfrm>
    </dsp:sp>
    <dsp:sp modelId="{6685D518-82F3-4A8E-82D3-044E3AB83A76}">
      <dsp:nvSpPr>
        <dsp:cNvPr id="0" name=""/>
        <dsp:cNvSpPr/>
      </dsp:nvSpPr>
      <dsp:spPr>
        <a:xfrm>
          <a:off x="3232616" y="2022424"/>
          <a:ext cx="449427" cy="449427"/>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8D4B2A-0B33-4BC2-B298-4B2BBB8FD894}">
      <dsp:nvSpPr>
        <dsp:cNvPr id="0" name=""/>
        <dsp:cNvSpPr/>
      </dsp:nvSpPr>
      <dsp:spPr>
        <a:xfrm>
          <a:off x="3958425" y="0"/>
          <a:ext cx="874245"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s-419" sz="900" kern="1200" dirty="0"/>
            <a:t>Arpanet y computadora 60´S</a:t>
          </a:r>
          <a:endParaRPr lang="es-EC" sz="900" kern="1200" dirty="0"/>
        </a:p>
      </dsp:txBody>
      <dsp:txXfrm>
        <a:off x="3958425" y="0"/>
        <a:ext cx="874245" cy="1797710"/>
      </dsp:txXfrm>
    </dsp:sp>
    <dsp:sp modelId="{207D0FF3-7F91-46E2-834C-B536D4589FB4}">
      <dsp:nvSpPr>
        <dsp:cNvPr id="0" name=""/>
        <dsp:cNvSpPr/>
      </dsp:nvSpPr>
      <dsp:spPr>
        <a:xfrm>
          <a:off x="4170834" y="2022424"/>
          <a:ext cx="449427" cy="449427"/>
        </a:xfrm>
        <a:prstGeom prst="ellips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F3E4C8E-A25D-4A32-AF13-16169D285142}">
      <dsp:nvSpPr>
        <dsp:cNvPr id="0" name=""/>
        <dsp:cNvSpPr/>
      </dsp:nvSpPr>
      <dsp:spPr>
        <a:xfrm>
          <a:off x="4861783" y="2696565"/>
          <a:ext cx="582255"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s-419" sz="900" kern="1200" dirty="0"/>
            <a:t>1989 Aparece servicio WWW</a:t>
          </a:r>
          <a:endParaRPr lang="es-EC" sz="900" kern="1200" dirty="0"/>
        </a:p>
      </dsp:txBody>
      <dsp:txXfrm>
        <a:off x="4861783" y="2696565"/>
        <a:ext cx="582255" cy="1797710"/>
      </dsp:txXfrm>
    </dsp:sp>
    <dsp:sp modelId="{6E5A846C-AB2D-4C4F-A419-72496414E176}">
      <dsp:nvSpPr>
        <dsp:cNvPr id="0" name=""/>
        <dsp:cNvSpPr/>
      </dsp:nvSpPr>
      <dsp:spPr>
        <a:xfrm>
          <a:off x="4928197" y="2022424"/>
          <a:ext cx="449427" cy="449427"/>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18C7BE-3FAF-4BB5-A11E-D26E94950D4C}">
      <dsp:nvSpPr>
        <dsp:cNvPr id="0" name=""/>
        <dsp:cNvSpPr/>
      </dsp:nvSpPr>
      <dsp:spPr>
        <a:xfrm>
          <a:off x="5473152" y="0"/>
          <a:ext cx="729030"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s-419" sz="900" kern="1200" dirty="0"/>
            <a:t>1991 Comercio Electrónico se hizo posible, para uso comercial</a:t>
          </a:r>
          <a:endParaRPr lang="es-EC" sz="900" kern="1200" dirty="0"/>
        </a:p>
      </dsp:txBody>
      <dsp:txXfrm>
        <a:off x="5473152" y="0"/>
        <a:ext cx="729030" cy="1797710"/>
      </dsp:txXfrm>
    </dsp:sp>
    <dsp:sp modelId="{6AD401A0-8029-4B6F-9143-01C02297E278}">
      <dsp:nvSpPr>
        <dsp:cNvPr id="0" name=""/>
        <dsp:cNvSpPr/>
      </dsp:nvSpPr>
      <dsp:spPr>
        <a:xfrm>
          <a:off x="5612953" y="2022424"/>
          <a:ext cx="449427" cy="449427"/>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9778CA-8D31-46B2-872B-6D5F8C5BA44E}">
      <dsp:nvSpPr>
        <dsp:cNvPr id="0" name=""/>
        <dsp:cNvSpPr/>
      </dsp:nvSpPr>
      <dsp:spPr>
        <a:xfrm>
          <a:off x="6231295" y="2696565"/>
          <a:ext cx="833603"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s-419" sz="900" kern="1200" dirty="0"/>
            <a:t>2006-2009 Redes sociales </a:t>
          </a:r>
          <a:endParaRPr lang="es-EC" sz="900" kern="1200" dirty="0"/>
        </a:p>
      </dsp:txBody>
      <dsp:txXfrm>
        <a:off x="6231295" y="2696565"/>
        <a:ext cx="833603" cy="1797710"/>
      </dsp:txXfrm>
    </dsp:sp>
    <dsp:sp modelId="{AE0C526D-DFF5-4613-A71F-3D763EA47303}">
      <dsp:nvSpPr>
        <dsp:cNvPr id="0" name=""/>
        <dsp:cNvSpPr/>
      </dsp:nvSpPr>
      <dsp:spPr>
        <a:xfrm>
          <a:off x="6423383" y="2022424"/>
          <a:ext cx="449427" cy="449427"/>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8D5D6D8-28D1-4C36-BC6A-C2C100928F92}">
      <dsp:nvSpPr>
        <dsp:cNvPr id="0" name=""/>
        <dsp:cNvSpPr/>
      </dsp:nvSpPr>
      <dsp:spPr>
        <a:xfrm>
          <a:off x="7094012" y="0"/>
          <a:ext cx="1256158" cy="179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marL="0" lvl="0" indent="0" algn="ctr" defTabSz="400050">
            <a:lnSpc>
              <a:spcPct val="90000"/>
            </a:lnSpc>
            <a:spcBef>
              <a:spcPct val="0"/>
            </a:spcBef>
            <a:spcAft>
              <a:spcPct val="35000"/>
            </a:spcAft>
            <a:buNone/>
          </a:pPr>
          <a:r>
            <a:rPr lang="es-419" sz="900" kern="1200" dirty="0"/>
            <a:t>2014 Boom métodos de pago, pago seguro, (banco online)</a:t>
          </a:r>
          <a:endParaRPr lang="es-EC" sz="900" kern="1200" dirty="0"/>
        </a:p>
      </dsp:txBody>
      <dsp:txXfrm>
        <a:off x="7094012" y="0"/>
        <a:ext cx="1256158" cy="1797710"/>
      </dsp:txXfrm>
    </dsp:sp>
    <dsp:sp modelId="{6A662CD2-51F7-498E-AA75-D5AD16A4429D}">
      <dsp:nvSpPr>
        <dsp:cNvPr id="0" name=""/>
        <dsp:cNvSpPr/>
      </dsp:nvSpPr>
      <dsp:spPr>
        <a:xfrm>
          <a:off x="7497377" y="2022424"/>
          <a:ext cx="449427" cy="449427"/>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61C06-F82B-42BC-B3A4-C43EC954B62C}">
      <dsp:nvSpPr>
        <dsp:cNvPr id="0" name=""/>
        <dsp:cNvSpPr/>
      </dsp:nvSpPr>
      <dsp:spPr>
        <a:xfrm>
          <a:off x="0" y="32027"/>
          <a:ext cx="5637530" cy="87984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b="0" i="0" u="none" kern="1200" dirty="0"/>
            <a:t>Conocer los factores que influyen en el comportamiento de compra del consumidor. </a:t>
          </a:r>
          <a:endParaRPr lang="es-EC" sz="1400" kern="1200" dirty="0"/>
        </a:p>
      </dsp:txBody>
      <dsp:txXfrm>
        <a:off x="42950" y="74977"/>
        <a:ext cx="5551630" cy="793940"/>
      </dsp:txXfrm>
    </dsp:sp>
    <dsp:sp modelId="{BBAE6D83-5CE2-43C2-8EAB-A16FB2315071}">
      <dsp:nvSpPr>
        <dsp:cNvPr id="0" name=""/>
        <dsp:cNvSpPr/>
      </dsp:nvSpPr>
      <dsp:spPr>
        <a:xfrm>
          <a:off x="0" y="1047227"/>
          <a:ext cx="5637530" cy="87984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b="0" i="0" u="none" kern="1200"/>
            <a:t>Conocer el tipo de decision del compra del consumidor</a:t>
          </a:r>
          <a:endParaRPr lang="es-EC" sz="1400" kern="1200"/>
        </a:p>
      </dsp:txBody>
      <dsp:txXfrm>
        <a:off x="42950" y="1090177"/>
        <a:ext cx="5551630" cy="793940"/>
      </dsp:txXfrm>
    </dsp:sp>
    <dsp:sp modelId="{A81A39B6-B8C8-41A2-8294-416ADDDE0A22}">
      <dsp:nvSpPr>
        <dsp:cNvPr id="0" name=""/>
        <dsp:cNvSpPr/>
      </dsp:nvSpPr>
      <dsp:spPr>
        <a:xfrm>
          <a:off x="0" y="2062427"/>
          <a:ext cx="5637530" cy="87984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b="0" i="0" u="none" kern="1200"/>
            <a:t>Determinar los papeles que influyen en la decision de compra en internet.</a:t>
          </a:r>
          <a:endParaRPr lang="es-EC" sz="1400" kern="1200"/>
        </a:p>
      </dsp:txBody>
      <dsp:txXfrm>
        <a:off x="42950" y="2105377"/>
        <a:ext cx="5551630" cy="793940"/>
      </dsp:txXfrm>
    </dsp:sp>
    <dsp:sp modelId="{8085E155-54ED-4EAE-AC95-3796C9418147}">
      <dsp:nvSpPr>
        <dsp:cNvPr id="0" name=""/>
        <dsp:cNvSpPr/>
      </dsp:nvSpPr>
      <dsp:spPr>
        <a:xfrm>
          <a:off x="0" y="3077627"/>
          <a:ext cx="5637530" cy="87984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b="0" i="0" u="none" kern="1200"/>
            <a:t>Definir el Perfil del consumidor en la compra de bienes o servicios de manera online. </a:t>
          </a:r>
          <a:endParaRPr lang="es-EC" sz="1400" kern="1200"/>
        </a:p>
      </dsp:txBody>
      <dsp:txXfrm>
        <a:off x="42950" y="3120577"/>
        <a:ext cx="5551630" cy="793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FE121-EE51-4EE4-98A9-761D5A1C4D96}">
      <dsp:nvSpPr>
        <dsp:cNvPr id="0" name=""/>
        <dsp:cNvSpPr/>
      </dsp:nvSpPr>
      <dsp:spPr>
        <a:xfrm>
          <a:off x="296400" y="1025"/>
          <a:ext cx="4959247" cy="17771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Times New Roman" panose="02020603050405020304" pitchFamily="18" charset="0"/>
            <a:buNone/>
          </a:pPr>
          <a:r>
            <a:rPr lang="es-EC" sz="1900" kern="1200" dirty="0"/>
            <a:t>Falta de cultura</a:t>
          </a:r>
        </a:p>
      </dsp:txBody>
      <dsp:txXfrm>
        <a:off x="348450" y="53075"/>
        <a:ext cx="4855147" cy="1673031"/>
      </dsp:txXfrm>
    </dsp:sp>
    <dsp:sp modelId="{0C54928B-AB74-4F62-B44D-384D2C25B804}">
      <dsp:nvSpPr>
        <dsp:cNvPr id="0" name=""/>
        <dsp:cNvSpPr/>
      </dsp:nvSpPr>
      <dsp:spPr>
        <a:xfrm>
          <a:off x="1077" y="2005015"/>
          <a:ext cx="1565419" cy="177713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Promover la accesibilidad, asequibilidad al servicio de internet.</a:t>
          </a:r>
        </a:p>
      </dsp:txBody>
      <dsp:txXfrm>
        <a:off x="46927" y="2050865"/>
        <a:ext cx="1473719" cy="1685431"/>
      </dsp:txXfrm>
    </dsp:sp>
    <dsp:sp modelId="{A4A3369A-8895-4D0B-8659-E8DE888934BA}">
      <dsp:nvSpPr>
        <dsp:cNvPr id="0" name=""/>
        <dsp:cNvSpPr/>
      </dsp:nvSpPr>
      <dsp:spPr>
        <a:xfrm>
          <a:off x="1697991" y="2005015"/>
          <a:ext cx="1565419" cy="177713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Proteger e incentivar la innovación de las microempresas.</a:t>
          </a:r>
        </a:p>
      </dsp:txBody>
      <dsp:txXfrm>
        <a:off x="1743841" y="2050865"/>
        <a:ext cx="1473719" cy="1685431"/>
      </dsp:txXfrm>
    </dsp:sp>
    <dsp:sp modelId="{DA6889BE-58CE-4A5B-B62F-E5B9FD8AD001}">
      <dsp:nvSpPr>
        <dsp:cNvPr id="0" name=""/>
        <dsp:cNvSpPr/>
      </dsp:nvSpPr>
      <dsp:spPr>
        <a:xfrm>
          <a:off x="3394905" y="2005015"/>
          <a:ext cx="1565419" cy="177713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Maximizar la experiencia del comprador, en los portales web o aplicaciones.</a:t>
          </a:r>
        </a:p>
      </dsp:txBody>
      <dsp:txXfrm>
        <a:off x="3440755" y="2050865"/>
        <a:ext cx="1473719" cy="1685431"/>
      </dsp:txXfrm>
    </dsp:sp>
    <dsp:sp modelId="{5F6A2CBD-BC8C-4B27-B027-633A5CCBA961}">
      <dsp:nvSpPr>
        <dsp:cNvPr id="0" name=""/>
        <dsp:cNvSpPr/>
      </dsp:nvSpPr>
      <dsp:spPr>
        <a:xfrm>
          <a:off x="5223315" y="1184"/>
          <a:ext cx="1565419" cy="17771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Times New Roman" panose="02020603050405020304" pitchFamily="18" charset="0"/>
            <a:buNone/>
          </a:pPr>
          <a:r>
            <a:rPr lang="es-EC" sz="1900" kern="1200" dirty="0"/>
            <a:t>Seguridad insuficiente</a:t>
          </a:r>
        </a:p>
      </dsp:txBody>
      <dsp:txXfrm>
        <a:off x="5269165" y="47034"/>
        <a:ext cx="1473719" cy="1685431"/>
      </dsp:txXfrm>
    </dsp:sp>
    <dsp:sp modelId="{CCC19D97-A090-4C33-938D-2A896066D113}">
      <dsp:nvSpPr>
        <dsp:cNvPr id="0" name=""/>
        <dsp:cNvSpPr/>
      </dsp:nvSpPr>
      <dsp:spPr>
        <a:xfrm>
          <a:off x="5223315" y="2005015"/>
          <a:ext cx="1565419" cy="177713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t>Aumentar la seguridad de los portales web y/o aplicaciones móviles.</a:t>
          </a:r>
          <a:endParaRPr lang="es-EC" sz="1400" kern="1200" dirty="0"/>
        </a:p>
      </dsp:txBody>
      <dsp:txXfrm>
        <a:off x="5269165" y="2050865"/>
        <a:ext cx="1473719" cy="1685431"/>
      </dsp:txXfrm>
    </dsp:sp>
    <dsp:sp modelId="{E4C38C7C-65B8-43B0-920C-AAA99D873362}">
      <dsp:nvSpPr>
        <dsp:cNvPr id="0" name=""/>
        <dsp:cNvSpPr/>
      </dsp:nvSpPr>
      <dsp:spPr>
        <a:xfrm>
          <a:off x="7051724" y="1184"/>
          <a:ext cx="1565419" cy="177713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Times New Roman" panose="02020603050405020304" pitchFamily="18" charset="0"/>
            <a:buNone/>
          </a:pPr>
          <a:r>
            <a:rPr lang="es-EC" sz="1900" kern="1200" dirty="0"/>
            <a:t>Ausencia de garantías</a:t>
          </a:r>
        </a:p>
      </dsp:txBody>
      <dsp:txXfrm>
        <a:off x="7097574" y="47034"/>
        <a:ext cx="1473719" cy="1685431"/>
      </dsp:txXfrm>
    </dsp:sp>
    <dsp:sp modelId="{E086ABDB-4B24-4DDA-9D2C-14B7F3612E88}">
      <dsp:nvSpPr>
        <dsp:cNvPr id="0" name=""/>
        <dsp:cNvSpPr/>
      </dsp:nvSpPr>
      <dsp:spPr>
        <a:xfrm>
          <a:off x="7051724" y="2005015"/>
          <a:ext cx="1565419" cy="177713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Establecer políticas de entrega y garantía, para que el consumidor sienta que está respaldado</a:t>
          </a:r>
        </a:p>
      </dsp:txBody>
      <dsp:txXfrm>
        <a:off x="7097574" y="2050865"/>
        <a:ext cx="1473719" cy="16854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0C25-31D6-49DD-BFFD-3F615AB00D24}">
      <dsp:nvSpPr>
        <dsp:cNvPr id="0" name=""/>
        <dsp:cNvSpPr/>
      </dsp:nvSpPr>
      <dsp:spPr>
        <a:xfrm>
          <a:off x="0" y="877497"/>
          <a:ext cx="8596668" cy="1216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Internet sigue capitalizando espacios en la vida cotidiana de los consumidores. El crecimiento constante de la red constituye un factor a favor para el desarrollo del comercio electrónico. </a:t>
          </a:r>
        </a:p>
      </dsp:txBody>
      <dsp:txXfrm>
        <a:off x="59399" y="936896"/>
        <a:ext cx="8477870" cy="1098002"/>
      </dsp:txXfrm>
    </dsp:sp>
    <dsp:sp modelId="{3358D815-5571-4AF2-B9E3-0B5FAA9AF8A6}">
      <dsp:nvSpPr>
        <dsp:cNvPr id="0" name=""/>
        <dsp:cNvSpPr/>
      </dsp:nvSpPr>
      <dsp:spPr>
        <a:xfrm>
          <a:off x="0" y="2281497"/>
          <a:ext cx="8596668" cy="12168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El comercio electrónico local esta en sus etapas iniciales frente a los portales internacionales, aunque la presencia local poco a poco va aumentando, pero sigue liderando la preferencia en portales foráneos debido a la  confianza y transaccionalidad de las compras</a:t>
          </a:r>
        </a:p>
      </dsp:txBody>
      <dsp:txXfrm>
        <a:off x="59399" y="2340896"/>
        <a:ext cx="8477870" cy="1098002"/>
      </dsp:txXfrm>
    </dsp:sp>
    <dsp:sp modelId="{BBECC241-4D8E-44BD-A723-5728F540286B}">
      <dsp:nvSpPr>
        <dsp:cNvPr id="0" name=""/>
        <dsp:cNvSpPr/>
      </dsp:nvSpPr>
      <dsp:spPr>
        <a:xfrm>
          <a:off x="0" y="3685497"/>
          <a:ext cx="8596668" cy="12168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Las principales causas por las que no se aplica el comercio electrónico, falta de conocimiento, la desconfianza que tienen los consumidores para hacer sus compras en línea.</a:t>
          </a:r>
        </a:p>
      </dsp:txBody>
      <dsp:txXfrm>
        <a:off x="59399" y="3744896"/>
        <a:ext cx="8477870"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C0C25-31D6-49DD-BFFD-3F615AB00D24}">
      <dsp:nvSpPr>
        <dsp:cNvPr id="0" name=""/>
        <dsp:cNvSpPr/>
      </dsp:nvSpPr>
      <dsp:spPr>
        <a:xfrm>
          <a:off x="0" y="808917"/>
          <a:ext cx="7729760" cy="12168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419" sz="2000" kern="1200" dirty="0"/>
            <a:t>El gobierno de paso, a través del MINTEL deben llevar acabo su objetivo de impulsar  la alfabetización digital.</a:t>
          </a:r>
          <a:endParaRPr lang="es-EC" sz="2000" kern="1200" dirty="0"/>
        </a:p>
      </dsp:txBody>
      <dsp:txXfrm>
        <a:off x="59399" y="868316"/>
        <a:ext cx="7610962" cy="1098002"/>
      </dsp:txXfrm>
    </dsp:sp>
    <dsp:sp modelId="{3358D815-5571-4AF2-B9E3-0B5FAA9AF8A6}">
      <dsp:nvSpPr>
        <dsp:cNvPr id="0" name=""/>
        <dsp:cNvSpPr/>
      </dsp:nvSpPr>
      <dsp:spPr>
        <a:xfrm>
          <a:off x="0" y="2212917"/>
          <a:ext cx="7729760" cy="12168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Creación de un catálogo virtual dirigido y controlado por la cámara de comercio de Quito, en donde se publique las empresas afiliadas (tiendas virtuales), a fin de que esta sirva de garantía en las negociaciones.</a:t>
          </a:r>
        </a:p>
      </dsp:txBody>
      <dsp:txXfrm>
        <a:off x="59399" y="2272316"/>
        <a:ext cx="7610962" cy="1098002"/>
      </dsp:txXfrm>
    </dsp:sp>
    <dsp:sp modelId="{A21A0C83-33D5-4EE9-8942-CAE47B9B00C0}">
      <dsp:nvSpPr>
        <dsp:cNvPr id="0" name=""/>
        <dsp:cNvSpPr/>
      </dsp:nvSpPr>
      <dsp:spPr>
        <a:xfrm>
          <a:off x="0" y="3616917"/>
          <a:ext cx="7729760" cy="12168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419" sz="1800" kern="1200" dirty="0"/>
            <a:t>Se debe fortalecer y desarrollar la oferta de los portales nacionales, de esta manera aumentaría las compras online.</a:t>
          </a:r>
          <a:endParaRPr lang="es-EC" sz="1800" kern="1200" dirty="0"/>
        </a:p>
      </dsp:txBody>
      <dsp:txXfrm>
        <a:off x="59399" y="3676316"/>
        <a:ext cx="761096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060F7-FFC3-40E6-B2AB-0015252AA3C5}">
      <dsp:nvSpPr>
        <dsp:cNvPr id="0" name=""/>
        <dsp:cNvSpPr/>
      </dsp:nvSpPr>
      <dsp:spPr>
        <a:xfrm>
          <a:off x="3571" y="2240822"/>
          <a:ext cx="1561703" cy="937021"/>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419" sz="1400" kern="1200" dirty="0"/>
            <a:t>Microempresario ecuatoriano </a:t>
          </a:r>
          <a:endParaRPr lang="es-EC" sz="1400" kern="1200" dirty="0"/>
        </a:p>
      </dsp:txBody>
      <dsp:txXfrm>
        <a:off x="31015" y="2268266"/>
        <a:ext cx="1506815" cy="882133"/>
      </dsp:txXfrm>
    </dsp:sp>
    <dsp:sp modelId="{C6D88DD3-849E-434D-86CF-54CB33329E31}">
      <dsp:nvSpPr>
        <dsp:cNvPr id="0" name=""/>
        <dsp:cNvSpPr/>
      </dsp:nvSpPr>
      <dsp:spPr>
        <a:xfrm>
          <a:off x="1721445" y="2515682"/>
          <a:ext cx="331081" cy="38730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1721445" y="2593142"/>
        <a:ext cx="231757" cy="232382"/>
      </dsp:txXfrm>
    </dsp:sp>
    <dsp:sp modelId="{C7588A46-E487-4B88-963D-3E9CEA4DF73F}">
      <dsp:nvSpPr>
        <dsp:cNvPr id="0" name=""/>
        <dsp:cNvSpPr/>
      </dsp:nvSpPr>
      <dsp:spPr>
        <a:xfrm>
          <a:off x="2189956" y="2240822"/>
          <a:ext cx="1561703" cy="937021"/>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419" sz="1400" kern="1200" dirty="0"/>
            <a:t>Competir mercados foráneos</a:t>
          </a:r>
          <a:endParaRPr lang="es-EC" sz="1400" kern="1200" dirty="0"/>
        </a:p>
      </dsp:txBody>
      <dsp:txXfrm>
        <a:off x="2217400" y="2268266"/>
        <a:ext cx="1506815" cy="882133"/>
      </dsp:txXfrm>
    </dsp:sp>
    <dsp:sp modelId="{8636AB8A-7F01-43D0-9679-5D80161806D1}">
      <dsp:nvSpPr>
        <dsp:cNvPr id="0" name=""/>
        <dsp:cNvSpPr/>
      </dsp:nvSpPr>
      <dsp:spPr>
        <a:xfrm>
          <a:off x="3907829" y="2515682"/>
          <a:ext cx="331081" cy="3873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3907829" y="2593142"/>
        <a:ext cx="231757" cy="232382"/>
      </dsp:txXfrm>
    </dsp:sp>
    <dsp:sp modelId="{2D48E731-499F-4749-B834-B06F9098DB68}">
      <dsp:nvSpPr>
        <dsp:cNvPr id="0" name=""/>
        <dsp:cNvSpPr/>
      </dsp:nvSpPr>
      <dsp:spPr>
        <a:xfrm>
          <a:off x="4376340" y="2240822"/>
          <a:ext cx="1561703" cy="937021"/>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419" sz="1400" kern="1200" dirty="0"/>
            <a:t>Variedad de ofertas y precios bajos.</a:t>
          </a:r>
          <a:endParaRPr lang="es-EC" sz="1400" kern="1200" dirty="0"/>
        </a:p>
      </dsp:txBody>
      <dsp:txXfrm>
        <a:off x="4403784" y="2268266"/>
        <a:ext cx="1506815" cy="882133"/>
      </dsp:txXfrm>
    </dsp:sp>
    <dsp:sp modelId="{498C2ADF-0962-441C-8E52-96FFF520C20D}">
      <dsp:nvSpPr>
        <dsp:cNvPr id="0" name=""/>
        <dsp:cNvSpPr/>
      </dsp:nvSpPr>
      <dsp:spPr>
        <a:xfrm>
          <a:off x="6094214" y="2515682"/>
          <a:ext cx="331081" cy="38730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6094214" y="2593142"/>
        <a:ext cx="231757" cy="232382"/>
      </dsp:txXfrm>
    </dsp:sp>
    <dsp:sp modelId="{3247ED03-2B20-4957-933F-2EEA8E4F468F}">
      <dsp:nvSpPr>
        <dsp:cNvPr id="0" name=""/>
        <dsp:cNvSpPr/>
      </dsp:nvSpPr>
      <dsp:spPr>
        <a:xfrm>
          <a:off x="6562724" y="2240822"/>
          <a:ext cx="1561703" cy="937021"/>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419" sz="1400" kern="1200" dirty="0"/>
            <a:t>Sin importar la demora.</a:t>
          </a:r>
          <a:endParaRPr lang="es-EC" sz="1400" kern="1200" dirty="0"/>
        </a:p>
      </dsp:txBody>
      <dsp:txXfrm>
        <a:off x="6590168" y="2268266"/>
        <a:ext cx="1506815" cy="882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88A46-E487-4B88-963D-3E9CEA4DF73F}">
      <dsp:nvSpPr>
        <dsp:cNvPr id="0" name=""/>
        <dsp:cNvSpPr/>
      </dsp:nvSpPr>
      <dsp:spPr>
        <a:xfrm>
          <a:off x="5554" y="1313449"/>
          <a:ext cx="2051255" cy="9520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prstClr val="white"/>
              </a:solidFill>
              <a:latin typeface="Trebuchet MS" panose="020B0603020202020204"/>
              <a:ea typeface="+mn-ea"/>
              <a:cs typeface="+mn-cs"/>
            </a:rPr>
            <a:t>Falta</a:t>
          </a:r>
          <a:r>
            <a:rPr lang="es-EC" sz="1600" kern="1200" dirty="0">
              <a:latin typeface="Times New Roman" panose="02020603050405020304" pitchFamily="18" charset="0"/>
              <a:ea typeface="Times New Roman" panose="02020603050405020304" pitchFamily="18" charset="0"/>
            </a:rPr>
            <a:t> </a:t>
          </a:r>
          <a:r>
            <a:rPr lang="es-EC" sz="1600" kern="1200" dirty="0">
              <a:solidFill>
                <a:prstClr val="white"/>
              </a:solidFill>
              <a:latin typeface="Trebuchet MS" panose="020B0603020202020204"/>
              <a:ea typeface="+mn-ea"/>
              <a:cs typeface="+mn-cs"/>
            </a:rPr>
            <a:t>de</a:t>
          </a:r>
          <a:r>
            <a:rPr lang="es-EC" sz="1600" kern="1200" dirty="0">
              <a:latin typeface="Times New Roman" panose="02020603050405020304" pitchFamily="18" charset="0"/>
              <a:ea typeface="Times New Roman" panose="02020603050405020304" pitchFamily="18" charset="0"/>
            </a:rPr>
            <a:t> </a:t>
          </a:r>
          <a:r>
            <a:rPr lang="es-EC" sz="1600" kern="1200" dirty="0">
              <a:solidFill>
                <a:prstClr val="white"/>
              </a:solidFill>
              <a:latin typeface="Trebuchet MS" panose="020B0603020202020204"/>
              <a:ea typeface="+mn-ea"/>
              <a:cs typeface="+mn-cs"/>
            </a:rPr>
            <a:t>convencimiento</a:t>
          </a:r>
          <a:r>
            <a:rPr lang="es-EC" sz="1600" kern="1200" dirty="0">
              <a:latin typeface="Times New Roman" panose="02020603050405020304" pitchFamily="18" charset="0"/>
              <a:ea typeface="Times New Roman" panose="02020603050405020304" pitchFamily="18" charset="0"/>
            </a:rPr>
            <a:t> </a:t>
          </a:r>
          <a:endParaRPr lang="es-EC" sz="1600" kern="1200" dirty="0">
            <a:solidFill>
              <a:schemeClr val="bg1"/>
            </a:solidFill>
          </a:endParaRPr>
        </a:p>
      </dsp:txBody>
      <dsp:txXfrm>
        <a:off x="33439" y="1341334"/>
        <a:ext cx="1995485" cy="896290"/>
      </dsp:txXfrm>
    </dsp:sp>
    <dsp:sp modelId="{8636AB8A-7F01-43D0-9679-5D80161806D1}">
      <dsp:nvSpPr>
        <dsp:cNvPr id="0" name=""/>
        <dsp:cNvSpPr/>
      </dsp:nvSpPr>
      <dsp:spPr>
        <a:xfrm>
          <a:off x="2215332" y="1592913"/>
          <a:ext cx="336066" cy="3931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C" sz="1800" kern="1200"/>
        </a:p>
      </dsp:txBody>
      <dsp:txXfrm>
        <a:off x="2215332" y="1671540"/>
        <a:ext cx="235246" cy="235879"/>
      </dsp:txXfrm>
    </dsp:sp>
    <dsp:sp modelId="{2D48E731-499F-4749-B834-B06F9098DB68}">
      <dsp:nvSpPr>
        <dsp:cNvPr id="0" name=""/>
        <dsp:cNvSpPr/>
      </dsp:nvSpPr>
      <dsp:spPr>
        <a:xfrm>
          <a:off x="2690897" y="1313449"/>
          <a:ext cx="2139409" cy="95206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prstClr val="white"/>
              </a:solidFill>
              <a:latin typeface="Trebuchet MS" panose="020B0603020202020204"/>
              <a:ea typeface="+mn-ea"/>
              <a:cs typeface="+mn-cs"/>
            </a:rPr>
            <a:t>Venta de sus productos a través del internet.</a:t>
          </a:r>
        </a:p>
      </dsp:txBody>
      <dsp:txXfrm>
        <a:off x="2718782" y="1341334"/>
        <a:ext cx="2083639" cy="896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FA2ED-97EC-429D-A302-4B12A018F8DC}">
      <dsp:nvSpPr>
        <dsp:cNvPr id="0" name=""/>
        <dsp:cNvSpPr/>
      </dsp:nvSpPr>
      <dsp:spPr>
        <a:xfrm>
          <a:off x="2530697" y="0"/>
          <a:ext cx="3796047" cy="1142152"/>
        </a:xfrm>
        <a:prstGeom prst="rightArrow">
          <a:avLst>
            <a:gd name="adj1" fmla="val 75000"/>
            <a:gd name="adj2" fmla="val 50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a:t>Identificar el estado actual del E-Commerce en el Ecuador mediante un estudio de las variables que influyen del consumidor.</a:t>
          </a:r>
        </a:p>
      </dsp:txBody>
      <dsp:txXfrm>
        <a:off x="2530697" y="142769"/>
        <a:ext cx="3367740" cy="856614"/>
      </dsp:txXfrm>
    </dsp:sp>
    <dsp:sp modelId="{1C7E86C0-C99F-48D4-9347-2D3CDCDE538E}">
      <dsp:nvSpPr>
        <dsp:cNvPr id="0" name=""/>
        <dsp:cNvSpPr/>
      </dsp:nvSpPr>
      <dsp:spPr>
        <a:xfrm>
          <a:off x="0" y="0"/>
          <a:ext cx="2530698" cy="114215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s-EC" sz="2000" b="1" kern="1200" dirty="0"/>
            <a:t>Objetivo General</a:t>
          </a:r>
        </a:p>
      </dsp:txBody>
      <dsp:txXfrm>
        <a:off x="55755" y="55755"/>
        <a:ext cx="2419188" cy="10306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C6F20-F921-49FC-AC7D-4F5FCB3A6AC3}">
      <dsp:nvSpPr>
        <dsp:cNvPr id="0" name=""/>
        <dsp:cNvSpPr/>
      </dsp:nvSpPr>
      <dsp:spPr>
        <a:xfrm>
          <a:off x="0" y="19735"/>
          <a:ext cx="6735262" cy="436891"/>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kern="1200" dirty="0">
              <a:solidFill>
                <a:schemeClr val="bg1"/>
              </a:solidFill>
            </a:rPr>
            <a:t>Objetivos Específicos </a:t>
          </a:r>
          <a:endParaRPr lang="es-EC" sz="2000" kern="1200" dirty="0">
            <a:solidFill>
              <a:schemeClr val="bg1"/>
            </a:solidFill>
          </a:endParaRPr>
        </a:p>
      </dsp:txBody>
      <dsp:txXfrm>
        <a:off x="0" y="19735"/>
        <a:ext cx="6735262" cy="436891"/>
      </dsp:txXfrm>
    </dsp:sp>
    <dsp:sp modelId="{0D813F56-088F-43B6-99DE-4A077D9F9627}">
      <dsp:nvSpPr>
        <dsp:cNvPr id="0" name=""/>
        <dsp:cNvSpPr/>
      </dsp:nvSpPr>
      <dsp:spPr>
        <a:xfrm>
          <a:off x="0" y="510388"/>
          <a:ext cx="1683815" cy="1826360"/>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EC" sz="1600" kern="1200" dirty="0">
              <a:solidFill>
                <a:schemeClr val="tx1"/>
              </a:solidFill>
            </a:rPr>
            <a:t>Establecer las teorías principales</a:t>
          </a:r>
        </a:p>
      </dsp:txBody>
      <dsp:txXfrm>
        <a:off x="0" y="510388"/>
        <a:ext cx="1683815" cy="1826360"/>
      </dsp:txXfrm>
    </dsp:sp>
    <dsp:sp modelId="{FA01DA27-7C6E-435E-ADBE-DF477C90C737}">
      <dsp:nvSpPr>
        <dsp:cNvPr id="0" name=""/>
        <dsp:cNvSpPr/>
      </dsp:nvSpPr>
      <dsp:spPr>
        <a:xfrm>
          <a:off x="1708331" y="510388"/>
          <a:ext cx="1683815" cy="1826360"/>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EC" sz="1600" kern="1200" dirty="0">
              <a:solidFill>
                <a:schemeClr val="tx1"/>
              </a:solidFill>
            </a:rPr>
            <a:t>Recopilar la información por medio de encuesta, </a:t>
          </a:r>
        </a:p>
      </dsp:txBody>
      <dsp:txXfrm>
        <a:off x="1708331" y="510388"/>
        <a:ext cx="1683815" cy="1826360"/>
      </dsp:txXfrm>
    </dsp:sp>
    <dsp:sp modelId="{36202A73-4856-40DC-9A0C-A6E55D80A650}">
      <dsp:nvSpPr>
        <dsp:cNvPr id="0" name=""/>
        <dsp:cNvSpPr/>
      </dsp:nvSpPr>
      <dsp:spPr>
        <a:xfrm>
          <a:off x="3380949" y="510388"/>
          <a:ext cx="1683815" cy="1826360"/>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solidFill>
                <a:schemeClr val="tx1"/>
              </a:solidFill>
            </a:rPr>
            <a:t>Analizar la información levantada en la investigación de campo.</a:t>
          </a:r>
        </a:p>
      </dsp:txBody>
      <dsp:txXfrm>
        <a:off x="3380949" y="510388"/>
        <a:ext cx="1683815" cy="1826360"/>
      </dsp:txXfrm>
    </dsp:sp>
    <dsp:sp modelId="{502C4ABD-3D47-4A96-A125-054CC1EA639A}">
      <dsp:nvSpPr>
        <dsp:cNvPr id="0" name=""/>
        <dsp:cNvSpPr/>
      </dsp:nvSpPr>
      <dsp:spPr>
        <a:xfrm>
          <a:off x="5051446" y="510388"/>
          <a:ext cx="1683815" cy="1826360"/>
        </a:xfrm>
        <a:prstGeom prst="rect">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r>
            <a:rPr lang="es-EC" sz="1600" kern="1200" dirty="0">
              <a:solidFill>
                <a:schemeClr val="tx1"/>
              </a:solidFill>
            </a:rPr>
            <a:t>Establecer una propuesta.</a:t>
          </a:r>
        </a:p>
      </dsp:txBody>
      <dsp:txXfrm>
        <a:off x="5051446" y="510388"/>
        <a:ext cx="1683815" cy="1826360"/>
      </dsp:txXfrm>
    </dsp:sp>
    <dsp:sp modelId="{6C335F62-1122-440F-A1F7-71E83DFD4069}">
      <dsp:nvSpPr>
        <dsp:cNvPr id="0" name=""/>
        <dsp:cNvSpPr/>
      </dsp:nvSpPr>
      <dsp:spPr>
        <a:xfrm>
          <a:off x="0" y="2511091"/>
          <a:ext cx="6735262" cy="202928"/>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23017-C12F-4F1E-8DB1-59813A778CF1}">
      <dsp:nvSpPr>
        <dsp:cNvPr id="0" name=""/>
        <dsp:cNvSpPr/>
      </dsp:nvSpPr>
      <dsp:spPr>
        <a:xfrm rot="5400000">
          <a:off x="-922300" y="922300"/>
          <a:ext cx="3461903" cy="1617302"/>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Teoría del Comportamiento del Consumidor</a:t>
          </a:r>
        </a:p>
      </dsp:txBody>
      <dsp:txXfrm rot="-5400000">
        <a:off x="0" y="808651"/>
        <a:ext cx="1617302" cy="1844601"/>
      </dsp:txXfrm>
    </dsp:sp>
    <dsp:sp modelId="{8C236C39-ED8C-438B-B1DB-3DE34B99E656}">
      <dsp:nvSpPr>
        <dsp:cNvPr id="0" name=""/>
        <dsp:cNvSpPr/>
      </dsp:nvSpPr>
      <dsp:spPr>
        <a:xfrm rot="5400000">
          <a:off x="1503654" y="113648"/>
          <a:ext cx="2653251" cy="2425954"/>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EC" sz="1200" kern="1200" dirty="0">
              <a:latin typeface="Times New Roman" panose="02020603050405020304" pitchFamily="18" charset="0"/>
              <a:cs typeface="Times New Roman" panose="02020603050405020304" pitchFamily="18" charset="0"/>
            </a:rPr>
            <a:t>Para Schiffman y Lazar(2010) </a:t>
          </a:r>
          <a:br>
            <a:rPr lang="es-EC" sz="1200" kern="1200" dirty="0">
              <a:latin typeface="Times New Roman" panose="02020603050405020304" pitchFamily="18" charset="0"/>
              <a:cs typeface="Times New Roman" panose="02020603050405020304" pitchFamily="18" charset="0"/>
            </a:rPr>
          </a:br>
          <a:r>
            <a:rPr lang="es-EC" sz="1200" kern="1200" dirty="0">
              <a:latin typeface="Times New Roman" panose="02020603050405020304" pitchFamily="18" charset="0"/>
              <a:cs typeface="Times New Roman" panose="02020603050405020304" pitchFamily="18" charset="0"/>
            </a:rPr>
            <a:t>Demuestran al buscar, comprar, utilizar y evaluar  productos y servicios, que satisfagan sus necesidades.</a:t>
          </a:r>
        </a:p>
        <a:p>
          <a:pPr marL="114300" lvl="1" indent="-114300" algn="l" defTabSz="533400">
            <a:lnSpc>
              <a:spcPct val="90000"/>
            </a:lnSpc>
            <a:spcBef>
              <a:spcPct val="0"/>
            </a:spcBef>
            <a:spcAft>
              <a:spcPct val="15000"/>
            </a:spcAft>
            <a:buChar char="•"/>
          </a:pPr>
          <a:endParaRPr lang="es-EC"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a:latin typeface="Times New Roman" panose="02020603050405020304" pitchFamily="18" charset="0"/>
              <a:cs typeface="Times New Roman" panose="02020603050405020304" pitchFamily="18" charset="0"/>
            </a:rPr>
            <a:t>Las familias toman decisiones para gastar sus recursos (tiempo, dinero, esfuerzo) en artículos a consumir.</a:t>
          </a:r>
        </a:p>
      </dsp:txBody>
      <dsp:txXfrm rot="-5400000">
        <a:off x="1617303" y="118425"/>
        <a:ext cx="2307529" cy="2416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23017-C12F-4F1E-8DB1-59813A778CF1}">
      <dsp:nvSpPr>
        <dsp:cNvPr id="0" name=""/>
        <dsp:cNvSpPr/>
      </dsp:nvSpPr>
      <dsp:spPr>
        <a:xfrm rot="5400000">
          <a:off x="-851054" y="851054"/>
          <a:ext cx="3214256" cy="1512146"/>
        </a:xfrm>
        <a:prstGeom prst="chevron">
          <a:avLst/>
        </a:prstGeom>
        <a:solidFill>
          <a:schemeClr val="accent3">
            <a:alpha val="9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Teoría del Comercio Electrónico</a:t>
          </a:r>
        </a:p>
      </dsp:txBody>
      <dsp:txXfrm rot="-5400000">
        <a:off x="1" y="756072"/>
        <a:ext cx="1512146" cy="1702110"/>
      </dsp:txXfrm>
    </dsp:sp>
    <dsp:sp modelId="{8C236C39-ED8C-438B-B1DB-3DE34B99E656}">
      <dsp:nvSpPr>
        <dsp:cNvPr id="0" name=""/>
        <dsp:cNvSpPr/>
      </dsp:nvSpPr>
      <dsp:spPr>
        <a:xfrm rot="5400000">
          <a:off x="1410497" y="94981"/>
          <a:ext cx="2458182" cy="2268220"/>
        </a:xfrm>
        <a:prstGeom prst="round2SameRect">
          <a:avLst/>
        </a:prstGeom>
        <a:solidFill>
          <a:schemeClr val="lt1">
            <a:alpha val="9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s-419" sz="1200" kern="1200" dirty="0">
              <a:latin typeface="Times New Roman" panose="02020603050405020304" pitchFamily="18" charset="0"/>
              <a:cs typeface="Times New Roman" panose="02020603050405020304" pitchFamily="18" charset="0"/>
            </a:rPr>
            <a:t>Laudon &amp; Guercio </a:t>
          </a:r>
          <a:r>
            <a:rPr lang="es-419" sz="1200" kern="1200" dirty="0" err="1">
              <a:latin typeface="Times New Roman" panose="02020603050405020304" pitchFamily="18" charset="0"/>
              <a:cs typeface="Times New Roman" panose="02020603050405020304" pitchFamily="18" charset="0"/>
            </a:rPr>
            <a:t>Traver</a:t>
          </a:r>
          <a:r>
            <a:rPr lang="es-419" sz="1200" kern="1200" dirty="0">
              <a:latin typeface="Times New Roman" panose="02020603050405020304" pitchFamily="18" charset="0"/>
              <a:cs typeface="Times New Roman" panose="02020603050405020304" pitchFamily="18" charset="0"/>
            </a:rPr>
            <a:t> (2009)</a:t>
          </a:r>
          <a:br>
            <a:rPr lang="es-419" sz="1200" kern="1200" dirty="0">
              <a:latin typeface="Times New Roman" panose="02020603050405020304" pitchFamily="18" charset="0"/>
              <a:cs typeface="Times New Roman" panose="02020603050405020304" pitchFamily="18" charset="0"/>
            </a:rPr>
          </a:br>
          <a:r>
            <a:rPr lang="es-419" sz="1200" kern="1200" dirty="0">
              <a:latin typeface="Times New Roman" panose="02020603050405020304" pitchFamily="18" charset="0"/>
              <a:cs typeface="Times New Roman" panose="02020603050405020304" pitchFamily="18" charset="0"/>
            </a:rPr>
            <a:t>E</a:t>
          </a:r>
          <a:r>
            <a:rPr lang="es-EC" sz="1200" kern="1200" dirty="0">
              <a:latin typeface="Times New Roman" panose="02020603050405020304" pitchFamily="18" charset="0"/>
              <a:cs typeface="Times New Roman" panose="02020603050405020304" pitchFamily="18" charset="0"/>
            </a:rPr>
            <a:t>l uso de Internet y Web para hacer negocios.</a:t>
          </a:r>
          <a:br>
            <a:rPr lang="es-EC" sz="1200" kern="1200" dirty="0">
              <a:latin typeface="Times New Roman" panose="02020603050405020304" pitchFamily="18" charset="0"/>
              <a:cs typeface="Times New Roman" panose="02020603050405020304" pitchFamily="18" charset="0"/>
            </a:rPr>
          </a:br>
          <a:endParaRPr lang="es-EC"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es-EC" sz="1200"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s-EC" sz="1200" kern="1200" dirty="0">
              <a:latin typeface="Times New Roman" panose="02020603050405020304" pitchFamily="18" charset="0"/>
              <a:cs typeface="Times New Roman" panose="02020603050405020304" pitchFamily="18" charset="0"/>
            </a:rPr>
            <a:t>Dr. Ignacio Gil Pechuán (2002)</a:t>
          </a:r>
          <a:br>
            <a:rPr lang="es-EC" sz="1200" kern="1200" dirty="0">
              <a:latin typeface="Times New Roman" panose="02020603050405020304" pitchFamily="18" charset="0"/>
              <a:cs typeface="Times New Roman" panose="02020603050405020304" pitchFamily="18" charset="0"/>
            </a:rPr>
          </a:br>
          <a:r>
            <a:rPr lang="es-EC" sz="1200" kern="1200" dirty="0">
              <a:latin typeface="Times New Roman" panose="02020603050405020304" pitchFamily="18" charset="0"/>
              <a:cs typeface="Times New Roman" panose="02020603050405020304" pitchFamily="18" charset="0"/>
            </a:rPr>
            <a:t>Realizar electrónicamente transacciones entre empresas y consumidores por medios electrónicos </a:t>
          </a:r>
        </a:p>
      </dsp:txBody>
      <dsp:txXfrm rot="-5400000">
        <a:off x="1505478" y="110726"/>
        <a:ext cx="2157495" cy="2236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5F86E-3DE8-4F0D-B4C6-87D83FE8F9B7}">
      <dsp:nvSpPr>
        <dsp:cNvPr id="0" name=""/>
        <dsp:cNvSpPr/>
      </dsp:nvSpPr>
      <dsp:spPr>
        <a:xfrm>
          <a:off x="0" y="265975"/>
          <a:ext cx="3181113" cy="4012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El proceso de decisión de compra del consumidor</a:t>
          </a:r>
        </a:p>
      </dsp:txBody>
      <dsp:txXfrm>
        <a:off x="19588" y="285563"/>
        <a:ext cx="3141937" cy="362084"/>
      </dsp:txXfrm>
    </dsp:sp>
    <dsp:sp modelId="{61B27A74-877E-46E3-8D87-189727B2092E}">
      <dsp:nvSpPr>
        <dsp:cNvPr id="0" name=""/>
        <dsp:cNvSpPr/>
      </dsp:nvSpPr>
      <dsp:spPr>
        <a:xfrm>
          <a:off x="0" y="667235"/>
          <a:ext cx="318111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00"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s-EC" sz="1200" kern="1200" dirty="0"/>
            <a:t>El proceso de compra inicia de principio a fin, es decir antes de que  la compra real se efectúe y mucho tiempo después. </a:t>
          </a:r>
        </a:p>
        <a:p>
          <a:pPr marL="114300" lvl="1" indent="-114300" algn="l" defTabSz="533400">
            <a:lnSpc>
              <a:spcPct val="90000"/>
            </a:lnSpc>
            <a:spcBef>
              <a:spcPct val="0"/>
            </a:spcBef>
            <a:spcAft>
              <a:spcPct val="20000"/>
            </a:spcAft>
            <a:buChar char="•"/>
          </a:pPr>
          <a:r>
            <a:rPr lang="es-EC" sz="1200" kern="1200" dirty="0"/>
            <a:t>Consta de tres fases distintas, aunque entrelazadas: las fases de entrada, de proceso y de salida. </a:t>
          </a:r>
        </a:p>
      </dsp:txBody>
      <dsp:txXfrm>
        <a:off x="0" y="667235"/>
        <a:ext cx="3181113" cy="10598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5F86E-3DE8-4F0D-B4C6-87D83FE8F9B7}">
      <dsp:nvSpPr>
        <dsp:cNvPr id="0" name=""/>
        <dsp:cNvSpPr/>
      </dsp:nvSpPr>
      <dsp:spPr>
        <a:xfrm>
          <a:off x="0" y="40091"/>
          <a:ext cx="3177116" cy="40753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s-EC" sz="1100" kern="1200" dirty="0"/>
            <a:t>Tipos de comercio electrónico</a:t>
          </a:r>
        </a:p>
      </dsp:txBody>
      <dsp:txXfrm>
        <a:off x="19894" y="59985"/>
        <a:ext cx="3137328" cy="367742"/>
      </dsp:txXfrm>
    </dsp:sp>
    <dsp:sp modelId="{61B27A74-877E-46E3-8D87-189727B2092E}">
      <dsp:nvSpPr>
        <dsp:cNvPr id="0" name=""/>
        <dsp:cNvSpPr/>
      </dsp:nvSpPr>
      <dsp:spPr>
        <a:xfrm>
          <a:off x="0" y="599082"/>
          <a:ext cx="3177116"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873" tIns="13970" rIns="78232" bIns="13970" numCol="1" spcCol="1270" anchor="t" anchorCtr="0">
          <a:noAutofit/>
        </a:bodyPr>
        <a:lstStyle/>
        <a:p>
          <a:pPr marL="57150" lvl="1" indent="-57150" algn="l" defTabSz="466725">
            <a:lnSpc>
              <a:spcPct val="90000"/>
            </a:lnSpc>
            <a:spcBef>
              <a:spcPct val="0"/>
            </a:spcBef>
            <a:spcAft>
              <a:spcPct val="20000"/>
            </a:spcAft>
            <a:buChar char="•"/>
          </a:pPr>
          <a:r>
            <a:rPr lang="es-EC" sz="1050" kern="1200" dirty="0"/>
            <a:t>Debido a que el mercado tiene diversas necesidades, las técnicas empleadas en el ecommerce se adaptaron para satisfacer a cada uno de los involucrados.</a:t>
          </a:r>
        </a:p>
      </dsp:txBody>
      <dsp:txXfrm>
        <a:off x="0" y="599082"/>
        <a:ext cx="3177116"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29161-8C09-4460-9C47-CAE587BF5C66}" type="datetimeFigureOut">
              <a:rPr lang="es-EC" smtClean="0"/>
              <a:t>6/2/2020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AC535-3090-42CC-A926-DAE3C1DF2E63}" type="slidenum">
              <a:rPr lang="es-EC" smtClean="0"/>
              <a:t>‹Nº›</a:t>
            </a:fld>
            <a:endParaRPr lang="es-EC"/>
          </a:p>
        </p:txBody>
      </p:sp>
    </p:spTree>
    <p:extLst>
      <p:ext uri="{BB962C8B-B14F-4D97-AF65-F5344CB8AC3E}">
        <p14:creationId xmlns:p14="http://schemas.microsoft.com/office/powerpoint/2010/main" val="191348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Desde el inicio de los tiempos las 1ras formas del Comercio – intercambio </a:t>
            </a:r>
            <a:r>
              <a:rPr lang="es-419" dirty="0" err="1"/>
              <a:t>produc</a:t>
            </a:r>
            <a:r>
              <a:rPr lang="es-419" dirty="0"/>
              <a:t> mano a </a:t>
            </a:r>
            <a:r>
              <a:rPr lang="es-419" dirty="0" err="1"/>
              <a:t>mnao</a:t>
            </a:r>
            <a:r>
              <a:rPr lang="es-419" dirty="0"/>
              <a:t>, es le oficio mas antiguo, el hombre a buscado la manera de comunicarse, intercambiar </a:t>
            </a:r>
            <a:r>
              <a:rPr lang="es-419" dirty="0" err="1"/>
              <a:t>produc</a:t>
            </a:r>
            <a:r>
              <a:rPr lang="es-419" dirty="0"/>
              <a:t>, esta necesidad hombre </a:t>
            </a:r>
            <a:r>
              <a:rPr lang="es-419" dirty="0" err="1"/>
              <a:t>contruya</a:t>
            </a:r>
            <a:r>
              <a:rPr lang="es-419" dirty="0"/>
              <a:t> herramientas, artefacto para. INTERNET </a:t>
            </a:r>
            <a:r>
              <a:rPr lang="es-419" dirty="0" err="1"/>
              <a:t>ocacsiona</a:t>
            </a:r>
            <a:r>
              <a:rPr lang="es-419" dirty="0"/>
              <a:t> cambio en cultura consumo con alterna consumo adquirir </a:t>
            </a:r>
            <a:r>
              <a:rPr lang="es-419" dirty="0" err="1"/>
              <a:t>produc</a:t>
            </a:r>
            <a:r>
              <a:rPr lang="es-419" dirty="0"/>
              <a:t> </a:t>
            </a:r>
            <a:r>
              <a:rPr lang="es-419" dirty="0" err="1"/>
              <a:t>serv</a:t>
            </a:r>
            <a:r>
              <a:rPr lang="es-419" dirty="0"/>
              <a:t>. ECOMMERCE herramienta  facilita comprar ecu o mundo </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2</a:t>
            </a:fld>
            <a:endParaRPr lang="es-EC"/>
          </a:p>
        </p:txBody>
      </p:sp>
    </p:spTree>
    <p:extLst>
      <p:ext uri="{BB962C8B-B14F-4D97-AF65-F5344CB8AC3E}">
        <p14:creationId xmlns:p14="http://schemas.microsoft.com/office/powerpoint/2010/main" val="182085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Promociones y puntos para compras futuras son las exigencias más frecuentes para incentivar las transacciones no presenciales.</a:t>
            </a:r>
          </a:p>
          <a:p>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16</a:t>
            </a:fld>
            <a:endParaRPr lang="es-EC"/>
          </a:p>
        </p:txBody>
      </p:sp>
    </p:spTree>
    <p:extLst>
      <p:ext uri="{BB962C8B-B14F-4D97-AF65-F5344CB8AC3E}">
        <p14:creationId xmlns:p14="http://schemas.microsoft.com/office/powerpoint/2010/main" val="3321679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dirty="0"/>
              <a:t>Es la facilidad y comodidad, </a:t>
            </a:r>
            <a:r>
              <a:rPr lang="es-419" dirty="0" err="1"/>
              <a:t>xq</a:t>
            </a:r>
            <a:r>
              <a:rPr lang="es-419" dirty="0"/>
              <a:t> facilidad, mientras tengo internet puedo comprar, y comodidad de pago, con tarjeta</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17</a:t>
            </a:fld>
            <a:endParaRPr lang="es-EC"/>
          </a:p>
        </p:txBody>
      </p:sp>
    </p:spTree>
    <p:extLst>
      <p:ext uri="{BB962C8B-B14F-4D97-AF65-F5344CB8AC3E}">
        <p14:creationId xmlns:p14="http://schemas.microsoft.com/office/powerpoint/2010/main" val="3789482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Miedo, </a:t>
            </a:r>
            <a:r>
              <a:rPr lang="es-419" dirty="0" err="1"/>
              <a:t>xq</a:t>
            </a:r>
            <a:r>
              <a:rPr lang="es-419" dirty="0"/>
              <a:t> no veo lo que compro, o miedo a ser estafado, corro el riesgo de que me </a:t>
            </a:r>
            <a:r>
              <a:rPr lang="es-419" dirty="0" err="1"/>
              <a:t>fact</a:t>
            </a:r>
            <a:r>
              <a:rPr lang="es-419" dirty="0"/>
              <a:t> dos veces, me clonen </a:t>
            </a:r>
            <a:r>
              <a:rPr lang="es-419" dirty="0" err="1"/>
              <a:t>etc</a:t>
            </a:r>
            <a:r>
              <a:rPr lang="es-419" dirty="0"/>
              <a:t>,</a:t>
            </a:r>
            <a:br>
              <a:rPr lang="es-419" dirty="0"/>
            </a:br>
            <a:r>
              <a:rPr lang="es-419" dirty="0"/>
              <a:t>la falta de educación, o conocimiento en el proceso de compra en línea. </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18</a:t>
            </a:fld>
            <a:endParaRPr lang="es-EC"/>
          </a:p>
        </p:txBody>
      </p:sp>
    </p:spTree>
    <p:extLst>
      <p:ext uri="{BB962C8B-B14F-4D97-AF65-F5344CB8AC3E}">
        <p14:creationId xmlns:p14="http://schemas.microsoft.com/office/powerpoint/2010/main" val="108624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err="1"/>
              <a:t>Problemascon</a:t>
            </a:r>
            <a:r>
              <a:rPr lang="es-419" dirty="0"/>
              <a:t> pagina, se debe que no hay una buena conexión de interne, </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19</a:t>
            </a:fld>
            <a:endParaRPr lang="es-EC"/>
          </a:p>
        </p:txBody>
      </p:sp>
    </p:spTree>
    <p:extLst>
      <p:ext uri="{BB962C8B-B14F-4D97-AF65-F5344CB8AC3E}">
        <p14:creationId xmlns:p14="http://schemas.microsoft.com/office/powerpoint/2010/main" val="170648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Instagram la red social 100% visual,  las </a:t>
            </a:r>
            <a:r>
              <a:rPr lang="es-419" dirty="0" err="1"/>
              <a:t>fotografias</a:t>
            </a:r>
            <a:r>
              <a:rPr lang="es-419" dirty="0"/>
              <a:t> hablan por si solas.</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20</a:t>
            </a:fld>
            <a:endParaRPr lang="es-EC"/>
          </a:p>
        </p:txBody>
      </p:sp>
    </p:spTree>
    <p:extLst>
      <p:ext uri="{BB962C8B-B14F-4D97-AF65-F5344CB8AC3E}">
        <p14:creationId xmlns:p14="http://schemas.microsoft.com/office/powerpoint/2010/main" val="4907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Que tal me fue cuando hice la compra?????, la experiencia se cataloga  normal</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21</a:t>
            </a:fld>
            <a:endParaRPr lang="es-EC"/>
          </a:p>
        </p:txBody>
      </p:sp>
    </p:spTree>
    <p:extLst>
      <p:ext uri="{BB962C8B-B14F-4D97-AF65-F5344CB8AC3E}">
        <p14:creationId xmlns:p14="http://schemas.microsoft.com/office/powerpoint/2010/main" val="3633240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solidFill>
                      <a:srgbClr val="000000"/>
                    </a:solidFill>
                    <a:latin typeface="Times New Roman" panose="02020603050405020304" pitchFamily="18" charset="0"/>
                    <a:ea typeface="Times New Roman" panose="02020603050405020304" pitchFamily="18" charset="0"/>
                  </a:rPr>
                  <a:t>Si hay una relación debido al nivel de significancia, ya que es menor a 0.05, por lo que se rechaza </a:t>
                </a:r>
                <a14:m>
                  <m:oMath xmlns:m="http://schemas.openxmlformats.org/officeDocument/2006/math">
                    <m:sSub>
                      <m:sSubPr>
                        <m:ctrlPr>
                          <a:rPr lang="es-EC" i="1">
                            <a:solidFill>
                              <a:srgbClr val="000000"/>
                            </a:solidFill>
                            <a:effectLst/>
                            <a:latin typeface="Cambria Math" panose="02040503050406030204" pitchFamily="18" charset="0"/>
                          </a:rPr>
                        </m:ctrlPr>
                      </m:sSubPr>
                      <m:e>
                        <m: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m:t>
                        </m:r>
                      </m:e>
                      <m:sub>
                        <m: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s-EC" dirty="0">
                    <a:solidFill>
                      <a:srgbClr val="000000"/>
                    </a:solidFill>
                    <a:latin typeface="Times New Roman" panose="02020603050405020304" pitchFamily="18" charset="0"/>
                    <a:ea typeface="Times New Roman" panose="02020603050405020304" pitchFamily="18" charset="0"/>
                  </a:rPr>
                  <a:t> y se acepta la </a:t>
                </a:r>
                <a14:m>
                  <m:oMath xmlns:m="http://schemas.openxmlformats.org/officeDocument/2006/math">
                    <m:sSub>
                      <m:sSubPr>
                        <m:ctrlPr>
                          <a:rPr lang="es-EC" i="1">
                            <a:solidFill>
                              <a:srgbClr val="000000"/>
                            </a:solidFill>
                            <a:effectLst/>
                            <a:latin typeface="Cambria Math" panose="02040503050406030204" pitchFamily="18" charset="0"/>
                          </a:rPr>
                        </m:ctrlPr>
                      </m:sSubPr>
                      <m:e>
                        <m: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m:t>
                        </m:r>
                      </m:e>
                      <m:sub>
                        <m: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C" dirty="0">
                    <a:solidFill>
                      <a:srgbClr val="000000"/>
                    </a:solidFill>
                    <a:latin typeface="Times New Roman" panose="02020603050405020304" pitchFamily="18" charset="0"/>
                    <a:ea typeface="Times New Roman" panose="02020603050405020304" pitchFamily="18" charset="0"/>
                  </a:rPr>
                  <a:t>, es decir que, si hay relación entre las variables, tanto como los hombres y las mujeres definitivamente no realizan sus compras online en Ecuador</a:t>
                </a:r>
                <a:endParaRPr lang="es-EC" dirty="0"/>
              </a:p>
              <a:p>
                <a:endParaRPr lang="es-EC" sz="1200" b="0" i="0" kern="1200" dirty="0">
                  <a:solidFill>
                    <a:schemeClr val="tx1"/>
                  </a:solidFill>
                  <a:effectLst/>
                  <a:latin typeface="+mn-lt"/>
                  <a:ea typeface="+mn-ea"/>
                  <a:cs typeface="+mn-cs"/>
                </a:endParaRPr>
              </a:p>
              <a:p>
                <a:r>
                  <a:rPr lang="es-EC" sz="1200" b="0" i="0" kern="1200" dirty="0">
                    <a:solidFill>
                      <a:schemeClr val="tx1"/>
                    </a:solidFill>
                    <a:effectLst/>
                    <a:latin typeface="+mn-lt"/>
                    <a:ea typeface="+mn-ea"/>
                    <a:cs typeface="+mn-cs"/>
                  </a:rPr>
                  <a:t>Si el valor p es menor que o igual al nivel de significancia, usted rechaza la hipótesis nula y concluye que hay una asociación estadísticamente significativa entre las variables.</a:t>
                </a:r>
              </a:p>
              <a:p>
                <a:endParaRPr lang="es-EC"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solidFill>
                      <a:srgbClr val="000000"/>
                    </a:solidFill>
                    <a:latin typeface="Times New Roman" panose="02020603050405020304" pitchFamily="18" charset="0"/>
                    <a:ea typeface="Times New Roman" panose="02020603050405020304" pitchFamily="18" charset="0"/>
                  </a:rPr>
                  <a:t>Si hay una relación debido al nivel de significancia, ya que es menor a 0.05, por lo que se rechaza </a:t>
                </a:r>
                <a:r>
                  <a:rPr lang="es-EC"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a:t>𝐻</a:t>
                </a:r>
                <a:r>
                  <a:rPr lang="es-EC"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_</a:t>
                </a:r>
                <a:r>
                  <a:rPr lang="es-EC"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a:t>0</a:t>
                </a:r>
                <a:r>
                  <a:rPr lang="es-EC" dirty="0">
                    <a:solidFill>
                      <a:srgbClr val="000000"/>
                    </a:solidFill>
                    <a:latin typeface="Times New Roman" panose="02020603050405020304" pitchFamily="18" charset="0"/>
                    <a:ea typeface="Times New Roman" panose="02020603050405020304" pitchFamily="18" charset="0"/>
                  </a:rPr>
                  <a:t> y se acepta la </a:t>
                </a:r>
                <a:r>
                  <a:rPr lang="es-EC"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a:t>𝐻</a:t>
                </a:r>
                <a:r>
                  <a:rPr lang="es-EC"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_</a:t>
                </a:r>
                <a:r>
                  <a:rPr lang="es-EC" i="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a:t>1</a:t>
                </a:r>
                <a:r>
                  <a:rPr lang="es-EC" dirty="0">
                    <a:solidFill>
                      <a:srgbClr val="000000"/>
                    </a:solidFill>
                    <a:latin typeface="Times New Roman" panose="02020603050405020304" pitchFamily="18" charset="0"/>
                    <a:ea typeface="Times New Roman" panose="02020603050405020304" pitchFamily="18" charset="0"/>
                  </a:rPr>
                  <a:t>, es decir que, si hay relación entre las variables, tanto como los hombres y las mujeres definitivamente no realizan sus compras online en Ecuador</a:t>
                </a:r>
                <a:endParaRPr lang="es-EC" dirty="0"/>
              </a:p>
              <a:p>
                <a:endParaRPr lang="es-EC" sz="1200" b="0" i="0" kern="1200" dirty="0">
                  <a:solidFill>
                    <a:schemeClr val="tx1"/>
                  </a:solidFill>
                  <a:effectLst/>
                  <a:latin typeface="+mn-lt"/>
                  <a:ea typeface="+mn-ea"/>
                  <a:cs typeface="+mn-cs"/>
                </a:endParaRPr>
              </a:p>
              <a:p>
                <a:r>
                  <a:rPr lang="es-EC" sz="1200" b="0" i="0" kern="1200" dirty="0">
                    <a:solidFill>
                      <a:schemeClr val="tx1"/>
                    </a:solidFill>
                    <a:effectLst/>
                    <a:latin typeface="+mn-lt"/>
                    <a:ea typeface="+mn-ea"/>
                    <a:cs typeface="+mn-cs"/>
                  </a:rPr>
                  <a:t>Si el valor p es menor que o igual al nivel de significancia, usted rechaza la hipótesis nula y concluye que hay una asociación estadísticamente significativa entre las variables.</a:t>
                </a:r>
              </a:p>
              <a:p>
                <a:endParaRPr lang="es-EC" dirty="0"/>
              </a:p>
            </p:txBody>
          </p:sp>
        </mc:Fallback>
      </mc:AlternateContent>
      <p:sp>
        <p:nvSpPr>
          <p:cNvPr id="4" name="Marcador de número de diapositiva 3"/>
          <p:cNvSpPr>
            <a:spLocks noGrp="1"/>
          </p:cNvSpPr>
          <p:nvPr>
            <p:ph type="sldNum" sz="quarter" idx="5"/>
          </p:nvPr>
        </p:nvSpPr>
        <p:spPr/>
        <p:txBody>
          <a:bodyPr/>
          <a:lstStyle/>
          <a:p>
            <a:fld id="{728AC535-3090-42CC-A926-DAE3C1DF2E63}" type="slidenum">
              <a:rPr lang="es-EC" smtClean="0"/>
              <a:t>22</a:t>
            </a:fld>
            <a:endParaRPr lang="es-EC"/>
          </a:p>
        </p:txBody>
      </p:sp>
    </p:spTree>
    <p:extLst>
      <p:ext uri="{BB962C8B-B14F-4D97-AF65-F5344CB8AC3E}">
        <p14:creationId xmlns:p14="http://schemas.microsoft.com/office/powerpoint/2010/main" val="1291089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Planificar: con la </a:t>
            </a:r>
            <a:r>
              <a:rPr lang="es-419" dirty="0" err="1"/>
              <a:t>acedemia</a:t>
            </a:r>
            <a:r>
              <a:rPr lang="es-419" dirty="0"/>
              <a:t> y los planes de gobierno, organizar ideas, trabajar con las personas </a:t>
            </a:r>
            <a:br>
              <a:rPr lang="es-419" dirty="0"/>
            </a:br>
            <a:r>
              <a:rPr lang="es-419" dirty="0"/>
              <a:t>hacer, es </a:t>
            </a:r>
            <a:r>
              <a:rPr lang="es-419"/>
              <a:t>poner en marcha </a:t>
            </a:r>
            <a:r>
              <a:rPr lang="es-419" dirty="0"/>
              <a:t>lo que </a:t>
            </a:r>
            <a:r>
              <a:rPr lang="es-419"/>
              <a:t>se planifico, </a:t>
            </a:r>
            <a:endParaRPr lang="es-EC"/>
          </a:p>
        </p:txBody>
      </p:sp>
      <p:sp>
        <p:nvSpPr>
          <p:cNvPr id="4" name="Marcador de número de diapositiva 3"/>
          <p:cNvSpPr>
            <a:spLocks noGrp="1"/>
          </p:cNvSpPr>
          <p:nvPr>
            <p:ph type="sldNum" sz="quarter" idx="5"/>
          </p:nvPr>
        </p:nvSpPr>
        <p:spPr/>
        <p:txBody>
          <a:bodyPr/>
          <a:lstStyle/>
          <a:p>
            <a:fld id="{728AC535-3090-42CC-A926-DAE3C1DF2E63}" type="slidenum">
              <a:rPr lang="es-EC" smtClean="0"/>
              <a:t>24</a:t>
            </a:fld>
            <a:endParaRPr lang="es-EC"/>
          </a:p>
        </p:txBody>
      </p:sp>
    </p:spTree>
    <p:extLst>
      <p:ext uri="{BB962C8B-B14F-4D97-AF65-F5344CB8AC3E}">
        <p14:creationId xmlns:p14="http://schemas.microsoft.com/office/powerpoint/2010/main" val="890920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El internet esta </a:t>
            </a:r>
            <a:r>
              <a:rPr lang="es-419" dirty="0" err="1"/>
              <a:t>crecienco</a:t>
            </a:r>
            <a:r>
              <a:rPr lang="es-419" dirty="0"/>
              <a:t> constante todos los días, y es parte de </a:t>
            </a:r>
            <a:r>
              <a:rPr lang="es-419" dirty="0" err="1"/>
              <a:t>neustros</a:t>
            </a:r>
            <a:r>
              <a:rPr lang="es-419" dirty="0"/>
              <a:t> vida, y es un beneficio para el </a:t>
            </a:r>
            <a:r>
              <a:rPr lang="es-419" dirty="0" err="1"/>
              <a:t>ecoomer</a:t>
            </a:r>
            <a:r>
              <a:rPr lang="es-419" dirty="0"/>
              <a:t> podemos hacer con  mayor facilidad y comodidad.</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27</a:t>
            </a:fld>
            <a:endParaRPr lang="es-EC"/>
          </a:p>
        </p:txBody>
      </p:sp>
    </p:spTree>
    <p:extLst>
      <p:ext uri="{BB962C8B-B14F-4D97-AF65-F5344CB8AC3E}">
        <p14:creationId xmlns:p14="http://schemas.microsoft.com/office/powerpoint/2010/main" val="3767635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28</a:t>
            </a:fld>
            <a:endParaRPr lang="es-EC"/>
          </a:p>
        </p:txBody>
      </p:sp>
    </p:spTree>
    <p:extLst>
      <p:ext uri="{BB962C8B-B14F-4D97-AF65-F5344CB8AC3E}">
        <p14:creationId xmlns:p14="http://schemas.microsoft.com/office/powerpoint/2010/main" val="3966149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dirty="0">
                <a:latin typeface="Times New Roman" panose="02020603050405020304" pitchFamily="18" charset="0"/>
                <a:ea typeface="Times New Roman" panose="02020603050405020304" pitchFamily="18" charset="0"/>
              </a:rPr>
              <a:t>Para lo cual el objetivo de este estudio es analizar al consumidor, sus actitudes, sus preferencias, sus interacciones, para lograr determinar las variables que impulsan su decisión de compra.</a:t>
            </a:r>
          </a:p>
          <a:p>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3</a:t>
            </a:fld>
            <a:endParaRPr lang="es-EC"/>
          </a:p>
        </p:txBody>
      </p:sp>
    </p:spTree>
    <p:extLst>
      <p:ext uri="{BB962C8B-B14F-4D97-AF65-F5344CB8AC3E}">
        <p14:creationId xmlns:p14="http://schemas.microsoft.com/office/powerpoint/2010/main" val="381751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err="1"/>
              <a:t>Schiffmas</a:t>
            </a:r>
            <a:r>
              <a:rPr lang="es-419" dirty="0"/>
              <a:t> y lazar, se exhibe al buscar, comprar, usar y evaluar productos o </a:t>
            </a:r>
            <a:r>
              <a:rPr lang="es-419" dirty="0" err="1"/>
              <a:t>serv</a:t>
            </a:r>
            <a:r>
              <a:rPr lang="es-419" dirty="0"/>
              <a:t> que </a:t>
            </a:r>
            <a:r>
              <a:rPr lang="es-419" dirty="0" err="1"/>
              <a:t>satisfacgan</a:t>
            </a:r>
            <a:r>
              <a:rPr lang="es-419" dirty="0"/>
              <a:t> las necesidades</a:t>
            </a:r>
            <a:br>
              <a:rPr lang="es-419" dirty="0"/>
            </a:br>
            <a:r>
              <a:rPr lang="es-419" dirty="0"/>
              <a:t>Laudon y Guercio es el uso de </a:t>
            </a:r>
            <a:r>
              <a:rPr lang="es-419" dirty="0" err="1"/>
              <a:t>nter</a:t>
            </a:r>
            <a:r>
              <a:rPr lang="es-419" dirty="0"/>
              <a:t> y web para negocio, realizar transacciones por medio </a:t>
            </a:r>
            <a:r>
              <a:rPr lang="es-419" dirty="0" err="1"/>
              <a:t>electronicos</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5</a:t>
            </a:fld>
            <a:endParaRPr lang="es-EC"/>
          </a:p>
        </p:txBody>
      </p:sp>
    </p:spTree>
    <p:extLst>
      <p:ext uri="{BB962C8B-B14F-4D97-AF65-F5344CB8AC3E}">
        <p14:creationId xmlns:p14="http://schemas.microsoft.com/office/powerpoint/2010/main" val="193593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Dentro </a:t>
            </a:r>
            <a:r>
              <a:rPr lang="es-419" dirty="0" err="1"/>
              <a:t>Teoria</a:t>
            </a:r>
            <a:r>
              <a:rPr lang="es-419" dirty="0"/>
              <a:t> comportamiento consumidor, proceso decisión de comprar., tres fases, entrada, de proceso y de salida..</a:t>
            </a:r>
            <a:br>
              <a:rPr lang="es-419" dirty="0"/>
            </a:br>
            <a:r>
              <a:rPr lang="es-419" dirty="0" err="1"/>
              <a:t>Teorioa</a:t>
            </a:r>
            <a:r>
              <a:rPr lang="es-419" dirty="0"/>
              <a:t> comer Electro, tenemos los tipos, B2C, muy G2C muy pronto con mas </a:t>
            </a:r>
            <a:r>
              <a:rPr lang="es-419" dirty="0" err="1"/>
              <a:t>facilades</a:t>
            </a:r>
            <a:r>
              <a:rPr lang="es-419" dirty="0"/>
              <a:t> para el ciudadano</a:t>
            </a:r>
          </a:p>
          <a:p>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6</a:t>
            </a:fld>
            <a:endParaRPr lang="es-EC"/>
          </a:p>
        </p:txBody>
      </p:sp>
    </p:spTree>
    <p:extLst>
      <p:ext uri="{BB962C8B-B14F-4D97-AF65-F5344CB8AC3E}">
        <p14:creationId xmlns:p14="http://schemas.microsoft.com/office/powerpoint/2010/main" val="58003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El muestreo por conveniencia es probablemente la técnica más común. las muestras son seleccionadas porque son accesibles para el investigador. Los sujetos son elegidos simplemente porque son fáciles de reclutar. Esta técnica es considerada la más fácil, la más barata y la que menos tiempo lleva.</a:t>
            </a:r>
          </a:p>
          <a:p>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8</a:t>
            </a:fld>
            <a:endParaRPr lang="es-EC"/>
          </a:p>
        </p:txBody>
      </p:sp>
    </p:spTree>
    <p:extLst>
      <p:ext uri="{BB962C8B-B14F-4D97-AF65-F5344CB8AC3E}">
        <p14:creationId xmlns:p14="http://schemas.microsoft.com/office/powerpoint/2010/main" val="578039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Mujeres 55% compran mas</a:t>
            </a:r>
            <a:br>
              <a:rPr lang="es-419" dirty="0"/>
            </a:br>
            <a:r>
              <a:rPr lang="es-419" dirty="0"/>
              <a:t>el nivel </a:t>
            </a:r>
            <a:r>
              <a:rPr lang="es-419" dirty="0" err="1"/>
              <a:t>decucativo</a:t>
            </a:r>
            <a:r>
              <a:rPr lang="es-419" dirty="0"/>
              <a:t> de </a:t>
            </a:r>
            <a:r>
              <a:rPr lang="es-419" dirty="0" err="1"/>
              <a:t>copmradores</a:t>
            </a:r>
            <a:r>
              <a:rPr lang="es-419" dirty="0"/>
              <a:t> es tercer nivel</a:t>
            </a:r>
            <a:br>
              <a:rPr lang="es-419" dirty="0"/>
            </a:br>
            <a:r>
              <a:rPr lang="es-419" dirty="0"/>
              <a:t>la edad esta entre 26 a 35 años y el NSE es medio</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11</a:t>
            </a:fld>
            <a:endParaRPr lang="es-EC"/>
          </a:p>
        </p:txBody>
      </p:sp>
    </p:spTree>
    <p:extLst>
      <p:ext uri="{BB962C8B-B14F-4D97-AF65-F5344CB8AC3E}">
        <p14:creationId xmlns:p14="http://schemas.microsoft.com/office/powerpoint/2010/main" val="75319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Celular va liderando con el 35%</a:t>
            </a:r>
            <a:br>
              <a:rPr lang="es-419" dirty="0"/>
            </a:br>
            <a:r>
              <a:rPr lang="es-419" dirty="0"/>
              <a:t>computadora t Tablet con 33%</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12</a:t>
            </a:fld>
            <a:endParaRPr lang="es-EC"/>
          </a:p>
        </p:txBody>
      </p:sp>
    </p:spTree>
    <p:extLst>
      <p:ext uri="{BB962C8B-B14F-4D97-AF65-F5344CB8AC3E}">
        <p14:creationId xmlns:p14="http://schemas.microsoft.com/office/powerpoint/2010/main" val="188617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419" dirty="0"/>
              <a:t>Cuando el usuario esta en movimiento, ya sea cuando solicite un taxi</a:t>
            </a:r>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13</a:t>
            </a:fld>
            <a:endParaRPr lang="es-EC"/>
          </a:p>
        </p:txBody>
      </p:sp>
    </p:spTree>
    <p:extLst>
      <p:ext uri="{BB962C8B-B14F-4D97-AF65-F5344CB8AC3E}">
        <p14:creationId xmlns:p14="http://schemas.microsoft.com/office/powerpoint/2010/main" val="2721480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Va en aumento la preferencia de portales ecuatorianos, </a:t>
            </a:r>
            <a:br>
              <a:rPr lang="es-EC" dirty="0"/>
            </a:br>
            <a:r>
              <a:rPr lang="es-EC" dirty="0"/>
              <a:t>Consumidor ecuatoriano tiene mayo preferencia hacia las tiendas De </a:t>
            </a:r>
            <a:r>
              <a:rPr lang="es-EC" dirty="0" err="1"/>
              <a:t>Pratti</a:t>
            </a:r>
            <a:r>
              <a:rPr lang="es-EC" dirty="0"/>
              <a:t> y Créditos Económicos. Aunque Alibaba sigue siendo el líder de compras online de su preferencia.</a:t>
            </a:r>
          </a:p>
          <a:p>
            <a:endParaRPr lang="es-EC" dirty="0"/>
          </a:p>
        </p:txBody>
      </p:sp>
      <p:sp>
        <p:nvSpPr>
          <p:cNvPr id="4" name="Marcador de número de diapositiva 3"/>
          <p:cNvSpPr>
            <a:spLocks noGrp="1"/>
          </p:cNvSpPr>
          <p:nvPr>
            <p:ph type="sldNum" sz="quarter" idx="5"/>
          </p:nvPr>
        </p:nvSpPr>
        <p:spPr/>
        <p:txBody>
          <a:bodyPr/>
          <a:lstStyle/>
          <a:p>
            <a:fld id="{728AC535-3090-42CC-A926-DAE3C1DF2E63}" type="slidenum">
              <a:rPr lang="es-EC" smtClean="0"/>
              <a:t>15</a:t>
            </a:fld>
            <a:endParaRPr lang="es-EC"/>
          </a:p>
        </p:txBody>
      </p:sp>
    </p:spTree>
    <p:extLst>
      <p:ext uri="{BB962C8B-B14F-4D97-AF65-F5344CB8AC3E}">
        <p14:creationId xmlns:p14="http://schemas.microsoft.com/office/powerpoint/2010/main" val="3187310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254002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1160040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265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3506578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704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2232260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2073710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56383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135855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5988641C-43C8-4A6D-B5EE-37F1BBCDBE75}" type="datetimeFigureOut">
              <a:rPr lang="es-EC" smtClean="0"/>
              <a:t>6/2/2020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78358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988641C-43C8-4A6D-B5EE-37F1BBCDBE75}" type="datetimeFigureOut">
              <a:rPr lang="es-EC" smtClean="0"/>
              <a:t>6/2/2020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327502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988641C-43C8-4A6D-B5EE-37F1BBCDBE75}" type="datetimeFigureOut">
              <a:rPr lang="es-EC" smtClean="0"/>
              <a:t>6/2/2020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348204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988641C-43C8-4A6D-B5EE-37F1BBCDBE75}" type="datetimeFigureOut">
              <a:rPr lang="es-EC" smtClean="0"/>
              <a:t>6/2/2020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5586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641C-43C8-4A6D-B5EE-37F1BBCDBE75}" type="datetimeFigureOut">
              <a:rPr lang="es-EC" smtClean="0"/>
              <a:t>6/2/2020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273957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988641C-43C8-4A6D-B5EE-37F1BBCDBE75}" type="datetimeFigureOut">
              <a:rPr lang="es-EC" smtClean="0"/>
              <a:t>6/2/2020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2466980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5988641C-43C8-4A6D-B5EE-37F1BBCDBE75}" type="datetimeFigureOut">
              <a:rPr lang="es-EC" smtClean="0"/>
              <a:t>6/2/2020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CCFA52C-4688-4AF7-80BE-B4CA28C01A79}" type="slidenum">
              <a:rPr lang="es-EC" smtClean="0"/>
              <a:t>‹Nº›</a:t>
            </a:fld>
            <a:endParaRPr lang="es-EC"/>
          </a:p>
        </p:txBody>
      </p:sp>
    </p:spTree>
    <p:extLst>
      <p:ext uri="{BB962C8B-B14F-4D97-AF65-F5344CB8AC3E}">
        <p14:creationId xmlns:p14="http://schemas.microsoft.com/office/powerpoint/2010/main" val="99414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88641C-43C8-4A6D-B5EE-37F1BBCDBE75}" type="datetimeFigureOut">
              <a:rPr lang="es-EC" smtClean="0"/>
              <a:t>6/2/2020</a:t>
            </a:fld>
            <a:endParaRPr lang="es-EC"/>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CCFA52C-4688-4AF7-80BE-B4CA28C01A79}" type="slidenum">
              <a:rPr lang="es-EC" smtClean="0"/>
              <a:t>‹Nº›</a:t>
            </a:fld>
            <a:endParaRPr lang="es-EC"/>
          </a:p>
        </p:txBody>
      </p:sp>
    </p:spTree>
    <p:extLst>
      <p:ext uri="{BB962C8B-B14F-4D97-AF65-F5344CB8AC3E}">
        <p14:creationId xmlns:p14="http://schemas.microsoft.com/office/powerpoint/2010/main" val="3153938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jpeg"/><Relationship Id="rId18" Type="http://schemas.openxmlformats.org/officeDocument/2006/relationships/image" Target="../media/image23.png"/><Relationship Id="rId3" Type="http://schemas.openxmlformats.org/officeDocument/2006/relationships/image" Target="../media/image49.png"/><Relationship Id="rId7" Type="http://schemas.openxmlformats.org/officeDocument/2006/relationships/chart" Target="../charts/chart4.xml"/><Relationship Id="rId12" Type="http://schemas.openxmlformats.org/officeDocument/2006/relationships/image" Target="../media/image65.png"/><Relationship Id="rId17" Type="http://schemas.openxmlformats.org/officeDocument/2006/relationships/image" Target="../media/image22.jpeg"/><Relationship Id="rId2" Type="http://schemas.openxmlformats.org/officeDocument/2006/relationships/notesSlide" Target="../notesSlides/notesSlide9.xml"/><Relationship Id="rId16" Type="http://schemas.openxmlformats.org/officeDocument/2006/relationships/image" Target="../media/image20.png"/><Relationship Id="rId20" Type="http://schemas.openxmlformats.org/officeDocument/2006/relationships/image" Target="../media/image69.png"/><Relationship Id="rId1" Type="http://schemas.openxmlformats.org/officeDocument/2006/relationships/slideLayout" Target="../slideLayouts/slideLayout6.xml"/><Relationship Id="rId6" Type="http://schemas.openxmlformats.org/officeDocument/2006/relationships/chart" Target="../charts/chart3.xml"/><Relationship Id="rId11" Type="http://schemas.openxmlformats.org/officeDocument/2006/relationships/image" Target="../media/image64.png"/><Relationship Id="rId5" Type="http://schemas.openxmlformats.org/officeDocument/2006/relationships/image" Target="../media/image60.png"/><Relationship Id="rId15" Type="http://schemas.openxmlformats.org/officeDocument/2006/relationships/image" Target="../media/image19.png"/><Relationship Id="rId10" Type="http://schemas.openxmlformats.org/officeDocument/2006/relationships/image" Target="../media/image63.jpeg"/><Relationship Id="rId19" Type="http://schemas.openxmlformats.org/officeDocument/2006/relationships/image" Target="../media/image68.jpeg"/><Relationship Id="rId4" Type="http://schemas.openxmlformats.org/officeDocument/2006/relationships/image" Target="../media/image58.png"/><Relationship Id="rId9" Type="http://schemas.openxmlformats.org/officeDocument/2006/relationships/image" Target="../media/image62.png"/><Relationship Id="rId14" Type="http://schemas.openxmlformats.org/officeDocument/2006/relationships/image" Target="../media/image67.jpeg"/></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diagramColors" Target="../diagrams/colors1.xml"/><Relationship Id="rId12" Type="http://schemas.openxmlformats.org/officeDocument/2006/relationships/image" Target="../media/image7.jpeg"/><Relationship Id="rId17" Type="http://schemas.openxmlformats.org/officeDocument/2006/relationships/image" Target="../media/image12.jpe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 Id="rId1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chart" Target="../charts/chart9.xml"/><Relationship Id="rId7" Type="http://schemas.openxmlformats.org/officeDocument/2006/relationships/image" Target="../media/image7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jpeg"/></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microsoft.com/office/2007/relationships/diagramDrawing" Target="../diagrams/drawing2.xml"/><Relationship Id="rId3" Type="http://schemas.openxmlformats.org/officeDocument/2006/relationships/image" Target="../media/image13.png"/><Relationship Id="rId21" Type="http://schemas.openxmlformats.org/officeDocument/2006/relationships/diagramQuickStyle" Target="../diagrams/quickStyle3.xml"/><Relationship Id="rId7" Type="http://schemas.openxmlformats.org/officeDocument/2006/relationships/image" Target="../media/image17.png"/><Relationship Id="rId12" Type="http://schemas.openxmlformats.org/officeDocument/2006/relationships/image" Target="../media/image22.jpeg"/><Relationship Id="rId17" Type="http://schemas.openxmlformats.org/officeDocument/2006/relationships/diagramColors" Target="../diagrams/colors2.xml"/><Relationship Id="rId2" Type="http://schemas.openxmlformats.org/officeDocument/2006/relationships/notesSlide" Target="../notesSlides/notesSlide2.xml"/><Relationship Id="rId16" Type="http://schemas.openxmlformats.org/officeDocument/2006/relationships/diagramQuickStyle" Target="../diagrams/quickStyle2.xml"/><Relationship Id="rId20" Type="http://schemas.openxmlformats.org/officeDocument/2006/relationships/diagramLayout" Target="../diagrams/layout3.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diagramLayout" Target="../diagrams/layout2.xml"/><Relationship Id="rId23" Type="http://schemas.microsoft.com/office/2007/relationships/diagramDrawing" Target="../diagrams/drawing3.xml"/><Relationship Id="rId10" Type="http://schemas.openxmlformats.org/officeDocument/2006/relationships/image" Target="../media/image20.png"/><Relationship Id="rId19" Type="http://schemas.openxmlformats.org/officeDocument/2006/relationships/diagramData" Target="../diagrams/data3.xml"/><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diagramData" Target="../diagrams/data2.xml"/><Relationship Id="rId22" Type="http://schemas.openxmlformats.org/officeDocument/2006/relationships/diagramColors" Target="../diagrams/colors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25.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diagramColors" Target="../diagrams/colors9.xml"/><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27.png"/><Relationship Id="rId21" Type="http://schemas.openxmlformats.org/officeDocument/2006/relationships/image" Target="../media/image35.png"/><Relationship Id="rId7" Type="http://schemas.openxmlformats.org/officeDocument/2006/relationships/diagramColors" Target="../diagrams/colors8.xml"/><Relationship Id="rId12" Type="http://schemas.openxmlformats.org/officeDocument/2006/relationships/diagramQuickStyle" Target="../diagrams/quickStyle9.xml"/><Relationship Id="rId17" Type="http://schemas.openxmlformats.org/officeDocument/2006/relationships/image" Target="../media/image31.png"/><Relationship Id="rId25"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Layout" Target="../diagrams/layout9.xml"/><Relationship Id="rId24" Type="http://schemas.openxmlformats.org/officeDocument/2006/relationships/image" Target="../media/image38.png"/><Relationship Id="rId5" Type="http://schemas.openxmlformats.org/officeDocument/2006/relationships/diagramLayout" Target="../diagrams/layout8.xml"/><Relationship Id="rId15" Type="http://schemas.openxmlformats.org/officeDocument/2006/relationships/image" Target="../media/image29.jpe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diagramData" Target="../diagrams/data9.xml"/><Relationship Id="rId19" Type="http://schemas.openxmlformats.org/officeDocument/2006/relationships/image" Target="../media/image33.png"/><Relationship Id="rId4" Type="http://schemas.openxmlformats.org/officeDocument/2006/relationships/diagramData" Target="../diagrams/data8.xml"/><Relationship Id="rId9" Type="http://schemas.openxmlformats.org/officeDocument/2006/relationships/image" Target="../media/image28.png"/><Relationship Id="rId14" Type="http://schemas.microsoft.com/office/2007/relationships/diagramDrawing" Target="../diagrams/drawing9.xml"/><Relationship Id="rId22" Type="http://schemas.openxmlformats.org/officeDocument/2006/relationships/image" Target="../media/image36.png"/><Relationship Id="rId27" Type="http://schemas.openxmlformats.org/officeDocument/2006/relationships/image" Target="../media/image41.jpeg"/><Relationship Id="rId30"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5.png"/><Relationship Id="rId7" Type="http://schemas.openxmlformats.org/officeDocument/2006/relationships/diagramColors" Target="../diagrams/colors1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0.xml"/><Relationship Id="rId11" Type="http://schemas.openxmlformats.org/officeDocument/2006/relationships/image" Target="../media/image48.png"/><Relationship Id="rId5" Type="http://schemas.openxmlformats.org/officeDocument/2006/relationships/diagramLayout" Target="../diagrams/layout10.xml"/><Relationship Id="rId10" Type="http://schemas.openxmlformats.org/officeDocument/2006/relationships/image" Target="../media/image47.png"/><Relationship Id="rId4" Type="http://schemas.openxmlformats.org/officeDocument/2006/relationships/diagramData" Target="../diagrams/data10.xml"/><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44" name="Imagen 43">
            <a:extLst>
              <a:ext uri="{FF2B5EF4-FFF2-40B4-BE49-F238E27FC236}">
                <a16:creationId xmlns:a16="http://schemas.microsoft.com/office/drawing/2014/main" id="{F9FB4641-41A4-4998-A871-00EEFA9E0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260" y="117125"/>
            <a:ext cx="1145107" cy="1145107"/>
          </a:xfrm>
          <a:prstGeom prst="rect">
            <a:avLst/>
          </a:prstGeom>
        </p:spPr>
      </p:pic>
      <p:pic>
        <p:nvPicPr>
          <p:cNvPr id="45" name="image4.png" descr="Resultado de imagen para espe">
            <a:extLst>
              <a:ext uri="{FF2B5EF4-FFF2-40B4-BE49-F238E27FC236}">
                <a16:creationId xmlns:a16="http://schemas.microsoft.com/office/drawing/2014/main" id="{F5789882-220A-46C3-892E-95ED9C794FB3}"/>
              </a:ext>
            </a:extLst>
          </p:cNvPr>
          <p:cNvPicPr/>
          <p:nvPr/>
        </p:nvPicPr>
        <p:blipFill>
          <a:blip r:embed="rId3"/>
          <a:srcRect/>
          <a:stretch>
            <a:fillRect/>
          </a:stretch>
        </p:blipFill>
        <p:spPr>
          <a:xfrm>
            <a:off x="2813218" y="267954"/>
            <a:ext cx="5274310" cy="1143920"/>
          </a:xfrm>
          <a:prstGeom prst="rect">
            <a:avLst/>
          </a:prstGeom>
          <a:noFill/>
          <a:ln>
            <a:noFill/>
            <a:prstDash/>
          </a:ln>
        </p:spPr>
      </p:pic>
      <p:sp>
        <p:nvSpPr>
          <p:cNvPr id="46" name="3 CuadroTexto">
            <a:extLst>
              <a:ext uri="{FF2B5EF4-FFF2-40B4-BE49-F238E27FC236}">
                <a16:creationId xmlns:a16="http://schemas.microsoft.com/office/drawing/2014/main" id="{617FCAF4-6435-4C2B-9085-920B56D67C83}"/>
              </a:ext>
            </a:extLst>
          </p:cNvPr>
          <p:cNvSpPr txBox="1"/>
          <p:nvPr/>
        </p:nvSpPr>
        <p:spPr>
          <a:xfrm>
            <a:off x="1954527" y="1754208"/>
            <a:ext cx="7560840" cy="3631763"/>
          </a:xfrm>
          <a:prstGeom prst="rect">
            <a:avLst/>
          </a:prstGeom>
          <a:noFill/>
        </p:spPr>
        <p:txBody>
          <a:bodyPr wrap="square" rtlCol="0">
            <a:spAutoFit/>
          </a:bodyPr>
          <a:lstStyle/>
          <a:p>
            <a:pPr algn="ctr"/>
            <a:r>
              <a:rPr lang="es-EC" b="1" dirty="0">
                <a:latin typeface="Times New Roman" pitchFamily="18" charset="0"/>
                <a:cs typeface="Times New Roman" pitchFamily="18" charset="0"/>
              </a:rPr>
              <a:t>DEPARTAMENTO DE CIENCIAS ECONÓMICAS,</a:t>
            </a:r>
            <a:br>
              <a:rPr lang="es-EC" b="1" dirty="0">
                <a:latin typeface="Times New Roman" pitchFamily="18" charset="0"/>
                <a:cs typeface="Times New Roman" pitchFamily="18" charset="0"/>
              </a:rPr>
            </a:br>
            <a:r>
              <a:rPr lang="es-EC" b="1" dirty="0">
                <a:latin typeface="Times New Roman" pitchFamily="18" charset="0"/>
                <a:cs typeface="Times New Roman" pitchFamily="18" charset="0"/>
              </a:rPr>
              <a:t> ADMINISTRATIVAS Y DE COMERCIO</a:t>
            </a:r>
            <a:endParaRPr lang="es-ES" b="1" dirty="0">
              <a:latin typeface="Times New Roman" panose="02020603050405020304" pitchFamily="18" charset="0"/>
              <a:cs typeface="Times New Roman" panose="02020603050405020304" pitchFamily="18" charset="0"/>
            </a:endParaRPr>
          </a:p>
          <a:p>
            <a:endParaRPr lang="es-ES" sz="2000" b="1" dirty="0">
              <a:latin typeface="Times New Roman" panose="02020603050405020304" pitchFamily="18" charset="0"/>
              <a:cs typeface="Times New Roman" panose="02020603050405020304" pitchFamily="18" charset="0"/>
            </a:endParaRPr>
          </a:p>
          <a:p>
            <a:pPr algn="ctr"/>
            <a:r>
              <a:rPr lang="es-EC" b="1" dirty="0">
                <a:latin typeface="Times New Roman" panose="02020603050405020304" pitchFamily="18" charset="0"/>
                <a:cs typeface="Times New Roman" panose="02020603050405020304" pitchFamily="18" charset="0"/>
              </a:rPr>
              <a:t>TRABAJO DE TITULACIÓN, PREVIO A LA OBTENCIÓN DEL TÍTULO DE INGENIERÍA EN MERCADOTECNIA</a:t>
            </a:r>
          </a:p>
          <a:p>
            <a:endParaRPr lang="es-ES" sz="2400" dirty="0">
              <a:latin typeface="Times New Roman" panose="02020603050405020304" pitchFamily="18" charset="0"/>
              <a:cs typeface="Times New Roman" panose="02020603050405020304" pitchFamily="18" charset="0"/>
            </a:endParaRPr>
          </a:p>
          <a:p>
            <a:pPr algn="ctr"/>
            <a:r>
              <a:rPr lang="es-EC" i="1" dirty="0">
                <a:latin typeface="Times New Roman" panose="02020603050405020304" pitchFamily="18" charset="0"/>
                <a:cs typeface="Times New Roman" panose="02020603050405020304" pitchFamily="18" charset="0"/>
              </a:rPr>
              <a:t>“COMERCIO ELECTRÓNICO EN EL ECUADOR: ESTUDIO DE LAS VARIABLES QUE INFLUYEN EN EL COMPORTAMIENTO DEL CONSUMIDOR DE LA CIUDAD DE QUITO, EN LA ADMINISTRACIÓN ZONAL MARISCAL, EN SU ADOPCIÓN DE LAS COMPRAS ON-LINE”</a:t>
            </a:r>
            <a:endParaRPr lang="es-ES" i="1" dirty="0">
              <a:latin typeface="Times New Roman" panose="02020603050405020304" pitchFamily="18" charset="0"/>
              <a:cs typeface="Times New Roman" panose="02020603050405020304" pitchFamily="18" charset="0"/>
            </a:endParaRPr>
          </a:p>
          <a:p>
            <a:pPr algn="ctr"/>
            <a:endParaRPr lang="es-ES" sz="2400" dirty="0">
              <a:latin typeface="Times New Roman" panose="02020603050405020304" pitchFamily="18" charset="0"/>
              <a:cs typeface="Times New Roman" panose="02020603050405020304" pitchFamily="18" charset="0"/>
            </a:endParaRPr>
          </a:p>
          <a:p>
            <a:endParaRPr lang="es-ES" dirty="0"/>
          </a:p>
        </p:txBody>
      </p:sp>
      <p:sp>
        <p:nvSpPr>
          <p:cNvPr id="47" name="3 CuadroTexto">
            <a:extLst>
              <a:ext uri="{FF2B5EF4-FFF2-40B4-BE49-F238E27FC236}">
                <a16:creationId xmlns:a16="http://schemas.microsoft.com/office/drawing/2014/main" id="{35FB7B39-2BE4-42BB-9192-C67485F0032C}"/>
              </a:ext>
            </a:extLst>
          </p:cNvPr>
          <p:cNvSpPr txBox="1"/>
          <p:nvPr/>
        </p:nvSpPr>
        <p:spPr>
          <a:xfrm>
            <a:off x="1865399" y="5029437"/>
            <a:ext cx="7560840" cy="2031325"/>
          </a:xfrm>
          <a:prstGeom prst="rect">
            <a:avLst/>
          </a:prstGeom>
          <a:noFill/>
        </p:spPr>
        <p:txBody>
          <a:bodyPr wrap="square" rtlCol="0">
            <a:spAutoFit/>
          </a:bodyPr>
          <a:lstStyle/>
          <a:p>
            <a:pPr algn="ctr"/>
            <a:r>
              <a:rPr lang="es-419" b="1" dirty="0">
                <a:latin typeface="Times New Roman" pitchFamily="18" charset="0"/>
                <a:cs typeface="Times New Roman" pitchFamily="18" charset="0"/>
              </a:rPr>
              <a:t>Autora: </a:t>
            </a:r>
            <a:r>
              <a:rPr lang="es-419" dirty="0">
                <a:latin typeface="Times New Roman" pitchFamily="18" charset="0"/>
                <a:cs typeface="Times New Roman" pitchFamily="18" charset="0"/>
              </a:rPr>
              <a:t>Ma Fernanda Cajas Castro</a:t>
            </a:r>
          </a:p>
          <a:p>
            <a:pPr algn="ctr"/>
            <a:endParaRPr lang="es-419" b="1" dirty="0">
              <a:latin typeface="Times New Roman" pitchFamily="18" charset="0"/>
              <a:cs typeface="Times New Roman" pitchFamily="18" charset="0"/>
            </a:endParaRPr>
          </a:p>
          <a:p>
            <a:pPr algn="ctr"/>
            <a:r>
              <a:rPr lang="es-419" b="1" dirty="0">
                <a:latin typeface="Times New Roman" pitchFamily="18" charset="0"/>
                <a:cs typeface="Times New Roman" pitchFamily="18" charset="0"/>
              </a:rPr>
              <a:t>Director de Tesis: </a:t>
            </a:r>
            <a:r>
              <a:rPr lang="es-ES_tradnl" altLang="es-EC" dirty="0">
                <a:latin typeface="Times New Roman" panose="02020603050405020304" pitchFamily="18" charset="0"/>
                <a:cs typeface="Times New Roman" panose="02020603050405020304" pitchFamily="18" charset="0"/>
              </a:rPr>
              <a:t>Ing. Marcelo Vega</a:t>
            </a:r>
            <a:endParaRPr lang="es-EC" altLang="es-EC" dirty="0">
              <a:latin typeface="Times New Roman" panose="02020603050405020304" pitchFamily="18" charset="0"/>
              <a:cs typeface="Times New Roman" panose="02020603050405020304" pitchFamily="18" charset="0"/>
            </a:endParaRPr>
          </a:p>
          <a:p>
            <a:pPr algn="ctr"/>
            <a:r>
              <a:rPr lang="es-419" b="1" dirty="0">
                <a:latin typeface="Times New Roman" pitchFamily="18" charset="0"/>
                <a:cs typeface="Times New Roman" pitchFamily="18" charset="0"/>
              </a:rPr>
              <a:t>Oponente de Tesis: </a:t>
            </a:r>
            <a:r>
              <a:rPr lang="es-ES_tradnl" altLang="es-EC" dirty="0">
                <a:latin typeface="Times New Roman" panose="02020603050405020304" pitchFamily="18" charset="0"/>
                <a:cs typeface="Times New Roman" panose="02020603050405020304" pitchFamily="18" charset="0"/>
              </a:rPr>
              <a:t>Ing. Marco Jaramillo</a:t>
            </a:r>
          </a:p>
          <a:p>
            <a:pPr algn="ctr"/>
            <a:endParaRPr lang="es-ES_tradnl" altLang="es-EC" dirty="0">
              <a:latin typeface="Times New Roman" panose="02020603050405020304" pitchFamily="18" charset="0"/>
              <a:cs typeface="Times New Roman" panose="02020603050405020304" pitchFamily="18" charset="0"/>
            </a:endParaRPr>
          </a:p>
          <a:p>
            <a:pPr algn="ctr"/>
            <a:r>
              <a:rPr lang="es-ES_tradnl" dirty="0">
                <a:latin typeface="Times New Roman" panose="02020603050405020304" pitchFamily="18" charset="0"/>
                <a:cs typeface="Times New Roman" panose="02020603050405020304" pitchFamily="18" charset="0"/>
              </a:rPr>
              <a:t>2020</a:t>
            </a:r>
            <a:endParaRPr lang="es-ES" dirty="0">
              <a:latin typeface="Times New Roman" panose="02020603050405020304" pitchFamily="18"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76793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7744D0-BB68-4BE8-B65A-DE3C406D3C87}"/>
              </a:ext>
            </a:extLst>
          </p:cNvPr>
          <p:cNvSpPr>
            <a:spLocks noGrp="1"/>
          </p:cNvSpPr>
          <p:nvPr>
            <p:ph type="ctrTitle"/>
          </p:nvPr>
        </p:nvSpPr>
        <p:spPr>
          <a:xfrm>
            <a:off x="1554120" y="1020871"/>
            <a:ext cx="6960759" cy="2849671"/>
          </a:xfrm>
        </p:spPr>
        <p:txBody>
          <a:bodyPr>
            <a:normAutofit/>
          </a:bodyPr>
          <a:lstStyle/>
          <a:p>
            <a:pPr algn="l"/>
            <a:r>
              <a:rPr lang="es-419" sz="6600" dirty="0">
                <a:solidFill>
                  <a:srgbClr val="FFFFFF"/>
                </a:solidFill>
              </a:rPr>
              <a:t>RESULTADOS</a:t>
            </a:r>
            <a:endParaRPr lang="es-EC" sz="6600" dirty="0">
              <a:solidFill>
                <a:srgbClr val="FFFFFF"/>
              </a:solidFill>
            </a:endParaRPr>
          </a:p>
        </p:txBody>
      </p:sp>
      <p:sp>
        <p:nvSpPr>
          <p:cNvPr id="3" name="Subtítulo 2">
            <a:extLst>
              <a:ext uri="{FF2B5EF4-FFF2-40B4-BE49-F238E27FC236}">
                <a16:creationId xmlns:a16="http://schemas.microsoft.com/office/drawing/2014/main" id="{6F53D030-8DDB-4509-A06B-7D407770004C}"/>
              </a:ext>
            </a:extLst>
          </p:cNvPr>
          <p:cNvSpPr>
            <a:spLocks noGrp="1"/>
          </p:cNvSpPr>
          <p:nvPr>
            <p:ph type="subTitle" idx="1"/>
          </p:nvPr>
        </p:nvSpPr>
        <p:spPr>
          <a:xfrm>
            <a:off x="1683088" y="3962088"/>
            <a:ext cx="6112077" cy="1186108"/>
          </a:xfrm>
        </p:spPr>
        <p:txBody>
          <a:bodyPr>
            <a:normAutofit/>
          </a:bodyPr>
          <a:lstStyle/>
          <a:p>
            <a:pPr algn="l"/>
            <a:endParaRPr lang="es-EC" sz="2000" dirty="0">
              <a:solidFill>
                <a:srgbClr val="FFFFFF">
                  <a:alpha val="70000"/>
                </a:srgbClr>
              </a:solidFill>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0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ADDD55D-675D-4122-84D9-CC9EFA728A45}"/>
              </a:ext>
            </a:extLst>
          </p:cNvPr>
          <p:cNvPicPr>
            <a:picLocks noChangeAspect="1"/>
          </p:cNvPicPr>
          <p:nvPr/>
        </p:nvPicPr>
        <p:blipFill>
          <a:blip r:embed="rId3"/>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57026552-7223-40C2-8B26-509042D043FE}"/>
              </a:ext>
            </a:extLst>
          </p:cNvPr>
          <p:cNvSpPr>
            <a:spLocks noGrp="1"/>
          </p:cNvSpPr>
          <p:nvPr>
            <p:ph type="title"/>
          </p:nvPr>
        </p:nvSpPr>
        <p:spPr>
          <a:xfrm>
            <a:off x="471594" y="255270"/>
            <a:ext cx="8596668" cy="579120"/>
          </a:xfrm>
        </p:spPr>
        <p:txBody>
          <a:bodyPr>
            <a:normAutofit fontScale="90000"/>
          </a:bodyPr>
          <a:lstStyle/>
          <a:p>
            <a:r>
              <a:rPr lang="es-419" dirty="0"/>
              <a:t>PERFIL DE COMPRADORES</a:t>
            </a:r>
            <a:endParaRPr lang="es-EC" dirty="0"/>
          </a:p>
        </p:txBody>
      </p:sp>
      <p:pic>
        <p:nvPicPr>
          <p:cNvPr id="3" name="Imagen 2">
            <a:extLst>
              <a:ext uri="{FF2B5EF4-FFF2-40B4-BE49-F238E27FC236}">
                <a16:creationId xmlns:a16="http://schemas.microsoft.com/office/drawing/2014/main" id="{D96BF2EF-6762-4434-A132-7EBFE77BDAF5}"/>
              </a:ext>
            </a:extLst>
          </p:cNvPr>
          <p:cNvPicPr>
            <a:picLocks noChangeAspect="1"/>
          </p:cNvPicPr>
          <p:nvPr/>
        </p:nvPicPr>
        <p:blipFill>
          <a:blip r:embed="rId4"/>
          <a:stretch>
            <a:fillRect/>
          </a:stretch>
        </p:blipFill>
        <p:spPr>
          <a:xfrm>
            <a:off x="731328" y="1526382"/>
            <a:ext cx="4038600" cy="1562100"/>
          </a:xfrm>
          <a:prstGeom prst="rect">
            <a:avLst/>
          </a:prstGeom>
        </p:spPr>
      </p:pic>
      <p:sp>
        <p:nvSpPr>
          <p:cNvPr id="10" name="Título 1">
            <a:extLst>
              <a:ext uri="{FF2B5EF4-FFF2-40B4-BE49-F238E27FC236}">
                <a16:creationId xmlns:a16="http://schemas.microsoft.com/office/drawing/2014/main" id="{D56EB184-A349-4ACB-BAA6-8B034DCCF5D7}"/>
              </a:ext>
            </a:extLst>
          </p:cNvPr>
          <p:cNvSpPr txBox="1">
            <a:spLocks/>
          </p:cNvSpPr>
          <p:nvPr/>
        </p:nvSpPr>
        <p:spPr>
          <a:xfrm>
            <a:off x="2170257" y="1073150"/>
            <a:ext cx="1375410" cy="4267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2000" dirty="0"/>
              <a:t>GÉNERO</a:t>
            </a:r>
            <a:endParaRPr lang="es-EC" sz="2000" dirty="0"/>
          </a:p>
        </p:txBody>
      </p:sp>
      <p:sp>
        <p:nvSpPr>
          <p:cNvPr id="11" name="Título 1">
            <a:extLst>
              <a:ext uri="{FF2B5EF4-FFF2-40B4-BE49-F238E27FC236}">
                <a16:creationId xmlns:a16="http://schemas.microsoft.com/office/drawing/2014/main" id="{7AE31224-59A8-4020-A6E9-45009FD4222E}"/>
              </a:ext>
            </a:extLst>
          </p:cNvPr>
          <p:cNvSpPr txBox="1">
            <a:spLocks/>
          </p:cNvSpPr>
          <p:nvPr/>
        </p:nvSpPr>
        <p:spPr>
          <a:xfrm>
            <a:off x="7956992" y="996950"/>
            <a:ext cx="2215054" cy="5791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2000" dirty="0"/>
              <a:t>NIVEL EDUCATIVO</a:t>
            </a:r>
            <a:endParaRPr lang="es-EC" sz="2000" dirty="0"/>
          </a:p>
        </p:txBody>
      </p:sp>
      <p:pic>
        <p:nvPicPr>
          <p:cNvPr id="14" name="Imagen 13">
            <a:extLst>
              <a:ext uri="{FF2B5EF4-FFF2-40B4-BE49-F238E27FC236}">
                <a16:creationId xmlns:a16="http://schemas.microsoft.com/office/drawing/2014/main" id="{AF5DA0A1-58DD-4229-9275-2B64DEC5187C}"/>
              </a:ext>
            </a:extLst>
          </p:cNvPr>
          <p:cNvPicPr>
            <a:picLocks noChangeAspect="1"/>
          </p:cNvPicPr>
          <p:nvPr/>
        </p:nvPicPr>
        <p:blipFill>
          <a:blip r:embed="rId5"/>
          <a:stretch>
            <a:fillRect/>
          </a:stretch>
        </p:blipFill>
        <p:spPr>
          <a:xfrm>
            <a:off x="5715924" y="1345883"/>
            <a:ext cx="6178868" cy="2292541"/>
          </a:xfrm>
          <a:prstGeom prst="rect">
            <a:avLst/>
          </a:prstGeom>
        </p:spPr>
      </p:pic>
      <p:sp>
        <p:nvSpPr>
          <p:cNvPr id="15" name="CuadroTexto 14">
            <a:extLst>
              <a:ext uri="{FF2B5EF4-FFF2-40B4-BE49-F238E27FC236}">
                <a16:creationId xmlns:a16="http://schemas.microsoft.com/office/drawing/2014/main" id="{26D6BFA9-3E78-4433-A308-80AA3EB29350}"/>
              </a:ext>
            </a:extLst>
          </p:cNvPr>
          <p:cNvSpPr txBox="1"/>
          <p:nvPr/>
        </p:nvSpPr>
        <p:spPr>
          <a:xfrm>
            <a:off x="1497330" y="3088481"/>
            <a:ext cx="1017270" cy="369332"/>
          </a:xfrm>
          <a:prstGeom prst="rect">
            <a:avLst/>
          </a:prstGeom>
          <a:noFill/>
        </p:spPr>
        <p:txBody>
          <a:bodyPr wrap="square" rtlCol="0">
            <a:spAutoFit/>
          </a:bodyPr>
          <a:lstStyle/>
          <a:p>
            <a:r>
              <a:rPr lang="es-419" dirty="0"/>
              <a:t>44%</a:t>
            </a:r>
            <a:endParaRPr lang="es-EC" dirty="0"/>
          </a:p>
        </p:txBody>
      </p:sp>
      <p:sp>
        <p:nvSpPr>
          <p:cNvPr id="16" name="CuadroTexto 15">
            <a:extLst>
              <a:ext uri="{FF2B5EF4-FFF2-40B4-BE49-F238E27FC236}">
                <a16:creationId xmlns:a16="http://schemas.microsoft.com/office/drawing/2014/main" id="{38439A4C-6B5E-4403-A746-0EC556632C94}"/>
              </a:ext>
            </a:extLst>
          </p:cNvPr>
          <p:cNvSpPr txBox="1"/>
          <p:nvPr/>
        </p:nvSpPr>
        <p:spPr>
          <a:xfrm>
            <a:off x="3606627" y="3088481"/>
            <a:ext cx="1017270" cy="369332"/>
          </a:xfrm>
          <a:prstGeom prst="rect">
            <a:avLst/>
          </a:prstGeom>
          <a:noFill/>
        </p:spPr>
        <p:txBody>
          <a:bodyPr wrap="square" rtlCol="0">
            <a:spAutoFit/>
          </a:bodyPr>
          <a:lstStyle/>
          <a:p>
            <a:r>
              <a:rPr lang="es-419" dirty="0"/>
              <a:t>55%</a:t>
            </a:r>
            <a:endParaRPr lang="es-EC" dirty="0"/>
          </a:p>
        </p:txBody>
      </p:sp>
      <p:sp>
        <p:nvSpPr>
          <p:cNvPr id="17" name="CuadroTexto 16">
            <a:extLst>
              <a:ext uri="{FF2B5EF4-FFF2-40B4-BE49-F238E27FC236}">
                <a16:creationId xmlns:a16="http://schemas.microsoft.com/office/drawing/2014/main" id="{C35DEE69-A162-42E5-A39F-A2CC60181169}"/>
              </a:ext>
            </a:extLst>
          </p:cNvPr>
          <p:cNvSpPr txBox="1"/>
          <p:nvPr/>
        </p:nvSpPr>
        <p:spPr>
          <a:xfrm>
            <a:off x="2398913" y="3315891"/>
            <a:ext cx="1488459" cy="369332"/>
          </a:xfrm>
          <a:prstGeom prst="rect">
            <a:avLst/>
          </a:prstGeom>
          <a:noFill/>
        </p:spPr>
        <p:txBody>
          <a:bodyPr wrap="square" rtlCol="0">
            <a:spAutoFit/>
          </a:bodyPr>
          <a:lstStyle/>
          <a:p>
            <a:r>
              <a:rPr lang="es-419" dirty="0"/>
              <a:t>1% OTRO</a:t>
            </a:r>
            <a:endParaRPr lang="es-EC" dirty="0"/>
          </a:p>
        </p:txBody>
      </p:sp>
      <p:pic>
        <p:nvPicPr>
          <p:cNvPr id="18" name="Imagen 17">
            <a:extLst>
              <a:ext uri="{FF2B5EF4-FFF2-40B4-BE49-F238E27FC236}">
                <a16:creationId xmlns:a16="http://schemas.microsoft.com/office/drawing/2014/main" id="{825C069E-5D47-4F5A-B1DF-77B10B93E66A}"/>
              </a:ext>
            </a:extLst>
          </p:cNvPr>
          <p:cNvPicPr>
            <a:picLocks noChangeAspect="1"/>
          </p:cNvPicPr>
          <p:nvPr/>
        </p:nvPicPr>
        <p:blipFill>
          <a:blip r:embed="rId6"/>
          <a:stretch>
            <a:fillRect/>
          </a:stretch>
        </p:blipFill>
        <p:spPr>
          <a:xfrm>
            <a:off x="86649" y="4351974"/>
            <a:ext cx="5629275" cy="2076450"/>
          </a:xfrm>
          <a:prstGeom prst="rect">
            <a:avLst/>
          </a:prstGeom>
        </p:spPr>
      </p:pic>
      <p:sp>
        <p:nvSpPr>
          <p:cNvPr id="19" name="Título 1">
            <a:extLst>
              <a:ext uri="{FF2B5EF4-FFF2-40B4-BE49-F238E27FC236}">
                <a16:creationId xmlns:a16="http://schemas.microsoft.com/office/drawing/2014/main" id="{DB6695BD-6B95-49D5-A9D1-79C86C954042}"/>
              </a:ext>
            </a:extLst>
          </p:cNvPr>
          <p:cNvSpPr txBox="1">
            <a:spLocks/>
          </p:cNvSpPr>
          <p:nvPr/>
        </p:nvSpPr>
        <p:spPr>
          <a:xfrm>
            <a:off x="2398913" y="3939540"/>
            <a:ext cx="1375410" cy="42672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sz="2000" dirty="0"/>
              <a:t>EDAD</a:t>
            </a:r>
            <a:endParaRPr lang="es-EC" sz="2000" dirty="0"/>
          </a:p>
        </p:txBody>
      </p:sp>
      <p:pic>
        <p:nvPicPr>
          <p:cNvPr id="20" name="Imagen 19">
            <a:extLst>
              <a:ext uri="{FF2B5EF4-FFF2-40B4-BE49-F238E27FC236}">
                <a16:creationId xmlns:a16="http://schemas.microsoft.com/office/drawing/2014/main" id="{2563E929-F7EB-4442-ABC4-7F5104A2BE6D}"/>
              </a:ext>
            </a:extLst>
          </p:cNvPr>
          <p:cNvPicPr>
            <a:picLocks noChangeAspect="1"/>
          </p:cNvPicPr>
          <p:nvPr/>
        </p:nvPicPr>
        <p:blipFill rotWithShape="1">
          <a:blip r:embed="rId7"/>
          <a:srcRect r="5860"/>
          <a:stretch/>
        </p:blipFill>
        <p:spPr>
          <a:xfrm>
            <a:off x="5627967" y="4175064"/>
            <a:ext cx="6477384" cy="1837179"/>
          </a:xfrm>
          <a:prstGeom prst="rect">
            <a:avLst/>
          </a:prstGeom>
        </p:spPr>
      </p:pic>
      <p:sp>
        <p:nvSpPr>
          <p:cNvPr id="21" name="Elipse 20">
            <a:extLst>
              <a:ext uri="{FF2B5EF4-FFF2-40B4-BE49-F238E27FC236}">
                <a16:creationId xmlns:a16="http://schemas.microsoft.com/office/drawing/2014/main" id="{C0D3DF2A-DAE4-4CE3-AB42-455355457E1C}"/>
              </a:ext>
            </a:extLst>
          </p:cNvPr>
          <p:cNvSpPr/>
          <p:nvPr/>
        </p:nvSpPr>
        <p:spPr>
          <a:xfrm>
            <a:off x="4183132" y="3228262"/>
            <a:ext cx="160020" cy="13049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2" name="Elipse 21">
            <a:extLst>
              <a:ext uri="{FF2B5EF4-FFF2-40B4-BE49-F238E27FC236}">
                <a16:creationId xmlns:a16="http://schemas.microsoft.com/office/drawing/2014/main" id="{EE5087C6-44AF-4213-B4D2-58B573A885C5}"/>
              </a:ext>
            </a:extLst>
          </p:cNvPr>
          <p:cNvSpPr/>
          <p:nvPr/>
        </p:nvSpPr>
        <p:spPr>
          <a:xfrm>
            <a:off x="9989041" y="3341693"/>
            <a:ext cx="160020" cy="13049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3" name="Elipse 22">
            <a:extLst>
              <a:ext uri="{FF2B5EF4-FFF2-40B4-BE49-F238E27FC236}">
                <a16:creationId xmlns:a16="http://schemas.microsoft.com/office/drawing/2014/main" id="{28949101-7ECC-4801-94BD-82F0F35A95E3}"/>
              </a:ext>
            </a:extLst>
          </p:cNvPr>
          <p:cNvSpPr/>
          <p:nvPr/>
        </p:nvSpPr>
        <p:spPr>
          <a:xfrm>
            <a:off x="8645338" y="6089840"/>
            <a:ext cx="160020" cy="130493"/>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24" name="Elipse 23">
            <a:extLst>
              <a:ext uri="{FF2B5EF4-FFF2-40B4-BE49-F238E27FC236}">
                <a16:creationId xmlns:a16="http://schemas.microsoft.com/office/drawing/2014/main" id="{942F64FB-4F77-4A39-A64A-F204C75A6E25}"/>
              </a:ext>
            </a:extLst>
          </p:cNvPr>
          <p:cNvSpPr/>
          <p:nvPr/>
        </p:nvSpPr>
        <p:spPr>
          <a:xfrm>
            <a:off x="1728297" y="6351606"/>
            <a:ext cx="151303" cy="153636"/>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0649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88234-1EEB-49C8-A16A-E755C9254E3D}"/>
              </a:ext>
            </a:extLst>
          </p:cNvPr>
          <p:cNvSpPr>
            <a:spLocks noGrp="1"/>
          </p:cNvSpPr>
          <p:nvPr>
            <p:ph type="title"/>
          </p:nvPr>
        </p:nvSpPr>
        <p:spPr/>
        <p:txBody>
          <a:bodyPr/>
          <a:lstStyle/>
          <a:p>
            <a:r>
              <a:rPr lang="es-EC" dirty="0"/>
              <a:t>DISPOSITIVOS DE CONEXIÓN</a:t>
            </a:r>
          </a:p>
        </p:txBody>
      </p:sp>
      <p:pic>
        <p:nvPicPr>
          <p:cNvPr id="3" name="Imagen 2">
            <a:extLst>
              <a:ext uri="{FF2B5EF4-FFF2-40B4-BE49-F238E27FC236}">
                <a16:creationId xmlns:a16="http://schemas.microsoft.com/office/drawing/2014/main" id="{EA1C51D6-B8C2-44BF-9280-2A303DAB3CF6}"/>
              </a:ext>
            </a:extLst>
          </p:cNvPr>
          <p:cNvPicPr>
            <a:picLocks noChangeAspect="1"/>
          </p:cNvPicPr>
          <p:nvPr/>
        </p:nvPicPr>
        <p:blipFill>
          <a:blip r:embed="rId3"/>
          <a:stretch>
            <a:fillRect/>
          </a:stretch>
        </p:blipFill>
        <p:spPr>
          <a:xfrm>
            <a:off x="7814383" y="2241967"/>
            <a:ext cx="1663728" cy="2324953"/>
          </a:xfrm>
          <a:prstGeom prst="rect">
            <a:avLst/>
          </a:prstGeom>
        </p:spPr>
      </p:pic>
      <p:pic>
        <p:nvPicPr>
          <p:cNvPr id="4" name="Imagen 3">
            <a:extLst>
              <a:ext uri="{FF2B5EF4-FFF2-40B4-BE49-F238E27FC236}">
                <a16:creationId xmlns:a16="http://schemas.microsoft.com/office/drawing/2014/main" id="{CDE8ABF6-3506-47EB-A705-206FDBFC06A9}"/>
              </a:ext>
            </a:extLst>
          </p:cNvPr>
          <p:cNvPicPr>
            <a:picLocks noChangeAspect="1"/>
          </p:cNvPicPr>
          <p:nvPr/>
        </p:nvPicPr>
        <p:blipFill>
          <a:blip r:embed="rId4"/>
          <a:stretch>
            <a:fillRect/>
          </a:stretch>
        </p:blipFill>
        <p:spPr>
          <a:xfrm>
            <a:off x="482053" y="2417981"/>
            <a:ext cx="3089585" cy="2275840"/>
          </a:xfrm>
          <a:prstGeom prst="rect">
            <a:avLst/>
          </a:prstGeom>
        </p:spPr>
      </p:pic>
      <p:pic>
        <p:nvPicPr>
          <p:cNvPr id="12290" name="Picture 2" descr="Resultado de imagen para tablet dibujo">
            <a:extLst>
              <a:ext uri="{FF2B5EF4-FFF2-40B4-BE49-F238E27FC236}">
                <a16:creationId xmlns:a16="http://schemas.microsoft.com/office/drawing/2014/main" id="{8C3A4268-BD03-4DF2-94F7-3AD883A01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7838" y="1835071"/>
            <a:ext cx="2694672" cy="2694672"/>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1048C17-A49C-49F6-A462-DEB4671519D9}"/>
              </a:ext>
            </a:extLst>
          </p:cNvPr>
          <p:cNvSpPr txBox="1"/>
          <p:nvPr/>
        </p:nvSpPr>
        <p:spPr>
          <a:xfrm>
            <a:off x="1674796" y="4764505"/>
            <a:ext cx="933650" cy="369332"/>
          </a:xfrm>
          <a:prstGeom prst="rect">
            <a:avLst/>
          </a:prstGeom>
          <a:noFill/>
        </p:spPr>
        <p:txBody>
          <a:bodyPr wrap="square" rtlCol="0">
            <a:spAutoFit/>
          </a:bodyPr>
          <a:lstStyle/>
          <a:p>
            <a:r>
              <a:rPr lang="es-419" dirty="0"/>
              <a:t>33%</a:t>
            </a:r>
            <a:endParaRPr lang="es-EC" dirty="0"/>
          </a:p>
        </p:txBody>
      </p:sp>
      <p:sp>
        <p:nvSpPr>
          <p:cNvPr id="7" name="CuadroTexto 6">
            <a:extLst>
              <a:ext uri="{FF2B5EF4-FFF2-40B4-BE49-F238E27FC236}">
                <a16:creationId xmlns:a16="http://schemas.microsoft.com/office/drawing/2014/main" id="{23EEF6DC-EE08-44C0-823B-3698CFC77CDA}"/>
              </a:ext>
            </a:extLst>
          </p:cNvPr>
          <p:cNvSpPr txBox="1"/>
          <p:nvPr/>
        </p:nvSpPr>
        <p:spPr>
          <a:xfrm>
            <a:off x="5162350" y="4732239"/>
            <a:ext cx="933650" cy="369332"/>
          </a:xfrm>
          <a:prstGeom prst="rect">
            <a:avLst/>
          </a:prstGeom>
          <a:noFill/>
        </p:spPr>
        <p:txBody>
          <a:bodyPr wrap="square" rtlCol="0">
            <a:spAutoFit/>
          </a:bodyPr>
          <a:lstStyle/>
          <a:p>
            <a:r>
              <a:rPr lang="es-419" dirty="0"/>
              <a:t>33%</a:t>
            </a:r>
            <a:endParaRPr lang="es-EC" dirty="0"/>
          </a:p>
        </p:txBody>
      </p:sp>
      <p:sp>
        <p:nvSpPr>
          <p:cNvPr id="8" name="CuadroTexto 7">
            <a:extLst>
              <a:ext uri="{FF2B5EF4-FFF2-40B4-BE49-F238E27FC236}">
                <a16:creationId xmlns:a16="http://schemas.microsoft.com/office/drawing/2014/main" id="{74D82282-3B7B-4F0F-AFEF-8945DB75597B}"/>
              </a:ext>
            </a:extLst>
          </p:cNvPr>
          <p:cNvSpPr txBox="1"/>
          <p:nvPr/>
        </p:nvSpPr>
        <p:spPr>
          <a:xfrm>
            <a:off x="8398103" y="4693821"/>
            <a:ext cx="933650" cy="369332"/>
          </a:xfrm>
          <a:prstGeom prst="rect">
            <a:avLst/>
          </a:prstGeom>
          <a:noFill/>
        </p:spPr>
        <p:txBody>
          <a:bodyPr wrap="square" rtlCol="0">
            <a:spAutoFit/>
          </a:bodyPr>
          <a:lstStyle/>
          <a:p>
            <a:r>
              <a:rPr lang="es-419" dirty="0"/>
              <a:t>35%</a:t>
            </a:r>
            <a:endParaRPr lang="es-EC" dirty="0"/>
          </a:p>
        </p:txBody>
      </p:sp>
      <p:sp>
        <p:nvSpPr>
          <p:cNvPr id="9" name="CuadroTexto 8">
            <a:extLst>
              <a:ext uri="{FF2B5EF4-FFF2-40B4-BE49-F238E27FC236}">
                <a16:creationId xmlns:a16="http://schemas.microsoft.com/office/drawing/2014/main" id="{B3B09649-2CAA-4D8A-8AD2-E6BAEFA2AB72}"/>
              </a:ext>
            </a:extLst>
          </p:cNvPr>
          <p:cNvSpPr txBox="1"/>
          <p:nvPr/>
        </p:nvSpPr>
        <p:spPr>
          <a:xfrm>
            <a:off x="1193200" y="1411744"/>
            <a:ext cx="1896842" cy="369332"/>
          </a:xfrm>
          <a:prstGeom prst="rect">
            <a:avLst/>
          </a:prstGeom>
          <a:noFill/>
        </p:spPr>
        <p:txBody>
          <a:bodyPr wrap="square" rtlCol="0">
            <a:spAutoFit/>
          </a:bodyPr>
          <a:lstStyle/>
          <a:p>
            <a:r>
              <a:rPr lang="es-419" dirty="0"/>
              <a:t>Computadora</a:t>
            </a:r>
            <a:endParaRPr lang="es-EC" dirty="0"/>
          </a:p>
        </p:txBody>
      </p:sp>
      <p:sp>
        <p:nvSpPr>
          <p:cNvPr id="10" name="CuadroTexto 9">
            <a:extLst>
              <a:ext uri="{FF2B5EF4-FFF2-40B4-BE49-F238E27FC236}">
                <a16:creationId xmlns:a16="http://schemas.microsoft.com/office/drawing/2014/main" id="{631CC6F3-2345-496E-B107-4EDC9E80AAB7}"/>
              </a:ext>
            </a:extLst>
          </p:cNvPr>
          <p:cNvSpPr txBox="1"/>
          <p:nvPr/>
        </p:nvSpPr>
        <p:spPr>
          <a:xfrm>
            <a:off x="4975668" y="1358572"/>
            <a:ext cx="1896842" cy="369332"/>
          </a:xfrm>
          <a:prstGeom prst="rect">
            <a:avLst/>
          </a:prstGeom>
          <a:noFill/>
        </p:spPr>
        <p:txBody>
          <a:bodyPr wrap="square" rtlCol="0">
            <a:spAutoFit/>
          </a:bodyPr>
          <a:lstStyle/>
          <a:p>
            <a:r>
              <a:rPr lang="es-419" dirty="0"/>
              <a:t>Tablet</a:t>
            </a:r>
            <a:endParaRPr lang="es-EC" dirty="0"/>
          </a:p>
        </p:txBody>
      </p:sp>
      <p:sp>
        <p:nvSpPr>
          <p:cNvPr id="11" name="CuadroTexto 10">
            <a:extLst>
              <a:ext uri="{FF2B5EF4-FFF2-40B4-BE49-F238E27FC236}">
                <a16:creationId xmlns:a16="http://schemas.microsoft.com/office/drawing/2014/main" id="{925C54A9-44DE-4E4B-9E06-062A3C4B0521}"/>
              </a:ext>
            </a:extLst>
          </p:cNvPr>
          <p:cNvSpPr txBox="1"/>
          <p:nvPr/>
        </p:nvSpPr>
        <p:spPr>
          <a:xfrm>
            <a:off x="8153539" y="1383164"/>
            <a:ext cx="1896842" cy="369332"/>
          </a:xfrm>
          <a:prstGeom prst="rect">
            <a:avLst/>
          </a:prstGeom>
          <a:noFill/>
        </p:spPr>
        <p:txBody>
          <a:bodyPr wrap="square" rtlCol="0">
            <a:spAutoFit/>
          </a:bodyPr>
          <a:lstStyle/>
          <a:p>
            <a:r>
              <a:rPr lang="es-419" dirty="0"/>
              <a:t>Celular</a:t>
            </a:r>
            <a:endParaRPr lang="es-EC" dirty="0"/>
          </a:p>
        </p:txBody>
      </p:sp>
      <p:sp>
        <p:nvSpPr>
          <p:cNvPr id="6" name="CuadroTexto 5">
            <a:extLst>
              <a:ext uri="{FF2B5EF4-FFF2-40B4-BE49-F238E27FC236}">
                <a16:creationId xmlns:a16="http://schemas.microsoft.com/office/drawing/2014/main" id="{ED23FE4D-5317-4B9B-9242-693F16257DA9}"/>
              </a:ext>
            </a:extLst>
          </p:cNvPr>
          <p:cNvSpPr txBox="1"/>
          <p:nvPr/>
        </p:nvSpPr>
        <p:spPr>
          <a:xfrm>
            <a:off x="7557167" y="5298460"/>
            <a:ext cx="3089585" cy="659578"/>
          </a:xfrm>
          <a:prstGeom prst="rect">
            <a:avLst/>
          </a:prstGeom>
          <a:noFill/>
        </p:spPr>
        <p:txBody>
          <a:bodyPr wrap="square" rtlCol="0">
            <a:spAutoFit/>
          </a:bodyPr>
          <a:lstStyle/>
          <a:p>
            <a:r>
              <a:rPr lang="es-EC" dirty="0"/>
              <a:t>Prefieren el celular para conectarse a Internet</a:t>
            </a:r>
          </a:p>
        </p:txBody>
      </p:sp>
      <p:sp>
        <p:nvSpPr>
          <p:cNvPr id="12" name="Rectángulo 11">
            <a:extLst>
              <a:ext uri="{FF2B5EF4-FFF2-40B4-BE49-F238E27FC236}">
                <a16:creationId xmlns:a16="http://schemas.microsoft.com/office/drawing/2014/main" id="{23C59320-956F-45D6-AC0A-9727F8D07D86}"/>
              </a:ext>
            </a:extLst>
          </p:cNvPr>
          <p:cNvSpPr/>
          <p:nvPr/>
        </p:nvSpPr>
        <p:spPr>
          <a:xfrm>
            <a:off x="1193200" y="5311708"/>
            <a:ext cx="5111347" cy="646331"/>
          </a:xfrm>
          <a:prstGeom prst="rect">
            <a:avLst/>
          </a:prstGeom>
        </p:spPr>
        <p:txBody>
          <a:bodyPr wrap="square">
            <a:spAutoFit/>
          </a:bodyPr>
          <a:lstStyle/>
          <a:p>
            <a:r>
              <a:rPr lang="es-EC" dirty="0"/>
              <a:t>Prefieren utilizar su computador y /o </a:t>
            </a:r>
            <a:r>
              <a:rPr lang="es-EC" dirty="0" err="1"/>
              <a:t>tablet</a:t>
            </a:r>
            <a:r>
              <a:rPr lang="es-EC" dirty="0"/>
              <a:t> para efectuar compras por Internet.</a:t>
            </a:r>
          </a:p>
        </p:txBody>
      </p:sp>
    </p:spTree>
    <p:extLst>
      <p:ext uri="{BB962C8B-B14F-4D97-AF65-F5344CB8AC3E}">
        <p14:creationId xmlns:p14="http://schemas.microsoft.com/office/powerpoint/2010/main" val="56644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D8AA562-9F96-47F0-884D-EDB2D110A85A}"/>
              </a:ext>
            </a:extLst>
          </p:cNvPr>
          <p:cNvPicPr>
            <a:picLocks noChangeAspect="1"/>
          </p:cNvPicPr>
          <p:nvPr/>
        </p:nvPicPr>
        <p:blipFill>
          <a:blip r:embed="rId3"/>
          <a:stretch>
            <a:fillRect/>
          </a:stretch>
        </p:blipFill>
        <p:spPr>
          <a:xfrm>
            <a:off x="1660574" y="4438498"/>
            <a:ext cx="4610100" cy="695325"/>
          </a:xfrm>
          <a:prstGeom prst="rect">
            <a:avLst/>
          </a:prstGeom>
        </p:spPr>
      </p:pic>
      <p:sp>
        <p:nvSpPr>
          <p:cNvPr id="5" name="Título 1">
            <a:extLst>
              <a:ext uri="{FF2B5EF4-FFF2-40B4-BE49-F238E27FC236}">
                <a16:creationId xmlns:a16="http://schemas.microsoft.com/office/drawing/2014/main" id="{77600415-D5C3-4C7E-8F3D-3E5FF561F0BE}"/>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a:t>L</a:t>
            </a:r>
            <a:r>
              <a:rPr lang="es-EC" dirty="0"/>
              <a:t>UGAR DE COMPRA</a:t>
            </a:r>
          </a:p>
          <a:p>
            <a:endParaRPr lang="es-EC" dirty="0"/>
          </a:p>
        </p:txBody>
      </p:sp>
      <p:sp>
        <p:nvSpPr>
          <p:cNvPr id="6" name="Rectángulo 5">
            <a:extLst>
              <a:ext uri="{FF2B5EF4-FFF2-40B4-BE49-F238E27FC236}">
                <a16:creationId xmlns:a16="http://schemas.microsoft.com/office/drawing/2014/main" id="{E2F5DA37-C242-40F0-8F95-90E3C22431AE}"/>
              </a:ext>
            </a:extLst>
          </p:cNvPr>
          <p:cNvSpPr/>
          <p:nvPr/>
        </p:nvSpPr>
        <p:spPr>
          <a:xfrm>
            <a:off x="7425510" y="3115447"/>
            <a:ext cx="2767643" cy="1200329"/>
          </a:xfrm>
          <a:prstGeom prst="rect">
            <a:avLst/>
          </a:prstGeom>
        </p:spPr>
        <p:txBody>
          <a:bodyPr wrap="square">
            <a:spAutoFit/>
          </a:bodyPr>
          <a:lstStyle/>
          <a:p>
            <a:r>
              <a:rPr lang="es-419" dirty="0"/>
              <a:t>L</a:t>
            </a:r>
            <a:r>
              <a:rPr lang="es-EC" dirty="0" err="1"/>
              <a:t>ugar</a:t>
            </a:r>
            <a:r>
              <a:rPr lang="es-EC" dirty="0"/>
              <a:t> de compras es cuando estamos en movilidad, cuando solicitamos un taxi.</a:t>
            </a:r>
          </a:p>
        </p:txBody>
      </p:sp>
      <p:graphicFrame>
        <p:nvGraphicFramePr>
          <p:cNvPr id="8" name="Gráfico 7">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666052015"/>
              </p:ext>
            </p:extLst>
          </p:nvPr>
        </p:nvGraphicFramePr>
        <p:xfrm>
          <a:off x="866305" y="1160332"/>
          <a:ext cx="6198638" cy="3500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697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7600415-D5C3-4C7E-8F3D-3E5FF561F0BE}"/>
              </a:ext>
            </a:extLst>
          </p:cNvPr>
          <p:cNvSpPr txBox="1">
            <a:spLocks/>
          </p:cNvSpPr>
          <p:nvPr/>
        </p:nvSpPr>
        <p:spPr>
          <a:xfrm>
            <a:off x="581081" y="453091"/>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a:t>COMPRAS DE SERVICIO</a:t>
            </a:r>
            <a:endParaRPr lang="es-EC" dirty="0"/>
          </a:p>
          <a:p>
            <a:endParaRPr lang="es-EC" dirty="0"/>
          </a:p>
        </p:txBody>
      </p:sp>
      <p:graphicFrame>
        <p:nvGraphicFramePr>
          <p:cNvPr id="7" name="Gráfico 6">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4172750784"/>
              </p:ext>
            </p:extLst>
          </p:nvPr>
        </p:nvGraphicFramePr>
        <p:xfrm>
          <a:off x="1827194" y="1419422"/>
          <a:ext cx="6479405" cy="3270143"/>
        </p:xfrm>
        <a:graphic>
          <a:graphicData uri="http://schemas.openxmlformats.org/drawingml/2006/chart">
            <c:chart xmlns:c="http://schemas.openxmlformats.org/drawingml/2006/chart" xmlns:r="http://schemas.openxmlformats.org/officeDocument/2006/relationships" r:id="rId2"/>
          </a:graphicData>
        </a:graphic>
      </p:graphicFrame>
      <p:pic>
        <p:nvPicPr>
          <p:cNvPr id="9" name="Imagen 8">
            <a:extLst>
              <a:ext uri="{FF2B5EF4-FFF2-40B4-BE49-F238E27FC236}">
                <a16:creationId xmlns:a16="http://schemas.microsoft.com/office/drawing/2014/main" id="{6F251405-5EC9-423C-9C81-0CBE1859B240}"/>
              </a:ext>
            </a:extLst>
          </p:cNvPr>
          <p:cNvPicPr>
            <a:picLocks noChangeAspect="1"/>
          </p:cNvPicPr>
          <p:nvPr/>
        </p:nvPicPr>
        <p:blipFill>
          <a:blip r:embed="rId3"/>
          <a:stretch>
            <a:fillRect/>
          </a:stretch>
        </p:blipFill>
        <p:spPr>
          <a:xfrm>
            <a:off x="1004174" y="1732548"/>
            <a:ext cx="642687" cy="425967"/>
          </a:xfrm>
          <a:prstGeom prst="rect">
            <a:avLst/>
          </a:prstGeom>
        </p:spPr>
      </p:pic>
      <p:pic>
        <p:nvPicPr>
          <p:cNvPr id="2" name="Imagen 1">
            <a:extLst>
              <a:ext uri="{FF2B5EF4-FFF2-40B4-BE49-F238E27FC236}">
                <a16:creationId xmlns:a16="http://schemas.microsoft.com/office/drawing/2014/main" id="{697A36A1-FC7A-4C55-8B9B-82263A46054E}"/>
              </a:ext>
            </a:extLst>
          </p:cNvPr>
          <p:cNvPicPr>
            <a:picLocks noChangeAspect="1"/>
          </p:cNvPicPr>
          <p:nvPr/>
        </p:nvPicPr>
        <p:blipFill>
          <a:blip r:embed="rId4"/>
          <a:stretch>
            <a:fillRect/>
          </a:stretch>
        </p:blipFill>
        <p:spPr>
          <a:xfrm>
            <a:off x="2204635" y="4441141"/>
            <a:ext cx="5724525" cy="1133475"/>
          </a:xfrm>
          <a:prstGeom prst="rect">
            <a:avLst/>
          </a:prstGeom>
        </p:spPr>
      </p:pic>
      <p:sp>
        <p:nvSpPr>
          <p:cNvPr id="10" name="CuadroTexto 9">
            <a:extLst>
              <a:ext uri="{FF2B5EF4-FFF2-40B4-BE49-F238E27FC236}">
                <a16:creationId xmlns:a16="http://schemas.microsoft.com/office/drawing/2014/main" id="{B003B8B4-81D8-4B63-8317-69021435330A}"/>
              </a:ext>
            </a:extLst>
          </p:cNvPr>
          <p:cNvSpPr txBox="1"/>
          <p:nvPr/>
        </p:nvSpPr>
        <p:spPr>
          <a:xfrm>
            <a:off x="3099335" y="5699527"/>
            <a:ext cx="4283242" cy="646331"/>
          </a:xfrm>
          <a:prstGeom prst="rect">
            <a:avLst/>
          </a:prstGeom>
          <a:noFill/>
        </p:spPr>
        <p:txBody>
          <a:bodyPr wrap="square" rtlCol="0">
            <a:spAutoFit/>
          </a:bodyPr>
          <a:lstStyle/>
          <a:p>
            <a:r>
              <a:rPr lang="es-EC" dirty="0"/>
              <a:t>Hoteles y comida rápida tienen más frecuencia de compra.</a:t>
            </a:r>
          </a:p>
        </p:txBody>
      </p:sp>
    </p:spTree>
    <p:extLst>
      <p:ext uri="{BB962C8B-B14F-4D97-AF65-F5344CB8AC3E}">
        <p14:creationId xmlns:p14="http://schemas.microsoft.com/office/powerpoint/2010/main" val="59079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D0A9A92-2F0E-4E70-A9F3-C6A7DFB2B5CC}"/>
              </a:ext>
            </a:extLst>
          </p:cNvPr>
          <p:cNvPicPr>
            <a:picLocks noChangeAspect="1"/>
          </p:cNvPicPr>
          <p:nvPr/>
        </p:nvPicPr>
        <p:blipFill>
          <a:blip r:embed="rId3"/>
          <a:stretch>
            <a:fillRect/>
          </a:stretch>
        </p:blipFill>
        <p:spPr>
          <a:xfrm>
            <a:off x="3984567" y="1712877"/>
            <a:ext cx="1092297" cy="607650"/>
          </a:xfrm>
          <a:prstGeom prst="rect">
            <a:avLst/>
          </a:prstGeom>
        </p:spPr>
      </p:pic>
      <p:sp>
        <p:nvSpPr>
          <p:cNvPr id="2" name="Título 1">
            <a:extLst>
              <a:ext uri="{FF2B5EF4-FFF2-40B4-BE49-F238E27FC236}">
                <a16:creationId xmlns:a16="http://schemas.microsoft.com/office/drawing/2014/main" id="{FF1F3346-DE8C-49B9-8441-495986A78C25}"/>
              </a:ext>
            </a:extLst>
          </p:cNvPr>
          <p:cNvSpPr>
            <a:spLocks noGrp="1"/>
          </p:cNvSpPr>
          <p:nvPr>
            <p:ph type="title"/>
          </p:nvPr>
        </p:nvSpPr>
        <p:spPr>
          <a:xfrm>
            <a:off x="600332" y="0"/>
            <a:ext cx="8596668" cy="766813"/>
          </a:xfrm>
        </p:spPr>
        <p:txBody>
          <a:bodyPr/>
          <a:lstStyle/>
          <a:p>
            <a:r>
              <a:rPr lang="es-419" dirty="0"/>
              <a:t>PORTALES PREFERIDOS</a:t>
            </a:r>
            <a:endParaRPr lang="es-EC" dirty="0"/>
          </a:p>
        </p:txBody>
      </p:sp>
      <p:pic>
        <p:nvPicPr>
          <p:cNvPr id="3" name="Imagen 2">
            <a:extLst>
              <a:ext uri="{FF2B5EF4-FFF2-40B4-BE49-F238E27FC236}">
                <a16:creationId xmlns:a16="http://schemas.microsoft.com/office/drawing/2014/main" id="{A9188979-3BF7-4111-86B9-6091F6E8C1EE}"/>
              </a:ext>
            </a:extLst>
          </p:cNvPr>
          <p:cNvPicPr>
            <a:picLocks noChangeAspect="1"/>
          </p:cNvPicPr>
          <p:nvPr/>
        </p:nvPicPr>
        <p:blipFill>
          <a:blip r:embed="rId4"/>
          <a:stretch>
            <a:fillRect/>
          </a:stretch>
        </p:blipFill>
        <p:spPr>
          <a:xfrm>
            <a:off x="2514399" y="856649"/>
            <a:ext cx="642687" cy="425967"/>
          </a:xfrm>
          <a:prstGeom prst="rect">
            <a:avLst/>
          </a:prstGeom>
        </p:spPr>
      </p:pic>
      <p:pic>
        <p:nvPicPr>
          <p:cNvPr id="4" name="Imagen 3">
            <a:extLst>
              <a:ext uri="{FF2B5EF4-FFF2-40B4-BE49-F238E27FC236}">
                <a16:creationId xmlns:a16="http://schemas.microsoft.com/office/drawing/2014/main" id="{0C73853D-944E-46F4-9944-1D1DB097F9EE}"/>
              </a:ext>
            </a:extLst>
          </p:cNvPr>
          <p:cNvPicPr>
            <a:picLocks noChangeAspect="1"/>
          </p:cNvPicPr>
          <p:nvPr/>
        </p:nvPicPr>
        <p:blipFill>
          <a:blip r:embed="rId5"/>
          <a:stretch>
            <a:fillRect/>
          </a:stretch>
        </p:blipFill>
        <p:spPr>
          <a:xfrm>
            <a:off x="7971925" y="767561"/>
            <a:ext cx="777440" cy="619240"/>
          </a:xfrm>
          <a:prstGeom prst="rect">
            <a:avLst/>
          </a:prstGeom>
        </p:spPr>
      </p:pic>
      <p:graphicFrame>
        <p:nvGraphicFramePr>
          <p:cNvPr id="5" name="Gráfico 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026749629"/>
              </p:ext>
            </p:extLst>
          </p:nvPr>
        </p:nvGraphicFramePr>
        <p:xfrm>
          <a:off x="820310" y="1372452"/>
          <a:ext cx="5450257" cy="43409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Gráfico 5">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896892110"/>
              </p:ext>
            </p:extLst>
          </p:nvPr>
        </p:nvGraphicFramePr>
        <p:xfrm>
          <a:off x="6858175" y="1576177"/>
          <a:ext cx="5728928" cy="3895022"/>
        </p:xfrm>
        <a:graphic>
          <a:graphicData uri="http://schemas.openxmlformats.org/drawingml/2006/chart">
            <c:chart xmlns:c="http://schemas.openxmlformats.org/drawingml/2006/chart" xmlns:r="http://schemas.openxmlformats.org/officeDocument/2006/relationships" r:id="rId7"/>
          </a:graphicData>
        </a:graphic>
      </p:graphicFrame>
      <p:pic>
        <p:nvPicPr>
          <p:cNvPr id="16386" name="Picture 2" descr="Resultado de imagen para olx">
            <a:extLst>
              <a:ext uri="{FF2B5EF4-FFF2-40B4-BE49-F238E27FC236}">
                <a16:creationId xmlns:a16="http://schemas.microsoft.com/office/drawing/2014/main" id="{D7535DBC-4213-4BCE-85B8-DFFEE50BF0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415" y="1985613"/>
            <a:ext cx="545833" cy="54583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Resultado de imagen para comandato">
            <a:extLst>
              <a:ext uri="{FF2B5EF4-FFF2-40B4-BE49-F238E27FC236}">
                <a16:creationId xmlns:a16="http://schemas.microsoft.com/office/drawing/2014/main" id="{473D0CE9-1FFE-4122-8030-97EBAB325BE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29542" b="34414"/>
          <a:stretch/>
        </p:blipFill>
        <p:spPr bwMode="auto">
          <a:xfrm>
            <a:off x="49890" y="2621282"/>
            <a:ext cx="1100883" cy="270545"/>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Resultado de imagen para linio">
            <a:extLst>
              <a:ext uri="{FF2B5EF4-FFF2-40B4-BE49-F238E27FC236}">
                <a16:creationId xmlns:a16="http://schemas.microsoft.com/office/drawing/2014/main" id="{BD11AEE0-F84E-45A1-9CB7-4F3656C69B5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7837" t="28131" r="20065" b="34935"/>
          <a:stretch/>
        </p:blipFill>
        <p:spPr bwMode="auto">
          <a:xfrm>
            <a:off x="198945" y="3051205"/>
            <a:ext cx="802774" cy="321412"/>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Resultado de imagen para deprati">
            <a:extLst>
              <a:ext uri="{FF2B5EF4-FFF2-40B4-BE49-F238E27FC236}">
                <a16:creationId xmlns:a16="http://schemas.microsoft.com/office/drawing/2014/main" id="{13B5E654-546A-4035-9B42-FC07C53109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66" y="3523688"/>
            <a:ext cx="1014544" cy="270545"/>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Resultado de imagen para creditos economicos">
            <a:extLst>
              <a:ext uri="{FF2B5EF4-FFF2-40B4-BE49-F238E27FC236}">
                <a16:creationId xmlns:a16="http://schemas.microsoft.com/office/drawing/2014/main" id="{B3CEC9E8-25B8-4FEA-B23A-5BD50DA61D8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995" t="36702" r="6826" b="35579"/>
          <a:stretch/>
        </p:blipFill>
        <p:spPr bwMode="auto">
          <a:xfrm>
            <a:off x="9582" y="4015897"/>
            <a:ext cx="1043828" cy="27054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Imagen relacionada">
            <a:extLst>
              <a:ext uri="{FF2B5EF4-FFF2-40B4-BE49-F238E27FC236}">
                <a16:creationId xmlns:a16="http://schemas.microsoft.com/office/drawing/2014/main" id="{58C084BA-31E5-4F6A-954E-79235D1ACCB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6937" b="28456"/>
          <a:stretch/>
        </p:blipFill>
        <p:spPr bwMode="auto">
          <a:xfrm>
            <a:off x="97792" y="4503004"/>
            <a:ext cx="849741" cy="212262"/>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Resultado de imagen para mercado libre">
            <a:extLst>
              <a:ext uri="{FF2B5EF4-FFF2-40B4-BE49-F238E27FC236}">
                <a16:creationId xmlns:a16="http://schemas.microsoft.com/office/drawing/2014/main" id="{77DF6E55-9318-44F3-B8AF-5591653F76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242" y="4892081"/>
            <a:ext cx="826168" cy="4449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Imagen relacionada">
            <a:extLst>
              <a:ext uri="{FF2B5EF4-FFF2-40B4-BE49-F238E27FC236}">
                <a16:creationId xmlns:a16="http://schemas.microsoft.com/office/drawing/2014/main" id="{FA2ED6F2-9159-486C-9BD9-5F2D4162F3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52993" y="2531446"/>
            <a:ext cx="1293563" cy="9701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Resultado de imagen para alibaba png">
            <a:extLst>
              <a:ext uri="{FF2B5EF4-FFF2-40B4-BE49-F238E27FC236}">
                <a16:creationId xmlns:a16="http://schemas.microsoft.com/office/drawing/2014/main" id="{301534FB-C199-4A9C-9B93-BE58E6FA44B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40084" y="4596542"/>
            <a:ext cx="1538734" cy="6731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Imagen relacionada">
            <a:extLst>
              <a:ext uri="{FF2B5EF4-FFF2-40B4-BE49-F238E27FC236}">
                <a16:creationId xmlns:a16="http://schemas.microsoft.com/office/drawing/2014/main" id="{BF06C162-22D2-455A-9BF8-4829E7ED0565}"/>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7392" t="43438" r="29061" b="45187"/>
          <a:stretch/>
        </p:blipFill>
        <p:spPr bwMode="auto">
          <a:xfrm>
            <a:off x="6270567" y="4300017"/>
            <a:ext cx="743729" cy="194276"/>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Resultado de imagen para Ebay">
            <a:extLst>
              <a:ext uri="{FF2B5EF4-FFF2-40B4-BE49-F238E27FC236}">
                <a16:creationId xmlns:a16="http://schemas.microsoft.com/office/drawing/2014/main" id="{B7487F89-61AD-4887-BDB5-37D78DAB9636}"/>
              </a:ext>
            </a:extLst>
          </p:cNvPr>
          <p:cNvPicPr/>
          <p:nvPr/>
        </p:nvPicPr>
        <p:blipFill rotWithShape="1">
          <a:blip r:embed="rId18" cstate="print">
            <a:extLst>
              <a:ext uri="{28A0092B-C50C-407E-A947-70E740481C1C}">
                <a14:useLocalDpi xmlns:a14="http://schemas.microsoft.com/office/drawing/2010/main" val="0"/>
              </a:ext>
            </a:extLst>
          </a:blip>
          <a:srcRect b="25630"/>
          <a:stretch/>
        </p:blipFill>
        <p:spPr bwMode="auto">
          <a:xfrm>
            <a:off x="6129416" y="3782745"/>
            <a:ext cx="940715" cy="324513"/>
          </a:xfrm>
          <a:prstGeom prst="rect">
            <a:avLst/>
          </a:prstGeom>
          <a:noFill/>
          <a:ln>
            <a:noFill/>
          </a:ln>
          <a:extLst>
            <a:ext uri="{53640926-AAD7-44D8-BBD7-CCE9431645EC}">
              <a14:shadowObscured xmlns:a14="http://schemas.microsoft.com/office/drawing/2010/main"/>
            </a:ext>
          </a:extLst>
        </p:spPr>
      </p:pic>
      <p:pic>
        <p:nvPicPr>
          <p:cNvPr id="16400" name="Picture 16" descr="Resultado de imagen para wish">
            <a:extLst>
              <a:ext uri="{FF2B5EF4-FFF2-40B4-BE49-F238E27FC236}">
                <a16:creationId xmlns:a16="http://schemas.microsoft.com/office/drawing/2014/main" id="{2FE52E3A-7369-4843-9800-A471E6EB8D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70567" y="3236878"/>
            <a:ext cx="688206" cy="344103"/>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Resultado de imagen para bestbuy">
            <a:extLst>
              <a:ext uri="{FF2B5EF4-FFF2-40B4-BE49-F238E27FC236}">
                <a16:creationId xmlns:a16="http://schemas.microsoft.com/office/drawing/2014/main" id="{1F2FFD1B-3875-4443-8650-4F4C9411503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93827" y="2142425"/>
            <a:ext cx="688206" cy="688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9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9BD7A74D-6E44-4E04-B448-5696220E3758}"/>
              </a:ext>
            </a:extLst>
          </p:cNvPr>
          <p:cNvGraphicFramePr>
            <a:graphicFrameLocks/>
          </p:cNvGraphicFramePr>
          <p:nvPr>
            <p:extLst>
              <p:ext uri="{D42A27DB-BD31-4B8C-83A1-F6EECF244321}">
                <p14:modId xmlns:p14="http://schemas.microsoft.com/office/powerpoint/2010/main" val="2007319919"/>
              </p:ext>
            </p:extLst>
          </p:nvPr>
        </p:nvGraphicFramePr>
        <p:xfrm>
          <a:off x="2491337" y="1764280"/>
          <a:ext cx="5526506" cy="31831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ítulo 1">
            <a:extLst>
              <a:ext uri="{FF2B5EF4-FFF2-40B4-BE49-F238E27FC236}">
                <a16:creationId xmlns:a16="http://schemas.microsoft.com/office/drawing/2014/main" id="{7F3C3917-A5C5-4D29-99EB-083D78BA422B}"/>
              </a:ext>
            </a:extLst>
          </p:cNvPr>
          <p:cNvSpPr txBox="1">
            <a:spLocks/>
          </p:cNvSpPr>
          <p:nvPr/>
        </p:nvSpPr>
        <p:spPr>
          <a:xfrm>
            <a:off x="571456" y="443481"/>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INCENTIVOS PARA INCREMENTAR LA COMPRA EN LÍNEA</a:t>
            </a:r>
          </a:p>
        </p:txBody>
      </p:sp>
      <p:pic>
        <p:nvPicPr>
          <p:cNvPr id="11" name="Imagen 10">
            <a:extLst>
              <a:ext uri="{FF2B5EF4-FFF2-40B4-BE49-F238E27FC236}">
                <a16:creationId xmlns:a16="http://schemas.microsoft.com/office/drawing/2014/main" id="{F60D7BA6-4ECF-4A5E-9D50-8F411A29B975}"/>
              </a:ext>
            </a:extLst>
          </p:cNvPr>
          <p:cNvPicPr>
            <a:picLocks noChangeAspect="1"/>
          </p:cNvPicPr>
          <p:nvPr/>
        </p:nvPicPr>
        <p:blipFill>
          <a:blip r:embed="rId4"/>
          <a:stretch>
            <a:fillRect/>
          </a:stretch>
        </p:blipFill>
        <p:spPr>
          <a:xfrm>
            <a:off x="3100186" y="4822817"/>
            <a:ext cx="4455645" cy="541806"/>
          </a:xfrm>
          <a:prstGeom prst="rect">
            <a:avLst/>
          </a:prstGeom>
        </p:spPr>
      </p:pic>
      <p:pic>
        <p:nvPicPr>
          <p:cNvPr id="3074" name="Picture 2" descr="Resultado de imagen para descuentos">
            <a:extLst>
              <a:ext uri="{FF2B5EF4-FFF2-40B4-BE49-F238E27FC236}">
                <a16:creationId xmlns:a16="http://schemas.microsoft.com/office/drawing/2014/main" id="{2033A863-277E-4684-BB4B-D0228D64BF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452" y="2768600"/>
            <a:ext cx="1525208" cy="1320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acumalacion de puntos para compras">
            <a:extLst>
              <a:ext uri="{FF2B5EF4-FFF2-40B4-BE49-F238E27FC236}">
                <a16:creationId xmlns:a16="http://schemas.microsoft.com/office/drawing/2014/main" id="{175B2C66-557B-4E00-8658-E781B013C81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1285"/>
          <a:stretch/>
        </p:blipFill>
        <p:spPr bwMode="auto">
          <a:xfrm>
            <a:off x="8713528" y="2882281"/>
            <a:ext cx="2990850" cy="1207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069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6CD39EFD-6888-4D63-B249-B8642DD9D03B}"/>
              </a:ext>
            </a:extLst>
          </p:cNvPr>
          <p:cNvGraphicFramePr>
            <a:graphicFrameLocks/>
          </p:cNvGraphicFramePr>
          <p:nvPr>
            <p:extLst>
              <p:ext uri="{D42A27DB-BD31-4B8C-83A1-F6EECF244321}">
                <p14:modId xmlns:p14="http://schemas.microsoft.com/office/powerpoint/2010/main" val="1939552517"/>
              </p:ext>
            </p:extLst>
          </p:nvPr>
        </p:nvGraphicFramePr>
        <p:xfrm>
          <a:off x="1747218" y="1136775"/>
          <a:ext cx="7194651" cy="3878393"/>
        </p:xfrm>
        <a:graphic>
          <a:graphicData uri="http://schemas.openxmlformats.org/drawingml/2006/chart">
            <c:chart xmlns:c="http://schemas.openxmlformats.org/drawingml/2006/chart" xmlns:r="http://schemas.openxmlformats.org/officeDocument/2006/relationships" r:id="rId3"/>
          </a:graphicData>
        </a:graphic>
      </p:graphicFrame>
      <p:sp>
        <p:nvSpPr>
          <p:cNvPr id="3" name="Título 1">
            <a:extLst>
              <a:ext uri="{FF2B5EF4-FFF2-40B4-BE49-F238E27FC236}">
                <a16:creationId xmlns:a16="http://schemas.microsoft.com/office/drawing/2014/main" id="{CCA9B161-961D-4DC5-8280-E1CF0FBC8F5D}"/>
              </a:ext>
            </a:extLst>
          </p:cNvPr>
          <p:cNvSpPr txBox="1">
            <a:spLocks/>
          </p:cNvSpPr>
          <p:nvPr/>
        </p:nvSpPr>
        <p:spPr>
          <a:xfrm>
            <a:off x="773586" y="499344"/>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dirty="0"/>
              <a:t>RAZONES PARA COMPRAR EN LÍNEA</a:t>
            </a:r>
          </a:p>
        </p:txBody>
      </p:sp>
      <p:sp>
        <p:nvSpPr>
          <p:cNvPr id="5" name="CuadroTexto 4">
            <a:extLst>
              <a:ext uri="{FF2B5EF4-FFF2-40B4-BE49-F238E27FC236}">
                <a16:creationId xmlns:a16="http://schemas.microsoft.com/office/drawing/2014/main" id="{F065FCFF-AF91-4613-9D17-6C0B86FD4946}"/>
              </a:ext>
            </a:extLst>
          </p:cNvPr>
          <p:cNvSpPr txBox="1"/>
          <p:nvPr/>
        </p:nvSpPr>
        <p:spPr>
          <a:xfrm>
            <a:off x="2951498" y="4976429"/>
            <a:ext cx="1010652" cy="646331"/>
          </a:xfrm>
          <a:prstGeom prst="rect">
            <a:avLst/>
          </a:prstGeom>
          <a:noFill/>
        </p:spPr>
        <p:txBody>
          <a:bodyPr wrap="square" rtlCol="0">
            <a:spAutoFit/>
          </a:bodyPr>
          <a:lstStyle/>
          <a:p>
            <a:r>
              <a:rPr lang="es-EC" sz="1200" dirty="0"/>
              <a:t>Falta de tiempo/ última hora </a:t>
            </a:r>
          </a:p>
        </p:txBody>
      </p:sp>
      <p:sp>
        <p:nvSpPr>
          <p:cNvPr id="6" name="CuadroTexto 5">
            <a:extLst>
              <a:ext uri="{FF2B5EF4-FFF2-40B4-BE49-F238E27FC236}">
                <a16:creationId xmlns:a16="http://schemas.microsoft.com/office/drawing/2014/main" id="{654143B6-CA51-4522-9D1F-215A19011F33}"/>
              </a:ext>
            </a:extLst>
          </p:cNvPr>
          <p:cNvSpPr txBox="1"/>
          <p:nvPr/>
        </p:nvSpPr>
        <p:spPr>
          <a:xfrm>
            <a:off x="3827523" y="5020699"/>
            <a:ext cx="1010652" cy="430887"/>
          </a:xfrm>
          <a:prstGeom prst="rect">
            <a:avLst/>
          </a:prstGeom>
          <a:noFill/>
        </p:spPr>
        <p:txBody>
          <a:bodyPr wrap="square" rtlCol="0">
            <a:spAutoFit/>
          </a:bodyPr>
          <a:lstStyle/>
          <a:p>
            <a:r>
              <a:rPr lang="es-EC" sz="1100" dirty="0"/>
              <a:t>Facilidad y comodidad</a:t>
            </a:r>
            <a:r>
              <a:rPr lang="es-EC" sz="900" dirty="0"/>
              <a:t> </a:t>
            </a:r>
          </a:p>
        </p:txBody>
      </p:sp>
      <p:sp>
        <p:nvSpPr>
          <p:cNvPr id="7" name="CuadroTexto 6">
            <a:extLst>
              <a:ext uri="{FF2B5EF4-FFF2-40B4-BE49-F238E27FC236}">
                <a16:creationId xmlns:a16="http://schemas.microsoft.com/office/drawing/2014/main" id="{E892AAE8-A371-4E29-9C5A-85DC1BD298B8}"/>
              </a:ext>
            </a:extLst>
          </p:cNvPr>
          <p:cNvSpPr txBox="1"/>
          <p:nvPr/>
        </p:nvSpPr>
        <p:spPr>
          <a:xfrm>
            <a:off x="4712756" y="5026230"/>
            <a:ext cx="1010652" cy="430887"/>
          </a:xfrm>
          <a:prstGeom prst="rect">
            <a:avLst/>
          </a:prstGeom>
          <a:noFill/>
        </p:spPr>
        <p:txBody>
          <a:bodyPr wrap="square" rtlCol="0">
            <a:spAutoFit/>
          </a:bodyPr>
          <a:lstStyle/>
          <a:p>
            <a:r>
              <a:rPr lang="es-EC" sz="1100" dirty="0"/>
              <a:t>Variedad de productos</a:t>
            </a:r>
            <a:r>
              <a:rPr lang="es-EC" sz="800" dirty="0"/>
              <a:t> </a:t>
            </a:r>
            <a:endParaRPr lang="es-EC" sz="500" dirty="0"/>
          </a:p>
        </p:txBody>
      </p:sp>
      <p:sp>
        <p:nvSpPr>
          <p:cNvPr id="8" name="CuadroTexto 7">
            <a:extLst>
              <a:ext uri="{FF2B5EF4-FFF2-40B4-BE49-F238E27FC236}">
                <a16:creationId xmlns:a16="http://schemas.microsoft.com/office/drawing/2014/main" id="{69ACA228-3A6D-4DA7-8529-2608ADE9C3E6}"/>
              </a:ext>
            </a:extLst>
          </p:cNvPr>
          <p:cNvSpPr txBox="1"/>
          <p:nvPr/>
        </p:nvSpPr>
        <p:spPr>
          <a:xfrm>
            <a:off x="5714200" y="5022596"/>
            <a:ext cx="1010652" cy="276999"/>
          </a:xfrm>
          <a:prstGeom prst="rect">
            <a:avLst/>
          </a:prstGeom>
          <a:noFill/>
        </p:spPr>
        <p:txBody>
          <a:bodyPr wrap="square" rtlCol="0">
            <a:spAutoFit/>
          </a:bodyPr>
          <a:lstStyle/>
          <a:p>
            <a:r>
              <a:rPr lang="es-EC" sz="1200" dirty="0"/>
              <a:t>Precios</a:t>
            </a:r>
            <a:r>
              <a:rPr lang="es-EC" sz="900" dirty="0"/>
              <a:t> </a:t>
            </a:r>
            <a:endParaRPr lang="es-EC" sz="200" dirty="0"/>
          </a:p>
        </p:txBody>
      </p:sp>
      <p:sp>
        <p:nvSpPr>
          <p:cNvPr id="9" name="CuadroTexto 8">
            <a:extLst>
              <a:ext uri="{FF2B5EF4-FFF2-40B4-BE49-F238E27FC236}">
                <a16:creationId xmlns:a16="http://schemas.microsoft.com/office/drawing/2014/main" id="{6621F15D-DBCC-4178-B0CF-CC0B36F24D1B}"/>
              </a:ext>
            </a:extLst>
          </p:cNvPr>
          <p:cNvSpPr txBox="1"/>
          <p:nvPr/>
        </p:nvSpPr>
        <p:spPr>
          <a:xfrm>
            <a:off x="6309594" y="5024351"/>
            <a:ext cx="1151469" cy="246221"/>
          </a:xfrm>
          <a:prstGeom prst="rect">
            <a:avLst/>
          </a:prstGeom>
          <a:noFill/>
        </p:spPr>
        <p:txBody>
          <a:bodyPr wrap="square" rtlCol="0">
            <a:spAutoFit/>
          </a:bodyPr>
          <a:lstStyle/>
          <a:p>
            <a:r>
              <a:rPr lang="es-EC" sz="1000" dirty="0"/>
              <a:t>Recomendación</a:t>
            </a:r>
            <a:r>
              <a:rPr lang="es-EC" sz="700" dirty="0"/>
              <a:t> </a:t>
            </a:r>
            <a:r>
              <a:rPr lang="es-EC" sz="300" dirty="0"/>
              <a:t> </a:t>
            </a:r>
            <a:endParaRPr lang="es-EC" sz="200" dirty="0"/>
          </a:p>
        </p:txBody>
      </p:sp>
      <p:sp>
        <p:nvSpPr>
          <p:cNvPr id="10" name="CuadroTexto 9">
            <a:extLst>
              <a:ext uri="{FF2B5EF4-FFF2-40B4-BE49-F238E27FC236}">
                <a16:creationId xmlns:a16="http://schemas.microsoft.com/office/drawing/2014/main" id="{4A6833F7-1469-436A-AD55-18310C808784}"/>
              </a:ext>
            </a:extLst>
          </p:cNvPr>
          <p:cNvSpPr txBox="1"/>
          <p:nvPr/>
        </p:nvSpPr>
        <p:spPr>
          <a:xfrm>
            <a:off x="7520295" y="5037856"/>
            <a:ext cx="1010652" cy="276999"/>
          </a:xfrm>
          <a:prstGeom prst="rect">
            <a:avLst/>
          </a:prstGeom>
          <a:noFill/>
        </p:spPr>
        <p:txBody>
          <a:bodyPr wrap="square" rtlCol="0">
            <a:spAutoFit/>
          </a:bodyPr>
          <a:lstStyle/>
          <a:p>
            <a:r>
              <a:rPr lang="es-EC" sz="1200" dirty="0"/>
              <a:t>Otra</a:t>
            </a:r>
            <a:r>
              <a:rPr lang="es-EC" sz="900" dirty="0"/>
              <a:t> </a:t>
            </a:r>
            <a:endParaRPr lang="es-EC" sz="200" dirty="0"/>
          </a:p>
        </p:txBody>
      </p:sp>
      <p:sp>
        <p:nvSpPr>
          <p:cNvPr id="11" name="CuadroTexto 10">
            <a:extLst>
              <a:ext uri="{FF2B5EF4-FFF2-40B4-BE49-F238E27FC236}">
                <a16:creationId xmlns:a16="http://schemas.microsoft.com/office/drawing/2014/main" id="{BEF35206-6097-4E2C-97F5-8AF8F37DFEA5}"/>
              </a:ext>
            </a:extLst>
          </p:cNvPr>
          <p:cNvSpPr txBox="1"/>
          <p:nvPr/>
        </p:nvSpPr>
        <p:spPr>
          <a:xfrm>
            <a:off x="4175559" y="5652599"/>
            <a:ext cx="3548099" cy="369332"/>
          </a:xfrm>
          <a:prstGeom prst="rect">
            <a:avLst/>
          </a:prstGeom>
          <a:noFill/>
        </p:spPr>
        <p:txBody>
          <a:bodyPr wrap="square" rtlCol="0">
            <a:spAutoFit/>
          </a:bodyPr>
          <a:lstStyle/>
          <a:p>
            <a:r>
              <a:rPr lang="es-419" dirty="0"/>
              <a:t>La facilidad y comodidad</a:t>
            </a:r>
            <a:endParaRPr lang="es-EC" dirty="0"/>
          </a:p>
        </p:txBody>
      </p:sp>
    </p:spTree>
    <p:extLst>
      <p:ext uri="{BB962C8B-B14F-4D97-AF65-F5344CB8AC3E}">
        <p14:creationId xmlns:p14="http://schemas.microsoft.com/office/powerpoint/2010/main" val="154471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E15ACA-432C-4A20-B152-3BDE7B0AA955}"/>
              </a:ext>
            </a:extLst>
          </p:cNvPr>
          <p:cNvSpPr>
            <a:spLocks noGrp="1"/>
          </p:cNvSpPr>
          <p:nvPr>
            <p:ph type="title"/>
          </p:nvPr>
        </p:nvSpPr>
        <p:spPr/>
        <p:txBody>
          <a:bodyPr/>
          <a:lstStyle/>
          <a:p>
            <a:r>
              <a:rPr lang="es-EC" dirty="0"/>
              <a:t>RAZONES PARA NO COMPRAR EN LÍNEA</a:t>
            </a:r>
          </a:p>
        </p:txBody>
      </p:sp>
      <p:graphicFrame>
        <p:nvGraphicFramePr>
          <p:cNvPr id="3" name="Gráfico 2">
            <a:extLst>
              <a:ext uri="{FF2B5EF4-FFF2-40B4-BE49-F238E27FC236}">
                <a16:creationId xmlns:a16="http://schemas.microsoft.com/office/drawing/2014/main" id="{FB2CA8BA-1D64-4EF2-B2B2-22B4F75F7FF2}"/>
              </a:ext>
            </a:extLst>
          </p:cNvPr>
          <p:cNvGraphicFramePr>
            <a:graphicFrameLocks/>
          </p:cNvGraphicFramePr>
          <p:nvPr>
            <p:extLst>
              <p:ext uri="{D42A27DB-BD31-4B8C-83A1-F6EECF244321}">
                <p14:modId xmlns:p14="http://schemas.microsoft.com/office/powerpoint/2010/main" val="3485261416"/>
              </p:ext>
            </p:extLst>
          </p:nvPr>
        </p:nvGraphicFramePr>
        <p:xfrm>
          <a:off x="887646" y="1755416"/>
          <a:ext cx="5744160" cy="466463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a:extLst>
              <a:ext uri="{FF2B5EF4-FFF2-40B4-BE49-F238E27FC236}">
                <a16:creationId xmlns:a16="http://schemas.microsoft.com/office/drawing/2014/main" id="{C7E946B4-79F0-403D-A9D0-C1DDA11A96D5}"/>
              </a:ext>
            </a:extLst>
          </p:cNvPr>
          <p:cNvSpPr/>
          <p:nvPr/>
        </p:nvSpPr>
        <p:spPr>
          <a:xfrm>
            <a:off x="6799869" y="3872637"/>
            <a:ext cx="2589228" cy="1477328"/>
          </a:xfrm>
          <a:prstGeom prst="rect">
            <a:avLst/>
          </a:prstGeom>
        </p:spPr>
        <p:txBody>
          <a:bodyPr wrap="square">
            <a:spAutoFit/>
          </a:bodyPr>
          <a:lstStyle/>
          <a:p>
            <a:r>
              <a:rPr lang="es-EC" dirty="0"/>
              <a:t>EL MIEDO Y LA FALTA DE EDUCACIÓN SON  LAS PRINCIPALES BARRERAS PARA NO EFECTUAR COMPRAS ONLINE </a:t>
            </a:r>
          </a:p>
        </p:txBody>
      </p:sp>
      <p:pic>
        <p:nvPicPr>
          <p:cNvPr id="5" name="Imagen 4">
            <a:extLst>
              <a:ext uri="{FF2B5EF4-FFF2-40B4-BE49-F238E27FC236}">
                <a16:creationId xmlns:a16="http://schemas.microsoft.com/office/drawing/2014/main" id="{C55AEEE8-AF90-486F-BE46-021E2CFD1ACD}"/>
              </a:ext>
            </a:extLst>
          </p:cNvPr>
          <p:cNvPicPr>
            <a:picLocks noChangeAspect="1"/>
          </p:cNvPicPr>
          <p:nvPr/>
        </p:nvPicPr>
        <p:blipFill>
          <a:blip r:embed="rId4"/>
          <a:stretch>
            <a:fillRect/>
          </a:stretch>
        </p:blipFill>
        <p:spPr>
          <a:xfrm>
            <a:off x="6917993" y="1916292"/>
            <a:ext cx="1885950" cy="1619250"/>
          </a:xfrm>
          <a:prstGeom prst="rect">
            <a:avLst/>
          </a:prstGeom>
        </p:spPr>
      </p:pic>
    </p:spTree>
    <p:extLst>
      <p:ext uri="{BB962C8B-B14F-4D97-AF65-F5344CB8AC3E}">
        <p14:creationId xmlns:p14="http://schemas.microsoft.com/office/powerpoint/2010/main" val="1178477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F3346-DE8C-49B9-8441-495986A78C25}"/>
              </a:ext>
            </a:extLst>
          </p:cNvPr>
          <p:cNvSpPr>
            <a:spLocks noGrp="1"/>
          </p:cNvSpPr>
          <p:nvPr>
            <p:ph type="title"/>
          </p:nvPr>
        </p:nvSpPr>
        <p:spPr>
          <a:xfrm>
            <a:off x="600332" y="0"/>
            <a:ext cx="8596668" cy="766813"/>
          </a:xfrm>
        </p:spPr>
        <p:txBody>
          <a:bodyPr/>
          <a:lstStyle/>
          <a:p>
            <a:r>
              <a:rPr lang="es-419" dirty="0"/>
              <a:t>ABANDONO DE LA COMPRA</a:t>
            </a:r>
            <a:endParaRPr lang="es-EC" dirty="0"/>
          </a:p>
        </p:txBody>
      </p:sp>
      <p:sp>
        <p:nvSpPr>
          <p:cNvPr id="7" name="Rectángulo 6">
            <a:extLst>
              <a:ext uri="{FF2B5EF4-FFF2-40B4-BE49-F238E27FC236}">
                <a16:creationId xmlns:a16="http://schemas.microsoft.com/office/drawing/2014/main" id="{21EE7CE2-BB15-4B70-967F-AE254546A100}"/>
              </a:ext>
            </a:extLst>
          </p:cNvPr>
          <p:cNvSpPr/>
          <p:nvPr/>
        </p:nvSpPr>
        <p:spPr>
          <a:xfrm>
            <a:off x="2411731" y="3939309"/>
            <a:ext cx="1005238" cy="577081"/>
          </a:xfrm>
          <a:prstGeom prst="rect">
            <a:avLst/>
          </a:prstGeom>
        </p:spPr>
        <p:txBody>
          <a:bodyPr wrap="square">
            <a:spAutoFit/>
          </a:bodyPr>
          <a:lstStyle/>
          <a:p>
            <a:r>
              <a:rPr lang="es-EC" sz="1050" dirty="0">
                <a:solidFill>
                  <a:srgbClr val="000000"/>
                </a:solidFill>
                <a:latin typeface="Arial" panose="020B0604020202020204" pitchFamily="34" charset="0"/>
              </a:rPr>
              <a:t>Problemas con la página o aplicación</a:t>
            </a:r>
            <a:r>
              <a:rPr lang="es-EC" sz="1050" dirty="0"/>
              <a:t> </a:t>
            </a:r>
          </a:p>
        </p:txBody>
      </p:sp>
      <p:sp>
        <p:nvSpPr>
          <p:cNvPr id="8" name="Rectángulo 7">
            <a:extLst>
              <a:ext uri="{FF2B5EF4-FFF2-40B4-BE49-F238E27FC236}">
                <a16:creationId xmlns:a16="http://schemas.microsoft.com/office/drawing/2014/main" id="{883217AC-A076-4A10-B22C-C241675561DC}"/>
              </a:ext>
            </a:extLst>
          </p:cNvPr>
          <p:cNvSpPr/>
          <p:nvPr/>
        </p:nvSpPr>
        <p:spPr>
          <a:xfrm>
            <a:off x="3416969" y="3960018"/>
            <a:ext cx="866273" cy="430887"/>
          </a:xfrm>
          <a:prstGeom prst="rect">
            <a:avLst/>
          </a:prstGeom>
        </p:spPr>
        <p:txBody>
          <a:bodyPr wrap="square">
            <a:spAutoFit/>
          </a:bodyPr>
          <a:lstStyle/>
          <a:p>
            <a:r>
              <a:rPr lang="es-EC" sz="1100" dirty="0">
                <a:solidFill>
                  <a:srgbClr val="000000"/>
                </a:solidFill>
                <a:latin typeface="Arial" panose="020B0604020202020204" pitchFamily="34" charset="0"/>
              </a:rPr>
              <a:t>Dudas en la compra</a:t>
            </a:r>
            <a:r>
              <a:rPr lang="es-EC" sz="1100" dirty="0"/>
              <a:t> </a:t>
            </a:r>
          </a:p>
        </p:txBody>
      </p:sp>
      <p:sp>
        <p:nvSpPr>
          <p:cNvPr id="9" name="Rectángulo 8">
            <a:extLst>
              <a:ext uri="{FF2B5EF4-FFF2-40B4-BE49-F238E27FC236}">
                <a16:creationId xmlns:a16="http://schemas.microsoft.com/office/drawing/2014/main" id="{989C101A-AE5F-4FAC-A087-1972E8CA93C4}"/>
              </a:ext>
            </a:extLst>
          </p:cNvPr>
          <p:cNvSpPr/>
          <p:nvPr/>
        </p:nvSpPr>
        <p:spPr>
          <a:xfrm>
            <a:off x="4228378" y="3994940"/>
            <a:ext cx="1291055" cy="507831"/>
          </a:xfrm>
          <a:prstGeom prst="rect">
            <a:avLst/>
          </a:prstGeom>
        </p:spPr>
        <p:txBody>
          <a:bodyPr wrap="square">
            <a:spAutoFit/>
          </a:bodyPr>
          <a:lstStyle/>
          <a:p>
            <a:r>
              <a:rPr lang="es-EC" sz="900" dirty="0">
                <a:solidFill>
                  <a:srgbClr val="000000"/>
                </a:solidFill>
                <a:latin typeface="Arial" panose="020B0604020202020204" pitchFamily="34" charset="0"/>
              </a:rPr>
              <a:t>Tiempo de entrega no acorde a mis necesidades</a:t>
            </a:r>
            <a:r>
              <a:rPr lang="es-EC" sz="900" dirty="0"/>
              <a:t> </a:t>
            </a:r>
          </a:p>
        </p:txBody>
      </p:sp>
      <p:sp>
        <p:nvSpPr>
          <p:cNvPr id="10" name="Rectángulo 9">
            <a:extLst>
              <a:ext uri="{FF2B5EF4-FFF2-40B4-BE49-F238E27FC236}">
                <a16:creationId xmlns:a16="http://schemas.microsoft.com/office/drawing/2014/main" id="{D4D29540-8981-4F0F-97E4-244A3361BA24}"/>
              </a:ext>
            </a:extLst>
          </p:cNvPr>
          <p:cNvSpPr/>
          <p:nvPr/>
        </p:nvSpPr>
        <p:spPr>
          <a:xfrm>
            <a:off x="5288480" y="3985316"/>
            <a:ext cx="1042362" cy="415498"/>
          </a:xfrm>
          <a:prstGeom prst="rect">
            <a:avLst/>
          </a:prstGeom>
        </p:spPr>
        <p:txBody>
          <a:bodyPr wrap="square">
            <a:spAutoFit/>
          </a:bodyPr>
          <a:lstStyle/>
          <a:p>
            <a:r>
              <a:rPr lang="es-EC" sz="1000" dirty="0">
                <a:solidFill>
                  <a:srgbClr val="000000"/>
                </a:solidFill>
                <a:latin typeface="Arial" panose="020B0604020202020204" pitchFamily="34" charset="0"/>
              </a:rPr>
              <a:t>Inconsistencia en precios</a:t>
            </a:r>
            <a:r>
              <a:rPr lang="es-EC" sz="1000" dirty="0"/>
              <a:t> </a:t>
            </a:r>
          </a:p>
        </p:txBody>
      </p:sp>
      <p:sp>
        <p:nvSpPr>
          <p:cNvPr id="11" name="Rectángulo 10">
            <a:extLst>
              <a:ext uri="{FF2B5EF4-FFF2-40B4-BE49-F238E27FC236}">
                <a16:creationId xmlns:a16="http://schemas.microsoft.com/office/drawing/2014/main" id="{A9A545C8-0979-4C9E-894F-DF0C1F20F478}"/>
              </a:ext>
            </a:extLst>
          </p:cNvPr>
          <p:cNvSpPr/>
          <p:nvPr/>
        </p:nvSpPr>
        <p:spPr>
          <a:xfrm>
            <a:off x="6180246" y="3977621"/>
            <a:ext cx="1155834" cy="430887"/>
          </a:xfrm>
          <a:prstGeom prst="rect">
            <a:avLst/>
          </a:prstGeom>
        </p:spPr>
        <p:txBody>
          <a:bodyPr wrap="square">
            <a:spAutoFit/>
          </a:bodyPr>
          <a:lstStyle/>
          <a:p>
            <a:r>
              <a:rPr lang="es-EC" sz="1100" dirty="0">
                <a:solidFill>
                  <a:srgbClr val="000000"/>
                </a:solidFill>
                <a:latin typeface="Arial" panose="020B0604020202020204" pitchFamily="34" charset="0"/>
              </a:rPr>
              <a:t>No respondió el vendedor</a:t>
            </a:r>
            <a:r>
              <a:rPr lang="es-EC" sz="1100" dirty="0"/>
              <a:t> </a:t>
            </a:r>
          </a:p>
        </p:txBody>
      </p:sp>
      <p:sp>
        <p:nvSpPr>
          <p:cNvPr id="12" name="Rectángulo 11">
            <a:extLst>
              <a:ext uri="{FF2B5EF4-FFF2-40B4-BE49-F238E27FC236}">
                <a16:creationId xmlns:a16="http://schemas.microsoft.com/office/drawing/2014/main" id="{5F2F3CB9-B8F1-49BB-A6F8-C5A6FE6EF8D9}"/>
              </a:ext>
            </a:extLst>
          </p:cNvPr>
          <p:cNvSpPr/>
          <p:nvPr/>
        </p:nvSpPr>
        <p:spPr>
          <a:xfrm>
            <a:off x="7112903" y="3940444"/>
            <a:ext cx="1114943" cy="507831"/>
          </a:xfrm>
          <a:prstGeom prst="rect">
            <a:avLst/>
          </a:prstGeom>
        </p:spPr>
        <p:txBody>
          <a:bodyPr wrap="square">
            <a:spAutoFit/>
          </a:bodyPr>
          <a:lstStyle/>
          <a:p>
            <a:r>
              <a:rPr lang="es-EC" sz="900" dirty="0">
                <a:solidFill>
                  <a:srgbClr val="000000"/>
                </a:solidFill>
                <a:latin typeface="Arial" panose="020B0604020202020204" pitchFamily="34" charset="0"/>
              </a:rPr>
              <a:t>Más fácil comprarlo personalmente</a:t>
            </a:r>
            <a:r>
              <a:rPr lang="es-EC" sz="900" dirty="0"/>
              <a:t> </a:t>
            </a:r>
          </a:p>
        </p:txBody>
      </p:sp>
      <p:sp>
        <p:nvSpPr>
          <p:cNvPr id="13" name="Rectángulo 12">
            <a:extLst>
              <a:ext uri="{FF2B5EF4-FFF2-40B4-BE49-F238E27FC236}">
                <a16:creationId xmlns:a16="http://schemas.microsoft.com/office/drawing/2014/main" id="{BE9C542F-7C9E-42C0-B34D-7D1A20F79E31}"/>
              </a:ext>
            </a:extLst>
          </p:cNvPr>
          <p:cNvSpPr/>
          <p:nvPr/>
        </p:nvSpPr>
        <p:spPr>
          <a:xfrm>
            <a:off x="8118141" y="4008559"/>
            <a:ext cx="866273" cy="507831"/>
          </a:xfrm>
          <a:prstGeom prst="rect">
            <a:avLst/>
          </a:prstGeom>
        </p:spPr>
        <p:txBody>
          <a:bodyPr wrap="square">
            <a:spAutoFit/>
          </a:bodyPr>
          <a:lstStyle/>
          <a:p>
            <a:r>
              <a:rPr lang="es-EC" sz="900" dirty="0">
                <a:solidFill>
                  <a:srgbClr val="000000"/>
                </a:solidFill>
                <a:latin typeface="Arial" panose="020B0604020202020204" pitchFamily="34" charset="0"/>
              </a:rPr>
              <a:t>El portal o APP era muy complicado</a:t>
            </a:r>
            <a:r>
              <a:rPr lang="es-EC" sz="900" dirty="0"/>
              <a:t> </a:t>
            </a:r>
          </a:p>
        </p:txBody>
      </p:sp>
      <p:sp>
        <p:nvSpPr>
          <p:cNvPr id="17" name="CuadroTexto 16">
            <a:extLst>
              <a:ext uri="{FF2B5EF4-FFF2-40B4-BE49-F238E27FC236}">
                <a16:creationId xmlns:a16="http://schemas.microsoft.com/office/drawing/2014/main" id="{9CCB67AC-94D8-402B-A884-AF3DE07EF623}"/>
              </a:ext>
            </a:extLst>
          </p:cNvPr>
          <p:cNvSpPr txBox="1"/>
          <p:nvPr/>
        </p:nvSpPr>
        <p:spPr>
          <a:xfrm>
            <a:off x="2323732" y="4946995"/>
            <a:ext cx="6660682" cy="646331"/>
          </a:xfrm>
          <a:prstGeom prst="rect">
            <a:avLst/>
          </a:prstGeom>
          <a:noFill/>
        </p:spPr>
        <p:txBody>
          <a:bodyPr wrap="square" rtlCol="0">
            <a:spAutoFit/>
          </a:bodyPr>
          <a:lstStyle/>
          <a:p>
            <a:r>
              <a:rPr lang="es-EC" dirty="0"/>
              <a:t>Representado  por problemas en la página o app debido a una mala conexión de internet.</a:t>
            </a:r>
          </a:p>
        </p:txBody>
      </p:sp>
      <p:graphicFrame>
        <p:nvGraphicFramePr>
          <p:cNvPr id="19" name="Gráfico 18">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504239461"/>
              </p:ext>
            </p:extLst>
          </p:nvPr>
        </p:nvGraphicFramePr>
        <p:xfrm>
          <a:off x="1168814" y="865834"/>
          <a:ext cx="8495951" cy="3246923"/>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Conector recto 20">
            <a:extLst>
              <a:ext uri="{FF2B5EF4-FFF2-40B4-BE49-F238E27FC236}">
                <a16:creationId xmlns:a16="http://schemas.microsoft.com/office/drawing/2014/main" id="{823E1EE3-8069-4DC3-A750-EA84C4ADEA88}"/>
              </a:ext>
            </a:extLst>
          </p:cNvPr>
          <p:cNvCxnSpPr/>
          <p:nvPr/>
        </p:nvCxnSpPr>
        <p:spPr>
          <a:xfrm>
            <a:off x="2223436" y="2993457"/>
            <a:ext cx="6973564"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80397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64" name="Picture 16" descr="Imagen relacionada">
            <a:extLst>
              <a:ext uri="{FF2B5EF4-FFF2-40B4-BE49-F238E27FC236}">
                <a16:creationId xmlns:a16="http://schemas.microsoft.com/office/drawing/2014/main" id="{90D925BA-73DF-4E0E-B81B-98CB3ABDC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6021" y="4965321"/>
            <a:ext cx="1219200" cy="1215686"/>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ítulo 1">
            <a:extLst>
              <a:ext uri="{FF2B5EF4-FFF2-40B4-BE49-F238E27FC236}">
                <a16:creationId xmlns:a16="http://schemas.microsoft.com/office/drawing/2014/main" id="{59DF5C44-55F4-436B-975C-A77DFB89E920}"/>
              </a:ext>
            </a:extLst>
          </p:cNvPr>
          <p:cNvSpPr>
            <a:spLocks noGrp="1"/>
          </p:cNvSpPr>
          <p:nvPr>
            <p:ph type="title"/>
          </p:nvPr>
        </p:nvSpPr>
        <p:spPr>
          <a:xfrm>
            <a:off x="628543" y="463137"/>
            <a:ext cx="3449895" cy="1320800"/>
          </a:xfrm>
        </p:spPr>
        <p:txBody>
          <a:bodyPr vert="horz" lIns="91440" tIns="45720" rIns="91440" bIns="45720" rtlCol="0" anchor="ctr">
            <a:normAutofit/>
          </a:bodyPr>
          <a:lstStyle/>
          <a:p>
            <a:r>
              <a:rPr lang="en-US" dirty="0"/>
              <a:t>Antecedent</a:t>
            </a:r>
            <a:r>
              <a:rPr lang="es-EC" dirty="0"/>
              <a:t>es</a:t>
            </a:r>
            <a:endParaRPr lang="en-US" dirty="0"/>
          </a:p>
        </p:txBody>
      </p:sp>
      <p:graphicFrame>
        <p:nvGraphicFramePr>
          <p:cNvPr id="3" name="Diagrama 2">
            <a:extLst>
              <a:ext uri="{FF2B5EF4-FFF2-40B4-BE49-F238E27FC236}">
                <a16:creationId xmlns:a16="http://schemas.microsoft.com/office/drawing/2014/main" id="{EAD14280-3067-460B-A3D3-F4137F1B5D94}"/>
              </a:ext>
            </a:extLst>
          </p:cNvPr>
          <p:cNvGraphicFramePr/>
          <p:nvPr>
            <p:extLst>
              <p:ext uri="{D42A27DB-BD31-4B8C-83A1-F6EECF244321}">
                <p14:modId xmlns:p14="http://schemas.microsoft.com/office/powerpoint/2010/main" val="2892932077"/>
              </p:ext>
            </p:extLst>
          </p:nvPr>
        </p:nvGraphicFramePr>
        <p:xfrm>
          <a:off x="675064" y="1849120"/>
          <a:ext cx="9281649" cy="4494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4" name="Picture 6" descr="Resultado de imagen para neolitico trueque">
            <a:extLst>
              <a:ext uri="{FF2B5EF4-FFF2-40B4-BE49-F238E27FC236}">
                <a16:creationId xmlns:a16="http://schemas.microsoft.com/office/drawing/2014/main" id="{F3ACEF0B-38CA-46C6-9402-04886D60EA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5063" y="2173376"/>
            <a:ext cx="1314039" cy="87462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señales de humo">
            <a:extLst>
              <a:ext uri="{FF2B5EF4-FFF2-40B4-BE49-F238E27FC236}">
                <a16:creationId xmlns:a16="http://schemas.microsoft.com/office/drawing/2014/main" id="{E610C8CA-7B5A-48B6-8A99-7B7927EF6C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8117" y="5273886"/>
            <a:ext cx="1063787" cy="8128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3F6F71FF-F071-46B3-BA7C-A02496104EA0}"/>
              </a:ext>
            </a:extLst>
          </p:cNvPr>
          <p:cNvPicPr>
            <a:picLocks noChangeAspect="1"/>
          </p:cNvPicPr>
          <p:nvPr/>
        </p:nvPicPr>
        <p:blipFill>
          <a:blip r:embed="rId11"/>
          <a:stretch>
            <a:fillRect/>
          </a:stretch>
        </p:blipFill>
        <p:spPr>
          <a:xfrm>
            <a:off x="2235287" y="1714442"/>
            <a:ext cx="1947841" cy="601540"/>
          </a:xfrm>
          <a:prstGeom prst="rect">
            <a:avLst/>
          </a:prstGeom>
        </p:spPr>
      </p:pic>
      <p:pic>
        <p:nvPicPr>
          <p:cNvPr id="2058" name="Picture 10" descr="Resultado de imagen para revolucion industrial">
            <a:extLst>
              <a:ext uri="{FF2B5EF4-FFF2-40B4-BE49-F238E27FC236}">
                <a16:creationId xmlns:a16="http://schemas.microsoft.com/office/drawing/2014/main" id="{01E92ADF-69E8-4521-96E7-38904B4A55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23197" y="5040353"/>
            <a:ext cx="1553882" cy="1320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arpanet">
            <a:extLst>
              <a:ext uri="{FF2B5EF4-FFF2-40B4-BE49-F238E27FC236}">
                <a16:creationId xmlns:a16="http://schemas.microsoft.com/office/drawing/2014/main" id="{4553BA25-DAB2-4BD0-BF1E-E23370D9883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61179" y="2088157"/>
            <a:ext cx="1270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computadora antigua">
            <a:extLst>
              <a:ext uri="{FF2B5EF4-FFF2-40B4-BE49-F238E27FC236}">
                <a16:creationId xmlns:a16="http://schemas.microsoft.com/office/drawing/2014/main" id="{3E5E2ABD-6D3C-4AC0-9696-7C29CDE43F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1755" y="1358484"/>
            <a:ext cx="908847" cy="71191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Resultado de imagen para compras por internet">
            <a:extLst>
              <a:ext uri="{FF2B5EF4-FFF2-40B4-BE49-F238E27FC236}">
                <a16:creationId xmlns:a16="http://schemas.microsoft.com/office/drawing/2014/main" id="{4F0C959A-7AF4-4B33-8617-1782307BB5D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76848" y="1725904"/>
            <a:ext cx="949619" cy="89494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Resultado de imagen para redes sociales">
            <a:extLst>
              <a:ext uri="{FF2B5EF4-FFF2-40B4-BE49-F238E27FC236}">
                <a16:creationId xmlns:a16="http://schemas.microsoft.com/office/drawing/2014/main" id="{726340DB-D5C9-47C1-B814-4C962DEE02A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34163" y="5017380"/>
            <a:ext cx="1902859" cy="106930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n relacionada">
            <a:extLst>
              <a:ext uri="{FF2B5EF4-FFF2-40B4-BE49-F238E27FC236}">
                <a16:creationId xmlns:a16="http://schemas.microsoft.com/office/drawing/2014/main" id="{E8D36E36-B971-4D22-BC8A-7DF12C328C7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67327" y="1620996"/>
            <a:ext cx="1252220" cy="1252220"/>
          </a:xfrm>
          <a:prstGeom prst="rect">
            <a:avLst/>
          </a:prstGeom>
          <a:noFill/>
          <a:extLst>
            <a:ext uri="{909E8E84-426E-40DD-AFC4-6F175D3DCCD1}">
              <a14:hiddenFill xmlns:a14="http://schemas.microsoft.com/office/drawing/2010/main">
                <a:solidFill>
                  <a:srgbClr val="FFFFFF"/>
                </a:solidFill>
              </a14:hiddenFill>
            </a:ext>
          </a:extLst>
        </p:spPr>
      </p:pic>
      <p:sp>
        <p:nvSpPr>
          <p:cNvPr id="30" name="Título 1">
            <a:extLst>
              <a:ext uri="{FF2B5EF4-FFF2-40B4-BE49-F238E27FC236}">
                <a16:creationId xmlns:a16="http://schemas.microsoft.com/office/drawing/2014/main" id="{BEE0A42C-1438-4DD4-B048-2C856EE287E3}"/>
              </a:ext>
            </a:extLst>
          </p:cNvPr>
          <p:cNvSpPr txBox="1">
            <a:spLocks/>
          </p:cNvSpPr>
          <p:nvPr/>
        </p:nvSpPr>
        <p:spPr>
          <a:xfrm>
            <a:off x="3780956" y="-274341"/>
            <a:ext cx="3449895"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a:t>INTRODUCCIÓN</a:t>
            </a:r>
            <a:endParaRPr lang="en-US" dirty="0"/>
          </a:p>
        </p:txBody>
      </p:sp>
    </p:spTree>
    <p:extLst>
      <p:ext uri="{BB962C8B-B14F-4D97-AF65-F5344CB8AC3E}">
        <p14:creationId xmlns:p14="http://schemas.microsoft.com/office/powerpoint/2010/main" val="19663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F3346-DE8C-49B9-8441-495986A78C25}"/>
              </a:ext>
            </a:extLst>
          </p:cNvPr>
          <p:cNvSpPr>
            <a:spLocks noGrp="1"/>
          </p:cNvSpPr>
          <p:nvPr>
            <p:ph type="title"/>
          </p:nvPr>
        </p:nvSpPr>
        <p:spPr>
          <a:xfrm>
            <a:off x="600332" y="0"/>
            <a:ext cx="8596668" cy="766813"/>
          </a:xfrm>
        </p:spPr>
        <p:txBody>
          <a:bodyPr>
            <a:normAutofit fontScale="90000"/>
          </a:bodyPr>
          <a:lstStyle/>
          <a:p>
            <a:r>
              <a:rPr lang="es-EC" dirty="0"/>
              <a:t>MEDIOS PREFERIDOS PARA RECIBIR INFORMACIÓN</a:t>
            </a:r>
          </a:p>
        </p:txBody>
      </p:sp>
      <p:sp>
        <p:nvSpPr>
          <p:cNvPr id="5" name="CuadroTexto 4">
            <a:extLst>
              <a:ext uri="{FF2B5EF4-FFF2-40B4-BE49-F238E27FC236}">
                <a16:creationId xmlns:a16="http://schemas.microsoft.com/office/drawing/2014/main" id="{90C7AF30-0517-4FF9-BC6C-F2D46E3A3DD1}"/>
              </a:ext>
            </a:extLst>
          </p:cNvPr>
          <p:cNvSpPr txBox="1"/>
          <p:nvPr/>
        </p:nvSpPr>
        <p:spPr>
          <a:xfrm>
            <a:off x="3118586" y="5487771"/>
            <a:ext cx="3715351" cy="923330"/>
          </a:xfrm>
          <a:prstGeom prst="rect">
            <a:avLst/>
          </a:prstGeom>
          <a:noFill/>
        </p:spPr>
        <p:txBody>
          <a:bodyPr wrap="square" rtlCol="0">
            <a:spAutoFit/>
          </a:bodyPr>
          <a:lstStyle/>
          <a:p>
            <a:r>
              <a:rPr lang="es-EC" dirty="0"/>
              <a:t>Medio preferido para recibir información de productos o servicios es Instagram</a:t>
            </a:r>
          </a:p>
        </p:txBody>
      </p:sp>
      <p:graphicFrame>
        <p:nvGraphicFramePr>
          <p:cNvPr id="6" name="Gráfico 5">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380967971"/>
              </p:ext>
            </p:extLst>
          </p:nvPr>
        </p:nvGraphicFramePr>
        <p:xfrm>
          <a:off x="2607644" y="1370229"/>
          <a:ext cx="5342823" cy="4289425"/>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n 6">
            <a:extLst>
              <a:ext uri="{FF2B5EF4-FFF2-40B4-BE49-F238E27FC236}">
                <a16:creationId xmlns:a16="http://schemas.microsoft.com/office/drawing/2014/main" id="{F7BD7188-7F58-4B0B-86D5-492B889F5E7D}"/>
              </a:ext>
            </a:extLst>
          </p:cNvPr>
          <p:cNvPicPr>
            <a:picLocks noChangeAspect="1"/>
          </p:cNvPicPr>
          <p:nvPr/>
        </p:nvPicPr>
        <p:blipFill>
          <a:blip r:embed="rId4"/>
          <a:stretch>
            <a:fillRect/>
          </a:stretch>
        </p:blipFill>
        <p:spPr>
          <a:xfrm>
            <a:off x="2141241" y="4749108"/>
            <a:ext cx="582818" cy="563128"/>
          </a:xfrm>
          <a:prstGeom prst="rect">
            <a:avLst/>
          </a:prstGeom>
        </p:spPr>
      </p:pic>
      <p:pic>
        <p:nvPicPr>
          <p:cNvPr id="8" name="Imagen 7">
            <a:extLst>
              <a:ext uri="{FF2B5EF4-FFF2-40B4-BE49-F238E27FC236}">
                <a16:creationId xmlns:a16="http://schemas.microsoft.com/office/drawing/2014/main" id="{11E40400-CD60-4F3A-AB95-9CADEDBDFE2D}"/>
              </a:ext>
            </a:extLst>
          </p:cNvPr>
          <p:cNvPicPr>
            <a:picLocks noChangeAspect="1"/>
          </p:cNvPicPr>
          <p:nvPr/>
        </p:nvPicPr>
        <p:blipFill>
          <a:blip r:embed="rId5"/>
          <a:stretch>
            <a:fillRect/>
          </a:stretch>
        </p:blipFill>
        <p:spPr>
          <a:xfrm>
            <a:off x="2080329" y="2614211"/>
            <a:ext cx="594020" cy="523380"/>
          </a:xfrm>
          <a:prstGeom prst="rect">
            <a:avLst/>
          </a:prstGeom>
        </p:spPr>
      </p:pic>
      <p:pic>
        <p:nvPicPr>
          <p:cNvPr id="15362" name="Picture 2" descr="Resultado de imagen para skype">
            <a:extLst>
              <a:ext uri="{FF2B5EF4-FFF2-40B4-BE49-F238E27FC236}">
                <a16:creationId xmlns:a16="http://schemas.microsoft.com/office/drawing/2014/main" id="{AB09911B-E26C-4B10-9CC9-B205EE392D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643" y="3137591"/>
            <a:ext cx="563128" cy="56312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n relacionada">
            <a:extLst>
              <a:ext uri="{FF2B5EF4-FFF2-40B4-BE49-F238E27FC236}">
                <a16:creationId xmlns:a16="http://schemas.microsoft.com/office/drawing/2014/main" id="{EC8DB76E-0E16-4E2E-B425-2CD7FEA7D1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6643" y="3675674"/>
            <a:ext cx="553854" cy="54923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Resultado de imagen para facebook">
            <a:extLst>
              <a:ext uri="{FF2B5EF4-FFF2-40B4-BE49-F238E27FC236}">
                <a16:creationId xmlns:a16="http://schemas.microsoft.com/office/drawing/2014/main" id="{CF5AFF4C-CABE-44D8-A61A-1223C308AC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8069" y="4267276"/>
            <a:ext cx="471001" cy="471001"/>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Resultado de imagen para twitter">
            <a:extLst>
              <a:ext uri="{FF2B5EF4-FFF2-40B4-BE49-F238E27FC236}">
                <a16:creationId xmlns:a16="http://schemas.microsoft.com/office/drawing/2014/main" id="{46255D9A-BD14-4B65-8D5A-9B1AA424A1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0329" y="2089202"/>
            <a:ext cx="721093" cy="40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367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F3346-DE8C-49B9-8441-495986A78C25}"/>
              </a:ext>
            </a:extLst>
          </p:cNvPr>
          <p:cNvSpPr>
            <a:spLocks noGrp="1"/>
          </p:cNvSpPr>
          <p:nvPr>
            <p:ph type="title"/>
          </p:nvPr>
        </p:nvSpPr>
        <p:spPr>
          <a:xfrm>
            <a:off x="1665171" y="75661"/>
            <a:ext cx="8596668" cy="766813"/>
          </a:xfrm>
        </p:spPr>
        <p:txBody>
          <a:bodyPr>
            <a:normAutofit fontScale="90000"/>
          </a:bodyPr>
          <a:lstStyle/>
          <a:p>
            <a:r>
              <a:rPr lang="es-EC" dirty="0"/>
              <a:t>VALORACIÓN DE LA EXPERIENCIA DE COMPRA</a:t>
            </a:r>
          </a:p>
        </p:txBody>
      </p:sp>
      <p:sp>
        <p:nvSpPr>
          <p:cNvPr id="5" name="CuadroTexto 4">
            <a:extLst>
              <a:ext uri="{FF2B5EF4-FFF2-40B4-BE49-F238E27FC236}">
                <a16:creationId xmlns:a16="http://schemas.microsoft.com/office/drawing/2014/main" id="{90C7AF30-0517-4FF9-BC6C-F2D46E3A3DD1}"/>
              </a:ext>
            </a:extLst>
          </p:cNvPr>
          <p:cNvSpPr txBox="1"/>
          <p:nvPr/>
        </p:nvSpPr>
        <p:spPr>
          <a:xfrm>
            <a:off x="1963555" y="4368704"/>
            <a:ext cx="6660682" cy="1200329"/>
          </a:xfrm>
          <a:prstGeom prst="rect">
            <a:avLst/>
          </a:prstGeom>
          <a:noFill/>
        </p:spPr>
        <p:txBody>
          <a:bodyPr wrap="square" rtlCol="0">
            <a:spAutoFit/>
          </a:bodyPr>
          <a:lstStyle/>
          <a:p>
            <a:r>
              <a:rPr lang="es-EC" dirty="0"/>
              <a:t>En general la valoración de las transacciones en línea es normal, por el contrario, la rapidez y la comodidad de experiencia de compra no es nada favorable para el canal electrónico.</a:t>
            </a:r>
          </a:p>
        </p:txBody>
      </p:sp>
      <p:graphicFrame>
        <p:nvGraphicFramePr>
          <p:cNvPr id="4" name="Gráfico 3">
            <a:extLst>
              <a:ext uri="{FF2B5EF4-FFF2-40B4-BE49-F238E27FC236}">
                <a16:creationId xmlns:a16="http://schemas.microsoft.com/office/drawing/2014/main" id="{00000000-0008-0000-2100-000002000000}"/>
              </a:ext>
            </a:extLst>
          </p:cNvPr>
          <p:cNvGraphicFramePr>
            <a:graphicFrameLocks/>
          </p:cNvGraphicFramePr>
          <p:nvPr>
            <p:extLst>
              <p:ext uri="{D42A27DB-BD31-4B8C-83A1-F6EECF244321}">
                <p14:modId xmlns:p14="http://schemas.microsoft.com/office/powerpoint/2010/main" val="4134455381"/>
              </p:ext>
            </p:extLst>
          </p:nvPr>
        </p:nvGraphicFramePr>
        <p:xfrm>
          <a:off x="2053472" y="918160"/>
          <a:ext cx="6753643" cy="321107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Conector recto 5">
            <a:extLst>
              <a:ext uri="{FF2B5EF4-FFF2-40B4-BE49-F238E27FC236}">
                <a16:creationId xmlns:a16="http://schemas.microsoft.com/office/drawing/2014/main" id="{4F0E5FB6-E65F-4505-862C-6E333282ADB5}"/>
              </a:ext>
            </a:extLst>
          </p:cNvPr>
          <p:cNvCxnSpPr/>
          <p:nvPr/>
        </p:nvCxnSpPr>
        <p:spPr>
          <a:xfrm>
            <a:off x="1665171" y="2781701"/>
            <a:ext cx="7531829" cy="0"/>
          </a:xfrm>
          <a:prstGeom prst="line">
            <a:avLst/>
          </a:prstGeom>
        </p:spPr>
        <p:style>
          <a:lnRef idx="3">
            <a:schemeClr val="accent5"/>
          </a:lnRef>
          <a:fillRef idx="0">
            <a:schemeClr val="accent5"/>
          </a:fillRef>
          <a:effectRef idx="2">
            <a:schemeClr val="accent5"/>
          </a:effectRef>
          <a:fontRef idx="minor">
            <a:schemeClr val="tx1"/>
          </a:fontRef>
        </p:style>
      </p:cxnSp>
      <p:pic>
        <p:nvPicPr>
          <p:cNvPr id="7" name="Imagen 6">
            <a:extLst>
              <a:ext uri="{FF2B5EF4-FFF2-40B4-BE49-F238E27FC236}">
                <a16:creationId xmlns:a16="http://schemas.microsoft.com/office/drawing/2014/main" id="{F5A692E6-6707-4BE7-8B6D-B86B60A1331D}"/>
              </a:ext>
            </a:extLst>
          </p:cNvPr>
          <p:cNvPicPr>
            <a:picLocks noChangeAspect="1"/>
          </p:cNvPicPr>
          <p:nvPr/>
        </p:nvPicPr>
        <p:blipFill>
          <a:blip r:embed="rId4"/>
          <a:stretch>
            <a:fillRect/>
          </a:stretch>
        </p:blipFill>
        <p:spPr>
          <a:xfrm>
            <a:off x="623192" y="368167"/>
            <a:ext cx="948686" cy="3761071"/>
          </a:xfrm>
          <a:prstGeom prst="rect">
            <a:avLst/>
          </a:prstGeom>
        </p:spPr>
      </p:pic>
    </p:spTree>
    <p:extLst>
      <p:ext uri="{BB962C8B-B14F-4D97-AF65-F5344CB8AC3E}">
        <p14:creationId xmlns:p14="http://schemas.microsoft.com/office/powerpoint/2010/main" val="2218132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2050">
            <a:extLst>
              <a:ext uri="{FF2B5EF4-FFF2-40B4-BE49-F238E27FC236}">
                <a16:creationId xmlns:a16="http://schemas.microsoft.com/office/drawing/2014/main" id="{0FD1783D-89CC-4C3D-A02B-4F341D62C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253" y="1449304"/>
            <a:ext cx="4485570" cy="34263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58E1BEF9-FDE5-4696-A4BC-42EC4204D58A}"/>
              </a:ext>
            </a:extLst>
          </p:cNvPr>
          <p:cNvGraphicFramePr>
            <a:graphicFrameLocks noGrp="1"/>
          </p:cNvGraphicFramePr>
          <p:nvPr>
            <p:extLst>
              <p:ext uri="{D42A27DB-BD31-4B8C-83A1-F6EECF244321}">
                <p14:modId xmlns:p14="http://schemas.microsoft.com/office/powerpoint/2010/main" val="3993592550"/>
              </p:ext>
            </p:extLst>
          </p:nvPr>
        </p:nvGraphicFramePr>
        <p:xfrm>
          <a:off x="230558" y="1410926"/>
          <a:ext cx="3989269" cy="3426337"/>
        </p:xfrm>
        <a:graphic>
          <a:graphicData uri="http://schemas.openxmlformats.org/drawingml/2006/table">
            <a:tbl>
              <a:tblPr firstRow="1" firstCol="1" bandRow="1">
                <a:tableStyleId>{F5AB1C69-6EDB-4FF4-983F-18BD219EF322}</a:tableStyleId>
              </a:tblPr>
              <a:tblGrid>
                <a:gridCol w="452803">
                  <a:extLst>
                    <a:ext uri="{9D8B030D-6E8A-4147-A177-3AD203B41FA5}">
                      <a16:colId xmlns:a16="http://schemas.microsoft.com/office/drawing/2014/main" val="2842807313"/>
                    </a:ext>
                  </a:extLst>
                </a:gridCol>
                <a:gridCol w="692603">
                  <a:extLst>
                    <a:ext uri="{9D8B030D-6E8A-4147-A177-3AD203B41FA5}">
                      <a16:colId xmlns:a16="http://schemas.microsoft.com/office/drawing/2014/main" val="3701335259"/>
                    </a:ext>
                  </a:extLst>
                </a:gridCol>
                <a:gridCol w="693019">
                  <a:extLst>
                    <a:ext uri="{9D8B030D-6E8A-4147-A177-3AD203B41FA5}">
                      <a16:colId xmlns:a16="http://schemas.microsoft.com/office/drawing/2014/main" val="3887165097"/>
                    </a:ext>
                  </a:extLst>
                </a:gridCol>
                <a:gridCol w="558266">
                  <a:extLst>
                    <a:ext uri="{9D8B030D-6E8A-4147-A177-3AD203B41FA5}">
                      <a16:colId xmlns:a16="http://schemas.microsoft.com/office/drawing/2014/main" val="399245230"/>
                    </a:ext>
                  </a:extLst>
                </a:gridCol>
                <a:gridCol w="481263">
                  <a:extLst>
                    <a:ext uri="{9D8B030D-6E8A-4147-A177-3AD203B41FA5}">
                      <a16:colId xmlns:a16="http://schemas.microsoft.com/office/drawing/2014/main" val="1181256561"/>
                    </a:ext>
                  </a:extLst>
                </a:gridCol>
                <a:gridCol w="529389">
                  <a:extLst>
                    <a:ext uri="{9D8B030D-6E8A-4147-A177-3AD203B41FA5}">
                      <a16:colId xmlns:a16="http://schemas.microsoft.com/office/drawing/2014/main" val="1882492383"/>
                    </a:ext>
                  </a:extLst>
                </a:gridCol>
                <a:gridCol w="581926">
                  <a:extLst>
                    <a:ext uri="{9D8B030D-6E8A-4147-A177-3AD203B41FA5}">
                      <a16:colId xmlns:a16="http://schemas.microsoft.com/office/drawing/2014/main" val="673075192"/>
                    </a:ext>
                  </a:extLst>
                </a:gridCol>
              </a:tblGrid>
              <a:tr h="358885">
                <a:tc gridSpan="7">
                  <a:txBody>
                    <a:bodyPr/>
                    <a:lstStyle/>
                    <a:p>
                      <a:pPr marL="38100" marR="38100" algn="ctr">
                        <a:lnSpc>
                          <a:spcPts val="1600"/>
                        </a:lnSpc>
                        <a:spcAft>
                          <a:spcPts val="0"/>
                        </a:spcAft>
                      </a:pPr>
                      <a:r>
                        <a:rPr lang="es-EC" sz="900">
                          <a:effectLst/>
                        </a:rPr>
                        <a:t>Tabla cruzada P47. Género*P21_ComprasOnline_Ecuador (Agrupada)</a:t>
                      </a:r>
                      <a:endParaRPr lang="es-EC" sz="1050">
                        <a:effectLst/>
                        <a:latin typeface="Times New Roman" panose="02020603050405020304" pitchFamily="18" charset="0"/>
                        <a:ea typeface="Times New Roman" panose="02020603050405020304" pitchFamily="18" charset="0"/>
                      </a:endParaRPr>
                    </a:p>
                  </a:txBody>
                  <a:tcPr marL="44841" marR="4484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107421247"/>
                  </a:ext>
                </a:extLst>
              </a:tr>
              <a:tr h="358885">
                <a:tc rowSpan="2" gridSpan="3">
                  <a:txBody>
                    <a:bodyPr/>
                    <a:lstStyle/>
                    <a:p>
                      <a:pPr>
                        <a:spcAft>
                          <a:spcPts val="0"/>
                        </a:spcAft>
                      </a:pPr>
                      <a:r>
                        <a:rPr lang="es-EC" sz="1050" dirty="0">
                          <a:effectLst/>
                        </a:rPr>
                        <a:t> </a:t>
                      </a:r>
                      <a:endParaRPr lang="es-EC" sz="1050" dirty="0">
                        <a:effectLst/>
                        <a:latin typeface="Times New Roman" panose="02020603050405020304" pitchFamily="18" charset="0"/>
                        <a:ea typeface="Times New Roman" panose="02020603050405020304" pitchFamily="18" charset="0"/>
                      </a:endParaRPr>
                    </a:p>
                  </a:txBody>
                  <a:tcPr marL="44841" marR="44841" marT="0" marB="0"/>
                </a:tc>
                <a:tc rowSpan="2" hMerge="1">
                  <a:txBody>
                    <a:bodyPr/>
                    <a:lstStyle/>
                    <a:p>
                      <a:endParaRPr lang="es-EC"/>
                    </a:p>
                  </a:txBody>
                  <a:tcPr/>
                </a:tc>
                <a:tc rowSpan="2" hMerge="1">
                  <a:txBody>
                    <a:bodyPr/>
                    <a:lstStyle/>
                    <a:p>
                      <a:endParaRPr lang="es-EC"/>
                    </a:p>
                  </a:txBody>
                  <a:tcPr/>
                </a:tc>
                <a:tc gridSpan="3">
                  <a:txBody>
                    <a:bodyPr/>
                    <a:lstStyle/>
                    <a:p>
                      <a:pPr marL="38100" marR="38100" algn="ctr">
                        <a:lnSpc>
                          <a:spcPts val="1600"/>
                        </a:lnSpc>
                        <a:spcAft>
                          <a:spcPts val="0"/>
                        </a:spcAft>
                      </a:pPr>
                      <a:r>
                        <a:rPr lang="es-EC" sz="900" dirty="0">
                          <a:effectLst/>
                        </a:rPr>
                        <a:t>P21_ComprasOnline_Ecuador (Agrupada)</a:t>
                      </a:r>
                      <a:endParaRPr lang="es-EC" sz="1050" dirty="0">
                        <a:effectLst/>
                        <a:latin typeface="Times New Roman" panose="02020603050405020304" pitchFamily="18" charset="0"/>
                        <a:ea typeface="Times New Roman" panose="02020603050405020304" pitchFamily="18" charset="0"/>
                      </a:endParaRPr>
                    </a:p>
                  </a:txBody>
                  <a:tcPr marL="44841" marR="44841" marT="0" marB="0"/>
                </a:tc>
                <a:tc hMerge="1">
                  <a:txBody>
                    <a:bodyPr/>
                    <a:lstStyle/>
                    <a:p>
                      <a:endParaRPr lang="es-EC"/>
                    </a:p>
                  </a:txBody>
                  <a:tcPr/>
                </a:tc>
                <a:tc hMerge="1">
                  <a:txBody>
                    <a:bodyPr/>
                    <a:lstStyle/>
                    <a:p>
                      <a:endParaRPr lang="es-EC"/>
                    </a:p>
                  </a:txBody>
                  <a:tcPr/>
                </a:tc>
                <a:tc rowSpan="2">
                  <a:txBody>
                    <a:bodyPr/>
                    <a:lstStyle/>
                    <a:p>
                      <a:pPr marL="38100" marR="38100" algn="ctr">
                        <a:lnSpc>
                          <a:spcPts val="1600"/>
                        </a:lnSpc>
                        <a:spcAft>
                          <a:spcPts val="0"/>
                        </a:spcAft>
                      </a:pPr>
                      <a:r>
                        <a:rPr lang="es-EC" sz="900">
                          <a:effectLst/>
                        </a:rPr>
                        <a:t>Total</a:t>
                      </a:r>
                      <a:endParaRPr lang="es-EC" sz="105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3316164508"/>
                  </a:ext>
                </a:extLst>
              </a:tr>
              <a:tr h="358885">
                <a:tc gridSpan="3" vMerge="1">
                  <a:txBody>
                    <a:bodyPr/>
                    <a:lstStyle/>
                    <a:p>
                      <a:endParaRPr lang="es-EC"/>
                    </a:p>
                  </a:txBody>
                  <a:tcPr/>
                </a:tc>
                <a:tc hMerge="1" vMerge="1">
                  <a:txBody>
                    <a:bodyPr/>
                    <a:lstStyle/>
                    <a:p>
                      <a:endParaRPr lang="es-EC"/>
                    </a:p>
                  </a:txBody>
                  <a:tcPr/>
                </a:tc>
                <a:tc hMerge="1" vMerge="1">
                  <a:txBody>
                    <a:bodyPr/>
                    <a:lstStyle/>
                    <a:p>
                      <a:endParaRPr lang="es-EC"/>
                    </a:p>
                  </a:txBody>
                  <a:tcPr/>
                </a:tc>
                <a:tc>
                  <a:txBody>
                    <a:bodyPr/>
                    <a:lstStyle/>
                    <a:p>
                      <a:pPr marL="38100" marR="38100" algn="ctr">
                        <a:lnSpc>
                          <a:spcPts val="1600"/>
                        </a:lnSpc>
                        <a:spcAft>
                          <a:spcPts val="0"/>
                        </a:spcAft>
                      </a:pPr>
                      <a:r>
                        <a:rPr lang="es-EC" sz="900" dirty="0">
                          <a:effectLst/>
                        </a:rPr>
                        <a:t>Nada</a:t>
                      </a:r>
                      <a:endParaRPr lang="es-EC" sz="1050" dirty="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Poco</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Bastante</a:t>
                      </a:r>
                      <a:endParaRPr lang="es-EC" sz="1050">
                        <a:effectLst/>
                        <a:latin typeface="Times New Roman" panose="02020603050405020304" pitchFamily="18" charset="0"/>
                        <a:ea typeface="Times New Roman" panose="02020603050405020304" pitchFamily="18" charset="0"/>
                      </a:endParaRPr>
                    </a:p>
                  </a:txBody>
                  <a:tcPr marL="44841" marR="44841" marT="0" marB="0"/>
                </a:tc>
                <a:tc vMerge="1">
                  <a:txBody>
                    <a:bodyPr/>
                    <a:lstStyle/>
                    <a:p>
                      <a:endParaRPr lang="es-EC"/>
                    </a:p>
                  </a:txBody>
                  <a:tcPr/>
                </a:tc>
                <a:extLst>
                  <a:ext uri="{0D108BD9-81ED-4DB2-BD59-A6C34878D82A}">
                    <a16:rowId xmlns:a16="http://schemas.microsoft.com/office/drawing/2014/main" val="2778239110"/>
                  </a:ext>
                </a:extLst>
              </a:tr>
              <a:tr h="192432">
                <a:tc rowSpan="6">
                  <a:txBody>
                    <a:bodyPr/>
                    <a:lstStyle/>
                    <a:p>
                      <a:pPr marL="38100" marR="38100">
                        <a:lnSpc>
                          <a:spcPts val="1600"/>
                        </a:lnSpc>
                        <a:spcAft>
                          <a:spcPts val="0"/>
                        </a:spcAft>
                      </a:pPr>
                      <a:r>
                        <a:rPr lang="es-EC" sz="900">
                          <a:effectLst/>
                        </a:rPr>
                        <a:t>P47. Género</a:t>
                      </a:r>
                      <a:endParaRPr lang="es-EC" sz="1050">
                        <a:effectLst/>
                        <a:latin typeface="Times New Roman" panose="02020603050405020304" pitchFamily="18" charset="0"/>
                        <a:ea typeface="Times New Roman" panose="02020603050405020304" pitchFamily="18" charset="0"/>
                      </a:endParaRPr>
                    </a:p>
                  </a:txBody>
                  <a:tcPr marL="44841" marR="44841" marT="0" marB="0"/>
                </a:tc>
                <a:tc rowSpan="2">
                  <a:txBody>
                    <a:bodyPr/>
                    <a:lstStyle/>
                    <a:p>
                      <a:pPr marL="38100" marR="38100">
                        <a:lnSpc>
                          <a:spcPts val="1600"/>
                        </a:lnSpc>
                        <a:spcAft>
                          <a:spcPts val="0"/>
                        </a:spcAft>
                      </a:pPr>
                      <a:r>
                        <a:rPr lang="es-EC" sz="900" dirty="0">
                          <a:effectLst/>
                        </a:rPr>
                        <a:t>Masculino</a:t>
                      </a:r>
                      <a:endParaRPr lang="es-EC" sz="1050" dirty="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nSpc>
                          <a:spcPts val="1600"/>
                        </a:lnSpc>
                        <a:spcAft>
                          <a:spcPts val="0"/>
                        </a:spcAft>
                      </a:pPr>
                      <a:r>
                        <a:rPr lang="es-EC" sz="900">
                          <a:effectLst/>
                        </a:rPr>
                        <a:t>Recuento</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highlight>
                            <a:srgbClr val="FFFF00"/>
                          </a:highlight>
                        </a:rPr>
                        <a:t>64</a:t>
                      </a:r>
                      <a:endParaRPr lang="es-EC" sz="1050" dirty="0">
                        <a:effectLst/>
                        <a:highlight>
                          <a:srgbClr val="FFFF00"/>
                        </a:highligh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rPr>
                        <a:t>11</a:t>
                      </a:r>
                      <a:endParaRPr lang="es-EC" sz="1050" dirty="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15</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90</a:t>
                      </a:r>
                      <a:endParaRPr lang="es-EC" sz="105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2330120787"/>
                  </a:ext>
                </a:extLst>
              </a:tr>
              <a:tr h="35888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900" dirty="0">
                          <a:effectLst/>
                        </a:rPr>
                        <a:t>% del total</a:t>
                      </a:r>
                      <a:endParaRPr lang="es-EC" sz="1050" dirty="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highlight>
                            <a:srgbClr val="FFFF00"/>
                          </a:highlight>
                        </a:rPr>
                        <a:t>30,9%</a:t>
                      </a:r>
                      <a:endParaRPr lang="es-EC" sz="1050" dirty="0">
                        <a:effectLst/>
                        <a:highlight>
                          <a:srgbClr val="FFFF00"/>
                        </a:highligh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rPr>
                        <a:t>5,3%</a:t>
                      </a:r>
                      <a:endParaRPr lang="es-EC" sz="1050" dirty="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7,2%</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dirty="0">
                          <a:effectLst/>
                        </a:rPr>
                        <a:t>43,5%</a:t>
                      </a:r>
                      <a:endParaRPr lang="es-EC" sz="1050" dirty="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177809306"/>
                  </a:ext>
                </a:extLst>
              </a:tr>
              <a:tr h="168115">
                <a:tc vMerge="1">
                  <a:txBody>
                    <a:bodyPr/>
                    <a:lstStyle/>
                    <a:p>
                      <a:endParaRPr lang="es-EC"/>
                    </a:p>
                  </a:txBody>
                  <a:tcPr/>
                </a:tc>
                <a:tc rowSpan="2">
                  <a:txBody>
                    <a:bodyPr/>
                    <a:lstStyle/>
                    <a:p>
                      <a:pPr marL="38100" marR="38100">
                        <a:lnSpc>
                          <a:spcPts val="1600"/>
                        </a:lnSpc>
                        <a:spcAft>
                          <a:spcPts val="0"/>
                        </a:spcAft>
                      </a:pPr>
                      <a:r>
                        <a:rPr lang="es-EC" sz="900">
                          <a:effectLst/>
                        </a:rPr>
                        <a:t>Femenino</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nSpc>
                          <a:spcPts val="1600"/>
                        </a:lnSpc>
                        <a:spcAft>
                          <a:spcPts val="0"/>
                        </a:spcAft>
                      </a:pPr>
                      <a:r>
                        <a:rPr lang="es-EC" sz="900">
                          <a:effectLst/>
                        </a:rPr>
                        <a:t>Recuento</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highlight>
                            <a:srgbClr val="FFFF00"/>
                          </a:highlight>
                        </a:rPr>
                        <a:t>83</a:t>
                      </a:r>
                      <a:endParaRPr lang="es-EC" sz="1050" dirty="0">
                        <a:effectLst/>
                        <a:highlight>
                          <a:srgbClr val="FFFF00"/>
                        </a:highligh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rPr>
                        <a:t>22</a:t>
                      </a:r>
                      <a:endParaRPr lang="es-EC" sz="1050" dirty="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10</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115</a:t>
                      </a:r>
                      <a:endParaRPr lang="es-EC" sz="105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1831650443"/>
                  </a:ext>
                </a:extLst>
              </a:tr>
              <a:tr h="35888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900">
                          <a:effectLst/>
                        </a:rPr>
                        <a:t>% del total</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highlight>
                            <a:srgbClr val="FFFF00"/>
                          </a:highlight>
                        </a:rPr>
                        <a:t>40,1%</a:t>
                      </a:r>
                      <a:endParaRPr lang="es-EC" sz="1050" dirty="0">
                        <a:effectLst/>
                        <a:highlight>
                          <a:srgbClr val="FFFF00"/>
                        </a:highligh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a:effectLst/>
                        </a:rPr>
                        <a:t>10,6%</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4,8%</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dirty="0">
                          <a:effectLst/>
                        </a:rPr>
                        <a:t>55,6%</a:t>
                      </a:r>
                      <a:endParaRPr lang="es-EC" sz="1050" dirty="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2413919155"/>
                  </a:ext>
                </a:extLst>
              </a:tr>
              <a:tr h="223260">
                <a:tc vMerge="1">
                  <a:txBody>
                    <a:bodyPr/>
                    <a:lstStyle/>
                    <a:p>
                      <a:endParaRPr lang="es-EC"/>
                    </a:p>
                  </a:txBody>
                  <a:tcPr/>
                </a:tc>
                <a:tc rowSpan="2">
                  <a:txBody>
                    <a:bodyPr/>
                    <a:lstStyle/>
                    <a:p>
                      <a:pPr marL="38100" marR="38100">
                        <a:lnSpc>
                          <a:spcPts val="1600"/>
                        </a:lnSpc>
                        <a:spcAft>
                          <a:spcPts val="0"/>
                        </a:spcAft>
                      </a:pPr>
                      <a:r>
                        <a:rPr lang="es-EC" sz="900">
                          <a:effectLst/>
                        </a:rPr>
                        <a:t>Otros</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nSpc>
                          <a:spcPts val="1600"/>
                        </a:lnSpc>
                        <a:spcAft>
                          <a:spcPts val="0"/>
                        </a:spcAft>
                      </a:pPr>
                      <a:r>
                        <a:rPr lang="es-EC" sz="900">
                          <a:effectLst/>
                        </a:rPr>
                        <a:t>Recuento</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highlight>
                            <a:srgbClr val="FFFF00"/>
                          </a:highlight>
                        </a:rPr>
                        <a:t>0</a:t>
                      </a:r>
                      <a:endParaRPr lang="es-EC" sz="1050" dirty="0">
                        <a:effectLst/>
                        <a:highlight>
                          <a:srgbClr val="FFFF00"/>
                        </a:highligh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a:effectLst/>
                        </a:rPr>
                        <a:t>2</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0</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2</a:t>
                      </a:r>
                      <a:endParaRPr lang="es-EC" sz="105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1957812646"/>
                  </a:ext>
                </a:extLst>
              </a:tr>
              <a:tr h="35888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900">
                          <a:effectLst/>
                        </a:rPr>
                        <a:t>% del total</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highlight>
                            <a:srgbClr val="FFFF00"/>
                          </a:highlight>
                        </a:rPr>
                        <a:t>0,0%</a:t>
                      </a:r>
                      <a:endParaRPr lang="es-EC" sz="1050" dirty="0">
                        <a:effectLst/>
                        <a:highlight>
                          <a:srgbClr val="FFFF00"/>
                        </a:highligh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a:effectLst/>
                        </a:rPr>
                        <a:t>1,0%</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0,0%</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dirty="0">
                          <a:effectLst/>
                        </a:rPr>
                        <a:t>1,0%</a:t>
                      </a:r>
                      <a:endParaRPr lang="es-EC" sz="1050" dirty="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3205383348"/>
                  </a:ext>
                </a:extLst>
              </a:tr>
              <a:tr h="168115">
                <a:tc rowSpan="2" gridSpan="2">
                  <a:txBody>
                    <a:bodyPr/>
                    <a:lstStyle/>
                    <a:p>
                      <a:pPr marL="38100" marR="38100">
                        <a:lnSpc>
                          <a:spcPts val="1600"/>
                        </a:lnSpc>
                        <a:spcAft>
                          <a:spcPts val="0"/>
                        </a:spcAft>
                      </a:pPr>
                      <a:r>
                        <a:rPr lang="es-EC" sz="900">
                          <a:effectLst/>
                        </a:rPr>
                        <a:t>Total</a:t>
                      </a:r>
                      <a:endParaRPr lang="es-EC" sz="1050">
                        <a:effectLst/>
                        <a:latin typeface="Times New Roman" panose="02020603050405020304" pitchFamily="18" charset="0"/>
                        <a:ea typeface="Times New Roman" panose="02020603050405020304" pitchFamily="18" charset="0"/>
                      </a:endParaRPr>
                    </a:p>
                  </a:txBody>
                  <a:tcPr marL="44841" marR="44841" marT="0" marB="0"/>
                </a:tc>
                <a:tc rowSpan="2" hMerge="1">
                  <a:txBody>
                    <a:bodyPr/>
                    <a:lstStyle/>
                    <a:p>
                      <a:endParaRPr lang="es-EC"/>
                    </a:p>
                  </a:txBody>
                  <a:tcPr/>
                </a:tc>
                <a:tc>
                  <a:txBody>
                    <a:bodyPr/>
                    <a:lstStyle/>
                    <a:p>
                      <a:pPr marL="38100" marR="38100">
                        <a:lnSpc>
                          <a:spcPts val="1600"/>
                        </a:lnSpc>
                        <a:spcAft>
                          <a:spcPts val="0"/>
                        </a:spcAft>
                      </a:pPr>
                      <a:r>
                        <a:rPr lang="es-EC" sz="900">
                          <a:effectLst/>
                        </a:rPr>
                        <a:t>Recuento</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highlight>
                            <a:srgbClr val="FFFF00"/>
                          </a:highlight>
                        </a:rPr>
                        <a:t>147</a:t>
                      </a:r>
                      <a:endParaRPr lang="es-EC" sz="1050" dirty="0">
                        <a:effectLst/>
                        <a:highlight>
                          <a:srgbClr val="FFFF00"/>
                        </a:highligh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a:effectLst/>
                        </a:rPr>
                        <a:t>35</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25</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207</a:t>
                      </a:r>
                      <a:endParaRPr lang="es-EC" sz="105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2217527905"/>
                  </a:ext>
                </a:extLst>
              </a:tr>
              <a:tr h="358885">
                <a:tc gridSpan="2" vMerge="1">
                  <a:txBody>
                    <a:bodyPr/>
                    <a:lstStyle/>
                    <a:p>
                      <a:endParaRPr lang="es-EC"/>
                    </a:p>
                  </a:txBody>
                  <a:tcPr/>
                </a:tc>
                <a:tc hMerge="1" vMerge="1">
                  <a:txBody>
                    <a:bodyPr/>
                    <a:lstStyle/>
                    <a:p>
                      <a:endParaRPr lang="es-EC"/>
                    </a:p>
                  </a:txBody>
                  <a:tcPr/>
                </a:tc>
                <a:tc>
                  <a:txBody>
                    <a:bodyPr/>
                    <a:lstStyle/>
                    <a:p>
                      <a:pPr marL="38100" marR="38100">
                        <a:lnSpc>
                          <a:spcPts val="1600"/>
                        </a:lnSpc>
                        <a:spcAft>
                          <a:spcPts val="0"/>
                        </a:spcAft>
                      </a:pPr>
                      <a:r>
                        <a:rPr lang="es-EC" sz="900">
                          <a:effectLst/>
                        </a:rPr>
                        <a:t>% del total</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dirty="0">
                          <a:effectLst/>
                          <a:highlight>
                            <a:srgbClr val="FFFF00"/>
                          </a:highlight>
                        </a:rPr>
                        <a:t>71,0%</a:t>
                      </a:r>
                      <a:endParaRPr lang="es-EC" sz="1050" dirty="0">
                        <a:effectLst/>
                        <a:highlight>
                          <a:srgbClr val="FFFF00"/>
                        </a:highligh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r">
                        <a:lnSpc>
                          <a:spcPts val="1600"/>
                        </a:lnSpc>
                        <a:spcAft>
                          <a:spcPts val="0"/>
                        </a:spcAft>
                      </a:pPr>
                      <a:r>
                        <a:rPr lang="es-EC" sz="900">
                          <a:effectLst/>
                        </a:rPr>
                        <a:t>16,9%</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a:effectLst/>
                        </a:rPr>
                        <a:t>12,1%</a:t>
                      </a:r>
                      <a:endParaRPr lang="es-EC" sz="1050">
                        <a:effectLst/>
                        <a:latin typeface="Times New Roman" panose="02020603050405020304" pitchFamily="18" charset="0"/>
                        <a:ea typeface="Times New Roman" panose="02020603050405020304" pitchFamily="18" charset="0"/>
                      </a:endParaRPr>
                    </a:p>
                  </a:txBody>
                  <a:tcPr marL="44841" marR="44841" marT="0" marB="0"/>
                </a:tc>
                <a:tc>
                  <a:txBody>
                    <a:bodyPr/>
                    <a:lstStyle/>
                    <a:p>
                      <a:pPr marL="38100" marR="38100" algn="ctr">
                        <a:lnSpc>
                          <a:spcPts val="1600"/>
                        </a:lnSpc>
                        <a:spcAft>
                          <a:spcPts val="0"/>
                        </a:spcAft>
                      </a:pPr>
                      <a:r>
                        <a:rPr lang="es-EC" sz="900" dirty="0">
                          <a:effectLst/>
                        </a:rPr>
                        <a:t>100,0%</a:t>
                      </a:r>
                      <a:endParaRPr lang="es-EC" sz="1050" dirty="0">
                        <a:effectLst/>
                        <a:latin typeface="Times New Roman" panose="02020603050405020304" pitchFamily="18" charset="0"/>
                        <a:ea typeface="Times New Roman" panose="02020603050405020304" pitchFamily="18" charset="0"/>
                      </a:endParaRPr>
                    </a:p>
                  </a:txBody>
                  <a:tcPr marL="44841" marR="44841" marT="0" marB="0"/>
                </a:tc>
                <a:extLst>
                  <a:ext uri="{0D108BD9-81ED-4DB2-BD59-A6C34878D82A}">
                    <a16:rowId xmlns:a16="http://schemas.microsoft.com/office/drawing/2014/main" val="2853919810"/>
                  </a:ext>
                </a:extLst>
              </a:tr>
            </a:tbl>
          </a:graphicData>
        </a:graphic>
      </p:graphicFrame>
      <p:graphicFrame>
        <p:nvGraphicFramePr>
          <p:cNvPr id="4" name="Tabla 3">
            <a:extLst>
              <a:ext uri="{FF2B5EF4-FFF2-40B4-BE49-F238E27FC236}">
                <a16:creationId xmlns:a16="http://schemas.microsoft.com/office/drawing/2014/main" id="{FF7E0E20-7D9D-455D-A5FB-BB54A61ECC55}"/>
              </a:ext>
            </a:extLst>
          </p:cNvPr>
          <p:cNvGraphicFramePr>
            <a:graphicFrameLocks noGrp="1"/>
          </p:cNvGraphicFramePr>
          <p:nvPr>
            <p:extLst>
              <p:ext uri="{D42A27DB-BD31-4B8C-83A1-F6EECF244321}">
                <p14:modId xmlns:p14="http://schemas.microsoft.com/office/powerpoint/2010/main" val="2503313763"/>
              </p:ext>
            </p:extLst>
          </p:nvPr>
        </p:nvGraphicFramePr>
        <p:xfrm>
          <a:off x="8128376" y="4051900"/>
          <a:ext cx="3756378" cy="2660474"/>
        </p:xfrm>
        <a:graphic>
          <a:graphicData uri="http://schemas.openxmlformats.org/drawingml/2006/table">
            <a:tbl>
              <a:tblPr>
                <a:tableStyleId>{8A107856-5554-42FB-B03E-39F5DBC370BA}</a:tableStyleId>
              </a:tblPr>
              <a:tblGrid>
                <a:gridCol w="1391907">
                  <a:extLst>
                    <a:ext uri="{9D8B030D-6E8A-4147-A177-3AD203B41FA5}">
                      <a16:colId xmlns:a16="http://schemas.microsoft.com/office/drawing/2014/main" val="1504811291"/>
                    </a:ext>
                  </a:extLst>
                </a:gridCol>
                <a:gridCol w="486282">
                  <a:extLst>
                    <a:ext uri="{9D8B030D-6E8A-4147-A177-3AD203B41FA5}">
                      <a16:colId xmlns:a16="http://schemas.microsoft.com/office/drawing/2014/main" val="3054480381"/>
                    </a:ext>
                  </a:extLst>
                </a:gridCol>
                <a:gridCol w="614011">
                  <a:extLst>
                    <a:ext uri="{9D8B030D-6E8A-4147-A177-3AD203B41FA5}">
                      <a16:colId xmlns:a16="http://schemas.microsoft.com/office/drawing/2014/main" val="647742563"/>
                    </a:ext>
                  </a:extLst>
                </a:gridCol>
                <a:gridCol w="1264178">
                  <a:extLst>
                    <a:ext uri="{9D8B030D-6E8A-4147-A177-3AD203B41FA5}">
                      <a16:colId xmlns:a16="http://schemas.microsoft.com/office/drawing/2014/main" val="442085553"/>
                    </a:ext>
                  </a:extLst>
                </a:gridCol>
              </a:tblGrid>
              <a:tr h="174688">
                <a:tc gridSpan="4">
                  <a:txBody>
                    <a:bodyPr/>
                    <a:lstStyle/>
                    <a:p>
                      <a:pPr marL="38100" marR="38100" algn="ctr">
                        <a:lnSpc>
                          <a:spcPts val="1600"/>
                        </a:lnSpc>
                        <a:spcAft>
                          <a:spcPts val="0"/>
                        </a:spcAft>
                      </a:pPr>
                      <a:r>
                        <a:rPr lang="es-EC" sz="1100" dirty="0">
                          <a:effectLst/>
                        </a:rPr>
                        <a:t>Pruebas de chi-cuadrado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67169718"/>
                  </a:ext>
                </a:extLst>
              </a:tr>
              <a:tr h="273024">
                <a:tc>
                  <a:txBody>
                    <a:bodyPr/>
                    <a:lstStyle/>
                    <a:p>
                      <a:pPr>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900" dirty="0">
                          <a:effectLst/>
                        </a:rPr>
                        <a:t>Valor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900">
                          <a:effectLst/>
                        </a:rPr>
                        <a:t>df</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900" dirty="0">
                          <a:effectLst/>
                        </a:rPr>
                        <a:t>Significación asintótica (bilateral)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30426088"/>
                  </a:ext>
                </a:extLst>
              </a:tr>
              <a:tr h="360885">
                <a:tc>
                  <a:txBody>
                    <a:bodyPr/>
                    <a:lstStyle/>
                    <a:p>
                      <a:pPr marL="38100" marR="38100">
                        <a:lnSpc>
                          <a:spcPts val="1600"/>
                        </a:lnSpc>
                        <a:spcAft>
                          <a:spcPts val="0"/>
                        </a:spcAft>
                      </a:pPr>
                      <a:r>
                        <a:rPr lang="es-EC" sz="900">
                          <a:effectLst/>
                        </a:rPr>
                        <a:t>Chi-cuadrado de Pearson</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14,014</a:t>
                      </a:r>
                      <a:r>
                        <a:rPr lang="es-EC" sz="900" baseline="30000">
                          <a:effectLst/>
                        </a:rPr>
                        <a:t>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dirty="0">
                          <a:effectLst/>
                          <a:highlight>
                            <a:srgbClr val="FFFF00"/>
                          </a:highlight>
                        </a:rPr>
                        <a:t>,007</a:t>
                      </a:r>
                      <a:endParaRPr lang="es-EC" sz="12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75822425"/>
                  </a:ext>
                </a:extLst>
              </a:tr>
              <a:tr h="360885">
                <a:tc>
                  <a:txBody>
                    <a:bodyPr/>
                    <a:lstStyle/>
                    <a:p>
                      <a:pPr marL="38100" marR="38100">
                        <a:lnSpc>
                          <a:spcPts val="1600"/>
                        </a:lnSpc>
                        <a:spcAft>
                          <a:spcPts val="0"/>
                        </a:spcAft>
                      </a:pPr>
                      <a:r>
                        <a:rPr lang="es-EC" sz="900">
                          <a:effectLst/>
                        </a:rPr>
                        <a:t>Razón de verosimilitud</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11,357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,023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00234718"/>
                  </a:ext>
                </a:extLst>
              </a:tr>
              <a:tr h="360885">
                <a:tc>
                  <a:txBody>
                    <a:bodyPr/>
                    <a:lstStyle/>
                    <a:p>
                      <a:pPr marL="38100" marR="38100">
                        <a:lnSpc>
                          <a:spcPts val="1600"/>
                        </a:lnSpc>
                        <a:spcAft>
                          <a:spcPts val="0"/>
                        </a:spcAft>
                      </a:pPr>
                      <a:r>
                        <a:rPr lang="es-EC" sz="900">
                          <a:effectLst/>
                        </a:rPr>
                        <a:t>Asociación lineal por lineal</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,309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dirty="0">
                          <a:effectLst/>
                        </a:rPr>
                        <a:t>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,578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9978532"/>
                  </a:ext>
                </a:extLst>
              </a:tr>
              <a:tr h="360885">
                <a:tc>
                  <a:txBody>
                    <a:bodyPr/>
                    <a:lstStyle/>
                    <a:p>
                      <a:pPr marL="38100" marR="38100">
                        <a:lnSpc>
                          <a:spcPts val="1600"/>
                        </a:lnSpc>
                        <a:spcAft>
                          <a:spcPts val="0"/>
                        </a:spcAft>
                      </a:pPr>
                      <a:r>
                        <a:rPr lang="es-EC" sz="900">
                          <a:effectLst/>
                        </a:rPr>
                        <a:t>N de casos válidos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207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4306402"/>
                  </a:ext>
                </a:extLst>
              </a:tr>
              <a:tr h="360885">
                <a:tc gridSpan="4">
                  <a:txBody>
                    <a:bodyPr/>
                    <a:lstStyle/>
                    <a:p>
                      <a:pPr marL="38100" marR="38100">
                        <a:lnSpc>
                          <a:spcPts val="1600"/>
                        </a:lnSpc>
                        <a:spcAft>
                          <a:spcPts val="0"/>
                        </a:spcAft>
                      </a:pPr>
                      <a:r>
                        <a:rPr lang="es-EC" sz="900" dirty="0">
                          <a:effectLst/>
                        </a:rPr>
                        <a:t>a. 3 casillas (33,3%) han esperado un recuento menor que 5. El recuento mínimo esperado es ,24.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58404872"/>
                  </a:ext>
                </a:extLst>
              </a:tr>
            </a:tbl>
          </a:graphicData>
        </a:graphic>
      </p:graphicFrame>
      <p:graphicFrame>
        <p:nvGraphicFramePr>
          <p:cNvPr id="5" name="Tabla 4">
            <a:extLst>
              <a:ext uri="{FF2B5EF4-FFF2-40B4-BE49-F238E27FC236}">
                <a16:creationId xmlns:a16="http://schemas.microsoft.com/office/drawing/2014/main" id="{8427EDF7-5023-4504-A5C0-88C58CDA3735}"/>
              </a:ext>
            </a:extLst>
          </p:cNvPr>
          <p:cNvGraphicFramePr>
            <a:graphicFrameLocks noGrp="1"/>
          </p:cNvGraphicFramePr>
          <p:nvPr>
            <p:extLst>
              <p:ext uri="{D42A27DB-BD31-4B8C-83A1-F6EECF244321}">
                <p14:modId xmlns:p14="http://schemas.microsoft.com/office/powerpoint/2010/main" val="2500639313"/>
              </p:ext>
            </p:extLst>
          </p:nvPr>
        </p:nvGraphicFramePr>
        <p:xfrm>
          <a:off x="8189717" y="1449304"/>
          <a:ext cx="3633695" cy="2279269"/>
        </p:xfrm>
        <a:graphic>
          <a:graphicData uri="http://schemas.openxmlformats.org/drawingml/2006/table">
            <a:tbl>
              <a:tblPr>
                <a:tableStyleId>{0505E3EF-67EA-436B-97B2-0124C06EBD24}</a:tableStyleId>
              </a:tblPr>
              <a:tblGrid>
                <a:gridCol w="732777">
                  <a:extLst>
                    <a:ext uri="{9D8B030D-6E8A-4147-A177-3AD203B41FA5}">
                      <a16:colId xmlns:a16="http://schemas.microsoft.com/office/drawing/2014/main" val="4166512035"/>
                    </a:ext>
                  </a:extLst>
                </a:gridCol>
                <a:gridCol w="1001027">
                  <a:extLst>
                    <a:ext uri="{9D8B030D-6E8A-4147-A177-3AD203B41FA5}">
                      <a16:colId xmlns:a16="http://schemas.microsoft.com/office/drawing/2014/main" val="1496360032"/>
                    </a:ext>
                  </a:extLst>
                </a:gridCol>
                <a:gridCol w="673769">
                  <a:extLst>
                    <a:ext uri="{9D8B030D-6E8A-4147-A177-3AD203B41FA5}">
                      <a16:colId xmlns:a16="http://schemas.microsoft.com/office/drawing/2014/main" val="863297248"/>
                    </a:ext>
                  </a:extLst>
                </a:gridCol>
                <a:gridCol w="1226122">
                  <a:extLst>
                    <a:ext uri="{9D8B030D-6E8A-4147-A177-3AD203B41FA5}">
                      <a16:colId xmlns:a16="http://schemas.microsoft.com/office/drawing/2014/main" val="3050386726"/>
                    </a:ext>
                  </a:extLst>
                </a:gridCol>
              </a:tblGrid>
              <a:tr h="172549">
                <a:tc gridSpan="4">
                  <a:txBody>
                    <a:bodyPr/>
                    <a:lstStyle/>
                    <a:p>
                      <a:pPr marL="38100" marR="38100" algn="ctr">
                        <a:lnSpc>
                          <a:spcPts val="1600"/>
                        </a:lnSpc>
                        <a:spcAft>
                          <a:spcPts val="0"/>
                        </a:spcAft>
                      </a:pPr>
                      <a:r>
                        <a:rPr lang="es-EC" sz="1100">
                          <a:effectLst/>
                        </a:rPr>
                        <a:t>Correlaciones</a:t>
                      </a:r>
                      <a:endParaRPr lang="es-EC" sz="1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313424423"/>
                  </a:ext>
                </a:extLst>
              </a:tr>
              <a:tr h="170535">
                <a:tc gridSpan="2">
                  <a:txBody>
                    <a:bodyPr/>
                    <a:lstStyle/>
                    <a:p>
                      <a:pPr>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C" sz="900">
                          <a:effectLst/>
                        </a:rPr>
                        <a:t>P46. Edad</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900">
                          <a:effectLst/>
                        </a:rPr>
                        <a:t>P49. Ingresos personales mensual</a:t>
                      </a:r>
                      <a:endParaRPr lang="es-EC"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03066764"/>
                  </a:ext>
                </a:extLst>
              </a:tr>
              <a:tr h="166983">
                <a:tc rowSpan="3">
                  <a:txBody>
                    <a:bodyPr/>
                    <a:lstStyle/>
                    <a:p>
                      <a:pPr marL="38100" marR="38100">
                        <a:lnSpc>
                          <a:spcPts val="1600"/>
                        </a:lnSpc>
                        <a:spcAft>
                          <a:spcPts val="0"/>
                        </a:spcAft>
                      </a:pPr>
                      <a:r>
                        <a:rPr lang="es-EC" sz="900">
                          <a:effectLst/>
                        </a:rPr>
                        <a:t>P46. Edad</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900" dirty="0">
                          <a:effectLst/>
                        </a:rPr>
                        <a:t>Correlación de Pearson</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dirty="0">
                          <a:effectLst/>
                          <a:highlight>
                            <a:srgbClr val="FFFF00"/>
                          </a:highlight>
                        </a:rPr>
                        <a:t>,338</a:t>
                      </a:r>
                      <a:r>
                        <a:rPr lang="es-EC" sz="900" baseline="30000" dirty="0">
                          <a:effectLst/>
                          <a:highlight>
                            <a:srgbClr val="FFFF00"/>
                          </a:highlight>
                        </a:rPr>
                        <a:t>**</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60921904"/>
                  </a:ext>
                </a:extLst>
              </a:tr>
              <a:tr h="170535">
                <a:tc vMerge="1">
                  <a:txBody>
                    <a:bodyPr/>
                    <a:lstStyle/>
                    <a:p>
                      <a:endParaRPr lang="es-EC"/>
                    </a:p>
                  </a:txBody>
                  <a:tcPr/>
                </a:tc>
                <a:tc>
                  <a:txBody>
                    <a:bodyPr/>
                    <a:lstStyle/>
                    <a:p>
                      <a:pPr marL="38100" marR="38100">
                        <a:lnSpc>
                          <a:spcPts val="1600"/>
                        </a:lnSpc>
                        <a:spcAft>
                          <a:spcPts val="0"/>
                        </a:spcAft>
                      </a:pPr>
                      <a:r>
                        <a:rPr lang="es-EC" sz="900">
                          <a:effectLst/>
                        </a:rPr>
                        <a:t>Sig. (bilateral)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dirty="0">
                          <a:effectLst/>
                          <a:highlight>
                            <a:srgbClr val="FFFF00"/>
                          </a:highlight>
                        </a:rPr>
                        <a:t>,000</a:t>
                      </a:r>
                      <a:endParaRPr lang="es-EC" sz="1200" dirty="0">
                        <a:effectLst/>
                        <a:highlight>
                          <a:srgbClr val="FFFF00"/>
                        </a:highligh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59551664"/>
                  </a:ext>
                </a:extLst>
              </a:tr>
              <a:tr h="166983">
                <a:tc vMerge="1">
                  <a:txBody>
                    <a:bodyPr/>
                    <a:lstStyle/>
                    <a:p>
                      <a:endParaRPr lang="es-EC"/>
                    </a:p>
                  </a:txBody>
                  <a:tcPr/>
                </a:tc>
                <a:tc>
                  <a:txBody>
                    <a:bodyPr/>
                    <a:lstStyle/>
                    <a:p>
                      <a:pPr marL="38100" marR="38100">
                        <a:lnSpc>
                          <a:spcPts val="1600"/>
                        </a:lnSpc>
                        <a:spcAft>
                          <a:spcPts val="0"/>
                        </a:spcAft>
                      </a:pPr>
                      <a:r>
                        <a:rPr lang="es-EC" sz="900">
                          <a:effectLst/>
                        </a:rPr>
                        <a:t>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207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207</a:t>
                      </a:r>
                      <a:endParaRPr lang="es-EC"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97884570"/>
                  </a:ext>
                </a:extLst>
              </a:tr>
              <a:tr h="166983">
                <a:tc rowSpan="3">
                  <a:txBody>
                    <a:bodyPr/>
                    <a:lstStyle/>
                    <a:p>
                      <a:pPr marL="38100" marR="38100">
                        <a:lnSpc>
                          <a:spcPts val="1600"/>
                        </a:lnSpc>
                        <a:spcAft>
                          <a:spcPts val="0"/>
                        </a:spcAft>
                      </a:pPr>
                      <a:r>
                        <a:rPr lang="es-EC" sz="900" dirty="0">
                          <a:effectLst/>
                        </a:rPr>
                        <a:t>P49. Ingresos personales mensual</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900">
                          <a:effectLst/>
                        </a:rPr>
                        <a:t>Correlación de Pearson</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,338</a:t>
                      </a:r>
                      <a:r>
                        <a:rPr lang="es-EC" sz="900" baseline="30000">
                          <a:effectLst/>
                        </a:rPr>
                        <a:t>**</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1</a:t>
                      </a:r>
                      <a:endParaRPr lang="es-EC"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63473455"/>
                  </a:ext>
                </a:extLst>
              </a:tr>
              <a:tr h="170535">
                <a:tc vMerge="1">
                  <a:txBody>
                    <a:bodyPr/>
                    <a:lstStyle/>
                    <a:p>
                      <a:endParaRPr lang="es-EC"/>
                    </a:p>
                  </a:txBody>
                  <a:tcPr/>
                </a:tc>
                <a:tc>
                  <a:txBody>
                    <a:bodyPr/>
                    <a:lstStyle/>
                    <a:p>
                      <a:pPr marL="38100" marR="38100">
                        <a:lnSpc>
                          <a:spcPts val="1600"/>
                        </a:lnSpc>
                        <a:spcAft>
                          <a:spcPts val="0"/>
                        </a:spcAft>
                      </a:pPr>
                      <a:r>
                        <a:rPr lang="es-EC" sz="900">
                          <a:effectLst/>
                        </a:rPr>
                        <a:t>Sig. (bilateral)</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,000</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200">
                          <a:effectLst/>
                        </a:rPr>
                        <a:t> </a:t>
                      </a:r>
                      <a:endParaRPr lang="es-EC"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22435860"/>
                  </a:ext>
                </a:extLst>
              </a:tr>
              <a:tr h="166983">
                <a:tc vMerge="1">
                  <a:txBody>
                    <a:bodyPr/>
                    <a:lstStyle/>
                    <a:p>
                      <a:endParaRPr lang="es-EC"/>
                    </a:p>
                  </a:txBody>
                  <a:tcPr/>
                </a:tc>
                <a:tc>
                  <a:txBody>
                    <a:bodyPr/>
                    <a:lstStyle/>
                    <a:p>
                      <a:pPr marL="38100" marR="38100">
                        <a:lnSpc>
                          <a:spcPts val="1600"/>
                        </a:lnSpc>
                        <a:spcAft>
                          <a:spcPts val="0"/>
                        </a:spcAft>
                      </a:pPr>
                      <a:r>
                        <a:rPr lang="es-EC" sz="900" dirty="0">
                          <a:effectLst/>
                        </a:rPr>
                        <a:t>N</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207</a:t>
                      </a:r>
                      <a:endParaRPr lang="es-EC"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900">
                          <a:effectLst/>
                        </a:rPr>
                        <a:t>207</a:t>
                      </a:r>
                      <a:endParaRPr lang="es-EC"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11454492"/>
                  </a:ext>
                </a:extLst>
              </a:tr>
              <a:tr h="166983">
                <a:tc gridSpan="4">
                  <a:txBody>
                    <a:bodyPr/>
                    <a:lstStyle/>
                    <a:p>
                      <a:pPr marL="38100" marR="38100">
                        <a:lnSpc>
                          <a:spcPts val="1600"/>
                        </a:lnSpc>
                        <a:spcAft>
                          <a:spcPts val="0"/>
                        </a:spcAft>
                      </a:pPr>
                      <a:r>
                        <a:rPr lang="es-EC" sz="900" dirty="0">
                          <a:effectLst/>
                        </a:rPr>
                        <a:t>**. La correlación es significativa en el nivel 0,01 (bilateral).</a:t>
                      </a:r>
                      <a:endParaRPr lang="es-EC" sz="12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128608249"/>
                  </a:ext>
                </a:extLst>
              </a:tr>
            </a:tbl>
          </a:graphicData>
        </a:graphic>
      </p:graphicFrame>
      <p:sp>
        <p:nvSpPr>
          <p:cNvPr id="6" name="Rectangle 2">
            <a:extLst>
              <a:ext uri="{FF2B5EF4-FFF2-40B4-BE49-F238E27FC236}">
                <a16:creationId xmlns:a16="http://schemas.microsoft.com/office/drawing/2014/main" id="{3C3FB519-7462-4337-9659-C6D884DF483B}"/>
              </a:ext>
            </a:extLst>
          </p:cNvPr>
          <p:cNvSpPr>
            <a:spLocks noChangeArrowheads="1"/>
          </p:cNvSpPr>
          <p:nvPr/>
        </p:nvSpPr>
        <p:spPr bwMode="auto">
          <a:xfrm>
            <a:off x="86179" y="57174"/>
            <a:ext cx="10341357" cy="10772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C" altLang="es-EC" sz="1600" dirty="0">
              <a:solidFill>
                <a:srgbClr val="000000"/>
              </a:solidFill>
              <a:latin typeface="Times New Roman" panose="02020603050405020304" pitchFamily="18" charset="0"/>
            </a:endParaRPr>
          </a:p>
          <a:p>
            <a:r>
              <a:rPr lang="es-EC" altLang="es-EC" sz="1600" dirty="0">
                <a:solidFill>
                  <a:srgbClr val="000000"/>
                </a:solidFill>
                <a:latin typeface="Times New Roman" panose="02020603050405020304" pitchFamily="18" charset="0"/>
              </a:rPr>
              <a:t>H1 Los usuarios, como los hombres y las mujeres definitivamente no realizan sus compras online en Ecuador.</a:t>
            </a:r>
          </a:p>
          <a:p>
            <a:r>
              <a:rPr lang="es-EC" altLang="es-EC" sz="1600" dirty="0">
                <a:solidFill>
                  <a:srgbClr val="000000"/>
                </a:solidFill>
                <a:latin typeface="Times New Roman" panose="02020603050405020304" pitchFamily="18" charset="0"/>
              </a:rPr>
              <a:t>H0 Los usuarios, como los hombres y las mujeres definitivamente si realizan sus compras online en Ecuador</a:t>
            </a:r>
          </a:p>
          <a:p>
            <a:endParaRPr lang="es-EC" altLang="es-EC" sz="1600" dirty="0">
              <a:solidFill>
                <a:srgbClr val="000000"/>
              </a:solidFill>
              <a:latin typeface="Times New Roman" panose="02020603050405020304" pitchFamily="18" charset="0"/>
            </a:endParaRPr>
          </a:p>
        </p:txBody>
      </p:sp>
      <p:sp>
        <p:nvSpPr>
          <p:cNvPr id="7" name="Rectangle 3">
            <a:extLst>
              <a:ext uri="{FF2B5EF4-FFF2-40B4-BE49-F238E27FC236}">
                <a16:creationId xmlns:a16="http://schemas.microsoft.com/office/drawing/2014/main" id="{96CA4E04-A10D-49EF-ACEE-A2CFABBE54E7}"/>
              </a:ext>
            </a:extLst>
          </p:cNvPr>
          <p:cNvSpPr>
            <a:spLocks noChangeArrowheads="1"/>
          </p:cNvSpPr>
          <p:nvPr/>
        </p:nvSpPr>
        <p:spPr bwMode="auto">
          <a:xfrm>
            <a:off x="4162208" y="7095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s-EC" altLang="es-EC"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Análisis:</a:t>
            </a:r>
            <a:endParaRPr kumimoji="0" lang="es-EC" altLang="es-EC" sz="800" b="0" i="0" u="none" strike="noStrike" cap="none" normalizeH="0" baseline="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85800" algn="l"/>
                <a:tab pos="-457200" algn="l"/>
                <a:tab pos="457200" algn="l"/>
                <a:tab pos="9144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kumimoji="0" lang="es-EC" altLang="es-EC" sz="1200" b="0" i="0" u="none" strike="noStrike" cap="none" normalizeH="0" baseline="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Quiere decir que, si hay una relación debido al nivel de significación, ya que es menor a 0.05, la correlación de Person es de 0,338 es el grado de relación y según baremo es una correlación más moderada, por siguiente La Edad de los usuarios de compras on-line tiene significancia con los Ingresos percibidos mensualmente, Distrito Metropolitano de Quito, Administración Zonal La Mariscal.</a:t>
            </a:r>
            <a:endParaRPr kumimoji="0" lang="es-EC" altLang="es-EC" sz="1800" b="0" i="0" u="none" strike="noStrike" cap="none" normalizeH="0" baseline="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A73C69C0-D1B5-4FA6-9ECB-5DE30A050991}"/>
                  </a:ext>
                </a:extLst>
              </p:cNvPr>
              <p:cNvSpPr/>
              <p:nvPr/>
            </p:nvSpPr>
            <p:spPr>
              <a:xfrm>
                <a:off x="816253" y="5220864"/>
                <a:ext cx="6096000" cy="1477328"/>
              </a:xfrm>
              <a:prstGeom prst="rect">
                <a:avLst/>
              </a:prstGeom>
            </p:spPr>
            <p:txBody>
              <a:bodyPr>
                <a:spAutoFit/>
              </a:bodyPr>
              <a:lstStyle/>
              <a:p>
                <a:r>
                  <a:rPr lang="es-EC" dirty="0">
                    <a:solidFill>
                      <a:srgbClr val="000000"/>
                    </a:solidFill>
                    <a:latin typeface="Times New Roman" panose="02020603050405020304" pitchFamily="18" charset="0"/>
                    <a:ea typeface="Times New Roman" panose="02020603050405020304" pitchFamily="18" charset="0"/>
                  </a:rPr>
                  <a:t>Quiere decir que si hay una relación debido al nivel de significancia, ya que es menor a 0.05, por lo que se rechaza </a:t>
                </a:r>
                <a14:m>
                  <m:oMath xmlns:m="http://schemas.openxmlformats.org/officeDocument/2006/math">
                    <m:sSub>
                      <m:sSubPr>
                        <m:ctrlPr>
                          <a:rPr lang="es-EC" i="1">
                            <a:solidFill>
                              <a:srgbClr val="000000"/>
                            </a:solidFill>
                            <a:effectLst/>
                            <a:latin typeface="Cambria Math" panose="02040503050406030204" pitchFamily="18" charset="0"/>
                          </a:rPr>
                        </m:ctrlPr>
                      </m:sSubPr>
                      <m:e>
                        <m: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m:t>
                        </m:r>
                      </m:e>
                      <m:sub>
                        <m: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es-EC" dirty="0">
                    <a:solidFill>
                      <a:srgbClr val="000000"/>
                    </a:solidFill>
                    <a:latin typeface="Times New Roman" panose="02020603050405020304" pitchFamily="18" charset="0"/>
                    <a:ea typeface="Times New Roman" panose="02020603050405020304" pitchFamily="18" charset="0"/>
                  </a:rPr>
                  <a:t> y se acepta la </a:t>
                </a:r>
                <a14:m>
                  <m:oMath xmlns:m="http://schemas.openxmlformats.org/officeDocument/2006/math">
                    <m:sSub>
                      <m:sSubPr>
                        <m:ctrlPr>
                          <a:rPr lang="es-EC" i="1">
                            <a:solidFill>
                              <a:srgbClr val="000000"/>
                            </a:solidFill>
                            <a:effectLst/>
                            <a:latin typeface="Cambria Math" panose="02040503050406030204" pitchFamily="18" charset="0"/>
                          </a:rPr>
                        </m:ctrlPr>
                      </m:sSubPr>
                      <m:e>
                        <m: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𝐻</m:t>
                        </m:r>
                      </m:e>
                      <m:sub>
                        <m:r>
                          <a:rPr lang="es-EC"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s-EC" dirty="0">
                    <a:solidFill>
                      <a:srgbClr val="000000"/>
                    </a:solidFill>
                    <a:latin typeface="Times New Roman" panose="02020603050405020304" pitchFamily="18" charset="0"/>
                    <a:ea typeface="Times New Roman" panose="02020603050405020304" pitchFamily="18" charset="0"/>
                  </a:rPr>
                  <a:t>, es decir que, si hay relación entre las variables, tanto como los hombres y las mujeres definitivamente no realizan sus compras online en Ecuador</a:t>
                </a:r>
                <a:endParaRPr lang="es-EC" dirty="0"/>
              </a:p>
            </p:txBody>
          </p:sp>
        </mc:Choice>
        <mc:Fallback xmlns="">
          <p:sp>
            <p:nvSpPr>
              <p:cNvPr id="9" name="Rectángulo 8">
                <a:extLst>
                  <a:ext uri="{FF2B5EF4-FFF2-40B4-BE49-F238E27FC236}">
                    <a16:creationId xmlns:a16="http://schemas.microsoft.com/office/drawing/2014/main" id="{A73C69C0-D1B5-4FA6-9ECB-5DE30A050991}"/>
                  </a:ext>
                </a:extLst>
              </p:cNvPr>
              <p:cNvSpPr>
                <a:spLocks noRot="1" noChangeAspect="1" noMove="1" noResize="1" noEditPoints="1" noAdjustHandles="1" noChangeArrowheads="1" noChangeShapeType="1" noTextEdit="1"/>
              </p:cNvSpPr>
              <p:nvPr/>
            </p:nvSpPr>
            <p:spPr>
              <a:xfrm>
                <a:off x="816253" y="5220864"/>
                <a:ext cx="6096000" cy="1477328"/>
              </a:xfrm>
              <a:prstGeom prst="rect">
                <a:avLst/>
              </a:prstGeom>
              <a:blipFill>
                <a:blip r:embed="rId4"/>
                <a:stretch>
                  <a:fillRect l="-900" t="-2058" r="-1300" b="-5350"/>
                </a:stretch>
              </a:blipFill>
            </p:spPr>
            <p:txBody>
              <a:bodyPr/>
              <a:lstStyle/>
              <a:p>
                <a:r>
                  <a:rPr lang="es-EC">
                    <a:noFill/>
                  </a:rPr>
                  <a:t> </a:t>
                </a:r>
              </a:p>
            </p:txBody>
          </p:sp>
        </mc:Fallback>
      </mc:AlternateContent>
    </p:spTree>
    <p:extLst>
      <p:ext uri="{BB962C8B-B14F-4D97-AF65-F5344CB8AC3E}">
        <p14:creationId xmlns:p14="http://schemas.microsoft.com/office/powerpoint/2010/main" val="214827245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7744D0-BB68-4BE8-B65A-DE3C406D3C87}"/>
              </a:ext>
            </a:extLst>
          </p:cNvPr>
          <p:cNvSpPr>
            <a:spLocks noGrp="1"/>
          </p:cNvSpPr>
          <p:nvPr>
            <p:ph type="ctrTitle"/>
          </p:nvPr>
        </p:nvSpPr>
        <p:spPr>
          <a:xfrm>
            <a:off x="1554120" y="1020871"/>
            <a:ext cx="6960759" cy="2849671"/>
          </a:xfrm>
        </p:spPr>
        <p:txBody>
          <a:bodyPr>
            <a:normAutofit/>
          </a:bodyPr>
          <a:lstStyle/>
          <a:p>
            <a:pPr algn="l"/>
            <a:r>
              <a:rPr lang="es-419" sz="6600" dirty="0">
                <a:solidFill>
                  <a:srgbClr val="FFFFFF"/>
                </a:solidFill>
              </a:rPr>
              <a:t>Capítulo V Propuesta</a:t>
            </a:r>
            <a:endParaRPr lang="es-EC" sz="6600" dirty="0">
              <a:solidFill>
                <a:srgbClr val="FFFFFF"/>
              </a:solidFill>
            </a:endParaRPr>
          </a:p>
        </p:txBody>
      </p:sp>
      <p:sp>
        <p:nvSpPr>
          <p:cNvPr id="3" name="Subtítulo 2">
            <a:extLst>
              <a:ext uri="{FF2B5EF4-FFF2-40B4-BE49-F238E27FC236}">
                <a16:creationId xmlns:a16="http://schemas.microsoft.com/office/drawing/2014/main" id="{6F53D030-8DDB-4509-A06B-7D407770004C}"/>
              </a:ext>
            </a:extLst>
          </p:cNvPr>
          <p:cNvSpPr>
            <a:spLocks noGrp="1"/>
          </p:cNvSpPr>
          <p:nvPr>
            <p:ph type="subTitle" idx="1"/>
          </p:nvPr>
        </p:nvSpPr>
        <p:spPr>
          <a:xfrm>
            <a:off x="1683088" y="3962088"/>
            <a:ext cx="6112077" cy="1186108"/>
          </a:xfrm>
        </p:spPr>
        <p:txBody>
          <a:bodyPr>
            <a:normAutofit/>
          </a:bodyPr>
          <a:lstStyle/>
          <a:p>
            <a:pPr algn="l"/>
            <a:r>
              <a:rPr lang="es-419" sz="2000" dirty="0">
                <a:solidFill>
                  <a:srgbClr val="FFFFFF">
                    <a:alpha val="70000"/>
                  </a:srgbClr>
                </a:solidFill>
              </a:rPr>
              <a:t>mm</a:t>
            </a:r>
            <a:endParaRPr lang="es-EC" sz="2000" dirty="0">
              <a:solidFill>
                <a:srgbClr val="FFFFFF">
                  <a:alpha val="70000"/>
                </a:srgbClr>
              </a:solidFill>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229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5BC1A7-28B9-4331-B6BD-A652FD1FF3B6}"/>
              </a:ext>
            </a:extLst>
          </p:cNvPr>
          <p:cNvPicPr>
            <a:picLocks noChangeAspect="1"/>
          </p:cNvPicPr>
          <p:nvPr/>
        </p:nvPicPr>
        <p:blipFill>
          <a:blip r:embed="rId3"/>
          <a:stretch>
            <a:fillRect/>
          </a:stretch>
        </p:blipFill>
        <p:spPr>
          <a:xfrm>
            <a:off x="60020" y="0"/>
            <a:ext cx="12071959" cy="6858000"/>
          </a:xfrm>
          <a:prstGeom prst="rect">
            <a:avLst/>
          </a:prstGeom>
        </p:spPr>
      </p:pic>
    </p:spTree>
    <p:extLst>
      <p:ext uri="{BB962C8B-B14F-4D97-AF65-F5344CB8AC3E}">
        <p14:creationId xmlns:p14="http://schemas.microsoft.com/office/powerpoint/2010/main" val="2179847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iagrama 32">
            <a:extLst>
              <a:ext uri="{FF2B5EF4-FFF2-40B4-BE49-F238E27FC236}">
                <a16:creationId xmlns:a16="http://schemas.microsoft.com/office/drawing/2014/main" id="{7E68B97C-0764-458C-A3FF-4A6B42B69200}"/>
              </a:ext>
            </a:extLst>
          </p:cNvPr>
          <p:cNvGraphicFramePr/>
          <p:nvPr>
            <p:extLst>
              <p:ext uri="{D42A27DB-BD31-4B8C-83A1-F6EECF244321}">
                <p14:modId xmlns:p14="http://schemas.microsoft.com/office/powerpoint/2010/main" val="2927784789"/>
              </p:ext>
            </p:extLst>
          </p:nvPr>
        </p:nvGraphicFramePr>
        <p:xfrm>
          <a:off x="640080" y="1257300"/>
          <a:ext cx="8618221" cy="3783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 name="Título 1">
            <a:extLst>
              <a:ext uri="{FF2B5EF4-FFF2-40B4-BE49-F238E27FC236}">
                <a16:creationId xmlns:a16="http://schemas.microsoft.com/office/drawing/2014/main" id="{8957B20F-A46F-409A-9BBD-00F213A5F8DE}"/>
              </a:ext>
            </a:extLst>
          </p:cNvPr>
          <p:cNvSpPr txBox="1">
            <a:spLocks/>
          </p:cNvSpPr>
          <p:nvPr/>
        </p:nvSpPr>
        <p:spPr>
          <a:xfrm>
            <a:off x="1333701" y="281401"/>
            <a:ext cx="8596668" cy="766813"/>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a:t>PROBLEMAS Y OBJETIVOS</a:t>
            </a:r>
            <a:endParaRPr lang="es-EC" dirty="0"/>
          </a:p>
        </p:txBody>
      </p:sp>
    </p:spTree>
    <p:extLst>
      <p:ext uri="{BB962C8B-B14F-4D97-AF65-F5344CB8AC3E}">
        <p14:creationId xmlns:p14="http://schemas.microsoft.com/office/powerpoint/2010/main" val="2361896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9B7C0A-B9AB-448C-A043-CA27AE19A733}"/>
              </a:ext>
            </a:extLst>
          </p:cNvPr>
          <p:cNvPicPr>
            <a:picLocks noChangeAspect="1"/>
          </p:cNvPicPr>
          <p:nvPr/>
        </p:nvPicPr>
        <p:blipFill>
          <a:blip r:embed="rId2"/>
          <a:stretch>
            <a:fillRect/>
          </a:stretch>
        </p:blipFill>
        <p:spPr>
          <a:xfrm>
            <a:off x="10231407" y="946435"/>
            <a:ext cx="1633086" cy="4788207"/>
          </a:xfrm>
          <a:prstGeom prst="rect">
            <a:avLst/>
          </a:prstGeom>
        </p:spPr>
      </p:pic>
      <p:graphicFrame>
        <p:nvGraphicFramePr>
          <p:cNvPr id="4" name="Tabla 3">
            <a:extLst>
              <a:ext uri="{FF2B5EF4-FFF2-40B4-BE49-F238E27FC236}">
                <a16:creationId xmlns:a16="http://schemas.microsoft.com/office/drawing/2014/main" id="{38A449A0-B1A9-4FA2-92F3-A2E40038D6AF}"/>
              </a:ext>
            </a:extLst>
          </p:cNvPr>
          <p:cNvGraphicFramePr>
            <a:graphicFrameLocks noGrp="1"/>
          </p:cNvGraphicFramePr>
          <p:nvPr>
            <p:extLst>
              <p:ext uri="{D42A27DB-BD31-4B8C-83A1-F6EECF244321}">
                <p14:modId xmlns:p14="http://schemas.microsoft.com/office/powerpoint/2010/main" val="3454818146"/>
              </p:ext>
            </p:extLst>
          </p:nvPr>
        </p:nvGraphicFramePr>
        <p:xfrm>
          <a:off x="0" y="266924"/>
          <a:ext cx="10106526" cy="6147227"/>
        </p:xfrm>
        <a:graphic>
          <a:graphicData uri="http://schemas.openxmlformats.org/drawingml/2006/table">
            <a:tbl>
              <a:tblPr>
                <a:tableStyleId>{616DA210-FB5B-4158-B5E0-FEB733F419BA}</a:tableStyleId>
              </a:tblPr>
              <a:tblGrid>
                <a:gridCol w="1029903">
                  <a:extLst>
                    <a:ext uri="{9D8B030D-6E8A-4147-A177-3AD203B41FA5}">
                      <a16:colId xmlns:a16="http://schemas.microsoft.com/office/drawing/2014/main" val="202225244"/>
                    </a:ext>
                  </a:extLst>
                </a:gridCol>
                <a:gridCol w="1260910">
                  <a:extLst>
                    <a:ext uri="{9D8B030D-6E8A-4147-A177-3AD203B41FA5}">
                      <a16:colId xmlns:a16="http://schemas.microsoft.com/office/drawing/2014/main" val="3123081944"/>
                    </a:ext>
                  </a:extLst>
                </a:gridCol>
                <a:gridCol w="1359398">
                  <a:extLst>
                    <a:ext uri="{9D8B030D-6E8A-4147-A177-3AD203B41FA5}">
                      <a16:colId xmlns:a16="http://schemas.microsoft.com/office/drawing/2014/main" val="3662621964"/>
                    </a:ext>
                  </a:extLst>
                </a:gridCol>
                <a:gridCol w="882136">
                  <a:extLst>
                    <a:ext uri="{9D8B030D-6E8A-4147-A177-3AD203B41FA5}">
                      <a16:colId xmlns:a16="http://schemas.microsoft.com/office/drawing/2014/main" val="1536999572"/>
                    </a:ext>
                  </a:extLst>
                </a:gridCol>
                <a:gridCol w="882136">
                  <a:extLst>
                    <a:ext uri="{9D8B030D-6E8A-4147-A177-3AD203B41FA5}">
                      <a16:colId xmlns:a16="http://schemas.microsoft.com/office/drawing/2014/main" val="993073316"/>
                    </a:ext>
                  </a:extLst>
                </a:gridCol>
                <a:gridCol w="387834">
                  <a:extLst>
                    <a:ext uri="{9D8B030D-6E8A-4147-A177-3AD203B41FA5}">
                      <a16:colId xmlns:a16="http://schemas.microsoft.com/office/drawing/2014/main" val="723293705"/>
                    </a:ext>
                  </a:extLst>
                </a:gridCol>
                <a:gridCol w="387834">
                  <a:extLst>
                    <a:ext uri="{9D8B030D-6E8A-4147-A177-3AD203B41FA5}">
                      <a16:colId xmlns:a16="http://schemas.microsoft.com/office/drawing/2014/main" val="1970617848"/>
                    </a:ext>
                  </a:extLst>
                </a:gridCol>
                <a:gridCol w="547533">
                  <a:extLst>
                    <a:ext uri="{9D8B030D-6E8A-4147-A177-3AD203B41FA5}">
                      <a16:colId xmlns:a16="http://schemas.microsoft.com/office/drawing/2014/main" val="158367271"/>
                    </a:ext>
                  </a:extLst>
                </a:gridCol>
                <a:gridCol w="562740">
                  <a:extLst>
                    <a:ext uri="{9D8B030D-6E8A-4147-A177-3AD203B41FA5}">
                      <a16:colId xmlns:a16="http://schemas.microsoft.com/office/drawing/2014/main" val="755858015"/>
                    </a:ext>
                  </a:extLst>
                </a:gridCol>
                <a:gridCol w="942972">
                  <a:extLst>
                    <a:ext uri="{9D8B030D-6E8A-4147-A177-3AD203B41FA5}">
                      <a16:colId xmlns:a16="http://schemas.microsoft.com/office/drawing/2014/main" val="3961959189"/>
                    </a:ext>
                  </a:extLst>
                </a:gridCol>
                <a:gridCol w="942972">
                  <a:extLst>
                    <a:ext uri="{9D8B030D-6E8A-4147-A177-3AD203B41FA5}">
                      <a16:colId xmlns:a16="http://schemas.microsoft.com/office/drawing/2014/main" val="4118101901"/>
                    </a:ext>
                  </a:extLst>
                </a:gridCol>
                <a:gridCol w="920158">
                  <a:extLst>
                    <a:ext uri="{9D8B030D-6E8A-4147-A177-3AD203B41FA5}">
                      <a16:colId xmlns:a16="http://schemas.microsoft.com/office/drawing/2014/main" val="61987098"/>
                    </a:ext>
                  </a:extLst>
                </a:gridCol>
              </a:tblGrid>
              <a:tr h="231750">
                <a:tc rowSpan="2">
                  <a:txBody>
                    <a:bodyPr/>
                    <a:lstStyle/>
                    <a:p>
                      <a:pPr algn="ctr" fontAlgn="ctr"/>
                      <a:r>
                        <a:rPr lang="es-EC" sz="800" u="none" strike="noStrike" dirty="0">
                          <a:effectLst/>
                        </a:rPr>
                        <a:t>OBJETIVO</a:t>
                      </a:r>
                      <a:endParaRPr lang="es-EC" sz="800" b="1" i="0" u="none" strike="noStrike" dirty="0">
                        <a:solidFill>
                          <a:srgbClr val="000000"/>
                        </a:solidFill>
                        <a:effectLst/>
                        <a:latin typeface="Times New Roman" panose="02020603050405020304" pitchFamily="18" charset="0"/>
                      </a:endParaRPr>
                    </a:p>
                  </a:txBody>
                  <a:tcPr marL="3636" marR="3636" marT="3636" marB="0" anchor="ctr"/>
                </a:tc>
                <a:tc rowSpan="2">
                  <a:txBody>
                    <a:bodyPr/>
                    <a:lstStyle/>
                    <a:p>
                      <a:pPr algn="ctr" fontAlgn="ctr"/>
                      <a:r>
                        <a:rPr lang="es-EC" sz="800" u="none" strike="noStrike">
                          <a:effectLst/>
                        </a:rPr>
                        <a:t>ESTRATEGIAS</a:t>
                      </a:r>
                      <a:endParaRPr lang="es-EC" sz="800" b="1" i="0" u="none" strike="noStrike">
                        <a:solidFill>
                          <a:srgbClr val="000000"/>
                        </a:solidFill>
                        <a:effectLst/>
                        <a:latin typeface="Times New Roman" panose="02020603050405020304" pitchFamily="18" charset="0"/>
                      </a:endParaRPr>
                    </a:p>
                  </a:txBody>
                  <a:tcPr marL="3636" marR="3636" marT="3636" marB="0" anchor="ctr"/>
                </a:tc>
                <a:tc rowSpan="2">
                  <a:txBody>
                    <a:bodyPr/>
                    <a:lstStyle/>
                    <a:p>
                      <a:pPr algn="ctr" fontAlgn="ctr"/>
                      <a:r>
                        <a:rPr lang="es-EC" sz="800" u="none" strike="noStrike">
                          <a:effectLst/>
                        </a:rPr>
                        <a:t>PLANES Y PROGRAMAS</a:t>
                      </a:r>
                      <a:endParaRPr lang="es-EC" sz="800" b="1" i="0" u="none" strike="noStrike">
                        <a:solidFill>
                          <a:srgbClr val="000000"/>
                        </a:solidFill>
                        <a:effectLst/>
                        <a:latin typeface="Times New Roman" panose="02020603050405020304" pitchFamily="18" charset="0"/>
                      </a:endParaRPr>
                    </a:p>
                  </a:txBody>
                  <a:tcPr marL="3636" marR="3636" marT="3636" marB="0" anchor="ctr"/>
                </a:tc>
                <a:tc rowSpan="2">
                  <a:txBody>
                    <a:bodyPr/>
                    <a:lstStyle/>
                    <a:p>
                      <a:pPr algn="ctr" fontAlgn="ctr"/>
                      <a:r>
                        <a:rPr lang="es-EC" sz="800" u="none" strike="noStrike">
                          <a:effectLst/>
                        </a:rPr>
                        <a:t>ENTIDAD COMPETENTE</a:t>
                      </a:r>
                      <a:endParaRPr lang="es-EC" sz="800" b="1" i="0" u="none" strike="noStrike">
                        <a:solidFill>
                          <a:srgbClr val="000000"/>
                        </a:solidFill>
                        <a:effectLst/>
                        <a:latin typeface="Times New Roman" panose="02020603050405020304" pitchFamily="18" charset="0"/>
                      </a:endParaRPr>
                    </a:p>
                  </a:txBody>
                  <a:tcPr marL="3636" marR="3636" marT="3636" marB="0" anchor="ctr"/>
                </a:tc>
                <a:tc rowSpan="2">
                  <a:txBody>
                    <a:bodyPr/>
                    <a:lstStyle/>
                    <a:p>
                      <a:pPr algn="ctr" fontAlgn="ctr"/>
                      <a:r>
                        <a:rPr lang="es-EC" sz="800" u="none" strike="noStrike">
                          <a:effectLst/>
                        </a:rPr>
                        <a:t>META</a:t>
                      </a:r>
                      <a:endParaRPr lang="es-EC" sz="800" b="1" i="0" u="none" strike="noStrike">
                        <a:solidFill>
                          <a:srgbClr val="000000"/>
                        </a:solidFill>
                        <a:effectLst/>
                        <a:latin typeface="Times New Roman" panose="02020603050405020304" pitchFamily="18" charset="0"/>
                      </a:endParaRPr>
                    </a:p>
                  </a:txBody>
                  <a:tcPr marL="3636" marR="3636" marT="3636" marB="0" anchor="ctr"/>
                </a:tc>
                <a:tc gridSpan="3">
                  <a:txBody>
                    <a:bodyPr/>
                    <a:lstStyle/>
                    <a:p>
                      <a:pPr algn="ctr" fontAlgn="ctr"/>
                      <a:r>
                        <a:rPr lang="es-EC" sz="800" u="none" strike="noStrike">
                          <a:effectLst/>
                        </a:rPr>
                        <a:t>SEMAFORIZACIÓN</a:t>
                      </a:r>
                      <a:endParaRPr lang="es-EC" sz="800" b="1" i="0" u="none" strike="noStrike">
                        <a:solidFill>
                          <a:srgbClr val="000000"/>
                        </a:solidFill>
                        <a:effectLst/>
                        <a:latin typeface="Times New Roman" panose="02020603050405020304" pitchFamily="18" charset="0"/>
                      </a:endParaRPr>
                    </a:p>
                  </a:txBody>
                  <a:tcPr marL="3636" marR="3636" marT="3636" marB="0" anchor="ctr"/>
                </a:tc>
                <a:tc hMerge="1">
                  <a:txBody>
                    <a:bodyPr/>
                    <a:lstStyle/>
                    <a:p>
                      <a:endParaRPr lang="es-EC"/>
                    </a:p>
                  </a:txBody>
                  <a:tcPr/>
                </a:tc>
                <a:tc hMerge="1">
                  <a:txBody>
                    <a:bodyPr/>
                    <a:lstStyle/>
                    <a:p>
                      <a:endParaRPr lang="es-EC"/>
                    </a:p>
                  </a:txBody>
                  <a:tcPr/>
                </a:tc>
                <a:tc gridSpan="2">
                  <a:txBody>
                    <a:bodyPr/>
                    <a:lstStyle/>
                    <a:p>
                      <a:pPr algn="ctr" fontAlgn="ctr"/>
                      <a:r>
                        <a:rPr lang="es-EC" sz="800" u="none" strike="noStrike">
                          <a:effectLst/>
                        </a:rPr>
                        <a:t>CRONOGRAMA</a:t>
                      </a:r>
                      <a:endParaRPr lang="es-EC" sz="800" b="1" i="0" u="none" strike="noStrike">
                        <a:solidFill>
                          <a:srgbClr val="000000"/>
                        </a:solidFill>
                        <a:effectLst/>
                        <a:latin typeface="Times New Roman" panose="02020603050405020304" pitchFamily="18" charset="0"/>
                      </a:endParaRPr>
                    </a:p>
                  </a:txBody>
                  <a:tcPr marL="3636" marR="3636" marT="3636" marB="0" anchor="ctr"/>
                </a:tc>
                <a:tc hMerge="1">
                  <a:txBody>
                    <a:bodyPr/>
                    <a:lstStyle/>
                    <a:p>
                      <a:endParaRPr lang="es-EC"/>
                    </a:p>
                  </a:txBody>
                  <a:tcPr/>
                </a:tc>
                <a:tc rowSpan="2">
                  <a:txBody>
                    <a:bodyPr/>
                    <a:lstStyle/>
                    <a:p>
                      <a:pPr algn="ctr" fontAlgn="ctr"/>
                      <a:r>
                        <a:rPr lang="es-EC" sz="800" u="none" strike="noStrike">
                          <a:effectLst/>
                        </a:rPr>
                        <a:t>INDICADOR</a:t>
                      </a:r>
                      <a:endParaRPr lang="es-EC" sz="800" b="1" i="0" u="none" strike="noStrike">
                        <a:solidFill>
                          <a:srgbClr val="000000"/>
                        </a:solidFill>
                        <a:effectLst/>
                        <a:latin typeface="Times New Roman" panose="02020603050405020304" pitchFamily="18" charset="0"/>
                      </a:endParaRPr>
                    </a:p>
                  </a:txBody>
                  <a:tcPr marL="3636" marR="3636" marT="3636" marB="0" anchor="ctr"/>
                </a:tc>
                <a:tc rowSpan="2">
                  <a:txBody>
                    <a:bodyPr/>
                    <a:lstStyle/>
                    <a:p>
                      <a:pPr algn="ctr" fontAlgn="ctr"/>
                      <a:r>
                        <a:rPr lang="es-EC" sz="800" u="none" strike="noStrike">
                          <a:effectLst/>
                        </a:rPr>
                        <a:t>PRESUPUESTO</a:t>
                      </a:r>
                      <a:endParaRPr lang="es-EC" sz="800" b="1" i="0" u="none" strike="noStrike">
                        <a:solidFill>
                          <a:srgbClr val="000000"/>
                        </a:solidFill>
                        <a:effectLst/>
                        <a:latin typeface="Times New Roman" panose="02020603050405020304" pitchFamily="18" charset="0"/>
                      </a:endParaRPr>
                    </a:p>
                  </a:txBody>
                  <a:tcPr marL="3636" marR="3636" marT="3636" marB="0" anchor="ctr"/>
                </a:tc>
                <a:extLst>
                  <a:ext uri="{0D108BD9-81ED-4DB2-BD59-A6C34878D82A}">
                    <a16:rowId xmlns:a16="http://schemas.microsoft.com/office/drawing/2014/main" val="31092490"/>
                  </a:ext>
                </a:extLst>
              </a:tr>
              <a:tr h="22121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800" u="none" strike="noStrike">
                          <a:effectLst/>
                        </a:rPr>
                        <a:t>V</a:t>
                      </a:r>
                      <a:endParaRPr lang="es-EC" sz="800" b="1" i="0" u="none" strike="noStrike">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800" u="none" strike="noStrike">
                          <a:effectLst/>
                        </a:rPr>
                        <a:t>A</a:t>
                      </a:r>
                      <a:endParaRPr lang="es-EC" sz="800" b="1" i="0" u="none" strike="noStrike">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800" u="none" strike="noStrike">
                          <a:effectLst/>
                        </a:rPr>
                        <a:t>R</a:t>
                      </a:r>
                      <a:endParaRPr lang="es-EC" sz="800" b="1" i="0" u="none" strike="noStrike">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700" u="none" strike="noStrike">
                          <a:effectLst/>
                        </a:rPr>
                        <a:t>FECHA DE INICIO</a:t>
                      </a:r>
                      <a:endParaRPr lang="es-EC" sz="700" b="1" i="0" u="none" strike="noStrike">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700" u="none" strike="noStrike">
                          <a:effectLst/>
                        </a:rPr>
                        <a:t>FECHA DE FINALIZACIÓN</a:t>
                      </a:r>
                      <a:endParaRPr lang="es-EC" sz="700" b="1" i="0" u="none" strike="noStrike">
                        <a:solidFill>
                          <a:srgbClr val="000000"/>
                        </a:solidFill>
                        <a:effectLst/>
                        <a:latin typeface="Times New Roman" panose="02020603050405020304" pitchFamily="18" charset="0"/>
                      </a:endParaRPr>
                    </a:p>
                  </a:txBody>
                  <a:tcPr marL="3636" marR="3636" marT="3636" marB="0" anchor="ct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713090642"/>
                  </a:ext>
                </a:extLst>
              </a:tr>
              <a:tr h="932386">
                <a:tc rowSpan="6">
                  <a:txBody>
                    <a:bodyPr/>
                    <a:lstStyle/>
                    <a:p>
                      <a:pPr algn="ctr" fontAlgn="ctr"/>
                      <a:r>
                        <a:rPr lang="es-EC" sz="900" u="none" strike="noStrike" dirty="0">
                          <a:effectLst/>
                        </a:rPr>
                        <a:t>Promover la accesibilidad, asequibilidad al servicio de internet.</a:t>
                      </a:r>
                      <a:endParaRPr lang="es-EC" sz="9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900" u="none" strike="noStrike" dirty="0">
                          <a:effectLst/>
                        </a:rPr>
                        <a:t>Desarrollo de medidas destinadas a mejorar la asequibilidad del servicio universal, con énfasis en los grupos de atención prioritaria</a:t>
                      </a:r>
                      <a:endParaRPr lang="es-EC" sz="9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ARCOTEL debe determinar una regulación de tarifas sociales, para planes de banda ancha con su respectiva velocidad diferenciada.( tarifas preferenciales)</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Agencia de regulación y control de las telecomunicaciones, ARCOTEL</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80% de procentaje de cumplimiento en la ejecución del plan</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800" u="none" strike="noStrike" dirty="0">
                          <a:effectLst/>
                        </a:rPr>
                        <a:t>80</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1">
                        <a:lumMod val="60000"/>
                        <a:lumOff val="40000"/>
                      </a:schemeClr>
                    </a:solidFill>
                  </a:tcPr>
                </a:tc>
                <a:tc>
                  <a:txBody>
                    <a:bodyPr/>
                    <a:lstStyle/>
                    <a:p>
                      <a:pPr algn="ctr" fontAlgn="ctr"/>
                      <a:r>
                        <a:rPr lang="es-EC" sz="800" u="none" strike="noStrike" dirty="0">
                          <a:effectLst/>
                        </a:rPr>
                        <a:t>70</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rgbClr val="FFFF00"/>
                    </a:solidFill>
                  </a:tcPr>
                </a:tc>
                <a:tc>
                  <a:txBody>
                    <a:bodyPr/>
                    <a:lstStyle/>
                    <a:p>
                      <a:pPr algn="ctr" fontAlgn="ctr"/>
                      <a:r>
                        <a:rPr lang="es-EC" sz="800" u="none" strike="noStrike" dirty="0">
                          <a:effectLst/>
                        </a:rPr>
                        <a:t>10</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5">
                        <a:lumMod val="60000"/>
                        <a:lumOff val="40000"/>
                      </a:schemeClr>
                    </a:solidFill>
                  </a:tcPr>
                </a:tc>
                <a:tc>
                  <a:txBody>
                    <a:bodyPr/>
                    <a:lstStyle/>
                    <a:p>
                      <a:pPr algn="l" fontAlgn="ctr"/>
                      <a:r>
                        <a:rPr lang="es-EC" sz="800" u="none" strike="noStrike">
                          <a:effectLst/>
                        </a:rPr>
                        <a:t>1/10/2019</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abr-21</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Porcentaje de cumplimiento en la ejecución</a:t>
                      </a:r>
                      <a:br>
                        <a:rPr lang="es-EC" sz="800" u="none" strike="noStrike">
                          <a:effectLst/>
                        </a:rPr>
                      </a:br>
                      <a:r>
                        <a:rPr lang="es-EC" sz="800" u="none" strike="noStrike">
                          <a:effectLst/>
                        </a:rPr>
                        <a:t>del Plan de Control Técnico</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$20.000,00</a:t>
                      </a:r>
                      <a:endParaRPr lang="es-EC" sz="800" b="0" i="0" u="none" strike="noStrike">
                        <a:solidFill>
                          <a:srgbClr val="000000"/>
                        </a:solidFill>
                        <a:effectLst/>
                        <a:latin typeface="Times New Roman" panose="02020603050405020304" pitchFamily="18" charset="0"/>
                      </a:endParaRPr>
                    </a:p>
                  </a:txBody>
                  <a:tcPr marL="3636" marR="3636" marT="3636" marB="0" anchor="ctr"/>
                </a:tc>
                <a:extLst>
                  <a:ext uri="{0D108BD9-81ED-4DB2-BD59-A6C34878D82A}">
                    <a16:rowId xmlns:a16="http://schemas.microsoft.com/office/drawing/2014/main" val="258672823"/>
                  </a:ext>
                </a:extLst>
              </a:tr>
              <a:tr h="932386">
                <a:tc vMerge="1">
                  <a:txBody>
                    <a:bodyPr/>
                    <a:lstStyle/>
                    <a:p>
                      <a:endParaRPr lang="es-EC"/>
                    </a:p>
                  </a:txBody>
                  <a:tcPr/>
                </a:tc>
                <a:tc rowSpan="3">
                  <a:txBody>
                    <a:bodyPr/>
                    <a:lstStyle/>
                    <a:p>
                      <a:pPr algn="ctr" fontAlgn="ctr"/>
                      <a:r>
                        <a:rPr lang="es-EC" sz="900" u="none" strike="noStrike" dirty="0">
                          <a:effectLst/>
                          <a:highlight>
                            <a:srgbClr val="FFFF00"/>
                          </a:highlight>
                        </a:rPr>
                        <a:t>Se debe Incrementar el acceso Universal a las TIC y su usabilidad.</a:t>
                      </a:r>
                      <a:endParaRPr lang="es-EC" sz="9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tc>
                <a:tc>
                  <a:txBody>
                    <a:bodyPr/>
                    <a:lstStyle/>
                    <a:p>
                      <a:pPr algn="l" fontAlgn="ctr"/>
                      <a:r>
                        <a:rPr lang="es-EC" sz="800" u="none" strike="noStrike" dirty="0">
                          <a:effectLst/>
                        </a:rPr>
                        <a:t>Incremento la apropiación de las TIC en la población fomentando el desarrollo social e inclusivo del país</a:t>
                      </a:r>
                      <a:endParaRPr lang="es-EC" sz="8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dirty="0">
                          <a:effectLst/>
                        </a:rPr>
                        <a:t>Ministerio de telecomunicaciones y de la sociedad de la información, MINTEL</a:t>
                      </a:r>
                      <a:endParaRPr lang="es-EC" sz="8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dirty="0">
                          <a:effectLst/>
                        </a:rPr>
                        <a:t>Incrementar de 4,6 a 5,6 el Índice de Desarrollo de Tecnologías de la Información y Comunicación a 2021.</a:t>
                      </a:r>
                      <a:endParaRPr lang="es-EC" sz="8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800" u="none" strike="noStrike" dirty="0">
                          <a:effectLst/>
                        </a:rPr>
                        <a:t>5,6</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1">
                        <a:lumMod val="60000"/>
                        <a:lumOff val="40000"/>
                      </a:schemeClr>
                    </a:solidFill>
                  </a:tcPr>
                </a:tc>
                <a:tc>
                  <a:txBody>
                    <a:bodyPr/>
                    <a:lstStyle/>
                    <a:p>
                      <a:pPr algn="ctr" fontAlgn="ctr"/>
                      <a:r>
                        <a:rPr lang="es-EC" sz="800" u="none" strike="noStrike" dirty="0">
                          <a:effectLst/>
                        </a:rPr>
                        <a:t>2,3</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rgbClr val="FFFF00"/>
                    </a:solidFill>
                  </a:tcPr>
                </a:tc>
                <a:tc>
                  <a:txBody>
                    <a:bodyPr/>
                    <a:lstStyle/>
                    <a:p>
                      <a:pPr algn="ctr" fontAlgn="ctr"/>
                      <a:r>
                        <a:rPr lang="es-EC" sz="800" u="none" strike="noStrike" dirty="0">
                          <a:effectLst/>
                        </a:rPr>
                        <a:t>2,3</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5">
                        <a:lumMod val="60000"/>
                        <a:lumOff val="40000"/>
                      </a:schemeClr>
                    </a:solidFill>
                  </a:tcPr>
                </a:tc>
                <a:tc>
                  <a:txBody>
                    <a:bodyPr/>
                    <a:lstStyle/>
                    <a:p>
                      <a:pPr algn="l" fontAlgn="ctr"/>
                      <a:r>
                        <a:rPr lang="es-EC" sz="800" u="none" strike="noStrike" dirty="0">
                          <a:effectLst/>
                        </a:rPr>
                        <a:t>1/10/2019</a:t>
                      </a:r>
                      <a:endParaRPr lang="es-EC" sz="8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dirty="0">
                          <a:effectLst/>
                        </a:rPr>
                        <a:t>abr-21</a:t>
                      </a:r>
                      <a:endParaRPr lang="es-EC" sz="8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Porcentaje de cumplimiento del indice de desarrollo de tecnologias</a:t>
                      </a:r>
                      <a:endParaRPr lang="es-EC" sz="800" b="0" i="0" u="none" strike="noStrike">
                        <a:solidFill>
                          <a:srgbClr val="000000"/>
                        </a:solidFill>
                        <a:effectLst/>
                        <a:latin typeface="Times New Roman" panose="02020603050405020304" pitchFamily="18" charset="0"/>
                      </a:endParaRPr>
                    </a:p>
                  </a:txBody>
                  <a:tcPr marL="3636" marR="3636" marT="3636" marB="0" anchor="ctr"/>
                </a:tc>
                <a:tc rowSpan="2">
                  <a:txBody>
                    <a:bodyPr/>
                    <a:lstStyle/>
                    <a:p>
                      <a:pPr algn="l" fontAlgn="ctr"/>
                      <a:r>
                        <a:rPr lang="es-EC" sz="800" u="none" strike="noStrike">
                          <a:effectLst/>
                        </a:rPr>
                        <a:t>$265.725,00</a:t>
                      </a:r>
                      <a:endParaRPr lang="es-EC" sz="800" b="0" i="0" u="none" strike="noStrike">
                        <a:solidFill>
                          <a:srgbClr val="000000"/>
                        </a:solidFill>
                        <a:effectLst/>
                        <a:latin typeface="Times New Roman" panose="02020603050405020304" pitchFamily="18" charset="0"/>
                      </a:endParaRPr>
                    </a:p>
                  </a:txBody>
                  <a:tcPr marL="3636" marR="3636" marT="3636" marB="0" anchor="ctr"/>
                </a:tc>
                <a:extLst>
                  <a:ext uri="{0D108BD9-81ED-4DB2-BD59-A6C34878D82A}">
                    <a16:rowId xmlns:a16="http://schemas.microsoft.com/office/drawing/2014/main" val="1173452290"/>
                  </a:ext>
                </a:extLst>
              </a:tr>
              <a:tr h="799941">
                <a:tc vMerge="1">
                  <a:txBody>
                    <a:bodyPr/>
                    <a:lstStyle/>
                    <a:p>
                      <a:endParaRPr lang="es-EC"/>
                    </a:p>
                  </a:txBody>
                  <a:tcPr/>
                </a:tc>
                <a:tc vMerge="1">
                  <a:txBody>
                    <a:bodyPr/>
                    <a:lstStyle/>
                    <a:p>
                      <a:endParaRPr lang="es-EC"/>
                    </a:p>
                  </a:txBody>
                  <a:tcPr/>
                </a:tc>
                <a:tc>
                  <a:txBody>
                    <a:bodyPr/>
                    <a:lstStyle/>
                    <a:p>
                      <a:pPr algn="l" fontAlgn="ctr"/>
                      <a:r>
                        <a:rPr lang="es-EC" sz="800" u="none" strike="noStrike" dirty="0">
                          <a:effectLst/>
                          <a:highlight>
                            <a:srgbClr val="FFFF00"/>
                          </a:highlight>
                        </a:rPr>
                        <a:t>Desarrollo y uso de servicios digitales gubernamentales. Gobierno electrónico</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tc>
                <a:tc>
                  <a:txBody>
                    <a:bodyPr/>
                    <a:lstStyle/>
                    <a:p>
                      <a:pPr algn="l" fontAlgn="ctr"/>
                      <a:r>
                        <a:rPr lang="es-EC" sz="800" u="none" strike="noStrike" dirty="0">
                          <a:effectLst/>
                          <a:highlight>
                            <a:srgbClr val="FFFF00"/>
                          </a:highlight>
                        </a:rPr>
                        <a:t>Ministerio de telecomunicaciones y de la sociedad de la información, MINTEL</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tc>
                <a:tc>
                  <a:txBody>
                    <a:bodyPr/>
                    <a:lstStyle/>
                    <a:p>
                      <a:pPr algn="l" fontAlgn="ctr"/>
                      <a:r>
                        <a:rPr lang="es-EC" sz="800" u="none" strike="noStrike" dirty="0">
                          <a:effectLst/>
                          <a:highlight>
                            <a:srgbClr val="FFFF00"/>
                          </a:highlight>
                        </a:rPr>
                        <a:t>Aumentar de 6,6 a 8 el índice de percepción de calidad de los servicios públicos a 2021</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tc>
                <a:tc>
                  <a:txBody>
                    <a:bodyPr/>
                    <a:lstStyle/>
                    <a:p>
                      <a:pPr algn="ctr" fontAlgn="ctr"/>
                      <a:r>
                        <a:rPr lang="es-419" sz="800" b="0" i="0" u="none" strike="noStrike" dirty="0">
                          <a:solidFill>
                            <a:srgbClr val="000000"/>
                          </a:solidFill>
                          <a:effectLst/>
                          <a:highlight>
                            <a:srgbClr val="FFFF00"/>
                          </a:highlight>
                          <a:latin typeface="Times New Roman" panose="02020603050405020304" pitchFamily="18" charset="0"/>
                        </a:rPr>
                        <a:t>8</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solidFill>
                      <a:schemeClr val="accent1">
                        <a:lumMod val="60000"/>
                        <a:lumOff val="40000"/>
                      </a:schemeClr>
                    </a:solidFill>
                  </a:tcPr>
                </a:tc>
                <a:tc>
                  <a:txBody>
                    <a:bodyPr/>
                    <a:lstStyle/>
                    <a:p>
                      <a:pPr algn="ctr" fontAlgn="ctr"/>
                      <a:r>
                        <a:rPr lang="es-EC" sz="800" u="none" strike="noStrike" dirty="0">
                          <a:effectLst/>
                          <a:highlight>
                            <a:srgbClr val="FFFF00"/>
                          </a:highlight>
                        </a:rPr>
                        <a:t>6,6</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solidFill>
                      <a:srgbClr val="FFFF00"/>
                    </a:solidFill>
                  </a:tcPr>
                </a:tc>
                <a:tc>
                  <a:txBody>
                    <a:bodyPr/>
                    <a:lstStyle/>
                    <a:p>
                      <a:pPr algn="ctr" fontAlgn="ctr"/>
                      <a:r>
                        <a:rPr lang="es-419" sz="800" b="0" i="0" u="none" strike="noStrike" dirty="0">
                          <a:solidFill>
                            <a:srgbClr val="000000"/>
                          </a:solidFill>
                          <a:effectLst/>
                          <a:highlight>
                            <a:srgbClr val="FFFF00"/>
                          </a:highlight>
                          <a:latin typeface="Times New Roman" panose="02020603050405020304" pitchFamily="18" charset="0"/>
                        </a:rPr>
                        <a:t>1,4</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solidFill>
                      <a:schemeClr val="accent5">
                        <a:lumMod val="60000"/>
                        <a:lumOff val="40000"/>
                      </a:schemeClr>
                    </a:solidFill>
                  </a:tcPr>
                </a:tc>
                <a:tc>
                  <a:txBody>
                    <a:bodyPr/>
                    <a:lstStyle/>
                    <a:p>
                      <a:pPr algn="l" fontAlgn="ctr"/>
                      <a:r>
                        <a:rPr lang="es-EC" sz="800" u="none" strike="noStrike" dirty="0">
                          <a:effectLst/>
                          <a:highlight>
                            <a:srgbClr val="FFFF00"/>
                          </a:highlight>
                        </a:rPr>
                        <a:t>1/10/2019</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tc>
                <a:tc>
                  <a:txBody>
                    <a:bodyPr/>
                    <a:lstStyle/>
                    <a:p>
                      <a:pPr algn="l" fontAlgn="ctr"/>
                      <a:r>
                        <a:rPr lang="es-EC" sz="800" u="none" strike="noStrike" dirty="0">
                          <a:effectLst/>
                          <a:highlight>
                            <a:srgbClr val="FFFF00"/>
                          </a:highlight>
                        </a:rPr>
                        <a:t>abr-21</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tc>
                <a:tc>
                  <a:txBody>
                    <a:bodyPr/>
                    <a:lstStyle/>
                    <a:p>
                      <a:pPr algn="l" fontAlgn="ctr"/>
                      <a:r>
                        <a:rPr lang="es-EC" sz="800" u="none" strike="noStrike" dirty="0">
                          <a:effectLst/>
                          <a:highlight>
                            <a:srgbClr val="FFFF00"/>
                          </a:highlight>
                        </a:rPr>
                        <a:t>Porcentaje de cumplimiento del </a:t>
                      </a:r>
                      <a:r>
                        <a:rPr lang="es-EC" sz="800" u="none" strike="noStrike" dirty="0" err="1">
                          <a:effectLst/>
                          <a:highlight>
                            <a:srgbClr val="FFFF00"/>
                          </a:highlight>
                        </a:rPr>
                        <a:t>indice</a:t>
                      </a:r>
                      <a:r>
                        <a:rPr lang="es-EC" sz="800" u="none" strike="noStrike" dirty="0">
                          <a:effectLst/>
                          <a:highlight>
                            <a:srgbClr val="FFFF00"/>
                          </a:highlight>
                        </a:rPr>
                        <a:t> de percepción de calidad de los servicio público.</a:t>
                      </a:r>
                      <a:endParaRPr lang="es-EC" sz="800" b="0" i="0" u="none" strike="noStrike" dirty="0">
                        <a:solidFill>
                          <a:srgbClr val="000000"/>
                        </a:solidFill>
                        <a:effectLst/>
                        <a:highlight>
                          <a:srgbClr val="FFFF00"/>
                        </a:highlight>
                        <a:latin typeface="Times New Roman" panose="02020603050405020304" pitchFamily="18" charset="0"/>
                      </a:endParaRPr>
                    </a:p>
                  </a:txBody>
                  <a:tcPr marL="3636" marR="3636" marT="3636" marB="0" anchor="ctr"/>
                </a:tc>
                <a:tc vMerge="1">
                  <a:txBody>
                    <a:bodyPr/>
                    <a:lstStyle/>
                    <a:p>
                      <a:endParaRPr lang="es-EC"/>
                    </a:p>
                  </a:txBody>
                  <a:tcPr/>
                </a:tc>
                <a:extLst>
                  <a:ext uri="{0D108BD9-81ED-4DB2-BD59-A6C34878D82A}">
                    <a16:rowId xmlns:a16="http://schemas.microsoft.com/office/drawing/2014/main" val="2438146583"/>
                  </a:ext>
                </a:extLst>
              </a:tr>
              <a:tr h="932386">
                <a:tc vMerge="1">
                  <a:txBody>
                    <a:bodyPr/>
                    <a:lstStyle/>
                    <a:p>
                      <a:endParaRPr lang="es-EC"/>
                    </a:p>
                  </a:txBody>
                  <a:tcPr/>
                </a:tc>
                <a:tc vMerge="1">
                  <a:txBody>
                    <a:bodyPr/>
                    <a:lstStyle/>
                    <a:p>
                      <a:endParaRPr lang="es-EC"/>
                    </a:p>
                  </a:txBody>
                  <a:tcPr/>
                </a:tc>
                <a:tc>
                  <a:txBody>
                    <a:bodyPr/>
                    <a:lstStyle/>
                    <a:p>
                      <a:pPr algn="l" fontAlgn="ctr"/>
                      <a:r>
                        <a:rPr lang="es-EC" sz="800" u="none" strike="noStrike" dirty="0">
                          <a:effectLst/>
                        </a:rPr>
                        <a:t>Incremento la digitalización de los sectores </a:t>
                      </a:r>
                      <a:r>
                        <a:rPr lang="es-EC" sz="800" u="none" strike="noStrike" dirty="0" err="1">
                          <a:effectLst/>
                        </a:rPr>
                        <a:t>produ|ctivos</a:t>
                      </a:r>
                      <a:r>
                        <a:rPr lang="es-EC" sz="800" u="none" strike="noStrike" dirty="0">
                          <a:effectLst/>
                        </a:rPr>
                        <a:t> que contribuya al desarrollo del país</a:t>
                      </a:r>
                      <a:endParaRPr lang="es-EC" sz="8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dirty="0">
                          <a:effectLst/>
                        </a:rPr>
                        <a:t>Ministerio de telecomunicaciones y de la sociedad de la información, MINTEL</a:t>
                      </a:r>
                      <a:endParaRPr lang="es-EC" sz="8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Incrementar de 4,6 a 5,6 el Índice de Desarrollo de Tecnologías de la Información y Comunicación a 2021.</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800" u="none" strike="noStrike" dirty="0">
                          <a:effectLst/>
                        </a:rPr>
                        <a:t>5,6</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1">
                        <a:lumMod val="60000"/>
                        <a:lumOff val="40000"/>
                      </a:schemeClr>
                    </a:solidFill>
                  </a:tcPr>
                </a:tc>
                <a:tc>
                  <a:txBody>
                    <a:bodyPr/>
                    <a:lstStyle/>
                    <a:p>
                      <a:pPr algn="ctr" fontAlgn="ctr"/>
                      <a:r>
                        <a:rPr lang="es-EC" sz="800" u="none" strike="noStrike" dirty="0">
                          <a:effectLst/>
                        </a:rPr>
                        <a:t>3</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rgbClr val="FFFF00"/>
                    </a:solidFill>
                  </a:tcPr>
                </a:tc>
                <a:tc>
                  <a:txBody>
                    <a:bodyPr/>
                    <a:lstStyle/>
                    <a:p>
                      <a:pPr algn="ctr" fontAlgn="ctr"/>
                      <a:r>
                        <a:rPr lang="es-EC" sz="800" u="none" strike="noStrike" dirty="0">
                          <a:effectLst/>
                        </a:rPr>
                        <a:t>2,6</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5">
                        <a:lumMod val="60000"/>
                        <a:lumOff val="40000"/>
                      </a:schemeClr>
                    </a:solidFill>
                  </a:tcPr>
                </a:tc>
                <a:tc>
                  <a:txBody>
                    <a:bodyPr/>
                    <a:lstStyle/>
                    <a:p>
                      <a:pPr algn="l" fontAlgn="ctr"/>
                      <a:r>
                        <a:rPr lang="es-EC" sz="800" u="none" strike="noStrike" dirty="0">
                          <a:effectLst/>
                        </a:rPr>
                        <a:t>1/10/2019</a:t>
                      </a:r>
                      <a:endParaRPr lang="es-EC" sz="8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abr-21</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Porcentaje de cumplimiento del indice de desarrollo de tecnologias</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$44.265,00</a:t>
                      </a:r>
                      <a:endParaRPr lang="es-EC" sz="800" b="0" i="0" u="none" strike="noStrike">
                        <a:solidFill>
                          <a:srgbClr val="000000"/>
                        </a:solidFill>
                        <a:effectLst/>
                        <a:latin typeface="Calibri" panose="020F0502020204030204" pitchFamily="34" charset="0"/>
                      </a:endParaRPr>
                    </a:p>
                  </a:txBody>
                  <a:tcPr marL="3636" marR="3636" marT="3636" marB="0" anchor="ctr"/>
                </a:tc>
                <a:extLst>
                  <a:ext uri="{0D108BD9-81ED-4DB2-BD59-A6C34878D82A}">
                    <a16:rowId xmlns:a16="http://schemas.microsoft.com/office/drawing/2014/main" val="2566613863"/>
                  </a:ext>
                </a:extLst>
              </a:tr>
              <a:tr h="874327">
                <a:tc vMerge="1">
                  <a:txBody>
                    <a:bodyPr/>
                    <a:lstStyle/>
                    <a:p>
                      <a:endParaRPr lang="es-EC"/>
                    </a:p>
                  </a:txBody>
                  <a:tcPr/>
                </a:tc>
                <a:tc rowSpan="2">
                  <a:txBody>
                    <a:bodyPr/>
                    <a:lstStyle/>
                    <a:p>
                      <a:pPr algn="ctr" fontAlgn="ctr"/>
                      <a:r>
                        <a:rPr lang="es-EC" sz="900" u="none" strike="noStrike" dirty="0">
                          <a:effectLst/>
                        </a:rPr>
                        <a:t>Desarrollo de acciones para que las instituciones públicas y MIPYMES estén conectadas a Internet</a:t>
                      </a:r>
                      <a:endParaRPr lang="es-EC" sz="900" b="0" i="0" u="none" strike="noStrike" dirty="0">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Los trámites de las instituciones públicas deben ser consideras vía online, de esta forma facilitar los procesos de modernización del Estado.</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Ministerio de telecomunicaciones y de la sociedad de la información, MINTEL</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2 planes, programas</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800" u="none" strike="noStrike" dirty="0">
                          <a:effectLst/>
                        </a:rPr>
                        <a:t>2</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1">
                        <a:lumMod val="60000"/>
                        <a:lumOff val="40000"/>
                      </a:schemeClr>
                    </a:solidFill>
                  </a:tcPr>
                </a:tc>
                <a:tc>
                  <a:txBody>
                    <a:bodyPr/>
                    <a:lstStyle/>
                    <a:p>
                      <a:pPr algn="ctr" fontAlgn="ctr"/>
                      <a:r>
                        <a:rPr lang="es-EC" sz="800" u="none" strike="noStrike" dirty="0">
                          <a:effectLst/>
                        </a:rPr>
                        <a:t>2</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rgbClr val="FFFF00"/>
                    </a:solidFill>
                  </a:tcPr>
                </a:tc>
                <a:tc>
                  <a:txBody>
                    <a:bodyPr/>
                    <a:lstStyle/>
                    <a:p>
                      <a:pPr algn="ctr" fontAlgn="ctr"/>
                      <a:r>
                        <a:rPr lang="es-EC" sz="800" u="none" strike="noStrike" dirty="0">
                          <a:effectLst/>
                        </a:rPr>
                        <a:t>0</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5">
                        <a:lumMod val="60000"/>
                        <a:lumOff val="40000"/>
                      </a:schemeClr>
                    </a:solidFill>
                  </a:tcPr>
                </a:tc>
                <a:tc>
                  <a:txBody>
                    <a:bodyPr/>
                    <a:lstStyle/>
                    <a:p>
                      <a:pPr algn="l" fontAlgn="ctr"/>
                      <a:r>
                        <a:rPr lang="es-EC" sz="800" u="none" strike="noStrike">
                          <a:effectLst/>
                        </a:rPr>
                        <a:t>1/10/2019</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abr-21</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Número de planes, programas o proyectos formulados para promover el acceso universal a las TIC</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$300.000,00</a:t>
                      </a:r>
                      <a:endParaRPr lang="es-EC" sz="800" b="0" i="0" u="none" strike="noStrike">
                        <a:solidFill>
                          <a:srgbClr val="000000"/>
                        </a:solidFill>
                        <a:effectLst/>
                        <a:latin typeface="Times New Roman" panose="02020603050405020304" pitchFamily="18" charset="0"/>
                      </a:endParaRPr>
                    </a:p>
                  </a:txBody>
                  <a:tcPr marL="3636" marR="3636" marT="3636" marB="0" anchor="ctr"/>
                </a:tc>
                <a:extLst>
                  <a:ext uri="{0D108BD9-81ED-4DB2-BD59-A6C34878D82A}">
                    <a16:rowId xmlns:a16="http://schemas.microsoft.com/office/drawing/2014/main" val="1779900078"/>
                  </a:ext>
                </a:extLst>
              </a:tr>
              <a:tr h="1197277">
                <a:tc vMerge="1">
                  <a:txBody>
                    <a:bodyPr/>
                    <a:lstStyle/>
                    <a:p>
                      <a:endParaRPr lang="es-EC"/>
                    </a:p>
                  </a:txBody>
                  <a:tcPr/>
                </a:tc>
                <a:tc vMerge="1">
                  <a:txBody>
                    <a:bodyPr/>
                    <a:lstStyle/>
                    <a:p>
                      <a:endParaRPr lang="es-EC"/>
                    </a:p>
                  </a:txBody>
                  <a:tcPr/>
                </a:tc>
                <a:tc>
                  <a:txBody>
                    <a:bodyPr/>
                    <a:lstStyle/>
                    <a:p>
                      <a:pPr algn="l" fontAlgn="ctr"/>
                      <a:r>
                        <a:rPr lang="es-EC" sz="800" u="none" strike="noStrike">
                          <a:effectLst/>
                        </a:rPr>
                        <a:t>Se debe implementar Infocentros comunitarios y Megainfocentros, en parroquias rurales, urbano marginales y urbanas a nivel nacional durante la ejecución del Proyecto, ampliando así la Red Nacional de Infocentros del Ecuador.</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Ministerio de telecomunicaciones y de la sociedad de la información, MINTEL</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900 infocentros y 25 megainfocentros.</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ctr" fontAlgn="ctr"/>
                      <a:r>
                        <a:rPr lang="es-EC" sz="800" u="none" strike="noStrike" dirty="0">
                          <a:effectLst/>
                        </a:rPr>
                        <a:t>925</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1">
                        <a:lumMod val="60000"/>
                        <a:lumOff val="40000"/>
                      </a:schemeClr>
                    </a:solidFill>
                  </a:tcPr>
                </a:tc>
                <a:tc>
                  <a:txBody>
                    <a:bodyPr/>
                    <a:lstStyle/>
                    <a:p>
                      <a:pPr algn="ctr" fontAlgn="ctr"/>
                      <a:r>
                        <a:rPr lang="es-EC" sz="800" u="none" strike="noStrike" dirty="0">
                          <a:effectLst/>
                        </a:rPr>
                        <a:t>650</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rgbClr val="FFFF00"/>
                    </a:solidFill>
                  </a:tcPr>
                </a:tc>
                <a:tc>
                  <a:txBody>
                    <a:bodyPr/>
                    <a:lstStyle/>
                    <a:p>
                      <a:pPr algn="ctr" fontAlgn="ctr"/>
                      <a:r>
                        <a:rPr lang="es-EC" sz="800" u="none" strike="noStrike" dirty="0">
                          <a:effectLst/>
                        </a:rPr>
                        <a:t>275</a:t>
                      </a:r>
                      <a:endParaRPr lang="es-EC" sz="800" b="0" i="0" u="none" strike="noStrike" dirty="0">
                        <a:solidFill>
                          <a:srgbClr val="000000"/>
                        </a:solidFill>
                        <a:effectLst/>
                        <a:latin typeface="Times New Roman" panose="02020603050405020304" pitchFamily="18" charset="0"/>
                      </a:endParaRPr>
                    </a:p>
                  </a:txBody>
                  <a:tcPr marL="3636" marR="3636" marT="3636" marB="0" anchor="ctr">
                    <a:solidFill>
                      <a:schemeClr val="accent5">
                        <a:lumMod val="60000"/>
                        <a:lumOff val="40000"/>
                      </a:schemeClr>
                    </a:solidFill>
                  </a:tcPr>
                </a:tc>
                <a:tc>
                  <a:txBody>
                    <a:bodyPr/>
                    <a:lstStyle/>
                    <a:p>
                      <a:pPr algn="l" fontAlgn="ctr"/>
                      <a:r>
                        <a:rPr lang="es-EC" sz="800" u="none" strike="noStrike">
                          <a:effectLst/>
                        </a:rPr>
                        <a:t>1/10/2019</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abr-21</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a:effectLst/>
                        </a:rPr>
                        <a:t>Número de infocentros y megacentros</a:t>
                      </a:r>
                      <a:endParaRPr lang="es-EC" sz="800" b="0" i="0" u="none" strike="noStrike">
                        <a:solidFill>
                          <a:srgbClr val="000000"/>
                        </a:solidFill>
                        <a:effectLst/>
                        <a:latin typeface="Times New Roman" panose="02020603050405020304" pitchFamily="18" charset="0"/>
                      </a:endParaRPr>
                    </a:p>
                  </a:txBody>
                  <a:tcPr marL="3636" marR="3636" marT="3636" marB="0" anchor="ctr"/>
                </a:tc>
                <a:tc>
                  <a:txBody>
                    <a:bodyPr/>
                    <a:lstStyle/>
                    <a:p>
                      <a:pPr algn="l" fontAlgn="ctr"/>
                      <a:r>
                        <a:rPr lang="es-EC" sz="800" u="none" strike="noStrike" dirty="0">
                          <a:effectLst/>
                        </a:rPr>
                        <a:t>$8.113.457,16</a:t>
                      </a:r>
                      <a:endParaRPr lang="es-EC" sz="800" b="0" i="0" u="none" strike="noStrike" dirty="0">
                        <a:solidFill>
                          <a:srgbClr val="000000"/>
                        </a:solidFill>
                        <a:effectLst/>
                        <a:latin typeface="Calibri" panose="020F0502020204030204" pitchFamily="34" charset="0"/>
                      </a:endParaRPr>
                    </a:p>
                  </a:txBody>
                  <a:tcPr marL="3636" marR="3636" marT="3636" marB="0" anchor="ctr"/>
                </a:tc>
                <a:extLst>
                  <a:ext uri="{0D108BD9-81ED-4DB2-BD59-A6C34878D82A}">
                    <a16:rowId xmlns:a16="http://schemas.microsoft.com/office/drawing/2014/main" val="1477903778"/>
                  </a:ext>
                </a:extLst>
              </a:tr>
            </a:tbl>
          </a:graphicData>
        </a:graphic>
      </p:graphicFrame>
    </p:spTree>
    <p:extLst>
      <p:ext uri="{BB962C8B-B14F-4D97-AF65-F5344CB8AC3E}">
        <p14:creationId xmlns:p14="http://schemas.microsoft.com/office/powerpoint/2010/main" val="731368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AAD29-9AD3-4A2C-AC45-087AA6E666BB}"/>
              </a:ext>
            </a:extLst>
          </p:cNvPr>
          <p:cNvSpPr>
            <a:spLocks noGrp="1"/>
          </p:cNvSpPr>
          <p:nvPr>
            <p:ph type="title"/>
          </p:nvPr>
        </p:nvSpPr>
        <p:spPr>
          <a:xfrm>
            <a:off x="677334" y="609600"/>
            <a:ext cx="8596668" cy="275924"/>
          </a:xfrm>
        </p:spPr>
        <p:txBody>
          <a:bodyPr>
            <a:normAutofit fontScale="90000"/>
          </a:bodyPr>
          <a:lstStyle/>
          <a:p>
            <a:r>
              <a:rPr lang="es-419" dirty="0"/>
              <a:t>CONCLUSIONES</a:t>
            </a:r>
            <a:endParaRPr lang="es-EC" dirty="0"/>
          </a:p>
        </p:txBody>
      </p:sp>
      <p:graphicFrame>
        <p:nvGraphicFramePr>
          <p:cNvPr id="14" name="Diagrama 13">
            <a:extLst>
              <a:ext uri="{FF2B5EF4-FFF2-40B4-BE49-F238E27FC236}">
                <a16:creationId xmlns:a16="http://schemas.microsoft.com/office/drawing/2014/main" id="{CD025E84-3E31-48FA-9A2E-9C8BA13CF7C3}"/>
              </a:ext>
            </a:extLst>
          </p:cNvPr>
          <p:cNvGraphicFramePr/>
          <p:nvPr>
            <p:extLst>
              <p:ext uri="{D42A27DB-BD31-4B8C-83A1-F6EECF244321}">
                <p14:modId xmlns:p14="http://schemas.microsoft.com/office/powerpoint/2010/main" val="2913059639"/>
              </p:ext>
            </p:extLst>
          </p:nvPr>
        </p:nvGraphicFramePr>
        <p:xfrm>
          <a:off x="2065750" y="1078205"/>
          <a:ext cx="8596668" cy="577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209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AAD29-9AD3-4A2C-AC45-087AA6E666BB}"/>
              </a:ext>
            </a:extLst>
          </p:cNvPr>
          <p:cNvSpPr>
            <a:spLocks noGrp="1"/>
          </p:cNvSpPr>
          <p:nvPr>
            <p:ph type="title"/>
          </p:nvPr>
        </p:nvSpPr>
        <p:spPr>
          <a:xfrm>
            <a:off x="677334" y="609600"/>
            <a:ext cx="8596668" cy="275924"/>
          </a:xfrm>
        </p:spPr>
        <p:txBody>
          <a:bodyPr>
            <a:normAutofit fontScale="90000"/>
          </a:bodyPr>
          <a:lstStyle/>
          <a:p>
            <a:r>
              <a:rPr lang="es-419" dirty="0"/>
              <a:t>RECOMENDACIONES</a:t>
            </a:r>
            <a:endParaRPr lang="es-EC" dirty="0"/>
          </a:p>
        </p:txBody>
      </p:sp>
      <p:graphicFrame>
        <p:nvGraphicFramePr>
          <p:cNvPr id="14" name="Diagrama 13">
            <a:extLst>
              <a:ext uri="{FF2B5EF4-FFF2-40B4-BE49-F238E27FC236}">
                <a16:creationId xmlns:a16="http://schemas.microsoft.com/office/drawing/2014/main" id="{CD025E84-3E31-48FA-9A2E-9C8BA13CF7C3}"/>
              </a:ext>
            </a:extLst>
          </p:cNvPr>
          <p:cNvGraphicFramePr/>
          <p:nvPr>
            <p:extLst>
              <p:ext uri="{D42A27DB-BD31-4B8C-83A1-F6EECF244321}">
                <p14:modId xmlns:p14="http://schemas.microsoft.com/office/powerpoint/2010/main" val="1031269102"/>
              </p:ext>
            </p:extLst>
          </p:nvPr>
        </p:nvGraphicFramePr>
        <p:xfrm>
          <a:off x="2065750" y="1078205"/>
          <a:ext cx="7729760" cy="5642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3725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7744D0-BB68-4BE8-B65A-DE3C406D3C87}"/>
              </a:ext>
            </a:extLst>
          </p:cNvPr>
          <p:cNvSpPr>
            <a:spLocks noGrp="1"/>
          </p:cNvSpPr>
          <p:nvPr>
            <p:ph type="ctrTitle"/>
          </p:nvPr>
        </p:nvSpPr>
        <p:spPr>
          <a:xfrm>
            <a:off x="1554120" y="1020871"/>
            <a:ext cx="6960759" cy="2849671"/>
          </a:xfrm>
        </p:spPr>
        <p:txBody>
          <a:bodyPr>
            <a:normAutofit/>
          </a:bodyPr>
          <a:lstStyle/>
          <a:p>
            <a:pPr algn="l"/>
            <a:r>
              <a:rPr lang="es-419" sz="6600" dirty="0">
                <a:solidFill>
                  <a:srgbClr val="FFFFFF"/>
                </a:solidFill>
              </a:rPr>
              <a:t>GRACIAS</a:t>
            </a:r>
            <a:endParaRPr lang="es-EC" sz="6600" dirty="0">
              <a:solidFill>
                <a:srgbClr val="FFFFFF"/>
              </a:solidFill>
            </a:endParaRPr>
          </a:p>
        </p:txBody>
      </p:sp>
      <p:sp>
        <p:nvSpPr>
          <p:cNvPr id="3" name="Subtítulo 2">
            <a:extLst>
              <a:ext uri="{FF2B5EF4-FFF2-40B4-BE49-F238E27FC236}">
                <a16:creationId xmlns:a16="http://schemas.microsoft.com/office/drawing/2014/main" id="{6F53D030-8DDB-4509-A06B-7D407770004C}"/>
              </a:ext>
            </a:extLst>
          </p:cNvPr>
          <p:cNvSpPr>
            <a:spLocks noGrp="1"/>
          </p:cNvSpPr>
          <p:nvPr>
            <p:ph type="subTitle" idx="1"/>
          </p:nvPr>
        </p:nvSpPr>
        <p:spPr>
          <a:xfrm>
            <a:off x="1683088" y="3962088"/>
            <a:ext cx="6112077" cy="1186108"/>
          </a:xfrm>
        </p:spPr>
        <p:txBody>
          <a:bodyPr>
            <a:normAutofit/>
          </a:bodyPr>
          <a:lstStyle/>
          <a:p>
            <a:pPr algn="l"/>
            <a:r>
              <a:rPr lang="es-419" sz="2000" dirty="0">
                <a:solidFill>
                  <a:srgbClr val="FFFFFF">
                    <a:alpha val="70000"/>
                  </a:srgbClr>
                </a:solidFill>
              </a:rPr>
              <a:t>Por la atención prestada</a:t>
            </a:r>
            <a:endParaRPr lang="es-EC" sz="2000" dirty="0">
              <a:solidFill>
                <a:srgbClr val="FFFFFF">
                  <a:alpha val="70000"/>
                </a:srgbClr>
              </a:solidFill>
            </a:endParaRP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90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23" name="Straight Connector 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AutoShape 2" descr="Resultado de imagen para ecuador">
            <a:extLst>
              <a:ext uri="{FF2B5EF4-FFF2-40B4-BE49-F238E27FC236}">
                <a16:creationId xmlns:a16="http://schemas.microsoft.com/office/drawing/2014/main" id="{0541FB18-B667-4540-9467-016C7B5ACA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6" descr="Imagen relacionada">
            <a:extLst>
              <a:ext uri="{FF2B5EF4-FFF2-40B4-BE49-F238E27FC236}">
                <a16:creationId xmlns:a16="http://schemas.microsoft.com/office/drawing/2014/main" id="{3A951602-C8DE-48DA-B47E-325F52F05AF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8" descr="https://userscontent2.emaze.com/images/86c54b6e-e55a-4fe0-a84c-a84530f4a4d2/aa9fb12c-a108-49f3-b026-04013f66e572.png">
            <a:extLst>
              <a:ext uri="{FF2B5EF4-FFF2-40B4-BE49-F238E27FC236}">
                <a16:creationId xmlns:a16="http://schemas.microsoft.com/office/drawing/2014/main" id="{348204AE-4632-4D98-A11B-966BEDE5F51A}"/>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10" descr="Resultado de imagen para amazon png transparent">
            <a:extLst>
              <a:ext uri="{FF2B5EF4-FFF2-40B4-BE49-F238E27FC236}">
                <a16:creationId xmlns:a16="http://schemas.microsoft.com/office/drawing/2014/main" id="{5ECBFFCA-6BBA-4C31-A693-4E64D983C764}"/>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4" name="Imagen 23">
            <a:extLst>
              <a:ext uri="{FF2B5EF4-FFF2-40B4-BE49-F238E27FC236}">
                <a16:creationId xmlns:a16="http://schemas.microsoft.com/office/drawing/2014/main" id="{FB97BCF4-98F6-4DB9-A8D7-ACFE6B7AC63B}"/>
              </a:ext>
            </a:extLst>
          </p:cNvPr>
          <p:cNvPicPr>
            <a:picLocks noChangeAspect="1"/>
          </p:cNvPicPr>
          <p:nvPr/>
        </p:nvPicPr>
        <p:blipFill>
          <a:blip r:embed="rId3"/>
          <a:stretch>
            <a:fillRect/>
          </a:stretch>
        </p:blipFill>
        <p:spPr>
          <a:xfrm>
            <a:off x="579122" y="299393"/>
            <a:ext cx="11366030" cy="6395902"/>
          </a:xfrm>
          <a:prstGeom prst="rect">
            <a:avLst/>
          </a:prstGeom>
        </p:spPr>
      </p:pic>
      <p:pic>
        <p:nvPicPr>
          <p:cNvPr id="10" name="Imagen 9">
            <a:extLst>
              <a:ext uri="{FF2B5EF4-FFF2-40B4-BE49-F238E27FC236}">
                <a16:creationId xmlns:a16="http://schemas.microsoft.com/office/drawing/2014/main" id="{7E4AEE7E-CB2B-4AFF-8F0F-11DADB919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2" y="3788947"/>
            <a:ext cx="4191429" cy="3069053"/>
          </a:xfrm>
          <a:prstGeom prst="rect">
            <a:avLst/>
          </a:prstGeom>
        </p:spPr>
      </p:pic>
      <p:pic>
        <p:nvPicPr>
          <p:cNvPr id="26" name="Imagen 25">
            <a:extLst>
              <a:ext uri="{FF2B5EF4-FFF2-40B4-BE49-F238E27FC236}">
                <a16:creationId xmlns:a16="http://schemas.microsoft.com/office/drawing/2014/main" id="{51268FB9-CF30-4065-8ED1-4856C10AB86D}"/>
              </a:ext>
            </a:extLst>
          </p:cNvPr>
          <p:cNvPicPr>
            <a:picLocks noChangeAspect="1"/>
          </p:cNvPicPr>
          <p:nvPr/>
        </p:nvPicPr>
        <p:blipFill rotWithShape="1">
          <a:blip r:embed="rId5"/>
          <a:srcRect l="34689" t="24206" r="42935" b="45016"/>
          <a:stretch/>
        </p:blipFill>
        <p:spPr>
          <a:xfrm>
            <a:off x="2687466" y="3297941"/>
            <a:ext cx="590924" cy="457200"/>
          </a:xfrm>
          <a:prstGeom prst="rect">
            <a:avLst/>
          </a:prstGeom>
        </p:spPr>
      </p:pic>
      <p:pic>
        <p:nvPicPr>
          <p:cNvPr id="4110" name="Picture 14" descr="Resultado de imagen para microempresarios png">
            <a:extLst>
              <a:ext uri="{FF2B5EF4-FFF2-40B4-BE49-F238E27FC236}">
                <a16:creationId xmlns:a16="http://schemas.microsoft.com/office/drawing/2014/main" id="{5F4EF101-FC8A-4EE9-ADE3-D50B1D612C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5970" y="3126151"/>
            <a:ext cx="1125880" cy="56865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n relacionada">
            <a:extLst>
              <a:ext uri="{FF2B5EF4-FFF2-40B4-BE49-F238E27FC236}">
                <a16:creationId xmlns:a16="http://schemas.microsoft.com/office/drawing/2014/main" id="{3B44B2F2-BA58-46BA-AFA1-5D9F4BCB46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9663" y="2668950"/>
            <a:ext cx="605668" cy="45720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Imagen relacionada">
            <a:extLst>
              <a:ext uri="{FF2B5EF4-FFF2-40B4-BE49-F238E27FC236}">
                <a16:creationId xmlns:a16="http://schemas.microsoft.com/office/drawing/2014/main" id="{1EA27B09-575B-44D9-853A-65DF6D4BFE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284" y="2725761"/>
            <a:ext cx="475615" cy="475615"/>
          </a:xfrm>
          <a:prstGeom prst="rect">
            <a:avLst/>
          </a:prstGeom>
          <a:noFill/>
          <a:extLst>
            <a:ext uri="{909E8E84-426E-40DD-AFC4-6F175D3DCCD1}">
              <a14:hiddenFill xmlns:a14="http://schemas.microsoft.com/office/drawing/2010/main">
                <a:solidFill>
                  <a:srgbClr val="FFFFFF"/>
                </a:solidFill>
              </a14:hiddenFill>
            </a:ext>
          </a:extLst>
        </p:spPr>
      </p:pic>
      <p:sp>
        <p:nvSpPr>
          <p:cNvPr id="42" name="Forma libre: forma 41">
            <a:extLst>
              <a:ext uri="{FF2B5EF4-FFF2-40B4-BE49-F238E27FC236}">
                <a16:creationId xmlns:a16="http://schemas.microsoft.com/office/drawing/2014/main" id="{ED298A47-1403-4428-B2A1-DA1AC0E78613}"/>
              </a:ext>
            </a:extLst>
          </p:cNvPr>
          <p:cNvSpPr/>
          <p:nvPr/>
        </p:nvSpPr>
        <p:spPr>
          <a:xfrm>
            <a:off x="2997724" y="933543"/>
            <a:ext cx="6506810" cy="2554375"/>
          </a:xfrm>
          <a:custGeom>
            <a:avLst/>
            <a:gdLst>
              <a:gd name="connsiteX0" fmla="*/ 0 w 5600945"/>
              <a:gd name="connsiteY0" fmla="*/ 1871836 h 1871836"/>
              <a:gd name="connsiteX1" fmla="*/ 2271860 w 5600945"/>
              <a:gd name="connsiteY1" fmla="*/ 52462 h 1871836"/>
              <a:gd name="connsiteX2" fmla="*/ 5279010 w 5600945"/>
              <a:gd name="connsiteY2" fmla="*/ 495522 h 1871836"/>
              <a:gd name="connsiteX3" fmla="*/ 5373278 w 5600945"/>
              <a:gd name="connsiteY3" fmla="*/ 533229 h 1871836"/>
            </a:gdLst>
            <a:ahLst/>
            <a:cxnLst>
              <a:cxn ang="0">
                <a:pos x="connsiteX0" y="connsiteY0"/>
              </a:cxn>
              <a:cxn ang="0">
                <a:pos x="connsiteX1" y="connsiteY1"/>
              </a:cxn>
              <a:cxn ang="0">
                <a:pos x="connsiteX2" y="connsiteY2"/>
              </a:cxn>
              <a:cxn ang="0">
                <a:pos x="connsiteX3" y="connsiteY3"/>
              </a:cxn>
            </a:cxnLst>
            <a:rect l="l" t="t" r="r" b="b"/>
            <a:pathLst>
              <a:path w="5600945" h="1871836">
                <a:moveTo>
                  <a:pt x="0" y="1871836"/>
                </a:moveTo>
                <a:cubicBezTo>
                  <a:pt x="696012" y="1076842"/>
                  <a:pt x="1392025" y="281848"/>
                  <a:pt x="2271860" y="52462"/>
                </a:cubicBezTo>
                <a:cubicBezTo>
                  <a:pt x="3151695" y="-176924"/>
                  <a:pt x="4762107" y="415394"/>
                  <a:pt x="5279010" y="495522"/>
                </a:cubicBezTo>
                <a:cubicBezTo>
                  <a:pt x="5795913" y="575650"/>
                  <a:pt x="5584595" y="554439"/>
                  <a:pt x="5373278" y="533229"/>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48" name="Forma libre: forma 47">
            <a:extLst>
              <a:ext uri="{FF2B5EF4-FFF2-40B4-BE49-F238E27FC236}">
                <a16:creationId xmlns:a16="http://schemas.microsoft.com/office/drawing/2014/main" id="{59F98BC5-68FC-4A55-9FE8-1306AB0B506D}"/>
              </a:ext>
            </a:extLst>
          </p:cNvPr>
          <p:cNvSpPr/>
          <p:nvPr/>
        </p:nvSpPr>
        <p:spPr>
          <a:xfrm>
            <a:off x="2989330" y="1611984"/>
            <a:ext cx="6614112" cy="1917029"/>
          </a:xfrm>
          <a:custGeom>
            <a:avLst/>
            <a:gdLst>
              <a:gd name="connsiteX0" fmla="*/ 0 w 5600945"/>
              <a:gd name="connsiteY0" fmla="*/ 1871836 h 1871836"/>
              <a:gd name="connsiteX1" fmla="*/ 2271860 w 5600945"/>
              <a:gd name="connsiteY1" fmla="*/ 52462 h 1871836"/>
              <a:gd name="connsiteX2" fmla="*/ 5279010 w 5600945"/>
              <a:gd name="connsiteY2" fmla="*/ 495522 h 1871836"/>
              <a:gd name="connsiteX3" fmla="*/ 5373278 w 5600945"/>
              <a:gd name="connsiteY3" fmla="*/ 533229 h 1871836"/>
            </a:gdLst>
            <a:ahLst/>
            <a:cxnLst>
              <a:cxn ang="0">
                <a:pos x="connsiteX0" y="connsiteY0"/>
              </a:cxn>
              <a:cxn ang="0">
                <a:pos x="connsiteX1" y="connsiteY1"/>
              </a:cxn>
              <a:cxn ang="0">
                <a:pos x="connsiteX2" y="connsiteY2"/>
              </a:cxn>
              <a:cxn ang="0">
                <a:pos x="connsiteX3" y="connsiteY3"/>
              </a:cxn>
            </a:cxnLst>
            <a:rect l="l" t="t" r="r" b="b"/>
            <a:pathLst>
              <a:path w="5600945" h="1871836">
                <a:moveTo>
                  <a:pt x="0" y="1871836"/>
                </a:moveTo>
                <a:cubicBezTo>
                  <a:pt x="696012" y="1076842"/>
                  <a:pt x="1392025" y="281848"/>
                  <a:pt x="2271860" y="52462"/>
                </a:cubicBezTo>
                <a:cubicBezTo>
                  <a:pt x="3151695" y="-176924"/>
                  <a:pt x="4762107" y="415394"/>
                  <a:pt x="5279010" y="495522"/>
                </a:cubicBezTo>
                <a:cubicBezTo>
                  <a:pt x="5795913" y="575650"/>
                  <a:pt x="5584595" y="554439"/>
                  <a:pt x="5373278" y="533229"/>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44" name="Forma libre: forma 43">
            <a:extLst>
              <a:ext uri="{FF2B5EF4-FFF2-40B4-BE49-F238E27FC236}">
                <a16:creationId xmlns:a16="http://schemas.microsoft.com/office/drawing/2014/main" id="{61D0D0D9-6DA8-4D7D-A365-4D29EDD3A602}"/>
              </a:ext>
            </a:extLst>
          </p:cNvPr>
          <p:cNvSpPr/>
          <p:nvPr/>
        </p:nvSpPr>
        <p:spPr>
          <a:xfrm>
            <a:off x="2955332" y="1453546"/>
            <a:ext cx="810288" cy="2072996"/>
          </a:xfrm>
          <a:custGeom>
            <a:avLst/>
            <a:gdLst>
              <a:gd name="connsiteX0" fmla="*/ 0 w 642179"/>
              <a:gd name="connsiteY0" fmla="*/ 1866508 h 1866508"/>
              <a:gd name="connsiteX1" fmla="*/ 641023 w 642179"/>
              <a:gd name="connsiteY1" fmla="*/ 443060 h 1866508"/>
              <a:gd name="connsiteX2" fmla="*/ 169683 w 642179"/>
              <a:gd name="connsiteY2" fmla="*/ 0 h 1866508"/>
              <a:gd name="connsiteX3" fmla="*/ 169683 w 642179"/>
              <a:gd name="connsiteY3" fmla="*/ 0 h 1866508"/>
              <a:gd name="connsiteX4" fmla="*/ 169683 w 642179"/>
              <a:gd name="connsiteY4" fmla="*/ 0 h 1866508"/>
              <a:gd name="connsiteX5" fmla="*/ 169683 w 642179"/>
              <a:gd name="connsiteY5" fmla="*/ 0 h 18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79" h="1866508">
                <a:moveTo>
                  <a:pt x="0" y="1866508"/>
                </a:moveTo>
                <a:cubicBezTo>
                  <a:pt x="306371" y="1310326"/>
                  <a:pt x="612743" y="754145"/>
                  <a:pt x="641023" y="443060"/>
                </a:cubicBezTo>
                <a:cubicBezTo>
                  <a:pt x="669303" y="131975"/>
                  <a:pt x="169683" y="0"/>
                  <a:pt x="169683" y="0"/>
                </a:cubicBezTo>
                <a:lnTo>
                  <a:pt x="169683" y="0"/>
                </a:lnTo>
                <a:lnTo>
                  <a:pt x="169683" y="0"/>
                </a:lnTo>
                <a:lnTo>
                  <a:pt x="169683" y="0"/>
                </a:ln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51" name="Forma libre: forma 50">
            <a:extLst>
              <a:ext uri="{FF2B5EF4-FFF2-40B4-BE49-F238E27FC236}">
                <a16:creationId xmlns:a16="http://schemas.microsoft.com/office/drawing/2014/main" id="{CA6CE5BE-5B8D-4832-9A2A-AA02C9113B10}"/>
              </a:ext>
            </a:extLst>
          </p:cNvPr>
          <p:cNvSpPr/>
          <p:nvPr/>
        </p:nvSpPr>
        <p:spPr>
          <a:xfrm>
            <a:off x="2923789" y="1376312"/>
            <a:ext cx="1249127" cy="2202297"/>
          </a:xfrm>
          <a:custGeom>
            <a:avLst/>
            <a:gdLst>
              <a:gd name="connsiteX0" fmla="*/ 0 w 642179"/>
              <a:gd name="connsiteY0" fmla="*/ 1866508 h 1866508"/>
              <a:gd name="connsiteX1" fmla="*/ 641023 w 642179"/>
              <a:gd name="connsiteY1" fmla="*/ 443060 h 1866508"/>
              <a:gd name="connsiteX2" fmla="*/ 169683 w 642179"/>
              <a:gd name="connsiteY2" fmla="*/ 0 h 1866508"/>
              <a:gd name="connsiteX3" fmla="*/ 169683 w 642179"/>
              <a:gd name="connsiteY3" fmla="*/ 0 h 1866508"/>
              <a:gd name="connsiteX4" fmla="*/ 169683 w 642179"/>
              <a:gd name="connsiteY4" fmla="*/ 0 h 1866508"/>
              <a:gd name="connsiteX5" fmla="*/ 169683 w 642179"/>
              <a:gd name="connsiteY5" fmla="*/ 0 h 186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79" h="1866508">
                <a:moveTo>
                  <a:pt x="0" y="1866508"/>
                </a:moveTo>
                <a:cubicBezTo>
                  <a:pt x="306371" y="1310326"/>
                  <a:pt x="612743" y="754145"/>
                  <a:pt x="641023" y="443060"/>
                </a:cubicBezTo>
                <a:cubicBezTo>
                  <a:pt x="669303" y="131975"/>
                  <a:pt x="169683" y="0"/>
                  <a:pt x="169683" y="0"/>
                </a:cubicBezTo>
                <a:lnTo>
                  <a:pt x="169683" y="0"/>
                </a:lnTo>
                <a:lnTo>
                  <a:pt x="169683" y="0"/>
                </a:lnTo>
                <a:lnTo>
                  <a:pt x="169683" y="0"/>
                </a:ln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45" name="Forma libre: forma 44">
            <a:extLst>
              <a:ext uri="{FF2B5EF4-FFF2-40B4-BE49-F238E27FC236}">
                <a16:creationId xmlns:a16="http://schemas.microsoft.com/office/drawing/2014/main" id="{1A67B646-E6A7-44C8-9233-3947311C5E92}"/>
              </a:ext>
            </a:extLst>
          </p:cNvPr>
          <p:cNvSpPr/>
          <p:nvPr/>
        </p:nvSpPr>
        <p:spPr>
          <a:xfrm>
            <a:off x="1781633" y="2222644"/>
            <a:ext cx="1206664" cy="1284127"/>
          </a:xfrm>
          <a:custGeom>
            <a:avLst/>
            <a:gdLst>
              <a:gd name="connsiteX0" fmla="*/ 1206664 w 1206664"/>
              <a:gd name="connsiteY0" fmla="*/ 1284127 h 1284127"/>
              <a:gd name="connsiteX1" fmla="*/ 9460 w 1206664"/>
              <a:gd name="connsiteY1" fmla="*/ 124630 h 1284127"/>
              <a:gd name="connsiteX2" fmla="*/ 744751 w 1206664"/>
              <a:gd name="connsiteY2" fmla="*/ 86923 h 1284127"/>
            </a:gdLst>
            <a:ahLst/>
            <a:cxnLst>
              <a:cxn ang="0">
                <a:pos x="connsiteX0" y="connsiteY0"/>
              </a:cxn>
              <a:cxn ang="0">
                <a:pos x="connsiteX1" y="connsiteY1"/>
              </a:cxn>
              <a:cxn ang="0">
                <a:pos x="connsiteX2" y="connsiteY2"/>
              </a:cxn>
            </a:cxnLst>
            <a:rect l="l" t="t" r="r" b="b"/>
            <a:pathLst>
              <a:path w="1206664" h="1284127">
                <a:moveTo>
                  <a:pt x="1206664" y="1284127"/>
                </a:moveTo>
                <a:cubicBezTo>
                  <a:pt x="646554" y="804145"/>
                  <a:pt x="86445" y="324164"/>
                  <a:pt x="9460" y="124630"/>
                </a:cubicBezTo>
                <a:cubicBezTo>
                  <a:pt x="-67525" y="-74904"/>
                  <a:pt x="338613" y="6009"/>
                  <a:pt x="744751" y="86923"/>
                </a:cubicBez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sp>
        <p:nvSpPr>
          <p:cNvPr id="46" name="Forma libre: forma 45">
            <a:extLst>
              <a:ext uri="{FF2B5EF4-FFF2-40B4-BE49-F238E27FC236}">
                <a16:creationId xmlns:a16="http://schemas.microsoft.com/office/drawing/2014/main" id="{2AD1E5C1-5B72-403D-B798-E3443FE71EA1}"/>
              </a:ext>
            </a:extLst>
          </p:cNvPr>
          <p:cNvSpPr/>
          <p:nvPr/>
        </p:nvSpPr>
        <p:spPr>
          <a:xfrm>
            <a:off x="2882851" y="1753386"/>
            <a:ext cx="265702" cy="1753385"/>
          </a:xfrm>
          <a:custGeom>
            <a:avLst/>
            <a:gdLst>
              <a:gd name="connsiteX0" fmla="*/ 171434 w 265702"/>
              <a:gd name="connsiteY0" fmla="*/ 1753385 h 1753385"/>
              <a:gd name="connsiteX1" fmla="*/ 1751 w 265702"/>
              <a:gd name="connsiteY1" fmla="*/ 367645 h 1753385"/>
              <a:gd name="connsiteX2" fmla="*/ 265702 w 265702"/>
              <a:gd name="connsiteY2" fmla="*/ 0 h 1753385"/>
            </a:gdLst>
            <a:ahLst/>
            <a:cxnLst>
              <a:cxn ang="0">
                <a:pos x="connsiteX0" y="connsiteY0"/>
              </a:cxn>
              <a:cxn ang="0">
                <a:pos x="connsiteX1" y="connsiteY1"/>
              </a:cxn>
              <a:cxn ang="0">
                <a:pos x="connsiteX2" y="connsiteY2"/>
              </a:cxn>
            </a:cxnLst>
            <a:rect l="l" t="t" r="r" b="b"/>
            <a:pathLst>
              <a:path w="265702" h="1753385">
                <a:moveTo>
                  <a:pt x="171434" y="1753385"/>
                </a:moveTo>
                <a:cubicBezTo>
                  <a:pt x="78737" y="1206630"/>
                  <a:pt x="-13960" y="659876"/>
                  <a:pt x="1751" y="367645"/>
                </a:cubicBezTo>
                <a:cubicBezTo>
                  <a:pt x="17462" y="75414"/>
                  <a:pt x="141582" y="37707"/>
                  <a:pt x="265702" y="0"/>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49" name="Forma libre: forma 48">
            <a:extLst>
              <a:ext uri="{FF2B5EF4-FFF2-40B4-BE49-F238E27FC236}">
                <a16:creationId xmlns:a16="http://schemas.microsoft.com/office/drawing/2014/main" id="{76577D45-9F92-4343-8DF5-57649D2F6104}"/>
              </a:ext>
            </a:extLst>
          </p:cNvPr>
          <p:cNvSpPr/>
          <p:nvPr/>
        </p:nvSpPr>
        <p:spPr>
          <a:xfrm>
            <a:off x="3016577" y="880386"/>
            <a:ext cx="2799761" cy="2673519"/>
          </a:xfrm>
          <a:custGeom>
            <a:avLst/>
            <a:gdLst>
              <a:gd name="connsiteX0" fmla="*/ 0 w 2799761"/>
              <a:gd name="connsiteY0" fmla="*/ 2673519 h 2673519"/>
              <a:gd name="connsiteX1" fmla="*/ 1696825 w 2799761"/>
              <a:gd name="connsiteY1" fmla="*/ 118855 h 2673519"/>
              <a:gd name="connsiteX2" fmla="*/ 2799761 w 2799761"/>
              <a:gd name="connsiteY2" fmla="*/ 392233 h 2673519"/>
              <a:gd name="connsiteX3" fmla="*/ 2799761 w 2799761"/>
              <a:gd name="connsiteY3" fmla="*/ 392233 h 2673519"/>
            </a:gdLst>
            <a:ahLst/>
            <a:cxnLst>
              <a:cxn ang="0">
                <a:pos x="connsiteX0" y="connsiteY0"/>
              </a:cxn>
              <a:cxn ang="0">
                <a:pos x="connsiteX1" y="connsiteY1"/>
              </a:cxn>
              <a:cxn ang="0">
                <a:pos x="connsiteX2" y="connsiteY2"/>
              </a:cxn>
              <a:cxn ang="0">
                <a:pos x="connsiteX3" y="connsiteY3"/>
              </a:cxn>
            </a:cxnLst>
            <a:rect l="l" t="t" r="r" b="b"/>
            <a:pathLst>
              <a:path w="2799761" h="2673519">
                <a:moveTo>
                  <a:pt x="0" y="2673519"/>
                </a:moveTo>
                <a:cubicBezTo>
                  <a:pt x="615099" y="1586294"/>
                  <a:pt x="1230198" y="499069"/>
                  <a:pt x="1696825" y="118855"/>
                </a:cubicBezTo>
                <a:cubicBezTo>
                  <a:pt x="2163452" y="-261359"/>
                  <a:pt x="2799761" y="392233"/>
                  <a:pt x="2799761" y="392233"/>
                </a:cubicBezTo>
                <a:lnTo>
                  <a:pt x="2799761" y="392233"/>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50" name="Forma libre: forma 49">
            <a:extLst>
              <a:ext uri="{FF2B5EF4-FFF2-40B4-BE49-F238E27FC236}">
                <a16:creationId xmlns:a16="http://schemas.microsoft.com/office/drawing/2014/main" id="{E77A0CFA-1B5A-4D43-8149-5F2850745AEE}"/>
              </a:ext>
            </a:extLst>
          </p:cNvPr>
          <p:cNvSpPr/>
          <p:nvPr/>
        </p:nvSpPr>
        <p:spPr>
          <a:xfrm>
            <a:off x="3016577" y="612990"/>
            <a:ext cx="6994689" cy="2865501"/>
          </a:xfrm>
          <a:custGeom>
            <a:avLst/>
            <a:gdLst>
              <a:gd name="connsiteX0" fmla="*/ 0 w 6994689"/>
              <a:gd name="connsiteY0" fmla="*/ 2865501 h 2865501"/>
              <a:gd name="connsiteX1" fmla="*/ 3648174 w 6994689"/>
              <a:gd name="connsiteY1" fmla="*/ 65740 h 2865501"/>
              <a:gd name="connsiteX2" fmla="*/ 6994689 w 6994689"/>
              <a:gd name="connsiteY2" fmla="*/ 1159249 h 2865501"/>
            </a:gdLst>
            <a:ahLst/>
            <a:cxnLst>
              <a:cxn ang="0">
                <a:pos x="connsiteX0" y="connsiteY0"/>
              </a:cxn>
              <a:cxn ang="0">
                <a:pos x="connsiteX1" y="connsiteY1"/>
              </a:cxn>
              <a:cxn ang="0">
                <a:pos x="connsiteX2" y="connsiteY2"/>
              </a:cxn>
            </a:cxnLst>
            <a:rect l="l" t="t" r="r" b="b"/>
            <a:pathLst>
              <a:path w="6994689" h="2865501">
                <a:moveTo>
                  <a:pt x="0" y="2865501"/>
                </a:moveTo>
                <a:cubicBezTo>
                  <a:pt x="1241196" y="1607808"/>
                  <a:pt x="2482392" y="350115"/>
                  <a:pt x="3648174" y="65740"/>
                </a:cubicBezTo>
                <a:cubicBezTo>
                  <a:pt x="4813956" y="-218635"/>
                  <a:pt x="5904322" y="470307"/>
                  <a:pt x="6994689" y="1159249"/>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52" name="Forma libre: forma 51">
            <a:extLst>
              <a:ext uri="{FF2B5EF4-FFF2-40B4-BE49-F238E27FC236}">
                <a16:creationId xmlns:a16="http://schemas.microsoft.com/office/drawing/2014/main" id="{CDD9B573-96ED-4BCC-8F18-66E370AE5F7B}"/>
              </a:ext>
            </a:extLst>
          </p:cNvPr>
          <p:cNvSpPr/>
          <p:nvPr/>
        </p:nvSpPr>
        <p:spPr>
          <a:xfrm>
            <a:off x="3016577" y="264101"/>
            <a:ext cx="6815580" cy="3167256"/>
          </a:xfrm>
          <a:custGeom>
            <a:avLst/>
            <a:gdLst>
              <a:gd name="connsiteX0" fmla="*/ 0 w 6815580"/>
              <a:gd name="connsiteY0" fmla="*/ 3167256 h 3167256"/>
              <a:gd name="connsiteX1" fmla="*/ 3629320 w 6815580"/>
              <a:gd name="connsiteY1" fmla="*/ 103544 h 3167256"/>
              <a:gd name="connsiteX2" fmla="*/ 6815580 w 6815580"/>
              <a:gd name="connsiteY2" fmla="*/ 1017944 h 3167256"/>
            </a:gdLst>
            <a:ahLst/>
            <a:cxnLst>
              <a:cxn ang="0">
                <a:pos x="connsiteX0" y="connsiteY0"/>
              </a:cxn>
              <a:cxn ang="0">
                <a:pos x="connsiteX1" y="connsiteY1"/>
              </a:cxn>
              <a:cxn ang="0">
                <a:pos x="connsiteX2" y="connsiteY2"/>
              </a:cxn>
            </a:cxnLst>
            <a:rect l="l" t="t" r="r" b="b"/>
            <a:pathLst>
              <a:path w="6815580" h="3167256">
                <a:moveTo>
                  <a:pt x="0" y="3167256"/>
                </a:moveTo>
                <a:cubicBezTo>
                  <a:pt x="1246695" y="1814509"/>
                  <a:pt x="2493390" y="461763"/>
                  <a:pt x="3629320" y="103544"/>
                </a:cubicBezTo>
                <a:cubicBezTo>
                  <a:pt x="4765250" y="-254675"/>
                  <a:pt x="5790415" y="381634"/>
                  <a:pt x="6815580" y="1017944"/>
                </a:cubicBezTo>
              </a:path>
            </a:pathLst>
          </a:cu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s-EC"/>
          </a:p>
        </p:txBody>
      </p:sp>
      <p:sp>
        <p:nvSpPr>
          <p:cNvPr id="53" name="Forma libre: forma 52">
            <a:extLst>
              <a:ext uri="{FF2B5EF4-FFF2-40B4-BE49-F238E27FC236}">
                <a16:creationId xmlns:a16="http://schemas.microsoft.com/office/drawing/2014/main" id="{9B64EDD7-CA0E-47F8-987A-24CB6AA43357}"/>
              </a:ext>
            </a:extLst>
          </p:cNvPr>
          <p:cNvSpPr/>
          <p:nvPr/>
        </p:nvSpPr>
        <p:spPr>
          <a:xfrm>
            <a:off x="1873201" y="1687398"/>
            <a:ext cx="1115096" cy="1809946"/>
          </a:xfrm>
          <a:custGeom>
            <a:avLst/>
            <a:gdLst>
              <a:gd name="connsiteX0" fmla="*/ 1115096 w 1115096"/>
              <a:gd name="connsiteY0" fmla="*/ 1809946 h 1809946"/>
              <a:gd name="connsiteX1" fmla="*/ 68721 w 1115096"/>
              <a:gd name="connsiteY1" fmla="*/ 405353 h 1809946"/>
              <a:gd name="connsiteX2" fmla="*/ 97001 w 1115096"/>
              <a:gd name="connsiteY2" fmla="*/ 0 h 1809946"/>
              <a:gd name="connsiteX3" fmla="*/ 97001 w 1115096"/>
              <a:gd name="connsiteY3" fmla="*/ 0 h 1809946"/>
            </a:gdLst>
            <a:ahLst/>
            <a:cxnLst>
              <a:cxn ang="0">
                <a:pos x="connsiteX0" y="connsiteY0"/>
              </a:cxn>
              <a:cxn ang="0">
                <a:pos x="connsiteX1" y="connsiteY1"/>
              </a:cxn>
              <a:cxn ang="0">
                <a:pos x="connsiteX2" y="connsiteY2"/>
              </a:cxn>
              <a:cxn ang="0">
                <a:pos x="connsiteX3" y="connsiteY3"/>
              </a:cxn>
            </a:cxnLst>
            <a:rect l="l" t="t" r="r" b="b"/>
            <a:pathLst>
              <a:path w="1115096" h="1809946">
                <a:moveTo>
                  <a:pt x="1115096" y="1809946"/>
                </a:moveTo>
                <a:cubicBezTo>
                  <a:pt x="676749" y="1258478"/>
                  <a:pt x="238403" y="707011"/>
                  <a:pt x="68721" y="405353"/>
                </a:cubicBezTo>
                <a:cubicBezTo>
                  <a:pt x="-100961" y="103695"/>
                  <a:pt x="97001" y="0"/>
                  <a:pt x="97001" y="0"/>
                </a:cubicBezTo>
                <a:lnTo>
                  <a:pt x="97001" y="0"/>
                </a:ln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s-EC"/>
          </a:p>
        </p:txBody>
      </p:sp>
      <p:pic>
        <p:nvPicPr>
          <p:cNvPr id="4116" name="Picture 20" descr="Imagen relacionada">
            <a:extLst>
              <a:ext uri="{FF2B5EF4-FFF2-40B4-BE49-F238E27FC236}">
                <a16:creationId xmlns:a16="http://schemas.microsoft.com/office/drawing/2014/main" id="{15783D01-73DC-46C8-B335-BE989B3980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6034" y="933543"/>
            <a:ext cx="1166075" cy="87455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0" descr="Imagen relacionada">
            <a:extLst>
              <a:ext uri="{FF2B5EF4-FFF2-40B4-BE49-F238E27FC236}">
                <a16:creationId xmlns:a16="http://schemas.microsoft.com/office/drawing/2014/main" id="{A2B78602-AD2F-41EC-B6B0-4E79501CC5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8342" y="946591"/>
            <a:ext cx="945478" cy="709109"/>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Resultado de imagen para alibaba png">
            <a:extLst>
              <a:ext uri="{FF2B5EF4-FFF2-40B4-BE49-F238E27FC236}">
                <a16:creationId xmlns:a16="http://schemas.microsoft.com/office/drawing/2014/main" id="{CE9DA45C-7441-4E40-B05C-FBC06182459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5590" y="677711"/>
            <a:ext cx="981653" cy="42947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2" descr="Resultado de imagen para alibaba png">
            <a:extLst>
              <a:ext uri="{FF2B5EF4-FFF2-40B4-BE49-F238E27FC236}">
                <a16:creationId xmlns:a16="http://schemas.microsoft.com/office/drawing/2014/main" id="{D243EE69-390C-459C-AAA6-6B5374ACD9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8475" y="1259584"/>
            <a:ext cx="981653" cy="42947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Resultado de imagen para alibaba png">
            <a:extLst>
              <a:ext uri="{FF2B5EF4-FFF2-40B4-BE49-F238E27FC236}">
                <a16:creationId xmlns:a16="http://schemas.microsoft.com/office/drawing/2014/main" id="{6509E699-7C5B-44E4-8D17-B345DB1848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0010" y="1620515"/>
            <a:ext cx="981653" cy="42947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2" descr="Resultado de imagen para alibaba png">
            <a:extLst>
              <a:ext uri="{FF2B5EF4-FFF2-40B4-BE49-F238E27FC236}">
                <a16:creationId xmlns:a16="http://schemas.microsoft.com/office/drawing/2014/main" id="{E2D1C20D-E30D-4463-A44D-7226D25874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77011" y="2091083"/>
            <a:ext cx="981653" cy="429473"/>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Imagen relacionada">
            <a:extLst>
              <a:ext uri="{FF2B5EF4-FFF2-40B4-BE49-F238E27FC236}">
                <a16:creationId xmlns:a16="http://schemas.microsoft.com/office/drawing/2014/main" id="{02C578D8-2C1B-4043-AD0C-BEF6608D29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71289" y="2171468"/>
            <a:ext cx="758531" cy="437584"/>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Imagen relacionada">
            <a:extLst>
              <a:ext uri="{FF2B5EF4-FFF2-40B4-BE49-F238E27FC236}">
                <a16:creationId xmlns:a16="http://schemas.microsoft.com/office/drawing/2014/main" id="{6744CB73-BFAA-42EB-9AE3-C96E1773708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7392" t="43438" r="29061" b="45187"/>
          <a:stretch/>
        </p:blipFill>
        <p:spPr bwMode="auto">
          <a:xfrm>
            <a:off x="5890273" y="1204007"/>
            <a:ext cx="743729" cy="194276"/>
          </a:xfrm>
          <a:prstGeom prst="rect">
            <a:avLst/>
          </a:prstGeom>
          <a:noFill/>
          <a:extLst>
            <a:ext uri="{909E8E84-426E-40DD-AFC4-6F175D3DCCD1}">
              <a14:hiddenFill xmlns:a14="http://schemas.microsoft.com/office/drawing/2010/main">
                <a:solidFill>
                  <a:srgbClr val="FFFFFF"/>
                </a:solidFill>
              </a14:hiddenFill>
            </a:ext>
          </a:extLst>
        </p:spPr>
      </p:pic>
      <p:pic>
        <p:nvPicPr>
          <p:cNvPr id="66" name="Imagen 65" descr="Resultado de imagen para Ebay">
            <a:extLst>
              <a:ext uri="{FF2B5EF4-FFF2-40B4-BE49-F238E27FC236}">
                <a16:creationId xmlns:a16="http://schemas.microsoft.com/office/drawing/2014/main" id="{44112ADE-A37C-48E4-9722-E80A97508FCE}"/>
              </a:ext>
            </a:extLst>
          </p:cNvPr>
          <p:cNvPicPr/>
          <p:nvPr/>
        </p:nvPicPr>
        <p:blipFill rotWithShape="1">
          <a:blip r:embed="rId13" cstate="print">
            <a:extLst>
              <a:ext uri="{28A0092B-C50C-407E-A947-70E740481C1C}">
                <a14:useLocalDpi xmlns:a14="http://schemas.microsoft.com/office/drawing/2010/main" val="0"/>
              </a:ext>
            </a:extLst>
          </a:blip>
          <a:srcRect b="25630"/>
          <a:stretch/>
        </p:blipFill>
        <p:spPr bwMode="auto">
          <a:xfrm>
            <a:off x="2212287" y="1479171"/>
            <a:ext cx="940715" cy="324513"/>
          </a:xfrm>
          <a:prstGeom prst="rect">
            <a:avLst/>
          </a:prstGeom>
          <a:noFill/>
          <a:ln>
            <a:noFill/>
          </a:ln>
          <a:extLst>
            <a:ext uri="{53640926-AAD7-44D8-BBD7-CCE9431645EC}">
              <a14:shadowObscured xmlns:a14="http://schemas.microsoft.com/office/drawing/2010/main"/>
            </a:ext>
          </a:extLst>
        </p:spPr>
      </p:pic>
      <p:graphicFrame>
        <p:nvGraphicFramePr>
          <p:cNvPr id="67" name="Diagrama 66">
            <a:extLst>
              <a:ext uri="{FF2B5EF4-FFF2-40B4-BE49-F238E27FC236}">
                <a16:creationId xmlns:a16="http://schemas.microsoft.com/office/drawing/2014/main" id="{E7FDC286-B193-41A6-BC88-E8282CE01FC4}"/>
              </a:ext>
            </a:extLst>
          </p:cNvPr>
          <p:cNvGraphicFramePr/>
          <p:nvPr>
            <p:extLst>
              <p:ext uri="{D42A27DB-BD31-4B8C-83A1-F6EECF244321}">
                <p14:modId xmlns:p14="http://schemas.microsoft.com/office/powerpoint/2010/main" val="3900758492"/>
              </p:ext>
            </p:extLst>
          </p:nvPr>
        </p:nvGraphicFramePr>
        <p:xfrm>
          <a:off x="3755667" y="2286965"/>
          <a:ext cx="8128000" cy="541866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68" name="Diagrama 67">
            <a:extLst>
              <a:ext uri="{FF2B5EF4-FFF2-40B4-BE49-F238E27FC236}">
                <a16:creationId xmlns:a16="http://schemas.microsoft.com/office/drawing/2014/main" id="{C024F0B5-98BF-4E46-B3E0-6B65E0769936}"/>
              </a:ext>
            </a:extLst>
          </p:cNvPr>
          <p:cNvGraphicFramePr/>
          <p:nvPr>
            <p:extLst>
              <p:ext uri="{D42A27DB-BD31-4B8C-83A1-F6EECF244321}">
                <p14:modId xmlns:p14="http://schemas.microsoft.com/office/powerpoint/2010/main" val="1201978562"/>
              </p:ext>
            </p:extLst>
          </p:nvPr>
        </p:nvGraphicFramePr>
        <p:xfrm>
          <a:off x="4954836" y="4407009"/>
          <a:ext cx="4835862" cy="357896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54" name="Flecha: doblada hacia arriba 53">
            <a:extLst>
              <a:ext uri="{FF2B5EF4-FFF2-40B4-BE49-F238E27FC236}">
                <a16:creationId xmlns:a16="http://schemas.microsoft.com/office/drawing/2014/main" id="{BE954B46-7420-4C1B-A3EC-82D106FCAC53}"/>
              </a:ext>
            </a:extLst>
          </p:cNvPr>
          <p:cNvSpPr/>
          <p:nvPr/>
        </p:nvSpPr>
        <p:spPr>
          <a:xfrm rot="5400000">
            <a:off x="4257432" y="5558261"/>
            <a:ext cx="675914" cy="697583"/>
          </a:xfrm>
          <a:prstGeom prst="bentUpArrow">
            <a:avLst>
              <a:gd name="adj1" fmla="val 40093"/>
              <a:gd name="adj2" fmla="val 31162"/>
              <a:gd name="adj3" fmla="val 2614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sp>
        <p:nvSpPr>
          <p:cNvPr id="70" name="Título 1">
            <a:extLst>
              <a:ext uri="{FF2B5EF4-FFF2-40B4-BE49-F238E27FC236}">
                <a16:creationId xmlns:a16="http://schemas.microsoft.com/office/drawing/2014/main" id="{ECE8B964-AEC9-445B-8866-68D40BB4E1CC}"/>
              </a:ext>
            </a:extLst>
          </p:cNvPr>
          <p:cNvSpPr txBox="1">
            <a:spLocks/>
          </p:cNvSpPr>
          <p:nvPr/>
        </p:nvSpPr>
        <p:spPr>
          <a:xfrm>
            <a:off x="162662" y="-408138"/>
            <a:ext cx="8816580"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a:solidFill>
                  <a:schemeClr val="tx1"/>
                </a:solidFill>
              </a:rPr>
              <a:t>PLANTEAMIENTO DEL PROBLEMA</a:t>
            </a:r>
            <a:endParaRPr lang="en-US" dirty="0">
              <a:solidFill>
                <a:schemeClr val="tx1"/>
              </a:solidFill>
            </a:endParaRPr>
          </a:p>
        </p:txBody>
      </p:sp>
    </p:spTree>
    <p:extLst>
      <p:ext uri="{BB962C8B-B14F-4D97-AF65-F5344CB8AC3E}">
        <p14:creationId xmlns:p14="http://schemas.microsoft.com/office/powerpoint/2010/main" val="218652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CB5EAC-0DFC-40DB-824C-B2076FD85C6E}"/>
              </a:ext>
            </a:extLst>
          </p:cNvPr>
          <p:cNvSpPr>
            <a:spLocks noGrp="1"/>
          </p:cNvSpPr>
          <p:nvPr>
            <p:ph type="title"/>
          </p:nvPr>
        </p:nvSpPr>
        <p:spPr>
          <a:xfrm>
            <a:off x="702734" y="118533"/>
            <a:ext cx="8596668" cy="1320800"/>
          </a:xfrm>
        </p:spPr>
        <p:txBody>
          <a:bodyPr/>
          <a:lstStyle/>
          <a:p>
            <a:r>
              <a:rPr lang="es-419" dirty="0"/>
              <a:t>OBJETIVOS</a:t>
            </a:r>
            <a:endParaRPr lang="es-EC" dirty="0"/>
          </a:p>
        </p:txBody>
      </p:sp>
      <p:graphicFrame>
        <p:nvGraphicFramePr>
          <p:cNvPr id="4" name="4 Marcador de contenido">
            <a:extLst>
              <a:ext uri="{FF2B5EF4-FFF2-40B4-BE49-F238E27FC236}">
                <a16:creationId xmlns:a16="http://schemas.microsoft.com/office/drawing/2014/main" id="{D496ADF8-2757-405E-A2E2-627CAE8D6428}"/>
              </a:ext>
            </a:extLst>
          </p:cNvPr>
          <p:cNvGraphicFramePr>
            <a:graphicFrameLocks/>
          </p:cNvGraphicFramePr>
          <p:nvPr>
            <p:extLst>
              <p:ext uri="{D42A27DB-BD31-4B8C-83A1-F6EECF244321}">
                <p14:modId xmlns:p14="http://schemas.microsoft.com/office/powerpoint/2010/main" val="3496652186"/>
              </p:ext>
            </p:extLst>
          </p:nvPr>
        </p:nvGraphicFramePr>
        <p:xfrm>
          <a:off x="2602898" y="1299636"/>
          <a:ext cx="6326745" cy="1142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a:extLst>
              <a:ext uri="{FF2B5EF4-FFF2-40B4-BE49-F238E27FC236}">
                <a16:creationId xmlns:a16="http://schemas.microsoft.com/office/drawing/2014/main" id="{DCE9F44D-558A-48E3-AE00-1BA3C3D3905C}"/>
              </a:ext>
            </a:extLst>
          </p:cNvPr>
          <p:cNvGraphicFramePr/>
          <p:nvPr>
            <p:extLst>
              <p:ext uri="{D42A27DB-BD31-4B8C-83A1-F6EECF244321}">
                <p14:modId xmlns:p14="http://schemas.microsoft.com/office/powerpoint/2010/main" val="1720702320"/>
              </p:ext>
            </p:extLst>
          </p:nvPr>
        </p:nvGraphicFramePr>
        <p:xfrm>
          <a:off x="2532986" y="2809663"/>
          <a:ext cx="6735262" cy="28989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0" name="Picture 2" descr="Resultado de imagen para objetivo">
            <a:extLst>
              <a:ext uri="{FF2B5EF4-FFF2-40B4-BE49-F238E27FC236}">
                <a16:creationId xmlns:a16="http://schemas.microsoft.com/office/drawing/2014/main" id="{C9CF8474-E722-459E-9844-13D57A2681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3925" y="807721"/>
            <a:ext cx="2098973" cy="179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954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9 Marcador de contenido">
            <a:extLst>
              <a:ext uri="{FF2B5EF4-FFF2-40B4-BE49-F238E27FC236}">
                <a16:creationId xmlns:a16="http://schemas.microsoft.com/office/drawing/2014/main" id="{1A021DFA-107B-4037-993A-EC41C416DA62}"/>
              </a:ext>
            </a:extLst>
          </p:cNvPr>
          <p:cNvGraphicFramePr>
            <a:graphicFrameLocks/>
          </p:cNvGraphicFramePr>
          <p:nvPr>
            <p:extLst>
              <p:ext uri="{D42A27DB-BD31-4B8C-83A1-F6EECF244321}">
                <p14:modId xmlns:p14="http://schemas.microsoft.com/office/powerpoint/2010/main" val="4202931280"/>
              </p:ext>
            </p:extLst>
          </p:nvPr>
        </p:nvGraphicFramePr>
        <p:xfrm>
          <a:off x="1157393" y="1118562"/>
          <a:ext cx="4043257" cy="346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9 Marcador de contenido">
            <a:extLst>
              <a:ext uri="{FF2B5EF4-FFF2-40B4-BE49-F238E27FC236}">
                <a16:creationId xmlns:a16="http://schemas.microsoft.com/office/drawing/2014/main" id="{13D4D9A0-BF4E-4A54-8F60-7E856E2DCF13}"/>
              </a:ext>
            </a:extLst>
          </p:cNvPr>
          <p:cNvGraphicFramePr>
            <a:graphicFrameLocks/>
          </p:cNvGraphicFramePr>
          <p:nvPr>
            <p:extLst>
              <p:ext uri="{D42A27DB-BD31-4B8C-83A1-F6EECF244321}">
                <p14:modId xmlns:p14="http://schemas.microsoft.com/office/powerpoint/2010/main" val="1646822551"/>
              </p:ext>
            </p:extLst>
          </p:nvPr>
        </p:nvGraphicFramePr>
        <p:xfrm>
          <a:off x="6255809" y="1118562"/>
          <a:ext cx="3780367" cy="321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194" name="Picture 2" descr="Resultado de imagen para comportamiento del consumidor">
            <a:extLst>
              <a:ext uri="{FF2B5EF4-FFF2-40B4-BE49-F238E27FC236}">
                <a16:creationId xmlns:a16="http://schemas.microsoft.com/office/drawing/2014/main" id="{D8735215-359C-4AF6-BB0B-8EA782AD6BD4}"/>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50000"/>
          <a:stretch/>
        </p:blipFill>
        <p:spPr bwMode="auto">
          <a:xfrm>
            <a:off x="2704464" y="4474225"/>
            <a:ext cx="2153286" cy="228248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esultado de imagen para ecommerce">
            <a:extLst>
              <a:ext uri="{FF2B5EF4-FFF2-40B4-BE49-F238E27FC236}">
                <a16:creationId xmlns:a16="http://schemas.microsoft.com/office/drawing/2014/main" id="{1B3FAA6F-9581-436C-9A78-09CA12ECD6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93441" y="4580466"/>
            <a:ext cx="4181069" cy="2142798"/>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id="{E1DF6F7B-3EBE-4B63-A31D-D9740A13E662}"/>
              </a:ext>
            </a:extLst>
          </p:cNvPr>
          <p:cNvSpPr txBox="1">
            <a:spLocks/>
          </p:cNvSpPr>
          <p:nvPr/>
        </p:nvSpPr>
        <p:spPr>
          <a:xfrm>
            <a:off x="702734" y="118533"/>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a:t>MARCO TEÓRICO</a:t>
            </a:r>
            <a:endParaRPr lang="es-EC" dirty="0"/>
          </a:p>
        </p:txBody>
      </p:sp>
    </p:spTree>
    <p:extLst>
      <p:ext uri="{BB962C8B-B14F-4D97-AF65-F5344CB8AC3E}">
        <p14:creationId xmlns:p14="http://schemas.microsoft.com/office/powerpoint/2010/main" val="414549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DF12CC-BEBC-419A-B1C2-9A89EA3B9149}"/>
              </a:ext>
            </a:extLst>
          </p:cNvPr>
          <p:cNvPicPr/>
          <p:nvPr/>
        </p:nvPicPr>
        <p:blipFill>
          <a:blip r:embed="rId3"/>
          <a:stretch>
            <a:fillRect/>
          </a:stretch>
        </p:blipFill>
        <p:spPr>
          <a:xfrm>
            <a:off x="5848349" y="1249954"/>
            <a:ext cx="3177117" cy="2258358"/>
          </a:xfrm>
          <a:prstGeom prst="rect">
            <a:avLst/>
          </a:prstGeom>
        </p:spPr>
      </p:pic>
      <p:graphicFrame>
        <p:nvGraphicFramePr>
          <p:cNvPr id="2" name="3 Marcador de contenido">
            <a:extLst>
              <a:ext uri="{FF2B5EF4-FFF2-40B4-BE49-F238E27FC236}">
                <a16:creationId xmlns:a16="http://schemas.microsoft.com/office/drawing/2014/main" id="{91793024-1224-4489-873C-938E8D99E370}"/>
              </a:ext>
            </a:extLst>
          </p:cNvPr>
          <p:cNvGraphicFramePr>
            <a:graphicFrameLocks/>
          </p:cNvGraphicFramePr>
          <p:nvPr>
            <p:extLst>
              <p:ext uri="{D42A27DB-BD31-4B8C-83A1-F6EECF244321}">
                <p14:modId xmlns:p14="http://schemas.microsoft.com/office/powerpoint/2010/main" val="2163108838"/>
              </p:ext>
            </p:extLst>
          </p:nvPr>
        </p:nvGraphicFramePr>
        <p:xfrm>
          <a:off x="1114396" y="4682068"/>
          <a:ext cx="3181114" cy="1993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n 2" descr="http://www.acescobare.com/wp-content/uploads/2018/06/Captura-de-pantalla-2018-06-01-a-las-8.13.07-a.m..png">
            <a:extLst>
              <a:ext uri="{FF2B5EF4-FFF2-40B4-BE49-F238E27FC236}">
                <a16:creationId xmlns:a16="http://schemas.microsoft.com/office/drawing/2014/main" id="{86678126-DF45-432F-A447-C304B0BC0F8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25963" y="0"/>
            <a:ext cx="4012170" cy="4758267"/>
          </a:xfrm>
          <a:prstGeom prst="rect">
            <a:avLst/>
          </a:prstGeom>
          <a:noFill/>
          <a:ln>
            <a:noFill/>
          </a:ln>
        </p:spPr>
      </p:pic>
      <p:graphicFrame>
        <p:nvGraphicFramePr>
          <p:cNvPr id="5" name="3 Marcador de contenido">
            <a:extLst>
              <a:ext uri="{FF2B5EF4-FFF2-40B4-BE49-F238E27FC236}">
                <a16:creationId xmlns:a16="http://schemas.microsoft.com/office/drawing/2014/main" id="{ECEDB3A6-5E97-4606-AB6D-E2C1B1713470}"/>
              </a:ext>
            </a:extLst>
          </p:cNvPr>
          <p:cNvGraphicFramePr>
            <a:graphicFrameLocks/>
          </p:cNvGraphicFramePr>
          <p:nvPr>
            <p:extLst>
              <p:ext uri="{D42A27DB-BD31-4B8C-83A1-F6EECF244321}">
                <p14:modId xmlns:p14="http://schemas.microsoft.com/office/powerpoint/2010/main" val="1327957109"/>
              </p:ext>
            </p:extLst>
          </p:nvPr>
        </p:nvGraphicFramePr>
        <p:xfrm>
          <a:off x="5699656" y="66751"/>
          <a:ext cx="3177117" cy="186703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6" name="Rectángulo: esquinas redondeadas 5">
            <a:extLst>
              <a:ext uri="{FF2B5EF4-FFF2-40B4-BE49-F238E27FC236}">
                <a16:creationId xmlns:a16="http://schemas.microsoft.com/office/drawing/2014/main" id="{08E658D0-E9EA-43CC-84A3-B6490EB119A9}"/>
              </a:ext>
            </a:extLst>
          </p:cNvPr>
          <p:cNvSpPr/>
          <p:nvPr/>
        </p:nvSpPr>
        <p:spPr>
          <a:xfrm>
            <a:off x="5490104" y="1585437"/>
            <a:ext cx="3894667" cy="383199"/>
          </a:xfrm>
          <a:prstGeom prst="round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sp>
        <p:nvSpPr>
          <p:cNvPr id="7" name="Rectángulo: esquinas redondeadas 6">
            <a:extLst>
              <a:ext uri="{FF2B5EF4-FFF2-40B4-BE49-F238E27FC236}">
                <a16:creationId xmlns:a16="http://schemas.microsoft.com/office/drawing/2014/main" id="{8B170FA6-0B4D-4CBC-950F-D2C6BF27E598}"/>
              </a:ext>
            </a:extLst>
          </p:cNvPr>
          <p:cNvSpPr/>
          <p:nvPr/>
        </p:nvSpPr>
        <p:spPr>
          <a:xfrm>
            <a:off x="643467" y="1507065"/>
            <a:ext cx="3894666" cy="3175004"/>
          </a:xfrm>
          <a:prstGeom prst="round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s-EC"/>
          </a:p>
        </p:txBody>
      </p:sp>
      <p:graphicFrame>
        <p:nvGraphicFramePr>
          <p:cNvPr id="11" name="Tabla 10">
            <a:extLst>
              <a:ext uri="{FF2B5EF4-FFF2-40B4-BE49-F238E27FC236}">
                <a16:creationId xmlns:a16="http://schemas.microsoft.com/office/drawing/2014/main" id="{2D62D999-B770-47B0-A5F9-956A0ACC9180}"/>
              </a:ext>
            </a:extLst>
          </p:cNvPr>
          <p:cNvGraphicFramePr>
            <a:graphicFrameLocks noGrp="1"/>
          </p:cNvGraphicFramePr>
          <p:nvPr>
            <p:extLst>
              <p:ext uri="{D42A27DB-BD31-4B8C-83A1-F6EECF244321}">
                <p14:modId xmlns:p14="http://schemas.microsoft.com/office/powerpoint/2010/main" val="2316799350"/>
              </p:ext>
            </p:extLst>
          </p:nvPr>
        </p:nvGraphicFramePr>
        <p:xfrm>
          <a:off x="5009062" y="3583024"/>
          <a:ext cx="5497031" cy="3233893"/>
        </p:xfrm>
        <a:graphic>
          <a:graphicData uri="http://schemas.openxmlformats.org/drawingml/2006/table">
            <a:tbl>
              <a:tblPr/>
              <a:tblGrid>
                <a:gridCol w="2366755">
                  <a:extLst>
                    <a:ext uri="{9D8B030D-6E8A-4147-A177-3AD203B41FA5}">
                      <a16:colId xmlns:a16="http://schemas.microsoft.com/office/drawing/2014/main" val="2494146420"/>
                    </a:ext>
                  </a:extLst>
                </a:gridCol>
                <a:gridCol w="1523860">
                  <a:extLst>
                    <a:ext uri="{9D8B030D-6E8A-4147-A177-3AD203B41FA5}">
                      <a16:colId xmlns:a16="http://schemas.microsoft.com/office/drawing/2014/main" val="3935960241"/>
                    </a:ext>
                  </a:extLst>
                </a:gridCol>
                <a:gridCol w="1606416">
                  <a:extLst>
                    <a:ext uri="{9D8B030D-6E8A-4147-A177-3AD203B41FA5}">
                      <a16:colId xmlns:a16="http://schemas.microsoft.com/office/drawing/2014/main" val="3085833701"/>
                    </a:ext>
                  </a:extLst>
                </a:gridCol>
              </a:tblGrid>
              <a:tr h="130917">
                <a:tc rowSpan="2">
                  <a:txBody>
                    <a:bodyPr/>
                    <a:lstStyle/>
                    <a:p>
                      <a:pPr algn="r" fontAlgn="ctr"/>
                      <a:r>
                        <a:rPr lang="es-ES" sz="800" b="1" i="0" u="none" strike="noStrike">
                          <a:solidFill>
                            <a:srgbClr val="000000"/>
                          </a:solidFill>
                          <a:effectLst/>
                          <a:latin typeface="Times New Roman" panose="02020603050405020304" pitchFamily="18" charset="0"/>
                        </a:rPr>
                        <a:t>Empresas</a:t>
                      </a:r>
                      <a:endParaRPr lang="es-EC" sz="800" b="1" i="0" u="none" strike="noStrike">
                        <a:solidFill>
                          <a:srgbClr val="000000"/>
                        </a:solidFill>
                        <a:effectLst/>
                        <a:latin typeface="Times New Roman" panose="02020603050405020304" pitchFamily="18" charset="0"/>
                      </a:endParaRPr>
                    </a:p>
                  </a:txBody>
                  <a:tcPr marL="5094" marR="152812" marT="509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es-ES" sz="800" b="1" i="0" u="none" strike="noStrike" dirty="0">
                          <a:solidFill>
                            <a:srgbClr val="000000"/>
                          </a:solidFill>
                          <a:effectLst/>
                          <a:latin typeface="Times New Roman" panose="02020603050405020304" pitchFamily="18" charset="0"/>
                        </a:rPr>
                        <a:t>Industria</a:t>
                      </a:r>
                      <a:endParaRPr lang="es-EC" sz="800" b="1" i="0" u="none" strike="noStrike" dirty="0">
                        <a:solidFill>
                          <a:srgbClr val="000000"/>
                        </a:solidFill>
                        <a:effectLst/>
                        <a:latin typeface="Times New Roman" panose="02020603050405020304" pitchFamily="18" charset="0"/>
                      </a:endParaRPr>
                    </a:p>
                  </a:txBody>
                  <a:tcPr marL="229219"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1" i="0" u="none" strike="noStrike">
                          <a:solidFill>
                            <a:srgbClr val="000000"/>
                          </a:solidFill>
                          <a:effectLst/>
                          <a:latin typeface="Times New Roman" panose="02020603050405020304" pitchFamily="18" charset="0"/>
                        </a:rPr>
                        <a:t>Modelo de</a:t>
                      </a:r>
                      <a:endParaRPr lang="es-EC" sz="800" b="1"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14643896"/>
                  </a:ext>
                </a:extLst>
              </a:tr>
              <a:tr h="130917">
                <a:tc vMerge="1">
                  <a:txBody>
                    <a:bodyPr/>
                    <a:lstStyle/>
                    <a:p>
                      <a:endParaRPr lang="es-EC"/>
                    </a:p>
                  </a:txBody>
                  <a:tcPr/>
                </a:tc>
                <a:tc vMerge="1">
                  <a:txBody>
                    <a:bodyPr/>
                    <a:lstStyle/>
                    <a:p>
                      <a:endParaRPr lang="es-EC"/>
                    </a:p>
                  </a:txBody>
                  <a:tcPr/>
                </a:tc>
                <a:tc>
                  <a:txBody>
                    <a:bodyPr/>
                    <a:lstStyle/>
                    <a:p>
                      <a:pPr algn="ctr" fontAlgn="ctr"/>
                      <a:r>
                        <a:rPr lang="es-ES" sz="800" b="1" i="0" u="none" strike="noStrike">
                          <a:solidFill>
                            <a:srgbClr val="000000"/>
                          </a:solidFill>
                          <a:effectLst/>
                          <a:latin typeface="Times New Roman" panose="02020603050405020304" pitchFamily="18" charset="0"/>
                        </a:rPr>
                        <a:t>negocio</a:t>
                      </a:r>
                      <a:endParaRPr lang="es-EC" sz="800" b="1"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8373196"/>
                  </a:ext>
                </a:extLst>
              </a:tr>
              <a:tr h="162334">
                <a:tc>
                  <a:txBody>
                    <a:bodyPr/>
                    <a:lstStyle/>
                    <a:p>
                      <a:pPr algn="r" fontAlgn="ctr"/>
                      <a:r>
                        <a:rPr lang="es-ES" sz="800" b="0" i="1" u="none" strike="noStrike">
                          <a:solidFill>
                            <a:srgbClr val="000000"/>
                          </a:solidFill>
                          <a:effectLst/>
                          <a:latin typeface="Times New Roman" panose="02020603050405020304" pitchFamily="18" charset="0"/>
                        </a:rPr>
                        <a:t>Mercadolibre</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effectLst/>
                          <a:latin typeface="Times New Roman" panose="02020603050405020304" pitchFamily="18" charset="0"/>
                        </a:rPr>
                        <a:t> </a:t>
                      </a:r>
                      <a:endParaRPr lang="es-EC" sz="1000" b="0"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C2C</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90416778"/>
                  </a:ext>
                </a:extLst>
              </a:tr>
              <a:tr h="178713">
                <a:tc>
                  <a:txBody>
                    <a:bodyPr/>
                    <a:lstStyle/>
                    <a:p>
                      <a:pPr algn="r" fontAlgn="ctr"/>
                      <a:r>
                        <a:rPr lang="es-ES" sz="800" b="0" i="1" u="none" strike="noStrike">
                          <a:solidFill>
                            <a:srgbClr val="000000"/>
                          </a:solidFill>
                          <a:effectLst/>
                          <a:latin typeface="Times New Roman" panose="02020603050405020304" pitchFamily="18" charset="0"/>
                        </a:rPr>
                        <a:t>Olx</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1000" b="0" i="0" u="none" strike="noStrike" dirty="0">
                          <a:solidFill>
                            <a:srgbClr val="000000"/>
                          </a:solidFill>
                          <a:effectLst/>
                          <a:latin typeface="Times New Roman" panose="02020603050405020304" pitchFamily="18" charset="0"/>
                        </a:rPr>
                        <a:t> </a:t>
                      </a:r>
                      <a:endParaRPr lang="es-EC" sz="1000" b="0" i="0" u="none" strike="noStrike" dirty="0">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C2C</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84835823"/>
                  </a:ext>
                </a:extLst>
              </a:tr>
              <a:tr h="182023">
                <a:tc>
                  <a:txBody>
                    <a:bodyPr/>
                    <a:lstStyle/>
                    <a:p>
                      <a:pPr algn="r" fontAlgn="ctr"/>
                      <a:r>
                        <a:rPr lang="es-ES" sz="800" b="0" i="1" u="none" strike="noStrike">
                          <a:solidFill>
                            <a:srgbClr val="000000"/>
                          </a:solidFill>
                          <a:effectLst/>
                          <a:latin typeface="Times New Roman" panose="02020603050405020304" pitchFamily="18" charset="0"/>
                        </a:rPr>
                        <a:t>YaEsta.com</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rPr>
                        <a:t>Negocio minorista o retail</a:t>
                      </a:r>
                      <a:endParaRPr lang="es-EC" sz="800" b="0"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 y B2B</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239227470"/>
                  </a:ext>
                </a:extLst>
              </a:tr>
              <a:tr h="185332">
                <a:tc>
                  <a:txBody>
                    <a:bodyPr/>
                    <a:lstStyle/>
                    <a:p>
                      <a:pPr algn="r" fontAlgn="ctr"/>
                      <a:r>
                        <a:rPr lang="es-ES" sz="800" b="0" i="1" u="none" strike="noStrike">
                          <a:solidFill>
                            <a:srgbClr val="000000"/>
                          </a:solidFill>
                          <a:effectLst/>
                          <a:latin typeface="Times New Roman" panose="02020603050405020304" pitchFamily="18" charset="0"/>
                        </a:rPr>
                        <a:t>Créditos económicos</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EC" sz="900" b="0" i="0" u="none" strike="noStrike">
                          <a:solidFill>
                            <a:srgbClr val="000000"/>
                          </a:solidFill>
                          <a:effectLst/>
                          <a:latin typeface="Calibri" panose="020F0502020204030204" pitchFamily="34" charset="0"/>
                        </a:rPr>
                        <a:t> </a:t>
                      </a:r>
                    </a:p>
                  </a:txBody>
                  <a:tcPr marL="5094" marR="5094" marT="50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3315071"/>
                  </a:ext>
                </a:extLst>
              </a:tr>
              <a:tr h="162334">
                <a:tc>
                  <a:txBody>
                    <a:bodyPr/>
                    <a:lstStyle/>
                    <a:p>
                      <a:pPr algn="r" fontAlgn="ctr"/>
                      <a:r>
                        <a:rPr lang="es-ES" sz="800" b="0" i="1" u="none" strike="noStrike">
                          <a:solidFill>
                            <a:srgbClr val="000000"/>
                          </a:solidFill>
                          <a:effectLst/>
                          <a:latin typeface="Times New Roman" panose="02020603050405020304" pitchFamily="18" charset="0"/>
                        </a:rPr>
                        <a:t>Despegar.com</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effectLst/>
                          <a:latin typeface="Times New Roman" panose="02020603050405020304" pitchFamily="18" charset="0"/>
                        </a:rPr>
                        <a:t>Turismo</a:t>
                      </a:r>
                      <a:endParaRPr lang="es-EC" sz="1000" b="0"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 y B2B</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45128062"/>
                  </a:ext>
                </a:extLst>
              </a:tr>
              <a:tr h="182023">
                <a:tc>
                  <a:txBody>
                    <a:bodyPr/>
                    <a:lstStyle/>
                    <a:p>
                      <a:pPr algn="r" fontAlgn="ctr"/>
                      <a:r>
                        <a:rPr lang="es-ES" sz="800" b="0" i="1" u="none" strike="noStrike">
                          <a:solidFill>
                            <a:srgbClr val="000000"/>
                          </a:solidFill>
                          <a:effectLst/>
                          <a:latin typeface="Times New Roman" panose="02020603050405020304" pitchFamily="18" charset="0"/>
                        </a:rPr>
                        <a:t>Youtravelagency</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t"/>
                      <a:r>
                        <a:rPr lang="es-EC" sz="900" b="0" i="0" u="none" strike="noStrike">
                          <a:solidFill>
                            <a:srgbClr val="000000"/>
                          </a:solidFill>
                          <a:effectLst/>
                          <a:latin typeface="Calibri" panose="020F0502020204030204" pitchFamily="34" charset="0"/>
                        </a:rPr>
                        <a:t> </a:t>
                      </a:r>
                    </a:p>
                  </a:txBody>
                  <a:tcPr marL="5094" marR="5094" marT="50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 y B2B</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9671331"/>
                  </a:ext>
                </a:extLst>
              </a:tr>
              <a:tr h="162334">
                <a:tc>
                  <a:txBody>
                    <a:bodyPr/>
                    <a:lstStyle/>
                    <a:p>
                      <a:pPr algn="r" fontAlgn="ctr"/>
                      <a:r>
                        <a:rPr lang="es-ES" sz="800" b="0" i="1" u="none" strike="noStrike">
                          <a:solidFill>
                            <a:srgbClr val="000000"/>
                          </a:solidFill>
                          <a:effectLst/>
                          <a:latin typeface="Times New Roman" panose="02020603050405020304" pitchFamily="18" charset="0"/>
                        </a:rPr>
                        <a:t>Domicilios.com</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effectLst/>
                          <a:latin typeface="Times New Roman" panose="02020603050405020304" pitchFamily="18" charset="0"/>
                        </a:rPr>
                        <a:t> </a:t>
                      </a:r>
                      <a:endParaRPr lang="es-EC" sz="1000" b="0"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 y B2B</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52508767"/>
                  </a:ext>
                </a:extLst>
              </a:tr>
              <a:tr h="182023">
                <a:tc>
                  <a:txBody>
                    <a:bodyPr/>
                    <a:lstStyle/>
                    <a:p>
                      <a:pPr algn="r" fontAlgn="ctr"/>
                      <a:r>
                        <a:rPr lang="es-ES" sz="800" b="0" i="1" u="none" strike="noStrike" dirty="0" err="1">
                          <a:solidFill>
                            <a:srgbClr val="000000"/>
                          </a:solidFill>
                          <a:effectLst/>
                          <a:latin typeface="Times New Roman" panose="02020603050405020304" pitchFamily="18" charset="0"/>
                        </a:rPr>
                        <a:t>Glovo</a:t>
                      </a:r>
                      <a:endParaRPr lang="es-EC" sz="800" b="0" i="1" u="none" strike="noStrike" dirty="0">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rPr>
                        <a:t>Entregas y envíos</a:t>
                      </a:r>
                      <a:endParaRPr lang="es-EC" sz="800" b="0"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 y B2B</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8350008"/>
                  </a:ext>
                </a:extLst>
              </a:tr>
              <a:tr h="146625">
                <a:tc>
                  <a:txBody>
                    <a:bodyPr/>
                    <a:lstStyle/>
                    <a:p>
                      <a:pPr algn="r" fontAlgn="ctr"/>
                      <a:r>
                        <a:rPr lang="es-ES" sz="800" b="0" i="1" u="none" strike="noStrike">
                          <a:solidFill>
                            <a:srgbClr val="000000"/>
                          </a:solidFill>
                          <a:effectLst/>
                          <a:latin typeface="Times New Roman" panose="02020603050405020304" pitchFamily="18" charset="0"/>
                        </a:rPr>
                        <a:t>Urbano</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t"/>
                      <a:r>
                        <a:rPr lang="es-EC" sz="900" b="0" i="0" u="none" strike="noStrike">
                          <a:solidFill>
                            <a:srgbClr val="000000"/>
                          </a:solidFill>
                          <a:effectLst/>
                          <a:latin typeface="Calibri" panose="020F0502020204030204" pitchFamily="34" charset="0"/>
                        </a:rPr>
                        <a:t> </a:t>
                      </a:r>
                    </a:p>
                  </a:txBody>
                  <a:tcPr marL="5094" marR="5094" marT="50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1" u="none" strike="noStrike" dirty="0">
                          <a:solidFill>
                            <a:srgbClr val="000000"/>
                          </a:solidFill>
                          <a:effectLst/>
                          <a:latin typeface="Times New Roman" panose="02020603050405020304" pitchFamily="18" charset="0"/>
                        </a:rPr>
                        <a:t>B2C</a:t>
                      </a:r>
                      <a:endParaRPr lang="es-EC" sz="800" b="0" i="1" u="none" strike="noStrike" dirty="0">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6057761"/>
                  </a:ext>
                </a:extLst>
              </a:tr>
              <a:tr h="162334">
                <a:tc>
                  <a:txBody>
                    <a:bodyPr/>
                    <a:lstStyle/>
                    <a:p>
                      <a:pPr algn="r" fontAlgn="ctr"/>
                      <a:r>
                        <a:rPr lang="es-ES" sz="800" b="0" i="1" u="none" strike="noStrike">
                          <a:solidFill>
                            <a:srgbClr val="000000"/>
                          </a:solidFill>
                          <a:effectLst/>
                          <a:latin typeface="Times New Roman" panose="02020603050405020304" pitchFamily="18" charset="0"/>
                        </a:rPr>
                        <a:t>Cinemark</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a:solidFill>
                            <a:srgbClr val="000000"/>
                          </a:solidFill>
                          <a:effectLst/>
                          <a:latin typeface="Times New Roman" panose="02020603050405020304" pitchFamily="18" charset="0"/>
                        </a:rPr>
                        <a:t> </a:t>
                      </a:r>
                      <a:endParaRPr lang="es-EC" sz="1000" b="0"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1" u="none" strike="noStrike">
                          <a:solidFill>
                            <a:srgbClr val="000000"/>
                          </a:solidFill>
                          <a:effectLst/>
                          <a:latin typeface="Times New Roman" panose="02020603050405020304" pitchFamily="18" charset="0"/>
                        </a:rPr>
                        <a:t> </a:t>
                      </a:r>
                      <a:endParaRPr lang="es-EC" sz="10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82435175"/>
                  </a:ext>
                </a:extLst>
              </a:tr>
              <a:tr h="130917">
                <a:tc>
                  <a:txBody>
                    <a:bodyPr/>
                    <a:lstStyle/>
                    <a:p>
                      <a:pPr algn="r" fontAlgn="ctr"/>
                      <a:r>
                        <a:rPr lang="es-ES" sz="800" b="0" i="1" u="none" strike="noStrike">
                          <a:solidFill>
                            <a:srgbClr val="000000"/>
                          </a:solidFill>
                          <a:effectLst/>
                          <a:latin typeface="Times New Roman" panose="02020603050405020304" pitchFamily="18" charset="0"/>
                        </a:rPr>
                        <a:t>Supercines</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rPr>
                        <a:t>Entretenimiento</a:t>
                      </a:r>
                      <a:endParaRPr lang="es-EC" sz="800" b="0"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605371100"/>
                  </a:ext>
                </a:extLst>
              </a:tr>
              <a:tr h="146625">
                <a:tc>
                  <a:txBody>
                    <a:bodyPr/>
                    <a:lstStyle/>
                    <a:p>
                      <a:pPr algn="r" fontAlgn="ctr"/>
                      <a:r>
                        <a:rPr lang="es-ES" sz="800" b="0" i="1" u="none" strike="noStrike">
                          <a:solidFill>
                            <a:srgbClr val="000000"/>
                          </a:solidFill>
                          <a:effectLst/>
                          <a:latin typeface="Times New Roman" panose="02020603050405020304" pitchFamily="18" charset="0"/>
                        </a:rPr>
                        <a:t>Ticketshow</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EC" sz="900" b="0" i="0" u="none" strike="noStrike">
                          <a:solidFill>
                            <a:srgbClr val="000000"/>
                          </a:solidFill>
                          <a:effectLst/>
                          <a:latin typeface="Calibri" panose="020F0502020204030204" pitchFamily="34" charset="0"/>
                        </a:rPr>
                        <a:t> </a:t>
                      </a:r>
                    </a:p>
                  </a:txBody>
                  <a:tcPr marL="5094" marR="5094" marT="50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EC" sz="900" b="0" i="0" u="none" strike="noStrike">
                          <a:solidFill>
                            <a:srgbClr val="000000"/>
                          </a:solidFill>
                          <a:effectLst/>
                          <a:latin typeface="Calibri" panose="020F0502020204030204" pitchFamily="34" charset="0"/>
                        </a:rPr>
                        <a:t> </a:t>
                      </a:r>
                    </a:p>
                  </a:txBody>
                  <a:tcPr marL="5094" marR="5094" marT="5094" marB="0">
                    <a:lnL w="190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533745"/>
                  </a:ext>
                </a:extLst>
              </a:tr>
              <a:tr h="162334">
                <a:tc>
                  <a:txBody>
                    <a:bodyPr/>
                    <a:lstStyle/>
                    <a:p>
                      <a:pPr algn="r" fontAlgn="ctr"/>
                      <a:r>
                        <a:rPr lang="es-ES" sz="800" b="0" i="1" u="none" strike="noStrike">
                          <a:solidFill>
                            <a:srgbClr val="000000"/>
                          </a:solidFill>
                          <a:effectLst/>
                          <a:latin typeface="Times New Roman" panose="02020603050405020304" pitchFamily="18" charset="0"/>
                        </a:rPr>
                        <a:t>Cabify</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0" u="none" strike="noStrike" dirty="0">
                          <a:solidFill>
                            <a:srgbClr val="000000"/>
                          </a:solidFill>
                          <a:effectLst/>
                          <a:latin typeface="Times New Roman" panose="02020603050405020304" pitchFamily="18" charset="0"/>
                        </a:rPr>
                        <a:t> </a:t>
                      </a:r>
                      <a:endParaRPr lang="es-EC" sz="1000" b="0" i="0" u="none" strike="noStrike" dirty="0">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s-ES" sz="1000" b="0" i="1" u="none" strike="noStrike">
                          <a:solidFill>
                            <a:srgbClr val="000000"/>
                          </a:solidFill>
                          <a:effectLst/>
                          <a:latin typeface="Times New Roman" panose="02020603050405020304" pitchFamily="18" charset="0"/>
                        </a:rPr>
                        <a:t> </a:t>
                      </a:r>
                      <a:endParaRPr lang="es-EC" sz="10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99293353"/>
                  </a:ext>
                </a:extLst>
              </a:tr>
              <a:tr h="130917">
                <a:tc>
                  <a:txBody>
                    <a:bodyPr/>
                    <a:lstStyle/>
                    <a:p>
                      <a:pPr algn="r" fontAlgn="ctr"/>
                      <a:r>
                        <a:rPr lang="es-ES" sz="800" b="0" i="1" u="none" strike="noStrike">
                          <a:solidFill>
                            <a:srgbClr val="000000"/>
                          </a:solidFill>
                          <a:effectLst/>
                          <a:latin typeface="Times New Roman" panose="02020603050405020304" pitchFamily="18" charset="0"/>
                        </a:rPr>
                        <a:t>Uber</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s-ES" sz="800" b="0" i="0" u="none" strike="noStrike">
                          <a:solidFill>
                            <a:srgbClr val="000000"/>
                          </a:solidFill>
                          <a:effectLst/>
                          <a:latin typeface="Times New Roman" panose="02020603050405020304" pitchFamily="18" charset="0"/>
                        </a:rPr>
                        <a:t>Transporte</a:t>
                      </a:r>
                      <a:endParaRPr lang="es-EC" sz="800" b="0" i="0"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74220892"/>
                  </a:ext>
                </a:extLst>
              </a:tr>
              <a:tr h="182023">
                <a:tc>
                  <a:txBody>
                    <a:bodyPr/>
                    <a:lstStyle/>
                    <a:p>
                      <a:pPr algn="r" fontAlgn="ctr"/>
                      <a:r>
                        <a:rPr lang="es-ES" sz="800" b="0" i="1" u="none" strike="noStrike" dirty="0" err="1">
                          <a:solidFill>
                            <a:srgbClr val="000000"/>
                          </a:solidFill>
                          <a:effectLst/>
                          <a:latin typeface="Times New Roman" panose="02020603050405020304" pitchFamily="18" charset="0"/>
                        </a:rPr>
                        <a:t>Fastline</a:t>
                      </a:r>
                      <a:endParaRPr lang="es-EC" sz="800" b="0" i="1" u="none" strike="noStrike" dirty="0">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t"/>
                      <a:r>
                        <a:rPr lang="es-EC" sz="900" b="0" i="0" u="none" strike="noStrike">
                          <a:solidFill>
                            <a:srgbClr val="000000"/>
                          </a:solidFill>
                          <a:effectLst/>
                          <a:latin typeface="Calibri" panose="020F0502020204030204" pitchFamily="34" charset="0"/>
                        </a:rPr>
                        <a:t> </a:t>
                      </a:r>
                    </a:p>
                  </a:txBody>
                  <a:tcPr marL="5094" marR="5094" marT="5094"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rgbClr val="FFFFFF"/>
                    </a:solidFill>
                  </a:tcPr>
                </a:tc>
                <a:tc>
                  <a:txBody>
                    <a:bodyPr/>
                    <a:lstStyle/>
                    <a:p>
                      <a:pPr algn="l" fontAlgn="t"/>
                      <a:r>
                        <a:rPr lang="es-EC" sz="900" b="0" i="0" u="none" strike="noStrike">
                          <a:solidFill>
                            <a:srgbClr val="000000"/>
                          </a:solidFill>
                          <a:effectLst/>
                          <a:latin typeface="Calibri" panose="020F0502020204030204" pitchFamily="34" charset="0"/>
                        </a:rPr>
                        <a:t> </a:t>
                      </a:r>
                    </a:p>
                  </a:txBody>
                  <a:tcPr marL="5094" marR="5094" marT="5094" marB="0">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4178608"/>
                  </a:ext>
                </a:extLst>
              </a:tr>
              <a:tr h="256584">
                <a:tc>
                  <a:txBody>
                    <a:bodyPr/>
                    <a:lstStyle/>
                    <a:p>
                      <a:pPr algn="r" fontAlgn="ctr"/>
                      <a:r>
                        <a:rPr lang="es-ES" sz="800" b="0" i="1" u="none" strike="noStrike" dirty="0" err="1">
                          <a:solidFill>
                            <a:srgbClr val="000000"/>
                          </a:solidFill>
                          <a:effectLst/>
                          <a:latin typeface="Times New Roman" panose="02020603050405020304" pitchFamily="18" charset="0"/>
                        </a:rPr>
                        <a:t>Payclub</a:t>
                      </a:r>
                      <a:endParaRPr lang="es-EC" sz="800" b="0" i="1" u="none" strike="noStrike" dirty="0">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dirty="0">
                          <a:solidFill>
                            <a:srgbClr val="000000"/>
                          </a:solidFill>
                          <a:effectLst/>
                          <a:latin typeface="Times New Roman" panose="02020603050405020304" pitchFamily="18" charset="0"/>
                        </a:rPr>
                        <a:t>Plataformas de pago</a:t>
                      </a:r>
                    </a:p>
                    <a:p>
                      <a:pPr algn="l" fontAlgn="ctr"/>
                      <a:endParaRPr lang="es-EC" sz="800" b="0" i="0" u="none" strike="noStrike" dirty="0">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1" u="none" strike="noStrike">
                          <a:solidFill>
                            <a:srgbClr val="000000"/>
                          </a:solidFill>
                          <a:effectLst/>
                          <a:latin typeface="Times New Roman" panose="02020603050405020304" pitchFamily="18" charset="0"/>
                        </a:rPr>
                        <a:t>B2C</a:t>
                      </a:r>
                      <a:endParaRPr lang="es-EC" sz="800" b="0" i="1" u="none" strike="noStrike">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8512019"/>
                  </a:ext>
                </a:extLst>
              </a:tr>
              <a:tr h="256584">
                <a:tc>
                  <a:txBody>
                    <a:bodyPr/>
                    <a:lstStyle/>
                    <a:p>
                      <a:pPr algn="r" fontAlgn="ctr"/>
                      <a:r>
                        <a:rPr lang="es-ES" sz="800" b="0" i="1" u="none" strike="noStrike">
                          <a:solidFill>
                            <a:srgbClr val="000000"/>
                          </a:solidFill>
                          <a:effectLst/>
                          <a:latin typeface="Times New Roman" panose="02020603050405020304" pitchFamily="18" charset="0"/>
                        </a:rPr>
                        <a:t>Fybeca.com</a:t>
                      </a:r>
                      <a:endParaRPr lang="es-EC" sz="800" b="0" i="1" u="none" strike="noStrike">
                        <a:solidFill>
                          <a:srgbClr val="000000"/>
                        </a:solidFill>
                        <a:effectLst/>
                        <a:latin typeface="Times New Roman" panose="02020603050405020304" pitchFamily="18" charset="0"/>
                      </a:endParaRPr>
                    </a:p>
                  </a:txBody>
                  <a:tcPr marL="5094" marR="5094" marT="5094"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s-ES" sz="800" b="0" i="0" u="none" strike="noStrike" dirty="0">
                          <a:solidFill>
                            <a:srgbClr val="000000"/>
                          </a:solidFill>
                          <a:effectLst/>
                          <a:latin typeface="Times New Roman" panose="02020603050405020304" pitchFamily="18" charset="0"/>
                        </a:rPr>
                        <a:t>Medicinas</a:t>
                      </a:r>
                    </a:p>
                    <a:p>
                      <a:pPr algn="l" fontAlgn="ctr"/>
                      <a:endParaRPr lang="es-EC" sz="800" b="0" i="0" u="none" strike="noStrike" dirty="0">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ES" sz="800" b="0" i="1" u="none" strike="noStrike" dirty="0">
                          <a:solidFill>
                            <a:srgbClr val="000000"/>
                          </a:solidFill>
                          <a:effectLst/>
                          <a:latin typeface="Times New Roman" panose="02020603050405020304" pitchFamily="18" charset="0"/>
                        </a:rPr>
                        <a:t>B2C</a:t>
                      </a:r>
                      <a:endParaRPr lang="es-EC" sz="800" b="0" i="1" u="none" strike="noStrike" dirty="0">
                        <a:solidFill>
                          <a:srgbClr val="000000"/>
                        </a:solidFill>
                        <a:effectLst/>
                        <a:latin typeface="Times New Roman" panose="02020603050405020304" pitchFamily="18" charset="0"/>
                      </a:endParaRPr>
                    </a:p>
                  </a:txBody>
                  <a:tcPr marL="5094" marR="5094" marT="5094"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21516"/>
                  </a:ext>
                </a:extLst>
              </a:tr>
            </a:tbl>
          </a:graphicData>
        </a:graphic>
      </p:graphicFrame>
      <p:pic>
        <p:nvPicPr>
          <p:cNvPr id="6146" name="Picture 2" descr="Resultado de imagen para mercado libre">
            <a:extLst>
              <a:ext uri="{FF2B5EF4-FFF2-40B4-BE49-F238E27FC236}">
                <a16:creationId xmlns:a16="http://schemas.microsoft.com/office/drawing/2014/main" id="{1D044AFB-879B-434B-8081-13685BAA624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1222" y="3968375"/>
            <a:ext cx="639233" cy="36375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olx">
            <a:extLst>
              <a:ext uri="{FF2B5EF4-FFF2-40B4-BE49-F238E27FC236}">
                <a16:creationId xmlns:a16="http://schemas.microsoft.com/office/drawing/2014/main" id="{B764FAFB-5E7F-4638-8D26-56EB9886886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77228" y="3921203"/>
            <a:ext cx="385232" cy="3852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yaesta.com">
            <a:extLst>
              <a:ext uri="{FF2B5EF4-FFF2-40B4-BE49-F238E27FC236}">
                <a16:creationId xmlns:a16="http://schemas.microsoft.com/office/drawing/2014/main" id="{00380DCB-F860-44EB-9570-712A21A835D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1411" y="3923415"/>
            <a:ext cx="364861" cy="36486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sultado de imagen para creditos economicos">
            <a:extLst>
              <a:ext uri="{FF2B5EF4-FFF2-40B4-BE49-F238E27FC236}">
                <a16:creationId xmlns:a16="http://schemas.microsoft.com/office/drawing/2014/main" id="{1D75F131-0E3F-48A0-9591-37C3BD04AF0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02681" y="4229294"/>
            <a:ext cx="713312" cy="302743"/>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sultado de imagen para despegar">
            <a:extLst>
              <a:ext uri="{FF2B5EF4-FFF2-40B4-BE49-F238E27FC236}">
                <a16:creationId xmlns:a16="http://schemas.microsoft.com/office/drawing/2014/main" id="{E980F07A-F6C2-4413-A135-6F21ED7F0B0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46965" y="4645944"/>
            <a:ext cx="868891" cy="23814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Resultado de imagen para glovo">
            <a:extLst>
              <a:ext uri="{FF2B5EF4-FFF2-40B4-BE49-F238E27FC236}">
                <a16:creationId xmlns:a16="http://schemas.microsoft.com/office/drawing/2014/main" id="{98F112C8-5F05-4D5C-B26B-51AEBDFD870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31368" y="4967901"/>
            <a:ext cx="714904" cy="33174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Resultado de imagen para urbano entrega total">
            <a:extLst>
              <a:ext uri="{FF2B5EF4-FFF2-40B4-BE49-F238E27FC236}">
                <a16:creationId xmlns:a16="http://schemas.microsoft.com/office/drawing/2014/main" id="{E3A01016-1F55-4E15-A629-4E841E02785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23491" y="5106790"/>
            <a:ext cx="1033462" cy="404812"/>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Resultado de imagen para domicilios">
            <a:extLst>
              <a:ext uri="{FF2B5EF4-FFF2-40B4-BE49-F238E27FC236}">
                <a16:creationId xmlns:a16="http://schemas.microsoft.com/office/drawing/2014/main" id="{F62E8582-55B6-4981-A922-1F5993F6946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27128" y="4967901"/>
            <a:ext cx="836290" cy="464141"/>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Imagen relacionada">
            <a:extLst>
              <a:ext uri="{FF2B5EF4-FFF2-40B4-BE49-F238E27FC236}">
                <a16:creationId xmlns:a16="http://schemas.microsoft.com/office/drawing/2014/main" id="{1FB55A6D-45E7-4D70-B5D0-CDBBA37870D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79202" y="5287664"/>
            <a:ext cx="855133" cy="447876"/>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Imagen relacionada">
            <a:extLst>
              <a:ext uri="{FF2B5EF4-FFF2-40B4-BE49-F238E27FC236}">
                <a16:creationId xmlns:a16="http://schemas.microsoft.com/office/drawing/2014/main" id="{4D6EDF1E-1306-46FD-BD48-2EF6CFC09CE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34335" y="5383459"/>
            <a:ext cx="815713" cy="407857"/>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Resultado de imagen para ticketshow">
            <a:extLst>
              <a:ext uri="{FF2B5EF4-FFF2-40B4-BE49-F238E27FC236}">
                <a16:creationId xmlns:a16="http://schemas.microsoft.com/office/drawing/2014/main" id="{93D61E04-AC7A-4ABE-8B64-FBEB4806912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14779" y="5612981"/>
            <a:ext cx="1016000" cy="206375"/>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24" descr="Resultado de imagen para cabify png">
            <a:extLst>
              <a:ext uri="{FF2B5EF4-FFF2-40B4-BE49-F238E27FC236}">
                <a16:creationId xmlns:a16="http://schemas.microsoft.com/office/drawing/2014/main" id="{DA12BB38-5CB9-4772-BA51-1A3A69A5C56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66421" y="5828065"/>
            <a:ext cx="633235" cy="403101"/>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Resultado de imagen para uber">
            <a:extLst>
              <a:ext uri="{FF2B5EF4-FFF2-40B4-BE49-F238E27FC236}">
                <a16:creationId xmlns:a16="http://schemas.microsoft.com/office/drawing/2014/main" id="{4F44BF0D-6A3E-422E-8E1A-D8AD4A9BF4B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763418" y="5905781"/>
            <a:ext cx="474133" cy="248920"/>
          </a:xfrm>
          <a:prstGeom prst="rect">
            <a:avLst/>
          </a:prstGeom>
          <a:noFill/>
          <a:extLst>
            <a:ext uri="{909E8E84-426E-40DD-AFC4-6F175D3DCCD1}">
              <a14:hiddenFill xmlns:a14="http://schemas.microsoft.com/office/drawing/2010/main">
                <a:solidFill>
                  <a:srgbClr val="FFFFFF"/>
                </a:solidFill>
              </a14:hiddenFill>
            </a:ext>
          </a:extLst>
        </p:spPr>
      </p:pic>
      <p:pic>
        <p:nvPicPr>
          <p:cNvPr id="6172" name="Picture 28" descr="Resultado de imagen para fastline">
            <a:extLst>
              <a:ext uri="{FF2B5EF4-FFF2-40B4-BE49-F238E27FC236}">
                <a16:creationId xmlns:a16="http://schemas.microsoft.com/office/drawing/2014/main" id="{6EEF81CD-1F74-479C-B8E3-60350F8F8077}"/>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t="38807" b="39350"/>
          <a:stretch/>
        </p:blipFill>
        <p:spPr bwMode="auto">
          <a:xfrm>
            <a:off x="6301313" y="5962112"/>
            <a:ext cx="618067" cy="135005"/>
          </a:xfrm>
          <a:prstGeom prst="rect">
            <a:avLst/>
          </a:prstGeom>
          <a:noFill/>
          <a:extLst>
            <a:ext uri="{909E8E84-426E-40DD-AFC4-6F175D3DCCD1}">
              <a14:hiddenFill xmlns:a14="http://schemas.microsoft.com/office/drawing/2010/main">
                <a:solidFill>
                  <a:srgbClr val="FFFFFF"/>
                </a:solidFill>
              </a14:hiddenFill>
            </a:ext>
          </a:extLst>
        </p:spPr>
      </p:pic>
      <p:pic>
        <p:nvPicPr>
          <p:cNvPr id="6180" name="Picture 36" descr="Imagen relacionada">
            <a:extLst>
              <a:ext uri="{FF2B5EF4-FFF2-40B4-BE49-F238E27FC236}">
                <a16:creationId xmlns:a16="http://schemas.microsoft.com/office/drawing/2014/main" id="{5DB5D936-7B45-447F-8159-F8CA9AD67A91}"/>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72643" y="6325497"/>
            <a:ext cx="662194" cy="206375"/>
          </a:xfrm>
          <a:prstGeom prst="rect">
            <a:avLst/>
          </a:prstGeom>
          <a:noFill/>
          <a:extLst>
            <a:ext uri="{909E8E84-426E-40DD-AFC4-6F175D3DCCD1}">
              <a14:hiddenFill xmlns:a14="http://schemas.microsoft.com/office/drawing/2010/main">
                <a:solidFill>
                  <a:srgbClr val="FFFFFF"/>
                </a:solidFill>
              </a14:hiddenFill>
            </a:ext>
          </a:extLst>
        </p:spPr>
      </p:pic>
      <p:pic>
        <p:nvPicPr>
          <p:cNvPr id="6182" name="Picture 38" descr="Imagen relacionada">
            <a:extLst>
              <a:ext uri="{FF2B5EF4-FFF2-40B4-BE49-F238E27FC236}">
                <a16:creationId xmlns:a16="http://schemas.microsoft.com/office/drawing/2014/main" id="{BF365779-75A0-41A0-B028-95AF3632ED0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450097" y="6356965"/>
            <a:ext cx="865896" cy="64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937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31060F11-1F6E-4EAC-A744-58B0374DD7D1}"/>
              </a:ext>
            </a:extLst>
          </p:cNvPr>
          <p:cNvGraphicFramePr>
            <a:graphicFrameLocks noGrp="1"/>
          </p:cNvGraphicFramePr>
          <p:nvPr>
            <p:extLst>
              <p:ext uri="{D42A27DB-BD31-4B8C-83A1-F6EECF244321}">
                <p14:modId xmlns:p14="http://schemas.microsoft.com/office/powerpoint/2010/main" val="894344489"/>
              </p:ext>
            </p:extLst>
          </p:nvPr>
        </p:nvGraphicFramePr>
        <p:xfrm>
          <a:off x="1951328" y="957052"/>
          <a:ext cx="6933289" cy="5519358"/>
        </p:xfrm>
        <a:graphic>
          <a:graphicData uri="http://schemas.openxmlformats.org/drawingml/2006/table">
            <a:tbl>
              <a:tblPr firstRow="1" firstCol="1" bandRow="1">
                <a:tableStyleId>{F5AB1C69-6EDB-4FF4-983F-18BD219EF322}</a:tableStyleId>
              </a:tblPr>
              <a:tblGrid>
                <a:gridCol w="612674">
                  <a:extLst>
                    <a:ext uri="{9D8B030D-6E8A-4147-A177-3AD203B41FA5}">
                      <a16:colId xmlns:a16="http://schemas.microsoft.com/office/drawing/2014/main" val="1275726057"/>
                    </a:ext>
                  </a:extLst>
                </a:gridCol>
                <a:gridCol w="1834811">
                  <a:extLst>
                    <a:ext uri="{9D8B030D-6E8A-4147-A177-3AD203B41FA5}">
                      <a16:colId xmlns:a16="http://schemas.microsoft.com/office/drawing/2014/main" val="1198993396"/>
                    </a:ext>
                  </a:extLst>
                </a:gridCol>
                <a:gridCol w="1737339">
                  <a:extLst>
                    <a:ext uri="{9D8B030D-6E8A-4147-A177-3AD203B41FA5}">
                      <a16:colId xmlns:a16="http://schemas.microsoft.com/office/drawing/2014/main" val="2678929448"/>
                    </a:ext>
                  </a:extLst>
                </a:gridCol>
                <a:gridCol w="741208">
                  <a:extLst>
                    <a:ext uri="{9D8B030D-6E8A-4147-A177-3AD203B41FA5}">
                      <a16:colId xmlns:a16="http://schemas.microsoft.com/office/drawing/2014/main" val="645283544"/>
                    </a:ext>
                  </a:extLst>
                </a:gridCol>
                <a:gridCol w="2007257">
                  <a:extLst>
                    <a:ext uri="{9D8B030D-6E8A-4147-A177-3AD203B41FA5}">
                      <a16:colId xmlns:a16="http://schemas.microsoft.com/office/drawing/2014/main" val="3380302886"/>
                    </a:ext>
                  </a:extLst>
                </a:gridCol>
              </a:tblGrid>
              <a:tr h="243098">
                <a:tc>
                  <a:txBody>
                    <a:bodyPr/>
                    <a:lstStyle/>
                    <a:p>
                      <a:pPr algn="ctr">
                        <a:spcAft>
                          <a:spcPts val="0"/>
                        </a:spcAft>
                      </a:pPr>
                      <a:r>
                        <a:rPr lang="es-EC" sz="1000">
                          <a:effectLst/>
                        </a:rPr>
                        <a:t>Ord</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Nombre de papers</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Autor/es</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Año</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Variables</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extLst>
                  <a:ext uri="{0D108BD9-81ED-4DB2-BD59-A6C34878D82A}">
                    <a16:rowId xmlns:a16="http://schemas.microsoft.com/office/drawing/2014/main" val="1168896102"/>
                  </a:ext>
                </a:extLst>
              </a:tr>
              <a:tr h="1208039">
                <a:tc>
                  <a:txBody>
                    <a:bodyPr/>
                    <a:lstStyle/>
                    <a:p>
                      <a:pPr algn="ctr">
                        <a:spcAft>
                          <a:spcPts val="0"/>
                        </a:spcAft>
                      </a:pPr>
                      <a:r>
                        <a:rPr lang="es-EC" sz="1000">
                          <a:effectLst/>
                        </a:rPr>
                        <a:t>1</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El marketing digital.</a:t>
                      </a:r>
                      <a:endParaRPr lang="es-EC" sz="1050">
                        <a:effectLst/>
                      </a:endParaRPr>
                    </a:p>
                    <a:p>
                      <a:pPr algn="ctr">
                        <a:spcAft>
                          <a:spcPts val="0"/>
                        </a:spcAft>
                      </a:pPr>
                      <a:r>
                        <a:rPr lang="es-EC" sz="1000">
                          <a:effectLst/>
                        </a:rPr>
                        <a:t>Un análisis del uso de</a:t>
                      </a:r>
                      <a:endParaRPr lang="es-EC" sz="1050">
                        <a:effectLst/>
                      </a:endParaRPr>
                    </a:p>
                    <a:p>
                      <a:pPr algn="ctr">
                        <a:spcAft>
                          <a:spcPts val="0"/>
                        </a:spcAft>
                      </a:pPr>
                      <a:r>
                        <a:rPr lang="es-EC" sz="1000">
                          <a:effectLst/>
                        </a:rPr>
                        <a:t>herramientas digitales en</a:t>
                      </a:r>
                      <a:endParaRPr lang="es-EC" sz="1050">
                        <a:effectLst/>
                      </a:endParaRPr>
                    </a:p>
                    <a:p>
                      <a:pPr algn="ctr">
                        <a:spcAft>
                          <a:spcPts val="0"/>
                        </a:spcAft>
                      </a:pPr>
                      <a:r>
                        <a:rPr lang="es-EC" sz="1000">
                          <a:effectLst/>
                        </a:rPr>
                        <a:t>Ecuador</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Patricia Stacey, Fernando Hallo</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2016</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•Beneficios percibidos de las TIC</a:t>
                      </a:r>
                      <a:endParaRPr lang="es-EC" sz="1050">
                        <a:effectLst/>
                      </a:endParaRPr>
                    </a:p>
                    <a:p>
                      <a:pPr algn="ctr">
                        <a:spcAft>
                          <a:spcPts val="0"/>
                        </a:spcAft>
                      </a:pPr>
                      <a:r>
                        <a:rPr lang="es-EC" sz="1000">
                          <a:effectLst/>
                        </a:rPr>
                        <a:t>• Servicios electrónicos</a:t>
                      </a:r>
                      <a:endParaRPr lang="es-EC" sz="1050">
                        <a:effectLst/>
                      </a:endParaRPr>
                    </a:p>
                    <a:p>
                      <a:pPr algn="ctr">
                        <a:spcAft>
                          <a:spcPts val="0"/>
                        </a:spcAft>
                      </a:pPr>
                      <a:r>
                        <a:rPr lang="es-EC" sz="1000">
                          <a:effectLst/>
                        </a:rPr>
                        <a:t> </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extLst>
                  <a:ext uri="{0D108BD9-81ED-4DB2-BD59-A6C34878D82A}">
                    <a16:rowId xmlns:a16="http://schemas.microsoft.com/office/drawing/2014/main" val="2717239634"/>
                  </a:ext>
                </a:extLst>
              </a:tr>
              <a:tr h="949796">
                <a:tc>
                  <a:txBody>
                    <a:bodyPr/>
                    <a:lstStyle/>
                    <a:p>
                      <a:pPr algn="ctr">
                        <a:spcAft>
                          <a:spcPts val="0"/>
                        </a:spcAft>
                      </a:pPr>
                      <a:r>
                        <a:rPr lang="es-EC" sz="1000">
                          <a:effectLst/>
                        </a:rPr>
                        <a:t>2</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Factores determinantes y consecuencias de la adopción del comercio electrónico B2C: Una comparativa internacional</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Marta Frasquet Deltoro, Alejandro Mollá Descals, María Eugenia Ruiz Molina</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2012</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dirty="0">
                          <a:effectLst/>
                        </a:rPr>
                        <a:t>• Dinamismo del entorno. </a:t>
                      </a:r>
                      <a:endParaRPr lang="es-EC" sz="1050" dirty="0">
                        <a:effectLst/>
                      </a:endParaRPr>
                    </a:p>
                    <a:p>
                      <a:pPr algn="ctr">
                        <a:spcAft>
                          <a:spcPts val="0"/>
                        </a:spcAft>
                      </a:pPr>
                      <a:r>
                        <a:rPr lang="es-EC" sz="1000" dirty="0">
                          <a:effectLst/>
                        </a:rPr>
                        <a:t>•Intensidad competitiva</a:t>
                      </a:r>
                      <a:endParaRPr lang="es-EC" sz="1050" dirty="0">
                        <a:effectLst/>
                      </a:endParaRPr>
                    </a:p>
                    <a:p>
                      <a:pPr algn="ctr">
                        <a:spcAft>
                          <a:spcPts val="0"/>
                        </a:spcAft>
                      </a:pPr>
                      <a:r>
                        <a:rPr lang="es-EC" sz="1000" dirty="0">
                          <a:effectLst/>
                        </a:rPr>
                        <a:t>• Rivalidad entre empresas</a:t>
                      </a:r>
                    </a:p>
                    <a:p>
                      <a:pPr algn="ctr">
                        <a:spcAft>
                          <a:spcPts val="0"/>
                        </a:spcAft>
                      </a:pPr>
                      <a:endParaRPr lang="es-EC"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extLst>
                  <a:ext uri="{0D108BD9-81ED-4DB2-BD59-A6C34878D82A}">
                    <a16:rowId xmlns:a16="http://schemas.microsoft.com/office/drawing/2014/main" val="1025247376"/>
                  </a:ext>
                </a:extLst>
              </a:tr>
              <a:tr h="1725771">
                <a:tc>
                  <a:txBody>
                    <a:bodyPr/>
                    <a:lstStyle/>
                    <a:p>
                      <a:pPr algn="ctr">
                        <a:spcAft>
                          <a:spcPts val="0"/>
                        </a:spcAft>
                      </a:pPr>
                      <a:r>
                        <a:rPr lang="es-EC" sz="1000">
                          <a:effectLst/>
                        </a:rPr>
                        <a:t>3</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Incidencia del E-commerce en la demanda de productos no perecibles de las Pymes en el segmento Millennial del cantón Rumiñahui</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Jimenez Ayala, Daniel Mauricio.</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2016</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dirty="0">
                          <a:effectLst/>
                        </a:rPr>
                        <a:t>•Predisposición de la compra </a:t>
                      </a:r>
                      <a:endParaRPr lang="es-EC" sz="1050" dirty="0">
                        <a:effectLst/>
                      </a:endParaRPr>
                    </a:p>
                    <a:p>
                      <a:pPr algn="ctr">
                        <a:spcAft>
                          <a:spcPts val="0"/>
                        </a:spcAft>
                      </a:pPr>
                      <a:r>
                        <a:rPr lang="es-EC" sz="1000" dirty="0">
                          <a:effectLst/>
                        </a:rPr>
                        <a:t>•Excelencia del Servicio</a:t>
                      </a:r>
                      <a:endParaRPr lang="es-EC" sz="1050" dirty="0">
                        <a:effectLst/>
                      </a:endParaRPr>
                    </a:p>
                    <a:p>
                      <a:pPr algn="ctr">
                        <a:spcAft>
                          <a:spcPts val="0"/>
                        </a:spcAft>
                      </a:pPr>
                      <a:r>
                        <a:rPr lang="es-EC" sz="1000" dirty="0">
                          <a:effectLst/>
                        </a:rPr>
                        <a:t>•Uso del internet</a:t>
                      </a:r>
                    </a:p>
                    <a:p>
                      <a:pPr algn="ctr">
                        <a:spcAft>
                          <a:spcPts val="0"/>
                        </a:spcAft>
                      </a:pPr>
                      <a:r>
                        <a:rPr lang="es-EC" sz="1000" dirty="0">
                          <a:effectLst/>
                        </a:rPr>
                        <a:t>•Factores de personalidad</a:t>
                      </a:r>
                    </a:p>
                    <a:p>
                      <a:pPr algn="ctr">
                        <a:spcAft>
                          <a:spcPts val="0"/>
                        </a:spcAft>
                      </a:pPr>
                      <a:r>
                        <a:rPr lang="es-EC" sz="1000" dirty="0">
                          <a:effectLst/>
                        </a:rPr>
                        <a:t>•Datos demográficos </a:t>
                      </a:r>
                    </a:p>
                    <a:p>
                      <a:pPr algn="ctr">
                        <a:spcAft>
                          <a:spcPts val="0"/>
                        </a:spcAft>
                      </a:pPr>
                      <a:endParaRPr lang="es-EC"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extLst>
                  <a:ext uri="{0D108BD9-81ED-4DB2-BD59-A6C34878D82A}">
                    <a16:rowId xmlns:a16="http://schemas.microsoft.com/office/drawing/2014/main" val="614335865"/>
                  </a:ext>
                </a:extLst>
              </a:tr>
              <a:tr h="1392654">
                <a:tc>
                  <a:txBody>
                    <a:bodyPr/>
                    <a:lstStyle/>
                    <a:p>
                      <a:pPr algn="ctr">
                        <a:spcAft>
                          <a:spcPts val="0"/>
                        </a:spcAft>
                      </a:pPr>
                      <a:r>
                        <a:rPr lang="es-EC" sz="1000">
                          <a:effectLst/>
                        </a:rPr>
                        <a:t>4</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La adopción del Comercio Electrónico B2C: Una comparación empírica de dos modelos alternativos</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Ángel Herrero Crespo, Ignacio A. Rodríguez del Bosque, Juan Trespalacios Gutiérrez</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a:effectLst/>
                        </a:rPr>
                        <a:t>2006</a:t>
                      </a:r>
                      <a:endPar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tc>
                  <a:txBody>
                    <a:bodyPr/>
                    <a:lstStyle/>
                    <a:p>
                      <a:pPr algn="ctr">
                        <a:spcAft>
                          <a:spcPts val="0"/>
                        </a:spcAft>
                      </a:pPr>
                      <a:r>
                        <a:rPr lang="es-EC" sz="1000" dirty="0">
                          <a:effectLst/>
                        </a:rPr>
                        <a:t>• Intención de conducta de uso</a:t>
                      </a:r>
                      <a:endParaRPr lang="es-EC" sz="1050" dirty="0">
                        <a:effectLst/>
                      </a:endParaRPr>
                    </a:p>
                    <a:p>
                      <a:pPr algn="ctr">
                        <a:spcAft>
                          <a:spcPts val="0"/>
                        </a:spcAft>
                      </a:pPr>
                      <a:r>
                        <a:rPr lang="es-EC" sz="1000" dirty="0">
                          <a:effectLst/>
                        </a:rPr>
                        <a:t>• Actitud hacia el uso</a:t>
                      </a:r>
                      <a:endParaRPr lang="es-EC" sz="1050" dirty="0">
                        <a:effectLst/>
                      </a:endParaRPr>
                    </a:p>
                    <a:p>
                      <a:pPr algn="ctr">
                        <a:spcAft>
                          <a:spcPts val="0"/>
                        </a:spcAft>
                      </a:pPr>
                      <a:r>
                        <a:rPr lang="es-EC" sz="1000" dirty="0">
                          <a:effectLst/>
                        </a:rPr>
                        <a:t>• Utilidad percibida</a:t>
                      </a:r>
                      <a:endParaRPr lang="es-EC" sz="1050" dirty="0">
                        <a:effectLst/>
                      </a:endParaRPr>
                    </a:p>
                    <a:p>
                      <a:pPr algn="ctr">
                        <a:spcAft>
                          <a:spcPts val="0"/>
                        </a:spcAft>
                      </a:pPr>
                      <a:r>
                        <a:rPr lang="es-EC" sz="1000" dirty="0">
                          <a:effectLst/>
                        </a:rPr>
                        <a:t>•Facilidad de uso percibida</a:t>
                      </a:r>
                      <a:endParaRPr lang="es-EC"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388" marR="36388" marT="0" marB="0"/>
                </a:tc>
                <a:extLst>
                  <a:ext uri="{0D108BD9-81ED-4DB2-BD59-A6C34878D82A}">
                    <a16:rowId xmlns:a16="http://schemas.microsoft.com/office/drawing/2014/main" val="491816116"/>
                  </a:ext>
                </a:extLst>
              </a:tr>
            </a:tbl>
          </a:graphicData>
        </a:graphic>
      </p:graphicFrame>
      <p:sp>
        <p:nvSpPr>
          <p:cNvPr id="3" name="Título 1">
            <a:extLst>
              <a:ext uri="{FF2B5EF4-FFF2-40B4-BE49-F238E27FC236}">
                <a16:creationId xmlns:a16="http://schemas.microsoft.com/office/drawing/2014/main" id="{793F78C5-62DB-4C94-BA2E-080A99F35F72}"/>
              </a:ext>
            </a:extLst>
          </p:cNvPr>
          <p:cNvSpPr txBox="1">
            <a:spLocks/>
          </p:cNvSpPr>
          <p:nvPr/>
        </p:nvSpPr>
        <p:spPr>
          <a:xfrm>
            <a:off x="702734" y="118533"/>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a:t>MARCO REFERENCIAL</a:t>
            </a:r>
            <a:endParaRPr lang="es-EC" dirty="0"/>
          </a:p>
        </p:txBody>
      </p:sp>
    </p:spTree>
    <p:extLst>
      <p:ext uri="{BB962C8B-B14F-4D97-AF65-F5344CB8AC3E}">
        <p14:creationId xmlns:p14="http://schemas.microsoft.com/office/powerpoint/2010/main" val="355166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865F4A-3099-4701-AC26-E9FC449E933F}"/>
              </a:ext>
            </a:extLst>
          </p:cNvPr>
          <p:cNvSpPr txBox="1">
            <a:spLocks/>
          </p:cNvSpPr>
          <p:nvPr/>
        </p:nvSpPr>
        <p:spPr>
          <a:xfrm>
            <a:off x="702734" y="118533"/>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419" dirty="0"/>
              <a:t>PROCESO DE INVESTIGACIÓN</a:t>
            </a:r>
            <a:endParaRPr lang="es-EC" dirty="0"/>
          </a:p>
        </p:txBody>
      </p:sp>
      <p:pic>
        <p:nvPicPr>
          <p:cNvPr id="3" name="Imagen 2" descr="https://upload.wikimedia.org/wikipedia/commons/thumb/0/01/Barrios_de_La_Mariscal_y_Parroquias_lim%C3%ADtrofes.png/800px-Barrios_de_La_Mariscal_y_Parroquias_lim%C3%ADtrofes.png">
            <a:extLst>
              <a:ext uri="{FF2B5EF4-FFF2-40B4-BE49-F238E27FC236}">
                <a16:creationId xmlns:a16="http://schemas.microsoft.com/office/drawing/2014/main" id="{CF418200-E0CE-4C6E-9CA8-DAC758614700}"/>
              </a:ext>
            </a:extLst>
          </p:cNvPr>
          <p:cNvPicPr/>
          <p:nvPr/>
        </p:nvPicPr>
        <p:blipFill rotWithShape="1">
          <a:blip r:embed="rId3">
            <a:extLst>
              <a:ext uri="{28A0092B-C50C-407E-A947-70E740481C1C}">
                <a14:useLocalDpi xmlns:a14="http://schemas.microsoft.com/office/drawing/2010/main" val="0"/>
              </a:ext>
            </a:extLst>
          </a:blip>
          <a:srcRect l="6231" t="7153" r="6224" b="11326"/>
          <a:stretch/>
        </p:blipFill>
        <p:spPr bwMode="auto">
          <a:xfrm>
            <a:off x="631770" y="1370732"/>
            <a:ext cx="3151560" cy="2846937"/>
          </a:xfrm>
          <a:prstGeom prst="rect">
            <a:avLst/>
          </a:prstGeom>
          <a:noFill/>
          <a:ln>
            <a:noFill/>
          </a:ln>
          <a:extLst>
            <a:ext uri="{53640926-AAD7-44D8-BBD7-CCE9431645EC}">
              <a14:shadowObscured xmlns:a14="http://schemas.microsoft.com/office/drawing/2010/main"/>
            </a:ext>
          </a:extLst>
        </p:spPr>
      </p:pic>
      <p:graphicFrame>
        <p:nvGraphicFramePr>
          <p:cNvPr id="6" name="Diagrama 5">
            <a:extLst>
              <a:ext uri="{FF2B5EF4-FFF2-40B4-BE49-F238E27FC236}">
                <a16:creationId xmlns:a16="http://schemas.microsoft.com/office/drawing/2014/main" id="{50919C66-A40B-4C97-8DB6-B26AE1B59840}"/>
              </a:ext>
            </a:extLst>
          </p:cNvPr>
          <p:cNvGraphicFramePr/>
          <p:nvPr>
            <p:extLst>
              <p:ext uri="{D42A27DB-BD31-4B8C-83A1-F6EECF244321}">
                <p14:modId xmlns:p14="http://schemas.microsoft.com/office/powerpoint/2010/main" val="962910967"/>
              </p:ext>
            </p:extLst>
          </p:nvPr>
        </p:nvGraphicFramePr>
        <p:xfrm>
          <a:off x="12192000" y="1098973"/>
          <a:ext cx="5637530" cy="3989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04892FFA-4BA0-4A31-AFD1-D5E2EEC92B4F}"/>
                  </a:ext>
                </a:extLst>
              </p:cNvPr>
              <p:cNvSpPr/>
              <p:nvPr/>
            </p:nvSpPr>
            <p:spPr>
              <a:xfrm>
                <a:off x="4251960" y="1143472"/>
                <a:ext cx="6096000" cy="2955937"/>
              </a:xfrm>
              <a:prstGeom prst="rect">
                <a:avLst/>
              </a:prstGeom>
            </p:spPr>
            <p:txBody>
              <a:bodyPr>
                <a:spAutoFit/>
              </a:bodyPr>
              <a:lstStyle/>
              <a:p>
                <a:pPr>
                  <a:lnSpc>
                    <a:spcPct val="200000"/>
                  </a:lnSpc>
                  <a:spcAft>
                    <a:spcPts val="0"/>
                  </a:spcAft>
                </a:pPr>
                <a:r>
                  <a:rPr lang="es-EC" dirty="0">
                    <a:latin typeface="Times New Roman" panose="02020603050405020304" pitchFamily="18" charset="0"/>
                    <a:ea typeface="Times New Roman" panose="02020603050405020304" pitchFamily="18" charset="0"/>
                  </a:rPr>
                  <a:t> </a:t>
                </a:r>
                <a14:m>
                  <m:oMath xmlns:m="http://schemas.openxmlformats.org/officeDocument/2006/math">
                    <m:r>
                      <a:rPr lang="es-EC" i="1">
                        <a:latin typeface="Cambria Math" panose="02040503050406030204" pitchFamily="18" charset="0"/>
                        <a:ea typeface="Times New Roman" panose="02020603050405020304" pitchFamily="18" charset="0"/>
                      </a:rPr>
                      <m:t>𝑛</m:t>
                    </m:r>
                    <m:r>
                      <a:rPr lang="es-EC" i="1">
                        <a:latin typeface="Cambria Math" panose="02040503050406030204" pitchFamily="18" charset="0"/>
                        <a:ea typeface="Times New Roman" panose="02020603050405020304" pitchFamily="18" charset="0"/>
                      </a:rPr>
                      <m:t>=</m:t>
                    </m:r>
                    <m:f>
                      <m:fPr>
                        <m:ctrlPr>
                          <a:rPr lang="es-EC" i="1">
                            <a:latin typeface="Cambria Math" panose="02040503050406030204" pitchFamily="18" charset="0"/>
                            <a:ea typeface="Times New Roman" panose="02020603050405020304" pitchFamily="18" charset="0"/>
                          </a:rPr>
                        </m:ctrlPr>
                      </m:fPr>
                      <m:num>
                        <m:sSup>
                          <m:sSupPr>
                            <m:ctrlPr>
                              <a:rPr lang="es-EC" i="1">
                                <a:latin typeface="Cambria Math" panose="02040503050406030204" pitchFamily="18" charset="0"/>
                                <a:ea typeface="Times New Roman" panose="02020603050405020304" pitchFamily="18" charset="0"/>
                              </a:rPr>
                            </m:ctrlPr>
                          </m:sSupPr>
                          <m:e>
                            <m:r>
                              <a:rPr lang="es-EC" i="1">
                                <a:latin typeface="Cambria Math" panose="02040503050406030204" pitchFamily="18" charset="0"/>
                                <a:ea typeface="Times New Roman" panose="02020603050405020304" pitchFamily="18" charset="0"/>
                              </a:rPr>
                              <m:t>𝑍</m:t>
                            </m:r>
                          </m:e>
                          <m:sup>
                            <m:r>
                              <a:rPr lang="es-EC" i="1">
                                <a:latin typeface="Cambria Math" panose="02040503050406030204" pitchFamily="18" charset="0"/>
                                <a:ea typeface="Times New Roman" panose="02020603050405020304" pitchFamily="18" charset="0"/>
                              </a:rPr>
                              <m:t>2</m:t>
                            </m:r>
                          </m:sup>
                        </m:sSup>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𝑝</m:t>
                        </m:r>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𝑞</m:t>
                        </m:r>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𝑁</m:t>
                        </m:r>
                      </m:num>
                      <m:den>
                        <m:sSup>
                          <m:sSupPr>
                            <m:ctrlPr>
                              <a:rPr lang="es-EC" i="1">
                                <a:latin typeface="Cambria Math" panose="02040503050406030204" pitchFamily="18" charset="0"/>
                                <a:ea typeface="Times New Roman" panose="02020603050405020304" pitchFamily="18" charset="0"/>
                              </a:rPr>
                            </m:ctrlPr>
                          </m:sSupPr>
                          <m:e>
                            <m:d>
                              <m:dPr>
                                <m:ctrlPr>
                                  <a:rPr lang="es-EC" i="1">
                                    <a:latin typeface="Cambria Math" panose="02040503050406030204" pitchFamily="18" charset="0"/>
                                    <a:ea typeface="Times New Roman" panose="02020603050405020304" pitchFamily="18" charset="0"/>
                                  </a:rPr>
                                </m:ctrlPr>
                              </m:dPr>
                              <m:e>
                                <m:r>
                                  <a:rPr lang="es-EC" i="1">
                                    <a:latin typeface="Cambria Math" panose="02040503050406030204" pitchFamily="18" charset="0"/>
                                    <a:ea typeface="Times New Roman" panose="02020603050405020304" pitchFamily="18" charset="0"/>
                                  </a:rPr>
                                  <m:t>𝑁</m:t>
                                </m:r>
                                <m:r>
                                  <a:rPr lang="es-EC" i="1">
                                    <a:latin typeface="Cambria Math" panose="02040503050406030204" pitchFamily="18" charset="0"/>
                                    <a:ea typeface="Times New Roman" panose="02020603050405020304" pitchFamily="18" charset="0"/>
                                  </a:rPr>
                                  <m:t>−1</m:t>
                                </m:r>
                              </m:e>
                            </m:d>
                            <m:r>
                              <a:rPr lang="es-EC" i="1">
                                <a:latin typeface="Cambria Math" panose="02040503050406030204" pitchFamily="18" charset="0"/>
                                <a:ea typeface="Times New Roman" panose="02020603050405020304" pitchFamily="18" charset="0"/>
                              </a:rPr>
                              <m:t>∗</m:t>
                            </m:r>
                            <m:sSup>
                              <m:sSupPr>
                                <m:ctrlPr>
                                  <a:rPr lang="es-EC" i="1">
                                    <a:latin typeface="Cambria Math" panose="02040503050406030204" pitchFamily="18" charset="0"/>
                                    <a:ea typeface="Times New Roman" panose="02020603050405020304" pitchFamily="18" charset="0"/>
                                  </a:rPr>
                                </m:ctrlPr>
                              </m:sSupPr>
                              <m:e>
                                <m:r>
                                  <a:rPr lang="es-EC" i="1">
                                    <a:latin typeface="Cambria Math" panose="02040503050406030204" pitchFamily="18" charset="0"/>
                                    <a:ea typeface="Times New Roman" panose="02020603050405020304" pitchFamily="18" charset="0"/>
                                  </a:rPr>
                                  <m:t>𝑒</m:t>
                                </m:r>
                              </m:e>
                              <m:sup>
                                <m:r>
                                  <a:rPr lang="es-EC" i="1">
                                    <a:latin typeface="Cambria Math" panose="02040503050406030204" pitchFamily="18" charset="0"/>
                                    <a:ea typeface="Times New Roman" panose="02020603050405020304" pitchFamily="18" charset="0"/>
                                  </a:rPr>
                                  <m:t>2</m:t>
                                </m:r>
                              </m:sup>
                            </m:sSup>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𝑍</m:t>
                            </m:r>
                          </m:e>
                          <m:sup>
                            <m:r>
                              <a:rPr lang="es-EC" i="1">
                                <a:latin typeface="Cambria Math" panose="02040503050406030204" pitchFamily="18" charset="0"/>
                                <a:ea typeface="Times New Roman" panose="02020603050405020304" pitchFamily="18" charset="0"/>
                              </a:rPr>
                              <m:t>2</m:t>
                            </m:r>
                          </m:sup>
                        </m:sSup>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𝑝</m:t>
                        </m:r>
                        <m:r>
                          <a:rPr lang="es-EC" i="1">
                            <a:latin typeface="Cambria Math" panose="02040503050406030204" pitchFamily="18" charset="0"/>
                            <a:ea typeface="Times New Roman" panose="02020603050405020304" pitchFamily="18" charset="0"/>
                          </a:rPr>
                          <m:t>∗</m:t>
                        </m:r>
                        <m:r>
                          <a:rPr lang="es-EC" i="1">
                            <a:latin typeface="Cambria Math" panose="02040503050406030204" pitchFamily="18" charset="0"/>
                            <a:ea typeface="Times New Roman" panose="02020603050405020304" pitchFamily="18" charset="0"/>
                          </a:rPr>
                          <m:t>𝑞</m:t>
                        </m:r>
                      </m:den>
                    </m:f>
                  </m:oMath>
                </a14:m>
                <a:endParaRPr lang="es-EC" dirty="0">
                  <a:latin typeface="Times New Roman" panose="02020603050405020304" pitchFamily="18" charset="0"/>
                  <a:ea typeface="Times New Roman" panose="02020603050405020304" pitchFamily="18" charset="0"/>
                </a:endParaRPr>
              </a:p>
              <a:p>
                <a:pPr algn="just">
                  <a:spcAft>
                    <a:spcPts val="0"/>
                  </a:spcAft>
                </a:pPr>
                <a:r>
                  <a:rPr lang="es-EC" dirty="0">
                    <a:latin typeface="Times New Roman" panose="02020603050405020304" pitchFamily="18" charset="0"/>
                    <a:ea typeface="Times New Roman" panose="02020603050405020304" pitchFamily="18" charset="0"/>
                  </a:rPr>
                  <a:t>Dónde:</a:t>
                </a:r>
              </a:p>
              <a:p>
                <a:pPr algn="just">
                  <a:spcAft>
                    <a:spcPts val="0"/>
                  </a:spcAft>
                </a:pPr>
                <a:r>
                  <a:rPr lang="es-EC" dirty="0">
                    <a:latin typeface="Times New Roman" panose="02020603050405020304" pitchFamily="18" charset="0"/>
                    <a:ea typeface="Times New Roman" panose="02020603050405020304" pitchFamily="18" charset="0"/>
                  </a:rPr>
                  <a:t>n = tamaño de la muestra</a:t>
                </a:r>
              </a:p>
              <a:p>
                <a:pPr algn="just">
                  <a:spcAft>
                    <a:spcPts val="0"/>
                  </a:spcAft>
                </a:pPr>
                <a:r>
                  <a:rPr lang="es-EC" dirty="0">
                    <a:latin typeface="Times New Roman" panose="02020603050405020304" pitchFamily="18" charset="0"/>
                    <a:ea typeface="Times New Roman" panose="02020603050405020304" pitchFamily="18" charset="0"/>
                  </a:rPr>
                  <a:t>p = probabilidad de éxito (0,50)</a:t>
                </a:r>
              </a:p>
              <a:p>
                <a:pPr algn="just">
                  <a:spcAft>
                    <a:spcPts val="0"/>
                  </a:spcAft>
                </a:pPr>
                <a:r>
                  <a:rPr lang="es-EC" dirty="0">
                    <a:latin typeface="Times New Roman" panose="02020603050405020304" pitchFamily="18" charset="0"/>
                    <a:ea typeface="Times New Roman" panose="02020603050405020304" pitchFamily="18" charset="0"/>
                  </a:rPr>
                  <a:t>q = probabilidad de fracaso (0,50)</a:t>
                </a:r>
              </a:p>
              <a:p>
                <a:pPr algn="just">
                  <a:spcAft>
                    <a:spcPts val="0"/>
                  </a:spcAft>
                </a:pPr>
                <a:r>
                  <a:rPr lang="es-EC" dirty="0">
                    <a:latin typeface="Times New Roman" panose="02020603050405020304" pitchFamily="18" charset="0"/>
                    <a:ea typeface="Times New Roman" panose="02020603050405020304" pitchFamily="18" charset="0"/>
                  </a:rPr>
                  <a:t>N = población universo = 15 841 hab.</a:t>
                </a:r>
              </a:p>
              <a:p>
                <a:pPr algn="just">
                  <a:spcAft>
                    <a:spcPts val="0"/>
                  </a:spcAft>
                </a:pPr>
                <a:r>
                  <a:rPr lang="es-EC" dirty="0">
                    <a:latin typeface="Times New Roman" panose="02020603050405020304" pitchFamily="18" charset="0"/>
                    <a:ea typeface="Times New Roman" panose="02020603050405020304" pitchFamily="18" charset="0"/>
                  </a:rPr>
                  <a:t>e = error muestra (5%)</a:t>
                </a:r>
              </a:p>
              <a:p>
                <a:pPr algn="just">
                  <a:spcAft>
                    <a:spcPts val="0"/>
                  </a:spcAft>
                </a:pPr>
                <a:r>
                  <a:rPr lang="es-EC" dirty="0">
                    <a:latin typeface="Times New Roman" panose="02020603050405020304" pitchFamily="18" charset="0"/>
                    <a:ea typeface="Times New Roman" panose="02020603050405020304" pitchFamily="18" charset="0"/>
                  </a:rPr>
                  <a:t>Z = nivel de confianza de 95% para proyectos nuevos 1,96</a:t>
                </a:r>
              </a:p>
            </p:txBody>
          </p:sp>
        </mc:Choice>
        <mc:Fallback xmlns="">
          <p:sp>
            <p:nvSpPr>
              <p:cNvPr id="7" name="Rectángulo 6">
                <a:extLst>
                  <a:ext uri="{FF2B5EF4-FFF2-40B4-BE49-F238E27FC236}">
                    <a16:creationId xmlns:a16="http://schemas.microsoft.com/office/drawing/2014/main" id="{04892FFA-4BA0-4A31-AFD1-D5E2EEC92B4F}"/>
                  </a:ext>
                </a:extLst>
              </p:cNvPr>
              <p:cNvSpPr>
                <a:spLocks noRot="1" noChangeAspect="1" noMove="1" noResize="1" noEditPoints="1" noAdjustHandles="1" noChangeArrowheads="1" noChangeShapeType="1" noTextEdit="1"/>
              </p:cNvSpPr>
              <p:nvPr/>
            </p:nvSpPr>
            <p:spPr>
              <a:xfrm>
                <a:off x="4251960" y="1143472"/>
                <a:ext cx="6096000" cy="2955937"/>
              </a:xfrm>
              <a:prstGeom prst="rect">
                <a:avLst/>
              </a:prstGeom>
              <a:blipFill>
                <a:blip r:embed="rId9"/>
                <a:stretch>
                  <a:fillRect l="-900" b="-247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2E38150C-B2D8-4CC5-8681-59DC65A4D2AB}"/>
                  </a:ext>
                </a:extLst>
              </p:cNvPr>
              <p:cNvSpPr/>
              <p:nvPr/>
            </p:nvSpPr>
            <p:spPr>
              <a:xfrm>
                <a:off x="5428148" y="1515635"/>
                <a:ext cx="4727258" cy="1445267"/>
              </a:xfrm>
              <a:prstGeom prst="rect">
                <a:avLst/>
              </a:prstGeom>
            </p:spPr>
            <p:txBody>
              <a:bodyPr wrap="square">
                <a:spAutoFit/>
              </a:bodyPr>
              <a:lstStyle/>
              <a:p>
                <a:pPr>
                  <a:lnSpc>
                    <a:spcPct val="200000"/>
                  </a:lnSpc>
                  <a:spcAft>
                    <a:spcPts val="0"/>
                  </a:spcAft>
                </a:pPr>
                <a14:m>
                  <m:oMathPara xmlns:m="http://schemas.openxmlformats.org/officeDocument/2006/math">
                    <m:oMathParaPr>
                      <m:jc m:val="centerGroup"/>
                    </m:oMathParaPr>
                    <m:oMath xmlns:m="http://schemas.openxmlformats.org/officeDocument/2006/math">
                      <m:r>
                        <a:rPr lang="es-EC" sz="1100" i="1">
                          <a:latin typeface="Cambria Math" panose="02040503050406030204" pitchFamily="18" charset="0"/>
                          <a:ea typeface="Times New Roman" panose="02020603050405020304" pitchFamily="18" charset="0"/>
                        </a:rPr>
                        <m:t>𝑛</m:t>
                      </m:r>
                      <m:r>
                        <a:rPr lang="es-EC" sz="1100" i="1">
                          <a:latin typeface="Cambria Math" panose="02040503050406030204" pitchFamily="18" charset="0"/>
                          <a:ea typeface="Times New Roman" panose="02020603050405020304" pitchFamily="18" charset="0"/>
                        </a:rPr>
                        <m:t>=</m:t>
                      </m:r>
                      <m:f>
                        <m:fPr>
                          <m:ctrlPr>
                            <a:rPr lang="es-EC" sz="1100" i="1">
                              <a:latin typeface="Cambria Math" panose="02040503050406030204" pitchFamily="18" charset="0"/>
                              <a:ea typeface="Times New Roman" panose="02020603050405020304" pitchFamily="18" charset="0"/>
                            </a:rPr>
                          </m:ctrlPr>
                        </m:fPr>
                        <m:num>
                          <m:sSup>
                            <m:sSupPr>
                              <m:ctrlPr>
                                <a:rPr lang="es-EC" sz="1100" i="1">
                                  <a:latin typeface="Cambria Math" panose="02040503050406030204" pitchFamily="18" charset="0"/>
                                  <a:ea typeface="Times New Roman" panose="02020603050405020304" pitchFamily="18" charset="0"/>
                                </a:rPr>
                              </m:ctrlPr>
                            </m:sSupPr>
                            <m:e>
                              <m:r>
                                <a:rPr lang="es-EC" sz="1100" i="1">
                                  <a:latin typeface="Cambria Math" panose="02040503050406030204" pitchFamily="18" charset="0"/>
                                  <a:ea typeface="Times New Roman" panose="02020603050405020304" pitchFamily="18" charset="0"/>
                                </a:rPr>
                                <m:t>1,96</m:t>
                              </m:r>
                            </m:e>
                            <m:sup>
                              <m:r>
                                <a:rPr lang="es-EC" sz="1100" i="1">
                                  <a:latin typeface="Cambria Math" panose="02040503050406030204" pitchFamily="18" charset="0"/>
                                  <a:ea typeface="Times New Roman" panose="02020603050405020304" pitchFamily="18" charset="0"/>
                                </a:rPr>
                                <m:t>2</m:t>
                              </m:r>
                            </m:sup>
                          </m:sSup>
                          <m:r>
                            <a:rPr lang="es-EC" sz="1100" i="1">
                              <a:latin typeface="Cambria Math" panose="02040503050406030204" pitchFamily="18" charset="0"/>
                              <a:ea typeface="Times New Roman" panose="02020603050405020304" pitchFamily="18" charset="0"/>
                            </a:rPr>
                            <m:t>∗0,50∗0,50∗15 841</m:t>
                          </m:r>
                        </m:num>
                        <m:den>
                          <m:sSup>
                            <m:sSupPr>
                              <m:ctrlPr>
                                <a:rPr lang="es-EC" sz="1100" i="1">
                                  <a:latin typeface="Cambria Math" panose="02040503050406030204" pitchFamily="18" charset="0"/>
                                  <a:ea typeface="Times New Roman" panose="02020603050405020304" pitchFamily="18" charset="0"/>
                                </a:rPr>
                              </m:ctrlPr>
                            </m:sSupPr>
                            <m:e>
                              <m:d>
                                <m:dPr>
                                  <m:ctrlPr>
                                    <a:rPr lang="es-EC" sz="1100" i="1">
                                      <a:latin typeface="Cambria Math" panose="02040503050406030204" pitchFamily="18" charset="0"/>
                                      <a:ea typeface="Times New Roman" panose="02020603050405020304" pitchFamily="18" charset="0"/>
                                    </a:rPr>
                                  </m:ctrlPr>
                                </m:dPr>
                                <m:e>
                                  <m:r>
                                    <a:rPr lang="es-EC" sz="1100" i="1">
                                      <a:latin typeface="Cambria Math" panose="02040503050406030204" pitchFamily="18" charset="0"/>
                                      <a:ea typeface="Times New Roman" panose="02020603050405020304" pitchFamily="18" charset="0"/>
                                    </a:rPr>
                                    <m:t>15 841−1</m:t>
                                  </m:r>
                                </m:e>
                              </m:d>
                              <m:r>
                                <a:rPr lang="es-EC" sz="1100" i="1">
                                  <a:latin typeface="Cambria Math" panose="02040503050406030204" pitchFamily="18" charset="0"/>
                                  <a:ea typeface="Times New Roman" panose="02020603050405020304" pitchFamily="18" charset="0"/>
                                </a:rPr>
                                <m:t>∗</m:t>
                              </m:r>
                              <m:sSup>
                                <m:sSupPr>
                                  <m:ctrlPr>
                                    <a:rPr lang="es-EC" sz="1100" i="1">
                                      <a:latin typeface="Cambria Math" panose="02040503050406030204" pitchFamily="18" charset="0"/>
                                      <a:ea typeface="Times New Roman" panose="02020603050405020304" pitchFamily="18" charset="0"/>
                                    </a:rPr>
                                  </m:ctrlPr>
                                </m:sSupPr>
                                <m:e>
                                  <m:r>
                                    <a:rPr lang="es-EC" sz="1100" i="1">
                                      <a:latin typeface="Cambria Math" panose="02040503050406030204" pitchFamily="18" charset="0"/>
                                      <a:ea typeface="Times New Roman" panose="02020603050405020304" pitchFamily="18" charset="0"/>
                                    </a:rPr>
                                    <m:t>0,5</m:t>
                                  </m:r>
                                </m:e>
                                <m:sup>
                                  <m:r>
                                    <a:rPr lang="es-EC" sz="1100" i="1">
                                      <a:latin typeface="Cambria Math" panose="02040503050406030204" pitchFamily="18" charset="0"/>
                                      <a:ea typeface="Times New Roman" panose="02020603050405020304" pitchFamily="18" charset="0"/>
                                    </a:rPr>
                                    <m:t>2</m:t>
                                  </m:r>
                                </m:sup>
                              </m:sSup>
                              <m:r>
                                <a:rPr lang="es-EC" sz="1100" i="1">
                                  <a:latin typeface="Cambria Math" panose="02040503050406030204" pitchFamily="18" charset="0"/>
                                  <a:ea typeface="Times New Roman" panose="02020603050405020304" pitchFamily="18" charset="0"/>
                                </a:rPr>
                                <m:t>+1,96</m:t>
                              </m:r>
                            </m:e>
                            <m:sup>
                              <m:r>
                                <a:rPr lang="es-EC" sz="1100" i="1">
                                  <a:latin typeface="Cambria Math" panose="02040503050406030204" pitchFamily="18" charset="0"/>
                                  <a:ea typeface="Times New Roman" panose="02020603050405020304" pitchFamily="18" charset="0"/>
                                </a:rPr>
                                <m:t>2</m:t>
                              </m:r>
                            </m:sup>
                          </m:sSup>
                          <m:r>
                            <a:rPr lang="es-EC" sz="1100" i="1">
                              <a:latin typeface="Cambria Math" panose="02040503050406030204" pitchFamily="18" charset="0"/>
                              <a:ea typeface="Times New Roman" panose="02020603050405020304" pitchFamily="18" charset="0"/>
                            </a:rPr>
                            <m:t>∗0,50∗0,50</m:t>
                          </m:r>
                        </m:den>
                      </m:f>
                    </m:oMath>
                  </m:oMathPara>
                </a14:m>
                <a:endParaRPr lang="es-EC" sz="1100" dirty="0">
                  <a:latin typeface="Times New Roman" panose="02020603050405020304" pitchFamily="18" charset="0"/>
                  <a:ea typeface="Times New Roman" panose="02020603050405020304" pitchFamily="18" charset="0"/>
                </a:endParaRPr>
              </a:p>
              <a:p>
                <a:pPr>
                  <a:lnSpc>
                    <a:spcPct val="200000"/>
                  </a:lnSpc>
                  <a:spcAft>
                    <a:spcPts val="0"/>
                  </a:spcAft>
                </a:pPr>
                <a:r>
                  <a:rPr lang="es-EC" sz="1100" dirty="0">
                    <a:latin typeface="Times New Roman" panose="02020603050405020304" pitchFamily="18" charset="0"/>
                    <a:ea typeface="Times New Roman" panose="02020603050405020304" pitchFamily="18" charset="0"/>
                  </a:rPr>
                  <a:t> </a:t>
                </a:r>
              </a:p>
              <a:p>
                <a:pPr>
                  <a:lnSpc>
                    <a:spcPct val="200000"/>
                  </a:lnSpc>
                  <a:spcAft>
                    <a:spcPts val="0"/>
                  </a:spcAft>
                </a:pPr>
                <a:endParaRPr lang="es-EC" sz="1100" dirty="0">
                  <a:latin typeface="Times New Roman" panose="02020603050405020304" pitchFamily="18" charset="0"/>
                  <a:ea typeface="Times New Roman" panose="02020603050405020304" pitchFamily="18" charset="0"/>
                </a:endParaRPr>
              </a:p>
            </p:txBody>
          </p:sp>
        </mc:Choice>
        <mc:Fallback xmlns="">
          <p:sp>
            <p:nvSpPr>
              <p:cNvPr id="8" name="Rectángulo 7">
                <a:extLst>
                  <a:ext uri="{FF2B5EF4-FFF2-40B4-BE49-F238E27FC236}">
                    <a16:creationId xmlns:a16="http://schemas.microsoft.com/office/drawing/2014/main" id="{2E38150C-B2D8-4CC5-8681-59DC65A4D2AB}"/>
                  </a:ext>
                </a:extLst>
              </p:cNvPr>
              <p:cNvSpPr>
                <a:spLocks noRot="1" noChangeAspect="1" noMove="1" noResize="1" noEditPoints="1" noAdjustHandles="1" noChangeArrowheads="1" noChangeShapeType="1" noTextEdit="1"/>
              </p:cNvSpPr>
              <p:nvPr/>
            </p:nvSpPr>
            <p:spPr>
              <a:xfrm>
                <a:off x="5428148" y="1515635"/>
                <a:ext cx="4727258" cy="1445267"/>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53D8DD19-40EB-434E-8EFD-F06D924C93C1}"/>
                  </a:ext>
                </a:extLst>
              </p:cNvPr>
              <p:cNvSpPr/>
              <p:nvPr/>
            </p:nvSpPr>
            <p:spPr>
              <a:xfrm>
                <a:off x="9227232" y="1515635"/>
                <a:ext cx="1065483" cy="646331"/>
              </a:xfrm>
              <a:prstGeom prst="rect">
                <a:avLst/>
              </a:prstGeom>
            </p:spPr>
            <p:txBody>
              <a:bodyPr wrap="none">
                <a:spAutoFit/>
              </a:bodyPr>
              <a:lstStyle/>
              <a:p>
                <a:pPr>
                  <a:lnSpc>
                    <a:spcPct val="20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rPr>
                        <m:t>𝑛</m:t>
                      </m:r>
                      <m:r>
                        <a:rPr lang="es-EC" i="1">
                          <a:latin typeface="Cambria Math" panose="02040503050406030204" pitchFamily="18" charset="0"/>
                          <a:ea typeface="Times New Roman" panose="02020603050405020304" pitchFamily="18" charset="0"/>
                        </a:rPr>
                        <m:t>=375</m:t>
                      </m:r>
                    </m:oMath>
                  </m:oMathPara>
                </a14:m>
                <a:endParaRPr lang="es-EC" dirty="0">
                  <a:latin typeface="Times New Roman" panose="02020603050405020304" pitchFamily="18" charset="0"/>
                  <a:ea typeface="Times New Roman" panose="02020603050405020304" pitchFamily="18" charset="0"/>
                </a:endParaRPr>
              </a:p>
            </p:txBody>
          </p:sp>
        </mc:Choice>
        <mc:Fallback xmlns="">
          <p:sp>
            <p:nvSpPr>
              <p:cNvPr id="9" name="Rectángulo 8">
                <a:extLst>
                  <a:ext uri="{FF2B5EF4-FFF2-40B4-BE49-F238E27FC236}">
                    <a16:creationId xmlns:a16="http://schemas.microsoft.com/office/drawing/2014/main" id="{53D8DD19-40EB-434E-8EFD-F06D924C93C1}"/>
                  </a:ext>
                </a:extLst>
              </p:cNvPr>
              <p:cNvSpPr>
                <a:spLocks noRot="1" noChangeAspect="1" noMove="1" noResize="1" noEditPoints="1" noAdjustHandles="1" noChangeArrowheads="1" noChangeShapeType="1" noTextEdit="1"/>
              </p:cNvSpPr>
              <p:nvPr/>
            </p:nvSpPr>
            <p:spPr>
              <a:xfrm>
                <a:off x="9227232" y="1515635"/>
                <a:ext cx="1065483" cy="646331"/>
              </a:xfrm>
              <a:prstGeom prst="rect">
                <a:avLst/>
              </a:prstGeom>
              <a:blipFill>
                <a:blip r:embed="rId11"/>
                <a:stretch>
                  <a:fillRect/>
                </a:stretch>
              </a:blipFill>
            </p:spPr>
            <p:txBody>
              <a:bodyPr/>
              <a:lstStyle/>
              <a:p>
                <a:r>
                  <a:rPr lang="es-EC">
                    <a:noFill/>
                  </a:rPr>
                  <a:t> </a:t>
                </a:r>
              </a:p>
            </p:txBody>
          </p:sp>
        </mc:Fallback>
      </mc:AlternateContent>
      <p:sp>
        <p:nvSpPr>
          <p:cNvPr id="10" name="Rectángulo: esquinas redondeadas 9">
            <a:extLst>
              <a:ext uri="{FF2B5EF4-FFF2-40B4-BE49-F238E27FC236}">
                <a16:creationId xmlns:a16="http://schemas.microsoft.com/office/drawing/2014/main" id="{C9141F79-12B7-43E9-82E3-239322F7F206}"/>
              </a:ext>
            </a:extLst>
          </p:cNvPr>
          <p:cNvSpPr/>
          <p:nvPr/>
        </p:nvSpPr>
        <p:spPr>
          <a:xfrm>
            <a:off x="1280160" y="4892040"/>
            <a:ext cx="2971800" cy="1231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i="1" dirty="0"/>
              <a:t>P</a:t>
            </a:r>
            <a:r>
              <a:rPr lang="es-EC" b="1" i="1" dirty="0"/>
              <a:t>oblación Finita</a:t>
            </a:r>
          </a:p>
          <a:p>
            <a:pPr algn="ctr"/>
            <a:endParaRPr lang="es-EC" dirty="0"/>
          </a:p>
        </p:txBody>
      </p:sp>
      <p:sp>
        <p:nvSpPr>
          <p:cNvPr id="11" name="Rectángulo: esquinas redondeadas 10">
            <a:extLst>
              <a:ext uri="{FF2B5EF4-FFF2-40B4-BE49-F238E27FC236}">
                <a16:creationId xmlns:a16="http://schemas.microsoft.com/office/drawing/2014/main" id="{AC5DCA71-ED82-4719-AC08-E4CCC620832D}"/>
              </a:ext>
            </a:extLst>
          </p:cNvPr>
          <p:cNvSpPr/>
          <p:nvPr/>
        </p:nvSpPr>
        <p:spPr>
          <a:xfrm>
            <a:off x="4610100" y="4928525"/>
            <a:ext cx="2971800" cy="1231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t>Muestreo por conveniencia</a:t>
            </a:r>
          </a:p>
          <a:p>
            <a:pPr algn="ctr"/>
            <a:endParaRPr lang="es-EC" dirty="0"/>
          </a:p>
        </p:txBody>
      </p:sp>
      <p:sp>
        <p:nvSpPr>
          <p:cNvPr id="13" name="CuadroTexto 12">
            <a:extLst>
              <a:ext uri="{FF2B5EF4-FFF2-40B4-BE49-F238E27FC236}">
                <a16:creationId xmlns:a16="http://schemas.microsoft.com/office/drawing/2014/main" id="{5EE58C1C-A203-453E-AFD8-B374B1800A09}"/>
              </a:ext>
            </a:extLst>
          </p:cNvPr>
          <p:cNvSpPr txBox="1"/>
          <p:nvPr/>
        </p:nvSpPr>
        <p:spPr>
          <a:xfrm>
            <a:off x="950077" y="746879"/>
            <a:ext cx="3885042" cy="369332"/>
          </a:xfrm>
          <a:prstGeom prst="rect">
            <a:avLst/>
          </a:prstGeom>
          <a:noFill/>
        </p:spPr>
        <p:txBody>
          <a:bodyPr wrap="square" rtlCol="0">
            <a:spAutoFit/>
          </a:bodyPr>
          <a:lstStyle/>
          <a:p>
            <a:r>
              <a:rPr lang="es-EC" dirty="0">
                <a:latin typeface="Times New Roman" panose="02020603050405020304" pitchFamily="18" charset="0"/>
                <a:ea typeface="Times New Roman" panose="02020603050405020304" pitchFamily="18" charset="0"/>
              </a:rPr>
              <a:t>Barrio La Mariscal</a:t>
            </a:r>
            <a:endParaRPr lang="es-EC" dirty="0"/>
          </a:p>
        </p:txBody>
      </p:sp>
      <p:sp>
        <p:nvSpPr>
          <p:cNvPr id="18" name="Rectángulo: esquinas redondeadas 17">
            <a:extLst>
              <a:ext uri="{FF2B5EF4-FFF2-40B4-BE49-F238E27FC236}">
                <a16:creationId xmlns:a16="http://schemas.microsoft.com/office/drawing/2014/main" id="{65D409DC-C793-4DCB-AECF-9D4401A9D3CF}"/>
              </a:ext>
            </a:extLst>
          </p:cNvPr>
          <p:cNvSpPr/>
          <p:nvPr/>
        </p:nvSpPr>
        <p:spPr>
          <a:xfrm>
            <a:off x="7813502" y="4928524"/>
            <a:ext cx="2971800" cy="1231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i="1" dirty="0"/>
              <a:t>Encuesta</a:t>
            </a:r>
          </a:p>
          <a:p>
            <a:pPr algn="ctr"/>
            <a:endParaRPr lang="es-EC" dirty="0"/>
          </a:p>
        </p:txBody>
      </p:sp>
    </p:spTree>
    <p:extLst>
      <p:ext uri="{BB962C8B-B14F-4D97-AF65-F5344CB8AC3E}">
        <p14:creationId xmlns:p14="http://schemas.microsoft.com/office/powerpoint/2010/main" val="277666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7EB4452-F68D-4501-8242-6D3491652FB5}"/>
              </a:ext>
            </a:extLst>
          </p:cNvPr>
          <p:cNvGraphicFramePr>
            <a:graphicFrameLocks noGrp="1"/>
          </p:cNvGraphicFramePr>
          <p:nvPr>
            <p:extLst>
              <p:ext uri="{D42A27DB-BD31-4B8C-83A1-F6EECF244321}">
                <p14:modId xmlns:p14="http://schemas.microsoft.com/office/powerpoint/2010/main" val="1477567468"/>
              </p:ext>
            </p:extLst>
          </p:nvPr>
        </p:nvGraphicFramePr>
        <p:xfrm>
          <a:off x="804333" y="584775"/>
          <a:ext cx="8754533" cy="6110100"/>
        </p:xfrm>
        <a:graphic>
          <a:graphicData uri="http://schemas.openxmlformats.org/drawingml/2006/table">
            <a:tbl>
              <a:tblPr>
                <a:tableStyleId>{BC89EF96-8CEA-46FF-86C4-4CE0E7609802}</a:tableStyleId>
              </a:tblPr>
              <a:tblGrid>
                <a:gridCol w="1668145">
                  <a:extLst>
                    <a:ext uri="{9D8B030D-6E8A-4147-A177-3AD203B41FA5}">
                      <a16:colId xmlns:a16="http://schemas.microsoft.com/office/drawing/2014/main" val="2444509488"/>
                    </a:ext>
                  </a:extLst>
                </a:gridCol>
                <a:gridCol w="918128">
                  <a:extLst>
                    <a:ext uri="{9D8B030D-6E8A-4147-A177-3AD203B41FA5}">
                      <a16:colId xmlns:a16="http://schemas.microsoft.com/office/drawing/2014/main" val="1528162282"/>
                    </a:ext>
                  </a:extLst>
                </a:gridCol>
                <a:gridCol w="1784528">
                  <a:extLst>
                    <a:ext uri="{9D8B030D-6E8A-4147-A177-3AD203B41FA5}">
                      <a16:colId xmlns:a16="http://schemas.microsoft.com/office/drawing/2014/main" val="1059561771"/>
                    </a:ext>
                  </a:extLst>
                </a:gridCol>
                <a:gridCol w="1668145">
                  <a:extLst>
                    <a:ext uri="{9D8B030D-6E8A-4147-A177-3AD203B41FA5}">
                      <a16:colId xmlns:a16="http://schemas.microsoft.com/office/drawing/2014/main" val="468845869"/>
                    </a:ext>
                  </a:extLst>
                </a:gridCol>
                <a:gridCol w="982783">
                  <a:extLst>
                    <a:ext uri="{9D8B030D-6E8A-4147-A177-3AD203B41FA5}">
                      <a16:colId xmlns:a16="http://schemas.microsoft.com/office/drawing/2014/main" val="2418369795"/>
                    </a:ext>
                  </a:extLst>
                </a:gridCol>
                <a:gridCol w="775883">
                  <a:extLst>
                    <a:ext uri="{9D8B030D-6E8A-4147-A177-3AD203B41FA5}">
                      <a16:colId xmlns:a16="http://schemas.microsoft.com/office/drawing/2014/main" val="1782863334"/>
                    </a:ext>
                  </a:extLst>
                </a:gridCol>
                <a:gridCol w="956921">
                  <a:extLst>
                    <a:ext uri="{9D8B030D-6E8A-4147-A177-3AD203B41FA5}">
                      <a16:colId xmlns:a16="http://schemas.microsoft.com/office/drawing/2014/main" val="231000486"/>
                    </a:ext>
                  </a:extLst>
                </a:gridCol>
              </a:tblGrid>
              <a:tr h="509871">
                <a:tc>
                  <a:txBody>
                    <a:bodyPr/>
                    <a:lstStyle/>
                    <a:p>
                      <a:pPr algn="ctr" fontAlgn="ctr"/>
                      <a:r>
                        <a:rPr lang="es-EC" sz="1000" u="none" strike="noStrike">
                          <a:effectLst/>
                          <a:latin typeface="Times New Roman" panose="02020603050405020304" pitchFamily="18" charset="0"/>
                          <a:cs typeface="Times New Roman" panose="02020603050405020304" pitchFamily="18" charset="0"/>
                        </a:rPr>
                        <a:t>OBJETIVO ESPECIFICO</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1000" u="none" strike="noStrike">
                          <a:effectLst/>
                          <a:latin typeface="Times New Roman" panose="02020603050405020304" pitchFamily="18" charset="0"/>
                          <a:cs typeface="Times New Roman" panose="02020603050405020304" pitchFamily="18" charset="0"/>
                        </a:rPr>
                        <a:t>VARIABLES</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1000" u="none" strike="noStrike">
                          <a:effectLst/>
                          <a:latin typeface="Times New Roman" panose="02020603050405020304" pitchFamily="18" charset="0"/>
                          <a:cs typeface="Times New Roman" panose="02020603050405020304" pitchFamily="18" charset="0"/>
                        </a:rPr>
                        <a:t>DEFINICION DE LA VARIABLE</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1000" u="none" strike="noStrike" dirty="0">
                          <a:effectLst/>
                          <a:latin typeface="Times New Roman" panose="02020603050405020304" pitchFamily="18" charset="0"/>
                          <a:cs typeface="Times New Roman" panose="02020603050405020304" pitchFamily="18" charset="0"/>
                        </a:rPr>
                        <a:t>INDICADOR</a:t>
                      </a:r>
                      <a:endParaRPr lang="es-EC"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1000" u="none" strike="noStrike">
                          <a:effectLst/>
                          <a:latin typeface="Times New Roman" panose="02020603050405020304" pitchFamily="18" charset="0"/>
                          <a:cs typeface="Times New Roman" panose="02020603050405020304" pitchFamily="18" charset="0"/>
                        </a:rPr>
                        <a:t>TIPO DE FUENTE  DE INFORMACIÓN </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1000" u="none" strike="noStrike">
                          <a:effectLst/>
                          <a:latin typeface="Times New Roman" panose="02020603050405020304" pitchFamily="18" charset="0"/>
                          <a:cs typeface="Times New Roman" panose="02020603050405020304" pitchFamily="18" charset="0"/>
                        </a:rPr>
                        <a:t>TÉCNICA</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1000" u="none" strike="noStrike">
                          <a:effectLst/>
                          <a:latin typeface="Times New Roman" panose="02020603050405020304" pitchFamily="18" charset="0"/>
                          <a:cs typeface="Times New Roman" panose="02020603050405020304" pitchFamily="18" charset="0"/>
                        </a:rPr>
                        <a:t>INSTRUMENTO</a:t>
                      </a:r>
                      <a:endParaRPr lang="es-EC" sz="1000" b="1"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extLst>
                  <a:ext uri="{0D108BD9-81ED-4DB2-BD59-A6C34878D82A}">
                    <a16:rowId xmlns:a16="http://schemas.microsoft.com/office/drawing/2014/main" val="805636630"/>
                  </a:ext>
                </a:extLst>
              </a:tr>
              <a:tr h="169179">
                <a:tc rowSpan="7">
                  <a:txBody>
                    <a:bodyPr/>
                    <a:lstStyle/>
                    <a:p>
                      <a:pPr algn="ctr" fontAlgn="ctr"/>
                      <a:r>
                        <a:rPr lang="es-EC" sz="900" u="none" strike="noStrike">
                          <a:effectLst/>
                          <a:latin typeface="Times New Roman" panose="02020603050405020304" pitchFamily="18" charset="0"/>
                          <a:cs typeface="Times New Roman" panose="02020603050405020304" pitchFamily="18" charset="0"/>
                        </a:rPr>
                        <a:t>Conocer los factores que influyen en el comportamiento de compra del consumidor. </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7">
                  <a:txBody>
                    <a:bodyPr/>
                    <a:lstStyle/>
                    <a:p>
                      <a:pPr algn="ctr" fontAlgn="ctr"/>
                      <a:r>
                        <a:rPr lang="es-EC" sz="900" u="none" strike="noStrike">
                          <a:effectLst/>
                          <a:latin typeface="Times New Roman" panose="02020603050405020304" pitchFamily="18" charset="0"/>
                          <a:cs typeface="Times New Roman" panose="02020603050405020304" pitchFamily="18" charset="0"/>
                        </a:rPr>
                        <a:t>Factores de personalidad</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7">
                  <a:txBody>
                    <a:bodyPr/>
                    <a:lstStyle/>
                    <a:p>
                      <a:pPr algn="ctr" fontAlgn="ctr"/>
                      <a:r>
                        <a:rPr lang="es-EC" sz="900" u="none" strike="noStrike">
                          <a:effectLst/>
                          <a:latin typeface="Times New Roman" panose="02020603050405020304" pitchFamily="18" charset="0"/>
                          <a:cs typeface="Times New Roman" panose="02020603050405020304" pitchFamily="18" charset="0"/>
                        </a:rPr>
                        <a:t>El consumidor reconoce su necesidad y, busca lo que desea a través de información, que puede ser física o virtual (López, 2014, pág. 53).   </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l" fontAlgn="ctr"/>
                      <a:r>
                        <a:rPr lang="es-EC" sz="900" u="none" strike="noStrike" dirty="0">
                          <a:effectLst/>
                          <a:latin typeface="Times New Roman" panose="02020603050405020304" pitchFamily="18" charset="0"/>
                          <a:cs typeface="Times New Roman" panose="02020603050405020304" pitchFamily="18" charset="0"/>
                        </a:rPr>
                        <a:t>Cultura</a:t>
                      </a:r>
                      <a:endParaRPr lang="es-EC"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7">
                  <a:txBody>
                    <a:bodyPr/>
                    <a:lstStyle/>
                    <a:p>
                      <a:pPr algn="l" fontAlgn="t"/>
                      <a:r>
                        <a:rPr lang="es-EC" sz="900" u="none" strike="noStrike">
                          <a:effectLst/>
                          <a:latin typeface="Times New Roman" panose="02020603050405020304" pitchFamily="18" charset="0"/>
                          <a:cs typeface="Times New Roman" panose="02020603050405020304" pitchFamily="18" charset="0"/>
                        </a:rPr>
                        <a:t>Primaria - Secundaria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rowSpan="7">
                  <a:txBody>
                    <a:bodyPr/>
                    <a:lstStyle/>
                    <a:p>
                      <a:pPr algn="l" fontAlgn="t"/>
                      <a:r>
                        <a:rPr lang="es-EC" sz="900" u="none" strike="noStrike">
                          <a:effectLst/>
                          <a:latin typeface="Times New Roman" panose="02020603050405020304" pitchFamily="18" charset="0"/>
                          <a:cs typeface="Times New Roman" panose="02020603050405020304" pitchFamily="18" charset="0"/>
                        </a:rPr>
                        <a:t>Encuesta y Entrevista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rowSpan="7">
                  <a:txBody>
                    <a:bodyPr/>
                    <a:lstStyle/>
                    <a:p>
                      <a:pPr algn="l" fontAlgn="t"/>
                      <a:r>
                        <a:rPr lang="es-EC" sz="900" u="none" strike="noStrike">
                          <a:effectLst/>
                          <a:latin typeface="Times New Roman" panose="02020603050405020304" pitchFamily="18" charset="0"/>
                          <a:cs typeface="Times New Roman" panose="02020603050405020304" pitchFamily="18" charset="0"/>
                        </a:rPr>
                        <a:t>Cuestionario</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extLst>
                  <a:ext uri="{0D108BD9-81ED-4DB2-BD59-A6C34878D82A}">
                    <a16:rowId xmlns:a16="http://schemas.microsoft.com/office/drawing/2014/main" val="3751403329"/>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Grupo de aspiracion</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461818363"/>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Grupos de referencia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248401623"/>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900" u="none" strike="noStrike">
                          <a:effectLst/>
                          <a:latin typeface="Times New Roman" panose="02020603050405020304" pitchFamily="18" charset="0"/>
                          <a:cs typeface="Times New Roman" panose="02020603050405020304" pitchFamily="18" charset="0"/>
                        </a:rPr>
                        <a:t>Percepcion</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b"/>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767635918"/>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900" u="none" strike="noStrike">
                          <a:effectLst/>
                          <a:latin typeface="Times New Roman" panose="02020603050405020304" pitchFamily="18" charset="0"/>
                          <a:cs typeface="Times New Roman" panose="02020603050405020304" pitchFamily="18" charset="0"/>
                        </a:rPr>
                        <a:t>Motivos</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b"/>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448967947"/>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900" u="none" strike="noStrike">
                          <a:effectLst/>
                          <a:latin typeface="Times New Roman" panose="02020603050405020304" pitchFamily="18" charset="0"/>
                          <a:cs typeface="Times New Roman" panose="02020603050405020304" pitchFamily="18" charset="0"/>
                        </a:rPr>
                        <a:t>Aprendizaje</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b"/>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304448823"/>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900" u="none" strike="noStrike">
                          <a:effectLst/>
                          <a:latin typeface="Times New Roman" panose="02020603050405020304" pitchFamily="18" charset="0"/>
                          <a:cs typeface="Times New Roman" panose="02020603050405020304" pitchFamily="18" charset="0"/>
                        </a:rPr>
                        <a:t>Actitudes</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b"/>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025765377"/>
                  </a:ext>
                </a:extLst>
              </a:tr>
              <a:tr h="169179">
                <a:tc rowSpan="5">
                  <a:txBody>
                    <a:bodyPr/>
                    <a:lstStyle/>
                    <a:p>
                      <a:pPr algn="ctr" fontAlgn="ctr"/>
                      <a:r>
                        <a:rPr lang="es-EC" sz="900" u="none" strike="noStrike">
                          <a:effectLst/>
                          <a:latin typeface="Times New Roman" panose="02020603050405020304" pitchFamily="18" charset="0"/>
                          <a:cs typeface="Times New Roman" panose="02020603050405020304" pitchFamily="18" charset="0"/>
                        </a:rPr>
                        <a:t>Conocer el tipo de decision del compra del consumidor</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5">
                  <a:txBody>
                    <a:bodyPr/>
                    <a:lstStyle/>
                    <a:p>
                      <a:pPr algn="ctr" fontAlgn="ctr"/>
                      <a:r>
                        <a:rPr lang="es-EC" sz="900" u="none" strike="noStrike">
                          <a:effectLst/>
                          <a:latin typeface="Times New Roman" panose="02020603050405020304" pitchFamily="18" charset="0"/>
                          <a:cs typeface="Times New Roman" panose="02020603050405020304" pitchFamily="18" charset="0"/>
                        </a:rPr>
                        <a:t>Decision de compra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5">
                  <a:txBody>
                    <a:bodyPr/>
                    <a:lstStyle/>
                    <a:p>
                      <a:pPr algn="ctr" fontAlgn="ctr"/>
                      <a:r>
                        <a:rPr lang="es-EC" sz="900" u="none" strike="noStrike">
                          <a:effectLst/>
                          <a:latin typeface="Times New Roman" panose="02020603050405020304" pitchFamily="18" charset="0"/>
                          <a:cs typeface="Times New Roman" panose="02020603050405020304" pitchFamily="18" charset="0"/>
                        </a:rPr>
                        <a:t>Proceso de decisión importante que se halla detrás del acto de comprar un producto o servicio, compuesto de diferentes etapas por las que pasa el comprador para decidir qué producto o servicio es el que más se adecua a sus necesidades y le proporciona un mayor valor.  (Diccionario LID de Marketing Directo e Interactivo, 2017)</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Reconocimiento de la necesidad</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5">
                  <a:txBody>
                    <a:bodyPr/>
                    <a:lstStyle/>
                    <a:p>
                      <a:pPr algn="l" fontAlgn="t"/>
                      <a:r>
                        <a:rPr lang="es-EC" sz="900" u="none" strike="noStrike">
                          <a:effectLst/>
                          <a:latin typeface="Times New Roman" panose="02020603050405020304" pitchFamily="18" charset="0"/>
                          <a:cs typeface="Times New Roman" panose="02020603050405020304" pitchFamily="18" charset="0"/>
                        </a:rPr>
                        <a:t>Primaria - Secundaria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rowSpan="5">
                  <a:txBody>
                    <a:bodyPr/>
                    <a:lstStyle/>
                    <a:p>
                      <a:pPr algn="l" fontAlgn="t"/>
                      <a:r>
                        <a:rPr lang="es-EC" sz="900" u="none" strike="noStrike">
                          <a:effectLst/>
                          <a:latin typeface="Times New Roman" panose="02020603050405020304" pitchFamily="18" charset="0"/>
                          <a:cs typeface="Times New Roman" panose="02020603050405020304" pitchFamily="18" charset="0"/>
                        </a:rPr>
                        <a:t>Encuesta y Entrevista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rowSpan="5">
                  <a:txBody>
                    <a:bodyPr/>
                    <a:lstStyle/>
                    <a:p>
                      <a:pPr algn="l" fontAlgn="t"/>
                      <a:r>
                        <a:rPr lang="es-EC" sz="900" u="none" strike="noStrike">
                          <a:effectLst/>
                          <a:latin typeface="Times New Roman" panose="02020603050405020304" pitchFamily="18" charset="0"/>
                          <a:cs typeface="Times New Roman" panose="02020603050405020304" pitchFamily="18" charset="0"/>
                        </a:rPr>
                        <a:t>Cuestionario</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extLst>
                  <a:ext uri="{0D108BD9-81ED-4DB2-BD59-A6C34878D82A}">
                    <a16:rowId xmlns:a16="http://schemas.microsoft.com/office/drawing/2014/main" val="3393179851"/>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Búsqueda previa a la compra.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462821810"/>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Evaluacion de alternativas</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291910545"/>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La compra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969251312"/>
                  </a:ext>
                </a:extLst>
              </a:tr>
              <a:tr h="252052">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b"/>
                      <a:r>
                        <a:rPr lang="es-EC" sz="900" u="none" strike="noStrike" dirty="0" err="1">
                          <a:effectLst/>
                          <a:latin typeface="Times New Roman" panose="02020603050405020304" pitchFamily="18" charset="0"/>
                          <a:cs typeface="Times New Roman" panose="02020603050405020304" pitchFamily="18" charset="0"/>
                        </a:rPr>
                        <a:t>Postcompra</a:t>
                      </a:r>
                      <a:endParaRPr lang="es-EC"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b"/>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007425890"/>
                  </a:ext>
                </a:extLst>
              </a:tr>
              <a:tr h="621123">
                <a:tc>
                  <a:txBody>
                    <a:bodyPr/>
                    <a:lstStyle/>
                    <a:p>
                      <a:pPr algn="ctr" fontAlgn="ctr"/>
                      <a:r>
                        <a:rPr lang="es-EC" sz="900" u="none" strike="noStrike">
                          <a:effectLst/>
                          <a:latin typeface="Times New Roman" panose="02020603050405020304" pitchFamily="18" charset="0"/>
                          <a:cs typeface="Times New Roman" panose="02020603050405020304" pitchFamily="18" charset="0"/>
                        </a:rPr>
                        <a:t>Conocer el tipo de decision del consumidor</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900" u="none" strike="noStrike">
                          <a:effectLst/>
                          <a:latin typeface="Times New Roman" panose="02020603050405020304" pitchFamily="18" charset="0"/>
                          <a:cs typeface="Times New Roman" panose="02020603050405020304" pitchFamily="18" charset="0"/>
                        </a:rPr>
                        <a:t>Decision del consumidor</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900" u="none" strike="noStrike">
                          <a:effectLst/>
                          <a:latin typeface="Times New Roman" panose="02020603050405020304" pitchFamily="18" charset="0"/>
                          <a:cs typeface="Times New Roman" panose="02020603050405020304" pitchFamily="18" charset="0"/>
                        </a:rPr>
                        <a:t>El nivel de involucramiento de un individuo desempeña una función esencial en la</a:t>
                      </a:r>
                      <a:br>
                        <a:rPr lang="es-EC" sz="900" u="none" strike="noStrike">
                          <a:effectLst/>
                          <a:latin typeface="Times New Roman" panose="02020603050405020304" pitchFamily="18" charset="0"/>
                          <a:cs typeface="Times New Roman" panose="02020603050405020304" pitchFamily="18" charset="0"/>
                        </a:rPr>
                      </a:br>
                      <a:r>
                        <a:rPr lang="es-EC" sz="900" u="none" strike="noStrike">
                          <a:effectLst/>
                          <a:latin typeface="Times New Roman" panose="02020603050405020304" pitchFamily="18" charset="0"/>
                          <a:cs typeface="Times New Roman" panose="02020603050405020304" pitchFamily="18" charset="0"/>
                        </a:rPr>
                        <a:t>atención que éste ponga al mensaje y en el cuidado con el que intente decodifi carlos. (Schiffman. Leon, 2010)</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l" fontAlgn="t"/>
                      <a:r>
                        <a:rPr lang="es-EC" sz="900" u="none" strike="noStrike">
                          <a:effectLst/>
                          <a:latin typeface="Times New Roman" panose="02020603050405020304" pitchFamily="18" charset="0"/>
                          <a:cs typeface="Times New Roman" panose="02020603050405020304" pitchFamily="18" charset="0"/>
                        </a:rPr>
                        <a:t>Involucramiento</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a:txBody>
                    <a:bodyPr/>
                    <a:lstStyle/>
                    <a:p>
                      <a:pPr algn="l" fontAlgn="t"/>
                      <a:r>
                        <a:rPr lang="es-EC" sz="900" u="none" strike="noStrike">
                          <a:effectLst/>
                          <a:latin typeface="Times New Roman" panose="02020603050405020304" pitchFamily="18" charset="0"/>
                          <a:cs typeface="Times New Roman" panose="02020603050405020304" pitchFamily="18" charset="0"/>
                        </a:rPr>
                        <a:t>Primaria - Secundaria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a:txBody>
                    <a:bodyPr/>
                    <a:lstStyle/>
                    <a:p>
                      <a:pPr algn="l" fontAlgn="t"/>
                      <a:r>
                        <a:rPr lang="es-EC" sz="900" u="none" strike="noStrike">
                          <a:effectLst/>
                          <a:latin typeface="Times New Roman" panose="02020603050405020304" pitchFamily="18" charset="0"/>
                          <a:cs typeface="Times New Roman" panose="02020603050405020304" pitchFamily="18" charset="0"/>
                        </a:rPr>
                        <a:t>Encuesta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a:txBody>
                    <a:bodyPr/>
                    <a:lstStyle/>
                    <a:p>
                      <a:pPr algn="l" fontAlgn="t"/>
                      <a:r>
                        <a:rPr lang="es-EC" sz="900" u="none" strike="noStrike">
                          <a:effectLst/>
                          <a:latin typeface="Times New Roman" panose="02020603050405020304" pitchFamily="18" charset="0"/>
                          <a:cs typeface="Times New Roman" panose="02020603050405020304" pitchFamily="18" charset="0"/>
                        </a:rPr>
                        <a:t>Cuestionario</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extLst>
                  <a:ext uri="{0D108BD9-81ED-4DB2-BD59-A6C34878D82A}">
                    <a16:rowId xmlns:a16="http://schemas.microsoft.com/office/drawing/2014/main" val="1423038149"/>
                  </a:ext>
                </a:extLst>
              </a:tr>
              <a:tr h="525039">
                <a:tc>
                  <a:txBody>
                    <a:bodyPr/>
                    <a:lstStyle/>
                    <a:p>
                      <a:pPr algn="ctr" fontAlgn="ctr"/>
                      <a:r>
                        <a:rPr lang="es-EC" sz="900" u="none" strike="noStrike" dirty="0">
                          <a:effectLst/>
                          <a:latin typeface="Times New Roman" panose="02020603050405020304" pitchFamily="18" charset="0"/>
                          <a:cs typeface="Times New Roman" panose="02020603050405020304" pitchFamily="18" charset="0"/>
                        </a:rPr>
                        <a:t>Determinar los papeles que influyen en la decisión de compra en internet.</a:t>
                      </a:r>
                      <a:endParaRPr lang="es-EC"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900" u="none" strike="noStrike">
                          <a:effectLst/>
                          <a:latin typeface="Times New Roman" panose="02020603050405020304" pitchFamily="18" charset="0"/>
                          <a:cs typeface="Times New Roman" panose="02020603050405020304" pitchFamily="18" charset="0"/>
                        </a:rPr>
                        <a:t>Papeles decision de compra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ctr" fontAlgn="ctr"/>
                      <a:r>
                        <a:rPr lang="es-EC" sz="900" u="none" strike="noStrike">
                          <a:effectLst/>
                          <a:latin typeface="Times New Roman" panose="02020603050405020304" pitchFamily="18" charset="0"/>
                          <a:cs typeface="Times New Roman" panose="02020603050405020304" pitchFamily="18" charset="0"/>
                        </a:rPr>
                        <a:t>La socialización de los miembros de la familia, que abarca desde los hijos pequeños hasta los adultos, es una función familiar esencial. (Schiffman. Leon, 2010) </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l" fontAlgn="b"/>
                      <a:r>
                        <a:rPr lang="es-EC" sz="900" u="none" strike="noStrike">
                          <a:effectLst/>
                          <a:latin typeface="Times New Roman" panose="02020603050405020304" pitchFamily="18" charset="0"/>
                          <a:cs typeface="Times New Roman" panose="02020603050405020304" pitchFamily="18" charset="0"/>
                        </a:rPr>
                        <a:t>Papeles del consumidor</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b"/>
                </a:tc>
                <a:tc>
                  <a:txBody>
                    <a:bodyPr/>
                    <a:lstStyle/>
                    <a:p>
                      <a:pPr algn="l" fontAlgn="t"/>
                      <a:r>
                        <a:rPr lang="es-EC" sz="900" u="none" strike="noStrike">
                          <a:effectLst/>
                          <a:latin typeface="Times New Roman" panose="02020603050405020304" pitchFamily="18" charset="0"/>
                          <a:cs typeface="Times New Roman" panose="02020603050405020304" pitchFamily="18" charset="0"/>
                        </a:rPr>
                        <a:t>Primaria - Secundaria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a:txBody>
                    <a:bodyPr/>
                    <a:lstStyle/>
                    <a:p>
                      <a:pPr algn="l" fontAlgn="t"/>
                      <a:r>
                        <a:rPr lang="es-EC" sz="900" u="none" strike="noStrike">
                          <a:effectLst/>
                          <a:latin typeface="Times New Roman" panose="02020603050405020304" pitchFamily="18" charset="0"/>
                          <a:cs typeface="Times New Roman" panose="02020603050405020304" pitchFamily="18" charset="0"/>
                        </a:rPr>
                        <a:t>Encuesta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a:txBody>
                    <a:bodyPr/>
                    <a:lstStyle/>
                    <a:p>
                      <a:pPr algn="l" fontAlgn="t"/>
                      <a:r>
                        <a:rPr lang="es-EC" sz="900" u="none" strike="noStrike">
                          <a:effectLst/>
                          <a:latin typeface="Times New Roman" panose="02020603050405020304" pitchFamily="18" charset="0"/>
                          <a:cs typeface="Times New Roman" panose="02020603050405020304" pitchFamily="18" charset="0"/>
                        </a:rPr>
                        <a:t>Cuestionario</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extLst>
                  <a:ext uri="{0D108BD9-81ED-4DB2-BD59-A6C34878D82A}">
                    <a16:rowId xmlns:a16="http://schemas.microsoft.com/office/drawing/2014/main" val="4192268671"/>
                  </a:ext>
                </a:extLst>
              </a:tr>
              <a:tr h="169179">
                <a:tc rowSpan="9">
                  <a:txBody>
                    <a:bodyPr/>
                    <a:lstStyle/>
                    <a:p>
                      <a:pPr algn="ctr" fontAlgn="ctr"/>
                      <a:r>
                        <a:rPr lang="es-EC" sz="900" u="none" strike="noStrike">
                          <a:effectLst/>
                          <a:latin typeface="Times New Roman" panose="02020603050405020304" pitchFamily="18" charset="0"/>
                          <a:cs typeface="Times New Roman" panose="02020603050405020304" pitchFamily="18" charset="0"/>
                        </a:rPr>
                        <a:t>Definir el Perfil del consumidor en la compra de bienes o servicios de manera online.  </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9">
                  <a:txBody>
                    <a:bodyPr/>
                    <a:lstStyle/>
                    <a:p>
                      <a:pPr algn="ctr" fontAlgn="ctr"/>
                      <a:r>
                        <a:rPr lang="es-EC" sz="900" u="none" strike="noStrike">
                          <a:effectLst/>
                          <a:latin typeface="Times New Roman" panose="02020603050405020304" pitchFamily="18" charset="0"/>
                          <a:cs typeface="Times New Roman" panose="02020603050405020304" pitchFamily="18" charset="0"/>
                        </a:rPr>
                        <a:t>Perfil del consumidor</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9">
                  <a:txBody>
                    <a:bodyPr/>
                    <a:lstStyle/>
                    <a:p>
                      <a:pPr algn="ctr" fontAlgn="ctr"/>
                      <a:r>
                        <a:rPr lang="es-EC" sz="900" u="none" strike="noStrike">
                          <a:effectLst/>
                          <a:latin typeface="Times New Roman" panose="02020603050405020304" pitchFamily="18" charset="0"/>
                          <a:cs typeface="Times New Roman" panose="02020603050405020304" pitchFamily="18" charset="0"/>
                        </a:rPr>
                        <a:t>Caracteristicas del perfil del consumidor</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Lugar de residencia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rowSpan="9">
                  <a:txBody>
                    <a:bodyPr/>
                    <a:lstStyle/>
                    <a:p>
                      <a:pPr algn="l" fontAlgn="t"/>
                      <a:r>
                        <a:rPr lang="es-EC" sz="900" u="none" strike="noStrike">
                          <a:effectLst/>
                          <a:latin typeface="Times New Roman" panose="02020603050405020304" pitchFamily="18" charset="0"/>
                          <a:cs typeface="Times New Roman" panose="02020603050405020304" pitchFamily="18" charset="0"/>
                        </a:rPr>
                        <a:t>Primaria - Secundaria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rowSpan="9">
                  <a:txBody>
                    <a:bodyPr/>
                    <a:lstStyle/>
                    <a:p>
                      <a:pPr algn="l" fontAlgn="t"/>
                      <a:r>
                        <a:rPr lang="es-EC" sz="900" u="none" strike="noStrike">
                          <a:effectLst/>
                          <a:latin typeface="Times New Roman" panose="02020603050405020304" pitchFamily="18" charset="0"/>
                          <a:cs typeface="Times New Roman" panose="02020603050405020304" pitchFamily="18" charset="0"/>
                        </a:rPr>
                        <a:t>Encuesta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tc rowSpan="9">
                  <a:txBody>
                    <a:bodyPr/>
                    <a:lstStyle/>
                    <a:p>
                      <a:pPr algn="l" fontAlgn="t"/>
                      <a:r>
                        <a:rPr lang="es-EC" sz="900" u="none" strike="noStrike">
                          <a:effectLst/>
                          <a:latin typeface="Times New Roman" panose="02020603050405020304" pitchFamily="18" charset="0"/>
                          <a:cs typeface="Times New Roman" panose="02020603050405020304" pitchFamily="18" charset="0"/>
                        </a:rPr>
                        <a:t>Cuestionario</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tc>
                <a:extLst>
                  <a:ext uri="{0D108BD9-81ED-4DB2-BD59-A6C34878D82A}">
                    <a16:rowId xmlns:a16="http://schemas.microsoft.com/office/drawing/2014/main" val="1802743695"/>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Edad</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367224758"/>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Género:</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86107125"/>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Nivel de Estudios</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79230648"/>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Ingresos persnal mensual</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256345837"/>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Nivel Socio Economico</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238871391"/>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Estado civil</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3246870083"/>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a:effectLst/>
                          <a:latin typeface="Times New Roman" panose="02020603050405020304" pitchFamily="18" charset="0"/>
                          <a:cs typeface="Times New Roman" panose="02020603050405020304" pitchFamily="18" charset="0"/>
                        </a:rPr>
                        <a:t>Tamaño de Familia</a:t>
                      </a:r>
                      <a:endParaRPr lang="es-EC" sz="900" b="0" i="0" u="none" strike="noStrike">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1370066461"/>
                  </a:ext>
                </a:extLst>
              </a:tr>
              <a:tr h="16917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l" fontAlgn="ctr"/>
                      <a:r>
                        <a:rPr lang="es-EC" sz="900" u="none" strike="noStrike" dirty="0">
                          <a:effectLst/>
                          <a:latin typeface="Times New Roman" panose="02020603050405020304" pitchFamily="18" charset="0"/>
                          <a:cs typeface="Times New Roman" panose="02020603050405020304" pitchFamily="18" charset="0"/>
                        </a:rPr>
                        <a:t>Actividad</a:t>
                      </a:r>
                      <a:endParaRPr lang="es-EC"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35" marR="4335" marT="4335" marB="0" anchor="ctr"/>
                </a:tc>
                <a:tc vMerge="1">
                  <a:txBody>
                    <a:bodyPr/>
                    <a:lstStyle/>
                    <a:p>
                      <a:endParaRPr lang="es-EC"/>
                    </a:p>
                  </a:txBody>
                  <a:tcPr/>
                </a:tc>
                <a:tc vMerge="1">
                  <a:txBody>
                    <a:bodyPr/>
                    <a:lstStyle/>
                    <a:p>
                      <a:endParaRPr lang="es-EC"/>
                    </a:p>
                  </a:txBody>
                  <a:tcPr/>
                </a:tc>
                <a:tc vMerge="1">
                  <a:txBody>
                    <a:bodyPr/>
                    <a:lstStyle/>
                    <a:p>
                      <a:endParaRPr lang="es-EC"/>
                    </a:p>
                  </a:txBody>
                  <a:tcPr/>
                </a:tc>
                <a:extLst>
                  <a:ext uri="{0D108BD9-81ED-4DB2-BD59-A6C34878D82A}">
                    <a16:rowId xmlns:a16="http://schemas.microsoft.com/office/drawing/2014/main" val="702229789"/>
                  </a:ext>
                </a:extLst>
              </a:tr>
            </a:tbl>
          </a:graphicData>
        </a:graphic>
      </p:graphicFrame>
      <p:sp>
        <p:nvSpPr>
          <p:cNvPr id="3" name="CuadroTexto 2">
            <a:extLst>
              <a:ext uri="{FF2B5EF4-FFF2-40B4-BE49-F238E27FC236}">
                <a16:creationId xmlns:a16="http://schemas.microsoft.com/office/drawing/2014/main" id="{2E7A71E0-B2B3-4A18-829C-C0BD758A4B63}"/>
              </a:ext>
            </a:extLst>
          </p:cNvPr>
          <p:cNvSpPr txBox="1"/>
          <p:nvPr/>
        </p:nvSpPr>
        <p:spPr>
          <a:xfrm>
            <a:off x="736599" y="0"/>
            <a:ext cx="10176933" cy="584775"/>
          </a:xfrm>
          <a:prstGeom prst="rect">
            <a:avLst/>
          </a:prstGeom>
          <a:noFill/>
        </p:spPr>
        <p:txBody>
          <a:bodyPr wrap="square" rtlCol="0">
            <a:spAutoFit/>
          </a:bodyPr>
          <a:lstStyle/>
          <a:p>
            <a:r>
              <a:rPr lang="es-EC" sz="3200" b="1" dirty="0">
                <a:solidFill>
                  <a:schemeClr val="accent1"/>
                </a:solidFill>
                <a:latin typeface="+mj-lt"/>
                <a:cs typeface="Times New Roman" panose="02020603050405020304" pitchFamily="18" charset="0"/>
              </a:rPr>
              <a:t>MATRIZ DE OPERACIONALIZACIÓN DE VARIABLES</a:t>
            </a:r>
            <a:endParaRPr lang="es-EC" sz="3200" dirty="0">
              <a:solidFill>
                <a:schemeClr val="accent1"/>
              </a:solidFill>
              <a:latin typeface="+mj-lt"/>
            </a:endParaRPr>
          </a:p>
        </p:txBody>
      </p:sp>
    </p:spTree>
    <p:extLst>
      <p:ext uri="{BB962C8B-B14F-4D97-AF65-F5344CB8AC3E}">
        <p14:creationId xmlns:p14="http://schemas.microsoft.com/office/powerpoint/2010/main" val="2869044372"/>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1469</TotalTime>
  <Words>2798</Words>
  <Application>Microsoft Office PowerPoint</Application>
  <PresentationFormat>Panorámica</PresentationFormat>
  <Paragraphs>516</Paragraphs>
  <Slides>29</Slides>
  <Notes>19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Cambria Math</vt:lpstr>
      <vt:lpstr>Times New Roman</vt:lpstr>
      <vt:lpstr>Trebuchet MS</vt:lpstr>
      <vt:lpstr>Wingdings 3</vt:lpstr>
      <vt:lpstr>Faceta</vt:lpstr>
      <vt:lpstr>Presentación de PowerPoint</vt:lpstr>
      <vt:lpstr>Antecedentes</vt:lpstr>
      <vt:lpstr>Presentación de PowerPoint</vt:lpstr>
      <vt:lpstr>OBJETIVOS</vt:lpstr>
      <vt:lpstr>Presentación de PowerPoint</vt:lpstr>
      <vt:lpstr>Presentación de PowerPoint</vt:lpstr>
      <vt:lpstr>Presentación de PowerPoint</vt:lpstr>
      <vt:lpstr>Presentación de PowerPoint</vt:lpstr>
      <vt:lpstr>Presentación de PowerPoint</vt:lpstr>
      <vt:lpstr>RESULTADOS</vt:lpstr>
      <vt:lpstr>PERFIL DE COMPRADORES</vt:lpstr>
      <vt:lpstr>DISPOSITIVOS DE CONEXIÓN</vt:lpstr>
      <vt:lpstr>Presentación de PowerPoint</vt:lpstr>
      <vt:lpstr>Presentación de PowerPoint</vt:lpstr>
      <vt:lpstr>PORTALES PREFERIDOS</vt:lpstr>
      <vt:lpstr>Presentación de PowerPoint</vt:lpstr>
      <vt:lpstr>Presentación de PowerPoint</vt:lpstr>
      <vt:lpstr>RAZONES PARA NO COMPRAR EN LÍNEA</vt:lpstr>
      <vt:lpstr>ABANDONO DE LA COMPRA</vt:lpstr>
      <vt:lpstr>MEDIOS PREFERIDOS PARA RECIBIR INFORMACIÓN</vt:lpstr>
      <vt:lpstr>VALORACIÓN DE LA EXPERIENCIA DE COMPRA</vt:lpstr>
      <vt:lpstr>Presentación de PowerPoint</vt:lpstr>
      <vt:lpstr>Capítulo V Propuesta</vt:lpstr>
      <vt:lpstr>Presentación de PowerPoint</vt:lpstr>
      <vt:lpstr>Presentación de PowerPoint</vt:lpstr>
      <vt:lpstr>Presentación de PowerPoint</vt:lpstr>
      <vt:lpstr>CONCLUSIONES</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Cajas, Maria F.         Intl (Ecuador)</dc:creator>
  <cp:lastModifiedBy>Cajas, Maria F.         Intl (Ecuador)</cp:lastModifiedBy>
  <cp:revision>60</cp:revision>
  <dcterms:created xsi:type="dcterms:W3CDTF">2020-01-29T20:53:20Z</dcterms:created>
  <dcterms:modified xsi:type="dcterms:W3CDTF">2020-02-06T18:56:21Z</dcterms:modified>
</cp:coreProperties>
</file>