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7" r:id="rId2"/>
    <p:sldId id="258" r:id="rId3"/>
    <p:sldId id="259" r:id="rId4"/>
    <p:sldId id="260" r:id="rId5"/>
    <p:sldId id="261" r:id="rId6"/>
    <p:sldId id="262" r:id="rId7"/>
    <p:sldId id="263" r:id="rId8"/>
    <p:sldId id="264" r:id="rId9"/>
    <p:sldId id="266" r:id="rId10"/>
    <p:sldId id="267" r:id="rId11"/>
    <p:sldId id="271" r:id="rId12"/>
    <p:sldId id="269" r:id="rId13"/>
    <p:sldId id="270" r:id="rId14"/>
    <p:sldId id="268" r:id="rId15"/>
    <p:sldId id="265" r:id="rId16"/>
    <p:sldId id="272" r:id="rId17"/>
    <p:sldId id="273" r:id="rId18"/>
    <p:sldId id="274" r:id="rId19"/>
    <p:sldId id="279" r:id="rId20"/>
    <p:sldId id="275" r:id="rId21"/>
    <p:sldId id="276" r:id="rId22"/>
    <p:sldId id="277" r:id="rId23"/>
    <p:sldId id="278" r:id="rId24"/>
    <p:sldId id="280" r:id="rId25"/>
    <p:sldId id="281" r:id="rId26"/>
    <p:sldId id="290" r:id="rId27"/>
    <p:sldId id="282" r:id="rId28"/>
    <p:sldId id="291" r:id="rId29"/>
    <p:sldId id="283" r:id="rId30"/>
    <p:sldId id="292" r:id="rId31"/>
    <p:sldId id="284" r:id="rId32"/>
    <p:sldId id="286" r:id="rId33"/>
    <p:sldId id="285" r:id="rId34"/>
    <p:sldId id="287" r:id="rId35"/>
    <p:sldId id="288" r:id="rId36"/>
    <p:sldId id="289"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00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ROBINSON\WORKTRYMEC\RUIZ\TESIS\Tabulaci&#243;n%20de%20encues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ROBINSON\WORKTRYMEC\RUIZ\Tabulaci&#243;n%20de%20enc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ROBINSON\WORKTRYMEC\RUIZ\TESIS\Tabulaci&#243;n%20de%20enc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ROBINSON\WORKTRYMEC\RUIZ\Tabulaci&#243;n%20de%20enc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ROBINSON\WORKTRYMEC\RUIZ\TESIS\Tabulaci&#243;n%20de%20enc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ROBINSON\WORKTRYMEC\RUIZ\Tabulaci&#243;n%20de%20encuest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1'!$F$8:$F$10</c:f>
              <c:strCache>
                <c:ptCount val="3"/>
                <c:pt idx="0">
                  <c:v>Totalemnte</c:v>
                </c:pt>
                <c:pt idx="1">
                  <c:v>Medianamente</c:v>
                </c:pt>
                <c:pt idx="2">
                  <c:v>No conoce</c:v>
                </c:pt>
              </c:strCache>
            </c:strRef>
          </c:cat>
          <c:val>
            <c:numRef>
              <c:f>'Parte 1'!$H$8:$H$10</c:f>
              <c:numCache>
                <c:formatCode>0%</c:formatCode>
                <c:ptCount val="3"/>
                <c:pt idx="0">
                  <c:v>0.41818181818181821</c:v>
                </c:pt>
                <c:pt idx="1">
                  <c:v>0.32727272727272727</c:v>
                </c:pt>
                <c:pt idx="2">
                  <c:v>0.25454545454545452</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2'!$F$8:$F$10</c:f>
              <c:strCache>
                <c:ptCount val="3"/>
                <c:pt idx="0">
                  <c:v>Totalmente</c:v>
                </c:pt>
                <c:pt idx="1">
                  <c:v>Medianamente</c:v>
                </c:pt>
                <c:pt idx="2">
                  <c:v>No conoce</c:v>
                </c:pt>
              </c:strCache>
            </c:strRef>
          </c:cat>
          <c:val>
            <c:numRef>
              <c:f>'Parte 2'!$H$8:$H$10</c:f>
              <c:numCache>
                <c:formatCode>0%</c:formatCode>
                <c:ptCount val="3"/>
                <c:pt idx="0">
                  <c:v>0.48965517241379308</c:v>
                </c:pt>
                <c:pt idx="1">
                  <c:v>0.33103448275862069</c:v>
                </c:pt>
                <c:pt idx="2">
                  <c:v>0.1793103448275862</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1'!$W$8:$W$9</c:f>
              <c:strCache>
                <c:ptCount val="2"/>
                <c:pt idx="0">
                  <c:v>SI</c:v>
                </c:pt>
                <c:pt idx="1">
                  <c:v>NO</c:v>
                </c:pt>
              </c:strCache>
            </c:strRef>
          </c:cat>
          <c:val>
            <c:numRef>
              <c:f>'Parte 1'!$Y$8:$Y$9</c:f>
              <c:numCache>
                <c:formatCode>0%</c:formatCode>
                <c:ptCount val="2"/>
                <c:pt idx="0">
                  <c:v>0.69090909090909092</c:v>
                </c:pt>
                <c:pt idx="1">
                  <c:v>0.30909090909090908</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2'!$W$8:$W$9</c:f>
              <c:strCache>
                <c:ptCount val="2"/>
                <c:pt idx="0">
                  <c:v>SI</c:v>
                </c:pt>
                <c:pt idx="1">
                  <c:v>NO</c:v>
                </c:pt>
              </c:strCache>
            </c:strRef>
          </c:cat>
          <c:val>
            <c:numRef>
              <c:f>'Parte 2'!$Y$8:$Y$9</c:f>
              <c:numCache>
                <c:formatCode>0%</c:formatCode>
                <c:ptCount val="2"/>
                <c:pt idx="0">
                  <c:v>0.28965517241379307</c:v>
                </c:pt>
                <c:pt idx="1">
                  <c:v>0.71034482758620687</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1'!$AI$8:$AI$10</c:f>
              <c:strCache>
                <c:ptCount val="3"/>
                <c:pt idx="0">
                  <c:v>Siempre</c:v>
                </c:pt>
                <c:pt idx="1">
                  <c:v>A veces</c:v>
                </c:pt>
                <c:pt idx="2">
                  <c:v>Nunca</c:v>
                </c:pt>
              </c:strCache>
            </c:strRef>
          </c:cat>
          <c:val>
            <c:numRef>
              <c:f>'Parte 1'!$AK$8:$AK$10</c:f>
              <c:numCache>
                <c:formatCode>0%</c:formatCode>
                <c:ptCount val="3"/>
                <c:pt idx="0">
                  <c:v>0.47272727272727272</c:v>
                </c:pt>
                <c:pt idx="1">
                  <c:v>0.49090909090909096</c:v>
                </c:pt>
                <c:pt idx="2">
                  <c:v>3.6363636363636362E-2</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'Parte 2'!$AI$8:$AI$10</c:f>
              <c:strCache>
                <c:ptCount val="3"/>
                <c:pt idx="0">
                  <c:v>Siempre</c:v>
                </c:pt>
                <c:pt idx="1">
                  <c:v>A veces</c:v>
                </c:pt>
                <c:pt idx="2">
                  <c:v>Nunca</c:v>
                </c:pt>
              </c:strCache>
            </c:strRef>
          </c:cat>
          <c:val>
            <c:numRef>
              <c:f>'Parte 2'!$AK$8:$AK$10</c:f>
              <c:numCache>
                <c:formatCode>0%</c:formatCode>
                <c:ptCount val="3"/>
                <c:pt idx="0">
                  <c:v>5.5172413793103454E-2</c:v>
                </c:pt>
                <c:pt idx="1">
                  <c:v>0.91034482758620683</c:v>
                </c:pt>
                <c:pt idx="2">
                  <c:v>3.4482758620689655E-2</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5C2B50B-BA75-4C63-BEDF-47043ED0045C}" type="datetimeFigureOut">
              <a:rPr lang="es-EC" smtClean="0"/>
              <a:t>30/01/2020</a:t>
            </a:fld>
            <a:endParaRPr lang="es-EC"/>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1E8C779-B51B-4F0A-9CEF-BE66DB4E46B9}" type="slidenum">
              <a:rPr lang="es-EC" smtClean="0"/>
              <a:t>‹Nº›</a:t>
            </a:fld>
            <a:endParaRPr lang="es-EC"/>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079221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2B50B-BA75-4C63-BEDF-47043ED0045C}"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358089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2B50B-BA75-4C63-BEDF-47043ED0045C}"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249074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C2B50B-BA75-4C63-BEDF-47043ED0045C}"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349362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5C2B50B-BA75-4C63-BEDF-47043ED0045C}" type="datetimeFigureOut">
              <a:rPr lang="es-EC" smtClean="0"/>
              <a:t>30/01/2020</a:t>
            </a:fld>
            <a:endParaRPr lang="es-EC"/>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1E8C779-B51B-4F0A-9CEF-BE66DB4E46B9}" type="slidenum">
              <a:rPr lang="es-EC" smtClean="0"/>
              <a:t>‹Nº›</a:t>
            </a:fld>
            <a:endParaRPr lang="es-EC"/>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398595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C2B50B-BA75-4C63-BEDF-47043ED0045C}" type="datetimeFigureOut">
              <a:rPr lang="es-EC" smtClean="0"/>
              <a:t>30/01/2020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146080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C2B50B-BA75-4C63-BEDF-47043ED0045C}" type="datetimeFigureOut">
              <a:rPr lang="es-EC" smtClean="0"/>
              <a:t>30/01/2020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176561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C2B50B-BA75-4C63-BEDF-47043ED0045C}" type="datetimeFigureOut">
              <a:rPr lang="es-EC" smtClean="0"/>
              <a:t>30/01/2020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128946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2B50B-BA75-4C63-BEDF-47043ED0045C}" type="datetimeFigureOut">
              <a:rPr lang="es-EC" smtClean="0"/>
              <a:t>30/01/2020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1E8C779-B51B-4F0A-9CEF-BE66DB4E46B9}" type="slidenum">
              <a:rPr lang="es-EC" smtClean="0"/>
              <a:t>‹Nº›</a:t>
            </a:fld>
            <a:endParaRPr lang="es-EC"/>
          </a:p>
        </p:txBody>
      </p:sp>
    </p:spTree>
    <p:extLst>
      <p:ext uri="{BB962C8B-B14F-4D97-AF65-F5344CB8AC3E}">
        <p14:creationId xmlns:p14="http://schemas.microsoft.com/office/powerpoint/2010/main" val="256531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5C2B50B-BA75-4C63-BEDF-47043ED0045C}" type="datetimeFigureOut">
              <a:rPr lang="es-EC" smtClean="0"/>
              <a:t>30/01/2020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1E8C779-B51B-4F0A-9CEF-BE66DB4E46B9}"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0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5C2B50B-BA75-4C63-BEDF-47043ED0045C}" type="datetimeFigureOut">
              <a:rPr lang="es-EC" smtClean="0"/>
              <a:t>30/01/2020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1E8C779-B51B-4F0A-9CEF-BE66DB4E46B9}"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389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5C2B50B-BA75-4C63-BEDF-47043ED0045C}" type="datetimeFigureOut">
              <a:rPr lang="es-EC" smtClean="0"/>
              <a:t>30/01/2020</a:t>
            </a:fld>
            <a:endParaRPr lang="es-EC"/>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C"/>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1E8C779-B51B-4F0A-9CEF-BE66DB4E46B9}" type="slidenum">
              <a:rPr lang="es-EC" smtClean="0"/>
              <a:t>‹Nº›</a:t>
            </a:fld>
            <a:endParaRPr lang="es-EC"/>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42647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5220" y="283334"/>
            <a:ext cx="930257" cy="1114023"/>
          </a:xfrm>
          <a:prstGeom prst="rect">
            <a:avLst/>
          </a:prstGeom>
        </p:spPr>
      </p:pic>
      <p:pic>
        <p:nvPicPr>
          <p:cNvPr id="3"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025" y="514930"/>
            <a:ext cx="5301527" cy="136921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851346" y="2112779"/>
            <a:ext cx="7456868" cy="338554"/>
          </a:xfrm>
          <a:prstGeom prst="rect">
            <a:avLst/>
          </a:prstGeom>
          <a:noFill/>
        </p:spPr>
        <p:txBody>
          <a:bodyPr wrap="square" rtlCol="0">
            <a:spAutoFit/>
          </a:bodyPr>
          <a:lstStyle/>
          <a:p>
            <a:pPr algn="ctr"/>
            <a:r>
              <a:rPr lang="es-EC" sz="1600" b="1" dirty="0" smtClean="0">
                <a:latin typeface="Times New Roman" panose="02020603050405020304" pitchFamily="18" charset="0"/>
                <a:cs typeface="Times New Roman" panose="02020603050405020304" pitchFamily="18" charset="0"/>
              </a:rPr>
              <a:t>DEPARTAMENTO DE SEGURIDAD Y DEFENSA </a:t>
            </a:r>
            <a:endParaRPr lang="es-EC" sz="16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2723541" y="2509289"/>
            <a:ext cx="7758197" cy="338554"/>
          </a:xfrm>
          <a:prstGeom prst="rect">
            <a:avLst/>
          </a:prstGeom>
          <a:noFill/>
        </p:spPr>
        <p:txBody>
          <a:bodyPr wrap="square" rtlCol="0">
            <a:spAutoFit/>
          </a:bodyPr>
          <a:lstStyle/>
          <a:p>
            <a:r>
              <a:rPr lang="es-EC" sz="1600" b="1" dirty="0" smtClean="0">
                <a:latin typeface="Times New Roman" panose="02020603050405020304" pitchFamily="18" charset="0"/>
                <a:cs typeface="Times New Roman" panose="02020603050405020304" pitchFamily="18" charset="0"/>
              </a:rPr>
              <a:t>CARRERA DE: INGENIERÍA EN SEGURIDAD MENCIÓN PÚBLICA Y PRIVADA</a:t>
            </a:r>
            <a:endParaRPr lang="es-EC" sz="16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1806748" y="2882939"/>
            <a:ext cx="9753600" cy="584775"/>
          </a:xfrm>
          <a:prstGeom prst="rect">
            <a:avLst/>
          </a:prstGeom>
        </p:spPr>
        <p:txBody>
          <a:bodyPr wrap="square">
            <a:spAutoFit/>
          </a:bodyPr>
          <a:lstStyle/>
          <a:p>
            <a:pPr algn="ctr"/>
            <a:r>
              <a:rPr lang="es-EC" sz="1600" b="0" i="0" u="none" strike="noStrike" baseline="0" dirty="0" smtClean="0">
                <a:solidFill>
                  <a:srgbClr val="000000"/>
                </a:solidFill>
                <a:latin typeface="Times New Roman" panose="02020603050405020304" pitchFamily="18" charset="0"/>
              </a:rPr>
              <a:t> </a:t>
            </a:r>
            <a:r>
              <a:rPr lang="es-EC" sz="1600" b="1" i="0" u="none" strike="noStrike" baseline="0" dirty="0" smtClean="0">
                <a:solidFill>
                  <a:srgbClr val="000000"/>
                </a:solidFill>
                <a:latin typeface="Times New Roman" panose="02020603050405020304" pitchFamily="18" charset="0"/>
              </a:rPr>
              <a:t>TRABAJO DE TITULACIÓN, PREVIO A LA OBTENCIÓN DEL TITULO DE INGENIERO EN SEGURIDAD MENCIÓN PÚBLICA Y PRIVADA </a:t>
            </a:r>
            <a:endParaRPr lang="es-EC" sz="1600" dirty="0"/>
          </a:p>
        </p:txBody>
      </p:sp>
      <p:sp>
        <p:nvSpPr>
          <p:cNvPr id="7" name="Rectángulo 6"/>
          <p:cNvSpPr/>
          <p:nvPr/>
        </p:nvSpPr>
        <p:spPr>
          <a:xfrm>
            <a:off x="883920" y="3917926"/>
            <a:ext cx="11308080" cy="830997"/>
          </a:xfrm>
          <a:prstGeom prst="rect">
            <a:avLst/>
          </a:prstGeom>
        </p:spPr>
        <p:txBody>
          <a:bodyPr wrap="square">
            <a:spAutoFit/>
          </a:bodyPr>
          <a:lstStyle/>
          <a:p>
            <a:pPr algn="ctr"/>
            <a:r>
              <a:rPr lang="es-EC" sz="1600" b="0" i="0" u="none" strike="noStrike" baseline="0" dirty="0" smtClean="0">
                <a:solidFill>
                  <a:srgbClr val="000000"/>
                </a:solidFill>
                <a:latin typeface="Times New Roman" panose="02020603050405020304" pitchFamily="18" charset="0"/>
              </a:rPr>
              <a:t> </a:t>
            </a:r>
            <a:r>
              <a:rPr lang="es-EC" sz="1600" b="1" i="0" u="none" strike="noStrike" baseline="0" dirty="0" smtClean="0">
                <a:solidFill>
                  <a:srgbClr val="000000"/>
                </a:solidFill>
                <a:latin typeface="Times New Roman" panose="02020603050405020304" pitchFamily="18" charset="0"/>
              </a:rPr>
              <a:t>TEMA: MODELO DE UN SISTEMA DE GESTIÓN DE LA SEGURIDAD PARA EL PROCESO ELECTROMECÁNICO EN LAS “LÍNEAS DE TRANSMISIÓN L/T” DE 138 KV O DE MAYOR CAPACIDAD ENERGÉTICA, PARA LA COMPAÑÍA WORKTRYMEC.</a:t>
            </a:r>
            <a:endParaRPr lang="es-EC" sz="1600" dirty="0"/>
          </a:p>
        </p:txBody>
      </p:sp>
      <p:sp>
        <p:nvSpPr>
          <p:cNvPr id="8" name="Rectángulo 7"/>
          <p:cNvSpPr/>
          <p:nvPr/>
        </p:nvSpPr>
        <p:spPr>
          <a:xfrm>
            <a:off x="4212214" y="4767805"/>
            <a:ext cx="6096000" cy="338554"/>
          </a:xfrm>
          <a:prstGeom prst="rect">
            <a:avLst/>
          </a:prstGeom>
        </p:spPr>
        <p:txBody>
          <a:bodyPr>
            <a:spAutoFit/>
          </a:bodyPr>
          <a:lstStyle/>
          <a:p>
            <a:r>
              <a:rPr lang="es-EC" sz="1600" b="0" i="0" u="none" strike="noStrike" baseline="0" dirty="0" smtClean="0">
                <a:solidFill>
                  <a:srgbClr val="000000"/>
                </a:solidFill>
                <a:latin typeface="Times New Roman" panose="02020603050405020304" pitchFamily="18" charset="0"/>
              </a:rPr>
              <a:t> </a:t>
            </a:r>
            <a:r>
              <a:rPr lang="es-EC" sz="1600" b="1" i="0" u="none" strike="noStrike" baseline="0" dirty="0" smtClean="0">
                <a:solidFill>
                  <a:srgbClr val="000000"/>
                </a:solidFill>
                <a:latin typeface="Times New Roman" panose="02020603050405020304" pitchFamily="18" charset="0"/>
              </a:rPr>
              <a:t>AUTOR: FERNANDO RODOLFO RUIZ FLORES</a:t>
            </a:r>
            <a:endParaRPr lang="es-EC" sz="1600" dirty="0"/>
          </a:p>
        </p:txBody>
      </p:sp>
      <p:sp>
        <p:nvSpPr>
          <p:cNvPr id="9" name="Rectángulo 8"/>
          <p:cNvSpPr/>
          <p:nvPr/>
        </p:nvSpPr>
        <p:spPr>
          <a:xfrm>
            <a:off x="4025763" y="5091748"/>
            <a:ext cx="5423790" cy="338554"/>
          </a:xfrm>
          <a:prstGeom prst="rect">
            <a:avLst/>
          </a:prstGeom>
        </p:spPr>
        <p:txBody>
          <a:bodyPr wrap="square">
            <a:spAutoFit/>
          </a:bodyPr>
          <a:lstStyle/>
          <a:p>
            <a:r>
              <a:rPr lang="es-EC" sz="1600" b="0" i="0" u="none" strike="noStrike" baseline="0" dirty="0" smtClean="0">
                <a:solidFill>
                  <a:srgbClr val="000000"/>
                </a:solidFill>
                <a:latin typeface="Times New Roman" panose="02020603050405020304" pitchFamily="18" charset="0"/>
              </a:rPr>
              <a:t> </a:t>
            </a:r>
            <a:r>
              <a:rPr lang="es-EC" sz="1600" b="1" i="0" u="none" strike="noStrike" baseline="0" dirty="0" smtClean="0">
                <a:solidFill>
                  <a:srgbClr val="000000"/>
                </a:solidFill>
                <a:latin typeface="Times New Roman" panose="02020603050405020304" pitchFamily="18" charset="0"/>
              </a:rPr>
              <a:t>DIRECTOR DE TESIS: Ing. Pablo Figueroa Montiel Msc </a:t>
            </a:r>
            <a:endParaRPr lang="es-EC" sz="1600" dirty="0"/>
          </a:p>
        </p:txBody>
      </p:sp>
      <p:sp>
        <p:nvSpPr>
          <p:cNvPr id="10" name="Rectángulo 9"/>
          <p:cNvSpPr/>
          <p:nvPr/>
        </p:nvSpPr>
        <p:spPr>
          <a:xfrm>
            <a:off x="770215" y="5599579"/>
            <a:ext cx="9097900" cy="338554"/>
          </a:xfrm>
          <a:prstGeom prst="rect">
            <a:avLst/>
          </a:prstGeom>
        </p:spPr>
        <p:txBody>
          <a:bodyPr wrap="square">
            <a:spAutoFit/>
          </a:bodyPr>
          <a:lstStyle/>
          <a:p>
            <a:r>
              <a:rPr lang="es-EC" sz="1600" b="0" i="0" u="none" strike="noStrike" baseline="0" dirty="0" smtClean="0">
                <a:solidFill>
                  <a:srgbClr val="000000"/>
                </a:solidFill>
                <a:latin typeface="Times New Roman" panose="02020603050405020304" pitchFamily="18" charset="0"/>
              </a:rPr>
              <a:t> </a:t>
            </a:r>
            <a:r>
              <a:rPr lang="es-EC" sz="1600" b="1" i="0" u="none" strike="noStrike" baseline="0" dirty="0" smtClean="0">
                <a:solidFill>
                  <a:srgbClr val="000000"/>
                </a:solidFill>
                <a:latin typeface="Times New Roman" panose="02020603050405020304" pitchFamily="18" charset="0"/>
              </a:rPr>
              <a:t>Director</a:t>
            </a:r>
            <a:r>
              <a:rPr lang="es-EC" sz="1600" b="1" i="0" u="none" strike="noStrike" dirty="0" smtClean="0">
                <a:solidFill>
                  <a:srgbClr val="000000"/>
                </a:solidFill>
                <a:latin typeface="Times New Roman" panose="02020603050405020304" pitchFamily="18" charset="0"/>
              </a:rPr>
              <a:t> de Carrera</a:t>
            </a:r>
            <a:r>
              <a:rPr lang="es-EC" sz="1600" b="1" i="0" u="none" strike="noStrike" baseline="0" dirty="0" smtClean="0">
                <a:solidFill>
                  <a:srgbClr val="000000"/>
                </a:solidFill>
                <a:latin typeface="Times New Roman" panose="02020603050405020304" pitchFamily="18" charset="0"/>
              </a:rPr>
              <a:t>: Dr.</a:t>
            </a:r>
            <a:r>
              <a:rPr lang="es-EC" sz="1600" b="1" i="0" u="none" strike="noStrike" dirty="0" smtClean="0">
                <a:solidFill>
                  <a:srgbClr val="000000"/>
                </a:solidFill>
                <a:latin typeface="Times New Roman" panose="02020603050405020304" pitchFamily="18" charset="0"/>
              </a:rPr>
              <a:t> LENIN RECALDE</a:t>
            </a:r>
            <a:endParaRPr lang="es-EC" sz="1600" dirty="0"/>
          </a:p>
        </p:txBody>
      </p:sp>
      <p:sp>
        <p:nvSpPr>
          <p:cNvPr id="11" name="Rectángulo 10"/>
          <p:cNvSpPr/>
          <p:nvPr/>
        </p:nvSpPr>
        <p:spPr>
          <a:xfrm>
            <a:off x="793075" y="5957015"/>
            <a:ext cx="8388203" cy="338554"/>
          </a:xfrm>
          <a:prstGeom prst="rect">
            <a:avLst/>
          </a:prstGeom>
        </p:spPr>
        <p:txBody>
          <a:bodyPr wrap="square">
            <a:spAutoFit/>
          </a:bodyPr>
          <a:lstStyle/>
          <a:p>
            <a:r>
              <a:rPr lang="es-EC" sz="1600" b="1" i="0" u="none" strike="noStrike" dirty="0" smtClean="0">
                <a:solidFill>
                  <a:srgbClr val="000000"/>
                </a:solidFill>
                <a:latin typeface="Times New Roman" panose="02020603050405020304" pitchFamily="18" charset="0"/>
              </a:rPr>
              <a:t>Secretario Académico</a:t>
            </a:r>
            <a:r>
              <a:rPr lang="es-EC" sz="1600" b="1" i="0" u="none" strike="noStrike" baseline="0" dirty="0" smtClean="0">
                <a:solidFill>
                  <a:srgbClr val="000000"/>
                </a:solidFill>
                <a:latin typeface="Times New Roman" panose="02020603050405020304" pitchFamily="18" charset="0"/>
              </a:rPr>
              <a:t>: Abg. LUIS ZAPATA DELGADO </a:t>
            </a:r>
            <a:endParaRPr lang="es-EC" sz="1600" dirty="0"/>
          </a:p>
        </p:txBody>
      </p:sp>
      <p:sp>
        <p:nvSpPr>
          <p:cNvPr id="12" name="Rectángulo 11"/>
          <p:cNvSpPr/>
          <p:nvPr/>
        </p:nvSpPr>
        <p:spPr>
          <a:xfrm>
            <a:off x="793075" y="6295569"/>
            <a:ext cx="8388203" cy="338554"/>
          </a:xfrm>
          <a:prstGeom prst="rect">
            <a:avLst/>
          </a:prstGeom>
        </p:spPr>
        <p:txBody>
          <a:bodyPr wrap="square">
            <a:spAutoFit/>
          </a:bodyPr>
          <a:lstStyle/>
          <a:p>
            <a:r>
              <a:rPr lang="es-EC" sz="1600" b="1" i="0" u="none" strike="noStrike" dirty="0" smtClean="0">
                <a:solidFill>
                  <a:srgbClr val="000000"/>
                </a:solidFill>
                <a:latin typeface="Times New Roman" panose="02020603050405020304" pitchFamily="18" charset="0"/>
              </a:rPr>
              <a:t>Oponente</a:t>
            </a:r>
            <a:r>
              <a:rPr lang="es-EC" sz="1600" b="1" i="0" u="none" strike="noStrike" baseline="0" dirty="0" smtClean="0">
                <a:solidFill>
                  <a:srgbClr val="000000"/>
                </a:solidFill>
                <a:latin typeface="Times New Roman" panose="02020603050405020304" pitchFamily="18" charset="0"/>
              </a:rPr>
              <a:t>: </a:t>
            </a:r>
            <a:r>
              <a:rPr lang="es-EC" sz="1600" b="1" i="0" u="none" strike="noStrike" baseline="0" dirty="0" err="1" smtClean="0">
                <a:solidFill>
                  <a:srgbClr val="000000"/>
                </a:solidFill>
                <a:latin typeface="Times New Roman" panose="02020603050405020304" pitchFamily="18" charset="0"/>
              </a:rPr>
              <a:t>Crnl</a:t>
            </a:r>
            <a:r>
              <a:rPr lang="es-EC" sz="1600" b="1" i="0" u="none" strike="noStrike" baseline="0" dirty="0" smtClean="0">
                <a:solidFill>
                  <a:srgbClr val="000000"/>
                </a:solidFill>
                <a:latin typeface="Times New Roman" panose="02020603050405020304" pitchFamily="18" charset="0"/>
              </a:rPr>
              <a:t> </a:t>
            </a:r>
            <a:r>
              <a:rPr lang="es-EC" sz="1600" b="1" i="0" u="none" strike="noStrike" baseline="0" dirty="0" err="1" smtClean="0">
                <a:solidFill>
                  <a:srgbClr val="000000"/>
                </a:solidFill>
                <a:latin typeface="Times New Roman" panose="02020603050405020304" pitchFamily="18" charset="0"/>
              </a:rPr>
              <a:t>EMC</a:t>
            </a:r>
            <a:r>
              <a:rPr lang="es-EC" sz="1600" b="1" i="0" u="none" strike="noStrike" baseline="0" dirty="0" smtClean="0">
                <a:solidFill>
                  <a:srgbClr val="000000"/>
                </a:solidFill>
                <a:latin typeface="Times New Roman" panose="02020603050405020304" pitchFamily="18" charset="0"/>
              </a:rPr>
              <a:t> (</a:t>
            </a:r>
            <a:r>
              <a:rPr lang="es-EC" sz="1600" b="1" i="0" u="none" strike="noStrike" baseline="0" dirty="0" err="1" smtClean="0">
                <a:solidFill>
                  <a:srgbClr val="000000"/>
                </a:solidFill>
                <a:latin typeface="Times New Roman" panose="02020603050405020304" pitchFamily="18" charset="0"/>
              </a:rPr>
              <a:t>SP</a:t>
            </a:r>
            <a:r>
              <a:rPr lang="es-EC" sz="1600" b="1" i="0" u="none" strike="noStrike" baseline="0" dirty="0" smtClean="0">
                <a:solidFill>
                  <a:srgbClr val="000000"/>
                </a:solidFill>
                <a:latin typeface="Times New Roman" panose="02020603050405020304" pitchFamily="18" charset="0"/>
              </a:rPr>
              <a:t>) VÁSQUEZ RENE Msc </a:t>
            </a:r>
            <a:endParaRPr lang="es-EC" sz="1600" dirty="0"/>
          </a:p>
        </p:txBody>
      </p:sp>
      <p:sp>
        <p:nvSpPr>
          <p:cNvPr id="13" name="Rectángulo 12"/>
          <p:cNvSpPr/>
          <p:nvPr/>
        </p:nvSpPr>
        <p:spPr>
          <a:xfrm>
            <a:off x="10222557" y="6464846"/>
            <a:ext cx="1969443" cy="338554"/>
          </a:xfrm>
          <a:prstGeom prst="rect">
            <a:avLst/>
          </a:prstGeom>
        </p:spPr>
        <p:txBody>
          <a:bodyPr wrap="square">
            <a:spAutoFit/>
          </a:bodyPr>
          <a:lstStyle/>
          <a:p>
            <a:pPr algn="ctr"/>
            <a:r>
              <a:rPr lang="es-EC" sz="1600" b="0" i="0" u="none" strike="noStrike" baseline="0" dirty="0" smtClean="0">
                <a:solidFill>
                  <a:srgbClr val="000000"/>
                </a:solidFill>
                <a:latin typeface="Times New Roman" panose="02020603050405020304" pitchFamily="18" charset="0"/>
              </a:rPr>
              <a:t> </a:t>
            </a:r>
            <a:r>
              <a:rPr lang="es-EC" sz="1000" b="1" i="0" u="none" strike="noStrike" baseline="0" dirty="0" smtClean="0">
                <a:solidFill>
                  <a:srgbClr val="000000"/>
                </a:solidFill>
                <a:latin typeface="Times New Roman" panose="02020603050405020304" pitchFamily="18" charset="0"/>
              </a:rPr>
              <a:t>SANGOLQUÍ - ENERO</a:t>
            </a:r>
            <a:r>
              <a:rPr lang="es-EC" sz="1000" b="1" i="0" u="none" strike="noStrike" dirty="0" smtClean="0">
                <a:solidFill>
                  <a:srgbClr val="000000"/>
                </a:solidFill>
                <a:latin typeface="Times New Roman" panose="02020603050405020304" pitchFamily="18" charset="0"/>
              </a:rPr>
              <a:t> 2020</a:t>
            </a:r>
            <a:endParaRPr lang="es-EC" sz="1000" b="1" dirty="0"/>
          </a:p>
        </p:txBody>
      </p:sp>
    </p:spTree>
    <p:extLst>
      <p:ext uri="{BB962C8B-B14F-4D97-AF65-F5344CB8AC3E}">
        <p14:creationId xmlns:p14="http://schemas.microsoft.com/office/powerpoint/2010/main" val="356412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6767672"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Clasificación general de los riesgos</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008649" y="1596196"/>
            <a:ext cx="3916457" cy="369332"/>
          </a:xfrm>
          <a:prstGeom prst="rect">
            <a:avLst/>
          </a:prstGeom>
        </p:spPr>
        <p:txBody>
          <a:bodyPr wrap="none">
            <a:spAutoFit/>
          </a:bodyPr>
          <a:lstStyle/>
          <a:p>
            <a:r>
              <a:rPr lang="es-EC" b="1" dirty="0" smtClean="0">
                <a:effectLst/>
                <a:latin typeface="Times New Roman" panose="02020603050405020304" pitchFamily="18" charset="0"/>
                <a:ea typeface="Calibri" panose="020F0502020204030204" pitchFamily="34" charset="0"/>
              </a:rPr>
              <a:t>El agente causante del daño o perdida</a:t>
            </a:r>
            <a:endParaRPr lang="es-EC" dirty="0"/>
          </a:p>
        </p:txBody>
      </p:sp>
      <p:sp>
        <p:nvSpPr>
          <p:cNvPr id="3" name="Rectángulo 2"/>
          <p:cNvSpPr/>
          <p:nvPr/>
        </p:nvSpPr>
        <p:spPr>
          <a:xfrm>
            <a:off x="1012747" y="2696282"/>
            <a:ext cx="4196662" cy="567271"/>
          </a:xfrm>
          <a:prstGeom prst="rect">
            <a:avLst/>
          </a:prstGeom>
        </p:spPr>
        <p:txBody>
          <a:bodyPr wrap="none">
            <a:spAutoFit/>
          </a:bodyPr>
          <a:lstStyle/>
          <a:p>
            <a:pPr lvl="0">
              <a:lnSpc>
                <a:spcPct val="200000"/>
              </a:lnSpc>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El sujeto receptor de este daño o perdida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008649" y="3783432"/>
            <a:ext cx="6096000" cy="567271"/>
          </a:xfrm>
          <a:prstGeom prst="rect">
            <a:avLst/>
          </a:prstGeom>
        </p:spPr>
        <p:txBody>
          <a:bodyPr>
            <a:spAutoFit/>
          </a:bodyPr>
          <a:lstStyle/>
          <a:p>
            <a:pPr lvl="0">
              <a:lnSpc>
                <a:spcPct val="200000"/>
              </a:lnSpc>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El ámbito o entorno en el que estos se pueden materializar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012226" y="4807205"/>
            <a:ext cx="3044423"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Método de análisis de riesgos</a:t>
            </a:r>
            <a:endParaRPr lang="es-EC" b="1" dirty="0">
              <a:latin typeface="Times New Roman" panose="02020603050405020304" pitchFamily="18" charset="0"/>
              <a:cs typeface="Times New Roman" panose="02020603050405020304" pitchFamily="18" charset="0"/>
            </a:endParaRPr>
          </a:p>
        </p:txBody>
      </p:sp>
      <p:sp>
        <p:nvSpPr>
          <p:cNvPr id="8" name="Rectángulo 7"/>
          <p:cNvSpPr/>
          <p:nvPr/>
        </p:nvSpPr>
        <p:spPr>
          <a:xfrm>
            <a:off x="1008649" y="5560850"/>
            <a:ext cx="3692036"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Gestión y tratamiento de los riesgos</a:t>
            </a:r>
            <a:endParaRPr lang="es-EC" b="1" dirty="0">
              <a:latin typeface="Times New Roman" panose="02020603050405020304" pitchFamily="18" charset="0"/>
              <a:cs typeface="Times New Roman" panose="02020603050405020304" pitchFamily="18" charset="0"/>
            </a:endParaRPr>
          </a:p>
        </p:txBody>
      </p:sp>
      <p:sp>
        <p:nvSpPr>
          <p:cNvPr id="9" name="Abrir llave 8"/>
          <p:cNvSpPr/>
          <p:nvPr/>
        </p:nvSpPr>
        <p:spPr>
          <a:xfrm>
            <a:off x="4808537" y="1255048"/>
            <a:ext cx="444900" cy="980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Rectángulo 9"/>
          <p:cNvSpPr/>
          <p:nvPr/>
        </p:nvSpPr>
        <p:spPr>
          <a:xfrm>
            <a:off x="5160427" y="1573305"/>
            <a:ext cx="2313455" cy="369332"/>
          </a:xfrm>
          <a:prstGeom prst="rect">
            <a:avLst/>
          </a:prstGeom>
          <a:solidFill>
            <a:srgbClr val="92D050"/>
          </a:solidFill>
        </p:spPr>
        <p:txBody>
          <a:bodyPr wrap="none">
            <a:spAutoFit/>
          </a:bodyPr>
          <a:lstStyle/>
          <a:p>
            <a:pPr algn="ctr"/>
            <a:r>
              <a:rPr lang="es-EC" b="1" dirty="0" smtClean="0">
                <a:latin typeface="Times New Roman" panose="02020603050405020304" pitchFamily="18" charset="0"/>
              </a:rPr>
              <a:t>Son riesgos derivados</a:t>
            </a:r>
            <a:endParaRPr lang="es-EC" dirty="0"/>
          </a:p>
        </p:txBody>
      </p:sp>
      <p:cxnSp>
        <p:nvCxnSpPr>
          <p:cNvPr id="12" name="Conector recto de flecha 11"/>
          <p:cNvCxnSpPr/>
          <p:nvPr/>
        </p:nvCxnSpPr>
        <p:spPr>
          <a:xfrm flipV="1">
            <a:off x="7428998" y="1255048"/>
            <a:ext cx="646412" cy="31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428998" y="1942637"/>
            <a:ext cx="646412" cy="29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8075410" y="1038539"/>
            <a:ext cx="2525051" cy="369332"/>
          </a:xfrm>
          <a:prstGeom prst="rect">
            <a:avLst/>
          </a:prstGeom>
        </p:spPr>
        <p:txBody>
          <a:bodyPr wrap="none">
            <a:spAutoFit/>
          </a:bodyPr>
          <a:lstStyle/>
          <a:p>
            <a:pPr algn="ctr"/>
            <a:r>
              <a:rPr lang="es-EC" b="1" dirty="0" smtClean="0">
                <a:latin typeface="Times New Roman" panose="02020603050405020304" pitchFamily="18" charset="0"/>
              </a:rPr>
              <a:t>Actividades antisociales</a:t>
            </a:r>
            <a:endParaRPr lang="es-EC" dirty="0"/>
          </a:p>
        </p:txBody>
      </p:sp>
      <p:sp>
        <p:nvSpPr>
          <p:cNvPr id="17" name="Rectángulo 16"/>
          <p:cNvSpPr/>
          <p:nvPr/>
        </p:nvSpPr>
        <p:spPr>
          <a:xfrm>
            <a:off x="8047343" y="2100162"/>
            <a:ext cx="2307043"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Instalaciones técnicas</a:t>
            </a:r>
            <a:endParaRPr lang="es-EC" b="1" dirty="0">
              <a:latin typeface="Times New Roman" panose="02020603050405020304" pitchFamily="18" charset="0"/>
              <a:cs typeface="Times New Roman" panose="02020603050405020304" pitchFamily="18" charset="0"/>
            </a:endParaRPr>
          </a:p>
        </p:txBody>
      </p:sp>
      <p:sp>
        <p:nvSpPr>
          <p:cNvPr id="18" name="Abrir llave 17"/>
          <p:cNvSpPr/>
          <p:nvPr/>
        </p:nvSpPr>
        <p:spPr>
          <a:xfrm>
            <a:off x="5135259" y="2587632"/>
            <a:ext cx="444900" cy="980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Rectángulo 18"/>
          <p:cNvSpPr/>
          <p:nvPr/>
        </p:nvSpPr>
        <p:spPr>
          <a:xfrm>
            <a:off x="5419610" y="2720164"/>
            <a:ext cx="1482137"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Las personas</a:t>
            </a:r>
            <a:endParaRPr lang="es-EC" b="1" dirty="0">
              <a:latin typeface="Times New Roman" panose="02020603050405020304" pitchFamily="18" charset="0"/>
              <a:cs typeface="Times New Roman" panose="02020603050405020304" pitchFamily="18" charset="0"/>
            </a:endParaRPr>
          </a:p>
        </p:txBody>
      </p:sp>
      <p:sp>
        <p:nvSpPr>
          <p:cNvPr id="20" name="Rectángulo 19"/>
          <p:cNvSpPr/>
          <p:nvPr/>
        </p:nvSpPr>
        <p:spPr>
          <a:xfrm>
            <a:off x="5552180" y="3132326"/>
            <a:ext cx="1217001"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Los bienes</a:t>
            </a:r>
            <a:endParaRPr lang="es-EC" b="1" dirty="0">
              <a:latin typeface="Times New Roman" panose="02020603050405020304" pitchFamily="18" charset="0"/>
              <a:cs typeface="Times New Roman" panose="02020603050405020304" pitchFamily="18" charset="0"/>
            </a:endParaRPr>
          </a:p>
        </p:txBody>
      </p:sp>
      <p:cxnSp>
        <p:nvCxnSpPr>
          <p:cNvPr id="21" name="Conector recto de flecha 20"/>
          <p:cNvCxnSpPr/>
          <p:nvPr/>
        </p:nvCxnSpPr>
        <p:spPr>
          <a:xfrm flipV="1">
            <a:off x="6862896" y="3663114"/>
            <a:ext cx="646412" cy="31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6862896" y="4350703"/>
            <a:ext cx="646412" cy="29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7595086" y="3472804"/>
            <a:ext cx="1742849" cy="369332"/>
          </a:xfrm>
          <a:prstGeom prst="rect">
            <a:avLst/>
          </a:prstGeom>
          <a:solidFill>
            <a:srgbClr val="66FFFF"/>
          </a:solidFill>
        </p:spPr>
        <p:txBody>
          <a:bodyPr wrap="none">
            <a:spAutoFit/>
          </a:bodyPr>
          <a:lstStyle/>
          <a:p>
            <a:pPr algn="ctr"/>
            <a:r>
              <a:rPr lang="es-EC" dirty="0" smtClean="0">
                <a:latin typeface="Times New Roman" panose="02020603050405020304" pitchFamily="18" charset="0"/>
                <a:cs typeface="Times New Roman" panose="02020603050405020304" pitchFamily="18" charset="0"/>
              </a:rPr>
              <a:t>Áreas exteriores</a:t>
            </a:r>
            <a:endParaRPr lang="es-EC" dirty="0">
              <a:latin typeface="Times New Roman" panose="02020603050405020304" pitchFamily="18" charset="0"/>
              <a:cs typeface="Times New Roman" panose="02020603050405020304" pitchFamily="18" charset="0"/>
            </a:endParaRPr>
          </a:p>
        </p:txBody>
      </p:sp>
      <p:sp>
        <p:nvSpPr>
          <p:cNvPr id="25" name="Rectángulo 24"/>
          <p:cNvSpPr/>
          <p:nvPr/>
        </p:nvSpPr>
        <p:spPr>
          <a:xfrm>
            <a:off x="7640001" y="4437873"/>
            <a:ext cx="1653018" cy="369332"/>
          </a:xfrm>
          <a:prstGeom prst="rect">
            <a:avLst/>
          </a:prstGeom>
          <a:solidFill>
            <a:srgbClr val="66FFFF"/>
          </a:solidFill>
        </p:spPr>
        <p:txBody>
          <a:bodyPr wrap="none">
            <a:spAutoFit/>
          </a:bodyPr>
          <a:lstStyle/>
          <a:p>
            <a:pPr algn="ctr"/>
            <a:r>
              <a:rPr lang="es-EC" dirty="0" smtClean="0">
                <a:latin typeface="Times New Roman" panose="02020603050405020304" pitchFamily="18" charset="0"/>
                <a:cs typeface="Times New Roman" panose="02020603050405020304" pitchFamily="18" charset="0"/>
              </a:rPr>
              <a:t>Áreas interiores</a:t>
            </a:r>
            <a:endParaRPr lang="es-EC" dirty="0">
              <a:latin typeface="Times New Roman" panose="02020603050405020304" pitchFamily="18" charset="0"/>
              <a:cs typeface="Times New Roman" panose="02020603050405020304" pitchFamily="18" charset="0"/>
            </a:endParaRPr>
          </a:p>
        </p:txBody>
      </p:sp>
      <p:pic>
        <p:nvPicPr>
          <p:cNvPr id="7170"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r="19532"/>
          <a:stretch/>
        </p:blipFill>
        <p:spPr bwMode="auto">
          <a:xfrm>
            <a:off x="9902917" y="2848734"/>
            <a:ext cx="2289083" cy="33425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RIESGO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938" y="4517013"/>
            <a:ext cx="2294447" cy="201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8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742605" y="1292870"/>
            <a:ext cx="3663525" cy="523220"/>
          </a:xfrm>
          <a:prstGeom prst="rect">
            <a:avLst/>
          </a:prstGeom>
          <a:solidFill>
            <a:srgbClr val="00FF00"/>
          </a:solid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Planeación del trabajo</a:t>
            </a:r>
            <a:endParaRPr lang="es-EC" sz="28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6081470" y="2561670"/>
            <a:ext cx="2073521" cy="954107"/>
          </a:xfrm>
          <a:prstGeom prst="rect">
            <a:avLst/>
          </a:prstGeom>
          <a:solidFill>
            <a:srgbClr val="00FFCC"/>
          </a:solid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Diagnostico </a:t>
            </a:r>
          </a:p>
          <a:p>
            <a:pPr algn="ctr"/>
            <a:r>
              <a:rPr lang="es-EC" sz="2800" b="1" dirty="0" smtClean="0">
                <a:latin typeface="Times New Roman" panose="02020603050405020304" pitchFamily="18" charset="0"/>
                <a:cs typeface="Times New Roman" panose="02020603050405020304" pitchFamily="18" charset="0"/>
              </a:rPr>
              <a:t>de trabajo</a:t>
            </a:r>
            <a:endParaRPr lang="es-EC" sz="28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8911345" y="2561670"/>
            <a:ext cx="1906909" cy="954107"/>
          </a:xfrm>
          <a:prstGeom prst="rect">
            <a:avLst/>
          </a:prstGeom>
          <a:solidFill>
            <a:srgbClr val="00FFCC"/>
          </a:solid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Identificar</a:t>
            </a:r>
          </a:p>
          <a:p>
            <a:pPr algn="ctr"/>
            <a:r>
              <a:rPr lang="es-EC" sz="2800" b="1" dirty="0" smtClean="0">
                <a:latin typeface="Times New Roman" panose="02020603050405020304" pitchFamily="18" charset="0"/>
                <a:cs typeface="Times New Roman" panose="02020603050405020304" pitchFamily="18" charset="0"/>
              </a:rPr>
              <a:t> rutas</a:t>
            </a:r>
            <a:endParaRPr lang="es-EC" sz="2800" b="1" dirty="0">
              <a:latin typeface="Times New Roman" panose="02020603050405020304" pitchFamily="18" charset="0"/>
              <a:cs typeface="Times New Roman" panose="02020603050405020304" pitchFamily="18" charset="0"/>
            </a:endParaRPr>
          </a:p>
        </p:txBody>
      </p:sp>
      <p:sp>
        <p:nvSpPr>
          <p:cNvPr id="10" name="Flecha derecha 9"/>
          <p:cNvSpPr/>
          <p:nvPr/>
        </p:nvSpPr>
        <p:spPr>
          <a:xfrm rot="2244638">
            <a:off x="8638480" y="2055412"/>
            <a:ext cx="981757" cy="3218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8362950">
            <a:off x="7699751" y="2027427"/>
            <a:ext cx="981757" cy="3218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bajo 10"/>
          <p:cNvSpPr/>
          <p:nvPr/>
        </p:nvSpPr>
        <p:spPr>
          <a:xfrm>
            <a:off x="8368305" y="3710390"/>
            <a:ext cx="463640" cy="643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Resultado de imagen para planeacion del trabajo P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64" y="928848"/>
            <a:ext cx="4201815" cy="42018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imagenes de procedimi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949218" y="4641645"/>
            <a:ext cx="2222022" cy="155996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6390931" y="4354334"/>
            <a:ext cx="3946317" cy="954107"/>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Condiciones </a:t>
            </a:r>
            <a:r>
              <a:rPr lang="es-EC" sz="2800" b="1" dirty="0" smtClean="0">
                <a:latin typeface="Times New Roman" panose="02020603050405020304" pitchFamily="18" charset="0"/>
                <a:cs typeface="Times New Roman" panose="02020603050405020304" pitchFamily="18" charset="0"/>
              </a:rPr>
              <a:t>y acciones </a:t>
            </a:r>
          </a:p>
          <a:p>
            <a:pPr algn="ctr"/>
            <a:r>
              <a:rPr lang="es-EC" sz="2800" b="1" dirty="0" smtClean="0">
                <a:latin typeface="Times New Roman" panose="02020603050405020304" pitchFamily="18" charset="0"/>
                <a:cs typeface="Times New Roman" panose="02020603050405020304" pitchFamily="18" charset="0"/>
              </a:rPr>
              <a:t>coordinadas</a:t>
            </a:r>
            <a:endParaRPr lang="es-EC"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533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C:\Users\HP\Pictures\Nueva imagen (2).bmp"/>
          <p:cNvPicPr/>
          <p:nvPr/>
        </p:nvPicPr>
        <p:blipFill rotWithShape="1">
          <a:blip r:embed="rId3">
            <a:extLst>
              <a:ext uri="{28A0092B-C50C-407E-A947-70E740481C1C}">
                <a14:useLocalDpi xmlns:a14="http://schemas.microsoft.com/office/drawing/2010/main" val="0"/>
              </a:ext>
            </a:extLst>
          </a:blip>
          <a:srcRect l="-1" r="-570"/>
          <a:stretch/>
        </p:blipFill>
        <p:spPr bwMode="auto">
          <a:xfrm>
            <a:off x="3796324" y="1211580"/>
            <a:ext cx="7341326" cy="4388317"/>
          </a:xfrm>
          <a:prstGeom prst="rect">
            <a:avLst/>
          </a:prstGeom>
          <a:noFill/>
          <a:ln>
            <a:noFill/>
          </a:ln>
          <a:extLst>
            <a:ext uri="{53640926-AAD7-44D8-BBD7-CCE9431645EC}">
              <a14:shadowObscured xmlns:a14="http://schemas.microsoft.com/office/drawing/2010/main"/>
            </a:ext>
          </a:extLst>
        </p:spPr>
      </p:pic>
      <p:sp>
        <p:nvSpPr>
          <p:cNvPr id="7" name="CuadroTexto 6"/>
          <p:cNvSpPr txBox="1"/>
          <p:nvPr/>
        </p:nvSpPr>
        <p:spPr>
          <a:xfrm>
            <a:off x="1117342" y="2928684"/>
            <a:ext cx="2314786" cy="954107"/>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Planificación</a:t>
            </a:r>
          </a:p>
          <a:p>
            <a:r>
              <a:rPr lang="es-EC" sz="2800" b="1" dirty="0" smtClean="0">
                <a:latin typeface="Times New Roman" panose="02020603050405020304" pitchFamily="18" charset="0"/>
                <a:cs typeface="Times New Roman" panose="02020603050405020304" pitchFamily="18" charset="0"/>
              </a:rPr>
              <a:t>estratégica</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9332697" y="5531317"/>
            <a:ext cx="1736373"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(Acevedo, 2014)</a:t>
            </a:r>
            <a:endParaRPr lang="es-EC" dirty="0"/>
          </a:p>
        </p:txBody>
      </p:sp>
    </p:spTree>
    <p:extLst>
      <p:ext uri="{BB962C8B-B14F-4D97-AF65-F5344CB8AC3E}">
        <p14:creationId xmlns:p14="http://schemas.microsoft.com/office/powerpoint/2010/main" val="175869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838853" y="969527"/>
            <a:ext cx="5769434" cy="536148"/>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PROCEDIMIENTO DE TRABAJO</a:t>
            </a:r>
            <a:endParaRPr lang="es-EC" sz="2800" b="1" dirty="0">
              <a:latin typeface="Times New Roman" panose="02020603050405020304" pitchFamily="18" charset="0"/>
              <a:cs typeface="Times New Roman" panose="02020603050405020304" pitchFamily="18" charset="0"/>
            </a:endParaRPr>
          </a:p>
        </p:txBody>
      </p:sp>
      <p:pic>
        <p:nvPicPr>
          <p:cNvPr id="2050" name="Picture 2" descr="Resultado de imagen para imagenes de proced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130" y="4170847"/>
            <a:ext cx="1632076" cy="175846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13406" y="3940014"/>
            <a:ext cx="3831498" cy="461665"/>
          </a:xfrm>
          <a:prstGeom prst="rect">
            <a:avLst/>
          </a:prstGeom>
          <a:solidFill>
            <a:srgbClr val="66FFFF"/>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¿Que? – ¿Cómo? – ¿Por qué?</a:t>
            </a:r>
            <a:endParaRPr lang="es-EC" sz="2400" dirty="0">
              <a:latin typeface="Times New Roman" panose="02020603050405020304" pitchFamily="18" charset="0"/>
              <a:cs typeface="Times New Roman" panose="02020603050405020304" pitchFamily="18" charset="0"/>
            </a:endParaRPr>
          </a:p>
        </p:txBody>
      </p:sp>
      <p:sp>
        <p:nvSpPr>
          <p:cNvPr id="8" name="Rectángulo 7"/>
          <p:cNvSpPr/>
          <p:nvPr/>
        </p:nvSpPr>
        <p:spPr>
          <a:xfrm>
            <a:off x="5953141" y="2607428"/>
            <a:ext cx="1552028" cy="461665"/>
          </a:xfrm>
          <a:prstGeom prst="rect">
            <a:avLst/>
          </a:prstGeom>
          <a:solidFill>
            <a:srgbClr val="00FF00"/>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Responden</a:t>
            </a:r>
            <a:endParaRPr lang="es-EC" sz="2400" dirty="0">
              <a:latin typeface="Times New Roman" panose="02020603050405020304" pitchFamily="18" charset="0"/>
              <a:cs typeface="Times New Roman" panose="02020603050405020304" pitchFamily="18" charset="0"/>
            </a:endParaRPr>
          </a:p>
        </p:txBody>
      </p:sp>
      <p:sp>
        <p:nvSpPr>
          <p:cNvPr id="9" name="Rectángulo 8"/>
          <p:cNvSpPr/>
          <p:nvPr/>
        </p:nvSpPr>
        <p:spPr>
          <a:xfrm>
            <a:off x="2089990" y="2838260"/>
            <a:ext cx="987771" cy="461665"/>
          </a:xfrm>
          <a:prstGeom prst="rect">
            <a:avLst/>
          </a:prstGeom>
          <a:solidFill>
            <a:srgbClr val="00FF00"/>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Forma</a:t>
            </a:r>
            <a:endParaRPr lang="es-EC" sz="2400" dirty="0">
              <a:latin typeface="Times New Roman" panose="02020603050405020304" pitchFamily="18" charset="0"/>
              <a:cs typeface="Times New Roman" panose="02020603050405020304" pitchFamily="18" charset="0"/>
            </a:endParaRPr>
          </a:p>
        </p:txBody>
      </p:sp>
      <p:sp>
        <p:nvSpPr>
          <p:cNvPr id="10" name="Rectángulo 9"/>
          <p:cNvSpPr/>
          <p:nvPr/>
        </p:nvSpPr>
        <p:spPr>
          <a:xfrm>
            <a:off x="1611493" y="3940014"/>
            <a:ext cx="1944764" cy="830997"/>
          </a:xfrm>
          <a:prstGeom prst="rect">
            <a:avLst/>
          </a:prstGeom>
          <a:solidFill>
            <a:srgbClr val="66FFFF"/>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Dar respuesta </a:t>
            </a:r>
          </a:p>
          <a:p>
            <a:pPr algn="ctr"/>
            <a:r>
              <a:rPr lang="es-EC" sz="2400" dirty="0" smtClean="0">
                <a:latin typeface="Times New Roman" panose="02020603050405020304" pitchFamily="18" charset="0"/>
                <a:cs typeface="Times New Roman" panose="02020603050405020304" pitchFamily="18" charset="0"/>
              </a:rPr>
              <a:t>a los procesos</a:t>
            </a:r>
            <a:endParaRPr lang="es-EC" sz="2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583374" y="5503432"/>
            <a:ext cx="4291560" cy="461665"/>
          </a:xfrm>
          <a:prstGeom prst="rect">
            <a:avLst/>
          </a:prstGeom>
          <a:solidFill>
            <a:srgbClr val="FFFF00"/>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Actividades seguras y eficientes  </a:t>
            </a:r>
            <a:endParaRPr lang="es-EC" sz="2400" dirty="0">
              <a:latin typeface="Times New Roman" panose="02020603050405020304" pitchFamily="18" charset="0"/>
              <a:cs typeface="Times New Roman" panose="02020603050405020304" pitchFamily="18" charset="0"/>
            </a:endParaRPr>
          </a:p>
        </p:txBody>
      </p:sp>
      <p:sp>
        <p:nvSpPr>
          <p:cNvPr id="12" name="Rectángulo 11"/>
          <p:cNvSpPr/>
          <p:nvPr/>
        </p:nvSpPr>
        <p:spPr>
          <a:xfrm>
            <a:off x="9518827" y="2680302"/>
            <a:ext cx="2130711" cy="461665"/>
          </a:xfrm>
          <a:prstGeom prst="rect">
            <a:avLst/>
          </a:prstGeom>
          <a:solidFill>
            <a:srgbClr val="00FF00"/>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Documentación</a:t>
            </a:r>
            <a:endParaRPr lang="es-EC" sz="2400" dirty="0">
              <a:latin typeface="Times New Roman" panose="02020603050405020304" pitchFamily="18" charset="0"/>
              <a:cs typeface="Times New Roman" panose="02020603050405020304" pitchFamily="18" charset="0"/>
            </a:endParaRPr>
          </a:p>
        </p:txBody>
      </p:sp>
      <p:cxnSp>
        <p:nvCxnSpPr>
          <p:cNvPr id="3" name="Conector recto de flecha 2"/>
          <p:cNvCxnSpPr>
            <a:stCxn id="9" idx="2"/>
            <a:endCxn id="10" idx="0"/>
          </p:cNvCxnSpPr>
          <p:nvPr/>
        </p:nvCxnSpPr>
        <p:spPr>
          <a:xfrm flipH="1">
            <a:off x="2583875" y="3299925"/>
            <a:ext cx="1" cy="64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6729155" y="3184509"/>
            <a:ext cx="1" cy="64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9144000" y="3336362"/>
            <a:ext cx="1052257" cy="1713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6729154" y="4632511"/>
            <a:ext cx="1" cy="64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2744886" y="5050080"/>
            <a:ext cx="1436867" cy="45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a:off x="6729154" y="1812065"/>
            <a:ext cx="1" cy="64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4181753" y="1812065"/>
            <a:ext cx="1771389" cy="79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7535116" y="1792449"/>
            <a:ext cx="1826622" cy="728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6026079" y="6067056"/>
            <a:ext cx="1406154" cy="461665"/>
          </a:xfrm>
          <a:prstGeom prst="rect">
            <a:avLst/>
          </a:prstGeom>
          <a:solidFill>
            <a:schemeClr val="bg1"/>
          </a:solidFill>
        </p:spPr>
        <p:txBody>
          <a:bodyPr wrap="none">
            <a:spAutoFit/>
          </a:bodyPr>
          <a:lstStyle/>
          <a:p>
            <a:pPr algn="ctr"/>
            <a:r>
              <a:rPr lang="es-EC" sz="2400" dirty="0" smtClean="0">
                <a:latin typeface="Times New Roman" panose="02020603050405020304" pitchFamily="18" charset="0"/>
                <a:cs typeface="Times New Roman" panose="02020603050405020304" pitchFamily="18" charset="0"/>
              </a:rPr>
              <a:t>Fred back</a:t>
            </a:r>
            <a:endParaRPr lang="es-EC" sz="2400" dirty="0">
              <a:latin typeface="Times New Roman" panose="02020603050405020304" pitchFamily="18" charset="0"/>
              <a:cs typeface="Times New Roman" panose="02020603050405020304" pitchFamily="18" charset="0"/>
            </a:endParaRPr>
          </a:p>
        </p:txBody>
      </p:sp>
      <p:sp>
        <p:nvSpPr>
          <p:cNvPr id="29" name="Flecha curvada hacia arriba 28"/>
          <p:cNvSpPr/>
          <p:nvPr/>
        </p:nvSpPr>
        <p:spPr>
          <a:xfrm rot="19762886">
            <a:off x="8171496" y="5867686"/>
            <a:ext cx="1826622" cy="4616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2" name="Flecha curvada hacia arriba 31"/>
          <p:cNvSpPr/>
          <p:nvPr/>
        </p:nvSpPr>
        <p:spPr>
          <a:xfrm rot="1426701" flipH="1">
            <a:off x="3160153" y="5893864"/>
            <a:ext cx="2038966" cy="4859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9771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79383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1. MODELO DE UN SISTEMA DE GESTIÓN</a:t>
            </a:r>
            <a:endParaRPr lang="es-EC" sz="28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1174732" y="2223364"/>
            <a:ext cx="2108269" cy="923330"/>
          </a:xfrm>
          <a:prstGeom prst="rect">
            <a:avLst/>
          </a:prstGeom>
          <a:solidFill>
            <a:srgbClr val="00FF00"/>
          </a:solidFill>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SISTEMA</a:t>
            </a:r>
          </a:p>
          <a:p>
            <a:pPr algn="ctr"/>
            <a:r>
              <a:rPr lang="es-EC" b="1" dirty="0" smtClean="0">
                <a:latin typeface="Times New Roman" panose="02020603050405020304" pitchFamily="18" charset="0"/>
                <a:cs typeface="Times New Roman" panose="02020603050405020304" pitchFamily="18" charset="0"/>
              </a:rPr>
              <a:t> DE GESTIÓN DE </a:t>
            </a:r>
          </a:p>
          <a:p>
            <a:pPr algn="ctr"/>
            <a:r>
              <a:rPr lang="es-EC" b="1" dirty="0" smtClean="0">
                <a:latin typeface="Times New Roman" panose="02020603050405020304" pitchFamily="18" charset="0"/>
                <a:cs typeface="Times New Roman" panose="02020603050405020304" pitchFamily="18" charset="0"/>
              </a:rPr>
              <a:t>SEGURIDAD</a:t>
            </a:r>
            <a:endParaRPr lang="es-EC" b="1" dirty="0">
              <a:latin typeface="Times New Roman" panose="02020603050405020304" pitchFamily="18" charset="0"/>
              <a:cs typeface="Times New Roman" panose="02020603050405020304" pitchFamily="18" charset="0"/>
            </a:endParaRPr>
          </a:p>
        </p:txBody>
      </p:sp>
      <p:sp>
        <p:nvSpPr>
          <p:cNvPr id="7" name="Rectángulo 6"/>
          <p:cNvSpPr/>
          <p:nvPr/>
        </p:nvSpPr>
        <p:spPr>
          <a:xfrm>
            <a:off x="1221668" y="4660401"/>
            <a:ext cx="2014398" cy="646331"/>
          </a:xfrm>
          <a:prstGeom prst="rect">
            <a:avLst/>
          </a:prstGeom>
          <a:solidFill>
            <a:srgbClr val="00FF00"/>
          </a:solidFill>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SEGURIDAD </a:t>
            </a:r>
          </a:p>
          <a:p>
            <a:r>
              <a:rPr lang="es-EC" b="1" dirty="0" smtClean="0">
                <a:latin typeface="Times New Roman" panose="02020603050405020304" pitchFamily="18" charset="0"/>
                <a:cs typeface="Times New Roman" panose="02020603050405020304" pitchFamily="18" charset="0"/>
              </a:rPr>
              <a:t>EN EL TRABAJO</a:t>
            </a:r>
            <a:endParaRPr lang="es-EC" b="1" dirty="0">
              <a:latin typeface="Times New Roman" panose="02020603050405020304" pitchFamily="18" charset="0"/>
              <a:cs typeface="Times New Roman" panose="02020603050405020304" pitchFamily="18" charset="0"/>
            </a:endParaRPr>
          </a:p>
        </p:txBody>
      </p:sp>
      <p:sp>
        <p:nvSpPr>
          <p:cNvPr id="2" name="Rectángulo 1"/>
          <p:cNvSpPr/>
          <p:nvPr/>
        </p:nvSpPr>
        <p:spPr>
          <a:xfrm>
            <a:off x="3660409" y="1957829"/>
            <a:ext cx="3055645"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Planificación de actividades</a:t>
            </a:r>
            <a:endParaRPr lang="es-EC" sz="2000" dirty="0"/>
          </a:p>
        </p:txBody>
      </p:sp>
      <p:sp>
        <p:nvSpPr>
          <p:cNvPr id="3" name="Rectángulo 2"/>
          <p:cNvSpPr/>
          <p:nvPr/>
        </p:nvSpPr>
        <p:spPr>
          <a:xfrm>
            <a:off x="3681331" y="2601819"/>
            <a:ext cx="4267200" cy="1015663"/>
          </a:xfrm>
          <a:prstGeom prst="rect">
            <a:avLst/>
          </a:prstGeom>
        </p:spPr>
        <p:txBody>
          <a:bodyPr wrap="square">
            <a:spAutoFit/>
          </a:bodyPr>
          <a:lstStyle/>
          <a:p>
            <a:r>
              <a:rPr lang="es-EC" sz="2000" dirty="0">
                <a:latin typeface="Times New Roman" panose="02020603050405020304" pitchFamily="18" charset="0"/>
                <a:ea typeface="Calibri" panose="020F0502020204030204" pitchFamily="34" charset="0"/>
              </a:rPr>
              <a:t>Cumplimiento de las políticas, normativas técnicas, procedimientos de </a:t>
            </a:r>
            <a:r>
              <a:rPr lang="es-EC" sz="2000" dirty="0" smtClean="0">
                <a:latin typeface="Times New Roman" panose="02020603050405020304" pitchFamily="18" charset="0"/>
                <a:ea typeface="Calibri" panose="020F0502020204030204" pitchFamily="34" charset="0"/>
              </a:rPr>
              <a:t>seguridad</a:t>
            </a:r>
            <a:endParaRPr lang="es-EC" sz="2000" dirty="0"/>
          </a:p>
        </p:txBody>
      </p:sp>
      <p:sp>
        <p:nvSpPr>
          <p:cNvPr id="8" name="Rectángulo 7"/>
          <p:cNvSpPr/>
          <p:nvPr/>
        </p:nvSpPr>
        <p:spPr>
          <a:xfrm>
            <a:off x="3701487" y="3925258"/>
            <a:ext cx="2699778" cy="400110"/>
          </a:xfrm>
          <a:prstGeom prst="rect">
            <a:avLst/>
          </a:prstGeom>
        </p:spPr>
        <p:txBody>
          <a:bodyPr wrap="none">
            <a:spAutoFit/>
          </a:bodyPr>
          <a:lstStyle/>
          <a:p>
            <a:r>
              <a:rPr lang="es-EC" sz="2000" dirty="0">
                <a:latin typeface="Times New Roman" panose="02020603050405020304" pitchFamily="18" charset="0"/>
                <a:ea typeface="Calibri" panose="020F0502020204030204" pitchFamily="34" charset="0"/>
              </a:rPr>
              <a:t>Identificación de riesgos</a:t>
            </a:r>
            <a:endParaRPr lang="es-EC" sz="2000" dirty="0"/>
          </a:p>
        </p:txBody>
      </p:sp>
      <p:sp>
        <p:nvSpPr>
          <p:cNvPr id="10" name="Rectángulo 9"/>
          <p:cNvSpPr/>
          <p:nvPr/>
        </p:nvSpPr>
        <p:spPr>
          <a:xfrm>
            <a:off x="3721038" y="4561893"/>
            <a:ext cx="2432076" cy="400110"/>
          </a:xfrm>
          <a:prstGeom prst="rect">
            <a:avLst/>
          </a:prstGeom>
        </p:spPr>
        <p:txBody>
          <a:bodyPr wrap="none">
            <a:spAutoFit/>
          </a:bodyPr>
          <a:lstStyle/>
          <a:p>
            <a:r>
              <a:rPr lang="es-EC" sz="2000" dirty="0">
                <a:latin typeface="Times New Roman" panose="02020603050405020304" pitchFamily="18" charset="0"/>
                <a:ea typeface="Calibri" panose="020F0502020204030204" pitchFamily="34" charset="0"/>
              </a:rPr>
              <a:t>Evaluación de riesgos</a:t>
            </a:r>
            <a:endParaRPr lang="es-EC" sz="2000" dirty="0"/>
          </a:p>
        </p:txBody>
      </p:sp>
      <p:sp>
        <p:nvSpPr>
          <p:cNvPr id="11" name="Rectángulo 10"/>
          <p:cNvSpPr/>
          <p:nvPr/>
        </p:nvSpPr>
        <p:spPr>
          <a:xfrm>
            <a:off x="3721038" y="5198528"/>
            <a:ext cx="3879588" cy="400110"/>
          </a:xfrm>
          <a:prstGeom prst="rect">
            <a:avLst/>
          </a:prstGeom>
        </p:spPr>
        <p:txBody>
          <a:bodyPr wrap="none">
            <a:spAutoFit/>
          </a:bodyPr>
          <a:lstStyle/>
          <a:p>
            <a:r>
              <a:rPr lang="es-EC" sz="2000" dirty="0">
                <a:latin typeface="Times New Roman" panose="02020603050405020304" pitchFamily="18" charset="0"/>
                <a:ea typeface="Calibri" panose="020F0502020204030204" pitchFamily="34" charset="0"/>
              </a:rPr>
              <a:t>Establecimientos de procedimientos</a:t>
            </a:r>
            <a:endParaRPr lang="es-EC" sz="2000" dirty="0"/>
          </a:p>
        </p:txBody>
      </p:sp>
      <p:sp>
        <p:nvSpPr>
          <p:cNvPr id="12" name="Abrir llave 11"/>
          <p:cNvSpPr/>
          <p:nvPr/>
        </p:nvSpPr>
        <p:spPr>
          <a:xfrm>
            <a:off x="3114443" y="1645920"/>
            <a:ext cx="960120" cy="42519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Rectángulo 13"/>
          <p:cNvSpPr/>
          <p:nvPr/>
        </p:nvSpPr>
        <p:spPr>
          <a:xfrm>
            <a:off x="8115301" y="3305784"/>
            <a:ext cx="1866195" cy="707886"/>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wrap="square">
            <a:spAutoFit/>
          </a:bodyPr>
          <a:lstStyle/>
          <a:p>
            <a:r>
              <a:rPr lang="es-EC" b="1" i="0" u="none" strike="noStrike" baseline="0" dirty="0" smtClean="0">
                <a:solidFill>
                  <a:srgbClr val="000000"/>
                </a:solidFill>
                <a:latin typeface="Times New Roman" panose="02020603050405020304" pitchFamily="18" charset="0"/>
              </a:rPr>
              <a:t>Relación</a:t>
            </a:r>
            <a:r>
              <a:rPr lang="es-EC" sz="2000" b="1" i="0" u="none" strike="noStrike" baseline="0" dirty="0" smtClean="0">
                <a:solidFill>
                  <a:srgbClr val="000000"/>
                </a:solidFill>
                <a:latin typeface="Times New Roman" panose="02020603050405020304" pitchFamily="18" charset="0"/>
              </a:rPr>
              <a:t> salud</a:t>
            </a:r>
          </a:p>
          <a:p>
            <a:r>
              <a:rPr lang="es-EC" sz="2000" b="1" i="0" u="none" strike="noStrike" baseline="0" dirty="0" smtClean="0">
                <a:solidFill>
                  <a:srgbClr val="000000"/>
                </a:solidFill>
                <a:latin typeface="Times New Roman" panose="02020603050405020304" pitchFamily="18" charset="0"/>
              </a:rPr>
              <a:t> – trabajo </a:t>
            </a:r>
            <a:endParaRPr lang="es-EC" sz="2000" dirty="0"/>
          </a:p>
        </p:txBody>
      </p:sp>
      <p:sp>
        <p:nvSpPr>
          <p:cNvPr id="15" name="Forma libre 14"/>
          <p:cNvSpPr/>
          <p:nvPr/>
        </p:nvSpPr>
        <p:spPr>
          <a:xfrm>
            <a:off x="10337550" y="2090551"/>
            <a:ext cx="1746377" cy="511268"/>
          </a:xfrm>
          <a:custGeom>
            <a:avLst/>
            <a:gdLst>
              <a:gd name="connsiteX0" fmla="*/ 0 w 2476500"/>
              <a:gd name="connsiteY0" fmla="*/ 0 h 720000"/>
              <a:gd name="connsiteX1" fmla="*/ 2476500 w 2476500"/>
              <a:gd name="connsiteY1" fmla="*/ 0 h 720000"/>
              <a:gd name="connsiteX2" fmla="*/ 2476500 w 2476500"/>
              <a:gd name="connsiteY2" fmla="*/ 720000 h 720000"/>
              <a:gd name="connsiteX3" fmla="*/ 0 w 2476500"/>
              <a:gd name="connsiteY3" fmla="*/ 720000 h 720000"/>
              <a:gd name="connsiteX4" fmla="*/ 0 w 2476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20000">
                <a:moveTo>
                  <a:pt x="0" y="0"/>
                </a:moveTo>
                <a:lnTo>
                  <a:pt x="2476500" y="0"/>
                </a:lnTo>
                <a:lnTo>
                  <a:pt x="2476500" y="720000"/>
                </a:lnTo>
                <a:lnTo>
                  <a:pt x="0" y="720000"/>
                </a:lnTo>
                <a:lnTo>
                  <a:pt x="0" y="0"/>
                </a:lnTo>
                <a:close/>
              </a:path>
            </a:pathLst>
          </a:custGeom>
          <a:solidFill>
            <a:srgbClr val="66FFF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Reconocimiento</a:t>
            </a:r>
            <a:endParaRPr lang="es-EC" sz="1600" kern="1200" dirty="0">
              <a:solidFill>
                <a:schemeClr val="tx1"/>
              </a:solidFill>
              <a:latin typeface="Times New Roman" panose="02020603050405020304" pitchFamily="18" charset="0"/>
              <a:cs typeface="Times New Roman" panose="02020603050405020304" pitchFamily="18" charset="0"/>
            </a:endParaRPr>
          </a:p>
        </p:txBody>
      </p:sp>
      <p:sp>
        <p:nvSpPr>
          <p:cNvPr id="16" name="Forma libre 15"/>
          <p:cNvSpPr/>
          <p:nvPr/>
        </p:nvSpPr>
        <p:spPr>
          <a:xfrm>
            <a:off x="10335275" y="3484477"/>
            <a:ext cx="1624017" cy="574845"/>
          </a:xfrm>
          <a:custGeom>
            <a:avLst/>
            <a:gdLst>
              <a:gd name="connsiteX0" fmla="*/ 0 w 2476500"/>
              <a:gd name="connsiteY0" fmla="*/ 0 h 720000"/>
              <a:gd name="connsiteX1" fmla="*/ 2476500 w 2476500"/>
              <a:gd name="connsiteY1" fmla="*/ 0 h 720000"/>
              <a:gd name="connsiteX2" fmla="*/ 2476500 w 2476500"/>
              <a:gd name="connsiteY2" fmla="*/ 720000 h 720000"/>
              <a:gd name="connsiteX3" fmla="*/ 0 w 2476500"/>
              <a:gd name="connsiteY3" fmla="*/ 720000 h 720000"/>
              <a:gd name="connsiteX4" fmla="*/ 0 w 2476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20000">
                <a:moveTo>
                  <a:pt x="0" y="0"/>
                </a:moveTo>
                <a:lnTo>
                  <a:pt x="2476500" y="0"/>
                </a:lnTo>
                <a:lnTo>
                  <a:pt x="2476500" y="720000"/>
                </a:lnTo>
                <a:lnTo>
                  <a:pt x="0" y="720000"/>
                </a:lnTo>
                <a:lnTo>
                  <a:pt x="0" y="0"/>
                </a:lnTo>
                <a:close/>
              </a:path>
            </a:pathLst>
          </a:custGeom>
          <a:solidFill>
            <a:srgbClr val="66FFF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kern="1200" dirty="0" smtClean="0">
                <a:solidFill>
                  <a:schemeClr val="tx1"/>
                </a:solidFill>
                <a:latin typeface="Times New Roman" panose="02020603050405020304" pitchFamily="18" charset="0"/>
                <a:cs typeface="Times New Roman" panose="02020603050405020304" pitchFamily="18" charset="0"/>
              </a:rPr>
              <a:t>Evaluación</a:t>
            </a:r>
            <a:endParaRPr lang="es-EC" kern="1200" dirty="0">
              <a:solidFill>
                <a:schemeClr val="tx1"/>
              </a:solidFill>
              <a:latin typeface="Times New Roman" panose="02020603050405020304" pitchFamily="18" charset="0"/>
              <a:cs typeface="Times New Roman" panose="02020603050405020304" pitchFamily="18" charset="0"/>
            </a:endParaRPr>
          </a:p>
        </p:txBody>
      </p:sp>
      <p:sp>
        <p:nvSpPr>
          <p:cNvPr id="17" name="Forma libre 16"/>
          <p:cNvSpPr/>
          <p:nvPr/>
        </p:nvSpPr>
        <p:spPr>
          <a:xfrm>
            <a:off x="10358135" y="4941980"/>
            <a:ext cx="1246194" cy="399639"/>
          </a:xfrm>
          <a:custGeom>
            <a:avLst/>
            <a:gdLst>
              <a:gd name="connsiteX0" fmla="*/ 0 w 2476500"/>
              <a:gd name="connsiteY0" fmla="*/ 0 h 720000"/>
              <a:gd name="connsiteX1" fmla="*/ 2476500 w 2476500"/>
              <a:gd name="connsiteY1" fmla="*/ 0 h 720000"/>
              <a:gd name="connsiteX2" fmla="*/ 2476500 w 2476500"/>
              <a:gd name="connsiteY2" fmla="*/ 720000 h 720000"/>
              <a:gd name="connsiteX3" fmla="*/ 0 w 2476500"/>
              <a:gd name="connsiteY3" fmla="*/ 720000 h 720000"/>
              <a:gd name="connsiteX4" fmla="*/ 0 w 2476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20000">
                <a:moveTo>
                  <a:pt x="0" y="0"/>
                </a:moveTo>
                <a:lnTo>
                  <a:pt x="2476500" y="0"/>
                </a:lnTo>
                <a:lnTo>
                  <a:pt x="2476500" y="720000"/>
                </a:lnTo>
                <a:lnTo>
                  <a:pt x="0" y="720000"/>
                </a:lnTo>
                <a:lnTo>
                  <a:pt x="0" y="0"/>
                </a:lnTo>
                <a:close/>
              </a:path>
            </a:pathLst>
          </a:custGeom>
          <a:solidFill>
            <a:srgbClr val="66FFF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Control</a:t>
            </a:r>
            <a:endParaRPr lang="es-EC" sz="2000" kern="1200" dirty="0">
              <a:solidFill>
                <a:schemeClr val="tx1"/>
              </a:solidFill>
              <a:latin typeface="Times New Roman" panose="02020603050405020304" pitchFamily="18" charset="0"/>
              <a:cs typeface="Times New Roman" panose="02020603050405020304" pitchFamily="18" charset="0"/>
            </a:endParaRPr>
          </a:p>
        </p:txBody>
      </p:sp>
      <p:sp>
        <p:nvSpPr>
          <p:cNvPr id="18" name="Abrir llave 17"/>
          <p:cNvSpPr/>
          <p:nvPr/>
        </p:nvSpPr>
        <p:spPr>
          <a:xfrm>
            <a:off x="7654794" y="3079363"/>
            <a:ext cx="560002" cy="132864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Abrir llave 18"/>
          <p:cNvSpPr/>
          <p:nvPr/>
        </p:nvSpPr>
        <p:spPr>
          <a:xfrm>
            <a:off x="9970744" y="1602327"/>
            <a:ext cx="505012" cy="42519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905257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77055" y="517232"/>
            <a:ext cx="880702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SEGURIDAD EN LÍNEAS DE TRANSMISIÓN</a:t>
            </a:r>
            <a:endParaRPr lang="es-EC" sz="28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989123" y="1975462"/>
            <a:ext cx="1199367" cy="461665"/>
          </a:xfrm>
          <a:prstGeom prst="rect">
            <a:avLst/>
          </a:prstGeom>
          <a:solidFill>
            <a:srgbClr val="FFFF00"/>
          </a:solidFill>
        </p:spPr>
        <p:txBody>
          <a:bodyPr wrap="none">
            <a:spAutoFit/>
          </a:bodyPr>
          <a:lstStyle/>
          <a:p>
            <a:r>
              <a:rPr lang="es-EC" sz="2400" b="1" dirty="0" smtClean="0"/>
              <a:t>DISEÑO</a:t>
            </a:r>
            <a:endParaRPr lang="es-EC" sz="2400" b="1" dirty="0"/>
          </a:p>
        </p:txBody>
      </p:sp>
      <p:sp>
        <p:nvSpPr>
          <p:cNvPr id="7" name="Rectángulo 6"/>
          <p:cNvSpPr/>
          <p:nvPr/>
        </p:nvSpPr>
        <p:spPr>
          <a:xfrm>
            <a:off x="989123" y="3360994"/>
            <a:ext cx="2277355" cy="461665"/>
          </a:xfrm>
          <a:prstGeom prst="rect">
            <a:avLst/>
          </a:prstGeom>
          <a:solidFill>
            <a:srgbClr val="FFC000"/>
          </a:solidFill>
        </p:spPr>
        <p:txBody>
          <a:bodyPr wrap="none">
            <a:spAutoFit/>
          </a:bodyPr>
          <a:lstStyle/>
          <a:p>
            <a:pPr algn="ctr"/>
            <a:r>
              <a:rPr lang="es-EC" sz="2400" b="1" dirty="0" smtClean="0"/>
              <a:t>CONSTRUCCIÓN</a:t>
            </a:r>
            <a:endParaRPr lang="es-EC" sz="2400" b="1" dirty="0"/>
          </a:p>
        </p:txBody>
      </p:sp>
      <p:sp>
        <p:nvSpPr>
          <p:cNvPr id="8" name="Rectángulo 7"/>
          <p:cNvSpPr/>
          <p:nvPr/>
        </p:nvSpPr>
        <p:spPr>
          <a:xfrm>
            <a:off x="989123" y="4887966"/>
            <a:ext cx="1715854" cy="461665"/>
          </a:xfrm>
          <a:prstGeom prst="rect">
            <a:avLst/>
          </a:prstGeom>
          <a:solidFill>
            <a:srgbClr val="00FF00"/>
          </a:solidFill>
        </p:spPr>
        <p:txBody>
          <a:bodyPr wrap="none">
            <a:spAutoFit/>
          </a:bodyPr>
          <a:lstStyle/>
          <a:p>
            <a:r>
              <a:rPr lang="es-EC" sz="2400" b="1" dirty="0" smtClean="0"/>
              <a:t>OPERACIÓN</a:t>
            </a:r>
            <a:endParaRPr lang="es-EC" sz="2400" b="1" dirty="0"/>
          </a:p>
        </p:txBody>
      </p:sp>
      <p:sp>
        <p:nvSpPr>
          <p:cNvPr id="3" name="Flecha derecha 2"/>
          <p:cNvSpPr/>
          <p:nvPr/>
        </p:nvSpPr>
        <p:spPr>
          <a:xfrm rot="2736689">
            <a:off x="2900717" y="2312268"/>
            <a:ext cx="1534122" cy="422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rot="18937160">
            <a:off x="2909158" y="4676662"/>
            <a:ext cx="1534122" cy="422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3507938" y="3408426"/>
            <a:ext cx="1534122" cy="422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5283520" y="3369367"/>
            <a:ext cx="2874441" cy="461665"/>
          </a:xfrm>
          <a:prstGeom prst="rect">
            <a:avLst/>
          </a:prstGeom>
          <a:solidFill>
            <a:srgbClr val="002060"/>
          </a:solidFill>
        </p:spPr>
        <p:txBody>
          <a:bodyPr wrap="none">
            <a:spAutoFit/>
          </a:bodyPr>
          <a:lstStyle/>
          <a:p>
            <a:pPr algn="ctr"/>
            <a:r>
              <a:rPr lang="es-EC" sz="2400" b="1" dirty="0" smtClean="0">
                <a:solidFill>
                  <a:schemeClr val="bg1"/>
                </a:solidFill>
              </a:rPr>
              <a:t>NIVELES DE VOLTAJE</a:t>
            </a:r>
            <a:endParaRPr lang="es-EC" sz="2400" b="1" dirty="0">
              <a:solidFill>
                <a:schemeClr val="bg1"/>
              </a:solidFill>
            </a:endParaRPr>
          </a:p>
        </p:txBody>
      </p:sp>
      <p:sp>
        <p:nvSpPr>
          <p:cNvPr id="13" name="Rectángulo 12"/>
          <p:cNvSpPr/>
          <p:nvPr/>
        </p:nvSpPr>
        <p:spPr>
          <a:xfrm>
            <a:off x="8490642" y="1717713"/>
            <a:ext cx="1039515" cy="830997"/>
          </a:xfrm>
          <a:prstGeom prst="rect">
            <a:avLst/>
          </a:prstGeom>
          <a:solidFill>
            <a:srgbClr val="00FF00"/>
          </a:solidFill>
        </p:spPr>
        <p:txBody>
          <a:bodyPr wrap="none">
            <a:spAutoFit/>
          </a:bodyPr>
          <a:lstStyle/>
          <a:p>
            <a:pPr algn="ctr"/>
            <a:r>
              <a:rPr lang="es-EC" sz="2400" b="1" dirty="0" smtClean="0"/>
              <a:t>Bajo </a:t>
            </a:r>
          </a:p>
          <a:p>
            <a:pPr algn="ctr"/>
            <a:r>
              <a:rPr lang="es-EC" sz="2400" b="1" dirty="0" smtClean="0"/>
              <a:t>voltaje</a:t>
            </a:r>
            <a:endParaRPr lang="es-EC" sz="2400" b="1" dirty="0"/>
          </a:p>
        </p:txBody>
      </p:sp>
      <p:sp>
        <p:nvSpPr>
          <p:cNvPr id="14" name="Rectángulo 13"/>
          <p:cNvSpPr/>
          <p:nvPr/>
        </p:nvSpPr>
        <p:spPr>
          <a:xfrm>
            <a:off x="8490642" y="3219534"/>
            <a:ext cx="1069524" cy="830997"/>
          </a:xfrm>
          <a:prstGeom prst="rect">
            <a:avLst/>
          </a:prstGeom>
          <a:solidFill>
            <a:srgbClr val="FFC000"/>
          </a:solidFill>
        </p:spPr>
        <p:txBody>
          <a:bodyPr wrap="none">
            <a:spAutoFit/>
          </a:bodyPr>
          <a:lstStyle/>
          <a:p>
            <a:pPr algn="ctr"/>
            <a:r>
              <a:rPr lang="es-EC" sz="2400" b="1" dirty="0" smtClean="0"/>
              <a:t>Medio </a:t>
            </a:r>
          </a:p>
          <a:p>
            <a:pPr algn="ctr"/>
            <a:r>
              <a:rPr lang="es-EC" sz="2400" b="1" dirty="0" smtClean="0"/>
              <a:t>voltaje</a:t>
            </a:r>
            <a:endParaRPr lang="es-EC" sz="2400" b="1" dirty="0"/>
          </a:p>
        </p:txBody>
      </p:sp>
      <p:sp>
        <p:nvSpPr>
          <p:cNvPr id="15" name="Rectángulo 14"/>
          <p:cNvSpPr/>
          <p:nvPr/>
        </p:nvSpPr>
        <p:spPr>
          <a:xfrm>
            <a:off x="8490642" y="4744488"/>
            <a:ext cx="1039515" cy="830997"/>
          </a:xfrm>
          <a:prstGeom prst="rect">
            <a:avLst/>
          </a:prstGeom>
          <a:solidFill>
            <a:srgbClr val="FF0000"/>
          </a:solidFill>
        </p:spPr>
        <p:txBody>
          <a:bodyPr wrap="none">
            <a:spAutoFit/>
          </a:bodyPr>
          <a:lstStyle/>
          <a:p>
            <a:pPr algn="ctr"/>
            <a:r>
              <a:rPr lang="es-EC" sz="2400" b="1" dirty="0" smtClean="0">
                <a:solidFill>
                  <a:schemeClr val="bg1"/>
                </a:solidFill>
              </a:rPr>
              <a:t>Alto </a:t>
            </a:r>
          </a:p>
          <a:p>
            <a:pPr algn="ctr"/>
            <a:r>
              <a:rPr lang="es-EC" sz="2400" b="1" dirty="0" smtClean="0">
                <a:solidFill>
                  <a:schemeClr val="bg1"/>
                </a:solidFill>
              </a:rPr>
              <a:t>voltaje</a:t>
            </a:r>
            <a:endParaRPr lang="es-EC" sz="2400" b="1" dirty="0">
              <a:solidFill>
                <a:schemeClr val="bg1"/>
              </a:solidFill>
            </a:endParaRPr>
          </a:p>
        </p:txBody>
      </p:sp>
      <p:sp>
        <p:nvSpPr>
          <p:cNvPr id="16" name="Rectángulo 15"/>
          <p:cNvSpPr/>
          <p:nvPr/>
        </p:nvSpPr>
        <p:spPr>
          <a:xfrm>
            <a:off x="10024360" y="1717713"/>
            <a:ext cx="1795684" cy="830997"/>
          </a:xfrm>
          <a:prstGeom prst="rect">
            <a:avLst/>
          </a:prstGeom>
        </p:spPr>
        <p:txBody>
          <a:bodyPr wrap="none">
            <a:spAutoFit/>
          </a:bodyPr>
          <a:lstStyle/>
          <a:p>
            <a:r>
              <a:rPr lang="es-EC" sz="4800" dirty="0" smtClean="0">
                <a:effectLst/>
                <a:latin typeface="Times New Roman" panose="02020603050405020304" pitchFamily="18" charset="0"/>
                <a:ea typeface="Calibri" panose="020F0502020204030204" pitchFamily="34" charset="0"/>
              </a:rPr>
              <a:t>≤</a:t>
            </a:r>
            <a:r>
              <a:rPr lang="es-EC" sz="2000" dirty="0" smtClean="0">
                <a:effectLst/>
                <a:latin typeface="Times New Roman" panose="02020603050405020304" pitchFamily="18" charset="0"/>
                <a:ea typeface="Calibri" panose="020F0502020204030204" pitchFamily="34" charset="0"/>
              </a:rPr>
              <a:t> </a:t>
            </a:r>
            <a:r>
              <a:rPr lang="es-EC" sz="3200" dirty="0" smtClean="0">
                <a:effectLst/>
                <a:latin typeface="Times New Roman" panose="02020603050405020304" pitchFamily="18" charset="0"/>
                <a:ea typeface="Calibri" panose="020F0502020204030204" pitchFamily="34" charset="0"/>
              </a:rPr>
              <a:t>0,6 KV</a:t>
            </a:r>
            <a:endParaRPr lang="es-EC" sz="3200" dirty="0"/>
          </a:p>
        </p:txBody>
      </p:sp>
      <p:sp>
        <p:nvSpPr>
          <p:cNvPr id="17" name="Rectángulo 16"/>
          <p:cNvSpPr/>
          <p:nvPr/>
        </p:nvSpPr>
        <p:spPr>
          <a:xfrm>
            <a:off x="9679569" y="3160425"/>
            <a:ext cx="2191626" cy="830997"/>
          </a:xfrm>
          <a:prstGeom prst="rect">
            <a:avLst/>
          </a:prstGeom>
        </p:spPr>
        <p:txBody>
          <a:bodyPr wrap="none">
            <a:spAutoFit/>
          </a:bodyPr>
          <a:lstStyle/>
          <a:p>
            <a:r>
              <a:rPr lang="es-EC" sz="4800" dirty="0" smtClean="0">
                <a:latin typeface="Times New Roman" panose="02020603050405020304" pitchFamily="18" charset="0"/>
                <a:ea typeface="Calibri" panose="020F0502020204030204" pitchFamily="34" charset="0"/>
              </a:rPr>
              <a:t>=&lt;40</a:t>
            </a:r>
            <a:r>
              <a:rPr lang="es-EC" sz="3200" dirty="0" smtClean="0">
                <a:effectLst/>
                <a:latin typeface="Times New Roman" panose="02020603050405020304" pitchFamily="18" charset="0"/>
                <a:ea typeface="Calibri" panose="020F0502020204030204" pitchFamily="34" charset="0"/>
              </a:rPr>
              <a:t> KV</a:t>
            </a:r>
            <a:endParaRPr lang="es-EC" sz="3200" dirty="0"/>
          </a:p>
        </p:txBody>
      </p:sp>
      <p:sp>
        <p:nvSpPr>
          <p:cNvPr id="18" name="Rectángulo 17"/>
          <p:cNvSpPr/>
          <p:nvPr/>
        </p:nvSpPr>
        <p:spPr>
          <a:xfrm>
            <a:off x="9937750" y="4739195"/>
            <a:ext cx="2190023" cy="830997"/>
          </a:xfrm>
          <a:prstGeom prst="rect">
            <a:avLst/>
          </a:prstGeom>
        </p:spPr>
        <p:txBody>
          <a:bodyPr wrap="none">
            <a:spAutoFit/>
          </a:bodyPr>
          <a:lstStyle/>
          <a:p>
            <a:r>
              <a:rPr lang="es-EC" sz="4800" dirty="0" smtClean="0">
                <a:latin typeface="Times New Roman" panose="02020603050405020304" pitchFamily="18" charset="0"/>
              </a:rPr>
              <a:t>&gt;40 KV</a:t>
            </a:r>
            <a:endParaRPr lang="es-EC" sz="3200" dirty="0"/>
          </a:p>
        </p:txBody>
      </p:sp>
      <p:pic>
        <p:nvPicPr>
          <p:cNvPr id="5122" name="Picture 2" descr="Resultado de imagen para imagenes de seguridad electric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072" y="1409042"/>
            <a:ext cx="2064463" cy="181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1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99915" y="425792"/>
            <a:ext cx="79383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DISTANCIAS DE SEGURIDAD</a:t>
            </a:r>
            <a:endParaRPr lang="es-EC" sz="2800" b="1" dirty="0">
              <a:latin typeface="Times New Roman" panose="02020603050405020304" pitchFamily="18" charset="0"/>
              <a:cs typeface="Times New Roman" panose="02020603050405020304" pitchFamily="18" charset="0"/>
            </a:endParaRPr>
          </a:p>
        </p:txBody>
      </p:sp>
      <p:pic>
        <p:nvPicPr>
          <p:cNvPr id="13" name="Imagen 12"/>
          <p:cNvPicPr/>
          <p:nvPr/>
        </p:nvPicPr>
        <p:blipFill rotWithShape="1">
          <a:blip r:embed="rId3"/>
          <a:srcRect b="7440"/>
          <a:stretch/>
        </p:blipFill>
        <p:spPr bwMode="auto">
          <a:xfrm>
            <a:off x="999915" y="1378267"/>
            <a:ext cx="5561998" cy="4313873"/>
          </a:xfrm>
          <a:prstGeom prst="rect">
            <a:avLst/>
          </a:prstGeom>
          <a:ln>
            <a:noFill/>
          </a:ln>
          <a:extLst>
            <a:ext uri="{53640926-AAD7-44D8-BBD7-CCE9431645EC}">
              <a14:shadowObscured xmlns:a14="http://schemas.microsoft.com/office/drawing/2010/main"/>
            </a:ext>
          </a:extLst>
        </p:spPr>
      </p:pic>
      <p:pic>
        <p:nvPicPr>
          <p:cNvPr id="14" name="Imagen 13"/>
          <p:cNvPicPr>
            <a:picLocks noChangeAspect="1"/>
          </p:cNvPicPr>
          <p:nvPr/>
        </p:nvPicPr>
        <p:blipFill>
          <a:blip r:embed="rId4"/>
          <a:stretch>
            <a:fillRect/>
          </a:stretch>
        </p:blipFill>
        <p:spPr>
          <a:xfrm>
            <a:off x="6800898" y="1589371"/>
            <a:ext cx="5237308" cy="1481139"/>
          </a:xfrm>
          <a:prstGeom prst="rect">
            <a:avLst/>
          </a:prstGeom>
        </p:spPr>
      </p:pic>
      <p:pic>
        <p:nvPicPr>
          <p:cNvPr id="7170"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359" y="3198564"/>
            <a:ext cx="1995805" cy="199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28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79383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ADMINISTRACIÓN Y GESTIÓN</a:t>
            </a:r>
            <a:endParaRPr lang="es-EC" sz="2800" b="1" dirty="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3"/>
          <a:srcRect l="30889" t="34112" r="35506" b="23928"/>
          <a:stretch/>
        </p:blipFill>
        <p:spPr bwMode="auto">
          <a:xfrm>
            <a:off x="4340643" y="1203997"/>
            <a:ext cx="6881525" cy="4831043"/>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251375" y="2482959"/>
            <a:ext cx="2299284" cy="1815882"/>
          </a:xfrm>
          <a:prstGeom prst="rect">
            <a:avLst/>
          </a:prstGeom>
        </p:spPr>
        <p:txBody>
          <a:bodyPr wrap="none">
            <a:spAutoFit/>
          </a:bodyPr>
          <a:lstStyle/>
          <a:p>
            <a:r>
              <a:rPr lang="es-EC" sz="2800" dirty="0">
                <a:latin typeface="Times New Roman" panose="02020603050405020304" pitchFamily="18" charset="0"/>
                <a:ea typeface="Calibri" panose="020F0502020204030204" pitchFamily="34" charset="0"/>
              </a:rPr>
              <a:t>P</a:t>
            </a:r>
            <a:r>
              <a:rPr lang="es-EC" sz="2800" dirty="0" smtClean="0">
                <a:latin typeface="Times New Roman" panose="02020603050405020304" pitchFamily="18" charset="0"/>
                <a:ea typeface="Calibri" panose="020F0502020204030204" pitchFamily="34" charset="0"/>
              </a:rPr>
              <a:t>lanificar </a:t>
            </a:r>
            <a:r>
              <a:rPr lang="es-EC" sz="2800" dirty="0">
                <a:latin typeface="Times New Roman" panose="02020603050405020304" pitchFamily="18" charset="0"/>
                <a:ea typeface="Calibri" panose="020F0502020204030204" pitchFamily="34" charset="0"/>
              </a:rPr>
              <a:t>(</a:t>
            </a:r>
            <a:r>
              <a:rPr lang="es-EC" sz="2800" dirty="0" smtClean="0">
                <a:latin typeface="Times New Roman" panose="02020603050405020304" pitchFamily="18" charset="0"/>
                <a:ea typeface="Calibri" panose="020F0502020204030204" pitchFamily="34" charset="0"/>
              </a:rPr>
              <a:t>P)</a:t>
            </a:r>
          </a:p>
          <a:p>
            <a:r>
              <a:rPr lang="es-EC" sz="2800" dirty="0" smtClean="0">
                <a:latin typeface="Times New Roman" panose="02020603050405020304" pitchFamily="18" charset="0"/>
                <a:ea typeface="Calibri" panose="020F0502020204030204" pitchFamily="34" charset="0"/>
              </a:rPr>
              <a:t>Hacer       (H)</a:t>
            </a:r>
          </a:p>
          <a:p>
            <a:r>
              <a:rPr lang="es-EC" sz="2800" dirty="0" smtClean="0">
                <a:latin typeface="Times New Roman" panose="02020603050405020304" pitchFamily="18" charset="0"/>
                <a:ea typeface="Calibri" panose="020F0502020204030204" pitchFamily="34" charset="0"/>
              </a:rPr>
              <a:t>Verificar   (</a:t>
            </a:r>
            <a:r>
              <a:rPr lang="es-EC" sz="2800" dirty="0">
                <a:latin typeface="Times New Roman" panose="02020603050405020304" pitchFamily="18" charset="0"/>
                <a:ea typeface="Calibri" panose="020F0502020204030204" pitchFamily="34" charset="0"/>
              </a:rPr>
              <a:t>V) </a:t>
            </a:r>
            <a:endParaRPr lang="es-EC" sz="2800" dirty="0" smtClean="0">
              <a:latin typeface="Times New Roman" panose="02020603050405020304" pitchFamily="18" charset="0"/>
              <a:ea typeface="Calibri" panose="020F0502020204030204" pitchFamily="34" charset="0"/>
            </a:endParaRPr>
          </a:p>
          <a:p>
            <a:r>
              <a:rPr lang="es-EC" sz="2800" dirty="0" smtClean="0">
                <a:latin typeface="Times New Roman" panose="02020603050405020304" pitchFamily="18" charset="0"/>
                <a:ea typeface="Calibri" panose="020F0502020204030204" pitchFamily="34" charset="0"/>
              </a:rPr>
              <a:t>Actuar     (</a:t>
            </a:r>
            <a:r>
              <a:rPr lang="es-EC" sz="2800" dirty="0">
                <a:latin typeface="Times New Roman" panose="02020603050405020304" pitchFamily="18" charset="0"/>
                <a:ea typeface="Calibri" panose="020F0502020204030204" pitchFamily="34" charset="0"/>
              </a:rPr>
              <a:t>A)</a:t>
            </a:r>
            <a:endParaRPr lang="es-EC" sz="2800" dirty="0"/>
          </a:p>
        </p:txBody>
      </p:sp>
    </p:spTree>
    <p:extLst>
      <p:ext uri="{BB962C8B-B14F-4D97-AF65-F5344CB8AC3E}">
        <p14:creationId xmlns:p14="http://schemas.microsoft.com/office/powerpoint/2010/main" val="3530740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3023445" cy="534328"/>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MARCO LEGAL</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103544" y="1190506"/>
            <a:ext cx="4326585" cy="369332"/>
          </a:xfrm>
          <a:prstGeom prst="rect">
            <a:avLst/>
          </a:prstGeom>
          <a:solidFill>
            <a:srgbClr val="92D050"/>
          </a:solidFill>
        </p:spPr>
        <p:txBody>
          <a:bodyPr wrap="square">
            <a:spAutoFit/>
          </a:bodyPr>
          <a:lstStyle/>
          <a:p>
            <a:r>
              <a:rPr lang="es-EC" b="1" dirty="0" smtClean="0">
                <a:latin typeface="Times New Roman" panose="02020603050405020304" pitchFamily="18" charset="0"/>
                <a:ea typeface="Tahoma" panose="020B0604030504040204" pitchFamily="34" charset="0"/>
                <a:cs typeface="Times New Roman" panose="02020603050405020304" pitchFamily="18" charset="0"/>
              </a:rPr>
              <a:t>Constitución de la Republica del Ecuador </a:t>
            </a:r>
            <a:endParaRPr lang="es-EC"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ángulo 2"/>
          <p:cNvSpPr/>
          <p:nvPr/>
        </p:nvSpPr>
        <p:spPr>
          <a:xfrm>
            <a:off x="3777189" y="1897356"/>
            <a:ext cx="3249608" cy="369332"/>
          </a:xfrm>
          <a:prstGeom prst="rect">
            <a:avLst/>
          </a:prstGeom>
          <a:solidFill>
            <a:srgbClr val="92D050"/>
          </a:solidFill>
        </p:spPr>
        <p:txBody>
          <a:bodyPr wrap="none">
            <a:spAutoFit/>
          </a:bodyPr>
          <a:lstStyle/>
          <a:p>
            <a:pPr>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Plan toda una vida 2017 – 2021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5430129" y="2633281"/>
            <a:ext cx="6336191" cy="369332"/>
          </a:xfrm>
          <a:prstGeom prst="rect">
            <a:avLst/>
          </a:prstGeom>
          <a:solidFill>
            <a:srgbClr val="92D050"/>
          </a:solidFill>
        </p:spPr>
        <p:txBody>
          <a:bodyPr wrap="square">
            <a:spAutoFit/>
          </a:bodyPr>
          <a:lstStyle/>
          <a:p>
            <a:pPr>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Plan nacional de eficiencia energética - PLANEE (2016 - 2035)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7746656" y="3355070"/>
            <a:ext cx="3980577" cy="369332"/>
          </a:xfrm>
          <a:prstGeom prst="rect">
            <a:avLst/>
          </a:prstGeom>
          <a:solidFill>
            <a:srgbClr val="92D050"/>
          </a:solidFill>
        </p:spPr>
        <p:txBody>
          <a:bodyPr wrap="none">
            <a:spAutoFit/>
          </a:bodyPr>
          <a:lstStyle/>
          <a:p>
            <a:pPr>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Ley Orgánica de Eficiencia Energética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6164685" y="4076859"/>
            <a:ext cx="5562548" cy="369332"/>
          </a:xfrm>
          <a:prstGeom prst="rect">
            <a:avLst/>
          </a:prstGeom>
          <a:solidFill>
            <a:srgbClr val="92D050"/>
          </a:solidFill>
        </p:spPr>
        <p:txBody>
          <a:bodyPr wrap="none">
            <a:spAutoFit/>
          </a:bodyPr>
          <a:lstStyle/>
          <a:p>
            <a:pPr marL="36000">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Reglamento Ambiental para las Actividades Eléctricas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Resultado de imagen para marco 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929" y="4690803"/>
            <a:ext cx="2298450" cy="14192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planeacion del trabajo P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75" y="3182898"/>
            <a:ext cx="48768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marco legal 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9806" y="942612"/>
            <a:ext cx="3636514" cy="166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30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79383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CAPITULO III: METODOLOGÍA </a:t>
            </a:r>
            <a:endParaRPr lang="es-EC" sz="2800" b="1" dirty="0">
              <a:latin typeface="Times New Roman" panose="02020603050405020304" pitchFamily="18" charset="0"/>
              <a:cs typeface="Times New Roman" panose="02020603050405020304" pitchFamily="18" charset="0"/>
            </a:endParaRPr>
          </a:p>
        </p:txBody>
      </p:sp>
      <p:sp>
        <p:nvSpPr>
          <p:cNvPr id="4" name="Forma libre 3"/>
          <p:cNvSpPr/>
          <p:nvPr/>
        </p:nvSpPr>
        <p:spPr>
          <a:xfrm>
            <a:off x="1100874" y="1794763"/>
            <a:ext cx="2013100" cy="675995"/>
          </a:xfrm>
          <a:custGeom>
            <a:avLst/>
            <a:gdLst>
              <a:gd name="connsiteX0" fmla="*/ 0 w 2476500"/>
              <a:gd name="connsiteY0" fmla="*/ 0 h 720000"/>
              <a:gd name="connsiteX1" fmla="*/ 2476500 w 2476500"/>
              <a:gd name="connsiteY1" fmla="*/ 0 h 720000"/>
              <a:gd name="connsiteX2" fmla="*/ 2476500 w 2476500"/>
              <a:gd name="connsiteY2" fmla="*/ 720000 h 720000"/>
              <a:gd name="connsiteX3" fmla="*/ 0 w 2476500"/>
              <a:gd name="connsiteY3" fmla="*/ 720000 h 720000"/>
              <a:gd name="connsiteX4" fmla="*/ 0 w 24765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20000">
                <a:moveTo>
                  <a:pt x="0" y="0"/>
                </a:moveTo>
                <a:lnTo>
                  <a:pt x="2476500" y="0"/>
                </a:lnTo>
                <a:lnTo>
                  <a:pt x="2476500" y="720000"/>
                </a:lnTo>
                <a:lnTo>
                  <a:pt x="0" y="720000"/>
                </a:lnTo>
                <a:lnTo>
                  <a:pt x="0" y="0"/>
                </a:lnTo>
                <a:close/>
              </a:path>
            </a:pathLst>
          </a:custGeom>
          <a:solidFill>
            <a:srgbClr val="00FF0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400" b="1" dirty="0" smtClean="0">
                <a:solidFill>
                  <a:schemeClr val="tx1"/>
                </a:solidFill>
                <a:latin typeface="Times New Roman" panose="02020603050405020304" pitchFamily="18" charset="0"/>
                <a:cs typeface="Times New Roman" panose="02020603050405020304" pitchFamily="18" charset="0"/>
              </a:rPr>
              <a:t>Población</a:t>
            </a:r>
            <a:endParaRPr lang="es-EC" sz="2400" b="1" kern="1200"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3715416" y="1601622"/>
            <a:ext cx="1675459" cy="1107996"/>
          </a:xfrm>
          <a:prstGeom prst="rect">
            <a:avLst/>
          </a:prstGeom>
        </p:spPr>
        <p:txBody>
          <a:bodyPr wrap="none">
            <a:spAutoFit/>
          </a:bodyPr>
          <a:lstStyle/>
          <a:p>
            <a:r>
              <a:rPr lang="es-EC" sz="6600" b="1" dirty="0" smtClean="0"/>
              <a:t>200</a:t>
            </a:r>
            <a:endParaRPr lang="es-EC" sz="6600" b="1" dirty="0"/>
          </a:p>
        </p:txBody>
      </p:sp>
      <p:sp>
        <p:nvSpPr>
          <p:cNvPr id="8" name="Flecha derecha 7"/>
          <p:cNvSpPr/>
          <p:nvPr/>
        </p:nvSpPr>
        <p:spPr>
          <a:xfrm>
            <a:off x="3237201" y="1977643"/>
            <a:ext cx="501075" cy="337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5379654" y="1947538"/>
            <a:ext cx="1530034" cy="523220"/>
          </a:xfrm>
          <a:prstGeom prst="rect">
            <a:avLst/>
          </a:prstGeom>
        </p:spPr>
        <p:txBody>
          <a:bodyPr wrap="none">
            <a:spAutoFit/>
          </a:bodyPr>
          <a:lstStyle/>
          <a:p>
            <a:r>
              <a:rPr lang="es-EC" sz="2800" b="1" dirty="0" smtClean="0"/>
              <a:t>personas</a:t>
            </a:r>
            <a:endParaRPr lang="es-EC" sz="2800" dirty="0"/>
          </a:p>
        </p:txBody>
      </p:sp>
      <p:sp>
        <p:nvSpPr>
          <p:cNvPr id="2" name="Abrir llave 1"/>
          <p:cNvSpPr/>
          <p:nvPr/>
        </p:nvSpPr>
        <p:spPr>
          <a:xfrm>
            <a:off x="7055113" y="1427418"/>
            <a:ext cx="777240" cy="15634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 name="Rectángulo 2"/>
          <p:cNvSpPr/>
          <p:nvPr/>
        </p:nvSpPr>
        <p:spPr>
          <a:xfrm>
            <a:off x="7569799" y="1753190"/>
            <a:ext cx="3829895" cy="405367"/>
          </a:xfrm>
          <a:prstGeom prst="rect">
            <a:avLst/>
          </a:prstGeom>
        </p:spPr>
        <p:txBody>
          <a:bodyPr wrap="none">
            <a:spAutoFit/>
          </a:bodyPr>
          <a:lstStyle/>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Personal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administrativo y operativo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7569799" y="2386800"/>
            <a:ext cx="421301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Personal liniero, obrero y transportistas</a:t>
            </a:r>
            <a:endParaRPr lang="es-EC" sz="2000" dirty="0"/>
          </a:p>
        </p:txBody>
      </p:sp>
      <p:pic>
        <p:nvPicPr>
          <p:cNvPr id="12" name="Imagen 11"/>
          <p:cNvPicPr>
            <a:picLocks noChangeAspect="1"/>
          </p:cNvPicPr>
          <p:nvPr/>
        </p:nvPicPr>
        <p:blipFill>
          <a:blip r:embed="rId3"/>
          <a:stretch>
            <a:fillRect/>
          </a:stretch>
        </p:blipFill>
        <p:spPr>
          <a:xfrm>
            <a:off x="4553145" y="4331436"/>
            <a:ext cx="5108544" cy="2006265"/>
          </a:xfrm>
          <a:prstGeom prst="rect">
            <a:avLst/>
          </a:prstGeom>
        </p:spPr>
      </p:pic>
      <p:sp>
        <p:nvSpPr>
          <p:cNvPr id="13" name="Rectángulo 12"/>
          <p:cNvSpPr/>
          <p:nvPr/>
        </p:nvSpPr>
        <p:spPr>
          <a:xfrm>
            <a:off x="1014420" y="3717166"/>
            <a:ext cx="8730467" cy="400110"/>
          </a:xfrm>
          <a:prstGeom prst="rect">
            <a:avLst/>
          </a:prstGeom>
        </p:spPr>
        <p:txBody>
          <a:bodyPr wrap="none">
            <a:spAutoFit/>
          </a:bodyPr>
          <a:lstStyle/>
          <a:p>
            <a:r>
              <a:rPr lang="es-EC" sz="2000" b="1" dirty="0" smtClean="0">
                <a:latin typeface="Times New Roman" panose="02020603050405020304" pitchFamily="18" charset="0"/>
                <a:ea typeface="Calibri" panose="020F0502020204030204" pitchFamily="34" charset="0"/>
              </a:rPr>
              <a:t>TÉCNICAS E INSTRUMENTOS DE RECOLECCIÓN DE INFORMACIÓN</a:t>
            </a:r>
            <a:endParaRPr lang="es-EC" sz="2000" dirty="0"/>
          </a:p>
        </p:txBody>
      </p:sp>
    </p:spTree>
    <p:extLst>
      <p:ext uri="{BB962C8B-B14F-4D97-AF65-F5344CB8AC3E}">
        <p14:creationId xmlns:p14="http://schemas.microsoft.com/office/powerpoint/2010/main" val="372475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091355" y="700112"/>
            <a:ext cx="204046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RESUMEN</a:t>
            </a:r>
            <a:endParaRPr lang="es-EC" sz="28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1091355" y="1430358"/>
            <a:ext cx="10713720" cy="3970318"/>
          </a:xfrm>
          <a:prstGeom prst="rect">
            <a:avLst/>
          </a:prstGeom>
        </p:spPr>
        <p:txBody>
          <a:bodyPr wrap="square">
            <a:spAutoFit/>
          </a:bodyPr>
          <a:lstStyle/>
          <a:p>
            <a:pPr algn="ctr"/>
            <a:r>
              <a:rPr lang="es-EC" sz="2800" b="0" i="0" u="none" strike="noStrike" baseline="0" dirty="0" smtClean="0">
                <a:solidFill>
                  <a:srgbClr val="000000"/>
                </a:solidFill>
                <a:latin typeface="Times New Roman" panose="02020603050405020304" pitchFamily="18" charset="0"/>
              </a:rPr>
              <a:t>El presente trabajo de investigación, está enfocado al proceso electromecánico de líneas de transmisión L/T de 138 KV o de mayor capacidad energética, del cual se ha tomado como precedente de estudio a la línea de transmisión Milagro-Babahoyo 230 KV que se encuentra y atraviesa por las provincias del Guayas y de los Ríos, en la que se ha podido identificar riesgos tanto naturales como de origen antrópico, los cuales inciden en los procesos constructivos a todo nivel por la diferente reacción de los factores de riesgos que se desprenden por cada actividad laboral</a:t>
            </a:r>
            <a:endParaRPr lang="es-EC" sz="2800" dirty="0"/>
          </a:p>
        </p:txBody>
      </p:sp>
    </p:spTree>
    <p:extLst>
      <p:ext uri="{BB962C8B-B14F-4D97-AF65-F5344CB8AC3E}">
        <p14:creationId xmlns:p14="http://schemas.microsoft.com/office/powerpoint/2010/main" val="390931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23503" y="527382"/>
            <a:ext cx="1049866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CAPITULO IV: ANÁLISIS E INTERPRETACIÓN DE RESULTADOS</a:t>
            </a:r>
            <a:endParaRPr lang="es-EC" sz="24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934998" y="1855467"/>
            <a:ext cx="2448282" cy="707886"/>
          </a:xfrm>
          <a:prstGeom prst="rect">
            <a:avLst/>
          </a:prstGeom>
          <a:noFill/>
        </p:spPr>
        <p:txBody>
          <a:bodyPr wrap="square" rtlCol="0">
            <a:spAutoFit/>
          </a:bodyPr>
          <a:lstStyle/>
          <a:p>
            <a:pPr algn="ctr"/>
            <a:r>
              <a:rPr lang="es-EC" sz="2000" b="1" dirty="0" smtClean="0">
                <a:latin typeface="Times New Roman" panose="02020603050405020304" pitchFamily="18" charset="0"/>
                <a:cs typeface="Times New Roman" panose="02020603050405020304" pitchFamily="18" charset="0"/>
              </a:rPr>
              <a:t>ANÁLISIS </a:t>
            </a:r>
          </a:p>
          <a:p>
            <a:r>
              <a:rPr lang="es-EC" sz="2000" b="1" dirty="0" smtClean="0">
                <a:latin typeface="Times New Roman" panose="02020603050405020304" pitchFamily="18" charset="0"/>
                <a:cs typeface="Times New Roman" panose="02020603050405020304" pitchFamily="18" charset="0"/>
              </a:rPr>
              <a:t>BIBLIOGRÁFICO</a:t>
            </a:r>
            <a:endParaRPr lang="es-EC" sz="2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934998" y="4264566"/>
            <a:ext cx="3173241" cy="646331"/>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OBSERVACIÓN DE </a:t>
            </a:r>
            <a:r>
              <a:rPr lang="es-EC" b="1" dirty="0" smtClean="0">
                <a:latin typeface="Times New Roman" panose="02020603050405020304" pitchFamily="18" charset="0"/>
                <a:cs typeface="Times New Roman" panose="02020603050405020304" pitchFamily="18" charset="0"/>
              </a:rPr>
              <a:t>CAMPO</a:t>
            </a:r>
          </a:p>
          <a:p>
            <a:pPr algn="ctr"/>
            <a:r>
              <a:rPr lang="es-EC" b="1" dirty="0" smtClean="0">
                <a:latin typeface="Times New Roman" panose="02020603050405020304" pitchFamily="18" charset="0"/>
                <a:cs typeface="Times New Roman" panose="02020603050405020304" pitchFamily="18" charset="0"/>
              </a:rPr>
              <a:t> </a:t>
            </a:r>
            <a:r>
              <a:rPr lang="es-EC" b="1" dirty="0">
                <a:latin typeface="Times New Roman" panose="02020603050405020304" pitchFamily="18" charset="0"/>
                <a:cs typeface="Times New Roman" panose="02020603050405020304" pitchFamily="18" charset="0"/>
              </a:rPr>
              <a:t>Y SONDEOS DE OPINIÓN</a:t>
            </a:r>
          </a:p>
        </p:txBody>
      </p:sp>
      <p:sp>
        <p:nvSpPr>
          <p:cNvPr id="8" name="Rectángulo 7"/>
          <p:cNvSpPr/>
          <p:nvPr/>
        </p:nvSpPr>
        <p:spPr>
          <a:xfrm>
            <a:off x="4441946" y="1919533"/>
            <a:ext cx="3536481" cy="523220"/>
          </a:xfrm>
          <a:prstGeom prst="rect">
            <a:avLst/>
          </a:prstGeom>
        </p:spPr>
        <p:txBody>
          <a:bodyPr wrap="none">
            <a:spAutoFit/>
          </a:bodyPr>
          <a:lstStyle/>
          <a:p>
            <a:r>
              <a:rPr lang="es-EC" sz="2800" dirty="0" smtClean="0">
                <a:latin typeface="Times New Roman" panose="02020603050405020304" pitchFamily="18" charset="0"/>
                <a:cs typeface="Times New Roman" panose="02020603050405020304" pitchFamily="18" charset="0"/>
              </a:rPr>
              <a:t>Proceso geodinámicos</a:t>
            </a:r>
            <a:endParaRPr lang="es-EC" sz="2800" dirty="0">
              <a:latin typeface="Times New Roman" panose="02020603050405020304" pitchFamily="18" charset="0"/>
              <a:cs typeface="Times New Roman" panose="02020603050405020304" pitchFamily="18" charset="0"/>
            </a:endParaRPr>
          </a:p>
        </p:txBody>
      </p:sp>
      <p:sp>
        <p:nvSpPr>
          <p:cNvPr id="3" name="Flecha a la derecha con muesca 2"/>
          <p:cNvSpPr/>
          <p:nvPr/>
        </p:nvSpPr>
        <p:spPr>
          <a:xfrm>
            <a:off x="3383280" y="1947800"/>
            <a:ext cx="724959" cy="464436"/>
          </a:xfrm>
          <a:prstGeom prst="notched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Abrir llave 8"/>
          <p:cNvSpPr/>
          <p:nvPr/>
        </p:nvSpPr>
        <p:spPr>
          <a:xfrm>
            <a:off x="4107196" y="2779644"/>
            <a:ext cx="669501" cy="3644119"/>
          </a:xfrm>
          <a:prstGeom prst="leftBrace">
            <a:avLst/>
          </a:pr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Rectángulo 9"/>
          <p:cNvSpPr/>
          <p:nvPr/>
        </p:nvSpPr>
        <p:spPr>
          <a:xfrm>
            <a:off x="4777740" y="3077836"/>
            <a:ext cx="2174634" cy="374077"/>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 Áreas </a:t>
            </a:r>
            <a:r>
              <a:rPr lang="es-EC" b="1" dirty="0">
                <a:latin typeface="Times New Roman" panose="02020603050405020304" pitchFamily="18" charset="0"/>
                <a:ea typeface="Calibri" panose="020F0502020204030204" pitchFamily="34" charset="0"/>
                <a:cs typeface="Times New Roman" panose="02020603050405020304" pitchFamily="18" charset="0"/>
              </a:rPr>
              <a:t>inmediatas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4777740" y="3638718"/>
            <a:ext cx="2768707" cy="388696"/>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B. Índice </a:t>
            </a:r>
            <a:r>
              <a:rPr lang="es-EC" b="1" dirty="0">
                <a:latin typeface="Times New Roman" panose="02020603050405020304" pitchFamily="18" charset="0"/>
                <a:ea typeface="Calibri" panose="020F0502020204030204" pitchFamily="34" charset="0"/>
                <a:cs typeface="Times New Roman" panose="02020603050405020304" pitchFamily="18" charset="0"/>
              </a:rPr>
              <a:t>de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delincuencial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4775656" y="4213008"/>
            <a:ext cx="2114681" cy="388696"/>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 Servicios </a:t>
            </a:r>
            <a:r>
              <a:rPr lang="es-EC" b="1" dirty="0">
                <a:latin typeface="Times New Roman" panose="02020603050405020304" pitchFamily="18" charset="0"/>
                <a:ea typeface="Calibri" panose="020F0502020204030204" pitchFamily="34" charset="0"/>
                <a:cs typeface="Times New Roman" panose="02020603050405020304" pitchFamily="18" charset="0"/>
              </a:rPr>
              <a:t>básicos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4775655" y="4759742"/>
            <a:ext cx="2050561" cy="388696"/>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D. Seguridad </a:t>
            </a:r>
            <a:r>
              <a:rPr lang="es-EC" b="1" dirty="0">
                <a:latin typeface="Times New Roman" panose="02020603050405020304" pitchFamily="18" charset="0"/>
                <a:ea typeface="Calibri" panose="020F0502020204030204" pitchFamily="34" charset="0"/>
                <a:cs typeface="Times New Roman" panose="02020603050405020304" pitchFamily="18" charset="0"/>
              </a:rPr>
              <a:t>física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4775655" y="5338841"/>
            <a:ext cx="3429144" cy="388696"/>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E. Equipos</a:t>
            </a:r>
            <a:r>
              <a:rPr lang="es-EC" b="1" dirty="0">
                <a:latin typeface="Times New Roman" panose="02020603050405020304" pitchFamily="18" charset="0"/>
                <a:ea typeface="Calibri" panose="020F0502020204030204" pitchFamily="34" charset="0"/>
                <a:cs typeface="Times New Roman" panose="02020603050405020304" pitchFamily="18" charset="0"/>
              </a:rPr>
              <a:t>, sistema de seguridad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4756185" y="5808584"/>
            <a:ext cx="5539017" cy="388696"/>
          </a:xfrm>
          <a:prstGeom prst="rect">
            <a:avLst/>
          </a:prstGeom>
        </p:spPr>
        <p:txBody>
          <a:bodyPr wrap="none">
            <a:spAutoFit/>
          </a:bodyPr>
          <a:lstStyle/>
          <a:p>
            <a:pPr lvl="0">
              <a:lnSpc>
                <a:spcPct val="107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F. Planes </a:t>
            </a:r>
            <a:r>
              <a:rPr lang="es-EC" b="1" dirty="0">
                <a:latin typeface="Times New Roman" panose="02020603050405020304" pitchFamily="18" charset="0"/>
                <a:ea typeface="Calibri" panose="020F0502020204030204" pitchFamily="34" charset="0"/>
                <a:cs typeface="Times New Roman" panose="02020603050405020304" pitchFamily="18" charset="0"/>
              </a:rPr>
              <a:t>de seguridad, contingencia emergencia, otros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Resultado de imagen para observación P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01392" y="2343851"/>
            <a:ext cx="2809475" cy="303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39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05840" y="506898"/>
            <a:ext cx="3627916" cy="468077"/>
          </a:xfrm>
          <a:prstGeom prst="rect">
            <a:avLst/>
          </a:prstGeom>
        </p:spPr>
        <p:txBody>
          <a:bodyPr wrap="none">
            <a:spAutoFit/>
          </a:bodyPr>
          <a:lstStyle/>
          <a:p>
            <a:pPr lvl="0">
              <a:lnSpc>
                <a:spcPct val="107000"/>
              </a:lnSpc>
              <a:spcAft>
                <a:spcPts val="0"/>
              </a:spcAft>
            </a:pPr>
            <a:r>
              <a:rPr lang="es-EC" sz="2400" b="1" dirty="0" smtClean="0">
                <a:latin typeface="Times New Roman" panose="02020603050405020304" pitchFamily="18" charset="0"/>
                <a:ea typeface="Calibri" panose="020F0502020204030204" pitchFamily="34" charset="0"/>
                <a:cs typeface="Times New Roman" panose="02020603050405020304" pitchFamily="18" charset="0"/>
              </a:rPr>
              <a:t>B. Índice </a:t>
            </a:r>
            <a:r>
              <a:rPr lang="es-EC" sz="2400" b="1" dirty="0">
                <a:latin typeface="Times New Roman" panose="02020603050405020304" pitchFamily="18" charset="0"/>
                <a:ea typeface="Calibri" panose="020F0502020204030204" pitchFamily="34" charset="0"/>
                <a:cs typeface="Times New Roman" panose="02020603050405020304" pitchFamily="18" charset="0"/>
              </a:rPr>
              <a:t>de </a:t>
            </a:r>
            <a:r>
              <a:rPr lang="es-EC" sz="2400" b="1" dirty="0" smtClean="0">
                <a:latin typeface="Times New Roman" panose="02020603050405020304" pitchFamily="18" charset="0"/>
                <a:ea typeface="Calibri" panose="020F0502020204030204" pitchFamily="34" charset="0"/>
                <a:cs typeface="Times New Roman" panose="02020603050405020304" pitchFamily="18" charset="0"/>
              </a:rPr>
              <a:t>delincuencial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3"/>
          <a:srcRect t="9301"/>
          <a:stretch/>
        </p:blipFill>
        <p:spPr bwMode="auto">
          <a:xfrm>
            <a:off x="3159442" y="1274127"/>
            <a:ext cx="6466995" cy="4486593"/>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8141069" y="5954587"/>
            <a:ext cx="176202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(Universo, 2019)</a:t>
            </a:r>
            <a:endParaRPr lang="es-EC" dirty="0"/>
          </a:p>
        </p:txBody>
      </p:sp>
      <p:sp>
        <p:nvSpPr>
          <p:cNvPr id="3" name="Rectángulo 2"/>
          <p:cNvSpPr/>
          <p:nvPr/>
        </p:nvSpPr>
        <p:spPr>
          <a:xfrm>
            <a:off x="4444466" y="5596242"/>
            <a:ext cx="4262705" cy="369332"/>
          </a:xfrm>
          <a:prstGeom prst="rect">
            <a:avLst/>
          </a:prstGeom>
        </p:spPr>
        <p:txBody>
          <a:bodyPr wrap="none">
            <a:spAutoFit/>
          </a:bodyPr>
          <a:lstStyle/>
          <a:p>
            <a:pPr algn="ctr">
              <a:spcAft>
                <a:spcPts val="10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Figura 34.</a:t>
            </a: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Robos en ejes viales o carreteras</a:t>
            </a:r>
            <a:endParaRPr lang="es-EC"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164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79383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ENCUESTAS</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3679609" y="1290656"/>
            <a:ext cx="6983002" cy="400110"/>
          </a:xfrm>
          <a:prstGeom prst="rect">
            <a:avLst/>
          </a:prstGeom>
        </p:spPr>
        <p:txBody>
          <a:bodyPr wrap="none">
            <a:spAutoFit/>
          </a:bodyPr>
          <a:lstStyle/>
          <a:p>
            <a:r>
              <a:rPr lang="es-EC" sz="2000" b="1" dirty="0" smtClean="0">
                <a:latin typeface="Times New Roman" panose="02020603050405020304" pitchFamily="18" charset="0"/>
                <a:ea typeface="Calibri" panose="020F0502020204030204" pitchFamily="34" charset="0"/>
              </a:rPr>
              <a:t>1. ¿Conoce </a:t>
            </a:r>
            <a:r>
              <a:rPr lang="es-EC" sz="2000" b="1" dirty="0">
                <a:latin typeface="Times New Roman" panose="02020603050405020304" pitchFamily="18" charset="0"/>
                <a:ea typeface="Calibri" panose="020F0502020204030204" pitchFamily="34" charset="0"/>
              </a:rPr>
              <a:t>usted que es un análisis de riesgo y para qué sirve?</a:t>
            </a:r>
            <a:endParaRPr lang="es-EC" sz="2000" b="1" dirty="0"/>
          </a:p>
        </p:txBody>
      </p:sp>
      <p:sp>
        <p:nvSpPr>
          <p:cNvPr id="7" name="Rectángulo 6"/>
          <p:cNvSpPr/>
          <p:nvPr/>
        </p:nvSpPr>
        <p:spPr>
          <a:xfrm>
            <a:off x="1443319" y="2386800"/>
            <a:ext cx="3829895" cy="405367"/>
          </a:xfrm>
          <a:prstGeom prst="rect">
            <a:avLst/>
          </a:prstGeom>
        </p:spPr>
        <p:txBody>
          <a:bodyPr wrap="none">
            <a:spAutoFit/>
          </a:bodyPr>
          <a:lstStyle/>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Personal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administrativo y operativo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569799" y="2386800"/>
            <a:ext cx="421301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Personal liniero, obrero y transportistas</a:t>
            </a:r>
            <a:endParaRPr lang="es-EC" sz="2000" dirty="0"/>
          </a:p>
        </p:txBody>
      </p:sp>
      <p:sp>
        <p:nvSpPr>
          <p:cNvPr id="4" name="Rectángulo 3"/>
          <p:cNvSpPr/>
          <p:nvPr/>
        </p:nvSpPr>
        <p:spPr>
          <a:xfrm>
            <a:off x="2762590" y="1965941"/>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1</a:t>
            </a:r>
            <a:endParaRPr lang="es-EC" dirty="0"/>
          </a:p>
        </p:txBody>
      </p:sp>
      <p:sp>
        <p:nvSpPr>
          <p:cNvPr id="9" name="Rectángulo 8"/>
          <p:cNvSpPr/>
          <p:nvPr/>
        </p:nvSpPr>
        <p:spPr>
          <a:xfrm>
            <a:off x="9080629" y="1965941"/>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2</a:t>
            </a:r>
            <a:endParaRPr lang="es-EC" dirty="0"/>
          </a:p>
        </p:txBody>
      </p:sp>
      <p:cxnSp>
        <p:nvCxnSpPr>
          <p:cNvPr id="11" name="Conector recto 10"/>
          <p:cNvCxnSpPr/>
          <p:nvPr/>
        </p:nvCxnSpPr>
        <p:spPr>
          <a:xfrm>
            <a:off x="6583680" y="2335273"/>
            <a:ext cx="0" cy="416735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p:nvPr>
            <p:extLst>
              <p:ext uri="{D42A27DB-BD31-4B8C-83A1-F6EECF244321}">
                <p14:modId xmlns:p14="http://schemas.microsoft.com/office/powerpoint/2010/main" val="2100039377"/>
              </p:ext>
            </p:extLst>
          </p:nvPr>
        </p:nvGraphicFramePr>
        <p:xfrm>
          <a:off x="1387470" y="3294156"/>
          <a:ext cx="4584278" cy="3014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3531023841"/>
              </p:ext>
            </p:extLst>
          </p:nvPr>
        </p:nvGraphicFramePr>
        <p:xfrm>
          <a:off x="6942331" y="3294156"/>
          <a:ext cx="5095875"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4033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59180" y="475595"/>
            <a:ext cx="10599420" cy="707886"/>
          </a:xfrm>
          <a:prstGeom prst="rect">
            <a:avLst/>
          </a:prstGeom>
        </p:spPr>
        <p:txBody>
          <a:bodyPr wrap="square">
            <a:spAutoFit/>
          </a:bodyPr>
          <a:lstStyle/>
          <a:p>
            <a:r>
              <a:rPr lang="es-EC" sz="2000" b="1" dirty="0" smtClean="0">
                <a:latin typeface="Times New Roman" panose="02020603050405020304" pitchFamily="18" charset="0"/>
                <a:ea typeface="Calibri" panose="020F0502020204030204" pitchFamily="34" charset="0"/>
              </a:rPr>
              <a:t>6. ¿Usted </a:t>
            </a:r>
            <a:r>
              <a:rPr lang="es-EC" sz="2000" b="1" dirty="0">
                <a:latin typeface="Times New Roman" panose="02020603050405020304" pitchFamily="18" charset="0"/>
                <a:ea typeface="Calibri" panose="020F0502020204030204" pitchFamily="34" charset="0"/>
              </a:rPr>
              <a:t>realiza la sociabilización de los procedimientos de trabajo o de algún cambio en el proceso constructivo electromecánico en líneas de transmisión?</a:t>
            </a:r>
            <a:endParaRPr lang="es-EC" sz="2000" b="1" dirty="0"/>
          </a:p>
        </p:txBody>
      </p:sp>
      <p:sp>
        <p:nvSpPr>
          <p:cNvPr id="7" name="Rectángulo 6"/>
          <p:cNvSpPr/>
          <p:nvPr/>
        </p:nvSpPr>
        <p:spPr>
          <a:xfrm>
            <a:off x="1489039" y="1952460"/>
            <a:ext cx="3829895" cy="405367"/>
          </a:xfrm>
          <a:prstGeom prst="rect">
            <a:avLst/>
          </a:prstGeom>
        </p:spPr>
        <p:txBody>
          <a:bodyPr wrap="none">
            <a:spAutoFit/>
          </a:bodyPr>
          <a:lstStyle/>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Personal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administrativo y operativo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615519" y="1952460"/>
            <a:ext cx="421301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Personal liniero, obrero y transportistas</a:t>
            </a:r>
            <a:endParaRPr lang="es-EC" sz="2000" dirty="0"/>
          </a:p>
        </p:txBody>
      </p:sp>
      <p:sp>
        <p:nvSpPr>
          <p:cNvPr id="9" name="Rectángulo 8"/>
          <p:cNvSpPr/>
          <p:nvPr/>
        </p:nvSpPr>
        <p:spPr>
          <a:xfrm>
            <a:off x="2808310" y="1531601"/>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1</a:t>
            </a:r>
            <a:endParaRPr lang="es-EC" dirty="0"/>
          </a:p>
        </p:txBody>
      </p:sp>
      <p:sp>
        <p:nvSpPr>
          <p:cNvPr id="10" name="Rectángulo 9"/>
          <p:cNvSpPr/>
          <p:nvPr/>
        </p:nvSpPr>
        <p:spPr>
          <a:xfrm>
            <a:off x="9126349" y="1531601"/>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2</a:t>
            </a:r>
            <a:endParaRPr lang="es-EC" dirty="0"/>
          </a:p>
        </p:txBody>
      </p:sp>
      <p:cxnSp>
        <p:nvCxnSpPr>
          <p:cNvPr id="11" name="Conector recto 10"/>
          <p:cNvCxnSpPr/>
          <p:nvPr/>
        </p:nvCxnSpPr>
        <p:spPr>
          <a:xfrm>
            <a:off x="6629400" y="1900933"/>
            <a:ext cx="0" cy="416735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p:nvPr>
            <p:extLst>
              <p:ext uri="{D42A27DB-BD31-4B8C-83A1-F6EECF244321}">
                <p14:modId xmlns:p14="http://schemas.microsoft.com/office/powerpoint/2010/main" val="1346021647"/>
              </p:ext>
            </p:extLst>
          </p:nvPr>
        </p:nvGraphicFramePr>
        <p:xfrm>
          <a:off x="1554200" y="2513869"/>
          <a:ext cx="4159591" cy="2941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769365740"/>
              </p:ext>
            </p:extLst>
          </p:nvPr>
        </p:nvGraphicFramePr>
        <p:xfrm>
          <a:off x="7018319" y="2429690"/>
          <a:ext cx="5247470" cy="31482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7524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44880" y="382816"/>
            <a:ext cx="11093326" cy="1200329"/>
          </a:xfrm>
          <a:prstGeom prst="rect">
            <a:avLst/>
          </a:prstGeom>
        </p:spPr>
        <p:txBody>
          <a:bodyPr wrap="square">
            <a:spAutoFit/>
          </a:bodyPr>
          <a:lstStyle/>
          <a:p>
            <a:r>
              <a:rPr lang="es-EC" sz="2400" b="1" dirty="0" smtClean="0">
                <a:latin typeface="Times New Roman" panose="02020603050405020304" pitchFamily="18" charset="0"/>
                <a:ea typeface="Calibri" panose="020F0502020204030204" pitchFamily="34" charset="0"/>
              </a:rPr>
              <a:t>9 ¿Da </a:t>
            </a:r>
            <a:r>
              <a:rPr lang="es-EC" sz="2400" b="1" dirty="0">
                <a:latin typeface="Times New Roman" panose="02020603050405020304" pitchFamily="18" charset="0"/>
                <a:ea typeface="Calibri" panose="020F0502020204030204" pitchFamily="34" charset="0"/>
              </a:rPr>
              <a:t>cumplimiento a las políticas, normativas, procedimientos de seguridad aplicables en las líneas de transmisión eléctricas ya sea en general o expuestas por la empresa ejecutante del proyecto?</a:t>
            </a:r>
            <a:endParaRPr lang="es-EC" sz="2400" b="1" dirty="0"/>
          </a:p>
        </p:txBody>
      </p:sp>
      <p:sp>
        <p:nvSpPr>
          <p:cNvPr id="7" name="Rectángulo 6"/>
          <p:cNvSpPr/>
          <p:nvPr/>
        </p:nvSpPr>
        <p:spPr>
          <a:xfrm>
            <a:off x="1420459" y="2202134"/>
            <a:ext cx="3829895" cy="405367"/>
          </a:xfrm>
          <a:prstGeom prst="rect">
            <a:avLst/>
          </a:prstGeom>
        </p:spPr>
        <p:txBody>
          <a:bodyPr wrap="none">
            <a:spAutoFit/>
          </a:bodyPr>
          <a:lstStyle/>
          <a:p>
            <a:pP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Personal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administrativo y operativo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546939" y="2202134"/>
            <a:ext cx="4213013" cy="400110"/>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Personal liniero, obrero y transportistas</a:t>
            </a:r>
            <a:endParaRPr lang="es-EC" sz="2000" dirty="0"/>
          </a:p>
        </p:txBody>
      </p:sp>
      <p:sp>
        <p:nvSpPr>
          <p:cNvPr id="9" name="Rectángulo 8"/>
          <p:cNvSpPr/>
          <p:nvPr/>
        </p:nvSpPr>
        <p:spPr>
          <a:xfrm>
            <a:off x="2739730" y="1781275"/>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1</a:t>
            </a:r>
            <a:endParaRPr lang="es-EC" dirty="0"/>
          </a:p>
        </p:txBody>
      </p:sp>
      <p:sp>
        <p:nvSpPr>
          <p:cNvPr id="10" name="Rectángulo 9"/>
          <p:cNvSpPr/>
          <p:nvPr/>
        </p:nvSpPr>
        <p:spPr>
          <a:xfrm>
            <a:off x="9057769" y="1781275"/>
            <a:ext cx="1191352"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GRUPO 2</a:t>
            </a:r>
            <a:endParaRPr lang="es-EC" dirty="0"/>
          </a:p>
        </p:txBody>
      </p:sp>
      <p:cxnSp>
        <p:nvCxnSpPr>
          <p:cNvPr id="11" name="Conector recto 10"/>
          <p:cNvCxnSpPr/>
          <p:nvPr/>
        </p:nvCxnSpPr>
        <p:spPr>
          <a:xfrm>
            <a:off x="6560820" y="2150607"/>
            <a:ext cx="0" cy="416735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p:nvPr>
            <p:extLst>
              <p:ext uri="{D42A27DB-BD31-4B8C-83A1-F6EECF244321}">
                <p14:modId xmlns:p14="http://schemas.microsoft.com/office/powerpoint/2010/main" val="3518803455"/>
              </p:ext>
            </p:extLst>
          </p:nvPr>
        </p:nvGraphicFramePr>
        <p:xfrm>
          <a:off x="1110741" y="2769596"/>
          <a:ext cx="4987577" cy="3548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675035966"/>
              </p:ext>
            </p:extLst>
          </p:nvPr>
        </p:nvGraphicFramePr>
        <p:xfrm>
          <a:off x="7193501" y="3317663"/>
          <a:ext cx="4688126" cy="28126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3693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23503" y="390222"/>
            <a:ext cx="1049866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CAPITULO V: CONCLUSIONES Y RECOMENDACIONES </a:t>
            </a:r>
            <a:endParaRPr lang="es-EC" sz="24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723503" y="1220599"/>
            <a:ext cx="11314703" cy="1754326"/>
          </a:xfrm>
          <a:prstGeom prst="rect">
            <a:avLst/>
          </a:prstGeom>
        </p:spPr>
        <p:txBody>
          <a:bodyPr wrap="square">
            <a:spAutoFit/>
          </a:bodyPr>
          <a:lstStyle/>
          <a:p>
            <a:pPr marL="28575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rPr>
              <a:t>Luego </a:t>
            </a:r>
            <a:r>
              <a:rPr lang="es-EC" dirty="0">
                <a:latin typeface="Times New Roman" panose="02020603050405020304" pitchFamily="18" charset="0"/>
                <a:ea typeface="Calibri" panose="020F0502020204030204" pitchFamily="34" charset="0"/>
              </a:rPr>
              <a:t>de la recolección de datos podemos darnos cuenta como los riesgos de origen natural enfocados a inundaciones (lluvias, desborde de ríos, acumulación de agua) por el temporal de invierno en las áreas de incidencia de los proyectos realizados por la empresa Worktrymec en las líneas de transmisión 138 KV Babahoyo – Caluma y 230 KV Milagro Babahoyo en el periodo 2018 y 2019 generaron retrasos parciales en el proceso electromecánico en el cual utilizaron un contingente diferente y adecuado al temporal reforzando las medidas de seguridad para las actividades contiguas al proceso</a:t>
            </a:r>
            <a:endParaRPr lang="es-EC" dirty="0"/>
          </a:p>
        </p:txBody>
      </p:sp>
      <p:pic>
        <p:nvPicPr>
          <p:cNvPr id="7" name="Imagen 6"/>
          <p:cNvPicPr>
            <a:picLocks noChangeAspect="1"/>
          </p:cNvPicPr>
          <p:nvPr/>
        </p:nvPicPr>
        <p:blipFill rotWithShape="1">
          <a:blip r:embed="rId3"/>
          <a:srcRect b="2267"/>
          <a:stretch/>
        </p:blipFill>
        <p:spPr>
          <a:xfrm>
            <a:off x="1848379" y="2974925"/>
            <a:ext cx="9064950" cy="3245822"/>
          </a:xfrm>
          <a:prstGeom prst="rect">
            <a:avLst/>
          </a:prstGeom>
        </p:spPr>
      </p:pic>
    </p:spTree>
    <p:extLst>
      <p:ext uri="{BB962C8B-B14F-4D97-AF65-F5344CB8AC3E}">
        <p14:creationId xmlns:p14="http://schemas.microsoft.com/office/powerpoint/2010/main" val="352440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398463" y="5640024"/>
            <a:ext cx="672817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Línea de transmisi</a:t>
            </a:r>
            <a:r>
              <a:rPr lang="es-EC" sz="2400" b="1" dirty="0" smtClean="0">
                <a:latin typeface="Times New Roman" panose="02020603050405020304" pitchFamily="18" charset="0"/>
                <a:cs typeface="Times New Roman" panose="02020603050405020304" pitchFamily="18" charset="0"/>
              </a:rPr>
              <a:t>ón Milagro -Babahoyo 230 KV</a:t>
            </a:r>
            <a:endParaRPr lang="es-EC" sz="24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22985"/>
          <a:stretch/>
        </p:blipFill>
        <p:spPr>
          <a:xfrm>
            <a:off x="2991819" y="360567"/>
            <a:ext cx="3860948" cy="528168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385" y="360567"/>
            <a:ext cx="2972253" cy="5279457"/>
          </a:xfrm>
          <a:prstGeom prst="rect">
            <a:avLst/>
          </a:prstGeom>
        </p:spPr>
      </p:pic>
    </p:spTree>
    <p:extLst>
      <p:ext uri="{BB962C8B-B14F-4D97-AF65-F5344CB8AC3E}">
        <p14:creationId xmlns:p14="http://schemas.microsoft.com/office/powerpoint/2010/main" val="51442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22020" y="597485"/>
            <a:ext cx="11116186" cy="1200329"/>
          </a:xfrm>
          <a:prstGeom prst="rect">
            <a:avLst/>
          </a:prstGeom>
        </p:spPr>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Los actos inseguros que pueden generarse en el proceso electromecánico están dados por el exceso de confianza en su mayor parte de las diferente actividades que conlleva la actividad, esto se debe a que el trabajo en líneas de transmisión al ser un trabajo temporal mientras se desarrolla el proyecto el proceso de contratación de personal es variante de acuerdo al requerimiento y avance de obra</a:t>
            </a:r>
            <a:endParaRPr lang="es-EC" dirty="0"/>
          </a:p>
        </p:txBody>
      </p:sp>
      <p:pic>
        <p:nvPicPr>
          <p:cNvPr id="7" name="Imagen 6"/>
          <p:cNvPicPr>
            <a:picLocks noChangeAspect="1"/>
          </p:cNvPicPr>
          <p:nvPr/>
        </p:nvPicPr>
        <p:blipFill>
          <a:blip r:embed="rId3"/>
          <a:stretch>
            <a:fillRect/>
          </a:stretch>
        </p:blipFill>
        <p:spPr>
          <a:xfrm>
            <a:off x="2399598" y="2142846"/>
            <a:ext cx="8161029" cy="3830086"/>
          </a:xfrm>
          <a:prstGeom prst="rect">
            <a:avLst/>
          </a:prstGeom>
        </p:spPr>
      </p:pic>
    </p:spTree>
    <p:extLst>
      <p:ext uri="{BB962C8B-B14F-4D97-AF65-F5344CB8AC3E}">
        <p14:creationId xmlns:p14="http://schemas.microsoft.com/office/powerpoint/2010/main" val="361709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845" y="1487606"/>
            <a:ext cx="6089932" cy="3425587"/>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b="33068"/>
          <a:stretch/>
        </p:blipFill>
        <p:spPr>
          <a:xfrm>
            <a:off x="7836939" y="1487605"/>
            <a:ext cx="3838492" cy="3425588"/>
          </a:xfrm>
          <a:prstGeom prst="rect">
            <a:avLst/>
          </a:prstGeom>
        </p:spPr>
      </p:pic>
      <p:sp>
        <p:nvSpPr>
          <p:cNvPr id="8" name="CuadroTexto 7"/>
          <p:cNvSpPr txBox="1"/>
          <p:nvPr/>
        </p:nvSpPr>
        <p:spPr>
          <a:xfrm>
            <a:off x="3848840" y="5153913"/>
            <a:ext cx="672817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Línea de transmisi</a:t>
            </a:r>
            <a:r>
              <a:rPr lang="es-EC" sz="2400" b="1" dirty="0" smtClean="0">
                <a:latin typeface="Times New Roman" panose="02020603050405020304" pitchFamily="18" charset="0"/>
                <a:cs typeface="Times New Roman" panose="02020603050405020304" pitchFamily="18" charset="0"/>
              </a:rPr>
              <a:t>ón Milagro- Babahoyo 230 KV</a:t>
            </a:r>
            <a:endParaRPr lang="es-EC"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82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2267360" y="2374748"/>
            <a:ext cx="8954808" cy="3720433"/>
          </a:xfrm>
          <a:prstGeom prst="rect">
            <a:avLst/>
          </a:prstGeom>
        </p:spPr>
      </p:pic>
      <p:sp>
        <p:nvSpPr>
          <p:cNvPr id="2" name="Rectángulo 1"/>
          <p:cNvSpPr/>
          <p:nvPr/>
        </p:nvSpPr>
        <p:spPr>
          <a:xfrm>
            <a:off x="1066800" y="397639"/>
            <a:ext cx="10668000" cy="1754326"/>
          </a:xfrm>
          <a:prstGeom prst="rect">
            <a:avLst/>
          </a:prstGeom>
        </p:spPr>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El trabajo en líneas de transmisión al desarrollarse a través de proyectos (trabajo por temporada), en los procesos de construcción conllevan a la creación de campamentos provisionales de vivienda para el personal, bodega para materiales, equipos, herramientas, insumos entre otros que de acuerdo a la magnitud y logística de la empresa esta se acopla al número de trabajadores en campo y desarrollo del proyecto, en todo este proceso constructivo, la condición insegura que más incide es el temporal y el desconocimiento mismo de las áreas de trabajo en la zona que se </a:t>
            </a:r>
            <a:r>
              <a:rPr lang="es-EC" dirty="0" smtClean="0">
                <a:latin typeface="Times New Roman" panose="02020603050405020304" pitchFamily="18" charset="0"/>
                <a:ea typeface="Calibri" panose="020F0502020204030204" pitchFamily="34" charset="0"/>
              </a:rPr>
              <a:t>desarrollen.</a:t>
            </a:r>
            <a:endParaRPr lang="es-EC" dirty="0"/>
          </a:p>
        </p:txBody>
      </p:sp>
    </p:spTree>
    <p:extLst>
      <p:ext uri="{BB962C8B-B14F-4D97-AF65-F5344CB8AC3E}">
        <p14:creationId xmlns:p14="http://schemas.microsoft.com/office/powerpoint/2010/main" val="393575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045635" y="540092"/>
            <a:ext cx="480652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INTRODUCCIÓN</a:t>
            </a:r>
            <a:endParaRPr lang="es-EC" sz="28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242364" y="1604761"/>
            <a:ext cx="4208846"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CONTENIDO</a:t>
            </a:r>
          </a:p>
        </p:txBody>
      </p:sp>
      <p:pic>
        <p:nvPicPr>
          <p:cNvPr id="1028" name="Picture 4" descr="Resultado de imagen para linea de transmis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918" y="2763290"/>
            <a:ext cx="1714500" cy="341947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182519" y="2127981"/>
            <a:ext cx="10245546" cy="3485698"/>
          </a:xfrm>
          <a:prstGeom prst="rect">
            <a:avLst/>
          </a:prstGeom>
          <a:noFill/>
        </p:spPr>
        <p:txBody>
          <a:bodyPr wrap="square" rtlCol="0">
            <a:spAutoFit/>
          </a:bodyPr>
          <a:lstStyle/>
          <a:p>
            <a:pPr>
              <a:lnSpc>
                <a:spcPct val="150000"/>
              </a:lnSpc>
            </a:pPr>
            <a:r>
              <a:rPr lang="es-EC" sz="2500" b="1" dirty="0" smtClean="0">
                <a:latin typeface="Times New Roman" panose="02020603050405020304" pitchFamily="18" charset="0"/>
                <a:cs typeface="Times New Roman" panose="02020603050405020304" pitchFamily="18" charset="0"/>
              </a:rPr>
              <a:t>CAPITULO I:   EL PROBLEMA</a:t>
            </a:r>
          </a:p>
          <a:p>
            <a:pPr>
              <a:lnSpc>
                <a:spcPct val="150000"/>
              </a:lnSpc>
            </a:pPr>
            <a:r>
              <a:rPr lang="es-EC" sz="2500" b="1" dirty="0" smtClean="0">
                <a:latin typeface="Times New Roman" panose="02020603050405020304" pitchFamily="18" charset="0"/>
                <a:cs typeface="Times New Roman" panose="02020603050405020304" pitchFamily="18" charset="0"/>
              </a:rPr>
              <a:t>CAPITULO II:  MARCO DE REFERENCIA</a:t>
            </a:r>
          </a:p>
          <a:p>
            <a:pPr>
              <a:lnSpc>
                <a:spcPct val="150000"/>
              </a:lnSpc>
            </a:pPr>
            <a:r>
              <a:rPr lang="es-EC" sz="2500" b="1" dirty="0" smtClean="0">
                <a:latin typeface="Times New Roman" panose="02020603050405020304" pitchFamily="18" charset="0"/>
                <a:cs typeface="Times New Roman" panose="02020603050405020304" pitchFamily="18" charset="0"/>
              </a:rPr>
              <a:t>CAPITULO III: METODOLOGÍA</a:t>
            </a:r>
          </a:p>
          <a:p>
            <a:pPr>
              <a:lnSpc>
                <a:spcPct val="150000"/>
              </a:lnSpc>
            </a:pPr>
            <a:r>
              <a:rPr lang="es-EC" sz="2500" b="1" dirty="0" smtClean="0">
                <a:latin typeface="Times New Roman" panose="02020603050405020304" pitchFamily="18" charset="0"/>
                <a:cs typeface="Times New Roman" panose="02020603050405020304" pitchFamily="18" charset="0"/>
              </a:rPr>
              <a:t>CAPITULO IV: ANÁLISIS E INTERPRETACIÓN DE RESULTADOS</a:t>
            </a:r>
          </a:p>
          <a:p>
            <a:pPr>
              <a:lnSpc>
                <a:spcPct val="150000"/>
              </a:lnSpc>
            </a:pPr>
            <a:r>
              <a:rPr lang="es-EC" sz="2500" b="1" dirty="0" smtClean="0">
                <a:latin typeface="Times New Roman" panose="02020603050405020304" pitchFamily="18" charset="0"/>
                <a:cs typeface="Times New Roman" panose="02020603050405020304" pitchFamily="18" charset="0"/>
              </a:rPr>
              <a:t>CAPITULO V:   CONCLUSIONES </a:t>
            </a:r>
          </a:p>
          <a:p>
            <a:pPr>
              <a:lnSpc>
                <a:spcPct val="150000"/>
              </a:lnSpc>
            </a:pPr>
            <a:r>
              <a:rPr lang="es-EC" sz="2500" b="1" dirty="0" smtClean="0">
                <a:latin typeface="Times New Roman" panose="02020603050405020304" pitchFamily="18" charset="0"/>
                <a:cs typeface="Times New Roman" panose="02020603050405020304" pitchFamily="18" charset="0"/>
              </a:rPr>
              <a:t>CAPITULO VI:  PROPUESTA</a:t>
            </a:r>
          </a:p>
        </p:txBody>
      </p:sp>
    </p:spTree>
    <p:extLst>
      <p:ext uri="{BB962C8B-B14F-4D97-AF65-F5344CB8AC3E}">
        <p14:creationId xmlns:p14="http://schemas.microsoft.com/office/powerpoint/2010/main" val="4120085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676" y="440769"/>
            <a:ext cx="7218828" cy="5414121"/>
          </a:xfrm>
          <a:prstGeom prst="rect">
            <a:avLst/>
          </a:prstGeom>
        </p:spPr>
      </p:pic>
      <p:sp>
        <p:nvSpPr>
          <p:cNvPr id="6" name="CuadroTexto 5"/>
          <p:cNvSpPr txBox="1"/>
          <p:nvPr/>
        </p:nvSpPr>
        <p:spPr>
          <a:xfrm>
            <a:off x="3370329" y="5854890"/>
            <a:ext cx="672817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Línea de transmisi</a:t>
            </a:r>
            <a:r>
              <a:rPr lang="es-EC" sz="2400" b="1" dirty="0" smtClean="0">
                <a:latin typeface="Times New Roman" panose="02020603050405020304" pitchFamily="18" charset="0"/>
                <a:cs typeface="Times New Roman" panose="02020603050405020304" pitchFamily="18" charset="0"/>
              </a:rPr>
              <a:t>ón Milagro -Babahoyo 230 KV</a:t>
            </a:r>
            <a:endParaRPr lang="es-EC"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028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14843" y="386834"/>
            <a:ext cx="2666114"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RECOMENDACIONES </a:t>
            </a:r>
          </a:p>
        </p:txBody>
      </p:sp>
      <p:sp>
        <p:nvSpPr>
          <p:cNvPr id="6" name="Rectángulo 5"/>
          <p:cNvSpPr/>
          <p:nvPr/>
        </p:nvSpPr>
        <p:spPr>
          <a:xfrm>
            <a:off x="914842" y="994856"/>
            <a:ext cx="11123363" cy="5324535"/>
          </a:xfrm>
          <a:prstGeom prst="rect">
            <a:avLst/>
          </a:prstGeom>
        </p:spPr>
        <p:txBody>
          <a:bodyPr wrap="square">
            <a:spAutoFit/>
          </a:bodyPr>
          <a:lstStyle/>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Establecer acuerdos con la empresa contratante del proyecto en el que se dé prioridad a la entrega de estructuras (Etapa de fabricación) de acuerdo a la procedencia que se establezca luego de un análisis de riesgos y estudios de suelo según el área en el que vaya a trabajar (Punto por punto) a lo largo de una línea de transmisión, tomando en cuenta la temporada de trabajo a fin de que se pueda establecer un contingente adecuado de personal, maquinaria, insumos entre otros a todo nivel de riesgos acuerdo a la proyección del proyecto, lo cual va a permitir cumplir con los plazos globales de entrega de la línea</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lvl="0">
              <a:spcAft>
                <a:spcPts val="0"/>
              </a:spcAft>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 través de la base de datos de los diferentes trabajadores, personal administrativo, técnico, obreros, etc.; con conocimientos en líneas de transmisión eléctricas, los cuales han formado parte de proceso constructivos en el Ecuador o en el extranjero, realizar capacitaciones, talleres de formación y actualización de conocimientos a través de un proceso continuo en diferentes temas a fin de que se pueda mantener una línea de conocimientos y actualización de los mismos, los cuales permitan disminuir los riesgos por actos o condiciones inseguridad en futuros proyectos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s-EC" dirty="0" smtClean="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s-EC" dirty="0" smtClean="0">
                <a:latin typeface="Times New Roman" panose="02020603050405020304" pitchFamily="18" charset="0"/>
                <a:cs typeface="Times New Roman" panose="02020603050405020304" pitchFamily="18" charset="0"/>
              </a:rPr>
              <a:t>Fomentar </a:t>
            </a:r>
            <a:r>
              <a:rPr lang="es-EC" dirty="0">
                <a:latin typeface="Times New Roman" panose="02020603050405020304" pitchFamily="18" charset="0"/>
                <a:cs typeface="Times New Roman" panose="02020603050405020304" pitchFamily="18" charset="0"/>
              </a:rPr>
              <a:t>un programa en el que se establezcan pausas activas y pasivas, las cuales se ajusten a las necesidades de cada una de las actividades que se desarrollen por la empresa y el personal pueda recuperar la energía y mejorar el desempeño conforme a su trabajo a fin de que esto permita la disminución, tratamiento e incidencia de factores de riesgos los cuales pueden causar enfermedades profesionales.</a:t>
            </a:r>
          </a:p>
          <a:p>
            <a:pPr lvl="0">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9383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23503" y="390222"/>
            <a:ext cx="10498665"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CAPITULO VI: PROPUESTA</a:t>
            </a:r>
            <a:endParaRPr lang="es-EC" sz="2400" b="1" dirty="0">
              <a:latin typeface="Times New Roman" panose="02020603050405020304" pitchFamily="18" charset="0"/>
              <a:cs typeface="Times New Roman" panose="02020603050405020304" pitchFamily="18" charset="0"/>
            </a:endParaRPr>
          </a:p>
        </p:txBody>
      </p:sp>
      <p:pic>
        <p:nvPicPr>
          <p:cNvPr id="15362" name="Picture 2" descr="Resultado de imagen para imagenes de hombres trabajand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914" y="2552700"/>
            <a:ext cx="3623292" cy="36232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27356" y="993859"/>
            <a:ext cx="10610850" cy="1121269"/>
          </a:xfrm>
          <a:prstGeom prst="rect">
            <a:avLst/>
          </a:prstGeom>
        </p:spPr>
        <p:txBody>
          <a:bodyPr wrap="square">
            <a:spAutoFit/>
          </a:bodyPr>
          <a:lstStyle/>
          <a:p>
            <a:pPr indent="180340">
              <a:lnSpc>
                <a:spcPct val="20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“Modelo </a:t>
            </a:r>
            <a:r>
              <a:rPr lang="es-EC" b="1" dirty="0">
                <a:latin typeface="Times New Roman" panose="02020603050405020304" pitchFamily="18" charset="0"/>
                <a:ea typeface="Calibri" panose="020F0502020204030204" pitchFamily="34" charset="0"/>
                <a:cs typeface="Times New Roman" panose="02020603050405020304" pitchFamily="18" charset="0"/>
              </a:rPr>
              <a:t>de un sistema de gestión de la seguridad para el proceso electromecánico en las “Líneas de Transmisión L/T” de 138 KV o de mayor capacidad energética, para la compañía WORKTRYMEC.</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047750" y="2552700"/>
            <a:ext cx="7367164" cy="1302921"/>
          </a:xfrm>
          <a:prstGeom prst="rect">
            <a:avLst/>
          </a:prstGeom>
        </p:spPr>
        <p:txBody>
          <a:bodyPr wrap="square">
            <a:spAutoFit/>
          </a:bodyPr>
          <a:lstStyle/>
          <a:p>
            <a:pPr indent="180340">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Objetivo general</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Promover la aplicación de un modelo de un sistema de seguridad que permita minimizar los riesgos en el proceso constructivo electromecánico a través de la gestión y seguridad en el trabajo.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047750" y="4293193"/>
            <a:ext cx="7367164" cy="2303195"/>
          </a:xfrm>
          <a:prstGeom prst="rect">
            <a:avLst/>
          </a:prstGeom>
        </p:spPr>
        <p:txBody>
          <a:bodyPr wrap="square">
            <a:spAutoFit/>
          </a:bodyPr>
          <a:lstStyle/>
          <a:p>
            <a:pPr indent="180340">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Objetivos específicos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sz="1700" dirty="0">
                <a:latin typeface="Times New Roman" panose="02020603050405020304" pitchFamily="18" charset="0"/>
                <a:ea typeface="Calibri" panose="020F0502020204030204" pitchFamily="34" charset="0"/>
                <a:cs typeface="Times New Roman" panose="02020603050405020304" pitchFamily="18" charset="0"/>
              </a:rPr>
              <a:t>Establecer la organización de los procedimientos de trabajo y del personal.</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sz="1700" dirty="0">
                <a:latin typeface="Times New Roman" panose="02020603050405020304" pitchFamily="18" charset="0"/>
                <a:ea typeface="Calibri" panose="020F0502020204030204" pitchFamily="34" charset="0"/>
                <a:cs typeface="Times New Roman" panose="02020603050405020304" pitchFamily="18" charset="0"/>
              </a:rPr>
              <a:t>Realizar un organigrama de funciones y responsabilidades del personal.</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sz="1700" dirty="0">
                <a:latin typeface="Times New Roman" panose="02020603050405020304" pitchFamily="18" charset="0"/>
                <a:ea typeface="Calibri" panose="020F0502020204030204" pitchFamily="34" charset="0"/>
                <a:cs typeface="Times New Roman" panose="02020603050405020304" pitchFamily="18" charset="0"/>
              </a:rPr>
              <a:t>Determinar la documentación necesaria del personal previo al inicio de actividades.</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sz="1700" dirty="0">
                <a:latin typeface="Times New Roman" panose="02020603050405020304" pitchFamily="18" charset="0"/>
                <a:ea typeface="Calibri" panose="020F0502020204030204" pitchFamily="34" charset="0"/>
                <a:cs typeface="Times New Roman" panose="02020603050405020304" pitchFamily="18" charset="0"/>
              </a:rPr>
              <a:t>Identificar los riesgos y factores a través de una metodología.</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s-EC" sz="1700" dirty="0">
                <a:latin typeface="Times New Roman" panose="02020603050405020304" pitchFamily="18" charset="0"/>
                <a:ea typeface="Calibri" panose="020F0502020204030204" pitchFamily="34" charset="0"/>
                <a:cs typeface="Times New Roman" panose="02020603050405020304" pitchFamily="18" charset="0"/>
              </a:rPr>
              <a:t>Determinar un proceso de control, seguimiento y auditorias de trabajo  de las actividades y grupos de trabajo.</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032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22451" y="365655"/>
            <a:ext cx="8738482"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cs typeface="Times New Roman" panose="02020603050405020304" pitchFamily="18" charset="0"/>
              </a:rPr>
              <a:t>ORGANIZACIÓN DE LOS PROCEDIMIENTOS DE TRABAJO Y DEL PERSONAL</a:t>
            </a:r>
            <a:endParaRPr lang="es-EC" b="1" dirty="0"/>
          </a:p>
        </p:txBody>
      </p:sp>
      <p:sp>
        <p:nvSpPr>
          <p:cNvPr id="4" name="Rectángulo 3"/>
          <p:cNvSpPr/>
          <p:nvPr/>
        </p:nvSpPr>
        <p:spPr>
          <a:xfrm>
            <a:off x="1132230" y="1248931"/>
            <a:ext cx="2426818" cy="369332"/>
          </a:xfrm>
          <a:prstGeom prst="rect">
            <a:avLst/>
          </a:prstGeom>
          <a:solidFill>
            <a:srgbClr val="92D050"/>
          </a:solidFill>
        </p:spPr>
        <p:txBody>
          <a:bodyPr wrap="none">
            <a:spAutoFit/>
          </a:bodyPr>
          <a:lstStyle/>
          <a:p>
            <a:r>
              <a:rPr lang="es-EC" b="1" dirty="0" smtClean="0">
                <a:latin typeface="Times New Roman" panose="02020603050405020304" pitchFamily="18" charset="0"/>
                <a:ea typeface="Tahoma" panose="020B0604030504040204" pitchFamily="34" charset="0"/>
                <a:cs typeface="Times New Roman" panose="02020603050405020304" pitchFamily="18" charset="0"/>
              </a:rPr>
              <a:t>TALENTO HUMANO</a:t>
            </a:r>
            <a:endParaRPr lang="es-EC"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ángulo 5"/>
          <p:cNvSpPr/>
          <p:nvPr/>
        </p:nvSpPr>
        <p:spPr>
          <a:xfrm>
            <a:off x="1130332" y="2433495"/>
            <a:ext cx="2426818" cy="923330"/>
          </a:xfrm>
          <a:prstGeom prst="rect">
            <a:avLst/>
          </a:prstGeom>
          <a:solidFill>
            <a:srgbClr val="92D050"/>
          </a:solidFill>
        </p:spPr>
        <p:txBody>
          <a:bodyPr wrap="square">
            <a:spAutoFit/>
          </a:bodyPr>
          <a:lstStyle/>
          <a:p>
            <a:pPr algn="ctr"/>
            <a:r>
              <a:rPr lang="es-EC" b="1" dirty="0" smtClean="0">
                <a:latin typeface="Times New Roman" panose="02020603050405020304" pitchFamily="18" charset="0"/>
                <a:ea typeface="Tahoma" panose="020B0604030504040204" pitchFamily="34" charset="0"/>
                <a:cs typeface="Times New Roman" panose="02020603050405020304" pitchFamily="18" charset="0"/>
              </a:rPr>
              <a:t>CREACIÓN DE </a:t>
            </a:r>
          </a:p>
          <a:p>
            <a:pPr algn="ctr"/>
            <a:r>
              <a:rPr lang="es-EC" b="1" dirty="0" smtClean="0">
                <a:latin typeface="Times New Roman" panose="02020603050405020304" pitchFamily="18" charset="0"/>
                <a:ea typeface="Tahoma" panose="020B0604030504040204" pitchFamily="34" charset="0"/>
                <a:cs typeface="Times New Roman" panose="02020603050405020304" pitchFamily="18" charset="0"/>
              </a:rPr>
              <a:t>PERFILES </a:t>
            </a:r>
          </a:p>
          <a:p>
            <a:pPr algn="ctr"/>
            <a:r>
              <a:rPr lang="es-EC" b="1" dirty="0" smtClean="0">
                <a:latin typeface="Times New Roman" panose="02020603050405020304" pitchFamily="18" charset="0"/>
                <a:ea typeface="Tahoma" panose="020B0604030504040204" pitchFamily="34" charset="0"/>
                <a:cs typeface="Times New Roman" panose="02020603050405020304" pitchFamily="18" charset="0"/>
              </a:rPr>
              <a:t>PROFESIONALES</a:t>
            </a:r>
            <a:endParaRPr lang="es-EC"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Flecha derecha 2"/>
          <p:cNvSpPr/>
          <p:nvPr/>
        </p:nvSpPr>
        <p:spPr>
          <a:xfrm rot="5400000">
            <a:off x="2078939" y="1841213"/>
            <a:ext cx="533400"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p:nvPr/>
        </p:nvPicPr>
        <p:blipFill>
          <a:blip r:embed="rId3"/>
          <a:stretch>
            <a:fillRect/>
          </a:stretch>
        </p:blipFill>
        <p:spPr>
          <a:xfrm>
            <a:off x="4583994" y="1148130"/>
            <a:ext cx="7110371" cy="4978779"/>
          </a:xfrm>
          <a:prstGeom prst="rect">
            <a:avLst/>
          </a:prstGeom>
        </p:spPr>
      </p:pic>
      <p:sp>
        <p:nvSpPr>
          <p:cNvPr id="10" name="Flecha derecha 9"/>
          <p:cNvSpPr/>
          <p:nvPr/>
        </p:nvSpPr>
        <p:spPr>
          <a:xfrm>
            <a:off x="3931051" y="2710494"/>
            <a:ext cx="533400"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rot="8937620">
            <a:off x="3708432" y="4853891"/>
            <a:ext cx="1007493" cy="4028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1130332" y="4761487"/>
            <a:ext cx="2426818" cy="923330"/>
          </a:xfrm>
          <a:prstGeom prst="rect">
            <a:avLst/>
          </a:prstGeom>
          <a:solidFill>
            <a:srgbClr val="92D050"/>
          </a:solidFill>
        </p:spPr>
        <p:txBody>
          <a:bodyPr wrap="square">
            <a:spAutoFit/>
          </a:bodyPr>
          <a:lstStyle/>
          <a:p>
            <a:pPr algn="ctr"/>
            <a:r>
              <a:rPr lang="es-EC" b="1" dirty="0" smtClean="0">
                <a:latin typeface="Times New Roman" panose="02020603050405020304" pitchFamily="18" charset="0"/>
                <a:ea typeface="Tahoma" panose="020B0604030504040204" pitchFamily="34" charset="0"/>
                <a:cs typeface="Times New Roman" panose="02020603050405020304" pitchFamily="18" charset="0"/>
              </a:rPr>
              <a:t>ENFOCADOS A LOS PROCEDIMIENTOS DE TRABAJO</a:t>
            </a:r>
            <a:endParaRPr lang="es-EC"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76796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31300" y="3218197"/>
            <a:ext cx="2712375" cy="2989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42211" y="463034"/>
            <a:ext cx="7173887" cy="369332"/>
          </a:xfrm>
          <a:prstGeom prst="rect">
            <a:avLst/>
          </a:prstGeom>
        </p:spPr>
        <p:txBody>
          <a:bodyPr wrap="none">
            <a:spAutoFit/>
          </a:bodyPr>
          <a:lstStyle/>
          <a:p>
            <a:pPr algn="ctr"/>
            <a:r>
              <a:rPr lang="es-EC" b="1" dirty="0">
                <a:latin typeface="Times New Roman" panose="02020603050405020304" pitchFamily="18" charset="0"/>
                <a:ea typeface="Tahoma" panose="020B0604030504040204" pitchFamily="34" charset="0"/>
                <a:cs typeface="Times New Roman" panose="02020603050405020304" pitchFamily="18" charset="0"/>
              </a:rPr>
              <a:t>PROCEDIMIENTOS DE </a:t>
            </a:r>
            <a:r>
              <a:rPr lang="es-EC" b="1" dirty="0" smtClean="0">
                <a:latin typeface="Times New Roman" panose="02020603050405020304" pitchFamily="18" charset="0"/>
                <a:ea typeface="Tahoma" panose="020B0604030504040204" pitchFamily="34" charset="0"/>
                <a:cs typeface="Times New Roman" panose="02020603050405020304" pitchFamily="18" charset="0"/>
              </a:rPr>
              <a:t>TRABAJO Y BRIGADAS DE SEGURIDAD </a:t>
            </a:r>
            <a:endParaRPr lang="es-EC"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ángulo 2"/>
          <p:cNvSpPr/>
          <p:nvPr/>
        </p:nvSpPr>
        <p:spPr>
          <a:xfrm>
            <a:off x="800104" y="1381036"/>
            <a:ext cx="7658100" cy="646331"/>
          </a:xfrm>
          <a:prstGeom prst="rect">
            <a:avLst/>
          </a:prstGeom>
        </p:spPr>
        <p:txBody>
          <a:bodyPr wrap="square">
            <a:spAutoFit/>
          </a:bodyPr>
          <a:lstStyle/>
          <a:p>
            <a:pPr indent="18034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Procedimiento para la participación de contratistas y contratantes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735009" y="2615051"/>
            <a:ext cx="1535998" cy="646331"/>
          </a:xfrm>
          <a:prstGeom prst="rect">
            <a:avLst/>
          </a:prstGeom>
        </p:spPr>
        <p:txBody>
          <a:bodyPr wrap="none">
            <a:spAutoFit/>
          </a:bodyPr>
          <a:lstStyle/>
          <a:p>
            <a:pPr indent="18034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a:t>
            </a:r>
            <a:r>
              <a:rPr lang="es-EC" b="1" dirty="0" smtClean="0">
                <a:latin typeface="Times New Roman" panose="02020603050405020304" pitchFamily="18" charset="0"/>
                <a:ea typeface="Calibri" panose="020F0502020204030204" pitchFamily="34" charset="0"/>
                <a:cs typeface="Times New Roman" panose="02020603050405020304" pitchFamily="18" charset="0"/>
              </a:rPr>
              <a:t>re </a:t>
            </a:r>
            <a:r>
              <a:rPr lang="es-EC" b="1" dirty="0">
                <a:latin typeface="Times New Roman" panose="02020603050405020304" pitchFamily="18" charset="0"/>
                <a:ea typeface="Calibri" panose="020F0502020204030204" pitchFamily="34" charset="0"/>
                <a:cs typeface="Times New Roman" panose="02020603050405020304" pitchFamily="18" charset="0"/>
              </a:rPr>
              <a:t>armado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735009" y="3244898"/>
            <a:ext cx="2662267" cy="646331"/>
          </a:xfrm>
          <a:prstGeom prst="rect">
            <a:avLst/>
          </a:prstGeom>
        </p:spPr>
        <p:txBody>
          <a:bodyPr wrap="none">
            <a:spAutoFit/>
          </a:bodyPr>
          <a:lstStyle/>
          <a:p>
            <a:pPr indent="180340">
              <a:lnSpc>
                <a:spcPct val="20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Montaje </a:t>
            </a:r>
            <a:r>
              <a:rPr lang="es-EC" b="1" dirty="0">
                <a:latin typeface="Times New Roman" panose="02020603050405020304" pitchFamily="18" charset="0"/>
                <a:ea typeface="Calibri" panose="020F0502020204030204" pitchFamily="34" charset="0"/>
                <a:cs typeface="Times New Roman" panose="02020603050405020304" pitchFamily="18" charset="0"/>
              </a:rPr>
              <a:t>de estructuras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667254" y="3928467"/>
            <a:ext cx="3013004" cy="646331"/>
          </a:xfrm>
          <a:prstGeom prst="rect">
            <a:avLst/>
          </a:prstGeom>
        </p:spPr>
        <p:txBody>
          <a:bodyPr wrap="none">
            <a:spAutoFit/>
          </a:bodyPr>
          <a:lstStyle/>
          <a:p>
            <a:pPr indent="18034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Procedimiento de desbroce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667254" y="4558314"/>
            <a:ext cx="4135106" cy="646331"/>
          </a:xfrm>
          <a:prstGeom prst="rect">
            <a:avLst/>
          </a:prstGeom>
        </p:spPr>
        <p:txBody>
          <a:bodyPr wrap="none">
            <a:spAutoFit/>
          </a:bodyPr>
          <a:lstStyle/>
          <a:p>
            <a:pPr indent="180340">
              <a:lnSpc>
                <a:spcPct val="20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Procedimiento tendido de conductores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5480719" y="2495994"/>
            <a:ext cx="424475" cy="567078"/>
          </a:xfrm>
          <a:prstGeom prst="rect">
            <a:avLst/>
          </a:prstGeom>
        </p:spPr>
        <p:txBody>
          <a:bodyPr wrap="none">
            <a:spAutoFit/>
          </a:bodyPr>
          <a:lstStyle/>
          <a:p>
            <a:pPr indent="180340">
              <a:lnSpc>
                <a:spcPct val="200000"/>
              </a:lnSpc>
              <a:spcAft>
                <a:spcPts val="800"/>
              </a:spcAft>
            </a:pPr>
            <a:r>
              <a:rPr lang="es-EC" b="1" dirty="0"/>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6994305" y="4323536"/>
            <a:ext cx="1847942" cy="646331"/>
          </a:xfrm>
          <a:prstGeom prst="rect">
            <a:avLst/>
          </a:prstGeom>
        </p:spPr>
        <p:txBody>
          <a:bodyPr wrap="none">
            <a:spAutoFit/>
          </a:bodyPr>
          <a:lstStyle/>
          <a:p>
            <a:pPr indent="180340">
              <a:lnSpc>
                <a:spcPct val="20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Comunicación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7012348" y="3411423"/>
            <a:ext cx="1508105" cy="646331"/>
          </a:xfrm>
          <a:prstGeom prst="rect">
            <a:avLst/>
          </a:prstGeom>
        </p:spPr>
        <p:txBody>
          <a:bodyPr wrap="none">
            <a:spAutoFit/>
          </a:bodyPr>
          <a:lstStyle/>
          <a:p>
            <a:pPr indent="180340">
              <a:lnSpc>
                <a:spcPct val="20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Evacuación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7012348" y="3851172"/>
            <a:ext cx="2683748" cy="646331"/>
          </a:xfrm>
          <a:prstGeom prst="rect">
            <a:avLst/>
          </a:prstGeom>
        </p:spPr>
        <p:txBody>
          <a:bodyPr wrap="none">
            <a:spAutoFit/>
          </a:bodyPr>
          <a:lstStyle/>
          <a:p>
            <a:pPr indent="180340">
              <a:lnSpc>
                <a:spcPct val="20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Actuación </a:t>
            </a:r>
            <a:r>
              <a:rPr lang="es-EC" b="1" dirty="0">
                <a:latin typeface="Times New Roman" panose="02020603050405020304" pitchFamily="18" charset="0"/>
                <a:ea typeface="Calibri" panose="020F0502020204030204" pitchFamily="34" charset="0"/>
                <a:cs typeface="Times New Roman" panose="02020603050405020304" pitchFamily="18" charset="0"/>
              </a:rPr>
              <a:t>y prevención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rot="16200000">
            <a:off x="78076" y="3601927"/>
            <a:ext cx="2334935" cy="369332"/>
          </a:xfrm>
          <a:prstGeom prst="rect">
            <a:avLst/>
          </a:prstGeom>
          <a:solidFill>
            <a:srgbClr val="92D050"/>
          </a:solidFill>
        </p:spPr>
        <p:txBody>
          <a:bodyPr wrap="none">
            <a:spAutoFit/>
          </a:bodyPr>
          <a:lstStyle/>
          <a:p>
            <a:r>
              <a:rPr lang="es-EC" b="1" dirty="0" smtClean="0">
                <a:latin typeface="Times New Roman" panose="02020603050405020304" pitchFamily="18" charset="0"/>
                <a:ea typeface="Calibri" panose="020F0502020204030204" pitchFamily="34" charset="0"/>
                <a:cs typeface="Times New Roman" panose="02020603050405020304" pitchFamily="18" charset="0"/>
              </a:rPr>
              <a:t>PROCEDIMIENTOS</a:t>
            </a:r>
            <a:endParaRPr lang="es-EC" dirty="0"/>
          </a:p>
        </p:txBody>
      </p:sp>
      <p:sp>
        <p:nvSpPr>
          <p:cNvPr id="16" name="Rectángulo 15"/>
          <p:cNvSpPr/>
          <p:nvPr/>
        </p:nvSpPr>
        <p:spPr>
          <a:xfrm>
            <a:off x="7012348" y="2853114"/>
            <a:ext cx="3955570" cy="646331"/>
          </a:xfrm>
          <a:prstGeom prst="rect">
            <a:avLst/>
          </a:prstGeom>
        </p:spPr>
        <p:txBody>
          <a:bodyPr wrap="none">
            <a:spAutoFit/>
          </a:bodyPr>
          <a:lstStyle/>
          <a:p>
            <a:pPr indent="180340">
              <a:lnSpc>
                <a:spcPct val="200000"/>
              </a:lnSpc>
              <a:spcAft>
                <a:spcPts val="800"/>
              </a:spcAft>
            </a:pPr>
            <a:r>
              <a:rPr lang="es-EC" b="1" dirty="0">
                <a:latin typeface="Times New Roman" panose="02020603050405020304" pitchFamily="18" charset="0"/>
                <a:cs typeface="Times New Roman" panose="02020603050405020304" pitchFamily="18" charset="0"/>
              </a:rPr>
              <a:t>P</a:t>
            </a:r>
            <a:r>
              <a:rPr lang="es-EC" b="1" dirty="0" smtClean="0">
                <a:latin typeface="Times New Roman" panose="02020603050405020304" pitchFamily="18" charset="0"/>
                <a:cs typeface="Times New Roman" panose="02020603050405020304" pitchFamily="18" charset="0"/>
              </a:rPr>
              <a:t>rimeros </a:t>
            </a:r>
            <a:r>
              <a:rPr lang="es-EC" b="1" dirty="0">
                <a:latin typeface="Times New Roman" panose="02020603050405020304" pitchFamily="18" charset="0"/>
                <a:cs typeface="Times New Roman" panose="02020603050405020304" pitchFamily="18" charset="0"/>
              </a:rPr>
              <a:t>auxilio y rescate en alturas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ángulo 16"/>
          <p:cNvSpPr/>
          <p:nvPr/>
        </p:nvSpPr>
        <p:spPr>
          <a:xfrm>
            <a:off x="5326418" y="3688422"/>
            <a:ext cx="1402948" cy="369332"/>
          </a:xfrm>
          <a:prstGeom prst="rect">
            <a:avLst/>
          </a:prstGeom>
          <a:solidFill>
            <a:srgbClr val="92D050"/>
          </a:solidFill>
        </p:spPr>
        <p:txBody>
          <a:bodyPr wrap="none">
            <a:spAutoFit/>
          </a:bodyPr>
          <a:lstStyle/>
          <a:p>
            <a:r>
              <a:rPr lang="es-EC" b="1" dirty="0" smtClean="0">
                <a:latin typeface="Times New Roman" panose="02020603050405020304" pitchFamily="18" charset="0"/>
                <a:ea typeface="Tahoma" panose="020B0604030504040204" pitchFamily="34" charset="0"/>
                <a:cs typeface="Times New Roman" panose="02020603050405020304" pitchFamily="18" charset="0"/>
              </a:rPr>
              <a:t>BRIGADAS</a:t>
            </a:r>
            <a:endParaRPr lang="es-EC" dirty="0"/>
          </a:p>
        </p:txBody>
      </p:sp>
      <p:sp>
        <p:nvSpPr>
          <p:cNvPr id="18" name="Abrir llave 17"/>
          <p:cNvSpPr/>
          <p:nvPr/>
        </p:nvSpPr>
        <p:spPr>
          <a:xfrm>
            <a:off x="5017299" y="3518930"/>
            <a:ext cx="310645" cy="7083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Abrir llave 18"/>
          <p:cNvSpPr/>
          <p:nvPr/>
        </p:nvSpPr>
        <p:spPr>
          <a:xfrm>
            <a:off x="6903383" y="2713633"/>
            <a:ext cx="313861" cy="22562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 name="Abrir llave 19"/>
          <p:cNvSpPr/>
          <p:nvPr/>
        </p:nvSpPr>
        <p:spPr>
          <a:xfrm>
            <a:off x="1594554" y="2474733"/>
            <a:ext cx="302920" cy="28592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748714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22451" y="365655"/>
            <a:ext cx="4180760" cy="369332"/>
          </a:xfrm>
          <a:prstGeom prst="rect">
            <a:avLst/>
          </a:prstGeom>
        </p:spPr>
        <p:txBody>
          <a:bodyPr wrap="none">
            <a:spAutoFit/>
          </a:bodyPr>
          <a:lstStyle/>
          <a:p>
            <a:r>
              <a:rPr lang="es-EC" b="1" dirty="0" smtClean="0"/>
              <a:t>APLICACIÓN MATRIZ IPERC – LÍNEA BASE</a:t>
            </a:r>
            <a:endParaRPr lang="es-EC" b="1" dirty="0"/>
          </a:p>
        </p:txBody>
      </p:sp>
      <p:sp>
        <p:nvSpPr>
          <p:cNvPr id="2" name="Rectángulo 1"/>
          <p:cNvSpPr/>
          <p:nvPr/>
        </p:nvSpPr>
        <p:spPr>
          <a:xfrm>
            <a:off x="1953431" y="1637270"/>
            <a:ext cx="2379819" cy="369332"/>
          </a:xfrm>
          <a:prstGeom prst="rect">
            <a:avLst/>
          </a:prstGeom>
          <a:solidFill>
            <a:srgbClr val="92D050"/>
          </a:solidFill>
        </p:spPr>
        <p:txBody>
          <a:bodyPr wrap="none">
            <a:spAutoFit/>
          </a:bodyPr>
          <a:lstStyle/>
          <a:p>
            <a:r>
              <a:rPr lang="es-EC" b="1" dirty="0" smtClean="0">
                <a:latin typeface="Times New Roman" panose="02020603050405020304" pitchFamily="18" charset="0"/>
                <a:cs typeface="Times New Roman" panose="02020603050405020304" pitchFamily="18" charset="0"/>
              </a:rPr>
              <a:t>Identificar los peligros</a:t>
            </a:r>
            <a:endParaRPr lang="es-EC" dirty="0">
              <a:latin typeface="Times New Roman" panose="02020603050405020304" pitchFamily="18" charset="0"/>
              <a:cs typeface="Times New Roman" panose="02020603050405020304" pitchFamily="18" charset="0"/>
            </a:endParaRPr>
          </a:p>
        </p:txBody>
      </p:sp>
      <p:sp>
        <p:nvSpPr>
          <p:cNvPr id="6" name="Rectángulo 5"/>
          <p:cNvSpPr/>
          <p:nvPr/>
        </p:nvSpPr>
        <p:spPr>
          <a:xfrm>
            <a:off x="3408087" y="2337316"/>
            <a:ext cx="2039982" cy="369332"/>
          </a:xfrm>
          <a:prstGeom prst="rect">
            <a:avLst/>
          </a:prstGeom>
          <a:solidFill>
            <a:srgbClr val="92D050"/>
          </a:solidFill>
        </p:spPr>
        <p:txBody>
          <a:bodyPr wrap="none">
            <a:spAutoFit/>
          </a:bodyPr>
          <a:lstStyle/>
          <a:p>
            <a:r>
              <a:rPr lang="es-EC" b="1" dirty="0" smtClean="0">
                <a:latin typeface="Times New Roman" panose="02020603050405020304" pitchFamily="18" charset="0"/>
                <a:cs typeface="Times New Roman" panose="02020603050405020304" pitchFamily="18" charset="0"/>
              </a:rPr>
              <a:t>Evaluar los riesgos</a:t>
            </a:r>
            <a:endParaRPr lang="es-EC" dirty="0">
              <a:latin typeface="Times New Roman" panose="02020603050405020304" pitchFamily="18" charset="0"/>
              <a:cs typeface="Times New Roman" panose="02020603050405020304" pitchFamily="18" charset="0"/>
            </a:endParaRPr>
          </a:p>
        </p:txBody>
      </p:sp>
      <p:sp>
        <p:nvSpPr>
          <p:cNvPr id="7" name="Rectángulo 6"/>
          <p:cNvSpPr/>
          <p:nvPr/>
        </p:nvSpPr>
        <p:spPr>
          <a:xfrm>
            <a:off x="5141637" y="3005614"/>
            <a:ext cx="2343590" cy="369332"/>
          </a:xfrm>
          <a:prstGeom prst="rect">
            <a:avLst/>
          </a:prstGeom>
          <a:solidFill>
            <a:srgbClr val="92D050"/>
          </a:solidFill>
        </p:spPr>
        <p:txBody>
          <a:bodyPr wrap="none">
            <a:spAutoFit/>
          </a:bodyPr>
          <a:lstStyle/>
          <a:p>
            <a:r>
              <a:rPr lang="es-EC" b="1" dirty="0" smtClean="0">
                <a:latin typeface="Times New Roman" panose="02020603050405020304" pitchFamily="18" charset="0"/>
                <a:cs typeface="Times New Roman" panose="02020603050405020304" pitchFamily="18" charset="0"/>
              </a:rPr>
              <a:t>Determinar controles </a:t>
            </a:r>
            <a:endParaRPr lang="es-EC" dirty="0">
              <a:latin typeface="Times New Roman" panose="02020603050405020304" pitchFamily="18" charset="0"/>
              <a:cs typeface="Times New Roman" panose="02020603050405020304" pitchFamily="18" charset="0"/>
            </a:endParaRPr>
          </a:p>
        </p:txBody>
      </p:sp>
      <p:sp>
        <p:nvSpPr>
          <p:cNvPr id="4" name="Flecha curvada hacia arriba 3"/>
          <p:cNvSpPr/>
          <p:nvPr/>
        </p:nvSpPr>
        <p:spPr>
          <a:xfrm rot="995257">
            <a:off x="1679866" y="2360046"/>
            <a:ext cx="1696118" cy="4721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Flecha curvada hacia arriba 7"/>
          <p:cNvSpPr/>
          <p:nvPr/>
        </p:nvSpPr>
        <p:spPr>
          <a:xfrm rot="11562512" flipH="1">
            <a:off x="5738167" y="2259954"/>
            <a:ext cx="1716147" cy="4721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48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3661" r="11319"/>
          <a:stretch/>
        </p:blipFill>
        <p:spPr bwMode="auto">
          <a:xfrm>
            <a:off x="9148466" y="427009"/>
            <a:ext cx="2515327" cy="209497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stretch>
            <a:fillRect/>
          </a:stretch>
        </p:blipFill>
        <p:spPr>
          <a:xfrm>
            <a:off x="921769" y="3465472"/>
            <a:ext cx="10742024" cy="2435833"/>
          </a:xfrm>
          <a:prstGeom prst="rect">
            <a:avLst/>
          </a:prstGeom>
        </p:spPr>
      </p:pic>
      <p:sp>
        <p:nvSpPr>
          <p:cNvPr id="10" name="Rectángulo 9"/>
          <p:cNvSpPr/>
          <p:nvPr/>
        </p:nvSpPr>
        <p:spPr>
          <a:xfrm>
            <a:off x="1437007" y="6159389"/>
            <a:ext cx="8969122" cy="369332"/>
          </a:xfrm>
          <a:prstGeom prst="rect">
            <a:avLst/>
          </a:prstGeom>
        </p:spPr>
        <p:txBody>
          <a:bodyPr wrap="none">
            <a:spAutoFit/>
          </a:bodyPr>
          <a:lstStyle/>
          <a:p>
            <a:r>
              <a:rPr lang="es-EC" b="1" i="1" dirty="0" smtClean="0">
                <a:latin typeface="Times New Roman" panose="02020603050405020304" pitchFamily="18" charset="0"/>
                <a:cs typeface="Times New Roman" panose="02020603050405020304" pitchFamily="18" charset="0"/>
              </a:rPr>
              <a:t>*Prevenir la ocurrencia de accidentes es trabajar de forma segura y en un ambiente seguro*</a:t>
            </a:r>
            <a:endParaRPr lang="es-EC" i="1" dirty="0"/>
          </a:p>
        </p:txBody>
      </p:sp>
    </p:spTree>
    <p:extLst>
      <p:ext uri="{BB962C8B-B14F-4D97-AF65-F5344CB8AC3E}">
        <p14:creationId xmlns:p14="http://schemas.microsoft.com/office/powerpoint/2010/main" val="545561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67100" y="4763185"/>
            <a:ext cx="6096000" cy="646331"/>
          </a:xfrm>
          <a:prstGeom prst="rect">
            <a:avLst/>
          </a:prstGeom>
        </p:spPr>
        <p:txBody>
          <a:bodyPr>
            <a:spAutoFit/>
          </a:bodyPr>
          <a:lstStyle/>
          <a:p>
            <a:pPr algn="ctr"/>
            <a:r>
              <a:rPr lang="es-EC" sz="3600" b="1" dirty="0" smtClean="0">
                <a:latin typeface="Times New Roman" panose="02020603050405020304" pitchFamily="18" charset="0"/>
                <a:cs typeface="Times New Roman" panose="02020603050405020304" pitchFamily="18" charset="0"/>
              </a:rPr>
              <a:t>GRACIAS</a:t>
            </a:r>
            <a:endParaRPr lang="es-EC" sz="36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020" y="1483484"/>
            <a:ext cx="2544580" cy="3047245"/>
          </a:xfrm>
          <a:prstGeom prst="rect">
            <a:avLst/>
          </a:prstGeom>
        </p:spPr>
      </p:pic>
    </p:spTree>
    <p:extLst>
      <p:ext uri="{BB962C8B-B14F-4D97-AF65-F5344CB8AC3E}">
        <p14:creationId xmlns:p14="http://schemas.microsoft.com/office/powerpoint/2010/main" val="254194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541" y="1337632"/>
            <a:ext cx="6416040" cy="4812030"/>
          </a:xfrm>
          <a:prstGeom prst="rect">
            <a:avLst/>
          </a:prstGeom>
        </p:spPr>
      </p:pic>
      <p:sp>
        <p:nvSpPr>
          <p:cNvPr id="3" name="Rectángulo 2"/>
          <p:cNvSpPr/>
          <p:nvPr/>
        </p:nvSpPr>
        <p:spPr>
          <a:xfrm>
            <a:off x="923541" y="523325"/>
            <a:ext cx="4588757" cy="579967"/>
          </a:xfrm>
          <a:prstGeom prst="rect">
            <a:avLst/>
          </a:prstGeom>
        </p:spPr>
        <p:txBody>
          <a:bodyPr wrap="none">
            <a:spAutoFit/>
          </a:bodyPr>
          <a:lstStyle/>
          <a:p>
            <a:pPr>
              <a:lnSpc>
                <a:spcPct val="150000"/>
              </a:lnSpc>
            </a:pPr>
            <a:r>
              <a:rPr lang="es-EC" sz="2400" b="1" dirty="0" smtClean="0">
                <a:latin typeface="Times New Roman" panose="02020603050405020304" pitchFamily="18" charset="0"/>
                <a:cs typeface="Times New Roman" panose="02020603050405020304" pitchFamily="18" charset="0"/>
              </a:rPr>
              <a:t>CAPITULO I:   EL PROBLEMA</a:t>
            </a:r>
          </a:p>
        </p:txBody>
      </p:sp>
      <p:sp>
        <p:nvSpPr>
          <p:cNvPr id="4" name="Rectángulo 3"/>
          <p:cNvSpPr/>
          <p:nvPr/>
        </p:nvSpPr>
        <p:spPr>
          <a:xfrm>
            <a:off x="7425096" y="1529834"/>
            <a:ext cx="2637260" cy="400110"/>
          </a:xfrm>
          <a:prstGeom prst="rect">
            <a:avLst/>
          </a:prstGeom>
          <a:solidFill>
            <a:schemeClr val="accent2"/>
          </a:solidFill>
        </p:spPr>
        <p:txBody>
          <a:bodyPr wrap="none">
            <a:spAutoFit/>
          </a:bodyPr>
          <a:lstStyle/>
          <a:p>
            <a:pPr algn="ctr"/>
            <a:r>
              <a:rPr lang="es-EC" sz="2000" dirty="0" smtClean="0">
                <a:effectLst/>
                <a:latin typeface="Times New Roman" panose="02020603050405020304" pitchFamily="18" charset="0"/>
                <a:ea typeface="Calibri" panose="020F0502020204030204" pitchFamily="34" charset="0"/>
              </a:rPr>
              <a:t>Actividad de alto riesgo</a:t>
            </a:r>
            <a:endParaRPr lang="es-EC" sz="2000" dirty="0"/>
          </a:p>
        </p:txBody>
      </p:sp>
      <p:sp>
        <p:nvSpPr>
          <p:cNvPr id="8" name="Rectángulo 7"/>
          <p:cNvSpPr/>
          <p:nvPr/>
        </p:nvSpPr>
        <p:spPr>
          <a:xfrm>
            <a:off x="8487245" y="2238494"/>
            <a:ext cx="3262432" cy="400110"/>
          </a:xfrm>
          <a:prstGeom prst="rect">
            <a:avLst/>
          </a:prstGeom>
          <a:solidFill>
            <a:schemeClr val="accent2"/>
          </a:solidFill>
        </p:spPr>
        <p:txBody>
          <a:bodyPr wrap="none">
            <a:spAutoFit/>
          </a:bodyPr>
          <a:lstStyle/>
          <a:p>
            <a:r>
              <a:rPr lang="es-EC" sz="2000" dirty="0" smtClean="0">
                <a:effectLst/>
                <a:latin typeface="Times New Roman" panose="02020603050405020304" pitchFamily="18" charset="0"/>
                <a:ea typeface="Calibri" panose="020F0502020204030204" pitchFamily="34" charset="0"/>
              </a:rPr>
              <a:t>Diversa topografía del terreno</a:t>
            </a:r>
            <a:endParaRPr lang="es-EC" sz="2000" dirty="0"/>
          </a:p>
        </p:txBody>
      </p:sp>
      <p:sp>
        <p:nvSpPr>
          <p:cNvPr id="9" name="Rectángulo 8"/>
          <p:cNvSpPr/>
          <p:nvPr/>
        </p:nvSpPr>
        <p:spPr>
          <a:xfrm>
            <a:off x="8897613" y="4011994"/>
            <a:ext cx="2353529" cy="400110"/>
          </a:xfrm>
          <a:prstGeom prst="rect">
            <a:avLst/>
          </a:prstGeom>
          <a:solidFill>
            <a:schemeClr val="accent2"/>
          </a:solidFill>
        </p:spPr>
        <p:txBody>
          <a:bodyPr wrap="none">
            <a:spAutoFit/>
          </a:bodyPr>
          <a:lstStyle/>
          <a:p>
            <a:r>
              <a:rPr lang="es-EC" sz="2000" dirty="0">
                <a:latin typeface="Times New Roman" panose="02020603050405020304" pitchFamily="18" charset="0"/>
                <a:ea typeface="Calibri" panose="020F0502020204030204" pitchFamily="34" charset="0"/>
              </a:rPr>
              <a:t>D</a:t>
            </a:r>
            <a:r>
              <a:rPr lang="es-EC" sz="2000" dirty="0" smtClean="0">
                <a:effectLst/>
                <a:latin typeface="Times New Roman" panose="02020603050405020304" pitchFamily="18" charset="0"/>
                <a:ea typeface="Calibri" panose="020F0502020204030204" pitchFamily="34" charset="0"/>
              </a:rPr>
              <a:t>iversa flora y fauna</a:t>
            </a:r>
            <a:endParaRPr lang="es-EC" sz="2000" dirty="0"/>
          </a:p>
        </p:txBody>
      </p:sp>
      <p:sp>
        <p:nvSpPr>
          <p:cNvPr id="10" name="Rectángulo 9"/>
          <p:cNvSpPr/>
          <p:nvPr/>
        </p:nvSpPr>
        <p:spPr>
          <a:xfrm>
            <a:off x="7831249" y="5170012"/>
            <a:ext cx="3376245" cy="400110"/>
          </a:xfrm>
          <a:prstGeom prst="rect">
            <a:avLst/>
          </a:prstGeom>
          <a:solidFill>
            <a:schemeClr val="accent2"/>
          </a:solidFill>
        </p:spPr>
        <p:txBody>
          <a:bodyPr wrap="none">
            <a:spAutoFit/>
          </a:bodyPr>
          <a:lstStyle/>
          <a:p>
            <a:r>
              <a:rPr lang="es-EC" sz="2000" dirty="0">
                <a:latin typeface="Times New Roman" panose="02020603050405020304" pitchFamily="18" charset="0"/>
                <a:ea typeface="Calibri" panose="020F0502020204030204" pitchFamily="34" charset="0"/>
              </a:rPr>
              <a:t>E</a:t>
            </a:r>
            <a:r>
              <a:rPr lang="es-EC" sz="2000" dirty="0" smtClean="0">
                <a:effectLst/>
                <a:latin typeface="Times New Roman" panose="02020603050405020304" pitchFamily="18" charset="0"/>
                <a:ea typeface="Calibri" panose="020F0502020204030204" pitchFamily="34" charset="0"/>
              </a:rPr>
              <a:t>l acceso para la movilización </a:t>
            </a:r>
            <a:endParaRPr lang="es-EC" sz="2000" dirty="0"/>
          </a:p>
        </p:txBody>
      </p:sp>
      <p:sp>
        <p:nvSpPr>
          <p:cNvPr id="11" name="Rectángulo 10"/>
          <p:cNvSpPr/>
          <p:nvPr/>
        </p:nvSpPr>
        <p:spPr>
          <a:xfrm>
            <a:off x="7917859" y="3170850"/>
            <a:ext cx="809837" cy="400110"/>
          </a:xfrm>
          <a:prstGeom prst="rect">
            <a:avLst/>
          </a:prstGeom>
          <a:solidFill>
            <a:schemeClr val="accent2"/>
          </a:solidFill>
        </p:spPr>
        <p:txBody>
          <a:bodyPr wrap="none">
            <a:spAutoFit/>
          </a:bodyPr>
          <a:lstStyle/>
          <a:p>
            <a:r>
              <a:rPr lang="es-EC" sz="2000" dirty="0">
                <a:latin typeface="Times New Roman" panose="02020603050405020304" pitchFamily="18" charset="0"/>
                <a:ea typeface="Calibri" panose="020F0502020204030204" pitchFamily="34" charset="0"/>
              </a:rPr>
              <a:t>C</a:t>
            </a:r>
            <a:r>
              <a:rPr lang="es-EC" sz="2000" dirty="0" smtClean="0">
                <a:effectLst/>
                <a:latin typeface="Times New Roman" panose="02020603050405020304" pitchFamily="18" charset="0"/>
                <a:ea typeface="Calibri" panose="020F0502020204030204" pitchFamily="34" charset="0"/>
              </a:rPr>
              <a:t>lima</a:t>
            </a:r>
            <a:endParaRPr lang="es-EC" sz="2000" dirty="0"/>
          </a:p>
        </p:txBody>
      </p:sp>
    </p:spTree>
    <p:extLst>
      <p:ext uri="{BB962C8B-B14F-4D97-AF65-F5344CB8AC3E}">
        <p14:creationId xmlns:p14="http://schemas.microsoft.com/office/powerpoint/2010/main" val="248668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77055" y="654392"/>
            <a:ext cx="70239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FORMULACIÓN DEL PROBLEMA</a:t>
            </a:r>
            <a:endParaRPr lang="es-EC" sz="2800" b="1" dirty="0">
              <a:latin typeface="Times New Roman" panose="02020603050405020304" pitchFamily="18" charset="0"/>
              <a:cs typeface="Times New Roman" panose="02020603050405020304" pitchFamily="18" charset="0"/>
            </a:endParaRPr>
          </a:p>
        </p:txBody>
      </p:sp>
      <p:pic>
        <p:nvPicPr>
          <p:cNvPr id="7" name="Picture 4" descr="Resultado de imagen para linea de transmis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0" y="2886840"/>
            <a:ext cx="1714500" cy="3419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88720" y="1536252"/>
            <a:ext cx="10469880" cy="3272691"/>
          </a:xfrm>
          <a:prstGeom prst="rect">
            <a:avLst/>
          </a:prstGeom>
        </p:spPr>
        <p:txBody>
          <a:bodyPr wrap="square">
            <a:spAutoFit/>
          </a:bodyPr>
          <a:lstStyle/>
          <a:p>
            <a:pPr indent="228600">
              <a:lnSpc>
                <a:spcPct val="200000"/>
              </a:lnSpc>
              <a:spcAft>
                <a:spcPts val="800"/>
              </a:spcAft>
            </a:pPr>
            <a:r>
              <a:rPr lang="es-EC" sz="2500" dirty="0" smtClean="0">
                <a:effectLst/>
                <a:latin typeface="Times New Roman" panose="02020603050405020304" pitchFamily="18" charset="0"/>
                <a:ea typeface="Calibri" panose="020F0502020204030204" pitchFamily="34" charset="0"/>
                <a:cs typeface="Times New Roman" panose="02020603050405020304" pitchFamily="18" charset="0"/>
              </a:rPr>
              <a:t>¿Cuál es la mayor incidencia en seguridad, la cual puede convertir al proceso de construcción electromecánica en un foco de atención para generar retrasos en los plazos de entrega de cada una de las estructuras y de la L/T por</a:t>
            </a:r>
          </a:p>
          <a:p>
            <a:pPr indent="228600">
              <a:lnSpc>
                <a:spcPct val="200000"/>
              </a:lnSpc>
              <a:spcAft>
                <a:spcPts val="800"/>
              </a:spcAft>
            </a:pPr>
            <a:r>
              <a:rPr lang="es-EC" sz="2500" dirty="0" smtClean="0">
                <a:effectLst/>
                <a:latin typeface="Times New Roman" panose="02020603050405020304" pitchFamily="18" charset="0"/>
                <a:ea typeface="Calibri" panose="020F0502020204030204" pitchFamily="34" charset="0"/>
                <a:cs typeface="Times New Roman" panose="02020603050405020304" pitchFamily="18" charset="0"/>
              </a:rPr>
              <a:t>completo causados por la presencia de riesgos?</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527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288628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OBJETIVOS</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908475" y="1164074"/>
            <a:ext cx="1832553" cy="369332"/>
          </a:xfrm>
          <a:prstGeom prst="rect">
            <a:avLst/>
          </a:prstGeom>
        </p:spPr>
        <p:txBody>
          <a:bodyPr wrap="none">
            <a:spAutoFit/>
          </a:bodyPr>
          <a:lstStyle/>
          <a:p>
            <a:r>
              <a:rPr lang="es-EC" b="1" dirty="0" smtClean="0">
                <a:effectLst/>
                <a:latin typeface="Times New Roman" panose="02020603050405020304" pitchFamily="18" charset="0"/>
                <a:ea typeface="Calibri" panose="020F0502020204030204" pitchFamily="34" charset="0"/>
              </a:rPr>
              <a:t>Objetivo general</a:t>
            </a:r>
            <a:endParaRPr lang="es-EC" dirty="0"/>
          </a:p>
        </p:txBody>
      </p:sp>
      <p:sp>
        <p:nvSpPr>
          <p:cNvPr id="3" name="Rectángulo 2"/>
          <p:cNvSpPr/>
          <p:nvPr/>
        </p:nvSpPr>
        <p:spPr>
          <a:xfrm>
            <a:off x="908475" y="1533406"/>
            <a:ext cx="11129731" cy="1754326"/>
          </a:xfrm>
          <a:prstGeom prst="rect">
            <a:avLst/>
          </a:prstGeom>
        </p:spPr>
        <p:txBody>
          <a:bodyPr wrap="square">
            <a:spAutoFit/>
          </a:bodyPr>
          <a:lstStyle/>
          <a:p>
            <a:pPr indent="180340">
              <a:lnSpc>
                <a:spcPct val="200000"/>
              </a:lnSpc>
              <a:spcAft>
                <a:spcPts val="8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Establecer los niveles de mayor incidencia en la generación de riesgos que puedan generarse en el proceso electromecánico en las “Líneas de Transmisión  L/T” de 138 KV o de mayor capacidad energética, para la compañía WORKTRYMEC.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908474" y="3403818"/>
            <a:ext cx="2230098" cy="369332"/>
          </a:xfrm>
          <a:prstGeom prst="rect">
            <a:avLst/>
          </a:prstGeom>
        </p:spPr>
        <p:txBody>
          <a:bodyPr wrap="none">
            <a:spAutoFit/>
          </a:bodyPr>
          <a:lstStyle/>
          <a:p>
            <a:r>
              <a:rPr lang="es-EC" b="1" dirty="0" smtClean="0">
                <a:effectLst/>
                <a:latin typeface="Times New Roman" panose="02020603050405020304" pitchFamily="18" charset="0"/>
                <a:ea typeface="Calibri" panose="020F0502020204030204" pitchFamily="34" charset="0"/>
              </a:rPr>
              <a:t>Objetivos específicos</a:t>
            </a:r>
            <a:endParaRPr lang="es-EC" dirty="0"/>
          </a:p>
        </p:txBody>
      </p:sp>
      <p:sp>
        <p:nvSpPr>
          <p:cNvPr id="8" name="Rectángulo 7"/>
          <p:cNvSpPr/>
          <p:nvPr/>
        </p:nvSpPr>
        <p:spPr>
          <a:xfrm>
            <a:off x="908474" y="3889236"/>
            <a:ext cx="10681546"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smtClean="0">
                <a:effectLst/>
                <a:latin typeface="Times New Roman" panose="02020603050405020304" pitchFamily="18" charset="0"/>
                <a:ea typeface="Tahoma" panose="020B0604030504040204" pitchFamily="34" charset="0"/>
                <a:cs typeface="Times New Roman" panose="02020603050405020304" pitchFamily="18" charset="0"/>
              </a:rPr>
              <a:t>Identificar los procedimientos de trabajo que se aplican en el proceso de construcción electromecánica</a:t>
            </a:r>
          </a:p>
          <a:p>
            <a:pPr marL="285750" indent="-285750">
              <a:lnSpc>
                <a:spcPct val="150000"/>
              </a:lnSpc>
              <a:buFont typeface="Arial" panose="020B0604020202020204" pitchFamily="34" charset="0"/>
              <a:buChar char="•"/>
            </a:pPr>
            <a:r>
              <a:rPr lang="es-EC" dirty="0" smtClean="0">
                <a:effectLst/>
                <a:latin typeface="Times New Roman" panose="02020603050405020304" pitchFamily="18" charset="0"/>
                <a:ea typeface="Tahoma" panose="020B0604030504040204" pitchFamily="34" charset="0"/>
                <a:cs typeface="Times New Roman" panose="02020603050405020304" pitchFamily="18" charset="0"/>
              </a:rPr>
              <a:t>Determinar los principales factores de riesgos que inciden en la generación de condiciones inseguras de trabajo en las L/T.</a:t>
            </a:r>
          </a:p>
          <a:p>
            <a:pPr marL="285750" indent="-285750">
              <a:lnSpc>
                <a:spcPct val="150000"/>
              </a:lnSpc>
              <a:buFont typeface="Arial" panose="020B0604020202020204" pitchFamily="34" charset="0"/>
              <a:buChar char="•"/>
            </a:pPr>
            <a:r>
              <a:rPr lang="es-EC" dirty="0">
                <a:latin typeface="Times New Roman" panose="02020603050405020304" pitchFamily="18" charset="0"/>
                <a:ea typeface="Tahoma" panose="020B0604030504040204" pitchFamily="34" charset="0"/>
                <a:cs typeface="Times New Roman" panose="02020603050405020304" pitchFamily="18" charset="0"/>
              </a:rPr>
              <a:t>Evaluar los riesgos identificados en los diferentes procesos antes </a:t>
            </a:r>
            <a:r>
              <a:rPr lang="es-EC" dirty="0" smtClean="0">
                <a:latin typeface="Times New Roman" panose="02020603050405020304" pitchFamily="18" charset="0"/>
                <a:ea typeface="Tahoma" panose="020B0604030504040204" pitchFamily="34" charset="0"/>
                <a:cs typeface="Times New Roman" panose="02020603050405020304" pitchFamily="18" charset="0"/>
              </a:rPr>
              <a:t>mencionados</a:t>
            </a:r>
          </a:p>
          <a:p>
            <a:pPr marL="285750" indent="-285750">
              <a:lnSpc>
                <a:spcPct val="150000"/>
              </a:lnSpc>
              <a:buFont typeface="Arial" panose="020B0604020202020204" pitchFamily="34" charset="0"/>
              <a:buChar char="•"/>
            </a:pPr>
            <a:r>
              <a:rPr lang="es-EC" dirty="0" smtClean="0">
                <a:effectLst/>
                <a:latin typeface="Times New Roman" panose="02020603050405020304" pitchFamily="18" charset="0"/>
                <a:ea typeface="Tahoma" panose="020B0604030504040204" pitchFamily="34" charset="0"/>
                <a:cs typeface="Times New Roman" panose="02020603050405020304" pitchFamily="18" charset="0"/>
              </a:rPr>
              <a:t>Realizar un estudio de seguridad de las L/T</a:t>
            </a:r>
          </a:p>
          <a:p>
            <a:pPr marL="285750" indent="-285750">
              <a:lnSpc>
                <a:spcPct val="150000"/>
              </a:lnSpc>
              <a:buFont typeface="Arial" panose="020B0604020202020204" pitchFamily="34" charset="0"/>
              <a:buChar char="•"/>
            </a:pPr>
            <a:r>
              <a:rPr lang="es-EC" dirty="0" smtClean="0">
                <a:effectLst/>
                <a:latin typeface="Times New Roman" panose="02020603050405020304" pitchFamily="18" charset="0"/>
                <a:ea typeface="Tahoma" panose="020B0604030504040204" pitchFamily="34" charset="0"/>
                <a:cs typeface="Times New Roman" panose="02020603050405020304" pitchFamily="18" charset="0"/>
              </a:rPr>
              <a:t>Realizar una observación de campo a las L/T de 138 KV o de mayor capacidad energética</a:t>
            </a:r>
          </a:p>
          <a:p>
            <a:pPr marL="285750" indent="-285750">
              <a:lnSpc>
                <a:spcPct val="150000"/>
              </a:lnSpc>
              <a:buFont typeface="Arial" panose="020B0604020202020204" pitchFamily="34" charset="0"/>
              <a:buChar char="•"/>
            </a:pP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1948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08475" y="471512"/>
            <a:ext cx="35949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JUSTIFICACIÓN</a:t>
            </a:r>
            <a:endParaRPr lang="es-EC" sz="2800" b="1" dirty="0">
              <a:latin typeface="Times New Roman" panose="02020603050405020304" pitchFamily="18" charset="0"/>
              <a:cs typeface="Times New Roman" panose="02020603050405020304" pitchFamily="18" charset="0"/>
            </a:endParaRPr>
          </a:p>
        </p:txBody>
      </p:sp>
      <p:pic>
        <p:nvPicPr>
          <p:cNvPr id="9" name="Picture 4" descr="Resultado de imagen para linea de transmis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75" y="3438525"/>
            <a:ext cx="17145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rotWithShape="1">
          <a:blip r:embed="rId4"/>
          <a:srcRect t="1205" r="1520"/>
          <a:stretch/>
        </p:blipFill>
        <p:spPr bwMode="auto">
          <a:xfrm>
            <a:off x="2705947" y="1130201"/>
            <a:ext cx="4961890" cy="4996815"/>
          </a:xfrm>
          <a:prstGeom prst="rect">
            <a:avLst/>
          </a:prstGeom>
          <a:ln>
            <a:noFill/>
          </a:ln>
          <a:extLst>
            <a:ext uri="{53640926-AAD7-44D8-BBD7-CCE9431645EC}">
              <a14:shadowObscured xmlns:a14="http://schemas.microsoft.com/office/drawing/2010/main"/>
            </a:ext>
          </a:extLst>
        </p:spPr>
      </p:pic>
      <p:sp>
        <p:nvSpPr>
          <p:cNvPr id="11" name="Flecha derecha 10"/>
          <p:cNvSpPr/>
          <p:nvPr/>
        </p:nvSpPr>
        <p:spPr>
          <a:xfrm rot="184376">
            <a:off x="7778692" y="2199188"/>
            <a:ext cx="901522" cy="32197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8731142" y="1104674"/>
            <a:ext cx="2781531" cy="646331"/>
          </a:xfrm>
          <a:prstGeom prst="rect">
            <a:avLst/>
          </a:prstGeom>
        </p:spPr>
        <p:txBody>
          <a:bodyPr wrap="none">
            <a:spAutoFit/>
          </a:bodyPr>
          <a:lstStyle/>
          <a:p>
            <a:r>
              <a:rPr lang="es-EC" dirty="0" smtClean="0">
                <a:effectLst/>
                <a:latin typeface="Times New Roman" panose="02020603050405020304" pitchFamily="18" charset="0"/>
                <a:ea typeface="Calibri" panose="020F0502020204030204" pitchFamily="34" charset="0"/>
              </a:rPr>
              <a:t>Son puntos interconectados </a:t>
            </a:r>
          </a:p>
          <a:p>
            <a:r>
              <a:rPr lang="es-EC" dirty="0" smtClean="0">
                <a:effectLst/>
                <a:latin typeface="Times New Roman" panose="02020603050405020304" pitchFamily="18" charset="0"/>
                <a:ea typeface="Calibri" panose="020F0502020204030204" pitchFamily="34" charset="0"/>
              </a:rPr>
              <a:t>por subestaciones </a:t>
            </a:r>
            <a:endParaRPr lang="es-EC" dirty="0"/>
          </a:p>
        </p:txBody>
      </p:sp>
      <p:sp>
        <p:nvSpPr>
          <p:cNvPr id="13" name="Flecha derecha 12"/>
          <p:cNvSpPr/>
          <p:nvPr/>
        </p:nvSpPr>
        <p:spPr>
          <a:xfrm rot="20410067">
            <a:off x="7778691" y="1513740"/>
            <a:ext cx="901522" cy="32197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8671199" y="2105063"/>
            <a:ext cx="2514535" cy="646331"/>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V</a:t>
            </a:r>
            <a:r>
              <a:rPr lang="es-EC" dirty="0" smtClean="0">
                <a:effectLst/>
                <a:latin typeface="Times New Roman" panose="02020603050405020304" pitchFamily="18" charset="0"/>
                <a:ea typeface="Calibri" panose="020F0502020204030204" pitchFamily="34" charset="0"/>
              </a:rPr>
              <a:t>enta de la energía como</a:t>
            </a:r>
          </a:p>
          <a:p>
            <a:r>
              <a:rPr lang="es-EC" dirty="0" smtClean="0">
                <a:effectLst/>
                <a:latin typeface="Times New Roman" panose="02020603050405020304" pitchFamily="18" charset="0"/>
                <a:ea typeface="Calibri" panose="020F0502020204030204" pitchFamily="34" charset="0"/>
              </a:rPr>
              <a:t> excedente</a:t>
            </a:r>
            <a:endParaRPr lang="es-EC" dirty="0"/>
          </a:p>
        </p:txBody>
      </p:sp>
      <p:sp>
        <p:nvSpPr>
          <p:cNvPr id="15" name="Flecha derecha 14"/>
          <p:cNvSpPr/>
          <p:nvPr/>
        </p:nvSpPr>
        <p:spPr>
          <a:xfrm rot="184376">
            <a:off x="7821637" y="3365414"/>
            <a:ext cx="901522" cy="32197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8731141" y="3305442"/>
            <a:ext cx="2672526" cy="646331"/>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rPr>
              <a:t>Sus procesos los ampara la</a:t>
            </a:r>
          </a:p>
          <a:p>
            <a:r>
              <a:rPr lang="es-EC" dirty="0" smtClean="0">
                <a:latin typeface="Times New Roman" panose="02020603050405020304" pitchFamily="18" charset="0"/>
                <a:ea typeface="Calibri" panose="020F0502020204030204" pitchFamily="34" charset="0"/>
              </a:rPr>
              <a:t> constitución</a:t>
            </a:r>
            <a:endParaRPr lang="es-EC" dirty="0"/>
          </a:p>
        </p:txBody>
      </p:sp>
      <p:sp>
        <p:nvSpPr>
          <p:cNvPr id="17" name="Rectángulo 16"/>
          <p:cNvSpPr/>
          <p:nvPr/>
        </p:nvSpPr>
        <p:spPr>
          <a:xfrm>
            <a:off x="8272398" y="4378829"/>
            <a:ext cx="3610925" cy="369332"/>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rPr>
              <a:t>Promoviendo la eficiencia energética</a:t>
            </a:r>
            <a:endParaRPr lang="es-EC" dirty="0"/>
          </a:p>
        </p:txBody>
      </p:sp>
      <p:sp>
        <p:nvSpPr>
          <p:cNvPr id="18" name="Flecha abajo 17"/>
          <p:cNvSpPr/>
          <p:nvPr/>
        </p:nvSpPr>
        <p:spPr>
          <a:xfrm>
            <a:off x="9832447" y="3986564"/>
            <a:ext cx="192038" cy="35747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rot="184376">
            <a:off x="7748727" y="5254684"/>
            <a:ext cx="901522" cy="32197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p:cNvSpPr/>
          <p:nvPr/>
        </p:nvSpPr>
        <p:spPr>
          <a:xfrm>
            <a:off x="8688196" y="5281123"/>
            <a:ext cx="3328732" cy="646331"/>
          </a:xfrm>
          <a:prstGeom prst="rect">
            <a:avLst/>
          </a:prstGeom>
        </p:spPr>
        <p:txBody>
          <a:bodyPr wrap="none">
            <a:spAutoFit/>
          </a:bodyPr>
          <a:lstStyle/>
          <a:p>
            <a:r>
              <a:rPr lang="es-EC" dirty="0" smtClean="0"/>
              <a:t>Tiene diferentes procesos</a:t>
            </a:r>
          </a:p>
          <a:p>
            <a:r>
              <a:rPr lang="es-EC" dirty="0" smtClean="0"/>
              <a:t>Constructivos electromecánicos </a:t>
            </a:r>
            <a:endParaRPr lang="es-EC" dirty="0"/>
          </a:p>
        </p:txBody>
      </p:sp>
    </p:spTree>
    <p:extLst>
      <p:ext uri="{BB962C8B-B14F-4D97-AF65-F5344CB8AC3E}">
        <p14:creationId xmlns:p14="http://schemas.microsoft.com/office/powerpoint/2010/main" val="53788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16942" y="768692"/>
            <a:ext cx="5423745"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¿Que es una línea de transmisión? </a:t>
            </a:r>
            <a:endParaRPr lang="es-EC" sz="28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916942" y="2988029"/>
            <a:ext cx="10558778"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¿Porque es importante la seguridad en el proceso de construcción?</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152314" y="1707380"/>
            <a:ext cx="10867270" cy="1015663"/>
          </a:xfrm>
          <a:prstGeom prst="rect">
            <a:avLst/>
          </a:prstGeom>
        </p:spPr>
        <p:txBody>
          <a:bodyPr wrap="none">
            <a:spAutoFit/>
          </a:bodyPr>
          <a:lstStyle/>
          <a:p>
            <a:r>
              <a:rPr lang="es-EC" sz="2000" dirty="0" smtClean="0">
                <a:latin typeface="Times New Roman" panose="02020603050405020304" pitchFamily="18" charset="0"/>
                <a:ea typeface="Calibri" panose="020F0502020204030204" pitchFamily="34" charset="0"/>
              </a:rPr>
              <a:t>E</a:t>
            </a:r>
            <a:r>
              <a:rPr lang="es-EC" sz="2000" dirty="0" smtClean="0">
                <a:effectLst/>
                <a:latin typeface="Times New Roman" panose="02020603050405020304" pitchFamily="18" charset="0"/>
                <a:ea typeface="Calibri" panose="020F0502020204030204" pitchFamily="34" charset="0"/>
              </a:rPr>
              <a:t>s un conjunto de elementos y áreas de trabajo con características especiales que permiten el paso de </a:t>
            </a:r>
          </a:p>
          <a:p>
            <a:r>
              <a:rPr lang="es-EC" sz="2000" dirty="0" smtClean="0">
                <a:effectLst/>
                <a:latin typeface="Times New Roman" panose="02020603050405020304" pitchFamily="18" charset="0"/>
                <a:ea typeface="Calibri" panose="020F0502020204030204" pitchFamily="34" charset="0"/>
              </a:rPr>
              <a:t>energía electica a través de cables conductores de un punto a otro a través de los centros de generación</a:t>
            </a:r>
          </a:p>
          <a:p>
            <a:r>
              <a:rPr lang="es-EC" sz="2000" dirty="0" smtClean="0">
                <a:effectLst/>
                <a:latin typeface="Times New Roman" panose="02020603050405020304" pitchFamily="18" charset="0"/>
                <a:ea typeface="Calibri" panose="020F0502020204030204" pitchFamily="34" charset="0"/>
              </a:rPr>
              <a:t> hacia las sub estaciones que redirigen a otros puntos con menor o mayor energía</a:t>
            </a:r>
            <a:endParaRPr lang="es-EC" sz="2000" dirty="0"/>
          </a:p>
        </p:txBody>
      </p:sp>
      <p:pic>
        <p:nvPicPr>
          <p:cNvPr id="307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8631" y="3749819"/>
            <a:ext cx="5840396" cy="27741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5896" y="3776235"/>
            <a:ext cx="1498030" cy="251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8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6130" y="6317965"/>
            <a:ext cx="1632076" cy="4215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119527" y="495576"/>
            <a:ext cx="5612641"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¿Qué son los riegos?</a:t>
            </a:r>
            <a:endParaRPr lang="es-EC" sz="28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956601" y="1442551"/>
            <a:ext cx="2773189"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Tipos de riesgos</a:t>
            </a:r>
            <a:endParaRPr lang="es-EC" sz="28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611256" y="2528327"/>
            <a:ext cx="2681054" cy="369332"/>
          </a:xfrm>
          <a:prstGeom prst="rect">
            <a:avLst/>
          </a:prstGeom>
          <a:solidFill>
            <a:srgbClr val="FFFF00"/>
          </a:solidFill>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DE ORIGEN NATURAL</a:t>
            </a:r>
            <a:endParaRPr lang="es-EC" b="1" dirty="0">
              <a:latin typeface="Times New Roman" panose="02020603050405020304" pitchFamily="18" charset="0"/>
              <a:cs typeface="Times New Roman" panose="02020603050405020304" pitchFamily="18" charset="0"/>
            </a:endParaRPr>
          </a:p>
        </p:txBody>
      </p:sp>
      <p:sp>
        <p:nvSpPr>
          <p:cNvPr id="3" name="Rectángulo 2"/>
          <p:cNvSpPr/>
          <p:nvPr/>
        </p:nvSpPr>
        <p:spPr>
          <a:xfrm>
            <a:off x="5229060" y="5738115"/>
            <a:ext cx="2954720" cy="369332"/>
          </a:xfrm>
          <a:prstGeom prst="rect">
            <a:avLst/>
          </a:prstGeom>
          <a:solidFill>
            <a:srgbClr val="00B0F0"/>
          </a:solidFill>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DE ORIGEN ANTRÓPICO</a:t>
            </a:r>
            <a:endParaRPr lang="es-EC" b="1" dirty="0">
              <a:latin typeface="Times New Roman" panose="02020603050405020304" pitchFamily="18" charset="0"/>
              <a:cs typeface="Times New Roman" panose="02020603050405020304" pitchFamily="18" charset="0"/>
            </a:endParaRPr>
          </a:p>
        </p:txBody>
      </p:sp>
      <p:sp>
        <p:nvSpPr>
          <p:cNvPr id="4" name="Rectángulo 3"/>
          <p:cNvSpPr/>
          <p:nvPr/>
        </p:nvSpPr>
        <p:spPr>
          <a:xfrm>
            <a:off x="8314942" y="2528327"/>
            <a:ext cx="3322384" cy="369332"/>
          </a:xfrm>
          <a:prstGeom prst="rect">
            <a:avLst/>
          </a:prstGeom>
          <a:solidFill>
            <a:srgbClr val="FF6600"/>
          </a:solidFill>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DE ORIGEN TECNOLÓGICO</a:t>
            </a:r>
            <a:endParaRPr lang="es-EC" b="1" dirty="0">
              <a:latin typeface="Times New Roman" panose="02020603050405020304" pitchFamily="18" charset="0"/>
              <a:cs typeface="Times New Roman" panose="02020603050405020304" pitchFamily="18" charset="0"/>
            </a:endParaRPr>
          </a:p>
        </p:txBody>
      </p:sp>
      <p:pic>
        <p:nvPicPr>
          <p:cNvPr id="6148" name="Picture 4" descr="Resultado de imagen para RIESGO DE ORIGEN NATU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6729" y="3303269"/>
            <a:ext cx="3260598" cy="17373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ROB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527" y="3624062"/>
            <a:ext cx="3031122" cy="18944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l="11334" t="31158" r="11824" b="4841"/>
          <a:stretch/>
        </p:blipFill>
        <p:spPr bwMode="auto">
          <a:xfrm>
            <a:off x="1429597" y="3460215"/>
            <a:ext cx="3215129" cy="167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09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TM03457475[[fn=Marco]]</Template>
  <TotalTime>852</TotalTime>
  <Words>1832</Words>
  <Application>Microsoft Office PowerPoint</Application>
  <PresentationFormat>Panorámica</PresentationFormat>
  <Paragraphs>219</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Franklin Gothic Book</vt:lpstr>
      <vt:lpstr>Symbol</vt:lpstr>
      <vt:lpstr>Tahoma</vt:lpstr>
      <vt:lpstr>Times New Roman</vt:lpstr>
      <vt:lpstr>Crop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Robinson Rene Almeida Almeida</dc:creator>
  <cp:lastModifiedBy>Robinson Rene Almeida Almeida</cp:lastModifiedBy>
  <cp:revision>94</cp:revision>
  <dcterms:created xsi:type="dcterms:W3CDTF">2020-01-30T00:58:48Z</dcterms:created>
  <dcterms:modified xsi:type="dcterms:W3CDTF">2020-01-31T02:48:51Z</dcterms:modified>
</cp:coreProperties>
</file>