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theme/themeOverride3.xml" ContentType="application/vnd.openxmlformats-officedocument.themeOverr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theme/themeOverride4.xml" ContentType="application/vnd.openxmlformats-officedocument.themeOverr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theme/themeOverride5.xml" ContentType="application/vnd.openxmlformats-officedocument.themeOverr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theme/themeOverride6.xml" ContentType="application/vnd.openxmlformats-officedocument.themeOverr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theme/themeOverride7.xml" ContentType="application/vnd.openxmlformats-officedocument.themeOverr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theme/themeOverride8.xml" ContentType="application/vnd.openxmlformats-officedocument.themeOverr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theme/themeOverride9.xml" ContentType="application/vnd.openxmlformats-officedocument.themeOverr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theme/themeOverride10.xml" ContentType="application/vnd.openxmlformats-officedocument.themeOverr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theme/themeOverride11.xml" ContentType="application/vnd.openxmlformats-officedocument.themeOverr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theme/themeOverride12.xml" ContentType="application/vnd.openxmlformats-officedocument.themeOverr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theme/themeOverride13.xml" ContentType="application/vnd.openxmlformats-officedocument.themeOverrid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theme/themeOverride14.xml" ContentType="application/vnd.openxmlformats-officedocument.themeOverrid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theme/themeOverride15.xml" ContentType="application/vnd.openxmlformats-officedocument.themeOverr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theme/themeOverride16.xml" ContentType="application/vnd.openxmlformats-officedocument.themeOverrid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theme/themeOverride17.xml" ContentType="application/vnd.openxmlformats-officedocument.themeOverrid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theme/themeOverride18.xml" ContentType="application/vnd.openxmlformats-officedocument.themeOverrid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theme/themeOverride19.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80" r:id="rId2"/>
  </p:sldMasterIdLst>
  <p:notesMasterIdLst>
    <p:notesMasterId r:id="rId69"/>
  </p:notesMasterIdLst>
  <p:sldIdLst>
    <p:sldId id="256" r:id="rId3"/>
    <p:sldId id="325" r:id="rId4"/>
    <p:sldId id="324" r:id="rId5"/>
    <p:sldId id="421" r:id="rId6"/>
    <p:sldId id="323" r:id="rId7"/>
    <p:sldId id="327" r:id="rId8"/>
    <p:sldId id="328" r:id="rId9"/>
    <p:sldId id="329" r:id="rId10"/>
    <p:sldId id="330" r:id="rId11"/>
    <p:sldId id="333" r:id="rId12"/>
    <p:sldId id="334" r:id="rId13"/>
    <p:sldId id="335" r:id="rId14"/>
    <p:sldId id="416" r:id="rId15"/>
    <p:sldId id="417" r:id="rId16"/>
    <p:sldId id="437" r:id="rId17"/>
    <p:sldId id="419" r:id="rId18"/>
    <p:sldId id="414" r:id="rId19"/>
    <p:sldId id="347" r:id="rId20"/>
    <p:sldId id="431" r:id="rId21"/>
    <p:sldId id="432" r:id="rId22"/>
    <p:sldId id="433" r:id="rId23"/>
    <p:sldId id="360" r:id="rId24"/>
    <p:sldId id="357" r:id="rId25"/>
    <p:sldId id="362" r:id="rId26"/>
    <p:sldId id="363" r:id="rId27"/>
    <p:sldId id="372" r:id="rId28"/>
    <p:sldId id="364" r:id="rId29"/>
    <p:sldId id="381" r:id="rId30"/>
    <p:sldId id="382" r:id="rId31"/>
    <p:sldId id="422" r:id="rId32"/>
    <p:sldId id="391" r:id="rId33"/>
    <p:sldId id="392" r:id="rId34"/>
    <p:sldId id="393" r:id="rId35"/>
    <p:sldId id="394" r:id="rId36"/>
    <p:sldId id="395" r:id="rId37"/>
    <p:sldId id="396" r:id="rId38"/>
    <p:sldId id="397" r:id="rId39"/>
    <p:sldId id="398" r:id="rId40"/>
    <p:sldId id="434" r:id="rId41"/>
    <p:sldId id="400" r:id="rId42"/>
    <p:sldId id="399" r:id="rId43"/>
    <p:sldId id="435" r:id="rId44"/>
    <p:sldId id="401" r:id="rId45"/>
    <p:sldId id="402" r:id="rId46"/>
    <p:sldId id="436" r:id="rId47"/>
    <p:sldId id="403" r:id="rId48"/>
    <p:sldId id="404" r:id="rId49"/>
    <p:sldId id="405" r:id="rId50"/>
    <p:sldId id="438" r:id="rId51"/>
    <p:sldId id="406" r:id="rId52"/>
    <p:sldId id="407" r:id="rId53"/>
    <p:sldId id="408" r:id="rId54"/>
    <p:sldId id="409" r:id="rId55"/>
    <p:sldId id="410" r:id="rId56"/>
    <p:sldId id="411" r:id="rId57"/>
    <p:sldId id="412" r:id="rId58"/>
    <p:sldId id="413" r:id="rId59"/>
    <p:sldId id="418" r:id="rId60"/>
    <p:sldId id="426" r:id="rId61"/>
    <p:sldId id="427" r:id="rId62"/>
    <p:sldId id="428" r:id="rId63"/>
    <p:sldId id="429" r:id="rId64"/>
    <p:sldId id="430" r:id="rId65"/>
    <p:sldId id="423" r:id="rId66"/>
    <p:sldId id="424" r:id="rId67"/>
    <p:sldId id="425" r:id="rId6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38B1855-1B75-4FBE-930C-398BA8C253C6}" styleName="Estilo temático 2 - Énfasis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C2FFA5D-87B4-456A-9821-1D502468CF0F}" styleName="Estilo temático 1 - Énfasis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18603FDC-E32A-4AB5-989C-0864C3EAD2B8}" styleName="Estilo temático 2 - Énfasis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284E427A-3D55-4303-BF80-6455036E1DE7}" styleName="Estilo temático 1 - Énfasis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DA37D80-6434-44D0-A028-1B22A696006F}" styleName="Estilo claro 3 - Acento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8A107856-5554-42FB-B03E-39F5DBC370BA}" styleName="Estilo medio 4 - Énfasis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601" autoAdjust="0"/>
    <p:restoredTop sz="94660"/>
  </p:normalViewPr>
  <p:slideViewPr>
    <p:cSldViewPr snapToGrid="0">
      <p:cViewPr varScale="1">
        <p:scale>
          <a:sx n="54" d="100"/>
          <a:sy n="54" d="100"/>
        </p:scale>
        <p:origin x="806" y="19"/>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slide" Target="slides/slide66.xml"/><Relationship Id="rId7" Type="http://schemas.openxmlformats.org/officeDocument/2006/relationships/slide" Target="slides/slide5.xml"/><Relationship Id="rId71"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slide" Target="slides/slide64.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notesMaster" Target="notesMasters/notesMaster1.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theme" Target="theme/theme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file:///C:\Users\asd94\Dropbox\TESIS%20dropbox\TESIS%20E\EXCEL%20DE%20ESPESORES\fuerza%20y%20esfuerzos%20a%20diferentes%20RPM%20(Recuperado).xlsx" TargetMode="External"/></Relationships>
</file>

<file path=ppt/charts/_rels/chart10.xml.rels><?xml version="1.0" encoding="UTF-8" standalone="yes"?>
<Relationships xmlns="http://schemas.openxmlformats.org/package/2006/relationships"><Relationship Id="rId3" Type="http://schemas.openxmlformats.org/officeDocument/2006/relationships/themeOverride" Target="../theme/themeOverride9.xml"/><Relationship Id="rId2" Type="http://schemas.microsoft.com/office/2011/relationships/chartColorStyle" Target="colors10.xml"/><Relationship Id="rId1" Type="http://schemas.microsoft.com/office/2011/relationships/chartStyle" Target="style10.xml"/><Relationship Id="rId4" Type="http://schemas.openxmlformats.org/officeDocument/2006/relationships/oleObject" Target="file:///C:\Users\asd94\Dropbox\TESIS%20dropbox\TESIS%20E\TESIS%20FINAL\ANEXOS\ANEXO%20D\RESULTADOS\relaci&#243;n%20de%20energias.xlsx" TargetMode="External"/></Relationships>
</file>

<file path=ppt/charts/_rels/chart11.xml.rels><?xml version="1.0" encoding="UTF-8" standalone="yes"?>
<Relationships xmlns="http://schemas.openxmlformats.org/package/2006/relationships"><Relationship Id="rId3" Type="http://schemas.openxmlformats.org/officeDocument/2006/relationships/oleObject" Target="file:///C:\Users\asd94\Dropbox\TESIS%20dropbox\TESIS%20E\TESIS%20FINAL\ANEXOS\ANEXO%20D\RESULTADOS\energia%20cinetyica.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themeOverride" Target="../theme/themeOverride10.xml"/><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13.xml.rels><?xml version="1.0" encoding="UTF-8" standalone="yes"?>
<Relationships xmlns="http://schemas.openxmlformats.org/package/2006/relationships"><Relationship Id="rId3" Type="http://schemas.openxmlformats.org/officeDocument/2006/relationships/themeOverride" Target="../theme/themeOverride11.xml"/><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14.xml.rels><?xml version="1.0" encoding="UTF-8" standalone="yes"?>
<Relationships xmlns="http://schemas.openxmlformats.org/package/2006/relationships"><Relationship Id="rId3" Type="http://schemas.openxmlformats.org/officeDocument/2006/relationships/themeOverride" Target="../theme/themeOverride12.xml"/><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15.xml.rels><?xml version="1.0" encoding="UTF-8" standalone="yes"?>
<Relationships xmlns="http://schemas.openxmlformats.org/package/2006/relationships"><Relationship Id="rId3" Type="http://schemas.openxmlformats.org/officeDocument/2006/relationships/themeOverride" Target="../theme/themeOverride13.xml"/><Relationship Id="rId2" Type="http://schemas.microsoft.com/office/2011/relationships/chartColorStyle" Target="colors15.xml"/><Relationship Id="rId1" Type="http://schemas.microsoft.com/office/2011/relationships/chartStyle" Target="style15.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16.xml.rels><?xml version="1.0" encoding="UTF-8" standalone="yes"?>
<Relationships xmlns="http://schemas.openxmlformats.org/package/2006/relationships"><Relationship Id="rId3" Type="http://schemas.openxmlformats.org/officeDocument/2006/relationships/themeOverride" Target="../theme/themeOverride14.xml"/><Relationship Id="rId2" Type="http://schemas.microsoft.com/office/2011/relationships/chartColorStyle" Target="colors16.xml"/><Relationship Id="rId1" Type="http://schemas.microsoft.com/office/2011/relationships/chartStyle" Target="style16.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17.xml.rels><?xml version="1.0" encoding="UTF-8" standalone="yes"?>
<Relationships xmlns="http://schemas.openxmlformats.org/package/2006/relationships"><Relationship Id="rId3" Type="http://schemas.openxmlformats.org/officeDocument/2006/relationships/themeOverride" Target="../theme/themeOverride15.xml"/><Relationship Id="rId2" Type="http://schemas.microsoft.com/office/2011/relationships/chartColorStyle" Target="colors17.xml"/><Relationship Id="rId1" Type="http://schemas.microsoft.com/office/2011/relationships/chartStyle" Target="style17.xml"/><Relationship Id="rId4" Type="http://schemas.openxmlformats.org/officeDocument/2006/relationships/oleObject" Target="../embeddings/oleObject2.bin"/></Relationships>
</file>

<file path=ppt/charts/_rels/chart18.xml.rels><?xml version="1.0" encoding="UTF-8" standalone="yes"?>
<Relationships xmlns="http://schemas.openxmlformats.org/package/2006/relationships"><Relationship Id="rId3" Type="http://schemas.openxmlformats.org/officeDocument/2006/relationships/themeOverride" Target="../theme/themeOverride16.xml"/><Relationship Id="rId2" Type="http://schemas.microsoft.com/office/2011/relationships/chartColorStyle" Target="colors18.xml"/><Relationship Id="rId1" Type="http://schemas.microsoft.com/office/2011/relationships/chartStyle" Target="style18.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19.xml.rels><?xml version="1.0" encoding="UTF-8" standalone="yes"?>
<Relationships xmlns="http://schemas.openxmlformats.org/package/2006/relationships"><Relationship Id="rId3" Type="http://schemas.openxmlformats.org/officeDocument/2006/relationships/themeOverride" Target="../theme/themeOverride17.xml"/><Relationship Id="rId2" Type="http://schemas.microsoft.com/office/2011/relationships/chartColorStyle" Target="colors19.xml"/><Relationship Id="rId1" Type="http://schemas.microsoft.com/office/2011/relationships/chartStyle" Target="style19.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file:///C:\Users\asd94\Dropbox\TESIS%20dropbox\TESIS%20E\EXCEL%20DE%20ESPESORES\fuerza%20y%20esfuerzos%20a%20diferentes%20RPM%20(Recuperado).xlsx" TargetMode="External"/></Relationships>
</file>

<file path=ppt/charts/_rels/chart20.xml.rels><?xml version="1.0" encoding="UTF-8" standalone="yes"?>
<Relationships xmlns="http://schemas.openxmlformats.org/package/2006/relationships"><Relationship Id="rId3" Type="http://schemas.openxmlformats.org/officeDocument/2006/relationships/themeOverride" Target="../theme/themeOverride18.xml"/><Relationship Id="rId2" Type="http://schemas.microsoft.com/office/2011/relationships/chartColorStyle" Target="colors20.xml"/><Relationship Id="rId1" Type="http://schemas.microsoft.com/office/2011/relationships/chartStyle" Target="style20.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21.xml.rels><?xml version="1.0" encoding="UTF-8" standalone="yes"?>
<Relationships xmlns="http://schemas.openxmlformats.org/package/2006/relationships"><Relationship Id="rId3" Type="http://schemas.openxmlformats.org/officeDocument/2006/relationships/themeOverride" Target="../theme/themeOverride19.xml"/><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3.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oleObject" Target="file:///C:\Users\asd94\Dropbox\TESIS%20dropbox\TESIS%20E\ESCRITO\EVIDENCIAS%20DE%20ENSAYOS\RESULTADOS\fuerza%20y%20esfuerzos%20a%20diferentes%20RPM.xlsx" TargetMode="External"/></Relationships>
</file>

<file path=ppt/charts/_rels/chart4.xml.rels><?xml version="1.0" encoding="UTF-8" standalone="yes"?>
<Relationships xmlns="http://schemas.openxmlformats.org/package/2006/relationships"><Relationship Id="rId3" Type="http://schemas.openxmlformats.org/officeDocument/2006/relationships/themeOverride" Target="../theme/themeOverride4.xm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5.xml.rels><?xml version="1.0" encoding="UTF-8" standalone="yes"?>
<Relationships xmlns="http://schemas.openxmlformats.org/package/2006/relationships"><Relationship Id="rId3" Type="http://schemas.openxmlformats.org/officeDocument/2006/relationships/themeOverride" Target="../theme/themeOverride5.xm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6.xm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oleObject" Target="file:///C:\Users\asd94\Dropbox\TESIS%20dropbox\TESIS%20E\EXCEL%20DE%20ESPESORES\Espesores%20de%20prueba%20y%20graficas%20(Recuperado).xlsx" TargetMode="External"/></Relationships>
</file>

<file path=ppt/charts/_rels/chart7.xml.rels><?xml version="1.0" encoding="UTF-8" standalone="yes"?>
<Relationships xmlns="http://schemas.openxmlformats.org/package/2006/relationships"><Relationship Id="rId3" Type="http://schemas.openxmlformats.org/officeDocument/2006/relationships/oleObject" Target="file:///C:\Users\Dell\Desktop\Tabla%20resumen%20del%20dise&#241;o.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themeOverride" Target="../theme/themeOverride7.xml"/><Relationship Id="rId2" Type="http://schemas.microsoft.com/office/2011/relationships/chartColorStyle" Target="colors8.xml"/><Relationship Id="rId1" Type="http://schemas.microsoft.com/office/2011/relationships/chartStyle" Target="style8.xml"/><Relationship Id="rId4" Type="http://schemas.openxmlformats.org/officeDocument/2006/relationships/oleObject" Target="file:///C:\Users\asd94\Desktop\energia%20deformaci&#243;n%20y%20velocidad.xlsx" TargetMode="External"/></Relationships>
</file>

<file path=ppt/charts/_rels/chart9.xml.rels><?xml version="1.0" encoding="UTF-8" standalone="yes"?>
<Relationships xmlns="http://schemas.openxmlformats.org/package/2006/relationships"><Relationship Id="rId3" Type="http://schemas.openxmlformats.org/officeDocument/2006/relationships/themeOverride" Target="../theme/themeOverride8.xml"/><Relationship Id="rId2" Type="http://schemas.microsoft.com/office/2011/relationships/chartColorStyle" Target="colors9.xml"/><Relationship Id="rId1" Type="http://schemas.microsoft.com/office/2011/relationships/chartStyle" Target="style9.xml"/><Relationship Id="rId4" Type="http://schemas.openxmlformats.org/officeDocument/2006/relationships/oleObject" Target="file:///C:\Users\asd94\Dropbox\TESIS%20dropbox\TESIS%20E\TESIS%20FINAL\ANEXOS\ANEXO%20D\RESULTADOS\relaci&#243;n%20de%20energias.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tx>
            <c:v>Fuerza cortante vs espesor</c:v>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trendline>
            <c:spPr>
              <a:ln w="25400" cap="rnd">
                <a:solidFill>
                  <a:schemeClr val="accent1">
                    <a:alpha val="50000"/>
                  </a:schemeClr>
                </a:solidFill>
              </a:ln>
              <a:effectLst/>
            </c:spPr>
            <c:trendlineType val="poly"/>
            <c:order val="2"/>
            <c:dispRSqr val="1"/>
            <c:dispEq val="1"/>
            <c:trendlineLbl>
              <c:layout>
                <c:manualLayout>
                  <c:x val="-4.3155131924298935E-2"/>
                  <c:y val="-1.8935185185185208E-2"/>
                </c:manualLayout>
              </c:layout>
              <c:numFmt formatCode="General" sourceLinked="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trendlineLbl>
          </c:trendline>
          <c:xVal>
            <c:numRef>
              <c:f>'0 RPM'!$B$2:$B$8</c:f>
              <c:numCache>
                <c:formatCode>General</c:formatCode>
                <c:ptCount val="7"/>
                <c:pt idx="0">
                  <c:v>0</c:v>
                </c:pt>
                <c:pt idx="1">
                  <c:v>0.3</c:v>
                </c:pt>
                <c:pt idx="2">
                  <c:v>0.49</c:v>
                </c:pt>
                <c:pt idx="3">
                  <c:v>0.751</c:v>
                </c:pt>
                <c:pt idx="4">
                  <c:v>1.1319999999999999</c:v>
                </c:pt>
                <c:pt idx="5">
                  <c:v>1.2070000000000001</c:v>
                </c:pt>
                <c:pt idx="6">
                  <c:v>1.7609999999999999</c:v>
                </c:pt>
              </c:numCache>
            </c:numRef>
          </c:xVal>
          <c:yVal>
            <c:numRef>
              <c:f>'0 RPM'!$D$2:$D$8</c:f>
              <c:numCache>
                <c:formatCode>General</c:formatCode>
                <c:ptCount val="7"/>
                <c:pt idx="0">
                  <c:v>0</c:v>
                </c:pt>
                <c:pt idx="1">
                  <c:v>34.023575600000001</c:v>
                </c:pt>
                <c:pt idx="2">
                  <c:v>71.136653499999994</c:v>
                </c:pt>
                <c:pt idx="3">
                  <c:v>108.72418669999999</c:v>
                </c:pt>
                <c:pt idx="4">
                  <c:v>144.97588949999999</c:v>
                </c:pt>
                <c:pt idx="5">
                  <c:v>180.5432739</c:v>
                </c:pt>
                <c:pt idx="6">
                  <c:v>219.2581812</c:v>
                </c:pt>
              </c:numCache>
            </c:numRef>
          </c:yVal>
          <c:smooth val="0"/>
          <c:extLst xmlns:c16r2="http://schemas.microsoft.com/office/drawing/2015/06/chart">
            <c:ext xmlns:c16="http://schemas.microsoft.com/office/drawing/2014/chart" uri="{C3380CC4-5D6E-409C-BE32-E72D297353CC}">
              <c16:uniqueId val="{00000001-2379-4C47-8BA0-EF060E68B7FA}"/>
            </c:ext>
          </c:extLst>
        </c:ser>
        <c:dLbls>
          <c:showLegendKey val="0"/>
          <c:showVal val="0"/>
          <c:showCatName val="0"/>
          <c:showSerName val="0"/>
          <c:showPercent val="0"/>
          <c:showBubbleSize val="0"/>
        </c:dLbls>
        <c:axId val="301932896"/>
        <c:axId val="301936032"/>
      </c:scatterChart>
      <c:valAx>
        <c:axId val="301932896"/>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Espesor (mm)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6032"/>
        <c:crosses val="autoZero"/>
        <c:crossBetween val="midCat"/>
      </c:valAx>
      <c:valAx>
        <c:axId val="30193603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Fuerza cortante (Kg)</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2896"/>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smoothMarker"/>
        <c:varyColors val="0"/>
        <c:ser>
          <c:idx val="0"/>
          <c:order val="0"/>
          <c:tx>
            <c:v>Energía deformación dinámica vs relación </c:v>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layout>
                <c:manualLayout>
                  <c:x val="-0.20173807418295064"/>
                  <c:y val="-7.926736206499449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E38-4399-B485-83AC875A5252}"/>
                </c:ext>
                <c:ext xmlns:c15="http://schemas.microsoft.com/office/drawing/2012/chart" uri="{CE6537A1-D6FC-4f65-9D91-7224C49458BB}">
                  <c15:layout/>
                </c:ext>
              </c:extLst>
            </c:dLbl>
            <c:dLbl>
              <c:idx val="1"/>
              <c:layout>
                <c:manualLayout>
                  <c:x val="-0.22326851103678588"/>
                  <c:y val="-3.3453210459279237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E38-4399-B485-83AC875A5252}"/>
                </c:ext>
                <c:ext xmlns:c15="http://schemas.microsoft.com/office/drawing/2012/chart" uri="{CE6537A1-D6FC-4f65-9D91-7224C49458BB}">
                  <c15:layout/>
                </c:ext>
              </c:extLst>
            </c:dLbl>
            <c:dLbl>
              <c:idx val="2"/>
              <c:layout>
                <c:manualLayout>
                  <c:x val="-0.21788590182332709"/>
                  <c:y val="2.2933437670831811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E38-4399-B485-83AC875A5252}"/>
                </c:ext>
                <c:ext xmlns:c15="http://schemas.microsoft.com/office/drawing/2012/chart" uri="{CE6537A1-D6FC-4f65-9D91-7224C49458BB}">
                  <c15:layout/>
                </c:ext>
              </c:extLst>
            </c:dLbl>
            <c:dLbl>
              <c:idx val="3"/>
              <c:layout>
                <c:manualLayout>
                  <c:x val="-0.21250329260986828"/>
                  <c:y val="-1.735720886091756E-3"/>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E38-4399-B485-83AC875A5252}"/>
                </c:ext>
                <c:ext xmlns:c15="http://schemas.microsoft.com/office/drawing/2012/chart" uri="{CE6537A1-D6FC-4f65-9D91-7224C49458BB}">
                  <c15:layout/>
                </c:ext>
              </c:extLst>
            </c:dLbl>
            <c:dLbl>
              <c:idx val="4"/>
              <c:layout>
                <c:manualLayout>
                  <c:x val="-0.21788590182332709"/>
                  <c:y val="2.9981768687095726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E38-4399-B485-83AC875A5252}"/>
                </c:ext>
                <c:ext xmlns:c15="http://schemas.microsoft.com/office/drawing/2012/chart" uri="{CE6537A1-D6FC-4f65-9D91-7224C49458BB}">
                  <c15:layout/>
                </c:ext>
              </c:extLst>
            </c:dLbl>
            <c:dLbl>
              <c:idx val="5"/>
              <c:layout>
                <c:manualLayout>
                  <c:x val="-0.2259598156435153"/>
                  <c:y val="-2.6404879443015353E-2"/>
                </c:manualLayout>
              </c:layout>
              <c:dLblPos val="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E38-4399-B485-83AC875A5252}"/>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xVal>
            <c:numRef>
              <c:f>Hoja1!$I$2:$I$7</c:f>
              <c:numCache>
                <c:formatCode>General</c:formatCode>
                <c:ptCount val="6"/>
                <c:pt idx="0">
                  <c:v>0.65625</c:v>
                </c:pt>
                <c:pt idx="1">
                  <c:v>0.65625</c:v>
                </c:pt>
                <c:pt idx="2">
                  <c:v>0.65625</c:v>
                </c:pt>
                <c:pt idx="3">
                  <c:v>0.65625</c:v>
                </c:pt>
                <c:pt idx="4">
                  <c:v>0.65625</c:v>
                </c:pt>
                <c:pt idx="5">
                  <c:v>0.65625</c:v>
                </c:pt>
              </c:numCache>
            </c:numRef>
          </c:xVal>
          <c:yVal>
            <c:numRef>
              <c:f>Hoja1!$H$2:$H$7</c:f>
              <c:numCache>
                <c:formatCode>General</c:formatCode>
                <c:ptCount val="6"/>
                <c:pt idx="0">
                  <c:v>2.4780000000000002E-3</c:v>
                </c:pt>
                <c:pt idx="1">
                  <c:v>2.3670000000000002E-3</c:v>
                </c:pt>
                <c:pt idx="2">
                  <c:v>2.3330000000000004E-3</c:v>
                </c:pt>
                <c:pt idx="3">
                  <c:v>1.9070000000000001E-3</c:v>
                </c:pt>
                <c:pt idx="4">
                  <c:v>1.771E-3</c:v>
                </c:pt>
                <c:pt idx="5">
                  <c:v>1.1639999999999999E-3</c:v>
                </c:pt>
              </c:numCache>
            </c:numRef>
          </c:yVal>
          <c:smooth val="1"/>
          <c:extLst xmlns:c16r2="http://schemas.microsoft.com/office/drawing/2015/06/chart">
            <c:ext xmlns:c16="http://schemas.microsoft.com/office/drawing/2014/chart" uri="{C3380CC4-5D6E-409C-BE32-E72D297353CC}">
              <c16:uniqueId val="{00000000-CE38-4399-B485-83AC875A5252}"/>
            </c:ext>
          </c:extLst>
        </c:ser>
        <c:dLbls>
          <c:showLegendKey val="0"/>
          <c:showVal val="0"/>
          <c:showCatName val="0"/>
          <c:showSerName val="0"/>
          <c:showPercent val="0"/>
          <c:showBubbleSize val="0"/>
        </c:dLbls>
        <c:axId val="341767592"/>
        <c:axId val="341767984"/>
      </c:scatterChart>
      <c:valAx>
        <c:axId val="34176759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Energía de deformación estática (J)</a:t>
                </a:r>
              </a:p>
            </c:rich>
          </c:tx>
          <c:layout>
            <c:manualLayout>
              <c:xMode val="edge"/>
              <c:yMode val="edge"/>
              <c:x val="0.40557610772026287"/>
              <c:y val="0.90627668322575561"/>
            </c:manualLayout>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1767984"/>
        <c:crosses val="autoZero"/>
        <c:crossBetween val="midCat"/>
      </c:valAx>
      <c:valAx>
        <c:axId val="34176798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Energía de deformación dinámica (J)</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176759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MX"/>
              <a:t>Energía de la deformación vs energía cinética </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Hoja1!$D$2:$D$8</c:f>
              <c:numCache>
                <c:formatCode>0.000</c:formatCode>
                <c:ptCount val="7"/>
                <c:pt idx="0" formatCode="General">
                  <c:v>0</c:v>
                </c:pt>
                <c:pt idx="1">
                  <c:v>54.395571522444875</c:v>
                </c:pt>
                <c:pt idx="2">
                  <c:v>84.99308050382011</c:v>
                </c:pt>
                <c:pt idx="3">
                  <c:v>122.39003592550095</c:v>
                </c:pt>
                <c:pt idx="4">
                  <c:v>166.5864377874874</c:v>
                </c:pt>
                <c:pt idx="5">
                  <c:v>217.5822860897795</c:v>
                </c:pt>
                <c:pt idx="6">
                  <c:v>275.37758083237708</c:v>
                </c:pt>
              </c:numCache>
            </c:numRef>
          </c:xVal>
          <c:yVal>
            <c:numRef>
              <c:f>Hoja1!$E$2:$E$8</c:f>
              <c:numCache>
                <c:formatCode>General</c:formatCode>
                <c:ptCount val="7"/>
                <c:pt idx="0">
                  <c:v>1.159</c:v>
                </c:pt>
                <c:pt idx="1">
                  <c:v>1.774E-3</c:v>
                </c:pt>
                <c:pt idx="2">
                  <c:v>1.748E-3</c:v>
                </c:pt>
                <c:pt idx="3">
                  <c:v>1.66E-3</c:v>
                </c:pt>
                <c:pt idx="4">
                  <c:v>1.449E-3</c:v>
                </c:pt>
                <c:pt idx="5">
                  <c:v>1.2949999999999999E-3</c:v>
                </c:pt>
                <c:pt idx="6">
                  <c:v>1.15E-3</c:v>
                </c:pt>
              </c:numCache>
            </c:numRef>
          </c:yVal>
          <c:smooth val="0"/>
          <c:extLst xmlns:c16r2="http://schemas.microsoft.com/office/drawing/2015/06/chart">
            <c:ext xmlns:c16="http://schemas.microsoft.com/office/drawing/2014/chart" uri="{C3380CC4-5D6E-409C-BE32-E72D297353CC}">
              <c16:uniqueId val="{00000000-5796-425D-A455-AA00D836B098}"/>
            </c:ext>
          </c:extLst>
        </c:ser>
        <c:dLbls>
          <c:showLegendKey val="0"/>
          <c:showVal val="0"/>
          <c:showCatName val="0"/>
          <c:showSerName val="0"/>
          <c:showPercent val="0"/>
          <c:showBubbleSize val="0"/>
        </c:dLbls>
        <c:axId val="341768768"/>
        <c:axId val="341762104"/>
      </c:scatterChart>
      <c:valAx>
        <c:axId val="34176876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Energía cinética (J)</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1762104"/>
        <c:crosses val="autoZero"/>
        <c:crossBetween val="midCat"/>
      </c:valAx>
      <c:valAx>
        <c:axId val="34176210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Energia energía de la deformación (J)</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1768768"/>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 Dinamico</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'2 probeta'!$O$28:$O$33</c:f>
              <c:numCache>
                <c:formatCode>General</c:formatCode>
                <c:ptCount val="6"/>
                <c:pt idx="0">
                  <c:v>400</c:v>
                </c:pt>
                <c:pt idx="1">
                  <c:v>500</c:v>
                </c:pt>
                <c:pt idx="2">
                  <c:v>600</c:v>
                </c:pt>
                <c:pt idx="3">
                  <c:v>700</c:v>
                </c:pt>
                <c:pt idx="4">
                  <c:v>800</c:v>
                </c:pt>
                <c:pt idx="5">
                  <c:v>900</c:v>
                </c:pt>
              </c:numCache>
            </c:numRef>
          </c:xVal>
          <c:yVal>
            <c:numRef>
              <c:f>'2 probeta'!$P$28:$P$33</c:f>
              <c:numCache>
                <c:formatCode>General</c:formatCode>
                <c:ptCount val="6"/>
                <c:pt idx="0">
                  <c:v>9.3543711821748188E-3</c:v>
                </c:pt>
                <c:pt idx="1">
                  <c:v>9.1483274193991434E-3</c:v>
                </c:pt>
                <c:pt idx="2">
                  <c:v>8.9432369922935444E-3</c:v>
                </c:pt>
                <c:pt idx="3">
                  <c:v>7.4620663693550386E-3</c:v>
                </c:pt>
                <c:pt idx="4">
                  <c:v>6.8458934790078486E-3</c:v>
                </c:pt>
                <c:pt idx="5">
                  <c:v>6.7026500162390814E-3</c:v>
                </c:pt>
              </c:numCache>
            </c:numRef>
          </c:yVal>
          <c:smooth val="0"/>
          <c:extLst xmlns:c16r2="http://schemas.microsoft.com/office/drawing/2015/06/chart">
            <c:ext xmlns:c16="http://schemas.microsoft.com/office/drawing/2014/chart" uri="{C3380CC4-5D6E-409C-BE32-E72D297353CC}">
              <c16:uniqueId val="{00000000-8C0C-4DD3-BB1F-EFB62BF513C3}"/>
            </c:ext>
          </c:extLst>
        </c:ser>
        <c:dLbls>
          <c:showLegendKey val="0"/>
          <c:showVal val="0"/>
          <c:showCatName val="0"/>
          <c:showSerName val="0"/>
          <c:showPercent val="0"/>
          <c:showBubbleSize val="0"/>
        </c:dLbls>
        <c:axId val="341764848"/>
        <c:axId val="341767200"/>
      </c:scatterChart>
      <c:valAx>
        <c:axId val="34176484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1767200"/>
        <c:crosses val="autoZero"/>
        <c:crossBetween val="midCat"/>
      </c:valAx>
      <c:valAx>
        <c:axId val="341767200"/>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176484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manualLayout>
          <c:layoutTarget val="inner"/>
          <c:xMode val="edge"/>
          <c:yMode val="edge"/>
          <c:x val="0.1270264555327725"/>
          <c:y val="0.13959868959868962"/>
          <c:w val="0.82855088412768363"/>
          <c:h val="0.70807441299567297"/>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tx>
                <c:rich>
                  <a:bodyPr/>
                  <a:lstStyle/>
                  <a:p>
                    <a:r>
                      <a:rPr lang="en-US"/>
                      <a:t>Ensayo Estatico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C331-4A91-9E46-5B034FADCB50}"/>
                </c:ext>
                <c:ext xmlns:c15="http://schemas.microsoft.com/office/drawing/2012/chart" uri="{CE6537A1-D6FC-4f65-9D91-7224C49458BB}"/>
              </c:extLst>
            </c:dLbl>
            <c:dLbl>
              <c:idx val="1"/>
              <c:layout>
                <c:manualLayout>
                  <c:x val="0"/>
                  <c:y val="-0.11415525114155251"/>
                </c:manualLayout>
              </c:layout>
              <c:tx>
                <c:rich>
                  <a:bodyPr/>
                  <a:lstStyle/>
                  <a:p>
                    <a:r>
                      <a:rPr lang="en-US"/>
                      <a:t>400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C331-4A91-9E46-5B034FADCB50}"/>
                </c:ext>
                <c:ext xmlns:c15="http://schemas.microsoft.com/office/drawing/2012/chart" uri="{CE6537A1-D6FC-4f65-9D91-7224C49458BB}"/>
              </c:extLst>
            </c:dLbl>
            <c:dLbl>
              <c:idx val="2"/>
              <c:layout>
                <c:manualLayout>
                  <c:x val="-1.0869565217391304E-2"/>
                  <c:y val="-0.11056511056511056"/>
                </c:manualLayout>
              </c:layout>
              <c:tx>
                <c:rich>
                  <a:bodyPr/>
                  <a:lstStyle/>
                  <a:p>
                    <a:r>
                      <a:rPr lang="en-US"/>
                      <a:t>500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C331-4A91-9E46-5B034FADCB50}"/>
                </c:ext>
                <c:ext xmlns:c15="http://schemas.microsoft.com/office/drawing/2012/chart" uri="{CE6537A1-D6FC-4f65-9D91-7224C49458BB}"/>
              </c:extLst>
            </c:dLbl>
            <c:dLbl>
              <c:idx val="3"/>
              <c:layout>
                <c:manualLayout>
                  <c:x val="-1.570048309178744E-2"/>
                  <c:y val="-9.8280098280098274E-2"/>
                </c:manualLayout>
              </c:layout>
              <c:tx>
                <c:rich>
                  <a:bodyPr/>
                  <a:lstStyle/>
                  <a:p>
                    <a:r>
                      <a:rPr lang="en-US"/>
                      <a:t>600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C331-4A91-9E46-5B034FADCB50}"/>
                </c:ext>
                <c:ext xmlns:c15="http://schemas.microsoft.com/office/drawing/2012/chart" uri="{CE6537A1-D6FC-4f65-9D91-7224C49458BB}"/>
              </c:extLst>
            </c:dLbl>
            <c:dLbl>
              <c:idx val="4"/>
              <c:layout>
                <c:manualLayout>
                  <c:x val="-9.6618357487922701E-3"/>
                  <c:y val="-0.10237510237510253"/>
                </c:manualLayout>
              </c:layout>
              <c:tx>
                <c:rich>
                  <a:bodyPr/>
                  <a:lstStyle/>
                  <a:p>
                    <a:r>
                      <a:rPr lang="en-US"/>
                      <a:t>700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C331-4A91-9E46-5B034FADCB50}"/>
                </c:ext>
                <c:ext xmlns:c15="http://schemas.microsoft.com/office/drawing/2012/chart" uri="{CE6537A1-D6FC-4f65-9D91-7224C49458BB}"/>
              </c:extLst>
            </c:dLbl>
            <c:dLbl>
              <c:idx val="5"/>
              <c:layout>
                <c:manualLayout>
                  <c:x val="-1.570048309178744E-2"/>
                  <c:y val="-8.5995085995085999E-2"/>
                </c:manualLayout>
              </c:layout>
              <c:tx>
                <c:rich>
                  <a:bodyPr/>
                  <a:lstStyle/>
                  <a:p>
                    <a:r>
                      <a:rPr lang="en-US"/>
                      <a:t>800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C331-4A91-9E46-5B034FADCB50}"/>
                </c:ext>
                <c:ext xmlns:c15="http://schemas.microsoft.com/office/drawing/2012/chart" uri="{CE6537A1-D6FC-4f65-9D91-7224C49458BB}"/>
              </c:extLst>
            </c:dLbl>
            <c:dLbl>
              <c:idx val="6"/>
              <c:layout>
                <c:manualLayout>
                  <c:x val="-2.6570048309178744E-2"/>
                  <c:y val="-0.12285012285012285"/>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C331-4A91-9E46-5B034FADCB50}"/>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log"/>
            <c:dispRSqr val="0"/>
            <c:dispEq val="0"/>
          </c:trendline>
          <c:xVal>
            <c:numRef>
              <c:f>'2 probeta'!$O$27:$O$33</c:f>
              <c:numCache>
                <c:formatCode>General</c:formatCode>
                <c:ptCount val="7"/>
                <c:pt idx="0">
                  <c:v>0</c:v>
                </c:pt>
                <c:pt idx="1">
                  <c:v>400</c:v>
                </c:pt>
                <c:pt idx="2">
                  <c:v>500</c:v>
                </c:pt>
                <c:pt idx="3">
                  <c:v>600</c:v>
                </c:pt>
                <c:pt idx="4">
                  <c:v>700</c:v>
                </c:pt>
                <c:pt idx="5">
                  <c:v>800</c:v>
                </c:pt>
                <c:pt idx="6">
                  <c:v>900</c:v>
                </c:pt>
              </c:numCache>
            </c:numRef>
          </c:xVal>
          <c:yVal>
            <c:numRef>
              <c:f>'2 probeta'!$P$27:$P$33</c:f>
              <c:numCache>
                <c:formatCode>General</c:formatCode>
                <c:ptCount val="7"/>
                <c:pt idx="0">
                  <c:v>4.3954655186263052</c:v>
                </c:pt>
                <c:pt idx="1">
                  <c:v>9.3543711821748188E-3</c:v>
                </c:pt>
                <c:pt idx="2">
                  <c:v>9.1483274193991434E-3</c:v>
                </c:pt>
                <c:pt idx="3">
                  <c:v>8.9432369922935444E-3</c:v>
                </c:pt>
                <c:pt idx="4">
                  <c:v>7.4620663693550386E-3</c:v>
                </c:pt>
                <c:pt idx="5">
                  <c:v>6.8458934790078486E-3</c:v>
                </c:pt>
                <c:pt idx="6">
                  <c:v>6.7026500162390814E-3</c:v>
                </c:pt>
              </c:numCache>
            </c:numRef>
          </c:yVal>
          <c:smooth val="0"/>
          <c:extLst xmlns:c16r2="http://schemas.microsoft.com/office/drawing/2015/06/chart">
            <c:ext xmlns:c16="http://schemas.microsoft.com/office/drawing/2014/chart" uri="{C3380CC4-5D6E-409C-BE32-E72D297353CC}">
              <c16:uniqueId val="{00000008-C331-4A91-9E46-5B034FADCB50}"/>
            </c:ext>
          </c:extLst>
        </c:ser>
        <c:dLbls>
          <c:showLegendKey val="0"/>
          <c:showVal val="0"/>
          <c:showCatName val="0"/>
          <c:showSerName val="0"/>
          <c:showPercent val="0"/>
          <c:showBubbleSize val="0"/>
        </c:dLbls>
        <c:axId val="343327600"/>
        <c:axId val="343334656"/>
      </c:scatterChart>
      <c:valAx>
        <c:axId val="343327600"/>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4656"/>
        <c:crosses val="autoZero"/>
        <c:crossBetween val="midCat"/>
      </c:valAx>
      <c:valAx>
        <c:axId val="34333465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27600"/>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 Dinámico</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'3 probeta'!$J$33:$J$38</c:f>
              <c:numCache>
                <c:formatCode>General</c:formatCode>
                <c:ptCount val="6"/>
                <c:pt idx="0">
                  <c:v>400</c:v>
                </c:pt>
                <c:pt idx="1">
                  <c:v>500</c:v>
                </c:pt>
                <c:pt idx="2">
                  <c:v>600</c:v>
                </c:pt>
                <c:pt idx="3">
                  <c:v>700</c:v>
                </c:pt>
                <c:pt idx="4">
                  <c:v>800</c:v>
                </c:pt>
                <c:pt idx="5">
                  <c:v>900</c:v>
                </c:pt>
              </c:numCache>
            </c:numRef>
          </c:xVal>
          <c:yVal>
            <c:numRef>
              <c:f>'3 probeta'!$K$33:$K$38</c:f>
              <c:numCache>
                <c:formatCode>General</c:formatCode>
                <c:ptCount val="6"/>
                <c:pt idx="0">
                  <c:v>1.0404140939102984E-2</c:v>
                </c:pt>
                <c:pt idx="1">
                  <c:v>8.5748189177666228E-3</c:v>
                </c:pt>
                <c:pt idx="2">
                  <c:v>8.0636851166080072E-3</c:v>
                </c:pt>
                <c:pt idx="3">
                  <c:v>7.0107973241846444E-3</c:v>
                </c:pt>
                <c:pt idx="4">
                  <c:v>6.7171759596481124E-3</c:v>
                </c:pt>
                <c:pt idx="5">
                  <c:v>6.2264784308733861E-3</c:v>
                </c:pt>
              </c:numCache>
            </c:numRef>
          </c:yVal>
          <c:smooth val="0"/>
          <c:extLst xmlns:c16r2="http://schemas.microsoft.com/office/drawing/2015/06/chart">
            <c:ext xmlns:c16="http://schemas.microsoft.com/office/drawing/2014/chart" uri="{C3380CC4-5D6E-409C-BE32-E72D297353CC}">
              <c16:uniqueId val="{00000000-3E98-4DBB-86F3-8A9633B0ECB6}"/>
            </c:ext>
          </c:extLst>
        </c:ser>
        <c:dLbls>
          <c:showLegendKey val="0"/>
          <c:showVal val="0"/>
          <c:showCatName val="0"/>
          <c:showSerName val="0"/>
          <c:showPercent val="0"/>
          <c:showBubbleSize val="0"/>
        </c:dLbls>
        <c:axId val="343332696"/>
        <c:axId val="343328384"/>
      </c:scatterChart>
      <c:valAx>
        <c:axId val="343332696"/>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28384"/>
        <c:crosses val="autoZero"/>
        <c:crossBetween val="midCat"/>
      </c:valAx>
      <c:valAx>
        <c:axId val="34332838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2696"/>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manualLayout>
          <c:layoutTarget val="inner"/>
          <c:xMode val="edge"/>
          <c:yMode val="edge"/>
          <c:x val="9.7647432429616682E-2"/>
          <c:y val="0.13959868959868962"/>
          <c:w val="0.85792990723083917"/>
          <c:h val="0.73044773144146702"/>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layout>
                <c:manualLayout>
                  <c:x val="9.5381526104417649E-2"/>
                  <c:y val="4.5045045045045043E-2"/>
                </c:manualLayout>
              </c:layout>
              <c:tx>
                <c:rich>
                  <a:bodyPr/>
                  <a:lstStyle/>
                  <a:p>
                    <a:r>
                      <a:rPr lang="en-US"/>
                      <a:t>Ensayo Estatico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95B9-4DCB-B0A8-4A8908E9BD13}"/>
                </c:ext>
                <c:ext xmlns:c15="http://schemas.microsoft.com/office/drawing/2012/chart" uri="{CE6537A1-D6FC-4f65-9D91-7224C49458BB}"/>
              </c:extLst>
            </c:dLbl>
            <c:dLbl>
              <c:idx val="1"/>
              <c:layout>
                <c:manualLayout>
                  <c:x val="7.5301204819277108E-3"/>
                  <c:y val="-0.10237510237510238"/>
                </c:manualLayout>
              </c:layout>
              <c:tx>
                <c:rich>
                  <a:bodyPr/>
                  <a:lstStyle/>
                  <a:p>
                    <a:r>
                      <a:rPr lang="en-US"/>
                      <a:t>400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95B9-4DCB-B0A8-4A8908E9BD13}"/>
                </c:ext>
                <c:ext xmlns:c15="http://schemas.microsoft.com/office/drawing/2012/chart" uri="{CE6537A1-D6FC-4f65-9D91-7224C49458BB}"/>
              </c:extLst>
            </c:dLbl>
            <c:dLbl>
              <c:idx val="2"/>
              <c:layout>
                <c:manualLayout>
                  <c:x val="1.2550200803212851E-3"/>
                  <c:y val="-0.15970515970515969"/>
                </c:manualLayout>
              </c:layout>
              <c:tx>
                <c:rich>
                  <a:bodyPr/>
                  <a:lstStyle/>
                  <a:p>
                    <a:r>
                      <a:rPr lang="en-US"/>
                      <a:t>500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95B9-4DCB-B0A8-4A8908E9BD13}"/>
                </c:ext>
                <c:ext xmlns:c15="http://schemas.microsoft.com/office/drawing/2012/chart" uri="{CE6537A1-D6FC-4f65-9D91-7224C49458BB}"/>
              </c:extLst>
            </c:dLbl>
            <c:dLbl>
              <c:idx val="3"/>
              <c:layout>
                <c:manualLayout>
                  <c:x val="3.7650602409638554E-3"/>
                  <c:y val="-0.12694512694512694"/>
                </c:manualLayout>
              </c:layout>
              <c:tx>
                <c:rich>
                  <a:bodyPr/>
                  <a:lstStyle/>
                  <a:p>
                    <a:r>
                      <a:rPr lang="en-US"/>
                      <a:t>600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95B9-4DCB-B0A8-4A8908E9BD13}"/>
                </c:ext>
                <c:ext xmlns:c15="http://schemas.microsoft.com/office/drawing/2012/chart" uri="{CE6537A1-D6FC-4f65-9D91-7224C49458BB}"/>
              </c:extLst>
            </c:dLbl>
            <c:dLbl>
              <c:idx val="4"/>
              <c:layout>
                <c:manualLayout>
                  <c:x val="7.5301204819277108E-3"/>
                  <c:y val="-0.13923013923013924"/>
                </c:manualLayout>
              </c:layout>
              <c:tx>
                <c:rich>
                  <a:bodyPr/>
                  <a:lstStyle/>
                  <a:p>
                    <a:r>
                      <a:rPr lang="en-US"/>
                      <a:t>700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95B9-4DCB-B0A8-4A8908E9BD13}"/>
                </c:ext>
                <c:ext xmlns:c15="http://schemas.microsoft.com/office/drawing/2012/chart" uri="{CE6537A1-D6FC-4f65-9D91-7224C49458BB}"/>
              </c:extLst>
            </c:dLbl>
            <c:dLbl>
              <c:idx val="5"/>
              <c:layout>
                <c:manualLayout>
                  <c:x val="-1.2550200803212851E-2"/>
                  <c:y val="-0.13513513513513514"/>
                </c:manualLayout>
              </c:layout>
              <c:tx>
                <c:rich>
                  <a:bodyPr/>
                  <a:lstStyle/>
                  <a:p>
                    <a:r>
                      <a:rPr lang="en-US"/>
                      <a:t>800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95B9-4DCB-B0A8-4A8908E9BD13}"/>
                </c:ext>
                <c:ext xmlns:c15="http://schemas.microsoft.com/office/drawing/2012/chart" uri="{CE6537A1-D6FC-4f65-9D91-7224C49458BB}"/>
              </c:extLst>
            </c:dLbl>
            <c:dLbl>
              <c:idx val="6"/>
              <c:layout>
                <c:manualLayout>
                  <c:x val="-3.6395582329317271E-2"/>
                  <c:y val="-0.15561015561015562"/>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95B9-4DCB-B0A8-4A8908E9BD13}"/>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xVal>
            <c:numRef>
              <c:f>'3 probeta'!$J$32:$J$38</c:f>
              <c:numCache>
                <c:formatCode>General</c:formatCode>
                <c:ptCount val="7"/>
                <c:pt idx="0">
                  <c:v>0</c:v>
                </c:pt>
                <c:pt idx="1">
                  <c:v>400</c:v>
                </c:pt>
                <c:pt idx="2">
                  <c:v>500</c:v>
                </c:pt>
                <c:pt idx="3">
                  <c:v>600</c:v>
                </c:pt>
                <c:pt idx="4">
                  <c:v>700</c:v>
                </c:pt>
                <c:pt idx="5">
                  <c:v>800</c:v>
                </c:pt>
                <c:pt idx="6">
                  <c:v>900</c:v>
                </c:pt>
              </c:numCache>
            </c:numRef>
          </c:xVal>
          <c:yVal>
            <c:numRef>
              <c:f>'3 probeta'!$K$32:$K$38</c:f>
              <c:numCache>
                <c:formatCode>General</c:formatCode>
                <c:ptCount val="7"/>
                <c:pt idx="0">
                  <c:v>5.0255491028362842</c:v>
                </c:pt>
                <c:pt idx="1">
                  <c:v>1.0404140939102984E-2</c:v>
                </c:pt>
                <c:pt idx="2">
                  <c:v>8.5748189177666228E-3</c:v>
                </c:pt>
                <c:pt idx="3">
                  <c:v>8.0636851166080072E-3</c:v>
                </c:pt>
                <c:pt idx="4">
                  <c:v>7.0107973241846444E-3</c:v>
                </c:pt>
                <c:pt idx="5">
                  <c:v>6.7171759596481124E-3</c:v>
                </c:pt>
                <c:pt idx="6">
                  <c:v>6.2264784308733861E-3</c:v>
                </c:pt>
              </c:numCache>
            </c:numRef>
          </c:yVal>
          <c:smooth val="0"/>
          <c:extLst xmlns:c16r2="http://schemas.microsoft.com/office/drawing/2015/06/chart">
            <c:ext xmlns:c16="http://schemas.microsoft.com/office/drawing/2014/chart" uri="{C3380CC4-5D6E-409C-BE32-E72D297353CC}">
              <c16:uniqueId val="{00000007-95B9-4DCB-B0A8-4A8908E9BD13}"/>
            </c:ext>
          </c:extLst>
        </c:ser>
        <c:dLbls>
          <c:showLegendKey val="0"/>
          <c:showVal val="0"/>
          <c:showCatName val="0"/>
          <c:showSerName val="0"/>
          <c:showPercent val="0"/>
          <c:showBubbleSize val="0"/>
        </c:dLbls>
        <c:axId val="343331128"/>
        <c:axId val="343330736"/>
      </c:scatterChart>
      <c:valAx>
        <c:axId val="34333112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0736"/>
        <c:crosses val="autoZero"/>
        <c:crossBetween val="midCat"/>
      </c:valAx>
      <c:valAx>
        <c:axId val="34333073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112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 DINÁMICO</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manualLayout>
          <c:layoutTarget val="inner"/>
          <c:xMode val="edge"/>
          <c:yMode val="edge"/>
          <c:x val="0.17042210302755492"/>
          <c:y val="0.13959868959868962"/>
          <c:w val="0.78811509196329177"/>
          <c:h val="0.68006999932762846"/>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'4 probeta'!$K$33:$K$38</c:f>
              <c:numCache>
                <c:formatCode>General</c:formatCode>
                <c:ptCount val="6"/>
                <c:pt idx="0">
                  <c:v>400</c:v>
                </c:pt>
                <c:pt idx="1">
                  <c:v>500</c:v>
                </c:pt>
                <c:pt idx="2">
                  <c:v>600</c:v>
                </c:pt>
                <c:pt idx="3">
                  <c:v>700</c:v>
                </c:pt>
                <c:pt idx="4">
                  <c:v>800</c:v>
                </c:pt>
                <c:pt idx="5">
                  <c:v>900</c:v>
                </c:pt>
              </c:numCache>
            </c:numRef>
          </c:xVal>
          <c:yVal>
            <c:numRef>
              <c:f>'4 probeta'!$L$33:$L$38</c:f>
              <c:numCache>
                <c:formatCode>General</c:formatCode>
                <c:ptCount val="6"/>
                <c:pt idx="0">
                  <c:v>9.9000891874594637E-3</c:v>
                </c:pt>
                <c:pt idx="1">
                  <c:v>9.1867909718137998E-3</c:v>
                </c:pt>
                <c:pt idx="2">
                  <c:v>8.0636851166080072E-3</c:v>
                </c:pt>
                <c:pt idx="3">
                  <c:v>7.0578706990291487E-3</c:v>
                </c:pt>
                <c:pt idx="4">
                  <c:v>6.4704844126779971E-3</c:v>
                </c:pt>
                <c:pt idx="5">
                  <c:v>5.0164771159842162E-3</c:v>
                </c:pt>
              </c:numCache>
            </c:numRef>
          </c:yVal>
          <c:smooth val="0"/>
          <c:extLst xmlns:c16r2="http://schemas.microsoft.com/office/drawing/2015/06/chart">
            <c:ext xmlns:c16="http://schemas.microsoft.com/office/drawing/2014/chart" uri="{C3380CC4-5D6E-409C-BE32-E72D297353CC}">
              <c16:uniqueId val="{00000000-A3B1-44CE-9264-8B2F2A386518}"/>
            </c:ext>
          </c:extLst>
        </c:ser>
        <c:dLbls>
          <c:showLegendKey val="0"/>
          <c:showVal val="0"/>
          <c:showCatName val="0"/>
          <c:showSerName val="0"/>
          <c:showPercent val="0"/>
          <c:showBubbleSize val="0"/>
        </c:dLbls>
        <c:axId val="343333872"/>
        <c:axId val="343330344"/>
      </c:scatterChart>
      <c:valAx>
        <c:axId val="34333387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0344"/>
        <c:crosses val="autoZero"/>
        <c:crossBetween val="midCat"/>
      </c:valAx>
      <c:valAx>
        <c:axId val="34333034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layout>
            <c:manualLayout>
              <c:xMode val="edge"/>
              <c:yMode val="edge"/>
              <c:x val="2.7581064158752597E-2"/>
              <c:y val="0.24106412982944089"/>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3872"/>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manualLayout>
          <c:layoutTarget val="inner"/>
          <c:xMode val="edge"/>
          <c:yMode val="edge"/>
          <c:x val="0.14142357946499337"/>
          <c:y val="0.16372631078427222"/>
          <c:w val="0.81170353072279067"/>
          <c:h val="0.66860229691895001"/>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tx>
                <c:rich>
                  <a:bodyPr/>
                  <a:lstStyle/>
                  <a:p>
                    <a:r>
                      <a:rPr lang="en-US"/>
                      <a:t>Ensayo Estatico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F874-46B7-8649-1C24EC5FBC89}"/>
                </c:ext>
                <c:ext xmlns:c15="http://schemas.microsoft.com/office/drawing/2012/chart" uri="{CE6537A1-D6FC-4f65-9D91-7224C49458BB}"/>
              </c:extLst>
            </c:dLbl>
            <c:dLbl>
              <c:idx val="1"/>
              <c:layout>
                <c:manualLayout>
                  <c:x val="-1.2550200803212851E-3"/>
                  <c:y val="-0.11056511056511072"/>
                </c:manualLayout>
              </c:layout>
              <c:tx>
                <c:rich>
                  <a:bodyPr/>
                  <a:lstStyle/>
                  <a:p>
                    <a:r>
                      <a:rPr lang="en-US"/>
                      <a:t>400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F874-46B7-8649-1C24EC5FBC89}"/>
                </c:ext>
                <c:ext xmlns:c15="http://schemas.microsoft.com/office/drawing/2012/chart" uri="{CE6537A1-D6FC-4f65-9D91-7224C49458BB}"/>
              </c:extLst>
            </c:dLbl>
            <c:dLbl>
              <c:idx val="2"/>
              <c:layout>
                <c:manualLayout>
                  <c:x val="0"/>
                  <c:y val="-0.11056511056511056"/>
                </c:manualLayout>
              </c:layout>
              <c:tx>
                <c:rich>
                  <a:bodyPr/>
                  <a:lstStyle/>
                  <a:p>
                    <a:r>
                      <a:rPr lang="en-US"/>
                      <a:t>500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F874-46B7-8649-1C24EC5FBC89}"/>
                </c:ext>
                <c:ext xmlns:c15="http://schemas.microsoft.com/office/drawing/2012/chart" uri="{CE6537A1-D6FC-4f65-9D91-7224C49458BB}"/>
              </c:extLst>
            </c:dLbl>
            <c:dLbl>
              <c:idx val="3"/>
              <c:layout>
                <c:manualLayout>
                  <c:x val="1.2550200803211932E-3"/>
                  <c:y val="-0.11056511056511056"/>
                </c:manualLayout>
              </c:layout>
              <c:tx>
                <c:rich>
                  <a:bodyPr/>
                  <a:lstStyle/>
                  <a:p>
                    <a:r>
                      <a:rPr lang="en-US"/>
                      <a:t>600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F874-46B7-8649-1C24EC5FBC89}"/>
                </c:ext>
                <c:ext xmlns:c15="http://schemas.microsoft.com/office/drawing/2012/chart" uri="{CE6537A1-D6FC-4f65-9D91-7224C49458BB}"/>
              </c:extLst>
            </c:dLbl>
            <c:dLbl>
              <c:idx val="4"/>
              <c:layout>
                <c:manualLayout>
                  <c:x val="1.2550200803211932E-3"/>
                  <c:y val="-0.10647010647010662"/>
                </c:manualLayout>
              </c:layout>
              <c:tx>
                <c:rich>
                  <a:bodyPr/>
                  <a:lstStyle/>
                  <a:p>
                    <a:r>
                      <a:rPr lang="en-US"/>
                      <a:t>700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F874-46B7-8649-1C24EC5FBC89}"/>
                </c:ext>
                <c:ext xmlns:c15="http://schemas.microsoft.com/office/drawing/2012/chart" uri="{CE6537A1-D6FC-4f65-9D91-7224C49458BB}"/>
              </c:extLst>
            </c:dLbl>
            <c:dLbl>
              <c:idx val="5"/>
              <c:layout>
                <c:manualLayout>
                  <c:x val="3.7650602409638554E-3"/>
                  <c:y val="-0.11875511875511875"/>
                </c:manualLayout>
              </c:layout>
              <c:tx>
                <c:rich>
                  <a:bodyPr/>
                  <a:lstStyle/>
                  <a:p>
                    <a:r>
                      <a:rPr lang="en-US"/>
                      <a:t>800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F874-46B7-8649-1C24EC5FBC89}"/>
                </c:ext>
                <c:ext xmlns:c15="http://schemas.microsoft.com/office/drawing/2012/chart" uri="{CE6537A1-D6FC-4f65-9D91-7224C49458BB}"/>
              </c:extLst>
            </c:dLbl>
            <c:dLbl>
              <c:idx val="6"/>
              <c:layout>
                <c:manualLayout>
                  <c:x val="2.5100401606425703E-3"/>
                  <c:y val="-0.11466011466011466"/>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F874-46B7-8649-1C24EC5FBC89}"/>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xVal>
            <c:numRef>
              <c:f>'4 probeta'!$K$32:$K$38</c:f>
              <c:numCache>
                <c:formatCode>General</c:formatCode>
                <c:ptCount val="7"/>
                <c:pt idx="0">
                  <c:v>0</c:v>
                </c:pt>
                <c:pt idx="1">
                  <c:v>400</c:v>
                </c:pt>
                <c:pt idx="2">
                  <c:v>500</c:v>
                </c:pt>
                <c:pt idx="3">
                  <c:v>600</c:v>
                </c:pt>
                <c:pt idx="4">
                  <c:v>700</c:v>
                </c:pt>
                <c:pt idx="5">
                  <c:v>800</c:v>
                </c:pt>
                <c:pt idx="6">
                  <c:v>900</c:v>
                </c:pt>
              </c:numCache>
            </c:numRef>
          </c:xVal>
          <c:yVal>
            <c:numRef>
              <c:f>'4 probeta'!$L$32:$L$38</c:f>
              <c:numCache>
                <c:formatCode>General</c:formatCode>
                <c:ptCount val="7"/>
                <c:pt idx="0">
                  <c:v>4.532662309584798</c:v>
                </c:pt>
                <c:pt idx="1">
                  <c:v>9.9000891874594637E-3</c:v>
                </c:pt>
                <c:pt idx="2">
                  <c:v>9.1867909718137998E-3</c:v>
                </c:pt>
                <c:pt idx="3">
                  <c:v>8.0636851166080072E-3</c:v>
                </c:pt>
                <c:pt idx="4">
                  <c:v>7.0578706990291487E-3</c:v>
                </c:pt>
                <c:pt idx="5">
                  <c:v>6.4704844126779971E-3</c:v>
                </c:pt>
                <c:pt idx="6">
                  <c:v>5.0164771159842162E-3</c:v>
                </c:pt>
              </c:numCache>
            </c:numRef>
          </c:yVal>
          <c:smooth val="0"/>
          <c:extLst xmlns:c16r2="http://schemas.microsoft.com/office/drawing/2015/06/chart">
            <c:ext xmlns:c16="http://schemas.microsoft.com/office/drawing/2014/chart" uri="{C3380CC4-5D6E-409C-BE32-E72D297353CC}">
              <c16:uniqueId val="{00000007-F874-46B7-8649-1C24EC5FBC89}"/>
            </c:ext>
          </c:extLst>
        </c:ser>
        <c:dLbls>
          <c:showLegendKey val="0"/>
          <c:showVal val="0"/>
          <c:showCatName val="0"/>
          <c:showSerName val="0"/>
          <c:showPercent val="0"/>
          <c:showBubbleSize val="0"/>
        </c:dLbls>
        <c:axId val="343335048"/>
        <c:axId val="343335832"/>
      </c:scatterChart>
      <c:valAx>
        <c:axId val="343335048"/>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5832"/>
        <c:crosses val="autoZero"/>
        <c:crossBetween val="midCat"/>
      </c:valAx>
      <c:valAx>
        <c:axId val="34333583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layout>
            <c:manualLayout>
              <c:xMode val="edge"/>
              <c:yMode val="edge"/>
              <c:x val="2.5457884221062408E-2"/>
              <c:y val="0.24739400985944693"/>
            </c:manualLayout>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504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 DINAMICO            </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manualLayout>
          <c:layoutTarget val="inner"/>
          <c:xMode val="edge"/>
          <c:yMode val="edge"/>
          <c:x val="0.16952561243804756"/>
          <c:y val="0.13959868959868962"/>
          <c:w val="0.78583295510264395"/>
          <c:h val="0.67821852574381547"/>
        </c:manualLayout>
      </c:layout>
      <c:scatterChart>
        <c:scatterStyle val="lineMarker"/>
        <c:varyColors val="0"/>
        <c:ser>
          <c:idx val="0"/>
          <c:order val="0"/>
          <c:tx>
            <c:strRef>
              <c:f>'5 probeta'!$L$33</c:f>
              <c:strCache>
                <c:ptCount val="1"/>
              </c:strCache>
            </c:strRef>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'5 probeta'!$N$34:$N$39</c:f>
              <c:numCache>
                <c:formatCode>General</c:formatCode>
                <c:ptCount val="6"/>
                <c:pt idx="0">
                  <c:v>400</c:v>
                </c:pt>
                <c:pt idx="1">
                  <c:v>500</c:v>
                </c:pt>
                <c:pt idx="2">
                  <c:v>600</c:v>
                </c:pt>
                <c:pt idx="3">
                  <c:v>700</c:v>
                </c:pt>
                <c:pt idx="4">
                  <c:v>800</c:v>
                </c:pt>
                <c:pt idx="5">
                  <c:v>900</c:v>
                </c:pt>
              </c:numCache>
            </c:numRef>
          </c:xVal>
          <c:yVal>
            <c:numRef>
              <c:f>'5 probeta'!$O$34:$O$39</c:f>
              <c:numCache>
                <c:formatCode>General</c:formatCode>
                <c:ptCount val="6"/>
                <c:pt idx="0">
                  <c:v>1.0187953661902033E-2</c:v>
                </c:pt>
                <c:pt idx="1">
                  <c:v>9.1867909718137998E-3</c:v>
                </c:pt>
                <c:pt idx="2">
                  <c:v>7.301154753615125E-3</c:v>
                </c:pt>
                <c:pt idx="3">
                  <c:v>7.1147442477190528E-3</c:v>
                </c:pt>
                <c:pt idx="4">
                  <c:v>6.7509060037965309E-3</c:v>
                </c:pt>
                <c:pt idx="5">
                  <c:v>6.1871556523844344E-3</c:v>
                </c:pt>
              </c:numCache>
            </c:numRef>
          </c:yVal>
          <c:smooth val="0"/>
          <c:extLst xmlns:c16r2="http://schemas.microsoft.com/office/drawing/2015/06/chart">
            <c:ext xmlns:c16="http://schemas.microsoft.com/office/drawing/2014/chart" uri="{C3380CC4-5D6E-409C-BE32-E72D297353CC}">
              <c16:uniqueId val="{00000000-011C-4753-80F4-54EA62C34F29}"/>
            </c:ext>
          </c:extLst>
        </c:ser>
        <c:dLbls>
          <c:showLegendKey val="0"/>
          <c:showVal val="0"/>
          <c:showCatName val="0"/>
          <c:showSerName val="0"/>
          <c:showPercent val="0"/>
          <c:showBubbleSize val="0"/>
        </c:dLbls>
        <c:axId val="343338576"/>
        <c:axId val="343338968"/>
      </c:scatterChart>
      <c:valAx>
        <c:axId val="343338576"/>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8968"/>
        <c:crosses val="autoZero"/>
        <c:crossBetween val="midCat"/>
      </c:valAx>
      <c:valAx>
        <c:axId val="343338968"/>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38576"/>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Esfuerzo Cortante vs velocidad</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lineChart>
        <c:grouping val="standard"/>
        <c:varyColors val="0"/>
        <c:ser>
          <c:idx val="0"/>
          <c:order val="0"/>
          <c:spPr>
            <a:ln w="34925" cap="rnd">
              <a:solidFill>
                <a:schemeClr val="accent1"/>
              </a:solidFill>
              <a:round/>
            </a:ln>
            <a:effectLst>
              <a:outerShdw blurRad="57150" dist="19050" dir="5400000" algn="ctr" rotWithShape="0">
                <a:srgbClr val="000000">
                  <a:alpha val="63000"/>
                </a:srgbClr>
              </a:outerShdw>
            </a:effectLst>
          </c:spPr>
          <c:marker>
            <c:symbol val="none"/>
          </c:marker>
          <c:dLbls>
            <c:dLbl>
              <c:idx val="0"/>
              <c:tx>
                <c:rich>
                  <a:bodyPr/>
                  <a:lstStyle/>
                  <a:p>
                    <a:r>
                      <a:rPr lang="en-US"/>
                      <a:t>Ensayo Estatico</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1D8F-4C47-BF1D-BBF93702E47E}"/>
                </c:ext>
                <c:ext xmlns:c15="http://schemas.microsoft.com/office/drawing/2012/chart" uri="{CE6537A1-D6FC-4f65-9D91-7224C49458BB}"/>
              </c:extLst>
            </c:dLbl>
            <c:dLbl>
              <c:idx val="1"/>
              <c:layout>
                <c:manualLayout>
                  <c:x val="9.0909090909090905E-3"/>
                  <c:y val="-8.1967213114754092E-2"/>
                </c:manualLayout>
              </c:layout>
              <c:tx>
                <c:rich>
                  <a:bodyPr/>
                  <a:lstStyle/>
                  <a:p>
                    <a:r>
                      <a:rPr lang="en-US"/>
                      <a:t>400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1D8F-4C47-BF1D-BBF93702E47E}"/>
                </c:ext>
                <c:ext xmlns:c15="http://schemas.microsoft.com/office/drawing/2012/chart" uri="{CE6537A1-D6FC-4f65-9D91-7224C49458BB}"/>
              </c:extLst>
            </c:dLbl>
            <c:dLbl>
              <c:idx val="2"/>
              <c:layout>
                <c:manualLayout>
                  <c:x val="1.2121212121212121E-2"/>
                  <c:y val="-8.5382513661202183E-2"/>
                </c:manualLayout>
              </c:layout>
              <c:tx>
                <c:rich>
                  <a:bodyPr/>
                  <a:lstStyle/>
                  <a:p>
                    <a:r>
                      <a:rPr lang="en-US"/>
                      <a:t>500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1D8F-4C47-BF1D-BBF93702E47E}"/>
                </c:ext>
                <c:ext xmlns:c15="http://schemas.microsoft.com/office/drawing/2012/chart" uri="{CE6537A1-D6FC-4f65-9D91-7224C49458BB}"/>
              </c:extLst>
            </c:dLbl>
            <c:dLbl>
              <c:idx val="3"/>
              <c:layout>
                <c:manualLayout>
                  <c:x val="9.0909090909090905E-3"/>
                  <c:y val="-9.9043715846994659E-2"/>
                </c:manualLayout>
              </c:layout>
              <c:tx>
                <c:rich>
                  <a:bodyPr/>
                  <a:lstStyle/>
                  <a:p>
                    <a:r>
                      <a:rPr lang="en-US"/>
                      <a:t>600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1D8F-4C47-BF1D-BBF93702E47E}"/>
                </c:ext>
                <c:ext xmlns:c15="http://schemas.microsoft.com/office/drawing/2012/chart" uri="{CE6537A1-D6FC-4f65-9D91-7224C49458BB}"/>
              </c:extLst>
            </c:dLbl>
            <c:dLbl>
              <c:idx val="4"/>
              <c:layout>
                <c:manualLayout>
                  <c:x val="4.5454545454545452E-3"/>
                  <c:y val="-9.9043715846994659E-2"/>
                </c:manualLayout>
              </c:layout>
              <c:tx>
                <c:rich>
                  <a:bodyPr/>
                  <a:lstStyle/>
                  <a:p>
                    <a:r>
                      <a:rPr lang="en-US"/>
                      <a:t>700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1D8F-4C47-BF1D-BBF93702E47E}"/>
                </c:ext>
                <c:ext xmlns:c15="http://schemas.microsoft.com/office/drawing/2012/chart" uri="{CE6537A1-D6FC-4f65-9D91-7224C49458BB}"/>
              </c:extLst>
            </c:dLbl>
            <c:dLbl>
              <c:idx val="5"/>
              <c:layout>
                <c:manualLayout>
                  <c:x val="-3.0303030303030303E-3"/>
                  <c:y val="-9.2213114754098366E-2"/>
                </c:manualLayout>
              </c:layout>
              <c:tx>
                <c:rich>
                  <a:bodyPr/>
                  <a:lstStyle/>
                  <a:p>
                    <a:r>
                      <a:rPr lang="en-US"/>
                      <a:t>800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1D8F-4C47-BF1D-BBF93702E47E}"/>
                </c:ext>
                <c:ext xmlns:c15="http://schemas.microsoft.com/office/drawing/2012/chart" uri="{CE6537A1-D6FC-4f65-9D91-7224C49458BB}"/>
              </c:extLst>
            </c:dLbl>
            <c:dLbl>
              <c:idx val="6"/>
              <c:layout>
                <c:manualLayout>
                  <c:x val="-3.0303030303029193E-3"/>
                  <c:y val="-0.10245901639344275"/>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1D8F-4C47-BF1D-BBF93702E47E}"/>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'5 probeta'!$N$33:$N$39</c:f>
              <c:numCache>
                <c:formatCode>General</c:formatCode>
                <c:ptCount val="7"/>
                <c:pt idx="0">
                  <c:v>0</c:v>
                </c:pt>
                <c:pt idx="1">
                  <c:v>400</c:v>
                </c:pt>
                <c:pt idx="2">
                  <c:v>500</c:v>
                </c:pt>
                <c:pt idx="3">
                  <c:v>600</c:v>
                </c:pt>
                <c:pt idx="4">
                  <c:v>700</c:v>
                </c:pt>
                <c:pt idx="5">
                  <c:v>800</c:v>
                </c:pt>
                <c:pt idx="6">
                  <c:v>900</c:v>
                </c:pt>
              </c:numCache>
            </c:numRef>
          </c:cat>
          <c:val>
            <c:numRef>
              <c:f>'5 probeta'!$O$33:$O$39</c:f>
              <c:numCache>
                <c:formatCode>General</c:formatCode>
                <c:ptCount val="7"/>
                <c:pt idx="0">
                  <c:v>4.9450308435707004</c:v>
                </c:pt>
                <c:pt idx="1">
                  <c:v>1.0187953661902033E-2</c:v>
                </c:pt>
                <c:pt idx="2">
                  <c:v>9.1867909718137998E-3</c:v>
                </c:pt>
                <c:pt idx="3">
                  <c:v>7.301154753615125E-3</c:v>
                </c:pt>
                <c:pt idx="4">
                  <c:v>7.1147442477190528E-3</c:v>
                </c:pt>
                <c:pt idx="5">
                  <c:v>6.7509060037965309E-3</c:v>
                </c:pt>
                <c:pt idx="6">
                  <c:v>6.1871556523844344E-3</c:v>
                </c:pt>
              </c:numCache>
            </c:numRef>
          </c:val>
          <c:smooth val="0"/>
          <c:extLst xmlns:c16r2="http://schemas.microsoft.com/office/drawing/2015/06/chart">
            <c:ext xmlns:c16="http://schemas.microsoft.com/office/drawing/2014/chart" uri="{C3380CC4-5D6E-409C-BE32-E72D297353CC}">
              <c16:uniqueId val="{00000007-1D8F-4C47-BF1D-BBF93702E47E}"/>
            </c:ext>
          </c:extLst>
        </c:ser>
        <c:dLbls>
          <c:showLegendKey val="0"/>
          <c:showVal val="0"/>
          <c:showCatName val="0"/>
          <c:showSerName val="0"/>
          <c:showPercent val="0"/>
          <c:showBubbleSize val="0"/>
        </c:dLbls>
        <c:smooth val="0"/>
        <c:axId val="343329952"/>
        <c:axId val="343342104"/>
      </c:lineChart>
      <c:catAx>
        <c:axId val="343329952"/>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95000"/>
                <a:alpha val="1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crossAx val="343342104"/>
        <c:crosses val="autoZero"/>
        <c:auto val="1"/>
        <c:lblAlgn val="ctr"/>
        <c:lblOffset val="100"/>
        <c:noMultiLvlLbl val="1"/>
      </c:catAx>
      <c:valAx>
        <c:axId val="343342104"/>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MX"/>
                  <a:t>Esfuerzo cortante (Kg/m2)</a:t>
                </a:r>
              </a:p>
            </c:rich>
          </c:tx>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crossAx val="343329952"/>
        <c:crossesAt val="1"/>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MX"/>
              <a:t>Fuerza de corte vs espesor</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1"/>
          <c:order val="0"/>
          <c:tx>
            <c:v>400 RPM</c:v>
          </c:tx>
          <c:spPr>
            <a:ln w="22225" cap="rnd">
              <a:solidFill>
                <a:schemeClr val="accent2"/>
              </a:solidFill>
            </a:ln>
            <a:effectLst>
              <a:glow rad="139700">
                <a:schemeClr val="accent2">
                  <a:satMod val="175000"/>
                  <a:alpha val="14000"/>
                </a:schemeClr>
              </a:glow>
            </a:effectLst>
          </c:spPr>
          <c:marker>
            <c:symbol val="circle"/>
            <c:size val="3"/>
            <c:spPr>
              <a:solidFill>
                <a:schemeClr val="accent2">
                  <a:lumMod val="60000"/>
                  <a:lumOff val="40000"/>
                </a:schemeClr>
              </a:solidFill>
              <a:ln>
                <a:noFill/>
              </a:ln>
              <a:effectLst>
                <a:glow rad="63500">
                  <a:schemeClr val="accent2">
                    <a:satMod val="175000"/>
                    <a:alpha val="25000"/>
                  </a:schemeClr>
                </a:glow>
              </a:effectLst>
            </c:spPr>
          </c:marker>
          <c:xVal>
            <c:numRef>
              <c:f>'400 RPM'!$J$10:$J$16</c:f>
              <c:numCache>
                <c:formatCode>General</c:formatCode>
                <c:ptCount val="7"/>
                <c:pt idx="0">
                  <c:v>0</c:v>
                </c:pt>
                <c:pt idx="1">
                  <c:v>0.24099999999999999</c:v>
                </c:pt>
                <c:pt idx="2">
                  <c:v>0.38999999999999996</c:v>
                </c:pt>
                <c:pt idx="3">
                  <c:v>0.65566666666666673</c:v>
                </c:pt>
                <c:pt idx="4">
                  <c:v>0.82833333333333348</c:v>
                </c:pt>
                <c:pt idx="5">
                  <c:v>0.98799999999999999</c:v>
                </c:pt>
                <c:pt idx="6">
                  <c:v>1.3023333333333333</c:v>
                </c:pt>
              </c:numCache>
            </c:numRef>
          </c:xVal>
          <c:yVal>
            <c:numRef>
              <c:f>'400 RPM'!$K$10:$K$16</c:f>
              <c:numCache>
                <c:formatCode>General</c:formatCode>
                <c:ptCount val="7"/>
                <c:pt idx="0">
                  <c:v>0</c:v>
                </c:pt>
                <c:pt idx="1">
                  <c:v>61</c:v>
                </c:pt>
                <c:pt idx="2">
                  <c:v>85.333333333333329</c:v>
                </c:pt>
                <c:pt idx="3">
                  <c:v>117.33333333333333</c:v>
                </c:pt>
                <c:pt idx="4">
                  <c:v>161</c:v>
                </c:pt>
                <c:pt idx="5">
                  <c:v>209.66666666666666</c:v>
                </c:pt>
                <c:pt idx="6">
                  <c:v>329.66666666666669</c:v>
                </c:pt>
              </c:numCache>
            </c:numRef>
          </c:yVal>
          <c:smooth val="0"/>
          <c:extLst xmlns:c16r2="http://schemas.microsoft.com/office/drawing/2015/06/chart">
            <c:ext xmlns:c16="http://schemas.microsoft.com/office/drawing/2014/chart" uri="{C3380CC4-5D6E-409C-BE32-E72D297353CC}">
              <c16:uniqueId val="{00000000-4CCE-4743-BCD7-2C3A8D91C504}"/>
            </c:ext>
          </c:extLst>
        </c:ser>
        <c:ser>
          <c:idx val="2"/>
          <c:order val="1"/>
          <c:tx>
            <c:v>500 RPM</c:v>
          </c:tx>
          <c:spPr>
            <a:ln w="22225" cap="rnd">
              <a:solidFill>
                <a:schemeClr val="accent3"/>
              </a:solidFill>
            </a:ln>
            <a:effectLst>
              <a:glow rad="139700">
                <a:schemeClr val="accent3">
                  <a:satMod val="175000"/>
                  <a:alpha val="14000"/>
                </a:schemeClr>
              </a:glow>
            </a:effectLst>
          </c:spPr>
          <c:marker>
            <c:symbol val="circle"/>
            <c:size val="3"/>
            <c:spPr>
              <a:solidFill>
                <a:schemeClr val="accent3">
                  <a:lumMod val="60000"/>
                  <a:lumOff val="40000"/>
                </a:schemeClr>
              </a:solidFill>
              <a:ln>
                <a:noFill/>
              </a:ln>
              <a:effectLst>
                <a:glow rad="63500">
                  <a:schemeClr val="accent3">
                    <a:satMod val="175000"/>
                    <a:alpha val="25000"/>
                  </a:schemeClr>
                </a:glow>
              </a:effectLst>
            </c:spPr>
          </c:marker>
          <c:xVal>
            <c:numRef>
              <c:f>'500 RPM'!$J$10:$J$16</c:f>
              <c:numCache>
                <c:formatCode>General</c:formatCode>
                <c:ptCount val="7"/>
                <c:pt idx="0">
                  <c:v>0</c:v>
                </c:pt>
                <c:pt idx="1">
                  <c:v>0.24866666666666667</c:v>
                </c:pt>
                <c:pt idx="2">
                  <c:v>0.41799999999999998</c:v>
                </c:pt>
                <c:pt idx="3">
                  <c:v>0.52633333333333332</c:v>
                </c:pt>
                <c:pt idx="4">
                  <c:v>1.0090000000000001</c:v>
                </c:pt>
                <c:pt idx="5">
                  <c:v>1.1849999999999998</c:v>
                </c:pt>
                <c:pt idx="6">
                  <c:v>1.4283333333333335</c:v>
                </c:pt>
              </c:numCache>
            </c:numRef>
          </c:xVal>
          <c:yVal>
            <c:numRef>
              <c:f>'500 RPM'!$K$10:$K$16</c:f>
              <c:numCache>
                <c:formatCode>General</c:formatCode>
                <c:ptCount val="7"/>
                <c:pt idx="0">
                  <c:v>0</c:v>
                </c:pt>
                <c:pt idx="1">
                  <c:v>56.666666666666664</c:v>
                </c:pt>
                <c:pt idx="2">
                  <c:v>88.666666666666671</c:v>
                </c:pt>
                <c:pt idx="3">
                  <c:v>77.333333333333329</c:v>
                </c:pt>
                <c:pt idx="4">
                  <c:v>233</c:v>
                </c:pt>
                <c:pt idx="5">
                  <c:v>267</c:v>
                </c:pt>
                <c:pt idx="6">
                  <c:v>313.66666666666669</c:v>
                </c:pt>
              </c:numCache>
            </c:numRef>
          </c:yVal>
          <c:smooth val="0"/>
          <c:extLst xmlns:c16r2="http://schemas.microsoft.com/office/drawing/2015/06/chart">
            <c:ext xmlns:c16="http://schemas.microsoft.com/office/drawing/2014/chart" uri="{C3380CC4-5D6E-409C-BE32-E72D297353CC}">
              <c16:uniqueId val="{00000001-4CCE-4743-BCD7-2C3A8D91C504}"/>
            </c:ext>
          </c:extLst>
        </c:ser>
        <c:ser>
          <c:idx val="3"/>
          <c:order val="2"/>
          <c:tx>
            <c:v>600 RPM</c:v>
          </c:tx>
          <c:spPr>
            <a:ln w="22225" cap="rnd">
              <a:solidFill>
                <a:schemeClr val="accent4"/>
              </a:solidFill>
            </a:ln>
            <a:effectLst>
              <a:glow rad="139700">
                <a:schemeClr val="accent4">
                  <a:satMod val="175000"/>
                  <a:alpha val="14000"/>
                </a:schemeClr>
              </a:glow>
            </a:effectLst>
          </c:spPr>
          <c:marker>
            <c:symbol val="circle"/>
            <c:size val="3"/>
            <c:spPr>
              <a:solidFill>
                <a:schemeClr val="accent4">
                  <a:lumMod val="60000"/>
                  <a:lumOff val="40000"/>
                </a:schemeClr>
              </a:solidFill>
              <a:ln>
                <a:noFill/>
              </a:ln>
              <a:effectLst>
                <a:glow rad="63500">
                  <a:schemeClr val="accent4">
                    <a:satMod val="175000"/>
                    <a:alpha val="25000"/>
                  </a:schemeClr>
                </a:glow>
              </a:effectLst>
            </c:spPr>
          </c:marker>
          <c:xVal>
            <c:numRef>
              <c:f>'600 RPM'!$J$10:$J$16</c:f>
              <c:numCache>
                <c:formatCode>General</c:formatCode>
                <c:ptCount val="7"/>
                <c:pt idx="0">
                  <c:v>0</c:v>
                </c:pt>
                <c:pt idx="1">
                  <c:v>0.2503333333333333</c:v>
                </c:pt>
                <c:pt idx="2">
                  <c:v>0.48733333333333334</c:v>
                </c:pt>
                <c:pt idx="3">
                  <c:v>0.76000000000000012</c:v>
                </c:pt>
                <c:pt idx="4">
                  <c:v>0.83499999999999996</c:v>
                </c:pt>
                <c:pt idx="5">
                  <c:v>1.1413333333333333</c:v>
                </c:pt>
                <c:pt idx="6">
                  <c:v>1.4982666666666666</c:v>
                </c:pt>
              </c:numCache>
            </c:numRef>
          </c:xVal>
          <c:yVal>
            <c:numRef>
              <c:f>'600 RPM'!$K$10:$K$16</c:f>
              <c:numCache>
                <c:formatCode>General</c:formatCode>
                <c:ptCount val="7"/>
                <c:pt idx="0">
                  <c:v>0</c:v>
                </c:pt>
                <c:pt idx="1">
                  <c:v>49.666666666666664</c:v>
                </c:pt>
                <c:pt idx="2">
                  <c:v>111</c:v>
                </c:pt>
                <c:pt idx="3">
                  <c:v>157</c:v>
                </c:pt>
                <c:pt idx="4">
                  <c:v>125</c:v>
                </c:pt>
                <c:pt idx="5">
                  <c:v>173.66666666666666</c:v>
                </c:pt>
                <c:pt idx="6">
                  <c:v>326.66666666666669</c:v>
                </c:pt>
              </c:numCache>
            </c:numRef>
          </c:yVal>
          <c:smooth val="0"/>
          <c:extLst xmlns:c16r2="http://schemas.microsoft.com/office/drawing/2015/06/chart">
            <c:ext xmlns:c16="http://schemas.microsoft.com/office/drawing/2014/chart" uri="{C3380CC4-5D6E-409C-BE32-E72D297353CC}">
              <c16:uniqueId val="{00000002-4CCE-4743-BCD7-2C3A8D91C504}"/>
            </c:ext>
          </c:extLst>
        </c:ser>
        <c:ser>
          <c:idx val="4"/>
          <c:order val="3"/>
          <c:tx>
            <c:v>700 RPM</c:v>
          </c:tx>
          <c:spPr>
            <a:ln w="22225" cap="rnd">
              <a:solidFill>
                <a:schemeClr val="accent5"/>
              </a:solidFill>
            </a:ln>
            <a:effectLst>
              <a:glow rad="139700">
                <a:schemeClr val="accent5">
                  <a:satMod val="175000"/>
                  <a:alpha val="14000"/>
                </a:schemeClr>
              </a:glow>
            </a:effectLst>
          </c:spPr>
          <c:marker>
            <c:symbol val="circle"/>
            <c:size val="3"/>
            <c:spPr>
              <a:solidFill>
                <a:schemeClr val="accent5">
                  <a:lumMod val="60000"/>
                  <a:lumOff val="40000"/>
                </a:schemeClr>
              </a:solidFill>
              <a:ln>
                <a:noFill/>
              </a:ln>
              <a:effectLst>
                <a:glow rad="63500">
                  <a:schemeClr val="accent5">
                    <a:satMod val="175000"/>
                    <a:alpha val="25000"/>
                  </a:schemeClr>
                </a:glow>
              </a:effectLst>
            </c:spPr>
          </c:marker>
          <c:xVal>
            <c:numRef>
              <c:f>'700 RPM'!$J$10:$J$16</c:f>
              <c:numCache>
                <c:formatCode>General</c:formatCode>
                <c:ptCount val="7"/>
                <c:pt idx="0">
                  <c:v>0</c:v>
                </c:pt>
                <c:pt idx="1">
                  <c:v>0.27966666666666667</c:v>
                </c:pt>
                <c:pt idx="2">
                  <c:v>0.47966666666666669</c:v>
                </c:pt>
                <c:pt idx="3">
                  <c:v>0.73233333333333339</c:v>
                </c:pt>
                <c:pt idx="4">
                  <c:v>1.0013333333333334</c:v>
                </c:pt>
                <c:pt idx="5">
                  <c:v>1.0620666666666667</c:v>
                </c:pt>
                <c:pt idx="6">
                  <c:v>1.444</c:v>
                </c:pt>
              </c:numCache>
            </c:numRef>
          </c:xVal>
          <c:yVal>
            <c:numRef>
              <c:f>'700 RPM'!$K$10:$K$16</c:f>
              <c:numCache>
                <c:formatCode>General</c:formatCode>
                <c:ptCount val="7"/>
                <c:pt idx="0">
                  <c:v>0</c:v>
                </c:pt>
                <c:pt idx="1">
                  <c:v>63</c:v>
                </c:pt>
                <c:pt idx="2">
                  <c:v>88</c:v>
                </c:pt>
                <c:pt idx="3">
                  <c:v>121.66666666666667</c:v>
                </c:pt>
                <c:pt idx="4">
                  <c:v>184</c:v>
                </c:pt>
                <c:pt idx="5">
                  <c:v>165</c:v>
                </c:pt>
                <c:pt idx="6">
                  <c:v>241.33333333333334</c:v>
                </c:pt>
              </c:numCache>
            </c:numRef>
          </c:yVal>
          <c:smooth val="0"/>
          <c:extLst xmlns:c16r2="http://schemas.microsoft.com/office/drawing/2015/06/chart">
            <c:ext xmlns:c16="http://schemas.microsoft.com/office/drawing/2014/chart" uri="{C3380CC4-5D6E-409C-BE32-E72D297353CC}">
              <c16:uniqueId val="{00000003-4CCE-4743-BCD7-2C3A8D91C504}"/>
            </c:ext>
          </c:extLst>
        </c:ser>
        <c:ser>
          <c:idx val="5"/>
          <c:order val="4"/>
          <c:tx>
            <c:v>800 RPM</c:v>
          </c:tx>
          <c:spPr>
            <a:ln w="22225" cap="rnd">
              <a:solidFill>
                <a:schemeClr val="accent6"/>
              </a:solidFill>
            </a:ln>
            <a:effectLst>
              <a:glow rad="139700">
                <a:schemeClr val="accent6">
                  <a:satMod val="175000"/>
                  <a:alpha val="14000"/>
                </a:schemeClr>
              </a:glow>
            </a:effectLst>
          </c:spPr>
          <c:marker>
            <c:symbol val="circle"/>
            <c:size val="3"/>
            <c:spPr>
              <a:solidFill>
                <a:schemeClr val="accent6">
                  <a:lumMod val="60000"/>
                  <a:lumOff val="40000"/>
                </a:schemeClr>
              </a:solidFill>
              <a:ln>
                <a:noFill/>
              </a:ln>
              <a:effectLst>
                <a:glow rad="63500">
                  <a:schemeClr val="accent6">
                    <a:satMod val="175000"/>
                    <a:alpha val="25000"/>
                  </a:schemeClr>
                </a:glow>
              </a:effectLst>
            </c:spPr>
          </c:marker>
          <c:xVal>
            <c:numRef>
              <c:f>'800 RPM'!$J$10:$J$16</c:f>
              <c:numCache>
                <c:formatCode>General</c:formatCode>
                <c:ptCount val="7"/>
                <c:pt idx="0">
                  <c:v>0</c:v>
                </c:pt>
                <c:pt idx="1">
                  <c:v>0.27</c:v>
                </c:pt>
                <c:pt idx="2">
                  <c:v>0.38266666666666665</c:v>
                </c:pt>
                <c:pt idx="3">
                  <c:v>0.69733333333333336</c:v>
                </c:pt>
                <c:pt idx="4">
                  <c:v>1.0456666666666665</c:v>
                </c:pt>
                <c:pt idx="5">
                  <c:v>1.2403333333333333</c:v>
                </c:pt>
                <c:pt idx="6">
                  <c:v>1.6486666666666665</c:v>
                </c:pt>
              </c:numCache>
            </c:numRef>
          </c:xVal>
          <c:yVal>
            <c:numRef>
              <c:f>'800 RPM'!$K$10:$K$16</c:f>
              <c:numCache>
                <c:formatCode>General</c:formatCode>
                <c:ptCount val="7"/>
                <c:pt idx="0">
                  <c:v>0</c:v>
                </c:pt>
                <c:pt idx="1">
                  <c:v>51</c:v>
                </c:pt>
                <c:pt idx="2">
                  <c:v>45</c:v>
                </c:pt>
                <c:pt idx="3">
                  <c:v>107</c:v>
                </c:pt>
                <c:pt idx="4">
                  <c:v>182</c:v>
                </c:pt>
                <c:pt idx="5">
                  <c:v>199.33333333333334</c:v>
                </c:pt>
                <c:pt idx="6">
                  <c:v>305.33333333333331</c:v>
                </c:pt>
              </c:numCache>
            </c:numRef>
          </c:yVal>
          <c:smooth val="0"/>
          <c:extLst xmlns:c16r2="http://schemas.microsoft.com/office/drawing/2015/06/chart">
            <c:ext xmlns:c16="http://schemas.microsoft.com/office/drawing/2014/chart" uri="{C3380CC4-5D6E-409C-BE32-E72D297353CC}">
              <c16:uniqueId val="{00000004-4CCE-4743-BCD7-2C3A8D91C504}"/>
            </c:ext>
          </c:extLst>
        </c:ser>
        <c:ser>
          <c:idx val="0"/>
          <c:order val="5"/>
          <c:tx>
            <c:v>900 RPM</c:v>
          </c:tx>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'900 RPM'!$J$10:$J$16</c:f>
              <c:numCache>
                <c:formatCode>General</c:formatCode>
                <c:ptCount val="7"/>
                <c:pt idx="0">
                  <c:v>0</c:v>
                </c:pt>
                <c:pt idx="1">
                  <c:v>0.23599999999999999</c:v>
                </c:pt>
                <c:pt idx="2">
                  <c:v>0.43566666666666665</c:v>
                </c:pt>
                <c:pt idx="3">
                  <c:v>0.75466666666666671</c:v>
                </c:pt>
                <c:pt idx="4">
                  <c:v>0.95833333333333337</c:v>
                </c:pt>
                <c:pt idx="5">
                  <c:v>1.1096666666666668</c:v>
                </c:pt>
                <c:pt idx="6">
                  <c:v>1.6815</c:v>
                </c:pt>
              </c:numCache>
            </c:numRef>
          </c:xVal>
          <c:yVal>
            <c:numRef>
              <c:f>'900 RPM'!$K$10:$K$16</c:f>
              <c:numCache>
                <c:formatCode>General</c:formatCode>
                <c:ptCount val="7"/>
                <c:pt idx="0">
                  <c:v>0</c:v>
                </c:pt>
                <c:pt idx="1">
                  <c:v>40.333333333333336</c:v>
                </c:pt>
                <c:pt idx="2">
                  <c:v>68</c:v>
                </c:pt>
                <c:pt idx="3">
                  <c:v>97.333333333333329</c:v>
                </c:pt>
                <c:pt idx="4">
                  <c:v>123.66666666666667</c:v>
                </c:pt>
                <c:pt idx="5">
                  <c:v>139.33333333333334</c:v>
                </c:pt>
                <c:pt idx="6">
                  <c:v>424.66666666666669</c:v>
                </c:pt>
              </c:numCache>
            </c:numRef>
          </c:yVal>
          <c:smooth val="0"/>
          <c:extLst xmlns:c16r2="http://schemas.microsoft.com/office/drawing/2015/06/chart">
            <c:ext xmlns:c16="http://schemas.microsoft.com/office/drawing/2014/chart" uri="{C3380CC4-5D6E-409C-BE32-E72D297353CC}">
              <c16:uniqueId val="{00000005-4CCE-4743-BCD7-2C3A8D91C504}"/>
            </c:ext>
          </c:extLst>
        </c:ser>
        <c:dLbls>
          <c:showLegendKey val="0"/>
          <c:showVal val="0"/>
          <c:showCatName val="0"/>
          <c:showSerName val="0"/>
          <c:showPercent val="0"/>
          <c:showBubbleSize val="0"/>
        </c:dLbls>
        <c:axId val="301934072"/>
        <c:axId val="301930152"/>
      </c:scatterChart>
      <c:valAx>
        <c:axId val="30193407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Espesor (mm)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0152"/>
        <c:crosses val="autoZero"/>
        <c:crossBetween val="midCat"/>
      </c:valAx>
      <c:valAx>
        <c:axId val="301930152"/>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Fuerza (g)</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4072"/>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legend>
    <c:plotVisOnly val="1"/>
    <c:dispBlanksAs val="gap"/>
    <c:showDLblsOverMax val="0"/>
    <c:extLst xmlns:c16r2="http://schemas.microsoft.com/office/drawing/2015/06/char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 DINÁMICO</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'6 probeta'!$N$34:$N$39</c:f>
              <c:numCache>
                <c:formatCode>General</c:formatCode>
                <c:ptCount val="6"/>
                <c:pt idx="0">
                  <c:v>400</c:v>
                </c:pt>
                <c:pt idx="1">
                  <c:v>500</c:v>
                </c:pt>
                <c:pt idx="2">
                  <c:v>600</c:v>
                </c:pt>
                <c:pt idx="3">
                  <c:v>700</c:v>
                </c:pt>
                <c:pt idx="4">
                  <c:v>800</c:v>
                </c:pt>
                <c:pt idx="5">
                  <c:v>900</c:v>
                </c:pt>
              </c:numCache>
            </c:numRef>
          </c:xVal>
          <c:yVal>
            <c:numRef>
              <c:f>'6 probeta'!$O$34:$O$39</c:f>
              <c:numCache>
                <c:formatCode>General</c:formatCode>
                <c:ptCount val="6"/>
                <c:pt idx="0">
                  <c:v>1.1163061653409944E-2</c:v>
                </c:pt>
                <c:pt idx="1">
                  <c:v>9.0719202450282466E-3</c:v>
                </c:pt>
                <c:pt idx="2">
                  <c:v>8.8115824388910208E-3</c:v>
                </c:pt>
                <c:pt idx="3">
                  <c:v>6.86850324068274E-3</c:v>
                </c:pt>
                <c:pt idx="4">
                  <c:v>6.6300052550371307E-3</c:v>
                </c:pt>
                <c:pt idx="5">
                  <c:v>6.5918407359053764E-3</c:v>
                </c:pt>
              </c:numCache>
            </c:numRef>
          </c:yVal>
          <c:smooth val="0"/>
          <c:extLst xmlns:c16r2="http://schemas.microsoft.com/office/drawing/2015/06/chart">
            <c:ext xmlns:c16="http://schemas.microsoft.com/office/drawing/2014/chart" uri="{C3380CC4-5D6E-409C-BE32-E72D297353CC}">
              <c16:uniqueId val="{00000000-13BA-4C0E-B15A-9120B9AAC7A0}"/>
            </c:ext>
          </c:extLst>
        </c:ser>
        <c:dLbls>
          <c:showLegendKey val="0"/>
          <c:showVal val="0"/>
          <c:showCatName val="0"/>
          <c:showSerName val="0"/>
          <c:showPercent val="0"/>
          <c:showBubbleSize val="0"/>
        </c:dLbls>
        <c:axId val="343340536"/>
        <c:axId val="343342496"/>
      </c:scatterChart>
      <c:valAx>
        <c:axId val="343340536"/>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42496"/>
        <c:crosses val="autoZero"/>
        <c:crossBetween val="midCat"/>
      </c:valAx>
      <c:valAx>
        <c:axId val="34334249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3340536"/>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a:t>
            </a:r>
          </a:p>
        </c:rich>
      </c:tx>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layout>
                <c:manualLayout>
                  <c:x val="1.1723329425556714E-2"/>
                  <c:y val="-9.9909173478655772E-2"/>
                </c:manualLayout>
              </c:layout>
              <c:tx>
                <c:rich>
                  <a:bodyPr/>
                  <a:lstStyle/>
                  <a:p>
                    <a:r>
                      <a:rPr lang="en-US"/>
                      <a:t>Ensayo</a:t>
                    </a:r>
                    <a:r>
                      <a:rPr lang="en-US" baseline="0"/>
                      <a:t> Estatico</a:t>
                    </a:r>
                    <a:endParaRPr lang="en-US"/>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0500-4CF1-9650-FBEDA0A0270C}"/>
                </c:ext>
                <c:ext xmlns:c15="http://schemas.microsoft.com/office/drawing/2012/chart" uri="{CE6537A1-D6FC-4f65-9D91-7224C49458BB}"/>
              </c:extLst>
            </c:dLbl>
            <c:dLbl>
              <c:idx val="1"/>
              <c:layout>
                <c:manualLayout>
                  <c:x val="-4.4939429464634625E-2"/>
                  <c:y val="-0.19981834695731163"/>
                </c:manualLayout>
              </c:layout>
              <c:tx>
                <c:rich>
                  <a:bodyPr/>
                  <a:lstStyle/>
                  <a:p>
                    <a:r>
                      <a:rPr lang="en-US"/>
                      <a:t>400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0500-4CF1-9650-FBEDA0A0270C}"/>
                </c:ext>
                <c:ext xmlns:c15="http://schemas.microsoft.com/office/drawing/2012/chart" uri="{CE6537A1-D6FC-4f65-9D91-7224C49458BB}"/>
              </c:extLst>
            </c:dLbl>
            <c:dLbl>
              <c:idx val="2"/>
              <c:layout>
                <c:manualLayout>
                  <c:x val="-5.8616647127784291E-3"/>
                  <c:y val="-0.33151680290644875"/>
                </c:manualLayout>
              </c:layout>
              <c:tx>
                <c:rich>
                  <a:bodyPr/>
                  <a:lstStyle/>
                  <a:p>
                    <a:r>
                      <a:rPr lang="en-US"/>
                      <a:t>500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0500-4CF1-9650-FBEDA0A0270C}"/>
                </c:ext>
                <c:ext xmlns:c15="http://schemas.microsoft.com/office/drawing/2012/chart" uri="{CE6537A1-D6FC-4f65-9D91-7224C49458BB}"/>
              </c:extLst>
            </c:dLbl>
            <c:dLbl>
              <c:idx val="3"/>
              <c:layout>
                <c:manualLayout>
                  <c:x val="-7.8155529503713111E-3"/>
                  <c:y val="-0.2497729336966395"/>
                </c:manualLayout>
              </c:layout>
              <c:tx>
                <c:rich>
                  <a:bodyPr/>
                  <a:lstStyle/>
                  <a:p>
                    <a:r>
                      <a:rPr lang="en-US"/>
                      <a:t>600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0500-4CF1-9650-FBEDA0A0270C}"/>
                </c:ext>
                <c:ext xmlns:c15="http://schemas.microsoft.com/office/drawing/2012/chart" uri="{CE6537A1-D6FC-4f65-9D91-7224C49458BB}"/>
              </c:extLst>
            </c:dLbl>
            <c:dLbl>
              <c:idx val="4"/>
              <c:layout>
                <c:manualLayout>
                  <c:x val="-1.9538882375928815E-3"/>
                  <c:y val="-0.16348773841961853"/>
                </c:manualLayout>
              </c:layout>
              <c:tx>
                <c:rich>
                  <a:bodyPr/>
                  <a:lstStyle/>
                  <a:p>
                    <a:r>
                      <a:rPr lang="en-US"/>
                      <a:t>700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0500-4CF1-9650-FBEDA0A0270C}"/>
                </c:ext>
                <c:ext xmlns:c15="http://schemas.microsoft.com/office/drawing/2012/chart" uri="{CE6537A1-D6FC-4f65-9D91-7224C49458BB}"/>
              </c:extLst>
            </c:dLbl>
            <c:dLbl>
              <c:idx val="5"/>
              <c:layout>
                <c:manualLayout>
                  <c:x val="-7.8155529503712382E-3"/>
                  <c:y val="-7.7202543142597807E-2"/>
                </c:manualLayout>
              </c:layout>
              <c:tx>
                <c:rich>
                  <a:bodyPr/>
                  <a:lstStyle/>
                  <a:p>
                    <a:r>
                      <a:rPr lang="en-US"/>
                      <a:t>800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0500-4CF1-9650-FBEDA0A0270C}"/>
                </c:ext>
                <c:ext xmlns:c15="http://schemas.microsoft.com/office/drawing/2012/chart" uri="{CE6537A1-D6FC-4f65-9D91-7224C49458BB}"/>
              </c:extLst>
            </c:dLbl>
            <c:dLbl>
              <c:idx val="6"/>
              <c:layout>
                <c:manualLayout>
                  <c:x val="0"/>
                  <c:y val="-3.1789282470481378E-2"/>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0500-4CF1-9650-FBEDA0A0270C}"/>
                </c:ex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xVal>
            <c:numRef>
              <c:f>'6 probeta'!$N$33:$N$39</c:f>
              <c:numCache>
                <c:formatCode>General</c:formatCode>
                <c:ptCount val="7"/>
                <c:pt idx="0">
                  <c:v>0</c:v>
                </c:pt>
                <c:pt idx="1">
                  <c:v>400</c:v>
                </c:pt>
                <c:pt idx="2">
                  <c:v>500</c:v>
                </c:pt>
                <c:pt idx="3">
                  <c:v>600</c:v>
                </c:pt>
                <c:pt idx="4">
                  <c:v>700</c:v>
                </c:pt>
                <c:pt idx="5">
                  <c:v>800</c:v>
                </c:pt>
                <c:pt idx="6">
                  <c:v>900</c:v>
                </c:pt>
              </c:numCache>
            </c:numRef>
          </c:xVal>
          <c:yVal>
            <c:numRef>
              <c:f>'6 probeta'!$O$33:$O$39</c:f>
              <c:numCache>
                <c:formatCode>General</c:formatCode>
                <c:ptCount val="7"/>
                <c:pt idx="0">
                  <c:v>4.5111692423847511</c:v>
                </c:pt>
                <c:pt idx="1">
                  <c:v>1.1163061653409944E-2</c:v>
                </c:pt>
                <c:pt idx="2">
                  <c:v>9.0719202450282466E-3</c:v>
                </c:pt>
                <c:pt idx="3">
                  <c:v>8.8115824388910208E-3</c:v>
                </c:pt>
                <c:pt idx="4">
                  <c:v>6.86850324068274E-3</c:v>
                </c:pt>
                <c:pt idx="5">
                  <c:v>6.6300052550371307E-3</c:v>
                </c:pt>
                <c:pt idx="6">
                  <c:v>6.5918407359053764E-3</c:v>
                </c:pt>
              </c:numCache>
            </c:numRef>
          </c:yVal>
          <c:smooth val="0"/>
          <c:extLst xmlns:c16r2="http://schemas.microsoft.com/office/drawing/2015/06/chart">
            <c:ext xmlns:c16="http://schemas.microsoft.com/office/drawing/2014/chart" uri="{C3380CC4-5D6E-409C-BE32-E72D297353CC}">
              <c16:uniqueId val="{00000007-0500-4CF1-9650-FBEDA0A0270C}"/>
            </c:ext>
          </c:extLst>
        </c:ser>
        <c:dLbls>
          <c:showLegendKey val="0"/>
          <c:showVal val="0"/>
          <c:showCatName val="0"/>
          <c:showSerName val="0"/>
          <c:showPercent val="0"/>
          <c:showBubbleSize val="0"/>
        </c:dLbls>
        <c:axId val="345022240"/>
        <c:axId val="345017536"/>
      </c:scatterChart>
      <c:valAx>
        <c:axId val="345022240"/>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5017536"/>
        <c:crosses val="autoZero"/>
        <c:crossBetween val="midCat"/>
      </c:valAx>
      <c:valAx>
        <c:axId val="34501753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45022240"/>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MX"/>
              <a:t>Esfuerzo cortante vs espesor </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'0 RPM'!$G$3:$G$8</c:f>
              <c:numCache>
                <c:formatCode>General</c:formatCode>
                <c:ptCount val="6"/>
                <c:pt idx="0">
                  <c:v>0.3</c:v>
                </c:pt>
                <c:pt idx="1">
                  <c:v>0.55000000000000004</c:v>
                </c:pt>
                <c:pt idx="2">
                  <c:v>0.83699999999999997</c:v>
                </c:pt>
                <c:pt idx="3">
                  <c:v>1.1319999999999999</c:v>
                </c:pt>
                <c:pt idx="4">
                  <c:v>1.3580000000000001</c:v>
                </c:pt>
                <c:pt idx="5">
                  <c:v>1.7218</c:v>
                </c:pt>
              </c:numCache>
            </c:numRef>
          </c:xVal>
          <c:yVal>
            <c:numRef>
              <c:f>'0 RPM'!$J$3:$J$8</c:f>
              <c:numCache>
                <c:formatCode>0.00000</c:formatCode>
                <c:ptCount val="6"/>
                <c:pt idx="0">
                  <c:v>4.2004414320987653</c:v>
                </c:pt>
                <c:pt idx="1">
                  <c:v>4.3977480727263725</c:v>
                </c:pt>
                <c:pt idx="2">
                  <c:v>5.0255491028362842</c:v>
                </c:pt>
                <c:pt idx="3">
                  <c:v>4.532662309584798</c:v>
                </c:pt>
                <c:pt idx="4">
                  <c:v>4.9450308435707004</c:v>
                </c:pt>
                <c:pt idx="5">
                  <c:v>4.5111692423847511</c:v>
                </c:pt>
              </c:numCache>
            </c:numRef>
          </c:yVal>
          <c:smooth val="0"/>
          <c:extLst xmlns:c16r2="http://schemas.microsoft.com/office/drawing/2015/06/chart">
            <c:ext xmlns:c16="http://schemas.microsoft.com/office/drawing/2014/chart" uri="{C3380CC4-5D6E-409C-BE32-E72D297353CC}">
              <c16:uniqueId val="{00000000-41E7-455C-AEA6-35D8C86D498A}"/>
            </c:ext>
          </c:extLst>
        </c:ser>
        <c:dLbls>
          <c:showLegendKey val="0"/>
          <c:showVal val="0"/>
          <c:showCatName val="0"/>
          <c:showSerName val="0"/>
          <c:showPercent val="0"/>
          <c:showBubbleSize val="0"/>
        </c:dLbls>
        <c:axId val="301930544"/>
        <c:axId val="301930936"/>
      </c:scatterChart>
      <c:valAx>
        <c:axId val="30193054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Espesor (mm)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0936"/>
        <c:crossesAt val="0"/>
        <c:crossBetween val="midCat"/>
      </c:valAx>
      <c:valAx>
        <c:axId val="301930936"/>
        <c:scaling>
          <c:orientation val="minMax"/>
          <c:min val="1"/>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0" sourceLinked="0"/>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054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espesores</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1"/>
          <c:order val="0"/>
          <c:tx>
            <c:v>400 RPM</c:v>
          </c:tx>
          <c:spPr>
            <a:ln w="22225" cap="rnd">
              <a:solidFill>
                <a:schemeClr val="accent2"/>
              </a:solidFill>
            </a:ln>
            <a:effectLst>
              <a:glow rad="139700">
                <a:schemeClr val="accent2">
                  <a:satMod val="175000"/>
                  <a:alpha val="14000"/>
                </a:schemeClr>
              </a:glow>
            </a:effectLst>
          </c:spPr>
          <c:marker>
            <c:symbol val="none"/>
          </c:marker>
          <c:xVal>
            <c:numRef>
              <c:f>'400'!$A$1:$A$6</c:f>
              <c:numCache>
                <c:formatCode>General</c:formatCode>
                <c:ptCount val="6"/>
                <c:pt idx="0">
                  <c:v>0.24099999999999999</c:v>
                </c:pt>
                <c:pt idx="1">
                  <c:v>0.45700000000000002</c:v>
                </c:pt>
                <c:pt idx="2">
                  <c:v>0.65566666666666673</c:v>
                </c:pt>
                <c:pt idx="3">
                  <c:v>0.82833333333333348</c:v>
                </c:pt>
                <c:pt idx="4">
                  <c:v>0.98799999999999999</c:v>
                </c:pt>
                <c:pt idx="5">
                  <c:v>1.3023333333333333</c:v>
                </c:pt>
              </c:numCache>
            </c:numRef>
          </c:xVal>
          <c:yVal>
            <c:numRef>
              <c:f>'400'!$B$1:$B$6</c:f>
              <c:numCache>
                <c:formatCode>General</c:formatCode>
                <c:ptCount val="6"/>
                <c:pt idx="0">
                  <c:v>1.0037690575673866E-2</c:v>
                </c:pt>
                <c:pt idx="1">
                  <c:v>9.3543711821748188E-3</c:v>
                </c:pt>
                <c:pt idx="2">
                  <c:v>1.0404140939102984E-2</c:v>
                </c:pt>
                <c:pt idx="3">
                  <c:v>9.9000891874594637E-3</c:v>
                </c:pt>
                <c:pt idx="4">
                  <c:v>1.0187953661902033E-2</c:v>
                </c:pt>
                <c:pt idx="5">
                  <c:v>1.1163061653409944E-2</c:v>
                </c:pt>
              </c:numCache>
            </c:numRef>
          </c:yVal>
          <c:smooth val="0"/>
          <c:extLst xmlns:c16r2="http://schemas.microsoft.com/office/drawing/2015/06/chart">
            <c:ext xmlns:c16="http://schemas.microsoft.com/office/drawing/2014/chart" uri="{C3380CC4-5D6E-409C-BE32-E72D297353CC}">
              <c16:uniqueId val="{00000000-F70E-42BD-A4C7-E1EC93AF372E}"/>
            </c:ext>
          </c:extLst>
        </c:ser>
        <c:ser>
          <c:idx val="2"/>
          <c:order val="1"/>
          <c:tx>
            <c:v>500 RPM</c:v>
          </c:tx>
          <c:spPr>
            <a:ln w="22225" cap="rnd">
              <a:solidFill>
                <a:schemeClr val="accent3"/>
              </a:solidFill>
            </a:ln>
            <a:effectLst>
              <a:glow rad="139700">
                <a:schemeClr val="accent3">
                  <a:satMod val="175000"/>
                  <a:alpha val="14000"/>
                </a:schemeClr>
              </a:glow>
            </a:effectLst>
          </c:spPr>
          <c:marker>
            <c:symbol val="none"/>
          </c:marker>
          <c:xVal>
            <c:numRef>
              <c:f>'500'!$A$1:$A$6</c:f>
              <c:numCache>
                <c:formatCode>General</c:formatCode>
                <c:ptCount val="6"/>
                <c:pt idx="0">
                  <c:v>0.24866666666666667</c:v>
                </c:pt>
                <c:pt idx="1">
                  <c:v>0.41799999999999998</c:v>
                </c:pt>
                <c:pt idx="2">
                  <c:v>0.52633333333333332</c:v>
                </c:pt>
                <c:pt idx="3">
                  <c:v>1.0090000000000001</c:v>
                </c:pt>
                <c:pt idx="4">
                  <c:v>1.1849999999999998</c:v>
                </c:pt>
                <c:pt idx="5">
                  <c:v>1.4283333333333335</c:v>
                </c:pt>
              </c:numCache>
            </c:numRef>
          </c:xVal>
          <c:yVal>
            <c:numRef>
              <c:f>'500'!$B$1:$B$6</c:f>
              <c:numCache>
                <c:formatCode>General</c:formatCode>
                <c:ptCount val="6"/>
                <c:pt idx="0">
                  <c:v>9.058288693575757E-3</c:v>
                </c:pt>
                <c:pt idx="1">
                  <c:v>9.1483274193991434E-3</c:v>
                </c:pt>
                <c:pt idx="2">
                  <c:v>8.5748189177666228E-3</c:v>
                </c:pt>
                <c:pt idx="3">
                  <c:v>9.1867909718137998E-3</c:v>
                </c:pt>
                <c:pt idx="4">
                  <c:v>9.1867909718137998E-3</c:v>
                </c:pt>
                <c:pt idx="5">
                  <c:v>9.0719202450282466E-3</c:v>
                </c:pt>
              </c:numCache>
            </c:numRef>
          </c:yVal>
          <c:smooth val="0"/>
          <c:extLst xmlns:c16r2="http://schemas.microsoft.com/office/drawing/2015/06/chart">
            <c:ext xmlns:c16="http://schemas.microsoft.com/office/drawing/2014/chart" uri="{C3380CC4-5D6E-409C-BE32-E72D297353CC}">
              <c16:uniqueId val="{00000001-F70E-42BD-A4C7-E1EC93AF372E}"/>
            </c:ext>
          </c:extLst>
        </c:ser>
        <c:ser>
          <c:idx val="3"/>
          <c:order val="2"/>
          <c:tx>
            <c:v>600 RPM</c:v>
          </c:tx>
          <c:spPr>
            <a:ln w="22225" cap="rnd">
              <a:solidFill>
                <a:schemeClr val="accent4"/>
              </a:solidFill>
            </a:ln>
            <a:effectLst>
              <a:glow rad="139700">
                <a:schemeClr val="accent4">
                  <a:satMod val="175000"/>
                  <a:alpha val="14000"/>
                </a:schemeClr>
              </a:glow>
            </a:effectLst>
          </c:spPr>
          <c:marker>
            <c:symbol val="none"/>
          </c:marker>
          <c:xVal>
            <c:numRef>
              <c:f>'600'!$A$1:$A$6</c:f>
              <c:numCache>
                <c:formatCode>General</c:formatCode>
                <c:ptCount val="6"/>
                <c:pt idx="0">
                  <c:v>0.2503333333333333</c:v>
                </c:pt>
                <c:pt idx="1">
                  <c:v>0.44333333333333336</c:v>
                </c:pt>
                <c:pt idx="2">
                  <c:v>0.76000000000000012</c:v>
                </c:pt>
                <c:pt idx="3">
                  <c:v>0.83499999999999996</c:v>
                </c:pt>
                <c:pt idx="4">
                  <c:v>1.1413333333333333</c:v>
                </c:pt>
                <c:pt idx="5">
                  <c:v>1.4982666666666666</c:v>
                </c:pt>
              </c:numCache>
            </c:numRef>
          </c:xVal>
          <c:yVal>
            <c:numRef>
              <c:f>'600'!$B$1:$B$6</c:f>
              <c:numCache>
                <c:formatCode>General</c:formatCode>
                <c:ptCount val="6"/>
                <c:pt idx="0">
                  <c:v>8.2939130496911245E-3</c:v>
                </c:pt>
                <c:pt idx="1">
                  <c:v>8.9432369922935444E-3</c:v>
                </c:pt>
                <c:pt idx="2">
                  <c:v>8.0636851166080072E-3</c:v>
                </c:pt>
                <c:pt idx="3">
                  <c:v>8.0636851166080072E-3</c:v>
                </c:pt>
                <c:pt idx="4">
                  <c:v>7.301154753615125E-3</c:v>
                </c:pt>
                <c:pt idx="5">
                  <c:v>8.8115824388910208E-3</c:v>
                </c:pt>
              </c:numCache>
            </c:numRef>
          </c:yVal>
          <c:smooth val="0"/>
          <c:extLst xmlns:c16r2="http://schemas.microsoft.com/office/drawing/2015/06/chart">
            <c:ext xmlns:c16="http://schemas.microsoft.com/office/drawing/2014/chart" uri="{C3380CC4-5D6E-409C-BE32-E72D297353CC}">
              <c16:uniqueId val="{00000002-F70E-42BD-A4C7-E1EC93AF372E}"/>
            </c:ext>
          </c:extLst>
        </c:ser>
        <c:ser>
          <c:idx val="4"/>
          <c:order val="3"/>
          <c:tx>
            <c:v>700 RPM</c:v>
          </c:tx>
          <c:spPr>
            <a:ln w="22225" cap="rnd">
              <a:solidFill>
                <a:schemeClr val="accent5"/>
              </a:solidFill>
            </a:ln>
            <a:effectLst>
              <a:glow rad="139700">
                <a:schemeClr val="accent5">
                  <a:satMod val="175000"/>
                  <a:alpha val="14000"/>
                </a:schemeClr>
              </a:glow>
            </a:effectLst>
          </c:spPr>
          <c:marker>
            <c:symbol val="none"/>
          </c:marker>
          <c:xVal>
            <c:numRef>
              <c:f>'700'!$A$1:$A$6</c:f>
              <c:numCache>
                <c:formatCode>General</c:formatCode>
                <c:ptCount val="6"/>
                <c:pt idx="0">
                  <c:v>0.27966666666666667</c:v>
                </c:pt>
                <c:pt idx="1">
                  <c:v>0.41900000000000004</c:v>
                </c:pt>
                <c:pt idx="2">
                  <c:v>0.73233333333333339</c:v>
                </c:pt>
                <c:pt idx="3">
                  <c:v>1.0013333333333334</c:v>
                </c:pt>
                <c:pt idx="4">
                  <c:v>1.0620666666666667</c:v>
                </c:pt>
                <c:pt idx="5">
                  <c:v>1.444</c:v>
                </c:pt>
              </c:numCache>
            </c:numRef>
          </c:xVal>
          <c:yVal>
            <c:numRef>
              <c:f>'700'!$B$1:$B$6</c:f>
              <c:numCache>
                <c:formatCode>General</c:formatCode>
                <c:ptCount val="6"/>
                <c:pt idx="0">
                  <c:v>7.9939806180734582E-3</c:v>
                </c:pt>
                <c:pt idx="1">
                  <c:v>7.4620663693550386E-3</c:v>
                </c:pt>
                <c:pt idx="2">
                  <c:v>7.0107973241846444E-3</c:v>
                </c:pt>
                <c:pt idx="3">
                  <c:v>7.0578706990291487E-3</c:v>
                </c:pt>
                <c:pt idx="4">
                  <c:v>7.1147442477190528E-3</c:v>
                </c:pt>
                <c:pt idx="5">
                  <c:v>6.3575185423320026E-3</c:v>
                </c:pt>
              </c:numCache>
            </c:numRef>
          </c:yVal>
          <c:smooth val="0"/>
          <c:extLst xmlns:c16r2="http://schemas.microsoft.com/office/drawing/2015/06/chart">
            <c:ext xmlns:c16="http://schemas.microsoft.com/office/drawing/2014/chart" uri="{C3380CC4-5D6E-409C-BE32-E72D297353CC}">
              <c16:uniqueId val="{00000003-F70E-42BD-A4C7-E1EC93AF372E}"/>
            </c:ext>
          </c:extLst>
        </c:ser>
        <c:ser>
          <c:idx val="5"/>
          <c:order val="4"/>
          <c:tx>
            <c:v>800 RPM</c:v>
          </c:tx>
          <c:spPr>
            <a:ln w="22225" cap="rnd">
              <a:solidFill>
                <a:schemeClr val="accent6"/>
              </a:solidFill>
            </a:ln>
            <a:effectLst>
              <a:glow rad="139700">
                <a:schemeClr val="accent6">
                  <a:satMod val="175000"/>
                  <a:alpha val="14000"/>
                </a:schemeClr>
              </a:glow>
            </a:effectLst>
          </c:spPr>
          <c:marker>
            <c:symbol val="none"/>
          </c:marker>
          <c:xVal>
            <c:numRef>
              <c:f>'800'!$A$1:$A$6</c:f>
              <c:numCache>
                <c:formatCode>General</c:formatCode>
                <c:ptCount val="6"/>
                <c:pt idx="0">
                  <c:v>0.27</c:v>
                </c:pt>
                <c:pt idx="1">
                  <c:v>0.42666666666666669</c:v>
                </c:pt>
                <c:pt idx="2">
                  <c:v>0.69733333333333336</c:v>
                </c:pt>
                <c:pt idx="3">
                  <c:v>1.0456666666666665</c:v>
                </c:pt>
                <c:pt idx="4">
                  <c:v>1.2403333333333333</c:v>
                </c:pt>
                <c:pt idx="5">
                  <c:v>1.6486666666666665</c:v>
                </c:pt>
              </c:numCache>
            </c:numRef>
          </c:xVal>
          <c:yVal>
            <c:numRef>
              <c:f>'800'!$B$1:$B$6</c:f>
              <c:numCache>
                <c:formatCode>General</c:formatCode>
                <c:ptCount val="6"/>
                <c:pt idx="0">
                  <c:v>7.4654109745644209E-3</c:v>
                </c:pt>
                <c:pt idx="1">
                  <c:v>5.6012058784424557E-3</c:v>
                </c:pt>
                <c:pt idx="2">
                  <c:v>6.7171759596481124E-3</c:v>
                </c:pt>
                <c:pt idx="3">
                  <c:v>6.4704844126779971E-3</c:v>
                </c:pt>
                <c:pt idx="4">
                  <c:v>6.7509060037965309E-3</c:v>
                </c:pt>
                <c:pt idx="5">
                  <c:v>6.6300052550371307E-3</c:v>
                </c:pt>
              </c:numCache>
            </c:numRef>
          </c:yVal>
          <c:smooth val="0"/>
          <c:extLst xmlns:c16r2="http://schemas.microsoft.com/office/drawing/2015/06/chart">
            <c:ext xmlns:c16="http://schemas.microsoft.com/office/drawing/2014/chart" uri="{C3380CC4-5D6E-409C-BE32-E72D297353CC}">
              <c16:uniqueId val="{00000004-F70E-42BD-A4C7-E1EC93AF372E}"/>
            </c:ext>
          </c:extLst>
        </c:ser>
        <c:ser>
          <c:idx val="0"/>
          <c:order val="5"/>
          <c:tx>
            <c:v>900 RPM</c:v>
          </c:tx>
          <c:spPr>
            <a:ln w="22225" cap="rnd">
              <a:solidFill>
                <a:schemeClr val="accent1"/>
              </a:solidFill>
            </a:ln>
            <a:effectLst>
              <a:glow rad="139700">
                <a:schemeClr val="accent1">
                  <a:satMod val="175000"/>
                  <a:alpha val="14000"/>
                </a:schemeClr>
              </a:glow>
            </a:effectLst>
          </c:spPr>
          <c:marker>
            <c:symbol val="none"/>
          </c:marker>
          <c:xVal>
            <c:numRef>
              <c:f>'900'!$A$1:$A$6</c:f>
              <c:numCache>
                <c:formatCode>General</c:formatCode>
                <c:ptCount val="6"/>
                <c:pt idx="0">
                  <c:v>0.23599999999999999</c:v>
                </c:pt>
                <c:pt idx="1">
                  <c:v>0.42933333333333329</c:v>
                </c:pt>
                <c:pt idx="2">
                  <c:v>0.75466666666666671</c:v>
                </c:pt>
                <c:pt idx="3">
                  <c:v>0.95833333333333337</c:v>
                </c:pt>
                <c:pt idx="4">
                  <c:v>1.1096666666666668</c:v>
                </c:pt>
                <c:pt idx="5">
                  <c:v>1.6815</c:v>
                </c:pt>
              </c:numCache>
            </c:numRef>
          </c:xVal>
          <c:yVal>
            <c:numRef>
              <c:f>'900'!$B$1:$B$6</c:f>
              <c:numCache>
                <c:formatCode>General</c:formatCode>
                <c:ptCount val="6"/>
                <c:pt idx="0">
                  <c:v>7.2524669204332539E-3</c:v>
                </c:pt>
                <c:pt idx="1">
                  <c:v>6.7026500162390814E-3</c:v>
                </c:pt>
                <c:pt idx="2">
                  <c:v>6.2264784308733861E-3</c:v>
                </c:pt>
                <c:pt idx="3">
                  <c:v>5.0164771159842162E-3</c:v>
                </c:pt>
                <c:pt idx="4">
                  <c:v>6.1871556523844344E-3</c:v>
                </c:pt>
                <c:pt idx="5">
                  <c:v>6.5918407359053764E-3</c:v>
                </c:pt>
              </c:numCache>
            </c:numRef>
          </c:yVal>
          <c:smooth val="0"/>
          <c:extLst xmlns:c16r2="http://schemas.microsoft.com/office/drawing/2015/06/chart">
            <c:ext xmlns:c16="http://schemas.microsoft.com/office/drawing/2014/chart" uri="{C3380CC4-5D6E-409C-BE32-E72D297353CC}">
              <c16:uniqueId val="{00000005-F70E-42BD-A4C7-E1EC93AF372E}"/>
            </c:ext>
          </c:extLst>
        </c:ser>
        <c:dLbls>
          <c:showLegendKey val="0"/>
          <c:showVal val="0"/>
          <c:showCatName val="0"/>
          <c:showSerName val="0"/>
          <c:showPercent val="0"/>
          <c:showBubbleSize val="0"/>
        </c:dLbls>
        <c:axId val="301935640"/>
        <c:axId val="301931720"/>
      </c:scatterChart>
      <c:valAx>
        <c:axId val="301935640"/>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Espesor (mm)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1720"/>
        <c:crosses val="autoZero"/>
        <c:crossBetween val="midCat"/>
      </c:valAx>
      <c:valAx>
        <c:axId val="301931720"/>
        <c:scaling>
          <c:orientation val="minMax"/>
          <c:max val="1.2000000000000002E-2"/>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1935640"/>
        <c:crosses val="autoZero"/>
        <c:crossBetween val="midCat"/>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legend>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n-US"/>
              <a:t>Esfuerzo Cortante vs rpm   DINAMICO        </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'1 probeta'!$I$29:$I$35</c:f>
              <c:numCache>
                <c:formatCode>General</c:formatCode>
                <c:ptCount val="7"/>
                <c:pt idx="0">
                  <c:v>60</c:v>
                </c:pt>
                <c:pt idx="1">
                  <c:v>400</c:v>
                </c:pt>
                <c:pt idx="2">
                  <c:v>500</c:v>
                </c:pt>
                <c:pt idx="3">
                  <c:v>600</c:v>
                </c:pt>
                <c:pt idx="4">
                  <c:v>700</c:v>
                </c:pt>
                <c:pt idx="5">
                  <c:v>800</c:v>
                </c:pt>
                <c:pt idx="6">
                  <c:v>900</c:v>
                </c:pt>
              </c:numCache>
            </c:numRef>
          </c:xVal>
          <c:yVal>
            <c:numRef>
              <c:f>'1 probeta'!$J$29:$J$35</c:f>
              <c:numCache>
                <c:formatCode>General</c:formatCode>
                <c:ptCount val="7"/>
                <c:pt idx="0">
                  <c:v>1.2744549553839575</c:v>
                </c:pt>
                <c:pt idx="1">
                  <c:v>1.0037690575673866E-2</c:v>
                </c:pt>
                <c:pt idx="2">
                  <c:v>9.058288693575757E-3</c:v>
                </c:pt>
                <c:pt idx="3">
                  <c:v>8.2939130496911245E-3</c:v>
                </c:pt>
                <c:pt idx="4">
                  <c:v>7.9939806180734582E-3</c:v>
                </c:pt>
                <c:pt idx="5">
                  <c:v>7.4654109745644209E-3</c:v>
                </c:pt>
                <c:pt idx="6">
                  <c:v>7.2524669204332539E-3</c:v>
                </c:pt>
              </c:numCache>
            </c:numRef>
          </c:yVal>
          <c:smooth val="0"/>
          <c:extLst xmlns:c16r2="http://schemas.microsoft.com/office/drawing/2015/06/chart">
            <c:ext xmlns:c16="http://schemas.microsoft.com/office/drawing/2014/chart" uri="{C3380CC4-5D6E-409C-BE32-E72D297353CC}">
              <c16:uniqueId val="{00000000-52CF-49B4-9EEB-CC2287AB64AC}"/>
            </c:ext>
          </c:extLst>
        </c:ser>
        <c:dLbls>
          <c:showLegendKey val="0"/>
          <c:showVal val="0"/>
          <c:showCatName val="0"/>
          <c:showSerName val="0"/>
          <c:showPercent val="0"/>
          <c:showBubbleSize val="0"/>
        </c:dLbls>
        <c:axId val="302640208"/>
        <c:axId val="302636288"/>
      </c:scatterChart>
      <c:valAx>
        <c:axId val="302640208"/>
        <c:scaling>
          <c:orientation val="minMax"/>
        </c:scaling>
        <c:delete val="0"/>
        <c:axPos val="b"/>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6288"/>
        <c:crosses val="autoZero"/>
        <c:crossBetween val="midCat"/>
      </c:valAx>
      <c:valAx>
        <c:axId val="302636288"/>
        <c:scaling>
          <c:orientation val="minMax"/>
        </c:scaling>
        <c:delete val="0"/>
        <c:axPos val="l"/>
        <c:majorGridlines>
          <c:spPr>
            <a:ln w="9525" cap="flat" cmpd="sng" algn="ctr">
              <a:solidFill>
                <a:schemeClr val="dk1">
                  <a:lumMod val="65000"/>
                  <a:lumOff val="35000"/>
                  <a:alpha val="75000"/>
                </a:schemeClr>
              </a:solidFill>
              <a:round/>
            </a:ln>
            <a:effectLst/>
          </c:spPr>
        </c:majorGridlines>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40208"/>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ES"/>
              <a:t>Esfuerzo Cortante vs velocidad</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manualLayout>
          <c:layoutTarget val="inner"/>
          <c:xMode val="edge"/>
          <c:yMode val="edge"/>
          <c:x val="0.1178625973049791"/>
          <c:y val="0.13959868959868962"/>
          <c:w val="0.83771474235547694"/>
          <c:h val="0.75311929682008427"/>
        </c:manualLayout>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dLbls>
            <c:dLbl>
              <c:idx val="0"/>
              <c:layout>
                <c:manualLayout>
                  <c:x val="8.7773586449111998E-2"/>
                  <c:y val="-1.8118986437561012E-2"/>
                </c:manualLayout>
              </c:layout>
              <c:tx>
                <c:rich>
                  <a:bodyPr rot="0" spcFirstLastPara="1" vertOverflow="ellipsis" vert="horz" wrap="square" lIns="38100" tIns="19050" rIns="38100" bIns="19050" anchor="ctr" anchorCtr="1">
                    <a:noAutofit/>
                  </a:bodyPr>
                  <a:lstStyle/>
                  <a:p>
                    <a:pPr>
                      <a:defRPr sz="1197" b="0" i="0" u="none" strike="noStrike" kern="1200" baseline="0">
                        <a:solidFill>
                          <a:schemeClr val="lt1">
                            <a:lumMod val="75000"/>
                          </a:schemeClr>
                        </a:solidFill>
                        <a:latin typeface="+mn-lt"/>
                        <a:ea typeface="+mn-ea"/>
                        <a:cs typeface="+mn-cs"/>
                      </a:defRPr>
                    </a:pPr>
                    <a:r>
                      <a:rPr lang="en-US" dirty="0" err="1"/>
                      <a:t>Ensayo</a:t>
                    </a:r>
                    <a:r>
                      <a:rPr lang="en-US" dirty="0"/>
                      <a:t> </a:t>
                    </a:r>
                    <a:r>
                      <a:rPr lang="en-US" dirty="0" err="1"/>
                      <a:t>Isotatico</a:t>
                    </a:r>
                    <a:endParaRPr lang="en-US" dirty="0"/>
                  </a:p>
                </c:rich>
              </c:tx>
              <c:spPr>
                <a:noFill/>
                <a:ln>
                  <a:noFill/>
                </a:ln>
                <a:effectLst/>
              </c:spPr>
              <c:txPr>
                <a:bodyPr rot="0" spcFirstLastPara="1" vertOverflow="ellipsis" vert="horz" wrap="square" lIns="38100" tIns="19050" rIns="38100" bIns="19050" anchor="ctr" anchorCtr="1">
                  <a:no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3D2-40E6-BE13-A613246B8A5A}"/>
                </c:ext>
                <c:ext xmlns:c15="http://schemas.microsoft.com/office/drawing/2012/chart" uri="{CE6537A1-D6FC-4f65-9D91-7224C49458BB}">
                  <c15:layout>
                    <c:manualLayout>
                      <c:w val="0.20796313002731134"/>
                      <c:h val="8.3481246749975827E-2"/>
                    </c:manualLayout>
                  </c15:layout>
                </c:ext>
              </c:extLst>
            </c:dLbl>
            <c:dLbl>
              <c:idx val="1"/>
              <c:layout>
                <c:manualLayout>
                  <c:x val="8.4541062801932153E-3"/>
                  <c:y val="-6.1425061425061572E-2"/>
                </c:manualLayout>
              </c:layout>
              <c:tx>
                <c:rich>
                  <a:bodyPr/>
                  <a:lstStyle/>
                  <a:p>
                    <a:r>
                      <a:rPr lang="en-US"/>
                      <a:t>60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D6B5-4F6E-A144-A0D388E278FE}"/>
                </c:ext>
                <c:ext xmlns:c15="http://schemas.microsoft.com/office/drawing/2012/chart" uri="{CE6537A1-D6FC-4f65-9D91-7224C49458BB}">
                  <c15:layout/>
                </c:ext>
              </c:extLst>
            </c:dLbl>
            <c:dLbl>
              <c:idx val="2"/>
              <c:layout>
                <c:manualLayout>
                  <c:x val="-3.6231884057971015E-3"/>
                  <c:y val="-7.3710073710073709E-2"/>
                </c:manualLayout>
              </c:layout>
              <c:tx>
                <c:rich>
                  <a:bodyPr/>
                  <a:lstStyle/>
                  <a:p>
                    <a:r>
                      <a:rPr lang="en-US"/>
                      <a:t>400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D6B5-4F6E-A144-A0D388E278FE}"/>
                </c:ext>
                <c:ext xmlns:c15="http://schemas.microsoft.com/office/drawing/2012/chart" uri="{CE6537A1-D6FC-4f65-9D91-7224C49458BB}">
                  <c15:layout/>
                </c:ext>
              </c:extLst>
            </c:dLbl>
            <c:dLbl>
              <c:idx val="3"/>
              <c:layout>
                <c:manualLayout>
                  <c:x val="-2.4154589371980675E-3"/>
                  <c:y val="-8.5995085995085999E-2"/>
                </c:manualLayout>
              </c:layout>
              <c:tx>
                <c:rich>
                  <a:bodyPr/>
                  <a:lstStyle/>
                  <a:p>
                    <a:r>
                      <a:rPr lang="en-US"/>
                      <a:t>500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D6B5-4F6E-A144-A0D388E278FE}"/>
                </c:ext>
                <c:ext xmlns:c15="http://schemas.microsoft.com/office/drawing/2012/chart" uri="{CE6537A1-D6FC-4f65-9D91-7224C49458BB}">
                  <c15:layout/>
                </c:ext>
              </c:extLst>
            </c:dLbl>
            <c:dLbl>
              <c:idx val="4"/>
              <c:layout>
                <c:manualLayout>
                  <c:x val="1.2077294685990338E-3"/>
                  <c:y val="-9.418509418509434E-2"/>
                </c:manualLayout>
              </c:layout>
              <c:tx>
                <c:rich>
                  <a:bodyPr/>
                  <a:lstStyle/>
                  <a:p>
                    <a:r>
                      <a:rPr lang="en-US"/>
                      <a:t>600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D6B5-4F6E-A144-A0D388E278FE}"/>
                </c:ext>
                <c:ext xmlns:c15="http://schemas.microsoft.com/office/drawing/2012/chart" uri="{CE6537A1-D6FC-4f65-9D91-7224C49458BB}">
                  <c15:layout/>
                </c:ext>
              </c:extLst>
            </c:dLbl>
            <c:dLbl>
              <c:idx val="5"/>
              <c:layout>
                <c:manualLayout>
                  <c:x val="-8.856580457753038E-17"/>
                  <c:y val="-7.780507780507781E-2"/>
                </c:manualLayout>
              </c:layout>
              <c:tx>
                <c:rich>
                  <a:bodyPr/>
                  <a:lstStyle/>
                  <a:p>
                    <a:r>
                      <a:rPr lang="en-US"/>
                      <a:t>700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D6B5-4F6E-A144-A0D388E278FE}"/>
                </c:ext>
                <c:ext xmlns:c15="http://schemas.microsoft.com/office/drawing/2012/chart" uri="{CE6537A1-D6FC-4f65-9D91-7224C49458BB}">
                  <c15:layout/>
                </c:ext>
              </c:extLst>
            </c:dLbl>
            <c:dLbl>
              <c:idx val="6"/>
              <c:layout>
                <c:manualLayout>
                  <c:x val="-2.415458937198156E-3"/>
                  <c:y val="-8.5995085995086151E-2"/>
                </c:manualLayout>
              </c:layout>
              <c:tx>
                <c:rich>
                  <a:bodyPr/>
                  <a:lstStyle/>
                  <a:p>
                    <a:r>
                      <a:rPr lang="en-US"/>
                      <a:t>800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6-D6B5-4F6E-A144-A0D388E278FE}"/>
                </c:ext>
                <c:ext xmlns:c15="http://schemas.microsoft.com/office/drawing/2012/chart" uri="{CE6537A1-D6FC-4f65-9D91-7224C49458BB}">
                  <c15:layout/>
                </c:ext>
              </c:extLst>
            </c:dLbl>
            <c:dLbl>
              <c:idx val="7"/>
              <c:layout>
                <c:manualLayout>
                  <c:x val="-1.932367149758454E-2"/>
                  <c:y val="-9.8280098280098274E-2"/>
                </c:manualLayout>
              </c:layout>
              <c:tx>
                <c:rich>
                  <a:bodyPr/>
                  <a:lstStyle/>
                  <a:p>
                    <a:r>
                      <a:rPr lang="en-US"/>
                      <a:t>900</a:t>
                    </a:r>
                  </a:p>
                </c:rich>
              </c:tx>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7-D6B5-4F6E-A144-A0D388E278FE}"/>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75000"/>
                      </a:schemeClr>
                    </a:solidFill>
                    <a:latin typeface="+mn-lt"/>
                    <a:ea typeface="+mn-ea"/>
                    <a:cs typeface="+mn-cs"/>
                  </a:defRPr>
                </a:pPr>
                <a:endParaRPr lang="es-E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50000"/>
                        </a:schemeClr>
                      </a:solidFill>
                      <a:round/>
                    </a:ln>
                    <a:effectLst/>
                  </c:spPr>
                </c15:leaderLines>
              </c:ext>
            </c:extLst>
          </c:dLbls>
          <c:trendline>
            <c:spPr>
              <a:ln w="25400" cap="rnd">
                <a:solidFill>
                  <a:schemeClr val="accent1">
                    <a:alpha val="50000"/>
                  </a:schemeClr>
                </a:solidFill>
              </a:ln>
              <a:effectLst/>
            </c:spPr>
            <c:trendlineType val="log"/>
            <c:dispRSqr val="0"/>
            <c:dispEq val="0"/>
          </c:trendline>
          <c:xVal>
            <c:numRef>
              <c:f>'1 probeta'!$I$28:$I$35</c:f>
              <c:numCache>
                <c:formatCode>General</c:formatCode>
                <c:ptCount val="8"/>
                <c:pt idx="0">
                  <c:v>0</c:v>
                </c:pt>
                <c:pt idx="1">
                  <c:v>60</c:v>
                </c:pt>
                <c:pt idx="2">
                  <c:v>400</c:v>
                </c:pt>
                <c:pt idx="3">
                  <c:v>500</c:v>
                </c:pt>
                <c:pt idx="4">
                  <c:v>600</c:v>
                </c:pt>
                <c:pt idx="5">
                  <c:v>700</c:v>
                </c:pt>
                <c:pt idx="6">
                  <c:v>800</c:v>
                </c:pt>
                <c:pt idx="7">
                  <c:v>900</c:v>
                </c:pt>
              </c:numCache>
            </c:numRef>
          </c:xVal>
          <c:yVal>
            <c:numRef>
              <c:f>'1 probeta'!$J$28:$J$35</c:f>
              <c:numCache>
                <c:formatCode>General</c:formatCode>
                <c:ptCount val="8"/>
                <c:pt idx="0">
                  <c:v>4.2004414320987653</c:v>
                </c:pt>
                <c:pt idx="1">
                  <c:v>1.2744549553839575</c:v>
                </c:pt>
                <c:pt idx="2">
                  <c:v>1.0037690575673866E-2</c:v>
                </c:pt>
                <c:pt idx="3">
                  <c:v>9.058288693575757E-3</c:v>
                </c:pt>
                <c:pt idx="4">
                  <c:v>8.2939130496911245E-3</c:v>
                </c:pt>
                <c:pt idx="5">
                  <c:v>7.9939806180734582E-3</c:v>
                </c:pt>
                <c:pt idx="6">
                  <c:v>7.4654109745644209E-3</c:v>
                </c:pt>
                <c:pt idx="7">
                  <c:v>7.2524669204332539E-3</c:v>
                </c:pt>
              </c:numCache>
            </c:numRef>
          </c:yVal>
          <c:smooth val="0"/>
          <c:extLst xmlns:c16r2="http://schemas.microsoft.com/office/drawing/2015/06/chart">
            <c:ext xmlns:c16="http://schemas.microsoft.com/office/drawing/2014/chart" uri="{C3380CC4-5D6E-409C-BE32-E72D297353CC}">
              <c16:uniqueId val="{00000009-D6B5-4F6E-A144-A0D388E278FE}"/>
            </c:ext>
          </c:extLst>
        </c:ser>
        <c:dLbls>
          <c:showLegendKey val="0"/>
          <c:showVal val="0"/>
          <c:showCatName val="0"/>
          <c:showSerName val="0"/>
          <c:showPercent val="0"/>
          <c:showBubbleSize val="0"/>
        </c:dLbls>
        <c:axId val="302638640"/>
        <c:axId val="302634720"/>
      </c:scatterChart>
      <c:valAx>
        <c:axId val="302638640"/>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4720"/>
        <c:crosses val="autoZero"/>
        <c:crossBetween val="midCat"/>
      </c:valAx>
      <c:valAx>
        <c:axId val="302634720"/>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Esfuerzo cortante (Kg/mm2)</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8640"/>
        <c:crosses val="autoZero"/>
        <c:crossBetween val="midCat"/>
      </c:valAx>
      <c:spPr>
        <a:noFill/>
        <a:ln>
          <a:noFill/>
        </a:ln>
        <a:effectLst/>
      </c:spPr>
    </c:plotArea>
    <c:plotVisOnly val="1"/>
    <c:dispBlanksAs val="gap"/>
    <c:showDLblsOverMax val="0"/>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s-ES"/>
              <a:t>Relación porcentual </a:t>
            </a:r>
          </a:p>
        </c:rich>
      </c:tx>
      <c:layout/>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s-ES"/>
        </a:p>
      </c:txPr>
    </c:title>
    <c:autoTitleDeleted val="0"/>
    <c:plotArea>
      <c:layout/>
      <c:barChart>
        <c:barDir val="col"/>
        <c:grouping val="clustered"/>
        <c:varyColors val="0"/>
        <c:ser>
          <c:idx val="0"/>
          <c:order val="0"/>
          <c:spPr>
            <a:gradFill rotWithShape="1">
              <a:gsLst>
                <a:gs pos="0">
                  <a:schemeClr val="accent1">
                    <a:shade val="51000"/>
                    <a:satMod val="130000"/>
                  </a:schemeClr>
                </a:gs>
                <a:gs pos="80000">
                  <a:schemeClr val="accent1">
                    <a:shade val="93000"/>
                    <a:satMod val="130000"/>
                  </a:schemeClr>
                </a:gs>
                <a:gs pos="100000">
                  <a:schemeClr val="accent1">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dLbl>
              <c:idx val="0"/>
              <c:layout>
                <c:manualLayout>
                  <c:x val="-1.5226547041158195E-3"/>
                  <c:y val="-7.1393119136801823E-4"/>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27EB-4184-B96B-13D247C8E54A}"/>
                </c:ext>
                <c:ext xmlns:c15="http://schemas.microsoft.com/office/drawing/2012/chart" uri="{CE6537A1-D6FC-4f65-9D91-7224C49458BB}">
                  <c15:layout/>
                </c:ext>
              </c:extLst>
            </c:dLbl>
            <c:dLbl>
              <c:idx val="1"/>
              <c:layout>
                <c:manualLayout>
                  <c:x val="-1.5226547041158195E-3"/>
                  <c:y val="-2.1536924272934396E-2"/>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27EB-4184-B96B-13D247C8E54A}"/>
                </c:ext>
                <c:ext xmlns:c15="http://schemas.microsoft.com/office/drawing/2012/chart" uri="{CE6537A1-D6FC-4f65-9D91-7224C49458BB}">
                  <c15:layout/>
                </c:ext>
              </c:extLst>
            </c:dLbl>
            <c:dLbl>
              <c:idx val="2"/>
              <c:layout>
                <c:manualLayout>
                  <c:x val="0"/>
                  <c:y val="5.2354954033652671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27EB-4184-B96B-13D247C8E54A}"/>
                </c:ext>
                <c:ext xmlns:c15="http://schemas.microsoft.com/office/drawing/2012/chart" uri="{CE6537A1-D6FC-4f65-9D91-7224C49458BB}">
                  <c15:layout/>
                </c:ext>
              </c:extLst>
            </c:dLbl>
            <c:dLbl>
              <c:idx val="3"/>
              <c:layout>
                <c:manualLayout>
                  <c:x val="-3.0453094082317509E-3"/>
                  <c:y val="-3.688644488734674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27EB-4184-B96B-13D247C8E54A}"/>
                </c:ext>
                <c:ext xmlns:c15="http://schemas.microsoft.com/office/drawing/2012/chart" uri="{CE6537A1-D6FC-4f65-9D91-7224C49458BB}">
                  <c15:layout/>
                </c:ext>
              </c:extLst>
            </c:dLbl>
            <c:dLbl>
              <c:idx val="4"/>
              <c:layout>
                <c:manualLayout>
                  <c:x val="0"/>
                  <c:y val="-3.6886444887346747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4-27EB-4184-B96B-13D247C8E54A}"/>
                </c:ext>
                <c:ext xmlns:c15="http://schemas.microsoft.com/office/drawing/2012/chart" uri="{CE6537A1-D6FC-4f65-9D91-7224C49458BB}">
                  <c15:layout/>
                </c:ext>
              </c:extLst>
            </c:dLbl>
            <c:dLbl>
              <c:idx val="5"/>
              <c:layout>
                <c:manualLayout>
                  <c:x val="-3.045309408231639E-3"/>
                  <c:y val="-6.6633577861012492E-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5-27EB-4184-B96B-13D247C8E54A}"/>
                </c:ext>
                <c:ext xmlns:c15="http://schemas.microsoft.com/office/drawing/2012/chart" uri="{CE6537A1-D6FC-4f65-9D91-7224C49458BB}">
                  <c15:layout/>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s-ES"/>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numRef>
              <c:f>Hoja4!$A$8:$A$13</c:f>
              <c:numCache>
                <c:formatCode>General</c:formatCode>
                <c:ptCount val="6"/>
                <c:pt idx="0">
                  <c:v>400</c:v>
                </c:pt>
                <c:pt idx="1">
                  <c:v>500</c:v>
                </c:pt>
                <c:pt idx="2">
                  <c:v>600</c:v>
                </c:pt>
                <c:pt idx="3">
                  <c:v>700</c:v>
                </c:pt>
                <c:pt idx="4">
                  <c:v>800</c:v>
                </c:pt>
                <c:pt idx="5">
                  <c:v>900</c:v>
                </c:pt>
              </c:numCache>
            </c:numRef>
          </c:cat>
          <c:val>
            <c:numRef>
              <c:f>Hoja4!$B$8:$B$13</c:f>
              <c:numCache>
                <c:formatCode>General</c:formatCode>
                <c:ptCount val="6"/>
                <c:pt idx="0">
                  <c:v>0.247</c:v>
                </c:pt>
                <c:pt idx="1">
                  <c:v>0.219</c:v>
                </c:pt>
                <c:pt idx="2">
                  <c:v>0.20300000000000001</c:v>
                </c:pt>
                <c:pt idx="3">
                  <c:v>0.19</c:v>
                </c:pt>
                <c:pt idx="4">
                  <c:v>0.17799999999999999</c:v>
                </c:pt>
                <c:pt idx="5">
                  <c:v>0.17299999999999999</c:v>
                </c:pt>
              </c:numCache>
            </c:numRef>
          </c:val>
          <c:extLst xmlns:c16r2="http://schemas.microsoft.com/office/drawing/2015/06/chart">
            <c:ext xmlns:c16="http://schemas.microsoft.com/office/drawing/2014/chart" uri="{C3380CC4-5D6E-409C-BE32-E72D297353CC}">
              <c16:uniqueId val="{00000006-27EB-4184-B96B-13D247C8E54A}"/>
            </c:ext>
          </c:extLst>
        </c:ser>
        <c:dLbls>
          <c:dLblPos val="inEnd"/>
          <c:showLegendKey val="0"/>
          <c:showVal val="1"/>
          <c:showCatName val="0"/>
          <c:showSerName val="0"/>
          <c:showPercent val="0"/>
          <c:showBubbleSize val="0"/>
        </c:dLbls>
        <c:gapWidth val="100"/>
        <c:overlap val="-24"/>
        <c:axId val="302633936"/>
        <c:axId val="302640600"/>
      </c:barChart>
      <c:catAx>
        <c:axId val="302633936"/>
        <c:scaling>
          <c:orientation val="minMax"/>
        </c:scaling>
        <c:delete val="0"/>
        <c:axPos val="b"/>
        <c:title>
          <c:tx>
            <c:rich>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S"/>
                  <a:t>Velocidad (rpm)</a:t>
                </a:r>
              </a:p>
            </c:rich>
          </c:tx>
          <c:layout/>
          <c:overlay val="0"/>
          <c:spPr>
            <a:noFill/>
            <a:ln>
              <a:noFill/>
            </a:ln>
            <a:effectLst/>
          </c:spPr>
          <c:txPr>
            <a:bodyPr rot="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crossAx val="302640600"/>
        <c:crosses val="autoZero"/>
        <c:auto val="1"/>
        <c:lblAlgn val="ctr"/>
        <c:lblOffset val="100"/>
        <c:noMultiLvlLbl val="0"/>
      </c:catAx>
      <c:valAx>
        <c:axId val="302640600"/>
        <c:scaling>
          <c:orientation val="minMax"/>
        </c:scaling>
        <c:delete val="0"/>
        <c:axPos val="l"/>
        <c:majorGridlines>
          <c:spPr>
            <a:ln w="9525" cap="flat" cmpd="sng" algn="ctr">
              <a:solidFill>
                <a:schemeClr val="lt1">
                  <a:lumMod val="95000"/>
                  <a:alpha val="10000"/>
                </a:schemeClr>
              </a:solidFill>
              <a:round/>
            </a:ln>
            <a:effectLst/>
          </c:spPr>
        </c:majorGridlines>
        <c:title>
          <c:tx>
            <c:rich>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r>
                  <a:rPr lang="es-ES"/>
                  <a:t>Relación porcentual (%)</a:t>
                </a:r>
              </a:p>
            </c:rich>
          </c:tx>
          <c:layout/>
          <c:overlay val="0"/>
          <c:spPr>
            <a:noFill/>
            <a:ln>
              <a:noFill/>
            </a:ln>
            <a:effectLst/>
          </c:spPr>
          <c:txPr>
            <a:bodyPr rot="-5400000" spcFirstLastPara="1" vertOverflow="ellipsis" vert="horz" wrap="square" anchor="ctr" anchorCtr="1"/>
            <a:lstStyle/>
            <a:p>
              <a:pPr>
                <a:defRPr sz="1197" b="1" i="0" u="none" strike="noStrike" kern="1200" cap="all" baseline="0">
                  <a:solidFill>
                    <a:schemeClr val="lt1">
                      <a:lumMod val="85000"/>
                    </a:schemeClr>
                  </a:solidFill>
                  <a:latin typeface="+mn-lt"/>
                  <a:ea typeface="+mn-ea"/>
                  <a:cs typeface="+mn-cs"/>
                </a:defRPr>
              </a:pPr>
              <a:endParaRPr lang="es-E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s-ES"/>
          </a:p>
        </c:txPr>
        <c:crossAx val="302633936"/>
        <c:crosses val="autoZero"/>
        <c:crossBetween val="between"/>
      </c:valAx>
      <c:spPr>
        <a:noFill/>
        <a:ln>
          <a:noFill/>
        </a:ln>
        <a:effectLst/>
      </c:spPr>
    </c:plotArea>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a:noFill/>
    </a:ln>
    <a:effectLst/>
  </c:spPr>
  <c:txPr>
    <a:bodyPr/>
    <a:lstStyle/>
    <a:p>
      <a:pPr>
        <a:defRPr/>
      </a:pPr>
      <a:endParaRPr lang="es-E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MX"/>
              <a:t>Energía de la deformación vs Velocidad</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smooth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Hoja1!$A$2:$A$7</c:f>
              <c:numCache>
                <c:formatCode>General</c:formatCode>
                <c:ptCount val="6"/>
                <c:pt idx="0">
                  <c:v>400</c:v>
                </c:pt>
                <c:pt idx="1">
                  <c:v>500</c:v>
                </c:pt>
                <c:pt idx="2">
                  <c:v>600</c:v>
                </c:pt>
                <c:pt idx="3">
                  <c:v>700</c:v>
                </c:pt>
                <c:pt idx="4">
                  <c:v>800</c:v>
                </c:pt>
                <c:pt idx="5">
                  <c:v>900</c:v>
                </c:pt>
              </c:numCache>
            </c:numRef>
          </c:xVal>
          <c:yVal>
            <c:numRef>
              <c:f>Hoja1!$B$2:$B$7</c:f>
              <c:numCache>
                <c:formatCode>General</c:formatCode>
                <c:ptCount val="6"/>
                <c:pt idx="0">
                  <c:v>1.774E-3</c:v>
                </c:pt>
                <c:pt idx="1">
                  <c:v>1.748E-3</c:v>
                </c:pt>
                <c:pt idx="2">
                  <c:v>1.66E-3</c:v>
                </c:pt>
                <c:pt idx="3">
                  <c:v>1.449E-3</c:v>
                </c:pt>
                <c:pt idx="4">
                  <c:v>1.2949999999999999E-3</c:v>
                </c:pt>
                <c:pt idx="5">
                  <c:v>1.15E-3</c:v>
                </c:pt>
              </c:numCache>
            </c:numRef>
          </c:yVal>
          <c:smooth val="1"/>
          <c:extLst xmlns:c16r2="http://schemas.microsoft.com/office/drawing/2015/06/chart">
            <c:ext xmlns:c16="http://schemas.microsoft.com/office/drawing/2014/chart" uri="{C3380CC4-5D6E-409C-BE32-E72D297353CC}">
              <c16:uniqueId val="{00000000-8F22-4071-A167-B284F1528BF0}"/>
            </c:ext>
          </c:extLst>
        </c:ser>
        <c:dLbls>
          <c:showLegendKey val="0"/>
          <c:showVal val="0"/>
          <c:showCatName val="0"/>
          <c:showSerName val="0"/>
          <c:showPercent val="0"/>
          <c:showBubbleSize val="0"/>
        </c:dLbls>
        <c:axId val="302635112"/>
        <c:axId val="302637464"/>
      </c:scatterChart>
      <c:valAx>
        <c:axId val="302635112"/>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7464"/>
        <c:crosses val="autoZero"/>
        <c:crossBetween val="midCat"/>
      </c:valAx>
      <c:valAx>
        <c:axId val="302637464"/>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Energía de la deformación (J)</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5112"/>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r>
              <a:rPr lang="es-MX"/>
              <a:t>Energía de la deformación vs velocidad</a:t>
            </a:r>
          </a:p>
        </c:rich>
      </c:tx>
      <c:layout/>
      <c:overlay val="0"/>
      <c:spPr>
        <a:noFill/>
        <a:ln>
          <a:noFill/>
        </a:ln>
        <a:effectLst/>
      </c:spPr>
      <c:txPr>
        <a:bodyPr rot="0" spcFirstLastPara="1" vertOverflow="ellipsis" vert="horz" wrap="square" anchor="ctr" anchorCtr="1"/>
        <a:lstStyle/>
        <a:p>
          <a:pPr>
            <a:defRPr sz="1862" b="1" i="0" u="none" strike="noStrike" kern="1200" cap="none" baseline="0">
              <a:solidFill>
                <a:schemeClr val="lt1">
                  <a:lumMod val="85000"/>
                </a:schemeClr>
              </a:solidFill>
              <a:latin typeface="+mn-lt"/>
              <a:ea typeface="+mn-ea"/>
              <a:cs typeface="+mn-cs"/>
            </a:defRPr>
          </a:pPr>
          <a:endParaRPr lang="es-ES"/>
        </a:p>
      </c:txPr>
    </c:title>
    <c:autoTitleDeleted val="0"/>
    <c:plotArea>
      <c:layout/>
      <c:scatterChart>
        <c:scatterStyle val="lineMarker"/>
        <c:varyColors val="0"/>
        <c:ser>
          <c:idx val="0"/>
          <c:order val="0"/>
          <c:spPr>
            <a:ln w="22225" cap="rnd">
              <a:solidFill>
                <a:schemeClr val="accent1"/>
              </a:solidFill>
            </a:ln>
            <a:effectLst>
              <a:glow rad="139700">
                <a:schemeClr val="accent1">
                  <a:satMod val="175000"/>
                  <a:alpha val="14000"/>
                </a:schemeClr>
              </a:glow>
            </a:effectLst>
          </c:spPr>
          <c:marker>
            <c:symbol val="circle"/>
            <c:size val="3"/>
            <c:spPr>
              <a:solidFill>
                <a:schemeClr val="accent1">
                  <a:lumMod val="60000"/>
                  <a:lumOff val="40000"/>
                </a:schemeClr>
              </a:solidFill>
              <a:ln>
                <a:noFill/>
              </a:ln>
              <a:effectLst>
                <a:glow rad="63500">
                  <a:schemeClr val="accent1">
                    <a:satMod val="175000"/>
                    <a:alpha val="25000"/>
                  </a:schemeClr>
                </a:glow>
              </a:effectLst>
            </c:spPr>
          </c:marker>
          <c:xVal>
            <c:numRef>
              <c:f>'energia deformación una porbeta'!$A$2:$A$9</c:f>
              <c:numCache>
                <c:formatCode>General</c:formatCode>
                <c:ptCount val="8"/>
                <c:pt idx="0">
                  <c:v>0</c:v>
                </c:pt>
                <c:pt idx="1">
                  <c:v>60</c:v>
                </c:pt>
                <c:pt idx="2">
                  <c:v>400</c:v>
                </c:pt>
                <c:pt idx="3">
                  <c:v>500</c:v>
                </c:pt>
                <c:pt idx="4">
                  <c:v>600</c:v>
                </c:pt>
                <c:pt idx="5">
                  <c:v>700</c:v>
                </c:pt>
                <c:pt idx="6">
                  <c:v>800</c:v>
                </c:pt>
                <c:pt idx="7">
                  <c:v>900</c:v>
                </c:pt>
              </c:numCache>
            </c:numRef>
          </c:xVal>
          <c:yVal>
            <c:numRef>
              <c:f>'energia deformación una porbeta'!$B$2:$B$9</c:f>
              <c:numCache>
                <c:formatCode>General</c:formatCode>
                <c:ptCount val="8"/>
                <c:pt idx="0">
                  <c:v>3.2000000000000001E-2</c:v>
                </c:pt>
                <c:pt idx="1">
                  <c:v>7.2859999999999999E-3</c:v>
                </c:pt>
                <c:pt idx="2">
                  <c:v>7.182E-5</c:v>
                </c:pt>
                <c:pt idx="3">
                  <c:v>5.7000000000000003E-5</c:v>
                </c:pt>
                <c:pt idx="4">
                  <c:v>6.02E-5</c:v>
                </c:pt>
                <c:pt idx="5">
                  <c:v>6.8059999999999996E-5</c:v>
                </c:pt>
                <c:pt idx="6">
                  <c:v>4.1650000000000003E-5</c:v>
                </c:pt>
                <c:pt idx="7">
                  <c:v>6.2279999999999993E-5</c:v>
                </c:pt>
              </c:numCache>
            </c:numRef>
          </c:yVal>
          <c:smooth val="0"/>
          <c:extLst xmlns:c16r2="http://schemas.microsoft.com/office/drawing/2015/06/chart">
            <c:ext xmlns:c16="http://schemas.microsoft.com/office/drawing/2014/chart" uri="{C3380CC4-5D6E-409C-BE32-E72D297353CC}">
              <c16:uniqueId val="{00000000-9ED9-4F4D-9DC7-90ADE1AFA245}"/>
            </c:ext>
          </c:extLst>
        </c:ser>
        <c:dLbls>
          <c:showLegendKey val="0"/>
          <c:showVal val="0"/>
          <c:showCatName val="0"/>
          <c:showSerName val="0"/>
          <c:showPercent val="0"/>
          <c:showBubbleSize val="0"/>
        </c:dLbls>
        <c:axId val="302639424"/>
        <c:axId val="302635896"/>
      </c:scatterChart>
      <c:valAx>
        <c:axId val="302639424"/>
        <c:scaling>
          <c:orientation val="minMax"/>
        </c:scaling>
        <c:delete val="0"/>
        <c:axPos val="b"/>
        <c:majorGridlines>
          <c:spPr>
            <a:ln w="9525" cap="flat" cmpd="sng" algn="ctr">
              <a:solidFill>
                <a:schemeClr val="dk1">
                  <a:lumMod val="65000"/>
                  <a:lumOff val="35000"/>
                  <a:alpha val="75000"/>
                </a:schemeClr>
              </a:solidFill>
              <a:round/>
            </a:ln>
            <a:effectLst/>
          </c:spPr>
        </c:majorGridlines>
        <c:title>
          <c:tx>
            <c:rich>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Velocidad (RPM)</a:t>
                </a:r>
              </a:p>
            </c:rich>
          </c:tx>
          <c:layout/>
          <c:overlay val="0"/>
          <c:spPr>
            <a:noFill/>
            <a:ln>
              <a:noFill/>
            </a:ln>
            <a:effectLst/>
          </c:spPr>
          <c:txPr>
            <a:bodyPr rot="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5896"/>
        <c:crosses val="autoZero"/>
        <c:crossBetween val="midCat"/>
      </c:valAx>
      <c:valAx>
        <c:axId val="302635896"/>
        <c:scaling>
          <c:orientation val="minMax"/>
        </c:scaling>
        <c:delete val="0"/>
        <c:axPos val="l"/>
        <c:majorGridlines>
          <c:spPr>
            <a:ln w="9525" cap="flat" cmpd="sng" algn="ctr">
              <a:solidFill>
                <a:schemeClr val="dk1">
                  <a:lumMod val="65000"/>
                  <a:lumOff val="35000"/>
                  <a:alpha val="75000"/>
                </a:schemeClr>
              </a:solidFill>
              <a:round/>
            </a:ln>
            <a:effectLst/>
          </c:spPr>
        </c:majorGridlines>
        <c:title>
          <c:tx>
            <c:rich>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r>
                  <a:rPr lang="es-MX"/>
                  <a:t>Energía de la deformación (J)</a:t>
                </a:r>
              </a:p>
            </c:rich>
          </c:tx>
          <c:layout/>
          <c:overlay val="0"/>
          <c:spPr>
            <a:noFill/>
            <a:ln>
              <a:noFill/>
            </a:ln>
            <a:effectLst/>
          </c:spPr>
          <c:txPr>
            <a:bodyPr rot="-5400000" spcFirstLastPara="1" vertOverflow="ellipsis" vert="horz" wrap="square" anchor="ctr" anchorCtr="1"/>
            <a:lstStyle/>
            <a:p>
              <a:pPr>
                <a:defRPr sz="1197" b="1" i="0" u="none" strike="noStrike" kern="1200" baseline="0">
                  <a:solidFill>
                    <a:schemeClr val="lt1">
                      <a:lumMod val="75000"/>
                    </a:schemeClr>
                  </a:solidFill>
                  <a:latin typeface="+mn-lt"/>
                  <a:ea typeface="+mn-ea"/>
                  <a:cs typeface="+mn-cs"/>
                </a:defRPr>
              </a:pPr>
              <a:endParaRPr lang="es-ES"/>
            </a:p>
          </c:txPr>
        </c:title>
        <c:numFmt formatCode="General" sourceLinked="1"/>
        <c:majorTickMark val="none"/>
        <c:minorTickMark val="none"/>
        <c:tickLblPos val="nextTo"/>
        <c:spPr>
          <a:noFill/>
          <a:ln w="9525" cap="flat" cmpd="sng" algn="ctr">
            <a:solidFill>
              <a:schemeClr val="lt1">
                <a:lumMod val="50000"/>
              </a:schemeClr>
            </a:solidFill>
            <a:round/>
          </a:ln>
          <a:effectLst/>
        </c:spPr>
        <c:txPr>
          <a:bodyPr rot="-60000000" spcFirstLastPara="1" vertOverflow="ellipsis" vert="horz" wrap="square" anchor="ctr" anchorCtr="1"/>
          <a:lstStyle/>
          <a:p>
            <a:pPr>
              <a:defRPr sz="1197" b="0" i="0" u="none" strike="noStrike" kern="1200" baseline="0">
                <a:solidFill>
                  <a:schemeClr val="lt1">
                    <a:lumMod val="75000"/>
                  </a:schemeClr>
                </a:solidFill>
                <a:latin typeface="+mn-lt"/>
                <a:ea typeface="+mn-ea"/>
                <a:cs typeface="+mn-cs"/>
              </a:defRPr>
            </a:pPr>
            <a:endParaRPr lang="es-ES"/>
          </a:p>
        </c:txPr>
        <c:crossAx val="302639424"/>
        <c:crosses val="autoZero"/>
        <c:crossBetween val="midCat"/>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dk1">
        <a:lumMod val="75000"/>
        <a:lumOff val="25000"/>
      </a:schemeClr>
    </a:solidFill>
    <a:ln w="9525" cap="flat" cmpd="sng" algn="ctr">
      <a:solidFill>
        <a:schemeClr val="dk1">
          <a:lumMod val="15000"/>
          <a:lumOff val="85000"/>
        </a:schemeClr>
      </a:solidFill>
      <a:round/>
    </a:ln>
    <a:effectLst/>
  </c:spPr>
  <c:txPr>
    <a:bodyPr/>
    <a:lstStyle/>
    <a:p>
      <a:pPr>
        <a:defRPr/>
      </a:pPr>
      <a:endParaRPr lang="es-E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0.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6.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7.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8.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33">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9525" cap="flat" cmpd="sng" algn="ctr">
        <a:solidFill>
          <a:schemeClr val="lt1">
            <a:lumMod val="95000"/>
            <a:alpha val="10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tx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tx1"/>
    </cs:fontRef>
    <cs:spPr>
      <a:ln w="9525">
        <a:solidFill>
          <a:schemeClr val="lt1">
            <a:lumMod val="95000"/>
            <a:alpha val="54000"/>
          </a:schemeClr>
        </a:solidFill>
        <a:prstDash val="dash"/>
      </a:ln>
    </cs:spPr>
  </cs:dropLine>
  <cs:errorBar>
    <cs:lnRef idx="0"/>
    <cs:fillRef idx="0"/>
    <cs:effectRef idx="0"/>
    <cs:fontRef idx="minor">
      <a:schemeClr val="tx1"/>
    </cs:fontRef>
    <cs:spPr>
      <a:ln w="9525" cap="flat" cmpd="sng" algn="ctr">
        <a:solidFill>
          <a:schemeClr val="lt1">
            <a:lumMod val="9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lt1">
            <a:lumMod val="95000"/>
            <a:alpha val="10000"/>
          </a:schemeClr>
        </a:solidFill>
        <a:round/>
      </a:ln>
    </cs:spPr>
  </cs:gridlineMajor>
  <cs:gridlineMinor>
    <cs:lnRef idx="0"/>
    <cs:fillRef idx="0"/>
    <cs:effectRef idx="0"/>
    <cs:fontRef idx="minor">
      <a:schemeClr val="tx1"/>
    </cs:fontRef>
    <cs:spPr>
      <a:ln>
        <a:solidFill>
          <a:schemeClr val="lt1">
            <a:lumMod val="95000"/>
            <a:alpha val="5000"/>
          </a:schemeClr>
        </a:solidFill>
      </a:ln>
    </cs:spPr>
  </cs:gridlineMinor>
  <cs:hiLoLine>
    <cs:lnRef idx="0"/>
    <cs:fillRef idx="0"/>
    <cs:effectRef idx="0"/>
    <cs:fontRef idx="minor">
      <a:schemeClr val="tx1"/>
    </cs:fontRef>
    <cs:spPr>
      <a:ln w="9525">
        <a:solidFill>
          <a:schemeClr val="lt1">
            <a:lumMod val="95000"/>
            <a:alpha val="54000"/>
          </a:schemeClr>
        </a:solidFill>
        <a:prstDash val="dash"/>
      </a:ln>
    </cs:spPr>
  </cs:hiLoLine>
  <cs:leaderLine>
    <cs:lnRef idx="0"/>
    <cs:fillRef idx="0"/>
    <cs:effectRef idx="0"/>
    <cs:fontRef idx="minor">
      <a:schemeClr val="tx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tx1"/>
    </cs:fontRef>
  </cs:plotArea>
  <cs:plotArea3D>
    <cs:lnRef idx="0"/>
    <cs:fillRef idx="0"/>
    <cs:effectRef idx="0"/>
    <cs:fontRef idx="minor">
      <a:schemeClr val="tx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tx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tx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tx1"/>
    </cs:fontRef>
  </cs:wall>
</cs:chartStyle>
</file>

<file path=ppt/charts/style2.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20.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8.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charts/style9.xml><?xml version="1.0" encoding="utf-8"?>
<cs:chartStyle xmlns:cs="http://schemas.microsoft.com/office/drawing/2012/chartStyle" xmlns:a="http://schemas.openxmlformats.org/drawingml/2006/main" id="245">
  <cs:axisTitle>
    <cs:lnRef idx="0"/>
    <cs:fillRef idx="0"/>
    <cs:effectRef idx="0"/>
    <cs:fontRef idx="minor">
      <a:schemeClr val="lt1">
        <a:lumMod val="75000"/>
      </a:schemeClr>
    </cs:fontRef>
    <cs:defRPr sz="1197" b="1" kern="1200"/>
  </cs:axisTitle>
  <cs:categoryAxis>
    <cs:lnRef idx="0"/>
    <cs:fillRef idx="0"/>
    <cs:effectRef idx="0"/>
    <cs:fontRef idx="minor">
      <a:schemeClr val="lt1">
        <a:lumMod val="75000"/>
      </a:schemeClr>
    </cs:fontRef>
    <cs:defRPr sz="1197" kern="1200"/>
  </cs:categoryAxis>
  <cs:chartArea>
    <cs:lnRef idx="0"/>
    <cs:fillRef idx="0"/>
    <cs:effectRef idx="0"/>
    <cs:fontRef idx="minor">
      <a:schemeClr val="dk1"/>
    </cs:fontRef>
    <cs:spPr>
      <a:solidFill>
        <a:schemeClr val="dk1">
          <a:lumMod val="75000"/>
          <a:lumOff val="25000"/>
        </a:schemeClr>
      </a:solidFill>
      <a:ln w="9525" cap="flat" cmpd="sng" algn="ctr">
        <a:solidFill>
          <a:schemeClr val="dk1">
            <a:lumMod val="15000"/>
            <a:lumOff val="85000"/>
          </a:schemeClr>
        </a:solidFill>
        <a:round/>
      </a:ln>
    </cs:spPr>
    <cs:defRPr sz="1197" kern="1200"/>
  </cs:chartArea>
  <cs:dataLabel>
    <cs:lnRef idx="0"/>
    <cs:fillRef idx="0"/>
    <cs:effectRef idx="0"/>
    <cs:fontRef idx="minor">
      <a:schemeClr val="lt1">
        <a:lumMod val="75000"/>
      </a:schemeClr>
    </cs:fontRef>
    <cs:defRPr sz="1197" kern="1200"/>
  </cs:dataLabel>
  <cs:dataLabelCallout>
    <cs:lnRef idx="0"/>
    <cs:fillRef idx="0"/>
    <cs:effectRef idx="0"/>
    <cs:fontRef idx="minor">
      <a:schemeClr val="lt1">
        <a:lumMod val="15000"/>
        <a:lumOff val="85000"/>
      </a:schemeClr>
    </cs:fontRef>
    <cs:spPr>
      <a:solidFill>
        <a:schemeClr val="dk1">
          <a:lumMod val="65000"/>
          <a:lumOff val="35000"/>
        </a:schemeClr>
      </a:solidFill>
    </cs:spPr>
    <cs:defRPr sz="1197" kern="1200"/>
    <cs:bodyPr rot="0" spcFirstLastPara="1" vertOverflow="clip" horzOverflow="clip" vert="horz" wrap="square" lIns="36576" tIns="18288" rIns="36576" bIns="18288" anchor="ctr" anchorCtr="1">
      <a:spAutoFit/>
    </cs:bodyPr>
  </cs:dataLabelCallout>
  <cs:dataPoint>
    <cs:lnRef idx="0">
      <cs:styleClr val="auto"/>
    </cs:lnRef>
    <cs:fillRef idx="0"/>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
  <cs:dataPoint3D>
    <cs:lnRef idx="0">
      <cs:styleClr val="auto"/>
    </cs:lnRef>
    <cs:fillRef idx="0">
      <cs:styleClr val="auto"/>
    </cs:fillRef>
    <cs:effectRef idx="0">
      <cs:styleClr val="auto"/>
    </cs:effectRef>
    <cs:fontRef idx="minor">
      <a:schemeClr val="dk1"/>
    </cs:fontRef>
    <cs:spPr>
      <a:ln w="9525" cap="flat" cmpd="sng" algn="ctr">
        <a:solidFill>
          <a:schemeClr val="phClr"/>
        </a:solidFill>
        <a:miter lim="800000"/>
      </a:ln>
      <a:effectLst>
        <a:glow rad="63500">
          <a:schemeClr val="phClr">
            <a:satMod val="175000"/>
            <a:alpha val="25000"/>
          </a:schemeClr>
        </a:glow>
      </a:effectLst>
    </cs:spPr>
  </cs:dataPoint3D>
  <cs:dataPointLine>
    <cs:lnRef idx="0">
      <cs:styleClr val="auto"/>
    </cs:lnRef>
    <cs:fillRef idx="0">
      <cs:styleClr val="auto"/>
    </cs:fillRef>
    <cs:effectRef idx="0">
      <cs:styleClr val="auto"/>
    </cs:effectRef>
    <cs:fontRef idx="minor">
      <a:schemeClr val="dk1"/>
    </cs:fontRef>
    <cs:spPr>
      <a:ln w="22225" cap="rnd">
        <a:solidFill>
          <a:schemeClr val="phClr"/>
        </a:solidFill>
      </a:ln>
      <a:effectLst>
        <a:glow rad="139700">
          <a:schemeClr val="phClr">
            <a:satMod val="175000"/>
            <a:alpha val="14000"/>
          </a:schemeClr>
        </a:glow>
      </a:effectLst>
    </cs:spPr>
  </cs:dataPointLine>
  <cs:dataPointMarker>
    <cs:lnRef idx="0">
      <cs:styleClr val="auto"/>
    </cs:lnRef>
    <cs:fillRef idx="0">
      <cs:styleClr val="auto"/>
    </cs:fillRef>
    <cs:effectRef idx="0">
      <cs:styleClr val="auto"/>
    </cs:effectRef>
    <cs:fontRef idx="minor">
      <a:schemeClr val="dk1"/>
    </cs:fontRef>
    <cs:spPr>
      <a:solidFill>
        <a:schemeClr val="phClr">
          <a:lumMod val="60000"/>
          <a:lumOff val="40000"/>
        </a:schemeClr>
      </a:solidFill>
      <a:effectLst>
        <a:glow rad="63500">
          <a:schemeClr val="phClr">
            <a:satMod val="175000"/>
            <a:alpha val="25000"/>
          </a:schemeClr>
        </a:glow>
      </a:effectLst>
    </cs:spPr>
  </cs:dataPointMarker>
  <cs:dataPointMarkerLayout symbol="circle" size="3"/>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lt1">
        <a:lumMod val="75000"/>
      </a:schemeClr>
    </cs:fontRef>
    <cs:spPr>
      <a:ln w="9525">
        <a:solidFill>
          <a:schemeClr val="dk1">
            <a:lumMod val="50000"/>
            <a:lumOff val="50000"/>
          </a:schemeClr>
        </a:solidFill>
      </a:ln>
    </cs:spPr>
    <cs:defRPr sz="1197" kern="1200"/>
  </cs:dataTable>
  <cs:downBar>
    <cs:lnRef idx="0"/>
    <cs:fillRef idx="0"/>
    <cs:effectRef idx="0"/>
    <cs:fontRef idx="minor">
      <a:schemeClr val="lt1"/>
    </cs:fontRef>
    <cs:spPr>
      <a:solidFill>
        <a:schemeClr val="dk1">
          <a:lumMod val="50000"/>
          <a:lumOff val="50000"/>
        </a:schemeClr>
      </a:solidFill>
      <a:ln w="9525">
        <a:solidFill>
          <a:schemeClr val="dk1">
            <a:lumMod val="75000"/>
          </a:schemeClr>
        </a:solidFill>
        <a:round/>
      </a:ln>
    </cs:spPr>
  </cs:downBar>
  <cs:dropLine>
    <cs:lnRef idx="0"/>
    <cs:fillRef idx="0"/>
    <cs:effectRef idx="0"/>
    <cs:fontRef idx="minor">
      <a:schemeClr val="dk1"/>
    </cs:fontRef>
    <cs:spPr>
      <a:ln w="9525">
        <a:solidFill>
          <a:schemeClr val="lt1">
            <a:lumMod val="50000"/>
          </a:schemeClr>
        </a:solidFill>
        <a:round/>
      </a:ln>
    </cs:spPr>
  </cs:dropLine>
  <cs:errorBar>
    <cs:lnRef idx="0"/>
    <cs:fillRef idx="0"/>
    <cs:effectRef idx="0"/>
    <cs:fontRef idx="minor">
      <a:schemeClr val="dk1"/>
    </cs:fontRef>
    <cs:spPr>
      <a:ln w="9525">
        <a:solidFill>
          <a:schemeClr val="lt1">
            <a:lumMod val="50000"/>
          </a:schemeClr>
        </a:solidFill>
        <a:round/>
      </a:ln>
    </cs:spPr>
  </cs:errorBar>
  <cs:floor>
    <cs:lnRef idx="0"/>
    <cs:fillRef idx="0"/>
    <cs:effectRef idx="0"/>
    <cs:fontRef idx="minor">
      <a:schemeClr val="dk1"/>
    </cs:fontRef>
  </cs:floor>
  <cs:gridlineMajor>
    <cs:lnRef idx="0"/>
    <cs:fillRef idx="0"/>
    <cs:effectRef idx="0"/>
    <cs:fontRef idx="minor">
      <a:schemeClr val="tx1"/>
    </cs:fontRef>
    <cs:spPr>
      <a:ln w="9525" cap="flat" cmpd="sng" algn="ctr">
        <a:solidFill>
          <a:schemeClr val="dk1">
            <a:lumMod val="65000"/>
            <a:lumOff val="35000"/>
            <a:alpha val="75000"/>
          </a:schemeClr>
        </a:solidFill>
        <a:round/>
      </a:ln>
    </cs:spPr>
  </cs:gridlineMajor>
  <cs:gridlineMinor>
    <cs:lnRef idx="0"/>
    <cs:fillRef idx="0"/>
    <cs:effectRef idx="0"/>
    <cs:fontRef idx="minor">
      <a:schemeClr val="tx1"/>
    </cs:fontRef>
    <cs:spPr>
      <a:ln w="9525" cap="flat" cmpd="sng" algn="ctr">
        <a:solidFill>
          <a:schemeClr val="dk1">
            <a:lumMod val="65000"/>
            <a:lumOff val="35000"/>
            <a:alpha val="25000"/>
          </a:schemeClr>
        </a:solidFill>
        <a:round/>
      </a:ln>
    </cs:spPr>
  </cs:gridlineMinor>
  <cs:hiLoLine>
    <cs:lnRef idx="0"/>
    <cs:fillRef idx="0"/>
    <cs:effectRef idx="0"/>
    <cs:fontRef idx="minor">
      <a:schemeClr val="dk1"/>
    </cs:fontRef>
    <cs:spPr>
      <a:ln w="9525">
        <a:solidFill>
          <a:schemeClr val="lt1">
            <a:lumMod val="50000"/>
          </a:schemeClr>
        </a:solidFill>
        <a:round/>
      </a:ln>
    </cs:spPr>
  </cs:hiLoLine>
  <cs:leaderLine>
    <cs:lnRef idx="0"/>
    <cs:fillRef idx="0"/>
    <cs:effectRef idx="0"/>
    <cs:fontRef idx="minor">
      <a:schemeClr val="dk1"/>
    </cs:fontRef>
    <cs:spPr>
      <a:ln w="9525">
        <a:solidFill>
          <a:schemeClr val="lt1">
            <a:lumMod val="50000"/>
          </a:schemeClr>
        </a:solidFill>
        <a:round/>
      </a:ln>
    </cs:spPr>
  </cs:leaderLine>
  <cs:legend>
    <cs:lnRef idx="0"/>
    <cs:fillRef idx="0"/>
    <cs:effectRef idx="0"/>
    <cs:fontRef idx="minor">
      <a:schemeClr val="lt1">
        <a:lumMod val="75000"/>
      </a:schemeClr>
    </cs:fontRef>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lt1">
        <a:lumMod val="75000"/>
      </a:schemeClr>
    </cs:fontRef>
    <cs:defRPr sz="1197" kern="1200"/>
  </cs:seriesAxis>
  <cs:seriesLine>
    <cs:lnRef idx="0"/>
    <cs:fillRef idx="0"/>
    <cs:effectRef idx="0"/>
    <cs:fontRef idx="minor">
      <a:schemeClr val="dk1"/>
    </cs:fontRef>
    <cs:spPr>
      <a:ln w="9525">
        <a:solidFill>
          <a:schemeClr val="lt1">
            <a:lumMod val="50000"/>
          </a:schemeClr>
        </a:solidFill>
        <a:round/>
      </a:ln>
    </cs:spPr>
  </cs:seriesLine>
  <cs:title>
    <cs:lnRef idx="0"/>
    <cs:fillRef idx="0"/>
    <cs:effectRef idx="0"/>
    <cs:fontRef idx="minor">
      <a:schemeClr val="lt1">
        <a:lumMod val="85000"/>
      </a:schemeClr>
    </cs:fontRef>
    <cs:defRPr sz="1862" b="1" kern="1200" cap="none" baseline="0"/>
  </cs:title>
  <cs:trendline>
    <cs:lnRef idx="0">
      <cs:styleClr val="auto"/>
    </cs:lnRef>
    <cs:fillRef idx="0"/>
    <cs:effectRef idx="0"/>
    <cs:fontRef idx="minor">
      <a:schemeClr val="lt1"/>
    </cs:fontRef>
    <cs:spPr>
      <a:ln w="25400" cap="rnd">
        <a:solidFill>
          <a:schemeClr val="phClr">
            <a:alpha val="50000"/>
          </a:schemeClr>
        </a:solidFill>
      </a:ln>
    </cs:spPr>
  </cs:trendline>
  <cs:trendlineLabel>
    <cs:lnRef idx="0"/>
    <cs:fillRef idx="0"/>
    <cs:effectRef idx="0"/>
    <cs:fontRef idx="minor">
      <a:schemeClr val="lt1">
        <a:lumMod val="75000"/>
      </a:schemeClr>
    </cs:fontRef>
    <cs:defRPr sz="1197" kern="1200"/>
  </cs:trendlineLabel>
  <cs:upBar>
    <cs:lnRef idx="0"/>
    <cs:fillRef idx="0"/>
    <cs:effectRef idx="0"/>
    <cs:fontRef idx="minor">
      <a:schemeClr val="dk1"/>
    </cs:fontRef>
    <cs:spPr>
      <a:solidFill>
        <a:schemeClr val="lt1">
          <a:lumMod val="85000"/>
        </a:schemeClr>
      </a:solidFill>
      <a:ln w="9525">
        <a:solidFill>
          <a:schemeClr val="dk1">
            <a:lumMod val="50000"/>
          </a:schemeClr>
        </a:solidFill>
        <a:round/>
      </a:ln>
    </cs:spPr>
  </cs:upBar>
  <cs:valueAxis>
    <cs:lnRef idx="0"/>
    <cs:fillRef idx="0"/>
    <cs:effectRef idx="0"/>
    <cs:fontRef idx="minor">
      <a:schemeClr val="lt1">
        <a:lumMod val="75000"/>
      </a:schemeClr>
    </cs:fontRef>
    <cs:spPr>
      <a:ln w="9525" cap="flat" cmpd="sng" algn="ctr">
        <a:solidFill>
          <a:schemeClr val="lt1">
            <a:lumMod val="50000"/>
          </a:schemeClr>
        </a:solidFill>
        <a:round/>
      </a:ln>
    </cs:spPr>
    <cs:defRPr sz="1197" kern="1200"/>
    <cs:bodyPr/>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F9F9C6B-0133-46F1-9CA5-B56CE405A1BD}" type="doc">
      <dgm:prSet loTypeId="urn:microsoft.com/office/officeart/2005/8/layout/radial5" loCatId="cycle" qsTypeId="urn:microsoft.com/office/officeart/2005/8/quickstyle/simple1" qsCatId="simple" csTypeId="urn:microsoft.com/office/officeart/2005/8/colors/accent6_2" csCatId="accent6" phldr="1"/>
      <dgm:spPr/>
      <dgm:t>
        <a:bodyPr/>
        <a:lstStyle/>
        <a:p>
          <a:endParaRPr lang="es-MX"/>
        </a:p>
      </dgm:t>
    </dgm:pt>
    <dgm:pt modelId="{822CC928-8C34-4C33-AD44-A865C6C29DE6}">
      <dgm:prSet phldrT="[Texto]"/>
      <dgm:spPr/>
      <dgm:t>
        <a:bodyPr/>
        <a:lstStyle/>
        <a:p>
          <a:r>
            <a:rPr lang="es-MX" dirty="0"/>
            <a:t>Corte adecuado </a:t>
          </a:r>
        </a:p>
      </dgm:t>
    </dgm:pt>
    <dgm:pt modelId="{C42D8F7B-6F1B-4C7F-91CE-A0EEC377C57D}" type="parTrans" cxnId="{942F8CCF-4651-486B-94B2-44CAA41C9EDA}">
      <dgm:prSet/>
      <dgm:spPr/>
      <dgm:t>
        <a:bodyPr/>
        <a:lstStyle/>
        <a:p>
          <a:endParaRPr lang="es-MX"/>
        </a:p>
      </dgm:t>
    </dgm:pt>
    <dgm:pt modelId="{3437AE0A-2B55-46B2-A5F9-1899E803B880}" type="sibTrans" cxnId="{942F8CCF-4651-486B-94B2-44CAA41C9EDA}">
      <dgm:prSet/>
      <dgm:spPr/>
      <dgm:t>
        <a:bodyPr/>
        <a:lstStyle/>
        <a:p>
          <a:endParaRPr lang="es-MX"/>
        </a:p>
      </dgm:t>
    </dgm:pt>
    <dgm:pt modelId="{27901629-599E-4AD3-B149-522371C0B1CA}">
      <dgm:prSet phldrT="[Texto]"/>
      <dgm:spPr/>
      <dgm:t>
        <a:bodyPr/>
        <a:lstStyle/>
        <a:p>
          <a:r>
            <a:rPr lang="es-ES" dirty="0"/>
            <a:t>Velocidad angular</a:t>
          </a:r>
          <a:endParaRPr lang="es-MX" dirty="0"/>
        </a:p>
      </dgm:t>
    </dgm:pt>
    <dgm:pt modelId="{436A5E75-B5E1-4BF9-8BCC-D2FCFB82D696}" type="parTrans" cxnId="{D6BFB06B-4C88-4324-A035-B0D3E8008537}">
      <dgm:prSet/>
      <dgm:spPr/>
      <dgm:t>
        <a:bodyPr/>
        <a:lstStyle/>
        <a:p>
          <a:endParaRPr lang="es-MX"/>
        </a:p>
      </dgm:t>
    </dgm:pt>
    <dgm:pt modelId="{A6D6C7BD-E389-4764-9B98-20651CEF7B86}" type="sibTrans" cxnId="{D6BFB06B-4C88-4324-A035-B0D3E8008537}">
      <dgm:prSet/>
      <dgm:spPr/>
      <dgm:t>
        <a:bodyPr/>
        <a:lstStyle/>
        <a:p>
          <a:endParaRPr lang="es-MX"/>
        </a:p>
      </dgm:t>
    </dgm:pt>
    <dgm:pt modelId="{8CB5C790-400A-41DF-ACC6-292BB55849D6}">
      <dgm:prSet phldrT="[Texto]"/>
      <dgm:spPr/>
      <dgm:t>
        <a:bodyPr/>
        <a:lstStyle/>
        <a:p>
          <a:r>
            <a:rPr lang="es-ES" dirty="0"/>
            <a:t>Distancia entre cuchillas</a:t>
          </a:r>
          <a:endParaRPr lang="es-MX" dirty="0"/>
        </a:p>
      </dgm:t>
    </dgm:pt>
    <dgm:pt modelId="{EFBCE0C0-AE9B-4205-83E8-27D192368917}" type="parTrans" cxnId="{F2771251-E7D3-4AE4-863F-A72A9F4C9E8E}">
      <dgm:prSet/>
      <dgm:spPr/>
      <dgm:t>
        <a:bodyPr/>
        <a:lstStyle/>
        <a:p>
          <a:endParaRPr lang="es-MX"/>
        </a:p>
      </dgm:t>
    </dgm:pt>
    <dgm:pt modelId="{53ECC9D0-7BB2-437D-A4A5-9FDE7C785B0D}" type="sibTrans" cxnId="{F2771251-E7D3-4AE4-863F-A72A9F4C9E8E}">
      <dgm:prSet/>
      <dgm:spPr/>
      <dgm:t>
        <a:bodyPr/>
        <a:lstStyle/>
        <a:p>
          <a:endParaRPr lang="es-MX"/>
        </a:p>
      </dgm:t>
    </dgm:pt>
    <dgm:pt modelId="{71249EA0-C1F7-4089-9E38-6AA552CBB54C}">
      <dgm:prSet phldrT="[Texto]"/>
      <dgm:spPr/>
      <dgm:t>
        <a:bodyPr/>
        <a:lstStyle/>
        <a:p>
          <a:r>
            <a:rPr lang="es-ES" dirty="0"/>
            <a:t>Fuerza de corte</a:t>
          </a:r>
          <a:endParaRPr lang="es-MX" dirty="0"/>
        </a:p>
      </dgm:t>
    </dgm:pt>
    <dgm:pt modelId="{6189EDDD-3878-498F-BC93-94FDD1914D0D}" type="parTrans" cxnId="{616ECA34-0C00-49CD-9B92-0D5E52CAD6EC}">
      <dgm:prSet/>
      <dgm:spPr/>
      <dgm:t>
        <a:bodyPr/>
        <a:lstStyle/>
        <a:p>
          <a:endParaRPr lang="es-MX"/>
        </a:p>
      </dgm:t>
    </dgm:pt>
    <dgm:pt modelId="{4DEC1A8B-8BB0-47BA-A449-D06DA8485791}" type="sibTrans" cxnId="{616ECA34-0C00-49CD-9B92-0D5E52CAD6EC}">
      <dgm:prSet/>
      <dgm:spPr/>
      <dgm:t>
        <a:bodyPr/>
        <a:lstStyle/>
        <a:p>
          <a:endParaRPr lang="es-MX"/>
        </a:p>
      </dgm:t>
    </dgm:pt>
    <dgm:pt modelId="{9F2273AB-4A39-4EB1-AD3A-8CD73D5D4C9A}">
      <dgm:prSet phldrT="[Texto]"/>
      <dgm:spPr/>
      <dgm:t>
        <a:bodyPr/>
        <a:lstStyle/>
        <a:p>
          <a:r>
            <a:rPr lang="es-ES" dirty="0"/>
            <a:t>Potencia</a:t>
          </a:r>
          <a:endParaRPr lang="es-MX" dirty="0"/>
        </a:p>
      </dgm:t>
    </dgm:pt>
    <dgm:pt modelId="{0A2835E9-FE1A-4C74-86D1-7A69D8585669}" type="parTrans" cxnId="{788455D5-5D6F-4FA0-88AD-17C534AA43B2}">
      <dgm:prSet/>
      <dgm:spPr/>
      <dgm:t>
        <a:bodyPr/>
        <a:lstStyle/>
        <a:p>
          <a:endParaRPr lang="es-MX"/>
        </a:p>
      </dgm:t>
    </dgm:pt>
    <dgm:pt modelId="{B67F8ED9-2E1E-4D92-8736-85F10263F639}" type="sibTrans" cxnId="{788455D5-5D6F-4FA0-88AD-17C534AA43B2}">
      <dgm:prSet/>
      <dgm:spPr/>
      <dgm:t>
        <a:bodyPr/>
        <a:lstStyle/>
        <a:p>
          <a:endParaRPr lang="es-MX"/>
        </a:p>
      </dgm:t>
    </dgm:pt>
    <dgm:pt modelId="{F1DB2601-538B-40EB-9407-3D8D704C2000}" type="pres">
      <dgm:prSet presAssocID="{1F9F9C6B-0133-46F1-9CA5-B56CE405A1BD}" presName="Name0" presStyleCnt="0">
        <dgm:presLayoutVars>
          <dgm:chMax val="1"/>
          <dgm:dir/>
          <dgm:animLvl val="ctr"/>
          <dgm:resizeHandles val="exact"/>
        </dgm:presLayoutVars>
      </dgm:prSet>
      <dgm:spPr/>
      <dgm:t>
        <a:bodyPr/>
        <a:lstStyle/>
        <a:p>
          <a:endParaRPr lang="es-ES"/>
        </a:p>
      </dgm:t>
    </dgm:pt>
    <dgm:pt modelId="{2D60DC0B-8899-4E40-B156-BDD47DC4CCC4}" type="pres">
      <dgm:prSet presAssocID="{822CC928-8C34-4C33-AD44-A865C6C29DE6}" presName="centerShape" presStyleLbl="node0" presStyleIdx="0" presStyleCnt="1"/>
      <dgm:spPr/>
      <dgm:t>
        <a:bodyPr/>
        <a:lstStyle/>
        <a:p>
          <a:endParaRPr lang="es-ES"/>
        </a:p>
      </dgm:t>
    </dgm:pt>
    <dgm:pt modelId="{BD91B6F4-073E-478E-B12A-E8361B3A84C7}" type="pres">
      <dgm:prSet presAssocID="{436A5E75-B5E1-4BF9-8BCC-D2FCFB82D696}" presName="parTrans" presStyleLbl="sibTrans2D1" presStyleIdx="0" presStyleCnt="4"/>
      <dgm:spPr/>
      <dgm:t>
        <a:bodyPr/>
        <a:lstStyle/>
        <a:p>
          <a:endParaRPr lang="es-ES"/>
        </a:p>
      </dgm:t>
    </dgm:pt>
    <dgm:pt modelId="{F87F8CF7-B3F0-4FB7-BC87-26B5811F4CF3}" type="pres">
      <dgm:prSet presAssocID="{436A5E75-B5E1-4BF9-8BCC-D2FCFB82D696}" presName="connectorText" presStyleLbl="sibTrans2D1" presStyleIdx="0" presStyleCnt="4"/>
      <dgm:spPr/>
      <dgm:t>
        <a:bodyPr/>
        <a:lstStyle/>
        <a:p>
          <a:endParaRPr lang="es-ES"/>
        </a:p>
      </dgm:t>
    </dgm:pt>
    <dgm:pt modelId="{6F934138-22D0-4B7F-9C74-07E8DFB5EAFF}" type="pres">
      <dgm:prSet presAssocID="{27901629-599E-4AD3-B149-522371C0B1CA}" presName="node" presStyleLbl="node1" presStyleIdx="0" presStyleCnt="4">
        <dgm:presLayoutVars>
          <dgm:bulletEnabled val="1"/>
        </dgm:presLayoutVars>
      </dgm:prSet>
      <dgm:spPr/>
      <dgm:t>
        <a:bodyPr/>
        <a:lstStyle/>
        <a:p>
          <a:endParaRPr lang="es-ES"/>
        </a:p>
      </dgm:t>
    </dgm:pt>
    <dgm:pt modelId="{B3A1732E-9720-46EF-9F33-2F098F1D03F9}" type="pres">
      <dgm:prSet presAssocID="{EFBCE0C0-AE9B-4205-83E8-27D192368917}" presName="parTrans" presStyleLbl="sibTrans2D1" presStyleIdx="1" presStyleCnt="4"/>
      <dgm:spPr/>
      <dgm:t>
        <a:bodyPr/>
        <a:lstStyle/>
        <a:p>
          <a:endParaRPr lang="es-ES"/>
        </a:p>
      </dgm:t>
    </dgm:pt>
    <dgm:pt modelId="{F296EB2E-B90B-4A51-95B0-00C84D8B39CB}" type="pres">
      <dgm:prSet presAssocID="{EFBCE0C0-AE9B-4205-83E8-27D192368917}" presName="connectorText" presStyleLbl="sibTrans2D1" presStyleIdx="1" presStyleCnt="4"/>
      <dgm:spPr/>
      <dgm:t>
        <a:bodyPr/>
        <a:lstStyle/>
        <a:p>
          <a:endParaRPr lang="es-ES"/>
        </a:p>
      </dgm:t>
    </dgm:pt>
    <dgm:pt modelId="{AFA013F5-9254-45CF-91B7-A6718062AC08}" type="pres">
      <dgm:prSet presAssocID="{8CB5C790-400A-41DF-ACC6-292BB55849D6}" presName="node" presStyleLbl="node1" presStyleIdx="1" presStyleCnt="4">
        <dgm:presLayoutVars>
          <dgm:bulletEnabled val="1"/>
        </dgm:presLayoutVars>
      </dgm:prSet>
      <dgm:spPr/>
      <dgm:t>
        <a:bodyPr/>
        <a:lstStyle/>
        <a:p>
          <a:endParaRPr lang="es-ES"/>
        </a:p>
      </dgm:t>
    </dgm:pt>
    <dgm:pt modelId="{06F9BFDA-F4B0-4A14-BAA6-5563FE4C79EA}" type="pres">
      <dgm:prSet presAssocID="{6189EDDD-3878-498F-BC93-94FDD1914D0D}" presName="parTrans" presStyleLbl="sibTrans2D1" presStyleIdx="2" presStyleCnt="4"/>
      <dgm:spPr/>
      <dgm:t>
        <a:bodyPr/>
        <a:lstStyle/>
        <a:p>
          <a:endParaRPr lang="es-ES"/>
        </a:p>
      </dgm:t>
    </dgm:pt>
    <dgm:pt modelId="{9E84775C-ABFE-4B29-8575-CD1D13AA285A}" type="pres">
      <dgm:prSet presAssocID="{6189EDDD-3878-498F-BC93-94FDD1914D0D}" presName="connectorText" presStyleLbl="sibTrans2D1" presStyleIdx="2" presStyleCnt="4"/>
      <dgm:spPr/>
      <dgm:t>
        <a:bodyPr/>
        <a:lstStyle/>
        <a:p>
          <a:endParaRPr lang="es-ES"/>
        </a:p>
      </dgm:t>
    </dgm:pt>
    <dgm:pt modelId="{83CB34E4-125C-46B4-B75D-10DB3AD3207B}" type="pres">
      <dgm:prSet presAssocID="{71249EA0-C1F7-4089-9E38-6AA552CBB54C}" presName="node" presStyleLbl="node1" presStyleIdx="2" presStyleCnt="4">
        <dgm:presLayoutVars>
          <dgm:bulletEnabled val="1"/>
        </dgm:presLayoutVars>
      </dgm:prSet>
      <dgm:spPr/>
      <dgm:t>
        <a:bodyPr/>
        <a:lstStyle/>
        <a:p>
          <a:endParaRPr lang="es-ES"/>
        </a:p>
      </dgm:t>
    </dgm:pt>
    <dgm:pt modelId="{60C2D587-A73F-4CCE-BA8B-97E5F5C71802}" type="pres">
      <dgm:prSet presAssocID="{0A2835E9-FE1A-4C74-86D1-7A69D8585669}" presName="parTrans" presStyleLbl="sibTrans2D1" presStyleIdx="3" presStyleCnt="4"/>
      <dgm:spPr/>
      <dgm:t>
        <a:bodyPr/>
        <a:lstStyle/>
        <a:p>
          <a:endParaRPr lang="es-ES"/>
        </a:p>
      </dgm:t>
    </dgm:pt>
    <dgm:pt modelId="{D0EAA0BE-B428-4467-90D1-03182D965242}" type="pres">
      <dgm:prSet presAssocID="{0A2835E9-FE1A-4C74-86D1-7A69D8585669}" presName="connectorText" presStyleLbl="sibTrans2D1" presStyleIdx="3" presStyleCnt="4"/>
      <dgm:spPr/>
      <dgm:t>
        <a:bodyPr/>
        <a:lstStyle/>
        <a:p>
          <a:endParaRPr lang="es-ES"/>
        </a:p>
      </dgm:t>
    </dgm:pt>
    <dgm:pt modelId="{95D15D8A-EEBC-4D76-A96D-F8F05731F19F}" type="pres">
      <dgm:prSet presAssocID="{9F2273AB-4A39-4EB1-AD3A-8CD73D5D4C9A}" presName="node" presStyleLbl="node1" presStyleIdx="3" presStyleCnt="4" custRadScaleRad="97846" custRadScaleInc="-157">
        <dgm:presLayoutVars>
          <dgm:bulletEnabled val="1"/>
        </dgm:presLayoutVars>
      </dgm:prSet>
      <dgm:spPr/>
      <dgm:t>
        <a:bodyPr/>
        <a:lstStyle/>
        <a:p>
          <a:endParaRPr lang="es-ES"/>
        </a:p>
      </dgm:t>
    </dgm:pt>
  </dgm:ptLst>
  <dgm:cxnLst>
    <dgm:cxn modelId="{616ECA34-0C00-49CD-9B92-0D5E52CAD6EC}" srcId="{822CC928-8C34-4C33-AD44-A865C6C29DE6}" destId="{71249EA0-C1F7-4089-9E38-6AA552CBB54C}" srcOrd="2" destOrd="0" parTransId="{6189EDDD-3878-498F-BC93-94FDD1914D0D}" sibTransId="{4DEC1A8B-8BB0-47BA-A449-D06DA8485791}"/>
    <dgm:cxn modelId="{F2771251-E7D3-4AE4-863F-A72A9F4C9E8E}" srcId="{822CC928-8C34-4C33-AD44-A865C6C29DE6}" destId="{8CB5C790-400A-41DF-ACC6-292BB55849D6}" srcOrd="1" destOrd="0" parTransId="{EFBCE0C0-AE9B-4205-83E8-27D192368917}" sibTransId="{53ECC9D0-7BB2-437D-A4A5-9FDE7C785B0D}"/>
    <dgm:cxn modelId="{759F1C66-5533-4425-8C13-072FF0062EDE}" type="presOf" srcId="{9F2273AB-4A39-4EB1-AD3A-8CD73D5D4C9A}" destId="{95D15D8A-EEBC-4D76-A96D-F8F05731F19F}" srcOrd="0" destOrd="0" presId="urn:microsoft.com/office/officeart/2005/8/layout/radial5"/>
    <dgm:cxn modelId="{942F8CCF-4651-486B-94B2-44CAA41C9EDA}" srcId="{1F9F9C6B-0133-46F1-9CA5-B56CE405A1BD}" destId="{822CC928-8C34-4C33-AD44-A865C6C29DE6}" srcOrd="0" destOrd="0" parTransId="{C42D8F7B-6F1B-4C7F-91CE-A0EEC377C57D}" sibTransId="{3437AE0A-2B55-46B2-A5F9-1899E803B880}"/>
    <dgm:cxn modelId="{7F820EBC-84BC-4772-9FC8-121F3F7919D6}" type="presOf" srcId="{0A2835E9-FE1A-4C74-86D1-7A69D8585669}" destId="{D0EAA0BE-B428-4467-90D1-03182D965242}" srcOrd="1" destOrd="0" presId="urn:microsoft.com/office/officeart/2005/8/layout/radial5"/>
    <dgm:cxn modelId="{2B3446F1-0042-4C0B-A81E-D4D123F5E398}" type="presOf" srcId="{EFBCE0C0-AE9B-4205-83E8-27D192368917}" destId="{F296EB2E-B90B-4A51-95B0-00C84D8B39CB}" srcOrd="1" destOrd="0" presId="urn:microsoft.com/office/officeart/2005/8/layout/radial5"/>
    <dgm:cxn modelId="{20C4DDE0-9C48-493B-B489-66B5B2EF88FE}" type="presOf" srcId="{0A2835E9-FE1A-4C74-86D1-7A69D8585669}" destId="{60C2D587-A73F-4CCE-BA8B-97E5F5C71802}" srcOrd="0" destOrd="0" presId="urn:microsoft.com/office/officeart/2005/8/layout/radial5"/>
    <dgm:cxn modelId="{D6BFB06B-4C88-4324-A035-B0D3E8008537}" srcId="{822CC928-8C34-4C33-AD44-A865C6C29DE6}" destId="{27901629-599E-4AD3-B149-522371C0B1CA}" srcOrd="0" destOrd="0" parTransId="{436A5E75-B5E1-4BF9-8BCC-D2FCFB82D696}" sibTransId="{A6D6C7BD-E389-4764-9B98-20651CEF7B86}"/>
    <dgm:cxn modelId="{BC40102F-ADBC-46D4-B51E-8955D9FB8BC5}" type="presOf" srcId="{8CB5C790-400A-41DF-ACC6-292BB55849D6}" destId="{AFA013F5-9254-45CF-91B7-A6718062AC08}" srcOrd="0" destOrd="0" presId="urn:microsoft.com/office/officeart/2005/8/layout/radial5"/>
    <dgm:cxn modelId="{857C6B6C-9881-4BF1-A392-87B632C046B3}" type="presOf" srcId="{71249EA0-C1F7-4089-9E38-6AA552CBB54C}" destId="{83CB34E4-125C-46B4-B75D-10DB3AD3207B}" srcOrd="0" destOrd="0" presId="urn:microsoft.com/office/officeart/2005/8/layout/radial5"/>
    <dgm:cxn modelId="{F2085B51-546C-4435-9E5A-7BF8F7ED937A}" type="presOf" srcId="{6189EDDD-3878-498F-BC93-94FDD1914D0D}" destId="{06F9BFDA-F4B0-4A14-BAA6-5563FE4C79EA}" srcOrd="0" destOrd="0" presId="urn:microsoft.com/office/officeart/2005/8/layout/radial5"/>
    <dgm:cxn modelId="{42814781-ABCC-4234-B3DC-8F6E041CEDF3}" type="presOf" srcId="{822CC928-8C34-4C33-AD44-A865C6C29DE6}" destId="{2D60DC0B-8899-4E40-B156-BDD47DC4CCC4}" srcOrd="0" destOrd="0" presId="urn:microsoft.com/office/officeart/2005/8/layout/radial5"/>
    <dgm:cxn modelId="{71FBEE8A-729D-4C1B-9988-BAC06C6DB0B2}" type="presOf" srcId="{27901629-599E-4AD3-B149-522371C0B1CA}" destId="{6F934138-22D0-4B7F-9C74-07E8DFB5EAFF}" srcOrd="0" destOrd="0" presId="urn:microsoft.com/office/officeart/2005/8/layout/radial5"/>
    <dgm:cxn modelId="{427C081A-748B-440C-B054-B520F4E69768}" type="presOf" srcId="{436A5E75-B5E1-4BF9-8BCC-D2FCFB82D696}" destId="{BD91B6F4-073E-478E-B12A-E8361B3A84C7}" srcOrd="0" destOrd="0" presId="urn:microsoft.com/office/officeart/2005/8/layout/radial5"/>
    <dgm:cxn modelId="{63BE3B2B-6A4A-4E79-B49E-1AC6ECB15A8A}" type="presOf" srcId="{6189EDDD-3878-498F-BC93-94FDD1914D0D}" destId="{9E84775C-ABFE-4B29-8575-CD1D13AA285A}" srcOrd="1" destOrd="0" presId="urn:microsoft.com/office/officeart/2005/8/layout/radial5"/>
    <dgm:cxn modelId="{09C1859E-31B7-49CD-A4D5-8F165536AFA2}" type="presOf" srcId="{1F9F9C6B-0133-46F1-9CA5-B56CE405A1BD}" destId="{F1DB2601-538B-40EB-9407-3D8D704C2000}" srcOrd="0" destOrd="0" presId="urn:microsoft.com/office/officeart/2005/8/layout/radial5"/>
    <dgm:cxn modelId="{5049C7E3-1C35-4B04-938B-7DA6B6D0DA8F}" type="presOf" srcId="{EFBCE0C0-AE9B-4205-83E8-27D192368917}" destId="{B3A1732E-9720-46EF-9F33-2F098F1D03F9}" srcOrd="0" destOrd="0" presId="urn:microsoft.com/office/officeart/2005/8/layout/radial5"/>
    <dgm:cxn modelId="{0E0F020B-B22C-412E-92E3-E44882A51B8C}" type="presOf" srcId="{436A5E75-B5E1-4BF9-8BCC-D2FCFB82D696}" destId="{F87F8CF7-B3F0-4FB7-BC87-26B5811F4CF3}" srcOrd="1" destOrd="0" presId="urn:microsoft.com/office/officeart/2005/8/layout/radial5"/>
    <dgm:cxn modelId="{788455D5-5D6F-4FA0-88AD-17C534AA43B2}" srcId="{822CC928-8C34-4C33-AD44-A865C6C29DE6}" destId="{9F2273AB-4A39-4EB1-AD3A-8CD73D5D4C9A}" srcOrd="3" destOrd="0" parTransId="{0A2835E9-FE1A-4C74-86D1-7A69D8585669}" sibTransId="{B67F8ED9-2E1E-4D92-8736-85F10263F639}"/>
    <dgm:cxn modelId="{A9D67FDD-9008-40F1-966B-54FCE6CAD44E}" type="presParOf" srcId="{F1DB2601-538B-40EB-9407-3D8D704C2000}" destId="{2D60DC0B-8899-4E40-B156-BDD47DC4CCC4}" srcOrd="0" destOrd="0" presId="urn:microsoft.com/office/officeart/2005/8/layout/radial5"/>
    <dgm:cxn modelId="{7165B910-ED9F-4197-AC5E-094FD4D4FA79}" type="presParOf" srcId="{F1DB2601-538B-40EB-9407-3D8D704C2000}" destId="{BD91B6F4-073E-478E-B12A-E8361B3A84C7}" srcOrd="1" destOrd="0" presId="urn:microsoft.com/office/officeart/2005/8/layout/radial5"/>
    <dgm:cxn modelId="{660B8754-1697-4900-A531-94F32F910737}" type="presParOf" srcId="{BD91B6F4-073E-478E-B12A-E8361B3A84C7}" destId="{F87F8CF7-B3F0-4FB7-BC87-26B5811F4CF3}" srcOrd="0" destOrd="0" presId="urn:microsoft.com/office/officeart/2005/8/layout/radial5"/>
    <dgm:cxn modelId="{52D1285C-0057-4E33-B3B9-DB55DE87F288}" type="presParOf" srcId="{F1DB2601-538B-40EB-9407-3D8D704C2000}" destId="{6F934138-22D0-4B7F-9C74-07E8DFB5EAFF}" srcOrd="2" destOrd="0" presId="urn:microsoft.com/office/officeart/2005/8/layout/radial5"/>
    <dgm:cxn modelId="{8A500F3E-998E-4CCB-907C-0544DD4D051C}" type="presParOf" srcId="{F1DB2601-538B-40EB-9407-3D8D704C2000}" destId="{B3A1732E-9720-46EF-9F33-2F098F1D03F9}" srcOrd="3" destOrd="0" presId="urn:microsoft.com/office/officeart/2005/8/layout/radial5"/>
    <dgm:cxn modelId="{8AA83524-58B3-4154-9C3F-66B95011511D}" type="presParOf" srcId="{B3A1732E-9720-46EF-9F33-2F098F1D03F9}" destId="{F296EB2E-B90B-4A51-95B0-00C84D8B39CB}" srcOrd="0" destOrd="0" presId="urn:microsoft.com/office/officeart/2005/8/layout/radial5"/>
    <dgm:cxn modelId="{2C8C7CC3-58A4-42E6-AEDD-6E110C429F73}" type="presParOf" srcId="{F1DB2601-538B-40EB-9407-3D8D704C2000}" destId="{AFA013F5-9254-45CF-91B7-A6718062AC08}" srcOrd="4" destOrd="0" presId="urn:microsoft.com/office/officeart/2005/8/layout/radial5"/>
    <dgm:cxn modelId="{E3DAC304-211E-4B73-8910-7AE00254A2F2}" type="presParOf" srcId="{F1DB2601-538B-40EB-9407-3D8D704C2000}" destId="{06F9BFDA-F4B0-4A14-BAA6-5563FE4C79EA}" srcOrd="5" destOrd="0" presId="urn:microsoft.com/office/officeart/2005/8/layout/radial5"/>
    <dgm:cxn modelId="{50749B4D-CBAD-41EF-9469-43FEFA55F483}" type="presParOf" srcId="{06F9BFDA-F4B0-4A14-BAA6-5563FE4C79EA}" destId="{9E84775C-ABFE-4B29-8575-CD1D13AA285A}" srcOrd="0" destOrd="0" presId="urn:microsoft.com/office/officeart/2005/8/layout/radial5"/>
    <dgm:cxn modelId="{BDF3C3E7-CC3C-4EE3-9CC7-6AD760B43436}" type="presParOf" srcId="{F1DB2601-538B-40EB-9407-3D8D704C2000}" destId="{83CB34E4-125C-46B4-B75D-10DB3AD3207B}" srcOrd="6" destOrd="0" presId="urn:microsoft.com/office/officeart/2005/8/layout/radial5"/>
    <dgm:cxn modelId="{48150EF0-F891-4E81-9335-38065AE471B0}" type="presParOf" srcId="{F1DB2601-538B-40EB-9407-3D8D704C2000}" destId="{60C2D587-A73F-4CCE-BA8B-97E5F5C71802}" srcOrd="7" destOrd="0" presId="urn:microsoft.com/office/officeart/2005/8/layout/radial5"/>
    <dgm:cxn modelId="{EC2B04D6-9024-49C8-BC88-CC3E2C61E7CC}" type="presParOf" srcId="{60C2D587-A73F-4CCE-BA8B-97E5F5C71802}" destId="{D0EAA0BE-B428-4467-90D1-03182D965242}" srcOrd="0" destOrd="0" presId="urn:microsoft.com/office/officeart/2005/8/layout/radial5"/>
    <dgm:cxn modelId="{C5C32F9C-D42E-476A-8DE1-083A61B4D5CB}" type="presParOf" srcId="{F1DB2601-538B-40EB-9407-3D8D704C2000}" destId="{95D15D8A-EEBC-4D76-A96D-F8F05731F19F}" srcOrd="8" destOrd="0" presId="urn:microsoft.com/office/officeart/2005/8/layout/radial5"/>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9C6D739-58C4-4F34-97B8-7ABED4BA2DFE}" type="doc">
      <dgm:prSet loTypeId="urn:microsoft.com/office/officeart/2005/8/layout/list1" loCatId="list" qsTypeId="urn:microsoft.com/office/officeart/2005/8/quickstyle/simple3" qsCatId="simple" csTypeId="urn:microsoft.com/office/officeart/2005/8/colors/colorful2" csCatId="colorful" phldr="1"/>
      <dgm:spPr/>
      <dgm:t>
        <a:bodyPr/>
        <a:lstStyle/>
        <a:p>
          <a:endParaRPr lang="es-EC"/>
        </a:p>
      </dgm:t>
    </dgm:pt>
    <dgm:pt modelId="{ED3A547C-35C1-4232-BCCD-67733CDDB2A0}">
      <dgm:prSet phldrT="[Texto]" custT="1"/>
      <dgm:spPr/>
      <dgm:t>
        <a:bodyPr/>
        <a:lstStyle/>
        <a:p>
          <a:pPr algn="ctr"/>
          <a:r>
            <a:rPr lang="es-EC" sz="1400" dirty="0"/>
            <a:t>Fuerza de corte producida por las cuchillas. </a:t>
          </a:r>
        </a:p>
      </dgm:t>
    </dgm:pt>
    <dgm:pt modelId="{F040B9F8-C18F-4023-8CFC-D01A0CA3C7CF}" type="parTrans" cxnId="{2D4BD894-7E1E-4549-BE49-52674FCEDB40}">
      <dgm:prSet/>
      <dgm:spPr/>
      <dgm:t>
        <a:bodyPr/>
        <a:lstStyle/>
        <a:p>
          <a:endParaRPr lang="es-EC"/>
        </a:p>
      </dgm:t>
    </dgm:pt>
    <dgm:pt modelId="{4CB6EA87-773C-42D3-9349-4FEFCBC574D9}" type="sibTrans" cxnId="{2D4BD894-7E1E-4549-BE49-52674FCEDB40}">
      <dgm:prSet/>
      <dgm:spPr/>
      <dgm:t>
        <a:bodyPr/>
        <a:lstStyle/>
        <a:p>
          <a:endParaRPr lang="es-EC"/>
        </a:p>
      </dgm:t>
    </dgm:pt>
    <dgm:pt modelId="{B8FDE2D9-AC84-4C58-A5DB-E14F68F78AED}">
      <dgm:prSet phldrT="[Texto]" custT="1"/>
      <dgm:spPr/>
      <dgm:t>
        <a:bodyPr/>
        <a:lstStyle/>
        <a:p>
          <a:pPr algn="ctr"/>
          <a:r>
            <a:rPr lang="es-EC" sz="1400" dirty="0"/>
            <a:t>Determinar el rango de velocidad para un corte de PET adecuado. </a:t>
          </a:r>
        </a:p>
      </dgm:t>
    </dgm:pt>
    <dgm:pt modelId="{93CCD51B-2825-4479-B783-606753C9A4C9}" type="parTrans" cxnId="{ED0590BE-1B0C-4D9A-A32D-B4BFE134663F}">
      <dgm:prSet/>
      <dgm:spPr/>
      <dgm:t>
        <a:bodyPr/>
        <a:lstStyle/>
        <a:p>
          <a:endParaRPr lang="es-EC"/>
        </a:p>
      </dgm:t>
    </dgm:pt>
    <dgm:pt modelId="{C1F59952-1AE8-4E63-B8C4-1C1FD4CAF136}" type="sibTrans" cxnId="{ED0590BE-1B0C-4D9A-A32D-B4BFE134663F}">
      <dgm:prSet/>
      <dgm:spPr/>
      <dgm:t>
        <a:bodyPr/>
        <a:lstStyle/>
        <a:p>
          <a:endParaRPr lang="es-EC"/>
        </a:p>
      </dgm:t>
    </dgm:pt>
    <dgm:pt modelId="{FC18D23E-909A-40A3-B8D5-0B39C7AD80A3}">
      <dgm:prSet phldrT="[Texto]" custT="1"/>
      <dgm:spPr/>
      <dgm:t>
        <a:bodyPr/>
        <a:lstStyle/>
        <a:p>
          <a:pPr algn="ctr"/>
          <a:r>
            <a:rPr lang="es-EC" sz="1400" dirty="0"/>
            <a:t>Conocer</a:t>
          </a:r>
          <a:r>
            <a:rPr lang="es-EC" sz="1400" baseline="0" dirty="0"/>
            <a:t> la separación entre cuchillas para que se produzca el corte en las vigas del PET.</a:t>
          </a:r>
          <a:endParaRPr lang="es-EC" sz="1400" dirty="0"/>
        </a:p>
      </dgm:t>
    </dgm:pt>
    <dgm:pt modelId="{E08C7FF8-BE82-4310-A896-E8155FD72333}" type="parTrans" cxnId="{77441D46-69FE-4AEE-816E-33D54EB05CD8}">
      <dgm:prSet/>
      <dgm:spPr/>
      <dgm:t>
        <a:bodyPr/>
        <a:lstStyle/>
        <a:p>
          <a:endParaRPr lang="es-EC"/>
        </a:p>
      </dgm:t>
    </dgm:pt>
    <dgm:pt modelId="{96C475D7-3317-483F-8794-26E9590BCC9C}" type="sibTrans" cxnId="{77441D46-69FE-4AEE-816E-33D54EB05CD8}">
      <dgm:prSet/>
      <dgm:spPr/>
      <dgm:t>
        <a:bodyPr/>
        <a:lstStyle/>
        <a:p>
          <a:endParaRPr lang="es-EC"/>
        </a:p>
      </dgm:t>
    </dgm:pt>
    <dgm:pt modelId="{92182795-D8F8-4A22-A7CE-E26C2F0CE14D}">
      <dgm:prSet phldrT="[Texto]" custT="1"/>
      <dgm:spPr/>
      <dgm:t>
        <a:bodyPr/>
        <a:lstStyle/>
        <a:p>
          <a:pPr algn="ctr"/>
          <a:r>
            <a:rPr lang="es-EC" sz="1400" dirty="0"/>
            <a:t>Relación entre energía de deformación por fuerza de corte con respecto a la energía cinética.</a:t>
          </a:r>
        </a:p>
      </dgm:t>
    </dgm:pt>
    <dgm:pt modelId="{5FE4A3C7-85BB-47ED-AC4D-E73EE7F01BCF}" type="parTrans" cxnId="{829F80B4-E77A-4343-A849-4B299A7FAB88}">
      <dgm:prSet/>
      <dgm:spPr/>
      <dgm:t>
        <a:bodyPr/>
        <a:lstStyle/>
        <a:p>
          <a:endParaRPr lang="es-EC"/>
        </a:p>
      </dgm:t>
    </dgm:pt>
    <dgm:pt modelId="{8783D8D9-93DA-4AD8-BDF4-595DF6EC6D84}" type="sibTrans" cxnId="{829F80B4-E77A-4343-A849-4B299A7FAB88}">
      <dgm:prSet/>
      <dgm:spPr/>
      <dgm:t>
        <a:bodyPr/>
        <a:lstStyle/>
        <a:p>
          <a:endParaRPr lang="es-EC"/>
        </a:p>
      </dgm:t>
    </dgm:pt>
    <dgm:pt modelId="{D2B90B9E-7168-4837-8620-6B2B13E2DC2A}" type="pres">
      <dgm:prSet presAssocID="{69C6D739-58C4-4F34-97B8-7ABED4BA2DFE}" presName="linear" presStyleCnt="0">
        <dgm:presLayoutVars>
          <dgm:dir/>
          <dgm:animLvl val="lvl"/>
          <dgm:resizeHandles val="exact"/>
        </dgm:presLayoutVars>
      </dgm:prSet>
      <dgm:spPr/>
      <dgm:t>
        <a:bodyPr/>
        <a:lstStyle/>
        <a:p>
          <a:endParaRPr lang="es-ES"/>
        </a:p>
      </dgm:t>
    </dgm:pt>
    <dgm:pt modelId="{8A9C1010-56B5-4466-AAAF-CF4CBBE0BF6F}" type="pres">
      <dgm:prSet presAssocID="{ED3A547C-35C1-4232-BCCD-67733CDDB2A0}" presName="parentLin" presStyleCnt="0"/>
      <dgm:spPr/>
    </dgm:pt>
    <dgm:pt modelId="{DC8616DA-03CF-4154-9789-F90CE3F7C0D7}" type="pres">
      <dgm:prSet presAssocID="{ED3A547C-35C1-4232-BCCD-67733CDDB2A0}" presName="parentLeftMargin" presStyleLbl="node1" presStyleIdx="0" presStyleCnt="4"/>
      <dgm:spPr/>
      <dgm:t>
        <a:bodyPr/>
        <a:lstStyle/>
        <a:p>
          <a:endParaRPr lang="es-ES"/>
        </a:p>
      </dgm:t>
    </dgm:pt>
    <dgm:pt modelId="{DB56BB53-EA32-452B-83BC-CADFEAB970C8}" type="pres">
      <dgm:prSet presAssocID="{ED3A547C-35C1-4232-BCCD-67733CDDB2A0}" presName="parentText" presStyleLbl="node1" presStyleIdx="0" presStyleCnt="4" custScaleX="107220" custScaleY="151571">
        <dgm:presLayoutVars>
          <dgm:chMax val="0"/>
          <dgm:bulletEnabled val="1"/>
        </dgm:presLayoutVars>
      </dgm:prSet>
      <dgm:spPr/>
      <dgm:t>
        <a:bodyPr/>
        <a:lstStyle/>
        <a:p>
          <a:endParaRPr lang="es-ES"/>
        </a:p>
      </dgm:t>
    </dgm:pt>
    <dgm:pt modelId="{4E21A747-F33C-4D77-9632-EA88FB5B823C}" type="pres">
      <dgm:prSet presAssocID="{ED3A547C-35C1-4232-BCCD-67733CDDB2A0}" presName="negativeSpace" presStyleCnt="0"/>
      <dgm:spPr/>
    </dgm:pt>
    <dgm:pt modelId="{F200014B-D997-46D5-9D8C-A82E2E1CFCD5}" type="pres">
      <dgm:prSet presAssocID="{ED3A547C-35C1-4232-BCCD-67733CDDB2A0}" presName="childText" presStyleLbl="conFgAcc1" presStyleIdx="0" presStyleCnt="4">
        <dgm:presLayoutVars>
          <dgm:bulletEnabled val="1"/>
        </dgm:presLayoutVars>
      </dgm:prSet>
      <dgm:spPr/>
    </dgm:pt>
    <dgm:pt modelId="{4BC93048-53A4-4D4C-AFA5-97D63268ED96}" type="pres">
      <dgm:prSet presAssocID="{4CB6EA87-773C-42D3-9349-4FEFCBC574D9}" presName="spaceBetweenRectangles" presStyleCnt="0"/>
      <dgm:spPr/>
    </dgm:pt>
    <dgm:pt modelId="{092E6840-2C48-450E-8DDA-FCB22E21100C}" type="pres">
      <dgm:prSet presAssocID="{B8FDE2D9-AC84-4C58-A5DB-E14F68F78AED}" presName="parentLin" presStyleCnt="0"/>
      <dgm:spPr/>
    </dgm:pt>
    <dgm:pt modelId="{B0D2468D-4D07-437E-9931-21B08429AAE5}" type="pres">
      <dgm:prSet presAssocID="{B8FDE2D9-AC84-4C58-A5DB-E14F68F78AED}" presName="parentLeftMargin" presStyleLbl="node1" presStyleIdx="0" presStyleCnt="4"/>
      <dgm:spPr/>
      <dgm:t>
        <a:bodyPr/>
        <a:lstStyle/>
        <a:p>
          <a:endParaRPr lang="es-ES"/>
        </a:p>
      </dgm:t>
    </dgm:pt>
    <dgm:pt modelId="{6345FFE3-6E81-49BB-949A-34527B29BFBF}" type="pres">
      <dgm:prSet presAssocID="{B8FDE2D9-AC84-4C58-A5DB-E14F68F78AED}" presName="parentText" presStyleLbl="node1" presStyleIdx="1" presStyleCnt="4" custScaleX="107220">
        <dgm:presLayoutVars>
          <dgm:chMax val="0"/>
          <dgm:bulletEnabled val="1"/>
        </dgm:presLayoutVars>
      </dgm:prSet>
      <dgm:spPr/>
      <dgm:t>
        <a:bodyPr/>
        <a:lstStyle/>
        <a:p>
          <a:endParaRPr lang="es-ES"/>
        </a:p>
      </dgm:t>
    </dgm:pt>
    <dgm:pt modelId="{6366BFB6-8F84-4A07-81AA-725A60EA146C}" type="pres">
      <dgm:prSet presAssocID="{B8FDE2D9-AC84-4C58-A5DB-E14F68F78AED}" presName="negativeSpace" presStyleCnt="0"/>
      <dgm:spPr/>
    </dgm:pt>
    <dgm:pt modelId="{F3AA7AD7-052C-4435-A7E7-254F61F1C9FA}" type="pres">
      <dgm:prSet presAssocID="{B8FDE2D9-AC84-4C58-A5DB-E14F68F78AED}" presName="childText" presStyleLbl="conFgAcc1" presStyleIdx="1" presStyleCnt="4">
        <dgm:presLayoutVars>
          <dgm:bulletEnabled val="1"/>
        </dgm:presLayoutVars>
      </dgm:prSet>
      <dgm:spPr/>
    </dgm:pt>
    <dgm:pt modelId="{13CC2950-BD6B-4F49-ADC9-42D54728C9DA}" type="pres">
      <dgm:prSet presAssocID="{C1F59952-1AE8-4E63-B8C4-1C1FD4CAF136}" presName="spaceBetweenRectangles" presStyleCnt="0"/>
      <dgm:spPr/>
    </dgm:pt>
    <dgm:pt modelId="{F48E5058-4435-4FA9-8F6F-1BEA15DEF7F5}" type="pres">
      <dgm:prSet presAssocID="{FC18D23E-909A-40A3-B8D5-0B39C7AD80A3}" presName="parentLin" presStyleCnt="0"/>
      <dgm:spPr/>
    </dgm:pt>
    <dgm:pt modelId="{32319CA8-E29E-4FD0-A588-112D1EC3DCF8}" type="pres">
      <dgm:prSet presAssocID="{FC18D23E-909A-40A3-B8D5-0B39C7AD80A3}" presName="parentLeftMargin" presStyleLbl="node1" presStyleIdx="1" presStyleCnt="4"/>
      <dgm:spPr/>
      <dgm:t>
        <a:bodyPr/>
        <a:lstStyle/>
        <a:p>
          <a:endParaRPr lang="es-ES"/>
        </a:p>
      </dgm:t>
    </dgm:pt>
    <dgm:pt modelId="{A277225D-6B69-4271-B375-6511CD505907}" type="pres">
      <dgm:prSet presAssocID="{FC18D23E-909A-40A3-B8D5-0B39C7AD80A3}" presName="parentText" presStyleLbl="node1" presStyleIdx="2" presStyleCnt="4" custScaleX="107220">
        <dgm:presLayoutVars>
          <dgm:chMax val="0"/>
          <dgm:bulletEnabled val="1"/>
        </dgm:presLayoutVars>
      </dgm:prSet>
      <dgm:spPr/>
      <dgm:t>
        <a:bodyPr/>
        <a:lstStyle/>
        <a:p>
          <a:endParaRPr lang="es-ES"/>
        </a:p>
      </dgm:t>
    </dgm:pt>
    <dgm:pt modelId="{EB41787E-0074-43A2-9A04-B716E24AD38B}" type="pres">
      <dgm:prSet presAssocID="{FC18D23E-909A-40A3-B8D5-0B39C7AD80A3}" presName="negativeSpace" presStyleCnt="0"/>
      <dgm:spPr/>
    </dgm:pt>
    <dgm:pt modelId="{FD3ED9B1-0A34-427C-851A-BEBD9BB99F5F}" type="pres">
      <dgm:prSet presAssocID="{FC18D23E-909A-40A3-B8D5-0B39C7AD80A3}" presName="childText" presStyleLbl="conFgAcc1" presStyleIdx="2" presStyleCnt="4">
        <dgm:presLayoutVars>
          <dgm:bulletEnabled val="1"/>
        </dgm:presLayoutVars>
      </dgm:prSet>
      <dgm:spPr/>
    </dgm:pt>
    <dgm:pt modelId="{B2AB81E6-1455-40D1-91FE-94D4C7CB3B0A}" type="pres">
      <dgm:prSet presAssocID="{96C475D7-3317-483F-8794-26E9590BCC9C}" presName="spaceBetweenRectangles" presStyleCnt="0"/>
      <dgm:spPr/>
    </dgm:pt>
    <dgm:pt modelId="{1D724DE7-2C9F-4ECE-A6FD-D1AC4A8A0B50}" type="pres">
      <dgm:prSet presAssocID="{92182795-D8F8-4A22-A7CE-E26C2F0CE14D}" presName="parentLin" presStyleCnt="0"/>
      <dgm:spPr/>
    </dgm:pt>
    <dgm:pt modelId="{256AD2D5-8CEB-4CE8-A870-E884273477EC}" type="pres">
      <dgm:prSet presAssocID="{92182795-D8F8-4A22-A7CE-E26C2F0CE14D}" presName="parentLeftMargin" presStyleLbl="node1" presStyleIdx="2" presStyleCnt="4"/>
      <dgm:spPr/>
      <dgm:t>
        <a:bodyPr/>
        <a:lstStyle/>
        <a:p>
          <a:endParaRPr lang="es-ES"/>
        </a:p>
      </dgm:t>
    </dgm:pt>
    <dgm:pt modelId="{012F9A3D-2536-4555-8355-D72888E3DB93}" type="pres">
      <dgm:prSet presAssocID="{92182795-D8F8-4A22-A7CE-E26C2F0CE14D}" presName="parentText" presStyleLbl="node1" presStyleIdx="3" presStyleCnt="4" custScaleX="107220">
        <dgm:presLayoutVars>
          <dgm:chMax val="0"/>
          <dgm:bulletEnabled val="1"/>
        </dgm:presLayoutVars>
      </dgm:prSet>
      <dgm:spPr/>
      <dgm:t>
        <a:bodyPr/>
        <a:lstStyle/>
        <a:p>
          <a:endParaRPr lang="es-ES"/>
        </a:p>
      </dgm:t>
    </dgm:pt>
    <dgm:pt modelId="{F2047E73-BC87-4520-8623-7DA62AC0A7D9}" type="pres">
      <dgm:prSet presAssocID="{92182795-D8F8-4A22-A7CE-E26C2F0CE14D}" presName="negativeSpace" presStyleCnt="0"/>
      <dgm:spPr/>
    </dgm:pt>
    <dgm:pt modelId="{1C830086-BB01-4EE3-84DA-14CE55D746A3}" type="pres">
      <dgm:prSet presAssocID="{92182795-D8F8-4A22-A7CE-E26C2F0CE14D}" presName="childText" presStyleLbl="conFgAcc1" presStyleIdx="3" presStyleCnt="4">
        <dgm:presLayoutVars>
          <dgm:bulletEnabled val="1"/>
        </dgm:presLayoutVars>
      </dgm:prSet>
      <dgm:spPr/>
    </dgm:pt>
  </dgm:ptLst>
  <dgm:cxnLst>
    <dgm:cxn modelId="{2D4BD894-7E1E-4549-BE49-52674FCEDB40}" srcId="{69C6D739-58C4-4F34-97B8-7ABED4BA2DFE}" destId="{ED3A547C-35C1-4232-BCCD-67733CDDB2A0}" srcOrd="0" destOrd="0" parTransId="{F040B9F8-C18F-4023-8CFC-D01A0CA3C7CF}" sibTransId="{4CB6EA87-773C-42D3-9349-4FEFCBC574D9}"/>
    <dgm:cxn modelId="{E71093E6-BA4C-4EE9-ADA3-A1F763386058}" type="presOf" srcId="{ED3A547C-35C1-4232-BCCD-67733CDDB2A0}" destId="{DB56BB53-EA32-452B-83BC-CADFEAB970C8}" srcOrd="1" destOrd="0" presId="urn:microsoft.com/office/officeart/2005/8/layout/list1"/>
    <dgm:cxn modelId="{23BBDBBB-CE71-461C-8F87-38A03A528E3C}" type="presOf" srcId="{FC18D23E-909A-40A3-B8D5-0B39C7AD80A3}" destId="{A277225D-6B69-4271-B375-6511CD505907}" srcOrd="1" destOrd="0" presId="urn:microsoft.com/office/officeart/2005/8/layout/list1"/>
    <dgm:cxn modelId="{ED0590BE-1B0C-4D9A-A32D-B4BFE134663F}" srcId="{69C6D739-58C4-4F34-97B8-7ABED4BA2DFE}" destId="{B8FDE2D9-AC84-4C58-A5DB-E14F68F78AED}" srcOrd="1" destOrd="0" parTransId="{93CCD51B-2825-4479-B783-606753C9A4C9}" sibTransId="{C1F59952-1AE8-4E63-B8C4-1C1FD4CAF136}"/>
    <dgm:cxn modelId="{7D33302A-4F3C-4083-A379-C15D3A083340}" type="presOf" srcId="{B8FDE2D9-AC84-4C58-A5DB-E14F68F78AED}" destId="{B0D2468D-4D07-437E-9931-21B08429AAE5}" srcOrd="0" destOrd="0" presId="urn:microsoft.com/office/officeart/2005/8/layout/list1"/>
    <dgm:cxn modelId="{4CDE6F7D-D660-4D8E-8C2D-77EFFE9FC74F}" type="presOf" srcId="{B8FDE2D9-AC84-4C58-A5DB-E14F68F78AED}" destId="{6345FFE3-6E81-49BB-949A-34527B29BFBF}" srcOrd="1" destOrd="0" presId="urn:microsoft.com/office/officeart/2005/8/layout/list1"/>
    <dgm:cxn modelId="{C9F94E60-7145-4A81-A16E-1A8544FC50A4}" type="presOf" srcId="{92182795-D8F8-4A22-A7CE-E26C2F0CE14D}" destId="{256AD2D5-8CEB-4CE8-A870-E884273477EC}" srcOrd="0" destOrd="0" presId="urn:microsoft.com/office/officeart/2005/8/layout/list1"/>
    <dgm:cxn modelId="{77441D46-69FE-4AEE-816E-33D54EB05CD8}" srcId="{69C6D739-58C4-4F34-97B8-7ABED4BA2DFE}" destId="{FC18D23E-909A-40A3-B8D5-0B39C7AD80A3}" srcOrd="2" destOrd="0" parTransId="{E08C7FF8-BE82-4310-A896-E8155FD72333}" sibTransId="{96C475D7-3317-483F-8794-26E9590BCC9C}"/>
    <dgm:cxn modelId="{F00A7900-4CC6-46AF-990F-B6EA065EB945}" type="presOf" srcId="{FC18D23E-909A-40A3-B8D5-0B39C7AD80A3}" destId="{32319CA8-E29E-4FD0-A588-112D1EC3DCF8}" srcOrd="0" destOrd="0" presId="urn:microsoft.com/office/officeart/2005/8/layout/list1"/>
    <dgm:cxn modelId="{6A43CCCB-DB90-43C9-9E35-EEEF1A803CB7}" type="presOf" srcId="{ED3A547C-35C1-4232-BCCD-67733CDDB2A0}" destId="{DC8616DA-03CF-4154-9789-F90CE3F7C0D7}" srcOrd="0" destOrd="0" presId="urn:microsoft.com/office/officeart/2005/8/layout/list1"/>
    <dgm:cxn modelId="{B899F93D-1694-4E77-B255-4E2487270E32}" type="presOf" srcId="{69C6D739-58C4-4F34-97B8-7ABED4BA2DFE}" destId="{D2B90B9E-7168-4837-8620-6B2B13E2DC2A}" srcOrd="0" destOrd="0" presId="urn:microsoft.com/office/officeart/2005/8/layout/list1"/>
    <dgm:cxn modelId="{829F80B4-E77A-4343-A849-4B299A7FAB88}" srcId="{69C6D739-58C4-4F34-97B8-7ABED4BA2DFE}" destId="{92182795-D8F8-4A22-A7CE-E26C2F0CE14D}" srcOrd="3" destOrd="0" parTransId="{5FE4A3C7-85BB-47ED-AC4D-E73EE7F01BCF}" sibTransId="{8783D8D9-93DA-4AD8-BDF4-595DF6EC6D84}"/>
    <dgm:cxn modelId="{9122E364-3F27-4635-86EA-CF2A4641185E}" type="presOf" srcId="{92182795-D8F8-4A22-A7CE-E26C2F0CE14D}" destId="{012F9A3D-2536-4555-8355-D72888E3DB93}" srcOrd="1" destOrd="0" presId="urn:microsoft.com/office/officeart/2005/8/layout/list1"/>
    <dgm:cxn modelId="{D626569C-455D-4782-B789-02F76D66DDA5}" type="presParOf" srcId="{D2B90B9E-7168-4837-8620-6B2B13E2DC2A}" destId="{8A9C1010-56B5-4466-AAAF-CF4CBBE0BF6F}" srcOrd="0" destOrd="0" presId="urn:microsoft.com/office/officeart/2005/8/layout/list1"/>
    <dgm:cxn modelId="{F6C9B5E5-CE4E-44FC-A0BA-0562D1FC2D12}" type="presParOf" srcId="{8A9C1010-56B5-4466-AAAF-CF4CBBE0BF6F}" destId="{DC8616DA-03CF-4154-9789-F90CE3F7C0D7}" srcOrd="0" destOrd="0" presId="urn:microsoft.com/office/officeart/2005/8/layout/list1"/>
    <dgm:cxn modelId="{38EACF59-72A7-4C0E-B615-22627C87C816}" type="presParOf" srcId="{8A9C1010-56B5-4466-AAAF-CF4CBBE0BF6F}" destId="{DB56BB53-EA32-452B-83BC-CADFEAB970C8}" srcOrd="1" destOrd="0" presId="urn:microsoft.com/office/officeart/2005/8/layout/list1"/>
    <dgm:cxn modelId="{04BD7F11-9959-401E-86FB-F915B3D8ACD9}" type="presParOf" srcId="{D2B90B9E-7168-4837-8620-6B2B13E2DC2A}" destId="{4E21A747-F33C-4D77-9632-EA88FB5B823C}" srcOrd="1" destOrd="0" presId="urn:microsoft.com/office/officeart/2005/8/layout/list1"/>
    <dgm:cxn modelId="{BBC8AF79-B915-42A7-BFA5-B8DE526D1903}" type="presParOf" srcId="{D2B90B9E-7168-4837-8620-6B2B13E2DC2A}" destId="{F200014B-D997-46D5-9D8C-A82E2E1CFCD5}" srcOrd="2" destOrd="0" presId="urn:microsoft.com/office/officeart/2005/8/layout/list1"/>
    <dgm:cxn modelId="{915F555F-DA62-448F-80CF-14819C25C988}" type="presParOf" srcId="{D2B90B9E-7168-4837-8620-6B2B13E2DC2A}" destId="{4BC93048-53A4-4D4C-AFA5-97D63268ED96}" srcOrd="3" destOrd="0" presId="urn:microsoft.com/office/officeart/2005/8/layout/list1"/>
    <dgm:cxn modelId="{9F3B5CB3-AE7F-40D6-93E8-4966475D923C}" type="presParOf" srcId="{D2B90B9E-7168-4837-8620-6B2B13E2DC2A}" destId="{092E6840-2C48-450E-8DDA-FCB22E21100C}" srcOrd="4" destOrd="0" presId="urn:microsoft.com/office/officeart/2005/8/layout/list1"/>
    <dgm:cxn modelId="{FED863D3-BDF3-429D-A927-74775D9FAFA5}" type="presParOf" srcId="{092E6840-2C48-450E-8DDA-FCB22E21100C}" destId="{B0D2468D-4D07-437E-9931-21B08429AAE5}" srcOrd="0" destOrd="0" presId="urn:microsoft.com/office/officeart/2005/8/layout/list1"/>
    <dgm:cxn modelId="{05AB66B1-F79C-44BA-B29F-B7A39FA4EB8D}" type="presParOf" srcId="{092E6840-2C48-450E-8DDA-FCB22E21100C}" destId="{6345FFE3-6E81-49BB-949A-34527B29BFBF}" srcOrd="1" destOrd="0" presId="urn:microsoft.com/office/officeart/2005/8/layout/list1"/>
    <dgm:cxn modelId="{3C6C4AD1-4F04-4AB6-B504-BF522DE29C0A}" type="presParOf" srcId="{D2B90B9E-7168-4837-8620-6B2B13E2DC2A}" destId="{6366BFB6-8F84-4A07-81AA-725A60EA146C}" srcOrd="5" destOrd="0" presId="urn:microsoft.com/office/officeart/2005/8/layout/list1"/>
    <dgm:cxn modelId="{9E415E55-E6BA-4E0E-9A15-E19874AA619F}" type="presParOf" srcId="{D2B90B9E-7168-4837-8620-6B2B13E2DC2A}" destId="{F3AA7AD7-052C-4435-A7E7-254F61F1C9FA}" srcOrd="6" destOrd="0" presId="urn:microsoft.com/office/officeart/2005/8/layout/list1"/>
    <dgm:cxn modelId="{D2B1F824-FD69-4C22-A444-8DE4D4EB0C3C}" type="presParOf" srcId="{D2B90B9E-7168-4837-8620-6B2B13E2DC2A}" destId="{13CC2950-BD6B-4F49-ADC9-42D54728C9DA}" srcOrd="7" destOrd="0" presId="urn:microsoft.com/office/officeart/2005/8/layout/list1"/>
    <dgm:cxn modelId="{5DC79394-078A-47B4-BFFF-68E56C2FF6E9}" type="presParOf" srcId="{D2B90B9E-7168-4837-8620-6B2B13E2DC2A}" destId="{F48E5058-4435-4FA9-8F6F-1BEA15DEF7F5}" srcOrd="8" destOrd="0" presId="urn:microsoft.com/office/officeart/2005/8/layout/list1"/>
    <dgm:cxn modelId="{FC7EE7D4-C93E-43B4-80F3-C25C05666B7A}" type="presParOf" srcId="{F48E5058-4435-4FA9-8F6F-1BEA15DEF7F5}" destId="{32319CA8-E29E-4FD0-A588-112D1EC3DCF8}" srcOrd="0" destOrd="0" presId="urn:microsoft.com/office/officeart/2005/8/layout/list1"/>
    <dgm:cxn modelId="{7D6FC971-EFD0-409D-9158-79DC680AAC36}" type="presParOf" srcId="{F48E5058-4435-4FA9-8F6F-1BEA15DEF7F5}" destId="{A277225D-6B69-4271-B375-6511CD505907}" srcOrd="1" destOrd="0" presId="urn:microsoft.com/office/officeart/2005/8/layout/list1"/>
    <dgm:cxn modelId="{825E62CB-5E6F-4331-A6AE-7773DB8D8A68}" type="presParOf" srcId="{D2B90B9E-7168-4837-8620-6B2B13E2DC2A}" destId="{EB41787E-0074-43A2-9A04-B716E24AD38B}" srcOrd="9" destOrd="0" presId="urn:microsoft.com/office/officeart/2005/8/layout/list1"/>
    <dgm:cxn modelId="{1CE4E940-30F3-4DD3-9C5A-D9C2EC593C0E}" type="presParOf" srcId="{D2B90B9E-7168-4837-8620-6B2B13E2DC2A}" destId="{FD3ED9B1-0A34-427C-851A-BEBD9BB99F5F}" srcOrd="10" destOrd="0" presId="urn:microsoft.com/office/officeart/2005/8/layout/list1"/>
    <dgm:cxn modelId="{F6EF178E-81D5-404D-BA87-D7D257CF3574}" type="presParOf" srcId="{D2B90B9E-7168-4837-8620-6B2B13E2DC2A}" destId="{B2AB81E6-1455-40D1-91FE-94D4C7CB3B0A}" srcOrd="11" destOrd="0" presId="urn:microsoft.com/office/officeart/2005/8/layout/list1"/>
    <dgm:cxn modelId="{10638809-44BD-4125-8455-234D200734BB}" type="presParOf" srcId="{D2B90B9E-7168-4837-8620-6B2B13E2DC2A}" destId="{1D724DE7-2C9F-4ECE-A6FD-D1AC4A8A0B50}" srcOrd="12" destOrd="0" presId="urn:microsoft.com/office/officeart/2005/8/layout/list1"/>
    <dgm:cxn modelId="{F84B11C1-DD8E-417C-9DDF-E91E16FEDED0}" type="presParOf" srcId="{1D724DE7-2C9F-4ECE-A6FD-D1AC4A8A0B50}" destId="{256AD2D5-8CEB-4CE8-A870-E884273477EC}" srcOrd="0" destOrd="0" presId="urn:microsoft.com/office/officeart/2005/8/layout/list1"/>
    <dgm:cxn modelId="{EE0365C2-478C-4BC9-84B0-04E2D43DFD57}" type="presParOf" srcId="{1D724DE7-2C9F-4ECE-A6FD-D1AC4A8A0B50}" destId="{012F9A3D-2536-4555-8355-D72888E3DB93}" srcOrd="1" destOrd="0" presId="urn:microsoft.com/office/officeart/2005/8/layout/list1"/>
    <dgm:cxn modelId="{13BF2E97-069D-4EEB-8A6C-61C0BCD27478}" type="presParOf" srcId="{D2B90B9E-7168-4837-8620-6B2B13E2DC2A}" destId="{F2047E73-BC87-4520-8623-7DA62AC0A7D9}" srcOrd="13" destOrd="0" presId="urn:microsoft.com/office/officeart/2005/8/layout/list1"/>
    <dgm:cxn modelId="{F359EC0D-853F-4983-AE42-0C7E6E036D6A}" type="presParOf" srcId="{D2B90B9E-7168-4837-8620-6B2B13E2DC2A}" destId="{1C830086-BB01-4EE3-84DA-14CE55D746A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0D0F5B1-FC50-46A9-B9D6-B2C521D04426}" type="doc">
      <dgm:prSet loTypeId="urn:microsoft.com/office/officeart/2005/8/layout/radial6" loCatId="cycle" qsTypeId="urn:microsoft.com/office/officeart/2005/8/quickstyle/simple1" qsCatId="simple" csTypeId="urn:microsoft.com/office/officeart/2005/8/colors/accent0_1" csCatId="mainScheme" phldr="1"/>
      <dgm:spPr/>
      <dgm:t>
        <a:bodyPr/>
        <a:lstStyle/>
        <a:p>
          <a:endParaRPr lang="es-ES"/>
        </a:p>
      </dgm:t>
    </dgm:pt>
    <dgm:pt modelId="{F40A440B-E74F-452A-BCE1-96EF00A9A37E}">
      <dgm:prSet phldrT="[Texto]"/>
      <dgm:spPr/>
      <dgm:t>
        <a:bodyPr/>
        <a:lstStyle/>
        <a:p>
          <a:r>
            <a:rPr lang="es-ES" dirty="0"/>
            <a:t>Requerimientos de diseño </a:t>
          </a:r>
        </a:p>
      </dgm:t>
    </dgm:pt>
    <dgm:pt modelId="{5E3A96E8-6F55-4821-8AF5-19787A80A860}" type="parTrans" cxnId="{61666718-E30F-4EE7-A706-E06F4810015E}">
      <dgm:prSet/>
      <dgm:spPr/>
      <dgm:t>
        <a:bodyPr/>
        <a:lstStyle/>
        <a:p>
          <a:endParaRPr lang="es-ES"/>
        </a:p>
      </dgm:t>
    </dgm:pt>
    <dgm:pt modelId="{A9D12CF8-8F31-4587-B091-A76A8FBEDA2C}" type="sibTrans" cxnId="{61666718-E30F-4EE7-A706-E06F4810015E}">
      <dgm:prSet/>
      <dgm:spPr/>
      <dgm:t>
        <a:bodyPr/>
        <a:lstStyle/>
        <a:p>
          <a:endParaRPr lang="es-ES"/>
        </a:p>
      </dgm:t>
    </dgm:pt>
    <dgm:pt modelId="{FC81DE02-4481-4D47-9A63-98FAB90B3157}">
      <dgm:prSet phldrT="[Texto]"/>
      <dgm:spPr/>
      <dgm:t>
        <a:bodyPr/>
        <a:lstStyle/>
        <a:p>
          <a:r>
            <a:rPr lang="es-EC" dirty="0"/>
            <a:t>Resistencia adecuada de los elementos mecánicos. </a:t>
          </a:r>
          <a:endParaRPr lang="es-ES" dirty="0"/>
        </a:p>
      </dgm:t>
    </dgm:pt>
    <dgm:pt modelId="{425A4FA9-A875-47DC-8A62-DDAD6EC53531}" type="parTrans" cxnId="{6F52F3A3-C422-4511-A8D8-7657C4470096}">
      <dgm:prSet/>
      <dgm:spPr/>
      <dgm:t>
        <a:bodyPr/>
        <a:lstStyle/>
        <a:p>
          <a:endParaRPr lang="es-ES"/>
        </a:p>
      </dgm:t>
    </dgm:pt>
    <dgm:pt modelId="{ED98E7C2-978B-48E2-8830-26229521C105}" type="sibTrans" cxnId="{6F52F3A3-C422-4511-A8D8-7657C4470096}">
      <dgm:prSet/>
      <dgm:spPr/>
      <dgm:t>
        <a:bodyPr/>
        <a:lstStyle/>
        <a:p>
          <a:endParaRPr lang="es-ES"/>
        </a:p>
      </dgm:t>
    </dgm:pt>
    <dgm:pt modelId="{FF926F79-3046-4FA6-91E5-06BAD4E6D845}">
      <dgm:prSet phldrT="[Texto]"/>
      <dgm:spPr/>
      <dgm:t>
        <a:bodyPr/>
        <a:lstStyle/>
        <a:p>
          <a:r>
            <a:rPr lang="es-EC" dirty="0"/>
            <a:t>Facilidad de mantenimiento. </a:t>
          </a:r>
          <a:endParaRPr lang="es-ES" dirty="0"/>
        </a:p>
      </dgm:t>
    </dgm:pt>
    <dgm:pt modelId="{919F367D-7EA2-434B-A779-1BA6F27BD9F0}" type="parTrans" cxnId="{F426FC79-25A2-457D-AF34-DAAA3814CE7C}">
      <dgm:prSet/>
      <dgm:spPr/>
      <dgm:t>
        <a:bodyPr/>
        <a:lstStyle/>
        <a:p>
          <a:endParaRPr lang="es-ES"/>
        </a:p>
      </dgm:t>
    </dgm:pt>
    <dgm:pt modelId="{FEBD8EB5-E4F9-4A0E-89E5-40F4450E12C4}" type="sibTrans" cxnId="{F426FC79-25A2-457D-AF34-DAAA3814CE7C}">
      <dgm:prSet/>
      <dgm:spPr/>
      <dgm:t>
        <a:bodyPr/>
        <a:lstStyle/>
        <a:p>
          <a:endParaRPr lang="es-ES"/>
        </a:p>
      </dgm:t>
    </dgm:pt>
    <dgm:pt modelId="{30B67E87-FFA6-4161-92DF-7D1504426D7E}">
      <dgm:prSet phldrT="[Texto]"/>
      <dgm:spPr/>
      <dgm:t>
        <a:bodyPr/>
        <a:lstStyle/>
        <a:p>
          <a:r>
            <a:rPr lang="es-EC" dirty="0"/>
            <a:t>Confiabilidad en la adquisición de datos. </a:t>
          </a:r>
          <a:endParaRPr lang="es-ES" dirty="0"/>
        </a:p>
      </dgm:t>
    </dgm:pt>
    <dgm:pt modelId="{C6895770-B24F-4567-8CE5-9F0F99838763}" type="parTrans" cxnId="{EA4B5D6B-E372-426D-A71F-A16A2B186907}">
      <dgm:prSet/>
      <dgm:spPr/>
      <dgm:t>
        <a:bodyPr/>
        <a:lstStyle/>
        <a:p>
          <a:endParaRPr lang="es-ES"/>
        </a:p>
      </dgm:t>
    </dgm:pt>
    <dgm:pt modelId="{E5708042-9EA0-4DEC-9CA1-57E62F8CE1E6}" type="sibTrans" cxnId="{EA4B5D6B-E372-426D-A71F-A16A2B186907}">
      <dgm:prSet/>
      <dgm:spPr/>
      <dgm:t>
        <a:bodyPr/>
        <a:lstStyle/>
        <a:p>
          <a:endParaRPr lang="es-ES"/>
        </a:p>
      </dgm:t>
    </dgm:pt>
    <dgm:pt modelId="{212D2ECF-D1D7-4454-BEEE-7DCC58533ED4}">
      <dgm:prSet phldrT="[Texto]"/>
      <dgm:spPr/>
      <dgm:t>
        <a:bodyPr/>
        <a:lstStyle/>
        <a:p>
          <a:r>
            <a:rPr lang="es-EC" dirty="0"/>
            <a:t>Seguridad de operación. </a:t>
          </a:r>
          <a:endParaRPr lang="es-ES" dirty="0"/>
        </a:p>
      </dgm:t>
    </dgm:pt>
    <dgm:pt modelId="{D527C084-1730-4BDC-8ACC-F49AC37612C6}" type="parTrans" cxnId="{D90221ED-9040-4A22-BC74-E41EE25F61A0}">
      <dgm:prSet/>
      <dgm:spPr/>
      <dgm:t>
        <a:bodyPr/>
        <a:lstStyle/>
        <a:p>
          <a:endParaRPr lang="es-ES"/>
        </a:p>
      </dgm:t>
    </dgm:pt>
    <dgm:pt modelId="{DFF12A6F-0B27-444E-B4A8-EC7DC42E5582}" type="sibTrans" cxnId="{D90221ED-9040-4A22-BC74-E41EE25F61A0}">
      <dgm:prSet/>
      <dgm:spPr/>
      <dgm:t>
        <a:bodyPr/>
        <a:lstStyle/>
        <a:p>
          <a:endParaRPr lang="es-ES"/>
        </a:p>
      </dgm:t>
    </dgm:pt>
    <dgm:pt modelId="{3055358F-4597-4F8F-B2A6-589C329E4BE1}">
      <dgm:prSet/>
      <dgm:spPr/>
      <dgm:t>
        <a:bodyPr/>
        <a:lstStyle/>
        <a:p>
          <a:r>
            <a:rPr lang="es-EC"/>
            <a:t>Operación sencilla y eficiente. </a:t>
          </a:r>
          <a:endParaRPr lang="es-ES" dirty="0"/>
        </a:p>
      </dgm:t>
    </dgm:pt>
    <dgm:pt modelId="{BEEAA77E-71AF-45F3-B3FE-EFD374F9C41C}" type="parTrans" cxnId="{185F0AC4-C719-4744-8985-5D70821871E4}">
      <dgm:prSet/>
      <dgm:spPr/>
      <dgm:t>
        <a:bodyPr/>
        <a:lstStyle/>
        <a:p>
          <a:endParaRPr lang="es-ES"/>
        </a:p>
      </dgm:t>
    </dgm:pt>
    <dgm:pt modelId="{236F9D5D-6C6E-4397-9BA3-DCE1CF20F892}" type="sibTrans" cxnId="{185F0AC4-C719-4744-8985-5D70821871E4}">
      <dgm:prSet/>
      <dgm:spPr/>
      <dgm:t>
        <a:bodyPr/>
        <a:lstStyle/>
        <a:p>
          <a:endParaRPr lang="es-ES"/>
        </a:p>
      </dgm:t>
    </dgm:pt>
    <dgm:pt modelId="{3E75BEF7-DE33-4236-8CC5-34AB05F2B302}">
      <dgm:prSet/>
      <dgm:spPr/>
      <dgm:t>
        <a:bodyPr/>
        <a:lstStyle/>
        <a:p>
          <a:r>
            <a:rPr lang="es-EC"/>
            <a:t>Disponibilidad y facilidad de construcción. </a:t>
          </a:r>
          <a:endParaRPr lang="es-ES" dirty="0"/>
        </a:p>
      </dgm:t>
    </dgm:pt>
    <dgm:pt modelId="{BA59BFBD-68AA-49DA-B199-C5346DA215F9}" type="parTrans" cxnId="{EFFFDA2F-1B4E-4C96-A20F-294B49C91BEE}">
      <dgm:prSet/>
      <dgm:spPr/>
      <dgm:t>
        <a:bodyPr/>
        <a:lstStyle/>
        <a:p>
          <a:endParaRPr lang="es-ES"/>
        </a:p>
      </dgm:t>
    </dgm:pt>
    <dgm:pt modelId="{6707D657-7CC3-4028-8E46-950FF0EF6435}" type="sibTrans" cxnId="{EFFFDA2F-1B4E-4C96-A20F-294B49C91BEE}">
      <dgm:prSet/>
      <dgm:spPr/>
      <dgm:t>
        <a:bodyPr/>
        <a:lstStyle/>
        <a:p>
          <a:endParaRPr lang="es-ES"/>
        </a:p>
      </dgm:t>
    </dgm:pt>
    <dgm:pt modelId="{242E3B36-BCA9-4BB1-9971-2071E99F2810}" type="pres">
      <dgm:prSet presAssocID="{90D0F5B1-FC50-46A9-B9D6-B2C521D04426}" presName="Name0" presStyleCnt="0">
        <dgm:presLayoutVars>
          <dgm:chMax val="1"/>
          <dgm:dir/>
          <dgm:animLvl val="ctr"/>
          <dgm:resizeHandles val="exact"/>
        </dgm:presLayoutVars>
      </dgm:prSet>
      <dgm:spPr/>
      <dgm:t>
        <a:bodyPr/>
        <a:lstStyle/>
        <a:p>
          <a:endParaRPr lang="es-ES"/>
        </a:p>
      </dgm:t>
    </dgm:pt>
    <dgm:pt modelId="{A1F06204-0E24-49D3-B522-37E1B606A73F}" type="pres">
      <dgm:prSet presAssocID="{F40A440B-E74F-452A-BCE1-96EF00A9A37E}" presName="centerShape" presStyleLbl="node0" presStyleIdx="0" presStyleCnt="1"/>
      <dgm:spPr/>
      <dgm:t>
        <a:bodyPr/>
        <a:lstStyle/>
        <a:p>
          <a:endParaRPr lang="es-ES"/>
        </a:p>
      </dgm:t>
    </dgm:pt>
    <dgm:pt modelId="{7896F5E4-E40C-4BA1-8F77-E3A13553C1F7}" type="pres">
      <dgm:prSet presAssocID="{3055358F-4597-4F8F-B2A6-589C329E4BE1}" presName="node" presStyleLbl="node1" presStyleIdx="0" presStyleCnt="6">
        <dgm:presLayoutVars>
          <dgm:bulletEnabled val="1"/>
        </dgm:presLayoutVars>
      </dgm:prSet>
      <dgm:spPr/>
      <dgm:t>
        <a:bodyPr/>
        <a:lstStyle/>
        <a:p>
          <a:endParaRPr lang="es-ES"/>
        </a:p>
      </dgm:t>
    </dgm:pt>
    <dgm:pt modelId="{A02B8CD7-8157-4FAE-847F-CD97A15CB5DC}" type="pres">
      <dgm:prSet presAssocID="{3055358F-4597-4F8F-B2A6-589C329E4BE1}" presName="dummy" presStyleCnt="0"/>
      <dgm:spPr/>
    </dgm:pt>
    <dgm:pt modelId="{F3A4BD8A-19D9-4DA5-8EAF-F67CE55D4D39}" type="pres">
      <dgm:prSet presAssocID="{236F9D5D-6C6E-4397-9BA3-DCE1CF20F892}" presName="sibTrans" presStyleLbl="sibTrans2D1" presStyleIdx="0" presStyleCnt="6"/>
      <dgm:spPr/>
      <dgm:t>
        <a:bodyPr/>
        <a:lstStyle/>
        <a:p>
          <a:endParaRPr lang="es-ES"/>
        </a:p>
      </dgm:t>
    </dgm:pt>
    <dgm:pt modelId="{1E567E37-8B8F-42AA-866F-9437AE68E54D}" type="pres">
      <dgm:prSet presAssocID="{3E75BEF7-DE33-4236-8CC5-34AB05F2B302}" presName="node" presStyleLbl="node1" presStyleIdx="1" presStyleCnt="6">
        <dgm:presLayoutVars>
          <dgm:bulletEnabled val="1"/>
        </dgm:presLayoutVars>
      </dgm:prSet>
      <dgm:spPr/>
      <dgm:t>
        <a:bodyPr/>
        <a:lstStyle/>
        <a:p>
          <a:endParaRPr lang="es-ES"/>
        </a:p>
      </dgm:t>
    </dgm:pt>
    <dgm:pt modelId="{31FDCD77-3601-4900-967C-8E5F72B43C1A}" type="pres">
      <dgm:prSet presAssocID="{3E75BEF7-DE33-4236-8CC5-34AB05F2B302}" presName="dummy" presStyleCnt="0"/>
      <dgm:spPr/>
    </dgm:pt>
    <dgm:pt modelId="{97172A74-7580-4F23-97E1-00B65A279BDF}" type="pres">
      <dgm:prSet presAssocID="{6707D657-7CC3-4028-8E46-950FF0EF6435}" presName="sibTrans" presStyleLbl="sibTrans2D1" presStyleIdx="1" presStyleCnt="6"/>
      <dgm:spPr/>
      <dgm:t>
        <a:bodyPr/>
        <a:lstStyle/>
        <a:p>
          <a:endParaRPr lang="es-ES"/>
        </a:p>
      </dgm:t>
    </dgm:pt>
    <dgm:pt modelId="{805C31EF-B14C-4BB2-8735-E97F7F7AC583}" type="pres">
      <dgm:prSet presAssocID="{FC81DE02-4481-4D47-9A63-98FAB90B3157}" presName="node" presStyleLbl="node1" presStyleIdx="2" presStyleCnt="6">
        <dgm:presLayoutVars>
          <dgm:bulletEnabled val="1"/>
        </dgm:presLayoutVars>
      </dgm:prSet>
      <dgm:spPr/>
      <dgm:t>
        <a:bodyPr/>
        <a:lstStyle/>
        <a:p>
          <a:endParaRPr lang="es-ES"/>
        </a:p>
      </dgm:t>
    </dgm:pt>
    <dgm:pt modelId="{BBF6832B-CD03-49A4-9D42-4FB5D122F9B5}" type="pres">
      <dgm:prSet presAssocID="{FC81DE02-4481-4D47-9A63-98FAB90B3157}" presName="dummy" presStyleCnt="0"/>
      <dgm:spPr/>
    </dgm:pt>
    <dgm:pt modelId="{E652F625-80C6-489C-959D-73D761C70E8C}" type="pres">
      <dgm:prSet presAssocID="{ED98E7C2-978B-48E2-8830-26229521C105}" presName="sibTrans" presStyleLbl="sibTrans2D1" presStyleIdx="2" presStyleCnt="6"/>
      <dgm:spPr/>
      <dgm:t>
        <a:bodyPr/>
        <a:lstStyle/>
        <a:p>
          <a:endParaRPr lang="es-ES"/>
        </a:p>
      </dgm:t>
    </dgm:pt>
    <dgm:pt modelId="{F80E768B-57F1-4B8D-AC52-10685CEB58FD}" type="pres">
      <dgm:prSet presAssocID="{FF926F79-3046-4FA6-91E5-06BAD4E6D845}" presName="node" presStyleLbl="node1" presStyleIdx="3" presStyleCnt="6">
        <dgm:presLayoutVars>
          <dgm:bulletEnabled val="1"/>
        </dgm:presLayoutVars>
      </dgm:prSet>
      <dgm:spPr/>
      <dgm:t>
        <a:bodyPr/>
        <a:lstStyle/>
        <a:p>
          <a:endParaRPr lang="es-ES"/>
        </a:p>
      </dgm:t>
    </dgm:pt>
    <dgm:pt modelId="{ECD59EC5-69E4-4953-A454-387E5C0EA307}" type="pres">
      <dgm:prSet presAssocID="{FF926F79-3046-4FA6-91E5-06BAD4E6D845}" presName="dummy" presStyleCnt="0"/>
      <dgm:spPr/>
    </dgm:pt>
    <dgm:pt modelId="{5EBC1B3D-2601-4C87-8D3F-6B500BB16F5F}" type="pres">
      <dgm:prSet presAssocID="{FEBD8EB5-E4F9-4A0E-89E5-40F4450E12C4}" presName="sibTrans" presStyleLbl="sibTrans2D1" presStyleIdx="3" presStyleCnt="6"/>
      <dgm:spPr/>
      <dgm:t>
        <a:bodyPr/>
        <a:lstStyle/>
        <a:p>
          <a:endParaRPr lang="es-ES"/>
        </a:p>
      </dgm:t>
    </dgm:pt>
    <dgm:pt modelId="{C99CD09C-500E-43F8-A722-ED17F73477FA}" type="pres">
      <dgm:prSet presAssocID="{30B67E87-FFA6-4161-92DF-7D1504426D7E}" presName="node" presStyleLbl="node1" presStyleIdx="4" presStyleCnt="6">
        <dgm:presLayoutVars>
          <dgm:bulletEnabled val="1"/>
        </dgm:presLayoutVars>
      </dgm:prSet>
      <dgm:spPr/>
      <dgm:t>
        <a:bodyPr/>
        <a:lstStyle/>
        <a:p>
          <a:endParaRPr lang="es-ES"/>
        </a:p>
      </dgm:t>
    </dgm:pt>
    <dgm:pt modelId="{8B7B7CA1-2FC9-4D3E-ADB1-63E0344CD0E7}" type="pres">
      <dgm:prSet presAssocID="{30B67E87-FFA6-4161-92DF-7D1504426D7E}" presName="dummy" presStyleCnt="0"/>
      <dgm:spPr/>
    </dgm:pt>
    <dgm:pt modelId="{33FDD9C4-0D99-4CF2-BDC8-EFF062C5DE17}" type="pres">
      <dgm:prSet presAssocID="{E5708042-9EA0-4DEC-9CA1-57E62F8CE1E6}" presName="sibTrans" presStyleLbl="sibTrans2D1" presStyleIdx="4" presStyleCnt="6"/>
      <dgm:spPr/>
      <dgm:t>
        <a:bodyPr/>
        <a:lstStyle/>
        <a:p>
          <a:endParaRPr lang="es-ES"/>
        </a:p>
      </dgm:t>
    </dgm:pt>
    <dgm:pt modelId="{A551A38A-D1CE-4CC5-9F21-EAA99A60F2B7}" type="pres">
      <dgm:prSet presAssocID="{212D2ECF-D1D7-4454-BEEE-7DCC58533ED4}" presName="node" presStyleLbl="node1" presStyleIdx="5" presStyleCnt="6">
        <dgm:presLayoutVars>
          <dgm:bulletEnabled val="1"/>
        </dgm:presLayoutVars>
      </dgm:prSet>
      <dgm:spPr/>
      <dgm:t>
        <a:bodyPr/>
        <a:lstStyle/>
        <a:p>
          <a:endParaRPr lang="es-ES"/>
        </a:p>
      </dgm:t>
    </dgm:pt>
    <dgm:pt modelId="{07999003-2580-4E35-AD47-D698EB58A0C2}" type="pres">
      <dgm:prSet presAssocID="{212D2ECF-D1D7-4454-BEEE-7DCC58533ED4}" presName="dummy" presStyleCnt="0"/>
      <dgm:spPr/>
    </dgm:pt>
    <dgm:pt modelId="{AD06EF99-8A3F-4F29-9529-3EFCD837CA29}" type="pres">
      <dgm:prSet presAssocID="{DFF12A6F-0B27-444E-B4A8-EC7DC42E5582}" presName="sibTrans" presStyleLbl="sibTrans2D1" presStyleIdx="5" presStyleCnt="6"/>
      <dgm:spPr/>
      <dgm:t>
        <a:bodyPr/>
        <a:lstStyle/>
        <a:p>
          <a:endParaRPr lang="es-ES"/>
        </a:p>
      </dgm:t>
    </dgm:pt>
  </dgm:ptLst>
  <dgm:cxnLst>
    <dgm:cxn modelId="{6A6CF3C1-7564-456A-8F91-7B1251BF1634}" type="presOf" srcId="{90D0F5B1-FC50-46A9-B9D6-B2C521D04426}" destId="{242E3B36-BCA9-4BB1-9971-2071E99F2810}" srcOrd="0" destOrd="0" presId="urn:microsoft.com/office/officeart/2005/8/layout/radial6"/>
    <dgm:cxn modelId="{640D1433-E139-4F3F-A02D-C1CE2F126CC4}" type="presOf" srcId="{212D2ECF-D1D7-4454-BEEE-7DCC58533ED4}" destId="{A551A38A-D1CE-4CC5-9F21-EAA99A60F2B7}" srcOrd="0" destOrd="0" presId="urn:microsoft.com/office/officeart/2005/8/layout/radial6"/>
    <dgm:cxn modelId="{EA4B5D6B-E372-426D-A71F-A16A2B186907}" srcId="{F40A440B-E74F-452A-BCE1-96EF00A9A37E}" destId="{30B67E87-FFA6-4161-92DF-7D1504426D7E}" srcOrd="4" destOrd="0" parTransId="{C6895770-B24F-4567-8CE5-9F0F99838763}" sibTransId="{E5708042-9EA0-4DEC-9CA1-57E62F8CE1E6}"/>
    <dgm:cxn modelId="{C776E546-7CB6-46C8-A832-60FC5468C6A7}" type="presOf" srcId="{FF926F79-3046-4FA6-91E5-06BAD4E6D845}" destId="{F80E768B-57F1-4B8D-AC52-10685CEB58FD}" srcOrd="0" destOrd="0" presId="urn:microsoft.com/office/officeart/2005/8/layout/radial6"/>
    <dgm:cxn modelId="{56E9DBB2-E1DB-4F95-8FCA-63532AFEFD0B}" type="presOf" srcId="{3055358F-4597-4F8F-B2A6-589C329E4BE1}" destId="{7896F5E4-E40C-4BA1-8F77-E3A13553C1F7}" srcOrd="0" destOrd="0" presId="urn:microsoft.com/office/officeart/2005/8/layout/radial6"/>
    <dgm:cxn modelId="{F426FC79-25A2-457D-AF34-DAAA3814CE7C}" srcId="{F40A440B-E74F-452A-BCE1-96EF00A9A37E}" destId="{FF926F79-3046-4FA6-91E5-06BAD4E6D845}" srcOrd="3" destOrd="0" parTransId="{919F367D-7EA2-434B-A779-1BA6F27BD9F0}" sibTransId="{FEBD8EB5-E4F9-4A0E-89E5-40F4450E12C4}"/>
    <dgm:cxn modelId="{61666718-E30F-4EE7-A706-E06F4810015E}" srcId="{90D0F5B1-FC50-46A9-B9D6-B2C521D04426}" destId="{F40A440B-E74F-452A-BCE1-96EF00A9A37E}" srcOrd="0" destOrd="0" parTransId="{5E3A96E8-6F55-4821-8AF5-19787A80A860}" sibTransId="{A9D12CF8-8F31-4587-B091-A76A8FBEDA2C}"/>
    <dgm:cxn modelId="{FC69A6B0-0E05-4FDE-8778-D1424E252C5E}" type="presOf" srcId="{ED98E7C2-978B-48E2-8830-26229521C105}" destId="{E652F625-80C6-489C-959D-73D761C70E8C}" srcOrd="0" destOrd="0" presId="urn:microsoft.com/office/officeart/2005/8/layout/radial6"/>
    <dgm:cxn modelId="{0143AEA5-4242-41C8-AD40-63B53E092D17}" type="presOf" srcId="{E5708042-9EA0-4DEC-9CA1-57E62F8CE1E6}" destId="{33FDD9C4-0D99-4CF2-BDC8-EFF062C5DE17}" srcOrd="0" destOrd="0" presId="urn:microsoft.com/office/officeart/2005/8/layout/radial6"/>
    <dgm:cxn modelId="{1E891138-3AFB-4F2A-9971-AB031B503E5F}" type="presOf" srcId="{3E75BEF7-DE33-4236-8CC5-34AB05F2B302}" destId="{1E567E37-8B8F-42AA-866F-9437AE68E54D}" srcOrd="0" destOrd="0" presId="urn:microsoft.com/office/officeart/2005/8/layout/radial6"/>
    <dgm:cxn modelId="{185F0AC4-C719-4744-8985-5D70821871E4}" srcId="{F40A440B-E74F-452A-BCE1-96EF00A9A37E}" destId="{3055358F-4597-4F8F-B2A6-589C329E4BE1}" srcOrd="0" destOrd="0" parTransId="{BEEAA77E-71AF-45F3-B3FE-EFD374F9C41C}" sibTransId="{236F9D5D-6C6E-4397-9BA3-DCE1CF20F892}"/>
    <dgm:cxn modelId="{8CD0FA86-794F-48F8-B478-7120111C8D1D}" type="presOf" srcId="{FC81DE02-4481-4D47-9A63-98FAB90B3157}" destId="{805C31EF-B14C-4BB2-8735-E97F7F7AC583}" srcOrd="0" destOrd="0" presId="urn:microsoft.com/office/officeart/2005/8/layout/radial6"/>
    <dgm:cxn modelId="{02461B6D-E2A3-4849-BBCA-F91C805DD8CF}" type="presOf" srcId="{F40A440B-E74F-452A-BCE1-96EF00A9A37E}" destId="{A1F06204-0E24-49D3-B522-37E1B606A73F}" srcOrd="0" destOrd="0" presId="urn:microsoft.com/office/officeart/2005/8/layout/radial6"/>
    <dgm:cxn modelId="{6F52F3A3-C422-4511-A8D8-7657C4470096}" srcId="{F40A440B-E74F-452A-BCE1-96EF00A9A37E}" destId="{FC81DE02-4481-4D47-9A63-98FAB90B3157}" srcOrd="2" destOrd="0" parTransId="{425A4FA9-A875-47DC-8A62-DDAD6EC53531}" sibTransId="{ED98E7C2-978B-48E2-8830-26229521C105}"/>
    <dgm:cxn modelId="{D90221ED-9040-4A22-BC74-E41EE25F61A0}" srcId="{F40A440B-E74F-452A-BCE1-96EF00A9A37E}" destId="{212D2ECF-D1D7-4454-BEEE-7DCC58533ED4}" srcOrd="5" destOrd="0" parTransId="{D527C084-1730-4BDC-8ACC-F49AC37612C6}" sibTransId="{DFF12A6F-0B27-444E-B4A8-EC7DC42E5582}"/>
    <dgm:cxn modelId="{C2469E6F-F3A2-465D-9B71-48CEA3FC0293}" type="presOf" srcId="{236F9D5D-6C6E-4397-9BA3-DCE1CF20F892}" destId="{F3A4BD8A-19D9-4DA5-8EAF-F67CE55D4D39}" srcOrd="0" destOrd="0" presId="urn:microsoft.com/office/officeart/2005/8/layout/radial6"/>
    <dgm:cxn modelId="{EFFFDA2F-1B4E-4C96-A20F-294B49C91BEE}" srcId="{F40A440B-E74F-452A-BCE1-96EF00A9A37E}" destId="{3E75BEF7-DE33-4236-8CC5-34AB05F2B302}" srcOrd="1" destOrd="0" parTransId="{BA59BFBD-68AA-49DA-B199-C5346DA215F9}" sibTransId="{6707D657-7CC3-4028-8E46-950FF0EF6435}"/>
    <dgm:cxn modelId="{63A2FD80-71F0-4C78-B45E-1F112C6D2652}" type="presOf" srcId="{30B67E87-FFA6-4161-92DF-7D1504426D7E}" destId="{C99CD09C-500E-43F8-A722-ED17F73477FA}" srcOrd="0" destOrd="0" presId="urn:microsoft.com/office/officeart/2005/8/layout/radial6"/>
    <dgm:cxn modelId="{061D03CA-4610-4857-B054-7370FAB74A91}" type="presOf" srcId="{6707D657-7CC3-4028-8E46-950FF0EF6435}" destId="{97172A74-7580-4F23-97E1-00B65A279BDF}" srcOrd="0" destOrd="0" presId="urn:microsoft.com/office/officeart/2005/8/layout/radial6"/>
    <dgm:cxn modelId="{EB308DF7-2E24-4A71-98D3-33CDE1594945}" type="presOf" srcId="{DFF12A6F-0B27-444E-B4A8-EC7DC42E5582}" destId="{AD06EF99-8A3F-4F29-9529-3EFCD837CA29}" srcOrd="0" destOrd="0" presId="urn:microsoft.com/office/officeart/2005/8/layout/radial6"/>
    <dgm:cxn modelId="{6CAEB843-B2D5-43D3-AD4D-A557455371B7}" type="presOf" srcId="{FEBD8EB5-E4F9-4A0E-89E5-40F4450E12C4}" destId="{5EBC1B3D-2601-4C87-8D3F-6B500BB16F5F}" srcOrd="0" destOrd="0" presId="urn:microsoft.com/office/officeart/2005/8/layout/radial6"/>
    <dgm:cxn modelId="{381C9D5B-EAEC-4370-B58C-10FBAB023B37}" type="presParOf" srcId="{242E3B36-BCA9-4BB1-9971-2071E99F2810}" destId="{A1F06204-0E24-49D3-B522-37E1B606A73F}" srcOrd="0" destOrd="0" presId="urn:microsoft.com/office/officeart/2005/8/layout/radial6"/>
    <dgm:cxn modelId="{8F73FCCD-AAEB-4D41-BD27-4B0F42331ED2}" type="presParOf" srcId="{242E3B36-BCA9-4BB1-9971-2071E99F2810}" destId="{7896F5E4-E40C-4BA1-8F77-E3A13553C1F7}" srcOrd="1" destOrd="0" presId="urn:microsoft.com/office/officeart/2005/8/layout/radial6"/>
    <dgm:cxn modelId="{FCD6ED5F-3879-48F8-BC05-F9D54D9742DD}" type="presParOf" srcId="{242E3B36-BCA9-4BB1-9971-2071E99F2810}" destId="{A02B8CD7-8157-4FAE-847F-CD97A15CB5DC}" srcOrd="2" destOrd="0" presId="urn:microsoft.com/office/officeart/2005/8/layout/radial6"/>
    <dgm:cxn modelId="{AB759F2C-FF9D-4553-8D85-E559EF8BAB2B}" type="presParOf" srcId="{242E3B36-BCA9-4BB1-9971-2071E99F2810}" destId="{F3A4BD8A-19D9-4DA5-8EAF-F67CE55D4D39}" srcOrd="3" destOrd="0" presId="urn:microsoft.com/office/officeart/2005/8/layout/radial6"/>
    <dgm:cxn modelId="{474F85A5-A76D-41E2-98AB-F7BA7460D6FB}" type="presParOf" srcId="{242E3B36-BCA9-4BB1-9971-2071E99F2810}" destId="{1E567E37-8B8F-42AA-866F-9437AE68E54D}" srcOrd="4" destOrd="0" presId="urn:microsoft.com/office/officeart/2005/8/layout/radial6"/>
    <dgm:cxn modelId="{93B034AF-1875-430E-8C3E-BEB211E8271C}" type="presParOf" srcId="{242E3B36-BCA9-4BB1-9971-2071E99F2810}" destId="{31FDCD77-3601-4900-967C-8E5F72B43C1A}" srcOrd="5" destOrd="0" presId="urn:microsoft.com/office/officeart/2005/8/layout/radial6"/>
    <dgm:cxn modelId="{E54729FB-B1E5-440E-BB9C-BE9110300C18}" type="presParOf" srcId="{242E3B36-BCA9-4BB1-9971-2071E99F2810}" destId="{97172A74-7580-4F23-97E1-00B65A279BDF}" srcOrd="6" destOrd="0" presId="urn:microsoft.com/office/officeart/2005/8/layout/radial6"/>
    <dgm:cxn modelId="{2CB93B6B-5B16-473D-99A0-FEC391F04C82}" type="presParOf" srcId="{242E3B36-BCA9-4BB1-9971-2071E99F2810}" destId="{805C31EF-B14C-4BB2-8735-E97F7F7AC583}" srcOrd="7" destOrd="0" presId="urn:microsoft.com/office/officeart/2005/8/layout/radial6"/>
    <dgm:cxn modelId="{12495B04-66CE-42D2-ADDA-632793936018}" type="presParOf" srcId="{242E3B36-BCA9-4BB1-9971-2071E99F2810}" destId="{BBF6832B-CD03-49A4-9D42-4FB5D122F9B5}" srcOrd="8" destOrd="0" presId="urn:microsoft.com/office/officeart/2005/8/layout/radial6"/>
    <dgm:cxn modelId="{F13CC577-BF40-4D9D-81D0-5BB5FA0D5C0E}" type="presParOf" srcId="{242E3B36-BCA9-4BB1-9971-2071E99F2810}" destId="{E652F625-80C6-489C-959D-73D761C70E8C}" srcOrd="9" destOrd="0" presId="urn:microsoft.com/office/officeart/2005/8/layout/radial6"/>
    <dgm:cxn modelId="{2639F71E-C8ED-4F74-AE77-B6E8C594E6DF}" type="presParOf" srcId="{242E3B36-BCA9-4BB1-9971-2071E99F2810}" destId="{F80E768B-57F1-4B8D-AC52-10685CEB58FD}" srcOrd="10" destOrd="0" presId="urn:microsoft.com/office/officeart/2005/8/layout/radial6"/>
    <dgm:cxn modelId="{09640DF6-62A5-4E11-99A8-C1982309E8C9}" type="presParOf" srcId="{242E3B36-BCA9-4BB1-9971-2071E99F2810}" destId="{ECD59EC5-69E4-4953-A454-387E5C0EA307}" srcOrd="11" destOrd="0" presId="urn:microsoft.com/office/officeart/2005/8/layout/radial6"/>
    <dgm:cxn modelId="{6F009A28-2877-457C-ACF5-6D4E560EF3EB}" type="presParOf" srcId="{242E3B36-BCA9-4BB1-9971-2071E99F2810}" destId="{5EBC1B3D-2601-4C87-8D3F-6B500BB16F5F}" srcOrd="12" destOrd="0" presId="urn:microsoft.com/office/officeart/2005/8/layout/radial6"/>
    <dgm:cxn modelId="{3E102425-D78A-4086-AF37-6FE677D33371}" type="presParOf" srcId="{242E3B36-BCA9-4BB1-9971-2071E99F2810}" destId="{C99CD09C-500E-43F8-A722-ED17F73477FA}" srcOrd="13" destOrd="0" presId="urn:microsoft.com/office/officeart/2005/8/layout/radial6"/>
    <dgm:cxn modelId="{6FE2C977-66DD-4988-83C8-E167FD8B841C}" type="presParOf" srcId="{242E3B36-BCA9-4BB1-9971-2071E99F2810}" destId="{8B7B7CA1-2FC9-4D3E-ADB1-63E0344CD0E7}" srcOrd="14" destOrd="0" presId="urn:microsoft.com/office/officeart/2005/8/layout/radial6"/>
    <dgm:cxn modelId="{2FB70F11-FAC2-499E-99BA-B293616DD123}" type="presParOf" srcId="{242E3B36-BCA9-4BB1-9971-2071E99F2810}" destId="{33FDD9C4-0D99-4CF2-BDC8-EFF062C5DE17}" srcOrd="15" destOrd="0" presId="urn:microsoft.com/office/officeart/2005/8/layout/radial6"/>
    <dgm:cxn modelId="{3E399D08-608F-4A56-89F3-B37C8A6A3436}" type="presParOf" srcId="{242E3B36-BCA9-4BB1-9971-2071E99F2810}" destId="{A551A38A-D1CE-4CC5-9F21-EAA99A60F2B7}" srcOrd="16" destOrd="0" presId="urn:microsoft.com/office/officeart/2005/8/layout/radial6"/>
    <dgm:cxn modelId="{263F5FE9-0188-402B-A308-EC3ADF50C5C4}" type="presParOf" srcId="{242E3B36-BCA9-4BB1-9971-2071E99F2810}" destId="{07999003-2580-4E35-AD47-D698EB58A0C2}" srcOrd="17" destOrd="0" presId="urn:microsoft.com/office/officeart/2005/8/layout/radial6"/>
    <dgm:cxn modelId="{88A2BA17-19CE-41CF-847B-8B681079A10E}" type="presParOf" srcId="{242E3B36-BCA9-4BB1-9971-2071E99F2810}" destId="{AD06EF99-8A3F-4F29-9529-3EFCD837CA29}" srcOrd="18" destOrd="0" presId="urn:microsoft.com/office/officeart/2005/8/layout/radial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9C6D739-58C4-4F34-97B8-7ABED4BA2DFE}" type="doc">
      <dgm:prSet loTypeId="urn:microsoft.com/office/officeart/2005/8/layout/list1" loCatId="list" qsTypeId="urn:microsoft.com/office/officeart/2005/8/quickstyle/simple3" qsCatId="simple" csTypeId="urn:microsoft.com/office/officeart/2005/8/colors/colorful4" csCatId="colorful" phldr="1"/>
      <dgm:spPr/>
      <dgm:t>
        <a:bodyPr/>
        <a:lstStyle/>
        <a:p>
          <a:endParaRPr lang="es-EC"/>
        </a:p>
      </dgm:t>
    </dgm:pt>
    <dgm:pt modelId="{ED3A547C-35C1-4232-BCCD-67733CDDB2A0}">
      <dgm:prSet phldrT="[Texto]" custT="1"/>
      <dgm:spPr/>
      <dgm:t>
        <a:bodyPr/>
        <a:lstStyle/>
        <a:p>
          <a:pPr algn="ctr"/>
          <a:r>
            <a:rPr lang="es-EC" sz="1400" dirty="0"/>
            <a:t>Se especificara el rango de velocidad necesario para el cual se puede realizar el corte</a:t>
          </a:r>
          <a:r>
            <a:rPr lang="es-EC" sz="1200" dirty="0"/>
            <a:t>.</a:t>
          </a:r>
        </a:p>
      </dgm:t>
    </dgm:pt>
    <dgm:pt modelId="{F040B9F8-C18F-4023-8CFC-D01A0CA3C7CF}" type="parTrans" cxnId="{2D4BD894-7E1E-4549-BE49-52674FCEDB40}">
      <dgm:prSet/>
      <dgm:spPr/>
      <dgm:t>
        <a:bodyPr/>
        <a:lstStyle/>
        <a:p>
          <a:endParaRPr lang="es-EC"/>
        </a:p>
      </dgm:t>
    </dgm:pt>
    <dgm:pt modelId="{4CB6EA87-773C-42D3-9349-4FEFCBC574D9}" type="sibTrans" cxnId="{2D4BD894-7E1E-4549-BE49-52674FCEDB40}">
      <dgm:prSet/>
      <dgm:spPr/>
      <dgm:t>
        <a:bodyPr/>
        <a:lstStyle/>
        <a:p>
          <a:endParaRPr lang="es-EC"/>
        </a:p>
      </dgm:t>
    </dgm:pt>
    <dgm:pt modelId="{B8FDE2D9-AC84-4C58-A5DB-E14F68F78AED}">
      <dgm:prSet phldrT="[Texto]" custT="1"/>
      <dgm:spPr/>
      <dgm:t>
        <a:bodyPr/>
        <a:lstStyle/>
        <a:p>
          <a:pPr algn="just"/>
          <a:r>
            <a:rPr lang="es-EC" sz="1400" dirty="0"/>
            <a:t>Se debe seleccionar el motor mediante las características de funcionamiento que exige el banco de pruebas </a:t>
          </a:r>
        </a:p>
      </dgm:t>
    </dgm:pt>
    <dgm:pt modelId="{93CCD51B-2825-4479-B783-606753C9A4C9}" type="parTrans" cxnId="{ED0590BE-1B0C-4D9A-A32D-B4BFE134663F}">
      <dgm:prSet/>
      <dgm:spPr/>
      <dgm:t>
        <a:bodyPr/>
        <a:lstStyle/>
        <a:p>
          <a:endParaRPr lang="es-EC"/>
        </a:p>
      </dgm:t>
    </dgm:pt>
    <dgm:pt modelId="{C1F59952-1AE8-4E63-B8C4-1C1FD4CAF136}" type="sibTrans" cxnId="{ED0590BE-1B0C-4D9A-A32D-B4BFE134663F}">
      <dgm:prSet/>
      <dgm:spPr/>
      <dgm:t>
        <a:bodyPr/>
        <a:lstStyle/>
        <a:p>
          <a:endParaRPr lang="es-EC"/>
        </a:p>
      </dgm:t>
    </dgm:pt>
    <dgm:pt modelId="{FC18D23E-909A-40A3-B8D5-0B39C7AD80A3}">
      <dgm:prSet phldrT="[Texto]" custT="1"/>
      <dgm:spPr/>
      <dgm:t>
        <a:bodyPr/>
        <a:lstStyle/>
        <a:p>
          <a:pPr algn="just"/>
          <a:r>
            <a:rPr lang="es-EC" sz="1400" dirty="0"/>
            <a:t>Se debe determinar la solución más adecuada para transmitir tanto la velocidad como la potencia al eje de rotación</a:t>
          </a:r>
        </a:p>
      </dgm:t>
    </dgm:pt>
    <dgm:pt modelId="{E08C7FF8-BE82-4310-A896-E8155FD72333}" type="parTrans" cxnId="{77441D46-69FE-4AEE-816E-33D54EB05CD8}">
      <dgm:prSet/>
      <dgm:spPr/>
      <dgm:t>
        <a:bodyPr/>
        <a:lstStyle/>
        <a:p>
          <a:endParaRPr lang="es-EC"/>
        </a:p>
      </dgm:t>
    </dgm:pt>
    <dgm:pt modelId="{96C475D7-3317-483F-8794-26E9590BCC9C}" type="sibTrans" cxnId="{77441D46-69FE-4AEE-816E-33D54EB05CD8}">
      <dgm:prSet/>
      <dgm:spPr/>
      <dgm:t>
        <a:bodyPr/>
        <a:lstStyle/>
        <a:p>
          <a:endParaRPr lang="es-EC"/>
        </a:p>
      </dgm:t>
    </dgm:pt>
    <dgm:pt modelId="{92182795-D8F8-4A22-A7CE-E26C2F0CE14D}">
      <dgm:prSet phldrT="[Texto]" custT="1"/>
      <dgm:spPr/>
      <dgm:t>
        <a:bodyPr/>
        <a:lstStyle/>
        <a:p>
          <a:pPr algn="just"/>
          <a:r>
            <a:rPr lang="es-EC" sz="1400" dirty="0"/>
            <a:t>Diseñarse de manera que los factores como vibraciones, perdida de potencia, fricción, entre otras, no afecten el funcionamiento del banco de pruebas</a:t>
          </a:r>
        </a:p>
      </dgm:t>
    </dgm:pt>
    <dgm:pt modelId="{5FE4A3C7-85BB-47ED-AC4D-E73EE7F01BCF}" type="parTrans" cxnId="{829F80B4-E77A-4343-A849-4B299A7FAB88}">
      <dgm:prSet/>
      <dgm:spPr/>
      <dgm:t>
        <a:bodyPr/>
        <a:lstStyle/>
        <a:p>
          <a:endParaRPr lang="es-EC"/>
        </a:p>
      </dgm:t>
    </dgm:pt>
    <dgm:pt modelId="{8783D8D9-93DA-4AD8-BDF4-595DF6EC6D84}" type="sibTrans" cxnId="{829F80B4-E77A-4343-A849-4B299A7FAB88}">
      <dgm:prSet/>
      <dgm:spPr/>
      <dgm:t>
        <a:bodyPr/>
        <a:lstStyle/>
        <a:p>
          <a:endParaRPr lang="es-EC"/>
        </a:p>
      </dgm:t>
    </dgm:pt>
    <dgm:pt modelId="{D2B90B9E-7168-4837-8620-6B2B13E2DC2A}" type="pres">
      <dgm:prSet presAssocID="{69C6D739-58C4-4F34-97B8-7ABED4BA2DFE}" presName="linear" presStyleCnt="0">
        <dgm:presLayoutVars>
          <dgm:dir/>
          <dgm:animLvl val="lvl"/>
          <dgm:resizeHandles val="exact"/>
        </dgm:presLayoutVars>
      </dgm:prSet>
      <dgm:spPr/>
      <dgm:t>
        <a:bodyPr/>
        <a:lstStyle/>
        <a:p>
          <a:endParaRPr lang="es-ES"/>
        </a:p>
      </dgm:t>
    </dgm:pt>
    <dgm:pt modelId="{8A9C1010-56B5-4466-AAAF-CF4CBBE0BF6F}" type="pres">
      <dgm:prSet presAssocID="{ED3A547C-35C1-4232-BCCD-67733CDDB2A0}" presName="parentLin" presStyleCnt="0"/>
      <dgm:spPr/>
    </dgm:pt>
    <dgm:pt modelId="{DC8616DA-03CF-4154-9789-F90CE3F7C0D7}" type="pres">
      <dgm:prSet presAssocID="{ED3A547C-35C1-4232-BCCD-67733CDDB2A0}" presName="parentLeftMargin" presStyleLbl="node1" presStyleIdx="0" presStyleCnt="4"/>
      <dgm:spPr/>
      <dgm:t>
        <a:bodyPr/>
        <a:lstStyle/>
        <a:p>
          <a:endParaRPr lang="es-ES"/>
        </a:p>
      </dgm:t>
    </dgm:pt>
    <dgm:pt modelId="{DB56BB53-EA32-452B-83BC-CADFEAB970C8}" type="pres">
      <dgm:prSet presAssocID="{ED3A547C-35C1-4232-BCCD-67733CDDB2A0}" presName="parentText" presStyleLbl="node1" presStyleIdx="0" presStyleCnt="4" custScaleX="107220" custScaleY="151571">
        <dgm:presLayoutVars>
          <dgm:chMax val="0"/>
          <dgm:bulletEnabled val="1"/>
        </dgm:presLayoutVars>
      </dgm:prSet>
      <dgm:spPr/>
      <dgm:t>
        <a:bodyPr/>
        <a:lstStyle/>
        <a:p>
          <a:endParaRPr lang="es-ES"/>
        </a:p>
      </dgm:t>
    </dgm:pt>
    <dgm:pt modelId="{4E21A747-F33C-4D77-9632-EA88FB5B823C}" type="pres">
      <dgm:prSet presAssocID="{ED3A547C-35C1-4232-BCCD-67733CDDB2A0}" presName="negativeSpace" presStyleCnt="0"/>
      <dgm:spPr/>
    </dgm:pt>
    <dgm:pt modelId="{F200014B-D997-46D5-9D8C-A82E2E1CFCD5}" type="pres">
      <dgm:prSet presAssocID="{ED3A547C-35C1-4232-BCCD-67733CDDB2A0}" presName="childText" presStyleLbl="conFgAcc1" presStyleIdx="0" presStyleCnt="4">
        <dgm:presLayoutVars>
          <dgm:bulletEnabled val="1"/>
        </dgm:presLayoutVars>
      </dgm:prSet>
      <dgm:spPr/>
    </dgm:pt>
    <dgm:pt modelId="{4BC93048-53A4-4D4C-AFA5-97D63268ED96}" type="pres">
      <dgm:prSet presAssocID="{4CB6EA87-773C-42D3-9349-4FEFCBC574D9}" presName="spaceBetweenRectangles" presStyleCnt="0"/>
      <dgm:spPr/>
    </dgm:pt>
    <dgm:pt modelId="{092E6840-2C48-450E-8DDA-FCB22E21100C}" type="pres">
      <dgm:prSet presAssocID="{B8FDE2D9-AC84-4C58-A5DB-E14F68F78AED}" presName="parentLin" presStyleCnt="0"/>
      <dgm:spPr/>
    </dgm:pt>
    <dgm:pt modelId="{B0D2468D-4D07-437E-9931-21B08429AAE5}" type="pres">
      <dgm:prSet presAssocID="{B8FDE2D9-AC84-4C58-A5DB-E14F68F78AED}" presName="parentLeftMargin" presStyleLbl="node1" presStyleIdx="0" presStyleCnt="4"/>
      <dgm:spPr/>
      <dgm:t>
        <a:bodyPr/>
        <a:lstStyle/>
        <a:p>
          <a:endParaRPr lang="es-ES"/>
        </a:p>
      </dgm:t>
    </dgm:pt>
    <dgm:pt modelId="{6345FFE3-6E81-49BB-949A-34527B29BFBF}" type="pres">
      <dgm:prSet presAssocID="{B8FDE2D9-AC84-4C58-A5DB-E14F68F78AED}" presName="parentText" presStyleLbl="node1" presStyleIdx="1" presStyleCnt="4" custScaleX="107220">
        <dgm:presLayoutVars>
          <dgm:chMax val="0"/>
          <dgm:bulletEnabled val="1"/>
        </dgm:presLayoutVars>
      </dgm:prSet>
      <dgm:spPr/>
      <dgm:t>
        <a:bodyPr/>
        <a:lstStyle/>
        <a:p>
          <a:endParaRPr lang="es-ES"/>
        </a:p>
      </dgm:t>
    </dgm:pt>
    <dgm:pt modelId="{6366BFB6-8F84-4A07-81AA-725A60EA146C}" type="pres">
      <dgm:prSet presAssocID="{B8FDE2D9-AC84-4C58-A5DB-E14F68F78AED}" presName="negativeSpace" presStyleCnt="0"/>
      <dgm:spPr/>
    </dgm:pt>
    <dgm:pt modelId="{F3AA7AD7-052C-4435-A7E7-254F61F1C9FA}" type="pres">
      <dgm:prSet presAssocID="{B8FDE2D9-AC84-4C58-A5DB-E14F68F78AED}" presName="childText" presStyleLbl="conFgAcc1" presStyleIdx="1" presStyleCnt="4">
        <dgm:presLayoutVars>
          <dgm:bulletEnabled val="1"/>
        </dgm:presLayoutVars>
      </dgm:prSet>
      <dgm:spPr/>
    </dgm:pt>
    <dgm:pt modelId="{13CC2950-BD6B-4F49-ADC9-42D54728C9DA}" type="pres">
      <dgm:prSet presAssocID="{C1F59952-1AE8-4E63-B8C4-1C1FD4CAF136}" presName="spaceBetweenRectangles" presStyleCnt="0"/>
      <dgm:spPr/>
    </dgm:pt>
    <dgm:pt modelId="{F48E5058-4435-4FA9-8F6F-1BEA15DEF7F5}" type="pres">
      <dgm:prSet presAssocID="{FC18D23E-909A-40A3-B8D5-0B39C7AD80A3}" presName="parentLin" presStyleCnt="0"/>
      <dgm:spPr/>
    </dgm:pt>
    <dgm:pt modelId="{32319CA8-E29E-4FD0-A588-112D1EC3DCF8}" type="pres">
      <dgm:prSet presAssocID="{FC18D23E-909A-40A3-B8D5-0B39C7AD80A3}" presName="parentLeftMargin" presStyleLbl="node1" presStyleIdx="1" presStyleCnt="4"/>
      <dgm:spPr/>
      <dgm:t>
        <a:bodyPr/>
        <a:lstStyle/>
        <a:p>
          <a:endParaRPr lang="es-ES"/>
        </a:p>
      </dgm:t>
    </dgm:pt>
    <dgm:pt modelId="{A277225D-6B69-4271-B375-6511CD505907}" type="pres">
      <dgm:prSet presAssocID="{FC18D23E-909A-40A3-B8D5-0B39C7AD80A3}" presName="parentText" presStyleLbl="node1" presStyleIdx="2" presStyleCnt="4" custScaleX="107220">
        <dgm:presLayoutVars>
          <dgm:chMax val="0"/>
          <dgm:bulletEnabled val="1"/>
        </dgm:presLayoutVars>
      </dgm:prSet>
      <dgm:spPr/>
      <dgm:t>
        <a:bodyPr/>
        <a:lstStyle/>
        <a:p>
          <a:endParaRPr lang="es-ES"/>
        </a:p>
      </dgm:t>
    </dgm:pt>
    <dgm:pt modelId="{EB41787E-0074-43A2-9A04-B716E24AD38B}" type="pres">
      <dgm:prSet presAssocID="{FC18D23E-909A-40A3-B8D5-0B39C7AD80A3}" presName="negativeSpace" presStyleCnt="0"/>
      <dgm:spPr/>
    </dgm:pt>
    <dgm:pt modelId="{FD3ED9B1-0A34-427C-851A-BEBD9BB99F5F}" type="pres">
      <dgm:prSet presAssocID="{FC18D23E-909A-40A3-B8D5-0B39C7AD80A3}" presName="childText" presStyleLbl="conFgAcc1" presStyleIdx="2" presStyleCnt="4">
        <dgm:presLayoutVars>
          <dgm:bulletEnabled val="1"/>
        </dgm:presLayoutVars>
      </dgm:prSet>
      <dgm:spPr/>
    </dgm:pt>
    <dgm:pt modelId="{B2AB81E6-1455-40D1-91FE-94D4C7CB3B0A}" type="pres">
      <dgm:prSet presAssocID="{96C475D7-3317-483F-8794-26E9590BCC9C}" presName="spaceBetweenRectangles" presStyleCnt="0"/>
      <dgm:spPr/>
    </dgm:pt>
    <dgm:pt modelId="{1D724DE7-2C9F-4ECE-A6FD-D1AC4A8A0B50}" type="pres">
      <dgm:prSet presAssocID="{92182795-D8F8-4A22-A7CE-E26C2F0CE14D}" presName="parentLin" presStyleCnt="0"/>
      <dgm:spPr/>
    </dgm:pt>
    <dgm:pt modelId="{256AD2D5-8CEB-4CE8-A870-E884273477EC}" type="pres">
      <dgm:prSet presAssocID="{92182795-D8F8-4A22-A7CE-E26C2F0CE14D}" presName="parentLeftMargin" presStyleLbl="node1" presStyleIdx="2" presStyleCnt="4"/>
      <dgm:spPr/>
      <dgm:t>
        <a:bodyPr/>
        <a:lstStyle/>
        <a:p>
          <a:endParaRPr lang="es-ES"/>
        </a:p>
      </dgm:t>
    </dgm:pt>
    <dgm:pt modelId="{012F9A3D-2536-4555-8355-D72888E3DB93}" type="pres">
      <dgm:prSet presAssocID="{92182795-D8F8-4A22-A7CE-E26C2F0CE14D}" presName="parentText" presStyleLbl="node1" presStyleIdx="3" presStyleCnt="4" custScaleX="107220">
        <dgm:presLayoutVars>
          <dgm:chMax val="0"/>
          <dgm:bulletEnabled val="1"/>
        </dgm:presLayoutVars>
      </dgm:prSet>
      <dgm:spPr/>
      <dgm:t>
        <a:bodyPr/>
        <a:lstStyle/>
        <a:p>
          <a:endParaRPr lang="es-ES"/>
        </a:p>
      </dgm:t>
    </dgm:pt>
    <dgm:pt modelId="{F2047E73-BC87-4520-8623-7DA62AC0A7D9}" type="pres">
      <dgm:prSet presAssocID="{92182795-D8F8-4A22-A7CE-E26C2F0CE14D}" presName="negativeSpace" presStyleCnt="0"/>
      <dgm:spPr/>
    </dgm:pt>
    <dgm:pt modelId="{1C830086-BB01-4EE3-84DA-14CE55D746A3}" type="pres">
      <dgm:prSet presAssocID="{92182795-D8F8-4A22-A7CE-E26C2F0CE14D}" presName="childText" presStyleLbl="conFgAcc1" presStyleIdx="3" presStyleCnt="4">
        <dgm:presLayoutVars>
          <dgm:bulletEnabled val="1"/>
        </dgm:presLayoutVars>
      </dgm:prSet>
      <dgm:spPr/>
    </dgm:pt>
  </dgm:ptLst>
  <dgm:cxnLst>
    <dgm:cxn modelId="{93B8D3F3-7B22-460A-83E2-3BF58A14B340}" type="presOf" srcId="{ED3A547C-35C1-4232-BCCD-67733CDDB2A0}" destId="{DB56BB53-EA32-452B-83BC-CADFEAB970C8}" srcOrd="1" destOrd="0" presId="urn:microsoft.com/office/officeart/2005/8/layout/list1"/>
    <dgm:cxn modelId="{922FD554-E2F9-4F37-BB2D-0F67FA178F69}" type="presOf" srcId="{ED3A547C-35C1-4232-BCCD-67733CDDB2A0}" destId="{DC8616DA-03CF-4154-9789-F90CE3F7C0D7}" srcOrd="0" destOrd="0" presId="urn:microsoft.com/office/officeart/2005/8/layout/list1"/>
    <dgm:cxn modelId="{37BD6A96-CF36-4C69-93B7-58E68F6AA598}" type="presOf" srcId="{B8FDE2D9-AC84-4C58-A5DB-E14F68F78AED}" destId="{6345FFE3-6E81-49BB-949A-34527B29BFBF}" srcOrd="1" destOrd="0" presId="urn:microsoft.com/office/officeart/2005/8/layout/list1"/>
    <dgm:cxn modelId="{88808318-252D-4BBB-83B0-92C6205CF91A}" type="presOf" srcId="{FC18D23E-909A-40A3-B8D5-0B39C7AD80A3}" destId="{32319CA8-E29E-4FD0-A588-112D1EC3DCF8}" srcOrd="0" destOrd="0" presId="urn:microsoft.com/office/officeart/2005/8/layout/list1"/>
    <dgm:cxn modelId="{D7EE4F15-8028-4858-934E-AC019724E50E}" type="presOf" srcId="{B8FDE2D9-AC84-4C58-A5DB-E14F68F78AED}" destId="{B0D2468D-4D07-437E-9931-21B08429AAE5}" srcOrd="0" destOrd="0" presId="urn:microsoft.com/office/officeart/2005/8/layout/list1"/>
    <dgm:cxn modelId="{C3BE0182-EDC8-43D7-BCD7-9C5AFCF92D65}" type="presOf" srcId="{92182795-D8F8-4A22-A7CE-E26C2F0CE14D}" destId="{012F9A3D-2536-4555-8355-D72888E3DB93}" srcOrd="1" destOrd="0" presId="urn:microsoft.com/office/officeart/2005/8/layout/list1"/>
    <dgm:cxn modelId="{77441D46-69FE-4AEE-816E-33D54EB05CD8}" srcId="{69C6D739-58C4-4F34-97B8-7ABED4BA2DFE}" destId="{FC18D23E-909A-40A3-B8D5-0B39C7AD80A3}" srcOrd="2" destOrd="0" parTransId="{E08C7FF8-BE82-4310-A896-E8155FD72333}" sibTransId="{96C475D7-3317-483F-8794-26E9590BCC9C}"/>
    <dgm:cxn modelId="{829F80B4-E77A-4343-A849-4B299A7FAB88}" srcId="{69C6D739-58C4-4F34-97B8-7ABED4BA2DFE}" destId="{92182795-D8F8-4A22-A7CE-E26C2F0CE14D}" srcOrd="3" destOrd="0" parTransId="{5FE4A3C7-85BB-47ED-AC4D-E73EE7F01BCF}" sibTransId="{8783D8D9-93DA-4AD8-BDF4-595DF6EC6D84}"/>
    <dgm:cxn modelId="{DDC36029-3FA5-4221-B22A-F236D380F258}" type="presOf" srcId="{69C6D739-58C4-4F34-97B8-7ABED4BA2DFE}" destId="{D2B90B9E-7168-4837-8620-6B2B13E2DC2A}" srcOrd="0" destOrd="0" presId="urn:microsoft.com/office/officeart/2005/8/layout/list1"/>
    <dgm:cxn modelId="{2D4BD894-7E1E-4549-BE49-52674FCEDB40}" srcId="{69C6D739-58C4-4F34-97B8-7ABED4BA2DFE}" destId="{ED3A547C-35C1-4232-BCCD-67733CDDB2A0}" srcOrd="0" destOrd="0" parTransId="{F040B9F8-C18F-4023-8CFC-D01A0CA3C7CF}" sibTransId="{4CB6EA87-773C-42D3-9349-4FEFCBC574D9}"/>
    <dgm:cxn modelId="{52397F3E-CC1D-4513-A8B4-4398D46A785E}" type="presOf" srcId="{FC18D23E-909A-40A3-B8D5-0B39C7AD80A3}" destId="{A277225D-6B69-4271-B375-6511CD505907}" srcOrd="1" destOrd="0" presId="urn:microsoft.com/office/officeart/2005/8/layout/list1"/>
    <dgm:cxn modelId="{ED0590BE-1B0C-4D9A-A32D-B4BFE134663F}" srcId="{69C6D739-58C4-4F34-97B8-7ABED4BA2DFE}" destId="{B8FDE2D9-AC84-4C58-A5DB-E14F68F78AED}" srcOrd="1" destOrd="0" parTransId="{93CCD51B-2825-4479-B783-606753C9A4C9}" sibTransId="{C1F59952-1AE8-4E63-B8C4-1C1FD4CAF136}"/>
    <dgm:cxn modelId="{AAD60BA2-8917-4ABD-98F4-54007FE6364A}" type="presOf" srcId="{92182795-D8F8-4A22-A7CE-E26C2F0CE14D}" destId="{256AD2D5-8CEB-4CE8-A870-E884273477EC}" srcOrd="0" destOrd="0" presId="urn:microsoft.com/office/officeart/2005/8/layout/list1"/>
    <dgm:cxn modelId="{6E4337CD-FBA0-47BC-B26F-DB0E262F630A}" type="presParOf" srcId="{D2B90B9E-7168-4837-8620-6B2B13E2DC2A}" destId="{8A9C1010-56B5-4466-AAAF-CF4CBBE0BF6F}" srcOrd="0" destOrd="0" presId="urn:microsoft.com/office/officeart/2005/8/layout/list1"/>
    <dgm:cxn modelId="{F01DEADA-DA3B-46AB-B20E-AFB6439F9B76}" type="presParOf" srcId="{8A9C1010-56B5-4466-AAAF-CF4CBBE0BF6F}" destId="{DC8616DA-03CF-4154-9789-F90CE3F7C0D7}" srcOrd="0" destOrd="0" presId="urn:microsoft.com/office/officeart/2005/8/layout/list1"/>
    <dgm:cxn modelId="{BF8D8918-E25E-4337-888E-71DBE562F3DD}" type="presParOf" srcId="{8A9C1010-56B5-4466-AAAF-CF4CBBE0BF6F}" destId="{DB56BB53-EA32-452B-83BC-CADFEAB970C8}" srcOrd="1" destOrd="0" presId="urn:microsoft.com/office/officeart/2005/8/layout/list1"/>
    <dgm:cxn modelId="{B8FA9EBD-A69E-419D-AB04-3B1517B5DCF4}" type="presParOf" srcId="{D2B90B9E-7168-4837-8620-6B2B13E2DC2A}" destId="{4E21A747-F33C-4D77-9632-EA88FB5B823C}" srcOrd="1" destOrd="0" presId="urn:microsoft.com/office/officeart/2005/8/layout/list1"/>
    <dgm:cxn modelId="{D01A9E12-7047-4C0D-89C2-B9F3118D0669}" type="presParOf" srcId="{D2B90B9E-7168-4837-8620-6B2B13E2DC2A}" destId="{F200014B-D997-46D5-9D8C-A82E2E1CFCD5}" srcOrd="2" destOrd="0" presId="urn:microsoft.com/office/officeart/2005/8/layout/list1"/>
    <dgm:cxn modelId="{487A72B7-C952-480E-9DE1-83F8B92F07A3}" type="presParOf" srcId="{D2B90B9E-7168-4837-8620-6B2B13E2DC2A}" destId="{4BC93048-53A4-4D4C-AFA5-97D63268ED96}" srcOrd="3" destOrd="0" presId="urn:microsoft.com/office/officeart/2005/8/layout/list1"/>
    <dgm:cxn modelId="{915C7A96-476D-414E-BB13-CC7EE2F52C74}" type="presParOf" srcId="{D2B90B9E-7168-4837-8620-6B2B13E2DC2A}" destId="{092E6840-2C48-450E-8DDA-FCB22E21100C}" srcOrd="4" destOrd="0" presId="urn:microsoft.com/office/officeart/2005/8/layout/list1"/>
    <dgm:cxn modelId="{52B40520-8AA6-4CBF-87A1-4F2C49DD920C}" type="presParOf" srcId="{092E6840-2C48-450E-8DDA-FCB22E21100C}" destId="{B0D2468D-4D07-437E-9931-21B08429AAE5}" srcOrd="0" destOrd="0" presId="urn:microsoft.com/office/officeart/2005/8/layout/list1"/>
    <dgm:cxn modelId="{64B625A1-EBE0-4566-B7D7-9751F3B51356}" type="presParOf" srcId="{092E6840-2C48-450E-8DDA-FCB22E21100C}" destId="{6345FFE3-6E81-49BB-949A-34527B29BFBF}" srcOrd="1" destOrd="0" presId="urn:microsoft.com/office/officeart/2005/8/layout/list1"/>
    <dgm:cxn modelId="{FF71DF8C-4DCF-434F-A840-E486C98424FD}" type="presParOf" srcId="{D2B90B9E-7168-4837-8620-6B2B13E2DC2A}" destId="{6366BFB6-8F84-4A07-81AA-725A60EA146C}" srcOrd="5" destOrd="0" presId="urn:microsoft.com/office/officeart/2005/8/layout/list1"/>
    <dgm:cxn modelId="{3E145053-E5FE-432B-B5B1-B80AC2C04709}" type="presParOf" srcId="{D2B90B9E-7168-4837-8620-6B2B13E2DC2A}" destId="{F3AA7AD7-052C-4435-A7E7-254F61F1C9FA}" srcOrd="6" destOrd="0" presId="urn:microsoft.com/office/officeart/2005/8/layout/list1"/>
    <dgm:cxn modelId="{129E0955-6CCA-4DCB-A0B5-28D98FB2CF76}" type="presParOf" srcId="{D2B90B9E-7168-4837-8620-6B2B13E2DC2A}" destId="{13CC2950-BD6B-4F49-ADC9-42D54728C9DA}" srcOrd="7" destOrd="0" presId="urn:microsoft.com/office/officeart/2005/8/layout/list1"/>
    <dgm:cxn modelId="{8A1A671C-9E23-450F-9645-03FC257A8DD5}" type="presParOf" srcId="{D2B90B9E-7168-4837-8620-6B2B13E2DC2A}" destId="{F48E5058-4435-4FA9-8F6F-1BEA15DEF7F5}" srcOrd="8" destOrd="0" presId="urn:microsoft.com/office/officeart/2005/8/layout/list1"/>
    <dgm:cxn modelId="{4F2EFEBF-7AFB-4960-9442-B42478122BE7}" type="presParOf" srcId="{F48E5058-4435-4FA9-8F6F-1BEA15DEF7F5}" destId="{32319CA8-E29E-4FD0-A588-112D1EC3DCF8}" srcOrd="0" destOrd="0" presId="urn:microsoft.com/office/officeart/2005/8/layout/list1"/>
    <dgm:cxn modelId="{0E4CA8E3-AC3F-49B4-B788-346661A3D928}" type="presParOf" srcId="{F48E5058-4435-4FA9-8F6F-1BEA15DEF7F5}" destId="{A277225D-6B69-4271-B375-6511CD505907}" srcOrd="1" destOrd="0" presId="urn:microsoft.com/office/officeart/2005/8/layout/list1"/>
    <dgm:cxn modelId="{2A9F3007-5FA1-4C4E-AB48-DA12C74F5B02}" type="presParOf" srcId="{D2B90B9E-7168-4837-8620-6B2B13E2DC2A}" destId="{EB41787E-0074-43A2-9A04-B716E24AD38B}" srcOrd="9" destOrd="0" presId="urn:microsoft.com/office/officeart/2005/8/layout/list1"/>
    <dgm:cxn modelId="{9ACDA2AF-6775-42AB-A3EE-00801305A7ED}" type="presParOf" srcId="{D2B90B9E-7168-4837-8620-6B2B13E2DC2A}" destId="{FD3ED9B1-0A34-427C-851A-BEBD9BB99F5F}" srcOrd="10" destOrd="0" presId="urn:microsoft.com/office/officeart/2005/8/layout/list1"/>
    <dgm:cxn modelId="{554CEF27-FE32-4F42-A343-E0D300FB544A}" type="presParOf" srcId="{D2B90B9E-7168-4837-8620-6B2B13E2DC2A}" destId="{B2AB81E6-1455-40D1-91FE-94D4C7CB3B0A}" srcOrd="11" destOrd="0" presId="urn:microsoft.com/office/officeart/2005/8/layout/list1"/>
    <dgm:cxn modelId="{8902364D-DE4B-4918-840A-003966184866}" type="presParOf" srcId="{D2B90B9E-7168-4837-8620-6B2B13E2DC2A}" destId="{1D724DE7-2C9F-4ECE-A6FD-D1AC4A8A0B50}" srcOrd="12" destOrd="0" presId="urn:microsoft.com/office/officeart/2005/8/layout/list1"/>
    <dgm:cxn modelId="{8866ABD7-0D27-4F3A-9955-C45B1D97D12C}" type="presParOf" srcId="{1D724DE7-2C9F-4ECE-A6FD-D1AC4A8A0B50}" destId="{256AD2D5-8CEB-4CE8-A870-E884273477EC}" srcOrd="0" destOrd="0" presId="urn:microsoft.com/office/officeart/2005/8/layout/list1"/>
    <dgm:cxn modelId="{33F96535-6199-46CA-BACE-1CBC57AD55E1}" type="presParOf" srcId="{1D724DE7-2C9F-4ECE-A6FD-D1AC4A8A0B50}" destId="{012F9A3D-2536-4555-8355-D72888E3DB93}" srcOrd="1" destOrd="0" presId="urn:microsoft.com/office/officeart/2005/8/layout/list1"/>
    <dgm:cxn modelId="{395EC8FD-1EF3-40E9-B576-FAEA73A1E4AF}" type="presParOf" srcId="{D2B90B9E-7168-4837-8620-6B2B13E2DC2A}" destId="{F2047E73-BC87-4520-8623-7DA62AC0A7D9}" srcOrd="13" destOrd="0" presId="urn:microsoft.com/office/officeart/2005/8/layout/list1"/>
    <dgm:cxn modelId="{AD76F649-965F-42BD-AB1E-55C83C4E17BF}" type="presParOf" srcId="{D2B90B9E-7168-4837-8620-6B2B13E2DC2A}" destId="{1C830086-BB01-4EE3-84DA-14CE55D746A3}" srcOrd="14"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60DC0B-8899-4E40-B156-BDD47DC4CCC4}">
      <dsp:nvSpPr>
        <dsp:cNvPr id="0" name=""/>
        <dsp:cNvSpPr/>
      </dsp:nvSpPr>
      <dsp:spPr>
        <a:xfrm>
          <a:off x="2385672" y="1668041"/>
          <a:ext cx="1188834" cy="11888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MX" sz="1400" kern="1200" dirty="0"/>
            <a:t>Corte adecuado </a:t>
          </a:r>
        </a:p>
      </dsp:txBody>
      <dsp:txXfrm>
        <a:off x="2559773" y="1842142"/>
        <a:ext cx="840632" cy="840632"/>
      </dsp:txXfrm>
    </dsp:sp>
    <dsp:sp modelId="{BD91B6F4-073E-478E-B12A-E8361B3A84C7}">
      <dsp:nvSpPr>
        <dsp:cNvPr id="0" name=""/>
        <dsp:cNvSpPr/>
      </dsp:nvSpPr>
      <dsp:spPr>
        <a:xfrm rot="16200000">
          <a:off x="2853978" y="1235132"/>
          <a:ext cx="252221" cy="40420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2891811" y="1353806"/>
        <a:ext cx="176555" cy="242521"/>
      </dsp:txXfrm>
    </dsp:sp>
    <dsp:sp modelId="{6F934138-22D0-4B7F-9C74-07E8DFB5EAFF}">
      <dsp:nvSpPr>
        <dsp:cNvPr id="0" name=""/>
        <dsp:cNvSpPr/>
      </dsp:nvSpPr>
      <dsp:spPr>
        <a:xfrm>
          <a:off x="2385672" y="3317"/>
          <a:ext cx="1188834" cy="11888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Velocidad angular</a:t>
          </a:r>
          <a:endParaRPr lang="es-MX" sz="1400" kern="1200" dirty="0"/>
        </a:p>
      </dsp:txBody>
      <dsp:txXfrm>
        <a:off x="2559773" y="177418"/>
        <a:ext cx="840632" cy="840632"/>
      </dsp:txXfrm>
    </dsp:sp>
    <dsp:sp modelId="{B3A1732E-9720-46EF-9F33-2F098F1D03F9}">
      <dsp:nvSpPr>
        <dsp:cNvPr id="0" name=""/>
        <dsp:cNvSpPr/>
      </dsp:nvSpPr>
      <dsp:spPr>
        <a:xfrm>
          <a:off x="3679202" y="2060356"/>
          <a:ext cx="252221" cy="40420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3679202" y="2141197"/>
        <a:ext cx="176555" cy="242521"/>
      </dsp:txXfrm>
    </dsp:sp>
    <dsp:sp modelId="{AFA013F5-9254-45CF-91B7-A6718062AC08}">
      <dsp:nvSpPr>
        <dsp:cNvPr id="0" name=""/>
        <dsp:cNvSpPr/>
      </dsp:nvSpPr>
      <dsp:spPr>
        <a:xfrm>
          <a:off x="4050396" y="1668041"/>
          <a:ext cx="1188834" cy="11888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Distancia entre cuchillas</a:t>
          </a:r>
          <a:endParaRPr lang="es-MX" sz="1400" kern="1200" dirty="0"/>
        </a:p>
      </dsp:txBody>
      <dsp:txXfrm>
        <a:off x="4224497" y="1842142"/>
        <a:ext cx="840632" cy="840632"/>
      </dsp:txXfrm>
    </dsp:sp>
    <dsp:sp modelId="{06F9BFDA-F4B0-4A14-BAA6-5563FE4C79EA}">
      <dsp:nvSpPr>
        <dsp:cNvPr id="0" name=""/>
        <dsp:cNvSpPr/>
      </dsp:nvSpPr>
      <dsp:spPr>
        <a:xfrm rot="5400000">
          <a:off x="2853978" y="2885580"/>
          <a:ext cx="252221" cy="40420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a:off x="2891811" y="2928588"/>
        <a:ext cx="176555" cy="242521"/>
      </dsp:txXfrm>
    </dsp:sp>
    <dsp:sp modelId="{83CB34E4-125C-46B4-B75D-10DB3AD3207B}">
      <dsp:nvSpPr>
        <dsp:cNvPr id="0" name=""/>
        <dsp:cNvSpPr/>
      </dsp:nvSpPr>
      <dsp:spPr>
        <a:xfrm>
          <a:off x="2385672" y="3332765"/>
          <a:ext cx="1188834" cy="11888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Fuerza de corte</a:t>
          </a:r>
          <a:endParaRPr lang="es-MX" sz="1400" kern="1200" dirty="0"/>
        </a:p>
      </dsp:txBody>
      <dsp:txXfrm>
        <a:off x="2559773" y="3506866"/>
        <a:ext cx="840632" cy="840632"/>
      </dsp:txXfrm>
    </dsp:sp>
    <dsp:sp modelId="{60C2D587-A73F-4CCE-BA8B-97E5F5C71802}">
      <dsp:nvSpPr>
        <dsp:cNvPr id="0" name=""/>
        <dsp:cNvSpPr/>
      </dsp:nvSpPr>
      <dsp:spPr>
        <a:xfrm rot="10795761">
          <a:off x="2055649" y="2061352"/>
          <a:ext cx="233216" cy="404203"/>
        </a:xfrm>
        <a:prstGeom prst="rightArrow">
          <a:avLst>
            <a:gd name="adj1" fmla="val 60000"/>
            <a:gd name="adj2" fmla="val 50000"/>
          </a:avLst>
        </a:prstGeom>
        <a:solidFill>
          <a:schemeClr val="accent6">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533400">
            <a:lnSpc>
              <a:spcPct val="90000"/>
            </a:lnSpc>
            <a:spcBef>
              <a:spcPct val="0"/>
            </a:spcBef>
            <a:spcAft>
              <a:spcPct val="35000"/>
            </a:spcAft>
          </a:pPr>
          <a:endParaRPr lang="es-MX" sz="1200" kern="1200"/>
        </a:p>
      </dsp:txBody>
      <dsp:txXfrm rot="10800000">
        <a:off x="2125614" y="2142150"/>
        <a:ext cx="163251" cy="242521"/>
      </dsp:txXfrm>
    </dsp:sp>
    <dsp:sp modelId="{95D15D8A-EEBC-4D76-A96D-F8F05731F19F}">
      <dsp:nvSpPr>
        <dsp:cNvPr id="0" name=""/>
        <dsp:cNvSpPr/>
      </dsp:nvSpPr>
      <dsp:spPr>
        <a:xfrm>
          <a:off x="756807" y="1670049"/>
          <a:ext cx="1188834" cy="1188834"/>
        </a:xfrm>
        <a:prstGeom prst="ellipse">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Potencia</a:t>
          </a:r>
          <a:endParaRPr lang="es-MX" sz="1400" kern="1200" dirty="0"/>
        </a:p>
      </dsp:txBody>
      <dsp:txXfrm>
        <a:off x="930908" y="1844150"/>
        <a:ext cx="840632" cy="84063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014B-D997-46D5-9D8C-A82E2E1CFCD5}">
      <dsp:nvSpPr>
        <dsp:cNvPr id="0" name=""/>
        <dsp:cNvSpPr/>
      </dsp:nvSpPr>
      <dsp:spPr>
        <a:xfrm>
          <a:off x="0" y="776109"/>
          <a:ext cx="6715172" cy="579600"/>
        </a:xfrm>
        <a:prstGeom prst="rect">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56BB53-EA32-452B-83BC-CADFEAB970C8}">
      <dsp:nvSpPr>
        <dsp:cNvPr id="0" name=""/>
        <dsp:cNvSpPr/>
      </dsp:nvSpPr>
      <dsp:spPr>
        <a:xfrm>
          <a:off x="335758" y="86482"/>
          <a:ext cx="5040005" cy="1029106"/>
        </a:xfrm>
        <a:prstGeom prst="roundRect">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ctr" defTabSz="622300">
            <a:lnSpc>
              <a:spcPct val="90000"/>
            </a:lnSpc>
            <a:spcBef>
              <a:spcPct val="0"/>
            </a:spcBef>
            <a:spcAft>
              <a:spcPct val="35000"/>
            </a:spcAft>
          </a:pPr>
          <a:r>
            <a:rPr lang="es-EC" sz="1400" kern="1200" dirty="0"/>
            <a:t>Fuerza de corte producida por las cuchillas. </a:t>
          </a:r>
        </a:p>
      </dsp:txBody>
      <dsp:txXfrm>
        <a:off x="385995" y="136719"/>
        <a:ext cx="4939531" cy="928632"/>
      </dsp:txXfrm>
    </dsp:sp>
    <dsp:sp modelId="{F3AA7AD7-052C-4435-A7E7-254F61F1C9FA}">
      <dsp:nvSpPr>
        <dsp:cNvPr id="0" name=""/>
        <dsp:cNvSpPr/>
      </dsp:nvSpPr>
      <dsp:spPr>
        <a:xfrm>
          <a:off x="0" y="1819389"/>
          <a:ext cx="6715172" cy="579600"/>
        </a:xfrm>
        <a:prstGeom prst="rect">
          <a:avLst/>
        </a:prstGeom>
        <a:solidFill>
          <a:schemeClr val="lt1">
            <a:alpha val="90000"/>
            <a:hueOff val="0"/>
            <a:satOff val="0"/>
            <a:lumOff val="0"/>
            <a:alphaOff val="0"/>
          </a:schemeClr>
        </a:solidFill>
        <a:ln w="9525" cap="flat" cmpd="sng" algn="ctr">
          <a:solidFill>
            <a:schemeClr val="accent2">
              <a:hueOff val="-4800000"/>
              <a:satOff val="-16668"/>
              <a:lumOff val="20000"/>
              <a:alphaOff val="0"/>
            </a:schemeClr>
          </a:solidFill>
          <a:prstDash val="solid"/>
        </a:ln>
        <a:effectLst/>
      </dsp:spPr>
      <dsp:style>
        <a:lnRef idx="1">
          <a:scrgbClr r="0" g="0" b="0"/>
        </a:lnRef>
        <a:fillRef idx="1">
          <a:scrgbClr r="0" g="0" b="0"/>
        </a:fillRef>
        <a:effectRef idx="0">
          <a:scrgbClr r="0" g="0" b="0"/>
        </a:effectRef>
        <a:fontRef idx="minor"/>
      </dsp:style>
    </dsp:sp>
    <dsp:sp modelId="{6345FFE3-6E81-49BB-949A-34527B29BFBF}">
      <dsp:nvSpPr>
        <dsp:cNvPr id="0" name=""/>
        <dsp:cNvSpPr/>
      </dsp:nvSpPr>
      <dsp:spPr>
        <a:xfrm>
          <a:off x="335758" y="1479909"/>
          <a:ext cx="5040005" cy="678960"/>
        </a:xfrm>
        <a:prstGeom prst="roundRect">
          <a:avLst/>
        </a:prstGeom>
        <a:gradFill rotWithShape="0">
          <a:gsLst>
            <a:gs pos="0">
              <a:schemeClr val="accent2">
                <a:hueOff val="-4800000"/>
                <a:satOff val="-16668"/>
                <a:lumOff val="20000"/>
                <a:alphaOff val="0"/>
                <a:tint val="50000"/>
                <a:satMod val="300000"/>
              </a:schemeClr>
            </a:gs>
            <a:gs pos="35000">
              <a:schemeClr val="accent2">
                <a:hueOff val="-4800000"/>
                <a:satOff val="-16668"/>
                <a:lumOff val="20000"/>
                <a:alphaOff val="0"/>
                <a:tint val="37000"/>
                <a:satMod val="300000"/>
              </a:schemeClr>
            </a:gs>
            <a:gs pos="100000">
              <a:schemeClr val="accent2">
                <a:hueOff val="-4800000"/>
                <a:satOff val="-16668"/>
                <a:lumOff val="2000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ctr" defTabSz="622300">
            <a:lnSpc>
              <a:spcPct val="90000"/>
            </a:lnSpc>
            <a:spcBef>
              <a:spcPct val="0"/>
            </a:spcBef>
            <a:spcAft>
              <a:spcPct val="35000"/>
            </a:spcAft>
          </a:pPr>
          <a:r>
            <a:rPr lang="es-EC" sz="1400" kern="1200" dirty="0"/>
            <a:t>Determinar el rango de velocidad para un corte de PET adecuado. </a:t>
          </a:r>
        </a:p>
      </dsp:txBody>
      <dsp:txXfrm>
        <a:off x="368902" y="1513053"/>
        <a:ext cx="4973717" cy="612672"/>
      </dsp:txXfrm>
    </dsp:sp>
    <dsp:sp modelId="{FD3ED9B1-0A34-427C-851A-BEBD9BB99F5F}">
      <dsp:nvSpPr>
        <dsp:cNvPr id="0" name=""/>
        <dsp:cNvSpPr/>
      </dsp:nvSpPr>
      <dsp:spPr>
        <a:xfrm>
          <a:off x="0" y="2862669"/>
          <a:ext cx="6715172" cy="579600"/>
        </a:xfrm>
        <a:prstGeom prst="rect">
          <a:avLst/>
        </a:prstGeom>
        <a:solidFill>
          <a:schemeClr val="lt1">
            <a:alpha val="90000"/>
            <a:hueOff val="0"/>
            <a:satOff val="0"/>
            <a:lumOff val="0"/>
            <a:alphaOff val="0"/>
          </a:schemeClr>
        </a:solidFill>
        <a:ln w="9525" cap="flat" cmpd="sng" algn="ctr">
          <a:solidFill>
            <a:schemeClr val="accent2">
              <a:hueOff val="-9600000"/>
              <a:satOff val="-33335"/>
              <a:lumOff val="40001"/>
              <a:alphaOff val="0"/>
            </a:schemeClr>
          </a:solidFill>
          <a:prstDash val="solid"/>
        </a:ln>
        <a:effectLst/>
      </dsp:spPr>
      <dsp:style>
        <a:lnRef idx="1">
          <a:scrgbClr r="0" g="0" b="0"/>
        </a:lnRef>
        <a:fillRef idx="1">
          <a:scrgbClr r="0" g="0" b="0"/>
        </a:fillRef>
        <a:effectRef idx="0">
          <a:scrgbClr r="0" g="0" b="0"/>
        </a:effectRef>
        <a:fontRef idx="minor"/>
      </dsp:style>
    </dsp:sp>
    <dsp:sp modelId="{A277225D-6B69-4271-B375-6511CD505907}">
      <dsp:nvSpPr>
        <dsp:cNvPr id="0" name=""/>
        <dsp:cNvSpPr/>
      </dsp:nvSpPr>
      <dsp:spPr>
        <a:xfrm>
          <a:off x="335758" y="2523189"/>
          <a:ext cx="5040005" cy="678960"/>
        </a:xfrm>
        <a:prstGeom prst="roundRect">
          <a:avLst/>
        </a:prstGeom>
        <a:gradFill rotWithShape="0">
          <a:gsLst>
            <a:gs pos="0">
              <a:schemeClr val="accent2">
                <a:hueOff val="-9600000"/>
                <a:satOff val="-33335"/>
                <a:lumOff val="40001"/>
                <a:alphaOff val="0"/>
                <a:tint val="50000"/>
                <a:satMod val="300000"/>
              </a:schemeClr>
            </a:gs>
            <a:gs pos="35000">
              <a:schemeClr val="accent2">
                <a:hueOff val="-9600000"/>
                <a:satOff val="-33335"/>
                <a:lumOff val="40001"/>
                <a:alphaOff val="0"/>
                <a:tint val="37000"/>
                <a:satMod val="300000"/>
              </a:schemeClr>
            </a:gs>
            <a:gs pos="100000">
              <a:schemeClr val="accent2">
                <a:hueOff val="-9600000"/>
                <a:satOff val="-33335"/>
                <a:lumOff val="4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ctr" defTabSz="622300">
            <a:lnSpc>
              <a:spcPct val="90000"/>
            </a:lnSpc>
            <a:spcBef>
              <a:spcPct val="0"/>
            </a:spcBef>
            <a:spcAft>
              <a:spcPct val="35000"/>
            </a:spcAft>
          </a:pPr>
          <a:r>
            <a:rPr lang="es-EC" sz="1400" kern="1200" dirty="0"/>
            <a:t>Conocer</a:t>
          </a:r>
          <a:r>
            <a:rPr lang="es-EC" sz="1400" kern="1200" baseline="0" dirty="0"/>
            <a:t> la separación entre cuchillas para que se produzca el corte en las vigas del PET.</a:t>
          </a:r>
          <a:endParaRPr lang="es-EC" sz="1400" kern="1200" dirty="0"/>
        </a:p>
      </dsp:txBody>
      <dsp:txXfrm>
        <a:off x="368902" y="2556333"/>
        <a:ext cx="4973717" cy="612672"/>
      </dsp:txXfrm>
    </dsp:sp>
    <dsp:sp modelId="{1C830086-BB01-4EE3-84DA-14CE55D746A3}">
      <dsp:nvSpPr>
        <dsp:cNvPr id="0" name=""/>
        <dsp:cNvSpPr/>
      </dsp:nvSpPr>
      <dsp:spPr>
        <a:xfrm>
          <a:off x="0" y="3905949"/>
          <a:ext cx="6715172" cy="579600"/>
        </a:xfrm>
        <a:prstGeom prst="rect">
          <a:avLst/>
        </a:prstGeom>
        <a:solidFill>
          <a:schemeClr val="lt1">
            <a:alpha val="90000"/>
            <a:hueOff val="0"/>
            <a:satOff val="0"/>
            <a:lumOff val="0"/>
            <a:alphaOff val="0"/>
          </a:schemeClr>
        </a:solidFill>
        <a:ln w="9525" cap="flat" cmpd="sng" algn="ctr">
          <a:solidFill>
            <a:schemeClr val="accent2">
              <a:hueOff val="-14400000"/>
              <a:satOff val="-50003"/>
              <a:lumOff val="60001"/>
              <a:alphaOff val="0"/>
            </a:schemeClr>
          </a:solidFill>
          <a:prstDash val="solid"/>
        </a:ln>
        <a:effectLst/>
      </dsp:spPr>
      <dsp:style>
        <a:lnRef idx="1">
          <a:scrgbClr r="0" g="0" b="0"/>
        </a:lnRef>
        <a:fillRef idx="1">
          <a:scrgbClr r="0" g="0" b="0"/>
        </a:fillRef>
        <a:effectRef idx="0">
          <a:scrgbClr r="0" g="0" b="0"/>
        </a:effectRef>
        <a:fontRef idx="minor"/>
      </dsp:style>
    </dsp:sp>
    <dsp:sp modelId="{012F9A3D-2536-4555-8355-D72888E3DB93}">
      <dsp:nvSpPr>
        <dsp:cNvPr id="0" name=""/>
        <dsp:cNvSpPr/>
      </dsp:nvSpPr>
      <dsp:spPr>
        <a:xfrm>
          <a:off x="335758" y="3566469"/>
          <a:ext cx="5040005" cy="678960"/>
        </a:xfrm>
        <a:prstGeom prst="roundRect">
          <a:avLst/>
        </a:prstGeom>
        <a:gradFill rotWithShape="0">
          <a:gsLst>
            <a:gs pos="0">
              <a:schemeClr val="accent2">
                <a:hueOff val="-14400000"/>
                <a:satOff val="-50003"/>
                <a:lumOff val="60001"/>
                <a:alphaOff val="0"/>
                <a:tint val="50000"/>
                <a:satMod val="300000"/>
              </a:schemeClr>
            </a:gs>
            <a:gs pos="35000">
              <a:schemeClr val="accent2">
                <a:hueOff val="-14400000"/>
                <a:satOff val="-50003"/>
                <a:lumOff val="60001"/>
                <a:alphaOff val="0"/>
                <a:tint val="37000"/>
                <a:satMod val="300000"/>
              </a:schemeClr>
            </a:gs>
            <a:gs pos="100000">
              <a:schemeClr val="accent2">
                <a:hueOff val="-14400000"/>
                <a:satOff val="-50003"/>
                <a:lumOff val="60001"/>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ctr" defTabSz="622300">
            <a:lnSpc>
              <a:spcPct val="90000"/>
            </a:lnSpc>
            <a:spcBef>
              <a:spcPct val="0"/>
            </a:spcBef>
            <a:spcAft>
              <a:spcPct val="35000"/>
            </a:spcAft>
          </a:pPr>
          <a:r>
            <a:rPr lang="es-EC" sz="1400" kern="1200" dirty="0"/>
            <a:t>Relación entre energía de deformación por fuerza de corte con respecto a la energía cinética.</a:t>
          </a:r>
        </a:p>
      </dsp:txBody>
      <dsp:txXfrm>
        <a:off x="368902" y="3599613"/>
        <a:ext cx="4973717" cy="61267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06EF99-8A3F-4F29-9529-3EFCD837CA29}">
      <dsp:nvSpPr>
        <dsp:cNvPr id="0" name=""/>
        <dsp:cNvSpPr/>
      </dsp:nvSpPr>
      <dsp:spPr>
        <a:xfrm>
          <a:off x="1967034" y="612368"/>
          <a:ext cx="4193930" cy="4193930"/>
        </a:xfrm>
        <a:prstGeom prst="blockArc">
          <a:avLst>
            <a:gd name="adj1" fmla="val 12600000"/>
            <a:gd name="adj2" fmla="val 162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33FDD9C4-0D99-4CF2-BDC8-EFF062C5DE17}">
      <dsp:nvSpPr>
        <dsp:cNvPr id="0" name=""/>
        <dsp:cNvSpPr/>
      </dsp:nvSpPr>
      <dsp:spPr>
        <a:xfrm>
          <a:off x="1967034" y="612368"/>
          <a:ext cx="4193930" cy="4193930"/>
        </a:xfrm>
        <a:prstGeom prst="blockArc">
          <a:avLst>
            <a:gd name="adj1" fmla="val 9000000"/>
            <a:gd name="adj2" fmla="val 126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EBC1B3D-2601-4C87-8D3F-6B500BB16F5F}">
      <dsp:nvSpPr>
        <dsp:cNvPr id="0" name=""/>
        <dsp:cNvSpPr/>
      </dsp:nvSpPr>
      <dsp:spPr>
        <a:xfrm>
          <a:off x="1967034" y="612368"/>
          <a:ext cx="4193930" cy="4193930"/>
        </a:xfrm>
        <a:prstGeom prst="blockArc">
          <a:avLst>
            <a:gd name="adj1" fmla="val 5400000"/>
            <a:gd name="adj2" fmla="val 90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652F625-80C6-489C-959D-73D761C70E8C}">
      <dsp:nvSpPr>
        <dsp:cNvPr id="0" name=""/>
        <dsp:cNvSpPr/>
      </dsp:nvSpPr>
      <dsp:spPr>
        <a:xfrm>
          <a:off x="1967034" y="612368"/>
          <a:ext cx="4193930" cy="4193930"/>
        </a:xfrm>
        <a:prstGeom prst="blockArc">
          <a:avLst>
            <a:gd name="adj1" fmla="val 1800000"/>
            <a:gd name="adj2" fmla="val 54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97172A74-7580-4F23-97E1-00B65A279BDF}">
      <dsp:nvSpPr>
        <dsp:cNvPr id="0" name=""/>
        <dsp:cNvSpPr/>
      </dsp:nvSpPr>
      <dsp:spPr>
        <a:xfrm>
          <a:off x="1967034" y="612368"/>
          <a:ext cx="4193930" cy="4193930"/>
        </a:xfrm>
        <a:prstGeom prst="blockArc">
          <a:avLst>
            <a:gd name="adj1" fmla="val 19800000"/>
            <a:gd name="adj2" fmla="val 18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3A4BD8A-19D9-4DA5-8EAF-F67CE55D4D39}">
      <dsp:nvSpPr>
        <dsp:cNvPr id="0" name=""/>
        <dsp:cNvSpPr/>
      </dsp:nvSpPr>
      <dsp:spPr>
        <a:xfrm>
          <a:off x="1967034" y="612368"/>
          <a:ext cx="4193930" cy="4193930"/>
        </a:xfrm>
        <a:prstGeom prst="blockArc">
          <a:avLst>
            <a:gd name="adj1" fmla="val 16200000"/>
            <a:gd name="adj2" fmla="val 19800000"/>
            <a:gd name="adj3" fmla="val 4521"/>
          </a:avLst>
        </a:prstGeom>
        <a:solidFill>
          <a:schemeClr val="dk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A1F06204-0E24-49D3-B522-37E1B606A73F}">
      <dsp:nvSpPr>
        <dsp:cNvPr id="0" name=""/>
        <dsp:cNvSpPr/>
      </dsp:nvSpPr>
      <dsp:spPr>
        <a:xfrm>
          <a:off x="3123406" y="1768739"/>
          <a:ext cx="1881187" cy="1881187"/>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s-ES" sz="1400" kern="1200" dirty="0"/>
            <a:t>Requerimientos de diseño </a:t>
          </a:r>
        </a:p>
      </dsp:txBody>
      <dsp:txXfrm>
        <a:off x="3398899" y="2044232"/>
        <a:ext cx="1330201" cy="1330201"/>
      </dsp:txXfrm>
    </dsp:sp>
    <dsp:sp modelId="{7896F5E4-E40C-4BA1-8F77-E3A13553C1F7}">
      <dsp:nvSpPr>
        <dsp:cNvPr id="0" name=""/>
        <dsp:cNvSpPr/>
      </dsp:nvSpPr>
      <dsp:spPr>
        <a:xfrm>
          <a:off x="3405584" y="1358"/>
          <a:ext cx="1316831" cy="131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Operación sencilla y eficiente. </a:t>
          </a:r>
          <a:endParaRPr lang="es-ES" sz="1000" kern="1200" dirty="0"/>
        </a:p>
      </dsp:txBody>
      <dsp:txXfrm>
        <a:off x="3598429" y="194203"/>
        <a:ext cx="931141" cy="931141"/>
      </dsp:txXfrm>
    </dsp:sp>
    <dsp:sp modelId="{1E567E37-8B8F-42AA-866F-9437AE68E54D}">
      <dsp:nvSpPr>
        <dsp:cNvPr id="0" name=""/>
        <dsp:cNvSpPr/>
      </dsp:nvSpPr>
      <dsp:spPr>
        <a:xfrm>
          <a:off x="5180554" y="1026138"/>
          <a:ext cx="1316831" cy="131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a:t>Disponibilidad y facilidad de construcción. </a:t>
          </a:r>
          <a:endParaRPr lang="es-ES" sz="1000" kern="1200" dirty="0"/>
        </a:p>
      </dsp:txBody>
      <dsp:txXfrm>
        <a:off x="5373399" y="1218983"/>
        <a:ext cx="931141" cy="931141"/>
      </dsp:txXfrm>
    </dsp:sp>
    <dsp:sp modelId="{805C31EF-B14C-4BB2-8735-E97F7F7AC583}">
      <dsp:nvSpPr>
        <dsp:cNvPr id="0" name=""/>
        <dsp:cNvSpPr/>
      </dsp:nvSpPr>
      <dsp:spPr>
        <a:xfrm>
          <a:off x="5180554" y="3075697"/>
          <a:ext cx="1316831" cy="131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Resistencia adecuada de los elementos mecánicos. </a:t>
          </a:r>
          <a:endParaRPr lang="es-ES" sz="1000" kern="1200" dirty="0"/>
        </a:p>
      </dsp:txBody>
      <dsp:txXfrm>
        <a:off x="5373399" y="3268542"/>
        <a:ext cx="931141" cy="931141"/>
      </dsp:txXfrm>
    </dsp:sp>
    <dsp:sp modelId="{F80E768B-57F1-4B8D-AC52-10685CEB58FD}">
      <dsp:nvSpPr>
        <dsp:cNvPr id="0" name=""/>
        <dsp:cNvSpPr/>
      </dsp:nvSpPr>
      <dsp:spPr>
        <a:xfrm>
          <a:off x="3405584" y="4100477"/>
          <a:ext cx="1316831" cy="131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Facilidad de mantenimiento. </a:t>
          </a:r>
          <a:endParaRPr lang="es-ES" sz="1000" kern="1200" dirty="0"/>
        </a:p>
      </dsp:txBody>
      <dsp:txXfrm>
        <a:off x="3598429" y="4293322"/>
        <a:ext cx="931141" cy="931141"/>
      </dsp:txXfrm>
    </dsp:sp>
    <dsp:sp modelId="{C99CD09C-500E-43F8-A722-ED17F73477FA}">
      <dsp:nvSpPr>
        <dsp:cNvPr id="0" name=""/>
        <dsp:cNvSpPr/>
      </dsp:nvSpPr>
      <dsp:spPr>
        <a:xfrm>
          <a:off x="1630613" y="3075697"/>
          <a:ext cx="1316831" cy="131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Confiabilidad en la adquisición de datos. </a:t>
          </a:r>
          <a:endParaRPr lang="es-ES" sz="1000" kern="1200" dirty="0"/>
        </a:p>
      </dsp:txBody>
      <dsp:txXfrm>
        <a:off x="1823458" y="3268542"/>
        <a:ext cx="931141" cy="931141"/>
      </dsp:txXfrm>
    </dsp:sp>
    <dsp:sp modelId="{A551A38A-D1CE-4CC5-9F21-EAA99A60F2B7}">
      <dsp:nvSpPr>
        <dsp:cNvPr id="0" name=""/>
        <dsp:cNvSpPr/>
      </dsp:nvSpPr>
      <dsp:spPr>
        <a:xfrm>
          <a:off x="1630613" y="1026138"/>
          <a:ext cx="1316831" cy="1316831"/>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700" tIns="12700" rIns="12700" bIns="12700" numCol="1" spcCol="1270" anchor="ctr" anchorCtr="0">
          <a:noAutofit/>
        </a:bodyPr>
        <a:lstStyle/>
        <a:p>
          <a:pPr lvl="0" algn="ctr" defTabSz="444500">
            <a:lnSpc>
              <a:spcPct val="90000"/>
            </a:lnSpc>
            <a:spcBef>
              <a:spcPct val="0"/>
            </a:spcBef>
            <a:spcAft>
              <a:spcPct val="35000"/>
            </a:spcAft>
          </a:pPr>
          <a:r>
            <a:rPr lang="es-EC" sz="1000" kern="1200" dirty="0"/>
            <a:t>Seguridad de operación. </a:t>
          </a:r>
          <a:endParaRPr lang="es-ES" sz="1000" kern="1200" dirty="0"/>
        </a:p>
      </dsp:txBody>
      <dsp:txXfrm>
        <a:off x="1823458" y="1218983"/>
        <a:ext cx="931141" cy="93114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00014B-D997-46D5-9D8C-A82E2E1CFCD5}">
      <dsp:nvSpPr>
        <dsp:cNvPr id="0" name=""/>
        <dsp:cNvSpPr/>
      </dsp:nvSpPr>
      <dsp:spPr>
        <a:xfrm>
          <a:off x="0" y="803471"/>
          <a:ext cx="6715172" cy="655200"/>
        </a:xfrm>
        <a:prstGeom prst="rect">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sp>
    <dsp:sp modelId="{DB56BB53-EA32-452B-83BC-CADFEAB970C8}">
      <dsp:nvSpPr>
        <dsp:cNvPr id="0" name=""/>
        <dsp:cNvSpPr/>
      </dsp:nvSpPr>
      <dsp:spPr>
        <a:xfrm>
          <a:off x="335758" y="23894"/>
          <a:ext cx="5040005" cy="1163337"/>
        </a:xfrm>
        <a:prstGeom prst="roundRect">
          <a:avLst/>
        </a:prstGeom>
        <a:gradFill rotWithShape="0">
          <a:gsLst>
            <a:gs pos="0">
              <a:schemeClr val="accent4">
                <a:hueOff val="0"/>
                <a:satOff val="0"/>
                <a:lumOff val="0"/>
                <a:alphaOff val="0"/>
                <a:tint val="50000"/>
                <a:satMod val="300000"/>
              </a:schemeClr>
            </a:gs>
            <a:gs pos="35000">
              <a:schemeClr val="accent4">
                <a:hueOff val="0"/>
                <a:satOff val="0"/>
                <a:lumOff val="0"/>
                <a:alphaOff val="0"/>
                <a:tint val="37000"/>
                <a:satMod val="300000"/>
              </a:schemeClr>
            </a:gs>
            <a:gs pos="100000">
              <a:schemeClr val="accent4">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ctr" defTabSz="622300">
            <a:lnSpc>
              <a:spcPct val="90000"/>
            </a:lnSpc>
            <a:spcBef>
              <a:spcPct val="0"/>
            </a:spcBef>
            <a:spcAft>
              <a:spcPct val="35000"/>
            </a:spcAft>
          </a:pPr>
          <a:r>
            <a:rPr lang="es-EC" sz="1400" kern="1200" dirty="0"/>
            <a:t>Se especificara el rango de velocidad necesario para el cual se puede realizar el corte</a:t>
          </a:r>
          <a:r>
            <a:rPr lang="es-EC" sz="1200" kern="1200" dirty="0"/>
            <a:t>.</a:t>
          </a:r>
        </a:p>
      </dsp:txBody>
      <dsp:txXfrm>
        <a:off x="392547" y="80683"/>
        <a:ext cx="4926427" cy="1049759"/>
      </dsp:txXfrm>
    </dsp:sp>
    <dsp:sp modelId="{F3AA7AD7-052C-4435-A7E7-254F61F1C9FA}">
      <dsp:nvSpPr>
        <dsp:cNvPr id="0" name=""/>
        <dsp:cNvSpPr/>
      </dsp:nvSpPr>
      <dsp:spPr>
        <a:xfrm>
          <a:off x="0" y="1982831"/>
          <a:ext cx="6715172" cy="655200"/>
        </a:xfrm>
        <a:prstGeom prst="rect">
          <a:avLst/>
        </a:prstGeom>
        <a:solidFill>
          <a:schemeClr val="lt1">
            <a:alpha val="90000"/>
            <a:hueOff val="0"/>
            <a:satOff val="0"/>
            <a:lumOff val="0"/>
            <a:alphaOff val="0"/>
          </a:schemeClr>
        </a:solidFill>
        <a:ln w="9525" cap="flat" cmpd="sng" algn="ctr">
          <a:solidFill>
            <a:schemeClr val="accent4">
              <a:hueOff val="3714325"/>
              <a:satOff val="13208"/>
              <a:lumOff val="29869"/>
              <a:alphaOff val="0"/>
            </a:schemeClr>
          </a:solidFill>
          <a:prstDash val="solid"/>
        </a:ln>
        <a:effectLst/>
      </dsp:spPr>
      <dsp:style>
        <a:lnRef idx="1">
          <a:scrgbClr r="0" g="0" b="0"/>
        </a:lnRef>
        <a:fillRef idx="1">
          <a:scrgbClr r="0" g="0" b="0"/>
        </a:fillRef>
        <a:effectRef idx="0">
          <a:scrgbClr r="0" g="0" b="0"/>
        </a:effectRef>
        <a:fontRef idx="minor"/>
      </dsp:style>
    </dsp:sp>
    <dsp:sp modelId="{6345FFE3-6E81-49BB-949A-34527B29BFBF}">
      <dsp:nvSpPr>
        <dsp:cNvPr id="0" name=""/>
        <dsp:cNvSpPr/>
      </dsp:nvSpPr>
      <dsp:spPr>
        <a:xfrm>
          <a:off x="335758" y="1599071"/>
          <a:ext cx="5040005" cy="767520"/>
        </a:xfrm>
        <a:prstGeom prst="roundRect">
          <a:avLst/>
        </a:prstGeom>
        <a:gradFill rotWithShape="0">
          <a:gsLst>
            <a:gs pos="0">
              <a:schemeClr val="accent4">
                <a:hueOff val="3714325"/>
                <a:satOff val="13208"/>
                <a:lumOff val="29869"/>
                <a:alphaOff val="0"/>
                <a:tint val="50000"/>
                <a:satMod val="300000"/>
              </a:schemeClr>
            </a:gs>
            <a:gs pos="35000">
              <a:schemeClr val="accent4">
                <a:hueOff val="3714325"/>
                <a:satOff val="13208"/>
                <a:lumOff val="29869"/>
                <a:alphaOff val="0"/>
                <a:tint val="37000"/>
                <a:satMod val="300000"/>
              </a:schemeClr>
            </a:gs>
            <a:gs pos="100000">
              <a:schemeClr val="accent4">
                <a:hueOff val="3714325"/>
                <a:satOff val="13208"/>
                <a:lumOff val="2986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just" defTabSz="622300">
            <a:lnSpc>
              <a:spcPct val="90000"/>
            </a:lnSpc>
            <a:spcBef>
              <a:spcPct val="0"/>
            </a:spcBef>
            <a:spcAft>
              <a:spcPct val="35000"/>
            </a:spcAft>
          </a:pPr>
          <a:r>
            <a:rPr lang="es-EC" sz="1400" kern="1200" dirty="0"/>
            <a:t>Se debe seleccionar el motor mediante las características de funcionamiento que exige el banco de pruebas </a:t>
          </a:r>
        </a:p>
      </dsp:txBody>
      <dsp:txXfrm>
        <a:off x="373225" y="1636538"/>
        <a:ext cx="4965071" cy="692586"/>
      </dsp:txXfrm>
    </dsp:sp>
    <dsp:sp modelId="{FD3ED9B1-0A34-427C-851A-BEBD9BB99F5F}">
      <dsp:nvSpPr>
        <dsp:cNvPr id="0" name=""/>
        <dsp:cNvSpPr/>
      </dsp:nvSpPr>
      <dsp:spPr>
        <a:xfrm>
          <a:off x="0" y="3162191"/>
          <a:ext cx="6715172" cy="655200"/>
        </a:xfrm>
        <a:prstGeom prst="rect">
          <a:avLst/>
        </a:prstGeom>
        <a:solidFill>
          <a:schemeClr val="lt1">
            <a:alpha val="90000"/>
            <a:hueOff val="0"/>
            <a:satOff val="0"/>
            <a:lumOff val="0"/>
            <a:alphaOff val="0"/>
          </a:schemeClr>
        </a:solidFill>
        <a:ln w="9525" cap="flat" cmpd="sng" algn="ctr">
          <a:solidFill>
            <a:schemeClr val="accent4">
              <a:hueOff val="7428649"/>
              <a:satOff val="26416"/>
              <a:lumOff val="59739"/>
              <a:alphaOff val="0"/>
            </a:schemeClr>
          </a:solidFill>
          <a:prstDash val="solid"/>
        </a:ln>
        <a:effectLst/>
      </dsp:spPr>
      <dsp:style>
        <a:lnRef idx="1">
          <a:scrgbClr r="0" g="0" b="0"/>
        </a:lnRef>
        <a:fillRef idx="1">
          <a:scrgbClr r="0" g="0" b="0"/>
        </a:fillRef>
        <a:effectRef idx="0">
          <a:scrgbClr r="0" g="0" b="0"/>
        </a:effectRef>
        <a:fontRef idx="minor"/>
      </dsp:style>
    </dsp:sp>
    <dsp:sp modelId="{A277225D-6B69-4271-B375-6511CD505907}">
      <dsp:nvSpPr>
        <dsp:cNvPr id="0" name=""/>
        <dsp:cNvSpPr/>
      </dsp:nvSpPr>
      <dsp:spPr>
        <a:xfrm>
          <a:off x="335758" y="2778431"/>
          <a:ext cx="5040005" cy="767520"/>
        </a:xfrm>
        <a:prstGeom prst="roundRect">
          <a:avLst/>
        </a:prstGeom>
        <a:gradFill rotWithShape="0">
          <a:gsLst>
            <a:gs pos="0">
              <a:schemeClr val="accent4">
                <a:hueOff val="7428649"/>
                <a:satOff val="26416"/>
                <a:lumOff val="59739"/>
                <a:alphaOff val="0"/>
                <a:tint val="50000"/>
                <a:satMod val="300000"/>
              </a:schemeClr>
            </a:gs>
            <a:gs pos="35000">
              <a:schemeClr val="accent4">
                <a:hueOff val="7428649"/>
                <a:satOff val="26416"/>
                <a:lumOff val="59739"/>
                <a:alphaOff val="0"/>
                <a:tint val="37000"/>
                <a:satMod val="300000"/>
              </a:schemeClr>
            </a:gs>
            <a:gs pos="100000">
              <a:schemeClr val="accent4">
                <a:hueOff val="7428649"/>
                <a:satOff val="26416"/>
                <a:lumOff val="59739"/>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just" defTabSz="622300">
            <a:lnSpc>
              <a:spcPct val="90000"/>
            </a:lnSpc>
            <a:spcBef>
              <a:spcPct val="0"/>
            </a:spcBef>
            <a:spcAft>
              <a:spcPct val="35000"/>
            </a:spcAft>
          </a:pPr>
          <a:r>
            <a:rPr lang="es-EC" sz="1400" kern="1200" dirty="0"/>
            <a:t>Se debe determinar la solución más adecuada para transmitir tanto la velocidad como la potencia al eje de rotación</a:t>
          </a:r>
        </a:p>
      </dsp:txBody>
      <dsp:txXfrm>
        <a:off x="373225" y="2815898"/>
        <a:ext cx="4965071" cy="692586"/>
      </dsp:txXfrm>
    </dsp:sp>
    <dsp:sp modelId="{1C830086-BB01-4EE3-84DA-14CE55D746A3}">
      <dsp:nvSpPr>
        <dsp:cNvPr id="0" name=""/>
        <dsp:cNvSpPr/>
      </dsp:nvSpPr>
      <dsp:spPr>
        <a:xfrm>
          <a:off x="0" y="4341551"/>
          <a:ext cx="6715172" cy="655200"/>
        </a:xfrm>
        <a:prstGeom prst="rect">
          <a:avLst/>
        </a:prstGeom>
        <a:solidFill>
          <a:schemeClr val="lt1">
            <a:alpha val="90000"/>
            <a:hueOff val="0"/>
            <a:satOff val="0"/>
            <a:lumOff val="0"/>
            <a:alphaOff val="0"/>
          </a:schemeClr>
        </a:solidFill>
        <a:ln w="9525" cap="flat" cmpd="sng" algn="ctr">
          <a:solidFill>
            <a:schemeClr val="accent4">
              <a:hueOff val="11142974"/>
              <a:satOff val="39624"/>
              <a:lumOff val="89608"/>
              <a:alphaOff val="0"/>
            </a:schemeClr>
          </a:solidFill>
          <a:prstDash val="solid"/>
        </a:ln>
        <a:effectLst/>
      </dsp:spPr>
      <dsp:style>
        <a:lnRef idx="1">
          <a:scrgbClr r="0" g="0" b="0"/>
        </a:lnRef>
        <a:fillRef idx="1">
          <a:scrgbClr r="0" g="0" b="0"/>
        </a:fillRef>
        <a:effectRef idx="0">
          <a:scrgbClr r="0" g="0" b="0"/>
        </a:effectRef>
        <a:fontRef idx="minor"/>
      </dsp:style>
    </dsp:sp>
    <dsp:sp modelId="{012F9A3D-2536-4555-8355-D72888E3DB93}">
      <dsp:nvSpPr>
        <dsp:cNvPr id="0" name=""/>
        <dsp:cNvSpPr/>
      </dsp:nvSpPr>
      <dsp:spPr>
        <a:xfrm>
          <a:off x="335758" y="3957791"/>
          <a:ext cx="5040005" cy="767520"/>
        </a:xfrm>
        <a:prstGeom prst="roundRect">
          <a:avLst/>
        </a:prstGeom>
        <a:gradFill rotWithShape="0">
          <a:gsLst>
            <a:gs pos="0">
              <a:schemeClr val="accent4">
                <a:hueOff val="11142974"/>
                <a:satOff val="39624"/>
                <a:lumOff val="89608"/>
                <a:alphaOff val="0"/>
                <a:tint val="50000"/>
                <a:satMod val="300000"/>
              </a:schemeClr>
            </a:gs>
            <a:gs pos="35000">
              <a:schemeClr val="accent4">
                <a:hueOff val="11142974"/>
                <a:satOff val="39624"/>
                <a:lumOff val="89608"/>
                <a:alphaOff val="0"/>
                <a:tint val="37000"/>
                <a:satMod val="300000"/>
              </a:schemeClr>
            </a:gs>
            <a:gs pos="100000">
              <a:schemeClr val="accent4">
                <a:hueOff val="11142974"/>
                <a:satOff val="39624"/>
                <a:lumOff val="89608"/>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177672" tIns="0" rIns="177672" bIns="0" numCol="1" spcCol="1270" anchor="ctr" anchorCtr="0">
          <a:noAutofit/>
        </a:bodyPr>
        <a:lstStyle/>
        <a:p>
          <a:pPr lvl="0" algn="just" defTabSz="622300">
            <a:lnSpc>
              <a:spcPct val="90000"/>
            </a:lnSpc>
            <a:spcBef>
              <a:spcPct val="0"/>
            </a:spcBef>
            <a:spcAft>
              <a:spcPct val="35000"/>
            </a:spcAft>
          </a:pPr>
          <a:r>
            <a:rPr lang="es-EC" sz="1400" kern="1200" dirty="0"/>
            <a:t>Diseñarse de manera que los factores como vibraciones, perdida de potencia, fricción, entre otras, no afecten el funcionamiento del banco de pruebas</a:t>
          </a:r>
        </a:p>
      </dsp:txBody>
      <dsp:txXfrm>
        <a:off x="373225" y="3995258"/>
        <a:ext cx="4965071" cy="692586"/>
      </dsp:txXfrm>
    </dsp:sp>
  </dsp:spTree>
</dsp:drawing>
</file>

<file path=ppt/diagrams/layout1.xml><?xml version="1.0" encoding="utf-8"?>
<dgm:layoutDef xmlns:dgm="http://schemas.openxmlformats.org/drawingml/2006/diagram" xmlns:a="http://schemas.openxmlformats.org/drawingml/2006/main" uniqueId="urn:microsoft.com/office/officeart/2005/8/layout/radial5">
  <dgm:title val=""/>
  <dgm:desc val=""/>
  <dgm:catLst>
    <dgm:cat type="relationship" pri="23000"/>
    <dgm:cat type="cycle" pri="1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alg type="cycle">
          <dgm:param type="stAng" val="0"/>
          <dgm:param type="spanAng" val="360"/>
          <dgm:param type="ctrShpMap" val="fNode"/>
        </dgm:alg>
      </dgm:if>
      <dgm:else name="Name3">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parTrans" refType="w" refFor="ch" refForName="centerShape" fact="0.4"/>
      <dgm:constr type="w" for="ch" forName="node" refType="w" refFor="ch" refForName="centerShape" op="equ" fact="1.25"/>
      <dgm:constr type="sp" refType="w" refFor="ch" refForName="centerShape" op="equ" fact="0.4"/>
      <dgm:constr type="sibSp" refType="w" refFor="ch" refForName="node" fact="0.3"/>
      <dgm:constr type="primFontSz" for="ch" forName="centerShape" val="65"/>
      <dgm:constr type="primFontSz" for="des" forName="node" op="equ" val="65"/>
      <dgm:constr type="primFontSz" for="des" forName="node" refType="primFontSz" refFor="ch" refForName="centerShape" op="lte"/>
      <dgm:constr type="primFontSz" for="des" forName="connectorText" op="equ" val="55"/>
      <dgm:constr type="primFontSz" for="des" forName="connectorText" refType="primFontSz" refFor="ch" refForName="centerShape" op="lte" fact="0.8"/>
      <dgm:constr type="primFontSz" for="des" forName="connectorText" refType="primFontSz" refFor="des" refForName="node" op="lte"/>
    </dgm:constrLst>
    <dgm:choose name="Name4">
      <dgm:if name="Name5" axis="ch ch" ptType="node node" st="1 1" cnt="1 0" func="cnt" op="lte" val="6">
        <dgm:ruleLst>
          <dgm:rule type="w" for="ch" forName="node" val="NaN" fact="1" max="NaN"/>
        </dgm:ruleLst>
      </dgm:if>
      <dgm:if name="Name6" axis="ch ch" ptType="node node" st="1 1" cnt="1 0" func="cnt" op="lte" val="8">
        <dgm:ruleLst>
          <dgm:rule type="w" for="ch" forName="node" val="NaN" fact="0.9" max="NaN"/>
        </dgm:ruleLst>
      </dgm:if>
      <dgm:if name="Name7" axis="ch ch" ptType="node node" st="1 1" cnt="1 0" func="cnt" op="lte" val="10">
        <dgm:ruleLst>
          <dgm:rule type="w" for="ch" forName="node" val="NaN" fact="0.8" max="NaN"/>
        </dgm:ruleLst>
      </dgm:if>
      <dgm:if name="Name8" axis="ch ch" ptType="node node" st="1 1" cnt="1 0" func="cnt" op="lte" val="12">
        <dgm:ruleLst>
          <dgm:rule type="w" for="ch" forName="node" val="NaN" fact="0.7" max="NaN"/>
        </dgm:ruleLst>
      </dgm:if>
      <dgm:if name="Name9" axis="ch ch" ptType="node node" st="1 1" cnt="1 0" func="cnt" op="lte" val="14">
        <dgm:ruleLst>
          <dgm:rule type="w" for="ch" forName="node" val="NaN" fact="0.6" max="NaN"/>
        </dgm:ruleLst>
      </dgm:if>
      <dgm:else name="Name10">
        <dgm:ruleLst>
          <dgm:rule type="w" for="ch" forName="node" val="NaN" fact="0.5" max="NaN"/>
        </dgm:ruleLst>
      </dgm:else>
    </dgm:choose>
    <dgm:forEach name="Name11"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12" axis="ch">
        <dgm:forEach name="Name13" axis="self" ptType="parTrans">
          <dgm:layoutNode name="parTrans" styleLbl="sibTrans2D1">
            <dgm:alg type="conn">
              <dgm:param type="begPts" val="auto"/>
              <dgm:param type="endPts" val="auto"/>
            </dgm:alg>
            <dgm:shape xmlns:r="http://schemas.openxmlformats.org/officeDocument/2006/relationships" type="conn" r:blip="">
              <dgm:adjLst/>
            </dgm:shape>
            <dgm:presOf axis="self"/>
            <dgm:constrLst>
              <dgm:constr type="h" refType="w" fact="0.85"/>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name="Name14"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w" val="INF" fact="NaN" max="NaN"/>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6">
  <dgm:title val=""/>
  <dgm:desc val=""/>
  <dgm:catLst>
    <dgm:cat type="cycle" pri="9000"/>
    <dgm:cat type="relationship" pri="21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Name0">
    <dgm:varLst>
      <dgm:chMax val="1"/>
      <dgm:dir/>
      <dgm:animLvl val="ctr"/>
      <dgm:resizeHandles val="exact"/>
    </dgm:varLst>
    <dgm:choose name="Name1">
      <dgm:if name="Name2" func="var" arg="dir" op="equ" val="norm">
        <dgm:choose name="Name3">
          <dgm:if name="Name4" axis="ch ch" ptType="node node" st="1 1" cnt="1 0" func="cnt" op="lte" val="1">
            <dgm:alg type="cycle">
              <dgm:param type="stAng" val="90"/>
              <dgm:param type="spanAng" val="360"/>
              <dgm:param type="ctrShpMap" val="fNode"/>
            </dgm:alg>
          </dgm:if>
          <dgm:else name="Name5">
            <dgm:alg type="cycle">
              <dgm:param type="stAng" val="0"/>
              <dgm:param type="spanAng" val="360"/>
              <dgm:param type="ctrShpMap" val="fNode"/>
            </dgm:alg>
          </dgm:else>
        </dgm:choose>
      </dgm:if>
      <dgm:else name="Name6">
        <dgm:choose name="Name7">
          <dgm:if name="Name8" axis="ch ch" ptType="node node" st="1 1" cnt="1 0" func="cnt" op="lte" val="1">
            <dgm:alg type="cycle">
              <dgm:param type="stAng" val="-90"/>
              <dgm:param type="spanAng" val="360"/>
              <dgm:param type="ctrShpMap" val="fNode"/>
            </dgm:alg>
          </dgm:if>
          <dgm:else name="Name9">
            <dgm:alg type="cycle">
              <dgm:param type="stAng" val="0"/>
              <dgm:param type="spanAng" val="-360"/>
              <dgm:param type="ctrShpMap" val="fNode"/>
            </dgm:alg>
          </dgm:else>
        </dgm:choose>
      </dgm:else>
    </dgm:choose>
    <dgm:shape xmlns:r="http://schemas.openxmlformats.org/officeDocument/2006/relationships" r:blip="">
      <dgm:adjLst/>
    </dgm:shape>
    <dgm:presOf/>
    <dgm:choose name="Name10">
      <dgm:if name="Name11" func="var" arg="dir" op="equ" val="norm">
        <dgm:choose name="Name12">
          <dgm:if name="Name13"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des" forName="oneNode" refType="primFontSz" refFor="ch" refForName="centerShape" op="lte" fact="0.95"/>
              <dgm:constr type="diam" for="ch" forName="singleconn" refType="diam" op="equ" fact="-1"/>
              <dgm:constr type="h" for="ch" forName="singleconn" refType="w" refFor="ch" refForName="oneComp" fact="0.24"/>
              <dgm:constr type="w" for="ch" forName="dummya" refType="w" refFor="ch" refForName="oneComp" op="equ"/>
              <dgm:constr type="w" for="ch" forName="dummyb" refType="w" refFor="ch" refForName="oneComp" op="equ"/>
              <dgm:constr type="w" for="ch" forName="dummyc" refType="w" refFor="ch" refForName="oneComp" op="equ"/>
            </dgm:constrLst>
          </dgm:if>
          <dgm:else name="Name14">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forName="sibTrans" refType="diam" op="equ"/>
              <dgm:constr type="h" for="ch" forName="sibTrans" refType="w" refFor="ch" refForName="node" fact="0.24"/>
              <dgm:constr type="w" for="ch" forName="dummy" val="1"/>
            </dgm:constrLst>
          </dgm:else>
        </dgm:choose>
      </dgm:if>
      <dgm:else name="Name15">
        <dgm:choose name="Name16">
          <dgm:if name="Name17" axis="ch ch" ptType="node node" st="1 1" cnt="1 0" func="cnt" op="equ" val="1">
            <dgm:constrLst>
              <dgm:constr type="diam" val="170"/>
              <dgm:constr type="w" for="ch" forName="centerShape" refType="w"/>
              <dgm:constr type="w" for="ch" forName="oneComp" refType="w" refFor="ch" refForName="centerShape" op="equ" fact="0.7"/>
              <dgm:constr type="sp" refType="w" refFor="ch" refForName="oneComp" fact="0.3"/>
              <dgm:constr type="sibSp" refType="w" refFor="ch" refForName="oneComp" fact="0.3"/>
              <dgm:constr type="primFontSz" for="ch" forName="centerShape" val="65"/>
              <dgm:constr type="primFontSz" for="des" forName="oneNode" refType="primFontSz" refFor="ch" refForName="centerShape" fact="0.95"/>
              <dgm:constr type="primFontSz" for="ch" forName="oneNode" refType="primFontSz" refFor="ch" refForName="centerShape" op="lte" fact="0.95"/>
              <dgm:constr type="diam" for="ch" forName="singleconn" refType="diam"/>
              <dgm:constr type="h" for="ch" forName="singleconn" refType="w" refFor="ch" refForName="oneComp" fact="0.24"/>
              <dgm:constr type="diam" for="ch" refType="diam" op="equ"/>
              <dgm:constr type="w" for="ch" forName="dummya" refType="w" refFor="ch" refForName="oneComp" op="equ"/>
              <dgm:constr type="w" for="ch" forName="dummyb" refType="w" refFor="ch" refForName="oneComp" op="equ"/>
              <dgm:constr type="w" for="ch" forName="dummyc" refType="w" refFor="ch" refForName="oneComp" op="equ"/>
            </dgm:constrLst>
          </dgm:if>
          <dgm:else name="Name18">
            <dgm:constrLst>
              <dgm:constr type="diam" val="170"/>
              <dgm:constr type="w" for="ch" forName="centerShape" refType="w"/>
              <dgm:constr type="w" for="ch" forName="node" refType="w" refFor="ch" refForName="centerShape" op="equ" fact="0.7"/>
              <dgm:constr type="sp" refType="w" refFor="ch" refForName="node" fact="0.3"/>
              <dgm:constr type="sibSp" refType="w" refFor="ch" refForName="node" fact="0.3"/>
              <dgm:constr type="primFontSz" for="ch" forName="centerShape" val="65"/>
              <dgm:constr type="primFontSz" for="des" forName="node" refType="primFontSz" refFor="ch" refForName="centerShape" fact="0.78"/>
              <dgm:constr type="primFontSz" for="ch" forName="node" refType="primFontSz" refFor="ch" refForName="centerShape" op="lte" fact="0.95"/>
              <dgm:constr type="diam" for="ch" ptType="sibTrans" refType="diam" fact="-1"/>
              <dgm:constr type="h" for="ch" forName="sibTrans" refType="w" refFor="ch" refForName="node" fact="0.24"/>
              <dgm:constr type="diam" for="ch" refType="diam" op="equ" fact="-1"/>
              <dgm:constr type="w" for="ch" forName="dummy" val="1"/>
            </dgm:constrLst>
          </dgm:else>
        </dgm:choose>
      </dgm:else>
    </dgm:choose>
    <dgm:ruleLst>
      <dgm:rule type="diam" val="INF" fact="NaN" max="NaN"/>
    </dgm:ruleLst>
    <dgm:forEach name="Name19"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20" axis="ch">
        <dgm:forEach name="Name21" axis="self" ptType="node">
          <dgm:choose name="Name22">
            <dgm:if name="Name23" axis="par ch" ptType="node node" func="cnt" op="gt" val="1">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name="dummy">
                <dgm:alg type="sp"/>
                <dgm:shape xmlns:r="http://schemas.openxmlformats.org/officeDocument/2006/relationships" r:blip="">
                  <dgm:adjLst/>
                </dgm:shape>
                <dgm:presOf/>
                <dgm:constrLst>
                  <dgm:constr type="h" refType="w"/>
                </dgm:constrLst>
                <dgm:ruleLst/>
              </dgm:layoutNode>
              <dgm:forEach name="sibTransForEach" axis="followSib" ptType="sibTrans" hideLastTrans="0" cnt="1">
                <dgm:layoutNode name="sibTrans" styleLbl="sibTrans2D1">
                  <dgm:alg type="conn">
                    <dgm:param type="connRout" val="curve"/>
                    <dgm:param type="begPts" val="ctr"/>
                    <dgm:param type="endPts" val="ctr"/>
                    <dgm:param type="begSty" val="noArr"/>
                    <dgm:param type="endSty" val="noArr"/>
                    <dgm:param type="dstNode" val="node"/>
                  </dgm:alg>
                  <dgm:shape xmlns:r="http://schemas.openxmlformats.org/officeDocument/2006/relationships" type="conn" r:blip="" zOrderOff="-999">
                    <dgm:adjLst/>
                  </dgm:shape>
                  <dgm:presOf axis="self"/>
                  <dgm:constrLst>
                    <dgm:constr type="begPad"/>
                    <dgm:constr type="endPad"/>
                  </dgm:constrLst>
                  <dgm:ruleLst/>
                </dgm:layoutNode>
              </dgm:forEach>
            </dgm:if>
            <dgm:if name="Name24" axis="par ch" ptType="node node" func="cnt" op="equ" val="1">
              <dgm:layoutNode name="oneComp">
                <dgm:alg type="composite">
                  <dgm:param type="ar" val="1"/>
                </dgm:alg>
                <dgm:shape xmlns:r="http://schemas.openxmlformats.org/officeDocument/2006/relationships" r:blip="">
                  <dgm:adjLst/>
                </dgm:shape>
                <dgm:presOf/>
                <dgm:constrLst>
                  <dgm:constr type="h" refType="w"/>
                  <dgm:constr type="l" for="ch" forName="dummyConnPt" refType="w" fact="0.5"/>
                  <dgm:constr type="t" for="ch" forName="dummyConnPt" refType="w" fact="0.5"/>
                  <dgm:constr type="l" for="ch" forName="oneNode"/>
                  <dgm:constr type="t" for="ch" forName="oneNode"/>
                  <dgm:constr type="h" for="ch" forName="oneNode" refType="h"/>
                  <dgm:constr type="w" for="ch" forName="oneNode" refType="w"/>
                </dgm:constrLst>
                <dgm:ruleLst/>
                <dgm:layoutNode name="dummyConnPt" styleLbl="node1">
                  <dgm:alg type="sp"/>
                  <dgm:shape xmlns:r="http://schemas.openxmlformats.org/officeDocument/2006/relationships" r:blip="">
                    <dgm:adjLst/>
                  </dgm:shape>
                  <dgm:presOf/>
                  <dgm:constrLst>
                    <dgm:constr type="w" val="1"/>
                    <dgm:constr type="h" val="1"/>
                  </dgm:constrLst>
                  <dgm:ruleLst/>
                </dgm:layoutNode>
                <dgm:layoutNode name="on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layoutNode>
              <dgm:layoutNode name="dummya">
                <dgm:alg type="sp"/>
                <dgm:shape xmlns:r="http://schemas.openxmlformats.org/officeDocument/2006/relationships" r:blip="">
                  <dgm:adjLst/>
                </dgm:shape>
                <dgm:presOf/>
                <dgm:constrLst>
                  <dgm:constr type="h" refType="w"/>
                </dgm:constrLst>
                <dgm:ruleLst/>
              </dgm:layoutNode>
              <dgm:layoutNode name="dummyb">
                <dgm:alg type="sp"/>
                <dgm:shape xmlns:r="http://schemas.openxmlformats.org/officeDocument/2006/relationships" r:blip="">
                  <dgm:adjLst/>
                </dgm:shape>
                <dgm:presOf/>
                <dgm:constrLst>
                  <dgm:constr type="h" refType="w"/>
                </dgm:constrLst>
                <dgm:ruleLst/>
              </dgm:layoutNode>
              <dgm:layoutNode name="dummyc">
                <dgm:alg type="sp"/>
                <dgm:shape xmlns:r="http://schemas.openxmlformats.org/officeDocument/2006/relationships" r:blip="">
                  <dgm:adjLst/>
                </dgm:shape>
                <dgm:presOf/>
                <dgm:constrLst>
                  <dgm:constr type="h" refType="w"/>
                </dgm:constrLst>
                <dgm:ruleLst/>
              </dgm:layoutNode>
              <dgm:forEach name="sibTransForEach1" axis="followSib" ptType="sibTrans" hideLastTrans="0" cnt="1">
                <dgm:layoutNode name="singleconn" styleLbl="sibTrans2D1">
                  <dgm:alg type="conn">
                    <dgm:param type="connRout" val="longCurve"/>
                    <dgm:param type="begPts" val="bCtr"/>
                    <dgm:param type="endPts" val="tCtr"/>
                    <dgm:param type="begSty" val="noArr"/>
                    <dgm:param type="endSty" val="noArr"/>
                    <dgm:param type="srcNode" val="dummyConnPt"/>
                    <dgm:param type="dstNode" val="dummyConnPt"/>
                  </dgm:alg>
                  <dgm:shape xmlns:r="http://schemas.openxmlformats.org/officeDocument/2006/relationships" type="conn" r:blip="" zOrderOff="-999">
                    <dgm:adjLst/>
                  </dgm:shape>
                  <dgm:presOf axis="self"/>
                  <dgm:constrLst>
                    <dgm:constr type="begPad"/>
                    <dgm:constr type="endPad"/>
                  </dgm:constrLst>
                  <dgm:ruleLst/>
                </dgm:layoutNode>
              </dgm:forEach>
            </dgm:if>
            <dgm:else name="Name25"/>
          </dgm:choose>
        </dgm:forEach>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C"/>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69BBBBD-081C-4B5E-B732-97739C8D4F09}" type="datetimeFigureOut">
              <a:rPr lang="es-EC" smtClean="0"/>
              <a:t>22/1/2020</a:t>
            </a:fld>
            <a:endParaRPr lang="es-EC"/>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C"/>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EC"/>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C"/>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88730D-4CC5-4FD0-8019-A2D214D84BFB}" type="slidenum">
              <a:rPr lang="es-EC" smtClean="0"/>
              <a:t>‹Nº›</a:t>
            </a:fld>
            <a:endParaRPr lang="es-EC"/>
          </a:p>
        </p:txBody>
      </p:sp>
    </p:spTree>
    <p:extLst>
      <p:ext uri="{BB962C8B-B14F-4D97-AF65-F5344CB8AC3E}">
        <p14:creationId xmlns:p14="http://schemas.microsoft.com/office/powerpoint/2010/main" val="242352475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a:p>
        </p:txBody>
      </p:sp>
      <p:sp>
        <p:nvSpPr>
          <p:cNvPr id="4" name="Marcador de número de diapositiva 3"/>
          <p:cNvSpPr>
            <a:spLocks noGrp="1"/>
          </p:cNvSpPr>
          <p:nvPr>
            <p:ph type="sldNum" sz="quarter" idx="5"/>
          </p:nvPr>
        </p:nvSpPr>
        <p:spPr/>
        <p:txBody>
          <a:bodyPr/>
          <a:lstStyle/>
          <a:p>
            <a:fld id="{0E88730D-4CC5-4FD0-8019-A2D214D84BFB}" type="slidenum">
              <a:rPr lang="es-EC" smtClean="0"/>
              <a:t>1</a:t>
            </a:fld>
            <a:endParaRPr lang="es-EC"/>
          </a:p>
        </p:txBody>
      </p:sp>
    </p:spTree>
    <p:extLst>
      <p:ext uri="{BB962C8B-B14F-4D97-AF65-F5344CB8AC3E}">
        <p14:creationId xmlns:p14="http://schemas.microsoft.com/office/powerpoint/2010/main" val="41609664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Mecánico</a:t>
            </a:r>
            <a:r>
              <a:rPr lang="es-EC" altLang="es-ES" baseline="0" dirty="0"/>
              <a:t>= </a:t>
            </a:r>
            <a:r>
              <a:rPr lang="es-EC" altLang="es-ES" baseline="0" dirty="0" err="1"/>
              <a:t>Poliester</a:t>
            </a:r>
            <a:r>
              <a:rPr lang="es-EC" altLang="es-ES" baseline="0" dirty="0"/>
              <a:t> reforzado con fibra de vidrio </a:t>
            </a:r>
          </a:p>
          <a:p>
            <a:pPr eaLnBrk="1" hangingPunct="1">
              <a:spcBef>
                <a:spcPct val="0"/>
              </a:spcBef>
            </a:pPr>
            <a:r>
              <a:rPr lang="es-EC" altLang="es-ES" baseline="0" dirty="0"/>
              <a:t>Alto grado de cristalinidad y </a:t>
            </a:r>
            <a:r>
              <a:rPr lang="es-EC" altLang="es-ES" baseline="0" dirty="0" err="1"/>
              <a:t>termoplastico</a:t>
            </a: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10</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5127895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El Rango</a:t>
            </a:r>
            <a:r>
              <a:rPr lang="es-ES" baseline="0" dirty="0"/>
              <a:t> de velocidad nos basamos en el catálogo </a:t>
            </a:r>
            <a:r>
              <a:rPr lang="es-ES" baseline="0" dirty="0" err="1"/>
              <a:t>Main</a:t>
            </a:r>
            <a:r>
              <a:rPr lang="es-ES" baseline="0" dirty="0"/>
              <a:t> Casa </a:t>
            </a:r>
            <a:r>
              <a:rPr lang="es-ES" baseline="0" dirty="0" err="1"/>
              <a:t>Incycle</a:t>
            </a:r>
            <a:endParaRPr lang="es-ES" dirty="0"/>
          </a:p>
        </p:txBody>
      </p:sp>
      <p:sp>
        <p:nvSpPr>
          <p:cNvPr id="4" name="Marcador de número de diapositiva 3"/>
          <p:cNvSpPr>
            <a:spLocks noGrp="1"/>
          </p:cNvSpPr>
          <p:nvPr>
            <p:ph type="sldNum" sz="quarter" idx="10"/>
          </p:nvPr>
        </p:nvSpPr>
        <p:spPr/>
        <p:txBody>
          <a:bodyPr/>
          <a:lstStyle/>
          <a:p>
            <a:fld id="{0E88730D-4CC5-4FD0-8019-A2D214D84BFB}" type="slidenum">
              <a:rPr lang="es-EC" smtClean="0"/>
              <a:t>12</a:t>
            </a:fld>
            <a:endParaRPr lang="es-EC"/>
          </a:p>
        </p:txBody>
      </p:sp>
    </p:spTree>
    <p:extLst>
      <p:ext uri="{BB962C8B-B14F-4D97-AF65-F5344CB8AC3E}">
        <p14:creationId xmlns:p14="http://schemas.microsoft.com/office/powerpoint/2010/main" val="2154488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Mediante la aplicación de la ASME B106.1M-1985</a:t>
            </a:r>
          </a:p>
        </p:txBody>
      </p:sp>
      <p:sp>
        <p:nvSpPr>
          <p:cNvPr id="4" name="Marcador de número de diapositiva 3"/>
          <p:cNvSpPr>
            <a:spLocks noGrp="1"/>
          </p:cNvSpPr>
          <p:nvPr>
            <p:ph type="sldNum" sz="quarter" idx="5"/>
          </p:nvPr>
        </p:nvSpPr>
        <p:spPr/>
        <p:txBody>
          <a:bodyPr/>
          <a:lstStyle/>
          <a:p>
            <a:fld id="{0E88730D-4CC5-4FD0-8019-A2D214D84BFB}" type="slidenum">
              <a:rPr lang="es-EC" smtClean="0"/>
              <a:t>14</a:t>
            </a:fld>
            <a:endParaRPr lang="es-EC"/>
          </a:p>
        </p:txBody>
      </p:sp>
    </p:spTree>
    <p:extLst>
      <p:ext uri="{BB962C8B-B14F-4D97-AF65-F5344CB8AC3E}">
        <p14:creationId xmlns:p14="http://schemas.microsoft.com/office/powerpoint/2010/main" val="28825532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MX" dirty="0"/>
              <a:t>Validación computacional del diseño estático </a:t>
            </a:r>
          </a:p>
        </p:txBody>
      </p:sp>
      <p:sp>
        <p:nvSpPr>
          <p:cNvPr id="4" name="Marcador de número de diapositiva 3"/>
          <p:cNvSpPr>
            <a:spLocks noGrp="1"/>
          </p:cNvSpPr>
          <p:nvPr>
            <p:ph type="sldNum" sz="quarter" idx="5"/>
          </p:nvPr>
        </p:nvSpPr>
        <p:spPr/>
        <p:txBody>
          <a:bodyPr/>
          <a:lstStyle/>
          <a:p>
            <a:fld id="{0E88730D-4CC5-4FD0-8019-A2D214D84BFB}" type="slidenum">
              <a:rPr lang="es-EC" smtClean="0"/>
              <a:t>15</a:t>
            </a:fld>
            <a:endParaRPr lang="es-EC"/>
          </a:p>
        </p:txBody>
      </p:sp>
    </p:spTree>
    <p:extLst>
      <p:ext uri="{BB962C8B-B14F-4D97-AF65-F5344CB8AC3E}">
        <p14:creationId xmlns:p14="http://schemas.microsoft.com/office/powerpoint/2010/main" val="2298950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-Sensor</a:t>
            </a:r>
            <a:r>
              <a:rPr lang="es-ES" baseline="0" dirty="0"/>
              <a:t> </a:t>
            </a:r>
            <a:r>
              <a:rPr lang="es-ES" baseline="0" dirty="0" err="1"/>
              <a:t>Infarrojo</a:t>
            </a:r>
            <a:r>
              <a:rPr lang="es-ES" baseline="0" dirty="0"/>
              <a:t> FC-03 Modulo de acondicionamiento LM393</a:t>
            </a:r>
          </a:p>
          <a:p>
            <a:r>
              <a:rPr lang="es-ES" baseline="0" dirty="0"/>
              <a:t>-No va a ser sometidos a esfuerzos elevados </a:t>
            </a:r>
          </a:p>
          <a:p>
            <a:endParaRPr lang="es-ES" dirty="0"/>
          </a:p>
        </p:txBody>
      </p:sp>
      <p:sp>
        <p:nvSpPr>
          <p:cNvPr id="4" name="Marcador de número de diapositiva 3"/>
          <p:cNvSpPr>
            <a:spLocks noGrp="1"/>
          </p:cNvSpPr>
          <p:nvPr>
            <p:ph type="sldNum" sz="quarter" idx="10"/>
          </p:nvPr>
        </p:nvSpPr>
        <p:spPr/>
        <p:txBody>
          <a:bodyPr/>
          <a:lstStyle/>
          <a:p>
            <a:fld id="{0E88730D-4CC5-4FD0-8019-A2D214D84BFB}" type="slidenum">
              <a:rPr lang="es-EC" smtClean="0"/>
              <a:t>19</a:t>
            </a:fld>
            <a:endParaRPr lang="es-EC"/>
          </a:p>
        </p:txBody>
      </p:sp>
    </p:spTree>
    <p:extLst>
      <p:ext uri="{BB962C8B-B14F-4D97-AF65-F5344CB8AC3E}">
        <p14:creationId xmlns:p14="http://schemas.microsoft.com/office/powerpoint/2010/main" val="5060727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-Celda de carga con </a:t>
            </a:r>
            <a:r>
              <a:rPr lang="es-MX" dirty="0"/>
              <a:t>acondicionamiento  XH711</a:t>
            </a:r>
          </a:p>
          <a:p>
            <a:endParaRPr lang="es-ES" dirty="0"/>
          </a:p>
        </p:txBody>
      </p:sp>
      <p:sp>
        <p:nvSpPr>
          <p:cNvPr id="4" name="Marcador de número de diapositiva 3"/>
          <p:cNvSpPr>
            <a:spLocks noGrp="1"/>
          </p:cNvSpPr>
          <p:nvPr>
            <p:ph type="sldNum" sz="quarter" idx="10"/>
          </p:nvPr>
        </p:nvSpPr>
        <p:spPr/>
        <p:txBody>
          <a:bodyPr/>
          <a:lstStyle/>
          <a:p>
            <a:fld id="{0E88730D-4CC5-4FD0-8019-A2D214D84BFB}" type="slidenum">
              <a:rPr lang="es-EC" smtClean="0"/>
              <a:t>20</a:t>
            </a:fld>
            <a:endParaRPr lang="es-EC"/>
          </a:p>
        </p:txBody>
      </p:sp>
    </p:spTree>
    <p:extLst>
      <p:ext uri="{BB962C8B-B14F-4D97-AF65-F5344CB8AC3E}">
        <p14:creationId xmlns:p14="http://schemas.microsoft.com/office/powerpoint/2010/main" val="52502011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s-ES" dirty="0"/>
              <a:t>SENSORES</a:t>
            </a:r>
            <a:r>
              <a:rPr lang="es-ES" baseline="0" dirty="0"/>
              <a:t> </a:t>
            </a:r>
            <a:endParaRPr lang="es-ES" dirty="0"/>
          </a:p>
        </p:txBody>
      </p:sp>
      <p:sp>
        <p:nvSpPr>
          <p:cNvPr id="4" name="Marcador de número de diapositiva 3"/>
          <p:cNvSpPr>
            <a:spLocks noGrp="1"/>
          </p:cNvSpPr>
          <p:nvPr>
            <p:ph type="sldNum" sz="quarter" idx="10"/>
          </p:nvPr>
        </p:nvSpPr>
        <p:spPr/>
        <p:txBody>
          <a:bodyPr/>
          <a:lstStyle/>
          <a:p>
            <a:fld id="{0E88730D-4CC5-4FD0-8019-A2D214D84BFB}" type="slidenum">
              <a:rPr lang="es-EC" smtClean="0"/>
              <a:t>21</a:t>
            </a:fld>
            <a:endParaRPr lang="es-EC"/>
          </a:p>
        </p:txBody>
      </p:sp>
    </p:spTree>
    <p:extLst>
      <p:ext uri="{BB962C8B-B14F-4D97-AF65-F5344CB8AC3E}">
        <p14:creationId xmlns:p14="http://schemas.microsoft.com/office/powerpoint/2010/main" val="314214401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Maquina</a:t>
            </a:r>
            <a:r>
              <a:rPr lang="es-ES" baseline="0" dirty="0"/>
              <a:t> de ensayo a tracción </a:t>
            </a:r>
            <a:endParaRPr lang="es-ES" dirty="0"/>
          </a:p>
        </p:txBody>
      </p:sp>
      <p:sp>
        <p:nvSpPr>
          <p:cNvPr id="4" name="Marcador de número de diapositiva 3"/>
          <p:cNvSpPr>
            <a:spLocks noGrp="1"/>
          </p:cNvSpPr>
          <p:nvPr>
            <p:ph type="sldNum" sz="quarter" idx="10"/>
          </p:nvPr>
        </p:nvSpPr>
        <p:spPr/>
        <p:txBody>
          <a:bodyPr/>
          <a:lstStyle/>
          <a:p>
            <a:fld id="{0E88730D-4CC5-4FD0-8019-A2D214D84BFB}" type="slidenum">
              <a:rPr lang="es-EC" smtClean="0"/>
              <a:t>33</a:t>
            </a:fld>
            <a:endParaRPr lang="es-EC"/>
          </a:p>
        </p:txBody>
      </p:sp>
    </p:spTree>
    <p:extLst>
      <p:ext uri="{BB962C8B-B14F-4D97-AF65-F5344CB8AC3E}">
        <p14:creationId xmlns:p14="http://schemas.microsoft.com/office/powerpoint/2010/main" val="187327083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r>
              <a:rPr lang="es-ES" dirty="0"/>
              <a:t>Maquina</a:t>
            </a:r>
            <a:r>
              <a:rPr lang="es-ES" baseline="0" dirty="0"/>
              <a:t> de ensayos Universal AMSLER DE 10 T </a:t>
            </a:r>
            <a:endParaRPr lang="es-ES" dirty="0"/>
          </a:p>
        </p:txBody>
      </p:sp>
      <p:sp>
        <p:nvSpPr>
          <p:cNvPr id="4" name="Marcador de número de diapositiva 3"/>
          <p:cNvSpPr>
            <a:spLocks noGrp="1"/>
          </p:cNvSpPr>
          <p:nvPr>
            <p:ph type="sldNum" sz="quarter" idx="10"/>
          </p:nvPr>
        </p:nvSpPr>
        <p:spPr/>
        <p:txBody>
          <a:bodyPr/>
          <a:lstStyle/>
          <a:p>
            <a:fld id="{0E88730D-4CC5-4FD0-8019-A2D214D84BFB}" type="slidenum">
              <a:rPr lang="es-EC" smtClean="0"/>
              <a:t>34</a:t>
            </a:fld>
            <a:endParaRPr lang="es-EC"/>
          </a:p>
        </p:txBody>
      </p:sp>
    </p:spTree>
    <p:extLst>
      <p:ext uri="{BB962C8B-B14F-4D97-AF65-F5344CB8AC3E}">
        <p14:creationId xmlns:p14="http://schemas.microsoft.com/office/powerpoint/2010/main" val="40329742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2</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1458766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FUERZA</a:t>
            </a:r>
            <a:r>
              <a:rPr lang="es-EC" altLang="es-ES" baseline="0" dirty="0"/>
              <a:t> DE IMPACTO MEDIANTE………</a:t>
            </a: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3</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90512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4</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6634473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La</a:t>
            </a:r>
            <a:r>
              <a:rPr lang="es-EC" altLang="es-ES" baseline="0" dirty="0"/>
              <a:t> generación </a:t>
            </a:r>
            <a:r>
              <a:rPr lang="es-EC" altLang="es-ES" baseline="0" dirty="0" err="1"/>
              <a:t>Percapita</a:t>
            </a:r>
            <a:r>
              <a:rPr lang="es-EC" altLang="es-ES" baseline="0" dirty="0"/>
              <a:t> de residuos </a:t>
            </a:r>
            <a:r>
              <a:rPr lang="es-EC" altLang="es-ES" baseline="0" dirty="0" err="1"/>
              <a:t>domesticos</a:t>
            </a:r>
            <a:r>
              <a:rPr lang="es-EC" altLang="es-ES" baseline="0" dirty="0"/>
              <a:t> varia según la región y el país</a:t>
            </a: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5</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22216203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6</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7520295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s-EC" altLang="es-ES" dirty="0"/>
              <a:t>Plantea Determinar </a:t>
            </a:r>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7</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52710797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8</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32410359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1 Marcador de imagen de diapositiva"/>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0" name="2 Marcador de notas"/>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s-EC" altLang="es-ES" dirty="0"/>
          </a:p>
        </p:txBody>
      </p:sp>
      <p:sp>
        <p:nvSpPr>
          <p:cNvPr id="17411" name="3 Marcador de número de diapositiva"/>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MS PGothic" panose="020B0600070205080204" pitchFamily="34" charset="-128"/>
              </a:defRPr>
            </a:lvl1pPr>
            <a:lvl2pPr marL="742950" indent="-285750" eaLnBrk="0" hangingPunct="0">
              <a:defRPr sz="2400">
                <a:solidFill>
                  <a:schemeClr val="tx1"/>
                </a:solidFill>
                <a:latin typeface="Arial" panose="020B0604020202020204" pitchFamily="34" charset="0"/>
                <a:ea typeface="MS PGothic" panose="020B0600070205080204" pitchFamily="34" charset="-128"/>
              </a:defRPr>
            </a:lvl2pPr>
            <a:lvl3pPr marL="1143000" indent="-228600" eaLnBrk="0" hangingPunct="0">
              <a:defRPr sz="2400">
                <a:solidFill>
                  <a:schemeClr val="tx1"/>
                </a:solidFill>
                <a:latin typeface="Arial" panose="020B0604020202020204" pitchFamily="34" charset="0"/>
                <a:ea typeface="MS PGothic" panose="020B0600070205080204" pitchFamily="34" charset="-128"/>
              </a:defRPr>
            </a:lvl3pPr>
            <a:lvl4pPr marL="1600200" indent="-228600" eaLnBrk="0" hangingPunct="0">
              <a:defRPr sz="2400">
                <a:solidFill>
                  <a:schemeClr val="tx1"/>
                </a:solidFill>
                <a:latin typeface="Arial" panose="020B0604020202020204" pitchFamily="34" charset="0"/>
                <a:ea typeface="MS PGothic" panose="020B0600070205080204" pitchFamily="34" charset="-128"/>
              </a:defRPr>
            </a:lvl4pPr>
            <a:lvl5pPr marL="2057400" indent="-228600" eaLnBrk="0" hangingPunct="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eaLnBrk="1" hangingPunct="1"/>
            <a:fld id="{8F358F8E-A65B-46F7-BC13-535E9C9D4FCC}" type="slidenum">
              <a:rPr lang="es-EC" altLang="es-ES" sz="1200">
                <a:solidFill>
                  <a:prstClr val="black"/>
                </a:solidFill>
                <a:latin typeface="Calibri" panose="020F0502020204030204" pitchFamily="34" charset="0"/>
              </a:rPr>
              <a:pPr eaLnBrk="1" hangingPunct="1"/>
              <a:t>9</a:t>
            </a:fld>
            <a:endParaRPr lang="es-EC" altLang="es-ES" sz="1200">
              <a:solidFill>
                <a:prstClr val="black"/>
              </a:solidFill>
              <a:latin typeface="Calibri" panose="020F0502020204030204" pitchFamily="34" charset="0"/>
            </a:endParaRPr>
          </a:p>
        </p:txBody>
      </p:sp>
    </p:spTree>
    <p:extLst>
      <p:ext uri="{BB962C8B-B14F-4D97-AF65-F5344CB8AC3E}">
        <p14:creationId xmlns:p14="http://schemas.microsoft.com/office/powerpoint/2010/main" val="1375270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Master" Target="../slideMasters/slideMaster2.xml"/><Relationship Id="rId1" Type="http://schemas.openxmlformats.org/officeDocument/2006/relationships/vmlDrawing" Target="../drawings/vmlDrawing1.v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image" Target="../media/image3.emf"/></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s-ES"/>
              <a:t>Haga clic para modificar el estilo de título del patrón</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745231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659329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19609465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s-ES"/>
              <a:t>Haga clic para modificar el estilo de título del patrón</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22/1/2020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14368352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22/1/2020</a:t>
            </a:fld>
            <a:endParaRPr lang="es-EC"/>
          </a:p>
        </p:txBody>
      </p:sp>
      <p:sp>
        <p:nvSpPr>
          <p:cNvPr id="6" name="Footer Placeholder 5"/>
          <p:cNvSpPr>
            <a:spLocks noGrp="1"/>
          </p:cNvSpPr>
          <p:nvPr>
            <p:ph type="ftr" sz="quarter" idx="11"/>
          </p:nvPr>
        </p:nvSpPr>
        <p:spPr/>
        <p:txBody>
          <a:bodyPr/>
          <a:lstStyle/>
          <a:p>
            <a:endParaRPr lang="es-EC"/>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9966147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s-ES"/>
              <a:t>Haga clic para modificar el estilo de título del patrón</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a:t>Haga clic para modificar los estilos de texto del patrón</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22/1/2020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9298181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0909082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s-ES"/>
              <a:t>Haga clic para modificar el estilo de título del patrón</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09791732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Diapositiva de títu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24001" y="1130300"/>
            <a:ext cx="10143067" cy="4127500"/>
          </a:xfrm>
        </p:spPr>
        <p:txBody>
          <a:bodyPr/>
          <a:lstStyle>
            <a:lvl1pPr marL="0" indent="0" algn="ctr">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dirty="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6249B34-9780-43F3-807A-ABAA0D7C523D}"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6" name="Slide Number Placeholder 5"/>
          <p:cNvSpPr>
            <a:spLocks noGrp="1"/>
          </p:cNvSpPr>
          <p:nvPr>
            <p:ph type="sldNum" sz="quarter" idx="12"/>
          </p:nvPr>
        </p:nvSpPr>
        <p:spPr/>
        <p:txBody>
          <a:bodyPr/>
          <a:lstStyle/>
          <a:p>
            <a:fld id="{5A745FF5-85E7-44FB-BA6C-21F3DA7B9E3F}" type="slidenum">
              <a:rPr lang="es-EC" smtClean="0"/>
              <a:t>‹Nº›</a:t>
            </a:fld>
            <a:endParaRPr lang="es-EC"/>
          </a:p>
        </p:txBody>
      </p:sp>
    </p:spTree>
    <p:extLst>
      <p:ext uri="{BB962C8B-B14F-4D97-AF65-F5344CB8AC3E}">
        <p14:creationId xmlns:p14="http://schemas.microsoft.com/office/powerpoint/2010/main" val="34686578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graphicFrame>
        <p:nvGraphicFramePr>
          <p:cNvPr id="2" name="Object 43"/>
          <p:cNvGraphicFramePr>
            <a:graphicFrameLocks noChangeAspect="1"/>
          </p:cNvGraphicFramePr>
          <p:nvPr/>
        </p:nvGraphicFramePr>
        <p:xfrm>
          <a:off x="-25400" y="749300"/>
          <a:ext cx="12217400" cy="5360988"/>
        </p:xfrm>
        <a:graphic>
          <a:graphicData uri="http://schemas.openxmlformats.org/presentationml/2006/ole">
            <mc:AlternateContent xmlns:mc="http://schemas.openxmlformats.org/markup-compatibility/2006">
              <mc:Choice xmlns:v="urn:schemas-microsoft-com:vml" Requires="v">
                <p:oleObj spid="_x0000_s1087" name="CorelDRAW" r:id="rId3" imgW="9168480" imgH="5375520" progId="">
                  <p:embed/>
                </p:oleObj>
              </mc:Choice>
              <mc:Fallback>
                <p:oleObj name="CorelDRAW" r:id="rId3" imgW="9168480" imgH="537552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r="2681"/>
                      <a:stretch>
                        <a:fillRect/>
                      </a:stretch>
                    </p:blipFill>
                    <p:spPr bwMode="auto">
                      <a:xfrm>
                        <a:off x="-25400" y="749300"/>
                        <a:ext cx="12217400" cy="5360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3" name="Rectangle 24"/>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4" name="Rectangle 25"/>
          <p:cNvSpPr>
            <a:spLocks noChangeArrowheads="1"/>
          </p:cNvSpPr>
          <p:nvPr userDrawn="1"/>
        </p:nvSpPr>
        <p:spPr bwMode="auto">
          <a:xfrm>
            <a:off x="4165600" y="6245225"/>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sp>
        <p:nvSpPr>
          <p:cNvPr id="5" name="Rectangle 26"/>
          <p:cNvSpPr>
            <a:spLocks noChangeArrowheads="1"/>
          </p:cNvSpPr>
          <p:nvPr userDrawn="1"/>
        </p:nvSpPr>
        <p:spPr bwMode="auto">
          <a:xfrm>
            <a:off x="609600" y="6245225"/>
            <a:ext cx="2844800" cy="476250"/>
          </a:xfrm>
          <a:prstGeom prst="rect">
            <a:avLst/>
          </a:prstGeom>
          <a:noFill/>
          <a:ln w="9525">
            <a:noFill/>
            <a:miter lim="800000"/>
            <a:headEnd/>
            <a:tailEnd/>
          </a:ln>
          <a:effectLst/>
        </p:spPr>
        <p:txBody>
          <a:bodyPr/>
          <a:lstStyle/>
          <a:p>
            <a:pPr defTabSz="914400" fontAlgn="base">
              <a:spcBef>
                <a:spcPct val="0"/>
              </a:spcBef>
              <a:spcAft>
                <a:spcPct val="0"/>
              </a:spcAft>
              <a:defRPr/>
            </a:pPr>
            <a:endParaRPr lang="es-ES" sz="1400" dirty="0">
              <a:solidFill>
                <a:srgbClr val="000000"/>
              </a:solidFill>
            </a:endParaRPr>
          </a:p>
        </p:txBody>
      </p:sp>
      <p:sp>
        <p:nvSpPr>
          <p:cNvPr id="6" name="Rectangle 27"/>
          <p:cNvSpPr>
            <a:spLocks noChangeArrowheads="1"/>
          </p:cNvSpPr>
          <p:nvPr userDrawn="1"/>
        </p:nvSpPr>
        <p:spPr bwMode="auto">
          <a:xfrm>
            <a:off x="4095751" y="2286000"/>
            <a:ext cx="3860800" cy="476250"/>
          </a:xfrm>
          <a:prstGeom prst="rect">
            <a:avLst/>
          </a:prstGeom>
          <a:noFill/>
          <a:ln w="9525">
            <a:noFill/>
            <a:miter lim="800000"/>
            <a:headEnd/>
            <a:tailEnd/>
          </a:ln>
          <a:effectLst/>
        </p:spPr>
        <p:txBody>
          <a:bodyPr/>
          <a:lstStyle/>
          <a:p>
            <a:pPr algn="ctr" defTabSz="914400" fontAlgn="base">
              <a:spcBef>
                <a:spcPct val="0"/>
              </a:spcBef>
              <a:spcAft>
                <a:spcPct val="0"/>
              </a:spcAft>
              <a:defRPr/>
            </a:pPr>
            <a:endParaRPr lang="es-ES" sz="1400" dirty="0">
              <a:solidFill>
                <a:srgbClr val="000000"/>
              </a:solidFill>
            </a:endParaRPr>
          </a:p>
        </p:txBody>
      </p:sp>
      <p:pic>
        <p:nvPicPr>
          <p:cNvPr id="7" name="Picture 33" descr="LOGO-OFICIAL-transparente"/>
          <p:cNvPicPr>
            <a:picLocks noChangeAspect="1" noChangeArrowheads="1"/>
          </p:cNvPicPr>
          <p:nvPr userDrawn="1"/>
        </p:nvPicPr>
        <p:blipFill>
          <a:blip r:embed="rId5" cstate="print"/>
          <a:srcRect/>
          <a:stretch>
            <a:fillRect/>
          </a:stretch>
        </p:blipFill>
        <p:spPr bwMode="auto">
          <a:xfrm>
            <a:off x="71968" y="153989"/>
            <a:ext cx="4078817" cy="890587"/>
          </a:xfrm>
          <a:prstGeom prst="rect">
            <a:avLst/>
          </a:prstGeom>
          <a:noFill/>
          <a:ln w="9525">
            <a:noFill/>
            <a:miter lim="800000"/>
            <a:headEnd/>
            <a:tailEnd/>
          </a:ln>
        </p:spPr>
      </p:pic>
      <p:pic>
        <p:nvPicPr>
          <p:cNvPr id="8" name="12 Imagen" descr="pie de pagina espe.jpg"/>
          <p:cNvPicPr>
            <a:picLocks noChangeAspect="1"/>
          </p:cNvPicPr>
          <p:nvPr userDrawn="1"/>
        </p:nvPicPr>
        <p:blipFill>
          <a:blip r:embed="rId6" cstate="print"/>
          <a:srcRect/>
          <a:stretch>
            <a:fillRect/>
          </a:stretch>
        </p:blipFill>
        <p:spPr bwMode="auto">
          <a:xfrm>
            <a:off x="0" y="5864226"/>
            <a:ext cx="12192000" cy="1065213"/>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30083297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idx="1"/>
          </p:nvPr>
        </p:nvSpPr>
        <p:spPr>
          <a:xfrm>
            <a:off x="609600" y="1600201"/>
            <a:ext cx="10972800" cy="4525963"/>
          </a:xfrm>
          <a:prstGeom prst="rect">
            <a:avLst/>
          </a:prstGeom>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696740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s-ES"/>
              <a:t>Haga clic para modificar el estilo de título del patrón</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2201973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963084" y="4406901"/>
            <a:ext cx="10363200" cy="1362075"/>
          </a:xfrm>
          <a:prstGeom prst="rect">
            <a:avLst/>
          </a:prstGeo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963084" y="2906713"/>
            <a:ext cx="103632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a:t>Haga clic para modificar el estilo de texto del patrón</a:t>
            </a:r>
          </a:p>
        </p:txBody>
      </p:sp>
    </p:spTree>
    <p:extLst>
      <p:ext uri="{BB962C8B-B14F-4D97-AF65-F5344CB8AC3E}">
        <p14:creationId xmlns:p14="http://schemas.microsoft.com/office/powerpoint/2010/main" val="19931282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contenido"/>
          <p:cNvSpPr>
            <a:spLocks noGrp="1"/>
          </p:cNvSpPr>
          <p:nvPr>
            <p:ph sz="half" idx="1"/>
          </p:nvPr>
        </p:nvSpPr>
        <p:spPr>
          <a:xfrm>
            <a:off x="609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6197600" y="1600201"/>
            <a:ext cx="53848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2918575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609600" y="1535113"/>
            <a:ext cx="5386917"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609600" y="2174875"/>
            <a:ext cx="5386917"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6193368" y="1535113"/>
            <a:ext cx="5389033"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6193368" y="2174875"/>
            <a:ext cx="5389033"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338459919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Tree>
    <p:extLst>
      <p:ext uri="{BB962C8B-B14F-4D97-AF65-F5344CB8AC3E}">
        <p14:creationId xmlns:p14="http://schemas.microsoft.com/office/powerpoint/2010/main" val="927486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AutoShape 4"/>
          <p:cNvSpPr>
            <a:spLocks noChangeArrowheads="1"/>
          </p:cNvSpPr>
          <p:nvPr userDrawn="1"/>
        </p:nvSpPr>
        <p:spPr bwMode="auto">
          <a:xfrm>
            <a:off x="476251" y="1428750"/>
            <a:ext cx="3048000" cy="1981200"/>
          </a:xfrm>
          <a:prstGeom prst="rightArrowCallout">
            <a:avLst>
              <a:gd name="adj1" fmla="val 25000"/>
              <a:gd name="adj2" fmla="val 25000"/>
              <a:gd name="adj3" fmla="val 19231"/>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3" name="AutoShape 12"/>
          <p:cNvSpPr>
            <a:spLocks noChangeArrowheads="1"/>
          </p:cNvSpPr>
          <p:nvPr userDrawn="1"/>
        </p:nvSpPr>
        <p:spPr bwMode="auto">
          <a:xfrm>
            <a:off x="6381751" y="4305306"/>
            <a:ext cx="2286000" cy="571500"/>
          </a:xfrm>
          <a:prstGeom prst="downArrowCallout">
            <a:avLst>
              <a:gd name="adj1" fmla="val 59091"/>
              <a:gd name="adj2" fmla="val 59091"/>
              <a:gd name="adj3" fmla="val 16667"/>
              <a:gd name="adj4" fmla="val 66667"/>
            </a:avLst>
          </a:prstGeom>
          <a:solidFill>
            <a:srgbClr val="92D050"/>
          </a:solidFill>
          <a:ln w="9525">
            <a:noFill/>
            <a:miter lim="800000"/>
            <a:headEnd/>
            <a:tailEnd/>
          </a:ln>
          <a:effectLst>
            <a:glow rad="1397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wrap="none" anchor="ctr"/>
          <a:lstStyle/>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a:p>
            <a:pPr algn="ctr" defTabSz="914400" eaLnBrk="0" fontAlgn="base" hangingPunct="0">
              <a:spcBef>
                <a:spcPct val="0"/>
              </a:spcBef>
              <a:spcAft>
                <a:spcPct val="0"/>
              </a:spcAft>
              <a:defRPr/>
            </a:pPr>
            <a:r>
              <a:rPr lang="es-ES" sz="1400" b="1" dirty="0">
                <a:solidFill>
                  <a:srgbClr val="000000"/>
                </a:solidFill>
                <a:effectLst>
                  <a:outerShdw blurRad="38100" dist="38100" dir="2700000" algn="tl">
                    <a:srgbClr val="000000">
                      <a:alpha val="43137"/>
                    </a:srgbClr>
                  </a:outerShdw>
                </a:effectLst>
                <a:latin typeface="Albertus" pitchFamily="34" charset="0"/>
              </a:rPr>
              <a:t>PRODUCTOS</a:t>
            </a:r>
          </a:p>
          <a:p>
            <a:pPr algn="ctr" defTabSz="914400" eaLnBrk="0" fontAlgn="base" hangingPunct="0">
              <a:spcBef>
                <a:spcPct val="0"/>
              </a:spcBef>
              <a:spcAft>
                <a:spcPct val="0"/>
              </a:spcAft>
              <a:defRPr/>
            </a:pPr>
            <a:endParaRPr lang="es-ES" sz="1400" b="1" dirty="0">
              <a:solidFill>
                <a:srgbClr val="000000"/>
              </a:solidFill>
              <a:effectLst>
                <a:outerShdw blurRad="38100" dist="38100" dir="2700000" algn="tl">
                  <a:srgbClr val="000000">
                    <a:alpha val="43137"/>
                  </a:srgbClr>
                </a:outerShdw>
              </a:effectLst>
              <a:latin typeface="Albertus" pitchFamily="34" charset="0"/>
            </a:endParaRPr>
          </a:p>
        </p:txBody>
      </p:sp>
      <p:sp>
        <p:nvSpPr>
          <p:cNvPr id="4" name="AutoShape 8"/>
          <p:cNvSpPr>
            <a:spLocks noChangeArrowheads="1"/>
          </p:cNvSpPr>
          <p:nvPr userDrawn="1"/>
        </p:nvSpPr>
        <p:spPr bwMode="auto">
          <a:xfrm>
            <a:off x="3619500" y="5000626"/>
            <a:ext cx="7518400" cy="885825"/>
          </a:xfrm>
          <a:prstGeom prst="bevel">
            <a:avLst>
              <a:gd name="adj" fmla="val 12500"/>
            </a:avLst>
          </a:prstGeom>
          <a:ln>
            <a:headEnd/>
            <a:tailEnd/>
          </a:ln>
        </p:spPr>
        <p:style>
          <a:lnRef idx="0">
            <a:schemeClr val="accent2"/>
          </a:lnRef>
          <a:fillRef idx="3">
            <a:schemeClr val="accent2"/>
          </a:fillRef>
          <a:effectRef idx="3">
            <a:schemeClr val="accent2"/>
          </a:effectRef>
          <a:fontRef idx="minor">
            <a:schemeClr val="lt1"/>
          </a:fontRef>
        </p:style>
        <p:txBody>
          <a:bodyPr wrap="none" anchor="ctr"/>
          <a:lstStyle/>
          <a:p>
            <a:pPr algn="ctr" defTabSz="376238" fontAlgn="base">
              <a:spcBef>
                <a:spcPct val="0"/>
              </a:spcBef>
              <a:spcAft>
                <a:spcPct val="0"/>
              </a:spcAft>
              <a:defRPr/>
            </a:pPr>
            <a:endParaRPr lang="es-ES" sz="1400" b="1" dirty="0">
              <a:solidFill>
                <a:srgbClr val="FFFFFF"/>
              </a:solidFill>
              <a:effectLst>
                <a:outerShdw blurRad="38100" dist="38100" dir="2700000" algn="tl">
                  <a:srgbClr val="000000">
                    <a:alpha val="43137"/>
                  </a:srgbClr>
                </a:outerShdw>
              </a:effectLst>
              <a:latin typeface="Albertus" pitchFamily="34" charset="0"/>
            </a:endParaRPr>
          </a:p>
        </p:txBody>
      </p:sp>
      <p:sp>
        <p:nvSpPr>
          <p:cNvPr id="5" name="4 Rectángulo"/>
          <p:cNvSpPr/>
          <p:nvPr userDrawn="1"/>
        </p:nvSpPr>
        <p:spPr>
          <a:xfrm>
            <a:off x="3809984" y="785794"/>
            <a:ext cx="7429552" cy="3357586"/>
          </a:xfrm>
          <a:prstGeom prst="rect">
            <a:avLst/>
          </a:prstGeom>
          <a:ln>
            <a:noFill/>
          </a:ln>
          <a:effectLst>
            <a:glow rad="63500">
              <a:schemeClr val="accent6">
                <a:satMod val="175000"/>
                <a:alpha val="40000"/>
              </a:schemeClr>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hemeClr val="accent3"/>
          </a:lnRef>
          <a:fillRef idx="3">
            <a:schemeClr val="accent3"/>
          </a:fillRef>
          <a:effectRef idx="3">
            <a:schemeClr val="accent3"/>
          </a:effectRef>
          <a:fontRef idx="minor">
            <a:schemeClr val="lt1"/>
          </a:fontRef>
        </p:style>
        <p:txBody>
          <a:bodyPr anchor="ctr"/>
          <a:lstStyle/>
          <a:p>
            <a:pPr algn="just" defTabSz="292100" eaLnBrk="0" fontAlgn="base" hangingPunct="0">
              <a:spcBef>
                <a:spcPct val="0"/>
              </a:spcBef>
              <a:spcAft>
                <a:spcPct val="0"/>
              </a:spcAft>
              <a:buFont typeface="Wingdings" pitchFamily="2" charset="2"/>
              <a:buNone/>
              <a:defRPr/>
            </a:pPr>
            <a:endParaRPr lang="es-ES" sz="1600" b="1" dirty="0">
              <a:solidFill>
                <a:srgbClr val="000000"/>
              </a:solidFill>
              <a:latin typeface="Albertus" pitchFamily="34" charset="0"/>
            </a:endParaRPr>
          </a:p>
        </p:txBody>
      </p:sp>
    </p:spTree>
    <p:extLst>
      <p:ext uri="{BB962C8B-B14F-4D97-AF65-F5344CB8AC3E}">
        <p14:creationId xmlns:p14="http://schemas.microsoft.com/office/powerpoint/2010/main" val="252484524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609601" y="273050"/>
            <a:ext cx="4011084" cy="1162050"/>
          </a:xfrm>
          <a:prstGeom prst="rect">
            <a:avLst/>
          </a:prstGeo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4766733" y="273051"/>
            <a:ext cx="6815667"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609601" y="1435101"/>
            <a:ext cx="4011084"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234473766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2389717" y="4800600"/>
            <a:ext cx="7315200" cy="566738"/>
          </a:xfrm>
          <a:prstGeom prst="rect">
            <a:avLst/>
          </a:prstGeo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2389717" y="612775"/>
            <a:ext cx="73152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dirty="0"/>
          </a:p>
        </p:txBody>
      </p:sp>
      <p:sp>
        <p:nvSpPr>
          <p:cNvPr id="4" name="3 Marcador de texto"/>
          <p:cNvSpPr>
            <a:spLocks noGrp="1"/>
          </p:cNvSpPr>
          <p:nvPr>
            <p:ph type="body" sz="half" idx="2"/>
          </p:nvPr>
        </p:nvSpPr>
        <p:spPr>
          <a:xfrm>
            <a:off x="2389717" y="5367338"/>
            <a:ext cx="73152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Tree>
    <p:extLst>
      <p:ext uri="{BB962C8B-B14F-4D97-AF65-F5344CB8AC3E}">
        <p14:creationId xmlns:p14="http://schemas.microsoft.com/office/powerpoint/2010/main" val="125760577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609600" y="274638"/>
            <a:ext cx="10972800" cy="1143000"/>
          </a:xfrm>
          <a:prstGeom prst="rect">
            <a:avLst/>
          </a:prstGeom>
        </p:spPr>
        <p:txBody>
          <a:bodyPr/>
          <a:lstStyle/>
          <a:p>
            <a:r>
              <a:rPr lang="es-ES"/>
              <a:t>Haga clic para modificar el estilo de título del patrón</a:t>
            </a:r>
          </a:p>
        </p:txBody>
      </p:sp>
      <p:sp>
        <p:nvSpPr>
          <p:cNvPr id="3" name="2 Marcador de texto vertical"/>
          <p:cNvSpPr>
            <a:spLocks noGrp="1"/>
          </p:cNvSpPr>
          <p:nvPr>
            <p:ph type="body" orient="vert" idx="1"/>
          </p:nvPr>
        </p:nvSpPr>
        <p:spPr>
          <a:xfrm>
            <a:off x="609600" y="1600201"/>
            <a:ext cx="10972800" cy="4525963"/>
          </a:xfrm>
          <a:prstGeom prst="rect">
            <a:avLst/>
          </a:prstGeo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Tree>
    <p:extLst>
      <p:ext uri="{BB962C8B-B14F-4D97-AF65-F5344CB8AC3E}">
        <p14:creationId xmlns:p14="http://schemas.microsoft.com/office/powerpoint/2010/main" val="8526445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8839200" y="274639"/>
            <a:ext cx="2743200" cy="5851525"/>
          </a:xfrm>
          <a:prstGeom prst="rect">
            <a:avLst/>
          </a:prstGeo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609600" y="274639"/>
            <a:ext cx="8026400" cy="5851525"/>
          </a:xfrm>
          <a:prstGeom prst="rect">
            <a:avLst/>
          </a:prstGeom>
        </p:spPr>
        <p:txBody>
          <a:bodyPr vert="eaVert"/>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Tree>
    <p:extLst>
      <p:ext uri="{BB962C8B-B14F-4D97-AF65-F5344CB8AC3E}">
        <p14:creationId xmlns:p14="http://schemas.microsoft.com/office/powerpoint/2010/main" val="150055927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1_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71150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los estilos de texto del patrón</a:t>
            </a:r>
          </a:p>
        </p:txBody>
      </p:sp>
      <p:sp>
        <p:nvSpPr>
          <p:cNvPr id="4" name="Date Placeholder 3"/>
          <p:cNvSpPr>
            <a:spLocks noGrp="1"/>
          </p:cNvSpPr>
          <p:nvPr>
            <p:ph type="dt" sz="half" idx="10"/>
          </p:nvPr>
        </p:nvSpPr>
        <p:spPr/>
        <p:txBody>
          <a:bodyPr/>
          <a:lstStyle/>
          <a:p>
            <a:fld id="{0DF059E0-0A96-465A-9616-ADC138528AD0}" type="datetimeFigureOut">
              <a:rPr lang="es-EC" smtClean="0"/>
              <a:t>22/1/2020</a:t>
            </a:fld>
            <a:endParaRPr lang="es-EC"/>
          </a:p>
        </p:txBody>
      </p:sp>
      <p:sp>
        <p:nvSpPr>
          <p:cNvPr id="5" name="Footer Placeholder 4"/>
          <p:cNvSpPr>
            <a:spLocks noGrp="1"/>
          </p:cNvSpPr>
          <p:nvPr>
            <p:ph type="ftr" sz="quarter" idx="11"/>
          </p:nvPr>
        </p:nvSpPr>
        <p:spPr/>
        <p:txBody>
          <a:bodyPr/>
          <a:lstStyle/>
          <a:p>
            <a:endParaRPr lang="es-EC"/>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5485127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609600" y="6356351"/>
            <a:ext cx="2844800" cy="365125"/>
          </a:xfrm>
          <a:prstGeom prst="rect">
            <a:avLst/>
          </a:prstGeom>
        </p:spPr>
        <p:txBody>
          <a:bodyPr/>
          <a:lstStyle>
            <a:lvl1pPr>
              <a:defRPr/>
            </a:lvl1pPr>
          </a:lstStyle>
          <a:p>
            <a:pPr defTabSz="914400" fontAlgn="base">
              <a:spcBef>
                <a:spcPct val="0"/>
              </a:spcBef>
              <a:spcAft>
                <a:spcPct val="0"/>
              </a:spcAft>
            </a:pPr>
            <a:fld id="{55ED9875-C809-425A-B1F6-D95E1C4E5191}" type="datetimeFigureOut">
              <a:rPr lang="es-ES" altLang="es-ES" smtClean="0">
                <a:solidFill>
                  <a:srgbClr val="000000"/>
                </a:solidFill>
              </a:rPr>
              <a:pPr defTabSz="914400" fontAlgn="base">
                <a:spcBef>
                  <a:spcPct val="0"/>
                </a:spcBef>
                <a:spcAft>
                  <a:spcPct val="0"/>
                </a:spcAft>
              </a:pPr>
              <a:t>22/01/2020</a:t>
            </a:fld>
            <a:endParaRPr lang="en-US" altLang="es-ES" dirty="0">
              <a:solidFill>
                <a:srgbClr val="000000"/>
              </a:solidFill>
            </a:endParaRPr>
          </a:p>
        </p:txBody>
      </p:sp>
      <p:sp>
        <p:nvSpPr>
          <p:cNvPr id="5" name="Footer Placeholder 4"/>
          <p:cNvSpPr>
            <a:spLocks noGrp="1"/>
          </p:cNvSpPr>
          <p:nvPr>
            <p:ph type="ftr" sz="quarter" idx="11"/>
          </p:nvPr>
        </p:nvSpPr>
        <p:spPr>
          <a:xfrm>
            <a:off x="4165600" y="6356351"/>
            <a:ext cx="3860800" cy="365125"/>
          </a:xfrm>
          <a:prstGeom prst="rect">
            <a:avLst/>
          </a:prstGeom>
        </p:spPr>
        <p:txBody>
          <a:bodyPr/>
          <a:lstStyle>
            <a:lvl1pPr>
              <a:defRPr/>
            </a:lvl1pPr>
          </a:lstStyle>
          <a:p>
            <a:pPr defTabSz="914400" fontAlgn="base">
              <a:spcBef>
                <a:spcPct val="0"/>
              </a:spcBef>
              <a:spcAft>
                <a:spcPct val="0"/>
              </a:spcAft>
              <a:defRPr/>
            </a:pPr>
            <a:endParaRPr lang="en-US" dirty="0">
              <a:solidFill>
                <a:srgbClr val="000000"/>
              </a:solidFill>
            </a:endParaRPr>
          </a:p>
        </p:txBody>
      </p:sp>
      <p:sp>
        <p:nvSpPr>
          <p:cNvPr id="6" name="Slide Number Placeholder 5"/>
          <p:cNvSpPr>
            <a:spLocks noGrp="1"/>
          </p:cNvSpPr>
          <p:nvPr>
            <p:ph type="sldNum" sz="quarter" idx="12"/>
          </p:nvPr>
        </p:nvSpPr>
        <p:spPr>
          <a:xfrm>
            <a:off x="8737600" y="6356351"/>
            <a:ext cx="2844800" cy="365125"/>
          </a:xfrm>
          <a:prstGeom prst="rect">
            <a:avLst/>
          </a:prstGeom>
        </p:spPr>
        <p:txBody>
          <a:bodyPr/>
          <a:lstStyle>
            <a:lvl1pPr>
              <a:defRPr/>
            </a:lvl1p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‹Nº›</a:t>
            </a:fld>
            <a:endParaRPr lang="en-US" altLang="es-ES" dirty="0">
              <a:solidFill>
                <a:srgbClr val="000000"/>
              </a:solidFill>
            </a:endParaRPr>
          </a:p>
        </p:txBody>
      </p:sp>
    </p:spTree>
    <p:extLst>
      <p:ext uri="{BB962C8B-B14F-4D97-AF65-F5344CB8AC3E}">
        <p14:creationId xmlns:p14="http://schemas.microsoft.com/office/powerpoint/2010/main" val="3892863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Date Placeholder 4"/>
          <p:cNvSpPr>
            <a:spLocks noGrp="1"/>
          </p:cNvSpPr>
          <p:nvPr>
            <p:ph type="dt" sz="half" idx="10"/>
          </p:nvPr>
        </p:nvSpPr>
        <p:spPr/>
        <p:txBody>
          <a:bodyPr/>
          <a:lstStyle/>
          <a:p>
            <a:fld id="{0DF059E0-0A96-465A-9616-ADC138528AD0}" type="datetimeFigureOut">
              <a:rPr lang="es-EC" smtClean="0"/>
              <a:t>22/1/2020</a:t>
            </a:fld>
            <a:endParaRPr lang="es-EC"/>
          </a:p>
        </p:txBody>
      </p:sp>
      <p:sp>
        <p:nvSpPr>
          <p:cNvPr id="6" name="Footer Placeholder 5"/>
          <p:cNvSpPr>
            <a:spLocks noGrp="1"/>
          </p:cNvSpPr>
          <p:nvPr>
            <p:ph type="ftr" sz="quarter" idx="11"/>
          </p:nvPr>
        </p:nvSpPr>
        <p:spPr/>
        <p:txBody>
          <a:bodyPr/>
          <a:lstStyle/>
          <a:p>
            <a:endParaRPr lang="es-EC"/>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337459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0DF059E0-0A96-465A-9616-ADC138528AD0}" type="datetimeFigureOut">
              <a:rPr lang="es-EC" smtClean="0"/>
              <a:t>22/1/2020</a:t>
            </a:fld>
            <a:endParaRPr lang="es-EC"/>
          </a:p>
        </p:txBody>
      </p:sp>
      <p:sp>
        <p:nvSpPr>
          <p:cNvPr id="8" name="Footer Placeholder 7"/>
          <p:cNvSpPr>
            <a:spLocks noGrp="1"/>
          </p:cNvSpPr>
          <p:nvPr>
            <p:ph type="ftr" sz="quarter" idx="11"/>
          </p:nvPr>
        </p:nvSpPr>
        <p:spPr/>
        <p:txBody>
          <a:bodyPr/>
          <a:lstStyle/>
          <a:p>
            <a:endParaRPr lang="es-EC"/>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3870215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Date Placeholder 2"/>
          <p:cNvSpPr>
            <a:spLocks noGrp="1"/>
          </p:cNvSpPr>
          <p:nvPr>
            <p:ph type="dt" sz="half" idx="10"/>
          </p:nvPr>
        </p:nvSpPr>
        <p:spPr/>
        <p:txBody>
          <a:bodyPr/>
          <a:lstStyle/>
          <a:p>
            <a:fld id="{0DF059E0-0A96-465A-9616-ADC138528AD0}" type="datetimeFigureOut">
              <a:rPr lang="es-EC" smtClean="0"/>
              <a:t>22/1/2020</a:t>
            </a:fld>
            <a:endParaRPr lang="es-EC"/>
          </a:p>
        </p:txBody>
      </p:sp>
      <p:sp>
        <p:nvSpPr>
          <p:cNvPr id="4" name="Footer Placeholder 3"/>
          <p:cNvSpPr>
            <a:spLocks noGrp="1"/>
          </p:cNvSpPr>
          <p:nvPr>
            <p:ph type="ftr" sz="quarter" idx="11"/>
          </p:nvPr>
        </p:nvSpPr>
        <p:spPr/>
        <p:txBody>
          <a:bodyPr/>
          <a:lstStyle/>
          <a:p>
            <a:endParaRPr lang="es-EC"/>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644775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DF059E0-0A96-465A-9616-ADC138528AD0}" type="datetimeFigureOut">
              <a:rPr lang="es-EC" smtClean="0"/>
              <a:t>22/1/2020</a:t>
            </a:fld>
            <a:endParaRPr lang="es-EC"/>
          </a:p>
        </p:txBody>
      </p:sp>
      <p:sp>
        <p:nvSpPr>
          <p:cNvPr id="3" name="Footer Placeholder 2"/>
          <p:cNvSpPr>
            <a:spLocks noGrp="1"/>
          </p:cNvSpPr>
          <p:nvPr>
            <p:ph type="ftr" sz="quarter" idx="11"/>
          </p:nvPr>
        </p:nvSpPr>
        <p:spPr/>
        <p:txBody>
          <a:bodyPr/>
          <a:lstStyle/>
          <a:p>
            <a:endParaRPr lang="es-EC"/>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37917898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s-ES"/>
              <a:t>Haga clic para modificar el estilo de título del patrón</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22/1/2020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26958268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s-ES"/>
              <a:t>Haga clic para modificar el estilo de título del patrón</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a:t>Haga clic en el icono para agregar una imagen</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los estilos de texto del patrón</a:t>
            </a:r>
          </a:p>
        </p:txBody>
      </p:sp>
      <p:sp>
        <p:nvSpPr>
          <p:cNvPr id="5" name="Date Placeholder 4"/>
          <p:cNvSpPr>
            <a:spLocks noGrp="1"/>
          </p:cNvSpPr>
          <p:nvPr>
            <p:ph type="dt" sz="half" idx="10"/>
          </p:nvPr>
        </p:nvSpPr>
        <p:spPr/>
        <p:txBody>
          <a:bodyPr/>
          <a:lstStyle/>
          <a:p>
            <a:fld id="{0DF059E0-0A96-465A-9616-ADC138528AD0}" type="datetimeFigureOut">
              <a:rPr lang="es-EC" smtClean="0"/>
              <a:t>22/1/2020</a:t>
            </a:fld>
            <a:endParaRPr lang="es-EC"/>
          </a:p>
        </p:txBody>
      </p:sp>
      <p:sp>
        <p:nvSpPr>
          <p:cNvPr id="6" name="Footer Placeholder 5"/>
          <p:cNvSpPr>
            <a:spLocks noGrp="1"/>
          </p:cNvSpPr>
          <p:nvPr>
            <p:ph type="ftr" sz="quarter" idx="11"/>
          </p:nvPr>
        </p:nvSpPr>
        <p:spPr/>
        <p:txBody>
          <a:bodyPr/>
          <a:lstStyle/>
          <a:p>
            <a:endParaRPr lang="es-EC"/>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95975666-06D9-4F93-AD7E-E4EC1FBB091A}" type="slidenum">
              <a:rPr lang="es-EC" smtClean="0"/>
              <a:t>‹Nº›</a:t>
            </a:fld>
            <a:endParaRPr lang="es-EC"/>
          </a:p>
        </p:txBody>
      </p:sp>
    </p:spTree>
    <p:extLst>
      <p:ext uri="{BB962C8B-B14F-4D97-AF65-F5344CB8AC3E}">
        <p14:creationId xmlns:p14="http://schemas.microsoft.com/office/powerpoint/2010/main" val="175984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slideLayout" Target="../slideLayouts/slideLayout30.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slideLayout" Target="../slideLayouts/slideLayout29.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5" Type="http://schemas.openxmlformats.org/officeDocument/2006/relationships/image" Target="../media/image2.png"/><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0DF059E0-0A96-465A-9616-ADC138528AD0}" type="datetimeFigureOut">
              <a:rPr lang="es-EC" smtClean="0"/>
              <a:t>22/1/2020</a:t>
            </a:fld>
            <a:endParaRPr lang="es-EC"/>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EC"/>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95975666-06D9-4F93-AD7E-E4EC1FBB091A}" type="slidenum">
              <a:rPr lang="es-EC" smtClean="0"/>
              <a:t>‹Nº›</a:t>
            </a:fld>
            <a:endParaRPr lang="es-EC"/>
          </a:p>
        </p:txBody>
      </p:sp>
    </p:spTree>
    <p:extLst>
      <p:ext uri="{BB962C8B-B14F-4D97-AF65-F5344CB8AC3E}">
        <p14:creationId xmlns:p14="http://schemas.microsoft.com/office/powerpoint/2010/main" val="2440545903"/>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9" r:id="rId17"/>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44" name="Rectangle 20"/>
          <p:cNvSpPr>
            <a:spLocks noChangeArrowheads="1"/>
          </p:cNvSpPr>
          <p:nvPr userDrawn="1"/>
        </p:nvSpPr>
        <p:spPr bwMode="auto">
          <a:xfrm>
            <a:off x="0" y="1"/>
            <a:ext cx="12192000" cy="620713"/>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5" name="Rectangle 21"/>
          <p:cNvSpPr>
            <a:spLocks noChangeArrowheads="1"/>
          </p:cNvSpPr>
          <p:nvPr userDrawn="1"/>
        </p:nvSpPr>
        <p:spPr bwMode="auto">
          <a:xfrm rot="10800000">
            <a:off x="1" y="6308726"/>
            <a:ext cx="10513484" cy="549275"/>
          </a:xfrm>
          <a:prstGeom prst="rect">
            <a:avLst/>
          </a:prstGeom>
          <a:gradFill rotWithShape="1">
            <a:gsLst>
              <a:gs pos="0">
                <a:schemeClr val="bg1"/>
              </a:gs>
              <a:gs pos="100000">
                <a:srgbClr val="9EB786"/>
              </a:gs>
            </a:gsLst>
            <a:lin ang="0" scaled="1"/>
          </a:gradFill>
          <a:ln w="9525">
            <a:noFill/>
            <a:miter lim="800000"/>
            <a:headEnd/>
            <a:tailEnd/>
          </a:ln>
          <a:effectLst/>
        </p:spPr>
        <p:txBody>
          <a:bodyPr wrap="none" anchor="ctr"/>
          <a:lstStyle/>
          <a:p>
            <a:pPr defTabSz="914400" fontAlgn="base">
              <a:spcBef>
                <a:spcPct val="0"/>
              </a:spcBef>
              <a:spcAft>
                <a:spcPct val="0"/>
              </a:spcAft>
              <a:defRPr/>
            </a:pPr>
            <a:endParaRPr lang="es-ES" sz="1800" dirty="0">
              <a:solidFill>
                <a:srgbClr val="000000"/>
              </a:solidFill>
            </a:endParaRPr>
          </a:p>
        </p:txBody>
      </p:sp>
      <p:sp>
        <p:nvSpPr>
          <p:cNvPr id="1047" name="Line 23"/>
          <p:cNvSpPr>
            <a:spLocks noChangeShapeType="1"/>
          </p:cNvSpPr>
          <p:nvPr userDrawn="1"/>
        </p:nvSpPr>
        <p:spPr bwMode="auto">
          <a:xfrm rot="10800000" flipH="1">
            <a:off x="33868" y="6235700"/>
            <a:ext cx="8879417" cy="0"/>
          </a:xfrm>
          <a:prstGeom prst="line">
            <a:avLst/>
          </a:prstGeom>
          <a:noFill/>
          <a:ln w="38100">
            <a:solidFill>
              <a:srgbClr val="FF00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sp>
        <p:nvSpPr>
          <p:cNvPr id="1048" name="Line 24"/>
          <p:cNvSpPr>
            <a:spLocks noChangeShapeType="1"/>
          </p:cNvSpPr>
          <p:nvPr userDrawn="1"/>
        </p:nvSpPr>
        <p:spPr bwMode="auto">
          <a:xfrm rot="10800000" flipH="1">
            <a:off x="33868" y="6283325"/>
            <a:ext cx="8879417" cy="0"/>
          </a:xfrm>
          <a:prstGeom prst="line">
            <a:avLst/>
          </a:prstGeom>
          <a:noFill/>
          <a:ln w="38100">
            <a:solidFill>
              <a:srgbClr val="006600"/>
            </a:solidFill>
            <a:round/>
            <a:headEnd/>
            <a:tailEnd/>
          </a:ln>
          <a:effectLst/>
        </p:spPr>
        <p:txBody>
          <a:bodyPr/>
          <a:lstStyle/>
          <a:p>
            <a:pPr defTabSz="914400" fontAlgn="base">
              <a:spcBef>
                <a:spcPct val="0"/>
              </a:spcBef>
              <a:spcAft>
                <a:spcPct val="0"/>
              </a:spcAft>
              <a:defRPr/>
            </a:pPr>
            <a:endParaRPr lang="es-ES" sz="1800" dirty="0">
              <a:solidFill>
                <a:srgbClr val="000000"/>
              </a:solidFill>
            </a:endParaRPr>
          </a:p>
        </p:txBody>
      </p:sp>
      <p:pic>
        <p:nvPicPr>
          <p:cNvPr id="6150" name="Picture 25" descr="LOGO-OFICIAL-transparente"/>
          <p:cNvPicPr>
            <a:picLocks noChangeAspect="1" noChangeArrowheads="1"/>
          </p:cNvPicPr>
          <p:nvPr userDrawn="1"/>
        </p:nvPicPr>
        <p:blipFill>
          <a:blip r:embed="rId15" cstate="print"/>
          <a:srcRect/>
          <a:stretch>
            <a:fillRect/>
          </a:stretch>
        </p:blipFill>
        <p:spPr bwMode="auto">
          <a:xfrm>
            <a:off x="8591552" y="5876926"/>
            <a:ext cx="3600449" cy="785813"/>
          </a:xfrm>
          <a:prstGeom prst="rect">
            <a:avLst/>
          </a:prstGeom>
          <a:noFill/>
          <a:ln w="9525">
            <a:noFill/>
            <a:miter lim="800000"/>
            <a:headEnd/>
            <a:tailEnd/>
          </a:ln>
        </p:spPr>
      </p:pic>
    </p:spTree>
    <p:extLst>
      <p:ext uri="{BB962C8B-B14F-4D97-AF65-F5344CB8AC3E}">
        <p14:creationId xmlns:p14="http://schemas.microsoft.com/office/powerpoint/2010/main" val="1270764110"/>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 id="2147483693" r:id="rId13"/>
  </p:sldLayoutIdLst>
  <p:hf hdr="0"/>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36.png"/><Relationship Id="rId7" Type="http://schemas.openxmlformats.org/officeDocument/2006/relationships/image" Target="../media/image40.jpeg"/><Relationship Id="rId2" Type="http://schemas.openxmlformats.org/officeDocument/2006/relationships/notesSlide" Target="../notesSlides/notesSlide10.xml"/><Relationship Id="rId1" Type="http://schemas.openxmlformats.org/officeDocument/2006/relationships/slideLayout" Target="../slideLayouts/slideLayout30.xml"/><Relationship Id="rId6" Type="http://schemas.openxmlformats.org/officeDocument/2006/relationships/image" Target="../media/image39.jpeg"/><Relationship Id="rId5" Type="http://schemas.openxmlformats.org/officeDocument/2006/relationships/image" Target="../media/image38.jpeg"/><Relationship Id="rId4" Type="http://schemas.openxmlformats.org/officeDocument/2006/relationships/image" Target="../media/image37.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30.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1.xml"/><Relationship Id="rId1" Type="http://schemas.openxmlformats.org/officeDocument/2006/relationships/slideLayout" Target="../slideLayouts/slideLayout30.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microsoft.com/office/2007/relationships/hdphoto" Target="../media/hdphoto1.wdp"/></Relationships>
</file>

<file path=ppt/slides/_rels/slide13.xml.rels><?xml version="1.0" encoding="UTF-8" standalone="yes"?>
<Relationships xmlns="http://schemas.openxmlformats.org/package/2006/relationships"><Relationship Id="rId2" Type="http://schemas.openxmlformats.org/officeDocument/2006/relationships/slide" Target="slide50.xml"/><Relationship Id="rId1" Type="http://schemas.openxmlformats.org/officeDocument/2006/relationships/slideLayout" Target="../slideLayouts/slideLayout30.xml"/></Relationships>
</file>

<file path=ppt/slides/_rels/slide14.xml.rels><?xml version="1.0" encoding="UTF-8" standalone="yes"?>
<Relationships xmlns="http://schemas.openxmlformats.org/package/2006/relationships"><Relationship Id="rId3" Type="http://schemas.openxmlformats.org/officeDocument/2006/relationships/slide" Target="slide52.xml"/><Relationship Id="rId2" Type="http://schemas.openxmlformats.org/officeDocument/2006/relationships/notesSlide" Target="../notesSlides/notesSlide12.xml"/><Relationship Id="rId1" Type="http://schemas.openxmlformats.org/officeDocument/2006/relationships/slideLayout" Target="../slideLayouts/slideLayout30.xml"/><Relationship Id="rId4" Type="http://schemas.openxmlformats.org/officeDocument/2006/relationships/image" Target="../media/image41.png"/></Relationships>
</file>

<file path=ppt/slides/_rels/slide15.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3.xml"/><Relationship Id="rId1" Type="http://schemas.openxmlformats.org/officeDocument/2006/relationships/slideLayout" Target="../slideLayouts/slideLayout19.xml"/><Relationship Id="rId4" Type="http://schemas.openxmlformats.org/officeDocument/2006/relationships/slide" Target="slide56.xml"/></Relationships>
</file>

<file path=ppt/slides/_rels/slide16.xml.rels><?xml version="1.0" encoding="UTF-8" standalone="yes"?>
<Relationships xmlns="http://schemas.openxmlformats.org/package/2006/relationships"><Relationship Id="rId3" Type="http://schemas.openxmlformats.org/officeDocument/2006/relationships/slide" Target="slide51.xml"/><Relationship Id="rId2" Type="http://schemas.openxmlformats.org/officeDocument/2006/relationships/image" Target="../media/image43.png"/><Relationship Id="rId1" Type="http://schemas.openxmlformats.org/officeDocument/2006/relationships/slideLayout" Target="../slideLayouts/slideLayout30.xml"/></Relationships>
</file>

<file path=ppt/slides/_rels/slide17.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png"/><Relationship Id="rId7" Type="http://schemas.openxmlformats.org/officeDocument/2006/relationships/image" Target="../media/image47.png"/><Relationship Id="rId2" Type="http://schemas.openxmlformats.org/officeDocument/2006/relationships/image" Target="../media/image44.png"/><Relationship Id="rId1" Type="http://schemas.openxmlformats.org/officeDocument/2006/relationships/slideLayout" Target="../slideLayouts/slideLayout30.xml"/><Relationship Id="rId6" Type="http://schemas.openxmlformats.org/officeDocument/2006/relationships/image" Target="../media/image46.png"/><Relationship Id="rId5" Type="http://schemas.microsoft.com/office/2007/relationships/hdphoto" Target="../media/hdphoto1.wdp"/><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49.jpeg"/><Relationship Id="rId1" Type="http://schemas.openxmlformats.org/officeDocument/2006/relationships/slideLayout" Target="../slideLayouts/slideLayout30.xml"/><Relationship Id="rId5" Type="http://schemas.openxmlformats.org/officeDocument/2006/relationships/image" Target="../media/image50.png"/><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8" Type="http://schemas.openxmlformats.org/officeDocument/2006/relationships/image" Target="../media/image54.jpeg"/><Relationship Id="rId3" Type="http://schemas.openxmlformats.org/officeDocument/2006/relationships/image" Target="../media/image6.png"/><Relationship Id="rId7" Type="http://schemas.openxmlformats.org/officeDocument/2006/relationships/image" Target="../media/image53.png"/><Relationship Id="rId2" Type="http://schemas.openxmlformats.org/officeDocument/2006/relationships/notesSlide" Target="../notesSlides/notesSlide14.xml"/><Relationship Id="rId1" Type="http://schemas.openxmlformats.org/officeDocument/2006/relationships/slideLayout" Target="../slideLayouts/slideLayout30.xml"/><Relationship Id="rId6" Type="http://schemas.openxmlformats.org/officeDocument/2006/relationships/image" Target="../media/image52.png"/><Relationship Id="rId11" Type="http://schemas.openxmlformats.org/officeDocument/2006/relationships/image" Target="../media/image57.jpeg"/><Relationship Id="rId5" Type="http://schemas.openxmlformats.org/officeDocument/2006/relationships/image" Target="../media/image51.jpeg"/><Relationship Id="rId10" Type="http://schemas.openxmlformats.org/officeDocument/2006/relationships/image" Target="../media/image56.jpg"/><Relationship Id="rId4" Type="http://schemas.microsoft.com/office/2007/relationships/hdphoto" Target="../media/hdphoto1.wdp"/><Relationship Id="rId9" Type="http://schemas.openxmlformats.org/officeDocument/2006/relationships/image" Target="../media/image5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8" Type="http://schemas.openxmlformats.org/officeDocument/2006/relationships/image" Target="../media/image61.jpeg"/><Relationship Id="rId3" Type="http://schemas.openxmlformats.org/officeDocument/2006/relationships/image" Target="../media/image6.png"/><Relationship Id="rId7" Type="http://schemas.openxmlformats.org/officeDocument/2006/relationships/image" Target="../media/image60.png"/><Relationship Id="rId2" Type="http://schemas.openxmlformats.org/officeDocument/2006/relationships/notesSlide" Target="../notesSlides/notesSlide15.xml"/><Relationship Id="rId1" Type="http://schemas.openxmlformats.org/officeDocument/2006/relationships/slideLayout" Target="../slideLayouts/slideLayout30.xml"/><Relationship Id="rId6" Type="http://schemas.openxmlformats.org/officeDocument/2006/relationships/image" Target="../media/image59.png"/><Relationship Id="rId5" Type="http://schemas.openxmlformats.org/officeDocument/2006/relationships/image" Target="../media/image58.png"/><Relationship Id="rId4" Type="http://schemas.microsoft.com/office/2007/relationships/hdphoto" Target="../media/hdphoto1.wdp"/><Relationship Id="rId9" Type="http://schemas.openxmlformats.org/officeDocument/2006/relationships/image" Target="../media/image62.jpeg"/></Relationships>
</file>

<file path=ppt/slides/_rels/slide21.xml.rels><?xml version="1.0" encoding="UTF-8" standalone="yes"?>
<Relationships xmlns="http://schemas.openxmlformats.org/package/2006/relationships"><Relationship Id="rId8" Type="http://schemas.openxmlformats.org/officeDocument/2006/relationships/image" Target="../media/image64.jpeg"/><Relationship Id="rId13" Type="http://schemas.openxmlformats.org/officeDocument/2006/relationships/image" Target="../media/image67.jpg"/><Relationship Id="rId3" Type="http://schemas.openxmlformats.org/officeDocument/2006/relationships/image" Target="../media/image6.png"/><Relationship Id="rId7" Type="http://schemas.openxmlformats.org/officeDocument/2006/relationships/image" Target="../media/image61.jpeg"/><Relationship Id="rId12" Type="http://schemas.openxmlformats.org/officeDocument/2006/relationships/image" Target="../media/image62.jpeg"/><Relationship Id="rId2" Type="http://schemas.openxmlformats.org/officeDocument/2006/relationships/notesSlide" Target="../notesSlides/notesSlide16.xml"/><Relationship Id="rId1" Type="http://schemas.openxmlformats.org/officeDocument/2006/relationships/slideLayout" Target="../slideLayouts/slideLayout30.xml"/><Relationship Id="rId6" Type="http://schemas.microsoft.com/office/2007/relationships/hdphoto" Target="../media/hdphoto2.wdp"/><Relationship Id="rId11" Type="http://schemas.microsoft.com/office/2007/relationships/hdphoto" Target="../media/hdphoto3.wdp"/><Relationship Id="rId5" Type="http://schemas.openxmlformats.org/officeDocument/2006/relationships/image" Target="../media/image63.png"/><Relationship Id="rId10" Type="http://schemas.openxmlformats.org/officeDocument/2006/relationships/image" Target="../media/image66.png"/><Relationship Id="rId4" Type="http://schemas.microsoft.com/office/2007/relationships/hdphoto" Target="../media/hdphoto1.wdp"/><Relationship Id="rId9" Type="http://schemas.openxmlformats.org/officeDocument/2006/relationships/image" Target="../media/image65.jpeg"/></Relationships>
</file>

<file path=ppt/slides/_rels/slide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8.png"/><Relationship Id="rId1" Type="http://schemas.openxmlformats.org/officeDocument/2006/relationships/slideLayout" Target="../slideLayouts/slideLayout30.xml"/><Relationship Id="rId4" Type="http://schemas.microsoft.com/office/2007/relationships/hdphoto" Target="../media/hdphoto1.wdp"/></Relationships>
</file>

<file path=ppt/slides/_rels/slide2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20.png"/><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2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2.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3.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2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 Id="rId4" Type="http://schemas.openxmlformats.org/officeDocument/2006/relationships/chart" Target="../charts/chart7.xml"/></Relationships>
</file>

<file path=ppt/slides/_rels/slide31.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0.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chart" Target="../charts/chart11.xml"/><Relationship Id="rId1" Type="http://schemas.openxmlformats.org/officeDocument/2006/relationships/slideLayout" Target="../slideLayouts/slideLayout30.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0.xml"/><Relationship Id="rId4" Type="http://schemas.microsoft.com/office/2007/relationships/hdphoto" Target="../media/hdphoto1.wdp"/></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0.xml"/><Relationship Id="rId5" Type="http://schemas.openxmlformats.org/officeDocument/2006/relationships/image" Target="../media/image7.png"/><Relationship Id="rId4" Type="http://schemas.microsoft.com/office/2007/relationships/hdphoto" Target="../media/hdphoto1.wdp"/></Relationships>
</file>

<file path=ppt/slides/_rels/slide50.xml.rels><?xml version="1.0" encoding="UTF-8" standalone="yes"?>
<Relationships xmlns="http://schemas.openxmlformats.org/package/2006/relationships"><Relationship Id="rId8" Type="http://schemas.openxmlformats.org/officeDocument/2006/relationships/image" Target="../media/image65.png"/><Relationship Id="rId13" Type="http://schemas.openxmlformats.org/officeDocument/2006/relationships/image" Target="../media/image680.png"/><Relationship Id="rId3" Type="http://schemas.openxmlformats.org/officeDocument/2006/relationships/image" Target="../media/image600.png"/><Relationship Id="rId7" Type="http://schemas.openxmlformats.org/officeDocument/2006/relationships/image" Target="../media/image640.png"/><Relationship Id="rId12" Type="http://schemas.openxmlformats.org/officeDocument/2006/relationships/image" Target="../media/image630.png"/><Relationship Id="rId2" Type="http://schemas.openxmlformats.org/officeDocument/2006/relationships/image" Target="../media/image590.png"/><Relationship Id="rId1" Type="http://schemas.openxmlformats.org/officeDocument/2006/relationships/slideLayout" Target="../slideLayouts/slideLayout30.xml"/><Relationship Id="rId6" Type="http://schemas.openxmlformats.org/officeDocument/2006/relationships/image" Target="../media/image72.png"/><Relationship Id="rId11" Type="http://schemas.openxmlformats.org/officeDocument/2006/relationships/image" Target="../media/image620.png"/><Relationship Id="rId5" Type="http://schemas.openxmlformats.org/officeDocument/2006/relationships/image" Target="../media/image71.jpeg"/><Relationship Id="rId15" Type="http://schemas.microsoft.com/office/2007/relationships/hdphoto" Target="../media/hdphoto1.wdp"/><Relationship Id="rId10" Type="http://schemas.openxmlformats.org/officeDocument/2006/relationships/image" Target="../media/image67.png"/><Relationship Id="rId4" Type="http://schemas.openxmlformats.org/officeDocument/2006/relationships/image" Target="../media/image61.png"/><Relationship Id="rId9" Type="http://schemas.openxmlformats.org/officeDocument/2006/relationships/image" Target="../media/image660.png"/><Relationship Id="rId14" Type="http://schemas.openxmlformats.org/officeDocument/2006/relationships/image" Target="../media/image6.png"/></Relationships>
</file>

<file path=ppt/slides/_rels/slide51.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3" Type="http://schemas.openxmlformats.org/officeDocument/2006/relationships/image" Target="../media/image73.png"/><Relationship Id="rId7" Type="http://schemas.openxmlformats.org/officeDocument/2006/relationships/image" Target="../media/image76.png"/><Relationship Id="rId12" Type="http://schemas.openxmlformats.org/officeDocument/2006/relationships/image" Target="../media/image81.png"/><Relationship Id="rId17" Type="http://schemas.microsoft.com/office/2007/relationships/hdphoto" Target="../media/hdphoto1.wdp"/><Relationship Id="rId2" Type="http://schemas.openxmlformats.org/officeDocument/2006/relationships/image" Target="../media/image710.png"/><Relationship Id="rId16" Type="http://schemas.openxmlformats.org/officeDocument/2006/relationships/image" Target="../media/image6.png"/><Relationship Id="rId1" Type="http://schemas.openxmlformats.org/officeDocument/2006/relationships/slideLayout" Target="../slideLayouts/slideLayout30.xml"/><Relationship Id="rId6" Type="http://schemas.openxmlformats.org/officeDocument/2006/relationships/image" Target="../media/image750.png"/><Relationship Id="rId11" Type="http://schemas.openxmlformats.org/officeDocument/2006/relationships/image" Target="../media/image80.png"/><Relationship Id="rId5" Type="http://schemas.openxmlformats.org/officeDocument/2006/relationships/image" Target="../media/image740.png"/><Relationship Id="rId15" Type="http://schemas.openxmlformats.org/officeDocument/2006/relationships/image" Target="../media/image84.png"/><Relationship Id="rId10" Type="http://schemas.openxmlformats.org/officeDocument/2006/relationships/image" Target="../media/image79.png"/><Relationship Id="rId4" Type="http://schemas.openxmlformats.org/officeDocument/2006/relationships/image" Target="../media/image74.png"/><Relationship Id="rId9" Type="http://schemas.openxmlformats.org/officeDocument/2006/relationships/image" Target="../media/image78.png"/><Relationship Id="rId14" Type="http://schemas.openxmlformats.org/officeDocument/2006/relationships/image" Target="../media/image43.png"/></Relationships>
</file>

<file path=ppt/slides/_rels/slide52.xml.rels><?xml version="1.0" encoding="UTF-8" standalone="yes"?>
<Relationships xmlns="http://schemas.openxmlformats.org/package/2006/relationships"><Relationship Id="rId8" Type="http://schemas.openxmlformats.org/officeDocument/2006/relationships/image" Target="../media/image91.png"/><Relationship Id="rId13" Type="http://schemas.openxmlformats.org/officeDocument/2006/relationships/image" Target="../media/image96.png"/><Relationship Id="rId18" Type="http://schemas.openxmlformats.org/officeDocument/2006/relationships/image" Target="../media/image6.png"/><Relationship Id="rId3" Type="http://schemas.openxmlformats.org/officeDocument/2006/relationships/image" Target="../media/image83.png"/><Relationship Id="rId7" Type="http://schemas.openxmlformats.org/officeDocument/2006/relationships/image" Target="../media/image90.png"/><Relationship Id="rId12" Type="http://schemas.openxmlformats.org/officeDocument/2006/relationships/image" Target="../media/image95.png"/><Relationship Id="rId17" Type="http://schemas.openxmlformats.org/officeDocument/2006/relationships/image" Target="../media/image100.png"/><Relationship Id="rId2" Type="http://schemas.openxmlformats.org/officeDocument/2006/relationships/image" Target="../media/image75.png"/><Relationship Id="rId16" Type="http://schemas.openxmlformats.org/officeDocument/2006/relationships/image" Target="../media/image99.png"/><Relationship Id="rId1" Type="http://schemas.openxmlformats.org/officeDocument/2006/relationships/slideLayout" Target="../slideLayouts/slideLayout30.xml"/><Relationship Id="rId6" Type="http://schemas.openxmlformats.org/officeDocument/2006/relationships/image" Target="../media/image89.png"/><Relationship Id="rId11" Type="http://schemas.openxmlformats.org/officeDocument/2006/relationships/image" Target="../media/image94.png"/><Relationship Id="rId5" Type="http://schemas.openxmlformats.org/officeDocument/2006/relationships/image" Target="../media/image88.png"/><Relationship Id="rId15" Type="http://schemas.openxmlformats.org/officeDocument/2006/relationships/image" Target="../media/image98.png"/><Relationship Id="rId10" Type="http://schemas.openxmlformats.org/officeDocument/2006/relationships/image" Target="../media/image93.png"/><Relationship Id="rId19" Type="http://schemas.microsoft.com/office/2007/relationships/hdphoto" Target="../media/hdphoto1.wdp"/><Relationship Id="rId4" Type="http://schemas.openxmlformats.org/officeDocument/2006/relationships/image" Target="../media/image41.png"/><Relationship Id="rId9" Type="http://schemas.openxmlformats.org/officeDocument/2006/relationships/image" Target="../media/image92.png"/><Relationship Id="rId14" Type="http://schemas.openxmlformats.org/officeDocument/2006/relationships/image" Target="../media/image97.png"/></Relationships>
</file>

<file path=ppt/slides/_rels/slide53.xml.rels><?xml version="1.0" encoding="UTF-8" standalone="yes"?>
<Relationships xmlns="http://schemas.openxmlformats.org/package/2006/relationships"><Relationship Id="rId8" Type="http://schemas.openxmlformats.org/officeDocument/2006/relationships/image" Target="../media/image87.png"/><Relationship Id="rId3" Type="http://schemas.openxmlformats.org/officeDocument/2006/relationships/image" Target="../media/image102.png"/><Relationship Id="rId7" Type="http://schemas.openxmlformats.org/officeDocument/2006/relationships/image" Target="../media/image106.png"/><Relationship Id="rId2" Type="http://schemas.openxmlformats.org/officeDocument/2006/relationships/image" Target="../media/image101.png"/><Relationship Id="rId1" Type="http://schemas.openxmlformats.org/officeDocument/2006/relationships/slideLayout" Target="../slideLayouts/slideLayout30.xml"/><Relationship Id="rId6" Type="http://schemas.openxmlformats.org/officeDocument/2006/relationships/image" Target="../media/image86.jpeg"/><Relationship Id="rId11" Type="http://schemas.microsoft.com/office/2007/relationships/hdphoto" Target="../media/hdphoto1.wdp"/><Relationship Id="rId5" Type="http://schemas.openxmlformats.org/officeDocument/2006/relationships/image" Target="../media/image104.png"/><Relationship Id="rId10" Type="http://schemas.openxmlformats.org/officeDocument/2006/relationships/image" Target="../media/image6.png"/><Relationship Id="rId4" Type="http://schemas.openxmlformats.org/officeDocument/2006/relationships/image" Target="../media/image85.png"/><Relationship Id="rId9" Type="http://schemas.openxmlformats.org/officeDocument/2006/relationships/image" Target="../media/image88.jpeg"/></Relationships>
</file>

<file path=ppt/slides/_rels/slide54.xml.rels><?xml version="1.0" encoding="UTF-8" standalone="yes"?>
<Relationships xmlns="http://schemas.openxmlformats.org/package/2006/relationships"><Relationship Id="rId8" Type="http://schemas.openxmlformats.org/officeDocument/2006/relationships/image" Target="../media/image115.png"/><Relationship Id="rId3" Type="http://schemas.openxmlformats.org/officeDocument/2006/relationships/image" Target="../media/image110.png"/><Relationship Id="rId7" Type="http://schemas.openxmlformats.org/officeDocument/2006/relationships/image" Target="../media/image114.png"/><Relationship Id="rId12" Type="http://schemas.microsoft.com/office/2007/relationships/hdphoto" Target="../media/hdphoto1.wdp"/><Relationship Id="rId2" Type="http://schemas.openxmlformats.org/officeDocument/2006/relationships/image" Target="../media/image109.png"/><Relationship Id="rId1" Type="http://schemas.openxmlformats.org/officeDocument/2006/relationships/slideLayout" Target="../slideLayouts/slideLayout30.xml"/><Relationship Id="rId6" Type="http://schemas.openxmlformats.org/officeDocument/2006/relationships/image" Target="../media/image113.png"/><Relationship Id="rId11" Type="http://schemas.openxmlformats.org/officeDocument/2006/relationships/image" Target="../media/image6.png"/><Relationship Id="rId5" Type="http://schemas.openxmlformats.org/officeDocument/2006/relationships/image" Target="../media/image112.png"/><Relationship Id="rId10" Type="http://schemas.openxmlformats.org/officeDocument/2006/relationships/image" Target="../media/image117.png"/><Relationship Id="rId4" Type="http://schemas.openxmlformats.org/officeDocument/2006/relationships/image" Target="../media/image111.png"/><Relationship Id="rId9" Type="http://schemas.openxmlformats.org/officeDocument/2006/relationships/image" Target="../media/image116.png"/></Relationships>
</file>

<file path=ppt/slides/_rels/slide55.xml.rels><?xml version="1.0" encoding="UTF-8" standalone="yes"?>
<Relationships xmlns="http://schemas.openxmlformats.org/package/2006/relationships"><Relationship Id="rId8" Type="http://schemas.openxmlformats.org/officeDocument/2006/relationships/image" Target="../media/image124.png"/><Relationship Id="rId13" Type="http://schemas.openxmlformats.org/officeDocument/2006/relationships/image" Target="../media/image129.png"/><Relationship Id="rId18" Type="http://schemas.openxmlformats.org/officeDocument/2006/relationships/image" Target="../media/image134.png"/><Relationship Id="rId3" Type="http://schemas.openxmlformats.org/officeDocument/2006/relationships/image" Target="../media/image119.png"/><Relationship Id="rId7" Type="http://schemas.openxmlformats.org/officeDocument/2006/relationships/image" Target="../media/image123.png"/><Relationship Id="rId12" Type="http://schemas.openxmlformats.org/officeDocument/2006/relationships/image" Target="../media/image128.png"/><Relationship Id="rId17" Type="http://schemas.openxmlformats.org/officeDocument/2006/relationships/image" Target="../media/image133.png"/><Relationship Id="rId2" Type="http://schemas.openxmlformats.org/officeDocument/2006/relationships/image" Target="../media/image118.png"/><Relationship Id="rId16" Type="http://schemas.openxmlformats.org/officeDocument/2006/relationships/image" Target="../media/image132.png"/><Relationship Id="rId20" Type="http://schemas.microsoft.com/office/2007/relationships/hdphoto" Target="../media/hdphoto1.wdp"/><Relationship Id="rId1" Type="http://schemas.openxmlformats.org/officeDocument/2006/relationships/slideLayout" Target="../slideLayouts/slideLayout30.xml"/><Relationship Id="rId6" Type="http://schemas.openxmlformats.org/officeDocument/2006/relationships/image" Target="../media/image122.png"/><Relationship Id="rId11" Type="http://schemas.openxmlformats.org/officeDocument/2006/relationships/image" Target="../media/image127.png"/><Relationship Id="rId5" Type="http://schemas.openxmlformats.org/officeDocument/2006/relationships/image" Target="../media/image121.png"/><Relationship Id="rId15" Type="http://schemas.openxmlformats.org/officeDocument/2006/relationships/image" Target="../media/image131.png"/><Relationship Id="rId10" Type="http://schemas.openxmlformats.org/officeDocument/2006/relationships/image" Target="../media/image126.png"/><Relationship Id="rId19" Type="http://schemas.openxmlformats.org/officeDocument/2006/relationships/image" Target="../media/image6.png"/><Relationship Id="rId4" Type="http://schemas.openxmlformats.org/officeDocument/2006/relationships/image" Target="../media/image120.png"/><Relationship Id="rId9" Type="http://schemas.openxmlformats.org/officeDocument/2006/relationships/image" Target="../media/image125.png"/><Relationship Id="rId14" Type="http://schemas.openxmlformats.org/officeDocument/2006/relationships/image" Target="../media/image130.png"/></Relationships>
</file>

<file path=ppt/slides/_rels/slide56.xml.rels><?xml version="1.0" encoding="UTF-8" standalone="yes"?>
<Relationships xmlns="http://schemas.openxmlformats.org/package/2006/relationships"><Relationship Id="rId8" Type="http://schemas.openxmlformats.org/officeDocument/2006/relationships/image" Target="../media/image105.png"/><Relationship Id="rId3" Type="http://schemas.openxmlformats.org/officeDocument/2006/relationships/image" Target="../media/image136.png"/><Relationship Id="rId7" Type="http://schemas.openxmlformats.org/officeDocument/2006/relationships/image" Target="../media/image140.png"/><Relationship Id="rId2" Type="http://schemas.openxmlformats.org/officeDocument/2006/relationships/image" Target="../media/image135.png"/><Relationship Id="rId1" Type="http://schemas.openxmlformats.org/officeDocument/2006/relationships/slideLayout" Target="../slideLayouts/slideLayout30.xml"/><Relationship Id="rId6" Type="http://schemas.openxmlformats.org/officeDocument/2006/relationships/image" Target="../media/image42.png"/><Relationship Id="rId11" Type="http://schemas.microsoft.com/office/2007/relationships/hdphoto" Target="../media/hdphoto1.wdp"/><Relationship Id="rId5" Type="http://schemas.openxmlformats.org/officeDocument/2006/relationships/image" Target="../media/image103.png"/><Relationship Id="rId10" Type="http://schemas.openxmlformats.org/officeDocument/2006/relationships/image" Target="../media/image6.png"/><Relationship Id="rId4" Type="http://schemas.openxmlformats.org/officeDocument/2006/relationships/image" Target="../media/image137.png"/><Relationship Id="rId9" Type="http://schemas.openxmlformats.org/officeDocument/2006/relationships/image" Target="../media/image142.png"/></Relationships>
</file>

<file path=ppt/slides/_rels/slide57.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image" Target="../media/image107.png"/><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5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diagramColors" Target="../diagrams/colors1.xml"/><Relationship Id="rId13" Type="http://schemas.openxmlformats.org/officeDocument/2006/relationships/image" Target="../media/image11.jpeg"/><Relationship Id="rId3" Type="http://schemas.openxmlformats.org/officeDocument/2006/relationships/image" Target="../media/image6.png"/><Relationship Id="rId7" Type="http://schemas.openxmlformats.org/officeDocument/2006/relationships/diagramQuickStyle" Target="../diagrams/quickStyle1.xml"/><Relationship Id="rId12"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30.xml"/><Relationship Id="rId6" Type="http://schemas.openxmlformats.org/officeDocument/2006/relationships/diagramLayout" Target="../diagrams/layout1.xml"/><Relationship Id="rId11" Type="http://schemas.openxmlformats.org/officeDocument/2006/relationships/image" Target="../media/image9.jpeg"/><Relationship Id="rId5" Type="http://schemas.openxmlformats.org/officeDocument/2006/relationships/diagramData" Target="../diagrams/data1.xml"/><Relationship Id="rId10" Type="http://schemas.openxmlformats.org/officeDocument/2006/relationships/image" Target="../media/image8.png"/><Relationship Id="rId4" Type="http://schemas.microsoft.com/office/2007/relationships/hdphoto" Target="../media/hdphoto1.wdp"/><Relationship Id="rId9" Type="http://schemas.microsoft.com/office/2007/relationships/diagramDrawing" Target="../diagrams/drawing1.xml"/></Relationships>
</file>

<file path=ppt/slides/_rels/slide60.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61.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chart" Target="../charts/chart16.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62.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6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0.xml"/><Relationship Id="rId5" Type="http://schemas.microsoft.com/office/2007/relationships/hdphoto" Target="../media/hdphoto1.wdp"/><Relationship Id="rId4" Type="http://schemas.openxmlformats.org/officeDocument/2006/relationships/image" Target="../media/image6.png"/></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6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6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30.xml"/></Relationships>
</file>

<file path=ppt/slides/_rels/slide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30.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microsoft.com/office/2007/relationships/hdphoto" Target="../media/hdphoto1.wdp"/></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2.jpg"/><Relationship Id="rId7"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0.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 Id="rId9"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png"/><Relationship Id="rId3" Type="http://schemas.openxmlformats.org/officeDocument/2006/relationships/image" Target="../media/image6.png"/><Relationship Id="rId21" Type="http://schemas.openxmlformats.org/officeDocument/2006/relationships/image" Target="../media/image33.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 Type="http://schemas.openxmlformats.org/officeDocument/2006/relationships/notesSlide" Target="../notesSlides/notesSlide9.xml"/><Relationship Id="rId16" Type="http://schemas.openxmlformats.org/officeDocument/2006/relationships/image" Target="../media/image28.png"/><Relationship Id="rId20" Type="http://schemas.openxmlformats.org/officeDocument/2006/relationships/image" Target="../media/image32.png"/><Relationship Id="rId1" Type="http://schemas.openxmlformats.org/officeDocument/2006/relationships/slideLayout" Target="../slideLayouts/slideLayout30.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5" Type="http://schemas.openxmlformats.org/officeDocument/2006/relationships/image" Target="../media/image27.png"/><Relationship Id="rId23" Type="http://schemas.openxmlformats.org/officeDocument/2006/relationships/image" Target="../media/image35.png"/><Relationship Id="rId10" Type="http://schemas.openxmlformats.org/officeDocument/2006/relationships/image" Target="../media/image22.png"/><Relationship Id="rId19" Type="http://schemas.openxmlformats.org/officeDocument/2006/relationships/image" Target="../media/image31.png"/><Relationship Id="rId4" Type="http://schemas.microsoft.com/office/2007/relationships/hdphoto" Target="../media/hdphoto1.wdp"/><Relationship Id="rId9" Type="http://schemas.openxmlformats.org/officeDocument/2006/relationships/image" Target="../media/image21.png"/><Relationship Id="rId14" Type="http://schemas.openxmlformats.org/officeDocument/2006/relationships/image" Target="../media/image26.png"/><Relationship Id="rId22"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1 Rectángulo">
            <a:extLst>
              <a:ext uri="{FF2B5EF4-FFF2-40B4-BE49-F238E27FC236}">
                <a16:creationId xmlns:a16="http://schemas.microsoft.com/office/drawing/2014/main" xmlns="" id="{3EB3F4B5-F78C-44CB-8560-7A42145A4341}"/>
              </a:ext>
            </a:extLst>
          </p:cNvPr>
          <p:cNvSpPr/>
          <p:nvPr/>
        </p:nvSpPr>
        <p:spPr>
          <a:xfrm>
            <a:off x="2246448" y="1024410"/>
            <a:ext cx="7920880" cy="4293483"/>
          </a:xfrm>
          <a:prstGeom prst="rect">
            <a:avLst/>
          </a:prstGeom>
          <a:noFill/>
        </p:spPr>
        <p:txBody>
          <a:bodyPr wrap="square" lIns="91440" tIns="45720" rIns="91440" bIns="45720">
            <a:spAutoFit/>
          </a:bodyPr>
          <a:lstStyle/>
          <a:p>
            <a:pPr algn="ctr"/>
            <a:r>
              <a:rPr lang="es-ES" sz="2000" b="1" dirty="0">
                <a:latin typeface="Arial" panose="020B0604020202020204" pitchFamily="34" charset="0"/>
                <a:cs typeface="Arial" panose="020B0604020202020204" pitchFamily="34" charset="0"/>
              </a:rPr>
              <a:t>DEPARTAMENTO DE CIENCIAS DE LA ENERGIA Y MECÁNICA</a:t>
            </a:r>
          </a:p>
          <a:p>
            <a:pPr algn="ctr"/>
            <a:endParaRPr lang="es-ES" sz="2000" b="1"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 CARRERA DE INGENIERÍA MECÁNICA</a:t>
            </a:r>
          </a:p>
          <a:p>
            <a:pPr algn="ctr"/>
            <a:r>
              <a:rPr lang="es-ES" sz="800" b="1" dirty="0">
                <a:latin typeface="Arial" panose="020B0604020202020204" pitchFamily="34" charset="0"/>
                <a:cs typeface="Arial" panose="020B0604020202020204" pitchFamily="34" charset="0"/>
              </a:rPr>
              <a:t> </a:t>
            </a:r>
            <a:endParaRPr lang="es-EC" sz="8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endParaRPr lang="es-EC" sz="700" dirty="0">
              <a:latin typeface="Arial" panose="020B0604020202020204" pitchFamily="34" charset="0"/>
              <a:cs typeface="Arial" panose="020B0604020202020204" pitchFamily="34" charset="0"/>
            </a:endParaRPr>
          </a:p>
          <a:p>
            <a:r>
              <a:rPr lang="es-ES" sz="700" b="1" dirty="0">
                <a:latin typeface="Arial" panose="020B0604020202020204" pitchFamily="34" charset="0"/>
                <a:cs typeface="Arial" panose="020B0604020202020204" pitchFamily="34" charset="0"/>
              </a:rPr>
              <a:t> </a:t>
            </a:r>
            <a:r>
              <a:rPr lang="es-ES" sz="1600" b="1" dirty="0">
                <a:latin typeface="Arial" panose="020B0604020202020204" pitchFamily="34" charset="0"/>
                <a:cs typeface="Arial" panose="020B0604020202020204" pitchFamily="34" charset="0"/>
              </a:rPr>
              <a:t>TEMA:</a:t>
            </a:r>
            <a:endParaRPr lang="es-EC" sz="1600" b="1" dirty="0">
              <a:latin typeface="Arial" panose="020B0604020202020204" pitchFamily="34" charset="0"/>
              <a:cs typeface="Arial" panose="020B0604020202020204" pitchFamily="34" charset="0"/>
            </a:endParaRPr>
          </a:p>
          <a:p>
            <a:r>
              <a:rPr lang="es-ES" sz="1600" b="1" dirty="0"/>
              <a:t>“DISEÑO Y CONSTRUCCIÓN DE UN BANCO DE PRUEBAS PARA EL ANÁLISIS DE LA FUERZA DE IMPACTO POR ENERGÍA CINÉTICA SOBRE LA ENERGÍA DE DEFORMACIÓN EN VIGAS EN VOLADIZO  DE PET RECICLADO”</a:t>
            </a:r>
            <a:endParaRPr lang="es-ES" sz="1600" dirty="0"/>
          </a:p>
          <a:p>
            <a:pPr algn="ctr"/>
            <a:endParaRPr lang="es-EC" sz="1400" b="1" dirty="0">
              <a:latin typeface="Arial" panose="020B0604020202020204" pitchFamily="34" charset="0"/>
              <a:cs typeface="Arial" panose="020B0604020202020204" pitchFamily="34" charset="0"/>
            </a:endParaRPr>
          </a:p>
          <a:p>
            <a:pPr algn="ctr"/>
            <a:r>
              <a:rPr lang="es-ES" sz="1400" b="1" dirty="0">
                <a:latin typeface="Arial" panose="020B0604020202020204" pitchFamily="34" charset="0"/>
                <a:cs typeface="Arial" panose="020B0604020202020204" pitchFamily="34" charset="0"/>
              </a:rPr>
              <a:t>AUTOR: </a:t>
            </a:r>
          </a:p>
          <a:p>
            <a:pPr algn="ctr"/>
            <a:endParaRPr lang="es-EC" b="1" dirty="0">
              <a:latin typeface="Arial" panose="020B0604020202020204" pitchFamily="34" charset="0"/>
              <a:cs typeface="Arial" panose="020B0604020202020204" pitchFamily="34" charset="0"/>
            </a:endParaRPr>
          </a:p>
          <a:p>
            <a:pPr algn="ctr"/>
            <a:r>
              <a:rPr lang="es-EC" b="1" dirty="0">
                <a:latin typeface="Arial" panose="020B0604020202020204" pitchFamily="34" charset="0"/>
                <a:cs typeface="Arial" panose="020B0604020202020204" pitchFamily="34" charset="0"/>
              </a:rPr>
              <a:t>Sr. PAREDES MORENO, LUIS ALBERTO</a:t>
            </a:r>
          </a:p>
          <a:p>
            <a:pPr algn="ctr"/>
            <a:r>
              <a:rPr lang="es-EC" b="1" dirty="0">
                <a:latin typeface="Arial" panose="020B0604020202020204" pitchFamily="34" charset="0"/>
                <a:cs typeface="Arial" panose="020B0604020202020204" pitchFamily="34" charset="0"/>
              </a:rPr>
              <a:t>Sr. PULUPA PASQUEL, ANDRÉS DAVID </a:t>
            </a:r>
            <a:endParaRPr lang="es-EC" dirty="0">
              <a:latin typeface="Arial" panose="020B0604020202020204" pitchFamily="34" charset="0"/>
              <a:cs typeface="Arial" panose="020B0604020202020204" pitchFamily="34" charset="0"/>
            </a:endParaRPr>
          </a:p>
          <a:p>
            <a:pPr algn="ctr"/>
            <a:r>
              <a:rPr lang="es-ES" sz="1400" dirty="0">
                <a:latin typeface="Arial" panose="020B0604020202020204" pitchFamily="34" charset="0"/>
                <a:cs typeface="Arial" panose="020B0604020202020204" pitchFamily="34" charset="0"/>
              </a:rPr>
              <a:t>  </a:t>
            </a:r>
            <a:endParaRPr lang="es-EC" sz="1400" dirty="0">
              <a:latin typeface="Arial" panose="020B0604020202020204" pitchFamily="34" charset="0"/>
              <a:cs typeface="Arial" panose="020B0604020202020204" pitchFamily="34" charset="0"/>
            </a:endParaRPr>
          </a:p>
          <a:p>
            <a:pPr algn="ctr"/>
            <a:r>
              <a:rPr lang="es-ES" b="1" dirty="0">
                <a:latin typeface="Arial" panose="020B0604020202020204" pitchFamily="34" charset="0"/>
                <a:cs typeface="Arial" panose="020B0604020202020204" pitchFamily="34" charset="0"/>
              </a:rPr>
              <a:t>DIRECTOR: </a:t>
            </a:r>
            <a:r>
              <a:rPr lang="es-EC" altLang="es-ES" b="1" dirty="0">
                <a:latin typeface="Arial" panose="020B0604020202020204" pitchFamily="34" charset="0"/>
                <a:cs typeface="Arial" panose="020B0604020202020204" pitchFamily="34" charset="0"/>
              </a:rPr>
              <a:t>ING. PERÉZ ROSALES,JOSÉ EMILIO  MSC. </a:t>
            </a:r>
          </a:p>
          <a:p>
            <a:pPr algn="ctr"/>
            <a:r>
              <a:rPr lang="es-ES" sz="1400" b="1" dirty="0">
                <a:latin typeface="Arial" panose="020B0604020202020204" pitchFamily="34" charset="0"/>
                <a:cs typeface="Arial" panose="020B0604020202020204" pitchFamily="34" charset="0"/>
              </a:rPr>
              <a:t>SANGOLQUÍ - </a:t>
            </a:r>
            <a:r>
              <a:rPr lang="es-ES_tradnl" sz="1400" b="1" dirty="0">
                <a:latin typeface="Arial" panose="020B0604020202020204" pitchFamily="34" charset="0"/>
                <a:cs typeface="Arial" panose="020B0604020202020204" pitchFamily="34" charset="0"/>
              </a:rPr>
              <a:t>20</a:t>
            </a:r>
            <a:r>
              <a:rPr lang="es-ES" sz="1400" b="1" dirty="0">
                <a:latin typeface="Arial" panose="020B0604020202020204" pitchFamily="34" charset="0"/>
                <a:cs typeface="Arial" panose="020B0604020202020204" pitchFamily="34" charset="0"/>
              </a:rPr>
              <a:t>20</a:t>
            </a:r>
            <a:endParaRPr lang="es-EC" sz="1400" b="1" dirty="0">
              <a:latin typeface="Arial" panose="020B0604020202020204" pitchFamily="34" charset="0"/>
              <a:cs typeface="Arial" panose="020B0604020202020204" pitchFamily="34" charset="0"/>
            </a:endParaRPr>
          </a:p>
          <a:p>
            <a:pPr algn="ctr"/>
            <a:endParaRPr lang="es-ES" sz="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pic>
        <p:nvPicPr>
          <p:cNvPr id="7" name="Picture 2" descr="Resultado de imagen para SELLO MECANICA ESPE">
            <a:extLst>
              <a:ext uri="{FF2B5EF4-FFF2-40B4-BE49-F238E27FC236}">
                <a16:creationId xmlns:a16="http://schemas.microsoft.com/office/drawing/2014/main" xmlns="" id="{90A5128C-A711-49C2-B6E2-CB12187AEB8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75607" y="-1"/>
            <a:ext cx="1816393" cy="16650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89505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8818259" y="143059"/>
            <a:ext cx="3195988" cy="1824026"/>
          </a:xfrm>
          <a:prstGeom prst="rect">
            <a:avLst/>
          </a:prstGeom>
        </p:spPr>
        <p:txBody>
          <a:bodyPr/>
          <a:lstStyle/>
          <a:p>
            <a:pPr marL="0" indent="0" algn="r" defTabSz="914400">
              <a:buNone/>
            </a:pPr>
            <a:r>
              <a:rPr lang="es-EC" b="1" i="1" dirty="0">
                <a:solidFill>
                  <a:schemeClr val="tx1"/>
                </a:solidFill>
              </a:rPr>
              <a:t>ESTADO DEL ARTE</a:t>
            </a:r>
          </a:p>
        </p:txBody>
      </p:sp>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sp>
        <p:nvSpPr>
          <p:cNvPr id="12" name="CuadroTexto 11"/>
          <p:cNvSpPr txBox="1"/>
          <p:nvPr/>
        </p:nvSpPr>
        <p:spPr>
          <a:xfrm>
            <a:off x="912717" y="1255977"/>
            <a:ext cx="1839030" cy="338554"/>
          </a:xfrm>
          <a:prstGeom prst="rect">
            <a:avLst/>
          </a:prstGeom>
          <a:noFill/>
        </p:spPr>
        <p:txBody>
          <a:bodyPr wrap="square" rtlCol="0">
            <a:spAutoFit/>
          </a:bodyPr>
          <a:lstStyle/>
          <a:p>
            <a:r>
              <a:rPr lang="es-US" sz="1600" b="1" dirty="0"/>
              <a:t>PET</a:t>
            </a:r>
          </a:p>
        </p:txBody>
      </p:sp>
      <p:pic>
        <p:nvPicPr>
          <p:cNvPr id="18" name="Picture 2"/>
          <p:cNvPicPr/>
          <p:nvPr/>
        </p:nvPicPr>
        <p:blipFill>
          <a:blip r:embed="rId3">
            <a:extLst>
              <a:ext uri="{28A0092B-C50C-407E-A947-70E740481C1C}">
                <a14:useLocalDpi xmlns:a14="http://schemas.microsoft.com/office/drawing/2010/main" val="0"/>
              </a:ext>
            </a:extLst>
          </a:blip>
          <a:srcRect/>
          <a:stretch>
            <a:fillRect/>
          </a:stretch>
        </p:blipFill>
        <p:spPr bwMode="auto">
          <a:xfrm>
            <a:off x="912717" y="2599187"/>
            <a:ext cx="4899660" cy="1141095"/>
          </a:xfrm>
          <a:prstGeom prst="rect">
            <a:avLst/>
          </a:prstGeom>
          <a:noFill/>
          <a:ln>
            <a:noFill/>
          </a:ln>
        </p:spPr>
      </p:pic>
      <p:sp>
        <p:nvSpPr>
          <p:cNvPr id="5" name="Rectángulo 4"/>
          <p:cNvSpPr/>
          <p:nvPr/>
        </p:nvSpPr>
        <p:spPr>
          <a:xfrm>
            <a:off x="1832232" y="3664283"/>
            <a:ext cx="278153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Estructura química del PET</a:t>
            </a:r>
            <a:endParaRPr lang="es-ES" dirty="0"/>
          </a:p>
        </p:txBody>
      </p:sp>
      <p:pic>
        <p:nvPicPr>
          <p:cNvPr id="24" name="Picture 3"/>
          <p:cNvPicPr/>
          <p:nvPr/>
        </p:nvPicPr>
        <p:blipFill>
          <a:blip r:embed="rId4"/>
          <a:stretch>
            <a:fillRect/>
          </a:stretch>
        </p:blipFill>
        <p:spPr>
          <a:xfrm>
            <a:off x="6789391" y="1103059"/>
            <a:ext cx="3589868" cy="2930556"/>
          </a:xfrm>
          <a:prstGeom prst="rect">
            <a:avLst/>
          </a:prstGeom>
        </p:spPr>
      </p:pic>
      <p:sp>
        <p:nvSpPr>
          <p:cNvPr id="26" name="Rectángulo 25"/>
          <p:cNvSpPr/>
          <p:nvPr/>
        </p:nvSpPr>
        <p:spPr>
          <a:xfrm>
            <a:off x="1024343" y="1672834"/>
            <a:ext cx="2560253" cy="646331"/>
          </a:xfrm>
          <a:prstGeom prst="rect">
            <a:avLst/>
          </a:prstGeom>
        </p:spPr>
        <p:txBody>
          <a:bodyPr wrap="none">
            <a:spAutoFit/>
          </a:bodyPr>
          <a:lstStyle/>
          <a:p>
            <a:r>
              <a:rPr lang="es-EC" dirty="0">
                <a:latin typeface="Times New Roman" panose="02020603050405020304" pitchFamily="18" charset="0"/>
              </a:rPr>
              <a:t>Tereftalato de polietileno </a:t>
            </a:r>
          </a:p>
          <a:p>
            <a:r>
              <a:rPr lang="es-EC" dirty="0">
                <a:latin typeface="Times New Roman" panose="02020603050405020304" pitchFamily="18" charset="0"/>
              </a:rPr>
              <a:t>Familia: Termoplásticos</a:t>
            </a:r>
            <a:endParaRPr lang="es-ES" dirty="0"/>
          </a:p>
        </p:txBody>
      </p:sp>
      <p:sp>
        <p:nvSpPr>
          <p:cNvPr id="27" name="Rectángulo 26"/>
          <p:cNvSpPr/>
          <p:nvPr/>
        </p:nvSpPr>
        <p:spPr>
          <a:xfrm>
            <a:off x="874038" y="4291841"/>
            <a:ext cx="2178802" cy="1200329"/>
          </a:xfrm>
          <a:prstGeom prst="rect">
            <a:avLst/>
          </a:prstGeom>
        </p:spPr>
        <p:txBody>
          <a:bodyPr wrap="none">
            <a:spAutoFit/>
          </a:bodyPr>
          <a:lstStyle/>
          <a:p>
            <a:pPr marL="285750" indent="-285750">
              <a:buFont typeface="Arial" panose="020B0604020202020204" pitchFamily="34" charset="0"/>
              <a:buChar char="•"/>
            </a:pPr>
            <a:r>
              <a:rPr lang="es-EC" dirty="0">
                <a:latin typeface="Times New Roman" panose="02020603050405020304" pitchFamily="18" charset="0"/>
              </a:rPr>
              <a:t>Inyección</a:t>
            </a:r>
          </a:p>
          <a:p>
            <a:pPr marL="285750" indent="-285750">
              <a:buFont typeface="Arial" panose="020B0604020202020204" pitchFamily="34" charset="0"/>
              <a:buChar char="•"/>
            </a:pPr>
            <a:r>
              <a:rPr lang="es-EC" dirty="0">
                <a:latin typeface="Times New Roman" panose="02020603050405020304" pitchFamily="18" charset="0"/>
              </a:rPr>
              <a:t>Extrusión</a:t>
            </a:r>
          </a:p>
          <a:p>
            <a:pPr marL="285750" indent="-285750">
              <a:buFont typeface="Arial" panose="020B0604020202020204" pitchFamily="34" charset="0"/>
              <a:buChar char="•"/>
            </a:pPr>
            <a:r>
              <a:rPr lang="es-EC" dirty="0">
                <a:latin typeface="Times New Roman" panose="02020603050405020304" pitchFamily="18" charset="0"/>
              </a:rPr>
              <a:t>Termoformado</a:t>
            </a:r>
          </a:p>
          <a:p>
            <a:pPr marL="285750" indent="-285750">
              <a:buFont typeface="Arial" panose="020B0604020202020204" pitchFamily="34" charset="0"/>
              <a:buChar char="•"/>
            </a:pPr>
            <a:r>
              <a:rPr lang="es-EC" dirty="0">
                <a:latin typeface="Times New Roman" panose="02020603050405020304" pitchFamily="18" charset="0"/>
              </a:rPr>
              <a:t>Inyección-soplado</a:t>
            </a:r>
            <a:endParaRPr lang="es-ES" dirty="0"/>
          </a:p>
        </p:txBody>
      </p:sp>
      <p:pic>
        <p:nvPicPr>
          <p:cNvPr id="8194" name="Picture 2" descr="Resultado de imagen para fibras de pet"/>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32049" y="4490735"/>
            <a:ext cx="1780328" cy="1001435"/>
          </a:xfrm>
          <a:prstGeom prst="rect">
            <a:avLst/>
          </a:prstGeom>
          <a:noFill/>
          <a:extLst>
            <a:ext uri="{909E8E84-426E-40DD-AFC4-6F175D3DCCD1}">
              <a14:hiddenFill xmlns:a14="http://schemas.microsoft.com/office/drawing/2010/main">
                <a:solidFill>
                  <a:srgbClr val="FFFFFF"/>
                </a:solidFill>
              </a14:hiddenFill>
            </a:ext>
          </a:extLst>
        </p:spPr>
      </p:pic>
      <p:sp>
        <p:nvSpPr>
          <p:cNvPr id="28" name="Rectángulo 27"/>
          <p:cNvSpPr/>
          <p:nvPr/>
        </p:nvSpPr>
        <p:spPr>
          <a:xfrm>
            <a:off x="4046941" y="5423293"/>
            <a:ext cx="1133644" cy="369332"/>
          </a:xfrm>
          <a:prstGeom prst="rect">
            <a:avLst/>
          </a:prstGeom>
        </p:spPr>
        <p:txBody>
          <a:bodyPr wrap="none">
            <a:spAutoFit/>
          </a:bodyPr>
          <a:lstStyle/>
          <a:p>
            <a:pPr lvl="1"/>
            <a:r>
              <a:rPr lang="es-EC" dirty="0">
                <a:latin typeface="Times New Roman" panose="02020603050405020304" pitchFamily="18" charset="0"/>
              </a:rPr>
              <a:t>Fibra</a:t>
            </a:r>
            <a:endParaRPr lang="es-ES" dirty="0"/>
          </a:p>
        </p:txBody>
      </p:sp>
      <p:pic>
        <p:nvPicPr>
          <p:cNvPr id="8196" name="Picture 4" descr="Resultado de imagen para pet"/>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2612" y="4465471"/>
            <a:ext cx="1496609" cy="853067"/>
          </a:xfrm>
          <a:prstGeom prst="rect">
            <a:avLst/>
          </a:prstGeom>
          <a:noFill/>
          <a:extLst>
            <a:ext uri="{909E8E84-426E-40DD-AFC4-6F175D3DCCD1}">
              <a14:hiddenFill xmlns:a14="http://schemas.microsoft.com/office/drawing/2010/main">
                <a:solidFill>
                  <a:srgbClr val="FFFFFF"/>
                </a:solidFill>
              </a14:hiddenFill>
            </a:ext>
          </a:extLst>
        </p:spPr>
      </p:pic>
      <p:sp>
        <p:nvSpPr>
          <p:cNvPr id="30" name="Rectángulo 29"/>
          <p:cNvSpPr/>
          <p:nvPr/>
        </p:nvSpPr>
        <p:spPr>
          <a:xfrm>
            <a:off x="6631420" y="5238627"/>
            <a:ext cx="998991"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Envases </a:t>
            </a:r>
            <a:endParaRPr lang="es-ES" dirty="0"/>
          </a:p>
        </p:txBody>
      </p:sp>
      <p:pic>
        <p:nvPicPr>
          <p:cNvPr id="8202" name="Picture 10" descr="Resultado de imagen para prfv"/>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487899" y="4308988"/>
            <a:ext cx="1308499" cy="980533"/>
          </a:xfrm>
          <a:prstGeom prst="rect">
            <a:avLst/>
          </a:prstGeom>
          <a:noFill/>
          <a:extLst>
            <a:ext uri="{909E8E84-426E-40DD-AFC4-6F175D3DCCD1}">
              <a14:hiddenFill xmlns:a14="http://schemas.microsoft.com/office/drawing/2010/main">
                <a:solidFill>
                  <a:srgbClr val="FFFFFF"/>
                </a:solidFill>
              </a14:hiddenFill>
            </a:ext>
          </a:extLst>
        </p:spPr>
      </p:pic>
      <p:sp>
        <p:nvSpPr>
          <p:cNvPr id="31" name="Rectángulo 30"/>
          <p:cNvSpPr/>
          <p:nvPr/>
        </p:nvSpPr>
        <p:spPr>
          <a:xfrm>
            <a:off x="8642652" y="5238627"/>
            <a:ext cx="1242648" cy="369332"/>
          </a:xfrm>
          <a:prstGeom prst="rect">
            <a:avLst/>
          </a:prstGeom>
        </p:spPr>
        <p:txBody>
          <a:bodyPr wrap="none">
            <a:spAutoFit/>
          </a:bodyPr>
          <a:lstStyle/>
          <a:p>
            <a:r>
              <a:rPr lang="es-EC" dirty="0">
                <a:latin typeface="Times New Roman" panose="02020603050405020304" pitchFamily="18" charset="0"/>
                <a:ea typeface="Calibri" panose="020F0502020204030204" pitchFamily="34" charset="0"/>
              </a:rPr>
              <a:t>Mecánicos </a:t>
            </a:r>
            <a:endParaRPr lang="es-ES" dirty="0"/>
          </a:p>
        </p:txBody>
      </p:sp>
      <p:pic>
        <p:nvPicPr>
          <p:cNvPr id="17"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9297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graphicFrame>
        <p:nvGraphicFramePr>
          <p:cNvPr id="8" name="Diagrama 7"/>
          <p:cNvGraphicFramePr/>
          <p:nvPr>
            <p:extLst>
              <p:ext uri="{D42A27DB-BD31-4B8C-83A1-F6EECF244321}">
                <p14:modId xmlns:p14="http://schemas.microsoft.com/office/powerpoint/2010/main" val="3118430041"/>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7">
            <a:extLst>
              <a:ext uri="{BEBA8EAE-BF5A-486C-A8C5-ECC9F3942E4B}">
                <a14:imgProps xmlns:a14="http://schemas.microsoft.com/office/drawing/2010/main">
                  <a14:imgLayer r:embed="rId8">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74915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graphicFrame>
        <p:nvGraphicFramePr>
          <p:cNvPr id="4" name="3 Diagrama"/>
          <p:cNvGraphicFramePr/>
          <p:nvPr>
            <p:extLst>
              <p:ext uri="{D42A27DB-BD31-4B8C-83A1-F6EECF244321}">
                <p14:modId xmlns:p14="http://schemas.microsoft.com/office/powerpoint/2010/main" val="2157629983"/>
              </p:ext>
            </p:extLst>
          </p:nvPr>
        </p:nvGraphicFramePr>
        <p:xfrm>
          <a:off x="4206216" y="823894"/>
          <a:ext cx="6715172" cy="502064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Rectángulo 1"/>
          <p:cNvSpPr/>
          <p:nvPr/>
        </p:nvSpPr>
        <p:spPr>
          <a:xfrm>
            <a:off x="1301928" y="2954774"/>
            <a:ext cx="2621231" cy="369332"/>
          </a:xfrm>
          <a:prstGeom prst="rect">
            <a:avLst/>
          </a:prstGeom>
        </p:spPr>
        <p:txBody>
          <a:bodyPr wrap="none">
            <a:spAutoFit/>
          </a:bodyPr>
          <a:lstStyle/>
          <a:p>
            <a:pPr algn="r" defTabSz="914400"/>
            <a:r>
              <a:rPr lang="es-EC" b="1" i="1" kern="0" dirty="0"/>
              <a:t>Parámetros de Diseño</a:t>
            </a:r>
          </a:p>
        </p:txBody>
      </p:sp>
      <p:pic>
        <p:nvPicPr>
          <p:cNvPr id="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854125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a 7"/>
          <p:cNvGraphicFramePr>
            <a:graphicFrameLocks noGrp="1"/>
          </p:cNvGraphicFramePr>
          <p:nvPr>
            <p:extLst>
              <p:ext uri="{D42A27DB-BD31-4B8C-83A1-F6EECF244321}">
                <p14:modId xmlns:p14="http://schemas.microsoft.com/office/powerpoint/2010/main" val="2883859844"/>
              </p:ext>
            </p:extLst>
          </p:nvPr>
        </p:nvGraphicFramePr>
        <p:xfrm>
          <a:off x="6449191" y="1786661"/>
          <a:ext cx="4576817" cy="2614029"/>
        </p:xfrm>
        <a:graphic>
          <a:graphicData uri="http://schemas.openxmlformats.org/drawingml/2006/table">
            <a:tbl>
              <a:tblPr firstRow="1" firstCol="1" bandRow="1">
                <a:tableStyleId>{5C22544A-7EE6-4342-B048-85BDC9FD1C3A}</a:tableStyleId>
              </a:tblPr>
              <a:tblGrid>
                <a:gridCol w="1755110">
                  <a:extLst>
                    <a:ext uri="{9D8B030D-6E8A-4147-A177-3AD203B41FA5}">
                      <a16:colId xmlns:a16="http://schemas.microsoft.com/office/drawing/2014/main" xmlns="" val="20000"/>
                    </a:ext>
                  </a:extLst>
                </a:gridCol>
                <a:gridCol w="2244630">
                  <a:extLst>
                    <a:ext uri="{9D8B030D-6E8A-4147-A177-3AD203B41FA5}">
                      <a16:colId xmlns:a16="http://schemas.microsoft.com/office/drawing/2014/main" xmlns="" val="20001"/>
                    </a:ext>
                  </a:extLst>
                </a:gridCol>
                <a:gridCol w="577077">
                  <a:extLst>
                    <a:ext uri="{9D8B030D-6E8A-4147-A177-3AD203B41FA5}">
                      <a16:colId xmlns:a16="http://schemas.microsoft.com/office/drawing/2014/main" xmlns="" val="20002"/>
                    </a:ext>
                  </a:extLst>
                </a:gridCol>
              </a:tblGrid>
              <a:tr h="442119">
                <a:tc gridSpan="3">
                  <a:txBody>
                    <a:bodyPr/>
                    <a:lstStyle/>
                    <a:p>
                      <a:pPr algn="ctr">
                        <a:lnSpc>
                          <a:spcPct val="107000"/>
                        </a:lnSpc>
                        <a:spcAft>
                          <a:spcPts val="0"/>
                        </a:spcAft>
                      </a:pPr>
                      <a:r>
                        <a:rPr lang="es-ES" sz="2000" dirty="0">
                          <a:solidFill>
                            <a:schemeClr val="tx1"/>
                          </a:solidFill>
                          <a:effectLst/>
                          <a:latin typeface="+mn-lt"/>
                          <a:cs typeface="Times New Roman" panose="02020603050405020304" pitchFamily="18" charset="0"/>
                        </a:rPr>
                        <a:t>características del motor</a:t>
                      </a:r>
                      <a:endParaRPr lang="es-E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442119">
                <a:tc>
                  <a:txBody>
                    <a:bodyPr/>
                    <a:lstStyle/>
                    <a:p>
                      <a:pPr algn="ctr">
                        <a:lnSpc>
                          <a:spcPct val="107000"/>
                        </a:lnSpc>
                        <a:spcAft>
                          <a:spcPts val="0"/>
                        </a:spcAft>
                      </a:pPr>
                      <a:r>
                        <a:rPr lang="es-ES" sz="2000" dirty="0">
                          <a:solidFill>
                            <a:schemeClr val="tx1"/>
                          </a:solidFill>
                          <a:effectLst/>
                          <a:latin typeface="+mn-lt"/>
                          <a:cs typeface="Times New Roman" panose="02020603050405020304" pitchFamily="18" charset="0"/>
                        </a:rPr>
                        <a:t>Potencia</a:t>
                      </a:r>
                      <a:endParaRPr lang="es-E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mn-lt"/>
                          <a:cs typeface="Times New Roman" panose="02020603050405020304" pitchFamily="18" charset="0"/>
                        </a:rPr>
                        <a:t>2</a:t>
                      </a:r>
                      <a:endParaRPr lang="es-E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mn-lt"/>
                          <a:cs typeface="Times New Roman" panose="02020603050405020304" pitchFamily="18" charset="0"/>
                        </a:rPr>
                        <a:t>hp</a:t>
                      </a:r>
                      <a:endParaRPr lang="es-ES" sz="20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845553">
                <a:tc>
                  <a:txBody>
                    <a:bodyPr/>
                    <a:lstStyle/>
                    <a:p>
                      <a:pPr algn="ctr">
                        <a:lnSpc>
                          <a:spcPct val="107000"/>
                        </a:lnSpc>
                        <a:spcAft>
                          <a:spcPts val="0"/>
                        </a:spcAft>
                      </a:pPr>
                      <a:r>
                        <a:rPr lang="es-ES" sz="2000" dirty="0">
                          <a:solidFill>
                            <a:schemeClr val="tx1"/>
                          </a:solidFill>
                          <a:effectLst/>
                          <a:latin typeface="+mn-lt"/>
                          <a:cs typeface="Times New Roman" panose="02020603050405020304" pitchFamily="18" charset="0"/>
                        </a:rPr>
                        <a:t>Velocidad</a:t>
                      </a:r>
                      <a:endParaRPr lang="es-E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mn-lt"/>
                          <a:cs typeface="Times New Roman" panose="02020603050405020304" pitchFamily="18" charset="0"/>
                        </a:rPr>
                        <a:t>1800</a:t>
                      </a:r>
                      <a:endParaRPr lang="es-E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a:effectLst/>
                          <a:latin typeface="+mn-lt"/>
                          <a:cs typeface="Times New Roman" panose="02020603050405020304" pitchFamily="18" charset="0"/>
                        </a:rPr>
                        <a:t>rpm</a:t>
                      </a:r>
                      <a:endParaRPr lang="es-ES" sz="20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442119">
                <a:tc>
                  <a:txBody>
                    <a:bodyPr/>
                    <a:lstStyle/>
                    <a:p>
                      <a:pPr algn="ctr">
                        <a:lnSpc>
                          <a:spcPct val="107000"/>
                        </a:lnSpc>
                        <a:spcAft>
                          <a:spcPts val="0"/>
                        </a:spcAft>
                      </a:pPr>
                      <a:r>
                        <a:rPr lang="es-ES" sz="2000" dirty="0">
                          <a:solidFill>
                            <a:schemeClr val="tx1"/>
                          </a:solidFill>
                          <a:effectLst/>
                          <a:latin typeface="+mn-lt"/>
                          <a:cs typeface="Times New Roman" panose="02020603050405020304" pitchFamily="18" charset="0"/>
                        </a:rPr>
                        <a:t>Alimentación</a:t>
                      </a:r>
                      <a:endParaRPr lang="es-E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mn-lt"/>
                          <a:cs typeface="Times New Roman" panose="02020603050405020304" pitchFamily="18" charset="0"/>
                        </a:rPr>
                        <a:t>trifásico 220/440</a:t>
                      </a:r>
                      <a:endParaRPr lang="es-E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mn-lt"/>
                          <a:cs typeface="Times New Roman" panose="02020603050405020304" pitchFamily="18" charset="0"/>
                        </a:rPr>
                        <a:t>V</a:t>
                      </a:r>
                      <a:endParaRPr lang="es-E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442119">
                <a:tc>
                  <a:txBody>
                    <a:bodyPr/>
                    <a:lstStyle/>
                    <a:p>
                      <a:pPr algn="ctr">
                        <a:lnSpc>
                          <a:spcPct val="107000"/>
                        </a:lnSpc>
                        <a:spcAft>
                          <a:spcPts val="0"/>
                        </a:spcAft>
                      </a:pPr>
                      <a:r>
                        <a:rPr lang="es-ES" sz="2000" dirty="0">
                          <a:solidFill>
                            <a:schemeClr val="tx1"/>
                          </a:solidFill>
                          <a:effectLst/>
                          <a:latin typeface="+mn-lt"/>
                          <a:cs typeface="Times New Roman" panose="02020603050405020304" pitchFamily="18" charset="0"/>
                        </a:rPr>
                        <a:t>Frecuencia </a:t>
                      </a:r>
                      <a:endParaRPr lang="es-ES" sz="20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mn-lt"/>
                          <a:cs typeface="Times New Roman" panose="02020603050405020304" pitchFamily="18" charset="0"/>
                        </a:rPr>
                        <a:t>60</a:t>
                      </a:r>
                      <a:endParaRPr lang="es-ES" sz="20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2000" dirty="0">
                          <a:effectLst/>
                          <a:latin typeface="+mn-lt"/>
                          <a:cs typeface="Times New Roman" panose="02020603050405020304" pitchFamily="18" charset="0"/>
                        </a:rPr>
                        <a:t>Hz</a:t>
                      </a:r>
                      <a:endParaRPr lang="es-ES" sz="20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bl>
          </a:graphicData>
        </a:graphic>
      </p:graphicFrame>
      <p:graphicFrame>
        <p:nvGraphicFramePr>
          <p:cNvPr id="9" name="Tabla 8"/>
          <p:cNvGraphicFramePr>
            <a:graphicFrameLocks noGrp="1"/>
          </p:cNvGraphicFramePr>
          <p:nvPr>
            <p:extLst>
              <p:ext uri="{D42A27DB-BD31-4B8C-83A1-F6EECF244321}">
                <p14:modId xmlns:p14="http://schemas.microsoft.com/office/powerpoint/2010/main" val="2468355979"/>
              </p:ext>
            </p:extLst>
          </p:nvPr>
        </p:nvGraphicFramePr>
        <p:xfrm>
          <a:off x="470019" y="1788786"/>
          <a:ext cx="5590909" cy="2629389"/>
        </p:xfrm>
        <a:graphic>
          <a:graphicData uri="http://schemas.openxmlformats.org/drawingml/2006/table">
            <a:tbl>
              <a:tblPr firstRow="1" firstCol="1" bandRow="1">
                <a:tableStyleId>{5C22544A-7EE6-4342-B048-85BDC9FD1C3A}</a:tableStyleId>
              </a:tblPr>
              <a:tblGrid>
                <a:gridCol w="3555050">
                  <a:extLst>
                    <a:ext uri="{9D8B030D-6E8A-4147-A177-3AD203B41FA5}">
                      <a16:colId xmlns:a16="http://schemas.microsoft.com/office/drawing/2014/main" xmlns="" val="20000"/>
                    </a:ext>
                  </a:extLst>
                </a:gridCol>
                <a:gridCol w="1140158">
                  <a:extLst>
                    <a:ext uri="{9D8B030D-6E8A-4147-A177-3AD203B41FA5}">
                      <a16:colId xmlns:a16="http://schemas.microsoft.com/office/drawing/2014/main" xmlns="" val="20001"/>
                    </a:ext>
                  </a:extLst>
                </a:gridCol>
                <a:gridCol w="895701">
                  <a:extLst>
                    <a:ext uri="{9D8B030D-6E8A-4147-A177-3AD203B41FA5}">
                      <a16:colId xmlns:a16="http://schemas.microsoft.com/office/drawing/2014/main" xmlns="" val="20002"/>
                    </a:ext>
                  </a:extLst>
                </a:gridCol>
              </a:tblGrid>
              <a:tr h="375627">
                <a:tc gridSpan="3">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Fuerzas aplicadas</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sz="1800" dirty="0">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xmlns="" val="10000"/>
                  </a:ext>
                </a:extLst>
              </a:tr>
              <a:tr h="375627">
                <a:tc>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Fuerza corte</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165,64</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a:effectLst/>
                          <a:latin typeface="+mn-lt"/>
                          <a:cs typeface="Times New Roman" panose="02020603050405020304" pitchFamily="18" charset="0"/>
                        </a:rPr>
                        <a:t>N</a:t>
                      </a:r>
                      <a:endParaRPr lang="es-E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375627">
                <a:tc>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Torque en el eje</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12,42</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a:effectLst/>
                          <a:latin typeface="+mn-lt"/>
                          <a:cs typeface="Times New Roman" panose="02020603050405020304" pitchFamily="18" charset="0"/>
                        </a:rPr>
                        <a:t>Nm</a:t>
                      </a:r>
                      <a:endParaRPr lang="es-E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375627">
                <a:tc>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Torque en el rotor</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6,21</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a:effectLst/>
                          <a:latin typeface="+mn-lt"/>
                          <a:cs typeface="Times New Roman" panose="02020603050405020304" pitchFamily="18" charset="0"/>
                        </a:rPr>
                        <a:t>Nm</a:t>
                      </a:r>
                      <a:endParaRPr lang="es-ES" sz="180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375627">
                <a:tc>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Diámetro de polea conductora</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3</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in</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375627">
                <a:tc>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Relación de transmisión</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0,5</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endParaRPr lang="es-ES" sz="1800" dirty="0">
                        <a:effectLst/>
                        <a:latin typeface="+mn-lt"/>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375627">
                <a:tc>
                  <a:txBody>
                    <a:bodyPr/>
                    <a:lstStyle/>
                    <a:p>
                      <a:pPr algn="ctr">
                        <a:lnSpc>
                          <a:spcPct val="107000"/>
                        </a:lnSpc>
                        <a:spcAft>
                          <a:spcPts val="0"/>
                        </a:spcAft>
                      </a:pPr>
                      <a:r>
                        <a:rPr lang="es-ES" sz="1800" dirty="0">
                          <a:solidFill>
                            <a:schemeClr val="tx1"/>
                          </a:solidFill>
                          <a:effectLst/>
                          <a:latin typeface="+mn-lt"/>
                          <a:cs typeface="Times New Roman" panose="02020603050405020304" pitchFamily="18" charset="0"/>
                        </a:rPr>
                        <a:t>Potencia requería</a:t>
                      </a:r>
                      <a:endParaRPr lang="es-ES" sz="18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a:effectLst/>
                          <a:latin typeface="+mn-lt"/>
                          <a:cs typeface="Times New Roman" panose="02020603050405020304" pitchFamily="18" charset="0"/>
                        </a:rPr>
                        <a:t>1,95</a:t>
                      </a:r>
                      <a:endParaRPr lang="es-ES" sz="1800">
                        <a:effectLst/>
                        <a:latin typeface="+mn-lt"/>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800" dirty="0">
                          <a:effectLst/>
                          <a:latin typeface="+mn-lt"/>
                          <a:cs typeface="Times New Roman" panose="02020603050405020304" pitchFamily="18" charset="0"/>
                        </a:rPr>
                        <a:t>hp</a:t>
                      </a:r>
                      <a:endParaRPr lang="es-ES" sz="1800" dirty="0">
                        <a:effectLst/>
                        <a:latin typeface="+mn-lt"/>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bl>
          </a:graphicData>
        </a:graphic>
      </p:graphicFrame>
      <p:sp>
        <p:nvSpPr>
          <p:cNvPr id="11" name="CuadroTexto 10"/>
          <p:cNvSpPr txBox="1"/>
          <p:nvPr/>
        </p:nvSpPr>
        <p:spPr>
          <a:xfrm>
            <a:off x="611499" y="811850"/>
            <a:ext cx="10554056" cy="523220"/>
          </a:xfrm>
          <a:prstGeom prst="rect">
            <a:avLst/>
          </a:prstGeom>
          <a:noFill/>
        </p:spPr>
        <p:txBody>
          <a:bodyPr wrap="square" rtlCol="0">
            <a:spAutoFit/>
          </a:bodyPr>
          <a:lstStyle/>
          <a:p>
            <a:pPr algn="ctr"/>
            <a:r>
              <a:rPr lang="es-ES" sz="2800" dirty="0"/>
              <a:t>Potencia del motor</a:t>
            </a:r>
          </a:p>
        </p:txBody>
      </p:sp>
      <p:sp>
        <p:nvSpPr>
          <p:cNvPr id="13" name="CuadroTexto 12"/>
          <p:cNvSpPr txBox="1"/>
          <p:nvPr/>
        </p:nvSpPr>
        <p:spPr>
          <a:xfrm>
            <a:off x="5258258" y="6356350"/>
            <a:ext cx="838691" cy="369332"/>
          </a:xfrm>
          <a:prstGeom prst="rect">
            <a:avLst/>
          </a:prstGeom>
          <a:noFill/>
        </p:spPr>
        <p:txBody>
          <a:bodyPr wrap="none" rtlCol="0">
            <a:spAutoFit/>
          </a:bodyPr>
          <a:lstStyle/>
          <a:p>
            <a:r>
              <a:rPr lang="es-ES" dirty="0">
                <a:hlinkClick r:id="rId2" action="ppaction://hlinksldjump"/>
              </a:rPr>
              <a:t>Anexo</a:t>
            </a:r>
            <a:endParaRPr lang="es-ES" dirty="0"/>
          </a:p>
        </p:txBody>
      </p:sp>
      <p:sp>
        <p:nvSpPr>
          <p:cNvPr id="3" name="Rectángulo 2"/>
          <p:cNvSpPr/>
          <p:nvPr/>
        </p:nvSpPr>
        <p:spPr>
          <a:xfrm>
            <a:off x="9472801" y="116573"/>
            <a:ext cx="2390398" cy="369332"/>
          </a:xfrm>
          <a:prstGeom prst="rect">
            <a:avLst/>
          </a:prstGeom>
        </p:spPr>
        <p:txBody>
          <a:bodyPr wrap="none">
            <a:spAutoFit/>
          </a:bodyPr>
          <a:lstStyle/>
          <a:p>
            <a:pPr algn="r" defTabSz="914400"/>
            <a:r>
              <a:rPr lang="es-EC" b="1" i="1" kern="0" dirty="0"/>
              <a:t>DISEÑO MECÁNICO</a:t>
            </a:r>
          </a:p>
        </p:txBody>
      </p:sp>
    </p:spTree>
    <p:extLst>
      <p:ext uri="{BB962C8B-B14F-4D97-AF65-F5344CB8AC3E}">
        <p14:creationId xmlns:p14="http://schemas.microsoft.com/office/powerpoint/2010/main" val="40317487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CuadroTexto 10"/>
          <p:cNvSpPr txBox="1"/>
          <p:nvPr/>
        </p:nvSpPr>
        <p:spPr>
          <a:xfrm>
            <a:off x="671319" y="722980"/>
            <a:ext cx="10554056" cy="523220"/>
          </a:xfrm>
          <a:prstGeom prst="rect">
            <a:avLst/>
          </a:prstGeom>
          <a:noFill/>
        </p:spPr>
        <p:txBody>
          <a:bodyPr wrap="square" rtlCol="0">
            <a:spAutoFit/>
          </a:bodyPr>
          <a:lstStyle/>
          <a:p>
            <a:pPr algn="ctr"/>
            <a:r>
              <a:rPr lang="es-ES" sz="2800" dirty="0"/>
              <a:t>Diseño del eje</a:t>
            </a:r>
          </a:p>
        </p:txBody>
      </p:sp>
      <p:sp>
        <p:nvSpPr>
          <p:cNvPr id="13" name="CuadroTexto 12"/>
          <p:cNvSpPr txBox="1"/>
          <p:nvPr/>
        </p:nvSpPr>
        <p:spPr>
          <a:xfrm>
            <a:off x="5258258" y="6356350"/>
            <a:ext cx="838691" cy="369332"/>
          </a:xfrm>
          <a:prstGeom prst="rect">
            <a:avLst/>
          </a:prstGeom>
          <a:noFill/>
        </p:spPr>
        <p:txBody>
          <a:bodyPr wrap="none" rtlCol="0">
            <a:spAutoFit/>
          </a:bodyPr>
          <a:lstStyle/>
          <a:p>
            <a:r>
              <a:rPr lang="es-ES" dirty="0">
                <a:hlinkClick r:id="rId3" action="ppaction://hlinksldjump"/>
              </a:rPr>
              <a:t>Anexo</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113531786"/>
              </p:ext>
            </p:extLst>
          </p:nvPr>
        </p:nvGraphicFramePr>
        <p:xfrm>
          <a:off x="200539" y="1246200"/>
          <a:ext cx="4197825" cy="5004627"/>
        </p:xfrm>
        <a:graphic>
          <a:graphicData uri="http://schemas.openxmlformats.org/drawingml/2006/table">
            <a:tbl>
              <a:tblPr firstRow="1" firstCol="1" bandRow="1">
                <a:tableStyleId>{8A107856-5554-42FB-B03E-39F5DBC370BA}</a:tableStyleId>
              </a:tblPr>
              <a:tblGrid>
                <a:gridCol w="2807354">
                  <a:extLst>
                    <a:ext uri="{9D8B030D-6E8A-4147-A177-3AD203B41FA5}">
                      <a16:colId xmlns:a16="http://schemas.microsoft.com/office/drawing/2014/main" xmlns="" val="20000"/>
                    </a:ext>
                  </a:extLst>
                </a:gridCol>
                <a:gridCol w="886732">
                  <a:extLst>
                    <a:ext uri="{9D8B030D-6E8A-4147-A177-3AD203B41FA5}">
                      <a16:colId xmlns:a16="http://schemas.microsoft.com/office/drawing/2014/main" xmlns="" val="20001"/>
                    </a:ext>
                  </a:extLst>
                </a:gridCol>
                <a:gridCol w="503739">
                  <a:extLst>
                    <a:ext uri="{9D8B030D-6E8A-4147-A177-3AD203B41FA5}">
                      <a16:colId xmlns:a16="http://schemas.microsoft.com/office/drawing/2014/main" xmlns="" val="20002"/>
                    </a:ext>
                  </a:extLst>
                </a:gridCol>
              </a:tblGrid>
              <a:tr h="182773">
                <a:tc gridSpan="3">
                  <a:txBody>
                    <a:bodyPr/>
                    <a:lstStyle/>
                    <a:p>
                      <a:pPr algn="ctr">
                        <a:lnSpc>
                          <a:spcPct val="107000"/>
                        </a:lnSpc>
                        <a:spcAft>
                          <a:spcPts val="0"/>
                        </a:spcAft>
                      </a:pPr>
                      <a:r>
                        <a:rPr lang="es-ES" sz="1400" dirty="0">
                          <a:effectLst/>
                        </a:rPr>
                        <a:t>Reacciones</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182773">
                <a:tc>
                  <a:txBody>
                    <a:bodyPr/>
                    <a:lstStyle/>
                    <a:p>
                      <a:pPr algn="l">
                        <a:lnSpc>
                          <a:spcPct val="107000"/>
                        </a:lnSpc>
                        <a:spcAft>
                          <a:spcPts val="0"/>
                        </a:spcAft>
                      </a:pPr>
                      <a:r>
                        <a:rPr lang="es-ES" sz="1400" dirty="0">
                          <a:effectLst/>
                        </a:rPr>
                        <a:t>Reacción 1 x</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153,23</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82773">
                <a:tc>
                  <a:txBody>
                    <a:bodyPr/>
                    <a:lstStyle/>
                    <a:p>
                      <a:pPr algn="l">
                        <a:lnSpc>
                          <a:spcPct val="107000"/>
                        </a:lnSpc>
                        <a:spcAft>
                          <a:spcPts val="0"/>
                        </a:spcAft>
                      </a:pPr>
                      <a:r>
                        <a:rPr lang="es-ES" sz="1400" dirty="0">
                          <a:effectLst/>
                        </a:rPr>
                        <a:t>Reacción 2 x</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612,93</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82773">
                <a:tc>
                  <a:txBody>
                    <a:bodyPr/>
                    <a:lstStyle/>
                    <a:p>
                      <a:pPr algn="l">
                        <a:lnSpc>
                          <a:spcPct val="107000"/>
                        </a:lnSpc>
                        <a:spcAft>
                          <a:spcPts val="0"/>
                        </a:spcAft>
                      </a:pPr>
                      <a:r>
                        <a:rPr lang="es-ES" sz="1400">
                          <a:effectLst/>
                        </a:rPr>
                        <a:t>Reacción 1 y</a:t>
                      </a:r>
                      <a:endParaRPr lang="es-ES" sz="140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76,62</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82773">
                <a:tc>
                  <a:txBody>
                    <a:bodyPr/>
                    <a:lstStyle/>
                    <a:p>
                      <a:pPr algn="l">
                        <a:lnSpc>
                          <a:spcPct val="107000"/>
                        </a:lnSpc>
                        <a:spcAft>
                          <a:spcPts val="0"/>
                        </a:spcAft>
                      </a:pPr>
                      <a:r>
                        <a:rPr lang="es-ES" sz="1400" dirty="0">
                          <a:effectLst/>
                        </a:rPr>
                        <a:t>Reacción 2 y</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88,85</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182773">
                <a:tc gridSpan="3">
                  <a:txBody>
                    <a:bodyPr/>
                    <a:lstStyle/>
                    <a:p>
                      <a:pPr algn="ctr">
                        <a:lnSpc>
                          <a:spcPct val="107000"/>
                        </a:lnSpc>
                        <a:spcAft>
                          <a:spcPts val="0"/>
                        </a:spcAft>
                      </a:pPr>
                      <a:r>
                        <a:rPr lang="es-ES" sz="1400" dirty="0">
                          <a:effectLst/>
                        </a:rPr>
                        <a:t>Fuerzas cortantes resultantes</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5"/>
                  </a:ext>
                </a:extLst>
              </a:tr>
              <a:tr h="368760">
                <a:tc>
                  <a:txBody>
                    <a:bodyPr/>
                    <a:lstStyle/>
                    <a:p>
                      <a:pPr algn="l">
                        <a:lnSpc>
                          <a:spcPct val="107000"/>
                        </a:lnSpc>
                        <a:spcAft>
                          <a:spcPts val="0"/>
                        </a:spcAft>
                      </a:pPr>
                      <a:r>
                        <a:rPr lang="es-ES" sz="1400" dirty="0">
                          <a:effectLst/>
                        </a:rPr>
                        <a:t>Fuerza cortante A</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171,321</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368760">
                <a:tc>
                  <a:txBody>
                    <a:bodyPr/>
                    <a:lstStyle/>
                    <a:p>
                      <a:pPr algn="l">
                        <a:lnSpc>
                          <a:spcPct val="107000"/>
                        </a:lnSpc>
                        <a:spcAft>
                          <a:spcPts val="0"/>
                        </a:spcAft>
                      </a:pPr>
                      <a:r>
                        <a:rPr lang="es-ES" sz="1400" dirty="0">
                          <a:effectLst/>
                        </a:rPr>
                        <a:t>Fuerza cortante B</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174,159</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368760">
                <a:tc>
                  <a:txBody>
                    <a:bodyPr/>
                    <a:lstStyle/>
                    <a:p>
                      <a:pPr algn="l">
                        <a:lnSpc>
                          <a:spcPct val="107000"/>
                        </a:lnSpc>
                        <a:spcAft>
                          <a:spcPts val="0"/>
                        </a:spcAft>
                      </a:pPr>
                      <a:r>
                        <a:rPr lang="es-ES" sz="1400" dirty="0">
                          <a:effectLst/>
                        </a:rPr>
                        <a:t>Fuerza cortante C</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174,123</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182773">
                <a:tc>
                  <a:txBody>
                    <a:bodyPr/>
                    <a:lstStyle/>
                    <a:p>
                      <a:pPr algn="l">
                        <a:lnSpc>
                          <a:spcPct val="107000"/>
                        </a:lnSpc>
                        <a:spcAft>
                          <a:spcPts val="0"/>
                        </a:spcAft>
                      </a:pPr>
                      <a:r>
                        <a:rPr lang="es-ES" sz="1400" dirty="0">
                          <a:effectLst/>
                        </a:rPr>
                        <a:t>Fuerza cortante D</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619,34</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182773">
                <a:tc>
                  <a:txBody>
                    <a:bodyPr/>
                    <a:lstStyle/>
                    <a:p>
                      <a:pPr algn="l">
                        <a:lnSpc>
                          <a:spcPct val="107000"/>
                        </a:lnSpc>
                        <a:spcAft>
                          <a:spcPts val="0"/>
                        </a:spcAft>
                      </a:pPr>
                      <a:r>
                        <a:rPr lang="es-ES" sz="1400" dirty="0">
                          <a:effectLst/>
                        </a:rPr>
                        <a:t>Fuerza cortante E</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459,7</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r h="182773">
                <a:tc gridSpan="3">
                  <a:txBody>
                    <a:bodyPr/>
                    <a:lstStyle/>
                    <a:p>
                      <a:pPr algn="ctr">
                        <a:lnSpc>
                          <a:spcPct val="107000"/>
                        </a:lnSpc>
                        <a:spcAft>
                          <a:spcPts val="0"/>
                        </a:spcAft>
                      </a:pPr>
                      <a:r>
                        <a:rPr lang="es-ES" sz="1400" dirty="0">
                          <a:effectLst/>
                        </a:rPr>
                        <a:t>Momentos flectores resultantes</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11"/>
                  </a:ext>
                </a:extLst>
              </a:tr>
              <a:tr h="368760">
                <a:tc>
                  <a:txBody>
                    <a:bodyPr/>
                    <a:lstStyle/>
                    <a:p>
                      <a:pPr algn="l">
                        <a:lnSpc>
                          <a:spcPct val="107000"/>
                        </a:lnSpc>
                        <a:spcAft>
                          <a:spcPts val="0"/>
                        </a:spcAft>
                      </a:pPr>
                      <a:r>
                        <a:rPr lang="es-ES" sz="1400" dirty="0">
                          <a:effectLst/>
                        </a:rPr>
                        <a:t>Momento flector A</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effectLst/>
                        </a:rPr>
                        <a:t>0</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Nm</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368760">
                <a:tc>
                  <a:txBody>
                    <a:bodyPr/>
                    <a:lstStyle/>
                    <a:p>
                      <a:pPr algn="l">
                        <a:lnSpc>
                          <a:spcPct val="107000"/>
                        </a:lnSpc>
                        <a:spcAft>
                          <a:spcPts val="0"/>
                        </a:spcAft>
                      </a:pPr>
                      <a:r>
                        <a:rPr lang="es-ES" sz="1400" dirty="0">
                          <a:effectLst/>
                        </a:rPr>
                        <a:t>Momento flector B</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effectLst/>
                        </a:rPr>
                        <a:t>16,276</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Nm</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3"/>
                  </a:ext>
                </a:extLst>
              </a:tr>
              <a:tr h="368760">
                <a:tc>
                  <a:txBody>
                    <a:bodyPr/>
                    <a:lstStyle/>
                    <a:p>
                      <a:pPr algn="l">
                        <a:lnSpc>
                          <a:spcPct val="107000"/>
                        </a:lnSpc>
                        <a:spcAft>
                          <a:spcPts val="0"/>
                        </a:spcAft>
                      </a:pPr>
                      <a:r>
                        <a:rPr lang="es-ES" sz="1400" dirty="0">
                          <a:effectLst/>
                        </a:rPr>
                        <a:t>Momento flector C</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effectLst/>
                        </a:rPr>
                        <a:t>30,615</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Nm</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4"/>
                  </a:ext>
                </a:extLst>
              </a:tr>
              <a:tr h="368760">
                <a:tc>
                  <a:txBody>
                    <a:bodyPr/>
                    <a:lstStyle/>
                    <a:p>
                      <a:pPr algn="l">
                        <a:lnSpc>
                          <a:spcPct val="107000"/>
                        </a:lnSpc>
                        <a:spcAft>
                          <a:spcPts val="0"/>
                        </a:spcAft>
                      </a:pPr>
                      <a:r>
                        <a:rPr lang="es-ES" sz="1400" dirty="0">
                          <a:effectLst/>
                        </a:rPr>
                        <a:t>Momento flector D</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effectLst/>
                        </a:rPr>
                        <a:t>41,373</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a:effectLst/>
                        </a:rPr>
                        <a:t>Nm</a:t>
                      </a:r>
                      <a:endParaRPr lang="es-ES" sz="140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5"/>
                  </a:ext>
                </a:extLst>
              </a:tr>
              <a:tr h="368760">
                <a:tc>
                  <a:txBody>
                    <a:bodyPr/>
                    <a:lstStyle/>
                    <a:p>
                      <a:pPr algn="l">
                        <a:lnSpc>
                          <a:spcPct val="107000"/>
                        </a:lnSpc>
                        <a:spcAft>
                          <a:spcPts val="0"/>
                        </a:spcAft>
                      </a:pPr>
                      <a:r>
                        <a:rPr lang="es-ES" sz="1400" dirty="0">
                          <a:effectLst/>
                        </a:rPr>
                        <a:t>Momento flector E</a:t>
                      </a:r>
                      <a:endParaRPr lang="es-ES" sz="1400" dirty="0">
                        <a:solidFill>
                          <a:schemeClr val="tx1"/>
                        </a:solidFill>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effectLst/>
                        </a:rPr>
                        <a:t>0</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ES" sz="1400" dirty="0">
                          <a:effectLst/>
                        </a:rPr>
                        <a:t>Nm</a:t>
                      </a:r>
                      <a:endParaRPr lang="es-ES" sz="1400" dirty="0">
                        <a:effectLst/>
                        <a:latin typeface="+mn-lt"/>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6"/>
                  </a:ext>
                </a:extLst>
              </a:tr>
            </a:tbl>
          </a:graphicData>
        </a:graphic>
      </p:graphicFrame>
      <p:pic>
        <p:nvPicPr>
          <p:cNvPr id="10" name="Imagen 9"/>
          <p:cNvPicPr/>
          <p:nvPr/>
        </p:nvPicPr>
        <p:blipFill>
          <a:blip r:embed="rId4"/>
          <a:stretch>
            <a:fillRect/>
          </a:stretch>
        </p:blipFill>
        <p:spPr>
          <a:xfrm>
            <a:off x="8993171" y="1745741"/>
            <a:ext cx="3198829" cy="3644961"/>
          </a:xfrm>
          <a:prstGeom prst="rect">
            <a:avLst/>
          </a:prstGeom>
        </p:spPr>
      </p:pic>
      <p:sp>
        <p:nvSpPr>
          <p:cNvPr id="12" name="Rectángulo 11"/>
          <p:cNvSpPr/>
          <p:nvPr/>
        </p:nvSpPr>
        <p:spPr>
          <a:xfrm>
            <a:off x="9472801" y="116573"/>
            <a:ext cx="2390398" cy="369332"/>
          </a:xfrm>
          <a:prstGeom prst="rect">
            <a:avLst/>
          </a:prstGeom>
        </p:spPr>
        <p:txBody>
          <a:bodyPr wrap="none">
            <a:spAutoFit/>
          </a:bodyPr>
          <a:lstStyle/>
          <a:p>
            <a:pPr algn="r" defTabSz="914400"/>
            <a:r>
              <a:rPr lang="es-EC" b="1" i="1" kern="0" dirty="0"/>
              <a:t>DISEÑO MECÁNICO</a:t>
            </a:r>
          </a:p>
        </p:txBody>
      </p:sp>
      <p:graphicFrame>
        <p:nvGraphicFramePr>
          <p:cNvPr id="3" name="Tabla 2">
            <a:extLst>
              <a:ext uri="{FF2B5EF4-FFF2-40B4-BE49-F238E27FC236}">
                <a16:creationId xmlns:a16="http://schemas.microsoft.com/office/drawing/2014/main" xmlns="" id="{E2DFC3A4-3C3C-4201-AA3D-80178B956506}"/>
              </a:ext>
            </a:extLst>
          </p:cNvPr>
          <p:cNvGraphicFramePr>
            <a:graphicFrameLocks noGrp="1"/>
          </p:cNvGraphicFramePr>
          <p:nvPr>
            <p:extLst>
              <p:ext uri="{D42A27DB-BD31-4B8C-83A1-F6EECF244321}">
                <p14:modId xmlns:p14="http://schemas.microsoft.com/office/powerpoint/2010/main" val="3049554497"/>
              </p:ext>
            </p:extLst>
          </p:nvPr>
        </p:nvGraphicFramePr>
        <p:xfrm>
          <a:off x="4495003" y="1246200"/>
          <a:ext cx="4394475" cy="4993879"/>
        </p:xfrm>
        <a:graphic>
          <a:graphicData uri="http://schemas.openxmlformats.org/drawingml/2006/table">
            <a:tbl>
              <a:tblPr>
                <a:tableStyleId>{284E427A-3D55-4303-BF80-6455036E1DE7}</a:tableStyleId>
              </a:tblPr>
              <a:tblGrid>
                <a:gridCol w="1464825">
                  <a:extLst>
                    <a:ext uri="{9D8B030D-6E8A-4147-A177-3AD203B41FA5}">
                      <a16:colId xmlns:a16="http://schemas.microsoft.com/office/drawing/2014/main" xmlns="" val="3390521265"/>
                    </a:ext>
                  </a:extLst>
                </a:gridCol>
                <a:gridCol w="1464825">
                  <a:extLst>
                    <a:ext uri="{9D8B030D-6E8A-4147-A177-3AD203B41FA5}">
                      <a16:colId xmlns:a16="http://schemas.microsoft.com/office/drawing/2014/main" xmlns="" val="2789613607"/>
                    </a:ext>
                  </a:extLst>
                </a:gridCol>
                <a:gridCol w="1464825">
                  <a:extLst>
                    <a:ext uri="{9D8B030D-6E8A-4147-A177-3AD203B41FA5}">
                      <a16:colId xmlns:a16="http://schemas.microsoft.com/office/drawing/2014/main" xmlns="" val="299115509"/>
                    </a:ext>
                  </a:extLst>
                </a:gridCol>
              </a:tblGrid>
              <a:tr h="252239">
                <a:tc gridSpan="3">
                  <a:txBody>
                    <a:bodyPr/>
                    <a:lstStyle/>
                    <a:p>
                      <a:pPr algn="ctr" fontAlgn="b"/>
                      <a:r>
                        <a:rPr lang="es-MX" sz="1200" u="none" strike="noStrike" dirty="0">
                          <a:effectLst/>
                        </a:rPr>
                        <a:t>Material </a:t>
                      </a:r>
                      <a:endParaRPr lang="es-MX" sz="1200" b="0" i="0" u="none" strike="noStrike" dirty="0">
                        <a:solidFill>
                          <a:srgbClr val="000000"/>
                        </a:solidFill>
                        <a:effectLst/>
                        <a:latin typeface="+mj-lt"/>
                      </a:endParaRPr>
                    </a:p>
                  </a:txBody>
                  <a:tcPr marL="7620" marR="7620" marT="762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3715241472"/>
                  </a:ext>
                </a:extLst>
              </a:tr>
              <a:tr h="252239">
                <a:tc>
                  <a:txBody>
                    <a:bodyPr/>
                    <a:lstStyle/>
                    <a:p>
                      <a:pPr algn="ctr" fontAlgn="b"/>
                      <a:r>
                        <a:rPr lang="es-MX" sz="1200" u="none" strike="noStrike" dirty="0">
                          <a:effectLst/>
                        </a:rPr>
                        <a:t>tipo</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SAE 1045</a:t>
                      </a:r>
                      <a:endParaRPr lang="es-MX" sz="1200" b="0" i="0" u="none" strike="noStrike" dirty="0">
                        <a:solidFill>
                          <a:srgbClr val="000000"/>
                        </a:solidFill>
                        <a:effectLst/>
                        <a:latin typeface="+mj-lt"/>
                      </a:endParaRPr>
                    </a:p>
                  </a:txBody>
                  <a:tcPr marL="7620" marR="7620" marT="7620" marB="0" anchor="ctr"/>
                </a:tc>
                <a:tc>
                  <a:txBody>
                    <a:bodyPr/>
                    <a:lstStyle/>
                    <a:p>
                      <a:pPr algn="ctr" fontAlgn="b"/>
                      <a:endParaRPr lang="es-MX" sz="1200" b="0" i="0" u="none" strike="noStrike">
                        <a:solidFill>
                          <a:srgbClr val="000000"/>
                        </a:solidFill>
                        <a:effectLst/>
                        <a:latin typeface="+mj-lt"/>
                      </a:endParaRPr>
                    </a:p>
                  </a:txBody>
                  <a:tcPr marL="7620" marR="7620" marT="7620" marB="0" anchor="ctr"/>
                </a:tc>
                <a:extLst>
                  <a:ext uri="{0D108BD9-81ED-4DB2-BD59-A6C34878D82A}">
                    <a16:rowId xmlns:a16="http://schemas.microsoft.com/office/drawing/2014/main" xmlns="" val="1493110374"/>
                  </a:ext>
                </a:extLst>
              </a:tr>
              <a:tr h="252239">
                <a:tc>
                  <a:txBody>
                    <a:bodyPr/>
                    <a:lstStyle/>
                    <a:p>
                      <a:pPr algn="ctr" fontAlgn="b"/>
                      <a:r>
                        <a:rPr lang="es-MX" sz="1200" u="none" strike="noStrike" dirty="0">
                          <a:effectLst/>
                        </a:rPr>
                        <a:t>Límite de fluencia </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413</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err="1">
                          <a:effectLst/>
                        </a:rPr>
                        <a:t>Mpa</a:t>
                      </a:r>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3934485571"/>
                  </a:ext>
                </a:extLst>
              </a:tr>
              <a:tr h="472948">
                <a:tc>
                  <a:txBody>
                    <a:bodyPr/>
                    <a:lstStyle/>
                    <a:p>
                      <a:pPr algn="ctr" fontAlgn="b"/>
                      <a:r>
                        <a:rPr lang="es-ES" sz="1200" u="none" strike="noStrike" dirty="0">
                          <a:effectLst/>
                        </a:rPr>
                        <a:t>Esfuerzo último a la tracción </a:t>
                      </a:r>
                      <a:endParaRPr lang="es-ES"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655</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a:effectLst/>
                        </a:rPr>
                        <a:t>MPa</a:t>
                      </a:r>
                      <a:endParaRPr lang="es-MX" sz="1200" b="0" i="0" u="none" strike="noStrike">
                        <a:solidFill>
                          <a:srgbClr val="000000"/>
                        </a:solidFill>
                        <a:effectLst/>
                        <a:latin typeface="+mj-lt"/>
                      </a:endParaRPr>
                    </a:p>
                  </a:txBody>
                  <a:tcPr marL="7620" marR="7620" marT="7620" marB="0" anchor="ctr"/>
                </a:tc>
                <a:extLst>
                  <a:ext uri="{0D108BD9-81ED-4DB2-BD59-A6C34878D82A}">
                    <a16:rowId xmlns:a16="http://schemas.microsoft.com/office/drawing/2014/main" xmlns="" val="1154492199"/>
                  </a:ext>
                </a:extLst>
              </a:tr>
              <a:tr h="365995">
                <a:tc>
                  <a:txBody>
                    <a:bodyPr/>
                    <a:lstStyle/>
                    <a:p>
                      <a:pPr algn="ctr" fontAlgn="b"/>
                      <a:r>
                        <a:rPr lang="es-MX" sz="1200" u="none" strike="noStrike" dirty="0">
                          <a:effectLst/>
                        </a:rPr>
                        <a:t>Modulo de elasticidad</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200</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err="1">
                          <a:effectLst/>
                        </a:rPr>
                        <a:t>Gpa</a:t>
                      </a:r>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3800220399"/>
                  </a:ext>
                </a:extLst>
              </a:tr>
              <a:tr h="472948">
                <a:tc>
                  <a:txBody>
                    <a:bodyPr/>
                    <a:lstStyle/>
                    <a:p>
                      <a:pPr algn="ctr" fontAlgn="b"/>
                      <a:r>
                        <a:rPr lang="es-MX" sz="1200" u="none" strike="noStrike" dirty="0">
                          <a:effectLst/>
                        </a:rPr>
                        <a:t>porcentaje de elongación</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23</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a:effectLst/>
                        </a:rPr>
                        <a:t>%</a:t>
                      </a:r>
                      <a:endParaRPr lang="es-MX" sz="1200" b="0" i="0" u="none" strike="noStrike">
                        <a:solidFill>
                          <a:srgbClr val="000000"/>
                        </a:solidFill>
                        <a:effectLst/>
                        <a:latin typeface="+mj-lt"/>
                      </a:endParaRPr>
                    </a:p>
                  </a:txBody>
                  <a:tcPr marL="7620" marR="7620" marT="7620" marB="0" anchor="ctr"/>
                </a:tc>
                <a:extLst>
                  <a:ext uri="{0D108BD9-81ED-4DB2-BD59-A6C34878D82A}">
                    <a16:rowId xmlns:a16="http://schemas.microsoft.com/office/drawing/2014/main" xmlns="" val="2810616733"/>
                  </a:ext>
                </a:extLst>
              </a:tr>
              <a:tr h="315299">
                <a:tc>
                  <a:txBody>
                    <a:bodyPr/>
                    <a:lstStyle/>
                    <a:p>
                      <a:pPr algn="ctr" fontAlgn="b"/>
                      <a:r>
                        <a:rPr lang="es-MX" sz="1200" u="none" strike="noStrike" dirty="0">
                          <a:effectLst/>
                        </a:rPr>
                        <a:t>Densidad</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7.85</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a:effectLst/>
                        </a:rPr>
                        <a:t>g/cm3</a:t>
                      </a:r>
                      <a:endParaRPr lang="es-MX" sz="1200" b="0" i="0" u="none" strike="noStrike">
                        <a:solidFill>
                          <a:srgbClr val="000000"/>
                        </a:solidFill>
                        <a:effectLst/>
                        <a:latin typeface="+mj-lt"/>
                      </a:endParaRPr>
                    </a:p>
                  </a:txBody>
                  <a:tcPr marL="7620" marR="7620" marT="7620" marB="0" anchor="ctr"/>
                </a:tc>
                <a:extLst>
                  <a:ext uri="{0D108BD9-81ED-4DB2-BD59-A6C34878D82A}">
                    <a16:rowId xmlns:a16="http://schemas.microsoft.com/office/drawing/2014/main" xmlns="" val="3107668169"/>
                  </a:ext>
                </a:extLst>
              </a:tr>
              <a:tr h="378358">
                <a:tc gridSpan="3">
                  <a:txBody>
                    <a:bodyPr/>
                    <a:lstStyle/>
                    <a:p>
                      <a:pPr algn="ctr" fontAlgn="b"/>
                      <a:r>
                        <a:rPr lang="es-MX" sz="1200" u="none" strike="noStrike" dirty="0">
                          <a:effectLst/>
                        </a:rPr>
                        <a:t>Diseño estático</a:t>
                      </a:r>
                      <a:endParaRPr lang="es-MX" sz="1200" b="1" i="0" u="none" strike="noStrike" dirty="0">
                        <a:solidFill>
                          <a:srgbClr val="000000"/>
                        </a:solidFill>
                        <a:effectLst/>
                        <a:latin typeface="+mj-lt"/>
                      </a:endParaRPr>
                    </a:p>
                  </a:txBody>
                  <a:tcPr marL="7620" marR="7620" marT="762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3162745437"/>
                  </a:ext>
                </a:extLst>
              </a:tr>
              <a:tr h="365995">
                <a:tc>
                  <a:txBody>
                    <a:bodyPr/>
                    <a:lstStyle/>
                    <a:p>
                      <a:pPr algn="ctr" fontAlgn="b"/>
                      <a:r>
                        <a:rPr lang="es-MX" sz="1200" u="none" strike="noStrike" dirty="0">
                          <a:effectLst/>
                        </a:rPr>
                        <a:t>Factor de seguridad</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2</a:t>
                      </a:r>
                      <a:endParaRPr lang="es-MX" sz="1200" b="0" i="0" u="none" strike="noStrike" dirty="0">
                        <a:solidFill>
                          <a:srgbClr val="000000"/>
                        </a:solidFill>
                        <a:effectLst/>
                        <a:latin typeface="+mj-lt"/>
                      </a:endParaRPr>
                    </a:p>
                  </a:txBody>
                  <a:tcPr marL="7620" marR="7620" marT="7620" marB="0" anchor="ctr"/>
                </a:tc>
                <a:tc>
                  <a:txBody>
                    <a:bodyPr/>
                    <a:lstStyle/>
                    <a:p>
                      <a:pPr algn="ctr" fontAlgn="b"/>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884041933"/>
                  </a:ext>
                </a:extLst>
              </a:tr>
              <a:tr h="252239">
                <a:tc>
                  <a:txBody>
                    <a:bodyPr/>
                    <a:lstStyle/>
                    <a:p>
                      <a:pPr algn="ctr" fontAlgn="b"/>
                      <a:r>
                        <a:rPr lang="es-MX" sz="1200" u="none" strike="noStrike" dirty="0">
                          <a:effectLst/>
                        </a:rPr>
                        <a:t>Diámetro </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12.73</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mm</a:t>
                      </a:r>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1323965626"/>
                  </a:ext>
                </a:extLst>
              </a:tr>
              <a:tr h="252239">
                <a:tc gridSpan="3">
                  <a:txBody>
                    <a:bodyPr/>
                    <a:lstStyle/>
                    <a:p>
                      <a:pPr algn="ctr" fontAlgn="b"/>
                      <a:r>
                        <a:rPr lang="es-MX" sz="1200" u="none" strike="noStrike" dirty="0">
                          <a:effectLst/>
                        </a:rPr>
                        <a:t>Diseño a fatiga </a:t>
                      </a:r>
                      <a:endParaRPr lang="es-MX" sz="1200" b="1" i="0" u="none" strike="noStrike" dirty="0">
                        <a:solidFill>
                          <a:srgbClr val="000000"/>
                        </a:solidFill>
                        <a:effectLst/>
                        <a:latin typeface="+mj-lt"/>
                      </a:endParaRPr>
                    </a:p>
                  </a:txBody>
                  <a:tcPr marL="7620" marR="7620" marT="7620" marB="0" anchor="ctr"/>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3715221020"/>
                  </a:ext>
                </a:extLst>
              </a:tr>
              <a:tr h="545257">
                <a:tc>
                  <a:txBody>
                    <a:bodyPr/>
                    <a:lstStyle/>
                    <a:p>
                      <a:pPr algn="ctr" fontAlgn="b"/>
                      <a:r>
                        <a:rPr lang="es-MX" sz="1200" u="none" strike="noStrike" dirty="0">
                          <a:effectLst/>
                        </a:rPr>
                        <a:t>Limite de resistencia a la fatiga no corregido </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327.5</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err="1">
                          <a:effectLst/>
                        </a:rPr>
                        <a:t>Mpa</a:t>
                      </a:r>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1486365186"/>
                  </a:ext>
                </a:extLst>
              </a:tr>
              <a:tr h="545257">
                <a:tc>
                  <a:txBody>
                    <a:bodyPr/>
                    <a:lstStyle/>
                    <a:p>
                      <a:pPr algn="ctr" fontAlgn="b"/>
                      <a:r>
                        <a:rPr lang="es-MX" sz="1200" u="none" strike="noStrike" dirty="0">
                          <a:effectLst/>
                        </a:rPr>
                        <a:t>Limite de resistencia a la fatiga corregido </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199.47</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MPa</a:t>
                      </a:r>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1869157086"/>
                  </a:ext>
                </a:extLst>
              </a:tr>
              <a:tr h="252239">
                <a:tc>
                  <a:txBody>
                    <a:bodyPr/>
                    <a:lstStyle/>
                    <a:p>
                      <a:pPr algn="ctr" fontAlgn="b"/>
                      <a:r>
                        <a:rPr lang="es-MX" sz="1200" u="none" strike="noStrike" dirty="0">
                          <a:effectLst/>
                        </a:rPr>
                        <a:t>diámetro del eje</a:t>
                      </a:r>
                      <a:endParaRPr lang="es-MX" sz="1200" b="1"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21.21</a:t>
                      </a:r>
                      <a:endParaRPr lang="es-MX" sz="1200" b="0" i="0" u="none" strike="noStrike" dirty="0">
                        <a:solidFill>
                          <a:srgbClr val="000000"/>
                        </a:solidFill>
                        <a:effectLst/>
                        <a:latin typeface="+mj-lt"/>
                      </a:endParaRPr>
                    </a:p>
                  </a:txBody>
                  <a:tcPr marL="7620" marR="7620" marT="7620" marB="0" anchor="ctr"/>
                </a:tc>
                <a:tc>
                  <a:txBody>
                    <a:bodyPr/>
                    <a:lstStyle/>
                    <a:p>
                      <a:pPr algn="ctr" fontAlgn="b"/>
                      <a:r>
                        <a:rPr lang="es-MX" sz="1200" u="none" strike="noStrike" dirty="0">
                          <a:effectLst/>
                        </a:rPr>
                        <a:t>mm</a:t>
                      </a:r>
                      <a:endParaRPr lang="es-MX" sz="12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3687655907"/>
                  </a:ext>
                </a:extLst>
              </a:tr>
            </a:tbl>
          </a:graphicData>
        </a:graphic>
      </p:graphicFrame>
    </p:spTree>
    <p:extLst>
      <p:ext uri="{BB962C8B-B14F-4D97-AF65-F5344CB8AC3E}">
        <p14:creationId xmlns:p14="http://schemas.microsoft.com/office/powerpoint/2010/main" val="383507942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FAF4D21B-9F43-4A43-BBF8-CCD1486E50F8}"/>
              </a:ext>
            </a:extLst>
          </p:cNvPr>
          <p:cNvSpPr>
            <a:spLocks noGrp="1"/>
          </p:cNvSpPr>
          <p:nvPr>
            <p:ph type="title"/>
          </p:nvPr>
        </p:nvSpPr>
        <p:spPr/>
        <p:txBody>
          <a:bodyPr anchor="ctr"/>
          <a:lstStyle/>
          <a:p>
            <a:pPr algn="ctr"/>
            <a:r>
              <a:rPr lang="es-MX" dirty="0">
                <a:solidFill>
                  <a:schemeClr val="tx1"/>
                </a:solidFill>
              </a:rPr>
              <a:t>Validación computacional</a:t>
            </a:r>
          </a:p>
        </p:txBody>
      </p:sp>
      <p:sp>
        <p:nvSpPr>
          <p:cNvPr id="4" name="Marcador de fecha 3">
            <a:extLst>
              <a:ext uri="{FF2B5EF4-FFF2-40B4-BE49-F238E27FC236}">
                <a16:creationId xmlns:a16="http://schemas.microsoft.com/office/drawing/2014/main" xmlns="" id="{02E1C97C-BA62-4AE9-8B9A-B2AEB45A719F}"/>
              </a:ext>
            </a:extLst>
          </p:cNvPr>
          <p:cNvSpPr>
            <a:spLocks noGrp="1"/>
          </p:cNvSpPr>
          <p:nvPr>
            <p:ph type="dt" sz="half" idx="4294967295"/>
          </p:nvPr>
        </p:nvSpPr>
        <p:spPr>
          <a:xfrm>
            <a:off x="0" y="6356350"/>
            <a:ext cx="2844800" cy="365125"/>
          </a:xfrm>
          <a:prstGeom prst="rect">
            <a:avLst/>
          </a:prstGeom>
        </p:spPr>
        <p:txBody>
          <a:bodyPr/>
          <a:lstStyle/>
          <a:p>
            <a:pPr defTabSz="914400" fontAlgn="base">
              <a:spcBef>
                <a:spcPct val="0"/>
              </a:spcBef>
              <a:spcAft>
                <a:spcPct val="0"/>
              </a:spcAft>
            </a:pPr>
            <a:fld id="{1FC939B4-FF5F-4AA1-8405-F8DF1BD3B043}" type="datetime1">
              <a:rPr lang="es-ES" altLang="es-ES" smtClean="0">
                <a:solidFill>
                  <a:srgbClr val="000000"/>
                </a:solidFill>
              </a:rPr>
              <a:t>22/01/2020</a:t>
            </a:fld>
            <a:endParaRPr lang="en-US" altLang="es-ES" dirty="0">
              <a:solidFill>
                <a:srgbClr val="000000"/>
              </a:solidFill>
            </a:endParaRPr>
          </a:p>
        </p:txBody>
      </p:sp>
      <p:sp>
        <p:nvSpPr>
          <p:cNvPr id="6" name="Marcador de número de diapositiva 5">
            <a:extLst>
              <a:ext uri="{FF2B5EF4-FFF2-40B4-BE49-F238E27FC236}">
                <a16:creationId xmlns:a16="http://schemas.microsoft.com/office/drawing/2014/main" xmlns="" id="{5DF0EE2A-4AB3-4928-AAE9-E0DED562A8A2}"/>
              </a:ext>
            </a:extLst>
          </p:cNvPr>
          <p:cNvSpPr>
            <a:spLocks noGrp="1"/>
          </p:cNvSpPr>
          <p:nvPr>
            <p:ph type="sldNum" sz="quarter" idx="4294967295"/>
          </p:nvPr>
        </p:nvSpPr>
        <p:spPr>
          <a:xfrm>
            <a:off x="9347200" y="6356350"/>
            <a:ext cx="2844800" cy="365125"/>
          </a:xfrm>
          <a:prstGeom prst="rect">
            <a:avLst/>
          </a:prstGeom>
        </p:spPr>
        <p:txBody>
          <a:body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15</a:t>
            </a:fld>
            <a:endParaRPr lang="en-US" altLang="es-ES" dirty="0">
              <a:solidFill>
                <a:srgbClr val="000000"/>
              </a:solidFill>
            </a:endParaRPr>
          </a:p>
        </p:txBody>
      </p:sp>
      <p:pic>
        <p:nvPicPr>
          <p:cNvPr id="9" name="Imagen 8">
            <a:extLst>
              <a:ext uri="{FF2B5EF4-FFF2-40B4-BE49-F238E27FC236}">
                <a16:creationId xmlns:a16="http://schemas.microsoft.com/office/drawing/2014/main" xmlns="" id="{B505A3A9-932C-4F45-AEF5-273F3D48677C}"/>
              </a:ext>
            </a:extLst>
          </p:cNvPr>
          <p:cNvPicPr/>
          <p:nvPr/>
        </p:nvPicPr>
        <p:blipFill>
          <a:blip r:embed="rId3"/>
          <a:stretch>
            <a:fillRect/>
          </a:stretch>
        </p:blipFill>
        <p:spPr>
          <a:xfrm>
            <a:off x="701302" y="1647824"/>
            <a:ext cx="9479645" cy="3697174"/>
          </a:xfrm>
          <a:prstGeom prst="rect">
            <a:avLst/>
          </a:prstGeom>
        </p:spPr>
      </p:pic>
      <p:sp>
        <p:nvSpPr>
          <p:cNvPr id="10" name="Rectángulo 9">
            <a:extLst>
              <a:ext uri="{FF2B5EF4-FFF2-40B4-BE49-F238E27FC236}">
                <a16:creationId xmlns:a16="http://schemas.microsoft.com/office/drawing/2014/main" xmlns="" id="{4D6F11BD-7668-4DA6-8807-A643138DDF80}"/>
              </a:ext>
            </a:extLst>
          </p:cNvPr>
          <p:cNvSpPr/>
          <p:nvPr/>
        </p:nvSpPr>
        <p:spPr>
          <a:xfrm>
            <a:off x="10180947" y="1732181"/>
            <a:ext cx="1825009" cy="523220"/>
          </a:xfrm>
          <a:prstGeom prst="rect">
            <a:avLst/>
          </a:prstGeom>
        </p:spPr>
        <p:txBody>
          <a:bodyPr wrap="square">
            <a:spAutoFit/>
          </a:bodyPr>
          <a:lstStyle/>
          <a:p>
            <a:r>
              <a:rPr lang="es-EC" sz="1400" dirty="0">
                <a:latin typeface="Times New Roman" panose="02020603050405020304" pitchFamily="18" charset="0"/>
                <a:ea typeface="Calibri" panose="020F0502020204030204" pitchFamily="34" charset="0"/>
              </a:rPr>
              <a:t>menor valor del factor de seguridad de 6.839</a:t>
            </a:r>
            <a:endParaRPr lang="es-ES" sz="1400" dirty="0"/>
          </a:p>
        </p:txBody>
      </p:sp>
      <p:sp>
        <p:nvSpPr>
          <p:cNvPr id="8" name="CuadroTexto 7">
            <a:extLst>
              <a:ext uri="{FF2B5EF4-FFF2-40B4-BE49-F238E27FC236}">
                <a16:creationId xmlns:a16="http://schemas.microsoft.com/office/drawing/2014/main" xmlns="" id="{5B7B8D32-1C18-46D9-BBD4-464E367214E7}"/>
              </a:ext>
            </a:extLst>
          </p:cNvPr>
          <p:cNvSpPr txBox="1"/>
          <p:nvPr/>
        </p:nvSpPr>
        <p:spPr>
          <a:xfrm>
            <a:off x="5135710" y="6356350"/>
            <a:ext cx="838691" cy="369332"/>
          </a:xfrm>
          <a:prstGeom prst="rect">
            <a:avLst/>
          </a:prstGeom>
          <a:noFill/>
        </p:spPr>
        <p:txBody>
          <a:bodyPr wrap="none" rtlCol="0">
            <a:spAutoFit/>
          </a:bodyPr>
          <a:lstStyle/>
          <a:p>
            <a:r>
              <a:rPr lang="es-ES" dirty="0">
                <a:hlinkClick r:id="rId4" action="ppaction://hlinksldjump"/>
              </a:rPr>
              <a:t>Anexo</a:t>
            </a:r>
            <a:endParaRPr lang="es-ES" dirty="0"/>
          </a:p>
        </p:txBody>
      </p:sp>
    </p:spTree>
    <p:extLst>
      <p:ext uri="{BB962C8B-B14F-4D97-AF65-F5344CB8AC3E}">
        <p14:creationId xmlns:p14="http://schemas.microsoft.com/office/powerpoint/2010/main" val="8817459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a 6"/>
          <p:cNvGraphicFramePr>
            <a:graphicFrameLocks noGrp="1"/>
          </p:cNvGraphicFramePr>
          <p:nvPr>
            <p:extLst>
              <p:ext uri="{D42A27DB-BD31-4B8C-83A1-F6EECF244321}">
                <p14:modId xmlns:p14="http://schemas.microsoft.com/office/powerpoint/2010/main" val="444578138"/>
              </p:ext>
            </p:extLst>
          </p:nvPr>
        </p:nvGraphicFramePr>
        <p:xfrm>
          <a:off x="1467326" y="1807969"/>
          <a:ext cx="4848016" cy="2704210"/>
        </p:xfrm>
        <a:graphic>
          <a:graphicData uri="http://schemas.openxmlformats.org/drawingml/2006/table">
            <a:tbl>
              <a:tblPr firstRow="1" firstCol="1" bandRow="1">
                <a:tableStyleId>{5C22544A-7EE6-4342-B048-85BDC9FD1C3A}</a:tableStyleId>
              </a:tblPr>
              <a:tblGrid>
                <a:gridCol w="2926936">
                  <a:extLst>
                    <a:ext uri="{9D8B030D-6E8A-4147-A177-3AD203B41FA5}">
                      <a16:colId xmlns:a16="http://schemas.microsoft.com/office/drawing/2014/main" xmlns="" val="20000"/>
                    </a:ext>
                  </a:extLst>
                </a:gridCol>
                <a:gridCol w="960540">
                  <a:extLst>
                    <a:ext uri="{9D8B030D-6E8A-4147-A177-3AD203B41FA5}">
                      <a16:colId xmlns:a16="http://schemas.microsoft.com/office/drawing/2014/main" xmlns="" val="20001"/>
                    </a:ext>
                  </a:extLst>
                </a:gridCol>
                <a:gridCol w="960540">
                  <a:extLst>
                    <a:ext uri="{9D8B030D-6E8A-4147-A177-3AD203B41FA5}">
                      <a16:colId xmlns:a16="http://schemas.microsoft.com/office/drawing/2014/main" xmlns="" val="20002"/>
                    </a:ext>
                  </a:extLst>
                </a:gridCol>
              </a:tblGrid>
              <a:tr h="225710">
                <a:tc gridSpan="3">
                  <a:txBody>
                    <a:bodyPr/>
                    <a:lstStyle/>
                    <a:p>
                      <a:pPr algn="ctr">
                        <a:lnSpc>
                          <a:spcPct val="107000"/>
                        </a:lnSpc>
                        <a:spcAft>
                          <a:spcPts val="0"/>
                        </a:spcAft>
                      </a:pPr>
                      <a:r>
                        <a:rPr lang="es-ES" sz="1100" dirty="0">
                          <a:solidFill>
                            <a:schemeClr val="tx1"/>
                          </a:solidFill>
                          <a:effectLst/>
                        </a:rPr>
                        <a:t>Características </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S"/>
                    </a:p>
                  </a:txBody>
                  <a:tcPr/>
                </a:tc>
                <a:tc hMerge="1">
                  <a:txBody>
                    <a:bodyPr/>
                    <a:lstStyle/>
                    <a:p>
                      <a:endParaRPr lang="es-ES"/>
                    </a:p>
                  </a:txBody>
                  <a:tcPr/>
                </a:tc>
                <a:extLst>
                  <a:ext uri="{0D108BD9-81ED-4DB2-BD59-A6C34878D82A}">
                    <a16:rowId xmlns:a16="http://schemas.microsoft.com/office/drawing/2014/main" xmlns="" val="10000"/>
                  </a:ext>
                </a:extLst>
              </a:tr>
              <a:tr h="225710">
                <a:tc>
                  <a:txBody>
                    <a:bodyPr/>
                    <a:lstStyle/>
                    <a:p>
                      <a:pPr algn="l">
                        <a:lnSpc>
                          <a:spcPct val="107000"/>
                        </a:lnSpc>
                        <a:spcAft>
                          <a:spcPts val="0"/>
                        </a:spcAft>
                      </a:pPr>
                      <a:r>
                        <a:rPr lang="es-ES" sz="1100">
                          <a:solidFill>
                            <a:schemeClr val="tx1"/>
                          </a:solidFill>
                          <a:effectLst/>
                        </a:rPr>
                        <a:t>Factor de servicio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1.5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1"/>
                  </a:ext>
                </a:extLst>
              </a:tr>
              <a:tr h="225710">
                <a:tc>
                  <a:txBody>
                    <a:bodyPr/>
                    <a:lstStyle/>
                    <a:p>
                      <a:pPr algn="l">
                        <a:lnSpc>
                          <a:spcPct val="107000"/>
                        </a:lnSpc>
                        <a:spcAft>
                          <a:spcPts val="0"/>
                        </a:spcAft>
                      </a:pPr>
                      <a:r>
                        <a:rPr lang="es-ES" sz="1100">
                          <a:solidFill>
                            <a:schemeClr val="tx1"/>
                          </a:solidFill>
                          <a:effectLst/>
                        </a:rPr>
                        <a:t>Sección transversal</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Z</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2"/>
                  </a:ext>
                </a:extLst>
              </a:tr>
              <a:tr h="225710">
                <a:tc>
                  <a:txBody>
                    <a:bodyPr/>
                    <a:lstStyle/>
                    <a:p>
                      <a:pPr algn="l">
                        <a:lnSpc>
                          <a:spcPct val="107000"/>
                        </a:lnSpc>
                        <a:spcAft>
                          <a:spcPts val="0"/>
                        </a:spcAft>
                      </a:pPr>
                      <a:r>
                        <a:rPr lang="es-ES" sz="1100">
                          <a:solidFill>
                            <a:schemeClr val="tx1"/>
                          </a:solidFill>
                          <a:effectLst/>
                        </a:rPr>
                        <a:t>Diámetro de Polea conducida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3"/>
                  </a:ext>
                </a:extLst>
              </a:tr>
              <a:tr h="225710">
                <a:tc>
                  <a:txBody>
                    <a:bodyPr/>
                    <a:lstStyle/>
                    <a:p>
                      <a:pPr algn="l">
                        <a:lnSpc>
                          <a:spcPct val="107000"/>
                        </a:lnSpc>
                        <a:spcAft>
                          <a:spcPts val="0"/>
                        </a:spcAft>
                      </a:pPr>
                      <a:r>
                        <a:rPr lang="es-ES" sz="1100">
                          <a:solidFill>
                            <a:schemeClr val="tx1"/>
                          </a:solidFill>
                          <a:effectLst/>
                        </a:rPr>
                        <a:t>Diámetro de Polea conductora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in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4"/>
                  </a:ext>
                </a:extLst>
              </a:tr>
              <a:tr h="225710">
                <a:tc>
                  <a:txBody>
                    <a:bodyPr/>
                    <a:lstStyle/>
                    <a:p>
                      <a:pPr algn="l">
                        <a:lnSpc>
                          <a:spcPct val="107000"/>
                        </a:lnSpc>
                        <a:spcAft>
                          <a:spcPts val="0"/>
                        </a:spcAft>
                      </a:pPr>
                      <a:r>
                        <a:rPr lang="es-ES" sz="1100">
                          <a:solidFill>
                            <a:schemeClr val="tx1"/>
                          </a:solidFill>
                          <a:effectLst/>
                        </a:rPr>
                        <a:t>Velocidad de la banda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5.94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m/s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5"/>
                  </a:ext>
                </a:extLst>
              </a:tr>
              <a:tr h="225710">
                <a:tc>
                  <a:txBody>
                    <a:bodyPr/>
                    <a:lstStyle/>
                    <a:p>
                      <a:pPr algn="l">
                        <a:lnSpc>
                          <a:spcPct val="107000"/>
                        </a:lnSpc>
                        <a:spcAft>
                          <a:spcPts val="0"/>
                        </a:spcAft>
                      </a:pPr>
                      <a:r>
                        <a:rPr lang="es-ES" sz="1100">
                          <a:solidFill>
                            <a:schemeClr val="tx1"/>
                          </a:solidFill>
                          <a:effectLst/>
                        </a:rPr>
                        <a:t>Aproximación entre centros</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0.17</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6"/>
                  </a:ext>
                </a:extLst>
              </a:tr>
              <a:tr h="225710">
                <a:tc>
                  <a:txBody>
                    <a:bodyPr/>
                    <a:lstStyle/>
                    <a:p>
                      <a:pPr algn="l">
                        <a:lnSpc>
                          <a:spcPct val="107000"/>
                        </a:lnSpc>
                        <a:spcAft>
                          <a:spcPts val="0"/>
                        </a:spcAft>
                      </a:pPr>
                      <a:r>
                        <a:rPr lang="es-ES" sz="1100">
                          <a:solidFill>
                            <a:schemeClr val="tx1"/>
                          </a:solidFill>
                          <a:effectLst/>
                        </a:rPr>
                        <a:t>Longitud de la banda</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0.69</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7"/>
                  </a:ext>
                </a:extLst>
              </a:tr>
              <a:tr h="225710">
                <a:tc>
                  <a:txBody>
                    <a:bodyPr/>
                    <a:lstStyle/>
                    <a:p>
                      <a:pPr algn="l">
                        <a:lnSpc>
                          <a:spcPct val="107000"/>
                        </a:lnSpc>
                        <a:spcAft>
                          <a:spcPts val="0"/>
                        </a:spcAft>
                      </a:pPr>
                      <a:r>
                        <a:rPr lang="es-ES" sz="1100">
                          <a:solidFill>
                            <a:schemeClr val="tx1"/>
                          </a:solidFill>
                          <a:effectLst/>
                        </a:rPr>
                        <a:t>Distancia definitiva entre centros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0.164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m</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8"/>
                  </a:ext>
                </a:extLst>
              </a:tr>
              <a:tr h="225710">
                <a:tc>
                  <a:txBody>
                    <a:bodyPr/>
                    <a:lstStyle/>
                    <a:p>
                      <a:pPr algn="l">
                        <a:lnSpc>
                          <a:spcPct val="107000"/>
                        </a:lnSpc>
                        <a:spcAft>
                          <a:spcPts val="0"/>
                        </a:spcAft>
                      </a:pPr>
                      <a:r>
                        <a:rPr lang="es-ES" sz="1100">
                          <a:solidFill>
                            <a:schemeClr val="tx1"/>
                          </a:solidFill>
                          <a:effectLst/>
                        </a:rPr>
                        <a:t>Fuerza de las poleas </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306.36</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09"/>
                  </a:ext>
                </a:extLst>
              </a:tr>
              <a:tr h="225710">
                <a:tc>
                  <a:txBody>
                    <a:bodyPr/>
                    <a:lstStyle/>
                    <a:p>
                      <a:pPr algn="l">
                        <a:lnSpc>
                          <a:spcPct val="107000"/>
                        </a:lnSpc>
                        <a:spcAft>
                          <a:spcPts val="0"/>
                        </a:spcAft>
                      </a:pPr>
                      <a:r>
                        <a:rPr lang="es-ES" sz="1100">
                          <a:solidFill>
                            <a:schemeClr val="tx1"/>
                          </a:solidFill>
                          <a:effectLst/>
                        </a:rPr>
                        <a:t>Fuerza tensora 1</a:t>
                      </a:r>
                      <a:endParaRPr lang="es-ES" sz="110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383.08</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0"/>
                  </a:ext>
                </a:extLst>
              </a:tr>
              <a:tr h="221400">
                <a:tc>
                  <a:txBody>
                    <a:bodyPr/>
                    <a:lstStyle/>
                    <a:p>
                      <a:pPr algn="l">
                        <a:lnSpc>
                          <a:spcPct val="107000"/>
                        </a:lnSpc>
                        <a:spcAft>
                          <a:spcPts val="0"/>
                        </a:spcAft>
                      </a:pPr>
                      <a:r>
                        <a:rPr lang="es-ES" sz="1100" dirty="0">
                          <a:solidFill>
                            <a:schemeClr val="tx1"/>
                          </a:solidFill>
                          <a:effectLst/>
                        </a:rPr>
                        <a:t>Fuerza tensora 2</a:t>
                      </a:r>
                      <a:endParaRPr lang="es-ES"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a:effectLst/>
                        </a:rPr>
                        <a:t>76.62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gn="ctr">
                        <a:lnSpc>
                          <a:spcPct val="107000"/>
                        </a:lnSpc>
                        <a:spcAft>
                          <a:spcPts val="0"/>
                        </a:spcAft>
                      </a:pPr>
                      <a:r>
                        <a:rPr lang="es-ES" sz="1100" dirty="0">
                          <a:effectLst/>
                        </a:rPr>
                        <a:t>N</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xmlns="" val="10011"/>
                  </a:ext>
                </a:extLst>
              </a:tr>
            </a:tbl>
          </a:graphicData>
        </a:graphic>
      </p:graphicFrame>
      <p:pic>
        <p:nvPicPr>
          <p:cNvPr id="8" name="Picture 1046"/>
          <p:cNvPicPr/>
          <p:nvPr/>
        </p:nvPicPr>
        <p:blipFill>
          <a:blip r:embed="rId2"/>
          <a:stretch>
            <a:fillRect/>
          </a:stretch>
        </p:blipFill>
        <p:spPr>
          <a:xfrm>
            <a:off x="6768269" y="2127903"/>
            <a:ext cx="4429807" cy="2320127"/>
          </a:xfrm>
          <a:prstGeom prst="rect">
            <a:avLst/>
          </a:prstGeom>
        </p:spPr>
      </p:pic>
      <p:sp>
        <p:nvSpPr>
          <p:cNvPr id="9" name="Rectángulo 8"/>
          <p:cNvSpPr/>
          <p:nvPr/>
        </p:nvSpPr>
        <p:spPr>
          <a:xfrm>
            <a:off x="9472801" y="116573"/>
            <a:ext cx="2390398" cy="369332"/>
          </a:xfrm>
          <a:prstGeom prst="rect">
            <a:avLst/>
          </a:prstGeom>
        </p:spPr>
        <p:txBody>
          <a:bodyPr wrap="none">
            <a:spAutoFit/>
          </a:bodyPr>
          <a:lstStyle/>
          <a:p>
            <a:pPr algn="r" defTabSz="914400"/>
            <a:r>
              <a:rPr lang="es-EC" b="1" i="1" kern="0" dirty="0"/>
              <a:t>DISEÑO MECÁNICO</a:t>
            </a:r>
          </a:p>
        </p:txBody>
      </p:sp>
      <p:sp>
        <p:nvSpPr>
          <p:cNvPr id="10" name="Rectángulo 9"/>
          <p:cNvSpPr/>
          <p:nvPr/>
        </p:nvSpPr>
        <p:spPr>
          <a:xfrm>
            <a:off x="4423106" y="912133"/>
            <a:ext cx="3345788" cy="523220"/>
          </a:xfrm>
          <a:prstGeom prst="rect">
            <a:avLst/>
          </a:prstGeom>
        </p:spPr>
        <p:txBody>
          <a:bodyPr wrap="none">
            <a:spAutoFit/>
          </a:bodyPr>
          <a:lstStyle/>
          <a:p>
            <a:pPr algn="ctr"/>
            <a:r>
              <a:rPr lang="es-ES" sz="2800" dirty="0"/>
              <a:t>Selección de banda</a:t>
            </a:r>
          </a:p>
        </p:txBody>
      </p:sp>
      <p:sp>
        <p:nvSpPr>
          <p:cNvPr id="11" name="CuadroTexto 10"/>
          <p:cNvSpPr txBox="1"/>
          <p:nvPr/>
        </p:nvSpPr>
        <p:spPr>
          <a:xfrm>
            <a:off x="5499274" y="6352144"/>
            <a:ext cx="838691" cy="369332"/>
          </a:xfrm>
          <a:prstGeom prst="rect">
            <a:avLst/>
          </a:prstGeom>
          <a:noFill/>
        </p:spPr>
        <p:txBody>
          <a:bodyPr wrap="none" rtlCol="0">
            <a:spAutoFit/>
          </a:bodyPr>
          <a:lstStyle/>
          <a:p>
            <a:r>
              <a:rPr lang="es-ES" dirty="0">
                <a:hlinkClick r:id="rId3" action="ppaction://hlinksldjump"/>
              </a:rPr>
              <a:t>Anexo</a:t>
            </a:r>
            <a:endParaRPr lang="es-ES" dirty="0"/>
          </a:p>
        </p:txBody>
      </p:sp>
    </p:spTree>
    <p:extLst>
      <p:ext uri="{BB962C8B-B14F-4D97-AF65-F5344CB8AC3E}">
        <p14:creationId xmlns:p14="http://schemas.microsoft.com/office/powerpoint/2010/main" val="9878959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505727" y="1004553"/>
            <a:ext cx="2864888" cy="369332"/>
          </a:xfrm>
          <a:prstGeom prst="rect">
            <a:avLst/>
          </a:prstGeom>
        </p:spPr>
        <p:txBody>
          <a:bodyPr wrap="none">
            <a:spAutoFit/>
          </a:bodyPr>
          <a:lstStyle/>
          <a:p>
            <a:pPr algn="r" defTabSz="914400"/>
            <a:r>
              <a:rPr lang="es-EC" b="1" i="1" kern="0" dirty="0"/>
              <a:t>Diseño de las cuchillas </a:t>
            </a:r>
          </a:p>
        </p:txBody>
      </p:sp>
      <p:sp>
        <p:nvSpPr>
          <p:cNvPr id="20" name="Rectángulo 19"/>
          <p:cNvSpPr/>
          <p:nvPr/>
        </p:nvSpPr>
        <p:spPr>
          <a:xfrm>
            <a:off x="3932587" y="3244334"/>
            <a:ext cx="184731" cy="369332"/>
          </a:xfrm>
          <a:prstGeom prst="rect">
            <a:avLst/>
          </a:prstGeom>
        </p:spPr>
        <p:txBody>
          <a:bodyPr wrap="none">
            <a:spAutoFit/>
          </a:bodyPr>
          <a:lstStyle/>
          <a:p>
            <a:endParaRPr lang="es-ES" dirty="0"/>
          </a:p>
        </p:txBody>
      </p:sp>
      <p:sp>
        <p:nvSpPr>
          <p:cNvPr id="3" name="Rectángulo 2"/>
          <p:cNvSpPr/>
          <p:nvPr/>
        </p:nvSpPr>
        <p:spPr>
          <a:xfrm>
            <a:off x="884587" y="1574371"/>
            <a:ext cx="6096000" cy="523220"/>
          </a:xfrm>
          <a:prstGeom prst="rect">
            <a:avLst/>
          </a:prstGeom>
        </p:spPr>
        <p:txBody>
          <a:bodyPr>
            <a:spAutoFit/>
          </a:bodyPr>
          <a:lstStyle/>
          <a:p>
            <a:r>
              <a:rPr lang="es-EC" sz="1400" dirty="0">
                <a:latin typeface="+mj-lt"/>
                <a:ea typeface="Calibri" panose="020F0502020204030204" pitchFamily="34" charset="0"/>
              </a:rPr>
              <a:t>Las dimensiones para las cuchillas utilizadas en la máquina se han ajustado a la disponibilidad de espacio según el diseño del eje. </a:t>
            </a:r>
            <a:endParaRPr lang="es-ES" sz="1400" dirty="0">
              <a:latin typeface="+mj-lt"/>
            </a:endParaRPr>
          </a:p>
        </p:txBody>
      </p:sp>
      <p:pic>
        <p:nvPicPr>
          <p:cNvPr id="9" name="Imagen 8"/>
          <p:cNvPicPr/>
          <p:nvPr/>
        </p:nvPicPr>
        <p:blipFill>
          <a:blip r:embed="rId2" cstate="print">
            <a:extLst>
              <a:ext uri="{28A0092B-C50C-407E-A947-70E740481C1C}">
                <a14:useLocalDpi xmlns:a14="http://schemas.microsoft.com/office/drawing/2010/main" val="0"/>
              </a:ext>
            </a:extLst>
          </a:blip>
          <a:stretch>
            <a:fillRect/>
          </a:stretch>
        </p:blipFill>
        <p:spPr>
          <a:xfrm>
            <a:off x="1274522" y="2151021"/>
            <a:ext cx="2194560" cy="1769745"/>
          </a:xfrm>
          <a:prstGeom prst="rect">
            <a:avLst/>
          </a:prstGeom>
        </p:spPr>
      </p:pic>
      <p:pic>
        <p:nvPicPr>
          <p:cNvPr id="10" name="Imagen 9"/>
          <p:cNvPicPr/>
          <p:nvPr/>
        </p:nvPicPr>
        <p:blipFill>
          <a:blip r:embed="rId3" cstate="print">
            <a:extLst>
              <a:ext uri="{28A0092B-C50C-407E-A947-70E740481C1C}">
                <a14:useLocalDpi xmlns:a14="http://schemas.microsoft.com/office/drawing/2010/main" val="0"/>
              </a:ext>
            </a:extLst>
          </a:blip>
          <a:stretch>
            <a:fillRect/>
          </a:stretch>
        </p:blipFill>
        <p:spPr>
          <a:xfrm>
            <a:off x="3469082" y="2236522"/>
            <a:ext cx="2016760" cy="1600200"/>
          </a:xfrm>
          <a:prstGeom prst="rect">
            <a:avLst/>
          </a:prstGeom>
        </p:spPr>
      </p:pic>
      <p:sp>
        <p:nvSpPr>
          <p:cNvPr id="6" name="Rectángulo 5"/>
          <p:cNvSpPr/>
          <p:nvPr/>
        </p:nvSpPr>
        <p:spPr>
          <a:xfrm>
            <a:off x="7956965" y="1297344"/>
            <a:ext cx="2015295" cy="307777"/>
          </a:xfrm>
          <a:prstGeom prst="rect">
            <a:avLst/>
          </a:prstGeom>
        </p:spPr>
        <p:txBody>
          <a:bodyPr wrap="none">
            <a:spAutoFit/>
          </a:bodyPr>
          <a:lstStyle/>
          <a:p>
            <a:r>
              <a:rPr lang="es-ES" sz="1400" b="1" dirty="0"/>
              <a:t>Selección del </a:t>
            </a:r>
            <a:r>
              <a:rPr lang="es-ES" sz="1200" b="1" dirty="0"/>
              <a:t>material</a:t>
            </a:r>
            <a:r>
              <a:rPr lang="es-ES" sz="1400" b="1" dirty="0"/>
              <a:t> </a:t>
            </a:r>
          </a:p>
        </p:txBody>
      </p:sp>
      <p:sp>
        <p:nvSpPr>
          <p:cNvPr id="8" name="Rectángulo 7"/>
          <p:cNvSpPr/>
          <p:nvPr/>
        </p:nvSpPr>
        <p:spPr>
          <a:xfrm>
            <a:off x="7642714" y="1689562"/>
            <a:ext cx="3274764" cy="134633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400" dirty="0">
                <a:latin typeface="+mj-lt"/>
                <a:ea typeface="Calibri" panose="020F0502020204030204" pitchFamily="34" charset="0"/>
                <a:cs typeface="Times New Roman" panose="02020603050405020304" pitchFamily="18" charset="0"/>
              </a:rPr>
              <a:t>Alta dureza</a:t>
            </a:r>
            <a:endParaRPr lang="es-ES" sz="1400" dirty="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latin typeface="+mj-lt"/>
                <a:ea typeface="Calibri" panose="020F0502020204030204" pitchFamily="34" charset="0"/>
                <a:cs typeface="Times New Roman" panose="02020603050405020304" pitchFamily="18" charset="0"/>
              </a:rPr>
              <a:t>Trabajo en frío </a:t>
            </a:r>
            <a:endParaRPr lang="es-ES" sz="1400" dirty="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EC" sz="1400" dirty="0">
                <a:latin typeface="+mj-lt"/>
                <a:ea typeface="Calibri" panose="020F0502020204030204" pitchFamily="34" charset="0"/>
                <a:cs typeface="Times New Roman" panose="02020603050405020304" pitchFamily="18" charset="0"/>
              </a:rPr>
              <a:t>Buena maquinabilidad </a:t>
            </a:r>
            <a:endParaRPr lang="es-ES" sz="1400" dirty="0">
              <a:latin typeface="+mj-lt"/>
              <a:ea typeface="Calibri" panose="020F0502020204030204" pitchFamily="34" charset="0"/>
              <a:cs typeface="Times New Roman" panose="02020603050405020304" pitchFamily="18" charset="0"/>
            </a:endParaRPr>
          </a:p>
          <a:p>
            <a:pPr marL="342900" lvl="0" indent="-342900" algn="just">
              <a:lnSpc>
                <a:spcPct val="150000"/>
              </a:lnSpc>
              <a:spcAft>
                <a:spcPts val="800"/>
              </a:spcAft>
              <a:buFont typeface="Symbol" panose="05050102010706020507" pitchFamily="18" charset="2"/>
              <a:buChar char=""/>
            </a:pPr>
            <a:r>
              <a:rPr lang="es-EC" sz="1400" dirty="0">
                <a:latin typeface="+mj-lt"/>
                <a:ea typeface="Calibri" panose="020F0502020204030204" pitchFamily="34" charset="0"/>
                <a:cs typeface="Times New Roman" panose="02020603050405020304" pitchFamily="18" charset="0"/>
              </a:rPr>
              <a:t>Buena resistencia al desgaste</a:t>
            </a:r>
            <a:endParaRPr lang="es-ES" sz="1400" dirty="0">
              <a:effectLst/>
              <a:latin typeface="+mj-lt"/>
              <a:ea typeface="Calibri" panose="020F0502020204030204" pitchFamily="34" charset="0"/>
              <a:cs typeface="Times New Roman" panose="02020603050405020304" pitchFamily="18" charset="0"/>
            </a:endParaRPr>
          </a:p>
        </p:txBody>
      </p:sp>
      <p:sp>
        <p:nvSpPr>
          <p:cNvPr id="12" name="Rectángulo 11"/>
          <p:cNvSpPr/>
          <p:nvPr/>
        </p:nvSpPr>
        <p:spPr>
          <a:xfrm>
            <a:off x="397036" y="1304204"/>
            <a:ext cx="3627916" cy="369332"/>
          </a:xfrm>
          <a:prstGeom prst="rect">
            <a:avLst/>
          </a:prstGeom>
        </p:spPr>
        <p:txBody>
          <a:bodyPr wrap="none">
            <a:spAutoFit/>
          </a:bodyPr>
          <a:lstStyle/>
          <a:p>
            <a:r>
              <a:rPr lang="es-ES" dirty="0"/>
              <a:t>	</a:t>
            </a:r>
            <a:r>
              <a:rPr lang="es-ES" sz="1400" b="1" dirty="0"/>
              <a:t>Diseño geométrico de las cuchillas</a:t>
            </a:r>
          </a:p>
        </p:txBody>
      </p:sp>
      <p:pic>
        <p:nvPicPr>
          <p:cNvPr id="1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graphicFrame>
            <p:nvGraphicFramePr>
              <p:cNvPr id="5" name="Tabla 4">
                <a:extLst>
                  <a:ext uri="{FF2B5EF4-FFF2-40B4-BE49-F238E27FC236}">
                    <a16:creationId xmlns:a16="http://schemas.microsoft.com/office/drawing/2014/main" xmlns="" id="{D8B74F86-5464-4667-B5D1-7FFDE68E1E5D}"/>
                  </a:ext>
                </a:extLst>
              </p:cNvPr>
              <p:cNvGraphicFramePr>
                <a:graphicFrameLocks noGrp="1"/>
              </p:cNvGraphicFramePr>
              <p:nvPr>
                <p:extLst>
                  <p:ext uri="{D42A27DB-BD31-4B8C-83A1-F6EECF244321}">
                    <p14:modId xmlns:p14="http://schemas.microsoft.com/office/powerpoint/2010/main" val="2713430421"/>
                  </p:ext>
                </p:extLst>
              </p:nvPr>
            </p:nvGraphicFramePr>
            <p:xfrm>
              <a:off x="6344441" y="3037405"/>
              <a:ext cx="5222247" cy="2901480"/>
            </p:xfrm>
            <a:graphic>
              <a:graphicData uri="http://schemas.openxmlformats.org/drawingml/2006/table">
                <a:tbl>
                  <a:tblPr>
                    <a:tableStyleId>{638B1855-1B75-4FBE-930C-398BA8C253C6}</a:tableStyleId>
                  </a:tblPr>
                  <a:tblGrid>
                    <a:gridCol w="1740749">
                      <a:extLst>
                        <a:ext uri="{9D8B030D-6E8A-4147-A177-3AD203B41FA5}">
                          <a16:colId xmlns:a16="http://schemas.microsoft.com/office/drawing/2014/main" xmlns="" val="266258636"/>
                        </a:ext>
                      </a:extLst>
                    </a:gridCol>
                    <a:gridCol w="1740749">
                      <a:extLst>
                        <a:ext uri="{9D8B030D-6E8A-4147-A177-3AD203B41FA5}">
                          <a16:colId xmlns:a16="http://schemas.microsoft.com/office/drawing/2014/main" xmlns="" val="945708966"/>
                        </a:ext>
                      </a:extLst>
                    </a:gridCol>
                    <a:gridCol w="1740749">
                      <a:extLst>
                        <a:ext uri="{9D8B030D-6E8A-4147-A177-3AD203B41FA5}">
                          <a16:colId xmlns:a16="http://schemas.microsoft.com/office/drawing/2014/main" xmlns="" val="3850557527"/>
                        </a:ext>
                      </a:extLst>
                    </a:gridCol>
                  </a:tblGrid>
                  <a:tr h="241790">
                    <a:tc gridSpan="3">
                      <a:txBody>
                        <a:bodyPr/>
                        <a:lstStyle/>
                        <a:p>
                          <a:pPr algn="ctr" fontAlgn="b"/>
                          <a:r>
                            <a:rPr lang="es-MX" sz="1100" u="none" strike="noStrike" dirty="0">
                              <a:effectLst/>
                            </a:rPr>
                            <a:t>Diseño de cuchillas</a:t>
                          </a:r>
                          <a:endParaRPr lang="es-MX" sz="1100" b="0" i="0" u="none" strike="noStrike" dirty="0">
                            <a:solidFill>
                              <a:srgbClr val="000000"/>
                            </a:solidFill>
                            <a:effectLst/>
                            <a:latin typeface="+mj-lt"/>
                          </a:endParaRPr>
                        </a:p>
                      </a:txBody>
                      <a:tcPr marL="7620" marR="7620" marT="7620" marB="0" anchor="b"/>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2950939176"/>
                      </a:ext>
                    </a:extLst>
                  </a:tr>
                  <a:tr h="241790">
                    <a:tc>
                      <a:txBody>
                        <a:bodyPr/>
                        <a:lstStyle/>
                        <a:p>
                          <a:pPr algn="ctr" fontAlgn="b"/>
                          <a:r>
                            <a:rPr lang="es-MX" sz="1100" u="none" strike="noStrike" dirty="0">
                              <a:effectLst/>
                            </a:rPr>
                            <a:t>Ángulo de ataque</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8</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a:effectLst/>
                            </a:rPr>
                            <a:t>grados</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xmlns="" val="2405598178"/>
                      </a:ext>
                    </a:extLst>
                  </a:tr>
                  <a:tr h="241790">
                    <a:tc>
                      <a:txBody>
                        <a:bodyPr/>
                        <a:lstStyle/>
                        <a:p>
                          <a:pPr algn="ctr" fontAlgn="b"/>
                          <a:r>
                            <a:rPr lang="es-MX" sz="1100" u="none" strike="noStrike" dirty="0">
                              <a:effectLst/>
                            </a:rPr>
                            <a:t>Ángulo de corte</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82</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a:effectLst/>
                            </a:rPr>
                            <a:t>grados</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xmlns="" val="2217871831"/>
                      </a:ext>
                    </a:extLst>
                  </a:tr>
                  <a:tr h="241790">
                    <a:tc>
                      <a:txBody>
                        <a:bodyPr/>
                        <a:lstStyle/>
                        <a:p>
                          <a:pPr algn="ctr" fontAlgn="b"/>
                          <a:r>
                            <a:rPr lang="es-MX" sz="1100" u="none" strike="noStrike" dirty="0">
                              <a:effectLst/>
                            </a:rPr>
                            <a:t>Dureza </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54-60</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a:effectLst/>
                            </a:rPr>
                            <a:t>HRC</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xmlns="" val="2803529687"/>
                      </a:ext>
                    </a:extLst>
                  </a:tr>
                  <a:tr h="241790">
                    <a:tc>
                      <a:txBody>
                        <a:bodyPr/>
                        <a:lstStyle/>
                        <a:p>
                          <a:pPr algn="ctr" fontAlgn="b"/>
                          <a:r>
                            <a:rPr lang="es-MX" sz="1100" u="none" strike="noStrike">
                              <a:effectLst/>
                            </a:rPr>
                            <a:t>Densidad</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7800</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Kg/m3</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xmlns="" val="1015004122"/>
                      </a:ext>
                    </a:extLst>
                  </a:tr>
                  <a:tr h="241790">
                    <a:tc gridSpan="3">
                      <a:txBody>
                        <a:bodyPr/>
                        <a:lstStyle/>
                        <a:p>
                          <a:pPr algn="ctr" fontAlgn="b"/>
                          <a:r>
                            <a:rPr lang="es-MX" sz="1100" u="none" strike="noStrike" dirty="0">
                              <a:effectLst/>
                            </a:rPr>
                            <a:t>Tratamiento térmico </a:t>
                          </a:r>
                          <a:endParaRPr lang="es-MX" sz="1100" b="0" i="0" u="none" strike="noStrike" dirty="0">
                            <a:solidFill>
                              <a:srgbClr val="000000"/>
                            </a:solidFill>
                            <a:effectLst/>
                            <a:latin typeface="+mj-lt"/>
                          </a:endParaRPr>
                        </a:p>
                      </a:txBody>
                      <a:tcPr marL="7620" marR="7620" marT="7620" marB="0" anchor="b"/>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xmlns="" val="1099108740"/>
                      </a:ext>
                    </a:extLst>
                  </a:tr>
                  <a:tr h="241790">
                    <a:tc>
                      <a:txBody>
                        <a:bodyPr/>
                        <a:lstStyle/>
                        <a:p>
                          <a:pPr algn="ctr" fontAlgn="b"/>
                          <a:r>
                            <a:rPr lang="es-MX" sz="1100" u="none" strike="noStrike">
                              <a:effectLst/>
                            </a:rPr>
                            <a:t>Temperatura de temple</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820</a:t>
                          </a:r>
                          <a:endParaRPr lang="es-MX" sz="1100" b="0" i="0" u="none" strike="noStrike" dirty="0">
                            <a:solidFill>
                              <a:srgbClr val="000000"/>
                            </a:solidFill>
                            <a:effectLst/>
                            <a:latin typeface="+mj-lt"/>
                          </a:endParaRPr>
                        </a:p>
                      </a:txBody>
                      <a:tcPr marL="7620" marR="7620" marT="7620" marB="0" anchor="b"/>
                    </a:tc>
                    <a:tc>
                      <a:txBody>
                        <a:bodyPr/>
                        <a:lstStyle/>
                        <a:p>
                          <a:pPr algn="ctr" fontAlgn="b"/>
                          <a14:m>
                            <m:oMathPara xmlns:m="http://schemas.openxmlformats.org/officeDocument/2006/math">
                              <m:oMathParaPr>
                                <m:jc m:val="centerGroup"/>
                              </m:oMathParaPr>
                              <m:oMath xmlns:m="http://schemas.openxmlformats.org/officeDocument/2006/math">
                                <m:r>
                                  <a:rPr lang="es-MX" sz="1100" u="none" strike="noStrike" smtClean="0">
                                    <a:effectLst/>
                                    <a:latin typeface="Cambria Math" panose="02040503050406030204" pitchFamily="18" charset="0"/>
                                  </a:rPr>
                                  <m:t>℃</m:t>
                                </m:r>
                              </m:oMath>
                            </m:oMathPara>
                          </a14:m>
                          <a:endParaRPr lang="es-MX" sz="11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xmlns="" val="1989400850"/>
                      </a:ext>
                    </a:extLst>
                  </a:tr>
                  <a:tr h="241790">
                    <a:tc>
                      <a:txBody>
                        <a:bodyPr/>
                        <a:lstStyle/>
                        <a:p>
                          <a:pPr algn="ctr" fontAlgn="b"/>
                          <a:r>
                            <a:rPr lang="es-MX" sz="1100" u="none" strike="noStrike">
                              <a:effectLst/>
                            </a:rPr>
                            <a:t>Tiempo de temple</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20</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min</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xmlns="" val="2750166885"/>
                      </a:ext>
                    </a:extLst>
                  </a:tr>
                  <a:tr h="241790">
                    <a:tc>
                      <a:txBody>
                        <a:bodyPr/>
                        <a:lstStyle/>
                        <a:p>
                          <a:pPr algn="ctr" fontAlgn="b"/>
                          <a:r>
                            <a:rPr lang="es-MX" sz="1100" u="none" strike="noStrike">
                              <a:effectLst/>
                            </a:rPr>
                            <a:t>Fluido de enfriamiento</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Aceite</a:t>
                          </a:r>
                          <a:endParaRPr lang="es-MX" sz="1100" b="0" i="0" u="none" strike="noStrike" dirty="0">
                            <a:solidFill>
                              <a:srgbClr val="000000"/>
                            </a:solidFill>
                            <a:effectLst/>
                            <a:latin typeface="+mj-lt"/>
                          </a:endParaRPr>
                        </a:p>
                      </a:txBody>
                      <a:tcPr marL="7620" marR="7620" marT="7620" marB="0" anchor="b"/>
                    </a:tc>
                    <a:tc>
                      <a:txBody>
                        <a:bodyPr/>
                        <a:lstStyle/>
                        <a:p>
                          <a:pPr algn="ctr" fontAlgn="b"/>
                          <a:endParaRPr lang="es-MX" sz="11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xmlns="" val="3572129557"/>
                      </a:ext>
                    </a:extLst>
                  </a:tr>
                  <a:tr h="241790">
                    <a:tc>
                      <a:txBody>
                        <a:bodyPr/>
                        <a:lstStyle/>
                        <a:p>
                          <a:pPr algn="ctr" fontAlgn="b"/>
                          <a:r>
                            <a:rPr lang="es-MX" sz="1100" u="none" strike="noStrike">
                              <a:effectLst/>
                            </a:rPr>
                            <a:t>Temperatura de evenido </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200</a:t>
                          </a:r>
                          <a:endParaRPr lang="es-MX" sz="1100" b="0" i="0" u="none" strike="noStrike" dirty="0">
                            <a:solidFill>
                              <a:srgbClr val="000000"/>
                            </a:solidFill>
                            <a:effectLst/>
                            <a:latin typeface="+mj-lt"/>
                          </a:endParaRPr>
                        </a:p>
                      </a:txBody>
                      <a:tcPr marL="7620" marR="7620" marT="7620" marB="0" anchor="b"/>
                    </a:tc>
                    <a:tc>
                      <a:txBody>
                        <a:bodyPr/>
                        <a:lstStyle/>
                        <a:p>
                          <a:pPr algn="ctr" fontAlgn="b"/>
                          <a14:m>
                            <m:oMathPara xmlns:m="http://schemas.openxmlformats.org/officeDocument/2006/math">
                              <m:oMathParaPr>
                                <m:jc m:val="centerGroup"/>
                              </m:oMathParaPr>
                              <m:oMath xmlns:m="http://schemas.openxmlformats.org/officeDocument/2006/math">
                                <m:r>
                                  <a:rPr lang="es-MX" sz="1100" u="none" strike="noStrike" smtClean="0">
                                    <a:effectLst/>
                                    <a:latin typeface="Cambria Math" panose="02040503050406030204" pitchFamily="18" charset="0"/>
                                  </a:rPr>
                                  <m:t>℃</m:t>
                                </m:r>
                              </m:oMath>
                            </m:oMathPara>
                          </a14:m>
                          <a:endParaRPr lang="es-MX" sz="11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xmlns="" val="955731792"/>
                      </a:ext>
                    </a:extLst>
                  </a:tr>
                  <a:tr h="241790">
                    <a:tc>
                      <a:txBody>
                        <a:bodyPr/>
                        <a:lstStyle/>
                        <a:p>
                          <a:pPr algn="ctr" fontAlgn="b"/>
                          <a:r>
                            <a:rPr lang="es-MX" sz="1100" u="none" strike="noStrike" dirty="0">
                              <a:effectLst/>
                            </a:rPr>
                            <a:t>Fluido de enfriamiento </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dirty="0">
                              <a:effectLst/>
                            </a:rPr>
                            <a:t>Aceite</a:t>
                          </a:r>
                          <a:endParaRPr lang="es-MX" sz="1100" b="0" i="0" u="none" strike="noStrike" dirty="0">
                            <a:solidFill>
                              <a:srgbClr val="000000"/>
                            </a:solidFill>
                            <a:effectLst/>
                            <a:latin typeface="+mj-lt"/>
                          </a:endParaRPr>
                        </a:p>
                      </a:txBody>
                      <a:tcPr marL="7620" marR="7620" marT="7620" marB="0" anchor="b"/>
                    </a:tc>
                    <a:tc>
                      <a:txBody>
                        <a:bodyPr/>
                        <a:lstStyle/>
                        <a:p>
                          <a:pPr algn="ctr" fontAlgn="b"/>
                          <a:endParaRPr lang="es-MX" sz="11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xmlns="" val="1631614213"/>
                      </a:ext>
                    </a:extLst>
                  </a:tr>
                  <a:tr h="241790">
                    <a:tc>
                      <a:txBody>
                        <a:bodyPr/>
                        <a:lstStyle/>
                        <a:p>
                          <a:pPr algn="ctr" fontAlgn="b"/>
                          <a:r>
                            <a:rPr lang="es-MX" sz="1100" u="none" strike="noStrike" dirty="0">
                              <a:effectLst/>
                            </a:rPr>
                            <a:t>Dureza </a:t>
                          </a:r>
                          <a:endParaRPr lang="es-MX" sz="1100" b="0" i="0" u="none" strike="noStrike" dirty="0">
                            <a:solidFill>
                              <a:srgbClr val="000000"/>
                            </a:solidFill>
                            <a:effectLst/>
                            <a:latin typeface="+mj-lt"/>
                          </a:endParaRPr>
                        </a:p>
                      </a:txBody>
                      <a:tcPr marL="7620" marR="7620" marT="7620" marB="0" anchor="ctr"/>
                    </a:tc>
                    <a:tc>
                      <a:txBody>
                        <a:bodyPr/>
                        <a:lstStyle/>
                        <a:p>
                          <a:pPr algn="ctr" fontAlgn="b"/>
                          <a:r>
                            <a:rPr lang="es-MX" sz="1100" u="none" strike="noStrike" dirty="0">
                              <a:effectLst/>
                            </a:rPr>
                            <a:t>62</a:t>
                          </a:r>
                          <a:endParaRPr lang="es-MX" sz="1100" b="0" i="0" u="none" strike="noStrike" dirty="0">
                            <a:solidFill>
                              <a:srgbClr val="000000"/>
                            </a:solidFill>
                            <a:effectLst/>
                            <a:latin typeface="+mj-lt"/>
                          </a:endParaRPr>
                        </a:p>
                      </a:txBody>
                      <a:tcPr marL="7620" marR="7620" marT="7620" marB="0" anchor="ctr"/>
                    </a:tc>
                    <a:tc>
                      <a:txBody>
                        <a:bodyPr/>
                        <a:lstStyle/>
                        <a:p>
                          <a:pPr algn="ctr" fontAlgn="b"/>
                          <a:r>
                            <a:rPr lang="es-MX" sz="1100" u="none" strike="noStrike" dirty="0">
                              <a:effectLst/>
                            </a:rPr>
                            <a:t>HRC</a:t>
                          </a:r>
                          <a:endParaRPr lang="es-MX" sz="11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xmlns="" val="4278918073"/>
                      </a:ext>
                    </a:extLst>
                  </a:tr>
                </a:tbl>
              </a:graphicData>
            </a:graphic>
          </p:graphicFrame>
        </mc:Choice>
        <mc:Fallback xmlns="">
          <p:graphicFrame>
            <p:nvGraphicFramePr>
              <p:cNvPr id="5" name="Tabla 4">
                <a:extLst>
                  <a:ext uri="{FF2B5EF4-FFF2-40B4-BE49-F238E27FC236}">
                    <a16:creationId xmlns:a16="http://schemas.microsoft.com/office/drawing/2014/main" id="{D8B74F86-5464-4667-B5D1-7FFDE68E1E5D}"/>
                  </a:ext>
                </a:extLst>
              </p:cNvPr>
              <p:cNvGraphicFramePr>
                <a:graphicFrameLocks noGrp="1"/>
              </p:cNvGraphicFramePr>
              <p:nvPr>
                <p:extLst>
                  <p:ext uri="{D42A27DB-BD31-4B8C-83A1-F6EECF244321}">
                    <p14:modId xmlns:p14="http://schemas.microsoft.com/office/powerpoint/2010/main" val="2713430421"/>
                  </p:ext>
                </p:extLst>
              </p:nvPr>
            </p:nvGraphicFramePr>
            <p:xfrm>
              <a:off x="6344441" y="3037405"/>
              <a:ext cx="5222247" cy="2901480"/>
            </p:xfrm>
            <a:graphic>
              <a:graphicData uri="http://schemas.openxmlformats.org/drawingml/2006/table">
                <a:tbl>
                  <a:tblPr>
                    <a:tableStyleId>{638B1855-1B75-4FBE-930C-398BA8C253C6}</a:tableStyleId>
                  </a:tblPr>
                  <a:tblGrid>
                    <a:gridCol w="1740749">
                      <a:extLst>
                        <a:ext uri="{9D8B030D-6E8A-4147-A177-3AD203B41FA5}">
                          <a16:colId xmlns:a16="http://schemas.microsoft.com/office/drawing/2014/main" val="266258636"/>
                        </a:ext>
                      </a:extLst>
                    </a:gridCol>
                    <a:gridCol w="1740749">
                      <a:extLst>
                        <a:ext uri="{9D8B030D-6E8A-4147-A177-3AD203B41FA5}">
                          <a16:colId xmlns:a16="http://schemas.microsoft.com/office/drawing/2014/main" val="945708966"/>
                        </a:ext>
                      </a:extLst>
                    </a:gridCol>
                    <a:gridCol w="1740749">
                      <a:extLst>
                        <a:ext uri="{9D8B030D-6E8A-4147-A177-3AD203B41FA5}">
                          <a16:colId xmlns:a16="http://schemas.microsoft.com/office/drawing/2014/main" val="3850557527"/>
                        </a:ext>
                      </a:extLst>
                    </a:gridCol>
                  </a:tblGrid>
                  <a:tr h="241790">
                    <a:tc gridSpan="3">
                      <a:txBody>
                        <a:bodyPr/>
                        <a:lstStyle/>
                        <a:p>
                          <a:pPr algn="ctr" fontAlgn="b"/>
                          <a:r>
                            <a:rPr lang="es-MX" sz="1100" u="none" strike="noStrike" dirty="0">
                              <a:effectLst/>
                            </a:rPr>
                            <a:t>Diseño de cuchillas</a:t>
                          </a:r>
                          <a:endParaRPr lang="es-MX" sz="1100" b="0" i="0" u="none" strike="noStrike" dirty="0">
                            <a:solidFill>
                              <a:srgbClr val="000000"/>
                            </a:solidFill>
                            <a:effectLst/>
                            <a:latin typeface="+mj-lt"/>
                          </a:endParaRPr>
                        </a:p>
                      </a:txBody>
                      <a:tcPr marL="7620" marR="7620" marT="7620" marB="0" anchor="b"/>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2950939176"/>
                      </a:ext>
                    </a:extLst>
                  </a:tr>
                  <a:tr h="241790">
                    <a:tc>
                      <a:txBody>
                        <a:bodyPr/>
                        <a:lstStyle/>
                        <a:p>
                          <a:pPr algn="ctr" fontAlgn="b"/>
                          <a:r>
                            <a:rPr lang="es-MX" sz="1100" u="none" strike="noStrike" dirty="0">
                              <a:effectLst/>
                            </a:rPr>
                            <a:t>Ángulo de ataque</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8</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a:effectLst/>
                            </a:rPr>
                            <a:t>grados</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405598178"/>
                      </a:ext>
                    </a:extLst>
                  </a:tr>
                  <a:tr h="241790">
                    <a:tc>
                      <a:txBody>
                        <a:bodyPr/>
                        <a:lstStyle/>
                        <a:p>
                          <a:pPr algn="ctr" fontAlgn="b"/>
                          <a:r>
                            <a:rPr lang="es-MX" sz="1100" u="none" strike="noStrike" dirty="0">
                              <a:effectLst/>
                            </a:rPr>
                            <a:t>Ángulo de corte</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82</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a:effectLst/>
                            </a:rPr>
                            <a:t>grados</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217871831"/>
                      </a:ext>
                    </a:extLst>
                  </a:tr>
                  <a:tr h="241790">
                    <a:tc>
                      <a:txBody>
                        <a:bodyPr/>
                        <a:lstStyle/>
                        <a:p>
                          <a:pPr algn="ctr" fontAlgn="b"/>
                          <a:r>
                            <a:rPr lang="es-MX" sz="1100" u="none" strike="noStrike" dirty="0">
                              <a:effectLst/>
                            </a:rPr>
                            <a:t>Dureza </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54-60</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a:effectLst/>
                            </a:rPr>
                            <a:t>HRC</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803529687"/>
                      </a:ext>
                    </a:extLst>
                  </a:tr>
                  <a:tr h="241790">
                    <a:tc>
                      <a:txBody>
                        <a:bodyPr/>
                        <a:lstStyle/>
                        <a:p>
                          <a:pPr algn="ctr" fontAlgn="b"/>
                          <a:r>
                            <a:rPr lang="es-MX" sz="1100" u="none" strike="noStrike">
                              <a:effectLst/>
                            </a:rPr>
                            <a:t>Densidad</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7800</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Kg/m3</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1015004122"/>
                      </a:ext>
                    </a:extLst>
                  </a:tr>
                  <a:tr h="241790">
                    <a:tc gridSpan="3">
                      <a:txBody>
                        <a:bodyPr/>
                        <a:lstStyle/>
                        <a:p>
                          <a:pPr algn="ctr" fontAlgn="b"/>
                          <a:r>
                            <a:rPr lang="es-MX" sz="1100" u="none" strike="noStrike" dirty="0">
                              <a:effectLst/>
                            </a:rPr>
                            <a:t>Tratamiento térmico </a:t>
                          </a:r>
                          <a:endParaRPr lang="es-MX" sz="1100" b="0" i="0" u="none" strike="noStrike" dirty="0">
                            <a:solidFill>
                              <a:srgbClr val="000000"/>
                            </a:solidFill>
                            <a:effectLst/>
                            <a:latin typeface="+mj-lt"/>
                          </a:endParaRPr>
                        </a:p>
                      </a:txBody>
                      <a:tcPr marL="7620" marR="7620" marT="7620" marB="0" anchor="b"/>
                    </a:tc>
                    <a:tc hMerge="1">
                      <a:txBody>
                        <a:bodyPr/>
                        <a:lstStyle/>
                        <a:p>
                          <a:endParaRPr lang="es-MX"/>
                        </a:p>
                      </a:txBody>
                      <a:tcPr/>
                    </a:tc>
                    <a:tc hMerge="1">
                      <a:txBody>
                        <a:bodyPr/>
                        <a:lstStyle/>
                        <a:p>
                          <a:endParaRPr lang="es-MX"/>
                        </a:p>
                      </a:txBody>
                      <a:tcPr/>
                    </a:tc>
                    <a:extLst>
                      <a:ext uri="{0D108BD9-81ED-4DB2-BD59-A6C34878D82A}">
                        <a16:rowId xmlns:a16="http://schemas.microsoft.com/office/drawing/2014/main" val="1099108740"/>
                      </a:ext>
                    </a:extLst>
                  </a:tr>
                  <a:tr h="241790">
                    <a:tc>
                      <a:txBody>
                        <a:bodyPr/>
                        <a:lstStyle/>
                        <a:p>
                          <a:pPr algn="ctr" fontAlgn="b"/>
                          <a:r>
                            <a:rPr lang="es-MX" sz="1100" u="none" strike="noStrike">
                              <a:effectLst/>
                            </a:rPr>
                            <a:t>Temperatura de temple</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820</a:t>
                          </a:r>
                          <a:endParaRPr lang="es-MX" sz="1100" b="0" i="0" u="none" strike="noStrike" dirty="0">
                            <a:solidFill>
                              <a:srgbClr val="000000"/>
                            </a:solidFill>
                            <a:effectLst/>
                            <a:latin typeface="+mj-lt"/>
                          </a:endParaRPr>
                        </a:p>
                      </a:txBody>
                      <a:tcPr marL="7620" marR="7620" marT="7620" marB="0" anchor="b"/>
                    </a:tc>
                    <a:tc>
                      <a:txBody>
                        <a:bodyPr/>
                        <a:lstStyle/>
                        <a:p>
                          <a:endParaRPr lang="es-MX"/>
                        </a:p>
                      </a:txBody>
                      <a:tcPr marL="7620" marR="7620" marT="7620" marB="0" anchor="b">
                        <a:blipFill>
                          <a:blip r:embed="rId6"/>
                          <a:stretch>
                            <a:fillRect l="-202448" t="-623077" r="-2797" b="-541026"/>
                          </a:stretch>
                        </a:blipFill>
                      </a:tcPr>
                    </a:tc>
                    <a:extLst>
                      <a:ext uri="{0D108BD9-81ED-4DB2-BD59-A6C34878D82A}">
                        <a16:rowId xmlns:a16="http://schemas.microsoft.com/office/drawing/2014/main" val="1989400850"/>
                      </a:ext>
                    </a:extLst>
                  </a:tr>
                  <a:tr h="241790">
                    <a:tc>
                      <a:txBody>
                        <a:bodyPr/>
                        <a:lstStyle/>
                        <a:p>
                          <a:pPr algn="ctr" fontAlgn="b"/>
                          <a:r>
                            <a:rPr lang="es-MX" sz="1100" u="none" strike="noStrike">
                              <a:effectLst/>
                            </a:rPr>
                            <a:t>Tiempo de temple</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20</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a:effectLst/>
                            </a:rPr>
                            <a:t>min</a:t>
                          </a:r>
                          <a:endParaRPr lang="es-MX" sz="1100" b="0" i="0" u="none" strike="noStrike">
                            <a:solidFill>
                              <a:srgbClr val="000000"/>
                            </a:solidFill>
                            <a:effectLst/>
                            <a:latin typeface="+mj-lt"/>
                          </a:endParaRPr>
                        </a:p>
                      </a:txBody>
                      <a:tcPr marL="7620" marR="7620" marT="7620" marB="0" anchor="b"/>
                    </a:tc>
                    <a:extLst>
                      <a:ext uri="{0D108BD9-81ED-4DB2-BD59-A6C34878D82A}">
                        <a16:rowId xmlns:a16="http://schemas.microsoft.com/office/drawing/2014/main" val="2750166885"/>
                      </a:ext>
                    </a:extLst>
                  </a:tr>
                  <a:tr h="241790">
                    <a:tc>
                      <a:txBody>
                        <a:bodyPr/>
                        <a:lstStyle/>
                        <a:p>
                          <a:pPr algn="ctr" fontAlgn="b"/>
                          <a:r>
                            <a:rPr lang="es-MX" sz="1100" u="none" strike="noStrike">
                              <a:effectLst/>
                            </a:rPr>
                            <a:t>Fluido de enfriamiento</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Aceite</a:t>
                          </a:r>
                          <a:endParaRPr lang="es-MX" sz="1100" b="0" i="0" u="none" strike="noStrike" dirty="0">
                            <a:solidFill>
                              <a:srgbClr val="000000"/>
                            </a:solidFill>
                            <a:effectLst/>
                            <a:latin typeface="+mj-lt"/>
                          </a:endParaRPr>
                        </a:p>
                      </a:txBody>
                      <a:tcPr marL="7620" marR="7620" marT="7620" marB="0" anchor="b"/>
                    </a:tc>
                    <a:tc>
                      <a:txBody>
                        <a:bodyPr/>
                        <a:lstStyle/>
                        <a:p>
                          <a:pPr algn="ctr" fontAlgn="b"/>
                          <a:endParaRPr lang="es-MX" sz="11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3572129557"/>
                      </a:ext>
                    </a:extLst>
                  </a:tr>
                  <a:tr h="241790">
                    <a:tc>
                      <a:txBody>
                        <a:bodyPr/>
                        <a:lstStyle/>
                        <a:p>
                          <a:pPr algn="ctr" fontAlgn="b"/>
                          <a:r>
                            <a:rPr lang="es-MX" sz="1100" u="none" strike="noStrike">
                              <a:effectLst/>
                            </a:rPr>
                            <a:t>Temperatura de evenido </a:t>
                          </a:r>
                          <a:endParaRPr lang="es-MX" sz="1100" b="0" i="0" u="none" strike="noStrike">
                            <a:solidFill>
                              <a:srgbClr val="000000"/>
                            </a:solidFill>
                            <a:effectLst/>
                            <a:latin typeface="+mj-lt"/>
                          </a:endParaRPr>
                        </a:p>
                      </a:txBody>
                      <a:tcPr marL="7620" marR="7620" marT="7620" marB="0" anchor="b"/>
                    </a:tc>
                    <a:tc>
                      <a:txBody>
                        <a:bodyPr/>
                        <a:lstStyle/>
                        <a:p>
                          <a:pPr algn="ctr" fontAlgn="b"/>
                          <a:r>
                            <a:rPr lang="es-MX" sz="1100" u="none" strike="noStrike" dirty="0">
                              <a:effectLst/>
                            </a:rPr>
                            <a:t>200</a:t>
                          </a:r>
                          <a:endParaRPr lang="es-MX" sz="1100" b="0" i="0" u="none" strike="noStrike" dirty="0">
                            <a:solidFill>
                              <a:srgbClr val="000000"/>
                            </a:solidFill>
                            <a:effectLst/>
                            <a:latin typeface="+mj-lt"/>
                          </a:endParaRPr>
                        </a:p>
                      </a:txBody>
                      <a:tcPr marL="7620" marR="7620" marT="7620" marB="0" anchor="b"/>
                    </a:tc>
                    <a:tc>
                      <a:txBody>
                        <a:bodyPr/>
                        <a:lstStyle/>
                        <a:p>
                          <a:endParaRPr lang="es-MX"/>
                        </a:p>
                      </a:txBody>
                      <a:tcPr marL="7620" marR="7620" marT="7620" marB="0" anchor="b">
                        <a:blipFill>
                          <a:blip r:embed="rId6"/>
                          <a:stretch>
                            <a:fillRect l="-202448" t="-905000" r="-2797" b="-227500"/>
                          </a:stretch>
                        </a:blipFill>
                      </a:tcPr>
                    </a:tc>
                    <a:extLst>
                      <a:ext uri="{0D108BD9-81ED-4DB2-BD59-A6C34878D82A}">
                        <a16:rowId xmlns:a16="http://schemas.microsoft.com/office/drawing/2014/main" val="955731792"/>
                      </a:ext>
                    </a:extLst>
                  </a:tr>
                  <a:tr h="241790">
                    <a:tc>
                      <a:txBody>
                        <a:bodyPr/>
                        <a:lstStyle/>
                        <a:p>
                          <a:pPr algn="ctr" fontAlgn="b"/>
                          <a:r>
                            <a:rPr lang="es-MX" sz="1100" u="none" strike="noStrike" dirty="0">
                              <a:effectLst/>
                            </a:rPr>
                            <a:t>Fluido de enfriamiento </a:t>
                          </a:r>
                          <a:endParaRPr lang="es-MX" sz="1100" b="0" i="0" u="none" strike="noStrike" dirty="0">
                            <a:solidFill>
                              <a:srgbClr val="000000"/>
                            </a:solidFill>
                            <a:effectLst/>
                            <a:latin typeface="+mj-lt"/>
                          </a:endParaRPr>
                        </a:p>
                      </a:txBody>
                      <a:tcPr marL="7620" marR="7620" marT="7620" marB="0" anchor="b"/>
                    </a:tc>
                    <a:tc>
                      <a:txBody>
                        <a:bodyPr/>
                        <a:lstStyle/>
                        <a:p>
                          <a:pPr algn="ctr" fontAlgn="b"/>
                          <a:r>
                            <a:rPr lang="es-MX" sz="1100" u="none" strike="noStrike" dirty="0">
                              <a:effectLst/>
                            </a:rPr>
                            <a:t>Aceite</a:t>
                          </a:r>
                          <a:endParaRPr lang="es-MX" sz="1100" b="0" i="0" u="none" strike="noStrike" dirty="0">
                            <a:solidFill>
                              <a:srgbClr val="000000"/>
                            </a:solidFill>
                            <a:effectLst/>
                            <a:latin typeface="+mj-lt"/>
                          </a:endParaRPr>
                        </a:p>
                      </a:txBody>
                      <a:tcPr marL="7620" marR="7620" marT="7620" marB="0" anchor="b"/>
                    </a:tc>
                    <a:tc>
                      <a:txBody>
                        <a:bodyPr/>
                        <a:lstStyle/>
                        <a:p>
                          <a:pPr algn="ctr" fontAlgn="b"/>
                          <a:endParaRPr lang="es-MX" sz="1100" b="0" i="0" u="none" strike="noStrike" dirty="0">
                            <a:solidFill>
                              <a:srgbClr val="000000"/>
                            </a:solidFill>
                            <a:effectLst/>
                            <a:latin typeface="+mj-lt"/>
                          </a:endParaRPr>
                        </a:p>
                      </a:txBody>
                      <a:tcPr marL="7620" marR="7620" marT="7620" marB="0" anchor="b"/>
                    </a:tc>
                    <a:extLst>
                      <a:ext uri="{0D108BD9-81ED-4DB2-BD59-A6C34878D82A}">
                        <a16:rowId xmlns:a16="http://schemas.microsoft.com/office/drawing/2014/main" val="1631614213"/>
                      </a:ext>
                    </a:extLst>
                  </a:tr>
                  <a:tr h="241790">
                    <a:tc>
                      <a:txBody>
                        <a:bodyPr/>
                        <a:lstStyle/>
                        <a:p>
                          <a:pPr algn="ctr" fontAlgn="b"/>
                          <a:r>
                            <a:rPr lang="es-MX" sz="1100" u="none" strike="noStrike" dirty="0">
                              <a:effectLst/>
                            </a:rPr>
                            <a:t>Dureza </a:t>
                          </a:r>
                          <a:endParaRPr lang="es-MX" sz="1100" b="0" i="0" u="none" strike="noStrike" dirty="0">
                            <a:solidFill>
                              <a:srgbClr val="000000"/>
                            </a:solidFill>
                            <a:effectLst/>
                            <a:latin typeface="+mj-lt"/>
                          </a:endParaRPr>
                        </a:p>
                      </a:txBody>
                      <a:tcPr marL="7620" marR="7620" marT="7620" marB="0" anchor="ctr"/>
                    </a:tc>
                    <a:tc>
                      <a:txBody>
                        <a:bodyPr/>
                        <a:lstStyle/>
                        <a:p>
                          <a:pPr algn="ctr" fontAlgn="b"/>
                          <a:r>
                            <a:rPr lang="es-MX" sz="1100" u="none" strike="noStrike" dirty="0">
                              <a:effectLst/>
                            </a:rPr>
                            <a:t>62</a:t>
                          </a:r>
                          <a:endParaRPr lang="es-MX" sz="1100" b="0" i="0" u="none" strike="noStrike" dirty="0">
                            <a:solidFill>
                              <a:srgbClr val="000000"/>
                            </a:solidFill>
                            <a:effectLst/>
                            <a:latin typeface="+mj-lt"/>
                          </a:endParaRPr>
                        </a:p>
                      </a:txBody>
                      <a:tcPr marL="7620" marR="7620" marT="7620" marB="0" anchor="ctr"/>
                    </a:tc>
                    <a:tc>
                      <a:txBody>
                        <a:bodyPr/>
                        <a:lstStyle/>
                        <a:p>
                          <a:pPr algn="ctr" fontAlgn="b"/>
                          <a:r>
                            <a:rPr lang="es-MX" sz="1100" u="none" strike="noStrike" dirty="0">
                              <a:effectLst/>
                            </a:rPr>
                            <a:t>HRC</a:t>
                          </a:r>
                          <a:endParaRPr lang="es-MX" sz="1100" b="0" i="0" u="none" strike="noStrike" dirty="0">
                            <a:solidFill>
                              <a:srgbClr val="000000"/>
                            </a:solidFill>
                            <a:effectLst/>
                            <a:latin typeface="+mj-lt"/>
                          </a:endParaRPr>
                        </a:p>
                      </a:txBody>
                      <a:tcPr marL="7620" marR="7620" marT="7620" marB="0" anchor="ctr"/>
                    </a:tc>
                    <a:extLst>
                      <a:ext uri="{0D108BD9-81ED-4DB2-BD59-A6C34878D82A}">
                        <a16:rowId xmlns:a16="http://schemas.microsoft.com/office/drawing/2014/main" val="4278918073"/>
                      </a:ext>
                    </a:extLst>
                  </a:tr>
                </a:tbl>
              </a:graphicData>
            </a:graphic>
          </p:graphicFrame>
        </mc:Fallback>
      </mc:AlternateContent>
      <p:pic>
        <p:nvPicPr>
          <p:cNvPr id="15" name="Imagen 14">
            <a:extLst>
              <a:ext uri="{FF2B5EF4-FFF2-40B4-BE49-F238E27FC236}">
                <a16:creationId xmlns:a16="http://schemas.microsoft.com/office/drawing/2014/main" xmlns="" id="{2650F189-6350-41D0-BB64-7B79B4871FE0}"/>
              </a:ext>
            </a:extLst>
          </p:cNvPr>
          <p:cNvPicPr/>
          <p:nvPr/>
        </p:nvPicPr>
        <p:blipFill>
          <a:blip r:embed="rId7"/>
          <a:stretch>
            <a:fillRect/>
          </a:stretch>
        </p:blipFill>
        <p:spPr>
          <a:xfrm>
            <a:off x="1388187" y="3920766"/>
            <a:ext cx="1967230" cy="2305050"/>
          </a:xfrm>
          <a:prstGeom prst="rect">
            <a:avLst/>
          </a:prstGeom>
        </p:spPr>
      </p:pic>
      <p:pic>
        <p:nvPicPr>
          <p:cNvPr id="16" name="Imagen 15">
            <a:extLst>
              <a:ext uri="{FF2B5EF4-FFF2-40B4-BE49-F238E27FC236}">
                <a16:creationId xmlns:a16="http://schemas.microsoft.com/office/drawing/2014/main" xmlns="" id="{8DA0D8F4-1EF0-42A4-B1E6-884BD532B190}"/>
              </a:ext>
            </a:extLst>
          </p:cNvPr>
          <p:cNvPicPr/>
          <p:nvPr/>
        </p:nvPicPr>
        <p:blipFill rotWithShape="1">
          <a:blip r:embed="rId8"/>
          <a:srcRect b="5502"/>
          <a:stretch/>
        </p:blipFill>
        <p:spPr bwMode="auto">
          <a:xfrm>
            <a:off x="3588586" y="4002681"/>
            <a:ext cx="2292350" cy="21412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9443350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CONSTRUCCIÓN Y ADQUISICIÓN DE DATOS</a:t>
            </a:r>
          </a:p>
        </p:txBody>
      </p:sp>
      <p:pic>
        <p:nvPicPr>
          <p:cNvPr id="13" name="Imagen 12">
            <a:extLst>
              <a:ext uri="{FF2B5EF4-FFF2-40B4-BE49-F238E27FC236}">
                <a16:creationId xmlns:a16="http://schemas.microsoft.com/office/drawing/2014/main" xmlns="" id="{C73608F2-D8E9-49F8-B43E-6C459AEA8CAE}"/>
              </a:ext>
            </a:extLst>
          </p:cNvPr>
          <p:cNvPicPr/>
          <p:nvPr/>
        </p:nvPicPr>
        <p:blipFill rotWithShape="1">
          <a:blip r:embed="rId2" cstate="print">
            <a:extLst>
              <a:ext uri="{28A0092B-C50C-407E-A947-70E740481C1C}">
                <a14:useLocalDpi xmlns:a14="http://schemas.microsoft.com/office/drawing/2010/main" val="0"/>
              </a:ext>
            </a:extLst>
          </a:blip>
          <a:srcRect l="702" t="-5144" r="-702" b="5144"/>
          <a:stretch/>
        </p:blipFill>
        <p:spPr bwMode="auto">
          <a:xfrm>
            <a:off x="956186" y="925748"/>
            <a:ext cx="5228948" cy="4587239"/>
          </a:xfrm>
          <a:prstGeom prst="rect">
            <a:avLst/>
          </a:prstGeom>
          <a:noFill/>
          <a:ln>
            <a:noFill/>
          </a:ln>
        </p:spPr>
      </p:pic>
      <p:pic>
        <p:nvPicPr>
          <p:cNvPr id="17"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pic>
        <p:nvPicPr>
          <p:cNvPr id="2" name="Imagen 1"/>
          <p:cNvPicPr>
            <a:picLocks noChangeAspect="1"/>
          </p:cNvPicPr>
          <p:nvPr/>
        </p:nvPicPr>
        <p:blipFill rotWithShape="1">
          <a:blip r:embed="rId5"/>
          <a:srcRect l="35321" t="23504" r="38910" b="28974"/>
          <a:stretch/>
        </p:blipFill>
        <p:spPr>
          <a:xfrm>
            <a:off x="6440856" y="1088868"/>
            <a:ext cx="4107728" cy="4261001"/>
          </a:xfrm>
          <a:prstGeom prst="rect">
            <a:avLst/>
          </a:prstGeom>
        </p:spPr>
      </p:pic>
    </p:spTree>
    <p:extLst>
      <p:ext uri="{BB962C8B-B14F-4D97-AF65-F5344CB8AC3E}">
        <p14:creationId xmlns:p14="http://schemas.microsoft.com/office/powerpoint/2010/main" val="174494245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72424" y="171245"/>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CONSTRUCCIÓN Y ADQUISICIÓN DE DATOS</a:t>
            </a:r>
          </a:p>
        </p:txBody>
      </p:sp>
      <p:pic>
        <p:nvPicPr>
          <p:cNvPr id="17"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55215" y="93691"/>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19" name="Marcador de contenido 5">
            <a:extLst>
              <a:ext uri="{FF2B5EF4-FFF2-40B4-BE49-F238E27FC236}">
                <a16:creationId xmlns:a16="http://schemas.microsoft.com/office/drawing/2014/main" xmlns="" id="{D56EF0B9-3B6D-45BC-91D2-F0E1235C1FA3}"/>
              </a:ext>
            </a:extLst>
          </p:cNvPr>
          <p:cNvSpPr txBox="1">
            <a:spLocks/>
          </p:cNvSpPr>
          <p:nvPr/>
        </p:nvSpPr>
        <p:spPr>
          <a:xfrm>
            <a:off x="250166" y="365056"/>
            <a:ext cx="5181600" cy="5120519"/>
          </a:xfrm>
          <a:prstGeom prst="rect">
            <a:avLst/>
          </a:prstGeom>
        </p:spPr>
        <p:txBody>
          <a:bodyPr/>
          <a:lstStyle>
            <a:lvl1pPr marL="0" indent="0" algn="ctr" rtl="0" eaLnBrk="0" fontAlgn="base" hangingPunct="0">
              <a:spcBef>
                <a:spcPct val="20000"/>
              </a:spcBef>
              <a:spcAft>
                <a:spcPct val="0"/>
              </a:spcAft>
              <a:buNone/>
              <a:defRPr sz="24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4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400">
                <a:solidFill>
                  <a:schemeClr val="tx1">
                    <a:tint val="75000"/>
                  </a:schemeClr>
                </a:solidFill>
                <a:latin typeface="+mn-lt"/>
              </a:defRPr>
            </a:lvl4pPr>
            <a:lvl5pPr marL="1828800" indent="0" algn="ctr" rtl="0" eaLnBrk="0" fontAlgn="base" hangingPunct="0">
              <a:spcBef>
                <a:spcPct val="20000"/>
              </a:spcBef>
              <a:spcAft>
                <a:spcPct val="0"/>
              </a:spcAft>
              <a:buNone/>
              <a:defRPr sz="2400">
                <a:solidFill>
                  <a:schemeClr val="tx1">
                    <a:tint val="75000"/>
                  </a:schemeClr>
                </a:solidFill>
                <a:latin typeface="+mn-lt"/>
              </a:defRPr>
            </a:lvl5pPr>
            <a:lvl6pPr marL="2286000" indent="0" algn="ctr" rtl="0" fontAlgn="base">
              <a:spcBef>
                <a:spcPct val="20000"/>
              </a:spcBef>
              <a:spcAft>
                <a:spcPct val="0"/>
              </a:spcAft>
              <a:buNone/>
              <a:defRPr sz="2400">
                <a:solidFill>
                  <a:schemeClr val="tx1">
                    <a:tint val="75000"/>
                  </a:schemeClr>
                </a:solidFill>
                <a:latin typeface="+mn-lt"/>
              </a:defRPr>
            </a:lvl6pPr>
            <a:lvl7pPr marL="2743200" indent="0" algn="ctr" rtl="0" fontAlgn="base">
              <a:spcBef>
                <a:spcPct val="20000"/>
              </a:spcBef>
              <a:spcAft>
                <a:spcPct val="0"/>
              </a:spcAft>
              <a:buNone/>
              <a:defRPr sz="2400">
                <a:solidFill>
                  <a:schemeClr val="tx1">
                    <a:tint val="75000"/>
                  </a:schemeClr>
                </a:solidFill>
                <a:latin typeface="+mn-lt"/>
              </a:defRPr>
            </a:lvl7pPr>
            <a:lvl8pPr marL="3200400" indent="0" algn="ctr" rtl="0" fontAlgn="base">
              <a:spcBef>
                <a:spcPct val="20000"/>
              </a:spcBef>
              <a:spcAft>
                <a:spcPct val="0"/>
              </a:spcAft>
              <a:buNone/>
              <a:defRPr sz="2400">
                <a:solidFill>
                  <a:schemeClr val="tx1">
                    <a:tint val="75000"/>
                  </a:schemeClr>
                </a:solidFill>
                <a:latin typeface="+mn-lt"/>
              </a:defRPr>
            </a:lvl8pPr>
            <a:lvl9pPr marL="3657600" indent="0" algn="ctr" rtl="0" fontAlgn="base">
              <a:spcBef>
                <a:spcPct val="20000"/>
              </a:spcBef>
              <a:spcAft>
                <a:spcPct val="0"/>
              </a:spcAft>
              <a:buNone/>
              <a:defRPr sz="2400">
                <a:solidFill>
                  <a:schemeClr val="tx1">
                    <a:tint val="75000"/>
                  </a:schemeClr>
                </a:solidFill>
                <a:latin typeface="+mn-lt"/>
              </a:defRPr>
            </a:lvl9pPr>
          </a:lstStyle>
          <a:p>
            <a:pPr defTabSz="914400"/>
            <a:endParaRPr lang="es-MX" kern="0" dirty="0"/>
          </a:p>
          <a:p>
            <a:pPr defTabSz="914400"/>
            <a:endParaRPr lang="es-MX" kern="0" dirty="0"/>
          </a:p>
        </p:txBody>
      </p:sp>
      <p:sp>
        <p:nvSpPr>
          <p:cNvPr id="21" name="Elipse 20"/>
          <p:cNvSpPr/>
          <p:nvPr/>
        </p:nvSpPr>
        <p:spPr>
          <a:xfrm>
            <a:off x="595952" y="2742515"/>
            <a:ext cx="1468030" cy="15411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sz="1400" dirty="0"/>
          </a:p>
          <a:p>
            <a:pPr algn="ctr"/>
            <a:endParaRPr lang="es-ES" sz="1400" dirty="0"/>
          </a:p>
          <a:p>
            <a:pPr algn="ctr"/>
            <a:r>
              <a:rPr lang="es-ES" sz="1400" dirty="0">
                <a:solidFill>
                  <a:schemeClr val="tx1"/>
                </a:solidFill>
              </a:rPr>
              <a:t>Electroválvula neumática  solenoide</a:t>
            </a:r>
          </a:p>
        </p:txBody>
      </p:sp>
      <p:pic>
        <p:nvPicPr>
          <p:cNvPr id="22" name="Imagen 21">
            <a:extLst>
              <a:ext uri="{FF2B5EF4-FFF2-40B4-BE49-F238E27FC236}">
                <a16:creationId xmlns:a16="http://schemas.microsoft.com/office/drawing/2014/main" xmlns="" id="{656E5861-1B9C-40F3-BF99-D60DAF721844}"/>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1715" t="16976" r="48996" b="22442"/>
          <a:stretch/>
        </p:blipFill>
        <p:spPr>
          <a:xfrm rot="5400000">
            <a:off x="1192399" y="2651230"/>
            <a:ext cx="395468" cy="931603"/>
          </a:xfrm>
          <a:prstGeom prst="rect">
            <a:avLst/>
          </a:prstGeom>
        </p:spPr>
      </p:pic>
      <p:pic>
        <p:nvPicPr>
          <p:cNvPr id="27" name="Imagen 26"/>
          <p:cNvPicPr>
            <a:picLocks noChangeAspect="1"/>
          </p:cNvPicPr>
          <p:nvPr/>
        </p:nvPicPr>
        <p:blipFill rotWithShape="1">
          <a:blip r:embed="rId6"/>
          <a:srcRect l="30371" t="6132" r="17407" b="1358"/>
          <a:stretch/>
        </p:blipFill>
        <p:spPr>
          <a:xfrm>
            <a:off x="3392951" y="839153"/>
            <a:ext cx="4662957" cy="4646422"/>
          </a:xfrm>
          <a:prstGeom prst="rect">
            <a:avLst/>
          </a:prstGeom>
        </p:spPr>
      </p:pic>
      <p:sp>
        <p:nvSpPr>
          <p:cNvPr id="12" name="Elipse 11"/>
          <p:cNvSpPr/>
          <p:nvPr/>
        </p:nvSpPr>
        <p:spPr>
          <a:xfrm>
            <a:off x="7099699" y="4148826"/>
            <a:ext cx="2010239" cy="1854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r>
              <a:rPr lang="es-ES" sz="1400" dirty="0">
                <a:solidFill>
                  <a:schemeClr val="tx1"/>
                </a:solidFill>
              </a:rPr>
              <a:t>Tubo ■ 20x20x3 mm</a:t>
            </a:r>
          </a:p>
        </p:txBody>
      </p:sp>
      <p:pic>
        <p:nvPicPr>
          <p:cNvPr id="28" name="Imagen 27"/>
          <p:cNvPicPr>
            <a:picLocks noChangeAspect="1"/>
          </p:cNvPicPr>
          <p:nvPr/>
        </p:nvPicPr>
        <p:blipFill rotWithShape="1">
          <a:blip r:embed="rId7"/>
          <a:srcRect l="54351" t="30131" r="3297" b="-703"/>
          <a:stretch/>
        </p:blipFill>
        <p:spPr>
          <a:xfrm>
            <a:off x="7666966" y="4355916"/>
            <a:ext cx="1002491" cy="922867"/>
          </a:xfrm>
          <a:prstGeom prst="rect">
            <a:avLst/>
          </a:prstGeom>
        </p:spPr>
      </p:pic>
      <p:cxnSp>
        <p:nvCxnSpPr>
          <p:cNvPr id="30" name="Conector recto de flecha 29"/>
          <p:cNvCxnSpPr/>
          <p:nvPr/>
        </p:nvCxnSpPr>
        <p:spPr>
          <a:xfrm>
            <a:off x="5999033" y="5076076"/>
            <a:ext cx="1100666" cy="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3" name="Conector recto de flecha 32"/>
          <p:cNvCxnSpPr>
            <a:stCxn id="43" idx="6"/>
          </p:cNvCxnSpPr>
          <p:nvPr/>
        </p:nvCxnSpPr>
        <p:spPr>
          <a:xfrm flipV="1">
            <a:off x="2940915" y="1723302"/>
            <a:ext cx="777032" cy="44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36" name="Elipse 35"/>
          <p:cNvSpPr/>
          <p:nvPr/>
        </p:nvSpPr>
        <p:spPr>
          <a:xfrm>
            <a:off x="6585532" y="750807"/>
            <a:ext cx="2010239" cy="1854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endParaRPr lang="es-ES" sz="1400" dirty="0"/>
          </a:p>
          <a:p>
            <a:pPr algn="ctr"/>
            <a:r>
              <a:rPr lang="es-ES" sz="1400" dirty="0">
                <a:solidFill>
                  <a:schemeClr val="tx1"/>
                </a:solidFill>
              </a:rPr>
              <a:t>VFD 1,5 KW</a:t>
            </a:r>
          </a:p>
        </p:txBody>
      </p:sp>
      <p:pic>
        <p:nvPicPr>
          <p:cNvPr id="39" name="Imagen 38"/>
          <p:cNvPicPr>
            <a:picLocks noChangeAspect="1"/>
          </p:cNvPicPr>
          <p:nvPr/>
        </p:nvPicPr>
        <p:blipFill rotWithShape="1">
          <a:blip r:embed="rId8" cstate="print">
            <a:extLst>
              <a:ext uri="{28A0092B-C50C-407E-A947-70E740481C1C}">
                <a14:useLocalDpi xmlns:a14="http://schemas.microsoft.com/office/drawing/2010/main" val="0"/>
              </a:ext>
            </a:extLst>
          </a:blip>
          <a:srcRect l="23554" t="24676" r="25765" b="11642"/>
          <a:stretch/>
        </p:blipFill>
        <p:spPr>
          <a:xfrm>
            <a:off x="7281398" y="823038"/>
            <a:ext cx="702318" cy="1176658"/>
          </a:xfrm>
          <a:prstGeom prst="rect">
            <a:avLst/>
          </a:prstGeom>
        </p:spPr>
      </p:pic>
      <p:cxnSp>
        <p:nvCxnSpPr>
          <p:cNvPr id="40" name="Conector recto de flecha 39"/>
          <p:cNvCxnSpPr/>
          <p:nvPr/>
        </p:nvCxnSpPr>
        <p:spPr>
          <a:xfrm flipH="1">
            <a:off x="4969457" y="1944515"/>
            <a:ext cx="1627732" cy="5621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3" name="Elipse 42"/>
          <p:cNvSpPr/>
          <p:nvPr/>
        </p:nvSpPr>
        <p:spPr>
          <a:xfrm>
            <a:off x="1242204" y="1391065"/>
            <a:ext cx="1698711" cy="15493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r>
              <a:rPr lang="es-ES" sz="1400" dirty="0">
                <a:solidFill>
                  <a:schemeClr val="tx1"/>
                </a:solidFill>
              </a:rPr>
              <a:t>Pistón Neumático </a:t>
            </a:r>
          </a:p>
        </p:txBody>
      </p:sp>
      <p:pic>
        <p:nvPicPr>
          <p:cNvPr id="44" name="Imagen 43"/>
          <p:cNvPicPr>
            <a:picLocks noChangeAspect="1"/>
          </p:cNvPicPr>
          <p:nvPr/>
        </p:nvPicPr>
        <p:blipFill rotWithShape="1">
          <a:blip r:embed="rId9"/>
          <a:srcRect l="44840" t="41624" r="45737" b="17863"/>
          <a:stretch/>
        </p:blipFill>
        <p:spPr>
          <a:xfrm rot="5400000">
            <a:off x="1856687" y="1311374"/>
            <a:ext cx="539857" cy="1305572"/>
          </a:xfrm>
          <a:prstGeom prst="rect">
            <a:avLst/>
          </a:prstGeom>
        </p:spPr>
      </p:pic>
      <p:cxnSp>
        <p:nvCxnSpPr>
          <p:cNvPr id="45" name="Conector recto de flecha 44"/>
          <p:cNvCxnSpPr>
            <a:endCxn id="50" idx="2"/>
          </p:cNvCxnSpPr>
          <p:nvPr/>
        </p:nvCxnSpPr>
        <p:spPr>
          <a:xfrm>
            <a:off x="7976969" y="3162364"/>
            <a:ext cx="1132969" cy="16544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0" name="Elipse 49"/>
          <p:cNvSpPr/>
          <p:nvPr/>
        </p:nvSpPr>
        <p:spPr>
          <a:xfrm>
            <a:off x="9109938" y="2400558"/>
            <a:ext cx="2010239" cy="1854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r>
              <a:rPr lang="es-ES" sz="1400" dirty="0">
                <a:solidFill>
                  <a:schemeClr val="tx1"/>
                </a:solidFill>
              </a:rPr>
              <a:t>Sensor infrarrojo </a:t>
            </a:r>
          </a:p>
          <a:p>
            <a:pPr algn="ctr"/>
            <a:r>
              <a:rPr lang="es-ES" sz="1400" dirty="0">
                <a:solidFill>
                  <a:schemeClr val="tx1"/>
                </a:solidFill>
              </a:rPr>
              <a:t>FC-03 </a:t>
            </a:r>
          </a:p>
        </p:txBody>
      </p:sp>
      <p:pic>
        <p:nvPicPr>
          <p:cNvPr id="51" name="Imagen 50">
            <a:extLst>
              <a:ext uri="{FF2B5EF4-FFF2-40B4-BE49-F238E27FC236}">
                <a16:creationId xmlns:a16="http://schemas.microsoft.com/office/drawing/2014/main" xmlns="" id="{C6603E93-2EB3-48B1-AD7F-30BD31995054}"/>
              </a:ext>
            </a:extLst>
          </p:cNvPr>
          <p:cNvPicPr>
            <a:picLocks noChangeAspect="1"/>
          </p:cNvPicPr>
          <p:nvPr/>
        </p:nvPicPr>
        <p:blipFill rotWithShape="1">
          <a:blip r:embed="rId10" cstate="print">
            <a:extLst>
              <a:ext uri="{28A0092B-C50C-407E-A947-70E740481C1C}">
                <a14:useLocalDpi xmlns:a14="http://schemas.microsoft.com/office/drawing/2010/main" val="0"/>
              </a:ext>
            </a:extLst>
          </a:blip>
          <a:srcRect t="21442" r="76617" b="50000"/>
          <a:stretch/>
        </p:blipFill>
        <p:spPr>
          <a:xfrm>
            <a:off x="9649801" y="2605308"/>
            <a:ext cx="896354" cy="821042"/>
          </a:xfrm>
          <a:prstGeom prst="rect">
            <a:avLst/>
          </a:prstGeom>
        </p:spPr>
      </p:pic>
      <p:sp>
        <p:nvSpPr>
          <p:cNvPr id="55" name="Elipse 54"/>
          <p:cNvSpPr/>
          <p:nvPr/>
        </p:nvSpPr>
        <p:spPr>
          <a:xfrm>
            <a:off x="1707708" y="4365258"/>
            <a:ext cx="1646661" cy="156345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endParaRPr lang="es-ES" sz="1400" dirty="0"/>
          </a:p>
          <a:p>
            <a:pPr algn="ctr"/>
            <a:r>
              <a:rPr lang="es-ES" sz="1200" dirty="0">
                <a:solidFill>
                  <a:schemeClr val="tx1"/>
                </a:solidFill>
              </a:rPr>
              <a:t>Motor trifásico cerrado  2HP</a:t>
            </a:r>
          </a:p>
        </p:txBody>
      </p:sp>
      <p:pic>
        <p:nvPicPr>
          <p:cNvPr id="56" name="Imagen 55"/>
          <p:cNvPicPr>
            <a:picLocks noChangeAspect="1"/>
          </p:cNvPicPr>
          <p:nvPr/>
        </p:nvPicPr>
        <p:blipFill rotWithShape="1">
          <a:blip r:embed="rId11" cstate="print">
            <a:extLst>
              <a:ext uri="{28A0092B-C50C-407E-A947-70E740481C1C}">
                <a14:useLocalDpi xmlns:a14="http://schemas.microsoft.com/office/drawing/2010/main" val="0"/>
              </a:ext>
            </a:extLst>
          </a:blip>
          <a:srcRect l="10746" t="17212"/>
          <a:stretch/>
        </p:blipFill>
        <p:spPr>
          <a:xfrm rot="10800000">
            <a:off x="2008251" y="4689334"/>
            <a:ext cx="1101467" cy="766261"/>
          </a:xfrm>
          <a:prstGeom prst="rect">
            <a:avLst/>
          </a:prstGeom>
        </p:spPr>
      </p:pic>
      <p:cxnSp>
        <p:nvCxnSpPr>
          <p:cNvPr id="57" name="Conector recto de flecha 56"/>
          <p:cNvCxnSpPr/>
          <p:nvPr/>
        </p:nvCxnSpPr>
        <p:spPr>
          <a:xfrm flipV="1">
            <a:off x="3337805" y="4689334"/>
            <a:ext cx="1100882" cy="442426"/>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444899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3999" y="26982"/>
            <a:ext cx="10423021" cy="6402415"/>
          </a:xfrm>
          <a:prstGeom prst="rect">
            <a:avLst/>
          </a:prstGeom>
        </p:spPr>
        <p:txBody>
          <a:bodyPr/>
          <a:lstStyle/>
          <a:p>
            <a:pPr marL="0" indent="0" algn="r" defTabSz="914400">
              <a:buNone/>
            </a:pPr>
            <a:endParaRPr lang="es-EC" sz="2000" b="1" dirty="0">
              <a:solidFill>
                <a:schemeClr val="tx1"/>
              </a:solidFill>
            </a:endParaRPr>
          </a:p>
        </p:txBody>
      </p:sp>
      <p:pic>
        <p:nvPicPr>
          <p:cNvPr id="3"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sp>
        <p:nvSpPr>
          <p:cNvPr id="10" name="Marcador de contenido 2">
            <a:extLst>
              <a:ext uri="{FF2B5EF4-FFF2-40B4-BE49-F238E27FC236}">
                <a16:creationId xmlns:a16="http://schemas.microsoft.com/office/drawing/2014/main" xmlns="" id="{F309DF89-9343-4C8F-ABDD-2C82FB2ADDAE}"/>
              </a:ext>
            </a:extLst>
          </p:cNvPr>
          <p:cNvSpPr txBox="1">
            <a:spLocks/>
          </p:cNvSpPr>
          <p:nvPr/>
        </p:nvSpPr>
        <p:spPr>
          <a:xfrm>
            <a:off x="1463725" y="1143435"/>
            <a:ext cx="4467055" cy="407504"/>
          </a:xfrm>
          <a:prstGeom prst="rect">
            <a:avLst/>
          </a:prstGeom>
        </p:spPr>
        <p:txBody>
          <a:bodyPr vert="horz" lIns="91440" tIns="45720" rIns="91440" bIns="45720" rtlCol="0">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a:pPr>
            <a:r>
              <a:rPr lang="es-EC" sz="11200" b="1" dirty="0"/>
              <a:t> GENERALIDADES</a:t>
            </a:r>
          </a:p>
          <a:p>
            <a:pPr marL="514350" indent="-514350">
              <a:buFont typeface="Arial" panose="020B0604020202020204" pitchFamily="34" charset="0"/>
              <a:buAutoNum type="arabicPeriod" startAt="2"/>
            </a:pPr>
            <a:endParaRPr lang="es-EC" sz="11200" b="1" dirty="0"/>
          </a:p>
        </p:txBody>
      </p:sp>
      <p:sp>
        <p:nvSpPr>
          <p:cNvPr id="11" name="Rectángulo 10">
            <a:extLst>
              <a:ext uri="{FF2B5EF4-FFF2-40B4-BE49-F238E27FC236}">
                <a16:creationId xmlns:a16="http://schemas.microsoft.com/office/drawing/2014/main" xmlns="" id="{A7FE272F-57F2-4ED4-A278-09FA91C93340}"/>
              </a:ext>
            </a:extLst>
          </p:cNvPr>
          <p:cNvSpPr/>
          <p:nvPr/>
        </p:nvSpPr>
        <p:spPr>
          <a:xfrm>
            <a:off x="1463726" y="1672625"/>
            <a:ext cx="4909778" cy="523220"/>
          </a:xfrm>
          <a:prstGeom prst="rect">
            <a:avLst/>
          </a:prstGeom>
        </p:spPr>
        <p:txBody>
          <a:bodyPr wrap="square">
            <a:spAutoFit/>
          </a:bodyPr>
          <a:lstStyle/>
          <a:p>
            <a:pPr marL="514350" indent="-514350">
              <a:buFont typeface="Arial" panose="020B0604020202020204" pitchFamily="34" charset="0"/>
              <a:buAutoNum type="arabicPeriod" startAt="2"/>
            </a:pPr>
            <a:r>
              <a:rPr lang="es-EC" sz="2800" b="1" dirty="0"/>
              <a:t> ESTADO DEL ARTE</a:t>
            </a:r>
          </a:p>
        </p:txBody>
      </p:sp>
      <p:sp>
        <p:nvSpPr>
          <p:cNvPr id="12" name="Rectángulo 11">
            <a:extLst>
              <a:ext uri="{FF2B5EF4-FFF2-40B4-BE49-F238E27FC236}">
                <a16:creationId xmlns:a16="http://schemas.microsoft.com/office/drawing/2014/main" xmlns="" id="{D7B232B6-2A56-49B4-BFBB-CCA4D0C30203}"/>
              </a:ext>
            </a:extLst>
          </p:cNvPr>
          <p:cNvSpPr/>
          <p:nvPr/>
        </p:nvSpPr>
        <p:spPr>
          <a:xfrm>
            <a:off x="1463726" y="2299958"/>
            <a:ext cx="5718953" cy="523220"/>
          </a:xfrm>
          <a:prstGeom prst="rect">
            <a:avLst/>
          </a:prstGeom>
        </p:spPr>
        <p:txBody>
          <a:bodyPr wrap="square">
            <a:spAutoFit/>
          </a:bodyPr>
          <a:lstStyle/>
          <a:p>
            <a:r>
              <a:rPr lang="es-EC" sz="2800" b="1" dirty="0"/>
              <a:t>3.    DISEÑO MECÁNICO</a:t>
            </a:r>
          </a:p>
        </p:txBody>
      </p:sp>
      <p:sp>
        <p:nvSpPr>
          <p:cNvPr id="13" name="Rectángulo 12">
            <a:extLst>
              <a:ext uri="{FF2B5EF4-FFF2-40B4-BE49-F238E27FC236}">
                <a16:creationId xmlns:a16="http://schemas.microsoft.com/office/drawing/2014/main" xmlns="" id="{108FD921-3D50-4257-B5F2-A585792C2C15}"/>
              </a:ext>
            </a:extLst>
          </p:cNvPr>
          <p:cNvSpPr/>
          <p:nvPr/>
        </p:nvSpPr>
        <p:spPr>
          <a:xfrm>
            <a:off x="1463726" y="2953834"/>
            <a:ext cx="9783394" cy="523220"/>
          </a:xfrm>
          <a:prstGeom prst="rect">
            <a:avLst/>
          </a:prstGeom>
        </p:spPr>
        <p:txBody>
          <a:bodyPr wrap="square">
            <a:spAutoFit/>
          </a:bodyPr>
          <a:lstStyle/>
          <a:p>
            <a:pPr marL="514350" indent="-514350">
              <a:buFont typeface="Arial" panose="020B0604020202020204" pitchFamily="34" charset="0"/>
              <a:buAutoNum type="arabicPeriod" startAt="4"/>
            </a:pPr>
            <a:r>
              <a:rPr lang="es-EC" sz="2800" b="1" dirty="0"/>
              <a:t>  CONSTRUCCION Y ADQUISICIÓN DE DATOS</a:t>
            </a:r>
          </a:p>
        </p:txBody>
      </p:sp>
      <p:sp>
        <p:nvSpPr>
          <p:cNvPr id="15" name="Rectángulo 14">
            <a:extLst>
              <a:ext uri="{FF2B5EF4-FFF2-40B4-BE49-F238E27FC236}">
                <a16:creationId xmlns:a16="http://schemas.microsoft.com/office/drawing/2014/main" xmlns="" id="{871A0157-A356-4D68-95D6-AECB9CE1E3F5}"/>
              </a:ext>
            </a:extLst>
          </p:cNvPr>
          <p:cNvSpPr/>
          <p:nvPr/>
        </p:nvSpPr>
        <p:spPr>
          <a:xfrm>
            <a:off x="1523999" y="3562305"/>
            <a:ext cx="6368309" cy="523220"/>
          </a:xfrm>
          <a:prstGeom prst="rect">
            <a:avLst/>
          </a:prstGeom>
        </p:spPr>
        <p:txBody>
          <a:bodyPr wrap="square">
            <a:spAutoFit/>
          </a:bodyPr>
          <a:lstStyle/>
          <a:p>
            <a:r>
              <a:rPr lang="es-EC" sz="2800" b="1" dirty="0"/>
              <a:t>5.    ANÁLISIS DE RESULTADOS</a:t>
            </a:r>
          </a:p>
        </p:txBody>
      </p:sp>
      <p:sp>
        <p:nvSpPr>
          <p:cNvPr id="16" name="Rectángulo 15">
            <a:extLst>
              <a:ext uri="{FF2B5EF4-FFF2-40B4-BE49-F238E27FC236}">
                <a16:creationId xmlns:a16="http://schemas.microsoft.com/office/drawing/2014/main" xmlns="" id="{80B821A6-03B6-40AB-BA75-32131624797F}"/>
              </a:ext>
            </a:extLst>
          </p:cNvPr>
          <p:cNvSpPr/>
          <p:nvPr/>
        </p:nvSpPr>
        <p:spPr>
          <a:xfrm>
            <a:off x="1523999" y="4180173"/>
            <a:ext cx="4247961" cy="523220"/>
          </a:xfrm>
          <a:prstGeom prst="rect">
            <a:avLst/>
          </a:prstGeom>
        </p:spPr>
        <p:txBody>
          <a:bodyPr wrap="square">
            <a:spAutoFit/>
          </a:bodyPr>
          <a:lstStyle/>
          <a:p>
            <a:r>
              <a:rPr lang="es-EC" sz="2800" b="1" dirty="0"/>
              <a:t>6.    CONCLUSIONES</a:t>
            </a:r>
          </a:p>
        </p:txBody>
      </p:sp>
      <p:sp>
        <p:nvSpPr>
          <p:cNvPr id="17" name="Rectángulo 16">
            <a:extLst>
              <a:ext uri="{FF2B5EF4-FFF2-40B4-BE49-F238E27FC236}">
                <a16:creationId xmlns:a16="http://schemas.microsoft.com/office/drawing/2014/main" xmlns="" id="{12312ED5-3DC2-4F11-A20F-DE3B6FA25BC8}"/>
              </a:ext>
            </a:extLst>
          </p:cNvPr>
          <p:cNvSpPr/>
          <p:nvPr/>
        </p:nvSpPr>
        <p:spPr>
          <a:xfrm>
            <a:off x="1524000" y="4802025"/>
            <a:ext cx="5100846" cy="523220"/>
          </a:xfrm>
          <a:prstGeom prst="rect">
            <a:avLst/>
          </a:prstGeom>
        </p:spPr>
        <p:txBody>
          <a:bodyPr wrap="square">
            <a:spAutoFit/>
          </a:bodyPr>
          <a:lstStyle/>
          <a:p>
            <a:r>
              <a:rPr lang="es-EC" sz="2800" b="1" dirty="0"/>
              <a:t>7.     RECOMENDACIONES</a:t>
            </a:r>
            <a:endParaRPr lang="es-EC" sz="2800" dirty="0"/>
          </a:p>
        </p:txBody>
      </p:sp>
    </p:spTree>
    <p:extLst>
      <p:ext uri="{BB962C8B-B14F-4D97-AF65-F5344CB8AC3E}">
        <p14:creationId xmlns:p14="http://schemas.microsoft.com/office/powerpoint/2010/main" val="376157721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CONSTRUCCIÓN Y ADQUISICIÓN DE DATOS</a:t>
            </a:r>
          </a:p>
        </p:txBody>
      </p:sp>
      <p:pic>
        <p:nvPicPr>
          <p:cNvPr id="17"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19" name="Marcador de contenido 5">
            <a:extLst>
              <a:ext uri="{FF2B5EF4-FFF2-40B4-BE49-F238E27FC236}">
                <a16:creationId xmlns:a16="http://schemas.microsoft.com/office/drawing/2014/main" xmlns="" id="{D56EF0B9-3B6D-45BC-91D2-F0E1235C1FA3}"/>
              </a:ext>
            </a:extLst>
          </p:cNvPr>
          <p:cNvSpPr txBox="1">
            <a:spLocks/>
          </p:cNvSpPr>
          <p:nvPr/>
        </p:nvSpPr>
        <p:spPr>
          <a:xfrm>
            <a:off x="0" y="356430"/>
            <a:ext cx="5181600" cy="5120519"/>
          </a:xfrm>
          <a:prstGeom prst="rect">
            <a:avLst/>
          </a:prstGeom>
        </p:spPr>
        <p:txBody>
          <a:bodyPr/>
          <a:lstStyle>
            <a:lvl1pPr marL="0" indent="0" algn="ctr" rtl="0" eaLnBrk="0" fontAlgn="base" hangingPunct="0">
              <a:spcBef>
                <a:spcPct val="20000"/>
              </a:spcBef>
              <a:spcAft>
                <a:spcPct val="0"/>
              </a:spcAft>
              <a:buNone/>
              <a:defRPr sz="24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4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400">
                <a:solidFill>
                  <a:schemeClr val="tx1">
                    <a:tint val="75000"/>
                  </a:schemeClr>
                </a:solidFill>
                <a:latin typeface="+mn-lt"/>
              </a:defRPr>
            </a:lvl4pPr>
            <a:lvl5pPr marL="1828800" indent="0" algn="ctr" rtl="0" eaLnBrk="0" fontAlgn="base" hangingPunct="0">
              <a:spcBef>
                <a:spcPct val="20000"/>
              </a:spcBef>
              <a:spcAft>
                <a:spcPct val="0"/>
              </a:spcAft>
              <a:buNone/>
              <a:defRPr sz="2400">
                <a:solidFill>
                  <a:schemeClr val="tx1">
                    <a:tint val="75000"/>
                  </a:schemeClr>
                </a:solidFill>
                <a:latin typeface="+mn-lt"/>
              </a:defRPr>
            </a:lvl5pPr>
            <a:lvl6pPr marL="2286000" indent="0" algn="ctr" rtl="0" fontAlgn="base">
              <a:spcBef>
                <a:spcPct val="20000"/>
              </a:spcBef>
              <a:spcAft>
                <a:spcPct val="0"/>
              </a:spcAft>
              <a:buNone/>
              <a:defRPr sz="2400">
                <a:solidFill>
                  <a:schemeClr val="tx1">
                    <a:tint val="75000"/>
                  </a:schemeClr>
                </a:solidFill>
                <a:latin typeface="+mn-lt"/>
              </a:defRPr>
            </a:lvl6pPr>
            <a:lvl7pPr marL="2743200" indent="0" algn="ctr" rtl="0" fontAlgn="base">
              <a:spcBef>
                <a:spcPct val="20000"/>
              </a:spcBef>
              <a:spcAft>
                <a:spcPct val="0"/>
              </a:spcAft>
              <a:buNone/>
              <a:defRPr sz="2400">
                <a:solidFill>
                  <a:schemeClr val="tx1">
                    <a:tint val="75000"/>
                  </a:schemeClr>
                </a:solidFill>
                <a:latin typeface="+mn-lt"/>
              </a:defRPr>
            </a:lvl7pPr>
            <a:lvl8pPr marL="3200400" indent="0" algn="ctr" rtl="0" fontAlgn="base">
              <a:spcBef>
                <a:spcPct val="20000"/>
              </a:spcBef>
              <a:spcAft>
                <a:spcPct val="0"/>
              </a:spcAft>
              <a:buNone/>
              <a:defRPr sz="2400">
                <a:solidFill>
                  <a:schemeClr val="tx1">
                    <a:tint val="75000"/>
                  </a:schemeClr>
                </a:solidFill>
                <a:latin typeface="+mn-lt"/>
              </a:defRPr>
            </a:lvl8pPr>
            <a:lvl9pPr marL="3657600" indent="0" algn="ctr" rtl="0" fontAlgn="base">
              <a:spcBef>
                <a:spcPct val="20000"/>
              </a:spcBef>
              <a:spcAft>
                <a:spcPct val="0"/>
              </a:spcAft>
              <a:buNone/>
              <a:defRPr sz="2400">
                <a:solidFill>
                  <a:schemeClr val="tx1">
                    <a:tint val="75000"/>
                  </a:schemeClr>
                </a:solidFill>
                <a:latin typeface="+mn-lt"/>
              </a:defRPr>
            </a:lvl9pPr>
          </a:lstStyle>
          <a:p>
            <a:pPr defTabSz="914400"/>
            <a:endParaRPr lang="es-MX" kern="0" dirty="0"/>
          </a:p>
          <a:p>
            <a:pPr defTabSz="914400"/>
            <a:endParaRPr lang="es-MX" kern="0" dirty="0"/>
          </a:p>
        </p:txBody>
      </p:sp>
      <p:sp>
        <p:nvSpPr>
          <p:cNvPr id="50" name="Elipse 49"/>
          <p:cNvSpPr/>
          <p:nvPr/>
        </p:nvSpPr>
        <p:spPr>
          <a:xfrm>
            <a:off x="8862392" y="3647400"/>
            <a:ext cx="2010239" cy="1854501"/>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MX" sz="1600" dirty="0">
              <a:solidFill>
                <a:sysClr val="windowText" lastClr="000000"/>
              </a:solidFill>
              <a:latin typeface="Calibri" panose="020F0502020204030204"/>
            </a:endParaRPr>
          </a:p>
          <a:p>
            <a:pPr algn="ctr"/>
            <a:endParaRPr lang="es-MX" sz="1600" dirty="0">
              <a:solidFill>
                <a:sysClr val="windowText" lastClr="000000"/>
              </a:solidFill>
              <a:latin typeface="Calibri" panose="020F0502020204030204"/>
            </a:endParaRPr>
          </a:p>
          <a:p>
            <a:pPr algn="ctr"/>
            <a:endParaRPr lang="es-MX" sz="1600" dirty="0">
              <a:solidFill>
                <a:sysClr val="windowText" lastClr="000000"/>
              </a:solidFill>
              <a:latin typeface="Calibri" panose="020F0502020204030204"/>
            </a:endParaRPr>
          </a:p>
          <a:p>
            <a:pPr algn="ctr"/>
            <a:r>
              <a:rPr lang="es-MX" sz="1600" dirty="0">
                <a:solidFill>
                  <a:sysClr val="windowText" lastClr="000000"/>
                </a:solidFill>
                <a:latin typeface="Calibri" panose="020F0502020204030204"/>
              </a:rPr>
              <a:t>ángulo de incidencia  16°</a:t>
            </a:r>
            <a:endParaRPr lang="es-ES" sz="1600" dirty="0"/>
          </a:p>
        </p:txBody>
      </p:sp>
      <p:sp>
        <p:nvSpPr>
          <p:cNvPr id="55" name="Elipse 54"/>
          <p:cNvSpPr/>
          <p:nvPr/>
        </p:nvSpPr>
        <p:spPr>
          <a:xfrm>
            <a:off x="2598315" y="3833381"/>
            <a:ext cx="2386624" cy="2070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endParaRPr lang="es-ES" sz="1400" dirty="0"/>
          </a:p>
          <a:p>
            <a:pPr algn="ctr"/>
            <a:r>
              <a:rPr lang="es-ES" sz="1200" dirty="0">
                <a:solidFill>
                  <a:schemeClr val="tx1"/>
                </a:solidFill>
              </a:rPr>
              <a:t>Celdas de carga de 20 KG</a:t>
            </a:r>
          </a:p>
        </p:txBody>
      </p:sp>
      <p:pic>
        <p:nvPicPr>
          <p:cNvPr id="2" name="Imagen 1"/>
          <p:cNvPicPr>
            <a:picLocks noChangeAspect="1"/>
          </p:cNvPicPr>
          <p:nvPr/>
        </p:nvPicPr>
        <p:blipFill rotWithShape="1">
          <a:blip r:embed="rId5"/>
          <a:srcRect l="32037" t="28025" r="28518" b="18148"/>
          <a:stretch/>
        </p:blipFill>
        <p:spPr>
          <a:xfrm>
            <a:off x="2489907" y="880762"/>
            <a:ext cx="3033923" cy="2328856"/>
          </a:xfrm>
          <a:prstGeom prst="rect">
            <a:avLst/>
          </a:prstGeom>
        </p:spPr>
      </p:pic>
      <p:pic>
        <p:nvPicPr>
          <p:cNvPr id="3" name="Imagen 2"/>
          <p:cNvPicPr>
            <a:picLocks noChangeAspect="1"/>
          </p:cNvPicPr>
          <p:nvPr/>
        </p:nvPicPr>
        <p:blipFill rotWithShape="1">
          <a:blip r:embed="rId6"/>
          <a:srcRect l="31090" t="35812" r="28333" b="7778"/>
          <a:stretch/>
        </p:blipFill>
        <p:spPr>
          <a:xfrm>
            <a:off x="7211950" y="705676"/>
            <a:ext cx="3425908" cy="2679028"/>
          </a:xfrm>
          <a:prstGeom prst="rect">
            <a:avLst/>
          </a:prstGeom>
        </p:spPr>
      </p:pic>
      <p:pic>
        <p:nvPicPr>
          <p:cNvPr id="25" name="Imagen 24">
            <a:extLst>
              <a:ext uri="{FF2B5EF4-FFF2-40B4-BE49-F238E27FC236}">
                <a16:creationId xmlns:a16="http://schemas.microsoft.com/office/drawing/2014/main" xmlns="" id="{FB4ADF45-64FA-43D4-9C57-EBC9D150943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19103" y="4131953"/>
            <a:ext cx="1236746" cy="1018497"/>
          </a:xfrm>
          <a:prstGeom prst="rect">
            <a:avLst/>
          </a:prstGeom>
        </p:spPr>
      </p:pic>
      <p:sp>
        <p:nvSpPr>
          <p:cNvPr id="29" name="Elipse 28"/>
          <p:cNvSpPr/>
          <p:nvPr/>
        </p:nvSpPr>
        <p:spPr>
          <a:xfrm>
            <a:off x="4992933" y="2503897"/>
            <a:ext cx="2386624" cy="2070754"/>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a:p>
            <a:pPr algn="ctr"/>
            <a:endParaRPr lang="es-ES" dirty="0"/>
          </a:p>
          <a:p>
            <a:pPr algn="ctr"/>
            <a:endParaRPr lang="es-ES" dirty="0"/>
          </a:p>
          <a:p>
            <a:pPr algn="ctr"/>
            <a:endParaRPr lang="es-ES" sz="1400" dirty="0"/>
          </a:p>
          <a:p>
            <a:pPr lvl="0" algn="ctr"/>
            <a:r>
              <a:rPr lang="es-MX" sz="1200" dirty="0">
                <a:solidFill>
                  <a:sysClr val="windowText" lastClr="000000"/>
                </a:solidFill>
                <a:latin typeface="Calibri" panose="020F0502020204030204"/>
              </a:rPr>
              <a:t>110°  grados</a:t>
            </a:r>
          </a:p>
          <a:p>
            <a:pPr algn="ctr"/>
            <a:endParaRPr lang="es-ES" sz="1200" dirty="0"/>
          </a:p>
        </p:txBody>
      </p:sp>
      <p:pic>
        <p:nvPicPr>
          <p:cNvPr id="31" name="Imagen 30">
            <a:extLst>
              <a:ext uri="{FF2B5EF4-FFF2-40B4-BE49-F238E27FC236}">
                <a16:creationId xmlns:a16="http://schemas.microsoft.com/office/drawing/2014/main" xmlns="" id="{15498BA6-C904-4DC2-B8AA-F5B47B5554E2}"/>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l="22027" r="18353"/>
          <a:stretch/>
        </p:blipFill>
        <p:spPr>
          <a:xfrm rot="5400000">
            <a:off x="5725459" y="2642490"/>
            <a:ext cx="999443" cy="1402701"/>
          </a:xfrm>
          <a:prstGeom prst="rect">
            <a:avLst/>
          </a:prstGeom>
        </p:spPr>
      </p:pic>
      <p:cxnSp>
        <p:nvCxnSpPr>
          <p:cNvPr id="5" name="Conector recto de flecha 4"/>
          <p:cNvCxnSpPr/>
          <p:nvPr/>
        </p:nvCxnSpPr>
        <p:spPr>
          <a:xfrm flipH="1" flipV="1">
            <a:off x="4006868" y="2045190"/>
            <a:ext cx="1309850" cy="798929"/>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2" name="Conector recto de flecha 31"/>
          <p:cNvCxnSpPr>
            <a:stCxn id="29" idx="7"/>
          </p:cNvCxnSpPr>
          <p:nvPr/>
        </p:nvCxnSpPr>
        <p:spPr>
          <a:xfrm flipV="1">
            <a:off x="7030044" y="2667787"/>
            <a:ext cx="1256117" cy="139365"/>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pic>
        <p:nvPicPr>
          <p:cNvPr id="34" name="Imagen 33">
            <a:extLst>
              <a:ext uri="{FF2B5EF4-FFF2-40B4-BE49-F238E27FC236}">
                <a16:creationId xmlns:a16="http://schemas.microsoft.com/office/drawing/2014/main" xmlns="" id="{936803D6-1269-4897-99F2-6A86DC57E7B8}"/>
              </a:ext>
            </a:extLst>
          </p:cNvPr>
          <p:cNvPicPr/>
          <p:nvPr/>
        </p:nvPicPr>
        <p:blipFill rotWithShape="1">
          <a:blip r:embed="rId9">
            <a:extLst>
              <a:ext uri="{28A0092B-C50C-407E-A947-70E740481C1C}">
                <a14:useLocalDpi xmlns:a14="http://schemas.microsoft.com/office/drawing/2010/main" val="0"/>
              </a:ext>
            </a:extLst>
          </a:blip>
          <a:srcRect l="38696" t="28780" r="39188" b="41533"/>
          <a:stretch/>
        </p:blipFill>
        <p:spPr bwMode="auto">
          <a:xfrm>
            <a:off x="9496682" y="3800955"/>
            <a:ext cx="801278" cy="1067803"/>
          </a:xfrm>
          <a:prstGeom prst="rect">
            <a:avLst/>
          </a:prstGeom>
          <a:noFill/>
          <a:ln>
            <a:noFill/>
          </a:ln>
          <a:extLst>
            <a:ext uri="{53640926-AAD7-44D8-BBD7-CCE9431645EC}">
              <a14:shadowObscured xmlns:a14="http://schemas.microsoft.com/office/drawing/2010/main"/>
            </a:ext>
          </a:extLst>
        </p:spPr>
      </p:pic>
      <p:cxnSp>
        <p:nvCxnSpPr>
          <p:cNvPr id="35" name="Conector recto de flecha 34"/>
          <p:cNvCxnSpPr>
            <a:stCxn id="55" idx="0"/>
          </p:cNvCxnSpPr>
          <p:nvPr/>
        </p:nvCxnSpPr>
        <p:spPr>
          <a:xfrm flipH="1" flipV="1">
            <a:off x="3086495" y="2810154"/>
            <a:ext cx="705132" cy="1023227"/>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37" name="Conector recto de flecha 36"/>
          <p:cNvCxnSpPr>
            <a:stCxn id="50" idx="1"/>
          </p:cNvCxnSpPr>
          <p:nvPr/>
        </p:nvCxnSpPr>
        <p:spPr>
          <a:xfrm flipH="1" flipV="1">
            <a:off x="8862392" y="3007151"/>
            <a:ext cx="294393" cy="911834"/>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430660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CONSTRUCCIÓN Y ADQUISICIÓN DE DATOS</a:t>
            </a:r>
          </a:p>
        </p:txBody>
      </p:sp>
      <p:pic>
        <p:nvPicPr>
          <p:cNvPr id="17"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19" name="Marcador de contenido 5">
            <a:extLst>
              <a:ext uri="{FF2B5EF4-FFF2-40B4-BE49-F238E27FC236}">
                <a16:creationId xmlns:a16="http://schemas.microsoft.com/office/drawing/2014/main" xmlns="" id="{D56EF0B9-3B6D-45BC-91D2-F0E1235C1FA3}"/>
              </a:ext>
            </a:extLst>
          </p:cNvPr>
          <p:cNvSpPr txBox="1">
            <a:spLocks/>
          </p:cNvSpPr>
          <p:nvPr/>
        </p:nvSpPr>
        <p:spPr>
          <a:xfrm>
            <a:off x="0" y="356430"/>
            <a:ext cx="5181600" cy="5120519"/>
          </a:xfrm>
          <a:prstGeom prst="rect">
            <a:avLst/>
          </a:prstGeom>
        </p:spPr>
        <p:txBody>
          <a:bodyPr/>
          <a:lstStyle>
            <a:lvl1pPr marL="0" indent="0" algn="ctr" rtl="0" eaLnBrk="0" fontAlgn="base" hangingPunct="0">
              <a:spcBef>
                <a:spcPct val="20000"/>
              </a:spcBef>
              <a:spcAft>
                <a:spcPct val="0"/>
              </a:spcAft>
              <a:buNone/>
              <a:defRPr sz="2400">
                <a:solidFill>
                  <a:schemeClr val="tx1">
                    <a:tint val="75000"/>
                  </a:schemeClr>
                </a:solidFill>
                <a:latin typeface="+mn-lt"/>
                <a:ea typeface="+mn-ea"/>
                <a:cs typeface="+mn-cs"/>
              </a:defRPr>
            </a:lvl1pPr>
            <a:lvl2pPr marL="457200" indent="0" algn="ctr" rtl="0" eaLnBrk="0" fontAlgn="base" hangingPunct="0">
              <a:spcBef>
                <a:spcPct val="20000"/>
              </a:spcBef>
              <a:spcAft>
                <a:spcPct val="0"/>
              </a:spcAft>
              <a:buNone/>
              <a:defRPr sz="2400">
                <a:solidFill>
                  <a:schemeClr val="tx1">
                    <a:tint val="75000"/>
                  </a:schemeClr>
                </a:solidFill>
                <a:latin typeface="+mn-lt"/>
              </a:defRPr>
            </a:lvl2pPr>
            <a:lvl3pPr marL="914400" indent="0" algn="ctr" rtl="0" eaLnBrk="0" fontAlgn="base" hangingPunct="0">
              <a:spcBef>
                <a:spcPct val="20000"/>
              </a:spcBef>
              <a:spcAft>
                <a:spcPct val="0"/>
              </a:spcAft>
              <a:buNone/>
              <a:defRPr sz="2400">
                <a:solidFill>
                  <a:schemeClr val="tx1">
                    <a:tint val="75000"/>
                  </a:schemeClr>
                </a:solidFill>
                <a:latin typeface="+mn-lt"/>
              </a:defRPr>
            </a:lvl3pPr>
            <a:lvl4pPr marL="1371600" indent="0" algn="ctr" rtl="0" eaLnBrk="0" fontAlgn="base" hangingPunct="0">
              <a:spcBef>
                <a:spcPct val="20000"/>
              </a:spcBef>
              <a:spcAft>
                <a:spcPct val="0"/>
              </a:spcAft>
              <a:buNone/>
              <a:defRPr sz="2400">
                <a:solidFill>
                  <a:schemeClr val="tx1">
                    <a:tint val="75000"/>
                  </a:schemeClr>
                </a:solidFill>
                <a:latin typeface="+mn-lt"/>
              </a:defRPr>
            </a:lvl4pPr>
            <a:lvl5pPr marL="1828800" indent="0" algn="ctr" rtl="0" eaLnBrk="0" fontAlgn="base" hangingPunct="0">
              <a:spcBef>
                <a:spcPct val="20000"/>
              </a:spcBef>
              <a:spcAft>
                <a:spcPct val="0"/>
              </a:spcAft>
              <a:buNone/>
              <a:defRPr sz="2400">
                <a:solidFill>
                  <a:schemeClr val="tx1">
                    <a:tint val="75000"/>
                  </a:schemeClr>
                </a:solidFill>
                <a:latin typeface="+mn-lt"/>
              </a:defRPr>
            </a:lvl5pPr>
            <a:lvl6pPr marL="2286000" indent="0" algn="ctr" rtl="0" fontAlgn="base">
              <a:spcBef>
                <a:spcPct val="20000"/>
              </a:spcBef>
              <a:spcAft>
                <a:spcPct val="0"/>
              </a:spcAft>
              <a:buNone/>
              <a:defRPr sz="2400">
                <a:solidFill>
                  <a:schemeClr val="tx1">
                    <a:tint val="75000"/>
                  </a:schemeClr>
                </a:solidFill>
                <a:latin typeface="+mn-lt"/>
              </a:defRPr>
            </a:lvl6pPr>
            <a:lvl7pPr marL="2743200" indent="0" algn="ctr" rtl="0" fontAlgn="base">
              <a:spcBef>
                <a:spcPct val="20000"/>
              </a:spcBef>
              <a:spcAft>
                <a:spcPct val="0"/>
              </a:spcAft>
              <a:buNone/>
              <a:defRPr sz="2400">
                <a:solidFill>
                  <a:schemeClr val="tx1">
                    <a:tint val="75000"/>
                  </a:schemeClr>
                </a:solidFill>
                <a:latin typeface="+mn-lt"/>
              </a:defRPr>
            </a:lvl7pPr>
            <a:lvl8pPr marL="3200400" indent="0" algn="ctr" rtl="0" fontAlgn="base">
              <a:spcBef>
                <a:spcPct val="20000"/>
              </a:spcBef>
              <a:spcAft>
                <a:spcPct val="0"/>
              </a:spcAft>
              <a:buNone/>
              <a:defRPr sz="2400">
                <a:solidFill>
                  <a:schemeClr val="tx1">
                    <a:tint val="75000"/>
                  </a:schemeClr>
                </a:solidFill>
                <a:latin typeface="+mn-lt"/>
              </a:defRPr>
            </a:lvl8pPr>
            <a:lvl9pPr marL="3657600" indent="0" algn="ctr" rtl="0" fontAlgn="base">
              <a:spcBef>
                <a:spcPct val="20000"/>
              </a:spcBef>
              <a:spcAft>
                <a:spcPct val="0"/>
              </a:spcAft>
              <a:buNone/>
              <a:defRPr sz="2400">
                <a:solidFill>
                  <a:schemeClr val="tx1">
                    <a:tint val="75000"/>
                  </a:schemeClr>
                </a:solidFill>
                <a:latin typeface="+mn-lt"/>
              </a:defRPr>
            </a:lvl9pPr>
          </a:lstStyle>
          <a:p>
            <a:pPr defTabSz="914400"/>
            <a:endParaRPr lang="es-MX" kern="0" dirty="0"/>
          </a:p>
          <a:p>
            <a:pPr defTabSz="914400"/>
            <a:endParaRPr lang="es-MX" kern="0" dirty="0"/>
          </a:p>
        </p:txBody>
      </p:sp>
      <p:sp>
        <p:nvSpPr>
          <p:cNvPr id="6" name="Rectángulo 5"/>
          <p:cNvSpPr/>
          <p:nvPr/>
        </p:nvSpPr>
        <p:spPr>
          <a:xfrm>
            <a:off x="482967" y="1547925"/>
            <a:ext cx="2771481"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a:solidFill>
                  <a:sysClr val="windowText" lastClr="000000"/>
                </a:solidFill>
              </a:rPr>
              <a:t>Ángulo  de 90°</a:t>
            </a:r>
          </a:p>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algn="ctr"/>
            <a:endParaRPr lang="es-ES" dirty="0"/>
          </a:p>
        </p:txBody>
      </p:sp>
      <p:pic>
        <p:nvPicPr>
          <p:cNvPr id="20" name="Imagen 19"/>
          <p:cNvPicPr/>
          <p:nvPr/>
        </p:nvPicPr>
        <p:blipFill rotWithShape="1">
          <a:blip r:embed="rId5" cstate="print">
            <a:extLst>
              <a:ext uri="{BEBA8EAE-BF5A-486C-A8C5-ECC9F3942E4B}">
                <a14:imgProps xmlns:a14="http://schemas.microsoft.com/office/drawing/2010/main">
                  <a14:imgLayer r:embed="rId6">
                    <a14:imgEffect>
                      <a14:brightnessContrast bright="40000" contrast="-40000"/>
                    </a14:imgEffect>
                  </a14:imgLayer>
                </a14:imgProps>
              </a:ext>
              <a:ext uri="{28A0092B-C50C-407E-A947-70E740481C1C}">
                <a14:useLocalDpi xmlns:a14="http://schemas.microsoft.com/office/drawing/2010/main" val="0"/>
              </a:ext>
            </a:extLst>
          </a:blip>
          <a:srcRect l="22209" t="-185" r="277" b="185"/>
          <a:stretch/>
        </p:blipFill>
        <p:spPr bwMode="auto">
          <a:xfrm rot="5400000">
            <a:off x="1450144" y="2292313"/>
            <a:ext cx="1073378" cy="1024042"/>
          </a:xfrm>
          <a:prstGeom prst="rect">
            <a:avLst/>
          </a:prstGeom>
          <a:noFill/>
          <a:ln>
            <a:noFill/>
          </a:ln>
          <a:extLst>
            <a:ext uri="{53640926-AAD7-44D8-BBD7-CCE9431645EC}">
              <a14:shadowObscured xmlns:a14="http://schemas.microsoft.com/office/drawing/2010/main"/>
            </a:ext>
          </a:extLst>
        </p:spPr>
      </p:pic>
      <p:sp>
        <p:nvSpPr>
          <p:cNvPr id="22" name="Rectángulo 21"/>
          <p:cNvSpPr/>
          <p:nvPr/>
        </p:nvSpPr>
        <p:spPr>
          <a:xfrm>
            <a:off x="3254784" y="1547924"/>
            <a:ext cx="2809727"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a:solidFill>
                  <a:sysClr val="windowText" lastClr="000000"/>
                </a:solidFill>
              </a:rPr>
              <a:t>Ángulo de 110°-120</a:t>
            </a:r>
          </a:p>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algn="ctr"/>
            <a:endParaRPr lang="es-ES" dirty="0"/>
          </a:p>
        </p:txBody>
      </p:sp>
      <p:sp>
        <p:nvSpPr>
          <p:cNvPr id="23" name="Rectángulo 22"/>
          <p:cNvSpPr/>
          <p:nvPr/>
        </p:nvSpPr>
        <p:spPr>
          <a:xfrm>
            <a:off x="482967" y="1105962"/>
            <a:ext cx="5581544" cy="44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u="sng" dirty="0">
                <a:solidFill>
                  <a:sysClr val="windowText" lastClr="000000"/>
                </a:solidFill>
                <a:latin typeface="Calibri" panose="020F0502020204030204"/>
              </a:rPr>
              <a:t> </a:t>
            </a:r>
            <a:r>
              <a:rPr lang="es-MX" u="sng" dirty="0">
                <a:solidFill>
                  <a:sysClr val="windowText" lastClr="000000"/>
                </a:solidFill>
              </a:rPr>
              <a:t>Disposición entre cuchillas </a:t>
            </a:r>
          </a:p>
        </p:txBody>
      </p:sp>
      <p:pic>
        <p:nvPicPr>
          <p:cNvPr id="26" name="Imagen 25">
            <a:extLst>
              <a:ext uri="{FF2B5EF4-FFF2-40B4-BE49-F238E27FC236}">
                <a16:creationId xmlns:a16="http://schemas.microsoft.com/office/drawing/2014/main" xmlns="" id="{15498BA6-C904-4DC2-B8AA-F5B47B5554E2}"/>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22027" r="18353"/>
          <a:stretch/>
        </p:blipFill>
        <p:spPr>
          <a:xfrm rot="5400000">
            <a:off x="4159925" y="2139951"/>
            <a:ext cx="999443" cy="1402701"/>
          </a:xfrm>
          <a:prstGeom prst="rect">
            <a:avLst/>
          </a:prstGeom>
        </p:spPr>
      </p:pic>
      <p:sp>
        <p:nvSpPr>
          <p:cNvPr id="27" name="Rectángulo 26"/>
          <p:cNvSpPr/>
          <p:nvPr/>
        </p:nvSpPr>
        <p:spPr>
          <a:xfrm>
            <a:off x="6291449" y="1547925"/>
            <a:ext cx="2771481"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just"/>
            <a:r>
              <a:rPr lang="es-MX" sz="1600" dirty="0">
                <a:solidFill>
                  <a:sysClr val="windowText" lastClr="000000"/>
                </a:solidFill>
              </a:rPr>
              <a:t>º Misma posición</a:t>
            </a:r>
          </a:p>
          <a:p>
            <a:pPr algn="just"/>
            <a:r>
              <a:rPr lang="es-MX" sz="1600" dirty="0">
                <a:solidFill>
                  <a:sysClr val="windowText" lastClr="000000"/>
                </a:solidFill>
              </a:rPr>
              <a:t>º Dimensiones (104x60x10</a:t>
            </a:r>
            <a:r>
              <a:rPr lang="es-MX" dirty="0">
                <a:solidFill>
                  <a:sysClr val="windowText" lastClr="000000"/>
                </a:solidFill>
                <a:latin typeface="Calibri" panose="020F0502020204030204"/>
              </a:rPr>
              <a:t>)</a:t>
            </a: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p:txBody>
      </p:sp>
      <p:sp>
        <p:nvSpPr>
          <p:cNvPr id="28" name="Rectángulo 27"/>
          <p:cNvSpPr/>
          <p:nvPr/>
        </p:nvSpPr>
        <p:spPr>
          <a:xfrm>
            <a:off x="9063266" y="1547924"/>
            <a:ext cx="2809727"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s-MX" sz="1600" dirty="0">
                <a:solidFill>
                  <a:sysClr val="windowText" lastClr="000000"/>
                </a:solidFill>
              </a:rPr>
              <a:t>º Asemejar las dimensiones </a:t>
            </a:r>
          </a:p>
          <a:p>
            <a:pPr lvl="0"/>
            <a:r>
              <a:rPr lang="es-MX" sz="1600" dirty="0">
                <a:solidFill>
                  <a:sysClr val="windowText" lastClr="000000"/>
                </a:solidFill>
              </a:rPr>
              <a:t>donde se van asentar.</a:t>
            </a:r>
          </a:p>
          <a:p>
            <a:pPr lvl="0"/>
            <a:r>
              <a:rPr lang="es-MX" sz="1600" dirty="0">
                <a:solidFill>
                  <a:sysClr val="windowText" lastClr="000000"/>
                </a:solidFill>
              </a:rPr>
              <a:t>º Menor contacto</a:t>
            </a:r>
          </a:p>
          <a:p>
            <a:pPr lvl="0"/>
            <a:endParaRPr lang="es-MX" sz="1600" dirty="0">
              <a:solidFill>
                <a:sysClr val="windowText" lastClr="000000"/>
              </a:solidFill>
            </a:endParaRPr>
          </a:p>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algn="ctr"/>
            <a:endParaRPr lang="es-ES" dirty="0"/>
          </a:p>
        </p:txBody>
      </p:sp>
      <p:sp>
        <p:nvSpPr>
          <p:cNvPr id="30" name="Rectángulo 29"/>
          <p:cNvSpPr/>
          <p:nvPr/>
        </p:nvSpPr>
        <p:spPr>
          <a:xfrm>
            <a:off x="6291449" y="1105962"/>
            <a:ext cx="5581544" cy="44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u="sng" dirty="0">
                <a:solidFill>
                  <a:sysClr val="windowText" lastClr="000000"/>
                </a:solidFill>
              </a:rPr>
              <a:t> Soporte de la cuchilla fija</a:t>
            </a:r>
          </a:p>
        </p:txBody>
      </p:sp>
      <p:sp>
        <p:nvSpPr>
          <p:cNvPr id="36" name="Rectángulo 35"/>
          <p:cNvSpPr/>
          <p:nvPr/>
        </p:nvSpPr>
        <p:spPr>
          <a:xfrm>
            <a:off x="463676" y="4122742"/>
            <a:ext cx="2771481"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a:solidFill>
                  <a:sysClr val="windowText" lastClr="000000"/>
                </a:solidFill>
              </a:rPr>
              <a:t>Dos soportes, colocados sin ayuda del nivel</a:t>
            </a:r>
          </a:p>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lvl="0" algn="ctr"/>
            <a:r>
              <a:rPr lang="es-MX" dirty="0">
                <a:solidFill>
                  <a:sysClr val="windowText" lastClr="000000"/>
                </a:solidFill>
                <a:latin typeface="Calibri" panose="020F0502020204030204"/>
              </a:rPr>
              <a:t> </a:t>
            </a:r>
          </a:p>
        </p:txBody>
      </p:sp>
      <p:sp>
        <p:nvSpPr>
          <p:cNvPr id="38" name="Rectángulo 37"/>
          <p:cNvSpPr/>
          <p:nvPr/>
        </p:nvSpPr>
        <p:spPr>
          <a:xfrm>
            <a:off x="3235493" y="4122741"/>
            <a:ext cx="2809727"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lvl="0" indent="-285750" algn="ctr">
              <a:buFont typeface="Arial" panose="020B0604020202020204" pitchFamily="34" charset="0"/>
              <a:buChar char="•"/>
            </a:pPr>
            <a:r>
              <a:rPr lang="es-MX" dirty="0">
                <a:solidFill>
                  <a:schemeClr val="tx1"/>
                </a:solidFill>
              </a:rPr>
              <a:t>Superficie continua</a:t>
            </a:r>
          </a:p>
          <a:p>
            <a:pPr marL="285750" lvl="0" indent="-285750" algn="ctr">
              <a:buFont typeface="Arial" panose="020B0604020202020204" pitchFamily="34" charset="0"/>
              <a:buChar char="•"/>
            </a:pPr>
            <a:r>
              <a:rPr lang="es-MX" dirty="0">
                <a:solidFill>
                  <a:schemeClr val="tx1"/>
                </a:solidFill>
              </a:rPr>
              <a:t>Alzas en las celdas</a:t>
            </a:r>
          </a:p>
          <a:p>
            <a:pPr lvl="0" algn="ctr"/>
            <a:endParaRPr lang="es-MX" dirty="0">
              <a:solidFill>
                <a:schemeClr val="tx1"/>
              </a:solidFill>
              <a:latin typeface="Calibri" panose="020F0502020204030204"/>
            </a:endParaRPr>
          </a:p>
          <a:p>
            <a:pPr lvl="0" algn="ctr"/>
            <a:endParaRPr lang="es-MX" dirty="0">
              <a:solidFill>
                <a:sysClr val="windowText" lastClr="000000"/>
              </a:solidFill>
              <a:latin typeface="Calibri" panose="020F0502020204030204"/>
            </a:endParaRPr>
          </a:p>
          <a:p>
            <a:pPr algn="ctr"/>
            <a:endParaRPr lang="es-ES" dirty="0"/>
          </a:p>
        </p:txBody>
      </p:sp>
      <p:sp>
        <p:nvSpPr>
          <p:cNvPr id="39" name="Rectángulo 38"/>
          <p:cNvSpPr/>
          <p:nvPr/>
        </p:nvSpPr>
        <p:spPr>
          <a:xfrm>
            <a:off x="463676" y="3680779"/>
            <a:ext cx="5581544" cy="44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u="sng" dirty="0">
                <a:solidFill>
                  <a:sysClr val="windowText" lastClr="000000"/>
                </a:solidFill>
                <a:latin typeface="Calibri" panose="020F0502020204030204"/>
              </a:rPr>
              <a:t> </a:t>
            </a:r>
            <a:r>
              <a:rPr lang="es-MX" u="sng" dirty="0">
                <a:solidFill>
                  <a:sysClr val="windowText" lastClr="000000"/>
                </a:solidFill>
              </a:rPr>
              <a:t>Instalación de las celdas de carga</a:t>
            </a:r>
          </a:p>
        </p:txBody>
      </p:sp>
      <p:pic>
        <p:nvPicPr>
          <p:cNvPr id="40" name="Imagen 39">
            <a:extLst>
              <a:ext uri="{FF2B5EF4-FFF2-40B4-BE49-F238E27FC236}">
                <a16:creationId xmlns:a16="http://schemas.microsoft.com/office/drawing/2014/main" xmlns="" id="{9B8AEC5A-365A-4F60-9C9A-11872B9F6431}"/>
              </a:ext>
            </a:extLst>
          </p:cNvPr>
          <p:cNvPicPr>
            <a:picLocks noChangeAspect="1"/>
          </p:cNvPicPr>
          <p:nvPr/>
        </p:nvPicPr>
        <p:blipFill rotWithShape="1">
          <a:blip r:embed="rId8" cstate="print">
            <a:extLst>
              <a:ext uri="{28A0092B-C50C-407E-A947-70E740481C1C}">
                <a14:useLocalDpi xmlns:a14="http://schemas.microsoft.com/office/drawing/2010/main" val="0"/>
              </a:ext>
            </a:extLst>
          </a:blip>
          <a:srcRect t="19458" b="26804"/>
          <a:stretch/>
        </p:blipFill>
        <p:spPr>
          <a:xfrm>
            <a:off x="585834" y="5147538"/>
            <a:ext cx="2602401" cy="771374"/>
          </a:xfrm>
          <a:prstGeom prst="rect">
            <a:avLst/>
          </a:prstGeom>
        </p:spPr>
      </p:pic>
      <p:pic>
        <p:nvPicPr>
          <p:cNvPr id="42" name="Imagen 41">
            <a:extLst>
              <a:ext uri="{FF2B5EF4-FFF2-40B4-BE49-F238E27FC236}">
                <a16:creationId xmlns:a16="http://schemas.microsoft.com/office/drawing/2014/main" xmlns="" id="{61E0E3CD-5EB9-4CC2-9615-702F9F7C91B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930" t="31219" r="6709" b="48902"/>
          <a:stretch/>
        </p:blipFill>
        <p:spPr>
          <a:xfrm>
            <a:off x="3310393" y="5147538"/>
            <a:ext cx="2649659" cy="771373"/>
          </a:xfrm>
          <a:prstGeom prst="rect">
            <a:avLst/>
          </a:prstGeom>
        </p:spPr>
      </p:pic>
      <p:sp>
        <p:nvSpPr>
          <p:cNvPr id="44" name="Rectángulo 43"/>
          <p:cNvSpPr/>
          <p:nvPr/>
        </p:nvSpPr>
        <p:spPr>
          <a:xfrm>
            <a:off x="6305118" y="4116773"/>
            <a:ext cx="2771481"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dirty="0">
                <a:solidFill>
                  <a:sysClr val="windowText" lastClr="000000"/>
                </a:solidFill>
                <a:latin typeface="Calibri" panose="020F0502020204030204"/>
              </a:rPr>
              <a:t> </a:t>
            </a:r>
            <a:r>
              <a:rPr lang="es-MX" sz="1600" dirty="0">
                <a:solidFill>
                  <a:sysClr val="windowText" lastClr="000000"/>
                </a:solidFill>
              </a:rPr>
              <a:t>Ángulo</a:t>
            </a:r>
            <a:r>
              <a:rPr lang="es-MX" dirty="0">
                <a:solidFill>
                  <a:sysClr val="windowText" lastClr="000000"/>
                </a:solidFill>
              </a:rPr>
              <a:t> de incidencia entre 6°- 8</a:t>
            </a:r>
            <a:r>
              <a:rPr lang="es-MX" dirty="0">
                <a:solidFill>
                  <a:sysClr val="windowText" lastClr="000000"/>
                </a:solidFill>
                <a:latin typeface="Calibri" panose="020F0502020204030204"/>
              </a:rPr>
              <a:t>° </a:t>
            </a:r>
          </a:p>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lvl="0" algn="ctr"/>
            <a:endParaRPr lang="es-MX" dirty="0">
              <a:solidFill>
                <a:sysClr val="windowText" lastClr="000000"/>
              </a:solidFill>
              <a:latin typeface="Calibri" panose="020F0502020204030204"/>
            </a:endParaRPr>
          </a:p>
          <a:p>
            <a:pPr lvl="0" algn="ctr"/>
            <a:r>
              <a:rPr lang="es-MX" dirty="0">
                <a:solidFill>
                  <a:sysClr val="windowText" lastClr="000000"/>
                </a:solidFill>
                <a:latin typeface="Calibri" panose="020F0502020204030204"/>
              </a:rPr>
              <a:t> </a:t>
            </a:r>
          </a:p>
        </p:txBody>
      </p:sp>
      <p:sp>
        <p:nvSpPr>
          <p:cNvPr id="45" name="Rectángulo 44"/>
          <p:cNvSpPr/>
          <p:nvPr/>
        </p:nvSpPr>
        <p:spPr>
          <a:xfrm>
            <a:off x="9076935" y="4116772"/>
            <a:ext cx="2809727" cy="192306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sz="1600" dirty="0">
                <a:solidFill>
                  <a:schemeClr val="tx1"/>
                </a:solidFill>
              </a:rPr>
              <a:t>Ángulo de incidencia entre 16°-18°</a:t>
            </a:r>
          </a:p>
          <a:p>
            <a:pPr lvl="0" algn="ctr"/>
            <a:endParaRPr lang="es-MX" sz="1600" dirty="0">
              <a:solidFill>
                <a:schemeClr val="tx1"/>
              </a:solidFill>
            </a:endParaRPr>
          </a:p>
          <a:p>
            <a:pPr lvl="0" algn="ctr"/>
            <a:endParaRPr lang="es-MX" dirty="0">
              <a:solidFill>
                <a:schemeClr val="tx1"/>
              </a:solidFill>
              <a:latin typeface="Calibri" panose="020F0502020204030204"/>
            </a:endParaRPr>
          </a:p>
          <a:p>
            <a:pPr lvl="0" algn="ctr"/>
            <a:endParaRPr lang="es-MX" dirty="0">
              <a:solidFill>
                <a:sysClr val="windowText" lastClr="000000"/>
              </a:solidFill>
              <a:latin typeface="Calibri" panose="020F0502020204030204"/>
            </a:endParaRPr>
          </a:p>
          <a:p>
            <a:pPr algn="ctr"/>
            <a:endParaRPr lang="es-ES" dirty="0"/>
          </a:p>
        </p:txBody>
      </p:sp>
      <p:sp>
        <p:nvSpPr>
          <p:cNvPr id="46" name="Rectángulo 45"/>
          <p:cNvSpPr/>
          <p:nvPr/>
        </p:nvSpPr>
        <p:spPr>
          <a:xfrm>
            <a:off x="6305118" y="3674810"/>
            <a:ext cx="5581544" cy="4479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s-MX" u="sng" dirty="0">
                <a:solidFill>
                  <a:sysClr val="windowText" lastClr="000000"/>
                </a:solidFill>
                <a:latin typeface="Calibri" panose="020F0502020204030204"/>
              </a:rPr>
              <a:t>  </a:t>
            </a:r>
            <a:r>
              <a:rPr lang="es-MX" u="sng" dirty="0">
                <a:solidFill>
                  <a:sysClr val="windowText" lastClr="000000"/>
                </a:solidFill>
              </a:rPr>
              <a:t>Ángulo de corte </a:t>
            </a:r>
          </a:p>
        </p:txBody>
      </p:sp>
      <p:pic>
        <p:nvPicPr>
          <p:cNvPr id="49" name="Marcador de contenido 7">
            <a:extLst>
              <a:ext uri="{FF2B5EF4-FFF2-40B4-BE49-F238E27FC236}">
                <a16:creationId xmlns:a16="http://schemas.microsoft.com/office/drawing/2014/main" xmlns="" id="{2DD28416-9DAA-457D-B5D5-4B2552EB7393}"/>
              </a:ext>
            </a:extLst>
          </p:cNvPr>
          <p:cNvPicPr>
            <a:picLocks/>
          </p:cNvPicPr>
          <p:nvPr/>
        </p:nvPicPr>
        <p:blipFill rotWithShape="1">
          <a:blip r:embed="rId10">
            <a:extLst>
              <a:ext uri="{BEBA8EAE-BF5A-486C-A8C5-ECC9F3942E4B}">
                <a14:imgProps xmlns:a14="http://schemas.microsoft.com/office/drawing/2010/main">
                  <a14:imgLayer r:embed="rId11">
                    <a14:imgEffect>
                      <a14:brightnessContrast contrast="-40000"/>
                    </a14:imgEffect>
                  </a14:imgLayer>
                </a14:imgProps>
              </a:ext>
              <a:ext uri="{28A0092B-C50C-407E-A947-70E740481C1C}">
                <a14:useLocalDpi xmlns:a14="http://schemas.microsoft.com/office/drawing/2010/main" val="0"/>
              </a:ext>
            </a:extLst>
          </a:blip>
          <a:srcRect l="26994" t="31230" r="43645" b="45873"/>
          <a:stretch/>
        </p:blipFill>
        <p:spPr bwMode="auto">
          <a:xfrm>
            <a:off x="7072279" y="4807475"/>
            <a:ext cx="1237496" cy="1172438"/>
          </a:xfrm>
          <a:prstGeom prst="rect">
            <a:avLst/>
          </a:prstGeom>
          <a:ln>
            <a:noFill/>
          </a:ln>
          <a:extLst>
            <a:ext uri="{53640926-AAD7-44D8-BBD7-CCE9431645EC}">
              <a14:shadowObscured xmlns:a14="http://schemas.microsoft.com/office/drawing/2010/main"/>
            </a:ext>
          </a:extLst>
        </p:spPr>
      </p:pic>
      <p:pic>
        <p:nvPicPr>
          <p:cNvPr id="51" name="Imagen 50">
            <a:extLst>
              <a:ext uri="{FF2B5EF4-FFF2-40B4-BE49-F238E27FC236}">
                <a16:creationId xmlns:a16="http://schemas.microsoft.com/office/drawing/2014/main" xmlns="" id="{936803D6-1269-4897-99F2-6A86DC57E7B8}"/>
              </a:ext>
            </a:extLst>
          </p:cNvPr>
          <p:cNvPicPr/>
          <p:nvPr/>
        </p:nvPicPr>
        <p:blipFill rotWithShape="1">
          <a:blip r:embed="rId12" cstate="print">
            <a:extLst>
              <a:ext uri="{28A0092B-C50C-407E-A947-70E740481C1C}">
                <a14:useLocalDpi xmlns:a14="http://schemas.microsoft.com/office/drawing/2010/main" val="0"/>
              </a:ext>
            </a:extLst>
          </a:blip>
          <a:srcRect l="28662" t="31919" r="37330" b="32162"/>
          <a:stretch/>
        </p:blipFill>
        <p:spPr bwMode="auto">
          <a:xfrm>
            <a:off x="9865136" y="4912985"/>
            <a:ext cx="1216456" cy="1005926"/>
          </a:xfrm>
          <a:prstGeom prst="rect">
            <a:avLst/>
          </a:prstGeom>
          <a:noFill/>
          <a:ln>
            <a:noFill/>
          </a:ln>
          <a:extLst>
            <a:ext uri="{53640926-AAD7-44D8-BBD7-CCE9431645EC}">
              <a14:shadowObscured xmlns:a14="http://schemas.microsoft.com/office/drawing/2010/main"/>
            </a:ext>
          </a:extLst>
        </p:spPr>
      </p:pic>
      <p:pic>
        <p:nvPicPr>
          <p:cNvPr id="11" name="Imagen 10"/>
          <p:cNvPicPr>
            <a:picLocks noChangeAspect="1"/>
          </p:cNvPicPr>
          <p:nvPr/>
        </p:nvPicPr>
        <p:blipFill rotWithShape="1">
          <a:blip r:embed="rId13" cstate="print">
            <a:extLst>
              <a:ext uri="{28A0092B-C50C-407E-A947-70E740481C1C}">
                <a14:useLocalDpi xmlns:a14="http://schemas.microsoft.com/office/drawing/2010/main" val="0"/>
              </a:ext>
            </a:extLst>
          </a:blip>
          <a:srcRect l="19843" t="5283" r="41478" b="53837"/>
          <a:stretch/>
        </p:blipFill>
        <p:spPr>
          <a:xfrm>
            <a:off x="7072279" y="2220928"/>
            <a:ext cx="1364791" cy="1081847"/>
          </a:xfrm>
          <a:prstGeom prst="rect">
            <a:avLst/>
          </a:prstGeom>
        </p:spPr>
      </p:pic>
      <p:pic>
        <p:nvPicPr>
          <p:cNvPr id="52" name="Imagen 51">
            <a:extLst>
              <a:ext uri="{FF2B5EF4-FFF2-40B4-BE49-F238E27FC236}">
                <a16:creationId xmlns:a16="http://schemas.microsoft.com/office/drawing/2014/main" xmlns="" id="{61E0E3CD-5EB9-4CC2-9615-702F9F7C91BB}"/>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23930" t="31219" r="6709" b="48902"/>
          <a:stretch/>
        </p:blipFill>
        <p:spPr>
          <a:xfrm>
            <a:off x="9143299" y="2565785"/>
            <a:ext cx="2649659" cy="771373"/>
          </a:xfrm>
          <a:prstGeom prst="rect">
            <a:avLst/>
          </a:prstGeom>
        </p:spPr>
      </p:pic>
    </p:spTree>
    <p:extLst>
      <p:ext uri="{BB962C8B-B14F-4D97-AF65-F5344CB8AC3E}">
        <p14:creationId xmlns:p14="http://schemas.microsoft.com/office/powerpoint/2010/main" val="26775255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6" name="Título 1">
            <a:extLst>
              <a:ext uri="{FF2B5EF4-FFF2-40B4-BE49-F238E27FC236}">
                <a16:creationId xmlns:a16="http://schemas.microsoft.com/office/drawing/2014/main" xmlns="" id="{7F438A80-5038-4264-8CA9-326F7E81242F}"/>
              </a:ext>
            </a:extLst>
          </p:cNvPr>
          <p:cNvSpPr txBox="1">
            <a:spLocks/>
          </p:cNvSpPr>
          <p:nvPr/>
        </p:nvSpPr>
        <p:spPr>
          <a:xfrm>
            <a:off x="834763" y="691100"/>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1" i="0" u="none" strike="noStrike" kern="1200" cap="none" spc="0" normalizeH="0" baseline="0" noProof="0" dirty="0">
                <a:ln>
                  <a:noFill/>
                </a:ln>
                <a:solidFill>
                  <a:sysClr val="windowText" lastClr="000000"/>
                </a:solidFill>
                <a:effectLst/>
                <a:uLnTx/>
                <a:uFillTx/>
                <a:latin typeface="Calibri Light" panose="020F0302020204030204"/>
              </a:rPr>
              <a:t>Implementación del programa</a:t>
            </a:r>
          </a:p>
        </p:txBody>
      </p:sp>
      <p:sp>
        <p:nvSpPr>
          <p:cNvPr id="8" name="Marcador de contenido 2">
            <a:extLst>
              <a:ext uri="{FF2B5EF4-FFF2-40B4-BE49-F238E27FC236}">
                <a16:creationId xmlns:a16="http://schemas.microsoft.com/office/drawing/2014/main" xmlns="" id="{E4EACBA5-64DD-411A-8DDB-E6B88815C001}"/>
              </a:ext>
            </a:extLst>
          </p:cNvPr>
          <p:cNvSpPr txBox="1">
            <a:spLocks/>
          </p:cNvSpPr>
          <p:nvPr/>
        </p:nvSpPr>
        <p:spPr>
          <a:xfrm>
            <a:off x="838200" y="2312735"/>
            <a:ext cx="10724260" cy="1789246"/>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a:ln>
                  <a:noFill/>
                </a:ln>
                <a:solidFill>
                  <a:sysClr val="windowText" lastClr="000000"/>
                </a:solidFill>
                <a:effectLst/>
                <a:uLnTx/>
                <a:uFillTx/>
                <a:latin typeface="Calibri" panose="020F0502020204030204"/>
              </a:rPr>
              <a:t>Software</a:t>
            </a:r>
            <a:r>
              <a:rPr kumimoji="0" lang="es-MX" sz="2800" b="1" i="0" u="none" strike="noStrike" kern="1200" cap="none" spc="0" normalizeH="0" noProof="0" dirty="0">
                <a:ln>
                  <a:noFill/>
                </a:ln>
                <a:solidFill>
                  <a:sysClr val="windowText" lastClr="000000"/>
                </a:solidFill>
                <a:effectLst/>
                <a:uLnTx/>
                <a:uFillTx/>
                <a:latin typeface="Calibri" panose="020F0502020204030204"/>
              </a:rPr>
              <a:t> de </a:t>
            </a:r>
            <a:r>
              <a:rPr kumimoji="0" lang="es-EC" sz="2800" b="1" i="0" u="none" strike="noStrike" kern="1200" cap="none" spc="0" normalizeH="0" dirty="0">
                <a:ln>
                  <a:noFill/>
                </a:ln>
                <a:solidFill>
                  <a:sysClr val="windowText" lastClr="000000"/>
                </a:solidFill>
                <a:effectLst/>
                <a:uLnTx/>
                <a:uFillTx/>
                <a:latin typeface="Calibri" panose="020F0502020204030204"/>
              </a:rPr>
              <a:t>adquisión</a:t>
            </a:r>
            <a:r>
              <a:rPr kumimoji="0" lang="es-MX" sz="2800" b="1" i="0" u="none" strike="noStrike" kern="1200" cap="none" spc="0" normalizeH="0" noProof="0" dirty="0">
                <a:ln>
                  <a:noFill/>
                </a:ln>
                <a:solidFill>
                  <a:sysClr val="windowText" lastClr="000000"/>
                </a:solidFill>
                <a:effectLst/>
                <a:uLnTx/>
                <a:uFillTx/>
                <a:latin typeface="Calibri" panose="020F0502020204030204"/>
              </a:rPr>
              <a:t> de Datos y análisis Matemático</a:t>
            </a:r>
          </a:p>
          <a:p>
            <a:pPr marL="0" indent="0" algn="ctr">
              <a:buNone/>
              <a:defRPr/>
            </a:pPr>
            <a:r>
              <a:rPr lang="es-MX" dirty="0">
                <a:solidFill>
                  <a:sysClr val="windowText" lastClr="000000"/>
                </a:solidFill>
                <a:latin typeface="Calibri" panose="020F0502020204030204"/>
              </a:rPr>
              <a:t>Este software tiene compatibilidad con todos los sensores a implementados, además de contar con librerías específicas para estos sensores y módulos de acondicionamiento.</a:t>
            </a:r>
          </a:p>
          <a:p>
            <a:pPr marL="0" indent="0" algn="ctr">
              <a:buNone/>
              <a:defRPr/>
            </a:pPr>
            <a:endParaRPr lang="es-MX" dirty="0">
              <a:solidFill>
                <a:sysClr val="windowText" lastClr="000000"/>
              </a:solidFill>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1"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1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6231329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6" name="Título 1">
            <a:extLst>
              <a:ext uri="{FF2B5EF4-FFF2-40B4-BE49-F238E27FC236}">
                <a16:creationId xmlns:a16="http://schemas.microsoft.com/office/drawing/2014/main" xmlns="" id="{90AB4195-F947-450C-BA4E-2B3F9858CD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1" i="0" u="none" strike="noStrike" kern="1200" cap="none" spc="0" normalizeH="0" baseline="0" noProof="0" dirty="0">
                <a:ln>
                  <a:noFill/>
                </a:ln>
                <a:solidFill>
                  <a:sysClr val="windowText" lastClr="000000"/>
                </a:solidFill>
                <a:effectLst/>
                <a:uLnTx/>
                <a:uFillTx/>
                <a:latin typeface="Calibri Light" panose="020F0302020204030204"/>
              </a:rPr>
              <a:t>Interfaz de usuario</a:t>
            </a:r>
          </a:p>
        </p:txBody>
      </p:sp>
      <p:sp>
        <p:nvSpPr>
          <p:cNvPr id="8" name="Marcador de contenido 2">
            <a:extLst>
              <a:ext uri="{FF2B5EF4-FFF2-40B4-BE49-F238E27FC236}">
                <a16:creationId xmlns:a16="http://schemas.microsoft.com/office/drawing/2014/main" xmlns="" id="{89C33EE3-4E7C-4079-990A-5CD06DAF7433}"/>
              </a:ext>
            </a:extLst>
          </p:cNvPr>
          <p:cNvSpPr txBox="1">
            <a:spLocks/>
          </p:cNvSpPr>
          <p:nvPr/>
        </p:nvSpPr>
        <p:spPr>
          <a:xfrm>
            <a:off x="838200" y="1825625"/>
            <a:ext cx="5181600" cy="4351338"/>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1" i="0" u="none" strike="noStrike" kern="1200" cap="none" spc="0" normalizeH="0" baseline="0" noProof="0" dirty="0">
                <a:ln>
                  <a:noFill/>
                </a:ln>
                <a:solidFill>
                  <a:sysClr val="windowText" lastClr="000000"/>
                </a:solidFill>
                <a:effectLst/>
                <a:uLnTx/>
                <a:uFillTx/>
                <a:latin typeface="Calibri" panose="020F0502020204030204"/>
              </a:rPr>
              <a:t>Elementos de la interfaz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Medición de la fuerza</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Medición de la velocidad rotacional y lineal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Gráfica de fuerza en tiempo real</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Inicio de corrida del programa</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Detener el programa </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Exportación de datos</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Compensación de la precarga</a:t>
            </a:r>
          </a:p>
          <a:p>
            <a:pPr marL="514350" marR="0" lvl="0" indent="-514350" algn="l" defTabSz="914400" rtl="0" eaLnBrk="1" fontAlgn="auto" latinLnBrk="0" hangingPunct="1">
              <a:lnSpc>
                <a:spcPct val="90000"/>
              </a:lnSpc>
              <a:spcBef>
                <a:spcPts val="1000"/>
              </a:spcBef>
              <a:spcAft>
                <a:spcPts val="0"/>
              </a:spcAft>
              <a:buClrTx/>
              <a:buSzTx/>
              <a:buFont typeface="Arial" panose="020B0604020202020204" pitchFamily="34" charset="0"/>
              <a:buAutoNum type="arabicPeriod"/>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Control del pistón neumático  </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p:txBody>
      </p:sp>
      <p:pic>
        <p:nvPicPr>
          <p:cNvPr id="9" name="Marcador de contenido 4">
            <a:extLst>
              <a:ext uri="{FF2B5EF4-FFF2-40B4-BE49-F238E27FC236}">
                <a16:creationId xmlns:a16="http://schemas.microsoft.com/office/drawing/2014/main" xmlns="" id="{E1766654-A789-4D0D-B15E-6744065A9086}"/>
              </a:ext>
            </a:extLst>
          </p:cNvPr>
          <p:cNvPicPr>
            <a:picLocks/>
          </p:cNvPicPr>
          <p:nvPr/>
        </p:nvPicPr>
        <p:blipFill>
          <a:blip r:embed="rId2"/>
          <a:stretch>
            <a:fillRect/>
          </a:stretch>
        </p:blipFill>
        <p:spPr>
          <a:xfrm>
            <a:off x="6196914" y="1544419"/>
            <a:ext cx="5652856" cy="4351338"/>
          </a:xfrm>
          <a:prstGeom prst="rect">
            <a:avLst/>
          </a:prstGeom>
        </p:spPr>
      </p:pic>
      <p:pic>
        <p:nvPicPr>
          <p:cNvPr id="1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2" name="CuadroTexto 1"/>
          <p:cNvSpPr txBox="1"/>
          <p:nvPr/>
        </p:nvSpPr>
        <p:spPr>
          <a:xfrm>
            <a:off x="7315200" y="4127619"/>
            <a:ext cx="299103" cy="369332"/>
          </a:xfrm>
          <a:prstGeom prst="rect">
            <a:avLst/>
          </a:prstGeom>
          <a:noFill/>
        </p:spPr>
        <p:txBody>
          <a:bodyPr wrap="square" rtlCol="0">
            <a:spAutoFit/>
          </a:bodyPr>
          <a:lstStyle/>
          <a:p>
            <a:r>
              <a:rPr lang="es-ES" dirty="0"/>
              <a:t>1</a:t>
            </a:r>
          </a:p>
        </p:txBody>
      </p:sp>
      <p:sp>
        <p:nvSpPr>
          <p:cNvPr id="11" name="CuadroTexto 10"/>
          <p:cNvSpPr txBox="1"/>
          <p:nvPr/>
        </p:nvSpPr>
        <p:spPr>
          <a:xfrm>
            <a:off x="8873790" y="4213077"/>
            <a:ext cx="299103" cy="369332"/>
          </a:xfrm>
          <a:prstGeom prst="rect">
            <a:avLst/>
          </a:prstGeom>
          <a:noFill/>
        </p:spPr>
        <p:txBody>
          <a:bodyPr wrap="square" rtlCol="0">
            <a:spAutoFit/>
          </a:bodyPr>
          <a:lstStyle/>
          <a:p>
            <a:r>
              <a:rPr lang="es-ES" dirty="0"/>
              <a:t>2</a:t>
            </a:r>
          </a:p>
        </p:txBody>
      </p:sp>
      <p:sp>
        <p:nvSpPr>
          <p:cNvPr id="12" name="CuadroTexto 11"/>
          <p:cNvSpPr txBox="1"/>
          <p:nvPr/>
        </p:nvSpPr>
        <p:spPr>
          <a:xfrm>
            <a:off x="6716082" y="3119216"/>
            <a:ext cx="299103" cy="369332"/>
          </a:xfrm>
          <a:prstGeom prst="rect">
            <a:avLst/>
          </a:prstGeom>
          <a:noFill/>
        </p:spPr>
        <p:txBody>
          <a:bodyPr wrap="square" rtlCol="0">
            <a:spAutoFit/>
          </a:bodyPr>
          <a:lstStyle/>
          <a:p>
            <a:r>
              <a:rPr lang="es-ES" dirty="0"/>
              <a:t>3</a:t>
            </a:r>
          </a:p>
        </p:txBody>
      </p:sp>
      <p:sp>
        <p:nvSpPr>
          <p:cNvPr id="13" name="CuadroTexto 12"/>
          <p:cNvSpPr txBox="1"/>
          <p:nvPr/>
        </p:nvSpPr>
        <p:spPr>
          <a:xfrm>
            <a:off x="10478975" y="3057971"/>
            <a:ext cx="299103" cy="369332"/>
          </a:xfrm>
          <a:prstGeom prst="rect">
            <a:avLst/>
          </a:prstGeom>
          <a:noFill/>
        </p:spPr>
        <p:txBody>
          <a:bodyPr wrap="square" rtlCol="0">
            <a:spAutoFit/>
          </a:bodyPr>
          <a:lstStyle/>
          <a:p>
            <a:r>
              <a:rPr lang="es-ES" dirty="0"/>
              <a:t>4</a:t>
            </a:r>
          </a:p>
        </p:txBody>
      </p:sp>
      <p:sp>
        <p:nvSpPr>
          <p:cNvPr id="14" name="CuadroTexto 13"/>
          <p:cNvSpPr txBox="1"/>
          <p:nvPr/>
        </p:nvSpPr>
        <p:spPr>
          <a:xfrm>
            <a:off x="10478975" y="3423890"/>
            <a:ext cx="299103" cy="369332"/>
          </a:xfrm>
          <a:prstGeom prst="rect">
            <a:avLst/>
          </a:prstGeom>
          <a:noFill/>
        </p:spPr>
        <p:txBody>
          <a:bodyPr wrap="square" rtlCol="0">
            <a:spAutoFit/>
          </a:bodyPr>
          <a:lstStyle/>
          <a:p>
            <a:r>
              <a:rPr lang="es-ES" dirty="0"/>
              <a:t>5</a:t>
            </a:r>
          </a:p>
        </p:txBody>
      </p:sp>
      <p:sp>
        <p:nvSpPr>
          <p:cNvPr id="15" name="CuadroTexto 14"/>
          <p:cNvSpPr txBox="1"/>
          <p:nvPr/>
        </p:nvSpPr>
        <p:spPr>
          <a:xfrm>
            <a:off x="10478975" y="3758287"/>
            <a:ext cx="299103" cy="369332"/>
          </a:xfrm>
          <a:prstGeom prst="rect">
            <a:avLst/>
          </a:prstGeom>
          <a:noFill/>
        </p:spPr>
        <p:txBody>
          <a:bodyPr wrap="square" rtlCol="0">
            <a:spAutoFit/>
          </a:bodyPr>
          <a:lstStyle/>
          <a:p>
            <a:r>
              <a:rPr lang="es-ES" dirty="0"/>
              <a:t>6</a:t>
            </a:r>
          </a:p>
        </p:txBody>
      </p:sp>
      <p:sp>
        <p:nvSpPr>
          <p:cNvPr id="16" name="CuadroTexto 15"/>
          <p:cNvSpPr txBox="1"/>
          <p:nvPr/>
        </p:nvSpPr>
        <p:spPr>
          <a:xfrm>
            <a:off x="11505496" y="5346380"/>
            <a:ext cx="299103" cy="369332"/>
          </a:xfrm>
          <a:prstGeom prst="rect">
            <a:avLst/>
          </a:prstGeom>
          <a:noFill/>
        </p:spPr>
        <p:txBody>
          <a:bodyPr wrap="square" rtlCol="0">
            <a:spAutoFit/>
          </a:bodyPr>
          <a:lstStyle/>
          <a:p>
            <a:r>
              <a:rPr lang="es-ES" dirty="0"/>
              <a:t>7</a:t>
            </a:r>
          </a:p>
        </p:txBody>
      </p:sp>
      <p:sp>
        <p:nvSpPr>
          <p:cNvPr id="17" name="CuadroTexto 16"/>
          <p:cNvSpPr txBox="1"/>
          <p:nvPr/>
        </p:nvSpPr>
        <p:spPr>
          <a:xfrm>
            <a:off x="10478974" y="4696706"/>
            <a:ext cx="299103" cy="369332"/>
          </a:xfrm>
          <a:prstGeom prst="rect">
            <a:avLst/>
          </a:prstGeom>
          <a:noFill/>
        </p:spPr>
        <p:txBody>
          <a:bodyPr wrap="square" rtlCol="0">
            <a:spAutoFit/>
          </a:bodyPr>
          <a:lstStyle/>
          <a:p>
            <a:r>
              <a:rPr lang="es-ES" dirty="0"/>
              <a:t>8</a:t>
            </a:r>
          </a:p>
        </p:txBody>
      </p:sp>
    </p:spTree>
    <p:extLst>
      <p:ext uri="{BB962C8B-B14F-4D97-AF65-F5344CB8AC3E}">
        <p14:creationId xmlns:p14="http://schemas.microsoft.com/office/powerpoint/2010/main" val="17100163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6" name="Título 3">
            <a:extLst>
              <a:ext uri="{FF2B5EF4-FFF2-40B4-BE49-F238E27FC236}">
                <a16:creationId xmlns:a16="http://schemas.microsoft.com/office/drawing/2014/main" xmlns="" id="{F63BBB44-67B6-4EA9-AA38-5090A3EF6C4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ysClr val="windowText" lastClr="000000"/>
                </a:solidFill>
                <a:effectLst/>
                <a:uLnTx/>
                <a:uFillTx/>
                <a:latin typeface="Calibri Light" panose="020F0302020204030204"/>
              </a:rPr>
              <a:t>Ensayo </a:t>
            </a:r>
            <a:r>
              <a:rPr lang="es-MX" dirty="0">
                <a:solidFill>
                  <a:sysClr val="windowText" lastClr="000000"/>
                </a:solidFill>
                <a:latin typeface="Calibri Light" panose="020F0302020204030204"/>
              </a:rPr>
              <a:t>I</a:t>
            </a:r>
            <a:r>
              <a:rPr kumimoji="0" lang="es-MX" sz="4400" b="0" i="0" u="none" strike="noStrike" kern="1200" cap="none" spc="0" normalizeH="0" baseline="0" noProof="0" dirty="0" err="1">
                <a:ln>
                  <a:noFill/>
                </a:ln>
                <a:solidFill>
                  <a:sysClr val="windowText" lastClr="000000"/>
                </a:solidFill>
                <a:effectLst/>
                <a:uLnTx/>
                <a:uFillTx/>
                <a:latin typeface="Calibri Light" panose="020F0302020204030204"/>
              </a:rPr>
              <a:t>sostático</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mc:AlternateContent xmlns:mc="http://schemas.openxmlformats.org/markup-compatibility/2006" xmlns:a14="http://schemas.microsoft.com/office/drawing/2010/main">
        <mc:Choice Requires="a14">
          <p:sp>
            <p:nvSpPr>
              <p:cNvPr id="8" name="Marcador de contenido 4">
                <a:extLst>
                  <a:ext uri="{FF2B5EF4-FFF2-40B4-BE49-F238E27FC236}">
                    <a16:creationId xmlns:a16="http://schemas.microsoft.com/office/drawing/2014/main" xmlns="" id="{A1126D1D-DED4-46E1-B563-03CBD12AE27A}"/>
                  </a:ext>
                </a:extLst>
              </p:cNvPr>
              <p:cNvSpPr txBox="1">
                <a:spLocks/>
              </p:cNvSpPr>
              <p:nvPr/>
            </p:nvSpPr>
            <p:spPr>
              <a:xfrm>
                <a:off x="802689" y="2175029"/>
                <a:ext cx="5181600" cy="354029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Este ensayo se lo realizó aplicando carga progresivamente hasta romper cada probeta, procurando que la fuerza no sobrepase la capacidad de las celdas de carga.</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Con ello se obtiene la ecuación de la fuerza de corte </a:t>
                </a: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1400" b="0" i="0" u="none" strike="noStrike" kern="1200" cap="none" spc="0" normalizeH="0" baseline="0" noProof="0" dirty="0">
                  <a:ln>
                    <a:noFill/>
                  </a:ln>
                  <a:solidFill>
                    <a:sysClr val="windowText" lastClr="000000"/>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14:m>
                  <m:oMathPara xmlns:m="http://schemas.openxmlformats.org/officeDocument/2006/math">
                    <m:oMathParaPr>
                      <m:jc m:val="centerGroup"/>
                    </m:oMathParaPr>
                    <m:oMath xmlns:m="http://schemas.openxmlformats.org/officeDocument/2006/math">
                      <m:sSub>
                        <m:sSubPr>
                          <m:ctrlPr>
                            <a:rPr kumimoji="0" lang="es-MX"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sSubPr>
                        <m:e>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𝐹</m:t>
                          </m:r>
                        </m:e>
                        <m:sub>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𝑐</m:t>
                          </m:r>
                        </m:sub>
                      </m:sSub>
                      <m:d>
                        <m:dPr>
                          <m:ctrlPr>
                            <a:rPr kumimoji="0" lang="es-MX"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dPr>
                        <m:e>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𝑥</m:t>
                          </m:r>
                        </m:e>
                      </m:d>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=−20.988</m:t>
                      </m:r>
                      <m:sSup>
                        <m:sSupPr>
                          <m:ctrlPr>
                            <a:rPr kumimoji="0" lang="es-MX" sz="2000" b="0" i="1" u="none" strike="noStrike" kern="1200" cap="none" spc="0" normalizeH="0" baseline="0" noProof="0">
                              <a:ln>
                                <a:noFill/>
                              </a:ln>
                              <a:solidFill>
                                <a:sysClr val="windowText" lastClr="000000"/>
                              </a:solidFill>
                              <a:effectLst/>
                              <a:uLnTx/>
                              <a:uFillTx/>
                              <a:latin typeface="Cambria Math" panose="02040503050406030204" pitchFamily="18" charset="0"/>
                            </a:rPr>
                          </m:ctrlPr>
                        </m:sSupPr>
                        <m:e>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𝑥</m:t>
                          </m:r>
                        </m:e>
                        <m:sup>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2</m:t>
                          </m:r>
                        </m:sup>
                      </m:sSup>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+166.16</m:t>
                      </m:r>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𝑥</m:t>
                      </m:r>
                      <m:r>
                        <a:rPr kumimoji="0" lang="es-419" sz="2000" b="0" i="1" u="none" strike="noStrike" kern="1200" cap="none" spc="0" normalizeH="0" baseline="0" noProof="0">
                          <a:ln>
                            <a:noFill/>
                          </a:ln>
                          <a:solidFill>
                            <a:sysClr val="windowText" lastClr="000000"/>
                          </a:solidFill>
                          <a:effectLst/>
                          <a:uLnTx/>
                          <a:uFillTx/>
                          <a:latin typeface="Cambria Math" panose="02040503050406030204" pitchFamily="18" charset="0"/>
                        </a:rPr>
                        <m:t>−5.3289</m:t>
                      </m:r>
                    </m:oMath>
                  </m:oMathPara>
                </a14:m>
                <a:endParaRPr kumimoji="0" lang="es-MX" sz="2000" b="0" i="0" u="none" strike="noStrike" kern="1200" cap="none" spc="0" normalizeH="0" baseline="0" noProof="0" dirty="0">
                  <a:ln>
                    <a:noFill/>
                  </a:ln>
                  <a:solidFill>
                    <a:sysClr val="windowText" lastClr="000000"/>
                  </a:solidFill>
                  <a:effectLst/>
                  <a:uLnTx/>
                  <a:uFillTx/>
                  <a:latin typeface="Calibri" panose="020F0502020204030204"/>
                </a:endParaRPr>
              </a:p>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p:txBody>
          </p:sp>
        </mc:Choice>
        <mc:Fallback xmlns="">
          <p:sp>
            <p:nvSpPr>
              <p:cNvPr id="5" name="Marcador de contenido 4">
                <a:extLst>
                  <a:ext uri="{FF2B5EF4-FFF2-40B4-BE49-F238E27FC236}">
                    <a16:creationId xmlns:a16="http://schemas.microsoft.com/office/drawing/2014/main" id="{A1126D1D-DED4-46E1-B563-03CBD12AE27A}"/>
                  </a:ext>
                </a:extLst>
              </p:cNvPr>
              <p:cNvSpPr>
                <a:spLocks noGrp="1" noRot="1" noChangeAspect="1" noMove="1" noResize="1" noEditPoints="1" noAdjustHandles="1" noChangeArrowheads="1" noChangeShapeType="1" noTextEdit="1"/>
              </p:cNvSpPr>
              <p:nvPr>
                <p:ph sz="half" idx="1"/>
              </p:nvPr>
            </p:nvSpPr>
            <p:spPr>
              <a:xfrm>
                <a:off x="802689" y="2175029"/>
                <a:ext cx="5181600" cy="3540295"/>
              </a:xfrm>
              <a:blipFill>
                <a:blip r:embed="rId2"/>
                <a:stretch>
                  <a:fillRect l="-1882" t="-2926" r="-3059"/>
                </a:stretch>
              </a:blipFill>
            </p:spPr>
            <p:txBody>
              <a:bodyPr/>
              <a:lstStyle/>
              <a:p>
                <a:r>
                  <a:rPr lang="es-MX">
                    <a:noFill/>
                  </a:rPr>
                  <a:t> </a:t>
                </a:r>
              </a:p>
            </p:txBody>
          </p:sp>
        </mc:Fallback>
      </mc:AlternateContent>
      <p:graphicFrame>
        <p:nvGraphicFramePr>
          <p:cNvPr id="9" name="Marcador de contenido 6">
            <a:extLst>
              <a:ext uri="{FF2B5EF4-FFF2-40B4-BE49-F238E27FC236}">
                <a16:creationId xmlns:a16="http://schemas.microsoft.com/office/drawing/2014/main" xmlns="" id="{B64D5E72-273B-4662-A341-0C39C4A35780}"/>
              </a:ext>
            </a:extLst>
          </p:cNvPr>
          <p:cNvGraphicFramePr>
            <a:graphicFrameLocks/>
          </p:cNvGraphicFramePr>
          <p:nvPr>
            <p:extLst>
              <p:ext uri="{D42A27DB-BD31-4B8C-83A1-F6EECF244321}">
                <p14:modId xmlns:p14="http://schemas.microsoft.com/office/powerpoint/2010/main" val="488393827"/>
              </p:ext>
            </p:extLst>
          </p:nvPr>
        </p:nvGraphicFramePr>
        <p:xfrm>
          <a:off x="6096000" y="2104008"/>
          <a:ext cx="5950998" cy="3648722"/>
        </p:xfrm>
        <a:graphic>
          <a:graphicData uri="http://schemas.openxmlformats.org/drawingml/2006/chart">
            <c:chart xmlns:c="http://schemas.openxmlformats.org/drawingml/2006/chart" xmlns:r="http://schemas.openxmlformats.org/officeDocument/2006/relationships" r:id="rId3"/>
          </a:graphicData>
        </a:graphic>
      </p:graphicFrame>
      <p:pic>
        <p:nvPicPr>
          <p:cNvPr id="1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01301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5" name="Título 1">
            <a:extLst>
              <a:ext uri="{FF2B5EF4-FFF2-40B4-BE49-F238E27FC236}">
                <a16:creationId xmlns:a16="http://schemas.microsoft.com/office/drawing/2014/main" xmlns="" id="{E60C6C40-0A7C-4A96-8B74-6A6BD814F70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1" i="0" u="none" strike="noStrike" kern="1200" cap="none" spc="0" normalizeH="0" baseline="0" noProof="0" dirty="0">
                <a:ln>
                  <a:noFill/>
                </a:ln>
                <a:solidFill>
                  <a:sysClr val="windowText" lastClr="000000"/>
                </a:solidFill>
                <a:effectLst/>
                <a:uLnTx/>
                <a:uFillTx/>
                <a:latin typeface="Calibri Light" panose="020F0302020204030204"/>
              </a:rPr>
              <a:t>Ensayo a 60 RPM</a:t>
            </a:r>
          </a:p>
        </p:txBody>
      </p:sp>
      <p:sp>
        <p:nvSpPr>
          <p:cNvPr id="6" name="Marcador de contenido 2">
            <a:extLst>
              <a:ext uri="{FF2B5EF4-FFF2-40B4-BE49-F238E27FC236}">
                <a16:creationId xmlns:a16="http://schemas.microsoft.com/office/drawing/2014/main" xmlns="" id="{930424C0-515C-4B95-8238-F058186027DA}"/>
              </a:ext>
            </a:extLst>
          </p:cNvPr>
          <p:cNvSpPr txBox="1">
            <a:spLocks/>
          </p:cNvSpPr>
          <p:nvPr/>
        </p:nvSpPr>
        <p:spPr>
          <a:xfrm>
            <a:off x="2377520" y="1690688"/>
            <a:ext cx="7589363"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Para obtener una idea de la tendencia de la fuerza conforme la velocidad aumenta se tomo un ensayo a 60 RPM con una probeta de 0.221 mm de espesor y 22.2 mm de ancho</a:t>
            </a:r>
          </a:p>
        </p:txBody>
      </p:sp>
      <p:graphicFrame>
        <p:nvGraphicFramePr>
          <p:cNvPr id="9" name="Marcador de contenido 4">
            <a:extLst>
              <a:ext uri="{FF2B5EF4-FFF2-40B4-BE49-F238E27FC236}">
                <a16:creationId xmlns:a16="http://schemas.microsoft.com/office/drawing/2014/main" xmlns="" id="{F1697527-7201-48CD-AE2C-C5369B8683E4}"/>
              </a:ext>
            </a:extLst>
          </p:cNvPr>
          <p:cNvGraphicFramePr>
            <a:graphicFrameLocks/>
          </p:cNvGraphicFramePr>
          <p:nvPr>
            <p:extLst>
              <p:ext uri="{D42A27DB-BD31-4B8C-83A1-F6EECF244321}">
                <p14:modId xmlns:p14="http://schemas.microsoft.com/office/powerpoint/2010/main" val="1852547206"/>
              </p:ext>
            </p:extLst>
          </p:nvPr>
        </p:nvGraphicFramePr>
        <p:xfrm>
          <a:off x="4818931" y="3866357"/>
          <a:ext cx="2706540" cy="987228"/>
        </p:xfrm>
        <a:graphic>
          <a:graphicData uri="http://schemas.openxmlformats.org/drawingml/2006/table">
            <a:tbl>
              <a:tblPr firstRow="1" firstCol="1" bandRow="1"/>
              <a:tblGrid>
                <a:gridCol w="1282569">
                  <a:extLst>
                    <a:ext uri="{9D8B030D-6E8A-4147-A177-3AD203B41FA5}">
                      <a16:colId xmlns:a16="http://schemas.microsoft.com/office/drawing/2014/main" xmlns="" val="2560005230"/>
                    </a:ext>
                  </a:extLst>
                </a:gridCol>
                <a:gridCol w="1423971">
                  <a:extLst>
                    <a:ext uri="{9D8B030D-6E8A-4147-A177-3AD203B41FA5}">
                      <a16:colId xmlns:a16="http://schemas.microsoft.com/office/drawing/2014/main" xmlns="" val="3599057120"/>
                    </a:ext>
                  </a:extLst>
                </a:gridCol>
              </a:tblGrid>
              <a:tr h="56231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rPr>
                        <a:t>espesor (mm)</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rPr>
                        <a:t>fuerza (Kg)</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xmlns="" val="3386732520"/>
                  </a:ext>
                </a:extLst>
              </a:tr>
              <a:tr h="42491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rPr>
                        <a:t>0.21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400" dirty="0">
                          <a:effectLst/>
                        </a:rPr>
                        <a:t>5.941509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3224970664"/>
                  </a:ext>
                </a:extLst>
              </a:tr>
            </a:tbl>
          </a:graphicData>
        </a:graphic>
      </p:graphicFrame>
      <p:pic>
        <p:nvPicPr>
          <p:cNvPr id="1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662321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3" name="Título 1">
            <a:extLst>
              <a:ext uri="{FF2B5EF4-FFF2-40B4-BE49-F238E27FC236}">
                <a16:creationId xmlns:a16="http://schemas.microsoft.com/office/drawing/2014/main" xmlns="" id="{E039A930-D342-4FD8-883A-E5266BCA230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ysClr val="windowText" lastClr="000000"/>
                </a:solidFill>
                <a:effectLst/>
                <a:uLnTx/>
                <a:uFillTx/>
                <a:latin typeface="Calibri Light" panose="020F0302020204030204"/>
              </a:rPr>
              <a:t>Fuerzas a Diferentes velocidades</a:t>
            </a:r>
          </a:p>
        </p:txBody>
      </p:sp>
      <p:graphicFrame>
        <p:nvGraphicFramePr>
          <p:cNvPr id="4" name="Marcador de contenido 5">
            <a:extLst>
              <a:ext uri="{FF2B5EF4-FFF2-40B4-BE49-F238E27FC236}">
                <a16:creationId xmlns:a16="http://schemas.microsoft.com/office/drawing/2014/main" xmlns="" id="{409430AD-CF6C-4F71-8390-7D3C4F46CEFE}"/>
              </a:ext>
            </a:extLst>
          </p:cNvPr>
          <p:cNvGraphicFramePr>
            <a:graphicFrameLocks/>
          </p:cNvGraphicFramePr>
          <p:nvPr>
            <p:extLst>
              <p:ext uri="{D42A27DB-BD31-4B8C-83A1-F6EECF244321}">
                <p14:modId xmlns:p14="http://schemas.microsoft.com/office/powerpoint/2010/main" val="1811382441"/>
              </p:ext>
            </p:extLst>
          </p:nvPr>
        </p:nvGraphicFramePr>
        <p:xfrm>
          <a:off x="603315" y="1508289"/>
          <a:ext cx="10750485" cy="4668674"/>
        </p:xfrm>
        <a:graphic>
          <a:graphicData uri="http://schemas.openxmlformats.org/drawingml/2006/chart">
            <c:chart xmlns:c="http://schemas.openxmlformats.org/drawingml/2006/chart" xmlns:r="http://schemas.openxmlformats.org/officeDocument/2006/relationships" r:id="rId2"/>
          </a:graphicData>
        </a:graphic>
      </p:graphicFrame>
      <p:pic>
        <p:nvPicPr>
          <p:cNvPr id="5"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12384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3" name="Título 1">
            <a:extLst>
              <a:ext uri="{FF2B5EF4-FFF2-40B4-BE49-F238E27FC236}">
                <a16:creationId xmlns:a16="http://schemas.microsoft.com/office/drawing/2014/main" xmlns="" id="{D1F1061B-7491-46E4-B02B-E8BF17B3D41D}"/>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Esfuerzo cortante en condiciones isostáticas</a:t>
            </a:r>
          </a:p>
        </p:txBody>
      </p:sp>
      <p:graphicFrame>
        <p:nvGraphicFramePr>
          <p:cNvPr id="4" name="Marcador de contenido 3">
            <a:extLst>
              <a:ext uri="{FF2B5EF4-FFF2-40B4-BE49-F238E27FC236}">
                <a16:creationId xmlns:a16="http://schemas.microsoft.com/office/drawing/2014/main" xmlns="" id="{53EEBCAE-03A7-4782-A57D-01193E4CC78A}"/>
              </a:ext>
            </a:extLst>
          </p:cNvPr>
          <p:cNvGraphicFramePr>
            <a:graphicFrameLocks/>
          </p:cNvGraphicFramePr>
          <p:nvPr>
            <p:extLst>
              <p:ext uri="{D42A27DB-BD31-4B8C-83A1-F6EECF244321}">
                <p14:modId xmlns:p14="http://schemas.microsoft.com/office/powerpoint/2010/main" val="462844908"/>
              </p:ext>
            </p:extLst>
          </p:nvPr>
        </p:nvGraphicFramePr>
        <p:xfrm>
          <a:off x="5288437" y="1881034"/>
          <a:ext cx="6485641" cy="412565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xmlns="" id="{1DF1FF8C-BFA9-4173-A5D8-1A698F6D4CFB}"/>
              </a:ext>
            </a:extLst>
          </p:cNvPr>
          <p:cNvGraphicFramePr>
            <a:graphicFrameLocks noGrp="1"/>
          </p:cNvGraphicFramePr>
          <p:nvPr>
            <p:extLst>
              <p:ext uri="{D42A27DB-BD31-4B8C-83A1-F6EECF244321}">
                <p14:modId xmlns:p14="http://schemas.microsoft.com/office/powerpoint/2010/main" val="1403195895"/>
              </p:ext>
            </p:extLst>
          </p:nvPr>
        </p:nvGraphicFramePr>
        <p:xfrm>
          <a:off x="1593129" y="2085134"/>
          <a:ext cx="2622485" cy="3495403"/>
        </p:xfrm>
        <a:graphic>
          <a:graphicData uri="http://schemas.openxmlformats.org/drawingml/2006/table">
            <a:tbl>
              <a:tblPr firstRow="1" firstCol="1" bandRow="1"/>
              <a:tblGrid>
                <a:gridCol w="1239223">
                  <a:extLst>
                    <a:ext uri="{9D8B030D-6E8A-4147-A177-3AD203B41FA5}">
                      <a16:colId xmlns:a16="http://schemas.microsoft.com/office/drawing/2014/main" xmlns="" val="2687845487"/>
                    </a:ext>
                  </a:extLst>
                </a:gridCol>
                <a:gridCol w="1383262">
                  <a:extLst>
                    <a:ext uri="{9D8B030D-6E8A-4147-A177-3AD203B41FA5}">
                      <a16:colId xmlns:a16="http://schemas.microsoft.com/office/drawing/2014/main" xmlns="" val="2689859184"/>
                    </a:ext>
                  </a:extLst>
                </a:gridCol>
              </a:tblGrid>
              <a:tr h="122132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ea typeface="Tahoma" panose="020B0604030504040204" pitchFamily="34" charset="0"/>
                          <a:cs typeface="Times New Roman" panose="02020603050405020304" pitchFamily="18" charset="0"/>
                        </a:rPr>
                        <a:t>espesor (mm)</a:t>
                      </a:r>
                      <a:endParaRPr lang="es-MX"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ea typeface="Tahoma" panose="020B0604030504040204" pitchFamily="34" charset="0"/>
                          <a:cs typeface="Times New Roman" panose="02020603050405020304" pitchFamily="18" charset="0"/>
                        </a:rPr>
                        <a:t>esfuerzo cortante (Kg/mm2)</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xmlns="" val="3627821902"/>
                  </a:ext>
                </a:extLst>
              </a:tr>
              <a:tr h="388853">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ea typeface="Tahoma" panose="020B0604030504040204" pitchFamily="34" charset="0"/>
                          <a:cs typeface="Times New Roman" panose="02020603050405020304" pitchFamily="18" charset="0"/>
                        </a:rPr>
                        <a:t>0.3</a:t>
                      </a:r>
                      <a:endParaRPr lang="es-MX"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4.20</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1454451571"/>
                  </a:ext>
                </a:extLst>
              </a:tr>
              <a:tr h="37704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0.55</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4.40</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1277425670"/>
                  </a:ext>
                </a:extLst>
              </a:tr>
              <a:tr h="37704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0.837</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5.03</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652506337"/>
                  </a:ext>
                </a:extLst>
              </a:tr>
              <a:tr h="37704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1.132</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4.53</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924750767"/>
                  </a:ext>
                </a:extLst>
              </a:tr>
              <a:tr h="37704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1.358</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4.95</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4031747512"/>
                  </a:ext>
                </a:extLst>
              </a:tr>
              <a:tr h="37704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ea typeface="Tahoma" panose="020B0604030504040204" pitchFamily="34" charset="0"/>
                          <a:cs typeface="Times New Roman" panose="02020603050405020304" pitchFamily="18" charset="0"/>
                        </a:rPr>
                        <a:t>1.7218</a:t>
                      </a:r>
                      <a:endParaRPr lang="es-MX" sz="180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ea typeface="Tahoma" panose="020B0604030504040204" pitchFamily="34" charset="0"/>
                          <a:cs typeface="Times New Roman" panose="02020603050405020304" pitchFamily="18" charset="0"/>
                        </a:rPr>
                        <a:t>4.51</a:t>
                      </a:r>
                      <a:endParaRPr lang="es-MX" sz="1800" dirty="0">
                        <a:effectLst/>
                        <a:latin typeface="Times New Roman" panose="02020603050405020304" pitchFamily="18" charset="0"/>
                        <a:ea typeface="Tahoma" panose="020B060403050404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1462873402"/>
                  </a:ext>
                </a:extLst>
              </a:tr>
            </a:tbl>
          </a:graphicData>
        </a:graphic>
      </p:graphicFrame>
      <p:pic>
        <p:nvPicPr>
          <p:cNvPr id="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448618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ANÁLISIS DE RESULTADOS</a:t>
            </a:r>
          </a:p>
        </p:txBody>
      </p:sp>
      <p:sp>
        <p:nvSpPr>
          <p:cNvPr id="3" name="Título 1">
            <a:extLst>
              <a:ext uri="{FF2B5EF4-FFF2-40B4-BE49-F238E27FC236}">
                <a16:creationId xmlns:a16="http://schemas.microsoft.com/office/drawing/2014/main" xmlns="" id="{B9F7072D-917B-49CB-A60F-1160F9A476B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a diferentes velocidades</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Título 1">
            <a:extLst>
              <a:ext uri="{FF2B5EF4-FFF2-40B4-BE49-F238E27FC236}">
                <a16:creationId xmlns:a16="http://schemas.microsoft.com/office/drawing/2014/main" xmlns="" id="{B9F7072D-917B-49CB-A60F-1160F9A476BB}"/>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a diferentes velocidades</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graphicFrame>
        <p:nvGraphicFramePr>
          <p:cNvPr id="5" name="Marcador de contenido 3">
            <a:extLst>
              <a:ext uri="{FF2B5EF4-FFF2-40B4-BE49-F238E27FC236}">
                <a16:creationId xmlns:a16="http://schemas.microsoft.com/office/drawing/2014/main" xmlns="" id="{DE1B70E6-D862-40AE-B4EF-CCFD60BDF35B}"/>
              </a:ext>
            </a:extLst>
          </p:cNvPr>
          <p:cNvGraphicFramePr>
            <a:graphicFrameLocks/>
          </p:cNvGraphicFramePr>
          <p:nvPr>
            <p:extLst>
              <p:ext uri="{D42A27DB-BD31-4B8C-83A1-F6EECF244321}">
                <p14:modId xmlns:p14="http://schemas.microsoft.com/office/powerpoint/2010/main" val="151046638"/>
              </p:ext>
            </p:extLst>
          </p:nvPr>
        </p:nvGraphicFramePr>
        <p:xfrm>
          <a:off x="838200" y="1825625"/>
          <a:ext cx="10515600" cy="4351338"/>
        </p:xfrm>
        <a:graphic>
          <a:graphicData uri="http://schemas.openxmlformats.org/drawingml/2006/chart">
            <c:chart xmlns:c="http://schemas.openxmlformats.org/drawingml/2006/chart" xmlns:r="http://schemas.openxmlformats.org/officeDocument/2006/relationships" r:id="rId2"/>
          </a:graphicData>
        </a:graphic>
      </p:graphicFrame>
      <p:pic>
        <p:nvPicPr>
          <p:cNvPr id="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199270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8979D5D6-816D-4136-A477-2BAEADB0E11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con 1 probeta</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Marcador de texto 5">
            <a:extLst>
              <a:ext uri="{FF2B5EF4-FFF2-40B4-BE49-F238E27FC236}">
                <a16:creationId xmlns:a16="http://schemas.microsoft.com/office/drawing/2014/main" xmlns="" id="{182DDD9F-843D-460E-BF53-E128DD2C097E}"/>
              </a:ext>
            </a:extLst>
          </p:cNvPr>
          <p:cNvSpPr txBox="1">
            <a:spLocks/>
          </p:cNvSpPr>
          <p:nvPr/>
        </p:nvSpPr>
        <p:spPr>
          <a:xfrm>
            <a:off x="862014" y="1412916"/>
            <a:ext cx="5157787" cy="684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texto 7">
            <a:extLst>
              <a:ext uri="{FF2B5EF4-FFF2-40B4-BE49-F238E27FC236}">
                <a16:creationId xmlns:a16="http://schemas.microsoft.com/office/drawing/2014/main" xmlns="" id="{9CF76FFF-B51D-4AE5-8B66-BFB6FCF261BF}"/>
              </a:ext>
            </a:extLst>
          </p:cNvPr>
          <p:cNvSpPr txBox="1">
            <a:spLocks/>
          </p:cNvSpPr>
          <p:nvPr/>
        </p:nvSpPr>
        <p:spPr>
          <a:xfrm>
            <a:off x="6172200" y="1412916"/>
            <a:ext cx="5183188" cy="6849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ysClr val="windowText" lastClr="000000"/>
                </a:solidFill>
                <a:effectLst/>
                <a:uLnTx/>
                <a:uFillTx/>
                <a:latin typeface="Calibri" panose="020F0502020204030204"/>
              </a:rPr>
              <a:t>Gráfica con los valores </a:t>
            </a:r>
            <a:r>
              <a:rPr lang="es-MX" dirty="0">
                <a:solidFill>
                  <a:sysClr val="windowText" lastClr="000000"/>
                </a:solidFill>
                <a:latin typeface="Calibri" panose="020F0502020204030204"/>
              </a:rPr>
              <a:t>iso</a:t>
            </a:r>
            <a:r>
              <a:rPr kumimoji="0" lang="es-MX" sz="2400" b="1" i="0" u="none" strike="noStrike" kern="1200" cap="none" spc="0" normalizeH="0" baseline="0" noProof="0" dirty="0" err="1">
                <a:ln>
                  <a:noFill/>
                </a:ln>
                <a:solidFill>
                  <a:sysClr val="windowText" lastClr="000000"/>
                </a:solidFill>
                <a:effectLst/>
                <a:uLnTx/>
                <a:uFillTx/>
                <a:latin typeface="Calibri" panose="020F0502020204030204"/>
              </a:rPr>
              <a:t>státicos</a:t>
            </a:r>
            <a:r>
              <a:rPr kumimoji="0" lang="es-MX" sz="2400" b="1" i="0" u="none" strike="noStrike" kern="1200" cap="none" spc="0" normalizeH="0" baseline="0" noProof="0" dirty="0">
                <a:ln>
                  <a:noFill/>
                </a:ln>
                <a:solidFill>
                  <a:sysClr val="windowText" lastClr="000000"/>
                </a:solidFill>
                <a:effectLst/>
                <a:uLnTx/>
                <a:uFillTx/>
                <a:latin typeface="Calibri" panose="020F0502020204030204"/>
              </a:rPr>
              <a:t> y dinámicos</a:t>
            </a:r>
          </a:p>
        </p:txBody>
      </p:sp>
      <p:graphicFrame>
        <p:nvGraphicFramePr>
          <p:cNvPr id="6" name="Marcador de contenido 10">
            <a:extLst>
              <a:ext uri="{FF2B5EF4-FFF2-40B4-BE49-F238E27FC236}">
                <a16:creationId xmlns:a16="http://schemas.microsoft.com/office/drawing/2014/main" xmlns="" id="{00000000-0008-0000-0000-000005000000}"/>
              </a:ext>
            </a:extLst>
          </p:cNvPr>
          <p:cNvGraphicFramePr>
            <a:graphicFrameLocks/>
          </p:cNvGraphicFramePr>
          <p:nvPr>
            <p:extLst>
              <p:ext uri="{D42A27DB-BD31-4B8C-83A1-F6EECF244321}">
                <p14:modId xmlns:p14="http://schemas.microsoft.com/office/powerpoint/2010/main" val="1465564018"/>
              </p:ext>
            </p:extLst>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11">
            <a:extLst>
              <a:ext uri="{FF2B5EF4-FFF2-40B4-BE49-F238E27FC236}">
                <a16:creationId xmlns:a16="http://schemas.microsoft.com/office/drawing/2014/main" xmlns="" id="{00000000-0008-0000-0000-000004000000}"/>
              </a:ext>
            </a:extLst>
          </p:cNvPr>
          <p:cNvGraphicFramePr>
            <a:graphicFrameLocks/>
          </p:cNvGraphicFramePr>
          <p:nvPr>
            <p:extLst>
              <p:ext uri="{D42A27DB-BD31-4B8C-83A1-F6EECF244321}">
                <p14:modId xmlns:p14="http://schemas.microsoft.com/office/powerpoint/2010/main" val="3209169757"/>
              </p:ext>
            </p:extLst>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465809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4000" y="26982"/>
            <a:ext cx="9036496" cy="6402415"/>
          </a:xfrm>
          <a:prstGeom prst="rect">
            <a:avLst/>
          </a:prstGeom>
        </p:spPr>
        <p:txBody>
          <a:bodyPr/>
          <a:lstStyle/>
          <a:p>
            <a:pPr algn="r" eaLnBrk="1" hangingPunct="1">
              <a:buFont typeface="Arial" panose="020B0604020202020204" pitchFamily="34" charset="0"/>
              <a:buNone/>
            </a:pPr>
            <a:r>
              <a:rPr lang="es-ES" altLang="es-ES" b="1" i="1" dirty="0">
                <a:solidFill>
                  <a:schemeClr val="tx1"/>
                </a:solidFill>
                <a:latin typeface="+mj-lt"/>
                <a:cs typeface="Times New Roman" panose="02020603050405020304" pitchFamily="18" charset="0"/>
              </a:rPr>
              <a:t>OBJETIVO GENERAL</a:t>
            </a:r>
            <a:endParaRPr lang="es-ES" altLang="es-ES" sz="1800" dirty="0">
              <a:solidFill>
                <a:schemeClr val="tx1"/>
              </a:solidFill>
              <a:latin typeface="Times New Roman" panose="02020603050405020304" pitchFamily="18" charset="0"/>
              <a:cs typeface="Times New Roman" panose="02020603050405020304" pitchFamily="18" charset="0"/>
            </a:endParaRPr>
          </a:p>
          <a:p>
            <a:pPr marL="0" lvl="0" indent="0">
              <a:buNone/>
            </a:pPr>
            <a:endParaRPr lang="es-EC" sz="1600" dirty="0">
              <a:solidFill>
                <a:schemeClr val="tx1"/>
              </a:solidFill>
            </a:endParaRPr>
          </a:p>
          <a:p>
            <a:pPr marL="0" lvl="0" indent="0">
              <a:buNone/>
            </a:pPr>
            <a:endParaRPr lang="es-EC" sz="1600" dirty="0">
              <a:solidFill>
                <a:schemeClr val="tx1"/>
              </a:solidFill>
            </a:endParaRPr>
          </a:p>
          <a:p>
            <a:pPr marL="0" lvl="0" indent="0">
              <a:buNone/>
            </a:pPr>
            <a:endParaRPr lang="es-EC" sz="1600" dirty="0">
              <a:solidFill>
                <a:schemeClr val="tx1"/>
              </a:solidFill>
            </a:endParaRPr>
          </a:p>
          <a:p>
            <a:pPr marL="0" lvl="0" indent="0">
              <a:buNone/>
            </a:pPr>
            <a:endParaRPr lang="es-EC" sz="1600" dirty="0">
              <a:solidFill>
                <a:schemeClr val="tx1"/>
              </a:solidFill>
            </a:endParaRPr>
          </a:p>
          <a:p>
            <a:pPr marL="0" lvl="0" indent="0">
              <a:buNone/>
            </a:pPr>
            <a:endParaRPr lang="es-EC" sz="1600" dirty="0">
              <a:solidFill>
                <a:schemeClr val="tx1"/>
              </a:solidFill>
            </a:endParaRPr>
          </a:p>
          <a:p>
            <a:pPr marL="0" lvl="0" indent="0">
              <a:buNone/>
            </a:pPr>
            <a:endParaRPr lang="es-EC" sz="1600" dirty="0">
              <a:solidFill>
                <a:schemeClr val="tx1"/>
              </a:solidFill>
            </a:endParaRPr>
          </a:p>
          <a:p>
            <a:pPr marL="0" lvl="0" indent="0">
              <a:buNone/>
            </a:pPr>
            <a:endParaRPr lang="es-EC" sz="1600" dirty="0">
              <a:solidFill>
                <a:schemeClr val="tx1"/>
              </a:solidFill>
            </a:endParaRPr>
          </a:p>
          <a:p>
            <a:pPr marL="0" lvl="0" indent="0" algn="just">
              <a:buNone/>
            </a:pPr>
            <a:r>
              <a:rPr lang="es-EC" sz="2800" dirty="0">
                <a:solidFill>
                  <a:schemeClr val="tx1"/>
                </a:solidFill>
              </a:rPr>
              <a:t>Diseñar y construir un banco de pruebas para el análisis de la fuerza de impacto mediante la relación de la energía cinética sobre la energía de deformación en elementos (viga en voladizo) de PET reciclado.</a:t>
            </a:r>
          </a:p>
          <a:p>
            <a:pPr lvl="0"/>
            <a:endParaRPr lang="es-ES" sz="1600" dirty="0">
              <a:solidFill>
                <a:schemeClr val="tx1"/>
              </a:solidFill>
            </a:endParaRPr>
          </a:p>
          <a:p>
            <a:pPr eaLnBrk="1" hangingPunct="1">
              <a:buFont typeface="Arial" panose="020B0604020202020204" pitchFamily="34" charset="0"/>
              <a:buNone/>
            </a:pPr>
            <a:endParaRPr lang="es-ES" altLang="es-ES" sz="2000" dirty="0"/>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6228329"/>
      </p:ext>
    </p:extLst>
  </p:cSld>
  <p:clrMapOvr>
    <a:masterClrMapping/>
  </p:clrMapOvr>
  <p:transition>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6">
            <a:extLst>
              <a:ext uri="{FF2B5EF4-FFF2-40B4-BE49-F238E27FC236}">
                <a16:creationId xmlns:a16="http://schemas.microsoft.com/office/drawing/2014/main" xmlns="" id="{4A9C70F9-6F26-4D00-B10D-95981E433E53}"/>
              </a:ext>
            </a:extLst>
          </p:cNvPr>
          <p:cNvSpPr txBox="1">
            <a:spLocks/>
          </p:cNvSpPr>
          <p:nvPr/>
        </p:nvSpPr>
        <p:spPr>
          <a:xfrm>
            <a:off x="839788" y="49826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Relación porcentual entre el esfuerzo cortante en condiciones isostáticas y dinámicas</a:t>
            </a:r>
          </a:p>
        </p:txBody>
      </p:sp>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áfico 9"/>
          <p:cNvGraphicFramePr>
            <a:graphicFrameLocks/>
          </p:cNvGraphicFramePr>
          <p:nvPr>
            <p:extLst>
              <p:ext uri="{D42A27DB-BD31-4B8C-83A1-F6EECF244321}">
                <p14:modId xmlns:p14="http://schemas.microsoft.com/office/powerpoint/2010/main" val="2872645227"/>
              </p:ext>
            </p:extLst>
          </p:nvPr>
        </p:nvGraphicFramePr>
        <p:xfrm>
          <a:off x="1862983" y="1823831"/>
          <a:ext cx="8340696" cy="4269319"/>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79442270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7CFE457A-8FAE-4E82-A17F-0D74FDEF88EE}"/>
              </a:ext>
            </a:extLst>
          </p:cNvPr>
          <p:cNvSpPr txBox="1">
            <a:spLocks/>
          </p:cNvSpPr>
          <p:nvPr/>
        </p:nvSpPr>
        <p:spPr>
          <a:xfrm>
            <a:off x="838200" y="470585"/>
            <a:ext cx="10515600" cy="96075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dirty="0">
                <a:ln>
                  <a:noFill/>
                </a:ln>
                <a:solidFill>
                  <a:sysClr val="windowText" lastClr="000000"/>
                </a:solidFill>
                <a:effectLst/>
                <a:uLnTx/>
                <a:uFillTx/>
                <a:latin typeface="Calibri Light" panose="020F0302020204030204"/>
              </a:rPr>
              <a:t>Velocidad más adecuada para el corte</a:t>
            </a:r>
          </a:p>
        </p:txBody>
      </p:sp>
      <p:sp>
        <p:nvSpPr>
          <p:cNvPr id="4" name="Marcador de contenido 6">
            <a:extLst>
              <a:ext uri="{FF2B5EF4-FFF2-40B4-BE49-F238E27FC236}">
                <a16:creationId xmlns:a16="http://schemas.microsoft.com/office/drawing/2014/main" xmlns="" id="{AF793089-1196-4E6A-AFBE-6C29D5839507}"/>
              </a:ext>
            </a:extLst>
          </p:cNvPr>
          <p:cNvSpPr txBox="1">
            <a:spLocks/>
          </p:cNvSpPr>
          <p:nvPr/>
        </p:nvSpPr>
        <p:spPr>
          <a:xfrm>
            <a:off x="838200" y="1325880"/>
            <a:ext cx="5181600" cy="3153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Utilizando la ecuación de la gráfica entregada por el Excel se obtiene la gráfica un software </a:t>
            </a:r>
            <a:r>
              <a:rPr kumimoji="0" lang="es-ES" sz="2800" b="0" i="1" u="none" strike="noStrike" kern="1200" cap="none" spc="0" normalizeH="0" baseline="0" noProof="0" dirty="0">
                <a:ln>
                  <a:noFill/>
                </a:ln>
                <a:solidFill>
                  <a:sysClr val="windowText" lastClr="000000"/>
                </a:solidFill>
                <a:effectLst/>
                <a:uLnTx/>
                <a:uFillTx/>
                <a:latin typeface="Calibri" panose="020F0502020204030204"/>
              </a:rPr>
              <a:t>de análisis</a:t>
            </a:r>
            <a:r>
              <a:rPr lang="es-ES" i="1" dirty="0">
                <a:solidFill>
                  <a:sysClr val="windowText" lastClr="000000"/>
                </a:solidFill>
                <a:latin typeface="Calibri" panose="020F0502020204030204"/>
              </a:rPr>
              <a:t> matemático y gráficas </a:t>
            </a: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contenido 7">
            <a:extLst>
              <a:ext uri="{FF2B5EF4-FFF2-40B4-BE49-F238E27FC236}">
                <a16:creationId xmlns:a16="http://schemas.microsoft.com/office/drawing/2014/main" xmlns="" id="{0D5F58FE-B5A9-481A-B8ED-2DAD81E4B1FE}"/>
              </a:ext>
            </a:extLst>
          </p:cNvPr>
          <p:cNvSpPr txBox="1">
            <a:spLocks/>
          </p:cNvSpPr>
          <p:nvPr/>
        </p:nvSpPr>
        <p:spPr>
          <a:xfrm>
            <a:off x="6172200" y="1325879"/>
            <a:ext cx="5181600" cy="3153807"/>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just"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Definiendo el dominio en el rango en que el esfuerzo cortante empieza a mantenerse constante</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 </a:t>
            </a:r>
          </a:p>
        </p:txBody>
      </p:sp>
      <p:pic>
        <p:nvPicPr>
          <p:cNvPr id="6" name="Imagen 5">
            <a:extLst>
              <a:ext uri="{FF2B5EF4-FFF2-40B4-BE49-F238E27FC236}">
                <a16:creationId xmlns:a16="http://schemas.microsoft.com/office/drawing/2014/main" xmlns="" id="{7D82D6CD-3703-4FA4-8DAD-F8C30364B3D7}"/>
              </a:ext>
            </a:extLst>
          </p:cNvPr>
          <p:cNvPicPr/>
          <p:nvPr/>
        </p:nvPicPr>
        <p:blipFill>
          <a:blip r:embed="rId2"/>
          <a:stretch>
            <a:fillRect/>
          </a:stretch>
        </p:blipFill>
        <p:spPr>
          <a:xfrm>
            <a:off x="685800" y="2926081"/>
            <a:ext cx="5334000" cy="2864162"/>
          </a:xfrm>
          <a:prstGeom prst="rect">
            <a:avLst/>
          </a:prstGeom>
        </p:spPr>
      </p:pic>
      <p:pic>
        <p:nvPicPr>
          <p:cNvPr id="8" name="Imagen 7">
            <a:extLst>
              <a:ext uri="{FF2B5EF4-FFF2-40B4-BE49-F238E27FC236}">
                <a16:creationId xmlns:a16="http://schemas.microsoft.com/office/drawing/2014/main" xmlns="" id="{68E1286E-3134-4855-861B-5C93472D76B0}"/>
              </a:ext>
            </a:extLst>
          </p:cNvPr>
          <p:cNvPicPr/>
          <p:nvPr/>
        </p:nvPicPr>
        <p:blipFill>
          <a:blip r:embed="rId3"/>
          <a:stretch>
            <a:fillRect/>
          </a:stretch>
        </p:blipFill>
        <p:spPr>
          <a:xfrm>
            <a:off x="6520386" y="2926081"/>
            <a:ext cx="5104794" cy="2864161"/>
          </a:xfrm>
          <a:prstGeom prst="rect">
            <a:avLst/>
          </a:prstGeom>
        </p:spPr>
      </p:pic>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51876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Marcador de contenido 5">
            <a:extLst>
              <a:ext uri="{FF2B5EF4-FFF2-40B4-BE49-F238E27FC236}">
                <a16:creationId xmlns:a16="http://schemas.microsoft.com/office/drawing/2014/main" xmlns="" id="{2D29E207-2ED6-4C26-9954-FB49173C0F5A}"/>
              </a:ext>
            </a:extLst>
          </p:cNvPr>
          <p:cNvSpPr txBox="1">
            <a:spLocks/>
          </p:cNvSpPr>
          <p:nvPr/>
        </p:nvSpPr>
        <p:spPr>
          <a:xfrm>
            <a:off x="838200" y="640935"/>
            <a:ext cx="10515600" cy="553602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Char char="•"/>
              <a:tabLst/>
              <a:defRPr/>
            </a:pPr>
            <a:r>
              <a:rPr kumimoji="0" lang="es-MX" sz="2800" b="0" i="0" u="none" strike="noStrike" kern="1200" cap="none" spc="0" normalizeH="0" baseline="0" noProof="0" dirty="0">
                <a:ln>
                  <a:noFill/>
                </a:ln>
                <a:solidFill>
                  <a:sysClr val="windowText" lastClr="000000"/>
                </a:solidFill>
                <a:effectLst/>
                <a:uLnTx/>
                <a:uFillTx/>
                <a:latin typeface="Calibri" panose="020F0502020204030204"/>
              </a:rPr>
              <a:t>Mediante la gráfica se considera que a partir de 100 RPM a 300 RPM se obtiene el corte adecuado del PET y en donde el esfuerzo cortante empieza a disminuir.</a:t>
            </a:r>
          </a:p>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s-MX" sz="2800" b="0"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4" name="Tabla 3">
            <a:extLst>
              <a:ext uri="{FF2B5EF4-FFF2-40B4-BE49-F238E27FC236}">
                <a16:creationId xmlns:a16="http://schemas.microsoft.com/office/drawing/2014/main" xmlns="" id="{5BDEFC41-7E8D-4DAE-8531-CBB7C1578AF4}"/>
              </a:ext>
            </a:extLst>
          </p:cNvPr>
          <p:cNvGraphicFramePr>
            <a:graphicFrameLocks noGrp="1"/>
          </p:cNvGraphicFramePr>
          <p:nvPr>
            <p:extLst>
              <p:ext uri="{D42A27DB-BD31-4B8C-83A1-F6EECF244321}">
                <p14:modId xmlns:p14="http://schemas.microsoft.com/office/powerpoint/2010/main" val="3772937032"/>
              </p:ext>
            </p:extLst>
          </p:nvPr>
        </p:nvGraphicFramePr>
        <p:xfrm>
          <a:off x="5471474" y="2055043"/>
          <a:ext cx="5882326" cy="3757408"/>
        </p:xfrm>
        <a:graphic>
          <a:graphicData uri="http://schemas.openxmlformats.org/drawingml/2006/table">
            <a:tbl>
              <a:tblPr firstRow="1" firstCol="1" bandRow="1"/>
              <a:tblGrid>
                <a:gridCol w="1486509">
                  <a:extLst>
                    <a:ext uri="{9D8B030D-6E8A-4147-A177-3AD203B41FA5}">
                      <a16:colId xmlns:a16="http://schemas.microsoft.com/office/drawing/2014/main" xmlns="" val="34479044"/>
                    </a:ext>
                  </a:extLst>
                </a:gridCol>
                <a:gridCol w="1380329">
                  <a:extLst>
                    <a:ext uri="{9D8B030D-6E8A-4147-A177-3AD203B41FA5}">
                      <a16:colId xmlns:a16="http://schemas.microsoft.com/office/drawing/2014/main" xmlns="" val="3092222461"/>
                    </a:ext>
                  </a:extLst>
                </a:gridCol>
                <a:gridCol w="1698866">
                  <a:extLst>
                    <a:ext uri="{9D8B030D-6E8A-4147-A177-3AD203B41FA5}">
                      <a16:colId xmlns:a16="http://schemas.microsoft.com/office/drawing/2014/main" xmlns="" val="4174392858"/>
                    </a:ext>
                  </a:extLst>
                </a:gridCol>
                <a:gridCol w="1316622">
                  <a:extLst>
                    <a:ext uri="{9D8B030D-6E8A-4147-A177-3AD203B41FA5}">
                      <a16:colId xmlns:a16="http://schemas.microsoft.com/office/drawing/2014/main" xmlns="" val="1540293050"/>
                    </a:ext>
                  </a:extLst>
                </a:gridCol>
              </a:tblGrid>
              <a:tr h="1562848">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velocidad (RPM)</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esfuerzo de análisis  (Kg/mm2)</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esfuerzo cortante estático (Kg/mm2)</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Relación porcentual (%)</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3780958353"/>
                  </a:ext>
                </a:extLst>
              </a:tr>
              <a:tr h="35855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100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0.815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4.20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19.40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1990827477"/>
                  </a:ext>
                </a:extLst>
              </a:tr>
              <a:tr h="35855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140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0.447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4.20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10.65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3669580936"/>
                  </a:ext>
                </a:extLst>
              </a:tr>
              <a:tr h="35855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180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0.245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4.20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5.84</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1214550210"/>
                  </a:ext>
                </a:extLst>
              </a:tr>
              <a:tr h="35855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220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0.135</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4.20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3.21</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170289659"/>
                  </a:ext>
                </a:extLst>
              </a:tr>
              <a:tr h="35855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280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0.055</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4.20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1.30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4002349380"/>
                  </a:ext>
                </a:extLst>
              </a:tr>
              <a:tr h="358552">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300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0.041</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4.20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0.97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598944474"/>
                  </a:ext>
                </a:extLst>
              </a:tr>
            </a:tbl>
          </a:graphicData>
        </a:graphic>
      </p:graphicFrame>
      <p:sp>
        <p:nvSpPr>
          <p:cNvPr id="5" name="Flecha: a la derecha 1">
            <a:extLst>
              <a:ext uri="{FF2B5EF4-FFF2-40B4-BE49-F238E27FC236}">
                <a16:creationId xmlns:a16="http://schemas.microsoft.com/office/drawing/2014/main" xmlns="" id="{CB69E148-578B-4058-B121-620A536D285C}"/>
              </a:ext>
            </a:extLst>
          </p:cNvPr>
          <p:cNvSpPr/>
          <p:nvPr/>
        </p:nvSpPr>
        <p:spPr>
          <a:xfrm>
            <a:off x="3192937" y="3153265"/>
            <a:ext cx="2036189" cy="1517716"/>
          </a:xfrm>
          <a:prstGeom prst="right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sp>
        <p:nvSpPr>
          <p:cNvPr id="6" name="CuadroTexto 5">
            <a:extLst>
              <a:ext uri="{FF2B5EF4-FFF2-40B4-BE49-F238E27FC236}">
                <a16:creationId xmlns:a16="http://schemas.microsoft.com/office/drawing/2014/main" xmlns="" id="{4F007862-3506-4954-881B-87603B892A8E}"/>
              </a:ext>
            </a:extLst>
          </p:cNvPr>
          <p:cNvSpPr txBox="1"/>
          <p:nvPr/>
        </p:nvSpPr>
        <p:spPr>
          <a:xfrm>
            <a:off x="380411" y="3588957"/>
            <a:ext cx="2724346" cy="646331"/>
          </a:xfrm>
          <a:prstGeom prst="rect">
            <a:avLst/>
          </a:prstGeom>
          <a:noFill/>
        </p:spPr>
        <p:txBody>
          <a:bodyPr wrap="square" rtlCol="0">
            <a:spAutoFit/>
          </a:bodyPr>
          <a:lstStyle/>
          <a:p>
            <a:pPr defTabSz="914400"/>
            <a:r>
              <a:rPr lang="es-MX" dirty="0">
                <a:solidFill>
                  <a:prstClr val="black"/>
                </a:solidFill>
                <a:latin typeface="Calibri" panose="020F0502020204030204"/>
              </a:rPr>
              <a:t>Análisis de resultados en velocidades consideradas</a:t>
            </a:r>
          </a:p>
        </p:txBody>
      </p:sp>
      <p:pic>
        <p:nvPicPr>
          <p:cNvPr id="8"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72051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CEC13CDA-7574-4644-ADD0-622B3D9E7736}"/>
              </a:ext>
            </a:extLst>
          </p:cNvPr>
          <p:cNvSpPr txBox="1">
            <a:spLocks/>
          </p:cNvSpPr>
          <p:nvPr/>
        </p:nvSpPr>
        <p:spPr>
          <a:xfrm>
            <a:off x="838200" y="365125"/>
            <a:ext cx="10515600" cy="1325563"/>
          </a:xfrm>
          <a:prstGeom prst="rect">
            <a:avLst/>
          </a:prstGeom>
        </p:spPr>
        <p:txBody>
          <a:bodyPr vert="horz" lIns="91440" tIns="45720" rIns="91440" bIns="45720" rtlCol="0" anchor="ct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endParaRPr kumimoji="0" lang="es-MX" sz="3600" b="0" i="0" u="none" strike="noStrike" kern="1200" cap="none" spc="0" normalizeH="0" baseline="0" noProof="0" dirty="0">
              <a:ln>
                <a:noFill/>
              </a:ln>
              <a:solidFill>
                <a:sysClr val="windowText" lastClr="000000"/>
              </a:solidFill>
              <a:effectLst/>
              <a:uLnTx/>
              <a:uFillTx/>
              <a:latin typeface="Calibri Light" panose="020F0302020204030204"/>
            </a:endParaRPr>
          </a:p>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Relación porcentual del esfuerzo cortante y el esfuerzo último a la tracción</a:t>
            </a:r>
          </a:p>
        </p:txBody>
      </p:sp>
      <p:sp>
        <p:nvSpPr>
          <p:cNvPr id="4" name="Flecha: hacia abajo 3">
            <a:extLst>
              <a:ext uri="{FF2B5EF4-FFF2-40B4-BE49-F238E27FC236}">
                <a16:creationId xmlns:a16="http://schemas.microsoft.com/office/drawing/2014/main" xmlns="" id="{9DBBA481-937A-424C-A842-95E3C1619623}"/>
              </a:ext>
            </a:extLst>
          </p:cNvPr>
          <p:cNvSpPr/>
          <p:nvPr/>
        </p:nvSpPr>
        <p:spPr>
          <a:xfrm>
            <a:off x="5351282" y="2134363"/>
            <a:ext cx="1489435" cy="1555423"/>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graphicFrame>
        <p:nvGraphicFramePr>
          <p:cNvPr id="5" name="Tabla 4">
            <a:extLst>
              <a:ext uri="{FF2B5EF4-FFF2-40B4-BE49-F238E27FC236}">
                <a16:creationId xmlns:a16="http://schemas.microsoft.com/office/drawing/2014/main" xmlns="" id="{5C573E45-0EFB-4BD8-851B-15C809DA074B}"/>
              </a:ext>
            </a:extLst>
          </p:cNvPr>
          <p:cNvGraphicFramePr>
            <a:graphicFrameLocks noGrp="1"/>
          </p:cNvGraphicFramePr>
          <p:nvPr>
            <p:extLst>
              <p:ext uri="{D42A27DB-BD31-4B8C-83A1-F6EECF244321}">
                <p14:modId xmlns:p14="http://schemas.microsoft.com/office/powerpoint/2010/main" val="349949464"/>
              </p:ext>
            </p:extLst>
          </p:nvPr>
        </p:nvGraphicFramePr>
        <p:xfrm>
          <a:off x="2488284" y="3746080"/>
          <a:ext cx="7215432" cy="2194560"/>
        </p:xfrm>
        <a:graphic>
          <a:graphicData uri="http://schemas.openxmlformats.org/drawingml/2006/table">
            <a:tbl>
              <a:tblPr firstRow="1" firstCol="1" bandRow="1"/>
              <a:tblGrid>
                <a:gridCol w="2405144">
                  <a:extLst>
                    <a:ext uri="{9D8B030D-6E8A-4147-A177-3AD203B41FA5}">
                      <a16:colId xmlns:a16="http://schemas.microsoft.com/office/drawing/2014/main" xmlns="" val="1809899497"/>
                    </a:ext>
                  </a:extLst>
                </a:gridCol>
                <a:gridCol w="2405144">
                  <a:extLst>
                    <a:ext uri="{9D8B030D-6E8A-4147-A177-3AD203B41FA5}">
                      <a16:colId xmlns:a16="http://schemas.microsoft.com/office/drawing/2014/main" xmlns="" val="736055674"/>
                    </a:ext>
                  </a:extLst>
                </a:gridCol>
                <a:gridCol w="2405144">
                  <a:extLst>
                    <a:ext uri="{9D8B030D-6E8A-4147-A177-3AD203B41FA5}">
                      <a16:colId xmlns:a16="http://schemas.microsoft.com/office/drawing/2014/main" xmlns="" val="1696217656"/>
                    </a:ext>
                  </a:extLst>
                </a:gridCol>
              </a:tblGrid>
              <a:tr h="533237">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Esfuerzo cortante </a:t>
                      </a:r>
                      <a:endParaRPr lang="es-MX"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a:t>
                      </a:r>
                      <a:r>
                        <a:rPr lang="es-MX" sz="1600" dirty="0" err="1">
                          <a:effectLst/>
                          <a:latin typeface="Times New Roman" panose="02020603050405020304" pitchFamily="18" charset="0"/>
                          <a:cs typeface="Times New Roman" panose="02020603050405020304" pitchFamily="18" charset="0"/>
                        </a:rPr>
                        <a:t>Mpa</a:t>
                      </a:r>
                      <a:r>
                        <a:rPr lang="es-MX" sz="1600" dirty="0">
                          <a:effectLst/>
                          <a:latin typeface="Times New Roman" panose="02020603050405020304" pitchFamily="18" charset="0"/>
                          <a:cs typeface="Times New Roman" panose="02020603050405020304" pitchFamily="18" charset="0"/>
                        </a:rPr>
                        <a:t>)</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Esfuerzo último </a:t>
                      </a:r>
                      <a:endParaRPr lang="es-MX" sz="1800" dirty="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a:t>
                      </a:r>
                      <a:r>
                        <a:rPr lang="es-MX" sz="1600" dirty="0" err="1">
                          <a:effectLst/>
                          <a:latin typeface="Times New Roman" panose="02020603050405020304" pitchFamily="18" charset="0"/>
                          <a:cs typeface="Times New Roman" panose="02020603050405020304" pitchFamily="18" charset="0"/>
                        </a:rPr>
                        <a:t>Mpa</a:t>
                      </a:r>
                      <a:r>
                        <a:rPr lang="es-MX" sz="1600" dirty="0">
                          <a:effectLst/>
                          <a:latin typeface="Times New Roman" panose="02020603050405020304" pitchFamily="18" charset="0"/>
                          <a:cs typeface="Times New Roman" panose="02020603050405020304" pitchFamily="18" charset="0"/>
                        </a:rPr>
                        <a:t>)</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Relación porcentual </a:t>
                      </a:r>
                      <a:endParaRPr lang="es-MX" sz="1800">
                        <a:effectLst/>
                        <a:latin typeface="Times New Roman" panose="02020603050405020304" pitchFamily="18" charset="0"/>
                        <a:cs typeface="Times New Roman" panose="02020603050405020304" pitchFamily="18" charset="0"/>
                      </a:endParaRPr>
                    </a:p>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4268314205"/>
                  </a:ext>
                </a:extLst>
              </a:tr>
              <a:tr h="254171">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96.86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27.35</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35878437"/>
                  </a:ext>
                </a:extLst>
              </a:tr>
              <a:tr h="254171">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106.19</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24.95</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198229735"/>
                  </a:ext>
                </a:extLst>
              </a:tr>
              <a:tr h="254171">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107.52</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24.64</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645154505"/>
                  </a:ext>
                </a:extLst>
              </a:tr>
              <a:tr h="254171">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117.82</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22.49</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938550759"/>
                  </a:ext>
                </a:extLst>
              </a:tr>
            </a:tbl>
          </a:graphicData>
        </a:graphic>
      </p:graphicFrame>
      <p:pic>
        <p:nvPicPr>
          <p:cNvPr id="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803756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5DE03DB5-7A38-443C-9B81-51CA6DA5B4D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Relación porcentual de los esfuerzos cortantes en condiciones isostáticas</a:t>
            </a:r>
          </a:p>
        </p:txBody>
      </p:sp>
      <p:graphicFrame>
        <p:nvGraphicFramePr>
          <p:cNvPr id="4" name="Tabla 3">
            <a:extLst>
              <a:ext uri="{FF2B5EF4-FFF2-40B4-BE49-F238E27FC236}">
                <a16:creationId xmlns:a16="http://schemas.microsoft.com/office/drawing/2014/main" xmlns="" id="{E82F4B85-D8E2-4C22-B203-ADA78D63D094}"/>
              </a:ext>
            </a:extLst>
          </p:cNvPr>
          <p:cNvGraphicFramePr>
            <a:graphicFrameLocks noGrp="1"/>
          </p:cNvGraphicFramePr>
          <p:nvPr>
            <p:extLst>
              <p:ext uri="{D42A27DB-BD31-4B8C-83A1-F6EECF244321}">
                <p14:modId xmlns:p14="http://schemas.microsoft.com/office/powerpoint/2010/main" val="3441505039"/>
              </p:ext>
            </p:extLst>
          </p:nvPr>
        </p:nvGraphicFramePr>
        <p:xfrm>
          <a:off x="3536364" y="2700471"/>
          <a:ext cx="5175773" cy="2933858"/>
        </p:xfrm>
        <a:graphic>
          <a:graphicData uri="http://schemas.openxmlformats.org/drawingml/2006/table">
            <a:tbl>
              <a:tblPr firstRow="1" firstCol="1" bandRow="1"/>
              <a:tblGrid>
                <a:gridCol w="1667896">
                  <a:extLst>
                    <a:ext uri="{9D8B030D-6E8A-4147-A177-3AD203B41FA5}">
                      <a16:colId xmlns:a16="http://schemas.microsoft.com/office/drawing/2014/main" xmlns="" val="1157187018"/>
                    </a:ext>
                  </a:extLst>
                </a:gridCol>
                <a:gridCol w="1702416">
                  <a:extLst>
                    <a:ext uri="{9D8B030D-6E8A-4147-A177-3AD203B41FA5}">
                      <a16:colId xmlns:a16="http://schemas.microsoft.com/office/drawing/2014/main" xmlns="" val="932788362"/>
                    </a:ext>
                  </a:extLst>
                </a:gridCol>
                <a:gridCol w="1805461">
                  <a:extLst>
                    <a:ext uri="{9D8B030D-6E8A-4147-A177-3AD203B41FA5}">
                      <a16:colId xmlns:a16="http://schemas.microsoft.com/office/drawing/2014/main" xmlns="" val="4203249800"/>
                    </a:ext>
                  </a:extLst>
                </a:gridCol>
              </a:tblGrid>
              <a:tr h="739298">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Esfuerzo cortante 1 (</a:t>
                      </a:r>
                      <a:r>
                        <a:rPr lang="es-MX" sz="1600" dirty="0" err="1">
                          <a:effectLst/>
                          <a:latin typeface="Times New Roman" panose="02020603050405020304" pitchFamily="18" charset="0"/>
                          <a:cs typeface="Times New Roman" panose="02020603050405020304" pitchFamily="18" charset="0"/>
                        </a:rPr>
                        <a:t>Mpa</a:t>
                      </a:r>
                      <a:r>
                        <a:rPr lang="es-MX" sz="1600" dirty="0">
                          <a:effectLst/>
                          <a:latin typeface="Times New Roman" panose="02020603050405020304" pitchFamily="18" charset="0"/>
                          <a:cs typeface="Times New Roman" panose="02020603050405020304" pitchFamily="18" charset="0"/>
                        </a:rPr>
                        <a:t>)</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Esfuerzo cortante 2 (MPa)</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Relación porcentual (%)</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xmlns="" val="2010736849"/>
                  </a:ext>
                </a:extLst>
              </a:tr>
              <a:tr h="281272">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26.494</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4.2</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15.85</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87540709"/>
                  </a:ext>
                </a:extLst>
              </a:tr>
              <a:tr h="281272">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26.494</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4.4</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16.61</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898343567"/>
                  </a:ext>
                </a:extLst>
              </a:tr>
              <a:tr h="281272">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5.03</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18.99</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370282894"/>
                  </a:ext>
                </a:extLst>
              </a:tr>
              <a:tr h="281272">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4.53</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17.10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030961197"/>
                  </a:ext>
                </a:extLst>
              </a:tr>
              <a:tr h="281272">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4.95</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18.68</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47711833"/>
                  </a:ext>
                </a:extLst>
              </a:tr>
              <a:tr h="281272">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600">
                          <a:effectLst/>
                          <a:latin typeface="Times New Roman" panose="02020603050405020304" pitchFamily="18" charset="0"/>
                          <a:cs typeface="Times New Roman" panose="02020603050405020304" pitchFamily="18" charset="0"/>
                        </a:rPr>
                        <a:t>26.494</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FFC000"/>
                      </a:solidFill>
                      <a:prstDash val="solid"/>
                      <a:miter lim="800000"/>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4.51</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600" dirty="0">
                          <a:effectLst/>
                          <a:latin typeface="Times New Roman" panose="02020603050405020304" pitchFamily="18" charset="0"/>
                          <a:cs typeface="Times New Roman" panose="02020603050405020304" pitchFamily="18" charset="0"/>
                        </a:rPr>
                        <a:t>17.02</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FFC000"/>
                      </a:solidFill>
                      <a:prstDash val="solid"/>
                      <a:miter lim="800000"/>
                    </a:lnR>
                    <a:lnT w="6350" cap="flat" cmpd="sng" algn="ctr">
                      <a:solidFill>
                        <a:srgbClr val="FFC000"/>
                      </a:solidFill>
                      <a:prstDash val="solid"/>
                      <a:miter lim="800000"/>
                    </a:lnT>
                    <a:lnB w="6350" cap="flat" cmpd="sng" algn="ctr">
                      <a:solidFill>
                        <a:srgbClr val="FFC000"/>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839538041"/>
                  </a:ext>
                </a:extLst>
              </a:tr>
            </a:tbl>
          </a:graphicData>
        </a:graphic>
      </p:graphicFrame>
      <p:sp>
        <p:nvSpPr>
          <p:cNvPr id="5" name="Flecha: hacia abajo 4">
            <a:extLst>
              <a:ext uri="{FF2B5EF4-FFF2-40B4-BE49-F238E27FC236}">
                <a16:creationId xmlns:a16="http://schemas.microsoft.com/office/drawing/2014/main" xmlns="" id="{26B9E827-08AD-4E02-835B-55017C4243DB}"/>
              </a:ext>
            </a:extLst>
          </p:cNvPr>
          <p:cNvSpPr/>
          <p:nvPr/>
        </p:nvSpPr>
        <p:spPr>
          <a:xfrm>
            <a:off x="5220182" y="1494387"/>
            <a:ext cx="1414020" cy="1094990"/>
          </a:xfrm>
          <a:prstGeom prst="downArrow">
            <a:avLst/>
          </a:prstGeom>
          <a:solidFill>
            <a:srgbClr val="4472C4"/>
          </a:solidFill>
          <a:ln w="12700" cap="flat" cmpd="sng" algn="ctr">
            <a:solidFill>
              <a:srgbClr val="4472C4">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pic>
        <p:nvPicPr>
          <p:cNvPr id="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718431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DC4BAE28-51AD-4913-8D9A-37FF0D6799A7}"/>
              </a:ext>
            </a:extLst>
          </p:cNvPr>
          <p:cNvSpPr txBox="1">
            <a:spLocks/>
          </p:cNvSpPr>
          <p:nvPr/>
        </p:nvSpPr>
        <p:spPr>
          <a:xfrm>
            <a:off x="159471" y="1650728"/>
            <a:ext cx="2956615" cy="2518177"/>
          </a:xfrm>
          <a:prstGeom prst="rect">
            <a:avLst/>
          </a:prstGeom>
        </p:spPr>
        <p:txBody>
          <a:bodyPr vert="horz" lIns="91440" tIns="45720" rIns="91440" bIns="45720" rtlCol="0" anchor="ctr">
            <a:normAutofit fontScale="90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Energía de la deformación en los ensayos dinámicos</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graphicFrame>
        <p:nvGraphicFramePr>
          <p:cNvPr id="4" name="Gráfico 3">
            <a:extLst>
              <a:ext uri="{FF2B5EF4-FFF2-40B4-BE49-F238E27FC236}">
                <a16:creationId xmlns:a16="http://schemas.microsoft.com/office/drawing/2014/main" xmlns="" id="{FD157366-1C73-4288-93CD-9C9346773940}"/>
              </a:ext>
            </a:extLst>
          </p:cNvPr>
          <p:cNvGraphicFramePr>
            <a:graphicFrameLocks/>
          </p:cNvGraphicFramePr>
          <p:nvPr>
            <p:extLst>
              <p:ext uri="{D42A27DB-BD31-4B8C-83A1-F6EECF244321}">
                <p14:modId xmlns:p14="http://schemas.microsoft.com/office/powerpoint/2010/main" val="3200767628"/>
              </p:ext>
            </p:extLst>
          </p:nvPr>
        </p:nvGraphicFramePr>
        <p:xfrm>
          <a:off x="6912992" y="793334"/>
          <a:ext cx="5279008" cy="2513745"/>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la 4">
            <a:extLst>
              <a:ext uri="{FF2B5EF4-FFF2-40B4-BE49-F238E27FC236}">
                <a16:creationId xmlns:a16="http://schemas.microsoft.com/office/drawing/2014/main" xmlns="" id="{678D987C-2D91-45E8-9F62-E20DF1D5A73B}"/>
              </a:ext>
            </a:extLst>
          </p:cNvPr>
          <p:cNvGraphicFramePr>
            <a:graphicFrameLocks noGrp="1"/>
          </p:cNvGraphicFramePr>
          <p:nvPr>
            <p:extLst>
              <p:ext uri="{D42A27DB-BD31-4B8C-83A1-F6EECF244321}">
                <p14:modId xmlns:p14="http://schemas.microsoft.com/office/powerpoint/2010/main" val="3876852202"/>
              </p:ext>
            </p:extLst>
          </p:nvPr>
        </p:nvGraphicFramePr>
        <p:xfrm>
          <a:off x="3702125" y="1965336"/>
          <a:ext cx="2227995" cy="3520440"/>
        </p:xfrm>
        <a:graphic>
          <a:graphicData uri="http://schemas.openxmlformats.org/drawingml/2006/table">
            <a:tbl>
              <a:tblPr firstRow="1" firstCol="1" bandRow="1"/>
              <a:tblGrid>
                <a:gridCol w="1054068">
                  <a:extLst>
                    <a:ext uri="{9D8B030D-6E8A-4147-A177-3AD203B41FA5}">
                      <a16:colId xmlns:a16="http://schemas.microsoft.com/office/drawing/2014/main" xmlns="" val="2681134400"/>
                    </a:ext>
                  </a:extLst>
                </a:gridCol>
                <a:gridCol w="1173927">
                  <a:extLst>
                    <a:ext uri="{9D8B030D-6E8A-4147-A177-3AD203B41FA5}">
                      <a16:colId xmlns:a16="http://schemas.microsoft.com/office/drawing/2014/main" xmlns="" val="1438926025"/>
                    </a:ext>
                  </a:extLst>
                </a:gridCol>
              </a:tblGrid>
              <a:tr h="732318">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Velocidad (RPM)</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Energía de deformación (J)</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xmlns="" val="215101244"/>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0.032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44353491"/>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60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0.007</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597502876"/>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400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0.00007</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988043201"/>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500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0.00006</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4088341342"/>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600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0.00006</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262998447"/>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700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0.00007</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951059887"/>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800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0.00004</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728399044"/>
                  </a:ext>
                </a:extLst>
              </a:tr>
              <a:tr h="24410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900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ED7D31"/>
                      </a:solidFill>
                      <a:prstDash val="solid"/>
                      <a:miter lim="800000"/>
                    </a:lnL>
                    <a:lnR>
                      <a:noFill/>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0.00006</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ED7D31"/>
                      </a:solidFill>
                      <a:prstDash val="solid"/>
                      <a:miter lim="800000"/>
                    </a:lnR>
                    <a:lnT w="6350" cap="flat" cmpd="sng" algn="ctr">
                      <a:solidFill>
                        <a:srgbClr val="ED7D31"/>
                      </a:solidFill>
                      <a:prstDash val="solid"/>
                      <a:miter lim="800000"/>
                    </a:lnT>
                    <a:lnB w="6350" cap="flat" cmpd="sng" algn="ctr">
                      <a:solidFill>
                        <a:srgbClr val="ED7D31"/>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93737695"/>
                  </a:ext>
                </a:extLst>
              </a:tr>
            </a:tbl>
          </a:graphicData>
        </a:graphic>
      </p:graphicFrame>
      <p:graphicFrame>
        <p:nvGraphicFramePr>
          <p:cNvPr id="6" name="Gráfico 5">
            <a:extLst>
              <a:ext uri="{FF2B5EF4-FFF2-40B4-BE49-F238E27FC236}">
                <a16:creationId xmlns:a16="http://schemas.microsoft.com/office/drawing/2014/main" xmlns="" id="{6D0E9740-6B2E-4D19-A446-A476EC77D55C}"/>
              </a:ext>
            </a:extLst>
          </p:cNvPr>
          <p:cNvGraphicFramePr/>
          <p:nvPr>
            <p:extLst>
              <p:ext uri="{D42A27DB-BD31-4B8C-83A1-F6EECF244321}">
                <p14:modId xmlns:p14="http://schemas.microsoft.com/office/powerpoint/2010/main" val="1948224101"/>
              </p:ext>
            </p:extLst>
          </p:nvPr>
        </p:nvGraphicFramePr>
        <p:xfrm>
          <a:off x="6912991" y="3492631"/>
          <a:ext cx="5279009" cy="2494276"/>
        </p:xfrm>
        <a:graphic>
          <a:graphicData uri="http://schemas.openxmlformats.org/drawingml/2006/chart">
            <c:chart xmlns:c="http://schemas.openxmlformats.org/drawingml/2006/chart" xmlns:r="http://schemas.openxmlformats.org/officeDocument/2006/relationships" r:id="rId3"/>
          </a:graphicData>
        </a:graphic>
      </p:graphicFrame>
      <p:sp>
        <p:nvSpPr>
          <p:cNvPr id="8" name="Flecha: hacia la izquierda 7">
            <a:extLst>
              <a:ext uri="{FF2B5EF4-FFF2-40B4-BE49-F238E27FC236}">
                <a16:creationId xmlns:a16="http://schemas.microsoft.com/office/drawing/2014/main" xmlns="" id="{904DB18C-A3DD-4A54-BBC1-9DA9BD2705ED}"/>
              </a:ext>
            </a:extLst>
          </p:cNvPr>
          <p:cNvSpPr/>
          <p:nvPr/>
        </p:nvSpPr>
        <p:spPr>
          <a:xfrm rot="7920059">
            <a:off x="5983276" y="2438412"/>
            <a:ext cx="1018468" cy="382148"/>
          </a:xfrm>
          <a:prstGeom prst="leftArrow">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sp>
        <p:nvSpPr>
          <p:cNvPr id="9" name="Flecha: hacia la izquierda 8">
            <a:extLst>
              <a:ext uri="{FF2B5EF4-FFF2-40B4-BE49-F238E27FC236}">
                <a16:creationId xmlns:a16="http://schemas.microsoft.com/office/drawing/2014/main" xmlns="" id="{8849C8D2-C880-408B-BE57-FCC87B6E0D10}"/>
              </a:ext>
            </a:extLst>
          </p:cNvPr>
          <p:cNvSpPr/>
          <p:nvPr/>
        </p:nvSpPr>
        <p:spPr>
          <a:xfrm rot="13802471">
            <a:off x="5744307" y="4528492"/>
            <a:ext cx="1067414" cy="399736"/>
          </a:xfrm>
          <a:prstGeom prst="leftArrow">
            <a:avLst>
              <a:gd name="adj1" fmla="val 45085"/>
              <a:gd name="adj2" fmla="val 50000"/>
            </a:avLst>
          </a:prstGeom>
          <a:solidFill>
            <a:srgbClr val="FFC000"/>
          </a:solidFill>
          <a:ln w="19050" cap="flat" cmpd="sng" algn="ctr">
            <a:solidFill>
              <a:sysClr val="window" lastClr="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sp>
        <p:nvSpPr>
          <p:cNvPr id="10" name="Flecha: hacia la izquierda 9">
            <a:extLst>
              <a:ext uri="{FF2B5EF4-FFF2-40B4-BE49-F238E27FC236}">
                <a16:creationId xmlns:a16="http://schemas.microsoft.com/office/drawing/2014/main" xmlns="" id="{47582456-E2B0-4301-915B-73B8EB5F0894}"/>
              </a:ext>
            </a:extLst>
          </p:cNvPr>
          <p:cNvSpPr/>
          <p:nvPr/>
        </p:nvSpPr>
        <p:spPr>
          <a:xfrm rot="10800000">
            <a:off x="2931736" y="3492631"/>
            <a:ext cx="501352" cy="212562"/>
          </a:xfrm>
          <a:prstGeom prst="leftArrow">
            <a:avLst/>
          </a:prstGeom>
          <a:solidFill>
            <a:srgbClr val="70AD47"/>
          </a:solidFill>
          <a:ln w="12700" cap="flat" cmpd="sng" algn="ctr">
            <a:solidFill>
              <a:srgbClr val="70AD47">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pic>
        <p:nvPicPr>
          <p:cNvPr id="11"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3143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F21EC185-FF4B-4080-8C90-D29F4AC2850A}"/>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200" b="0" i="0" u="none" strike="noStrike" kern="1200" cap="none" spc="0" normalizeH="0" baseline="0" noProof="0" dirty="0">
                <a:ln>
                  <a:noFill/>
                </a:ln>
                <a:solidFill>
                  <a:sysClr val="windowText" lastClr="000000"/>
                </a:solidFill>
                <a:effectLst/>
                <a:uLnTx/>
                <a:uFillTx/>
                <a:latin typeface="Calibri Light" panose="020F0302020204030204"/>
              </a:rPr>
              <a:t>Relación porcentual entre la energía de deformación estática dinámica</a:t>
            </a:r>
          </a:p>
        </p:txBody>
      </p:sp>
      <p:graphicFrame>
        <p:nvGraphicFramePr>
          <p:cNvPr id="4" name="Tabla 3">
            <a:extLst>
              <a:ext uri="{FF2B5EF4-FFF2-40B4-BE49-F238E27FC236}">
                <a16:creationId xmlns:a16="http://schemas.microsoft.com/office/drawing/2014/main" xmlns="" id="{3B016E1D-0C62-4BCC-AF8A-DD234D565FD1}"/>
              </a:ext>
            </a:extLst>
          </p:cNvPr>
          <p:cNvGraphicFramePr>
            <a:graphicFrameLocks noGrp="1"/>
          </p:cNvGraphicFramePr>
          <p:nvPr>
            <p:extLst>
              <p:ext uri="{D42A27DB-BD31-4B8C-83A1-F6EECF244321}">
                <p14:modId xmlns:p14="http://schemas.microsoft.com/office/powerpoint/2010/main" val="2410534285"/>
              </p:ext>
            </p:extLst>
          </p:nvPr>
        </p:nvGraphicFramePr>
        <p:xfrm>
          <a:off x="345648" y="2279097"/>
          <a:ext cx="4920793" cy="3551124"/>
        </p:xfrm>
        <a:graphic>
          <a:graphicData uri="http://schemas.openxmlformats.org/drawingml/2006/table">
            <a:tbl>
              <a:tblPr firstRow="1" firstCol="1" bandRow="1"/>
              <a:tblGrid>
                <a:gridCol w="1150195">
                  <a:extLst>
                    <a:ext uri="{9D8B030D-6E8A-4147-A177-3AD203B41FA5}">
                      <a16:colId xmlns:a16="http://schemas.microsoft.com/office/drawing/2014/main" xmlns="" val="1232590693"/>
                    </a:ext>
                  </a:extLst>
                </a:gridCol>
                <a:gridCol w="1300462">
                  <a:extLst>
                    <a:ext uri="{9D8B030D-6E8A-4147-A177-3AD203B41FA5}">
                      <a16:colId xmlns:a16="http://schemas.microsoft.com/office/drawing/2014/main" xmlns="" val="3640235733"/>
                    </a:ext>
                  </a:extLst>
                </a:gridCol>
                <a:gridCol w="1300462">
                  <a:extLst>
                    <a:ext uri="{9D8B030D-6E8A-4147-A177-3AD203B41FA5}">
                      <a16:colId xmlns:a16="http://schemas.microsoft.com/office/drawing/2014/main" xmlns="" val="1331454227"/>
                    </a:ext>
                  </a:extLst>
                </a:gridCol>
                <a:gridCol w="1169674">
                  <a:extLst>
                    <a:ext uri="{9D8B030D-6E8A-4147-A177-3AD203B41FA5}">
                      <a16:colId xmlns:a16="http://schemas.microsoft.com/office/drawing/2014/main" xmlns="" val="2170116085"/>
                    </a:ext>
                  </a:extLst>
                </a:gridCol>
              </a:tblGrid>
              <a:tr h="1356564">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velocidad de rotación</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Energía deformación dinámica (J)</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Energía deformación estática (J)</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relación (%)</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xmlns="" val="518464930"/>
                  </a:ext>
                </a:extLst>
              </a:tr>
              <a:tr h="350489">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400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0.00247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0.656</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0.3776</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174179267"/>
                  </a:ext>
                </a:extLst>
              </a:tr>
              <a:tr h="350489">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500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0.00236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0.656</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0.361</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238470724"/>
                  </a:ext>
                </a:extLst>
              </a:tr>
              <a:tr h="350489">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600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0.00233</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0.656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0.356</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4021704544"/>
                  </a:ext>
                </a:extLst>
              </a:tr>
              <a:tr h="350489">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700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0.001907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0.656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0.291</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242931112"/>
                  </a:ext>
                </a:extLst>
              </a:tr>
              <a:tr h="350489">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800</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0.00177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0.656</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0.269</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644163779"/>
                  </a:ext>
                </a:extLst>
              </a:tr>
              <a:tr h="331771">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900</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A5A5A5"/>
                      </a:solidFill>
                      <a:prstDash val="solid"/>
                      <a:miter lim="800000"/>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0.001164</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a:effectLst/>
                          <a:latin typeface="Times New Roman" panose="02020603050405020304" pitchFamily="18" charset="0"/>
                          <a:cs typeface="Times New Roman" panose="02020603050405020304" pitchFamily="18" charset="0"/>
                        </a:rPr>
                        <a:t>0.656</a:t>
                      </a:r>
                      <a:endParaRPr lang="es-MX" sz="18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419" sz="1600" dirty="0">
                          <a:effectLst/>
                          <a:latin typeface="Times New Roman" panose="02020603050405020304" pitchFamily="18" charset="0"/>
                          <a:cs typeface="Times New Roman" panose="02020603050405020304" pitchFamily="18" charset="0"/>
                        </a:rPr>
                        <a:t>0.177</a:t>
                      </a:r>
                      <a:endParaRPr lang="es-MX" sz="18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A5A5A5"/>
                      </a:solidFill>
                      <a:prstDash val="solid"/>
                      <a:miter lim="800000"/>
                    </a:lnR>
                    <a:lnT w="6350" cap="flat" cmpd="sng" algn="ctr">
                      <a:solidFill>
                        <a:srgbClr val="A5A5A5"/>
                      </a:solidFill>
                      <a:prstDash val="solid"/>
                      <a:miter lim="800000"/>
                    </a:lnT>
                    <a:lnB w="6350" cap="flat" cmpd="sng" algn="ctr">
                      <a:solidFill>
                        <a:srgbClr val="A5A5A5"/>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188817391"/>
                  </a:ext>
                </a:extLst>
              </a:tr>
            </a:tbl>
          </a:graphicData>
        </a:graphic>
      </p:graphicFrame>
      <p:graphicFrame>
        <p:nvGraphicFramePr>
          <p:cNvPr id="5" name="Gráfico 4">
            <a:extLst>
              <a:ext uri="{FF2B5EF4-FFF2-40B4-BE49-F238E27FC236}">
                <a16:creationId xmlns:a16="http://schemas.microsoft.com/office/drawing/2014/main" xmlns="" id="{137F1CA6-9267-4795-A3EA-0AAAA0666F03}"/>
              </a:ext>
            </a:extLst>
          </p:cNvPr>
          <p:cNvGraphicFramePr/>
          <p:nvPr>
            <p:extLst>
              <p:ext uri="{D42A27DB-BD31-4B8C-83A1-F6EECF244321}">
                <p14:modId xmlns:p14="http://schemas.microsoft.com/office/powerpoint/2010/main" val="114500589"/>
              </p:ext>
            </p:extLst>
          </p:nvPr>
        </p:nvGraphicFramePr>
        <p:xfrm>
          <a:off x="6781798" y="2279097"/>
          <a:ext cx="5086548" cy="3603690"/>
        </p:xfrm>
        <a:graphic>
          <a:graphicData uri="http://schemas.openxmlformats.org/drawingml/2006/chart">
            <c:chart xmlns:c="http://schemas.openxmlformats.org/drawingml/2006/chart" xmlns:r="http://schemas.openxmlformats.org/officeDocument/2006/relationships" r:id="rId2"/>
          </a:graphicData>
        </a:graphic>
      </p:graphicFrame>
      <p:sp>
        <p:nvSpPr>
          <p:cNvPr id="6" name="Flecha: hacia abajo 6">
            <a:extLst>
              <a:ext uri="{FF2B5EF4-FFF2-40B4-BE49-F238E27FC236}">
                <a16:creationId xmlns:a16="http://schemas.microsoft.com/office/drawing/2014/main" xmlns="" id="{CC8BAF90-4203-4B6B-B5D0-E616D92D91A4}"/>
              </a:ext>
            </a:extLst>
          </p:cNvPr>
          <p:cNvSpPr/>
          <p:nvPr/>
        </p:nvSpPr>
        <p:spPr>
          <a:xfrm rot="16200000">
            <a:off x="5678865" y="3843945"/>
            <a:ext cx="631596" cy="942680"/>
          </a:xfrm>
          <a:prstGeom prst="downArrow">
            <a:avLst/>
          </a:prstGeom>
          <a:solidFill>
            <a:srgbClr val="ED7D31"/>
          </a:solidFill>
          <a:ln w="12700" cap="flat" cmpd="sng" algn="ctr">
            <a:solidFill>
              <a:srgbClr val="ED7D31">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pic>
        <p:nvPicPr>
          <p:cNvPr id="8"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93903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9BD93987-5F24-44C4-A38B-4E8D722CFF3F}"/>
              </a:ext>
            </a:extLst>
          </p:cNvPr>
          <p:cNvSpPr txBox="1">
            <a:spLocks/>
          </p:cNvSpPr>
          <p:nvPr/>
        </p:nvSpPr>
        <p:spPr>
          <a:xfrm>
            <a:off x="838200"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Energía de la deformación respecto de la energía cinética</a:t>
            </a:r>
          </a:p>
        </p:txBody>
      </p:sp>
      <p:graphicFrame>
        <p:nvGraphicFramePr>
          <p:cNvPr id="4" name="Tabla 3">
            <a:extLst>
              <a:ext uri="{FF2B5EF4-FFF2-40B4-BE49-F238E27FC236}">
                <a16:creationId xmlns:a16="http://schemas.microsoft.com/office/drawing/2014/main" xmlns="" id="{66F7717B-811E-4762-BD61-8B5668046D12}"/>
              </a:ext>
            </a:extLst>
          </p:cNvPr>
          <p:cNvGraphicFramePr>
            <a:graphicFrameLocks noGrp="1"/>
          </p:cNvGraphicFramePr>
          <p:nvPr>
            <p:extLst>
              <p:ext uri="{D42A27DB-BD31-4B8C-83A1-F6EECF244321}">
                <p14:modId xmlns:p14="http://schemas.microsoft.com/office/powerpoint/2010/main" val="2783399868"/>
              </p:ext>
            </p:extLst>
          </p:nvPr>
        </p:nvGraphicFramePr>
        <p:xfrm>
          <a:off x="181622" y="2271430"/>
          <a:ext cx="5421002" cy="3200400"/>
        </p:xfrm>
        <a:graphic>
          <a:graphicData uri="http://schemas.openxmlformats.org/drawingml/2006/table">
            <a:tbl>
              <a:tblPr firstRow="1" firstCol="1" bandRow="1"/>
              <a:tblGrid>
                <a:gridCol w="1006955">
                  <a:extLst>
                    <a:ext uri="{9D8B030D-6E8A-4147-A177-3AD203B41FA5}">
                      <a16:colId xmlns:a16="http://schemas.microsoft.com/office/drawing/2014/main" xmlns="" val="77759762"/>
                    </a:ext>
                  </a:extLst>
                </a:gridCol>
                <a:gridCol w="1282833">
                  <a:extLst>
                    <a:ext uri="{9D8B030D-6E8A-4147-A177-3AD203B41FA5}">
                      <a16:colId xmlns:a16="http://schemas.microsoft.com/office/drawing/2014/main" xmlns="" val="2594057345"/>
                    </a:ext>
                  </a:extLst>
                </a:gridCol>
                <a:gridCol w="855221">
                  <a:extLst>
                    <a:ext uri="{9D8B030D-6E8A-4147-A177-3AD203B41FA5}">
                      <a16:colId xmlns:a16="http://schemas.microsoft.com/office/drawing/2014/main" xmlns="" val="3631154265"/>
                    </a:ext>
                  </a:extLst>
                </a:gridCol>
                <a:gridCol w="1048336">
                  <a:extLst>
                    <a:ext uri="{9D8B030D-6E8A-4147-A177-3AD203B41FA5}">
                      <a16:colId xmlns:a16="http://schemas.microsoft.com/office/drawing/2014/main" xmlns="" val="3266037231"/>
                    </a:ext>
                  </a:extLst>
                </a:gridCol>
                <a:gridCol w="1227657">
                  <a:extLst>
                    <a:ext uri="{9D8B030D-6E8A-4147-A177-3AD203B41FA5}">
                      <a16:colId xmlns:a16="http://schemas.microsoft.com/office/drawing/2014/main" xmlns="" val="1055772328"/>
                    </a:ext>
                  </a:extLst>
                </a:gridCol>
              </a:tblGrid>
              <a:tr h="594897">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velocidad (RPM)</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velocidad (rad/s)</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Inercia (gmm2)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Energía cinética (J)</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bg1"/>
                          </a:solidFill>
                          <a:latin typeface="Calibri" panose="020F0502020204030204"/>
                          <a:ea typeface=""/>
                          <a:cs typeface=""/>
                        </a:defRPr>
                      </a:lvl1pPr>
                      <a:lvl2pPr marL="457200" algn="l" defTabSz="914400" rtl="0" eaLnBrk="1" latinLnBrk="0" hangingPunct="1">
                        <a:defRPr sz="1800" b="1" kern="1200">
                          <a:solidFill>
                            <a:schemeClr val="bg1"/>
                          </a:solidFill>
                          <a:latin typeface="Calibri" panose="020F0502020204030204"/>
                          <a:ea typeface=""/>
                          <a:cs typeface=""/>
                        </a:defRPr>
                      </a:lvl2pPr>
                      <a:lvl3pPr marL="914400" algn="l" defTabSz="914400" rtl="0" eaLnBrk="1" latinLnBrk="0" hangingPunct="1">
                        <a:defRPr sz="1800" b="1" kern="1200">
                          <a:solidFill>
                            <a:schemeClr val="bg1"/>
                          </a:solidFill>
                          <a:latin typeface="Calibri" panose="020F0502020204030204"/>
                          <a:ea typeface=""/>
                          <a:cs typeface=""/>
                        </a:defRPr>
                      </a:lvl3pPr>
                      <a:lvl4pPr marL="1371600" algn="l" defTabSz="914400" rtl="0" eaLnBrk="1" latinLnBrk="0" hangingPunct="1">
                        <a:defRPr sz="1800" b="1" kern="1200">
                          <a:solidFill>
                            <a:schemeClr val="bg1"/>
                          </a:solidFill>
                          <a:latin typeface="Calibri" panose="020F0502020204030204"/>
                          <a:ea typeface=""/>
                          <a:cs typeface=""/>
                        </a:defRPr>
                      </a:lvl4pPr>
                      <a:lvl5pPr marL="1828800" algn="l" defTabSz="914400" rtl="0" eaLnBrk="1" latinLnBrk="0" hangingPunct="1">
                        <a:defRPr sz="1800" b="1" kern="1200">
                          <a:solidFill>
                            <a:schemeClr val="bg1"/>
                          </a:solidFill>
                          <a:latin typeface="Calibri" panose="020F0502020204030204"/>
                          <a:ea typeface=""/>
                          <a:cs typeface=""/>
                        </a:defRPr>
                      </a:lvl5pPr>
                      <a:lvl6pPr marL="2286000" algn="l" defTabSz="914400" rtl="0" eaLnBrk="1" latinLnBrk="0" hangingPunct="1">
                        <a:defRPr sz="1800" b="1" kern="1200">
                          <a:solidFill>
                            <a:schemeClr val="bg1"/>
                          </a:solidFill>
                          <a:latin typeface="Calibri" panose="020F0502020204030204"/>
                          <a:ea typeface=""/>
                          <a:cs typeface=""/>
                        </a:defRPr>
                      </a:lvl6pPr>
                      <a:lvl7pPr marL="2743200" algn="l" defTabSz="914400" rtl="0" eaLnBrk="1" latinLnBrk="0" hangingPunct="1">
                        <a:defRPr sz="1800" b="1" kern="1200">
                          <a:solidFill>
                            <a:schemeClr val="bg1"/>
                          </a:solidFill>
                          <a:latin typeface="Calibri" panose="020F0502020204030204"/>
                          <a:ea typeface=""/>
                          <a:cs typeface=""/>
                        </a:defRPr>
                      </a:lvl7pPr>
                      <a:lvl8pPr marL="3200400" algn="l" defTabSz="914400" rtl="0" eaLnBrk="1" latinLnBrk="0" hangingPunct="1">
                        <a:defRPr sz="1800" b="1" kern="1200">
                          <a:solidFill>
                            <a:schemeClr val="bg1"/>
                          </a:solidFill>
                          <a:latin typeface="Calibri" panose="020F0502020204030204"/>
                          <a:ea typeface=""/>
                          <a:cs typeface=""/>
                        </a:defRPr>
                      </a:lvl8pPr>
                      <a:lvl9pPr marL="3657600" algn="l" defTabSz="914400" rtl="0" eaLnBrk="1" latinLnBrk="0" hangingPunct="1">
                        <a:defRPr sz="1800" b="1" kern="1200">
                          <a:solidFill>
                            <a:schemeClr val="bg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energía deformación (J)</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1902794344"/>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1.159</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881708736"/>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400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41.89</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54.396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459840280"/>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500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52.36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84.993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4238127690"/>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600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62.83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122.390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652911604"/>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700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73.30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166.586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1195316101"/>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800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83.78</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217.582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0.001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3160151720"/>
                  </a:ext>
                </a:extLst>
              </a:tr>
              <a:tr h="280666">
                <a:tc>
                  <a:txBody>
                    <a:bodyPr/>
                    <a:lstStyle>
                      <a:lvl1pPr marL="0" algn="l" defTabSz="914400" rtl="0" eaLnBrk="1" latinLnBrk="0" hangingPunct="1">
                        <a:defRPr sz="1800" b="1" kern="1200">
                          <a:solidFill>
                            <a:schemeClr val="tx1"/>
                          </a:solidFill>
                          <a:latin typeface="Calibri" panose="020F0502020204030204"/>
                          <a:ea typeface=""/>
                          <a:cs typeface=""/>
                        </a:defRPr>
                      </a:lvl1pPr>
                      <a:lvl2pPr marL="457200" algn="l" defTabSz="914400" rtl="0" eaLnBrk="1" latinLnBrk="0" hangingPunct="1">
                        <a:defRPr sz="1800" b="1" kern="1200">
                          <a:solidFill>
                            <a:schemeClr val="tx1"/>
                          </a:solidFill>
                          <a:latin typeface="Calibri" panose="020F0502020204030204"/>
                          <a:ea typeface=""/>
                          <a:cs typeface=""/>
                        </a:defRPr>
                      </a:lvl2pPr>
                      <a:lvl3pPr marL="914400" algn="l" defTabSz="914400" rtl="0" eaLnBrk="1" latinLnBrk="0" hangingPunct="1">
                        <a:defRPr sz="1800" b="1" kern="1200">
                          <a:solidFill>
                            <a:schemeClr val="tx1"/>
                          </a:solidFill>
                          <a:latin typeface="Calibri" panose="020F0502020204030204"/>
                          <a:ea typeface=""/>
                          <a:cs typeface=""/>
                        </a:defRPr>
                      </a:lvl3pPr>
                      <a:lvl4pPr marL="1371600" algn="l" defTabSz="914400" rtl="0" eaLnBrk="1" latinLnBrk="0" hangingPunct="1">
                        <a:defRPr sz="1800" b="1" kern="1200">
                          <a:solidFill>
                            <a:schemeClr val="tx1"/>
                          </a:solidFill>
                          <a:latin typeface="Calibri" panose="020F0502020204030204"/>
                          <a:ea typeface=""/>
                          <a:cs typeface=""/>
                        </a:defRPr>
                      </a:lvl4pPr>
                      <a:lvl5pPr marL="1828800" algn="l" defTabSz="914400" rtl="0" eaLnBrk="1" latinLnBrk="0" hangingPunct="1">
                        <a:defRPr sz="1800" b="1" kern="1200">
                          <a:solidFill>
                            <a:schemeClr val="tx1"/>
                          </a:solidFill>
                          <a:latin typeface="Calibri" panose="020F0502020204030204"/>
                          <a:ea typeface=""/>
                          <a:cs typeface=""/>
                        </a:defRPr>
                      </a:lvl5pPr>
                      <a:lvl6pPr marL="2286000" algn="l" defTabSz="914400" rtl="0" eaLnBrk="1" latinLnBrk="0" hangingPunct="1">
                        <a:defRPr sz="1800" b="1" kern="1200">
                          <a:solidFill>
                            <a:schemeClr val="tx1"/>
                          </a:solidFill>
                          <a:latin typeface="Calibri" panose="020F0502020204030204"/>
                          <a:ea typeface=""/>
                          <a:cs typeface=""/>
                        </a:defRPr>
                      </a:lvl6pPr>
                      <a:lvl7pPr marL="2743200" algn="l" defTabSz="914400" rtl="0" eaLnBrk="1" latinLnBrk="0" hangingPunct="1">
                        <a:defRPr sz="1800" b="1" kern="1200">
                          <a:solidFill>
                            <a:schemeClr val="tx1"/>
                          </a:solidFill>
                          <a:latin typeface="Calibri" panose="020F0502020204030204"/>
                          <a:ea typeface=""/>
                          <a:cs typeface=""/>
                        </a:defRPr>
                      </a:lvl7pPr>
                      <a:lvl8pPr marL="3200400" algn="l" defTabSz="914400" rtl="0" eaLnBrk="1" latinLnBrk="0" hangingPunct="1">
                        <a:defRPr sz="1800" b="1" kern="1200">
                          <a:solidFill>
                            <a:schemeClr val="tx1"/>
                          </a:solidFill>
                          <a:latin typeface="Calibri" panose="020F0502020204030204"/>
                          <a:ea typeface=""/>
                          <a:cs typeface=""/>
                        </a:defRPr>
                      </a:lvl8pPr>
                      <a:lvl9pPr marL="3657600" algn="l" defTabSz="914400" rtl="0" eaLnBrk="1" latinLnBrk="0" hangingPunct="1">
                        <a:defRPr sz="1800" b="1"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900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6350" cap="flat" cmpd="sng" algn="ctr">
                      <a:solidFill>
                        <a:srgbClr val="70AD47"/>
                      </a:solidFill>
                      <a:prstDash val="solid"/>
                      <a:miter lim="800000"/>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94.25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0.062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275.378</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a:noFill/>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Calibri" panose="020F0502020204030204"/>
                          <a:ea typeface=""/>
                          <a:cs typeface=""/>
                        </a:defRPr>
                      </a:lvl1pPr>
                      <a:lvl2pPr marL="457200" algn="l" defTabSz="914400" rtl="0" eaLnBrk="1" latinLnBrk="0" hangingPunct="1">
                        <a:defRPr sz="1800" kern="1200">
                          <a:solidFill>
                            <a:schemeClr val="tx1"/>
                          </a:solidFill>
                          <a:latin typeface="Calibri" panose="020F0502020204030204"/>
                          <a:ea typeface=""/>
                          <a:cs typeface=""/>
                        </a:defRPr>
                      </a:lvl2pPr>
                      <a:lvl3pPr marL="914400" algn="l" defTabSz="914400" rtl="0" eaLnBrk="1" latinLnBrk="0" hangingPunct="1">
                        <a:defRPr sz="1800" kern="1200">
                          <a:solidFill>
                            <a:schemeClr val="tx1"/>
                          </a:solidFill>
                          <a:latin typeface="Calibri" panose="020F0502020204030204"/>
                          <a:ea typeface=""/>
                          <a:cs typeface=""/>
                        </a:defRPr>
                      </a:lvl3pPr>
                      <a:lvl4pPr marL="1371600" algn="l" defTabSz="914400" rtl="0" eaLnBrk="1" latinLnBrk="0" hangingPunct="1">
                        <a:defRPr sz="1800" kern="1200">
                          <a:solidFill>
                            <a:schemeClr val="tx1"/>
                          </a:solidFill>
                          <a:latin typeface="Calibri" panose="020F0502020204030204"/>
                          <a:ea typeface=""/>
                          <a:cs typeface=""/>
                        </a:defRPr>
                      </a:lvl4pPr>
                      <a:lvl5pPr marL="1828800" algn="l" defTabSz="914400" rtl="0" eaLnBrk="1" latinLnBrk="0" hangingPunct="1">
                        <a:defRPr sz="1800" kern="1200">
                          <a:solidFill>
                            <a:schemeClr val="tx1"/>
                          </a:solidFill>
                          <a:latin typeface="Calibri" panose="020F0502020204030204"/>
                          <a:ea typeface=""/>
                          <a:cs typeface=""/>
                        </a:defRPr>
                      </a:lvl5pPr>
                      <a:lvl6pPr marL="2286000" algn="l" defTabSz="914400" rtl="0" eaLnBrk="1" latinLnBrk="0" hangingPunct="1">
                        <a:defRPr sz="1800" kern="1200">
                          <a:solidFill>
                            <a:schemeClr val="tx1"/>
                          </a:solidFill>
                          <a:latin typeface="Calibri" panose="020F0502020204030204"/>
                          <a:ea typeface=""/>
                          <a:cs typeface=""/>
                        </a:defRPr>
                      </a:lvl6pPr>
                      <a:lvl7pPr marL="2743200" algn="l" defTabSz="914400" rtl="0" eaLnBrk="1" latinLnBrk="0" hangingPunct="1">
                        <a:defRPr sz="1800" kern="1200">
                          <a:solidFill>
                            <a:schemeClr val="tx1"/>
                          </a:solidFill>
                          <a:latin typeface="Calibri" panose="020F0502020204030204"/>
                          <a:ea typeface=""/>
                          <a:cs typeface=""/>
                        </a:defRPr>
                      </a:lvl7pPr>
                      <a:lvl8pPr marL="3200400" algn="l" defTabSz="914400" rtl="0" eaLnBrk="1" latinLnBrk="0" hangingPunct="1">
                        <a:defRPr sz="1800" kern="1200">
                          <a:solidFill>
                            <a:schemeClr val="tx1"/>
                          </a:solidFill>
                          <a:latin typeface="Calibri" panose="020F0502020204030204"/>
                          <a:ea typeface=""/>
                          <a:cs typeface=""/>
                        </a:defRPr>
                      </a:lvl8pPr>
                      <a:lvl9pPr marL="3657600" algn="l" defTabSz="914400" rtl="0" eaLnBrk="1" latinLnBrk="0" hangingPunct="1">
                        <a:defRPr sz="1800" kern="1200">
                          <a:solidFill>
                            <a:schemeClr val="tx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0.001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a:noFill/>
                    </a:lnL>
                    <a:lnR w="6350" cap="flat" cmpd="sng" algn="ctr">
                      <a:solidFill>
                        <a:srgbClr val="70AD47"/>
                      </a:solidFill>
                      <a:prstDash val="solid"/>
                      <a:miter lim="800000"/>
                    </a:lnR>
                    <a:lnT w="6350" cap="flat" cmpd="sng" algn="ctr">
                      <a:solidFill>
                        <a:srgbClr val="70AD47"/>
                      </a:solidFill>
                      <a:prstDash val="solid"/>
                      <a:miter lim="800000"/>
                    </a:lnT>
                    <a:lnB w="6350" cap="flat" cmpd="sng" algn="ctr">
                      <a:solidFill>
                        <a:srgbClr val="70AD47"/>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xmlns="" val="84660669"/>
                  </a:ext>
                </a:extLst>
              </a:tr>
            </a:tbl>
          </a:graphicData>
        </a:graphic>
      </p:graphicFrame>
      <p:sp>
        <p:nvSpPr>
          <p:cNvPr id="5" name="Flecha: hacia abajo 5">
            <a:extLst>
              <a:ext uri="{FF2B5EF4-FFF2-40B4-BE49-F238E27FC236}">
                <a16:creationId xmlns:a16="http://schemas.microsoft.com/office/drawing/2014/main" xmlns="" id="{F4A1C212-7B25-4584-9BF2-84750B6CB6C3}"/>
              </a:ext>
            </a:extLst>
          </p:cNvPr>
          <p:cNvSpPr/>
          <p:nvPr/>
        </p:nvSpPr>
        <p:spPr>
          <a:xfrm rot="16200000">
            <a:off x="5822621" y="3247130"/>
            <a:ext cx="631596" cy="942680"/>
          </a:xfrm>
          <a:prstGeom prst="downArrow">
            <a:avLst/>
          </a:prstGeom>
          <a:solidFill>
            <a:srgbClr val="5B9BD5"/>
          </a:solidFill>
          <a:ln w="12700" cap="flat" cmpd="sng" algn="ctr">
            <a:solidFill>
              <a:srgbClr val="5B9BD5">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s-MX" sz="1800" b="0" i="0" u="none" strike="noStrike" kern="0" cap="none" spc="0" normalizeH="0" baseline="0" noProof="0">
              <a:ln>
                <a:noFill/>
              </a:ln>
              <a:solidFill>
                <a:prstClr val="white"/>
              </a:solidFill>
              <a:effectLst/>
              <a:uLnTx/>
              <a:uFillTx/>
              <a:latin typeface="Calibri" panose="020F0502020204030204"/>
            </a:endParaRPr>
          </a:p>
        </p:txBody>
      </p:sp>
      <p:graphicFrame>
        <p:nvGraphicFramePr>
          <p:cNvPr id="6" name="Gráfico 5">
            <a:extLst>
              <a:ext uri="{FF2B5EF4-FFF2-40B4-BE49-F238E27FC236}">
                <a16:creationId xmlns:a16="http://schemas.microsoft.com/office/drawing/2014/main" xmlns="" id="{256F7664-72D2-4069-8DB1-82936FF60A43}"/>
              </a:ext>
            </a:extLst>
          </p:cNvPr>
          <p:cNvGraphicFramePr/>
          <p:nvPr>
            <p:extLst>
              <p:ext uri="{D42A27DB-BD31-4B8C-83A1-F6EECF244321}">
                <p14:modId xmlns:p14="http://schemas.microsoft.com/office/powerpoint/2010/main" val="3946489675"/>
              </p:ext>
            </p:extLst>
          </p:nvPr>
        </p:nvGraphicFramePr>
        <p:xfrm>
          <a:off x="6674215" y="2183040"/>
          <a:ext cx="5421003" cy="3095970"/>
        </p:xfrm>
        <a:graphic>
          <a:graphicData uri="http://schemas.openxmlformats.org/drawingml/2006/chart">
            <c:chart xmlns:c="http://schemas.openxmlformats.org/drawingml/2006/chart" xmlns:r="http://schemas.openxmlformats.org/officeDocument/2006/relationships" r:id="rId2"/>
          </a:graphicData>
        </a:graphic>
      </p:graphicFrame>
      <p:pic>
        <p:nvPicPr>
          <p:cNvPr id="8"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848482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CONCLUSIONES</a:t>
            </a:r>
          </a:p>
        </p:txBody>
      </p:sp>
      <p:sp>
        <p:nvSpPr>
          <p:cNvPr id="2" name="Rectángulo 1"/>
          <p:cNvSpPr/>
          <p:nvPr/>
        </p:nvSpPr>
        <p:spPr>
          <a:xfrm>
            <a:off x="441960" y="640935"/>
            <a:ext cx="11465607" cy="4708981"/>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A través del ensayo de tracción realizado al PET, considerando diferentes marcas de botellas, se concluye que el comportamiento del PET respecto de sus propiedades varia significativamente entre cada tipo de botella, estas variaciones se pueden deber a diversos factores que influyen en las características del material (PET), tales como el proceso de manufactura, la pureza del material, la composición química del material, entre otros.</a:t>
            </a:r>
          </a:p>
          <a:p>
            <a:pPr lvl="0" algn="just">
              <a:lnSpc>
                <a:spcPct val="150000"/>
              </a:lnSpc>
              <a:spcAft>
                <a:spcPts val="0"/>
              </a:spcAft>
            </a:pPr>
            <a:endParaRPr lang="es-ES" sz="2000"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Por medio de la comparación entre los resultados obtenidos en la máquina de ensayos universal, en el ensayo a tracción </a:t>
            </a:r>
            <a:r>
              <a:rPr lang="es-419" sz="2000" dirty="0">
                <a:ea typeface="Calibri" panose="020F0502020204030204" pitchFamily="34" charset="0"/>
                <a:cs typeface="Times New Roman" panose="02020603050405020304" pitchFamily="18" charset="0"/>
              </a:rPr>
              <a:t> </a:t>
            </a:r>
            <a:r>
              <a:rPr lang="es-419" sz="2000" dirty="0" smtClean="0">
                <a:ea typeface="Calibri" panose="020F0502020204030204" pitchFamily="34" charset="0"/>
                <a:cs typeface="Times New Roman" panose="02020603050405020304" pitchFamily="18" charset="0"/>
              </a:rPr>
              <a:t>y el </a:t>
            </a:r>
            <a:r>
              <a:rPr lang="es-419" sz="2000" dirty="0" smtClean="0">
                <a:ea typeface="Calibri" panose="020F0502020204030204" pitchFamily="34" charset="0"/>
                <a:cs typeface="Times New Roman" panose="02020603050405020304" pitchFamily="18" charset="0"/>
              </a:rPr>
              <a:t>ensayo </a:t>
            </a:r>
            <a:r>
              <a:rPr lang="es-419" sz="2000" dirty="0">
                <a:ea typeface="Calibri" panose="020F0502020204030204" pitchFamily="34" charset="0"/>
                <a:cs typeface="Times New Roman" panose="02020603050405020304" pitchFamily="18" charset="0"/>
              </a:rPr>
              <a:t>de corte en condiciones isostáticas, se concluye que la relación porcentual entre el esfuerzo cortante en el PET y el esfuerzo último a la tracción en el PET se encuentra entre el 22% y el 27%.</a:t>
            </a:r>
            <a:endParaRPr lang="es-ES" sz="2000" dirty="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4541983"/>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CONCLUSIONES</a:t>
            </a:r>
          </a:p>
        </p:txBody>
      </p:sp>
      <p:sp>
        <p:nvSpPr>
          <p:cNvPr id="2" name="Rectángulo 1"/>
          <p:cNvSpPr/>
          <p:nvPr/>
        </p:nvSpPr>
        <p:spPr>
          <a:xfrm>
            <a:off x="441960" y="640935"/>
            <a:ext cx="11465607" cy="5539978"/>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En el ensayo de tracción realizado los resultados obtenidos demuestran que existe un porcentaje de variación de los valores teóricos que van de 59 a 72 MPa, con los valores experimentales que se comprende entre 74.67 y 100.22 MPa, teniendo así una variación de entre 3% a 39%, dependiendo del tipo de utilidad que haya tenido la botella de la cual se han extraído las probetas, recalcando que todas las probetas se han obtenido en una misma dirección.</a:t>
            </a:r>
          </a:p>
          <a:p>
            <a:pPr lvl="0" algn="just">
              <a:lnSpc>
                <a:spcPct val="150000"/>
              </a:lnSpc>
              <a:spcAft>
                <a:spcPts val="0"/>
              </a:spcAft>
            </a:pPr>
            <a:endParaRPr lang="es-419" sz="2000" dirty="0">
              <a:ea typeface="Calibri" panose="020F0502020204030204" pitchFamily="34" charset="0"/>
              <a:cs typeface="Times New Roman" panose="02020603050405020304" pitchFamily="18" charset="0"/>
            </a:endParaRPr>
          </a:p>
          <a:p>
            <a:pPr marL="342900" indent="-342900" algn="just">
              <a:lnSpc>
                <a:spcPct val="150000"/>
              </a:lnSpc>
              <a:buFont typeface="Symbol" panose="05050102010706020507" pitchFamily="18" charset="2"/>
              <a:buChar char=""/>
            </a:pPr>
            <a:r>
              <a:rPr lang="es-419" sz="2000" dirty="0">
                <a:ea typeface="Calibri" panose="020F0502020204030204" pitchFamily="34" charset="0"/>
                <a:cs typeface="Times New Roman" panose="02020603050405020304" pitchFamily="18" charset="0"/>
              </a:rPr>
              <a:t>Se realizó  el diseño y simulación de los principales elementos que componen el banco de pruebas, se concluye que el diseño es el más adecuado, en el cual cabe destacar los principales parámetros que se deben manejar como la distancia entre cuchillas, las cuales deben tener una distancia menor al espesor de las probetas, para que exista un corte limpio.</a:t>
            </a:r>
            <a:endParaRPr lang="es-ES" sz="2000"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endParaRPr lang="es-419"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0"/>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428989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4000" y="26982"/>
            <a:ext cx="9036496" cy="6402415"/>
          </a:xfrm>
          <a:prstGeom prst="rect">
            <a:avLst/>
          </a:prstGeom>
        </p:spPr>
        <p:txBody>
          <a:bodyPr/>
          <a:lstStyle/>
          <a:p>
            <a:pPr algn="r" eaLnBrk="1" hangingPunct="1">
              <a:buFont typeface="Arial" panose="020B0604020202020204" pitchFamily="34" charset="0"/>
              <a:buNone/>
            </a:pPr>
            <a:r>
              <a:rPr lang="es-ES" altLang="es-ES" b="1" i="1" dirty="0">
                <a:solidFill>
                  <a:schemeClr val="tx1"/>
                </a:solidFill>
                <a:cs typeface="Times New Roman" panose="02020603050405020304" pitchFamily="18" charset="0"/>
              </a:rPr>
              <a:t>OBJETIVOS ESPECÍFICOS</a:t>
            </a:r>
            <a:endParaRPr lang="es-ES" altLang="es-ES" sz="1400" dirty="0">
              <a:solidFill>
                <a:schemeClr val="tx1"/>
              </a:solidFill>
            </a:endParaRPr>
          </a:p>
          <a:p>
            <a:pPr marL="0" lvl="0" indent="0">
              <a:buNone/>
            </a:pPr>
            <a:endParaRPr lang="es-EC" sz="1600" dirty="0">
              <a:solidFill>
                <a:schemeClr val="tx1"/>
              </a:solidFill>
            </a:endParaRPr>
          </a:p>
          <a:p>
            <a:pPr lvl="0" algn="just">
              <a:lnSpc>
                <a:spcPct val="150000"/>
              </a:lnSpc>
            </a:pPr>
            <a:r>
              <a:rPr lang="es-EC" sz="1600" dirty="0">
                <a:solidFill>
                  <a:schemeClr val="tx1"/>
                </a:solidFill>
              </a:rPr>
              <a:t>Realizar un estudio previo del estado del arte referente a la energía cinética y de impacto que absorben las vigas de PET reciclado para producir su deformación.</a:t>
            </a:r>
            <a:endParaRPr lang="es-ES" sz="1600" dirty="0">
              <a:solidFill>
                <a:schemeClr val="tx1"/>
              </a:solidFill>
            </a:endParaRPr>
          </a:p>
          <a:p>
            <a:pPr lvl="0" algn="just">
              <a:lnSpc>
                <a:spcPct val="150000"/>
              </a:lnSpc>
            </a:pPr>
            <a:r>
              <a:rPr lang="es-EC" sz="1600" dirty="0">
                <a:solidFill>
                  <a:schemeClr val="tx1"/>
                </a:solidFill>
              </a:rPr>
              <a:t>Obtener el diagrama esfuerzo deformación mediante el ensayo a tracción en probetas de botellas de PET.</a:t>
            </a:r>
            <a:endParaRPr lang="es-ES" sz="1600" dirty="0">
              <a:solidFill>
                <a:schemeClr val="tx1"/>
              </a:solidFill>
            </a:endParaRPr>
          </a:p>
          <a:p>
            <a:pPr lvl="0" algn="just">
              <a:lnSpc>
                <a:spcPct val="150000"/>
              </a:lnSpc>
            </a:pPr>
            <a:r>
              <a:rPr lang="es-EC" sz="1600" dirty="0">
                <a:solidFill>
                  <a:schemeClr val="tx1"/>
                </a:solidFill>
              </a:rPr>
              <a:t>Determinar las especificaciones mecánicas y las dimensiones requeridas para los elementos mecánicos que componen el banco de pruebas a través del diseño y la validación computacional en SolidWorks.</a:t>
            </a:r>
            <a:endParaRPr lang="es-ES" sz="1600" dirty="0">
              <a:solidFill>
                <a:schemeClr val="tx1"/>
              </a:solidFill>
            </a:endParaRPr>
          </a:p>
          <a:p>
            <a:pPr lvl="0" algn="just">
              <a:lnSpc>
                <a:spcPct val="150000"/>
              </a:lnSpc>
            </a:pPr>
            <a:r>
              <a:rPr lang="es-EC" sz="1600" dirty="0">
                <a:solidFill>
                  <a:schemeClr val="tx1"/>
                </a:solidFill>
              </a:rPr>
              <a:t>Especificar la operación, medición y toma de datos de la máquina  a utilizarse, para así proceder a realizar un protocolo de pruebas. </a:t>
            </a:r>
            <a:endParaRPr lang="es-ES" sz="1600" dirty="0">
              <a:solidFill>
                <a:schemeClr val="tx1"/>
              </a:solidFill>
            </a:endParaRPr>
          </a:p>
          <a:p>
            <a:pPr lvl="0" algn="just">
              <a:lnSpc>
                <a:spcPct val="150000"/>
              </a:lnSpc>
            </a:pPr>
            <a:r>
              <a:rPr lang="es-EC" sz="1600" dirty="0">
                <a:solidFill>
                  <a:schemeClr val="tx1"/>
                </a:solidFill>
              </a:rPr>
              <a:t>Determinar la magnitud de los parámetros planteados para realizar el corte del elemento PET mediante el análisis de los resultados obtenidos en el banco de pruebas.</a:t>
            </a:r>
            <a:endParaRPr lang="es-ES" sz="1600" dirty="0">
              <a:solidFill>
                <a:schemeClr val="tx1"/>
              </a:solidFill>
            </a:endParaRPr>
          </a:p>
          <a:p>
            <a:pPr lvl="0" algn="just">
              <a:lnSpc>
                <a:spcPct val="150000"/>
              </a:lnSpc>
            </a:pPr>
            <a:r>
              <a:rPr lang="es-EC" sz="1600" dirty="0">
                <a:solidFill>
                  <a:schemeClr val="tx1"/>
                </a:solidFill>
              </a:rPr>
              <a:t>Realizar el estudio de la relación entre la fuerza de impacto y la potencia del motor, la energía cinética y la energía de deformación en un elemento PET reciclado (Viga en voladizo).</a:t>
            </a:r>
            <a:endParaRPr lang="es-ES" sz="1600" dirty="0">
              <a:solidFill>
                <a:schemeClr val="tx1"/>
              </a:solidFill>
            </a:endParaRPr>
          </a:p>
          <a:p>
            <a:pPr lvl="0">
              <a:lnSpc>
                <a:spcPct val="150000"/>
              </a:lnSpc>
            </a:pPr>
            <a:endParaRPr lang="es-ES" sz="1600" dirty="0">
              <a:solidFill>
                <a:schemeClr val="tx1"/>
              </a:solidFill>
            </a:endParaRPr>
          </a:p>
          <a:p>
            <a:pPr eaLnBrk="1" hangingPunct="1">
              <a:lnSpc>
                <a:spcPct val="150000"/>
              </a:lnSpc>
              <a:buFont typeface="Arial" panose="020B0604020202020204" pitchFamily="34" charset="0"/>
              <a:buNone/>
            </a:pPr>
            <a:endParaRPr lang="es-ES" altLang="es-ES" sz="2000" dirty="0"/>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3132243"/>
      </p:ext>
    </p:extLst>
  </p:cSld>
  <p:clrMapOvr>
    <a:masterClrMapping/>
  </p:clrMapOvr>
  <p:transition>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CONCLUSIONES</a:t>
            </a:r>
          </a:p>
        </p:txBody>
      </p:sp>
      <p:sp>
        <p:nvSpPr>
          <p:cNvPr id="3" name="Rectángulo 2"/>
          <p:cNvSpPr/>
          <p:nvPr/>
        </p:nvSpPr>
        <p:spPr>
          <a:xfrm>
            <a:off x="228600" y="526435"/>
            <a:ext cx="11536680" cy="5493812"/>
          </a:xfrm>
          <a:prstGeom prst="rect">
            <a:avLst/>
          </a:prstGeom>
        </p:spPr>
        <p:txBody>
          <a:bodyPr wrap="square">
            <a:spAutoFit/>
          </a:bodyPr>
          <a:lstStyle/>
          <a:p>
            <a:pPr lvl="0" algn="just">
              <a:lnSpc>
                <a:spcPct val="150000"/>
              </a:lnSpc>
              <a:spcAft>
                <a:spcPts val="0"/>
              </a:spcAft>
            </a:pPr>
            <a:endParaRPr lang="es-419" dirty="0">
              <a:ea typeface="Calibri" panose="020F0502020204030204" pitchFamily="34" charset="0"/>
              <a:cs typeface="Times New Roman" panose="02020603050405020304" pitchFamily="18" charset="0"/>
            </a:endParaRPr>
          </a:p>
          <a:p>
            <a:pPr marL="285750" lvl="0" indent="-285750" algn="just">
              <a:lnSpc>
                <a:spcPct val="150000"/>
              </a:lnSpc>
              <a:spcAft>
                <a:spcPts val="0"/>
              </a:spcAft>
              <a:buFont typeface="Arial" panose="020B0604020202020204" pitchFamily="34" charset="0"/>
              <a:buChar char="•"/>
            </a:pPr>
            <a:r>
              <a:rPr lang="es-419" dirty="0">
                <a:ea typeface="Calibri" panose="020F0502020204030204" pitchFamily="34" charset="0"/>
                <a:cs typeface="Times New Roman" panose="02020603050405020304" pitchFamily="18" charset="0"/>
              </a:rPr>
              <a:t>Realizando el análisis de los resultados obtenidos en los ensayos,  se concluye que existe una relación inversamente proporcional entre la velocidad de rotación del eje y el esfuerzo cortante, según las gráficas obtenidas la tendencia de relación entre estos parámetros es exponencial, es decir que mientras la velocidad tienda a 0, el esfuerzo cortante se incrementara de igual manera hasta llegar a un valor referencia, el cual es el valor obtenido en el ensayo realizado sin velocidad, según estos resultados el esfuerzo cortante en rotación se comprende entre el 0.24% y el 0.11% del esfuerzo cortante en condiciones isostáticas.</a:t>
            </a:r>
          </a:p>
          <a:p>
            <a:pPr marL="342900" lvl="0" indent="-342900" algn="just">
              <a:lnSpc>
                <a:spcPct val="150000"/>
              </a:lnSpc>
              <a:spcAft>
                <a:spcPts val="0"/>
              </a:spcAft>
              <a:buFont typeface="Symbol" panose="05050102010706020507" pitchFamily="18" charset="2"/>
              <a:buChar char=""/>
            </a:pPr>
            <a:endParaRPr lang="es-ES"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dirty="0">
                <a:ea typeface="Calibri" panose="020F0502020204030204" pitchFamily="34" charset="0"/>
                <a:cs typeface="Times New Roman" panose="02020603050405020304" pitchFamily="18" charset="0"/>
              </a:rPr>
              <a:t>En el análisis realizado en la gráfica tendencia de la curva esfuerzo respecto a la velocidad, se han concluido que la relación porcentual más adecuada entre el esfuerzo cortante dinámico </a:t>
            </a:r>
            <a:r>
              <a:rPr lang="es-419" dirty="0">
                <a:ea typeface="Calibri" panose="020F0502020204030204" pitchFamily="34" charset="0"/>
                <a:cs typeface="Times New Roman" panose="02020603050405020304" pitchFamily="18" charset="0"/>
              </a:rPr>
              <a:t>e</a:t>
            </a:r>
            <a:r>
              <a:rPr lang="es-419" dirty="0" smtClean="0">
                <a:ea typeface="Calibri" panose="020F0502020204030204" pitchFamily="34" charset="0"/>
                <a:cs typeface="Times New Roman" panose="02020603050405020304" pitchFamily="18" charset="0"/>
              </a:rPr>
              <a:t> isostático </a:t>
            </a:r>
            <a:r>
              <a:rPr lang="es-419" dirty="0">
                <a:ea typeface="Calibri" panose="020F0502020204030204" pitchFamily="34" charset="0"/>
                <a:cs typeface="Times New Roman" panose="02020603050405020304" pitchFamily="18" charset="0"/>
              </a:rPr>
              <a:t>es de 5.84% correspondiente a 180 RPM, bajo este valor las diferencias entre las relaciones porcentual disminuyen hasta tender a cero, es decir que a partir de una velocidad de 180 RPM en adelante el corte será mucho mejor y el esfuerzo cortante mínimo. </a:t>
            </a:r>
            <a:endParaRPr lang="es-ES" dirty="0">
              <a:ea typeface="Calibri" panose="020F0502020204030204" pitchFamily="34" charset="0"/>
              <a:cs typeface="Times New Roman" panose="02020603050405020304" pitchFamily="18" charset="0"/>
            </a:endParaRPr>
          </a:p>
        </p:txBody>
      </p:sp>
      <p:pic>
        <p:nvPicPr>
          <p:cNvPr id="5"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0" y="-8541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8692803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17446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CONCLUSIONES</a:t>
            </a:r>
          </a:p>
        </p:txBody>
      </p:sp>
      <p:sp>
        <p:nvSpPr>
          <p:cNvPr id="3" name="Rectángulo 2"/>
          <p:cNvSpPr/>
          <p:nvPr/>
        </p:nvSpPr>
        <p:spPr>
          <a:xfrm>
            <a:off x="834763" y="459781"/>
            <a:ext cx="10744200" cy="5078313"/>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endParaRPr lang="es-419"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dirty="0">
                <a:ea typeface="Calibri" panose="020F0502020204030204" pitchFamily="34" charset="0"/>
                <a:cs typeface="Times New Roman" panose="02020603050405020304" pitchFamily="18" charset="0"/>
              </a:rPr>
              <a:t>En el análisis de los resultados de la relación de la energía de deformación estática obtenida la máquina de ensayos universales y la obtenida en los ensayos dinámicos se concluye que las energías de deformación dinámicas están comprendidas entre el 0.377% y el 0.177% de la energía de deformación estática. </a:t>
            </a:r>
          </a:p>
          <a:p>
            <a:pPr lvl="0" algn="just">
              <a:lnSpc>
                <a:spcPct val="150000"/>
              </a:lnSpc>
              <a:spcAft>
                <a:spcPts val="0"/>
              </a:spcAft>
            </a:pPr>
            <a:endParaRPr lang="es-419" dirty="0">
              <a:ea typeface="Calibri" panose="020F0502020204030204" pitchFamily="34" charset="0"/>
              <a:cs typeface="Times New Roman" panose="02020603050405020304" pitchFamily="18" charset="0"/>
            </a:endParaRPr>
          </a:p>
          <a:p>
            <a:pPr lvl="0" algn="just">
              <a:lnSpc>
                <a:spcPct val="150000"/>
              </a:lnSpc>
              <a:spcAft>
                <a:spcPts val="0"/>
              </a:spcAft>
            </a:pPr>
            <a:endParaRPr lang="es-ES"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dirty="0">
                <a:ea typeface="Calibri" panose="020F0502020204030204" pitchFamily="34" charset="0"/>
                <a:cs typeface="Times New Roman" panose="02020603050405020304" pitchFamily="18" charset="0"/>
              </a:rPr>
              <a:t>Con los resultados obtenidos al relacionar la energía de deformación y la energía cinética se </a:t>
            </a:r>
            <a:r>
              <a:rPr lang="es-419" dirty="0" smtClean="0">
                <a:ea typeface="Calibri" panose="020F0502020204030204" pitchFamily="34" charset="0"/>
                <a:cs typeface="Times New Roman" panose="02020603050405020304" pitchFamily="18" charset="0"/>
              </a:rPr>
              <a:t>concluye, </a:t>
            </a:r>
            <a:r>
              <a:rPr lang="es-419" dirty="0">
                <a:ea typeface="Calibri" panose="020F0502020204030204" pitchFamily="34" charset="0"/>
                <a:cs typeface="Times New Roman" panose="02020603050405020304" pitchFamily="18" charset="0"/>
              </a:rPr>
              <a:t>que el comportamiento de la energía de deformación respecto de la energía cinética es exponencial, tal como en los otros casos analizados, además de que se concluye que la fuerza de corte o de impacto generada en el corte del PET es inversamente proporcional a la energía cinética, es decir que pasada una velocidad de  180 RPM la fuerza de corte tendera a disminuir</a:t>
            </a:r>
            <a:r>
              <a:rPr lang="es-419" dirty="0">
                <a:latin typeface="Times New Roman" panose="02020603050405020304" pitchFamily="18" charset="0"/>
                <a:ea typeface="Calibri" panose="020F0502020204030204" pitchFamily="34" charset="0"/>
                <a:cs typeface="Times New Roman" panose="02020603050405020304" pitchFamily="18" charset="0"/>
              </a:rPr>
              <a:t>.</a:t>
            </a:r>
          </a:p>
        </p:txBody>
      </p:sp>
      <p:pic>
        <p:nvPicPr>
          <p:cNvPr id="5"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271882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17446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CONCLUSIONES</a:t>
            </a:r>
          </a:p>
        </p:txBody>
      </p:sp>
      <p:sp>
        <p:nvSpPr>
          <p:cNvPr id="3" name="Rectángulo 2"/>
          <p:cNvSpPr/>
          <p:nvPr/>
        </p:nvSpPr>
        <p:spPr>
          <a:xfrm>
            <a:off x="792480" y="640935"/>
            <a:ext cx="10744200" cy="46628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419" dirty="0">
                <a:ea typeface="Calibri" panose="020F0502020204030204" pitchFamily="34" charset="0"/>
                <a:cs typeface="Times New Roman" panose="02020603050405020304" pitchFamily="18" charset="0"/>
              </a:rPr>
              <a:t>La potencia para cortar PET, es relativamente constante pues </a:t>
            </a:r>
            <a:r>
              <a:rPr lang="es-419" dirty="0">
                <a:ea typeface="Times New Roman" panose="02020603050405020304" pitchFamily="18" charset="0"/>
                <a:cs typeface="Times New Roman" panose="02020603050405020304" pitchFamily="18" charset="0"/>
              </a:rPr>
              <a:t>la fuerza de corte respecto de la velocidad, son inversamente proporcionales, ya que  los valores de fuerza calculada en la ecuación  de potencia y  la fuerza obtenida a través  del banco de pruebas es del 6%,  indicándonos que la potencia que se calculó tiende ser igual para cada una de las velocidades, lo que varía es la relación entre la fuerza y la velocidad.</a:t>
            </a:r>
          </a:p>
          <a:p>
            <a:pPr lvl="0" algn="just">
              <a:lnSpc>
                <a:spcPct val="150000"/>
              </a:lnSpc>
              <a:spcAft>
                <a:spcPts val="0"/>
              </a:spcAft>
            </a:pPr>
            <a:endParaRPr lang="es-419" dirty="0">
              <a:ea typeface="Times New Roman" panose="02020603050405020304" pitchFamily="18" charset="0"/>
              <a:cs typeface="Times New Roman" panose="02020603050405020304" pitchFamily="18" charset="0"/>
            </a:endParaRPr>
          </a:p>
          <a:p>
            <a:pPr marL="342900" indent="-342900" algn="just">
              <a:lnSpc>
                <a:spcPct val="150000"/>
              </a:lnSpc>
              <a:buFont typeface="Symbol" panose="05050102010706020507" pitchFamily="18" charset="2"/>
              <a:buChar char=""/>
            </a:pPr>
            <a:r>
              <a:rPr lang="es-419" dirty="0">
                <a:ea typeface="Calibri" panose="020F0502020204030204" pitchFamily="34" charset="0"/>
                <a:cs typeface="Times New Roman" panose="02020603050405020304" pitchFamily="18" charset="0"/>
              </a:rPr>
              <a:t>Se diseñó un protocolo de pruebas en base a los requerimientos  necesarios para el </a:t>
            </a:r>
            <a:r>
              <a:rPr lang="es-419" dirty="0" smtClean="0">
                <a:ea typeface="Calibri" panose="020F0502020204030204" pitchFamily="34" charset="0"/>
                <a:cs typeface="Times New Roman" panose="02020603050405020304" pitchFamily="18" charset="0"/>
              </a:rPr>
              <a:t>banco</a:t>
            </a:r>
            <a:r>
              <a:rPr lang="es-419" dirty="0" smtClean="0">
                <a:ea typeface="Calibri" panose="020F0502020204030204" pitchFamily="34" charset="0"/>
                <a:cs typeface="Times New Roman" panose="02020603050405020304" pitchFamily="18" charset="0"/>
              </a:rPr>
              <a:t> </a:t>
            </a:r>
            <a:r>
              <a:rPr lang="es-419" dirty="0">
                <a:ea typeface="Calibri" panose="020F0502020204030204" pitchFamily="34" charset="0"/>
                <a:cs typeface="Times New Roman" panose="02020603050405020304" pitchFamily="18" charset="0"/>
              </a:rPr>
              <a:t>de pruebas  previo investigación, para un funcionamiento apropiado, teniendo en cuenta la seguridad de aquellos que operen la máquina, indicando en este protocolo los pasos a seguir para que los ensayos a realizar sean verídicos y cumpla repetibilidad. </a:t>
            </a:r>
            <a:endParaRPr lang="es-ES"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endParaRPr lang="es-ES" dirty="0">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5"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933228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CONCLUSIONES</a:t>
            </a:r>
          </a:p>
        </p:txBody>
      </p:sp>
      <p:sp>
        <p:nvSpPr>
          <p:cNvPr id="2" name="Rectángulo 1"/>
          <p:cNvSpPr/>
          <p:nvPr/>
        </p:nvSpPr>
        <p:spPr>
          <a:xfrm>
            <a:off x="807712" y="1031063"/>
            <a:ext cx="10896600" cy="1704569"/>
          </a:xfrm>
          <a:prstGeom prst="rect">
            <a:avLst/>
          </a:prstGeom>
        </p:spPr>
        <p:txBody>
          <a:bodyPr wrap="square">
            <a:spAutoFit/>
          </a:bodyPr>
          <a:lstStyle/>
          <a:p>
            <a:pPr marL="342900" lvl="0" indent="-342900" algn="just">
              <a:lnSpc>
                <a:spcPct val="150000"/>
              </a:lnSpc>
              <a:spcAft>
                <a:spcPts val="800"/>
              </a:spcAft>
              <a:buFont typeface="Symbol" panose="05050102010706020507" pitchFamily="18" charset="2"/>
              <a:buChar char=""/>
            </a:pPr>
            <a:r>
              <a:rPr lang="es-419" dirty="0">
                <a:ea typeface="Calibri" panose="020F0502020204030204" pitchFamily="34" charset="0"/>
                <a:cs typeface="Times New Roman" panose="02020603050405020304" pitchFamily="18" charset="0"/>
              </a:rPr>
              <a:t>Para la realización de los ensayos se debe tener en cuenta el tipo de material a utilizar, puesto que el PET en condiciones ambientales, de almacenamiento o de manufactura, generan cambios en las propiedades del PET, lo cual puede generar resultados con grandes variaciones respecto de los otros ensayos realizados y se los puede tomar como resultados no concluyentes.</a:t>
            </a:r>
            <a:endParaRPr lang="es-ES" dirty="0">
              <a:ea typeface="Calibri" panose="020F0502020204030204" pitchFamily="34" charset="0"/>
              <a:cs typeface="Times New Roman" panose="02020603050405020304" pitchFamily="18" charset="0"/>
            </a:endParaRPr>
          </a:p>
        </p:txBody>
      </p:sp>
      <p:pic>
        <p:nvPicPr>
          <p:cNvPr id="5"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3802982"/>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RECOMENDACIONES</a:t>
            </a:r>
          </a:p>
        </p:txBody>
      </p:sp>
      <p:sp>
        <p:nvSpPr>
          <p:cNvPr id="2" name="Rectángulo 1"/>
          <p:cNvSpPr/>
          <p:nvPr/>
        </p:nvSpPr>
        <p:spPr>
          <a:xfrm>
            <a:off x="834763" y="1294570"/>
            <a:ext cx="10896600" cy="378565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Es aconsejable no sobrepasar la capacidad de medida de las celdas de carga, considerando que, pese a que la fuerza de impacto registrada no es muy alta, el impacto producido sobre estas genera deformaciones plásticas muy imperceptibles, las cuales generan un daño en la galga de medición interna de la celda de carga.</a:t>
            </a:r>
          </a:p>
          <a:p>
            <a:pPr lvl="0" algn="just">
              <a:lnSpc>
                <a:spcPct val="150000"/>
              </a:lnSpc>
              <a:spcAft>
                <a:spcPts val="0"/>
              </a:spcAft>
            </a:pPr>
            <a:endParaRPr lang="es-ES" sz="2000"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Se recomienda dar continuidad  no solo realizar ensayos con un solo material, sino que se pueda aplicar a otros tipos  de materiales, mejorando los recursos vigentes del banco de pruebas.</a:t>
            </a:r>
            <a:endParaRPr lang="es-ES" sz="2000" dirty="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0073362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RECOMENDACIONES</a:t>
            </a:r>
          </a:p>
        </p:txBody>
      </p:sp>
      <p:sp>
        <p:nvSpPr>
          <p:cNvPr id="2" name="Rectángulo 1"/>
          <p:cNvSpPr/>
          <p:nvPr/>
        </p:nvSpPr>
        <p:spPr>
          <a:xfrm>
            <a:off x="834763" y="1156547"/>
            <a:ext cx="10896600" cy="3323987"/>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Para realizar ensayos de comparación con otros bancos de pruebas debe existir reproducibilidad, con la finalidad que los datos que se obtenga, mantengan una correlación entre los datos de ambos bancos de prueba. </a:t>
            </a:r>
          </a:p>
          <a:p>
            <a:pPr marL="342900" lvl="0" indent="-342900" algn="just">
              <a:lnSpc>
                <a:spcPct val="150000"/>
              </a:lnSpc>
              <a:spcAft>
                <a:spcPts val="0"/>
              </a:spcAft>
              <a:buFont typeface="Symbol" panose="05050102010706020507" pitchFamily="18" charset="2"/>
              <a:buChar char=""/>
            </a:pPr>
            <a:endParaRPr lang="es-ES" sz="2000" dirty="0">
              <a:ea typeface="Calibri" panose="020F0502020204030204" pitchFamily="34" charset="0"/>
              <a:cs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pPr>
            <a:r>
              <a:rPr lang="es-419" sz="2000" dirty="0">
                <a:ea typeface="Calibri" panose="020F0502020204030204" pitchFamily="34" charset="0"/>
                <a:cs typeface="Times New Roman" panose="02020603050405020304" pitchFamily="18" charset="0"/>
              </a:rPr>
              <a:t>Para  futuros ensayos que se realicen en este tipo de máquinas, se debe considerar varios  ángulos de corte, puesto que los ángulos que presentan las cuchillas pueden ofrecer otros resultados diferentes   los que se han obtenido en el presente proyecto.</a:t>
            </a:r>
            <a:endParaRPr lang="es-ES" sz="2000" dirty="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2935886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RECOMENDACIONES</a:t>
            </a:r>
          </a:p>
        </p:txBody>
      </p:sp>
      <p:sp>
        <p:nvSpPr>
          <p:cNvPr id="2" name="Rectángulo 1"/>
          <p:cNvSpPr/>
          <p:nvPr/>
        </p:nvSpPr>
        <p:spPr>
          <a:xfrm>
            <a:off x="671710" y="1406713"/>
            <a:ext cx="10896600" cy="3739485"/>
          </a:xfrm>
          <a:prstGeom prst="rect">
            <a:avLst/>
          </a:prstGeom>
        </p:spPr>
        <p:txBody>
          <a:bodyPr wrap="square">
            <a:spAutoFit/>
          </a:bodyPr>
          <a:lstStyle/>
          <a:p>
            <a:pPr marL="342900" lvl="0" indent="-342900" algn="just">
              <a:lnSpc>
                <a:spcPct val="150000"/>
              </a:lnSpc>
              <a:buFont typeface="Symbol" panose="05050102010706020507" pitchFamily="18" charset="2"/>
              <a:buChar char=""/>
            </a:pPr>
            <a:r>
              <a:rPr lang="es-419" sz="2000" dirty="0">
                <a:ea typeface="Calibri" panose="020F0502020204030204" pitchFamily="34" charset="0"/>
                <a:cs typeface="Times New Roman" panose="02020603050405020304" pitchFamily="18" charset="0"/>
              </a:rPr>
              <a:t>Para la utilización del banco de pruebas, se deben considerar las condiciones en las cuales el banco de pruebas va a funcionar, puesto que al cambiar las condiciones en las cuales se esta trabajando, se puede tener datos diferentes.</a:t>
            </a:r>
            <a:endParaRPr lang="es-ES" sz="2000" dirty="0">
              <a:ea typeface="Calibri" panose="020F0502020204030204" pitchFamily="34" charset="0"/>
              <a:cs typeface="Times New Roman" panose="02020603050405020304" pitchFamily="18" charset="0"/>
            </a:endParaRPr>
          </a:p>
          <a:p>
            <a:pPr marL="342900" indent="-342900" algn="ctr">
              <a:lnSpc>
                <a:spcPct val="150000"/>
              </a:lnSpc>
              <a:buFont typeface="Symbol" panose="05050102010706020507" pitchFamily="18" charset="2"/>
              <a:buChar char=""/>
            </a:pPr>
            <a:endParaRPr lang="es-419" sz="2000" dirty="0"/>
          </a:p>
          <a:p>
            <a:pPr marL="342900" indent="-342900" algn="just">
              <a:lnSpc>
                <a:spcPct val="150000"/>
              </a:lnSpc>
              <a:buFont typeface="Symbol" panose="05050102010706020507" pitchFamily="18" charset="2"/>
              <a:buChar char=""/>
            </a:pPr>
            <a:r>
              <a:rPr lang="es-419" sz="2000" dirty="0"/>
              <a:t>Cerciorarse   del origen y procedimiento  de elaboración  del material que se va a trabajar,  para que exista una uniformidad y semejanza en sus propiedades tanto físicas como químicas en todas las probetas, con el fin de evitar un excesivo GAP. </a:t>
            </a:r>
            <a:endParaRPr lang="es-ES" sz="2000" dirty="0"/>
          </a:p>
          <a:p>
            <a:pPr lvl="0" algn="just">
              <a:lnSpc>
                <a:spcPct val="150000"/>
              </a:lnSpc>
              <a:spcAft>
                <a:spcPts val="0"/>
              </a:spcAft>
            </a:pP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2856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1295400" y="-323746"/>
            <a:ext cx="10896600" cy="4289892"/>
          </a:xfrm>
          <a:prstGeom prst="rect">
            <a:avLst/>
          </a:prstGeom>
        </p:spPr>
        <p:txBody>
          <a:bodyPr wrap="square">
            <a:spAutoFit/>
          </a:bodyPr>
          <a:lstStyle/>
          <a:p>
            <a:pPr algn="just">
              <a:lnSpc>
                <a:spcPct val="150000"/>
              </a:lnSpc>
            </a:pPr>
            <a:r>
              <a:rPr lang="es-ES" sz="16600" dirty="0"/>
              <a:t>GRACIAS</a:t>
            </a:r>
          </a:p>
          <a:p>
            <a:pPr lvl="0" algn="just">
              <a:lnSpc>
                <a:spcPct val="150000"/>
              </a:lnSpc>
              <a:spcAft>
                <a:spcPts val="0"/>
              </a:spcAft>
            </a:pPr>
            <a:endParaRPr lang="es-ES"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4746589" y="2953445"/>
            <a:ext cx="2644629" cy="25634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5223652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ítulo 2"/>
          <p:cNvSpPr>
            <a:spLocks noGrp="1"/>
          </p:cNvSpPr>
          <p:nvPr>
            <p:ph type="subTitle" idx="1"/>
          </p:nvPr>
        </p:nvSpPr>
        <p:spPr>
          <a:xfrm>
            <a:off x="1623848" y="2222937"/>
            <a:ext cx="9259614" cy="2974429"/>
          </a:xfrm>
        </p:spPr>
        <p:txBody>
          <a:bodyPr/>
          <a:lstStyle/>
          <a:p>
            <a:r>
              <a:rPr lang="es-ES" sz="8000" dirty="0"/>
              <a:t>Anexos</a:t>
            </a:r>
            <a:endParaRPr lang="es-ES" dirty="0"/>
          </a:p>
        </p:txBody>
      </p:sp>
      <p:sp>
        <p:nvSpPr>
          <p:cNvPr id="4" name="Marcador de fecha 3"/>
          <p:cNvSpPr>
            <a:spLocks noGrp="1"/>
          </p:cNvSpPr>
          <p:nvPr>
            <p:ph type="dt" sz="half" idx="10"/>
          </p:nvPr>
        </p:nvSpPr>
        <p:spPr/>
        <p:txBody>
          <a:bodyPr/>
          <a:lstStyle/>
          <a:p>
            <a:pPr defTabSz="914400" fontAlgn="base">
              <a:spcBef>
                <a:spcPct val="0"/>
              </a:spcBef>
              <a:spcAft>
                <a:spcPct val="0"/>
              </a:spcAft>
            </a:pPr>
            <a:fld id="{D7C799BC-53C6-400A-B143-0BB31E77A31F}" type="datetime1">
              <a:rPr lang="es-ES" altLang="es-ES" smtClean="0">
                <a:solidFill>
                  <a:srgbClr val="000000"/>
                </a:solidFill>
              </a:rPr>
              <a:t>22/01/2020</a:t>
            </a:fld>
            <a:endParaRPr lang="en-US" altLang="es-ES" dirty="0">
              <a:solidFill>
                <a:srgbClr val="000000"/>
              </a:solidFill>
            </a:endParaRPr>
          </a:p>
        </p:txBody>
      </p:sp>
      <p:sp>
        <p:nvSpPr>
          <p:cNvPr id="5" name="Marcador de pie de página 4"/>
          <p:cNvSpPr>
            <a:spLocks noGrp="1"/>
          </p:cNvSpPr>
          <p:nvPr>
            <p:ph type="ftr" sz="quarter" idx="11"/>
          </p:nvPr>
        </p:nvSpPr>
        <p:spPr/>
        <p:txBody>
          <a:bodyPr/>
          <a:lstStyle/>
          <a:p>
            <a:pPr defTabSz="914400" fontAlgn="base">
              <a:spcBef>
                <a:spcPct val="0"/>
              </a:spcBef>
              <a:spcAft>
                <a:spcPct val="0"/>
              </a:spcAft>
              <a:defRPr/>
            </a:pPr>
            <a:endParaRPr lang="en-US" dirty="0">
              <a:solidFill>
                <a:srgbClr val="000000"/>
              </a:solidFill>
            </a:endParaRPr>
          </a:p>
        </p:txBody>
      </p:sp>
      <p:sp>
        <p:nvSpPr>
          <p:cNvPr id="6" name="Marcador de número de diapositiva 5"/>
          <p:cNvSpPr>
            <a:spLocks noGrp="1"/>
          </p:cNvSpPr>
          <p:nvPr>
            <p:ph type="sldNum" sz="quarter" idx="12"/>
          </p:nvPr>
        </p:nvSpPr>
        <p:spPr/>
        <p:txBody>
          <a:body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48</a:t>
            </a:fld>
            <a:endParaRPr lang="en-US" altLang="es-ES" dirty="0">
              <a:solidFill>
                <a:srgbClr val="000000"/>
              </a:solidFill>
            </a:endParaRPr>
          </a:p>
        </p:txBody>
      </p:sp>
    </p:spTree>
    <p:extLst>
      <p:ext uri="{BB962C8B-B14F-4D97-AF65-F5344CB8AC3E}">
        <p14:creationId xmlns:p14="http://schemas.microsoft.com/office/powerpoint/2010/main" val="14065984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6">
            <a:extLst>
              <a:ext uri="{FF2B5EF4-FFF2-40B4-BE49-F238E27FC236}">
                <a16:creationId xmlns:a16="http://schemas.microsoft.com/office/drawing/2014/main" xmlns="" id="{ECD68C00-D030-49E9-86F7-7A34B3FD76E1}"/>
              </a:ext>
            </a:extLst>
          </p:cNvPr>
          <p:cNvSpPr>
            <a:spLocks noGrp="1"/>
          </p:cNvSpPr>
          <p:nvPr>
            <p:ph type="title"/>
          </p:nvPr>
        </p:nvSpPr>
        <p:spPr/>
        <p:txBody>
          <a:bodyPr anchor="ctr"/>
          <a:lstStyle/>
          <a:p>
            <a:pPr algn="ctr"/>
            <a:r>
              <a:rPr lang="es-MX" dirty="0">
                <a:solidFill>
                  <a:schemeClr val="tx2"/>
                </a:solidFill>
              </a:rPr>
              <a:t>Funcionamiento del banco de pruebas</a:t>
            </a:r>
          </a:p>
        </p:txBody>
      </p:sp>
      <p:sp>
        <p:nvSpPr>
          <p:cNvPr id="4" name="Marcador de contenido 3">
            <a:extLst>
              <a:ext uri="{FF2B5EF4-FFF2-40B4-BE49-F238E27FC236}">
                <a16:creationId xmlns:a16="http://schemas.microsoft.com/office/drawing/2014/main" xmlns="" id="{5AACE33D-A29E-40C9-BD97-FAE34D75F96C}"/>
              </a:ext>
            </a:extLst>
          </p:cNvPr>
          <p:cNvSpPr>
            <a:spLocks noGrp="1"/>
          </p:cNvSpPr>
          <p:nvPr>
            <p:ph idx="1"/>
          </p:nvPr>
        </p:nvSpPr>
        <p:spPr/>
        <p:txBody>
          <a:bodyPr/>
          <a:lstStyle/>
          <a:p>
            <a:endParaRPr lang="es-MX"/>
          </a:p>
        </p:txBody>
      </p:sp>
    </p:spTree>
    <p:extLst>
      <p:ext uri="{BB962C8B-B14F-4D97-AF65-F5344CB8AC3E}">
        <p14:creationId xmlns:p14="http://schemas.microsoft.com/office/powerpoint/2010/main" val="36463859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3999" y="26982"/>
            <a:ext cx="10423021" cy="6402415"/>
          </a:xfrm>
          <a:prstGeom prst="rect">
            <a:avLst/>
          </a:prstGeom>
        </p:spPr>
        <p:txBody>
          <a:bodyPr/>
          <a:lstStyle/>
          <a:p>
            <a:pPr marL="0" indent="0" algn="r" defTabSz="914400">
              <a:buNone/>
            </a:pPr>
            <a:r>
              <a:rPr lang="es-EC" b="1" i="1" dirty="0">
                <a:solidFill>
                  <a:schemeClr val="tx1"/>
                </a:solidFill>
              </a:rPr>
              <a:t>ANTECEDENTES</a:t>
            </a:r>
          </a:p>
        </p:txBody>
      </p:sp>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pic>
        <p:nvPicPr>
          <p:cNvPr id="1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pic>
        <p:nvPicPr>
          <p:cNvPr id="3" name="Imagen 2"/>
          <p:cNvPicPr>
            <a:picLocks noChangeAspect="1"/>
          </p:cNvPicPr>
          <p:nvPr/>
        </p:nvPicPr>
        <p:blipFill>
          <a:blip r:embed="rId5"/>
          <a:stretch>
            <a:fillRect/>
          </a:stretch>
        </p:blipFill>
        <p:spPr>
          <a:xfrm>
            <a:off x="1837507" y="781105"/>
            <a:ext cx="8248207" cy="5084141"/>
          </a:xfrm>
          <a:prstGeom prst="rect">
            <a:avLst/>
          </a:prstGeom>
        </p:spPr>
      </p:pic>
    </p:spTree>
    <p:extLst>
      <p:ext uri="{BB962C8B-B14F-4D97-AF65-F5344CB8AC3E}">
        <p14:creationId xmlns:p14="http://schemas.microsoft.com/office/powerpoint/2010/main" val="1120031477"/>
      </p:ext>
    </p:extLst>
  </p:cSld>
  <p:clrMapOvr>
    <a:masterClrMapping/>
  </p:clrMapOvr>
  <p:transition>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0" y="984382"/>
            <a:ext cx="3467616" cy="369332"/>
          </a:xfrm>
          <a:prstGeom prst="rect">
            <a:avLst/>
          </a:prstGeom>
        </p:spPr>
        <p:txBody>
          <a:bodyPr wrap="none">
            <a:spAutoFit/>
          </a:bodyPr>
          <a:lstStyle/>
          <a:p>
            <a:pPr algn="r" defTabSz="914400"/>
            <a:r>
              <a:rPr lang="es-EC" b="1" i="1" kern="0" dirty="0"/>
              <a:t>Cálculo de potencia del Motor</a:t>
            </a:r>
          </a:p>
        </p:txBody>
      </p:sp>
      <p:sp>
        <p:nvSpPr>
          <p:cNvPr id="8" name="CuadroTexto 7"/>
          <p:cNvSpPr txBox="1"/>
          <p:nvPr/>
        </p:nvSpPr>
        <p:spPr>
          <a:xfrm>
            <a:off x="331665" y="1301048"/>
            <a:ext cx="1893375" cy="276999"/>
          </a:xfrm>
          <a:prstGeom prst="rect">
            <a:avLst/>
          </a:prstGeom>
          <a:noFill/>
        </p:spPr>
        <p:txBody>
          <a:bodyPr wrap="square" rtlCol="0">
            <a:spAutoFit/>
          </a:bodyPr>
          <a:lstStyle/>
          <a:p>
            <a:pPr algn="just"/>
            <a:r>
              <a:rPr lang="es-US" sz="1200" b="1" dirty="0"/>
              <a:t>Velocidad de Trabajo</a:t>
            </a:r>
          </a:p>
        </p:txBody>
      </p:sp>
      <p:sp>
        <p:nvSpPr>
          <p:cNvPr id="9" name="Rectángulo 8"/>
          <p:cNvSpPr/>
          <p:nvPr/>
        </p:nvSpPr>
        <p:spPr>
          <a:xfrm>
            <a:off x="571500" y="1650489"/>
            <a:ext cx="2491740" cy="830997"/>
          </a:xfrm>
          <a:prstGeom prst="rect">
            <a:avLst/>
          </a:prstGeom>
        </p:spPr>
        <p:txBody>
          <a:bodyPr wrap="square">
            <a:spAutoFit/>
          </a:bodyPr>
          <a:lstStyle/>
          <a:p>
            <a:pPr marL="171450" indent="-171450" algn="just">
              <a:buFont typeface="Arial" panose="020B0604020202020204" pitchFamily="34" charset="0"/>
              <a:buChar char="•"/>
            </a:pPr>
            <a:r>
              <a:rPr lang="es-EC" sz="1200" dirty="0">
                <a:ea typeface="Calibri" panose="020F0502020204030204" pitchFamily="34" charset="0"/>
              </a:rPr>
              <a:t>La velocidad de trabajo es de 700 rpm puesto que se ha considerado una velocidad crítica de 800 rpm</a:t>
            </a:r>
            <a:endParaRPr lang="es-ES" sz="1200" dirty="0"/>
          </a:p>
        </p:txBody>
      </p:sp>
      <mc:AlternateContent xmlns:mc="http://schemas.openxmlformats.org/markup-compatibility/2006" xmlns:a14="http://schemas.microsoft.com/office/drawing/2010/main">
        <mc:Choice Requires="a14">
          <p:sp>
            <p:nvSpPr>
              <p:cNvPr id="10" name="Rectángulo 9"/>
              <p:cNvSpPr/>
              <p:nvPr/>
            </p:nvSpPr>
            <p:spPr>
              <a:xfrm>
                <a:off x="3344039" y="1781294"/>
                <a:ext cx="167783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𝑁</m:t>
                          </m:r>
                        </m:e>
                        <m:sub>
                          <m:r>
                            <a:rPr lang="es-ES" i="0">
                              <a:latin typeface="Cambria Math" panose="02040503050406030204" pitchFamily="18" charset="0"/>
                            </a:rPr>
                            <m:t>2</m:t>
                          </m:r>
                        </m:sub>
                      </m:sSub>
                      <m:r>
                        <a:rPr lang="es-ES" i="0">
                          <a:latin typeface="Cambria Math" panose="02040503050406030204" pitchFamily="18" charset="0"/>
                        </a:rPr>
                        <m:t>=800 </m:t>
                      </m:r>
                      <m:r>
                        <a:rPr lang="es-ES" i="1">
                          <a:latin typeface="Cambria Math" panose="02040503050406030204" pitchFamily="18" charset="0"/>
                        </a:rPr>
                        <m:t>𝑟𝑝𝑚</m:t>
                      </m:r>
                    </m:oMath>
                  </m:oMathPara>
                </a14:m>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3344039" y="1781294"/>
                <a:ext cx="1677832" cy="369332"/>
              </a:xfrm>
              <a:prstGeom prst="rect">
                <a:avLst/>
              </a:prstGeom>
              <a:blipFill rotWithShape="0">
                <a:blip r:embed="rId2"/>
                <a:stretch>
                  <a:fillRect b="-8197"/>
                </a:stretch>
              </a:blipFill>
            </p:spPr>
            <p:txBody>
              <a:bodyPr/>
              <a:lstStyle/>
              <a:p>
                <a:r>
                  <a:rPr lang="es-ES">
                    <a:noFill/>
                  </a:rPr>
                  <a:t> </a:t>
                </a:r>
              </a:p>
            </p:txBody>
          </p:sp>
        </mc:Fallback>
      </mc:AlternateContent>
      <p:sp>
        <p:nvSpPr>
          <p:cNvPr id="11" name="Rectángulo 10"/>
          <p:cNvSpPr/>
          <p:nvPr/>
        </p:nvSpPr>
        <p:spPr>
          <a:xfrm>
            <a:off x="5183861" y="3312914"/>
            <a:ext cx="1107996" cy="336118"/>
          </a:xfrm>
          <a:prstGeom prst="rect">
            <a:avLst/>
          </a:prstGeom>
        </p:spPr>
        <p:txBody>
          <a:bodyPr wrap="none">
            <a:spAutoFit/>
          </a:bodyPr>
          <a:lstStyle/>
          <a:p>
            <a:pPr lvl="2" algn="just">
              <a:lnSpc>
                <a:spcPct val="150000"/>
              </a:lnSpc>
              <a:spcBef>
                <a:spcPts val="200"/>
              </a:spcBef>
              <a:spcAft>
                <a:spcPts val="0"/>
              </a:spcAft>
            </a:pPr>
            <a:endPar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3" name="Rectángulo 12"/>
          <p:cNvSpPr/>
          <p:nvPr/>
        </p:nvSpPr>
        <p:spPr>
          <a:xfrm>
            <a:off x="765615" y="2975811"/>
            <a:ext cx="2491740" cy="1938992"/>
          </a:xfrm>
          <a:prstGeom prst="rect">
            <a:avLst/>
          </a:prstGeom>
        </p:spPr>
        <p:txBody>
          <a:bodyPr wrap="square">
            <a:spAutoFit/>
          </a:bodyPr>
          <a:lstStyle/>
          <a:p>
            <a:pPr marL="171450" indent="-171450" algn="just">
              <a:buFont typeface="Arial" panose="020B0604020202020204" pitchFamily="34" charset="0"/>
              <a:buChar char="•"/>
            </a:pPr>
            <a:r>
              <a:rPr lang="es-EC" sz="1200" dirty="0">
                <a:ea typeface="Calibri" panose="020F0502020204030204" pitchFamily="34" charset="0"/>
              </a:rPr>
              <a:t>El Esfuerzo último es por medio del ensayo a tracción del PET siendo el valor de 103,4 Mpa.</a:t>
            </a:r>
          </a:p>
          <a:p>
            <a:pPr marL="171450" indent="-171450" algn="just">
              <a:buFont typeface="Arial" panose="020B0604020202020204" pitchFamily="34" charset="0"/>
              <a:buChar char="•"/>
            </a:pPr>
            <a:r>
              <a:rPr lang="es-EC" sz="1200" dirty="0"/>
              <a:t>El espesor, es la unión de tres probetas de PET, danto un promedio de 0,75 mm </a:t>
            </a:r>
          </a:p>
          <a:p>
            <a:pPr marL="171450" indent="-171450" algn="just">
              <a:buFont typeface="Arial" panose="020B0604020202020204" pitchFamily="34" charset="0"/>
              <a:buChar char="•"/>
            </a:pPr>
            <a:r>
              <a:rPr lang="es-EC" sz="1200" dirty="0"/>
              <a:t>El ángulo de abertura es de 8 grados para tener un caso más confiable. </a:t>
            </a:r>
            <a:endParaRPr lang="es-ES" sz="1200" dirty="0"/>
          </a:p>
        </p:txBody>
      </p:sp>
      <p:sp>
        <p:nvSpPr>
          <p:cNvPr id="15" name="CuadroTexto 14"/>
          <p:cNvSpPr txBox="1"/>
          <p:nvPr/>
        </p:nvSpPr>
        <p:spPr>
          <a:xfrm>
            <a:off x="453585" y="2590149"/>
            <a:ext cx="2998275" cy="276999"/>
          </a:xfrm>
          <a:prstGeom prst="rect">
            <a:avLst/>
          </a:prstGeom>
          <a:noFill/>
        </p:spPr>
        <p:txBody>
          <a:bodyPr wrap="square" rtlCol="0">
            <a:spAutoFit/>
          </a:bodyPr>
          <a:lstStyle/>
          <a:p>
            <a:pPr algn="just"/>
            <a:r>
              <a:rPr lang="es-ES" sz="1200" b="1" dirty="0"/>
              <a:t>Fuerza requerida para el corte en PET</a:t>
            </a:r>
            <a:endParaRPr lang="es-US" sz="1200" b="1" dirty="0"/>
          </a:p>
        </p:txBody>
      </p:sp>
      <mc:AlternateContent xmlns:mc="http://schemas.openxmlformats.org/markup-compatibility/2006" xmlns:a14="http://schemas.microsoft.com/office/drawing/2010/main">
        <mc:Choice Requires="a14">
          <p:sp>
            <p:nvSpPr>
              <p:cNvPr id="16" name="Rectángulo 15"/>
              <p:cNvSpPr/>
              <p:nvPr/>
            </p:nvSpPr>
            <p:spPr>
              <a:xfrm>
                <a:off x="3344039" y="3155691"/>
                <a:ext cx="3301608" cy="58067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d>
                        <m:dPr>
                          <m:begChr m:val=""/>
                          <m:ctrlPr>
                            <a:rPr lang="es-ES" sz="1400" i="1" smtClean="0">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m:t>
                              </m:r>
                            </m:sub>
                          </m:sSub>
                          <m:r>
                            <a:rPr lang="es-ES" sz="1400" i="0">
                              <a:latin typeface="Cambria Math" panose="02040503050406030204" pitchFamily="18" charset="0"/>
                            </a:rPr>
                            <m:t>=(0.8)</m:t>
                          </m:r>
                          <m:f>
                            <m:fPr>
                              <m:ctrlPr>
                                <a:rPr lang="es-ES" sz="1400" i="1">
                                  <a:latin typeface="Cambria Math" panose="02040503050406030204" pitchFamily="18" charset="0"/>
                                </a:rPr>
                              </m:ctrlPr>
                            </m:fPr>
                            <m:num>
                              <m:r>
                                <a:rPr lang="es-ES" sz="1400" i="0">
                                  <a:latin typeface="Cambria Math" panose="02040503050406030204" pitchFamily="18" charset="0"/>
                                </a:rPr>
                                <m:t>0.5</m:t>
                              </m:r>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r>
                                        <a:rPr lang="es-ES" sz="1400" i="0">
                                          <a:latin typeface="Cambria Math" panose="02040503050406030204" pitchFamily="18" charset="0"/>
                                        </a:rPr>
                                        <m:t>0.75 </m:t>
                                      </m:r>
                                      <m:r>
                                        <a:rPr lang="es-ES" sz="1400" i="1">
                                          <a:latin typeface="Cambria Math" panose="02040503050406030204" pitchFamily="18" charset="0"/>
                                        </a:rPr>
                                        <m:t>𝑚𝑚</m:t>
                                      </m:r>
                                    </m:e>
                                  </m:d>
                                </m:e>
                                <m:sup>
                                  <m:r>
                                    <a:rPr lang="es-ES" sz="1400" i="0">
                                      <a:latin typeface="Cambria Math" panose="02040503050406030204" pitchFamily="18" charset="0"/>
                                    </a:rPr>
                                    <m:t>2</m:t>
                                  </m:r>
                                </m:sup>
                              </m:sSup>
                            </m:num>
                            <m:den>
                              <m:func>
                                <m:funcPr>
                                  <m:ctrlPr>
                                    <a:rPr lang="es-ES" sz="1400" i="1">
                                      <a:latin typeface="Cambria Math" panose="02040503050406030204" pitchFamily="18" charset="0"/>
                                    </a:rPr>
                                  </m:ctrlPr>
                                </m:funcPr>
                                <m:fName>
                                  <m:r>
                                    <m:rPr>
                                      <m:sty m:val="p"/>
                                    </m:rPr>
                                    <a:rPr lang="es-ES" sz="1400" i="0">
                                      <a:latin typeface="Cambria Math" panose="02040503050406030204" pitchFamily="18" charset="0"/>
                                    </a:rPr>
                                    <m:t>tan</m:t>
                                  </m:r>
                                </m:fName>
                                <m:e>
                                  <m:d>
                                    <m:dPr>
                                      <m:ctrlPr>
                                        <a:rPr lang="es-ES" sz="1400" i="1">
                                          <a:latin typeface="Cambria Math" panose="02040503050406030204" pitchFamily="18" charset="0"/>
                                        </a:rPr>
                                      </m:ctrlPr>
                                    </m:dPr>
                                    <m:e>
                                      <m:r>
                                        <a:rPr lang="es-ES" sz="1400" i="0">
                                          <a:latin typeface="Cambria Math" panose="02040503050406030204" pitchFamily="18" charset="0"/>
                                        </a:rPr>
                                        <m:t>8</m:t>
                                      </m:r>
                                    </m:e>
                                  </m:d>
                                </m:e>
                              </m:func>
                            </m:den>
                          </m:f>
                          <m:r>
                            <a:rPr lang="es-ES" sz="1400" i="0">
                              <a:latin typeface="Cambria Math" panose="02040503050406030204" pitchFamily="18" charset="0"/>
                            </a:rPr>
                            <m:t>(103.4 </m:t>
                          </m:r>
                          <m:r>
                            <a:rPr lang="es-ES" sz="1400" i="1">
                              <a:latin typeface="Cambria Math" panose="02040503050406030204" pitchFamily="18" charset="0"/>
                            </a:rPr>
                            <m:t>𝑀𝑃𝑎</m:t>
                          </m:r>
                          <m:r>
                            <a:rPr lang="es-ES" sz="1400" b="0" i="1" smtClean="0">
                              <a:latin typeface="Cambria Math" panose="02040503050406030204" pitchFamily="18" charset="0"/>
                            </a:rPr>
                            <m:t>)</m:t>
                          </m:r>
                        </m:e>
                      </m:d>
                    </m:oMath>
                  </m:oMathPara>
                </a14:m>
                <a:endParaRPr lang="es-ES" sz="1600" dirty="0"/>
              </a:p>
            </p:txBody>
          </p:sp>
        </mc:Choice>
        <mc:Fallback xmlns="">
          <p:sp>
            <p:nvSpPr>
              <p:cNvPr id="16" name="Rectángulo 15"/>
              <p:cNvSpPr>
                <a:spLocks noRot="1" noChangeAspect="1" noMove="1" noResize="1" noEditPoints="1" noAdjustHandles="1" noChangeArrowheads="1" noChangeShapeType="1" noTextEdit="1"/>
              </p:cNvSpPr>
              <p:nvPr/>
            </p:nvSpPr>
            <p:spPr>
              <a:xfrm>
                <a:off x="3344039" y="3155691"/>
                <a:ext cx="3301608" cy="580672"/>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3451860" y="3879250"/>
                <a:ext cx="1478930"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𝑐</m:t>
                          </m:r>
                        </m:sub>
                      </m:sSub>
                      <m:r>
                        <a:rPr lang="es-ES" sz="1600">
                          <a:latin typeface="Cambria Math" panose="02040503050406030204" pitchFamily="18" charset="0"/>
                        </a:rPr>
                        <m:t>=</m:t>
                      </m:r>
                      <m:r>
                        <a:rPr lang="es-ES" sz="1600" b="0" i="0" smtClean="0">
                          <a:latin typeface="Cambria Math" panose="02040503050406030204" pitchFamily="18" charset="0"/>
                        </a:rPr>
                        <m:t>165.54 </m:t>
                      </m:r>
                      <m:r>
                        <m:rPr>
                          <m:sty m:val="p"/>
                        </m:rPr>
                        <a:rPr lang="es-ES" sz="1600" b="0" i="0" smtClean="0">
                          <a:latin typeface="Cambria Math" panose="02040503050406030204" pitchFamily="18" charset="0"/>
                        </a:rPr>
                        <m:t>N</m:t>
                      </m:r>
                    </m:oMath>
                  </m:oMathPara>
                </a14:m>
                <a:endParaRPr lang="es-ES" sz="1600" dirty="0"/>
              </a:p>
            </p:txBody>
          </p:sp>
        </mc:Choice>
        <mc:Fallback xmlns="">
          <p:sp>
            <p:nvSpPr>
              <p:cNvPr id="17" name="Rectángulo 16"/>
              <p:cNvSpPr>
                <a:spLocks noRot="1" noChangeAspect="1" noMove="1" noResize="1" noEditPoints="1" noAdjustHandles="1" noChangeArrowheads="1" noChangeShapeType="1" noTextEdit="1"/>
              </p:cNvSpPr>
              <p:nvPr/>
            </p:nvSpPr>
            <p:spPr>
              <a:xfrm>
                <a:off x="3451860" y="3879250"/>
                <a:ext cx="1478930" cy="338554"/>
              </a:xfrm>
              <a:prstGeom prst="rect">
                <a:avLst/>
              </a:prstGeom>
              <a:blipFill rotWithShape="0">
                <a:blip r:embed="rId4"/>
                <a:stretch>
                  <a:fillRect/>
                </a:stretch>
              </a:blipFill>
            </p:spPr>
            <p:txBody>
              <a:bodyPr/>
              <a:lstStyle/>
              <a:p>
                <a:r>
                  <a:rPr lang="es-ES">
                    <a:noFill/>
                  </a:rPr>
                  <a:t> </a:t>
                </a:r>
              </a:p>
            </p:txBody>
          </p:sp>
        </mc:Fallback>
      </mc:AlternateContent>
      <p:pic>
        <p:nvPicPr>
          <p:cNvPr id="18" name="Imagen 17"/>
          <p:cNvPicPr/>
          <p:nvPr/>
        </p:nvPicPr>
        <p:blipFill rotWithShape="1">
          <a:blip r:embed="rId5" cstate="print">
            <a:extLst>
              <a:ext uri="{28A0092B-C50C-407E-A947-70E740481C1C}">
                <a14:useLocalDpi xmlns:a14="http://schemas.microsoft.com/office/drawing/2010/main" val="0"/>
              </a:ext>
            </a:extLst>
          </a:blip>
          <a:srcRect t="26242" r="3596" b="16436"/>
          <a:stretch/>
        </p:blipFill>
        <p:spPr bwMode="auto">
          <a:xfrm>
            <a:off x="3961698" y="4217804"/>
            <a:ext cx="1429385" cy="624840"/>
          </a:xfrm>
          <a:prstGeom prst="rect">
            <a:avLst/>
          </a:prstGeom>
          <a:ln>
            <a:noFill/>
          </a:ln>
          <a:extLst>
            <a:ext uri="{53640926-AAD7-44D8-BBD7-CCE9431645EC}">
              <a14:shadowObscured xmlns:a14="http://schemas.microsoft.com/office/drawing/2010/main"/>
            </a:ext>
          </a:extLst>
        </p:spPr>
      </p:pic>
      <p:sp>
        <p:nvSpPr>
          <p:cNvPr id="19" name="Rectángulo 18"/>
          <p:cNvSpPr/>
          <p:nvPr/>
        </p:nvSpPr>
        <p:spPr>
          <a:xfrm>
            <a:off x="4059073" y="4842644"/>
            <a:ext cx="1234633" cy="276999"/>
          </a:xfrm>
          <a:prstGeom prst="rect">
            <a:avLst/>
          </a:prstGeom>
        </p:spPr>
        <p:txBody>
          <a:bodyPr wrap="none">
            <a:spAutoFit/>
          </a:bodyPr>
          <a:lstStyle/>
          <a:p>
            <a:r>
              <a:rPr lang="es-EC" sz="1200" dirty="0">
                <a:latin typeface="Times New Roman" panose="02020603050405020304" pitchFamily="18" charset="0"/>
                <a:ea typeface="Calibri" panose="020F0502020204030204" pitchFamily="34" charset="0"/>
              </a:rPr>
              <a:t>ASTM D638-03 </a:t>
            </a:r>
            <a:endParaRPr lang="es-ES" sz="1200" dirty="0"/>
          </a:p>
        </p:txBody>
      </p:sp>
      <p:sp>
        <p:nvSpPr>
          <p:cNvPr id="20" name="CuadroTexto 19"/>
          <p:cNvSpPr txBox="1"/>
          <p:nvPr/>
        </p:nvSpPr>
        <p:spPr>
          <a:xfrm>
            <a:off x="6740085" y="1373490"/>
            <a:ext cx="1893375" cy="276999"/>
          </a:xfrm>
          <a:prstGeom prst="rect">
            <a:avLst/>
          </a:prstGeom>
          <a:noFill/>
        </p:spPr>
        <p:txBody>
          <a:bodyPr wrap="square" rtlCol="0">
            <a:spAutoFit/>
          </a:bodyPr>
          <a:lstStyle/>
          <a:p>
            <a:pPr algn="just"/>
            <a:r>
              <a:rPr lang="es-US" sz="1200" b="1"/>
              <a:t>Potencia Requerida</a:t>
            </a:r>
            <a:endParaRPr lang="es-US" sz="1200" b="1" dirty="0"/>
          </a:p>
        </p:txBody>
      </p:sp>
      <p:sp>
        <p:nvSpPr>
          <p:cNvPr id="21" name="Rectángulo 20"/>
          <p:cNvSpPr/>
          <p:nvPr/>
        </p:nvSpPr>
        <p:spPr>
          <a:xfrm>
            <a:off x="6979920" y="1722931"/>
            <a:ext cx="1838339" cy="461665"/>
          </a:xfrm>
          <a:prstGeom prst="rect">
            <a:avLst/>
          </a:prstGeom>
        </p:spPr>
        <p:txBody>
          <a:bodyPr wrap="square">
            <a:spAutoFit/>
          </a:bodyPr>
          <a:lstStyle/>
          <a:p>
            <a:pPr marL="171450" indent="-171450" algn="just">
              <a:buFont typeface="Arial" panose="020B0604020202020204" pitchFamily="34" charset="0"/>
              <a:buChar char="•"/>
            </a:pPr>
            <a:r>
              <a:rPr lang="es-EC" sz="1200" dirty="0"/>
              <a:t>se partirá del torque para cortar el PET</a:t>
            </a:r>
            <a:endParaRPr lang="es-ES" sz="1200" dirty="0"/>
          </a:p>
        </p:txBody>
      </p:sp>
      <p:pic>
        <p:nvPicPr>
          <p:cNvPr id="23" name="Imagen 22"/>
          <p:cNvPicPr/>
          <p:nvPr/>
        </p:nvPicPr>
        <p:blipFill>
          <a:blip r:embed="rId6">
            <a:extLst>
              <a:ext uri="{28A0092B-C50C-407E-A947-70E740481C1C}">
                <a14:useLocalDpi xmlns:a14="http://schemas.microsoft.com/office/drawing/2010/main" val="0"/>
              </a:ext>
            </a:extLst>
          </a:blip>
          <a:srcRect/>
          <a:stretch>
            <a:fillRect/>
          </a:stretch>
        </p:blipFill>
        <p:spPr bwMode="auto">
          <a:xfrm>
            <a:off x="8877300" y="1578046"/>
            <a:ext cx="2780014" cy="903439"/>
          </a:xfrm>
          <a:prstGeom prst="rect">
            <a:avLst/>
          </a:prstGeom>
          <a:noFill/>
          <a:ln>
            <a:noFill/>
          </a:ln>
        </p:spPr>
      </p:pic>
      <mc:AlternateContent xmlns:mc="http://schemas.openxmlformats.org/markup-compatibility/2006" xmlns:a14="http://schemas.microsoft.com/office/drawing/2010/main">
        <mc:Choice Requires="a14">
          <p:sp>
            <p:nvSpPr>
              <p:cNvPr id="25" name="Rectángulo 24"/>
              <p:cNvSpPr/>
              <p:nvPr/>
            </p:nvSpPr>
            <p:spPr>
              <a:xfrm>
                <a:off x="8307713" y="2468568"/>
                <a:ext cx="2940998"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𝜏</m:t>
                      </m:r>
                      <m:r>
                        <a:rPr lang="es-ES" sz="1400" i="0">
                          <a:latin typeface="Cambria Math" panose="02040503050406030204" pitchFamily="18" charset="0"/>
                        </a:rPr>
                        <m:t>=0.075</m:t>
                      </m:r>
                      <m:r>
                        <a:rPr lang="es-ES" sz="1400" i="1">
                          <a:latin typeface="Cambria Math" panose="02040503050406030204" pitchFamily="18" charset="0"/>
                        </a:rPr>
                        <m:t>𝑚</m:t>
                      </m:r>
                      <m:r>
                        <a:rPr lang="es-ES" sz="1400" i="0">
                          <a:latin typeface="Cambria Math" panose="02040503050406030204" pitchFamily="18" charset="0"/>
                        </a:rPr>
                        <m:t> </m:t>
                      </m:r>
                      <m:d>
                        <m:dPr>
                          <m:ctrlPr>
                            <a:rPr lang="es-ES" sz="1400" i="1">
                              <a:latin typeface="Cambria Math" panose="02040503050406030204" pitchFamily="18" charset="0"/>
                            </a:rPr>
                          </m:ctrlPr>
                        </m:dPr>
                        <m:e>
                          <m:r>
                            <a:rPr lang="es-ES" sz="1400" i="0">
                              <a:latin typeface="Cambria Math" panose="02040503050406030204" pitchFamily="18" charset="0"/>
                            </a:rPr>
                            <m:t>165.54</m:t>
                          </m:r>
                          <m:r>
                            <a:rPr lang="es-ES" sz="1400" i="1">
                              <a:latin typeface="Cambria Math" panose="02040503050406030204" pitchFamily="18" charset="0"/>
                            </a:rPr>
                            <m:t>𝑁</m:t>
                          </m:r>
                        </m:e>
                      </m:d>
                      <m:r>
                        <a:rPr lang="es-ES" sz="1400" b="0" i="0" smtClean="0">
                          <a:latin typeface="Cambria Math" panose="02040503050406030204" pitchFamily="18" charset="0"/>
                        </a:rPr>
                        <m:t>=12.42</m:t>
                      </m:r>
                      <m:r>
                        <m:rPr>
                          <m:sty m:val="p"/>
                        </m:rPr>
                        <a:rPr lang="es-ES" sz="1400" b="0" i="0" smtClean="0">
                          <a:latin typeface="Cambria Math" panose="02040503050406030204" pitchFamily="18" charset="0"/>
                        </a:rPr>
                        <m:t>Nm</m:t>
                      </m:r>
                    </m:oMath>
                  </m:oMathPara>
                </a14:m>
                <a:endParaRPr lang="es-ES" dirty="0"/>
              </a:p>
            </p:txBody>
          </p:sp>
        </mc:Choice>
        <mc:Fallback xmlns="">
          <p:sp>
            <p:nvSpPr>
              <p:cNvPr id="25" name="Rectángulo 24"/>
              <p:cNvSpPr>
                <a:spLocks noRot="1" noChangeAspect="1" noMove="1" noResize="1" noEditPoints="1" noAdjustHandles="1" noChangeArrowheads="1" noChangeShapeType="1" noTextEdit="1"/>
              </p:cNvSpPr>
              <p:nvPr/>
            </p:nvSpPr>
            <p:spPr>
              <a:xfrm>
                <a:off x="8307713" y="2468568"/>
                <a:ext cx="2940998" cy="307777"/>
              </a:xfrm>
              <a:prstGeom prst="rect">
                <a:avLst/>
              </a:prstGeom>
              <a:blipFill rotWithShape="0">
                <a:blip r:embed="rId7"/>
                <a:stretch>
                  <a:fillRect/>
                </a:stretch>
              </a:blipFill>
            </p:spPr>
            <p:txBody>
              <a:bodyPr/>
              <a:lstStyle/>
              <a:p>
                <a:r>
                  <a:rPr lang="es-ES">
                    <a:noFill/>
                  </a:rPr>
                  <a:t> </a:t>
                </a:r>
              </a:p>
            </p:txBody>
          </p:sp>
        </mc:Fallback>
      </mc:AlternateContent>
      <p:sp>
        <p:nvSpPr>
          <p:cNvPr id="27" name="CuadroTexto 26"/>
          <p:cNvSpPr txBox="1"/>
          <p:nvPr/>
        </p:nvSpPr>
        <p:spPr>
          <a:xfrm>
            <a:off x="6902871" y="2887323"/>
            <a:ext cx="1992435" cy="276999"/>
          </a:xfrm>
          <a:prstGeom prst="rect">
            <a:avLst/>
          </a:prstGeom>
          <a:noFill/>
        </p:spPr>
        <p:txBody>
          <a:bodyPr wrap="square" rtlCol="0">
            <a:spAutoFit/>
          </a:bodyPr>
          <a:lstStyle/>
          <a:p>
            <a:pPr algn="just"/>
            <a:r>
              <a:rPr lang="es-US" sz="1200" b="1" dirty="0"/>
              <a:t>Relación de transmisión </a:t>
            </a:r>
          </a:p>
        </p:txBody>
      </p:sp>
      <mc:AlternateContent xmlns:mc="http://schemas.openxmlformats.org/markup-compatibility/2006" xmlns:a14="http://schemas.microsoft.com/office/drawing/2010/main">
        <mc:Choice Requires="a14">
          <p:sp>
            <p:nvSpPr>
              <p:cNvPr id="30" name="Rectángulo 29"/>
              <p:cNvSpPr/>
              <p:nvPr/>
            </p:nvSpPr>
            <p:spPr>
              <a:xfrm>
                <a:off x="9134126" y="3180130"/>
                <a:ext cx="2117054" cy="53085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smtClean="0">
                          <a:latin typeface="Cambria Math" panose="02040503050406030204" pitchFamily="18" charset="0"/>
                        </a:rPr>
                        <m:t>𝑖</m:t>
                      </m:r>
                      <m:r>
                        <a:rPr lang="es-ES" sz="1400" i="1" smtClean="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1">
                                  <a:latin typeface="Cambria Math" panose="02040503050406030204" pitchFamily="18" charset="0"/>
                                </a:rPr>
                                <m:t>2</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1">
                                  <a:latin typeface="Cambria Math" panose="02040503050406030204" pitchFamily="18" charset="0"/>
                                </a:rPr>
                                <m:t>1</m:t>
                              </m:r>
                            </m:sub>
                          </m:sSub>
                        </m:den>
                      </m:f>
                      <m:r>
                        <a:rPr lang="es-ES" sz="1400" b="0" i="1" smtClean="0">
                          <a:latin typeface="Cambria Math" panose="02040503050406030204" pitchFamily="18" charset="0"/>
                        </a:rPr>
                        <m:t>;  </m:t>
                      </m:r>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1">
                              <a:latin typeface="Cambria Math" panose="02040503050406030204" pitchFamily="18" charset="0"/>
                            </a:rPr>
                            <m:t>2</m:t>
                          </m:r>
                        </m:sub>
                      </m:sSub>
                      <m:r>
                        <a:rPr lang="es-EC" sz="1400" i="1">
                          <a:latin typeface="Cambria Math" panose="02040503050406030204" pitchFamily="18" charset="0"/>
                        </a:rPr>
                        <m:t>=152.4 </m:t>
                      </m:r>
                      <m:r>
                        <a:rPr lang="es-EC" sz="1400" i="1">
                          <a:latin typeface="Cambria Math" panose="02040503050406030204" pitchFamily="18" charset="0"/>
                        </a:rPr>
                        <m:t>𝑚𝑚</m:t>
                      </m:r>
                    </m:oMath>
                  </m:oMathPara>
                </a14:m>
                <a:endParaRPr lang="es-ES" sz="1400" i="1" dirty="0">
                  <a:latin typeface="Cambria Math" panose="02040503050406030204" pitchFamily="18" charset="0"/>
                </a:endParaRPr>
              </a:p>
            </p:txBody>
          </p:sp>
        </mc:Choice>
        <mc:Fallback xmlns="">
          <p:sp>
            <p:nvSpPr>
              <p:cNvPr id="30" name="Rectángulo 29"/>
              <p:cNvSpPr>
                <a:spLocks noRot="1" noChangeAspect="1" noMove="1" noResize="1" noEditPoints="1" noAdjustHandles="1" noChangeArrowheads="1" noChangeShapeType="1" noTextEdit="1"/>
              </p:cNvSpPr>
              <p:nvPr/>
            </p:nvSpPr>
            <p:spPr>
              <a:xfrm>
                <a:off x="9134126" y="3180130"/>
                <a:ext cx="2117054" cy="530851"/>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7455248" y="3210844"/>
                <a:ext cx="1597169" cy="46942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i="1" smtClean="0">
                          <a:latin typeface="Cambria Math" panose="02040503050406030204" pitchFamily="18" charset="0"/>
                        </a:rPr>
                        <m:t>𝑖</m:t>
                      </m:r>
                      <m:r>
                        <a:rPr lang="es-ES" sz="1200" i="0">
                          <a:latin typeface="Cambria Math" panose="02040503050406030204" pitchFamily="18" charset="0"/>
                        </a:rPr>
                        <m:t>=</m:t>
                      </m:r>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𝑁</m:t>
                              </m:r>
                            </m:e>
                            <m:sub>
                              <m:r>
                                <a:rPr lang="es-ES" sz="1200" i="0">
                                  <a:latin typeface="Cambria Math" panose="02040503050406030204" pitchFamily="18" charset="0"/>
                                </a:rPr>
                                <m:t>2</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𝑁</m:t>
                              </m:r>
                            </m:e>
                            <m:sub>
                              <m:r>
                                <a:rPr lang="es-ES" sz="1200" i="0">
                                  <a:latin typeface="Cambria Math" panose="02040503050406030204" pitchFamily="18" charset="0"/>
                                </a:rPr>
                                <m:t>1</m:t>
                              </m:r>
                            </m:sub>
                          </m:sSub>
                        </m:den>
                      </m:f>
                      <m:r>
                        <a:rPr lang="es-ES" sz="1200" b="0" i="1" smtClean="0">
                          <a:latin typeface="Cambria Math" panose="02040503050406030204" pitchFamily="18" charset="0"/>
                        </a:rPr>
                        <m:t>=</m:t>
                      </m:r>
                      <m:f>
                        <m:fPr>
                          <m:ctrlPr>
                            <a:rPr lang="es-ES" sz="1200" i="1">
                              <a:latin typeface="Cambria Math" panose="02040503050406030204" pitchFamily="18" charset="0"/>
                            </a:rPr>
                          </m:ctrlPr>
                        </m:fPr>
                        <m:num>
                          <m:r>
                            <a:rPr lang="es-EC" sz="1200" i="1">
                              <a:latin typeface="Cambria Math" panose="02040503050406030204" pitchFamily="18" charset="0"/>
                            </a:rPr>
                            <m:t>800</m:t>
                          </m:r>
                        </m:num>
                        <m:den>
                          <m:r>
                            <a:rPr lang="es-EC" sz="1200" i="1">
                              <a:latin typeface="Cambria Math" panose="02040503050406030204" pitchFamily="18" charset="0"/>
                            </a:rPr>
                            <m:t>1600</m:t>
                          </m:r>
                        </m:den>
                      </m:f>
                      <m:r>
                        <a:rPr lang="es-EC" sz="1200" i="1">
                          <a:latin typeface="Cambria Math" panose="02040503050406030204" pitchFamily="18" charset="0"/>
                        </a:rPr>
                        <m:t>=0.5</m:t>
                      </m:r>
                    </m:oMath>
                  </m:oMathPara>
                </a14:m>
                <a:endParaRPr lang="es-ES" dirty="0"/>
              </a:p>
            </p:txBody>
          </p:sp>
        </mc:Choice>
        <mc:Fallback xmlns="">
          <p:sp>
            <p:nvSpPr>
              <p:cNvPr id="31" name="Rectángulo 30"/>
              <p:cNvSpPr>
                <a:spLocks noRot="1" noChangeAspect="1" noMove="1" noResize="1" noEditPoints="1" noAdjustHandles="1" noChangeArrowheads="1" noChangeShapeType="1" noTextEdit="1"/>
              </p:cNvSpPr>
              <p:nvPr/>
            </p:nvSpPr>
            <p:spPr>
              <a:xfrm>
                <a:off x="7455248" y="3210844"/>
                <a:ext cx="1597169" cy="469424"/>
              </a:xfrm>
              <a:prstGeom prst="rect">
                <a:avLst/>
              </a:prstGeom>
              <a:blipFill rotWithShape="0">
                <a:blip r:embed="rId9"/>
                <a:stretch>
                  <a:fillRect/>
                </a:stretch>
              </a:blipFill>
            </p:spPr>
            <p:txBody>
              <a:bodyPr/>
              <a:lstStyle/>
              <a:p>
                <a:r>
                  <a:rPr lang="es-ES">
                    <a:noFill/>
                  </a:rPr>
                  <a:t> </a:t>
                </a:r>
              </a:p>
            </p:txBody>
          </p:sp>
        </mc:Fallback>
      </mc:AlternateContent>
      <p:sp>
        <p:nvSpPr>
          <p:cNvPr id="26" name="CuadroTexto 25"/>
          <p:cNvSpPr txBox="1"/>
          <p:nvPr/>
        </p:nvSpPr>
        <p:spPr>
          <a:xfrm>
            <a:off x="6961210" y="3680268"/>
            <a:ext cx="1992435" cy="276999"/>
          </a:xfrm>
          <a:prstGeom prst="rect">
            <a:avLst/>
          </a:prstGeom>
          <a:noFill/>
        </p:spPr>
        <p:txBody>
          <a:bodyPr wrap="square" rtlCol="0">
            <a:spAutoFit/>
          </a:bodyPr>
          <a:lstStyle/>
          <a:p>
            <a:pPr algn="just"/>
            <a:r>
              <a:rPr lang="es-US" sz="1200" b="1" dirty="0"/>
              <a:t>Transmisión de fuerzas </a:t>
            </a:r>
          </a:p>
        </p:txBody>
      </p:sp>
      <mc:AlternateContent xmlns:mc="http://schemas.openxmlformats.org/markup-compatibility/2006" xmlns:a14="http://schemas.microsoft.com/office/drawing/2010/main">
        <mc:Choice Requires="a14">
          <p:sp>
            <p:nvSpPr>
              <p:cNvPr id="6" name="Rectángulo 5"/>
              <p:cNvSpPr/>
              <p:nvPr/>
            </p:nvSpPr>
            <p:spPr>
              <a:xfrm>
                <a:off x="7627811" y="3632672"/>
                <a:ext cx="3837288" cy="753155"/>
              </a:xfrm>
              <a:prstGeom prst="rect">
                <a:avLst/>
              </a:prstGeom>
            </p:spPr>
            <p:txBody>
              <a:bodyPr wrap="square">
                <a:spAutoFit/>
              </a:bodyPr>
              <a:lstStyle/>
              <a:p>
                <a:endParaRPr lang="es-ES" sz="1400" dirty="0"/>
              </a:p>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𝐹</m:t>
                      </m:r>
                      <m:r>
                        <a:rPr lang="es-ES" sz="1400" i="1">
                          <a:latin typeface="Cambria Math" panose="02040503050406030204" pitchFamily="18" charset="0"/>
                        </a:rPr>
                        <m:t> =</m:t>
                      </m:r>
                      <m:f>
                        <m:fPr>
                          <m:ctrlPr>
                            <a:rPr lang="es-ES" sz="1400" i="1">
                              <a:latin typeface="Cambria Math" panose="02040503050406030204" pitchFamily="18" charset="0"/>
                            </a:rPr>
                          </m:ctrlPr>
                        </m:fPr>
                        <m:num>
                          <m:r>
                            <a:rPr lang="es-EC" sz="1400" i="1">
                              <a:latin typeface="Cambria Math" panose="02040503050406030204" pitchFamily="18" charset="0"/>
                            </a:rPr>
                            <m:t>𝜏</m:t>
                          </m:r>
                        </m:num>
                        <m:den>
                          <m:sSub>
                            <m:sSubPr>
                              <m:ctrlPr>
                                <a:rPr lang="es-ES" sz="1400" i="1">
                                  <a:latin typeface="Cambria Math" panose="02040503050406030204" pitchFamily="18" charset="0"/>
                                </a:rPr>
                              </m:ctrlPr>
                            </m:sSubPr>
                            <m:e>
                              <m:r>
                                <a:rPr lang="es-EC" sz="1400" i="1">
                                  <a:latin typeface="Cambria Math" panose="02040503050406030204" pitchFamily="18" charset="0"/>
                                </a:rPr>
                                <m:t>𝐷</m:t>
                              </m:r>
                            </m:e>
                            <m:sub>
                              <m:r>
                                <a:rPr lang="es-EC" sz="1400" i="1">
                                  <a:latin typeface="Cambria Math" panose="02040503050406030204" pitchFamily="18" charset="0"/>
                                </a:rPr>
                                <m:t>2</m:t>
                              </m:r>
                            </m:sub>
                          </m:sSub>
                          <m:r>
                            <a:rPr lang="es-EC" sz="1400" i="1">
                              <a:latin typeface="Cambria Math" panose="02040503050406030204" pitchFamily="18" charset="0"/>
                            </a:rPr>
                            <m:t>/2</m:t>
                          </m:r>
                        </m:den>
                      </m:f>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12.415 </m:t>
                          </m:r>
                          <m:r>
                            <a:rPr lang="es-ES" sz="1400" i="1">
                              <a:latin typeface="Cambria Math" panose="02040503050406030204" pitchFamily="18" charset="0"/>
                            </a:rPr>
                            <m:t>𝑁𝑚</m:t>
                          </m:r>
                        </m:num>
                        <m:den>
                          <m:r>
                            <a:rPr lang="es-ES" sz="1400" i="0">
                              <a:latin typeface="Cambria Math" panose="02040503050406030204" pitchFamily="18" charset="0"/>
                            </a:rPr>
                            <m:t>0.076 </m:t>
                          </m:r>
                          <m:r>
                            <a:rPr lang="es-ES" sz="1400" i="1">
                              <a:latin typeface="Cambria Math" panose="02040503050406030204" pitchFamily="18" charset="0"/>
                            </a:rPr>
                            <m:t>𝑚</m:t>
                          </m:r>
                        </m:den>
                      </m:f>
                      <m:r>
                        <a:rPr lang="es-ES" sz="1400" i="0">
                          <a:latin typeface="Cambria Math" panose="02040503050406030204" pitchFamily="18" charset="0"/>
                        </a:rPr>
                        <m:t>=162.93 </m:t>
                      </m:r>
                      <m:r>
                        <a:rPr lang="es-ES" sz="1400" i="1">
                          <a:latin typeface="Cambria Math" panose="02040503050406030204" pitchFamily="18" charset="0"/>
                        </a:rPr>
                        <m:t>𝑁</m:t>
                      </m:r>
                    </m:oMath>
                  </m:oMathPara>
                </a14:m>
                <a:endParaRPr lang="es-ES" sz="1400" dirty="0"/>
              </a:p>
            </p:txBody>
          </p:sp>
        </mc:Choice>
        <mc:Fallback xmlns="">
          <p:sp>
            <p:nvSpPr>
              <p:cNvPr id="6" name="Rectángulo 5"/>
              <p:cNvSpPr>
                <a:spLocks noRot="1" noChangeAspect="1" noMove="1" noResize="1" noEditPoints="1" noAdjustHandles="1" noChangeArrowheads="1" noChangeShapeType="1" noTextEdit="1"/>
              </p:cNvSpPr>
              <p:nvPr/>
            </p:nvSpPr>
            <p:spPr>
              <a:xfrm>
                <a:off x="7627811" y="3632672"/>
                <a:ext cx="3837288" cy="753155"/>
              </a:xfrm>
              <a:prstGeom prst="rect">
                <a:avLst/>
              </a:prstGeom>
              <a:blipFill rotWithShape="0">
                <a:blip r:embed="rId10"/>
                <a:stretch>
                  <a:fillRect b="-406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7453468" y="4385827"/>
                <a:ext cx="3861698" cy="576376"/>
              </a:xfrm>
              <a:prstGeom prst="rect">
                <a:avLst/>
              </a:prstGeom>
            </p:spPr>
            <p:txBody>
              <a:bodyPr wrap="none">
                <a:spAutoFit/>
              </a:bodyPr>
              <a:lstStyle/>
              <a:p>
                <a:pPr/>
                <a14:m>
                  <m:oMathPara xmlns:m="http://schemas.openxmlformats.org/officeDocument/2006/math">
                    <m:oMathParaPr>
                      <m:jc m:val="center"/>
                    </m:oMathParaPr>
                    <m:oMath xmlns:m="http://schemas.openxmlformats.org/officeDocument/2006/math">
                      <m:r>
                        <a:rPr lang="es-ES" sz="1400" i="1" smtClean="0">
                          <a:latin typeface="Cambria Math" panose="02040503050406030204" pitchFamily="18" charset="0"/>
                        </a:rPr>
                        <m:t>𝜏</m:t>
                      </m:r>
                      <m:r>
                        <a:rPr lang="es-ES" sz="1400" i="0">
                          <a:latin typeface="Cambria Math" panose="02040503050406030204" pitchFamily="18" charset="0"/>
                        </a:rPr>
                        <m:t>=</m:t>
                      </m:r>
                      <m:r>
                        <a:rPr lang="es-ES" sz="1400" i="1">
                          <a:latin typeface="Cambria Math" panose="02040503050406030204" pitchFamily="18" charset="0"/>
                        </a:rPr>
                        <m:t>𝐹</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0">
                                      <a:latin typeface="Cambria Math" panose="02040503050406030204" pitchFamily="18" charset="0"/>
                                    </a:rPr>
                                    <m:t>1</m:t>
                                  </m:r>
                                </m:sub>
                              </m:sSub>
                            </m:num>
                            <m:den>
                              <m:r>
                                <a:rPr lang="es-ES" sz="1400" i="0">
                                  <a:latin typeface="Cambria Math" panose="02040503050406030204" pitchFamily="18" charset="0"/>
                                </a:rPr>
                                <m:t>2</m:t>
                              </m:r>
                            </m:den>
                          </m:f>
                        </m:e>
                      </m:d>
                      <m:r>
                        <a:rPr lang="es-ES" sz="1400" b="0" i="0" smtClean="0">
                          <a:latin typeface="Cambria Math" panose="02040503050406030204" pitchFamily="18" charset="0"/>
                        </a:rPr>
                        <m:t>=</m:t>
                      </m:r>
                      <m:r>
                        <a:rPr lang="es-EC" sz="1400" i="1">
                          <a:latin typeface="Cambria Math" panose="02040503050406030204" pitchFamily="18" charset="0"/>
                        </a:rPr>
                        <m:t>162.93</m:t>
                      </m:r>
                      <m:r>
                        <a:rPr lang="es-EC" sz="1400" i="1">
                          <a:latin typeface="Cambria Math" panose="02040503050406030204" pitchFamily="18" charset="0"/>
                        </a:rPr>
                        <m:t>𝑁</m:t>
                      </m:r>
                      <m:d>
                        <m:dPr>
                          <m:ctrlPr>
                            <a:rPr lang="es-ES" sz="1400" i="1">
                              <a:latin typeface="Cambria Math" panose="02040503050406030204" pitchFamily="18" charset="0"/>
                            </a:rPr>
                          </m:ctrlPr>
                        </m:dPr>
                        <m:e>
                          <m:f>
                            <m:fPr>
                              <m:ctrlPr>
                                <a:rPr lang="es-ES" sz="1400" i="1">
                                  <a:latin typeface="Cambria Math" panose="02040503050406030204" pitchFamily="18" charset="0"/>
                                </a:rPr>
                              </m:ctrlPr>
                            </m:fPr>
                            <m:num>
                              <m:r>
                                <a:rPr lang="es-EC" sz="1400" i="1">
                                  <a:latin typeface="Cambria Math" panose="02040503050406030204" pitchFamily="18" charset="0"/>
                                </a:rPr>
                                <m:t>0</m:t>
                              </m:r>
                              <m:r>
                                <a:rPr lang="es-ES" sz="1400" b="0" i="1" smtClean="0">
                                  <a:latin typeface="Cambria Math" panose="02040503050406030204" pitchFamily="18" charset="0"/>
                                </a:rPr>
                                <m:t>,0038</m:t>
                              </m:r>
                              <m:r>
                                <a:rPr lang="es-EC" sz="1400" i="1">
                                  <a:latin typeface="Cambria Math" panose="02040503050406030204" pitchFamily="18" charset="0"/>
                                </a:rPr>
                                <m:t> </m:t>
                              </m:r>
                              <m:r>
                                <a:rPr lang="es-EC" sz="1400" i="1">
                                  <a:latin typeface="Cambria Math" panose="02040503050406030204" pitchFamily="18" charset="0"/>
                                </a:rPr>
                                <m:t>𝑚</m:t>
                              </m:r>
                            </m:num>
                            <m:den>
                              <m:r>
                                <a:rPr lang="es-EC" sz="1400" i="1">
                                  <a:latin typeface="Cambria Math" panose="02040503050406030204" pitchFamily="18" charset="0"/>
                                </a:rPr>
                                <m:t>2</m:t>
                              </m:r>
                            </m:den>
                          </m:f>
                        </m:e>
                      </m:d>
                      <m:r>
                        <a:rPr lang="es-ES" sz="1400" b="0" i="0" smtClean="0">
                          <a:latin typeface="Cambria Math" panose="02040503050406030204" pitchFamily="18" charset="0"/>
                        </a:rPr>
                        <m:t>=</m:t>
                      </m:r>
                      <m:r>
                        <a:rPr lang="es-ES" sz="1400" b="0" i="1" smtClean="0">
                          <a:latin typeface="Cambria Math" panose="02040503050406030204" pitchFamily="18" charset="0"/>
                        </a:rPr>
                        <m:t>6,21</m:t>
                      </m:r>
                      <m:r>
                        <a:rPr lang="es-EC" sz="1400" i="1">
                          <a:latin typeface="Cambria Math" panose="02040503050406030204" pitchFamily="18" charset="0"/>
                        </a:rPr>
                        <m:t> </m:t>
                      </m:r>
                      <m:r>
                        <a:rPr lang="es-EC" sz="1400" i="1">
                          <a:latin typeface="Cambria Math" panose="02040503050406030204" pitchFamily="18" charset="0"/>
                        </a:rPr>
                        <m:t>𝑁𝑚</m:t>
                      </m:r>
                    </m:oMath>
                  </m:oMathPara>
                </a14:m>
                <a:endParaRPr lang="es-ES" sz="1400" dirty="0"/>
              </a:p>
            </p:txBody>
          </p:sp>
        </mc:Choice>
        <mc:Fallback xmlns="">
          <p:sp>
            <p:nvSpPr>
              <p:cNvPr id="12" name="Rectángulo 11"/>
              <p:cNvSpPr>
                <a:spLocks noRot="1" noChangeAspect="1" noMove="1" noResize="1" noEditPoints="1" noAdjustHandles="1" noChangeArrowheads="1" noChangeShapeType="1" noTextEdit="1"/>
              </p:cNvSpPr>
              <p:nvPr/>
            </p:nvSpPr>
            <p:spPr>
              <a:xfrm>
                <a:off x="7453468" y="4385827"/>
                <a:ext cx="3861698" cy="576376"/>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4" name="Rectángulo 13"/>
              <p:cNvSpPr/>
              <p:nvPr/>
            </p:nvSpPr>
            <p:spPr>
              <a:xfrm>
                <a:off x="1731922" y="5324085"/>
                <a:ext cx="7504555" cy="71468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𝑃𝑜𝑡</m:t>
                      </m:r>
                      <m:r>
                        <a:rPr lang="es-ES" i="0">
                          <a:latin typeface="Cambria Math" panose="02040503050406030204" pitchFamily="18" charset="0"/>
                        </a:rPr>
                        <m:t>=</m:t>
                      </m:r>
                      <m:r>
                        <a:rPr lang="es-ES" i="1">
                          <a:latin typeface="Cambria Math" panose="02040503050406030204" pitchFamily="18" charset="0"/>
                        </a:rPr>
                        <m:t>𝜏𝜔</m:t>
                      </m:r>
                      <m:r>
                        <a:rPr lang="es-ES" i="0" smtClean="0">
                          <a:latin typeface="Cambria Math" panose="02040503050406030204" pitchFamily="18" charset="0"/>
                        </a:rPr>
                        <m:t>=</m:t>
                      </m:r>
                      <m:r>
                        <a:rPr lang="es-ES" b="0" i="1" smtClean="0">
                          <a:latin typeface="Cambria Math" panose="02040503050406030204" pitchFamily="18" charset="0"/>
                        </a:rPr>
                        <m:t>6,21</m:t>
                      </m:r>
                      <m:r>
                        <a:rPr lang="es-ES" i="1">
                          <a:latin typeface="Cambria Math" panose="02040503050406030204" pitchFamily="18" charset="0"/>
                        </a:rPr>
                        <m:t>𝑁𝑚</m:t>
                      </m:r>
                      <m:d>
                        <m:dPr>
                          <m:ctrlPr>
                            <a:rPr lang="es-ES" i="1">
                              <a:latin typeface="Cambria Math" panose="02040503050406030204" pitchFamily="18" charset="0"/>
                            </a:rPr>
                          </m:ctrlPr>
                        </m:dPr>
                        <m:e>
                          <m:r>
                            <a:rPr lang="es-ES" b="0" i="0" smtClean="0">
                              <a:latin typeface="Cambria Math" panose="02040503050406030204" pitchFamily="18" charset="0"/>
                            </a:rPr>
                            <m:t>1</m:t>
                          </m:r>
                          <m:r>
                            <a:rPr lang="es-ES" i="0">
                              <a:latin typeface="Cambria Math" panose="02040503050406030204" pitchFamily="18" charset="0"/>
                            </a:rPr>
                            <m:t>800</m:t>
                          </m:r>
                          <m:d>
                            <m:dPr>
                              <m:ctrlPr>
                                <a:rPr lang="es-ES" i="1">
                                  <a:latin typeface="Cambria Math" panose="02040503050406030204" pitchFamily="18" charset="0"/>
                                </a:rPr>
                              </m:ctrlPr>
                            </m:dPr>
                            <m:e>
                              <m:f>
                                <m:fPr>
                                  <m:ctrlPr>
                                    <a:rPr lang="es-ES" i="1">
                                      <a:latin typeface="Cambria Math" panose="02040503050406030204" pitchFamily="18" charset="0"/>
                                    </a:rPr>
                                  </m:ctrlPr>
                                </m:fPr>
                                <m:num>
                                  <m:r>
                                    <a:rPr lang="es-ES" i="0">
                                      <a:latin typeface="Cambria Math" panose="02040503050406030204" pitchFamily="18" charset="0"/>
                                    </a:rPr>
                                    <m:t>2</m:t>
                                  </m:r>
                                  <m:r>
                                    <a:rPr lang="es-ES" i="1">
                                      <a:latin typeface="Cambria Math" panose="02040503050406030204" pitchFamily="18" charset="0"/>
                                    </a:rPr>
                                    <m:t>𝜋</m:t>
                                  </m:r>
                                </m:num>
                                <m:den>
                                  <m:r>
                                    <a:rPr lang="es-ES" i="0">
                                      <a:latin typeface="Cambria Math" panose="02040503050406030204" pitchFamily="18" charset="0"/>
                                    </a:rPr>
                                    <m:t>60</m:t>
                                  </m:r>
                                </m:den>
                              </m:f>
                            </m:e>
                          </m:d>
                          <m:f>
                            <m:fPr>
                              <m:ctrlPr>
                                <a:rPr lang="es-ES" i="1">
                                  <a:latin typeface="Cambria Math" panose="02040503050406030204" pitchFamily="18" charset="0"/>
                                </a:rPr>
                              </m:ctrlPr>
                            </m:fPr>
                            <m:num>
                              <m:r>
                                <a:rPr lang="es-ES" i="1">
                                  <a:latin typeface="Cambria Math" panose="02040503050406030204" pitchFamily="18" charset="0"/>
                                </a:rPr>
                                <m:t>𝑟𝑎𝑑</m:t>
                              </m:r>
                            </m:num>
                            <m:den>
                              <m:r>
                                <a:rPr lang="es-ES" i="1">
                                  <a:latin typeface="Cambria Math" panose="02040503050406030204" pitchFamily="18" charset="0"/>
                                </a:rPr>
                                <m:t>𝑠</m:t>
                              </m:r>
                            </m:den>
                          </m:f>
                          <m:r>
                            <a:rPr lang="es-ES" i="0">
                              <a:latin typeface="Cambria Math" panose="02040503050406030204" pitchFamily="18" charset="0"/>
                            </a:rPr>
                            <m:t> </m:t>
                          </m:r>
                        </m:e>
                      </m:d>
                      <m:r>
                        <a:rPr lang="es-ES" b="0" i="0" smtClean="0">
                          <a:latin typeface="Cambria Math" panose="02040503050406030204" pitchFamily="18" charset="0"/>
                        </a:rPr>
                        <m:t>=</m:t>
                      </m:r>
                      <m:r>
                        <a:rPr lang="es-MX" i="1">
                          <a:latin typeface="Cambria Math" panose="02040503050406030204" pitchFamily="18" charset="0"/>
                        </a:rPr>
                        <m:t>1</m:t>
                      </m:r>
                      <m:r>
                        <a:rPr lang="es-ES" b="0" i="1" smtClean="0">
                          <a:latin typeface="Cambria Math" panose="02040503050406030204" pitchFamily="18" charset="0"/>
                        </a:rPr>
                        <m:t>17</m:t>
                      </m:r>
                      <m:r>
                        <a:rPr lang="es-MX" i="1">
                          <a:latin typeface="Cambria Math" panose="02040503050406030204" pitchFamily="18" charset="0"/>
                        </a:rPr>
                        <m:t>0.</m:t>
                      </m:r>
                      <m:r>
                        <a:rPr lang="es-ES" b="0" i="1" smtClean="0">
                          <a:latin typeface="Cambria Math" panose="02040503050406030204" pitchFamily="18" charset="0"/>
                        </a:rPr>
                        <m:t>55</m:t>
                      </m:r>
                      <m:r>
                        <a:rPr lang="es-MX" i="1">
                          <a:latin typeface="Cambria Math" panose="02040503050406030204" pitchFamily="18" charset="0"/>
                        </a:rPr>
                        <m:t> </m:t>
                      </m:r>
                      <m:r>
                        <a:rPr lang="es-MX" i="1">
                          <a:latin typeface="Cambria Math" panose="02040503050406030204" pitchFamily="18" charset="0"/>
                        </a:rPr>
                        <m:t>𝑊</m:t>
                      </m:r>
                      <m:r>
                        <a:rPr lang="es-MX" i="1">
                          <a:latin typeface="Cambria Math" panose="02040503050406030204" pitchFamily="18" charset="0"/>
                        </a:rPr>
                        <m:t>=1.56 </m:t>
                      </m:r>
                      <m:r>
                        <a:rPr lang="es-MX" i="1">
                          <a:latin typeface="Cambria Math" panose="02040503050406030204" pitchFamily="18" charset="0"/>
                        </a:rPr>
                        <m:t>h𝑝</m:t>
                      </m:r>
                      <m:r>
                        <a:rPr lang="es-MX" i="1">
                          <a:latin typeface="Cambria Math" panose="02040503050406030204" pitchFamily="18" charset="0"/>
                        </a:rPr>
                        <m:t>≈1.6 </m:t>
                      </m:r>
                      <m:r>
                        <a:rPr lang="es-MX" i="1">
                          <a:latin typeface="Cambria Math" panose="02040503050406030204" pitchFamily="18" charset="0"/>
                        </a:rPr>
                        <m:t>h𝑝</m:t>
                      </m:r>
                    </m:oMath>
                  </m:oMathPara>
                </a14:m>
                <a:endParaRPr lang="es-ES" dirty="0"/>
              </a:p>
            </p:txBody>
          </p:sp>
        </mc:Choice>
        <mc:Fallback xmlns="">
          <p:sp>
            <p:nvSpPr>
              <p:cNvPr id="14" name="Rectángulo 13"/>
              <p:cNvSpPr>
                <a:spLocks noRot="1" noChangeAspect="1" noMove="1" noResize="1" noEditPoints="1" noAdjustHandles="1" noChangeArrowheads="1" noChangeShapeType="1" noTextEdit="1"/>
              </p:cNvSpPr>
              <p:nvPr/>
            </p:nvSpPr>
            <p:spPr>
              <a:xfrm>
                <a:off x="1731922" y="5324085"/>
                <a:ext cx="7504555" cy="714683"/>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9093553" y="5219150"/>
                <a:ext cx="2313582"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i="1" smtClean="0">
                          <a:latin typeface="Cambria Math" panose="02040503050406030204" pitchFamily="18" charset="0"/>
                        </a:rPr>
                        <m:t>𝑃𝑑</m:t>
                      </m:r>
                      <m:r>
                        <a:rPr lang="es-ES" i="0">
                          <a:latin typeface="Cambria Math" panose="02040503050406030204" pitchFamily="18" charset="0"/>
                        </a:rPr>
                        <m:t>=1.</m:t>
                      </m:r>
                      <m:r>
                        <a:rPr lang="es-ES" b="0" i="0" smtClean="0">
                          <a:latin typeface="Cambria Math" panose="02040503050406030204" pitchFamily="18" charset="0"/>
                        </a:rPr>
                        <m:t>95</m:t>
                      </m:r>
                      <m:r>
                        <a:rPr lang="es-ES" i="0">
                          <a:latin typeface="Cambria Math" panose="02040503050406030204" pitchFamily="18" charset="0"/>
                        </a:rPr>
                        <m:t> </m:t>
                      </m:r>
                      <m:r>
                        <a:rPr lang="es-ES" i="1">
                          <a:latin typeface="Cambria Math" panose="02040503050406030204" pitchFamily="18" charset="0"/>
                        </a:rPr>
                        <m:t>h𝑝</m:t>
                      </m:r>
                      <m:r>
                        <a:rPr lang="es-ES" i="0">
                          <a:latin typeface="Cambria Math" panose="02040503050406030204" pitchFamily="18" charset="0"/>
                        </a:rPr>
                        <m:t>≈</m:t>
                      </m:r>
                      <m:r>
                        <a:rPr lang="es-ES" i="0" smtClean="0">
                          <a:solidFill>
                            <a:srgbClr val="FF0000"/>
                          </a:solidFill>
                          <a:latin typeface="Cambria Math" panose="02040503050406030204" pitchFamily="18" charset="0"/>
                        </a:rPr>
                        <m:t>2 </m:t>
                      </m:r>
                      <m:r>
                        <a:rPr lang="es-ES" i="1">
                          <a:solidFill>
                            <a:srgbClr val="FF0000"/>
                          </a:solidFill>
                          <a:latin typeface="Cambria Math" panose="02040503050406030204" pitchFamily="18" charset="0"/>
                        </a:rPr>
                        <m:t>h𝑝</m:t>
                      </m:r>
                    </m:oMath>
                  </m:oMathPara>
                </a14:m>
                <a:endParaRPr lang="es-ES" dirty="0">
                  <a:solidFill>
                    <a:srgbClr val="FF0000"/>
                  </a:solidFill>
                </a:endParaRPr>
              </a:p>
            </p:txBody>
          </p:sp>
        </mc:Choice>
        <mc:Fallback xmlns="">
          <p:sp>
            <p:nvSpPr>
              <p:cNvPr id="22" name="Rectángulo 21"/>
              <p:cNvSpPr>
                <a:spLocks noRot="1" noChangeAspect="1" noMove="1" noResize="1" noEditPoints="1" noAdjustHandles="1" noChangeArrowheads="1" noChangeShapeType="1" noTextEdit="1"/>
              </p:cNvSpPr>
              <p:nvPr/>
            </p:nvSpPr>
            <p:spPr>
              <a:xfrm>
                <a:off x="9093553" y="5219150"/>
                <a:ext cx="2313582" cy="369332"/>
              </a:xfrm>
              <a:prstGeom prst="rect">
                <a:avLst/>
              </a:prstGeom>
              <a:blipFill rotWithShape="0">
                <a:blip r:embed="rId13"/>
                <a:stretch>
                  <a:fillRect b="-14754"/>
                </a:stretch>
              </a:blipFill>
            </p:spPr>
            <p:txBody>
              <a:bodyPr/>
              <a:lstStyle/>
              <a:p>
                <a:r>
                  <a:rPr lang="es-ES">
                    <a:noFill/>
                  </a:rPr>
                  <a:t> </a:t>
                </a:r>
              </a:p>
            </p:txBody>
          </p:sp>
        </mc:Fallback>
      </mc:AlternateContent>
      <p:pic>
        <p:nvPicPr>
          <p:cNvPr id="2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4">
            <a:extLst>
              <a:ext uri="{BEBA8EAE-BF5A-486C-A8C5-ECC9F3942E4B}">
                <a14:imgProps xmlns:a14="http://schemas.microsoft.com/office/drawing/2010/main">
                  <a14:imgLayer r:embed="rId1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5804761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786928" y="859274"/>
            <a:ext cx="2557111" cy="369332"/>
          </a:xfrm>
          <a:prstGeom prst="rect">
            <a:avLst/>
          </a:prstGeom>
        </p:spPr>
        <p:txBody>
          <a:bodyPr wrap="none">
            <a:spAutoFit/>
          </a:bodyPr>
          <a:lstStyle/>
          <a:p>
            <a:pPr algn="r" defTabSz="914400"/>
            <a:r>
              <a:rPr lang="es-EC" b="1" i="1" kern="0" dirty="0"/>
              <a:t>Selección de Bandas</a:t>
            </a:r>
          </a:p>
        </p:txBody>
      </p:sp>
      <p:sp>
        <p:nvSpPr>
          <p:cNvPr id="8" name="CuadroTexto 7"/>
          <p:cNvSpPr txBox="1"/>
          <p:nvPr/>
        </p:nvSpPr>
        <p:spPr>
          <a:xfrm>
            <a:off x="331665" y="1301048"/>
            <a:ext cx="1893375" cy="276999"/>
          </a:xfrm>
          <a:prstGeom prst="rect">
            <a:avLst/>
          </a:prstGeom>
          <a:noFill/>
        </p:spPr>
        <p:txBody>
          <a:bodyPr wrap="square" rtlCol="0">
            <a:spAutoFit/>
          </a:bodyPr>
          <a:lstStyle/>
          <a:p>
            <a:pPr algn="just"/>
            <a:r>
              <a:rPr lang="es-US" sz="1200" b="1" dirty="0"/>
              <a:t>Factor de Servicio </a:t>
            </a:r>
          </a:p>
        </p:txBody>
      </p:sp>
      <p:sp>
        <p:nvSpPr>
          <p:cNvPr id="9" name="Rectángulo 8"/>
          <p:cNvSpPr/>
          <p:nvPr/>
        </p:nvSpPr>
        <p:spPr>
          <a:xfrm>
            <a:off x="571500" y="1650489"/>
            <a:ext cx="2491740" cy="830997"/>
          </a:xfrm>
          <a:prstGeom prst="rect">
            <a:avLst/>
          </a:prstGeom>
        </p:spPr>
        <p:txBody>
          <a:bodyPr wrap="square">
            <a:spAutoFit/>
          </a:bodyPr>
          <a:lstStyle/>
          <a:p>
            <a:pPr marL="171450" indent="-171450" algn="just">
              <a:buFont typeface="Arial" panose="020B0604020202020204" pitchFamily="34" charset="0"/>
              <a:buChar char="•"/>
            </a:pPr>
            <a:r>
              <a:rPr lang="es-EC" sz="1200" dirty="0">
                <a:ea typeface="Calibri" panose="020F0502020204030204" pitchFamily="34" charset="0"/>
              </a:rPr>
              <a:t>Según el catálogo el factor que se ajusta es el 1.2 pues trabajara menos de 10 horas y en cizalla </a:t>
            </a:r>
            <a:endParaRPr lang="es-ES" sz="1200" dirty="0"/>
          </a:p>
        </p:txBody>
      </p:sp>
      <mc:AlternateContent xmlns:mc="http://schemas.openxmlformats.org/markup-compatibility/2006" xmlns:a14="http://schemas.microsoft.com/office/drawing/2010/main">
        <mc:Choice Requires="a14">
          <p:sp>
            <p:nvSpPr>
              <p:cNvPr id="10" name="Rectángulo 9"/>
              <p:cNvSpPr/>
              <p:nvPr/>
            </p:nvSpPr>
            <p:spPr>
              <a:xfrm>
                <a:off x="3299878" y="1655715"/>
                <a:ext cx="2039341" cy="92333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𝑃𝑑</m:t>
                      </m:r>
                      <m:r>
                        <a:rPr lang="es-EC" i="1">
                          <a:latin typeface="Cambria Math" panose="02040503050406030204" pitchFamily="18" charset="0"/>
                        </a:rPr>
                        <m:t>=1.2∗1.5 </m:t>
                      </m:r>
                      <m:r>
                        <a:rPr lang="es-EC" i="1">
                          <a:latin typeface="Cambria Math" panose="02040503050406030204" pitchFamily="18" charset="0"/>
                        </a:rPr>
                        <m:t>𝐻𝑝</m:t>
                      </m:r>
                    </m:oMath>
                  </m:oMathPara>
                </a14:m>
                <a:endParaRPr lang="es-ES" dirty="0"/>
              </a:p>
              <a:p>
                <a:pPr/>
                <a14:m>
                  <m:oMathPara xmlns:m="http://schemas.openxmlformats.org/officeDocument/2006/math">
                    <m:oMathParaPr>
                      <m:jc m:val="centerGroup"/>
                    </m:oMathParaPr>
                    <m:oMath xmlns:m="http://schemas.openxmlformats.org/officeDocument/2006/math">
                      <m:r>
                        <a:rPr lang="es-EC" i="1">
                          <a:latin typeface="Cambria Math" panose="02040503050406030204" pitchFamily="18" charset="0"/>
                        </a:rPr>
                        <m:t>𝑃𝑑</m:t>
                      </m:r>
                      <m:r>
                        <a:rPr lang="es-EC" i="1">
                          <a:latin typeface="Cambria Math" panose="02040503050406030204" pitchFamily="18" charset="0"/>
                        </a:rPr>
                        <m:t>=1.8 </m:t>
                      </m:r>
                      <m:r>
                        <a:rPr lang="es-EC" i="1">
                          <a:latin typeface="Cambria Math" panose="02040503050406030204" pitchFamily="18" charset="0"/>
                        </a:rPr>
                        <m:t>h𝑝</m:t>
                      </m:r>
                    </m:oMath>
                  </m:oMathPara>
                </a14:m>
                <a:endParaRPr lang="es-ES" dirty="0"/>
              </a:p>
              <a:p>
                <a:endParaRPr lang="es-ES" dirty="0"/>
              </a:p>
            </p:txBody>
          </p:sp>
        </mc:Choice>
        <mc:Fallback xmlns="">
          <p:sp>
            <p:nvSpPr>
              <p:cNvPr id="10" name="Rectángulo 9"/>
              <p:cNvSpPr>
                <a:spLocks noRot="1" noChangeAspect="1" noMove="1" noResize="1" noEditPoints="1" noAdjustHandles="1" noChangeArrowheads="1" noChangeShapeType="1" noTextEdit="1"/>
              </p:cNvSpPr>
              <p:nvPr/>
            </p:nvSpPr>
            <p:spPr>
              <a:xfrm>
                <a:off x="3299878" y="1655715"/>
                <a:ext cx="2039341" cy="923330"/>
              </a:xfrm>
              <a:prstGeom prst="rect">
                <a:avLst/>
              </a:prstGeom>
              <a:blipFill rotWithShape="0">
                <a:blip r:embed="rId2"/>
                <a:stretch>
                  <a:fillRect/>
                </a:stretch>
              </a:blipFill>
            </p:spPr>
            <p:txBody>
              <a:bodyPr/>
              <a:lstStyle/>
              <a:p>
                <a:r>
                  <a:rPr lang="es-ES">
                    <a:noFill/>
                  </a:rPr>
                  <a:t> </a:t>
                </a:r>
              </a:p>
            </p:txBody>
          </p:sp>
        </mc:Fallback>
      </mc:AlternateContent>
      <p:sp>
        <p:nvSpPr>
          <p:cNvPr id="11" name="Rectángulo 10"/>
          <p:cNvSpPr/>
          <p:nvPr/>
        </p:nvSpPr>
        <p:spPr>
          <a:xfrm>
            <a:off x="5485026" y="2970343"/>
            <a:ext cx="1107996" cy="336118"/>
          </a:xfrm>
          <a:prstGeom prst="rect">
            <a:avLst/>
          </a:prstGeom>
        </p:spPr>
        <p:txBody>
          <a:bodyPr wrap="none">
            <a:spAutoFit/>
          </a:bodyPr>
          <a:lstStyle/>
          <a:p>
            <a:pPr lvl="2" algn="just">
              <a:lnSpc>
                <a:spcPct val="150000"/>
              </a:lnSpc>
              <a:spcBef>
                <a:spcPts val="200"/>
              </a:spcBef>
              <a:spcAft>
                <a:spcPts val="0"/>
              </a:spcAft>
            </a:pPr>
            <a:endPar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15" name="CuadroTexto 14"/>
          <p:cNvSpPr txBox="1"/>
          <p:nvPr/>
        </p:nvSpPr>
        <p:spPr>
          <a:xfrm>
            <a:off x="453585" y="2590149"/>
            <a:ext cx="2998275" cy="276999"/>
          </a:xfrm>
          <a:prstGeom prst="rect">
            <a:avLst/>
          </a:prstGeom>
          <a:noFill/>
        </p:spPr>
        <p:txBody>
          <a:bodyPr wrap="square" rtlCol="0">
            <a:spAutoFit/>
          </a:bodyPr>
          <a:lstStyle/>
          <a:p>
            <a:pPr algn="just"/>
            <a:r>
              <a:rPr lang="es-EC" sz="1200" b="1" dirty="0"/>
              <a:t>Sección transversal de la banda</a:t>
            </a:r>
            <a:endParaRPr lang="es-US" sz="1200" b="1" dirty="0"/>
          </a:p>
        </p:txBody>
      </p:sp>
      <p:pic>
        <p:nvPicPr>
          <p:cNvPr id="4" name="Imagen 3"/>
          <p:cNvPicPr>
            <a:picLocks noChangeAspect="1"/>
          </p:cNvPicPr>
          <p:nvPr/>
        </p:nvPicPr>
        <p:blipFill rotWithShape="1">
          <a:blip r:embed="rId3"/>
          <a:srcRect l="26917" t="28001" r="58820" b="12903"/>
          <a:stretch/>
        </p:blipFill>
        <p:spPr>
          <a:xfrm>
            <a:off x="824266" y="2867148"/>
            <a:ext cx="923254" cy="2151892"/>
          </a:xfrm>
          <a:prstGeom prst="rect">
            <a:avLst/>
          </a:prstGeom>
        </p:spPr>
      </p:pic>
      <p:pic>
        <p:nvPicPr>
          <p:cNvPr id="5" name="Imagen 4"/>
          <p:cNvPicPr>
            <a:picLocks noChangeAspect="1"/>
          </p:cNvPicPr>
          <p:nvPr/>
        </p:nvPicPr>
        <p:blipFill rotWithShape="1">
          <a:blip r:embed="rId4"/>
          <a:srcRect l="25167" t="29111" r="54000" b="50444"/>
          <a:stretch/>
        </p:blipFill>
        <p:spPr>
          <a:xfrm>
            <a:off x="3063240" y="3231948"/>
            <a:ext cx="2214062" cy="1222162"/>
          </a:xfrm>
          <a:prstGeom prst="rect">
            <a:avLst/>
          </a:prstGeom>
        </p:spPr>
      </p:pic>
      <p:sp>
        <p:nvSpPr>
          <p:cNvPr id="24" name="Rectángulo 23"/>
          <p:cNvSpPr/>
          <p:nvPr/>
        </p:nvSpPr>
        <p:spPr>
          <a:xfrm>
            <a:off x="3063240" y="2626370"/>
            <a:ext cx="2526654" cy="276999"/>
          </a:xfrm>
          <a:prstGeom prst="rect">
            <a:avLst/>
          </a:prstGeom>
        </p:spPr>
        <p:txBody>
          <a:bodyPr wrap="none">
            <a:spAutoFit/>
          </a:bodyPr>
          <a:lstStyle/>
          <a:p>
            <a:pPr algn="just"/>
            <a:r>
              <a:rPr lang="es-EC" sz="1200" b="1" dirty="0"/>
              <a:t>Sección transversal de la banda</a:t>
            </a:r>
            <a:endParaRPr lang="es-US" sz="1200" b="1" dirty="0"/>
          </a:p>
        </p:txBody>
      </p:sp>
      <p:sp>
        <p:nvSpPr>
          <p:cNvPr id="32" name="Rectángulo 31"/>
          <p:cNvSpPr/>
          <p:nvPr/>
        </p:nvSpPr>
        <p:spPr>
          <a:xfrm>
            <a:off x="6017975" y="1043940"/>
            <a:ext cx="1838517" cy="276999"/>
          </a:xfrm>
          <a:prstGeom prst="rect">
            <a:avLst/>
          </a:prstGeom>
        </p:spPr>
        <p:txBody>
          <a:bodyPr wrap="none">
            <a:spAutoFit/>
          </a:bodyPr>
          <a:lstStyle/>
          <a:p>
            <a:pPr algn="just"/>
            <a:r>
              <a:rPr lang="es-ES" sz="1200" b="1" dirty="0"/>
              <a:t>Velocidad de la banda </a:t>
            </a:r>
            <a:endParaRPr lang="es-US" sz="1200" b="1" dirty="0"/>
          </a:p>
        </p:txBody>
      </p:sp>
      <mc:AlternateContent xmlns:mc="http://schemas.openxmlformats.org/markup-compatibility/2006" xmlns:a14="http://schemas.microsoft.com/office/drawing/2010/main">
        <mc:Choice Requires="a14">
          <p:sp>
            <p:nvSpPr>
              <p:cNvPr id="28" name="Rectángulo 27"/>
              <p:cNvSpPr/>
              <p:nvPr/>
            </p:nvSpPr>
            <p:spPr>
              <a:xfrm>
                <a:off x="5834142" y="1301048"/>
                <a:ext cx="2984117" cy="787523"/>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400">
                          <a:latin typeface="Cambria Math" panose="02040503050406030204" pitchFamily="18" charset="0"/>
                        </a:rPr>
                        <m:t>𝑣</m:t>
                      </m:r>
                      <m:r>
                        <a:rPr lang="es-ES" sz="1400">
                          <a:latin typeface="Cambria Math" panose="02040503050406030204" pitchFamily="18" charset="0"/>
                        </a:rPr>
                        <m:t>=</m:t>
                      </m:r>
                      <m:f>
                        <m:fPr>
                          <m:ctrlPr>
                            <a:rPr lang="es-ES" sz="1400" i="1">
                              <a:latin typeface="Cambria Math" panose="02040503050406030204" pitchFamily="18" charset="0"/>
                            </a:rPr>
                          </m:ctrlPr>
                        </m:fPr>
                        <m:num>
                          <m:d>
                            <m:dPr>
                              <m:ctrlPr>
                                <a:rPr lang="es-ES" sz="1400" i="1">
                                  <a:latin typeface="Cambria Math" panose="02040503050406030204" pitchFamily="18" charset="0"/>
                                </a:rPr>
                              </m:ctrlPr>
                            </m:dPr>
                            <m:e>
                              <m:r>
                                <a:rPr lang="es-ES" sz="1400">
                                  <a:latin typeface="Cambria Math" panose="02040503050406030204" pitchFamily="18" charset="0"/>
                                </a:rPr>
                                <m:t>1600</m:t>
                              </m:r>
                              <m:r>
                                <a:rPr lang="es-ES" sz="1400">
                                  <a:latin typeface="Cambria Math" panose="02040503050406030204" pitchFamily="18" charset="0"/>
                                </a:rPr>
                                <m:t>𝑟𝑝𝑚</m:t>
                              </m:r>
                              <m:r>
                                <a:rPr lang="es-ES" sz="1400">
                                  <a:latin typeface="Cambria Math" panose="02040503050406030204" pitchFamily="18" charset="0"/>
                                </a:rPr>
                                <m:t> </m:t>
                              </m:r>
                            </m:e>
                          </m:d>
                          <m:r>
                            <a:rPr lang="es-ES" sz="1400">
                              <a:latin typeface="Cambria Math" panose="02040503050406030204" pitchFamily="18" charset="0"/>
                            </a:rPr>
                            <m:t>∗63 </m:t>
                          </m:r>
                          <m:r>
                            <a:rPr lang="es-ES" sz="1400">
                              <a:latin typeface="Cambria Math" panose="02040503050406030204" pitchFamily="18" charset="0"/>
                            </a:rPr>
                            <m:t>𝑚𝑚</m:t>
                          </m:r>
                        </m:num>
                        <m:den>
                          <m:r>
                            <a:rPr lang="es-ES" sz="1400">
                              <a:latin typeface="Cambria Math" panose="02040503050406030204" pitchFamily="18" charset="0"/>
                            </a:rPr>
                            <m:t>19100</m:t>
                          </m:r>
                        </m:den>
                      </m:f>
                      <m:r>
                        <a:rPr lang="es-EC" sz="1400">
                          <a:latin typeface="Cambria Math" panose="02040503050406030204" pitchFamily="18" charset="0"/>
                        </a:rPr>
                        <m:t>=5.94</m:t>
                      </m:r>
                      <m:f>
                        <m:fPr>
                          <m:ctrlPr>
                            <a:rPr lang="es-ES" sz="1400" i="1">
                              <a:latin typeface="Cambria Math" panose="02040503050406030204" pitchFamily="18" charset="0"/>
                            </a:rPr>
                          </m:ctrlPr>
                        </m:fPr>
                        <m:num>
                          <m:r>
                            <a:rPr lang="es-EC" sz="1400">
                              <a:latin typeface="Cambria Math" panose="02040503050406030204" pitchFamily="18" charset="0"/>
                            </a:rPr>
                            <m:t>𝑚</m:t>
                          </m:r>
                        </m:num>
                        <m:den>
                          <m:r>
                            <a:rPr lang="es-EC" sz="1400">
                              <a:latin typeface="Cambria Math" panose="02040503050406030204" pitchFamily="18" charset="0"/>
                            </a:rPr>
                            <m:t>𝑠</m:t>
                          </m:r>
                        </m:den>
                      </m:f>
                    </m:oMath>
                  </m:oMathPara>
                </a14:m>
                <a:endParaRPr lang="es-ES" sz="1400" dirty="0">
                  <a:latin typeface="Cambria Math" panose="02040503050406030204" pitchFamily="18" charset="0"/>
                </a:endParaRPr>
              </a:p>
              <a:p>
                <a:endParaRPr lang="es-ES" dirty="0"/>
              </a:p>
            </p:txBody>
          </p:sp>
        </mc:Choice>
        <mc:Fallback xmlns="">
          <p:sp>
            <p:nvSpPr>
              <p:cNvPr id="28" name="Rectángulo 27"/>
              <p:cNvSpPr>
                <a:spLocks noRot="1" noChangeAspect="1" noMove="1" noResize="1" noEditPoints="1" noAdjustHandles="1" noChangeArrowheads="1" noChangeShapeType="1" noTextEdit="1"/>
              </p:cNvSpPr>
              <p:nvPr/>
            </p:nvSpPr>
            <p:spPr>
              <a:xfrm>
                <a:off x="5834142" y="1301048"/>
                <a:ext cx="2984117" cy="787523"/>
              </a:xfrm>
              <a:prstGeom prst="rect">
                <a:avLst/>
              </a:prstGeom>
              <a:blipFill rotWithShape="0">
                <a:blip r:embed="rId5"/>
                <a:stretch>
                  <a:fillRect/>
                </a:stretch>
              </a:blipFill>
            </p:spPr>
            <p:txBody>
              <a:bodyPr/>
              <a:lstStyle/>
              <a:p>
                <a:r>
                  <a:rPr lang="es-ES">
                    <a:noFill/>
                  </a:rPr>
                  <a:t> </a:t>
                </a:r>
              </a:p>
            </p:txBody>
          </p:sp>
        </mc:Fallback>
      </mc:AlternateContent>
      <p:sp>
        <p:nvSpPr>
          <p:cNvPr id="33" name="Rectángulo 32"/>
          <p:cNvSpPr/>
          <p:nvPr/>
        </p:nvSpPr>
        <p:spPr>
          <a:xfrm>
            <a:off x="5802154" y="1978880"/>
            <a:ext cx="2270173" cy="276999"/>
          </a:xfrm>
          <a:prstGeom prst="rect">
            <a:avLst/>
          </a:prstGeom>
        </p:spPr>
        <p:txBody>
          <a:bodyPr wrap="none">
            <a:spAutoFit/>
          </a:bodyPr>
          <a:lstStyle/>
          <a:p>
            <a:pPr algn="just"/>
            <a:r>
              <a:rPr lang="es-ES" sz="1200" b="1" dirty="0"/>
              <a:t>Aproximación entre centros </a:t>
            </a:r>
            <a:endParaRPr lang="es-US" sz="1200" b="1" dirty="0"/>
          </a:p>
        </p:txBody>
      </p:sp>
      <mc:AlternateContent xmlns:mc="http://schemas.openxmlformats.org/markup-compatibility/2006" xmlns:a14="http://schemas.microsoft.com/office/drawing/2010/main">
        <mc:Choice Requires="a14">
          <p:sp>
            <p:nvSpPr>
              <p:cNvPr id="29" name="Rectángulo 28"/>
              <p:cNvSpPr/>
              <p:nvPr/>
            </p:nvSpPr>
            <p:spPr>
              <a:xfrm>
                <a:off x="6223554" y="2269265"/>
                <a:ext cx="2850524" cy="49564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𝑎</m:t>
                      </m:r>
                      <m:r>
                        <a:rPr lang="es-ES" sz="1400" i="1">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1">
                                  <a:latin typeface="Cambria Math" panose="02040503050406030204" pitchFamily="18" charset="0"/>
                                </a:rPr>
                                <m:t>1</m:t>
                              </m:r>
                            </m:sub>
                          </m:sSub>
                          <m:r>
                            <a:rPr lang="es-ES" sz="1400" i="1">
                              <a:latin typeface="Cambria Math" panose="02040503050406030204" pitchFamily="18" charset="0"/>
                            </a:rPr>
                            <m:t>+3</m:t>
                          </m:r>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1">
                                  <a:latin typeface="Cambria Math" panose="02040503050406030204" pitchFamily="18" charset="0"/>
                                </a:rPr>
                                <m:t>2</m:t>
                              </m:r>
                            </m:sub>
                          </m:sSub>
                        </m:num>
                        <m:den>
                          <m:r>
                            <a:rPr lang="es-ES" sz="1400" i="1">
                              <a:latin typeface="Cambria Math" panose="02040503050406030204" pitchFamily="18" charset="0"/>
                            </a:rPr>
                            <m:t>2</m:t>
                          </m:r>
                        </m:den>
                      </m:f>
                      <m:r>
                        <a:rPr lang="es-ES" sz="1400" i="1">
                          <a:latin typeface="Cambria Math" panose="02040503050406030204" pitchFamily="18" charset="0"/>
                        </a:rPr>
                        <m:t>=</m:t>
                      </m:r>
                      <m:f>
                        <m:fPr>
                          <m:ctrlPr>
                            <a:rPr lang="es-ES" sz="1400" i="1">
                              <a:latin typeface="Cambria Math" panose="02040503050406030204" pitchFamily="18" charset="0"/>
                            </a:rPr>
                          </m:ctrlPr>
                        </m:fPr>
                        <m:num>
                          <m:r>
                            <a:rPr lang="es-EC" sz="1400" i="1">
                              <a:latin typeface="Cambria Math" panose="02040503050406030204" pitchFamily="18" charset="0"/>
                            </a:rPr>
                            <m:t>0.126+3∗0.063</m:t>
                          </m:r>
                        </m:num>
                        <m:den>
                          <m:r>
                            <a:rPr lang="es-EC" sz="1400" i="1">
                              <a:latin typeface="Cambria Math" panose="02040503050406030204" pitchFamily="18" charset="0"/>
                            </a:rPr>
                            <m:t>2</m:t>
                          </m:r>
                        </m:den>
                      </m:f>
                    </m:oMath>
                  </m:oMathPara>
                </a14:m>
                <a:endParaRPr lang="es-ES" sz="1400" i="1" dirty="0">
                  <a:latin typeface="Cambria Math" panose="02040503050406030204" pitchFamily="18" charset="0"/>
                </a:endParaRPr>
              </a:p>
            </p:txBody>
          </p:sp>
        </mc:Choice>
        <mc:Fallback xmlns="">
          <p:sp>
            <p:nvSpPr>
              <p:cNvPr id="29" name="Rectángulo 28"/>
              <p:cNvSpPr>
                <a:spLocks noRot="1" noChangeAspect="1" noMove="1" noResize="1" noEditPoints="1" noAdjustHandles="1" noChangeArrowheads="1" noChangeShapeType="1" noTextEdit="1"/>
              </p:cNvSpPr>
              <p:nvPr/>
            </p:nvSpPr>
            <p:spPr>
              <a:xfrm>
                <a:off x="6223554" y="2269265"/>
                <a:ext cx="2850524" cy="495649"/>
              </a:xfrm>
              <a:prstGeom prst="rect">
                <a:avLst/>
              </a:prstGeom>
              <a:blipFill rotWithShape="0">
                <a:blip r:embed="rId6"/>
                <a:stretch>
                  <a:fillRect b="-122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4" name="Rectángulo 33"/>
              <p:cNvSpPr/>
              <p:nvPr/>
            </p:nvSpPr>
            <p:spPr>
              <a:xfrm>
                <a:off x="6268236" y="2762117"/>
                <a:ext cx="937308" cy="362984"/>
              </a:xfrm>
              <a:prstGeom prst="rect">
                <a:avLst/>
              </a:prstGeom>
            </p:spPr>
            <p:txBody>
              <a:bodyPr wrap="none">
                <a:spAutoFit/>
              </a:bodyPr>
              <a:lstStyle/>
              <a:p>
                <a14:m>
                  <m:oMath xmlns:m="http://schemas.openxmlformats.org/officeDocument/2006/math">
                    <m:r>
                      <a:rPr lang="es-ES" i="1">
                        <a:latin typeface="Cambria Math" panose="02040503050406030204" pitchFamily="18" charset="0"/>
                      </a:rPr>
                      <m:t>𝑎</m:t>
                    </m:r>
                  </m:oMath>
                </a14:m>
                <a:r>
                  <a:rPr lang="es-ES" sz="1400" dirty="0">
                    <a:latin typeface="Cambria Math" panose="02040503050406030204" pitchFamily="18" charset="0"/>
                  </a:rPr>
                  <a:t>=0,17m</a:t>
                </a:r>
              </a:p>
            </p:txBody>
          </p:sp>
        </mc:Choice>
        <mc:Fallback xmlns="">
          <p:sp>
            <p:nvSpPr>
              <p:cNvPr id="34" name="Rectángulo 33"/>
              <p:cNvSpPr>
                <a:spLocks noRot="1" noChangeAspect="1" noMove="1" noResize="1" noEditPoints="1" noAdjustHandles="1" noChangeArrowheads="1" noChangeShapeType="1" noTextEdit="1"/>
              </p:cNvSpPr>
              <p:nvPr/>
            </p:nvSpPr>
            <p:spPr>
              <a:xfrm>
                <a:off x="6268236" y="2762117"/>
                <a:ext cx="937308" cy="362984"/>
              </a:xfrm>
              <a:prstGeom prst="rect">
                <a:avLst/>
              </a:prstGeom>
              <a:blipFill rotWithShape="0">
                <a:blip r:embed="rId7"/>
                <a:stretch>
                  <a:fillRect r="-649" b="-13333"/>
                </a:stretch>
              </a:blipFill>
            </p:spPr>
            <p:txBody>
              <a:bodyPr/>
              <a:lstStyle/>
              <a:p>
                <a:r>
                  <a:rPr lang="es-ES">
                    <a:noFill/>
                  </a:rPr>
                  <a:t> </a:t>
                </a:r>
              </a:p>
            </p:txBody>
          </p:sp>
        </mc:Fallback>
      </mc:AlternateContent>
      <p:sp>
        <p:nvSpPr>
          <p:cNvPr id="35" name="Rectángulo 34"/>
          <p:cNvSpPr/>
          <p:nvPr/>
        </p:nvSpPr>
        <p:spPr>
          <a:xfrm>
            <a:off x="5858462" y="3139276"/>
            <a:ext cx="2199641" cy="276999"/>
          </a:xfrm>
          <a:prstGeom prst="rect">
            <a:avLst/>
          </a:prstGeom>
        </p:spPr>
        <p:txBody>
          <a:bodyPr wrap="none">
            <a:spAutoFit/>
          </a:bodyPr>
          <a:lstStyle/>
          <a:p>
            <a:pPr algn="just"/>
            <a:r>
              <a:rPr lang="es-ES" sz="1200" b="1" dirty="0"/>
              <a:t>	Longitud de la banda</a:t>
            </a:r>
            <a:endParaRPr lang="es-US" sz="1200" b="1" dirty="0"/>
          </a:p>
        </p:txBody>
      </p:sp>
      <mc:AlternateContent xmlns:mc="http://schemas.openxmlformats.org/markup-compatibility/2006" xmlns:a14="http://schemas.microsoft.com/office/drawing/2010/main">
        <mc:Choice Requires="a14">
          <p:sp>
            <p:nvSpPr>
              <p:cNvPr id="36" name="Rectángulo 35"/>
              <p:cNvSpPr/>
              <p:nvPr/>
            </p:nvSpPr>
            <p:spPr>
              <a:xfrm>
                <a:off x="5546594" y="3465908"/>
                <a:ext cx="3271665" cy="52456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𝐿</m:t>
                          </m:r>
                        </m:e>
                        <m:sub>
                          <m:r>
                            <a:rPr lang="es-ES" sz="1400" i="1">
                              <a:latin typeface="Cambria Math" panose="02040503050406030204" pitchFamily="18" charset="0"/>
                            </a:rPr>
                            <m:t>𝑝</m:t>
                          </m:r>
                        </m:sub>
                      </m:sSub>
                      <m:r>
                        <a:rPr lang="es-ES" sz="1400" i="0">
                          <a:latin typeface="Cambria Math" panose="02040503050406030204" pitchFamily="18" charset="0"/>
                        </a:rPr>
                        <m:t>=2</m:t>
                      </m:r>
                      <m:r>
                        <a:rPr lang="es-ES" sz="1400" i="1">
                          <a:latin typeface="Cambria Math" panose="02040503050406030204" pitchFamily="18" charset="0"/>
                        </a:rPr>
                        <m:t>𝑎</m:t>
                      </m:r>
                      <m:r>
                        <a:rPr lang="es-ES" sz="1400" i="0">
                          <a:latin typeface="Cambria Math" panose="02040503050406030204" pitchFamily="18" charset="0"/>
                        </a:rPr>
                        <m:t>+1.57</m:t>
                      </m:r>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𝐷</m:t>
                              </m:r>
                            </m:e>
                            <m:sub>
                              <m:r>
                                <a:rPr lang="es-ES" sz="1400" i="0">
                                  <a:latin typeface="Cambria Math" panose="02040503050406030204" pitchFamily="18" charset="0"/>
                                </a:rPr>
                                <m:t>2</m:t>
                              </m:r>
                            </m:sub>
                          </m:sSub>
                        </m:e>
                      </m:d>
                      <m:r>
                        <a:rPr lang="es-ES" sz="1400" i="0">
                          <a:latin typeface="Cambria Math" panose="02040503050406030204" pitchFamily="18" charset="0"/>
                        </a:rPr>
                        <m:t>+</m:t>
                      </m:r>
                      <m:f>
                        <m:fPr>
                          <m:ctrlPr>
                            <a:rPr lang="es-ES" sz="1400" i="1">
                              <a:latin typeface="Cambria Math" panose="02040503050406030204" pitchFamily="18" charset="0"/>
                            </a:rPr>
                          </m:ctrlPr>
                        </m:fPr>
                        <m:num>
                          <m:sSup>
                            <m:sSupPr>
                              <m:ctrlPr>
                                <a:rPr lang="es-ES" sz="1400" i="1">
                                  <a:latin typeface="Cambria Math" panose="02040503050406030204" pitchFamily="18" charset="0"/>
                                </a:rPr>
                              </m:ctrlPr>
                            </m:sSupPr>
                            <m:e>
                              <m:d>
                                <m:dPr>
                                  <m:ctrlPr>
                                    <a:rPr lang="es-ES" sz="1400" i="1">
                                      <a:latin typeface="Cambria Math" panose="02040503050406030204" pitchFamily="18" charset="0"/>
                                    </a:rPr>
                                  </m:ctrlPr>
                                </m:dPr>
                                <m:e>
                                  <m:r>
                                    <a:rPr lang="es-ES" sz="1400" i="1">
                                      <a:latin typeface="Cambria Math" panose="02040503050406030204" pitchFamily="18" charset="0"/>
                                    </a:rPr>
                                    <m:t>𝐷</m:t>
                                  </m:r>
                                  <m:r>
                                    <a:rPr lang="es-ES" sz="1400" i="0">
                                      <a:latin typeface="Cambria Math" panose="02040503050406030204" pitchFamily="18" charset="0"/>
                                    </a:rPr>
                                    <m:t>1−</m:t>
                                  </m:r>
                                  <m:r>
                                    <a:rPr lang="es-ES" sz="1400" i="1">
                                      <a:latin typeface="Cambria Math" panose="02040503050406030204" pitchFamily="18" charset="0"/>
                                    </a:rPr>
                                    <m:t>𝐷</m:t>
                                  </m:r>
                                  <m:r>
                                    <a:rPr lang="es-ES" sz="1400" i="0">
                                      <a:latin typeface="Cambria Math" panose="02040503050406030204" pitchFamily="18" charset="0"/>
                                    </a:rPr>
                                    <m:t>2</m:t>
                                  </m:r>
                                </m:e>
                              </m:d>
                            </m:e>
                            <m:sup>
                              <m:r>
                                <a:rPr lang="es-ES" sz="1400" i="0">
                                  <a:latin typeface="Cambria Math" panose="02040503050406030204" pitchFamily="18" charset="0"/>
                                </a:rPr>
                                <m:t>2</m:t>
                              </m:r>
                            </m:sup>
                          </m:sSup>
                        </m:num>
                        <m:den>
                          <m:r>
                            <a:rPr lang="es-ES" sz="1400" i="0">
                              <a:latin typeface="Cambria Math" panose="02040503050406030204" pitchFamily="18" charset="0"/>
                            </a:rPr>
                            <m:t>4</m:t>
                          </m:r>
                          <m:r>
                            <a:rPr lang="es-ES" sz="1400" i="1">
                              <a:latin typeface="Cambria Math" panose="02040503050406030204" pitchFamily="18" charset="0"/>
                            </a:rPr>
                            <m:t>𝑎</m:t>
                          </m:r>
                        </m:den>
                      </m:f>
                    </m:oMath>
                  </m:oMathPara>
                </a14:m>
                <a:endParaRPr lang="es-ES" dirty="0"/>
              </a:p>
            </p:txBody>
          </p:sp>
        </mc:Choice>
        <mc:Fallback xmlns="">
          <p:sp>
            <p:nvSpPr>
              <p:cNvPr id="36" name="Rectángulo 35"/>
              <p:cNvSpPr>
                <a:spLocks noRot="1" noChangeAspect="1" noMove="1" noResize="1" noEditPoints="1" noAdjustHandles="1" noChangeArrowheads="1" noChangeShapeType="1" noTextEdit="1"/>
              </p:cNvSpPr>
              <p:nvPr/>
            </p:nvSpPr>
            <p:spPr>
              <a:xfrm>
                <a:off x="5546594" y="3465908"/>
                <a:ext cx="3271665" cy="524567"/>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Rectángulo 36"/>
              <p:cNvSpPr/>
              <p:nvPr/>
            </p:nvSpPr>
            <p:spPr>
              <a:xfrm>
                <a:off x="5578052" y="3943094"/>
                <a:ext cx="1601271" cy="39074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𝑝</m:t>
                          </m:r>
                        </m:sub>
                      </m:sSub>
                      <m:r>
                        <a:rPr lang="es-ES" i="0">
                          <a:latin typeface="Cambria Math" panose="02040503050406030204" pitchFamily="18" charset="0"/>
                        </a:rPr>
                        <m:t>=0.688 </m:t>
                      </m:r>
                      <m:r>
                        <a:rPr lang="es-ES" i="1">
                          <a:latin typeface="Cambria Math" panose="02040503050406030204" pitchFamily="18" charset="0"/>
                        </a:rPr>
                        <m:t>𝑚</m:t>
                      </m:r>
                    </m:oMath>
                  </m:oMathPara>
                </a14:m>
                <a:endParaRPr lang="es-ES" dirty="0"/>
              </a:p>
            </p:txBody>
          </p:sp>
        </mc:Choice>
        <mc:Fallback xmlns="">
          <p:sp>
            <p:nvSpPr>
              <p:cNvPr id="37" name="Rectángulo 36"/>
              <p:cNvSpPr>
                <a:spLocks noRot="1" noChangeAspect="1" noMove="1" noResize="1" noEditPoints="1" noAdjustHandles="1" noChangeArrowheads="1" noChangeShapeType="1" noTextEdit="1"/>
              </p:cNvSpPr>
              <p:nvPr/>
            </p:nvSpPr>
            <p:spPr>
              <a:xfrm>
                <a:off x="5578052" y="3943094"/>
                <a:ext cx="1601271" cy="390748"/>
              </a:xfrm>
              <a:prstGeom prst="rect">
                <a:avLst/>
              </a:prstGeom>
              <a:blipFill rotWithShape="0">
                <a:blip r:embed="rId9"/>
                <a:stretch>
                  <a:fillRect b="-3125"/>
                </a:stretch>
              </a:blipFill>
            </p:spPr>
            <p:txBody>
              <a:bodyPr/>
              <a:lstStyle/>
              <a:p>
                <a:r>
                  <a:rPr lang="es-ES">
                    <a:noFill/>
                  </a:rPr>
                  <a:t> </a:t>
                </a:r>
              </a:p>
            </p:txBody>
          </p:sp>
        </mc:Fallback>
      </mc:AlternateContent>
      <p:sp>
        <p:nvSpPr>
          <p:cNvPr id="38" name="Rectángulo 37"/>
          <p:cNvSpPr/>
          <p:nvPr/>
        </p:nvSpPr>
        <p:spPr>
          <a:xfrm>
            <a:off x="5871877" y="4393244"/>
            <a:ext cx="1107996" cy="336118"/>
          </a:xfrm>
          <a:prstGeom prst="rect">
            <a:avLst/>
          </a:prstGeom>
        </p:spPr>
        <p:txBody>
          <a:bodyPr wrap="none">
            <a:spAutoFit/>
          </a:bodyPr>
          <a:lstStyle/>
          <a:p>
            <a:pPr lvl="2" algn="just">
              <a:lnSpc>
                <a:spcPct val="150000"/>
              </a:lnSpc>
              <a:spcBef>
                <a:spcPts val="200"/>
              </a:spcBef>
              <a:spcAft>
                <a:spcPts val="0"/>
              </a:spcAft>
            </a:pPr>
            <a:endParaRPr lang="es-ES" sz="1200" b="1"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39" name="Rectángulo 38"/>
          <p:cNvSpPr/>
          <p:nvPr/>
        </p:nvSpPr>
        <p:spPr>
          <a:xfrm>
            <a:off x="5578052" y="4422803"/>
            <a:ext cx="2646878" cy="276999"/>
          </a:xfrm>
          <a:prstGeom prst="rect">
            <a:avLst/>
          </a:prstGeom>
        </p:spPr>
        <p:txBody>
          <a:bodyPr wrap="none">
            <a:spAutoFit/>
          </a:bodyPr>
          <a:lstStyle/>
          <a:p>
            <a:pPr algn="just"/>
            <a:r>
              <a:rPr lang="es-ES" sz="1200" b="1" dirty="0"/>
              <a:t>Distancia definitiva entre centros </a:t>
            </a:r>
            <a:endParaRPr lang="es-US" sz="1200" b="1" dirty="0"/>
          </a:p>
        </p:txBody>
      </p:sp>
      <mc:AlternateContent xmlns:mc="http://schemas.openxmlformats.org/markup-compatibility/2006" xmlns:a14="http://schemas.microsoft.com/office/drawing/2010/main">
        <mc:Choice Requires="a14">
          <p:sp>
            <p:nvSpPr>
              <p:cNvPr id="40" name="Rectángulo 39"/>
              <p:cNvSpPr/>
              <p:nvPr/>
            </p:nvSpPr>
            <p:spPr>
              <a:xfrm>
                <a:off x="5589894" y="4694495"/>
                <a:ext cx="3178434" cy="61613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𝑎</m:t>
                          </m:r>
                        </m:e>
                        <m:sub>
                          <m:r>
                            <a:rPr lang="es-ES" i="1">
                              <a:latin typeface="Cambria Math" panose="02040503050406030204" pitchFamily="18" charset="0"/>
                            </a:rPr>
                            <m:t>𝑇</m:t>
                          </m:r>
                        </m:sub>
                      </m:sSub>
                      <m:r>
                        <a:rPr lang="es-ES" i="0">
                          <a:latin typeface="Cambria Math" panose="02040503050406030204" pitchFamily="18" charset="0"/>
                        </a:rPr>
                        <m:t>=</m:t>
                      </m:r>
                      <m:r>
                        <a:rPr lang="es-ES" i="1">
                          <a:latin typeface="Cambria Math" panose="02040503050406030204" pitchFamily="18" charset="0"/>
                        </a:rPr>
                        <m:t>𝑎</m:t>
                      </m:r>
                      <m:r>
                        <a:rPr lang="es-ES" i="0">
                          <a:latin typeface="Cambria Math" panose="02040503050406030204" pitchFamily="18" charset="0"/>
                        </a:rPr>
                        <m:t>−</m:t>
                      </m:r>
                      <m:f>
                        <m:fPr>
                          <m:ctrlPr>
                            <a:rPr lang="es-ES" i="1">
                              <a:latin typeface="Cambria Math" panose="02040503050406030204" pitchFamily="18" charset="0"/>
                            </a:rPr>
                          </m:ctrlPr>
                        </m:fPr>
                        <m:num>
                          <m:sSub>
                            <m:sSubPr>
                              <m:ctrlPr>
                                <a:rPr lang="es-ES"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𝑝𝑇</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𝐿</m:t>
                              </m:r>
                            </m:e>
                            <m:sub>
                              <m:r>
                                <a:rPr lang="es-ES" i="1">
                                  <a:latin typeface="Cambria Math" panose="02040503050406030204" pitchFamily="18" charset="0"/>
                                </a:rPr>
                                <m:t>𝑝</m:t>
                              </m:r>
                            </m:sub>
                          </m:sSub>
                        </m:num>
                        <m:den>
                          <m:r>
                            <a:rPr lang="es-ES" i="0">
                              <a:latin typeface="Cambria Math" panose="02040503050406030204" pitchFamily="18" charset="0"/>
                            </a:rPr>
                            <m:t>2</m:t>
                          </m:r>
                        </m:den>
                      </m:f>
                      <m:r>
                        <a:rPr lang="es-EC" i="1">
                          <a:latin typeface="Cambria Math" panose="02040503050406030204" pitchFamily="18" charset="0"/>
                        </a:rPr>
                        <m:t>=0.164 </m:t>
                      </m:r>
                      <m:r>
                        <a:rPr lang="es-EC" i="1">
                          <a:latin typeface="Cambria Math" panose="02040503050406030204" pitchFamily="18" charset="0"/>
                        </a:rPr>
                        <m:t>𝑚</m:t>
                      </m:r>
                    </m:oMath>
                  </m:oMathPara>
                </a14:m>
                <a:endParaRPr lang="es-ES" i="1" dirty="0">
                  <a:latin typeface="Cambria Math" panose="02040503050406030204" pitchFamily="18" charset="0"/>
                </a:endParaRPr>
              </a:p>
            </p:txBody>
          </p:sp>
        </mc:Choice>
        <mc:Fallback xmlns="">
          <p:sp>
            <p:nvSpPr>
              <p:cNvPr id="40" name="Rectángulo 39"/>
              <p:cNvSpPr>
                <a:spLocks noRot="1" noChangeAspect="1" noMove="1" noResize="1" noEditPoints="1" noAdjustHandles="1" noChangeArrowheads="1" noChangeShapeType="1" noTextEdit="1"/>
              </p:cNvSpPr>
              <p:nvPr/>
            </p:nvSpPr>
            <p:spPr>
              <a:xfrm>
                <a:off x="5589894" y="4694495"/>
                <a:ext cx="3178434" cy="616131"/>
              </a:xfrm>
              <a:prstGeom prst="rect">
                <a:avLst/>
              </a:prstGeom>
              <a:blipFill rotWithShape="0">
                <a:blip r:embed="rId10"/>
                <a:stretch>
                  <a:fillRect/>
                </a:stretch>
              </a:blipFill>
            </p:spPr>
            <p:txBody>
              <a:bodyPr/>
              <a:lstStyle/>
              <a:p>
                <a:r>
                  <a:rPr lang="es-ES">
                    <a:noFill/>
                  </a:rPr>
                  <a:t> </a:t>
                </a:r>
              </a:p>
            </p:txBody>
          </p:sp>
        </mc:Fallback>
      </mc:AlternateContent>
      <p:sp>
        <p:nvSpPr>
          <p:cNvPr id="43" name="Rectángulo 42"/>
          <p:cNvSpPr/>
          <p:nvPr/>
        </p:nvSpPr>
        <p:spPr>
          <a:xfrm>
            <a:off x="9412917" y="905440"/>
            <a:ext cx="2236510" cy="276999"/>
          </a:xfrm>
          <a:prstGeom prst="rect">
            <a:avLst/>
          </a:prstGeom>
        </p:spPr>
        <p:txBody>
          <a:bodyPr wrap="none">
            <a:spAutoFit/>
          </a:bodyPr>
          <a:lstStyle/>
          <a:p>
            <a:pPr algn="just"/>
            <a:r>
              <a:rPr lang="es-ES" sz="1200" b="1" dirty="0"/>
              <a:t>	Fuerzas de las poleas</a:t>
            </a:r>
            <a:endParaRPr lang="es-US" sz="1200" b="1" dirty="0"/>
          </a:p>
        </p:txBody>
      </p:sp>
      <mc:AlternateContent xmlns:mc="http://schemas.openxmlformats.org/markup-compatibility/2006" xmlns:a14="http://schemas.microsoft.com/office/drawing/2010/main">
        <mc:Choice Requires="a14">
          <p:sp>
            <p:nvSpPr>
              <p:cNvPr id="44" name="Rectángulo 43"/>
              <p:cNvSpPr/>
              <p:nvPr/>
            </p:nvSpPr>
            <p:spPr>
              <a:xfrm>
                <a:off x="9313182" y="1230410"/>
                <a:ext cx="1889427" cy="60010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𝑃</m:t>
                      </m:r>
                      <m:r>
                        <a:rPr lang="es-ES" sz="1600" i="0">
                          <a:latin typeface="Cambria Math" panose="02040503050406030204" pitchFamily="18" charset="0"/>
                        </a:rPr>
                        <m:t>=</m:t>
                      </m:r>
                      <m:f>
                        <m:fPr>
                          <m:ctrlPr>
                            <a:rPr lang="es-ES" sz="1600" i="1">
                              <a:latin typeface="Cambria Math" panose="02040503050406030204" pitchFamily="18" charset="0"/>
                            </a:rPr>
                          </m:ctrlPr>
                        </m:fPr>
                        <m:num>
                          <m:r>
                            <a:rPr lang="es-ES" sz="1600" i="0">
                              <a:latin typeface="Cambria Math" panose="02040503050406030204" pitchFamily="18" charset="0"/>
                            </a:rPr>
                            <m:t>100∗</m:t>
                          </m:r>
                          <m:sSub>
                            <m:sSubPr>
                              <m:ctrlPr>
                                <a:rPr lang="es-ES" sz="1600" i="1">
                                  <a:latin typeface="Cambria Math" panose="02040503050406030204" pitchFamily="18" charset="0"/>
                                </a:rPr>
                              </m:ctrlPr>
                            </m:sSubPr>
                            <m:e>
                              <m:r>
                                <a:rPr lang="es-ES" sz="1600" i="1">
                                  <a:latin typeface="Cambria Math" panose="02040503050406030204" pitchFamily="18" charset="0"/>
                                </a:rPr>
                                <m:t>𝑘</m:t>
                              </m:r>
                            </m:e>
                            <m:sub>
                              <m:r>
                                <a:rPr lang="es-ES" sz="1600" i="1">
                                  <a:latin typeface="Cambria Math" panose="02040503050406030204" pitchFamily="18" charset="0"/>
                                </a:rPr>
                                <m:t>𝑑</m:t>
                              </m:r>
                            </m:sub>
                          </m:sSub>
                          <m:r>
                            <a:rPr lang="es-ES" sz="1600" i="0">
                              <a:latin typeface="Cambria Math" panose="02040503050406030204" pitchFamily="18" charset="0"/>
                            </a:rPr>
                            <m:t>∗</m:t>
                          </m:r>
                          <m:r>
                            <a:rPr lang="es-ES" sz="1600" i="1">
                              <a:latin typeface="Cambria Math" panose="02040503050406030204" pitchFamily="18" charset="0"/>
                            </a:rPr>
                            <m:t>𝑃𝑚</m:t>
                          </m:r>
                        </m:num>
                        <m:den>
                          <m:r>
                            <a:rPr lang="es-ES" sz="1600" i="1">
                              <a:latin typeface="Cambria Math" panose="02040503050406030204" pitchFamily="18" charset="0"/>
                            </a:rPr>
                            <m:t>𝑣</m:t>
                          </m:r>
                          <m:r>
                            <a:rPr lang="es-ES" sz="1600" i="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𝑘</m:t>
                              </m:r>
                            </m:e>
                            <m:sub>
                              <m:r>
                                <a:rPr lang="es-ES" sz="1600" i="0">
                                  <a:latin typeface="Cambria Math" panose="02040503050406030204" pitchFamily="18" charset="0"/>
                                </a:rPr>
                                <m:t>2</m:t>
                              </m:r>
                            </m:sub>
                          </m:sSub>
                        </m:den>
                      </m:f>
                    </m:oMath>
                  </m:oMathPara>
                </a14:m>
                <a:endParaRPr lang="es-ES" dirty="0"/>
              </a:p>
            </p:txBody>
          </p:sp>
        </mc:Choice>
        <mc:Fallback xmlns="">
          <p:sp>
            <p:nvSpPr>
              <p:cNvPr id="44" name="Rectángulo 43"/>
              <p:cNvSpPr>
                <a:spLocks noRot="1" noChangeAspect="1" noMove="1" noResize="1" noEditPoints="1" noAdjustHandles="1" noChangeArrowheads="1" noChangeShapeType="1" noTextEdit="1"/>
              </p:cNvSpPr>
              <p:nvPr/>
            </p:nvSpPr>
            <p:spPr>
              <a:xfrm>
                <a:off x="9313182" y="1230410"/>
                <a:ext cx="1889427" cy="600101"/>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Rectángulo 44"/>
              <p:cNvSpPr/>
              <p:nvPr/>
            </p:nvSpPr>
            <p:spPr>
              <a:xfrm>
                <a:off x="9286247" y="1830511"/>
                <a:ext cx="2228687" cy="71769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𝑃</m:t>
                      </m:r>
                      <m:r>
                        <a:rPr lang="es-ES" sz="1600" i="0">
                          <a:latin typeface="Cambria Math" panose="02040503050406030204" pitchFamily="18" charset="0"/>
                        </a:rPr>
                        <m:t>=</m:t>
                      </m:r>
                      <m:f>
                        <m:fPr>
                          <m:ctrlPr>
                            <a:rPr lang="es-ES" sz="1600" i="1">
                              <a:latin typeface="Cambria Math" panose="02040503050406030204" pitchFamily="18" charset="0"/>
                            </a:rPr>
                          </m:ctrlPr>
                        </m:fPr>
                        <m:num>
                          <m:r>
                            <a:rPr lang="es-ES" sz="1600" i="0">
                              <a:latin typeface="Cambria Math" panose="02040503050406030204" pitchFamily="18" charset="0"/>
                            </a:rPr>
                            <m:t>100∗1.2∗1.5 </m:t>
                          </m:r>
                          <m:r>
                            <a:rPr lang="es-ES" sz="1600" i="1">
                              <a:latin typeface="Cambria Math" panose="02040503050406030204" pitchFamily="18" charset="0"/>
                            </a:rPr>
                            <m:t>𝐻𝑃</m:t>
                          </m:r>
                        </m:num>
                        <m:den>
                          <m:r>
                            <a:rPr lang="es-ES" sz="1600" i="0">
                              <a:latin typeface="Cambria Math" panose="02040503050406030204" pitchFamily="18" charset="0"/>
                            </a:rPr>
                            <m:t>5.94</m:t>
                          </m:r>
                          <m:f>
                            <m:fPr>
                              <m:ctrlPr>
                                <a:rPr lang="es-ES" sz="1600" i="1">
                                  <a:latin typeface="Cambria Math" panose="02040503050406030204" pitchFamily="18" charset="0"/>
                                </a:rPr>
                              </m:ctrlPr>
                            </m:fPr>
                            <m:num>
                              <m:r>
                                <a:rPr lang="es-ES" sz="1600" i="1">
                                  <a:latin typeface="Cambria Math" panose="02040503050406030204" pitchFamily="18" charset="0"/>
                                </a:rPr>
                                <m:t>𝑚</m:t>
                              </m:r>
                            </m:num>
                            <m:den>
                              <m:r>
                                <a:rPr lang="es-ES" sz="1600" i="1">
                                  <a:latin typeface="Cambria Math" panose="02040503050406030204" pitchFamily="18" charset="0"/>
                                </a:rPr>
                                <m:t>𝑠</m:t>
                              </m:r>
                            </m:den>
                          </m:f>
                          <m:r>
                            <a:rPr lang="es-ES" sz="1600" i="0">
                              <a:latin typeface="Cambria Math" panose="02040503050406030204" pitchFamily="18" charset="0"/>
                            </a:rPr>
                            <m:t>∗0.97</m:t>
                          </m:r>
                        </m:den>
                      </m:f>
                    </m:oMath>
                  </m:oMathPara>
                </a14:m>
                <a:endParaRPr lang="es-ES" dirty="0"/>
              </a:p>
            </p:txBody>
          </p:sp>
        </mc:Choice>
        <mc:Fallback xmlns="">
          <p:sp>
            <p:nvSpPr>
              <p:cNvPr id="45" name="Rectángulo 44"/>
              <p:cNvSpPr>
                <a:spLocks noRot="1" noChangeAspect="1" noMove="1" noResize="1" noEditPoints="1" noAdjustHandles="1" noChangeArrowheads="1" noChangeShapeType="1" noTextEdit="1"/>
              </p:cNvSpPr>
              <p:nvPr/>
            </p:nvSpPr>
            <p:spPr>
              <a:xfrm>
                <a:off x="9286247" y="1830511"/>
                <a:ext cx="2228687" cy="717697"/>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7" name="Rectángulo 46"/>
              <p:cNvSpPr/>
              <p:nvPr/>
            </p:nvSpPr>
            <p:spPr>
              <a:xfrm>
                <a:off x="9371097" y="2559371"/>
                <a:ext cx="1540806"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600" i="1">
                          <a:latin typeface="Cambria Math" panose="02040503050406030204" pitchFamily="18" charset="0"/>
                        </a:rPr>
                        <m:t>𝑃</m:t>
                      </m:r>
                      <m:r>
                        <a:rPr lang="es-ES" sz="1600" i="0">
                          <a:latin typeface="Cambria Math" panose="02040503050406030204" pitchFamily="18" charset="0"/>
                        </a:rPr>
                        <m:t>=31.24 </m:t>
                      </m:r>
                      <m:r>
                        <a:rPr lang="es-ES" sz="1600" i="1">
                          <a:latin typeface="Cambria Math" panose="02040503050406030204" pitchFamily="18" charset="0"/>
                        </a:rPr>
                        <m:t>𝑘𝑔𝑓</m:t>
                      </m:r>
                    </m:oMath>
                  </m:oMathPara>
                </a14:m>
                <a:endParaRPr lang="es-ES" sz="1600" dirty="0"/>
              </a:p>
            </p:txBody>
          </p:sp>
        </mc:Choice>
        <mc:Fallback xmlns="">
          <p:sp>
            <p:nvSpPr>
              <p:cNvPr id="47" name="Rectángulo 46"/>
              <p:cNvSpPr>
                <a:spLocks noRot="1" noChangeAspect="1" noMove="1" noResize="1" noEditPoints="1" noAdjustHandles="1" noChangeArrowheads="1" noChangeShapeType="1" noTextEdit="1"/>
              </p:cNvSpPr>
              <p:nvPr/>
            </p:nvSpPr>
            <p:spPr>
              <a:xfrm>
                <a:off x="9371097" y="2559371"/>
                <a:ext cx="1540806" cy="338554"/>
              </a:xfrm>
              <a:prstGeom prst="rect">
                <a:avLst/>
              </a:prstGeom>
              <a:blipFill rotWithShape="0">
                <a:blip r:embed="rId13"/>
                <a:stretch>
                  <a:fillRect b="-12727"/>
                </a:stretch>
              </a:blipFill>
            </p:spPr>
            <p:txBody>
              <a:bodyPr/>
              <a:lstStyle/>
              <a:p>
                <a:r>
                  <a:rPr lang="es-ES">
                    <a:noFill/>
                  </a:rPr>
                  <a:t> </a:t>
                </a:r>
              </a:p>
            </p:txBody>
          </p:sp>
        </mc:Fallback>
      </mc:AlternateContent>
      <p:pic>
        <p:nvPicPr>
          <p:cNvPr id="49" name="Picture 1046"/>
          <p:cNvPicPr/>
          <p:nvPr/>
        </p:nvPicPr>
        <p:blipFill>
          <a:blip r:embed="rId14"/>
          <a:stretch>
            <a:fillRect/>
          </a:stretch>
        </p:blipFill>
        <p:spPr>
          <a:xfrm>
            <a:off x="9191695" y="3277775"/>
            <a:ext cx="2416579" cy="1007885"/>
          </a:xfrm>
          <a:prstGeom prst="rect">
            <a:avLst/>
          </a:prstGeom>
        </p:spPr>
      </p:pic>
      <mc:AlternateContent xmlns:mc="http://schemas.openxmlformats.org/markup-compatibility/2006" xmlns:a14="http://schemas.microsoft.com/office/drawing/2010/main">
        <mc:Choice Requires="a14">
          <p:sp>
            <p:nvSpPr>
              <p:cNvPr id="50" name="Rectángulo 49"/>
              <p:cNvSpPr/>
              <p:nvPr/>
            </p:nvSpPr>
            <p:spPr>
              <a:xfrm>
                <a:off x="8910198" y="4191752"/>
                <a:ext cx="2754154" cy="1610697"/>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=1.25∗31.24</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=39.05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=383.08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=0.25∗31.24</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𝑇</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2</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=7.81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𝑘𝑔𝑓</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=76.62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0" name="Rectángulo 49"/>
              <p:cNvSpPr>
                <a:spLocks noRot="1" noChangeAspect="1" noMove="1" noResize="1" noEditPoints="1" noAdjustHandles="1" noChangeArrowheads="1" noChangeShapeType="1" noTextEdit="1"/>
              </p:cNvSpPr>
              <p:nvPr/>
            </p:nvSpPr>
            <p:spPr>
              <a:xfrm>
                <a:off x="8910198" y="4191752"/>
                <a:ext cx="2754154" cy="1610697"/>
              </a:xfrm>
              <a:prstGeom prst="rect">
                <a:avLst/>
              </a:prstGeom>
              <a:blipFill rotWithShape="0">
                <a:blip r:embed="rId15"/>
                <a:stretch>
                  <a:fillRect/>
                </a:stretch>
              </a:blipFill>
            </p:spPr>
            <p:txBody>
              <a:bodyPr/>
              <a:lstStyle/>
              <a:p>
                <a:r>
                  <a:rPr lang="es-ES">
                    <a:noFill/>
                  </a:rPr>
                  <a:t> </a:t>
                </a:r>
              </a:p>
            </p:txBody>
          </p:sp>
        </mc:Fallback>
      </mc:AlternateContent>
      <p:pic>
        <p:nvPicPr>
          <p:cNvPr id="31"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6">
            <a:extLst>
              <a:ext uri="{BEBA8EAE-BF5A-486C-A8C5-ECC9F3942E4B}">
                <a14:imgProps xmlns:a14="http://schemas.microsoft.com/office/drawing/2010/main">
                  <a14:imgLayer r:embed="rId17">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3476339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1582017" y="859274"/>
            <a:ext cx="1762022" cy="369332"/>
          </a:xfrm>
          <a:prstGeom prst="rect">
            <a:avLst/>
          </a:prstGeom>
        </p:spPr>
        <p:txBody>
          <a:bodyPr wrap="none">
            <a:spAutoFit/>
          </a:bodyPr>
          <a:lstStyle/>
          <a:p>
            <a:pPr algn="r" defTabSz="914400"/>
            <a:r>
              <a:rPr lang="es-EC" b="1" i="1" kern="0" dirty="0"/>
              <a:t>Diseño del Eje</a:t>
            </a:r>
          </a:p>
        </p:txBody>
      </p:sp>
      <p:sp>
        <p:nvSpPr>
          <p:cNvPr id="8" name="CuadroTexto 7"/>
          <p:cNvSpPr txBox="1"/>
          <p:nvPr/>
        </p:nvSpPr>
        <p:spPr>
          <a:xfrm>
            <a:off x="331665" y="1301048"/>
            <a:ext cx="1893375" cy="276999"/>
          </a:xfrm>
          <a:prstGeom prst="rect">
            <a:avLst/>
          </a:prstGeom>
          <a:noFill/>
        </p:spPr>
        <p:txBody>
          <a:bodyPr wrap="square" rtlCol="0">
            <a:spAutoFit/>
          </a:bodyPr>
          <a:lstStyle/>
          <a:p>
            <a:pPr algn="just"/>
            <a:r>
              <a:rPr lang="es-US" sz="1200" b="1" dirty="0"/>
              <a:t>Diseño Estático </a:t>
            </a:r>
          </a:p>
        </p:txBody>
      </p:sp>
      <p:pic>
        <p:nvPicPr>
          <p:cNvPr id="30" name="Picture 1045"/>
          <p:cNvPicPr/>
          <p:nvPr/>
        </p:nvPicPr>
        <p:blipFill rotWithShape="1">
          <a:blip r:embed="rId2"/>
          <a:srcRect b="11046"/>
          <a:stretch/>
        </p:blipFill>
        <p:spPr bwMode="auto">
          <a:xfrm>
            <a:off x="2027558" y="1228606"/>
            <a:ext cx="4791986" cy="1184012"/>
          </a:xfrm>
          <a:prstGeom prst="rect">
            <a:avLst/>
          </a:prstGeom>
          <a:ln>
            <a:noFill/>
          </a:ln>
          <a:extLst>
            <a:ext uri="{53640926-AAD7-44D8-BBD7-CCE9431645EC}">
              <a14:shadowObscured xmlns:a14="http://schemas.microsoft.com/office/drawing/2010/main"/>
            </a:ext>
          </a:extLst>
        </p:spPr>
      </p:pic>
      <p:pic>
        <p:nvPicPr>
          <p:cNvPr id="31" name="Imagen 30"/>
          <p:cNvPicPr/>
          <p:nvPr/>
        </p:nvPicPr>
        <p:blipFill>
          <a:blip r:embed="rId3"/>
          <a:stretch>
            <a:fillRect/>
          </a:stretch>
        </p:blipFill>
        <p:spPr>
          <a:xfrm>
            <a:off x="6819544" y="736465"/>
            <a:ext cx="4639296" cy="1683164"/>
          </a:xfrm>
          <a:prstGeom prst="rect">
            <a:avLst/>
          </a:prstGeom>
        </p:spPr>
      </p:pic>
      <p:pic>
        <p:nvPicPr>
          <p:cNvPr id="41" name="Imagen 40"/>
          <p:cNvPicPr/>
          <p:nvPr/>
        </p:nvPicPr>
        <p:blipFill>
          <a:blip r:embed="rId4"/>
          <a:stretch>
            <a:fillRect/>
          </a:stretch>
        </p:blipFill>
        <p:spPr>
          <a:xfrm>
            <a:off x="331665" y="2613247"/>
            <a:ext cx="3723096" cy="2625325"/>
          </a:xfrm>
          <a:prstGeom prst="rect">
            <a:avLst/>
          </a:prstGeom>
        </p:spPr>
      </p:pic>
      <mc:AlternateContent xmlns:mc="http://schemas.openxmlformats.org/markup-compatibility/2006" xmlns:a14="http://schemas.microsoft.com/office/drawing/2010/main">
        <mc:Choice Requires="a14">
          <p:sp>
            <p:nvSpPr>
              <p:cNvPr id="3" name="Rectángulo 2"/>
              <p:cNvSpPr/>
              <p:nvPr/>
            </p:nvSpPr>
            <p:spPr>
              <a:xfrm>
                <a:off x="4423551" y="2600220"/>
                <a:ext cx="1445652" cy="49423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𝑐𝑡</m:t>
                          </m:r>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𝑐𝑡</m:t>
                          </m:r>
                          <m:r>
                            <a:rPr lang="es-ES" sz="1400" i="0">
                              <a:latin typeface="Cambria Math" panose="02040503050406030204" pitchFamily="18" charset="0"/>
                            </a:rPr>
                            <m:t>2</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m:t>
                              </m:r>
                            </m:sub>
                          </m:sSub>
                        </m:num>
                        <m:den>
                          <m:r>
                            <a:rPr lang="es-ES" sz="1400" i="0">
                              <a:latin typeface="Cambria Math" panose="02040503050406030204" pitchFamily="18" charset="0"/>
                            </a:rPr>
                            <m:t>2</m:t>
                          </m:r>
                        </m:den>
                      </m:f>
                    </m:oMath>
                  </m:oMathPara>
                </a14:m>
                <a:endParaRPr lang="es-ES" dirty="0"/>
              </a:p>
            </p:txBody>
          </p:sp>
        </mc:Choice>
        <mc:Fallback xmlns="">
          <p:sp>
            <p:nvSpPr>
              <p:cNvPr id="3" name="Rectángulo 2"/>
              <p:cNvSpPr>
                <a:spLocks noRot="1" noChangeAspect="1" noMove="1" noResize="1" noEditPoints="1" noAdjustHandles="1" noChangeArrowheads="1" noChangeShapeType="1" noTextEdit="1"/>
              </p:cNvSpPr>
              <p:nvPr/>
            </p:nvSpPr>
            <p:spPr>
              <a:xfrm>
                <a:off x="4423551" y="2600220"/>
                <a:ext cx="1445652" cy="494238"/>
              </a:xfrm>
              <a:prstGeom prst="rect">
                <a:avLst/>
              </a:prstGeom>
              <a:blipFill rotWithShape="0">
                <a:blip r:embed="rId5"/>
                <a:stretch>
                  <a:fillRect b="-123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6" name="Rectángulo 5"/>
              <p:cNvSpPr/>
              <p:nvPr/>
            </p:nvSpPr>
            <p:spPr>
              <a:xfrm>
                <a:off x="3696440" y="3094458"/>
                <a:ext cx="2899873" cy="2816412"/>
              </a:xfrm>
              <a:prstGeom prst="rect">
                <a:avLst/>
              </a:prstGeom>
            </p:spPr>
            <p:txBody>
              <a:bodyPr wrap="square">
                <a:spAutoFit/>
              </a:bodyPr>
              <a:lstStyle/>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𝑒𝑗𝑒</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𝑐𝑡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𝑟</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𝑐</m:t>
                              </m:r>
                            </m:sub>
                          </m:sSub>
                        </m:e>
                      </m:d>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𝑒𝑗𝑒</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=82.77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r>
                        <a:rPr lang="es-EC" sz="12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0.075 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m:t>
                          </m:r>
                        </m:e>
                      </m:d>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ctr">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𝑇</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𝑒𝑗𝑒</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=6.21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𝑐𝑡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=82.77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𝑐𝑡</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=82.77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𝑐𝑟</m:t>
                          </m:r>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𝐹</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𝑐𝑟</m:t>
                          </m:r>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6" name="Rectángulo 5"/>
              <p:cNvSpPr>
                <a:spLocks noRot="1" noChangeAspect="1" noMove="1" noResize="1" noEditPoints="1" noAdjustHandles="1" noChangeArrowheads="1" noChangeShapeType="1" noTextEdit="1"/>
              </p:cNvSpPr>
              <p:nvPr/>
            </p:nvSpPr>
            <p:spPr>
              <a:xfrm>
                <a:off x="3696440" y="3094458"/>
                <a:ext cx="2899873" cy="2816412"/>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2" name="Rectángulo 11"/>
              <p:cNvSpPr/>
              <p:nvPr/>
            </p:nvSpPr>
            <p:spPr>
              <a:xfrm>
                <a:off x="693865" y="2693450"/>
                <a:ext cx="1168974"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𝑠</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𝑇</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𝑇</m:t>
                          </m:r>
                        </m:e>
                        <m:sub>
                          <m:r>
                            <a:rPr lang="es-ES" sz="1400" i="0">
                              <a:latin typeface="Cambria Math" panose="02040503050406030204" pitchFamily="18" charset="0"/>
                            </a:rPr>
                            <m:t>2</m:t>
                          </m:r>
                        </m:sub>
                      </m:sSub>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693865" y="2693450"/>
                <a:ext cx="1168974" cy="307777"/>
              </a:xfrm>
              <a:prstGeom prst="rect">
                <a:avLst/>
              </a:prstGeom>
              <a:blipFill rotWithShape="0">
                <a:blip r:embed="rId7"/>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3" name="Rectángulo 12"/>
              <p:cNvSpPr/>
              <p:nvPr/>
            </p:nvSpPr>
            <p:spPr>
              <a:xfrm>
                <a:off x="666000" y="3001227"/>
                <a:ext cx="1227259" cy="307777"/>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𝑠</m:t>
                          </m:r>
                        </m:sub>
                      </m:sSub>
                      <m:r>
                        <a:rPr lang="es-ES" sz="1400" i="0">
                          <a:latin typeface="Cambria Math" panose="02040503050406030204" pitchFamily="18" charset="0"/>
                        </a:rPr>
                        <m:t>=459.7 </m:t>
                      </m:r>
                      <m:r>
                        <a:rPr lang="es-ES" sz="1400" i="1">
                          <a:latin typeface="Cambria Math" panose="02040503050406030204" pitchFamily="18" charset="0"/>
                        </a:rPr>
                        <m:t>𝑁</m:t>
                      </m:r>
                    </m:oMath>
                  </m:oMathPara>
                </a14:m>
                <a:endParaRPr lang="es-ES" sz="1400" dirty="0"/>
              </a:p>
            </p:txBody>
          </p:sp>
        </mc:Choice>
        <mc:Fallback xmlns="">
          <p:sp>
            <p:nvSpPr>
              <p:cNvPr id="13" name="Rectángulo 12"/>
              <p:cNvSpPr>
                <a:spLocks noRot="1" noChangeAspect="1" noMove="1" noResize="1" noEditPoints="1" noAdjustHandles="1" noChangeArrowheads="1" noChangeShapeType="1" noTextEdit="1"/>
              </p:cNvSpPr>
              <p:nvPr/>
            </p:nvSpPr>
            <p:spPr>
              <a:xfrm>
                <a:off x="666000" y="3001227"/>
                <a:ext cx="1227259" cy="307777"/>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6819544" y="2466529"/>
                <a:ext cx="1115947" cy="688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600" i="1">
                              <a:latin typeface="Cambria Math" panose="02040503050406030204" pitchFamily="18" charset="0"/>
                            </a:rPr>
                          </m:ctrlPr>
                        </m:naryPr>
                        <m:sub/>
                        <m:sup/>
                        <m:e>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𝑥</m:t>
                              </m:r>
                            </m:sub>
                          </m:sSub>
                          <m:r>
                            <a:rPr lang="es-ES" sz="1600" i="0">
                              <a:latin typeface="Cambria Math" panose="02040503050406030204" pitchFamily="18" charset="0"/>
                            </a:rPr>
                            <m:t>=0</m:t>
                          </m:r>
                        </m:e>
                      </m:nary>
                    </m:oMath>
                  </m:oMathPara>
                </a14:m>
                <a:endParaRPr lang="es-ES" dirty="0"/>
              </a:p>
            </p:txBody>
          </p:sp>
        </mc:Choice>
        <mc:Fallback xmlns="">
          <p:sp>
            <p:nvSpPr>
              <p:cNvPr id="16" name="Rectángulo 15"/>
              <p:cNvSpPr>
                <a:spLocks noRot="1" noChangeAspect="1" noMove="1" noResize="1" noEditPoints="1" noAdjustHandles="1" noChangeArrowheads="1" noChangeShapeType="1" noTextEdit="1"/>
              </p:cNvSpPr>
              <p:nvPr/>
            </p:nvSpPr>
            <p:spPr>
              <a:xfrm>
                <a:off x="6819544" y="2466529"/>
                <a:ext cx="1115947" cy="688586"/>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7" name="Rectángulo 16"/>
              <p:cNvSpPr/>
              <p:nvPr/>
            </p:nvSpPr>
            <p:spPr>
              <a:xfrm>
                <a:off x="5971095" y="2985838"/>
                <a:ext cx="2896882" cy="33855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0">
                              <a:latin typeface="Cambria Math" panose="02040503050406030204" pitchFamily="18" charset="0"/>
                            </a:rPr>
                            <m:t>1</m:t>
                          </m:r>
                          <m:r>
                            <a:rPr lang="es-ES" sz="1600" i="1">
                              <a:latin typeface="Cambria Math" panose="02040503050406030204" pitchFamily="18" charset="0"/>
                            </a:rPr>
                            <m:t>𝑥</m:t>
                          </m:r>
                        </m:sub>
                      </m:sSub>
                      <m:r>
                        <a:rPr lang="es-ES" sz="1600" i="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𝑐𝑟</m:t>
                          </m:r>
                          <m:r>
                            <a:rPr lang="es-ES" sz="1600" i="0">
                              <a:latin typeface="Cambria Math" panose="02040503050406030204" pitchFamily="18" charset="0"/>
                            </a:rPr>
                            <m:t>1</m:t>
                          </m:r>
                        </m:sub>
                      </m:sSub>
                      <m:r>
                        <a:rPr lang="es-ES" sz="1600" i="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𝑐𝑟</m:t>
                          </m:r>
                          <m:r>
                            <a:rPr lang="es-ES" sz="1600" i="0">
                              <a:latin typeface="Cambria Math" panose="02040503050406030204" pitchFamily="18" charset="0"/>
                            </a:rPr>
                            <m:t>2</m:t>
                          </m:r>
                        </m:sub>
                      </m:sSub>
                      <m:r>
                        <a:rPr lang="es-ES" sz="1600" i="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𝑅</m:t>
                          </m:r>
                        </m:e>
                        <m:sub>
                          <m:r>
                            <a:rPr lang="es-ES" sz="1600" i="0">
                              <a:latin typeface="Cambria Math" panose="02040503050406030204" pitchFamily="18" charset="0"/>
                            </a:rPr>
                            <m:t>2</m:t>
                          </m:r>
                          <m:r>
                            <a:rPr lang="es-ES" sz="1600" i="1">
                              <a:latin typeface="Cambria Math" panose="02040503050406030204" pitchFamily="18" charset="0"/>
                            </a:rPr>
                            <m:t>𝑥</m:t>
                          </m:r>
                        </m:sub>
                      </m:sSub>
                      <m:r>
                        <a:rPr lang="es-ES" sz="1600" i="0">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𝑠</m:t>
                          </m:r>
                        </m:sub>
                      </m:sSub>
                    </m:oMath>
                  </m:oMathPara>
                </a14:m>
                <a:endParaRPr lang="es-ES" dirty="0"/>
              </a:p>
            </p:txBody>
          </p:sp>
        </mc:Choice>
        <mc:Fallback xmlns="">
          <p:sp>
            <p:nvSpPr>
              <p:cNvPr id="17" name="Rectángulo 16"/>
              <p:cNvSpPr>
                <a:spLocks noRot="1" noChangeAspect="1" noMove="1" noResize="1" noEditPoints="1" noAdjustHandles="1" noChangeArrowheads="1" noChangeShapeType="1" noTextEdit="1"/>
              </p:cNvSpPr>
              <p:nvPr/>
            </p:nvSpPr>
            <p:spPr>
              <a:xfrm>
                <a:off x="5971095" y="2985838"/>
                <a:ext cx="2896882" cy="338554"/>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8" name="Rectángulo 17"/>
              <p:cNvSpPr/>
              <p:nvPr/>
            </p:nvSpPr>
            <p:spPr>
              <a:xfrm>
                <a:off x="9544421" y="2396325"/>
                <a:ext cx="1121974" cy="688586"/>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600" i="1">
                              <a:latin typeface="Cambria Math" panose="02040503050406030204" pitchFamily="18" charset="0"/>
                            </a:rPr>
                          </m:ctrlPr>
                        </m:naryPr>
                        <m:sub/>
                        <m:sup/>
                        <m:e>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𝑦</m:t>
                              </m:r>
                            </m:sub>
                          </m:sSub>
                          <m:r>
                            <a:rPr lang="es-ES" sz="1600" i="0">
                              <a:latin typeface="Cambria Math" panose="02040503050406030204" pitchFamily="18" charset="0"/>
                            </a:rPr>
                            <m:t>=0</m:t>
                          </m:r>
                        </m:e>
                      </m:nary>
                    </m:oMath>
                  </m:oMathPara>
                </a14:m>
                <a:endParaRPr lang="es-ES" dirty="0"/>
              </a:p>
            </p:txBody>
          </p:sp>
        </mc:Choice>
        <mc:Fallback xmlns="">
          <p:sp>
            <p:nvSpPr>
              <p:cNvPr id="18" name="Rectángulo 17"/>
              <p:cNvSpPr>
                <a:spLocks noRot="1" noChangeAspect="1" noMove="1" noResize="1" noEditPoints="1" noAdjustHandles="1" noChangeArrowheads="1" noChangeShapeType="1" noTextEdit="1"/>
              </p:cNvSpPr>
              <p:nvPr/>
            </p:nvSpPr>
            <p:spPr>
              <a:xfrm>
                <a:off x="9544421" y="2396325"/>
                <a:ext cx="1121974" cy="688586"/>
              </a:xfrm>
              <a:prstGeom prst="rect">
                <a:avLst/>
              </a:prstGeom>
              <a:blipFill rotWithShape="0">
                <a:blip r:embed="rId11"/>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9" name="Rectángulo 18"/>
              <p:cNvSpPr/>
              <p:nvPr/>
            </p:nvSpPr>
            <p:spPr>
              <a:xfrm>
                <a:off x="8946272" y="2940438"/>
                <a:ext cx="2437141" cy="39126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0">
                              <a:latin typeface="Cambria Math" panose="02040503050406030204" pitchFamily="18" charset="0"/>
                            </a:rPr>
                            <m:t>1</m:t>
                          </m:r>
                          <m:r>
                            <a:rPr lang="es-ES" i="1">
                              <a:latin typeface="Cambria Math" panose="02040503050406030204" pitchFamily="18" charset="0"/>
                            </a:rPr>
                            <m:t>𝑦</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𝑐</m:t>
                          </m:r>
                          <m:r>
                            <a:rPr lang="es-ES" i="0">
                              <a:latin typeface="Cambria Math" panose="02040503050406030204" pitchFamily="18" charset="0"/>
                            </a:rPr>
                            <m:t>1</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𝐹</m:t>
                          </m:r>
                        </m:e>
                        <m:sub>
                          <m:r>
                            <a:rPr lang="es-ES" i="1">
                              <a:latin typeface="Cambria Math" panose="02040503050406030204" pitchFamily="18" charset="0"/>
                            </a:rPr>
                            <m:t>𝑐</m:t>
                          </m:r>
                          <m:r>
                            <a:rPr lang="es-ES" i="0">
                              <a:latin typeface="Cambria Math" panose="02040503050406030204" pitchFamily="18" charset="0"/>
                            </a:rPr>
                            <m:t>2</m:t>
                          </m:r>
                        </m:sub>
                      </m:sSub>
                      <m:r>
                        <a:rPr lang="es-ES" i="0">
                          <a:latin typeface="Cambria Math" panose="02040503050406030204" pitchFamily="18" charset="0"/>
                        </a:rPr>
                        <m:t>−</m:t>
                      </m:r>
                      <m:sSub>
                        <m:sSubPr>
                          <m:ctrlPr>
                            <a:rPr lang="es-ES" i="1">
                              <a:latin typeface="Cambria Math" panose="02040503050406030204" pitchFamily="18" charset="0"/>
                            </a:rPr>
                          </m:ctrlPr>
                        </m:sSubPr>
                        <m:e>
                          <m:r>
                            <a:rPr lang="es-ES" i="1">
                              <a:latin typeface="Cambria Math" panose="02040503050406030204" pitchFamily="18" charset="0"/>
                            </a:rPr>
                            <m:t>𝑅</m:t>
                          </m:r>
                        </m:e>
                        <m:sub>
                          <m:r>
                            <a:rPr lang="es-ES" i="0">
                              <a:latin typeface="Cambria Math" panose="02040503050406030204" pitchFamily="18" charset="0"/>
                            </a:rPr>
                            <m:t>2</m:t>
                          </m:r>
                          <m:r>
                            <a:rPr lang="es-ES" i="1">
                              <a:latin typeface="Cambria Math" panose="02040503050406030204" pitchFamily="18" charset="0"/>
                            </a:rPr>
                            <m:t>𝑦</m:t>
                          </m:r>
                        </m:sub>
                      </m:sSub>
                    </m:oMath>
                  </m:oMathPara>
                </a14:m>
                <a:endParaRPr lang="es-ES" dirty="0"/>
              </a:p>
            </p:txBody>
          </p:sp>
        </mc:Choice>
        <mc:Fallback xmlns="">
          <p:sp>
            <p:nvSpPr>
              <p:cNvPr id="19" name="Rectángulo 18"/>
              <p:cNvSpPr>
                <a:spLocks noRot="1" noChangeAspect="1" noMove="1" noResize="1" noEditPoints="1" noAdjustHandles="1" noChangeArrowheads="1" noChangeShapeType="1" noTextEdit="1"/>
              </p:cNvSpPr>
              <p:nvPr/>
            </p:nvSpPr>
            <p:spPr>
              <a:xfrm>
                <a:off x="8946272" y="2940438"/>
                <a:ext cx="2437141" cy="391261"/>
              </a:xfrm>
              <a:prstGeom prst="rect">
                <a:avLst/>
              </a:prstGeom>
              <a:blipFill rotWithShape="0">
                <a:blip r:embed="rId12"/>
                <a:stretch>
                  <a:fillRect b="-307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0" name="Rectángulo 19"/>
              <p:cNvSpPr/>
              <p:nvPr/>
            </p:nvSpPr>
            <p:spPr>
              <a:xfrm>
                <a:off x="6649485" y="3346788"/>
                <a:ext cx="1237390" cy="61407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sz="1400" i="1">
                              <a:latin typeface="Cambria Math" panose="02040503050406030204" pitchFamily="18" charset="0"/>
                            </a:rPr>
                          </m:ctrlPr>
                        </m:naryPr>
                        <m:sub/>
                        <m:sup/>
                        <m:e>
                          <m:sSub>
                            <m:sSubPr>
                              <m:ctrlPr>
                                <a:rPr lang="es-ES" sz="1400" i="1">
                                  <a:latin typeface="Cambria Math" panose="02040503050406030204" pitchFamily="18" charset="0"/>
                                </a:rPr>
                              </m:ctrlPr>
                            </m:sSubPr>
                            <m:e>
                              <m:r>
                                <a:rPr lang="es-ES" sz="1400" i="1">
                                  <a:latin typeface="Cambria Math" panose="02040503050406030204" pitchFamily="18" charset="0"/>
                                </a:rPr>
                                <m:t>𝑀</m:t>
                              </m:r>
                            </m:e>
                            <m:sub>
                              <m:r>
                                <a:rPr lang="es-ES" sz="1400" i="1">
                                  <a:latin typeface="Cambria Math" panose="02040503050406030204" pitchFamily="18" charset="0"/>
                                </a:rPr>
                                <m:t>𝐴𝑋𝑍</m:t>
                              </m:r>
                            </m:sub>
                          </m:sSub>
                          <m:r>
                            <a:rPr lang="es-ES" sz="1400" i="0">
                              <a:latin typeface="Cambria Math" panose="02040503050406030204" pitchFamily="18" charset="0"/>
                            </a:rPr>
                            <m:t>=0</m:t>
                          </m:r>
                        </m:e>
                      </m:nary>
                    </m:oMath>
                  </m:oMathPara>
                </a14:m>
                <a:endParaRPr lang="es-ES" dirty="0"/>
              </a:p>
            </p:txBody>
          </p:sp>
        </mc:Choice>
        <mc:Fallback xmlns="">
          <p:sp>
            <p:nvSpPr>
              <p:cNvPr id="20" name="Rectángulo 19"/>
              <p:cNvSpPr>
                <a:spLocks noRot="1" noChangeAspect="1" noMove="1" noResize="1" noEditPoints="1" noAdjustHandles="1" noChangeArrowheads="1" noChangeShapeType="1" noTextEdit="1"/>
              </p:cNvSpPr>
              <p:nvPr/>
            </p:nvSpPr>
            <p:spPr>
              <a:xfrm>
                <a:off x="6649485" y="3346788"/>
                <a:ext cx="1237390" cy="614079"/>
              </a:xfrm>
              <a:prstGeom prst="rect">
                <a:avLst/>
              </a:prstGeom>
              <a:blipFill rotWithShape="0">
                <a:blip r:embed="rId13"/>
                <a:stretch>
                  <a:fillRect l="-44828" t="-115842" r="-34975" b="-166337"/>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5971095" y="3851008"/>
                <a:ext cx="3263137" cy="5731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𝑅</m:t>
                          </m:r>
                        </m:e>
                        <m:sub>
                          <m:r>
                            <a:rPr lang="es-ES" sz="1400" i="0">
                              <a:latin typeface="Cambria Math" panose="02040503050406030204" pitchFamily="18" charset="0"/>
                            </a:rPr>
                            <m:t>2</m:t>
                          </m:r>
                          <m:r>
                            <a:rPr lang="es-ES" sz="1400" i="1">
                              <a:latin typeface="Cambria Math" panose="02040503050406030204" pitchFamily="18" charset="0"/>
                            </a:rPr>
                            <m:t>𝑥</m:t>
                          </m:r>
                        </m:sub>
                      </m:sSub>
                      <m:r>
                        <a:rPr lang="es-ES" sz="1400" i="0">
                          <a:latin typeface="Cambria Math" panose="02040503050406030204" pitchFamily="18" charset="0"/>
                        </a:rPr>
                        <m:t>=−</m:t>
                      </m:r>
                      <m:f>
                        <m:fPr>
                          <m:ctrlPr>
                            <a:rPr lang="es-ES" sz="1400" i="1">
                              <a:latin typeface="Cambria Math" panose="02040503050406030204" pitchFamily="18" charset="0"/>
                            </a:rPr>
                          </m:ctrlPr>
                        </m:fPr>
                        <m:num>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𝑐𝑟</m:t>
                                  </m:r>
                                  <m:r>
                                    <a:rPr lang="es-ES" sz="1400" i="0">
                                      <a:latin typeface="Cambria Math" panose="02040503050406030204" pitchFamily="18" charset="0"/>
                                    </a:rPr>
                                    <m:t>1</m:t>
                                  </m:r>
                                </m:sub>
                              </m:sSub>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1</m:t>
                                      </m:r>
                                    </m:sub>
                                  </m:sSub>
                                </m:e>
                              </m:d>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𝑐𝑟</m:t>
                                  </m:r>
                                  <m:r>
                                    <a:rPr lang="es-ES" sz="1400" i="0">
                                      <a:latin typeface="Cambria Math" panose="02040503050406030204" pitchFamily="18" charset="0"/>
                                    </a:rPr>
                                    <m:t>2</m:t>
                                  </m:r>
                                </m:sub>
                              </m:sSub>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2</m:t>
                                      </m:r>
                                    </m:sub>
                                  </m:sSub>
                                </m:e>
                              </m:d>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𝑠</m:t>
                                  </m:r>
                                </m:sub>
                              </m:sSub>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4</m:t>
                                      </m:r>
                                    </m:sub>
                                  </m:sSub>
                                </m:e>
                              </m:d>
                            </m:e>
                          </m:d>
                        </m:num>
                        <m:den>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3</m:t>
                              </m:r>
                            </m:sub>
                          </m:sSub>
                        </m:den>
                      </m:f>
                    </m:oMath>
                  </m:oMathPara>
                </a14:m>
                <a:endParaRPr lang="es-ES" dirty="0"/>
              </a:p>
            </p:txBody>
          </p:sp>
        </mc:Choice>
        <mc:Fallback xmlns="">
          <p:sp>
            <p:nvSpPr>
              <p:cNvPr id="21" name="Rectángulo 20"/>
              <p:cNvSpPr>
                <a:spLocks noRot="1" noChangeAspect="1" noMove="1" noResize="1" noEditPoints="1" noAdjustHandles="1" noChangeArrowheads="1" noChangeShapeType="1" noTextEdit="1"/>
              </p:cNvSpPr>
              <p:nvPr/>
            </p:nvSpPr>
            <p:spPr>
              <a:xfrm>
                <a:off x="5971095" y="3851008"/>
                <a:ext cx="3263137" cy="573170"/>
              </a:xfrm>
              <a:prstGeom prst="rect">
                <a:avLst/>
              </a:prstGeom>
              <a:blipFill rotWithShape="0">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2" name="Rectángulo 21"/>
              <p:cNvSpPr/>
              <p:nvPr/>
            </p:nvSpPr>
            <p:spPr>
              <a:xfrm>
                <a:off x="9620083" y="3297880"/>
                <a:ext cx="1530483" cy="763094"/>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nary>
                        <m:naryPr>
                          <m:chr m:val="∑"/>
                          <m:subHide m:val="on"/>
                          <m:supHide m:val="on"/>
                          <m:ctrlPr>
                            <a:rPr lang="es-ES" i="1">
                              <a:latin typeface="Cambria Math" panose="02040503050406030204" pitchFamily="18" charset="0"/>
                            </a:rPr>
                          </m:ctrlPr>
                        </m:naryPr>
                        <m:sub/>
                        <m:sup/>
                        <m:e>
                          <m:sSub>
                            <m:sSubPr>
                              <m:ctrlPr>
                                <a:rPr lang="es-ES" i="1">
                                  <a:latin typeface="Cambria Math" panose="02040503050406030204" pitchFamily="18" charset="0"/>
                                </a:rPr>
                              </m:ctrlPr>
                            </m:sSubPr>
                            <m:e>
                              <m:r>
                                <a:rPr lang="es-ES" i="1">
                                  <a:latin typeface="Cambria Math" panose="02040503050406030204" pitchFamily="18" charset="0"/>
                                </a:rPr>
                                <m:t>𝑀</m:t>
                              </m:r>
                            </m:e>
                            <m:sub>
                              <m:r>
                                <a:rPr lang="es-ES" i="1">
                                  <a:latin typeface="Cambria Math" panose="02040503050406030204" pitchFamily="18" charset="0"/>
                                </a:rPr>
                                <m:t>𝐴𝑌𝑍</m:t>
                              </m:r>
                            </m:sub>
                          </m:sSub>
                          <m:r>
                            <a:rPr lang="es-ES" i="0">
                              <a:latin typeface="Cambria Math" panose="02040503050406030204" pitchFamily="18" charset="0"/>
                            </a:rPr>
                            <m:t>=0</m:t>
                          </m:r>
                        </m:e>
                      </m:nary>
                    </m:oMath>
                  </m:oMathPara>
                </a14:m>
                <a:endParaRPr lang="es-ES" dirty="0"/>
              </a:p>
            </p:txBody>
          </p:sp>
        </mc:Choice>
        <mc:Fallback xmlns="">
          <p:sp>
            <p:nvSpPr>
              <p:cNvPr id="22" name="Rectángulo 21"/>
              <p:cNvSpPr>
                <a:spLocks noRot="1" noChangeAspect="1" noMove="1" noResize="1" noEditPoints="1" noAdjustHandles="1" noChangeArrowheads="1" noChangeShapeType="1" noTextEdit="1"/>
              </p:cNvSpPr>
              <p:nvPr/>
            </p:nvSpPr>
            <p:spPr>
              <a:xfrm>
                <a:off x="9620083" y="3297880"/>
                <a:ext cx="1530483" cy="763094"/>
              </a:xfrm>
              <a:prstGeom prst="rect">
                <a:avLst/>
              </a:prstGeom>
              <a:blipFill rotWithShape="0">
                <a:blip r:embed="rId1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9365869" y="4079489"/>
                <a:ext cx="2100767" cy="54675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smtClean="0">
                              <a:latin typeface="Cambria Math" panose="02040503050406030204" pitchFamily="18" charset="0"/>
                            </a:rPr>
                          </m:ctrlPr>
                        </m:sSubPr>
                        <m:e>
                          <m:r>
                            <a:rPr lang="es-ES" sz="1400" i="1">
                              <a:latin typeface="Cambria Math" panose="02040503050406030204" pitchFamily="18" charset="0"/>
                            </a:rPr>
                            <m:t>𝑅</m:t>
                          </m:r>
                        </m:e>
                        <m:sub>
                          <m:r>
                            <a:rPr lang="es-ES" sz="1400" i="0">
                              <a:latin typeface="Cambria Math" panose="02040503050406030204" pitchFamily="18" charset="0"/>
                            </a:rPr>
                            <m:t>2</m:t>
                          </m:r>
                          <m:r>
                            <a:rPr lang="es-ES" sz="1400" b="0" i="1" smtClean="0">
                              <a:latin typeface="Cambria Math" panose="02040503050406030204" pitchFamily="18" charset="0"/>
                            </a:rPr>
                            <m:t>𝑦</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m:t>
                              </m:r>
                              <m:r>
                                <a:rPr lang="es-ES" sz="1400" i="0">
                                  <a:latin typeface="Cambria Math" panose="02040503050406030204" pitchFamily="18" charset="0"/>
                                </a:rPr>
                                <m:t>1</m:t>
                              </m:r>
                            </m:sub>
                          </m:sSub>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1</m:t>
                                  </m:r>
                                </m:sub>
                              </m:sSub>
                            </m:e>
                          </m:d>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m:t>
                              </m:r>
                              <m:r>
                                <a:rPr lang="es-ES" sz="1400" i="0">
                                  <a:latin typeface="Cambria Math" panose="02040503050406030204" pitchFamily="18" charset="0"/>
                                </a:rPr>
                                <m:t>2</m:t>
                              </m:r>
                            </m:sub>
                          </m:sSub>
                          <m:d>
                            <m:dPr>
                              <m:ctrlPr>
                                <a:rPr lang="es-ES" sz="1400" i="1">
                                  <a:latin typeface="Cambria Math" panose="02040503050406030204" pitchFamily="18" charset="0"/>
                                </a:rPr>
                              </m:ctrlPr>
                            </m:dPr>
                            <m:e>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2</m:t>
                                  </m:r>
                                </m:sub>
                              </m:sSub>
                            </m:e>
                          </m:d>
                        </m:num>
                        <m:den>
                          <m:sSub>
                            <m:sSubPr>
                              <m:ctrlPr>
                                <a:rPr lang="es-ES" sz="1400" i="1">
                                  <a:latin typeface="Cambria Math" panose="02040503050406030204" pitchFamily="18" charset="0"/>
                                </a:rPr>
                              </m:ctrlPr>
                            </m:sSubPr>
                            <m:e>
                              <m:r>
                                <a:rPr lang="es-ES" sz="1400" i="1">
                                  <a:latin typeface="Cambria Math" panose="02040503050406030204" pitchFamily="18" charset="0"/>
                                </a:rPr>
                                <m:t>𝑑</m:t>
                              </m:r>
                            </m:e>
                            <m:sub>
                              <m:r>
                                <a:rPr lang="es-ES" sz="1400" i="0">
                                  <a:latin typeface="Cambria Math" panose="02040503050406030204" pitchFamily="18" charset="0"/>
                                </a:rPr>
                                <m:t>3</m:t>
                              </m:r>
                            </m:sub>
                          </m:sSub>
                        </m:den>
                      </m:f>
                    </m:oMath>
                  </m:oMathPara>
                </a14:m>
                <a:endParaRPr lang="es-ES" dirty="0"/>
              </a:p>
            </p:txBody>
          </p:sp>
        </mc:Choice>
        <mc:Fallback xmlns="">
          <p:sp>
            <p:nvSpPr>
              <p:cNvPr id="23" name="Rectángulo 22"/>
              <p:cNvSpPr>
                <a:spLocks noRot="1" noChangeAspect="1" noMove="1" noResize="1" noEditPoints="1" noAdjustHandles="1" noChangeArrowheads="1" noChangeShapeType="1" noTextEdit="1"/>
              </p:cNvSpPr>
              <p:nvPr/>
            </p:nvSpPr>
            <p:spPr>
              <a:xfrm>
                <a:off x="9365869" y="4079489"/>
                <a:ext cx="2100767" cy="546753"/>
              </a:xfrm>
              <a:prstGeom prst="rect">
                <a:avLst/>
              </a:prstGeom>
              <a:blipFill rotWithShape="0">
                <a:blip r:embed="rId1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5869203" y="4438458"/>
                <a:ext cx="6096000" cy="1654556"/>
              </a:xfrm>
              <a:prstGeom prst="rect">
                <a:avLst/>
              </a:prstGeom>
            </p:spPr>
            <p:txBody>
              <a:bodyPr>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=−612.933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=88.851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𝑥</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=153.233</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𝑅</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𝑦</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=76.619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5" name="Rectángulo 24"/>
              <p:cNvSpPr>
                <a:spLocks noRot="1" noChangeAspect="1" noMove="1" noResize="1" noEditPoints="1" noAdjustHandles="1" noChangeArrowheads="1" noChangeShapeType="1" noTextEdit="1"/>
              </p:cNvSpPr>
              <p:nvPr/>
            </p:nvSpPr>
            <p:spPr>
              <a:xfrm>
                <a:off x="5869203" y="4438458"/>
                <a:ext cx="6096000" cy="1654556"/>
              </a:xfrm>
              <a:prstGeom prst="rect">
                <a:avLst/>
              </a:prstGeom>
              <a:blipFill rotWithShape="0">
                <a:blip r:embed="rId17"/>
                <a:stretch>
                  <a:fillRect/>
                </a:stretch>
              </a:blipFill>
            </p:spPr>
            <p:txBody>
              <a:bodyPr/>
              <a:lstStyle/>
              <a:p>
                <a:r>
                  <a:rPr lang="es-ES">
                    <a:noFill/>
                  </a:rPr>
                  <a:t> </a:t>
                </a:r>
              </a:p>
            </p:txBody>
          </p:sp>
        </mc:Fallback>
      </mc:AlternateContent>
      <p:pic>
        <p:nvPicPr>
          <p:cNvPr id="2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8">
            <a:extLst>
              <a:ext uri="{BEBA8EAE-BF5A-486C-A8C5-ECC9F3942E4B}">
                <a14:imgProps xmlns:a14="http://schemas.microsoft.com/office/drawing/2010/main">
                  <a14:imgLayer r:embed="rId1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147680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1582017" y="859274"/>
            <a:ext cx="1762022" cy="369332"/>
          </a:xfrm>
          <a:prstGeom prst="rect">
            <a:avLst/>
          </a:prstGeom>
        </p:spPr>
        <p:txBody>
          <a:bodyPr wrap="none">
            <a:spAutoFit/>
          </a:bodyPr>
          <a:lstStyle/>
          <a:p>
            <a:pPr algn="r" defTabSz="914400"/>
            <a:r>
              <a:rPr lang="es-EC" b="1" i="1" kern="0" dirty="0"/>
              <a:t>Diseño del Eje</a:t>
            </a:r>
          </a:p>
        </p:txBody>
      </p:sp>
      <p:sp>
        <p:nvSpPr>
          <p:cNvPr id="3" name="Rectángulo 2"/>
          <p:cNvSpPr/>
          <p:nvPr/>
        </p:nvSpPr>
        <p:spPr>
          <a:xfrm>
            <a:off x="459849" y="1381812"/>
            <a:ext cx="2446504" cy="276999"/>
          </a:xfrm>
          <a:prstGeom prst="rect">
            <a:avLst/>
          </a:prstGeom>
        </p:spPr>
        <p:txBody>
          <a:bodyPr wrap="none">
            <a:spAutoFit/>
          </a:bodyPr>
          <a:lstStyle/>
          <a:p>
            <a:pPr algn="just"/>
            <a:r>
              <a:rPr lang="es-ES" sz="1200" dirty="0"/>
              <a:t>Fuerzas cortantes en el plano XZ</a:t>
            </a:r>
            <a:endParaRPr lang="es-US" sz="1200" dirty="0"/>
          </a:p>
        </p:txBody>
      </p:sp>
      <mc:AlternateContent xmlns:mc="http://schemas.openxmlformats.org/markup-compatibility/2006" xmlns:a14="http://schemas.microsoft.com/office/drawing/2010/main">
        <mc:Choice Requires="a14">
          <p:sp>
            <p:nvSpPr>
              <p:cNvPr id="4" name="Rectángulo 3"/>
              <p:cNvSpPr/>
              <p:nvPr/>
            </p:nvSpPr>
            <p:spPr>
              <a:xfrm>
                <a:off x="889331" y="1751735"/>
                <a:ext cx="1797465" cy="1990288"/>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smtClean="0">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𝐴𝑥𝑧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=153.233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𝐵𝑥𝑧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S" sz="12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𝐶𝑥𝑧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
                        <a:rPr lang="es-ES" sz="1200" b="0" i="1" smtClean="0">
                          <a:effectLst/>
                          <a:latin typeface="Cambria Math" panose="02040503050406030204" pitchFamily="18" charset="0"/>
                          <a:ea typeface="Calibri" panose="020F0502020204030204" pitchFamily="34" charset="0"/>
                          <a:cs typeface="Times New Roman" panose="02020603050405020304" pitchFamily="18" charset="0"/>
                        </a:rPr>
                        <m:t>0</m:t>
                      </m:r>
                      <m:r>
                        <a:rPr lang="es-EC" sz="1200" i="1">
                          <a:effectLst/>
                          <a:latin typeface="Cambria Math" panose="02040503050406030204" pitchFamily="18" charset="0"/>
                          <a:ea typeface="Calibri" panose="020F0502020204030204" pitchFamily="34" charset="0"/>
                          <a:cs typeface="Times New Roman" panose="02020603050405020304" pitchFamily="18" charset="0"/>
                        </a:rPr>
                        <m:t>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𝐷𝑥𝑧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=−612.933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𝑉</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𝐸𝑥𝑧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=459.7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89331" y="1751735"/>
                <a:ext cx="1797465" cy="1990288"/>
              </a:xfrm>
              <a:prstGeom prst="rect">
                <a:avLst/>
              </a:prstGeom>
              <a:blipFill rotWithShape="0">
                <a:blip r:embed="rId2"/>
                <a:stretch>
                  <a:fillRect/>
                </a:stretch>
              </a:blipFill>
            </p:spPr>
            <p:txBody>
              <a:bodyPr/>
              <a:lstStyle/>
              <a:p>
                <a:r>
                  <a:rPr lang="es-ES">
                    <a:noFill/>
                  </a:rPr>
                  <a:t> </a:t>
                </a:r>
              </a:p>
            </p:txBody>
          </p:sp>
        </mc:Fallback>
      </mc:AlternateContent>
      <p:sp>
        <p:nvSpPr>
          <p:cNvPr id="6" name="Rectángulo 5"/>
          <p:cNvSpPr/>
          <p:nvPr/>
        </p:nvSpPr>
        <p:spPr>
          <a:xfrm>
            <a:off x="6227036" y="1396915"/>
            <a:ext cx="1933543" cy="276999"/>
          </a:xfrm>
          <a:prstGeom prst="rect">
            <a:avLst/>
          </a:prstGeom>
        </p:spPr>
        <p:txBody>
          <a:bodyPr wrap="none">
            <a:spAutoFit/>
          </a:bodyPr>
          <a:lstStyle/>
          <a:p>
            <a:r>
              <a:rPr lang="es-EC" sz="1200" dirty="0"/>
              <a:t>Momentos en el plano XZ</a:t>
            </a:r>
            <a:endParaRPr lang="es-ES" sz="1200" dirty="0"/>
          </a:p>
        </p:txBody>
      </p:sp>
      <mc:AlternateContent xmlns:mc="http://schemas.openxmlformats.org/markup-compatibility/2006" xmlns:a14="http://schemas.microsoft.com/office/drawing/2010/main">
        <mc:Choice Requires="a14">
          <p:sp>
            <p:nvSpPr>
              <p:cNvPr id="8" name="Rectángulo 7"/>
              <p:cNvSpPr/>
              <p:nvPr/>
            </p:nvSpPr>
            <p:spPr>
              <a:xfrm>
                <a:off x="631968" y="4004484"/>
                <a:ext cx="1797465" cy="2362185"/>
              </a:xfrm>
              <a:prstGeom prst="rect">
                <a:avLst/>
              </a:prstGeom>
            </p:spPr>
            <p:txBody>
              <a:bodyPr wrap="square">
                <a:spAutoFit/>
              </a:bodyPr>
              <a:lstStyle/>
              <a:p>
                <a:pPr>
                  <a:lnSpc>
                    <a:spcPct val="20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𝐴𝑦𝑧</m:t>
                          </m:r>
                        </m:sub>
                      </m:sSub>
                      <m:r>
                        <a:rPr lang="es-EC" sz="1200" i="1">
                          <a:latin typeface="Cambria Math" panose="02040503050406030204" pitchFamily="18" charset="0"/>
                        </a:rPr>
                        <m:t>=76.619 </m:t>
                      </m:r>
                      <m:r>
                        <a:rPr lang="es-EC" sz="1200" i="1">
                          <a:latin typeface="Cambria Math" panose="02040503050406030204" pitchFamily="18" charset="0"/>
                        </a:rPr>
                        <m:t>𝑁</m:t>
                      </m:r>
                    </m:oMath>
                  </m:oMathPara>
                </a14:m>
                <a:endParaRPr lang="es-ES" sz="1200" dirty="0"/>
              </a:p>
              <a:p>
                <a:pPr>
                  <a:lnSpc>
                    <a:spcPct val="20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𝐵𝑦𝑧</m:t>
                          </m:r>
                        </m:sub>
                      </m:sSub>
                      <m:r>
                        <a:rPr lang="es-EC" sz="1200" i="1">
                          <a:latin typeface="Cambria Math" panose="02040503050406030204" pitchFamily="18" charset="0"/>
                        </a:rPr>
                        <m:t>=82.77 </m:t>
                      </m:r>
                      <m:r>
                        <a:rPr lang="es-EC" sz="1200" i="1">
                          <a:latin typeface="Cambria Math" panose="02040503050406030204" pitchFamily="18" charset="0"/>
                        </a:rPr>
                        <m:t>𝑁</m:t>
                      </m:r>
                    </m:oMath>
                  </m:oMathPara>
                </a14:m>
                <a:endParaRPr lang="es-ES" sz="1200" dirty="0"/>
              </a:p>
              <a:p>
                <a:pPr>
                  <a:lnSpc>
                    <a:spcPct val="20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𝐶𝑦𝑧</m:t>
                          </m:r>
                        </m:sub>
                      </m:sSub>
                      <m:r>
                        <a:rPr lang="es-EC" sz="1200" i="1">
                          <a:latin typeface="Cambria Math" panose="02040503050406030204" pitchFamily="18" charset="0"/>
                        </a:rPr>
                        <m:t>=82.77 </m:t>
                      </m:r>
                      <m:r>
                        <a:rPr lang="es-EC" sz="1200" i="1">
                          <a:latin typeface="Cambria Math" panose="02040503050406030204" pitchFamily="18" charset="0"/>
                        </a:rPr>
                        <m:t>𝑁</m:t>
                      </m:r>
                    </m:oMath>
                  </m:oMathPara>
                </a14:m>
                <a:endParaRPr lang="es-ES" sz="1200" dirty="0"/>
              </a:p>
              <a:p>
                <a:pPr>
                  <a:lnSpc>
                    <a:spcPct val="20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𝐷𝑦𝑧</m:t>
                          </m:r>
                        </m:sub>
                      </m:sSub>
                      <m:r>
                        <a:rPr lang="es-EC" sz="1200" i="1">
                          <a:latin typeface="Cambria Math" panose="02040503050406030204" pitchFamily="18" charset="0"/>
                        </a:rPr>
                        <m:t>=88.851 </m:t>
                      </m:r>
                      <m:r>
                        <a:rPr lang="es-EC" sz="1200" i="1">
                          <a:latin typeface="Cambria Math" panose="02040503050406030204" pitchFamily="18" charset="0"/>
                        </a:rPr>
                        <m:t>𝑁</m:t>
                      </m:r>
                    </m:oMath>
                  </m:oMathPara>
                </a14:m>
                <a:endParaRPr lang="es-ES" sz="1200" dirty="0"/>
              </a:p>
              <a:p>
                <a:pPr>
                  <a:lnSpc>
                    <a:spcPct val="20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𝐸𝑦𝑧</m:t>
                          </m:r>
                        </m:sub>
                      </m:sSub>
                      <m:r>
                        <a:rPr lang="es-EC" sz="1200" i="1">
                          <a:latin typeface="Cambria Math" panose="02040503050406030204" pitchFamily="18" charset="0"/>
                        </a:rPr>
                        <m:t>=0 </m:t>
                      </m:r>
                      <m:r>
                        <a:rPr lang="es-EC" sz="1200" i="1">
                          <a:latin typeface="Cambria Math" panose="02040503050406030204" pitchFamily="18" charset="0"/>
                        </a:rPr>
                        <m:t>𝑁</m:t>
                      </m:r>
                    </m:oMath>
                  </m:oMathPara>
                </a14:m>
                <a:endParaRPr lang="es-ES" sz="1200" dirty="0"/>
              </a:p>
              <a:p>
                <a:pPr algn="just">
                  <a:lnSpc>
                    <a:spcPct val="150000"/>
                  </a:lnSpc>
                  <a:spcAft>
                    <a:spcPts val="800"/>
                  </a:spcAft>
                </a:pPr>
                <a:endParaRPr lang="es-ES" sz="1200" dirty="0"/>
              </a:p>
            </p:txBody>
          </p:sp>
        </mc:Choice>
        <mc:Fallback xmlns="">
          <p:sp>
            <p:nvSpPr>
              <p:cNvPr id="8" name="Rectángulo 7"/>
              <p:cNvSpPr>
                <a:spLocks noRot="1" noChangeAspect="1" noMove="1" noResize="1" noEditPoints="1" noAdjustHandles="1" noChangeArrowheads="1" noChangeShapeType="1" noTextEdit="1"/>
              </p:cNvSpPr>
              <p:nvPr/>
            </p:nvSpPr>
            <p:spPr>
              <a:xfrm>
                <a:off x="631968" y="4004484"/>
                <a:ext cx="1797465" cy="2362185"/>
              </a:xfrm>
              <a:prstGeom prst="rect">
                <a:avLst/>
              </a:prstGeom>
              <a:blipFill rotWithShape="0">
                <a:blip r:embed="rId3"/>
                <a:stretch>
                  <a:fillRect/>
                </a:stretch>
              </a:blipFill>
            </p:spPr>
            <p:txBody>
              <a:bodyPr/>
              <a:lstStyle/>
              <a:p>
                <a:r>
                  <a:rPr lang="es-ES">
                    <a:noFill/>
                  </a:rPr>
                  <a:t> </a:t>
                </a:r>
              </a:p>
            </p:txBody>
          </p:sp>
        </mc:Fallback>
      </mc:AlternateContent>
      <p:pic>
        <p:nvPicPr>
          <p:cNvPr id="9" name="Imagen 8"/>
          <p:cNvPicPr/>
          <p:nvPr/>
        </p:nvPicPr>
        <p:blipFill>
          <a:blip r:embed="rId4">
            <a:extLst>
              <a:ext uri="{28A0092B-C50C-407E-A947-70E740481C1C}">
                <a14:useLocalDpi xmlns:a14="http://schemas.microsoft.com/office/drawing/2010/main" val="0"/>
              </a:ext>
            </a:extLst>
          </a:blip>
          <a:srcRect/>
          <a:stretch>
            <a:fillRect/>
          </a:stretch>
        </p:blipFill>
        <p:spPr bwMode="auto">
          <a:xfrm>
            <a:off x="8160579" y="2264980"/>
            <a:ext cx="3749882" cy="1449798"/>
          </a:xfrm>
          <a:prstGeom prst="rect">
            <a:avLst/>
          </a:prstGeom>
          <a:noFill/>
          <a:ln>
            <a:noFill/>
          </a:ln>
        </p:spPr>
      </p:pic>
      <mc:AlternateContent xmlns:mc="http://schemas.openxmlformats.org/markup-compatibility/2006" xmlns:a14="http://schemas.microsoft.com/office/drawing/2010/main">
        <mc:Choice Requires="a14">
          <p:sp>
            <p:nvSpPr>
              <p:cNvPr id="5" name="Rectángulo 4"/>
              <p:cNvSpPr/>
              <p:nvPr/>
            </p:nvSpPr>
            <p:spPr>
              <a:xfrm>
                <a:off x="6227036" y="2051528"/>
                <a:ext cx="2258938" cy="1897955"/>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100" i="1">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𝐴𝑥𝑧</m:t>
                          </m:r>
                        </m:sub>
                      </m:sSub>
                      <m:r>
                        <a:rPr lang="es-EC" sz="1100" i="1">
                          <a:effectLst/>
                          <a:latin typeface="Cambria Math" panose="02040503050406030204" pitchFamily="18" charset="0"/>
                          <a:ea typeface="Calibri" panose="020F0502020204030204" pitchFamily="34" charset="0"/>
                          <a:cs typeface="Times New Roman" panose="02020603050405020304" pitchFamily="18" charset="0"/>
                        </a:rPr>
                        <m:t>=0 </m:t>
                      </m:r>
                      <m:r>
                        <a:rPr lang="es-EC" sz="11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𝐵𝑥𝑧</m:t>
                          </m:r>
                        </m:sub>
                      </m:sSub>
                      <m:r>
                        <a:rPr lang="es-EC" sz="1100" i="1">
                          <a:effectLst/>
                          <a:latin typeface="Cambria Math" panose="02040503050406030204" pitchFamily="18" charset="0"/>
                          <a:ea typeface="Calibri" panose="020F0502020204030204" pitchFamily="34" charset="0"/>
                          <a:cs typeface="Times New Roman" panose="02020603050405020304" pitchFamily="18" charset="0"/>
                        </a:rPr>
                        <m:t>=14.557 </m:t>
                      </m:r>
                      <m:r>
                        <a:rPr lang="es-EC" sz="11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𝐶𝑥𝑧</m:t>
                          </m:r>
                        </m:sub>
                      </m:sSub>
                      <m:r>
                        <a:rPr lang="es-EC" sz="1100" i="1">
                          <a:effectLst/>
                          <a:latin typeface="Cambria Math" panose="02040503050406030204" pitchFamily="18" charset="0"/>
                          <a:ea typeface="Calibri" panose="020F0502020204030204" pitchFamily="34" charset="0"/>
                          <a:cs typeface="Times New Roman" panose="02020603050405020304" pitchFamily="18" charset="0"/>
                        </a:rPr>
                        <m:t>=29.88 </m:t>
                      </m:r>
                      <m:r>
                        <a:rPr lang="es-EC" sz="11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𝐷𝑥𝑧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=41.37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1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1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100" i="1">
                              <a:effectLst/>
                              <a:latin typeface="Cambria Math" panose="02040503050406030204" pitchFamily="18" charset="0"/>
                              <a:ea typeface="Calibri" panose="020F0502020204030204" pitchFamily="34" charset="0"/>
                              <a:cs typeface="Times New Roman" panose="02020603050405020304" pitchFamily="18" charset="0"/>
                            </a:rPr>
                            <m:t>𝐸𝑥𝑧</m:t>
                          </m:r>
                        </m:sub>
                      </m:sSub>
                      <m:r>
                        <a:rPr lang="es-EC" sz="1100" i="1">
                          <a:effectLst/>
                          <a:latin typeface="Cambria Math" panose="02040503050406030204" pitchFamily="18" charset="0"/>
                          <a:ea typeface="Calibri" panose="020F0502020204030204" pitchFamily="34" charset="0"/>
                          <a:cs typeface="Times New Roman" panose="02020603050405020304" pitchFamily="18" charset="0"/>
                        </a:rPr>
                        <m:t>=0 </m:t>
                      </m:r>
                      <m:r>
                        <a:rPr lang="es-EC" sz="11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1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5" name="Rectángulo 4"/>
              <p:cNvSpPr>
                <a:spLocks noRot="1" noChangeAspect="1" noMove="1" noResize="1" noEditPoints="1" noAdjustHandles="1" noChangeArrowheads="1" noChangeShapeType="1" noTextEdit="1"/>
              </p:cNvSpPr>
              <p:nvPr/>
            </p:nvSpPr>
            <p:spPr>
              <a:xfrm>
                <a:off x="6227036" y="2051528"/>
                <a:ext cx="2258938" cy="1897955"/>
              </a:xfrm>
              <a:prstGeom prst="rect">
                <a:avLst/>
              </a:prstGeom>
              <a:blipFill rotWithShape="0">
                <a:blip r:embed="rId5"/>
                <a:stretch>
                  <a:fillRect/>
                </a:stretch>
              </a:blipFill>
            </p:spPr>
            <p:txBody>
              <a:bodyPr/>
              <a:lstStyle/>
              <a:p>
                <a:r>
                  <a:rPr lang="es-ES">
                    <a:noFill/>
                  </a:rPr>
                  <a:t> </a:t>
                </a:r>
              </a:p>
            </p:txBody>
          </p:sp>
        </mc:Fallback>
      </mc:AlternateContent>
      <p:pic>
        <p:nvPicPr>
          <p:cNvPr id="10" name="Imagen 9"/>
          <p:cNvPicPr/>
          <p:nvPr/>
        </p:nvPicPr>
        <p:blipFill rotWithShape="1">
          <a:blip r:embed="rId6">
            <a:extLst>
              <a:ext uri="{28A0092B-C50C-407E-A947-70E740481C1C}">
                <a14:useLocalDpi xmlns:a14="http://schemas.microsoft.com/office/drawing/2010/main" val="0"/>
              </a:ext>
            </a:extLst>
          </a:blip>
          <a:srcRect l="1127" t="17507" r="7582" b="-1933"/>
          <a:stretch/>
        </p:blipFill>
        <p:spPr bwMode="auto">
          <a:xfrm>
            <a:off x="8147850" y="4659691"/>
            <a:ext cx="3339883" cy="1051133"/>
          </a:xfrm>
          <a:prstGeom prst="rect">
            <a:avLst/>
          </a:prstGeom>
          <a:noFill/>
          <a:ln>
            <a:noFill/>
          </a:ln>
        </p:spPr>
      </p:pic>
      <mc:AlternateContent xmlns:mc="http://schemas.openxmlformats.org/markup-compatibility/2006" xmlns:a14="http://schemas.microsoft.com/office/drawing/2010/main">
        <mc:Choice Requires="a14">
          <p:sp>
            <p:nvSpPr>
              <p:cNvPr id="11" name="Rectángulo 10"/>
              <p:cNvSpPr/>
              <p:nvPr/>
            </p:nvSpPr>
            <p:spPr>
              <a:xfrm>
                <a:off x="6154396" y="4135291"/>
                <a:ext cx="2404217" cy="209993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𝐴𝑦𝑧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𝐵𝑦𝑧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=7.279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𝐶𝑦𝑧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=6.664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𝐷𝑦𝑧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𝐸𝑦𝑧</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6154396" y="4135291"/>
                <a:ext cx="2404217" cy="2099934"/>
              </a:xfrm>
              <a:prstGeom prst="rect">
                <a:avLst/>
              </a:prstGeom>
              <a:blipFill rotWithShape="0">
                <a:blip r:embed="rId7"/>
                <a:stretch>
                  <a:fillRect/>
                </a:stretch>
              </a:blipFill>
            </p:spPr>
            <p:txBody>
              <a:bodyPr/>
              <a:lstStyle/>
              <a:p>
                <a:r>
                  <a:rPr lang="es-ES">
                    <a:noFill/>
                  </a:rPr>
                  <a:t> </a:t>
                </a:r>
              </a:p>
            </p:txBody>
          </p:sp>
        </mc:Fallback>
      </mc:AlternateContent>
      <p:sp>
        <p:nvSpPr>
          <p:cNvPr id="12" name="Rectángulo 11"/>
          <p:cNvSpPr/>
          <p:nvPr/>
        </p:nvSpPr>
        <p:spPr>
          <a:xfrm>
            <a:off x="459849" y="3879885"/>
            <a:ext cx="2446504" cy="276999"/>
          </a:xfrm>
          <a:prstGeom prst="rect">
            <a:avLst/>
          </a:prstGeom>
        </p:spPr>
        <p:txBody>
          <a:bodyPr wrap="none">
            <a:spAutoFit/>
          </a:bodyPr>
          <a:lstStyle/>
          <a:p>
            <a:pPr algn="just"/>
            <a:r>
              <a:rPr lang="es-ES" sz="1200" dirty="0"/>
              <a:t>Fuerzas cortantes en el plano YZ</a:t>
            </a:r>
            <a:endParaRPr lang="es-US" sz="1200" dirty="0"/>
          </a:p>
        </p:txBody>
      </p:sp>
      <p:sp>
        <p:nvSpPr>
          <p:cNvPr id="13" name="Rectángulo 12"/>
          <p:cNvSpPr/>
          <p:nvPr/>
        </p:nvSpPr>
        <p:spPr>
          <a:xfrm>
            <a:off x="6217065" y="3903888"/>
            <a:ext cx="1930785" cy="276999"/>
          </a:xfrm>
          <a:prstGeom prst="rect">
            <a:avLst/>
          </a:prstGeom>
        </p:spPr>
        <p:txBody>
          <a:bodyPr wrap="none">
            <a:spAutoFit/>
          </a:bodyPr>
          <a:lstStyle/>
          <a:p>
            <a:r>
              <a:rPr lang="es-EC" sz="1200" dirty="0"/>
              <a:t>Momentos en el plano YZ</a:t>
            </a:r>
            <a:endParaRPr lang="es-ES" sz="1200" dirty="0"/>
          </a:p>
        </p:txBody>
      </p:sp>
      <p:pic>
        <p:nvPicPr>
          <p:cNvPr id="14" name="Imagen 13"/>
          <p:cNvPicPr/>
          <p:nvPr/>
        </p:nvPicPr>
        <p:blipFill>
          <a:blip r:embed="rId8">
            <a:extLst>
              <a:ext uri="{28A0092B-C50C-407E-A947-70E740481C1C}">
                <a14:useLocalDpi xmlns:a14="http://schemas.microsoft.com/office/drawing/2010/main" val="0"/>
              </a:ext>
            </a:extLst>
          </a:blip>
          <a:srcRect/>
          <a:stretch>
            <a:fillRect/>
          </a:stretch>
        </p:blipFill>
        <p:spPr bwMode="auto">
          <a:xfrm>
            <a:off x="2828658" y="1961417"/>
            <a:ext cx="3607056" cy="1535443"/>
          </a:xfrm>
          <a:prstGeom prst="rect">
            <a:avLst/>
          </a:prstGeom>
          <a:noFill/>
          <a:ln>
            <a:noFill/>
          </a:ln>
        </p:spPr>
      </p:pic>
      <p:pic>
        <p:nvPicPr>
          <p:cNvPr id="15" name="Imagen 14"/>
          <p:cNvPicPr/>
          <p:nvPr/>
        </p:nvPicPr>
        <p:blipFill>
          <a:blip r:embed="rId9">
            <a:extLst>
              <a:ext uri="{28A0092B-C50C-407E-A947-70E740481C1C}">
                <a14:useLocalDpi xmlns:a14="http://schemas.microsoft.com/office/drawing/2010/main" val="0"/>
              </a:ext>
            </a:extLst>
          </a:blip>
          <a:srcRect/>
          <a:stretch>
            <a:fillRect/>
          </a:stretch>
        </p:blipFill>
        <p:spPr bwMode="auto">
          <a:xfrm>
            <a:off x="2906353" y="4431802"/>
            <a:ext cx="3084518" cy="1296505"/>
          </a:xfrm>
          <a:prstGeom prst="rect">
            <a:avLst/>
          </a:prstGeom>
          <a:noFill/>
          <a:ln>
            <a:noFill/>
          </a:ln>
        </p:spPr>
      </p:pic>
      <p:pic>
        <p:nvPicPr>
          <p:cNvPr id="1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48570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1582017" y="859274"/>
            <a:ext cx="1762022" cy="369332"/>
          </a:xfrm>
          <a:prstGeom prst="rect">
            <a:avLst/>
          </a:prstGeom>
        </p:spPr>
        <p:txBody>
          <a:bodyPr wrap="none">
            <a:spAutoFit/>
          </a:bodyPr>
          <a:lstStyle/>
          <a:p>
            <a:pPr algn="r" defTabSz="914400"/>
            <a:r>
              <a:rPr lang="es-EC" b="1" i="1" kern="0" dirty="0"/>
              <a:t>Diseño del Eje</a:t>
            </a:r>
          </a:p>
        </p:txBody>
      </p:sp>
      <p:sp>
        <p:nvSpPr>
          <p:cNvPr id="3" name="Rectángulo 2"/>
          <p:cNvSpPr/>
          <p:nvPr/>
        </p:nvSpPr>
        <p:spPr>
          <a:xfrm>
            <a:off x="238641" y="1381812"/>
            <a:ext cx="2888932" cy="276999"/>
          </a:xfrm>
          <a:prstGeom prst="rect">
            <a:avLst/>
          </a:prstGeom>
        </p:spPr>
        <p:txBody>
          <a:bodyPr wrap="none">
            <a:spAutoFit/>
          </a:bodyPr>
          <a:lstStyle/>
          <a:p>
            <a:pPr algn="just"/>
            <a:r>
              <a:rPr lang="es-ES" sz="1200" dirty="0"/>
              <a:t>Momentos  resultados en cada sección </a:t>
            </a:r>
            <a:endParaRPr lang="es-US" sz="1200" dirty="0"/>
          </a:p>
        </p:txBody>
      </p:sp>
      <mc:AlternateContent xmlns:mc="http://schemas.openxmlformats.org/markup-compatibility/2006" xmlns:a14="http://schemas.microsoft.com/office/drawing/2010/main">
        <mc:Choice Requires="a14">
          <p:sp>
            <p:nvSpPr>
              <p:cNvPr id="16" name="Rectángulo 15"/>
              <p:cNvSpPr/>
              <p:nvPr/>
            </p:nvSpPr>
            <p:spPr>
              <a:xfrm>
                <a:off x="-414" y="1642646"/>
                <a:ext cx="3839582" cy="342401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𝐴𝑥𝑧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𝐴𝑦𝑧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e>
                      </m:ra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𝐵𝑥𝑧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𝐵𝑦𝑧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e>
                      </m:ra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=16.276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𝐶𝑥𝑧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𝐶𝑦𝑧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e>
                      </m:ra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=30.615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𝐷𝑥𝑧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𝐷𝑦𝑧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e>
                      </m:ra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=41.373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𝐸</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m:t>
                      </m:r>
                      <m:rad>
                        <m:radPr>
                          <m:degHide m:val="on"/>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radPr>
                        <m:deg/>
                        <m:e>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𝐸𝑥𝑧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r>
                            <a:rPr lang="es-EC" sz="1200" i="1">
                              <a:effectLst/>
                              <a:latin typeface="Cambria Math" panose="02040503050406030204" pitchFamily="18" charset="0"/>
                              <a:ea typeface="Calibri" panose="020F0502020204030204" pitchFamily="34" charset="0"/>
                              <a:cs typeface="Times New Roman" panose="02020603050405020304" pitchFamily="18" charset="0"/>
                            </a:rPr>
                            <m:t>+</m:t>
                          </m:r>
                          <m:sSubSup>
                            <m:sSub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Sup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𝑀</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𝐸𝑦𝑧</m:t>
                              </m:r>
                            </m:sub>
                            <m:sup>
                              <m:r>
                                <a:rPr lang="es-EC" sz="1200" i="1">
                                  <a:effectLst/>
                                  <a:latin typeface="Cambria Math" panose="02040503050406030204" pitchFamily="18" charset="0"/>
                                  <a:ea typeface="Calibri" panose="020F0502020204030204" pitchFamily="34" charset="0"/>
                                  <a:cs typeface="Times New Roman" panose="02020603050405020304" pitchFamily="18" charset="0"/>
                                </a:rPr>
                                <m:t>2</m:t>
                              </m:r>
                            </m:sup>
                          </m:sSubSup>
                        </m:e>
                      </m:rad>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 </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𝑁𝑚</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6" name="Rectángulo 15"/>
              <p:cNvSpPr>
                <a:spLocks noRot="1" noChangeAspect="1" noMove="1" noResize="1" noEditPoints="1" noAdjustHandles="1" noChangeArrowheads="1" noChangeShapeType="1" noTextEdit="1"/>
              </p:cNvSpPr>
              <p:nvPr/>
            </p:nvSpPr>
            <p:spPr>
              <a:xfrm>
                <a:off x="-414" y="1642646"/>
                <a:ext cx="3839582" cy="3424014"/>
              </a:xfrm>
              <a:prstGeom prst="rect">
                <a:avLst/>
              </a:prstGeom>
              <a:blipFill rotWithShape="0">
                <a:blip r:embed="rId2"/>
                <a:stretch>
                  <a:fillRect/>
                </a:stretch>
              </a:blipFill>
            </p:spPr>
            <p:txBody>
              <a:bodyPr/>
              <a:lstStyle/>
              <a:p>
                <a:r>
                  <a:rPr lang="es-ES">
                    <a:noFill/>
                  </a:rPr>
                  <a:t> </a:t>
                </a:r>
              </a:p>
            </p:txBody>
          </p:sp>
        </mc:Fallback>
      </mc:AlternateContent>
      <p:sp>
        <p:nvSpPr>
          <p:cNvPr id="19" name="Rectángulo 18"/>
          <p:cNvSpPr/>
          <p:nvPr/>
        </p:nvSpPr>
        <p:spPr>
          <a:xfrm>
            <a:off x="3839168" y="1431165"/>
            <a:ext cx="2837636" cy="276999"/>
          </a:xfrm>
          <a:prstGeom prst="rect">
            <a:avLst/>
          </a:prstGeom>
        </p:spPr>
        <p:txBody>
          <a:bodyPr wrap="none">
            <a:spAutoFit/>
          </a:bodyPr>
          <a:lstStyle/>
          <a:p>
            <a:pPr algn="just"/>
            <a:r>
              <a:rPr lang="es-ES" sz="1200" dirty="0"/>
              <a:t>Cortantes resultantes en cada sección </a:t>
            </a:r>
            <a:endParaRPr lang="es-US" sz="1200" dirty="0"/>
          </a:p>
        </p:txBody>
      </p:sp>
      <mc:AlternateContent xmlns:mc="http://schemas.openxmlformats.org/markup-compatibility/2006" xmlns:a14="http://schemas.microsoft.com/office/drawing/2010/main">
        <mc:Choice Requires="a14">
          <p:sp>
            <p:nvSpPr>
              <p:cNvPr id="20" name="Rectángulo 19"/>
              <p:cNvSpPr/>
              <p:nvPr/>
            </p:nvSpPr>
            <p:spPr>
              <a:xfrm>
                <a:off x="3631962" y="1899126"/>
                <a:ext cx="2939754" cy="2911053"/>
              </a:xfrm>
              <a:prstGeom prst="rect">
                <a:avLst/>
              </a:prstGeom>
            </p:spPr>
            <p:txBody>
              <a:bodyPr wrap="square">
                <a:spAutoFit/>
              </a:bodyPr>
              <a:lstStyle/>
              <a:p>
                <a:pPr>
                  <a:lnSpc>
                    <a:spcPct val="15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𝐴</m:t>
                          </m:r>
                        </m:sub>
                      </m:sSub>
                      <m:r>
                        <a:rPr lang="es-EC" sz="1200" i="1">
                          <a:latin typeface="Cambria Math" panose="02040503050406030204" pitchFamily="18" charset="0"/>
                        </a:rPr>
                        <m:t>=</m:t>
                      </m:r>
                      <m:rad>
                        <m:radPr>
                          <m:degHide m:val="on"/>
                          <m:ctrlPr>
                            <a:rPr lang="es-ES" sz="1200" i="1">
                              <a:latin typeface="Cambria Math" panose="02040503050406030204" pitchFamily="18" charset="0"/>
                            </a:rPr>
                          </m:ctrlPr>
                        </m:radPr>
                        <m:deg/>
                        <m:e>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𝐴𝑥𝑧</m:t>
                              </m:r>
                            </m:sub>
                            <m:sup>
                              <m:r>
                                <a:rPr lang="es-EC" sz="1200" i="1">
                                  <a:latin typeface="Cambria Math" panose="02040503050406030204" pitchFamily="18" charset="0"/>
                                </a:rPr>
                                <m:t>2</m:t>
                              </m:r>
                            </m:sup>
                          </m:sSubSup>
                          <m:r>
                            <a:rPr lang="es-EC" sz="1200" i="1">
                              <a:latin typeface="Cambria Math" panose="02040503050406030204" pitchFamily="18" charset="0"/>
                            </a:rPr>
                            <m:t>+</m:t>
                          </m:r>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𝐴𝑦𝑧</m:t>
                              </m:r>
                            </m:sub>
                            <m:sup>
                              <m:r>
                                <a:rPr lang="es-EC" sz="1200" i="1">
                                  <a:latin typeface="Cambria Math" panose="02040503050406030204" pitchFamily="18" charset="0"/>
                                </a:rPr>
                                <m:t>2</m:t>
                              </m:r>
                            </m:sup>
                          </m:sSubSup>
                        </m:e>
                      </m:rad>
                      <m:r>
                        <a:rPr lang="es-EC" sz="1200" i="1">
                          <a:latin typeface="Cambria Math" panose="02040503050406030204" pitchFamily="18" charset="0"/>
                        </a:rPr>
                        <m:t>=171.321 </m:t>
                      </m:r>
                      <m:r>
                        <a:rPr lang="es-EC" sz="1200" i="1">
                          <a:latin typeface="Cambria Math" panose="02040503050406030204" pitchFamily="18" charset="0"/>
                        </a:rPr>
                        <m:t>𝑁</m:t>
                      </m:r>
                    </m:oMath>
                  </m:oMathPara>
                </a14:m>
                <a:endParaRPr lang="es-ES" sz="1200" dirty="0"/>
              </a:p>
              <a:p>
                <a:pPr>
                  <a:lnSpc>
                    <a:spcPct val="15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𝐵</m:t>
                          </m:r>
                        </m:sub>
                      </m:sSub>
                      <m:r>
                        <a:rPr lang="es-EC" sz="1200" i="1">
                          <a:latin typeface="Cambria Math" panose="02040503050406030204" pitchFamily="18" charset="0"/>
                        </a:rPr>
                        <m:t>=</m:t>
                      </m:r>
                      <m:rad>
                        <m:radPr>
                          <m:degHide m:val="on"/>
                          <m:ctrlPr>
                            <a:rPr lang="es-ES" sz="1200" i="1">
                              <a:latin typeface="Cambria Math" panose="02040503050406030204" pitchFamily="18" charset="0"/>
                            </a:rPr>
                          </m:ctrlPr>
                        </m:radPr>
                        <m:deg/>
                        <m:e>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𝐵𝑥𝑧</m:t>
                              </m:r>
                            </m:sub>
                            <m:sup>
                              <m:r>
                                <a:rPr lang="es-EC" sz="1200" i="1">
                                  <a:latin typeface="Cambria Math" panose="02040503050406030204" pitchFamily="18" charset="0"/>
                                </a:rPr>
                                <m:t>2</m:t>
                              </m:r>
                            </m:sup>
                          </m:sSubSup>
                          <m:r>
                            <a:rPr lang="es-EC" sz="1200" i="1">
                              <a:latin typeface="Cambria Math" panose="02040503050406030204" pitchFamily="18" charset="0"/>
                            </a:rPr>
                            <m:t>+</m:t>
                          </m:r>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𝐵𝑦𝑧</m:t>
                              </m:r>
                            </m:sub>
                            <m:sup>
                              <m:r>
                                <a:rPr lang="es-EC" sz="1200" i="1">
                                  <a:latin typeface="Cambria Math" panose="02040503050406030204" pitchFamily="18" charset="0"/>
                                </a:rPr>
                                <m:t>2</m:t>
                              </m:r>
                            </m:sup>
                          </m:sSubSup>
                        </m:e>
                      </m:rad>
                      <m:r>
                        <a:rPr lang="es-EC" sz="1200" i="1">
                          <a:latin typeface="Cambria Math" panose="02040503050406030204" pitchFamily="18" charset="0"/>
                        </a:rPr>
                        <m:t>=174.159 </m:t>
                      </m:r>
                      <m:r>
                        <a:rPr lang="es-EC" sz="1200" i="1">
                          <a:latin typeface="Cambria Math" panose="02040503050406030204" pitchFamily="18" charset="0"/>
                        </a:rPr>
                        <m:t>𝑁</m:t>
                      </m:r>
                    </m:oMath>
                  </m:oMathPara>
                </a14:m>
                <a:endParaRPr lang="es-ES" sz="1200" dirty="0"/>
              </a:p>
              <a:p>
                <a:pPr>
                  <a:lnSpc>
                    <a:spcPct val="15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𝐶</m:t>
                          </m:r>
                        </m:sub>
                      </m:sSub>
                      <m:r>
                        <a:rPr lang="es-EC" sz="1200" i="1">
                          <a:latin typeface="Cambria Math" panose="02040503050406030204" pitchFamily="18" charset="0"/>
                        </a:rPr>
                        <m:t>=</m:t>
                      </m:r>
                      <m:rad>
                        <m:radPr>
                          <m:degHide m:val="on"/>
                          <m:ctrlPr>
                            <a:rPr lang="es-ES" sz="1200" i="1">
                              <a:latin typeface="Cambria Math" panose="02040503050406030204" pitchFamily="18" charset="0"/>
                            </a:rPr>
                          </m:ctrlPr>
                        </m:radPr>
                        <m:deg/>
                        <m:e>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𝐶𝑥𝑧</m:t>
                              </m:r>
                            </m:sub>
                            <m:sup>
                              <m:r>
                                <a:rPr lang="es-EC" sz="1200" i="1">
                                  <a:latin typeface="Cambria Math" panose="02040503050406030204" pitchFamily="18" charset="0"/>
                                </a:rPr>
                                <m:t>2</m:t>
                              </m:r>
                            </m:sup>
                          </m:sSubSup>
                          <m:r>
                            <a:rPr lang="es-EC" sz="1200" i="1">
                              <a:latin typeface="Cambria Math" panose="02040503050406030204" pitchFamily="18" charset="0"/>
                            </a:rPr>
                            <m:t>+</m:t>
                          </m:r>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𝐶𝑦𝑧</m:t>
                              </m:r>
                            </m:sub>
                            <m:sup>
                              <m:r>
                                <a:rPr lang="es-EC" sz="1200" i="1">
                                  <a:latin typeface="Cambria Math" panose="02040503050406030204" pitchFamily="18" charset="0"/>
                                </a:rPr>
                                <m:t>2</m:t>
                              </m:r>
                            </m:sup>
                          </m:sSubSup>
                        </m:e>
                      </m:rad>
                      <m:r>
                        <a:rPr lang="es-EC" sz="1200" i="1">
                          <a:latin typeface="Cambria Math" panose="02040503050406030204" pitchFamily="18" charset="0"/>
                        </a:rPr>
                        <m:t>=174.123 </m:t>
                      </m:r>
                      <m:r>
                        <a:rPr lang="es-EC" sz="1200" i="1">
                          <a:latin typeface="Cambria Math" panose="02040503050406030204" pitchFamily="18" charset="0"/>
                        </a:rPr>
                        <m:t>𝑁</m:t>
                      </m:r>
                    </m:oMath>
                  </m:oMathPara>
                </a14:m>
                <a:endParaRPr lang="es-ES" sz="1200" dirty="0"/>
              </a:p>
              <a:p>
                <a:pPr>
                  <a:lnSpc>
                    <a:spcPct val="15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𝐷</m:t>
                          </m:r>
                        </m:sub>
                      </m:sSub>
                      <m:r>
                        <a:rPr lang="es-EC" sz="1200" i="1">
                          <a:latin typeface="Cambria Math" panose="02040503050406030204" pitchFamily="18" charset="0"/>
                        </a:rPr>
                        <m:t>=</m:t>
                      </m:r>
                      <m:rad>
                        <m:radPr>
                          <m:degHide m:val="on"/>
                          <m:ctrlPr>
                            <a:rPr lang="es-ES" sz="1200" i="1">
                              <a:latin typeface="Cambria Math" panose="02040503050406030204" pitchFamily="18" charset="0"/>
                            </a:rPr>
                          </m:ctrlPr>
                        </m:radPr>
                        <m:deg/>
                        <m:e>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𝐷𝑥𝑧</m:t>
                              </m:r>
                            </m:sub>
                            <m:sup>
                              <m:r>
                                <a:rPr lang="es-EC" sz="1200" i="1">
                                  <a:latin typeface="Cambria Math" panose="02040503050406030204" pitchFamily="18" charset="0"/>
                                </a:rPr>
                                <m:t>2</m:t>
                              </m:r>
                            </m:sup>
                          </m:sSubSup>
                          <m:r>
                            <a:rPr lang="es-EC" sz="1200" i="1">
                              <a:latin typeface="Cambria Math" panose="02040503050406030204" pitchFamily="18" charset="0"/>
                            </a:rPr>
                            <m:t>+</m:t>
                          </m:r>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𝐷𝑦𝑧</m:t>
                              </m:r>
                            </m:sub>
                            <m:sup>
                              <m:r>
                                <a:rPr lang="es-EC" sz="1200" i="1">
                                  <a:latin typeface="Cambria Math" panose="02040503050406030204" pitchFamily="18" charset="0"/>
                                </a:rPr>
                                <m:t>2</m:t>
                              </m:r>
                            </m:sup>
                          </m:sSubSup>
                        </m:e>
                      </m:rad>
                      <m:r>
                        <a:rPr lang="es-EC" sz="1200" i="1">
                          <a:latin typeface="Cambria Math" panose="02040503050406030204" pitchFamily="18" charset="0"/>
                        </a:rPr>
                        <m:t>=619.34</m:t>
                      </m:r>
                      <m:r>
                        <a:rPr lang="es-EC" sz="1200" i="1">
                          <a:latin typeface="Cambria Math" panose="02040503050406030204" pitchFamily="18" charset="0"/>
                        </a:rPr>
                        <m:t>𝑁</m:t>
                      </m:r>
                    </m:oMath>
                  </m:oMathPara>
                </a14:m>
                <a:endParaRPr lang="es-ES" sz="1200" dirty="0"/>
              </a:p>
              <a:p>
                <a:pPr>
                  <a:lnSpc>
                    <a:spcPct val="150000"/>
                  </a:lnSpc>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C" sz="1200" i="1">
                              <a:latin typeface="Cambria Math" panose="02040503050406030204" pitchFamily="18" charset="0"/>
                            </a:rPr>
                            <m:t>𝑉</m:t>
                          </m:r>
                        </m:e>
                        <m:sub>
                          <m:r>
                            <a:rPr lang="es-EC" sz="1200" i="1">
                              <a:latin typeface="Cambria Math" panose="02040503050406030204" pitchFamily="18" charset="0"/>
                            </a:rPr>
                            <m:t>𝐸</m:t>
                          </m:r>
                        </m:sub>
                      </m:sSub>
                      <m:r>
                        <a:rPr lang="es-EC" sz="1200" i="1">
                          <a:latin typeface="Cambria Math" panose="02040503050406030204" pitchFamily="18" charset="0"/>
                        </a:rPr>
                        <m:t>=</m:t>
                      </m:r>
                      <m:rad>
                        <m:radPr>
                          <m:degHide m:val="on"/>
                          <m:ctrlPr>
                            <a:rPr lang="es-ES" sz="1200" i="1">
                              <a:latin typeface="Cambria Math" panose="02040503050406030204" pitchFamily="18" charset="0"/>
                            </a:rPr>
                          </m:ctrlPr>
                        </m:radPr>
                        <m:deg/>
                        <m:e>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𝐸𝑥𝑧</m:t>
                              </m:r>
                            </m:sub>
                            <m:sup>
                              <m:r>
                                <a:rPr lang="es-EC" sz="1200" i="1">
                                  <a:latin typeface="Cambria Math" panose="02040503050406030204" pitchFamily="18" charset="0"/>
                                </a:rPr>
                                <m:t>2</m:t>
                              </m:r>
                            </m:sup>
                          </m:sSubSup>
                          <m:r>
                            <a:rPr lang="es-EC" sz="1200" i="1">
                              <a:latin typeface="Cambria Math" panose="02040503050406030204" pitchFamily="18" charset="0"/>
                            </a:rPr>
                            <m:t>+</m:t>
                          </m:r>
                          <m:sSubSup>
                            <m:sSubSupPr>
                              <m:ctrlPr>
                                <a:rPr lang="es-ES" sz="1200" i="1">
                                  <a:latin typeface="Cambria Math" panose="02040503050406030204" pitchFamily="18" charset="0"/>
                                </a:rPr>
                              </m:ctrlPr>
                            </m:sSubSupPr>
                            <m:e>
                              <m:r>
                                <a:rPr lang="es-EC" sz="1200" i="1">
                                  <a:latin typeface="Cambria Math" panose="02040503050406030204" pitchFamily="18" charset="0"/>
                                </a:rPr>
                                <m:t>𝑉</m:t>
                              </m:r>
                            </m:e>
                            <m:sub>
                              <m:r>
                                <a:rPr lang="es-EC" sz="1200" i="1">
                                  <a:latin typeface="Cambria Math" panose="02040503050406030204" pitchFamily="18" charset="0"/>
                                </a:rPr>
                                <m:t>𝐸𝑦𝑧</m:t>
                              </m:r>
                            </m:sub>
                            <m:sup>
                              <m:r>
                                <a:rPr lang="es-EC" sz="1200" i="1">
                                  <a:latin typeface="Cambria Math" panose="02040503050406030204" pitchFamily="18" charset="0"/>
                                </a:rPr>
                                <m:t>2</m:t>
                              </m:r>
                            </m:sup>
                          </m:sSubSup>
                        </m:e>
                      </m:rad>
                      <m:r>
                        <a:rPr lang="es-EC" sz="1200" i="1">
                          <a:latin typeface="Cambria Math" panose="02040503050406030204" pitchFamily="18" charset="0"/>
                        </a:rPr>
                        <m:t>=459.7 </m:t>
                      </m:r>
                      <m:r>
                        <a:rPr lang="es-EC" sz="1200" i="1">
                          <a:latin typeface="Cambria Math" panose="02040503050406030204" pitchFamily="18" charset="0"/>
                        </a:rPr>
                        <m:t>𝑁</m:t>
                      </m:r>
                    </m:oMath>
                  </m:oMathPara>
                </a14:m>
                <a:endParaRPr lang="es-ES" sz="1200" dirty="0"/>
              </a:p>
            </p:txBody>
          </p:sp>
        </mc:Choice>
        <mc:Fallback xmlns="">
          <p:sp>
            <p:nvSpPr>
              <p:cNvPr id="20" name="Rectángulo 19"/>
              <p:cNvSpPr>
                <a:spLocks noRot="1" noChangeAspect="1" noMove="1" noResize="1" noEditPoints="1" noAdjustHandles="1" noChangeArrowheads="1" noChangeShapeType="1" noTextEdit="1"/>
              </p:cNvSpPr>
              <p:nvPr/>
            </p:nvSpPr>
            <p:spPr>
              <a:xfrm>
                <a:off x="3631962" y="1899126"/>
                <a:ext cx="2939754" cy="2911053"/>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1" name="Rectángulo 20"/>
              <p:cNvSpPr/>
              <p:nvPr/>
            </p:nvSpPr>
            <p:spPr>
              <a:xfrm>
                <a:off x="8692741" y="1381812"/>
                <a:ext cx="1404936" cy="4583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𝜏</m:t>
                          </m:r>
                        </m:e>
                        <m:sub>
                          <m:r>
                            <a:rPr lang="es-ES" sz="1400" i="1">
                              <a:latin typeface="Cambria Math" panose="02040503050406030204" pitchFamily="18" charset="0"/>
                            </a:rPr>
                            <m:t>𝑚𝑎𝑥</m:t>
                          </m:r>
                        </m:sub>
                      </m:sSub>
                      <m:r>
                        <a:rPr lang="es-ES" sz="1400" i="0">
                          <a:latin typeface="Cambria Math" panose="02040503050406030204" pitchFamily="18" charset="0"/>
                        </a:rPr>
                        <m:t>=</m:t>
                      </m:r>
                      <m:f>
                        <m:fPr>
                          <m:ctrlPr>
                            <a:rPr lang="es-ES" sz="1400" i="1">
                              <a:latin typeface="Cambria Math" panose="02040503050406030204" pitchFamily="18" charset="0"/>
                            </a:rPr>
                          </m:ctrlPr>
                        </m:fPr>
                        <m:num>
                          <m:sSub>
                            <m:sSubPr>
                              <m:ctrlPr>
                                <a:rPr lang="es-ES" sz="1400" i="1">
                                  <a:latin typeface="Cambria Math" panose="02040503050406030204" pitchFamily="18" charset="0"/>
                                </a:rPr>
                              </m:ctrlPr>
                            </m:sSubPr>
                            <m:e>
                              <m:r>
                                <a:rPr lang="es-ES" sz="1400" i="1">
                                  <a:latin typeface="Cambria Math" panose="02040503050406030204" pitchFamily="18" charset="0"/>
                                </a:rPr>
                                <m:t>𝜎</m:t>
                              </m:r>
                            </m:e>
                            <m:sub>
                              <m:r>
                                <a:rPr lang="es-ES" sz="1400" i="0">
                                  <a:latin typeface="Cambria Math" panose="02040503050406030204" pitchFamily="18" charset="0"/>
                                </a:rPr>
                                <m:t>1</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𝜎</m:t>
                              </m:r>
                            </m:e>
                            <m:sub>
                              <m:r>
                                <a:rPr lang="es-ES" sz="1400" i="0">
                                  <a:latin typeface="Cambria Math" panose="02040503050406030204" pitchFamily="18" charset="0"/>
                                </a:rPr>
                                <m:t>2</m:t>
                              </m:r>
                            </m:sub>
                          </m:sSub>
                        </m:num>
                        <m:den>
                          <m:r>
                            <a:rPr lang="es-ES" sz="1400" i="0">
                              <a:latin typeface="Cambria Math" panose="02040503050406030204" pitchFamily="18" charset="0"/>
                            </a:rPr>
                            <m:t>2</m:t>
                          </m:r>
                        </m:den>
                      </m:f>
                    </m:oMath>
                  </m:oMathPara>
                </a14:m>
                <a:endParaRPr lang="es-ES" dirty="0"/>
              </a:p>
            </p:txBody>
          </p:sp>
        </mc:Choice>
        <mc:Fallback xmlns="">
          <p:sp>
            <p:nvSpPr>
              <p:cNvPr id="21" name="Rectángulo 20"/>
              <p:cNvSpPr>
                <a:spLocks noRot="1" noChangeAspect="1" noMove="1" noResize="1" noEditPoints="1" noAdjustHandles="1" noChangeArrowheads="1" noChangeShapeType="1" noTextEdit="1"/>
              </p:cNvSpPr>
              <p:nvPr/>
            </p:nvSpPr>
            <p:spPr>
              <a:xfrm>
                <a:off x="8692741" y="1381812"/>
                <a:ext cx="1404936" cy="458395"/>
              </a:xfrm>
              <a:prstGeom prst="rect">
                <a:avLst/>
              </a:prstGeom>
              <a:blipFill rotWithShape="0">
                <a:blip r:embed="rId4"/>
                <a:stretch>
                  <a:fillRect b="-133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3" name="Rectángulo 22"/>
              <p:cNvSpPr/>
              <p:nvPr/>
            </p:nvSpPr>
            <p:spPr>
              <a:xfrm>
                <a:off x="6317861" y="1937533"/>
                <a:ext cx="2820580" cy="592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100" i="1">
                              <a:latin typeface="Cambria Math" panose="02040503050406030204" pitchFamily="18" charset="0"/>
                            </a:rPr>
                          </m:ctrlPr>
                        </m:sSubPr>
                        <m:e>
                          <m:r>
                            <a:rPr lang="es-ES" sz="1100" i="1">
                              <a:latin typeface="Cambria Math" panose="02040503050406030204" pitchFamily="18" charset="0"/>
                            </a:rPr>
                            <m:t>𝜎</m:t>
                          </m:r>
                        </m:e>
                        <m:sub>
                          <m:r>
                            <a:rPr lang="es-ES" sz="1100" i="0">
                              <a:latin typeface="Cambria Math" panose="02040503050406030204" pitchFamily="18" charset="0"/>
                            </a:rPr>
                            <m:t>1</m:t>
                          </m:r>
                        </m:sub>
                      </m:sSub>
                      <m:r>
                        <a:rPr lang="es-ES" sz="1100" i="0">
                          <a:latin typeface="Cambria Math" panose="02040503050406030204" pitchFamily="18" charset="0"/>
                        </a:rPr>
                        <m:t>=</m:t>
                      </m:r>
                      <m:d>
                        <m:dPr>
                          <m:ctrlPr>
                            <a:rPr lang="es-ES" sz="1100" i="1">
                              <a:latin typeface="Cambria Math" panose="02040503050406030204" pitchFamily="18" charset="0"/>
                            </a:rPr>
                          </m:ctrlPr>
                        </m:dPr>
                        <m:e>
                          <m:f>
                            <m:fPr>
                              <m:ctrlPr>
                                <a:rPr lang="es-ES" sz="1100" i="1">
                                  <a:latin typeface="Cambria Math" panose="02040503050406030204" pitchFamily="18" charset="0"/>
                                </a:rPr>
                              </m:ctrlPr>
                            </m:fPr>
                            <m:num>
                              <m:r>
                                <a:rPr lang="es-ES" sz="1100" i="0">
                                  <a:latin typeface="Cambria Math" panose="02040503050406030204" pitchFamily="18" charset="0"/>
                                </a:rPr>
                                <m:t>16 </m:t>
                              </m:r>
                              <m:sSub>
                                <m:sSubPr>
                                  <m:ctrlPr>
                                    <a:rPr lang="es-ES" sz="1100" i="1">
                                      <a:latin typeface="Cambria Math" panose="02040503050406030204" pitchFamily="18" charset="0"/>
                                    </a:rPr>
                                  </m:ctrlPr>
                                </m:sSubPr>
                                <m:e>
                                  <m:r>
                                    <a:rPr lang="es-ES" sz="1100" i="1">
                                      <a:latin typeface="Cambria Math" panose="02040503050406030204" pitchFamily="18" charset="0"/>
                                    </a:rPr>
                                    <m:t>𝑀</m:t>
                                  </m:r>
                                </m:e>
                                <m:sub>
                                  <m:r>
                                    <a:rPr lang="es-ES" sz="1100" i="1">
                                      <a:latin typeface="Cambria Math" panose="02040503050406030204" pitchFamily="18" charset="0"/>
                                    </a:rPr>
                                    <m:t>𝐷</m:t>
                                  </m:r>
                                </m:sub>
                              </m:sSub>
                            </m:num>
                            <m:den>
                              <m:r>
                                <a:rPr lang="es-ES" sz="1100" i="1">
                                  <a:latin typeface="Cambria Math" panose="02040503050406030204" pitchFamily="18" charset="0"/>
                                </a:rPr>
                                <m:t>𝜋</m:t>
                              </m:r>
                              <m:sSubSup>
                                <m:sSubSupPr>
                                  <m:ctrlPr>
                                    <a:rPr lang="es-ES" sz="1100" i="1">
                                      <a:latin typeface="Cambria Math" panose="02040503050406030204" pitchFamily="18" charset="0"/>
                                    </a:rPr>
                                  </m:ctrlPr>
                                </m:sSubSupPr>
                                <m:e>
                                  <m:r>
                                    <a:rPr lang="es-ES" sz="1100" i="1">
                                      <a:latin typeface="Cambria Math" panose="02040503050406030204" pitchFamily="18" charset="0"/>
                                    </a:rPr>
                                    <m:t>𝑑</m:t>
                                  </m:r>
                                </m:e>
                                <m:sub>
                                  <m:r>
                                    <a:rPr lang="es-ES" sz="1100" i="1">
                                      <a:latin typeface="Cambria Math" panose="02040503050406030204" pitchFamily="18" charset="0"/>
                                    </a:rPr>
                                    <m:t>𝐷</m:t>
                                  </m:r>
                                </m:sub>
                                <m:sup>
                                  <m:r>
                                    <a:rPr lang="es-ES" sz="1100" i="0">
                                      <a:latin typeface="Cambria Math" panose="02040503050406030204" pitchFamily="18" charset="0"/>
                                    </a:rPr>
                                    <m:t>3</m:t>
                                  </m:r>
                                </m:sup>
                              </m:sSubSup>
                            </m:den>
                          </m:f>
                        </m:e>
                      </m:d>
                      <m:r>
                        <a:rPr lang="es-ES" sz="1100" i="0">
                          <a:latin typeface="Cambria Math" panose="02040503050406030204" pitchFamily="18" charset="0"/>
                        </a:rPr>
                        <m:t>+</m:t>
                      </m:r>
                      <m:rad>
                        <m:radPr>
                          <m:degHide m:val="on"/>
                          <m:ctrlPr>
                            <a:rPr lang="es-ES" sz="1100" i="1">
                              <a:latin typeface="Cambria Math" panose="02040503050406030204" pitchFamily="18" charset="0"/>
                            </a:rPr>
                          </m:ctrlPr>
                        </m:radPr>
                        <m:deg/>
                        <m:e>
                          <m:sSup>
                            <m:sSupPr>
                              <m:ctrlPr>
                                <a:rPr lang="es-ES" sz="1100" i="1">
                                  <a:latin typeface="Cambria Math" panose="02040503050406030204" pitchFamily="18" charset="0"/>
                                </a:rPr>
                              </m:ctrlPr>
                            </m:sSupPr>
                            <m:e>
                              <m:d>
                                <m:dPr>
                                  <m:ctrlPr>
                                    <a:rPr lang="es-ES" sz="1100" i="1">
                                      <a:latin typeface="Cambria Math" panose="02040503050406030204" pitchFamily="18" charset="0"/>
                                    </a:rPr>
                                  </m:ctrlPr>
                                </m:dPr>
                                <m:e>
                                  <m:f>
                                    <m:fPr>
                                      <m:ctrlPr>
                                        <a:rPr lang="es-ES" sz="1100" i="1">
                                          <a:latin typeface="Cambria Math" panose="02040503050406030204" pitchFamily="18" charset="0"/>
                                        </a:rPr>
                                      </m:ctrlPr>
                                    </m:fPr>
                                    <m:num>
                                      <m:r>
                                        <a:rPr lang="es-ES" sz="1100" i="0">
                                          <a:latin typeface="Cambria Math" panose="02040503050406030204" pitchFamily="18" charset="0"/>
                                        </a:rPr>
                                        <m:t>16 </m:t>
                                      </m:r>
                                      <m:sSub>
                                        <m:sSubPr>
                                          <m:ctrlPr>
                                            <a:rPr lang="es-ES" sz="1100" i="1">
                                              <a:latin typeface="Cambria Math" panose="02040503050406030204" pitchFamily="18" charset="0"/>
                                            </a:rPr>
                                          </m:ctrlPr>
                                        </m:sSubPr>
                                        <m:e>
                                          <m:r>
                                            <a:rPr lang="es-ES" sz="1100" i="1">
                                              <a:latin typeface="Cambria Math" panose="02040503050406030204" pitchFamily="18" charset="0"/>
                                            </a:rPr>
                                            <m:t>𝑀</m:t>
                                          </m:r>
                                        </m:e>
                                        <m:sub>
                                          <m:r>
                                            <a:rPr lang="es-ES" sz="1100" i="1">
                                              <a:latin typeface="Cambria Math" panose="02040503050406030204" pitchFamily="18" charset="0"/>
                                            </a:rPr>
                                            <m:t>𝐷</m:t>
                                          </m:r>
                                        </m:sub>
                                      </m:sSub>
                                    </m:num>
                                    <m:den>
                                      <m:r>
                                        <a:rPr lang="es-ES" sz="1100" i="1">
                                          <a:latin typeface="Cambria Math" panose="02040503050406030204" pitchFamily="18" charset="0"/>
                                        </a:rPr>
                                        <m:t>𝜋</m:t>
                                      </m:r>
                                      <m:sSubSup>
                                        <m:sSubSupPr>
                                          <m:ctrlPr>
                                            <a:rPr lang="es-ES" sz="1100" i="1">
                                              <a:latin typeface="Cambria Math" panose="02040503050406030204" pitchFamily="18" charset="0"/>
                                            </a:rPr>
                                          </m:ctrlPr>
                                        </m:sSubSupPr>
                                        <m:e>
                                          <m:r>
                                            <a:rPr lang="es-ES" sz="1100" i="1">
                                              <a:latin typeface="Cambria Math" panose="02040503050406030204" pitchFamily="18" charset="0"/>
                                            </a:rPr>
                                            <m:t>𝑑</m:t>
                                          </m:r>
                                        </m:e>
                                        <m:sub>
                                          <m:r>
                                            <a:rPr lang="es-ES" sz="1100" i="1">
                                              <a:latin typeface="Cambria Math" panose="02040503050406030204" pitchFamily="18" charset="0"/>
                                            </a:rPr>
                                            <m:t>𝐷</m:t>
                                          </m:r>
                                        </m:sub>
                                        <m:sup>
                                          <m:r>
                                            <a:rPr lang="es-ES" sz="1100" i="0">
                                              <a:latin typeface="Cambria Math" panose="02040503050406030204" pitchFamily="18" charset="0"/>
                                            </a:rPr>
                                            <m:t>3</m:t>
                                          </m:r>
                                        </m:sup>
                                      </m:sSubSup>
                                    </m:den>
                                  </m:f>
                                </m:e>
                              </m:d>
                            </m:e>
                            <m:sup>
                              <m:r>
                                <a:rPr lang="es-ES" sz="1100" i="0">
                                  <a:latin typeface="Cambria Math" panose="02040503050406030204" pitchFamily="18" charset="0"/>
                                </a:rPr>
                                <m:t>2</m:t>
                              </m:r>
                            </m:sup>
                          </m:sSup>
                          <m:r>
                            <a:rPr lang="es-ES" sz="1100" i="0">
                              <a:latin typeface="Cambria Math" panose="02040503050406030204" pitchFamily="18" charset="0"/>
                            </a:rPr>
                            <m:t>+</m:t>
                          </m:r>
                          <m:sSup>
                            <m:sSupPr>
                              <m:ctrlPr>
                                <a:rPr lang="es-ES" sz="1100" i="1">
                                  <a:latin typeface="Cambria Math" panose="02040503050406030204" pitchFamily="18" charset="0"/>
                                </a:rPr>
                              </m:ctrlPr>
                            </m:sSupPr>
                            <m:e>
                              <m:d>
                                <m:dPr>
                                  <m:ctrlPr>
                                    <a:rPr lang="es-ES" sz="1100" i="1">
                                      <a:latin typeface="Cambria Math" panose="02040503050406030204" pitchFamily="18" charset="0"/>
                                    </a:rPr>
                                  </m:ctrlPr>
                                </m:dPr>
                                <m:e>
                                  <m:f>
                                    <m:fPr>
                                      <m:ctrlPr>
                                        <a:rPr lang="es-ES" sz="1100" i="1">
                                          <a:latin typeface="Cambria Math" panose="02040503050406030204" pitchFamily="18" charset="0"/>
                                        </a:rPr>
                                      </m:ctrlPr>
                                    </m:fPr>
                                    <m:num>
                                      <m:r>
                                        <a:rPr lang="es-ES" sz="1100" i="0">
                                          <a:latin typeface="Cambria Math" panose="02040503050406030204" pitchFamily="18" charset="0"/>
                                        </a:rPr>
                                        <m:t>16 </m:t>
                                      </m:r>
                                      <m:sSub>
                                        <m:sSubPr>
                                          <m:ctrlPr>
                                            <a:rPr lang="es-ES" sz="1100" i="1">
                                              <a:latin typeface="Cambria Math" panose="02040503050406030204" pitchFamily="18" charset="0"/>
                                            </a:rPr>
                                          </m:ctrlPr>
                                        </m:sSubPr>
                                        <m:e>
                                          <m:r>
                                            <a:rPr lang="es-ES" sz="1100" i="1">
                                              <a:latin typeface="Cambria Math" panose="02040503050406030204" pitchFamily="18" charset="0"/>
                                            </a:rPr>
                                            <m:t>𝑇</m:t>
                                          </m:r>
                                        </m:e>
                                        <m:sub>
                                          <m:r>
                                            <a:rPr lang="es-ES" sz="1100" i="1">
                                              <a:latin typeface="Cambria Math" panose="02040503050406030204" pitchFamily="18" charset="0"/>
                                            </a:rPr>
                                            <m:t>𝑒𝑗𝑒</m:t>
                                          </m:r>
                                        </m:sub>
                                      </m:sSub>
                                    </m:num>
                                    <m:den>
                                      <m:r>
                                        <a:rPr lang="es-ES" sz="1100" i="1">
                                          <a:latin typeface="Cambria Math" panose="02040503050406030204" pitchFamily="18" charset="0"/>
                                        </a:rPr>
                                        <m:t>𝜋</m:t>
                                      </m:r>
                                      <m:sSubSup>
                                        <m:sSubSupPr>
                                          <m:ctrlPr>
                                            <a:rPr lang="es-ES" sz="1100" i="1">
                                              <a:latin typeface="Cambria Math" panose="02040503050406030204" pitchFamily="18" charset="0"/>
                                            </a:rPr>
                                          </m:ctrlPr>
                                        </m:sSubSupPr>
                                        <m:e>
                                          <m:r>
                                            <a:rPr lang="es-ES" sz="1100" i="1">
                                              <a:latin typeface="Cambria Math" panose="02040503050406030204" pitchFamily="18" charset="0"/>
                                            </a:rPr>
                                            <m:t>𝑑</m:t>
                                          </m:r>
                                        </m:e>
                                        <m:sub>
                                          <m:r>
                                            <a:rPr lang="es-ES" sz="1100" i="1">
                                              <a:latin typeface="Cambria Math" panose="02040503050406030204" pitchFamily="18" charset="0"/>
                                            </a:rPr>
                                            <m:t>𝐷</m:t>
                                          </m:r>
                                        </m:sub>
                                        <m:sup>
                                          <m:r>
                                            <a:rPr lang="es-ES" sz="1100" i="0">
                                              <a:latin typeface="Cambria Math" panose="02040503050406030204" pitchFamily="18" charset="0"/>
                                            </a:rPr>
                                            <m:t>3</m:t>
                                          </m:r>
                                        </m:sup>
                                      </m:sSubSup>
                                    </m:den>
                                  </m:f>
                                </m:e>
                              </m:d>
                            </m:e>
                            <m:sup>
                              <m:r>
                                <a:rPr lang="es-ES" sz="1100" i="0">
                                  <a:latin typeface="Cambria Math" panose="02040503050406030204" pitchFamily="18" charset="0"/>
                                </a:rPr>
                                <m:t>2</m:t>
                              </m:r>
                            </m:sup>
                          </m:sSup>
                          <m:r>
                            <a:rPr lang="es-ES" sz="1100" i="0">
                              <a:latin typeface="Cambria Math" panose="02040503050406030204" pitchFamily="18" charset="0"/>
                            </a:rPr>
                            <m:t> </m:t>
                          </m:r>
                        </m:e>
                      </m:rad>
                    </m:oMath>
                  </m:oMathPara>
                </a14:m>
                <a:endParaRPr lang="es-ES" dirty="0"/>
              </a:p>
            </p:txBody>
          </p:sp>
        </mc:Choice>
        <mc:Fallback xmlns="">
          <p:sp>
            <p:nvSpPr>
              <p:cNvPr id="23" name="Rectángulo 22"/>
              <p:cNvSpPr>
                <a:spLocks noRot="1" noChangeAspect="1" noMove="1" noResize="1" noEditPoints="1" noAdjustHandles="1" noChangeArrowheads="1" noChangeShapeType="1" noTextEdit="1"/>
              </p:cNvSpPr>
              <p:nvPr/>
            </p:nvSpPr>
            <p:spPr>
              <a:xfrm>
                <a:off x="6317861" y="1937533"/>
                <a:ext cx="2820580" cy="592470"/>
              </a:xfrm>
              <a:prstGeom prst="rect">
                <a:avLst/>
              </a:prstGeom>
              <a:blipFill rotWithShape="0">
                <a:blip r:embed="rId5"/>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4" name="Rectángulo 23"/>
              <p:cNvSpPr/>
              <p:nvPr/>
            </p:nvSpPr>
            <p:spPr>
              <a:xfrm>
                <a:off x="9050409" y="1937533"/>
                <a:ext cx="2823850" cy="59247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100" i="1">
                              <a:latin typeface="Cambria Math" panose="02040503050406030204" pitchFamily="18" charset="0"/>
                            </a:rPr>
                          </m:ctrlPr>
                        </m:sSubPr>
                        <m:e>
                          <m:r>
                            <a:rPr lang="es-ES" sz="1100" i="1">
                              <a:latin typeface="Cambria Math" panose="02040503050406030204" pitchFamily="18" charset="0"/>
                            </a:rPr>
                            <m:t>𝜎</m:t>
                          </m:r>
                        </m:e>
                        <m:sub>
                          <m:r>
                            <a:rPr lang="es-ES" sz="1100" i="0">
                              <a:latin typeface="Cambria Math" panose="02040503050406030204" pitchFamily="18" charset="0"/>
                            </a:rPr>
                            <m:t>2</m:t>
                          </m:r>
                        </m:sub>
                      </m:sSub>
                      <m:r>
                        <a:rPr lang="es-ES" sz="1100" i="0">
                          <a:latin typeface="Cambria Math" panose="02040503050406030204" pitchFamily="18" charset="0"/>
                        </a:rPr>
                        <m:t>=</m:t>
                      </m:r>
                      <m:d>
                        <m:dPr>
                          <m:ctrlPr>
                            <a:rPr lang="es-ES" sz="1100" i="1">
                              <a:latin typeface="Cambria Math" panose="02040503050406030204" pitchFamily="18" charset="0"/>
                            </a:rPr>
                          </m:ctrlPr>
                        </m:dPr>
                        <m:e>
                          <m:f>
                            <m:fPr>
                              <m:ctrlPr>
                                <a:rPr lang="es-ES" sz="1100" i="1">
                                  <a:latin typeface="Cambria Math" panose="02040503050406030204" pitchFamily="18" charset="0"/>
                                </a:rPr>
                              </m:ctrlPr>
                            </m:fPr>
                            <m:num>
                              <m:r>
                                <a:rPr lang="es-ES" sz="1100" i="0">
                                  <a:latin typeface="Cambria Math" panose="02040503050406030204" pitchFamily="18" charset="0"/>
                                </a:rPr>
                                <m:t>16 </m:t>
                              </m:r>
                              <m:sSub>
                                <m:sSubPr>
                                  <m:ctrlPr>
                                    <a:rPr lang="es-ES" sz="1100" i="1">
                                      <a:latin typeface="Cambria Math" panose="02040503050406030204" pitchFamily="18" charset="0"/>
                                    </a:rPr>
                                  </m:ctrlPr>
                                </m:sSubPr>
                                <m:e>
                                  <m:r>
                                    <a:rPr lang="es-ES" sz="1100" i="1">
                                      <a:latin typeface="Cambria Math" panose="02040503050406030204" pitchFamily="18" charset="0"/>
                                    </a:rPr>
                                    <m:t>𝑀</m:t>
                                  </m:r>
                                </m:e>
                                <m:sub>
                                  <m:r>
                                    <a:rPr lang="es-ES" sz="1100" i="1">
                                      <a:latin typeface="Cambria Math" panose="02040503050406030204" pitchFamily="18" charset="0"/>
                                    </a:rPr>
                                    <m:t>𝐷</m:t>
                                  </m:r>
                                </m:sub>
                              </m:sSub>
                            </m:num>
                            <m:den>
                              <m:r>
                                <a:rPr lang="es-ES" sz="1100" i="1">
                                  <a:latin typeface="Cambria Math" panose="02040503050406030204" pitchFamily="18" charset="0"/>
                                </a:rPr>
                                <m:t>𝜋</m:t>
                              </m:r>
                              <m:sSubSup>
                                <m:sSubSupPr>
                                  <m:ctrlPr>
                                    <a:rPr lang="es-ES" sz="1100" i="1">
                                      <a:latin typeface="Cambria Math" panose="02040503050406030204" pitchFamily="18" charset="0"/>
                                    </a:rPr>
                                  </m:ctrlPr>
                                </m:sSubSupPr>
                                <m:e>
                                  <m:r>
                                    <a:rPr lang="es-ES" sz="1100" i="1">
                                      <a:latin typeface="Cambria Math" panose="02040503050406030204" pitchFamily="18" charset="0"/>
                                    </a:rPr>
                                    <m:t>𝑑</m:t>
                                  </m:r>
                                </m:e>
                                <m:sub>
                                  <m:r>
                                    <a:rPr lang="es-ES" sz="1100" i="1">
                                      <a:latin typeface="Cambria Math" panose="02040503050406030204" pitchFamily="18" charset="0"/>
                                    </a:rPr>
                                    <m:t>𝐷</m:t>
                                  </m:r>
                                </m:sub>
                                <m:sup>
                                  <m:r>
                                    <a:rPr lang="es-ES" sz="1100" i="0">
                                      <a:latin typeface="Cambria Math" panose="02040503050406030204" pitchFamily="18" charset="0"/>
                                    </a:rPr>
                                    <m:t>3</m:t>
                                  </m:r>
                                </m:sup>
                              </m:sSubSup>
                            </m:den>
                          </m:f>
                        </m:e>
                      </m:d>
                      <m:r>
                        <a:rPr lang="es-ES" sz="1100" i="0">
                          <a:latin typeface="Cambria Math" panose="02040503050406030204" pitchFamily="18" charset="0"/>
                        </a:rPr>
                        <m:t>−</m:t>
                      </m:r>
                      <m:rad>
                        <m:radPr>
                          <m:degHide m:val="on"/>
                          <m:ctrlPr>
                            <a:rPr lang="es-ES" sz="1100" i="1">
                              <a:latin typeface="Cambria Math" panose="02040503050406030204" pitchFamily="18" charset="0"/>
                            </a:rPr>
                          </m:ctrlPr>
                        </m:radPr>
                        <m:deg/>
                        <m:e>
                          <m:sSup>
                            <m:sSupPr>
                              <m:ctrlPr>
                                <a:rPr lang="es-ES" sz="1100" i="1">
                                  <a:latin typeface="Cambria Math" panose="02040503050406030204" pitchFamily="18" charset="0"/>
                                </a:rPr>
                              </m:ctrlPr>
                            </m:sSupPr>
                            <m:e>
                              <m:d>
                                <m:dPr>
                                  <m:ctrlPr>
                                    <a:rPr lang="es-ES" sz="1100" i="1">
                                      <a:latin typeface="Cambria Math" panose="02040503050406030204" pitchFamily="18" charset="0"/>
                                    </a:rPr>
                                  </m:ctrlPr>
                                </m:dPr>
                                <m:e>
                                  <m:f>
                                    <m:fPr>
                                      <m:ctrlPr>
                                        <a:rPr lang="es-ES" sz="1100" i="1">
                                          <a:latin typeface="Cambria Math" panose="02040503050406030204" pitchFamily="18" charset="0"/>
                                        </a:rPr>
                                      </m:ctrlPr>
                                    </m:fPr>
                                    <m:num>
                                      <m:r>
                                        <a:rPr lang="es-ES" sz="1100" i="0">
                                          <a:latin typeface="Cambria Math" panose="02040503050406030204" pitchFamily="18" charset="0"/>
                                        </a:rPr>
                                        <m:t>16 </m:t>
                                      </m:r>
                                      <m:sSub>
                                        <m:sSubPr>
                                          <m:ctrlPr>
                                            <a:rPr lang="es-ES" sz="1100" i="1">
                                              <a:latin typeface="Cambria Math" panose="02040503050406030204" pitchFamily="18" charset="0"/>
                                            </a:rPr>
                                          </m:ctrlPr>
                                        </m:sSubPr>
                                        <m:e>
                                          <m:r>
                                            <a:rPr lang="es-ES" sz="1100" i="1">
                                              <a:latin typeface="Cambria Math" panose="02040503050406030204" pitchFamily="18" charset="0"/>
                                            </a:rPr>
                                            <m:t>𝑀</m:t>
                                          </m:r>
                                        </m:e>
                                        <m:sub>
                                          <m:r>
                                            <a:rPr lang="es-ES" sz="1100" i="1">
                                              <a:latin typeface="Cambria Math" panose="02040503050406030204" pitchFamily="18" charset="0"/>
                                            </a:rPr>
                                            <m:t>𝐷</m:t>
                                          </m:r>
                                        </m:sub>
                                      </m:sSub>
                                    </m:num>
                                    <m:den>
                                      <m:r>
                                        <a:rPr lang="es-ES" sz="1100" i="1">
                                          <a:latin typeface="Cambria Math" panose="02040503050406030204" pitchFamily="18" charset="0"/>
                                        </a:rPr>
                                        <m:t>𝜋</m:t>
                                      </m:r>
                                      <m:sSubSup>
                                        <m:sSubSupPr>
                                          <m:ctrlPr>
                                            <a:rPr lang="es-ES" sz="1100" i="1">
                                              <a:latin typeface="Cambria Math" panose="02040503050406030204" pitchFamily="18" charset="0"/>
                                            </a:rPr>
                                          </m:ctrlPr>
                                        </m:sSubSupPr>
                                        <m:e>
                                          <m:r>
                                            <a:rPr lang="es-ES" sz="1100" i="1">
                                              <a:latin typeface="Cambria Math" panose="02040503050406030204" pitchFamily="18" charset="0"/>
                                            </a:rPr>
                                            <m:t>𝑑</m:t>
                                          </m:r>
                                        </m:e>
                                        <m:sub>
                                          <m:r>
                                            <a:rPr lang="es-ES" sz="1100" i="1">
                                              <a:latin typeface="Cambria Math" panose="02040503050406030204" pitchFamily="18" charset="0"/>
                                            </a:rPr>
                                            <m:t>𝐷</m:t>
                                          </m:r>
                                        </m:sub>
                                        <m:sup>
                                          <m:r>
                                            <a:rPr lang="es-ES" sz="1100" i="0">
                                              <a:latin typeface="Cambria Math" panose="02040503050406030204" pitchFamily="18" charset="0"/>
                                            </a:rPr>
                                            <m:t>3</m:t>
                                          </m:r>
                                        </m:sup>
                                      </m:sSubSup>
                                    </m:den>
                                  </m:f>
                                </m:e>
                              </m:d>
                            </m:e>
                            <m:sup>
                              <m:r>
                                <a:rPr lang="es-ES" sz="1100" i="0">
                                  <a:latin typeface="Cambria Math" panose="02040503050406030204" pitchFamily="18" charset="0"/>
                                </a:rPr>
                                <m:t>2</m:t>
                              </m:r>
                            </m:sup>
                          </m:sSup>
                          <m:r>
                            <a:rPr lang="es-ES" sz="1100" i="0">
                              <a:latin typeface="Cambria Math" panose="02040503050406030204" pitchFamily="18" charset="0"/>
                            </a:rPr>
                            <m:t>+</m:t>
                          </m:r>
                          <m:sSup>
                            <m:sSupPr>
                              <m:ctrlPr>
                                <a:rPr lang="es-ES" sz="1100" i="1">
                                  <a:latin typeface="Cambria Math" panose="02040503050406030204" pitchFamily="18" charset="0"/>
                                </a:rPr>
                              </m:ctrlPr>
                            </m:sSupPr>
                            <m:e>
                              <m:d>
                                <m:dPr>
                                  <m:ctrlPr>
                                    <a:rPr lang="es-ES" sz="1100" i="1">
                                      <a:latin typeface="Cambria Math" panose="02040503050406030204" pitchFamily="18" charset="0"/>
                                    </a:rPr>
                                  </m:ctrlPr>
                                </m:dPr>
                                <m:e>
                                  <m:f>
                                    <m:fPr>
                                      <m:ctrlPr>
                                        <a:rPr lang="es-ES" sz="1100" i="1">
                                          <a:latin typeface="Cambria Math" panose="02040503050406030204" pitchFamily="18" charset="0"/>
                                        </a:rPr>
                                      </m:ctrlPr>
                                    </m:fPr>
                                    <m:num>
                                      <m:r>
                                        <a:rPr lang="es-ES" sz="1100" i="0">
                                          <a:latin typeface="Cambria Math" panose="02040503050406030204" pitchFamily="18" charset="0"/>
                                        </a:rPr>
                                        <m:t>16 </m:t>
                                      </m:r>
                                      <m:sSub>
                                        <m:sSubPr>
                                          <m:ctrlPr>
                                            <a:rPr lang="es-ES" sz="1100" i="1">
                                              <a:latin typeface="Cambria Math" panose="02040503050406030204" pitchFamily="18" charset="0"/>
                                            </a:rPr>
                                          </m:ctrlPr>
                                        </m:sSubPr>
                                        <m:e>
                                          <m:r>
                                            <a:rPr lang="es-ES" sz="1100" i="1">
                                              <a:latin typeface="Cambria Math" panose="02040503050406030204" pitchFamily="18" charset="0"/>
                                            </a:rPr>
                                            <m:t>𝑇</m:t>
                                          </m:r>
                                        </m:e>
                                        <m:sub>
                                          <m:r>
                                            <a:rPr lang="es-ES" sz="1100" i="1">
                                              <a:latin typeface="Cambria Math" panose="02040503050406030204" pitchFamily="18" charset="0"/>
                                            </a:rPr>
                                            <m:t>𝑒𝑗𝑒</m:t>
                                          </m:r>
                                        </m:sub>
                                      </m:sSub>
                                    </m:num>
                                    <m:den>
                                      <m:r>
                                        <a:rPr lang="es-ES" sz="1100" i="1">
                                          <a:latin typeface="Cambria Math" panose="02040503050406030204" pitchFamily="18" charset="0"/>
                                        </a:rPr>
                                        <m:t>𝜋</m:t>
                                      </m:r>
                                      <m:sSubSup>
                                        <m:sSubSupPr>
                                          <m:ctrlPr>
                                            <a:rPr lang="es-ES" sz="1100" i="1">
                                              <a:latin typeface="Cambria Math" panose="02040503050406030204" pitchFamily="18" charset="0"/>
                                            </a:rPr>
                                          </m:ctrlPr>
                                        </m:sSubSupPr>
                                        <m:e>
                                          <m:r>
                                            <a:rPr lang="es-ES" sz="1100" i="1">
                                              <a:latin typeface="Cambria Math" panose="02040503050406030204" pitchFamily="18" charset="0"/>
                                            </a:rPr>
                                            <m:t>𝑑</m:t>
                                          </m:r>
                                        </m:e>
                                        <m:sub>
                                          <m:r>
                                            <a:rPr lang="es-ES" sz="1100" i="1">
                                              <a:latin typeface="Cambria Math" panose="02040503050406030204" pitchFamily="18" charset="0"/>
                                            </a:rPr>
                                            <m:t>𝐷</m:t>
                                          </m:r>
                                        </m:sub>
                                        <m:sup>
                                          <m:r>
                                            <a:rPr lang="es-ES" sz="1100" i="0">
                                              <a:latin typeface="Cambria Math" panose="02040503050406030204" pitchFamily="18" charset="0"/>
                                            </a:rPr>
                                            <m:t>3</m:t>
                                          </m:r>
                                        </m:sup>
                                      </m:sSubSup>
                                    </m:den>
                                  </m:f>
                                </m:e>
                              </m:d>
                            </m:e>
                            <m:sup>
                              <m:r>
                                <a:rPr lang="es-ES" sz="1100" i="0">
                                  <a:latin typeface="Cambria Math" panose="02040503050406030204" pitchFamily="18" charset="0"/>
                                </a:rPr>
                                <m:t>2</m:t>
                              </m:r>
                            </m:sup>
                          </m:sSup>
                          <m:r>
                            <a:rPr lang="es-ES" sz="1100" i="0">
                              <a:latin typeface="Cambria Math" panose="02040503050406030204" pitchFamily="18" charset="0"/>
                            </a:rPr>
                            <m:t> </m:t>
                          </m:r>
                        </m:e>
                      </m:rad>
                    </m:oMath>
                  </m:oMathPara>
                </a14:m>
                <a:endParaRPr lang="es-ES" dirty="0"/>
              </a:p>
            </p:txBody>
          </p:sp>
        </mc:Choice>
        <mc:Fallback xmlns="">
          <p:sp>
            <p:nvSpPr>
              <p:cNvPr id="24" name="Rectángulo 23"/>
              <p:cNvSpPr>
                <a:spLocks noRot="1" noChangeAspect="1" noMove="1" noResize="1" noEditPoints="1" noAdjustHandles="1" noChangeArrowheads="1" noChangeShapeType="1" noTextEdit="1"/>
              </p:cNvSpPr>
              <p:nvPr/>
            </p:nvSpPr>
            <p:spPr>
              <a:xfrm>
                <a:off x="9050409" y="1937533"/>
                <a:ext cx="2823850" cy="592470"/>
              </a:xfrm>
              <a:prstGeom prst="rect">
                <a:avLst/>
              </a:prstGeom>
              <a:blipFill rotWithShape="0">
                <a:blip r:embed="rId6"/>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5" name="Rectángulo 24"/>
              <p:cNvSpPr/>
              <p:nvPr/>
            </p:nvSpPr>
            <p:spPr>
              <a:xfrm>
                <a:off x="8000634" y="2551766"/>
                <a:ext cx="2461700" cy="637995"/>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𝜏</m:t>
                          </m:r>
                        </m:e>
                        <m:sub>
                          <m:r>
                            <a:rPr lang="es-ES" sz="1200" i="1">
                              <a:latin typeface="Cambria Math" panose="02040503050406030204" pitchFamily="18" charset="0"/>
                            </a:rPr>
                            <m:t>𝑚𝑎𝑥</m:t>
                          </m:r>
                        </m:sub>
                      </m:sSub>
                      <m:r>
                        <a:rPr lang="es-ES" sz="1200" i="0">
                          <a:latin typeface="Cambria Math" panose="02040503050406030204" pitchFamily="18" charset="0"/>
                        </a:rPr>
                        <m:t>=</m:t>
                      </m:r>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0">
                                          <a:latin typeface="Cambria Math" panose="02040503050406030204" pitchFamily="18" charset="0"/>
                                        </a:rPr>
                                        <m:t>16 </m:t>
                                      </m:r>
                                      <m:sSub>
                                        <m:sSubPr>
                                          <m:ctrlPr>
                                            <a:rPr lang="es-ES" sz="1200" i="1">
                                              <a:latin typeface="Cambria Math" panose="02040503050406030204" pitchFamily="18" charset="0"/>
                                            </a:rPr>
                                          </m:ctrlPr>
                                        </m:sSubPr>
                                        <m:e>
                                          <m:r>
                                            <a:rPr lang="es-ES" sz="1200" i="1">
                                              <a:latin typeface="Cambria Math" panose="02040503050406030204" pitchFamily="18" charset="0"/>
                                            </a:rPr>
                                            <m:t>𝑀</m:t>
                                          </m:r>
                                        </m:e>
                                        <m:sub>
                                          <m:r>
                                            <a:rPr lang="es-ES" sz="1200" i="1">
                                              <a:latin typeface="Cambria Math" panose="02040503050406030204" pitchFamily="18" charset="0"/>
                                            </a:rPr>
                                            <m:t>𝐷</m:t>
                                          </m:r>
                                        </m:sub>
                                      </m:sSub>
                                    </m:num>
                                    <m:den>
                                      <m:r>
                                        <a:rPr lang="es-ES" sz="1200" i="1">
                                          <a:latin typeface="Cambria Math" panose="02040503050406030204" pitchFamily="18" charset="0"/>
                                        </a:rPr>
                                        <m:t>𝜋</m:t>
                                      </m:r>
                                      <m:sSubSup>
                                        <m:sSubSupPr>
                                          <m:ctrlPr>
                                            <a:rPr lang="es-ES" sz="1200" i="1">
                                              <a:latin typeface="Cambria Math" panose="02040503050406030204" pitchFamily="18" charset="0"/>
                                            </a:rPr>
                                          </m:ctrlPr>
                                        </m:sSubSupPr>
                                        <m:e>
                                          <m:r>
                                            <a:rPr lang="es-ES" sz="1200" i="1">
                                              <a:latin typeface="Cambria Math" panose="02040503050406030204" pitchFamily="18" charset="0"/>
                                            </a:rPr>
                                            <m:t>𝑑</m:t>
                                          </m:r>
                                        </m:e>
                                        <m:sub>
                                          <m:r>
                                            <a:rPr lang="es-ES" sz="1200" i="1">
                                              <a:latin typeface="Cambria Math" panose="02040503050406030204" pitchFamily="18" charset="0"/>
                                            </a:rPr>
                                            <m:t>𝐷</m:t>
                                          </m:r>
                                        </m:sub>
                                        <m:sup>
                                          <m:r>
                                            <a:rPr lang="es-ES" sz="1200" i="0">
                                              <a:latin typeface="Cambria Math" panose="02040503050406030204" pitchFamily="18" charset="0"/>
                                            </a:rPr>
                                            <m:t>3</m:t>
                                          </m:r>
                                        </m:sup>
                                      </m:sSubSup>
                                    </m:den>
                                  </m:f>
                                </m:e>
                              </m:d>
                            </m:e>
                            <m:sup>
                              <m:r>
                                <a:rPr lang="es-ES" sz="1200" i="0">
                                  <a:latin typeface="Cambria Math" panose="02040503050406030204" pitchFamily="18" charset="0"/>
                                </a:rPr>
                                <m:t>2</m:t>
                              </m:r>
                            </m:sup>
                          </m:sSup>
                          <m:r>
                            <a:rPr lang="es-ES" sz="1200" i="0">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0">
                                          <a:latin typeface="Cambria Math" panose="02040503050406030204" pitchFamily="18" charset="0"/>
                                        </a:rPr>
                                        <m:t>16 </m:t>
                                      </m:r>
                                      <m:sSub>
                                        <m:sSubPr>
                                          <m:ctrlPr>
                                            <a:rPr lang="es-ES" sz="1200" i="1">
                                              <a:latin typeface="Cambria Math" panose="02040503050406030204" pitchFamily="18" charset="0"/>
                                            </a:rPr>
                                          </m:ctrlPr>
                                        </m:sSubPr>
                                        <m:e>
                                          <m:r>
                                            <a:rPr lang="es-ES" sz="1200" i="1">
                                              <a:latin typeface="Cambria Math" panose="02040503050406030204" pitchFamily="18" charset="0"/>
                                            </a:rPr>
                                            <m:t>𝑇</m:t>
                                          </m:r>
                                        </m:e>
                                        <m:sub>
                                          <m:r>
                                            <a:rPr lang="es-ES" sz="1200" i="1">
                                              <a:latin typeface="Cambria Math" panose="02040503050406030204" pitchFamily="18" charset="0"/>
                                            </a:rPr>
                                            <m:t>𝑒𝑗𝑒</m:t>
                                          </m:r>
                                        </m:sub>
                                      </m:sSub>
                                    </m:num>
                                    <m:den>
                                      <m:r>
                                        <a:rPr lang="es-ES" sz="1200" i="1">
                                          <a:latin typeface="Cambria Math" panose="02040503050406030204" pitchFamily="18" charset="0"/>
                                        </a:rPr>
                                        <m:t>𝜋</m:t>
                                      </m:r>
                                      <m:sSubSup>
                                        <m:sSubSupPr>
                                          <m:ctrlPr>
                                            <a:rPr lang="es-ES" sz="1200" i="1">
                                              <a:latin typeface="Cambria Math" panose="02040503050406030204" pitchFamily="18" charset="0"/>
                                            </a:rPr>
                                          </m:ctrlPr>
                                        </m:sSubSupPr>
                                        <m:e>
                                          <m:r>
                                            <a:rPr lang="es-ES" sz="1200" i="1">
                                              <a:latin typeface="Cambria Math" panose="02040503050406030204" pitchFamily="18" charset="0"/>
                                            </a:rPr>
                                            <m:t>𝑑</m:t>
                                          </m:r>
                                        </m:e>
                                        <m:sub>
                                          <m:r>
                                            <a:rPr lang="es-ES" sz="1200" i="1">
                                              <a:latin typeface="Cambria Math" panose="02040503050406030204" pitchFamily="18" charset="0"/>
                                            </a:rPr>
                                            <m:t>𝐷</m:t>
                                          </m:r>
                                        </m:sub>
                                        <m:sup>
                                          <m:r>
                                            <a:rPr lang="es-ES" sz="1200" i="0">
                                              <a:latin typeface="Cambria Math" panose="02040503050406030204" pitchFamily="18" charset="0"/>
                                            </a:rPr>
                                            <m:t>3</m:t>
                                          </m:r>
                                        </m:sup>
                                      </m:sSubSup>
                                    </m:den>
                                  </m:f>
                                </m:e>
                              </m:d>
                            </m:e>
                            <m:sup>
                              <m:r>
                                <a:rPr lang="es-ES" sz="1200" i="0">
                                  <a:latin typeface="Cambria Math" panose="02040503050406030204" pitchFamily="18" charset="0"/>
                                </a:rPr>
                                <m:t>2</m:t>
                              </m:r>
                            </m:sup>
                          </m:sSup>
                          <m:r>
                            <a:rPr lang="es-ES" sz="1200" i="0">
                              <a:latin typeface="Cambria Math" panose="02040503050406030204" pitchFamily="18" charset="0"/>
                            </a:rPr>
                            <m:t> </m:t>
                          </m:r>
                        </m:e>
                      </m:rad>
                    </m:oMath>
                  </m:oMathPara>
                </a14:m>
                <a:endParaRPr lang="es-ES" dirty="0"/>
              </a:p>
            </p:txBody>
          </p:sp>
        </mc:Choice>
        <mc:Fallback xmlns="">
          <p:sp>
            <p:nvSpPr>
              <p:cNvPr id="25" name="Rectángulo 24"/>
              <p:cNvSpPr>
                <a:spLocks noRot="1" noChangeAspect="1" noMove="1" noResize="1" noEditPoints="1" noAdjustHandles="1" noChangeArrowheads="1" noChangeShapeType="1" noTextEdit="1"/>
              </p:cNvSpPr>
              <p:nvPr/>
            </p:nvSpPr>
            <p:spPr>
              <a:xfrm>
                <a:off x="8000634" y="2551766"/>
                <a:ext cx="2461700" cy="637995"/>
              </a:xfrm>
              <a:prstGeom prst="rect">
                <a:avLst/>
              </a:prstGeom>
              <a:blipFill rotWithShape="0">
                <a:blip r:embed="rId7"/>
                <a:stretch>
                  <a:fillRect/>
                </a:stretch>
              </a:blipFill>
            </p:spPr>
            <p:txBody>
              <a:bodyPr/>
              <a:lstStyle/>
              <a:p>
                <a:r>
                  <a:rPr lang="es-ES">
                    <a:noFill/>
                  </a:rPr>
                  <a:t> </a:t>
                </a:r>
              </a:p>
            </p:txBody>
          </p:sp>
        </mc:Fallback>
      </mc:AlternateContent>
      <p:sp>
        <p:nvSpPr>
          <p:cNvPr id="26" name="Rectángulo 25"/>
          <p:cNvSpPr/>
          <p:nvPr/>
        </p:nvSpPr>
        <p:spPr>
          <a:xfrm>
            <a:off x="6676804" y="3300759"/>
            <a:ext cx="2552302" cy="276999"/>
          </a:xfrm>
          <a:prstGeom prst="rect">
            <a:avLst/>
          </a:prstGeom>
        </p:spPr>
        <p:txBody>
          <a:bodyPr wrap="none">
            <a:spAutoFit/>
          </a:bodyPr>
          <a:lstStyle/>
          <a:p>
            <a:r>
              <a:rPr lang="es-EC" sz="1200" dirty="0"/>
              <a:t>Determinación del diámetro del eje</a:t>
            </a:r>
            <a:endParaRPr lang="es-ES" sz="1200" dirty="0"/>
          </a:p>
        </p:txBody>
      </p:sp>
      <mc:AlternateContent xmlns:mc="http://schemas.openxmlformats.org/markup-compatibility/2006" xmlns:a14="http://schemas.microsoft.com/office/drawing/2010/main">
        <mc:Choice Requires="a14">
          <p:sp>
            <p:nvSpPr>
              <p:cNvPr id="28" name="Rectángulo 27"/>
              <p:cNvSpPr/>
              <p:nvPr/>
            </p:nvSpPr>
            <p:spPr>
              <a:xfrm>
                <a:off x="8591207" y="3490258"/>
                <a:ext cx="1030860" cy="54361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400" i="1">
                          <a:latin typeface="Cambria Math" panose="02040503050406030204" pitchFamily="18" charset="0"/>
                        </a:rPr>
                        <m:t>𝑛</m:t>
                      </m:r>
                      <m:r>
                        <a:rPr lang="es-ES" sz="1400" i="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0.5 </m:t>
                          </m:r>
                          <m:sSub>
                            <m:sSubPr>
                              <m:ctrlPr>
                                <a:rPr lang="es-ES" sz="1400" i="1">
                                  <a:latin typeface="Cambria Math" panose="02040503050406030204" pitchFamily="18" charset="0"/>
                                </a:rPr>
                              </m:ctrlPr>
                            </m:sSubPr>
                            <m:e>
                              <m:r>
                                <a:rPr lang="es-ES" sz="1400" i="1">
                                  <a:latin typeface="Cambria Math" panose="02040503050406030204" pitchFamily="18" charset="0"/>
                                </a:rPr>
                                <m:t>𝑆</m:t>
                              </m:r>
                            </m:e>
                            <m:sub>
                              <m:r>
                                <a:rPr lang="es-ES" sz="1400" i="1">
                                  <a:latin typeface="Cambria Math" panose="02040503050406030204" pitchFamily="18" charset="0"/>
                                </a:rPr>
                                <m:t>𝑦</m:t>
                              </m:r>
                            </m:sub>
                          </m:sSub>
                        </m:num>
                        <m:den>
                          <m:sSub>
                            <m:sSubPr>
                              <m:ctrlPr>
                                <a:rPr lang="es-ES" sz="1400" i="1">
                                  <a:latin typeface="Cambria Math" panose="02040503050406030204" pitchFamily="18" charset="0"/>
                                </a:rPr>
                              </m:ctrlPr>
                            </m:sSubPr>
                            <m:e>
                              <m:r>
                                <a:rPr lang="es-ES" sz="1400" i="1">
                                  <a:latin typeface="Cambria Math" panose="02040503050406030204" pitchFamily="18" charset="0"/>
                                </a:rPr>
                                <m:t>𝜏</m:t>
                              </m:r>
                            </m:e>
                            <m:sub>
                              <m:r>
                                <a:rPr lang="es-ES" sz="1400" i="1">
                                  <a:latin typeface="Cambria Math" panose="02040503050406030204" pitchFamily="18" charset="0"/>
                                </a:rPr>
                                <m:t>𝑚𝑎𝑥</m:t>
                              </m:r>
                            </m:sub>
                          </m:sSub>
                        </m:den>
                      </m:f>
                    </m:oMath>
                  </m:oMathPara>
                </a14:m>
                <a:endParaRPr lang="es-ES" sz="1400" dirty="0"/>
              </a:p>
            </p:txBody>
          </p:sp>
        </mc:Choice>
        <mc:Fallback xmlns="">
          <p:sp>
            <p:nvSpPr>
              <p:cNvPr id="28" name="Rectángulo 27"/>
              <p:cNvSpPr>
                <a:spLocks noRot="1" noChangeAspect="1" noMove="1" noResize="1" noEditPoints="1" noAdjustHandles="1" noChangeArrowheads="1" noChangeShapeType="1" noTextEdit="1"/>
              </p:cNvSpPr>
              <p:nvPr/>
            </p:nvSpPr>
            <p:spPr>
              <a:xfrm>
                <a:off x="8591207" y="3490258"/>
                <a:ext cx="1030860" cy="543610"/>
              </a:xfrm>
              <a:prstGeom prst="rect">
                <a:avLst/>
              </a:prstGeom>
              <a:blipFill rotWithShape="0">
                <a:blip r:embed="rId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7190375" y="4049045"/>
                <a:ext cx="3832524" cy="85023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a:rPr lang="es-ES" sz="1200">
                          <a:latin typeface="Cambria Math" panose="02040503050406030204" pitchFamily="18" charset="0"/>
                        </a:rPr>
                        <m:t>2</m:t>
                      </m:r>
                      <m:r>
                        <a:rPr lang="es-ES" sz="1200" i="0">
                          <a:latin typeface="Cambria Math" panose="02040503050406030204" pitchFamily="18" charset="0"/>
                        </a:rPr>
                        <m:t>=</m:t>
                      </m:r>
                      <m:f>
                        <m:fPr>
                          <m:ctrlPr>
                            <a:rPr lang="es-ES" sz="1200" i="1">
                              <a:latin typeface="Cambria Math" panose="02040503050406030204" pitchFamily="18" charset="0"/>
                            </a:rPr>
                          </m:ctrlPr>
                        </m:fPr>
                        <m:num>
                          <m:r>
                            <a:rPr lang="es-ES" sz="1200" i="0">
                              <a:latin typeface="Cambria Math" panose="02040503050406030204" pitchFamily="18" charset="0"/>
                            </a:rPr>
                            <m:t>0.5</m:t>
                          </m:r>
                          <m:d>
                            <m:dPr>
                              <m:ctrlPr>
                                <a:rPr lang="es-ES" sz="1200" i="1">
                                  <a:latin typeface="Cambria Math" panose="02040503050406030204" pitchFamily="18" charset="0"/>
                                </a:rPr>
                              </m:ctrlPr>
                            </m:dPr>
                            <m:e>
                              <m:r>
                                <a:rPr lang="es-ES" sz="1200" i="0">
                                  <a:latin typeface="Cambria Math" panose="02040503050406030204" pitchFamily="18" charset="0"/>
                                </a:rPr>
                                <m:t>413 </m:t>
                              </m:r>
                              <m:r>
                                <a:rPr lang="es-ES" sz="1200" i="1">
                                  <a:latin typeface="Cambria Math" panose="02040503050406030204" pitchFamily="18" charset="0"/>
                                </a:rPr>
                                <m:t>𝑀𝑃𝑎</m:t>
                              </m:r>
                            </m:e>
                          </m:d>
                        </m:num>
                        <m:den>
                          <m:rad>
                            <m:radPr>
                              <m:degHide m:val="on"/>
                              <m:ctrlPr>
                                <a:rPr lang="es-ES" sz="1200" i="1">
                                  <a:latin typeface="Cambria Math" panose="02040503050406030204" pitchFamily="18" charset="0"/>
                                </a:rPr>
                              </m:ctrlPr>
                            </m:radPr>
                            <m:deg/>
                            <m:e>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0">
                                              <a:latin typeface="Cambria Math" panose="02040503050406030204" pitchFamily="18" charset="0"/>
                                            </a:rPr>
                                            <m:t>16</m:t>
                                          </m:r>
                                          <m:d>
                                            <m:dPr>
                                              <m:ctrlPr>
                                                <a:rPr lang="es-ES" sz="1200" i="1">
                                                  <a:latin typeface="Cambria Math" panose="02040503050406030204" pitchFamily="18" charset="0"/>
                                                </a:rPr>
                                              </m:ctrlPr>
                                            </m:dPr>
                                            <m:e>
                                              <m:r>
                                                <a:rPr lang="es-ES" sz="1200" i="0">
                                                  <a:latin typeface="Cambria Math" panose="02040503050406030204" pitchFamily="18" charset="0"/>
                                                </a:rPr>
                                                <m:t>4.13</m:t>
                                              </m:r>
                                              <m:r>
                                                <a:rPr lang="es-ES" sz="1200" i="1">
                                                  <a:latin typeface="Cambria Math" panose="02040503050406030204" pitchFamily="18" charset="0"/>
                                                </a:rPr>
                                                <m:t>𝑥</m:t>
                                              </m:r>
                                              <m:sSup>
                                                <m:sSupPr>
                                                  <m:ctrlPr>
                                                    <a:rPr lang="es-ES" sz="1200" i="1">
                                                      <a:latin typeface="Cambria Math" panose="02040503050406030204" pitchFamily="18" charset="0"/>
                                                    </a:rPr>
                                                  </m:ctrlPr>
                                                </m:sSupPr>
                                                <m:e>
                                                  <m:r>
                                                    <a:rPr lang="es-ES" sz="1200" i="0">
                                                      <a:latin typeface="Cambria Math" panose="02040503050406030204" pitchFamily="18" charset="0"/>
                                                    </a:rPr>
                                                    <m:t>10</m:t>
                                                  </m:r>
                                                </m:e>
                                                <m:sup>
                                                  <m:r>
                                                    <a:rPr lang="es-ES" sz="1200" i="0">
                                                      <a:latin typeface="Cambria Math" panose="02040503050406030204" pitchFamily="18" charset="0"/>
                                                    </a:rPr>
                                                    <m:t>4</m:t>
                                                  </m:r>
                                                </m:sup>
                                              </m:sSup>
                                              <m:r>
                                                <a:rPr lang="es-ES" sz="1200" i="1">
                                                  <a:latin typeface="Cambria Math" panose="02040503050406030204" pitchFamily="18" charset="0"/>
                                                </a:rPr>
                                                <m:t>𝑁𝑚𝑚</m:t>
                                              </m:r>
                                            </m:e>
                                          </m:d>
                                        </m:num>
                                        <m:den>
                                          <m:r>
                                            <a:rPr lang="es-ES" sz="1200" i="1">
                                              <a:latin typeface="Cambria Math" panose="02040503050406030204" pitchFamily="18" charset="0"/>
                                            </a:rPr>
                                            <m:t>𝜋</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𝐷</m:t>
                                                      </m:r>
                                                    </m:sub>
                                                  </m:sSub>
                                                </m:e>
                                              </m:d>
                                            </m:e>
                                            <m:sup>
                                              <m:r>
                                                <a:rPr lang="es-ES" sz="1200" i="0">
                                                  <a:latin typeface="Cambria Math" panose="02040503050406030204" pitchFamily="18" charset="0"/>
                                                </a:rPr>
                                                <m:t>3</m:t>
                                              </m:r>
                                            </m:sup>
                                          </m:sSup>
                                        </m:den>
                                      </m:f>
                                    </m:e>
                                  </m:d>
                                </m:e>
                                <m:sup>
                                  <m:r>
                                    <a:rPr lang="es-ES" sz="1200" i="0">
                                      <a:latin typeface="Cambria Math" panose="02040503050406030204" pitchFamily="18" charset="0"/>
                                    </a:rPr>
                                    <m:t>2</m:t>
                                  </m:r>
                                </m:sup>
                              </m:sSup>
                              <m:r>
                                <a:rPr lang="es-ES" sz="1200" i="0">
                                  <a:latin typeface="Cambria Math" panose="02040503050406030204" pitchFamily="18" charset="0"/>
                                </a:rPr>
                                <m:t>+</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0">
                                              <a:latin typeface="Cambria Math" panose="02040503050406030204" pitchFamily="18" charset="0"/>
                                            </a:rPr>
                                            <m:t>16</m:t>
                                          </m:r>
                                          <m:d>
                                            <m:dPr>
                                              <m:ctrlPr>
                                                <a:rPr lang="es-ES" sz="1200" i="1">
                                                  <a:latin typeface="Cambria Math" panose="02040503050406030204" pitchFamily="18" charset="0"/>
                                                </a:rPr>
                                              </m:ctrlPr>
                                            </m:dPr>
                                            <m:e>
                                              <m:r>
                                                <a:rPr lang="es-ES" sz="1200" i="0">
                                                  <a:latin typeface="Cambria Math" panose="02040503050406030204" pitchFamily="18" charset="0"/>
                                                </a:rPr>
                                                <m:t>6.21</m:t>
                                              </m:r>
                                              <m:r>
                                                <a:rPr lang="es-ES" sz="1200" i="1">
                                                  <a:latin typeface="Cambria Math" panose="02040503050406030204" pitchFamily="18" charset="0"/>
                                                </a:rPr>
                                                <m:t>𝑥</m:t>
                                              </m:r>
                                              <m:sSup>
                                                <m:sSupPr>
                                                  <m:ctrlPr>
                                                    <a:rPr lang="es-ES" sz="1200" i="1">
                                                      <a:latin typeface="Cambria Math" panose="02040503050406030204" pitchFamily="18" charset="0"/>
                                                    </a:rPr>
                                                  </m:ctrlPr>
                                                </m:sSupPr>
                                                <m:e>
                                                  <m:r>
                                                    <a:rPr lang="es-ES" sz="1200" i="0">
                                                      <a:latin typeface="Cambria Math" panose="02040503050406030204" pitchFamily="18" charset="0"/>
                                                    </a:rPr>
                                                    <m:t>10</m:t>
                                                  </m:r>
                                                </m:e>
                                                <m:sup>
                                                  <m:r>
                                                    <a:rPr lang="es-ES" sz="1200" i="0">
                                                      <a:latin typeface="Cambria Math" panose="02040503050406030204" pitchFamily="18" charset="0"/>
                                                    </a:rPr>
                                                    <m:t>3</m:t>
                                                  </m:r>
                                                </m:sup>
                                              </m:sSup>
                                              <m:r>
                                                <a:rPr lang="es-ES" sz="1200" i="1">
                                                  <a:latin typeface="Cambria Math" panose="02040503050406030204" pitchFamily="18" charset="0"/>
                                                </a:rPr>
                                                <m:t>𝑁𝑚𝑚</m:t>
                                              </m:r>
                                            </m:e>
                                          </m:d>
                                        </m:num>
                                        <m:den>
                                          <m:r>
                                            <a:rPr lang="es-ES" sz="1200" i="1">
                                              <a:latin typeface="Cambria Math" panose="02040503050406030204" pitchFamily="18" charset="0"/>
                                            </a:rPr>
                                            <m:t>𝜋</m:t>
                                          </m:r>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𝐷</m:t>
                                                      </m:r>
                                                    </m:sub>
                                                  </m:sSub>
                                                </m:e>
                                              </m:d>
                                            </m:e>
                                            <m:sup>
                                              <m:r>
                                                <a:rPr lang="es-ES" sz="1200" i="0">
                                                  <a:latin typeface="Cambria Math" panose="02040503050406030204" pitchFamily="18" charset="0"/>
                                                </a:rPr>
                                                <m:t>3</m:t>
                                              </m:r>
                                            </m:sup>
                                          </m:sSup>
                                        </m:den>
                                      </m:f>
                                    </m:e>
                                  </m:d>
                                </m:e>
                                <m:sup>
                                  <m:r>
                                    <a:rPr lang="es-ES" sz="1200" i="0">
                                      <a:latin typeface="Cambria Math" panose="02040503050406030204" pitchFamily="18" charset="0"/>
                                    </a:rPr>
                                    <m:t>2</m:t>
                                  </m:r>
                                </m:sup>
                              </m:sSup>
                            </m:e>
                          </m:rad>
                        </m:den>
                      </m:f>
                    </m:oMath>
                  </m:oMathPara>
                </a14:m>
                <a:endParaRPr lang="es-ES" dirty="0"/>
              </a:p>
            </p:txBody>
          </p:sp>
        </mc:Choice>
        <mc:Fallback xmlns="">
          <p:sp>
            <p:nvSpPr>
              <p:cNvPr id="29" name="Rectángulo 28"/>
              <p:cNvSpPr>
                <a:spLocks noRot="1" noChangeAspect="1" noMove="1" noResize="1" noEditPoints="1" noAdjustHandles="1" noChangeArrowheads="1" noChangeShapeType="1" noTextEdit="1"/>
              </p:cNvSpPr>
              <p:nvPr/>
            </p:nvSpPr>
            <p:spPr>
              <a:xfrm>
                <a:off x="7190375" y="4049045"/>
                <a:ext cx="3832524" cy="850233"/>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8276346" y="5020407"/>
                <a:ext cx="1821331" cy="36933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i="1">
                              <a:latin typeface="Cambria Math" panose="02040503050406030204" pitchFamily="18" charset="0"/>
                            </a:rPr>
                          </m:ctrlPr>
                        </m:sSubPr>
                        <m:e>
                          <m:r>
                            <a:rPr lang="es-ES" i="1">
                              <a:latin typeface="Cambria Math" panose="02040503050406030204" pitchFamily="18" charset="0"/>
                            </a:rPr>
                            <m:t>𝑑</m:t>
                          </m:r>
                        </m:e>
                        <m:sub>
                          <m:r>
                            <a:rPr lang="es-ES" i="1">
                              <a:latin typeface="Cambria Math" panose="02040503050406030204" pitchFamily="18" charset="0"/>
                            </a:rPr>
                            <m:t>𝐷</m:t>
                          </m:r>
                        </m:sub>
                      </m:sSub>
                      <m:r>
                        <a:rPr lang="es-ES" i="0">
                          <a:latin typeface="Cambria Math" panose="02040503050406030204" pitchFamily="18" charset="0"/>
                        </a:rPr>
                        <m:t>=12.73 </m:t>
                      </m:r>
                      <m:r>
                        <a:rPr lang="es-ES" i="1">
                          <a:latin typeface="Cambria Math" panose="02040503050406030204" pitchFamily="18" charset="0"/>
                        </a:rPr>
                        <m:t>𝑚𝑚</m:t>
                      </m:r>
                    </m:oMath>
                  </m:oMathPara>
                </a14:m>
                <a:endParaRPr lang="es-ES" dirty="0"/>
              </a:p>
            </p:txBody>
          </p:sp>
        </mc:Choice>
        <mc:Fallback xmlns="">
          <p:sp>
            <p:nvSpPr>
              <p:cNvPr id="30" name="Rectángulo 29"/>
              <p:cNvSpPr>
                <a:spLocks noRot="1" noChangeAspect="1" noMove="1" noResize="1" noEditPoints="1" noAdjustHandles="1" noChangeArrowheads="1" noChangeShapeType="1" noTextEdit="1"/>
              </p:cNvSpPr>
              <p:nvPr/>
            </p:nvSpPr>
            <p:spPr>
              <a:xfrm>
                <a:off x="8276346" y="5020407"/>
                <a:ext cx="1821331" cy="369332"/>
              </a:xfrm>
              <a:prstGeom prst="rect">
                <a:avLst/>
              </a:prstGeom>
              <a:blipFill rotWithShape="0">
                <a:blip r:embed="rId10"/>
                <a:stretch>
                  <a:fillRect b="-1667"/>
                </a:stretch>
              </a:blipFill>
            </p:spPr>
            <p:txBody>
              <a:bodyPr/>
              <a:lstStyle/>
              <a:p>
                <a:r>
                  <a:rPr lang="es-ES">
                    <a:noFill/>
                  </a:rPr>
                  <a:t> </a:t>
                </a:r>
              </a:p>
            </p:txBody>
          </p:sp>
        </mc:Fallback>
      </mc:AlternateContent>
      <p:pic>
        <p:nvPicPr>
          <p:cNvPr id="31"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1">
            <a:extLst>
              <a:ext uri="{BEBA8EAE-BF5A-486C-A8C5-ECC9F3942E4B}">
                <a14:imgProps xmlns:a14="http://schemas.microsoft.com/office/drawing/2010/main">
                  <a14:imgLayer r:embed="rId12">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996722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325263" y="859274"/>
            <a:ext cx="3018776" cy="369332"/>
          </a:xfrm>
          <a:prstGeom prst="rect">
            <a:avLst/>
          </a:prstGeom>
        </p:spPr>
        <p:txBody>
          <a:bodyPr wrap="none">
            <a:spAutoFit/>
          </a:bodyPr>
          <a:lstStyle/>
          <a:p>
            <a:pPr algn="r" defTabSz="914400"/>
            <a:r>
              <a:rPr lang="es-EC" b="1" i="1" kern="0" dirty="0"/>
              <a:t>Diseño del Eje (Dinámico)</a:t>
            </a:r>
          </a:p>
        </p:txBody>
      </p:sp>
      <p:sp>
        <p:nvSpPr>
          <p:cNvPr id="3" name="Rectángulo 2"/>
          <p:cNvSpPr/>
          <p:nvPr/>
        </p:nvSpPr>
        <p:spPr>
          <a:xfrm>
            <a:off x="445488" y="1441633"/>
            <a:ext cx="3195105" cy="276999"/>
          </a:xfrm>
          <a:prstGeom prst="rect">
            <a:avLst/>
          </a:prstGeom>
        </p:spPr>
        <p:txBody>
          <a:bodyPr wrap="none">
            <a:spAutoFit/>
          </a:bodyPr>
          <a:lstStyle/>
          <a:p>
            <a:pPr algn="just"/>
            <a:r>
              <a:rPr lang="es-EC" sz="1200" dirty="0"/>
              <a:t>Límite de resistencia a la fatiga no corregida</a:t>
            </a:r>
            <a:endParaRPr lang="es-US" sz="1200" dirty="0"/>
          </a:p>
        </p:txBody>
      </p:sp>
      <mc:AlternateContent xmlns:mc="http://schemas.openxmlformats.org/markup-compatibility/2006" xmlns:a14="http://schemas.microsoft.com/office/drawing/2010/main">
        <mc:Choice Requires="a14">
          <p:sp>
            <p:nvSpPr>
              <p:cNvPr id="4" name="Rectángulo 3"/>
              <p:cNvSpPr/>
              <p:nvPr/>
            </p:nvSpPr>
            <p:spPr>
              <a:xfrm>
                <a:off x="879387" y="1718632"/>
                <a:ext cx="2327305" cy="851515"/>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𝑒𝑛𝑐</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=0.5∗655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𝑀𝑃𝑎</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𝑒𝑛𝑐</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=327.5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𝑀𝑃𝑎</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 name="Rectángulo 3"/>
              <p:cNvSpPr>
                <a:spLocks noRot="1" noChangeAspect="1" noMove="1" noResize="1" noEditPoints="1" noAdjustHandles="1" noChangeArrowheads="1" noChangeShapeType="1" noTextEdit="1"/>
              </p:cNvSpPr>
              <p:nvPr/>
            </p:nvSpPr>
            <p:spPr>
              <a:xfrm>
                <a:off x="879387" y="1718632"/>
                <a:ext cx="2327305" cy="851515"/>
              </a:xfrm>
              <a:prstGeom prst="rect">
                <a:avLst/>
              </a:prstGeom>
              <a:blipFill rotWithShape="0">
                <a:blip r:embed="rId2"/>
                <a:stretch>
                  <a:fillRect/>
                </a:stretch>
              </a:blipFill>
            </p:spPr>
            <p:txBody>
              <a:bodyPr/>
              <a:lstStyle/>
              <a:p>
                <a:r>
                  <a:rPr lang="es-ES">
                    <a:noFill/>
                  </a:rPr>
                  <a:t> </a:t>
                </a:r>
              </a:p>
            </p:txBody>
          </p:sp>
        </mc:Fallback>
      </mc:AlternateContent>
      <p:sp>
        <p:nvSpPr>
          <p:cNvPr id="5" name="Rectángulo 4"/>
          <p:cNvSpPr/>
          <p:nvPr/>
        </p:nvSpPr>
        <p:spPr>
          <a:xfrm>
            <a:off x="574370" y="2570147"/>
            <a:ext cx="1260281" cy="276999"/>
          </a:xfrm>
          <a:prstGeom prst="rect">
            <a:avLst/>
          </a:prstGeom>
        </p:spPr>
        <p:txBody>
          <a:bodyPr wrap="none">
            <a:spAutoFit/>
          </a:bodyPr>
          <a:lstStyle/>
          <a:p>
            <a:r>
              <a:rPr lang="es-EC" sz="1200" dirty="0">
                <a:ea typeface="Calibri" panose="020F0502020204030204" pitchFamily="34" charset="0"/>
              </a:rPr>
              <a:t>Factor de carga</a:t>
            </a:r>
            <a:endParaRPr lang="es-ES" sz="1200" dirty="0"/>
          </a:p>
        </p:txBody>
      </p:sp>
      <mc:AlternateContent xmlns:mc="http://schemas.openxmlformats.org/markup-compatibility/2006" xmlns:a14="http://schemas.microsoft.com/office/drawing/2010/main">
        <mc:Choice Requires="a14">
          <p:sp>
            <p:nvSpPr>
              <p:cNvPr id="6" name="Rectángulo 5"/>
              <p:cNvSpPr/>
              <p:nvPr/>
            </p:nvSpPr>
            <p:spPr>
              <a:xfrm>
                <a:off x="1177997" y="2847146"/>
                <a:ext cx="935577" cy="292068"/>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𝐶</m:t>
                          </m:r>
                        </m:e>
                        <m:sub>
                          <m:r>
                            <a:rPr lang="es-ES" sz="1200" i="1">
                              <a:latin typeface="Cambria Math" panose="02040503050406030204" pitchFamily="18" charset="0"/>
                            </a:rPr>
                            <m:t>𝑐𝑎𝑟𝑔𝑎</m:t>
                          </m:r>
                        </m:sub>
                      </m:sSub>
                      <m:r>
                        <a:rPr lang="es-ES" sz="1200" i="0">
                          <a:latin typeface="Cambria Math" panose="02040503050406030204" pitchFamily="18" charset="0"/>
                        </a:rPr>
                        <m:t>=1</m:t>
                      </m:r>
                    </m:oMath>
                  </m:oMathPara>
                </a14:m>
                <a:endParaRPr lang="es-ES" dirty="0"/>
              </a:p>
            </p:txBody>
          </p:sp>
        </mc:Choice>
        <mc:Fallback xmlns="">
          <p:sp>
            <p:nvSpPr>
              <p:cNvPr id="6" name="Rectángulo 5"/>
              <p:cNvSpPr>
                <a:spLocks noRot="1" noChangeAspect="1" noMove="1" noResize="1" noEditPoints="1" noAdjustHandles="1" noChangeArrowheads="1" noChangeShapeType="1" noTextEdit="1"/>
              </p:cNvSpPr>
              <p:nvPr/>
            </p:nvSpPr>
            <p:spPr>
              <a:xfrm>
                <a:off x="1177997" y="2847146"/>
                <a:ext cx="935577" cy="292068"/>
              </a:xfrm>
              <a:prstGeom prst="rect">
                <a:avLst/>
              </a:prstGeom>
              <a:blipFill rotWithShape="0">
                <a:blip r:embed="rId3"/>
                <a:stretch>
                  <a:fillRect/>
                </a:stretch>
              </a:blipFill>
            </p:spPr>
            <p:txBody>
              <a:bodyPr/>
              <a:lstStyle/>
              <a:p>
                <a:r>
                  <a:rPr lang="es-ES">
                    <a:noFill/>
                  </a:rPr>
                  <a:t> </a:t>
                </a:r>
              </a:p>
            </p:txBody>
          </p:sp>
        </mc:Fallback>
      </mc:AlternateContent>
      <p:sp>
        <p:nvSpPr>
          <p:cNvPr id="8" name="Rectángulo 7"/>
          <p:cNvSpPr/>
          <p:nvPr/>
        </p:nvSpPr>
        <p:spPr>
          <a:xfrm>
            <a:off x="488609" y="3263976"/>
            <a:ext cx="1431802" cy="276999"/>
          </a:xfrm>
          <a:prstGeom prst="rect">
            <a:avLst/>
          </a:prstGeom>
        </p:spPr>
        <p:txBody>
          <a:bodyPr wrap="none">
            <a:spAutoFit/>
          </a:bodyPr>
          <a:lstStyle/>
          <a:p>
            <a:r>
              <a:rPr lang="es-EC" sz="1200" dirty="0">
                <a:ea typeface="Calibri" panose="020F0502020204030204" pitchFamily="34" charset="0"/>
              </a:rPr>
              <a:t>Factor de tamaño </a:t>
            </a:r>
            <a:endParaRPr lang="es-ES" sz="1200" dirty="0">
              <a:ea typeface="Calibri" panose="020F0502020204030204" pitchFamily="34" charset="0"/>
            </a:endParaRPr>
          </a:p>
        </p:txBody>
      </p:sp>
      <mc:AlternateContent xmlns:mc="http://schemas.openxmlformats.org/markup-compatibility/2006" xmlns:a14="http://schemas.microsoft.com/office/drawing/2010/main">
        <mc:Choice Requires="a14">
          <p:sp>
            <p:nvSpPr>
              <p:cNvPr id="9" name="Rectángulo 8"/>
              <p:cNvSpPr/>
              <p:nvPr/>
            </p:nvSpPr>
            <p:spPr>
              <a:xfrm>
                <a:off x="218366" y="3532047"/>
                <a:ext cx="2854837" cy="851515"/>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𝑡𝑎𝑚𝑎</m:t>
                          </m:r>
                          <m:r>
                            <a:rPr lang="es-EC" sz="1200" i="1">
                              <a:effectLst/>
                              <a:latin typeface="Cambria Math" panose="02040503050406030204" pitchFamily="18" charset="0"/>
                              <a:ea typeface="Calibri" panose="020F0502020204030204" pitchFamily="34" charset="0"/>
                              <a:cs typeface="Times New Roman" panose="02020603050405020304" pitchFamily="18" charset="0"/>
                            </a:rPr>
                            <m:t>ñ</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=1.189</m:t>
                      </m:r>
                      <m:sSup>
                        <m:sSup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pPr>
                        <m:e>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20.308</m:t>
                              </m:r>
                            </m:e>
                          </m:d>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−0.097</m:t>
                          </m:r>
                        </m:sup>
                      </m:sSup>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𝐶</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𝑡𝑎𝑚𝑎</m:t>
                          </m:r>
                          <m:r>
                            <a:rPr lang="es-EC" sz="1200" i="1">
                              <a:effectLst/>
                              <a:latin typeface="Cambria Math" panose="02040503050406030204" pitchFamily="18" charset="0"/>
                              <a:ea typeface="Calibri" panose="020F0502020204030204" pitchFamily="34" charset="0"/>
                              <a:cs typeface="Times New Roman" panose="02020603050405020304" pitchFamily="18" charset="0"/>
                            </a:rPr>
                            <m:t>ñ</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𝑜</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=1.735</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9" name="Rectángulo 8"/>
              <p:cNvSpPr>
                <a:spLocks noRot="1" noChangeAspect="1" noMove="1" noResize="1" noEditPoints="1" noAdjustHandles="1" noChangeArrowheads="1" noChangeShapeType="1" noTextEdit="1"/>
              </p:cNvSpPr>
              <p:nvPr/>
            </p:nvSpPr>
            <p:spPr>
              <a:xfrm>
                <a:off x="218366" y="3532047"/>
                <a:ext cx="2854837" cy="851515"/>
              </a:xfrm>
              <a:prstGeom prst="rect">
                <a:avLst/>
              </a:prstGeom>
              <a:blipFill rotWithShape="0">
                <a:blip r:embed="rId4"/>
                <a:stretch>
                  <a:fillRect/>
                </a:stretch>
              </a:blipFill>
            </p:spPr>
            <p:txBody>
              <a:bodyPr/>
              <a:lstStyle/>
              <a:p>
                <a:r>
                  <a:rPr lang="es-ES">
                    <a:noFill/>
                  </a:rPr>
                  <a:t> </a:t>
                </a:r>
              </a:p>
            </p:txBody>
          </p:sp>
        </mc:Fallback>
      </mc:AlternateContent>
      <p:sp>
        <p:nvSpPr>
          <p:cNvPr id="10" name="Rectángulo 9"/>
          <p:cNvSpPr/>
          <p:nvPr/>
        </p:nvSpPr>
        <p:spPr>
          <a:xfrm>
            <a:off x="445488" y="4504256"/>
            <a:ext cx="1576072" cy="276999"/>
          </a:xfrm>
          <a:prstGeom prst="rect">
            <a:avLst/>
          </a:prstGeom>
        </p:spPr>
        <p:txBody>
          <a:bodyPr wrap="none">
            <a:spAutoFit/>
          </a:bodyPr>
          <a:lstStyle/>
          <a:p>
            <a:r>
              <a:rPr lang="es-EC" sz="1200" dirty="0">
                <a:ea typeface="Calibri" panose="020F0502020204030204" pitchFamily="34" charset="0"/>
              </a:rPr>
              <a:t>Factor de superficie </a:t>
            </a:r>
            <a:endParaRPr lang="es-ES" sz="1200" dirty="0">
              <a:ea typeface="Calibri" panose="020F0502020204030204" pitchFamily="34" charset="0"/>
            </a:endParaRPr>
          </a:p>
        </p:txBody>
      </p:sp>
      <mc:AlternateContent xmlns:mc="http://schemas.openxmlformats.org/markup-compatibility/2006" xmlns:a14="http://schemas.microsoft.com/office/drawing/2010/main">
        <mc:Choice Requires="a14">
          <p:sp>
            <p:nvSpPr>
              <p:cNvPr id="11" name="Rectángulo 10"/>
              <p:cNvSpPr/>
              <p:nvPr/>
            </p:nvSpPr>
            <p:spPr>
              <a:xfrm>
                <a:off x="528087" y="4776395"/>
                <a:ext cx="2088022" cy="903965"/>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𝑠𝑢𝑝</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=4.51</m:t>
                      </m:r>
                      <m:sSup>
                        <m:sSup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d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655</m:t>
                              </m:r>
                            </m:e>
                          </m:d>
                        </m:e>
                        <m:sup>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−0.265</m:t>
                          </m:r>
                        </m:sup>
                      </m:sSup>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bPr>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𝐶</m:t>
                          </m:r>
                        </m:e>
                        <m: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𝑠𝑢𝑝</m:t>
                          </m:r>
                        </m:sub>
                      </m:sSub>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=0.81</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11" name="Rectángulo 10"/>
              <p:cNvSpPr>
                <a:spLocks noRot="1" noChangeAspect="1" noMove="1" noResize="1" noEditPoints="1" noAdjustHandles="1" noChangeArrowheads="1" noChangeShapeType="1" noTextEdit="1"/>
              </p:cNvSpPr>
              <p:nvPr/>
            </p:nvSpPr>
            <p:spPr>
              <a:xfrm>
                <a:off x="528087" y="4776395"/>
                <a:ext cx="2088022" cy="903965"/>
              </a:xfrm>
              <a:prstGeom prst="rect">
                <a:avLst/>
              </a:prstGeom>
              <a:blipFill rotWithShape="0">
                <a:blip r:embed="rId5"/>
                <a:stretch>
                  <a:fillRect/>
                </a:stretch>
              </a:blipFill>
            </p:spPr>
            <p:txBody>
              <a:bodyPr/>
              <a:lstStyle/>
              <a:p>
                <a:r>
                  <a:rPr lang="es-ES">
                    <a:noFill/>
                  </a:rPr>
                  <a:t> </a:t>
                </a:r>
              </a:p>
            </p:txBody>
          </p:sp>
        </mc:Fallback>
      </mc:AlternateContent>
      <p:sp>
        <p:nvSpPr>
          <p:cNvPr id="13" name="Rectángulo 12"/>
          <p:cNvSpPr/>
          <p:nvPr/>
        </p:nvSpPr>
        <p:spPr>
          <a:xfrm>
            <a:off x="4074492" y="1349300"/>
            <a:ext cx="1768433" cy="369332"/>
          </a:xfrm>
          <a:prstGeom prst="rect">
            <a:avLst/>
          </a:prstGeom>
        </p:spPr>
        <p:txBody>
          <a:bodyPr wrap="none">
            <a:spAutoFit/>
          </a:bodyPr>
          <a:lstStyle/>
          <a:p>
            <a:r>
              <a:rPr lang="es-ES" sz="1200" dirty="0"/>
              <a:t>Factor</a:t>
            </a:r>
            <a:r>
              <a:rPr lang="es-ES" dirty="0"/>
              <a:t> </a:t>
            </a:r>
            <a:r>
              <a:rPr lang="es-ES" sz="1200" dirty="0"/>
              <a:t>de temperatura </a:t>
            </a:r>
            <a:endParaRPr lang="es-ES" dirty="0"/>
          </a:p>
        </p:txBody>
      </p:sp>
      <mc:AlternateContent xmlns:mc="http://schemas.openxmlformats.org/markup-compatibility/2006" xmlns:a14="http://schemas.microsoft.com/office/drawing/2010/main">
        <mc:Choice Requires="a14">
          <p:sp>
            <p:nvSpPr>
              <p:cNvPr id="14" name="Rectángulo 13"/>
              <p:cNvSpPr/>
              <p:nvPr/>
            </p:nvSpPr>
            <p:spPr>
              <a:xfrm>
                <a:off x="4400535" y="1775057"/>
                <a:ext cx="680379" cy="276999"/>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𝐶</m:t>
                          </m:r>
                        </m:e>
                        <m:sub>
                          <m:r>
                            <a:rPr lang="es-ES" sz="1200" i="1">
                              <a:latin typeface="Cambria Math" panose="02040503050406030204" pitchFamily="18" charset="0"/>
                            </a:rPr>
                            <m:t>𝑇</m:t>
                          </m:r>
                        </m:sub>
                      </m:sSub>
                      <m:r>
                        <a:rPr lang="es-ES" sz="1200" i="0">
                          <a:latin typeface="Cambria Math" panose="02040503050406030204" pitchFamily="18" charset="0"/>
                        </a:rPr>
                        <m:t>=1</m:t>
                      </m:r>
                    </m:oMath>
                  </m:oMathPara>
                </a14:m>
                <a:endParaRPr lang="es-ES" sz="1200" dirty="0"/>
              </a:p>
            </p:txBody>
          </p:sp>
        </mc:Choice>
        <mc:Fallback xmlns="">
          <p:sp>
            <p:nvSpPr>
              <p:cNvPr id="14" name="Rectángulo 13"/>
              <p:cNvSpPr>
                <a:spLocks noRot="1" noChangeAspect="1" noMove="1" noResize="1" noEditPoints="1" noAdjustHandles="1" noChangeArrowheads="1" noChangeShapeType="1" noTextEdit="1"/>
              </p:cNvSpPr>
              <p:nvPr/>
            </p:nvSpPr>
            <p:spPr>
              <a:xfrm>
                <a:off x="4400535" y="1775057"/>
                <a:ext cx="680379" cy="276999"/>
              </a:xfrm>
              <a:prstGeom prst="rect">
                <a:avLst/>
              </a:prstGeom>
              <a:blipFill rotWithShape="0">
                <a:blip r:embed="rId6"/>
                <a:stretch>
                  <a:fillRect/>
                </a:stretch>
              </a:blipFill>
            </p:spPr>
            <p:txBody>
              <a:bodyPr/>
              <a:lstStyle/>
              <a:p>
                <a:r>
                  <a:rPr lang="es-ES">
                    <a:noFill/>
                  </a:rPr>
                  <a:t> </a:t>
                </a:r>
              </a:p>
            </p:txBody>
          </p:sp>
        </mc:Fallback>
      </mc:AlternateContent>
      <p:sp>
        <p:nvSpPr>
          <p:cNvPr id="17" name="Rectángulo 16"/>
          <p:cNvSpPr/>
          <p:nvPr/>
        </p:nvSpPr>
        <p:spPr>
          <a:xfrm>
            <a:off x="3845485" y="2144389"/>
            <a:ext cx="1770036" cy="276999"/>
          </a:xfrm>
          <a:prstGeom prst="rect">
            <a:avLst/>
          </a:prstGeom>
        </p:spPr>
        <p:txBody>
          <a:bodyPr wrap="none">
            <a:spAutoFit/>
          </a:bodyPr>
          <a:lstStyle/>
          <a:p>
            <a:r>
              <a:rPr lang="es-ES" sz="1200" dirty="0"/>
              <a:t>Factor de confiabilidad </a:t>
            </a:r>
          </a:p>
        </p:txBody>
      </p:sp>
      <mc:AlternateContent xmlns:mc="http://schemas.openxmlformats.org/markup-compatibility/2006" xmlns:a14="http://schemas.microsoft.com/office/drawing/2010/main">
        <mc:Choice Requires="a14">
          <p:sp>
            <p:nvSpPr>
              <p:cNvPr id="18" name="Rectángulo 17"/>
              <p:cNvSpPr/>
              <p:nvPr/>
            </p:nvSpPr>
            <p:spPr>
              <a:xfrm>
                <a:off x="4074492" y="2416835"/>
                <a:ext cx="1155445" cy="291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𝐶</m:t>
                          </m:r>
                        </m:e>
                        <m:sub>
                          <m:r>
                            <a:rPr lang="es-ES" sz="1200" i="1">
                              <a:latin typeface="Cambria Math" panose="02040503050406030204" pitchFamily="18" charset="0"/>
                            </a:rPr>
                            <m:t>𝑐𝑜𝑛𝑓</m:t>
                          </m:r>
                        </m:sub>
                      </m:sSub>
                      <m:r>
                        <a:rPr lang="es-ES" sz="1200" i="0">
                          <a:latin typeface="Cambria Math" panose="02040503050406030204" pitchFamily="18" charset="0"/>
                        </a:rPr>
                        <m:t>=0.753</m:t>
                      </m:r>
                    </m:oMath>
                  </m:oMathPara>
                </a14:m>
                <a:endParaRPr lang="es-ES" sz="1200" dirty="0"/>
              </a:p>
            </p:txBody>
          </p:sp>
        </mc:Choice>
        <mc:Fallback xmlns="">
          <p:sp>
            <p:nvSpPr>
              <p:cNvPr id="18" name="Rectángulo 17"/>
              <p:cNvSpPr>
                <a:spLocks noRot="1" noChangeAspect="1" noMove="1" noResize="1" noEditPoints="1" noAdjustHandles="1" noChangeArrowheads="1" noChangeShapeType="1" noTextEdit="1"/>
              </p:cNvSpPr>
              <p:nvPr/>
            </p:nvSpPr>
            <p:spPr>
              <a:xfrm>
                <a:off x="4074492" y="2416835"/>
                <a:ext cx="1155445" cy="291811"/>
              </a:xfrm>
              <a:prstGeom prst="rect">
                <a:avLst/>
              </a:prstGeom>
              <a:blipFill rotWithShape="0">
                <a:blip r:embed="rId7"/>
                <a:stretch>
                  <a:fillRect b="-2083"/>
                </a:stretch>
              </a:blipFill>
            </p:spPr>
            <p:txBody>
              <a:bodyPr/>
              <a:lstStyle/>
              <a:p>
                <a:r>
                  <a:rPr lang="es-ES">
                    <a:noFill/>
                  </a:rPr>
                  <a:t> </a:t>
                </a:r>
              </a:p>
            </p:txBody>
          </p:sp>
        </mc:Fallback>
      </mc:AlternateContent>
      <p:sp>
        <p:nvSpPr>
          <p:cNvPr id="22" name="Rectángulo 21"/>
          <p:cNvSpPr/>
          <p:nvPr/>
        </p:nvSpPr>
        <p:spPr>
          <a:xfrm>
            <a:off x="3564158" y="2985325"/>
            <a:ext cx="2332690" cy="307777"/>
          </a:xfrm>
          <a:prstGeom prst="rect">
            <a:avLst/>
          </a:prstGeom>
        </p:spPr>
        <p:txBody>
          <a:bodyPr wrap="none">
            <a:spAutoFit/>
          </a:bodyPr>
          <a:lstStyle/>
          <a:p>
            <a:r>
              <a:rPr lang="es-ES" sz="1400" dirty="0"/>
              <a:t>Limite a la fatiga corregido </a:t>
            </a:r>
          </a:p>
        </p:txBody>
      </p:sp>
      <mc:AlternateContent xmlns:mc="http://schemas.openxmlformats.org/markup-compatibility/2006" xmlns:a14="http://schemas.microsoft.com/office/drawing/2010/main">
        <mc:Choice Requires="a14">
          <p:sp>
            <p:nvSpPr>
              <p:cNvPr id="27" name="Rectángulo 26"/>
              <p:cNvSpPr/>
              <p:nvPr/>
            </p:nvSpPr>
            <p:spPr>
              <a:xfrm>
                <a:off x="3379182" y="3342024"/>
                <a:ext cx="2995757" cy="325282"/>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𝑆</m:t>
                          </m:r>
                        </m:e>
                        <m:sub>
                          <m:r>
                            <a:rPr lang="es-ES" sz="1400" i="1">
                              <a:latin typeface="Cambria Math" panose="02040503050406030204" pitchFamily="18" charset="0"/>
                            </a:rPr>
                            <m:t>𝑒</m:t>
                          </m:r>
                        </m:sub>
                      </m:sSub>
                      <m:r>
                        <a:rPr lang="es-ES" sz="1400" i="0">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𝐶</m:t>
                          </m:r>
                        </m:e>
                        <m:sub>
                          <m:r>
                            <a:rPr lang="es-ES" sz="1400" i="1">
                              <a:latin typeface="Cambria Math" panose="02040503050406030204" pitchFamily="18" charset="0"/>
                            </a:rPr>
                            <m:t>𝑐𝑎𝑟𝑔𝑎</m:t>
                          </m:r>
                        </m:sub>
                      </m:sSub>
                      <m:sSub>
                        <m:sSubPr>
                          <m:ctrlPr>
                            <a:rPr lang="es-ES" sz="1400" i="1">
                              <a:latin typeface="Cambria Math" panose="02040503050406030204" pitchFamily="18" charset="0"/>
                            </a:rPr>
                          </m:ctrlPr>
                        </m:sSubPr>
                        <m:e>
                          <m:r>
                            <a:rPr lang="es-ES" sz="1400" i="1">
                              <a:latin typeface="Cambria Math" panose="02040503050406030204" pitchFamily="18" charset="0"/>
                            </a:rPr>
                            <m:t>𝐶</m:t>
                          </m:r>
                        </m:e>
                        <m:sub>
                          <m:r>
                            <a:rPr lang="es-ES" sz="1400" i="1">
                              <a:latin typeface="Cambria Math" panose="02040503050406030204" pitchFamily="18" charset="0"/>
                            </a:rPr>
                            <m:t>𝑡𝑎𝑚𝑎</m:t>
                          </m:r>
                          <m:r>
                            <a:rPr lang="es-ES" sz="1400" i="0">
                              <a:latin typeface="Cambria Math" panose="02040503050406030204" pitchFamily="18" charset="0"/>
                            </a:rPr>
                            <m:t>ñ</m:t>
                          </m:r>
                          <m:r>
                            <a:rPr lang="es-ES" sz="1400" i="1">
                              <a:latin typeface="Cambria Math" panose="02040503050406030204" pitchFamily="18" charset="0"/>
                            </a:rPr>
                            <m:t>𝑜</m:t>
                          </m:r>
                        </m:sub>
                      </m:sSub>
                      <m:sSub>
                        <m:sSubPr>
                          <m:ctrlPr>
                            <a:rPr lang="es-ES" sz="1400" i="1">
                              <a:latin typeface="Cambria Math" panose="02040503050406030204" pitchFamily="18" charset="0"/>
                            </a:rPr>
                          </m:ctrlPr>
                        </m:sSubPr>
                        <m:e>
                          <m:r>
                            <a:rPr lang="es-ES" sz="1400" i="1">
                              <a:latin typeface="Cambria Math" panose="02040503050406030204" pitchFamily="18" charset="0"/>
                            </a:rPr>
                            <m:t>𝐶</m:t>
                          </m:r>
                        </m:e>
                        <m:sub>
                          <m:r>
                            <a:rPr lang="es-ES" sz="1400" i="1">
                              <a:latin typeface="Cambria Math" panose="02040503050406030204" pitchFamily="18" charset="0"/>
                            </a:rPr>
                            <m:t>𝑠𝑢𝑝</m:t>
                          </m:r>
                        </m:sub>
                      </m:sSub>
                      <m:sSub>
                        <m:sSubPr>
                          <m:ctrlPr>
                            <a:rPr lang="es-ES" sz="1400" i="1">
                              <a:latin typeface="Cambria Math" panose="02040503050406030204" pitchFamily="18" charset="0"/>
                            </a:rPr>
                          </m:ctrlPr>
                        </m:sSubPr>
                        <m:e>
                          <m:r>
                            <a:rPr lang="es-ES" sz="1400" i="1">
                              <a:latin typeface="Cambria Math" panose="02040503050406030204" pitchFamily="18" charset="0"/>
                            </a:rPr>
                            <m:t>𝐶</m:t>
                          </m:r>
                        </m:e>
                        <m:sub>
                          <m:r>
                            <a:rPr lang="es-ES" sz="1400" i="1">
                              <a:latin typeface="Cambria Math" panose="02040503050406030204" pitchFamily="18" charset="0"/>
                            </a:rPr>
                            <m:t>𝑇</m:t>
                          </m:r>
                        </m:sub>
                      </m:sSub>
                      <m:sSub>
                        <m:sSubPr>
                          <m:ctrlPr>
                            <a:rPr lang="es-ES" sz="1400" i="1">
                              <a:latin typeface="Cambria Math" panose="02040503050406030204" pitchFamily="18" charset="0"/>
                            </a:rPr>
                          </m:ctrlPr>
                        </m:sSubPr>
                        <m:e>
                          <m:r>
                            <a:rPr lang="es-ES" sz="1400" i="1">
                              <a:latin typeface="Cambria Math" panose="02040503050406030204" pitchFamily="18" charset="0"/>
                            </a:rPr>
                            <m:t>𝐶</m:t>
                          </m:r>
                        </m:e>
                        <m:sub>
                          <m:r>
                            <a:rPr lang="es-ES" sz="1400" i="1">
                              <a:latin typeface="Cambria Math" panose="02040503050406030204" pitchFamily="18" charset="0"/>
                            </a:rPr>
                            <m:t>𝑐𝑜𝑛𝑓</m:t>
                          </m:r>
                        </m:sub>
                      </m:sSub>
                      <m:sSub>
                        <m:sSubPr>
                          <m:ctrlPr>
                            <a:rPr lang="es-ES" sz="1400" i="1">
                              <a:latin typeface="Cambria Math" panose="02040503050406030204" pitchFamily="18" charset="0"/>
                            </a:rPr>
                          </m:ctrlPr>
                        </m:sSubPr>
                        <m:e>
                          <m:r>
                            <a:rPr lang="es-ES" sz="1400" i="1">
                              <a:latin typeface="Cambria Math" panose="02040503050406030204" pitchFamily="18" charset="0"/>
                            </a:rPr>
                            <m:t>𝑆</m:t>
                          </m:r>
                        </m:e>
                        <m:sub>
                          <m:r>
                            <a:rPr lang="es-ES" sz="1400" i="1">
                              <a:latin typeface="Cambria Math" panose="02040503050406030204" pitchFamily="18" charset="0"/>
                            </a:rPr>
                            <m:t>𝑒𝑛𝑐</m:t>
                          </m:r>
                        </m:sub>
                      </m:sSub>
                    </m:oMath>
                  </m:oMathPara>
                </a14:m>
                <a:endParaRPr lang="es-ES" sz="1400" dirty="0"/>
              </a:p>
            </p:txBody>
          </p:sp>
        </mc:Choice>
        <mc:Fallback xmlns="">
          <p:sp>
            <p:nvSpPr>
              <p:cNvPr id="27" name="Rectángulo 26"/>
              <p:cNvSpPr>
                <a:spLocks noRot="1" noChangeAspect="1" noMove="1" noResize="1" noEditPoints="1" noAdjustHandles="1" noChangeArrowheads="1" noChangeShapeType="1" noTextEdit="1"/>
              </p:cNvSpPr>
              <p:nvPr/>
            </p:nvSpPr>
            <p:spPr>
              <a:xfrm>
                <a:off x="3379182" y="3342024"/>
                <a:ext cx="2995757" cy="325282"/>
              </a:xfrm>
              <a:prstGeom prst="rect">
                <a:avLst/>
              </a:prstGeom>
              <a:blipFill rotWithShape="0">
                <a:blip r:embed="rId8"/>
                <a:stretch>
                  <a:fillRect b="-1852"/>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1" name="Rectángulo 30"/>
              <p:cNvSpPr/>
              <p:nvPr/>
            </p:nvSpPr>
            <p:spPr>
              <a:xfrm>
                <a:off x="2515424" y="3667306"/>
                <a:ext cx="4757634" cy="943848"/>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400" i="1">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m:t>
                      </m:r>
                      <m:d>
                        <m:d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0.81</m:t>
                          </m:r>
                        </m:e>
                      </m:d>
                      <m:d>
                        <m:d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1</m:t>
                          </m:r>
                        </m:e>
                      </m:d>
                      <m:d>
                        <m:d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0.753</m:t>
                          </m:r>
                        </m:e>
                      </m:d>
                      <m:d>
                        <m:d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400" i="1">
                              <a:effectLst/>
                              <a:latin typeface="Cambria Math" panose="02040503050406030204" pitchFamily="18" charset="0"/>
                              <a:ea typeface="Calibri" panose="020F0502020204030204" pitchFamily="34" charset="0"/>
                              <a:cs typeface="Times New Roman" panose="02020603050405020304" pitchFamily="18" charset="0"/>
                            </a:rPr>
                            <m:t>327.5</m:t>
                          </m:r>
                        </m:e>
                      </m:d>
                    </m:oMath>
                  </m:oMathPara>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4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400" i="1">
                              <a:effectLst/>
                              <a:latin typeface="Cambria Math" panose="02040503050406030204" pitchFamily="18" charset="0"/>
                              <a:ea typeface="Calibri" panose="020F0502020204030204" pitchFamily="34" charset="0"/>
                              <a:cs typeface="Times New Roman" panose="02020603050405020304" pitchFamily="18" charset="0"/>
                            </a:rPr>
                            <m:t>𝑆</m:t>
                          </m:r>
                        </m:e>
                        <m:sub>
                          <m:r>
                            <a:rPr lang="es-EC" sz="1400" i="1">
                              <a:effectLst/>
                              <a:latin typeface="Cambria Math" panose="02040503050406030204" pitchFamily="18" charset="0"/>
                              <a:ea typeface="Calibri" panose="020F0502020204030204" pitchFamily="34" charset="0"/>
                              <a:cs typeface="Times New Roman" panose="02020603050405020304" pitchFamily="18" charset="0"/>
                            </a:rPr>
                            <m:t>𝑒</m:t>
                          </m:r>
                        </m:sub>
                      </m:sSub>
                      <m:r>
                        <a:rPr lang="es-EC" sz="1400" i="1">
                          <a:effectLst/>
                          <a:latin typeface="Cambria Math" panose="02040503050406030204" pitchFamily="18" charset="0"/>
                          <a:ea typeface="Calibri" panose="020F0502020204030204" pitchFamily="34" charset="0"/>
                          <a:cs typeface="Times New Roman" panose="02020603050405020304" pitchFamily="18" charset="0"/>
                        </a:rPr>
                        <m:t>=199.47 </m:t>
                      </m:r>
                      <m:r>
                        <a:rPr lang="es-EC" sz="1400" i="1">
                          <a:effectLst/>
                          <a:latin typeface="Cambria Math" panose="02040503050406030204" pitchFamily="18" charset="0"/>
                          <a:ea typeface="Calibri" panose="020F0502020204030204" pitchFamily="34" charset="0"/>
                          <a:cs typeface="Times New Roman" panose="02020603050405020304" pitchFamily="18" charset="0"/>
                        </a:rPr>
                        <m:t>𝑀𝑃𝑎</m:t>
                      </m:r>
                    </m:oMath>
                  </m:oMathPara>
                </a14:m>
                <a:endParaRPr lang="es-ES" sz="14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1" name="Rectángulo 30"/>
              <p:cNvSpPr>
                <a:spLocks noRot="1" noChangeAspect="1" noMove="1" noResize="1" noEditPoints="1" noAdjustHandles="1" noChangeArrowheads="1" noChangeShapeType="1" noTextEdit="1"/>
              </p:cNvSpPr>
              <p:nvPr/>
            </p:nvSpPr>
            <p:spPr>
              <a:xfrm>
                <a:off x="2515424" y="3667306"/>
                <a:ext cx="4757634" cy="943848"/>
              </a:xfrm>
              <a:prstGeom prst="rect">
                <a:avLst/>
              </a:prstGeom>
              <a:blipFill rotWithShape="0">
                <a:blip r:embed="rId9"/>
                <a:stretch>
                  <a:fillRect/>
                </a:stretch>
              </a:blipFill>
            </p:spPr>
            <p:txBody>
              <a:bodyPr/>
              <a:lstStyle/>
              <a:p>
                <a:r>
                  <a:rPr lang="es-ES">
                    <a:noFill/>
                  </a:rPr>
                  <a:t> </a:t>
                </a:r>
              </a:p>
            </p:txBody>
          </p:sp>
        </mc:Fallback>
      </mc:AlternateContent>
      <p:sp>
        <p:nvSpPr>
          <p:cNvPr id="33" name="Rectángulo 32"/>
          <p:cNvSpPr/>
          <p:nvPr/>
        </p:nvSpPr>
        <p:spPr>
          <a:xfrm>
            <a:off x="8024350" y="1349300"/>
            <a:ext cx="2196435" cy="276999"/>
          </a:xfrm>
          <a:prstGeom prst="rect">
            <a:avLst/>
          </a:prstGeom>
        </p:spPr>
        <p:txBody>
          <a:bodyPr wrap="none">
            <a:spAutoFit/>
          </a:bodyPr>
          <a:lstStyle/>
          <a:p>
            <a:r>
              <a:rPr lang="es-ES" sz="1200" dirty="0"/>
              <a:t>Concentradores de esfuerzos</a:t>
            </a:r>
          </a:p>
        </p:txBody>
      </p:sp>
      <p:sp>
        <p:nvSpPr>
          <p:cNvPr id="35" name="Rectángulo 34"/>
          <p:cNvSpPr/>
          <p:nvPr/>
        </p:nvSpPr>
        <p:spPr>
          <a:xfrm>
            <a:off x="7020709" y="1762485"/>
            <a:ext cx="2007281" cy="276999"/>
          </a:xfrm>
          <a:prstGeom prst="rect">
            <a:avLst/>
          </a:prstGeom>
        </p:spPr>
        <p:txBody>
          <a:bodyPr wrap="none">
            <a:spAutoFit/>
          </a:bodyPr>
          <a:lstStyle/>
          <a:p>
            <a:r>
              <a:rPr lang="es-ES" sz="1200" dirty="0"/>
              <a:t>Sensibilidad de la muesca </a:t>
            </a:r>
          </a:p>
        </p:txBody>
      </p:sp>
      <mc:AlternateContent xmlns:mc="http://schemas.openxmlformats.org/markup-compatibility/2006" xmlns:a14="http://schemas.microsoft.com/office/drawing/2010/main">
        <mc:Choice Requires="a14">
          <p:sp>
            <p:nvSpPr>
              <p:cNvPr id="37" name="Rectángulo 36"/>
              <p:cNvSpPr/>
              <p:nvPr/>
            </p:nvSpPr>
            <p:spPr>
              <a:xfrm>
                <a:off x="7436624" y="2041636"/>
                <a:ext cx="1102032" cy="70000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r>
                        <m:rPr>
                          <m:sty m:val="p"/>
                        </m:rPr>
                        <a:rPr lang="es-ES" sz="1400" b="0" i="0" smtClean="0">
                          <a:latin typeface="Cambria Math" panose="02040503050406030204" pitchFamily="18" charset="0"/>
                        </a:rPr>
                        <m:t>q</m:t>
                      </m:r>
                      <m:r>
                        <a:rPr lang="es-ES" sz="1400">
                          <a:latin typeface="Cambria Math" panose="02040503050406030204" pitchFamily="18" charset="0"/>
                        </a:rPr>
                        <m:t>=</m:t>
                      </m:r>
                      <m:f>
                        <m:fPr>
                          <m:ctrlPr>
                            <a:rPr lang="es-ES" sz="1400" i="1">
                              <a:latin typeface="Cambria Math" panose="02040503050406030204" pitchFamily="18" charset="0"/>
                            </a:rPr>
                          </m:ctrlPr>
                        </m:fPr>
                        <m:num>
                          <m:r>
                            <a:rPr lang="es-ES" sz="1400" i="0">
                              <a:latin typeface="Cambria Math" panose="02040503050406030204" pitchFamily="18" charset="0"/>
                            </a:rPr>
                            <m:t>1</m:t>
                          </m:r>
                        </m:num>
                        <m:den>
                          <m:r>
                            <a:rPr lang="es-ES" sz="1400" i="0">
                              <a:latin typeface="Cambria Math" panose="02040503050406030204" pitchFamily="18" charset="0"/>
                            </a:rPr>
                            <m:t>1+</m:t>
                          </m:r>
                          <m:f>
                            <m:fPr>
                              <m:ctrlPr>
                                <a:rPr lang="es-ES" sz="1400" i="1">
                                  <a:latin typeface="Cambria Math" panose="02040503050406030204" pitchFamily="18" charset="0"/>
                                </a:rPr>
                              </m:ctrlPr>
                            </m:fPr>
                            <m:num>
                              <m:rad>
                                <m:radPr>
                                  <m:degHide m:val="on"/>
                                  <m:ctrlPr>
                                    <a:rPr lang="es-ES" sz="1400" i="1">
                                      <a:latin typeface="Cambria Math" panose="02040503050406030204" pitchFamily="18" charset="0"/>
                                    </a:rPr>
                                  </m:ctrlPr>
                                </m:radPr>
                                <m:deg/>
                                <m:e>
                                  <m:r>
                                    <a:rPr lang="es-ES" sz="1400" i="1">
                                      <a:latin typeface="Cambria Math" panose="02040503050406030204" pitchFamily="18" charset="0"/>
                                    </a:rPr>
                                    <m:t>𝑎</m:t>
                                  </m:r>
                                </m:e>
                              </m:rad>
                            </m:num>
                            <m:den>
                              <m:r>
                                <a:rPr lang="es-ES" sz="1400" i="1">
                                  <a:latin typeface="Cambria Math" panose="02040503050406030204" pitchFamily="18" charset="0"/>
                                </a:rPr>
                                <m:t>𝑟</m:t>
                              </m:r>
                            </m:den>
                          </m:f>
                        </m:den>
                      </m:f>
                    </m:oMath>
                  </m:oMathPara>
                </a14:m>
                <a:endParaRPr lang="es-ES" dirty="0"/>
              </a:p>
            </p:txBody>
          </p:sp>
        </mc:Choice>
        <mc:Fallback xmlns="">
          <p:sp>
            <p:nvSpPr>
              <p:cNvPr id="37" name="Rectángulo 36"/>
              <p:cNvSpPr>
                <a:spLocks noRot="1" noChangeAspect="1" noMove="1" noResize="1" noEditPoints="1" noAdjustHandles="1" noChangeArrowheads="1" noChangeShapeType="1" noTextEdit="1"/>
              </p:cNvSpPr>
              <p:nvPr/>
            </p:nvSpPr>
            <p:spPr>
              <a:xfrm>
                <a:off x="7436624" y="2041636"/>
                <a:ext cx="1102032" cy="700000"/>
              </a:xfrm>
              <a:prstGeom prst="rect">
                <a:avLst/>
              </a:prstGeom>
              <a:blipFill rotWithShape="0">
                <a:blip r:embed="rId10"/>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Rectángulo 37"/>
              <p:cNvSpPr/>
              <p:nvPr/>
            </p:nvSpPr>
            <p:spPr>
              <a:xfrm>
                <a:off x="6902741" y="2544024"/>
                <a:ext cx="2231890" cy="1394100"/>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200" i="1">
                          <a:latin typeface="Cambria Math" panose="02040503050406030204" pitchFamily="18" charset="0"/>
                          <a:ea typeface="Times New Roman" panose="02020603050405020304" pitchFamily="18" charset="0"/>
                          <a:cs typeface="Times New Roman" panose="02020603050405020304" pitchFamily="18" charset="0"/>
                        </a:rPr>
                        <m:t>𝑞</m:t>
                      </m:r>
                      <m:r>
                        <a:rPr lang="es-EC" sz="1200" i="1">
                          <a:latin typeface="Cambria Math" panose="02040503050406030204" pitchFamily="18" charset="0"/>
                          <a:ea typeface="Times New Roman" panose="02020603050405020304" pitchFamily="18" charset="0"/>
                          <a:cs typeface="Times New Roman" panose="02020603050405020304" pitchFamily="18" charset="0"/>
                        </a:rPr>
                        <m:t>=</m:t>
                      </m:r>
                      <m:f>
                        <m:f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num>
                        <m:den>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1+</m:t>
                          </m:r>
                          <m:f>
                            <m:f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fPr>
                            <m:num>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0.066</m:t>
                              </m:r>
                            </m:num>
                            <m:den>
                              <m:rad>
                                <m:radPr>
                                  <m:degHide m:val="on"/>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radPr>
                                <m:deg/>
                                <m:e>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0.02</m:t>
                                  </m:r>
                                </m:e>
                              </m:rad>
                            </m:den>
                          </m:f>
                        </m:den>
                      </m:f>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𝑞</m:t>
                      </m:r>
                      <m:r>
                        <a:rPr lang="es-EC" sz="1200" i="1">
                          <a:effectLst/>
                          <a:latin typeface="Cambria Math" panose="02040503050406030204" pitchFamily="18" charset="0"/>
                          <a:ea typeface="Times New Roman" panose="02020603050405020304" pitchFamily="18" charset="0"/>
                          <a:cs typeface="Times New Roman" panose="02020603050405020304" pitchFamily="18" charset="0"/>
                        </a:rPr>
                        <m:t>=0.682</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38" name="Rectángulo 37"/>
              <p:cNvSpPr>
                <a:spLocks noRot="1" noChangeAspect="1" noMove="1" noResize="1" noEditPoints="1" noAdjustHandles="1" noChangeArrowheads="1" noChangeShapeType="1" noTextEdit="1"/>
              </p:cNvSpPr>
              <p:nvPr/>
            </p:nvSpPr>
            <p:spPr>
              <a:xfrm>
                <a:off x="6902741" y="2544024"/>
                <a:ext cx="2231890" cy="1394100"/>
              </a:xfrm>
              <a:prstGeom prst="rect">
                <a:avLst/>
              </a:prstGeom>
              <a:blipFill rotWithShape="0">
                <a:blip r:embed="rId11"/>
                <a:stretch>
                  <a:fillRect/>
                </a:stretch>
              </a:blipFill>
            </p:spPr>
            <p:txBody>
              <a:bodyPr/>
              <a:lstStyle/>
              <a:p>
                <a:r>
                  <a:rPr lang="es-ES">
                    <a:noFill/>
                  </a:rPr>
                  <a:t> </a:t>
                </a:r>
              </a:p>
            </p:txBody>
          </p:sp>
        </mc:Fallback>
      </mc:AlternateContent>
      <p:sp>
        <p:nvSpPr>
          <p:cNvPr id="39" name="Rectángulo 38"/>
          <p:cNvSpPr/>
          <p:nvPr/>
        </p:nvSpPr>
        <p:spPr>
          <a:xfrm>
            <a:off x="8860117" y="1661410"/>
            <a:ext cx="3094117" cy="369332"/>
          </a:xfrm>
          <a:prstGeom prst="rect">
            <a:avLst/>
          </a:prstGeom>
        </p:spPr>
        <p:txBody>
          <a:bodyPr wrap="none">
            <a:spAutoFit/>
          </a:bodyPr>
          <a:lstStyle/>
          <a:p>
            <a:r>
              <a:rPr lang="es-ES" dirty="0"/>
              <a:t>	</a:t>
            </a:r>
            <a:r>
              <a:rPr lang="es-ES" sz="1200" dirty="0"/>
              <a:t>Concentrador de esfuerzo a torsión </a:t>
            </a:r>
            <a:endParaRPr lang="es-ES" dirty="0"/>
          </a:p>
        </p:txBody>
      </p:sp>
      <mc:AlternateContent xmlns:mc="http://schemas.openxmlformats.org/markup-compatibility/2006" xmlns:a14="http://schemas.microsoft.com/office/drawing/2010/main">
        <mc:Choice Requires="a14">
          <p:sp>
            <p:nvSpPr>
              <p:cNvPr id="41" name="Rectángulo 40"/>
              <p:cNvSpPr/>
              <p:nvPr/>
            </p:nvSpPr>
            <p:spPr>
              <a:xfrm>
                <a:off x="9721186" y="1983813"/>
                <a:ext cx="1513491" cy="547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𝐾</m:t>
                          </m:r>
                        </m:e>
                        <m:sub>
                          <m:r>
                            <a:rPr lang="es-ES" sz="1200" i="1">
                              <a:latin typeface="Cambria Math" panose="02040503050406030204" pitchFamily="18" charset="0"/>
                            </a:rPr>
                            <m:t>𝑡𝑠</m:t>
                          </m:r>
                        </m:sub>
                      </m:sSub>
                      <m:r>
                        <a:rPr lang="es-ES" sz="1200" i="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𝐴</m:t>
                          </m:r>
                        </m:e>
                        <m:sub>
                          <m:r>
                            <a:rPr lang="es-ES" sz="1200" i="1">
                              <a:latin typeface="Cambria Math" panose="02040503050406030204" pitchFamily="18" charset="0"/>
                            </a:rPr>
                            <m:t>𝑐𝑒𝑡</m:t>
                          </m:r>
                        </m:sub>
                      </m:sSub>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1">
                                      <a:latin typeface="Cambria Math" panose="02040503050406030204" pitchFamily="18" charset="0"/>
                                    </a:rPr>
                                    <m:t>𝑟</m:t>
                                  </m:r>
                                </m:num>
                                <m:den>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𝐵</m:t>
                                      </m:r>
                                    </m:sub>
                                  </m:sSub>
                                </m:den>
                              </m:f>
                            </m:e>
                          </m:d>
                        </m:e>
                        <m:sup>
                          <m:sSub>
                            <m:sSubPr>
                              <m:ctrlPr>
                                <a:rPr lang="es-ES" sz="1200" i="1">
                                  <a:latin typeface="Cambria Math" panose="02040503050406030204" pitchFamily="18" charset="0"/>
                                </a:rPr>
                              </m:ctrlPr>
                            </m:sSubPr>
                            <m:e>
                              <m:r>
                                <a:rPr lang="es-ES" sz="1200" i="1">
                                  <a:latin typeface="Cambria Math" panose="02040503050406030204" pitchFamily="18" charset="0"/>
                                </a:rPr>
                                <m:t>𝑏</m:t>
                              </m:r>
                            </m:e>
                            <m:sub>
                              <m:r>
                                <a:rPr lang="es-ES" sz="1200" i="1">
                                  <a:latin typeface="Cambria Math" panose="02040503050406030204" pitchFamily="18" charset="0"/>
                                </a:rPr>
                                <m:t>𝑐𝑒𝑡</m:t>
                              </m:r>
                            </m:sub>
                          </m:sSub>
                        </m:sup>
                      </m:sSup>
                    </m:oMath>
                  </m:oMathPara>
                </a14:m>
                <a:endParaRPr lang="es-ES" dirty="0"/>
              </a:p>
            </p:txBody>
          </p:sp>
        </mc:Choice>
        <mc:Fallback xmlns="">
          <p:sp>
            <p:nvSpPr>
              <p:cNvPr id="41" name="Rectángulo 40"/>
              <p:cNvSpPr>
                <a:spLocks noRot="1" noChangeAspect="1" noMove="1" noResize="1" noEditPoints="1" noAdjustHandles="1" noChangeArrowheads="1" noChangeShapeType="1" noTextEdit="1"/>
              </p:cNvSpPr>
              <p:nvPr/>
            </p:nvSpPr>
            <p:spPr>
              <a:xfrm>
                <a:off x="9721186" y="1983813"/>
                <a:ext cx="1513491" cy="547650"/>
              </a:xfrm>
              <a:prstGeom prst="rect">
                <a:avLst/>
              </a:prstGeom>
              <a:blipFill rotWithShape="0">
                <a:blip r:embed="rId1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2" name="Rectángulo 41"/>
              <p:cNvSpPr/>
              <p:nvPr/>
            </p:nvSpPr>
            <p:spPr>
              <a:xfrm>
                <a:off x="8865062" y="2435834"/>
                <a:ext cx="3149186" cy="1257524"/>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𝑡𝑠</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=0.84897</m:t>
                      </m:r>
                      <m:sSup>
                        <m:sSup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5 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𝑚𝑚</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20.308 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𝑚𝑚</m:t>
                                  </m:r>
                                </m:den>
                              </m:f>
                            </m:e>
                          </m:d>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−0.23161</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𝑙</m:t>
                          </m:r>
                        </m:sup>
                      </m:sSup>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𝑡𝑠</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=2.002 </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2" name="Rectángulo 41"/>
              <p:cNvSpPr>
                <a:spLocks noRot="1" noChangeAspect="1" noMove="1" noResize="1" noEditPoints="1" noAdjustHandles="1" noChangeArrowheads="1" noChangeShapeType="1" noTextEdit="1"/>
              </p:cNvSpPr>
              <p:nvPr/>
            </p:nvSpPr>
            <p:spPr>
              <a:xfrm>
                <a:off x="8865062" y="2435834"/>
                <a:ext cx="3149186" cy="1257524"/>
              </a:xfrm>
              <a:prstGeom prst="rect">
                <a:avLst/>
              </a:prstGeom>
              <a:blipFill rotWithShape="0">
                <a:blip r:embed="rId13"/>
                <a:stretch>
                  <a:fillRect/>
                </a:stretch>
              </a:blipFill>
            </p:spPr>
            <p:txBody>
              <a:bodyPr/>
              <a:lstStyle/>
              <a:p>
                <a:r>
                  <a:rPr lang="es-ES">
                    <a:noFill/>
                  </a:rPr>
                  <a:t> </a:t>
                </a:r>
              </a:p>
            </p:txBody>
          </p:sp>
        </mc:Fallback>
      </mc:AlternateContent>
      <p:sp>
        <p:nvSpPr>
          <p:cNvPr id="43" name="Rectángulo 42"/>
          <p:cNvSpPr/>
          <p:nvPr/>
        </p:nvSpPr>
        <p:spPr>
          <a:xfrm>
            <a:off x="6647159" y="3979416"/>
            <a:ext cx="2614818" cy="276999"/>
          </a:xfrm>
          <a:prstGeom prst="rect">
            <a:avLst/>
          </a:prstGeom>
        </p:spPr>
        <p:txBody>
          <a:bodyPr wrap="none">
            <a:spAutoFit/>
          </a:bodyPr>
          <a:lstStyle/>
          <a:p>
            <a:r>
              <a:rPr lang="es-ES" sz="1200" dirty="0"/>
              <a:t>Concentrador de esfuerzo a flexión </a:t>
            </a:r>
          </a:p>
        </p:txBody>
      </p:sp>
      <mc:AlternateContent xmlns:mc="http://schemas.openxmlformats.org/markup-compatibility/2006" xmlns:a14="http://schemas.microsoft.com/office/drawing/2010/main">
        <mc:Choice Requires="a14">
          <p:sp>
            <p:nvSpPr>
              <p:cNvPr id="44" name="Rectángulo 43"/>
              <p:cNvSpPr/>
              <p:nvPr/>
            </p:nvSpPr>
            <p:spPr>
              <a:xfrm>
                <a:off x="7078962" y="4198763"/>
                <a:ext cx="1459694" cy="547650"/>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𝐾</m:t>
                          </m:r>
                        </m:e>
                        <m:sub>
                          <m:r>
                            <a:rPr lang="es-ES" sz="1200" i="1">
                              <a:latin typeface="Cambria Math" panose="02040503050406030204" pitchFamily="18" charset="0"/>
                            </a:rPr>
                            <m:t>𝑡</m:t>
                          </m:r>
                        </m:sub>
                      </m:sSub>
                      <m:r>
                        <a:rPr lang="es-ES" sz="1200" i="0">
                          <a:latin typeface="Cambria Math" panose="02040503050406030204" pitchFamily="18" charset="0"/>
                        </a:rPr>
                        <m:t>=</m:t>
                      </m:r>
                      <m:sSub>
                        <m:sSubPr>
                          <m:ctrlPr>
                            <a:rPr lang="es-ES" sz="1200" i="1">
                              <a:latin typeface="Cambria Math" panose="02040503050406030204" pitchFamily="18" charset="0"/>
                            </a:rPr>
                          </m:ctrlPr>
                        </m:sSubPr>
                        <m:e>
                          <m:r>
                            <a:rPr lang="es-ES" sz="1200" i="1">
                              <a:latin typeface="Cambria Math" panose="02040503050406030204" pitchFamily="18" charset="0"/>
                            </a:rPr>
                            <m:t>𝐴</m:t>
                          </m:r>
                        </m:e>
                        <m:sub>
                          <m:r>
                            <a:rPr lang="es-ES" sz="1200" i="1">
                              <a:latin typeface="Cambria Math" panose="02040503050406030204" pitchFamily="18" charset="0"/>
                            </a:rPr>
                            <m:t>𝑐𝑒𝑡</m:t>
                          </m:r>
                        </m:sub>
                      </m:sSub>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1">
                                      <a:latin typeface="Cambria Math" panose="02040503050406030204" pitchFamily="18" charset="0"/>
                                    </a:rPr>
                                    <m:t>𝑟</m:t>
                                  </m:r>
                                </m:num>
                                <m:den>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𝐵</m:t>
                                      </m:r>
                                    </m:sub>
                                  </m:sSub>
                                </m:den>
                              </m:f>
                            </m:e>
                          </m:d>
                        </m:e>
                        <m:sup>
                          <m:sSub>
                            <m:sSubPr>
                              <m:ctrlPr>
                                <a:rPr lang="es-ES" sz="1200" i="1">
                                  <a:latin typeface="Cambria Math" panose="02040503050406030204" pitchFamily="18" charset="0"/>
                                </a:rPr>
                              </m:ctrlPr>
                            </m:sSubPr>
                            <m:e>
                              <m:r>
                                <a:rPr lang="es-ES" sz="1200" i="1">
                                  <a:latin typeface="Cambria Math" panose="02040503050406030204" pitchFamily="18" charset="0"/>
                                </a:rPr>
                                <m:t>𝑏</m:t>
                              </m:r>
                            </m:e>
                            <m:sub>
                              <m:r>
                                <a:rPr lang="es-ES" sz="1200" i="1">
                                  <a:latin typeface="Cambria Math" panose="02040503050406030204" pitchFamily="18" charset="0"/>
                                </a:rPr>
                                <m:t>𝑐𝑒𝑡</m:t>
                              </m:r>
                            </m:sub>
                          </m:sSub>
                        </m:sup>
                      </m:sSup>
                    </m:oMath>
                  </m:oMathPara>
                </a14:m>
                <a:endParaRPr lang="es-ES" sz="1200" dirty="0"/>
              </a:p>
            </p:txBody>
          </p:sp>
        </mc:Choice>
        <mc:Fallback xmlns="">
          <p:sp>
            <p:nvSpPr>
              <p:cNvPr id="44" name="Rectángulo 43"/>
              <p:cNvSpPr>
                <a:spLocks noRot="1" noChangeAspect="1" noMove="1" noResize="1" noEditPoints="1" noAdjustHandles="1" noChangeArrowheads="1" noChangeShapeType="1" noTextEdit="1"/>
              </p:cNvSpPr>
              <p:nvPr/>
            </p:nvSpPr>
            <p:spPr>
              <a:xfrm>
                <a:off x="7078962" y="4198763"/>
                <a:ext cx="1459694" cy="547650"/>
              </a:xfrm>
              <a:prstGeom prst="rect">
                <a:avLst/>
              </a:prstGeom>
              <a:blipFill rotWithShape="0">
                <a:blip r:embed="rId14"/>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Rectángulo 44"/>
              <p:cNvSpPr/>
              <p:nvPr/>
            </p:nvSpPr>
            <p:spPr>
              <a:xfrm>
                <a:off x="6118692" y="4513855"/>
                <a:ext cx="3438258" cy="1251753"/>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=0.97098</m:t>
                      </m:r>
                      <m:sSup>
                        <m:sSupPr>
                          <m:ctrlPr>
                            <a:rPr lang="es-ES" sz="1200" i="1">
                              <a:effectLst/>
                              <a:latin typeface="Cambria Math" panose="02040503050406030204" pitchFamily="18" charset="0"/>
                              <a:ea typeface="Times New Roman" panose="02020603050405020304" pitchFamily="18" charset="0"/>
                              <a:cs typeface="Times New Roman" panose="02020603050405020304" pitchFamily="18" charset="0"/>
                            </a:rPr>
                          </m:ctrlPr>
                        </m:sSupPr>
                        <m:e>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f>
                                <m:f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fPr>
                                <m:num>
                                  <m:r>
                                    <a:rPr lang="es-EC" sz="1200" i="1">
                                      <a:effectLst/>
                                      <a:latin typeface="Cambria Math" panose="02040503050406030204" pitchFamily="18" charset="0"/>
                                      <a:ea typeface="Calibri" panose="020F0502020204030204" pitchFamily="34" charset="0"/>
                                      <a:cs typeface="Times New Roman" panose="02020603050405020304" pitchFamily="18" charset="0"/>
                                    </a:rPr>
                                    <m:t>5 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𝑚𝑚</m:t>
                                  </m:r>
                                </m:num>
                                <m:den>
                                  <m:r>
                                    <a:rPr lang="es-EC" sz="1200" i="1">
                                      <a:effectLst/>
                                      <a:latin typeface="Cambria Math" panose="02040503050406030204" pitchFamily="18" charset="0"/>
                                      <a:ea typeface="Calibri" panose="020F0502020204030204" pitchFamily="34" charset="0"/>
                                      <a:cs typeface="Times New Roman" panose="02020603050405020304" pitchFamily="18" charset="0"/>
                                    </a:rPr>
                                    <m:t>20.308 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𝑚𝑚</m:t>
                                  </m:r>
                                </m:den>
                              </m:f>
                            </m:e>
                          </m:d>
                        </m:e>
                        <m:sup>
                          <m:r>
                            <a:rPr lang="es-EC" sz="1200" i="1">
                              <a:effectLst/>
                              <a:latin typeface="Cambria Math" panose="02040503050406030204" pitchFamily="18" charset="0"/>
                              <a:ea typeface="Calibri" panose="020F0502020204030204" pitchFamily="34" charset="0"/>
                              <a:cs typeface="Times New Roman" panose="02020603050405020304" pitchFamily="18" charset="0"/>
                            </a:rPr>
                            <m:t>−0.21796</m:t>
                          </m:r>
                        </m:sup>
                      </m:sSup>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=2.177 </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5" name="Rectángulo 44"/>
              <p:cNvSpPr>
                <a:spLocks noRot="1" noChangeAspect="1" noMove="1" noResize="1" noEditPoints="1" noAdjustHandles="1" noChangeArrowheads="1" noChangeShapeType="1" noTextEdit="1"/>
              </p:cNvSpPr>
              <p:nvPr/>
            </p:nvSpPr>
            <p:spPr>
              <a:xfrm>
                <a:off x="6118692" y="4513855"/>
                <a:ext cx="3438258" cy="1251753"/>
              </a:xfrm>
              <a:prstGeom prst="rect">
                <a:avLst/>
              </a:prstGeom>
              <a:blipFill rotWithShape="0">
                <a:blip r:embed="rId15"/>
                <a:stretch>
                  <a:fillRect/>
                </a:stretch>
              </a:blipFill>
            </p:spPr>
            <p:txBody>
              <a:bodyPr/>
              <a:lstStyle/>
              <a:p>
                <a:r>
                  <a:rPr lang="es-ES">
                    <a:noFill/>
                  </a:rPr>
                  <a:t> </a:t>
                </a:r>
              </a:p>
            </p:txBody>
          </p:sp>
        </mc:Fallback>
      </mc:AlternateContent>
      <p:sp>
        <p:nvSpPr>
          <p:cNvPr id="46" name="Rectángulo 45"/>
          <p:cNvSpPr/>
          <p:nvPr/>
        </p:nvSpPr>
        <p:spPr>
          <a:xfrm>
            <a:off x="9352413" y="3969637"/>
            <a:ext cx="2613216" cy="276999"/>
          </a:xfrm>
          <a:prstGeom prst="rect">
            <a:avLst/>
          </a:prstGeom>
        </p:spPr>
        <p:txBody>
          <a:bodyPr wrap="none">
            <a:spAutoFit/>
          </a:bodyPr>
          <a:lstStyle/>
          <a:p>
            <a:r>
              <a:rPr lang="es-ES" sz="1200" dirty="0"/>
              <a:t>Concentrador de esfuerzo dinámico</a:t>
            </a:r>
          </a:p>
        </p:txBody>
      </p:sp>
      <mc:AlternateContent xmlns:mc="http://schemas.openxmlformats.org/markup-compatibility/2006" xmlns:a14="http://schemas.microsoft.com/office/drawing/2010/main">
        <mc:Choice Requires="a14">
          <p:sp>
            <p:nvSpPr>
              <p:cNvPr id="47" name="Rectángulo 46"/>
              <p:cNvSpPr/>
              <p:nvPr/>
            </p:nvSpPr>
            <p:spPr>
              <a:xfrm>
                <a:off x="9454410" y="4276797"/>
                <a:ext cx="1488741" cy="291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𝐾</m:t>
                          </m:r>
                        </m:e>
                        <m:sub>
                          <m:r>
                            <a:rPr lang="es-ES" sz="1200" i="1">
                              <a:latin typeface="Cambria Math" panose="02040503050406030204" pitchFamily="18" charset="0"/>
                            </a:rPr>
                            <m:t>𝑓</m:t>
                          </m:r>
                        </m:sub>
                      </m:sSub>
                      <m:r>
                        <a:rPr lang="es-ES" sz="1200" i="0">
                          <a:latin typeface="Cambria Math" panose="02040503050406030204" pitchFamily="18" charset="0"/>
                        </a:rPr>
                        <m:t>=1+</m:t>
                      </m:r>
                      <m:r>
                        <a:rPr lang="es-ES" sz="1200" i="1">
                          <a:latin typeface="Cambria Math" panose="02040503050406030204" pitchFamily="18" charset="0"/>
                        </a:rPr>
                        <m:t>𝑞</m:t>
                      </m:r>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𝑘</m:t>
                              </m:r>
                            </m:e>
                            <m:sub>
                              <m:r>
                                <a:rPr lang="es-ES" sz="1200" i="1">
                                  <a:latin typeface="Cambria Math" panose="02040503050406030204" pitchFamily="18" charset="0"/>
                                </a:rPr>
                                <m:t>𝑡</m:t>
                              </m:r>
                            </m:sub>
                          </m:sSub>
                          <m:r>
                            <a:rPr lang="es-ES" sz="1200" i="0">
                              <a:latin typeface="Cambria Math" panose="02040503050406030204" pitchFamily="18" charset="0"/>
                            </a:rPr>
                            <m:t>−1</m:t>
                          </m:r>
                        </m:e>
                      </m:d>
                    </m:oMath>
                  </m:oMathPara>
                </a14:m>
                <a:endParaRPr lang="es-ES" dirty="0"/>
              </a:p>
            </p:txBody>
          </p:sp>
        </mc:Choice>
        <mc:Fallback xmlns="">
          <p:sp>
            <p:nvSpPr>
              <p:cNvPr id="47" name="Rectángulo 46"/>
              <p:cNvSpPr>
                <a:spLocks noRot="1" noChangeAspect="1" noMove="1" noResize="1" noEditPoints="1" noAdjustHandles="1" noChangeArrowheads="1" noChangeShapeType="1" noTextEdit="1"/>
              </p:cNvSpPr>
              <p:nvPr/>
            </p:nvSpPr>
            <p:spPr>
              <a:xfrm>
                <a:off x="9454410" y="4276797"/>
                <a:ext cx="1488741" cy="291811"/>
              </a:xfrm>
              <a:prstGeom prst="rect">
                <a:avLst/>
              </a:prstGeom>
              <a:blipFill rotWithShape="0">
                <a:blip r:embed="rId16"/>
                <a:stretch>
                  <a:fillRect b="-4255"/>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8" name="Rectángulo 47"/>
              <p:cNvSpPr/>
              <p:nvPr/>
            </p:nvSpPr>
            <p:spPr>
              <a:xfrm>
                <a:off x="9556950" y="4592315"/>
                <a:ext cx="878381" cy="291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𝐾</m:t>
                          </m:r>
                        </m:e>
                        <m:sub>
                          <m:r>
                            <a:rPr lang="es-ES" sz="1200" i="1">
                              <a:latin typeface="Cambria Math" panose="02040503050406030204" pitchFamily="18" charset="0"/>
                            </a:rPr>
                            <m:t>𝑓</m:t>
                          </m:r>
                        </m:sub>
                      </m:sSub>
                      <m:r>
                        <a:rPr lang="es-ES" sz="1200" i="0">
                          <a:latin typeface="Cambria Math" panose="02040503050406030204" pitchFamily="18" charset="0"/>
                        </a:rPr>
                        <m:t>=1.80</m:t>
                      </m:r>
                    </m:oMath>
                  </m:oMathPara>
                </a14:m>
                <a:endParaRPr lang="es-ES" sz="1200" dirty="0"/>
              </a:p>
            </p:txBody>
          </p:sp>
        </mc:Choice>
        <mc:Fallback xmlns="">
          <p:sp>
            <p:nvSpPr>
              <p:cNvPr id="48" name="Rectángulo 47"/>
              <p:cNvSpPr>
                <a:spLocks noRot="1" noChangeAspect="1" noMove="1" noResize="1" noEditPoints="1" noAdjustHandles="1" noChangeArrowheads="1" noChangeShapeType="1" noTextEdit="1"/>
              </p:cNvSpPr>
              <p:nvPr/>
            </p:nvSpPr>
            <p:spPr>
              <a:xfrm>
                <a:off x="9556950" y="4592315"/>
                <a:ext cx="878381" cy="291811"/>
              </a:xfrm>
              <a:prstGeom prst="rect">
                <a:avLst/>
              </a:prstGeom>
              <a:blipFill rotWithShape="0">
                <a:blip r:embed="rId17"/>
                <a:stretch>
                  <a:fillRect b="-2083"/>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9" name="Rectángulo 48"/>
              <p:cNvSpPr/>
              <p:nvPr/>
            </p:nvSpPr>
            <p:spPr>
              <a:xfrm>
                <a:off x="8818259" y="4833501"/>
                <a:ext cx="2701949" cy="1297856"/>
              </a:xfrm>
              <a:prstGeom prst="rect">
                <a:avLst/>
              </a:prstGeom>
            </p:spPr>
            <p:txBody>
              <a:bodyPr wrap="square">
                <a:spAutoFit/>
              </a:bodyPr>
              <a:lstStyle/>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𝑓𝑠</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𝑞</m:t>
                      </m:r>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𝑘</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𝑡𝑠</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m:t>
                          </m:r>
                        </m:e>
                      </m:d>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𝑓𝑠</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=1+0.682</m:t>
                      </m:r>
                      <m:d>
                        <m:d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dPr>
                        <m:e>
                          <m:r>
                            <a:rPr lang="es-EC" sz="1200" i="1">
                              <a:effectLst/>
                              <a:latin typeface="Cambria Math" panose="02040503050406030204" pitchFamily="18" charset="0"/>
                              <a:ea typeface="Calibri" panose="020F0502020204030204" pitchFamily="34" charset="0"/>
                              <a:cs typeface="Times New Roman" panose="02020603050405020304" pitchFamily="18" charset="0"/>
                            </a:rPr>
                            <m:t>2.002−1</m:t>
                          </m:r>
                        </m:e>
                      </m:d>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lnSpc>
                    <a:spcPct val="150000"/>
                  </a:lnSpc>
                  <a:spcAft>
                    <a:spcPts val="800"/>
                  </a:spcAft>
                </a:pPr>
                <a14:m>
                  <m:oMathPara xmlns:m="http://schemas.openxmlformats.org/officeDocument/2006/math">
                    <m:oMathParaPr>
                      <m:jc m:val="centerGroup"/>
                    </m:oMathParaPr>
                    <m:oMath xmlns:m="http://schemas.openxmlformats.org/officeDocument/2006/math">
                      <m:sSub>
                        <m:sSubPr>
                          <m:ctrlPr>
                            <a:rPr lang="es-ES" sz="1200" i="1">
                              <a:effectLst/>
                              <a:latin typeface="Cambria Math" panose="02040503050406030204" pitchFamily="18" charset="0"/>
                              <a:ea typeface="Calibri" panose="020F0502020204030204" pitchFamily="34" charset="0"/>
                              <a:cs typeface="Times New Roman" panose="02020603050405020304" pitchFamily="18" charset="0"/>
                            </a:rPr>
                          </m:ctrlPr>
                        </m:sSubPr>
                        <m:e>
                          <m:r>
                            <a:rPr lang="es-EC" sz="1200" i="1">
                              <a:effectLst/>
                              <a:latin typeface="Cambria Math" panose="02040503050406030204" pitchFamily="18" charset="0"/>
                              <a:ea typeface="Calibri" panose="020F0502020204030204" pitchFamily="34" charset="0"/>
                              <a:cs typeface="Times New Roman" panose="02020603050405020304" pitchFamily="18" charset="0"/>
                            </a:rPr>
                            <m:t>𝐾</m:t>
                          </m:r>
                        </m:e>
                        <m:sub>
                          <m:r>
                            <a:rPr lang="es-EC" sz="1200" i="1">
                              <a:effectLst/>
                              <a:latin typeface="Cambria Math" panose="02040503050406030204" pitchFamily="18" charset="0"/>
                              <a:ea typeface="Calibri" panose="020F0502020204030204" pitchFamily="34" charset="0"/>
                              <a:cs typeface="Times New Roman" panose="02020603050405020304" pitchFamily="18" charset="0"/>
                            </a:rPr>
                            <m:t>𝑓𝑠</m:t>
                          </m:r>
                        </m:sub>
                      </m:sSub>
                      <m:r>
                        <a:rPr lang="es-EC" sz="1200" i="1">
                          <a:effectLst/>
                          <a:latin typeface="Cambria Math" panose="02040503050406030204" pitchFamily="18" charset="0"/>
                          <a:ea typeface="Calibri" panose="020F0502020204030204" pitchFamily="34" charset="0"/>
                          <a:cs typeface="Times New Roman" panose="02020603050405020304" pitchFamily="18" charset="0"/>
                        </a:rPr>
                        <m:t>=1.683</m:t>
                      </m:r>
                    </m:oMath>
                  </m:oMathPara>
                </a14:m>
                <a:endParaRPr lang="es-ES"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49" name="Rectángulo 48"/>
              <p:cNvSpPr>
                <a:spLocks noRot="1" noChangeAspect="1" noMove="1" noResize="1" noEditPoints="1" noAdjustHandles="1" noChangeArrowheads="1" noChangeShapeType="1" noTextEdit="1"/>
              </p:cNvSpPr>
              <p:nvPr/>
            </p:nvSpPr>
            <p:spPr>
              <a:xfrm>
                <a:off x="8818259" y="4833501"/>
                <a:ext cx="2701949" cy="1297856"/>
              </a:xfrm>
              <a:prstGeom prst="rect">
                <a:avLst/>
              </a:prstGeom>
              <a:blipFill rotWithShape="0">
                <a:blip r:embed="rId18"/>
                <a:stretch>
                  <a:fillRect/>
                </a:stretch>
              </a:blipFill>
            </p:spPr>
            <p:txBody>
              <a:bodyPr/>
              <a:lstStyle/>
              <a:p>
                <a:r>
                  <a:rPr lang="es-ES">
                    <a:noFill/>
                  </a:rPr>
                  <a:t> </a:t>
                </a:r>
              </a:p>
            </p:txBody>
          </p:sp>
        </mc:Fallback>
      </mc:AlternateContent>
      <p:pic>
        <p:nvPicPr>
          <p:cNvPr id="50"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9">
            <a:extLst>
              <a:ext uri="{BEBA8EAE-BF5A-486C-A8C5-ECC9F3942E4B}">
                <a14:imgProps xmlns:a14="http://schemas.microsoft.com/office/drawing/2010/main">
                  <a14:imgLayer r:embed="rId20">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8828683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325263" y="859274"/>
            <a:ext cx="3018776" cy="369332"/>
          </a:xfrm>
          <a:prstGeom prst="rect">
            <a:avLst/>
          </a:prstGeom>
        </p:spPr>
        <p:txBody>
          <a:bodyPr wrap="none">
            <a:spAutoFit/>
          </a:bodyPr>
          <a:lstStyle/>
          <a:p>
            <a:pPr algn="r" defTabSz="914400"/>
            <a:r>
              <a:rPr lang="es-EC" b="1" i="1" kern="0" dirty="0"/>
              <a:t>Diseño del Eje (Dinámico)</a:t>
            </a:r>
          </a:p>
        </p:txBody>
      </p:sp>
      <mc:AlternateContent xmlns:mc="http://schemas.openxmlformats.org/markup-compatibility/2006" xmlns:a14="http://schemas.microsoft.com/office/drawing/2010/main">
        <mc:Choice Requires="a14">
          <p:sp>
            <p:nvSpPr>
              <p:cNvPr id="12" name="Rectángulo 11"/>
              <p:cNvSpPr/>
              <p:nvPr/>
            </p:nvSpPr>
            <p:spPr>
              <a:xfrm>
                <a:off x="436100" y="1228606"/>
                <a:ext cx="3724738" cy="78374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𝐷𝑓</m:t>
                          </m:r>
                        </m:sub>
                      </m:sSub>
                      <m:r>
                        <a:rPr lang="es-ES" sz="1200" i="0">
                          <a:latin typeface="Cambria Math" panose="02040503050406030204" pitchFamily="18" charset="0"/>
                        </a:rPr>
                        <m:t>=</m:t>
                      </m:r>
                      <m:sSup>
                        <m:sSupPr>
                          <m:ctrlPr>
                            <a:rPr lang="es-ES" sz="1200" i="1">
                              <a:latin typeface="Cambria Math" panose="02040503050406030204" pitchFamily="18" charset="0"/>
                            </a:rPr>
                          </m:ctrlPr>
                        </m:sSupPr>
                        <m:e>
                          <m:d>
                            <m:dPr>
                              <m:begChr m:val="{"/>
                              <m:endChr m:val="}"/>
                              <m:ctrlPr>
                                <a:rPr lang="es-ES" sz="1200" i="1">
                                  <a:latin typeface="Cambria Math" panose="02040503050406030204" pitchFamily="18" charset="0"/>
                                </a:rPr>
                              </m:ctrlPr>
                            </m:d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0">
                                          <a:latin typeface="Cambria Math" panose="02040503050406030204" pitchFamily="18" charset="0"/>
                                        </a:rPr>
                                        <m:t>32 </m:t>
                                      </m:r>
                                      <m:sSub>
                                        <m:sSubPr>
                                          <m:ctrlPr>
                                            <a:rPr lang="es-ES" sz="1200" i="1">
                                              <a:latin typeface="Cambria Math" panose="02040503050406030204" pitchFamily="18" charset="0"/>
                                            </a:rPr>
                                          </m:ctrlPr>
                                        </m:sSubPr>
                                        <m:e>
                                          <m:r>
                                            <a:rPr lang="es-ES" sz="1200" i="1">
                                              <a:latin typeface="Cambria Math" panose="02040503050406030204" pitchFamily="18" charset="0"/>
                                            </a:rPr>
                                            <m:t>𝑁</m:t>
                                          </m:r>
                                        </m:e>
                                        <m:sub>
                                          <m:r>
                                            <a:rPr lang="es-ES" sz="1200" i="1">
                                              <a:latin typeface="Cambria Math" panose="02040503050406030204" pitchFamily="18" charset="0"/>
                                            </a:rPr>
                                            <m:t>𝑠𝑒</m:t>
                                          </m:r>
                                        </m:sub>
                                      </m:sSub>
                                    </m:num>
                                    <m:den>
                                      <m:r>
                                        <a:rPr lang="es-ES" sz="1200" i="1">
                                          <a:latin typeface="Cambria Math" panose="02040503050406030204" pitchFamily="18" charset="0"/>
                                        </a:rPr>
                                        <m:t>𝜋</m:t>
                                      </m:r>
                                    </m:den>
                                  </m:f>
                                </m:e>
                              </m:d>
                              <m:sSup>
                                <m:sSupPr>
                                  <m:ctrlPr>
                                    <a:rPr lang="es-ES" sz="1200" i="1">
                                      <a:latin typeface="Cambria Math" panose="02040503050406030204" pitchFamily="18" charset="0"/>
                                    </a:rPr>
                                  </m:ctrlPr>
                                </m:sSupPr>
                                <m:e>
                                  <m:d>
                                    <m:dPr>
                                      <m:begChr m:val="["/>
                                      <m:endChr m:val="]"/>
                                      <m:ctrlPr>
                                        <a:rPr lang="es-ES" sz="1200" i="1">
                                          <a:latin typeface="Cambria Math" panose="02040503050406030204" pitchFamily="18" charset="0"/>
                                        </a:rPr>
                                      </m:ctrlPr>
                                    </m:dPr>
                                    <m:e>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𝐾</m:t>
                                                      </m:r>
                                                    </m:e>
                                                    <m:sub>
                                                      <m:r>
                                                        <a:rPr lang="es-ES" sz="1200" i="1">
                                                          <a:latin typeface="Cambria Math" panose="02040503050406030204" pitchFamily="18" charset="0"/>
                                                        </a:rPr>
                                                        <m:t>𝑓</m:t>
                                                      </m:r>
                                                    </m:sub>
                                                  </m:sSub>
                                                  <m:r>
                                                    <a:rPr lang="es-ES" sz="1200" i="0">
                                                      <a:latin typeface="Cambria Math" panose="02040503050406030204" pitchFamily="18" charset="0"/>
                                                    </a:rPr>
                                                    <m:t> </m:t>
                                                  </m:r>
                                                  <m:sSub>
                                                    <m:sSubPr>
                                                      <m:ctrlPr>
                                                        <a:rPr lang="es-ES" sz="1200" i="1">
                                                          <a:latin typeface="Cambria Math" panose="02040503050406030204" pitchFamily="18" charset="0"/>
                                                        </a:rPr>
                                                      </m:ctrlPr>
                                                    </m:sSubPr>
                                                    <m:e>
                                                      <m:r>
                                                        <a:rPr lang="es-ES" sz="1200" i="1">
                                                          <a:latin typeface="Cambria Math" panose="02040503050406030204" pitchFamily="18" charset="0"/>
                                                        </a:rPr>
                                                        <m:t>𝑀</m:t>
                                                      </m:r>
                                                    </m:e>
                                                    <m:sub>
                                                      <m:r>
                                                        <a:rPr lang="es-ES" sz="1200" i="1">
                                                          <a:latin typeface="Cambria Math" panose="02040503050406030204" pitchFamily="18" charset="0"/>
                                                        </a:rPr>
                                                        <m:t>𝑚𝑎𝑥</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𝑆</m:t>
                                                      </m:r>
                                                    </m:e>
                                                    <m:sub>
                                                      <m:r>
                                                        <a:rPr lang="es-ES" sz="1200" i="1">
                                                          <a:latin typeface="Cambria Math" panose="02040503050406030204" pitchFamily="18" charset="0"/>
                                                        </a:rPr>
                                                        <m:t>𝑒</m:t>
                                                      </m:r>
                                                    </m:sub>
                                                  </m:sSub>
                                                </m:den>
                                              </m:f>
                                            </m:e>
                                          </m:d>
                                        </m:e>
                                        <m:sup>
                                          <m:r>
                                            <a:rPr lang="es-ES" sz="1200" i="0">
                                              <a:latin typeface="Cambria Math" panose="02040503050406030204" pitchFamily="18" charset="0"/>
                                            </a:rPr>
                                            <m:t>2</m:t>
                                          </m:r>
                                        </m:sup>
                                      </m:sSup>
                                      <m:r>
                                        <a:rPr lang="es-ES" sz="1200" i="0">
                                          <a:latin typeface="Cambria Math" panose="02040503050406030204" pitchFamily="18" charset="0"/>
                                        </a:rPr>
                                        <m:t>+</m:t>
                                      </m:r>
                                      <m:f>
                                        <m:fPr>
                                          <m:ctrlPr>
                                            <a:rPr lang="es-ES" sz="1200" i="1">
                                              <a:latin typeface="Cambria Math" panose="02040503050406030204" pitchFamily="18" charset="0"/>
                                            </a:rPr>
                                          </m:ctrlPr>
                                        </m:fPr>
                                        <m:num>
                                          <m:r>
                                            <a:rPr lang="es-ES" sz="1200" i="0">
                                              <a:latin typeface="Cambria Math" panose="02040503050406030204" pitchFamily="18" charset="0"/>
                                            </a:rPr>
                                            <m:t>3</m:t>
                                          </m:r>
                                        </m:num>
                                        <m:den>
                                          <m:r>
                                            <a:rPr lang="es-ES" sz="1200" i="0">
                                              <a:latin typeface="Cambria Math" panose="02040503050406030204" pitchFamily="18" charset="0"/>
                                            </a:rPr>
                                            <m:t>4</m:t>
                                          </m:r>
                                        </m:den>
                                      </m:f>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sSub>
                                                <m:sSubPr>
                                                  <m:ctrlPr>
                                                    <a:rPr lang="es-ES" sz="1200" i="1">
                                                      <a:latin typeface="Cambria Math" panose="02040503050406030204" pitchFamily="18" charset="0"/>
                                                    </a:rPr>
                                                  </m:ctrlPr>
                                                </m:sSubPr>
                                                <m:e>
                                                  <m:r>
                                                    <a:rPr lang="es-ES" sz="1200" i="1">
                                                      <a:latin typeface="Cambria Math" panose="02040503050406030204" pitchFamily="18" charset="0"/>
                                                    </a:rPr>
                                                    <m:t>𝐾</m:t>
                                                  </m:r>
                                                </m:e>
                                                <m:sub>
                                                  <m:r>
                                                    <a:rPr lang="es-ES" sz="1200" i="1">
                                                      <a:latin typeface="Cambria Math" panose="02040503050406030204" pitchFamily="18" charset="0"/>
                                                    </a:rPr>
                                                    <m:t>𝑓𝑠𝑚</m:t>
                                                  </m:r>
                                                </m:sub>
                                              </m:sSub>
                                              <m:f>
                                                <m:fPr>
                                                  <m:ctrlPr>
                                                    <a:rPr lang="es-ES" sz="1200" i="1">
                                                      <a:latin typeface="Cambria Math" panose="02040503050406030204" pitchFamily="18" charset="0"/>
                                                    </a:rPr>
                                                  </m:ctrlPr>
                                                </m:fPr>
                                                <m:num>
                                                  <m:sSub>
                                                    <m:sSubPr>
                                                      <m:ctrlPr>
                                                        <a:rPr lang="es-ES" sz="1200" i="1">
                                                          <a:latin typeface="Cambria Math" panose="02040503050406030204" pitchFamily="18" charset="0"/>
                                                        </a:rPr>
                                                      </m:ctrlPr>
                                                    </m:sSubPr>
                                                    <m:e>
                                                      <m:r>
                                                        <a:rPr lang="es-ES" sz="1200" i="1">
                                                          <a:latin typeface="Cambria Math" panose="02040503050406030204" pitchFamily="18" charset="0"/>
                                                        </a:rPr>
                                                        <m:t>𝑇</m:t>
                                                      </m:r>
                                                    </m:e>
                                                    <m:sub>
                                                      <m:r>
                                                        <a:rPr lang="es-ES" sz="1200" i="1">
                                                          <a:latin typeface="Cambria Math" panose="02040503050406030204" pitchFamily="18" charset="0"/>
                                                        </a:rPr>
                                                        <m:t>𝑒𝑗𝑒</m:t>
                                                      </m:r>
                                                    </m:sub>
                                                  </m:sSub>
                                                </m:num>
                                                <m:den>
                                                  <m:sSub>
                                                    <m:sSubPr>
                                                      <m:ctrlPr>
                                                        <a:rPr lang="es-ES" sz="1200" i="1">
                                                          <a:latin typeface="Cambria Math" panose="02040503050406030204" pitchFamily="18" charset="0"/>
                                                        </a:rPr>
                                                      </m:ctrlPr>
                                                    </m:sSubPr>
                                                    <m:e>
                                                      <m:r>
                                                        <a:rPr lang="es-ES" sz="1200" i="1">
                                                          <a:latin typeface="Cambria Math" panose="02040503050406030204" pitchFamily="18" charset="0"/>
                                                        </a:rPr>
                                                        <m:t>𝑆</m:t>
                                                      </m:r>
                                                    </m:e>
                                                    <m:sub>
                                                      <m:r>
                                                        <a:rPr lang="es-ES" sz="1200" i="1">
                                                          <a:latin typeface="Cambria Math" panose="02040503050406030204" pitchFamily="18" charset="0"/>
                                                        </a:rPr>
                                                        <m:t>𝑦</m:t>
                                                      </m:r>
                                                    </m:sub>
                                                  </m:sSub>
                                                </m:den>
                                              </m:f>
                                            </m:e>
                                          </m:d>
                                        </m:e>
                                        <m:sup>
                                          <m:r>
                                            <a:rPr lang="es-ES" sz="1200" i="0">
                                              <a:latin typeface="Cambria Math" panose="02040503050406030204" pitchFamily="18" charset="0"/>
                                            </a:rPr>
                                            <m:t>2</m:t>
                                          </m:r>
                                        </m:sup>
                                      </m:sSup>
                                    </m:e>
                                  </m:d>
                                </m:e>
                                <m:sup>
                                  <m:f>
                                    <m:fPr>
                                      <m:ctrlPr>
                                        <a:rPr lang="es-ES" sz="1200" i="1">
                                          <a:latin typeface="Cambria Math" panose="02040503050406030204" pitchFamily="18" charset="0"/>
                                        </a:rPr>
                                      </m:ctrlPr>
                                    </m:fPr>
                                    <m:num>
                                      <m:r>
                                        <a:rPr lang="es-ES" sz="1200" i="0">
                                          <a:latin typeface="Cambria Math" panose="02040503050406030204" pitchFamily="18" charset="0"/>
                                        </a:rPr>
                                        <m:t>1</m:t>
                                      </m:r>
                                    </m:num>
                                    <m:den>
                                      <m:r>
                                        <a:rPr lang="es-ES" sz="1200" i="0">
                                          <a:latin typeface="Cambria Math" panose="02040503050406030204" pitchFamily="18" charset="0"/>
                                        </a:rPr>
                                        <m:t>2</m:t>
                                      </m:r>
                                    </m:den>
                                  </m:f>
                                </m:sup>
                              </m:sSup>
                            </m:e>
                          </m:d>
                        </m:e>
                        <m:sup>
                          <m:f>
                            <m:fPr>
                              <m:ctrlPr>
                                <a:rPr lang="es-ES" sz="1200" i="1">
                                  <a:latin typeface="Cambria Math" panose="02040503050406030204" pitchFamily="18" charset="0"/>
                                </a:rPr>
                              </m:ctrlPr>
                            </m:fPr>
                            <m:num>
                              <m:r>
                                <a:rPr lang="es-ES" sz="1200" i="0">
                                  <a:latin typeface="Cambria Math" panose="02040503050406030204" pitchFamily="18" charset="0"/>
                                </a:rPr>
                                <m:t>1</m:t>
                              </m:r>
                            </m:num>
                            <m:den>
                              <m:r>
                                <a:rPr lang="es-ES" sz="1200" i="0">
                                  <a:latin typeface="Cambria Math" panose="02040503050406030204" pitchFamily="18" charset="0"/>
                                </a:rPr>
                                <m:t>3</m:t>
                              </m:r>
                            </m:den>
                          </m:f>
                        </m:sup>
                      </m:sSup>
                    </m:oMath>
                  </m:oMathPara>
                </a14:m>
                <a:endParaRPr lang="es-ES" dirty="0"/>
              </a:p>
            </p:txBody>
          </p:sp>
        </mc:Choice>
        <mc:Fallback xmlns="">
          <p:sp>
            <p:nvSpPr>
              <p:cNvPr id="12" name="Rectángulo 11"/>
              <p:cNvSpPr>
                <a:spLocks noRot="1" noChangeAspect="1" noMove="1" noResize="1" noEditPoints="1" noAdjustHandles="1" noChangeArrowheads="1" noChangeShapeType="1" noTextEdit="1"/>
              </p:cNvSpPr>
              <p:nvPr/>
            </p:nvSpPr>
            <p:spPr>
              <a:xfrm>
                <a:off x="436100" y="1228606"/>
                <a:ext cx="3724738" cy="783741"/>
              </a:xfrm>
              <a:prstGeom prst="rect">
                <a:avLst/>
              </a:prstGeom>
              <a:blipFill rotWithShape="0">
                <a:blip r:embed="rId2"/>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5" name="Rectángulo 14"/>
              <p:cNvSpPr/>
              <p:nvPr/>
            </p:nvSpPr>
            <p:spPr>
              <a:xfrm>
                <a:off x="184377" y="2012347"/>
                <a:ext cx="5643073" cy="783741"/>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𝐷𝑓</m:t>
                          </m:r>
                        </m:sub>
                      </m:sSub>
                      <m:r>
                        <a:rPr lang="es-ES" sz="1200" i="0">
                          <a:latin typeface="Cambria Math" panose="02040503050406030204" pitchFamily="18" charset="0"/>
                        </a:rPr>
                        <m:t>=</m:t>
                      </m:r>
                      <m:sSup>
                        <m:sSupPr>
                          <m:ctrlPr>
                            <a:rPr lang="es-ES" sz="1200" i="1">
                              <a:latin typeface="Cambria Math" panose="02040503050406030204" pitchFamily="18" charset="0"/>
                            </a:rPr>
                          </m:ctrlPr>
                        </m:sSupPr>
                        <m:e>
                          <m:d>
                            <m:dPr>
                              <m:begChr m:val="{"/>
                              <m:endChr m:val="}"/>
                              <m:ctrlPr>
                                <a:rPr lang="es-ES" sz="1200" i="1">
                                  <a:latin typeface="Cambria Math" panose="02040503050406030204" pitchFamily="18" charset="0"/>
                                </a:rPr>
                              </m:ctrlPr>
                            </m:d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r>
                                        <a:rPr lang="es-ES" sz="1200" i="0">
                                          <a:latin typeface="Cambria Math" panose="02040503050406030204" pitchFamily="18" charset="0"/>
                                        </a:rPr>
                                        <m:t>32 </m:t>
                                      </m:r>
                                      <m:d>
                                        <m:dPr>
                                          <m:ctrlPr>
                                            <a:rPr lang="es-ES" sz="1200" i="1">
                                              <a:latin typeface="Cambria Math" panose="02040503050406030204" pitchFamily="18" charset="0"/>
                                            </a:rPr>
                                          </m:ctrlPr>
                                        </m:dPr>
                                        <m:e>
                                          <m:r>
                                            <a:rPr lang="es-ES" sz="1200" i="0">
                                              <a:latin typeface="Cambria Math" panose="02040503050406030204" pitchFamily="18" charset="0"/>
                                            </a:rPr>
                                            <m:t>2.5</m:t>
                                          </m:r>
                                        </m:e>
                                      </m:d>
                                    </m:num>
                                    <m:den>
                                      <m:r>
                                        <a:rPr lang="es-ES" sz="1200" i="1">
                                          <a:latin typeface="Cambria Math" panose="02040503050406030204" pitchFamily="18" charset="0"/>
                                        </a:rPr>
                                        <m:t>𝜋</m:t>
                                      </m:r>
                                    </m:den>
                                  </m:f>
                                </m:e>
                              </m:d>
                              <m:sSup>
                                <m:sSupPr>
                                  <m:ctrlPr>
                                    <a:rPr lang="es-ES" sz="1200" i="1">
                                      <a:latin typeface="Cambria Math" panose="02040503050406030204" pitchFamily="18" charset="0"/>
                                    </a:rPr>
                                  </m:ctrlPr>
                                </m:sSupPr>
                                <m:e>
                                  <m:d>
                                    <m:dPr>
                                      <m:begChr m:val="["/>
                                      <m:endChr m:val="]"/>
                                      <m:ctrlPr>
                                        <a:rPr lang="es-ES" sz="1200" i="1">
                                          <a:latin typeface="Cambria Math" panose="02040503050406030204" pitchFamily="18" charset="0"/>
                                        </a:rPr>
                                      </m:ctrlPr>
                                    </m:dPr>
                                    <m:e>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f>
                                                <m:fPr>
                                                  <m:ctrlPr>
                                                    <a:rPr lang="es-ES" sz="1200" i="1">
                                                      <a:latin typeface="Cambria Math" panose="02040503050406030204" pitchFamily="18" charset="0"/>
                                                    </a:rPr>
                                                  </m:ctrlPr>
                                                </m:fPr>
                                                <m:num>
                                                  <m:d>
                                                    <m:dPr>
                                                      <m:ctrlPr>
                                                        <a:rPr lang="es-ES" sz="1200" i="1">
                                                          <a:latin typeface="Cambria Math" panose="02040503050406030204" pitchFamily="18" charset="0"/>
                                                        </a:rPr>
                                                      </m:ctrlPr>
                                                    </m:dPr>
                                                    <m:e>
                                                      <m:r>
                                                        <a:rPr lang="es-ES" sz="1200" i="0">
                                                          <a:latin typeface="Cambria Math" panose="02040503050406030204" pitchFamily="18" charset="0"/>
                                                        </a:rPr>
                                                        <m:t>1.81</m:t>
                                                      </m:r>
                                                    </m:e>
                                                  </m:d>
                                                  <m:d>
                                                    <m:dPr>
                                                      <m:ctrlPr>
                                                        <a:rPr lang="es-ES" sz="1200" i="1">
                                                          <a:latin typeface="Cambria Math" panose="02040503050406030204" pitchFamily="18" charset="0"/>
                                                        </a:rPr>
                                                      </m:ctrlPr>
                                                    </m:dPr>
                                                    <m:e>
                                                      <m:r>
                                                        <a:rPr lang="es-ES" sz="1200" i="0">
                                                          <a:latin typeface="Cambria Math" panose="02040503050406030204" pitchFamily="18" charset="0"/>
                                                        </a:rPr>
                                                        <m:t>41.37 </m:t>
                                                      </m:r>
                                                      <m:r>
                                                        <a:rPr lang="es-ES" sz="1200" i="1">
                                                          <a:latin typeface="Cambria Math" panose="02040503050406030204" pitchFamily="18" charset="0"/>
                                                        </a:rPr>
                                                        <m:t>𝑁𝑚</m:t>
                                                      </m:r>
                                                    </m:e>
                                                  </m:d>
                                                  <m:r>
                                                    <a:rPr lang="es-ES" sz="1200" i="0">
                                                      <a:latin typeface="Cambria Math" panose="02040503050406030204" pitchFamily="18" charset="0"/>
                                                    </a:rPr>
                                                    <m:t> </m:t>
                                                  </m:r>
                                                </m:num>
                                                <m:den>
                                                  <m:r>
                                                    <a:rPr lang="es-ES" sz="1200" i="0">
                                                      <a:latin typeface="Cambria Math" panose="02040503050406030204" pitchFamily="18" charset="0"/>
                                                    </a:rPr>
                                                    <m:t>199.47 </m:t>
                                                  </m:r>
                                                  <m:r>
                                                    <a:rPr lang="es-ES" sz="1200" i="1">
                                                      <a:latin typeface="Cambria Math" panose="02040503050406030204" pitchFamily="18" charset="0"/>
                                                    </a:rPr>
                                                    <m:t>𝑀𝑃𝑎</m:t>
                                                  </m:r>
                                                </m:den>
                                              </m:f>
                                            </m:e>
                                          </m:d>
                                        </m:e>
                                        <m:sup>
                                          <m:r>
                                            <a:rPr lang="es-ES" sz="1200" i="0">
                                              <a:latin typeface="Cambria Math" panose="02040503050406030204" pitchFamily="18" charset="0"/>
                                            </a:rPr>
                                            <m:t>2</m:t>
                                          </m:r>
                                        </m:sup>
                                      </m:sSup>
                                      <m:r>
                                        <a:rPr lang="es-ES" sz="1200" i="0">
                                          <a:latin typeface="Cambria Math" panose="02040503050406030204" pitchFamily="18" charset="0"/>
                                        </a:rPr>
                                        <m:t>+</m:t>
                                      </m:r>
                                      <m:f>
                                        <m:fPr>
                                          <m:ctrlPr>
                                            <a:rPr lang="es-ES" sz="1200" i="1">
                                              <a:latin typeface="Cambria Math" panose="02040503050406030204" pitchFamily="18" charset="0"/>
                                            </a:rPr>
                                          </m:ctrlPr>
                                        </m:fPr>
                                        <m:num>
                                          <m:r>
                                            <a:rPr lang="es-ES" sz="1200" i="0">
                                              <a:latin typeface="Cambria Math" panose="02040503050406030204" pitchFamily="18" charset="0"/>
                                            </a:rPr>
                                            <m:t>3</m:t>
                                          </m:r>
                                        </m:num>
                                        <m:den>
                                          <m:r>
                                            <a:rPr lang="es-ES" sz="1200" i="0">
                                              <a:latin typeface="Cambria Math" panose="02040503050406030204" pitchFamily="18" charset="0"/>
                                            </a:rPr>
                                            <m:t>4</m:t>
                                          </m:r>
                                        </m:den>
                                      </m:f>
                                      <m:sSup>
                                        <m:sSupPr>
                                          <m:ctrlPr>
                                            <a:rPr lang="es-ES" sz="1200" i="1">
                                              <a:latin typeface="Cambria Math" panose="02040503050406030204" pitchFamily="18" charset="0"/>
                                            </a:rPr>
                                          </m:ctrlPr>
                                        </m:sSupPr>
                                        <m:e>
                                          <m:d>
                                            <m:dPr>
                                              <m:ctrlPr>
                                                <a:rPr lang="es-ES" sz="1200" i="1">
                                                  <a:latin typeface="Cambria Math" panose="02040503050406030204" pitchFamily="18" charset="0"/>
                                                </a:rPr>
                                              </m:ctrlPr>
                                            </m:dPr>
                                            <m:e>
                                              <m:r>
                                                <a:rPr lang="es-ES" sz="1200" i="0">
                                                  <a:latin typeface="Cambria Math" panose="02040503050406030204" pitchFamily="18" charset="0"/>
                                                </a:rPr>
                                                <m:t>6.208 </m:t>
                                              </m:r>
                                              <m:r>
                                                <a:rPr lang="es-ES" sz="1200" i="1">
                                                  <a:latin typeface="Cambria Math" panose="02040503050406030204" pitchFamily="18" charset="0"/>
                                                </a:rPr>
                                                <m:t>𝑁𝑚</m:t>
                                              </m:r>
                                              <m:f>
                                                <m:fPr>
                                                  <m:ctrlPr>
                                                    <a:rPr lang="es-ES" sz="1200" i="1">
                                                      <a:latin typeface="Cambria Math" panose="02040503050406030204" pitchFamily="18" charset="0"/>
                                                    </a:rPr>
                                                  </m:ctrlPr>
                                                </m:fPr>
                                                <m:num>
                                                  <m:r>
                                                    <a:rPr lang="es-ES" sz="1200" i="0">
                                                      <a:latin typeface="Cambria Math" panose="02040503050406030204" pitchFamily="18" charset="0"/>
                                                    </a:rPr>
                                                    <m:t>6.21 </m:t>
                                                  </m:r>
                                                  <m:r>
                                                    <a:rPr lang="es-ES" sz="1200" i="1">
                                                      <a:latin typeface="Cambria Math" panose="02040503050406030204" pitchFamily="18" charset="0"/>
                                                    </a:rPr>
                                                    <m:t>𝑁𝑚</m:t>
                                                  </m:r>
                                                </m:num>
                                                <m:den>
                                                  <m:r>
                                                    <a:rPr lang="es-ES" sz="1200" i="0">
                                                      <a:latin typeface="Cambria Math" panose="02040503050406030204" pitchFamily="18" charset="0"/>
                                                    </a:rPr>
                                                    <m:t>413 </m:t>
                                                  </m:r>
                                                  <m:r>
                                                    <a:rPr lang="es-ES" sz="1200" i="1">
                                                      <a:latin typeface="Cambria Math" panose="02040503050406030204" pitchFamily="18" charset="0"/>
                                                    </a:rPr>
                                                    <m:t>𝑀𝑃𝑎</m:t>
                                                  </m:r>
                                                </m:den>
                                              </m:f>
                                            </m:e>
                                          </m:d>
                                        </m:e>
                                        <m:sup>
                                          <m:r>
                                            <a:rPr lang="es-ES" sz="1200" i="0">
                                              <a:latin typeface="Cambria Math" panose="02040503050406030204" pitchFamily="18" charset="0"/>
                                            </a:rPr>
                                            <m:t>2</m:t>
                                          </m:r>
                                        </m:sup>
                                      </m:sSup>
                                    </m:e>
                                  </m:d>
                                </m:e>
                                <m:sup>
                                  <m:f>
                                    <m:fPr>
                                      <m:ctrlPr>
                                        <a:rPr lang="es-ES" sz="1200" i="1">
                                          <a:latin typeface="Cambria Math" panose="02040503050406030204" pitchFamily="18" charset="0"/>
                                        </a:rPr>
                                      </m:ctrlPr>
                                    </m:fPr>
                                    <m:num>
                                      <m:r>
                                        <a:rPr lang="es-ES" sz="1200" i="0">
                                          <a:latin typeface="Cambria Math" panose="02040503050406030204" pitchFamily="18" charset="0"/>
                                        </a:rPr>
                                        <m:t>1</m:t>
                                      </m:r>
                                    </m:num>
                                    <m:den>
                                      <m:r>
                                        <a:rPr lang="es-ES" sz="1200" i="0">
                                          <a:latin typeface="Cambria Math" panose="02040503050406030204" pitchFamily="18" charset="0"/>
                                        </a:rPr>
                                        <m:t>2</m:t>
                                      </m:r>
                                    </m:den>
                                  </m:f>
                                </m:sup>
                              </m:sSup>
                            </m:e>
                          </m:d>
                        </m:e>
                        <m:sup>
                          <m:f>
                            <m:fPr>
                              <m:ctrlPr>
                                <a:rPr lang="es-ES" sz="1200" i="1">
                                  <a:latin typeface="Cambria Math" panose="02040503050406030204" pitchFamily="18" charset="0"/>
                                </a:rPr>
                              </m:ctrlPr>
                            </m:fPr>
                            <m:num>
                              <m:r>
                                <a:rPr lang="es-ES" sz="1200" i="0">
                                  <a:latin typeface="Cambria Math" panose="02040503050406030204" pitchFamily="18" charset="0"/>
                                </a:rPr>
                                <m:t>1</m:t>
                              </m:r>
                            </m:num>
                            <m:den>
                              <m:r>
                                <a:rPr lang="es-ES" sz="1200" i="0">
                                  <a:latin typeface="Cambria Math" panose="02040503050406030204" pitchFamily="18" charset="0"/>
                                </a:rPr>
                                <m:t>3</m:t>
                              </m:r>
                            </m:den>
                          </m:f>
                        </m:sup>
                      </m:sSup>
                    </m:oMath>
                  </m:oMathPara>
                </a14:m>
                <a:endParaRPr lang="es-ES" dirty="0"/>
              </a:p>
            </p:txBody>
          </p:sp>
        </mc:Choice>
        <mc:Fallback xmlns="">
          <p:sp>
            <p:nvSpPr>
              <p:cNvPr id="15" name="Rectángulo 14"/>
              <p:cNvSpPr>
                <a:spLocks noRot="1" noChangeAspect="1" noMove="1" noResize="1" noEditPoints="1" noAdjustHandles="1" noChangeArrowheads="1" noChangeShapeType="1" noTextEdit="1"/>
              </p:cNvSpPr>
              <p:nvPr/>
            </p:nvSpPr>
            <p:spPr>
              <a:xfrm>
                <a:off x="184377" y="2012347"/>
                <a:ext cx="5643073" cy="783741"/>
              </a:xfrm>
              <a:prstGeom prst="rect">
                <a:avLst/>
              </a:prstGeom>
              <a:blipFill rotWithShape="0">
                <a:blip r:embed="rId3"/>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16" name="Rectángulo 15"/>
              <p:cNvSpPr/>
              <p:nvPr/>
            </p:nvSpPr>
            <p:spPr>
              <a:xfrm>
                <a:off x="436100" y="3019564"/>
                <a:ext cx="2000676" cy="291811"/>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200" i="1">
                              <a:latin typeface="Cambria Math" panose="02040503050406030204" pitchFamily="18" charset="0"/>
                            </a:rPr>
                          </m:ctrlPr>
                        </m:sSubPr>
                        <m:e>
                          <m:r>
                            <a:rPr lang="es-ES" sz="1200" i="1">
                              <a:latin typeface="Cambria Math" panose="02040503050406030204" pitchFamily="18" charset="0"/>
                            </a:rPr>
                            <m:t>𝑑</m:t>
                          </m:r>
                        </m:e>
                        <m:sub>
                          <m:r>
                            <a:rPr lang="es-ES" sz="1200" i="1">
                              <a:latin typeface="Cambria Math" panose="02040503050406030204" pitchFamily="18" charset="0"/>
                            </a:rPr>
                            <m:t>𝐷𝑓</m:t>
                          </m:r>
                        </m:sub>
                      </m:sSub>
                      <m:r>
                        <a:rPr lang="es-ES" sz="1200" i="0" smtClean="0">
                          <a:latin typeface="Cambria Math" panose="02040503050406030204" pitchFamily="18" charset="0"/>
                        </a:rPr>
                        <m:t>=21.21 </m:t>
                      </m:r>
                      <m:r>
                        <a:rPr lang="es-ES" sz="1200" i="1">
                          <a:latin typeface="Cambria Math" panose="02040503050406030204" pitchFamily="18" charset="0"/>
                        </a:rPr>
                        <m:t>𝑚𝑚</m:t>
                      </m:r>
                      <m:r>
                        <a:rPr lang="es-ES" sz="1200" i="0">
                          <a:latin typeface="Cambria Math" panose="02040503050406030204" pitchFamily="18" charset="0"/>
                        </a:rPr>
                        <m:t>=0.84 </m:t>
                      </m:r>
                      <m:r>
                        <a:rPr lang="es-ES" sz="1200" i="1">
                          <a:latin typeface="Cambria Math" panose="02040503050406030204" pitchFamily="18" charset="0"/>
                        </a:rPr>
                        <m:t>𝑖𝑛</m:t>
                      </m:r>
                    </m:oMath>
                  </m:oMathPara>
                </a14:m>
                <a:endParaRPr lang="es-ES" sz="1200" dirty="0"/>
              </a:p>
            </p:txBody>
          </p:sp>
        </mc:Choice>
        <mc:Fallback xmlns="">
          <p:sp>
            <p:nvSpPr>
              <p:cNvPr id="16" name="Rectángulo 15"/>
              <p:cNvSpPr>
                <a:spLocks noRot="1" noChangeAspect="1" noMove="1" noResize="1" noEditPoints="1" noAdjustHandles="1" noChangeArrowheads="1" noChangeShapeType="1" noTextEdit="1"/>
              </p:cNvSpPr>
              <p:nvPr/>
            </p:nvSpPr>
            <p:spPr>
              <a:xfrm>
                <a:off x="436100" y="3019564"/>
                <a:ext cx="2000676" cy="291811"/>
              </a:xfrm>
              <a:prstGeom prst="rect">
                <a:avLst/>
              </a:prstGeom>
              <a:blipFill rotWithShape="0">
                <a:blip r:embed="rId4"/>
                <a:stretch>
                  <a:fillRect b="-2083"/>
                </a:stretch>
              </a:blipFill>
            </p:spPr>
            <p:txBody>
              <a:bodyPr/>
              <a:lstStyle/>
              <a:p>
                <a:r>
                  <a:rPr lang="es-ES">
                    <a:noFill/>
                  </a:rPr>
                  <a:t> </a:t>
                </a:r>
              </a:p>
            </p:txBody>
          </p:sp>
        </mc:Fallback>
      </mc:AlternateContent>
      <p:pic>
        <p:nvPicPr>
          <p:cNvPr id="40" name="Imagen 39"/>
          <p:cNvPicPr/>
          <p:nvPr/>
        </p:nvPicPr>
        <p:blipFill>
          <a:blip r:embed="rId5" cstate="print">
            <a:extLst>
              <a:ext uri="{28A0092B-C50C-407E-A947-70E740481C1C}">
                <a14:useLocalDpi xmlns:a14="http://schemas.microsoft.com/office/drawing/2010/main" val="0"/>
              </a:ext>
            </a:extLst>
          </a:blip>
          <a:stretch>
            <a:fillRect/>
          </a:stretch>
        </p:blipFill>
        <p:spPr>
          <a:xfrm>
            <a:off x="7508608" y="899568"/>
            <a:ext cx="4081792" cy="2225557"/>
          </a:xfrm>
          <a:prstGeom prst="rect">
            <a:avLst/>
          </a:prstGeom>
        </p:spPr>
      </p:pic>
      <p:pic>
        <p:nvPicPr>
          <p:cNvPr id="50" name="Imagen 49"/>
          <p:cNvPicPr/>
          <p:nvPr/>
        </p:nvPicPr>
        <p:blipFill>
          <a:blip r:embed="rId6"/>
          <a:stretch>
            <a:fillRect/>
          </a:stretch>
        </p:blipFill>
        <p:spPr>
          <a:xfrm>
            <a:off x="6187703" y="3383758"/>
            <a:ext cx="4081792" cy="2330578"/>
          </a:xfrm>
          <a:prstGeom prst="rect">
            <a:avLst/>
          </a:prstGeom>
        </p:spPr>
      </p:pic>
      <mc:AlternateContent xmlns:mc="http://schemas.openxmlformats.org/markup-compatibility/2006" xmlns:a14="http://schemas.microsoft.com/office/drawing/2010/main">
        <mc:Choice Requires="a14">
          <p:sp>
            <p:nvSpPr>
              <p:cNvPr id="19" name="Rectángulo 18"/>
              <p:cNvSpPr/>
              <p:nvPr/>
            </p:nvSpPr>
            <p:spPr>
              <a:xfrm>
                <a:off x="5355616" y="987607"/>
                <a:ext cx="2152992" cy="1200329"/>
              </a:xfrm>
              <a:prstGeom prst="rect">
                <a:avLst/>
              </a:prstGeom>
            </p:spPr>
            <p:txBody>
              <a:bodyPr wrap="square">
                <a:spAutoFit/>
              </a:bodyPr>
              <a:lstStyle/>
              <a:p>
                <a:pPr algn="just">
                  <a:lnSpc>
                    <a:spcPct val="150000"/>
                  </a:lnSpc>
                  <a:spcAft>
                    <a:spcPts val="800"/>
                  </a:spcAft>
                </a:pPr>
                <a:r>
                  <a:rPr lang="es-EC" sz="1200" dirty="0"/>
                  <a:t>mayor desplazamiento es de </a:t>
                </a:r>
                <a14:m>
                  <m:oMath xmlns:m="http://schemas.openxmlformats.org/officeDocument/2006/math">
                    <m:r>
                      <a:rPr lang="es-EC" sz="1200" i="1">
                        <a:latin typeface="Cambria Math" panose="02040503050406030204" pitchFamily="18" charset="0"/>
                      </a:rPr>
                      <m:t>0.01227 </m:t>
                    </m:r>
                    <m:r>
                      <a:rPr lang="es-EC" sz="1200" i="1">
                        <a:latin typeface="Cambria Math" panose="02040503050406030204" pitchFamily="18" charset="0"/>
                      </a:rPr>
                      <m:t>𝑚𝑚</m:t>
                    </m:r>
                  </m:oMath>
                </a14:m>
                <a:r>
                  <a:rPr lang="es-EC" sz="1200" dirty="0"/>
                  <a:t> y el menor desplazamiento tiende a cero</a:t>
                </a:r>
                <a:endParaRPr lang="es-ES" sz="1200" dirty="0">
                  <a:effectLst/>
                  <a:ea typeface="Calibri" panose="020F0502020204030204" pitchFamily="34" charset="0"/>
                  <a:cs typeface="Times New Roman" panose="02020603050405020304" pitchFamily="18" charset="0"/>
                </a:endParaRPr>
              </a:p>
            </p:txBody>
          </p:sp>
        </mc:Choice>
        <mc:Fallback xmlns="">
          <p:sp>
            <p:nvSpPr>
              <p:cNvPr id="19" name="Rectángulo 18"/>
              <p:cNvSpPr>
                <a:spLocks noRot="1" noChangeAspect="1" noMove="1" noResize="1" noEditPoints="1" noAdjustHandles="1" noChangeArrowheads="1" noChangeShapeType="1" noTextEdit="1"/>
              </p:cNvSpPr>
              <p:nvPr/>
            </p:nvSpPr>
            <p:spPr>
              <a:xfrm>
                <a:off x="5355616" y="987607"/>
                <a:ext cx="2152992" cy="1200329"/>
              </a:xfrm>
              <a:prstGeom prst="rect">
                <a:avLst/>
              </a:prstGeom>
              <a:blipFill rotWithShape="0">
                <a:blip r:embed="rId7"/>
                <a:stretch>
                  <a:fillRect l="-283"/>
                </a:stretch>
              </a:blipFill>
            </p:spPr>
            <p:txBody>
              <a:bodyPr/>
              <a:lstStyle/>
              <a:p>
                <a:r>
                  <a:rPr lang="es-ES">
                    <a:noFill/>
                  </a:rPr>
                  <a:t> </a:t>
                </a:r>
              </a:p>
            </p:txBody>
          </p:sp>
        </mc:Fallback>
      </mc:AlternateContent>
      <p:pic>
        <p:nvPicPr>
          <p:cNvPr id="51" name="Imagen 50"/>
          <p:cNvPicPr/>
          <p:nvPr/>
        </p:nvPicPr>
        <p:blipFill>
          <a:blip r:embed="rId8" cstate="print">
            <a:extLst>
              <a:ext uri="{28A0092B-C50C-407E-A947-70E740481C1C}">
                <a14:useLocalDpi xmlns:a14="http://schemas.microsoft.com/office/drawing/2010/main" val="0"/>
              </a:ext>
            </a:extLst>
          </a:blip>
          <a:stretch>
            <a:fillRect/>
          </a:stretch>
        </p:blipFill>
        <p:spPr>
          <a:xfrm>
            <a:off x="443995" y="3311375"/>
            <a:ext cx="3985561" cy="2560840"/>
          </a:xfrm>
          <a:prstGeom prst="rect">
            <a:avLst/>
          </a:prstGeom>
        </p:spPr>
      </p:pic>
      <mc:AlternateContent xmlns:mc="http://schemas.openxmlformats.org/markup-compatibility/2006" xmlns:a14="http://schemas.microsoft.com/office/drawing/2010/main">
        <mc:Choice Requires="a14">
          <p:sp>
            <p:nvSpPr>
              <p:cNvPr id="52" name="Rectángulo 51"/>
              <p:cNvSpPr/>
              <p:nvPr/>
            </p:nvSpPr>
            <p:spPr>
              <a:xfrm>
                <a:off x="4437451" y="3820828"/>
                <a:ext cx="1373689" cy="1200329"/>
              </a:xfrm>
              <a:prstGeom prst="rect">
                <a:avLst/>
              </a:prstGeom>
            </p:spPr>
            <p:txBody>
              <a:bodyPr wrap="square">
                <a:spAutoFit/>
              </a:bodyPr>
              <a:lstStyle/>
              <a:p>
                <a:pPr algn="just">
                  <a:lnSpc>
                    <a:spcPct val="150000"/>
                  </a:lnSpc>
                  <a:spcAft>
                    <a:spcPts val="800"/>
                  </a:spcAft>
                </a:pPr>
                <a:r>
                  <a:rPr lang="es-EC" sz="1200" dirty="0">
                    <a:ea typeface="Calibri" panose="020F0502020204030204" pitchFamily="34" charset="0"/>
                    <a:cs typeface="Times New Roman" panose="02020603050405020304" pitchFamily="18" charset="0"/>
                  </a:rPr>
                  <a:t>máximo valor de </a:t>
                </a:r>
                <a14:m>
                  <m:oMath xmlns:m="http://schemas.openxmlformats.org/officeDocument/2006/math">
                    <m:r>
                      <a:rPr lang="es-EC" sz="1200" i="1">
                        <a:effectLst/>
                        <a:latin typeface="Cambria Math" panose="02040503050406030204" pitchFamily="18" charset="0"/>
                        <a:ea typeface="Calibri" panose="020F0502020204030204" pitchFamily="34" charset="0"/>
                        <a:cs typeface="Times New Roman" panose="02020603050405020304" pitchFamily="18" charset="0"/>
                      </a:rPr>
                      <m:t>77.49 </m:t>
                    </m:r>
                    <m:r>
                      <a:rPr lang="es-EC" sz="1200" i="1">
                        <a:effectLst/>
                        <a:latin typeface="Cambria Math" panose="02040503050406030204" pitchFamily="18" charset="0"/>
                        <a:ea typeface="Calibri" panose="020F0502020204030204" pitchFamily="34" charset="0"/>
                        <a:cs typeface="Times New Roman" panose="02020603050405020304" pitchFamily="18" charset="0"/>
                      </a:rPr>
                      <m:t>𝑀𝑃𝑎</m:t>
                    </m:r>
                  </m:oMath>
                </a14:m>
                <a:r>
                  <a:rPr lang="es-EC" sz="1200" dirty="0">
                    <a:effectLst/>
                    <a:ea typeface="Times New Roman" panose="02020603050405020304" pitchFamily="18" charset="0"/>
                    <a:cs typeface="Times New Roman" panose="02020603050405020304" pitchFamily="18" charset="0"/>
                  </a:rPr>
                  <a:t> y el menor valor de 12.52 </a:t>
                </a:r>
                <a14:m>
                  <m:oMath xmlns:m="http://schemas.openxmlformats.org/officeDocument/2006/math">
                    <m:r>
                      <a:rPr lang="es-EC" sz="1200" i="1">
                        <a:effectLst/>
                        <a:latin typeface="Cambria Math" panose="02040503050406030204" pitchFamily="18" charset="0"/>
                        <a:ea typeface="Calibri" panose="020F0502020204030204" pitchFamily="34" charset="0"/>
                        <a:cs typeface="Times New Roman" panose="02020603050405020304" pitchFamily="18" charset="0"/>
                      </a:rPr>
                      <m:t>𝑃𝑎</m:t>
                    </m:r>
                  </m:oMath>
                </a14:m>
                <a:r>
                  <a:rPr lang="es-EC" sz="1200" dirty="0">
                    <a:effectLst/>
                    <a:ea typeface="Times New Roman" panose="02020603050405020304" pitchFamily="18" charset="0"/>
                    <a:cs typeface="Times New Roman" panose="02020603050405020304" pitchFamily="18" charset="0"/>
                  </a:rPr>
                  <a:t>.</a:t>
                </a:r>
                <a:endParaRPr lang="es-ES" sz="1200" dirty="0">
                  <a:effectLst/>
                  <a:ea typeface="Calibri" panose="020F0502020204030204" pitchFamily="34" charset="0"/>
                  <a:cs typeface="Times New Roman" panose="02020603050405020304" pitchFamily="18" charset="0"/>
                </a:endParaRPr>
              </a:p>
            </p:txBody>
          </p:sp>
        </mc:Choice>
        <mc:Fallback xmlns="">
          <p:sp>
            <p:nvSpPr>
              <p:cNvPr id="52" name="Rectángulo 51"/>
              <p:cNvSpPr>
                <a:spLocks noRot="1" noChangeAspect="1" noMove="1" noResize="1" noEditPoints="1" noAdjustHandles="1" noChangeArrowheads="1" noChangeShapeType="1" noTextEdit="1"/>
              </p:cNvSpPr>
              <p:nvPr/>
            </p:nvSpPr>
            <p:spPr>
              <a:xfrm>
                <a:off x="4437451" y="3820828"/>
                <a:ext cx="1373689" cy="1200329"/>
              </a:xfrm>
              <a:prstGeom prst="rect">
                <a:avLst/>
              </a:prstGeom>
              <a:blipFill rotWithShape="0">
                <a:blip r:embed="rId9"/>
                <a:stretch>
                  <a:fillRect l="-444"/>
                </a:stretch>
              </a:blipFill>
            </p:spPr>
            <p:txBody>
              <a:bodyPr/>
              <a:lstStyle/>
              <a:p>
                <a:r>
                  <a:rPr lang="es-ES">
                    <a:noFill/>
                  </a:rPr>
                  <a:t> </a:t>
                </a:r>
              </a:p>
            </p:txBody>
          </p:sp>
        </mc:Fallback>
      </mc:AlternateContent>
      <p:sp>
        <p:nvSpPr>
          <p:cNvPr id="20" name="Rectángulo 19"/>
          <p:cNvSpPr/>
          <p:nvPr/>
        </p:nvSpPr>
        <p:spPr>
          <a:xfrm>
            <a:off x="3932587" y="3244334"/>
            <a:ext cx="184731" cy="369332"/>
          </a:xfrm>
          <a:prstGeom prst="rect">
            <a:avLst/>
          </a:prstGeom>
        </p:spPr>
        <p:txBody>
          <a:bodyPr wrap="none">
            <a:spAutoFit/>
          </a:bodyPr>
          <a:lstStyle/>
          <a:p>
            <a:endParaRPr lang="es-ES" dirty="0"/>
          </a:p>
        </p:txBody>
      </p:sp>
      <p:sp>
        <p:nvSpPr>
          <p:cNvPr id="21" name="Rectángulo 20"/>
          <p:cNvSpPr/>
          <p:nvPr/>
        </p:nvSpPr>
        <p:spPr>
          <a:xfrm>
            <a:off x="10269495" y="3948882"/>
            <a:ext cx="1825009" cy="523220"/>
          </a:xfrm>
          <a:prstGeom prst="rect">
            <a:avLst/>
          </a:prstGeom>
        </p:spPr>
        <p:txBody>
          <a:bodyPr wrap="square">
            <a:spAutoFit/>
          </a:bodyPr>
          <a:lstStyle/>
          <a:p>
            <a:r>
              <a:rPr lang="es-EC" sz="1400" dirty="0">
                <a:latin typeface="Times New Roman" panose="02020603050405020304" pitchFamily="18" charset="0"/>
                <a:ea typeface="Calibri" panose="020F0502020204030204" pitchFamily="34" charset="0"/>
              </a:rPr>
              <a:t>menor valor del factor de seguridad de 6.839</a:t>
            </a:r>
            <a:endParaRPr lang="es-ES" sz="1400" dirty="0"/>
          </a:p>
        </p:txBody>
      </p:sp>
      <p:pic>
        <p:nvPicPr>
          <p:cNvPr id="53"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10">
            <a:extLst>
              <a:ext uri="{BEBA8EAE-BF5A-486C-A8C5-ECC9F3942E4B}">
                <a14:imgProps xmlns:a14="http://schemas.microsoft.com/office/drawing/2010/main">
                  <a14:imgLayer r:embed="rId11">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4270906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8818259" y="143059"/>
            <a:ext cx="3195988"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dirty="0">
                <a:solidFill>
                  <a:schemeClr val="tx1"/>
                </a:solidFill>
              </a:rPr>
              <a:t>DISEÑO MECÁNICO</a:t>
            </a:r>
          </a:p>
        </p:txBody>
      </p:sp>
      <p:sp>
        <p:nvSpPr>
          <p:cNvPr id="2" name="Rectángulo 1"/>
          <p:cNvSpPr/>
          <p:nvPr/>
        </p:nvSpPr>
        <p:spPr>
          <a:xfrm>
            <a:off x="325263" y="859274"/>
            <a:ext cx="3018776" cy="369332"/>
          </a:xfrm>
          <a:prstGeom prst="rect">
            <a:avLst/>
          </a:prstGeom>
        </p:spPr>
        <p:txBody>
          <a:bodyPr wrap="none">
            <a:spAutoFit/>
          </a:bodyPr>
          <a:lstStyle/>
          <a:p>
            <a:pPr algn="r" defTabSz="914400"/>
            <a:r>
              <a:rPr lang="es-EC" b="1" i="1" kern="0" dirty="0"/>
              <a:t>Diseño del Eje (Dinámico)</a:t>
            </a:r>
          </a:p>
        </p:txBody>
      </p:sp>
      <p:sp>
        <p:nvSpPr>
          <p:cNvPr id="20" name="Rectángulo 19"/>
          <p:cNvSpPr/>
          <p:nvPr/>
        </p:nvSpPr>
        <p:spPr>
          <a:xfrm>
            <a:off x="3932587" y="3244334"/>
            <a:ext cx="184731" cy="369332"/>
          </a:xfrm>
          <a:prstGeom prst="rect">
            <a:avLst/>
          </a:prstGeom>
        </p:spPr>
        <p:txBody>
          <a:bodyPr wrap="none">
            <a:spAutoFit/>
          </a:bodyPr>
          <a:lstStyle/>
          <a:p>
            <a:endParaRPr lang="es-ES" dirty="0"/>
          </a:p>
        </p:txBody>
      </p:sp>
      <p:pic>
        <p:nvPicPr>
          <p:cNvPr id="14" name="Imagen 13"/>
          <p:cNvPicPr/>
          <p:nvPr/>
        </p:nvPicPr>
        <p:blipFill>
          <a:blip r:embed="rId2"/>
          <a:stretch>
            <a:fillRect/>
          </a:stretch>
        </p:blipFill>
        <p:spPr>
          <a:xfrm>
            <a:off x="611382" y="1489880"/>
            <a:ext cx="5219065" cy="2418715"/>
          </a:xfrm>
          <a:prstGeom prst="rect">
            <a:avLst/>
          </a:prstGeom>
        </p:spPr>
      </p:pic>
      <p:pic>
        <p:nvPicPr>
          <p:cNvPr id="17" name="Imagen 16"/>
          <p:cNvPicPr/>
          <p:nvPr/>
        </p:nvPicPr>
        <p:blipFill>
          <a:blip r:embed="rId3"/>
          <a:stretch>
            <a:fillRect/>
          </a:stretch>
        </p:blipFill>
        <p:spPr>
          <a:xfrm>
            <a:off x="5987429" y="1542634"/>
            <a:ext cx="5661660" cy="2637790"/>
          </a:xfrm>
          <a:prstGeom prst="rect">
            <a:avLst/>
          </a:prstGeom>
        </p:spPr>
      </p:pic>
      <p:sp>
        <p:nvSpPr>
          <p:cNvPr id="18" name="Rectángulo 17"/>
          <p:cNvSpPr/>
          <p:nvPr/>
        </p:nvSpPr>
        <p:spPr>
          <a:xfrm>
            <a:off x="505727" y="4671794"/>
            <a:ext cx="11057382" cy="461665"/>
          </a:xfrm>
          <a:prstGeom prst="rect">
            <a:avLst/>
          </a:prstGeom>
        </p:spPr>
        <p:txBody>
          <a:bodyPr wrap="square">
            <a:spAutoFit/>
          </a:bodyPr>
          <a:lstStyle/>
          <a:p>
            <a:pPr algn="just"/>
            <a:r>
              <a:rPr lang="es-ES" sz="1200" dirty="0"/>
              <a:t>Con los resultados obtenidos en la simulación respecto al daño, como se muestra en la figura A, se ha determinado que no existe daño alguno en el eje, lo que indicaría que el eje está trabajando en vida infinita como se muestra en la  figura B</a:t>
            </a:r>
            <a:endParaRPr lang="es-US" sz="1200" dirty="0"/>
          </a:p>
        </p:txBody>
      </p:sp>
      <p:pic>
        <p:nvPicPr>
          <p:cNvPr id="22"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412535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arcador de fecha 3"/>
          <p:cNvSpPr>
            <a:spLocks noGrp="1"/>
          </p:cNvSpPr>
          <p:nvPr>
            <p:ph type="dt" sz="half" idx="10"/>
          </p:nvPr>
        </p:nvSpPr>
        <p:spPr/>
        <p:txBody>
          <a:bodyPr/>
          <a:lstStyle/>
          <a:p>
            <a:pPr defTabSz="914400" fontAlgn="base">
              <a:spcBef>
                <a:spcPct val="0"/>
              </a:spcBef>
              <a:spcAft>
                <a:spcPct val="0"/>
              </a:spcAft>
            </a:pPr>
            <a:fld id="{1FC04328-2B96-4EFA-9ADD-2A4A17C9BBD3}" type="datetime1">
              <a:rPr lang="es-ES" altLang="es-ES" smtClean="0">
                <a:solidFill>
                  <a:srgbClr val="000000"/>
                </a:solidFill>
              </a:rPr>
              <a:t>22/01/2020</a:t>
            </a:fld>
            <a:endParaRPr lang="en-US" altLang="es-ES" dirty="0">
              <a:solidFill>
                <a:srgbClr val="000000"/>
              </a:solidFill>
            </a:endParaRPr>
          </a:p>
        </p:txBody>
      </p:sp>
      <p:sp>
        <p:nvSpPr>
          <p:cNvPr id="5" name="Marcador de pie de página 4"/>
          <p:cNvSpPr>
            <a:spLocks noGrp="1"/>
          </p:cNvSpPr>
          <p:nvPr>
            <p:ph type="ftr" sz="quarter" idx="11"/>
          </p:nvPr>
        </p:nvSpPr>
        <p:spPr/>
        <p:txBody>
          <a:bodyPr/>
          <a:lstStyle/>
          <a:p>
            <a:pPr defTabSz="914400" fontAlgn="base">
              <a:spcBef>
                <a:spcPct val="0"/>
              </a:spcBef>
              <a:spcAft>
                <a:spcPct val="0"/>
              </a:spcAft>
              <a:defRPr/>
            </a:pPr>
            <a:endParaRPr lang="en-US" dirty="0">
              <a:solidFill>
                <a:srgbClr val="000000"/>
              </a:solidFill>
            </a:endParaRPr>
          </a:p>
        </p:txBody>
      </p:sp>
      <p:sp>
        <p:nvSpPr>
          <p:cNvPr id="6" name="Marcador de número de diapositiva 5"/>
          <p:cNvSpPr>
            <a:spLocks noGrp="1"/>
          </p:cNvSpPr>
          <p:nvPr>
            <p:ph type="sldNum" sz="quarter" idx="12"/>
          </p:nvPr>
        </p:nvSpPr>
        <p:spPr/>
        <p:txBody>
          <a:bodyPr/>
          <a:lstStyle/>
          <a:p>
            <a:pPr defTabSz="914400" fontAlgn="base">
              <a:spcBef>
                <a:spcPct val="0"/>
              </a:spcBef>
              <a:spcAft>
                <a:spcPct val="0"/>
              </a:spcAft>
            </a:pPr>
            <a:fld id="{E51DBFF4-F9F4-44D4-B8E3-CEDD037ED76E}" type="slidenum">
              <a:rPr lang="en-US" altLang="es-ES" smtClean="0">
                <a:solidFill>
                  <a:srgbClr val="000000"/>
                </a:solidFill>
              </a:rPr>
              <a:pPr defTabSz="914400" fontAlgn="base">
                <a:spcBef>
                  <a:spcPct val="0"/>
                </a:spcBef>
                <a:spcAft>
                  <a:spcPct val="0"/>
                </a:spcAft>
              </a:pPr>
              <a:t>58</a:t>
            </a:fld>
            <a:endParaRPr lang="en-US" altLang="es-ES" dirty="0">
              <a:solidFill>
                <a:srgbClr val="000000"/>
              </a:solidFill>
            </a:endParaRPr>
          </a:p>
        </p:txBody>
      </p:sp>
      <p:graphicFrame>
        <p:nvGraphicFramePr>
          <p:cNvPr id="7" name="Tabla 6"/>
          <p:cNvGraphicFramePr>
            <a:graphicFrameLocks noGrp="1"/>
          </p:cNvGraphicFramePr>
          <p:nvPr>
            <p:extLst>
              <p:ext uri="{D42A27DB-BD31-4B8C-83A1-F6EECF244321}">
                <p14:modId xmlns:p14="http://schemas.microsoft.com/office/powerpoint/2010/main" val="1474595133"/>
              </p:ext>
            </p:extLst>
          </p:nvPr>
        </p:nvGraphicFramePr>
        <p:xfrm>
          <a:off x="3077198" y="1580212"/>
          <a:ext cx="5742826" cy="2739898"/>
        </p:xfrm>
        <a:graphic>
          <a:graphicData uri="http://schemas.openxmlformats.org/drawingml/2006/table">
            <a:tbl>
              <a:tblPr firstRow="1" firstCol="1" bandRow="1">
                <a:tableStyleId>{5C22544A-7EE6-4342-B048-85BDC9FD1C3A}</a:tableStyleId>
              </a:tblPr>
              <a:tblGrid>
                <a:gridCol w="3665738">
                  <a:extLst>
                    <a:ext uri="{9D8B030D-6E8A-4147-A177-3AD203B41FA5}">
                      <a16:colId xmlns:a16="http://schemas.microsoft.com/office/drawing/2014/main" xmlns="" val="20000"/>
                    </a:ext>
                  </a:extLst>
                </a:gridCol>
                <a:gridCol w="256223">
                  <a:extLst>
                    <a:ext uri="{9D8B030D-6E8A-4147-A177-3AD203B41FA5}">
                      <a16:colId xmlns:a16="http://schemas.microsoft.com/office/drawing/2014/main" xmlns="" val="20001"/>
                    </a:ext>
                  </a:extLst>
                </a:gridCol>
                <a:gridCol w="256223">
                  <a:extLst>
                    <a:ext uri="{9D8B030D-6E8A-4147-A177-3AD203B41FA5}">
                      <a16:colId xmlns:a16="http://schemas.microsoft.com/office/drawing/2014/main" xmlns="" val="20002"/>
                    </a:ext>
                  </a:extLst>
                </a:gridCol>
                <a:gridCol w="256223">
                  <a:extLst>
                    <a:ext uri="{9D8B030D-6E8A-4147-A177-3AD203B41FA5}">
                      <a16:colId xmlns:a16="http://schemas.microsoft.com/office/drawing/2014/main" xmlns="" val="20003"/>
                    </a:ext>
                  </a:extLst>
                </a:gridCol>
                <a:gridCol w="256223">
                  <a:extLst>
                    <a:ext uri="{9D8B030D-6E8A-4147-A177-3AD203B41FA5}">
                      <a16:colId xmlns:a16="http://schemas.microsoft.com/office/drawing/2014/main" xmlns="" val="20004"/>
                    </a:ext>
                  </a:extLst>
                </a:gridCol>
                <a:gridCol w="256223">
                  <a:extLst>
                    <a:ext uri="{9D8B030D-6E8A-4147-A177-3AD203B41FA5}">
                      <a16:colId xmlns:a16="http://schemas.microsoft.com/office/drawing/2014/main" xmlns="" val="20005"/>
                    </a:ext>
                  </a:extLst>
                </a:gridCol>
                <a:gridCol w="795973">
                  <a:extLst>
                    <a:ext uri="{9D8B030D-6E8A-4147-A177-3AD203B41FA5}">
                      <a16:colId xmlns:a16="http://schemas.microsoft.com/office/drawing/2014/main" xmlns="" val="20006"/>
                    </a:ext>
                  </a:extLst>
                </a:gridCol>
              </a:tblGrid>
              <a:tr h="182880">
                <a:tc rowSpan="2">
                  <a:txBody>
                    <a:bodyPr/>
                    <a:lstStyle/>
                    <a:p>
                      <a:pPr algn="ctr">
                        <a:lnSpc>
                          <a:spcPct val="107000"/>
                        </a:lnSpc>
                        <a:spcAft>
                          <a:spcPts val="0"/>
                        </a:spcAft>
                      </a:pPr>
                      <a:r>
                        <a:rPr lang="es-MX" sz="1200">
                          <a:effectLst/>
                        </a:rPr>
                        <a:t>Requerimientos de diseño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gridSpan="5">
                  <a:txBody>
                    <a:bodyPr/>
                    <a:lstStyle/>
                    <a:p>
                      <a:pPr algn="ctr">
                        <a:lnSpc>
                          <a:spcPct val="107000"/>
                        </a:lnSpc>
                        <a:spcAft>
                          <a:spcPts val="0"/>
                        </a:spcAft>
                      </a:pPr>
                      <a:r>
                        <a:rPr lang="es-MX" sz="1200">
                          <a:effectLst/>
                        </a:rPr>
                        <a:t>prioridad</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0"/>
                  </a:ext>
                </a:extLst>
              </a:tr>
              <a:tr h="182880">
                <a:tc vMerge="1">
                  <a:txBody>
                    <a:bodyPr/>
                    <a:lstStyle/>
                    <a:p>
                      <a:endParaRPr lang="es-ES"/>
                    </a:p>
                  </a:txBody>
                  <a:tcPr/>
                </a:tc>
                <a:tc>
                  <a:txBody>
                    <a:bodyPr/>
                    <a:lstStyle/>
                    <a:p>
                      <a:pPr algn="ctr">
                        <a:lnSpc>
                          <a:spcPct val="107000"/>
                        </a:lnSpc>
                        <a:spcAft>
                          <a:spcPts val="0"/>
                        </a:spcAft>
                      </a:pPr>
                      <a:r>
                        <a:rPr lang="es-MX"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1</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resultado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1"/>
                  </a:ext>
                </a:extLst>
              </a:tr>
              <a:tr h="182880">
                <a:tc>
                  <a:txBody>
                    <a:bodyPr/>
                    <a:lstStyle/>
                    <a:p>
                      <a:pPr algn="ctr">
                        <a:lnSpc>
                          <a:spcPct val="107000"/>
                        </a:lnSpc>
                        <a:spcAft>
                          <a:spcPts val="0"/>
                        </a:spcAft>
                      </a:pPr>
                      <a:r>
                        <a:rPr lang="es-MX" sz="1200">
                          <a:effectLst/>
                        </a:rPr>
                        <a:t>Facilidad de operación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2"/>
                  </a:ext>
                </a:extLst>
              </a:tr>
              <a:tr h="182880">
                <a:tc>
                  <a:txBody>
                    <a:bodyPr/>
                    <a:lstStyle/>
                    <a:p>
                      <a:pPr algn="ctr">
                        <a:lnSpc>
                          <a:spcPct val="107000"/>
                        </a:lnSpc>
                        <a:spcAft>
                          <a:spcPts val="0"/>
                        </a:spcAft>
                      </a:pPr>
                      <a:r>
                        <a:rPr lang="es-MX" sz="1200">
                          <a:effectLst/>
                        </a:rPr>
                        <a:t>Tiempo de servicio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3"/>
                  </a:ext>
                </a:extLst>
              </a:tr>
              <a:tr h="182880">
                <a:tc>
                  <a:txBody>
                    <a:bodyPr/>
                    <a:lstStyle/>
                    <a:p>
                      <a:pPr algn="ctr">
                        <a:lnSpc>
                          <a:spcPct val="107000"/>
                        </a:lnSpc>
                        <a:spcAft>
                          <a:spcPts val="0"/>
                        </a:spcAft>
                      </a:pPr>
                      <a:r>
                        <a:rPr lang="es-MX" sz="1200">
                          <a:effectLst/>
                        </a:rPr>
                        <a:t>Seguridad de operación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4"/>
                  </a:ext>
                </a:extLst>
              </a:tr>
              <a:tr h="182880">
                <a:tc>
                  <a:txBody>
                    <a:bodyPr/>
                    <a:lstStyle/>
                    <a:p>
                      <a:pPr algn="ctr">
                        <a:lnSpc>
                          <a:spcPct val="107000"/>
                        </a:lnSpc>
                        <a:spcAft>
                          <a:spcPts val="0"/>
                        </a:spcAft>
                      </a:pPr>
                      <a:r>
                        <a:rPr lang="es-MX" sz="1200">
                          <a:effectLst/>
                        </a:rPr>
                        <a:t>Facilidad de mantenimiento</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5"/>
                  </a:ext>
                </a:extLst>
              </a:tr>
              <a:tr h="182880">
                <a:tc>
                  <a:txBody>
                    <a:bodyPr/>
                    <a:lstStyle/>
                    <a:p>
                      <a:pPr algn="ctr">
                        <a:lnSpc>
                          <a:spcPct val="107000"/>
                        </a:lnSpc>
                        <a:spcAft>
                          <a:spcPts val="0"/>
                        </a:spcAft>
                      </a:pPr>
                      <a:r>
                        <a:rPr lang="es-MX" sz="1200">
                          <a:effectLst/>
                        </a:rPr>
                        <a:t>Factibilidad de construcción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4</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6"/>
                  </a:ext>
                </a:extLst>
              </a:tr>
              <a:tr h="182880">
                <a:tc>
                  <a:txBody>
                    <a:bodyPr/>
                    <a:lstStyle/>
                    <a:p>
                      <a:pPr algn="ctr">
                        <a:lnSpc>
                          <a:spcPct val="107000"/>
                        </a:lnSpc>
                        <a:spcAft>
                          <a:spcPts val="0"/>
                        </a:spcAft>
                      </a:pPr>
                      <a:r>
                        <a:rPr lang="es-MX" sz="1200">
                          <a:effectLst/>
                        </a:rPr>
                        <a:t>Resistencia adecuada de materiales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7"/>
                  </a:ext>
                </a:extLst>
              </a:tr>
              <a:tr h="182880">
                <a:tc>
                  <a:txBody>
                    <a:bodyPr/>
                    <a:lstStyle/>
                    <a:p>
                      <a:pPr algn="ctr">
                        <a:lnSpc>
                          <a:spcPct val="107000"/>
                        </a:lnSpc>
                        <a:spcAft>
                          <a:spcPts val="0"/>
                        </a:spcAft>
                      </a:pPr>
                      <a:r>
                        <a:rPr lang="es-MX" sz="1200">
                          <a:effectLst/>
                        </a:rPr>
                        <a:t>Confiabilidad de resultados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5</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8"/>
                  </a:ext>
                </a:extLst>
              </a:tr>
              <a:tr h="182880">
                <a:tc>
                  <a:txBody>
                    <a:bodyPr/>
                    <a:lstStyle/>
                    <a:p>
                      <a:pPr algn="ctr">
                        <a:lnSpc>
                          <a:spcPct val="107000"/>
                        </a:lnSpc>
                        <a:spcAft>
                          <a:spcPts val="0"/>
                        </a:spcAft>
                      </a:pPr>
                      <a:r>
                        <a:rPr lang="es-MX" sz="1200">
                          <a:effectLst/>
                        </a:rPr>
                        <a:t>Relación adecuada costo/operación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09"/>
                  </a:ext>
                </a:extLst>
              </a:tr>
              <a:tr h="182880">
                <a:tc>
                  <a:txBody>
                    <a:bodyPr/>
                    <a:lstStyle/>
                    <a:p>
                      <a:pPr algn="ctr">
                        <a:lnSpc>
                          <a:spcPct val="107000"/>
                        </a:lnSpc>
                        <a:spcAft>
                          <a:spcPts val="0"/>
                        </a:spcAft>
                      </a:pPr>
                      <a:r>
                        <a:rPr lang="es-MX" sz="1200">
                          <a:effectLst/>
                        </a:rPr>
                        <a:t>Factibilidad de reparación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0"/>
                  </a:ext>
                </a:extLst>
              </a:tr>
              <a:tr h="182880">
                <a:tc>
                  <a:txBody>
                    <a:bodyPr/>
                    <a:lstStyle/>
                    <a:p>
                      <a:pPr algn="ctr">
                        <a:lnSpc>
                          <a:spcPct val="107000"/>
                        </a:lnSpc>
                        <a:spcAft>
                          <a:spcPts val="0"/>
                        </a:spcAft>
                      </a:pPr>
                      <a:r>
                        <a:rPr lang="es-MX" sz="1200">
                          <a:effectLst/>
                        </a:rPr>
                        <a:t>Numero apropiado de componentes</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2</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1"/>
                  </a:ext>
                </a:extLst>
              </a:tr>
              <a:tr h="182880">
                <a:tc>
                  <a:txBody>
                    <a:bodyPr/>
                    <a:lstStyle/>
                    <a:p>
                      <a:pPr algn="ctr">
                        <a:lnSpc>
                          <a:spcPct val="107000"/>
                        </a:lnSpc>
                        <a:spcAft>
                          <a:spcPts val="0"/>
                        </a:spcAft>
                      </a:pPr>
                      <a:r>
                        <a:rPr lang="es-MX" sz="1200">
                          <a:effectLst/>
                        </a:rPr>
                        <a:t>Protección adecuada de la estructura</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3</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2"/>
                  </a:ext>
                </a:extLst>
              </a:tr>
              <a:tr h="182880">
                <a:tc>
                  <a:txBody>
                    <a:bodyPr/>
                    <a:lstStyle/>
                    <a:p>
                      <a:pPr algn="ctr">
                        <a:lnSpc>
                          <a:spcPct val="107000"/>
                        </a:lnSpc>
                        <a:spcAft>
                          <a:spcPts val="0"/>
                        </a:spcAft>
                      </a:pPr>
                      <a:r>
                        <a:rPr lang="es-MX" sz="1200">
                          <a:effectLst/>
                        </a:rPr>
                        <a:t>Ergonomía apropiada de operación</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a:effectLst/>
                        </a:rPr>
                        <a:t>x</a:t>
                      </a:r>
                      <a:endParaRPr lang="es-E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endParaRPr lang="es-ES" sz="1100">
                        <a:effectLst/>
                        <a:latin typeface="Calibri" panose="020F0502020204030204" pitchFamily="34" charset="0"/>
                        <a:cs typeface="Times New Roman" panose="02020603050405020304" pitchFamily="18" charset="0"/>
                      </a:endParaRPr>
                    </a:p>
                  </a:txBody>
                  <a:tcPr marL="68580" marR="68580" marT="0" marB="0" anchor="ctr"/>
                </a:tc>
                <a:tc>
                  <a:txBody>
                    <a:bodyPr/>
                    <a:lstStyle/>
                    <a:p>
                      <a:pPr algn="ctr">
                        <a:lnSpc>
                          <a:spcPct val="107000"/>
                        </a:lnSpc>
                        <a:spcAft>
                          <a:spcPts val="0"/>
                        </a:spcAft>
                      </a:pPr>
                      <a:r>
                        <a:rPr lang="es-MX" sz="1200" dirty="0">
                          <a:effectLst/>
                        </a:rPr>
                        <a:t>3</a:t>
                      </a:r>
                      <a:endParaRPr lang="es-E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xmlns="" val="10013"/>
                  </a:ext>
                </a:extLst>
              </a:tr>
            </a:tbl>
          </a:graphicData>
        </a:graphic>
      </p:graphicFrame>
    </p:spTree>
    <p:extLst>
      <p:ext uri="{BB962C8B-B14F-4D97-AF65-F5344CB8AC3E}">
        <p14:creationId xmlns:p14="http://schemas.microsoft.com/office/powerpoint/2010/main" val="426329468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8979D5D6-816D-4136-A477-2BAEADB0E11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con 2 probeta</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Marcador de texto 5">
            <a:extLst>
              <a:ext uri="{FF2B5EF4-FFF2-40B4-BE49-F238E27FC236}">
                <a16:creationId xmlns:a16="http://schemas.microsoft.com/office/drawing/2014/main" xmlns="" id="{182DDD9F-843D-460E-BF53-E128DD2C097E}"/>
              </a:ext>
            </a:extLst>
          </p:cNvPr>
          <p:cNvSpPr txBox="1">
            <a:spLocks/>
          </p:cNvSpPr>
          <p:nvPr/>
        </p:nvSpPr>
        <p:spPr>
          <a:xfrm>
            <a:off x="862014" y="1412916"/>
            <a:ext cx="5157787" cy="684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texto 7">
            <a:extLst>
              <a:ext uri="{FF2B5EF4-FFF2-40B4-BE49-F238E27FC236}">
                <a16:creationId xmlns:a16="http://schemas.microsoft.com/office/drawing/2014/main" xmlns="" id="{9CF76FFF-B51D-4AE5-8B66-BFB6FCF261BF}"/>
              </a:ext>
            </a:extLst>
          </p:cNvPr>
          <p:cNvSpPr txBox="1">
            <a:spLocks/>
          </p:cNvSpPr>
          <p:nvPr/>
        </p:nvSpPr>
        <p:spPr>
          <a:xfrm>
            <a:off x="6172200" y="1412916"/>
            <a:ext cx="5183188" cy="6849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ysClr val="windowText" lastClr="000000"/>
                </a:solidFill>
                <a:effectLst/>
                <a:uLnTx/>
                <a:uFillTx/>
                <a:latin typeface="Calibri" panose="020F0502020204030204"/>
              </a:rPr>
              <a:t>Gráfica con los valores isostáticos y dinámicos</a:t>
            </a:r>
          </a:p>
        </p:txBody>
      </p:sp>
      <p:graphicFrame>
        <p:nvGraphicFramePr>
          <p:cNvPr id="6" name="Marcador de contenido 12">
            <a:extLst>
              <a:ext uri="{FF2B5EF4-FFF2-40B4-BE49-F238E27FC236}">
                <a16:creationId xmlns:a16="http://schemas.microsoft.com/office/drawing/2014/main" xmlns="" id="{00000000-0008-0000-0100-00000A000000}"/>
              </a:ext>
            </a:extLst>
          </p:cNvPr>
          <p:cNvGraphicFramePr>
            <a:graphicFrameLocks/>
          </p:cNvGraphicFramePr>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13">
            <a:extLst>
              <a:ext uri="{FF2B5EF4-FFF2-40B4-BE49-F238E27FC236}">
                <a16:creationId xmlns:a16="http://schemas.microsoft.com/office/drawing/2014/main" xmlns="" id="{00000000-0008-0000-0100-000009000000}"/>
              </a:ext>
            </a:extLst>
          </p:cNvPr>
          <p:cNvGraphicFramePr>
            <a:graphicFrameLocks/>
          </p:cNvGraphicFramePr>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750913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3999" y="26982"/>
            <a:ext cx="10423021" cy="6402415"/>
          </a:xfrm>
          <a:prstGeom prst="rect">
            <a:avLst/>
          </a:prstGeom>
        </p:spPr>
        <p:txBody>
          <a:bodyPr/>
          <a:lstStyle/>
          <a:p>
            <a:pPr marL="0" indent="0" algn="r" defTabSz="914400">
              <a:buNone/>
            </a:pPr>
            <a:r>
              <a:rPr lang="es-EC" b="1" i="1" dirty="0">
                <a:solidFill>
                  <a:schemeClr val="tx1"/>
                </a:solidFill>
              </a:rPr>
              <a:t>DEFINICIÓN DEL PROBLEMA</a:t>
            </a:r>
          </a:p>
        </p:txBody>
      </p:sp>
      <p:pic>
        <p:nvPicPr>
          <p:cNvPr id="3"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1869229" y="164068"/>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graphicFrame>
        <p:nvGraphicFramePr>
          <p:cNvPr id="2" name="Diagrama 1">
            <a:extLst>
              <a:ext uri="{FF2B5EF4-FFF2-40B4-BE49-F238E27FC236}">
                <a16:creationId xmlns:a16="http://schemas.microsoft.com/office/drawing/2014/main" xmlns="" id="{3587FBB3-C89F-47F4-9426-12937C429C87}"/>
              </a:ext>
            </a:extLst>
          </p:cNvPr>
          <p:cNvGraphicFramePr/>
          <p:nvPr>
            <p:extLst>
              <p:ext uri="{D42A27DB-BD31-4B8C-83A1-F6EECF244321}">
                <p14:modId xmlns:p14="http://schemas.microsoft.com/office/powerpoint/2010/main" val="1551154600"/>
              </p:ext>
            </p:extLst>
          </p:nvPr>
        </p:nvGraphicFramePr>
        <p:xfrm>
          <a:off x="3465324" y="798619"/>
          <a:ext cx="5960179" cy="4524917"/>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pic>
        <p:nvPicPr>
          <p:cNvPr id="27" name="Imagen 26"/>
          <p:cNvPicPr>
            <a:picLocks noChangeAspect="1"/>
          </p:cNvPicPr>
          <p:nvPr/>
        </p:nvPicPr>
        <p:blipFill>
          <a:blip r:embed="rId10"/>
          <a:stretch>
            <a:fillRect/>
          </a:stretch>
        </p:blipFill>
        <p:spPr>
          <a:xfrm>
            <a:off x="5761022" y="5459269"/>
            <a:ext cx="1368780" cy="1398731"/>
          </a:xfrm>
          <a:prstGeom prst="rect">
            <a:avLst/>
          </a:prstGeom>
        </p:spPr>
      </p:pic>
      <p:pic>
        <p:nvPicPr>
          <p:cNvPr id="30" name="Imagen 29"/>
          <p:cNvPicPr>
            <a:picLocks noChangeAspect="1"/>
          </p:cNvPicPr>
          <p:nvPr/>
        </p:nvPicPr>
        <p:blipFill rotWithShape="1">
          <a:blip r:embed="rId11" cstate="print">
            <a:extLst>
              <a:ext uri="{28A0092B-C50C-407E-A947-70E740481C1C}">
                <a14:useLocalDpi xmlns:a14="http://schemas.microsoft.com/office/drawing/2010/main" val="0"/>
              </a:ext>
            </a:extLst>
          </a:blip>
          <a:srcRect l="6379" t="23301" r="16420" b="21647"/>
          <a:stretch/>
        </p:blipFill>
        <p:spPr>
          <a:xfrm>
            <a:off x="5801701" y="99050"/>
            <a:ext cx="1287423" cy="688539"/>
          </a:xfrm>
          <a:prstGeom prst="rect">
            <a:avLst/>
          </a:prstGeom>
        </p:spPr>
      </p:pic>
      <p:pic>
        <p:nvPicPr>
          <p:cNvPr id="33" name="Picture 2" descr="Resultado de imagen para potencia motor trifasico"/>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812772" y="2405002"/>
            <a:ext cx="1312149" cy="1312149"/>
          </a:xfrm>
          <a:prstGeom prst="rect">
            <a:avLst/>
          </a:prstGeom>
          <a:solidFill>
            <a:srgbClr val="00B050"/>
          </a:solidFill>
        </p:spPr>
      </p:pic>
      <p:pic>
        <p:nvPicPr>
          <p:cNvPr id="35" name="Picture 4" descr="Resultado de imagen para cuchillas fija y movil"/>
          <p:cNvPicPr>
            <a:picLocks noChangeAspect="1" noChangeArrowheads="1"/>
          </p:cNvPicPr>
          <p:nvPr/>
        </p:nvPicPr>
        <p:blipFill rotWithShape="1">
          <a:blip r:embed="rId13">
            <a:extLst>
              <a:ext uri="{28A0092B-C50C-407E-A947-70E740481C1C}">
                <a14:useLocalDpi xmlns:a14="http://schemas.microsoft.com/office/drawing/2010/main" val="0"/>
              </a:ext>
            </a:extLst>
          </a:blip>
          <a:srcRect l="33907" t="13573" r="48611" b="9642"/>
          <a:stretch/>
        </p:blipFill>
        <p:spPr bwMode="auto">
          <a:xfrm>
            <a:off x="9189398" y="2297969"/>
            <a:ext cx="888657" cy="18604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90837061"/>
      </p:ext>
    </p:extLst>
  </p:cSld>
  <p:clrMapOvr>
    <a:masterClrMapping/>
  </p:clrMapOvr>
  <p:transition>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8979D5D6-816D-4136-A477-2BAEADB0E11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con 3 probeta</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Marcador de texto 5">
            <a:extLst>
              <a:ext uri="{FF2B5EF4-FFF2-40B4-BE49-F238E27FC236}">
                <a16:creationId xmlns:a16="http://schemas.microsoft.com/office/drawing/2014/main" xmlns="" id="{182DDD9F-843D-460E-BF53-E128DD2C097E}"/>
              </a:ext>
            </a:extLst>
          </p:cNvPr>
          <p:cNvSpPr txBox="1">
            <a:spLocks/>
          </p:cNvSpPr>
          <p:nvPr/>
        </p:nvSpPr>
        <p:spPr>
          <a:xfrm>
            <a:off x="862014" y="1412916"/>
            <a:ext cx="5157787" cy="684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texto 7">
            <a:extLst>
              <a:ext uri="{FF2B5EF4-FFF2-40B4-BE49-F238E27FC236}">
                <a16:creationId xmlns:a16="http://schemas.microsoft.com/office/drawing/2014/main" xmlns="" id="{9CF76FFF-B51D-4AE5-8B66-BFB6FCF261BF}"/>
              </a:ext>
            </a:extLst>
          </p:cNvPr>
          <p:cNvSpPr txBox="1">
            <a:spLocks/>
          </p:cNvSpPr>
          <p:nvPr/>
        </p:nvSpPr>
        <p:spPr>
          <a:xfrm>
            <a:off x="6172200" y="1412916"/>
            <a:ext cx="5183188" cy="6849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ysClr val="windowText" lastClr="000000"/>
                </a:solidFill>
                <a:effectLst/>
                <a:uLnTx/>
                <a:uFillTx/>
                <a:latin typeface="Calibri" panose="020F0502020204030204"/>
              </a:rPr>
              <a:t>Gráfica con los valores isostáticos y dinámicos</a:t>
            </a:r>
          </a:p>
        </p:txBody>
      </p:sp>
      <p:graphicFrame>
        <p:nvGraphicFramePr>
          <p:cNvPr id="6" name="Marcador de contenido 12">
            <a:extLst>
              <a:ext uri="{FF2B5EF4-FFF2-40B4-BE49-F238E27FC236}">
                <a16:creationId xmlns:a16="http://schemas.microsoft.com/office/drawing/2014/main" xmlns="" id="{00000000-0008-0000-0200-000003000000}"/>
              </a:ext>
            </a:extLst>
          </p:cNvPr>
          <p:cNvGraphicFramePr>
            <a:graphicFrameLocks/>
          </p:cNvGraphicFramePr>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13">
            <a:extLst>
              <a:ext uri="{FF2B5EF4-FFF2-40B4-BE49-F238E27FC236}">
                <a16:creationId xmlns:a16="http://schemas.microsoft.com/office/drawing/2014/main" xmlns="" id="{00000000-0008-0000-0200-000002000000}"/>
              </a:ext>
            </a:extLst>
          </p:cNvPr>
          <p:cNvGraphicFramePr>
            <a:graphicFrameLocks/>
          </p:cNvGraphicFramePr>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43546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8979D5D6-816D-4136-A477-2BAEADB0E11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con 4 probeta</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Marcador de texto 5">
            <a:extLst>
              <a:ext uri="{FF2B5EF4-FFF2-40B4-BE49-F238E27FC236}">
                <a16:creationId xmlns:a16="http://schemas.microsoft.com/office/drawing/2014/main" xmlns="" id="{182DDD9F-843D-460E-BF53-E128DD2C097E}"/>
              </a:ext>
            </a:extLst>
          </p:cNvPr>
          <p:cNvSpPr txBox="1">
            <a:spLocks/>
          </p:cNvSpPr>
          <p:nvPr/>
        </p:nvSpPr>
        <p:spPr>
          <a:xfrm>
            <a:off x="862014" y="1412916"/>
            <a:ext cx="5157787" cy="684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texto 7">
            <a:extLst>
              <a:ext uri="{FF2B5EF4-FFF2-40B4-BE49-F238E27FC236}">
                <a16:creationId xmlns:a16="http://schemas.microsoft.com/office/drawing/2014/main" xmlns="" id="{9CF76FFF-B51D-4AE5-8B66-BFB6FCF261BF}"/>
              </a:ext>
            </a:extLst>
          </p:cNvPr>
          <p:cNvSpPr txBox="1">
            <a:spLocks/>
          </p:cNvSpPr>
          <p:nvPr/>
        </p:nvSpPr>
        <p:spPr>
          <a:xfrm>
            <a:off x="6172200" y="1412916"/>
            <a:ext cx="5183188" cy="6849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estáticos y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6" name="Marcador de contenido 12">
            <a:extLst>
              <a:ext uri="{FF2B5EF4-FFF2-40B4-BE49-F238E27FC236}">
                <a16:creationId xmlns:a16="http://schemas.microsoft.com/office/drawing/2014/main" xmlns="" id="{00000000-0008-0000-0300-000003000000}"/>
              </a:ext>
            </a:extLst>
          </p:cNvPr>
          <p:cNvGraphicFramePr>
            <a:graphicFrameLocks/>
          </p:cNvGraphicFramePr>
          <p:nvPr/>
        </p:nvGraphicFramePr>
        <p:xfrm>
          <a:off x="444382" y="2505075"/>
          <a:ext cx="5553194"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13">
            <a:extLst>
              <a:ext uri="{FF2B5EF4-FFF2-40B4-BE49-F238E27FC236}">
                <a16:creationId xmlns:a16="http://schemas.microsoft.com/office/drawing/2014/main" xmlns="" id="{00000000-0008-0000-0300-000002000000}"/>
              </a:ext>
            </a:extLst>
          </p:cNvPr>
          <p:cNvGraphicFramePr>
            <a:graphicFrameLocks/>
          </p:cNvGraphicFramePr>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90770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8979D5D6-816D-4136-A477-2BAEADB0E11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con 5 probeta</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Marcador de texto 5">
            <a:extLst>
              <a:ext uri="{FF2B5EF4-FFF2-40B4-BE49-F238E27FC236}">
                <a16:creationId xmlns:a16="http://schemas.microsoft.com/office/drawing/2014/main" xmlns="" id="{182DDD9F-843D-460E-BF53-E128DD2C097E}"/>
              </a:ext>
            </a:extLst>
          </p:cNvPr>
          <p:cNvSpPr txBox="1">
            <a:spLocks/>
          </p:cNvSpPr>
          <p:nvPr/>
        </p:nvSpPr>
        <p:spPr>
          <a:xfrm>
            <a:off x="862014" y="1412916"/>
            <a:ext cx="5157787" cy="684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texto 7">
            <a:extLst>
              <a:ext uri="{FF2B5EF4-FFF2-40B4-BE49-F238E27FC236}">
                <a16:creationId xmlns:a16="http://schemas.microsoft.com/office/drawing/2014/main" xmlns="" id="{9CF76FFF-B51D-4AE5-8B66-BFB6FCF261BF}"/>
              </a:ext>
            </a:extLst>
          </p:cNvPr>
          <p:cNvSpPr txBox="1">
            <a:spLocks/>
          </p:cNvSpPr>
          <p:nvPr/>
        </p:nvSpPr>
        <p:spPr>
          <a:xfrm>
            <a:off x="6172200" y="1412916"/>
            <a:ext cx="5183188" cy="6849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ysClr val="windowText" lastClr="000000"/>
                </a:solidFill>
                <a:effectLst/>
                <a:uLnTx/>
                <a:uFillTx/>
                <a:latin typeface="Calibri" panose="020F0502020204030204"/>
              </a:rPr>
              <a:t>Gráfica con los valores isostáticos y dinámicos</a:t>
            </a:r>
          </a:p>
        </p:txBody>
      </p:sp>
      <p:graphicFrame>
        <p:nvGraphicFramePr>
          <p:cNvPr id="6" name="Marcador de contenido 12">
            <a:extLst>
              <a:ext uri="{FF2B5EF4-FFF2-40B4-BE49-F238E27FC236}">
                <a16:creationId xmlns:a16="http://schemas.microsoft.com/office/drawing/2014/main" xmlns="" id="{00000000-0008-0000-0400-000003000000}"/>
              </a:ext>
            </a:extLst>
          </p:cNvPr>
          <p:cNvGraphicFramePr>
            <a:graphicFrameLocks/>
          </p:cNvGraphicFramePr>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13">
            <a:extLst>
              <a:ext uri="{FF2B5EF4-FFF2-40B4-BE49-F238E27FC236}">
                <a16:creationId xmlns:a16="http://schemas.microsoft.com/office/drawing/2014/main" xmlns="" id="{00000000-0008-0000-0400-000002000000}"/>
              </a:ext>
            </a:extLst>
          </p:cNvPr>
          <p:cNvGraphicFramePr>
            <a:graphicFrameLocks/>
          </p:cNvGraphicFramePr>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7326122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1">
            <a:extLst>
              <a:ext uri="{FF2B5EF4-FFF2-40B4-BE49-F238E27FC236}">
                <a16:creationId xmlns:a16="http://schemas.microsoft.com/office/drawing/2014/main" xmlns="" id="{8979D5D6-816D-4136-A477-2BAEADB0E118}"/>
              </a:ext>
            </a:extLst>
          </p:cNvPr>
          <p:cNvSpPr txBox="1">
            <a:spLocks/>
          </p:cNvSpPr>
          <p:nvPr/>
        </p:nvSpPr>
        <p:spPr>
          <a:xfrm>
            <a:off x="839788" y="365125"/>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4400" b="0" i="0" u="none" strike="noStrike" kern="1200" cap="none" spc="0" normalizeH="0" baseline="0" noProof="0">
                <a:ln>
                  <a:noFill/>
                </a:ln>
                <a:solidFill>
                  <a:sysClr val="windowText" lastClr="000000"/>
                </a:solidFill>
                <a:effectLst/>
                <a:uLnTx/>
                <a:uFillTx/>
                <a:latin typeface="Calibri Light" panose="020F0302020204030204"/>
              </a:rPr>
              <a:t>Esfuerzo cortante con 6 probeta</a:t>
            </a:r>
            <a:endParaRPr kumimoji="0" lang="es-MX" sz="4400" b="0" i="0" u="none" strike="noStrike" kern="1200" cap="none" spc="0" normalizeH="0" baseline="0" noProof="0" dirty="0">
              <a:ln>
                <a:noFill/>
              </a:ln>
              <a:solidFill>
                <a:sysClr val="windowText" lastClr="000000"/>
              </a:solidFill>
              <a:effectLst/>
              <a:uLnTx/>
              <a:uFillTx/>
              <a:latin typeface="Calibri Light" panose="020F0302020204030204"/>
            </a:endParaRPr>
          </a:p>
        </p:txBody>
      </p:sp>
      <p:sp>
        <p:nvSpPr>
          <p:cNvPr id="4" name="Marcador de texto 5">
            <a:extLst>
              <a:ext uri="{FF2B5EF4-FFF2-40B4-BE49-F238E27FC236}">
                <a16:creationId xmlns:a16="http://schemas.microsoft.com/office/drawing/2014/main" xmlns="" id="{182DDD9F-843D-460E-BF53-E128DD2C097E}"/>
              </a:ext>
            </a:extLst>
          </p:cNvPr>
          <p:cNvSpPr txBox="1">
            <a:spLocks/>
          </p:cNvSpPr>
          <p:nvPr/>
        </p:nvSpPr>
        <p:spPr>
          <a:xfrm>
            <a:off x="862014" y="1412916"/>
            <a:ext cx="5157787" cy="684965"/>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Gráfica con los valores dinámicos</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sp>
        <p:nvSpPr>
          <p:cNvPr id="5" name="Marcador de texto 7">
            <a:extLst>
              <a:ext uri="{FF2B5EF4-FFF2-40B4-BE49-F238E27FC236}">
                <a16:creationId xmlns:a16="http://schemas.microsoft.com/office/drawing/2014/main" xmlns="" id="{9CF76FFF-B51D-4AE5-8B66-BFB6FCF261BF}"/>
              </a:ext>
            </a:extLst>
          </p:cNvPr>
          <p:cNvSpPr txBox="1">
            <a:spLocks/>
          </p:cNvSpPr>
          <p:nvPr/>
        </p:nvSpPr>
        <p:spPr>
          <a:xfrm>
            <a:off x="6172200" y="1412916"/>
            <a:ext cx="5183188" cy="684965"/>
          </a:xfrm>
          <a:prstGeom prst="rect">
            <a:avLst/>
          </a:prstGeom>
        </p:spPr>
        <p:txBody>
          <a:bodyPr vert="horz" lIns="91440" tIns="45720" rIns="91440" bIns="45720" rtlCol="0" anchor="b">
            <a:normAutofit lnSpcReduction="10000"/>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dirty="0">
                <a:ln>
                  <a:noFill/>
                </a:ln>
                <a:solidFill>
                  <a:sysClr val="windowText" lastClr="000000"/>
                </a:solidFill>
                <a:effectLst/>
                <a:uLnTx/>
                <a:uFillTx/>
                <a:latin typeface="Calibri" panose="020F0502020204030204"/>
              </a:rPr>
              <a:t>Gráfica con los valores isostáticos y dinámicos</a:t>
            </a:r>
          </a:p>
        </p:txBody>
      </p:sp>
      <p:graphicFrame>
        <p:nvGraphicFramePr>
          <p:cNvPr id="6" name="Marcador de contenido 12">
            <a:extLst>
              <a:ext uri="{FF2B5EF4-FFF2-40B4-BE49-F238E27FC236}">
                <a16:creationId xmlns:a16="http://schemas.microsoft.com/office/drawing/2014/main" xmlns="" id="{00000000-0008-0000-0500-000003000000}"/>
              </a:ext>
            </a:extLst>
          </p:cNvPr>
          <p:cNvGraphicFramePr>
            <a:graphicFrameLocks/>
          </p:cNvGraphicFramePr>
          <p:nvPr/>
        </p:nvGraphicFramePr>
        <p:xfrm>
          <a:off x="839788" y="2505075"/>
          <a:ext cx="5157787" cy="368458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Marcador de contenido 13">
            <a:extLst>
              <a:ext uri="{FF2B5EF4-FFF2-40B4-BE49-F238E27FC236}">
                <a16:creationId xmlns:a16="http://schemas.microsoft.com/office/drawing/2014/main" xmlns="" id="{00000000-0008-0000-0500-000002000000}"/>
              </a:ext>
            </a:extLst>
          </p:cNvPr>
          <p:cNvGraphicFramePr>
            <a:graphicFrameLocks/>
          </p:cNvGraphicFramePr>
          <p:nvPr/>
        </p:nvGraphicFramePr>
        <p:xfrm>
          <a:off x="6172200" y="2505075"/>
          <a:ext cx="5183188" cy="3684588"/>
        </p:xfrm>
        <a:graphic>
          <a:graphicData uri="http://schemas.openxmlformats.org/drawingml/2006/chart">
            <c:chart xmlns:c="http://schemas.openxmlformats.org/drawingml/2006/chart" xmlns:r="http://schemas.openxmlformats.org/officeDocument/2006/relationships" r:id="rId3"/>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4934315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6">
            <a:extLst>
              <a:ext uri="{FF2B5EF4-FFF2-40B4-BE49-F238E27FC236}">
                <a16:creationId xmlns:a16="http://schemas.microsoft.com/office/drawing/2014/main" xmlns="" id="{4A9C70F9-6F26-4D00-B10D-95981E433E53}"/>
              </a:ext>
            </a:extLst>
          </p:cNvPr>
          <p:cNvSpPr txBox="1">
            <a:spLocks/>
          </p:cNvSpPr>
          <p:nvPr/>
        </p:nvSpPr>
        <p:spPr>
          <a:xfrm>
            <a:off x="839788" y="49826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Relación porcentual entre el esfuerzo cortante en condiciones isostáticas y dinámicas</a:t>
            </a:r>
          </a:p>
        </p:txBody>
      </p:sp>
      <p:sp>
        <p:nvSpPr>
          <p:cNvPr id="4" name="Marcador de texto 7">
            <a:extLst>
              <a:ext uri="{FF2B5EF4-FFF2-40B4-BE49-F238E27FC236}">
                <a16:creationId xmlns:a16="http://schemas.microsoft.com/office/drawing/2014/main" xmlns="" id="{2BD716E4-FDBC-4FFA-A57B-ABF510DA618D}"/>
              </a:ext>
            </a:extLst>
          </p:cNvPr>
          <p:cNvSpPr txBox="1">
            <a:spLocks/>
          </p:cNvSpPr>
          <p:nvPr/>
        </p:nvSpPr>
        <p:spPr>
          <a:xfrm>
            <a:off x="839788" y="1681163"/>
            <a:ext cx="5157787" cy="5247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400 RPM</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5" name="Marcador de contenido 11">
            <a:extLst>
              <a:ext uri="{FF2B5EF4-FFF2-40B4-BE49-F238E27FC236}">
                <a16:creationId xmlns:a16="http://schemas.microsoft.com/office/drawing/2014/main" xmlns="" id="{EFFC085A-6E9F-47D4-B062-40D95D5A4ED2}"/>
              </a:ext>
            </a:extLst>
          </p:cNvPr>
          <p:cNvGraphicFramePr>
            <a:graphicFrameLocks/>
          </p:cNvGraphicFramePr>
          <p:nvPr/>
        </p:nvGraphicFramePr>
        <p:xfrm>
          <a:off x="1036948" y="2613587"/>
          <a:ext cx="4960627" cy="2880360"/>
        </p:xfrm>
        <a:graphic>
          <a:graphicData uri="http://schemas.openxmlformats.org/drawingml/2006/table">
            <a:tbl>
              <a:tblPr firstRow="1" firstCol="1" bandRow="1"/>
              <a:tblGrid>
                <a:gridCol w="710499">
                  <a:extLst>
                    <a:ext uri="{9D8B030D-6E8A-4147-A177-3AD203B41FA5}">
                      <a16:colId xmlns:a16="http://schemas.microsoft.com/office/drawing/2014/main" xmlns="" val="3613316449"/>
                    </a:ext>
                  </a:extLst>
                </a:gridCol>
                <a:gridCol w="1628287">
                  <a:extLst>
                    <a:ext uri="{9D8B030D-6E8A-4147-A177-3AD203B41FA5}">
                      <a16:colId xmlns:a16="http://schemas.microsoft.com/office/drawing/2014/main" xmlns="" val="302315401"/>
                    </a:ext>
                  </a:extLst>
                </a:gridCol>
                <a:gridCol w="1544656">
                  <a:extLst>
                    <a:ext uri="{9D8B030D-6E8A-4147-A177-3AD203B41FA5}">
                      <a16:colId xmlns:a16="http://schemas.microsoft.com/office/drawing/2014/main" xmlns="" val="3393533927"/>
                    </a:ext>
                  </a:extLst>
                </a:gridCol>
                <a:gridCol w="1077185">
                  <a:extLst>
                    <a:ext uri="{9D8B030D-6E8A-4147-A177-3AD203B41FA5}">
                      <a16:colId xmlns:a16="http://schemas.microsoft.com/office/drawing/2014/main" xmlns="" val="2501616710"/>
                    </a:ext>
                  </a:extLst>
                </a:gridCol>
              </a:tblGrid>
              <a:tr h="74982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Ensayo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estático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dinámico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Relación porcentual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xmlns="" val="2596524627"/>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4.201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0.010</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0.241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4207054431"/>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4.398</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0.212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2753671335"/>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5.026</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0.207</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3824896477"/>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4.533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0.218</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2650585213"/>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4.945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0.010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0.206</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2871057201"/>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4.512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0.010</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0.247</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2892617654"/>
                  </a:ext>
                </a:extLst>
              </a:tr>
            </a:tbl>
          </a:graphicData>
        </a:graphic>
      </p:graphicFrame>
      <p:sp>
        <p:nvSpPr>
          <p:cNvPr id="6" name="Marcador de texto 9">
            <a:extLst>
              <a:ext uri="{FF2B5EF4-FFF2-40B4-BE49-F238E27FC236}">
                <a16:creationId xmlns:a16="http://schemas.microsoft.com/office/drawing/2014/main" xmlns="" id="{A60A66DF-A8E6-4421-9FE8-96AE4499D92E}"/>
              </a:ext>
            </a:extLst>
          </p:cNvPr>
          <p:cNvSpPr txBox="1">
            <a:spLocks/>
          </p:cNvSpPr>
          <p:nvPr/>
        </p:nvSpPr>
        <p:spPr>
          <a:xfrm>
            <a:off x="6172200" y="1681163"/>
            <a:ext cx="5183188" cy="5247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500 RPM</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8" name="Marcador de contenido 12">
            <a:extLst>
              <a:ext uri="{FF2B5EF4-FFF2-40B4-BE49-F238E27FC236}">
                <a16:creationId xmlns:a16="http://schemas.microsoft.com/office/drawing/2014/main" xmlns="" id="{7FF651C2-532E-4E94-ADA4-834803190F0D}"/>
              </a:ext>
            </a:extLst>
          </p:cNvPr>
          <p:cNvGraphicFramePr>
            <a:graphicFrameLocks/>
          </p:cNvGraphicFramePr>
          <p:nvPr/>
        </p:nvGraphicFramePr>
        <p:xfrm>
          <a:off x="6589336" y="2613587"/>
          <a:ext cx="5183188" cy="2640779"/>
        </p:xfrm>
        <a:graphic>
          <a:graphicData uri="http://schemas.openxmlformats.org/drawingml/2006/table">
            <a:tbl>
              <a:tblPr firstRow="1" firstCol="1" bandRow="1"/>
              <a:tblGrid>
                <a:gridCol w="1050875">
                  <a:extLst>
                    <a:ext uri="{9D8B030D-6E8A-4147-A177-3AD203B41FA5}">
                      <a16:colId xmlns:a16="http://schemas.microsoft.com/office/drawing/2014/main" xmlns="" val="1160958848"/>
                    </a:ext>
                  </a:extLst>
                </a:gridCol>
                <a:gridCol w="1491565">
                  <a:extLst>
                    <a:ext uri="{9D8B030D-6E8A-4147-A177-3AD203B41FA5}">
                      <a16:colId xmlns:a16="http://schemas.microsoft.com/office/drawing/2014/main" xmlns="" val="3034417392"/>
                    </a:ext>
                  </a:extLst>
                </a:gridCol>
                <a:gridCol w="1559364">
                  <a:extLst>
                    <a:ext uri="{9D8B030D-6E8A-4147-A177-3AD203B41FA5}">
                      <a16:colId xmlns:a16="http://schemas.microsoft.com/office/drawing/2014/main" xmlns="" val="845859034"/>
                    </a:ext>
                  </a:extLst>
                </a:gridCol>
                <a:gridCol w="1081384">
                  <a:extLst>
                    <a:ext uri="{9D8B030D-6E8A-4147-A177-3AD203B41FA5}">
                      <a16:colId xmlns:a16="http://schemas.microsoft.com/office/drawing/2014/main" xmlns="" val="1462712486"/>
                    </a:ext>
                  </a:extLst>
                </a:gridCol>
              </a:tblGrid>
              <a:tr h="98141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Ensayo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estático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esfuerzo cortante dinámico (Kg/mm2)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Relación porcentual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5B9BD5"/>
                    </a:solidFill>
                  </a:tcPr>
                </a:tc>
                <a:extLst>
                  <a:ext uri="{0D108BD9-81ED-4DB2-BD59-A6C34878D82A}">
                    <a16:rowId xmlns:a16="http://schemas.microsoft.com/office/drawing/2014/main" xmlns="" val="333285701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4.201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0.009</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0.219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279321888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4.398</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0.208</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2110410465"/>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5.026</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0.171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1315552480"/>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4.537</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0.203</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61936775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4.945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0.189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40000"/>
                      </a:srgbClr>
                    </a:solidFill>
                  </a:tcPr>
                </a:tc>
                <a:extLst>
                  <a:ext uri="{0D108BD9-81ED-4DB2-BD59-A6C34878D82A}">
                    <a16:rowId xmlns:a16="http://schemas.microsoft.com/office/drawing/2014/main" xmlns="" val="2983107624"/>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4.512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0.201</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5B9BD5">
                        <a:tint val="20000"/>
                      </a:srgbClr>
                    </a:solidFill>
                  </a:tcPr>
                </a:tc>
                <a:extLst>
                  <a:ext uri="{0D108BD9-81ED-4DB2-BD59-A6C34878D82A}">
                    <a16:rowId xmlns:a16="http://schemas.microsoft.com/office/drawing/2014/main" xmlns="" val="1724156222"/>
                  </a:ext>
                </a:extLst>
              </a:tr>
            </a:tbl>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0125681"/>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6">
            <a:extLst>
              <a:ext uri="{FF2B5EF4-FFF2-40B4-BE49-F238E27FC236}">
                <a16:creationId xmlns:a16="http://schemas.microsoft.com/office/drawing/2014/main" xmlns="" id="{4A9C70F9-6F26-4D00-B10D-95981E433E53}"/>
              </a:ext>
            </a:extLst>
          </p:cNvPr>
          <p:cNvSpPr txBox="1">
            <a:spLocks/>
          </p:cNvSpPr>
          <p:nvPr/>
        </p:nvSpPr>
        <p:spPr>
          <a:xfrm>
            <a:off x="839788" y="498268"/>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Relación porcentual entre el esfuerzo cortante en condiciones isostáticas y dinámicas</a:t>
            </a:r>
          </a:p>
        </p:txBody>
      </p:sp>
      <p:sp>
        <p:nvSpPr>
          <p:cNvPr id="4" name="Marcador de texto 7">
            <a:extLst>
              <a:ext uri="{FF2B5EF4-FFF2-40B4-BE49-F238E27FC236}">
                <a16:creationId xmlns:a16="http://schemas.microsoft.com/office/drawing/2014/main" xmlns="" id="{2BD716E4-FDBC-4FFA-A57B-ABF510DA618D}"/>
              </a:ext>
            </a:extLst>
          </p:cNvPr>
          <p:cNvSpPr txBox="1">
            <a:spLocks/>
          </p:cNvSpPr>
          <p:nvPr/>
        </p:nvSpPr>
        <p:spPr>
          <a:xfrm>
            <a:off x="839788" y="1681163"/>
            <a:ext cx="5157787" cy="5247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600 RPM</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5" name="Marcador de contenido 11">
            <a:extLst>
              <a:ext uri="{FF2B5EF4-FFF2-40B4-BE49-F238E27FC236}">
                <a16:creationId xmlns:a16="http://schemas.microsoft.com/office/drawing/2014/main" xmlns="" id="{EFFC085A-6E9F-47D4-B062-40D95D5A4ED2}"/>
              </a:ext>
            </a:extLst>
          </p:cNvPr>
          <p:cNvGraphicFramePr>
            <a:graphicFrameLocks/>
          </p:cNvGraphicFramePr>
          <p:nvPr/>
        </p:nvGraphicFramePr>
        <p:xfrm>
          <a:off x="1008668" y="2613587"/>
          <a:ext cx="4988906" cy="2612330"/>
        </p:xfrm>
        <a:graphic>
          <a:graphicData uri="http://schemas.openxmlformats.org/drawingml/2006/table">
            <a:tbl>
              <a:tblPr firstRow="1" firstCol="1" bandRow="1"/>
              <a:tblGrid>
                <a:gridCol w="714549">
                  <a:extLst>
                    <a:ext uri="{9D8B030D-6E8A-4147-A177-3AD203B41FA5}">
                      <a16:colId xmlns:a16="http://schemas.microsoft.com/office/drawing/2014/main" xmlns="" val="3613316449"/>
                    </a:ext>
                  </a:extLst>
                </a:gridCol>
                <a:gridCol w="1637569">
                  <a:extLst>
                    <a:ext uri="{9D8B030D-6E8A-4147-A177-3AD203B41FA5}">
                      <a16:colId xmlns:a16="http://schemas.microsoft.com/office/drawing/2014/main" xmlns="" val="302315401"/>
                    </a:ext>
                  </a:extLst>
                </a:gridCol>
                <a:gridCol w="1553462">
                  <a:extLst>
                    <a:ext uri="{9D8B030D-6E8A-4147-A177-3AD203B41FA5}">
                      <a16:colId xmlns:a16="http://schemas.microsoft.com/office/drawing/2014/main" xmlns="" val="3393533927"/>
                    </a:ext>
                  </a:extLst>
                </a:gridCol>
                <a:gridCol w="1083326">
                  <a:extLst>
                    <a:ext uri="{9D8B030D-6E8A-4147-A177-3AD203B41FA5}">
                      <a16:colId xmlns:a16="http://schemas.microsoft.com/office/drawing/2014/main" xmlns="" val="2501616710"/>
                    </a:ext>
                  </a:extLst>
                </a:gridCol>
              </a:tblGrid>
              <a:tr h="74982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Ensayo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estático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dinámico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Relación porcentual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ED7D31"/>
                    </a:solidFill>
                  </a:tcPr>
                </a:tc>
                <a:extLst>
                  <a:ext uri="{0D108BD9-81ED-4DB2-BD59-A6C34878D82A}">
                    <a16:rowId xmlns:a16="http://schemas.microsoft.com/office/drawing/2014/main" xmlns="" val="2596524627"/>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4.201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0.008</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0.197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xmlns="" val="4207054431"/>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4.398</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0.203</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xmlns="" val="2753671335"/>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5.026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0.008</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0.161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xmlns="" val="3824896477"/>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4.533</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0.157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xmlns="" val="2650585213"/>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4.945</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0.147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40000"/>
                      </a:srgbClr>
                    </a:solidFill>
                  </a:tcPr>
                </a:tc>
                <a:extLst>
                  <a:ext uri="{0D108BD9-81ED-4DB2-BD59-A6C34878D82A}">
                    <a16:rowId xmlns:a16="http://schemas.microsoft.com/office/drawing/2014/main" xmlns="" val="2871057201"/>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4.512</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0.009</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0.195</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ED7D31">
                        <a:tint val="20000"/>
                      </a:srgbClr>
                    </a:solidFill>
                  </a:tcPr>
                </a:tc>
                <a:extLst>
                  <a:ext uri="{0D108BD9-81ED-4DB2-BD59-A6C34878D82A}">
                    <a16:rowId xmlns:a16="http://schemas.microsoft.com/office/drawing/2014/main" xmlns="" val="2892617654"/>
                  </a:ext>
                </a:extLst>
              </a:tr>
            </a:tbl>
          </a:graphicData>
        </a:graphic>
      </p:graphicFrame>
      <p:sp>
        <p:nvSpPr>
          <p:cNvPr id="6" name="Marcador de texto 9">
            <a:extLst>
              <a:ext uri="{FF2B5EF4-FFF2-40B4-BE49-F238E27FC236}">
                <a16:creationId xmlns:a16="http://schemas.microsoft.com/office/drawing/2014/main" xmlns="" id="{A60A66DF-A8E6-4421-9FE8-96AE4499D92E}"/>
              </a:ext>
            </a:extLst>
          </p:cNvPr>
          <p:cNvSpPr txBox="1">
            <a:spLocks/>
          </p:cNvSpPr>
          <p:nvPr/>
        </p:nvSpPr>
        <p:spPr>
          <a:xfrm>
            <a:off x="6172200" y="1681163"/>
            <a:ext cx="5183188" cy="5247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700 RPM</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8" name="Marcador de contenido 12">
            <a:extLst>
              <a:ext uri="{FF2B5EF4-FFF2-40B4-BE49-F238E27FC236}">
                <a16:creationId xmlns:a16="http://schemas.microsoft.com/office/drawing/2014/main" xmlns="" id="{7FF651C2-532E-4E94-ADA4-834803190F0D}"/>
              </a:ext>
            </a:extLst>
          </p:cNvPr>
          <p:cNvGraphicFramePr>
            <a:graphicFrameLocks/>
          </p:cNvGraphicFramePr>
          <p:nvPr/>
        </p:nvGraphicFramePr>
        <p:xfrm>
          <a:off x="6589336" y="2613587"/>
          <a:ext cx="5183188" cy="2640779"/>
        </p:xfrm>
        <a:graphic>
          <a:graphicData uri="http://schemas.openxmlformats.org/drawingml/2006/table">
            <a:tbl>
              <a:tblPr firstRow="1" firstCol="1" bandRow="1"/>
              <a:tblGrid>
                <a:gridCol w="1050875">
                  <a:extLst>
                    <a:ext uri="{9D8B030D-6E8A-4147-A177-3AD203B41FA5}">
                      <a16:colId xmlns:a16="http://schemas.microsoft.com/office/drawing/2014/main" xmlns="" val="1160958848"/>
                    </a:ext>
                  </a:extLst>
                </a:gridCol>
                <a:gridCol w="1491565">
                  <a:extLst>
                    <a:ext uri="{9D8B030D-6E8A-4147-A177-3AD203B41FA5}">
                      <a16:colId xmlns:a16="http://schemas.microsoft.com/office/drawing/2014/main" xmlns="" val="3034417392"/>
                    </a:ext>
                  </a:extLst>
                </a:gridCol>
                <a:gridCol w="1559364">
                  <a:extLst>
                    <a:ext uri="{9D8B030D-6E8A-4147-A177-3AD203B41FA5}">
                      <a16:colId xmlns:a16="http://schemas.microsoft.com/office/drawing/2014/main" xmlns="" val="845859034"/>
                    </a:ext>
                  </a:extLst>
                </a:gridCol>
                <a:gridCol w="1081384">
                  <a:extLst>
                    <a:ext uri="{9D8B030D-6E8A-4147-A177-3AD203B41FA5}">
                      <a16:colId xmlns:a16="http://schemas.microsoft.com/office/drawing/2014/main" xmlns="" val="1462712486"/>
                    </a:ext>
                  </a:extLst>
                </a:gridCol>
              </a:tblGrid>
              <a:tr h="98141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Ensayo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estático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esfuerzo cortante dinámico (Kg/mm2)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Relación porcentual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70AD47"/>
                    </a:solidFill>
                  </a:tcPr>
                </a:tc>
                <a:extLst>
                  <a:ext uri="{0D108BD9-81ED-4DB2-BD59-A6C34878D82A}">
                    <a16:rowId xmlns:a16="http://schemas.microsoft.com/office/drawing/2014/main" xmlns="" val="333285701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4.201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0.008</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0.190</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279321888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4.398</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0.008</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0.169</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2110410465"/>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5.026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0.139</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1315552480"/>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4.533</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0.156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61936775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4.945</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0.144</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40000"/>
                      </a:srgbClr>
                    </a:solidFill>
                  </a:tcPr>
                </a:tc>
                <a:extLst>
                  <a:ext uri="{0D108BD9-81ED-4DB2-BD59-A6C34878D82A}">
                    <a16:rowId xmlns:a16="http://schemas.microsoft.com/office/drawing/2014/main" xmlns="" val="2983107624"/>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4.511</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0.0064</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0.141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70AD47">
                        <a:tint val="20000"/>
                      </a:srgbClr>
                    </a:solidFill>
                  </a:tcPr>
                </a:tc>
                <a:extLst>
                  <a:ext uri="{0D108BD9-81ED-4DB2-BD59-A6C34878D82A}">
                    <a16:rowId xmlns:a16="http://schemas.microsoft.com/office/drawing/2014/main" xmlns="" val="1724156222"/>
                  </a:ext>
                </a:extLst>
              </a:tr>
            </a:tbl>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94347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11"/>
          <p:cNvSpPr txBox="1">
            <a:spLocks/>
          </p:cNvSpPr>
          <p:nvPr/>
        </p:nvSpPr>
        <p:spPr>
          <a:xfrm>
            <a:off x="5220182" y="143059"/>
            <a:ext cx="6794065" cy="497876"/>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ANÁLISIS DE RESULTADOS</a:t>
            </a:r>
            <a:endParaRPr lang="es-EC" b="1" i="1" kern="0" dirty="0">
              <a:solidFill>
                <a:schemeClr val="tx1"/>
              </a:solidFill>
            </a:endParaRPr>
          </a:p>
        </p:txBody>
      </p:sp>
      <p:sp>
        <p:nvSpPr>
          <p:cNvPr id="3" name="Título 6">
            <a:extLst>
              <a:ext uri="{FF2B5EF4-FFF2-40B4-BE49-F238E27FC236}">
                <a16:creationId xmlns:a16="http://schemas.microsoft.com/office/drawing/2014/main" xmlns="" id="{4A9C70F9-6F26-4D00-B10D-95981E433E53}"/>
              </a:ext>
            </a:extLst>
          </p:cNvPr>
          <p:cNvSpPr txBox="1">
            <a:spLocks/>
          </p:cNvSpPr>
          <p:nvPr/>
        </p:nvSpPr>
        <p:spPr>
          <a:xfrm>
            <a:off x="839788" y="365125"/>
            <a:ext cx="10515600" cy="1325563"/>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s-MX" sz="3600" b="0" i="0" u="none" strike="noStrike" kern="1200" cap="none" spc="0" normalizeH="0" baseline="0" noProof="0" dirty="0">
                <a:ln>
                  <a:noFill/>
                </a:ln>
                <a:solidFill>
                  <a:sysClr val="windowText" lastClr="000000"/>
                </a:solidFill>
                <a:effectLst/>
                <a:uLnTx/>
                <a:uFillTx/>
                <a:latin typeface="Calibri Light" panose="020F0302020204030204"/>
              </a:rPr>
              <a:t>Relación porcentual entre el esfuerzo cortante en condiciones isostáticas y dinámicas</a:t>
            </a:r>
          </a:p>
        </p:txBody>
      </p:sp>
      <p:sp>
        <p:nvSpPr>
          <p:cNvPr id="4" name="Marcador de texto 7">
            <a:extLst>
              <a:ext uri="{FF2B5EF4-FFF2-40B4-BE49-F238E27FC236}">
                <a16:creationId xmlns:a16="http://schemas.microsoft.com/office/drawing/2014/main" xmlns="" id="{2BD716E4-FDBC-4FFA-A57B-ABF510DA618D}"/>
              </a:ext>
            </a:extLst>
          </p:cNvPr>
          <p:cNvSpPr txBox="1">
            <a:spLocks/>
          </p:cNvSpPr>
          <p:nvPr/>
        </p:nvSpPr>
        <p:spPr>
          <a:xfrm>
            <a:off x="839788" y="1681163"/>
            <a:ext cx="5157787" cy="5247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800 RPM</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5" name="Marcador de contenido 11">
            <a:extLst>
              <a:ext uri="{FF2B5EF4-FFF2-40B4-BE49-F238E27FC236}">
                <a16:creationId xmlns:a16="http://schemas.microsoft.com/office/drawing/2014/main" xmlns="" id="{EFFC085A-6E9F-47D4-B062-40D95D5A4ED2}"/>
              </a:ext>
            </a:extLst>
          </p:cNvPr>
          <p:cNvGraphicFramePr>
            <a:graphicFrameLocks/>
          </p:cNvGraphicFramePr>
          <p:nvPr/>
        </p:nvGraphicFramePr>
        <p:xfrm>
          <a:off x="1074656" y="2613587"/>
          <a:ext cx="4922918" cy="2612330"/>
        </p:xfrm>
        <a:graphic>
          <a:graphicData uri="http://schemas.openxmlformats.org/drawingml/2006/table">
            <a:tbl>
              <a:tblPr firstRow="1" firstCol="1" bandRow="1"/>
              <a:tblGrid>
                <a:gridCol w="705098">
                  <a:extLst>
                    <a:ext uri="{9D8B030D-6E8A-4147-A177-3AD203B41FA5}">
                      <a16:colId xmlns:a16="http://schemas.microsoft.com/office/drawing/2014/main" xmlns="" val="3613316449"/>
                    </a:ext>
                  </a:extLst>
                </a:gridCol>
                <a:gridCol w="1615909">
                  <a:extLst>
                    <a:ext uri="{9D8B030D-6E8A-4147-A177-3AD203B41FA5}">
                      <a16:colId xmlns:a16="http://schemas.microsoft.com/office/drawing/2014/main" xmlns="" val="302315401"/>
                    </a:ext>
                  </a:extLst>
                </a:gridCol>
                <a:gridCol w="1532914">
                  <a:extLst>
                    <a:ext uri="{9D8B030D-6E8A-4147-A177-3AD203B41FA5}">
                      <a16:colId xmlns:a16="http://schemas.microsoft.com/office/drawing/2014/main" xmlns="" val="3393533927"/>
                    </a:ext>
                  </a:extLst>
                </a:gridCol>
                <a:gridCol w="1068997">
                  <a:extLst>
                    <a:ext uri="{9D8B030D-6E8A-4147-A177-3AD203B41FA5}">
                      <a16:colId xmlns:a16="http://schemas.microsoft.com/office/drawing/2014/main" xmlns="" val="2501616710"/>
                    </a:ext>
                  </a:extLst>
                </a:gridCol>
              </a:tblGrid>
              <a:tr h="74982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Ensayo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estático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dinámico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Relación porcentual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4472C4"/>
                    </a:solidFill>
                  </a:tcPr>
                </a:tc>
                <a:extLst>
                  <a:ext uri="{0D108BD9-81ED-4DB2-BD59-A6C34878D82A}">
                    <a16:rowId xmlns:a16="http://schemas.microsoft.com/office/drawing/2014/main" xmlns="" val="2596524627"/>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4.201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0.008</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0.178</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4207054431"/>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4.398</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0.128</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2753671335"/>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5.026</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0.134</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3824896477"/>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4.533</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0.143</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2650585213"/>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4.945</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0.007</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0.137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40000"/>
                      </a:srgbClr>
                    </a:solidFill>
                  </a:tcPr>
                </a:tc>
                <a:extLst>
                  <a:ext uri="{0D108BD9-81ED-4DB2-BD59-A6C34878D82A}">
                    <a16:rowId xmlns:a16="http://schemas.microsoft.com/office/drawing/2014/main" xmlns="" val="2871057201"/>
                  </a:ext>
                </a:extLst>
              </a:tr>
              <a:tr h="231486">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4.511</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0.007</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0.147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4472C4">
                        <a:tint val="20000"/>
                      </a:srgbClr>
                    </a:solidFill>
                  </a:tcPr>
                </a:tc>
                <a:extLst>
                  <a:ext uri="{0D108BD9-81ED-4DB2-BD59-A6C34878D82A}">
                    <a16:rowId xmlns:a16="http://schemas.microsoft.com/office/drawing/2014/main" xmlns="" val="2892617654"/>
                  </a:ext>
                </a:extLst>
              </a:tr>
            </a:tbl>
          </a:graphicData>
        </a:graphic>
      </p:graphicFrame>
      <p:sp>
        <p:nvSpPr>
          <p:cNvPr id="6" name="Marcador de texto 9">
            <a:extLst>
              <a:ext uri="{FF2B5EF4-FFF2-40B4-BE49-F238E27FC236}">
                <a16:creationId xmlns:a16="http://schemas.microsoft.com/office/drawing/2014/main" xmlns="" id="{A60A66DF-A8E6-4421-9FE8-96AE4499D92E}"/>
              </a:ext>
            </a:extLst>
          </p:cNvPr>
          <p:cNvSpPr txBox="1">
            <a:spLocks/>
          </p:cNvSpPr>
          <p:nvPr/>
        </p:nvSpPr>
        <p:spPr>
          <a:xfrm>
            <a:off x="6172200" y="1681163"/>
            <a:ext cx="5183188" cy="524709"/>
          </a:xfrm>
          <a:prstGeom prst="rect">
            <a:avLst/>
          </a:prstGeom>
        </p:spPr>
        <p:txBody>
          <a:bodyPr vert="horz" lIns="91440" tIns="45720" rIns="91440" bIns="45720" rtlCol="0" anchor="ctr">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s-MX" sz="2400" b="1" i="0" u="none" strike="noStrike" kern="1200" cap="none" spc="0" normalizeH="0" baseline="0" noProof="0">
                <a:ln>
                  <a:noFill/>
                </a:ln>
                <a:solidFill>
                  <a:sysClr val="windowText" lastClr="000000"/>
                </a:solidFill>
                <a:effectLst/>
                <a:uLnTx/>
                <a:uFillTx/>
                <a:latin typeface="Calibri" panose="020F0502020204030204"/>
              </a:rPr>
              <a:t>900 RPM</a:t>
            </a:r>
            <a:endParaRPr kumimoji="0" lang="es-MX" sz="2400" b="1" i="0" u="none" strike="noStrike" kern="1200" cap="none" spc="0" normalizeH="0" baseline="0" noProof="0" dirty="0">
              <a:ln>
                <a:noFill/>
              </a:ln>
              <a:solidFill>
                <a:sysClr val="windowText" lastClr="000000"/>
              </a:solidFill>
              <a:effectLst/>
              <a:uLnTx/>
              <a:uFillTx/>
              <a:latin typeface="Calibri" panose="020F0502020204030204"/>
            </a:endParaRPr>
          </a:p>
        </p:txBody>
      </p:sp>
      <p:graphicFrame>
        <p:nvGraphicFramePr>
          <p:cNvPr id="8" name="Marcador de contenido 12">
            <a:extLst>
              <a:ext uri="{FF2B5EF4-FFF2-40B4-BE49-F238E27FC236}">
                <a16:creationId xmlns:a16="http://schemas.microsoft.com/office/drawing/2014/main" xmlns="" id="{7FF651C2-532E-4E94-ADA4-834803190F0D}"/>
              </a:ext>
            </a:extLst>
          </p:cNvPr>
          <p:cNvGraphicFramePr>
            <a:graphicFrameLocks/>
          </p:cNvGraphicFramePr>
          <p:nvPr/>
        </p:nvGraphicFramePr>
        <p:xfrm>
          <a:off x="6589336" y="2613587"/>
          <a:ext cx="5183188" cy="2640779"/>
        </p:xfrm>
        <a:graphic>
          <a:graphicData uri="http://schemas.openxmlformats.org/drawingml/2006/table">
            <a:tbl>
              <a:tblPr firstRow="1" firstCol="1" bandRow="1"/>
              <a:tblGrid>
                <a:gridCol w="1050875">
                  <a:extLst>
                    <a:ext uri="{9D8B030D-6E8A-4147-A177-3AD203B41FA5}">
                      <a16:colId xmlns:a16="http://schemas.microsoft.com/office/drawing/2014/main" xmlns="" val="1160958848"/>
                    </a:ext>
                  </a:extLst>
                </a:gridCol>
                <a:gridCol w="1491565">
                  <a:extLst>
                    <a:ext uri="{9D8B030D-6E8A-4147-A177-3AD203B41FA5}">
                      <a16:colId xmlns:a16="http://schemas.microsoft.com/office/drawing/2014/main" xmlns="" val="3034417392"/>
                    </a:ext>
                  </a:extLst>
                </a:gridCol>
                <a:gridCol w="1559364">
                  <a:extLst>
                    <a:ext uri="{9D8B030D-6E8A-4147-A177-3AD203B41FA5}">
                      <a16:colId xmlns:a16="http://schemas.microsoft.com/office/drawing/2014/main" xmlns="" val="845859034"/>
                    </a:ext>
                  </a:extLst>
                </a:gridCol>
                <a:gridCol w="1081384">
                  <a:extLst>
                    <a:ext uri="{9D8B030D-6E8A-4147-A177-3AD203B41FA5}">
                      <a16:colId xmlns:a16="http://schemas.microsoft.com/office/drawing/2014/main" xmlns="" val="1462712486"/>
                    </a:ext>
                  </a:extLst>
                </a:gridCol>
              </a:tblGrid>
              <a:tr h="981419">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Ensayo</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esfuerzo cortante estático (Kg/mm2)</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a:effectLst/>
                          <a:latin typeface="Times New Roman" panose="02020603050405020304" pitchFamily="18" charset="0"/>
                          <a:cs typeface="Times New Roman" panose="02020603050405020304" pitchFamily="18" charset="0"/>
                        </a:rPr>
                        <a:t>esfuerzo cortante dinámico (Kg/mm2)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50000"/>
                        </a:lnSpc>
                        <a:spcAft>
                          <a:spcPts val="0"/>
                        </a:spcAft>
                      </a:pPr>
                      <a:r>
                        <a:rPr lang="es-MX" sz="1400" dirty="0">
                          <a:effectLst/>
                          <a:latin typeface="Times New Roman" panose="02020603050405020304" pitchFamily="18" charset="0"/>
                          <a:cs typeface="Times New Roman" panose="02020603050405020304" pitchFamily="18" charset="0"/>
                        </a:rPr>
                        <a:t>Relación porcentual (%)</a:t>
                      </a:r>
                      <a:endParaRPr lang="es-MX"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rgbClr val="A5A5A5"/>
                    </a:solidFill>
                  </a:tcPr>
                </a:tc>
                <a:extLst>
                  <a:ext uri="{0D108BD9-81ED-4DB2-BD59-A6C34878D82A}">
                    <a16:rowId xmlns:a16="http://schemas.microsoft.com/office/drawing/2014/main" xmlns="" val="333285701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1</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4.201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0.007</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0.173</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279321888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2</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4.398</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0.007</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0.152</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2110410465"/>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3</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5.026</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0.124</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1315552480"/>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4</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4.53</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0.005</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0.111</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1619367759"/>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5</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4.945</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dirty="0">
                          <a:effectLst/>
                          <a:latin typeface="Times New Roman" panose="02020603050405020304" pitchFamily="18" charset="0"/>
                          <a:cs typeface="Times New Roman" panose="02020603050405020304" pitchFamily="18" charset="0"/>
                        </a:rPr>
                        <a:t>0.006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0.125</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40000"/>
                      </a:srgbClr>
                    </a:solidFill>
                  </a:tcPr>
                </a:tc>
                <a:extLst>
                  <a:ext uri="{0D108BD9-81ED-4DB2-BD59-A6C34878D82A}">
                    <a16:rowId xmlns:a16="http://schemas.microsoft.com/office/drawing/2014/main" xmlns="" val="2983107624"/>
                  </a:ext>
                </a:extLst>
              </a:tr>
              <a:tr h="276560">
                <a:tc>
                  <a:txBody>
                    <a:bodyPr/>
                    <a:lstStyle>
                      <a:lvl1pPr marL="0" algn="l" defTabSz="914400" rtl="0" eaLnBrk="1" latinLnBrk="0" hangingPunct="1">
                        <a:defRPr sz="1800" b="1" kern="1200">
                          <a:solidFill>
                            <a:schemeClr val="lt1"/>
                          </a:solidFill>
                          <a:latin typeface="Calibri" panose="020F0502020204030204"/>
                          <a:ea typeface=""/>
                          <a:cs typeface=""/>
                        </a:defRPr>
                      </a:lvl1pPr>
                      <a:lvl2pPr marL="457200" algn="l" defTabSz="914400" rtl="0" eaLnBrk="1" latinLnBrk="0" hangingPunct="1">
                        <a:defRPr sz="1800" b="1" kern="1200">
                          <a:solidFill>
                            <a:schemeClr val="lt1"/>
                          </a:solidFill>
                          <a:latin typeface="Calibri" panose="020F0502020204030204"/>
                          <a:ea typeface=""/>
                          <a:cs typeface=""/>
                        </a:defRPr>
                      </a:lvl2pPr>
                      <a:lvl3pPr marL="914400" algn="l" defTabSz="914400" rtl="0" eaLnBrk="1" latinLnBrk="0" hangingPunct="1">
                        <a:defRPr sz="1800" b="1" kern="1200">
                          <a:solidFill>
                            <a:schemeClr val="lt1"/>
                          </a:solidFill>
                          <a:latin typeface="Calibri" panose="020F0502020204030204"/>
                          <a:ea typeface=""/>
                          <a:cs typeface=""/>
                        </a:defRPr>
                      </a:lvl3pPr>
                      <a:lvl4pPr marL="1371600" algn="l" defTabSz="914400" rtl="0" eaLnBrk="1" latinLnBrk="0" hangingPunct="1">
                        <a:defRPr sz="1800" b="1" kern="1200">
                          <a:solidFill>
                            <a:schemeClr val="lt1"/>
                          </a:solidFill>
                          <a:latin typeface="Calibri" panose="020F0502020204030204"/>
                          <a:ea typeface=""/>
                          <a:cs typeface=""/>
                        </a:defRPr>
                      </a:lvl4pPr>
                      <a:lvl5pPr marL="1828800" algn="l" defTabSz="914400" rtl="0" eaLnBrk="1" latinLnBrk="0" hangingPunct="1">
                        <a:defRPr sz="1800" b="1" kern="1200">
                          <a:solidFill>
                            <a:schemeClr val="lt1"/>
                          </a:solidFill>
                          <a:latin typeface="Calibri" panose="020F0502020204030204"/>
                          <a:ea typeface=""/>
                          <a:cs typeface=""/>
                        </a:defRPr>
                      </a:lvl5pPr>
                      <a:lvl6pPr marL="2286000" algn="l" defTabSz="914400" rtl="0" eaLnBrk="1" latinLnBrk="0" hangingPunct="1">
                        <a:defRPr sz="1800" b="1" kern="1200">
                          <a:solidFill>
                            <a:schemeClr val="lt1"/>
                          </a:solidFill>
                          <a:latin typeface="Calibri" panose="020F0502020204030204"/>
                          <a:ea typeface=""/>
                          <a:cs typeface=""/>
                        </a:defRPr>
                      </a:lvl6pPr>
                      <a:lvl7pPr marL="2743200" algn="l" defTabSz="914400" rtl="0" eaLnBrk="1" latinLnBrk="0" hangingPunct="1">
                        <a:defRPr sz="1800" b="1" kern="1200">
                          <a:solidFill>
                            <a:schemeClr val="lt1"/>
                          </a:solidFill>
                          <a:latin typeface="Calibri" panose="020F0502020204030204"/>
                          <a:ea typeface=""/>
                          <a:cs typeface=""/>
                        </a:defRPr>
                      </a:lvl7pPr>
                      <a:lvl8pPr marL="3200400" algn="l" defTabSz="914400" rtl="0" eaLnBrk="1" latinLnBrk="0" hangingPunct="1">
                        <a:defRPr sz="1800" b="1" kern="1200">
                          <a:solidFill>
                            <a:schemeClr val="lt1"/>
                          </a:solidFill>
                          <a:latin typeface="Calibri" panose="020F0502020204030204"/>
                          <a:ea typeface=""/>
                          <a:cs typeface=""/>
                        </a:defRPr>
                      </a:lvl8pPr>
                      <a:lvl9pPr marL="3657600" algn="l" defTabSz="914400" rtl="0" eaLnBrk="1" latinLnBrk="0" hangingPunct="1">
                        <a:defRPr sz="1800" b="1" kern="1200">
                          <a:solidFill>
                            <a:schemeClr val="lt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6</a:t>
                      </a:r>
                      <a:endParaRPr lang="es-MX"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a:effectLst/>
                          <a:latin typeface="Times New Roman" panose="02020603050405020304" pitchFamily="18" charset="0"/>
                          <a:cs typeface="Times New Roman" panose="02020603050405020304" pitchFamily="18" charset="0"/>
                        </a:rPr>
                        <a:t>4.512</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MX" sz="1400">
                          <a:effectLst/>
                          <a:latin typeface="Times New Roman" panose="02020603050405020304" pitchFamily="18" charset="0"/>
                          <a:cs typeface="Times New Roman" panose="02020603050405020304" pitchFamily="18" charset="0"/>
                        </a:rPr>
                        <a:t>0.007</a:t>
                      </a:r>
                      <a:endParaRPr lang="es-MX" sz="1600" b="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tc>
                  <a:txBody>
                    <a:bodyPr/>
                    <a:lstStyle>
                      <a:lvl1pPr marL="0" algn="l" defTabSz="914400" rtl="0" eaLnBrk="1" latinLnBrk="0" hangingPunct="1">
                        <a:defRPr sz="1800" kern="1200">
                          <a:solidFill>
                            <a:schemeClr val="dk1"/>
                          </a:solidFill>
                          <a:latin typeface="Calibri" panose="020F0502020204030204"/>
                          <a:ea typeface=""/>
                          <a:cs typeface=""/>
                        </a:defRPr>
                      </a:lvl1pPr>
                      <a:lvl2pPr marL="457200" algn="l" defTabSz="914400" rtl="0" eaLnBrk="1" latinLnBrk="0" hangingPunct="1">
                        <a:defRPr sz="1800" kern="1200">
                          <a:solidFill>
                            <a:schemeClr val="dk1"/>
                          </a:solidFill>
                          <a:latin typeface="Calibri" panose="020F0502020204030204"/>
                          <a:ea typeface=""/>
                          <a:cs typeface=""/>
                        </a:defRPr>
                      </a:lvl2pPr>
                      <a:lvl3pPr marL="914400" algn="l" defTabSz="914400" rtl="0" eaLnBrk="1" latinLnBrk="0" hangingPunct="1">
                        <a:defRPr sz="1800" kern="1200">
                          <a:solidFill>
                            <a:schemeClr val="dk1"/>
                          </a:solidFill>
                          <a:latin typeface="Calibri" panose="020F0502020204030204"/>
                          <a:ea typeface=""/>
                          <a:cs typeface=""/>
                        </a:defRPr>
                      </a:lvl3pPr>
                      <a:lvl4pPr marL="1371600" algn="l" defTabSz="914400" rtl="0" eaLnBrk="1" latinLnBrk="0" hangingPunct="1">
                        <a:defRPr sz="1800" kern="1200">
                          <a:solidFill>
                            <a:schemeClr val="dk1"/>
                          </a:solidFill>
                          <a:latin typeface="Calibri" panose="020F0502020204030204"/>
                          <a:ea typeface=""/>
                          <a:cs typeface=""/>
                        </a:defRPr>
                      </a:lvl4pPr>
                      <a:lvl5pPr marL="1828800" algn="l" defTabSz="914400" rtl="0" eaLnBrk="1" latinLnBrk="0" hangingPunct="1">
                        <a:defRPr sz="1800" kern="1200">
                          <a:solidFill>
                            <a:schemeClr val="dk1"/>
                          </a:solidFill>
                          <a:latin typeface="Calibri" panose="020F0502020204030204"/>
                          <a:ea typeface=""/>
                          <a:cs typeface=""/>
                        </a:defRPr>
                      </a:lvl5pPr>
                      <a:lvl6pPr marL="2286000" algn="l" defTabSz="914400" rtl="0" eaLnBrk="1" latinLnBrk="0" hangingPunct="1">
                        <a:defRPr sz="1800" kern="1200">
                          <a:solidFill>
                            <a:schemeClr val="dk1"/>
                          </a:solidFill>
                          <a:latin typeface="Calibri" panose="020F0502020204030204"/>
                          <a:ea typeface=""/>
                          <a:cs typeface=""/>
                        </a:defRPr>
                      </a:lvl6pPr>
                      <a:lvl7pPr marL="2743200" algn="l" defTabSz="914400" rtl="0" eaLnBrk="1" latinLnBrk="0" hangingPunct="1">
                        <a:defRPr sz="1800" kern="1200">
                          <a:solidFill>
                            <a:schemeClr val="dk1"/>
                          </a:solidFill>
                          <a:latin typeface="Calibri" panose="020F0502020204030204"/>
                          <a:ea typeface=""/>
                          <a:cs typeface=""/>
                        </a:defRPr>
                      </a:lvl7pPr>
                      <a:lvl8pPr marL="3200400" algn="l" defTabSz="914400" rtl="0" eaLnBrk="1" latinLnBrk="0" hangingPunct="1">
                        <a:defRPr sz="1800" kern="1200">
                          <a:solidFill>
                            <a:schemeClr val="dk1"/>
                          </a:solidFill>
                          <a:latin typeface="Calibri" panose="020F0502020204030204"/>
                          <a:ea typeface=""/>
                          <a:cs typeface=""/>
                        </a:defRPr>
                      </a:lvl8pPr>
                      <a:lvl9pPr marL="3657600" algn="l" defTabSz="914400" rtl="0" eaLnBrk="1" latinLnBrk="0" hangingPunct="1">
                        <a:defRPr sz="1800" kern="1200">
                          <a:solidFill>
                            <a:schemeClr val="dk1"/>
                          </a:solidFill>
                          <a:latin typeface="Calibri" panose="020F0502020204030204"/>
                          <a:ea typeface=""/>
                          <a:cs typeface=""/>
                        </a:defRPr>
                      </a:lvl9pPr>
                    </a:lstStyle>
                    <a:p>
                      <a:pPr algn="ctr">
                        <a:lnSpc>
                          <a:spcPct val="115000"/>
                        </a:lnSpc>
                        <a:spcAft>
                          <a:spcPts val="0"/>
                        </a:spcAft>
                      </a:pPr>
                      <a:r>
                        <a:rPr lang="es-419" sz="1400" dirty="0">
                          <a:effectLst/>
                          <a:latin typeface="Times New Roman" panose="02020603050405020304" pitchFamily="18" charset="0"/>
                          <a:cs typeface="Times New Roman" panose="02020603050405020304" pitchFamily="18" charset="0"/>
                        </a:rPr>
                        <a:t>0.146</a:t>
                      </a:r>
                      <a:endParaRPr lang="es-MX" sz="1600" b="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ctr">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A5A5A5">
                        <a:tint val="20000"/>
                      </a:srgbClr>
                    </a:solidFill>
                  </a:tcPr>
                </a:tc>
                <a:extLst>
                  <a:ext uri="{0D108BD9-81ED-4DB2-BD59-A6C34878D82A}">
                    <a16:rowId xmlns:a16="http://schemas.microsoft.com/office/drawing/2014/main" xmlns="" val="1724156222"/>
                  </a:ext>
                </a:extLst>
              </a:tr>
            </a:tbl>
          </a:graphicData>
        </a:graphic>
      </p:graphicFrame>
      <p:pic>
        <p:nvPicPr>
          <p:cNvPr id="9"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59230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3999" y="26982"/>
            <a:ext cx="10423021" cy="6402415"/>
          </a:xfrm>
          <a:prstGeom prst="rect">
            <a:avLst/>
          </a:prstGeom>
        </p:spPr>
        <p:txBody>
          <a:bodyPr/>
          <a:lstStyle/>
          <a:p>
            <a:pPr marL="0" indent="0" algn="r" defTabSz="914400">
              <a:buNone/>
            </a:pPr>
            <a:r>
              <a:rPr lang="es-EC" b="1" i="1" dirty="0">
                <a:solidFill>
                  <a:schemeClr val="tx1"/>
                </a:solidFill>
              </a:rPr>
              <a:t>ALCANCE</a:t>
            </a:r>
          </a:p>
        </p:txBody>
      </p:sp>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graphicFrame>
        <p:nvGraphicFramePr>
          <p:cNvPr id="20" name="3 Diagrama"/>
          <p:cNvGraphicFramePr/>
          <p:nvPr>
            <p:extLst>
              <p:ext uri="{D42A27DB-BD31-4B8C-83A1-F6EECF244321}">
                <p14:modId xmlns:p14="http://schemas.microsoft.com/office/powerpoint/2010/main" val="1105738141"/>
              </p:ext>
            </p:extLst>
          </p:nvPr>
        </p:nvGraphicFramePr>
        <p:xfrm>
          <a:off x="2854295" y="942173"/>
          <a:ext cx="6715172" cy="45720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1523563"/>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11"/>
          <p:cNvSpPr>
            <a:spLocks noGrp="1"/>
          </p:cNvSpPr>
          <p:nvPr>
            <p:ph type="body" idx="4294967295"/>
          </p:nvPr>
        </p:nvSpPr>
        <p:spPr>
          <a:xfrm>
            <a:off x="1523999" y="26982"/>
            <a:ext cx="10423021" cy="6402415"/>
          </a:xfrm>
          <a:prstGeom prst="rect">
            <a:avLst/>
          </a:prstGeom>
        </p:spPr>
        <p:txBody>
          <a:bodyPr/>
          <a:lstStyle/>
          <a:p>
            <a:pPr marL="0" indent="0" algn="r" defTabSz="914400">
              <a:buNone/>
            </a:pPr>
            <a:r>
              <a:rPr lang="es-EC" b="1" i="1" dirty="0">
                <a:solidFill>
                  <a:schemeClr val="tx1"/>
                </a:solidFill>
              </a:rPr>
              <a:t>JUSTIFICACIÓN</a:t>
            </a:r>
          </a:p>
        </p:txBody>
      </p:sp>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sp>
        <p:nvSpPr>
          <p:cNvPr id="2" name="Rectángulo 1"/>
          <p:cNvSpPr/>
          <p:nvPr/>
        </p:nvSpPr>
        <p:spPr>
          <a:xfrm>
            <a:off x="877532" y="1143802"/>
            <a:ext cx="3711724" cy="646331"/>
          </a:xfrm>
          <a:prstGeom prst="rect">
            <a:avLst/>
          </a:prstGeom>
        </p:spPr>
        <p:txBody>
          <a:bodyPr wrap="square">
            <a:spAutoFit/>
          </a:bodyPr>
          <a:lstStyle/>
          <a:p>
            <a:r>
              <a:rPr lang="es-US" b="1" dirty="0"/>
              <a:t>Condiciones</a:t>
            </a:r>
          </a:p>
          <a:p>
            <a:r>
              <a:rPr lang="es-US" dirty="0"/>
              <a:t>Industriales y Medioambientales </a:t>
            </a:r>
          </a:p>
        </p:txBody>
      </p:sp>
      <p:pic>
        <p:nvPicPr>
          <p:cNvPr id="7" name="Imagen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59329" y="961138"/>
            <a:ext cx="2242142" cy="1820703"/>
          </a:xfrm>
          <a:prstGeom prst="rect">
            <a:avLst/>
          </a:prstGeom>
        </p:spPr>
      </p:pic>
      <p:sp>
        <p:nvSpPr>
          <p:cNvPr id="10" name="CuadroTexto 9"/>
          <p:cNvSpPr txBox="1"/>
          <p:nvPr/>
        </p:nvSpPr>
        <p:spPr>
          <a:xfrm>
            <a:off x="8688349" y="2781841"/>
            <a:ext cx="1584101" cy="276999"/>
          </a:xfrm>
          <a:prstGeom prst="rect">
            <a:avLst/>
          </a:prstGeom>
          <a:noFill/>
        </p:spPr>
        <p:txBody>
          <a:bodyPr wrap="square" rtlCol="0">
            <a:spAutoFit/>
          </a:bodyPr>
          <a:lstStyle/>
          <a:p>
            <a:r>
              <a:rPr lang="es-US" sz="1200" dirty="0"/>
              <a:t>Eficiencia Industrial</a:t>
            </a:r>
          </a:p>
        </p:txBody>
      </p:sp>
      <p:pic>
        <p:nvPicPr>
          <p:cNvPr id="6150" name="Picture 6" descr="Imagen relacionada"/>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0378"/>
          <a:stretch/>
        </p:blipFill>
        <p:spPr bwMode="auto">
          <a:xfrm>
            <a:off x="4516500" y="909645"/>
            <a:ext cx="2913160" cy="1351283"/>
          </a:xfrm>
          <a:prstGeom prst="rect">
            <a:avLst/>
          </a:prstGeom>
          <a:noFill/>
          <a:extLst>
            <a:ext uri="{909E8E84-426E-40DD-AFC4-6F175D3DCCD1}">
              <a14:hiddenFill xmlns:a14="http://schemas.microsoft.com/office/drawing/2010/main">
                <a:solidFill>
                  <a:srgbClr val="FFFFFF"/>
                </a:solidFill>
              </a14:hiddenFill>
            </a:ext>
          </a:extLst>
        </p:spPr>
      </p:pic>
      <p:sp>
        <p:nvSpPr>
          <p:cNvPr id="12" name="CuadroTexto 11"/>
          <p:cNvSpPr txBox="1"/>
          <p:nvPr/>
        </p:nvSpPr>
        <p:spPr>
          <a:xfrm>
            <a:off x="4724076" y="2260928"/>
            <a:ext cx="2409914" cy="276999"/>
          </a:xfrm>
          <a:prstGeom prst="rect">
            <a:avLst/>
          </a:prstGeom>
          <a:noFill/>
        </p:spPr>
        <p:txBody>
          <a:bodyPr wrap="square" rtlCol="0">
            <a:spAutoFit/>
          </a:bodyPr>
          <a:lstStyle/>
          <a:p>
            <a:r>
              <a:rPr lang="es-US" sz="1200" dirty="0"/>
              <a:t>Amigable con el medio ambiente</a:t>
            </a:r>
          </a:p>
        </p:txBody>
      </p:sp>
      <p:pic>
        <p:nvPicPr>
          <p:cNvPr id="6154" name="Picture 10" descr="Resultado de imagen para plastico 500 años"/>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4617" y="2023567"/>
            <a:ext cx="1825492" cy="1215367"/>
          </a:xfrm>
          <a:prstGeom prst="rect">
            <a:avLst/>
          </a:prstGeom>
          <a:noFill/>
          <a:extLst>
            <a:ext uri="{909E8E84-426E-40DD-AFC4-6F175D3DCCD1}">
              <a14:hiddenFill xmlns:a14="http://schemas.microsoft.com/office/drawing/2010/main">
                <a:solidFill>
                  <a:srgbClr val="FFFFFF"/>
                </a:solidFill>
              </a14:hiddenFill>
            </a:ext>
          </a:extLst>
        </p:spPr>
      </p:pic>
      <p:sp>
        <p:nvSpPr>
          <p:cNvPr id="15" name="CuadroTexto 14"/>
          <p:cNvSpPr txBox="1"/>
          <p:nvPr/>
        </p:nvSpPr>
        <p:spPr>
          <a:xfrm>
            <a:off x="835996" y="3201794"/>
            <a:ext cx="2409914" cy="276999"/>
          </a:xfrm>
          <a:prstGeom prst="rect">
            <a:avLst/>
          </a:prstGeom>
          <a:noFill/>
        </p:spPr>
        <p:txBody>
          <a:bodyPr wrap="square" rtlCol="0">
            <a:spAutoFit/>
          </a:bodyPr>
          <a:lstStyle/>
          <a:p>
            <a:r>
              <a:rPr lang="es-US" sz="1200" dirty="0"/>
              <a:t>Daño al ecosistema marino</a:t>
            </a:r>
          </a:p>
        </p:txBody>
      </p:sp>
      <p:sp>
        <p:nvSpPr>
          <p:cNvPr id="17" name="CuadroTexto 16"/>
          <p:cNvSpPr txBox="1"/>
          <p:nvPr/>
        </p:nvSpPr>
        <p:spPr>
          <a:xfrm>
            <a:off x="816161" y="5343529"/>
            <a:ext cx="2099660" cy="276999"/>
          </a:xfrm>
          <a:prstGeom prst="rect">
            <a:avLst/>
          </a:prstGeom>
          <a:noFill/>
        </p:spPr>
        <p:txBody>
          <a:bodyPr wrap="square" rtlCol="0">
            <a:spAutoFit/>
          </a:bodyPr>
          <a:lstStyle/>
          <a:p>
            <a:r>
              <a:rPr lang="es-US" sz="1200" dirty="0"/>
              <a:t>Reciclaje de botellas PET</a:t>
            </a:r>
          </a:p>
        </p:txBody>
      </p:sp>
      <p:pic>
        <p:nvPicPr>
          <p:cNvPr id="8" name="Imagen 7"/>
          <p:cNvPicPr>
            <a:picLocks noChangeAspect="1"/>
          </p:cNvPicPr>
          <p:nvPr/>
        </p:nvPicPr>
        <p:blipFill rotWithShape="1">
          <a:blip r:embed="rId6" cstate="print">
            <a:extLst>
              <a:ext uri="{28A0092B-C50C-407E-A947-70E740481C1C}">
                <a14:useLocalDpi xmlns:a14="http://schemas.microsoft.com/office/drawing/2010/main" val="0"/>
              </a:ext>
            </a:extLst>
          </a:blip>
          <a:srcRect l="14315" t="1286" r="7360" b="-561"/>
          <a:stretch/>
        </p:blipFill>
        <p:spPr>
          <a:xfrm>
            <a:off x="974617" y="3724781"/>
            <a:ext cx="1589784" cy="1511260"/>
          </a:xfrm>
          <a:prstGeom prst="rect">
            <a:avLst/>
          </a:prstGeom>
        </p:spPr>
      </p:pic>
      <p:sp>
        <p:nvSpPr>
          <p:cNvPr id="19" name="Rectángulo 18"/>
          <p:cNvSpPr/>
          <p:nvPr/>
        </p:nvSpPr>
        <p:spPr>
          <a:xfrm>
            <a:off x="5589819" y="3589203"/>
            <a:ext cx="5110813" cy="1754326"/>
          </a:xfrm>
          <a:prstGeom prst="rect">
            <a:avLst/>
          </a:prstGeom>
        </p:spPr>
        <p:txBody>
          <a:bodyPr wrap="square">
            <a:spAutoFit/>
          </a:bodyPr>
          <a:lstStyle/>
          <a:p>
            <a:r>
              <a:rPr lang="es-US" b="1" dirty="0"/>
              <a:t>Máquinas Trituradoras </a:t>
            </a:r>
          </a:p>
          <a:p>
            <a:pPr marL="285750" indent="-285750" algn="just">
              <a:buFont typeface="Arial" panose="020B0604020202020204" pitchFamily="34" charset="0"/>
              <a:buChar char="•"/>
            </a:pPr>
            <a:r>
              <a:rPr lang="es-US" dirty="0"/>
              <a:t>Diseñado depende de las necesidades.</a:t>
            </a:r>
          </a:p>
          <a:p>
            <a:pPr marL="285750" indent="-285750" algn="just">
              <a:buFont typeface="Arial" panose="020B0604020202020204" pitchFamily="34" charset="0"/>
              <a:buChar char="•"/>
            </a:pPr>
            <a:r>
              <a:rPr lang="es-US" dirty="0"/>
              <a:t>Pocos casos utilizan estudios o información.</a:t>
            </a:r>
          </a:p>
          <a:p>
            <a:pPr marL="285750" indent="-285750" algn="just">
              <a:buFont typeface="Arial" panose="020B0604020202020204" pitchFamily="34" charset="0"/>
              <a:buChar char="•"/>
            </a:pPr>
            <a:r>
              <a:rPr lang="es-US" dirty="0"/>
              <a:t>No se fabrican basándose en normativas. </a:t>
            </a:r>
          </a:p>
          <a:p>
            <a:pPr marL="285750" indent="-285750" algn="just">
              <a:buFont typeface="Arial" panose="020B0604020202020204" pitchFamily="34" charset="0"/>
              <a:buChar char="•"/>
            </a:pPr>
            <a:r>
              <a:rPr lang="es-US" dirty="0"/>
              <a:t>No existen parámetros de fuerza de impacto, velocidad y potencia requerida.  </a:t>
            </a:r>
          </a:p>
        </p:txBody>
      </p:sp>
      <p:pic>
        <p:nvPicPr>
          <p:cNvPr id="6158" name="Picture 14" descr="Resultado de imagen para maquinas para triturar pet"/>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21922" r="26195"/>
          <a:stretch/>
        </p:blipFill>
        <p:spPr bwMode="auto">
          <a:xfrm>
            <a:off x="3830624" y="3441893"/>
            <a:ext cx="1797106" cy="1979273"/>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013440"/>
      </p:ext>
    </p:extLst>
  </p:cSld>
  <p:clrMapOvr>
    <a:masterClrMapping/>
  </p:clrMapOvr>
  <p:transition>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Título 1">
            <a:extLst>
              <a:ext uri="{FF2B5EF4-FFF2-40B4-BE49-F238E27FC236}">
                <a16:creationId xmlns:a16="http://schemas.microsoft.com/office/drawing/2014/main" xmlns="" id="{1313BC69-10AF-4794-A512-D22F9C53F233}"/>
              </a:ext>
            </a:extLst>
          </p:cNvPr>
          <p:cNvSpPr txBox="1">
            <a:spLocks/>
          </p:cNvSpPr>
          <p:nvPr/>
        </p:nvSpPr>
        <p:spPr>
          <a:xfrm>
            <a:off x="1130592" y="447592"/>
            <a:ext cx="5350565" cy="667027"/>
          </a:xfrm>
          <a:prstGeom prst="rect">
            <a:avLst/>
          </a:prstGeom>
        </p:spPr>
        <p:txBody>
          <a:bodyPr>
            <a:normAutofit fontScale="97500" lnSpcReduction="10000"/>
          </a:bodyPr>
          <a:lst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mj-ea"/>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a:lstStyle>
          <a:p>
            <a:pPr defTabSz="914400"/>
            <a:endParaRPr lang="es-EC" sz="4000" kern="0" dirty="0"/>
          </a:p>
        </p:txBody>
      </p:sp>
      <p:pic>
        <p:nvPicPr>
          <p:cNvPr id="14" name="Picture 2" descr="Resultado de imagen para carrera de ingenieria mecanica espe">
            <a:extLst>
              <a:ext uri="{FF2B5EF4-FFF2-40B4-BE49-F238E27FC236}">
                <a16:creationId xmlns:a16="http://schemas.microsoft.com/office/drawing/2014/main" xmlns="" id="{E59849DD-C8BA-44A2-A0FA-0155F18E9DC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0" b="100000" l="0" r="100000"/>
                    </a14:imgEffect>
                  </a14:imgLayer>
                </a14:imgProps>
              </a:ext>
              <a:ext uri="{28A0092B-C50C-407E-A947-70E740481C1C}">
                <a14:useLocalDpi xmlns:a14="http://schemas.microsoft.com/office/drawing/2010/main" val="0"/>
              </a:ext>
            </a:extLst>
          </a:blip>
          <a:srcRect/>
          <a:stretch>
            <a:fillRect/>
          </a:stretch>
        </p:blipFill>
        <p:spPr bwMode="auto">
          <a:xfrm>
            <a:off x="342230" y="134045"/>
            <a:ext cx="985066" cy="954823"/>
          </a:xfrm>
          <a:prstGeom prst="rect">
            <a:avLst/>
          </a:prstGeom>
          <a:noFill/>
          <a:extLst>
            <a:ext uri="{909E8E84-426E-40DD-AFC4-6F175D3DCCD1}">
              <a14:hiddenFill xmlns:a14="http://schemas.microsoft.com/office/drawing/2010/main">
                <a:solidFill>
                  <a:srgbClr val="FFFFFF"/>
                </a:solidFill>
              </a14:hiddenFill>
            </a:ext>
          </a:extLst>
        </p:spPr>
      </p:pic>
      <p:sp>
        <p:nvSpPr>
          <p:cNvPr id="5" name="Rectángulo 4"/>
          <p:cNvSpPr/>
          <p:nvPr/>
        </p:nvSpPr>
        <p:spPr>
          <a:xfrm>
            <a:off x="3130056" y="781105"/>
            <a:ext cx="4902546" cy="161313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mc:AlternateContent xmlns:mc="http://schemas.openxmlformats.org/markup-compatibility/2006" xmlns:a14="http://schemas.microsoft.com/office/drawing/2010/main">
        <mc:Choice Requires="a14">
          <p:sp>
            <p:nvSpPr>
              <p:cNvPr id="26" name="CuadroTexto 25"/>
              <p:cNvSpPr txBox="1"/>
              <p:nvPr/>
            </p:nvSpPr>
            <p:spPr>
              <a:xfrm>
                <a:off x="3608853" y="1567524"/>
                <a:ext cx="1584101" cy="523220"/>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lang="es-EC" sz="1600" i="1">
                          <a:latin typeface="Cambria Math" panose="02040503050406030204" pitchFamily="18" charset="0"/>
                        </a:rPr>
                        <m:t>∆</m:t>
                      </m:r>
                      <m:sSub>
                        <m:sSubPr>
                          <m:ctrlPr>
                            <a:rPr lang="es-ES" sz="1600" i="1">
                              <a:latin typeface="Cambria Math" panose="02040503050406030204" pitchFamily="18" charset="0"/>
                            </a:rPr>
                          </m:ctrlPr>
                        </m:sSubPr>
                        <m:e>
                          <m:r>
                            <a:rPr lang="es-ES" sz="1600" i="1">
                              <a:latin typeface="Cambria Math" panose="02040503050406030204" pitchFamily="18" charset="0"/>
                            </a:rPr>
                            <m:t>𝐸</m:t>
                          </m:r>
                        </m:e>
                        <m:sub>
                          <m:r>
                            <a:rPr lang="es-ES" sz="1600" i="1">
                              <a:latin typeface="Cambria Math" panose="02040503050406030204" pitchFamily="18" charset="0"/>
                            </a:rPr>
                            <m:t>𝑢</m:t>
                          </m:r>
                        </m:sub>
                      </m:sSub>
                      <m:r>
                        <a:rPr lang="es-EC" sz="1600" i="1">
                          <a:latin typeface="Cambria Math" panose="02040503050406030204" pitchFamily="18" charset="0"/>
                        </a:rPr>
                        <m:t>=</m:t>
                      </m:r>
                      <m:r>
                        <a:rPr lang="es-EC" sz="1600" i="1">
                          <a:latin typeface="Cambria Math" panose="02040503050406030204" pitchFamily="18" charset="0"/>
                        </a:rPr>
                        <m:t>𝑊</m:t>
                      </m:r>
                      <m:r>
                        <a:rPr lang="es-EC" sz="1600" i="1" smtClean="0">
                          <a:latin typeface="Cambria Math" panose="02040503050406030204" pitchFamily="18" charset="0"/>
                        </a:rPr>
                        <m:t>−∆</m:t>
                      </m:r>
                      <m:sSub>
                        <m:sSubPr>
                          <m:ctrlPr>
                            <a:rPr lang="es-ES" sz="1600" i="1">
                              <a:latin typeface="Cambria Math" panose="02040503050406030204" pitchFamily="18" charset="0"/>
                            </a:rPr>
                          </m:ctrlPr>
                        </m:sSubPr>
                        <m:e>
                          <m:r>
                            <a:rPr lang="es-EC" sz="1600" i="1">
                              <a:latin typeface="Cambria Math" panose="02040503050406030204" pitchFamily="18" charset="0"/>
                            </a:rPr>
                            <m:t>𝐸</m:t>
                          </m:r>
                        </m:e>
                        <m:sub>
                          <m:r>
                            <a:rPr lang="es-EC" sz="1600" i="1">
                              <a:latin typeface="Cambria Math" panose="02040503050406030204" pitchFamily="18" charset="0"/>
                            </a:rPr>
                            <m:t>𝑐</m:t>
                          </m:r>
                        </m:sub>
                      </m:sSub>
                    </m:oMath>
                  </m:oMathPara>
                </a14:m>
                <a:endParaRPr lang="es-US" sz="1200" dirty="0"/>
              </a:p>
              <a:p>
                <a:endParaRPr lang="es-US" sz="1200" dirty="0"/>
              </a:p>
            </p:txBody>
          </p:sp>
        </mc:Choice>
        <mc:Fallback xmlns="">
          <p:sp>
            <p:nvSpPr>
              <p:cNvPr id="26" name="CuadroTexto 25"/>
              <p:cNvSpPr txBox="1">
                <a:spLocks noRot="1" noChangeAspect="1" noMove="1" noResize="1" noEditPoints="1" noAdjustHandles="1" noChangeArrowheads="1" noChangeShapeType="1" noTextEdit="1"/>
              </p:cNvSpPr>
              <p:nvPr/>
            </p:nvSpPr>
            <p:spPr>
              <a:xfrm>
                <a:off x="3608853" y="1567524"/>
                <a:ext cx="1584101" cy="523220"/>
              </a:xfrm>
              <a:prstGeom prst="rect">
                <a:avLst/>
              </a:prstGeom>
              <a:blipFill rotWithShape="0">
                <a:blip r:embed="rId5"/>
                <a:stretch>
                  <a:fillRect/>
                </a:stretch>
              </a:blipFill>
            </p:spPr>
            <p:txBody>
              <a:bodyPr/>
              <a:lstStyle/>
              <a:p>
                <a:r>
                  <a:rPr lang="es-ES">
                    <a:noFill/>
                  </a:rPr>
                  <a:t> </a:t>
                </a:r>
              </a:p>
            </p:txBody>
          </p:sp>
        </mc:Fallback>
      </mc:AlternateContent>
      <p:sp>
        <p:nvSpPr>
          <p:cNvPr id="27" name="CuadroTexto 26"/>
          <p:cNvSpPr txBox="1"/>
          <p:nvPr/>
        </p:nvSpPr>
        <p:spPr>
          <a:xfrm>
            <a:off x="3148064" y="851952"/>
            <a:ext cx="2505680" cy="646331"/>
          </a:xfrm>
          <a:prstGeom prst="rect">
            <a:avLst/>
          </a:prstGeom>
          <a:noFill/>
        </p:spPr>
        <p:txBody>
          <a:bodyPr wrap="square" rtlCol="0">
            <a:spAutoFit/>
          </a:bodyPr>
          <a:lstStyle/>
          <a:p>
            <a:pPr marL="171450" indent="-171450" algn="just">
              <a:buFont typeface="Arial" panose="020B0604020202020204" pitchFamily="34" charset="0"/>
              <a:buChar char="•"/>
            </a:pPr>
            <a:r>
              <a:rPr lang="es-US" sz="1200" dirty="0"/>
              <a:t>La Energía no se crea ni se destruye, solo se transforma </a:t>
            </a:r>
            <a:r>
              <a:rPr lang="es-US" sz="1200" i="1" dirty="0"/>
              <a:t>(</a:t>
            </a:r>
            <a:r>
              <a:rPr lang="es-US" sz="1200" i="1" dirty="0" err="1"/>
              <a:t>Cengel</a:t>
            </a:r>
            <a:r>
              <a:rPr lang="es-US" sz="1200" i="1" dirty="0"/>
              <a:t> &amp; Boles, 2012) </a:t>
            </a:r>
          </a:p>
        </p:txBody>
      </p:sp>
      <mc:AlternateContent xmlns:mc="http://schemas.openxmlformats.org/markup-compatibility/2006" xmlns:a14="http://schemas.microsoft.com/office/drawing/2010/main">
        <mc:Choice Requires="a14">
          <p:sp>
            <p:nvSpPr>
              <p:cNvPr id="28" name="Rectángulo 27"/>
              <p:cNvSpPr/>
              <p:nvPr/>
            </p:nvSpPr>
            <p:spPr>
              <a:xfrm>
                <a:off x="5979843" y="1498283"/>
                <a:ext cx="1871090" cy="307777"/>
              </a:xfrm>
              <a:prstGeom prst="rect">
                <a:avLst/>
              </a:prstGeom>
            </p:spPr>
            <p:txBody>
              <a:bodyPr wrap="none">
                <a:spAutoFit/>
              </a:bodyPr>
              <a:lstStyle/>
              <a:p>
                <a14:m>
                  <m:oMath xmlns:m="http://schemas.openxmlformats.org/officeDocument/2006/math">
                    <m:r>
                      <a:rPr lang="es-EC" sz="1400" i="1">
                        <a:latin typeface="Cambria Math" panose="02040503050406030204" pitchFamily="18" charset="0"/>
                      </a:rPr>
                      <m:t>∆</m:t>
                    </m:r>
                    <m:sSub>
                      <m:sSubPr>
                        <m:ctrlPr>
                          <a:rPr lang="es-ES" sz="1400" i="1">
                            <a:latin typeface="Cambria Math" panose="02040503050406030204" pitchFamily="18" charset="0"/>
                          </a:rPr>
                        </m:ctrlPr>
                      </m:sSubPr>
                      <m:e>
                        <m:r>
                          <a:rPr lang="es-ES" sz="1400" i="1">
                            <a:latin typeface="Cambria Math" panose="02040503050406030204" pitchFamily="18" charset="0"/>
                          </a:rPr>
                          <m:t>𝐸</m:t>
                        </m:r>
                      </m:e>
                      <m:sub>
                        <m:r>
                          <a:rPr lang="es-ES" sz="1400" i="1">
                            <a:latin typeface="Cambria Math" panose="02040503050406030204" pitchFamily="18" charset="0"/>
                          </a:rPr>
                          <m:t>𝑢</m:t>
                        </m:r>
                      </m:sub>
                    </m:sSub>
                  </m:oMath>
                </a14:m>
                <a:r>
                  <a:rPr lang="es-ES" sz="1400" dirty="0"/>
                  <a:t>: Energía Interna </a:t>
                </a:r>
              </a:p>
            </p:txBody>
          </p:sp>
        </mc:Choice>
        <mc:Fallback xmlns="">
          <p:sp>
            <p:nvSpPr>
              <p:cNvPr id="28" name="Rectángulo 27"/>
              <p:cNvSpPr>
                <a:spLocks noRot="1" noChangeAspect="1" noMove="1" noResize="1" noEditPoints="1" noAdjustHandles="1" noChangeArrowheads="1" noChangeShapeType="1" noTextEdit="1"/>
              </p:cNvSpPr>
              <p:nvPr/>
            </p:nvSpPr>
            <p:spPr>
              <a:xfrm>
                <a:off x="5979843" y="1498283"/>
                <a:ext cx="1871090" cy="307777"/>
              </a:xfrm>
              <a:prstGeom prst="rect">
                <a:avLst/>
              </a:prstGeom>
              <a:blipFill rotWithShape="0">
                <a:blip r:embed="rId6"/>
                <a:stretch>
                  <a:fillRect t="-4000"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29" name="Rectángulo 28"/>
              <p:cNvSpPr/>
              <p:nvPr/>
            </p:nvSpPr>
            <p:spPr>
              <a:xfrm>
                <a:off x="6015492" y="1802216"/>
                <a:ext cx="1056956" cy="307777"/>
              </a:xfrm>
              <a:prstGeom prst="rect">
                <a:avLst/>
              </a:prstGeom>
            </p:spPr>
            <p:txBody>
              <a:bodyPr wrap="none">
                <a:spAutoFit/>
              </a:bodyPr>
              <a:lstStyle/>
              <a:p>
                <a14:m>
                  <m:oMath xmlns:m="http://schemas.openxmlformats.org/officeDocument/2006/math">
                    <m:r>
                      <a:rPr lang="es-ES" sz="1400" b="0" i="1" smtClean="0">
                        <a:latin typeface="Cambria Math" panose="02040503050406030204" pitchFamily="18" charset="0"/>
                      </a:rPr>
                      <m:t>𝑊</m:t>
                    </m:r>
                  </m:oMath>
                </a14:m>
                <a:r>
                  <a:rPr lang="es-ES" sz="1400" dirty="0"/>
                  <a:t>: Trabajo</a:t>
                </a:r>
              </a:p>
            </p:txBody>
          </p:sp>
        </mc:Choice>
        <mc:Fallback xmlns="">
          <p:sp>
            <p:nvSpPr>
              <p:cNvPr id="29" name="Rectángulo 28"/>
              <p:cNvSpPr>
                <a:spLocks noRot="1" noChangeAspect="1" noMove="1" noResize="1" noEditPoints="1" noAdjustHandles="1" noChangeArrowheads="1" noChangeShapeType="1" noTextEdit="1"/>
              </p:cNvSpPr>
              <p:nvPr/>
            </p:nvSpPr>
            <p:spPr>
              <a:xfrm>
                <a:off x="6015492" y="1802216"/>
                <a:ext cx="1056956" cy="307777"/>
              </a:xfrm>
              <a:prstGeom prst="rect">
                <a:avLst/>
              </a:prstGeom>
              <a:blipFill rotWithShape="0">
                <a:blip r:embed="rId7"/>
                <a:stretch>
                  <a:fillRect t="-4000" r="-2312"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0" name="Rectángulo 29"/>
              <p:cNvSpPr/>
              <p:nvPr/>
            </p:nvSpPr>
            <p:spPr>
              <a:xfrm>
                <a:off x="6015492" y="2055130"/>
                <a:ext cx="1885837" cy="307777"/>
              </a:xfrm>
              <a:prstGeom prst="rect">
                <a:avLst/>
              </a:prstGeom>
            </p:spPr>
            <p:txBody>
              <a:bodyPr wrap="none">
                <a:spAutoFit/>
              </a:bodyPr>
              <a:lstStyle/>
              <a:p>
                <a14:m>
                  <m:oMath xmlns:m="http://schemas.openxmlformats.org/officeDocument/2006/math">
                    <m:r>
                      <a:rPr lang="es-EC" sz="1400" i="1">
                        <a:latin typeface="Cambria Math" panose="02040503050406030204" pitchFamily="18" charset="0"/>
                      </a:rPr>
                      <m:t>∆</m:t>
                    </m:r>
                    <m:sSub>
                      <m:sSubPr>
                        <m:ctrlPr>
                          <a:rPr lang="es-ES" sz="1400" i="1">
                            <a:latin typeface="Cambria Math" panose="02040503050406030204" pitchFamily="18" charset="0"/>
                          </a:rPr>
                        </m:ctrlPr>
                      </m:sSubPr>
                      <m:e>
                        <m:r>
                          <a:rPr lang="es-EC" sz="1400" i="1">
                            <a:latin typeface="Cambria Math" panose="02040503050406030204" pitchFamily="18" charset="0"/>
                          </a:rPr>
                          <m:t>𝐸</m:t>
                        </m:r>
                      </m:e>
                      <m:sub>
                        <m:r>
                          <a:rPr lang="es-EC" sz="1400" i="1">
                            <a:latin typeface="Cambria Math" panose="02040503050406030204" pitchFamily="18" charset="0"/>
                          </a:rPr>
                          <m:t>𝑐</m:t>
                        </m:r>
                      </m:sub>
                    </m:sSub>
                  </m:oMath>
                </a14:m>
                <a:r>
                  <a:rPr lang="es-ES" sz="1400" dirty="0"/>
                  <a:t>: Energía Cinética</a:t>
                </a:r>
                <a:endParaRPr lang="es-ES" dirty="0"/>
              </a:p>
            </p:txBody>
          </p:sp>
        </mc:Choice>
        <mc:Fallback xmlns="">
          <p:sp>
            <p:nvSpPr>
              <p:cNvPr id="30" name="Rectángulo 29"/>
              <p:cNvSpPr>
                <a:spLocks noRot="1" noChangeAspect="1" noMove="1" noResize="1" noEditPoints="1" noAdjustHandles="1" noChangeArrowheads="1" noChangeShapeType="1" noTextEdit="1"/>
              </p:cNvSpPr>
              <p:nvPr/>
            </p:nvSpPr>
            <p:spPr>
              <a:xfrm>
                <a:off x="6015492" y="2055130"/>
                <a:ext cx="1885837" cy="307777"/>
              </a:xfrm>
              <a:prstGeom prst="rect">
                <a:avLst/>
              </a:prstGeom>
              <a:blipFill rotWithShape="0">
                <a:blip r:embed="rId8"/>
                <a:stretch>
                  <a:fillRect t="-3922" r="-971" b="-19608"/>
                </a:stretch>
              </a:blipFill>
            </p:spPr>
            <p:txBody>
              <a:bodyPr/>
              <a:lstStyle/>
              <a:p>
                <a:r>
                  <a:rPr lang="es-ES">
                    <a:noFill/>
                  </a:rPr>
                  <a:t> </a:t>
                </a:r>
              </a:p>
            </p:txBody>
          </p:sp>
        </mc:Fallback>
      </mc:AlternateContent>
      <p:sp>
        <p:nvSpPr>
          <p:cNvPr id="31" name="Rectángulo 30"/>
          <p:cNvSpPr/>
          <p:nvPr/>
        </p:nvSpPr>
        <p:spPr>
          <a:xfrm>
            <a:off x="7072448" y="2456039"/>
            <a:ext cx="4492458" cy="1830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32" name="Rectangle 11"/>
          <p:cNvSpPr txBox="1">
            <a:spLocks/>
          </p:cNvSpPr>
          <p:nvPr/>
        </p:nvSpPr>
        <p:spPr>
          <a:xfrm>
            <a:off x="1523999" y="26982"/>
            <a:ext cx="10423021" cy="6402415"/>
          </a:xfrm>
          <a:prstGeom prst="rect">
            <a:avLst/>
          </a:prstGeom>
        </p:spPr>
        <p:txBody>
          <a:bodyPr/>
          <a:lstStyle>
            <a:lvl1pPr marL="342900" indent="-342900" algn="l" rtl="0" eaLnBrk="0" fontAlgn="base" hangingPunct="0">
              <a:spcBef>
                <a:spcPct val="20000"/>
              </a:spcBef>
              <a:spcAft>
                <a:spcPct val="0"/>
              </a:spcAft>
              <a:buChar char="•"/>
              <a:defRPr sz="2400">
                <a:solidFill>
                  <a:schemeClr val="bg1"/>
                </a:solidFill>
                <a:latin typeface="+mn-lt"/>
                <a:ea typeface="+mn-ea"/>
                <a:cs typeface="+mn-cs"/>
              </a:defRPr>
            </a:lvl1pPr>
            <a:lvl2pPr marL="742950" indent="-285750" algn="l" rtl="0" eaLnBrk="0" fontAlgn="base" hangingPunct="0">
              <a:spcBef>
                <a:spcPct val="20000"/>
              </a:spcBef>
              <a:spcAft>
                <a:spcPct val="0"/>
              </a:spcAft>
              <a:buChar char="–"/>
              <a:defRPr sz="2400">
                <a:solidFill>
                  <a:schemeClr val="bg1"/>
                </a:solidFill>
                <a:latin typeface="+mn-lt"/>
              </a:defRPr>
            </a:lvl2pPr>
            <a:lvl3pPr marL="1143000" indent="-228600" algn="l" rtl="0" eaLnBrk="0" fontAlgn="base" hangingPunct="0">
              <a:spcBef>
                <a:spcPct val="20000"/>
              </a:spcBef>
              <a:spcAft>
                <a:spcPct val="0"/>
              </a:spcAft>
              <a:buChar char="•"/>
              <a:defRPr sz="2400">
                <a:solidFill>
                  <a:schemeClr val="bg1"/>
                </a:solidFill>
                <a:latin typeface="+mn-lt"/>
              </a:defRPr>
            </a:lvl3pPr>
            <a:lvl4pPr marL="1600200" indent="-228600" algn="l" rtl="0" eaLnBrk="0" fontAlgn="base" hangingPunct="0">
              <a:spcBef>
                <a:spcPct val="20000"/>
              </a:spcBef>
              <a:spcAft>
                <a:spcPct val="0"/>
              </a:spcAft>
              <a:buChar char="–"/>
              <a:defRPr sz="2400">
                <a:solidFill>
                  <a:schemeClr val="bg1"/>
                </a:solidFill>
                <a:latin typeface="+mn-lt"/>
              </a:defRPr>
            </a:lvl4pPr>
            <a:lvl5pPr marL="2057400" indent="-228600" algn="l" rtl="0" eaLnBrk="0" fontAlgn="base" hangingPunct="0">
              <a:spcBef>
                <a:spcPct val="20000"/>
              </a:spcBef>
              <a:spcAft>
                <a:spcPct val="0"/>
              </a:spcAft>
              <a:buChar char="»"/>
              <a:defRPr sz="2400">
                <a:solidFill>
                  <a:schemeClr val="bg1"/>
                </a:solidFill>
                <a:latin typeface="+mn-lt"/>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a:lstStyle>
          <a:p>
            <a:pPr marL="0" indent="0" algn="r" defTabSz="914400">
              <a:buFontTx/>
              <a:buNone/>
            </a:pPr>
            <a:r>
              <a:rPr lang="es-EC" b="1" i="1" kern="0">
                <a:solidFill>
                  <a:schemeClr val="tx1"/>
                </a:solidFill>
              </a:rPr>
              <a:t>ESTADO DEL ARTE</a:t>
            </a:r>
            <a:endParaRPr lang="es-EC" b="1" i="1" kern="0" dirty="0">
              <a:solidFill>
                <a:schemeClr val="tx1"/>
              </a:solidFill>
            </a:endParaRPr>
          </a:p>
        </p:txBody>
      </p:sp>
      <p:sp>
        <p:nvSpPr>
          <p:cNvPr id="33" name="CuadroTexto 32"/>
          <p:cNvSpPr txBox="1"/>
          <p:nvPr/>
        </p:nvSpPr>
        <p:spPr>
          <a:xfrm>
            <a:off x="7253849" y="2599433"/>
            <a:ext cx="1839030" cy="338554"/>
          </a:xfrm>
          <a:prstGeom prst="rect">
            <a:avLst/>
          </a:prstGeom>
          <a:noFill/>
        </p:spPr>
        <p:txBody>
          <a:bodyPr wrap="square" rtlCol="0">
            <a:spAutoFit/>
          </a:bodyPr>
          <a:lstStyle/>
          <a:p>
            <a:r>
              <a:rPr lang="es-US" sz="1600" b="1" dirty="0"/>
              <a:t>Energía cinética </a:t>
            </a:r>
          </a:p>
        </p:txBody>
      </p:sp>
      <p:sp>
        <p:nvSpPr>
          <p:cNvPr id="34" name="CuadroTexto 33"/>
          <p:cNvSpPr txBox="1"/>
          <p:nvPr/>
        </p:nvSpPr>
        <p:spPr>
          <a:xfrm>
            <a:off x="7111757" y="2920561"/>
            <a:ext cx="2505680" cy="830997"/>
          </a:xfrm>
          <a:prstGeom prst="rect">
            <a:avLst/>
          </a:prstGeom>
          <a:noFill/>
        </p:spPr>
        <p:txBody>
          <a:bodyPr wrap="square" rtlCol="0">
            <a:spAutoFit/>
          </a:bodyPr>
          <a:lstStyle/>
          <a:p>
            <a:pPr algn="just"/>
            <a:r>
              <a:rPr lang="es-EC" sz="1200" dirty="0"/>
              <a:t>Es el trabajo requerido para variar la velocidad de un cuerpo o partícula que parte del reposo</a:t>
            </a:r>
            <a:r>
              <a:rPr lang="es-US" sz="1200" i="1" dirty="0"/>
              <a:t> (</a:t>
            </a:r>
            <a:r>
              <a:rPr lang="es-US" sz="1200" i="1" dirty="0" err="1"/>
              <a:t>Serway</a:t>
            </a:r>
            <a:r>
              <a:rPr lang="es-US" sz="1200" i="1" dirty="0"/>
              <a:t>, 2013) </a:t>
            </a:r>
            <a:endParaRPr lang="es-US" sz="1200" dirty="0"/>
          </a:p>
        </p:txBody>
      </p:sp>
      <mc:AlternateContent xmlns:mc="http://schemas.openxmlformats.org/markup-compatibility/2006" xmlns:a14="http://schemas.microsoft.com/office/drawing/2010/main">
        <mc:Choice Requires="a14">
          <p:sp>
            <p:nvSpPr>
              <p:cNvPr id="35" name="CuadroTexto 34"/>
              <p:cNvSpPr txBox="1"/>
              <p:nvPr/>
            </p:nvSpPr>
            <p:spPr>
              <a:xfrm>
                <a:off x="7476608" y="3662723"/>
                <a:ext cx="1584101" cy="553357"/>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sSub>
                        <m:sSubPr>
                          <m:ctrlPr>
                            <a:rPr lang="es-ES" sz="1600" i="1" smtClean="0">
                              <a:latin typeface="Cambria Math" panose="02040503050406030204" pitchFamily="18" charset="0"/>
                            </a:rPr>
                          </m:ctrlPr>
                        </m:sSubPr>
                        <m:e>
                          <m:r>
                            <a:rPr lang="es-EC" sz="1600" i="1">
                              <a:latin typeface="Cambria Math" panose="02040503050406030204" pitchFamily="18" charset="0"/>
                            </a:rPr>
                            <m:t>𝐸</m:t>
                          </m:r>
                        </m:e>
                        <m:sub>
                          <m:r>
                            <a:rPr lang="es-EC" sz="1600" i="1">
                              <a:latin typeface="Cambria Math" panose="02040503050406030204" pitchFamily="18" charset="0"/>
                            </a:rPr>
                            <m:t>𝑐𝑟</m:t>
                          </m:r>
                        </m:sub>
                      </m:sSub>
                      <m:r>
                        <a:rPr lang="es-EC" sz="1600" i="1">
                          <a:latin typeface="Cambria Math" panose="02040503050406030204" pitchFamily="18" charset="0"/>
                        </a:rPr>
                        <m:t>=</m:t>
                      </m:r>
                      <m:f>
                        <m:fPr>
                          <m:ctrlPr>
                            <a:rPr lang="es-ES" sz="1600" i="1">
                              <a:latin typeface="Cambria Math" panose="02040503050406030204" pitchFamily="18" charset="0"/>
                            </a:rPr>
                          </m:ctrlPr>
                        </m:fPr>
                        <m:num>
                          <m:r>
                            <a:rPr lang="es-EC" sz="1600" i="1">
                              <a:latin typeface="Cambria Math" panose="02040503050406030204" pitchFamily="18" charset="0"/>
                            </a:rPr>
                            <m:t>1</m:t>
                          </m:r>
                        </m:num>
                        <m:den>
                          <m:r>
                            <a:rPr lang="es-EC" sz="1600" i="1">
                              <a:latin typeface="Cambria Math" panose="02040503050406030204" pitchFamily="18" charset="0"/>
                            </a:rPr>
                            <m:t>2</m:t>
                          </m:r>
                        </m:den>
                      </m:f>
                      <m:r>
                        <a:rPr lang="es-EC" sz="1600" i="1">
                          <a:latin typeface="Cambria Math" panose="02040503050406030204" pitchFamily="18" charset="0"/>
                        </a:rPr>
                        <m:t> </m:t>
                      </m:r>
                      <m:r>
                        <a:rPr lang="es-EC" sz="1600" i="1">
                          <a:latin typeface="Cambria Math" panose="02040503050406030204" pitchFamily="18" charset="0"/>
                        </a:rPr>
                        <m:t>𝐼</m:t>
                      </m:r>
                      <m:sSup>
                        <m:sSupPr>
                          <m:ctrlPr>
                            <a:rPr lang="es-ES" sz="1600" i="1">
                              <a:latin typeface="Cambria Math" panose="02040503050406030204" pitchFamily="18" charset="0"/>
                            </a:rPr>
                          </m:ctrlPr>
                        </m:sSupPr>
                        <m:e>
                          <m:r>
                            <a:rPr lang="es-EC" sz="1600" i="1">
                              <a:latin typeface="Cambria Math" panose="02040503050406030204" pitchFamily="18" charset="0"/>
                            </a:rPr>
                            <m:t>𝜔</m:t>
                          </m:r>
                        </m:e>
                        <m:sup>
                          <m:r>
                            <a:rPr lang="es-EC" sz="1600" i="1">
                              <a:latin typeface="Cambria Math" panose="02040503050406030204" pitchFamily="18" charset="0"/>
                            </a:rPr>
                            <m:t>2</m:t>
                          </m:r>
                        </m:sup>
                      </m:sSup>
                    </m:oMath>
                  </m:oMathPara>
                </a14:m>
                <a:endParaRPr lang="es-US" sz="1200" dirty="0"/>
              </a:p>
            </p:txBody>
          </p:sp>
        </mc:Choice>
        <mc:Fallback xmlns="">
          <p:sp>
            <p:nvSpPr>
              <p:cNvPr id="35" name="CuadroTexto 34"/>
              <p:cNvSpPr txBox="1">
                <a:spLocks noRot="1" noChangeAspect="1" noMove="1" noResize="1" noEditPoints="1" noAdjustHandles="1" noChangeArrowheads="1" noChangeShapeType="1" noTextEdit="1"/>
              </p:cNvSpPr>
              <p:nvPr/>
            </p:nvSpPr>
            <p:spPr>
              <a:xfrm>
                <a:off x="7476608" y="3662723"/>
                <a:ext cx="1584101" cy="553357"/>
              </a:xfrm>
              <a:prstGeom prst="rect">
                <a:avLst/>
              </a:prstGeom>
              <a:blipFill rotWithShape="0">
                <a:blip r:embed="rId9"/>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6" name="Rectángulo 35"/>
              <p:cNvSpPr/>
              <p:nvPr/>
            </p:nvSpPr>
            <p:spPr>
              <a:xfrm>
                <a:off x="9787305" y="3124387"/>
                <a:ext cx="1916294" cy="307777"/>
              </a:xfrm>
              <a:prstGeom prst="rect">
                <a:avLst/>
              </a:prstGeom>
            </p:spPr>
            <p:txBody>
              <a:bodyPr wrap="none">
                <a:spAutoFit/>
              </a:bodyPr>
              <a:lstStyle/>
              <a:p>
                <a14:m>
                  <m:oMath xmlns:m="http://schemas.openxmlformats.org/officeDocument/2006/math">
                    <m:sSub>
                      <m:sSubPr>
                        <m:ctrlPr>
                          <a:rPr lang="es-ES" sz="1400" i="1">
                            <a:latin typeface="Cambria Math" panose="02040503050406030204" pitchFamily="18" charset="0"/>
                          </a:rPr>
                        </m:ctrlPr>
                      </m:sSubPr>
                      <m:e>
                        <m:r>
                          <a:rPr lang="es-EC" sz="1400" i="1">
                            <a:latin typeface="Cambria Math" panose="02040503050406030204" pitchFamily="18" charset="0"/>
                          </a:rPr>
                          <m:t>𝐸</m:t>
                        </m:r>
                      </m:e>
                      <m:sub>
                        <m:r>
                          <a:rPr lang="es-EC" sz="1400" i="1">
                            <a:latin typeface="Cambria Math" panose="02040503050406030204" pitchFamily="18" charset="0"/>
                          </a:rPr>
                          <m:t>𝑐𝑟</m:t>
                        </m:r>
                      </m:sub>
                    </m:sSub>
                  </m:oMath>
                </a14:m>
                <a:r>
                  <a:rPr lang="es-ES" sz="1400" dirty="0"/>
                  <a:t>: Energía cinética  </a:t>
                </a:r>
              </a:p>
            </p:txBody>
          </p:sp>
        </mc:Choice>
        <mc:Fallback xmlns="">
          <p:sp>
            <p:nvSpPr>
              <p:cNvPr id="36" name="Rectángulo 35"/>
              <p:cNvSpPr>
                <a:spLocks noRot="1" noChangeAspect="1" noMove="1" noResize="1" noEditPoints="1" noAdjustHandles="1" noChangeArrowheads="1" noChangeShapeType="1" noTextEdit="1"/>
              </p:cNvSpPr>
              <p:nvPr/>
            </p:nvSpPr>
            <p:spPr>
              <a:xfrm>
                <a:off x="9787305" y="3124387"/>
                <a:ext cx="1916294" cy="307777"/>
              </a:xfrm>
              <a:prstGeom prst="rect">
                <a:avLst/>
              </a:prstGeom>
              <a:blipFill rotWithShape="0">
                <a:blip r:embed="rId10"/>
                <a:stretch>
                  <a:fillRect t="-4000"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7" name="Rectángulo 36"/>
              <p:cNvSpPr/>
              <p:nvPr/>
            </p:nvSpPr>
            <p:spPr>
              <a:xfrm>
                <a:off x="9822954" y="3428320"/>
                <a:ext cx="894091" cy="307777"/>
              </a:xfrm>
              <a:prstGeom prst="rect">
                <a:avLst/>
              </a:prstGeom>
            </p:spPr>
            <p:txBody>
              <a:bodyPr wrap="none">
                <a:spAutoFit/>
              </a:bodyPr>
              <a:lstStyle/>
              <a:p>
                <a14:m>
                  <m:oMath xmlns:m="http://schemas.openxmlformats.org/officeDocument/2006/math">
                    <m:r>
                      <a:rPr lang="es-EC" sz="1400" i="1">
                        <a:latin typeface="Cambria Math" panose="02040503050406030204" pitchFamily="18" charset="0"/>
                      </a:rPr>
                      <m:t>𝐼</m:t>
                    </m:r>
                  </m:oMath>
                </a14:m>
                <a:r>
                  <a:rPr lang="es-ES" sz="1400" dirty="0"/>
                  <a:t>: Inercia</a:t>
                </a:r>
              </a:p>
            </p:txBody>
          </p:sp>
        </mc:Choice>
        <mc:Fallback xmlns="">
          <p:sp>
            <p:nvSpPr>
              <p:cNvPr id="37" name="Rectángulo 36"/>
              <p:cNvSpPr>
                <a:spLocks noRot="1" noChangeAspect="1" noMove="1" noResize="1" noEditPoints="1" noAdjustHandles="1" noChangeArrowheads="1" noChangeShapeType="1" noTextEdit="1"/>
              </p:cNvSpPr>
              <p:nvPr/>
            </p:nvSpPr>
            <p:spPr>
              <a:xfrm>
                <a:off x="9822954" y="3428320"/>
                <a:ext cx="894091" cy="307777"/>
              </a:xfrm>
              <a:prstGeom prst="rect">
                <a:avLst/>
              </a:prstGeom>
              <a:blipFill rotWithShape="0">
                <a:blip r:embed="rId11"/>
                <a:stretch>
                  <a:fillRect t="-1961" r="-680" b="-196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38" name="Rectángulo 37"/>
              <p:cNvSpPr/>
              <p:nvPr/>
            </p:nvSpPr>
            <p:spPr>
              <a:xfrm>
                <a:off x="9822954" y="3681234"/>
                <a:ext cx="1741952" cy="307777"/>
              </a:xfrm>
              <a:prstGeom prst="rect">
                <a:avLst/>
              </a:prstGeom>
            </p:spPr>
            <p:txBody>
              <a:bodyPr wrap="none">
                <a:spAutoFit/>
              </a:bodyPr>
              <a:lstStyle/>
              <a:p>
                <a14:m>
                  <m:oMath xmlns:m="http://schemas.openxmlformats.org/officeDocument/2006/math">
                    <m:r>
                      <a:rPr lang="es-EC" sz="1400" i="1">
                        <a:latin typeface="Cambria Math" panose="02040503050406030204" pitchFamily="18" charset="0"/>
                      </a:rPr>
                      <m:t>𝜔</m:t>
                    </m:r>
                  </m:oMath>
                </a14:m>
                <a:r>
                  <a:rPr lang="es-ES" sz="1400" dirty="0"/>
                  <a:t>: Energía Cinética</a:t>
                </a:r>
                <a:endParaRPr lang="es-ES" dirty="0"/>
              </a:p>
            </p:txBody>
          </p:sp>
        </mc:Choice>
        <mc:Fallback xmlns="">
          <p:sp>
            <p:nvSpPr>
              <p:cNvPr id="38" name="Rectángulo 37"/>
              <p:cNvSpPr>
                <a:spLocks noRot="1" noChangeAspect="1" noMove="1" noResize="1" noEditPoints="1" noAdjustHandles="1" noChangeArrowheads="1" noChangeShapeType="1" noTextEdit="1"/>
              </p:cNvSpPr>
              <p:nvPr/>
            </p:nvSpPr>
            <p:spPr>
              <a:xfrm>
                <a:off x="9822954" y="3681234"/>
                <a:ext cx="1741952" cy="307777"/>
              </a:xfrm>
              <a:prstGeom prst="rect">
                <a:avLst/>
              </a:prstGeom>
              <a:blipFill rotWithShape="0">
                <a:blip r:embed="rId12"/>
                <a:stretch>
                  <a:fillRect t="-4000" r="-350" b="-20000"/>
                </a:stretch>
              </a:blipFill>
            </p:spPr>
            <p:txBody>
              <a:bodyPr/>
              <a:lstStyle/>
              <a:p>
                <a:r>
                  <a:rPr lang="es-ES">
                    <a:noFill/>
                  </a:rPr>
                  <a:t> </a:t>
                </a:r>
              </a:p>
            </p:txBody>
          </p:sp>
        </mc:Fallback>
      </mc:AlternateContent>
      <p:sp>
        <p:nvSpPr>
          <p:cNvPr id="39" name="Rectángulo 38"/>
          <p:cNvSpPr/>
          <p:nvPr/>
        </p:nvSpPr>
        <p:spPr>
          <a:xfrm>
            <a:off x="209154" y="2468657"/>
            <a:ext cx="4492458" cy="183072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0" name="CuadroTexto 39"/>
          <p:cNvSpPr txBox="1"/>
          <p:nvPr/>
        </p:nvSpPr>
        <p:spPr>
          <a:xfrm>
            <a:off x="390554" y="2612051"/>
            <a:ext cx="3093011" cy="338554"/>
          </a:xfrm>
          <a:prstGeom prst="rect">
            <a:avLst/>
          </a:prstGeom>
          <a:noFill/>
        </p:spPr>
        <p:txBody>
          <a:bodyPr wrap="square" rtlCol="0">
            <a:spAutoFit/>
          </a:bodyPr>
          <a:lstStyle/>
          <a:p>
            <a:r>
              <a:rPr lang="es-US" sz="1600" b="1" dirty="0"/>
              <a:t>Energía de deformación </a:t>
            </a:r>
          </a:p>
        </p:txBody>
      </p:sp>
      <p:sp>
        <p:nvSpPr>
          <p:cNvPr id="41" name="CuadroTexto 40"/>
          <p:cNvSpPr txBox="1"/>
          <p:nvPr/>
        </p:nvSpPr>
        <p:spPr>
          <a:xfrm>
            <a:off x="248463" y="2933179"/>
            <a:ext cx="2505680" cy="830997"/>
          </a:xfrm>
          <a:prstGeom prst="rect">
            <a:avLst/>
          </a:prstGeom>
          <a:noFill/>
        </p:spPr>
        <p:txBody>
          <a:bodyPr wrap="square" rtlCol="0">
            <a:spAutoFit/>
          </a:bodyPr>
          <a:lstStyle/>
          <a:p>
            <a:pPr algn="just"/>
            <a:r>
              <a:rPr lang="es-EC" sz="1200" dirty="0"/>
              <a:t>Es aquella energía interna que se requiere para deformar un objeto, por efecto de fuerzas externas.</a:t>
            </a:r>
          </a:p>
          <a:p>
            <a:pPr algn="just"/>
            <a:r>
              <a:rPr lang="es-US" sz="1200" i="1" dirty="0"/>
              <a:t>(</a:t>
            </a:r>
            <a:r>
              <a:rPr lang="es-US" sz="1200" i="1" dirty="0" err="1"/>
              <a:t>Cengel</a:t>
            </a:r>
            <a:r>
              <a:rPr lang="es-US" sz="1200" i="1" dirty="0"/>
              <a:t> &amp; Boles, 2012)</a:t>
            </a:r>
            <a:endParaRPr lang="es-US" sz="1200" dirty="0"/>
          </a:p>
        </p:txBody>
      </p:sp>
      <mc:AlternateContent xmlns:mc="http://schemas.openxmlformats.org/markup-compatibility/2006" xmlns:a14="http://schemas.microsoft.com/office/drawing/2010/main">
        <mc:Choice Requires="a14">
          <p:sp>
            <p:nvSpPr>
              <p:cNvPr id="43" name="Rectángulo 42"/>
              <p:cNvSpPr/>
              <p:nvPr/>
            </p:nvSpPr>
            <p:spPr>
              <a:xfrm>
                <a:off x="2924011" y="3137005"/>
                <a:ext cx="990977" cy="307777"/>
              </a:xfrm>
              <a:prstGeom prst="rect">
                <a:avLst/>
              </a:prstGeom>
            </p:spPr>
            <p:txBody>
              <a:bodyPr wrap="none">
                <a:spAutoFit/>
              </a:bodyPr>
              <a:lstStyle/>
              <a:p>
                <a14:m>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𝑃</m:t>
                        </m:r>
                      </m:e>
                      <m:sub>
                        <m:r>
                          <a:rPr lang="es-ES" sz="1400">
                            <a:latin typeface="Cambria Math" panose="02040503050406030204" pitchFamily="18" charset="0"/>
                          </a:rPr>
                          <m:t>1</m:t>
                        </m:r>
                      </m:sub>
                    </m:sSub>
                  </m:oMath>
                </a14:m>
                <a:r>
                  <a:rPr lang="es-ES" sz="1400" dirty="0"/>
                  <a:t>: Carga </a:t>
                </a:r>
              </a:p>
            </p:txBody>
          </p:sp>
        </mc:Choice>
        <mc:Fallback xmlns="">
          <p:sp>
            <p:nvSpPr>
              <p:cNvPr id="43" name="Rectángulo 42"/>
              <p:cNvSpPr>
                <a:spLocks noRot="1" noChangeAspect="1" noMove="1" noResize="1" noEditPoints="1" noAdjustHandles="1" noChangeArrowheads="1" noChangeShapeType="1" noTextEdit="1"/>
              </p:cNvSpPr>
              <p:nvPr/>
            </p:nvSpPr>
            <p:spPr>
              <a:xfrm>
                <a:off x="2924011" y="3137005"/>
                <a:ext cx="990977" cy="307777"/>
              </a:xfrm>
              <a:prstGeom prst="rect">
                <a:avLst/>
              </a:prstGeom>
              <a:blipFill rotWithShape="0">
                <a:blip r:embed="rId13"/>
                <a:stretch>
                  <a:fillRect t="-4000" r="-1235"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4" name="Rectángulo 43"/>
              <p:cNvSpPr/>
              <p:nvPr/>
            </p:nvSpPr>
            <p:spPr>
              <a:xfrm>
                <a:off x="2959660" y="3440938"/>
                <a:ext cx="1737592" cy="307777"/>
              </a:xfrm>
              <a:prstGeom prst="rect">
                <a:avLst/>
              </a:prstGeom>
            </p:spPr>
            <p:txBody>
              <a:bodyPr wrap="none">
                <a:spAutoFit/>
              </a:bodyPr>
              <a:lstStyle/>
              <a:p>
                <a14:m>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𝛿</m:t>
                        </m:r>
                      </m:e>
                      <m:sub>
                        <m:r>
                          <a:rPr lang="es-ES" sz="1400">
                            <a:latin typeface="Cambria Math" panose="02040503050406030204" pitchFamily="18" charset="0"/>
                          </a:rPr>
                          <m:t>1</m:t>
                        </m:r>
                      </m:sub>
                    </m:sSub>
                  </m:oMath>
                </a14:m>
                <a:r>
                  <a:rPr lang="es-ES" sz="1400" dirty="0"/>
                  <a:t>: Desplazamiento</a:t>
                </a:r>
              </a:p>
            </p:txBody>
          </p:sp>
        </mc:Choice>
        <mc:Fallback xmlns="">
          <p:sp>
            <p:nvSpPr>
              <p:cNvPr id="44" name="Rectángulo 43"/>
              <p:cNvSpPr>
                <a:spLocks noRot="1" noChangeAspect="1" noMove="1" noResize="1" noEditPoints="1" noAdjustHandles="1" noChangeArrowheads="1" noChangeShapeType="1" noTextEdit="1"/>
              </p:cNvSpPr>
              <p:nvPr/>
            </p:nvSpPr>
            <p:spPr>
              <a:xfrm>
                <a:off x="2959660" y="3440938"/>
                <a:ext cx="1737592" cy="307777"/>
              </a:xfrm>
              <a:prstGeom prst="rect">
                <a:avLst/>
              </a:prstGeom>
              <a:blipFill rotWithShape="0">
                <a:blip r:embed="rId14"/>
                <a:stretch>
                  <a:fillRect t="-1961" r="-351" b="-196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45" name="Rectángulo 44"/>
              <p:cNvSpPr/>
              <p:nvPr/>
            </p:nvSpPr>
            <p:spPr>
              <a:xfrm>
                <a:off x="2959661" y="3693852"/>
                <a:ext cx="1569208" cy="523220"/>
              </a:xfrm>
              <a:prstGeom prst="rect">
                <a:avLst/>
              </a:prstGeom>
            </p:spPr>
            <p:txBody>
              <a:bodyPr wrap="square">
                <a:spAutoFit/>
              </a:bodyPr>
              <a:lstStyle/>
              <a:p>
                <a14:m>
                  <m:oMath xmlns:m="http://schemas.openxmlformats.org/officeDocument/2006/math">
                    <m:r>
                      <a:rPr lang="es-ES" sz="1400" b="0" i="1" smtClean="0">
                        <a:latin typeface="Cambria Math" panose="02040503050406030204" pitchFamily="18" charset="0"/>
                      </a:rPr>
                      <m:t>𝑈</m:t>
                    </m:r>
                  </m:oMath>
                </a14:m>
                <a:r>
                  <a:rPr lang="es-ES" sz="1400" dirty="0"/>
                  <a:t>: Energía   deformación </a:t>
                </a:r>
                <a:endParaRPr lang="es-ES" dirty="0"/>
              </a:p>
            </p:txBody>
          </p:sp>
        </mc:Choice>
        <mc:Fallback xmlns="">
          <p:sp>
            <p:nvSpPr>
              <p:cNvPr id="45" name="Rectángulo 44"/>
              <p:cNvSpPr>
                <a:spLocks noRot="1" noChangeAspect="1" noMove="1" noResize="1" noEditPoints="1" noAdjustHandles="1" noChangeArrowheads="1" noChangeShapeType="1" noTextEdit="1"/>
              </p:cNvSpPr>
              <p:nvPr/>
            </p:nvSpPr>
            <p:spPr>
              <a:xfrm>
                <a:off x="2959661" y="3693852"/>
                <a:ext cx="1569208" cy="523220"/>
              </a:xfrm>
              <a:prstGeom prst="rect">
                <a:avLst/>
              </a:prstGeom>
              <a:blipFill rotWithShape="0">
                <a:blip r:embed="rId15"/>
                <a:stretch>
                  <a:fillRect l="-1167" t="-2326" b="-10465"/>
                </a:stretch>
              </a:blipFill>
            </p:spPr>
            <p:txBody>
              <a:bodyPr/>
              <a:lstStyle/>
              <a:p>
                <a:r>
                  <a:rPr lang="es-ES">
                    <a:noFill/>
                  </a:rPr>
                  <a:t> </a:t>
                </a:r>
              </a:p>
            </p:txBody>
          </p:sp>
        </mc:Fallback>
      </mc:AlternateContent>
      <p:pic>
        <p:nvPicPr>
          <p:cNvPr id="46" name="Imagen 45"/>
          <p:cNvPicPr/>
          <p:nvPr/>
        </p:nvPicPr>
        <p:blipFill rotWithShape="1">
          <a:blip r:embed="rId16"/>
          <a:srcRect t="4964" b="2345"/>
          <a:stretch/>
        </p:blipFill>
        <p:spPr bwMode="auto">
          <a:xfrm>
            <a:off x="4701613" y="2487345"/>
            <a:ext cx="1681370" cy="1661662"/>
          </a:xfrm>
          <a:prstGeom prst="rect">
            <a:avLst/>
          </a:prstGeom>
          <a:ln>
            <a:noFill/>
          </a:ln>
          <a:extLst>
            <a:ext uri="{53640926-AAD7-44D8-BBD7-CCE9431645EC}">
              <a14:shadowObscured xmlns:a14="http://schemas.microsoft.com/office/drawing/2010/main"/>
            </a:ext>
          </a:extLst>
        </p:spPr>
      </p:pic>
      <mc:AlternateContent xmlns:mc="http://schemas.openxmlformats.org/markup-compatibility/2006" xmlns:a14="http://schemas.microsoft.com/office/drawing/2010/main">
        <mc:Choice Requires="a14">
          <p:sp>
            <p:nvSpPr>
              <p:cNvPr id="47" name="Rectángulo 46"/>
              <p:cNvSpPr/>
              <p:nvPr/>
            </p:nvSpPr>
            <p:spPr>
              <a:xfrm>
                <a:off x="679323" y="3555827"/>
                <a:ext cx="2244688" cy="658450"/>
              </a:xfrm>
              <a:prstGeom prst="rect">
                <a:avLst/>
              </a:prstGeom>
            </p:spPr>
            <p:txBody>
              <a:bodyPr wrap="square">
                <a:spAutoFit/>
              </a:bodyPr>
              <a:lstStyle/>
              <a:p>
                <a:pPr/>
                <a14:m>
                  <m:oMathPara xmlns:m="http://schemas.openxmlformats.org/officeDocument/2006/math">
                    <m:oMathParaPr>
                      <m:jc m:val="centerGroup"/>
                    </m:oMathParaPr>
                    <m:oMath xmlns:m="http://schemas.openxmlformats.org/officeDocument/2006/math">
                      <m:r>
                        <a:rPr lang="es-ES" sz="1600" b="0" i="1" smtClean="0">
                          <a:latin typeface="Cambria Math" panose="02040503050406030204" pitchFamily="18" charset="0"/>
                        </a:rPr>
                        <m:t>𝑈</m:t>
                      </m:r>
                      <m:r>
                        <a:rPr lang="es-ES" sz="1600" b="0" i="1" smtClean="0">
                          <a:latin typeface="Cambria Math" panose="02040503050406030204" pitchFamily="18" charset="0"/>
                        </a:rPr>
                        <m:t>=</m:t>
                      </m:r>
                      <m:r>
                        <a:rPr lang="es-ES" sz="1600" i="1">
                          <a:latin typeface="Cambria Math" panose="02040503050406030204" pitchFamily="18" charset="0"/>
                        </a:rPr>
                        <m:t>𝑊</m:t>
                      </m:r>
                      <m:r>
                        <a:rPr lang="es-ES" sz="1600" i="0">
                          <a:latin typeface="Cambria Math" panose="02040503050406030204" pitchFamily="18" charset="0"/>
                        </a:rPr>
                        <m:t>=</m:t>
                      </m:r>
                      <m:nary>
                        <m:naryPr>
                          <m:limLoc m:val="subSup"/>
                          <m:ctrlPr>
                            <a:rPr lang="es-ES" sz="1600" i="1">
                              <a:latin typeface="Cambria Math" panose="02040503050406030204" pitchFamily="18" charset="0"/>
                            </a:rPr>
                          </m:ctrlPr>
                        </m:naryPr>
                        <m:sub>
                          <m:r>
                            <a:rPr lang="es-ES" sz="1600" i="0">
                              <a:latin typeface="Cambria Math" panose="02040503050406030204" pitchFamily="18" charset="0"/>
                            </a:rPr>
                            <m:t>0</m:t>
                          </m:r>
                        </m:sub>
                        <m:sup>
                          <m:r>
                            <a:rPr lang="es-ES" sz="1600" i="1">
                              <a:latin typeface="Cambria Math" panose="02040503050406030204" pitchFamily="18" charset="0"/>
                            </a:rPr>
                            <m:t>𝛿</m:t>
                          </m:r>
                        </m:sup>
                        <m:e>
                          <m:sSub>
                            <m:sSubPr>
                              <m:ctrlPr>
                                <a:rPr lang="es-ES" sz="1600" i="1">
                                  <a:latin typeface="Cambria Math" panose="02040503050406030204" pitchFamily="18" charset="0"/>
                                </a:rPr>
                              </m:ctrlPr>
                            </m:sSubPr>
                            <m:e>
                              <m:r>
                                <a:rPr lang="es-ES" sz="1600" i="1">
                                  <a:latin typeface="Cambria Math" panose="02040503050406030204" pitchFamily="18" charset="0"/>
                                </a:rPr>
                                <m:t>𝑃</m:t>
                              </m:r>
                            </m:e>
                            <m:sub>
                              <m:r>
                                <a:rPr lang="es-ES" sz="1600" i="0">
                                  <a:latin typeface="Cambria Math" panose="02040503050406030204" pitchFamily="18" charset="0"/>
                                </a:rPr>
                                <m:t>1</m:t>
                              </m:r>
                            </m:sub>
                          </m:sSub>
                          <m:r>
                            <a:rPr lang="es-ES" sz="1600" i="1">
                              <a:latin typeface="Cambria Math" panose="02040503050406030204" pitchFamily="18" charset="0"/>
                            </a:rPr>
                            <m:t>𝑑</m:t>
                          </m:r>
                          <m:sSub>
                            <m:sSubPr>
                              <m:ctrlPr>
                                <a:rPr lang="es-ES" sz="1600" i="1">
                                  <a:latin typeface="Cambria Math" panose="02040503050406030204" pitchFamily="18" charset="0"/>
                                </a:rPr>
                              </m:ctrlPr>
                            </m:sSubPr>
                            <m:e>
                              <m:r>
                                <a:rPr lang="es-ES" sz="1600" i="1">
                                  <a:latin typeface="Cambria Math" panose="02040503050406030204" pitchFamily="18" charset="0"/>
                                </a:rPr>
                                <m:t>𝛿</m:t>
                              </m:r>
                            </m:e>
                            <m:sub>
                              <m:r>
                                <a:rPr lang="es-ES" sz="1600" i="0">
                                  <a:latin typeface="Cambria Math" panose="02040503050406030204" pitchFamily="18" charset="0"/>
                                </a:rPr>
                                <m:t>1</m:t>
                              </m:r>
                            </m:sub>
                          </m:sSub>
                        </m:e>
                      </m:nary>
                    </m:oMath>
                  </m:oMathPara>
                </a14:m>
                <a:endParaRPr lang="es-ES" dirty="0"/>
              </a:p>
            </p:txBody>
          </p:sp>
        </mc:Choice>
        <mc:Fallback xmlns="">
          <p:sp>
            <p:nvSpPr>
              <p:cNvPr id="47" name="Rectángulo 46"/>
              <p:cNvSpPr>
                <a:spLocks noRot="1" noChangeAspect="1" noMove="1" noResize="1" noEditPoints="1" noAdjustHandles="1" noChangeArrowheads="1" noChangeShapeType="1" noTextEdit="1"/>
              </p:cNvSpPr>
              <p:nvPr/>
            </p:nvSpPr>
            <p:spPr>
              <a:xfrm>
                <a:off x="679323" y="3555827"/>
                <a:ext cx="2244688" cy="658450"/>
              </a:xfrm>
              <a:prstGeom prst="rect">
                <a:avLst/>
              </a:prstGeom>
              <a:blipFill rotWithShape="0">
                <a:blip r:embed="rId17"/>
                <a:stretch>
                  <a:fillRect/>
                </a:stretch>
              </a:blipFill>
            </p:spPr>
            <p:txBody>
              <a:bodyPr/>
              <a:lstStyle/>
              <a:p>
                <a:r>
                  <a:rPr lang="es-ES">
                    <a:noFill/>
                  </a:rPr>
                  <a:t> </a:t>
                </a:r>
              </a:p>
            </p:txBody>
          </p:sp>
        </mc:Fallback>
      </mc:AlternateContent>
      <p:sp>
        <p:nvSpPr>
          <p:cNvPr id="48" name="Rectángulo 47"/>
          <p:cNvSpPr/>
          <p:nvPr/>
        </p:nvSpPr>
        <p:spPr>
          <a:xfrm>
            <a:off x="204793" y="4374611"/>
            <a:ext cx="5928587" cy="179409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S" dirty="0"/>
          </a:p>
        </p:txBody>
      </p:sp>
      <p:sp>
        <p:nvSpPr>
          <p:cNvPr id="49" name="CuadroTexto 48"/>
          <p:cNvSpPr txBox="1"/>
          <p:nvPr/>
        </p:nvSpPr>
        <p:spPr>
          <a:xfrm>
            <a:off x="387355" y="4369398"/>
            <a:ext cx="1839030" cy="338554"/>
          </a:xfrm>
          <a:prstGeom prst="rect">
            <a:avLst/>
          </a:prstGeom>
          <a:noFill/>
        </p:spPr>
        <p:txBody>
          <a:bodyPr wrap="square" rtlCol="0">
            <a:spAutoFit/>
          </a:bodyPr>
          <a:lstStyle/>
          <a:p>
            <a:r>
              <a:rPr lang="es-US" sz="1600" b="1" dirty="0"/>
              <a:t>Fuerza de corte </a:t>
            </a:r>
          </a:p>
        </p:txBody>
      </p:sp>
      <p:sp>
        <p:nvSpPr>
          <p:cNvPr id="50" name="CuadroTexto 49"/>
          <p:cNvSpPr txBox="1"/>
          <p:nvPr/>
        </p:nvSpPr>
        <p:spPr>
          <a:xfrm>
            <a:off x="289576" y="4663504"/>
            <a:ext cx="3129923" cy="1015663"/>
          </a:xfrm>
          <a:prstGeom prst="rect">
            <a:avLst/>
          </a:prstGeom>
          <a:noFill/>
        </p:spPr>
        <p:txBody>
          <a:bodyPr wrap="square" rtlCol="0">
            <a:spAutoFit/>
          </a:bodyPr>
          <a:lstStyle/>
          <a:p>
            <a:pPr algn="just"/>
            <a:r>
              <a:rPr lang="es-EC" sz="1200" dirty="0"/>
              <a:t>para chapas metálicas, pero se puede emplear para una aproximación con la finalidad de obtener un parámetro de base en el diseño.</a:t>
            </a:r>
            <a:r>
              <a:rPr lang="es-EC" sz="1200" i="1" dirty="0"/>
              <a:t> (Rossi, 1978)</a:t>
            </a:r>
            <a:endParaRPr lang="es-ES" sz="1200" i="1" dirty="0"/>
          </a:p>
          <a:p>
            <a:pPr marL="171450" indent="-171450" algn="just">
              <a:buFont typeface="Arial" panose="020B0604020202020204" pitchFamily="34" charset="0"/>
              <a:buChar char="•"/>
            </a:pPr>
            <a:endParaRPr lang="es-US" sz="1200" dirty="0"/>
          </a:p>
        </p:txBody>
      </p:sp>
      <mc:AlternateContent xmlns:mc="http://schemas.openxmlformats.org/markup-compatibility/2006" xmlns:a14="http://schemas.microsoft.com/office/drawing/2010/main">
        <mc:Choice Requires="a14">
          <p:sp>
            <p:nvSpPr>
              <p:cNvPr id="51" name="Rectángulo 50"/>
              <p:cNvSpPr/>
              <p:nvPr/>
            </p:nvSpPr>
            <p:spPr>
              <a:xfrm>
                <a:off x="359361" y="5466428"/>
                <a:ext cx="2548518" cy="650563"/>
              </a:xfrm>
              <a:prstGeom prst="rect">
                <a:avLst/>
              </a:prstGeom>
            </p:spPr>
            <p:txBody>
              <a:bodyPr wrap="none">
                <a:spAutoFit/>
              </a:bodyPr>
              <a:lstStyle/>
              <a:p>
                <a:pPr/>
                <a14:m>
                  <m:oMathPara xmlns:m="http://schemas.openxmlformats.org/officeDocument/2006/math">
                    <m:oMathParaPr>
                      <m:jc m:val="centerGroup"/>
                    </m:oMathParaPr>
                    <m:oMath xmlns:m="http://schemas.openxmlformats.org/officeDocument/2006/math">
                      <m:sSub>
                        <m:sSubPr>
                          <m:ctrlPr>
                            <a:rPr lang="es-ES" sz="1600" i="1">
                              <a:latin typeface="Cambria Math" panose="02040503050406030204" pitchFamily="18" charset="0"/>
                            </a:rPr>
                          </m:ctrlPr>
                        </m:sSubPr>
                        <m:e>
                          <m:r>
                            <a:rPr lang="es-ES" sz="1600" i="1">
                              <a:latin typeface="Cambria Math" panose="02040503050406030204" pitchFamily="18" charset="0"/>
                            </a:rPr>
                            <m:t>𝐹</m:t>
                          </m:r>
                        </m:e>
                        <m:sub>
                          <m:r>
                            <a:rPr lang="es-ES" sz="1600" i="1">
                              <a:latin typeface="Cambria Math" panose="02040503050406030204" pitchFamily="18" charset="0"/>
                            </a:rPr>
                            <m:t>𝑐</m:t>
                          </m:r>
                        </m:sub>
                      </m:sSub>
                      <m:r>
                        <a:rPr lang="es-ES" sz="1600" i="0">
                          <a:latin typeface="Cambria Math" panose="02040503050406030204" pitchFamily="18" charset="0"/>
                        </a:rPr>
                        <m:t>=0.5</m:t>
                      </m:r>
                      <m:d>
                        <m:dPr>
                          <m:ctrlPr>
                            <a:rPr lang="es-ES" sz="1600" i="1">
                              <a:latin typeface="Cambria Math" panose="02040503050406030204" pitchFamily="18" charset="0"/>
                            </a:rPr>
                          </m:ctrlPr>
                        </m:dPr>
                        <m:e>
                          <m:f>
                            <m:fPr>
                              <m:ctrlPr>
                                <a:rPr lang="es-ES" sz="1600" i="1">
                                  <a:latin typeface="Cambria Math" panose="02040503050406030204" pitchFamily="18" charset="0"/>
                                </a:rPr>
                              </m:ctrlPr>
                            </m:fPr>
                            <m:num>
                              <m:sSup>
                                <m:sSupPr>
                                  <m:ctrlPr>
                                    <a:rPr lang="es-ES" sz="1600" i="1">
                                      <a:latin typeface="Cambria Math" panose="02040503050406030204" pitchFamily="18" charset="0"/>
                                    </a:rPr>
                                  </m:ctrlPr>
                                </m:sSupPr>
                                <m:e>
                                  <m:r>
                                    <a:rPr lang="es-ES" sz="1600" i="1">
                                      <a:latin typeface="Cambria Math" panose="02040503050406030204" pitchFamily="18" charset="0"/>
                                    </a:rPr>
                                    <m:t>𝑡</m:t>
                                  </m:r>
                                </m:e>
                                <m:sup>
                                  <m:r>
                                    <a:rPr lang="es-ES" sz="1600" i="0">
                                      <a:latin typeface="Cambria Math" panose="02040503050406030204" pitchFamily="18" charset="0"/>
                                    </a:rPr>
                                    <m:t>2</m:t>
                                  </m:r>
                                </m:sup>
                              </m:sSup>
                            </m:num>
                            <m:den>
                              <m:d>
                                <m:dPr>
                                  <m:begChr m:val=""/>
                                  <m:ctrlPr>
                                    <a:rPr lang="es-ES" sz="1600" i="1">
                                      <a:latin typeface="Cambria Math" panose="02040503050406030204" pitchFamily="18" charset="0"/>
                                    </a:rPr>
                                  </m:ctrlPr>
                                </m:dPr>
                                <m:e>
                                  <m:r>
                                    <m:rPr>
                                      <m:sty m:val="p"/>
                                    </m:rPr>
                                    <a:rPr lang="es-ES" sz="1600" i="0">
                                      <a:latin typeface="Cambria Math" panose="02040503050406030204" pitchFamily="18" charset="0"/>
                                    </a:rPr>
                                    <m:t>ta</m:t>
                                  </m:r>
                                  <m:func>
                                    <m:funcPr>
                                      <m:ctrlPr>
                                        <a:rPr lang="es-ES" sz="1600" i="1">
                                          <a:latin typeface="Cambria Math" panose="02040503050406030204" pitchFamily="18" charset="0"/>
                                        </a:rPr>
                                      </m:ctrlPr>
                                    </m:funcPr>
                                    <m:fName>
                                      <m:r>
                                        <m:rPr>
                                          <m:sty m:val="p"/>
                                        </m:rPr>
                                        <a:rPr lang="es-ES" sz="1600" i="0">
                                          <a:latin typeface="Cambria Math" panose="02040503050406030204" pitchFamily="18" charset="0"/>
                                        </a:rPr>
                                        <m:t>n</m:t>
                                      </m:r>
                                    </m:fName>
                                    <m:e>
                                      <m:r>
                                        <a:rPr lang="es-ES" sz="1600" i="0">
                                          <a:latin typeface="Cambria Math" panose="02040503050406030204" pitchFamily="18" charset="0"/>
                                        </a:rPr>
                                        <m:t>(</m:t>
                                      </m:r>
                                    </m:e>
                                  </m:func>
                                  <m:r>
                                    <a:rPr lang="es-ES" sz="1600" i="1">
                                      <a:latin typeface="Cambria Math" panose="02040503050406030204" pitchFamily="18" charset="0"/>
                                    </a:rPr>
                                    <m:t>𝛾</m:t>
                                  </m:r>
                                </m:e>
                              </m:d>
                            </m:den>
                          </m:f>
                        </m:e>
                      </m:d>
                      <m:sSub>
                        <m:sSubPr>
                          <m:ctrlPr>
                            <a:rPr lang="es-ES" sz="1600" i="1">
                              <a:latin typeface="Cambria Math" panose="02040503050406030204" pitchFamily="18" charset="0"/>
                            </a:rPr>
                          </m:ctrlPr>
                        </m:sSubPr>
                        <m:e>
                          <m:d>
                            <m:dPr>
                              <m:endChr m:val=""/>
                              <m:ctrlPr>
                                <a:rPr lang="es-ES" sz="1600" i="1">
                                  <a:latin typeface="Cambria Math" panose="02040503050406030204" pitchFamily="18" charset="0"/>
                                </a:rPr>
                              </m:ctrlPr>
                            </m:dPr>
                            <m:e>
                              <m:r>
                                <a:rPr lang="es-ES" sz="1600" i="0">
                                  <a:latin typeface="Cambria Math" panose="02040503050406030204" pitchFamily="18" charset="0"/>
                                </a:rPr>
                                <m:t>0.8)</m:t>
                              </m:r>
                              <m:r>
                                <a:rPr lang="es-ES" sz="1600" i="1">
                                  <a:latin typeface="Cambria Math" panose="02040503050406030204" pitchFamily="18" charset="0"/>
                                </a:rPr>
                                <m:t>𝜎</m:t>
                              </m:r>
                            </m:e>
                          </m:d>
                        </m:e>
                        <m:sub>
                          <m:r>
                            <a:rPr lang="es-ES" sz="1600" i="1">
                              <a:latin typeface="Cambria Math" panose="02040503050406030204" pitchFamily="18" charset="0"/>
                            </a:rPr>
                            <m:t>𝑟</m:t>
                          </m:r>
                        </m:sub>
                      </m:sSub>
                    </m:oMath>
                  </m:oMathPara>
                </a14:m>
                <a:endParaRPr lang="es-ES" sz="1600" dirty="0"/>
              </a:p>
            </p:txBody>
          </p:sp>
        </mc:Choice>
        <mc:Fallback xmlns="">
          <p:sp>
            <p:nvSpPr>
              <p:cNvPr id="51" name="Rectángulo 50"/>
              <p:cNvSpPr>
                <a:spLocks noRot="1" noChangeAspect="1" noMove="1" noResize="1" noEditPoints="1" noAdjustHandles="1" noChangeArrowheads="1" noChangeShapeType="1" noTextEdit="1"/>
              </p:cNvSpPr>
              <p:nvPr/>
            </p:nvSpPr>
            <p:spPr>
              <a:xfrm>
                <a:off x="359361" y="5466428"/>
                <a:ext cx="2548518" cy="650563"/>
              </a:xfrm>
              <a:prstGeom prst="rect">
                <a:avLst/>
              </a:prstGeom>
              <a:blipFill rotWithShape="0">
                <a:blip r:embed="rId18"/>
                <a:stretch>
                  <a:fillRect/>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2" name="Rectángulo 51"/>
              <p:cNvSpPr/>
              <p:nvPr/>
            </p:nvSpPr>
            <p:spPr>
              <a:xfrm>
                <a:off x="3561967" y="4689079"/>
                <a:ext cx="1736950" cy="307777"/>
              </a:xfrm>
              <a:prstGeom prst="rect">
                <a:avLst/>
              </a:prstGeom>
            </p:spPr>
            <p:txBody>
              <a:bodyPr wrap="none">
                <a:spAutoFit/>
              </a:bodyPr>
              <a:lstStyle/>
              <a:p>
                <a14:m>
                  <m:oMath xmlns:m="http://schemas.openxmlformats.org/officeDocument/2006/math">
                    <m:sSub>
                      <m:sSubPr>
                        <m:ctrlPr>
                          <a:rPr lang="es-ES" sz="1400" i="1">
                            <a:latin typeface="Cambria Math" panose="02040503050406030204" pitchFamily="18" charset="0"/>
                          </a:rPr>
                        </m:ctrlPr>
                      </m:sSubPr>
                      <m:e>
                        <m:r>
                          <a:rPr lang="es-ES" sz="1400" i="1">
                            <a:latin typeface="Cambria Math" panose="02040503050406030204" pitchFamily="18" charset="0"/>
                          </a:rPr>
                          <m:t>𝐹</m:t>
                        </m:r>
                      </m:e>
                      <m:sub>
                        <m:r>
                          <a:rPr lang="es-ES" sz="1400" i="1">
                            <a:latin typeface="Cambria Math" panose="02040503050406030204" pitchFamily="18" charset="0"/>
                          </a:rPr>
                          <m:t>𝑐</m:t>
                        </m:r>
                      </m:sub>
                    </m:sSub>
                  </m:oMath>
                </a14:m>
                <a:r>
                  <a:rPr lang="es-ES" sz="1400" dirty="0"/>
                  <a:t>: Fuerza de corte </a:t>
                </a:r>
              </a:p>
            </p:txBody>
          </p:sp>
        </mc:Choice>
        <mc:Fallback xmlns="">
          <p:sp>
            <p:nvSpPr>
              <p:cNvPr id="52" name="Rectángulo 51"/>
              <p:cNvSpPr>
                <a:spLocks noRot="1" noChangeAspect="1" noMove="1" noResize="1" noEditPoints="1" noAdjustHandles="1" noChangeArrowheads="1" noChangeShapeType="1" noTextEdit="1"/>
              </p:cNvSpPr>
              <p:nvPr/>
            </p:nvSpPr>
            <p:spPr>
              <a:xfrm>
                <a:off x="3561967" y="4689079"/>
                <a:ext cx="1736950" cy="307777"/>
              </a:xfrm>
              <a:prstGeom prst="rect">
                <a:avLst/>
              </a:prstGeom>
              <a:blipFill rotWithShape="0">
                <a:blip r:embed="rId19"/>
                <a:stretch>
                  <a:fillRect t="-3922" r="-351" b="-196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3" name="Rectángulo 52"/>
              <p:cNvSpPr/>
              <p:nvPr/>
            </p:nvSpPr>
            <p:spPr>
              <a:xfrm>
                <a:off x="3597616" y="4993012"/>
                <a:ext cx="1990801" cy="307777"/>
              </a:xfrm>
              <a:prstGeom prst="rect">
                <a:avLst/>
              </a:prstGeom>
            </p:spPr>
            <p:txBody>
              <a:bodyPr wrap="none">
                <a:spAutoFit/>
              </a:bodyPr>
              <a:lstStyle/>
              <a:p>
                <a14:m>
                  <m:oMath xmlns:m="http://schemas.openxmlformats.org/officeDocument/2006/math">
                    <m:r>
                      <a:rPr lang="es-ES" sz="1400" b="0" i="1" smtClean="0">
                        <a:latin typeface="Cambria Math" panose="02040503050406030204" pitchFamily="18" charset="0"/>
                      </a:rPr>
                      <m:t>𝑡</m:t>
                    </m:r>
                  </m:oMath>
                </a14:m>
                <a:r>
                  <a:rPr lang="es-ES" sz="1400" dirty="0"/>
                  <a:t>: Espesor de la chapa</a:t>
                </a:r>
              </a:p>
            </p:txBody>
          </p:sp>
        </mc:Choice>
        <mc:Fallback xmlns="">
          <p:sp>
            <p:nvSpPr>
              <p:cNvPr id="53" name="Rectángulo 52"/>
              <p:cNvSpPr>
                <a:spLocks noRot="1" noChangeAspect="1" noMove="1" noResize="1" noEditPoints="1" noAdjustHandles="1" noChangeArrowheads="1" noChangeShapeType="1" noTextEdit="1"/>
              </p:cNvSpPr>
              <p:nvPr/>
            </p:nvSpPr>
            <p:spPr>
              <a:xfrm>
                <a:off x="3597616" y="4993012"/>
                <a:ext cx="1990801" cy="307777"/>
              </a:xfrm>
              <a:prstGeom prst="rect">
                <a:avLst/>
              </a:prstGeom>
              <a:blipFill rotWithShape="0">
                <a:blip r:embed="rId20"/>
                <a:stretch>
                  <a:fillRect t="-3922" b="-19608"/>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4" name="Rectángulo 53"/>
              <p:cNvSpPr/>
              <p:nvPr/>
            </p:nvSpPr>
            <p:spPr>
              <a:xfrm>
                <a:off x="3597617" y="5245926"/>
                <a:ext cx="2251092" cy="307777"/>
              </a:xfrm>
              <a:prstGeom prst="rect">
                <a:avLst/>
              </a:prstGeom>
            </p:spPr>
            <p:txBody>
              <a:bodyPr wrap="square">
                <a:spAutoFit/>
              </a:bodyPr>
              <a:lstStyle/>
              <a:p>
                <a14:m>
                  <m:oMath xmlns:m="http://schemas.openxmlformats.org/officeDocument/2006/math">
                    <m:r>
                      <a:rPr lang="es-ES" sz="1400" i="1">
                        <a:latin typeface="Cambria Math" panose="02040503050406030204" pitchFamily="18" charset="0"/>
                      </a:rPr>
                      <m:t>𝛾</m:t>
                    </m:r>
                  </m:oMath>
                </a14:m>
                <a:r>
                  <a:rPr lang="es-ES" sz="1400" dirty="0"/>
                  <a:t>:Ángulo de incidencia</a:t>
                </a:r>
                <a:endParaRPr lang="es-ES" dirty="0"/>
              </a:p>
            </p:txBody>
          </p:sp>
        </mc:Choice>
        <mc:Fallback xmlns="">
          <p:sp>
            <p:nvSpPr>
              <p:cNvPr id="54" name="Rectángulo 53"/>
              <p:cNvSpPr>
                <a:spLocks noRot="1" noChangeAspect="1" noMove="1" noResize="1" noEditPoints="1" noAdjustHandles="1" noChangeArrowheads="1" noChangeShapeType="1" noTextEdit="1"/>
              </p:cNvSpPr>
              <p:nvPr/>
            </p:nvSpPr>
            <p:spPr>
              <a:xfrm>
                <a:off x="3597617" y="5245926"/>
                <a:ext cx="2251092" cy="307777"/>
              </a:xfrm>
              <a:prstGeom prst="rect">
                <a:avLst/>
              </a:prstGeom>
              <a:blipFill rotWithShape="0">
                <a:blip r:embed="rId21"/>
                <a:stretch>
                  <a:fillRect t="-4000" b="-20000"/>
                </a:stretch>
              </a:blipFill>
            </p:spPr>
            <p:txBody>
              <a:bodyPr/>
              <a:lstStyle/>
              <a:p>
                <a:r>
                  <a:rPr lang="es-ES">
                    <a:noFill/>
                  </a:rPr>
                  <a:t> </a:t>
                </a:r>
              </a:p>
            </p:txBody>
          </p:sp>
        </mc:Fallback>
      </mc:AlternateContent>
      <mc:AlternateContent xmlns:mc="http://schemas.openxmlformats.org/markup-compatibility/2006" xmlns:a14="http://schemas.microsoft.com/office/drawing/2010/main">
        <mc:Choice Requires="a14">
          <p:sp>
            <p:nvSpPr>
              <p:cNvPr id="55" name="Rectángulo 54"/>
              <p:cNvSpPr/>
              <p:nvPr/>
            </p:nvSpPr>
            <p:spPr>
              <a:xfrm>
                <a:off x="3586204" y="5549859"/>
                <a:ext cx="2251092" cy="538353"/>
              </a:xfrm>
              <a:prstGeom prst="rect">
                <a:avLst/>
              </a:prstGeom>
            </p:spPr>
            <p:txBody>
              <a:bodyPr wrap="square">
                <a:spAutoFit/>
              </a:bodyPr>
              <a:lstStyle/>
              <a:p>
                <a14:m>
                  <m:oMath xmlns:m="http://schemas.openxmlformats.org/officeDocument/2006/math">
                    <m:sSub>
                      <m:sSubPr>
                        <m:ctrlPr>
                          <a:rPr lang="es-ES" sz="1400" i="1">
                            <a:latin typeface="Cambria Math" panose="02040503050406030204" pitchFamily="18" charset="0"/>
                          </a:rPr>
                        </m:ctrlPr>
                      </m:sSubPr>
                      <m:e>
                        <m:d>
                          <m:dPr>
                            <m:endChr m:val=""/>
                            <m:ctrlPr>
                              <a:rPr lang="es-ES" sz="1400" i="1" smtClean="0">
                                <a:latin typeface="Cambria Math" panose="02040503050406030204" pitchFamily="18" charset="0"/>
                              </a:rPr>
                            </m:ctrlPr>
                          </m:dPr>
                          <m:e>
                            <m:r>
                              <a:rPr lang="es-ES" sz="1400" i="1">
                                <a:latin typeface="Cambria Math" panose="02040503050406030204" pitchFamily="18" charset="0"/>
                              </a:rPr>
                              <m:t>𝜎</m:t>
                            </m:r>
                          </m:e>
                        </m:d>
                      </m:e>
                      <m:sub>
                        <m:r>
                          <a:rPr lang="es-ES" sz="1400" i="1">
                            <a:latin typeface="Cambria Math" panose="02040503050406030204" pitchFamily="18" charset="0"/>
                          </a:rPr>
                          <m:t>𝑟</m:t>
                        </m:r>
                      </m:sub>
                    </m:sSub>
                  </m:oMath>
                </a14:m>
                <a:r>
                  <a:rPr lang="es-ES" sz="1400" dirty="0"/>
                  <a:t>:Esfuerzo último a la tracción </a:t>
                </a:r>
                <a:endParaRPr lang="es-ES" dirty="0"/>
              </a:p>
            </p:txBody>
          </p:sp>
        </mc:Choice>
        <mc:Fallback xmlns="">
          <p:sp>
            <p:nvSpPr>
              <p:cNvPr id="55" name="Rectángulo 54"/>
              <p:cNvSpPr>
                <a:spLocks noRot="1" noChangeAspect="1" noMove="1" noResize="1" noEditPoints="1" noAdjustHandles="1" noChangeArrowheads="1" noChangeShapeType="1" noTextEdit="1"/>
              </p:cNvSpPr>
              <p:nvPr/>
            </p:nvSpPr>
            <p:spPr>
              <a:xfrm>
                <a:off x="3586204" y="5549859"/>
                <a:ext cx="2251092" cy="538353"/>
              </a:xfrm>
              <a:prstGeom prst="rect">
                <a:avLst/>
              </a:prstGeom>
              <a:blipFill rotWithShape="0">
                <a:blip r:embed="rId22"/>
                <a:stretch>
                  <a:fillRect l="-10000" t="-57303" b="-48315"/>
                </a:stretch>
              </a:blipFill>
            </p:spPr>
            <p:txBody>
              <a:bodyPr/>
              <a:lstStyle/>
              <a:p>
                <a:r>
                  <a:rPr lang="es-ES">
                    <a:noFill/>
                  </a:rPr>
                  <a:t> </a:t>
                </a:r>
              </a:p>
            </p:txBody>
          </p:sp>
        </mc:Fallback>
      </mc:AlternateContent>
      <p:pic>
        <p:nvPicPr>
          <p:cNvPr id="56" name="Imagen 55"/>
          <p:cNvPicPr/>
          <p:nvPr/>
        </p:nvPicPr>
        <p:blipFill>
          <a:blip r:embed="rId23" cstate="print">
            <a:extLst>
              <a:ext uri="{28A0092B-C50C-407E-A947-70E740481C1C}">
                <a14:useLocalDpi xmlns:a14="http://schemas.microsoft.com/office/drawing/2010/main" val="0"/>
              </a:ext>
            </a:extLst>
          </a:blip>
          <a:stretch>
            <a:fillRect/>
          </a:stretch>
        </p:blipFill>
        <p:spPr>
          <a:xfrm>
            <a:off x="6382983" y="4643322"/>
            <a:ext cx="1448145" cy="1329637"/>
          </a:xfrm>
          <a:prstGeom prst="rect">
            <a:avLst/>
          </a:prstGeom>
        </p:spPr>
      </p:pic>
    </p:spTree>
    <p:extLst>
      <p:ext uri="{BB962C8B-B14F-4D97-AF65-F5344CB8AC3E}">
        <p14:creationId xmlns:p14="http://schemas.microsoft.com/office/powerpoint/2010/main" val="2374596004"/>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Diseño predeterminado">
  <a:themeElements>
    <a:clrScheme name="Personaliz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0000"/>
      </a:hlink>
      <a:folHlink>
        <a:srgbClr val="333399"/>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Wisp</Template>
  <TotalTime>4497</TotalTime>
  <Words>4253</Words>
  <Application>Microsoft Office PowerPoint</Application>
  <PresentationFormat>Panorámica</PresentationFormat>
  <Paragraphs>1241</Paragraphs>
  <Slides>66</Slides>
  <Notes>18</Notes>
  <HiddenSlides>0</HiddenSlides>
  <MMClips>0</MMClips>
  <ScaleCrop>false</ScaleCrop>
  <HeadingPairs>
    <vt:vector size="8" baseType="variant">
      <vt:variant>
        <vt:lpstr>Fuentes usadas</vt:lpstr>
      </vt:variant>
      <vt:variant>
        <vt:i4>12</vt:i4>
      </vt:variant>
      <vt:variant>
        <vt:lpstr>Tema</vt:lpstr>
      </vt:variant>
      <vt:variant>
        <vt:i4>2</vt:i4>
      </vt:variant>
      <vt:variant>
        <vt:lpstr>Servidores OLE incrustados</vt:lpstr>
      </vt:variant>
      <vt:variant>
        <vt:i4>1</vt:i4>
      </vt:variant>
      <vt:variant>
        <vt:lpstr>Títulos de diapositiva</vt:lpstr>
      </vt:variant>
      <vt:variant>
        <vt:i4>66</vt:i4>
      </vt:variant>
    </vt:vector>
  </HeadingPairs>
  <TitlesOfParts>
    <vt:vector size="81" baseType="lpstr">
      <vt:lpstr>MS PGothic</vt:lpstr>
      <vt:lpstr>Albertus</vt:lpstr>
      <vt:lpstr>Arial</vt:lpstr>
      <vt:lpstr>Calibri</vt:lpstr>
      <vt:lpstr>Calibri Light</vt:lpstr>
      <vt:lpstr>Cambria Math</vt:lpstr>
      <vt:lpstr>Century Gothic</vt:lpstr>
      <vt:lpstr>Symbol</vt:lpstr>
      <vt:lpstr>Tahoma</vt:lpstr>
      <vt:lpstr>Times New Roman</vt:lpstr>
      <vt:lpstr>Wingdings</vt:lpstr>
      <vt:lpstr>Wingdings 3</vt:lpstr>
      <vt:lpstr>Espiral</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Validación computacional</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Funcionamiento del banco de pruebas</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Luis Paredes</dc:creator>
  <cp:lastModifiedBy>Luis Paredes</cp:lastModifiedBy>
  <cp:revision>272</cp:revision>
  <cp:lastPrinted>2019-07-14T08:05:30Z</cp:lastPrinted>
  <dcterms:created xsi:type="dcterms:W3CDTF">2019-07-02T21:50:58Z</dcterms:created>
  <dcterms:modified xsi:type="dcterms:W3CDTF">2020-01-22T14:32:47Z</dcterms:modified>
</cp:coreProperties>
</file>