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98" r:id="rId1"/>
  </p:sldMasterIdLst>
  <p:notesMasterIdLst>
    <p:notesMasterId r:id="rId42"/>
  </p:notesMasterIdLst>
  <p:sldIdLst>
    <p:sldId id="257" r:id="rId2"/>
    <p:sldId id="316" r:id="rId3"/>
    <p:sldId id="349" r:id="rId4"/>
    <p:sldId id="260" r:id="rId5"/>
    <p:sldId id="318" r:id="rId6"/>
    <p:sldId id="351" r:id="rId7"/>
    <p:sldId id="352" r:id="rId8"/>
    <p:sldId id="353" r:id="rId9"/>
    <p:sldId id="308" r:id="rId10"/>
    <p:sldId id="267" r:id="rId11"/>
    <p:sldId id="364" r:id="rId12"/>
    <p:sldId id="354" r:id="rId13"/>
    <p:sldId id="313" r:id="rId14"/>
    <p:sldId id="268" r:id="rId15"/>
    <p:sldId id="273" r:id="rId16"/>
    <p:sldId id="274" r:id="rId17"/>
    <p:sldId id="367" r:id="rId18"/>
    <p:sldId id="275" r:id="rId19"/>
    <p:sldId id="365" r:id="rId20"/>
    <p:sldId id="368" r:id="rId21"/>
    <p:sldId id="276" r:id="rId22"/>
    <p:sldId id="370" r:id="rId23"/>
    <p:sldId id="277" r:id="rId24"/>
    <p:sldId id="372" r:id="rId25"/>
    <p:sldId id="373" r:id="rId26"/>
    <p:sldId id="282" r:id="rId27"/>
    <p:sldId id="374" r:id="rId28"/>
    <p:sldId id="376" r:id="rId29"/>
    <p:sldId id="342" r:id="rId30"/>
    <p:sldId id="355" r:id="rId31"/>
    <p:sldId id="357" r:id="rId32"/>
    <p:sldId id="358" r:id="rId33"/>
    <p:sldId id="359" r:id="rId34"/>
    <p:sldId id="360" r:id="rId35"/>
    <p:sldId id="361" r:id="rId36"/>
    <p:sldId id="363" r:id="rId37"/>
    <p:sldId id="292" r:id="rId38"/>
    <p:sldId id="293" r:id="rId39"/>
    <p:sldId id="295" r:id="rId40"/>
    <p:sldId id="33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Obando" initials="KO" lastIdx="1" clrIdx="0">
    <p:extLst>
      <p:ext uri="{19B8F6BF-5375-455C-9EA6-DF929625EA0E}">
        <p15:presenceInfo xmlns:p15="http://schemas.microsoft.com/office/powerpoint/2012/main" userId="bdcb538cc14bd5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45" autoAdjust="0"/>
  </p:normalViewPr>
  <p:slideViewPr>
    <p:cSldViewPr snapToGrid="0">
      <p:cViewPr varScale="1">
        <p:scale>
          <a:sx n="82" d="100"/>
          <a:sy n="82"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CEAtlasti\CAAP%20Danilo%20Vera\Trabajo%20Karla%20Obando\base%20de%20dato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CEAtlasti\CAAP%20Danilo%20Vera\Trabajo%20Karla%20Obando\base%20de%20dato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CEAtlasti\CAAP%20Danilo%20Vera\Trabajo%20Karla%20Obando\base%20de%20dato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CEAtlasti\CAAP%20Danilo%20Vera\Trabajo%20Karla%20Obando\base%20de%20dat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CEAtlasti\CAAP%20Danilo%20Vera\Trabajo%20Karla%20Obando\base%20de%20dat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CEAtlasti\CAAP%20Danilo%20Vera\Trabajo%20Karla%20Obando\base%20de%20dato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57419639557498E-2"/>
          <c:y val="4.2352308055993611E-2"/>
          <c:w val="0.93981060862535082"/>
          <c:h val="0.6855582174274073"/>
        </c:manualLayout>
      </c:layout>
      <c:barChart>
        <c:barDir val="col"/>
        <c:grouping val="clustered"/>
        <c:varyColors val="0"/>
        <c:ser>
          <c:idx val="0"/>
          <c:order val="0"/>
          <c:tx>
            <c:strRef>
              <c:f>Hoja3!$G$111</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Hoja3!$H$110:$L$110</c:f>
              <c:strCache>
                <c:ptCount val="5"/>
                <c:pt idx="0">
                  <c:v>1. ¿Mantiene buenas relaciones laborales con sus superiores? </c:v>
                </c:pt>
                <c:pt idx="1">
                  <c:v>2. ¿La supervisión por parte de sus superiores es constante?</c:v>
                </c:pt>
                <c:pt idx="2">
                  <c:v>3. ¿Le afecta ser supervisado constantemente?</c:v>
                </c:pt>
                <c:pt idx="3">
                  <c:v>4. ¿Es adecuada la forma en que sus supervisores juzgan su tarea?</c:v>
                </c:pt>
                <c:pt idx="4">
                  <c:v>5. ¿Los supervisores le brindan apoyo?</c:v>
                </c:pt>
              </c:strCache>
            </c:strRef>
          </c:cat>
          <c:val>
            <c:numRef>
              <c:f>Hoja3!$H$111:$L$111</c:f>
              <c:numCache>
                <c:formatCode>###0</c:formatCode>
                <c:ptCount val="5"/>
                <c:pt idx="0">
                  <c:v>9</c:v>
                </c:pt>
                <c:pt idx="1">
                  <c:v>10</c:v>
                </c:pt>
                <c:pt idx="2">
                  <c:v>40</c:v>
                </c:pt>
                <c:pt idx="3">
                  <c:v>13</c:v>
                </c:pt>
                <c:pt idx="4">
                  <c:v>18</c:v>
                </c:pt>
              </c:numCache>
            </c:numRef>
          </c:val>
          <c:extLst>
            <c:ext xmlns:c16="http://schemas.microsoft.com/office/drawing/2014/chart" uri="{C3380CC4-5D6E-409C-BE32-E72D297353CC}">
              <c16:uniqueId val="{00000000-BA52-461E-A658-F916761482E1}"/>
            </c:ext>
          </c:extLst>
        </c:ser>
        <c:ser>
          <c:idx val="1"/>
          <c:order val="1"/>
          <c:tx>
            <c:strRef>
              <c:f>Hoja3!$G$112</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Hoja3!$H$110:$L$110</c:f>
              <c:strCache>
                <c:ptCount val="5"/>
                <c:pt idx="0">
                  <c:v>1. ¿Mantiene buenas relaciones laborales con sus superiores? </c:v>
                </c:pt>
                <c:pt idx="1">
                  <c:v>2. ¿La supervisión por parte de sus superiores es constante?</c:v>
                </c:pt>
                <c:pt idx="2">
                  <c:v>3. ¿Le afecta ser supervisado constantemente?</c:v>
                </c:pt>
                <c:pt idx="3">
                  <c:v>4. ¿Es adecuada la forma en que sus supervisores juzgan su tarea?</c:v>
                </c:pt>
                <c:pt idx="4">
                  <c:v>5. ¿Los supervisores le brindan apoyo?</c:v>
                </c:pt>
              </c:strCache>
            </c:strRef>
          </c:cat>
          <c:val>
            <c:numRef>
              <c:f>Hoja3!$H$112:$L$112</c:f>
              <c:numCache>
                <c:formatCode>###0</c:formatCode>
                <c:ptCount val="5"/>
                <c:pt idx="0">
                  <c:v>85</c:v>
                </c:pt>
                <c:pt idx="1">
                  <c:v>74</c:v>
                </c:pt>
                <c:pt idx="2">
                  <c:v>94</c:v>
                </c:pt>
                <c:pt idx="3">
                  <c:v>114</c:v>
                </c:pt>
                <c:pt idx="4">
                  <c:v>123</c:v>
                </c:pt>
              </c:numCache>
            </c:numRef>
          </c:val>
          <c:extLst>
            <c:ext xmlns:c16="http://schemas.microsoft.com/office/drawing/2014/chart" uri="{C3380CC4-5D6E-409C-BE32-E72D297353CC}">
              <c16:uniqueId val="{00000001-BA52-461E-A658-F916761482E1}"/>
            </c:ext>
          </c:extLst>
        </c:ser>
        <c:ser>
          <c:idx val="2"/>
          <c:order val="2"/>
          <c:tx>
            <c:strRef>
              <c:f>Hoja3!$G$113</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Hoja3!$H$110:$L$110</c:f>
              <c:strCache>
                <c:ptCount val="5"/>
                <c:pt idx="0">
                  <c:v>1. ¿Mantiene buenas relaciones laborales con sus superiores? </c:v>
                </c:pt>
                <c:pt idx="1">
                  <c:v>2. ¿La supervisión por parte de sus superiores es constante?</c:v>
                </c:pt>
                <c:pt idx="2">
                  <c:v>3. ¿Le afecta ser supervisado constantemente?</c:v>
                </c:pt>
                <c:pt idx="3">
                  <c:v>4. ¿Es adecuada la forma en que sus supervisores juzgan su tarea?</c:v>
                </c:pt>
                <c:pt idx="4">
                  <c:v>5. ¿Los supervisores le brindan apoyo?</c:v>
                </c:pt>
              </c:strCache>
            </c:strRef>
          </c:cat>
          <c:val>
            <c:numRef>
              <c:f>Hoja3!$H$113:$L$113</c:f>
              <c:numCache>
                <c:formatCode>###0</c:formatCode>
                <c:ptCount val="5"/>
                <c:pt idx="0">
                  <c:v>94</c:v>
                </c:pt>
                <c:pt idx="1">
                  <c:v>89</c:v>
                </c:pt>
                <c:pt idx="2">
                  <c:v>66</c:v>
                </c:pt>
                <c:pt idx="3">
                  <c:v>67</c:v>
                </c:pt>
                <c:pt idx="4">
                  <c:v>48</c:v>
                </c:pt>
              </c:numCache>
            </c:numRef>
          </c:val>
          <c:extLst>
            <c:ext xmlns:c16="http://schemas.microsoft.com/office/drawing/2014/chart" uri="{C3380CC4-5D6E-409C-BE32-E72D297353CC}">
              <c16:uniqueId val="{00000002-BA52-461E-A658-F916761482E1}"/>
            </c:ext>
          </c:extLst>
        </c:ser>
        <c:ser>
          <c:idx val="3"/>
          <c:order val="3"/>
          <c:tx>
            <c:strRef>
              <c:f>Hoja3!$G$114</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Hoja3!$H$110:$L$110</c:f>
              <c:strCache>
                <c:ptCount val="5"/>
                <c:pt idx="0">
                  <c:v>1. ¿Mantiene buenas relaciones laborales con sus superiores? </c:v>
                </c:pt>
                <c:pt idx="1">
                  <c:v>2. ¿La supervisión por parte de sus superiores es constante?</c:v>
                </c:pt>
                <c:pt idx="2">
                  <c:v>3. ¿Le afecta ser supervisado constantemente?</c:v>
                </c:pt>
                <c:pt idx="3">
                  <c:v>4. ¿Es adecuada la forma en que sus supervisores juzgan su tarea?</c:v>
                </c:pt>
                <c:pt idx="4">
                  <c:v>5. ¿Los supervisores le brindan apoyo?</c:v>
                </c:pt>
              </c:strCache>
            </c:strRef>
          </c:cat>
          <c:val>
            <c:numRef>
              <c:f>Hoja3!$H$114:$L$114</c:f>
              <c:numCache>
                <c:formatCode>###0</c:formatCode>
                <c:ptCount val="5"/>
                <c:pt idx="0">
                  <c:v>15</c:v>
                </c:pt>
                <c:pt idx="1">
                  <c:v>30</c:v>
                </c:pt>
                <c:pt idx="2">
                  <c:v>3</c:v>
                </c:pt>
                <c:pt idx="3">
                  <c:v>9</c:v>
                </c:pt>
                <c:pt idx="4">
                  <c:v>14</c:v>
                </c:pt>
              </c:numCache>
            </c:numRef>
          </c:val>
          <c:extLst>
            <c:ext xmlns:c16="http://schemas.microsoft.com/office/drawing/2014/chart" uri="{C3380CC4-5D6E-409C-BE32-E72D297353CC}">
              <c16:uniqueId val="{00000003-BA52-461E-A658-F916761482E1}"/>
            </c:ext>
          </c:extLst>
        </c:ser>
        <c:dLbls>
          <c:dLblPos val="outEnd"/>
          <c:showLegendKey val="0"/>
          <c:showVal val="1"/>
          <c:showCatName val="0"/>
          <c:showSerName val="0"/>
          <c:showPercent val="0"/>
          <c:showBubbleSize val="0"/>
        </c:dLbls>
        <c:gapWidth val="355"/>
        <c:overlap val="-70"/>
        <c:axId val="103939360"/>
        <c:axId val="100273312"/>
      </c:barChart>
      <c:catAx>
        <c:axId val="10393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100273312"/>
        <c:crosses val="autoZero"/>
        <c:auto val="1"/>
        <c:lblAlgn val="ctr"/>
        <c:lblOffset val="100"/>
        <c:noMultiLvlLbl val="0"/>
      </c:catAx>
      <c:valAx>
        <c:axId val="10027331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10393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legend>
    <c:plotVisOnly val="1"/>
    <c:dispBlanksAs val="gap"/>
    <c:showDLblsOverMax val="0"/>
  </c:chart>
  <c:spPr>
    <a:noFill/>
    <a:ln>
      <a:noFill/>
    </a:ln>
    <a:effectLst/>
  </c:spPr>
  <c:txPr>
    <a:bodyPr/>
    <a:lstStyle/>
    <a:p>
      <a:pPr>
        <a:defRPr sz="120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Hoja3!$G$80</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Hoja3!$H$79:$I$79</c:f>
              <c:strCache>
                <c:ptCount val="2"/>
                <c:pt idx="0">
                  <c:v>11. ¿Su preocupación por la calidad se refleja en lo que hace? </c:v>
                </c:pt>
                <c:pt idx="1">
                  <c:v>12. ¿Se planifica el trabajo a realizar? </c:v>
                </c:pt>
              </c:strCache>
            </c:strRef>
          </c:cat>
          <c:val>
            <c:numRef>
              <c:f>Hoja3!$H$80:$I$80</c:f>
              <c:numCache>
                <c:formatCode>###0</c:formatCode>
                <c:ptCount val="2"/>
                <c:pt idx="0">
                  <c:v>2</c:v>
                </c:pt>
                <c:pt idx="1">
                  <c:v>33</c:v>
                </c:pt>
              </c:numCache>
            </c:numRef>
          </c:val>
          <c:extLst>
            <c:ext xmlns:c16="http://schemas.microsoft.com/office/drawing/2014/chart" uri="{C3380CC4-5D6E-409C-BE32-E72D297353CC}">
              <c16:uniqueId val="{00000000-63AC-4DF4-B848-34BC26CF4776}"/>
            </c:ext>
          </c:extLst>
        </c:ser>
        <c:ser>
          <c:idx val="1"/>
          <c:order val="1"/>
          <c:tx>
            <c:strRef>
              <c:f>Hoja3!$G$81</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Hoja3!$H$79:$I$79</c:f>
              <c:strCache>
                <c:ptCount val="2"/>
                <c:pt idx="0">
                  <c:v>11. ¿Su preocupación por la calidad se refleja en lo que hace? </c:v>
                </c:pt>
                <c:pt idx="1">
                  <c:v>12. ¿Se planifica el trabajo a realizar? </c:v>
                </c:pt>
              </c:strCache>
            </c:strRef>
          </c:cat>
          <c:val>
            <c:numRef>
              <c:f>Hoja3!$H$81:$I$81</c:f>
              <c:numCache>
                <c:formatCode>###0</c:formatCode>
                <c:ptCount val="2"/>
                <c:pt idx="0">
                  <c:v>35</c:v>
                </c:pt>
                <c:pt idx="1">
                  <c:v>124</c:v>
                </c:pt>
              </c:numCache>
            </c:numRef>
          </c:val>
          <c:extLst>
            <c:ext xmlns:c16="http://schemas.microsoft.com/office/drawing/2014/chart" uri="{C3380CC4-5D6E-409C-BE32-E72D297353CC}">
              <c16:uniqueId val="{00000001-63AC-4DF4-B848-34BC26CF4776}"/>
            </c:ext>
          </c:extLst>
        </c:ser>
        <c:ser>
          <c:idx val="2"/>
          <c:order val="2"/>
          <c:tx>
            <c:strRef>
              <c:f>Hoja3!$G$82</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Hoja3!$H$79:$I$79</c:f>
              <c:strCache>
                <c:ptCount val="2"/>
                <c:pt idx="0">
                  <c:v>11. ¿Su preocupación por la calidad se refleja en lo que hace? </c:v>
                </c:pt>
                <c:pt idx="1">
                  <c:v>12. ¿Se planifica el trabajo a realizar? </c:v>
                </c:pt>
              </c:strCache>
            </c:strRef>
          </c:cat>
          <c:val>
            <c:numRef>
              <c:f>Hoja3!$H$82:$I$82</c:f>
              <c:numCache>
                <c:formatCode>###0</c:formatCode>
                <c:ptCount val="2"/>
                <c:pt idx="0">
                  <c:v>134</c:v>
                </c:pt>
                <c:pt idx="1">
                  <c:v>29</c:v>
                </c:pt>
              </c:numCache>
            </c:numRef>
          </c:val>
          <c:extLst>
            <c:ext xmlns:c16="http://schemas.microsoft.com/office/drawing/2014/chart" uri="{C3380CC4-5D6E-409C-BE32-E72D297353CC}">
              <c16:uniqueId val="{00000002-63AC-4DF4-B848-34BC26CF4776}"/>
            </c:ext>
          </c:extLst>
        </c:ser>
        <c:ser>
          <c:idx val="3"/>
          <c:order val="3"/>
          <c:tx>
            <c:strRef>
              <c:f>Hoja3!$G$83</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Hoja3!$H$79:$I$79</c:f>
              <c:strCache>
                <c:ptCount val="2"/>
                <c:pt idx="0">
                  <c:v>11. ¿Su preocupación por la calidad se refleja en lo que hace? </c:v>
                </c:pt>
                <c:pt idx="1">
                  <c:v>12. ¿Se planifica el trabajo a realizar? </c:v>
                </c:pt>
              </c:strCache>
            </c:strRef>
          </c:cat>
          <c:val>
            <c:numRef>
              <c:f>Hoja3!$H$83:$I$83</c:f>
              <c:numCache>
                <c:formatCode>###0</c:formatCode>
                <c:ptCount val="2"/>
                <c:pt idx="0">
                  <c:v>32</c:v>
                </c:pt>
                <c:pt idx="1">
                  <c:v>17</c:v>
                </c:pt>
              </c:numCache>
            </c:numRef>
          </c:val>
          <c:extLst>
            <c:ext xmlns:c16="http://schemas.microsoft.com/office/drawing/2014/chart" uri="{C3380CC4-5D6E-409C-BE32-E72D297353CC}">
              <c16:uniqueId val="{00000003-63AC-4DF4-B848-34BC26CF4776}"/>
            </c:ext>
          </c:extLst>
        </c:ser>
        <c:dLbls>
          <c:dLblPos val="outEnd"/>
          <c:showLegendKey val="0"/>
          <c:showVal val="1"/>
          <c:showCatName val="0"/>
          <c:showSerName val="0"/>
          <c:showPercent val="0"/>
          <c:showBubbleSize val="0"/>
        </c:dLbls>
        <c:gapWidth val="355"/>
        <c:overlap val="-70"/>
        <c:axId val="124873200"/>
        <c:axId val="124874976"/>
      </c:barChart>
      <c:catAx>
        <c:axId val="1248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4874976"/>
        <c:crosses val="autoZero"/>
        <c:auto val="1"/>
        <c:lblAlgn val="ctr"/>
        <c:lblOffset val="100"/>
        <c:noMultiLvlLbl val="0"/>
      </c:catAx>
      <c:valAx>
        <c:axId val="12487497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487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Hoja3!$G$94</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Hoja3!$H$93:$J$93</c:f>
              <c:strCache>
                <c:ptCount val="3"/>
                <c:pt idx="0">
                  <c:v>13. ¿Concentra su esfuerzo en actividades propias de su trabajo? </c:v>
                </c:pt>
                <c:pt idx="1">
                  <c:v>14. ¿Utiliza correctamente los recursos dentro de su área? </c:v>
                </c:pt>
                <c:pt idx="2">
                  <c:v>15. ¿Cumple con los objetivos de su trabajo?</c:v>
                </c:pt>
              </c:strCache>
            </c:strRef>
          </c:cat>
          <c:val>
            <c:numRef>
              <c:f>Hoja3!$H$94:$J$94</c:f>
              <c:numCache>
                <c:formatCode>###0</c:formatCode>
                <c:ptCount val="3"/>
                <c:pt idx="0">
                  <c:v>1</c:v>
                </c:pt>
                <c:pt idx="1">
                  <c:v>2</c:v>
                </c:pt>
                <c:pt idx="2">
                  <c:v>1</c:v>
                </c:pt>
              </c:numCache>
            </c:numRef>
          </c:val>
          <c:extLst>
            <c:ext xmlns:c16="http://schemas.microsoft.com/office/drawing/2014/chart" uri="{C3380CC4-5D6E-409C-BE32-E72D297353CC}">
              <c16:uniqueId val="{00000000-7092-445E-A3E1-CCDDA0DE2174}"/>
            </c:ext>
          </c:extLst>
        </c:ser>
        <c:ser>
          <c:idx val="1"/>
          <c:order val="1"/>
          <c:tx>
            <c:strRef>
              <c:f>Hoja3!$G$95</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Hoja3!$H$93:$J$93</c:f>
              <c:strCache>
                <c:ptCount val="3"/>
                <c:pt idx="0">
                  <c:v>13. ¿Concentra su esfuerzo en actividades propias de su trabajo? </c:v>
                </c:pt>
                <c:pt idx="1">
                  <c:v>14. ¿Utiliza correctamente los recursos dentro de su área? </c:v>
                </c:pt>
                <c:pt idx="2">
                  <c:v>15. ¿Cumple con los objetivos de su trabajo?</c:v>
                </c:pt>
              </c:strCache>
            </c:strRef>
          </c:cat>
          <c:val>
            <c:numRef>
              <c:f>Hoja3!$H$95:$J$95</c:f>
              <c:numCache>
                <c:formatCode>###0</c:formatCode>
                <c:ptCount val="3"/>
                <c:pt idx="0">
                  <c:v>53</c:v>
                </c:pt>
                <c:pt idx="1">
                  <c:v>42</c:v>
                </c:pt>
                <c:pt idx="2">
                  <c:v>23</c:v>
                </c:pt>
              </c:numCache>
            </c:numRef>
          </c:val>
          <c:extLst>
            <c:ext xmlns:c16="http://schemas.microsoft.com/office/drawing/2014/chart" uri="{C3380CC4-5D6E-409C-BE32-E72D297353CC}">
              <c16:uniqueId val="{00000001-7092-445E-A3E1-CCDDA0DE2174}"/>
            </c:ext>
          </c:extLst>
        </c:ser>
        <c:ser>
          <c:idx val="2"/>
          <c:order val="2"/>
          <c:tx>
            <c:strRef>
              <c:f>Hoja3!$G$96</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Hoja3!$H$93:$J$93</c:f>
              <c:strCache>
                <c:ptCount val="3"/>
                <c:pt idx="0">
                  <c:v>13. ¿Concentra su esfuerzo en actividades propias de su trabajo? </c:v>
                </c:pt>
                <c:pt idx="1">
                  <c:v>14. ¿Utiliza correctamente los recursos dentro de su área? </c:v>
                </c:pt>
                <c:pt idx="2">
                  <c:v>15. ¿Cumple con los objetivos de su trabajo?</c:v>
                </c:pt>
              </c:strCache>
            </c:strRef>
          </c:cat>
          <c:val>
            <c:numRef>
              <c:f>Hoja3!$H$96:$J$96</c:f>
              <c:numCache>
                <c:formatCode>###0</c:formatCode>
                <c:ptCount val="3"/>
                <c:pt idx="0">
                  <c:v>113</c:v>
                </c:pt>
                <c:pt idx="1">
                  <c:v>72</c:v>
                </c:pt>
                <c:pt idx="2">
                  <c:v>136</c:v>
                </c:pt>
              </c:numCache>
            </c:numRef>
          </c:val>
          <c:extLst>
            <c:ext xmlns:c16="http://schemas.microsoft.com/office/drawing/2014/chart" uri="{C3380CC4-5D6E-409C-BE32-E72D297353CC}">
              <c16:uniqueId val="{00000002-7092-445E-A3E1-CCDDA0DE2174}"/>
            </c:ext>
          </c:extLst>
        </c:ser>
        <c:ser>
          <c:idx val="3"/>
          <c:order val="3"/>
          <c:tx>
            <c:strRef>
              <c:f>Hoja3!$G$97</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Hoja3!$H$93:$J$93</c:f>
              <c:strCache>
                <c:ptCount val="3"/>
                <c:pt idx="0">
                  <c:v>13. ¿Concentra su esfuerzo en actividades propias de su trabajo? </c:v>
                </c:pt>
                <c:pt idx="1">
                  <c:v>14. ¿Utiliza correctamente los recursos dentro de su área? </c:v>
                </c:pt>
                <c:pt idx="2">
                  <c:v>15. ¿Cumple con los objetivos de su trabajo?</c:v>
                </c:pt>
              </c:strCache>
            </c:strRef>
          </c:cat>
          <c:val>
            <c:numRef>
              <c:f>Hoja3!$H$97:$J$97</c:f>
              <c:numCache>
                <c:formatCode>###0</c:formatCode>
                <c:ptCount val="3"/>
                <c:pt idx="0">
                  <c:v>36</c:v>
                </c:pt>
                <c:pt idx="1">
                  <c:v>87</c:v>
                </c:pt>
                <c:pt idx="2">
                  <c:v>43</c:v>
                </c:pt>
              </c:numCache>
            </c:numRef>
          </c:val>
          <c:extLst>
            <c:ext xmlns:c16="http://schemas.microsoft.com/office/drawing/2014/chart" uri="{C3380CC4-5D6E-409C-BE32-E72D297353CC}">
              <c16:uniqueId val="{00000003-7092-445E-A3E1-CCDDA0DE2174}"/>
            </c:ext>
          </c:extLst>
        </c:ser>
        <c:dLbls>
          <c:dLblPos val="outEnd"/>
          <c:showLegendKey val="0"/>
          <c:showVal val="1"/>
          <c:showCatName val="0"/>
          <c:showSerName val="0"/>
          <c:showPercent val="0"/>
          <c:showBubbleSize val="0"/>
        </c:dLbls>
        <c:gapWidth val="355"/>
        <c:overlap val="-70"/>
        <c:axId val="124626896"/>
        <c:axId val="124631488"/>
      </c:barChart>
      <c:catAx>
        <c:axId val="12462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4631488"/>
        <c:crosses val="autoZero"/>
        <c:auto val="1"/>
        <c:lblAlgn val="ctr"/>
        <c:lblOffset val="100"/>
        <c:noMultiLvlLbl val="0"/>
      </c:catAx>
      <c:valAx>
        <c:axId val="12463148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462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Hoja3!$G$127</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Hoja3!$H$126:$I$126</c:f>
              <c:strCache>
                <c:ptCount val="2"/>
                <c:pt idx="0">
                  <c:v>6. ¿Le permiten tomar decisiones que estén a su alcance por si solo dentro de su trabajo?</c:v>
                </c:pt>
                <c:pt idx="1">
                  <c:v>7. ¿Participa en la toma de decisiones de su departamento o sección?</c:v>
                </c:pt>
              </c:strCache>
            </c:strRef>
          </c:cat>
          <c:val>
            <c:numRef>
              <c:f>Hoja3!$H$127:$I$127</c:f>
              <c:numCache>
                <c:formatCode>###0</c:formatCode>
                <c:ptCount val="2"/>
                <c:pt idx="0">
                  <c:v>45</c:v>
                </c:pt>
                <c:pt idx="1">
                  <c:v>82</c:v>
                </c:pt>
              </c:numCache>
            </c:numRef>
          </c:val>
          <c:extLst>
            <c:ext xmlns:c16="http://schemas.microsoft.com/office/drawing/2014/chart" uri="{C3380CC4-5D6E-409C-BE32-E72D297353CC}">
              <c16:uniqueId val="{00000000-1A48-4CE4-A1A5-385C537BDB16}"/>
            </c:ext>
          </c:extLst>
        </c:ser>
        <c:ser>
          <c:idx val="1"/>
          <c:order val="1"/>
          <c:tx>
            <c:strRef>
              <c:f>Hoja3!$G$128</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Hoja3!$H$126:$I$126</c:f>
              <c:strCache>
                <c:ptCount val="2"/>
                <c:pt idx="0">
                  <c:v>6. ¿Le permiten tomar decisiones que estén a su alcance por si solo dentro de su trabajo?</c:v>
                </c:pt>
                <c:pt idx="1">
                  <c:v>7. ¿Participa en la toma de decisiones de su departamento o sección?</c:v>
                </c:pt>
              </c:strCache>
            </c:strRef>
          </c:cat>
          <c:val>
            <c:numRef>
              <c:f>Hoja3!$H$128:$I$128</c:f>
              <c:numCache>
                <c:formatCode>###0</c:formatCode>
                <c:ptCount val="2"/>
                <c:pt idx="0">
                  <c:v>118</c:v>
                </c:pt>
                <c:pt idx="1">
                  <c:v>102</c:v>
                </c:pt>
              </c:numCache>
            </c:numRef>
          </c:val>
          <c:extLst>
            <c:ext xmlns:c16="http://schemas.microsoft.com/office/drawing/2014/chart" uri="{C3380CC4-5D6E-409C-BE32-E72D297353CC}">
              <c16:uniqueId val="{00000001-1A48-4CE4-A1A5-385C537BDB16}"/>
            </c:ext>
          </c:extLst>
        </c:ser>
        <c:ser>
          <c:idx val="2"/>
          <c:order val="2"/>
          <c:tx>
            <c:strRef>
              <c:f>Hoja3!$G$129</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Hoja3!$H$126:$I$126</c:f>
              <c:strCache>
                <c:ptCount val="2"/>
                <c:pt idx="0">
                  <c:v>6. ¿Le permiten tomar decisiones que estén a su alcance por si solo dentro de su trabajo?</c:v>
                </c:pt>
                <c:pt idx="1">
                  <c:v>7. ¿Participa en la toma de decisiones de su departamento o sección?</c:v>
                </c:pt>
              </c:strCache>
            </c:strRef>
          </c:cat>
          <c:val>
            <c:numRef>
              <c:f>Hoja3!$H$129:$I$129</c:f>
              <c:numCache>
                <c:formatCode>###0</c:formatCode>
                <c:ptCount val="2"/>
                <c:pt idx="0">
                  <c:v>28</c:v>
                </c:pt>
                <c:pt idx="1">
                  <c:v>12</c:v>
                </c:pt>
              </c:numCache>
            </c:numRef>
          </c:val>
          <c:extLst>
            <c:ext xmlns:c16="http://schemas.microsoft.com/office/drawing/2014/chart" uri="{C3380CC4-5D6E-409C-BE32-E72D297353CC}">
              <c16:uniqueId val="{00000002-1A48-4CE4-A1A5-385C537BDB16}"/>
            </c:ext>
          </c:extLst>
        </c:ser>
        <c:ser>
          <c:idx val="3"/>
          <c:order val="3"/>
          <c:tx>
            <c:strRef>
              <c:f>Hoja3!$G$130</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Hoja3!$H$126:$I$126</c:f>
              <c:strCache>
                <c:ptCount val="2"/>
                <c:pt idx="0">
                  <c:v>6. ¿Le permiten tomar decisiones que estén a su alcance por si solo dentro de su trabajo?</c:v>
                </c:pt>
                <c:pt idx="1">
                  <c:v>7. ¿Participa en la toma de decisiones de su departamento o sección?</c:v>
                </c:pt>
              </c:strCache>
            </c:strRef>
          </c:cat>
          <c:val>
            <c:numRef>
              <c:f>Hoja3!$H$130:$I$130</c:f>
              <c:numCache>
                <c:formatCode>###0</c:formatCode>
                <c:ptCount val="2"/>
                <c:pt idx="0">
                  <c:v>12</c:v>
                </c:pt>
                <c:pt idx="1">
                  <c:v>7</c:v>
                </c:pt>
              </c:numCache>
            </c:numRef>
          </c:val>
          <c:extLst>
            <c:ext xmlns:c16="http://schemas.microsoft.com/office/drawing/2014/chart" uri="{C3380CC4-5D6E-409C-BE32-E72D297353CC}">
              <c16:uniqueId val="{00000003-1A48-4CE4-A1A5-385C537BDB16}"/>
            </c:ext>
          </c:extLst>
        </c:ser>
        <c:dLbls>
          <c:dLblPos val="outEnd"/>
          <c:showLegendKey val="0"/>
          <c:showVal val="1"/>
          <c:showCatName val="0"/>
          <c:showSerName val="0"/>
          <c:showPercent val="0"/>
          <c:showBubbleSize val="0"/>
        </c:dLbls>
        <c:gapWidth val="355"/>
        <c:overlap val="-70"/>
        <c:axId val="1225646400"/>
        <c:axId val="1365618448"/>
      </c:barChart>
      <c:catAx>
        <c:axId val="122564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1365618448"/>
        <c:crosses val="autoZero"/>
        <c:auto val="1"/>
        <c:lblAlgn val="ctr"/>
        <c:lblOffset val="100"/>
        <c:noMultiLvlLbl val="0"/>
      </c:catAx>
      <c:valAx>
        <c:axId val="136561844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122564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legend>
    <c:plotVisOnly val="1"/>
    <c:dispBlanksAs val="gap"/>
    <c:showDLblsOverMax val="0"/>
  </c:chart>
  <c:spPr>
    <a:noFill/>
    <a:ln>
      <a:noFill/>
    </a:ln>
    <a:effectLst/>
  </c:spPr>
  <c:txPr>
    <a:bodyPr/>
    <a:lstStyle/>
    <a:p>
      <a:pPr>
        <a:defRPr sz="140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Hoja3!$G$141</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Hoja3!$H$139</c:f>
              <c:strCache>
                <c:ptCount val="1"/>
                <c:pt idx="0">
                  <c:v>8. ¿Tiene oportunidades de promoción a otro puesto de trabajo?</c:v>
                </c:pt>
              </c:strCache>
            </c:strRef>
          </c:cat>
          <c:val>
            <c:numRef>
              <c:f>Hoja3!$H$141</c:f>
              <c:numCache>
                <c:formatCode>###0</c:formatCode>
                <c:ptCount val="1"/>
                <c:pt idx="0">
                  <c:v>76</c:v>
                </c:pt>
              </c:numCache>
            </c:numRef>
          </c:val>
          <c:extLst>
            <c:ext xmlns:c16="http://schemas.microsoft.com/office/drawing/2014/chart" uri="{C3380CC4-5D6E-409C-BE32-E72D297353CC}">
              <c16:uniqueId val="{00000000-55B0-47FD-AAC5-591BE0D0C5BB}"/>
            </c:ext>
          </c:extLst>
        </c:ser>
        <c:ser>
          <c:idx val="1"/>
          <c:order val="1"/>
          <c:tx>
            <c:strRef>
              <c:f>Hoja3!$G$142</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Hoja3!$H$139</c:f>
              <c:strCache>
                <c:ptCount val="1"/>
                <c:pt idx="0">
                  <c:v>8. ¿Tiene oportunidades de promoción a otro puesto de trabajo?</c:v>
                </c:pt>
              </c:strCache>
            </c:strRef>
          </c:cat>
          <c:val>
            <c:numRef>
              <c:f>Hoja3!$H$142</c:f>
              <c:numCache>
                <c:formatCode>###0</c:formatCode>
                <c:ptCount val="1"/>
                <c:pt idx="0">
                  <c:v>84</c:v>
                </c:pt>
              </c:numCache>
            </c:numRef>
          </c:val>
          <c:extLst>
            <c:ext xmlns:c16="http://schemas.microsoft.com/office/drawing/2014/chart" uri="{C3380CC4-5D6E-409C-BE32-E72D297353CC}">
              <c16:uniqueId val="{00000001-55B0-47FD-AAC5-591BE0D0C5BB}"/>
            </c:ext>
          </c:extLst>
        </c:ser>
        <c:ser>
          <c:idx val="2"/>
          <c:order val="2"/>
          <c:tx>
            <c:strRef>
              <c:f>Hoja3!$G$143</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Hoja3!$H$139</c:f>
              <c:strCache>
                <c:ptCount val="1"/>
                <c:pt idx="0">
                  <c:v>8. ¿Tiene oportunidades de promoción a otro puesto de trabajo?</c:v>
                </c:pt>
              </c:strCache>
            </c:strRef>
          </c:cat>
          <c:val>
            <c:numRef>
              <c:f>Hoja3!$H$143</c:f>
              <c:numCache>
                <c:formatCode>###0</c:formatCode>
                <c:ptCount val="1"/>
                <c:pt idx="0">
                  <c:v>34</c:v>
                </c:pt>
              </c:numCache>
            </c:numRef>
          </c:val>
          <c:extLst>
            <c:ext xmlns:c16="http://schemas.microsoft.com/office/drawing/2014/chart" uri="{C3380CC4-5D6E-409C-BE32-E72D297353CC}">
              <c16:uniqueId val="{00000002-55B0-47FD-AAC5-591BE0D0C5BB}"/>
            </c:ext>
          </c:extLst>
        </c:ser>
        <c:ser>
          <c:idx val="3"/>
          <c:order val="3"/>
          <c:tx>
            <c:strRef>
              <c:f>Hoja3!$G$144</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Hoja3!$H$139</c:f>
              <c:strCache>
                <c:ptCount val="1"/>
                <c:pt idx="0">
                  <c:v>8. ¿Tiene oportunidades de promoción a otro puesto de trabajo?</c:v>
                </c:pt>
              </c:strCache>
            </c:strRef>
          </c:cat>
          <c:val>
            <c:numRef>
              <c:f>Hoja3!$H$144</c:f>
              <c:numCache>
                <c:formatCode>###0</c:formatCode>
                <c:ptCount val="1"/>
                <c:pt idx="0">
                  <c:v>9</c:v>
                </c:pt>
              </c:numCache>
            </c:numRef>
          </c:val>
          <c:extLst>
            <c:ext xmlns:c16="http://schemas.microsoft.com/office/drawing/2014/chart" uri="{C3380CC4-5D6E-409C-BE32-E72D297353CC}">
              <c16:uniqueId val="{00000003-55B0-47FD-AAC5-591BE0D0C5BB}"/>
            </c:ext>
          </c:extLst>
        </c:ser>
        <c:dLbls>
          <c:dLblPos val="outEnd"/>
          <c:showLegendKey val="0"/>
          <c:showVal val="1"/>
          <c:showCatName val="0"/>
          <c:showSerName val="0"/>
          <c:showPercent val="0"/>
          <c:showBubbleSize val="0"/>
        </c:dLbls>
        <c:gapWidth val="355"/>
        <c:overlap val="-70"/>
        <c:axId val="97991984"/>
        <c:axId val="1358031776"/>
      </c:barChart>
      <c:catAx>
        <c:axId val="9799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358031776"/>
        <c:crosses val="autoZero"/>
        <c:auto val="1"/>
        <c:lblAlgn val="ctr"/>
        <c:lblOffset val="100"/>
        <c:noMultiLvlLbl val="0"/>
      </c:catAx>
      <c:valAx>
        <c:axId val="135803177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9799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Hoja3!$G$153</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Hoja3!$H$152:$J$152</c:f>
              <c:strCache>
                <c:ptCount val="3"/>
                <c:pt idx="0">
                  <c:v>9. ¿Hay limpieza, higiene y salubridad de su lugar de trabajo? </c:v>
                </c:pt>
                <c:pt idx="1">
                  <c:v>10. ¿La iluminación de su lugar de trabajo es adecuada?</c:v>
                </c:pt>
                <c:pt idx="2">
                  <c:v>11. ¿La ventilación en su lugar de trabajo es adecuada?</c:v>
                </c:pt>
              </c:strCache>
            </c:strRef>
          </c:cat>
          <c:val>
            <c:numRef>
              <c:f>Hoja3!$H$153:$J$153</c:f>
              <c:numCache>
                <c:formatCode>###0</c:formatCode>
                <c:ptCount val="3"/>
                <c:pt idx="0">
                  <c:v>2</c:v>
                </c:pt>
                <c:pt idx="1">
                  <c:v>1</c:v>
                </c:pt>
                <c:pt idx="2">
                  <c:v>1</c:v>
                </c:pt>
              </c:numCache>
            </c:numRef>
          </c:val>
          <c:extLst>
            <c:ext xmlns:c16="http://schemas.microsoft.com/office/drawing/2014/chart" uri="{C3380CC4-5D6E-409C-BE32-E72D297353CC}">
              <c16:uniqueId val="{00000000-CC9D-4E3C-9DF3-B4067AF208BA}"/>
            </c:ext>
          </c:extLst>
        </c:ser>
        <c:ser>
          <c:idx val="1"/>
          <c:order val="1"/>
          <c:tx>
            <c:strRef>
              <c:f>Hoja3!$G$154</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Hoja3!$H$152:$J$152</c:f>
              <c:strCache>
                <c:ptCount val="3"/>
                <c:pt idx="0">
                  <c:v>9. ¿Hay limpieza, higiene y salubridad de su lugar de trabajo? </c:v>
                </c:pt>
                <c:pt idx="1">
                  <c:v>10. ¿La iluminación de su lugar de trabajo es adecuada?</c:v>
                </c:pt>
                <c:pt idx="2">
                  <c:v>11. ¿La ventilación en su lugar de trabajo es adecuada?</c:v>
                </c:pt>
              </c:strCache>
            </c:strRef>
          </c:cat>
          <c:val>
            <c:numRef>
              <c:f>Hoja3!$H$154:$J$154</c:f>
              <c:numCache>
                <c:formatCode>###0</c:formatCode>
                <c:ptCount val="3"/>
                <c:pt idx="0">
                  <c:v>4</c:v>
                </c:pt>
                <c:pt idx="1">
                  <c:v>9</c:v>
                </c:pt>
                <c:pt idx="2">
                  <c:v>14</c:v>
                </c:pt>
              </c:numCache>
            </c:numRef>
          </c:val>
          <c:extLst>
            <c:ext xmlns:c16="http://schemas.microsoft.com/office/drawing/2014/chart" uri="{C3380CC4-5D6E-409C-BE32-E72D297353CC}">
              <c16:uniqueId val="{00000001-CC9D-4E3C-9DF3-B4067AF208BA}"/>
            </c:ext>
          </c:extLst>
        </c:ser>
        <c:ser>
          <c:idx val="2"/>
          <c:order val="2"/>
          <c:tx>
            <c:strRef>
              <c:f>Hoja3!$G$155</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Hoja3!$H$152:$J$152</c:f>
              <c:strCache>
                <c:ptCount val="3"/>
                <c:pt idx="0">
                  <c:v>9. ¿Hay limpieza, higiene y salubridad de su lugar de trabajo? </c:v>
                </c:pt>
                <c:pt idx="1">
                  <c:v>10. ¿La iluminación de su lugar de trabajo es adecuada?</c:v>
                </c:pt>
                <c:pt idx="2">
                  <c:v>11. ¿La ventilación en su lugar de trabajo es adecuada?</c:v>
                </c:pt>
              </c:strCache>
            </c:strRef>
          </c:cat>
          <c:val>
            <c:numRef>
              <c:f>Hoja3!$H$155:$J$155</c:f>
              <c:numCache>
                <c:formatCode>###0</c:formatCode>
                <c:ptCount val="3"/>
                <c:pt idx="0">
                  <c:v>66</c:v>
                </c:pt>
                <c:pt idx="1">
                  <c:v>67</c:v>
                </c:pt>
                <c:pt idx="2">
                  <c:v>81</c:v>
                </c:pt>
              </c:numCache>
            </c:numRef>
          </c:val>
          <c:extLst>
            <c:ext xmlns:c16="http://schemas.microsoft.com/office/drawing/2014/chart" uri="{C3380CC4-5D6E-409C-BE32-E72D297353CC}">
              <c16:uniqueId val="{00000002-CC9D-4E3C-9DF3-B4067AF208BA}"/>
            </c:ext>
          </c:extLst>
        </c:ser>
        <c:ser>
          <c:idx val="3"/>
          <c:order val="3"/>
          <c:tx>
            <c:strRef>
              <c:f>Hoja3!$G$156</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Hoja3!$H$152:$J$152</c:f>
              <c:strCache>
                <c:ptCount val="3"/>
                <c:pt idx="0">
                  <c:v>9. ¿Hay limpieza, higiene y salubridad de su lugar de trabajo? </c:v>
                </c:pt>
                <c:pt idx="1">
                  <c:v>10. ¿La iluminación de su lugar de trabajo es adecuada?</c:v>
                </c:pt>
                <c:pt idx="2">
                  <c:v>11. ¿La ventilación en su lugar de trabajo es adecuada?</c:v>
                </c:pt>
              </c:strCache>
            </c:strRef>
          </c:cat>
          <c:val>
            <c:numRef>
              <c:f>Hoja3!$H$156:$J$156</c:f>
              <c:numCache>
                <c:formatCode>###0</c:formatCode>
                <c:ptCount val="3"/>
                <c:pt idx="0">
                  <c:v>131</c:v>
                </c:pt>
                <c:pt idx="1">
                  <c:v>126</c:v>
                </c:pt>
                <c:pt idx="2">
                  <c:v>107</c:v>
                </c:pt>
              </c:numCache>
            </c:numRef>
          </c:val>
          <c:extLst>
            <c:ext xmlns:c16="http://schemas.microsoft.com/office/drawing/2014/chart" uri="{C3380CC4-5D6E-409C-BE32-E72D297353CC}">
              <c16:uniqueId val="{00000003-CC9D-4E3C-9DF3-B4067AF208BA}"/>
            </c:ext>
          </c:extLst>
        </c:ser>
        <c:dLbls>
          <c:dLblPos val="outEnd"/>
          <c:showLegendKey val="0"/>
          <c:showVal val="1"/>
          <c:showCatName val="0"/>
          <c:showSerName val="0"/>
          <c:showPercent val="0"/>
          <c:showBubbleSize val="0"/>
        </c:dLbls>
        <c:gapWidth val="355"/>
        <c:overlap val="-70"/>
        <c:axId val="100992656"/>
        <c:axId val="103741696"/>
      </c:barChart>
      <c:catAx>
        <c:axId val="10099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103741696"/>
        <c:crosses val="autoZero"/>
        <c:auto val="1"/>
        <c:lblAlgn val="ctr"/>
        <c:lblOffset val="100"/>
        <c:noMultiLvlLbl val="0"/>
      </c:catAx>
      <c:valAx>
        <c:axId val="10374169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10099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legend>
    <c:plotVisOnly val="1"/>
    <c:dispBlanksAs val="gap"/>
    <c:showDLblsOverMax val="0"/>
  </c:chart>
  <c:spPr>
    <a:noFill/>
    <a:ln>
      <a:noFill/>
    </a:ln>
    <a:effectLst/>
  </c:spPr>
  <c:txPr>
    <a:bodyPr/>
    <a:lstStyle/>
    <a:p>
      <a:pPr>
        <a:defRPr sz="140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725043277152857E-2"/>
          <c:y val="3.6543990122397514E-2"/>
          <c:w val="0.96927495672284714"/>
          <c:h val="0.81835308766633796"/>
        </c:manualLayout>
      </c:layout>
      <c:barChart>
        <c:barDir val="col"/>
        <c:grouping val="clustered"/>
        <c:varyColors val="0"/>
        <c:ser>
          <c:idx val="0"/>
          <c:order val="0"/>
          <c:tx>
            <c:strRef>
              <c:f>Hoja3!$G$162</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Hoja3!$H$161:$I$161</c:f>
              <c:strCache>
                <c:ptCount val="2"/>
                <c:pt idx="0">
                  <c:v>12. ¿El trabajo que realiza es satisfactorio para usted?</c:v>
                </c:pt>
                <c:pt idx="1">
                  <c:v>13. ¿En su trabajo tiene la oportunidad de realizar las cosas en las que usted se destaca?</c:v>
                </c:pt>
              </c:strCache>
            </c:strRef>
          </c:cat>
          <c:val>
            <c:numRef>
              <c:f>Hoja3!$H$162:$I$162</c:f>
              <c:numCache>
                <c:formatCode>###0</c:formatCode>
                <c:ptCount val="2"/>
                <c:pt idx="0">
                  <c:v>0</c:v>
                </c:pt>
                <c:pt idx="1">
                  <c:v>27</c:v>
                </c:pt>
              </c:numCache>
            </c:numRef>
          </c:val>
          <c:extLst>
            <c:ext xmlns:c16="http://schemas.microsoft.com/office/drawing/2014/chart" uri="{C3380CC4-5D6E-409C-BE32-E72D297353CC}">
              <c16:uniqueId val="{00000000-5BBC-4F8F-B305-3248006AE6EF}"/>
            </c:ext>
          </c:extLst>
        </c:ser>
        <c:ser>
          <c:idx val="1"/>
          <c:order val="1"/>
          <c:tx>
            <c:strRef>
              <c:f>Hoja3!$G$163</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Hoja3!$H$161:$I$161</c:f>
              <c:strCache>
                <c:ptCount val="2"/>
                <c:pt idx="0">
                  <c:v>12. ¿El trabajo que realiza es satisfactorio para usted?</c:v>
                </c:pt>
                <c:pt idx="1">
                  <c:v>13. ¿En su trabajo tiene la oportunidad de realizar las cosas en las que usted se destaca?</c:v>
                </c:pt>
              </c:strCache>
            </c:strRef>
          </c:cat>
          <c:val>
            <c:numRef>
              <c:f>Hoja3!$H$163:$I$163</c:f>
              <c:numCache>
                <c:formatCode>###0</c:formatCode>
                <c:ptCount val="2"/>
                <c:pt idx="0">
                  <c:v>78</c:v>
                </c:pt>
                <c:pt idx="1">
                  <c:v>101</c:v>
                </c:pt>
              </c:numCache>
            </c:numRef>
          </c:val>
          <c:extLst>
            <c:ext xmlns:c16="http://schemas.microsoft.com/office/drawing/2014/chart" uri="{C3380CC4-5D6E-409C-BE32-E72D297353CC}">
              <c16:uniqueId val="{00000001-5BBC-4F8F-B305-3248006AE6EF}"/>
            </c:ext>
          </c:extLst>
        </c:ser>
        <c:ser>
          <c:idx val="2"/>
          <c:order val="2"/>
          <c:tx>
            <c:strRef>
              <c:f>Hoja3!$G$164</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Hoja3!$H$161:$I$161</c:f>
              <c:strCache>
                <c:ptCount val="2"/>
                <c:pt idx="0">
                  <c:v>12. ¿El trabajo que realiza es satisfactorio para usted?</c:v>
                </c:pt>
                <c:pt idx="1">
                  <c:v>13. ¿En su trabajo tiene la oportunidad de realizar las cosas en las que usted se destaca?</c:v>
                </c:pt>
              </c:strCache>
            </c:strRef>
          </c:cat>
          <c:val>
            <c:numRef>
              <c:f>Hoja3!$H$164:$I$164</c:f>
              <c:numCache>
                <c:formatCode>###0</c:formatCode>
                <c:ptCount val="2"/>
                <c:pt idx="0">
                  <c:v>101</c:v>
                </c:pt>
                <c:pt idx="1">
                  <c:v>60</c:v>
                </c:pt>
              </c:numCache>
            </c:numRef>
          </c:val>
          <c:extLst>
            <c:ext xmlns:c16="http://schemas.microsoft.com/office/drawing/2014/chart" uri="{C3380CC4-5D6E-409C-BE32-E72D297353CC}">
              <c16:uniqueId val="{00000002-5BBC-4F8F-B305-3248006AE6EF}"/>
            </c:ext>
          </c:extLst>
        </c:ser>
        <c:ser>
          <c:idx val="3"/>
          <c:order val="3"/>
          <c:tx>
            <c:strRef>
              <c:f>Hoja3!$G$165</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Hoja3!$H$161:$I$161</c:f>
              <c:strCache>
                <c:ptCount val="2"/>
                <c:pt idx="0">
                  <c:v>12. ¿El trabajo que realiza es satisfactorio para usted?</c:v>
                </c:pt>
                <c:pt idx="1">
                  <c:v>13. ¿En su trabajo tiene la oportunidad de realizar las cosas en las que usted se destaca?</c:v>
                </c:pt>
              </c:strCache>
            </c:strRef>
          </c:cat>
          <c:val>
            <c:numRef>
              <c:f>Hoja3!$H$165:$I$165</c:f>
              <c:numCache>
                <c:formatCode>###0</c:formatCode>
                <c:ptCount val="2"/>
                <c:pt idx="0">
                  <c:v>24</c:v>
                </c:pt>
                <c:pt idx="1">
                  <c:v>15</c:v>
                </c:pt>
              </c:numCache>
            </c:numRef>
          </c:val>
          <c:extLst>
            <c:ext xmlns:c16="http://schemas.microsoft.com/office/drawing/2014/chart" uri="{C3380CC4-5D6E-409C-BE32-E72D297353CC}">
              <c16:uniqueId val="{00000003-5BBC-4F8F-B305-3248006AE6EF}"/>
            </c:ext>
          </c:extLst>
        </c:ser>
        <c:dLbls>
          <c:dLblPos val="outEnd"/>
          <c:showLegendKey val="0"/>
          <c:showVal val="1"/>
          <c:showCatName val="0"/>
          <c:showSerName val="0"/>
          <c:showPercent val="0"/>
          <c:showBubbleSize val="0"/>
        </c:dLbls>
        <c:gapWidth val="355"/>
        <c:overlap val="-70"/>
        <c:axId val="124594880"/>
        <c:axId val="124599392"/>
      </c:barChart>
      <c:catAx>
        <c:axId val="12459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crossAx val="124599392"/>
        <c:crosses val="autoZero"/>
        <c:auto val="1"/>
        <c:lblAlgn val="ctr"/>
        <c:lblOffset val="100"/>
        <c:noMultiLvlLbl val="0"/>
      </c:catAx>
      <c:valAx>
        <c:axId val="12459939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459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Hoja3!$G$178</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Hoja3!$H$177:$I$177</c:f>
              <c:strCache>
                <c:ptCount val="2"/>
                <c:pt idx="0">
                  <c:v>14. ¿Está conforme con el salario que usted recibe? </c:v>
                </c:pt>
                <c:pt idx="1">
                  <c:v>15. ¿Recibe compensaciones por su trabajo ( vacaciones, bonos, seguro de salud,etc)?</c:v>
                </c:pt>
              </c:strCache>
            </c:strRef>
          </c:cat>
          <c:val>
            <c:numRef>
              <c:f>Hoja3!$H$178:$I$178</c:f>
              <c:numCache>
                <c:formatCode>###0</c:formatCode>
                <c:ptCount val="2"/>
                <c:pt idx="0">
                  <c:v>48</c:v>
                </c:pt>
                <c:pt idx="1">
                  <c:v>37</c:v>
                </c:pt>
              </c:numCache>
            </c:numRef>
          </c:val>
          <c:extLst>
            <c:ext xmlns:c16="http://schemas.microsoft.com/office/drawing/2014/chart" uri="{C3380CC4-5D6E-409C-BE32-E72D297353CC}">
              <c16:uniqueId val="{00000000-7D7C-4F49-8C1D-6F88D20DC822}"/>
            </c:ext>
          </c:extLst>
        </c:ser>
        <c:ser>
          <c:idx val="1"/>
          <c:order val="1"/>
          <c:tx>
            <c:strRef>
              <c:f>Hoja3!$G$179</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Hoja3!$H$177:$I$177</c:f>
              <c:strCache>
                <c:ptCount val="2"/>
                <c:pt idx="0">
                  <c:v>14. ¿Está conforme con el salario que usted recibe? </c:v>
                </c:pt>
                <c:pt idx="1">
                  <c:v>15. ¿Recibe compensaciones por su trabajo ( vacaciones, bonos, seguro de salud,etc)?</c:v>
                </c:pt>
              </c:strCache>
            </c:strRef>
          </c:cat>
          <c:val>
            <c:numRef>
              <c:f>Hoja3!$H$179:$I$179</c:f>
              <c:numCache>
                <c:formatCode>###0</c:formatCode>
                <c:ptCount val="2"/>
                <c:pt idx="0">
                  <c:v>95</c:v>
                </c:pt>
                <c:pt idx="1">
                  <c:v>99</c:v>
                </c:pt>
              </c:numCache>
            </c:numRef>
          </c:val>
          <c:extLst>
            <c:ext xmlns:c16="http://schemas.microsoft.com/office/drawing/2014/chart" uri="{C3380CC4-5D6E-409C-BE32-E72D297353CC}">
              <c16:uniqueId val="{00000001-7D7C-4F49-8C1D-6F88D20DC822}"/>
            </c:ext>
          </c:extLst>
        </c:ser>
        <c:ser>
          <c:idx val="2"/>
          <c:order val="2"/>
          <c:tx>
            <c:strRef>
              <c:f>Hoja3!$G$180</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Hoja3!$H$177:$I$177</c:f>
              <c:strCache>
                <c:ptCount val="2"/>
                <c:pt idx="0">
                  <c:v>14. ¿Está conforme con el salario que usted recibe? </c:v>
                </c:pt>
                <c:pt idx="1">
                  <c:v>15. ¿Recibe compensaciones por su trabajo ( vacaciones, bonos, seguro de salud,etc)?</c:v>
                </c:pt>
              </c:strCache>
            </c:strRef>
          </c:cat>
          <c:val>
            <c:numRef>
              <c:f>Hoja3!$H$180:$I$180</c:f>
              <c:numCache>
                <c:formatCode>###0</c:formatCode>
                <c:ptCount val="2"/>
                <c:pt idx="0">
                  <c:v>46</c:v>
                </c:pt>
                <c:pt idx="1">
                  <c:v>47</c:v>
                </c:pt>
              </c:numCache>
            </c:numRef>
          </c:val>
          <c:extLst>
            <c:ext xmlns:c16="http://schemas.microsoft.com/office/drawing/2014/chart" uri="{C3380CC4-5D6E-409C-BE32-E72D297353CC}">
              <c16:uniqueId val="{00000002-7D7C-4F49-8C1D-6F88D20DC822}"/>
            </c:ext>
          </c:extLst>
        </c:ser>
        <c:ser>
          <c:idx val="3"/>
          <c:order val="3"/>
          <c:tx>
            <c:strRef>
              <c:f>Hoja3!$G$181</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Hoja3!$H$177:$I$177</c:f>
              <c:strCache>
                <c:ptCount val="2"/>
                <c:pt idx="0">
                  <c:v>14. ¿Está conforme con el salario que usted recibe? </c:v>
                </c:pt>
                <c:pt idx="1">
                  <c:v>15. ¿Recibe compensaciones por su trabajo ( vacaciones, bonos, seguro de salud,etc)?</c:v>
                </c:pt>
              </c:strCache>
            </c:strRef>
          </c:cat>
          <c:val>
            <c:numRef>
              <c:f>Hoja3!$H$181:$I$181</c:f>
              <c:numCache>
                <c:formatCode>###0</c:formatCode>
                <c:ptCount val="2"/>
                <c:pt idx="0">
                  <c:v>14</c:v>
                </c:pt>
                <c:pt idx="1">
                  <c:v>20</c:v>
                </c:pt>
              </c:numCache>
            </c:numRef>
          </c:val>
          <c:extLst>
            <c:ext xmlns:c16="http://schemas.microsoft.com/office/drawing/2014/chart" uri="{C3380CC4-5D6E-409C-BE32-E72D297353CC}">
              <c16:uniqueId val="{00000003-7D7C-4F49-8C1D-6F88D20DC822}"/>
            </c:ext>
          </c:extLst>
        </c:ser>
        <c:dLbls>
          <c:dLblPos val="outEnd"/>
          <c:showLegendKey val="0"/>
          <c:showVal val="1"/>
          <c:showCatName val="0"/>
          <c:showSerName val="0"/>
          <c:showPercent val="0"/>
          <c:showBubbleSize val="0"/>
        </c:dLbls>
        <c:gapWidth val="355"/>
        <c:overlap val="-70"/>
        <c:axId val="98424464"/>
        <c:axId val="1214532160"/>
      </c:barChart>
      <c:catAx>
        <c:axId val="9842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14532160"/>
        <c:crosses val="autoZero"/>
        <c:auto val="1"/>
        <c:lblAlgn val="ctr"/>
        <c:lblOffset val="100"/>
        <c:noMultiLvlLbl val="0"/>
      </c:catAx>
      <c:valAx>
        <c:axId val="121453216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9842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Hoja3!$G$34</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Hoja3!$H$33:$K$33</c:f>
              <c:strCache>
                <c:ptCount val="4"/>
                <c:pt idx="0">
                  <c:v>1. ¿Conoce las funciones a realizar y la manera de desempeñarse en el cargo?</c:v>
                </c:pt>
                <c:pt idx="1">
                  <c:v>2. ¿Tiene claro las metas propuestas en su trabajo que debe lograr?</c:v>
                </c:pt>
                <c:pt idx="2">
                  <c:v>3. ¿Aporta con nuevas ideas para el mejoramiento de su trabajo?</c:v>
                </c:pt>
                <c:pt idx="3">
                  <c:v>4. ¿Tiene el conocimiento para solucionar problemas en su trabajo?</c:v>
                </c:pt>
              </c:strCache>
            </c:strRef>
          </c:cat>
          <c:val>
            <c:numRef>
              <c:f>Hoja3!$H$34:$K$34</c:f>
              <c:numCache>
                <c:formatCode>###0</c:formatCode>
                <c:ptCount val="4"/>
                <c:pt idx="0">
                  <c:v>4</c:v>
                </c:pt>
                <c:pt idx="1">
                  <c:v>8</c:v>
                </c:pt>
                <c:pt idx="2">
                  <c:v>29</c:v>
                </c:pt>
                <c:pt idx="3">
                  <c:v>14</c:v>
                </c:pt>
              </c:numCache>
            </c:numRef>
          </c:val>
          <c:extLst>
            <c:ext xmlns:c16="http://schemas.microsoft.com/office/drawing/2014/chart" uri="{C3380CC4-5D6E-409C-BE32-E72D297353CC}">
              <c16:uniqueId val="{00000000-4FBB-4A69-9E8B-1F059F329B52}"/>
            </c:ext>
          </c:extLst>
        </c:ser>
        <c:ser>
          <c:idx val="1"/>
          <c:order val="1"/>
          <c:tx>
            <c:strRef>
              <c:f>Hoja3!$G$35</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Hoja3!$H$33:$K$33</c:f>
              <c:strCache>
                <c:ptCount val="4"/>
                <c:pt idx="0">
                  <c:v>1. ¿Conoce las funciones a realizar y la manera de desempeñarse en el cargo?</c:v>
                </c:pt>
                <c:pt idx="1">
                  <c:v>2. ¿Tiene claro las metas propuestas en su trabajo que debe lograr?</c:v>
                </c:pt>
                <c:pt idx="2">
                  <c:v>3. ¿Aporta con nuevas ideas para el mejoramiento de su trabajo?</c:v>
                </c:pt>
                <c:pt idx="3">
                  <c:v>4. ¿Tiene el conocimiento para solucionar problemas en su trabajo?</c:v>
                </c:pt>
              </c:strCache>
            </c:strRef>
          </c:cat>
          <c:val>
            <c:numRef>
              <c:f>Hoja3!$H$35:$K$35</c:f>
              <c:numCache>
                <c:formatCode>###0</c:formatCode>
                <c:ptCount val="4"/>
                <c:pt idx="0">
                  <c:v>36</c:v>
                </c:pt>
                <c:pt idx="1">
                  <c:v>58</c:v>
                </c:pt>
                <c:pt idx="2">
                  <c:v>76</c:v>
                </c:pt>
                <c:pt idx="3">
                  <c:v>81</c:v>
                </c:pt>
              </c:numCache>
            </c:numRef>
          </c:val>
          <c:extLst>
            <c:ext xmlns:c16="http://schemas.microsoft.com/office/drawing/2014/chart" uri="{C3380CC4-5D6E-409C-BE32-E72D297353CC}">
              <c16:uniqueId val="{00000001-4FBB-4A69-9E8B-1F059F329B52}"/>
            </c:ext>
          </c:extLst>
        </c:ser>
        <c:ser>
          <c:idx val="2"/>
          <c:order val="2"/>
          <c:tx>
            <c:strRef>
              <c:f>Hoja3!$G$36</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Hoja3!$H$33:$K$33</c:f>
              <c:strCache>
                <c:ptCount val="4"/>
                <c:pt idx="0">
                  <c:v>1. ¿Conoce las funciones a realizar y la manera de desempeñarse en el cargo?</c:v>
                </c:pt>
                <c:pt idx="1">
                  <c:v>2. ¿Tiene claro las metas propuestas en su trabajo que debe lograr?</c:v>
                </c:pt>
                <c:pt idx="2">
                  <c:v>3. ¿Aporta con nuevas ideas para el mejoramiento de su trabajo?</c:v>
                </c:pt>
                <c:pt idx="3">
                  <c:v>4. ¿Tiene el conocimiento para solucionar problemas en su trabajo?</c:v>
                </c:pt>
              </c:strCache>
            </c:strRef>
          </c:cat>
          <c:val>
            <c:numRef>
              <c:f>Hoja3!$H$36:$K$36</c:f>
              <c:numCache>
                <c:formatCode>###0</c:formatCode>
                <c:ptCount val="4"/>
                <c:pt idx="0">
                  <c:v>82</c:v>
                </c:pt>
                <c:pt idx="1">
                  <c:v>87</c:v>
                </c:pt>
                <c:pt idx="2">
                  <c:v>70</c:v>
                </c:pt>
                <c:pt idx="3">
                  <c:v>78</c:v>
                </c:pt>
              </c:numCache>
            </c:numRef>
          </c:val>
          <c:extLst>
            <c:ext xmlns:c16="http://schemas.microsoft.com/office/drawing/2014/chart" uri="{C3380CC4-5D6E-409C-BE32-E72D297353CC}">
              <c16:uniqueId val="{00000002-4FBB-4A69-9E8B-1F059F329B52}"/>
            </c:ext>
          </c:extLst>
        </c:ser>
        <c:ser>
          <c:idx val="3"/>
          <c:order val="3"/>
          <c:tx>
            <c:strRef>
              <c:f>Hoja3!$G$37</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Hoja3!$H$33:$K$33</c:f>
              <c:strCache>
                <c:ptCount val="4"/>
                <c:pt idx="0">
                  <c:v>1. ¿Conoce las funciones a realizar y la manera de desempeñarse en el cargo?</c:v>
                </c:pt>
                <c:pt idx="1">
                  <c:v>2. ¿Tiene claro las metas propuestas en su trabajo que debe lograr?</c:v>
                </c:pt>
                <c:pt idx="2">
                  <c:v>3. ¿Aporta con nuevas ideas para el mejoramiento de su trabajo?</c:v>
                </c:pt>
                <c:pt idx="3">
                  <c:v>4. ¿Tiene el conocimiento para solucionar problemas en su trabajo?</c:v>
                </c:pt>
              </c:strCache>
            </c:strRef>
          </c:cat>
          <c:val>
            <c:numRef>
              <c:f>Hoja3!$H$37:$K$37</c:f>
              <c:numCache>
                <c:formatCode>###0</c:formatCode>
                <c:ptCount val="4"/>
                <c:pt idx="0">
                  <c:v>81</c:v>
                </c:pt>
                <c:pt idx="1">
                  <c:v>50</c:v>
                </c:pt>
                <c:pt idx="2">
                  <c:v>28</c:v>
                </c:pt>
                <c:pt idx="3">
                  <c:v>30</c:v>
                </c:pt>
              </c:numCache>
            </c:numRef>
          </c:val>
          <c:extLst>
            <c:ext xmlns:c16="http://schemas.microsoft.com/office/drawing/2014/chart" uri="{C3380CC4-5D6E-409C-BE32-E72D297353CC}">
              <c16:uniqueId val="{00000003-4FBB-4A69-9E8B-1F059F329B52}"/>
            </c:ext>
          </c:extLst>
        </c:ser>
        <c:dLbls>
          <c:dLblPos val="outEnd"/>
          <c:showLegendKey val="0"/>
          <c:showVal val="1"/>
          <c:showCatName val="0"/>
          <c:showSerName val="0"/>
          <c:showPercent val="0"/>
          <c:showBubbleSize val="0"/>
        </c:dLbls>
        <c:gapWidth val="355"/>
        <c:overlap val="-70"/>
        <c:axId val="495122416"/>
        <c:axId val="495773616"/>
      </c:barChart>
      <c:catAx>
        <c:axId val="49512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495773616"/>
        <c:crosses val="autoZero"/>
        <c:auto val="1"/>
        <c:lblAlgn val="ctr"/>
        <c:lblOffset val="100"/>
        <c:noMultiLvlLbl val="0"/>
      </c:catAx>
      <c:valAx>
        <c:axId val="49577361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crossAx val="49512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legend>
    <c:plotVisOnly val="1"/>
    <c:dispBlanksAs val="gap"/>
    <c:showDLblsOverMax val="0"/>
  </c:chart>
  <c:spPr>
    <a:noFill/>
    <a:ln>
      <a:noFill/>
    </a:ln>
    <a:effectLst/>
  </c:spPr>
  <c:txPr>
    <a:bodyPr/>
    <a:lstStyle/>
    <a:p>
      <a:pPr>
        <a:defRPr sz="140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Hoja3!$G$52</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Hoja3!$H$51:$J$51</c:f>
              <c:strCache>
                <c:ptCount val="3"/>
                <c:pt idx="0">
                  <c:v>5. ¿Realiza trabajos en equipo? </c:v>
                </c:pt>
                <c:pt idx="1">
                  <c:v>6. ¿Propicia un clima de cordialidad y armonía entre los compañeros?</c:v>
                </c:pt>
                <c:pt idx="2">
                  <c:v>7. ¿Lleva a su equipo de trabajo hacia la consecución de metas?</c:v>
                </c:pt>
              </c:strCache>
            </c:strRef>
          </c:cat>
          <c:val>
            <c:numRef>
              <c:f>Hoja3!$H$52:$J$52</c:f>
              <c:numCache>
                <c:formatCode>###0</c:formatCode>
                <c:ptCount val="3"/>
                <c:pt idx="0">
                  <c:v>37</c:v>
                </c:pt>
                <c:pt idx="1">
                  <c:v>3</c:v>
                </c:pt>
                <c:pt idx="2">
                  <c:v>58</c:v>
                </c:pt>
              </c:numCache>
            </c:numRef>
          </c:val>
          <c:extLst>
            <c:ext xmlns:c16="http://schemas.microsoft.com/office/drawing/2014/chart" uri="{C3380CC4-5D6E-409C-BE32-E72D297353CC}">
              <c16:uniqueId val="{00000000-66A2-4CDD-8981-232A0BC7D48D}"/>
            </c:ext>
          </c:extLst>
        </c:ser>
        <c:ser>
          <c:idx val="1"/>
          <c:order val="1"/>
          <c:tx>
            <c:strRef>
              <c:f>Hoja3!$G$53</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Hoja3!$H$51:$J$51</c:f>
              <c:strCache>
                <c:ptCount val="3"/>
                <c:pt idx="0">
                  <c:v>5. ¿Realiza trabajos en equipo? </c:v>
                </c:pt>
                <c:pt idx="1">
                  <c:v>6. ¿Propicia un clima de cordialidad y armonía entre los compañeros?</c:v>
                </c:pt>
                <c:pt idx="2">
                  <c:v>7. ¿Lleva a su equipo de trabajo hacia la consecución de metas?</c:v>
                </c:pt>
              </c:strCache>
            </c:strRef>
          </c:cat>
          <c:val>
            <c:numRef>
              <c:f>Hoja3!$H$53:$J$53</c:f>
              <c:numCache>
                <c:formatCode>###0</c:formatCode>
                <c:ptCount val="3"/>
                <c:pt idx="0">
                  <c:v>131</c:v>
                </c:pt>
                <c:pt idx="1">
                  <c:v>36</c:v>
                </c:pt>
                <c:pt idx="2">
                  <c:v>70</c:v>
                </c:pt>
              </c:numCache>
            </c:numRef>
          </c:val>
          <c:extLst>
            <c:ext xmlns:c16="http://schemas.microsoft.com/office/drawing/2014/chart" uri="{C3380CC4-5D6E-409C-BE32-E72D297353CC}">
              <c16:uniqueId val="{00000001-66A2-4CDD-8981-232A0BC7D48D}"/>
            </c:ext>
          </c:extLst>
        </c:ser>
        <c:ser>
          <c:idx val="2"/>
          <c:order val="2"/>
          <c:tx>
            <c:strRef>
              <c:f>Hoja3!$G$54</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Hoja3!$H$51:$J$51</c:f>
              <c:strCache>
                <c:ptCount val="3"/>
                <c:pt idx="0">
                  <c:v>5. ¿Realiza trabajos en equipo? </c:v>
                </c:pt>
                <c:pt idx="1">
                  <c:v>6. ¿Propicia un clima de cordialidad y armonía entre los compañeros?</c:v>
                </c:pt>
                <c:pt idx="2">
                  <c:v>7. ¿Lleva a su equipo de trabajo hacia la consecución de metas?</c:v>
                </c:pt>
              </c:strCache>
            </c:strRef>
          </c:cat>
          <c:val>
            <c:numRef>
              <c:f>Hoja3!$H$54:$J$54</c:f>
              <c:numCache>
                <c:formatCode>###0</c:formatCode>
                <c:ptCount val="3"/>
                <c:pt idx="0">
                  <c:v>29</c:v>
                </c:pt>
                <c:pt idx="1">
                  <c:v>135</c:v>
                </c:pt>
                <c:pt idx="2">
                  <c:v>66</c:v>
                </c:pt>
              </c:numCache>
            </c:numRef>
          </c:val>
          <c:extLst>
            <c:ext xmlns:c16="http://schemas.microsoft.com/office/drawing/2014/chart" uri="{C3380CC4-5D6E-409C-BE32-E72D297353CC}">
              <c16:uniqueId val="{00000002-66A2-4CDD-8981-232A0BC7D48D}"/>
            </c:ext>
          </c:extLst>
        </c:ser>
        <c:ser>
          <c:idx val="3"/>
          <c:order val="3"/>
          <c:tx>
            <c:strRef>
              <c:f>Hoja3!$G$55</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Hoja3!$H$51:$J$51</c:f>
              <c:strCache>
                <c:ptCount val="3"/>
                <c:pt idx="0">
                  <c:v>5. ¿Realiza trabajos en equipo? </c:v>
                </c:pt>
                <c:pt idx="1">
                  <c:v>6. ¿Propicia un clima de cordialidad y armonía entre los compañeros?</c:v>
                </c:pt>
                <c:pt idx="2">
                  <c:v>7. ¿Lleva a su equipo de trabajo hacia la consecución de metas?</c:v>
                </c:pt>
              </c:strCache>
            </c:strRef>
          </c:cat>
          <c:val>
            <c:numRef>
              <c:f>Hoja3!$H$55:$J$55</c:f>
              <c:numCache>
                <c:formatCode>###0</c:formatCode>
                <c:ptCount val="3"/>
                <c:pt idx="0">
                  <c:v>6</c:v>
                </c:pt>
                <c:pt idx="1">
                  <c:v>29</c:v>
                </c:pt>
                <c:pt idx="2">
                  <c:v>9</c:v>
                </c:pt>
              </c:numCache>
            </c:numRef>
          </c:val>
          <c:extLst>
            <c:ext xmlns:c16="http://schemas.microsoft.com/office/drawing/2014/chart" uri="{C3380CC4-5D6E-409C-BE32-E72D297353CC}">
              <c16:uniqueId val="{00000003-66A2-4CDD-8981-232A0BC7D48D}"/>
            </c:ext>
          </c:extLst>
        </c:ser>
        <c:dLbls>
          <c:dLblPos val="outEnd"/>
          <c:showLegendKey val="0"/>
          <c:showVal val="1"/>
          <c:showCatName val="0"/>
          <c:showSerName val="0"/>
          <c:showPercent val="0"/>
          <c:showBubbleSize val="0"/>
        </c:dLbls>
        <c:gapWidth val="355"/>
        <c:overlap val="-70"/>
        <c:axId val="98946656"/>
        <c:axId val="125165120"/>
      </c:barChart>
      <c:catAx>
        <c:axId val="9894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25165120"/>
        <c:crosses val="autoZero"/>
        <c:auto val="1"/>
        <c:lblAlgn val="ctr"/>
        <c:lblOffset val="100"/>
        <c:noMultiLvlLbl val="0"/>
      </c:catAx>
      <c:valAx>
        <c:axId val="12516512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9894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Hoja3!$G$69</c:f>
              <c:strCache>
                <c:ptCount val="1"/>
                <c:pt idx="0">
                  <c:v>Nunca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Hoja3!$H$68:$J$68</c:f>
              <c:strCache>
                <c:ptCount val="3"/>
                <c:pt idx="0">
                  <c:v>8. ¿Cumple puntualmente con sus tareas asignadas? </c:v>
                </c:pt>
                <c:pt idx="1">
                  <c:v>9. ¿Ha tenido llamadas de atención por su desempeño? </c:v>
                </c:pt>
                <c:pt idx="2">
                  <c:v>10. ¿Es puntual, justifica sus atrasos y ausencia? </c:v>
                </c:pt>
              </c:strCache>
            </c:strRef>
          </c:cat>
          <c:val>
            <c:numRef>
              <c:f>Hoja3!$H$69:$J$69</c:f>
              <c:numCache>
                <c:formatCode>###0</c:formatCode>
                <c:ptCount val="3"/>
                <c:pt idx="0">
                  <c:v>0</c:v>
                </c:pt>
                <c:pt idx="1">
                  <c:v>37</c:v>
                </c:pt>
                <c:pt idx="2">
                  <c:v>3</c:v>
                </c:pt>
              </c:numCache>
            </c:numRef>
          </c:val>
          <c:extLst>
            <c:ext xmlns:c16="http://schemas.microsoft.com/office/drawing/2014/chart" uri="{C3380CC4-5D6E-409C-BE32-E72D297353CC}">
              <c16:uniqueId val="{00000000-A965-4156-B27C-C4F946B8D974}"/>
            </c:ext>
          </c:extLst>
        </c:ser>
        <c:ser>
          <c:idx val="1"/>
          <c:order val="1"/>
          <c:tx>
            <c:strRef>
              <c:f>Hoja3!$G$70</c:f>
              <c:strCache>
                <c:ptCount val="1"/>
                <c:pt idx="0">
                  <c:v>A veces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Hoja3!$H$68:$J$68</c:f>
              <c:strCache>
                <c:ptCount val="3"/>
                <c:pt idx="0">
                  <c:v>8. ¿Cumple puntualmente con sus tareas asignadas? </c:v>
                </c:pt>
                <c:pt idx="1">
                  <c:v>9. ¿Ha tenido llamadas de atención por su desempeño? </c:v>
                </c:pt>
                <c:pt idx="2">
                  <c:v>10. ¿Es puntual, justifica sus atrasos y ausencia? </c:v>
                </c:pt>
              </c:strCache>
            </c:strRef>
          </c:cat>
          <c:val>
            <c:numRef>
              <c:f>Hoja3!$H$70:$J$70</c:f>
              <c:numCache>
                <c:formatCode>###0</c:formatCode>
                <c:ptCount val="3"/>
                <c:pt idx="0">
                  <c:v>23</c:v>
                </c:pt>
                <c:pt idx="1">
                  <c:v>154</c:v>
                </c:pt>
                <c:pt idx="2">
                  <c:v>25</c:v>
                </c:pt>
              </c:numCache>
            </c:numRef>
          </c:val>
          <c:extLst>
            <c:ext xmlns:c16="http://schemas.microsoft.com/office/drawing/2014/chart" uri="{C3380CC4-5D6E-409C-BE32-E72D297353CC}">
              <c16:uniqueId val="{00000001-A965-4156-B27C-C4F946B8D974}"/>
            </c:ext>
          </c:extLst>
        </c:ser>
        <c:ser>
          <c:idx val="2"/>
          <c:order val="2"/>
          <c:tx>
            <c:strRef>
              <c:f>Hoja3!$G$71</c:f>
              <c:strCache>
                <c:ptCount val="1"/>
                <c:pt idx="0">
                  <c:v>Casi siempre</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Hoja3!$H$68:$J$68</c:f>
              <c:strCache>
                <c:ptCount val="3"/>
                <c:pt idx="0">
                  <c:v>8. ¿Cumple puntualmente con sus tareas asignadas? </c:v>
                </c:pt>
                <c:pt idx="1">
                  <c:v>9. ¿Ha tenido llamadas de atención por su desempeño? </c:v>
                </c:pt>
                <c:pt idx="2">
                  <c:v>10. ¿Es puntual, justifica sus atrasos y ausencia? </c:v>
                </c:pt>
              </c:strCache>
            </c:strRef>
          </c:cat>
          <c:val>
            <c:numRef>
              <c:f>Hoja3!$H$71:$J$71</c:f>
              <c:numCache>
                <c:formatCode>###0</c:formatCode>
                <c:ptCount val="3"/>
                <c:pt idx="0">
                  <c:v>112</c:v>
                </c:pt>
                <c:pt idx="1">
                  <c:v>12</c:v>
                </c:pt>
                <c:pt idx="2">
                  <c:v>118</c:v>
                </c:pt>
              </c:numCache>
            </c:numRef>
          </c:val>
          <c:extLst>
            <c:ext xmlns:c16="http://schemas.microsoft.com/office/drawing/2014/chart" uri="{C3380CC4-5D6E-409C-BE32-E72D297353CC}">
              <c16:uniqueId val="{00000002-A965-4156-B27C-C4F946B8D974}"/>
            </c:ext>
          </c:extLst>
        </c:ser>
        <c:ser>
          <c:idx val="3"/>
          <c:order val="3"/>
          <c:tx>
            <c:strRef>
              <c:f>Hoja3!$G$72</c:f>
              <c:strCache>
                <c:ptCount val="1"/>
                <c:pt idx="0">
                  <c:v>Siempre</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Hoja3!$H$68:$J$68</c:f>
              <c:strCache>
                <c:ptCount val="3"/>
                <c:pt idx="0">
                  <c:v>8. ¿Cumple puntualmente con sus tareas asignadas? </c:v>
                </c:pt>
                <c:pt idx="1">
                  <c:v>9. ¿Ha tenido llamadas de atención por su desempeño? </c:v>
                </c:pt>
                <c:pt idx="2">
                  <c:v>10. ¿Es puntual, justifica sus atrasos y ausencia? </c:v>
                </c:pt>
              </c:strCache>
            </c:strRef>
          </c:cat>
          <c:val>
            <c:numRef>
              <c:f>Hoja3!$H$72:$J$72</c:f>
              <c:numCache>
                <c:formatCode>###0</c:formatCode>
                <c:ptCount val="3"/>
                <c:pt idx="0">
                  <c:v>68</c:v>
                </c:pt>
                <c:pt idx="1">
                  <c:v>0</c:v>
                </c:pt>
                <c:pt idx="2">
                  <c:v>57</c:v>
                </c:pt>
              </c:numCache>
            </c:numRef>
          </c:val>
          <c:extLst>
            <c:ext xmlns:c16="http://schemas.microsoft.com/office/drawing/2014/chart" uri="{C3380CC4-5D6E-409C-BE32-E72D297353CC}">
              <c16:uniqueId val="{00000003-A965-4156-B27C-C4F946B8D974}"/>
            </c:ext>
          </c:extLst>
        </c:ser>
        <c:dLbls>
          <c:dLblPos val="outEnd"/>
          <c:showLegendKey val="0"/>
          <c:showVal val="1"/>
          <c:showCatName val="0"/>
          <c:showSerName val="0"/>
          <c:showPercent val="0"/>
          <c:showBubbleSize val="0"/>
        </c:dLbls>
        <c:gapWidth val="355"/>
        <c:overlap val="-70"/>
        <c:axId val="92296768"/>
        <c:axId val="92763408"/>
      </c:barChart>
      <c:catAx>
        <c:axId val="9229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92763408"/>
        <c:crosses val="autoZero"/>
        <c:auto val="1"/>
        <c:lblAlgn val="ctr"/>
        <c:lblOffset val="100"/>
        <c:noMultiLvlLbl val="0"/>
      </c:catAx>
      <c:valAx>
        <c:axId val="9276340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9229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88DB2-DE28-462B-A0FA-FB09775233EE}" type="doc">
      <dgm:prSet loTypeId="urn:microsoft.com/office/officeart/2005/8/layout/vList6" loCatId="list" qsTypeId="urn:microsoft.com/office/officeart/2005/8/quickstyle/simple1" qsCatId="simple" csTypeId="urn:microsoft.com/office/officeart/2005/8/colors/colorful1" csCatId="colorful" phldr="1"/>
      <dgm:spPr/>
    </dgm:pt>
    <dgm:pt modelId="{D3304849-AFF4-4F9E-AFF1-17D98BD2F197}">
      <dgm:prSet phldrT="[Texto]" custT="1"/>
      <dgm:spPr/>
      <dgm:t>
        <a:bodyPr/>
        <a:lstStyle/>
        <a:p>
          <a:r>
            <a:rPr lang="es-MX" sz="1600" b="1" dirty="0">
              <a:solidFill>
                <a:schemeClr val="tx1"/>
              </a:solidFill>
            </a:rPr>
            <a:t>BIENESTAR LABORAL</a:t>
          </a:r>
        </a:p>
        <a:p>
          <a:endParaRPr lang="es-MX" sz="1600" b="0" dirty="0">
            <a:solidFill>
              <a:schemeClr val="tx1"/>
            </a:solidFill>
          </a:endParaRPr>
        </a:p>
        <a:p>
          <a:endParaRPr lang="es-MX" sz="1600" b="0" dirty="0">
            <a:solidFill>
              <a:schemeClr val="tx1"/>
            </a:solidFill>
          </a:endParaRPr>
        </a:p>
        <a:p>
          <a:endParaRPr lang="es-MX" sz="1600" b="0" dirty="0">
            <a:solidFill>
              <a:schemeClr val="tx1"/>
            </a:solidFill>
          </a:endParaRPr>
        </a:p>
      </dgm:t>
    </dgm:pt>
    <dgm:pt modelId="{5A4AC005-2541-4F70-A10E-1FF59EBBD175}" type="parTrans" cxnId="{99289682-7E94-493D-BA59-B0F03AF50B81}">
      <dgm:prSet/>
      <dgm:spPr/>
      <dgm:t>
        <a:bodyPr/>
        <a:lstStyle/>
        <a:p>
          <a:endParaRPr lang="es-MX" b="1">
            <a:solidFill>
              <a:schemeClr val="tx1"/>
            </a:solidFill>
          </a:endParaRPr>
        </a:p>
      </dgm:t>
    </dgm:pt>
    <dgm:pt modelId="{DBFF5243-6C4B-4A07-A6E5-AB8D9003A143}" type="sibTrans" cxnId="{99289682-7E94-493D-BA59-B0F03AF50B81}">
      <dgm:prSet/>
      <dgm:spPr/>
      <dgm:t>
        <a:bodyPr/>
        <a:lstStyle/>
        <a:p>
          <a:endParaRPr lang="es-MX" b="1">
            <a:solidFill>
              <a:schemeClr val="tx1"/>
            </a:solidFill>
          </a:endParaRPr>
        </a:p>
      </dgm:t>
    </dgm:pt>
    <dgm:pt modelId="{5C8E6E63-BD70-408F-874A-A8FD39DF427C}">
      <dgm:prSet phldrT="[Texto]" custT="1"/>
      <dgm:spPr/>
      <dgm:t>
        <a:bodyPr/>
        <a:lstStyle/>
        <a:p>
          <a:r>
            <a:rPr lang="es-EC" sz="1600" b="1" dirty="0">
              <a:solidFill>
                <a:schemeClr val="tx1"/>
              </a:solidFill>
              <a:effectLst/>
            </a:rPr>
            <a:t>DESEMPEÑO LABORAL</a:t>
          </a:r>
        </a:p>
        <a:p>
          <a:endParaRPr lang="es-EC" sz="1600" b="0" dirty="0">
            <a:solidFill>
              <a:schemeClr val="tx1"/>
            </a:solidFill>
            <a:effectLst/>
          </a:endParaRPr>
        </a:p>
        <a:p>
          <a:endParaRPr lang="es-EC" sz="1600" b="0" dirty="0">
            <a:solidFill>
              <a:schemeClr val="tx1"/>
            </a:solidFill>
            <a:effectLst/>
          </a:endParaRPr>
        </a:p>
        <a:p>
          <a:r>
            <a:rPr lang="es-EC" sz="1600" b="0" dirty="0">
              <a:solidFill>
                <a:schemeClr val="tx1"/>
              </a:solidFill>
              <a:effectLst/>
            </a:rPr>
            <a:t> </a:t>
          </a:r>
          <a:endParaRPr lang="es-MX" sz="1600" b="0" dirty="0">
            <a:solidFill>
              <a:schemeClr val="tx1"/>
            </a:solidFill>
          </a:endParaRPr>
        </a:p>
      </dgm:t>
    </dgm:pt>
    <dgm:pt modelId="{37583A2B-9CD3-4997-BD86-A2BFB615B8FF}" type="parTrans" cxnId="{563057A4-58EE-4670-91F1-0CA66CD096ED}">
      <dgm:prSet/>
      <dgm:spPr/>
      <dgm:t>
        <a:bodyPr/>
        <a:lstStyle/>
        <a:p>
          <a:endParaRPr lang="es-MX" b="1">
            <a:solidFill>
              <a:schemeClr val="tx1"/>
            </a:solidFill>
          </a:endParaRPr>
        </a:p>
      </dgm:t>
    </dgm:pt>
    <dgm:pt modelId="{05204AEA-3B73-4CAB-8319-3DD512E7BC34}" type="sibTrans" cxnId="{563057A4-58EE-4670-91F1-0CA66CD096ED}">
      <dgm:prSet/>
      <dgm:spPr/>
      <dgm:t>
        <a:bodyPr/>
        <a:lstStyle/>
        <a:p>
          <a:endParaRPr lang="es-MX" b="1">
            <a:solidFill>
              <a:schemeClr val="tx1"/>
            </a:solidFill>
          </a:endParaRPr>
        </a:p>
      </dgm:t>
    </dgm:pt>
    <dgm:pt modelId="{0556ED5D-7742-4CF0-9BAB-B7F67C7C8849}">
      <dgm:prSet/>
      <dgm:spPr/>
      <dgm:t>
        <a:bodyPr/>
        <a:lstStyle/>
        <a:p>
          <a:r>
            <a:rPr lang="es-EC" dirty="0"/>
            <a:t> Organización Mundial de la Salud (OMS)  en su declaración constitucional de 1948 menciona, que es un estado de completo bienestar físico, mental y social </a:t>
          </a:r>
          <a:r>
            <a:rPr lang="es-419" dirty="0"/>
            <a:t>(Blanch, </a:t>
          </a:r>
          <a:r>
            <a:rPr lang="es-419" dirty="0" err="1"/>
            <a:t>Sahagun</a:t>
          </a:r>
          <a:r>
            <a:rPr lang="es-419" dirty="0"/>
            <a:t>, Cantera, &amp; Cervantes, 2010)</a:t>
          </a:r>
          <a:r>
            <a:rPr lang="es-EC" dirty="0"/>
            <a:t>.</a:t>
          </a:r>
        </a:p>
      </dgm:t>
    </dgm:pt>
    <dgm:pt modelId="{A8E26A18-EA3E-4C94-8B9A-72D899BEAD06}" type="parTrans" cxnId="{B4BA3BE7-F273-4810-90DE-4D30CBE860EA}">
      <dgm:prSet/>
      <dgm:spPr/>
      <dgm:t>
        <a:bodyPr/>
        <a:lstStyle/>
        <a:p>
          <a:endParaRPr lang="es-EC"/>
        </a:p>
      </dgm:t>
    </dgm:pt>
    <dgm:pt modelId="{57C22117-59B1-4E46-8039-7C182835FD04}" type="sibTrans" cxnId="{B4BA3BE7-F273-4810-90DE-4D30CBE860EA}">
      <dgm:prSet/>
      <dgm:spPr/>
      <dgm:t>
        <a:bodyPr/>
        <a:lstStyle/>
        <a:p>
          <a:endParaRPr lang="es-EC"/>
        </a:p>
      </dgm:t>
    </dgm:pt>
    <dgm:pt modelId="{862C6C4F-65A1-450D-9550-A625D6D0AC35}">
      <dgm:prSet/>
      <dgm:spPr/>
      <dgm:t>
        <a:bodyPr/>
        <a:lstStyle/>
        <a:p>
          <a:r>
            <a:rPr lang="es-EC" dirty="0"/>
            <a:t>Son las habilidades o competencias, la disciplina y las conductas y actitudes personales que apoya a las acciones del trabajador en pro de consolidar los objetivos de la empresa </a:t>
          </a:r>
          <a:r>
            <a:rPr lang="es-419" dirty="0"/>
            <a:t>(Garzón, 2014)</a:t>
          </a:r>
          <a:r>
            <a:rPr lang="es-EC" dirty="0"/>
            <a:t>.</a:t>
          </a:r>
        </a:p>
      </dgm:t>
    </dgm:pt>
    <dgm:pt modelId="{50E93DAE-E681-45E4-8460-B55BA489F138}" type="parTrans" cxnId="{7FF59F20-D6C5-41C6-9C5D-F609D885D4B1}">
      <dgm:prSet/>
      <dgm:spPr/>
      <dgm:t>
        <a:bodyPr/>
        <a:lstStyle/>
        <a:p>
          <a:endParaRPr lang="es-EC"/>
        </a:p>
      </dgm:t>
    </dgm:pt>
    <dgm:pt modelId="{453A585C-6812-4C96-B7CB-9CD3E04A2F98}" type="sibTrans" cxnId="{7FF59F20-D6C5-41C6-9C5D-F609D885D4B1}">
      <dgm:prSet/>
      <dgm:spPr/>
      <dgm:t>
        <a:bodyPr/>
        <a:lstStyle/>
        <a:p>
          <a:endParaRPr lang="es-EC"/>
        </a:p>
      </dgm:t>
    </dgm:pt>
    <dgm:pt modelId="{068F7441-3A32-4C66-86E3-94CFE06FCF70}" type="pres">
      <dgm:prSet presAssocID="{ACE88DB2-DE28-462B-A0FA-FB09775233EE}" presName="Name0" presStyleCnt="0">
        <dgm:presLayoutVars>
          <dgm:dir/>
          <dgm:animLvl val="lvl"/>
          <dgm:resizeHandles/>
        </dgm:presLayoutVars>
      </dgm:prSet>
      <dgm:spPr/>
    </dgm:pt>
    <dgm:pt modelId="{D13B057B-544C-45D0-9CBD-2111751805F5}" type="pres">
      <dgm:prSet presAssocID="{D3304849-AFF4-4F9E-AFF1-17D98BD2F197}" presName="linNode" presStyleCnt="0"/>
      <dgm:spPr/>
    </dgm:pt>
    <dgm:pt modelId="{FD18944C-5E0D-416C-B5D6-58453CA693FB}" type="pres">
      <dgm:prSet presAssocID="{D3304849-AFF4-4F9E-AFF1-17D98BD2F197}" presName="parentShp" presStyleLbl="node1" presStyleIdx="0" presStyleCnt="2" custLinFactNeighborX="-342" custLinFactNeighborY="-3167">
        <dgm:presLayoutVars>
          <dgm:bulletEnabled val="1"/>
        </dgm:presLayoutVars>
      </dgm:prSet>
      <dgm:spPr/>
    </dgm:pt>
    <dgm:pt modelId="{11FDAD9B-40F3-4064-9403-50C065461D9C}" type="pres">
      <dgm:prSet presAssocID="{D3304849-AFF4-4F9E-AFF1-17D98BD2F197}" presName="childShp" presStyleLbl="bgAccFollowNode1" presStyleIdx="0" presStyleCnt="2">
        <dgm:presLayoutVars>
          <dgm:bulletEnabled val="1"/>
        </dgm:presLayoutVars>
      </dgm:prSet>
      <dgm:spPr/>
    </dgm:pt>
    <dgm:pt modelId="{4C9F22CC-C9C4-4E7E-912B-0727BB900693}" type="pres">
      <dgm:prSet presAssocID="{DBFF5243-6C4B-4A07-A6E5-AB8D9003A143}" presName="spacing" presStyleCnt="0"/>
      <dgm:spPr/>
    </dgm:pt>
    <dgm:pt modelId="{A7F63B4D-DD48-4E5B-9588-DFDB4A38B17F}" type="pres">
      <dgm:prSet presAssocID="{5C8E6E63-BD70-408F-874A-A8FD39DF427C}" presName="linNode" presStyleCnt="0"/>
      <dgm:spPr/>
    </dgm:pt>
    <dgm:pt modelId="{33441E91-B319-4370-9B09-3DB97946F4A3}" type="pres">
      <dgm:prSet presAssocID="{5C8E6E63-BD70-408F-874A-A8FD39DF427C}" presName="parentShp" presStyleLbl="node1" presStyleIdx="1" presStyleCnt="2">
        <dgm:presLayoutVars>
          <dgm:bulletEnabled val="1"/>
        </dgm:presLayoutVars>
      </dgm:prSet>
      <dgm:spPr/>
    </dgm:pt>
    <dgm:pt modelId="{41522E88-FA3A-42D6-8C0C-A957BF4D02D2}" type="pres">
      <dgm:prSet presAssocID="{5C8E6E63-BD70-408F-874A-A8FD39DF427C}" presName="childShp" presStyleLbl="bgAccFollowNode1" presStyleIdx="1" presStyleCnt="2">
        <dgm:presLayoutVars>
          <dgm:bulletEnabled val="1"/>
        </dgm:presLayoutVars>
      </dgm:prSet>
      <dgm:spPr/>
    </dgm:pt>
  </dgm:ptLst>
  <dgm:cxnLst>
    <dgm:cxn modelId="{8A0AF112-7B7D-44AB-85C2-7439ADB20B09}" type="presOf" srcId="{D3304849-AFF4-4F9E-AFF1-17D98BD2F197}" destId="{FD18944C-5E0D-416C-B5D6-58453CA693FB}" srcOrd="0" destOrd="0" presId="urn:microsoft.com/office/officeart/2005/8/layout/vList6"/>
    <dgm:cxn modelId="{7FF59F20-D6C5-41C6-9C5D-F609D885D4B1}" srcId="{5C8E6E63-BD70-408F-874A-A8FD39DF427C}" destId="{862C6C4F-65A1-450D-9550-A625D6D0AC35}" srcOrd="0" destOrd="0" parTransId="{50E93DAE-E681-45E4-8460-B55BA489F138}" sibTransId="{453A585C-6812-4C96-B7CB-9CD3E04A2F98}"/>
    <dgm:cxn modelId="{DF95D438-8537-4E7C-AA44-C9654E4F5F3B}" type="presOf" srcId="{ACE88DB2-DE28-462B-A0FA-FB09775233EE}" destId="{068F7441-3A32-4C66-86E3-94CFE06FCF70}" srcOrd="0" destOrd="0" presId="urn:microsoft.com/office/officeart/2005/8/layout/vList6"/>
    <dgm:cxn modelId="{FBF5815E-CBD0-471A-B509-7C5B48B1B8B0}" type="presOf" srcId="{0556ED5D-7742-4CF0-9BAB-B7F67C7C8849}" destId="{11FDAD9B-40F3-4064-9403-50C065461D9C}" srcOrd="0" destOrd="0" presId="urn:microsoft.com/office/officeart/2005/8/layout/vList6"/>
    <dgm:cxn modelId="{C790B768-9DD1-44E2-AB4F-B86176A529B6}" type="presOf" srcId="{5C8E6E63-BD70-408F-874A-A8FD39DF427C}" destId="{33441E91-B319-4370-9B09-3DB97946F4A3}" srcOrd="0" destOrd="0" presId="urn:microsoft.com/office/officeart/2005/8/layout/vList6"/>
    <dgm:cxn modelId="{99289682-7E94-493D-BA59-B0F03AF50B81}" srcId="{ACE88DB2-DE28-462B-A0FA-FB09775233EE}" destId="{D3304849-AFF4-4F9E-AFF1-17D98BD2F197}" srcOrd="0" destOrd="0" parTransId="{5A4AC005-2541-4F70-A10E-1FF59EBBD175}" sibTransId="{DBFF5243-6C4B-4A07-A6E5-AB8D9003A143}"/>
    <dgm:cxn modelId="{3972C389-4AC5-439C-9735-DF722F250F52}" type="presOf" srcId="{862C6C4F-65A1-450D-9550-A625D6D0AC35}" destId="{41522E88-FA3A-42D6-8C0C-A957BF4D02D2}" srcOrd="0" destOrd="0" presId="urn:microsoft.com/office/officeart/2005/8/layout/vList6"/>
    <dgm:cxn modelId="{563057A4-58EE-4670-91F1-0CA66CD096ED}" srcId="{ACE88DB2-DE28-462B-A0FA-FB09775233EE}" destId="{5C8E6E63-BD70-408F-874A-A8FD39DF427C}" srcOrd="1" destOrd="0" parTransId="{37583A2B-9CD3-4997-BD86-A2BFB615B8FF}" sibTransId="{05204AEA-3B73-4CAB-8319-3DD512E7BC34}"/>
    <dgm:cxn modelId="{B4BA3BE7-F273-4810-90DE-4D30CBE860EA}" srcId="{D3304849-AFF4-4F9E-AFF1-17D98BD2F197}" destId="{0556ED5D-7742-4CF0-9BAB-B7F67C7C8849}" srcOrd="0" destOrd="0" parTransId="{A8E26A18-EA3E-4C94-8B9A-72D899BEAD06}" sibTransId="{57C22117-59B1-4E46-8039-7C182835FD04}"/>
    <dgm:cxn modelId="{194B7F70-A358-40B5-A7AC-980AC09A846A}" type="presParOf" srcId="{068F7441-3A32-4C66-86E3-94CFE06FCF70}" destId="{D13B057B-544C-45D0-9CBD-2111751805F5}" srcOrd="0" destOrd="0" presId="urn:microsoft.com/office/officeart/2005/8/layout/vList6"/>
    <dgm:cxn modelId="{1E1FCC0B-7F81-48C7-A1E6-C658FF6CF686}" type="presParOf" srcId="{D13B057B-544C-45D0-9CBD-2111751805F5}" destId="{FD18944C-5E0D-416C-B5D6-58453CA693FB}" srcOrd="0" destOrd="0" presId="urn:microsoft.com/office/officeart/2005/8/layout/vList6"/>
    <dgm:cxn modelId="{FA2B147C-D4AF-4B36-A35D-42EFB857913B}" type="presParOf" srcId="{D13B057B-544C-45D0-9CBD-2111751805F5}" destId="{11FDAD9B-40F3-4064-9403-50C065461D9C}" srcOrd="1" destOrd="0" presId="urn:microsoft.com/office/officeart/2005/8/layout/vList6"/>
    <dgm:cxn modelId="{2753FE88-8968-45B9-846B-6C72D820C752}" type="presParOf" srcId="{068F7441-3A32-4C66-86E3-94CFE06FCF70}" destId="{4C9F22CC-C9C4-4E7E-912B-0727BB900693}" srcOrd="1" destOrd="0" presId="urn:microsoft.com/office/officeart/2005/8/layout/vList6"/>
    <dgm:cxn modelId="{13D28792-065B-4187-B047-6E97BAA7F043}" type="presParOf" srcId="{068F7441-3A32-4C66-86E3-94CFE06FCF70}" destId="{A7F63B4D-DD48-4E5B-9588-DFDB4A38B17F}" srcOrd="2" destOrd="0" presId="urn:microsoft.com/office/officeart/2005/8/layout/vList6"/>
    <dgm:cxn modelId="{740F7BE9-463C-4838-B013-D587E01686D2}" type="presParOf" srcId="{A7F63B4D-DD48-4E5B-9588-DFDB4A38B17F}" destId="{33441E91-B319-4370-9B09-3DB97946F4A3}" srcOrd="0" destOrd="0" presId="urn:microsoft.com/office/officeart/2005/8/layout/vList6"/>
    <dgm:cxn modelId="{F90B44CA-95EC-4663-853B-762C0DCABE38}" type="presParOf" srcId="{A7F63B4D-DD48-4E5B-9588-DFDB4A38B17F}" destId="{41522E88-FA3A-42D6-8C0C-A957BF4D02D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3d1" qsCatId="3D" csTypeId="urn:microsoft.com/office/officeart/2005/8/colors/accent2_4" csCatId="accent2"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r>
            <a:rPr lang="es-EC" sz="1200" b="1" noProof="0" dirty="0">
              <a:effectLst/>
              <a:latin typeface="Times New Roman" panose="02020603050405020304" pitchFamily="18" charset="0"/>
              <a:cs typeface="Times New Roman" panose="02020603050405020304" pitchFamily="18" charset="0"/>
            </a:rPr>
            <a:t>MEJORAMIENTO</a:t>
          </a:r>
          <a:r>
            <a:rPr lang="es-EC" sz="1200" b="1" baseline="0" noProof="0" dirty="0">
              <a:effectLst/>
              <a:latin typeface="Times New Roman" panose="02020603050405020304" pitchFamily="18" charset="0"/>
              <a:cs typeface="Times New Roman" panose="02020603050405020304" pitchFamily="18" charset="0"/>
            </a:rPr>
            <a:t> DE LAS RELACIONES  ENTRE LOS DIRECTIVOS DE LAS PYMES Y LOS EMPLEADOS</a:t>
          </a:r>
          <a:endParaRPr lang="es-EC" sz="1200" b="1" noProof="0" dirty="0">
            <a:effectLst/>
            <a:latin typeface="Times New Roman" panose="02020603050405020304" pitchFamily="18" charset="0"/>
            <a:cs typeface="Times New Roman" panose="02020603050405020304" pitchFamily="18" charset="0"/>
          </a:endParaRP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r>
            <a:rPr lang="es-EC" sz="1400" noProof="0" dirty="0">
              <a:latin typeface="Times New Roman" panose="02020603050405020304" pitchFamily="18" charset="0"/>
              <a:cs typeface="Times New Roman" panose="02020603050405020304" pitchFamily="18" charset="0"/>
            </a:rPr>
            <a:t>Promover</a:t>
          </a:r>
          <a:r>
            <a:rPr lang="es-EC" sz="1400" baseline="0" noProof="0" dirty="0">
              <a:latin typeface="Times New Roman" panose="02020603050405020304" pitchFamily="18" charset="0"/>
              <a:cs typeface="Times New Roman" panose="02020603050405020304" pitchFamily="18" charset="0"/>
            </a:rPr>
            <a:t> el diálogo y la comunicación.</a:t>
          </a:r>
          <a:endParaRPr lang="es-EC" sz="1400" noProof="0" dirty="0">
            <a:latin typeface="Times New Roman" panose="02020603050405020304" pitchFamily="18" charset="0"/>
            <a:cs typeface="Times New Roman" panose="02020603050405020304" pitchFamily="18" charset="0"/>
          </a:endParaRPr>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r>
            <a:rPr lang="es-EC" sz="1400" noProof="0" dirty="0">
              <a:latin typeface="Times New Roman" panose="02020603050405020304" pitchFamily="18" charset="0"/>
              <a:cs typeface="Times New Roman" panose="02020603050405020304" pitchFamily="18" charset="0"/>
            </a:rPr>
            <a:t>Fomentar</a:t>
          </a:r>
          <a:r>
            <a:rPr lang="es-EC" sz="1400" dirty="0">
              <a:latin typeface="Times New Roman" panose="02020603050405020304" pitchFamily="18" charset="0"/>
              <a:cs typeface="Times New Roman" panose="02020603050405020304" pitchFamily="18" charset="0"/>
            </a:rPr>
            <a:t> un </a:t>
          </a:r>
          <a:r>
            <a:rPr lang="es-EC" sz="1400" noProof="0" dirty="0">
              <a:latin typeface="Times New Roman" panose="02020603050405020304" pitchFamily="18" charset="0"/>
              <a:cs typeface="Times New Roman" panose="02020603050405020304" pitchFamily="18" charset="0"/>
            </a:rPr>
            <a:t>liderazgo</a:t>
          </a:r>
          <a:r>
            <a:rPr lang="es-EC" sz="1400" dirty="0">
              <a:latin typeface="Times New Roman" panose="02020603050405020304" pitchFamily="18" charset="0"/>
              <a:cs typeface="Times New Roman" panose="02020603050405020304" pitchFamily="18" charset="0"/>
            </a:rPr>
            <a:t> adecuado.</a:t>
          </a:r>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E1634C71-8845-49F4-95AD-A235D888C12D}">
      <dgm:prSet phldrT="[Texto]" custT="1"/>
      <dgm:spPr/>
      <dgm:t>
        <a:bodyPr/>
        <a:lstStyle/>
        <a:p>
          <a:pPr algn="just"/>
          <a:r>
            <a:rPr lang="es-EC" sz="1600" noProof="0" dirty="0">
              <a:latin typeface="Times New Roman" panose="02020603050405020304" pitchFamily="18" charset="0"/>
              <a:cs typeface="Times New Roman" panose="02020603050405020304" pitchFamily="18" charset="0"/>
            </a:rPr>
            <a:t>Proporcionar mecanismos para que los empleados puedan expresar sus quejas y resolver conflictos</a:t>
          </a:r>
          <a:r>
            <a:rPr lang="en-US" sz="1400" dirty="0">
              <a:latin typeface="Times New Roman" panose="02020603050405020304" pitchFamily="18" charset="0"/>
              <a:cs typeface="Times New Roman" panose="02020603050405020304" pitchFamily="18" charset="0"/>
            </a:rPr>
            <a:t>.</a:t>
          </a:r>
        </a:p>
      </dgm:t>
    </dgm:pt>
    <dgm:pt modelId="{7A7162B1-4947-4443-9D4E-2ABBFAC4B502}" type="parTrans" cxnId="{416E227A-3F04-4192-A435-636EF46CCB2C}">
      <dgm:prSet/>
      <dgm:spPr/>
      <dgm:t>
        <a:bodyPr/>
        <a:lstStyle/>
        <a:p>
          <a:endParaRPr lang="en-US"/>
        </a:p>
      </dgm:t>
    </dgm:pt>
    <dgm:pt modelId="{6AAB8C31-0FDD-4062-A12A-9D6DD5762C94}" type="sibTrans" cxnId="{416E227A-3F04-4192-A435-636EF46CCB2C}">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4"/>
      <dgm:spPr/>
    </dgm:pt>
    <dgm:pt modelId="{8A2DF8BC-E922-46F1-9B14-94B5B70B67DF}" type="pres">
      <dgm:prSet presAssocID="{B85841B3-7E09-4355-8888-388EC43735CD}" presName="firstChildTx" presStyleLbl="bgAccFollowNode1" presStyleIdx="0" presStyleCnt="4">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4"/>
      <dgm:spPr/>
    </dgm:pt>
    <dgm:pt modelId="{41469C67-A4B7-4AC7-864C-82B050FA05E1}" type="pres">
      <dgm:prSet presAssocID="{00D1651E-4828-4FE2-907C-DB4473FA31DE}" presName="firstChildTx" presStyleLbl="bgAccFollowNode1" presStyleIdx="1" presStyleCnt="4">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4" custLinFactNeighborX="-779" custLinFactNeighborY="-4404"/>
      <dgm:spPr/>
    </dgm:pt>
    <dgm:pt modelId="{312E4340-4278-4EDC-AA88-D4B6EAF13FFC}" type="pres">
      <dgm:prSet presAssocID="{429D446B-1B0A-4404-AB84-41B5720C1E02}" presName="childTx" presStyleLbl="bgAccFollowNode1" presStyleIdx="2" presStyleCnt="4">
        <dgm:presLayoutVars>
          <dgm:bulletEnabled val="1"/>
        </dgm:presLayoutVars>
      </dgm:prSet>
      <dgm:spPr/>
    </dgm:pt>
    <dgm:pt modelId="{89F74BD6-F2F2-4667-9289-141F8C062049}" type="pres">
      <dgm:prSet presAssocID="{E1634C71-8845-49F4-95AD-A235D888C12D}" presName="comp" presStyleCnt="0"/>
      <dgm:spPr/>
    </dgm:pt>
    <dgm:pt modelId="{D319D240-F69A-4E95-808D-A565DFDAEAC0}" type="pres">
      <dgm:prSet presAssocID="{E1634C71-8845-49F4-95AD-A235D888C12D}" presName="child" presStyleLbl="bgAccFollowNode1" presStyleIdx="3" presStyleCnt="4"/>
      <dgm:spPr/>
    </dgm:pt>
    <dgm:pt modelId="{F4267A3C-FAB1-4214-BA2B-0928D48A8848}" type="pres">
      <dgm:prSet presAssocID="{E1634C71-8845-49F4-95AD-A235D888C12D}" presName="childTx" presStyleLbl="bgAccFollowNode1" presStyleIdx="3" presStyleCnt="4">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4BE29350-B59A-4D25-8779-BC82AB3B67D1}" type="presOf" srcId="{E1634C71-8845-49F4-95AD-A235D888C12D}" destId="{D319D240-F69A-4E95-808D-A565DFDAEAC0}" srcOrd="0" destOrd="0" presId="urn:microsoft.com/office/officeart/2005/8/layout/hList9"/>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416E227A-3F04-4192-A435-636EF46CCB2C}" srcId="{00D1651E-4828-4FE2-907C-DB4473FA31DE}" destId="{E1634C71-8845-49F4-95AD-A235D888C12D}" srcOrd="2" destOrd="0" parTransId="{7A7162B1-4947-4443-9D4E-2ABBFAC4B502}" sibTransId="{6AAB8C31-0FDD-4062-A12A-9D6DD5762C94}"/>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76B2B4BE-818E-44C6-A036-CE2E65E36989}" type="presOf" srcId="{E1634C71-8845-49F4-95AD-A235D888C12D}" destId="{F4267A3C-FAB1-4214-BA2B-0928D48A8848}" srcOrd="1"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D576B01E-DFF7-45AA-9187-530E532D8B74}" type="presParOf" srcId="{A002F31B-F514-41B7-B9BA-D276E6409A89}" destId="{89F74BD6-F2F2-4667-9289-141F8C062049}" srcOrd="3" destOrd="0" presId="urn:microsoft.com/office/officeart/2005/8/layout/hList9"/>
    <dgm:cxn modelId="{DF692B1D-51D2-4FB4-9D76-F819F23774AB}" type="presParOf" srcId="{89F74BD6-F2F2-4667-9289-141F8C062049}" destId="{D319D240-F69A-4E95-808D-A565DFDAEAC0}" srcOrd="0" destOrd="0" presId="urn:microsoft.com/office/officeart/2005/8/layout/hList9"/>
    <dgm:cxn modelId="{04484908-7678-4D9B-8D5C-1433752C084C}" type="presParOf" srcId="{89F74BD6-F2F2-4667-9289-141F8C062049}" destId="{F4267A3C-FAB1-4214-BA2B-0928D48A8848}"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r>
            <a:rPr lang="es-EC" sz="1600" b="1" noProof="0" dirty="0">
              <a:effectLst/>
            </a:rPr>
            <a:t>Permitir</a:t>
          </a:r>
          <a:r>
            <a:rPr lang="es-EC" sz="1600" b="1" baseline="0" noProof="0" dirty="0">
              <a:effectLst/>
            </a:rPr>
            <a:t> el involucramiento de los empleados</a:t>
          </a:r>
          <a:endParaRPr lang="es-EC" sz="1600" b="1" noProof="0" dirty="0">
            <a:effectLst/>
          </a:endParaRP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r>
            <a:rPr lang="es-EC" sz="1400" noProof="0" dirty="0"/>
            <a:t>Generar</a:t>
          </a:r>
          <a:r>
            <a:rPr lang="en-US" sz="1400" baseline="0" dirty="0"/>
            <a:t> </a:t>
          </a:r>
          <a:r>
            <a:rPr lang="es-EC" sz="1400" baseline="0" noProof="0" dirty="0"/>
            <a:t>espacios</a:t>
          </a:r>
          <a:r>
            <a:rPr lang="en-US" sz="1400" baseline="0" dirty="0"/>
            <a:t> de </a:t>
          </a:r>
          <a:r>
            <a:rPr lang="es-EC" sz="1400" baseline="0" noProof="0" dirty="0"/>
            <a:t>retroalimentación</a:t>
          </a:r>
          <a:r>
            <a:rPr lang="en-US" sz="1400" baseline="0" dirty="0"/>
            <a:t> entre lideres y empleados.</a:t>
          </a:r>
          <a:endParaRPr lang="en-US" sz="1400" dirty="0"/>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r>
            <a:rPr lang="es-EC" sz="1400" noProof="0" dirty="0"/>
            <a:t>Permitir</a:t>
          </a:r>
          <a:r>
            <a:rPr lang="es-EC" sz="1400" baseline="0" noProof="0" dirty="0"/>
            <a:t> a los empleados tomar decisiones de ser necesarias en la realización de sus tareas</a:t>
          </a:r>
          <a:r>
            <a:rPr lang="en-US" sz="1400" baseline="0" dirty="0"/>
            <a:t>.</a:t>
          </a:r>
          <a:endParaRPr lang="en-US" sz="1400" dirty="0"/>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E1634C71-8845-49F4-95AD-A235D888C12D}">
      <dgm:prSet phldrT="[Texto]" custT="1"/>
      <dgm:spPr/>
      <dgm:t>
        <a:bodyPr/>
        <a:lstStyle/>
        <a:p>
          <a:r>
            <a:rPr lang="es-EC" sz="1400" dirty="0"/>
            <a:t>Permitir a los empleados participar en la organización de sus tareas y otras actividades que puedan intervenir.</a:t>
          </a:r>
        </a:p>
        <a:p>
          <a:endParaRPr lang="en-US" sz="1400" dirty="0"/>
        </a:p>
      </dgm:t>
    </dgm:pt>
    <dgm:pt modelId="{7A7162B1-4947-4443-9D4E-2ABBFAC4B502}" type="parTrans" cxnId="{416E227A-3F04-4192-A435-636EF46CCB2C}">
      <dgm:prSet/>
      <dgm:spPr/>
      <dgm:t>
        <a:bodyPr/>
        <a:lstStyle/>
        <a:p>
          <a:endParaRPr lang="en-US"/>
        </a:p>
      </dgm:t>
    </dgm:pt>
    <dgm:pt modelId="{6AAB8C31-0FDD-4062-A12A-9D6DD5762C94}" type="sibTrans" cxnId="{416E227A-3F04-4192-A435-636EF46CCB2C}">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4" custScaleX="110727" custLinFactNeighborX="17964" custLinFactNeighborY="2240"/>
      <dgm:spPr/>
    </dgm:pt>
    <dgm:pt modelId="{8A2DF8BC-E922-46F1-9B14-94B5B70B67DF}" type="pres">
      <dgm:prSet presAssocID="{B85841B3-7E09-4355-8888-388EC43735CD}" presName="firstChildTx" presStyleLbl="bgAccFollowNode1" presStyleIdx="0" presStyleCnt="4">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4" custScaleX="101431" custScaleY="92097" custLinFactNeighborX="-661" custLinFactNeighborY="2483"/>
      <dgm:spPr/>
    </dgm:pt>
    <dgm:pt modelId="{41469C67-A4B7-4AC7-864C-82B050FA05E1}" type="pres">
      <dgm:prSet presAssocID="{00D1651E-4828-4FE2-907C-DB4473FA31DE}" presName="firstChildTx" presStyleLbl="bgAccFollowNode1" presStyleIdx="1" presStyleCnt="4">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4"/>
      <dgm:spPr/>
    </dgm:pt>
    <dgm:pt modelId="{312E4340-4278-4EDC-AA88-D4B6EAF13FFC}" type="pres">
      <dgm:prSet presAssocID="{429D446B-1B0A-4404-AB84-41B5720C1E02}" presName="childTx" presStyleLbl="bgAccFollowNode1" presStyleIdx="2" presStyleCnt="4">
        <dgm:presLayoutVars>
          <dgm:bulletEnabled val="1"/>
        </dgm:presLayoutVars>
      </dgm:prSet>
      <dgm:spPr/>
    </dgm:pt>
    <dgm:pt modelId="{89F74BD6-F2F2-4667-9289-141F8C062049}" type="pres">
      <dgm:prSet presAssocID="{E1634C71-8845-49F4-95AD-A235D888C12D}" presName="comp" presStyleCnt="0"/>
      <dgm:spPr/>
    </dgm:pt>
    <dgm:pt modelId="{D319D240-F69A-4E95-808D-A565DFDAEAC0}" type="pres">
      <dgm:prSet presAssocID="{E1634C71-8845-49F4-95AD-A235D888C12D}" presName="child" presStyleLbl="bgAccFollowNode1" presStyleIdx="3" presStyleCnt="4"/>
      <dgm:spPr/>
    </dgm:pt>
    <dgm:pt modelId="{F4267A3C-FAB1-4214-BA2B-0928D48A8848}" type="pres">
      <dgm:prSet presAssocID="{E1634C71-8845-49F4-95AD-A235D888C12D}" presName="childTx" presStyleLbl="bgAccFollowNode1" presStyleIdx="3" presStyleCnt="4">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4BE29350-B59A-4D25-8779-BC82AB3B67D1}" type="presOf" srcId="{E1634C71-8845-49F4-95AD-A235D888C12D}" destId="{D319D240-F69A-4E95-808D-A565DFDAEAC0}" srcOrd="0" destOrd="0" presId="urn:microsoft.com/office/officeart/2005/8/layout/hList9"/>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416E227A-3F04-4192-A435-636EF46CCB2C}" srcId="{00D1651E-4828-4FE2-907C-DB4473FA31DE}" destId="{E1634C71-8845-49F4-95AD-A235D888C12D}" srcOrd="2" destOrd="0" parTransId="{7A7162B1-4947-4443-9D4E-2ABBFAC4B502}" sibTransId="{6AAB8C31-0FDD-4062-A12A-9D6DD5762C94}"/>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76B2B4BE-818E-44C6-A036-CE2E65E36989}" type="presOf" srcId="{E1634C71-8845-49F4-95AD-A235D888C12D}" destId="{F4267A3C-FAB1-4214-BA2B-0928D48A8848}" srcOrd="1"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D576B01E-DFF7-45AA-9187-530E532D8B74}" type="presParOf" srcId="{A002F31B-F514-41B7-B9BA-D276E6409A89}" destId="{89F74BD6-F2F2-4667-9289-141F8C062049}" srcOrd="3" destOrd="0" presId="urn:microsoft.com/office/officeart/2005/8/layout/hList9"/>
    <dgm:cxn modelId="{DF692B1D-51D2-4FB4-9D76-F819F23774AB}" type="presParOf" srcId="{89F74BD6-F2F2-4667-9289-141F8C062049}" destId="{D319D240-F69A-4E95-808D-A565DFDAEAC0}" srcOrd="0" destOrd="0" presId="urn:microsoft.com/office/officeart/2005/8/layout/hList9"/>
    <dgm:cxn modelId="{04484908-7678-4D9B-8D5C-1433752C084C}" type="presParOf" srcId="{89F74BD6-F2F2-4667-9289-141F8C062049}" destId="{F4267A3C-FAB1-4214-BA2B-0928D48A8848}"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3d1" qsCatId="3D" csTypeId="urn:microsoft.com/office/officeart/2005/8/colors/colorful3" csCatId="colorful"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r>
            <a:rPr lang="es-EC" sz="1600" b="1" noProof="0" dirty="0">
              <a:effectLst/>
            </a:rPr>
            <a:t>Mejorar las remuneraciones y compensaciones </a:t>
          </a: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pPr algn="just"/>
          <a:r>
            <a:rPr lang="es-EC" sz="1400" noProof="0" dirty="0"/>
            <a:t>Encuestar</a:t>
          </a:r>
          <a:r>
            <a:rPr lang="es-EC" sz="1400" baseline="0" noProof="0" dirty="0"/>
            <a:t> a los empleados sobre los incentivos que ellos valorarían.</a:t>
          </a:r>
          <a:endParaRPr lang="es-EC" sz="1400" noProof="0" dirty="0"/>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r>
            <a:rPr lang="es-EC" sz="1400" dirty="0"/>
            <a:t>Realizar un análisis sobre el mejoramiento de las remuneraciones de acuerdo a las posibilidades de las Pymes</a:t>
          </a:r>
          <a:endParaRPr lang="en-US" sz="1400" dirty="0"/>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E1634C71-8845-49F4-95AD-A235D888C12D}">
      <dgm:prSet phldrT="[Texto]" custT="1"/>
      <dgm:spPr/>
      <dgm:t>
        <a:bodyPr/>
        <a:lstStyle/>
        <a:p>
          <a:r>
            <a:rPr lang="es-EC" sz="1400" noProof="0" dirty="0"/>
            <a:t>Pagos y compensaciones  por horas extras</a:t>
          </a:r>
          <a:r>
            <a:rPr lang="en-US" sz="1400" dirty="0"/>
            <a:t>.</a:t>
          </a:r>
        </a:p>
      </dgm:t>
    </dgm:pt>
    <dgm:pt modelId="{7A7162B1-4947-4443-9D4E-2ABBFAC4B502}" type="parTrans" cxnId="{416E227A-3F04-4192-A435-636EF46CCB2C}">
      <dgm:prSet/>
      <dgm:spPr/>
      <dgm:t>
        <a:bodyPr/>
        <a:lstStyle/>
        <a:p>
          <a:endParaRPr lang="en-US"/>
        </a:p>
      </dgm:t>
    </dgm:pt>
    <dgm:pt modelId="{6AAB8C31-0FDD-4062-A12A-9D6DD5762C94}" type="sibTrans" cxnId="{416E227A-3F04-4192-A435-636EF46CCB2C}">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4"/>
      <dgm:spPr/>
    </dgm:pt>
    <dgm:pt modelId="{8A2DF8BC-E922-46F1-9B14-94B5B70B67DF}" type="pres">
      <dgm:prSet presAssocID="{B85841B3-7E09-4355-8888-388EC43735CD}" presName="firstChildTx" presStyleLbl="bgAccFollowNode1" presStyleIdx="0" presStyleCnt="4">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4"/>
      <dgm:spPr/>
    </dgm:pt>
    <dgm:pt modelId="{41469C67-A4B7-4AC7-864C-82B050FA05E1}" type="pres">
      <dgm:prSet presAssocID="{00D1651E-4828-4FE2-907C-DB4473FA31DE}" presName="firstChildTx" presStyleLbl="bgAccFollowNode1" presStyleIdx="1" presStyleCnt="4">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4"/>
      <dgm:spPr/>
    </dgm:pt>
    <dgm:pt modelId="{312E4340-4278-4EDC-AA88-D4B6EAF13FFC}" type="pres">
      <dgm:prSet presAssocID="{429D446B-1B0A-4404-AB84-41B5720C1E02}" presName="childTx" presStyleLbl="bgAccFollowNode1" presStyleIdx="2" presStyleCnt="4">
        <dgm:presLayoutVars>
          <dgm:bulletEnabled val="1"/>
        </dgm:presLayoutVars>
      </dgm:prSet>
      <dgm:spPr/>
    </dgm:pt>
    <dgm:pt modelId="{89F74BD6-F2F2-4667-9289-141F8C062049}" type="pres">
      <dgm:prSet presAssocID="{E1634C71-8845-49F4-95AD-A235D888C12D}" presName="comp" presStyleCnt="0"/>
      <dgm:spPr/>
    </dgm:pt>
    <dgm:pt modelId="{D319D240-F69A-4E95-808D-A565DFDAEAC0}" type="pres">
      <dgm:prSet presAssocID="{E1634C71-8845-49F4-95AD-A235D888C12D}" presName="child" presStyleLbl="bgAccFollowNode1" presStyleIdx="3" presStyleCnt="4"/>
      <dgm:spPr/>
    </dgm:pt>
    <dgm:pt modelId="{F4267A3C-FAB1-4214-BA2B-0928D48A8848}" type="pres">
      <dgm:prSet presAssocID="{E1634C71-8845-49F4-95AD-A235D888C12D}" presName="childTx" presStyleLbl="bgAccFollowNode1" presStyleIdx="3" presStyleCnt="4">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4BE29350-B59A-4D25-8779-BC82AB3B67D1}" type="presOf" srcId="{E1634C71-8845-49F4-95AD-A235D888C12D}" destId="{D319D240-F69A-4E95-808D-A565DFDAEAC0}" srcOrd="0" destOrd="0" presId="urn:microsoft.com/office/officeart/2005/8/layout/hList9"/>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416E227A-3F04-4192-A435-636EF46CCB2C}" srcId="{00D1651E-4828-4FE2-907C-DB4473FA31DE}" destId="{E1634C71-8845-49F4-95AD-A235D888C12D}" srcOrd="2" destOrd="0" parTransId="{7A7162B1-4947-4443-9D4E-2ABBFAC4B502}" sibTransId="{6AAB8C31-0FDD-4062-A12A-9D6DD5762C94}"/>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76B2B4BE-818E-44C6-A036-CE2E65E36989}" type="presOf" srcId="{E1634C71-8845-49F4-95AD-A235D888C12D}" destId="{F4267A3C-FAB1-4214-BA2B-0928D48A8848}" srcOrd="1"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D576B01E-DFF7-45AA-9187-530E532D8B74}" type="presParOf" srcId="{A002F31B-F514-41B7-B9BA-D276E6409A89}" destId="{89F74BD6-F2F2-4667-9289-141F8C062049}" srcOrd="3" destOrd="0" presId="urn:microsoft.com/office/officeart/2005/8/layout/hList9"/>
    <dgm:cxn modelId="{DF692B1D-51D2-4FB4-9D76-F819F23774AB}" type="presParOf" srcId="{89F74BD6-F2F2-4667-9289-141F8C062049}" destId="{D319D240-F69A-4E95-808D-A565DFDAEAC0}" srcOrd="0" destOrd="0" presId="urn:microsoft.com/office/officeart/2005/8/layout/hList9"/>
    <dgm:cxn modelId="{04484908-7678-4D9B-8D5C-1433752C084C}" type="presParOf" srcId="{89F74BD6-F2F2-4667-9289-141F8C062049}" destId="{F4267A3C-FAB1-4214-BA2B-0928D48A8848}"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3d1" qsCatId="3D" csTypeId="urn:microsoft.com/office/officeart/2005/8/colors/colorful4" csCatId="colorful"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r>
            <a:rPr lang="es-EC" sz="1600" b="1" noProof="0" dirty="0">
              <a:effectLst/>
            </a:rPr>
            <a:t>Fortalecer el proceso de supervisión </a:t>
          </a: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r>
            <a:rPr lang="es-EC" sz="1400" noProof="0" dirty="0"/>
            <a:t>Realizar por parte de los supervisores la revisión de las tareas asignadas </a:t>
          </a:r>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pPr algn="just"/>
          <a:r>
            <a:rPr lang="es-EC" sz="1400" dirty="0"/>
            <a:t>Proporcionar a los empleados las normas para el cumplimiento de sus funciones</a:t>
          </a:r>
          <a:endParaRPr lang="en-US" sz="1400" dirty="0"/>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E1634C71-8845-49F4-95AD-A235D888C12D}">
      <dgm:prSet phldrT="[Texto]" custT="1"/>
      <dgm:spPr/>
      <dgm:t>
        <a:bodyPr/>
        <a:lstStyle/>
        <a:p>
          <a:pPr algn="just"/>
          <a:r>
            <a:rPr lang="es-EC" sz="1400" noProof="0" dirty="0"/>
            <a:t>Entregar todos los recursos materiales necesarios para que se pueda cumplir con efectividad la tarea</a:t>
          </a:r>
          <a:r>
            <a:rPr lang="en-US" sz="1400" dirty="0"/>
            <a:t>.</a:t>
          </a:r>
        </a:p>
      </dgm:t>
    </dgm:pt>
    <dgm:pt modelId="{7A7162B1-4947-4443-9D4E-2ABBFAC4B502}" type="parTrans" cxnId="{416E227A-3F04-4192-A435-636EF46CCB2C}">
      <dgm:prSet/>
      <dgm:spPr/>
      <dgm:t>
        <a:bodyPr/>
        <a:lstStyle/>
        <a:p>
          <a:endParaRPr lang="en-US"/>
        </a:p>
      </dgm:t>
    </dgm:pt>
    <dgm:pt modelId="{6AAB8C31-0FDD-4062-A12A-9D6DD5762C94}" type="sibTrans" cxnId="{416E227A-3F04-4192-A435-636EF46CCB2C}">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4"/>
      <dgm:spPr/>
    </dgm:pt>
    <dgm:pt modelId="{8A2DF8BC-E922-46F1-9B14-94B5B70B67DF}" type="pres">
      <dgm:prSet presAssocID="{B85841B3-7E09-4355-8888-388EC43735CD}" presName="firstChildTx" presStyleLbl="bgAccFollowNode1" presStyleIdx="0" presStyleCnt="4">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4"/>
      <dgm:spPr/>
    </dgm:pt>
    <dgm:pt modelId="{41469C67-A4B7-4AC7-864C-82B050FA05E1}" type="pres">
      <dgm:prSet presAssocID="{00D1651E-4828-4FE2-907C-DB4473FA31DE}" presName="firstChildTx" presStyleLbl="bgAccFollowNode1" presStyleIdx="1" presStyleCnt="4">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4"/>
      <dgm:spPr/>
    </dgm:pt>
    <dgm:pt modelId="{312E4340-4278-4EDC-AA88-D4B6EAF13FFC}" type="pres">
      <dgm:prSet presAssocID="{429D446B-1B0A-4404-AB84-41B5720C1E02}" presName="childTx" presStyleLbl="bgAccFollowNode1" presStyleIdx="2" presStyleCnt="4">
        <dgm:presLayoutVars>
          <dgm:bulletEnabled val="1"/>
        </dgm:presLayoutVars>
      </dgm:prSet>
      <dgm:spPr/>
    </dgm:pt>
    <dgm:pt modelId="{89F74BD6-F2F2-4667-9289-141F8C062049}" type="pres">
      <dgm:prSet presAssocID="{E1634C71-8845-49F4-95AD-A235D888C12D}" presName="comp" presStyleCnt="0"/>
      <dgm:spPr/>
    </dgm:pt>
    <dgm:pt modelId="{D319D240-F69A-4E95-808D-A565DFDAEAC0}" type="pres">
      <dgm:prSet presAssocID="{E1634C71-8845-49F4-95AD-A235D888C12D}" presName="child" presStyleLbl="bgAccFollowNode1" presStyleIdx="3" presStyleCnt="4"/>
      <dgm:spPr/>
    </dgm:pt>
    <dgm:pt modelId="{F4267A3C-FAB1-4214-BA2B-0928D48A8848}" type="pres">
      <dgm:prSet presAssocID="{E1634C71-8845-49F4-95AD-A235D888C12D}" presName="childTx" presStyleLbl="bgAccFollowNode1" presStyleIdx="3" presStyleCnt="4">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4BE29350-B59A-4D25-8779-BC82AB3B67D1}" type="presOf" srcId="{E1634C71-8845-49F4-95AD-A235D888C12D}" destId="{D319D240-F69A-4E95-808D-A565DFDAEAC0}" srcOrd="0" destOrd="0" presId="urn:microsoft.com/office/officeart/2005/8/layout/hList9"/>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416E227A-3F04-4192-A435-636EF46CCB2C}" srcId="{00D1651E-4828-4FE2-907C-DB4473FA31DE}" destId="{E1634C71-8845-49F4-95AD-A235D888C12D}" srcOrd="2" destOrd="0" parTransId="{7A7162B1-4947-4443-9D4E-2ABBFAC4B502}" sibTransId="{6AAB8C31-0FDD-4062-A12A-9D6DD5762C94}"/>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76B2B4BE-818E-44C6-A036-CE2E65E36989}" type="presOf" srcId="{E1634C71-8845-49F4-95AD-A235D888C12D}" destId="{F4267A3C-FAB1-4214-BA2B-0928D48A8848}" srcOrd="1"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D576B01E-DFF7-45AA-9187-530E532D8B74}" type="presParOf" srcId="{A002F31B-F514-41B7-B9BA-D276E6409A89}" destId="{89F74BD6-F2F2-4667-9289-141F8C062049}" srcOrd="3" destOrd="0" presId="urn:microsoft.com/office/officeart/2005/8/layout/hList9"/>
    <dgm:cxn modelId="{DF692B1D-51D2-4FB4-9D76-F819F23774AB}" type="presParOf" srcId="{89F74BD6-F2F2-4667-9289-141F8C062049}" destId="{D319D240-F69A-4E95-808D-A565DFDAEAC0}" srcOrd="0" destOrd="0" presId="urn:microsoft.com/office/officeart/2005/8/layout/hList9"/>
    <dgm:cxn modelId="{04484908-7678-4D9B-8D5C-1433752C084C}" type="presParOf" srcId="{89F74BD6-F2F2-4667-9289-141F8C062049}" destId="{F4267A3C-FAB1-4214-BA2B-0928D48A8848}"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3d1" qsCatId="3D" csTypeId="urn:microsoft.com/office/officeart/2005/8/colors/colorful3" csCatId="colorful"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pPr algn="l"/>
          <a:r>
            <a:rPr lang="es-EC" sz="1600" b="1" noProof="0" dirty="0">
              <a:effectLst/>
            </a:rPr>
            <a:t>Crear</a:t>
          </a:r>
          <a:r>
            <a:rPr lang="es-EC" sz="1600" b="1" baseline="0" noProof="0" dirty="0">
              <a:effectLst/>
            </a:rPr>
            <a:t> programas de capacitación </a:t>
          </a:r>
          <a:endParaRPr lang="es-EC" sz="1600" b="1" noProof="0" dirty="0">
            <a:effectLst/>
          </a:endParaRP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pPr algn="l"/>
          <a:r>
            <a:rPr lang="es-EC" sz="1400" noProof="0" dirty="0"/>
            <a:t>Realizar evaluaciones del desempeño del personal esto permitirá determinar las prioridades de capacitación para el personal </a:t>
          </a:r>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r>
            <a:rPr lang="es-EC" sz="1400" noProof="0" dirty="0"/>
            <a:t>Crear programas de capacitación</a:t>
          </a:r>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E1634C71-8845-49F4-95AD-A235D888C12D}">
      <dgm:prSet phldrT="[Texto]" custT="1"/>
      <dgm:spPr/>
      <dgm:t>
        <a:bodyPr/>
        <a:lstStyle/>
        <a:p>
          <a:pPr algn="l"/>
          <a:r>
            <a:rPr lang="es-EC" sz="1400" noProof="0" dirty="0"/>
            <a:t>Realizar las evaluaciones sobre las capacitaciones impartidas </a:t>
          </a:r>
        </a:p>
      </dgm:t>
    </dgm:pt>
    <dgm:pt modelId="{7A7162B1-4947-4443-9D4E-2ABBFAC4B502}" type="parTrans" cxnId="{416E227A-3F04-4192-A435-636EF46CCB2C}">
      <dgm:prSet/>
      <dgm:spPr/>
      <dgm:t>
        <a:bodyPr/>
        <a:lstStyle/>
        <a:p>
          <a:endParaRPr lang="en-US"/>
        </a:p>
      </dgm:t>
    </dgm:pt>
    <dgm:pt modelId="{6AAB8C31-0FDD-4062-A12A-9D6DD5762C94}" type="sibTrans" cxnId="{416E227A-3F04-4192-A435-636EF46CCB2C}">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4"/>
      <dgm:spPr/>
    </dgm:pt>
    <dgm:pt modelId="{8A2DF8BC-E922-46F1-9B14-94B5B70B67DF}" type="pres">
      <dgm:prSet presAssocID="{B85841B3-7E09-4355-8888-388EC43735CD}" presName="firstChildTx" presStyleLbl="bgAccFollowNode1" presStyleIdx="0" presStyleCnt="4">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4"/>
      <dgm:spPr/>
    </dgm:pt>
    <dgm:pt modelId="{41469C67-A4B7-4AC7-864C-82B050FA05E1}" type="pres">
      <dgm:prSet presAssocID="{00D1651E-4828-4FE2-907C-DB4473FA31DE}" presName="firstChildTx" presStyleLbl="bgAccFollowNode1" presStyleIdx="1" presStyleCnt="4">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4"/>
      <dgm:spPr/>
    </dgm:pt>
    <dgm:pt modelId="{312E4340-4278-4EDC-AA88-D4B6EAF13FFC}" type="pres">
      <dgm:prSet presAssocID="{429D446B-1B0A-4404-AB84-41B5720C1E02}" presName="childTx" presStyleLbl="bgAccFollowNode1" presStyleIdx="2" presStyleCnt="4">
        <dgm:presLayoutVars>
          <dgm:bulletEnabled val="1"/>
        </dgm:presLayoutVars>
      </dgm:prSet>
      <dgm:spPr/>
    </dgm:pt>
    <dgm:pt modelId="{89F74BD6-F2F2-4667-9289-141F8C062049}" type="pres">
      <dgm:prSet presAssocID="{E1634C71-8845-49F4-95AD-A235D888C12D}" presName="comp" presStyleCnt="0"/>
      <dgm:spPr/>
    </dgm:pt>
    <dgm:pt modelId="{D319D240-F69A-4E95-808D-A565DFDAEAC0}" type="pres">
      <dgm:prSet presAssocID="{E1634C71-8845-49F4-95AD-A235D888C12D}" presName="child" presStyleLbl="bgAccFollowNode1" presStyleIdx="3" presStyleCnt="4"/>
      <dgm:spPr/>
    </dgm:pt>
    <dgm:pt modelId="{F4267A3C-FAB1-4214-BA2B-0928D48A8848}" type="pres">
      <dgm:prSet presAssocID="{E1634C71-8845-49F4-95AD-A235D888C12D}" presName="childTx" presStyleLbl="bgAccFollowNode1" presStyleIdx="3" presStyleCnt="4">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4BE29350-B59A-4D25-8779-BC82AB3B67D1}" type="presOf" srcId="{E1634C71-8845-49F4-95AD-A235D888C12D}" destId="{D319D240-F69A-4E95-808D-A565DFDAEAC0}" srcOrd="0" destOrd="0" presId="urn:microsoft.com/office/officeart/2005/8/layout/hList9"/>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416E227A-3F04-4192-A435-636EF46CCB2C}" srcId="{00D1651E-4828-4FE2-907C-DB4473FA31DE}" destId="{E1634C71-8845-49F4-95AD-A235D888C12D}" srcOrd="2" destOrd="0" parTransId="{7A7162B1-4947-4443-9D4E-2ABBFAC4B502}" sibTransId="{6AAB8C31-0FDD-4062-A12A-9D6DD5762C94}"/>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76B2B4BE-818E-44C6-A036-CE2E65E36989}" type="presOf" srcId="{E1634C71-8845-49F4-95AD-A235D888C12D}" destId="{F4267A3C-FAB1-4214-BA2B-0928D48A8848}" srcOrd="1"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D576B01E-DFF7-45AA-9187-530E532D8B74}" type="presParOf" srcId="{A002F31B-F514-41B7-B9BA-D276E6409A89}" destId="{89F74BD6-F2F2-4667-9289-141F8C062049}" srcOrd="3" destOrd="0" presId="urn:microsoft.com/office/officeart/2005/8/layout/hList9"/>
    <dgm:cxn modelId="{DF692B1D-51D2-4FB4-9D76-F819F23774AB}" type="presParOf" srcId="{89F74BD6-F2F2-4667-9289-141F8C062049}" destId="{D319D240-F69A-4E95-808D-A565DFDAEAC0}" srcOrd="0" destOrd="0" presId="urn:microsoft.com/office/officeart/2005/8/layout/hList9"/>
    <dgm:cxn modelId="{04484908-7678-4D9B-8D5C-1433752C084C}" type="presParOf" srcId="{89F74BD6-F2F2-4667-9289-141F8C062049}" destId="{F4267A3C-FAB1-4214-BA2B-0928D48A8848}"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3d1" qsCatId="3D" csTypeId="urn:microsoft.com/office/officeart/2005/8/colors/accent1_3" csCatId="accent1"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r>
            <a:rPr lang="es-EC" sz="1600" b="1" noProof="0" dirty="0">
              <a:effectLst/>
            </a:rPr>
            <a:t>Equilibrio o balance de trabajo – vida </a:t>
          </a: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r>
            <a:rPr lang="es-EC" sz="1400" noProof="0" dirty="0"/>
            <a:t>Establecer y respetar un número fijo de horas de trabajo diarias  </a:t>
          </a:r>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r>
            <a:rPr lang="es-EC" sz="1400" noProof="0" dirty="0"/>
            <a:t>Conceder permiso a los empleados </a:t>
          </a:r>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E1634C71-8845-49F4-95AD-A235D888C12D}">
      <dgm:prSet phldrT="[Texto]" custT="1"/>
      <dgm:spPr/>
      <dgm:t>
        <a:bodyPr/>
        <a:lstStyle/>
        <a:p>
          <a:pPr algn="just"/>
          <a:r>
            <a:rPr lang="es-EC" sz="1400" noProof="0" dirty="0"/>
            <a:t>diseñar un cronograma de vacaciones para las salidas del personal </a:t>
          </a:r>
        </a:p>
      </dgm:t>
    </dgm:pt>
    <dgm:pt modelId="{7A7162B1-4947-4443-9D4E-2ABBFAC4B502}" type="parTrans" cxnId="{416E227A-3F04-4192-A435-636EF46CCB2C}">
      <dgm:prSet/>
      <dgm:spPr/>
      <dgm:t>
        <a:bodyPr/>
        <a:lstStyle/>
        <a:p>
          <a:endParaRPr lang="en-US"/>
        </a:p>
      </dgm:t>
    </dgm:pt>
    <dgm:pt modelId="{6AAB8C31-0FDD-4062-A12A-9D6DD5762C94}" type="sibTrans" cxnId="{416E227A-3F04-4192-A435-636EF46CCB2C}">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4"/>
      <dgm:spPr/>
    </dgm:pt>
    <dgm:pt modelId="{8A2DF8BC-E922-46F1-9B14-94B5B70B67DF}" type="pres">
      <dgm:prSet presAssocID="{B85841B3-7E09-4355-8888-388EC43735CD}" presName="firstChildTx" presStyleLbl="bgAccFollowNode1" presStyleIdx="0" presStyleCnt="4">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4"/>
      <dgm:spPr/>
    </dgm:pt>
    <dgm:pt modelId="{41469C67-A4B7-4AC7-864C-82B050FA05E1}" type="pres">
      <dgm:prSet presAssocID="{00D1651E-4828-4FE2-907C-DB4473FA31DE}" presName="firstChildTx" presStyleLbl="bgAccFollowNode1" presStyleIdx="1" presStyleCnt="4">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4"/>
      <dgm:spPr/>
    </dgm:pt>
    <dgm:pt modelId="{312E4340-4278-4EDC-AA88-D4B6EAF13FFC}" type="pres">
      <dgm:prSet presAssocID="{429D446B-1B0A-4404-AB84-41B5720C1E02}" presName="childTx" presStyleLbl="bgAccFollowNode1" presStyleIdx="2" presStyleCnt="4">
        <dgm:presLayoutVars>
          <dgm:bulletEnabled val="1"/>
        </dgm:presLayoutVars>
      </dgm:prSet>
      <dgm:spPr/>
    </dgm:pt>
    <dgm:pt modelId="{89F74BD6-F2F2-4667-9289-141F8C062049}" type="pres">
      <dgm:prSet presAssocID="{E1634C71-8845-49F4-95AD-A235D888C12D}" presName="comp" presStyleCnt="0"/>
      <dgm:spPr/>
    </dgm:pt>
    <dgm:pt modelId="{D319D240-F69A-4E95-808D-A565DFDAEAC0}" type="pres">
      <dgm:prSet presAssocID="{E1634C71-8845-49F4-95AD-A235D888C12D}" presName="child" presStyleLbl="bgAccFollowNode1" presStyleIdx="3" presStyleCnt="4" custScaleX="102629" custLinFactNeighborX="-960" custLinFactNeighborY="-511"/>
      <dgm:spPr/>
    </dgm:pt>
    <dgm:pt modelId="{F4267A3C-FAB1-4214-BA2B-0928D48A8848}" type="pres">
      <dgm:prSet presAssocID="{E1634C71-8845-49F4-95AD-A235D888C12D}" presName="childTx" presStyleLbl="bgAccFollowNode1" presStyleIdx="3" presStyleCnt="4">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4BE29350-B59A-4D25-8779-BC82AB3B67D1}" type="presOf" srcId="{E1634C71-8845-49F4-95AD-A235D888C12D}" destId="{D319D240-F69A-4E95-808D-A565DFDAEAC0}" srcOrd="0" destOrd="0" presId="urn:microsoft.com/office/officeart/2005/8/layout/hList9"/>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416E227A-3F04-4192-A435-636EF46CCB2C}" srcId="{00D1651E-4828-4FE2-907C-DB4473FA31DE}" destId="{E1634C71-8845-49F4-95AD-A235D888C12D}" srcOrd="2" destOrd="0" parTransId="{7A7162B1-4947-4443-9D4E-2ABBFAC4B502}" sibTransId="{6AAB8C31-0FDD-4062-A12A-9D6DD5762C94}"/>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76B2B4BE-818E-44C6-A036-CE2E65E36989}" type="presOf" srcId="{E1634C71-8845-49F4-95AD-A235D888C12D}" destId="{F4267A3C-FAB1-4214-BA2B-0928D48A8848}" srcOrd="1"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D576B01E-DFF7-45AA-9187-530E532D8B74}" type="presParOf" srcId="{A002F31B-F514-41B7-B9BA-D276E6409A89}" destId="{89F74BD6-F2F2-4667-9289-141F8C062049}" srcOrd="3" destOrd="0" presId="urn:microsoft.com/office/officeart/2005/8/layout/hList9"/>
    <dgm:cxn modelId="{DF692B1D-51D2-4FB4-9D76-F819F23774AB}" type="presParOf" srcId="{89F74BD6-F2F2-4667-9289-141F8C062049}" destId="{D319D240-F69A-4E95-808D-A565DFDAEAC0}" srcOrd="0" destOrd="0" presId="urn:microsoft.com/office/officeart/2005/8/layout/hList9"/>
    <dgm:cxn modelId="{04484908-7678-4D9B-8D5C-1433752C084C}" type="presParOf" srcId="{89F74BD6-F2F2-4667-9289-141F8C062049}" destId="{F4267A3C-FAB1-4214-BA2B-0928D48A8848}"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3d1" qsCatId="3D" csTypeId="urn:microsoft.com/office/officeart/2005/8/colors/colorful3" csCatId="colorful"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r>
            <a:rPr lang="es-EC" sz="1600" b="1" noProof="0" dirty="0">
              <a:effectLst/>
            </a:rPr>
            <a:t>Crear programas de beneficios </a:t>
          </a: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pPr algn="just"/>
          <a:r>
            <a:rPr lang="es-EC" sz="1400" noProof="0" dirty="0"/>
            <a:t>Establecer</a:t>
          </a:r>
          <a:r>
            <a:rPr lang="es-EC" sz="1400" baseline="0" noProof="0" dirty="0"/>
            <a:t> un Sistema alimentario especialmente cuando trabajan doble jornada </a:t>
          </a:r>
          <a:endParaRPr lang="es-EC" sz="1400" noProof="0" dirty="0"/>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pPr algn="just"/>
          <a:r>
            <a:rPr lang="es-EC" sz="1400" noProof="0" dirty="0"/>
            <a:t>Ofrecer servicios de transporte</a:t>
          </a:r>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E1634C71-8845-49F4-95AD-A235D888C12D}">
      <dgm:prSet phldrT="[Texto]" custT="1"/>
      <dgm:spPr/>
      <dgm:t>
        <a:bodyPr/>
        <a:lstStyle/>
        <a:p>
          <a:pPr algn="l"/>
          <a:r>
            <a:rPr lang="es-EC" sz="1400" noProof="0" dirty="0"/>
            <a:t>Entregar uniformes cada año para motivar al empleado y generar una imagen institucional </a:t>
          </a:r>
        </a:p>
      </dgm:t>
    </dgm:pt>
    <dgm:pt modelId="{7A7162B1-4947-4443-9D4E-2ABBFAC4B502}" type="parTrans" cxnId="{416E227A-3F04-4192-A435-636EF46CCB2C}">
      <dgm:prSet/>
      <dgm:spPr/>
      <dgm:t>
        <a:bodyPr/>
        <a:lstStyle/>
        <a:p>
          <a:endParaRPr lang="en-US"/>
        </a:p>
      </dgm:t>
    </dgm:pt>
    <dgm:pt modelId="{6AAB8C31-0FDD-4062-A12A-9D6DD5762C94}" type="sibTrans" cxnId="{416E227A-3F04-4192-A435-636EF46CCB2C}">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4"/>
      <dgm:spPr/>
    </dgm:pt>
    <dgm:pt modelId="{8A2DF8BC-E922-46F1-9B14-94B5B70B67DF}" type="pres">
      <dgm:prSet presAssocID="{B85841B3-7E09-4355-8888-388EC43735CD}" presName="firstChildTx" presStyleLbl="bgAccFollowNode1" presStyleIdx="0" presStyleCnt="4">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4"/>
      <dgm:spPr/>
    </dgm:pt>
    <dgm:pt modelId="{41469C67-A4B7-4AC7-864C-82B050FA05E1}" type="pres">
      <dgm:prSet presAssocID="{00D1651E-4828-4FE2-907C-DB4473FA31DE}" presName="firstChildTx" presStyleLbl="bgAccFollowNode1" presStyleIdx="1" presStyleCnt="4">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4"/>
      <dgm:spPr/>
    </dgm:pt>
    <dgm:pt modelId="{312E4340-4278-4EDC-AA88-D4B6EAF13FFC}" type="pres">
      <dgm:prSet presAssocID="{429D446B-1B0A-4404-AB84-41B5720C1E02}" presName="childTx" presStyleLbl="bgAccFollowNode1" presStyleIdx="2" presStyleCnt="4">
        <dgm:presLayoutVars>
          <dgm:bulletEnabled val="1"/>
        </dgm:presLayoutVars>
      </dgm:prSet>
      <dgm:spPr/>
    </dgm:pt>
    <dgm:pt modelId="{89F74BD6-F2F2-4667-9289-141F8C062049}" type="pres">
      <dgm:prSet presAssocID="{E1634C71-8845-49F4-95AD-A235D888C12D}" presName="comp" presStyleCnt="0"/>
      <dgm:spPr/>
    </dgm:pt>
    <dgm:pt modelId="{D319D240-F69A-4E95-808D-A565DFDAEAC0}" type="pres">
      <dgm:prSet presAssocID="{E1634C71-8845-49F4-95AD-A235D888C12D}" presName="child" presStyleLbl="bgAccFollowNode1" presStyleIdx="3" presStyleCnt="4" custScaleX="102629" custLinFactNeighborX="-960" custLinFactNeighborY="-511"/>
      <dgm:spPr/>
    </dgm:pt>
    <dgm:pt modelId="{F4267A3C-FAB1-4214-BA2B-0928D48A8848}" type="pres">
      <dgm:prSet presAssocID="{E1634C71-8845-49F4-95AD-A235D888C12D}" presName="childTx" presStyleLbl="bgAccFollowNode1" presStyleIdx="3" presStyleCnt="4">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4BE29350-B59A-4D25-8779-BC82AB3B67D1}" type="presOf" srcId="{E1634C71-8845-49F4-95AD-A235D888C12D}" destId="{D319D240-F69A-4E95-808D-A565DFDAEAC0}" srcOrd="0" destOrd="0" presId="urn:microsoft.com/office/officeart/2005/8/layout/hList9"/>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416E227A-3F04-4192-A435-636EF46CCB2C}" srcId="{00D1651E-4828-4FE2-907C-DB4473FA31DE}" destId="{E1634C71-8845-49F4-95AD-A235D888C12D}" srcOrd="2" destOrd="0" parTransId="{7A7162B1-4947-4443-9D4E-2ABBFAC4B502}" sibTransId="{6AAB8C31-0FDD-4062-A12A-9D6DD5762C94}"/>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76B2B4BE-818E-44C6-A036-CE2E65E36989}" type="presOf" srcId="{E1634C71-8845-49F4-95AD-A235D888C12D}" destId="{F4267A3C-FAB1-4214-BA2B-0928D48A8848}" srcOrd="1"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D576B01E-DFF7-45AA-9187-530E532D8B74}" type="presParOf" srcId="{A002F31B-F514-41B7-B9BA-D276E6409A89}" destId="{89F74BD6-F2F2-4667-9289-141F8C062049}" srcOrd="3" destOrd="0" presId="urn:microsoft.com/office/officeart/2005/8/layout/hList9"/>
    <dgm:cxn modelId="{DF692B1D-51D2-4FB4-9D76-F819F23774AB}" type="presParOf" srcId="{89F74BD6-F2F2-4667-9289-141F8C062049}" destId="{D319D240-F69A-4E95-808D-A565DFDAEAC0}" srcOrd="0" destOrd="0" presId="urn:microsoft.com/office/officeart/2005/8/layout/hList9"/>
    <dgm:cxn modelId="{04484908-7678-4D9B-8D5C-1433752C084C}" type="presParOf" srcId="{89F74BD6-F2F2-4667-9289-141F8C062049}" destId="{F4267A3C-FAB1-4214-BA2B-0928D48A8848}"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B5A39B-B7EA-4530-9063-432CE5478482}" type="doc">
      <dgm:prSet loTypeId="urn:microsoft.com/office/officeart/2005/8/layout/hList9" loCatId="list" qsTypeId="urn:microsoft.com/office/officeart/2005/8/quickstyle/3d1" qsCatId="3D" csTypeId="urn:microsoft.com/office/officeart/2005/8/colors/colorful5" csCatId="colorful" phldr="1"/>
      <dgm:spPr/>
      <dgm:t>
        <a:bodyPr/>
        <a:lstStyle/>
        <a:p>
          <a:endParaRPr lang="en-US"/>
        </a:p>
      </dgm:t>
    </dgm:pt>
    <dgm:pt modelId="{B85841B3-7E09-4355-8888-388EC43735CD}">
      <dgm:prSet phldrT="[Texto]"/>
      <dgm:spPr/>
      <dgm:t>
        <a:bodyPr/>
        <a:lstStyle/>
        <a:p>
          <a:r>
            <a:rPr lang="es-EC"/>
            <a:t>Estrategia</a:t>
          </a:r>
          <a:endParaRPr lang="en-US" dirty="0"/>
        </a:p>
      </dgm:t>
    </dgm:pt>
    <dgm:pt modelId="{6255D07E-41A4-488F-ABFA-051258FF7256}" type="parTrans" cxnId="{F499DF71-11F7-4BDE-83CB-B62DDF881244}">
      <dgm:prSet/>
      <dgm:spPr/>
      <dgm:t>
        <a:bodyPr/>
        <a:lstStyle/>
        <a:p>
          <a:endParaRPr lang="en-US"/>
        </a:p>
      </dgm:t>
    </dgm:pt>
    <dgm:pt modelId="{B1DB81EE-CEF8-4EE4-A913-54D3785E1538}" type="sibTrans" cxnId="{F499DF71-11F7-4BDE-83CB-B62DDF881244}">
      <dgm:prSet/>
      <dgm:spPr/>
      <dgm:t>
        <a:bodyPr/>
        <a:lstStyle/>
        <a:p>
          <a:endParaRPr lang="en-US"/>
        </a:p>
      </dgm:t>
    </dgm:pt>
    <dgm:pt modelId="{98462F9B-5F04-499D-9066-6B6ADE12990D}">
      <dgm:prSet phldrT="[Texto]" custT="1"/>
      <dgm:spPr/>
      <dgm:t>
        <a:bodyPr/>
        <a:lstStyle/>
        <a:p>
          <a:r>
            <a:rPr lang="es-EC" sz="1600" b="1" noProof="0" dirty="0">
              <a:effectLst/>
            </a:rPr>
            <a:t>Reconocimiento a los empleados </a:t>
          </a:r>
        </a:p>
      </dgm:t>
    </dgm:pt>
    <dgm:pt modelId="{C0579C00-7452-49A4-8466-9D83321D5FAA}" type="parTrans" cxnId="{0CA29933-C12E-469D-9C34-F5A2C0EECE12}">
      <dgm:prSet/>
      <dgm:spPr/>
      <dgm:t>
        <a:bodyPr/>
        <a:lstStyle/>
        <a:p>
          <a:endParaRPr lang="en-US"/>
        </a:p>
      </dgm:t>
    </dgm:pt>
    <dgm:pt modelId="{028D8341-47A0-4DCC-962E-2721FDC05BD2}" type="sibTrans" cxnId="{0CA29933-C12E-469D-9C34-F5A2C0EECE12}">
      <dgm:prSet/>
      <dgm:spPr/>
      <dgm:t>
        <a:bodyPr/>
        <a:lstStyle/>
        <a:p>
          <a:endParaRPr lang="en-US"/>
        </a:p>
      </dgm:t>
    </dgm:pt>
    <dgm:pt modelId="{00D1651E-4828-4FE2-907C-DB4473FA31DE}">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a:t>Actividad</a:t>
          </a:r>
          <a:endParaRPr lang="en-US" dirty="0"/>
        </a:p>
      </dgm:t>
    </dgm:pt>
    <dgm:pt modelId="{490DBDC8-1D74-471D-8A1D-B7C0C5814867}" type="parTrans" cxnId="{CE054A6F-A2D4-41F2-BB59-49A4994F4B8F}">
      <dgm:prSet/>
      <dgm:spPr/>
      <dgm:t>
        <a:bodyPr/>
        <a:lstStyle/>
        <a:p>
          <a:endParaRPr lang="en-US"/>
        </a:p>
      </dgm:t>
    </dgm:pt>
    <dgm:pt modelId="{7A267258-78ED-4AAE-8039-399466124C73}" type="sibTrans" cxnId="{CE054A6F-A2D4-41F2-BB59-49A4994F4B8F}">
      <dgm:prSet/>
      <dgm:spPr/>
      <dgm:t>
        <a:bodyPr/>
        <a:lstStyle/>
        <a:p>
          <a:endParaRPr lang="en-US"/>
        </a:p>
      </dgm:t>
    </dgm:pt>
    <dgm:pt modelId="{879F5E28-F7B4-4B3A-8007-E298A04227C2}">
      <dgm:prSet phldrT="[Texto]" custT="1"/>
      <dgm:spPr/>
      <dgm:t>
        <a:bodyPr/>
        <a:lstStyle/>
        <a:p>
          <a:r>
            <a:rPr lang="es-EC" sz="1400" noProof="0" dirty="0"/>
            <a:t>Diseñar un plan de recompensas y estímulos para otorgar a los empleados destacados </a:t>
          </a:r>
        </a:p>
      </dgm:t>
    </dgm:pt>
    <dgm:pt modelId="{700DCB74-A4A8-4232-8544-4A941F8B55E2}" type="parTrans" cxnId="{6BC2CB0F-D771-4A9C-9E8F-2987329C94AE}">
      <dgm:prSet/>
      <dgm:spPr/>
      <dgm:t>
        <a:bodyPr/>
        <a:lstStyle/>
        <a:p>
          <a:endParaRPr lang="en-US"/>
        </a:p>
      </dgm:t>
    </dgm:pt>
    <dgm:pt modelId="{72F9D5CC-43FC-434B-AF28-156C261CB828}" type="sibTrans" cxnId="{6BC2CB0F-D771-4A9C-9E8F-2987329C94AE}">
      <dgm:prSet/>
      <dgm:spPr/>
      <dgm:t>
        <a:bodyPr/>
        <a:lstStyle/>
        <a:p>
          <a:endParaRPr lang="en-US"/>
        </a:p>
      </dgm:t>
    </dgm:pt>
    <dgm:pt modelId="{429D446B-1B0A-4404-AB84-41B5720C1E02}">
      <dgm:prSet phldrT="[Texto]" custT="1"/>
      <dgm:spPr/>
      <dgm:t>
        <a:bodyPr/>
        <a:lstStyle/>
        <a:p>
          <a:r>
            <a:rPr lang="es-EC" sz="1400" noProof="0" dirty="0"/>
            <a:t>Realizar reconocimiento  a los empleados destacados.</a:t>
          </a:r>
        </a:p>
      </dgm:t>
    </dgm:pt>
    <dgm:pt modelId="{7CA374F8-3BD4-4B83-962B-00B1788D1E15}" type="parTrans" cxnId="{879C4F0D-FB9A-4239-B4D3-A28B1B3F584E}">
      <dgm:prSet/>
      <dgm:spPr/>
      <dgm:t>
        <a:bodyPr/>
        <a:lstStyle/>
        <a:p>
          <a:endParaRPr lang="en-US"/>
        </a:p>
      </dgm:t>
    </dgm:pt>
    <dgm:pt modelId="{241995B3-0E24-43B6-9208-24743C1B2319}" type="sibTrans" cxnId="{879C4F0D-FB9A-4239-B4D3-A28B1B3F584E}">
      <dgm:prSet/>
      <dgm:spPr/>
      <dgm:t>
        <a:bodyPr/>
        <a:lstStyle/>
        <a:p>
          <a:endParaRPr lang="en-US"/>
        </a:p>
      </dgm:t>
    </dgm:pt>
    <dgm:pt modelId="{A61CD3DC-8A30-4412-97E9-9E4B394E6479}" type="pres">
      <dgm:prSet presAssocID="{7EB5A39B-B7EA-4530-9063-432CE5478482}" presName="list" presStyleCnt="0">
        <dgm:presLayoutVars>
          <dgm:dir/>
          <dgm:animLvl val="lvl"/>
        </dgm:presLayoutVars>
      </dgm:prSet>
      <dgm:spPr/>
    </dgm:pt>
    <dgm:pt modelId="{A6B157B2-8098-4A71-B967-97CCC0189105}" type="pres">
      <dgm:prSet presAssocID="{B85841B3-7E09-4355-8888-388EC43735CD}" presName="posSpace" presStyleCnt="0"/>
      <dgm:spPr/>
    </dgm:pt>
    <dgm:pt modelId="{AF72B437-B909-435D-AF7C-FFCF7A0D8292}" type="pres">
      <dgm:prSet presAssocID="{B85841B3-7E09-4355-8888-388EC43735CD}" presName="vertFlow" presStyleCnt="0"/>
      <dgm:spPr/>
    </dgm:pt>
    <dgm:pt modelId="{F76DEAB6-E0B7-4F71-B726-1151F1175CBF}" type="pres">
      <dgm:prSet presAssocID="{B85841B3-7E09-4355-8888-388EC43735CD}" presName="topSpace" presStyleCnt="0"/>
      <dgm:spPr/>
    </dgm:pt>
    <dgm:pt modelId="{E6250E15-1DB1-4A50-89CA-F16DE67F3BE4}" type="pres">
      <dgm:prSet presAssocID="{B85841B3-7E09-4355-8888-388EC43735CD}" presName="firstComp" presStyleCnt="0"/>
      <dgm:spPr/>
    </dgm:pt>
    <dgm:pt modelId="{4AF52058-DA6A-44B8-A0B8-98C23C07C87F}" type="pres">
      <dgm:prSet presAssocID="{B85841B3-7E09-4355-8888-388EC43735CD}" presName="firstChild" presStyleLbl="bgAccFollowNode1" presStyleIdx="0" presStyleCnt="3"/>
      <dgm:spPr/>
    </dgm:pt>
    <dgm:pt modelId="{8A2DF8BC-E922-46F1-9B14-94B5B70B67DF}" type="pres">
      <dgm:prSet presAssocID="{B85841B3-7E09-4355-8888-388EC43735CD}" presName="firstChildTx" presStyleLbl="bgAccFollowNode1" presStyleIdx="0" presStyleCnt="3">
        <dgm:presLayoutVars>
          <dgm:bulletEnabled val="1"/>
        </dgm:presLayoutVars>
      </dgm:prSet>
      <dgm:spPr/>
    </dgm:pt>
    <dgm:pt modelId="{FE24B8AF-53E1-4654-B5F6-7D530330E76B}" type="pres">
      <dgm:prSet presAssocID="{B85841B3-7E09-4355-8888-388EC43735CD}" presName="negSpace" presStyleCnt="0"/>
      <dgm:spPr/>
    </dgm:pt>
    <dgm:pt modelId="{73CB1CE9-8BDD-4738-B952-65BC39666160}" type="pres">
      <dgm:prSet presAssocID="{B85841B3-7E09-4355-8888-388EC43735CD}" presName="circle" presStyleLbl="node1" presStyleIdx="0" presStyleCnt="2" custLinFactNeighborY="-3099"/>
      <dgm:spPr/>
    </dgm:pt>
    <dgm:pt modelId="{C0C2913E-ED44-4CCF-A2A9-CDD165770EC1}" type="pres">
      <dgm:prSet presAssocID="{B1DB81EE-CEF8-4EE4-A913-54D3785E1538}" presName="transSpace" presStyleCnt="0"/>
      <dgm:spPr/>
    </dgm:pt>
    <dgm:pt modelId="{5B894AB3-0124-4054-8276-583C905C098A}" type="pres">
      <dgm:prSet presAssocID="{00D1651E-4828-4FE2-907C-DB4473FA31DE}" presName="posSpace" presStyleCnt="0"/>
      <dgm:spPr/>
    </dgm:pt>
    <dgm:pt modelId="{A002F31B-F514-41B7-B9BA-D276E6409A89}" type="pres">
      <dgm:prSet presAssocID="{00D1651E-4828-4FE2-907C-DB4473FA31DE}" presName="vertFlow" presStyleCnt="0"/>
      <dgm:spPr/>
    </dgm:pt>
    <dgm:pt modelId="{BD171439-F164-437A-BAE7-83C6EC940C0F}" type="pres">
      <dgm:prSet presAssocID="{00D1651E-4828-4FE2-907C-DB4473FA31DE}" presName="topSpace" presStyleCnt="0"/>
      <dgm:spPr/>
    </dgm:pt>
    <dgm:pt modelId="{1FA2A922-AB09-48E6-9BA9-76FE9A593EBB}" type="pres">
      <dgm:prSet presAssocID="{00D1651E-4828-4FE2-907C-DB4473FA31DE}" presName="firstComp" presStyleCnt="0"/>
      <dgm:spPr/>
    </dgm:pt>
    <dgm:pt modelId="{B8E3399F-C1A1-462F-97AE-249611794B1C}" type="pres">
      <dgm:prSet presAssocID="{00D1651E-4828-4FE2-907C-DB4473FA31DE}" presName="firstChild" presStyleLbl="bgAccFollowNode1" presStyleIdx="1" presStyleCnt="3"/>
      <dgm:spPr/>
    </dgm:pt>
    <dgm:pt modelId="{41469C67-A4B7-4AC7-864C-82B050FA05E1}" type="pres">
      <dgm:prSet presAssocID="{00D1651E-4828-4FE2-907C-DB4473FA31DE}" presName="firstChildTx" presStyleLbl="bgAccFollowNode1" presStyleIdx="1" presStyleCnt="3">
        <dgm:presLayoutVars>
          <dgm:bulletEnabled val="1"/>
        </dgm:presLayoutVars>
      </dgm:prSet>
      <dgm:spPr/>
    </dgm:pt>
    <dgm:pt modelId="{C2979B64-420C-4F3D-A04F-6DE61D5ABEF2}" type="pres">
      <dgm:prSet presAssocID="{429D446B-1B0A-4404-AB84-41B5720C1E02}" presName="comp" presStyleCnt="0"/>
      <dgm:spPr/>
    </dgm:pt>
    <dgm:pt modelId="{2B2254A1-BD0A-48E7-AA49-7377F6381BC0}" type="pres">
      <dgm:prSet presAssocID="{429D446B-1B0A-4404-AB84-41B5720C1E02}" presName="child" presStyleLbl="bgAccFollowNode1" presStyleIdx="2" presStyleCnt="3"/>
      <dgm:spPr/>
    </dgm:pt>
    <dgm:pt modelId="{312E4340-4278-4EDC-AA88-D4B6EAF13FFC}" type="pres">
      <dgm:prSet presAssocID="{429D446B-1B0A-4404-AB84-41B5720C1E02}" presName="childTx" presStyleLbl="bgAccFollowNode1" presStyleIdx="2" presStyleCnt="3">
        <dgm:presLayoutVars>
          <dgm:bulletEnabled val="1"/>
        </dgm:presLayoutVars>
      </dgm:prSet>
      <dgm:spPr/>
    </dgm:pt>
    <dgm:pt modelId="{35589E72-0B20-4EA3-823D-40F07E896819}" type="pres">
      <dgm:prSet presAssocID="{00D1651E-4828-4FE2-907C-DB4473FA31DE}" presName="negSpace" presStyleCnt="0"/>
      <dgm:spPr/>
    </dgm:pt>
    <dgm:pt modelId="{F7372207-B55D-4329-880F-690586EB5D10}" type="pres">
      <dgm:prSet presAssocID="{00D1651E-4828-4FE2-907C-DB4473FA31DE}" presName="circle" presStyleLbl="node1" presStyleIdx="1" presStyleCnt="2"/>
      <dgm:spPr/>
    </dgm:pt>
  </dgm:ptLst>
  <dgm:cxnLst>
    <dgm:cxn modelId="{879C4F0D-FB9A-4239-B4D3-A28B1B3F584E}" srcId="{00D1651E-4828-4FE2-907C-DB4473FA31DE}" destId="{429D446B-1B0A-4404-AB84-41B5720C1E02}" srcOrd="1" destOrd="0" parTransId="{7CA374F8-3BD4-4B83-962B-00B1788D1E15}" sibTransId="{241995B3-0E24-43B6-9208-24743C1B2319}"/>
    <dgm:cxn modelId="{6BC2CB0F-D771-4A9C-9E8F-2987329C94AE}" srcId="{00D1651E-4828-4FE2-907C-DB4473FA31DE}" destId="{879F5E28-F7B4-4B3A-8007-E298A04227C2}" srcOrd="0" destOrd="0" parTransId="{700DCB74-A4A8-4232-8544-4A941F8B55E2}" sibTransId="{72F9D5CC-43FC-434B-AF28-156C261CB828}"/>
    <dgm:cxn modelId="{01ABFB1B-4802-447F-8945-9004D4BE7C91}" type="presOf" srcId="{98462F9B-5F04-499D-9066-6B6ADE12990D}" destId="{4AF52058-DA6A-44B8-A0B8-98C23C07C87F}" srcOrd="0" destOrd="0" presId="urn:microsoft.com/office/officeart/2005/8/layout/hList9"/>
    <dgm:cxn modelId="{17F7BA25-305E-4803-A595-370460F9E2FE}" type="presOf" srcId="{7EB5A39B-B7EA-4530-9063-432CE5478482}" destId="{A61CD3DC-8A30-4412-97E9-9E4B394E6479}" srcOrd="0" destOrd="0" presId="urn:microsoft.com/office/officeart/2005/8/layout/hList9"/>
    <dgm:cxn modelId="{54D03F26-7724-4778-99B3-6970A89B4B3D}" type="presOf" srcId="{429D446B-1B0A-4404-AB84-41B5720C1E02}" destId="{312E4340-4278-4EDC-AA88-D4B6EAF13FFC}" srcOrd="1" destOrd="0" presId="urn:microsoft.com/office/officeart/2005/8/layout/hList9"/>
    <dgm:cxn modelId="{0CA29933-C12E-469D-9C34-F5A2C0EECE12}" srcId="{B85841B3-7E09-4355-8888-388EC43735CD}" destId="{98462F9B-5F04-499D-9066-6B6ADE12990D}" srcOrd="0" destOrd="0" parTransId="{C0579C00-7452-49A4-8466-9D83321D5FAA}" sibTransId="{028D8341-47A0-4DCC-962E-2721FDC05BD2}"/>
    <dgm:cxn modelId="{0CA75261-493F-4153-8D5F-B7FC87C108D3}" type="presOf" srcId="{429D446B-1B0A-4404-AB84-41B5720C1E02}" destId="{2B2254A1-BD0A-48E7-AA49-7377F6381BC0}" srcOrd="0" destOrd="0" presId="urn:microsoft.com/office/officeart/2005/8/layout/hList9"/>
    <dgm:cxn modelId="{CE054A6F-A2D4-41F2-BB59-49A4994F4B8F}" srcId="{7EB5A39B-B7EA-4530-9063-432CE5478482}" destId="{00D1651E-4828-4FE2-907C-DB4473FA31DE}" srcOrd="1" destOrd="0" parTransId="{490DBDC8-1D74-471D-8A1D-B7C0C5814867}" sibTransId="{7A267258-78ED-4AAE-8039-399466124C73}"/>
    <dgm:cxn modelId="{F499DF71-11F7-4BDE-83CB-B62DDF881244}" srcId="{7EB5A39B-B7EA-4530-9063-432CE5478482}" destId="{B85841B3-7E09-4355-8888-388EC43735CD}" srcOrd="0" destOrd="0" parTransId="{6255D07E-41A4-488F-ABFA-051258FF7256}" sibTransId="{B1DB81EE-CEF8-4EE4-A913-54D3785E1538}"/>
    <dgm:cxn modelId="{DD0DD754-CE25-432F-A82F-56538BEFC295}" type="presOf" srcId="{879F5E28-F7B4-4B3A-8007-E298A04227C2}" destId="{B8E3399F-C1A1-462F-97AE-249611794B1C}" srcOrd="0" destOrd="0" presId="urn:microsoft.com/office/officeart/2005/8/layout/hList9"/>
    <dgm:cxn modelId="{835A30A8-4C1D-4988-8DDE-5ED66B027DFE}" type="presOf" srcId="{879F5E28-F7B4-4B3A-8007-E298A04227C2}" destId="{41469C67-A4B7-4AC7-864C-82B050FA05E1}" srcOrd="1" destOrd="0" presId="urn:microsoft.com/office/officeart/2005/8/layout/hList9"/>
    <dgm:cxn modelId="{013DEBAA-A648-4CA7-B98D-F94812EE816C}" type="presOf" srcId="{00D1651E-4828-4FE2-907C-DB4473FA31DE}" destId="{F7372207-B55D-4329-880F-690586EB5D10}" srcOrd="0" destOrd="0" presId="urn:microsoft.com/office/officeart/2005/8/layout/hList9"/>
    <dgm:cxn modelId="{06C50BD4-3D31-4AF7-9B4C-6C09E01D9A2D}" type="presOf" srcId="{B85841B3-7E09-4355-8888-388EC43735CD}" destId="{73CB1CE9-8BDD-4738-B952-65BC39666160}" srcOrd="0" destOrd="0" presId="urn:microsoft.com/office/officeart/2005/8/layout/hList9"/>
    <dgm:cxn modelId="{F2434AE7-0B36-4975-93D6-F3BA9760BCF7}" type="presOf" srcId="{98462F9B-5F04-499D-9066-6B6ADE12990D}" destId="{8A2DF8BC-E922-46F1-9B14-94B5B70B67DF}" srcOrd="1" destOrd="0" presId="urn:microsoft.com/office/officeart/2005/8/layout/hList9"/>
    <dgm:cxn modelId="{3462178C-079A-4921-93FC-FA0E98777332}" type="presParOf" srcId="{A61CD3DC-8A30-4412-97E9-9E4B394E6479}" destId="{A6B157B2-8098-4A71-B967-97CCC0189105}" srcOrd="0" destOrd="0" presId="urn:microsoft.com/office/officeart/2005/8/layout/hList9"/>
    <dgm:cxn modelId="{EF5BE173-B950-434E-9F59-50D0193EAEDE}" type="presParOf" srcId="{A61CD3DC-8A30-4412-97E9-9E4B394E6479}" destId="{AF72B437-B909-435D-AF7C-FFCF7A0D8292}" srcOrd="1" destOrd="0" presId="urn:microsoft.com/office/officeart/2005/8/layout/hList9"/>
    <dgm:cxn modelId="{277AFE6D-661D-4C1D-B40C-EE7049CC1F9E}" type="presParOf" srcId="{AF72B437-B909-435D-AF7C-FFCF7A0D8292}" destId="{F76DEAB6-E0B7-4F71-B726-1151F1175CBF}" srcOrd="0" destOrd="0" presId="urn:microsoft.com/office/officeart/2005/8/layout/hList9"/>
    <dgm:cxn modelId="{4BE90B74-A3C1-4F8D-A541-E49A89AF832B}" type="presParOf" srcId="{AF72B437-B909-435D-AF7C-FFCF7A0D8292}" destId="{E6250E15-1DB1-4A50-89CA-F16DE67F3BE4}" srcOrd="1" destOrd="0" presId="urn:microsoft.com/office/officeart/2005/8/layout/hList9"/>
    <dgm:cxn modelId="{B2E8566D-B4C3-4CD9-ABBC-A96783657772}" type="presParOf" srcId="{E6250E15-1DB1-4A50-89CA-F16DE67F3BE4}" destId="{4AF52058-DA6A-44B8-A0B8-98C23C07C87F}" srcOrd="0" destOrd="0" presId="urn:microsoft.com/office/officeart/2005/8/layout/hList9"/>
    <dgm:cxn modelId="{93DF5636-87E0-4C62-8201-CD38FE9B1687}" type="presParOf" srcId="{E6250E15-1DB1-4A50-89CA-F16DE67F3BE4}" destId="{8A2DF8BC-E922-46F1-9B14-94B5B70B67DF}" srcOrd="1" destOrd="0" presId="urn:microsoft.com/office/officeart/2005/8/layout/hList9"/>
    <dgm:cxn modelId="{0B9305AF-8DE6-430A-98EE-AF33FAD52A3B}" type="presParOf" srcId="{A61CD3DC-8A30-4412-97E9-9E4B394E6479}" destId="{FE24B8AF-53E1-4654-B5F6-7D530330E76B}" srcOrd="2" destOrd="0" presId="urn:microsoft.com/office/officeart/2005/8/layout/hList9"/>
    <dgm:cxn modelId="{CE1EED79-43AF-487A-B9D2-641967EFB3DE}" type="presParOf" srcId="{A61CD3DC-8A30-4412-97E9-9E4B394E6479}" destId="{73CB1CE9-8BDD-4738-B952-65BC39666160}" srcOrd="3" destOrd="0" presId="urn:microsoft.com/office/officeart/2005/8/layout/hList9"/>
    <dgm:cxn modelId="{AF3E8F8C-DC95-49D4-AFE7-96A7FA38D732}" type="presParOf" srcId="{A61CD3DC-8A30-4412-97E9-9E4B394E6479}" destId="{C0C2913E-ED44-4CCF-A2A9-CDD165770EC1}" srcOrd="4" destOrd="0" presId="urn:microsoft.com/office/officeart/2005/8/layout/hList9"/>
    <dgm:cxn modelId="{AE2E2371-15D2-409D-B3E0-7BAFAF31879E}" type="presParOf" srcId="{A61CD3DC-8A30-4412-97E9-9E4B394E6479}" destId="{5B894AB3-0124-4054-8276-583C905C098A}" srcOrd="5" destOrd="0" presId="urn:microsoft.com/office/officeart/2005/8/layout/hList9"/>
    <dgm:cxn modelId="{82A1FE99-5CE7-495E-A472-2F9FA9467748}" type="presParOf" srcId="{A61CD3DC-8A30-4412-97E9-9E4B394E6479}" destId="{A002F31B-F514-41B7-B9BA-D276E6409A89}" srcOrd="6" destOrd="0" presId="urn:microsoft.com/office/officeart/2005/8/layout/hList9"/>
    <dgm:cxn modelId="{353FC1DE-9B79-4B3B-BA04-61128062A4C1}" type="presParOf" srcId="{A002F31B-F514-41B7-B9BA-D276E6409A89}" destId="{BD171439-F164-437A-BAE7-83C6EC940C0F}" srcOrd="0" destOrd="0" presId="urn:microsoft.com/office/officeart/2005/8/layout/hList9"/>
    <dgm:cxn modelId="{C7AE9BF7-CEF8-40A6-AF75-0B36A6921F15}" type="presParOf" srcId="{A002F31B-F514-41B7-B9BA-D276E6409A89}" destId="{1FA2A922-AB09-48E6-9BA9-76FE9A593EBB}" srcOrd="1" destOrd="0" presId="urn:microsoft.com/office/officeart/2005/8/layout/hList9"/>
    <dgm:cxn modelId="{E5715B70-501A-4C65-82E8-EF798E26609B}" type="presParOf" srcId="{1FA2A922-AB09-48E6-9BA9-76FE9A593EBB}" destId="{B8E3399F-C1A1-462F-97AE-249611794B1C}" srcOrd="0" destOrd="0" presId="urn:microsoft.com/office/officeart/2005/8/layout/hList9"/>
    <dgm:cxn modelId="{C2355B42-FD69-43CC-A8A7-8B3B9B880C80}" type="presParOf" srcId="{1FA2A922-AB09-48E6-9BA9-76FE9A593EBB}" destId="{41469C67-A4B7-4AC7-864C-82B050FA05E1}" srcOrd="1" destOrd="0" presId="urn:microsoft.com/office/officeart/2005/8/layout/hList9"/>
    <dgm:cxn modelId="{B61C1073-CA3A-45F6-A703-4F96106D062E}" type="presParOf" srcId="{A002F31B-F514-41B7-B9BA-D276E6409A89}" destId="{C2979B64-420C-4F3D-A04F-6DE61D5ABEF2}" srcOrd="2" destOrd="0" presId="urn:microsoft.com/office/officeart/2005/8/layout/hList9"/>
    <dgm:cxn modelId="{F3D3C4C4-4D36-4358-9A59-004D45D8E0BC}" type="presParOf" srcId="{C2979B64-420C-4F3D-A04F-6DE61D5ABEF2}" destId="{2B2254A1-BD0A-48E7-AA49-7377F6381BC0}" srcOrd="0" destOrd="0" presId="urn:microsoft.com/office/officeart/2005/8/layout/hList9"/>
    <dgm:cxn modelId="{47BD788F-88AE-49A6-8768-85A9A683302B}" type="presParOf" srcId="{C2979B64-420C-4F3D-A04F-6DE61D5ABEF2}" destId="{312E4340-4278-4EDC-AA88-D4B6EAF13FFC}" srcOrd="1" destOrd="0" presId="urn:microsoft.com/office/officeart/2005/8/layout/hList9"/>
    <dgm:cxn modelId="{297E6FC2-F473-4698-80EB-FD3F41E05CAD}" type="presParOf" srcId="{A61CD3DC-8A30-4412-97E9-9E4B394E6479}" destId="{35589E72-0B20-4EA3-823D-40F07E896819}" srcOrd="7" destOrd="0" presId="urn:microsoft.com/office/officeart/2005/8/layout/hList9"/>
    <dgm:cxn modelId="{A81A5EE6-F232-4B47-AE62-EDF9AB2C7947}" type="presParOf" srcId="{A61CD3DC-8A30-4412-97E9-9E4B394E6479}" destId="{F7372207-B55D-4329-880F-690586EB5D1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1E516-71C9-40B2-B7F3-ADA39E050F32}" type="doc">
      <dgm:prSet loTypeId="urn:microsoft.com/office/officeart/2005/8/layout/process1" loCatId="process" qsTypeId="urn:microsoft.com/office/officeart/2005/8/quickstyle/simple1" qsCatId="simple" csTypeId="urn:microsoft.com/office/officeart/2005/8/colors/accent1_1" csCatId="accent1" phldr="1"/>
      <dgm:spPr/>
    </dgm:pt>
    <dgm:pt modelId="{58220D31-3DEB-4978-B30E-BC84B729A434}">
      <dgm:prSet phldrT="[Texto]" custT="1"/>
      <dgm:spPr/>
      <dgm:t>
        <a:bodyPr/>
        <a:lstStyle/>
        <a:p>
          <a:pPr algn="ctr"/>
          <a:r>
            <a:rPr lang="es-EC" sz="1800" dirty="0">
              <a:latin typeface="Times New Roman" panose="02020603050405020304" pitchFamily="18" charset="0"/>
              <a:cs typeface="Times New Roman" panose="02020603050405020304" pitchFamily="18" charset="0"/>
            </a:rPr>
            <a:t>Establecer la relación de los factores del bienestar laboral y su incidencia en el desempeño laboral sobre la base teórica.</a:t>
          </a:r>
          <a:endParaRPr lang="es-ES" sz="1800" dirty="0">
            <a:latin typeface="Times New Roman" panose="02020603050405020304" pitchFamily="18" charset="0"/>
            <a:cs typeface="Times New Roman" panose="02020603050405020304" pitchFamily="18" charset="0"/>
          </a:endParaRPr>
        </a:p>
      </dgm:t>
    </dgm:pt>
    <dgm:pt modelId="{03AE3CA3-BE8B-46F3-BAF9-F99B182CBE35}" type="parTrans" cxnId="{3D7B046E-95F5-4176-8556-DA674E42ED3F}">
      <dgm:prSet/>
      <dgm:spPr/>
      <dgm:t>
        <a:bodyPr/>
        <a:lstStyle/>
        <a:p>
          <a:endParaRPr lang="es-ES" sz="1600">
            <a:latin typeface="Times New Roman" panose="02020603050405020304" pitchFamily="18" charset="0"/>
            <a:cs typeface="Times New Roman" panose="02020603050405020304" pitchFamily="18" charset="0"/>
          </a:endParaRPr>
        </a:p>
      </dgm:t>
    </dgm:pt>
    <dgm:pt modelId="{1350AED2-24DA-4947-9FF8-FB28DB76C442}" type="sibTrans" cxnId="{3D7B046E-95F5-4176-8556-DA674E42ED3F}">
      <dgm:prSet custT="1"/>
      <dgm:spPr/>
      <dgm:t>
        <a:bodyPr/>
        <a:lstStyle/>
        <a:p>
          <a:endParaRPr lang="es-ES" sz="1600">
            <a:latin typeface="Times New Roman" panose="02020603050405020304" pitchFamily="18" charset="0"/>
            <a:cs typeface="Times New Roman" panose="02020603050405020304" pitchFamily="18" charset="0"/>
          </a:endParaRPr>
        </a:p>
      </dgm:t>
    </dgm:pt>
    <dgm:pt modelId="{EE0E3EF7-41DD-4543-A6D3-69EE8825712C}">
      <dgm:prSet phldrT="[Texto]" custT="1"/>
      <dgm:spPr/>
      <dgm:t>
        <a:bodyPr/>
        <a:lstStyle/>
        <a:p>
          <a:r>
            <a:rPr lang="es-EC" sz="1600" dirty="0">
              <a:latin typeface="Times New Roman" panose="02020603050405020304" pitchFamily="18" charset="0"/>
              <a:cs typeface="Times New Roman" panose="02020603050405020304" pitchFamily="18" charset="0"/>
            </a:rPr>
            <a:t>Aplicar un estudio correlacional para establecer la relación de los factores de bienestar laboral y el desempeño laboral de los empleados</a:t>
          </a:r>
          <a:r>
            <a:rPr lang="es-EC" sz="1600" dirty="0"/>
            <a:t>.</a:t>
          </a:r>
          <a:endParaRPr lang="es-ES" sz="1600" dirty="0">
            <a:latin typeface="Times New Roman" panose="02020603050405020304" pitchFamily="18" charset="0"/>
            <a:cs typeface="Times New Roman" panose="02020603050405020304" pitchFamily="18" charset="0"/>
          </a:endParaRPr>
        </a:p>
      </dgm:t>
    </dgm:pt>
    <dgm:pt modelId="{DF266F80-A0BB-4A85-9B78-93095FC92128}" type="parTrans" cxnId="{4FB0CCB2-224F-4A53-98ED-AB3FBCD35E27}">
      <dgm:prSet/>
      <dgm:spPr/>
      <dgm:t>
        <a:bodyPr/>
        <a:lstStyle/>
        <a:p>
          <a:endParaRPr lang="es-ES" sz="1600">
            <a:latin typeface="Times New Roman" panose="02020603050405020304" pitchFamily="18" charset="0"/>
            <a:cs typeface="Times New Roman" panose="02020603050405020304" pitchFamily="18" charset="0"/>
          </a:endParaRPr>
        </a:p>
      </dgm:t>
    </dgm:pt>
    <dgm:pt modelId="{F94E6B6C-6D87-4CA4-B8E5-A2DBA66DAD2C}" type="sibTrans" cxnId="{4FB0CCB2-224F-4A53-98ED-AB3FBCD35E27}">
      <dgm:prSet custT="1"/>
      <dgm:spPr/>
      <dgm:t>
        <a:bodyPr/>
        <a:lstStyle/>
        <a:p>
          <a:endParaRPr lang="es-ES" sz="1600">
            <a:latin typeface="Times New Roman" panose="02020603050405020304" pitchFamily="18" charset="0"/>
            <a:cs typeface="Times New Roman" panose="02020603050405020304" pitchFamily="18" charset="0"/>
          </a:endParaRPr>
        </a:p>
      </dgm:t>
    </dgm:pt>
    <dgm:pt modelId="{7C68326A-3A64-405B-94E2-935A2E17B66B}">
      <dgm:prSet phldrT="[Texto]" custT="1"/>
      <dgm:spPr/>
      <dgm:t>
        <a:bodyPr/>
        <a:lstStyle/>
        <a:p>
          <a:r>
            <a:rPr lang="es-EC" sz="1600" dirty="0">
              <a:latin typeface="Times New Roman" panose="02020603050405020304" pitchFamily="18" charset="0"/>
              <a:cs typeface="Times New Roman" panose="02020603050405020304" pitchFamily="18" charset="0"/>
            </a:rPr>
            <a:t>Determinar los niveles de desempeño laboral, tomando en cuenta los resultados de la encuesta realizada a los empleados de las Pymes objeto de estudio. </a:t>
          </a:r>
          <a:endParaRPr lang="es-ES" sz="1600" dirty="0">
            <a:latin typeface="Times New Roman" panose="02020603050405020304" pitchFamily="18" charset="0"/>
            <a:cs typeface="Times New Roman" panose="02020603050405020304" pitchFamily="18" charset="0"/>
          </a:endParaRPr>
        </a:p>
      </dgm:t>
    </dgm:pt>
    <dgm:pt modelId="{0CC14B53-9ED1-4FA0-AF2E-3363C07CF2BF}" type="parTrans" cxnId="{52953732-38E0-42A4-9D71-FC6365962FBA}">
      <dgm:prSet/>
      <dgm:spPr/>
      <dgm:t>
        <a:bodyPr/>
        <a:lstStyle/>
        <a:p>
          <a:endParaRPr lang="es-ES" sz="1600">
            <a:latin typeface="Times New Roman" panose="02020603050405020304" pitchFamily="18" charset="0"/>
            <a:cs typeface="Times New Roman" panose="02020603050405020304" pitchFamily="18" charset="0"/>
          </a:endParaRPr>
        </a:p>
      </dgm:t>
    </dgm:pt>
    <dgm:pt modelId="{53EE558D-9CB5-453F-93BE-16B4B8D325E6}" type="sibTrans" cxnId="{52953732-38E0-42A4-9D71-FC6365962FBA}">
      <dgm:prSet/>
      <dgm:spPr/>
      <dgm:t>
        <a:bodyPr/>
        <a:lstStyle/>
        <a:p>
          <a:endParaRPr lang="es-ES" sz="1600">
            <a:latin typeface="Times New Roman" panose="02020603050405020304" pitchFamily="18" charset="0"/>
            <a:cs typeface="Times New Roman" panose="02020603050405020304" pitchFamily="18" charset="0"/>
          </a:endParaRPr>
        </a:p>
      </dgm:t>
    </dgm:pt>
    <dgm:pt modelId="{5319B1C6-7139-47F0-B0BA-B99E690448CC}">
      <dgm:prSet phldrT="[Texto]" custT="1"/>
      <dgm:spPr/>
      <dgm:t>
        <a:bodyPr/>
        <a:lstStyle/>
        <a:p>
          <a:r>
            <a:rPr lang="es-EC" sz="1600" dirty="0">
              <a:latin typeface="Times New Roman" panose="02020603050405020304" pitchFamily="18" charset="0"/>
              <a:cs typeface="Times New Roman" panose="02020603050405020304" pitchFamily="18" charset="0"/>
            </a:rPr>
            <a:t>Realizar una propuesta orientada a la mejora de los programas de bienestar laboral aplicados a los empleados de las Pymes objeto de estudio.</a:t>
          </a:r>
          <a:endParaRPr lang="es-ES" sz="1600" dirty="0">
            <a:latin typeface="Times New Roman" panose="02020603050405020304" pitchFamily="18" charset="0"/>
            <a:cs typeface="Times New Roman" panose="02020603050405020304" pitchFamily="18" charset="0"/>
          </a:endParaRPr>
        </a:p>
      </dgm:t>
    </dgm:pt>
    <dgm:pt modelId="{98A73598-C985-4721-9D1A-2859BA378292}" type="parTrans" cxnId="{F7B17993-E67A-4095-A289-A383943631CE}">
      <dgm:prSet/>
      <dgm:spPr/>
      <dgm:t>
        <a:bodyPr/>
        <a:lstStyle/>
        <a:p>
          <a:endParaRPr lang="es-EC"/>
        </a:p>
      </dgm:t>
    </dgm:pt>
    <dgm:pt modelId="{F481AAE6-5398-4127-9B6A-5D3327AB19C7}" type="sibTrans" cxnId="{F7B17993-E67A-4095-A289-A383943631CE}">
      <dgm:prSet/>
      <dgm:spPr/>
      <dgm:t>
        <a:bodyPr/>
        <a:lstStyle/>
        <a:p>
          <a:endParaRPr lang="es-EC"/>
        </a:p>
      </dgm:t>
    </dgm:pt>
    <dgm:pt modelId="{9689865F-E57A-4164-952C-95DD84910EF4}" type="pres">
      <dgm:prSet presAssocID="{CDE1E516-71C9-40B2-B7F3-ADA39E050F32}" presName="Name0" presStyleCnt="0">
        <dgm:presLayoutVars>
          <dgm:dir/>
          <dgm:resizeHandles val="exact"/>
        </dgm:presLayoutVars>
      </dgm:prSet>
      <dgm:spPr/>
    </dgm:pt>
    <dgm:pt modelId="{FFA4F6CC-FBD6-414C-A94F-CF98B690C2C5}" type="pres">
      <dgm:prSet presAssocID="{58220D31-3DEB-4978-B30E-BC84B729A434}" presName="node" presStyleLbl="node1" presStyleIdx="0" presStyleCnt="4">
        <dgm:presLayoutVars>
          <dgm:bulletEnabled val="1"/>
        </dgm:presLayoutVars>
      </dgm:prSet>
      <dgm:spPr/>
    </dgm:pt>
    <dgm:pt modelId="{EEACC12A-0007-4240-A502-9E9352B7D79B}" type="pres">
      <dgm:prSet presAssocID="{1350AED2-24DA-4947-9FF8-FB28DB76C442}" presName="sibTrans" presStyleLbl="sibTrans2D1" presStyleIdx="0" presStyleCnt="3"/>
      <dgm:spPr/>
    </dgm:pt>
    <dgm:pt modelId="{690B6FB6-CF54-49B8-BE1A-43E0E6BB1818}" type="pres">
      <dgm:prSet presAssocID="{1350AED2-24DA-4947-9FF8-FB28DB76C442}" presName="connectorText" presStyleLbl="sibTrans2D1" presStyleIdx="0" presStyleCnt="3"/>
      <dgm:spPr/>
    </dgm:pt>
    <dgm:pt modelId="{5323FBC5-3A6E-4AC4-921F-D9C79FE60BA7}" type="pres">
      <dgm:prSet presAssocID="{EE0E3EF7-41DD-4543-A6D3-69EE8825712C}" presName="node" presStyleLbl="node1" presStyleIdx="1" presStyleCnt="4">
        <dgm:presLayoutVars>
          <dgm:bulletEnabled val="1"/>
        </dgm:presLayoutVars>
      </dgm:prSet>
      <dgm:spPr/>
    </dgm:pt>
    <dgm:pt modelId="{6AC0618D-1354-4EEA-86EC-140F27698896}" type="pres">
      <dgm:prSet presAssocID="{F94E6B6C-6D87-4CA4-B8E5-A2DBA66DAD2C}" presName="sibTrans" presStyleLbl="sibTrans2D1" presStyleIdx="1" presStyleCnt="3"/>
      <dgm:spPr/>
    </dgm:pt>
    <dgm:pt modelId="{F044EB30-0550-44F8-A4F2-2A33C33D6BE1}" type="pres">
      <dgm:prSet presAssocID="{F94E6B6C-6D87-4CA4-B8E5-A2DBA66DAD2C}" presName="connectorText" presStyleLbl="sibTrans2D1" presStyleIdx="1" presStyleCnt="3"/>
      <dgm:spPr/>
    </dgm:pt>
    <dgm:pt modelId="{0197C1D1-D5CB-4C2A-97A5-B3A7EDAF2178}" type="pres">
      <dgm:prSet presAssocID="{7C68326A-3A64-405B-94E2-935A2E17B66B}" presName="node" presStyleLbl="node1" presStyleIdx="2" presStyleCnt="4">
        <dgm:presLayoutVars>
          <dgm:bulletEnabled val="1"/>
        </dgm:presLayoutVars>
      </dgm:prSet>
      <dgm:spPr/>
    </dgm:pt>
    <dgm:pt modelId="{7D601B67-50AD-47DD-B85C-3C8E3CD11210}" type="pres">
      <dgm:prSet presAssocID="{53EE558D-9CB5-453F-93BE-16B4B8D325E6}" presName="sibTrans" presStyleLbl="sibTrans2D1" presStyleIdx="2" presStyleCnt="3"/>
      <dgm:spPr/>
    </dgm:pt>
    <dgm:pt modelId="{6FC4001A-760F-4EE2-8862-A1E2A3C88121}" type="pres">
      <dgm:prSet presAssocID="{53EE558D-9CB5-453F-93BE-16B4B8D325E6}" presName="connectorText" presStyleLbl="sibTrans2D1" presStyleIdx="2" presStyleCnt="3"/>
      <dgm:spPr/>
    </dgm:pt>
    <dgm:pt modelId="{2A51A55A-3459-42BA-805D-51D9E9D86F68}" type="pres">
      <dgm:prSet presAssocID="{5319B1C6-7139-47F0-B0BA-B99E690448CC}" presName="node" presStyleLbl="node1" presStyleIdx="3" presStyleCnt="4">
        <dgm:presLayoutVars>
          <dgm:bulletEnabled val="1"/>
        </dgm:presLayoutVars>
      </dgm:prSet>
      <dgm:spPr/>
    </dgm:pt>
  </dgm:ptLst>
  <dgm:cxnLst>
    <dgm:cxn modelId="{ABE50B18-64B0-4D76-8343-3453DC90712B}" type="presOf" srcId="{1350AED2-24DA-4947-9FF8-FB28DB76C442}" destId="{690B6FB6-CF54-49B8-BE1A-43E0E6BB1818}" srcOrd="1" destOrd="0" presId="urn:microsoft.com/office/officeart/2005/8/layout/process1"/>
    <dgm:cxn modelId="{E7CD731D-5343-497F-A375-EBBCC0A4148C}" type="presOf" srcId="{58220D31-3DEB-4978-B30E-BC84B729A434}" destId="{FFA4F6CC-FBD6-414C-A94F-CF98B690C2C5}" srcOrd="0" destOrd="0" presId="urn:microsoft.com/office/officeart/2005/8/layout/process1"/>
    <dgm:cxn modelId="{3F739522-C127-4740-9CA5-A9736EB5A82E}" type="presOf" srcId="{53EE558D-9CB5-453F-93BE-16B4B8D325E6}" destId="{7D601B67-50AD-47DD-B85C-3C8E3CD11210}" srcOrd="0" destOrd="0" presId="urn:microsoft.com/office/officeart/2005/8/layout/process1"/>
    <dgm:cxn modelId="{52953732-38E0-42A4-9D71-FC6365962FBA}" srcId="{CDE1E516-71C9-40B2-B7F3-ADA39E050F32}" destId="{7C68326A-3A64-405B-94E2-935A2E17B66B}" srcOrd="2" destOrd="0" parTransId="{0CC14B53-9ED1-4FA0-AF2E-3363C07CF2BF}" sibTransId="{53EE558D-9CB5-453F-93BE-16B4B8D325E6}"/>
    <dgm:cxn modelId="{4DBAF35F-3271-4E8E-8638-5B2973C98287}" type="presOf" srcId="{CDE1E516-71C9-40B2-B7F3-ADA39E050F32}" destId="{9689865F-E57A-4164-952C-95DD84910EF4}" srcOrd="0" destOrd="0" presId="urn:microsoft.com/office/officeart/2005/8/layout/process1"/>
    <dgm:cxn modelId="{FBD94747-6FC7-4196-8C26-0EF963419C1B}" type="presOf" srcId="{7C68326A-3A64-405B-94E2-935A2E17B66B}" destId="{0197C1D1-D5CB-4C2A-97A5-B3A7EDAF2178}" srcOrd="0" destOrd="0" presId="urn:microsoft.com/office/officeart/2005/8/layout/process1"/>
    <dgm:cxn modelId="{926C0368-A154-48A1-B383-F0767033522F}" type="presOf" srcId="{5319B1C6-7139-47F0-B0BA-B99E690448CC}" destId="{2A51A55A-3459-42BA-805D-51D9E9D86F68}" srcOrd="0" destOrd="0" presId="urn:microsoft.com/office/officeart/2005/8/layout/process1"/>
    <dgm:cxn modelId="{3D7B046E-95F5-4176-8556-DA674E42ED3F}" srcId="{CDE1E516-71C9-40B2-B7F3-ADA39E050F32}" destId="{58220D31-3DEB-4978-B30E-BC84B729A434}" srcOrd="0" destOrd="0" parTransId="{03AE3CA3-BE8B-46F3-BAF9-F99B182CBE35}" sibTransId="{1350AED2-24DA-4947-9FF8-FB28DB76C442}"/>
    <dgm:cxn modelId="{3C3B9178-1381-403B-9EF6-B8A09EFD5B08}" type="presOf" srcId="{EE0E3EF7-41DD-4543-A6D3-69EE8825712C}" destId="{5323FBC5-3A6E-4AC4-921F-D9C79FE60BA7}" srcOrd="0" destOrd="0" presId="urn:microsoft.com/office/officeart/2005/8/layout/process1"/>
    <dgm:cxn modelId="{F7B17993-E67A-4095-A289-A383943631CE}" srcId="{CDE1E516-71C9-40B2-B7F3-ADA39E050F32}" destId="{5319B1C6-7139-47F0-B0BA-B99E690448CC}" srcOrd="3" destOrd="0" parTransId="{98A73598-C985-4721-9D1A-2859BA378292}" sibTransId="{F481AAE6-5398-4127-9B6A-5D3327AB19C7}"/>
    <dgm:cxn modelId="{4FB0CCB2-224F-4A53-98ED-AB3FBCD35E27}" srcId="{CDE1E516-71C9-40B2-B7F3-ADA39E050F32}" destId="{EE0E3EF7-41DD-4543-A6D3-69EE8825712C}" srcOrd="1" destOrd="0" parTransId="{DF266F80-A0BB-4A85-9B78-93095FC92128}" sibTransId="{F94E6B6C-6D87-4CA4-B8E5-A2DBA66DAD2C}"/>
    <dgm:cxn modelId="{28CB6EC9-DFD9-4689-8F2E-7DDA40604C5D}" type="presOf" srcId="{F94E6B6C-6D87-4CA4-B8E5-A2DBA66DAD2C}" destId="{6AC0618D-1354-4EEA-86EC-140F27698896}" srcOrd="0" destOrd="0" presId="urn:microsoft.com/office/officeart/2005/8/layout/process1"/>
    <dgm:cxn modelId="{FB4937D8-0DDA-44F2-8848-9A1E2572FE0C}" type="presOf" srcId="{53EE558D-9CB5-453F-93BE-16B4B8D325E6}" destId="{6FC4001A-760F-4EE2-8862-A1E2A3C88121}" srcOrd="1" destOrd="0" presId="urn:microsoft.com/office/officeart/2005/8/layout/process1"/>
    <dgm:cxn modelId="{753398F7-6A0A-4195-9C5A-CD99B8B65A5E}" type="presOf" srcId="{1350AED2-24DA-4947-9FF8-FB28DB76C442}" destId="{EEACC12A-0007-4240-A502-9E9352B7D79B}" srcOrd="0" destOrd="0" presId="urn:microsoft.com/office/officeart/2005/8/layout/process1"/>
    <dgm:cxn modelId="{554C24FA-F8F1-4FD1-A555-2BC3DF0EC356}" type="presOf" srcId="{F94E6B6C-6D87-4CA4-B8E5-A2DBA66DAD2C}" destId="{F044EB30-0550-44F8-A4F2-2A33C33D6BE1}" srcOrd="1" destOrd="0" presId="urn:microsoft.com/office/officeart/2005/8/layout/process1"/>
    <dgm:cxn modelId="{9BB7D49C-A739-484E-9466-601E3C602230}" type="presParOf" srcId="{9689865F-E57A-4164-952C-95DD84910EF4}" destId="{FFA4F6CC-FBD6-414C-A94F-CF98B690C2C5}" srcOrd="0" destOrd="0" presId="urn:microsoft.com/office/officeart/2005/8/layout/process1"/>
    <dgm:cxn modelId="{B6A7DD08-3609-4C61-B333-64F094BD0A22}" type="presParOf" srcId="{9689865F-E57A-4164-952C-95DD84910EF4}" destId="{EEACC12A-0007-4240-A502-9E9352B7D79B}" srcOrd="1" destOrd="0" presId="urn:microsoft.com/office/officeart/2005/8/layout/process1"/>
    <dgm:cxn modelId="{4D67FD03-E534-49E3-95B6-ACCFEB64066A}" type="presParOf" srcId="{EEACC12A-0007-4240-A502-9E9352B7D79B}" destId="{690B6FB6-CF54-49B8-BE1A-43E0E6BB1818}" srcOrd="0" destOrd="0" presId="urn:microsoft.com/office/officeart/2005/8/layout/process1"/>
    <dgm:cxn modelId="{CF0D82F2-4387-4415-BA24-956145071079}" type="presParOf" srcId="{9689865F-E57A-4164-952C-95DD84910EF4}" destId="{5323FBC5-3A6E-4AC4-921F-D9C79FE60BA7}" srcOrd="2" destOrd="0" presId="urn:microsoft.com/office/officeart/2005/8/layout/process1"/>
    <dgm:cxn modelId="{2A4FB93E-1D1A-45E4-84CD-D01D2B5243D9}" type="presParOf" srcId="{9689865F-E57A-4164-952C-95DD84910EF4}" destId="{6AC0618D-1354-4EEA-86EC-140F27698896}" srcOrd="3" destOrd="0" presId="urn:microsoft.com/office/officeart/2005/8/layout/process1"/>
    <dgm:cxn modelId="{F1074DD4-73E3-46EA-B387-1B3AC4F1015C}" type="presParOf" srcId="{6AC0618D-1354-4EEA-86EC-140F27698896}" destId="{F044EB30-0550-44F8-A4F2-2A33C33D6BE1}" srcOrd="0" destOrd="0" presId="urn:microsoft.com/office/officeart/2005/8/layout/process1"/>
    <dgm:cxn modelId="{791132C2-96FD-4BFB-B484-F352319CA4EC}" type="presParOf" srcId="{9689865F-E57A-4164-952C-95DD84910EF4}" destId="{0197C1D1-D5CB-4C2A-97A5-B3A7EDAF2178}" srcOrd="4" destOrd="0" presId="urn:microsoft.com/office/officeart/2005/8/layout/process1"/>
    <dgm:cxn modelId="{0C288016-9609-4ABB-A0C3-52A3E4AD121E}" type="presParOf" srcId="{9689865F-E57A-4164-952C-95DD84910EF4}" destId="{7D601B67-50AD-47DD-B85C-3C8E3CD11210}" srcOrd="5" destOrd="0" presId="urn:microsoft.com/office/officeart/2005/8/layout/process1"/>
    <dgm:cxn modelId="{FCAAFE07-641D-4934-BED1-798AC9E292A2}" type="presParOf" srcId="{7D601B67-50AD-47DD-B85C-3C8E3CD11210}" destId="{6FC4001A-760F-4EE2-8862-A1E2A3C88121}" srcOrd="0" destOrd="0" presId="urn:microsoft.com/office/officeart/2005/8/layout/process1"/>
    <dgm:cxn modelId="{43B0EB7D-0FC7-4365-A032-128DC60322C3}" type="presParOf" srcId="{9689865F-E57A-4164-952C-95DD84910EF4}" destId="{2A51A55A-3459-42BA-805D-51D9E9D86F6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3D6B6-7718-4A3E-AC7C-E99263E38C2E}" type="doc">
      <dgm:prSet loTypeId="urn:microsoft.com/office/officeart/2005/8/layout/vList6" loCatId="process" qsTypeId="urn:microsoft.com/office/officeart/2005/8/quickstyle/3d4" qsCatId="3D" csTypeId="urn:microsoft.com/office/officeart/2005/8/colors/colorful4" csCatId="colorful" phldr="1"/>
      <dgm:spPr/>
      <dgm:t>
        <a:bodyPr/>
        <a:lstStyle/>
        <a:p>
          <a:endParaRPr lang="es-EC"/>
        </a:p>
      </dgm:t>
    </dgm:pt>
    <dgm:pt modelId="{AE4110A7-2B2C-43BB-B4F0-276FDEEBBDC2}">
      <dgm:prSet phldrT="[Texto]" custT="1"/>
      <dgm:spPr/>
      <dgm:t>
        <a:bodyPr/>
        <a:lstStyle/>
        <a:p>
          <a:r>
            <a:rPr lang="es-EC" sz="2000" b="1" dirty="0">
              <a:solidFill>
                <a:schemeClr val="tx1"/>
              </a:solidFill>
            </a:rPr>
            <a:t>Teoría de los dos factores</a:t>
          </a:r>
          <a:endParaRPr lang="es-EC" sz="2000" b="1" dirty="0">
            <a:solidFill>
              <a:schemeClr val="tx1"/>
            </a:solidFill>
            <a:latin typeface="Times" panose="02020603050405020304" pitchFamily="18" charset="0"/>
            <a:cs typeface="Times" panose="02020603050405020304" pitchFamily="18" charset="0"/>
          </a:endParaRPr>
        </a:p>
      </dgm:t>
    </dgm:pt>
    <dgm:pt modelId="{B05D5361-0239-4C31-BD96-B024FFCD539C}" type="parTrans" cxnId="{11CA7934-2E66-410E-A665-4E0E81ED13BB}">
      <dgm:prSet/>
      <dgm:spPr/>
      <dgm:t>
        <a:bodyPr/>
        <a:lstStyle/>
        <a:p>
          <a:endParaRPr lang="es-EC" sz="1800" b="1">
            <a:solidFill>
              <a:schemeClr val="tx1"/>
            </a:solidFill>
            <a:latin typeface="Times" panose="02020603050405020304" pitchFamily="18" charset="0"/>
            <a:cs typeface="Times" panose="02020603050405020304" pitchFamily="18" charset="0"/>
          </a:endParaRPr>
        </a:p>
      </dgm:t>
    </dgm:pt>
    <dgm:pt modelId="{B3E6B2F9-08E6-4CFC-A70E-887F2D5D25B9}" type="sibTrans" cxnId="{11CA7934-2E66-410E-A665-4E0E81ED13BB}">
      <dgm:prSet custT="1"/>
      <dgm:spPr/>
      <dgm:t>
        <a:bodyPr/>
        <a:lstStyle/>
        <a:p>
          <a:endParaRPr lang="es-EC" sz="1800" b="1">
            <a:solidFill>
              <a:schemeClr val="tx1"/>
            </a:solidFill>
            <a:latin typeface="Times" panose="02020603050405020304" pitchFamily="18" charset="0"/>
            <a:cs typeface="Times" panose="02020603050405020304" pitchFamily="18" charset="0"/>
          </a:endParaRPr>
        </a:p>
      </dgm:t>
    </dgm:pt>
    <dgm:pt modelId="{9E76B6EF-1293-4A6A-88FD-BA6D896E5A02}">
      <dgm:prSet phldrT="[Texto]" custT="1"/>
      <dgm:spPr/>
      <dgm:t>
        <a:bodyPr/>
        <a:lstStyle/>
        <a:p>
          <a:r>
            <a:rPr lang="es-EC" sz="2000" b="1" dirty="0">
              <a:solidFill>
                <a:schemeClr val="tx1"/>
              </a:solidFill>
              <a:latin typeface="Times New Roman" panose="02020603050405020304" pitchFamily="18" charset="0"/>
              <a:cs typeface="Times New Roman" panose="02020603050405020304" pitchFamily="18" charset="0"/>
            </a:rPr>
            <a:t>Teoría  de las Jerarquía de necesidades de Maslow</a:t>
          </a:r>
          <a:r>
            <a:rPr lang="es-EC" sz="1800" b="1" dirty="0"/>
            <a:t> </a:t>
          </a:r>
          <a:endParaRPr lang="es-EC" sz="1800" b="0" dirty="0">
            <a:latin typeface="Times" panose="02020603050405020304" pitchFamily="18" charset="0"/>
            <a:cs typeface="Times" panose="02020603050405020304" pitchFamily="18" charset="0"/>
          </a:endParaRPr>
        </a:p>
      </dgm:t>
    </dgm:pt>
    <dgm:pt modelId="{CFE511DE-7700-4508-986C-0711F234D8D1}" type="parTrans" cxnId="{68EA88F5-A78B-45ED-9993-EAF271C4F5D8}">
      <dgm:prSet/>
      <dgm:spPr/>
      <dgm:t>
        <a:bodyPr/>
        <a:lstStyle/>
        <a:p>
          <a:endParaRPr lang="es-EC" sz="1800">
            <a:solidFill>
              <a:schemeClr val="tx1"/>
            </a:solidFill>
            <a:latin typeface="Times" panose="02020603050405020304" pitchFamily="18" charset="0"/>
            <a:cs typeface="Times" panose="02020603050405020304" pitchFamily="18" charset="0"/>
          </a:endParaRPr>
        </a:p>
      </dgm:t>
    </dgm:pt>
    <dgm:pt modelId="{6BFC75D6-0452-4572-850D-1AECAE9D161B}" type="sibTrans" cxnId="{68EA88F5-A78B-45ED-9993-EAF271C4F5D8}">
      <dgm:prSet/>
      <dgm:spPr/>
      <dgm:t>
        <a:bodyPr/>
        <a:lstStyle/>
        <a:p>
          <a:endParaRPr lang="es-EC" sz="1800">
            <a:solidFill>
              <a:schemeClr val="tx1"/>
            </a:solidFill>
            <a:latin typeface="Times" panose="02020603050405020304" pitchFamily="18" charset="0"/>
            <a:cs typeface="Times" panose="02020603050405020304" pitchFamily="18" charset="0"/>
          </a:endParaRPr>
        </a:p>
      </dgm:t>
    </dgm:pt>
    <dgm:pt modelId="{5EC82A4E-7DFC-45A4-A9B5-A271AEBF146B}">
      <dgm:prSet custT="1"/>
      <dgm:spPr/>
      <dgm:t>
        <a:bodyPr/>
        <a:lstStyle/>
        <a:p>
          <a:r>
            <a:rPr lang="es-EC" sz="1800" dirty="0">
              <a:latin typeface="Times New Roman" panose="02020603050405020304" pitchFamily="18" charset="0"/>
              <a:cs typeface="Times New Roman" panose="02020603050405020304" pitchFamily="18" charset="0"/>
            </a:rPr>
            <a:t>Factores higiénicos-extrínsecos (salario, supervisión, beneficios, instrucción) </a:t>
          </a:r>
        </a:p>
      </dgm:t>
    </dgm:pt>
    <dgm:pt modelId="{231D04CA-E4F4-4D1D-BE01-24BC9F9C9E23}" type="parTrans" cxnId="{84D9F0FB-92EC-4E9E-81F0-1C0CBB089C30}">
      <dgm:prSet/>
      <dgm:spPr/>
      <dgm:t>
        <a:bodyPr/>
        <a:lstStyle/>
        <a:p>
          <a:endParaRPr lang="es-EC"/>
        </a:p>
      </dgm:t>
    </dgm:pt>
    <dgm:pt modelId="{F6A7036F-1CCF-4354-8CA8-A471B4A00BA3}" type="sibTrans" cxnId="{84D9F0FB-92EC-4E9E-81F0-1C0CBB089C30}">
      <dgm:prSet/>
      <dgm:spPr/>
      <dgm:t>
        <a:bodyPr/>
        <a:lstStyle/>
        <a:p>
          <a:endParaRPr lang="es-EC"/>
        </a:p>
      </dgm:t>
    </dgm:pt>
    <dgm:pt modelId="{A0CA29D8-ECEC-4BCF-BAD7-B6DFF277A8F9}">
      <dgm:prSet custT="1"/>
      <dgm:spPr/>
      <dgm:t>
        <a:bodyPr/>
        <a:lstStyle/>
        <a:p>
          <a:r>
            <a:rPr lang="es-EC" sz="1800" dirty="0">
              <a:latin typeface="Times New Roman" panose="02020603050405020304" pitchFamily="18" charset="0"/>
              <a:cs typeface="Times New Roman" panose="02020603050405020304" pitchFamily="18" charset="0"/>
            </a:rPr>
            <a:t>Factores motivacionales – intrínsecos ( crecimiento individual, reconocimiento, oportunidades,responsabilidad</a:t>
          </a:r>
          <a:r>
            <a:rPr lang="es-EC" sz="1600" dirty="0">
              <a:latin typeface="Times New Roman" panose="02020603050405020304" pitchFamily="18" charset="0"/>
              <a:cs typeface="Times New Roman" panose="02020603050405020304" pitchFamily="18" charset="0"/>
            </a:rPr>
            <a:t>)</a:t>
          </a:r>
        </a:p>
      </dgm:t>
    </dgm:pt>
    <dgm:pt modelId="{8574B9D8-A503-4FB1-8654-FF6F80A15460}" type="parTrans" cxnId="{59E9B8D6-352F-4670-A0C8-8B9ED13CF416}">
      <dgm:prSet/>
      <dgm:spPr/>
      <dgm:t>
        <a:bodyPr/>
        <a:lstStyle/>
        <a:p>
          <a:endParaRPr lang="es-EC"/>
        </a:p>
      </dgm:t>
    </dgm:pt>
    <dgm:pt modelId="{71EFBF0A-03F1-40B4-876C-A27B6B5B8A57}" type="sibTrans" cxnId="{59E9B8D6-352F-4670-A0C8-8B9ED13CF416}">
      <dgm:prSet/>
      <dgm:spPr/>
      <dgm:t>
        <a:bodyPr/>
        <a:lstStyle/>
        <a:p>
          <a:endParaRPr lang="es-EC"/>
        </a:p>
      </dgm:t>
    </dgm:pt>
    <dgm:pt modelId="{0927570C-92EF-44FC-91F5-A4B5D7FCA251}">
      <dgm:prSet custT="1"/>
      <dgm:spPr/>
      <dgm:t>
        <a:bodyPr/>
        <a:lstStyle/>
        <a:p>
          <a:pPr algn="l"/>
          <a:r>
            <a:rPr lang="es-EC" sz="2000" dirty="0">
              <a:latin typeface="Times New Roman" panose="02020603050405020304" pitchFamily="18" charset="0"/>
              <a:cs typeface="Times New Roman" panose="02020603050405020304" pitchFamily="18" charset="0"/>
            </a:rPr>
            <a:t>Las personas no solo quieren satisfacer sus necesidades básicas, sino que también se esfuerzan por satisfacer necesidades gradualmente más altas desde un punto de vista jerárquico</a:t>
          </a:r>
        </a:p>
      </dgm:t>
    </dgm:pt>
    <dgm:pt modelId="{1114A304-69B9-47E9-859B-1B5DB85A2E5F}" type="parTrans" cxnId="{D6744B69-CFD3-42E5-A959-8C1F438AE330}">
      <dgm:prSet/>
      <dgm:spPr/>
      <dgm:t>
        <a:bodyPr/>
        <a:lstStyle/>
        <a:p>
          <a:endParaRPr lang="es-EC"/>
        </a:p>
      </dgm:t>
    </dgm:pt>
    <dgm:pt modelId="{10F0A893-89BC-4AD5-876D-CA8D4AF68243}" type="sibTrans" cxnId="{D6744B69-CFD3-42E5-A959-8C1F438AE330}">
      <dgm:prSet/>
      <dgm:spPr/>
      <dgm:t>
        <a:bodyPr/>
        <a:lstStyle/>
        <a:p>
          <a:endParaRPr lang="es-EC"/>
        </a:p>
      </dgm:t>
    </dgm:pt>
    <dgm:pt modelId="{8F7B8C34-9A67-44AD-8EC3-6780EF3C2F2F}" type="pres">
      <dgm:prSet presAssocID="{8DB3D6B6-7718-4A3E-AC7C-E99263E38C2E}" presName="Name0" presStyleCnt="0">
        <dgm:presLayoutVars>
          <dgm:dir/>
          <dgm:animLvl val="lvl"/>
          <dgm:resizeHandles/>
        </dgm:presLayoutVars>
      </dgm:prSet>
      <dgm:spPr/>
    </dgm:pt>
    <dgm:pt modelId="{9435E28E-0182-4A57-87AC-7407263B391D}" type="pres">
      <dgm:prSet presAssocID="{AE4110A7-2B2C-43BB-B4F0-276FDEEBBDC2}" presName="linNode" presStyleCnt="0"/>
      <dgm:spPr/>
    </dgm:pt>
    <dgm:pt modelId="{44992F89-558A-44C9-BE5B-442245163CCD}" type="pres">
      <dgm:prSet presAssocID="{AE4110A7-2B2C-43BB-B4F0-276FDEEBBDC2}" presName="parentShp" presStyleLbl="node1" presStyleIdx="0" presStyleCnt="2">
        <dgm:presLayoutVars>
          <dgm:bulletEnabled val="1"/>
        </dgm:presLayoutVars>
      </dgm:prSet>
      <dgm:spPr/>
    </dgm:pt>
    <dgm:pt modelId="{F1402C6A-76D6-42D8-82DC-DB61D7DBD4B9}" type="pres">
      <dgm:prSet presAssocID="{AE4110A7-2B2C-43BB-B4F0-276FDEEBBDC2}" presName="childShp" presStyleLbl="bgAccFollowNode1" presStyleIdx="0" presStyleCnt="2">
        <dgm:presLayoutVars>
          <dgm:bulletEnabled val="1"/>
        </dgm:presLayoutVars>
      </dgm:prSet>
      <dgm:spPr/>
    </dgm:pt>
    <dgm:pt modelId="{76F3858D-6A6A-496F-9A64-02437BE03D95}" type="pres">
      <dgm:prSet presAssocID="{B3E6B2F9-08E6-4CFC-A70E-887F2D5D25B9}" presName="spacing" presStyleCnt="0"/>
      <dgm:spPr/>
    </dgm:pt>
    <dgm:pt modelId="{4AC9AE2B-AFE9-4AC0-BD9C-6A637A414B70}" type="pres">
      <dgm:prSet presAssocID="{9E76B6EF-1293-4A6A-88FD-BA6D896E5A02}" presName="linNode" presStyleCnt="0"/>
      <dgm:spPr/>
    </dgm:pt>
    <dgm:pt modelId="{F7EA496D-EC43-4945-902C-7E885EE0899A}" type="pres">
      <dgm:prSet presAssocID="{9E76B6EF-1293-4A6A-88FD-BA6D896E5A02}" presName="parentShp" presStyleLbl="node1" presStyleIdx="1" presStyleCnt="2">
        <dgm:presLayoutVars>
          <dgm:bulletEnabled val="1"/>
        </dgm:presLayoutVars>
      </dgm:prSet>
      <dgm:spPr/>
    </dgm:pt>
    <dgm:pt modelId="{043C3D24-5349-4D2C-8A30-ED640465672B}" type="pres">
      <dgm:prSet presAssocID="{9E76B6EF-1293-4A6A-88FD-BA6D896E5A02}" presName="childShp" presStyleLbl="bgAccFollowNode1" presStyleIdx="1" presStyleCnt="2">
        <dgm:presLayoutVars>
          <dgm:bulletEnabled val="1"/>
        </dgm:presLayoutVars>
      </dgm:prSet>
      <dgm:spPr/>
    </dgm:pt>
  </dgm:ptLst>
  <dgm:cxnLst>
    <dgm:cxn modelId="{A2E76F0D-9C8A-4060-A065-FBB728FA03D0}" type="presOf" srcId="{0927570C-92EF-44FC-91F5-A4B5D7FCA251}" destId="{043C3D24-5349-4D2C-8A30-ED640465672B}" srcOrd="0" destOrd="0" presId="urn:microsoft.com/office/officeart/2005/8/layout/vList6"/>
    <dgm:cxn modelId="{BDC9BE19-C407-4029-A6F2-45816813FA04}" type="presOf" srcId="{AE4110A7-2B2C-43BB-B4F0-276FDEEBBDC2}" destId="{44992F89-558A-44C9-BE5B-442245163CCD}" srcOrd="0" destOrd="0" presId="urn:microsoft.com/office/officeart/2005/8/layout/vList6"/>
    <dgm:cxn modelId="{2F524027-FB71-4D0F-A891-29B61396A6E4}" type="presOf" srcId="{A0CA29D8-ECEC-4BCF-BAD7-B6DFF277A8F9}" destId="{F1402C6A-76D6-42D8-82DC-DB61D7DBD4B9}" srcOrd="0" destOrd="1" presId="urn:microsoft.com/office/officeart/2005/8/layout/vList6"/>
    <dgm:cxn modelId="{9D7EBD28-39B8-4CEA-A303-DCE03F47FCE8}" type="presOf" srcId="{5EC82A4E-7DFC-45A4-A9B5-A271AEBF146B}" destId="{F1402C6A-76D6-42D8-82DC-DB61D7DBD4B9}" srcOrd="0" destOrd="0" presId="urn:microsoft.com/office/officeart/2005/8/layout/vList6"/>
    <dgm:cxn modelId="{11CA7934-2E66-410E-A665-4E0E81ED13BB}" srcId="{8DB3D6B6-7718-4A3E-AC7C-E99263E38C2E}" destId="{AE4110A7-2B2C-43BB-B4F0-276FDEEBBDC2}" srcOrd="0" destOrd="0" parTransId="{B05D5361-0239-4C31-BD96-B024FFCD539C}" sibTransId="{B3E6B2F9-08E6-4CFC-A70E-887F2D5D25B9}"/>
    <dgm:cxn modelId="{B33B6F5C-4AE7-40F9-817F-D43B4736D3B5}" type="presOf" srcId="{8DB3D6B6-7718-4A3E-AC7C-E99263E38C2E}" destId="{8F7B8C34-9A67-44AD-8EC3-6780EF3C2F2F}" srcOrd="0" destOrd="0" presId="urn:microsoft.com/office/officeart/2005/8/layout/vList6"/>
    <dgm:cxn modelId="{D6744B69-CFD3-42E5-A959-8C1F438AE330}" srcId="{9E76B6EF-1293-4A6A-88FD-BA6D896E5A02}" destId="{0927570C-92EF-44FC-91F5-A4B5D7FCA251}" srcOrd="0" destOrd="0" parTransId="{1114A304-69B9-47E9-859B-1B5DB85A2E5F}" sibTransId="{10F0A893-89BC-4AD5-876D-CA8D4AF68243}"/>
    <dgm:cxn modelId="{3C5A4993-C626-4F7C-A1C9-E63A4FE5A9EC}" type="presOf" srcId="{9E76B6EF-1293-4A6A-88FD-BA6D896E5A02}" destId="{F7EA496D-EC43-4945-902C-7E885EE0899A}" srcOrd="0" destOrd="0" presId="urn:microsoft.com/office/officeart/2005/8/layout/vList6"/>
    <dgm:cxn modelId="{59E9B8D6-352F-4670-A0C8-8B9ED13CF416}" srcId="{AE4110A7-2B2C-43BB-B4F0-276FDEEBBDC2}" destId="{A0CA29D8-ECEC-4BCF-BAD7-B6DFF277A8F9}" srcOrd="1" destOrd="0" parTransId="{8574B9D8-A503-4FB1-8654-FF6F80A15460}" sibTransId="{71EFBF0A-03F1-40B4-876C-A27B6B5B8A57}"/>
    <dgm:cxn modelId="{68EA88F5-A78B-45ED-9993-EAF271C4F5D8}" srcId="{8DB3D6B6-7718-4A3E-AC7C-E99263E38C2E}" destId="{9E76B6EF-1293-4A6A-88FD-BA6D896E5A02}" srcOrd="1" destOrd="0" parTransId="{CFE511DE-7700-4508-986C-0711F234D8D1}" sibTransId="{6BFC75D6-0452-4572-850D-1AECAE9D161B}"/>
    <dgm:cxn modelId="{84D9F0FB-92EC-4E9E-81F0-1C0CBB089C30}" srcId="{AE4110A7-2B2C-43BB-B4F0-276FDEEBBDC2}" destId="{5EC82A4E-7DFC-45A4-A9B5-A271AEBF146B}" srcOrd="0" destOrd="0" parTransId="{231D04CA-E4F4-4D1D-BE01-24BC9F9C9E23}" sibTransId="{F6A7036F-1CCF-4354-8CA8-A471B4A00BA3}"/>
    <dgm:cxn modelId="{768BDF44-7806-4276-818E-DBFEBED194D3}" type="presParOf" srcId="{8F7B8C34-9A67-44AD-8EC3-6780EF3C2F2F}" destId="{9435E28E-0182-4A57-87AC-7407263B391D}" srcOrd="0" destOrd="0" presId="urn:microsoft.com/office/officeart/2005/8/layout/vList6"/>
    <dgm:cxn modelId="{DD495CCB-90EA-47D8-9110-FF3410365AFB}" type="presParOf" srcId="{9435E28E-0182-4A57-87AC-7407263B391D}" destId="{44992F89-558A-44C9-BE5B-442245163CCD}" srcOrd="0" destOrd="0" presId="urn:microsoft.com/office/officeart/2005/8/layout/vList6"/>
    <dgm:cxn modelId="{05FADA54-F55D-466B-91FB-97AFD406A9C0}" type="presParOf" srcId="{9435E28E-0182-4A57-87AC-7407263B391D}" destId="{F1402C6A-76D6-42D8-82DC-DB61D7DBD4B9}" srcOrd="1" destOrd="0" presId="urn:microsoft.com/office/officeart/2005/8/layout/vList6"/>
    <dgm:cxn modelId="{C31A33D3-8311-4A37-81AC-7C8ACD51868F}" type="presParOf" srcId="{8F7B8C34-9A67-44AD-8EC3-6780EF3C2F2F}" destId="{76F3858D-6A6A-496F-9A64-02437BE03D95}" srcOrd="1" destOrd="0" presId="urn:microsoft.com/office/officeart/2005/8/layout/vList6"/>
    <dgm:cxn modelId="{2E5E6E10-6CF9-430E-BA77-D2F8E90254E4}" type="presParOf" srcId="{8F7B8C34-9A67-44AD-8EC3-6780EF3C2F2F}" destId="{4AC9AE2B-AFE9-4AC0-BD9C-6A637A414B70}" srcOrd="2" destOrd="0" presId="urn:microsoft.com/office/officeart/2005/8/layout/vList6"/>
    <dgm:cxn modelId="{E4C40ECD-9706-46D5-ADD7-1DE4F2BF653B}" type="presParOf" srcId="{4AC9AE2B-AFE9-4AC0-BD9C-6A637A414B70}" destId="{F7EA496D-EC43-4945-902C-7E885EE0899A}" srcOrd="0" destOrd="0" presId="urn:microsoft.com/office/officeart/2005/8/layout/vList6"/>
    <dgm:cxn modelId="{98F40E3D-484A-4394-8048-55C43D05A8E0}" type="presParOf" srcId="{4AC9AE2B-AFE9-4AC0-BD9C-6A637A414B70}" destId="{043C3D24-5349-4D2C-8A30-ED640465672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B3D6B6-7718-4A3E-AC7C-E99263E38C2E}" type="doc">
      <dgm:prSet loTypeId="urn:microsoft.com/office/officeart/2005/8/layout/vList6" loCatId="process" qsTypeId="urn:microsoft.com/office/officeart/2005/8/quickstyle/3d4" qsCatId="3D" csTypeId="urn:microsoft.com/office/officeart/2005/8/colors/accent2_5" csCatId="accent2" phldr="1"/>
      <dgm:spPr/>
      <dgm:t>
        <a:bodyPr/>
        <a:lstStyle/>
        <a:p>
          <a:endParaRPr lang="es-EC"/>
        </a:p>
      </dgm:t>
    </dgm:pt>
    <dgm:pt modelId="{9E76B6EF-1293-4A6A-88FD-BA6D896E5A02}">
      <dgm:prSet phldrT="[Texto]" custT="1"/>
      <dgm:spPr/>
      <dgm:t>
        <a:bodyPr/>
        <a:lstStyle/>
        <a:p>
          <a:r>
            <a:rPr lang="es-EC" sz="1800" b="1" dirty="0"/>
            <a:t> </a:t>
          </a:r>
          <a:r>
            <a:rPr lang="es-EC" sz="2400" b="1" dirty="0">
              <a:latin typeface="Times New Roman" panose="02020603050405020304" pitchFamily="18" charset="0"/>
              <a:cs typeface="Times New Roman" panose="02020603050405020304" pitchFamily="18" charset="0"/>
            </a:rPr>
            <a:t>Teoría del comportamiento</a:t>
          </a:r>
          <a:endParaRPr lang="es-EC" sz="1800" b="0" dirty="0">
            <a:latin typeface="Times New Roman" panose="02020603050405020304" pitchFamily="18" charset="0"/>
            <a:cs typeface="Times New Roman" panose="02020603050405020304" pitchFamily="18" charset="0"/>
          </a:endParaRPr>
        </a:p>
      </dgm:t>
    </dgm:pt>
    <dgm:pt modelId="{CFE511DE-7700-4508-986C-0711F234D8D1}" type="parTrans" cxnId="{68EA88F5-A78B-45ED-9993-EAF271C4F5D8}">
      <dgm:prSet/>
      <dgm:spPr/>
      <dgm:t>
        <a:bodyPr/>
        <a:lstStyle/>
        <a:p>
          <a:endParaRPr lang="es-EC" sz="1800">
            <a:solidFill>
              <a:schemeClr val="tx1"/>
            </a:solidFill>
            <a:latin typeface="Times" panose="02020603050405020304" pitchFamily="18" charset="0"/>
            <a:cs typeface="Times" panose="02020603050405020304" pitchFamily="18" charset="0"/>
          </a:endParaRPr>
        </a:p>
      </dgm:t>
    </dgm:pt>
    <dgm:pt modelId="{6BFC75D6-0452-4572-850D-1AECAE9D161B}" type="sibTrans" cxnId="{68EA88F5-A78B-45ED-9993-EAF271C4F5D8}">
      <dgm:prSet/>
      <dgm:spPr/>
      <dgm:t>
        <a:bodyPr/>
        <a:lstStyle/>
        <a:p>
          <a:endParaRPr lang="es-EC" sz="1800">
            <a:solidFill>
              <a:schemeClr val="tx1"/>
            </a:solidFill>
            <a:latin typeface="Times" panose="02020603050405020304" pitchFamily="18" charset="0"/>
            <a:cs typeface="Times" panose="02020603050405020304" pitchFamily="18" charset="0"/>
          </a:endParaRPr>
        </a:p>
      </dgm:t>
    </dgm:pt>
    <dgm:pt modelId="{0927570C-92EF-44FC-91F5-A4B5D7FCA251}">
      <dgm:prSet custT="1"/>
      <dgm:spPr/>
      <dgm:t>
        <a:bodyPr/>
        <a:lstStyle/>
        <a:p>
          <a:pPr algn="l"/>
          <a:r>
            <a:rPr lang="es-EC" sz="2000" dirty="0"/>
            <a:t>Si sienten satisfechos y valorados en el trabajo, entonces aumentarán su productividad y eficiencia, </a:t>
          </a:r>
          <a:r>
            <a:rPr lang="es-419" sz="2000" dirty="0"/>
            <a:t>(Lee &amp; </a:t>
          </a:r>
          <a:r>
            <a:rPr lang="es-419" sz="2000" dirty="0" err="1"/>
            <a:t>Raschke</a:t>
          </a:r>
          <a:r>
            <a:rPr lang="es-419" sz="2000" dirty="0"/>
            <a:t>, 2016)</a:t>
          </a:r>
          <a:r>
            <a:rPr lang="es-EC" sz="2000" dirty="0"/>
            <a:t>.</a:t>
          </a:r>
          <a:endParaRPr lang="es-EC" sz="2000" dirty="0">
            <a:latin typeface="Times New Roman" panose="02020603050405020304" pitchFamily="18" charset="0"/>
            <a:cs typeface="Times New Roman" panose="02020603050405020304" pitchFamily="18" charset="0"/>
          </a:endParaRPr>
        </a:p>
      </dgm:t>
    </dgm:pt>
    <dgm:pt modelId="{1114A304-69B9-47E9-859B-1B5DB85A2E5F}" type="parTrans" cxnId="{D6744B69-CFD3-42E5-A959-8C1F438AE330}">
      <dgm:prSet/>
      <dgm:spPr/>
      <dgm:t>
        <a:bodyPr/>
        <a:lstStyle/>
        <a:p>
          <a:endParaRPr lang="es-EC"/>
        </a:p>
      </dgm:t>
    </dgm:pt>
    <dgm:pt modelId="{10F0A893-89BC-4AD5-876D-CA8D4AF68243}" type="sibTrans" cxnId="{D6744B69-CFD3-42E5-A959-8C1F438AE330}">
      <dgm:prSet/>
      <dgm:spPr/>
      <dgm:t>
        <a:bodyPr/>
        <a:lstStyle/>
        <a:p>
          <a:endParaRPr lang="es-EC"/>
        </a:p>
      </dgm:t>
    </dgm:pt>
    <dgm:pt modelId="{A4594C6C-F2DE-4581-8DDC-4EE1C06E0CE5}">
      <dgm:prSet custT="1"/>
      <dgm:spPr/>
      <dgm:t>
        <a:bodyPr/>
        <a:lstStyle/>
        <a:p>
          <a:r>
            <a:rPr lang="es-EC" sz="2800" dirty="0">
              <a:latin typeface="Times New Roman" panose="02020603050405020304" pitchFamily="18" charset="0"/>
              <a:cs typeface="Times New Roman" panose="02020603050405020304" pitchFamily="18" charset="0"/>
            </a:rPr>
            <a:t>Teoría de expectativas </a:t>
          </a:r>
        </a:p>
      </dgm:t>
    </dgm:pt>
    <dgm:pt modelId="{1843F037-BB61-4AF1-8F6B-2F64DCCEE06A}" type="parTrans" cxnId="{B9074756-2806-4502-9267-BC91B5A5B144}">
      <dgm:prSet/>
      <dgm:spPr/>
      <dgm:t>
        <a:bodyPr/>
        <a:lstStyle/>
        <a:p>
          <a:endParaRPr lang="es-EC"/>
        </a:p>
      </dgm:t>
    </dgm:pt>
    <dgm:pt modelId="{EEF73B69-18FE-401D-954A-8CD23BF5568D}" type="sibTrans" cxnId="{B9074756-2806-4502-9267-BC91B5A5B144}">
      <dgm:prSet/>
      <dgm:spPr/>
      <dgm:t>
        <a:bodyPr/>
        <a:lstStyle/>
        <a:p>
          <a:endParaRPr lang="es-EC"/>
        </a:p>
      </dgm:t>
    </dgm:pt>
    <dgm:pt modelId="{5BB9D7FE-1F98-4E8D-80C5-9B6D1D3BF137}">
      <dgm:prSet/>
      <dgm:spPr/>
      <dgm:t>
        <a:bodyPr/>
        <a:lstStyle/>
        <a:p>
          <a:r>
            <a:rPr lang="es-EC"/>
            <a:t>la fuerza de una tendencia a actuar en determinada forma, depende de la fuerza de la expectativa de que el acto este seguido por un resultado determinado y de lo atractivo de ese resultado para el individuo</a:t>
          </a:r>
        </a:p>
      </dgm:t>
    </dgm:pt>
    <dgm:pt modelId="{844E029E-4532-41DA-B365-949B5CF4E66C}" type="parTrans" cxnId="{4C0156A6-10E0-4B64-A4DF-1CFE54CA5B99}">
      <dgm:prSet/>
      <dgm:spPr/>
      <dgm:t>
        <a:bodyPr/>
        <a:lstStyle/>
        <a:p>
          <a:endParaRPr lang="es-EC"/>
        </a:p>
      </dgm:t>
    </dgm:pt>
    <dgm:pt modelId="{51F55139-242D-4119-B0DD-5A93AB78550A}" type="sibTrans" cxnId="{4C0156A6-10E0-4B64-A4DF-1CFE54CA5B99}">
      <dgm:prSet/>
      <dgm:spPr/>
      <dgm:t>
        <a:bodyPr/>
        <a:lstStyle/>
        <a:p>
          <a:endParaRPr lang="es-EC"/>
        </a:p>
      </dgm:t>
    </dgm:pt>
    <dgm:pt modelId="{8F7B8C34-9A67-44AD-8EC3-6780EF3C2F2F}" type="pres">
      <dgm:prSet presAssocID="{8DB3D6B6-7718-4A3E-AC7C-E99263E38C2E}" presName="Name0" presStyleCnt="0">
        <dgm:presLayoutVars>
          <dgm:dir/>
          <dgm:animLvl val="lvl"/>
          <dgm:resizeHandles/>
        </dgm:presLayoutVars>
      </dgm:prSet>
      <dgm:spPr/>
    </dgm:pt>
    <dgm:pt modelId="{A2D0A080-4E2A-4191-A521-B665FEF80AD7}" type="pres">
      <dgm:prSet presAssocID="{A4594C6C-F2DE-4581-8DDC-4EE1C06E0CE5}" presName="linNode" presStyleCnt="0"/>
      <dgm:spPr/>
    </dgm:pt>
    <dgm:pt modelId="{25000504-E441-4E37-9CAE-8236AA1D7A00}" type="pres">
      <dgm:prSet presAssocID="{A4594C6C-F2DE-4581-8DDC-4EE1C06E0CE5}" presName="parentShp" presStyleLbl="node1" presStyleIdx="0" presStyleCnt="2">
        <dgm:presLayoutVars>
          <dgm:bulletEnabled val="1"/>
        </dgm:presLayoutVars>
      </dgm:prSet>
      <dgm:spPr/>
    </dgm:pt>
    <dgm:pt modelId="{21BBF114-14A1-4332-AAA1-F62F1359AC29}" type="pres">
      <dgm:prSet presAssocID="{A4594C6C-F2DE-4581-8DDC-4EE1C06E0CE5}" presName="childShp" presStyleLbl="bgAccFollowNode1" presStyleIdx="0" presStyleCnt="2">
        <dgm:presLayoutVars>
          <dgm:bulletEnabled val="1"/>
        </dgm:presLayoutVars>
      </dgm:prSet>
      <dgm:spPr/>
    </dgm:pt>
    <dgm:pt modelId="{F7CEA9DB-F50D-4B67-9D5E-A042073BF0DF}" type="pres">
      <dgm:prSet presAssocID="{EEF73B69-18FE-401D-954A-8CD23BF5568D}" presName="spacing" presStyleCnt="0"/>
      <dgm:spPr/>
    </dgm:pt>
    <dgm:pt modelId="{4AC9AE2B-AFE9-4AC0-BD9C-6A637A414B70}" type="pres">
      <dgm:prSet presAssocID="{9E76B6EF-1293-4A6A-88FD-BA6D896E5A02}" presName="linNode" presStyleCnt="0"/>
      <dgm:spPr/>
    </dgm:pt>
    <dgm:pt modelId="{F7EA496D-EC43-4945-902C-7E885EE0899A}" type="pres">
      <dgm:prSet presAssocID="{9E76B6EF-1293-4A6A-88FD-BA6D896E5A02}" presName="parentShp" presStyleLbl="node1" presStyleIdx="1" presStyleCnt="2">
        <dgm:presLayoutVars>
          <dgm:bulletEnabled val="1"/>
        </dgm:presLayoutVars>
      </dgm:prSet>
      <dgm:spPr/>
    </dgm:pt>
    <dgm:pt modelId="{043C3D24-5349-4D2C-8A30-ED640465672B}" type="pres">
      <dgm:prSet presAssocID="{9E76B6EF-1293-4A6A-88FD-BA6D896E5A02}" presName="childShp" presStyleLbl="bgAccFollowNode1" presStyleIdx="1" presStyleCnt="2">
        <dgm:presLayoutVars>
          <dgm:bulletEnabled val="1"/>
        </dgm:presLayoutVars>
      </dgm:prSet>
      <dgm:spPr/>
    </dgm:pt>
  </dgm:ptLst>
  <dgm:cxnLst>
    <dgm:cxn modelId="{A2E76F0D-9C8A-4060-A065-FBB728FA03D0}" type="presOf" srcId="{0927570C-92EF-44FC-91F5-A4B5D7FCA251}" destId="{043C3D24-5349-4D2C-8A30-ED640465672B}" srcOrd="0" destOrd="0" presId="urn:microsoft.com/office/officeart/2005/8/layout/vList6"/>
    <dgm:cxn modelId="{B33B6F5C-4AE7-40F9-817F-D43B4736D3B5}" type="presOf" srcId="{8DB3D6B6-7718-4A3E-AC7C-E99263E38C2E}" destId="{8F7B8C34-9A67-44AD-8EC3-6780EF3C2F2F}" srcOrd="0" destOrd="0" presId="urn:microsoft.com/office/officeart/2005/8/layout/vList6"/>
    <dgm:cxn modelId="{D6744B69-CFD3-42E5-A959-8C1F438AE330}" srcId="{9E76B6EF-1293-4A6A-88FD-BA6D896E5A02}" destId="{0927570C-92EF-44FC-91F5-A4B5D7FCA251}" srcOrd="0" destOrd="0" parTransId="{1114A304-69B9-47E9-859B-1B5DB85A2E5F}" sibTransId="{10F0A893-89BC-4AD5-876D-CA8D4AF68243}"/>
    <dgm:cxn modelId="{32BBDD4A-5F9D-41FF-B1DF-45E951815064}" type="presOf" srcId="{A4594C6C-F2DE-4581-8DDC-4EE1C06E0CE5}" destId="{25000504-E441-4E37-9CAE-8236AA1D7A00}" srcOrd="0" destOrd="0" presId="urn:microsoft.com/office/officeart/2005/8/layout/vList6"/>
    <dgm:cxn modelId="{B9074756-2806-4502-9267-BC91B5A5B144}" srcId="{8DB3D6B6-7718-4A3E-AC7C-E99263E38C2E}" destId="{A4594C6C-F2DE-4581-8DDC-4EE1C06E0CE5}" srcOrd="0" destOrd="0" parTransId="{1843F037-BB61-4AF1-8F6B-2F64DCCEE06A}" sibTransId="{EEF73B69-18FE-401D-954A-8CD23BF5568D}"/>
    <dgm:cxn modelId="{C09D5079-5BF7-48C8-89D9-D4194945BAA2}" type="presOf" srcId="{5BB9D7FE-1F98-4E8D-80C5-9B6D1D3BF137}" destId="{21BBF114-14A1-4332-AAA1-F62F1359AC29}" srcOrd="0" destOrd="0" presId="urn:microsoft.com/office/officeart/2005/8/layout/vList6"/>
    <dgm:cxn modelId="{3C5A4993-C626-4F7C-A1C9-E63A4FE5A9EC}" type="presOf" srcId="{9E76B6EF-1293-4A6A-88FD-BA6D896E5A02}" destId="{F7EA496D-EC43-4945-902C-7E885EE0899A}" srcOrd="0" destOrd="0" presId="urn:microsoft.com/office/officeart/2005/8/layout/vList6"/>
    <dgm:cxn modelId="{4C0156A6-10E0-4B64-A4DF-1CFE54CA5B99}" srcId="{A4594C6C-F2DE-4581-8DDC-4EE1C06E0CE5}" destId="{5BB9D7FE-1F98-4E8D-80C5-9B6D1D3BF137}" srcOrd="0" destOrd="0" parTransId="{844E029E-4532-41DA-B365-949B5CF4E66C}" sibTransId="{51F55139-242D-4119-B0DD-5A93AB78550A}"/>
    <dgm:cxn modelId="{68EA88F5-A78B-45ED-9993-EAF271C4F5D8}" srcId="{8DB3D6B6-7718-4A3E-AC7C-E99263E38C2E}" destId="{9E76B6EF-1293-4A6A-88FD-BA6D896E5A02}" srcOrd="1" destOrd="0" parTransId="{CFE511DE-7700-4508-986C-0711F234D8D1}" sibTransId="{6BFC75D6-0452-4572-850D-1AECAE9D161B}"/>
    <dgm:cxn modelId="{BCAC8056-4F9E-42FE-B214-C6579852B234}" type="presParOf" srcId="{8F7B8C34-9A67-44AD-8EC3-6780EF3C2F2F}" destId="{A2D0A080-4E2A-4191-A521-B665FEF80AD7}" srcOrd="0" destOrd="0" presId="urn:microsoft.com/office/officeart/2005/8/layout/vList6"/>
    <dgm:cxn modelId="{6DE26A9D-7089-4979-B541-1FC14011FAEC}" type="presParOf" srcId="{A2D0A080-4E2A-4191-A521-B665FEF80AD7}" destId="{25000504-E441-4E37-9CAE-8236AA1D7A00}" srcOrd="0" destOrd="0" presId="urn:microsoft.com/office/officeart/2005/8/layout/vList6"/>
    <dgm:cxn modelId="{267AE76F-FB4E-4534-83BD-B96B0EF4FEA7}" type="presParOf" srcId="{A2D0A080-4E2A-4191-A521-B665FEF80AD7}" destId="{21BBF114-14A1-4332-AAA1-F62F1359AC29}" srcOrd="1" destOrd="0" presId="urn:microsoft.com/office/officeart/2005/8/layout/vList6"/>
    <dgm:cxn modelId="{3E4713CF-B85E-4D7D-B55C-D1404FB8E14B}" type="presParOf" srcId="{8F7B8C34-9A67-44AD-8EC3-6780EF3C2F2F}" destId="{F7CEA9DB-F50D-4B67-9D5E-A042073BF0DF}" srcOrd="1" destOrd="0" presId="urn:microsoft.com/office/officeart/2005/8/layout/vList6"/>
    <dgm:cxn modelId="{2E5E6E10-6CF9-430E-BA77-D2F8E90254E4}" type="presParOf" srcId="{8F7B8C34-9A67-44AD-8EC3-6780EF3C2F2F}" destId="{4AC9AE2B-AFE9-4AC0-BD9C-6A637A414B70}" srcOrd="2" destOrd="0" presId="urn:microsoft.com/office/officeart/2005/8/layout/vList6"/>
    <dgm:cxn modelId="{E4C40ECD-9706-46D5-ADD7-1DE4F2BF653B}" type="presParOf" srcId="{4AC9AE2B-AFE9-4AC0-BD9C-6A637A414B70}" destId="{F7EA496D-EC43-4945-902C-7E885EE0899A}" srcOrd="0" destOrd="0" presId="urn:microsoft.com/office/officeart/2005/8/layout/vList6"/>
    <dgm:cxn modelId="{98F40E3D-484A-4394-8048-55C43D05A8E0}" type="presParOf" srcId="{4AC9AE2B-AFE9-4AC0-BD9C-6A637A414B70}" destId="{043C3D24-5349-4D2C-8A30-ED640465672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6D7536-3B38-4B47-8E0A-435862066DAE}"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s-EC"/>
        </a:p>
      </dgm:t>
    </dgm:pt>
    <dgm:pt modelId="{A01DD92C-1206-4BDC-90A0-E38994D0C37C}">
      <dgm:prSet phldrT="[Texto]" custT="1"/>
      <dgm:spPr/>
      <dgm:t>
        <a:bodyPr/>
        <a:lstStyle/>
        <a:p>
          <a:r>
            <a:rPr lang="es-EC" sz="1100" b="1"/>
            <a:t>Factores del bienestar laboral </a:t>
          </a:r>
        </a:p>
      </dgm:t>
    </dgm:pt>
    <dgm:pt modelId="{94D8BDCA-4C90-45CD-BB53-58F1E7585918}" type="parTrans" cxnId="{140BB790-1DF6-43B2-ABEB-12C7F6175E83}">
      <dgm:prSet/>
      <dgm:spPr/>
      <dgm:t>
        <a:bodyPr/>
        <a:lstStyle/>
        <a:p>
          <a:endParaRPr lang="es-EC"/>
        </a:p>
      </dgm:t>
    </dgm:pt>
    <dgm:pt modelId="{7311C1B7-B295-41B9-827A-A1831434B813}" type="sibTrans" cxnId="{140BB790-1DF6-43B2-ABEB-12C7F6175E83}">
      <dgm:prSet/>
      <dgm:spPr/>
      <dgm:t>
        <a:bodyPr/>
        <a:lstStyle/>
        <a:p>
          <a:endParaRPr lang="es-EC"/>
        </a:p>
      </dgm:t>
    </dgm:pt>
    <dgm:pt modelId="{79B6C973-4DED-4534-9528-F2992F52638B}">
      <dgm:prSet phldrT="[Texto]" custT="1"/>
      <dgm:spPr/>
      <dgm:t>
        <a:bodyPr/>
        <a:lstStyle/>
        <a:p>
          <a:r>
            <a:rPr lang="es-EC" sz="1400" dirty="0">
              <a:latin typeface="Times New Roman" panose="02020603050405020304" pitchFamily="18" charset="0"/>
              <a:cs typeface="Times New Roman" panose="02020603050405020304" pitchFamily="18" charset="0"/>
            </a:rPr>
            <a:t>Relación con la dirección </a:t>
          </a:r>
        </a:p>
      </dgm:t>
    </dgm:pt>
    <dgm:pt modelId="{E1EEEA55-1ACB-42E7-932C-3236AB35A381}" type="parTrans" cxnId="{7CCC9AD2-2649-4F73-982D-88070EA51374}">
      <dgm:prSet/>
      <dgm:spPr/>
      <dgm:t>
        <a:bodyPr/>
        <a:lstStyle/>
        <a:p>
          <a:endParaRPr lang="es-EC"/>
        </a:p>
      </dgm:t>
    </dgm:pt>
    <dgm:pt modelId="{6DBBFE2E-7295-4946-A247-7323B5586441}" type="sibTrans" cxnId="{7CCC9AD2-2649-4F73-982D-88070EA51374}">
      <dgm:prSet/>
      <dgm:spPr/>
      <dgm:t>
        <a:bodyPr/>
        <a:lstStyle/>
        <a:p>
          <a:endParaRPr lang="es-EC"/>
        </a:p>
      </dgm:t>
    </dgm:pt>
    <dgm:pt modelId="{71E31317-4228-4E5C-B268-5A0481519CBE}">
      <dgm:prSet phldrT="[Texto]" custT="1"/>
      <dgm:spPr/>
      <dgm:t>
        <a:bodyPr/>
        <a:lstStyle/>
        <a:p>
          <a:r>
            <a:rPr lang="es-EC" sz="1400" dirty="0">
              <a:latin typeface="Times New Roman" panose="02020603050405020304" pitchFamily="18" charset="0"/>
              <a:cs typeface="Times New Roman" panose="02020603050405020304" pitchFamily="18" charset="0"/>
            </a:rPr>
            <a:t>Participación en decisiones </a:t>
          </a:r>
        </a:p>
      </dgm:t>
    </dgm:pt>
    <dgm:pt modelId="{4CEBA5C2-7197-40AE-BFCF-18A4BF976FE6}" type="parTrans" cxnId="{F47A9C19-75E6-421F-B4A9-446E61BD5489}">
      <dgm:prSet/>
      <dgm:spPr/>
      <dgm:t>
        <a:bodyPr/>
        <a:lstStyle/>
        <a:p>
          <a:endParaRPr lang="es-EC"/>
        </a:p>
      </dgm:t>
    </dgm:pt>
    <dgm:pt modelId="{2877639F-BEFA-47C7-809A-EC74808C76BE}" type="sibTrans" cxnId="{F47A9C19-75E6-421F-B4A9-446E61BD5489}">
      <dgm:prSet/>
      <dgm:spPr/>
      <dgm:t>
        <a:bodyPr/>
        <a:lstStyle/>
        <a:p>
          <a:endParaRPr lang="es-EC"/>
        </a:p>
      </dgm:t>
    </dgm:pt>
    <dgm:pt modelId="{1CE9ED81-3FCF-43DB-A75A-BB7D73A548B3}">
      <dgm:prSet phldrT="[Texto]" custT="1"/>
      <dgm:spPr/>
      <dgm:t>
        <a:bodyPr/>
        <a:lstStyle/>
        <a:p>
          <a:r>
            <a:rPr lang="es-EC" sz="1400" dirty="0">
              <a:latin typeface="Times New Roman" panose="02020603050405020304" pitchFamily="18" charset="0"/>
              <a:cs typeface="Times New Roman" panose="02020603050405020304" pitchFamily="18" charset="0"/>
            </a:rPr>
            <a:t>Posibilidad de promoción </a:t>
          </a:r>
        </a:p>
      </dgm:t>
    </dgm:pt>
    <dgm:pt modelId="{6813F1FD-54F6-4E3D-86BF-3A42E91AF854}" type="parTrans" cxnId="{7570BF43-D16C-441C-8E7F-DB60F73878F0}">
      <dgm:prSet/>
      <dgm:spPr/>
      <dgm:t>
        <a:bodyPr/>
        <a:lstStyle/>
        <a:p>
          <a:endParaRPr lang="es-EC"/>
        </a:p>
      </dgm:t>
    </dgm:pt>
    <dgm:pt modelId="{7E01B4F6-F56C-4B25-B1EE-8843FFDC35AE}" type="sibTrans" cxnId="{7570BF43-D16C-441C-8E7F-DB60F73878F0}">
      <dgm:prSet/>
      <dgm:spPr/>
      <dgm:t>
        <a:bodyPr/>
        <a:lstStyle/>
        <a:p>
          <a:endParaRPr lang="es-EC"/>
        </a:p>
      </dgm:t>
    </dgm:pt>
    <dgm:pt modelId="{819F05BA-8972-4415-93BF-246A448AF737}">
      <dgm:prSet phldrT="[Texto]" custT="1"/>
      <dgm:spPr/>
      <dgm:t>
        <a:bodyPr/>
        <a:lstStyle/>
        <a:p>
          <a:r>
            <a:rPr lang="es-EC" sz="1400" dirty="0">
              <a:latin typeface="Times New Roman" panose="02020603050405020304" pitchFamily="18" charset="0"/>
              <a:cs typeface="Times New Roman" panose="02020603050405020304" pitchFamily="18" charset="0"/>
            </a:rPr>
            <a:t>Ambiente físico de trabajo </a:t>
          </a:r>
        </a:p>
      </dgm:t>
    </dgm:pt>
    <dgm:pt modelId="{0AC7570D-D316-4F70-92F6-B866A61071D9}" type="parTrans" cxnId="{7F968EA7-1A95-4CA6-AC24-012000749387}">
      <dgm:prSet/>
      <dgm:spPr/>
      <dgm:t>
        <a:bodyPr/>
        <a:lstStyle/>
        <a:p>
          <a:endParaRPr lang="es-EC"/>
        </a:p>
      </dgm:t>
    </dgm:pt>
    <dgm:pt modelId="{0A270290-603E-40D3-84F9-A7014364023A}" type="sibTrans" cxnId="{7F968EA7-1A95-4CA6-AC24-012000749387}">
      <dgm:prSet/>
      <dgm:spPr/>
      <dgm:t>
        <a:bodyPr/>
        <a:lstStyle/>
        <a:p>
          <a:endParaRPr lang="es-EC"/>
        </a:p>
      </dgm:t>
    </dgm:pt>
    <dgm:pt modelId="{77B15D5E-E7E1-4EC0-87A4-B34D24AA9DB0}">
      <dgm:prSet phldrT="[Texto]" custT="1"/>
      <dgm:spPr/>
      <dgm:t>
        <a:bodyPr/>
        <a:lstStyle/>
        <a:p>
          <a:r>
            <a:rPr lang="es-EC" sz="1400" dirty="0">
              <a:latin typeface="Times New Roman" panose="02020603050405020304" pitchFamily="18" charset="0"/>
              <a:cs typeface="Times New Roman" panose="02020603050405020304" pitchFamily="18" charset="0"/>
            </a:rPr>
            <a:t>Compensación y Beneficios </a:t>
          </a:r>
        </a:p>
      </dgm:t>
    </dgm:pt>
    <dgm:pt modelId="{97705FBB-1E67-4D6E-91BD-B6E3D629136B}" type="parTrans" cxnId="{9D00A561-9D00-480D-9F3F-9564069B00A2}">
      <dgm:prSet/>
      <dgm:spPr/>
      <dgm:t>
        <a:bodyPr/>
        <a:lstStyle/>
        <a:p>
          <a:endParaRPr lang="es-EC"/>
        </a:p>
      </dgm:t>
    </dgm:pt>
    <dgm:pt modelId="{BDF828C2-8593-4282-89A8-40760DBF6D76}" type="sibTrans" cxnId="{9D00A561-9D00-480D-9F3F-9564069B00A2}">
      <dgm:prSet/>
      <dgm:spPr/>
      <dgm:t>
        <a:bodyPr/>
        <a:lstStyle/>
        <a:p>
          <a:endParaRPr lang="es-EC"/>
        </a:p>
      </dgm:t>
    </dgm:pt>
    <dgm:pt modelId="{2304E05D-9498-45A8-BACB-7DA5FE10E7DC}">
      <dgm:prSet phldrT="[Texto]" custT="1"/>
      <dgm:spPr/>
      <dgm:t>
        <a:bodyPr/>
        <a:lstStyle/>
        <a:p>
          <a:r>
            <a:rPr lang="es-EC" sz="1600" dirty="0">
              <a:latin typeface="Times New Roman" panose="02020603050405020304" pitchFamily="18" charset="0"/>
              <a:cs typeface="Times New Roman" panose="02020603050405020304" pitchFamily="18" charset="0"/>
            </a:rPr>
            <a:t>Satisfacción con el trabajo</a:t>
          </a:r>
        </a:p>
      </dgm:t>
    </dgm:pt>
    <dgm:pt modelId="{23E7FA1B-B7B2-443B-8B58-E80736B9D6ED}" type="parTrans" cxnId="{FC100F5F-87B8-4AF2-8EBE-3ECB57AE7319}">
      <dgm:prSet/>
      <dgm:spPr/>
      <dgm:t>
        <a:bodyPr/>
        <a:lstStyle/>
        <a:p>
          <a:endParaRPr lang="es-EC"/>
        </a:p>
      </dgm:t>
    </dgm:pt>
    <dgm:pt modelId="{4BB2016A-26D6-4808-8ACB-A9D21422F848}" type="sibTrans" cxnId="{FC100F5F-87B8-4AF2-8EBE-3ECB57AE7319}">
      <dgm:prSet/>
      <dgm:spPr/>
      <dgm:t>
        <a:bodyPr/>
        <a:lstStyle/>
        <a:p>
          <a:endParaRPr lang="es-EC"/>
        </a:p>
      </dgm:t>
    </dgm:pt>
    <dgm:pt modelId="{FA7CD3BC-185B-4E5C-A79F-C613CF0DE996}" type="pres">
      <dgm:prSet presAssocID="{136D7536-3B38-4B47-8E0A-435862066DAE}" presName="cycle" presStyleCnt="0">
        <dgm:presLayoutVars>
          <dgm:chMax val="1"/>
          <dgm:dir/>
          <dgm:animLvl val="ctr"/>
          <dgm:resizeHandles val="exact"/>
        </dgm:presLayoutVars>
      </dgm:prSet>
      <dgm:spPr/>
    </dgm:pt>
    <dgm:pt modelId="{551CBD83-A670-4383-8961-49BFEBE87190}" type="pres">
      <dgm:prSet presAssocID="{A01DD92C-1206-4BDC-90A0-E38994D0C37C}" presName="centerShape" presStyleLbl="node0" presStyleIdx="0" presStyleCnt="1" custScaleX="132747"/>
      <dgm:spPr/>
    </dgm:pt>
    <dgm:pt modelId="{F22640A3-5870-47D4-B7CD-850A48C1F267}" type="pres">
      <dgm:prSet presAssocID="{E1EEEA55-1ACB-42E7-932C-3236AB35A381}" presName="Name9" presStyleLbl="parChTrans1D2" presStyleIdx="0" presStyleCnt="6"/>
      <dgm:spPr/>
    </dgm:pt>
    <dgm:pt modelId="{31E01CF6-C36C-48C2-B6DB-EC5B49204D80}" type="pres">
      <dgm:prSet presAssocID="{E1EEEA55-1ACB-42E7-932C-3236AB35A381}" presName="connTx" presStyleLbl="parChTrans1D2" presStyleIdx="0" presStyleCnt="6"/>
      <dgm:spPr/>
    </dgm:pt>
    <dgm:pt modelId="{833525FD-58BD-4816-BB1A-8446E83C3597}" type="pres">
      <dgm:prSet presAssocID="{79B6C973-4DED-4534-9528-F2992F52638B}" presName="node" presStyleLbl="node1" presStyleIdx="0" presStyleCnt="6" custScaleX="141465">
        <dgm:presLayoutVars>
          <dgm:bulletEnabled val="1"/>
        </dgm:presLayoutVars>
      </dgm:prSet>
      <dgm:spPr/>
    </dgm:pt>
    <dgm:pt modelId="{BC8E9513-5C2F-4DE6-B1E6-DFAFB9C03FE3}" type="pres">
      <dgm:prSet presAssocID="{4CEBA5C2-7197-40AE-BFCF-18A4BF976FE6}" presName="Name9" presStyleLbl="parChTrans1D2" presStyleIdx="1" presStyleCnt="6"/>
      <dgm:spPr/>
    </dgm:pt>
    <dgm:pt modelId="{1C0C59FD-08D1-4ABD-9C66-D3118B294B06}" type="pres">
      <dgm:prSet presAssocID="{4CEBA5C2-7197-40AE-BFCF-18A4BF976FE6}" presName="connTx" presStyleLbl="parChTrans1D2" presStyleIdx="1" presStyleCnt="6"/>
      <dgm:spPr/>
    </dgm:pt>
    <dgm:pt modelId="{5B3F6933-E18D-4F4D-8623-8FDCCAE379D6}" type="pres">
      <dgm:prSet presAssocID="{71E31317-4228-4E5C-B268-5A0481519CBE}" presName="node" presStyleLbl="node1" presStyleIdx="1" presStyleCnt="6" custScaleX="136386" custRadScaleRad="123415" custRadScaleInc="-3056">
        <dgm:presLayoutVars>
          <dgm:bulletEnabled val="1"/>
        </dgm:presLayoutVars>
      </dgm:prSet>
      <dgm:spPr/>
    </dgm:pt>
    <dgm:pt modelId="{3EF2028B-6846-4F41-B92C-685B5515D175}" type="pres">
      <dgm:prSet presAssocID="{6813F1FD-54F6-4E3D-86BF-3A42E91AF854}" presName="Name9" presStyleLbl="parChTrans1D2" presStyleIdx="2" presStyleCnt="6"/>
      <dgm:spPr/>
    </dgm:pt>
    <dgm:pt modelId="{A56EC347-1293-46CD-A95E-DB11EB6BA983}" type="pres">
      <dgm:prSet presAssocID="{6813F1FD-54F6-4E3D-86BF-3A42E91AF854}" presName="connTx" presStyleLbl="parChTrans1D2" presStyleIdx="2" presStyleCnt="6"/>
      <dgm:spPr/>
    </dgm:pt>
    <dgm:pt modelId="{4874CB89-81D3-49F2-A598-5B62DEC8FF90}" type="pres">
      <dgm:prSet presAssocID="{1CE9ED81-3FCF-43DB-A75A-BB7D73A548B3}" presName="node" presStyleLbl="node1" presStyleIdx="2" presStyleCnt="6" custScaleX="146052" custRadScaleRad="126620" custRadScaleInc="-9813">
        <dgm:presLayoutVars>
          <dgm:bulletEnabled val="1"/>
        </dgm:presLayoutVars>
      </dgm:prSet>
      <dgm:spPr/>
    </dgm:pt>
    <dgm:pt modelId="{8D7D12AE-975C-4ABD-93E2-CC046941E746}" type="pres">
      <dgm:prSet presAssocID="{0AC7570D-D316-4F70-92F6-B866A61071D9}" presName="Name9" presStyleLbl="parChTrans1D2" presStyleIdx="3" presStyleCnt="6"/>
      <dgm:spPr/>
    </dgm:pt>
    <dgm:pt modelId="{0B87949C-0F02-4E9B-9D38-2D4FC5462EF7}" type="pres">
      <dgm:prSet presAssocID="{0AC7570D-D316-4F70-92F6-B866A61071D9}" presName="connTx" presStyleLbl="parChTrans1D2" presStyleIdx="3" presStyleCnt="6"/>
      <dgm:spPr/>
    </dgm:pt>
    <dgm:pt modelId="{3A834167-0F80-41CD-9D19-4CE1C7947EC4}" type="pres">
      <dgm:prSet presAssocID="{819F05BA-8972-4415-93BF-246A448AF737}" presName="node" presStyleLbl="node1" presStyleIdx="3" presStyleCnt="6" custScaleX="129336">
        <dgm:presLayoutVars>
          <dgm:bulletEnabled val="1"/>
        </dgm:presLayoutVars>
      </dgm:prSet>
      <dgm:spPr/>
    </dgm:pt>
    <dgm:pt modelId="{A5713C1D-5BA9-45A9-8A04-700E957A337D}" type="pres">
      <dgm:prSet presAssocID="{23E7FA1B-B7B2-443B-8B58-E80736B9D6ED}" presName="Name9" presStyleLbl="parChTrans1D2" presStyleIdx="4" presStyleCnt="6"/>
      <dgm:spPr/>
    </dgm:pt>
    <dgm:pt modelId="{D4B2BBA8-710A-4A0D-811E-0CE2C0E7D50B}" type="pres">
      <dgm:prSet presAssocID="{23E7FA1B-B7B2-443B-8B58-E80736B9D6ED}" presName="connTx" presStyleLbl="parChTrans1D2" presStyleIdx="4" presStyleCnt="6"/>
      <dgm:spPr/>
    </dgm:pt>
    <dgm:pt modelId="{C9135901-0980-413C-A5A7-F6C5825A42F9}" type="pres">
      <dgm:prSet presAssocID="{2304E05D-9498-45A8-BACB-7DA5FE10E7DC}" presName="node" presStyleLbl="node1" presStyleIdx="4" presStyleCnt="6" custScaleX="140057" custRadScaleRad="129677" custRadScaleInc="6516">
        <dgm:presLayoutVars>
          <dgm:bulletEnabled val="1"/>
        </dgm:presLayoutVars>
      </dgm:prSet>
      <dgm:spPr/>
    </dgm:pt>
    <dgm:pt modelId="{186E0E76-6E34-432B-9CC3-022749EBCFBE}" type="pres">
      <dgm:prSet presAssocID="{97705FBB-1E67-4D6E-91BD-B6E3D629136B}" presName="Name9" presStyleLbl="parChTrans1D2" presStyleIdx="5" presStyleCnt="6"/>
      <dgm:spPr/>
    </dgm:pt>
    <dgm:pt modelId="{FC328467-11EA-4683-BC91-961D06B5A04F}" type="pres">
      <dgm:prSet presAssocID="{97705FBB-1E67-4D6E-91BD-B6E3D629136B}" presName="connTx" presStyleLbl="parChTrans1D2" presStyleIdx="5" presStyleCnt="6"/>
      <dgm:spPr/>
    </dgm:pt>
    <dgm:pt modelId="{96D1489D-F093-4848-AFB6-09637AA1B654}" type="pres">
      <dgm:prSet presAssocID="{77B15D5E-E7E1-4EC0-87A4-B34D24AA9DB0}" presName="node" presStyleLbl="node1" presStyleIdx="5" presStyleCnt="6" custScaleX="135422" custScaleY="110517" custRadScaleRad="122022" custRadScaleInc="-18419">
        <dgm:presLayoutVars>
          <dgm:bulletEnabled val="1"/>
        </dgm:presLayoutVars>
      </dgm:prSet>
      <dgm:spPr/>
    </dgm:pt>
  </dgm:ptLst>
  <dgm:cxnLst>
    <dgm:cxn modelId="{8CD2E60B-9C52-DC4D-8C37-FAEE85D6C5CB}" type="presOf" srcId="{136D7536-3B38-4B47-8E0A-435862066DAE}" destId="{FA7CD3BC-185B-4E5C-A79F-C613CF0DE996}" srcOrd="0" destOrd="0" presId="urn:microsoft.com/office/officeart/2005/8/layout/radial1"/>
    <dgm:cxn modelId="{95BEBB0E-9F62-9444-AD33-DE7E57B5BE9A}" type="presOf" srcId="{71E31317-4228-4E5C-B268-5A0481519CBE}" destId="{5B3F6933-E18D-4F4D-8623-8FDCCAE379D6}" srcOrd="0" destOrd="0" presId="urn:microsoft.com/office/officeart/2005/8/layout/radial1"/>
    <dgm:cxn modelId="{F47A9C19-75E6-421F-B4A9-446E61BD5489}" srcId="{A01DD92C-1206-4BDC-90A0-E38994D0C37C}" destId="{71E31317-4228-4E5C-B268-5A0481519CBE}" srcOrd="1" destOrd="0" parTransId="{4CEBA5C2-7197-40AE-BFCF-18A4BF976FE6}" sibTransId="{2877639F-BEFA-47C7-809A-EC74808C76BE}"/>
    <dgm:cxn modelId="{87F18D2E-EAD8-7841-B17B-236E54AD0155}" type="presOf" srcId="{E1EEEA55-1ACB-42E7-932C-3236AB35A381}" destId="{31E01CF6-C36C-48C2-B6DB-EC5B49204D80}" srcOrd="1" destOrd="0" presId="urn:microsoft.com/office/officeart/2005/8/layout/radial1"/>
    <dgm:cxn modelId="{EF87E734-2D77-034C-A2F4-BE444158B282}" type="presOf" srcId="{0AC7570D-D316-4F70-92F6-B866A61071D9}" destId="{8D7D12AE-975C-4ABD-93E2-CC046941E746}" srcOrd="0" destOrd="0" presId="urn:microsoft.com/office/officeart/2005/8/layout/radial1"/>
    <dgm:cxn modelId="{FC100F5F-87B8-4AF2-8EBE-3ECB57AE7319}" srcId="{A01DD92C-1206-4BDC-90A0-E38994D0C37C}" destId="{2304E05D-9498-45A8-BACB-7DA5FE10E7DC}" srcOrd="4" destOrd="0" parTransId="{23E7FA1B-B7B2-443B-8B58-E80736B9D6ED}" sibTransId="{4BB2016A-26D6-4808-8ACB-A9D21422F848}"/>
    <dgm:cxn modelId="{AF6EDF5F-812A-BF4B-BE57-B2FCF7EEACDB}" type="presOf" srcId="{0AC7570D-D316-4F70-92F6-B866A61071D9}" destId="{0B87949C-0F02-4E9B-9D38-2D4FC5462EF7}" srcOrd="1" destOrd="0" presId="urn:microsoft.com/office/officeart/2005/8/layout/radial1"/>
    <dgm:cxn modelId="{2EC38061-EFE6-544C-84A5-70831F43FF19}" type="presOf" srcId="{97705FBB-1E67-4D6E-91BD-B6E3D629136B}" destId="{FC328467-11EA-4683-BC91-961D06B5A04F}" srcOrd="1" destOrd="0" presId="urn:microsoft.com/office/officeart/2005/8/layout/radial1"/>
    <dgm:cxn modelId="{9D00A561-9D00-480D-9F3F-9564069B00A2}" srcId="{A01DD92C-1206-4BDC-90A0-E38994D0C37C}" destId="{77B15D5E-E7E1-4EC0-87A4-B34D24AA9DB0}" srcOrd="5" destOrd="0" parTransId="{97705FBB-1E67-4D6E-91BD-B6E3D629136B}" sibTransId="{BDF828C2-8593-4282-89A8-40760DBF6D76}"/>
    <dgm:cxn modelId="{CBB9E242-5782-634B-AAD5-F4CFA9A9B0F5}" type="presOf" srcId="{4CEBA5C2-7197-40AE-BFCF-18A4BF976FE6}" destId="{BC8E9513-5C2F-4DE6-B1E6-DFAFB9C03FE3}" srcOrd="0" destOrd="0" presId="urn:microsoft.com/office/officeart/2005/8/layout/radial1"/>
    <dgm:cxn modelId="{7570BF43-D16C-441C-8E7F-DB60F73878F0}" srcId="{A01DD92C-1206-4BDC-90A0-E38994D0C37C}" destId="{1CE9ED81-3FCF-43DB-A75A-BB7D73A548B3}" srcOrd="2" destOrd="0" parTransId="{6813F1FD-54F6-4E3D-86BF-3A42E91AF854}" sibTransId="{7E01B4F6-F56C-4B25-B1EE-8843FFDC35AE}"/>
    <dgm:cxn modelId="{CD8AB947-FC2D-6147-A134-482FEE85E5DB}" type="presOf" srcId="{6813F1FD-54F6-4E3D-86BF-3A42E91AF854}" destId="{A56EC347-1293-46CD-A95E-DB11EB6BA983}" srcOrd="1" destOrd="0" presId="urn:microsoft.com/office/officeart/2005/8/layout/radial1"/>
    <dgm:cxn modelId="{20258D55-60B5-9446-B256-EBA65F445669}" type="presOf" srcId="{E1EEEA55-1ACB-42E7-932C-3236AB35A381}" destId="{F22640A3-5870-47D4-B7CD-850A48C1F267}" srcOrd="0" destOrd="0" presId="urn:microsoft.com/office/officeart/2005/8/layout/radial1"/>
    <dgm:cxn modelId="{D68E9056-6030-0E49-A075-D22C4765BE66}" type="presOf" srcId="{23E7FA1B-B7B2-443B-8B58-E80736B9D6ED}" destId="{A5713C1D-5BA9-45A9-8A04-700E957A337D}" srcOrd="0" destOrd="0" presId="urn:microsoft.com/office/officeart/2005/8/layout/radial1"/>
    <dgm:cxn modelId="{4F06E083-1B4D-9441-914F-53F121D60CAB}" type="presOf" srcId="{79B6C973-4DED-4534-9528-F2992F52638B}" destId="{833525FD-58BD-4816-BB1A-8446E83C3597}" srcOrd="0" destOrd="0" presId="urn:microsoft.com/office/officeart/2005/8/layout/radial1"/>
    <dgm:cxn modelId="{8D957586-A65A-0E4E-BA00-13B581698A7E}" type="presOf" srcId="{77B15D5E-E7E1-4EC0-87A4-B34D24AA9DB0}" destId="{96D1489D-F093-4848-AFB6-09637AA1B654}" srcOrd="0" destOrd="0" presId="urn:microsoft.com/office/officeart/2005/8/layout/radial1"/>
    <dgm:cxn modelId="{140BB790-1DF6-43B2-ABEB-12C7F6175E83}" srcId="{136D7536-3B38-4B47-8E0A-435862066DAE}" destId="{A01DD92C-1206-4BDC-90A0-E38994D0C37C}" srcOrd="0" destOrd="0" parTransId="{94D8BDCA-4C90-45CD-BB53-58F1E7585918}" sibTransId="{7311C1B7-B295-41B9-827A-A1831434B813}"/>
    <dgm:cxn modelId="{917E0999-AC02-B943-AB61-4E45465B00C0}" type="presOf" srcId="{1CE9ED81-3FCF-43DB-A75A-BB7D73A548B3}" destId="{4874CB89-81D3-49F2-A598-5B62DEC8FF90}" srcOrd="0" destOrd="0" presId="urn:microsoft.com/office/officeart/2005/8/layout/radial1"/>
    <dgm:cxn modelId="{556E0E99-D1BD-2D47-9964-9AB80749FD6D}" type="presOf" srcId="{A01DD92C-1206-4BDC-90A0-E38994D0C37C}" destId="{551CBD83-A670-4383-8961-49BFEBE87190}" srcOrd="0" destOrd="0" presId="urn:microsoft.com/office/officeart/2005/8/layout/radial1"/>
    <dgm:cxn modelId="{08EB3F9D-C17D-2347-B777-6BA72485F5C9}" type="presOf" srcId="{4CEBA5C2-7197-40AE-BFCF-18A4BF976FE6}" destId="{1C0C59FD-08D1-4ABD-9C66-D3118B294B06}" srcOrd="1" destOrd="0" presId="urn:microsoft.com/office/officeart/2005/8/layout/radial1"/>
    <dgm:cxn modelId="{7F968EA7-1A95-4CA6-AC24-012000749387}" srcId="{A01DD92C-1206-4BDC-90A0-E38994D0C37C}" destId="{819F05BA-8972-4415-93BF-246A448AF737}" srcOrd="3" destOrd="0" parTransId="{0AC7570D-D316-4F70-92F6-B866A61071D9}" sibTransId="{0A270290-603E-40D3-84F9-A7014364023A}"/>
    <dgm:cxn modelId="{70A387AE-1086-824B-876F-D6DC14C20281}" type="presOf" srcId="{819F05BA-8972-4415-93BF-246A448AF737}" destId="{3A834167-0F80-41CD-9D19-4CE1C7947EC4}" srcOrd="0" destOrd="0" presId="urn:microsoft.com/office/officeart/2005/8/layout/radial1"/>
    <dgm:cxn modelId="{9BD802C3-1D5F-6645-BF90-C7943F014DC7}" type="presOf" srcId="{2304E05D-9498-45A8-BACB-7DA5FE10E7DC}" destId="{C9135901-0980-413C-A5A7-F6C5825A42F9}" srcOrd="0" destOrd="0" presId="urn:microsoft.com/office/officeart/2005/8/layout/radial1"/>
    <dgm:cxn modelId="{C081FFC4-5FB7-3943-AE52-829E50C99019}" type="presOf" srcId="{97705FBB-1E67-4D6E-91BD-B6E3D629136B}" destId="{186E0E76-6E34-432B-9CC3-022749EBCFBE}" srcOrd="0" destOrd="0" presId="urn:microsoft.com/office/officeart/2005/8/layout/radial1"/>
    <dgm:cxn modelId="{470526C8-FC40-3449-88F0-289FEAA11255}" type="presOf" srcId="{23E7FA1B-B7B2-443B-8B58-E80736B9D6ED}" destId="{D4B2BBA8-710A-4A0D-811E-0CE2C0E7D50B}" srcOrd="1" destOrd="0" presId="urn:microsoft.com/office/officeart/2005/8/layout/radial1"/>
    <dgm:cxn modelId="{EBF0B2CA-7D80-D247-8B9B-63D0490A3419}" type="presOf" srcId="{6813F1FD-54F6-4E3D-86BF-3A42E91AF854}" destId="{3EF2028B-6846-4F41-B92C-685B5515D175}" srcOrd="0" destOrd="0" presId="urn:microsoft.com/office/officeart/2005/8/layout/radial1"/>
    <dgm:cxn modelId="{7CCC9AD2-2649-4F73-982D-88070EA51374}" srcId="{A01DD92C-1206-4BDC-90A0-E38994D0C37C}" destId="{79B6C973-4DED-4534-9528-F2992F52638B}" srcOrd="0" destOrd="0" parTransId="{E1EEEA55-1ACB-42E7-932C-3236AB35A381}" sibTransId="{6DBBFE2E-7295-4946-A247-7323B5586441}"/>
    <dgm:cxn modelId="{E3B0A08B-BD30-3848-9D1E-50A45C94331A}" type="presParOf" srcId="{FA7CD3BC-185B-4E5C-A79F-C613CF0DE996}" destId="{551CBD83-A670-4383-8961-49BFEBE87190}" srcOrd="0" destOrd="0" presId="urn:microsoft.com/office/officeart/2005/8/layout/radial1"/>
    <dgm:cxn modelId="{FAB13228-87EF-0E4A-A7C0-52BC1A6052E0}" type="presParOf" srcId="{FA7CD3BC-185B-4E5C-A79F-C613CF0DE996}" destId="{F22640A3-5870-47D4-B7CD-850A48C1F267}" srcOrd="1" destOrd="0" presId="urn:microsoft.com/office/officeart/2005/8/layout/radial1"/>
    <dgm:cxn modelId="{A3EB8000-AD23-3347-A1BE-E26F01751DAC}" type="presParOf" srcId="{F22640A3-5870-47D4-B7CD-850A48C1F267}" destId="{31E01CF6-C36C-48C2-B6DB-EC5B49204D80}" srcOrd="0" destOrd="0" presId="urn:microsoft.com/office/officeart/2005/8/layout/radial1"/>
    <dgm:cxn modelId="{80B67AEE-D80B-764C-BBC1-7FACEE4A33A4}" type="presParOf" srcId="{FA7CD3BC-185B-4E5C-A79F-C613CF0DE996}" destId="{833525FD-58BD-4816-BB1A-8446E83C3597}" srcOrd="2" destOrd="0" presId="urn:microsoft.com/office/officeart/2005/8/layout/radial1"/>
    <dgm:cxn modelId="{859FAC08-0422-0F4A-8620-B7B2CD333492}" type="presParOf" srcId="{FA7CD3BC-185B-4E5C-A79F-C613CF0DE996}" destId="{BC8E9513-5C2F-4DE6-B1E6-DFAFB9C03FE3}" srcOrd="3" destOrd="0" presId="urn:microsoft.com/office/officeart/2005/8/layout/radial1"/>
    <dgm:cxn modelId="{3655BB8C-8847-4B45-9144-CE0F7C19BC77}" type="presParOf" srcId="{BC8E9513-5C2F-4DE6-B1E6-DFAFB9C03FE3}" destId="{1C0C59FD-08D1-4ABD-9C66-D3118B294B06}" srcOrd="0" destOrd="0" presId="urn:microsoft.com/office/officeart/2005/8/layout/radial1"/>
    <dgm:cxn modelId="{CE708890-7723-E94E-96BA-5D2BF1E389F5}" type="presParOf" srcId="{FA7CD3BC-185B-4E5C-A79F-C613CF0DE996}" destId="{5B3F6933-E18D-4F4D-8623-8FDCCAE379D6}" srcOrd="4" destOrd="0" presId="urn:microsoft.com/office/officeart/2005/8/layout/radial1"/>
    <dgm:cxn modelId="{90D4E9E5-BB9B-814C-A4C1-62E37F94FDB2}" type="presParOf" srcId="{FA7CD3BC-185B-4E5C-A79F-C613CF0DE996}" destId="{3EF2028B-6846-4F41-B92C-685B5515D175}" srcOrd="5" destOrd="0" presId="urn:microsoft.com/office/officeart/2005/8/layout/radial1"/>
    <dgm:cxn modelId="{D860EDC1-8DB5-3342-B197-35CB867576C2}" type="presParOf" srcId="{3EF2028B-6846-4F41-B92C-685B5515D175}" destId="{A56EC347-1293-46CD-A95E-DB11EB6BA983}" srcOrd="0" destOrd="0" presId="urn:microsoft.com/office/officeart/2005/8/layout/radial1"/>
    <dgm:cxn modelId="{BC70EF82-3D17-E049-B1F1-9B8C999CC426}" type="presParOf" srcId="{FA7CD3BC-185B-4E5C-A79F-C613CF0DE996}" destId="{4874CB89-81D3-49F2-A598-5B62DEC8FF90}" srcOrd="6" destOrd="0" presId="urn:microsoft.com/office/officeart/2005/8/layout/radial1"/>
    <dgm:cxn modelId="{F4C7AD86-0A13-2147-A70C-2EC5F1254B90}" type="presParOf" srcId="{FA7CD3BC-185B-4E5C-A79F-C613CF0DE996}" destId="{8D7D12AE-975C-4ABD-93E2-CC046941E746}" srcOrd="7" destOrd="0" presId="urn:microsoft.com/office/officeart/2005/8/layout/radial1"/>
    <dgm:cxn modelId="{B399D5A3-5256-3A47-877A-406CFF36AAED}" type="presParOf" srcId="{8D7D12AE-975C-4ABD-93E2-CC046941E746}" destId="{0B87949C-0F02-4E9B-9D38-2D4FC5462EF7}" srcOrd="0" destOrd="0" presId="urn:microsoft.com/office/officeart/2005/8/layout/radial1"/>
    <dgm:cxn modelId="{7D5E4946-53BD-6E47-8B15-1DC794B117BF}" type="presParOf" srcId="{FA7CD3BC-185B-4E5C-A79F-C613CF0DE996}" destId="{3A834167-0F80-41CD-9D19-4CE1C7947EC4}" srcOrd="8" destOrd="0" presId="urn:microsoft.com/office/officeart/2005/8/layout/radial1"/>
    <dgm:cxn modelId="{00DE70A1-314A-6049-92C0-CA72B4268722}" type="presParOf" srcId="{FA7CD3BC-185B-4E5C-A79F-C613CF0DE996}" destId="{A5713C1D-5BA9-45A9-8A04-700E957A337D}" srcOrd="9" destOrd="0" presId="urn:microsoft.com/office/officeart/2005/8/layout/radial1"/>
    <dgm:cxn modelId="{3DEA23DC-C0B8-2D41-8CFF-B3056747F1F1}" type="presParOf" srcId="{A5713C1D-5BA9-45A9-8A04-700E957A337D}" destId="{D4B2BBA8-710A-4A0D-811E-0CE2C0E7D50B}" srcOrd="0" destOrd="0" presId="urn:microsoft.com/office/officeart/2005/8/layout/radial1"/>
    <dgm:cxn modelId="{ED445DE9-1956-E747-930A-8B5ADB97A63F}" type="presParOf" srcId="{FA7CD3BC-185B-4E5C-A79F-C613CF0DE996}" destId="{C9135901-0980-413C-A5A7-F6C5825A42F9}" srcOrd="10" destOrd="0" presId="urn:microsoft.com/office/officeart/2005/8/layout/radial1"/>
    <dgm:cxn modelId="{528F1076-E35C-4C4A-81DF-7DEE08CC9333}" type="presParOf" srcId="{FA7CD3BC-185B-4E5C-A79F-C613CF0DE996}" destId="{186E0E76-6E34-432B-9CC3-022749EBCFBE}" srcOrd="11" destOrd="0" presId="urn:microsoft.com/office/officeart/2005/8/layout/radial1"/>
    <dgm:cxn modelId="{581504F8-E011-3E48-8A7C-5CEE2510B6F6}" type="presParOf" srcId="{186E0E76-6E34-432B-9CC3-022749EBCFBE}" destId="{FC328467-11EA-4683-BC91-961D06B5A04F}" srcOrd="0" destOrd="0" presId="urn:microsoft.com/office/officeart/2005/8/layout/radial1"/>
    <dgm:cxn modelId="{2B600E4B-4565-9C4E-A688-679AEFDE6CF8}" type="presParOf" srcId="{FA7CD3BC-185B-4E5C-A79F-C613CF0DE996}" destId="{96D1489D-F093-4848-AFB6-09637AA1B65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829441-F1BA-4327-A6B1-EACDF68153B2}" type="doc">
      <dgm:prSet loTypeId="urn:microsoft.com/office/officeart/2005/8/layout/arrow2" loCatId="process" qsTypeId="urn:microsoft.com/office/officeart/2005/8/quickstyle/simple4" qsCatId="simple" csTypeId="urn:microsoft.com/office/officeart/2005/8/colors/accent2_4" csCatId="accent2" phldr="1"/>
      <dgm:spPr/>
      <dgm:t>
        <a:bodyPr/>
        <a:lstStyle/>
        <a:p>
          <a:endParaRPr lang="es-EC"/>
        </a:p>
      </dgm:t>
    </dgm:pt>
    <dgm:pt modelId="{83A83E48-948F-4E9C-88EB-2E876CD67E99}">
      <dgm:prSet phldrT="[Texto]" custT="1"/>
      <dgm:spPr/>
      <dgm:t>
        <a:bodyPr/>
        <a:lstStyle/>
        <a:p>
          <a:r>
            <a:rPr lang="en-US" sz="1600" dirty="0">
              <a:latin typeface="Times New Roman" panose="02020603050405020304" pitchFamily="18" charset="0"/>
              <a:cs typeface="Times New Roman" panose="02020603050405020304" pitchFamily="18" charset="0"/>
            </a:rPr>
            <a:t>Cultura organizacional y bienestar Laboral de  (Gregorio Calderon, Sandra Murillo y otros, 2013).</a:t>
          </a:r>
        </a:p>
      </dgm:t>
    </dgm:pt>
    <dgm:pt modelId="{907E3DA6-2278-41B7-A4C6-B3060BDE2E2A}" type="parTrans" cxnId="{22578B38-C2CF-4036-ACFE-550F0EBDE93F}">
      <dgm:prSet/>
      <dgm:spPr/>
      <dgm:t>
        <a:bodyPr/>
        <a:lstStyle/>
        <a:p>
          <a:endParaRPr lang="en-US"/>
        </a:p>
      </dgm:t>
    </dgm:pt>
    <dgm:pt modelId="{EABFD038-60E1-4326-AB32-7F987B857CEA}" type="sibTrans" cxnId="{22578B38-C2CF-4036-ACFE-550F0EBDE93F}">
      <dgm:prSet/>
      <dgm:spPr/>
      <dgm:t>
        <a:bodyPr/>
        <a:lstStyle/>
        <a:p>
          <a:endParaRPr lang="en-US"/>
        </a:p>
      </dgm:t>
    </dgm:pt>
    <dgm:pt modelId="{674D3D80-01F8-4277-8E12-14DBC776F281}">
      <dgm:prSet phldrT="[Texto]" custT="1"/>
      <dgm:spPr/>
      <dgm:t>
        <a:bodyPr/>
        <a:lstStyle/>
        <a:p>
          <a:r>
            <a:rPr lang="es-ES" sz="1500" b="0" dirty="0">
              <a:latin typeface="Times New Roman" panose="02020603050405020304" pitchFamily="18" charset="0"/>
              <a:cs typeface="Times New Roman" panose="02020603050405020304" pitchFamily="18" charset="0"/>
            </a:rPr>
            <a:t>Bienestar Sostenible en el trabajo Revisión y Reformulación de (José </a:t>
          </a:r>
          <a:r>
            <a:rPr lang="es-ES" sz="1500" b="0" dirty="0" err="1">
              <a:latin typeface="Times New Roman" panose="02020603050405020304" pitchFamily="18" charset="0"/>
              <a:cs typeface="Times New Roman" panose="02020603050405020304" pitchFamily="18" charset="0"/>
            </a:rPr>
            <a:t>Peiro</a:t>
          </a:r>
          <a:r>
            <a:rPr lang="es-ES" sz="1500" b="0" dirty="0">
              <a:latin typeface="Times New Roman" panose="02020603050405020304" pitchFamily="18" charset="0"/>
              <a:cs typeface="Times New Roman" panose="02020603050405020304" pitchFamily="18" charset="0"/>
            </a:rPr>
            <a:t> y </a:t>
          </a:r>
          <a:r>
            <a:rPr lang="es-ES" sz="1500" b="0" dirty="0" err="1">
              <a:latin typeface="Times New Roman" panose="02020603050405020304" pitchFamily="18" charset="0"/>
              <a:cs typeface="Times New Roman" panose="02020603050405020304" pitchFamily="18" charset="0"/>
            </a:rPr>
            <a:t>Yarid</a:t>
          </a:r>
          <a:r>
            <a:rPr lang="es-ES" sz="1500" b="0" dirty="0">
              <a:latin typeface="Times New Roman" panose="02020603050405020304" pitchFamily="18" charset="0"/>
              <a:cs typeface="Times New Roman" panose="02020603050405020304" pitchFamily="18" charset="0"/>
            </a:rPr>
            <a:t> Ayala y otros,2014) , un estudio realizado por La Universidad de Valencia.</a:t>
          </a:r>
        </a:p>
        <a:p>
          <a:endParaRPr lang="es-ES" sz="1500" dirty="0"/>
        </a:p>
      </dgm:t>
    </dgm:pt>
    <dgm:pt modelId="{1948090A-C218-45DA-956A-94F4999761EE}" type="parTrans" cxnId="{77814340-8FB1-4675-8E62-C567084F0D97}">
      <dgm:prSet/>
      <dgm:spPr/>
      <dgm:t>
        <a:bodyPr/>
        <a:lstStyle/>
        <a:p>
          <a:endParaRPr lang="en-US"/>
        </a:p>
      </dgm:t>
    </dgm:pt>
    <dgm:pt modelId="{A68EFE74-D8BD-463D-942C-D542B615FE9A}" type="sibTrans" cxnId="{77814340-8FB1-4675-8E62-C567084F0D97}">
      <dgm:prSet/>
      <dgm:spPr/>
      <dgm:t>
        <a:bodyPr/>
        <a:lstStyle/>
        <a:p>
          <a:endParaRPr lang="en-US"/>
        </a:p>
      </dgm:t>
    </dgm:pt>
    <dgm:pt modelId="{F44CFE74-4074-44B0-8361-AC4D3DE6AB18}">
      <dgm:prSet phldrT="[Texto]" custT="1"/>
      <dgm:spPr/>
      <dgm:t>
        <a:bodyPr/>
        <a:lstStyle/>
        <a:p>
          <a:r>
            <a:rPr lang="es-ES" sz="1600" b="0" dirty="0">
              <a:latin typeface="Times New Roman" panose="02020603050405020304" pitchFamily="18" charset="0"/>
              <a:cs typeface="Times New Roman" panose="02020603050405020304" pitchFamily="18" charset="0"/>
            </a:rPr>
            <a:t>Competencias laborales en relación individuo organización modelo de aplicación en la industria gráfica Colombiana (Roberto Suarez </a:t>
          </a:r>
          <a:r>
            <a:rPr lang="es-EC" sz="1600" b="0" dirty="0">
              <a:latin typeface="Times New Roman" panose="02020603050405020304" pitchFamily="18" charset="0"/>
              <a:cs typeface="Times New Roman" panose="02020603050405020304" pitchFamily="18" charset="0"/>
            </a:rPr>
            <a:t>&amp; Oscar Castellanos,), Universidad Nacional de Colombia).</a:t>
          </a:r>
          <a:endParaRPr lang="en-US" sz="1600" b="0" dirty="0">
            <a:latin typeface="Times New Roman" panose="02020603050405020304" pitchFamily="18" charset="0"/>
            <a:cs typeface="Times New Roman" panose="02020603050405020304" pitchFamily="18" charset="0"/>
          </a:endParaRPr>
        </a:p>
      </dgm:t>
    </dgm:pt>
    <dgm:pt modelId="{703FA106-6EE6-4210-989E-240B17A2C971}" type="parTrans" cxnId="{168E0F57-D7D4-4D13-A0E4-726907C5EAC0}">
      <dgm:prSet/>
      <dgm:spPr/>
      <dgm:t>
        <a:bodyPr/>
        <a:lstStyle/>
        <a:p>
          <a:endParaRPr lang="en-US"/>
        </a:p>
      </dgm:t>
    </dgm:pt>
    <dgm:pt modelId="{F56A1360-320F-485B-80D9-35E5030F6878}" type="sibTrans" cxnId="{168E0F57-D7D4-4D13-A0E4-726907C5EAC0}">
      <dgm:prSet/>
      <dgm:spPr/>
      <dgm:t>
        <a:bodyPr/>
        <a:lstStyle/>
        <a:p>
          <a:endParaRPr lang="en-US"/>
        </a:p>
      </dgm:t>
    </dgm:pt>
    <dgm:pt modelId="{F19805B8-3E16-4D15-A39B-30C54A069818}" type="pres">
      <dgm:prSet presAssocID="{D9829441-F1BA-4327-A6B1-EACDF68153B2}" presName="arrowDiagram" presStyleCnt="0">
        <dgm:presLayoutVars>
          <dgm:chMax val="5"/>
          <dgm:dir/>
          <dgm:resizeHandles val="exact"/>
        </dgm:presLayoutVars>
      </dgm:prSet>
      <dgm:spPr/>
    </dgm:pt>
    <dgm:pt modelId="{7262B86B-5C40-47EF-BE93-72492A940AEB}" type="pres">
      <dgm:prSet presAssocID="{D9829441-F1BA-4327-A6B1-EACDF68153B2}" presName="arrow" presStyleLbl="bgShp" presStyleIdx="0" presStyleCnt="1" custScaleY="69396" custLinFactNeighborX="-1127" custLinFactNeighborY="-2032"/>
      <dgm:spPr/>
    </dgm:pt>
    <dgm:pt modelId="{3072CA54-E699-4ED7-B749-0D9433D12BCC}" type="pres">
      <dgm:prSet presAssocID="{D9829441-F1BA-4327-A6B1-EACDF68153B2}" presName="arrowDiagram3" presStyleCnt="0"/>
      <dgm:spPr/>
    </dgm:pt>
    <dgm:pt modelId="{41B280AE-EEC5-4AC8-AAB1-E2C1626F8E31}" type="pres">
      <dgm:prSet presAssocID="{83A83E48-948F-4E9C-88EB-2E876CD67E99}" presName="bullet3a" presStyleLbl="node1" presStyleIdx="0" presStyleCnt="3" custLinFactY="-44510" custLinFactNeighborX="7393" custLinFactNeighborY="-100000"/>
      <dgm:spPr/>
    </dgm:pt>
    <dgm:pt modelId="{E0791CDA-7EC8-4FF9-B3B0-C8E6FBB3245A}" type="pres">
      <dgm:prSet presAssocID="{83A83E48-948F-4E9C-88EB-2E876CD67E99}" presName="textBox3a" presStyleLbl="revTx" presStyleIdx="0" presStyleCnt="3" custScaleX="113188" custLinFactNeighborX="10262" custLinFactNeighborY="-26954">
        <dgm:presLayoutVars>
          <dgm:bulletEnabled val="1"/>
        </dgm:presLayoutVars>
      </dgm:prSet>
      <dgm:spPr/>
    </dgm:pt>
    <dgm:pt modelId="{E366D918-5DD9-4929-9DBF-7E111D43360C}" type="pres">
      <dgm:prSet presAssocID="{674D3D80-01F8-4277-8E12-14DBC776F281}" presName="bullet3b" presStyleLbl="node1" presStyleIdx="1" presStyleCnt="3" custLinFactNeighborX="33707" custLinFactNeighborY="17898"/>
      <dgm:spPr/>
    </dgm:pt>
    <dgm:pt modelId="{42580349-78AF-4DDA-A58E-09921C78FD46}" type="pres">
      <dgm:prSet presAssocID="{674D3D80-01F8-4277-8E12-14DBC776F281}" presName="textBox3b" presStyleLbl="revTx" presStyleIdx="1" presStyleCnt="3" custScaleX="113188" custLinFactNeighborX="18494" custLinFactNeighborY="-1926">
        <dgm:presLayoutVars>
          <dgm:bulletEnabled val="1"/>
        </dgm:presLayoutVars>
      </dgm:prSet>
      <dgm:spPr/>
    </dgm:pt>
    <dgm:pt modelId="{22D99EFB-54B8-4C37-B675-F1ADDD506A14}" type="pres">
      <dgm:prSet presAssocID="{F44CFE74-4074-44B0-8361-AC4D3DE6AB18}" presName="bullet3c" presStyleLbl="node1" presStyleIdx="2" presStyleCnt="3" custLinFactNeighborX="47292" custLinFactNeighborY="52573"/>
      <dgm:spPr/>
    </dgm:pt>
    <dgm:pt modelId="{04DDBB97-CF74-489E-B4F2-0F9A16F0BDAD}" type="pres">
      <dgm:prSet presAssocID="{F44CFE74-4074-44B0-8361-AC4D3DE6AB18}" presName="textBox3c" presStyleLbl="revTx" presStyleIdx="2" presStyleCnt="3" custScaleX="113188" custLinFactNeighborX="24977" custLinFactNeighborY="18612">
        <dgm:presLayoutVars>
          <dgm:bulletEnabled val="1"/>
        </dgm:presLayoutVars>
      </dgm:prSet>
      <dgm:spPr/>
    </dgm:pt>
  </dgm:ptLst>
  <dgm:cxnLst>
    <dgm:cxn modelId="{97E8D11F-8B1E-40AA-9C73-79E7EC3B72B1}" type="presOf" srcId="{F44CFE74-4074-44B0-8361-AC4D3DE6AB18}" destId="{04DDBB97-CF74-489E-B4F2-0F9A16F0BDAD}" srcOrd="0" destOrd="0" presId="urn:microsoft.com/office/officeart/2005/8/layout/arrow2"/>
    <dgm:cxn modelId="{22578B38-C2CF-4036-ACFE-550F0EBDE93F}" srcId="{D9829441-F1BA-4327-A6B1-EACDF68153B2}" destId="{83A83E48-948F-4E9C-88EB-2E876CD67E99}" srcOrd="0" destOrd="0" parTransId="{907E3DA6-2278-41B7-A4C6-B3060BDE2E2A}" sibTransId="{EABFD038-60E1-4326-AB32-7F987B857CEA}"/>
    <dgm:cxn modelId="{77814340-8FB1-4675-8E62-C567084F0D97}" srcId="{D9829441-F1BA-4327-A6B1-EACDF68153B2}" destId="{674D3D80-01F8-4277-8E12-14DBC776F281}" srcOrd="1" destOrd="0" parTransId="{1948090A-C218-45DA-956A-94F4999761EE}" sibTransId="{A68EFE74-D8BD-463D-942C-D542B615FE9A}"/>
    <dgm:cxn modelId="{168E0F57-D7D4-4D13-A0E4-726907C5EAC0}" srcId="{D9829441-F1BA-4327-A6B1-EACDF68153B2}" destId="{F44CFE74-4074-44B0-8361-AC4D3DE6AB18}" srcOrd="2" destOrd="0" parTransId="{703FA106-6EE6-4210-989E-240B17A2C971}" sibTransId="{F56A1360-320F-485B-80D9-35E5030F6878}"/>
    <dgm:cxn modelId="{F2525885-96BC-4137-847B-1B9D2FEC877E}" type="presOf" srcId="{674D3D80-01F8-4277-8E12-14DBC776F281}" destId="{42580349-78AF-4DDA-A58E-09921C78FD46}" srcOrd="0" destOrd="0" presId="urn:microsoft.com/office/officeart/2005/8/layout/arrow2"/>
    <dgm:cxn modelId="{87EB87F9-042C-480C-AC68-1A4A2F2BDAA3}" type="presOf" srcId="{D9829441-F1BA-4327-A6B1-EACDF68153B2}" destId="{F19805B8-3E16-4D15-A39B-30C54A069818}" srcOrd="0" destOrd="0" presId="urn:microsoft.com/office/officeart/2005/8/layout/arrow2"/>
    <dgm:cxn modelId="{416FB4FB-C4C2-49ED-B787-59EC59B27326}" type="presOf" srcId="{83A83E48-948F-4E9C-88EB-2E876CD67E99}" destId="{E0791CDA-7EC8-4FF9-B3B0-C8E6FBB3245A}" srcOrd="0" destOrd="0" presId="urn:microsoft.com/office/officeart/2005/8/layout/arrow2"/>
    <dgm:cxn modelId="{B8EE09DD-458E-4C8F-9A23-B4DB03B90E95}" type="presParOf" srcId="{F19805B8-3E16-4D15-A39B-30C54A069818}" destId="{7262B86B-5C40-47EF-BE93-72492A940AEB}" srcOrd="0" destOrd="0" presId="urn:microsoft.com/office/officeart/2005/8/layout/arrow2"/>
    <dgm:cxn modelId="{C65F8D7A-6049-45B3-96B0-255C3589AA16}" type="presParOf" srcId="{F19805B8-3E16-4D15-A39B-30C54A069818}" destId="{3072CA54-E699-4ED7-B749-0D9433D12BCC}" srcOrd="1" destOrd="0" presId="urn:microsoft.com/office/officeart/2005/8/layout/arrow2"/>
    <dgm:cxn modelId="{2FF4E14C-46CC-4799-BDF7-4ADE20AE9700}" type="presParOf" srcId="{3072CA54-E699-4ED7-B749-0D9433D12BCC}" destId="{41B280AE-EEC5-4AC8-AAB1-E2C1626F8E31}" srcOrd="0" destOrd="0" presId="urn:microsoft.com/office/officeart/2005/8/layout/arrow2"/>
    <dgm:cxn modelId="{954BF086-15A2-49C3-84C3-1DAC801D0B97}" type="presParOf" srcId="{3072CA54-E699-4ED7-B749-0D9433D12BCC}" destId="{E0791CDA-7EC8-4FF9-B3B0-C8E6FBB3245A}" srcOrd="1" destOrd="0" presId="urn:microsoft.com/office/officeart/2005/8/layout/arrow2"/>
    <dgm:cxn modelId="{2C2D7D08-65AF-4B80-A1C5-F275FF2087AF}" type="presParOf" srcId="{3072CA54-E699-4ED7-B749-0D9433D12BCC}" destId="{E366D918-5DD9-4929-9DBF-7E111D43360C}" srcOrd="2" destOrd="0" presId="urn:microsoft.com/office/officeart/2005/8/layout/arrow2"/>
    <dgm:cxn modelId="{DBAF6FC7-C472-4B2D-A8B0-44A2CD1B5D7C}" type="presParOf" srcId="{3072CA54-E699-4ED7-B749-0D9433D12BCC}" destId="{42580349-78AF-4DDA-A58E-09921C78FD46}" srcOrd="3" destOrd="0" presId="urn:microsoft.com/office/officeart/2005/8/layout/arrow2"/>
    <dgm:cxn modelId="{5C098736-7D31-4CF9-8842-A48F0E20ED6F}" type="presParOf" srcId="{3072CA54-E699-4ED7-B749-0D9433D12BCC}" destId="{22D99EFB-54B8-4C37-B675-F1ADDD506A14}" srcOrd="4" destOrd="0" presId="urn:microsoft.com/office/officeart/2005/8/layout/arrow2"/>
    <dgm:cxn modelId="{14196A13-16FA-4AEE-85DC-16A648E28204}" type="presParOf" srcId="{3072CA54-E699-4ED7-B749-0D9433D12BCC}" destId="{04DDBB97-CF74-489E-B4F2-0F9A16F0BDA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A92966-2B43-425B-A58E-C79740121374}"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8DD8EB23-AFED-468B-9BC9-9F341BE71571}">
      <dgm:prSet phldrT="[Texto]" custT="1"/>
      <dgm:spPr/>
      <dgm:t>
        <a:bodyPr/>
        <a:lstStyle/>
        <a:p>
          <a:pPr algn="ctr"/>
          <a:r>
            <a:rPr lang="en-US" sz="2000" dirty="0"/>
            <a:t>Bienestar Laboral </a:t>
          </a:r>
        </a:p>
      </dgm:t>
    </dgm:pt>
    <dgm:pt modelId="{1B05244B-F1BE-45FB-9769-5CDEA9DC4C3B}" type="parTrans" cxnId="{8ADEC328-CEA1-4575-896A-2CF0353AF591}">
      <dgm:prSet/>
      <dgm:spPr/>
      <dgm:t>
        <a:bodyPr/>
        <a:lstStyle/>
        <a:p>
          <a:endParaRPr lang="en-US"/>
        </a:p>
      </dgm:t>
    </dgm:pt>
    <dgm:pt modelId="{6A75E42C-5719-46E9-BF4F-68098087C408}" type="sibTrans" cxnId="{8ADEC328-CEA1-4575-896A-2CF0353AF591}">
      <dgm:prSet/>
      <dgm:spPr/>
      <dgm:t>
        <a:bodyPr/>
        <a:lstStyle/>
        <a:p>
          <a:endParaRPr lang="en-US"/>
        </a:p>
      </dgm:t>
    </dgm:pt>
    <dgm:pt modelId="{8FAA8AEB-90BA-419B-AC73-A6D4F7ABB517}" type="pres">
      <dgm:prSet presAssocID="{98A92966-2B43-425B-A58E-C79740121374}" presName="linear" presStyleCnt="0">
        <dgm:presLayoutVars>
          <dgm:animLvl val="lvl"/>
          <dgm:resizeHandles val="exact"/>
        </dgm:presLayoutVars>
      </dgm:prSet>
      <dgm:spPr/>
    </dgm:pt>
    <dgm:pt modelId="{2631B459-29DA-432A-8BCC-3D8E44F7D15B}" type="pres">
      <dgm:prSet presAssocID="{8DD8EB23-AFED-468B-9BC9-9F341BE71571}" presName="parentText" presStyleLbl="node1" presStyleIdx="0" presStyleCnt="1" custScaleY="40546" custLinFactNeighborX="-447" custLinFactNeighborY="19152">
        <dgm:presLayoutVars>
          <dgm:chMax val="0"/>
          <dgm:bulletEnabled val="1"/>
        </dgm:presLayoutVars>
      </dgm:prSet>
      <dgm:spPr/>
    </dgm:pt>
  </dgm:ptLst>
  <dgm:cxnLst>
    <dgm:cxn modelId="{8ADEC328-CEA1-4575-896A-2CF0353AF591}" srcId="{98A92966-2B43-425B-A58E-C79740121374}" destId="{8DD8EB23-AFED-468B-9BC9-9F341BE71571}" srcOrd="0" destOrd="0" parTransId="{1B05244B-F1BE-45FB-9769-5CDEA9DC4C3B}" sibTransId="{6A75E42C-5719-46E9-BF4F-68098087C408}"/>
    <dgm:cxn modelId="{04FA343C-57C8-4298-8F36-3AA2F81F571F}" type="presOf" srcId="{98A92966-2B43-425B-A58E-C79740121374}" destId="{8FAA8AEB-90BA-419B-AC73-A6D4F7ABB517}" srcOrd="0" destOrd="0" presId="urn:microsoft.com/office/officeart/2005/8/layout/vList2"/>
    <dgm:cxn modelId="{AD5B6297-0EA5-472D-97B4-E4EA3E2262F2}" type="presOf" srcId="{8DD8EB23-AFED-468B-9BC9-9F341BE71571}" destId="{2631B459-29DA-432A-8BCC-3D8E44F7D15B}" srcOrd="0" destOrd="0" presId="urn:microsoft.com/office/officeart/2005/8/layout/vList2"/>
    <dgm:cxn modelId="{F2008303-592E-4064-9995-B91F8EA801C3}" type="presParOf" srcId="{8FAA8AEB-90BA-419B-AC73-A6D4F7ABB517}" destId="{2631B459-29DA-432A-8BCC-3D8E44F7D15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A92966-2B43-425B-A58E-C79740121374}" type="doc">
      <dgm:prSet loTypeId="urn:microsoft.com/office/officeart/2005/8/layout/vList2" loCatId="list" qsTypeId="urn:microsoft.com/office/officeart/2005/8/quickstyle/simple4" qsCatId="simple" csTypeId="urn:microsoft.com/office/officeart/2005/8/colors/accent2_4" csCatId="accent2" phldr="1"/>
      <dgm:spPr/>
      <dgm:t>
        <a:bodyPr/>
        <a:lstStyle/>
        <a:p>
          <a:endParaRPr lang="en-US"/>
        </a:p>
      </dgm:t>
    </dgm:pt>
    <dgm:pt modelId="{8DD8EB23-AFED-468B-9BC9-9F341BE71571}">
      <dgm:prSet phldrT="[Texto]" custT="1"/>
      <dgm:spPr/>
      <dgm:t>
        <a:bodyPr/>
        <a:lstStyle/>
        <a:p>
          <a:pPr algn="ctr"/>
          <a:r>
            <a:rPr lang="es-EC" sz="1800" dirty="0"/>
            <a:t>Desempeño Laboral</a:t>
          </a:r>
          <a:endParaRPr lang="en-US" sz="1800" dirty="0"/>
        </a:p>
      </dgm:t>
    </dgm:pt>
    <dgm:pt modelId="{1B05244B-F1BE-45FB-9769-5CDEA9DC4C3B}" type="parTrans" cxnId="{8ADEC328-CEA1-4575-896A-2CF0353AF591}">
      <dgm:prSet/>
      <dgm:spPr/>
      <dgm:t>
        <a:bodyPr/>
        <a:lstStyle/>
        <a:p>
          <a:endParaRPr lang="en-US"/>
        </a:p>
      </dgm:t>
    </dgm:pt>
    <dgm:pt modelId="{6A75E42C-5719-46E9-BF4F-68098087C408}" type="sibTrans" cxnId="{8ADEC328-CEA1-4575-896A-2CF0353AF591}">
      <dgm:prSet/>
      <dgm:spPr/>
      <dgm:t>
        <a:bodyPr/>
        <a:lstStyle/>
        <a:p>
          <a:endParaRPr lang="en-US"/>
        </a:p>
      </dgm:t>
    </dgm:pt>
    <dgm:pt modelId="{8FAA8AEB-90BA-419B-AC73-A6D4F7ABB517}" type="pres">
      <dgm:prSet presAssocID="{98A92966-2B43-425B-A58E-C79740121374}" presName="linear" presStyleCnt="0">
        <dgm:presLayoutVars>
          <dgm:animLvl val="lvl"/>
          <dgm:resizeHandles val="exact"/>
        </dgm:presLayoutVars>
      </dgm:prSet>
      <dgm:spPr/>
    </dgm:pt>
    <dgm:pt modelId="{2631B459-29DA-432A-8BCC-3D8E44F7D15B}" type="pres">
      <dgm:prSet presAssocID="{8DD8EB23-AFED-468B-9BC9-9F341BE71571}" presName="parentText" presStyleLbl="node1" presStyleIdx="0" presStyleCnt="1" custScaleY="41227" custLinFactNeighborX="-1522" custLinFactNeighborY="-77144">
        <dgm:presLayoutVars>
          <dgm:chMax val="0"/>
          <dgm:bulletEnabled val="1"/>
        </dgm:presLayoutVars>
      </dgm:prSet>
      <dgm:spPr/>
    </dgm:pt>
  </dgm:ptLst>
  <dgm:cxnLst>
    <dgm:cxn modelId="{8ADEC328-CEA1-4575-896A-2CF0353AF591}" srcId="{98A92966-2B43-425B-A58E-C79740121374}" destId="{8DD8EB23-AFED-468B-9BC9-9F341BE71571}" srcOrd="0" destOrd="0" parTransId="{1B05244B-F1BE-45FB-9769-5CDEA9DC4C3B}" sibTransId="{6A75E42C-5719-46E9-BF4F-68098087C408}"/>
    <dgm:cxn modelId="{34353D9D-4C42-4897-813E-0708709A5365}" type="presOf" srcId="{98A92966-2B43-425B-A58E-C79740121374}" destId="{8FAA8AEB-90BA-419B-AC73-A6D4F7ABB517}" srcOrd="0" destOrd="0" presId="urn:microsoft.com/office/officeart/2005/8/layout/vList2"/>
    <dgm:cxn modelId="{3AE2BAF4-1724-4853-A5C3-5F10C5998819}" type="presOf" srcId="{8DD8EB23-AFED-468B-9BC9-9F341BE71571}" destId="{2631B459-29DA-432A-8BCC-3D8E44F7D15B}" srcOrd="0" destOrd="0" presId="urn:microsoft.com/office/officeart/2005/8/layout/vList2"/>
    <dgm:cxn modelId="{BCFA994D-C4E1-40D0-836B-E67972ECA036}" type="presParOf" srcId="{8FAA8AEB-90BA-419B-AC73-A6D4F7ABB517}" destId="{2631B459-29DA-432A-8BCC-3D8E44F7D15B}"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2867F7-9D5B-4926-82C9-83075D34A94A}" type="doc">
      <dgm:prSet loTypeId="urn:microsoft.com/office/officeart/2005/8/layout/process4" loCatId="list" qsTypeId="urn:microsoft.com/office/officeart/2005/8/quickstyle/simple4" qsCatId="simple" csTypeId="urn:microsoft.com/office/officeart/2005/8/colors/colorful5" csCatId="colorful" phldr="1"/>
      <dgm:spPr/>
      <dgm:t>
        <a:bodyPr/>
        <a:lstStyle/>
        <a:p>
          <a:endParaRPr lang="es-EC"/>
        </a:p>
      </dgm:t>
    </dgm:pt>
    <dgm:pt modelId="{EAADE92F-7199-446F-ABF7-A4CCBFA2AB8A}">
      <dgm:prSet phldrT="[Texto]" custT="1"/>
      <dgm:spPr/>
      <dgm:t>
        <a:bodyPr/>
        <a:lstStyle/>
        <a:p>
          <a:r>
            <a:rPr lang="es-E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 desempeño laboral de las pymes de alojamiento  del cantón Ibarra es bajo </a:t>
          </a:r>
          <a:endParaRPr lang="es-EC" sz="2200" dirty="0">
            <a:solidFill>
              <a:schemeClr val="tx1"/>
            </a:solidFill>
            <a:latin typeface="Times New Roman" panose="02020603050405020304" pitchFamily="18" charset="0"/>
            <a:cs typeface="Times New Roman" panose="02020603050405020304" pitchFamily="18" charset="0"/>
          </a:endParaRPr>
        </a:p>
      </dgm:t>
    </dgm:pt>
    <dgm:pt modelId="{34066B1A-7C78-4C8B-8C18-8345769EE719}" type="parTrans" cxnId="{B329D265-21CD-4FEA-827D-ED63D5418841}">
      <dgm:prSet/>
      <dgm:spPr/>
      <dgm:t>
        <a:bodyPr/>
        <a:lstStyle/>
        <a:p>
          <a:endParaRPr lang="es-EC" sz="2200">
            <a:solidFill>
              <a:schemeClr val="tx1"/>
            </a:solidFill>
            <a:latin typeface="Times New Roman" panose="02020603050405020304" pitchFamily="18" charset="0"/>
            <a:cs typeface="Times New Roman" panose="02020603050405020304" pitchFamily="18" charset="0"/>
          </a:endParaRPr>
        </a:p>
      </dgm:t>
    </dgm:pt>
    <dgm:pt modelId="{6F8CA7B3-E439-4BF8-A83D-AB81F718E790}" type="sibTrans" cxnId="{B329D265-21CD-4FEA-827D-ED63D5418841}">
      <dgm:prSet/>
      <dgm:spPr/>
      <dgm:t>
        <a:bodyPr/>
        <a:lstStyle/>
        <a:p>
          <a:endParaRPr lang="es-EC" sz="2200">
            <a:solidFill>
              <a:schemeClr val="tx1"/>
            </a:solidFill>
            <a:latin typeface="Times New Roman" panose="02020603050405020304" pitchFamily="18" charset="0"/>
            <a:cs typeface="Times New Roman" panose="02020603050405020304" pitchFamily="18" charset="0"/>
          </a:endParaRPr>
        </a:p>
      </dgm:t>
    </dgm:pt>
    <dgm:pt modelId="{F5010D1B-B1E2-4F56-B6BE-FE3D3D142088}">
      <dgm:prSet phldrT="[Texto]" custT="1"/>
      <dgm:spPr/>
      <dgm:t>
        <a:bodyPr/>
        <a:lstStyle/>
        <a:p>
          <a:r>
            <a:rPr lang="es-EC" sz="2200" dirty="0">
              <a:solidFill>
                <a:schemeClr val="tx1"/>
              </a:solidFill>
              <a:latin typeface="Times New Roman" panose="02020603050405020304" pitchFamily="18" charset="0"/>
              <a:cs typeface="Times New Roman" panose="02020603050405020304" pitchFamily="18" charset="0"/>
            </a:rPr>
            <a:t>Existe una correlación significativa entre los factores del bienestar laboral que influyen en la variable del desempeño laboral.</a:t>
          </a:r>
        </a:p>
      </dgm:t>
    </dgm:pt>
    <dgm:pt modelId="{FC401E78-1EE5-424E-AAFE-110100FAFA27}" type="sibTrans" cxnId="{6F643952-242C-42EC-A1D8-D3130F26FF3E}">
      <dgm:prSet/>
      <dgm:spPr/>
      <dgm:t>
        <a:bodyPr/>
        <a:lstStyle/>
        <a:p>
          <a:endParaRPr lang="es-EC" sz="2200">
            <a:solidFill>
              <a:schemeClr val="tx1"/>
            </a:solidFill>
            <a:latin typeface="Times New Roman" panose="02020603050405020304" pitchFamily="18" charset="0"/>
            <a:cs typeface="Times New Roman" panose="02020603050405020304" pitchFamily="18" charset="0"/>
          </a:endParaRPr>
        </a:p>
      </dgm:t>
    </dgm:pt>
    <dgm:pt modelId="{F32797B5-7968-400A-82DC-45E242D84186}" type="parTrans" cxnId="{6F643952-242C-42EC-A1D8-D3130F26FF3E}">
      <dgm:prSet/>
      <dgm:spPr/>
      <dgm:t>
        <a:bodyPr/>
        <a:lstStyle/>
        <a:p>
          <a:endParaRPr lang="es-EC" sz="2200">
            <a:solidFill>
              <a:schemeClr val="tx1"/>
            </a:solidFill>
            <a:latin typeface="Times New Roman" panose="02020603050405020304" pitchFamily="18" charset="0"/>
            <a:cs typeface="Times New Roman" panose="02020603050405020304" pitchFamily="18" charset="0"/>
          </a:endParaRPr>
        </a:p>
      </dgm:t>
    </dgm:pt>
    <dgm:pt modelId="{E87EB288-8C26-4FB7-8818-3B51EFCF1017}">
      <dgm:prSet phldrT="[Texto]" custT="1"/>
      <dgm:spPr/>
      <dgm:t>
        <a:bodyPr/>
        <a:lstStyle/>
        <a:p>
          <a:r>
            <a:rPr lang="es-EC" sz="2200" dirty="0">
              <a:solidFill>
                <a:schemeClr val="tx1"/>
              </a:solidFill>
              <a:latin typeface="Times New Roman" panose="02020603050405020304" pitchFamily="18" charset="0"/>
              <a:cs typeface="Times New Roman" panose="02020603050405020304" pitchFamily="18" charset="0"/>
            </a:rPr>
            <a:t>HIPÓTESIS ESPECIFICAS </a:t>
          </a:r>
        </a:p>
      </dgm:t>
    </dgm:pt>
    <dgm:pt modelId="{8AFEE887-A996-4C1C-8536-DD0B6541BF64}" type="sibTrans" cxnId="{A84412CF-AF19-4FBA-8A27-A54D4BFFD144}">
      <dgm:prSet/>
      <dgm:spPr/>
      <dgm:t>
        <a:bodyPr/>
        <a:lstStyle/>
        <a:p>
          <a:endParaRPr lang="es-EC" sz="2200">
            <a:solidFill>
              <a:schemeClr val="tx1"/>
            </a:solidFill>
            <a:latin typeface="Times New Roman" panose="02020603050405020304" pitchFamily="18" charset="0"/>
            <a:cs typeface="Times New Roman" panose="02020603050405020304" pitchFamily="18" charset="0"/>
          </a:endParaRPr>
        </a:p>
      </dgm:t>
    </dgm:pt>
    <dgm:pt modelId="{45524E34-ABF2-42BA-BB12-C479AD1C25D8}" type="parTrans" cxnId="{A84412CF-AF19-4FBA-8A27-A54D4BFFD144}">
      <dgm:prSet/>
      <dgm:spPr/>
      <dgm:t>
        <a:bodyPr/>
        <a:lstStyle/>
        <a:p>
          <a:endParaRPr lang="es-EC" sz="2200">
            <a:solidFill>
              <a:schemeClr val="tx1"/>
            </a:solidFill>
            <a:latin typeface="Times New Roman" panose="02020603050405020304" pitchFamily="18" charset="0"/>
            <a:cs typeface="Times New Roman" panose="02020603050405020304" pitchFamily="18" charset="0"/>
          </a:endParaRPr>
        </a:p>
      </dgm:t>
    </dgm:pt>
    <dgm:pt modelId="{561E0137-A92C-4D7D-8F1D-2BFF036161A4}" type="pres">
      <dgm:prSet presAssocID="{1A2867F7-9D5B-4926-82C9-83075D34A94A}" presName="Name0" presStyleCnt="0">
        <dgm:presLayoutVars>
          <dgm:dir/>
          <dgm:animLvl val="lvl"/>
          <dgm:resizeHandles val="exact"/>
        </dgm:presLayoutVars>
      </dgm:prSet>
      <dgm:spPr/>
    </dgm:pt>
    <dgm:pt modelId="{6D9AC46F-1423-404C-B510-22B9761BAFA5}" type="pres">
      <dgm:prSet presAssocID="{EAADE92F-7199-446F-ABF7-A4CCBFA2AB8A}" presName="boxAndChildren" presStyleCnt="0"/>
      <dgm:spPr/>
    </dgm:pt>
    <dgm:pt modelId="{E14BA92F-D75C-4893-8A01-49E6F6685CFD}" type="pres">
      <dgm:prSet presAssocID="{EAADE92F-7199-446F-ABF7-A4CCBFA2AB8A}" presName="parentTextBox" presStyleLbl="node1" presStyleIdx="0" presStyleCnt="3"/>
      <dgm:spPr/>
    </dgm:pt>
    <dgm:pt modelId="{CF2ECD91-8578-4B3A-A25C-D0C11DAA3480}" type="pres">
      <dgm:prSet presAssocID="{FC401E78-1EE5-424E-AAFE-110100FAFA27}" presName="sp" presStyleCnt="0"/>
      <dgm:spPr/>
    </dgm:pt>
    <dgm:pt modelId="{896F67D3-F6EF-405E-8912-84772121B2F5}" type="pres">
      <dgm:prSet presAssocID="{F5010D1B-B1E2-4F56-B6BE-FE3D3D142088}" presName="arrowAndChildren" presStyleCnt="0"/>
      <dgm:spPr/>
    </dgm:pt>
    <dgm:pt modelId="{55ECF0B0-6AB1-488C-87A7-7C9906025595}" type="pres">
      <dgm:prSet presAssocID="{F5010D1B-B1E2-4F56-B6BE-FE3D3D142088}" presName="parentTextArrow" presStyleLbl="node1" presStyleIdx="1" presStyleCnt="3"/>
      <dgm:spPr/>
    </dgm:pt>
    <dgm:pt modelId="{D3B71AA2-A310-49C7-B117-1AC9A9DC33C9}" type="pres">
      <dgm:prSet presAssocID="{8AFEE887-A996-4C1C-8536-DD0B6541BF64}" presName="sp" presStyleCnt="0"/>
      <dgm:spPr/>
    </dgm:pt>
    <dgm:pt modelId="{C417CBD7-4213-428E-8A58-8676FDE0BAC4}" type="pres">
      <dgm:prSet presAssocID="{E87EB288-8C26-4FB7-8818-3B51EFCF1017}" presName="arrowAndChildren" presStyleCnt="0"/>
      <dgm:spPr/>
    </dgm:pt>
    <dgm:pt modelId="{91982844-6F37-4156-9393-E583FABCF575}" type="pres">
      <dgm:prSet presAssocID="{E87EB288-8C26-4FB7-8818-3B51EFCF1017}" presName="parentTextArrow" presStyleLbl="node1" presStyleIdx="2" presStyleCnt="3" custLinFactNeighborX="-574" custLinFactNeighborY="-11782"/>
      <dgm:spPr/>
    </dgm:pt>
  </dgm:ptLst>
  <dgm:cxnLst>
    <dgm:cxn modelId="{7046BF17-9C5E-43FE-B695-282C7B2E96C9}" type="presOf" srcId="{EAADE92F-7199-446F-ABF7-A4CCBFA2AB8A}" destId="{E14BA92F-D75C-4893-8A01-49E6F6685CFD}" srcOrd="0" destOrd="0" presId="urn:microsoft.com/office/officeart/2005/8/layout/process4"/>
    <dgm:cxn modelId="{32395E2B-60C1-4B52-A837-6D0897A84D2E}" type="presOf" srcId="{F5010D1B-B1E2-4F56-B6BE-FE3D3D142088}" destId="{55ECF0B0-6AB1-488C-87A7-7C9906025595}" srcOrd="0" destOrd="0" presId="urn:microsoft.com/office/officeart/2005/8/layout/process4"/>
    <dgm:cxn modelId="{9CCE693F-87C0-41A4-A5A7-D4B18A978485}" type="presOf" srcId="{1A2867F7-9D5B-4926-82C9-83075D34A94A}" destId="{561E0137-A92C-4D7D-8F1D-2BFF036161A4}" srcOrd="0" destOrd="0" presId="urn:microsoft.com/office/officeart/2005/8/layout/process4"/>
    <dgm:cxn modelId="{B329D265-21CD-4FEA-827D-ED63D5418841}" srcId="{1A2867F7-9D5B-4926-82C9-83075D34A94A}" destId="{EAADE92F-7199-446F-ABF7-A4CCBFA2AB8A}" srcOrd="2" destOrd="0" parTransId="{34066B1A-7C78-4C8B-8C18-8345769EE719}" sibTransId="{6F8CA7B3-E439-4BF8-A83D-AB81F718E790}"/>
    <dgm:cxn modelId="{6F643952-242C-42EC-A1D8-D3130F26FF3E}" srcId="{1A2867F7-9D5B-4926-82C9-83075D34A94A}" destId="{F5010D1B-B1E2-4F56-B6BE-FE3D3D142088}" srcOrd="1" destOrd="0" parTransId="{F32797B5-7968-400A-82DC-45E242D84186}" sibTransId="{FC401E78-1EE5-424E-AAFE-110100FAFA27}"/>
    <dgm:cxn modelId="{3D5562A4-0697-46C4-8F08-369934666C44}" type="presOf" srcId="{E87EB288-8C26-4FB7-8818-3B51EFCF1017}" destId="{91982844-6F37-4156-9393-E583FABCF575}" srcOrd="0" destOrd="0" presId="urn:microsoft.com/office/officeart/2005/8/layout/process4"/>
    <dgm:cxn modelId="{A84412CF-AF19-4FBA-8A27-A54D4BFFD144}" srcId="{1A2867F7-9D5B-4926-82C9-83075D34A94A}" destId="{E87EB288-8C26-4FB7-8818-3B51EFCF1017}" srcOrd="0" destOrd="0" parTransId="{45524E34-ABF2-42BA-BB12-C479AD1C25D8}" sibTransId="{8AFEE887-A996-4C1C-8536-DD0B6541BF64}"/>
    <dgm:cxn modelId="{ACABF8ED-E4C3-416A-A978-DB3063A7F481}" type="presParOf" srcId="{561E0137-A92C-4D7D-8F1D-2BFF036161A4}" destId="{6D9AC46F-1423-404C-B510-22B9761BAFA5}" srcOrd="0" destOrd="0" presId="urn:microsoft.com/office/officeart/2005/8/layout/process4"/>
    <dgm:cxn modelId="{C64BE5D2-6FD1-46FD-9C7E-782A96B8A448}" type="presParOf" srcId="{6D9AC46F-1423-404C-B510-22B9761BAFA5}" destId="{E14BA92F-D75C-4893-8A01-49E6F6685CFD}" srcOrd="0" destOrd="0" presId="urn:microsoft.com/office/officeart/2005/8/layout/process4"/>
    <dgm:cxn modelId="{133A91BF-5811-4298-B3FF-380F1934B5B1}" type="presParOf" srcId="{561E0137-A92C-4D7D-8F1D-2BFF036161A4}" destId="{CF2ECD91-8578-4B3A-A25C-D0C11DAA3480}" srcOrd="1" destOrd="0" presId="urn:microsoft.com/office/officeart/2005/8/layout/process4"/>
    <dgm:cxn modelId="{2CFEB97F-9E74-4C55-8713-936AB73C0F58}" type="presParOf" srcId="{561E0137-A92C-4D7D-8F1D-2BFF036161A4}" destId="{896F67D3-F6EF-405E-8912-84772121B2F5}" srcOrd="2" destOrd="0" presId="urn:microsoft.com/office/officeart/2005/8/layout/process4"/>
    <dgm:cxn modelId="{4DA2F65D-ADEB-4F7A-8D7D-5FD31CF1CB24}" type="presParOf" srcId="{896F67D3-F6EF-405E-8912-84772121B2F5}" destId="{55ECF0B0-6AB1-488C-87A7-7C9906025595}" srcOrd="0" destOrd="0" presId="urn:microsoft.com/office/officeart/2005/8/layout/process4"/>
    <dgm:cxn modelId="{E5368511-8F1C-4F0D-98E2-0E1521CAD8B6}" type="presParOf" srcId="{561E0137-A92C-4D7D-8F1D-2BFF036161A4}" destId="{D3B71AA2-A310-49C7-B117-1AC9A9DC33C9}" srcOrd="3" destOrd="0" presId="urn:microsoft.com/office/officeart/2005/8/layout/process4"/>
    <dgm:cxn modelId="{422B7DD3-0559-466A-B04B-75E43971BC09}" type="presParOf" srcId="{561E0137-A92C-4D7D-8F1D-2BFF036161A4}" destId="{C417CBD7-4213-428E-8A58-8676FDE0BAC4}" srcOrd="4" destOrd="0" presId="urn:microsoft.com/office/officeart/2005/8/layout/process4"/>
    <dgm:cxn modelId="{5AA1C962-63D1-4079-8BF7-0E21E738287F}" type="presParOf" srcId="{C417CBD7-4213-428E-8A58-8676FDE0BAC4}" destId="{91982844-6F37-4156-9393-E583FABCF5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AD9B-40F3-4064-9403-50C065461D9C}">
      <dsp:nvSpPr>
        <dsp:cNvPr id="0" name=""/>
        <dsp:cNvSpPr/>
      </dsp:nvSpPr>
      <dsp:spPr>
        <a:xfrm>
          <a:off x="3674566" y="503"/>
          <a:ext cx="5511849" cy="1962016"/>
        </a:xfrm>
        <a:prstGeom prst="rightArrow">
          <a:avLst>
            <a:gd name="adj1" fmla="val 75000"/>
            <a:gd name="adj2" fmla="val 5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a:t> Organización Mundial de la Salud (OMS)  en su declaración constitucional de 1948 menciona, que es un estado de completo bienestar físico, mental y social </a:t>
          </a:r>
          <a:r>
            <a:rPr lang="es-419" sz="1700" kern="1200" dirty="0"/>
            <a:t>(Blanch, </a:t>
          </a:r>
          <a:r>
            <a:rPr lang="es-419" sz="1700" kern="1200" dirty="0" err="1"/>
            <a:t>Sahagun</a:t>
          </a:r>
          <a:r>
            <a:rPr lang="es-419" sz="1700" kern="1200" dirty="0"/>
            <a:t>, Cantera, &amp; Cervantes, 2010)</a:t>
          </a:r>
          <a:r>
            <a:rPr lang="es-EC" sz="1700" kern="1200" dirty="0"/>
            <a:t>.</a:t>
          </a:r>
        </a:p>
      </dsp:txBody>
      <dsp:txXfrm>
        <a:off x="3674566" y="245755"/>
        <a:ext cx="4776093" cy="1471512"/>
      </dsp:txXfrm>
    </dsp:sp>
    <dsp:sp modelId="{FD18944C-5E0D-416C-B5D6-58453CA693FB}">
      <dsp:nvSpPr>
        <dsp:cNvPr id="0" name=""/>
        <dsp:cNvSpPr/>
      </dsp:nvSpPr>
      <dsp:spPr>
        <a:xfrm>
          <a:off x="0" y="0"/>
          <a:ext cx="3674566" cy="196201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BIENESTAR LABORAL</a:t>
          </a:r>
        </a:p>
        <a:p>
          <a:pPr marL="0" lvl="0" indent="0" algn="ctr" defTabSz="711200">
            <a:lnSpc>
              <a:spcPct val="90000"/>
            </a:lnSpc>
            <a:spcBef>
              <a:spcPct val="0"/>
            </a:spcBef>
            <a:spcAft>
              <a:spcPct val="35000"/>
            </a:spcAft>
            <a:buNone/>
          </a:pPr>
          <a:endParaRPr lang="es-MX" sz="1600" b="0" kern="1200" dirty="0">
            <a:solidFill>
              <a:schemeClr val="tx1"/>
            </a:solidFill>
          </a:endParaRPr>
        </a:p>
        <a:p>
          <a:pPr marL="0" lvl="0" indent="0" algn="ctr" defTabSz="711200">
            <a:lnSpc>
              <a:spcPct val="90000"/>
            </a:lnSpc>
            <a:spcBef>
              <a:spcPct val="0"/>
            </a:spcBef>
            <a:spcAft>
              <a:spcPct val="35000"/>
            </a:spcAft>
            <a:buNone/>
          </a:pPr>
          <a:endParaRPr lang="es-MX" sz="1600" b="0" kern="1200" dirty="0">
            <a:solidFill>
              <a:schemeClr val="tx1"/>
            </a:solidFill>
          </a:endParaRPr>
        </a:p>
        <a:p>
          <a:pPr marL="0" lvl="0" indent="0" algn="ctr" defTabSz="711200">
            <a:lnSpc>
              <a:spcPct val="90000"/>
            </a:lnSpc>
            <a:spcBef>
              <a:spcPct val="0"/>
            </a:spcBef>
            <a:spcAft>
              <a:spcPct val="35000"/>
            </a:spcAft>
            <a:buNone/>
          </a:pPr>
          <a:endParaRPr lang="es-MX" sz="1600" b="0" kern="1200" dirty="0">
            <a:solidFill>
              <a:schemeClr val="tx1"/>
            </a:solidFill>
          </a:endParaRPr>
        </a:p>
      </dsp:txBody>
      <dsp:txXfrm>
        <a:off x="95778" y="95778"/>
        <a:ext cx="3483010" cy="1770460"/>
      </dsp:txXfrm>
    </dsp:sp>
    <dsp:sp modelId="{41522E88-FA3A-42D6-8C0C-A957BF4D02D2}">
      <dsp:nvSpPr>
        <dsp:cNvPr id="0" name=""/>
        <dsp:cNvSpPr/>
      </dsp:nvSpPr>
      <dsp:spPr>
        <a:xfrm>
          <a:off x="3674566" y="2158720"/>
          <a:ext cx="5511849" cy="1962016"/>
        </a:xfrm>
        <a:prstGeom prst="rightArrow">
          <a:avLst>
            <a:gd name="adj1" fmla="val 75000"/>
            <a:gd name="adj2" fmla="val 50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a:t>Son las habilidades o competencias, la disciplina y las conductas y actitudes personales que apoya a las acciones del trabajador en pro de consolidar los objetivos de la empresa </a:t>
          </a:r>
          <a:r>
            <a:rPr lang="es-419" sz="1700" kern="1200" dirty="0"/>
            <a:t>(Garzón, 2014)</a:t>
          </a:r>
          <a:r>
            <a:rPr lang="es-EC" sz="1700" kern="1200" dirty="0"/>
            <a:t>.</a:t>
          </a:r>
        </a:p>
      </dsp:txBody>
      <dsp:txXfrm>
        <a:off x="3674566" y="2403972"/>
        <a:ext cx="4776093" cy="1471512"/>
      </dsp:txXfrm>
    </dsp:sp>
    <dsp:sp modelId="{33441E91-B319-4370-9B09-3DB97946F4A3}">
      <dsp:nvSpPr>
        <dsp:cNvPr id="0" name=""/>
        <dsp:cNvSpPr/>
      </dsp:nvSpPr>
      <dsp:spPr>
        <a:xfrm>
          <a:off x="0" y="2158720"/>
          <a:ext cx="3674566" cy="196201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effectLst/>
            </a:rPr>
            <a:t>DESEMPEÑO LABORAL</a:t>
          </a:r>
        </a:p>
        <a:p>
          <a:pPr marL="0" lvl="0" indent="0" algn="ctr" defTabSz="711200">
            <a:lnSpc>
              <a:spcPct val="90000"/>
            </a:lnSpc>
            <a:spcBef>
              <a:spcPct val="0"/>
            </a:spcBef>
            <a:spcAft>
              <a:spcPct val="35000"/>
            </a:spcAft>
            <a:buNone/>
          </a:pPr>
          <a:endParaRPr lang="es-EC" sz="1600" b="0" kern="1200" dirty="0">
            <a:solidFill>
              <a:schemeClr val="tx1"/>
            </a:solidFill>
            <a:effectLst/>
          </a:endParaRPr>
        </a:p>
        <a:p>
          <a:pPr marL="0" lvl="0" indent="0" algn="ctr" defTabSz="711200">
            <a:lnSpc>
              <a:spcPct val="90000"/>
            </a:lnSpc>
            <a:spcBef>
              <a:spcPct val="0"/>
            </a:spcBef>
            <a:spcAft>
              <a:spcPct val="35000"/>
            </a:spcAft>
            <a:buNone/>
          </a:pPr>
          <a:endParaRPr lang="es-EC" sz="1600" b="0" kern="1200" dirty="0">
            <a:solidFill>
              <a:schemeClr val="tx1"/>
            </a:solidFill>
            <a:effectLst/>
          </a:endParaRPr>
        </a:p>
        <a:p>
          <a:pPr marL="0" lvl="0" indent="0" algn="ctr" defTabSz="711200">
            <a:lnSpc>
              <a:spcPct val="90000"/>
            </a:lnSpc>
            <a:spcBef>
              <a:spcPct val="0"/>
            </a:spcBef>
            <a:spcAft>
              <a:spcPct val="35000"/>
            </a:spcAft>
            <a:buNone/>
          </a:pPr>
          <a:r>
            <a:rPr lang="es-EC" sz="1600" b="0" kern="1200" dirty="0">
              <a:solidFill>
                <a:schemeClr val="tx1"/>
              </a:solidFill>
              <a:effectLst/>
            </a:rPr>
            <a:t> </a:t>
          </a:r>
          <a:endParaRPr lang="es-MX" sz="1600" b="0" kern="1200" dirty="0">
            <a:solidFill>
              <a:schemeClr val="tx1"/>
            </a:solidFill>
          </a:endParaRPr>
        </a:p>
      </dsp:txBody>
      <dsp:txXfrm>
        <a:off x="95778" y="2254498"/>
        <a:ext cx="3483010" cy="1770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2144633" y="673821"/>
          <a:ext cx="2512359" cy="1675743"/>
        </a:xfrm>
        <a:prstGeom prst="rect">
          <a:avLst/>
        </a:prstGeom>
        <a:solidFill>
          <a:schemeClr val="accent2">
            <a:alpha val="90000"/>
            <a:tint val="55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EC" sz="1200" b="1" kern="1200" noProof="0" dirty="0">
              <a:effectLst/>
              <a:latin typeface="Times New Roman" panose="02020603050405020304" pitchFamily="18" charset="0"/>
              <a:cs typeface="Times New Roman" panose="02020603050405020304" pitchFamily="18" charset="0"/>
            </a:rPr>
            <a:t>MEJORAMIENTO</a:t>
          </a:r>
          <a:r>
            <a:rPr lang="es-EC" sz="1200" b="1" kern="1200" baseline="0" noProof="0" dirty="0">
              <a:effectLst/>
              <a:latin typeface="Times New Roman" panose="02020603050405020304" pitchFamily="18" charset="0"/>
              <a:cs typeface="Times New Roman" panose="02020603050405020304" pitchFamily="18" charset="0"/>
            </a:rPr>
            <a:t> DE LAS RELACIONES  ENTRE LOS DIRECTIVOS DE LAS PYMES Y LOS EMPLEADOS</a:t>
          </a:r>
          <a:endParaRPr lang="es-EC" sz="1200" b="1" kern="1200" noProof="0" dirty="0">
            <a:effectLst/>
            <a:latin typeface="Times New Roman" panose="02020603050405020304" pitchFamily="18" charset="0"/>
            <a:cs typeface="Times New Roman" panose="02020603050405020304" pitchFamily="18" charset="0"/>
          </a:endParaRPr>
        </a:p>
      </dsp:txBody>
      <dsp:txXfrm>
        <a:off x="2546611" y="673821"/>
        <a:ext cx="2110381" cy="1675743"/>
      </dsp:txXfrm>
    </dsp:sp>
    <dsp:sp modelId="{73CB1CE9-8BDD-4738-B952-65BC39666160}">
      <dsp:nvSpPr>
        <dsp:cNvPr id="0" name=""/>
        <dsp:cNvSpPr/>
      </dsp:nvSpPr>
      <dsp:spPr>
        <a:xfrm>
          <a:off x="804708" y="0"/>
          <a:ext cx="1674906" cy="1674906"/>
        </a:xfrm>
        <a:prstGeom prst="ellipse">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a:t>Estrategia</a:t>
          </a:r>
          <a:endParaRPr lang="en-US" sz="1900" kern="1200" dirty="0"/>
        </a:p>
      </dsp:txBody>
      <dsp:txXfrm>
        <a:off x="1049992" y="245284"/>
        <a:ext cx="1184338" cy="1184338"/>
      </dsp:txXfrm>
    </dsp:sp>
    <dsp:sp modelId="{B8E3399F-C1A1-462F-97AE-249611794B1C}">
      <dsp:nvSpPr>
        <dsp:cNvPr id="0" name=""/>
        <dsp:cNvSpPr/>
      </dsp:nvSpPr>
      <dsp:spPr>
        <a:xfrm>
          <a:off x="6331899" y="673821"/>
          <a:ext cx="2512359" cy="1675743"/>
        </a:xfrm>
        <a:prstGeom prst="rect">
          <a:avLst/>
        </a:prstGeom>
        <a:solidFill>
          <a:schemeClr val="accent2">
            <a:alpha val="90000"/>
            <a:tint val="55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latin typeface="Times New Roman" panose="02020603050405020304" pitchFamily="18" charset="0"/>
              <a:cs typeface="Times New Roman" panose="02020603050405020304" pitchFamily="18" charset="0"/>
            </a:rPr>
            <a:t>Promover</a:t>
          </a:r>
          <a:r>
            <a:rPr lang="es-EC" sz="1400" kern="1200" baseline="0" noProof="0" dirty="0">
              <a:latin typeface="Times New Roman" panose="02020603050405020304" pitchFamily="18" charset="0"/>
              <a:cs typeface="Times New Roman" panose="02020603050405020304" pitchFamily="18" charset="0"/>
            </a:rPr>
            <a:t> el diálogo y la comunicación.</a:t>
          </a:r>
          <a:endParaRPr lang="es-EC" sz="1400" kern="1200" noProof="0" dirty="0">
            <a:latin typeface="Times New Roman" panose="02020603050405020304" pitchFamily="18" charset="0"/>
            <a:cs typeface="Times New Roman" panose="02020603050405020304" pitchFamily="18" charset="0"/>
          </a:endParaRPr>
        </a:p>
      </dsp:txBody>
      <dsp:txXfrm>
        <a:off x="6733876" y="673821"/>
        <a:ext cx="2110381" cy="1675743"/>
      </dsp:txXfrm>
    </dsp:sp>
    <dsp:sp modelId="{2B2254A1-BD0A-48E7-AA49-7377F6381BC0}">
      <dsp:nvSpPr>
        <dsp:cNvPr id="0" name=""/>
        <dsp:cNvSpPr/>
      </dsp:nvSpPr>
      <dsp:spPr>
        <a:xfrm>
          <a:off x="6312327" y="2275765"/>
          <a:ext cx="2512359" cy="1675743"/>
        </a:xfrm>
        <a:prstGeom prst="rect">
          <a:avLst/>
        </a:prstGeom>
        <a:solidFill>
          <a:schemeClr val="accent2">
            <a:alpha val="90000"/>
            <a:tint val="55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latin typeface="Times New Roman" panose="02020603050405020304" pitchFamily="18" charset="0"/>
              <a:cs typeface="Times New Roman" panose="02020603050405020304" pitchFamily="18" charset="0"/>
            </a:rPr>
            <a:t>Fomentar</a:t>
          </a:r>
          <a:r>
            <a:rPr lang="es-EC" sz="1400" kern="1200" dirty="0">
              <a:latin typeface="Times New Roman" panose="02020603050405020304" pitchFamily="18" charset="0"/>
              <a:cs typeface="Times New Roman" panose="02020603050405020304" pitchFamily="18" charset="0"/>
            </a:rPr>
            <a:t> un </a:t>
          </a:r>
          <a:r>
            <a:rPr lang="es-EC" sz="1400" kern="1200" noProof="0" dirty="0">
              <a:latin typeface="Times New Roman" panose="02020603050405020304" pitchFamily="18" charset="0"/>
              <a:cs typeface="Times New Roman" panose="02020603050405020304" pitchFamily="18" charset="0"/>
            </a:rPr>
            <a:t>liderazgo</a:t>
          </a:r>
          <a:r>
            <a:rPr lang="es-EC" sz="1400" kern="1200" dirty="0">
              <a:latin typeface="Times New Roman" panose="02020603050405020304" pitchFamily="18" charset="0"/>
              <a:cs typeface="Times New Roman" panose="02020603050405020304" pitchFamily="18" charset="0"/>
            </a:rPr>
            <a:t> adecuado.</a:t>
          </a:r>
        </a:p>
      </dsp:txBody>
      <dsp:txXfrm>
        <a:off x="6714305" y="2275765"/>
        <a:ext cx="2110381" cy="1675743"/>
      </dsp:txXfrm>
    </dsp:sp>
    <dsp:sp modelId="{D319D240-F69A-4E95-808D-A565DFDAEAC0}">
      <dsp:nvSpPr>
        <dsp:cNvPr id="0" name=""/>
        <dsp:cNvSpPr/>
      </dsp:nvSpPr>
      <dsp:spPr>
        <a:xfrm>
          <a:off x="6331899" y="4025309"/>
          <a:ext cx="2512359" cy="1675743"/>
        </a:xfrm>
        <a:prstGeom prst="rect">
          <a:avLst/>
        </a:prstGeom>
        <a:solidFill>
          <a:schemeClr val="accent2">
            <a:alpha val="90000"/>
            <a:tint val="55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just" defTabSz="711200">
            <a:lnSpc>
              <a:spcPct val="90000"/>
            </a:lnSpc>
            <a:spcBef>
              <a:spcPct val="0"/>
            </a:spcBef>
            <a:spcAft>
              <a:spcPct val="35000"/>
            </a:spcAft>
            <a:buNone/>
          </a:pPr>
          <a:r>
            <a:rPr lang="es-EC" sz="1600" kern="1200" noProof="0" dirty="0">
              <a:latin typeface="Times New Roman" panose="02020603050405020304" pitchFamily="18" charset="0"/>
              <a:cs typeface="Times New Roman" panose="02020603050405020304" pitchFamily="18" charset="0"/>
            </a:rPr>
            <a:t>Proporcionar mecanismos para que los empleados puedan expresar sus quejas y resolver conflictos</a:t>
          </a:r>
          <a:r>
            <a:rPr lang="en-US" sz="1400" kern="1200" dirty="0">
              <a:latin typeface="Times New Roman" panose="02020603050405020304" pitchFamily="18" charset="0"/>
              <a:cs typeface="Times New Roman" panose="02020603050405020304" pitchFamily="18" charset="0"/>
            </a:rPr>
            <a:t>.</a:t>
          </a:r>
        </a:p>
      </dsp:txBody>
      <dsp:txXfrm>
        <a:off x="6733876" y="4025309"/>
        <a:ext cx="2110381" cy="1675743"/>
      </dsp:txXfrm>
    </dsp:sp>
    <dsp:sp modelId="{F7372207-B55D-4329-880F-690586EB5D10}">
      <dsp:nvSpPr>
        <dsp:cNvPr id="0" name=""/>
        <dsp:cNvSpPr/>
      </dsp:nvSpPr>
      <dsp:spPr>
        <a:xfrm>
          <a:off x="4991974" y="3859"/>
          <a:ext cx="1674906" cy="1674906"/>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t>Actividad</a:t>
          </a:r>
          <a:endParaRPr lang="en-US" sz="1900" kern="1200" dirty="0"/>
        </a:p>
      </dsp:txBody>
      <dsp:txXfrm>
        <a:off x="5237258" y="249143"/>
        <a:ext cx="1184338" cy="11843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2264420" y="727965"/>
          <a:ext cx="3153919" cy="1715810"/>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b="1" kern="1200" noProof="0" dirty="0">
              <a:effectLst/>
            </a:rPr>
            <a:t>Permitir</a:t>
          </a:r>
          <a:r>
            <a:rPr lang="es-EC" sz="1600" b="1" kern="1200" baseline="0" noProof="0" dirty="0">
              <a:effectLst/>
            </a:rPr>
            <a:t> el involucramiento de los empleados</a:t>
          </a:r>
          <a:endParaRPr lang="es-EC" sz="1600" b="1" kern="1200" noProof="0" dirty="0">
            <a:effectLst/>
          </a:endParaRPr>
        </a:p>
      </dsp:txBody>
      <dsp:txXfrm>
        <a:off x="2769047" y="727965"/>
        <a:ext cx="2649292" cy="1715810"/>
      </dsp:txXfrm>
    </dsp:sp>
    <dsp:sp modelId="{73CB1CE9-8BDD-4738-B952-65BC39666160}">
      <dsp:nvSpPr>
        <dsp:cNvPr id="0" name=""/>
        <dsp:cNvSpPr/>
      </dsp:nvSpPr>
      <dsp:spPr>
        <a:xfrm>
          <a:off x="962265" y="0"/>
          <a:ext cx="1714953" cy="1714953"/>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a:t>Estrategia</a:t>
          </a:r>
          <a:endParaRPr lang="en-US" sz="1900" kern="1200" dirty="0"/>
        </a:p>
      </dsp:txBody>
      <dsp:txXfrm>
        <a:off x="1213414" y="251149"/>
        <a:ext cx="1212655" cy="1212655"/>
      </dsp:txXfrm>
    </dsp:sp>
    <dsp:sp modelId="{B8E3399F-C1A1-462F-97AE-249611794B1C}">
      <dsp:nvSpPr>
        <dsp:cNvPr id="0" name=""/>
        <dsp:cNvSpPr/>
      </dsp:nvSpPr>
      <dsp:spPr>
        <a:xfrm>
          <a:off x="6604364" y="732134"/>
          <a:ext cx="2646579" cy="1580210"/>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Generar</a:t>
          </a:r>
          <a:r>
            <a:rPr lang="en-US" sz="1400" kern="1200" baseline="0" dirty="0"/>
            <a:t> </a:t>
          </a:r>
          <a:r>
            <a:rPr lang="es-EC" sz="1400" kern="1200" baseline="0" noProof="0" dirty="0"/>
            <a:t>espacios</a:t>
          </a:r>
          <a:r>
            <a:rPr lang="en-US" sz="1400" kern="1200" baseline="0" dirty="0"/>
            <a:t> de </a:t>
          </a:r>
          <a:r>
            <a:rPr lang="es-EC" sz="1400" kern="1200" baseline="0" noProof="0" dirty="0"/>
            <a:t>retroalimentación</a:t>
          </a:r>
          <a:r>
            <a:rPr lang="en-US" sz="1400" kern="1200" baseline="0" dirty="0"/>
            <a:t> entre lideres y empleados.</a:t>
          </a:r>
          <a:endParaRPr lang="en-US" sz="1400" kern="1200" dirty="0"/>
        </a:p>
      </dsp:txBody>
      <dsp:txXfrm>
        <a:off x="7027816" y="732134"/>
        <a:ext cx="2223126" cy="1580210"/>
      </dsp:txXfrm>
    </dsp:sp>
    <dsp:sp modelId="{2B2254A1-BD0A-48E7-AA49-7377F6381BC0}">
      <dsp:nvSpPr>
        <dsp:cNvPr id="0" name=""/>
        <dsp:cNvSpPr/>
      </dsp:nvSpPr>
      <dsp:spPr>
        <a:xfrm>
          <a:off x="6640280" y="2269741"/>
          <a:ext cx="2609241" cy="1715810"/>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Permitir</a:t>
          </a:r>
          <a:r>
            <a:rPr lang="es-EC" sz="1400" kern="1200" baseline="0" noProof="0" dirty="0"/>
            <a:t> a los empleados tomar decisiones de ser necesarias en la realización de sus tareas</a:t>
          </a:r>
          <a:r>
            <a:rPr lang="en-US" sz="1400" kern="1200" baseline="0" dirty="0"/>
            <a:t>.</a:t>
          </a:r>
          <a:endParaRPr lang="en-US" sz="1400" kern="1200" dirty="0"/>
        </a:p>
      </dsp:txBody>
      <dsp:txXfrm>
        <a:off x="7057758" y="2269741"/>
        <a:ext cx="2191762" cy="1715810"/>
      </dsp:txXfrm>
    </dsp:sp>
    <dsp:sp modelId="{D319D240-F69A-4E95-808D-A565DFDAEAC0}">
      <dsp:nvSpPr>
        <dsp:cNvPr id="0" name=""/>
        <dsp:cNvSpPr/>
      </dsp:nvSpPr>
      <dsp:spPr>
        <a:xfrm>
          <a:off x="6640280" y="3985551"/>
          <a:ext cx="2609241" cy="171581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t>Permitir a los empleados participar en la organización de sus tareas y otras actividades que puedan intervenir.</a:t>
          </a:r>
        </a:p>
        <a:p>
          <a:pPr marL="0" lvl="0" indent="0" algn="l" defTabSz="622300">
            <a:lnSpc>
              <a:spcPct val="90000"/>
            </a:lnSpc>
            <a:spcBef>
              <a:spcPct val="0"/>
            </a:spcBef>
            <a:spcAft>
              <a:spcPct val="35000"/>
            </a:spcAft>
            <a:buNone/>
          </a:pPr>
          <a:endParaRPr lang="en-US" sz="1400" kern="1200" dirty="0"/>
        </a:p>
      </dsp:txBody>
      <dsp:txXfrm>
        <a:off x="7057758" y="3985551"/>
        <a:ext cx="2191762" cy="1715810"/>
      </dsp:txXfrm>
    </dsp:sp>
    <dsp:sp modelId="{F7372207-B55D-4329-880F-690586EB5D10}">
      <dsp:nvSpPr>
        <dsp:cNvPr id="0" name=""/>
        <dsp:cNvSpPr/>
      </dsp:nvSpPr>
      <dsp:spPr>
        <a:xfrm>
          <a:off x="5323798" y="3549"/>
          <a:ext cx="1714953" cy="171495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t>Actividad</a:t>
          </a:r>
          <a:endParaRPr lang="en-US" sz="1900" kern="1200" dirty="0"/>
        </a:p>
      </dsp:txBody>
      <dsp:txXfrm>
        <a:off x="5574947" y="254698"/>
        <a:ext cx="1212655" cy="12126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2144633" y="673821"/>
          <a:ext cx="2512359" cy="1675743"/>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b="1" kern="1200" noProof="0" dirty="0">
              <a:effectLst/>
            </a:rPr>
            <a:t>Mejorar las remuneraciones y compensaciones </a:t>
          </a:r>
        </a:p>
      </dsp:txBody>
      <dsp:txXfrm>
        <a:off x="2546611" y="673821"/>
        <a:ext cx="2110381" cy="1675743"/>
      </dsp:txXfrm>
    </dsp:sp>
    <dsp:sp modelId="{73CB1CE9-8BDD-4738-B952-65BC39666160}">
      <dsp:nvSpPr>
        <dsp:cNvPr id="0" name=""/>
        <dsp:cNvSpPr/>
      </dsp:nvSpPr>
      <dsp:spPr>
        <a:xfrm>
          <a:off x="804708" y="0"/>
          <a:ext cx="1674906" cy="167490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a:t>Estrategia</a:t>
          </a:r>
          <a:endParaRPr lang="en-US" sz="1900" kern="1200" dirty="0"/>
        </a:p>
      </dsp:txBody>
      <dsp:txXfrm>
        <a:off x="1049992" y="245284"/>
        <a:ext cx="1184338" cy="1184338"/>
      </dsp:txXfrm>
    </dsp:sp>
    <dsp:sp modelId="{B8E3399F-C1A1-462F-97AE-249611794B1C}">
      <dsp:nvSpPr>
        <dsp:cNvPr id="0" name=""/>
        <dsp:cNvSpPr/>
      </dsp:nvSpPr>
      <dsp:spPr>
        <a:xfrm>
          <a:off x="6331899" y="673821"/>
          <a:ext cx="2512359" cy="1675743"/>
        </a:xfrm>
        <a:prstGeom prst="rect">
          <a:avLst/>
        </a:prstGeom>
        <a:solidFill>
          <a:schemeClr val="accent3">
            <a:tint val="40000"/>
            <a:alpha val="90000"/>
            <a:hueOff val="1076039"/>
            <a:satOff val="-2852"/>
            <a:lumOff val="-369"/>
            <a:alphaOff val="0"/>
          </a:schemeClr>
        </a:solidFill>
        <a:ln w="9525" cap="rnd" cmpd="sng" algn="ctr">
          <a:solidFill>
            <a:schemeClr val="accent3">
              <a:tint val="40000"/>
              <a:alpha val="90000"/>
              <a:hueOff val="1076039"/>
              <a:satOff val="-2852"/>
              <a:lumOff val="-36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EC" sz="1400" kern="1200" noProof="0" dirty="0"/>
            <a:t>Encuestar</a:t>
          </a:r>
          <a:r>
            <a:rPr lang="es-EC" sz="1400" kern="1200" baseline="0" noProof="0" dirty="0"/>
            <a:t> a los empleados sobre los incentivos que ellos valorarían.</a:t>
          </a:r>
          <a:endParaRPr lang="es-EC" sz="1400" kern="1200" noProof="0" dirty="0"/>
        </a:p>
      </dsp:txBody>
      <dsp:txXfrm>
        <a:off x="6733876" y="673821"/>
        <a:ext cx="2110381" cy="1675743"/>
      </dsp:txXfrm>
    </dsp:sp>
    <dsp:sp modelId="{2B2254A1-BD0A-48E7-AA49-7377F6381BC0}">
      <dsp:nvSpPr>
        <dsp:cNvPr id="0" name=""/>
        <dsp:cNvSpPr/>
      </dsp:nvSpPr>
      <dsp:spPr>
        <a:xfrm>
          <a:off x="6331899" y="2349565"/>
          <a:ext cx="2512359" cy="1675743"/>
        </a:xfrm>
        <a:prstGeom prst="rect">
          <a:avLst/>
        </a:prstGeom>
        <a:solidFill>
          <a:schemeClr val="accent3">
            <a:tint val="40000"/>
            <a:alpha val="90000"/>
            <a:hueOff val="2152077"/>
            <a:satOff val="-5704"/>
            <a:lumOff val="-739"/>
            <a:alphaOff val="0"/>
          </a:schemeClr>
        </a:solidFill>
        <a:ln w="9525" cap="rnd" cmpd="sng" algn="ctr">
          <a:solidFill>
            <a:schemeClr val="accent3">
              <a:tint val="40000"/>
              <a:alpha val="90000"/>
              <a:hueOff val="2152077"/>
              <a:satOff val="-5704"/>
              <a:lumOff val="-73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t>Realizar un análisis sobre el mejoramiento de las remuneraciones de acuerdo a las posibilidades de las Pymes</a:t>
          </a:r>
          <a:endParaRPr lang="en-US" sz="1400" kern="1200" dirty="0"/>
        </a:p>
      </dsp:txBody>
      <dsp:txXfrm>
        <a:off x="6733876" y="2349565"/>
        <a:ext cx="2110381" cy="1675743"/>
      </dsp:txXfrm>
    </dsp:sp>
    <dsp:sp modelId="{D319D240-F69A-4E95-808D-A565DFDAEAC0}">
      <dsp:nvSpPr>
        <dsp:cNvPr id="0" name=""/>
        <dsp:cNvSpPr/>
      </dsp:nvSpPr>
      <dsp:spPr>
        <a:xfrm>
          <a:off x="6331899" y="4025309"/>
          <a:ext cx="2512359" cy="1675743"/>
        </a:xfrm>
        <a:prstGeom prst="rect">
          <a:avLst/>
        </a:prstGeom>
        <a:solidFill>
          <a:schemeClr val="accent3">
            <a:tint val="40000"/>
            <a:alpha val="90000"/>
            <a:hueOff val="3228116"/>
            <a:satOff val="-8556"/>
            <a:lumOff val="-1108"/>
            <a:alphaOff val="0"/>
          </a:schemeClr>
        </a:solidFill>
        <a:ln w="9525" cap="rnd" cmpd="sng" algn="ctr">
          <a:solidFill>
            <a:schemeClr val="accent3">
              <a:tint val="40000"/>
              <a:alpha val="90000"/>
              <a:hueOff val="3228116"/>
              <a:satOff val="-8556"/>
              <a:lumOff val="-110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Pagos y compensaciones  por horas extras</a:t>
          </a:r>
          <a:r>
            <a:rPr lang="en-US" sz="1400" kern="1200" dirty="0"/>
            <a:t>.</a:t>
          </a:r>
        </a:p>
      </dsp:txBody>
      <dsp:txXfrm>
        <a:off x="6733876" y="4025309"/>
        <a:ext cx="2110381" cy="1675743"/>
      </dsp:txXfrm>
    </dsp:sp>
    <dsp:sp modelId="{F7372207-B55D-4329-880F-690586EB5D10}">
      <dsp:nvSpPr>
        <dsp:cNvPr id="0" name=""/>
        <dsp:cNvSpPr/>
      </dsp:nvSpPr>
      <dsp:spPr>
        <a:xfrm>
          <a:off x="4991974" y="3859"/>
          <a:ext cx="1674906" cy="1674906"/>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t>Actividad</a:t>
          </a:r>
          <a:endParaRPr lang="en-US" sz="1900" kern="1200" dirty="0"/>
        </a:p>
      </dsp:txBody>
      <dsp:txXfrm>
        <a:off x="5237258" y="249143"/>
        <a:ext cx="1184338" cy="11843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2144633" y="673821"/>
          <a:ext cx="2512359" cy="1675743"/>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b="1" kern="1200" noProof="0" dirty="0">
              <a:effectLst/>
            </a:rPr>
            <a:t>Fortalecer el proceso de supervisión </a:t>
          </a:r>
        </a:p>
      </dsp:txBody>
      <dsp:txXfrm>
        <a:off x="2546611" y="673821"/>
        <a:ext cx="2110381" cy="1675743"/>
      </dsp:txXfrm>
    </dsp:sp>
    <dsp:sp modelId="{73CB1CE9-8BDD-4738-B952-65BC39666160}">
      <dsp:nvSpPr>
        <dsp:cNvPr id="0" name=""/>
        <dsp:cNvSpPr/>
      </dsp:nvSpPr>
      <dsp:spPr>
        <a:xfrm>
          <a:off x="804708" y="0"/>
          <a:ext cx="1674906" cy="167490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a:t>Estrategia</a:t>
          </a:r>
          <a:endParaRPr lang="en-US" sz="1900" kern="1200" dirty="0"/>
        </a:p>
      </dsp:txBody>
      <dsp:txXfrm>
        <a:off x="1049992" y="245284"/>
        <a:ext cx="1184338" cy="1184338"/>
      </dsp:txXfrm>
    </dsp:sp>
    <dsp:sp modelId="{B8E3399F-C1A1-462F-97AE-249611794B1C}">
      <dsp:nvSpPr>
        <dsp:cNvPr id="0" name=""/>
        <dsp:cNvSpPr/>
      </dsp:nvSpPr>
      <dsp:spPr>
        <a:xfrm>
          <a:off x="6331899" y="673821"/>
          <a:ext cx="2512359" cy="1675743"/>
        </a:xfrm>
        <a:prstGeom prst="rect">
          <a:avLst/>
        </a:prstGeom>
        <a:solidFill>
          <a:schemeClr val="accent4">
            <a:tint val="40000"/>
            <a:alpha val="90000"/>
            <a:hueOff val="-144073"/>
            <a:satOff val="4583"/>
            <a:lumOff val="523"/>
            <a:alphaOff val="0"/>
          </a:schemeClr>
        </a:solidFill>
        <a:ln w="9525" cap="rnd" cmpd="sng" algn="ctr">
          <a:solidFill>
            <a:schemeClr val="accent4">
              <a:tint val="40000"/>
              <a:alpha val="90000"/>
              <a:hueOff val="-144073"/>
              <a:satOff val="4583"/>
              <a:lumOff val="523"/>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Realizar por parte de los supervisores la revisión de las tareas asignadas </a:t>
          </a:r>
        </a:p>
      </dsp:txBody>
      <dsp:txXfrm>
        <a:off x="6733876" y="673821"/>
        <a:ext cx="2110381" cy="1675743"/>
      </dsp:txXfrm>
    </dsp:sp>
    <dsp:sp modelId="{2B2254A1-BD0A-48E7-AA49-7377F6381BC0}">
      <dsp:nvSpPr>
        <dsp:cNvPr id="0" name=""/>
        <dsp:cNvSpPr/>
      </dsp:nvSpPr>
      <dsp:spPr>
        <a:xfrm>
          <a:off x="6331899" y="2349565"/>
          <a:ext cx="2512359" cy="1675743"/>
        </a:xfrm>
        <a:prstGeom prst="rect">
          <a:avLst/>
        </a:prstGeom>
        <a:solidFill>
          <a:schemeClr val="accent4">
            <a:tint val="40000"/>
            <a:alpha val="90000"/>
            <a:hueOff val="-288145"/>
            <a:satOff val="9167"/>
            <a:lumOff val="1045"/>
            <a:alphaOff val="0"/>
          </a:schemeClr>
        </a:solidFill>
        <a:ln w="9525" cap="rnd" cmpd="sng" algn="ctr">
          <a:solidFill>
            <a:schemeClr val="accent4">
              <a:tint val="40000"/>
              <a:alpha val="90000"/>
              <a:hueOff val="-288145"/>
              <a:satOff val="9167"/>
              <a:lumOff val="1045"/>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EC" sz="1400" kern="1200" dirty="0"/>
            <a:t>Proporcionar a los empleados las normas para el cumplimiento de sus funciones</a:t>
          </a:r>
          <a:endParaRPr lang="en-US" sz="1400" kern="1200" dirty="0"/>
        </a:p>
      </dsp:txBody>
      <dsp:txXfrm>
        <a:off x="6733876" y="2349565"/>
        <a:ext cx="2110381" cy="1675743"/>
      </dsp:txXfrm>
    </dsp:sp>
    <dsp:sp modelId="{D319D240-F69A-4E95-808D-A565DFDAEAC0}">
      <dsp:nvSpPr>
        <dsp:cNvPr id="0" name=""/>
        <dsp:cNvSpPr/>
      </dsp:nvSpPr>
      <dsp:spPr>
        <a:xfrm>
          <a:off x="6331899" y="4025309"/>
          <a:ext cx="2512359" cy="1675743"/>
        </a:xfrm>
        <a:prstGeom prst="rect">
          <a:avLst/>
        </a:prstGeom>
        <a:solidFill>
          <a:schemeClr val="accent4">
            <a:tint val="40000"/>
            <a:alpha val="90000"/>
            <a:hueOff val="-432218"/>
            <a:satOff val="13750"/>
            <a:lumOff val="1568"/>
            <a:alphaOff val="0"/>
          </a:schemeClr>
        </a:solidFill>
        <a:ln w="9525" cap="rnd" cmpd="sng" algn="ctr">
          <a:solidFill>
            <a:schemeClr val="accent4">
              <a:tint val="40000"/>
              <a:alpha val="90000"/>
              <a:hueOff val="-432218"/>
              <a:satOff val="13750"/>
              <a:lumOff val="156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EC" sz="1400" kern="1200" noProof="0" dirty="0"/>
            <a:t>Entregar todos los recursos materiales necesarios para que se pueda cumplir con efectividad la tarea</a:t>
          </a:r>
          <a:r>
            <a:rPr lang="en-US" sz="1400" kern="1200" dirty="0"/>
            <a:t>.</a:t>
          </a:r>
        </a:p>
      </dsp:txBody>
      <dsp:txXfrm>
        <a:off x="6733876" y="4025309"/>
        <a:ext cx="2110381" cy="1675743"/>
      </dsp:txXfrm>
    </dsp:sp>
    <dsp:sp modelId="{F7372207-B55D-4329-880F-690586EB5D10}">
      <dsp:nvSpPr>
        <dsp:cNvPr id="0" name=""/>
        <dsp:cNvSpPr/>
      </dsp:nvSpPr>
      <dsp:spPr>
        <a:xfrm>
          <a:off x="4991974" y="3859"/>
          <a:ext cx="1674906" cy="1674906"/>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t>Actividad</a:t>
          </a:r>
          <a:endParaRPr lang="en-US" sz="1900" kern="1200" dirty="0"/>
        </a:p>
      </dsp:txBody>
      <dsp:txXfrm>
        <a:off x="5237258" y="249143"/>
        <a:ext cx="1184338" cy="11843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2144633" y="673821"/>
          <a:ext cx="2512359" cy="1675743"/>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b="1" kern="1200" noProof="0" dirty="0">
              <a:effectLst/>
            </a:rPr>
            <a:t>Crear</a:t>
          </a:r>
          <a:r>
            <a:rPr lang="es-EC" sz="1600" b="1" kern="1200" baseline="0" noProof="0" dirty="0">
              <a:effectLst/>
            </a:rPr>
            <a:t> programas de capacitación </a:t>
          </a:r>
          <a:endParaRPr lang="es-EC" sz="1600" b="1" kern="1200" noProof="0" dirty="0">
            <a:effectLst/>
          </a:endParaRPr>
        </a:p>
      </dsp:txBody>
      <dsp:txXfrm>
        <a:off x="2546611" y="673821"/>
        <a:ext cx="2110381" cy="1675743"/>
      </dsp:txXfrm>
    </dsp:sp>
    <dsp:sp modelId="{73CB1CE9-8BDD-4738-B952-65BC39666160}">
      <dsp:nvSpPr>
        <dsp:cNvPr id="0" name=""/>
        <dsp:cNvSpPr/>
      </dsp:nvSpPr>
      <dsp:spPr>
        <a:xfrm>
          <a:off x="804708" y="0"/>
          <a:ext cx="1674906" cy="167490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a:t>Estrategia</a:t>
          </a:r>
          <a:endParaRPr lang="en-US" sz="1900" kern="1200" dirty="0"/>
        </a:p>
      </dsp:txBody>
      <dsp:txXfrm>
        <a:off x="1049992" y="245284"/>
        <a:ext cx="1184338" cy="1184338"/>
      </dsp:txXfrm>
    </dsp:sp>
    <dsp:sp modelId="{B8E3399F-C1A1-462F-97AE-249611794B1C}">
      <dsp:nvSpPr>
        <dsp:cNvPr id="0" name=""/>
        <dsp:cNvSpPr/>
      </dsp:nvSpPr>
      <dsp:spPr>
        <a:xfrm>
          <a:off x="6331899" y="673821"/>
          <a:ext cx="2512359" cy="1675743"/>
        </a:xfrm>
        <a:prstGeom prst="rect">
          <a:avLst/>
        </a:prstGeom>
        <a:solidFill>
          <a:schemeClr val="accent3">
            <a:tint val="40000"/>
            <a:alpha val="90000"/>
            <a:hueOff val="1076039"/>
            <a:satOff val="-2852"/>
            <a:lumOff val="-369"/>
            <a:alphaOff val="0"/>
          </a:schemeClr>
        </a:solidFill>
        <a:ln w="9525" cap="rnd" cmpd="sng" algn="ctr">
          <a:solidFill>
            <a:schemeClr val="accent3">
              <a:tint val="40000"/>
              <a:alpha val="90000"/>
              <a:hueOff val="1076039"/>
              <a:satOff val="-2852"/>
              <a:lumOff val="-36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Realizar evaluaciones del desempeño del personal esto permitirá determinar las prioridades de capacitación para el personal </a:t>
          </a:r>
        </a:p>
      </dsp:txBody>
      <dsp:txXfrm>
        <a:off x="6733876" y="673821"/>
        <a:ext cx="2110381" cy="1675743"/>
      </dsp:txXfrm>
    </dsp:sp>
    <dsp:sp modelId="{2B2254A1-BD0A-48E7-AA49-7377F6381BC0}">
      <dsp:nvSpPr>
        <dsp:cNvPr id="0" name=""/>
        <dsp:cNvSpPr/>
      </dsp:nvSpPr>
      <dsp:spPr>
        <a:xfrm>
          <a:off x="6331899" y="2349565"/>
          <a:ext cx="2512359" cy="1675743"/>
        </a:xfrm>
        <a:prstGeom prst="rect">
          <a:avLst/>
        </a:prstGeom>
        <a:solidFill>
          <a:schemeClr val="accent3">
            <a:tint val="40000"/>
            <a:alpha val="90000"/>
            <a:hueOff val="2152077"/>
            <a:satOff val="-5704"/>
            <a:lumOff val="-739"/>
            <a:alphaOff val="0"/>
          </a:schemeClr>
        </a:solidFill>
        <a:ln w="9525" cap="rnd" cmpd="sng" algn="ctr">
          <a:solidFill>
            <a:schemeClr val="accent3">
              <a:tint val="40000"/>
              <a:alpha val="90000"/>
              <a:hueOff val="2152077"/>
              <a:satOff val="-5704"/>
              <a:lumOff val="-73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Crear programas de capacitación</a:t>
          </a:r>
        </a:p>
      </dsp:txBody>
      <dsp:txXfrm>
        <a:off x="6733876" y="2349565"/>
        <a:ext cx="2110381" cy="1675743"/>
      </dsp:txXfrm>
    </dsp:sp>
    <dsp:sp modelId="{D319D240-F69A-4E95-808D-A565DFDAEAC0}">
      <dsp:nvSpPr>
        <dsp:cNvPr id="0" name=""/>
        <dsp:cNvSpPr/>
      </dsp:nvSpPr>
      <dsp:spPr>
        <a:xfrm>
          <a:off x="6331899" y="4025309"/>
          <a:ext cx="2512359" cy="1675743"/>
        </a:xfrm>
        <a:prstGeom prst="rect">
          <a:avLst/>
        </a:prstGeom>
        <a:solidFill>
          <a:schemeClr val="accent3">
            <a:tint val="40000"/>
            <a:alpha val="90000"/>
            <a:hueOff val="3228116"/>
            <a:satOff val="-8556"/>
            <a:lumOff val="-1108"/>
            <a:alphaOff val="0"/>
          </a:schemeClr>
        </a:solidFill>
        <a:ln w="9525" cap="rnd" cmpd="sng" algn="ctr">
          <a:solidFill>
            <a:schemeClr val="accent3">
              <a:tint val="40000"/>
              <a:alpha val="90000"/>
              <a:hueOff val="3228116"/>
              <a:satOff val="-8556"/>
              <a:lumOff val="-110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Realizar las evaluaciones sobre las capacitaciones impartidas </a:t>
          </a:r>
        </a:p>
      </dsp:txBody>
      <dsp:txXfrm>
        <a:off x="6733876" y="4025309"/>
        <a:ext cx="2110381" cy="1675743"/>
      </dsp:txXfrm>
    </dsp:sp>
    <dsp:sp modelId="{F7372207-B55D-4329-880F-690586EB5D10}">
      <dsp:nvSpPr>
        <dsp:cNvPr id="0" name=""/>
        <dsp:cNvSpPr/>
      </dsp:nvSpPr>
      <dsp:spPr>
        <a:xfrm>
          <a:off x="4991974" y="3859"/>
          <a:ext cx="1674906" cy="1674906"/>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t>Actividad</a:t>
          </a:r>
          <a:endParaRPr lang="en-US" sz="1900" kern="1200" dirty="0"/>
        </a:p>
      </dsp:txBody>
      <dsp:txXfrm>
        <a:off x="5237258" y="249143"/>
        <a:ext cx="1184338" cy="11843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2077715" y="673821"/>
          <a:ext cx="2512359" cy="1675743"/>
        </a:xfrm>
        <a:prstGeom prst="rect">
          <a:avLst/>
        </a:prstGeom>
        <a:solidFill>
          <a:schemeClr val="accent1">
            <a:alpha val="90000"/>
            <a:tint val="40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b="1" kern="1200" noProof="0" dirty="0">
              <a:effectLst/>
            </a:rPr>
            <a:t>Equilibrio o balance de trabajo – vida </a:t>
          </a:r>
        </a:p>
      </dsp:txBody>
      <dsp:txXfrm>
        <a:off x="2479693" y="673821"/>
        <a:ext cx="2110381" cy="1675743"/>
      </dsp:txXfrm>
    </dsp:sp>
    <dsp:sp modelId="{73CB1CE9-8BDD-4738-B952-65BC39666160}">
      <dsp:nvSpPr>
        <dsp:cNvPr id="0" name=""/>
        <dsp:cNvSpPr/>
      </dsp:nvSpPr>
      <dsp:spPr>
        <a:xfrm>
          <a:off x="737790" y="0"/>
          <a:ext cx="1674906" cy="1674906"/>
        </a:xfrm>
        <a:prstGeom prst="ellipse">
          <a:avLst/>
        </a:prstGeom>
        <a:gradFill rotWithShape="0">
          <a:gsLst>
            <a:gs pos="0">
              <a:schemeClr val="accent1">
                <a:shade val="80000"/>
                <a:hueOff val="0"/>
                <a:satOff val="0"/>
                <a:lumOff val="0"/>
                <a:alphaOff val="0"/>
                <a:tint val="96000"/>
                <a:lumMod val="104000"/>
              </a:schemeClr>
            </a:gs>
            <a:gs pos="100000">
              <a:schemeClr val="accent1">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a:t>Estrategia</a:t>
          </a:r>
          <a:endParaRPr lang="en-US" sz="1900" kern="1200" dirty="0"/>
        </a:p>
      </dsp:txBody>
      <dsp:txXfrm>
        <a:off x="983074" y="245284"/>
        <a:ext cx="1184338" cy="1184338"/>
      </dsp:txXfrm>
    </dsp:sp>
    <dsp:sp modelId="{B8E3399F-C1A1-462F-97AE-249611794B1C}">
      <dsp:nvSpPr>
        <dsp:cNvPr id="0" name=""/>
        <dsp:cNvSpPr/>
      </dsp:nvSpPr>
      <dsp:spPr>
        <a:xfrm>
          <a:off x="6298874" y="673821"/>
          <a:ext cx="2578409" cy="1675743"/>
        </a:xfrm>
        <a:prstGeom prst="rect">
          <a:avLst/>
        </a:prstGeom>
        <a:solidFill>
          <a:schemeClr val="accent1">
            <a:alpha val="90000"/>
            <a:tint val="40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Establecer y respetar un número fijo de horas de trabajo diarias  </a:t>
          </a:r>
        </a:p>
      </dsp:txBody>
      <dsp:txXfrm>
        <a:off x="6711419" y="673821"/>
        <a:ext cx="2165863" cy="1675743"/>
      </dsp:txXfrm>
    </dsp:sp>
    <dsp:sp modelId="{2B2254A1-BD0A-48E7-AA49-7377F6381BC0}">
      <dsp:nvSpPr>
        <dsp:cNvPr id="0" name=""/>
        <dsp:cNvSpPr/>
      </dsp:nvSpPr>
      <dsp:spPr>
        <a:xfrm>
          <a:off x="6298874" y="2349565"/>
          <a:ext cx="2578409" cy="1675743"/>
        </a:xfrm>
        <a:prstGeom prst="rect">
          <a:avLst/>
        </a:prstGeom>
        <a:solidFill>
          <a:schemeClr val="accent1">
            <a:alpha val="90000"/>
            <a:tint val="40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Conceder permiso a los empleados </a:t>
          </a:r>
        </a:p>
      </dsp:txBody>
      <dsp:txXfrm>
        <a:off x="6711419" y="2349565"/>
        <a:ext cx="2165863" cy="1675743"/>
      </dsp:txXfrm>
    </dsp:sp>
    <dsp:sp modelId="{D319D240-F69A-4E95-808D-A565DFDAEAC0}">
      <dsp:nvSpPr>
        <dsp:cNvPr id="0" name=""/>
        <dsp:cNvSpPr/>
      </dsp:nvSpPr>
      <dsp:spPr>
        <a:xfrm>
          <a:off x="6240228" y="4016745"/>
          <a:ext cx="2646195" cy="1675743"/>
        </a:xfrm>
        <a:prstGeom prst="rect">
          <a:avLst/>
        </a:prstGeom>
        <a:solidFill>
          <a:schemeClr val="accent1">
            <a:alpha val="90000"/>
            <a:tint val="40000"/>
            <a:hueOff val="0"/>
            <a:satOff val="0"/>
            <a:lumOff val="0"/>
            <a:alphaOff val="0"/>
          </a:schemeClr>
        </a:solidFill>
        <a:ln w="9525" cap="rnd" cmpd="sng" algn="ctr">
          <a:solidFill>
            <a:schemeClr val="l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EC" sz="1400" kern="1200" noProof="0" dirty="0"/>
            <a:t>diseñar un cronograma de vacaciones para las salidas del personal </a:t>
          </a:r>
        </a:p>
      </dsp:txBody>
      <dsp:txXfrm>
        <a:off x="6663619" y="4016745"/>
        <a:ext cx="2222804" cy="1675743"/>
      </dsp:txXfrm>
    </dsp:sp>
    <dsp:sp modelId="{F7372207-B55D-4329-880F-690586EB5D10}">
      <dsp:nvSpPr>
        <dsp:cNvPr id="0" name=""/>
        <dsp:cNvSpPr/>
      </dsp:nvSpPr>
      <dsp:spPr>
        <a:xfrm>
          <a:off x="5058892" y="3859"/>
          <a:ext cx="1674906" cy="1674906"/>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t>Actividad</a:t>
          </a:r>
          <a:endParaRPr lang="en-US" sz="1900" kern="1200" dirty="0"/>
        </a:p>
      </dsp:txBody>
      <dsp:txXfrm>
        <a:off x="5304176" y="249143"/>
        <a:ext cx="1184338" cy="11843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2077715" y="673821"/>
          <a:ext cx="2512359" cy="1675743"/>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b="1" kern="1200" noProof="0" dirty="0">
              <a:effectLst/>
            </a:rPr>
            <a:t>Crear programas de beneficios </a:t>
          </a:r>
        </a:p>
      </dsp:txBody>
      <dsp:txXfrm>
        <a:off x="2479693" y="673821"/>
        <a:ext cx="2110381" cy="1675743"/>
      </dsp:txXfrm>
    </dsp:sp>
    <dsp:sp modelId="{73CB1CE9-8BDD-4738-B952-65BC39666160}">
      <dsp:nvSpPr>
        <dsp:cNvPr id="0" name=""/>
        <dsp:cNvSpPr/>
      </dsp:nvSpPr>
      <dsp:spPr>
        <a:xfrm>
          <a:off x="737790" y="0"/>
          <a:ext cx="1674906" cy="167490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a:t>Estrategia</a:t>
          </a:r>
          <a:endParaRPr lang="en-US" sz="1900" kern="1200" dirty="0"/>
        </a:p>
      </dsp:txBody>
      <dsp:txXfrm>
        <a:off x="983074" y="245284"/>
        <a:ext cx="1184338" cy="1184338"/>
      </dsp:txXfrm>
    </dsp:sp>
    <dsp:sp modelId="{B8E3399F-C1A1-462F-97AE-249611794B1C}">
      <dsp:nvSpPr>
        <dsp:cNvPr id="0" name=""/>
        <dsp:cNvSpPr/>
      </dsp:nvSpPr>
      <dsp:spPr>
        <a:xfrm>
          <a:off x="6298874" y="673821"/>
          <a:ext cx="2578409" cy="1675743"/>
        </a:xfrm>
        <a:prstGeom prst="rect">
          <a:avLst/>
        </a:prstGeom>
        <a:solidFill>
          <a:schemeClr val="accent3">
            <a:tint val="40000"/>
            <a:alpha val="90000"/>
            <a:hueOff val="1076039"/>
            <a:satOff val="-2852"/>
            <a:lumOff val="-369"/>
            <a:alphaOff val="0"/>
          </a:schemeClr>
        </a:solidFill>
        <a:ln w="9525" cap="rnd" cmpd="sng" algn="ctr">
          <a:solidFill>
            <a:schemeClr val="accent3">
              <a:tint val="40000"/>
              <a:alpha val="90000"/>
              <a:hueOff val="1076039"/>
              <a:satOff val="-2852"/>
              <a:lumOff val="-36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EC" sz="1400" kern="1200" noProof="0" dirty="0"/>
            <a:t>Establecer</a:t>
          </a:r>
          <a:r>
            <a:rPr lang="es-EC" sz="1400" kern="1200" baseline="0" noProof="0" dirty="0"/>
            <a:t> un Sistema alimentario especialmente cuando trabajan doble jornada </a:t>
          </a:r>
          <a:endParaRPr lang="es-EC" sz="1400" kern="1200" noProof="0" dirty="0"/>
        </a:p>
      </dsp:txBody>
      <dsp:txXfrm>
        <a:off x="6711419" y="673821"/>
        <a:ext cx="2165863" cy="1675743"/>
      </dsp:txXfrm>
    </dsp:sp>
    <dsp:sp modelId="{2B2254A1-BD0A-48E7-AA49-7377F6381BC0}">
      <dsp:nvSpPr>
        <dsp:cNvPr id="0" name=""/>
        <dsp:cNvSpPr/>
      </dsp:nvSpPr>
      <dsp:spPr>
        <a:xfrm>
          <a:off x="6298874" y="2349565"/>
          <a:ext cx="2578409" cy="1675743"/>
        </a:xfrm>
        <a:prstGeom prst="rect">
          <a:avLst/>
        </a:prstGeom>
        <a:solidFill>
          <a:schemeClr val="accent3">
            <a:tint val="40000"/>
            <a:alpha val="90000"/>
            <a:hueOff val="2152077"/>
            <a:satOff val="-5704"/>
            <a:lumOff val="-739"/>
            <a:alphaOff val="0"/>
          </a:schemeClr>
        </a:solidFill>
        <a:ln w="9525" cap="rnd" cmpd="sng" algn="ctr">
          <a:solidFill>
            <a:schemeClr val="accent3">
              <a:tint val="40000"/>
              <a:alpha val="90000"/>
              <a:hueOff val="2152077"/>
              <a:satOff val="-5704"/>
              <a:lumOff val="-73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EC" sz="1400" kern="1200" noProof="0" dirty="0"/>
            <a:t>Ofrecer servicios de transporte</a:t>
          </a:r>
        </a:p>
      </dsp:txBody>
      <dsp:txXfrm>
        <a:off x="6711419" y="2349565"/>
        <a:ext cx="2165863" cy="1675743"/>
      </dsp:txXfrm>
    </dsp:sp>
    <dsp:sp modelId="{D319D240-F69A-4E95-808D-A565DFDAEAC0}">
      <dsp:nvSpPr>
        <dsp:cNvPr id="0" name=""/>
        <dsp:cNvSpPr/>
      </dsp:nvSpPr>
      <dsp:spPr>
        <a:xfrm>
          <a:off x="6240228" y="4016745"/>
          <a:ext cx="2646195" cy="1675743"/>
        </a:xfrm>
        <a:prstGeom prst="rect">
          <a:avLst/>
        </a:prstGeom>
        <a:solidFill>
          <a:schemeClr val="accent3">
            <a:tint val="40000"/>
            <a:alpha val="90000"/>
            <a:hueOff val="3228116"/>
            <a:satOff val="-8556"/>
            <a:lumOff val="-1108"/>
            <a:alphaOff val="0"/>
          </a:schemeClr>
        </a:solidFill>
        <a:ln w="9525" cap="rnd" cmpd="sng" algn="ctr">
          <a:solidFill>
            <a:schemeClr val="accent3">
              <a:tint val="40000"/>
              <a:alpha val="90000"/>
              <a:hueOff val="3228116"/>
              <a:satOff val="-8556"/>
              <a:lumOff val="-110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Entregar uniformes cada año para motivar al empleado y generar una imagen institucional </a:t>
          </a:r>
        </a:p>
      </dsp:txBody>
      <dsp:txXfrm>
        <a:off x="6663619" y="4016745"/>
        <a:ext cx="2222804" cy="1675743"/>
      </dsp:txXfrm>
    </dsp:sp>
    <dsp:sp modelId="{F7372207-B55D-4329-880F-690586EB5D10}">
      <dsp:nvSpPr>
        <dsp:cNvPr id="0" name=""/>
        <dsp:cNvSpPr/>
      </dsp:nvSpPr>
      <dsp:spPr>
        <a:xfrm>
          <a:off x="5058892" y="3859"/>
          <a:ext cx="1674906" cy="1674906"/>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C" sz="1900" kern="1200" dirty="0"/>
            <a:t>Actividad</a:t>
          </a:r>
          <a:endParaRPr lang="en-US" sz="1900" kern="1200" dirty="0"/>
        </a:p>
      </dsp:txBody>
      <dsp:txXfrm>
        <a:off x="5304176" y="249143"/>
        <a:ext cx="1184338" cy="11843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2058-DA6A-44B8-A0B8-98C23C07C87F}">
      <dsp:nvSpPr>
        <dsp:cNvPr id="0" name=""/>
        <dsp:cNvSpPr/>
      </dsp:nvSpPr>
      <dsp:spPr>
        <a:xfrm>
          <a:off x="1609417" y="1243918"/>
          <a:ext cx="3014124" cy="2010420"/>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sz="1600" b="1" kern="1200" noProof="0" dirty="0">
              <a:effectLst/>
            </a:rPr>
            <a:t>Reconocimiento a los empleados </a:t>
          </a:r>
        </a:p>
      </dsp:txBody>
      <dsp:txXfrm>
        <a:off x="2091677" y="1243918"/>
        <a:ext cx="2531864" cy="2010420"/>
      </dsp:txXfrm>
    </dsp:sp>
    <dsp:sp modelId="{73CB1CE9-8BDD-4738-B952-65BC39666160}">
      <dsp:nvSpPr>
        <dsp:cNvPr id="0" name=""/>
        <dsp:cNvSpPr/>
      </dsp:nvSpPr>
      <dsp:spPr>
        <a:xfrm>
          <a:off x="1884" y="377880"/>
          <a:ext cx="2009416" cy="2009416"/>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C" sz="2300" kern="1200"/>
            <a:t>Estrategia</a:t>
          </a:r>
          <a:endParaRPr lang="en-US" sz="2300" kern="1200" dirty="0"/>
        </a:p>
      </dsp:txBody>
      <dsp:txXfrm>
        <a:off x="296156" y="672152"/>
        <a:ext cx="1420872" cy="1420872"/>
      </dsp:txXfrm>
    </dsp:sp>
    <dsp:sp modelId="{B8E3399F-C1A1-462F-97AE-249611794B1C}">
      <dsp:nvSpPr>
        <dsp:cNvPr id="0" name=""/>
        <dsp:cNvSpPr/>
      </dsp:nvSpPr>
      <dsp:spPr>
        <a:xfrm>
          <a:off x="6632958" y="1243918"/>
          <a:ext cx="3014124" cy="2010420"/>
        </a:xfrm>
        <a:prstGeom prst="rect">
          <a:avLst/>
        </a:prstGeom>
        <a:solidFill>
          <a:schemeClr val="accent5">
            <a:tint val="40000"/>
            <a:alpha val="90000"/>
            <a:hueOff val="2149088"/>
            <a:satOff val="-1732"/>
            <a:lumOff val="463"/>
            <a:alphaOff val="0"/>
          </a:schemeClr>
        </a:solidFill>
        <a:ln w="9525" cap="rnd" cmpd="sng" algn="ctr">
          <a:solidFill>
            <a:schemeClr val="accent5">
              <a:tint val="40000"/>
              <a:alpha val="90000"/>
              <a:hueOff val="2149088"/>
              <a:satOff val="-1732"/>
              <a:lumOff val="463"/>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Diseñar un plan de recompensas y estímulos para otorgar a los empleados destacados </a:t>
          </a:r>
        </a:p>
      </dsp:txBody>
      <dsp:txXfrm>
        <a:off x="7115217" y="1243918"/>
        <a:ext cx="2531864" cy="2010420"/>
      </dsp:txXfrm>
    </dsp:sp>
    <dsp:sp modelId="{2B2254A1-BD0A-48E7-AA49-7377F6381BC0}">
      <dsp:nvSpPr>
        <dsp:cNvPr id="0" name=""/>
        <dsp:cNvSpPr/>
      </dsp:nvSpPr>
      <dsp:spPr>
        <a:xfrm>
          <a:off x="6632958" y="3254339"/>
          <a:ext cx="3014124" cy="2010420"/>
        </a:xfrm>
        <a:prstGeom prst="rect">
          <a:avLst/>
        </a:prstGeom>
        <a:solidFill>
          <a:schemeClr val="accent5">
            <a:tint val="40000"/>
            <a:alpha val="90000"/>
            <a:hueOff val="4298175"/>
            <a:satOff val="-3465"/>
            <a:lumOff val="926"/>
            <a:alphaOff val="0"/>
          </a:schemeClr>
        </a:solidFill>
        <a:ln w="9525" cap="rnd" cmpd="sng" algn="ctr">
          <a:solidFill>
            <a:schemeClr val="accent5">
              <a:tint val="40000"/>
              <a:alpha val="90000"/>
              <a:hueOff val="4298175"/>
              <a:satOff val="-3465"/>
              <a:lumOff val="92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noProof="0" dirty="0"/>
            <a:t>Realizar reconocimiento  a los empleados destacados.</a:t>
          </a:r>
        </a:p>
      </dsp:txBody>
      <dsp:txXfrm>
        <a:off x="7115217" y="3254339"/>
        <a:ext cx="2531864" cy="2010420"/>
      </dsp:txXfrm>
    </dsp:sp>
    <dsp:sp modelId="{F7372207-B55D-4329-880F-690586EB5D10}">
      <dsp:nvSpPr>
        <dsp:cNvPr id="0" name=""/>
        <dsp:cNvSpPr/>
      </dsp:nvSpPr>
      <dsp:spPr>
        <a:xfrm>
          <a:off x="5025425" y="440151"/>
          <a:ext cx="2009416" cy="2009416"/>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C" sz="2300" kern="1200" dirty="0"/>
            <a:t>Actividad</a:t>
          </a:r>
          <a:endParaRPr lang="en-US" sz="2300" kern="1200" dirty="0"/>
        </a:p>
      </dsp:txBody>
      <dsp:txXfrm>
        <a:off x="5319697" y="734423"/>
        <a:ext cx="1420872" cy="1420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4F6CC-FBD6-414C-A94F-CF98B690C2C5}">
      <dsp:nvSpPr>
        <dsp:cNvPr id="0" name=""/>
        <dsp:cNvSpPr/>
      </dsp:nvSpPr>
      <dsp:spPr>
        <a:xfrm>
          <a:off x="3929" y="251066"/>
          <a:ext cx="1717873" cy="23835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Establecer la relación de los factores del bienestar laboral y su incidencia en el desempeño laboral sobre la base teórica.</a:t>
          </a:r>
          <a:endParaRPr lang="es-ES" sz="1800" kern="1200" dirty="0">
            <a:latin typeface="Times New Roman" panose="02020603050405020304" pitchFamily="18" charset="0"/>
            <a:cs typeface="Times New Roman" panose="02020603050405020304" pitchFamily="18" charset="0"/>
          </a:endParaRPr>
        </a:p>
      </dsp:txBody>
      <dsp:txXfrm>
        <a:off x="54244" y="301381"/>
        <a:ext cx="1617243" cy="2282919"/>
      </dsp:txXfrm>
    </dsp:sp>
    <dsp:sp modelId="{EEACC12A-0007-4240-A502-9E9352B7D79B}">
      <dsp:nvSpPr>
        <dsp:cNvPr id="0" name=""/>
        <dsp:cNvSpPr/>
      </dsp:nvSpPr>
      <dsp:spPr>
        <a:xfrm>
          <a:off x="1893589" y="1229824"/>
          <a:ext cx="364189" cy="426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Times New Roman" panose="02020603050405020304" pitchFamily="18" charset="0"/>
            <a:cs typeface="Times New Roman" panose="02020603050405020304" pitchFamily="18" charset="0"/>
          </a:endParaRPr>
        </a:p>
      </dsp:txBody>
      <dsp:txXfrm>
        <a:off x="1893589" y="1315030"/>
        <a:ext cx="254932" cy="255620"/>
      </dsp:txXfrm>
    </dsp:sp>
    <dsp:sp modelId="{5323FBC5-3A6E-4AC4-921F-D9C79FE60BA7}">
      <dsp:nvSpPr>
        <dsp:cNvPr id="0" name=""/>
        <dsp:cNvSpPr/>
      </dsp:nvSpPr>
      <dsp:spPr>
        <a:xfrm>
          <a:off x="2408951" y="251066"/>
          <a:ext cx="1717873" cy="23835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Aplicar un estudio correlacional para establecer la relación de los factores de bienestar laboral y el desempeño laboral de los empleados</a:t>
          </a:r>
          <a:r>
            <a:rPr lang="es-EC" sz="1600" kern="1200" dirty="0"/>
            <a:t>.</a:t>
          </a:r>
          <a:endParaRPr lang="es-ES" sz="1600" kern="1200" dirty="0">
            <a:latin typeface="Times New Roman" panose="02020603050405020304" pitchFamily="18" charset="0"/>
            <a:cs typeface="Times New Roman" panose="02020603050405020304" pitchFamily="18" charset="0"/>
          </a:endParaRPr>
        </a:p>
      </dsp:txBody>
      <dsp:txXfrm>
        <a:off x="2459266" y="301381"/>
        <a:ext cx="1617243" cy="2282919"/>
      </dsp:txXfrm>
    </dsp:sp>
    <dsp:sp modelId="{6AC0618D-1354-4EEA-86EC-140F27698896}">
      <dsp:nvSpPr>
        <dsp:cNvPr id="0" name=""/>
        <dsp:cNvSpPr/>
      </dsp:nvSpPr>
      <dsp:spPr>
        <a:xfrm>
          <a:off x="4298612" y="1229824"/>
          <a:ext cx="364189" cy="426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Times New Roman" panose="02020603050405020304" pitchFamily="18" charset="0"/>
            <a:cs typeface="Times New Roman" panose="02020603050405020304" pitchFamily="18" charset="0"/>
          </a:endParaRPr>
        </a:p>
      </dsp:txBody>
      <dsp:txXfrm>
        <a:off x="4298612" y="1315030"/>
        <a:ext cx="254932" cy="255620"/>
      </dsp:txXfrm>
    </dsp:sp>
    <dsp:sp modelId="{0197C1D1-D5CB-4C2A-97A5-B3A7EDAF2178}">
      <dsp:nvSpPr>
        <dsp:cNvPr id="0" name=""/>
        <dsp:cNvSpPr/>
      </dsp:nvSpPr>
      <dsp:spPr>
        <a:xfrm>
          <a:off x="4813974" y="251066"/>
          <a:ext cx="1717873" cy="23835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Determinar los niveles de desempeño laboral, tomando en cuenta los resultados de la encuesta realizada a los empleados de las Pymes objeto de estudio. </a:t>
          </a:r>
          <a:endParaRPr lang="es-ES" sz="1600" kern="1200" dirty="0">
            <a:latin typeface="Times New Roman" panose="02020603050405020304" pitchFamily="18" charset="0"/>
            <a:cs typeface="Times New Roman" panose="02020603050405020304" pitchFamily="18" charset="0"/>
          </a:endParaRPr>
        </a:p>
      </dsp:txBody>
      <dsp:txXfrm>
        <a:off x="4864289" y="301381"/>
        <a:ext cx="1617243" cy="2282919"/>
      </dsp:txXfrm>
    </dsp:sp>
    <dsp:sp modelId="{7D601B67-50AD-47DD-B85C-3C8E3CD11210}">
      <dsp:nvSpPr>
        <dsp:cNvPr id="0" name=""/>
        <dsp:cNvSpPr/>
      </dsp:nvSpPr>
      <dsp:spPr>
        <a:xfrm>
          <a:off x="6703635" y="1229824"/>
          <a:ext cx="364189" cy="426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Times New Roman" panose="02020603050405020304" pitchFamily="18" charset="0"/>
            <a:cs typeface="Times New Roman" panose="02020603050405020304" pitchFamily="18" charset="0"/>
          </a:endParaRPr>
        </a:p>
      </dsp:txBody>
      <dsp:txXfrm>
        <a:off x="6703635" y="1315030"/>
        <a:ext cx="254932" cy="255620"/>
      </dsp:txXfrm>
    </dsp:sp>
    <dsp:sp modelId="{2A51A55A-3459-42BA-805D-51D9E9D86F68}">
      <dsp:nvSpPr>
        <dsp:cNvPr id="0" name=""/>
        <dsp:cNvSpPr/>
      </dsp:nvSpPr>
      <dsp:spPr>
        <a:xfrm>
          <a:off x="7218997" y="251066"/>
          <a:ext cx="1717873" cy="23835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Realizar una propuesta orientada a la mejora de los programas de bienestar laboral aplicados a los empleados de las Pymes objeto de estudio.</a:t>
          </a:r>
          <a:endParaRPr lang="es-ES" sz="1600" kern="1200" dirty="0">
            <a:latin typeface="Times New Roman" panose="02020603050405020304" pitchFamily="18" charset="0"/>
            <a:cs typeface="Times New Roman" panose="02020603050405020304" pitchFamily="18" charset="0"/>
          </a:endParaRPr>
        </a:p>
      </dsp:txBody>
      <dsp:txXfrm>
        <a:off x="7269312" y="301381"/>
        <a:ext cx="1617243" cy="2282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02C6A-76D6-42D8-82DC-DB61D7DBD4B9}">
      <dsp:nvSpPr>
        <dsp:cNvPr id="0" name=""/>
        <dsp:cNvSpPr/>
      </dsp:nvSpPr>
      <dsp:spPr>
        <a:xfrm>
          <a:off x="4119633" y="538"/>
          <a:ext cx="6179450" cy="2099364"/>
        </a:xfrm>
        <a:prstGeom prst="rightArrow">
          <a:avLst>
            <a:gd name="adj1" fmla="val 75000"/>
            <a:gd name="adj2" fmla="val 5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Factores higiénicos-extrínsecos (salario, supervisión, beneficios, instrucción) </a:t>
          </a:r>
        </a:p>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Factores motivacionales – intrínsecos ( crecimiento individual, reconocimiento, oportunidades,responsabilidad</a:t>
          </a:r>
          <a:r>
            <a:rPr lang="es-EC" sz="1600" kern="1200" dirty="0">
              <a:latin typeface="Times New Roman" panose="02020603050405020304" pitchFamily="18" charset="0"/>
              <a:cs typeface="Times New Roman" panose="02020603050405020304" pitchFamily="18" charset="0"/>
            </a:rPr>
            <a:t>)</a:t>
          </a:r>
        </a:p>
      </dsp:txBody>
      <dsp:txXfrm>
        <a:off x="4119633" y="262959"/>
        <a:ext cx="5392189" cy="1574523"/>
      </dsp:txXfrm>
    </dsp:sp>
    <dsp:sp modelId="{44992F89-558A-44C9-BE5B-442245163CCD}">
      <dsp:nvSpPr>
        <dsp:cNvPr id="0" name=""/>
        <dsp:cNvSpPr/>
      </dsp:nvSpPr>
      <dsp:spPr>
        <a:xfrm>
          <a:off x="0" y="538"/>
          <a:ext cx="4119633" cy="209936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solidFill>
                <a:schemeClr val="tx1"/>
              </a:solidFill>
            </a:rPr>
            <a:t>Teoría de los dos factores</a:t>
          </a:r>
          <a:endParaRPr lang="es-EC" sz="2000" b="1" kern="1200" dirty="0">
            <a:solidFill>
              <a:schemeClr val="tx1"/>
            </a:solidFill>
            <a:latin typeface="Times" panose="02020603050405020304" pitchFamily="18" charset="0"/>
            <a:cs typeface="Times" panose="02020603050405020304" pitchFamily="18" charset="0"/>
          </a:endParaRPr>
        </a:p>
      </dsp:txBody>
      <dsp:txXfrm>
        <a:off x="102483" y="103021"/>
        <a:ext cx="3914667" cy="1894398"/>
      </dsp:txXfrm>
    </dsp:sp>
    <dsp:sp modelId="{043C3D24-5349-4D2C-8A30-ED640465672B}">
      <dsp:nvSpPr>
        <dsp:cNvPr id="0" name=""/>
        <dsp:cNvSpPr/>
      </dsp:nvSpPr>
      <dsp:spPr>
        <a:xfrm>
          <a:off x="4119633" y="2309838"/>
          <a:ext cx="6179450" cy="2099364"/>
        </a:xfrm>
        <a:prstGeom prst="rightArrow">
          <a:avLst>
            <a:gd name="adj1" fmla="val 75000"/>
            <a:gd name="adj2" fmla="val 50000"/>
          </a:avLst>
        </a:prstGeom>
        <a:solidFill>
          <a:schemeClr val="accent4">
            <a:tint val="40000"/>
            <a:alpha val="90000"/>
            <a:hueOff val="-432218"/>
            <a:satOff val="13750"/>
            <a:lumOff val="1568"/>
            <a:alphaOff val="0"/>
          </a:schemeClr>
        </a:solidFill>
        <a:ln w="9525" cap="rnd" cmpd="sng" algn="ctr">
          <a:solidFill>
            <a:schemeClr val="accent4">
              <a:tint val="40000"/>
              <a:alpha val="90000"/>
              <a:hueOff val="-432218"/>
              <a:satOff val="13750"/>
              <a:lumOff val="156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a:latin typeface="Times New Roman" panose="02020603050405020304" pitchFamily="18" charset="0"/>
              <a:cs typeface="Times New Roman" panose="02020603050405020304" pitchFamily="18" charset="0"/>
            </a:rPr>
            <a:t>Las personas no solo quieren satisfacer sus necesidades básicas, sino que también se esfuerzan por satisfacer necesidades gradualmente más altas desde un punto de vista jerárquico</a:t>
          </a:r>
        </a:p>
      </dsp:txBody>
      <dsp:txXfrm>
        <a:off x="4119633" y="2572259"/>
        <a:ext cx="5392189" cy="1574523"/>
      </dsp:txXfrm>
    </dsp:sp>
    <dsp:sp modelId="{F7EA496D-EC43-4945-902C-7E885EE0899A}">
      <dsp:nvSpPr>
        <dsp:cNvPr id="0" name=""/>
        <dsp:cNvSpPr/>
      </dsp:nvSpPr>
      <dsp:spPr>
        <a:xfrm>
          <a:off x="0" y="2309838"/>
          <a:ext cx="4119633" cy="2099364"/>
        </a:xfrm>
        <a:prstGeom prst="roundRect">
          <a:avLst/>
        </a:prstGeom>
        <a:solidFill>
          <a:schemeClr val="accent4">
            <a:hueOff val="-492612"/>
            <a:satOff val="14709"/>
            <a:lumOff val="5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solidFill>
                <a:schemeClr val="tx1"/>
              </a:solidFill>
              <a:latin typeface="Times New Roman" panose="02020603050405020304" pitchFamily="18" charset="0"/>
              <a:cs typeface="Times New Roman" panose="02020603050405020304" pitchFamily="18" charset="0"/>
            </a:rPr>
            <a:t>Teoría  de las Jerarquía de necesidades de Maslow</a:t>
          </a:r>
          <a:r>
            <a:rPr lang="es-EC" sz="1800" b="1" kern="1200" dirty="0"/>
            <a:t> </a:t>
          </a:r>
          <a:endParaRPr lang="es-EC" sz="1800" b="0" kern="1200" dirty="0">
            <a:latin typeface="Times" panose="02020603050405020304" pitchFamily="18" charset="0"/>
            <a:cs typeface="Times" panose="02020603050405020304" pitchFamily="18" charset="0"/>
          </a:endParaRPr>
        </a:p>
      </dsp:txBody>
      <dsp:txXfrm>
        <a:off x="102483" y="2412321"/>
        <a:ext cx="3914667" cy="1894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BF114-14A1-4332-AAA1-F62F1359AC29}">
      <dsp:nvSpPr>
        <dsp:cNvPr id="0" name=""/>
        <dsp:cNvSpPr/>
      </dsp:nvSpPr>
      <dsp:spPr>
        <a:xfrm>
          <a:off x="4119633" y="538"/>
          <a:ext cx="6179450" cy="2099364"/>
        </a:xfrm>
        <a:prstGeom prst="rightArrow">
          <a:avLst>
            <a:gd name="adj1" fmla="val 75000"/>
            <a:gd name="adj2" fmla="val 50000"/>
          </a:avLst>
        </a:prstGeom>
        <a:solidFill>
          <a:schemeClr val="accent2">
            <a:alpha val="90000"/>
            <a:tint val="40000"/>
            <a:hueOff val="0"/>
            <a:satOff val="0"/>
            <a:lumOff val="0"/>
            <a:alphaOff val="0"/>
          </a:schemeClr>
        </a:solidFill>
        <a:ln w="9525" cap="rnd" cmpd="sng" algn="ctr">
          <a:solidFill>
            <a:schemeClr val="l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a:t>la fuerza de una tendencia a actuar en determinada forma, depende de la fuerza de la expectativa de que el acto este seguido por un resultado determinado y de lo atractivo de ese resultado para el individuo</a:t>
          </a:r>
        </a:p>
      </dsp:txBody>
      <dsp:txXfrm>
        <a:off x="4119633" y="262959"/>
        <a:ext cx="5392189" cy="1574523"/>
      </dsp:txXfrm>
    </dsp:sp>
    <dsp:sp modelId="{25000504-E441-4E37-9CAE-8236AA1D7A00}">
      <dsp:nvSpPr>
        <dsp:cNvPr id="0" name=""/>
        <dsp:cNvSpPr/>
      </dsp:nvSpPr>
      <dsp:spPr>
        <a:xfrm>
          <a:off x="0" y="538"/>
          <a:ext cx="4119633" cy="2099364"/>
        </a:xfrm>
        <a:prstGeom prst="round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Teoría de expectativas </a:t>
          </a:r>
        </a:p>
      </dsp:txBody>
      <dsp:txXfrm>
        <a:off x="102483" y="103021"/>
        <a:ext cx="3914667" cy="1894398"/>
      </dsp:txXfrm>
    </dsp:sp>
    <dsp:sp modelId="{043C3D24-5349-4D2C-8A30-ED640465672B}">
      <dsp:nvSpPr>
        <dsp:cNvPr id="0" name=""/>
        <dsp:cNvSpPr/>
      </dsp:nvSpPr>
      <dsp:spPr>
        <a:xfrm>
          <a:off x="4119633" y="2309838"/>
          <a:ext cx="6179450" cy="2099364"/>
        </a:xfrm>
        <a:prstGeom prst="rightArrow">
          <a:avLst>
            <a:gd name="adj1" fmla="val 75000"/>
            <a:gd name="adj2" fmla="val 50000"/>
          </a:avLst>
        </a:prstGeom>
        <a:solidFill>
          <a:schemeClr val="accent2">
            <a:alpha val="90000"/>
            <a:tint val="40000"/>
            <a:hueOff val="0"/>
            <a:satOff val="0"/>
            <a:lumOff val="0"/>
            <a:alphaOff val="0"/>
          </a:schemeClr>
        </a:solidFill>
        <a:ln w="9525" cap="rnd" cmpd="sng" algn="ctr">
          <a:solidFill>
            <a:schemeClr val="l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a:t>Si sienten satisfechos y valorados en el trabajo, entonces aumentarán su productividad y eficiencia, </a:t>
          </a:r>
          <a:r>
            <a:rPr lang="es-419" sz="2000" kern="1200" dirty="0"/>
            <a:t>(Lee &amp; </a:t>
          </a:r>
          <a:r>
            <a:rPr lang="es-419" sz="2000" kern="1200" dirty="0" err="1"/>
            <a:t>Raschke</a:t>
          </a:r>
          <a:r>
            <a:rPr lang="es-419" sz="2000" kern="1200" dirty="0"/>
            <a:t>, 2016)</a:t>
          </a:r>
          <a:r>
            <a:rPr lang="es-EC" sz="2000" kern="1200" dirty="0"/>
            <a:t>.</a:t>
          </a:r>
          <a:endParaRPr lang="es-EC" sz="2000" kern="1200" dirty="0">
            <a:latin typeface="Times New Roman" panose="02020603050405020304" pitchFamily="18" charset="0"/>
            <a:cs typeface="Times New Roman" panose="02020603050405020304" pitchFamily="18" charset="0"/>
          </a:endParaRPr>
        </a:p>
      </dsp:txBody>
      <dsp:txXfrm>
        <a:off x="4119633" y="2572259"/>
        <a:ext cx="5392189" cy="1574523"/>
      </dsp:txXfrm>
    </dsp:sp>
    <dsp:sp modelId="{F7EA496D-EC43-4945-902C-7E885EE0899A}">
      <dsp:nvSpPr>
        <dsp:cNvPr id="0" name=""/>
        <dsp:cNvSpPr/>
      </dsp:nvSpPr>
      <dsp:spPr>
        <a:xfrm>
          <a:off x="0" y="2309838"/>
          <a:ext cx="4119633" cy="2099364"/>
        </a:xfrm>
        <a:prstGeom prst="round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C" sz="1800" b="1" kern="1200" dirty="0"/>
            <a:t> </a:t>
          </a:r>
          <a:r>
            <a:rPr lang="es-EC" sz="2400" b="1" kern="1200" dirty="0">
              <a:latin typeface="Times New Roman" panose="02020603050405020304" pitchFamily="18" charset="0"/>
              <a:cs typeface="Times New Roman" panose="02020603050405020304" pitchFamily="18" charset="0"/>
            </a:rPr>
            <a:t>Teoría del comportamiento</a:t>
          </a:r>
          <a:endParaRPr lang="es-EC" sz="1800" b="0" kern="1200" dirty="0">
            <a:latin typeface="Times New Roman" panose="02020603050405020304" pitchFamily="18" charset="0"/>
            <a:cs typeface="Times New Roman" panose="02020603050405020304" pitchFamily="18" charset="0"/>
          </a:endParaRPr>
        </a:p>
      </dsp:txBody>
      <dsp:txXfrm>
        <a:off x="102483" y="2412321"/>
        <a:ext cx="3914667" cy="1894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CBD83-A670-4383-8961-49BFEBE87190}">
      <dsp:nvSpPr>
        <dsp:cNvPr id="0" name=""/>
        <dsp:cNvSpPr/>
      </dsp:nvSpPr>
      <dsp:spPr>
        <a:xfrm>
          <a:off x="3219227" y="1540899"/>
          <a:ext cx="1553940" cy="1170603"/>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a:t>Factores del bienestar laboral </a:t>
          </a:r>
        </a:p>
      </dsp:txBody>
      <dsp:txXfrm>
        <a:off x="3446796" y="1712330"/>
        <a:ext cx="1098802" cy="827741"/>
      </dsp:txXfrm>
    </dsp:sp>
    <dsp:sp modelId="{F22640A3-5870-47D4-B7CD-850A48C1F267}">
      <dsp:nvSpPr>
        <dsp:cNvPr id="0" name=""/>
        <dsp:cNvSpPr/>
      </dsp:nvSpPr>
      <dsp:spPr>
        <a:xfrm rot="16200000">
          <a:off x="3819473" y="1351051"/>
          <a:ext cx="353448" cy="26248"/>
        </a:xfrm>
        <a:custGeom>
          <a:avLst/>
          <a:gdLst/>
          <a:ahLst/>
          <a:cxnLst/>
          <a:rect l="0" t="0" r="0" b="0"/>
          <a:pathLst>
            <a:path>
              <a:moveTo>
                <a:pt x="0" y="13124"/>
              </a:moveTo>
              <a:lnTo>
                <a:pt x="353448" y="131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987361" y="1355339"/>
        <a:ext cx="17672" cy="17672"/>
      </dsp:txXfrm>
    </dsp:sp>
    <dsp:sp modelId="{833525FD-58BD-4816-BB1A-8446E83C3597}">
      <dsp:nvSpPr>
        <dsp:cNvPr id="0" name=""/>
        <dsp:cNvSpPr/>
      </dsp:nvSpPr>
      <dsp:spPr>
        <a:xfrm>
          <a:off x="3168201" y="16848"/>
          <a:ext cx="1655994" cy="1170603"/>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Relación con la dirección </a:t>
          </a:r>
        </a:p>
      </dsp:txBody>
      <dsp:txXfrm>
        <a:off x="3410716" y="188279"/>
        <a:ext cx="1170964" cy="827741"/>
      </dsp:txXfrm>
    </dsp:sp>
    <dsp:sp modelId="{BC8E9513-5C2F-4DE6-B1E6-DFAFB9C03FE3}">
      <dsp:nvSpPr>
        <dsp:cNvPr id="0" name=""/>
        <dsp:cNvSpPr/>
      </dsp:nvSpPr>
      <dsp:spPr>
        <a:xfrm rot="19744992">
          <a:off x="4572324" y="1632889"/>
          <a:ext cx="451350" cy="26248"/>
        </a:xfrm>
        <a:custGeom>
          <a:avLst/>
          <a:gdLst/>
          <a:ahLst/>
          <a:cxnLst/>
          <a:rect l="0" t="0" r="0" b="0"/>
          <a:pathLst>
            <a:path>
              <a:moveTo>
                <a:pt x="0" y="13124"/>
              </a:moveTo>
              <a:lnTo>
                <a:pt x="451350" y="131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786716" y="1634729"/>
        <a:ext cx="22567" cy="22567"/>
      </dsp:txXfrm>
    </dsp:sp>
    <dsp:sp modelId="{5B3F6933-E18D-4F4D-8623-8FDCCAE379D6}">
      <dsp:nvSpPr>
        <dsp:cNvPr id="0" name=""/>
        <dsp:cNvSpPr/>
      </dsp:nvSpPr>
      <dsp:spPr>
        <a:xfrm>
          <a:off x="4811586" y="574502"/>
          <a:ext cx="1596539" cy="1170603"/>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Participación en decisiones </a:t>
          </a:r>
        </a:p>
      </dsp:txBody>
      <dsp:txXfrm>
        <a:off x="5045394" y="745933"/>
        <a:ext cx="1128923" cy="827741"/>
      </dsp:txXfrm>
    </dsp:sp>
    <dsp:sp modelId="{3EF2028B-6846-4F41-B92C-685B5515D175}">
      <dsp:nvSpPr>
        <dsp:cNvPr id="0" name=""/>
        <dsp:cNvSpPr/>
      </dsp:nvSpPr>
      <dsp:spPr>
        <a:xfrm rot="1623366">
          <a:off x="4615307" y="2541210"/>
          <a:ext cx="438237" cy="26248"/>
        </a:xfrm>
        <a:custGeom>
          <a:avLst/>
          <a:gdLst/>
          <a:ahLst/>
          <a:cxnLst/>
          <a:rect l="0" t="0" r="0" b="0"/>
          <a:pathLst>
            <a:path>
              <a:moveTo>
                <a:pt x="0" y="13124"/>
              </a:moveTo>
              <a:lnTo>
                <a:pt x="438237" y="131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823470" y="2543378"/>
        <a:ext cx="21911" cy="21911"/>
      </dsp:txXfrm>
    </dsp:sp>
    <dsp:sp modelId="{4874CB89-81D3-49F2-A598-5B62DEC8FF90}">
      <dsp:nvSpPr>
        <dsp:cNvPr id="0" name=""/>
        <dsp:cNvSpPr/>
      </dsp:nvSpPr>
      <dsp:spPr>
        <a:xfrm>
          <a:off x="4859918" y="2418672"/>
          <a:ext cx="1709689" cy="1170603"/>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Posibilidad de promoción </a:t>
          </a:r>
        </a:p>
      </dsp:txBody>
      <dsp:txXfrm>
        <a:off x="5110296" y="2590103"/>
        <a:ext cx="1208933" cy="827741"/>
      </dsp:txXfrm>
    </dsp:sp>
    <dsp:sp modelId="{8D7D12AE-975C-4ABD-93E2-CC046941E746}">
      <dsp:nvSpPr>
        <dsp:cNvPr id="0" name=""/>
        <dsp:cNvSpPr/>
      </dsp:nvSpPr>
      <dsp:spPr>
        <a:xfrm rot="5400000">
          <a:off x="3819473" y="2875103"/>
          <a:ext cx="353448" cy="26248"/>
        </a:xfrm>
        <a:custGeom>
          <a:avLst/>
          <a:gdLst/>
          <a:ahLst/>
          <a:cxnLst/>
          <a:rect l="0" t="0" r="0" b="0"/>
          <a:pathLst>
            <a:path>
              <a:moveTo>
                <a:pt x="0" y="13124"/>
              </a:moveTo>
              <a:lnTo>
                <a:pt x="353448" y="131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987361" y="2879391"/>
        <a:ext cx="17672" cy="17672"/>
      </dsp:txXfrm>
    </dsp:sp>
    <dsp:sp modelId="{3A834167-0F80-41CD-9D19-4CE1C7947EC4}">
      <dsp:nvSpPr>
        <dsp:cNvPr id="0" name=""/>
        <dsp:cNvSpPr/>
      </dsp:nvSpPr>
      <dsp:spPr>
        <a:xfrm>
          <a:off x="3239192" y="3064951"/>
          <a:ext cx="1514011" cy="1170603"/>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Ambiente físico de trabajo </a:t>
          </a:r>
        </a:p>
      </dsp:txBody>
      <dsp:txXfrm>
        <a:off x="3460914" y="3236382"/>
        <a:ext cx="1070567" cy="827741"/>
      </dsp:txXfrm>
    </dsp:sp>
    <dsp:sp modelId="{A5713C1D-5BA9-45A9-8A04-700E957A337D}">
      <dsp:nvSpPr>
        <dsp:cNvPr id="0" name=""/>
        <dsp:cNvSpPr/>
      </dsp:nvSpPr>
      <dsp:spPr>
        <a:xfrm rot="9117288">
          <a:off x="2878823" y="2571650"/>
          <a:ext cx="513126" cy="26248"/>
        </a:xfrm>
        <a:custGeom>
          <a:avLst/>
          <a:gdLst/>
          <a:ahLst/>
          <a:cxnLst/>
          <a:rect l="0" t="0" r="0" b="0"/>
          <a:pathLst>
            <a:path>
              <a:moveTo>
                <a:pt x="0" y="13124"/>
              </a:moveTo>
              <a:lnTo>
                <a:pt x="513126" y="131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3122558" y="2571946"/>
        <a:ext cx="25656" cy="25656"/>
      </dsp:txXfrm>
    </dsp:sp>
    <dsp:sp modelId="{C9135901-0980-413C-A5A7-F6C5825A42F9}">
      <dsp:nvSpPr>
        <dsp:cNvPr id="0" name=""/>
        <dsp:cNvSpPr/>
      </dsp:nvSpPr>
      <dsp:spPr>
        <a:xfrm>
          <a:off x="1432166" y="2470113"/>
          <a:ext cx="1639512" cy="1170603"/>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Satisfacción con el trabajo</a:t>
          </a:r>
        </a:p>
      </dsp:txBody>
      <dsp:txXfrm>
        <a:off x="1672267" y="2641544"/>
        <a:ext cx="1159310" cy="827741"/>
      </dsp:txXfrm>
    </dsp:sp>
    <dsp:sp modelId="{186E0E76-6E34-432B-9CC3-022749EBCFBE}">
      <dsp:nvSpPr>
        <dsp:cNvPr id="0" name=""/>
        <dsp:cNvSpPr/>
      </dsp:nvSpPr>
      <dsp:spPr>
        <a:xfrm rot="12268458">
          <a:off x="2979295" y="1734057"/>
          <a:ext cx="368457" cy="26248"/>
        </a:xfrm>
        <a:custGeom>
          <a:avLst/>
          <a:gdLst/>
          <a:ahLst/>
          <a:cxnLst/>
          <a:rect l="0" t="0" r="0" b="0"/>
          <a:pathLst>
            <a:path>
              <a:moveTo>
                <a:pt x="0" y="13124"/>
              </a:moveTo>
              <a:lnTo>
                <a:pt x="368457" y="1312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3154312" y="1737969"/>
        <a:ext cx="18422" cy="18422"/>
      </dsp:txXfrm>
    </dsp:sp>
    <dsp:sp modelId="{96D1489D-F093-4848-AFB6-09637AA1B654}">
      <dsp:nvSpPr>
        <dsp:cNvPr id="0" name=""/>
        <dsp:cNvSpPr/>
      </dsp:nvSpPr>
      <dsp:spPr>
        <a:xfrm>
          <a:off x="1510989" y="708906"/>
          <a:ext cx="1585254" cy="1293715"/>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Compensación y Beneficios </a:t>
          </a:r>
        </a:p>
      </dsp:txBody>
      <dsp:txXfrm>
        <a:off x="1743144" y="898366"/>
        <a:ext cx="1120944" cy="914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2B86B-5C40-47EF-BE93-72492A940AEB}">
      <dsp:nvSpPr>
        <dsp:cNvPr id="0" name=""/>
        <dsp:cNvSpPr/>
      </dsp:nvSpPr>
      <dsp:spPr>
        <a:xfrm>
          <a:off x="2010195" y="280650"/>
          <a:ext cx="7991480" cy="3466104"/>
        </a:xfrm>
        <a:prstGeom prst="swooshArrow">
          <a:avLst>
            <a:gd name="adj1" fmla="val 25000"/>
            <a:gd name="adj2" fmla="val 25000"/>
          </a:avLst>
        </a:prstGeom>
        <a:solidFill>
          <a:schemeClr val="accent2">
            <a:tint val="55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41B280AE-EEC5-4AC8-AAB1-E2C1626F8E31}">
      <dsp:nvSpPr>
        <dsp:cNvPr id="0" name=""/>
        <dsp:cNvSpPr/>
      </dsp:nvSpPr>
      <dsp:spPr>
        <a:xfrm>
          <a:off x="3130538" y="2764921"/>
          <a:ext cx="207778" cy="207778"/>
        </a:xfrm>
        <a:prstGeom prst="ellipse">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E0791CDA-7EC8-4FF9-B3B0-C8E6FBB3245A}">
      <dsp:nvSpPr>
        <dsp:cNvPr id="0" name=""/>
        <dsp:cNvSpPr/>
      </dsp:nvSpPr>
      <dsp:spPr>
        <a:xfrm>
          <a:off x="3287365" y="2780000"/>
          <a:ext cx="2107577" cy="144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98"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Cultura organizacional y bienestar Laboral de  (Gregorio Calderon, Sandra Murillo y otros, 2013).</a:t>
          </a:r>
        </a:p>
      </dsp:txBody>
      <dsp:txXfrm>
        <a:off x="3287365" y="2780000"/>
        <a:ext cx="2107577" cy="1443461"/>
      </dsp:txXfrm>
    </dsp:sp>
    <dsp:sp modelId="{E366D918-5DD9-4929-9DBF-7E111D43360C}">
      <dsp:nvSpPr>
        <dsp:cNvPr id="0" name=""/>
        <dsp:cNvSpPr/>
      </dsp:nvSpPr>
      <dsp:spPr>
        <a:xfrm>
          <a:off x="5075825" y="1774854"/>
          <a:ext cx="375599" cy="375599"/>
        </a:xfrm>
        <a:prstGeom prst="ellipse">
          <a:avLst/>
        </a:prstGeom>
        <a:gradFill rotWithShape="0">
          <a:gsLst>
            <a:gs pos="0">
              <a:schemeClr val="accent2">
                <a:shade val="50000"/>
                <a:hueOff val="-504731"/>
                <a:satOff val="-14967"/>
                <a:lumOff val="33982"/>
                <a:alphaOff val="0"/>
                <a:tint val="96000"/>
                <a:lumMod val="104000"/>
              </a:schemeClr>
            </a:gs>
            <a:gs pos="100000">
              <a:schemeClr val="accent2">
                <a:shade val="50000"/>
                <a:hueOff val="-504731"/>
                <a:satOff val="-14967"/>
                <a:lumOff val="3398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42580349-78AF-4DDA-A58E-09921C78FD46}">
      <dsp:nvSpPr>
        <dsp:cNvPr id="0" name=""/>
        <dsp:cNvSpPr/>
      </dsp:nvSpPr>
      <dsp:spPr>
        <a:xfrm>
          <a:off x="5365258" y="1843097"/>
          <a:ext cx="2170895" cy="271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22" tIns="0" rIns="0" bIns="0" numCol="1" spcCol="1270" anchor="t" anchorCtr="0">
          <a:noAutofit/>
        </a:bodyPr>
        <a:lstStyle/>
        <a:p>
          <a:pPr marL="0" lvl="0" indent="0" algn="l" defTabSz="666750">
            <a:lnSpc>
              <a:spcPct val="90000"/>
            </a:lnSpc>
            <a:spcBef>
              <a:spcPct val="0"/>
            </a:spcBef>
            <a:spcAft>
              <a:spcPct val="35000"/>
            </a:spcAft>
            <a:buNone/>
          </a:pPr>
          <a:r>
            <a:rPr lang="es-ES" sz="1500" b="0" kern="1200" dirty="0">
              <a:latin typeface="Times New Roman" panose="02020603050405020304" pitchFamily="18" charset="0"/>
              <a:cs typeface="Times New Roman" panose="02020603050405020304" pitchFamily="18" charset="0"/>
            </a:rPr>
            <a:t>Bienestar Sostenible en el trabajo Revisión y Reformulación de (José </a:t>
          </a:r>
          <a:r>
            <a:rPr lang="es-ES" sz="1500" b="0" kern="1200" dirty="0" err="1">
              <a:latin typeface="Times New Roman" panose="02020603050405020304" pitchFamily="18" charset="0"/>
              <a:cs typeface="Times New Roman" panose="02020603050405020304" pitchFamily="18" charset="0"/>
            </a:rPr>
            <a:t>Peiro</a:t>
          </a:r>
          <a:r>
            <a:rPr lang="es-ES" sz="1500" b="0" kern="1200" dirty="0">
              <a:latin typeface="Times New Roman" panose="02020603050405020304" pitchFamily="18" charset="0"/>
              <a:cs typeface="Times New Roman" panose="02020603050405020304" pitchFamily="18" charset="0"/>
            </a:rPr>
            <a:t> y </a:t>
          </a:r>
          <a:r>
            <a:rPr lang="es-ES" sz="1500" b="0" kern="1200" dirty="0" err="1">
              <a:latin typeface="Times New Roman" panose="02020603050405020304" pitchFamily="18" charset="0"/>
              <a:cs typeface="Times New Roman" panose="02020603050405020304" pitchFamily="18" charset="0"/>
            </a:rPr>
            <a:t>Yarid</a:t>
          </a:r>
          <a:r>
            <a:rPr lang="es-ES" sz="1500" b="0" kern="1200" dirty="0">
              <a:latin typeface="Times New Roman" panose="02020603050405020304" pitchFamily="18" charset="0"/>
              <a:cs typeface="Times New Roman" panose="02020603050405020304" pitchFamily="18" charset="0"/>
            </a:rPr>
            <a:t> Ayala y otros,2014) , un estudio realizado por La Universidad de Valencia.</a:t>
          </a:r>
        </a:p>
        <a:p>
          <a:pPr marL="0" lvl="0" indent="0" algn="l" defTabSz="666750">
            <a:lnSpc>
              <a:spcPct val="90000"/>
            </a:lnSpc>
            <a:spcBef>
              <a:spcPct val="0"/>
            </a:spcBef>
            <a:spcAft>
              <a:spcPct val="35000"/>
            </a:spcAft>
            <a:buNone/>
          </a:pPr>
          <a:endParaRPr lang="es-ES" sz="1500" kern="1200" dirty="0"/>
        </a:p>
      </dsp:txBody>
      <dsp:txXfrm>
        <a:off x="5365258" y="1843097"/>
        <a:ext cx="2170895" cy="2717103"/>
      </dsp:txXfrm>
    </dsp:sp>
    <dsp:sp modelId="{22D99EFB-54B8-4C37-B675-F1ADDD506A14}">
      <dsp:nvSpPr>
        <dsp:cNvPr id="0" name=""/>
        <dsp:cNvSpPr/>
      </dsp:nvSpPr>
      <dsp:spPr>
        <a:xfrm>
          <a:off x="7400527" y="1154598"/>
          <a:ext cx="519446" cy="519446"/>
        </a:xfrm>
        <a:prstGeom prst="ellipse">
          <a:avLst/>
        </a:prstGeom>
        <a:gradFill rotWithShape="0">
          <a:gsLst>
            <a:gs pos="0">
              <a:schemeClr val="accent2">
                <a:shade val="50000"/>
                <a:hueOff val="-504731"/>
                <a:satOff val="-14967"/>
                <a:lumOff val="33982"/>
                <a:alphaOff val="0"/>
                <a:tint val="96000"/>
                <a:lumMod val="104000"/>
              </a:schemeClr>
            </a:gs>
            <a:gs pos="100000">
              <a:schemeClr val="accent2">
                <a:shade val="50000"/>
                <a:hueOff val="-504731"/>
                <a:satOff val="-14967"/>
                <a:lumOff val="3398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4DDBB97-CF74-489E-B4F2-0F9A16F0BDAD}">
      <dsp:nvSpPr>
        <dsp:cNvPr id="0" name=""/>
        <dsp:cNvSpPr/>
      </dsp:nvSpPr>
      <dsp:spPr>
        <a:xfrm>
          <a:off x="7767171" y="1523375"/>
          <a:ext cx="2170895" cy="347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244" tIns="0" rIns="0" bIns="0" numCol="1" spcCol="1270" anchor="t" anchorCtr="0">
          <a:noAutofit/>
        </a:bodyPr>
        <a:lstStyle/>
        <a:p>
          <a:pPr marL="0" lvl="0" indent="0" algn="l" defTabSz="711200">
            <a:lnSpc>
              <a:spcPct val="90000"/>
            </a:lnSpc>
            <a:spcBef>
              <a:spcPct val="0"/>
            </a:spcBef>
            <a:spcAft>
              <a:spcPct val="35000"/>
            </a:spcAft>
            <a:buNone/>
          </a:pPr>
          <a:r>
            <a:rPr lang="es-ES" sz="1600" b="0" kern="1200" dirty="0">
              <a:latin typeface="Times New Roman" panose="02020603050405020304" pitchFamily="18" charset="0"/>
              <a:cs typeface="Times New Roman" panose="02020603050405020304" pitchFamily="18" charset="0"/>
            </a:rPr>
            <a:t>Competencias laborales en relación individuo organización modelo de aplicación en la industria gráfica Colombiana (Roberto Suarez </a:t>
          </a:r>
          <a:r>
            <a:rPr lang="es-EC" sz="1600" b="0" kern="1200" dirty="0">
              <a:latin typeface="Times New Roman" panose="02020603050405020304" pitchFamily="18" charset="0"/>
              <a:cs typeface="Times New Roman" panose="02020603050405020304" pitchFamily="18" charset="0"/>
            </a:rPr>
            <a:t>&amp; Oscar Castellanos,), Universidad Nacional de Colombia).</a:t>
          </a:r>
          <a:endParaRPr lang="en-US" sz="1600" b="0" kern="1200" dirty="0">
            <a:latin typeface="Times New Roman" panose="02020603050405020304" pitchFamily="18" charset="0"/>
            <a:cs typeface="Times New Roman" panose="02020603050405020304" pitchFamily="18" charset="0"/>
          </a:endParaRPr>
        </a:p>
      </dsp:txBody>
      <dsp:txXfrm>
        <a:off x="7767171" y="1523375"/>
        <a:ext cx="2170895" cy="3471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1B459-29DA-432A-8BCC-3D8E44F7D15B}">
      <dsp:nvSpPr>
        <dsp:cNvPr id="0" name=""/>
        <dsp:cNvSpPr/>
      </dsp:nvSpPr>
      <dsp:spPr>
        <a:xfrm>
          <a:off x="0" y="1050686"/>
          <a:ext cx="2838735" cy="493363"/>
        </a:xfrm>
        <a:prstGeom prst="roundRect">
          <a:avLst/>
        </a:prstGeom>
        <a:gradFill rotWithShape="0">
          <a:gsLst>
            <a:gs pos="0">
              <a:schemeClr val="accent2">
                <a:alpha val="90000"/>
                <a:hueOff val="0"/>
                <a:satOff val="0"/>
                <a:lumOff val="0"/>
                <a:alphaOff val="0"/>
                <a:tint val="96000"/>
                <a:lumMod val="104000"/>
              </a:schemeClr>
            </a:gs>
            <a:gs pos="100000">
              <a:schemeClr val="accent2">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Bienestar Laboral </a:t>
          </a:r>
        </a:p>
      </dsp:txBody>
      <dsp:txXfrm>
        <a:off x="24084" y="1074770"/>
        <a:ext cx="2790567" cy="4451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1B459-29DA-432A-8BCC-3D8E44F7D15B}">
      <dsp:nvSpPr>
        <dsp:cNvPr id="0" name=""/>
        <dsp:cNvSpPr/>
      </dsp:nvSpPr>
      <dsp:spPr>
        <a:xfrm>
          <a:off x="0" y="0"/>
          <a:ext cx="2838735" cy="501650"/>
        </a:xfrm>
        <a:prstGeom prst="roundRect">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Desempeño Laboral</a:t>
          </a:r>
          <a:endParaRPr lang="en-US" sz="1800" kern="1200" dirty="0"/>
        </a:p>
      </dsp:txBody>
      <dsp:txXfrm>
        <a:off x="24489" y="24489"/>
        <a:ext cx="2789757" cy="45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BA92F-D75C-4893-8A01-49E6F6685CFD}">
      <dsp:nvSpPr>
        <dsp:cNvPr id="0" name=""/>
        <dsp:cNvSpPr/>
      </dsp:nvSpPr>
      <dsp:spPr>
        <a:xfrm>
          <a:off x="0" y="4078917"/>
          <a:ext cx="8128000" cy="133879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 desempeño laboral de las pymes de alojamiento  del cantón Ibarra es bajo </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0" y="4078917"/>
        <a:ext cx="8128000" cy="1338791"/>
      </dsp:txXfrm>
    </dsp:sp>
    <dsp:sp modelId="{55ECF0B0-6AB1-488C-87A7-7C9906025595}">
      <dsp:nvSpPr>
        <dsp:cNvPr id="0" name=""/>
        <dsp:cNvSpPr/>
      </dsp:nvSpPr>
      <dsp:spPr>
        <a:xfrm rot="10800000">
          <a:off x="0" y="2039937"/>
          <a:ext cx="8128000" cy="2059061"/>
        </a:xfrm>
        <a:prstGeom prst="upArrowCallou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C" sz="2200" kern="1200" dirty="0">
              <a:solidFill>
                <a:schemeClr val="tx1"/>
              </a:solidFill>
              <a:latin typeface="Times New Roman" panose="02020603050405020304" pitchFamily="18" charset="0"/>
              <a:cs typeface="Times New Roman" panose="02020603050405020304" pitchFamily="18" charset="0"/>
            </a:rPr>
            <a:t>Existe una correlación significativa entre los factores del bienestar laboral que influyen en la variable del desempeño laboral.</a:t>
          </a:r>
        </a:p>
      </dsp:txBody>
      <dsp:txXfrm rot="10800000">
        <a:off x="0" y="2039937"/>
        <a:ext cx="8128000" cy="1337916"/>
      </dsp:txXfrm>
    </dsp:sp>
    <dsp:sp modelId="{91982844-6F37-4156-9393-E583FABCF575}">
      <dsp:nvSpPr>
        <dsp:cNvPr id="0" name=""/>
        <dsp:cNvSpPr/>
      </dsp:nvSpPr>
      <dsp:spPr>
        <a:xfrm rot="10800000">
          <a:off x="0" y="0"/>
          <a:ext cx="8128000" cy="2059061"/>
        </a:xfrm>
        <a:prstGeom prst="upArrowCallou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C" sz="2200" kern="1200" dirty="0">
              <a:solidFill>
                <a:schemeClr val="tx1"/>
              </a:solidFill>
              <a:latin typeface="Times New Roman" panose="02020603050405020304" pitchFamily="18" charset="0"/>
              <a:cs typeface="Times New Roman" panose="02020603050405020304" pitchFamily="18" charset="0"/>
            </a:rPr>
            <a:t>HIPÓTESIS ESPECIFICAS </a:t>
          </a:r>
        </a:p>
      </dsp:txBody>
      <dsp:txXfrm rot="10800000">
        <a:off x="0" y="0"/>
        <a:ext cx="8128000" cy="133791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5CB77-786B-4160-91C9-22F41B06DA91}" type="datetimeFigureOut">
              <a:rPr lang="es-EC" smtClean="0"/>
              <a:t>20/12/2019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A06D0-337A-4060-BDE5-DA07DCF4BEEA}" type="slidenum">
              <a:rPr lang="es-EC" smtClean="0"/>
              <a:t>‹Nº›</a:t>
            </a:fld>
            <a:endParaRPr lang="es-EC"/>
          </a:p>
        </p:txBody>
      </p:sp>
    </p:spTree>
    <p:extLst>
      <p:ext uri="{BB962C8B-B14F-4D97-AF65-F5344CB8AC3E}">
        <p14:creationId xmlns:p14="http://schemas.microsoft.com/office/powerpoint/2010/main" val="404116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90A06D0-337A-4060-BDE5-DA07DCF4BEEA}" type="slidenum">
              <a:rPr lang="es-EC" smtClean="0"/>
              <a:t>26</a:t>
            </a:fld>
            <a:endParaRPr lang="es-EC"/>
          </a:p>
        </p:txBody>
      </p:sp>
    </p:spTree>
    <p:extLst>
      <p:ext uri="{BB962C8B-B14F-4D97-AF65-F5344CB8AC3E}">
        <p14:creationId xmlns:p14="http://schemas.microsoft.com/office/powerpoint/2010/main" val="66316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3C0953-1DE0-47B1-A6E8-8346F9C47FFA}" type="datetimeFigureOut">
              <a:rPr lang="es-EC" smtClean="0"/>
              <a:t>20/12/2019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210038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B3C0953-1DE0-47B1-A6E8-8346F9C47FFA}" type="datetimeFigureOut">
              <a:rPr lang="es-EC" smtClean="0"/>
              <a:t>20/12/2019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29960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B3C0953-1DE0-47B1-A6E8-8346F9C47FFA}" type="datetimeFigureOut">
              <a:rPr lang="es-EC" smtClean="0"/>
              <a:t>20/12/2019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FF7801-2D6C-40A6-8493-FE2B12972C33}"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047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AB3C0953-1DE0-47B1-A6E8-8346F9C47FFA}" type="datetimeFigureOut">
              <a:rPr lang="es-EC" smtClean="0"/>
              <a:t>20/12/2019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22933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AB3C0953-1DE0-47B1-A6E8-8346F9C47FFA}" type="datetimeFigureOut">
              <a:rPr lang="es-EC" smtClean="0"/>
              <a:t>20/12/2019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FF7801-2D6C-40A6-8493-FE2B12972C33}"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934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AB3C0953-1DE0-47B1-A6E8-8346F9C47FFA}" type="datetimeFigureOut">
              <a:rPr lang="es-EC" smtClean="0"/>
              <a:t>20/12/2019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2902702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B3C0953-1DE0-47B1-A6E8-8346F9C47FFA}" type="datetimeFigureOut">
              <a:rPr lang="es-EC" smtClean="0"/>
              <a:t>20/12/2019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338319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B3C0953-1DE0-47B1-A6E8-8346F9C47FFA}" type="datetimeFigureOut">
              <a:rPr lang="es-EC" smtClean="0"/>
              <a:t>20/12/2019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418113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048577" name="矩形: 圆角 7"/>
          <p:cNvSpPr/>
          <p:nvPr userDrawn="1"/>
        </p:nvSpPr>
        <p:spPr>
          <a:xfrm>
            <a:off x="420915" y="295729"/>
            <a:ext cx="11350171" cy="6266543"/>
          </a:xfrm>
          <a:prstGeom prst="roundRect">
            <a:avLst>
              <a:gd name="adj" fmla="val 3233"/>
            </a:avLst>
          </a:prstGeom>
          <a:solidFill>
            <a:schemeClr val="bg1"/>
          </a:solidFill>
          <a:ln>
            <a:noFill/>
          </a:ln>
          <a:effectLst>
            <a:outerShdw blurRad="101600" dist="381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9167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1048761" name="矩形: 圆角 7"/>
          <p:cNvSpPr/>
          <p:nvPr userDrawn="1"/>
        </p:nvSpPr>
        <p:spPr>
          <a:xfrm>
            <a:off x="420915" y="295729"/>
            <a:ext cx="11350171" cy="6266543"/>
          </a:xfrm>
          <a:prstGeom prst="roundRect">
            <a:avLst>
              <a:gd name="adj" fmla="val 3233"/>
            </a:avLst>
          </a:prstGeom>
          <a:solidFill>
            <a:schemeClr val="bg1"/>
          </a:solidFill>
          <a:ln>
            <a:noFill/>
          </a:ln>
          <a:effectLst>
            <a:outerShdw blurRad="101600" dist="381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2" name="任意多边形: 形状 5"/>
          <p:cNvSpPr>
            <a:spLocks noGrp="1"/>
          </p:cNvSpPr>
          <p:nvPr>
            <p:ph type="pic" sz="quarter" idx="10"/>
          </p:nvPr>
        </p:nvSpPr>
        <p:spPr>
          <a:xfrm>
            <a:off x="6288024" y="2372557"/>
            <a:ext cx="5086553" cy="3074885"/>
          </a:xfrm>
          <a:custGeom>
            <a:avLst/>
            <a:gdLst>
              <a:gd name="connsiteX0" fmla="*/ 0 w 5086553"/>
              <a:gd name="connsiteY0" fmla="*/ 0 h 3074885"/>
              <a:gd name="connsiteX1" fmla="*/ 5086553 w 5086553"/>
              <a:gd name="connsiteY1" fmla="*/ 0 h 3074885"/>
              <a:gd name="connsiteX2" fmla="*/ 5086553 w 5086553"/>
              <a:gd name="connsiteY2" fmla="*/ 3074885 h 3074885"/>
              <a:gd name="connsiteX3" fmla="*/ 0 w 5086553"/>
              <a:gd name="connsiteY3" fmla="*/ 3074885 h 3074885"/>
            </a:gdLst>
            <a:ahLst/>
            <a:cxnLst>
              <a:cxn ang="0">
                <a:pos x="connsiteX0" y="connsiteY0"/>
              </a:cxn>
              <a:cxn ang="0">
                <a:pos x="connsiteX1" y="connsiteY1"/>
              </a:cxn>
              <a:cxn ang="0">
                <a:pos x="connsiteX2" y="connsiteY2"/>
              </a:cxn>
              <a:cxn ang="0">
                <a:pos x="connsiteX3" y="connsiteY3"/>
              </a:cxn>
            </a:cxnLst>
            <a:rect l="l" t="t" r="r" b="b"/>
            <a:pathLst>
              <a:path w="5086553" h="3074885">
                <a:moveTo>
                  <a:pt x="0" y="0"/>
                </a:moveTo>
                <a:lnTo>
                  <a:pt x="5086553" y="0"/>
                </a:lnTo>
                <a:lnTo>
                  <a:pt x="5086553" y="3074885"/>
                </a:lnTo>
                <a:lnTo>
                  <a:pt x="0" y="307488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16983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1048652" name="矩形: 圆角 7"/>
          <p:cNvSpPr/>
          <p:nvPr userDrawn="1"/>
        </p:nvSpPr>
        <p:spPr>
          <a:xfrm>
            <a:off x="420915" y="295729"/>
            <a:ext cx="11350171" cy="6266543"/>
          </a:xfrm>
          <a:prstGeom prst="roundRect">
            <a:avLst>
              <a:gd name="adj" fmla="val 3233"/>
            </a:avLst>
          </a:prstGeom>
          <a:solidFill>
            <a:schemeClr val="bg1"/>
          </a:solidFill>
          <a:ln>
            <a:noFill/>
          </a:ln>
          <a:effectLst>
            <a:outerShdw blurRad="101600" dist="381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3" name="任意多边形: 形状 5"/>
          <p:cNvSpPr>
            <a:spLocks noGrp="1"/>
          </p:cNvSpPr>
          <p:nvPr>
            <p:ph type="pic" sz="quarter" idx="10"/>
          </p:nvPr>
        </p:nvSpPr>
        <p:spPr>
          <a:xfrm>
            <a:off x="-1162049" y="1666875"/>
            <a:ext cx="5667375" cy="3562350"/>
          </a:xfrm>
          <a:custGeom>
            <a:avLst/>
            <a:gdLst>
              <a:gd name="connsiteX0" fmla="*/ 0 w 5667375"/>
              <a:gd name="connsiteY0" fmla="*/ 0 h 3562350"/>
              <a:gd name="connsiteX1" fmla="*/ 5667375 w 5667375"/>
              <a:gd name="connsiteY1" fmla="*/ 0 h 3562350"/>
              <a:gd name="connsiteX2" fmla="*/ 5667375 w 5667375"/>
              <a:gd name="connsiteY2" fmla="*/ 3562350 h 3562350"/>
              <a:gd name="connsiteX3" fmla="*/ 0 w 5667375"/>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5667375" h="3562350">
                <a:moveTo>
                  <a:pt x="0" y="0"/>
                </a:moveTo>
                <a:lnTo>
                  <a:pt x="5667375" y="0"/>
                </a:lnTo>
                <a:lnTo>
                  <a:pt x="5667375" y="3562350"/>
                </a:lnTo>
                <a:lnTo>
                  <a:pt x="0" y="35623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0800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B3C0953-1DE0-47B1-A6E8-8346F9C47FFA}" type="datetimeFigureOut">
              <a:rPr lang="es-EC" smtClean="0"/>
              <a:t>20/12/2019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429135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B3C0953-1DE0-47B1-A6E8-8346F9C47FFA}" type="datetimeFigureOut">
              <a:rPr lang="es-EC" smtClean="0"/>
              <a:t>20/12/2019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128009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B3C0953-1DE0-47B1-A6E8-8346F9C47FFA}" type="datetimeFigureOut">
              <a:rPr lang="es-EC" smtClean="0"/>
              <a:t>20/12/2019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37763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B3C0953-1DE0-47B1-A6E8-8346F9C47FFA}" type="datetimeFigureOut">
              <a:rPr lang="es-EC" smtClean="0"/>
              <a:t>20/12/2019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282037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B3C0953-1DE0-47B1-A6E8-8346F9C47FFA}" type="datetimeFigureOut">
              <a:rPr lang="es-EC" smtClean="0"/>
              <a:t>20/12/2019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426407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C0953-1DE0-47B1-A6E8-8346F9C47FFA}" type="datetimeFigureOut">
              <a:rPr lang="es-EC" smtClean="0"/>
              <a:t>20/12/2019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96546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B3C0953-1DE0-47B1-A6E8-8346F9C47FFA}" type="datetimeFigureOut">
              <a:rPr lang="es-EC" smtClean="0"/>
              <a:t>20/12/2019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57932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B3C0953-1DE0-47B1-A6E8-8346F9C47FFA}" type="datetimeFigureOut">
              <a:rPr lang="es-EC" smtClean="0"/>
              <a:t>20/12/2019</a:t>
            </a:fld>
            <a:endParaRPr lang="es-EC"/>
          </a:p>
        </p:txBody>
      </p:sp>
      <p:sp>
        <p:nvSpPr>
          <p:cNvPr id="6" name="Footer Placeholder 5"/>
          <p:cNvSpPr>
            <a:spLocks noGrp="1"/>
          </p:cNvSpPr>
          <p:nvPr>
            <p:ph type="ftr" sz="quarter" idx="11"/>
          </p:nvPr>
        </p:nvSpPr>
        <p:spPr/>
        <p:txBody>
          <a:bodyPr/>
          <a:lstStyle/>
          <a:p>
            <a:endParaRPr lang="es-EC" dirty="0">
              <a:solidFill>
                <a:srgbClr val="94B6D2"/>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FF7801-2D6C-40A6-8493-FE2B12972C33}" type="slidenum">
              <a:rPr lang="es-EC" smtClean="0"/>
              <a:t>‹Nº›</a:t>
            </a:fld>
            <a:endParaRPr lang="es-EC"/>
          </a:p>
        </p:txBody>
      </p:sp>
    </p:spTree>
    <p:extLst>
      <p:ext uri="{BB962C8B-B14F-4D97-AF65-F5344CB8AC3E}">
        <p14:creationId xmlns:p14="http://schemas.microsoft.com/office/powerpoint/2010/main" val="374793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3C0953-1DE0-47B1-A6E8-8346F9C47FFA}" type="datetimeFigureOut">
              <a:rPr lang="es-EC" smtClean="0"/>
              <a:t>20/12/2019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FFF7801-2D6C-40A6-8493-FE2B12972C33}" type="slidenum">
              <a:rPr lang="es-EC" smtClean="0"/>
              <a:t>‹Nº›</a:t>
            </a:fld>
            <a:endParaRPr lang="es-EC"/>
          </a:p>
        </p:txBody>
      </p:sp>
    </p:spTree>
    <p:extLst>
      <p:ext uri="{BB962C8B-B14F-4D97-AF65-F5344CB8AC3E}">
        <p14:creationId xmlns:p14="http://schemas.microsoft.com/office/powerpoint/2010/main" val="25760082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0.xml"/><Relationship Id="rId7" Type="http://schemas.openxmlformats.org/officeDocument/2006/relationships/image" Target="../media/image10.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1.xml"/><Relationship Id="rId7" Type="http://schemas.openxmlformats.org/officeDocument/2006/relationships/image" Target="../media/image1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2.xml"/><Relationship Id="rId7" Type="http://schemas.openxmlformats.org/officeDocument/2006/relationships/image" Target="../media/image1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6.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7.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5.xml"/><Relationship Id="rId7" Type="http://schemas.openxmlformats.org/officeDocument/2006/relationships/image" Target="../media/image18.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0.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image" Target="../media/image8.jpe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image" Target="../media/image7.jpeg"/><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p:cNvSpPr/>
          <p:nvPr/>
        </p:nvSpPr>
        <p:spPr>
          <a:xfrm>
            <a:off x="1123548" y="1970627"/>
            <a:ext cx="10556436" cy="1421992"/>
          </a:xfrm>
          <a:prstGeom prst="rect">
            <a:avLst/>
          </a:prstGeom>
        </p:spPr>
        <p:txBody>
          <a:bodyPr wrap="square">
            <a:spAutoFit/>
          </a:bodyPr>
          <a:lstStyle/>
          <a:p>
            <a:pPr algn="ctr">
              <a:lnSpc>
                <a:spcPct val="150000"/>
              </a:lnSpc>
            </a:pPr>
            <a:r>
              <a:rPr lang="es-ES" sz="2000" b="1" dirty="0">
                <a:latin typeface="Times" panose="02020603050405020304" pitchFamily="18" charset="0"/>
                <a:cs typeface="Times" panose="02020603050405020304" pitchFamily="18" charset="0"/>
              </a:rPr>
              <a:t>TEMA: </a:t>
            </a:r>
            <a:r>
              <a:rPr lang="es-ES" sz="2000" dirty="0">
                <a:latin typeface="Times" panose="02020603050405020304" pitchFamily="18" charset="0"/>
                <a:cs typeface="Times" panose="02020603050405020304" pitchFamily="18" charset="0"/>
              </a:rPr>
              <a:t>BIENESTAR LABORAL Y SU INFLUENCIA EN EL DESEMPEÑO LABORAL DE LOS EMPLEADOS DE LAS PYMES PERTENECIENTES A LA INDUSTRIA DE ALOJAMIENTO DEL CANTÓN DE IBARRA.</a:t>
            </a:r>
            <a:endParaRPr lang="es-EC" sz="2000" dirty="0">
              <a:latin typeface="Times" panose="02020603050405020304" pitchFamily="18" charset="0"/>
              <a:cs typeface="Times" panose="02020603050405020304" pitchFamily="18" charset="0"/>
            </a:endParaRPr>
          </a:p>
        </p:txBody>
      </p:sp>
      <p:sp>
        <p:nvSpPr>
          <p:cNvPr id="6" name="CuadroTexto 5"/>
          <p:cNvSpPr txBox="1"/>
          <p:nvPr/>
        </p:nvSpPr>
        <p:spPr>
          <a:xfrm>
            <a:off x="3020096" y="3604106"/>
            <a:ext cx="6763340" cy="1421992"/>
          </a:xfrm>
          <a:prstGeom prst="rect">
            <a:avLst/>
          </a:prstGeom>
          <a:noFill/>
        </p:spPr>
        <p:txBody>
          <a:bodyPr wrap="square" rtlCol="0">
            <a:spAutoFit/>
          </a:bodyPr>
          <a:lstStyle/>
          <a:p>
            <a:pPr algn="ctr">
              <a:lnSpc>
                <a:spcPct val="150000"/>
              </a:lnSpc>
            </a:pPr>
            <a:r>
              <a:rPr lang="es-EC" sz="2000" b="1" dirty="0">
                <a:latin typeface="Times" pitchFamily="18" charset="0"/>
                <a:cs typeface="Times" panose="02020603050405020304" pitchFamily="18" charset="0"/>
              </a:rPr>
              <a:t>AUTORA:</a:t>
            </a:r>
          </a:p>
          <a:p>
            <a:pPr algn="ctr">
              <a:lnSpc>
                <a:spcPct val="150000"/>
              </a:lnSpc>
            </a:pPr>
            <a:r>
              <a:rPr lang="es-EC" sz="2000" dirty="0">
                <a:latin typeface="Times" panose="02020603050405020304" pitchFamily="18" charset="0"/>
                <a:cs typeface="Times" panose="02020603050405020304" pitchFamily="18" charset="0"/>
              </a:rPr>
              <a:t>KARLA MISHEL OBANDO GRANDA </a:t>
            </a:r>
          </a:p>
          <a:p>
            <a:pPr algn="ctr">
              <a:lnSpc>
                <a:spcPct val="150000"/>
              </a:lnSpc>
            </a:pPr>
            <a:endParaRPr lang="es-EC" sz="2000" dirty="0">
              <a:latin typeface="Times" panose="02020603050405020304" pitchFamily="18" charset="0"/>
              <a:cs typeface="Times" panose="02020603050405020304" pitchFamily="18" charset="0"/>
            </a:endParaRPr>
          </a:p>
        </p:txBody>
      </p:sp>
      <p:pic>
        <p:nvPicPr>
          <p:cNvPr id="9" name="Imagen 8" descr="Resultado de imagen de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868" y="318109"/>
            <a:ext cx="7810500" cy="1310275"/>
          </a:xfrm>
          <a:prstGeom prst="rect">
            <a:avLst/>
          </a:prstGeom>
          <a:noFill/>
          <a:ln>
            <a:noFill/>
          </a:ln>
        </p:spPr>
      </p:pic>
      <p:sp>
        <p:nvSpPr>
          <p:cNvPr id="10" name="CuadroTexto 9"/>
          <p:cNvSpPr txBox="1"/>
          <p:nvPr/>
        </p:nvSpPr>
        <p:spPr>
          <a:xfrm>
            <a:off x="3020096" y="5259629"/>
            <a:ext cx="6763340" cy="960328"/>
          </a:xfrm>
          <a:prstGeom prst="rect">
            <a:avLst/>
          </a:prstGeom>
          <a:noFill/>
        </p:spPr>
        <p:txBody>
          <a:bodyPr wrap="square" rtlCol="0">
            <a:spAutoFit/>
          </a:bodyPr>
          <a:lstStyle/>
          <a:p>
            <a:pPr algn="ctr">
              <a:lnSpc>
                <a:spcPct val="150000"/>
              </a:lnSpc>
            </a:pPr>
            <a:r>
              <a:rPr lang="es-EC" sz="2000" b="1" dirty="0">
                <a:latin typeface="Times" pitchFamily="18" charset="0"/>
                <a:cs typeface="Times" panose="02020603050405020304" pitchFamily="18" charset="0"/>
              </a:rPr>
              <a:t>DIRECTOR:</a:t>
            </a:r>
          </a:p>
          <a:p>
            <a:pPr algn="ctr">
              <a:lnSpc>
                <a:spcPct val="150000"/>
              </a:lnSpc>
            </a:pPr>
            <a:r>
              <a:rPr lang="es-EC" sz="2000" dirty="0">
                <a:latin typeface="Times" pitchFamily="18" charset="0"/>
                <a:cs typeface="Times" panose="02020603050405020304" pitchFamily="18" charset="0"/>
              </a:rPr>
              <a:t>ING, FRANCISCO GARCIA VALDEZ </a:t>
            </a:r>
          </a:p>
        </p:txBody>
      </p:sp>
    </p:spTree>
    <p:extLst>
      <p:ext uri="{BB962C8B-B14F-4D97-AF65-F5344CB8AC3E}">
        <p14:creationId xmlns:p14="http://schemas.microsoft.com/office/powerpoint/2010/main" val="310654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MH_Title_1"/>
          <p:cNvSpPr>
            <a:spLocks noChangeArrowheads="1"/>
          </p:cNvSpPr>
          <p:nvPr/>
        </p:nvSpPr>
        <p:spPr bwMode="auto">
          <a:xfrm>
            <a:off x="1294675" y="1669539"/>
            <a:ext cx="1294154" cy="1261920"/>
          </a:xfrm>
          <a:prstGeom prst="ellipse">
            <a:avLst/>
          </a:prstGeom>
          <a:gradFill flip="none" rotWithShape="1">
            <a:gsLst>
              <a:gs pos="0">
                <a:schemeClr val="accent1"/>
              </a:gs>
              <a:gs pos="55000">
                <a:schemeClr val="accent1">
                  <a:alpha val="50000"/>
                </a:schemeClr>
              </a:gs>
              <a:gs pos="100000">
                <a:schemeClr val="accent1">
                  <a:alpha val="0"/>
                </a:schemeClr>
              </a:gs>
            </a:gsLst>
            <a:path path="circle">
              <a:fillToRect l="50000" t="50000" r="50000" b="50000"/>
            </a:path>
          </a:gradFill>
          <a:ln>
            <a:noFill/>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es" sz="1400" dirty="0">
                <a:solidFill>
                  <a:srgbClr val="FFFFFF"/>
                </a:solidFill>
                <a:latin typeface="+mj-ea"/>
                <a:ea typeface="+mj-ea"/>
                <a:sym typeface="Arial" panose="020B0604020202020204" pitchFamily="34" charset="0"/>
              </a:rPr>
              <a:t>Enfoque Mixto</a:t>
            </a:r>
            <a:endParaRPr lang="zh-CN" altLang="en-US" sz="1400" dirty="0">
              <a:solidFill>
                <a:srgbClr val="FFFFFF"/>
              </a:solidFill>
              <a:latin typeface="+mj-ea"/>
              <a:ea typeface="+mj-ea"/>
              <a:sym typeface="Arial" panose="020B0604020202020204" pitchFamily="34" charset="0"/>
            </a:endParaRPr>
          </a:p>
        </p:txBody>
      </p:sp>
      <p:sp>
        <p:nvSpPr>
          <p:cNvPr id="1048623" name="MH_SubTitle_3"/>
          <p:cNvSpPr>
            <a:spLocks noChangeArrowheads="1"/>
          </p:cNvSpPr>
          <p:nvPr/>
        </p:nvSpPr>
        <p:spPr bwMode="auto">
          <a:xfrm>
            <a:off x="7161763" y="4937431"/>
            <a:ext cx="1309884" cy="1140639"/>
          </a:xfrm>
          <a:prstGeom prst="ellipse">
            <a:avLst/>
          </a:prstGeom>
          <a:gradFill flip="none" rotWithShape="1">
            <a:gsLst>
              <a:gs pos="0">
                <a:schemeClr val="accent1"/>
              </a:gs>
              <a:gs pos="50000">
                <a:schemeClr val="accent1">
                  <a:alpha val="50000"/>
                </a:schemeClr>
              </a:gs>
              <a:gs pos="100000">
                <a:schemeClr val="accent1">
                  <a:alpha val="0"/>
                </a:schemeClr>
              </a:gs>
            </a:gsLst>
            <a:path path="circle">
              <a:fillToRect l="50000" t="50000" r="50000" b="50000"/>
            </a:path>
          </a:gradFill>
          <a:ln>
            <a:noFill/>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es" sz="1400" dirty="0">
                <a:solidFill>
                  <a:srgbClr val="FFFFFF"/>
                </a:solidFill>
                <a:latin typeface="+mj-ea"/>
                <a:ea typeface="+mj-ea"/>
                <a:sym typeface="Arial" panose="020B0604020202020204" pitchFamily="34" charset="0"/>
              </a:rPr>
              <a:t>Muestra</a:t>
            </a:r>
            <a:endParaRPr lang="zh-CN" altLang="en-US" sz="1400" dirty="0">
              <a:solidFill>
                <a:srgbClr val="FFFFFF"/>
              </a:solidFill>
              <a:latin typeface="+mj-ea"/>
              <a:ea typeface="+mj-ea"/>
              <a:sym typeface="Arial" panose="020B0604020202020204" pitchFamily="34" charset="0"/>
            </a:endParaRPr>
          </a:p>
        </p:txBody>
      </p:sp>
      <p:sp>
        <p:nvSpPr>
          <p:cNvPr id="1048624" name="MH_SubTitle_1"/>
          <p:cNvSpPr>
            <a:spLocks noChangeArrowheads="1"/>
          </p:cNvSpPr>
          <p:nvPr/>
        </p:nvSpPr>
        <p:spPr bwMode="auto">
          <a:xfrm>
            <a:off x="6405868" y="3201393"/>
            <a:ext cx="1642153" cy="1485798"/>
          </a:xfrm>
          <a:prstGeom prst="ellipse">
            <a:avLst/>
          </a:prstGeom>
          <a:gradFill flip="none" rotWithShape="1">
            <a:gsLst>
              <a:gs pos="0">
                <a:schemeClr val="accent1"/>
              </a:gs>
              <a:gs pos="50000">
                <a:schemeClr val="accent1">
                  <a:alpha val="50000"/>
                </a:schemeClr>
              </a:gs>
              <a:gs pos="100000">
                <a:schemeClr val="accent1">
                  <a:alpha val="0"/>
                </a:schemeClr>
              </a:gs>
            </a:gsLst>
            <a:path path="circle">
              <a:fillToRect l="50000" t="50000" r="50000" b="50000"/>
            </a:path>
          </a:gradFill>
          <a:ln>
            <a:noFill/>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400" dirty="0">
                <a:solidFill>
                  <a:srgbClr val="FFFFFF"/>
                </a:solidFill>
                <a:latin typeface="+mj-ea"/>
                <a:ea typeface="+mj-ea"/>
                <a:sym typeface="Arial" panose="020B0604020202020204" pitchFamily="34" charset="0"/>
              </a:rPr>
              <a:t>Población objeto de estudio</a:t>
            </a:r>
            <a:endParaRPr lang="zh-CN" altLang="en-US" sz="1400" dirty="0">
              <a:solidFill>
                <a:srgbClr val="FFFFFF"/>
              </a:solidFill>
              <a:latin typeface="+mj-ea"/>
              <a:ea typeface="+mj-ea"/>
              <a:sym typeface="Arial" panose="020B0604020202020204" pitchFamily="34" charset="0"/>
            </a:endParaRPr>
          </a:p>
        </p:txBody>
      </p:sp>
      <p:sp>
        <p:nvSpPr>
          <p:cNvPr id="1048625" name="MH_SubTitle_5"/>
          <p:cNvSpPr>
            <a:spLocks noChangeArrowheads="1"/>
          </p:cNvSpPr>
          <p:nvPr/>
        </p:nvSpPr>
        <p:spPr bwMode="auto">
          <a:xfrm>
            <a:off x="8818390" y="3284235"/>
            <a:ext cx="2342783" cy="2223515"/>
          </a:xfrm>
          <a:prstGeom prst="ellipse">
            <a:avLst/>
          </a:prstGeom>
          <a:gradFill flip="none" rotWithShape="1">
            <a:gsLst>
              <a:gs pos="0">
                <a:schemeClr val="accent1"/>
              </a:gs>
              <a:gs pos="50000">
                <a:schemeClr val="accent1">
                  <a:alpha val="50000"/>
                </a:schemeClr>
              </a:gs>
              <a:gs pos="100000">
                <a:schemeClr val="accent1">
                  <a:alpha val="0"/>
                </a:schemeClr>
              </a:gs>
            </a:gsLst>
            <a:path path="circle">
              <a:fillToRect l="50000" t="50000" r="50000" b="50000"/>
            </a:path>
          </a:gradFill>
          <a:ln>
            <a:noFill/>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0" fontAlgn="base" hangingPunct="0">
              <a:spcBef>
                <a:spcPct val="0"/>
              </a:spcBef>
              <a:spcAft>
                <a:spcPct val="0"/>
              </a:spcAft>
            </a:pPr>
            <a:r>
              <a:rPr lang="en-US" altLang="zh-CN" sz="1400" dirty="0">
                <a:solidFill>
                  <a:srgbClr val="FFFFFF"/>
                </a:solidFill>
                <a:latin typeface="+mj-ea"/>
                <a:ea typeface="+mj-ea"/>
                <a:sym typeface="Arial" panose="020B0604020202020204" pitchFamily="34" charset="0"/>
              </a:rPr>
              <a:t>Instrumento </a:t>
            </a:r>
            <a:r>
              <a:rPr lang="en-US" altLang="es" sz="1400" dirty="0">
                <a:solidFill>
                  <a:srgbClr val="FFFFFF"/>
                </a:solidFill>
                <a:latin typeface="+mj-ea"/>
                <a:ea typeface="+mj-ea"/>
                <a:sym typeface="Arial" panose="020B0604020202020204" pitchFamily="34" charset="0"/>
              </a:rPr>
              <a:t>de recolección</a:t>
            </a:r>
            <a:r>
              <a:rPr lang="en-US" altLang="zh-CN" sz="1400" dirty="0">
                <a:solidFill>
                  <a:srgbClr val="FFFFFF"/>
                </a:solidFill>
                <a:latin typeface="+mj-ea"/>
                <a:ea typeface="+mj-ea"/>
                <a:sym typeface="Arial" panose="020B0604020202020204" pitchFamily="34" charset="0"/>
              </a:rPr>
              <a:t> </a:t>
            </a:r>
            <a:r>
              <a:rPr lang="en-US" altLang="es" sz="1400" dirty="0">
                <a:solidFill>
                  <a:srgbClr val="FFFFFF"/>
                </a:solidFill>
                <a:latin typeface="+mj-ea"/>
                <a:ea typeface="+mj-ea"/>
                <a:sym typeface="Arial" panose="020B0604020202020204" pitchFamily="34" charset="0"/>
              </a:rPr>
              <a:t>de datos</a:t>
            </a:r>
            <a:endParaRPr lang="zh-CN" altLang="en-US" sz="1400" dirty="0">
              <a:solidFill>
                <a:srgbClr val="FFFFFF"/>
              </a:solidFill>
              <a:latin typeface="+mj-ea"/>
              <a:ea typeface="+mj-ea"/>
              <a:sym typeface="Arial" panose="020B0604020202020204" pitchFamily="34" charset="0"/>
            </a:endParaRPr>
          </a:p>
          <a:p>
            <a:pPr marL="285750" indent="-285750" algn="l" eaLnBrk="0" fontAlgn="base" hangingPunct="0">
              <a:spcBef>
                <a:spcPct val="0"/>
              </a:spcBef>
              <a:spcAft>
                <a:spcPct val="0"/>
              </a:spcAft>
              <a:buFont typeface="Arial"/>
              <a:buChar char="•"/>
            </a:pPr>
            <a:r>
              <a:rPr lang="en-US" altLang="es" sz="1400" dirty="0">
                <a:solidFill>
                  <a:srgbClr val="FFFFFF"/>
                </a:solidFill>
                <a:latin typeface="+mj-ea"/>
                <a:ea typeface="+mj-ea"/>
                <a:sym typeface="Arial" panose="020B0604020202020204" pitchFamily="34" charset="0"/>
              </a:rPr>
              <a:t>Cuestionarios (Encuesta) </a:t>
            </a:r>
            <a:endParaRPr lang="zh-CN" altLang="en-US" sz="1400" dirty="0">
              <a:solidFill>
                <a:srgbClr val="FFFFFF"/>
              </a:solidFill>
              <a:latin typeface="+mj-ea"/>
              <a:ea typeface="+mj-ea"/>
              <a:sym typeface="Arial" panose="020B0604020202020204" pitchFamily="34" charset="0"/>
            </a:endParaRPr>
          </a:p>
        </p:txBody>
      </p:sp>
      <p:sp>
        <p:nvSpPr>
          <p:cNvPr id="1048627" name="MH_Title_2"/>
          <p:cNvSpPr>
            <a:spLocks noChangeArrowheads="1"/>
          </p:cNvSpPr>
          <p:nvPr/>
        </p:nvSpPr>
        <p:spPr bwMode="auto">
          <a:xfrm flipH="1">
            <a:off x="2588828" y="2321681"/>
            <a:ext cx="2030509" cy="1793119"/>
          </a:xfrm>
          <a:prstGeom prst="ellipse">
            <a:avLst/>
          </a:prstGeom>
          <a:gradFill flip="none" rotWithShape="1">
            <a:gsLst>
              <a:gs pos="0">
                <a:schemeClr val="accent1"/>
              </a:gs>
              <a:gs pos="50000">
                <a:schemeClr val="accent1">
                  <a:alpha val="50000"/>
                </a:schemeClr>
              </a:gs>
              <a:gs pos="100000">
                <a:schemeClr val="accent1">
                  <a:alpha val="0"/>
                </a:schemeClr>
              </a:gs>
            </a:gsLst>
            <a:path path="circle">
              <a:fillToRect l="50000" t="50000" r="50000" b="50000"/>
            </a:path>
          </a:gradFill>
          <a:ln>
            <a:no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400" b="1" dirty="0">
                <a:solidFill>
                  <a:srgbClr val="FFFFFF"/>
                </a:solidFill>
                <a:latin typeface="+mj-ea"/>
                <a:sym typeface="Arial" panose="020B0604020202020204" pitchFamily="34" charset="0"/>
              </a:rPr>
              <a:t>Tipo de Investigación</a:t>
            </a:r>
            <a:endParaRPr lang="zh-CN" altLang="en-US" sz="1400" b="1" dirty="0">
              <a:solidFill>
                <a:srgbClr val="FFFFFF"/>
              </a:solidFill>
              <a:latin typeface="+mj-ea"/>
              <a:sym typeface="Arial" panose="020B0604020202020204" pitchFamily="34" charset="0"/>
            </a:endParaRPr>
          </a:p>
        </p:txBody>
      </p:sp>
      <p:sp>
        <p:nvSpPr>
          <p:cNvPr id="1048628" name="MH_SubTitle_4"/>
          <p:cNvSpPr>
            <a:spLocks noChangeArrowheads="1"/>
          </p:cNvSpPr>
          <p:nvPr/>
        </p:nvSpPr>
        <p:spPr bwMode="auto">
          <a:xfrm flipH="1">
            <a:off x="2605346" y="4687191"/>
            <a:ext cx="1445075" cy="1032716"/>
          </a:xfrm>
          <a:prstGeom prst="ellipse">
            <a:avLst/>
          </a:prstGeom>
          <a:gradFill flip="none" rotWithShape="1">
            <a:gsLst>
              <a:gs pos="0">
                <a:schemeClr val="accent1"/>
              </a:gs>
              <a:gs pos="50000">
                <a:schemeClr val="accent1">
                  <a:alpha val="50000"/>
                </a:schemeClr>
              </a:gs>
              <a:gs pos="100000">
                <a:schemeClr val="accent1">
                  <a:alpha val="0"/>
                </a:schemeClr>
              </a:gs>
            </a:gsLst>
            <a:path path="circle">
              <a:fillToRect l="50000" t="50000" r="50000" b="50000"/>
            </a:path>
          </a:gradFill>
          <a:ln>
            <a:noFill/>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400" dirty="0">
                <a:solidFill>
                  <a:srgbClr val="FFFFFF"/>
                </a:solidFill>
                <a:latin typeface="+mj-ea"/>
                <a:ea typeface="+mj-ea"/>
                <a:sym typeface="Arial" panose="020B0604020202020204" pitchFamily="34" charset="0"/>
              </a:rPr>
              <a:t>Aplicativa</a:t>
            </a:r>
            <a:endParaRPr lang="zh-CN" altLang="en-US" sz="1400" dirty="0">
              <a:solidFill>
                <a:srgbClr val="FFFFFF"/>
              </a:solidFill>
              <a:latin typeface="+mj-ea"/>
              <a:ea typeface="+mj-ea"/>
              <a:sym typeface="Arial" panose="020B0604020202020204" pitchFamily="34" charset="0"/>
            </a:endParaRPr>
          </a:p>
        </p:txBody>
      </p:sp>
      <p:sp>
        <p:nvSpPr>
          <p:cNvPr id="1048629" name="MH_SubTitle_2"/>
          <p:cNvSpPr>
            <a:spLocks noChangeArrowheads="1"/>
          </p:cNvSpPr>
          <p:nvPr/>
        </p:nvSpPr>
        <p:spPr bwMode="auto">
          <a:xfrm flipH="1">
            <a:off x="4375359" y="3944292"/>
            <a:ext cx="1571468" cy="1206276"/>
          </a:xfrm>
          <a:prstGeom prst="ellipse">
            <a:avLst/>
          </a:prstGeom>
          <a:gradFill flip="none" rotWithShape="1">
            <a:gsLst>
              <a:gs pos="0">
                <a:schemeClr val="accent1"/>
              </a:gs>
              <a:gs pos="50000">
                <a:schemeClr val="accent1">
                  <a:alpha val="50000"/>
                </a:schemeClr>
              </a:gs>
              <a:gs pos="100000">
                <a:schemeClr val="accent1">
                  <a:alpha val="0"/>
                </a:schemeClr>
              </a:gs>
            </a:gsLst>
            <a:path path="circle">
              <a:fillToRect l="50000" t="50000" r="50000" b="50000"/>
            </a:path>
          </a:gradFill>
          <a:ln>
            <a:noFill/>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es" sz="1400" dirty="0">
                <a:solidFill>
                  <a:srgbClr val="FFFFFF"/>
                </a:solidFill>
                <a:latin typeface="+mj-ea"/>
                <a:ea typeface="+mj-ea"/>
                <a:sym typeface="Arial" panose="020B0604020202020204" pitchFamily="34" charset="0"/>
              </a:rPr>
              <a:t>Explicativa</a:t>
            </a:r>
            <a:endParaRPr lang="zh-CN" altLang="en-US" sz="1400" dirty="0">
              <a:solidFill>
                <a:srgbClr val="FFFFFF"/>
              </a:solidFill>
              <a:latin typeface="+mj-ea"/>
              <a:ea typeface="+mj-ea"/>
              <a:sym typeface="Arial" panose="020B0604020202020204" pitchFamily="34" charset="0"/>
            </a:endParaRPr>
          </a:p>
        </p:txBody>
      </p:sp>
      <p:sp>
        <p:nvSpPr>
          <p:cNvPr id="1048630" name="MH_SubTitle_6"/>
          <p:cNvSpPr>
            <a:spLocks noChangeArrowheads="1"/>
          </p:cNvSpPr>
          <p:nvPr/>
        </p:nvSpPr>
        <p:spPr bwMode="auto">
          <a:xfrm flipH="1">
            <a:off x="4828674" y="1918998"/>
            <a:ext cx="1938939" cy="1282395"/>
          </a:xfrm>
          <a:prstGeom prst="ellipse">
            <a:avLst/>
          </a:prstGeom>
          <a:gradFill flip="none" rotWithShape="1">
            <a:gsLst>
              <a:gs pos="0">
                <a:schemeClr val="accent1"/>
              </a:gs>
              <a:gs pos="50000">
                <a:schemeClr val="accent1">
                  <a:alpha val="50000"/>
                </a:schemeClr>
              </a:gs>
              <a:gs pos="100000">
                <a:schemeClr val="accent1">
                  <a:alpha val="0"/>
                </a:schemeClr>
              </a:gs>
            </a:gsLst>
            <a:path path="circle">
              <a:fillToRect l="50000" t="50000" r="50000" b="50000"/>
            </a:path>
          </a:gradFill>
          <a:ln>
            <a:noFill/>
          </a:ln>
        </p:spPr>
        <p:txBody>
          <a:bodyPr rot="0" spcFirstLastPara="0" vertOverflow="overflow" horzOverflow="overflow" vert="horz" wrap="square" lIns="91440" tIns="45720" rIns="91440" bIns="45720" numCol="1" spcCol="0" rtlCol="0" fromWordArt="0" anchor="ctr" anchorCtr="0" forceAA="0" compatLnSpc="1">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400" dirty="0">
                <a:solidFill>
                  <a:srgbClr val="FFFFFF"/>
                </a:solidFill>
                <a:latin typeface="+mj-ea"/>
                <a:ea typeface="+mj-ea"/>
                <a:sym typeface="Arial" panose="020B0604020202020204" pitchFamily="34" charset="0"/>
              </a:rPr>
              <a:t>Correlacional</a:t>
            </a:r>
            <a:endParaRPr lang="zh-CN" altLang="en-US" sz="1400" dirty="0">
              <a:solidFill>
                <a:srgbClr val="FFFFFF"/>
              </a:solidFill>
              <a:latin typeface="+mj-ea"/>
              <a:ea typeface="+mj-ea"/>
              <a:sym typeface="Arial" panose="020B0604020202020204" pitchFamily="34" charset="0"/>
            </a:endParaRPr>
          </a:p>
        </p:txBody>
      </p:sp>
      <p:sp>
        <p:nvSpPr>
          <p:cNvPr id="1048642" name="文本框 43"/>
          <p:cNvSpPr txBox="1"/>
          <p:nvPr/>
        </p:nvSpPr>
        <p:spPr>
          <a:xfrm>
            <a:off x="500549" y="606760"/>
            <a:ext cx="4780578" cy="646331"/>
          </a:xfrm>
          <a:prstGeom prst="rect">
            <a:avLst/>
          </a:prstGeom>
          <a:noFill/>
        </p:spPr>
        <p:txBody>
          <a:bodyPr wrap="square" rtlCol="0">
            <a:spAutoFit/>
          </a:bodyPr>
          <a:lstStyle/>
          <a:p>
            <a:r>
              <a:rPr lang="en-US" altLang="es" sz="3600" b="1" dirty="0">
                <a:latin typeface="Times New Roman" panose="02020603050405020304" pitchFamily="18" charset="0"/>
                <a:ea typeface="Segoe UI" panose="020B0502040204020203" pitchFamily="34" charset="0"/>
                <a:cs typeface="Times New Roman" panose="02020603050405020304" pitchFamily="18" charset="0"/>
                <a:sym typeface="+mn-lt"/>
              </a:rPr>
              <a:t>Marco metodológico</a:t>
            </a:r>
            <a:endParaRPr lang="zh-CN" altLang="en-US" sz="3600" b="1" dirty="0">
              <a:latin typeface="Times New Roman" panose="02020603050405020304" pitchFamily="18" charset="0"/>
              <a:ea typeface="+mj-ea"/>
              <a:cs typeface="Times New Roman" panose="02020603050405020304" pitchFamily="18" charset="0"/>
            </a:endParaRPr>
          </a:p>
        </p:txBody>
      </p:sp>
      <p:cxnSp>
        <p:nvCxnSpPr>
          <p:cNvPr id="3" name="Conector recto de flecha 2"/>
          <p:cNvCxnSpPr/>
          <p:nvPr/>
        </p:nvCxnSpPr>
        <p:spPr>
          <a:xfrm>
            <a:off x="2479118" y="2660645"/>
            <a:ext cx="252455" cy="141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a:endCxn id="1048629" idx="7"/>
          </p:cNvCxnSpPr>
          <p:nvPr/>
        </p:nvCxnSpPr>
        <p:spPr>
          <a:xfrm>
            <a:off x="4299782" y="3863610"/>
            <a:ext cx="305713" cy="257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p:cNvCxnSpPr>
            <a:endCxn id="1048628" idx="0"/>
          </p:cNvCxnSpPr>
          <p:nvPr/>
        </p:nvCxnSpPr>
        <p:spPr>
          <a:xfrm flipH="1">
            <a:off x="3327883" y="4109796"/>
            <a:ext cx="78208" cy="5773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p:cNvCxnSpPr/>
          <p:nvPr/>
        </p:nvCxnSpPr>
        <p:spPr>
          <a:xfrm flipV="1">
            <a:off x="4498664" y="2709941"/>
            <a:ext cx="330010" cy="110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p:cNvCxnSpPr/>
          <p:nvPr/>
        </p:nvCxnSpPr>
        <p:spPr>
          <a:xfrm flipV="1">
            <a:off x="5904741" y="4227887"/>
            <a:ext cx="543213" cy="1285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p:cNvCxnSpPr/>
          <p:nvPr/>
        </p:nvCxnSpPr>
        <p:spPr>
          <a:xfrm>
            <a:off x="7452360" y="4653280"/>
            <a:ext cx="15240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ector recto de flecha 35"/>
          <p:cNvCxnSpPr/>
          <p:nvPr/>
        </p:nvCxnSpPr>
        <p:spPr>
          <a:xfrm flipV="1">
            <a:off x="8422640" y="5016500"/>
            <a:ext cx="591820" cy="274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AF4FF449-6045-4702-8CCE-7EBA20009DA6}"/>
              </a:ext>
            </a:extLst>
          </p:cNvPr>
          <p:cNvGrpSpPr/>
          <p:nvPr/>
        </p:nvGrpSpPr>
        <p:grpSpPr>
          <a:xfrm>
            <a:off x="1845388" y="1369939"/>
            <a:ext cx="8128000" cy="2059061"/>
            <a:chOff x="0" y="0"/>
            <a:chExt cx="8128000" cy="2059061"/>
          </a:xfrm>
        </p:grpSpPr>
        <p:sp>
          <p:nvSpPr>
            <p:cNvPr id="3" name="Globo: flecha hacia arriba 2">
              <a:extLst>
                <a:ext uri="{FF2B5EF4-FFF2-40B4-BE49-F238E27FC236}">
                  <a16:creationId xmlns:a16="http://schemas.microsoft.com/office/drawing/2014/main" id="{3036DB1B-C3DD-4A92-9804-7FE518E3082A}"/>
                </a:ext>
              </a:extLst>
            </p:cNvPr>
            <p:cNvSpPr/>
            <p:nvPr/>
          </p:nvSpPr>
          <p:spPr>
            <a:xfrm rot="10800000">
              <a:off x="0" y="0"/>
              <a:ext cx="8128000" cy="2059061"/>
            </a:xfrm>
            <a:prstGeom prst="upArrowCallout">
              <a:avLst/>
            </a:prstGeom>
          </p:spPr>
          <p:style>
            <a:lnRef idx="1">
              <a:schemeClr val="accent5"/>
            </a:lnRef>
            <a:fillRef idx="2">
              <a:schemeClr val="accent5"/>
            </a:fillRef>
            <a:effectRef idx="1">
              <a:schemeClr val="accent5"/>
            </a:effectRef>
            <a:fontRef idx="minor">
              <a:schemeClr val="dk1"/>
            </a:fontRef>
          </p:style>
        </p:sp>
        <p:sp>
          <p:nvSpPr>
            <p:cNvPr id="4" name="Globo: flecha hacia arriba 4">
              <a:extLst>
                <a:ext uri="{FF2B5EF4-FFF2-40B4-BE49-F238E27FC236}">
                  <a16:creationId xmlns:a16="http://schemas.microsoft.com/office/drawing/2014/main" id="{95F97DBC-45FF-4DA4-A68E-61E0B986D317}"/>
                </a:ext>
              </a:extLst>
            </p:cNvPr>
            <p:cNvSpPr txBox="1"/>
            <p:nvPr/>
          </p:nvSpPr>
          <p:spPr>
            <a:xfrm rot="21600000">
              <a:off x="0" y="0"/>
              <a:ext cx="8128000" cy="1337916"/>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C" sz="2200" kern="1200" dirty="0">
                  <a:solidFill>
                    <a:schemeClr val="tx1"/>
                  </a:solidFill>
                  <a:latin typeface="Times New Roman" panose="02020603050405020304" pitchFamily="18" charset="0"/>
                  <a:cs typeface="Times New Roman" panose="02020603050405020304" pitchFamily="18" charset="0"/>
                </a:rPr>
                <a:t>HIPÓTESIS </a:t>
              </a:r>
              <a:r>
                <a:rPr lang="es-EC" sz="2200" dirty="0">
                  <a:solidFill>
                    <a:schemeClr val="tx1"/>
                  </a:solidFill>
                  <a:latin typeface="Times New Roman" panose="02020603050405020304" pitchFamily="18" charset="0"/>
                  <a:cs typeface="Times New Roman" panose="02020603050405020304" pitchFamily="18" charset="0"/>
                </a:rPr>
                <a:t>GENERAL</a:t>
              </a:r>
              <a:r>
                <a:rPr lang="es-EC" sz="2200" kern="1200" dirty="0">
                  <a:solidFill>
                    <a:schemeClr val="tx1"/>
                  </a:solidFill>
                  <a:latin typeface="Times New Roman" panose="02020603050405020304" pitchFamily="18" charset="0"/>
                  <a:cs typeface="Times New Roman" panose="02020603050405020304" pitchFamily="18" charset="0"/>
                </a:rPr>
                <a:t> </a:t>
              </a:r>
            </a:p>
          </p:txBody>
        </p:sp>
      </p:grpSp>
      <p:grpSp>
        <p:nvGrpSpPr>
          <p:cNvPr id="8" name="Grupo 7">
            <a:extLst>
              <a:ext uri="{FF2B5EF4-FFF2-40B4-BE49-F238E27FC236}">
                <a16:creationId xmlns:a16="http://schemas.microsoft.com/office/drawing/2014/main" id="{CF5C04A0-02F1-48A3-94F3-BD1E86A2246C}"/>
              </a:ext>
            </a:extLst>
          </p:cNvPr>
          <p:cNvGrpSpPr/>
          <p:nvPr/>
        </p:nvGrpSpPr>
        <p:grpSpPr>
          <a:xfrm>
            <a:off x="1845388" y="3618021"/>
            <a:ext cx="8128000" cy="1338791"/>
            <a:chOff x="0" y="4078917"/>
            <a:chExt cx="8128000" cy="1338791"/>
          </a:xfrm>
        </p:grpSpPr>
        <p:sp>
          <p:nvSpPr>
            <p:cNvPr id="9" name="Rectángulo 8">
              <a:extLst>
                <a:ext uri="{FF2B5EF4-FFF2-40B4-BE49-F238E27FC236}">
                  <a16:creationId xmlns:a16="http://schemas.microsoft.com/office/drawing/2014/main" id="{F9902B57-4827-403F-B8CE-9EE1D17D1F9F}"/>
                </a:ext>
              </a:extLst>
            </p:cNvPr>
            <p:cNvSpPr/>
            <p:nvPr/>
          </p:nvSpPr>
          <p:spPr>
            <a:xfrm>
              <a:off x="0" y="4078917"/>
              <a:ext cx="8128000" cy="1338791"/>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CuadroTexto 9">
              <a:extLst>
                <a:ext uri="{FF2B5EF4-FFF2-40B4-BE49-F238E27FC236}">
                  <a16:creationId xmlns:a16="http://schemas.microsoft.com/office/drawing/2014/main" id="{C5EB085D-3873-40CB-88BD-E1978BEAED3D}"/>
                </a:ext>
              </a:extLst>
            </p:cNvPr>
            <p:cNvSpPr txBox="1"/>
            <p:nvPr/>
          </p:nvSpPr>
          <p:spPr>
            <a:xfrm>
              <a:off x="0" y="4078917"/>
              <a:ext cx="8128000" cy="1338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dirty="0">
                  <a:solidFill>
                    <a:schemeClr val="tx1"/>
                  </a:solidFill>
                  <a:latin typeface="Times New Roman" panose="02020603050405020304" pitchFamily="18" charset="0"/>
                  <a:cs typeface="Times New Roman" panose="02020603050405020304" pitchFamily="18" charset="0"/>
                </a:rPr>
                <a:t>Los factores del bienestar laboral influyen en el desempeño laboral de los empleados de las pymes pertenecientes a la industria del alojamiento del cantón Ibarra.</a:t>
              </a:r>
              <a:endParaRPr lang="es-EC" sz="220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7599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57914" y="136760"/>
            <a:ext cx="6937836" cy="1023030"/>
          </a:xfrm>
        </p:spPr>
        <p:txBody>
          <a:bodyPr/>
          <a:lstStyle/>
          <a:p>
            <a:r>
              <a:rPr lang="es-EC" sz="4000" b="1" dirty="0"/>
              <a:t>  </a:t>
            </a:r>
            <a:endParaRPr lang="en-US" sz="4000" b="1" dirty="0"/>
          </a:p>
        </p:txBody>
      </p:sp>
      <p:graphicFrame>
        <p:nvGraphicFramePr>
          <p:cNvPr id="8" name="Diagrama 7">
            <a:extLst>
              <a:ext uri="{FF2B5EF4-FFF2-40B4-BE49-F238E27FC236}">
                <a16:creationId xmlns:a16="http://schemas.microsoft.com/office/drawing/2014/main" id="{746430B2-CD0C-470B-8094-2D6D7E9E3E8C}"/>
              </a:ext>
            </a:extLst>
          </p:cNvPr>
          <p:cNvGraphicFramePr/>
          <p:nvPr>
            <p:extLst>
              <p:ext uri="{D42A27DB-BD31-4B8C-83A1-F6EECF244321}">
                <p14:modId xmlns:p14="http://schemas.microsoft.com/office/powerpoint/2010/main" val="1337361586"/>
              </p:ext>
            </p:extLst>
          </p:nvPr>
        </p:nvGraphicFramePr>
        <p:xfrm>
          <a:off x="2556976" y="8360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923347"/>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8674" y="404025"/>
            <a:ext cx="10972800" cy="1143000"/>
          </a:xfrm>
        </p:spPr>
        <p:txBody>
          <a:bodyPr/>
          <a:lstStyle/>
          <a:p>
            <a:r>
              <a:rPr lang="es-EC" dirty="0"/>
              <a:t>Cálculo de la muestra</a:t>
            </a:r>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0380" y="4086653"/>
            <a:ext cx="2954648" cy="2153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derecha"/>
          <p:cNvSpPr/>
          <p:nvPr/>
        </p:nvSpPr>
        <p:spPr>
          <a:xfrm>
            <a:off x="1678674" y="1166867"/>
            <a:ext cx="2524835" cy="711990"/>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a:solidFill>
                  <a:sysClr val="windowText" lastClr="000000"/>
                </a:solidFill>
              </a:rPr>
              <a:t>Fórmula finita</a:t>
            </a:r>
            <a:endParaRPr lang="en-US" b="1" dirty="0">
              <a:solidFill>
                <a:sysClr val="windowText" lastClr="000000"/>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251414139"/>
              </p:ext>
            </p:extLst>
          </p:nvPr>
        </p:nvGraphicFramePr>
        <p:xfrm>
          <a:off x="1012107" y="2320120"/>
          <a:ext cx="3205051" cy="1723895"/>
        </p:xfrm>
        <a:graphic>
          <a:graphicData uri="http://schemas.openxmlformats.org/drawingml/2006/table">
            <a:tbl>
              <a:tblPr firstRow="1" firstCol="1" bandRow="1"/>
              <a:tblGrid>
                <a:gridCol w="2189423">
                  <a:extLst>
                    <a:ext uri="{9D8B030D-6E8A-4147-A177-3AD203B41FA5}">
                      <a16:colId xmlns:a16="http://schemas.microsoft.com/office/drawing/2014/main" val="20000"/>
                    </a:ext>
                  </a:extLst>
                </a:gridCol>
                <a:gridCol w="333240">
                  <a:extLst>
                    <a:ext uri="{9D8B030D-6E8A-4147-A177-3AD203B41FA5}">
                      <a16:colId xmlns:a16="http://schemas.microsoft.com/office/drawing/2014/main" val="20001"/>
                    </a:ext>
                  </a:extLst>
                </a:gridCol>
                <a:gridCol w="682388">
                  <a:extLst>
                    <a:ext uri="{9D8B030D-6E8A-4147-A177-3AD203B41FA5}">
                      <a16:colId xmlns:a16="http://schemas.microsoft.com/office/drawing/2014/main" val="20002"/>
                    </a:ext>
                  </a:extLst>
                </a:gridCol>
              </a:tblGrid>
              <a:tr h="344779">
                <a:tc>
                  <a:txBody>
                    <a:bodyPr/>
                    <a:lstStyle/>
                    <a:p>
                      <a:pPr marL="0" marR="0">
                        <a:lnSpc>
                          <a:spcPct val="150000"/>
                        </a:lnSpc>
                        <a:spcBef>
                          <a:spcPts val="0"/>
                        </a:spcBef>
                        <a:spcAft>
                          <a:spcPts val="0"/>
                        </a:spcAft>
                      </a:pPr>
                      <a:r>
                        <a:rPr lang="es-EC" sz="1600">
                          <a:solidFill>
                            <a:srgbClr val="000000"/>
                          </a:solidFill>
                          <a:effectLst/>
                          <a:latin typeface="Times New Roman"/>
                          <a:ea typeface="Times New Roman"/>
                        </a:rPr>
                        <a:t>Población</a:t>
                      </a:r>
                      <a:endParaRPr lang="en-US" sz="160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600">
                          <a:solidFill>
                            <a:srgbClr val="000000"/>
                          </a:solidFill>
                          <a:effectLst/>
                          <a:latin typeface="Times New Roman"/>
                          <a:ea typeface="Times New Roman"/>
                        </a:rPr>
                        <a:t>N</a:t>
                      </a:r>
                      <a:endParaRPr lang="en-US" sz="160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430</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779">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Probabilidad a favor </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s-EC" sz="1600">
                          <a:solidFill>
                            <a:srgbClr val="000000"/>
                          </a:solidFill>
                          <a:effectLst/>
                          <a:latin typeface="Times New Roman"/>
                          <a:ea typeface="Times New Roman"/>
                        </a:rPr>
                        <a:t>P</a:t>
                      </a:r>
                      <a:endParaRPr lang="en-US" sz="160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0,5</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44779">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Probabilidad en contra</a:t>
                      </a:r>
                      <a:endParaRPr lang="en-US" sz="1600" dirty="0">
                        <a:effectLst/>
                        <a:latin typeface="Times New Roman"/>
                        <a:ea typeface="Calibri"/>
                      </a:endParaRPr>
                    </a:p>
                  </a:txBody>
                  <a:tcPr marL="44450" marR="44450" marT="0" marB="0" anchor="b">
                    <a:lnL>
                      <a:noFill/>
                    </a:lnL>
                    <a:lnR>
                      <a:noFill/>
                    </a:lnR>
                    <a:lnT>
                      <a:noFill/>
                    </a:lnT>
                    <a:lnB>
                      <a:noFill/>
                    </a:lnB>
                  </a:tcPr>
                </a:tc>
                <a:tc>
                  <a:txBody>
                    <a:bodyPr/>
                    <a:lstStyle/>
                    <a:p>
                      <a:pPr marL="0" marR="0">
                        <a:lnSpc>
                          <a:spcPct val="150000"/>
                        </a:lnSpc>
                        <a:spcBef>
                          <a:spcPts val="0"/>
                        </a:spcBef>
                        <a:spcAft>
                          <a:spcPts val="0"/>
                        </a:spcAft>
                      </a:pPr>
                      <a:r>
                        <a:rPr lang="es-EC" sz="1600">
                          <a:solidFill>
                            <a:srgbClr val="000000"/>
                          </a:solidFill>
                          <a:effectLst/>
                          <a:latin typeface="Times New Roman"/>
                          <a:ea typeface="Times New Roman"/>
                        </a:rPr>
                        <a:t>Q</a:t>
                      </a:r>
                      <a:endParaRPr lang="en-US" sz="1600">
                        <a:effectLst/>
                        <a:latin typeface="Times New Roman"/>
                        <a:ea typeface="Calibri"/>
                      </a:endParaRPr>
                    </a:p>
                  </a:txBody>
                  <a:tcPr marL="44450" marR="44450" marT="0" marB="0" anchor="b">
                    <a:lnL>
                      <a:noFill/>
                    </a:lnL>
                    <a:lnR>
                      <a:noFill/>
                    </a:lnR>
                    <a:lnT>
                      <a:noFill/>
                    </a:lnT>
                    <a:lnB>
                      <a:noFill/>
                    </a:lnB>
                  </a:tcPr>
                </a:tc>
                <a:tc>
                  <a:txBody>
                    <a:bodyPr/>
                    <a:lstStyle/>
                    <a:p>
                      <a:pPr marL="0" marR="0" algn="r">
                        <a:lnSpc>
                          <a:spcPct val="150000"/>
                        </a:lnSpc>
                        <a:spcBef>
                          <a:spcPts val="0"/>
                        </a:spcBef>
                        <a:spcAft>
                          <a:spcPts val="0"/>
                        </a:spcAft>
                      </a:pPr>
                      <a:r>
                        <a:rPr lang="es-EC" sz="1600">
                          <a:solidFill>
                            <a:srgbClr val="000000"/>
                          </a:solidFill>
                          <a:effectLst/>
                          <a:latin typeface="Times New Roman"/>
                          <a:ea typeface="Times New Roman"/>
                        </a:rPr>
                        <a:t>0,5</a:t>
                      </a:r>
                      <a:endParaRPr lang="en-US" sz="1600">
                        <a:effectLst/>
                        <a:latin typeface="Times New Roman"/>
                        <a:ea typeface="Calibri"/>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344779">
                <a:tc>
                  <a:txBody>
                    <a:bodyPr/>
                    <a:lstStyle/>
                    <a:p>
                      <a:pPr marL="0" marR="0">
                        <a:lnSpc>
                          <a:spcPct val="150000"/>
                        </a:lnSpc>
                        <a:spcBef>
                          <a:spcPts val="0"/>
                        </a:spcBef>
                        <a:spcAft>
                          <a:spcPts val="0"/>
                        </a:spcAft>
                      </a:pPr>
                      <a:r>
                        <a:rPr lang="es-EC" sz="1600">
                          <a:solidFill>
                            <a:srgbClr val="000000"/>
                          </a:solidFill>
                          <a:effectLst/>
                          <a:latin typeface="Times New Roman"/>
                          <a:ea typeface="Times New Roman"/>
                        </a:rPr>
                        <a:t>Nivel de confianza</a:t>
                      </a:r>
                      <a:endParaRPr lang="en-US" sz="1600">
                        <a:effectLst/>
                        <a:latin typeface="Times New Roman"/>
                        <a:ea typeface="Calibri"/>
                      </a:endParaRPr>
                    </a:p>
                  </a:txBody>
                  <a:tcPr marL="44450" marR="44450" marT="0" marB="0" anchor="b">
                    <a:lnL>
                      <a:noFill/>
                    </a:lnL>
                    <a:lnR>
                      <a:noFill/>
                    </a:lnR>
                    <a:lnT>
                      <a:noFill/>
                    </a:lnT>
                    <a:lnB>
                      <a:noFill/>
                    </a:lnB>
                  </a:tcPr>
                </a:tc>
                <a:tc>
                  <a:txBody>
                    <a:bodyPr/>
                    <a:lstStyle/>
                    <a:p>
                      <a:pPr marL="0" marR="0">
                        <a:lnSpc>
                          <a:spcPct val="150000"/>
                        </a:lnSpc>
                        <a:spcBef>
                          <a:spcPts val="0"/>
                        </a:spcBef>
                        <a:spcAft>
                          <a:spcPts val="0"/>
                        </a:spcAft>
                      </a:pPr>
                      <a:r>
                        <a:rPr lang="es-EC" sz="1600">
                          <a:solidFill>
                            <a:srgbClr val="000000"/>
                          </a:solidFill>
                          <a:effectLst/>
                          <a:latin typeface="Times New Roman"/>
                          <a:ea typeface="Times New Roman"/>
                        </a:rPr>
                        <a:t>Z</a:t>
                      </a:r>
                      <a:endParaRPr lang="en-US" sz="1600">
                        <a:effectLst/>
                        <a:latin typeface="Times New Roman"/>
                        <a:ea typeface="Calibri"/>
                      </a:endParaRPr>
                    </a:p>
                  </a:txBody>
                  <a:tcPr marL="44450" marR="44450" marT="0" marB="0" anchor="b">
                    <a:lnL>
                      <a:noFill/>
                    </a:lnL>
                    <a:lnR>
                      <a:noFill/>
                    </a:lnR>
                    <a:lnT>
                      <a:noFill/>
                    </a:lnT>
                    <a:lnB>
                      <a:noFill/>
                    </a:lnB>
                  </a:tcPr>
                </a:tc>
                <a:tc>
                  <a:txBody>
                    <a:bodyPr/>
                    <a:lstStyle/>
                    <a:p>
                      <a:pPr marL="0" marR="0" algn="r">
                        <a:lnSpc>
                          <a:spcPct val="150000"/>
                        </a:lnSpc>
                        <a:spcBef>
                          <a:spcPts val="0"/>
                        </a:spcBef>
                        <a:spcAft>
                          <a:spcPts val="0"/>
                        </a:spcAft>
                      </a:pPr>
                      <a:r>
                        <a:rPr lang="es-EC" sz="1600">
                          <a:solidFill>
                            <a:srgbClr val="000000"/>
                          </a:solidFill>
                          <a:effectLst/>
                          <a:latin typeface="Times New Roman"/>
                          <a:ea typeface="Times New Roman"/>
                        </a:rPr>
                        <a:t>1,96</a:t>
                      </a:r>
                      <a:endParaRPr lang="en-US" sz="1600">
                        <a:effectLst/>
                        <a:latin typeface="Times New Roman"/>
                        <a:ea typeface="Calibri"/>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344779">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Error de estimación</a:t>
                      </a:r>
                      <a:endParaRPr lang="en-US" sz="1600" dirty="0">
                        <a:effectLst/>
                        <a:latin typeface="Times New Roman"/>
                        <a:ea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600">
                          <a:solidFill>
                            <a:srgbClr val="000000"/>
                          </a:solidFill>
                          <a:effectLst/>
                          <a:latin typeface="Times New Roman"/>
                          <a:ea typeface="Times New Roman"/>
                        </a:rPr>
                        <a:t>E</a:t>
                      </a:r>
                      <a:endParaRPr lang="en-US" sz="1600">
                        <a:effectLst/>
                        <a:latin typeface="Times New Roman"/>
                        <a:ea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0,05</a:t>
                      </a:r>
                      <a:endParaRPr lang="en-US" sz="1600" dirty="0">
                        <a:effectLst/>
                        <a:latin typeface="Times New Roman"/>
                        <a:ea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1"/>
          <p:cNvSpPr>
            <a:spLocks noChangeArrowheads="1"/>
          </p:cNvSpPr>
          <p:nvPr/>
        </p:nvSpPr>
        <p:spPr bwMode="auto">
          <a:xfrm>
            <a:off x="955342" y="2068497"/>
            <a:ext cx="16385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Datos de la muestra</a:t>
            </a:r>
            <a:endParaRPr kumimoji="0" lang="es-EC" sz="2000" b="0" i="0" u="none" strike="noStrike" cap="none" normalizeH="0" baseline="0" dirty="0">
              <a:ln>
                <a:noFill/>
              </a:ln>
              <a:solidFill>
                <a:schemeClr val="tx1"/>
              </a:solidFill>
              <a:effectLst/>
              <a:latin typeface="Arial" pitchFamily="34" charset="0"/>
              <a:cs typeface="Arial" pitchFamily="34" charset="0"/>
            </a:endParaRPr>
          </a:p>
        </p:txBody>
      </p:sp>
      <p:sp>
        <p:nvSpPr>
          <p:cNvPr id="14" name="13 CuadroTexto"/>
          <p:cNvSpPr txBox="1"/>
          <p:nvPr/>
        </p:nvSpPr>
        <p:spPr>
          <a:xfrm>
            <a:off x="6096000" y="6240263"/>
            <a:ext cx="4859940" cy="369332"/>
          </a:xfrm>
          <a:prstGeom prst="rect">
            <a:avLst/>
          </a:prstGeom>
          <a:noFill/>
        </p:spPr>
        <p:txBody>
          <a:bodyPr wrap="square" rtlCol="0">
            <a:spAutoFit/>
          </a:bodyPr>
          <a:lstStyle/>
          <a:p>
            <a:r>
              <a:rPr lang="es-EC" dirty="0"/>
              <a:t>La encuesta se aplicará a </a:t>
            </a:r>
            <a:r>
              <a:rPr lang="es-EC" dirty="0">
                <a:effectLst>
                  <a:outerShdw blurRad="38100" dist="38100" dir="2700000" algn="tl">
                    <a:srgbClr val="000000">
                      <a:alpha val="43137"/>
                    </a:srgbClr>
                  </a:outerShdw>
                </a:effectLst>
              </a:rPr>
              <a:t>203</a:t>
            </a:r>
            <a:r>
              <a:rPr lang="es-EC" dirty="0"/>
              <a:t> empleados</a:t>
            </a:r>
            <a:endParaRPr lang="en-US" dirty="0"/>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1EB10968-F046-4B21-A80C-CEE449AC1D75}"/>
                  </a:ext>
                </a:extLst>
              </p:cNvPr>
              <p:cNvSpPr/>
              <p:nvPr/>
            </p:nvSpPr>
            <p:spPr>
              <a:xfrm>
                <a:off x="6096000" y="1251863"/>
                <a:ext cx="4417326" cy="816634"/>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n </a:t>
                </a:r>
                <a14:m>
                  <m:oMath xmlns:m="http://schemas.openxmlformats.org/officeDocument/2006/math">
                    <m:r>
                      <a:rPr lang="es-EC" sz="2800">
                        <a:latin typeface="Cambria Math" panose="02040503050406030204" pitchFamily="18" charset="0"/>
                      </a:rPr>
                      <m:t>=</m:t>
                    </m:r>
                    <m:f>
                      <m:fPr>
                        <m:ctrlPr>
                          <a:rPr lang="es-EC" sz="2800" i="1">
                            <a:latin typeface="Cambria Math" panose="02040503050406030204" pitchFamily="18" charset="0"/>
                          </a:rPr>
                        </m:ctrlPr>
                      </m:fPr>
                      <m:num>
                        <m:sSup>
                          <m:sSupPr>
                            <m:ctrlPr>
                              <a:rPr lang="es-EC" sz="2800" i="1">
                                <a:latin typeface="Cambria Math" panose="02040503050406030204" pitchFamily="18" charset="0"/>
                              </a:rPr>
                            </m:ctrlPr>
                          </m:sSupPr>
                          <m:e>
                            <m:r>
                              <m:rPr>
                                <m:sty m:val="p"/>
                              </m:rPr>
                              <a:rPr lang="es-EC" sz="2800" i="0">
                                <a:latin typeface="Cambria Math" panose="02040503050406030204" pitchFamily="18" charset="0"/>
                              </a:rPr>
                              <m:t>Z</m:t>
                            </m:r>
                          </m:e>
                          <m:sup>
                            <m:r>
                              <a:rPr lang="es-EC" sz="2800" i="0">
                                <a:latin typeface="Cambria Math" panose="02040503050406030204" pitchFamily="18" charset="0"/>
                              </a:rPr>
                              <m:t>2</m:t>
                            </m:r>
                          </m:sup>
                        </m:sSup>
                        <m:r>
                          <a:rPr lang="es-EC" sz="2800" i="0">
                            <a:latin typeface="Cambria Math" panose="02040503050406030204" pitchFamily="18" charset="0"/>
                          </a:rPr>
                          <m:t>∗</m:t>
                        </m:r>
                        <m:r>
                          <m:rPr>
                            <m:sty m:val="p"/>
                          </m:rPr>
                          <a:rPr lang="es-EC" sz="2800" i="0">
                            <a:latin typeface="Cambria Math" panose="02040503050406030204" pitchFamily="18" charset="0"/>
                          </a:rPr>
                          <m:t>N</m:t>
                        </m:r>
                        <m:r>
                          <a:rPr lang="es-EC" sz="2800" i="0">
                            <a:latin typeface="Cambria Math" panose="02040503050406030204" pitchFamily="18" charset="0"/>
                          </a:rPr>
                          <m:t>∗</m:t>
                        </m:r>
                        <m:r>
                          <m:rPr>
                            <m:sty m:val="p"/>
                          </m:rPr>
                          <a:rPr lang="es-EC" sz="2800" i="0">
                            <a:latin typeface="Cambria Math" panose="02040503050406030204" pitchFamily="18" charset="0"/>
                          </a:rPr>
                          <m:t>p</m:t>
                        </m:r>
                        <m:r>
                          <a:rPr lang="es-EC" sz="2800" i="0">
                            <a:latin typeface="Cambria Math" panose="02040503050406030204" pitchFamily="18" charset="0"/>
                          </a:rPr>
                          <m:t>∗</m:t>
                        </m:r>
                        <m:r>
                          <m:rPr>
                            <m:sty m:val="p"/>
                          </m:rPr>
                          <a:rPr lang="es-EC" sz="2800" i="0">
                            <a:latin typeface="Cambria Math" panose="02040503050406030204" pitchFamily="18" charset="0"/>
                          </a:rPr>
                          <m:t>q</m:t>
                        </m:r>
                      </m:num>
                      <m:den>
                        <m:sSup>
                          <m:sSupPr>
                            <m:ctrlPr>
                              <a:rPr lang="es-EC" sz="2800" i="1">
                                <a:latin typeface="Cambria Math" panose="02040503050406030204" pitchFamily="18" charset="0"/>
                              </a:rPr>
                            </m:ctrlPr>
                          </m:sSupPr>
                          <m:e>
                            <m:r>
                              <m:rPr>
                                <m:sty m:val="p"/>
                              </m:rPr>
                              <a:rPr lang="es-EC" sz="2800" i="0">
                                <a:latin typeface="Cambria Math" panose="02040503050406030204" pitchFamily="18" charset="0"/>
                              </a:rPr>
                              <m:t>e</m:t>
                            </m:r>
                          </m:e>
                          <m:sup>
                            <m:r>
                              <a:rPr lang="es-EC" sz="2800" i="0">
                                <a:latin typeface="Cambria Math" panose="02040503050406030204" pitchFamily="18" charset="0"/>
                              </a:rPr>
                              <m:t>2</m:t>
                            </m:r>
                          </m:sup>
                        </m:sSup>
                        <m:r>
                          <a:rPr lang="es-EC" sz="2800" i="0">
                            <a:latin typeface="Cambria Math" panose="02040503050406030204" pitchFamily="18" charset="0"/>
                          </a:rPr>
                          <m:t>∗</m:t>
                        </m:r>
                        <m:d>
                          <m:dPr>
                            <m:ctrlPr>
                              <a:rPr lang="es-EC" sz="2800" i="1">
                                <a:latin typeface="Cambria Math" panose="02040503050406030204" pitchFamily="18" charset="0"/>
                              </a:rPr>
                            </m:ctrlPr>
                          </m:dPr>
                          <m:e>
                            <m:r>
                              <m:rPr>
                                <m:sty m:val="p"/>
                              </m:rPr>
                              <a:rPr lang="es-EC" sz="2800" i="0">
                                <a:latin typeface="Cambria Math" panose="02040503050406030204" pitchFamily="18" charset="0"/>
                              </a:rPr>
                              <m:t>N</m:t>
                            </m:r>
                            <m:r>
                              <a:rPr lang="es-EC" sz="2800" i="0">
                                <a:latin typeface="Cambria Math" panose="02040503050406030204" pitchFamily="18" charset="0"/>
                              </a:rPr>
                              <m:t>−1</m:t>
                            </m:r>
                          </m:e>
                        </m:d>
                        <m:r>
                          <a:rPr lang="es-EC" sz="2800" i="0">
                            <a:latin typeface="Cambria Math" panose="02040503050406030204" pitchFamily="18" charset="0"/>
                          </a:rPr>
                          <m:t>+</m:t>
                        </m:r>
                        <m:sSup>
                          <m:sSupPr>
                            <m:ctrlPr>
                              <a:rPr lang="es-EC" sz="2800" i="1">
                                <a:latin typeface="Cambria Math" panose="02040503050406030204" pitchFamily="18" charset="0"/>
                              </a:rPr>
                            </m:ctrlPr>
                          </m:sSupPr>
                          <m:e>
                            <m:r>
                              <m:rPr>
                                <m:sty m:val="p"/>
                              </m:rPr>
                              <a:rPr lang="es-EC" sz="2800" i="0">
                                <a:latin typeface="Cambria Math" panose="02040503050406030204" pitchFamily="18" charset="0"/>
                              </a:rPr>
                              <m:t>Z</m:t>
                            </m:r>
                          </m:e>
                          <m:sup>
                            <m:r>
                              <a:rPr lang="es-EC" sz="2800" i="0">
                                <a:latin typeface="Cambria Math" panose="02040503050406030204" pitchFamily="18" charset="0"/>
                              </a:rPr>
                              <m:t>2</m:t>
                            </m:r>
                          </m:sup>
                        </m:sSup>
                        <m:r>
                          <a:rPr lang="es-EC" sz="2800" i="0">
                            <a:latin typeface="Cambria Math" panose="02040503050406030204" pitchFamily="18" charset="0"/>
                          </a:rPr>
                          <m:t>∗</m:t>
                        </m:r>
                        <m:r>
                          <m:rPr>
                            <m:sty m:val="p"/>
                          </m:rPr>
                          <a:rPr lang="es-EC" sz="2800" i="0">
                            <a:latin typeface="Cambria Math" panose="02040503050406030204" pitchFamily="18" charset="0"/>
                          </a:rPr>
                          <m:t>p</m:t>
                        </m:r>
                        <m:r>
                          <a:rPr lang="es-EC" sz="2800" i="0">
                            <a:latin typeface="Cambria Math" panose="02040503050406030204" pitchFamily="18" charset="0"/>
                          </a:rPr>
                          <m:t>∗</m:t>
                        </m:r>
                        <m:r>
                          <m:rPr>
                            <m:sty m:val="p"/>
                          </m:rPr>
                          <a:rPr lang="es-EC" sz="2800" i="0">
                            <a:latin typeface="Cambria Math" panose="02040503050406030204" pitchFamily="18" charset="0"/>
                          </a:rPr>
                          <m:t>q</m:t>
                        </m:r>
                      </m:den>
                    </m:f>
                  </m:oMath>
                </a14:m>
                <a:endParaRPr lang="es-EC" dirty="0">
                  <a:latin typeface="Times New Roman" panose="02020603050405020304" pitchFamily="18" charset="0"/>
                  <a:cs typeface="Times New Roman" panose="02020603050405020304" pitchFamily="18" charset="0"/>
                </a:endParaRPr>
              </a:p>
            </p:txBody>
          </p:sp>
        </mc:Choice>
        <mc:Fallback xmlns="">
          <p:sp>
            <p:nvSpPr>
              <p:cNvPr id="3" name="Rectángulo 2">
                <a:extLst>
                  <a:ext uri="{FF2B5EF4-FFF2-40B4-BE49-F238E27FC236}">
                    <a16:creationId xmlns:a16="http://schemas.microsoft.com/office/drawing/2014/main" id="{1EB10968-F046-4B21-A80C-CEE449AC1D75}"/>
                  </a:ext>
                </a:extLst>
              </p:cNvPr>
              <p:cNvSpPr>
                <a:spLocks noRot="1" noChangeAspect="1" noMove="1" noResize="1" noEditPoints="1" noAdjustHandles="1" noChangeArrowheads="1" noChangeShapeType="1" noTextEdit="1"/>
              </p:cNvSpPr>
              <p:nvPr/>
            </p:nvSpPr>
            <p:spPr>
              <a:xfrm>
                <a:off x="6096000" y="1251863"/>
                <a:ext cx="4417326" cy="816634"/>
              </a:xfrm>
              <a:prstGeom prst="rect">
                <a:avLst/>
              </a:prstGeom>
              <a:blipFill>
                <a:blip r:embed="rId3"/>
                <a:stretch>
                  <a:fillRect l="-110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C03D9E2C-4E27-41CA-9432-3872FB32DEF4}"/>
                  </a:ext>
                </a:extLst>
              </p:cNvPr>
              <p:cNvSpPr/>
              <p:nvPr/>
            </p:nvSpPr>
            <p:spPr>
              <a:xfrm>
                <a:off x="5654725" y="1928568"/>
                <a:ext cx="4640238" cy="4346190"/>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ea typeface="Times New Roman" panose="02020603050405020304" pitchFamily="18" charset="0"/>
                          <a:cs typeface="Times New Roman" panose="02020603050405020304" pitchFamily="18" charset="0"/>
                        </a:rPr>
                        <m:t>n</m:t>
                      </m:r>
                      <m:r>
                        <a:rPr lang="es-EC">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C">
                              <a:latin typeface="Cambria Math" panose="02040503050406030204" pitchFamily="18" charset="0"/>
                              <a:ea typeface="Times New Roman" panose="02020603050405020304" pitchFamily="18" charset="0"/>
                              <a:cs typeface="Times New Roman" panose="02020603050405020304" pitchFamily="18" charset="0"/>
                            </a:rPr>
                            <m:t>(3.8416)</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a:latin typeface="Cambria Math" panose="02040503050406030204" pitchFamily="18" charset="0"/>
                              <a:ea typeface="Times New Roman" panose="02020603050405020304" pitchFamily="18" charset="0"/>
                              <a:cs typeface="Times New Roman" panose="02020603050405020304" pitchFamily="18" charset="0"/>
                            </a:rPr>
                            <m:t>430</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a:latin typeface="Cambria Math" panose="02040503050406030204" pitchFamily="18" charset="0"/>
                              <a:ea typeface="Times New Roman" panose="02020603050405020304" pitchFamily="18" charset="0"/>
                              <a:cs typeface="Times New Roman" panose="02020603050405020304" pitchFamily="18" charset="0"/>
                            </a:rPr>
                            <m:t>0,5</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a:latin typeface="Cambria Math" panose="02040503050406030204" pitchFamily="18" charset="0"/>
                              <a:ea typeface="Times New Roman" panose="02020603050405020304" pitchFamily="18" charset="0"/>
                              <a:cs typeface="Times New Roman" panose="02020603050405020304" pitchFamily="18" charset="0"/>
                            </a:rPr>
                            <m:t>0,5</m:t>
                          </m:r>
                        </m:num>
                        <m:den>
                          <m:r>
                            <a:rPr lang="es-EC">
                              <a:latin typeface="Cambria Math" panose="02040503050406030204" pitchFamily="18" charset="0"/>
                              <a:ea typeface="Times New Roman" panose="02020603050405020304" pitchFamily="18" charset="0"/>
                              <a:cs typeface="Times New Roman" panose="02020603050405020304" pitchFamily="18" charset="0"/>
                            </a:rPr>
                            <m:t>(0,0025</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a:latin typeface="Cambria Math" panose="02040503050406030204" pitchFamily="18" charset="0"/>
                              <a:ea typeface="Times New Roman" panose="02020603050405020304" pitchFamily="18" charset="0"/>
                              <a:cs typeface="Times New Roman" panose="02020603050405020304" pitchFamily="18" charset="0"/>
                            </a:rPr>
                            <m:t>429)+(3.8416</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a:latin typeface="Cambria Math" panose="02040503050406030204" pitchFamily="18" charset="0"/>
                              <a:ea typeface="Times New Roman" panose="02020603050405020304" pitchFamily="18" charset="0"/>
                              <a:cs typeface="Times New Roman" panose="02020603050405020304" pitchFamily="18" charset="0"/>
                            </a:rPr>
                            <m:t>0,5</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a:latin typeface="Cambria Math" panose="02040503050406030204" pitchFamily="18" charset="0"/>
                              <a:ea typeface="Times New Roman" panose="02020603050405020304" pitchFamily="18" charset="0"/>
                              <a:cs typeface="Times New Roman" panose="02020603050405020304" pitchFamily="18" charset="0"/>
                            </a:rPr>
                            <m:t>0,5)</m:t>
                          </m:r>
                        </m:den>
                      </m:f>
                    </m:oMath>
                  </m:oMathPara>
                </a14:m>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ea typeface="Times New Roman" panose="02020603050405020304" pitchFamily="18" charset="0"/>
                          <a:cs typeface="Times New Roman" panose="02020603050405020304" pitchFamily="18" charset="0"/>
                        </a:rPr>
                        <m:t>n</m:t>
                      </m:r>
                      <m:r>
                        <a:rPr lang="es-EC">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C">
                              <a:latin typeface="Cambria Math" panose="02040503050406030204" pitchFamily="18" charset="0"/>
                              <a:ea typeface="Times New Roman" panose="02020603050405020304" pitchFamily="18" charset="0"/>
                              <a:cs typeface="Times New Roman" panose="02020603050405020304" pitchFamily="18" charset="0"/>
                            </a:rPr>
                            <m:t> 412.972</m:t>
                          </m:r>
                        </m:num>
                        <m:den>
                          <m:r>
                            <a:rPr lang="es-EC">
                              <a:latin typeface="Cambria Math" panose="02040503050406030204" pitchFamily="18" charset="0"/>
                              <a:ea typeface="Times New Roman" panose="02020603050405020304" pitchFamily="18" charset="0"/>
                              <a:cs typeface="Times New Roman" panose="02020603050405020304" pitchFamily="18" charset="0"/>
                            </a:rPr>
                            <m:t> </m:t>
                          </m:r>
                          <m:d>
                            <m:dPr>
                              <m:ctrlPr>
                                <a:rPr lang="es-EC" i="1">
                                  <a:latin typeface="Cambria Math" panose="02040503050406030204" pitchFamily="18" charset="0"/>
                                  <a:ea typeface="Times New Roman" panose="02020603050405020304" pitchFamily="18" charset="0"/>
                                  <a:cs typeface="Times New Roman" panose="02020603050405020304" pitchFamily="18" charset="0"/>
                                </a:rPr>
                              </m:ctrlPr>
                            </m:dPr>
                            <m:e>
                              <m:r>
                                <a:rPr lang="es-EC">
                                  <a:latin typeface="Cambria Math" panose="02040503050406030204" pitchFamily="18" charset="0"/>
                                  <a:ea typeface="Times New Roman" panose="02020603050405020304" pitchFamily="18" charset="0"/>
                                  <a:cs typeface="Times New Roman" panose="02020603050405020304" pitchFamily="18" charset="0"/>
                                </a:rPr>
                                <m:t>1,0725</m:t>
                              </m:r>
                            </m:e>
                          </m:d>
                          <m:r>
                            <a:rPr lang="es-EC">
                              <a:latin typeface="Cambria Math" panose="02040503050406030204" pitchFamily="18" charset="0"/>
                              <a:ea typeface="Times New Roman" panose="02020603050405020304" pitchFamily="18" charset="0"/>
                              <a:cs typeface="Times New Roman" panose="02020603050405020304" pitchFamily="18" charset="0"/>
                            </a:rPr>
                            <m:t>+(0.9604)</m:t>
                          </m:r>
                        </m:den>
                      </m:f>
                    </m:oMath>
                  </m:oMathPara>
                </a14:m>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ea typeface="Times New Roman" panose="02020603050405020304" pitchFamily="18" charset="0"/>
                          <a:cs typeface="Times New Roman" panose="02020603050405020304" pitchFamily="18" charset="0"/>
                        </a:rPr>
                        <m:t>n</m:t>
                      </m:r>
                      <m:r>
                        <a:rPr lang="es-EC">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C">
                              <a:latin typeface="Cambria Math" panose="02040503050406030204" pitchFamily="18" charset="0"/>
                              <a:ea typeface="Times New Roman" panose="02020603050405020304" pitchFamily="18" charset="0"/>
                              <a:cs typeface="Times New Roman" panose="02020603050405020304" pitchFamily="18" charset="0"/>
                            </a:rPr>
                            <m:t> 412,972</m:t>
                          </m:r>
                        </m:num>
                        <m:den>
                          <m:r>
                            <a:rPr lang="es-EC">
                              <a:latin typeface="Cambria Math" panose="02040503050406030204" pitchFamily="18" charset="0"/>
                              <a:ea typeface="Times New Roman" panose="02020603050405020304" pitchFamily="18" charset="0"/>
                              <a:cs typeface="Times New Roman" panose="02020603050405020304" pitchFamily="18" charset="0"/>
                            </a:rPr>
                            <m:t> 2,0329</m:t>
                          </m:r>
                        </m:den>
                      </m:f>
                    </m:oMath>
                  </m:oMathPara>
                </a14:m>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ea typeface="Times New Roman" panose="02020603050405020304" pitchFamily="18" charset="0"/>
                          <a:cs typeface="Times New Roman" panose="02020603050405020304" pitchFamily="18" charset="0"/>
                        </a:rPr>
                        <m:t>n</m:t>
                      </m:r>
                      <m:r>
                        <a:rPr lang="es-EC">
                          <a:latin typeface="Cambria Math" panose="02040503050406030204" pitchFamily="18" charset="0"/>
                          <a:ea typeface="Times New Roman" panose="02020603050405020304" pitchFamily="18" charset="0"/>
                          <a:cs typeface="Times New Roman" panose="02020603050405020304" pitchFamily="18" charset="0"/>
                        </a:rPr>
                        <m:t> =202,14=203</m:t>
                      </m:r>
                    </m:oMath>
                  </m:oMathPara>
                </a14:m>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C03D9E2C-4E27-41CA-9432-3872FB32DEF4}"/>
                  </a:ext>
                </a:extLst>
              </p:cNvPr>
              <p:cNvSpPr>
                <a:spLocks noRot="1" noChangeAspect="1" noMove="1" noResize="1" noEditPoints="1" noAdjustHandles="1" noChangeArrowheads="1" noChangeShapeType="1" noTextEdit="1"/>
              </p:cNvSpPr>
              <p:nvPr/>
            </p:nvSpPr>
            <p:spPr>
              <a:xfrm>
                <a:off x="5654725" y="1928568"/>
                <a:ext cx="4640238" cy="4346190"/>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6841605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graphicFrame>
        <p:nvGraphicFramePr>
          <p:cNvPr id="2" name="Tabla 1"/>
          <p:cNvGraphicFramePr>
            <a:graphicFrameLocks noGrp="1"/>
          </p:cNvGraphicFramePr>
          <p:nvPr>
            <p:extLst>
              <p:ext uri="{D42A27DB-BD31-4B8C-83A1-F6EECF244321}">
                <p14:modId xmlns:p14="http://schemas.microsoft.com/office/powerpoint/2010/main" val="4288904322"/>
              </p:ext>
            </p:extLst>
          </p:nvPr>
        </p:nvGraphicFramePr>
        <p:xfrm>
          <a:off x="669315" y="1343608"/>
          <a:ext cx="5067460" cy="1896288"/>
        </p:xfrm>
        <a:graphic>
          <a:graphicData uri="http://schemas.openxmlformats.org/drawingml/2006/table">
            <a:tbl>
              <a:tblPr firstRow="1" firstCol="1" bandRow="1">
                <a:tableStyleId>{72833802-FEF1-4C79-8D5D-14CF1EAF98D9}</a:tableStyleId>
              </a:tblPr>
              <a:tblGrid>
                <a:gridCol w="1266865">
                  <a:extLst>
                    <a:ext uri="{9D8B030D-6E8A-4147-A177-3AD203B41FA5}">
                      <a16:colId xmlns:a16="http://schemas.microsoft.com/office/drawing/2014/main" val="451793207"/>
                    </a:ext>
                  </a:extLst>
                </a:gridCol>
                <a:gridCol w="1266865">
                  <a:extLst>
                    <a:ext uri="{9D8B030D-6E8A-4147-A177-3AD203B41FA5}">
                      <a16:colId xmlns:a16="http://schemas.microsoft.com/office/drawing/2014/main" val="3484202471"/>
                    </a:ext>
                  </a:extLst>
                </a:gridCol>
                <a:gridCol w="1266865">
                  <a:extLst>
                    <a:ext uri="{9D8B030D-6E8A-4147-A177-3AD203B41FA5}">
                      <a16:colId xmlns:a16="http://schemas.microsoft.com/office/drawing/2014/main" val="2846094434"/>
                    </a:ext>
                  </a:extLst>
                </a:gridCol>
                <a:gridCol w="1266865">
                  <a:extLst>
                    <a:ext uri="{9D8B030D-6E8A-4147-A177-3AD203B41FA5}">
                      <a16:colId xmlns:a16="http://schemas.microsoft.com/office/drawing/2014/main" val="3671176382"/>
                    </a:ext>
                  </a:extLst>
                </a:gridCol>
              </a:tblGrid>
              <a:tr h="474072">
                <a:tc gridSpan="2">
                  <a:txBody>
                    <a:bodyPr/>
                    <a:lstStyle/>
                    <a:p>
                      <a:pPr>
                        <a:lnSpc>
                          <a:spcPct val="200000"/>
                        </a:lnSpc>
                      </a:pP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hMerge="1">
                  <a:txBody>
                    <a:bodyPr/>
                    <a:lstStyle/>
                    <a:p>
                      <a:endParaRPr lang="es-US"/>
                    </a:p>
                  </a:txBody>
                  <a:tcP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Frecuencia</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Porcentaje</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719621389"/>
                  </a:ext>
                </a:extLst>
              </a:tr>
              <a:tr h="474072">
                <a:tc rowSpan="3">
                  <a:txBody>
                    <a:bodyPr/>
                    <a:lstStyle/>
                    <a:p>
                      <a:pPr algn="ctr">
                        <a:lnSpc>
                          <a:spcPct val="200000"/>
                        </a:lnSpc>
                        <a:spcAft>
                          <a:spcPts val="0"/>
                        </a:spcAft>
                      </a:pPr>
                      <a:r>
                        <a:rPr lang="es-EC" sz="1600" dirty="0">
                          <a:effectLst/>
                          <a:latin typeface="Segoe UI" panose="020B0502040204020203" pitchFamily="34" charset="0"/>
                          <a:ea typeface="Segoe UI" panose="020B0502040204020203" pitchFamily="34" charset="0"/>
                          <a:cs typeface="Segoe UI" panose="020B0502040204020203" pitchFamily="34" charset="0"/>
                        </a:rPr>
                        <a:t>Género</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l">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Femenino</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118</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58,1%</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4241742088"/>
                  </a:ext>
                </a:extLst>
              </a:tr>
              <a:tr h="474072">
                <a:tc vMerge="1">
                  <a:txBody>
                    <a:bodyPr/>
                    <a:lstStyle/>
                    <a:p>
                      <a:endParaRPr lang="es-US"/>
                    </a:p>
                  </a:txBody>
                  <a:tcPr/>
                </a:tc>
                <a:tc>
                  <a:txBody>
                    <a:bodyPr/>
                    <a:lstStyle/>
                    <a:p>
                      <a:pPr algn="l">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Masculino</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85</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dirty="0">
                          <a:effectLst/>
                          <a:latin typeface="Segoe UI" panose="020B0502040204020203" pitchFamily="34" charset="0"/>
                          <a:ea typeface="Segoe UI" panose="020B0502040204020203" pitchFamily="34" charset="0"/>
                          <a:cs typeface="Segoe UI" panose="020B0502040204020203" pitchFamily="34" charset="0"/>
                        </a:rPr>
                        <a:t>41,9%</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3048705122"/>
                  </a:ext>
                </a:extLst>
              </a:tr>
              <a:tr h="474072">
                <a:tc vMerge="1">
                  <a:txBody>
                    <a:bodyPr/>
                    <a:lstStyle/>
                    <a:p>
                      <a:endParaRPr lang="es-US"/>
                    </a:p>
                  </a:txBody>
                  <a:tcP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Total</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203</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dirty="0">
                          <a:effectLst/>
                          <a:latin typeface="Segoe UI" panose="020B0502040204020203" pitchFamily="34" charset="0"/>
                          <a:ea typeface="Segoe UI" panose="020B0502040204020203" pitchFamily="34" charset="0"/>
                          <a:cs typeface="Segoe UI" panose="020B0502040204020203" pitchFamily="34" charset="0"/>
                        </a:rPr>
                        <a:t>100,0%</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969320859"/>
                  </a:ext>
                </a:extLst>
              </a:tr>
            </a:tbl>
          </a:graphicData>
        </a:graphic>
      </p:graphicFrame>
      <p:sp>
        <p:nvSpPr>
          <p:cNvPr id="12" name="文本框 6"/>
          <p:cNvSpPr txBox="1"/>
          <p:nvPr/>
        </p:nvSpPr>
        <p:spPr>
          <a:xfrm>
            <a:off x="669315" y="633093"/>
            <a:ext cx="4425199" cy="584775"/>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 socio demográficos </a:t>
            </a:r>
          </a:p>
        </p:txBody>
      </p:sp>
      <p:graphicFrame>
        <p:nvGraphicFramePr>
          <p:cNvPr id="3" name="Tabla 2"/>
          <p:cNvGraphicFramePr>
            <a:graphicFrameLocks noGrp="1"/>
          </p:cNvGraphicFramePr>
          <p:nvPr>
            <p:extLst>
              <p:ext uri="{D42A27DB-BD31-4B8C-83A1-F6EECF244321}">
                <p14:modId xmlns:p14="http://schemas.microsoft.com/office/powerpoint/2010/main" val="1294238854"/>
              </p:ext>
            </p:extLst>
          </p:nvPr>
        </p:nvGraphicFramePr>
        <p:xfrm>
          <a:off x="6242180" y="1113044"/>
          <a:ext cx="4757816" cy="2058990"/>
        </p:xfrm>
        <a:graphic>
          <a:graphicData uri="http://schemas.openxmlformats.org/drawingml/2006/table">
            <a:tbl>
              <a:tblPr firstRow="1" firstCol="1" bandRow="1">
                <a:tableStyleId>{F2DE63D5-997A-4646-A377-4702673A728D}</a:tableStyleId>
              </a:tblPr>
              <a:tblGrid>
                <a:gridCol w="674914">
                  <a:extLst>
                    <a:ext uri="{9D8B030D-6E8A-4147-A177-3AD203B41FA5}">
                      <a16:colId xmlns:a16="http://schemas.microsoft.com/office/drawing/2014/main" val="1834038567"/>
                    </a:ext>
                  </a:extLst>
                </a:gridCol>
                <a:gridCol w="1463040">
                  <a:extLst>
                    <a:ext uri="{9D8B030D-6E8A-4147-A177-3AD203B41FA5}">
                      <a16:colId xmlns:a16="http://schemas.microsoft.com/office/drawing/2014/main" val="576925944"/>
                    </a:ext>
                  </a:extLst>
                </a:gridCol>
                <a:gridCol w="1295400">
                  <a:extLst>
                    <a:ext uri="{9D8B030D-6E8A-4147-A177-3AD203B41FA5}">
                      <a16:colId xmlns:a16="http://schemas.microsoft.com/office/drawing/2014/main" val="1209138146"/>
                    </a:ext>
                  </a:extLst>
                </a:gridCol>
                <a:gridCol w="1324462">
                  <a:extLst>
                    <a:ext uri="{9D8B030D-6E8A-4147-A177-3AD203B41FA5}">
                      <a16:colId xmlns:a16="http://schemas.microsoft.com/office/drawing/2014/main" val="3055598150"/>
                    </a:ext>
                  </a:extLst>
                </a:gridCol>
              </a:tblGrid>
              <a:tr h="329439">
                <a:tc>
                  <a:txBody>
                    <a:bodyPr/>
                    <a:lstStyle/>
                    <a:p>
                      <a:pPr>
                        <a:lnSpc>
                          <a:spcPct val="200000"/>
                        </a:lnSpc>
                      </a:pP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nSpc>
                          <a:spcPct val="200000"/>
                        </a:lnSpc>
                      </a:pP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Frecuencia</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Porcentaje</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3407056989"/>
                  </a:ext>
                </a:extLst>
              </a:tr>
              <a:tr h="329439">
                <a:tc rowSpan="4">
                  <a:txBody>
                    <a:bodyPr/>
                    <a:lstStyle/>
                    <a:p>
                      <a:pPr algn="ctr">
                        <a:lnSpc>
                          <a:spcPct val="200000"/>
                        </a:lnSpc>
                        <a:spcAft>
                          <a:spcPts val="0"/>
                        </a:spcAft>
                      </a:pPr>
                      <a:r>
                        <a:rPr lang="es-EC" sz="1600" dirty="0">
                          <a:effectLst/>
                          <a:latin typeface="Segoe UI" panose="020B0502040204020203" pitchFamily="34" charset="0"/>
                          <a:ea typeface="Segoe UI" panose="020B0502040204020203" pitchFamily="34" charset="0"/>
                          <a:cs typeface="Segoe UI" panose="020B0502040204020203" pitchFamily="34" charset="0"/>
                        </a:rPr>
                        <a:t>Edad</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l">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18 a 28 años</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76</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37,4%</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612696107"/>
                  </a:ext>
                </a:extLst>
              </a:tr>
              <a:tr h="329439">
                <a:tc vMerge="1">
                  <a:txBody>
                    <a:bodyPr/>
                    <a:lstStyle/>
                    <a:p>
                      <a:endParaRPr lang="es-US"/>
                    </a:p>
                  </a:txBody>
                  <a:tcPr/>
                </a:tc>
                <a:tc>
                  <a:txBody>
                    <a:bodyPr/>
                    <a:lstStyle/>
                    <a:p>
                      <a:pPr algn="l">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29 a 39 años</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dirty="0">
                          <a:effectLst/>
                          <a:latin typeface="Segoe UI" panose="020B0502040204020203" pitchFamily="34" charset="0"/>
                          <a:ea typeface="Segoe UI" panose="020B0502040204020203" pitchFamily="34" charset="0"/>
                          <a:cs typeface="Segoe UI" panose="020B0502040204020203" pitchFamily="34" charset="0"/>
                        </a:rPr>
                        <a:t>109</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53,7%</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4189425465"/>
                  </a:ext>
                </a:extLst>
              </a:tr>
              <a:tr h="329439">
                <a:tc vMerge="1">
                  <a:txBody>
                    <a:bodyPr/>
                    <a:lstStyle/>
                    <a:p>
                      <a:endParaRPr lang="es-US"/>
                    </a:p>
                  </a:txBody>
                  <a:tcPr/>
                </a:tc>
                <a:tc>
                  <a:txBody>
                    <a:bodyPr/>
                    <a:lstStyle/>
                    <a:p>
                      <a:pPr algn="l">
                        <a:lnSpc>
                          <a:spcPct val="200000"/>
                        </a:lnSpc>
                        <a:spcAft>
                          <a:spcPts val="0"/>
                        </a:spcAft>
                      </a:pPr>
                      <a:r>
                        <a:rPr lang="es-EC" sz="1600" dirty="0">
                          <a:effectLst/>
                          <a:latin typeface="Segoe UI" panose="020B0502040204020203" pitchFamily="34" charset="0"/>
                          <a:ea typeface="Segoe UI" panose="020B0502040204020203" pitchFamily="34" charset="0"/>
                          <a:cs typeface="Segoe UI" panose="020B0502040204020203" pitchFamily="34" charset="0"/>
                        </a:rPr>
                        <a:t>40 a más años</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18</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8,9%</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3109671372"/>
                  </a:ext>
                </a:extLst>
              </a:tr>
              <a:tr h="329439">
                <a:tc vMerge="1">
                  <a:txBody>
                    <a:bodyPr/>
                    <a:lstStyle/>
                    <a:p>
                      <a:endParaRPr lang="es-US"/>
                    </a:p>
                  </a:txBody>
                  <a:tcP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Total</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latin typeface="Segoe UI" panose="020B0502040204020203" pitchFamily="34" charset="0"/>
                          <a:ea typeface="Segoe UI" panose="020B0502040204020203" pitchFamily="34" charset="0"/>
                          <a:cs typeface="Segoe UI" panose="020B0502040204020203" pitchFamily="34" charset="0"/>
                        </a:rPr>
                        <a:t>203</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dirty="0">
                          <a:effectLst/>
                          <a:latin typeface="Segoe UI" panose="020B0502040204020203" pitchFamily="34" charset="0"/>
                          <a:ea typeface="Segoe UI" panose="020B0502040204020203" pitchFamily="34" charset="0"/>
                          <a:cs typeface="Segoe UI" panose="020B0502040204020203" pitchFamily="34" charset="0"/>
                        </a:rPr>
                        <a:t>100,0%</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915498057"/>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332840745"/>
              </p:ext>
            </p:extLst>
          </p:nvPr>
        </p:nvGraphicFramePr>
        <p:xfrm>
          <a:off x="559837" y="3429000"/>
          <a:ext cx="5176936" cy="2798982"/>
        </p:xfrm>
        <a:graphic>
          <a:graphicData uri="http://schemas.openxmlformats.org/drawingml/2006/table">
            <a:tbl>
              <a:tblPr firstRow="1" firstCol="1" bandRow="1">
                <a:tableStyleId>{5A111915-BE36-4E01-A7E5-04B1672EAD32}</a:tableStyleId>
              </a:tblPr>
              <a:tblGrid>
                <a:gridCol w="1302694">
                  <a:extLst>
                    <a:ext uri="{9D8B030D-6E8A-4147-A177-3AD203B41FA5}">
                      <a16:colId xmlns:a16="http://schemas.microsoft.com/office/drawing/2014/main" val="1505726884"/>
                    </a:ext>
                  </a:extLst>
                </a:gridCol>
                <a:gridCol w="1302694">
                  <a:extLst>
                    <a:ext uri="{9D8B030D-6E8A-4147-A177-3AD203B41FA5}">
                      <a16:colId xmlns:a16="http://schemas.microsoft.com/office/drawing/2014/main" val="4128243864"/>
                    </a:ext>
                  </a:extLst>
                </a:gridCol>
                <a:gridCol w="1285774">
                  <a:extLst>
                    <a:ext uri="{9D8B030D-6E8A-4147-A177-3AD203B41FA5}">
                      <a16:colId xmlns:a16="http://schemas.microsoft.com/office/drawing/2014/main" val="405154895"/>
                    </a:ext>
                  </a:extLst>
                </a:gridCol>
                <a:gridCol w="1285774">
                  <a:extLst>
                    <a:ext uri="{9D8B030D-6E8A-4147-A177-3AD203B41FA5}">
                      <a16:colId xmlns:a16="http://schemas.microsoft.com/office/drawing/2014/main" val="2182665834"/>
                    </a:ext>
                  </a:extLst>
                </a:gridCol>
              </a:tblGrid>
              <a:tr h="351829">
                <a:tc>
                  <a:txBody>
                    <a:bodyPr/>
                    <a:lstStyle/>
                    <a:p>
                      <a:pPr>
                        <a:lnSpc>
                          <a:spcPct val="200000"/>
                        </a:lnSpc>
                      </a:pP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nSpc>
                          <a:spcPct val="200000"/>
                        </a:lnSpc>
                      </a:pP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dirty="0">
                          <a:effectLst/>
                        </a:rPr>
                        <a:t>Frecuencia</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Porcentaje</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943934480"/>
                  </a:ext>
                </a:extLst>
              </a:tr>
              <a:tr h="351666">
                <a:tc rowSpan="5">
                  <a:txBody>
                    <a:bodyPr/>
                    <a:lstStyle/>
                    <a:p>
                      <a:pPr algn="ctr">
                        <a:lnSpc>
                          <a:spcPct val="200000"/>
                        </a:lnSpc>
                        <a:spcAft>
                          <a:spcPts val="0"/>
                        </a:spcAft>
                      </a:pPr>
                      <a:r>
                        <a:rPr lang="es-EC" sz="1600" dirty="0">
                          <a:effectLst/>
                        </a:rPr>
                        <a:t>Nivel de Educación</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l">
                        <a:lnSpc>
                          <a:spcPct val="200000"/>
                        </a:lnSpc>
                        <a:spcAft>
                          <a:spcPts val="0"/>
                        </a:spcAft>
                      </a:pPr>
                      <a:r>
                        <a:rPr lang="es-EC" sz="1600">
                          <a:effectLst/>
                        </a:rPr>
                        <a:t>Primaria</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2</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1,0%</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319931199"/>
                  </a:ext>
                </a:extLst>
              </a:tr>
              <a:tr h="351666">
                <a:tc vMerge="1">
                  <a:txBody>
                    <a:bodyPr/>
                    <a:lstStyle/>
                    <a:p>
                      <a:endParaRPr lang="es-US"/>
                    </a:p>
                  </a:txBody>
                  <a:tcPr/>
                </a:tc>
                <a:tc>
                  <a:txBody>
                    <a:bodyPr/>
                    <a:lstStyle/>
                    <a:p>
                      <a:pPr algn="l">
                        <a:lnSpc>
                          <a:spcPct val="200000"/>
                        </a:lnSpc>
                        <a:spcAft>
                          <a:spcPts val="0"/>
                        </a:spcAft>
                      </a:pPr>
                      <a:r>
                        <a:rPr lang="es-EC" sz="1600">
                          <a:effectLst/>
                        </a:rPr>
                        <a:t>Secundaria</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23</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11,3%</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796054198"/>
                  </a:ext>
                </a:extLst>
              </a:tr>
              <a:tr h="740756">
                <a:tc vMerge="1">
                  <a:txBody>
                    <a:bodyPr/>
                    <a:lstStyle/>
                    <a:p>
                      <a:endParaRPr lang="es-US"/>
                    </a:p>
                  </a:txBody>
                  <a:tcPr/>
                </a:tc>
                <a:tc>
                  <a:txBody>
                    <a:bodyPr/>
                    <a:lstStyle/>
                    <a:p>
                      <a:pPr algn="l">
                        <a:lnSpc>
                          <a:spcPct val="200000"/>
                        </a:lnSpc>
                        <a:spcAft>
                          <a:spcPts val="0"/>
                        </a:spcAft>
                      </a:pPr>
                      <a:r>
                        <a:rPr lang="es-EC" sz="1600">
                          <a:effectLst/>
                        </a:rPr>
                        <a:t>Bachillerato</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147</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72,4%</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86570177"/>
                  </a:ext>
                </a:extLst>
              </a:tr>
              <a:tr h="351666">
                <a:tc vMerge="1">
                  <a:txBody>
                    <a:bodyPr/>
                    <a:lstStyle/>
                    <a:p>
                      <a:endParaRPr lang="es-US"/>
                    </a:p>
                  </a:txBody>
                  <a:tcPr/>
                </a:tc>
                <a:tc>
                  <a:txBody>
                    <a:bodyPr/>
                    <a:lstStyle/>
                    <a:p>
                      <a:pPr algn="l">
                        <a:lnSpc>
                          <a:spcPct val="200000"/>
                        </a:lnSpc>
                        <a:spcAft>
                          <a:spcPts val="0"/>
                        </a:spcAft>
                      </a:pPr>
                      <a:r>
                        <a:rPr lang="es-EC" sz="1600">
                          <a:effectLst/>
                        </a:rPr>
                        <a:t>Superior</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31</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15,3%</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411794650"/>
                  </a:ext>
                </a:extLst>
              </a:tr>
              <a:tr h="351666">
                <a:tc vMerge="1">
                  <a:txBody>
                    <a:bodyPr/>
                    <a:lstStyle/>
                    <a:p>
                      <a:endParaRPr lang="es-US"/>
                    </a:p>
                  </a:txBody>
                  <a:tcPr/>
                </a:tc>
                <a:tc>
                  <a:txBody>
                    <a:bodyPr/>
                    <a:lstStyle/>
                    <a:p>
                      <a:pPr algn="l">
                        <a:lnSpc>
                          <a:spcPct val="200000"/>
                        </a:lnSpc>
                        <a:spcAft>
                          <a:spcPts val="0"/>
                        </a:spcAft>
                      </a:pPr>
                      <a:r>
                        <a:rPr lang="es-EC" sz="1600">
                          <a:effectLst/>
                        </a:rPr>
                        <a:t>Total</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a:effectLst/>
                        </a:rPr>
                        <a:t>203</a:t>
                      </a:r>
                      <a:endParaRPr lang="es-US" sz="160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200000"/>
                        </a:lnSpc>
                        <a:spcAft>
                          <a:spcPts val="0"/>
                        </a:spcAft>
                      </a:pPr>
                      <a:r>
                        <a:rPr lang="es-EC" sz="1600" dirty="0">
                          <a:effectLst/>
                        </a:rPr>
                        <a:t>100,0%</a:t>
                      </a:r>
                      <a:endParaRPr lang="es-US" sz="1600" dirty="0">
                        <a:effectLst/>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403433009"/>
                  </a:ext>
                </a:extLst>
              </a:tr>
            </a:tbl>
          </a:graphicData>
        </a:graphic>
      </p:graphicFrame>
      <p:graphicFrame>
        <p:nvGraphicFramePr>
          <p:cNvPr id="5" name="Tabla 4">
            <a:extLst>
              <a:ext uri="{FF2B5EF4-FFF2-40B4-BE49-F238E27FC236}">
                <a16:creationId xmlns:a16="http://schemas.microsoft.com/office/drawing/2014/main" id="{B80E6D6B-A164-4EF8-8906-FD10DEF6987F}"/>
              </a:ext>
            </a:extLst>
          </p:cNvPr>
          <p:cNvGraphicFramePr>
            <a:graphicFrameLocks noGrp="1"/>
          </p:cNvGraphicFramePr>
          <p:nvPr>
            <p:extLst>
              <p:ext uri="{D42A27DB-BD31-4B8C-83A1-F6EECF244321}">
                <p14:modId xmlns:p14="http://schemas.microsoft.com/office/powerpoint/2010/main" val="998262634"/>
              </p:ext>
            </p:extLst>
          </p:nvPr>
        </p:nvGraphicFramePr>
        <p:xfrm>
          <a:off x="6242180" y="3433665"/>
          <a:ext cx="4757816" cy="2635898"/>
        </p:xfrm>
        <a:graphic>
          <a:graphicData uri="http://schemas.openxmlformats.org/drawingml/2006/table">
            <a:tbl>
              <a:tblPr firstRow="1" firstCol="1" bandRow="1">
                <a:tableStyleId>{912C8C85-51F0-491E-9774-3900AFEF0FD7}</a:tableStyleId>
              </a:tblPr>
              <a:tblGrid>
                <a:gridCol w="1189454">
                  <a:extLst>
                    <a:ext uri="{9D8B030D-6E8A-4147-A177-3AD203B41FA5}">
                      <a16:colId xmlns:a16="http://schemas.microsoft.com/office/drawing/2014/main" val="2365981581"/>
                    </a:ext>
                  </a:extLst>
                </a:gridCol>
                <a:gridCol w="1189454">
                  <a:extLst>
                    <a:ext uri="{9D8B030D-6E8A-4147-A177-3AD203B41FA5}">
                      <a16:colId xmlns:a16="http://schemas.microsoft.com/office/drawing/2014/main" val="3815704993"/>
                    </a:ext>
                  </a:extLst>
                </a:gridCol>
                <a:gridCol w="1189454">
                  <a:extLst>
                    <a:ext uri="{9D8B030D-6E8A-4147-A177-3AD203B41FA5}">
                      <a16:colId xmlns:a16="http://schemas.microsoft.com/office/drawing/2014/main" val="3445487176"/>
                    </a:ext>
                  </a:extLst>
                </a:gridCol>
                <a:gridCol w="1189454">
                  <a:extLst>
                    <a:ext uri="{9D8B030D-6E8A-4147-A177-3AD203B41FA5}">
                      <a16:colId xmlns:a16="http://schemas.microsoft.com/office/drawing/2014/main" val="169150538"/>
                    </a:ext>
                  </a:extLst>
                </a:gridCol>
              </a:tblGrid>
              <a:tr h="445033">
                <a:tc>
                  <a:txBody>
                    <a:bodyPr/>
                    <a:lstStyle/>
                    <a:p>
                      <a:pPr>
                        <a:lnSpc>
                          <a:spcPct val="200000"/>
                        </a:lnSpc>
                      </a:pPr>
                      <a:endParaRPr lang="es-EC" sz="1400" dirty="0">
                        <a:effectLst/>
                        <a:latin typeface="+mj-lt"/>
                        <a:cs typeface="Times New Roman" panose="02020603050405020304" pitchFamily="18" charset="0"/>
                      </a:endParaRPr>
                    </a:p>
                  </a:txBody>
                  <a:tcPr marL="44450" marR="44450" marT="0" marB="0" anchor="ctr"/>
                </a:tc>
                <a:tc>
                  <a:txBody>
                    <a:bodyPr/>
                    <a:lstStyle/>
                    <a:p>
                      <a:pPr>
                        <a:lnSpc>
                          <a:spcPct val="200000"/>
                        </a:lnSpc>
                      </a:pPr>
                      <a:endParaRPr lang="es-EC" sz="1400">
                        <a:effectLst/>
                        <a:latin typeface="+mj-lt"/>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a:effectLst/>
                          <a:latin typeface="+mj-lt"/>
                        </a:rPr>
                        <a:t>Frecuencia</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a:effectLst/>
                          <a:latin typeface="+mj-lt"/>
                        </a:rPr>
                        <a:t>Porcentaje</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78577045"/>
                  </a:ext>
                </a:extLst>
              </a:tr>
              <a:tr h="438173">
                <a:tc rowSpan="5">
                  <a:txBody>
                    <a:bodyPr/>
                    <a:lstStyle/>
                    <a:p>
                      <a:pPr algn="ctr">
                        <a:lnSpc>
                          <a:spcPct val="200000"/>
                        </a:lnSpc>
                        <a:spcAft>
                          <a:spcPts val="0"/>
                        </a:spcAft>
                      </a:pPr>
                      <a:endParaRPr lang="es-EC" sz="1600" dirty="0">
                        <a:effectLst/>
                        <a:latin typeface="+mj-lt"/>
                      </a:endParaRPr>
                    </a:p>
                    <a:p>
                      <a:pPr algn="ctr">
                        <a:lnSpc>
                          <a:spcPct val="200000"/>
                        </a:lnSpc>
                        <a:spcAft>
                          <a:spcPts val="0"/>
                        </a:spcAft>
                      </a:pPr>
                      <a:r>
                        <a:rPr lang="es-EC" sz="1800" dirty="0">
                          <a:effectLst/>
                          <a:latin typeface="+mj-lt"/>
                        </a:rPr>
                        <a:t>Estado </a:t>
                      </a:r>
                      <a:br>
                        <a:rPr lang="es-EC" sz="1800" dirty="0">
                          <a:effectLst/>
                          <a:latin typeface="+mj-lt"/>
                        </a:rPr>
                      </a:br>
                      <a:r>
                        <a:rPr lang="es-EC" sz="1800" dirty="0">
                          <a:effectLst/>
                          <a:latin typeface="+mj-lt"/>
                        </a:rPr>
                        <a:t>Civil</a:t>
                      </a:r>
                      <a:endParaRPr lang="es-EC" sz="2000" dirty="0">
                        <a:effectLst/>
                        <a:latin typeface="+mj-lt"/>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400" dirty="0">
                          <a:effectLst/>
                          <a:latin typeface="+mj-lt"/>
                        </a:rPr>
                        <a:t>Soltero</a:t>
                      </a:r>
                      <a:endParaRPr lang="es-EC" sz="1600" dirty="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a:effectLst/>
                          <a:latin typeface="+mj-lt"/>
                        </a:rPr>
                        <a:t>62</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a:effectLst/>
                          <a:latin typeface="+mj-lt"/>
                        </a:rPr>
                        <a:t>30,5%</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6644341"/>
                  </a:ext>
                </a:extLst>
              </a:tr>
              <a:tr h="438173">
                <a:tc vMerge="1">
                  <a:txBody>
                    <a:bodyPr/>
                    <a:lstStyle/>
                    <a:p>
                      <a:endParaRPr lang="es-EC"/>
                    </a:p>
                  </a:txBody>
                  <a:tcPr/>
                </a:tc>
                <a:tc>
                  <a:txBody>
                    <a:bodyPr/>
                    <a:lstStyle/>
                    <a:p>
                      <a:pPr algn="l">
                        <a:lnSpc>
                          <a:spcPct val="200000"/>
                        </a:lnSpc>
                        <a:spcAft>
                          <a:spcPts val="0"/>
                        </a:spcAft>
                      </a:pPr>
                      <a:r>
                        <a:rPr lang="es-EC" sz="1400" dirty="0">
                          <a:effectLst/>
                          <a:latin typeface="+mj-lt"/>
                        </a:rPr>
                        <a:t>Casado</a:t>
                      </a:r>
                      <a:endParaRPr lang="es-EC" sz="1600" dirty="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dirty="0">
                          <a:effectLst/>
                          <a:latin typeface="+mj-lt"/>
                        </a:rPr>
                        <a:t>116</a:t>
                      </a:r>
                      <a:endParaRPr lang="es-EC" sz="1600" dirty="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a:effectLst/>
                          <a:latin typeface="+mj-lt"/>
                        </a:rPr>
                        <a:t>57,1%</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82811035"/>
                  </a:ext>
                </a:extLst>
              </a:tr>
              <a:tr h="438173">
                <a:tc vMerge="1">
                  <a:txBody>
                    <a:bodyPr/>
                    <a:lstStyle/>
                    <a:p>
                      <a:endParaRPr lang="es-EC"/>
                    </a:p>
                  </a:txBody>
                  <a:tcPr/>
                </a:tc>
                <a:tc>
                  <a:txBody>
                    <a:bodyPr/>
                    <a:lstStyle/>
                    <a:p>
                      <a:pPr algn="l">
                        <a:lnSpc>
                          <a:spcPct val="200000"/>
                        </a:lnSpc>
                        <a:spcAft>
                          <a:spcPts val="0"/>
                        </a:spcAft>
                      </a:pPr>
                      <a:r>
                        <a:rPr lang="es-EC" sz="1400">
                          <a:effectLst/>
                          <a:latin typeface="+mj-lt"/>
                        </a:rPr>
                        <a:t>Divorciado</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dirty="0">
                          <a:effectLst/>
                          <a:latin typeface="+mj-lt"/>
                        </a:rPr>
                        <a:t>16</a:t>
                      </a:r>
                      <a:endParaRPr lang="es-EC" sz="1600" dirty="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dirty="0">
                          <a:effectLst/>
                          <a:latin typeface="+mj-lt"/>
                        </a:rPr>
                        <a:t>7,9%</a:t>
                      </a:r>
                      <a:endParaRPr lang="es-EC" sz="1600" dirty="0">
                        <a:effectLst/>
                        <a:latin typeface="+mj-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6123661"/>
                  </a:ext>
                </a:extLst>
              </a:tr>
              <a:tr h="438173">
                <a:tc vMerge="1">
                  <a:txBody>
                    <a:bodyPr/>
                    <a:lstStyle/>
                    <a:p>
                      <a:endParaRPr lang="es-EC"/>
                    </a:p>
                  </a:txBody>
                  <a:tcPr/>
                </a:tc>
                <a:tc>
                  <a:txBody>
                    <a:bodyPr/>
                    <a:lstStyle/>
                    <a:p>
                      <a:pPr algn="l">
                        <a:lnSpc>
                          <a:spcPct val="200000"/>
                        </a:lnSpc>
                        <a:spcAft>
                          <a:spcPts val="0"/>
                        </a:spcAft>
                      </a:pPr>
                      <a:r>
                        <a:rPr lang="es-EC" sz="1400">
                          <a:effectLst/>
                          <a:latin typeface="+mj-lt"/>
                        </a:rPr>
                        <a:t>Otro</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a:effectLst/>
                          <a:latin typeface="+mj-lt"/>
                        </a:rPr>
                        <a:t>9</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dirty="0">
                          <a:effectLst/>
                          <a:latin typeface="+mj-lt"/>
                        </a:rPr>
                        <a:t>4,4%</a:t>
                      </a:r>
                      <a:endParaRPr lang="es-EC" sz="1600" dirty="0">
                        <a:effectLst/>
                        <a:latin typeface="+mj-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2115186"/>
                  </a:ext>
                </a:extLst>
              </a:tr>
              <a:tr h="438173">
                <a:tc vMerge="1">
                  <a:txBody>
                    <a:bodyPr/>
                    <a:lstStyle/>
                    <a:p>
                      <a:endParaRPr lang="es-EC"/>
                    </a:p>
                  </a:txBody>
                  <a:tcPr/>
                </a:tc>
                <a:tc>
                  <a:txBody>
                    <a:bodyPr/>
                    <a:lstStyle/>
                    <a:p>
                      <a:pPr algn="l">
                        <a:lnSpc>
                          <a:spcPct val="200000"/>
                        </a:lnSpc>
                        <a:spcAft>
                          <a:spcPts val="0"/>
                        </a:spcAft>
                      </a:pPr>
                      <a:r>
                        <a:rPr lang="es-EC" sz="1400">
                          <a:effectLst/>
                          <a:latin typeface="+mj-lt"/>
                        </a:rPr>
                        <a:t>Total</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a:effectLst/>
                          <a:latin typeface="+mj-lt"/>
                        </a:rPr>
                        <a:t>203</a:t>
                      </a:r>
                      <a:endParaRPr lang="es-EC" sz="1600">
                        <a:effectLst/>
                        <a:latin typeface="+mj-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400" dirty="0">
                          <a:effectLst/>
                          <a:latin typeface="+mj-lt"/>
                        </a:rPr>
                        <a:t>100,0%</a:t>
                      </a:r>
                      <a:endParaRPr lang="es-EC" sz="1600" dirty="0">
                        <a:effectLst/>
                        <a:latin typeface="+mj-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843599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576009" y="561215"/>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6" name="Rectángulo 5"/>
          <p:cNvSpPr/>
          <p:nvPr/>
        </p:nvSpPr>
        <p:spPr>
          <a:xfrm>
            <a:off x="-464981" y="918431"/>
            <a:ext cx="10382627" cy="338554"/>
          </a:xfrm>
          <a:prstGeom prst="rect">
            <a:avLst/>
          </a:prstGeom>
        </p:spPr>
        <p:txBody>
          <a:bodyPr wrap="square">
            <a:spAutoFit/>
          </a:bodyPr>
          <a:lstStyle/>
          <a:p>
            <a:pPr algn="ctr"/>
            <a:r>
              <a:rPr lang="es-US" sz="1600" dirty="0">
                <a:latin typeface="Segoe UI" panose="020B0502040204020203" pitchFamily="34" charset="0"/>
                <a:ea typeface="Segoe UI" panose="020B0502040204020203" pitchFamily="34" charset="0"/>
                <a:cs typeface="Segoe UI" panose="020B0502040204020203" pitchFamily="34" charset="0"/>
              </a:rPr>
              <a:t>Relación con la dirección (bienestar laboral) de los empleados de las PYMES de alojamiento</a:t>
            </a:r>
          </a:p>
        </p:txBody>
      </p:sp>
      <p:graphicFrame>
        <p:nvGraphicFramePr>
          <p:cNvPr id="10" name="Gráfico 9">
            <a:extLst>
              <a:ext uri="{FF2B5EF4-FFF2-40B4-BE49-F238E27FC236}">
                <a16:creationId xmlns:a16="http://schemas.microsoft.com/office/drawing/2014/main" id="{D8FAD400-390E-4B98-A795-9C7DCBF42DF2}"/>
              </a:ext>
            </a:extLst>
          </p:cNvPr>
          <p:cNvGraphicFramePr/>
          <p:nvPr>
            <p:extLst>
              <p:ext uri="{D42A27DB-BD31-4B8C-83A1-F6EECF244321}">
                <p14:modId xmlns:p14="http://schemas.microsoft.com/office/powerpoint/2010/main" val="4045237634"/>
              </p:ext>
            </p:extLst>
          </p:nvPr>
        </p:nvGraphicFramePr>
        <p:xfrm>
          <a:off x="710676" y="1785917"/>
          <a:ext cx="6809798" cy="4420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a:extLst>
              <a:ext uri="{FF2B5EF4-FFF2-40B4-BE49-F238E27FC236}">
                <a16:creationId xmlns:a16="http://schemas.microsoft.com/office/drawing/2014/main" id="{D9E030B9-F7B9-463B-9648-7F4F79274F12}"/>
              </a:ext>
            </a:extLst>
          </p:cNvPr>
          <p:cNvGraphicFramePr>
            <a:graphicFrameLocks noGrp="1"/>
          </p:cNvGraphicFramePr>
          <p:nvPr>
            <p:extLst>
              <p:ext uri="{D42A27DB-BD31-4B8C-83A1-F6EECF244321}">
                <p14:modId xmlns:p14="http://schemas.microsoft.com/office/powerpoint/2010/main" val="4033331993"/>
              </p:ext>
            </p:extLst>
          </p:nvPr>
        </p:nvGraphicFramePr>
        <p:xfrm>
          <a:off x="7744408" y="1442755"/>
          <a:ext cx="3844211" cy="5152136"/>
        </p:xfrm>
        <a:graphic>
          <a:graphicData uri="http://schemas.openxmlformats.org/drawingml/2006/table">
            <a:tbl>
              <a:tblPr firstRow="1" firstCol="1" bandRow="1">
                <a:tableStyleId>{912C8C85-51F0-491E-9774-3900AFEF0FD7}</a:tableStyleId>
              </a:tblPr>
              <a:tblGrid>
                <a:gridCol w="1657474">
                  <a:extLst>
                    <a:ext uri="{9D8B030D-6E8A-4147-A177-3AD203B41FA5}">
                      <a16:colId xmlns:a16="http://schemas.microsoft.com/office/drawing/2014/main" val="3993325085"/>
                    </a:ext>
                  </a:extLst>
                </a:gridCol>
                <a:gridCol w="868271">
                  <a:extLst>
                    <a:ext uri="{9D8B030D-6E8A-4147-A177-3AD203B41FA5}">
                      <a16:colId xmlns:a16="http://schemas.microsoft.com/office/drawing/2014/main" val="4161476260"/>
                    </a:ext>
                  </a:extLst>
                </a:gridCol>
                <a:gridCol w="659233">
                  <a:extLst>
                    <a:ext uri="{9D8B030D-6E8A-4147-A177-3AD203B41FA5}">
                      <a16:colId xmlns:a16="http://schemas.microsoft.com/office/drawing/2014/main" val="108082830"/>
                    </a:ext>
                  </a:extLst>
                </a:gridCol>
                <a:gridCol w="659233">
                  <a:extLst>
                    <a:ext uri="{9D8B030D-6E8A-4147-A177-3AD203B41FA5}">
                      <a16:colId xmlns:a16="http://schemas.microsoft.com/office/drawing/2014/main" val="922229368"/>
                    </a:ext>
                  </a:extLst>
                </a:gridCol>
              </a:tblGrid>
              <a:tr h="489231">
                <a:tc gridSpan="2">
                  <a:txBody>
                    <a:bodyPr/>
                    <a:lstStyle/>
                    <a:p>
                      <a:pPr algn="l">
                        <a:lnSpc>
                          <a:spcPct val="200000"/>
                        </a:lnSpc>
                        <a:spcAft>
                          <a:spcPts val="0"/>
                        </a:spcAft>
                      </a:pPr>
                      <a:r>
                        <a:rPr lang="es-EC" sz="900">
                          <a:effectLst/>
                        </a:rPr>
                        <a:t>Relación con la Dirección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nchor="ctr"/>
                </a:tc>
                <a:tc hMerge="1">
                  <a:txBody>
                    <a:bodyPr/>
                    <a:lstStyle/>
                    <a:p>
                      <a:endParaRPr lang="es-EC"/>
                    </a:p>
                  </a:txBody>
                  <a:tcPr/>
                </a:tc>
                <a:tc>
                  <a:txBody>
                    <a:bodyPr/>
                    <a:lstStyle/>
                    <a:p>
                      <a:pPr algn="ctr">
                        <a:lnSpc>
                          <a:spcPct val="200000"/>
                        </a:lnSpc>
                        <a:spcAft>
                          <a:spcPts val="0"/>
                        </a:spcAft>
                      </a:pPr>
                      <a:r>
                        <a:rPr lang="es-EC" sz="900" dirty="0">
                          <a:effectLst/>
                        </a:rPr>
                        <a:t>Frecuencia</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nchor="ctr"/>
                </a:tc>
                <a:tc>
                  <a:txBody>
                    <a:bodyPr/>
                    <a:lstStyle/>
                    <a:p>
                      <a:pPr algn="ctr">
                        <a:lnSpc>
                          <a:spcPct val="200000"/>
                        </a:lnSpc>
                        <a:spcAft>
                          <a:spcPts val="0"/>
                        </a:spcAft>
                      </a:pPr>
                      <a:r>
                        <a:rPr lang="es-EC" sz="900">
                          <a:effectLst/>
                        </a:rPr>
                        <a:t>Porcentaje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nchor="ctr"/>
                </a:tc>
                <a:extLst>
                  <a:ext uri="{0D108BD9-81ED-4DB2-BD59-A6C34878D82A}">
                    <a16:rowId xmlns:a16="http://schemas.microsoft.com/office/drawing/2014/main" val="3173432864"/>
                  </a:ext>
                </a:extLst>
              </a:tr>
              <a:tr h="224374">
                <a:tc rowSpan="4">
                  <a:txBody>
                    <a:bodyPr/>
                    <a:lstStyle/>
                    <a:p>
                      <a:pPr algn="l">
                        <a:lnSpc>
                          <a:spcPct val="200000"/>
                        </a:lnSpc>
                        <a:spcAft>
                          <a:spcPts val="0"/>
                        </a:spcAft>
                      </a:pPr>
                      <a:r>
                        <a:rPr lang="es-EC" sz="900">
                          <a:effectLst/>
                        </a:rPr>
                        <a:t>1. ¿Mantiene buenas relaciones laborales con sus superiores?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3805504335"/>
                  </a:ext>
                </a:extLst>
              </a:tr>
              <a:tr h="224374">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85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41,9%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1039144217"/>
                  </a:ext>
                </a:extLst>
              </a:tr>
              <a:tr h="224374">
                <a:tc vMerge="1">
                  <a:txBody>
                    <a:bodyPr/>
                    <a:lstStyle/>
                    <a:p>
                      <a:endParaRPr lang="es-EC"/>
                    </a:p>
                  </a:txBody>
                  <a:tcPr/>
                </a:tc>
                <a:tc>
                  <a:txBody>
                    <a:bodyPr/>
                    <a:lstStyle/>
                    <a:p>
                      <a:pPr algn="l">
                        <a:lnSpc>
                          <a:spcPct val="200000"/>
                        </a:lnSpc>
                        <a:spcAft>
                          <a:spcPts val="0"/>
                        </a:spcAft>
                      </a:pPr>
                      <a:r>
                        <a:rPr lang="es-EC" sz="900" dirty="0">
                          <a:effectLst/>
                        </a:rPr>
                        <a:t>Casi siempre</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94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46,3%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2442757989"/>
                  </a:ext>
                </a:extLst>
              </a:tr>
              <a:tr h="224374">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7,4%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740710260"/>
                  </a:ext>
                </a:extLst>
              </a:tr>
              <a:tr h="224374">
                <a:tc rowSpan="4">
                  <a:txBody>
                    <a:bodyPr/>
                    <a:lstStyle/>
                    <a:p>
                      <a:pPr algn="l">
                        <a:lnSpc>
                          <a:spcPct val="200000"/>
                        </a:lnSpc>
                        <a:spcAft>
                          <a:spcPts val="0"/>
                        </a:spcAft>
                      </a:pPr>
                      <a:r>
                        <a:rPr lang="es-EC" sz="900">
                          <a:effectLst/>
                        </a:rPr>
                        <a:t>2. ¿La supervisión por parte de sus superiores es constante?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2808586712"/>
                  </a:ext>
                </a:extLst>
              </a:tr>
              <a:tr h="224374">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74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36,5%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585242416"/>
                  </a:ext>
                </a:extLst>
              </a:tr>
              <a:tr h="224374">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89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43,8%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397902640"/>
                  </a:ext>
                </a:extLst>
              </a:tr>
              <a:tr h="224374">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30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14,8%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2904971124"/>
                  </a:ext>
                </a:extLst>
              </a:tr>
              <a:tr h="224374">
                <a:tc rowSpan="4">
                  <a:txBody>
                    <a:bodyPr/>
                    <a:lstStyle/>
                    <a:p>
                      <a:pPr algn="l">
                        <a:lnSpc>
                          <a:spcPct val="200000"/>
                        </a:lnSpc>
                        <a:spcAft>
                          <a:spcPts val="0"/>
                        </a:spcAft>
                      </a:pPr>
                      <a:r>
                        <a:rPr lang="es-EC" sz="900" dirty="0">
                          <a:effectLst/>
                        </a:rPr>
                        <a:t>3. ¿Le afecta ser supervisado constantemente?</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19,7%</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2255597012"/>
                  </a:ext>
                </a:extLst>
              </a:tr>
              <a:tr h="224374">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94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46,3%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1480141135"/>
                  </a:ext>
                </a:extLst>
              </a:tr>
              <a:tr h="224374">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66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32,5%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4128934616"/>
                  </a:ext>
                </a:extLst>
              </a:tr>
              <a:tr h="224374">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391097329"/>
                  </a:ext>
                </a:extLst>
              </a:tr>
              <a:tr h="224374">
                <a:tc rowSpan="4">
                  <a:txBody>
                    <a:bodyPr/>
                    <a:lstStyle/>
                    <a:p>
                      <a:pPr algn="l">
                        <a:lnSpc>
                          <a:spcPct val="200000"/>
                        </a:lnSpc>
                        <a:spcAft>
                          <a:spcPts val="0"/>
                        </a:spcAft>
                      </a:pPr>
                      <a:r>
                        <a:rPr lang="es-EC" sz="900">
                          <a:effectLst/>
                        </a:rPr>
                        <a:t>4. ¿Es adecuada la forma en que sus supervisores juzgan su tarea?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6,4%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1464663357"/>
                  </a:ext>
                </a:extLst>
              </a:tr>
              <a:tr h="224374">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114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56,2%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1749802658"/>
                  </a:ext>
                </a:extLst>
              </a:tr>
              <a:tr h="224374">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67</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33,0%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901635607"/>
                  </a:ext>
                </a:extLst>
              </a:tr>
              <a:tr h="224374">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382014758"/>
                  </a:ext>
                </a:extLst>
              </a:tr>
              <a:tr h="224374">
                <a:tc rowSpan="4">
                  <a:txBody>
                    <a:bodyPr/>
                    <a:lstStyle/>
                    <a:p>
                      <a:pPr algn="l">
                        <a:lnSpc>
                          <a:spcPct val="200000"/>
                        </a:lnSpc>
                        <a:spcAft>
                          <a:spcPts val="0"/>
                        </a:spcAft>
                      </a:pPr>
                      <a:r>
                        <a:rPr lang="es-EC" sz="900">
                          <a:effectLst/>
                        </a:rPr>
                        <a:t>5. ¿Los supervisores le brindan apoyo?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8,9%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3425929348"/>
                  </a:ext>
                </a:extLst>
              </a:tr>
              <a:tr h="224374">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123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60,6%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460419246"/>
                  </a:ext>
                </a:extLst>
              </a:tr>
              <a:tr h="224374">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48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23,6%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1277567235"/>
                  </a:ext>
                </a:extLst>
              </a:tr>
              <a:tr h="224374">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a:effectLst/>
                        </a:rPr>
                        <a:t>14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tc>
                  <a:txBody>
                    <a:bodyPr/>
                    <a:lstStyle/>
                    <a:p>
                      <a:pPr algn="ctr">
                        <a:lnSpc>
                          <a:spcPct val="200000"/>
                        </a:lnSpc>
                        <a:spcAft>
                          <a:spcPts val="0"/>
                        </a:spcAft>
                      </a:pPr>
                      <a:r>
                        <a:rPr lang="es-EC" sz="900" dirty="0">
                          <a:effectLst/>
                        </a:rPr>
                        <a:t>6,9%</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41" marR="28941" marT="0" marB="0"/>
                </a:tc>
                <a:extLst>
                  <a:ext uri="{0D108BD9-81ED-4DB2-BD59-A6C34878D82A}">
                    <a16:rowId xmlns:a16="http://schemas.microsoft.com/office/drawing/2014/main" val="1905750283"/>
                  </a:ext>
                </a:extLst>
              </a:tr>
            </a:tbl>
          </a:graphicData>
        </a:graphic>
      </p:graphicFrame>
    </p:spTree>
    <p:extLst>
      <p:ext uri="{BB962C8B-B14F-4D97-AF65-F5344CB8AC3E}">
        <p14:creationId xmlns:p14="http://schemas.microsoft.com/office/powerpoint/2010/main" val="216099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710675" y="605118"/>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graphicFrame>
        <p:nvGraphicFramePr>
          <p:cNvPr id="7" name="Gráfico 6">
            <a:extLst>
              <a:ext uri="{FF2B5EF4-FFF2-40B4-BE49-F238E27FC236}">
                <a16:creationId xmlns:a16="http://schemas.microsoft.com/office/drawing/2014/main" id="{04EE776F-9495-4C73-9327-A1D1647E9830}"/>
              </a:ext>
            </a:extLst>
          </p:cNvPr>
          <p:cNvGraphicFramePr/>
          <p:nvPr>
            <p:extLst>
              <p:ext uri="{D42A27DB-BD31-4B8C-83A1-F6EECF244321}">
                <p14:modId xmlns:p14="http://schemas.microsoft.com/office/powerpoint/2010/main" val="3177888053"/>
              </p:ext>
            </p:extLst>
          </p:nvPr>
        </p:nvGraphicFramePr>
        <p:xfrm>
          <a:off x="533394" y="1445699"/>
          <a:ext cx="6082010" cy="440049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353014" y="1011807"/>
            <a:ext cx="1038262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Participación en decisiones (bienestar laboral) de los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a 2">
            <a:extLst>
              <a:ext uri="{FF2B5EF4-FFF2-40B4-BE49-F238E27FC236}">
                <a16:creationId xmlns:a16="http://schemas.microsoft.com/office/drawing/2014/main" id="{6CEBDBD7-C4E9-4DC8-B500-B057791EED57}"/>
              </a:ext>
            </a:extLst>
          </p:cNvPr>
          <p:cNvGraphicFramePr>
            <a:graphicFrameLocks noGrp="1"/>
          </p:cNvGraphicFramePr>
          <p:nvPr>
            <p:extLst>
              <p:ext uri="{D42A27DB-BD31-4B8C-83A1-F6EECF244321}">
                <p14:modId xmlns:p14="http://schemas.microsoft.com/office/powerpoint/2010/main" val="1711044860"/>
              </p:ext>
            </p:extLst>
          </p:nvPr>
        </p:nvGraphicFramePr>
        <p:xfrm>
          <a:off x="6718040" y="1547380"/>
          <a:ext cx="4818612" cy="3332529"/>
        </p:xfrm>
        <a:graphic>
          <a:graphicData uri="http://schemas.openxmlformats.org/drawingml/2006/table">
            <a:tbl>
              <a:tblPr firstRow="1" firstCol="1" bandRow="1">
                <a:tableStyleId>{72833802-FEF1-4C79-8D5D-14CF1EAF98D9}</a:tableStyleId>
              </a:tblPr>
              <a:tblGrid>
                <a:gridCol w="2264437">
                  <a:extLst>
                    <a:ext uri="{9D8B030D-6E8A-4147-A177-3AD203B41FA5}">
                      <a16:colId xmlns:a16="http://schemas.microsoft.com/office/drawing/2014/main" val="1529089676"/>
                    </a:ext>
                  </a:extLst>
                </a:gridCol>
                <a:gridCol w="1063825">
                  <a:extLst>
                    <a:ext uri="{9D8B030D-6E8A-4147-A177-3AD203B41FA5}">
                      <a16:colId xmlns:a16="http://schemas.microsoft.com/office/drawing/2014/main" val="2024329817"/>
                    </a:ext>
                  </a:extLst>
                </a:gridCol>
                <a:gridCol w="752947">
                  <a:extLst>
                    <a:ext uri="{9D8B030D-6E8A-4147-A177-3AD203B41FA5}">
                      <a16:colId xmlns:a16="http://schemas.microsoft.com/office/drawing/2014/main" val="563355016"/>
                    </a:ext>
                  </a:extLst>
                </a:gridCol>
                <a:gridCol w="737403">
                  <a:extLst>
                    <a:ext uri="{9D8B030D-6E8A-4147-A177-3AD203B41FA5}">
                      <a16:colId xmlns:a16="http://schemas.microsoft.com/office/drawing/2014/main" val="2451801647"/>
                    </a:ext>
                  </a:extLst>
                </a:gridCol>
              </a:tblGrid>
              <a:tr h="677669">
                <a:tc gridSpan="2">
                  <a:txBody>
                    <a:bodyPr/>
                    <a:lstStyle/>
                    <a:p>
                      <a:pPr algn="l">
                        <a:lnSpc>
                          <a:spcPct val="200000"/>
                        </a:lnSpc>
                        <a:spcAft>
                          <a:spcPts val="0"/>
                        </a:spcAft>
                      </a:pPr>
                      <a:r>
                        <a:rPr lang="es-EC" sz="1100" dirty="0">
                          <a:effectLst/>
                        </a:rPr>
                        <a:t>Participación en Decisiones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60972969"/>
                  </a:ext>
                </a:extLst>
              </a:tr>
              <a:tr h="310787">
                <a:tc rowSpan="4">
                  <a:txBody>
                    <a:bodyPr/>
                    <a:lstStyle/>
                    <a:p>
                      <a:pPr algn="l">
                        <a:lnSpc>
                          <a:spcPct val="200000"/>
                        </a:lnSpc>
                        <a:spcAft>
                          <a:spcPts val="0"/>
                        </a:spcAft>
                      </a:pPr>
                      <a:r>
                        <a:rPr lang="es-EC" sz="1100">
                          <a:effectLst/>
                        </a:rPr>
                        <a:t>6. ¿Le permiten tomar decisiones que estén a su alcance por si solo dentro de su trabajo?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478925665"/>
                  </a:ext>
                </a:extLst>
              </a:tr>
              <a:tr h="310787">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95312163"/>
                  </a:ext>
                </a:extLst>
              </a:tr>
              <a:tr h="310787">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754949538"/>
                  </a:ext>
                </a:extLst>
              </a:tr>
              <a:tr h="479351">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227404543"/>
                  </a:ext>
                </a:extLst>
              </a:tr>
              <a:tr h="310787">
                <a:tc rowSpan="4">
                  <a:txBody>
                    <a:bodyPr/>
                    <a:lstStyle/>
                    <a:p>
                      <a:pPr algn="l">
                        <a:lnSpc>
                          <a:spcPct val="200000"/>
                        </a:lnSpc>
                        <a:spcAft>
                          <a:spcPts val="0"/>
                        </a:spcAft>
                      </a:pPr>
                      <a:r>
                        <a:rPr lang="es-EC" sz="1100" dirty="0">
                          <a:effectLst/>
                        </a:rPr>
                        <a:t>7. ¿Participa en la toma de decisiones de su departamento o sección?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82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40,4%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284221484"/>
                  </a:ext>
                </a:extLst>
              </a:tr>
              <a:tr h="310787">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50,2%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1475981"/>
                  </a:ext>
                </a:extLst>
              </a:tr>
              <a:tr h="310787">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754825573"/>
                  </a:ext>
                </a:extLst>
              </a:tr>
              <a:tr h="310787">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3,4%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071501146"/>
                  </a:ext>
                </a:extLst>
              </a:tr>
            </a:tbl>
          </a:graphicData>
        </a:graphic>
      </p:graphicFrame>
    </p:spTree>
    <p:extLst>
      <p:ext uri="{BB962C8B-B14F-4D97-AF65-F5344CB8AC3E}">
        <p14:creationId xmlns:p14="http://schemas.microsoft.com/office/powerpoint/2010/main" val="56864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710675" y="605118"/>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2" name="Rectángulo 1"/>
          <p:cNvSpPr/>
          <p:nvPr/>
        </p:nvSpPr>
        <p:spPr>
          <a:xfrm>
            <a:off x="-353014" y="1011807"/>
            <a:ext cx="1038262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Posibilidad de promoción (bienestar laboral) de los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Gráfico 7">
            <a:extLst>
              <a:ext uri="{FF2B5EF4-FFF2-40B4-BE49-F238E27FC236}">
                <a16:creationId xmlns:a16="http://schemas.microsoft.com/office/drawing/2014/main" id="{A9A9CE6B-3114-4289-A13D-24EF9986F8CC}"/>
              </a:ext>
            </a:extLst>
          </p:cNvPr>
          <p:cNvGraphicFramePr/>
          <p:nvPr>
            <p:extLst>
              <p:ext uri="{D42A27DB-BD31-4B8C-83A1-F6EECF244321}">
                <p14:modId xmlns:p14="http://schemas.microsoft.com/office/powerpoint/2010/main" val="3943303648"/>
              </p:ext>
            </p:extLst>
          </p:nvPr>
        </p:nvGraphicFramePr>
        <p:xfrm>
          <a:off x="906429" y="1640535"/>
          <a:ext cx="5373073" cy="4405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8CC20A47-7400-484E-9429-A424D333B623}"/>
              </a:ext>
            </a:extLst>
          </p:cNvPr>
          <p:cNvGraphicFramePr>
            <a:graphicFrameLocks noGrp="1"/>
          </p:cNvGraphicFramePr>
          <p:nvPr>
            <p:extLst>
              <p:ext uri="{D42A27DB-BD31-4B8C-83A1-F6EECF244321}">
                <p14:modId xmlns:p14="http://schemas.microsoft.com/office/powerpoint/2010/main" val="3423331434"/>
              </p:ext>
            </p:extLst>
          </p:nvPr>
        </p:nvGraphicFramePr>
        <p:xfrm>
          <a:off x="6403192" y="1874082"/>
          <a:ext cx="4808220" cy="2464651"/>
        </p:xfrm>
        <a:graphic>
          <a:graphicData uri="http://schemas.openxmlformats.org/drawingml/2006/table">
            <a:tbl>
              <a:tblPr firstRow="1" firstCol="1" bandRow="1">
                <a:tableStyleId>{F2DE63D5-997A-4646-A377-4702673A728D}</a:tableStyleId>
              </a:tblPr>
              <a:tblGrid>
                <a:gridCol w="2107565">
                  <a:extLst>
                    <a:ext uri="{9D8B030D-6E8A-4147-A177-3AD203B41FA5}">
                      <a16:colId xmlns:a16="http://schemas.microsoft.com/office/drawing/2014/main" val="2724360655"/>
                    </a:ext>
                  </a:extLst>
                </a:gridCol>
                <a:gridCol w="1193165">
                  <a:extLst>
                    <a:ext uri="{9D8B030D-6E8A-4147-A177-3AD203B41FA5}">
                      <a16:colId xmlns:a16="http://schemas.microsoft.com/office/drawing/2014/main" val="662912389"/>
                    </a:ext>
                  </a:extLst>
                </a:gridCol>
                <a:gridCol w="762000">
                  <a:extLst>
                    <a:ext uri="{9D8B030D-6E8A-4147-A177-3AD203B41FA5}">
                      <a16:colId xmlns:a16="http://schemas.microsoft.com/office/drawing/2014/main" val="2558000448"/>
                    </a:ext>
                  </a:extLst>
                </a:gridCol>
                <a:gridCol w="745490">
                  <a:extLst>
                    <a:ext uri="{9D8B030D-6E8A-4147-A177-3AD203B41FA5}">
                      <a16:colId xmlns:a16="http://schemas.microsoft.com/office/drawing/2014/main" val="224853589"/>
                    </a:ext>
                  </a:extLst>
                </a:gridCol>
              </a:tblGrid>
              <a:tr h="869535">
                <a:tc gridSpan="2">
                  <a:txBody>
                    <a:bodyPr/>
                    <a:lstStyle/>
                    <a:p>
                      <a:pPr algn="l">
                        <a:lnSpc>
                          <a:spcPct val="200000"/>
                        </a:lnSpc>
                        <a:spcAft>
                          <a:spcPts val="0"/>
                        </a:spcAft>
                      </a:pPr>
                      <a:r>
                        <a:rPr lang="es-EC" sz="1100" dirty="0">
                          <a:effectLst/>
                        </a:rPr>
                        <a:t>Posibilidad de Promoción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29016892"/>
                  </a:ext>
                </a:extLst>
              </a:tr>
              <a:tr h="398779">
                <a:tc rowSpan="4">
                  <a:txBody>
                    <a:bodyPr/>
                    <a:lstStyle/>
                    <a:p>
                      <a:pPr algn="l">
                        <a:lnSpc>
                          <a:spcPct val="200000"/>
                        </a:lnSpc>
                        <a:spcAft>
                          <a:spcPts val="0"/>
                        </a:spcAft>
                      </a:pPr>
                      <a:r>
                        <a:rPr lang="es-EC" sz="1100">
                          <a:effectLst/>
                        </a:rPr>
                        <a:t>8. ¿Tiene oportunidades de promoción a otro puesto de trabajo?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76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37,4%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684634859"/>
                  </a:ext>
                </a:extLst>
              </a:tr>
              <a:tr h="398779">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84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784920065"/>
                  </a:ext>
                </a:extLst>
              </a:tr>
              <a:tr h="398779">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16,7%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382374313"/>
                  </a:ext>
                </a:extLst>
              </a:tr>
              <a:tr h="398779">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4,4%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59671639"/>
                  </a:ext>
                </a:extLst>
              </a:tr>
            </a:tbl>
          </a:graphicData>
        </a:graphic>
      </p:graphicFrame>
    </p:spTree>
    <p:extLst>
      <p:ext uri="{BB962C8B-B14F-4D97-AF65-F5344CB8AC3E}">
        <p14:creationId xmlns:p14="http://schemas.microsoft.com/office/powerpoint/2010/main" val="235659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6919375A-4265-4862-86F7-2D6419801144}"/>
              </a:ext>
            </a:extLst>
          </p:cNvPr>
          <p:cNvGraphicFramePr/>
          <p:nvPr>
            <p:extLst>
              <p:ext uri="{D42A27DB-BD31-4B8C-83A1-F6EECF244321}">
                <p14:modId xmlns:p14="http://schemas.microsoft.com/office/powerpoint/2010/main" val="2628647988"/>
              </p:ext>
            </p:extLst>
          </p:nvPr>
        </p:nvGraphicFramePr>
        <p:xfrm>
          <a:off x="710675" y="2013908"/>
          <a:ext cx="5820754" cy="4198634"/>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6"/>
          <p:cNvSpPr txBox="1"/>
          <p:nvPr/>
        </p:nvSpPr>
        <p:spPr>
          <a:xfrm>
            <a:off x="710675" y="645458"/>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6" name="Rectángulo 5"/>
          <p:cNvSpPr/>
          <p:nvPr/>
        </p:nvSpPr>
        <p:spPr>
          <a:xfrm>
            <a:off x="-502304" y="1442757"/>
            <a:ext cx="1034280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Ambiente físico de trabajo (bienestar laboral)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Tabla 1">
            <a:extLst>
              <a:ext uri="{FF2B5EF4-FFF2-40B4-BE49-F238E27FC236}">
                <a16:creationId xmlns:a16="http://schemas.microsoft.com/office/drawing/2014/main" id="{58EC0493-2346-447A-B1D8-13EAB8FC27F5}"/>
              </a:ext>
            </a:extLst>
          </p:cNvPr>
          <p:cNvGraphicFramePr>
            <a:graphicFrameLocks noGrp="1"/>
          </p:cNvGraphicFramePr>
          <p:nvPr>
            <p:extLst>
              <p:ext uri="{D42A27DB-BD31-4B8C-83A1-F6EECF244321}">
                <p14:modId xmlns:p14="http://schemas.microsoft.com/office/powerpoint/2010/main" val="3231460528"/>
              </p:ext>
            </p:extLst>
          </p:nvPr>
        </p:nvGraphicFramePr>
        <p:xfrm>
          <a:off x="6722505" y="2013907"/>
          <a:ext cx="4847590" cy="4025970"/>
        </p:xfrm>
        <a:graphic>
          <a:graphicData uri="http://schemas.openxmlformats.org/drawingml/2006/table">
            <a:tbl>
              <a:tblPr firstRow="1" firstCol="1" bandRow="1">
                <a:tableStyleId>{72833802-FEF1-4C79-8D5D-14CF1EAF98D9}</a:tableStyleId>
              </a:tblPr>
              <a:tblGrid>
                <a:gridCol w="2263775">
                  <a:extLst>
                    <a:ext uri="{9D8B030D-6E8A-4147-A177-3AD203B41FA5}">
                      <a16:colId xmlns:a16="http://schemas.microsoft.com/office/drawing/2014/main" val="3905485374"/>
                    </a:ext>
                  </a:extLst>
                </a:gridCol>
                <a:gridCol w="1089660">
                  <a:extLst>
                    <a:ext uri="{9D8B030D-6E8A-4147-A177-3AD203B41FA5}">
                      <a16:colId xmlns:a16="http://schemas.microsoft.com/office/drawing/2014/main" val="2293842617"/>
                    </a:ext>
                  </a:extLst>
                </a:gridCol>
                <a:gridCol w="755015">
                  <a:extLst>
                    <a:ext uri="{9D8B030D-6E8A-4147-A177-3AD203B41FA5}">
                      <a16:colId xmlns:a16="http://schemas.microsoft.com/office/drawing/2014/main" val="457651809"/>
                    </a:ext>
                  </a:extLst>
                </a:gridCol>
                <a:gridCol w="739140">
                  <a:extLst>
                    <a:ext uri="{9D8B030D-6E8A-4147-A177-3AD203B41FA5}">
                      <a16:colId xmlns:a16="http://schemas.microsoft.com/office/drawing/2014/main" val="3897294818"/>
                    </a:ext>
                  </a:extLst>
                </a:gridCol>
              </a:tblGrid>
              <a:tr h="249555">
                <a:tc gridSpan="2">
                  <a:txBody>
                    <a:bodyPr/>
                    <a:lstStyle/>
                    <a:p>
                      <a:pPr algn="l">
                        <a:lnSpc>
                          <a:spcPct val="200000"/>
                        </a:lnSpc>
                        <a:spcAft>
                          <a:spcPts val="0"/>
                        </a:spcAft>
                      </a:pPr>
                      <a:r>
                        <a:rPr lang="es-EC" sz="1100">
                          <a:effectLst/>
                        </a:rPr>
                        <a:t>Ambiente Físico de Trabajo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2621098"/>
                  </a:ext>
                </a:extLst>
              </a:tr>
              <a:tr h="158750">
                <a:tc rowSpan="4">
                  <a:txBody>
                    <a:bodyPr/>
                    <a:lstStyle/>
                    <a:p>
                      <a:pPr algn="l">
                        <a:lnSpc>
                          <a:spcPct val="200000"/>
                        </a:lnSpc>
                        <a:spcAft>
                          <a:spcPts val="0"/>
                        </a:spcAft>
                      </a:pPr>
                      <a:r>
                        <a:rPr lang="es-EC" sz="1100">
                          <a:effectLst/>
                        </a:rPr>
                        <a:t>9. ¿Hay limpieza, higiene y salubridad de su lugar de trabajo?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753744455"/>
                  </a:ext>
                </a:extLst>
              </a:tr>
              <a:tr h="158750">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564093861"/>
                  </a:ext>
                </a:extLst>
              </a:tr>
              <a:tr h="15875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56197153"/>
                  </a:ext>
                </a:extLst>
              </a:tr>
              <a:tr h="158750">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131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64,5%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912329387"/>
                  </a:ext>
                </a:extLst>
              </a:tr>
              <a:tr h="158750">
                <a:tc rowSpan="4">
                  <a:txBody>
                    <a:bodyPr/>
                    <a:lstStyle/>
                    <a:p>
                      <a:pPr algn="l">
                        <a:lnSpc>
                          <a:spcPct val="200000"/>
                        </a:lnSpc>
                        <a:spcAft>
                          <a:spcPts val="0"/>
                        </a:spcAft>
                      </a:pPr>
                      <a:r>
                        <a:rPr lang="es-EC" sz="1100">
                          <a:effectLst/>
                        </a:rPr>
                        <a:t>10. ¿La iluminación de su lugar de trabajo es adecuada?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073887128"/>
                  </a:ext>
                </a:extLst>
              </a:tr>
              <a:tr h="158750">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950708431"/>
                  </a:ext>
                </a:extLst>
              </a:tr>
              <a:tr h="15875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33,0%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735398089"/>
                  </a:ext>
                </a:extLst>
              </a:tr>
              <a:tr h="167640">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126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62,1%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584542417"/>
                  </a:ext>
                </a:extLst>
              </a:tr>
              <a:tr h="167640">
                <a:tc rowSpan="4">
                  <a:txBody>
                    <a:bodyPr/>
                    <a:lstStyle/>
                    <a:p>
                      <a:pPr algn="l">
                        <a:lnSpc>
                          <a:spcPct val="200000"/>
                        </a:lnSpc>
                        <a:spcAft>
                          <a:spcPts val="0"/>
                        </a:spcAft>
                      </a:pPr>
                      <a:r>
                        <a:rPr lang="es-EC" sz="1100">
                          <a:effectLst/>
                        </a:rPr>
                        <a:t>11. ¿La ventilación en su lugar de trabajo es adecuada?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070751686"/>
                  </a:ext>
                </a:extLst>
              </a:tr>
              <a:tr h="158750">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14025105"/>
                  </a:ext>
                </a:extLst>
              </a:tr>
              <a:tr h="15875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39,9%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55995931"/>
                  </a:ext>
                </a:extLst>
              </a:tr>
              <a:tr h="158750">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52,7%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18611668"/>
                  </a:ext>
                </a:extLst>
              </a:tr>
            </a:tbl>
          </a:graphicData>
        </a:graphic>
      </p:graphicFrame>
    </p:spTree>
    <p:extLst>
      <p:ext uri="{BB962C8B-B14F-4D97-AF65-F5344CB8AC3E}">
        <p14:creationId xmlns:p14="http://schemas.microsoft.com/office/powerpoint/2010/main" val="52768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nvSpPr>
        <p:spPr>
          <a:xfrm>
            <a:off x="710675" y="642538"/>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6" name="Rectángulo 5"/>
          <p:cNvSpPr/>
          <p:nvPr/>
        </p:nvSpPr>
        <p:spPr>
          <a:xfrm>
            <a:off x="-707578" y="1136192"/>
            <a:ext cx="1034280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Satisfacción en el trabajo (bienestar laboral)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Gráfico 6">
            <a:extLst>
              <a:ext uri="{FF2B5EF4-FFF2-40B4-BE49-F238E27FC236}">
                <a16:creationId xmlns:a16="http://schemas.microsoft.com/office/drawing/2014/main" id="{4A40C170-8707-4158-8B40-01F1BEC690D8}"/>
              </a:ext>
            </a:extLst>
          </p:cNvPr>
          <p:cNvGraphicFramePr/>
          <p:nvPr>
            <p:extLst>
              <p:ext uri="{D42A27DB-BD31-4B8C-83A1-F6EECF244321}">
                <p14:modId xmlns:p14="http://schemas.microsoft.com/office/powerpoint/2010/main" val="3574236944"/>
              </p:ext>
            </p:extLst>
          </p:nvPr>
        </p:nvGraphicFramePr>
        <p:xfrm>
          <a:off x="895740" y="1968400"/>
          <a:ext cx="6008913" cy="4469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a:extLst>
              <a:ext uri="{FF2B5EF4-FFF2-40B4-BE49-F238E27FC236}">
                <a16:creationId xmlns:a16="http://schemas.microsoft.com/office/drawing/2014/main" id="{50A623EB-BD7F-4DFB-8F0C-F3B0DC7EA7EF}"/>
              </a:ext>
            </a:extLst>
          </p:cNvPr>
          <p:cNvGraphicFramePr>
            <a:graphicFrameLocks noGrp="1"/>
          </p:cNvGraphicFramePr>
          <p:nvPr>
            <p:extLst>
              <p:ext uri="{D42A27DB-BD31-4B8C-83A1-F6EECF244321}">
                <p14:modId xmlns:p14="http://schemas.microsoft.com/office/powerpoint/2010/main" val="1929070328"/>
              </p:ext>
            </p:extLst>
          </p:nvPr>
        </p:nvGraphicFramePr>
        <p:xfrm>
          <a:off x="6811347" y="2138327"/>
          <a:ext cx="4823170" cy="3693309"/>
        </p:xfrm>
        <a:graphic>
          <a:graphicData uri="http://schemas.openxmlformats.org/drawingml/2006/table">
            <a:tbl>
              <a:tblPr firstRow="1" firstCol="1" bandRow="1">
                <a:tableStyleId>{912C8C85-51F0-491E-9774-3900AFEF0FD7}</a:tableStyleId>
              </a:tblPr>
              <a:tblGrid>
                <a:gridCol w="2252753">
                  <a:extLst>
                    <a:ext uri="{9D8B030D-6E8A-4147-A177-3AD203B41FA5}">
                      <a16:colId xmlns:a16="http://schemas.microsoft.com/office/drawing/2014/main" val="2367152899"/>
                    </a:ext>
                  </a:extLst>
                </a:gridCol>
                <a:gridCol w="1084269">
                  <a:extLst>
                    <a:ext uri="{9D8B030D-6E8A-4147-A177-3AD203B41FA5}">
                      <a16:colId xmlns:a16="http://schemas.microsoft.com/office/drawing/2014/main" val="4090859093"/>
                    </a:ext>
                  </a:extLst>
                </a:gridCol>
                <a:gridCol w="751124">
                  <a:extLst>
                    <a:ext uri="{9D8B030D-6E8A-4147-A177-3AD203B41FA5}">
                      <a16:colId xmlns:a16="http://schemas.microsoft.com/office/drawing/2014/main" val="3637799316"/>
                    </a:ext>
                  </a:extLst>
                </a:gridCol>
                <a:gridCol w="735024">
                  <a:extLst>
                    <a:ext uri="{9D8B030D-6E8A-4147-A177-3AD203B41FA5}">
                      <a16:colId xmlns:a16="http://schemas.microsoft.com/office/drawing/2014/main" val="1337237581"/>
                    </a:ext>
                  </a:extLst>
                </a:gridCol>
              </a:tblGrid>
              <a:tr h="751033">
                <a:tc gridSpan="2">
                  <a:txBody>
                    <a:bodyPr/>
                    <a:lstStyle/>
                    <a:p>
                      <a:pPr algn="l">
                        <a:lnSpc>
                          <a:spcPct val="200000"/>
                        </a:lnSpc>
                        <a:spcAft>
                          <a:spcPts val="0"/>
                        </a:spcAft>
                      </a:pPr>
                      <a:r>
                        <a:rPr lang="es-EC" sz="1100" dirty="0">
                          <a:effectLst/>
                        </a:rPr>
                        <a:t>Satisfacción en el Trabajo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93886090"/>
                  </a:ext>
                </a:extLst>
              </a:tr>
              <a:tr h="344433">
                <a:tc rowSpan="4">
                  <a:txBody>
                    <a:bodyPr/>
                    <a:lstStyle/>
                    <a:p>
                      <a:pPr algn="l">
                        <a:lnSpc>
                          <a:spcPct val="200000"/>
                        </a:lnSpc>
                        <a:spcAft>
                          <a:spcPts val="0"/>
                        </a:spcAft>
                      </a:pPr>
                      <a:r>
                        <a:rPr lang="es-EC" sz="1100">
                          <a:effectLst/>
                        </a:rPr>
                        <a:t>12. ¿El trabajo que realiza es satisfactorio para usted?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729410395"/>
                  </a:ext>
                </a:extLst>
              </a:tr>
              <a:tr h="344433">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78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38,4%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577524290"/>
                  </a:ext>
                </a:extLst>
              </a:tr>
              <a:tr h="344433">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49,8%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613505420"/>
                  </a:ext>
                </a:extLst>
              </a:tr>
              <a:tr h="344433">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771951927"/>
                  </a:ext>
                </a:extLst>
              </a:tr>
              <a:tr h="344433">
                <a:tc rowSpan="4">
                  <a:txBody>
                    <a:bodyPr/>
                    <a:lstStyle/>
                    <a:p>
                      <a:pPr algn="l">
                        <a:lnSpc>
                          <a:spcPct val="200000"/>
                        </a:lnSpc>
                        <a:spcAft>
                          <a:spcPts val="0"/>
                        </a:spcAft>
                      </a:pPr>
                      <a:r>
                        <a:rPr lang="es-EC" sz="1100">
                          <a:effectLst/>
                        </a:rPr>
                        <a:t>13. ¿En su trabajo tiene la oportunidad de realizar las cosas </a:t>
                      </a:r>
                      <a:br>
                        <a:rPr lang="es-EC" sz="1100">
                          <a:effectLst/>
                        </a:rPr>
                      </a:br>
                      <a:r>
                        <a:rPr lang="es-EC" sz="1100">
                          <a:effectLst/>
                        </a:rPr>
                        <a:t>en las que usted se destaca?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801988897"/>
                  </a:ext>
                </a:extLst>
              </a:tr>
              <a:tr h="344433">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49,8%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878712390"/>
                  </a:ext>
                </a:extLst>
              </a:tr>
              <a:tr h="344433">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29,6%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674931276"/>
                  </a:ext>
                </a:extLst>
              </a:tr>
              <a:tr h="531245">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7,4%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569209923"/>
                  </a:ext>
                </a:extLst>
              </a:tr>
            </a:tbl>
          </a:graphicData>
        </a:graphic>
      </p:graphicFrame>
    </p:spTree>
    <p:extLst>
      <p:ext uri="{BB962C8B-B14F-4D97-AF65-F5344CB8AC3E}">
        <p14:creationId xmlns:p14="http://schemas.microsoft.com/office/powerpoint/2010/main" val="291454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698595" y="601163"/>
            <a:ext cx="9920613" cy="58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126960" rIns="91440" bIns="0" numCol="1" anchor="ctr" anchorCtr="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lvl="0" algn="ctr" eaLnBrk="0" fontAlgn="base" hangingPunct="0">
              <a:spcBef>
                <a:spcPct val="0"/>
              </a:spcBef>
              <a:spcAft>
                <a:spcPct val="0"/>
              </a:spcAft>
            </a:pPr>
            <a:r>
              <a:rPr lang="es-EC" sz="3000" b="1" dirty="0">
                <a:ln/>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Planteamiento del problema</a:t>
            </a:r>
          </a:p>
        </p:txBody>
      </p:sp>
      <p:sp>
        <p:nvSpPr>
          <p:cNvPr id="2" name="Rectángulo 1"/>
          <p:cNvSpPr/>
          <p:nvPr/>
        </p:nvSpPr>
        <p:spPr>
          <a:xfrm>
            <a:off x="1749914" y="1623020"/>
            <a:ext cx="9690969" cy="1754326"/>
          </a:xfrm>
          <a:prstGeom prst="rect">
            <a:avLst/>
          </a:prstGeom>
        </p:spPr>
        <p:txBody>
          <a:bodyPr wrap="square">
            <a:spAutoFit/>
          </a:bodyPr>
          <a:lstStyle/>
          <a:p>
            <a:pPr algn="just"/>
            <a:r>
              <a:rPr lang="es-EC" dirty="0">
                <a:latin typeface="Times New Roman" panose="02020603050405020304" pitchFamily="18" charset="0"/>
                <a:cs typeface="Times New Roman" panose="02020603050405020304" pitchFamily="18" charset="0"/>
              </a:rPr>
              <a:t>El éxito de una organización depende del bienestar y desempeño de los empleados, siendo estos   requisitos esenciales  para que las empresas alcancen las  metas y objetivos prediseñados. </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De acuerdo a estudios realizados en el cantón Ibarra , se verifica que existen condiciones laborales negativas que afectan el bienestar laboral y, en consecuencia se perjudicado el desempeño laboral de los empleados de las Pymes de alojamiento del cantón Ibarra.</a:t>
            </a:r>
            <a:endParaRPr lang="es-EC" sz="2000"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136058044"/>
              </p:ext>
            </p:extLst>
          </p:nvPr>
        </p:nvGraphicFramePr>
        <p:xfrm>
          <a:off x="5948371" y="4350061"/>
          <a:ext cx="4895555" cy="1769838"/>
        </p:xfrm>
        <a:graphic>
          <a:graphicData uri="http://schemas.openxmlformats.org/drawingml/2006/table">
            <a:tbl>
              <a:tblPr firstRow="1" firstCol="1" bandRow="1"/>
              <a:tblGrid>
                <a:gridCol w="2187923">
                  <a:extLst>
                    <a:ext uri="{9D8B030D-6E8A-4147-A177-3AD203B41FA5}">
                      <a16:colId xmlns:a16="http://schemas.microsoft.com/office/drawing/2014/main" val="20000"/>
                    </a:ext>
                  </a:extLst>
                </a:gridCol>
                <a:gridCol w="2707632">
                  <a:extLst>
                    <a:ext uri="{9D8B030D-6E8A-4147-A177-3AD203B41FA5}">
                      <a16:colId xmlns:a16="http://schemas.microsoft.com/office/drawing/2014/main" val="20001"/>
                    </a:ext>
                  </a:extLst>
                </a:gridCol>
              </a:tblGrid>
              <a:tr h="517500">
                <a:tc>
                  <a:txBody>
                    <a:bodyPr/>
                    <a:lstStyle/>
                    <a:p>
                      <a:pPr indent="248285" algn="l">
                        <a:lnSpc>
                          <a:spcPct val="15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Variable Independiente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8285" algn="l">
                        <a:lnSpc>
                          <a:spcPct val="15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      Variable Dependiente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2133">
                <a:tc>
                  <a:txBody>
                    <a:bodyPr/>
                    <a:lstStyle/>
                    <a:p>
                      <a:pPr indent="248285" algn="l">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Bienestar laboral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8285" algn="l">
                        <a:lnSpc>
                          <a:spcPct val="15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Desempeño laboral </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7"/>
          <p:cNvSpPr>
            <a:spLocks noChangeArrowheads="1"/>
          </p:cNvSpPr>
          <p:nvPr/>
        </p:nvSpPr>
        <p:spPr bwMode="auto">
          <a:xfrm>
            <a:off x="-1884513" y="4793298"/>
            <a:ext cx="9920613" cy="49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126960" rIns="91440" bIns="0" numCol="1" anchor="ctr" anchorCtr="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lvl="0" algn="ctr" eaLnBrk="0" fontAlgn="base" hangingPunct="0">
              <a:spcBef>
                <a:spcPct val="0"/>
              </a:spcBef>
              <a:spcAft>
                <a:spcPct val="0"/>
              </a:spcAft>
            </a:pPr>
            <a:r>
              <a:rPr lang="es-EC" sz="2400" b="1" dirty="0">
                <a:ln/>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Variables de Estudio</a:t>
            </a:r>
          </a:p>
        </p:txBody>
      </p:sp>
      <p:pic>
        <p:nvPicPr>
          <p:cNvPr id="1026" name="Picture 2" descr="Resultado de imagen de problema&quot;">
            <a:extLst>
              <a:ext uri="{FF2B5EF4-FFF2-40B4-BE49-F238E27FC236}">
                <a16:creationId xmlns:a16="http://schemas.microsoft.com/office/drawing/2014/main" id="{5C9C47DF-5E6F-4255-800C-D263E75FD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072267" y="247586"/>
            <a:ext cx="2246761" cy="129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0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nvSpPr>
        <p:spPr>
          <a:xfrm>
            <a:off x="710675" y="642538"/>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6" name="Rectángulo 5"/>
          <p:cNvSpPr/>
          <p:nvPr/>
        </p:nvSpPr>
        <p:spPr>
          <a:xfrm>
            <a:off x="-707578" y="1136192"/>
            <a:ext cx="1034280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Compensación y beneficios (bienestar laboral)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Gráfico 7">
            <a:extLst>
              <a:ext uri="{FF2B5EF4-FFF2-40B4-BE49-F238E27FC236}">
                <a16:creationId xmlns:a16="http://schemas.microsoft.com/office/drawing/2014/main" id="{CE397F8B-1A7C-4C30-90E5-CA1D5CAD98DE}"/>
              </a:ext>
            </a:extLst>
          </p:cNvPr>
          <p:cNvGraphicFramePr/>
          <p:nvPr>
            <p:extLst>
              <p:ext uri="{D42A27DB-BD31-4B8C-83A1-F6EECF244321}">
                <p14:modId xmlns:p14="http://schemas.microsoft.com/office/powerpoint/2010/main" val="310400483"/>
              </p:ext>
            </p:extLst>
          </p:nvPr>
        </p:nvGraphicFramePr>
        <p:xfrm>
          <a:off x="558184" y="1546063"/>
          <a:ext cx="5851947" cy="4528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a:extLst>
              <a:ext uri="{FF2B5EF4-FFF2-40B4-BE49-F238E27FC236}">
                <a16:creationId xmlns:a16="http://schemas.microsoft.com/office/drawing/2014/main" id="{EEA44F80-5E71-47AD-9077-6B42761C0DD7}"/>
              </a:ext>
            </a:extLst>
          </p:cNvPr>
          <p:cNvGraphicFramePr>
            <a:graphicFrameLocks noGrp="1"/>
          </p:cNvGraphicFramePr>
          <p:nvPr>
            <p:extLst>
              <p:ext uri="{D42A27DB-BD31-4B8C-83A1-F6EECF244321}">
                <p14:modId xmlns:p14="http://schemas.microsoft.com/office/powerpoint/2010/main" val="1657213783"/>
              </p:ext>
            </p:extLst>
          </p:nvPr>
        </p:nvGraphicFramePr>
        <p:xfrm>
          <a:off x="6605775" y="1706002"/>
          <a:ext cx="4857115" cy="3257881"/>
        </p:xfrm>
        <a:graphic>
          <a:graphicData uri="http://schemas.openxmlformats.org/drawingml/2006/table">
            <a:tbl>
              <a:tblPr firstRow="1" firstCol="1" bandRow="1">
                <a:tableStyleId>{F2DE63D5-997A-4646-A377-4702673A728D}</a:tableStyleId>
              </a:tblPr>
              <a:tblGrid>
                <a:gridCol w="2424430">
                  <a:extLst>
                    <a:ext uri="{9D8B030D-6E8A-4147-A177-3AD203B41FA5}">
                      <a16:colId xmlns:a16="http://schemas.microsoft.com/office/drawing/2014/main" val="4206866983"/>
                    </a:ext>
                  </a:extLst>
                </a:gridCol>
                <a:gridCol w="951230">
                  <a:extLst>
                    <a:ext uri="{9D8B030D-6E8A-4147-A177-3AD203B41FA5}">
                      <a16:colId xmlns:a16="http://schemas.microsoft.com/office/drawing/2014/main" val="1049862380"/>
                    </a:ext>
                  </a:extLst>
                </a:gridCol>
                <a:gridCol w="748665">
                  <a:extLst>
                    <a:ext uri="{9D8B030D-6E8A-4147-A177-3AD203B41FA5}">
                      <a16:colId xmlns:a16="http://schemas.microsoft.com/office/drawing/2014/main" val="2479641354"/>
                    </a:ext>
                  </a:extLst>
                </a:gridCol>
                <a:gridCol w="732790">
                  <a:extLst>
                    <a:ext uri="{9D8B030D-6E8A-4147-A177-3AD203B41FA5}">
                      <a16:colId xmlns:a16="http://schemas.microsoft.com/office/drawing/2014/main" val="4144139235"/>
                    </a:ext>
                  </a:extLst>
                </a:gridCol>
              </a:tblGrid>
              <a:tr h="697785">
                <a:tc gridSpan="2">
                  <a:txBody>
                    <a:bodyPr/>
                    <a:lstStyle/>
                    <a:p>
                      <a:pPr algn="l">
                        <a:lnSpc>
                          <a:spcPct val="200000"/>
                        </a:lnSpc>
                        <a:spcAft>
                          <a:spcPts val="0"/>
                        </a:spcAft>
                      </a:pPr>
                      <a:r>
                        <a:rPr lang="es-EC" sz="1100" dirty="0">
                          <a:effectLst/>
                        </a:rPr>
                        <a:t>Compensación y Beneficios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3847682"/>
                  </a:ext>
                </a:extLst>
              </a:tr>
              <a:tr h="320012">
                <a:tc rowSpan="4">
                  <a:txBody>
                    <a:bodyPr/>
                    <a:lstStyle/>
                    <a:p>
                      <a:pPr algn="l">
                        <a:lnSpc>
                          <a:spcPct val="200000"/>
                        </a:lnSpc>
                        <a:spcAft>
                          <a:spcPts val="0"/>
                        </a:spcAft>
                      </a:pPr>
                      <a:r>
                        <a:rPr lang="es-EC" sz="1100">
                          <a:effectLst/>
                        </a:rPr>
                        <a:t>14. ¿Está conforme con el salario que usted recibe?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620247457"/>
                  </a:ext>
                </a:extLst>
              </a:tr>
              <a:tr h="320012">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95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46,8%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931906857"/>
                  </a:ext>
                </a:extLst>
              </a:tr>
              <a:tr h="320012">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22,7%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48022586"/>
                  </a:ext>
                </a:extLst>
              </a:tr>
              <a:tr h="320012">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869316242"/>
                  </a:ext>
                </a:extLst>
              </a:tr>
              <a:tr h="320012">
                <a:tc rowSpan="4">
                  <a:txBody>
                    <a:bodyPr/>
                    <a:lstStyle/>
                    <a:p>
                      <a:pPr algn="l">
                        <a:lnSpc>
                          <a:spcPct val="200000"/>
                        </a:lnSpc>
                        <a:spcAft>
                          <a:spcPts val="0"/>
                        </a:spcAft>
                      </a:pPr>
                      <a:r>
                        <a:rPr lang="es-EC" sz="1100">
                          <a:effectLst/>
                        </a:rPr>
                        <a:t>15. ¿Recibe compensaciones por su trabajo (vacaciones, bonos, seguro de salud, etc.)?</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18,2%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589708913"/>
                  </a:ext>
                </a:extLst>
              </a:tr>
              <a:tr h="320012">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99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48,8%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730465965"/>
                  </a:ext>
                </a:extLst>
              </a:tr>
              <a:tr h="320012">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23,2%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864652253"/>
                  </a:ext>
                </a:extLst>
              </a:tr>
              <a:tr h="320012">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9,9%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949293116"/>
                  </a:ext>
                </a:extLst>
              </a:tr>
            </a:tbl>
          </a:graphicData>
        </a:graphic>
      </p:graphicFrame>
    </p:spTree>
    <p:extLst>
      <p:ext uri="{BB962C8B-B14F-4D97-AF65-F5344CB8AC3E}">
        <p14:creationId xmlns:p14="http://schemas.microsoft.com/office/powerpoint/2010/main" val="393972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710675" y="658906"/>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graphicFrame>
        <p:nvGraphicFramePr>
          <p:cNvPr id="8" name="Gráfico 7">
            <a:extLst>
              <a:ext uri="{FF2B5EF4-FFF2-40B4-BE49-F238E27FC236}">
                <a16:creationId xmlns:a16="http://schemas.microsoft.com/office/drawing/2014/main" id="{FEA12F5F-29BD-4C79-9830-85C0110555F2}"/>
              </a:ext>
            </a:extLst>
          </p:cNvPr>
          <p:cNvGraphicFramePr/>
          <p:nvPr>
            <p:extLst>
              <p:ext uri="{D42A27DB-BD31-4B8C-83A1-F6EECF244321}">
                <p14:modId xmlns:p14="http://schemas.microsoft.com/office/powerpoint/2010/main" val="1097866035"/>
              </p:ext>
            </p:extLst>
          </p:nvPr>
        </p:nvGraphicFramePr>
        <p:xfrm>
          <a:off x="561388" y="1763486"/>
          <a:ext cx="6287282" cy="423033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259709" y="1263286"/>
            <a:ext cx="1038262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Conocimiento/Habilidad (desempeño laboral) de los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Tabla 1">
            <a:extLst>
              <a:ext uri="{FF2B5EF4-FFF2-40B4-BE49-F238E27FC236}">
                <a16:creationId xmlns:a16="http://schemas.microsoft.com/office/drawing/2014/main" id="{A603771D-2B1E-4A14-9438-1B3A231FF1BD}"/>
              </a:ext>
            </a:extLst>
          </p:cNvPr>
          <p:cNvGraphicFramePr>
            <a:graphicFrameLocks noGrp="1"/>
          </p:cNvGraphicFramePr>
          <p:nvPr>
            <p:extLst>
              <p:ext uri="{D42A27DB-BD31-4B8C-83A1-F6EECF244321}">
                <p14:modId xmlns:p14="http://schemas.microsoft.com/office/powerpoint/2010/main" val="3293643912"/>
              </p:ext>
            </p:extLst>
          </p:nvPr>
        </p:nvGraphicFramePr>
        <p:xfrm>
          <a:off x="6921411" y="1763486"/>
          <a:ext cx="4572000" cy="4327179"/>
        </p:xfrm>
        <a:graphic>
          <a:graphicData uri="http://schemas.openxmlformats.org/drawingml/2006/table">
            <a:tbl>
              <a:tblPr firstRow="1" firstCol="1" bandRow="1">
                <a:tableStyleId>{72833802-FEF1-4C79-8D5D-14CF1EAF98D9}</a:tableStyleId>
              </a:tblPr>
              <a:tblGrid>
                <a:gridCol w="2343887">
                  <a:extLst>
                    <a:ext uri="{9D8B030D-6E8A-4147-A177-3AD203B41FA5}">
                      <a16:colId xmlns:a16="http://schemas.microsoft.com/office/drawing/2014/main" val="3924300806"/>
                    </a:ext>
                  </a:extLst>
                </a:gridCol>
                <a:gridCol w="939592">
                  <a:extLst>
                    <a:ext uri="{9D8B030D-6E8A-4147-A177-3AD203B41FA5}">
                      <a16:colId xmlns:a16="http://schemas.microsoft.com/office/drawing/2014/main" val="328722846"/>
                    </a:ext>
                  </a:extLst>
                </a:gridCol>
                <a:gridCol w="651228">
                  <a:extLst>
                    <a:ext uri="{9D8B030D-6E8A-4147-A177-3AD203B41FA5}">
                      <a16:colId xmlns:a16="http://schemas.microsoft.com/office/drawing/2014/main" val="3709507258"/>
                    </a:ext>
                  </a:extLst>
                </a:gridCol>
                <a:gridCol w="637293">
                  <a:extLst>
                    <a:ext uri="{9D8B030D-6E8A-4147-A177-3AD203B41FA5}">
                      <a16:colId xmlns:a16="http://schemas.microsoft.com/office/drawing/2014/main" val="3889733705"/>
                    </a:ext>
                  </a:extLst>
                </a:gridCol>
              </a:tblGrid>
              <a:tr h="518971">
                <a:tc gridSpan="2">
                  <a:txBody>
                    <a:bodyPr/>
                    <a:lstStyle/>
                    <a:p>
                      <a:pPr algn="l">
                        <a:lnSpc>
                          <a:spcPct val="200000"/>
                        </a:lnSpc>
                        <a:spcAft>
                          <a:spcPts val="0"/>
                        </a:spcAft>
                      </a:pPr>
                      <a:r>
                        <a:rPr lang="es-EC" sz="900">
                          <a:effectLst/>
                        </a:rPr>
                        <a:t>Conocimiento/Habilidad</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nchor="ctr"/>
                </a:tc>
                <a:tc hMerge="1">
                  <a:txBody>
                    <a:bodyPr/>
                    <a:lstStyle/>
                    <a:p>
                      <a:endParaRPr lang="es-EC"/>
                    </a:p>
                  </a:txBody>
                  <a:tcPr/>
                </a:tc>
                <a:tc>
                  <a:txBody>
                    <a:bodyPr/>
                    <a:lstStyle/>
                    <a:p>
                      <a:pPr algn="ctr">
                        <a:lnSpc>
                          <a:spcPct val="200000"/>
                        </a:lnSpc>
                        <a:spcAft>
                          <a:spcPts val="0"/>
                        </a:spcAft>
                      </a:pPr>
                      <a:r>
                        <a:rPr lang="es-EC" sz="900">
                          <a:effectLst/>
                        </a:rPr>
                        <a:t>Frecuencia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nchor="ctr"/>
                </a:tc>
                <a:tc>
                  <a:txBody>
                    <a:bodyPr/>
                    <a:lstStyle/>
                    <a:p>
                      <a:pPr algn="ctr">
                        <a:lnSpc>
                          <a:spcPct val="200000"/>
                        </a:lnSpc>
                        <a:spcAft>
                          <a:spcPts val="0"/>
                        </a:spcAft>
                      </a:pPr>
                      <a:r>
                        <a:rPr lang="es-EC" sz="900">
                          <a:effectLst/>
                        </a:rPr>
                        <a:t>Porcentaje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nchor="ctr"/>
                </a:tc>
                <a:extLst>
                  <a:ext uri="{0D108BD9-81ED-4DB2-BD59-A6C34878D82A}">
                    <a16:rowId xmlns:a16="http://schemas.microsoft.com/office/drawing/2014/main" val="329718539"/>
                  </a:ext>
                </a:extLst>
              </a:tr>
              <a:tr h="238013">
                <a:tc rowSpan="4">
                  <a:txBody>
                    <a:bodyPr/>
                    <a:lstStyle/>
                    <a:p>
                      <a:pPr algn="l">
                        <a:lnSpc>
                          <a:spcPct val="200000"/>
                        </a:lnSpc>
                        <a:spcAft>
                          <a:spcPts val="0"/>
                        </a:spcAft>
                      </a:pPr>
                      <a:r>
                        <a:rPr lang="es-EC" sz="900">
                          <a:effectLst/>
                        </a:rPr>
                        <a:t>1. ¿Conoce las funciones a realizar y la manera de desempeñarse en el cargo?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2,0%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275023162"/>
                  </a:ext>
                </a:extLst>
              </a:tr>
              <a:tr h="238013">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17,7%</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5840816"/>
                  </a:ext>
                </a:extLst>
              </a:tr>
              <a:tr h="238013">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82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40,4%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3288791792"/>
                  </a:ext>
                </a:extLst>
              </a:tr>
              <a:tr h="238013">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81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39,9%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2096410680"/>
                  </a:ext>
                </a:extLst>
              </a:tr>
              <a:tr h="238013">
                <a:tc rowSpan="4">
                  <a:txBody>
                    <a:bodyPr/>
                    <a:lstStyle/>
                    <a:p>
                      <a:pPr algn="l">
                        <a:lnSpc>
                          <a:spcPct val="200000"/>
                        </a:lnSpc>
                        <a:spcAft>
                          <a:spcPts val="0"/>
                        </a:spcAft>
                      </a:pPr>
                      <a:r>
                        <a:rPr lang="es-EC" sz="900">
                          <a:effectLst/>
                        </a:rPr>
                        <a:t>2. ¿Tiene claro las metas propuestas en su trabajo que debe lograr?</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1429717402"/>
                  </a:ext>
                </a:extLst>
              </a:tr>
              <a:tr h="238013">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58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28,6%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774715398"/>
                  </a:ext>
                </a:extLst>
              </a:tr>
              <a:tr h="238013">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87</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42,9%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1933086523"/>
                  </a:ext>
                </a:extLst>
              </a:tr>
              <a:tr h="238013">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50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24,6%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1376297207"/>
                  </a:ext>
                </a:extLst>
              </a:tr>
              <a:tr h="238013">
                <a:tc rowSpan="4">
                  <a:txBody>
                    <a:bodyPr/>
                    <a:lstStyle/>
                    <a:p>
                      <a:pPr algn="l">
                        <a:lnSpc>
                          <a:spcPct val="200000"/>
                        </a:lnSpc>
                        <a:spcAft>
                          <a:spcPts val="0"/>
                        </a:spcAft>
                      </a:pPr>
                      <a:r>
                        <a:rPr lang="es-EC" sz="900">
                          <a:effectLst/>
                        </a:rPr>
                        <a:t>3. ¿Aporta con nuevas ideas para el mejoramiento de su trabajo?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29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14,3%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3760985620"/>
                  </a:ext>
                </a:extLst>
              </a:tr>
              <a:tr h="238013">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76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37,4%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1858765038"/>
                  </a:ext>
                </a:extLst>
              </a:tr>
              <a:tr h="238013">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70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34,5%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2647811101"/>
                  </a:ext>
                </a:extLst>
              </a:tr>
              <a:tr h="238013">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28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13,8%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2866825440"/>
                  </a:ext>
                </a:extLst>
              </a:tr>
              <a:tr h="238013">
                <a:tc rowSpan="4">
                  <a:txBody>
                    <a:bodyPr/>
                    <a:lstStyle/>
                    <a:p>
                      <a:pPr algn="l">
                        <a:lnSpc>
                          <a:spcPct val="200000"/>
                        </a:lnSpc>
                        <a:spcAft>
                          <a:spcPts val="0"/>
                        </a:spcAft>
                      </a:pPr>
                      <a:r>
                        <a:rPr lang="es-EC" sz="900">
                          <a:effectLst/>
                        </a:rPr>
                        <a:t>4. ¿Tiene el conocimiento para solucionar problemas en su trabajo?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l">
                        <a:lnSpc>
                          <a:spcPct val="200000"/>
                        </a:lnSpc>
                        <a:spcAft>
                          <a:spcPts val="0"/>
                        </a:spcAft>
                      </a:pPr>
                      <a:r>
                        <a:rPr lang="es-EC" sz="900">
                          <a:effectLst/>
                        </a:rPr>
                        <a:t>Nunca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14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6,9%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2997952708"/>
                  </a:ext>
                </a:extLst>
              </a:tr>
              <a:tr h="238013">
                <a:tc vMerge="1">
                  <a:txBody>
                    <a:bodyPr/>
                    <a:lstStyle/>
                    <a:p>
                      <a:endParaRPr lang="es-EC"/>
                    </a:p>
                  </a:txBody>
                  <a:tcPr/>
                </a:tc>
                <a:tc>
                  <a:txBody>
                    <a:bodyPr/>
                    <a:lstStyle/>
                    <a:p>
                      <a:pPr algn="l">
                        <a:lnSpc>
                          <a:spcPct val="200000"/>
                        </a:lnSpc>
                        <a:spcAft>
                          <a:spcPts val="0"/>
                        </a:spcAft>
                      </a:pPr>
                      <a:r>
                        <a:rPr lang="es-EC" sz="900">
                          <a:effectLst/>
                        </a:rPr>
                        <a:t>A veces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81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39,9%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1528920660"/>
                  </a:ext>
                </a:extLst>
              </a:tr>
              <a:tr h="238013">
                <a:tc vMerge="1">
                  <a:txBody>
                    <a:bodyPr/>
                    <a:lstStyle/>
                    <a:p>
                      <a:endParaRPr lang="es-EC"/>
                    </a:p>
                  </a:txBody>
                  <a:tcPr/>
                </a:tc>
                <a:tc>
                  <a:txBody>
                    <a:bodyPr/>
                    <a:lstStyle/>
                    <a:p>
                      <a:pPr algn="l">
                        <a:lnSpc>
                          <a:spcPct val="200000"/>
                        </a:lnSpc>
                        <a:spcAft>
                          <a:spcPts val="0"/>
                        </a:spcAft>
                      </a:pPr>
                      <a:r>
                        <a:rPr lang="es-EC" sz="900">
                          <a:effectLst/>
                        </a:rPr>
                        <a:t>Casi 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78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38,4%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2540252649"/>
                  </a:ext>
                </a:extLst>
              </a:tr>
              <a:tr h="238013">
                <a:tc vMerge="1">
                  <a:txBody>
                    <a:bodyPr/>
                    <a:lstStyle/>
                    <a:p>
                      <a:endParaRPr lang="es-EC"/>
                    </a:p>
                  </a:txBody>
                  <a:tcPr/>
                </a:tc>
                <a:tc>
                  <a:txBody>
                    <a:bodyPr/>
                    <a:lstStyle/>
                    <a:p>
                      <a:pPr algn="l">
                        <a:lnSpc>
                          <a:spcPct val="200000"/>
                        </a:lnSpc>
                        <a:spcAft>
                          <a:spcPts val="0"/>
                        </a:spcAft>
                      </a:pPr>
                      <a:r>
                        <a:rPr lang="es-EC" sz="900">
                          <a:effectLst/>
                        </a:rPr>
                        <a:t>Siempre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a:effectLst/>
                        </a:rPr>
                        <a:t>30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tc>
                  <a:txBody>
                    <a:bodyPr/>
                    <a:lstStyle/>
                    <a:p>
                      <a:pPr algn="ctr">
                        <a:lnSpc>
                          <a:spcPct val="200000"/>
                        </a:lnSpc>
                        <a:spcAft>
                          <a:spcPts val="0"/>
                        </a:spcAft>
                      </a:pPr>
                      <a:r>
                        <a:rPr lang="es-EC" sz="900" dirty="0">
                          <a:effectLst/>
                        </a:rPr>
                        <a:t>14,8%</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1" marR="35751" marT="0" marB="0"/>
                </a:tc>
                <a:extLst>
                  <a:ext uri="{0D108BD9-81ED-4DB2-BD59-A6C34878D82A}">
                    <a16:rowId xmlns:a16="http://schemas.microsoft.com/office/drawing/2014/main" val="1877115201"/>
                  </a:ext>
                </a:extLst>
              </a:tr>
            </a:tbl>
          </a:graphicData>
        </a:graphic>
      </p:graphicFrame>
    </p:spTree>
    <p:extLst>
      <p:ext uri="{BB962C8B-B14F-4D97-AF65-F5344CB8AC3E}">
        <p14:creationId xmlns:p14="http://schemas.microsoft.com/office/powerpoint/2010/main" val="246365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710675" y="658906"/>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3" name="Rectángulo 2"/>
          <p:cNvSpPr/>
          <p:nvPr/>
        </p:nvSpPr>
        <p:spPr>
          <a:xfrm>
            <a:off x="-259709" y="1263286"/>
            <a:ext cx="1038262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Trabajo en equipo (desempeño laboral) de los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Gráfico 6">
            <a:extLst>
              <a:ext uri="{FF2B5EF4-FFF2-40B4-BE49-F238E27FC236}">
                <a16:creationId xmlns:a16="http://schemas.microsoft.com/office/drawing/2014/main" id="{220C564C-F9EA-409D-84AA-45ACA1FE4B14}"/>
              </a:ext>
            </a:extLst>
          </p:cNvPr>
          <p:cNvGraphicFramePr/>
          <p:nvPr>
            <p:extLst>
              <p:ext uri="{D42A27DB-BD31-4B8C-83A1-F6EECF244321}">
                <p14:modId xmlns:p14="http://schemas.microsoft.com/office/powerpoint/2010/main" val="1483705943"/>
              </p:ext>
            </p:extLst>
          </p:nvPr>
        </p:nvGraphicFramePr>
        <p:xfrm>
          <a:off x="710674" y="1867666"/>
          <a:ext cx="5606149" cy="3861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48D532C2-62A5-4E4A-AC42-CEE8EBCE90D9}"/>
              </a:ext>
            </a:extLst>
          </p:cNvPr>
          <p:cNvGraphicFramePr>
            <a:graphicFrameLocks noGrp="1"/>
          </p:cNvGraphicFramePr>
          <p:nvPr>
            <p:extLst>
              <p:ext uri="{D42A27DB-BD31-4B8C-83A1-F6EECF244321}">
                <p14:modId xmlns:p14="http://schemas.microsoft.com/office/powerpoint/2010/main" val="2887196796"/>
              </p:ext>
            </p:extLst>
          </p:nvPr>
        </p:nvGraphicFramePr>
        <p:xfrm>
          <a:off x="6316823" y="1968852"/>
          <a:ext cx="4832350" cy="4025970"/>
        </p:xfrm>
        <a:graphic>
          <a:graphicData uri="http://schemas.openxmlformats.org/drawingml/2006/table">
            <a:tbl>
              <a:tblPr firstRow="1" firstCol="1" bandRow="1">
                <a:tableStyleId>{F2DE63D5-997A-4646-A377-4702673A728D}</a:tableStyleId>
              </a:tblPr>
              <a:tblGrid>
                <a:gridCol w="2205355">
                  <a:extLst>
                    <a:ext uri="{9D8B030D-6E8A-4147-A177-3AD203B41FA5}">
                      <a16:colId xmlns:a16="http://schemas.microsoft.com/office/drawing/2014/main" val="3854480450"/>
                    </a:ext>
                  </a:extLst>
                </a:gridCol>
                <a:gridCol w="1049655">
                  <a:extLst>
                    <a:ext uri="{9D8B030D-6E8A-4147-A177-3AD203B41FA5}">
                      <a16:colId xmlns:a16="http://schemas.microsoft.com/office/drawing/2014/main" val="1107117483"/>
                    </a:ext>
                  </a:extLst>
                </a:gridCol>
                <a:gridCol w="796925">
                  <a:extLst>
                    <a:ext uri="{9D8B030D-6E8A-4147-A177-3AD203B41FA5}">
                      <a16:colId xmlns:a16="http://schemas.microsoft.com/office/drawing/2014/main" val="271186224"/>
                    </a:ext>
                  </a:extLst>
                </a:gridCol>
                <a:gridCol w="780415">
                  <a:extLst>
                    <a:ext uri="{9D8B030D-6E8A-4147-A177-3AD203B41FA5}">
                      <a16:colId xmlns:a16="http://schemas.microsoft.com/office/drawing/2014/main" val="3216201163"/>
                    </a:ext>
                  </a:extLst>
                </a:gridCol>
              </a:tblGrid>
              <a:tr h="292735">
                <a:tc gridSpan="2">
                  <a:txBody>
                    <a:bodyPr/>
                    <a:lstStyle/>
                    <a:p>
                      <a:pPr algn="l">
                        <a:lnSpc>
                          <a:spcPct val="200000"/>
                        </a:lnSpc>
                        <a:spcAft>
                          <a:spcPts val="0"/>
                        </a:spcAft>
                      </a:pPr>
                      <a:r>
                        <a:rPr lang="es-EC" sz="1100">
                          <a:effectLst/>
                        </a:rPr>
                        <a:t>Trabajo en Equipo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8902013"/>
                  </a:ext>
                </a:extLst>
              </a:tr>
              <a:tr h="139065">
                <a:tc rowSpan="4">
                  <a:txBody>
                    <a:bodyPr/>
                    <a:lstStyle/>
                    <a:p>
                      <a:pPr algn="l">
                        <a:lnSpc>
                          <a:spcPct val="200000"/>
                        </a:lnSpc>
                        <a:spcAft>
                          <a:spcPts val="0"/>
                        </a:spcAft>
                      </a:pPr>
                      <a:r>
                        <a:rPr lang="es-EC" sz="1100">
                          <a:effectLst/>
                        </a:rPr>
                        <a:t>5. ¿Realiza trabajos en equipo?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18,2%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276695038"/>
                  </a:ext>
                </a:extLst>
              </a:tr>
              <a:tr h="139065">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131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64,5%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655382914"/>
                  </a:ext>
                </a:extLst>
              </a:tr>
              <a:tr h="139065">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14,3%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363033128"/>
                  </a:ext>
                </a:extLst>
              </a:tr>
              <a:tr h="139065">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225370743"/>
                  </a:ext>
                </a:extLst>
              </a:tr>
              <a:tr h="139065">
                <a:tc rowSpan="4">
                  <a:txBody>
                    <a:bodyPr/>
                    <a:lstStyle/>
                    <a:p>
                      <a:pPr algn="l">
                        <a:lnSpc>
                          <a:spcPct val="200000"/>
                        </a:lnSpc>
                        <a:spcAft>
                          <a:spcPts val="0"/>
                        </a:spcAft>
                      </a:pPr>
                      <a:r>
                        <a:rPr lang="es-EC" sz="1100">
                          <a:effectLst/>
                        </a:rPr>
                        <a:t>6. ¿Propicia un clima de cordialidad y armonía entre los compañeros?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700537224"/>
                  </a:ext>
                </a:extLst>
              </a:tr>
              <a:tr h="139065">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17,7%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854143933"/>
                  </a:ext>
                </a:extLst>
              </a:tr>
              <a:tr h="139065">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135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66,5%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601399525"/>
                  </a:ext>
                </a:extLst>
              </a:tr>
              <a:tr h="139065">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14,3%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959262683"/>
                  </a:ext>
                </a:extLst>
              </a:tr>
              <a:tr h="139065">
                <a:tc rowSpan="4">
                  <a:txBody>
                    <a:bodyPr/>
                    <a:lstStyle/>
                    <a:p>
                      <a:pPr algn="l">
                        <a:lnSpc>
                          <a:spcPct val="200000"/>
                        </a:lnSpc>
                        <a:spcAft>
                          <a:spcPts val="0"/>
                        </a:spcAft>
                      </a:pPr>
                      <a:r>
                        <a:rPr lang="es-EC" sz="1100">
                          <a:effectLst/>
                        </a:rPr>
                        <a:t>7. ¿Lleva a su equipo de trabajo hacia la consecución de metas?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28,6%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500880631"/>
                  </a:ext>
                </a:extLst>
              </a:tr>
              <a:tr h="139065">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34,5%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525905111"/>
                  </a:ext>
                </a:extLst>
              </a:tr>
              <a:tr h="139065">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228705882"/>
                  </a:ext>
                </a:extLst>
              </a:tr>
              <a:tr h="145415">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4,4%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972913205"/>
                  </a:ext>
                </a:extLst>
              </a:tr>
            </a:tbl>
          </a:graphicData>
        </a:graphic>
      </p:graphicFrame>
    </p:spTree>
    <p:extLst>
      <p:ext uri="{BB962C8B-B14F-4D97-AF65-F5344CB8AC3E}">
        <p14:creationId xmlns:p14="http://schemas.microsoft.com/office/powerpoint/2010/main" val="383484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520026" y="619386"/>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graphicFrame>
        <p:nvGraphicFramePr>
          <p:cNvPr id="7" name="Gráfico 6">
            <a:extLst>
              <a:ext uri="{FF2B5EF4-FFF2-40B4-BE49-F238E27FC236}">
                <a16:creationId xmlns:a16="http://schemas.microsoft.com/office/drawing/2014/main" id="{72FABEFC-5DFC-492C-A3E8-60D9943B0107}"/>
              </a:ext>
            </a:extLst>
          </p:cNvPr>
          <p:cNvGraphicFramePr/>
          <p:nvPr>
            <p:extLst>
              <p:ext uri="{D42A27DB-BD31-4B8C-83A1-F6EECF244321}">
                <p14:modId xmlns:p14="http://schemas.microsoft.com/office/powerpoint/2010/main" val="1106591437"/>
              </p:ext>
            </p:extLst>
          </p:nvPr>
        </p:nvGraphicFramePr>
        <p:xfrm>
          <a:off x="595142" y="1437434"/>
          <a:ext cx="6141560" cy="461813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819546" y="957940"/>
            <a:ext cx="1038262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Responsabilidad (desempeño laboral) de los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a 2">
            <a:extLst>
              <a:ext uri="{FF2B5EF4-FFF2-40B4-BE49-F238E27FC236}">
                <a16:creationId xmlns:a16="http://schemas.microsoft.com/office/drawing/2014/main" id="{02CD8C38-83F8-4CC9-8113-402152194281}"/>
              </a:ext>
            </a:extLst>
          </p:cNvPr>
          <p:cNvGraphicFramePr>
            <a:graphicFrameLocks noGrp="1"/>
          </p:cNvGraphicFramePr>
          <p:nvPr>
            <p:extLst>
              <p:ext uri="{D42A27DB-BD31-4B8C-83A1-F6EECF244321}">
                <p14:modId xmlns:p14="http://schemas.microsoft.com/office/powerpoint/2010/main" val="3099582385"/>
              </p:ext>
            </p:extLst>
          </p:nvPr>
        </p:nvGraphicFramePr>
        <p:xfrm>
          <a:off x="7109927" y="1437434"/>
          <a:ext cx="4486931" cy="4814805"/>
        </p:xfrm>
        <a:graphic>
          <a:graphicData uri="http://schemas.openxmlformats.org/drawingml/2006/table">
            <a:tbl>
              <a:tblPr firstRow="1" firstCol="1" bandRow="1">
                <a:tableStyleId>{912C8C85-51F0-491E-9774-3900AFEF0FD7}</a:tableStyleId>
              </a:tblPr>
              <a:tblGrid>
                <a:gridCol w="1952406">
                  <a:extLst>
                    <a:ext uri="{9D8B030D-6E8A-4147-A177-3AD203B41FA5}">
                      <a16:colId xmlns:a16="http://schemas.microsoft.com/office/drawing/2014/main" val="1781322870"/>
                    </a:ext>
                  </a:extLst>
                </a:gridCol>
                <a:gridCol w="965245">
                  <a:extLst>
                    <a:ext uri="{9D8B030D-6E8A-4147-A177-3AD203B41FA5}">
                      <a16:colId xmlns:a16="http://schemas.microsoft.com/office/drawing/2014/main" val="3710837832"/>
                    </a:ext>
                  </a:extLst>
                </a:gridCol>
                <a:gridCol w="793048">
                  <a:extLst>
                    <a:ext uri="{9D8B030D-6E8A-4147-A177-3AD203B41FA5}">
                      <a16:colId xmlns:a16="http://schemas.microsoft.com/office/drawing/2014/main" val="2203065029"/>
                    </a:ext>
                  </a:extLst>
                </a:gridCol>
                <a:gridCol w="776232">
                  <a:extLst>
                    <a:ext uri="{9D8B030D-6E8A-4147-A177-3AD203B41FA5}">
                      <a16:colId xmlns:a16="http://schemas.microsoft.com/office/drawing/2014/main" val="888195855"/>
                    </a:ext>
                  </a:extLst>
                </a:gridCol>
              </a:tblGrid>
              <a:tr h="546742">
                <a:tc gridSpan="2">
                  <a:txBody>
                    <a:bodyPr/>
                    <a:lstStyle/>
                    <a:p>
                      <a:pPr algn="l">
                        <a:lnSpc>
                          <a:spcPct val="200000"/>
                        </a:lnSpc>
                        <a:spcAft>
                          <a:spcPts val="0"/>
                        </a:spcAft>
                      </a:pPr>
                      <a:r>
                        <a:rPr lang="es-EC" sz="1100" dirty="0">
                          <a:effectLst/>
                        </a:rPr>
                        <a:t>Responsabilidad</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2836021"/>
                  </a:ext>
                </a:extLst>
              </a:tr>
              <a:tr h="250742">
                <a:tc rowSpan="4">
                  <a:txBody>
                    <a:bodyPr/>
                    <a:lstStyle/>
                    <a:p>
                      <a:pPr algn="l">
                        <a:lnSpc>
                          <a:spcPct val="200000"/>
                        </a:lnSpc>
                        <a:spcAft>
                          <a:spcPts val="0"/>
                        </a:spcAft>
                      </a:pPr>
                      <a:r>
                        <a:rPr lang="es-EC" sz="1100">
                          <a:effectLst/>
                        </a:rPr>
                        <a:t>8. ¿Cumple puntualmente con sus tareas asignadas?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636749998"/>
                  </a:ext>
                </a:extLst>
              </a:tr>
              <a:tr h="250742">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825021593"/>
                  </a:ext>
                </a:extLst>
              </a:tr>
              <a:tr h="546854">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55,2%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665560285"/>
                  </a:ext>
                </a:extLst>
              </a:tr>
              <a:tr h="250742">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33,5%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158838689"/>
                  </a:ext>
                </a:extLst>
              </a:tr>
              <a:tr h="250742">
                <a:tc rowSpan="4">
                  <a:txBody>
                    <a:bodyPr/>
                    <a:lstStyle/>
                    <a:p>
                      <a:pPr algn="l">
                        <a:lnSpc>
                          <a:spcPct val="200000"/>
                        </a:lnSpc>
                        <a:spcAft>
                          <a:spcPts val="0"/>
                        </a:spcAft>
                      </a:pPr>
                      <a:r>
                        <a:rPr lang="es-EC" sz="1100">
                          <a:effectLst/>
                        </a:rPr>
                        <a:t>9. ¿Ha tenido llamadas de atención por su desempeño?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18,2%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32213790"/>
                  </a:ext>
                </a:extLst>
              </a:tr>
              <a:tr h="250742">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154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75,9%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51960062"/>
                  </a:ext>
                </a:extLst>
              </a:tr>
              <a:tr h="546854">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289433169"/>
                  </a:ext>
                </a:extLst>
              </a:tr>
              <a:tr h="250742">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404497083"/>
                  </a:ext>
                </a:extLst>
              </a:tr>
              <a:tr h="250742">
                <a:tc rowSpan="4">
                  <a:txBody>
                    <a:bodyPr/>
                    <a:lstStyle/>
                    <a:p>
                      <a:pPr algn="l">
                        <a:lnSpc>
                          <a:spcPct val="200000"/>
                        </a:lnSpc>
                        <a:spcAft>
                          <a:spcPts val="0"/>
                        </a:spcAft>
                      </a:pPr>
                      <a:r>
                        <a:rPr lang="es-EC" sz="1100">
                          <a:effectLst/>
                        </a:rPr>
                        <a:t>10. ¿Es puntual, justifica sus atrasos y ausencia?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317515565"/>
                  </a:ext>
                </a:extLst>
              </a:tr>
              <a:tr h="250742">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310468333"/>
                  </a:ext>
                </a:extLst>
              </a:tr>
              <a:tr h="546854">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212434543"/>
                  </a:ext>
                </a:extLst>
              </a:tr>
              <a:tr h="250742">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28,1%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86243014"/>
                  </a:ext>
                </a:extLst>
              </a:tr>
            </a:tbl>
          </a:graphicData>
        </a:graphic>
      </p:graphicFrame>
    </p:spTree>
    <p:extLst>
      <p:ext uri="{BB962C8B-B14F-4D97-AF65-F5344CB8AC3E}">
        <p14:creationId xmlns:p14="http://schemas.microsoft.com/office/powerpoint/2010/main" val="192442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520026" y="619386"/>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2" name="Rectángulo 1"/>
          <p:cNvSpPr/>
          <p:nvPr/>
        </p:nvSpPr>
        <p:spPr>
          <a:xfrm>
            <a:off x="-819546" y="957940"/>
            <a:ext cx="1038262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Calidad (desempeño laboral) de los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Gráfico 7">
            <a:extLst>
              <a:ext uri="{FF2B5EF4-FFF2-40B4-BE49-F238E27FC236}">
                <a16:creationId xmlns:a16="http://schemas.microsoft.com/office/drawing/2014/main" id="{68AD6285-AE69-4291-B005-013F5A3297B6}"/>
              </a:ext>
            </a:extLst>
          </p:cNvPr>
          <p:cNvGraphicFramePr/>
          <p:nvPr>
            <p:extLst>
              <p:ext uri="{D42A27DB-BD31-4B8C-83A1-F6EECF244321}">
                <p14:modId xmlns:p14="http://schemas.microsoft.com/office/powerpoint/2010/main" val="3146760834"/>
              </p:ext>
            </p:extLst>
          </p:nvPr>
        </p:nvGraphicFramePr>
        <p:xfrm>
          <a:off x="520026" y="1635047"/>
          <a:ext cx="6001276" cy="44391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A33F8B39-129A-426A-9779-2518D2A9E59E}"/>
              </a:ext>
            </a:extLst>
          </p:cNvPr>
          <p:cNvGraphicFramePr>
            <a:graphicFrameLocks noGrp="1"/>
          </p:cNvGraphicFramePr>
          <p:nvPr>
            <p:extLst>
              <p:ext uri="{D42A27DB-BD31-4B8C-83A1-F6EECF244321}">
                <p14:modId xmlns:p14="http://schemas.microsoft.com/office/powerpoint/2010/main" val="3686459635"/>
              </p:ext>
            </p:extLst>
          </p:nvPr>
        </p:nvGraphicFramePr>
        <p:xfrm>
          <a:off x="6640099" y="1752653"/>
          <a:ext cx="4937760" cy="3752405"/>
        </p:xfrm>
        <a:graphic>
          <a:graphicData uri="http://schemas.openxmlformats.org/drawingml/2006/table">
            <a:tbl>
              <a:tblPr firstRow="1" firstCol="1" bandRow="1">
                <a:tableStyleId>{72833802-FEF1-4C79-8D5D-14CF1EAF98D9}</a:tableStyleId>
              </a:tblPr>
              <a:tblGrid>
                <a:gridCol w="2513965">
                  <a:extLst>
                    <a:ext uri="{9D8B030D-6E8A-4147-A177-3AD203B41FA5}">
                      <a16:colId xmlns:a16="http://schemas.microsoft.com/office/drawing/2014/main" val="3753920688"/>
                    </a:ext>
                  </a:extLst>
                </a:gridCol>
                <a:gridCol w="942340">
                  <a:extLst>
                    <a:ext uri="{9D8B030D-6E8A-4147-A177-3AD203B41FA5}">
                      <a16:colId xmlns:a16="http://schemas.microsoft.com/office/drawing/2014/main" val="3205232895"/>
                    </a:ext>
                  </a:extLst>
                </a:gridCol>
                <a:gridCol w="748665">
                  <a:extLst>
                    <a:ext uri="{9D8B030D-6E8A-4147-A177-3AD203B41FA5}">
                      <a16:colId xmlns:a16="http://schemas.microsoft.com/office/drawing/2014/main" val="3315877003"/>
                    </a:ext>
                  </a:extLst>
                </a:gridCol>
                <a:gridCol w="732790">
                  <a:extLst>
                    <a:ext uri="{9D8B030D-6E8A-4147-A177-3AD203B41FA5}">
                      <a16:colId xmlns:a16="http://schemas.microsoft.com/office/drawing/2014/main" val="2200490037"/>
                    </a:ext>
                  </a:extLst>
                </a:gridCol>
              </a:tblGrid>
              <a:tr h="652357">
                <a:tc gridSpan="2">
                  <a:txBody>
                    <a:bodyPr/>
                    <a:lstStyle/>
                    <a:p>
                      <a:pPr algn="l">
                        <a:lnSpc>
                          <a:spcPct val="200000"/>
                        </a:lnSpc>
                        <a:spcAft>
                          <a:spcPts val="0"/>
                        </a:spcAft>
                      </a:pPr>
                      <a:r>
                        <a:rPr lang="es-EC" sz="1100">
                          <a:effectLst/>
                        </a:rPr>
                        <a:t>Calidad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1889885"/>
                  </a:ext>
                </a:extLst>
              </a:tr>
              <a:tr h="299178">
                <a:tc rowSpan="4">
                  <a:txBody>
                    <a:bodyPr/>
                    <a:lstStyle/>
                    <a:p>
                      <a:pPr algn="l">
                        <a:lnSpc>
                          <a:spcPct val="200000"/>
                        </a:lnSpc>
                        <a:spcAft>
                          <a:spcPts val="0"/>
                        </a:spcAft>
                      </a:pPr>
                      <a:r>
                        <a:rPr lang="es-EC" sz="1100">
                          <a:effectLst/>
                        </a:rPr>
                        <a:t>11. ¿Su preocupación por la calidad se refleja en lo que hace?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44120361"/>
                  </a:ext>
                </a:extLst>
              </a:tr>
              <a:tr h="299178">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17,2%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32081085"/>
                  </a:ext>
                </a:extLst>
              </a:tr>
              <a:tr h="65249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134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66,0%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988438992"/>
                  </a:ext>
                </a:extLst>
              </a:tr>
              <a:tr h="299178">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15,8%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110284239"/>
                  </a:ext>
                </a:extLst>
              </a:tr>
              <a:tr h="299178">
                <a:tc rowSpan="4">
                  <a:txBody>
                    <a:bodyPr/>
                    <a:lstStyle/>
                    <a:p>
                      <a:pPr algn="l">
                        <a:lnSpc>
                          <a:spcPct val="200000"/>
                        </a:lnSpc>
                        <a:spcAft>
                          <a:spcPts val="0"/>
                        </a:spcAft>
                      </a:pPr>
                      <a:r>
                        <a:rPr lang="es-EC" sz="1100">
                          <a:effectLst/>
                        </a:rPr>
                        <a:t>12. ¿Se planifica el trabajo a realizar?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16,3%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926818035"/>
                  </a:ext>
                </a:extLst>
              </a:tr>
              <a:tr h="299178">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089246193"/>
                  </a:ext>
                </a:extLst>
              </a:tr>
              <a:tr h="65249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14,3%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77909345"/>
                  </a:ext>
                </a:extLst>
              </a:tr>
              <a:tr h="299178">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8,4%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893001219"/>
                  </a:ext>
                </a:extLst>
              </a:tr>
            </a:tbl>
          </a:graphicData>
        </a:graphic>
      </p:graphicFrame>
    </p:spTree>
    <p:extLst>
      <p:ext uri="{BB962C8B-B14F-4D97-AF65-F5344CB8AC3E}">
        <p14:creationId xmlns:p14="http://schemas.microsoft.com/office/powerpoint/2010/main" val="3193245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520026" y="619386"/>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2" name="Rectángulo 1"/>
          <p:cNvSpPr/>
          <p:nvPr/>
        </p:nvSpPr>
        <p:spPr>
          <a:xfrm>
            <a:off x="-819546" y="957940"/>
            <a:ext cx="10382627" cy="338554"/>
          </a:xfrm>
          <a:prstGeom prst="rect">
            <a:avLst/>
          </a:prstGeom>
        </p:spPr>
        <p:txBody>
          <a:bodyPr wrap="square">
            <a:spAutoFit/>
          </a:bodyPr>
          <a:lstStyle/>
          <a:p>
            <a:pPr algn="ctr"/>
            <a:r>
              <a:rPr lang="es-EC" sz="1600" dirty="0">
                <a:latin typeface="Segoe UI" panose="020B0502040204020203" pitchFamily="34" charset="0"/>
                <a:ea typeface="Segoe UI" panose="020B0502040204020203" pitchFamily="34" charset="0"/>
                <a:cs typeface="Segoe UI" panose="020B0502040204020203" pitchFamily="34" charset="0"/>
              </a:rPr>
              <a:t>Productividad  (desempeño laboral) de los empleados de las PYMES de alojamiento</a:t>
            </a:r>
            <a:endParaRPr lang="es-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Gráfico 6">
            <a:extLst>
              <a:ext uri="{FF2B5EF4-FFF2-40B4-BE49-F238E27FC236}">
                <a16:creationId xmlns:a16="http://schemas.microsoft.com/office/drawing/2014/main" id="{2842255E-9D3C-40C6-BA46-6B250BFE35A7}"/>
              </a:ext>
            </a:extLst>
          </p:cNvPr>
          <p:cNvGraphicFramePr/>
          <p:nvPr>
            <p:extLst>
              <p:ext uri="{D42A27DB-BD31-4B8C-83A1-F6EECF244321}">
                <p14:modId xmlns:p14="http://schemas.microsoft.com/office/powerpoint/2010/main" val="1464000504"/>
              </p:ext>
            </p:extLst>
          </p:nvPr>
        </p:nvGraphicFramePr>
        <p:xfrm>
          <a:off x="616521" y="1428846"/>
          <a:ext cx="5103144" cy="4645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a:extLst>
              <a:ext uri="{FF2B5EF4-FFF2-40B4-BE49-F238E27FC236}">
                <a16:creationId xmlns:a16="http://schemas.microsoft.com/office/drawing/2014/main" id="{BD1D3F66-72BC-47E2-9B8E-3A37EF816E1B}"/>
              </a:ext>
            </a:extLst>
          </p:cNvPr>
          <p:cNvGraphicFramePr>
            <a:graphicFrameLocks noGrp="1"/>
          </p:cNvGraphicFramePr>
          <p:nvPr>
            <p:extLst>
              <p:ext uri="{D42A27DB-BD31-4B8C-83A1-F6EECF244321}">
                <p14:modId xmlns:p14="http://schemas.microsoft.com/office/powerpoint/2010/main" val="4140661970"/>
              </p:ext>
            </p:extLst>
          </p:nvPr>
        </p:nvGraphicFramePr>
        <p:xfrm>
          <a:off x="5927577" y="1307087"/>
          <a:ext cx="5165725" cy="5031810"/>
        </p:xfrm>
        <a:graphic>
          <a:graphicData uri="http://schemas.openxmlformats.org/drawingml/2006/table">
            <a:tbl>
              <a:tblPr firstRow="1" firstCol="1" bandRow="1">
                <a:tableStyleId>{F2DE63D5-997A-4646-A377-4702673A728D}</a:tableStyleId>
              </a:tblPr>
              <a:tblGrid>
                <a:gridCol w="2719466">
                  <a:extLst>
                    <a:ext uri="{9D8B030D-6E8A-4147-A177-3AD203B41FA5}">
                      <a16:colId xmlns:a16="http://schemas.microsoft.com/office/drawing/2014/main" val="1227670678"/>
                    </a:ext>
                  </a:extLst>
                </a:gridCol>
                <a:gridCol w="899194">
                  <a:extLst>
                    <a:ext uri="{9D8B030D-6E8A-4147-A177-3AD203B41FA5}">
                      <a16:colId xmlns:a16="http://schemas.microsoft.com/office/drawing/2014/main" val="1224811410"/>
                    </a:ext>
                  </a:extLst>
                </a:gridCol>
                <a:gridCol w="781822">
                  <a:extLst>
                    <a:ext uri="{9D8B030D-6E8A-4147-A177-3AD203B41FA5}">
                      <a16:colId xmlns:a16="http://schemas.microsoft.com/office/drawing/2014/main" val="2124096123"/>
                    </a:ext>
                  </a:extLst>
                </a:gridCol>
                <a:gridCol w="765243">
                  <a:extLst>
                    <a:ext uri="{9D8B030D-6E8A-4147-A177-3AD203B41FA5}">
                      <a16:colId xmlns:a16="http://schemas.microsoft.com/office/drawing/2014/main" val="3436220383"/>
                    </a:ext>
                  </a:extLst>
                </a:gridCol>
              </a:tblGrid>
              <a:tr h="266700">
                <a:tc gridSpan="2">
                  <a:txBody>
                    <a:bodyPr/>
                    <a:lstStyle/>
                    <a:p>
                      <a:pPr algn="l">
                        <a:lnSpc>
                          <a:spcPct val="200000"/>
                        </a:lnSpc>
                        <a:spcAft>
                          <a:spcPts val="0"/>
                        </a:spcAft>
                      </a:pPr>
                      <a:r>
                        <a:rPr lang="es-EC" sz="1100">
                          <a:effectLst/>
                        </a:rPr>
                        <a:t>Productividad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200000"/>
                        </a:lnSpc>
                        <a:spcAft>
                          <a:spcPts val="0"/>
                        </a:spcAft>
                      </a:pPr>
                      <a:r>
                        <a:rPr lang="es-EC" sz="1100">
                          <a:effectLst/>
                        </a:rPr>
                        <a:t>Frecuencia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Porcentaje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58876996"/>
                  </a:ext>
                </a:extLst>
              </a:tr>
              <a:tr h="121920">
                <a:tc rowSpan="4">
                  <a:txBody>
                    <a:bodyPr/>
                    <a:lstStyle/>
                    <a:p>
                      <a:pPr algn="l">
                        <a:lnSpc>
                          <a:spcPct val="200000"/>
                        </a:lnSpc>
                        <a:spcAft>
                          <a:spcPts val="0"/>
                        </a:spcAft>
                      </a:pPr>
                      <a:r>
                        <a:rPr lang="es-EC" sz="1100">
                          <a:effectLst/>
                        </a:rPr>
                        <a:t>13. ¿Concentra su esfuerzo en actividades propias de su trabajo?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65793592"/>
                  </a:ext>
                </a:extLst>
              </a:tr>
              <a:tr h="121920">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26,1%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4794615"/>
                  </a:ext>
                </a:extLst>
              </a:tr>
              <a:tr h="12192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55,7%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061135570"/>
                  </a:ext>
                </a:extLst>
              </a:tr>
              <a:tr h="121920">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17,7%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481262306"/>
                  </a:ext>
                </a:extLst>
              </a:tr>
              <a:tr h="121920">
                <a:tc rowSpan="4">
                  <a:txBody>
                    <a:bodyPr/>
                    <a:lstStyle/>
                    <a:p>
                      <a:pPr algn="l">
                        <a:lnSpc>
                          <a:spcPct val="200000"/>
                        </a:lnSpc>
                        <a:spcAft>
                          <a:spcPts val="0"/>
                        </a:spcAft>
                      </a:pPr>
                      <a:r>
                        <a:rPr lang="es-EC" sz="1100">
                          <a:effectLst/>
                        </a:rPr>
                        <a:t>14. ¿Utiliza correctamente los recursos dentro de su área?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492360823"/>
                  </a:ext>
                </a:extLst>
              </a:tr>
              <a:tr h="121920">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20,7%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484430214"/>
                  </a:ext>
                </a:extLst>
              </a:tr>
              <a:tr h="12192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72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35,5%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533792756"/>
                  </a:ext>
                </a:extLst>
              </a:tr>
              <a:tr h="121920">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87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427159963"/>
                  </a:ext>
                </a:extLst>
              </a:tr>
              <a:tr h="121920">
                <a:tc rowSpan="4">
                  <a:txBody>
                    <a:bodyPr/>
                    <a:lstStyle/>
                    <a:p>
                      <a:pPr algn="l">
                        <a:lnSpc>
                          <a:spcPct val="200000"/>
                        </a:lnSpc>
                        <a:spcAft>
                          <a:spcPts val="0"/>
                        </a:spcAft>
                      </a:pPr>
                      <a:r>
                        <a:rPr lang="es-EC" sz="1100">
                          <a:effectLst/>
                        </a:rPr>
                        <a:t>15. ¿Cumple con los objetivos de su trabajo?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200000"/>
                        </a:lnSpc>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073017306"/>
                  </a:ext>
                </a:extLst>
              </a:tr>
              <a:tr h="121920">
                <a:tc vMerge="1">
                  <a:txBody>
                    <a:bodyPr/>
                    <a:lstStyle/>
                    <a:p>
                      <a:endParaRPr lang="es-EC"/>
                    </a:p>
                  </a:txBody>
                  <a:tcPr/>
                </a:tc>
                <a:tc>
                  <a:txBody>
                    <a:bodyPr/>
                    <a:lstStyle/>
                    <a:p>
                      <a:pPr algn="l">
                        <a:lnSpc>
                          <a:spcPct val="200000"/>
                        </a:lnSpc>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818206574"/>
                  </a:ext>
                </a:extLst>
              </a:tr>
              <a:tr h="121920">
                <a:tc vMerge="1">
                  <a:txBody>
                    <a:bodyPr/>
                    <a:lstStyle/>
                    <a:p>
                      <a:endParaRPr lang="es-EC"/>
                    </a:p>
                  </a:txBody>
                  <a:tcPr/>
                </a:tc>
                <a:tc>
                  <a:txBody>
                    <a:bodyPr/>
                    <a:lstStyle/>
                    <a:p>
                      <a:pPr algn="l">
                        <a:lnSpc>
                          <a:spcPct val="200000"/>
                        </a:lnSpc>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136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67,0%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8354515"/>
                  </a:ext>
                </a:extLst>
              </a:tr>
              <a:tr h="121920">
                <a:tc vMerge="1">
                  <a:txBody>
                    <a:bodyPr/>
                    <a:lstStyle/>
                    <a:p>
                      <a:endParaRPr lang="es-EC"/>
                    </a:p>
                  </a:txBody>
                  <a:tcPr/>
                </a:tc>
                <a:tc>
                  <a:txBody>
                    <a:bodyPr/>
                    <a:lstStyle/>
                    <a:p>
                      <a:pPr algn="l">
                        <a:lnSpc>
                          <a:spcPct val="200000"/>
                        </a:lnSpc>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43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21,2%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387615600"/>
                  </a:ext>
                </a:extLst>
              </a:tr>
            </a:tbl>
          </a:graphicData>
        </a:graphic>
      </p:graphicFrame>
    </p:spTree>
    <p:extLst>
      <p:ext uri="{BB962C8B-B14F-4D97-AF65-F5344CB8AC3E}">
        <p14:creationId xmlns:p14="http://schemas.microsoft.com/office/powerpoint/2010/main" val="338168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CuadroTexto 1049077"/>
          <p:cNvSpPr txBox="1"/>
          <p:nvPr/>
        </p:nvSpPr>
        <p:spPr>
          <a:xfrm>
            <a:off x="6521302" y="-3236877"/>
            <a:ext cx="4572000" cy="929640"/>
          </a:xfrm>
          <a:prstGeom prst="rect">
            <a:avLst/>
          </a:prstGeom>
        </p:spPr>
        <p:txBody>
          <a:bodyPr wrap="square" rtlCol="0">
            <a:spAutoFit/>
          </a:bodyPr>
          <a:lstStyle/>
          <a:p>
            <a:r>
              <a:rPr lang="es-US" sz="2800">
                <a:solidFill>
                  <a:srgbClr val="000000"/>
                </a:solidFill>
              </a:rPr>
              <a:t>
</a:t>
            </a:r>
          </a:p>
        </p:txBody>
      </p:sp>
      <p:sp>
        <p:nvSpPr>
          <p:cNvPr id="12" name="文本框 6"/>
          <p:cNvSpPr txBox="1"/>
          <p:nvPr/>
        </p:nvSpPr>
        <p:spPr>
          <a:xfrm>
            <a:off x="710675" y="626528"/>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graphicFrame>
        <p:nvGraphicFramePr>
          <p:cNvPr id="3" name="Tabla 2"/>
          <p:cNvGraphicFramePr>
            <a:graphicFrameLocks noGrp="1"/>
          </p:cNvGraphicFramePr>
          <p:nvPr>
            <p:extLst>
              <p:ext uri="{D42A27DB-BD31-4B8C-83A1-F6EECF244321}">
                <p14:modId xmlns:p14="http://schemas.microsoft.com/office/powerpoint/2010/main" val="4187915320"/>
              </p:ext>
            </p:extLst>
          </p:nvPr>
        </p:nvGraphicFramePr>
        <p:xfrm>
          <a:off x="710674" y="1698103"/>
          <a:ext cx="8039373" cy="4706197"/>
        </p:xfrm>
        <a:graphic>
          <a:graphicData uri="http://schemas.openxmlformats.org/drawingml/2006/table">
            <a:tbl>
              <a:tblPr firstRow="1" firstCol="1" bandRow="1">
                <a:tableStyleId>{912C8C85-51F0-491E-9774-3900AFEF0FD7}</a:tableStyleId>
              </a:tblPr>
              <a:tblGrid>
                <a:gridCol w="2547100">
                  <a:extLst>
                    <a:ext uri="{9D8B030D-6E8A-4147-A177-3AD203B41FA5}">
                      <a16:colId xmlns:a16="http://schemas.microsoft.com/office/drawing/2014/main" val="73963216"/>
                    </a:ext>
                  </a:extLst>
                </a:gridCol>
                <a:gridCol w="2547100">
                  <a:extLst>
                    <a:ext uri="{9D8B030D-6E8A-4147-A177-3AD203B41FA5}">
                      <a16:colId xmlns:a16="http://schemas.microsoft.com/office/drawing/2014/main" val="3722934426"/>
                    </a:ext>
                  </a:extLst>
                </a:gridCol>
                <a:gridCol w="1137492">
                  <a:extLst>
                    <a:ext uri="{9D8B030D-6E8A-4147-A177-3AD203B41FA5}">
                      <a16:colId xmlns:a16="http://schemas.microsoft.com/office/drawing/2014/main" val="3746666437"/>
                    </a:ext>
                  </a:extLst>
                </a:gridCol>
                <a:gridCol w="685572">
                  <a:extLst>
                    <a:ext uri="{9D8B030D-6E8A-4147-A177-3AD203B41FA5}">
                      <a16:colId xmlns:a16="http://schemas.microsoft.com/office/drawing/2014/main" val="3888489802"/>
                    </a:ext>
                  </a:extLst>
                </a:gridCol>
                <a:gridCol w="1122109">
                  <a:extLst>
                    <a:ext uri="{9D8B030D-6E8A-4147-A177-3AD203B41FA5}">
                      <a16:colId xmlns:a16="http://schemas.microsoft.com/office/drawing/2014/main" val="2940738759"/>
                    </a:ext>
                  </a:extLst>
                </a:gridCol>
              </a:tblGrid>
              <a:tr h="263248">
                <a:tc rowSpan="2" gridSpan="2">
                  <a:txBody>
                    <a:bodyPr/>
                    <a:lstStyle/>
                    <a:p>
                      <a:pPr algn="l">
                        <a:lnSpc>
                          <a:spcPct val="200000"/>
                        </a:lnSpc>
                        <a:spcAft>
                          <a:spcPts val="0"/>
                        </a:spcAft>
                      </a:pPr>
                      <a:r>
                        <a:rPr lang="es-EC" sz="1100" dirty="0">
                          <a:effectLst/>
                        </a:rPr>
                        <a:t> </a:t>
                      </a:r>
                      <a:endParaRPr lang="es-US" sz="1100" dirty="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b"/>
                </a:tc>
                <a:tc rowSpan="2" hMerge="1">
                  <a:txBody>
                    <a:bodyPr/>
                    <a:lstStyle/>
                    <a:p>
                      <a:endParaRPr lang="es-US"/>
                    </a:p>
                  </a:txBody>
                  <a:tcPr/>
                </a:tc>
                <a:tc gridSpan="3">
                  <a:txBody>
                    <a:bodyPr/>
                    <a:lstStyle/>
                    <a:p>
                      <a:pPr algn="ctr">
                        <a:lnSpc>
                          <a:spcPct val="200000"/>
                        </a:lnSpc>
                        <a:spcAft>
                          <a:spcPts val="0"/>
                        </a:spcAft>
                      </a:pPr>
                      <a:r>
                        <a:rPr lang="es-EC" sz="1100">
                          <a:effectLst/>
                        </a:rPr>
                        <a:t>Kolmogórov-Smirnov (Corrección de significación de Lilliefors)</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867415052"/>
                  </a:ext>
                </a:extLst>
              </a:tr>
              <a:tr h="340674">
                <a:tc gridSpan="2" vMerge="1">
                  <a:txBody>
                    <a:bodyPr/>
                    <a:lstStyle/>
                    <a:p>
                      <a:endParaRPr lang="es-US"/>
                    </a:p>
                  </a:txBody>
                  <a:tcPr/>
                </a:tc>
                <a:tc hMerge="1" vMerge="1">
                  <a:txBody>
                    <a:bodyPr/>
                    <a:lstStyle/>
                    <a:p>
                      <a:endParaRPr lang="es-US"/>
                    </a:p>
                  </a:txBody>
                  <a:tcPr/>
                </a:tc>
                <a:tc>
                  <a:txBody>
                    <a:bodyPr/>
                    <a:lstStyle/>
                    <a:p>
                      <a:pPr algn="ctr">
                        <a:lnSpc>
                          <a:spcPct val="200000"/>
                        </a:lnSpc>
                        <a:spcAft>
                          <a:spcPts val="0"/>
                        </a:spcAft>
                      </a:pPr>
                      <a:r>
                        <a:rPr lang="es-EC" sz="1100">
                          <a:effectLst/>
                        </a:rPr>
                        <a:t>Estadístico</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b"/>
                </a:tc>
                <a:tc>
                  <a:txBody>
                    <a:bodyPr/>
                    <a:lstStyle/>
                    <a:p>
                      <a:pPr algn="ctr">
                        <a:lnSpc>
                          <a:spcPct val="200000"/>
                        </a:lnSpc>
                        <a:spcAft>
                          <a:spcPts val="0"/>
                        </a:spcAft>
                      </a:pPr>
                      <a:r>
                        <a:rPr lang="es-EC" sz="1100">
                          <a:effectLst/>
                        </a:rPr>
                        <a:t>GL</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b"/>
                </a:tc>
                <a:tc>
                  <a:txBody>
                    <a:bodyPr/>
                    <a:lstStyle/>
                    <a:p>
                      <a:pPr algn="ctr">
                        <a:lnSpc>
                          <a:spcPct val="200000"/>
                        </a:lnSpc>
                        <a:spcAft>
                          <a:spcPts val="0"/>
                        </a:spcAft>
                      </a:pPr>
                      <a:r>
                        <a:rPr lang="es-EC" sz="1100">
                          <a:effectLst/>
                        </a:rPr>
                        <a:t>Sig.</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b"/>
                </a:tc>
                <a:extLst>
                  <a:ext uri="{0D108BD9-81ED-4DB2-BD59-A6C34878D82A}">
                    <a16:rowId xmlns:a16="http://schemas.microsoft.com/office/drawing/2014/main" val="2046816370"/>
                  </a:ext>
                </a:extLst>
              </a:tr>
              <a:tr h="340674">
                <a:tc rowSpan="6">
                  <a:txBody>
                    <a:bodyPr/>
                    <a:lstStyle/>
                    <a:p>
                      <a:pPr algn="ctr">
                        <a:lnSpc>
                          <a:spcPct val="200000"/>
                        </a:lnSpc>
                        <a:spcAft>
                          <a:spcPts val="0"/>
                        </a:spcAft>
                      </a:pPr>
                      <a:r>
                        <a:rPr lang="es-EC" sz="1100" dirty="0">
                          <a:effectLst/>
                        </a:rPr>
                        <a:t>Bienestar </a:t>
                      </a:r>
                      <a:br>
                        <a:rPr lang="es-EC" sz="1100" dirty="0">
                          <a:effectLst/>
                        </a:rPr>
                      </a:br>
                      <a:r>
                        <a:rPr lang="es-EC" sz="1100" dirty="0">
                          <a:effectLst/>
                        </a:rPr>
                        <a:t>Laboral</a:t>
                      </a:r>
                      <a:endParaRPr lang="es-US" sz="1100" dirty="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l">
                        <a:lnSpc>
                          <a:spcPct val="200000"/>
                        </a:lnSpc>
                        <a:spcAft>
                          <a:spcPts val="0"/>
                        </a:spcAft>
                      </a:pPr>
                      <a:r>
                        <a:rPr lang="es-EC" sz="1100">
                          <a:effectLst/>
                        </a:rPr>
                        <a:t>Relación con la Dirección</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0,102</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3669314676"/>
                  </a:ext>
                </a:extLst>
              </a:tr>
              <a:tr h="340674">
                <a:tc vMerge="1">
                  <a:txBody>
                    <a:bodyPr/>
                    <a:lstStyle/>
                    <a:p>
                      <a:endParaRPr lang="es-US"/>
                    </a:p>
                  </a:txBody>
                  <a:tcPr/>
                </a:tc>
                <a:tc>
                  <a:txBody>
                    <a:bodyPr/>
                    <a:lstStyle/>
                    <a:p>
                      <a:pPr algn="l">
                        <a:lnSpc>
                          <a:spcPct val="200000"/>
                        </a:lnSpc>
                        <a:spcAft>
                          <a:spcPts val="0"/>
                        </a:spcAft>
                      </a:pPr>
                      <a:r>
                        <a:rPr lang="es-EC" sz="1100">
                          <a:effectLst/>
                        </a:rPr>
                        <a:t>Participación en Decisiones</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0,258</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330317625"/>
                  </a:ext>
                </a:extLst>
              </a:tr>
              <a:tr h="340674">
                <a:tc vMerge="1">
                  <a:txBody>
                    <a:bodyPr/>
                    <a:lstStyle/>
                    <a:p>
                      <a:endParaRPr lang="es-US"/>
                    </a:p>
                  </a:txBody>
                  <a:tcPr/>
                </a:tc>
                <a:tc>
                  <a:txBody>
                    <a:bodyPr/>
                    <a:lstStyle/>
                    <a:p>
                      <a:pPr algn="l">
                        <a:lnSpc>
                          <a:spcPct val="200000"/>
                        </a:lnSpc>
                        <a:spcAft>
                          <a:spcPts val="0"/>
                        </a:spcAft>
                      </a:pPr>
                      <a:r>
                        <a:rPr lang="es-EC" sz="1100">
                          <a:effectLst/>
                        </a:rPr>
                        <a:t>Posibilidad de Promoción</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0,232</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4018895505"/>
                  </a:ext>
                </a:extLst>
              </a:tr>
              <a:tr h="340674">
                <a:tc vMerge="1">
                  <a:txBody>
                    <a:bodyPr/>
                    <a:lstStyle/>
                    <a:p>
                      <a:endParaRPr lang="es-US"/>
                    </a:p>
                  </a:txBody>
                  <a:tcPr/>
                </a:tc>
                <a:tc>
                  <a:txBody>
                    <a:bodyPr/>
                    <a:lstStyle/>
                    <a:p>
                      <a:pPr algn="l">
                        <a:lnSpc>
                          <a:spcPct val="200000"/>
                        </a:lnSpc>
                        <a:spcAft>
                          <a:spcPts val="0"/>
                        </a:spcAft>
                      </a:pPr>
                      <a:r>
                        <a:rPr lang="es-EC" sz="1100">
                          <a:effectLst/>
                        </a:rPr>
                        <a:t>Ambiente Físico de Trabajo</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0,296</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124804753"/>
                  </a:ext>
                </a:extLst>
              </a:tr>
              <a:tr h="340674">
                <a:tc vMerge="1">
                  <a:txBody>
                    <a:bodyPr/>
                    <a:lstStyle/>
                    <a:p>
                      <a:endParaRPr lang="es-US"/>
                    </a:p>
                  </a:txBody>
                  <a:tcPr/>
                </a:tc>
                <a:tc>
                  <a:txBody>
                    <a:bodyPr/>
                    <a:lstStyle/>
                    <a:p>
                      <a:pPr algn="l">
                        <a:lnSpc>
                          <a:spcPct val="200000"/>
                        </a:lnSpc>
                        <a:spcAft>
                          <a:spcPts val="0"/>
                        </a:spcAft>
                      </a:pPr>
                      <a:r>
                        <a:rPr lang="es-EC" sz="1100">
                          <a:effectLst/>
                        </a:rPr>
                        <a:t>Satisfacción en el Trabajo</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0,199</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3101552353"/>
                  </a:ext>
                </a:extLst>
              </a:tr>
              <a:tr h="340674">
                <a:tc vMerge="1">
                  <a:txBody>
                    <a:bodyPr/>
                    <a:lstStyle/>
                    <a:p>
                      <a:endParaRPr lang="es-US"/>
                    </a:p>
                  </a:txBody>
                  <a:tcPr/>
                </a:tc>
                <a:tc>
                  <a:txBody>
                    <a:bodyPr/>
                    <a:lstStyle/>
                    <a:p>
                      <a:pPr algn="l">
                        <a:lnSpc>
                          <a:spcPct val="200000"/>
                        </a:lnSpc>
                        <a:spcAft>
                          <a:spcPts val="0"/>
                        </a:spcAft>
                      </a:pPr>
                      <a:r>
                        <a:rPr lang="es-EC" sz="1100">
                          <a:effectLst/>
                        </a:rPr>
                        <a:t>Compensación y Beneficios</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0,235</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146657986"/>
                  </a:ext>
                </a:extLst>
              </a:tr>
              <a:tr h="340674">
                <a:tc rowSpan="5">
                  <a:txBody>
                    <a:bodyPr/>
                    <a:lstStyle/>
                    <a:p>
                      <a:pPr algn="ctr">
                        <a:lnSpc>
                          <a:spcPct val="200000"/>
                        </a:lnSpc>
                        <a:spcAft>
                          <a:spcPts val="0"/>
                        </a:spcAft>
                      </a:pPr>
                      <a:r>
                        <a:rPr lang="es-EC" sz="1100" dirty="0">
                          <a:effectLst/>
                        </a:rPr>
                        <a:t>Desempeño Laboral</a:t>
                      </a:r>
                      <a:endParaRPr lang="es-US" sz="1100" dirty="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l">
                        <a:lnSpc>
                          <a:spcPct val="200000"/>
                        </a:lnSpc>
                        <a:spcAft>
                          <a:spcPts val="0"/>
                        </a:spcAft>
                      </a:pPr>
                      <a:r>
                        <a:rPr lang="es-EC" sz="1100">
                          <a:effectLst/>
                        </a:rPr>
                        <a:t>Conocimiento/Habilidad</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0,113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3781234214"/>
                  </a:ext>
                </a:extLst>
              </a:tr>
              <a:tr h="340674">
                <a:tc vMerge="1">
                  <a:txBody>
                    <a:bodyPr/>
                    <a:lstStyle/>
                    <a:p>
                      <a:endParaRPr lang="es-US"/>
                    </a:p>
                  </a:txBody>
                  <a:tcPr/>
                </a:tc>
                <a:tc>
                  <a:txBody>
                    <a:bodyPr/>
                    <a:lstStyle/>
                    <a:p>
                      <a:pPr algn="l">
                        <a:lnSpc>
                          <a:spcPct val="200000"/>
                        </a:lnSpc>
                        <a:spcAft>
                          <a:spcPts val="0"/>
                        </a:spcAft>
                      </a:pPr>
                      <a:r>
                        <a:rPr lang="es-EC" sz="1100">
                          <a:effectLst/>
                        </a:rPr>
                        <a:t>Trabajo en Equipo</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0,149</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1572293592"/>
                  </a:ext>
                </a:extLst>
              </a:tr>
              <a:tr h="340674">
                <a:tc vMerge="1">
                  <a:txBody>
                    <a:bodyPr/>
                    <a:lstStyle/>
                    <a:p>
                      <a:endParaRPr lang="es-US"/>
                    </a:p>
                  </a:txBody>
                  <a:tcPr/>
                </a:tc>
                <a:tc>
                  <a:txBody>
                    <a:bodyPr/>
                    <a:lstStyle/>
                    <a:p>
                      <a:pPr algn="l">
                        <a:lnSpc>
                          <a:spcPct val="200000"/>
                        </a:lnSpc>
                        <a:spcAft>
                          <a:spcPts val="0"/>
                        </a:spcAft>
                      </a:pPr>
                      <a:r>
                        <a:rPr lang="es-EC" sz="1100">
                          <a:effectLst/>
                        </a:rPr>
                        <a:t>Responsabilidad</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0,222</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3422156660"/>
                  </a:ext>
                </a:extLst>
              </a:tr>
              <a:tr h="340674">
                <a:tc vMerge="1">
                  <a:txBody>
                    <a:bodyPr/>
                    <a:lstStyle/>
                    <a:p>
                      <a:endParaRPr lang="es-US"/>
                    </a:p>
                  </a:txBody>
                  <a:tcPr/>
                </a:tc>
                <a:tc>
                  <a:txBody>
                    <a:bodyPr/>
                    <a:lstStyle/>
                    <a:p>
                      <a:pPr algn="l">
                        <a:lnSpc>
                          <a:spcPct val="200000"/>
                        </a:lnSpc>
                        <a:spcAft>
                          <a:spcPts val="0"/>
                        </a:spcAft>
                      </a:pPr>
                      <a:r>
                        <a:rPr lang="es-EC" sz="1100">
                          <a:effectLst/>
                        </a:rPr>
                        <a:t>Calidad</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0,285</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0,000</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1457564419"/>
                  </a:ext>
                </a:extLst>
              </a:tr>
              <a:tr h="340674">
                <a:tc vMerge="1">
                  <a:txBody>
                    <a:bodyPr/>
                    <a:lstStyle/>
                    <a:p>
                      <a:endParaRPr lang="es-US"/>
                    </a:p>
                  </a:txBody>
                  <a:tcPr/>
                </a:tc>
                <a:tc>
                  <a:txBody>
                    <a:bodyPr/>
                    <a:lstStyle/>
                    <a:p>
                      <a:pPr algn="l">
                        <a:lnSpc>
                          <a:spcPct val="200000"/>
                        </a:lnSpc>
                        <a:spcAft>
                          <a:spcPts val="0"/>
                        </a:spcAft>
                      </a:pPr>
                      <a:r>
                        <a:rPr lang="es-EC" sz="1100">
                          <a:effectLst/>
                        </a:rPr>
                        <a:t>Productividad</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dirty="0">
                          <a:effectLst/>
                        </a:rPr>
                        <a:t>0,149</a:t>
                      </a:r>
                      <a:endParaRPr lang="es-US" sz="1100" dirty="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a:effectLst/>
                        </a:rPr>
                        <a:t>203</a:t>
                      </a:r>
                      <a:endParaRPr lang="es-US" sz="110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tc>
                  <a:txBody>
                    <a:bodyPr/>
                    <a:lstStyle/>
                    <a:p>
                      <a:pPr algn="ctr">
                        <a:lnSpc>
                          <a:spcPct val="200000"/>
                        </a:lnSpc>
                        <a:spcAft>
                          <a:spcPts val="0"/>
                        </a:spcAft>
                      </a:pPr>
                      <a:r>
                        <a:rPr lang="es-EC" sz="1100" dirty="0">
                          <a:effectLst/>
                        </a:rPr>
                        <a:t>0,000</a:t>
                      </a:r>
                      <a:endParaRPr lang="es-US" sz="1100" dirty="0">
                        <a:effectLst/>
                        <a:latin typeface="Segoe UI" panose="020B0502040204020203" pitchFamily="34" charset="0"/>
                        <a:ea typeface="Segoe UI" panose="020B0502040204020203" pitchFamily="34" charset="0"/>
                        <a:cs typeface="Segoe UI" panose="020B0502040204020203" pitchFamily="34" charset="0"/>
                      </a:endParaRPr>
                    </a:p>
                  </a:txBody>
                  <a:tcPr marL="22583" marR="22583" marT="0" marB="0" anchor="ctr"/>
                </a:tc>
                <a:extLst>
                  <a:ext uri="{0D108BD9-81ED-4DB2-BD59-A6C34878D82A}">
                    <a16:rowId xmlns:a16="http://schemas.microsoft.com/office/drawing/2014/main" val="1492787916"/>
                  </a:ext>
                </a:extLst>
              </a:tr>
            </a:tbl>
          </a:graphicData>
        </a:graphic>
      </p:graphicFrame>
      <p:sp>
        <p:nvSpPr>
          <p:cNvPr id="4" name="Rectángulo 3"/>
          <p:cNvSpPr/>
          <p:nvPr/>
        </p:nvSpPr>
        <p:spPr>
          <a:xfrm>
            <a:off x="710675" y="1177704"/>
            <a:ext cx="10382627" cy="307777"/>
          </a:xfrm>
          <a:prstGeom prst="rect">
            <a:avLst/>
          </a:prstGeom>
        </p:spPr>
        <p:txBody>
          <a:bodyPr wrap="square">
            <a:spAutoFit/>
          </a:bodyPr>
          <a:lstStyle/>
          <a:p>
            <a:r>
              <a:rPr lang="es-EC" sz="1400" i="1" dirty="0">
                <a:latin typeface="Segoe UI" panose="020B0502040204020203" pitchFamily="34" charset="0"/>
                <a:ea typeface="Segoe UI" panose="020B0502040204020203" pitchFamily="34" charset="0"/>
                <a:cs typeface="Segoe UI" panose="020B0502040204020203" pitchFamily="34" charset="0"/>
              </a:rPr>
              <a:t>Pruebas de normalidad para los Factores de Bienestar Laboral y Desempeño Laboral en los empleados de las PYMES de alojamiento</a:t>
            </a:r>
            <a:endParaRPr lang="es-US" sz="1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0826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8BA45DC4-1C09-4CA6-8054-7898913D8CD7}"/>
                  </a:ext>
                </a:extLst>
              </p:cNvPr>
              <p:cNvGraphicFramePr>
                <a:graphicFrameLocks noGrp="1"/>
              </p:cNvGraphicFramePr>
              <p:nvPr>
                <p:extLst>
                  <p:ext uri="{D42A27DB-BD31-4B8C-83A1-F6EECF244321}">
                    <p14:modId xmlns:p14="http://schemas.microsoft.com/office/powerpoint/2010/main" val="2632723321"/>
                  </p:ext>
                </p:extLst>
              </p:nvPr>
            </p:nvGraphicFramePr>
            <p:xfrm>
              <a:off x="1174593" y="1448759"/>
              <a:ext cx="10320720" cy="4606814"/>
            </p:xfrm>
            <a:graphic>
              <a:graphicData uri="http://schemas.openxmlformats.org/drawingml/2006/table">
                <a:tbl>
                  <a:tblPr firstRow="1" firstCol="1" bandRow="1">
                    <a:tableStyleId>{F2DE63D5-997A-4646-A377-4702673A728D}</a:tableStyleId>
                  </a:tblPr>
                  <a:tblGrid>
                    <a:gridCol w="1856812">
                      <a:extLst>
                        <a:ext uri="{9D8B030D-6E8A-4147-A177-3AD203B41FA5}">
                          <a16:colId xmlns:a16="http://schemas.microsoft.com/office/drawing/2014/main" val="1718134487"/>
                        </a:ext>
                      </a:extLst>
                    </a:gridCol>
                    <a:gridCol w="1359815">
                      <a:extLst>
                        <a:ext uri="{9D8B030D-6E8A-4147-A177-3AD203B41FA5}">
                          <a16:colId xmlns:a16="http://schemas.microsoft.com/office/drawing/2014/main" val="3724658926"/>
                        </a:ext>
                      </a:extLst>
                    </a:gridCol>
                    <a:gridCol w="1359815">
                      <a:extLst>
                        <a:ext uri="{9D8B030D-6E8A-4147-A177-3AD203B41FA5}">
                          <a16:colId xmlns:a16="http://schemas.microsoft.com/office/drawing/2014/main" val="2297520173"/>
                        </a:ext>
                      </a:extLst>
                    </a:gridCol>
                    <a:gridCol w="1511260">
                      <a:extLst>
                        <a:ext uri="{9D8B030D-6E8A-4147-A177-3AD203B41FA5}">
                          <a16:colId xmlns:a16="http://schemas.microsoft.com/office/drawing/2014/main" val="2950869942"/>
                        </a:ext>
                      </a:extLst>
                    </a:gridCol>
                    <a:gridCol w="1511260">
                      <a:extLst>
                        <a:ext uri="{9D8B030D-6E8A-4147-A177-3AD203B41FA5}">
                          <a16:colId xmlns:a16="http://schemas.microsoft.com/office/drawing/2014/main" val="587504065"/>
                        </a:ext>
                      </a:extLst>
                    </a:gridCol>
                    <a:gridCol w="1360879">
                      <a:extLst>
                        <a:ext uri="{9D8B030D-6E8A-4147-A177-3AD203B41FA5}">
                          <a16:colId xmlns:a16="http://schemas.microsoft.com/office/drawing/2014/main" val="3355393166"/>
                        </a:ext>
                      </a:extLst>
                    </a:gridCol>
                    <a:gridCol w="1360879">
                      <a:extLst>
                        <a:ext uri="{9D8B030D-6E8A-4147-A177-3AD203B41FA5}">
                          <a16:colId xmlns:a16="http://schemas.microsoft.com/office/drawing/2014/main" val="782243350"/>
                        </a:ext>
                      </a:extLst>
                    </a:gridCol>
                  </a:tblGrid>
                  <a:tr h="599853">
                    <a:tc gridSpan="2">
                      <a:txBody>
                        <a:bodyPr/>
                        <a:lstStyle/>
                        <a:p>
                          <a:pPr algn="ctr">
                            <a:lnSpc>
                              <a:spcPct val="200000"/>
                            </a:lnSpc>
                            <a:spcAft>
                              <a:spcPts val="0"/>
                            </a:spcAft>
                          </a:pPr>
                          <a:r>
                            <a:rPr lang="es-EC" sz="700">
                              <a:effectLst/>
                            </a:rPr>
                            <a:t>Correlación de Spearman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hMerge="1">
                      <a:txBody>
                        <a:bodyPr/>
                        <a:lstStyle/>
                        <a:p>
                          <a:endParaRPr lang="es-EC"/>
                        </a:p>
                      </a:txBody>
                      <a:tcPr/>
                    </a:tc>
                    <a:tc>
                      <a:txBody>
                        <a:bodyPr/>
                        <a:lstStyle/>
                        <a:p>
                          <a:pPr algn="r">
                            <a:lnSpc>
                              <a:spcPct val="200000"/>
                            </a:lnSpc>
                            <a:spcAft>
                              <a:spcPts val="0"/>
                            </a:spcAft>
                          </a:pPr>
                          <a:r>
                            <a:rPr lang="es-EC" sz="600">
                              <a:effectLst/>
                            </a:rPr>
                            <a:t>Conocimiento/</a:t>
                          </a:r>
                          <a:br>
                            <a:rPr lang="es-EC" sz="600">
                              <a:effectLst/>
                            </a:rPr>
                          </a:br>
                          <a:r>
                            <a:rPr lang="es-EC" sz="600">
                              <a:effectLst/>
                            </a:rPr>
                            <a:t>Habilidad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Trabajo en Equipo</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Responsabilidad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Calidad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Productividad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4173926295"/>
                      </a:ext>
                    </a:extLst>
                  </a:tr>
                  <a:tr h="218253">
                    <a:tc rowSpan="3">
                      <a:txBody>
                        <a:bodyPr/>
                        <a:lstStyle/>
                        <a:p>
                          <a:pPr algn="l">
                            <a:lnSpc>
                              <a:spcPct val="200000"/>
                            </a:lnSpc>
                            <a:spcAft>
                              <a:spcPts val="0"/>
                            </a:spcAft>
                          </a:pPr>
                          <a:r>
                            <a:rPr lang="es-EC" sz="700">
                              <a:effectLst/>
                            </a:rPr>
                            <a:t>Relación con la Dirección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pPr algn="ctr">
                            <a:lnSpc>
                              <a:spcPct val="200000"/>
                            </a:lnSpc>
                            <a:spcAft>
                              <a:spcPts val="0"/>
                            </a:spcAft>
                          </a:pPr>
                          <a14:m>
                            <m:oMath xmlns:m="http://schemas.openxmlformats.org/officeDocument/2006/math">
                              <m:r>
                                <a:rPr lang="es-EC" sz="700">
                                  <a:effectLst/>
                                  <a:latin typeface="Cambria Math" panose="02040503050406030204" pitchFamily="18" charset="0"/>
                                </a:rPr>
                                <m:t>𝜌</m:t>
                              </m:r>
                            </m:oMath>
                          </a14:m>
                          <a:r>
                            <a:rPr lang="es-EC" sz="700">
                              <a:effectLst/>
                            </a:rPr>
                            <a:t> (corr)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0,417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0,282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0,270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0,366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0,436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683175867"/>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922365717"/>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22637932"/>
                      </a:ext>
                    </a:extLst>
                  </a:tr>
                  <a:tr h="218253">
                    <a:tc rowSpan="3">
                      <a:txBody>
                        <a:bodyPr/>
                        <a:lstStyle/>
                        <a:p>
                          <a:pPr algn="l">
                            <a:lnSpc>
                              <a:spcPct val="200000"/>
                            </a:lnSpc>
                            <a:spcAft>
                              <a:spcPts val="0"/>
                            </a:spcAft>
                          </a:pPr>
                          <a:r>
                            <a:rPr lang="es-EC" sz="700">
                              <a:effectLst/>
                            </a:rPr>
                            <a:t>Participación en Decisiones</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pPr algn="ctr">
                            <a:lnSpc>
                              <a:spcPct val="200000"/>
                            </a:lnSpc>
                            <a:spcAft>
                              <a:spcPts val="0"/>
                            </a:spcAft>
                          </a:pPr>
                          <a14:m>
                            <m:oMath xmlns:m="http://schemas.openxmlformats.org/officeDocument/2006/math">
                              <m:r>
                                <a:rPr lang="es-EC" sz="700">
                                  <a:effectLst/>
                                  <a:latin typeface="Cambria Math" panose="02040503050406030204" pitchFamily="18" charset="0"/>
                                </a:rPr>
                                <m:t>𝜌</m:t>
                              </m:r>
                            </m:oMath>
                          </a14:m>
                          <a:r>
                            <a:rPr lang="es-EC" sz="700">
                              <a:effectLst/>
                            </a:rPr>
                            <a:t> (corr)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0,693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0,522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0,390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0,591</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0,546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904472946"/>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2040434770"/>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678267790"/>
                      </a:ext>
                    </a:extLst>
                  </a:tr>
                  <a:tr h="218253">
                    <a:tc rowSpan="3">
                      <a:txBody>
                        <a:bodyPr/>
                        <a:lstStyle/>
                        <a:p>
                          <a:pPr algn="l">
                            <a:lnSpc>
                              <a:spcPct val="200000"/>
                            </a:lnSpc>
                            <a:spcAft>
                              <a:spcPts val="0"/>
                            </a:spcAft>
                          </a:pPr>
                          <a:r>
                            <a:rPr lang="es-EC" sz="700" dirty="0">
                              <a:effectLst/>
                            </a:rPr>
                            <a:t>Posibilidad de Promoción</a:t>
                          </a:r>
                          <a:endParaRPr lang="es-EC"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pPr algn="ctr">
                            <a:lnSpc>
                              <a:spcPct val="200000"/>
                            </a:lnSpc>
                            <a:spcAft>
                              <a:spcPts val="0"/>
                            </a:spcAft>
                          </a:pPr>
                          <a14:m>
                            <m:oMath xmlns:m="http://schemas.openxmlformats.org/officeDocument/2006/math">
                              <m:r>
                                <a:rPr lang="es-EC" sz="700">
                                  <a:effectLst/>
                                  <a:latin typeface="Cambria Math" panose="02040503050406030204" pitchFamily="18" charset="0"/>
                                </a:rPr>
                                <m:t>𝜌</m:t>
                              </m:r>
                            </m:oMath>
                          </a14:m>
                          <a:r>
                            <a:rPr lang="es-EC" sz="700">
                              <a:effectLst/>
                            </a:rPr>
                            <a:t> (corr)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0,455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0,325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0,164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0,292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0,362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436485899"/>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0,019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157879868"/>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476635605"/>
                      </a:ext>
                    </a:extLst>
                  </a:tr>
                  <a:tr h="218253">
                    <a:tc rowSpan="3">
                      <a:txBody>
                        <a:bodyPr/>
                        <a:lstStyle/>
                        <a:p>
                          <a:pPr algn="l">
                            <a:lnSpc>
                              <a:spcPct val="200000"/>
                            </a:lnSpc>
                            <a:spcAft>
                              <a:spcPts val="0"/>
                            </a:spcAft>
                          </a:pPr>
                          <a:r>
                            <a:rPr lang="es-EC" sz="700">
                              <a:effectLst/>
                            </a:rPr>
                            <a:t>Ambiente Físico </a:t>
                          </a:r>
                          <a:br>
                            <a:rPr lang="es-EC" sz="700">
                              <a:effectLst/>
                            </a:rPr>
                          </a:br>
                          <a:r>
                            <a:rPr lang="es-EC" sz="700">
                              <a:effectLst/>
                            </a:rPr>
                            <a:t>de Trabajo</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pPr algn="ctr">
                            <a:lnSpc>
                              <a:spcPct val="200000"/>
                            </a:lnSpc>
                            <a:spcAft>
                              <a:spcPts val="0"/>
                            </a:spcAft>
                          </a:pPr>
                          <a14:m>
                            <m:oMath xmlns:m="http://schemas.openxmlformats.org/officeDocument/2006/math">
                              <m:r>
                                <a:rPr lang="es-EC" sz="700">
                                  <a:effectLst/>
                                  <a:latin typeface="Cambria Math" panose="02040503050406030204" pitchFamily="18" charset="0"/>
                                </a:rPr>
                                <m:t>𝜌</m:t>
                              </m:r>
                            </m:oMath>
                          </a14:m>
                          <a:r>
                            <a:rPr lang="es-EC" sz="700">
                              <a:effectLst/>
                            </a:rPr>
                            <a:t> (corr)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0,559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0,378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0,255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0,331</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0,478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220236109"/>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864658512"/>
                      </a:ext>
                    </a:extLst>
                  </a:tr>
                  <a:tr h="296660">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4098059494"/>
                      </a:ext>
                    </a:extLst>
                  </a:tr>
                  <a:tr h="218253">
                    <a:tc rowSpan="3">
                      <a:txBody>
                        <a:bodyPr/>
                        <a:lstStyle/>
                        <a:p>
                          <a:pPr algn="l">
                            <a:lnSpc>
                              <a:spcPct val="200000"/>
                            </a:lnSpc>
                            <a:spcAft>
                              <a:spcPts val="0"/>
                            </a:spcAft>
                          </a:pPr>
                          <a:r>
                            <a:rPr lang="es-EC" sz="700">
                              <a:effectLst/>
                            </a:rPr>
                            <a:t>Satisfacción en el Trabajo</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pPr algn="ctr">
                            <a:lnSpc>
                              <a:spcPct val="200000"/>
                            </a:lnSpc>
                            <a:spcAft>
                              <a:spcPts val="0"/>
                            </a:spcAft>
                          </a:pPr>
                          <a14:m>
                            <m:oMath xmlns:m="http://schemas.openxmlformats.org/officeDocument/2006/math">
                              <m:r>
                                <a:rPr lang="es-EC" sz="700">
                                  <a:effectLst/>
                                  <a:latin typeface="Cambria Math" panose="02040503050406030204" pitchFamily="18" charset="0"/>
                                </a:rPr>
                                <m:t>𝜌</m:t>
                              </m:r>
                            </m:oMath>
                          </a14:m>
                          <a:r>
                            <a:rPr lang="es-EC" sz="700">
                              <a:effectLst/>
                            </a:rPr>
                            <a:t> (corr)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0,394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0,221</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0,158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0,350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0,414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501552187"/>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0,024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736874852"/>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835473195"/>
                      </a:ext>
                    </a:extLst>
                  </a:tr>
                  <a:tr h="218253">
                    <a:tc rowSpan="3">
                      <a:txBody>
                        <a:bodyPr/>
                        <a:lstStyle/>
                        <a:p>
                          <a:pPr algn="l">
                            <a:lnSpc>
                              <a:spcPct val="200000"/>
                            </a:lnSpc>
                            <a:spcAft>
                              <a:spcPts val="0"/>
                            </a:spcAft>
                          </a:pPr>
                          <a:r>
                            <a:rPr lang="es-EC" sz="700">
                              <a:effectLst/>
                            </a:rPr>
                            <a:t>Compensación y Beneficios</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pPr algn="ctr">
                            <a:lnSpc>
                              <a:spcPct val="200000"/>
                            </a:lnSpc>
                            <a:spcAft>
                              <a:spcPts val="0"/>
                            </a:spcAft>
                          </a:pPr>
                          <a14:m>
                            <m:oMath xmlns:m="http://schemas.openxmlformats.org/officeDocument/2006/math">
                              <m:r>
                                <a:rPr lang="es-EC" sz="700">
                                  <a:effectLst/>
                                  <a:latin typeface="Cambria Math" panose="02040503050406030204" pitchFamily="18" charset="0"/>
                                </a:rPr>
                                <m:t>𝜌</m:t>
                              </m:r>
                            </m:oMath>
                          </a14:m>
                          <a:r>
                            <a:rPr lang="es-EC" sz="700">
                              <a:effectLst/>
                            </a:rPr>
                            <a:t> (corr)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0,416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0,263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0,194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0,278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0,458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582316883"/>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373033595"/>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dirty="0">
                              <a:effectLst/>
                            </a:rPr>
                            <a:t>203</a:t>
                          </a:r>
                          <a:endParaRPr lang="es-EC"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dirty="0">
                              <a:effectLst/>
                            </a:rPr>
                            <a:t>203</a:t>
                          </a:r>
                          <a:endParaRPr lang="es-EC"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344154121"/>
                      </a:ext>
                    </a:extLst>
                  </a:tr>
                </a:tbl>
              </a:graphicData>
            </a:graphic>
          </p:graphicFrame>
        </mc:Choice>
        <mc:Fallback xmlns="">
          <p:graphicFrame>
            <p:nvGraphicFramePr>
              <p:cNvPr id="3" name="Tabla 2">
                <a:extLst>
                  <a:ext uri="{FF2B5EF4-FFF2-40B4-BE49-F238E27FC236}">
                    <a16:creationId xmlns:a16="http://schemas.microsoft.com/office/drawing/2014/main" id="{8BA45DC4-1C09-4CA6-8054-7898913D8CD7}"/>
                  </a:ext>
                </a:extLst>
              </p:cNvPr>
              <p:cNvGraphicFramePr>
                <a:graphicFrameLocks noGrp="1"/>
              </p:cNvGraphicFramePr>
              <p:nvPr>
                <p:extLst>
                  <p:ext uri="{D42A27DB-BD31-4B8C-83A1-F6EECF244321}">
                    <p14:modId xmlns:p14="http://schemas.microsoft.com/office/powerpoint/2010/main" val="2632723321"/>
                  </p:ext>
                </p:extLst>
              </p:nvPr>
            </p:nvGraphicFramePr>
            <p:xfrm>
              <a:off x="1174593" y="1448759"/>
              <a:ext cx="10320720" cy="4606814"/>
            </p:xfrm>
            <a:graphic>
              <a:graphicData uri="http://schemas.openxmlformats.org/drawingml/2006/table">
                <a:tbl>
                  <a:tblPr firstRow="1" firstCol="1" bandRow="1">
                    <a:tableStyleId>{F2DE63D5-997A-4646-A377-4702673A728D}</a:tableStyleId>
                  </a:tblPr>
                  <a:tblGrid>
                    <a:gridCol w="1856812">
                      <a:extLst>
                        <a:ext uri="{9D8B030D-6E8A-4147-A177-3AD203B41FA5}">
                          <a16:colId xmlns:a16="http://schemas.microsoft.com/office/drawing/2014/main" val="1718134487"/>
                        </a:ext>
                      </a:extLst>
                    </a:gridCol>
                    <a:gridCol w="1359815">
                      <a:extLst>
                        <a:ext uri="{9D8B030D-6E8A-4147-A177-3AD203B41FA5}">
                          <a16:colId xmlns:a16="http://schemas.microsoft.com/office/drawing/2014/main" val="3724658926"/>
                        </a:ext>
                      </a:extLst>
                    </a:gridCol>
                    <a:gridCol w="1359815">
                      <a:extLst>
                        <a:ext uri="{9D8B030D-6E8A-4147-A177-3AD203B41FA5}">
                          <a16:colId xmlns:a16="http://schemas.microsoft.com/office/drawing/2014/main" val="2297520173"/>
                        </a:ext>
                      </a:extLst>
                    </a:gridCol>
                    <a:gridCol w="1511260">
                      <a:extLst>
                        <a:ext uri="{9D8B030D-6E8A-4147-A177-3AD203B41FA5}">
                          <a16:colId xmlns:a16="http://schemas.microsoft.com/office/drawing/2014/main" val="2950869942"/>
                        </a:ext>
                      </a:extLst>
                    </a:gridCol>
                    <a:gridCol w="1511260">
                      <a:extLst>
                        <a:ext uri="{9D8B030D-6E8A-4147-A177-3AD203B41FA5}">
                          <a16:colId xmlns:a16="http://schemas.microsoft.com/office/drawing/2014/main" val="587504065"/>
                        </a:ext>
                      </a:extLst>
                    </a:gridCol>
                    <a:gridCol w="1360879">
                      <a:extLst>
                        <a:ext uri="{9D8B030D-6E8A-4147-A177-3AD203B41FA5}">
                          <a16:colId xmlns:a16="http://schemas.microsoft.com/office/drawing/2014/main" val="3355393166"/>
                        </a:ext>
                      </a:extLst>
                    </a:gridCol>
                    <a:gridCol w="1360879">
                      <a:extLst>
                        <a:ext uri="{9D8B030D-6E8A-4147-A177-3AD203B41FA5}">
                          <a16:colId xmlns:a16="http://schemas.microsoft.com/office/drawing/2014/main" val="782243350"/>
                        </a:ext>
                      </a:extLst>
                    </a:gridCol>
                  </a:tblGrid>
                  <a:tr h="599853">
                    <a:tc gridSpan="2">
                      <a:txBody>
                        <a:bodyPr/>
                        <a:lstStyle/>
                        <a:p>
                          <a:pPr algn="ctr">
                            <a:lnSpc>
                              <a:spcPct val="200000"/>
                            </a:lnSpc>
                            <a:spcAft>
                              <a:spcPts val="0"/>
                            </a:spcAft>
                          </a:pPr>
                          <a:r>
                            <a:rPr lang="es-EC" sz="700">
                              <a:effectLst/>
                            </a:rPr>
                            <a:t>Correlación de Spearman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hMerge="1">
                      <a:txBody>
                        <a:bodyPr/>
                        <a:lstStyle/>
                        <a:p>
                          <a:endParaRPr lang="es-EC"/>
                        </a:p>
                      </a:txBody>
                      <a:tcPr/>
                    </a:tc>
                    <a:tc>
                      <a:txBody>
                        <a:bodyPr/>
                        <a:lstStyle/>
                        <a:p>
                          <a:pPr algn="r">
                            <a:lnSpc>
                              <a:spcPct val="200000"/>
                            </a:lnSpc>
                            <a:spcAft>
                              <a:spcPts val="0"/>
                            </a:spcAft>
                          </a:pPr>
                          <a:r>
                            <a:rPr lang="es-EC" sz="600">
                              <a:effectLst/>
                            </a:rPr>
                            <a:t>Conocimiento/</a:t>
                          </a:r>
                          <a:br>
                            <a:rPr lang="es-EC" sz="600">
                              <a:effectLst/>
                            </a:rPr>
                          </a:br>
                          <a:r>
                            <a:rPr lang="es-EC" sz="600">
                              <a:effectLst/>
                            </a:rPr>
                            <a:t>Habilidad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Trabajo en Equipo</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Responsabilidad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Calidad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600">
                              <a:effectLst/>
                            </a:rPr>
                            <a:t>Productividad</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4173926295"/>
                      </a:ext>
                    </a:extLst>
                  </a:tr>
                  <a:tr h="218253">
                    <a:tc rowSpan="3">
                      <a:txBody>
                        <a:bodyPr/>
                        <a:lstStyle/>
                        <a:p>
                          <a:pPr algn="l">
                            <a:lnSpc>
                              <a:spcPct val="200000"/>
                            </a:lnSpc>
                            <a:spcAft>
                              <a:spcPts val="0"/>
                            </a:spcAft>
                          </a:pPr>
                          <a:r>
                            <a:rPr lang="es-EC" sz="700">
                              <a:effectLst/>
                            </a:rPr>
                            <a:t>Relación con la Dirección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endParaRPr lang="es-EC"/>
                        </a:p>
                      </a:txBody>
                      <a:tcPr marL="28793" marR="28793" marT="0" marB="0" anchor="ctr">
                        <a:blipFill>
                          <a:blip r:embed="rId2"/>
                          <a:stretch>
                            <a:fillRect l="-137220" t="-285714" r="-523767" b="-1794286"/>
                          </a:stretch>
                        </a:blipFill>
                      </a:tcPr>
                    </a:tc>
                    <a:tc>
                      <a:txBody>
                        <a:bodyPr/>
                        <a:lstStyle/>
                        <a:p>
                          <a:pPr algn="r">
                            <a:lnSpc>
                              <a:spcPct val="200000"/>
                            </a:lnSpc>
                            <a:spcAft>
                              <a:spcPts val="0"/>
                            </a:spcAft>
                          </a:pPr>
                          <a:r>
                            <a:rPr lang="es-EC" sz="700">
                              <a:effectLst/>
                            </a:rPr>
                            <a:t>0,417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0,282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0,270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0,366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0,436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683175867"/>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922365717"/>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22637932"/>
                      </a:ext>
                    </a:extLst>
                  </a:tr>
                  <a:tr h="218253">
                    <a:tc rowSpan="3">
                      <a:txBody>
                        <a:bodyPr/>
                        <a:lstStyle/>
                        <a:p>
                          <a:pPr algn="l">
                            <a:lnSpc>
                              <a:spcPct val="200000"/>
                            </a:lnSpc>
                            <a:spcAft>
                              <a:spcPts val="0"/>
                            </a:spcAft>
                          </a:pPr>
                          <a:r>
                            <a:rPr lang="es-EC" sz="700">
                              <a:effectLst/>
                            </a:rPr>
                            <a:t>Participación en Decisiones</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endParaRPr lang="es-EC"/>
                        </a:p>
                      </a:txBody>
                      <a:tcPr marL="28793" marR="28793" marT="0" marB="0" anchor="ctr">
                        <a:blipFill>
                          <a:blip r:embed="rId2"/>
                          <a:stretch>
                            <a:fillRect l="-137220" t="-575000" r="-523767" b="-1444444"/>
                          </a:stretch>
                        </a:blipFill>
                      </a:tcPr>
                    </a:tc>
                    <a:tc>
                      <a:txBody>
                        <a:bodyPr/>
                        <a:lstStyle/>
                        <a:p>
                          <a:pPr algn="r">
                            <a:lnSpc>
                              <a:spcPct val="200000"/>
                            </a:lnSpc>
                            <a:spcAft>
                              <a:spcPts val="0"/>
                            </a:spcAft>
                          </a:pPr>
                          <a:r>
                            <a:rPr lang="es-EC" sz="700">
                              <a:effectLst/>
                            </a:rPr>
                            <a:t>0,693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0,522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0,390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0,591</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0,546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904472946"/>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2040434770"/>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678267790"/>
                      </a:ext>
                    </a:extLst>
                  </a:tr>
                  <a:tr h="218253">
                    <a:tc rowSpan="3">
                      <a:txBody>
                        <a:bodyPr/>
                        <a:lstStyle/>
                        <a:p>
                          <a:pPr algn="l">
                            <a:lnSpc>
                              <a:spcPct val="200000"/>
                            </a:lnSpc>
                            <a:spcAft>
                              <a:spcPts val="0"/>
                            </a:spcAft>
                          </a:pPr>
                          <a:r>
                            <a:rPr lang="es-EC" sz="700" dirty="0">
                              <a:effectLst/>
                            </a:rPr>
                            <a:t>Posibilidad de Promoción</a:t>
                          </a:r>
                          <a:endParaRPr lang="es-EC"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endParaRPr lang="es-EC"/>
                        </a:p>
                      </a:txBody>
                      <a:tcPr marL="28793" marR="28793" marT="0" marB="0" anchor="ctr">
                        <a:blipFill>
                          <a:blip r:embed="rId2"/>
                          <a:stretch>
                            <a:fillRect l="-137220" t="-875000" r="-523767" b="-1144444"/>
                          </a:stretch>
                        </a:blipFill>
                      </a:tcPr>
                    </a:tc>
                    <a:tc>
                      <a:txBody>
                        <a:bodyPr/>
                        <a:lstStyle/>
                        <a:p>
                          <a:pPr algn="r">
                            <a:lnSpc>
                              <a:spcPct val="200000"/>
                            </a:lnSpc>
                            <a:spcAft>
                              <a:spcPts val="0"/>
                            </a:spcAft>
                          </a:pPr>
                          <a:r>
                            <a:rPr lang="es-EC" sz="700">
                              <a:effectLst/>
                            </a:rPr>
                            <a:t>0,455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0,325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0,164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0,292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0,362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436485899"/>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0,019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157879868"/>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476635605"/>
                      </a:ext>
                    </a:extLst>
                  </a:tr>
                  <a:tr h="218253">
                    <a:tc rowSpan="3">
                      <a:txBody>
                        <a:bodyPr/>
                        <a:lstStyle/>
                        <a:p>
                          <a:pPr algn="l">
                            <a:lnSpc>
                              <a:spcPct val="200000"/>
                            </a:lnSpc>
                            <a:spcAft>
                              <a:spcPts val="0"/>
                            </a:spcAft>
                          </a:pPr>
                          <a:r>
                            <a:rPr lang="es-EC" sz="700">
                              <a:effectLst/>
                            </a:rPr>
                            <a:t>Ambiente Físico </a:t>
                          </a:r>
                          <a:br>
                            <a:rPr lang="es-EC" sz="700">
                              <a:effectLst/>
                            </a:rPr>
                          </a:br>
                          <a:r>
                            <a:rPr lang="es-EC" sz="700">
                              <a:effectLst/>
                            </a:rPr>
                            <a:t>de Trabajo</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endParaRPr lang="es-EC"/>
                        </a:p>
                      </a:txBody>
                      <a:tcPr marL="28793" marR="28793" marT="0" marB="0" anchor="ctr">
                        <a:blipFill>
                          <a:blip r:embed="rId2"/>
                          <a:stretch>
                            <a:fillRect l="-137220" t="-1172222" r="-523767" b="-847222"/>
                          </a:stretch>
                        </a:blipFill>
                      </a:tcPr>
                    </a:tc>
                    <a:tc>
                      <a:txBody>
                        <a:bodyPr/>
                        <a:lstStyle/>
                        <a:p>
                          <a:pPr algn="r">
                            <a:lnSpc>
                              <a:spcPct val="200000"/>
                            </a:lnSpc>
                            <a:spcAft>
                              <a:spcPts val="0"/>
                            </a:spcAft>
                          </a:pPr>
                          <a:r>
                            <a:rPr lang="es-EC" sz="700">
                              <a:effectLst/>
                            </a:rPr>
                            <a:t>0,559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0,378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0,255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0,331</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0,478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220236109"/>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864658512"/>
                      </a:ext>
                    </a:extLst>
                  </a:tr>
                  <a:tr h="296660">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4098059494"/>
                      </a:ext>
                    </a:extLst>
                  </a:tr>
                  <a:tr h="218253">
                    <a:tc rowSpan="3">
                      <a:txBody>
                        <a:bodyPr/>
                        <a:lstStyle/>
                        <a:p>
                          <a:pPr algn="l">
                            <a:lnSpc>
                              <a:spcPct val="200000"/>
                            </a:lnSpc>
                            <a:spcAft>
                              <a:spcPts val="0"/>
                            </a:spcAft>
                          </a:pPr>
                          <a:r>
                            <a:rPr lang="es-EC" sz="700">
                              <a:effectLst/>
                            </a:rPr>
                            <a:t>Satisfacción en el Trabajo</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endParaRPr lang="es-EC"/>
                        </a:p>
                      </a:txBody>
                      <a:tcPr marL="28793" marR="28793" marT="0" marB="0" anchor="ctr">
                        <a:blipFill>
                          <a:blip r:embed="rId2"/>
                          <a:stretch>
                            <a:fillRect l="-137220" t="-1508333" r="-523767" b="-511111"/>
                          </a:stretch>
                        </a:blipFill>
                      </a:tcPr>
                    </a:tc>
                    <a:tc>
                      <a:txBody>
                        <a:bodyPr/>
                        <a:lstStyle/>
                        <a:p>
                          <a:pPr algn="r">
                            <a:lnSpc>
                              <a:spcPct val="200000"/>
                            </a:lnSpc>
                            <a:spcAft>
                              <a:spcPts val="0"/>
                            </a:spcAft>
                          </a:pPr>
                          <a:r>
                            <a:rPr lang="es-EC" sz="700">
                              <a:effectLst/>
                            </a:rPr>
                            <a:t>0,394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0,221</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0,158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0,350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0,414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501552187"/>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0,024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736874852"/>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1835473195"/>
                      </a:ext>
                    </a:extLst>
                  </a:tr>
                  <a:tr h="218253">
                    <a:tc rowSpan="3">
                      <a:txBody>
                        <a:bodyPr/>
                        <a:lstStyle/>
                        <a:p>
                          <a:pPr algn="l">
                            <a:lnSpc>
                              <a:spcPct val="200000"/>
                            </a:lnSpc>
                            <a:spcAft>
                              <a:spcPts val="0"/>
                            </a:spcAft>
                          </a:pPr>
                          <a:r>
                            <a:rPr lang="es-EC" sz="700">
                              <a:effectLst/>
                            </a:rPr>
                            <a:t>Compensación y Beneficios</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tc>
                    <a:tc>
                      <a:txBody>
                        <a:bodyPr/>
                        <a:lstStyle/>
                        <a:p>
                          <a:endParaRPr lang="es-EC"/>
                        </a:p>
                      </a:txBody>
                      <a:tcPr marL="28793" marR="28793" marT="0" marB="0" anchor="ctr">
                        <a:blipFill>
                          <a:blip r:embed="rId2"/>
                          <a:stretch>
                            <a:fillRect l="-137220" t="-1805556" r="-523767" b="-213889"/>
                          </a:stretch>
                        </a:blipFill>
                      </a:tcPr>
                    </a:tc>
                    <a:tc>
                      <a:txBody>
                        <a:bodyPr/>
                        <a:lstStyle/>
                        <a:p>
                          <a:pPr algn="r">
                            <a:lnSpc>
                              <a:spcPct val="200000"/>
                            </a:lnSpc>
                            <a:spcAft>
                              <a:spcPts val="0"/>
                            </a:spcAft>
                          </a:pPr>
                          <a:r>
                            <a:rPr lang="es-EC" sz="700">
                              <a:effectLst/>
                            </a:rPr>
                            <a:t>0,416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0,263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0,194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0,278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0,458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582316883"/>
                      </a:ext>
                    </a:extLst>
                  </a:tr>
                  <a:tr h="218253">
                    <a:tc vMerge="1">
                      <a:txBody>
                        <a:bodyPr/>
                        <a:lstStyle/>
                        <a:p>
                          <a:endParaRPr lang="es-EC"/>
                        </a:p>
                      </a:txBody>
                      <a:tcPr/>
                    </a:tc>
                    <a:tc>
                      <a:txBody>
                        <a:bodyPr/>
                        <a:lstStyle/>
                        <a:p>
                          <a:pPr algn="ctr">
                            <a:lnSpc>
                              <a:spcPct val="200000"/>
                            </a:lnSpc>
                            <a:spcAft>
                              <a:spcPts val="0"/>
                            </a:spcAft>
                          </a:pPr>
                          <a:r>
                            <a:rPr lang="es-EC" sz="700">
                              <a:effectLst/>
                            </a:rPr>
                            <a:t>p valor</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0,005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a:effectLst/>
                            </a:rPr>
                            <a:t>0,000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373033595"/>
                      </a:ext>
                    </a:extLst>
                  </a:tr>
                  <a:tr h="218253">
                    <a:tc vMerge="1">
                      <a:txBody>
                        <a:bodyPr/>
                        <a:lstStyle/>
                        <a:p>
                          <a:endParaRPr lang="es-EC"/>
                        </a:p>
                      </a:txBody>
                      <a:tcPr/>
                    </a:tc>
                    <a:tc>
                      <a:txBody>
                        <a:bodyPr/>
                        <a:lstStyle/>
                        <a:p>
                          <a:pPr algn="ctr">
                            <a:lnSpc>
                              <a:spcPct val="200000"/>
                            </a:lnSpc>
                            <a:spcAft>
                              <a:spcPts val="0"/>
                            </a:spcAft>
                          </a:pPr>
                          <a:r>
                            <a:rPr lang="es-EC" sz="700">
                              <a:effectLst/>
                            </a:rPr>
                            <a:t>N</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49530" algn="r">
                            <a:lnSpc>
                              <a:spcPct val="200000"/>
                            </a:lnSpc>
                            <a:spcAft>
                              <a:spcPts val="0"/>
                            </a:spcAft>
                          </a:pPr>
                          <a:r>
                            <a:rPr lang="es-EC" sz="700" dirty="0">
                              <a:effectLst/>
                            </a:rPr>
                            <a:t>203</a:t>
                          </a:r>
                          <a:endParaRPr lang="es-EC"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216535"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algn="r">
                            <a:lnSpc>
                              <a:spcPct val="200000"/>
                            </a:lnSpc>
                            <a:spcAft>
                              <a:spcPts val="0"/>
                            </a:spcAft>
                          </a:pPr>
                          <a:r>
                            <a:rPr lang="es-EC" sz="700">
                              <a:effectLst/>
                            </a:rPr>
                            <a:t>203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tc>
                      <a:txBody>
                        <a:bodyPr/>
                        <a:lstStyle/>
                        <a:p>
                          <a:pPr marR="191135" algn="r">
                            <a:lnSpc>
                              <a:spcPct val="200000"/>
                            </a:lnSpc>
                            <a:spcAft>
                              <a:spcPts val="0"/>
                            </a:spcAft>
                          </a:pPr>
                          <a:r>
                            <a:rPr lang="es-EC" sz="700" dirty="0">
                              <a:effectLst/>
                            </a:rPr>
                            <a:t>203</a:t>
                          </a:r>
                          <a:endParaRPr lang="es-EC"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793" marR="28793" marT="0" marB="0" anchor="ctr"/>
                    </a:tc>
                    <a:extLst>
                      <a:ext uri="{0D108BD9-81ED-4DB2-BD59-A6C34878D82A}">
                        <a16:rowId xmlns:a16="http://schemas.microsoft.com/office/drawing/2014/main" val="3344154121"/>
                      </a:ext>
                    </a:extLst>
                  </a:tr>
                </a:tbl>
              </a:graphicData>
            </a:graphic>
          </p:graphicFrame>
        </mc:Fallback>
      </mc:AlternateContent>
      <p:sp>
        <p:nvSpPr>
          <p:cNvPr id="4" name="Rectángulo 3">
            <a:extLst>
              <a:ext uri="{FF2B5EF4-FFF2-40B4-BE49-F238E27FC236}">
                <a16:creationId xmlns:a16="http://schemas.microsoft.com/office/drawing/2014/main" id="{AA4E359D-8BC0-4A79-8ABE-902A4BDA1082}"/>
              </a:ext>
            </a:extLst>
          </p:cNvPr>
          <p:cNvSpPr/>
          <p:nvPr/>
        </p:nvSpPr>
        <p:spPr>
          <a:xfrm>
            <a:off x="663804" y="433096"/>
            <a:ext cx="2896049" cy="369332"/>
          </a:xfrm>
          <a:prstGeom prst="rect">
            <a:avLst/>
          </a:prstGeom>
        </p:spPr>
        <p:txBody>
          <a:bodyPr wrap="none">
            <a:spAutoFit/>
          </a:bodyPr>
          <a:lstStyle/>
          <a:p>
            <a:r>
              <a:rPr lang="es-US" altLang="zh-CN"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5" name="Rectángulo 4">
            <a:extLst>
              <a:ext uri="{FF2B5EF4-FFF2-40B4-BE49-F238E27FC236}">
                <a16:creationId xmlns:a16="http://schemas.microsoft.com/office/drawing/2014/main" id="{F3281DE0-BEA5-4A8C-9531-854FB8471676}"/>
              </a:ext>
            </a:extLst>
          </p:cNvPr>
          <p:cNvSpPr/>
          <p:nvPr/>
        </p:nvSpPr>
        <p:spPr>
          <a:xfrm>
            <a:off x="558505" y="802428"/>
            <a:ext cx="10505555" cy="646331"/>
          </a:xfrm>
          <a:prstGeom prst="rect">
            <a:avLst/>
          </a:prstGeom>
        </p:spPr>
        <p:txBody>
          <a:bodyPr wrap="square">
            <a:spAutoFit/>
          </a:bodyPr>
          <a:lstStyle/>
          <a:p>
            <a:pPr>
              <a:spcAft>
                <a:spcPts val="1000"/>
              </a:spcAft>
            </a:pPr>
            <a:r>
              <a:rPr lang="es-EC" i="1" dirty="0">
                <a:latin typeface="Times New Roman" panose="02020603050405020304" pitchFamily="18" charset="0"/>
                <a:ea typeface="Times New Roman" panose="02020603050405020304" pitchFamily="18" charset="0"/>
                <a:cs typeface="Times New Roman" panose="02020603050405020304" pitchFamily="18" charset="0"/>
              </a:rPr>
              <a:t>Pruebas de correlación (no paramétrica) entre los Factores del Bienestar Labora y los Factores de Desempeño Laboral en los empleados de las PYMES de alojamiento</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8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A4E359D-8BC0-4A79-8ABE-902A4BDA1082}"/>
              </a:ext>
            </a:extLst>
          </p:cNvPr>
          <p:cNvSpPr/>
          <p:nvPr/>
        </p:nvSpPr>
        <p:spPr>
          <a:xfrm>
            <a:off x="663804" y="433096"/>
            <a:ext cx="2896049" cy="369332"/>
          </a:xfrm>
          <a:prstGeom prst="rect">
            <a:avLst/>
          </a:prstGeom>
        </p:spPr>
        <p:txBody>
          <a:bodyPr wrap="none">
            <a:spAutoFit/>
          </a:bodyPr>
          <a:lstStyle/>
          <a:p>
            <a:r>
              <a:rPr lang="es-US" altLang="zh-CN"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Análisis de los resultados</a:t>
            </a:r>
          </a:p>
        </p:txBody>
      </p:sp>
      <p:sp>
        <p:nvSpPr>
          <p:cNvPr id="5" name="Rectángulo 4">
            <a:extLst>
              <a:ext uri="{FF2B5EF4-FFF2-40B4-BE49-F238E27FC236}">
                <a16:creationId xmlns:a16="http://schemas.microsoft.com/office/drawing/2014/main" id="{F3281DE0-BEA5-4A8C-9531-854FB8471676}"/>
              </a:ext>
            </a:extLst>
          </p:cNvPr>
          <p:cNvSpPr/>
          <p:nvPr/>
        </p:nvSpPr>
        <p:spPr>
          <a:xfrm>
            <a:off x="558505" y="802428"/>
            <a:ext cx="10505555" cy="400110"/>
          </a:xfrm>
          <a:prstGeom prst="rect">
            <a:avLst/>
          </a:prstGeom>
        </p:spPr>
        <p:txBody>
          <a:bodyPr wrap="square">
            <a:spAutoFit/>
          </a:bodyPr>
          <a:lstStyle/>
          <a:p>
            <a:pPr>
              <a:spcAft>
                <a:spcPts val="1000"/>
              </a:spcAft>
            </a:pPr>
            <a:r>
              <a:rPr lang="es-EC" sz="2000" i="1" dirty="0">
                <a:latin typeface="Times New Roman" panose="02020603050405020304" pitchFamily="18" charset="0"/>
                <a:ea typeface="Times New Roman" panose="02020603050405020304" pitchFamily="18" charset="0"/>
                <a:cs typeface="Times New Roman" panose="02020603050405020304" pitchFamily="18" charset="0"/>
              </a:rPr>
              <a:t>Resultado de la segunda hipótesis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9AFE302C-024F-45A0-8CDB-6B8CD2D68A73}"/>
              </a:ext>
            </a:extLst>
          </p:cNvPr>
          <p:cNvGraphicFramePr>
            <a:graphicFrameLocks noGrp="1"/>
          </p:cNvGraphicFramePr>
          <p:nvPr>
            <p:extLst>
              <p:ext uri="{D42A27DB-BD31-4B8C-83A1-F6EECF244321}">
                <p14:modId xmlns:p14="http://schemas.microsoft.com/office/powerpoint/2010/main" val="1167827190"/>
              </p:ext>
            </p:extLst>
          </p:nvPr>
        </p:nvGraphicFramePr>
        <p:xfrm>
          <a:off x="1410166" y="1838528"/>
          <a:ext cx="5000363" cy="1086848"/>
        </p:xfrm>
        <a:graphic>
          <a:graphicData uri="http://schemas.openxmlformats.org/drawingml/2006/table">
            <a:tbl>
              <a:tblPr>
                <a:tableStyleId>{3B4B98B0-60AC-42C2-AFA5-B58CD77FA1E5}</a:tableStyleId>
              </a:tblPr>
              <a:tblGrid>
                <a:gridCol w="1832816">
                  <a:extLst>
                    <a:ext uri="{9D8B030D-6E8A-4147-A177-3AD203B41FA5}">
                      <a16:colId xmlns:a16="http://schemas.microsoft.com/office/drawing/2014/main" val="3691352225"/>
                    </a:ext>
                  </a:extLst>
                </a:gridCol>
                <a:gridCol w="922347">
                  <a:extLst>
                    <a:ext uri="{9D8B030D-6E8A-4147-A177-3AD203B41FA5}">
                      <a16:colId xmlns:a16="http://schemas.microsoft.com/office/drawing/2014/main" val="426279369"/>
                    </a:ext>
                  </a:extLst>
                </a:gridCol>
                <a:gridCol w="922347">
                  <a:extLst>
                    <a:ext uri="{9D8B030D-6E8A-4147-A177-3AD203B41FA5}">
                      <a16:colId xmlns:a16="http://schemas.microsoft.com/office/drawing/2014/main" val="3434073724"/>
                    </a:ext>
                  </a:extLst>
                </a:gridCol>
                <a:gridCol w="1322853">
                  <a:extLst>
                    <a:ext uri="{9D8B030D-6E8A-4147-A177-3AD203B41FA5}">
                      <a16:colId xmlns:a16="http://schemas.microsoft.com/office/drawing/2014/main" val="2807542184"/>
                    </a:ext>
                  </a:extLst>
                </a:gridCol>
              </a:tblGrid>
              <a:tr h="391072">
                <a:tc>
                  <a:txBody>
                    <a:bodyPr/>
                    <a:lstStyle/>
                    <a:p>
                      <a:pPr algn="l">
                        <a:lnSpc>
                          <a:spcPct val="200000"/>
                        </a:lnSpc>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200000"/>
                        </a:lnSpc>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Media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SD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85914737"/>
                  </a:ext>
                </a:extLst>
              </a:tr>
              <a:tr h="695776">
                <a:tc>
                  <a:txBody>
                    <a:bodyPr/>
                    <a:lstStyle/>
                    <a:p>
                      <a:pPr algn="l">
                        <a:lnSpc>
                          <a:spcPct val="200000"/>
                        </a:lnSpc>
                        <a:spcAft>
                          <a:spcPts val="0"/>
                        </a:spcAft>
                      </a:pPr>
                      <a:r>
                        <a:rPr lang="es-EC" sz="1100">
                          <a:effectLst/>
                        </a:rPr>
                        <a:t>Desempeño Laboral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203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40,77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dirty="0">
                          <a:effectLst/>
                        </a:rPr>
                        <a:t>6,747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35793611"/>
                  </a:ext>
                </a:extLst>
              </a:tr>
            </a:tbl>
          </a:graphicData>
        </a:graphic>
      </p:graphicFrame>
      <p:sp>
        <p:nvSpPr>
          <p:cNvPr id="9" name="Rectangle 2">
            <a:extLst>
              <a:ext uri="{FF2B5EF4-FFF2-40B4-BE49-F238E27FC236}">
                <a16:creationId xmlns:a16="http://schemas.microsoft.com/office/drawing/2014/main" id="{E28F1BF8-30DC-4F05-984E-9DD79DB687ED}"/>
              </a:ext>
            </a:extLst>
          </p:cNvPr>
          <p:cNvSpPr>
            <a:spLocks noChangeArrowheads="1"/>
          </p:cNvSpPr>
          <p:nvPr/>
        </p:nvSpPr>
        <p:spPr bwMode="auto">
          <a:xfrm>
            <a:off x="1410483" y="1517933"/>
            <a:ext cx="1397424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Estadísticos del Desempeño Laboral</a:t>
            </a:r>
            <a:endParaRPr kumimoji="0" lang="es-EC" altLang="es-EC"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a 9">
            <a:extLst>
              <a:ext uri="{FF2B5EF4-FFF2-40B4-BE49-F238E27FC236}">
                <a16:creationId xmlns:a16="http://schemas.microsoft.com/office/drawing/2014/main" id="{5F1F34A7-87F7-4DC6-A1DC-1983B17CC165}"/>
              </a:ext>
            </a:extLst>
          </p:cNvPr>
          <p:cNvGraphicFramePr>
            <a:graphicFrameLocks noGrp="1"/>
          </p:cNvGraphicFramePr>
          <p:nvPr>
            <p:extLst>
              <p:ext uri="{D42A27DB-BD31-4B8C-83A1-F6EECF244321}">
                <p14:modId xmlns:p14="http://schemas.microsoft.com/office/powerpoint/2010/main" val="715499628"/>
              </p:ext>
            </p:extLst>
          </p:nvPr>
        </p:nvGraphicFramePr>
        <p:xfrm>
          <a:off x="1166973" y="3914096"/>
          <a:ext cx="6371964" cy="1387500"/>
        </p:xfrm>
        <a:graphic>
          <a:graphicData uri="http://schemas.openxmlformats.org/drawingml/2006/table">
            <a:tbl>
              <a:tblPr>
                <a:tableStyleId>{85BE263C-DBD7-4A20-BB59-AAB30ACAA65A}</a:tableStyleId>
              </a:tblPr>
              <a:tblGrid>
                <a:gridCol w="1528910">
                  <a:extLst>
                    <a:ext uri="{9D8B030D-6E8A-4147-A177-3AD203B41FA5}">
                      <a16:colId xmlns:a16="http://schemas.microsoft.com/office/drawing/2014/main" val="3729542772"/>
                    </a:ext>
                  </a:extLst>
                </a:gridCol>
                <a:gridCol w="604349">
                  <a:extLst>
                    <a:ext uri="{9D8B030D-6E8A-4147-A177-3AD203B41FA5}">
                      <a16:colId xmlns:a16="http://schemas.microsoft.com/office/drawing/2014/main" val="3062859213"/>
                    </a:ext>
                  </a:extLst>
                </a:gridCol>
                <a:gridCol w="704321">
                  <a:extLst>
                    <a:ext uri="{9D8B030D-6E8A-4147-A177-3AD203B41FA5}">
                      <a16:colId xmlns:a16="http://schemas.microsoft.com/office/drawing/2014/main" val="2075520049"/>
                    </a:ext>
                  </a:extLst>
                </a:gridCol>
                <a:gridCol w="940347">
                  <a:extLst>
                    <a:ext uri="{9D8B030D-6E8A-4147-A177-3AD203B41FA5}">
                      <a16:colId xmlns:a16="http://schemas.microsoft.com/office/drawing/2014/main" val="2728698375"/>
                    </a:ext>
                  </a:extLst>
                </a:gridCol>
                <a:gridCol w="940347">
                  <a:extLst>
                    <a:ext uri="{9D8B030D-6E8A-4147-A177-3AD203B41FA5}">
                      <a16:colId xmlns:a16="http://schemas.microsoft.com/office/drawing/2014/main" val="3765822803"/>
                    </a:ext>
                  </a:extLst>
                </a:gridCol>
                <a:gridCol w="826845">
                  <a:extLst>
                    <a:ext uri="{9D8B030D-6E8A-4147-A177-3AD203B41FA5}">
                      <a16:colId xmlns:a16="http://schemas.microsoft.com/office/drawing/2014/main" val="2608965746"/>
                    </a:ext>
                  </a:extLst>
                </a:gridCol>
                <a:gridCol w="826845">
                  <a:extLst>
                    <a:ext uri="{9D8B030D-6E8A-4147-A177-3AD203B41FA5}">
                      <a16:colId xmlns:a16="http://schemas.microsoft.com/office/drawing/2014/main" val="1243668030"/>
                    </a:ext>
                  </a:extLst>
                </a:gridCol>
              </a:tblGrid>
              <a:tr h="331863">
                <a:tc rowSpan="3">
                  <a:txBody>
                    <a:bodyPr/>
                    <a:lstStyle/>
                    <a:p>
                      <a:pPr algn="l">
                        <a:lnSpc>
                          <a:spcPct val="200000"/>
                        </a:lnSpc>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gridSpan="6">
                  <a:txBody>
                    <a:bodyPr/>
                    <a:lstStyle/>
                    <a:p>
                      <a:pPr algn="ctr">
                        <a:lnSpc>
                          <a:spcPct val="200000"/>
                        </a:lnSpc>
                        <a:spcAft>
                          <a:spcPts val="0"/>
                        </a:spcAft>
                      </a:pPr>
                      <a:r>
                        <a:rPr lang="es-EC" sz="1100">
                          <a:effectLst/>
                        </a:rPr>
                        <a:t>Valor de prueba = 37,5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56213109"/>
                  </a:ext>
                </a:extLst>
              </a:tr>
              <a:tr h="331863">
                <a:tc vMerge="1">
                  <a:txBody>
                    <a:bodyPr/>
                    <a:lstStyle/>
                    <a:p>
                      <a:endParaRPr lang="es-EC"/>
                    </a:p>
                  </a:txBody>
                  <a:tcPr/>
                </a:tc>
                <a:tc rowSpan="2">
                  <a:txBody>
                    <a:bodyPr/>
                    <a:lstStyle/>
                    <a:p>
                      <a:pPr algn="ctr">
                        <a:lnSpc>
                          <a:spcPct val="200000"/>
                        </a:lnSpc>
                        <a:spcAft>
                          <a:spcPts val="0"/>
                        </a:spcAft>
                      </a:pPr>
                      <a:r>
                        <a:rPr lang="es-EC" sz="1100">
                          <a:effectLst/>
                        </a:rPr>
                        <a:t>T</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lnSpc>
                          <a:spcPct val="200000"/>
                        </a:lnSpc>
                        <a:spcAft>
                          <a:spcPts val="0"/>
                        </a:spcAft>
                      </a:pPr>
                      <a:r>
                        <a:rPr lang="es-EC" sz="1100">
                          <a:effectLst/>
                        </a:rPr>
                        <a:t>GL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lnSpc>
                          <a:spcPct val="200000"/>
                        </a:lnSpc>
                        <a:spcAft>
                          <a:spcPts val="0"/>
                        </a:spcAft>
                      </a:pPr>
                      <a:r>
                        <a:rPr lang="es-EC" sz="1100">
                          <a:effectLst/>
                        </a:rPr>
                        <a:t>Sig.</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lnSpc>
                          <a:spcPct val="200000"/>
                        </a:lnSpc>
                        <a:spcAft>
                          <a:spcPts val="0"/>
                        </a:spcAft>
                      </a:pPr>
                      <a:r>
                        <a:rPr lang="es-EC" sz="1100">
                          <a:effectLst/>
                        </a:rPr>
                        <a:t>Diferencia de medias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gridSpan="2">
                  <a:txBody>
                    <a:bodyPr/>
                    <a:lstStyle/>
                    <a:p>
                      <a:pPr algn="ctr">
                        <a:lnSpc>
                          <a:spcPct val="200000"/>
                        </a:lnSpc>
                        <a:spcAft>
                          <a:spcPts val="0"/>
                        </a:spcAft>
                      </a:pPr>
                      <a:r>
                        <a:rPr lang="es-EC" sz="1100">
                          <a:effectLst/>
                        </a:rPr>
                        <a:t>IC de la media 95%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extLst>
                  <a:ext uri="{0D108BD9-81ED-4DB2-BD59-A6C34878D82A}">
                    <a16:rowId xmlns:a16="http://schemas.microsoft.com/office/drawing/2014/main" val="2585290834"/>
                  </a:ext>
                </a:extLst>
              </a:tr>
              <a:tr h="39191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200000"/>
                        </a:lnSpc>
                        <a:spcAft>
                          <a:spcPts val="0"/>
                        </a:spcAft>
                      </a:pPr>
                      <a:r>
                        <a:rPr lang="es-EC" sz="1100">
                          <a:effectLst/>
                        </a:rPr>
                        <a:t>Inferior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200000"/>
                        </a:lnSpc>
                        <a:spcAft>
                          <a:spcPts val="0"/>
                        </a:spcAft>
                      </a:pPr>
                      <a:r>
                        <a:rPr lang="es-EC" sz="1100" dirty="0">
                          <a:effectLst/>
                        </a:rPr>
                        <a:t>Superior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576021628"/>
                  </a:ext>
                </a:extLst>
              </a:tr>
              <a:tr h="331863">
                <a:tc>
                  <a:txBody>
                    <a:bodyPr/>
                    <a:lstStyle/>
                    <a:p>
                      <a:pPr algn="l">
                        <a:lnSpc>
                          <a:spcPct val="200000"/>
                        </a:lnSpc>
                        <a:spcAft>
                          <a:spcPts val="0"/>
                        </a:spcAft>
                      </a:pPr>
                      <a:r>
                        <a:rPr lang="es-EC" sz="1100">
                          <a:effectLst/>
                        </a:rPr>
                        <a:t>Desempeño Laboral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6,912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202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0,000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3,273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a:effectLst/>
                        </a:rPr>
                        <a:t>39,84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100" dirty="0">
                          <a:effectLst/>
                        </a:rPr>
                        <a:t>41,71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88157447"/>
                  </a:ext>
                </a:extLst>
              </a:tr>
            </a:tbl>
          </a:graphicData>
        </a:graphic>
      </p:graphicFrame>
      <p:sp>
        <p:nvSpPr>
          <p:cNvPr id="11" name="Rectangle 3">
            <a:extLst>
              <a:ext uri="{FF2B5EF4-FFF2-40B4-BE49-F238E27FC236}">
                <a16:creationId xmlns:a16="http://schemas.microsoft.com/office/drawing/2014/main" id="{F5BE069E-A47A-435D-86C1-CD7173F92C7C}"/>
              </a:ext>
            </a:extLst>
          </p:cNvPr>
          <p:cNvSpPr>
            <a:spLocks noChangeArrowheads="1"/>
          </p:cNvSpPr>
          <p:nvPr/>
        </p:nvSpPr>
        <p:spPr bwMode="auto">
          <a:xfrm>
            <a:off x="1283706" y="3489667"/>
            <a:ext cx="4023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Prueba de hipótesis para el Desempeño Laboral</a:t>
            </a:r>
            <a:endParaRPr kumimoji="0" lang="es-EC" altLang="es-EC"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623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31282333"/>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Resultado de imagen de relaciones con la direccion&quot;">
            <a:extLst>
              <a:ext uri="{FF2B5EF4-FFF2-40B4-BE49-F238E27FC236}">
                <a16:creationId xmlns:a16="http://schemas.microsoft.com/office/drawing/2014/main" id="{D6B630A6-8C37-460D-AEE5-52A04A7DA4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515" y="2850148"/>
            <a:ext cx="3902138" cy="18826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Resultado de imagen de relaciones con los jefes&quot;">
            <a:extLst>
              <a:ext uri="{FF2B5EF4-FFF2-40B4-BE49-F238E27FC236}">
                <a16:creationId xmlns:a16="http://schemas.microsoft.com/office/drawing/2014/main" id="{B1DBCA91-6A57-44F0-AA59-9EF972AFC6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758" y="4656571"/>
            <a:ext cx="2780524" cy="194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77710"/>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7964" y="682349"/>
            <a:ext cx="8911687" cy="678597"/>
          </a:xfrm>
        </p:spPr>
        <p:txBody>
          <a:bodyPr>
            <a:normAutofit/>
          </a:bodyPr>
          <a:lstStyle/>
          <a:p>
            <a:pPr algn="ctr"/>
            <a:r>
              <a:rPr lang="es-MX" sz="3000" b="1" dirty="0">
                <a:latin typeface="Times" panose="02020603050405020304" pitchFamily="18" charset="0"/>
                <a:cs typeface="Times" panose="02020603050405020304" pitchFamily="18" charset="0"/>
              </a:rPr>
              <a:t>Conceptualización de las Variables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67876752"/>
              </p:ext>
            </p:extLst>
          </p:nvPr>
        </p:nvGraphicFramePr>
        <p:xfrm>
          <a:off x="2318197" y="2112135"/>
          <a:ext cx="9186416" cy="4121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de bienestar laboral">
            <a:extLst>
              <a:ext uri="{FF2B5EF4-FFF2-40B4-BE49-F238E27FC236}">
                <a16:creationId xmlns:a16="http://schemas.microsoft.com/office/drawing/2014/main" id="{21F5F188-F04E-4466-826F-1358359DD9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120" y="2814443"/>
            <a:ext cx="1723008" cy="1033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desemepeño laboral&quot;">
            <a:extLst>
              <a:ext uri="{FF2B5EF4-FFF2-40B4-BE49-F238E27FC236}">
                <a16:creationId xmlns:a16="http://schemas.microsoft.com/office/drawing/2014/main" id="{5E80EA7B-A84F-4531-962A-11019019EC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510" y="5019129"/>
            <a:ext cx="1870227" cy="88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1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18554406"/>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1342" y="3174078"/>
            <a:ext cx="3085623" cy="1543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876965" y="4594906"/>
            <a:ext cx="3277075" cy="183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054104"/>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25350396"/>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descr="Resultado de imagen de mejor  beneficios laboral&quot;">
            <a:extLst>
              <a:ext uri="{FF2B5EF4-FFF2-40B4-BE49-F238E27FC236}">
                <a16:creationId xmlns:a16="http://schemas.microsoft.com/office/drawing/2014/main" id="{1414E039-70BA-4535-BA60-5D246D5CC3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80" y="2842202"/>
            <a:ext cx="3882312" cy="190844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Resultado de imagen de pagos de retribucion&quot;">
            <a:extLst>
              <a:ext uri="{FF2B5EF4-FFF2-40B4-BE49-F238E27FC236}">
                <a16:creationId xmlns:a16="http://schemas.microsoft.com/office/drawing/2014/main" id="{2FB2C925-27CA-46EE-B784-0995100B1B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8923" y="4816817"/>
            <a:ext cx="3168326" cy="188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64748"/>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11650242"/>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Picture 4" descr="Resultado de imagen de supervisión&quot;">
            <a:extLst>
              <a:ext uri="{FF2B5EF4-FFF2-40B4-BE49-F238E27FC236}">
                <a16:creationId xmlns:a16="http://schemas.microsoft.com/office/drawing/2014/main" id="{E10B832C-BCDA-491A-B1D8-0CF55D6F5C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8120" y="3429000"/>
            <a:ext cx="3937880" cy="252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56478"/>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16576935"/>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Picture 2" descr="Resultado de imagen de capacitacion&quot;">
            <a:extLst>
              <a:ext uri="{FF2B5EF4-FFF2-40B4-BE49-F238E27FC236}">
                <a16:creationId xmlns:a16="http://schemas.microsoft.com/office/drawing/2014/main" id="{026DE569-0A20-4BB8-B6B4-8A0200B14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2775" y="3347901"/>
            <a:ext cx="4455271" cy="242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13778"/>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82275065"/>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Picture 2" descr="Resultado de imagen de equilibrio trabajo y vida&quot;">
            <a:extLst>
              <a:ext uri="{FF2B5EF4-FFF2-40B4-BE49-F238E27FC236}">
                <a16:creationId xmlns:a16="http://schemas.microsoft.com/office/drawing/2014/main" id="{BA1E6707-22AA-483D-A07F-89AE0F2E46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082" y="3533327"/>
            <a:ext cx="2556589" cy="192950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Resultado de imagen de equilibrio trabajo y vida&quot;">
            <a:extLst>
              <a:ext uri="{FF2B5EF4-FFF2-40B4-BE49-F238E27FC236}">
                <a16:creationId xmlns:a16="http://schemas.microsoft.com/office/drawing/2014/main" id="{B2B9A491-D377-455C-954D-6921688FF1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314" y="3658444"/>
            <a:ext cx="2900224" cy="167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84580"/>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82930750"/>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8" name="Picture 4" descr="Resultado de imagen de beneficios laborales&quot;">
            <a:extLst>
              <a:ext uri="{FF2B5EF4-FFF2-40B4-BE49-F238E27FC236}">
                <a16:creationId xmlns:a16="http://schemas.microsoft.com/office/drawing/2014/main" id="{D3532E9F-0111-42D5-A889-2C598AEFB0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6424" y="3006126"/>
            <a:ext cx="3219061" cy="321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99900"/>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6099345"/>
              </p:ext>
            </p:extLst>
          </p:nvPr>
        </p:nvGraphicFramePr>
        <p:xfrm>
          <a:off x="1307872" y="153670"/>
          <a:ext cx="9648967" cy="570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0" name="Picture 2" descr="Resultado de imagen de reconocimiento laboral&quot;">
            <a:extLst>
              <a:ext uri="{FF2B5EF4-FFF2-40B4-BE49-F238E27FC236}">
                <a16:creationId xmlns:a16="http://schemas.microsoft.com/office/drawing/2014/main" id="{73D5CB71-A009-41A8-A97B-5CD0EDCC14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373" y="4144082"/>
            <a:ext cx="2657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884015"/>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669315" y="981092"/>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Conclusiones</a:t>
            </a:r>
          </a:p>
        </p:txBody>
      </p:sp>
      <p:sp>
        <p:nvSpPr>
          <p:cNvPr id="5" name="Rectángulo 4"/>
          <p:cNvSpPr/>
          <p:nvPr/>
        </p:nvSpPr>
        <p:spPr>
          <a:xfrm>
            <a:off x="710675" y="1546187"/>
            <a:ext cx="10463831" cy="4334135"/>
          </a:xfrm>
          <a:prstGeom prst="rect">
            <a:avLst/>
          </a:prstGeom>
        </p:spPr>
        <p:txBody>
          <a:bodyPr wrap="square">
            <a:spAutoFit/>
          </a:bodyPr>
          <a:lstStyle/>
          <a:p>
            <a:pPr marL="342900" lvl="0" indent="-342900" algn="just">
              <a:lnSpc>
                <a:spcPct val="200000"/>
              </a:lnSpc>
              <a:spcAft>
                <a:spcPts val="0"/>
              </a:spcAft>
              <a:buFont typeface="+mj-lt"/>
              <a:buAutoNum type="arabicPeriod"/>
            </a:pPr>
            <a:r>
              <a:rPr lang="es-EC" sz="1400" dirty="0">
                <a:latin typeface="Segoe UI" panose="020B0502040204020203" pitchFamily="34" charset="0"/>
                <a:ea typeface="Segoe UI" panose="020B0502040204020203" pitchFamily="34" charset="0"/>
                <a:cs typeface="Segoe UI" panose="020B0502040204020203" pitchFamily="34" charset="0"/>
              </a:rPr>
              <a:t>El propósito fundamental de la investigación consistió en identificar los factores del bienestar laboral que influyen en el desempeño laboral de los empleados de las Pymes pertenecientes a la industria de alojamiento del cantón Ibarra. Se mencionan los siguientes: Relaciones interpersonales (relaciones con los directivos y entre empleados), reconocimiento, condiciones de trabajo ( iluminación, ventilación, higiene entre otros), remuneración y compensaciones, el trabajo en si mismo, involucramiento en el trabajo (aporte de ideas, experiencias y conocimientos).</a:t>
            </a:r>
          </a:p>
          <a:p>
            <a:pPr marL="342900" lvl="0" indent="-342900" algn="just">
              <a:lnSpc>
                <a:spcPct val="200000"/>
              </a:lnSpc>
              <a:spcAft>
                <a:spcPts val="0"/>
              </a:spcAft>
              <a:buFont typeface="+mj-lt"/>
              <a:buAutoNum type="arabicPeriod"/>
            </a:pPr>
            <a:endParaRPr lang="es-US" sz="14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lnSpc>
                <a:spcPct val="200000"/>
              </a:lnSpc>
              <a:spcAft>
                <a:spcPts val="0"/>
              </a:spcAft>
              <a:buFont typeface="+mj-lt"/>
              <a:buAutoNum type="arabicPeriod"/>
            </a:pPr>
            <a:r>
              <a:rPr lang="es-EC" sz="1400" dirty="0">
                <a:latin typeface="Segoe UI" panose="020B0502040204020203" pitchFamily="34" charset="0"/>
                <a:ea typeface="Segoe UI" panose="020B0502040204020203" pitchFamily="34" charset="0"/>
                <a:cs typeface="Segoe UI" panose="020B0502040204020203" pitchFamily="34" charset="0"/>
              </a:rPr>
              <a:t>Se identificaron a través del análisis estadístico de la información proporcionada por medio de las encuestas aplicadas a los empleados de las pymes de alojamiento, falencias como: mediana relación con la dirección, proceso de supervisión no adecuado, falta de involucramiento del trabajador en la realización de sus tareas como en la organización, falta de satisfacción respecto al trabajo que realizan, inconformismo con la remuneración y compensaciones que reciben.</a:t>
            </a:r>
            <a:endParaRPr lang="es-US" sz="1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59397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669315" y="981092"/>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Conclusiones</a:t>
            </a:r>
          </a:p>
        </p:txBody>
      </p:sp>
      <p:sp>
        <p:nvSpPr>
          <p:cNvPr id="5" name="Rectángulo 4"/>
          <p:cNvSpPr/>
          <p:nvPr/>
        </p:nvSpPr>
        <p:spPr>
          <a:xfrm>
            <a:off x="710675" y="1546187"/>
            <a:ext cx="10463831" cy="3903248"/>
          </a:xfrm>
          <a:prstGeom prst="rect">
            <a:avLst/>
          </a:prstGeom>
        </p:spPr>
        <p:txBody>
          <a:bodyPr wrap="square">
            <a:spAutoFit/>
          </a:bodyPr>
          <a:lstStyle/>
          <a:p>
            <a:pPr marL="342900" lvl="0" indent="-342900" algn="just">
              <a:lnSpc>
                <a:spcPct val="200000"/>
              </a:lnSpc>
              <a:spcAft>
                <a:spcPts val="0"/>
              </a:spcAft>
              <a:buFont typeface="+mj-lt"/>
              <a:buAutoNum type="arabicPeriod" startAt="3"/>
            </a:pPr>
            <a:r>
              <a:rPr lang="es-US" sz="1400" dirty="0">
                <a:latin typeface="Segoe UI" panose="020B0502040204020203" pitchFamily="34" charset="0"/>
                <a:ea typeface="Segoe UI" panose="020B0502040204020203" pitchFamily="34" charset="0"/>
                <a:cs typeface="Segoe UI" panose="020B0502040204020203" pitchFamily="34" charset="0"/>
              </a:rPr>
              <a:t>Se realizó una prueba de hipótesis de </a:t>
            </a:r>
            <a:r>
              <a:rPr lang="es-US" sz="1400" dirty="0" err="1">
                <a:latin typeface="Segoe UI" panose="020B0502040204020203" pitchFamily="34" charset="0"/>
                <a:ea typeface="Segoe UI" panose="020B0502040204020203" pitchFamily="34" charset="0"/>
                <a:cs typeface="Segoe UI" panose="020B0502040204020203" pitchFamily="34" charset="0"/>
              </a:rPr>
              <a:t>Spearman</a:t>
            </a:r>
            <a:r>
              <a:rPr lang="es-US" sz="1400" dirty="0">
                <a:latin typeface="Segoe UI" panose="020B0502040204020203" pitchFamily="34" charset="0"/>
                <a:ea typeface="Segoe UI" panose="020B0502040204020203" pitchFamily="34" charset="0"/>
                <a:cs typeface="Segoe UI" panose="020B0502040204020203" pitchFamily="34" charset="0"/>
              </a:rPr>
              <a:t>  por medio de la cual se determinó que existe una correlación lineal positiva y significativa entre los factores de bienestar laboral y desempeño laboral, por lo que, a medida que la percepción de los empleados denote altos niveles de bienestar laboral, su desempeño también será elevado, y viceversa.</a:t>
            </a:r>
          </a:p>
          <a:p>
            <a:pPr marL="342900" lvl="0" indent="-342900" algn="just">
              <a:lnSpc>
                <a:spcPct val="200000"/>
              </a:lnSpc>
              <a:spcAft>
                <a:spcPts val="0"/>
              </a:spcAft>
              <a:buFont typeface="+mj-lt"/>
              <a:buAutoNum type="arabicPeriod" startAt="3"/>
            </a:pPr>
            <a:endParaRPr lang="es-US" sz="14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lnSpc>
                <a:spcPct val="200000"/>
              </a:lnSpc>
              <a:spcAft>
                <a:spcPts val="0"/>
              </a:spcAft>
              <a:buFont typeface="+mj-lt"/>
              <a:buAutoNum type="arabicPeriod" startAt="3"/>
            </a:pPr>
            <a:r>
              <a:rPr lang="es-US" sz="1400" dirty="0">
                <a:latin typeface="Segoe UI" panose="020B0502040204020203" pitchFamily="34" charset="0"/>
                <a:ea typeface="Segoe UI" panose="020B0502040204020203" pitchFamily="34" charset="0"/>
                <a:cs typeface="Segoe UI" panose="020B0502040204020203" pitchFamily="34" charset="0"/>
              </a:rPr>
              <a:t>Se diseñó una propuesta para las Pymes de alojamiento del cantón Ibarra, que consiste en un conjunto de estrategias que posibilitarán solucionar los problemas encontrados al interior de la pymes de alojamiento y además mejorar los programas de bienestar laboral existentes en dichas organizaciones, propiciando así un ambiente laboral saludable, el sentido de pertenencia de los trabajadores hacia la empresa, el fortalecimiento de la motivación personal  y el deseo de aportar con un mejor desempeño en beneficio del desarrollo de la empresa a la que pertenecen.</a:t>
            </a:r>
          </a:p>
        </p:txBody>
      </p:sp>
    </p:spTree>
    <p:extLst>
      <p:ext uri="{BB962C8B-B14F-4D97-AF65-F5344CB8AC3E}">
        <p14:creationId xmlns:p14="http://schemas.microsoft.com/office/powerpoint/2010/main" val="1241518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669315" y="981092"/>
            <a:ext cx="2592045" cy="338554"/>
          </a:xfrm>
          <a:prstGeom prst="rect">
            <a:avLst/>
          </a:prstGeom>
          <a:noFill/>
        </p:spPr>
        <p:txBody>
          <a:bodyPr wrap="square" rtlCol="0">
            <a:spAutoFit/>
          </a:bodyPr>
          <a:lstStyle/>
          <a:p>
            <a:r>
              <a:rPr lang="es-US" altLang="zh-CN" sz="1600" b="1" dirty="0">
                <a:solidFill>
                  <a:schemeClr val="accent1">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mn-lt"/>
              </a:rPr>
              <a:t>Recomendaciones</a:t>
            </a:r>
          </a:p>
        </p:txBody>
      </p:sp>
      <p:sp>
        <p:nvSpPr>
          <p:cNvPr id="5" name="Rectángulo 4"/>
          <p:cNvSpPr/>
          <p:nvPr/>
        </p:nvSpPr>
        <p:spPr>
          <a:xfrm>
            <a:off x="710675" y="1546187"/>
            <a:ext cx="10463831" cy="3041474"/>
          </a:xfrm>
          <a:prstGeom prst="rect">
            <a:avLst/>
          </a:prstGeom>
        </p:spPr>
        <p:txBody>
          <a:bodyPr wrap="square">
            <a:spAutoFit/>
          </a:bodyPr>
          <a:lstStyle/>
          <a:p>
            <a:pPr marL="342900" lvl="0" indent="-342900" algn="just">
              <a:lnSpc>
                <a:spcPct val="200000"/>
              </a:lnSpc>
              <a:spcAft>
                <a:spcPts val="0"/>
              </a:spcAft>
              <a:buFont typeface="+mj-lt"/>
              <a:buAutoNum type="arabicPeriod"/>
            </a:pPr>
            <a:r>
              <a:rPr lang="es-US" sz="1400" dirty="0">
                <a:latin typeface="Segoe UI" panose="020B0502040204020203" pitchFamily="34" charset="0"/>
                <a:ea typeface="Segoe UI" panose="020B0502040204020203" pitchFamily="34" charset="0"/>
                <a:cs typeface="Segoe UI" panose="020B0502040204020203" pitchFamily="34" charset="0"/>
              </a:rPr>
              <a:t>Socializar los resultados obtenidos del análisis correlacional con los representantes y/o gerentes de las Pymes de alojamiento del cantón Ibarra con el objetivo de que  se concienticen sobre la importancia de proporcionar un mejor bienestar laboral a sus empleados con miras alcanzar una mejor productividad y desarrollo de sus empresas.</a:t>
            </a:r>
          </a:p>
          <a:p>
            <a:pPr marL="342900" lvl="0" indent="-342900" algn="just">
              <a:lnSpc>
                <a:spcPct val="200000"/>
              </a:lnSpc>
              <a:spcAft>
                <a:spcPts val="0"/>
              </a:spcAft>
              <a:buFont typeface="+mj-lt"/>
              <a:buAutoNum type="arabicPeriod"/>
            </a:pPr>
            <a:r>
              <a:rPr lang="es-US" sz="1400" dirty="0">
                <a:latin typeface="Segoe UI" panose="020B0502040204020203" pitchFamily="34" charset="0"/>
                <a:ea typeface="Segoe UI" panose="020B0502040204020203" pitchFamily="34" charset="0"/>
                <a:cs typeface="Segoe UI" panose="020B0502040204020203" pitchFamily="34" charset="0"/>
              </a:rPr>
              <a:t>Aplicar las estrategias propuestas para el mejoramiento del bienestar laboral en las Pymes de alojamiento del cantón Ibarra con el objetivo de solucionar falencias encontradas en las pymes de alojamiento.</a:t>
            </a:r>
          </a:p>
          <a:p>
            <a:pPr marL="342900" lvl="0" indent="-342900" algn="just">
              <a:lnSpc>
                <a:spcPct val="200000"/>
              </a:lnSpc>
              <a:spcAft>
                <a:spcPts val="0"/>
              </a:spcAft>
              <a:buFont typeface="+mj-lt"/>
              <a:buAutoNum type="arabicPeriod"/>
            </a:pPr>
            <a:r>
              <a:rPr lang="es-US" sz="1400" dirty="0">
                <a:latin typeface="Segoe UI" panose="020B0502040204020203" pitchFamily="34" charset="0"/>
                <a:ea typeface="Segoe UI" panose="020B0502040204020203" pitchFamily="34" charset="0"/>
                <a:cs typeface="Segoe UI" panose="020B0502040204020203" pitchFamily="34" charset="0"/>
              </a:rPr>
              <a:t>Establecer mecanismos de retroalimentación una vez aplicadas las estrategias para conocer el alcance de las mismas en la corrección de las falencias encontradas.</a:t>
            </a:r>
          </a:p>
        </p:txBody>
      </p:sp>
    </p:spTree>
    <p:extLst>
      <p:ext uri="{BB962C8B-B14F-4D97-AF65-F5344CB8AC3E}">
        <p14:creationId xmlns:p14="http://schemas.microsoft.com/office/powerpoint/2010/main" val="344151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8925" y="566225"/>
            <a:ext cx="8911687" cy="1280890"/>
          </a:xfrm>
        </p:spPr>
        <p:txBody>
          <a:bodyPr/>
          <a:lstStyle/>
          <a:p>
            <a:pPr algn="ctr"/>
            <a:r>
              <a:rPr lang="es-EC" dirty="0">
                <a:solidFill>
                  <a:schemeClr val="accent1"/>
                </a:solidFill>
                <a:latin typeface="Times New Roman" panose="02020603050405020304" pitchFamily="18" charset="0"/>
                <a:cs typeface="Times New Roman" panose="02020603050405020304" pitchFamily="18" charset="0"/>
              </a:rPr>
              <a:t> </a:t>
            </a:r>
            <a:r>
              <a:rPr lang="es-EC" b="1" dirty="0">
                <a:latin typeface="Times New Roman" panose="02020603050405020304" pitchFamily="18" charset="0"/>
                <a:cs typeface="Times New Roman" panose="02020603050405020304" pitchFamily="18" charset="0"/>
              </a:rPr>
              <a:t>Objetivos</a:t>
            </a:r>
            <a:endParaRPr lang="es-EC" b="1" dirty="0"/>
          </a:p>
        </p:txBody>
      </p:sp>
      <p:sp>
        <p:nvSpPr>
          <p:cNvPr id="3" name="Marcador de contenido 2"/>
          <p:cNvSpPr>
            <a:spLocks noGrp="1"/>
          </p:cNvSpPr>
          <p:nvPr>
            <p:ph idx="1"/>
          </p:nvPr>
        </p:nvSpPr>
        <p:spPr>
          <a:xfrm>
            <a:off x="2447169" y="1572520"/>
            <a:ext cx="8915400" cy="1301931"/>
          </a:xfrm>
        </p:spPr>
        <p:txBody>
          <a:bodyPr>
            <a:noAutofit/>
          </a:bodyPr>
          <a:lstStyle/>
          <a:p>
            <a:r>
              <a:rPr lang="es-EC" sz="2000" b="1" dirty="0">
                <a:solidFill>
                  <a:schemeClr val="tx1"/>
                </a:solidFill>
                <a:latin typeface="Times New Roman" panose="02020603050405020304" pitchFamily="18" charset="0"/>
                <a:cs typeface="Times New Roman" panose="02020603050405020304" pitchFamily="18" charset="0"/>
              </a:rPr>
              <a:t>Objetivo General</a:t>
            </a:r>
          </a:p>
          <a:p>
            <a:pPr marL="0" indent="0">
              <a:buNone/>
            </a:pPr>
            <a:r>
              <a:rPr lang="es-EC" dirty="0">
                <a:solidFill>
                  <a:schemeClr val="tx1"/>
                </a:solidFill>
                <a:latin typeface="Times New Roman" panose="02020603050405020304" pitchFamily="18" charset="0"/>
                <a:cs typeface="Times New Roman" panose="02020603050405020304" pitchFamily="18" charset="0"/>
              </a:rPr>
              <a:t>Identificar los factores del bienestar laboral que influyen en el desempeño laboral de los empleados de las Pymes pertenecientes a la industria de alojamiento del cantón Ibarra.</a:t>
            </a:r>
          </a:p>
          <a:p>
            <a:pPr marL="0" indent="0">
              <a:buNone/>
            </a:pPr>
            <a:endParaRPr lang="es-EC" dirty="0">
              <a:solidFill>
                <a:schemeClr val="tx1"/>
              </a:solidFill>
              <a:latin typeface="Times New Roman" panose="02020603050405020304" pitchFamily="18" charset="0"/>
              <a:cs typeface="Times New Roman" panose="02020603050405020304" pitchFamily="18" charset="0"/>
            </a:endParaRPr>
          </a:p>
          <a:p>
            <a:r>
              <a:rPr lang="es-EC" sz="2000" b="1" dirty="0">
                <a:solidFill>
                  <a:schemeClr val="tx1"/>
                </a:solidFill>
                <a:latin typeface="Times New Roman" panose="02020603050405020304" pitchFamily="18" charset="0"/>
                <a:cs typeface="Times New Roman" panose="02020603050405020304" pitchFamily="18" charset="0"/>
              </a:rPr>
              <a:t>Objetivos específicos</a:t>
            </a:r>
          </a:p>
          <a:p>
            <a:pPr marL="0" indent="0">
              <a:buNone/>
            </a:pPr>
            <a:endParaRPr lang="es-EC"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sz="2000" dirty="0">
              <a:solidFill>
                <a:schemeClr val="tx1"/>
              </a:solidFill>
              <a:latin typeface="Times New Roman" panose="02020603050405020304" pitchFamily="18" charset="0"/>
              <a:cs typeface="Times New Roman" panose="02020603050405020304" pitchFamily="18" charset="0"/>
            </a:endParaRPr>
          </a:p>
          <a:p>
            <a:endParaRPr lang="es-EC"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4267079728"/>
              </p:ext>
            </p:extLst>
          </p:nvPr>
        </p:nvGraphicFramePr>
        <p:xfrm>
          <a:off x="2078925" y="3559818"/>
          <a:ext cx="8940800" cy="2885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de objetivos&quot;">
            <a:extLst>
              <a:ext uri="{FF2B5EF4-FFF2-40B4-BE49-F238E27FC236}">
                <a16:creationId xmlns:a16="http://schemas.microsoft.com/office/drawing/2014/main" id="{B7A510F1-3182-4456-A80E-B344F1E1B0A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624" r="30716"/>
          <a:stretch/>
        </p:blipFill>
        <p:spPr bwMode="auto">
          <a:xfrm>
            <a:off x="9744831" y="236104"/>
            <a:ext cx="1669002" cy="143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82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00" cy="782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897139"/>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139865" y="151159"/>
            <a:ext cx="9920613" cy="151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126960" rIns="91440" bIns="0" numCol="1" anchor="ctr" anchorCtr="0" compatLnSpc="1">
            <a:prstTxWarp prst="textNoShape">
              <a:avLst/>
            </a:prstTxWarp>
            <a:spAutoFit/>
          </a:bodyPr>
          <a:lstStyle/>
          <a:p>
            <a:pPr lvl="0" algn="ctr" eaLnBrk="0" fontAlgn="base" hangingPunct="0">
              <a:spcBef>
                <a:spcPct val="0"/>
              </a:spcBef>
              <a:spcAft>
                <a:spcPct val="0"/>
              </a:spcAft>
            </a:pPr>
            <a:r>
              <a:rPr lang="es-EC" sz="3000" b="1" dirty="0">
                <a:latin typeface="Times New Roman" panose="02020603050405020304" pitchFamily="18" charset="0"/>
                <a:ea typeface="Times New Roman" panose="02020603050405020304" pitchFamily="18" charset="0"/>
                <a:cs typeface="Times New Roman" panose="02020603050405020304" pitchFamily="18" charset="0"/>
              </a:rPr>
              <a:t>Marco Teórico</a:t>
            </a:r>
          </a:p>
          <a:p>
            <a:pPr lvl="0" algn="ctr" eaLnBrk="0" fontAlgn="base" hangingPunct="0">
              <a:spcBef>
                <a:spcPct val="0"/>
              </a:spcBef>
              <a:spcAft>
                <a:spcPct val="0"/>
              </a:spcAft>
            </a:pPr>
            <a:endParaRPr lang="es-EC" sz="30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s-EC" sz="3000" b="1" dirty="0">
                <a:latin typeface="Times New Roman" panose="02020603050405020304" pitchFamily="18" charset="0"/>
                <a:ea typeface="Times New Roman" panose="02020603050405020304" pitchFamily="18" charset="0"/>
                <a:cs typeface="Times New Roman" panose="02020603050405020304" pitchFamily="18" charset="0"/>
              </a:rPr>
              <a:t>Bienestar Laboral </a:t>
            </a:r>
          </a:p>
        </p:txBody>
      </p:sp>
      <p:graphicFrame>
        <p:nvGraphicFramePr>
          <p:cNvPr id="3" name="Diagrama 2"/>
          <p:cNvGraphicFramePr/>
          <p:nvPr>
            <p:extLst>
              <p:ext uri="{D42A27DB-BD31-4B8C-83A1-F6EECF244321}">
                <p14:modId xmlns:p14="http://schemas.microsoft.com/office/powerpoint/2010/main" val="1795745291"/>
              </p:ext>
            </p:extLst>
          </p:nvPr>
        </p:nvGraphicFramePr>
        <p:xfrm>
          <a:off x="1441102" y="1954164"/>
          <a:ext cx="10299084" cy="4409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71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139865" y="151159"/>
            <a:ext cx="9920613" cy="151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126960" rIns="91440" bIns="0" numCol="1" anchor="ctr" anchorCtr="0" compatLnSpc="1">
            <a:prstTxWarp prst="textNoShape">
              <a:avLst/>
            </a:prstTxWarp>
            <a:spAutoFit/>
          </a:bodyPr>
          <a:lstStyle/>
          <a:p>
            <a:pPr lvl="0" algn="ctr" eaLnBrk="0" fontAlgn="base" hangingPunct="0">
              <a:spcBef>
                <a:spcPct val="0"/>
              </a:spcBef>
              <a:spcAft>
                <a:spcPct val="0"/>
              </a:spcAft>
            </a:pPr>
            <a:r>
              <a:rPr lang="es-EC" sz="3000" b="1" dirty="0">
                <a:latin typeface="Times New Roman" panose="02020603050405020304" pitchFamily="18" charset="0"/>
                <a:ea typeface="Times New Roman" panose="02020603050405020304" pitchFamily="18" charset="0"/>
                <a:cs typeface="Times New Roman" panose="02020603050405020304" pitchFamily="18" charset="0"/>
              </a:rPr>
              <a:t>Marco Teórico</a:t>
            </a:r>
          </a:p>
          <a:p>
            <a:pPr lvl="0" algn="ctr" eaLnBrk="0" fontAlgn="base" hangingPunct="0">
              <a:spcBef>
                <a:spcPct val="0"/>
              </a:spcBef>
              <a:spcAft>
                <a:spcPct val="0"/>
              </a:spcAft>
            </a:pPr>
            <a:endParaRPr lang="es-EC" sz="30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s-EC" sz="3000" b="1" dirty="0">
                <a:latin typeface="Times New Roman" panose="02020603050405020304" pitchFamily="18" charset="0"/>
                <a:ea typeface="Times New Roman" panose="02020603050405020304" pitchFamily="18" charset="0"/>
                <a:cs typeface="Times New Roman" panose="02020603050405020304" pitchFamily="18" charset="0"/>
              </a:rPr>
              <a:t>Desempeño laboral </a:t>
            </a:r>
          </a:p>
        </p:txBody>
      </p:sp>
      <p:graphicFrame>
        <p:nvGraphicFramePr>
          <p:cNvPr id="3" name="Diagrama 2"/>
          <p:cNvGraphicFramePr/>
          <p:nvPr>
            <p:extLst>
              <p:ext uri="{D42A27DB-BD31-4B8C-83A1-F6EECF244321}">
                <p14:modId xmlns:p14="http://schemas.microsoft.com/office/powerpoint/2010/main" val="2002400730"/>
              </p:ext>
            </p:extLst>
          </p:nvPr>
        </p:nvGraphicFramePr>
        <p:xfrm>
          <a:off x="1441102" y="1954164"/>
          <a:ext cx="10299084" cy="4409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72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944F30-B90F-4A6D-8434-5195825C04F7}"/>
              </a:ext>
            </a:extLst>
          </p:cNvPr>
          <p:cNvSpPr>
            <a:spLocks noGrp="1"/>
          </p:cNvSpPr>
          <p:nvPr>
            <p:ph type="title"/>
          </p:nvPr>
        </p:nvSpPr>
        <p:spPr/>
        <p:txBody>
          <a:bodyPr/>
          <a:lstStyle/>
          <a:p>
            <a:pPr algn="ctr"/>
            <a:r>
              <a:rPr lang="es-EC" dirty="0"/>
              <a:t>Modelo de Bienestar laboral </a:t>
            </a:r>
          </a:p>
        </p:txBody>
      </p:sp>
      <p:graphicFrame>
        <p:nvGraphicFramePr>
          <p:cNvPr id="4" name="Diagrama 3">
            <a:extLst>
              <a:ext uri="{FF2B5EF4-FFF2-40B4-BE49-F238E27FC236}">
                <a16:creationId xmlns:a16="http://schemas.microsoft.com/office/drawing/2014/main" id="{9C9DAC76-4635-4098-A287-8F5793B890CE}"/>
              </a:ext>
            </a:extLst>
          </p:cNvPr>
          <p:cNvGraphicFramePr/>
          <p:nvPr>
            <p:extLst>
              <p:ext uri="{D42A27DB-BD31-4B8C-83A1-F6EECF244321}">
                <p14:modId xmlns:p14="http://schemas.microsoft.com/office/powerpoint/2010/main" val="1641670568"/>
              </p:ext>
            </p:extLst>
          </p:nvPr>
        </p:nvGraphicFramePr>
        <p:xfrm>
          <a:off x="2714495" y="1491449"/>
          <a:ext cx="8027485" cy="4252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50B610D-CC54-488E-A09A-4C87ECAD37F7}"/>
              </a:ext>
            </a:extLst>
          </p:cNvPr>
          <p:cNvSpPr/>
          <p:nvPr/>
        </p:nvSpPr>
        <p:spPr>
          <a:xfrm>
            <a:off x="3680237" y="5835541"/>
            <a:ext cx="6096000" cy="597728"/>
          </a:xfrm>
          <a:prstGeom prst="rect">
            <a:avLst/>
          </a:prstGeom>
        </p:spPr>
        <p:txBody>
          <a:bodyPr>
            <a:spAutoFit/>
          </a:bodyPr>
          <a:lstStyle/>
          <a:p>
            <a:pPr indent="449580" algn="ctr">
              <a:lnSpc>
                <a:spcPct val="115000"/>
              </a:lnSpc>
              <a:spcAft>
                <a:spcPts val="0"/>
              </a:spcAft>
            </a:pP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Figura 7</a:t>
            </a:r>
            <a:r>
              <a:rPr lang="es-419"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Factores de bienestar laboral.</a:t>
            </a:r>
            <a:endParaRPr lang="es-EC"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15000"/>
              </a:lnSpc>
              <a:spcAft>
                <a:spcPts val="800"/>
              </a:spcAft>
            </a:pPr>
            <a:r>
              <a:rPr lang="es-419" sz="1200" b="1" dirty="0">
                <a:latin typeface="Times New Roman" panose="02020603050405020304" pitchFamily="18" charset="0"/>
                <a:ea typeface="Times New Roman" panose="02020603050405020304" pitchFamily="18" charset="0"/>
                <a:cs typeface="Times New Roman" panose="02020603050405020304" pitchFamily="18" charset="0"/>
              </a:rPr>
              <a:t>Fuente</a:t>
            </a:r>
            <a:r>
              <a:rPr lang="es-419" sz="1200" dirty="0">
                <a:latin typeface="Times New Roman" panose="02020603050405020304" pitchFamily="18" charset="0"/>
                <a:ea typeface="Times New Roman" panose="02020603050405020304" pitchFamily="18" charset="0"/>
                <a:cs typeface="Times New Roman" panose="02020603050405020304" pitchFamily="18" charset="0"/>
              </a:rPr>
              <a:t>: Elaboración propia en base a (</a:t>
            </a:r>
            <a:r>
              <a:rPr lang="es-419" sz="1200" dirty="0" err="1">
                <a:latin typeface="Times New Roman" panose="02020603050405020304" pitchFamily="18" charset="0"/>
                <a:ea typeface="Times New Roman" panose="02020603050405020304" pitchFamily="18" charset="0"/>
                <a:cs typeface="Times New Roman" panose="02020603050405020304" pitchFamily="18" charset="0"/>
              </a:rPr>
              <a:t>Melia</a:t>
            </a:r>
            <a:r>
              <a:rPr lang="es-419" sz="1200" dirty="0">
                <a:latin typeface="Times New Roman" panose="02020603050405020304" pitchFamily="18" charset="0"/>
                <a:ea typeface="Times New Roman" panose="02020603050405020304" pitchFamily="18" charset="0"/>
                <a:cs typeface="Times New Roman" panose="02020603050405020304" pitchFamily="18" charset="0"/>
              </a:rPr>
              <a:t> &amp; Peiró, 1989</a:t>
            </a:r>
            <a:r>
              <a:rPr lang="es-419" dirty="0">
                <a:latin typeface="Times New Roman" panose="02020603050405020304" pitchFamily="18" charset="0"/>
                <a:ea typeface="Times New Roman" panose="02020603050405020304" pitchFamily="18" charset="0"/>
                <a:cs typeface="Times New Roman" panose="02020603050405020304" pitchFamily="18" charset="0"/>
              </a:rPr>
              <a:t>)</a:t>
            </a:r>
            <a:r>
              <a:rPr lang="es-ES"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3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7E63-8A8F-4C70-B056-A4905D3A26D3}"/>
              </a:ext>
            </a:extLst>
          </p:cNvPr>
          <p:cNvSpPr>
            <a:spLocks noGrp="1"/>
          </p:cNvSpPr>
          <p:nvPr>
            <p:ph type="title"/>
          </p:nvPr>
        </p:nvSpPr>
        <p:spPr/>
        <p:txBody>
          <a:bodyPr/>
          <a:lstStyle/>
          <a:p>
            <a:r>
              <a:rPr lang="es-EC" dirty="0"/>
              <a:t>Modelo de Desempeño  laboral </a:t>
            </a:r>
          </a:p>
        </p:txBody>
      </p:sp>
      <p:pic>
        <p:nvPicPr>
          <p:cNvPr id="4" name="Marcador de contenido 3" descr="Captura%20de%20pantalla%202019-04-17%20a%20las%2009.53.32.png">
            <a:extLst>
              <a:ext uri="{FF2B5EF4-FFF2-40B4-BE49-F238E27FC236}">
                <a16:creationId xmlns:a16="http://schemas.microsoft.com/office/drawing/2014/main" id="{BE7170D1-C2C0-4DCD-9672-88734E92037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2500" t="42055" r="32367" b="22395"/>
          <a:stretch/>
        </p:blipFill>
        <p:spPr bwMode="auto">
          <a:xfrm>
            <a:off x="3012877" y="1655585"/>
            <a:ext cx="5669483" cy="3297416"/>
          </a:xfrm>
          <a:prstGeom prst="rect">
            <a:avLst/>
          </a:prstGeom>
          <a:noFill/>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E070F186-418C-4D7C-8D46-F3C1B67A29FF}"/>
              </a:ext>
            </a:extLst>
          </p:cNvPr>
          <p:cNvSpPr/>
          <p:nvPr/>
        </p:nvSpPr>
        <p:spPr>
          <a:xfrm>
            <a:off x="2719526" y="4953001"/>
            <a:ext cx="6752947" cy="500009"/>
          </a:xfrm>
          <a:prstGeom prst="rect">
            <a:avLst/>
          </a:prstGeom>
        </p:spPr>
        <p:txBody>
          <a:bodyPr wrap="square">
            <a:spAutoFit/>
          </a:bodyPr>
          <a:lstStyle/>
          <a:p>
            <a:pPr indent="449580" algn="ctr">
              <a:lnSpc>
                <a:spcPct val="115000"/>
              </a:lnSpc>
              <a:spcAft>
                <a:spcPts val="0"/>
              </a:spcAft>
            </a:pP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Figura 8</a:t>
            </a:r>
            <a:r>
              <a:rPr lang="es-419"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Competencias laborales y desempeño superior en el trabajo.</a:t>
            </a:r>
            <a:endParaRPr lang="es-EC"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15000"/>
              </a:lnSpc>
              <a:spcAft>
                <a:spcPts val="800"/>
              </a:spcAft>
            </a:pPr>
            <a:r>
              <a:rPr lang="es-419" sz="1200" b="1" dirty="0">
                <a:latin typeface="Times New Roman" panose="02020603050405020304" pitchFamily="18" charset="0"/>
                <a:ea typeface="Times New Roman" panose="02020603050405020304" pitchFamily="18" charset="0"/>
                <a:cs typeface="Times New Roman" panose="02020603050405020304" pitchFamily="18" charset="0"/>
              </a:rPr>
              <a:t>Fuente</a:t>
            </a:r>
            <a:r>
              <a:rPr lang="es-419" sz="1200" dirty="0">
                <a:latin typeface="Times New Roman" panose="02020603050405020304" pitchFamily="18" charset="0"/>
                <a:ea typeface="Times New Roman" panose="02020603050405020304" pitchFamily="18" charset="0"/>
                <a:cs typeface="Times New Roman" panose="02020603050405020304" pitchFamily="18" charset="0"/>
              </a:rPr>
              <a:t>: (Suárez &amp; Castellanos, 2006; Ducci, 1997; </a:t>
            </a:r>
            <a:r>
              <a:rPr lang="es-419" sz="1200" dirty="0" err="1">
                <a:latin typeface="Times New Roman" panose="02020603050405020304" pitchFamily="18" charset="0"/>
                <a:ea typeface="Times New Roman" panose="02020603050405020304" pitchFamily="18" charset="0"/>
                <a:cs typeface="Times New Roman" panose="02020603050405020304" pitchFamily="18" charset="0"/>
              </a:rPr>
              <a:t>Mertens</a:t>
            </a:r>
            <a:r>
              <a:rPr lang="es-419" sz="1200" dirty="0">
                <a:latin typeface="Times New Roman" panose="02020603050405020304" pitchFamily="18" charset="0"/>
                <a:ea typeface="Times New Roman" panose="02020603050405020304" pitchFamily="18" charset="0"/>
                <a:cs typeface="Times New Roman" panose="02020603050405020304" pitchFamily="18" charset="0"/>
              </a:rPr>
              <a:t>, 1996; Spencer, 1993)</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3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55277" y="-149650"/>
            <a:ext cx="6937836" cy="1023030"/>
          </a:xfrm>
        </p:spPr>
        <p:txBody>
          <a:bodyPr/>
          <a:lstStyle/>
          <a:p>
            <a:r>
              <a:rPr lang="es-EC" sz="4000" b="1" dirty="0"/>
              <a:t>MARCO REFERENCIAL</a:t>
            </a:r>
            <a:endParaRPr lang="en-US" sz="4000" b="1" dirty="0"/>
          </a:p>
        </p:txBody>
      </p:sp>
      <p:graphicFrame>
        <p:nvGraphicFramePr>
          <p:cNvPr id="2" name="1 Diagrama"/>
          <p:cNvGraphicFramePr/>
          <p:nvPr>
            <p:extLst>
              <p:ext uri="{D42A27DB-BD31-4B8C-83A1-F6EECF244321}">
                <p14:modId xmlns:p14="http://schemas.microsoft.com/office/powerpoint/2010/main" val="2183907755"/>
              </p:ext>
            </p:extLst>
          </p:nvPr>
        </p:nvGraphicFramePr>
        <p:xfrm>
          <a:off x="-1405744" y="2074882"/>
          <a:ext cx="12191999" cy="499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909840775"/>
              </p:ext>
            </p:extLst>
          </p:nvPr>
        </p:nvGraphicFramePr>
        <p:xfrm>
          <a:off x="8939282" y="1160460"/>
          <a:ext cx="2838735" cy="21286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8 Diagrama"/>
          <p:cNvGraphicFramePr/>
          <p:nvPr>
            <p:extLst>
              <p:ext uri="{D42A27DB-BD31-4B8C-83A1-F6EECF244321}">
                <p14:modId xmlns:p14="http://schemas.microsoft.com/office/powerpoint/2010/main" val="2227627710"/>
              </p:ext>
            </p:extLst>
          </p:nvPr>
        </p:nvGraphicFramePr>
        <p:xfrm>
          <a:off x="8982500" y="3429001"/>
          <a:ext cx="2838735" cy="21688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098" name="Picture 2" descr="Resultado de imagen de bienestar laboral&quot;">
            <a:extLst>
              <a:ext uri="{FF2B5EF4-FFF2-40B4-BE49-F238E27FC236}">
                <a16:creationId xmlns:a16="http://schemas.microsoft.com/office/drawing/2014/main" id="{0B39365B-4EB4-4413-AFB0-C9C0B2B8B8D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29004" y="1935244"/>
            <a:ext cx="2338388" cy="14063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desempeño laboral&quot;">
            <a:extLst>
              <a:ext uri="{FF2B5EF4-FFF2-40B4-BE49-F238E27FC236}">
                <a16:creationId xmlns:a16="http://schemas.microsoft.com/office/drawing/2014/main" id="{ECC09D35-C977-44E1-A255-36AB54F744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4340" y="997227"/>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06465"/>
      </p:ext>
    </p:extLst>
  </p:cSld>
  <p:clrMapOvr>
    <a:masterClrMapping/>
  </p:clrMapOvr>
  <p:transition spd="slow" advClick="0"/>
</p:sld>
</file>

<file path=ppt/theme/theme1.xml><?xml version="1.0" encoding="utf-8"?>
<a:theme xmlns:a="http://schemas.openxmlformats.org/drawingml/2006/main" name="Tema2">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ema2" id="{3CC26731-9F03-425A-BB36-17779F7CD2AC}" vid="{C3B8F3B5-467A-4A95-AD3D-10D0488C48C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Tema2</Template>
  <TotalTime>3037</TotalTime>
  <Words>3143</Words>
  <Application>Microsoft Office PowerPoint</Application>
  <PresentationFormat>Panorámica</PresentationFormat>
  <Paragraphs>890</Paragraphs>
  <Slides>40</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40</vt:i4>
      </vt:variant>
    </vt:vector>
  </HeadingPairs>
  <TitlesOfParts>
    <vt:vector size="51" baseType="lpstr">
      <vt:lpstr>宋体</vt:lpstr>
      <vt:lpstr>Arial</vt:lpstr>
      <vt:lpstr>Calibri</vt:lpstr>
      <vt:lpstr>Cambria Math</vt:lpstr>
      <vt:lpstr>Century Gothic</vt:lpstr>
      <vt:lpstr>Segoe UI</vt:lpstr>
      <vt:lpstr>Times</vt:lpstr>
      <vt:lpstr>Times New Roman</vt:lpstr>
      <vt:lpstr>Wingdings 3</vt:lpstr>
      <vt:lpstr>幼圆</vt:lpstr>
      <vt:lpstr>Tema2</vt:lpstr>
      <vt:lpstr>Presentación de PowerPoint</vt:lpstr>
      <vt:lpstr>Presentación de PowerPoint</vt:lpstr>
      <vt:lpstr>Conceptualización de las Variables</vt:lpstr>
      <vt:lpstr> Objetivos</vt:lpstr>
      <vt:lpstr>Presentación de PowerPoint</vt:lpstr>
      <vt:lpstr>Presentación de PowerPoint</vt:lpstr>
      <vt:lpstr>Modelo de Bienestar laboral </vt:lpstr>
      <vt:lpstr>Modelo de Desempeño  laboral </vt:lpstr>
      <vt:lpstr>MARCO REFERENCIAL</vt:lpstr>
      <vt:lpstr>Presentación de PowerPoint</vt:lpstr>
      <vt:lpstr>Presentación de PowerPoint</vt:lpstr>
      <vt:lpstr>  </vt:lpstr>
      <vt:lpstr>Cálculo de la muestra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Obando</dc:creator>
  <cp:lastModifiedBy>Karla Obando</cp:lastModifiedBy>
  <cp:revision>87</cp:revision>
  <dcterms:created xsi:type="dcterms:W3CDTF">2019-12-18T16:49:24Z</dcterms:created>
  <dcterms:modified xsi:type="dcterms:W3CDTF">2019-12-20T19:27:19Z</dcterms:modified>
</cp:coreProperties>
</file>