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08" r:id="rId1"/>
  </p:sldMasterIdLst>
  <p:notesMasterIdLst>
    <p:notesMasterId r:id="rId37"/>
  </p:notesMasterIdLst>
  <p:sldIdLst>
    <p:sldId id="257" r:id="rId2"/>
    <p:sldId id="259" r:id="rId3"/>
    <p:sldId id="265" r:id="rId4"/>
    <p:sldId id="260" r:id="rId5"/>
    <p:sldId id="261" r:id="rId6"/>
    <p:sldId id="295" r:id="rId7"/>
    <p:sldId id="263" r:id="rId8"/>
    <p:sldId id="283" r:id="rId9"/>
    <p:sldId id="291" r:id="rId10"/>
    <p:sldId id="288" r:id="rId11"/>
    <p:sldId id="287" r:id="rId12"/>
    <p:sldId id="284" r:id="rId13"/>
    <p:sldId id="285" r:id="rId14"/>
    <p:sldId id="286" r:id="rId15"/>
    <p:sldId id="292" r:id="rId16"/>
    <p:sldId id="264" r:id="rId17"/>
    <p:sldId id="289" r:id="rId18"/>
    <p:sldId id="290" r:id="rId19"/>
    <p:sldId id="293" r:id="rId20"/>
    <p:sldId id="262" r:id="rId21"/>
    <p:sldId id="278" r:id="rId22"/>
    <p:sldId id="279" r:id="rId23"/>
    <p:sldId id="281" r:id="rId24"/>
    <p:sldId id="282" r:id="rId25"/>
    <p:sldId id="266" r:id="rId26"/>
    <p:sldId id="267" r:id="rId27"/>
    <p:sldId id="268" r:id="rId28"/>
    <p:sldId id="269" r:id="rId29"/>
    <p:sldId id="270" r:id="rId30"/>
    <p:sldId id="271" r:id="rId31"/>
    <p:sldId id="272" r:id="rId32"/>
    <p:sldId id="273" r:id="rId33"/>
    <p:sldId id="274" r:id="rId34"/>
    <p:sldId id="256" r:id="rId35"/>
    <p:sldId id="296"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CCFF99"/>
    <a:srgbClr val="CCFFCC"/>
    <a:srgbClr val="99FF99"/>
    <a:srgbClr val="FFCCFF"/>
    <a:srgbClr val="FFFF99"/>
    <a:srgbClr val="CC66FF"/>
    <a:srgbClr val="9933FF"/>
    <a:srgbClr val="66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0" autoAdjust="0"/>
    <p:restoredTop sz="94660"/>
  </p:normalViewPr>
  <p:slideViewPr>
    <p:cSldViewPr snapToGrid="0" showGuides="1">
      <p:cViewPr varScale="1">
        <p:scale>
          <a:sx n="70" d="100"/>
          <a:sy n="70" d="100"/>
        </p:scale>
        <p:origin x="774" y="72"/>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88001-41D8-4CCC-B0C5-4166578F2FBA}"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165CBA0A-36F5-4585-A7A5-B818D6383A41}">
      <dgm:prSet phldrT="[Texto]"/>
      <dgm:spPr>
        <a:solidFill>
          <a:srgbClr val="FFFF99"/>
        </a:solidFill>
      </dgm:spPr>
      <dgm:t>
        <a:bodyPr/>
        <a:lstStyle/>
        <a:p>
          <a:pPr algn="just"/>
          <a:r>
            <a:rPr lang="es-CO" dirty="0" smtClean="0">
              <a:latin typeface="Times New Roman" panose="02020603050405020304" pitchFamily="18" charset="0"/>
              <a:cs typeface="Times New Roman" panose="02020603050405020304" pitchFamily="18" charset="0"/>
            </a:rPr>
            <a:t>Las concentraciones de arsénico de agua de la Laguna Papallacta se encuentran en el intervalo entre 18-652 μg/l con un valor promedio </a:t>
          </a:r>
          <a:r>
            <a:rPr lang="es-ES" dirty="0" smtClean="0">
              <a:latin typeface="Times New Roman" panose="02020603050405020304" pitchFamily="18" charset="0"/>
              <a:cs typeface="Times New Roman" panose="02020603050405020304" pitchFamily="18" charset="0"/>
            </a:rPr>
            <a:t>223.4 μg/l (0.22 mg/l); </a:t>
          </a:r>
          <a:r>
            <a:rPr lang="es-CO" dirty="0" smtClean="0">
              <a:latin typeface="Times New Roman" panose="02020603050405020304" pitchFamily="18" charset="0"/>
              <a:cs typeface="Times New Roman" panose="02020603050405020304" pitchFamily="18" charset="0"/>
            </a:rPr>
            <a:t>valores fuera de los límites establecidos en la tabla 1 del libro VI del TULSMA.</a:t>
          </a:r>
          <a:endParaRPr lang="es-EC" dirty="0">
            <a:latin typeface="Times New Roman" panose="02020603050405020304" pitchFamily="18" charset="0"/>
            <a:cs typeface="Times New Roman" panose="02020603050405020304" pitchFamily="18" charset="0"/>
          </a:endParaRPr>
        </a:p>
      </dgm:t>
    </dgm:pt>
    <dgm:pt modelId="{9298D8AA-72F3-48C2-AF1B-F5EB6AD80367}" type="parTrans" cxnId="{7B895380-8012-4DB7-8C29-B29516F0912A}">
      <dgm:prSet/>
      <dgm:spPr/>
      <dgm:t>
        <a:bodyPr/>
        <a:lstStyle/>
        <a:p>
          <a:endParaRPr lang="es-EC"/>
        </a:p>
      </dgm:t>
    </dgm:pt>
    <dgm:pt modelId="{DFFD4D65-0DB6-4973-A403-E3AF415D188D}" type="sibTrans" cxnId="{7B895380-8012-4DB7-8C29-B29516F0912A}">
      <dgm:prSet/>
      <dgm:spPr/>
      <dgm:t>
        <a:bodyPr/>
        <a:lstStyle/>
        <a:p>
          <a:endParaRPr lang="es-EC"/>
        </a:p>
      </dgm:t>
    </dgm:pt>
    <dgm:pt modelId="{DFCCEB0E-5AD3-4D57-BD7D-BF0FF07E0E51}">
      <dgm:prSet phldrT="[Texto]"/>
      <dgm:spPr>
        <a:gradFill flip="none"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path path="circle">
            <a:fillToRect l="100000" t="100000"/>
          </a:path>
          <a:tileRect r="-100000" b="-100000"/>
        </a:gradFill>
      </dgm:spPr>
      <dgm:t>
        <a:bodyPr/>
        <a:lstStyle/>
        <a:p>
          <a:pPr algn="just"/>
          <a:r>
            <a:rPr lang="es-CO" dirty="0" smtClean="0">
              <a:latin typeface="Times New Roman" panose="02020603050405020304" pitchFamily="18" charset="0"/>
              <a:cs typeface="Times New Roman" panose="02020603050405020304" pitchFamily="18" charset="0"/>
            </a:rPr>
            <a:t>Los parámetros pH, sulfatos, nitratos y turbidez de las muestras de agua de la laguna Papallacta se encuentran dentro de los límites establecidos en la tabla 1 del libro VI del TULSMA Anexo I.</a:t>
          </a:r>
          <a:endParaRPr lang="es-EC" dirty="0">
            <a:latin typeface="Times New Roman" panose="02020603050405020304" pitchFamily="18" charset="0"/>
            <a:cs typeface="Times New Roman" panose="02020603050405020304" pitchFamily="18" charset="0"/>
          </a:endParaRPr>
        </a:p>
      </dgm:t>
    </dgm:pt>
    <dgm:pt modelId="{DB9152AB-ED17-413B-B94A-12B2267A805B}" type="parTrans" cxnId="{0AA5E3E8-671D-4130-85DF-AC2BEAE28FDC}">
      <dgm:prSet/>
      <dgm:spPr/>
      <dgm:t>
        <a:bodyPr/>
        <a:lstStyle/>
        <a:p>
          <a:endParaRPr lang="es-EC"/>
        </a:p>
      </dgm:t>
    </dgm:pt>
    <dgm:pt modelId="{7449BA06-498E-46CD-94B9-26801873677E}" type="sibTrans" cxnId="{0AA5E3E8-671D-4130-85DF-AC2BEAE28FDC}">
      <dgm:prSet/>
      <dgm:spPr/>
      <dgm:t>
        <a:bodyPr/>
        <a:lstStyle/>
        <a:p>
          <a:endParaRPr lang="es-EC"/>
        </a:p>
      </dgm:t>
    </dgm:pt>
    <dgm:pt modelId="{1D42EC02-1D8B-459C-AA58-EE75C9A12375}">
      <dgm:prSet phldrT="[Texto]"/>
      <dgm:spPr>
        <a:solidFill>
          <a:srgbClr val="99FF99"/>
        </a:solidFill>
      </dgm:spPr>
      <dgm:t>
        <a:bodyPr/>
        <a:lstStyle/>
        <a:p>
          <a:pPr algn="just"/>
          <a:r>
            <a:rPr lang="es-CO" dirty="0" smtClean="0">
              <a:latin typeface="Times New Roman" panose="02020603050405020304" pitchFamily="18" charset="0"/>
              <a:cs typeface="Times New Roman" panose="02020603050405020304" pitchFamily="18" charset="0"/>
            </a:rPr>
            <a:t>Los parámetros físicos-químicos del agua de la laguna Papallacta analizados muestran que el agua no es apta para consumo humano o uso doméstico, siendo adecuadas para uso pecuario como abrevadero de animales.</a:t>
          </a:r>
          <a:endParaRPr lang="es-EC" dirty="0">
            <a:latin typeface="Times New Roman" panose="02020603050405020304" pitchFamily="18" charset="0"/>
            <a:cs typeface="Times New Roman" panose="02020603050405020304" pitchFamily="18" charset="0"/>
          </a:endParaRPr>
        </a:p>
      </dgm:t>
    </dgm:pt>
    <dgm:pt modelId="{B6432726-6450-4929-BD35-9C65E5EBB0A2}" type="parTrans" cxnId="{7A545B9C-DB5C-46FF-BF63-C7673BD4606A}">
      <dgm:prSet/>
      <dgm:spPr/>
      <dgm:t>
        <a:bodyPr/>
        <a:lstStyle/>
        <a:p>
          <a:endParaRPr lang="es-EC"/>
        </a:p>
      </dgm:t>
    </dgm:pt>
    <dgm:pt modelId="{8053CD63-DB5F-45DB-9545-044F9677D1E4}" type="sibTrans" cxnId="{7A545B9C-DB5C-46FF-BF63-C7673BD4606A}">
      <dgm:prSet/>
      <dgm:spPr/>
      <dgm:t>
        <a:bodyPr/>
        <a:lstStyle/>
        <a:p>
          <a:endParaRPr lang="es-EC"/>
        </a:p>
      </dgm:t>
    </dgm:pt>
    <dgm:pt modelId="{3A8EE085-CA71-44DA-AA53-30888C1F3981}">
      <dgm:prSet phldrT="[Texto]"/>
      <dgm:spPr>
        <a:solidFill>
          <a:srgbClr val="FFCCFF"/>
        </a:solidFill>
      </dgm:spPr>
      <dgm:t>
        <a:bodyPr/>
        <a:lstStyle/>
        <a:p>
          <a:pPr algn="just"/>
          <a:r>
            <a:rPr lang="es-EC" dirty="0" smtClean="0">
              <a:latin typeface="Times New Roman" panose="02020603050405020304" pitchFamily="18" charset="0"/>
              <a:cs typeface="Times New Roman" panose="02020603050405020304" pitchFamily="18" charset="0"/>
            </a:rPr>
            <a:t>El porcentaje de remoción de arsénico de las unidades experimentales de diferentes concentraciones de arsénico aplicadas 5 ml de nanopartículas de manganeso mostraron un valor promedio de 67.6 % alcanzando una remoción óptima.</a:t>
          </a:r>
          <a:endParaRPr lang="es-EC" dirty="0">
            <a:latin typeface="Times New Roman" panose="02020603050405020304" pitchFamily="18" charset="0"/>
            <a:cs typeface="Times New Roman" panose="02020603050405020304" pitchFamily="18" charset="0"/>
          </a:endParaRPr>
        </a:p>
      </dgm:t>
    </dgm:pt>
    <dgm:pt modelId="{6815E87C-F553-43FE-9708-68EF054EF637}" type="parTrans" cxnId="{9A8C0DCA-5F20-4D3B-85D7-557B27366C4A}">
      <dgm:prSet/>
      <dgm:spPr/>
      <dgm:t>
        <a:bodyPr/>
        <a:lstStyle/>
        <a:p>
          <a:endParaRPr lang="es-EC"/>
        </a:p>
      </dgm:t>
    </dgm:pt>
    <dgm:pt modelId="{C72F4FFE-4AF5-40EE-B2FF-58D1E90528EA}" type="sibTrans" cxnId="{9A8C0DCA-5F20-4D3B-85D7-557B27366C4A}">
      <dgm:prSet/>
      <dgm:spPr/>
      <dgm:t>
        <a:bodyPr/>
        <a:lstStyle/>
        <a:p>
          <a:endParaRPr lang="es-EC"/>
        </a:p>
      </dgm:t>
    </dgm:pt>
    <dgm:pt modelId="{BBB4EB7E-F2A4-4B0B-8CC2-8171258C8AE6}" type="pres">
      <dgm:prSet presAssocID="{7B188001-41D8-4CCC-B0C5-4166578F2FBA}" presName="Name0" presStyleCnt="0">
        <dgm:presLayoutVars>
          <dgm:chMax val="7"/>
          <dgm:chPref val="7"/>
          <dgm:dir/>
        </dgm:presLayoutVars>
      </dgm:prSet>
      <dgm:spPr/>
      <dgm:t>
        <a:bodyPr/>
        <a:lstStyle/>
        <a:p>
          <a:endParaRPr lang="es-EC"/>
        </a:p>
      </dgm:t>
    </dgm:pt>
    <dgm:pt modelId="{BA1CC7AB-667C-4A7A-B282-576524F9D506}" type="pres">
      <dgm:prSet presAssocID="{7B188001-41D8-4CCC-B0C5-4166578F2FBA}" presName="Name1" presStyleCnt="0"/>
      <dgm:spPr/>
    </dgm:pt>
    <dgm:pt modelId="{F0126ADC-AA82-4152-B9A6-AF8BA2B88760}" type="pres">
      <dgm:prSet presAssocID="{7B188001-41D8-4CCC-B0C5-4166578F2FBA}" presName="cycle" presStyleCnt="0"/>
      <dgm:spPr/>
    </dgm:pt>
    <dgm:pt modelId="{E08523C6-E49B-4DB3-888A-EA00450B779D}" type="pres">
      <dgm:prSet presAssocID="{7B188001-41D8-4CCC-B0C5-4166578F2FBA}" presName="srcNode" presStyleLbl="node1" presStyleIdx="0" presStyleCnt="4"/>
      <dgm:spPr/>
    </dgm:pt>
    <dgm:pt modelId="{306979DE-0536-4BD6-BCBE-40D0ECC1EBDA}" type="pres">
      <dgm:prSet presAssocID="{7B188001-41D8-4CCC-B0C5-4166578F2FBA}" presName="conn" presStyleLbl="parChTrans1D2" presStyleIdx="0" presStyleCnt="1"/>
      <dgm:spPr/>
      <dgm:t>
        <a:bodyPr/>
        <a:lstStyle/>
        <a:p>
          <a:endParaRPr lang="es-EC"/>
        </a:p>
      </dgm:t>
    </dgm:pt>
    <dgm:pt modelId="{121C1C1A-E4C5-4E16-A0F3-F6100AA3EDE0}" type="pres">
      <dgm:prSet presAssocID="{7B188001-41D8-4CCC-B0C5-4166578F2FBA}" presName="extraNode" presStyleLbl="node1" presStyleIdx="0" presStyleCnt="4"/>
      <dgm:spPr/>
    </dgm:pt>
    <dgm:pt modelId="{13447631-85A6-4830-97FA-70C4030B1299}" type="pres">
      <dgm:prSet presAssocID="{7B188001-41D8-4CCC-B0C5-4166578F2FBA}" presName="dstNode" presStyleLbl="node1" presStyleIdx="0" presStyleCnt="4"/>
      <dgm:spPr/>
    </dgm:pt>
    <dgm:pt modelId="{F1FC1FC8-BA49-4F01-8F82-F31B6DAF0B8D}" type="pres">
      <dgm:prSet presAssocID="{165CBA0A-36F5-4585-A7A5-B818D6383A41}" presName="text_1" presStyleLbl="node1" presStyleIdx="0" presStyleCnt="4">
        <dgm:presLayoutVars>
          <dgm:bulletEnabled val="1"/>
        </dgm:presLayoutVars>
      </dgm:prSet>
      <dgm:spPr/>
      <dgm:t>
        <a:bodyPr/>
        <a:lstStyle/>
        <a:p>
          <a:endParaRPr lang="es-EC"/>
        </a:p>
      </dgm:t>
    </dgm:pt>
    <dgm:pt modelId="{C3864E4A-9DBA-440C-8240-CBBF812378E3}" type="pres">
      <dgm:prSet presAssocID="{165CBA0A-36F5-4585-A7A5-B818D6383A41}" presName="accent_1" presStyleCnt="0"/>
      <dgm:spPr/>
    </dgm:pt>
    <dgm:pt modelId="{D24DCCDA-A207-494C-85A2-0014AD36F315}" type="pres">
      <dgm:prSet presAssocID="{165CBA0A-36F5-4585-A7A5-B818D6383A41}" presName="accentRepeatNode" presStyleLbl="solidFgAcc1" presStyleIdx="0" presStyleCnt="4"/>
      <dgm:spPr/>
    </dgm:pt>
    <dgm:pt modelId="{7A721444-F797-4ED1-A69A-28294629D7D3}" type="pres">
      <dgm:prSet presAssocID="{DFCCEB0E-5AD3-4D57-BD7D-BF0FF07E0E51}" presName="text_2" presStyleLbl="node1" presStyleIdx="1" presStyleCnt="4">
        <dgm:presLayoutVars>
          <dgm:bulletEnabled val="1"/>
        </dgm:presLayoutVars>
      </dgm:prSet>
      <dgm:spPr/>
      <dgm:t>
        <a:bodyPr/>
        <a:lstStyle/>
        <a:p>
          <a:endParaRPr lang="es-EC"/>
        </a:p>
      </dgm:t>
    </dgm:pt>
    <dgm:pt modelId="{C5868E40-D5A8-4E9D-A968-E1B2890E2C0B}" type="pres">
      <dgm:prSet presAssocID="{DFCCEB0E-5AD3-4D57-BD7D-BF0FF07E0E51}" presName="accent_2" presStyleCnt="0"/>
      <dgm:spPr/>
    </dgm:pt>
    <dgm:pt modelId="{61B25921-CAEC-4245-9822-6A90409CD6C7}" type="pres">
      <dgm:prSet presAssocID="{DFCCEB0E-5AD3-4D57-BD7D-BF0FF07E0E51}" presName="accentRepeatNode" presStyleLbl="solidFgAcc1" presStyleIdx="1" presStyleCnt="4"/>
      <dgm:spPr/>
    </dgm:pt>
    <dgm:pt modelId="{BCC80A88-6FB5-4E9A-80CB-011A0C3DE6AB}" type="pres">
      <dgm:prSet presAssocID="{1D42EC02-1D8B-459C-AA58-EE75C9A12375}" presName="text_3" presStyleLbl="node1" presStyleIdx="2" presStyleCnt="4">
        <dgm:presLayoutVars>
          <dgm:bulletEnabled val="1"/>
        </dgm:presLayoutVars>
      </dgm:prSet>
      <dgm:spPr/>
      <dgm:t>
        <a:bodyPr/>
        <a:lstStyle/>
        <a:p>
          <a:endParaRPr lang="es-EC"/>
        </a:p>
      </dgm:t>
    </dgm:pt>
    <dgm:pt modelId="{314A1491-4EAA-4417-BFB0-7F6A48B9015C}" type="pres">
      <dgm:prSet presAssocID="{1D42EC02-1D8B-459C-AA58-EE75C9A12375}" presName="accent_3" presStyleCnt="0"/>
      <dgm:spPr/>
    </dgm:pt>
    <dgm:pt modelId="{44B7A5FA-CB6C-4F58-8633-226EBD1D0FE2}" type="pres">
      <dgm:prSet presAssocID="{1D42EC02-1D8B-459C-AA58-EE75C9A12375}" presName="accentRepeatNode" presStyleLbl="solidFgAcc1" presStyleIdx="2" presStyleCnt="4"/>
      <dgm:spPr/>
    </dgm:pt>
    <dgm:pt modelId="{76D7F194-F022-4CF9-AE88-749482CBC18C}" type="pres">
      <dgm:prSet presAssocID="{3A8EE085-CA71-44DA-AA53-30888C1F3981}" presName="text_4" presStyleLbl="node1" presStyleIdx="3" presStyleCnt="4">
        <dgm:presLayoutVars>
          <dgm:bulletEnabled val="1"/>
        </dgm:presLayoutVars>
      </dgm:prSet>
      <dgm:spPr/>
      <dgm:t>
        <a:bodyPr/>
        <a:lstStyle/>
        <a:p>
          <a:endParaRPr lang="es-EC"/>
        </a:p>
      </dgm:t>
    </dgm:pt>
    <dgm:pt modelId="{11554ED3-D9FC-4DDD-BCD8-0268426AAE80}" type="pres">
      <dgm:prSet presAssocID="{3A8EE085-CA71-44DA-AA53-30888C1F3981}" presName="accent_4" presStyleCnt="0"/>
      <dgm:spPr/>
    </dgm:pt>
    <dgm:pt modelId="{98CEEC46-3F68-4855-AC0F-C62F6A338F86}" type="pres">
      <dgm:prSet presAssocID="{3A8EE085-CA71-44DA-AA53-30888C1F3981}" presName="accentRepeatNode" presStyleLbl="solidFgAcc1" presStyleIdx="3" presStyleCnt="4"/>
      <dgm:spPr/>
    </dgm:pt>
  </dgm:ptLst>
  <dgm:cxnLst>
    <dgm:cxn modelId="{BC4482CC-5FB7-42A5-912E-64A62AF773CB}" type="presOf" srcId="{DFCCEB0E-5AD3-4D57-BD7D-BF0FF07E0E51}" destId="{7A721444-F797-4ED1-A69A-28294629D7D3}" srcOrd="0" destOrd="0" presId="urn:microsoft.com/office/officeart/2008/layout/VerticalCurvedList"/>
    <dgm:cxn modelId="{0DB99712-9ABB-4CDF-B659-CD59B5C23A30}" type="presOf" srcId="{3A8EE085-CA71-44DA-AA53-30888C1F3981}" destId="{76D7F194-F022-4CF9-AE88-749482CBC18C}" srcOrd="0" destOrd="0" presId="urn:microsoft.com/office/officeart/2008/layout/VerticalCurvedList"/>
    <dgm:cxn modelId="{16F09B5E-0088-4C47-BB40-F6EEA3C82FC8}" type="presOf" srcId="{DFFD4D65-0DB6-4973-A403-E3AF415D188D}" destId="{306979DE-0536-4BD6-BCBE-40D0ECC1EBDA}" srcOrd="0" destOrd="0" presId="urn:microsoft.com/office/officeart/2008/layout/VerticalCurvedList"/>
    <dgm:cxn modelId="{0AA5E3E8-671D-4130-85DF-AC2BEAE28FDC}" srcId="{7B188001-41D8-4CCC-B0C5-4166578F2FBA}" destId="{DFCCEB0E-5AD3-4D57-BD7D-BF0FF07E0E51}" srcOrd="1" destOrd="0" parTransId="{DB9152AB-ED17-413B-B94A-12B2267A805B}" sibTransId="{7449BA06-498E-46CD-94B9-26801873677E}"/>
    <dgm:cxn modelId="{BEBDCB47-4C17-4F84-9C38-BB496AA6D1A0}" type="presOf" srcId="{7B188001-41D8-4CCC-B0C5-4166578F2FBA}" destId="{BBB4EB7E-F2A4-4B0B-8CC2-8171258C8AE6}" srcOrd="0" destOrd="0" presId="urn:microsoft.com/office/officeart/2008/layout/VerticalCurvedList"/>
    <dgm:cxn modelId="{9A8C0DCA-5F20-4D3B-85D7-557B27366C4A}" srcId="{7B188001-41D8-4CCC-B0C5-4166578F2FBA}" destId="{3A8EE085-CA71-44DA-AA53-30888C1F3981}" srcOrd="3" destOrd="0" parTransId="{6815E87C-F553-43FE-9708-68EF054EF637}" sibTransId="{C72F4FFE-4AF5-40EE-B2FF-58D1E90528EA}"/>
    <dgm:cxn modelId="{7A545B9C-DB5C-46FF-BF63-C7673BD4606A}" srcId="{7B188001-41D8-4CCC-B0C5-4166578F2FBA}" destId="{1D42EC02-1D8B-459C-AA58-EE75C9A12375}" srcOrd="2" destOrd="0" parTransId="{B6432726-6450-4929-BD35-9C65E5EBB0A2}" sibTransId="{8053CD63-DB5F-45DB-9545-044F9677D1E4}"/>
    <dgm:cxn modelId="{2C1B8DFD-178B-4EE2-90FF-E44E7F5436BC}" type="presOf" srcId="{1D42EC02-1D8B-459C-AA58-EE75C9A12375}" destId="{BCC80A88-6FB5-4E9A-80CB-011A0C3DE6AB}" srcOrd="0" destOrd="0" presId="urn:microsoft.com/office/officeart/2008/layout/VerticalCurvedList"/>
    <dgm:cxn modelId="{B825E9EB-B1AD-4003-A1F9-7390479CB081}" type="presOf" srcId="{165CBA0A-36F5-4585-A7A5-B818D6383A41}" destId="{F1FC1FC8-BA49-4F01-8F82-F31B6DAF0B8D}" srcOrd="0" destOrd="0" presId="urn:microsoft.com/office/officeart/2008/layout/VerticalCurvedList"/>
    <dgm:cxn modelId="{7B895380-8012-4DB7-8C29-B29516F0912A}" srcId="{7B188001-41D8-4CCC-B0C5-4166578F2FBA}" destId="{165CBA0A-36F5-4585-A7A5-B818D6383A41}" srcOrd="0" destOrd="0" parTransId="{9298D8AA-72F3-48C2-AF1B-F5EB6AD80367}" sibTransId="{DFFD4D65-0DB6-4973-A403-E3AF415D188D}"/>
    <dgm:cxn modelId="{4CC9B9CE-8355-4480-9C02-7D31C8B6529B}" type="presParOf" srcId="{BBB4EB7E-F2A4-4B0B-8CC2-8171258C8AE6}" destId="{BA1CC7AB-667C-4A7A-B282-576524F9D506}" srcOrd="0" destOrd="0" presId="urn:microsoft.com/office/officeart/2008/layout/VerticalCurvedList"/>
    <dgm:cxn modelId="{B1A42606-3FC8-4747-8FA4-024CFCD70D42}" type="presParOf" srcId="{BA1CC7AB-667C-4A7A-B282-576524F9D506}" destId="{F0126ADC-AA82-4152-B9A6-AF8BA2B88760}" srcOrd="0" destOrd="0" presId="urn:microsoft.com/office/officeart/2008/layout/VerticalCurvedList"/>
    <dgm:cxn modelId="{AD88DBA7-F7D9-4988-8EE2-0F137CAFD450}" type="presParOf" srcId="{F0126ADC-AA82-4152-B9A6-AF8BA2B88760}" destId="{E08523C6-E49B-4DB3-888A-EA00450B779D}" srcOrd="0" destOrd="0" presId="urn:microsoft.com/office/officeart/2008/layout/VerticalCurvedList"/>
    <dgm:cxn modelId="{4F1DD411-FAED-444F-A82B-D7539FA286F2}" type="presParOf" srcId="{F0126ADC-AA82-4152-B9A6-AF8BA2B88760}" destId="{306979DE-0536-4BD6-BCBE-40D0ECC1EBDA}" srcOrd="1" destOrd="0" presId="urn:microsoft.com/office/officeart/2008/layout/VerticalCurvedList"/>
    <dgm:cxn modelId="{952F3D12-C167-4BCE-BBE3-0E858E0065BA}" type="presParOf" srcId="{F0126ADC-AA82-4152-B9A6-AF8BA2B88760}" destId="{121C1C1A-E4C5-4E16-A0F3-F6100AA3EDE0}" srcOrd="2" destOrd="0" presId="urn:microsoft.com/office/officeart/2008/layout/VerticalCurvedList"/>
    <dgm:cxn modelId="{0371A392-00A7-4520-86CD-34B2DF85EEC5}" type="presParOf" srcId="{F0126ADC-AA82-4152-B9A6-AF8BA2B88760}" destId="{13447631-85A6-4830-97FA-70C4030B1299}" srcOrd="3" destOrd="0" presId="urn:microsoft.com/office/officeart/2008/layout/VerticalCurvedList"/>
    <dgm:cxn modelId="{21EB251E-ADA1-47F8-8541-C10529978148}" type="presParOf" srcId="{BA1CC7AB-667C-4A7A-B282-576524F9D506}" destId="{F1FC1FC8-BA49-4F01-8F82-F31B6DAF0B8D}" srcOrd="1" destOrd="0" presId="urn:microsoft.com/office/officeart/2008/layout/VerticalCurvedList"/>
    <dgm:cxn modelId="{22217CD1-11A5-4377-918B-8BBA1AF2BC72}" type="presParOf" srcId="{BA1CC7AB-667C-4A7A-B282-576524F9D506}" destId="{C3864E4A-9DBA-440C-8240-CBBF812378E3}" srcOrd="2" destOrd="0" presId="urn:microsoft.com/office/officeart/2008/layout/VerticalCurvedList"/>
    <dgm:cxn modelId="{65EFF952-2A15-44E1-BF2A-C19922D37E04}" type="presParOf" srcId="{C3864E4A-9DBA-440C-8240-CBBF812378E3}" destId="{D24DCCDA-A207-494C-85A2-0014AD36F315}" srcOrd="0" destOrd="0" presId="urn:microsoft.com/office/officeart/2008/layout/VerticalCurvedList"/>
    <dgm:cxn modelId="{CD3CDD6F-343C-482D-BC10-1A4F6F800040}" type="presParOf" srcId="{BA1CC7AB-667C-4A7A-B282-576524F9D506}" destId="{7A721444-F797-4ED1-A69A-28294629D7D3}" srcOrd="3" destOrd="0" presId="urn:microsoft.com/office/officeart/2008/layout/VerticalCurvedList"/>
    <dgm:cxn modelId="{78CEC5F7-2B99-4497-8431-4F517298FBC4}" type="presParOf" srcId="{BA1CC7AB-667C-4A7A-B282-576524F9D506}" destId="{C5868E40-D5A8-4E9D-A968-E1B2890E2C0B}" srcOrd="4" destOrd="0" presId="urn:microsoft.com/office/officeart/2008/layout/VerticalCurvedList"/>
    <dgm:cxn modelId="{1D7B7FEC-6623-42BC-9490-383D145D80C3}" type="presParOf" srcId="{C5868E40-D5A8-4E9D-A968-E1B2890E2C0B}" destId="{61B25921-CAEC-4245-9822-6A90409CD6C7}" srcOrd="0" destOrd="0" presId="urn:microsoft.com/office/officeart/2008/layout/VerticalCurvedList"/>
    <dgm:cxn modelId="{1CD5FE4E-4599-4AB6-B698-C90B13AC78CB}" type="presParOf" srcId="{BA1CC7AB-667C-4A7A-B282-576524F9D506}" destId="{BCC80A88-6FB5-4E9A-80CB-011A0C3DE6AB}" srcOrd="5" destOrd="0" presId="urn:microsoft.com/office/officeart/2008/layout/VerticalCurvedList"/>
    <dgm:cxn modelId="{6A6102DB-DCDE-4472-8A26-9F053CC932FD}" type="presParOf" srcId="{BA1CC7AB-667C-4A7A-B282-576524F9D506}" destId="{314A1491-4EAA-4417-BFB0-7F6A48B9015C}" srcOrd="6" destOrd="0" presId="urn:microsoft.com/office/officeart/2008/layout/VerticalCurvedList"/>
    <dgm:cxn modelId="{B244C573-3D72-428A-B8C3-FB44F80AD2F5}" type="presParOf" srcId="{314A1491-4EAA-4417-BFB0-7F6A48B9015C}" destId="{44B7A5FA-CB6C-4F58-8633-226EBD1D0FE2}" srcOrd="0" destOrd="0" presId="urn:microsoft.com/office/officeart/2008/layout/VerticalCurvedList"/>
    <dgm:cxn modelId="{921C1E70-4839-47E7-B3CD-7DCE9A7DCD9A}" type="presParOf" srcId="{BA1CC7AB-667C-4A7A-B282-576524F9D506}" destId="{76D7F194-F022-4CF9-AE88-749482CBC18C}" srcOrd="7" destOrd="0" presId="urn:microsoft.com/office/officeart/2008/layout/VerticalCurvedList"/>
    <dgm:cxn modelId="{6D1C034C-683D-494D-BBD6-EACBDEA4C1D1}" type="presParOf" srcId="{BA1CC7AB-667C-4A7A-B282-576524F9D506}" destId="{11554ED3-D9FC-4DDD-BCD8-0268426AAE80}" srcOrd="8" destOrd="0" presId="urn:microsoft.com/office/officeart/2008/layout/VerticalCurvedList"/>
    <dgm:cxn modelId="{88E0380F-D87A-4E3E-AF7A-7C896BC8C761}" type="presParOf" srcId="{11554ED3-D9FC-4DDD-BCD8-0268426AAE80}" destId="{98CEEC46-3F68-4855-AC0F-C62F6A338F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188001-41D8-4CCC-B0C5-4166578F2FBA}"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165CBA0A-36F5-4585-A7A5-B818D6383A41}">
      <dgm:prSet phldrT="[Texto]" custT="1"/>
      <dgm:spPr>
        <a:solidFill>
          <a:srgbClr val="FFFF99"/>
        </a:solidFill>
      </dgm:spPr>
      <dgm:t>
        <a:bodyPr/>
        <a:lstStyle/>
        <a:p>
          <a:pPr algn="just"/>
          <a:r>
            <a:rPr lang="es-EC" sz="1800" dirty="0" smtClean="0">
              <a:latin typeface="Times New Roman" panose="02020603050405020304" pitchFamily="18" charset="0"/>
              <a:cs typeface="Times New Roman" panose="02020603050405020304" pitchFamily="18" charset="0"/>
            </a:rPr>
            <a:t>El porcentaje de remoción de arsénico de las unidades experimentales con diferentes concentraciones de arsénico aplicadas 5 ml de nanopartículas de hierro mostraron un valor de media o promedio de 63.6 %  logrando una remoción óptima. </a:t>
          </a:r>
          <a:endParaRPr lang="es-EC" sz="1800" dirty="0">
            <a:latin typeface="Times New Roman" panose="02020603050405020304" pitchFamily="18" charset="0"/>
            <a:cs typeface="Times New Roman" panose="02020603050405020304" pitchFamily="18" charset="0"/>
          </a:endParaRPr>
        </a:p>
      </dgm:t>
    </dgm:pt>
    <dgm:pt modelId="{9298D8AA-72F3-48C2-AF1B-F5EB6AD80367}" type="parTrans" cxnId="{7B895380-8012-4DB7-8C29-B29516F0912A}">
      <dgm:prSet/>
      <dgm:spPr/>
      <dgm:t>
        <a:bodyPr/>
        <a:lstStyle/>
        <a:p>
          <a:endParaRPr lang="es-EC"/>
        </a:p>
      </dgm:t>
    </dgm:pt>
    <dgm:pt modelId="{DFFD4D65-0DB6-4973-A403-E3AF415D188D}" type="sibTrans" cxnId="{7B895380-8012-4DB7-8C29-B29516F0912A}">
      <dgm:prSet/>
      <dgm:spPr/>
      <dgm:t>
        <a:bodyPr/>
        <a:lstStyle/>
        <a:p>
          <a:endParaRPr lang="es-EC"/>
        </a:p>
      </dgm:t>
    </dgm:pt>
    <dgm:pt modelId="{DFCCEB0E-5AD3-4D57-BD7D-BF0FF07E0E51}">
      <dgm:prSet phldrT="[Texto]" custT="1"/>
      <dgm:spPr>
        <a:gradFill flip="none"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path path="circle">
            <a:fillToRect l="100000" t="100000"/>
          </a:path>
          <a:tileRect r="-100000" b="-100000"/>
        </a:gradFill>
      </dgm:spPr>
      <dgm:t>
        <a:bodyPr/>
        <a:lstStyle/>
        <a:p>
          <a:pPr algn="just"/>
          <a:endParaRPr lang="es-EC" sz="1800" dirty="0" smtClean="0">
            <a:latin typeface="Times New Roman" panose="02020603050405020304" pitchFamily="18" charset="0"/>
            <a:cs typeface="Times New Roman" panose="02020603050405020304" pitchFamily="18" charset="0"/>
          </a:endParaRPr>
        </a:p>
        <a:p>
          <a:pPr algn="just"/>
          <a:r>
            <a:rPr lang="es-EC" sz="1800" dirty="0" smtClean="0">
              <a:latin typeface="Times New Roman" panose="02020603050405020304" pitchFamily="18" charset="0"/>
              <a:cs typeface="Times New Roman" panose="02020603050405020304" pitchFamily="18" charset="0"/>
            </a:rPr>
            <a:t>El histograma de validación cruzada, errores de predicción y el error de verificación del modelo de predicción generado en R de la variable concentración de arsénico muestra que el modelo de predicción de arsénico no posee una precisión recomendable para su utilización en otros estudios. </a:t>
          </a:r>
          <a:endParaRPr lang="es-ES" sz="1800" dirty="0" smtClean="0">
            <a:latin typeface="Times New Roman" panose="02020603050405020304" pitchFamily="18" charset="0"/>
            <a:cs typeface="Times New Roman" panose="02020603050405020304" pitchFamily="18" charset="0"/>
          </a:endParaRPr>
        </a:p>
        <a:p>
          <a:pPr algn="just"/>
          <a:endParaRPr lang="es-EC" sz="1800" dirty="0">
            <a:latin typeface="Times New Roman" panose="02020603050405020304" pitchFamily="18" charset="0"/>
            <a:cs typeface="Times New Roman" panose="02020603050405020304" pitchFamily="18" charset="0"/>
          </a:endParaRPr>
        </a:p>
      </dgm:t>
    </dgm:pt>
    <dgm:pt modelId="{DB9152AB-ED17-413B-B94A-12B2267A805B}" type="parTrans" cxnId="{0AA5E3E8-671D-4130-85DF-AC2BEAE28FDC}">
      <dgm:prSet/>
      <dgm:spPr/>
      <dgm:t>
        <a:bodyPr/>
        <a:lstStyle/>
        <a:p>
          <a:endParaRPr lang="es-EC"/>
        </a:p>
      </dgm:t>
    </dgm:pt>
    <dgm:pt modelId="{7449BA06-498E-46CD-94B9-26801873677E}" type="sibTrans" cxnId="{0AA5E3E8-671D-4130-85DF-AC2BEAE28FDC}">
      <dgm:prSet/>
      <dgm:spPr/>
      <dgm:t>
        <a:bodyPr/>
        <a:lstStyle/>
        <a:p>
          <a:endParaRPr lang="es-EC"/>
        </a:p>
      </dgm:t>
    </dgm:pt>
    <dgm:pt modelId="{3A8EE085-CA71-44DA-AA53-30888C1F3981}">
      <dgm:prSet phldrT="[Texto]" custT="1"/>
      <dgm:spPr>
        <a:solidFill>
          <a:srgbClr val="FFCCFF"/>
        </a:solidFill>
      </dgm:spPr>
      <dgm:t>
        <a:bodyPr/>
        <a:lstStyle/>
        <a:p>
          <a:pPr algn="just"/>
          <a:endParaRPr lang="es-EC" sz="1800" dirty="0" smtClean="0">
            <a:latin typeface="Times New Roman" panose="02020603050405020304" pitchFamily="18" charset="0"/>
            <a:cs typeface="Times New Roman" panose="02020603050405020304" pitchFamily="18" charset="0"/>
          </a:endParaRPr>
        </a:p>
        <a:p>
          <a:pPr algn="just"/>
          <a:r>
            <a:rPr lang="es-EC" sz="1800" dirty="0" smtClean="0">
              <a:latin typeface="Times New Roman" panose="02020603050405020304" pitchFamily="18" charset="0"/>
              <a:cs typeface="Times New Roman" panose="02020603050405020304" pitchFamily="18" charset="0"/>
            </a:rPr>
            <a:t>Los histograma de validación cruzada, errores de predicción, errores de verificación, ME (errores medio), MSE (errores cuadráticos medios) y RMS (raíces del error medio)  de los modelos de predicciones obtenidos en R de las variables auxiliares (pH y temperatura) indican que los modelos muestran una precisión aceptable para su uso práctico en diferentes áreas de investigación. </a:t>
          </a:r>
          <a:endParaRPr lang="es-ES" sz="1800" dirty="0" smtClean="0">
            <a:latin typeface="Times New Roman" panose="02020603050405020304" pitchFamily="18" charset="0"/>
            <a:cs typeface="Times New Roman" panose="02020603050405020304" pitchFamily="18" charset="0"/>
          </a:endParaRPr>
        </a:p>
        <a:p>
          <a:pPr algn="just"/>
          <a:endParaRPr lang="es-EC" sz="1800" dirty="0">
            <a:latin typeface="Times New Roman" panose="02020603050405020304" pitchFamily="18" charset="0"/>
            <a:cs typeface="Times New Roman" panose="02020603050405020304" pitchFamily="18" charset="0"/>
          </a:endParaRPr>
        </a:p>
      </dgm:t>
    </dgm:pt>
    <dgm:pt modelId="{6815E87C-F553-43FE-9708-68EF054EF637}" type="parTrans" cxnId="{9A8C0DCA-5F20-4D3B-85D7-557B27366C4A}">
      <dgm:prSet/>
      <dgm:spPr/>
      <dgm:t>
        <a:bodyPr/>
        <a:lstStyle/>
        <a:p>
          <a:endParaRPr lang="es-EC"/>
        </a:p>
      </dgm:t>
    </dgm:pt>
    <dgm:pt modelId="{C72F4FFE-4AF5-40EE-B2FF-58D1E90528EA}" type="sibTrans" cxnId="{9A8C0DCA-5F20-4D3B-85D7-557B27366C4A}">
      <dgm:prSet/>
      <dgm:spPr/>
      <dgm:t>
        <a:bodyPr/>
        <a:lstStyle/>
        <a:p>
          <a:endParaRPr lang="es-EC"/>
        </a:p>
      </dgm:t>
    </dgm:pt>
    <dgm:pt modelId="{2889576B-71FF-4D1C-AF8A-D8926CD71B8E}">
      <dgm:prSet custT="1"/>
      <dgm:spPr>
        <a:solidFill>
          <a:srgbClr val="99FF99"/>
        </a:solidFill>
      </dgm:spPr>
      <dgm:t>
        <a:bodyPr/>
        <a:lstStyle/>
        <a:p>
          <a:pPr algn="just"/>
          <a:r>
            <a:rPr lang="es-EC" sz="1800" dirty="0" smtClean="0">
              <a:latin typeface="Times New Roman" panose="02020603050405020304" pitchFamily="18" charset="0"/>
              <a:cs typeface="Times New Roman" panose="02020603050405020304" pitchFamily="18" charset="0"/>
            </a:rPr>
            <a:t>El error de verificación, ME (error medio), MSE (error cuadrático medio) y RMS (raíz del error medio) del modelo de predicción generado por el método determinístico IDW de la variable concentración de arsénico muestra que el modelo de predicción de arsénico posee una buena de precisión para su uso práctico en otros campos de conocimiento</a:t>
          </a:r>
          <a:endParaRPr lang="es-EC" sz="1800" dirty="0">
            <a:latin typeface="Times New Roman" panose="02020603050405020304" pitchFamily="18" charset="0"/>
            <a:cs typeface="Times New Roman" panose="02020603050405020304" pitchFamily="18" charset="0"/>
          </a:endParaRPr>
        </a:p>
      </dgm:t>
    </dgm:pt>
    <dgm:pt modelId="{BEFDF95C-B83E-4D2F-8F09-3C3CD7210EFC}" type="parTrans" cxnId="{84CD6FBF-7800-480D-9583-15B52D1C55A0}">
      <dgm:prSet/>
      <dgm:spPr/>
      <dgm:t>
        <a:bodyPr/>
        <a:lstStyle/>
        <a:p>
          <a:endParaRPr lang="es-EC"/>
        </a:p>
      </dgm:t>
    </dgm:pt>
    <dgm:pt modelId="{949082CA-7224-4E14-ACF1-3A90A8643985}" type="sibTrans" cxnId="{84CD6FBF-7800-480D-9583-15B52D1C55A0}">
      <dgm:prSet/>
      <dgm:spPr/>
      <dgm:t>
        <a:bodyPr/>
        <a:lstStyle/>
        <a:p>
          <a:endParaRPr lang="es-EC"/>
        </a:p>
      </dgm:t>
    </dgm:pt>
    <dgm:pt modelId="{BBB4EB7E-F2A4-4B0B-8CC2-8171258C8AE6}" type="pres">
      <dgm:prSet presAssocID="{7B188001-41D8-4CCC-B0C5-4166578F2FBA}" presName="Name0" presStyleCnt="0">
        <dgm:presLayoutVars>
          <dgm:chMax val="7"/>
          <dgm:chPref val="7"/>
          <dgm:dir/>
        </dgm:presLayoutVars>
      </dgm:prSet>
      <dgm:spPr/>
      <dgm:t>
        <a:bodyPr/>
        <a:lstStyle/>
        <a:p>
          <a:endParaRPr lang="es-EC"/>
        </a:p>
      </dgm:t>
    </dgm:pt>
    <dgm:pt modelId="{BA1CC7AB-667C-4A7A-B282-576524F9D506}" type="pres">
      <dgm:prSet presAssocID="{7B188001-41D8-4CCC-B0C5-4166578F2FBA}" presName="Name1" presStyleCnt="0"/>
      <dgm:spPr/>
    </dgm:pt>
    <dgm:pt modelId="{F0126ADC-AA82-4152-B9A6-AF8BA2B88760}" type="pres">
      <dgm:prSet presAssocID="{7B188001-41D8-4CCC-B0C5-4166578F2FBA}" presName="cycle" presStyleCnt="0"/>
      <dgm:spPr/>
    </dgm:pt>
    <dgm:pt modelId="{E08523C6-E49B-4DB3-888A-EA00450B779D}" type="pres">
      <dgm:prSet presAssocID="{7B188001-41D8-4CCC-B0C5-4166578F2FBA}" presName="srcNode" presStyleLbl="node1" presStyleIdx="0" presStyleCnt="4"/>
      <dgm:spPr/>
    </dgm:pt>
    <dgm:pt modelId="{306979DE-0536-4BD6-BCBE-40D0ECC1EBDA}" type="pres">
      <dgm:prSet presAssocID="{7B188001-41D8-4CCC-B0C5-4166578F2FBA}" presName="conn" presStyleLbl="parChTrans1D2" presStyleIdx="0" presStyleCnt="1"/>
      <dgm:spPr/>
      <dgm:t>
        <a:bodyPr/>
        <a:lstStyle/>
        <a:p>
          <a:endParaRPr lang="es-EC"/>
        </a:p>
      </dgm:t>
    </dgm:pt>
    <dgm:pt modelId="{121C1C1A-E4C5-4E16-A0F3-F6100AA3EDE0}" type="pres">
      <dgm:prSet presAssocID="{7B188001-41D8-4CCC-B0C5-4166578F2FBA}" presName="extraNode" presStyleLbl="node1" presStyleIdx="0" presStyleCnt="4"/>
      <dgm:spPr/>
    </dgm:pt>
    <dgm:pt modelId="{13447631-85A6-4830-97FA-70C4030B1299}" type="pres">
      <dgm:prSet presAssocID="{7B188001-41D8-4CCC-B0C5-4166578F2FBA}" presName="dstNode" presStyleLbl="node1" presStyleIdx="0" presStyleCnt="4"/>
      <dgm:spPr/>
    </dgm:pt>
    <dgm:pt modelId="{F1FC1FC8-BA49-4F01-8F82-F31B6DAF0B8D}" type="pres">
      <dgm:prSet presAssocID="{165CBA0A-36F5-4585-A7A5-B818D6383A41}" presName="text_1" presStyleLbl="node1" presStyleIdx="0" presStyleCnt="4">
        <dgm:presLayoutVars>
          <dgm:bulletEnabled val="1"/>
        </dgm:presLayoutVars>
      </dgm:prSet>
      <dgm:spPr/>
      <dgm:t>
        <a:bodyPr/>
        <a:lstStyle/>
        <a:p>
          <a:endParaRPr lang="es-EC"/>
        </a:p>
      </dgm:t>
    </dgm:pt>
    <dgm:pt modelId="{C3864E4A-9DBA-440C-8240-CBBF812378E3}" type="pres">
      <dgm:prSet presAssocID="{165CBA0A-36F5-4585-A7A5-B818D6383A41}" presName="accent_1" presStyleCnt="0"/>
      <dgm:spPr/>
    </dgm:pt>
    <dgm:pt modelId="{D24DCCDA-A207-494C-85A2-0014AD36F315}" type="pres">
      <dgm:prSet presAssocID="{165CBA0A-36F5-4585-A7A5-B818D6383A41}" presName="accentRepeatNode" presStyleLbl="solidFgAcc1" presStyleIdx="0" presStyleCnt="4"/>
      <dgm:spPr/>
    </dgm:pt>
    <dgm:pt modelId="{7A721444-F797-4ED1-A69A-28294629D7D3}" type="pres">
      <dgm:prSet presAssocID="{DFCCEB0E-5AD3-4D57-BD7D-BF0FF07E0E51}" presName="text_2" presStyleLbl="node1" presStyleIdx="1" presStyleCnt="4" custScaleY="113075">
        <dgm:presLayoutVars>
          <dgm:bulletEnabled val="1"/>
        </dgm:presLayoutVars>
      </dgm:prSet>
      <dgm:spPr/>
      <dgm:t>
        <a:bodyPr/>
        <a:lstStyle/>
        <a:p>
          <a:endParaRPr lang="es-EC"/>
        </a:p>
      </dgm:t>
    </dgm:pt>
    <dgm:pt modelId="{C5868E40-D5A8-4E9D-A968-E1B2890E2C0B}" type="pres">
      <dgm:prSet presAssocID="{DFCCEB0E-5AD3-4D57-BD7D-BF0FF07E0E51}" presName="accent_2" presStyleCnt="0"/>
      <dgm:spPr/>
    </dgm:pt>
    <dgm:pt modelId="{61B25921-CAEC-4245-9822-6A90409CD6C7}" type="pres">
      <dgm:prSet presAssocID="{DFCCEB0E-5AD3-4D57-BD7D-BF0FF07E0E51}" presName="accentRepeatNode" presStyleLbl="solidFgAcc1" presStyleIdx="1" presStyleCnt="4"/>
      <dgm:spPr/>
    </dgm:pt>
    <dgm:pt modelId="{64684F91-6E72-4149-8953-022285BCD1C1}" type="pres">
      <dgm:prSet presAssocID="{2889576B-71FF-4D1C-AF8A-D8926CD71B8E}" presName="text_3" presStyleLbl="node1" presStyleIdx="2" presStyleCnt="4" custScaleY="130154">
        <dgm:presLayoutVars>
          <dgm:bulletEnabled val="1"/>
        </dgm:presLayoutVars>
      </dgm:prSet>
      <dgm:spPr/>
      <dgm:t>
        <a:bodyPr/>
        <a:lstStyle/>
        <a:p>
          <a:endParaRPr lang="es-EC"/>
        </a:p>
      </dgm:t>
    </dgm:pt>
    <dgm:pt modelId="{73FD80E3-673C-426E-8BBF-518B71BD2EA1}" type="pres">
      <dgm:prSet presAssocID="{2889576B-71FF-4D1C-AF8A-D8926CD71B8E}" presName="accent_3" presStyleCnt="0"/>
      <dgm:spPr/>
    </dgm:pt>
    <dgm:pt modelId="{4D9918D2-56CA-4218-A7B6-78F888C9FD4F}" type="pres">
      <dgm:prSet presAssocID="{2889576B-71FF-4D1C-AF8A-D8926CD71B8E}" presName="accentRepeatNode" presStyleLbl="solidFgAcc1" presStyleIdx="2" presStyleCnt="4"/>
      <dgm:spPr/>
    </dgm:pt>
    <dgm:pt modelId="{76D7F194-F022-4CF9-AE88-749482CBC18C}" type="pres">
      <dgm:prSet presAssocID="{3A8EE085-CA71-44DA-AA53-30888C1F3981}" presName="text_4" presStyleLbl="node1" presStyleIdx="3" presStyleCnt="4" custScaleY="132562">
        <dgm:presLayoutVars>
          <dgm:bulletEnabled val="1"/>
        </dgm:presLayoutVars>
      </dgm:prSet>
      <dgm:spPr/>
      <dgm:t>
        <a:bodyPr/>
        <a:lstStyle/>
        <a:p>
          <a:endParaRPr lang="es-EC"/>
        </a:p>
      </dgm:t>
    </dgm:pt>
    <dgm:pt modelId="{11554ED3-D9FC-4DDD-BCD8-0268426AAE80}" type="pres">
      <dgm:prSet presAssocID="{3A8EE085-CA71-44DA-AA53-30888C1F3981}" presName="accent_4" presStyleCnt="0"/>
      <dgm:spPr/>
    </dgm:pt>
    <dgm:pt modelId="{98CEEC46-3F68-4855-AC0F-C62F6A338F86}" type="pres">
      <dgm:prSet presAssocID="{3A8EE085-CA71-44DA-AA53-30888C1F3981}" presName="accentRepeatNode" presStyleLbl="solidFgAcc1" presStyleIdx="3" presStyleCnt="4"/>
      <dgm:spPr/>
    </dgm:pt>
  </dgm:ptLst>
  <dgm:cxnLst>
    <dgm:cxn modelId="{9A8C0DCA-5F20-4D3B-85D7-557B27366C4A}" srcId="{7B188001-41D8-4CCC-B0C5-4166578F2FBA}" destId="{3A8EE085-CA71-44DA-AA53-30888C1F3981}" srcOrd="3" destOrd="0" parTransId="{6815E87C-F553-43FE-9708-68EF054EF637}" sibTransId="{C72F4FFE-4AF5-40EE-B2FF-58D1E90528EA}"/>
    <dgm:cxn modelId="{84CD6FBF-7800-480D-9583-15B52D1C55A0}" srcId="{7B188001-41D8-4CCC-B0C5-4166578F2FBA}" destId="{2889576B-71FF-4D1C-AF8A-D8926CD71B8E}" srcOrd="2" destOrd="0" parTransId="{BEFDF95C-B83E-4D2F-8F09-3C3CD7210EFC}" sibTransId="{949082CA-7224-4E14-ACF1-3A90A8643985}"/>
    <dgm:cxn modelId="{0AA5E3E8-671D-4130-85DF-AC2BEAE28FDC}" srcId="{7B188001-41D8-4CCC-B0C5-4166578F2FBA}" destId="{DFCCEB0E-5AD3-4D57-BD7D-BF0FF07E0E51}" srcOrd="1" destOrd="0" parTransId="{DB9152AB-ED17-413B-B94A-12B2267A805B}" sibTransId="{7449BA06-498E-46CD-94B9-26801873677E}"/>
    <dgm:cxn modelId="{2A494622-C383-48BA-9AE7-86D7B7E6680B}" type="presOf" srcId="{7B188001-41D8-4CCC-B0C5-4166578F2FBA}" destId="{BBB4EB7E-F2A4-4B0B-8CC2-8171258C8AE6}" srcOrd="0" destOrd="0" presId="urn:microsoft.com/office/officeart/2008/layout/VerticalCurvedList"/>
    <dgm:cxn modelId="{15A4AAFB-210B-4968-87FC-68E297BFDDAD}" type="presOf" srcId="{165CBA0A-36F5-4585-A7A5-B818D6383A41}" destId="{F1FC1FC8-BA49-4F01-8F82-F31B6DAF0B8D}" srcOrd="0" destOrd="0" presId="urn:microsoft.com/office/officeart/2008/layout/VerticalCurvedList"/>
    <dgm:cxn modelId="{7B895380-8012-4DB7-8C29-B29516F0912A}" srcId="{7B188001-41D8-4CCC-B0C5-4166578F2FBA}" destId="{165CBA0A-36F5-4585-A7A5-B818D6383A41}" srcOrd="0" destOrd="0" parTransId="{9298D8AA-72F3-48C2-AF1B-F5EB6AD80367}" sibTransId="{DFFD4D65-0DB6-4973-A403-E3AF415D188D}"/>
    <dgm:cxn modelId="{B58E0407-7981-4D02-9A5D-6EF9993AFD30}" type="presOf" srcId="{DFCCEB0E-5AD3-4D57-BD7D-BF0FF07E0E51}" destId="{7A721444-F797-4ED1-A69A-28294629D7D3}" srcOrd="0" destOrd="0" presId="urn:microsoft.com/office/officeart/2008/layout/VerticalCurvedList"/>
    <dgm:cxn modelId="{2027E295-4323-46D4-98B5-B513781353D6}" type="presOf" srcId="{DFFD4D65-0DB6-4973-A403-E3AF415D188D}" destId="{306979DE-0536-4BD6-BCBE-40D0ECC1EBDA}" srcOrd="0" destOrd="0" presId="urn:microsoft.com/office/officeart/2008/layout/VerticalCurvedList"/>
    <dgm:cxn modelId="{8342D856-DEE1-4FF9-9EC0-0F52BA098BC0}" type="presOf" srcId="{3A8EE085-CA71-44DA-AA53-30888C1F3981}" destId="{76D7F194-F022-4CF9-AE88-749482CBC18C}" srcOrd="0" destOrd="0" presId="urn:microsoft.com/office/officeart/2008/layout/VerticalCurvedList"/>
    <dgm:cxn modelId="{0449DE3B-7D13-4B18-BC6C-E1393E68DC38}" type="presOf" srcId="{2889576B-71FF-4D1C-AF8A-D8926CD71B8E}" destId="{64684F91-6E72-4149-8953-022285BCD1C1}" srcOrd="0" destOrd="0" presId="urn:microsoft.com/office/officeart/2008/layout/VerticalCurvedList"/>
    <dgm:cxn modelId="{8C8F6236-DB8E-4C96-8D0D-EED497A60CA7}" type="presParOf" srcId="{BBB4EB7E-F2A4-4B0B-8CC2-8171258C8AE6}" destId="{BA1CC7AB-667C-4A7A-B282-576524F9D506}" srcOrd="0" destOrd="0" presId="urn:microsoft.com/office/officeart/2008/layout/VerticalCurvedList"/>
    <dgm:cxn modelId="{ECAB8310-DE80-441F-B99D-D36DFC461B04}" type="presParOf" srcId="{BA1CC7AB-667C-4A7A-B282-576524F9D506}" destId="{F0126ADC-AA82-4152-B9A6-AF8BA2B88760}" srcOrd="0" destOrd="0" presId="urn:microsoft.com/office/officeart/2008/layout/VerticalCurvedList"/>
    <dgm:cxn modelId="{825B1E66-727D-40CB-AF39-CAAA5B812DF3}" type="presParOf" srcId="{F0126ADC-AA82-4152-B9A6-AF8BA2B88760}" destId="{E08523C6-E49B-4DB3-888A-EA00450B779D}" srcOrd="0" destOrd="0" presId="urn:microsoft.com/office/officeart/2008/layout/VerticalCurvedList"/>
    <dgm:cxn modelId="{E44469F0-52FA-4E98-ACDE-8F1472650D7C}" type="presParOf" srcId="{F0126ADC-AA82-4152-B9A6-AF8BA2B88760}" destId="{306979DE-0536-4BD6-BCBE-40D0ECC1EBDA}" srcOrd="1" destOrd="0" presId="urn:microsoft.com/office/officeart/2008/layout/VerticalCurvedList"/>
    <dgm:cxn modelId="{7272FFA6-2643-4787-A01E-C37802AFA0EE}" type="presParOf" srcId="{F0126ADC-AA82-4152-B9A6-AF8BA2B88760}" destId="{121C1C1A-E4C5-4E16-A0F3-F6100AA3EDE0}" srcOrd="2" destOrd="0" presId="urn:microsoft.com/office/officeart/2008/layout/VerticalCurvedList"/>
    <dgm:cxn modelId="{D30DB19A-061A-4BBD-97AE-98BE89EE170C}" type="presParOf" srcId="{F0126ADC-AA82-4152-B9A6-AF8BA2B88760}" destId="{13447631-85A6-4830-97FA-70C4030B1299}" srcOrd="3" destOrd="0" presId="urn:microsoft.com/office/officeart/2008/layout/VerticalCurvedList"/>
    <dgm:cxn modelId="{3AC2625D-A805-4948-8A69-87FE59F5D2EA}" type="presParOf" srcId="{BA1CC7AB-667C-4A7A-B282-576524F9D506}" destId="{F1FC1FC8-BA49-4F01-8F82-F31B6DAF0B8D}" srcOrd="1" destOrd="0" presId="urn:microsoft.com/office/officeart/2008/layout/VerticalCurvedList"/>
    <dgm:cxn modelId="{82B74DE5-B553-4AA1-9FDE-65B9207E137E}" type="presParOf" srcId="{BA1CC7AB-667C-4A7A-B282-576524F9D506}" destId="{C3864E4A-9DBA-440C-8240-CBBF812378E3}" srcOrd="2" destOrd="0" presId="urn:microsoft.com/office/officeart/2008/layout/VerticalCurvedList"/>
    <dgm:cxn modelId="{24569E65-B1CE-43FA-995F-8B48A4F678E5}" type="presParOf" srcId="{C3864E4A-9DBA-440C-8240-CBBF812378E3}" destId="{D24DCCDA-A207-494C-85A2-0014AD36F315}" srcOrd="0" destOrd="0" presId="urn:microsoft.com/office/officeart/2008/layout/VerticalCurvedList"/>
    <dgm:cxn modelId="{37CE5B5D-618F-484E-A75D-F67284A73850}" type="presParOf" srcId="{BA1CC7AB-667C-4A7A-B282-576524F9D506}" destId="{7A721444-F797-4ED1-A69A-28294629D7D3}" srcOrd="3" destOrd="0" presId="urn:microsoft.com/office/officeart/2008/layout/VerticalCurvedList"/>
    <dgm:cxn modelId="{E1D20EEB-50BB-4166-B57E-2998368AFB3B}" type="presParOf" srcId="{BA1CC7AB-667C-4A7A-B282-576524F9D506}" destId="{C5868E40-D5A8-4E9D-A968-E1B2890E2C0B}" srcOrd="4" destOrd="0" presId="urn:microsoft.com/office/officeart/2008/layout/VerticalCurvedList"/>
    <dgm:cxn modelId="{E3C13C93-DF06-4179-B713-E3BEB1032A8D}" type="presParOf" srcId="{C5868E40-D5A8-4E9D-A968-E1B2890E2C0B}" destId="{61B25921-CAEC-4245-9822-6A90409CD6C7}" srcOrd="0" destOrd="0" presId="urn:microsoft.com/office/officeart/2008/layout/VerticalCurvedList"/>
    <dgm:cxn modelId="{D37BB1BB-1FD8-4F52-B376-252B97D94DE2}" type="presParOf" srcId="{BA1CC7AB-667C-4A7A-B282-576524F9D506}" destId="{64684F91-6E72-4149-8953-022285BCD1C1}" srcOrd="5" destOrd="0" presId="urn:microsoft.com/office/officeart/2008/layout/VerticalCurvedList"/>
    <dgm:cxn modelId="{9D6AC62A-04E4-4B8A-BC41-8591DB6733E5}" type="presParOf" srcId="{BA1CC7AB-667C-4A7A-B282-576524F9D506}" destId="{73FD80E3-673C-426E-8BBF-518B71BD2EA1}" srcOrd="6" destOrd="0" presId="urn:microsoft.com/office/officeart/2008/layout/VerticalCurvedList"/>
    <dgm:cxn modelId="{F4799296-1F41-4383-A00D-DF2ED2571680}" type="presParOf" srcId="{73FD80E3-673C-426E-8BBF-518B71BD2EA1}" destId="{4D9918D2-56CA-4218-A7B6-78F888C9FD4F}" srcOrd="0" destOrd="0" presId="urn:microsoft.com/office/officeart/2008/layout/VerticalCurvedList"/>
    <dgm:cxn modelId="{6508B3FA-AFCD-4697-88E9-D97F5E154B51}" type="presParOf" srcId="{BA1CC7AB-667C-4A7A-B282-576524F9D506}" destId="{76D7F194-F022-4CF9-AE88-749482CBC18C}" srcOrd="7" destOrd="0" presId="urn:microsoft.com/office/officeart/2008/layout/VerticalCurvedList"/>
    <dgm:cxn modelId="{8712D688-0C1A-4753-9701-5F642C71153D}" type="presParOf" srcId="{BA1CC7AB-667C-4A7A-B282-576524F9D506}" destId="{11554ED3-D9FC-4DDD-BCD8-0268426AAE80}" srcOrd="8" destOrd="0" presId="urn:microsoft.com/office/officeart/2008/layout/VerticalCurvedList"/>
    <dgm:cxn modelId="{FC22E785-AA32-42C3-8328-9005C3A3D188}" type="presParOf" srcId="{11554ED3-D9FC-4DDD-BCD8-0268426AAE80}" destId="{98CEEC46-3F68-4855-AC0F-C62F6A338F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88001-41D8-4CCC-B0C5-4166578F2FBA}"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3A8EE085-CA71-44DA-AA53-30888C1F3981}">
      <dgm:prSet phldrT="[Texto]" custT="1"/>
      <dgm:spPr>
        <a:solidFill>
          <a:srgbClr val="FFCCFF"/>
        </a:solidFill>
      </dgm:spPr>
      <dgm:t>
        <a:bodyPr/>
        <a:lstStyle/>
        <a:p>
          <a:pPr algn="just"/>
          <a:r>
            <a:rPr lang="es-EC" sz="1800" dirty="0" smtClean="0">
              <a:latin typeface="Times New Roman" panose="02020603050405020304" pitchFamily="18" charset="0"/>
              <a:cs typeface="Times New Roman" panose="02020603050405020304" pitchFamily="18" charset="0"/>
            </a:rPr>
            <a:t>Para futuras investigaciones se sugiere emplear modelos determinísticos o caóticos para variables ambientales que posean gran variabilidad en sus valores y no presenten un patrón.</a:t>
          </a:r>
          <a:endParaRPr lang="es-EC" sz="1800" dirty="0">
            <a:latin typeface="Times New Roman" panose="02020603050405020304" pitchFamily="18" charset="0"/>
            <a:cs typeface="Times New Roman" panose="02020603050405020304" pitchFamily="18" charset="0"/>
          </a:endParaRPr>
        </a:p>
      </dgm:t>
    </dgm:pt>
    <dgm:pt modelId="{6815E87C-F553-43FE-9708-68EF054EF637}" type="parTrans" cxnId="{9A8C0DCA-5F20-4D3B-85D7-557B27366C4A}">
      <dgm:prSet/>
      <dgm:spPr/>
      <dgm:t>
        <a:bodyPr/>
        <a:lstStyle/>
        <a:p>
          <a:endParaRPr lang="es-EC"/>
        </a:p>
      </dgm:t>
    </dgm:pt>
    <dgm:pt modelId="{C72F4FFE-4AF5-40EE-B2FF-58D1E90528EA}" type="sibTrans" cxnId="{9A8C0DCA-5F20-4D3B-85D7-557B27366C4A}">
      <dgm:prSet/>
      <dgm:spPr/>
      <dgm:t>
        <a:bodyPr/>
        <a:lstStyle/>
        <a:p>
          <a:endParaRPr lang="es-EC"/>
        </a:p>
      </dgm:t>
    </dgm:pt>
    <dgm:pt modelId="{2889576B-71FF-4D1C-AF8A-D8926CD71B8E}">
      <dgm:prSet custT="1"/>
      <dgm:spPr>
        <a:solidFill>
          <a:srgbClr val="99FF99"/>
        </a:solidFill>
      </dgm:spPr>
      <dgm:t>
        <a:bodyPr/>
        <a:lstStyle/>
        <a:p>
          <a:pPr algn="just"/>
          <a:r>
            <a:rPr lang="es-EC" sz="1800" dirty="0" smtClean="0">
              <a:latin typeface="Times New Roman" panose="02020603050405020304" pitchFamily="18" charset="0"/>
              <a:cs typeface="Times New Roman" panose="02020603050405020304" pitchFamily="18" charset="0"/>
            </a:rPr>
            <a:t>Se sugiere para próximos estudios de variables que no presenten un patrón, aumentar el número de observaciones de esta variable teniendo como insumo base mínimo 100 datos , pues la pequeña cantidad de datos en este estudio creo un limitante .</a:t>
          </a:r>
          <a:endParaRPr lang="es-EC" sz="1800" dirty="0">
            <a:latin typeface="Times New Roman" panose="02020603050405020304" pitchFamily="18" charset="0"/>
            <a:cs typeface="Times New Roman" panose="02020603050405020304" pitchFamily="18" charset="0"/>
          </a:endParaRPr>
        </a:p>
      </dgm:t>
    </dgm:pt>
    <dgm:pt modelId="{949082CA-7224-4E14-ACF1-3A90A8643985}" type="sibTrans" cxnId="{84CD6FBF-7800-480D-9583-15B52D1C55A0}">
      <dgm:prSet/>
      <dgm:spPr/>
      <dgm:t>
        <a:bodyPr/>
        <a:lstStyle/>
        <a:p>
          <a:endParaRPr lang="es-EC"/>
        </a:p>
      </dgm:t>
    </dgm:pt>
    <dgm:pt modelId="{BEFDF95C-B83E-4D2F-8F09-3C3CD7210EFC}" type="parTrans" cxnId="{84CD6FBF-7800-480D-9583-15B52D1C55A0}">
      <dgm:prSet/>
      <dgm:spPr/>
      <dgm:t>
        <a:bodyPr/>
        <a:lstStyle/>
        <a:p>
          <a:endParaRPr lang="es-EC"/>
        </a:p>
      </dgm:t>
    </dgm:pt>
    <dgm:pt modelId="{DFCCEB0E-5AD3-4D57-BD7D-BF0FF07E0E51}">
      <dgm:prSet phldrT="[Texto]" custT="1"/>
      <dgm:spPr>
        <a:gradFill flip="none"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path path="circle">
            <a:fillToRect l="100000" t="100000"/>
          </a:path>
          <a:tileRect r="-100000" b="-100000"/>
        </a:gradFill>
      </dgm:spPr>
      <dgm:t>
        <a:bodyPr/>
        <a:lstStyle/>
        <a:p>
          <a:pPr algn="just"/>
          <a:r>
            <a:rPr lang="es-EC" sz="1800" dirty="0" smtClean="0">
              <a:latin typeface="Times New Roman" panose="02020603050405020304" pitchFamily="18" charset="0"/>
              <a:cs typeface="Times New Roman" panose="02020603050405020304" pitchFamily="18" charset="0"/>
            </a:rPr>
            <a:t>Realizar estudios sobre los parámetros físicos-químicos del agua de los diferentes ríos o cuerpos que se encuentren conectados con la Laguna Papallacta. Efectuar una investigación de suelos de la zona de estudio para verificar si existen concentraciones altas de arsénico.</a:t>
          </a:r>
          <a:endParaRPr lang="es-EC" sz="1800" dirty="0">
            <a:latin typeface="Times New Roman" panose="02020603050405020304" pitchFamily="18" charset="0"/>
            <a:cs typeface="Times New Roman" panose="02020603050405020304" pitchFamily="18" charset="0"/>
          </a:endParaRPr>
        </a:p>
      </dgm:t>
    </dgm:pt>
    <dgm:pt modelId="{7449BA06-498E-46CD-94B9-26801873677E}" type="sibTrans" cxnId="{0AA5E3E8-671D-4130-85DF-AC2BEAE28FDC}">
      <dgm:prSet/>
      <dgm:spPr/>
      <dgm:t>
        <a:bodyPr/>
        <a:lstStyle/>
        <a:p>
          <a:endParaRPr lang="es-EC"/>
        </a:p>
      </dgm:t>
    </dgm:pt>
    <dgm:pt modelId="{DB9152AB-ED17-413B-B94A-12B2267A805B}" type="parTrans" cxnId="{0AA5E3E8-671D-4130-85DF-AC2BEAE28FDC}">
      <dgm:prSet/>
      <dgm:spPr/>
      <dgm:t>
        <a:bodyPr/>
        <a:lstStyle/>
        <a:p>
          <a:endParaRPr lang="es-EC"/>
        </a:p>
      </dgm:t>
    </dgm:pt>
    <dgm:pt modelId="{BBB4EB7E-F2A4-4B0B-8CC2-8171258C8AE6}" type="pres">
      <dgm:prSet presAssocID="{7B188001-41D8-4CCC-B0C5-4166578F2FBA}" presName="Name0" presStyleCnt="0">
        <dgm:presLayoutVars>
          <dgm:chMax val="7"/>
          <dgm:chPref val="7"/>
          <dgm:dir/>
        </dgm:presLayoutVars>
      </dgm:prSet>
      <dgm:spPr/>
      <dgm:t>
        <a:bodyPr/>
        <a:lstStyle/>
        <a:p>
          <a:endParaRPr lang="es-EC"/>
        </a:p>
      </dgm:t>
    </dgm:pt>
    <dgm:pt modelId="{BA1CC7AB-667C-4A7A-B282-576524F9D506}" type="pres">
      <dgm:prSet presAssocID="{7B188001-41D8-4CCC-B0C5-4166578F2FBA}" presName="Name1" presStyleCnt="0"/>
      <dgm:spPr/>
    </dgm:pt>
    <dgm:pt modelId="{F0126ADC-AA82-4152-B9A6-AF8BA2B88760}" type="pres">
      <dgm:prSet presAssocID="{7B188001-41D8-4CCC-B0C5-4166578F2FBA}" presName="cycle" presStyleCnt="0"/>
      <dgm:spPr/>
    </dgm:pt>
    <dgm:pt modelId="{E08523C6-E49B-4DB3-888A-EA00450B779D}" type="pres">
      <dgm:prSet presAssocID="{7B188001-41D8-4CCC-B0C5-4166578F2FBA}" presName="srcNode" presStyleLbl="node1" presStyleIdx="0" presStyleCnt="3"/>
      <dgm:spPr/>
    </dgm:pt>
    <dgm:pt modelId="{306979DE-0536-4BD6-BCBE-40D0ECC1EBDA}" type="pres">
      <dgm:prSet presAssocID="{7B188001-41D8-4CCC-B0C5-4166578F2FBA}" presName="conn" presStyleLbl="parChTrans1D2" presStyleIdx="0" presStyleCnt="1"/>
      <dgm:spPr/>
      <dgm:t>
        <a:bodyPr/>
        <a:lstStyle/>
        <a:p>
          <a:endParaRPr lang="es-EC"/>
        </a:p>
      </dgm:t>
    </dgm:pt>
    <dgm:pt modelId="{121C1C1A-E4C5-4E16-A0F3-F6100AA3EDE0}" type="pres">
      <dgm:prSet presAssocID="{7B188001-41D8-4CCC-B0C5-4166578F2FBA}" presName="extraNode" presStyleLbl="node1" presStyleIdx="0" presStyleCnt="3"/>
      <dgm:spPr/>
    </dgm:pt>
    <dgm:pt modelId="{13447631-85A6-4830-97FA-70C4030B1299}" type="pres">
      <dgm:prSet presAssocID="{7B188001-41D8-4CCC-B0C5-4166578F2FBA}" presName="dstNode" presStyleLbl="node1" presStyleIdx="0" presStyleCnt="3"/>
      <dgm:spPr/>
    </dgm:pt>
    <dgm:pt modelId="{501DE911-520D-45AD-A278-0B38E6013F7F}" type="pres">
      <dgm:prSet presAssocID="{DFCCEB0E-5AD3-4D57-BD7D-BF0FF07E0E51}" presName="text_1" presStyleLbl="node1" presStyleIdx="0" presStyleCnt="3">
        <dgm:presLayoutVars>
          <dgm:bulletEnabled val="1"/>
        </dgm:presLayoutVars>
      </dgm:prSet>
      <dgm:spPr/>
      <dgm:t>
        <a:bodyPr/>
        <a:lstStyle/>
        <a:p>
          <a:endParaRPr lang="es-EC"/>
        </a:p>
      </dgm:t>
    </dgm:pt>
    <dgm:pt modelId="{816CEE5B-D21E-44B3-90C5-FD0641806158}" type="pres">
      <dgm:prSet presAssocID="{DFCCEB0E-5AD3-4D57-BD7D-BF0FF07E0E51}" presName="accent_1" presStyleCnt="0"/>
      <dgm:spPr/>
    </dgm:pt>
    <dgm:pt modelId="{61B25921-CAEC-4245-9822-6A90409CD6C7}" type="pres">
      <dgm:prSet presAssocID="{DFCCEB0E-5AD3-4D57-BD7D-BF0FF07E0E51}" presName="accentRepeatNode" presStyleLbl="solidFgAcc1" presStyleIdx="0" presStyleCnt="3"/>
      <dgm:spPr/>
    </dgm:pt>
    <dgm:pt modelId="{0BE509A0-30C1-42C6-ABB4-335A11E12565}" type="pres">
      <dgm:prSet presAssocID="{2889576B-71FF-4D1C-AF8A-D8926CD71B8E}" presName="text_2" presStyleLbl="node1" presStyleIdx="1" presStyleCnt="3">
        <dgm:presLayoutVars>
          <dgm:bulletEnabled val="1"/>
        </dgm:presLayoutVars>
      </dgm:prSet>
      <dgm:spPr/>
      <dgm:t>
        <a:bodyPr/>
        <a:lstStyle/>
        <a:p>
          <a:endParaRPr lang="es-EC"/>
        </a:p>
      </dgm:t>
    </dgm:pt>
    <dgm:pt modelId="{8809D095-1F5B-423E-B99D-C5CFE23F32DA}" type="pres">
      <dgm:prSet presAssocID="{2889576B-71FF-4D1C-AF8A-D8926CD71B8E}" presName="accent_2" presStyleCnt="0"/>
      <dgm:spPr/>
    </dgm:pt>
    <dgm:pt modelId="{4D9918D2-56CA-4218-A7B6-78F888C9FD4F}" type="pres">
      <dgm:prSet presAssocID="{2889576B-71FF-4D1C-AF8A-D8926CD71B8E}" presName="accentRepeatNode" presStyleLbl="solidFgAcc1" presStyleIdx="1" presStyleCnt="3"/>
      <dgm:spPr/>
    </dgm:pt>
    <dgm:pt modelId="{4A2E8E7C-950D-4E88-92ED-70EBA9DFBCFF}" type="pres">
      <dgm:prSet presAssocID="{3A8EE085-CA71-44DA-AA53-30888C1F3981}" presName="text_3" presStyleLbl="node1" presStyleIdx="2" presStyleCnt="3">
        <dgm:presLayoutVars>
          <dgm:bulletEnabled val="1"/>
        </dgm:presLayoutVars>
      </dgm:prSet>
      <dgm:spPr/>
      <dgm:t>
        <a:bodyPr/>
        <a:lstStyle/>
        <a:p>
          <a:endParaRPr lang="es-EC"/>
        </a:p>
      </dgm:t>
    </dgm:pt>
    <dgm:pt modelId="{60523DFF-652C-4302-8C50-C26F0483F0EC}" type="pres">
      <dgm:prSet presAssocID="{3A8EE085-CA71-44DA-AA53-30888C1F3981}" presName="accent_3" presStyleCnt="0"/>
      <dgm:spPr/>
    </dgm:pt>
    <dgm:pt modelId="{98CEEC46-3F68-4855-AC0F-C62F6A338F86}" type="pres">
      <dgm:prSet presAssocID="{3A8EE085-CA71-44DA-AA53-30888C1F3981}" presName="accentRepeatNode" presStyleLbl="solidFgAcc1" presStyleIdx="2" presStyleCnt="3"/>
      <dgm:spPr/>
    </dgm:pt>
  </dgm:ptLst>
  <dgm:cxnLst>
    <dgm:cxn modelId="{940559B9-C66C-459F-9D23-18FFED90B119}" type="presOf" srcId="{2889576B-71FF-4D1C-AF8A-D8926CD71B8E}" destId="{0BE509A0-30C1-42C6-ABB4-335A11E12565}" srcOrd="0" destOrd="0" presId="urn:microsoft.com/office/officeart/2008/layout/VerticalCurvedList"/>
    <dgm:cxn modelId="{E9DEFCC8-F2CA-4EC1-8A9D-ABAA09117391}" type="presOf" srcId="{7449BA06-498E-46CD-94B9-26801873677E}" destId="{306979DE-0536-4BD6-BCBE-40D0ECC1EBDA}" srcOrd="0" destOrd="0" presId="urn:microsoft.com/office/officeart/2008/layout/VerticalCurvedList"/>
    <dgm:cxn modelId="{0AA5E3E8-671D-4130-85DF-AC2BEAE28FDC}" srcId="{7B188001-41D8-4CCC-B0C5-4166578F2FBA}" destId="{DFCCEB0E-5AD3-4D57-BD7D-BF0FF07E0E51}" srcOrd="0" destOrd="0" parTransId="{DB9152AB-ED17-413B-B94A-12B2267A805B}" sibTransId="{7449BA06-498E-46CD-94B9-26801873677E}"/>
    <dgm:cxn modelId="{62A56F10-709F-4DC5-AC86-E610CA2818FD}" type="presOf" srcId="{7B188001-41D8-4CCC-B0C5-4166578F2FBA}" destId="{BBB4EB7E-F2A4-4B0B-8CC2-8171258C8AE6}" srcOrd="0" destOrd="0" presId="urn:microsoft.com/office/officeart/2008/layout/VerticalCurvedList"/>
    <dgm:cxn modelId="{9A8C0DCA-5F20-4D3B-85D7-557B27366C4A}" srcId="{7B188001-41D8-4CCC-B0C5-4166578F2FBA}" destId="{3A8EE085-CA71-44DA-AA53-30888C1F3981}" srcOrd="2" destOrd="0" parTransId="{6815E87C-F553-43FE-9708-68EF054EF637}" sibTransId="{C72F4FFE-4AF5-40EE-B2FF-58D1E90528EA}"/>
    <dgm:cxn modelId="{7267713D-8639-4F6A-B2FF-BD5287737D50}" type="presOf" srcId="{3A8EE085-CA71-44DA-AA53-30888C1F3981}" destId="{4A2E8E7C-950D-4E88-92ED-70EBA9DFBCFF}" srcOrd="0" destOrd="0" presId="urn:microsoft.com/office/officeart/2008/layout/VerticalCurvedList"/>
    <dgm:cxn modelId="{84CD6FBF-7800-480D-9583-15B52D1C55A0}" srcId="{7B188001-41D8-4CCC-B0C5-4166578F2FBA}" destId="{2889576B-71FF-4D1C-AF8A-D8926CD71B8E}" srcOrd="1" destOrd="0" parTransId="{BEFDF95C-B83E-4D2F-8F09-3C3CD7210EFC}" sibTransId="{949082CA-7224-4E14-ACF1-3A90A8643985}"/>
    <dgm:cxn modelId="{4E55F1C7-2DA2-4CDE-8D48-6BF5E62D528F}" type="presOf" srcId="{DFCCEB0E-5AD3-4D57-BD7D-BF0FF07E0E51}" destId="{501DE911-520D-45AD-A278-0B38E6013F7F}" srcOrd="0" destOrd="0" presId="urn:microsoft.com/office/officeart/2008/layout/VerticalCurvedList"/>
    <dgm:cxn modelId="{0BB6B71D-F4BD-462F-A154-1DA878C96E80}" type="presParOf" srcId="{BBB4EB7E-F2A4-4B0B-8CC2-8171258C8AE6}" destId="{BA1CC7AB-667C-4A7A-B282-576524F9D506}" srcOrd="0" destOrd="0" presId="urn:microsoft.com/office/officeart/2008/layout/VerticalCurvedList"/>
    <dgm:cxn modelId="{A7931CE2-7B77-42D8-98E1-91F538EAE804}" type="presParOf" srcId="{BA1CC7AB-667C-4A7A-B282-576524F9D506}" destId="{F0126ADC-AA82-4152-B9A6-AF8BA2B88760}" srcOrd="0" destOrd="0" presId="urn:microsoft.com/office/officeart/2008/layout/VerticalCurvedList"/>
    <dgm:cxn modelId="{3CE0A11A-4191-47B1-B2BE-F45802FB70FE}" type="presParOf" srcId="{F0126ADC-AA82-4152-B9A6-AF8BA2B88760}" destId="{E08523C6-E49B-4DB3-888A-EA00450B779D}" srcOrd="0" destOrd="0" presId="urn:microsoft.com/office/officeart/2008/layout/VerticalCurvedList"/>
    <dgm:cxn modelId="{D018A7FE-DA88-4666-A727-1365027B95BA}" type="presParOf" srcId="{F0126ADC-AA82-4152-B9A6-AF8BA2B88760}" destId="{306979DE-0536-4BD6-BCBE-40D0ECC1EBDA}" srcOrd="1" destOrd="0" presId="urn:microsoft.com/office/officeart/2008/layout/VerticalCurvedList"/>
    <dgm:cxn modelId="{731941AB-4D18-42A2-AB5B-6B8E5D65F28F}" type="presParOf" srcId="{F0126ADC-AA82-4152-B9A6-AF8BA2B88760}" destId="{121C1C1A-E4C5-4E16-A0F3-F6100AA3EDE0}" srcOrd="2" destOrd="0" presId="urn:microsoft.com/office/officeart/2008/layout/VerticalCurvedList"/>
    <dgm:cxn modelId="{112E461D-481F-44FC-B051-A69987C171B4}" type="presParOf" srcId="{F0126ADC-AA82-4152-B9A6-AF8BA2B88760}" destId="{13447631-85A6-4830-97FA-70C4030B1299}" srcOrd="3" destOrd="0" presId="urn:microsoft.com/office/officeart/2008/layout/VerticalCurvedList"/>
    <dgm:cxn modelId="{2CD5DBB4-BB49-46BC-91F3-C1F6CBBFB3F9}" type="presParOf" srcId="{BA1CC7AB-667C-4A7A-B282-576524F9D506}" destId="{501DE911-520D-45AD-A278-0B38E6013F7F}" srcOrd="1" destOrd="0" presId="urn:microsoft.com/office/officeart/2008/layout/VerticalCurvedList"/>
    <dgm:cxn modelId="{EBE658F6-E953-4898-A2FF-9075D47CAEAB}" type="presParOf" srcId="{BA1CC7AB-667C-4A7A-B282-576524F9D506}" destId="{816CEE5B-D21E-44B3-90C5-FD0641806158}" srcOrd="2" destOrd="0" presId="urn:microsoft.com/office/officeart/2008/layout/VerticalCurvedList"/>
    <dgm:cxn modelId="{FA178AFD-3D8B-4F8E-87A6-4740DAFFD0ED}" type="presParOf" srcId="{816CEE5B-D21E-44B3-90C5-FD0641806158}" destId="{61B25921-CAEC-4245-9822-6A90409CD6C7}" srcOrd="0" destOrd="0" presId="urn:microsoft.com/office/officeart/2008/layout/VerticalCurvedList"/>
    <dgm:cxn modelId="{489CFC09-F993-41D8-92FC-352A2E79C278}" type="presParOf" srcId="{BA1CC7AB-667C-4A7A-B282-576524F9D506}" destId="{0BE509A0-30C1-42C6-ABB4-335A11E12565}" srcOrd="3" destOrd="0" presId="urn:microsoft.com/office/officeart/2008/layout/VerticalCurvedList"/>
    <dgm:cxn modelId="{7A718CA3-007A-4306-9D5F-4AE90EC9DB3A}" type="presParOf" srcId="{BA1CC7AB-667C-4A7A-B282-576524F9D506}" destId="{8809D095-1F5B-423E-B99D-C5CFE23F32DA}" srcOrd="4" destOrd="0" presId="urn:microsoft.com/office/officeart/2008/layout/VerticalCurvedList"/>
    <dgm:cxn modelId="{46225352-B6AD-407B-8CD7-EDF20C14625A}" type="presParOf" srcId="{8809D095-1F5B-423E-B99D-C5CFE23F32DA}" destId="{4D9918D2-56CA-4218-A7B6-78F888C9FD4F}" srcOrd="0" destOrd="0" presId="urn:microsoft.com/office/officeart/2008/layout/VerticalCurvedList"/>
    <dgm:cxn modelId="{611C64CE-362F-417E-A93D-E73B05EC01D2}" type="presParOf" srcId="{BA1CC7AB-667C-4A7A-B282-576524F9D506}" destId="{4A2E8E7C-950D-4E88-92ED-70EBA9DFBCFF}" srcOrd="5" destOrd="0" presId="urn:microsoft.com/office/officeart/2008/layout/VerticalCurvedList"/>
    <dgm:cxn modelId="{ADDC68E8-9D74-46C3-A637-BFFBE5E386BB}" type="presParOf" srcId="{BA1CC7AB-667C-4A7A-B282-576524F9D506}" destId="{60523DFF-652C-4302-8C50-C26F0483F0EC}" srcOrd="6" destOrd="0" presId="urn:microsoft.com/office/officeart/2008/layout/VerticalCurvedList"/>
    <dgm:cxn modelId="{A5069B43-3C50-4FCE-9E68-EA21594229E9}" type="presParOf" srcId="{60523DFF-652C-4302-8C50-C26F0483F0EC}" destId="{98CEEC46-3F68-4855-AC0F-C62F6A338F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979DE-0536-4BD6-BCBE-40D0ECC1EBDA}">
      <dsp:nvSpPr>
        <dsp:cNvPr id="0" name=""/>
        <dsp:cNvSpPr/>
      </dsp:nvSpPr>
      <dsp:spPr>
        <a:xfrm>
          <a:off x="-6159755" y="-942393"/>
          <a:ext cx="7332421" cy="7332421"/>
        </a:xfrm>
        <a:prstGeom prst="blockArc">
          <a:avLst>
            <a:gd name="adj1" fmla="val 18900000"/>
            <a:gd name="adj2" fmla="val 2700000"/>
            <a:gd name="adj3" fmla="val 2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FC1FC8-BA49-4F01-8F82-F31B6DAF0B8D}">
      <dsp:nvSpPr>
        <dsp:cNvPr id="0" name=""/>
        <dsp:cNvSpPr/>
      </dsp:nvSpPr>
      <dsp:spPr>
        <a:xfrm>
          <a:off x="613720" y="418814"/>
          <a:ext cx="10798750" cy="838064"/>
        </a:xfrm>
        <a:prstGeom prst="rect">
          <a:avLst/>
        </a:prstGeom>
        <a:solidFill>
          <a:srgbClr val="FF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213"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Las concentraciones de arsénico de agua de la Laguna Papallacta se encuentran en el intervalo entre 18-652 μg/l con un valor promedio </a:t>
          </a:r>
          <a:r>
            <a:rPr lang="es-ES" sz="1800" kern="1200" dirty="0" smtClean="0">
              <a:latin typeface="Times New Roman" panose="02020603050405020304" pitchFamily="18" charset="0"/>
              <a:cs typeface="Times New Roman" panose="02020603050405020304" pitchFamily="18" charset="0"/>
            </a:rPr>
            <a:t>223.4 μg/l (0.22 mg/l); </a:t>
          </a:r>
          <a:r>
            <a:rPr lang="es-CO" sz="1800" kern="1200" dirty="0" smtClean="0">
              <a:latin typeface="Times New Roman" panose="02020603050405020304" pitchFamily="18" charset="0"/>
              <a:cs typeface="Times New Roman" panose="02020603050405020304" pitchFamily="18" charset="0"/>
            </a:rPr>
            <a:t>valores fuera de los límites establecidos en la tabla 1 del libro VI del TULSMA.</a:t>
          </a:r>
          <a:endParaRPr lang="es-EC" sz="1800" kern="1200" dirty="0">
            <a:latin typeface="Times New Roman" panose="02020603050405020304" pitchFamily="18" charset="0"/>
            <a:cs typeface="Times New Roman" panose="02020603050405020304" pitchFamily="18" charset="0"/>
          </a:endParaRPr>
        </a:p>
      </dsp:txBody>
      <dsp:txXfrm>
        <a:off x="613720" y="418814"/>
        <a:ext cx="10798750" cy="838064"/>
      </dsp:txXfrm>
    </dsp:sp>
    <dsp:sp modelId="{D24DCCDA-A207-494C-85A2-0014AD36F315}">
      <dsp:nvSpPr>
        <dsp:cNvPr id="0" name=""/>
        <dsp:cNvSpPr/>
      </dsp:nvSpPr>
      <dsp:spPr>
        <a:xfrm>
          <a:off x="89930" y="314056"/>
          <a:ext cx="1047580" cy="10475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721444-F797-4ED1-A69A-28294629D7D3}">
      <dsp:nvSpPr>
        <dsp:cNvPr id="0" name=""/>
        <dsp:cNvSpPr/>
      </dsp:nvSpPr>
      <dsp:spPr>
        <a:xfrm>
          <a:off x="1094201" y="1676128"/>
          <a:ext cx="10318269" cy="838064"/>
        </a:xfrm>
        <a:prstGeom prst="rect">
          <a:avLst/>
        </a:prstGeom>
        <a:gradFill flip="none"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path path="circle">
            <a:fillToRect l="100000" t="100000"/>
          </a:path>
          <a:tileRect r="-100000" b="-10000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213"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Los parámetros pH, sulfatos, nitratos y turbidez de las muestras de agua de la laguna Papallacta se encuentran dentro de los límites establecidos en la tabla 1 del libro VI del TULSMA Anexo I.</a:t>
          </a:r>
          <a:endParaRPr lang="es-EC" sz="1800" kern="1200" dirty="0">
            <a:latin typeface="Times New Roman" panose="02020603050405020304" pitchFamily="18" charset="0"/>
            <a:cs typeface="Times New Roman" panose="02020603050405020304" pitchFamily="18" charset="0"/>
          </a:endParaRPr>
        </a:p>
      </dsp:txBody>
      <dsp:txXfrm>
        <a:off x="1094201" y="1676128"/>
        <a:ext cx="10318269" cy="838064"/>
      </dsp:txXfrm>
    </dsp:sp>
    <dsp:sp modelId="{61B25921-CAEC-4245-9822-6A90409CD6C7}">
      <dsp:nvSpPr>
        <dsp:cNvPr id="0" name=""/>
        <dsp:cNvSpPr/>
      </dsp:nvSpPr>
      <dsp:spPr>
        <a:xfrm>
          <a:off x="570411" y="1571370"/>
          <a:ext cx="1047580" cy="10475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CC80A88-6FB5-4E9A-80CB-011A0C3DE6AB}">
      <dsp:nvSpPr>
        <dsp:cNvPr id="0" name=""/>
        <dsp:cNvSpPr/>
      </dsp:nvSpPr>
      <dsp:spPr>
        <a:xfrm>
          <a:off x="1094201" y="2933442"/>
          <a:ext cx="10318269" cy="838064"/>
        </a:xfrm>
        <a:prstGeom prst="rect">
          <a:avLst/>
        </a:prstGeom>
        <a:solidFill>
          <a:srgbClr val="99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213"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latin typeface="Times New Roman" panose="02020603050405020304" pitchFamily="18" charset="0"/>
              <a:cs typeface="Times New Roman" panose="02020603050405020304" pitchFamily="18" charset="0"/>
            </a:rPr>
            <a:t>Los parámetros físicos-químicos del agua de la laguna Papallacta analizados muestran que el agua no es apta para consumo humano o uso doméstico, siendo adecuadas para uso pecuario como abrevadero de animales.</a:t>
          </a:r>
          <a:endParaRPr lang="es-EC" sz="1800" kern="1200" dirty="0">
            <a:latin typeface="Times New Roman" panose="02020603050405020304" pitchFamily="18" charset="0"/>
            <a:cs typeface="Times New Roman" panose="02020603050405020304" pitchFamily="18" charset="0"/>
          </a:endParaRPr>
        </a:p>
      </dsp:txBody>
      <dsp:txXfrm>
        <a:off x="1094201" y="2933442"/>
        <a:ext cx="10318269" cy="838064"/>
      </dsp:txXfrm>
    </dsp:sp>
    <dsp:sp modelId="{44B7A5FA-CB6C-4F58-8633-226EBD1D0FE2}">
      <dsp:nvSpPr>
        <dsp:cNvPr id="0" name=""/>
        <dsp:cNvSpPr/>
      </dsp:nvSpPr>
      <dsp:spPr>
        <a:xfrm>
          <a:off x="570411" y="2828684"/>
          <a:ext cx="1047580" cy="10475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6D7F194-F022-4CF9-AE88-749482CBC18C}">
      <dsp:nvSpPr>
        <dsp:cNvPr id="0" name=""/>
        <dsp:cNvSpPr/>
      </dsp:nvSpPr>
      <dsp:spPr>
        <a:xfrm>
          <a:off x="613720" y="4190756"/>
          <a:ext cx="10798750" cy="838064"/>
        </a:xfrm>
        <a:prstGeom prst="rect">
          <a:avLst/>
        </a:prstGeom>
        <a:solidFill>
          <a:srgbClr val="FF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213"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El porcentaje de remoción de arsénico de las unidades experimentales de diferentes concentraciones de arsénico aplicadas 5 ml de nanopartículas de manganeso mostraron un valor promedio de 67.6 % alcanzando una remoción óptima.</a:t>
          </a:r>
          <a:endParaRPr lang="es-EC" sz="1800" kern="1200" dirty="0">
            <a:latin typeface="Times New Roman" panose="02020603050405020304" pitchFamily="18" charset="0"/>
            <a:cs typeface="Times New Roman" panose="02020603050405020304" pitchFamily="18" charset="0"/>
          </a:endParaRPr>
        </a:p>
      </dsp:txBody>
      <dsp:txXfrm>
        <a:off x="613720" y="4190756"/>
        <a:ext cx="10798750" cy="838064"/>
      </dsp:txXfrm>
    </dsp:sp>
    <dsp:sp modelId="{98CEEC46-3F68-4855-AC0F-C62F6A338F86}">
      <dsp:nvSpPr>
        <dsp:cNvPr id="0" name=""/>
        <dsp:cNvSpPr/>
      </dsp:nvSpPr>
      <dsp:spPr>
        <a:xfrm>
          <a:off x="89930" y="4085998"/>
          <a:ext cx="1047580" cy="10475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979DE-0536-4BD6-BCBE-40D0ECC1EBDA}">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FC1FC8-BA49-4F01-8F82-F31B6DAF0B8D}">
      <dsp:nvSpPr>
        <dsp:cNvPr id="0" name=""/>
        <dsp:cNvSpPr/>
      </dsp:nvSpPr>
      <dsp:spPr>
        <a:xfrm>
          <a:off x="610504" y="416587"/>
          <a:ext cx="10847324" cy="833607"/>
        </a:xfrm>
        <a:prstGeom prst="rect">
          <a:avLst/>
        </a:prstGeom>
        <a:solidFill>
          <a:srgbClr val="FF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El porcentaje de remoción de arsénico de las unidades experimentales con diferentes concentraciones de arsénico aplicadas 5 ml de nanopartículas de hierro mostraron un valor de media o promedio de 63.6 %  logrando una remoción óptima. </a:t>
          </a:r>
          <a:endParaRPr lang="es-EC" sz="1800" kern="1200" dirty="0">
            <a:latin typeface="Times New Roman" panose="02020603050405020304" pitchFamily="18" charset="0"/>
            <a:cs typeface="Times New Roman" panose="02020603050405020304" pitchFamily="18" charset="0"/>
          </a:endParaRPr>
        </a:p>
      </dsp:txBody>
      <dsp:txXfrm>
        <a:off x="610504" y="416587"/>
        <a:ext cx="10847324" cy="833607"/>
      </dsp:txXfrm>
    </dsp:sp>
    <dsp:sp modelId="{D24DCCDA-A207-494C-85A2-0014AD36F315}">
      <dsp:nvSpPr>
        <dsp:cNvPr id="0" name=""/>
        <dsp:cNvSpPr/>
      </dsp:nvSpPr>
      <dsp:spPr>
        <a:xfrm>
          <a:off x="89500" y="312386"/>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721444-F797-4ED1-A69A-28294629D7D3}">
      <dsp:nvSpPr>
        <dsp:cNvPr id="0" name=""/>
        <dsp:cNvSpPr/>
      </dsp:nvSpPr>
      <dsp:spPr>
        <a:xfrm>
          <a:off x="1088431" y="1612718"/>
          <a:ext cx="10369397" cy="942601"/>
        </a:xfrm>
        <a:prstGeom prst="rect">
          <a:avLst/>
        </a:prstGeom>
        <a:gradFill flip="none"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path path="circle">
            <a:fillToRect l="100000" t="100000"/>
          </a:path>
          <a:tileRect r="-100000" b="-10000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45720" rIns="45720" bIns="45720" numCol="1" spcCol="1270" anchor="ctr" anchorCtr="0">
          <a:noAutofit/>
        </a:bodyPr>
        <a:lstStyle/>
        <a:p>
          <a:pPr lvl="0" algn="just"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El histograma de validación cruzada, errores de predicción y el error de verificación del modelo de predicción generado en R de la variable concentración de arsénico muestra que el modelo de predicción de arsénico no posee una precisión recomendable para su utilización en otros estudios. </a:t>
          </a:r>
          <a:endParaRPr lang="es-ES" sz="1800" kern="1200" dirty="0" smtClean="0">
            <a:latin typeface="Times New Roman" panose="02020603050405020304" pitchFamily="18" charset="0"/>
            <a:cs typeface="Times New Roman" panose="02020603050405020304" pitchFamily="18" charset="0"/>
          </a:endParaRPr>
        </a:p>
        <a:p>
          <a:pPr lvl="0" algn="just" defTabSz="800100">
            <a:lnSpc>
              <a:spcPct val="90000"/>
            </a:lnSpc>
            <a:spcBef>
              <a:spcPct val="0"/>
            </a:spcBef>
            <a:spcAft>
              <a:spcPct val="35000"/>
            </a:spcAft>
          </a:pPr>
          <a:endParaRPr lang="es-EC" sz="1800" kern="1200" dirty="0">
            <a:latin typeface="Times New Roman" panose="02020603050405020304" pitchFamily="18" charset="0"/>
            <a:cs typeface="Times New Roman" panose="02020603050405020304" pitchFamily="18" charset="0"/>
          </a:endParaRPr>
        </a:p>
      </dsp:txBody>
      <dsp:txXfrm>
        <a:off x="1088431" y="1612718"/>
        <a:ext cx="10369397" cy="942601"/>
      </dsp:txXfrm>
    </dsp:sp>
    <dsp:sp modelId="{61B25921-CAEC-4245-9822-6A90409CD6C7}">
      <dsp:nvSpPr>
        <dsp:cNvPr id="0" name=""/>
        <dsp:cNvSpPr/>
      </dsp:nvSpPr>
      <dsp:spPr>
        <a:xfrm>
          <a:off x="567426" y="1563014"/>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4684F91-6E72-4149-8953-022285BCD1C1}">
      <dsp:nvSpPr>
        <dsp:cNvPr id="0" name=""/>
        <dsp:cNvSpPr/>
      </dsp:nvSpPr>
      <dsp:spPr>
        <a:xfrm>
          <a:off x="1088431" y="2792160"/>
          <a:ext cx="10369397" cy="1084973"/>
        </a:xfrm>
        <a:prstGeom prst="rect">
          <a:avLst/>
        </a:prstGeom>
        <a:solidFill>
          <a:srgbClr val="99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El error de verificación, ME (error medio), MSE (error cuadrático medio) y RMS (raíz del error medio) del modelo de predicción generado por el método determinístico IDW de la variable concentración de arsénico muestra que el modelo de predicción de arsénico posee una buena de precisión para su uso práctico en otros campos de conocimiento</a:t>
          </a:r>
          <a:endParaRPr lang="es-EC" sz="1800" kern="1200" dirty="0">
            <a:latin typeface="Times New Roman" panose="02020603050405020304" pitchFamily="18" charset="0"/>
            <a:cs typeface="Times New Roman" panose="02020603050405020304" pitchFamily="18" charset="0"/>
          </a:endParaRPr>
        </a:p>
      </dsp:txBody>
      <dsp:txXfrm>
        <a:off x="1088431" y="2792160"/>
        <a:ext cx="10369397" cy="1084973"/>
      </dsp:txXfrm>
    </dsp:sp>
    <dsp:sp modelId="{4D9918D2-56CA-4218-A7B6-78F888C9FD4F}">
      <dsp:nvSpPr>
        <dsp:cNvPr id="0" name=""/>
        <dsp:cNvSpPr/>
      </dsp:nvSpPr>
      <dsp:spPr>
        <a:xfrm>
          <a:off x="567426" y="2813642"/>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6D7F194-F022-4CF9-AE88-749482CBC18C}">
      <dsp:nvSpPr>
        <dsp:cNvPr id="0" name=""/>
        <dsp:cNvSpPr/>
      </dsp:nvSpPr>
      <dsp:spPr>
        <a:xfrm>
          <a:off x="610504" y="4032752"/>
          <a:ext cx="10847324" cy="1105047"/>
        </a:xfrm>
        <a:prstGeom prst="rect">
          <a:avLst/>
        </a:prstGeom>
        <a:solidFill>
          <a:srgbClr val="FF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45720" rIns="45720" bIns="45720" numCol="1" spcCol="1270" anchor="ctr" anchorCtr="0">
          <a:noAutofit/>
        </a:bodyPr>
        <a:lstStyle/>
        <a:p>
          <a:pPr lvl="0" algn="just"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Los histograma de validación cruzada, errores de predicción, errores de verificación, ME (errores medio), MSE (errores cuadráticos medios) y RMS (raíces del error medio)  de los modelos de predicciones obtenidos en R de las variables auxiliares (pH y temperatura) indican que los modelos muestran una precisión aceptable para su uso práctico en diferentes áreas de investigación. </a:t>
          </a:r>
          <a:endParaRPr lang="es-ES" sz="1800" kern="1200" dirty="0" smtClean="0">
            <a:latin typeface="Times New Roman" panose="02020603050405020304" pitchFamily="18" charset="0"/>
            <a:cs typeface="Times New Roman" panose="02020603050405020304" pitchFamily="18" charset="0"/>
          </a:endParaRPr>
        </a:p>
        <a:p>
          <a:pPr lvl="0" algn="just" defTabSz="800100">
            <a:lnSpc>
              <a:spcPct val="90000"/>
            </a:lnSpc>
            <a:spcBef>
              <a:spcPct val="0"/>
            </a:spcBef>
            <a:spcAft>
              <a:spcPct val="35000"/>
            </a:spcAft>
          </a:pPr>
          <a:endParaRPr lang="es-EC" sz="1800" kern="1200" dirty="0">
            <a:latin typeface="Times New Roman" panose="02020603050405020304" pitchFamily="18" charset="0"/>
            <a:cs typeface="Times New Roman" panose="02020603050405020304" pitchFamily="18" charset="0"/>
          </a:endParaRPr>
        </a:p>
      </dsp:txBody>
      <dsp:txXfrm>
        <a:off x="610504" y="4032752"/>
        <a:ext cx="10847324" cy="1105047"/>
      </dsp:txXfrm>
    </dsp:sp>
    <dsp:sp modelId="{98CEEC46-3F68-4855-AC0F-C62F6A338F86}">
      <dsp:nvSpPr>
        <dsp:cNvPr id="0" name=""/>
        <dsp:cNvSpPr/>
      </dsp:nvSpPr>
      <dsp:spPr>
        <a:xfrm>
          <a:off x="89500" y="4064271"/>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979DE-0536-4BD6-BCBE-40D0ECC1EBDA}">
      <dsp:nvSpPr>
        <dsp:cNvPr id="0" name=""/>
        <dsp:cNvSpPr/>
      </dsp:nvSpPr>
      <dsp:spPr>
        <a:xfrm>
          <a:off x="-5927698" y="-907335"/>
          <a:ext cx="7058484" cy="7058484"/>
        </a:xfrm>
        <a:prstGeom prst="blockArc">
          <a:avLst>
            <a:gd name="adj1" fmla="val 18900000"/>
            <a:gd name="adj2" fmla="val 2700000"/>
            <a:gd name="adj3" fmla="val 30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DE911-520D-45AD-A278-0B38E6013F7F}">
      <dsp:nvSpPr>
        <dsp:cNvPr id="0" name=""/>
        <dsp:cNvSpPr/>
      </dsp:nvSpPr>
      <dsp:spPr>
        <a:xfrm>
          <a:off x="727841" y="524381"/>
          <a:ext cx="10721326" cy="1048762"/>
        </a:xfrm>
        <a:prstGeom prst="rect">
          <a:avLst/>
        </a:prstGeom>
        <a:gradFill flip="none"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path path="circle">
            <a:fillToRect l="100000" t="100000"/>
          </a:path>
          <a:tileRect r="-100000" b="-10000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2455"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Realizar estudios sobre los parámetros físicos-químicos del agua de los diferentes ríos o cuerpos que se encuentren conectados con la Laguna Papallacta. Efectuar una investigación de suelos de la zona de estudio para verificar si existen concentraciones altas de arsénico.</a:t>
          </a:r>
          <a:endParaRPr lang="es-EC" sz="1800" kern="1200" dirty="0">
            <a:latin typeface="Times New Roman" panose="02020603050405020304" pitchFamily="18" charset="0"/>
            <a:cs typeface="Times New Roman" panose="02020603050405020304" pitchFamily="18" charset="0"/>
          </a:endParaRPr>
        </a:p>
      </dsp:txBody>
      <dsp:txXfrm>
        <a:off x="727841" y="524381"/>
        <a:ext cx="10721326" cy="1048762"/>
      </dsp:txXfrm>
    </dsp:sp>
    <dsp:sp modelId="{61B25921-CAEC-4245-9822-6A90409CD6C7}">
      <dsp:nvSpPr>
        <dsp:cNvPr id="0" name=""/>
        <dsp:cNvSpPr/>
      </dsp:nvSpPr>
      <dsp:spPr>
        <a:xfrm>
          <a:off x="72364" y="393285"/>
          <a:ext cx="1310953" cy="131095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BE509A0-30C1-42C6-ABB4-335A11E12565}">
      <dsp:nvSpPr>
        <dsp:cNvPr id="0" name=""/>
        <dsp:cNvSpPr/>
      </dsp:nvSpPr>
      <dsp:spPr>
        <a:xfrm>
          <a:off x="1109066" y="2097525"/>
          <a:ext cx="10340100" cy="1048762"/>
        </a:xfrm>
        <a:prstGeom prst="rect">
          <a:avLst/>
        </a:prstGeom>
        <a:solidFill>
          <a:srgbClr val="99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2455"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Se sugiere para próximos estudios de variables que no presenten un patrón, aumentar el número de observaciones de esta variable teniendo como insumo base mínimo 100 datos , pues la pequeña cantidad de datos en este estudio creo un limitante .</a:t>
          </a:r>
          <a:endParaRPr lang="es-EC" sz="1800" kern="1200" dirty="0">
            <a:latin typeface="Times New Roman" panose="02020603050405020304" pitchFamily="18" charset="0"/>
            <a:cs typeface="Times New Roman" panose="02020603050405020304" pitchFamily="18" charset="0"/>
          </a:endParaRPr>
        </a:p>
      </dsp:txBody>
      <dsp:txXfrm>
        <a:off x="1109066" y="2097525"/>
        <a:ext cx="10340100" cy="1048762"/>
      </dsp:txXfrm>
    </dsp:sp>
    <dsp:sp modelId="{4D9918D2-56CA-4218-A7B6-78F888C9FD4F}">
      <dsp:nvSpPr>
        <dsp:cNvPr id="0" name=""/>
        <dsp:cNvSpPr/>
      </dsp:nvSpPr>
      <dsp:spPr>
        <a:xfrm>
          <a:off x="453589" y="1966429"/>
          <a:ext cx="1310953" cy="131095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A2E8E7C-950D-4E88-92ED-70EBA9DFBCFF}">
      <dsp:nvSpPr>
        <dsp:cNvPr id="0" name=""/>
        <dsp:cNvSpPr/>
      </dsp:nvSpPr>
      <dsp:spPr>
        <a:xfrm>
          <a:off x="727841" y="3670669"/>
          <a:ext cx="10721326" cy="1048762"/>
        </a:xfrm>
        <a:prstGeom prst="rect">
          <a:avLst/>
        </a:prstGeom>
        <a:solidFill>
          <a:srgbClr val="FF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2455"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Para futuras investigaciones se sugiere emplear modelos determinísticos o caóticos para variables ambientales que posean gran variabilidad en sus valores y no presenten un patrón.</a:t>
          </a:r>
          <a:endParaRPr lang="es-EC" sz="1800" kern="1200" dirty="0">
            <a:latin typeface="Times New Roman" panose="02020603050405020304" pitchFamily="18" charset="0"/>
            <a:cs typeface="Times New Roman" panose="02020603050405020304" pitchFamily="18" charset="0"/>
          </a:endParaRPr>
        </a:p>
      </dsp:txBody>
      <dsp:txXfrm>
        <a:off x="727841" y="3670669"/>
        <a:ext cx="10721326" cy="1048762"/>
      </dsp:txXfrm>
    </dsp:sp>
    <dsp:sp modelId="{98CEEC46-3F68-4855-AC0F-C62F6A338F86}">
      <dsp:nvSpPr>
        <dsp:cNvPr id="0" name=""/>
        <dsp:cNvSpPr/>
      </dsp:nvSpPr>
      <dsp:spPr>
        <a:xfrm>
          <a:off x="72364" y="3539573"/>
          <a:ext cx="1310953" cy="131095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44C1E-00CA-4662-B141-217DE470750B}" type="datetimeFigureOut">
              <a:rPr lang="es-EC" smtClean="0"/>
              <a:t>06/02/2020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E7FF4-661F-4D83-9D52-4C00AD197269}" type="slidenum">
              <a:rPr lang="es-EC" smtClean="0"/>
              <a:t>‹Nº›</a:t>
            </a:fld>
            <a:endParaRPr lang="es-EC"/>
          </a:p>
        </p:txBody>
      </p:sp>
    </p:spTree>
    <p:extLst>
      <p:ext uri="{BB962C8B-B14F-4D97-AF65-F5344CB8AC3E}">
        <p14:creationId xmlns:p14="http://schemas.microsoft.com/office/powerpoint/2010/main" val="3251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Su ubicación geográfica es 00°22’10” latitud (sur) y 78°10’06” longitud (oeste). Este cuerpo de agua está ubicado entre los parques Nacionales Cayambe-Coca y </a:t>
            </a:r>
            <a:r>
              <a:rPr lang="es-EC" sz="1200" kern="1200" dirty="0" err="1" smtClean="0">
                <a:solidFill>
                  <a:schemeClr val="tx1"/>
                </a:solidFill>
                <a:effectLst/>
                <a:latin typeface="+mn-lt"/>
                <a:ea typeface="+mn-ea"/>
                <a:cs typeface="+mn-cs"/>
              </a:rPr>
              <a:t>Antisana</a:t>
            </a:r>
            <a:r>
              <a:rPr lang="es-EC" sz="1200" kern="1200" dirty="0" smtClean="0">
                <a:solidFill>
                  <a:schemeClr val="tx1"/>
                </a:solidFill>
                <a:effectLst/>
                <a:latin typeface="+mn-lt"/>
                <a:ea typeface="+mn-ea"/>
                <a:cs typeface="+mn-cs"/>
              </a:rPr>
              <a:t>,</a:t>
            </a:r>
            <a:endParaRPr lang="es-EC" dirty="0"/>
          </a:p>
        </p:txBody>
      </p:sp>
      <p:sp>
        <p:nvSpPr>
          <p:cNvPr id="4" name="Marcador de número de diapositiva 3"/>
          <p:cNvSpPr>
            <a:spLocks noGrp="1"/>
          </p:cNvSpPr>
          <p:nvPr>
            <p:ph type="sldNum" sz="quarter" idx="10"/>
          </p:nvPr>
        </p:nvSpPr>
        <p:spPr/>
        <p:txBody>
          <a:bodyPr/>
          <a:lstStyle/>
          <a:p>
            <a:fld id="{EB1E7FF4-661F-4D83-9D52-4C00AD197269}" type="slidenum">
              <a:rPr lang="es-EC" smtClean="0"/>
              <a:t>7</a:t>
            </a:fld>
            <a:endParaRPr lang="es-EC"/>
          </a:p>
        </p:txBody>
      </p:sp>
    </p:spTree>
    <p:extLst>
      <p:ext uri="{BB962C8B-B14F-4D97-AF65-F5344CB8AC3E}">
        <p14:creationId xmlns:p14="http://schemas.microsoft.com/office/powerpoint/2010/main" val="383854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a:t>
            </a:r>
            <a:r>
              <a:rPr lang="es-ES" dirty="0" err="1" smtClean="0"/>
              <a:t>geoestadística</a:t>
            </a:r>
            <a:r>
              <a:rPr lang="es-ES" dirty="0" smtClean="0"/>
              <a:t> tiene su papel porque puede proporcionar estimaciones de esos errores. Lo que ha hecho que la </a:t>
            </a:r>
            <a:r>
              <a:rPr lang="es-ES" dirty="0" err="1" smtClean="0"/>
              <a:t>geoestadística</a:t>
            </a:r>
            <a:r>
              <a:rPr lang="es-ES" dirty="0" smtClean="0"/>
              <a:t> sea especialmente atractiva es que sus predicciones son, en principio, imparciales y con una mínima o conocida varianza o error.</a:t>
            </a:r>
            <a:endParaRPr lang="es-EC" dirty="0"/>
          </a:p>
        </p:txBody>
      </p:sp>
      <p:sp>
        <p:nvSpPr>
          <p:cNvPr id="4" name="Marcador de número de diapositiva 3"/>
          <p:cNvSpPr>
            <a:spLocks noGrp="1"/>
          </p:cNvSpPr>
          <p:nvPr>
            <p:ph type="sldNum" sz="quarter" idx="10"/>
          </p:nvPr>
        </p:nvSpPr>
        <p:spPr/>
        <p:txBody>
          <a:bodyPr/>
          <a:lstStyle/>
          <a:p>
            <a:fld id="{EB1E7FF4-661F-4D83-9D52-4C00AD197269}" type="slidenum">
              <a:rPr lang="es-EC" smtClean="0"/>
              <a:t>16</a:t>
            </a:fld>
            <a:endParaRPr lang="es-EC"/>
          </a:p>
        </p:txBody>
      </p:sp>
    </p:spTree>
    <p:extLst>
      <p:ext uri="{BB962C8B-B14F-4D97-AF65-F5344CB8AC3E}">
        <p14:creationId xmlns:p14="http://schemas.microsoft.com/office/powerpoint/2010/main" val="336991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a:t>
                </a:r>
                <a:r>
                  <a:rPr lang="es-EC" sz="1200" kern="1200" dirty="0" err="1" smtClean="0">
                    <a:solidFill>
                      <a:schemeClr val="tx1"/>
                    </a:solidFill>
                    <a:effectLst/>
                    <a:latin typeface="+mn-lt"/>
                    <a:ea typeface="+mn-ea"/>
                    <a:cs typeface="+mn-cs"/>
                  </a:rPr>
                  <a:t>polifenoles</a:t>
                </a:r>
                <a:r>
                  <a:rPr lang="es-EC" sz="1200" kern="1200" dirty="0" smtClean="0">
                    <a:solidFill>
                      <a:schemeClr val="tx1"/>
                    </a:solidFill>
                    <a:effectLst/>
                    <a:latin typeface="+mn-lt"/>
                    <a:ea typeface="+mn-ea"/>
                    <a:cs typeface="+mn-cs"/>
                  </a:rPr>
                  <a:t> para formar complejos con Fe y otros iones metálicos debido a la presencia de grupos funcionales que aumentan la capacidad de reducir el ion metálico. El poder reductor del extracto se basará en el disolvente utilizado su tipo y su concentración de compuestos presentes, especialmente </a:t>
                </a:r>
                <a:r>
                  <a:rPr lang="es-EC" sz="1200" kern="1200" dirty="0" err="1" smtClean="0">
                    <a:solidFill>
                      <a:schemeClr val="tx1"/>
                    </a:solidFill>
                    <a:effectLst/>
                    <a:latin typeface="+mn-lt"/>
                    <a:ea typeface="+mn-ea"/>
                    <a:cs typeface="+mn-cs"/>
                  </a:rPr>
                  <a:t>polifenoles</a:t>
                </a:r>
                <a:r>
                  <a:rPr lang="es-EC" sz="1200" kern="1200" dirty="0" smtClean="0">
                    <a:solidFill>
                      <a:schemeClr val="tx1"/>
                    </a:solidFill>
                    <a:effectLst/>
                    <a:latin typeface="+mn-lt"/>
                    <a:ea typeface="+mn-ea"/>
                    <a:cs typeface="+mn-cs"/>
                  </a:rPr>
                  <a:t>, que permite la reducción del </a:t>
                </a:r>
                <a14:m>
                  <m:oMath xmlns:m="http://schemas.openxmlformats.org/officeDocument/2006/math">
                    <m:sSup>
                      <m:sSupPr>
                        <m:ctrlPr>
                          <a:rPr lang="es-ES" sz="1200" i="1" kern="1200">
                            <a:solidFill>
                              <a:schemeClr val="tx1"/>
                            </a:solidFill>
                            <a:effectLst/>
                            <a:latin typeface="Cambria Math" panose="02040503050406030204" pitchFamily="18" charset="0"/>
                            <a:ea typeface="+mn-ea"/>
                            <a:cs typeface="+mn-cs"/>
                          </a:rPr>
                        </m:ctrlPr>
                      </m:sSupPr>
                      <m:e>
                        <m:r>
                          <a:rPr lang="es-EC" sz="1200" i="1" kern="1200">
                            <a:solidFill>
                              <a:schemeClr val="tx1"/>
                            </a:solidFill>
                            <a:effectLst/>
                            <a:latin typeface="Cambria Math" panose="02040503050406030204" pitchFamily="18" charset="0"/>
                            <a:ea typeface="+mn-ea"/>
                            <a:cs typeface="+mn-cs"/>
                          </a:rPr>
                          <m:t>𝐹𝑒</m:t>
                        </m:r>
                      </m:e>
                      <m:sup>
                        <m:r>
                          <a:rPr lang="es-EC" sz="1200" kern="1200">
                            <a:solidFill>
                              <a:schemeClr val="tx1"/>
                            </a:solidFill>
                            <a:effectLst/>
                            <a:latin typeface="Cambria Math" panose="02040503050406030204" pitchFamily="18" charset="0"/>
                            <a:ea typeface="+mn-ea"/>
                            <a:cs typeface="+mn-cs"/>
                          </a:rPr>
                          <m:t>3+</m:t>
                        </m:r>
                      </m:sup>
                    </m:sSup>
                  </m:oMath>
                </a14:m>
                <a:r>
                  <a:rPr lang="es-EC" sz="1200" kern="1200" dirty="0">
                    <a:solidFill>
                      <a:schemeClr val="tx1"/>
                    </a:solidFill>
                    <a:effectLst/>
                    <a:latin typeface="+mn-lt"/>
                    <a:ea typeface="+mn-ea"/>
                    <a:cs typeface="+mn-cs"/>
                  </a:rPr>
                  <a:t>  a través de un mecanismo de transferencia de electrones. </a:t>
                </a:r>
                <a:endParaRPr lang="es-E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La estructura de los </a:t>
                </a:r>
                <a:r>
                  <a:rPr lang="es-EC" sz="1200" kern="1200" dirty="0" err="1">
                    <a:solidFill>
                      <a:schemeClr val="tx1"/>
                    </a:solidFill>
                    <a:effectLst/>
                    <a:latin typeface="+mn-lt"/>
                    <a:ea typeface="+mn-ea"/>
                    <a:cs typeface="+mn-cs"/>
                  </a:rPr>
                  <a:t>polifenoles</a:t>
                </a:r>
                <a:r>
                  <a:rPr lang="es-EC" sz="1200" kern="1200" dirty="0">
                    <a:solidFill>
                      <a:schemeClr val="tx1"/>
                    </a:solidFill>
                    <a:effectLst/>
                    <a:latin typeface="+mn-lt"/>
                    <a:ea typeface="+mn-ea"/>
                    <a:cs typeface="+mn-cs"/>
                  </a:rPr>
                  <a:t> mejora la estabilidad de las nanopartículas que se forman al tapar, lo que provoca un aumento de la repulsión electrostática y / o estérica entre las partículas y una disminución de las interacciones de van der Waals y la fuerza magnética, lo que conduce a una reducción aglomeración y oxidación de las nanopartículas  (</a:t>
                </a:r>
                <a:r>
                  <a:rPr lang="es-EC" sz="1200" kern="1200" dirty="0" err="1">
                    <a:solidFill>
                      <a:schemeClr val="tx1"/>
                    </a:solidFill>
                    <a:effectLst/>
                    <a:latin typeface="+mn-lt"/>
                    <a:ea typeface="+mn-ea"/>
                    <a:cs typeface="+mn-cs"/>
                  </a:rPr>
                  <a:t>Manquián</a:t>
                </a:r>
                <a:r>
                  <a:rPr lang="es-EC" sz="1200" kern="1200" dirty="0">
                    <a:solidFill>
                      <a:schemeClr val="tx1"/>
                    </a:solidFill>
                    <a:effectLst/>
                    <a:latin typeface="+mn-lt"/>
                    <a:ea typeface="+mn-ea"/>
                    <a:cs typeface="+mn-cs"/>
                  </a:rPr>
                  <a:t>-Cerda, Cruces, Rubio, Reyes, &amp; Arancibia-Miranda, 2017) . </a:t>
                </a:r>
                <a:endParaRPr lang="es-EC" dirty="0"/>
              </a:p>
            </p:txBody>
          </p:sp>
        </mc:Choice>
        <mc:Fallback xmlns="">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a:t>
                </a:r>
                <a:r>
                  <a:rPr lang="es-EC" sz="1200" kern="1200" dirty="0" err="1" smtClean="0">
                    <a:solidFill>
                      <a:schemeClr val="tx1"/>
                    </a:solidFill>
                    <a:effectLst/>
                    <a:latin typeface="+mn-lt"/>
                    <a:ea typeface="+mn-ea"/>
                    <a:cs typeface="+mn-cs"/>
                  </a:rPr>
                  <a:t>polifenoles</a:t>
                </a:r>
                <a:r>
                  <a:rPr lang="es-EC" sz="1200" kern="1200" dirty="0" smtClean="0">
                    <a:solidFill>
                      <a:schemeClr val="tx1"/>
                    </a:solidFill>
                    <a:effectLst/>
                    <a:latin typeface="+mn-lt"/>
                    <a:ea typeface="+mn-ea"/>
                    <a:cs typeface="+mn-cs"/>
                  </a:rPr>
                  <a:t> para formar complejos con Fe y otros iones metálicos debido a la presencia de grupos funcionales que aumentan la capacidad de reducir el ion metálico. El poder reductor del extracto se basará en el disolvente utilizado su tipo y su concentración de compuestos presentes, especialmente </a:t>
                </a:r>
                <a:r>
                  <a:rPr lang="es-EC" sz="1200" kern="1200" dirty="0" err="1" smtClean="0">
                    <a:solidFill>
                      <a:schemeClr val="tx1"/>
                    </a:solidFill>
                    <a:effectLst/>
                    <a:latin typeface="+mn-lt"/>
                    <a:ea typeface="+mn-ea"/>
                    <a:cs typeface="+mn-cs"/>
                  </a:rPr>
                  <a:t>polifenoles</a:t>
                </a:r>
                <a:r>
                  <a:rPr lang="es-EC" sz="1200" kern="1200" dirty="0" smtClean="0">
                    <a:solidFill>
                      <a:schemeClr val="tx1"/>
                    </a:solidFill>
                    <a:effectLst/>
                    <a:latin typeface="+mn-lt"/>
                    <a:ea typeface="+mn-ea"/>
                    <a:cs typeface="+mn-cs"/>
                  </a:rPr>
                  <a:t>, que permite la reducción del </a:t>
                </a:r>
                <a:r>
                  <a:rPr lang="es-ES" sz="1200" i="0" kern="1200">
                    <a:solidFill>
                      <a:schemeClr val="tx1"/>
                    </a:solidFill>
                    <a:effectLst/>
                    <a:latin typeface="+mn-lt"/>
                    <a:ea typeface="+mn-ea"/>
                    <a:cs typeface="+mn-cs"/>
                  </a:rPr>
                  <a:t>〖</a:t>
                </a:r>
                <a:r>
                  <a:rPr lang="es-EC" sz="1200" i="0" kern="1200">
                    <a:solidFill>
                      <a:schemeClr val="tx1"/>
                    </a:solidFill>
                    <a:effectLst/>
                    <a:latin typeface="+mn-lt"/>
                    <a:ea typeface="+mn-ea"/>
                    <a:cs typeface="+mn-cs"/>
                  </a:rPr>
                  <a:t>𝐹𝑒</a:t>
                </a:r>
                <a:r>
                  <a:rPr lang="es-ES" sz="1200" i="0" kern="1200">
                    <a:solidFill>
                      <a:schemeClr val="tx1"/>
                    </a:solidFill>
                    <a:effectLst/>
                    <a:latin typeface="+mn-lt"/>
                    <a:ea typeface="+mn-ea"/>
                    <a:cs typeface="+mn-cs"/>
                  </a:rPr>
                  <a:t>〗^(</a:t>
                </a:r>
                <a:r>
                  <a:rPr lang="es-EC" sz="1200" i="0" kern="1200">
                    <a:solidFill>
                      <a:schemeClr val="tx1"/>
                    </a:solidFill>
                    <a:effectLst/>
                    <a:latin typeface="+mn-lt"/>
                    <a:ea typeface="+mn-ea"/>
                    <a:cs typeface="+mn-cs"/>
                  </a:rPr>
                  <a:t>3+</a:t>
                </a:r>
                <a:r>
                  <a:rPr lang="es-ES" sz="1200" i="0" kern="1200">
                    <a:solidFill>
                      <a:schemeClr val="tx1"/>
                    </a:solidFill>
                    <a:effectLst/>
                    <a:latin typeface="+mn-lt"/>
                    <a:ea typeface="+mn-ea"/>
                    <a:cs typeface="+mn-cs"/>
                  </a:rPr>
                  <a:t>)</a:t>
                </a:r>
                <a:r>
                  <a:rPr lang="es-EC" sz="1200" kern="1200" dirty="0">
                    <a:solidFill>
                      <a:schemeClr val="tx1"/>
                    </a:solidFill>
                    <a:effectLst/>
                    <a:latin typeface="+mn-lt"/>
                    <a:ea typeface="+mn-ea"/>
                    <a:cs typeface="+mn-cs"/>
                  </a:rPr>
                  <a:t>  a través de un mecanismo de transferencia de electrones. </a:t>
                </a:r>
                <a:endParaRPr lang="es-E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La estructura de los </a:t>
                </a:r>
                <a:r>
                  <a:rPr lang="es-EC" sz="1200" kern="1200" dirty="0" err="1">
                    <a:solidFill>
                      <a:schemeClr val="tx1"/>
                    </a:solidFill>
                    <a:effectLst/>
                    <a:latin typeface="+mn-lt"/>
                    <a:ea typeface="+mn-ea"/>
                    <a:cs typeface="+mn-cs"/>
                  </a:rPr>
                  <a:t>polifenoles</a:t>
                </a:r>
                <a:r>
                  <a:rPr lang="es-EC" sz="1200" kern="1200" dirty="0">
                    <a:solidFill>
                      <a:schemeClr val="tx1"/>
                    </a:solidFill>
                    <a:effectLst/>
                    <a:latin typeface="+mn-lt"/>
                    <a:ea typeface="+mn-ea"/>
                    <a:cs typeface="+mn-cs"/>
                  </a:rPr>
                  <a:t> mejora la estabilidad de las nanopartículas que se forman al tapar, lo que provoca un aumento de la repulsión electrostática y / o estérica entre las partículas y una disminución de las interacciones de van der Waals y la fuerza magnética, lo que conduce a una reducción aglomeración y oxidación de las nanopartículas  (</a:t>
                </a:r>
                <a:r>
                  <a:rPr lang="es-EC" sz="1200" kern="1200" dirty="0" err="1">
                    <a:solidFill>
                      <a:schemeClr val="tx1"/>
                    </a:solidFill>
                    <a:effectLst/>
                    <a:latin typeface="+mn-lt"/>
                    <a:ea typeface="+mn-ea"/>
                    <a:cs typeface="+mn-cs"/>
                  </a:rPr>
                  <a:t>Manquián</a:t>
                </a:r>
                <a:r>
                  <a:rPr lang="es-EC" sz="1200" kern="1200" dirty="0">
                    <a:solidFill>
                      <a:schemeClr val="tx1"/>
                    </a:solidFill>
                    <a:effectLst/>
                    <a:latin typeface="+mn-lt"/>
                    <a:ea typeface="+mn-ea"/>
                    <a:cs typeface="+mn-cs"/>
                  </a:rPr>
                  <a:t>-Cerda, Cruces, Rubio, Reyes, &amp; Arancibia-Miranda, 2017) . </a:t>
                </a:r>
                <a:endParaRPr lang="es-EC" dirty="0"/>
              </a:p>
            </p:txBody>
          </p:sp>
        </mc:Fallback>
      </mc:AlternateContent>
      <p:sp>
        <p:nvSpPr>
          <p:cNvPr id="4" name="Marcador de número de diapositiva 3"/>
          <p:cNvSpPr>
            <a:spLocks noGrp="1"/>
          </p:cNvSpPr>
          <p:nvPr>
            <p:ph type="sldNum" sz="quarter" idx="10"/>
          </p:nvPr>
        </p:nvSpPr>
        <p:spPr/>
        <p:txBody>
          <a:bodyPr/>
          <a:lstStyle/>
          <a:p>
            <a:fld id="{EB1E7FF4-661F-4D83-9D52-4C00AD197269}" type="slidenum">
              <a:rPr lang="es-EC" smtClean="0"/>
              <a:t>22</a:t>
            </a:fld>
            <a:endParaRPr lang="es-EC"/>
          </a:p>
        </p:txBody>
      </p:sp>
    </p:spTree>
    <p:extLst>
      <p:ext uri="{BB962C8B-B14F-4D97-AF65-F5344CB8AC3E}">
        <p14:creationId xmlns:p14="http://schemas.microsoft.com/office/powerpoint/2010/main" val="387580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Esto se debe a la reacción de oxidación con el cloro que produce dióxidos de manganeso; los cuales se transforman en flócs de manganeso. Los flócs de manganeso son removidos mediante filtros logrando una reducción en las concentraciones de manganeso </a:t>
            </a:r>
            <a:r>
              <a:rPr lang="es-ES" sz="1200" kern="1200" dirty="0" smtClean="0">
                <a:solidFill>
                  <a:schemeClr val="tx1"/>
                </a:solidFill>
                <a:effectLst/>
                <a:latin typeface="+mn-lt"/>
                <a:ea typeface="+mn-ea"/>
                <a:cs typeface="+mn-cs"/>
              </a:rPr>
              <a:t>(Sánchez &amp; Burbano, 2011)</a:t>
            </a:r>
            <a:r>
              <a:rPr lang="es-EC"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B1E7FF4-661F-4D83-9D52-4C00AD197269}" type="slidenum">
              <a:rPr lang="es-EC" smtClean="0"/>
              <a:t>23</a:t>
            </a:fld>
            <a:endParaRPr lang="es-EC"/>
          </a:p>
        </p:txBody>
      </p:sp>
    </p:spTree>
    <p:extLst>
      <p:ext uri="{BB962C8B-B14F-4D97-AF65-F5344CB8AC3E}">
        <p14:creationId xmlns:p14="http://schemas.microsoft.com/office/powerpoint/2010/main" val="353782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acción de subdivisión de las moléculas del Cloruro Férrico, transformándose en hidróxido Férrico. La oxidación del cloro con los compuestos de hierro logran crear flócs de hierro, los cuales son removidos mediante filtros logrando una reducción en las concentraciones de hierro </a:t>
            </a:r>
            <a:r>
              <a:rPr lang="es-ES" sz="1200" kern="1200" dirty="0" smtClean="0">
                <a:solidFill>
                  <a:schemeClr val="tx1"/>
                </a:solidFill>
                <a:effectLst/>
                <a:latin typeface="+mn-lt"/>
                <a:ea typeface="+mn-ea"/>
                <a:cs typeface="+mn-cs"/>
              </a:rPr>
              <a:t>(Sánchez &amp; Burbano, 2011)</a:t>
            </a:r>
            <a:r>
              <a:rPr lang="es-EC"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B1E7FF4-661F-4D83-9D52-4C00AD197269}" type="slidenum">
              <a:rPr lang="es-EC" smtClean="0"/>
              <a:t>24</a:t>
            </a:fld>
            <a:endParaRPr lang="es-EC"/>
          </a:p>
        </p:txBody>
      </p:sp>
    </p:spTree>
    <p:extLst>
      <p:ext uri="{BB962C8B-B14F-4D97-AF65-F5344CB8AC3E}">
        <p14:creationId xmlns:p14="http://schemas.microsoft.com/office/powerpoint/2010/main" val="392452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Acuerdo ministerial 097</a:t>
            </a:r>
            <a:endParaRPr lang="es-EC" dirty="0"/>
          </a:p>
        </p:txBody>
      </p:sp>
      <p:sp>
        <p:nvSpPr>
          <p:cNvPr id="4" name="Marcador de número de diapositiva 3"/>
          <p:cNvSpPr>
            <a:spLocks noGrp="1"/>
          </p:cNvSpPr>
          <p:nvPr>
            <p:ph type="sldNum" sz="quarter" idx="10"/>
          </p:nvPr>
        </p:nvSpPr>
        <p:spPr/>
        <p:txBody>
          <a:bodyPr/>
          <a:lstStyle/>
          <a:p>
            <a:fld id="{EB1E7FF4-661F-4D83-9D52-4C00AD197269}" type="slidenum">
              <a:rPr lang="es-EC" smtClean="0"/>
              <a:t>31</a:t>
            </a:fld>
            <a:endParaRPr lang="es-EC"/>
          </a:p>
        </p:txBody>
      </p:sp>
    </p:spTree>
    <p:extLst>
      <p:ext uri="{BB962C8B-B14F-4D97-AF65-F5344CB8AC3E}">
        <p14:creationId xmlns:p14="http://schemas.microsoft.com/office/powerpoint/2010/main" val="136235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5" name="Rectangle 5"/>
          <p:cNvSpPr>
            <a:spLocks noGrp="1" noChangeArrowheads="1"/>
          </p:cNvSpPr>
          <p:nvPr>
            <p:ph type="ftr" sz="quarter" idx="11"/>
          </p:nvPr>
        </p:nvSpPr>
        <p:spPr>
          <a:ln/>
        </p:spPr>
        <p:txBody>
          <a:bodyPr/>
          <a:lstStyle>
            <a:lvl1pPr>
              <a:defRPr/>
            </a:lvl1pPr>
          </a:lstStyle>
          <a:p>
            <a:endParaRPr lang="es-EC"/>
          </a:p>
        </p:txBody>
      </p:sp>
      <p:sp>
        <p:nvSpPr>
          <p:cNvPr id="6"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4282723824"/>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5" name="Rectangle 5"/>
          <p:cNvSpPr>
            <a:spLocks noGrp="1" noChangeArrowheads="1"/>
          </p:cNvSpPr>
          <p:nvPr>
            <p:ph type="ftr" sz="quarter" idx="11"/>
          </p:nvPr>
        </p:nvSpPr>
        <p:spPr>
          <a:ln/>
        </p:spPr>
        <p:txBody>
          <a:bodyPr/>
          <a:lstStyle>
            <a:lvl1pPr>
              <a:defRPr/>
            </a:lvl1pPr>
          </a:lstStyle>
          <a:p>
            <a:endParaRPr lang="es-EC"/>
          </a:p>
        </p:txBody>
      </p:sp>
      <p:sp>
        <p:nvSpPr>
          <p:cNvPr id="6"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50242342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5" name="Rectangle 5"/>
          <p:cNvSpPr>
            <a:spLocks noGrp="1" noChangeArrowheads="1"/>
          </p:cNvSpPr>
          <p:nvPr>
            <p:ph type="ftr" sz="quarter" idx="11"/>
          </p:nvPr>
        </p:nvSpPr>
        <p:spPr>
          <a:ln/>
        </p:spPr>
        <p:txBody>
          <a:bodyPr/>
          <a:lstStyle>
            <a:lvl1pPr>
              <a:defRPr/>
            </a:lvl1pPr>
          </a:lstStyle>
          <a:p>
            <a:endParaRPr lang="es-EC"/>
          </a:p>
        </p:txBody>
      </p:sp>
      <p:sp>
        <p:nvSpPr>
          <p:cNvPr id="6"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3304969806"/>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5" name="Rectangle 5"/>
          <p:cNvSpPr>
            <a:spLocks noGrp="1" noChangeArrowheads="1"/>
          </p:cNvSpPr>
          <p:nvPr>
            <p:ph type="ftr" sz="quarter" idx="11"/>
          </p:nvPr>
        </p:nvSpPr>
        <p:spPr>
          <a:ln/>
        </p:spPr>
        <p:txBody>
          <a:bodyPr/>
          <a:lstStyle>
            <a:lvl1pPr>
              <a:defRPr/>
            </a:lvl1pPr>
          </a:lstStyle>
          <a:p>
            <a:endParaRPr lang="es-EC"/>
          </a:p>
        </p:txBody>
      </p:sp>
      <p:sp>
        <p:nvSpPr>
          <p:cNvPr id="6"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3209083683"/>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5" name="Rectangle 5"/>
          <p:cNvSpPr>
            <a:spLocks noGrp="1" noChangeArrowheads="1"/>
          </p:cNvSpPr>
          <p:nvPr>
            <p:ph type="ftr" sz="quarter" idx="11"/>
          </p:nvPr>
        </p:nvSpPr>
        <p:spPr>
          <a:ln/>
        </p:spPr>
        <p:txBody>
          <a:bodyPr/>
          <a:lstStyle>
            <a:lvl1pPr>
              <a:defRPr/>
            </a:lvl1pPr>
          </a:lstStyle>
          <a:p>
            <a:endParaRPr lang="es-EC"/>
          </a:p>
        </p:txBody>
      </p:sp>
      <p:sp>
        <p:nvSpPr>
          <p:cNvPr id="6"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1216064139"/>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6" name="Rectangle 5"/>
          <p:cNvSpPr>
            <a:spLocks noGrp="1" noChangeArrowheads="1"/>
          </p:cNvSpPr>
          <p:nvPr>
            <p:ph type="ftr" sz="quarter" idx="11"/>
          </p:nvPr>
        </p:nvSpPr>
        <p:spPr>
          <a:ln/>
        </p:spPr>
        <p:txBody>
          <a:bodyPr/>
          <a:lstStyle>
            <a:lvl1pPr>
              <a:defRPr/>
            </a:lvl1pPr>
          </a:lstStyle>
          <a:p>
            <a:endParaRPr lang="es-EC"/>
          </a:p>
        </p:txBody>
      </p:sp>
      <p:sp>
        <p:nvSpPr>
          <p:cNvPr id="7"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1828658978"/>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8" name="Rectangle 5"/>
          <p:cNvSpPr>
            <a:spLocks noGrp="1" noChangeArrowheads="1"/>
          </p:cNvSpPr>
          <p:nvPr>
            <p:ph type="ftr" sz="quarter" idx="11"/>
          </p:nvPr>
        </p:nvSpPr>
        <p:spPr>
          <a:ln/>
        </p:spPr>
        <p:txBody>
          <a:bodyPr/>
          <a:lstStyle>
            <a:lvl1pPr>
              <a:defRPr/>
            </a:lvl1pPr>
          </a:lstStyle>
          <a:p>
            <a:endParaRPr lang="es-EC"/>
          </a:p>
        </p:txBody>
      </p:sp>
      <p:sp>
        <p:nvSpPr>
          <p:cNvPr id="9"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450684954"/>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4" name="Rectangle 5"/>
          <p:cNvSpPr>
            <a:spLocks noGrp="1" noChangeArrowheads="1"/>
          </p:cNvSpPr>
          <p:nvPr>
            <p:ph type="ftr" sz="quarter" idx="11"/>
          </p:nvPr>
        </p:nvSpPr>
        <p:spPr>
          <a:ln/>
        </p:spPr>
        <p:txBody>
          <a:bodyPr/>
          <a:lstStyle>
            <a:lvl1pPr>
              <a:defRPr/>
            </a:lvl1pPr>
          </a:lstStyle>
          <a:p>
            <a:endParaRPr lang="es-EC"/>
          </a:p>
        </p:txBody>
      </p:sp>
      <p:sp>
        <p:nvSpPr>
          <p:cNvPr id="5"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20645491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3" name="Rectangle 5"/>
          <p:cNvSpPr>
            <a:spLocks noGrp="1" noChangeArrowheads="1"/>
          </p:cNvSpPr>
          <p:nvPr>
            <p:ph type="ftr" sz="quarter" idx="11"/>
          </p:nvPr>
        </p:nvSpPr>
        <p:spPr>
          <a:ln/>
        </p:spPr>
        <p:txBody>
          <a:bodyPr/>
          <a:lstStyle>
            <a:lvl1pPr>
              <a:defRPr/>
            </a:lvl1pPr>
          </a:lstStyle>
          <a:p>
            <a:endParaRPr lang="es-EC"/>
          </a:p>
        </p:txBody>
      </p:sp>
      <p:sp>
        <p:nvSpPr>
          <p:cNvPr id="4"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2646836845"/>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6" name="Rectangle 5"/>
          <p:cNvSpPr>
            <a:spLocks noGrp="1" noChangeArrowheads="1"/>
          </p:cNvSpPr>
          <p:nvPr>
            <p:ph type="ftr" sz="quarter" idx="11"/>
          </p:nvPr>
        </p:nvSpPr>
        <p:spPr>
          <a:ln/>
        </p:spPr>
        <p:txBody>
          <a:bodyPr/>
          <a:lstStyle>
            <a:lvl1pPr>
              <a:defRPr/>
            </a:lvl1pPr>
          </a:lstStyle>
          <a:p>
            <a:endParaRPr lang="es-EC"/>
          </a:p>
        </p:txBody>
      </p:sp>
      <p:sp>
        <p:nvSpPr>
          <p:cNvPr id="7"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729961277"/>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smtClean="0"/>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AB900F78-97A7-437B-8504-2B51F21B50D0}" type="datetimeFigureOut">
              <a:rPr lang="es-EC" smtClean="0"/>
              <a:t>06/02/2020</a:t>
            </a:fld>
            <a:endParaRPr lang="es-EC"/>
          </a:p>
        </p:txBody>
      </p:sp>
      <p:sp>
        <p:nvSpPr>
          <p:cNvPr id="6" name="Rectangle 5"/>
          <p:cNvSpPr>
            <a:spLocks noGrp="1" noChangeArrowheads="1"/>
          </p:cNvSpPr>
          <p:nvPr>
            <p:ph type="ftr" sz="quarter" idx="11"/>
          </p:nvPr>
        </p:nvSpPr>
        <p:spPr>
          <a:ln/>
        </p:spPr>
        <p:txBody>
          <a:bodyPr/>
          <a:lstStyle>
            <a:lvl1pPr>
              <a:defRPr/>
            </a:lvl1pPr>
          </a:lstStyle>
          <a:p>
            <a:endParaRPr lang="es-EC"/>
          </a:p>
        </p:txBody>
      </p:sp>
      <p:sp>
        <p:nvSpPr>
          <p:cNvPr id="7" name="Rectangle 6"/>
          <p:cNvSpPr>
            <a:spLocks noGrp="1" noChangeArrowheads="1"/>
          </p:cNvSpPr>
          <p:nvPr>
            <p:ph type="sldNum" sz="quarter" idx="12"/>
          </p:nvPr>
        </p:nvSpPr>
        <p:spPr>
          <a:ln/>
        </p:spPr>
        <p:txBody>
          <a:bodyPr/>
          <a:lstStyle>
            <a:lvl1pPr>
              <a:defRPr/>
            </a:lvl1pPr>
          </a:lstStyle>
          <a:p>
            <a:fld id="{30240813-80F6-49CF-86D6-2779F13F1371}" type="slidenum">
              <a:rPr lang="es-EC" smtClean="0"/>
              <a:t>‹Nº›</a:t>
            </a:fld>
            <a:endParaRPr lang="es-EC"/>
          </a:p>
        </p:txBody>
      </p:sp>
    </p:spTree>
    <p:extLst>
      <p:ext uri="{BB962C8B-B14F-4D97-AF65-F5344CB8AC3E}">
        <p14:creationId xmlns:p14="http://schemas.microsoft.com/office/powerpoint/2010/main" val="3268678255"/>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fld id="{AB900F78-97A7-437B-8504-2B51F21B50D0}" type="datetimeFigureOut">
              <a:rPr lang="es-EC" smtClean="0"/>
              <a:t>06/02/2020</a:t>
            </a:fld>
            <a:endParaRPr lang="es-EC"/>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s-EC"/>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30240813-80F6-49CF-86D6-2779F13F1371}" type="slidenum">
              <a:rPr lang="es-EC" smtClean="0"/>
              <a:t>‹Nº›</a:t>
            </a:fld>
            <a:endParaRPr lang="es-EC"/>
          </a:p>
        </p:txBody>
      </p:sp>
    </p:spTree>
    <p:extLst>
      <p:ext uri="{BB962C8B-B14F-4D97-AF65-F5344CB8AC3E}">
        <p14:creationId xmlns:p14="http://schemas.microsoft.com/office/powerpoint/2010/main" val="13587514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08" y="0"/>
            <a:ext cx="12411508" cy="6858000"/>
          </a:xfrm>
        </p:spPr>
      </p:pic>
      <p:sp>
        <p:nvSpPr>
          <p:cNvPr id="5" name="Rectángulo redondeado 4"/>
          <p:cNvSpPr/>
          <p:nvPr/>
        </p:nvSpPr>
        <p:spPr>
          <a:xfrm>
            <a:off x="446479" y="1402914"/>
            <a:ext cx="10907321" cy="21268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Departamento de Ciencias de la Tierra y la Construcción</a:t>
            </a:r>
          </a:p>
          <a:p>
            <a:pPr algn="ctr"/>
            <a:endPar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Carrera de Ingeniería Geográfica y del Medio Ambiente</a:t>
            </a:r>
          </a:p>
          <a:p>
            <a:pPr algn="ctr"/>
            <a:endPar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Trabajo de Titulación, previo a la obtención del título de Ingeniera Geógrafa y del Medio Ambiente</a:t>
            </a:r>
            <a:endParaRPr lang="es-EC" sz="22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s-EC" sz="2200" dirty="0" smtClean="0">
                <a:latin typeface="Times New Roman" panose="02020603050405020304" pitchFamily="18" charset="0"/>
                <a:cs typeface="Times New Roman" panose="02020603050405020304" pitchFamily="18" charset="0"/>
              </a:rPr>
              <a:t> </a:t>
            </a:r>
            <a:endParaRPr lang="es-EC" sz="2200"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446478" y="3850464"/>
            <a:ext cx="10907321" cy="1051999"/>
          </a:xfrm>
          <a:prstGeom prst="roundRect">
            <a:avLst/>
          </a:prstGeom>
          <a:gradFill flip="none" rotWithShape="1">
            <a:gsLst>
              <a:gs pos="0">
                <a:srgbClr val="49E964">
                  <a:tint val="66000"/>
                  <a:satMod val="160000"/>
                </a:srgbClr>
              </a:gs>
              <a:gs pos="50000">
                <a:srgbClr val="49E964">
                  <a:tint val="44500"/>
                  <a:satMod val="160000"/>
                </a:srgbClr>
              </a:gs>
              <a:gs pos="100000">
                <a:srgbClr val="49E964">
                  <a:tint val="23500"/>
                  <a:satMod val="160000"/>
                </a:srgbClr>
              </a:gs>
            </a:gsLst>
            <a:lin ang="81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“Distribución espacial de concentraciones de arsénico total en la laguna de Papallacta y propuesta de remoción con nanopartículas”</a:t>
            </a:r>
            <a:endParaRPr lang="es-ES" sz="24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7" name="Rectángulo redondeado 6"/>
          <p:cNvSpPr/>
          <p:nvPr/>
        </p:nvSpPr>
        <p:spPr>
          <a:xfrm>
            <a:off x="446477" y="5264957"/>
            <a:ext cx="10907321" cy="1303293"/>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s-EC" sz="21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Autora : Gissela Estefanía Jácome Gómez</a:t>
            </a:r>
          </a:p>
          <a:p>
            <a:pPr algn="ctr"/>
            <a:r>
              <a:rPr lang="es-EC" sz="21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Directora del proyecto : Quim. Erika Murgueitio, PhD</a:t>
            </a:r>
          </a:p>
          <a:p>
            <a:pPr algn="ctr"/>
            <a:r>
              <a:rPr lang="es-EC" sz="21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Oponente : Ing. Margarita Haro, Mgs</a:t>
            </a:r>
          </a:p>
          <a:p>
            <a:pPr algn="ctr"/>
            <a:r>
              <a:rPr lang="es-EC" sz="21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Director de la CIGMA: Ing. Alexander Robayo, Mgs</a:t>
            </a:r>
          </a:p>
          <a:p>
            <a:pPr algn="ctr"/>
            <a:endParaRPr lang="es-ES" sz="1700" dirty="0" smtClean="0">
              <a:solidFill>
                <a:schemeClr val="tx1"/>
              </a:solidFill>
              <a:latin typeface="Times New Roman" panose="02020603050405020304" pitchFamily="18" charset="0"/>
              <a:cs typeface="Times New Roman" panose="02020603050405020304" pitchFamily="18" charset="0"/>
            </a:endParaRPr>
          </a:p>
          <a:p>
            <a:pPr algn="ctr"/>
            <a:r>
              <a:rPr lang="es-EC" sz="1700" b="1" dirty="0" smtClean="0">
                <a:latin typeface="Times New Roman" panose="02020603050405020304" pitchFamily="18" charset="0"/>
                <a:cs typeface="Times New Roman" panose="02020603050405020304" pitchFamily="18" charset="0"/>
              </a:rPr>
              <a:t> </a:t>
            </a:r>
            <a:endParaRPr lang="es-ES" sz="1700" dirty="0" smtClean="0">
              <a:latin typeface="Times New Roman" panose="02020603050405020304" pitchFamily="18" charset="0"/>
              <a:cs typeface="Times New Roman" panose="02020603050405020304" pitchFamily="18" charset="0"/>
            </a:endParaRPr>
          </a:p>
          <a:p>
            <a:endParaRPr lang="es-ES" b="1" dirty="0" smtClean="0">
              <a:latin typeface="Times New Roman" panose="02020603050405020304" pitchFamily="18" charset="0"/>
              <a:cs typeface="Times New Roman" panose="02020603050405020304" pitchFamily="18" charset="0"/>
            </a:endParaRPr>
          </a:p>
          <a:p>
            <a:endParaRPr lang="es-EC" b="1" dirty="0" smtClean="0">
              <a:latin typeface="Times New Roman" panose="02020603050405020304" pitchFamily="18" charset="0"/>
              <a:cs typeface="Times New Roman" panose="02020603050405020304" pitchFamily="18" charset="0"/>
            </a:endParaRPr>
          </a:p>
          <a:p>
            <a:r>
              <a:rPr lang="es-EC" b="1" dirty="0" smtClean="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a:p>
            <a:pPr algn="ctr"/>
            <a:r>
              <a:rPr lang="es-EC" dirty="0" smtClean="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3864161" y="249730"/>
            <a:ext cx="4244170" cy="970621"/>
          </a:xfrm>
          <a:prstGeom prst="rect">
            <a:avLst/>
          </a:prstGeom>
        </p:spPr>
      </p:pic>
    </p:spTree>
    <p:extLst>
      <p:ext uri="{BB962C8B-B14F-4D97-AF65-F5344CB8AC3E}">
        <p14:creationId xmlns:p14="http://schemas.microsoft.com/office/powerpoint/2010/main" val="370342080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7688" y="211929"/>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21150" y="1059565"/>
            <a:ext cx="11486030" cy="804769"/>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0" algn="just" fontAlgn="base">
              <a:spcBef>
                <a:spcPct val="20000"/>
              </a:spcBef>
              <a:spcAft>
                <a:spcPct val="0"/>
              </a:spcAft>
              <a:buNone/>
              <a:defRPr sz="28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Análisis en laboratorio</a:t>
            </a:r>
          </a:p>
        </p:txBody>
      </p:sp>
      <p:sp>
        <p:nvSpPr>
          <p:cNvPr id="59" name="Rectángulo 58"/>
          <p:cNvSpPr/>
          <p:nvPr/>
        </p:nvSpPr>
        <p:spPr>
          <a:xfrm>
            <a:off x="221150" y="4208931"/>
            <a:ext cx="2003330" cy="568409"/>
          </a:xfrm>
          <a:prstGeom prst="rect">
            <a:avLst/>
          </a:prstGeom>
          <a:solidFill>
            <a:srgbClr val="EAC868"/>
          </a:solidFill>
          <a:ln>
            <a:solidFill>
              <a:srgbClr val="D1A21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Análisis en laboratorio</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60" name="Rectángulo 59"/>
          <p:cNvSpPr/>
          <p:nvPr/>
        </p:nvSpPr>
        <p:spPr>
          <a:xfrm>
            <a:off x="5317298" y="4197445"/>
            <a:ext cx="2913768" cy="55299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a:latin typeface="Times New Roman" panose="02020603050405020304" pitchFamily="18" charset="0"/>
                <a:cs typeface="Times New Roman" panose="02020603050405020304" pitchFamily="18" charset="0"/>
              </a:rPr>
              <a:t>Turbidímetro</a:t>
            </a:r>
            <a:endParaRPr lang="en-US" dirty="0">
              <a:latin typeface="Times New Roman" panose="02020603050405020304" pitchFamily="18" charset="0"/>
              <a:cs typeface="Times New Roman" panose="02020603050405020304" pitchFamily="18" charset="0"/>
            </a:endParaRPr>
          </a:p>
        </p:txBody>
      </p:sp>
      <p:sp>
        <p:nvSpPr>
          <p:cNvPr id="61" name="Rectángulo 60"/>
          <p:cNvSpPr/>
          <p:nvPr/>
        </p:nvSpPr>
        <p:spPr>
          <a:xfrm>
            <a:off x="2508434" y="4030711"/>
            <a:ext cx="2524911" cy="854198"/>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dirty="0" smtClean="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M</a:t>
            </a:r>
            <a:r>
              <a:rPr lang="es-EC" dirty="0" smtClean="0">
                <a:latin typeface="Times New Roman" panose="02020603050405020304" pitchFamily="18" charset="0"/>
                <a:cs typeface="Times New Roman" panose="02020603050405020304" pitchFamily="18" charset="0"/>
              </a:rPr>
              <a:t>anejo </a:t>
            </a:r>
            <a:r>
              <a:rPr lang="es-EC" dirty="0">
                <a:latin typeface="Times New Roman" panose="02020603050405020304" pitchFamily="18" charset="0"/>
                <a:cs typeface="Times New Roman" panose="02020603050405020304" pitchFamily="18" charset="0"/>
              </a:rPr>
              <a:t>y conservación de muestras </a:t>
            </a:r>
            <a:r>
              <a:rPr lang="es-ES" dirty="0" smtClean="0">
                <a:latin typeface="Times New Roman" panose="02020603050405020304" pitchFamily="18" charset="0"/>
                <a:cs typeface="Times New Roman" panose="02020603050405020304" pitchFamily="18" charset="0"/>
              </a:rPr>
              <a:t>(</a:t>
            </a:r>
            <a:r>
              <a:rPr lang="es-ES" dirty="0">
                <a:latin typeface="Times New Roman" panose="02020603050405020304" pitchFamily="18" charset="0"/>
                <a:cs typeface="Times New Roman" panose="02020603050405020304" pitchFamily="18" charset="0"/>
              </a:rPr>
              <a:t>NTE INEN 2169:2013)</a:t>
            </a:r>
            <a:r>
              <a:rPr lang="es-EC" dirty="0">
                <a:latin typeface="Times New Roman" panose="02020603050405020304" pitchFamily="18" charset="0"/>
                <a:cs typeface="Times New Roman" panose="02020603050405020304" pitchFamily="18" charset="0"/>
              </a:rPr>
              <a:t> . </a:t>
            </a:r>
            <a:endParaRPr lang="es-E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62" name="Rectángulo 61"/>
          <p:cNvSpPr/>
          <p:nvPr/>
        </p:nvSpPr>
        <p:spPr>
          <a:xfrm>
            <a:off x="5317298" y="2643094"/>
            <a:ext cx="2913768" cy="611537"/>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100000" t="100000"/>
            </a:path>
            <a:tileRect r="-100000" b="-100000"/>
          </a:gradFill>
          <a:ln>
            <a:solidFill>
              <a:srgbClr val="66FF99"/>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Espectrofotómetro (Hach </a:t>
            </a:r>
            <a:r>
              <a:rPr lang="es-EC" dirty="0">
                <a:latin typeface="Times New Roman" panose="02020603050405020304" pitchFamily="18" charset="0"/>
                <a:cs typeface="Times New Roman" panose="02020603050405020304" pitchFamily="18" charset="0"/>
              </a:rPr>
              <a:t>modelo Specord S600)</a:t>
            </a:r>
            <a:endParaRPr lang="en-US" dirty="0">
              <a:latin typeface="Times New Roman" panose="02020603050405020304" pitchFamily="18" charset="0"/>
              <a:cs typeface="Times New Roman" panose="02020603050405020304" pitchFamily="18" charset="0"/>
            </a:endParaRPr>
          </a:p>
        </p:txBody>
      </p:sp>
      <p:cxnSp>
        <p:nvCxnSpPr>
          <p:cNvPr id="63" name="Conector recto 62"/>
          <p:cNvCxnSpPr/>
          <p:nvPr/>
        </p:nvCxnSpPr>
        <p:spPr>
          <a:xfrm>
            <a:off x="2224480" y="4457810"/>
            <a:ext cx="283954" cy="2177"/>
          </a:xfrm>
          <a:prstGeom prst="line">
            <a:avLst/>
          </a:prstGeom>
        </p:spPr>
        <p:style>
          <a:lnRef idx="1">
            <a:schemeClr val="dk1"/>
          </a:lnRef>
          <a:fillRef idx="0">
            <a:schemeClr val="dk1"/>
          </a:fillRef>
          <a:effectRef idx="0">
            <a:schemeClr val="dk1"/>
          </a:effectRef>
          <a:fontRef idx="minor">
            <a:schemeClr val="tx1"/>
          </a:fontRef>
        </p:style>
      </p:cxnSp>
      <p:cxnSp>
        <p:nvCxnSpPr>
          <p:cNvPr id="64" name="Conector recto 63"/>
          <p:cNvCxnSpPr/>
          <p:nvPr/>
        </p:nvCxnSpPr>
        <p:spPr>
          <a:xfrm flipV="1">
            <a:off x="5033345" y="4455632"/>
            <a:ext cx="283953" cy="217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2" name="Rectángulo 91"/>
              <p:cNvSpPr/>
              <p:nvPr/>
            </p:nvSpPr>
            <p:spPr>
              <a:xfrm>
                <a:off x="8547121" y="2055625"/>
                <a:ext cx="3160059" cy="80573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Sulfatos</a:t>
                </a:r>
              </a:p>
              <a:p>
                <a:pPr algn="just"/>
                <a:r>
                  <a:rPr lang="es-EC" dirty="0">
                    <a:latin typeface="Times New Roman" panose="02020603050405020304" pitchFamily="18" charset="0"/>
                    <a:cs typeface="Times New Roman" panose="02020603050405020304" pitchFamily="18" charset="0"/>
                  </a:rPr>
                  <a:t>Metodología 4500 S</a:t>
                </a:r>
                <a14:m>
                  <m:oMath xmlns:m="http://schemas.openxmlformats.org/officeDocument/2006/math">
                    <m:sSup>
                      <m:sSupPr>
                        <m:ctrlPr>
                          <a:rPr lang="es-ES" i="1">
                            <a:latin typeface="Cambria Math" panose="02040503050406030204" pitchFamily="18" charset="0"/>
                            <a:cs typeface="Times New Roman" panose="02020603050405020304" pitchFamily="18" charset="0"/>
                          </a:rPr>
                        </m:ctrlPr>
                      </m:sSupPr>
                      <m:e>
                        <m:sSub>
                          <m:sSubPr>
                            <m:ctrlPr>
                              <a:rPr lang="es-ES" i="1">
                                <a:latin typeface="Cambria Math" panose="02040503050406030204" pitchFamily="18" charset="0"/>
                                <a:cs typeface="Times New Roman" panose="02020603050405020304" pitchFamily="18" charset="0"/>
                              </a:rPr>
                            </m:ctrlPr>
                          </m:sSubPr>
                          <m:e>
                            <m:r>
                              <a:rPr lang="es-EC">
                                <a:latin typeface="Cambria Math" panose="02040503050406030204" pitchFamily="18" charset="0"/>
                                <a:cs typeface="Times New Roman" panose="02020603050405020304" pitchFamily="18" charset="0"/>
                              </a:rPr>
                              <m:t>𝑂</m:t>
                            </m:r>
                          </m:e>
                          <m:sub>
                            <m:r>
                              <a:rPr lang="es-EC">
                                <a:latin typeface="Cambria Math" panose="02040503050406030204" pitchFamily="18" charset="0"/>
                                <a:cs typeface="Times New Roman" panose="02020603050405020304" pitchFamily="18" charset="0"/>
                              </a:rPr>
                              <m:t>4</m:t>
                            </m:r>
                          </m:sub>
                        </m:sSub>
                      </m:e>
                      <m:sup>
                        <m:r>
                          <a:rPr lang="es-ES" b="0" i="0" smtClean="0">
                            <a:latin typeface="Cambria Math" panose="02040503050406030204" pitchFamily="18" charset="0"/>
                            <a:cs typeface="Times New Roman" panose="02020603050405020304" pitchFamily="18" charset="0"/>
                          </a:rPr>
                          <m:t>2</m:t>
                        </m:r>
                        <m:r>
                          <a:rPr lang="es-EC">
                            <a:latin typeface="Cambria Math" panose="02040503050406030204" pitchFamily="18" charset="0"/>
                            <a:cs typeface="Times New Roman" panose="02020603050405020304" pitchFamily="18" charset="0"/>
                          </a:rPr>
                          <m:t>−</m:t>
                        </m:r>
                      </m:sup>
                    </m:sSup>
                    <m:r>
                      <a:rPr lang="es-ES" b="0" i="1" smtClean="0">
                        <a:latin typeface="Cambria Math" panose="02040503050406030204" pitchFamily="18" charset="0"/>
                        <a:cs typeface="Times New Roman" panose="02020603050405020304" pitchFamily="18" charset="0"/>
                      </a:rPr>
                      <m:t> </m:t>
                    </m:r>
                  </m:oMath>
                </a14:m>
                <a:r>
                  <a:rPr lang="es-UY" dirty="0" smtClean="0">
                    <a:latin typeface="Times New Roman" panose="02020603050405020304" pitchFamily="18" charset="0"/>
                    <a:cs typeface="Times New Roman" panose="02020603050405020304" pitchFamily="18" charset="0"/>
                  </a:rPr>
                  <a:t>E.</a:t>
                </a:r>
                <a:endParaRPr lang="es-UY" dirty="0">
                  <a:latin typeface="Times New Roman" panose="02020603050405020304" pitchFamily="18" charset="0"/>
                  <a:cs typeface="Times New Roman" panose="02020603050405020304" pitchFamily="18" charset="0"/>
                </a:endParaRPr>
              </a:p>
            </p:txBody>
          </p:sp>
        </mc:Choice>
        <mc:Fallback xmlns="">
          <p:sp>
            <p:nvSpPr>
              <p:cNvPr id="92" name="Rectángulo 91"/>
              <p:cNvSpPr>
                <a:spLocks noRot="1" noChangeAspect="1" noMove="1" noResize="1" noEditPoints="1" noAdjustHandles="1" noChangeArrowheads="1" noChangeShapeType="1" noTextEdit="1"/>
              </p:cNvSpPr>
              <p:nvPr/>
            </p:nvSpPr>
            <p:spPr>
              <a:xfrm>
                <a:off x="8547121" y="2055625"/>
                <a:ext cx="3160059" cy="805734"/>
              </a:xfrm>
              <a:prstGeom prst="rect">
                <a:avLst/>
              </a:prstGeom>
              <a:blipFill rotWithShape="0">
                <a:blip r:embed="rId2"/>
                <a:stretch>
                  <a:fillRect l="-1346" b="-2239"/>
                </a:stretch>
              </a:blipFill>
              <a:ln>
                <a:solidFill>
                  <a:srgbClr val="00B050"/>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3" name="Rectángulo 92"/>
              <p:cNvSpPr/>
              <p:nvPr/>
            </p:nvSpPr>
            <p:spPr>
              <a:xfrm>
                <a:off x="8515016" y="3046447"/>
                <a:ext cx="3160059" cy="73742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Nitratos</a:t>
                </a:r>
              </a:p>
              <a:p>
                <a:pPr algn="just"/>
                <a:r>
                  <a:rPr lang="es-EC" dirty="0">
                    <a:latin typeface="Times New Roman" panose="02020603050405020304" pitchFamily="18" charset="0"/>
                    <a:cs typeface="Times New Roman" panose="02020603050405020304" pitchFamily="18" charset="0"/>
                  </a:rPr>
                  <a:t>M</a:t>
                </a:r>
                <a:r>
                  <a:rPr lang="es-EC" dirty="0" smtClean="0">
                    <a:latin typeface="Times New Roman" panose="02020603050405020304" pitchFamily="18" charset="0"/>
                    <a:cs typeface="Times New Roman" panose="02020603050405020304" pitchFamily="18" charset="0"/>
                  </a:rPr>
                  <a:t>etodología </a:t>
                </a:r>
                <a:r>
                  <a:rPr lang="es-EC" dirty="0">
                    <a:latin typeface="Times New Roman" panose="02020603050405020304" pitchFamily="18" charset="0"/>
                    <a:cs typeface="Times New Roman" panose="02020603050405020304" pitchFamily="18" charset="0"/>
                  </a:rPr>
                  <a:t>4500 N</a:t>
                </a:r>
                <a14:m>
                  <m:oMath xmlns:m="http://schemas.openxmlformats.org/officeDocument/2006/math">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C" i="1">
                                <a:latin typeface="Cambria Math" panose="02040503050406030204" pitchFamily="18" charset="0"/>
                              </a:rPr>
                              <m:t>𝑂</m:t>
                            </m:r>
                          </m:e>
                          <m:sub>
                            <m:r>
                              <a:rPr lang="es-EC">
                                <a:latin typeface="Cambria Math" panose="02040503050406030204" pitchFamily="18" charset="0"/>
                              </a:rPr>
                              <m:t>3</m:t>
                            </m:r>
                          </m:sub>
                        </m:sSub>
                      </m:e>
                      <m:sup>
                        <m:r>
                          <a:rPr lang="es-EC" i="1">
                            <a:latin typeface="Cambria Math" panose="02040503050406030204" pitchFamily="18" charset="0"/>
                          </a:rPr>
                          <m:t>−</m:t>
                        </m:r>
                      </m:sup>
                    </m:sSup>
                  </m:oMath>
                </a14:m>
                <a:r>
                  <a:rPr lang="es-EC" dirty="0">
                    <a:latin typeface="Times New Roman" panose="02020603050405020304" pitchFamily="18" charset="0"/>
                    <a:cs typeface="Times New Roman" panose="02020603050405020304" pitchFamily="18" charset="0"/>
                  </a:rPr>
                  <a:t> B</a:t>
                </a:r>
                <a:endParaRPr lang="en-US" dirty="0">
                  <a:latin typeface="Times New Roman" panose="02020603050405020304" pitchFamily="18" charset="0"/>
                  <a:cs typeface="Times New Roman" panose="02020603050405020304" pitchFamily="18" charset="0"/>
                </a:endParaRPr>
              </a:p>
            </p:txBody>
          </p:sp>
        </mc:Choice>
        <mc:Fallback xmlns="">
          <p:sp>
            <p:nvSpPr>
              <p:cNvPr id="93" name="Rectángulo 92"/>
              <p:cNvSpPr>
                <a:spLocks noRot="1" noChangeAspect="1" noMove="1" noResize="1" noEditPoints="1" noAdjustHandles="1" noChangeArrowheads="1" noChangeShapeType="1" noTextEdit="1"/>
              </p:cNvSpPr>
              <p:nvPr/>
            </p:nvSpPr>
            <p:spPr>
              <a:xfrm>
                <a:off x="8515016" y="3046447"/>
                <a:ext cx="3160059" cy="737425"/>
              </a:xfrm>
              <a:prstGeom prst="rect">
                <a:avLst/>
              </a:prstGeom>
              <a:blipFill rotWithShape="0">
                <a:blip r:embed="rId3"/>
                <a:stretch>
                  <a:fillRect l="-1538" b="-5691"/>
                </a:stretch>
              </a:blipFill>
              <a:ln>
                <a:solidFill>
                  <a:schemeClr val="accent1">
                    <a:lumMod val="75000"/>
                  </a:schemeClr>
                </a:solidFill>
              </a:ln>
            </p:spPr>
            <p:txBody>
              <a:bodyPr/>
              <a:lstStyle/>
              <a:p>
                <a:r>
                  <a:rPr lang="es-EC">
                    <a:noFill/>
                  </a:rPr>
                  <a:t> </a:t>
                </a:r>
              </a:p>
            </p:txBody>
          </p:sp>
        </mc:Fallback>
      </mc:AlternateContent>
      <p:sp>
        <p:nvSpPr>
          <p:cNvPr id="94" name="Rectángulo 93"/>
          <p:cNvSpPr/>
          <p:nvPr/>
        </p:nvSpPr>
        <p:spPr>
          <a:xfrm>
            <a:off x="8515016" y="4181531"/>
            <a:ext cx="3160059" cy="80573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dirty="0" smtClean="0">
                <a:latin typeface="Times New Roman" panose="02020603050405020304" pitchFamily="18" charset="0"/>
                <a:cs typeface="Times New Roman" panose="02020603050405020304" pitchFamily="18" charset="0"/>
              </a:rPr>
              <a:t>Turbidez</a:t>
            </a:r>
          </a:p>
          <a:p>
            <a:pPr algn="just"/>
            <a:r>
              <a:rPr lang="es-EC" dirty="0">
                <a:latin typeface="Times New Roman" panose="02020603050405020304" pitchFamily="18" charset="0"/>
                <a:cs typeface="Times New Roman" panose="02020603050405020304" pitchFamily="18" charset="0"/>
              </a:rPr>
              <a:t>método nefelométrico 2130 B </a:t>
            </a:r>
            <a:endParaRPr lang="en-US" dirty="0">
              <a:latin typeface="Times New Roman" panose="02020603050405020304" pitchFamily="18" charset="0"/>
              <a:cs typeface="Times New Roman" panose="02020603050405020304" pitchFamily="18" charset="0"/>
            </a:endParaRPr>
          </a:p>
        </p:txBody>
      </p:sp>
      <p:sp>
        <p:nvSpPr>
          <p:cNvPr id="22" name="Rectángulo 21"/>
          <p:cNvSpPr/>
          <p:nvPr/>
        </p:nvSpPr>
        <p:spPr>
          <a:xfrm>
            <a:off x="5317298" y="5485288"/>
            <a:ext cx="2913768" cy="552995"/>
          </a:xfrm>
          <a:prstGeom prst="rect">
            <a:avLst/>
          </a:prstGeom>
          <a:solidFill>
            <a:srgbClr val="FFFF99"/>
          </a:solidFill>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C" dirty="0">
                <a:latin typeface="Times New Roman" panose="02020603050405020304" pitchFamily="18" charset="0"/>
                <a:cs typeface="Times New Roman" panose="02020603050405020304" pitchFamily="18" charset="0"/>
              </a:rPr>
              <a:t>Perkin Elmer AAnalyst 800 sistema de inyección FIAS</a:t>
            </a:r>
            <a:endParaRPr lang="en-US" dirty="0">
              <a:latin typeface="Times New Roman" panose="02020603050405020304" pitchFamily="18" charset="0"/>
              <a:cs typeface="Times New Roman" panose="02020603050405020304" pitchFamily="18" charset="0"/>
            </a:endParaRPr>
          </a:p>
        </p:txBody>
      </p:sp>
      <p:sp>
        <p:nvSpPr>
          <p:cNvPr id="25" name="Rectángulo 24"/>
          <p:cNvSpPr/>
          <p:nvPr/>
        </p:nvSpPr>
        <p:spPr>
          <a:xfrm>
            <a:off x="8515016" y="5432516"/>
            <a:ext cx="3160059" cy="805734"/>
          </a:xfrm>
          <a:prstGeom prst="rect">
            <a:avLst/>
          </a:prstGeom>
          <a:solidFill>
            <a:srgbClr val="FFFF99"/>
          </a:solidFill>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dirty="0" smtClean="0">
                <a:latin typeface="Times New Roman" panose="02020603050405020304" pitchFamily="18" charset="0"/>
                <a:cs typeface="Times New Roman" panose="02020603050405020304" pitchFamily="18" charset="0"/>
              </a:rPr>
              <a:t>Arsénico</a:t>
            </a:r>
          </a:p>
          <a:p>
            <a:pPr algn="just"/>
            <a:r>
              <a:rPr lang="es-EC" dirty="0">
                <a:latin typeface="Times New Roman" panose="02020603050405020304" pitchFamily="18" charset="0"/>
                <a:cs typeface="Times New Roman" panose="02020603050405020304" pitchFamily="18" charset="0"/>
              </a:rPr>
              <a:t>metodología 3500 B </a:t>
            </a:r>
            <a:r>
              <a:rPr lang="es-EC" dirty="0" smtClean="0">
                <a:latin typeface="Times New Roman" panose="02020603050405020304" pitchFamily="18" charset="0"/>
                <a:cs typeface="Times New Roman" panose="02020603050405020304" pitchFamily="18" charset="0"/>
              </a:rPr>
              <a:t>As </a:t>
            </a:r>
            <a:r>
              <a:rPr lang="es-EC" dirty="0">
                <a:latin typeface="Times New Roman" panose="02020603050405020304" pitchFamily="18" charset="0"/>
                <a:cs typeface="Times New Roman" panose="02020603050405020304" pitchFamily="18" charset="0"/>
              </a:rPr>
              <a:t>sección 3114</a:t>
            </a:r>
            <a:endParaRPr lang="en-US" dirty="0">
              <a:latin typeface="Times New Roman" panose="02020603050405020304" pitchFamily="18" charset="0"/>
              <a:cs typeface="Times New Roman" panose="02020603050405020304" pitchFamily="18" charset="0"/>
            </a:endParaRPr>
          </a:p>
        </p:txBody>
      </p:sp>
      <p:cxnSp>
        <p:nvCxnSpPr>
          <p:cNvPr id="8" name="Conector recto 7"/>
          <p:cNvCxnSpPr/>
          <p:nvPr/>
        </p:nvCxnSpPr>
        <p:spPr>
          <a:xfrm flipV="1">
            <a:off x="5033345" y="3254631"/>
            <a:ext cx="283953" cy="776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5033345" y="4882731"/>
            <a:ext cx="283952" cy="60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8231139" y="4506617"/>
            <a:ext cx="283953" cy="2178"/>
          </a:xfrm>
          <a:prstGeom prst="line">
            <a:avLst/>
          </a:prstGeom>
        </p:spPr>
        <p:style>
          <a:lnRef idx="1">
            <a:schemeClr val="dk1"/>
          </a:lnRef>
          <a:fillRef idx="0">
            <a:schemeClr val="dk1"/>
          </a:fillRef>
          <a:effectRef idx="0">
            <a:schemeClr val="dk1"/>
          </a:effectRef>
          <a:fontRef idx="minor">
            <a:schemeClr val="tx1"/>
          </a:fontRef>
        </p:style>
      </p:cxnSp>
      <p:cxnSp>
        <p:nvCxnSpPr>
          <p:cNvPr id="31" name="Conector recto 30"/>
          <p:cNvCxnSpPr/>
          <p:nvPr/>
        </p:nvCxnSpPr>
        <p:spPr>
          <a:xfrm>
            <a:off x="8231062" y="5790822"/>
            <a:ext cx="283954" cy="2177"/>
          </a:xfrm>
          <a:prstGeom prst="line">
            <a:avLst/>
          </a:prstGeom>
        </p:spPr>
        <p:style>
          <a:lnRef idx="1">
            <a:schemeClr val="dk1"/>
          </a:lnRef>
          <a:fillRef idx="0">
            <a:schemeClr val="dk1"/>
          </a:fillRef>
          <a:effectRef idx="0">
            <a:schemeClr val="dk1"/>
          </a:effectRef>
          <a:fontRef idx="minor">
            <a:schemeClr val="tx1"/>
          </a:fontRef>
        </p:style>
      </p:cxnSp>
      <p:cxnSp>
        <p:nvCxnSpPr>
          <p:cNvPr id="13" name="Conector recto 12"/>
          <p:cNvCxnSpPr>
            <a:stCxn id="62" idx="3"/>
            <a:endCxn id="92" idx="1"/>
          </p:cNvCxnSpPr>
          <p:nvPr/>
        </p:nvCxnSpPr>
        <p:spPr>
          <a:xfrm flipV="1">
            <a:off x="8231066" y="2458492"/>
            <a:ext cx="316055" cy="490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a:stCxn id="62" idx="3"/>
            <a:endCxn id="93" idx="1"/>
          </p:cNvCxnSpPr>
          <p:nvPr/>
        </p:nvCxnSpPr>
        <p:spPr>
          <a:xfrm>
            <a:off x="8231066" y="2948863"/>
            <a:ext cx="283950" cy="466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55625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347382" y="842385"/>
            <a:ext cx="11486030" cy="758421"/>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ES"/>
            </a:defPPr>
            <a:lvl1pPr indent="0" algn="just" fontAlgn="base">
              <a:spcBef>
                <a:spcPct val="20000"/>
              </a:spcBef>
              <a:spcAft>
                <a:spcPct val="0"/>
              </a:spcAft>
              <a:buNone/>
              <a:defRPr sz="28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Síntesis de Nanopartículas de Hierro y Manganeso</a:t>
            </a:r>
          </a:p>
        </p:txBody>
      </p:sp>
      <p:sp>
        <p:nvSpPr>
          <p:cNvPr id="6" name="Rectángulo 5"/>
          <p:cNvSpPr/>
          <p:nvPr/>
        </p:nvSpPr>
        <p:spPr>
          <a:xfrm>
            <a:off x="9114865" y="6077541"/>
            <a:ext cx="2718547" cy="337532"/>
          </a:xfrm>
          <a:prstGeom prst="rect">
            <a:avLst/>
          </a:prstGeom>
          <a:solidFill>
            <a:srgbClr val="EAC868"/>
          </a:solidFill>
          <a:ln>
            <a:solidFill>
              <a:srgbClr val="D1A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Nanopartículas de Mn</a:t>
            </a:r>
            <a:endParaRPr lang="es-EC" dirty="0">
              <a:solidFill>
                <a:schemeClr val="tx1"/>
              </a:solidFill>
            </a:endParaRPr>
          </a:p>
        </p:txBody>
      </p:sp>
      <p:sp>
        <p:nvSpPr>
          <p:cNvPr id="7" name="Rectángulo 6"/>
          <p:cNvSpPr/>
          <p:nvPr/>
        </p:nvSpPr>
        <p:spPr>
          <a:xfrm>
            <a:off x="347382" y="2674485"/>
            <a:ext cx="2003330" cy="568409"/>
          </a:xfrm>
          <a:prstGeom prst="rect">
            <a:avLst/>
          </a:prstGeom>
          <a:solidFill>
            <a:schemeClr val="accent3">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Extracto de Borojó</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4335785" y="3457848"/>
            <a:ext cx="1986229" cy="552995"/>
          </a:xfrm>
          <a:prstGeom prst="rect">
            <a:avLst/>
          </a:prstGeom>
          <a:solidFill>
            <a:srgbClr val="FFCC66"/>
          </a:solidFill>
          <a:ln>
            <a:solidFill>
              <a:srgbClr val="FFCC00"/>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FeCl</a:t>
            </a:r>
            <a:r>
              <a:rPr lang="es-UY" baseline="-25000" dirty="0" smtClean="0">
                <a:latin typeface="Times New Roman" panose="02020603050405020304" pitchFamily="18" charset="0"/>
                <a:cs typeface="Times New Roman" panose="02020603050405020304" pitchFamily="18" charset="0"/>
              </a:rPr>
              <a:t>3</a:t>
            </a:r>
            <a:r>
              <a:rPr lang="es-UY" dirty="0" smtClean="0">
                <a:latin typeface="Times New Roman" panose="02020603050405020304" pitchFamily="18" charset="0"/>
                <a:cs typeface="Times New Roman" panose="02020603050405020304" pitchFamily="18" charset="0"/>
              </a:rPr>
              <a:t>.6H</a:t>
            </a:r>
            <a:r>
              <a:rPr lang="es-UY" baseline="-25000" dirty="0" smtClean="0">
                <a:latin typeface="Times New Roman" panose="02020603050405020304" pitchFamily="18" charset="0"/>
                <a:cs typeface="Times New Roman" panose="02020603050405020304" pitchFamily="18" charset="0"/>
              </a:rPr>
              <a:t>2</a:t>
            </a:r>
            <a:r>
              <a:rPr lang="es-UY" dirty="0" smtClean="0">
                <a:latin typeface="Times New Roman" panose="02020603050405020304" pitchFamily="18" charset="0"/>
                <a:cs typeface="Times New Roman" panose="02020603050405020304" pitchFamily="18" charset="0"/>
              </a:rPr>
              <a:t>O(27 g)</a:t>
            </a:r>
            <a:r>
              <a:rPr lang="es-EC" dirty="0" smtClean="0">
                <a:latin typeface="Times New Roman" panose="02020603050405020304" pitchFamily="18" charset="0"/>
                <a:cs typeface="Times New Roman" panose="02020603050405020304" pitchFamily="18" charset="0"/>
              </a:rPr>
              <a:t> diluido en 1 L</a:t>
            </a:r>
            <a:endParaRPr lang="en-US" dirty="0">
              <a:latin typeface="Times New Roman" panose="02020603050405020304" pitchFamily="18" charset="0"/>
              <a:cs typeface="Times New Roman" panose="02020603050405020304" pitchFamily="18" charset="0"/>
            </a:endParaRPr>
          </a:p>
        </p:txBody>
      </p:sp>
      <p:sp>
        <p:nvSpPr>
          <p:cNvPr id="23" name="Rectángulo 22"/>
          <p:cNvSpPr/>
          <p:nvPr/>
        </p:nvSpPr>
        <p:spPr>
          <a:xfrm>
            <a:off x="2634666" y="2694149"/>
            <a:ext cx="1321448" cy="5560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UY" dirty="0" smtClean="0">
                <a:latin typeface="Times New Roman" panose="02020603050405020304" pitchFamily="18" charset="0"/>
                <a:cs typeface="Times New Roman" panose="02020603050405020304" pitchFamily="18" charset="0"/>
              </a:rPr>
              <a:t>Na(OH)</a:t>
            </a:r>
          </a:p>
          <a:p>
            <a:pPr algn="ctr"/>
            <a:r>
              <a:rPr lang="es-UY" dirty="0" smtClean="0">
                <a:latin typeface="Times New Roman" panose="02020603050405020304" pitchFamily="18" charset="0"/>
                <a:cs typeface="Times New Roman" panose="02020603050405020304" pitchFamily="18" charset="0"/>
              </a:rPr>
              <a:t>(1M)</a:t>
            </a:r>
            <a:endParaRPr lang="en-US" dirty="0">
              <a:latin typeface="Times New Roman" panose="02020603050405020304" pitchFamily="18" charset="0"/>
              <a:cs typeface="Times New Roman" panose="02020603050405020304" pitchFamily="18" charset="0"/>
            </a:endParaRPr>
          </a:p>
        </p:txBody>
      </p:sp>
      <p:sp>
        <p:nvSpPr>
          <p:cNvPr id="24" name="Rectángulo 23"/>
          <p:cNvSpPr/>
          <p:nvPr/>
        </p:nvSpPr>
        <p:spPr>
          <a:xfrm>
            <a:off x="4240067" y="2674485"/>
            <a:ext cx="2081947" cy="552995"/>
          </a:xfrm>
          <a:prstGeom prst="rect">
            <a:avLst/>
          </a:prstGeom>
          <a:solidFill>
            <a:srgbClr val="EAC868"/>
          </a:solidFill>
          <a:ln>
            <a:solidFill>
              <a:srgbClr val="D1A21D"/>
            </a:solidFill>
          </a:ln>
        </p:spPr>
        <p:style>
          <a:lnRef idx="2">
            <a:schemeClr val="dk1"/>
          </a:lnRef>
          <a:fillRef idx="1">
            <a:schemeClr val="lt1"/>
          </a:fillRef>
          <a:effectRef idx="0">
            <a:schemeClr val="dk1"/>
          </a:effectRef>
          <a:fontRef idx="minor">
            <a:schemeClr val="dk1"/>
          </a:fontRef>
        </p:style>
        <p:txBody>
          <a:bodyPr rtlCol="0" anchor="ctr"/>
          <a:lstStyle/>
          <a:p>
            <a:pPr algn="ctr"/>
            <a:r>
              <a:rPr lang="es-UY" dirty="0" smtClean="0">
                <a:latin typeface="Times New Roman" panose="02020603050405020304" pitchFamily="18" charset="0"/>
                <a:cs typeface="Times New Roman" panose="02020603050405020304" pitchFamily="18" charset="0"/>
              </a:rPr>
              <a:t>Extracto de Borojó (pH 9-10)</a:t>
            </a:r>
            <a:r>
              <a:rPr lang="es-EC"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cxnSp>
        <p:nvCxnSpPr>
          <p:cNvPr id="26" name="Conector recto 25"/>
          <p:cNvCxnSpPr/>
          <p:nvPr/>
        </p:nvCxnSpPr>
        <p:spPr>
          <a:xfrm>
            <a:off x="2350712" y="2972180"/>
            <a:ext cx="283954" cy="2177"/>
          </a:xfrm>
          <a:prstGeom prst="line">
            <a:avLst/>
          </a:prstGeom>
        </p:spPr>
        <p:style>
          <a:lnRef idx="1">
            <a:schemeClr val="dk1"/>
          </a:lnRef>
          <a:fillRef idx="0">
            <a:schemeClr val="dk1"/>
          </a:fillRef>
          <a:effectRef idx="0">
            <a:schemeClr val="dk1"/>
          </a:effectRef>
          <a:fontRef idx="minor">
            <a:schemeClr val="tx1"/>
          </a:fontRef>
        </p:style>
      </p:cxnSp>
      <p:cxnSp>
        <p:nvCxnSpPr>
          <p:cNvPr id="27" name="Conector recto 26"/>
          <p:cNvCxnSpPr>
            <a:endCxn id="24" idx="1"/>
          </p:cNvCxnSpPr>
          <p:nvPr/>
        </p:nvCxnSpPr>
        <p:spPr>
          <a:xfrm flipV="1">
            <a:off x="3956114" y="2950983"/>
            <a:ext cx="283953" cy="2178"/>
          </a:xfrm>
          <a:prstGeom prst="line">
            <a:avLst/>
          </a:prstGeom>
        </p:spPr>
        <p:style>
          <a:lnRef idx="1">
            <a:schemeClr val="dk1"/>
          </a:lnRef>
          <a:fillRef idx="0">
            <a:schemeClr val="dk1"/>
          </a:fillRef>
          <a:effectRef idx="0">
            <a:schemeClr val="dk1"/>
          </a:effectRef>
          <a:fontRef idx="minor">
            <a:schemeClr val="tx1"/>
          </a:fontRef>
        </p:style>
      </p:cxnSp>
      <p:sp>
        <p:nvSpPr>
          <p:cNvPr id="59" name="Rectángulo 58"/>
          <p:cNvSpPr/>
          <p:nvPr/>
        </p:nvSpPr>
        <p:spPr>
          <a:xfrm>
            <a:off x="347382" y="4758774"/>
            <a:ext cx="2003330" cy="568409"/>
          </a:xfrm>
          <a:prstGeom prst="rect">
            <a:avLst/>
          </a:prstGeom>
          <a:solidFill>
            <a:srgbClr val="EAC868"/>
          </a:solidFill>
          <a:ln>
            <a:solidFill>
              <a:srgbClr val="D1A21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Extracto de Borojó</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60" name="Rectángulo 59"/>
          <p:cNvSpPr/>
          <p:nvPr/>
        </p:nvSpPr>
        <p:spPr>
          <a:xfrm>
            <a:off x="4335785" y="5542137"/>
            <a:ext cx="1986229" cy="552995"/>
          </a:xfrm>
          <a:prstGeom prst="rect">
            <a:avLst/>
          </a:prstGeom>
          <a:solidFill>
            <a:srgbClr val="FFCCFF"/>
          </a:solidFill>
          <a:ln>
            <a:solidFill>
              <a:srgbClr val="FF8BC8"/>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MnCl</a:t>
            </a:r>
            <a:r>
              <a:rPr lang="es-UY" baseline="-25000" dirty="0">
                <a:latin typeface="Times New Roman" panose="02020603050405020304" pitchFamily="18" charset="0"/>
                <a:cs typeface="Times New Roman" panose="02020603050405020304" pitchFamily="18" charset="0"/>
              </a:rPr>
              <a:t>2</a:t>
            </a:r>
            <a:r>
              <a:rPr lang="es-UY" dirty="0" smtClean="0">
                <a:latin typeface="Times New Roman" panose="02020603050405020304" pitchFamily="18" charset="0"/>
                <a:cs typeface="Times New Roman" panose="02020603050405020304" pitchFamily="18" charset="0"/>
              </a:rPr>
              <a:t>.H</a:t>
            </a:r>
            <a:r>
              <a:rPr lang="es-UY" baseline="-25000" dirty="0" smtClean="0">
                <a:latin typeface="Times New Roman" panose="02020603050405020304" pitchFamily="18" charset="0"/>
                <a:cs typeface="Times New Roman" panose="02020603050405020304" pitchFamily="18" charset="0"/>
              </a:rPr>
              <a:t>2</a:t>
            </a:r>
            <a:r>
              <a:rPr lang="es-UY" dirty="0" smtClean="0">
                <a:latin typeface="Times New Roman" panose="02020603050405020304" pitchFamily="18" charset="0"/>
                <a:cs typeface="Times New Roman" panose="02020603050405020304" pitchFamily="18" charset="0"/>
              </a:rPr>
              <a:t>O(14 g)</a:t>
            </a:r>
            <a:r>
              <a:rPr lang="es-EC" dirty="0" smtClean="0">
                <a:latin typeface="Times New Roman" panose="02020603050405020304" pitchFamily="18" charset="0"/>
                <a:cs typeface="Times New Roman" panose="02020603050405020304" pitchFamily="18" charset="0"/>
              </a:rPr>
              <a:t> diluido en 1 L</a:t>
            </a:r>
            <a:endParaRPr lang="en-US" dirty="0">
              <a:latin typeface="Times New Roman" panose="02020603050405020304" pitchFamily="18" charset="0"/>
              <a:cs typeface="Times New Roman" panose="02020603050405020304" pitchFamily="18" charset="0"/>
            </a:endParaRPr>
          </a:p>
        </p:txBody>
      </p:sp>
      <p:sp>
        <p:nvSpPr>
          <p:cNvPr id="61" name="Rectángulo 60"/>
          <p:cNvSpPr/>
          <p:nvPr/>
        </p:nvSpPr>
        <p:spPr>
          <a:xfrm>
            <a:off x="2634666" y="4778438"/>
            <a:ext cx="1321448" cy="5560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UY" dirty="0" smtClean="0">
                <a:latin typeface="Times New Roman" panose="02020603050405020304" pitchFamily="18" charset="0"/>
                <a:cs typeface="Times New Roman" panose="02020603050405020304" pitchFamily="18" charset="0"/>
              </a:rPr>
              <a:t>Na(OH)</a:t>
            </a:r>
          </a:p>
          <a:p>
            <a:pPr algn="ctr"/>
            <a:r>
              <a:rPr lang="es-UY" dirty="0" smtClean="0">
                <a:latin typeface="Times New Roman" panose="02020603050405020304" pitchFamily="18" charset="0"/>
                <a:cs typeface="Times New Roman" panose="02020603050405020304" pitchFamily="18" charset="0"/>
              </a:rPr>
              <a:t>(1M)</a:t>
            </a:r>
            <a:endParaRPr lang="en-US" dirty="0">
              <a:latin typeface="Times New Roman" panose="02020603050405020304" pitchFamily="18" charset="0"/>
              <a:cs typeface="Times New Roman" panose="02020603050405020304" pitchFamily="18" charset="0"/>
            </a:endParaRPr>
          </a:p>
        </p:txBody>
      </p:sp>
      <p:sp>
        <p:nvSpPr>
          <p:cNvPr id="62" name="Rectángulo 61"/>
          <p:cNvSpPr/>
          <p:nvPr/>
        </p:nvSpPr>
        <p:spPr>
          <a:xfrm>
            <a:off x="4240067" y="4758774"/>
            <a:ext cx="2081947" cy="552995"/>
          </a:xfrm>
          <a:prstGeom prst="rect">
            <a:avLst/>
          </a:prstGeom>
          <a:solidFill>
            <a:srgbClr val="EAC868"/>
          </a:solidFill>
          <a:ln>
            <a:solidFill>
              <a:srgbClr val="D1A21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UY" dirty="0">
                <a:solidFill>
                  <a:schemeClr val="tx1"/>
                </a:solidFill>
                <a:latin typeface="Times New Roman" panose="02020603050405020304" pitchFamily="18" charset="0"/>
                <a:cs typeface="Times New Roman" panose="02020603050405020304" pitchFamily="18" charset="0"/>
              </a:rPr>
              <a:t>Extracto de Borojó (pH 9-10)</a:t>
            </a:r>
            <a:r>
              <a:rPr lang="es-EC"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63" name="Conector recto 62"/>
          <p:cNvCxnSpPr/>
          <p:nvPr/>
        </p:nvCxnSpPr>
        <p:spPr>
          <a:xfrm>
            <a:off x="2350712" y="5056469"/>
            <a:ext cx="283954" cy="2177"/>
          </a:xfrm>
          <a:prstGeom prst="line">
            <a:avLst/>
          </a:prstGeom>
        </p:spPr>
        <p:style>
          <a:lnRef idx="1">
            <a:schemeClr val="dk1"/>
          </a:lnRef>
          <a:fillRef idx="0">
            <a:schemeClr val="dk1"/>
          </a:fillRef>
          <a:effectRef idx="0">
            <a:schemeClr val="dk1"/>
          </a:effectRef>
          <a:fontRef idx="minor">
            <a:schemeClr val="tx1"/>
          </a:fontRef>
        </p:style>
      </p:cxnSp>
      <p:cxnSp>
        <p:nvCxnSpPr>
          <p:cNvPr id="64" name="Conector recto 63"/>
          <p:cNvCxnSpPr>
            <a:endCxn id="62" idx="1"/>
          </p:cNvCxnSpPr>
          <p:nvPr/>
        </p:nvCxnSpPr>
        <p:spPr>
          <a:xfrm flipV="1">
            <a:off x="3956114" y="5035272"/>
            <a:ext cx="283953" cy="2178"/>
          </a:xfrm>
          <a:prstGeom prst="line">
            <a:avLst/>
          </a:prstGeom>
        </p:spPr>
        <p:style>
          <a:lnRef idx="1">
            <a:schemeClr val="dk1"/>
          </a:lnRef>
          <a:fillRef idx="0">
            <a:schemeClr val="dk1"/>
          </a:fillRef>
          <a:effectRef idx="0">
            <a:schemeClr val="dk1"/>
          </a:effectRef>
          <a:fontRef idx="minor">
            <a:schemeClr val="tx1"/>
          </a:fontRef>
        </p:style>
      </p:cxnSp>
      <p:sp>
        <p:nvSpPr>
          <p:cNvPr id="65" name="Rectángulo 64"/>
          <p:cNvSpPr/>
          <p:nvPr/>
        </p:nvSpPr>
        <p:spPr>
          <a:xfrm>
            <a:off x="9114865" y="3955125"/>
            <a:ext cx="2718547" cy="337532"/>
          </a:xfrm>
          <a:prstGeom prst="rect">
            <a:avLst/>
          </a:prstGeom>
          <a:solidFill>
            <a:schemeClr val="bg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Nanopartículas de Fe</a:t>
            </a:r>
            <a:endParaRPr lang="es-EC" dirty="0">
              <a:solidFill>
                <a:schemeClr val="tx1"/>
              </a:solidFill>
            </a:endParaRPr>
          </a:p>
        </p:txBody>
      </p:sp>
      <p:pic>
        <p:nvPicPr>
          <p:cNvPr id="66" name="Imagen 65" descr="C:\Users\USUARIO\Descargas\75262152_414392109453534_4951670780560670720_n.jpg"/>
          <p:cNvPicPr/>
          <p:nvPr/>
        </p:nvPicPr>
        <p:blipFill rotWithShape="1">
          <a:blip r:embed="rId2" cstate="print">
            <a:extLst>
              <a:ext uri="{28A0092B-C50C-407E-A947-70E740481C1C}">
                <a14:useLocalDpi xmlns:a14="http://schemas.microsoft.com/office/drawing/2010/main" val="0"/>
              </a:ext>
            </a:extLst>
          </a:blip>
          <a:srcRect l="13000" t="44784" r="22002" b="10728"/>
          <a:stretch/>
        </p:blipFill>
        <p:spPr bwMode="auto">
          <a:xfrm>
            <a:off x="10372451" y="2499834"/>
            <a:ext cx="1460961" cy="1457768"/>
          </a:xfrm>
          <a:prstGeom prst="rect">
            <a:avLst/>
          </a:prstGeom>
          <a:noFill/>
          <a:ln>
            <a:noFill/>
          </a:ln>
          <a:extLst>
            <a:ext uri="{53640926-AAD7-44D8-BBD7-CCE9431645EC}">
              <a14:shadowObscured xmlns:a14="http://schemas.microsoft.com/office/drawing/2010/main"/>
            </a:ext>
          </a:extLst>
        </p:spPr>
      </p:pic>
      <p:pic>
        <p:nvPicPr>
          <p:cNvPr id="67" name="Imagen 66" descr="C:\Users\USUARIO\Descargas\75485144_500174057544753_1979698246615826432_n.jpg"/>
          <p:cNvPicPr/>
          <p:nvPr/>
        </p:nvPicPr>
        <p:blipFill rotWithShape="1">
          <a:blip r:embed="rId3" cstate="print">
            <a:extLst>
              <a:ext uri="{28A0092B-C50C-407E-A947-70E740481C1C}">
                <a14:useLocalDpi xmlns:a14="http://schemas.microsoft.com/office/drawing/2010/main" val="0"/>
              </a:ext>
            </a:extLst>
          </a:blip>
          <a:srcRect t="40375" r="49453" b="10233"/>
          <a:stretch/>
        </p:blipFill>
        <p:spPr bwMode="auto">
          <a:xfrm>
            <a:off x="9114865" y="2499834"/>
            <a:ext cx="1257586" cy="1455291"/>
          </a:xfrm>
          <a:prstGeom prst="rect">
            <a:avLst/>
          </a:prstGeom>
          <a:noFill/>
          <a:ln>
            <a:noFill/>
          </a:ln>
          <a:extLst>
            <a:ext uri="{53640926-AAD7-44D8-BBD7-CCE9431645EC}">
              <a14:shadowObscured xmlns:a14="http://schemas.microsoft.com/office/drawing/2010/main"/>
            </a:ext>
          </a:extLst>
        </p:spPr>
      </p:pic>
      <p:pic>
        <p:nvPicPr>
          <p:cNvPr id="73" name="Imagen 72" descr="C:\Users\USUARIO\Descargas\73215495_757823048001453_4172897788507455488_n.jpg"/>
          <p:cNvPicPr/>
          <p:nvPr/>
        </p:nvPicPr>
        <p:blipFill rotWithShape="1">
          <a:blip r:embed="rId4" cstate="print">
            <a:extLst>
              <a:ext uri="{28A0092B-C50C-407E-A947-70E740481C1C}">
                <a14:useLocalDpi xmlns:a14="http://schemas.microsoft.com/office/drawing/2010/main" val="0"/>
              </a:ext>
            </a:extLst>
          </a:blip>
          <a:srcRect l="16971" t="41277" r="21897" b="11234"/>
          <a:stretch/>
        </p:blipFill>
        <p:spPr bwMode="auto">
          <a:xfrm>
            <a:off x="9114865" y="4732245"/>
            <a:ext cx="1257586" cy="1329055"/>
          </a:xfrm>
          <a:prstGeom prst="rect">
            <a:avLst/>
          </a:prstGeom>
          <a:noFill/>
          <a:ln>
            <a:noFill/>
          </a:ln>
          <a:extLst>
            <a:ext uri="{53640926-AAD7-44D8-BBD7-CCE9431645EC}">
              <a14:shadowObscured xmlns:a14="http://schemas.microsoft.com/office/drawing/2010/main"/>
            </a:ext>
          </a:extLst>
        </p:spPr>
      </p:pic>
      <p:pic>
        <p:nvPicPr>
          <p:cNvPr id="74" name="Imagen 73" descr="C:\Users\USUARIO\Descargas\73324616_2544844735746700_7334497608221589504_n.jpg"/>
          <p:cNvPicPr/>
          <p:nvPr/>
        </p:nvPicPr>
        <p:blipFill rotWithShape="1">
          <a:blip r:embed="rId5" cstate="print">
            <a:extLst>
              <a:ext uri="{28A0092B-C50C-407E-A947-70E740481C1C}">
                <a14:useLocalDpi xmlns:a14="http://schemas.microsoft.com/office/drawing/2010/main" val="0"/>
              </a:ext>
            </a:extLst>
          </a:blip>
          <a:srcRect l="6936" t="5188" r="25093" b="9838"/>
          <a:stretch/>
        </p:blipFill>
        <p:spPr bwMode="auto">
          <a:xfrm>
            <a:off x="10372451" y="4747718"/>
            <a:ext cx="1393726" cy="1333500"/>
          </a:xfrm>
          <a:prstGeom prst="rect">
            <a:avLst/>
          </a:prstGeom>
          <a:noFill/>
          <a:ln>
            <a:noFill/>
          </a:ln>
          <a:extLst>
            <a:ext uri="{53640926-AAD7-44D8-BBD7-CCE9431645EC}">
              <a14:shadowObscured xmlns:a14="http://schemas.microsoft.com/office/drawing/2010/main"/>
            </a:ext>
          </a:extLst>
        </p:spPr>
      </p:pic>
      <p:sp>
        <p:nvSpPr>
          <p:cNvPr id="75" name="Rectángulo 74"/>
          <p:cNvSpPr/>
          <p:nvPr/>
        </p:nvSpPr>
        <p:spPr>
          <a:xfrm>
            <a:off x="6609592" y="3023896"/>
            <a:ext cx="1876480" cy="552219"/>
          </a:xfrm>
          <a:prstGeom prst="rect">
            <a:avLst/>
          </a:prstGeom>
          <a:solidFill>
            <a:schemeClr val="bg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Nanopartículas </a:t>
            </a:r>
          </a:p>
          <a:p>
            <a:pPr algn="ctr"/>
            <a:r>
              <a:rPr lang="es-EC" dirty="0" smtClean="0">
                <a:solidFill>
                  <a:schemeClr val="tx1"/>
                </a:solidFill>
                <a:latin typeface="Times New Roman" panose="02020603050405020304" pitchFamily="18" charset="0"/>
                <a:cs typeface="Times New Roman" panose="02020603050405020304" pitchFamily="18" charset="0"/>
              </a:rPr>
              <a:t>de Hierro</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77" name="Rectángulo 76"/>
          <p:cNvSpPr/>
          <p:nvPr/>
        </p:nvSpPr>
        <p:spPr>
          <a:xfrm>
            <a:off x="6605967" y="5138358"/>
            <a:ext cx="1876480" cy="552219"/>
          </a:xfrm>
          <a:prstGeom prst="rect">
            <a:avLst/>
          </a:prstGeom>
          <a:solidFill>
            <a:srgbClr val="EAC868"/>
          </a:solidFill>
          <a:ln>
            <a:solidFill>
              <a:srgbClr val="D1A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Nanopartículas </a:t>
            </a:r>
          </a:p>
          <a:p>
            <a:pPr algn="ctr"/>
            <a:r>
              <a:rPr lang="es-EC" dirty="0" smtClean="0">
                <a:solidFill>
                  <a:schemeClr val="tx1"/>
                </a:solidFill>
                <a:latin typeface="Times New Roman" panose="02020603050405020304" pitchFamily="18" charset="0"/>
                <a:cs typeface="Times New Roman" panose="02020603050405020304" pitchFamily="18" charset="0"/>
              </a:rPr>
              <a:t>de Manganeso</a:t>
            </a:r>
            <a:endParaRPr lang="es-EC" dirty="0">
              <a:solidFill>
                <a:schemeClr val="tx1"/>
              </a:solidFill>
              <a:latin typeface="Times New Roman" panose="02020603050405020304" pitchFamily="18" charset="0"/>
              <a:cs typeface="Times New Roman" panose="02020603050405020304" pitchFamily="18" charset="0"/>
            </a:endParaRPr>
          </a:p>
        </p:txBody>
      </p:sp>
      <p:cxnSp>
        <p:nvCxnSpPr>
          <p:cNvPr id="72" name="Conector recto 71"/>
          <p:cNvCxnSpPr>
            <a:stCxn id="24" idx="3"/>
            <a:endCxn id="75" idx="1"/>
          </p:cNvCxnSpPr>
          <p:nvPr/>
        </p:nvCxnSpPr>
        <p:spPr>
          <a:xfrm>
            <a:off x="6322014" y="2950983"/>
            <a:ext cx="287578" cy="34902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a:stCxn id="9" idx="3"/>
            <a:endCxn id="75" idx="1"/>
          </p:cNvCxnSpPr>
          <p:nvPr/>
        </p:nvCxnSpPr>
        <p:spPr>
          <a:xfrm flipV="1">
            <a:off x="6322014" y="3300006"/>
            <a:ext cx="287578" cy="43434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6312532" y="5084523"/>
            <a:ext cx="287578" cy="349023"/>
          </a:xfrm>
          <a:prstGeom prst="line">
            <a:avLst/>
          </a:prstGeom>
          <a:ln>
            <a:solidFill>
              <a:srgbClr val="D1A21D"/>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flipV="1">
            <a:off x="6333728" y="5463390"/>
            <a:ext cx="275864" cy="371891"/>
          </a:xfrm>
          <a:prstGeom prst="line">
            <a:avLst/>
          </a:prstGeom>
          <a:ln>
            <a:solidFill>
              <a:srgbClr val="D1A21D"/>
            </a:solidFill>
          </a:ln>
        </p:spPr>
        <p:style>
          <a:lnRef idx="1">
            <a:schemeClr val="accent1"/>
          </a:lnRef>
          <a:fillRef idx="0">
            <a:schemeClr val="accent1"/>
          </a:fillRef>
          <a:effectRef idx="0">
            <a:schemeClr val="accent1"/>
          </a:effectRef>
          <a:fontRef idx="minor">
            <a:schemeClr val="tx1"/>
          </a:fontRef>
        </p:style>
      </p:cxnSp>
      <p:sp>
        <p:nvSpPr>
          <p:cNvPr id="81" name="Rectángulo 80"/>
          <p:cNvSpPr/>
          <p:nvPr/>
        </p:nvSpPr>
        <p:spPr>
          <a:xfrm>
            <a:off x="347382" y="1954109"/>
            <a:ext cx="3123612" cy="369332"/>
          </a:xfrm>
          <a:prstGeom prst="rect">
            <a:avLst/>
          </a:prstGeom>
          <a:solidFill>
            <a:srgbClr val="CCFFCC"/>
          </a:solidFill>
          <a:ln>
            <a:solidFill>
              <a:srgbClr val="99FF99"/>
            </a:solidFill>
          </a:ln>
        </p:spPr>
        <p:txBody>
          <a:bodyPr wrap="none">
            <a:spAutoFit/>
          </a:bodyPr>
          <a:lstStyle/>
          <a:p>
            <a:r>
              <a:rPr lang="es-EC" dirty="0" smtClean="0">
                <a:latin typeface="Times New Roman" panose="02020603050405020304" pitchFamily="18" charset="0"/>
                <a:ea typeface="Calibri" panose="020F0502020204030204" pitchFamily="34" charset="0"/>
                <a:cs typeface="Times New Roman" panose="02020603050405020304" pitchFamily="18" charset="0"/>
              </a:rPr>
              <a:t>Protocolo </a:t>
            </a:r>
            <a:r>
              <a:rPr lang="es-EC" dirty="0">
                <a:latin typeface="Times New Roman" panose="02020603050405020304" pitchFamily="18" charset="0"/>
                <a:ea typeface="Calibri" panose="020F0502020204030204" pitchFamily="34" charset="0"/>
                <a:cs typeface="Times New Roman" panose="02020603050405020304" pitchFamily="18" charset="0"/>
              </a:rPr>
              <a:t>de Murgueitio </a:t>
            </a:r>
            <a:r>
              <a:rPr lang="es-ES" dirty="0">
                <a:latin typeface="Times New Roman" panose="02020603050405020304" pitchFamily="18" charset="0"/>
                <a:ea typeface="Calibri" panose="020F0502020204030204" pitchFamily="34" charset="0"/>
                <a:cs typeface="Times New Roman" panose="02020603050405020304" pitchFamily="18" charset="0"/>
              </a:rPr>
              <a:t>(2018)</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08354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347382" y="842385"/>
            <a:ext cx="11486030" cy="630335"/>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ES"/>
            </a:defPPr>
            <a:lvl1pPr indent="0" algn="just" fontAlgn="base">
              <a:spcBef>
                <a:spcPct val="20000"/>
              </a:spcBef>
              <a:spcAft>
                <a:spcPct val="0"/>
              </a:spcAft>
              <a:buNone/>
              <a:defRPr sz="28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Diseño experimental</a:t>
            </a:r>
          </a:p>
        </p:txBody>
      </p:sp>
      <p:sp>
        <p:nvSpPr>
          <p:cNvPr id="7" name="Rectángulo 6"/>
          <p:cNvSpPr/>
          <p:nvPr/>
        </p:nvSpPr>
        <p:spPr>
          <a:xfrm>
            <a:off x="282210" y="1868005"/>
            <a:ext cx="2003330" cy="568409"/>
          </a:xfrm>
          <a:prstGeom prst="rect">
            <a:avLst/>
          </a:prstGeom>
          <a:solidFill>
            <a:srgbClr val="FFFF99"/>
          </a:solidFill>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Solución Madre</a:t>
            </a:r>
          </a:p>
          <a:p>
            <a:pPr algn="ctr"/>
            <a:r>
              <a:rPr lang="es-EC" dirty="0" smtClean="0">
                <a:solidFill>
                  <a:schemeClr val="tx1"/>
                </a:solidFill>
                <a:latin typeface="Times New Roman" panose="02020603050405020304" pitchFamily="18" charset="0"/>
                <a:cs typeface="Times New Roman" panose="02020603050405020304" pitchFamily="18" charset="0"/>
              </a:rPr>
              <a:t>(250 ppm)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3" name="Rectángulo 22"/>
          <p:cNvSpPr/>
          <p:nvPr/>
        </p:nvSpPr>
        <p:spPr>
          <a:xfrm>
            <a:off x="2569492" y="1887669"/>
            <a:ext cx="2851735" cy="5560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UY" dirty="0" smtClean="0">
              <a:latin typeface="Times New Roman" panose="02020603050405020304" pitchFamily="18" charset="0"/>
              <a:cs typeface="Times New Roman" panose="02020603050405020304" pitchFamily="18" charset="0"/>
            </a:endParaRPr>
          </a:p>
          <a:p>
            <a:pPr algn="ctr"/>
            <a:r>
              <a:rPr lang="es-UY" dirty="0" smtClean="0">
                <a:latin typeface="Times New Roman" panose="02020603050405020304" pitchFamily="18" charset="0"/>
                <a:cs typeface="Times New Roman" panose="02020603050405020304" pitchFamily="18" charset="0"/>
              </a:rPr>
              <a:t>Na</a:t>
            </a:r>
            <a:r>
              <a:rPr lang="es-UY" baseline="-25000" dirty="0" smtClean="0">
                <a:latin typeface="Times New Roman" panose="02020603050405020304" pitchFamily="18" charset="0"/>
                <a:cs typeface="Times New Roman" panose="02020603050405020304" pitchFamily="18" charset="0"/>
              </a:rPr>
              <a:t>2</a:t>
            </a:r>
            <a:r>
              <a:rPr lang="es-UY" dirty="0" smtClean="0">
                <a:latin typeface="Times New Roman" panose="02020603050405020304" pitchFamily="18" charset="0"/>
                <a:cs typeface="Times New Roman" panose="02020603050405020304" pitchFamily="18" charset="0"/>
              </a:rPr>
              <a:t>HAsO</a:t>
            </a:r>
            <a:r>
              <a:rPr lang="es-UY" baseline="-25000" dirty="0" smtClean="0">
                <a:latin typeface="Times New Roman" panose="02020603050405020304" pitchFamily="18" charset="0"/>
                <a:cs typeface="Times New Roman" panose="02020603050405020304" pitchFamily="18" charset="0"/>
              </a:rPr>
              <a:t>4</a:t>
            </a:r>
            <a:r>
              <a:rPr lang="es-UY" dirty="0" smtClean="0">
                <a:latin typeface="Times New Roman" panose="02020603050405020304" pitchFamily="18" charset="0"/>
                <a:cs typeface="Times New Roman" panose="02020603050405020304" pitchFamily="18" charset="0"/>
              </a:rPr>
              <a:t>* 7H</a:t>
            </a:r>
            <a:r>
              <a:rPr lang="es-UY" baseline="-25000" dirty="0" smtClean="0">
                <a:latin typeface="Times New Roman" panose="02020603050405020304" pitchFamily="18" charset="0"/>
                <a:cs typeface="Times New Roman" panose="02020603050405020304" pitchFamily="18" charset="0"/>
              </a:rPr>
              <a:t>2</a:t>
            </a:r>
            <a:r>
              <a:rPr lang="es-UY" dirty="0" smtClean="0">
                <a:latin typeface="Times New Roman" panose="02020603050405020304" pitchFamily="18" charset="0"/>
                <a:cs typeface="Times New Roman" panose="02020603050405020304" pitchFamily="18" charset="0"/>
              </a:rPr>
              <a:t>O( 1.04 </a:t>
            </a:r>
            <a:r>
              <a:rPr lang="es-UY" dirty="0">
                <a:latin typeface="Times New Roman" panose="02020603050405020304" pitchFamily="18" charset="0"/>
                <a:cs typeface="Times New Roman" panose="02020603050405020304" pitchFamily="18" charset="0"/>
              </a:rPr>
              <a:t>g)</a:t>
            </a:r>
            <a:r>
              <a:rPr lang="es-EC" dirty="0">
                <a:latin typeface="Times New Roman" panose="02020603050405020304" pitchFamily="18" charset="0"/>
                <a:cs typeface="Times New Roman" panose="02020603050405020304" pitchFamily="18" charset="0"/>
              </a:rPr>
              <a:t> diluido en 1 L</a:t>
            </a:r>
            <a:endParaRPr lang="en-US" dirty="0">
              <a:latin typeface="Times New Roman" panose="02020603050405020304" pitchFamily="18" charset="0"/>
              <a:cs typeface="Times New Roman" panose="02020603050405020304" pitchFamily="18" charset="0"/>
            </a:endParaRPr>
          </a:p>
          <a:p>
            <a:pPr algn="ctr"/>
            <a:endParaRPr lang="es-UY" dirty="0" smtClean="0">
              <a:latin typeface="Times New Roman" panose="02020603050405020304" pitchFamily="18" charset="0"/>
              <a:cs typeface="Times New Roman" panose="02020603050405020304" pitchFamily="18" charset="0"/>
            </a:endParaRPr>
          </a:p>
        </p:txBody>
      </p:sp>
      <p:cxnSp>
        <p:nvCxnSpPr>
          <p:cNvPr id="26" name="Conector recto 25"/>
          <p:cNvCxnSpPr/>
          <p:nvPr/>
        </p:nvCxnSpPr>
        <p:spPr>
          <a:xfrm>
            <a:off x="2285540" y="2165700"/>
            <a:ext cx="283954" cy="217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Rectángulo 20"/>
              <p:cNvSpPr/>
              <p:nvPr/>
            </p:nvSpPr>
            <p:spPr>
              <a:xfrm>
                <a:off x="1396982" y="3981044"/>
                <a:ext cx="3964150" cy="1682512"/>
              </a:xfrm>
              <a:prstGeom prst="rect">
                <a:avLst/>
              </a:prstGeom>
              <a:solidFill>
                <a:srgbClr val="FFFF99"/>
              </a:solidFill>
              <a:ln>
                <a:solidFill>
                  <a:srgbClr val="FFFF00"/>
                </a:solidFill>
              </a:ln>
            </p:spPr>
            <p:txBody>
              <a:bodyPr wrap="square">
                <a:spAutoFit/>
              </a:bodyPr>
              <a:lstStyle/>
              <a:p>
                <a:pPr marL="1348740" indent="449580">
                  <a:lnSpc>
                    <a:spcPts val="1680"/>
                  </a:lnSpc>
                  <a:spcAft>
                    <a:spcPts val="1000"/>
                  </a:spcAft>
                </a:pPr>
                <a:r>
                  <a:rPr lang="es-EC"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s-E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m:t>
                        </m:r>
                      </m:e>
                      <m: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s-E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m:t>
                        </m:r>
                      </m:e>
                      <m: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oMath>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ts val="1680"/>
                  </a:lnSpc>
                  <a:spcAft>
                    <a:spcPts val="1000"/>
                  </a:spcAft>
                </a:pPr>
                <a14:m>
                  <m:oMath xmlns:m="http://schemas.openxmlformats.org/officeDocument/2006/math">
                    <m:sSub>
                      <m:sSubPr>
                        <m:ctrlPr>
                          <a:rPr lang="es-E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Concentración de la solución madre </a:t>
                </a:r>
                <a:endParaRPr lang="es-E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ts val="1680"/>
                  </a:lnSpc>
                  <a:spcAft>
                    <a:spcPts val="1000"/>
                  </a:spcAft>
                </a:pPr>
                <a14:m>
                  <m:oMath xmlns:m="http://schemas.openxmlformats.org/officeDocument/2006/math">
                    <m:sSub>
                      <m:sSubPr>
                        <m:ctrlPr>
                          <a:rPr lang="es-E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s-EC"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s-EC"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Concentraciones </a:t>
                </a:r>
                <a:r>
                  <a:rPr lang="es-EC"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la </a:t>
                </a:r>
                <a:r>
                  <a:rPr lang="es-EC"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diluciones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ts val="1680"/>
                  </a:lnSpc>
                  <a:spcAft>
                    <a:spcPts val="1000"/>
                  </a:spcAft>
                </a:pPr>
                <a14:m>
                  <m:oMath xmlns:m="http://schemas.openxmlformats.org/officeDocument/2006/math">
                    <m:sSub>
                      <m:sSubPr>
                        <m:ctrlPr>
                          <a:rPr lang="es-E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m:t>
                        </m:r>
                      </m:e>
                      <m: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s-EC"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Volumen de la </a:t>
                </a:r>
                <a:r>
                  <a:rPr lang="es-EC"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solución madre que se tomó</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ts val="1680"/>
                  </a:lnSpc>
                  <a:spcAft>
                    <a:spcPts val="1000"/>
                  </a:spcAft>
                </a:pPr>
                <a14:m>
                  <m:oMath xmlns:m="http://schemas.openxmlformats.org/officeDocument/2006/math">
                    <m:sSub>
                      <m:sSubPr>
                        <m:ctrlPr>
                          <a:rPr lang="es-ES"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m:t>
                        </m:r>
                      </m:e>
                      <m:sub>
                        <m:r>
                          <a:rPr lang="es-EC" sz="1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s-EC"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Volumen </a:t>
                </a:r>
                <a:r>
                  <a:rPr lang="es-EC"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la dilución (100 ml)</a:t>
                </a:r>
                <a:endParaRPr lang="es-EC" sz="1400" dirty="0">
                  <a:latin typeface="Times New Roman" panose="02020603050405020304" pitchFamily="18" charset="0"/>
                  <a:cs typeface="Times New Roman" panose="02020603050405020304" pitchFamily="18" charset="0"/>
                </a:endParaRPr>
              </a:p>
            </p:txBody>
          </p:sp>
        </mc:Choice>
        <mc:Fallback xmlns="">
          <p:sp>
            <p:nvSpPr>
              <p:cNvPr id="21" name="Rectángulo 20"/>
              <p:cNvSpPr>
                <a:spLocks noRot="1" noChangeAspect="1" noMove="1" noResize="1" noEditPoints="1" noAdjustHandles="1" noChangeArrowheads="1" noChangeShapeType="1" noTextEdit="1"/>
              </p:cNvSpPr>
              <p:nvPr/>
            </p:nvSpPr>
            <p:spPr>
              <a:xfrm>
                <a:off x="1396982" y="3981044"/>
                <a:ext cx="3964150" cy="1682512"/>
              </a:xfrm>
              <a:prstGeom prst="rect">
                <a:avLst/>
              </a:prstGeom>
              <a:blipFill rotWithShape="0">
                <a:blip r:embed="rId2"/>
                <a:stretch>
                  <a:fillRect b="-2878"/>
                </a:stretch>
              </a:blipFill>
              <a:ln>
                <a:solidFill>
                  <a:srgbClr val="FFFF00"/>
                </a:solidFill>
              </a:ln>
            </p:spPr>
            <p:txBody>
              <a:bodyPr/>
              <a:lstStyle/>
              <a:p>
                <a:r>
                  <a:rPr lang="es-EC">
                    <a:noFill/>
                  </a:rPr>
                  <a:t> </a:t>
                </a:r>
              </a:p>
            </p:txBody>
          </p:sp>
        </mc:Fallback>
      </mc:AlternateContent>
      <p:sp>
        <p:nvSpPr>
          <p:cNvPr id="45" name="Rectángulo 44"/>
          <p:cNvSpPr/>
          <p:nvPr/>
        </p:nvSpPr>
        <p:spPr>
          <a:xfrm>
            <a:off x="282210" y="2829383"/>
            <a:ext cx="2003330" cy="568409"/>
          </a:xfrm>
          <a:prstGeom prst="rect">
            <a:avLst/>
          </a:prstGeom>
          <a:solidFill>
            <a:srgbClr val="FFFF99"/>
          </a:solidFill>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Diluciones de arsénico</a:t>
            </a:r>
          </a:p>
        </p:txBody>
      </p:sp>
      <p:sp>
        <p:nvSpPr>
          <p:cNvPr id="46" name="Rectángulo 45"/>
          <p:cNvSpPr/>
          <p:nvPr/>
        </p:nvSpPr>
        <p:spPr>
          <a:xfrm>
            <a:off x="2569492" y="2849047"/>
            <a:ext cx="4150449" cy="5560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UY" dirty="0" smtClean="0">
              <a:latin typeface="Times New Roman" panose="02020603050405020304" pitchFamily="18" charset="0"/>
              <a:cs typeface="Times New Roman" panose="02020603050405020304" pitchFamily="18" charset="0"/>
            </a:endParaRPr>
          </a:p>
          <a:p>
            <a:pPr algn="ctr"/>
            <a:r>
              <a:rPr lang="es-UY" dirty="0" smtClean="0">
                <a:latin typeface="Times New Roman" panose="02020603050405020304" pitchFamily="18" charset="0"/>
                <a:cs typeface="Times New Roman" panose="02020603050405020304" pitchFamily="18" charset="0"/>
              </a:rPr>
              <a:t>Cada dilución de arsénico </a:t>
            </a:r>
            <a:r>
              <a:rPr lang="es-EC" dirty="0" smtClean="0">
                <a:latin typeface="Times New Roman" panose="02020603050405020304" pitchFamily="18" charset="0"/>
                <a:cs typeface="Times New Roman" panose="02020603050405020304" pitchFamily="18" charset="0"/>
              </a:rPr>
              <a:t>repetida </a:t>
            </a:r>
            <a:r>
              <a:rPr lang="es-EC" dirty="0">
                <a:latin typeface="Times New Roman" panose="02020603050405020304" pitchFamily="18" charset="0"/>
                <a:cs typeface="Times New Roman" panose="02020603050405020304" pitchFamily="18" charset="0"/>
              </a:rPr>
              <a:t>tres veces </a:t>
            </a:r>
            <a:r>
              <a:rPr lang="es-EC" dirty="0" smtClean="0">
                <a:latin typeface="Times New Roman" panose="02020603050405020304" pitchFamily="18" charset="0"/>
                <a:cs typeface="Times New Roman" panose="02020603050405020304" pitchFamily="18" charset="0"/>
              </a:rPr>
              <a:t> (18 </a:t>
            </a:r>
            <a:r>
              <a:rPr lang="es-EC" dirty="0">
                <a:latin typeface="Times New Roman" panose="02020603050405020304" pitchFamily="18" charset="0"/>
                <a:cs typeface="Times New Roman" panose="02020603050405020304" pitchFamily="18" charset="0"/>
              </a:rPr>
              <a:t>botellas de plástico de 100 </a:t>
            </a:r>
            <a:r>
              <a:rPr lang="es-EC" dirty="0" smtClean="0">
                <a:latin typeface="Times New Roman" panose="02020603050405020304" pitchFamily="18" charset="0"/>
                <a:cs typeface="Times New Roman" panose="02020603050405020304" pitchFamily="18" charset="0"/>
              </a:rPr>
              <a:t>ml)  </a:t>
            </a:r>
            <a:endParaRPr lang="en-US" dirty="0">
              <a:latin typeface="Times New Roman" panose="02020603050405020304" pitchFamily="18" charset="0"/>
              <a:cs typeface="Times New Roman" panose="02020603050405020304" pitchFamily="18" charset="0"/>
            </a:endParaRPr>
          </a:p>
          <a:p>
            <a:pPr algn="ctr"/>
            <a:endParaRPr lang="es-UY" dirty="0" smtClean="0">
              <a:latin typeface="Times New Roman" panose="02020603050405020304" pitchFamily="18" charset="0"/>
              <a:cs typeface="Times New Roman" panose="02020603050405020304" pitchFamily="18" charset="0"/>
            </a:endParaRPr>
          </a:p>
        </p:txBody>
      </p:sp>
      <p:cxnSp>
        <p:nvCxnSpPr>
          <p:cNvPr id="47" name="Conector recto 46"/>
          <p:cNvCxnSpPr/>
          <p:nvPr/>
        </p:nvCxnSpPr>
        <p:spPr>
          <a:xfrm>
            <a:off x="2285540" y="3127078"/>
            <a:ext cx="283954" cy="2177"/>
          </a:xfrm>
          <a:prstGeom prst="line">
            <a:avLst/>
          </a:prstGeom>
        </p:spPr>
        <p:style>
          <a:lnRef idx="1">
            <a:schemeClr val="dk1"/>
          </a:lnRef>
          <a:fillRef idx="0">
            <a:schemeClr val="dk1"/>
          </a:fillRef>
          <a:effectRef idx="0">
            <a:schemeClr val="dk1"/>
          </a:effectRef>
          <a:fontRef idx="minor">
            <a:schemeClr val="tx1"/>
          </a:fontRef>
        </p:style>
      </p:cxnSp>
      <p:pic>
        <p:nvPicPr>
          <p:cNvPr id="52" name="Imagen 51" descr="C:\Users\USUARIO\Descargas\72901462_486901668565354_2642393240619188224_n (1).jpg"/>
          <p:cNvPicPr/>
          <p:nvPr/>
        </p:nvPicPr>
        <p:blipFill rotWithShape="1">
          <a:blip r:embed="rId3" cstate="print">
            <a:extLst>
              <a:ext uri="{28A0092B-C50C-407E-A947-70E740481C1C}">
                <a14:useLocalDpi xmlns:a14="http://schemas.microsoft.com/office/drawing/2010/main" val="0"/>
              </a:ext>
            </a:extLst>
          </a:blip>
          <a:srcRect l="10767" r="21520" b="7892"/>
          <a:stretch/>
        </p:blipFill>
        <p:spPr bwMode="auto">
          <a:xfrm>
            <a:off x="7143340" y="3946221"/>
            <a:ext cx="2196053" cy="1698277"/>
          </a:xfrm>
          <a:prstGeom prst="rect">
            <a:avLst/>
          </a:prstGeom>
          <a:noFill/>
          <a:ln>
            <a:noFill/>
          </a:ln>
          <a:extLst>
            <a:ext uri="{53640926-AAD7-44D8-BBD7-CCE9431645EC}">
              <a14:shadowObscured xmlns:a14="http://schemas.microsoft.com/office/drawing/2010/main"/>
            </a:ext>
          </a:extLst>
        </p:spPr>
      </p:pic>
      <p:pic>
        <p:nvPicPr>
          <p:cNvPr id="53" name="Imagen 52" descr="C:\Users\USUARIO\Descargas\73322863_2512378208878669_4666711537400938496_n.jpg"/>
          <p:cNvPicPr/>
          <p:nvPr/>
        </p:nvPicPr>
        <p:blipFill rotWithShape="1">
          <a:blip r:embed="rId4" cstate="print">
            <a:extLst>
              <a:ext uri="{28A0092B-C50C-407E-A947-70E740481C1C}">
                <a14:useLocalDpi xmlns:a14="http://schemas.microsoft.com/office/drawing/2010/main" val="0"/>
              </a:ext>
            </a:extLst>
          </a:blip>
          <a:srcRect l="13509" t="19467" r="21482" b="15352"/>
          <a:stretch/>
        </p:blipFill>
        <p:spPr bwMode="auto">
          <a:xfrm>
            <a:off x="9339393" y="3965279"/>
            <a:ext cx="1963270" cy="1698277"/>
          </a:xfrm>
          <a:prstGeom prst="rect">
            <a:avLst/>
          </a:prstGeom>
          <a:noFill/>
          <a:ln>
            <a:noFill/>
          </a:ln>
          <a:extLst>
            <a:ext uri="{53640926-AAD7-44D8-BBD7-CCE9431645EC}">
              <a14:shadowObscured xmlns:a14="http://schemas.microsoft.com/office/drawing/2010/main"/>
            </a:ext>
          </a:extLst>
        </p:spPr>
      </p:pic>
      <p:sp>
        <p:nvSpPr>
          <p:cNvPr id="29" name="Rectángulo 28"/>
          <p:cNvSpPr/>
          <p:nvPr/>
        </p:nvSpPr>
        <p:spPr>
          <a:xfrm>
            <a:off x="6622410" y="5878610"/>
            <a:ext cx="4985787" cy="307777"/>
          </a:xfrm>
          <a:prstGeom prst="rect">
            <a:avLst/>
          </a:prstGeom>
        </p:spPr>
        <p:txBody>
          <a:bodyPr wrap="square">
            <a:spAutoFit/>
          </a:bodyPr>
          <a:lstStyle/>
          <a:p>
            <a:pPr algn="ctr">
              <a:spcAft>
                <a:spcPts val="10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ea typeface="Calibri" panose="020F0502020204030204" pitchFamily="34" charset="0"/>
                <a:cs typeface="Times New Roman" panose="02020603050405020304" pitchFamily="18" charset="0"/>
              </a:rPr>
              <a:t>Preparación de solución madre y diluciones de arsénico</a:t>
            </a:r>
            <a:endParaRPr lang="es-ES"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264412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347382" y="842385"/>
            <a:ext cx="11486030" cy="529215"/>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ES"/>
            </a:defPPr>
            <a:lvl1pPr indent="0" algn="just" fontAlgn="base">
              <a:spcBef>
                <a:spcPct val="20000"/>
              </a:spcBef>
              <a:spcAft>
                <a:spcPct val="0"/>
              </a:spcAft>
              <a:buNone/>
              <a:defRPr sz="28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Tratamiento y evaluación de remoción de Arsénico</a:t>
            </a:r>
          </a:p>
        </p:txBody>
      </p:sp>
      <p:graphicFrame>
        <p:nvGraphicFramePr>
          <p:cNvPr id="6" name="Tabla 5"/>
          <p:cNvGraphicFramePr>
            <a:graphicFrameLocks noGrp="1"/>
          </p:cNvGraphicFramePr>
          <p:nvPr>
            <p:extLst>
              <p:ext uri="{D42A27DB-BD31-4B8C-83A1-F6EECF244321}">
                <p14:modId xmlns:p14="http://schemas.microsoft.com/office/powerpoint/2010/main" val="2580013676"/>
              </p:ext>
            </p:extLst>
          </p:nvPr>
        </p:nvGraphicFramePr>
        <p:xfrm>
          <a:off x="347383" y="1547665"/>
          <a:ext cx="6954565" cy="5057775"/>
        </p:xfrm>
        <a:graphic>
          <a:graphicData uri="http://schemas.openxmlformats.org/drawingml/2006/table">
            <a:tbl>
              <a:tblPr>
                <a:tableStyleId>{E8B1032C-EA38-4F05-BA0D-38AFFFC7BED3}</a:tableStyleId>
              </a:tblPr>
              <a:tblGrid>
                <a:gridCol w="1390913"/>
                <a:gridCol w="1798478"/>
                <a:gridCol w="983348"/>
                <a:gridCol w="1390913"/>
                <a:gridCol w="1390913"/>
              </a:tblGrid>
              <a:tr h="285583">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Concentración teórica(ppm</a:t>
                      </a:r>
                      <a:r>
                        <a:rPr lang="es-ES" sz="1600" u="none" strike="noStrike" dirty="0" smtClean="0">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Concentración experimental (ppm</a:t>
                      </a:r>
                      <a:r>
                        <a:rPr lang="es-ES" sz="1600" u="none" strike="noStrike" dirty="0" smtClean="0">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smtClean="0">
                          <a:effectLst/>
                          <a:latin typeface="Times New Roman" panose="02020603050405020304" pitchFamily="18" charset="0"/>
                          <a:cs typeface="Times New Roman" panose="02020603050405020304" pitchFamily="18" charset="0"/>
                        </a:rPr>
                        <a:t>Agitación</a:t>
                      </a:r>
                    </a:p>
                    <a:p>
                      <a:pPr algn="ctr" rtl="0" fontAlgn="b"/>
                      <a:endParaRPr lang="es-ES" sz="1600" u="none" strike="noStrike" dirty="0" smtClean="0">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Tiempo(h</a:t>
                      </a:r>
                      <a:r>
                        <a:rPr lang="es-ES" sz="1600" u="none" strike="noStrike" dirty="0" smtClean="0">
                          <a:effectLst/>
                          <a:latin typeface="Times New Roman" panose="02020603050405020304" pitchFamily="18" charset="0"/>
                          <a:cs typeface="Times New Roman" panose="02020603050405020304" pitchFamily="18" charset="0"/>
                        </a:rPr>
                        <a:t>)</a:t>
                      </a:r>
                    </a:p>
                    <a:p>
                      <a:pPr algn="ctr" rtl="0" fontAlgn="b"/>
                      <a:endParaRPr lang="es-ES" sz="1600" u="none" strike="noStrike" dirty="0" smtClean="0">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smtClean="0">
                          <a:effectLst/>
                          <a:latin typeface="Times New Roman" panose="02020603050405020304" pitchFamily="18" charset="0"/>
                          <a:cs typeface="Times New Roman" panose="02020603050405020304" pitchFamily="18" charset="0"/>
                        </a:rPr>
                        <a:t>Nanopartículas</a:t>
                      </a:r>
                    </a:p>
                    <a:p>
                      <a:pPr algn="ctr" rtl="0" fontAlgn="b"/>
                      <a:r>
                        <a:rPr lang="es-ES" sz="1600" u="none" strike="noStrike" dirty="0" smtClean="0">
                          <a:effectLst/>
                          <a:latin typeface="Times New Roman" panose="02020603050405020304" pitchFamily="18" charset="0"/>
                          <a:cs typeface="Times New Roman" panose="02020603050405020304" pitchFamily="18" charset="0"/>
                        </a:rPr>
                        <a:t>(ml)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150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153</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Orbital</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150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156</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Orbital</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5</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150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167</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5</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100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128</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100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117</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100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108</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47.3</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45.6</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52.4</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24 h</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24.1</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22.9</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25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26.8</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10.4</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9.81</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10</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10.6</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Orbital</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8.34</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6.76</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5527">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5.46</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Orbital</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a:effectLst/>
                          <a:latin typeface="Times New Roman" panose="02020603050405020304" pitchFamily="18" charset="0"/>
                          <a:cs typeface="Times New Roman" panose="02020603050405020304" pitchFamily="18" charset="0"/>
                        </a:rPr>
                        <a:t>24 h</a:t>
                      </a:r>
                      <a:endParaRPr lang="es-ES" sz="16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b"/>
                      <a:r>
                        <a:rPr lang="es-ES" sz="1600" u="none" strike="noStrike" dirty="0">
                          <a:effectLst/>
                          <a:latin typeface="Times New Roman" panose="02020603050405020304" pitchFamily="18" charset="0"/>
                          <a:cs typeface="Times New Roman" panose="02020603050405020304" pitchFamily="18" charset="0"/>
                        </a:rPr>
                        <a:t>5</a:t>
                      </a:r>
                      <a:endParaRPr lang="es-ES"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16" name="Marcador de contenido 2"/>
          <p:cNvSpPr>
            <a:spLocks noGrp="1"/>
          </p:cNvSpPr>
          <p:nvPr>
            <p:ph idx="1"/>
          </p:nvPr>
        </p:nvSpPr>
        <p:spPr>
          <a:xfrm>
            <a:off x="7658100" y="1547664"/>
            <a:ext cx="4175312" cy="125741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solidFill>
              <a:srgbClr val="FFFF00"/>
            </a:solidFill>
          </a:ln>
        </p:spPr>
        <p:txBody>
          <a:bodyPr vert="horz" lIns="91440" tIns="45720" rIns="91440" bIns="45720" rtlCol="0">
            <a:normAutofit fontScale="40000" lnSpcReduction="20000"/>
          </a:bodyPr>
          <a:lstStyle/>
          <a:p>
            <a:pPr marL="0" indent="0" algn="just">
              <a:buNone/>
            </a:pPr>
            <a:endParaRPr lang="es-EC" dirty="0" smtClean="0">
              <a:latin typeface="Times New Roman" panose="02020603050405020304" pitchFamily="18" charset="0"/>
              <a:cs typeface="Times New Roman" panose="02020603050405020304" pitchFamily="18" charset="0"/>
            </a:endParaRPr>
          </a:p>
          <a:p>
            <a:pPr marL="0" indent="0" algn="just">
              <a:buNone/>
            </a:pPr>
            <a:r>
              <a:rPr lang="es-EC" sz="4500" dirty="0" smtClean="0">
                <a:latin typeface="Times New Roman" panose="02020603050405020304" pitchFamily="18" charset="0"/>
                <a:cs typeface="Times New Roman" panose="02020603050405020304" pitchFamily="18" charset="0"/>
              </a:rPr>
              <a:t>Método </a:t>
            </a:r>
            <a:r>
              <a:rPr lang="es-EC" sz="4500" dirty="0">
                <a:latin typeface="Times New Roman" panose="02020603050405020304" pitchFamily="18" charset="0"/>
                <a:cs typeface="Times New Roman" panose="02020603050405020304" pitchFamily="18" charset="0"/>
              </a:rPr>
              <a:t>3500 B </a:t>
            </a:r>
            <a:r>
              <a:rPr lang="es-EC" sz="4500" dirty="0" smtClean="0">
                <a:latin typeface="Times New Roman" panose="02020603050405020304" pitchFamily="18" charset="0"/>
                <a:cs typeface="Times New Roman" panose="02020603050405020304" pitchFamily="18" charset="0"/>
              </a:rPr>
              <a:t>As </a:t>
            </a:r>
            <a:r>
              <a:rPr lang="es-EC" sz="4500" dirty="0">
                <a:latin typeface="Times New Roman" panose="02020603050405020304" pitchFamily="18" charset="0"/>
                <a:cs typeface="Times New Roman" panose="02020603050405020304" pitchFamily="18" charset="0"/>
              </a:rPr>
              <a:t>sección 3114 descrita en el Manual de Métodos Estándar para la examinación de agua y aguas residuales </a:t>
            </a:r>
            <a:r>
              <a:rPr lang="es-ES" sz="4500" dirty="0">
                <a:latin typeface="Times New Roman" panose="02020603050405020304" pitchFamily="18" charset="0"/>
                <a:cs typeface="Times New Roman" panose="02020603050405020304" pitchFamily="18" charset="0"/>
              </a:rPr>
              <a:t>(APHA, 1992</a:t>
            </a:r>
            <a:r>
              <a:rPr lang="es-ES" sz="4500" dirty="0" smtClean="0">
                <a:latin typeface="Times New Roman" panose="02020603050405020304" pitchFamily="18" charset="0"/>
                <a:cs typeface="Times New Roman" panose="02020603050405020304" pitchFamily="18" charset="0"/>
              </a:rPr>
              <a:t>)</a:t>
            </a:r>
            <a:endParaRPr lang="es-ES" sz="4500"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pic>
        <p:nvPicPr>
          <p:cNvPr id="18" name="Imagen 17" descr="C:\Users\USUARIO\Descargas\74209139_2861671237185308_1611824200245313536_n.jpg"/>
          <p:cNvPicPr/>
          <p:nvPr/>
        </p:nvPicPr>
        <p:blipFill rotWithShape="1">
          <a:blip r:embed="rId2" cstate="print">
            <a:extLst>
              <a:ext uri="{28A0092B-C50C-407E-A947-70E740481C1C}">
                <a14:useLocalDpi xmlns:a14="http://schemas.microsoft.com/office/drawing/2010/main" val="0"/>
              </a:ext>
            </a:extLst>
          </a:blip>
          <a:srcRect l="4015" t="1621" r="7819" b="1730"/>
          <a:stretch/>
        </p:blipFill>
        <p:spPr bwMode="auto">
          <a:xfrm>
            <a:off x="7658101" y="3176341"/>
            <a:ext cx="4175312" cy="2773698"/>
          </a:xfrm>
          <a:prstGeom prst="rect">
            <a:avLst/>
          </a:prstGeom>
          <a:noFill/>
          <a:ln>
            <a:noFill/>
          </a:ln>
          <a:extLst>
            <a:ext uri="{53640926-AAD7-44D8-BBD7-CCE9431645EC}">
              <a14:shadowObscured xmlns:a14="http://schemas.microsoft.com/office/drawing/2010/main"/>
            </a:ext>
          </a:extLst>
        </p:spPr>
      </p:pic>
      <p:sp>
        <p:nvSpPr>
          <p:cNvPr id="19" name="Rectángulo 18"/>
          <p:cNvSpPr/>
          <p:nvPr/>
        </p:nvSpPr>
        <p:spPr>
          <a:xfrm>
            <a:off x="7658100" y="6167417"/>
            <a:ext cx="4323008" cy="307777"/>
          </a:xfrm>
          <a:prstGeom prst="rect">
            <a:avLst/>
          </a:prstGeom>
        </p:spPr>
        <p:txBody>
          <a:bodyPr wrap="square">
            <a:spAutoFit/>
          </a:bodyPr>
          <a:lstStyle/>
          <a:p>
            <a:pPr algn="ctr">
              <a:spcAft>
                <a:spcPts val="10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Concentraciones de arsénico medidas en EAA</a:t>
            </a:r>
            <a:endParaRPr lang="es-ES"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61841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347382" y="842385"/>
            <a:ext cx="11486030" cy="529215"/>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ES"/>
            </a:defPPr>
            <a:lvl1pPr indent="0" algn="just" fontAlgn="base">
              <a:spcBef>
                <a:spcPct val="20000"/>
              </a:spcBef>
              <a:spcAft>
                <a:spcPct val="0"/>
              </a:spcAft>
              <a:buNone/>
              <a:defRPr sz="28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Evaluación de Cantidad de Mn y Fe de las NPs después del tratamiento</a:t>
            </a:r>
          </a:p>
        </p:txBody>
      </p:sp>
      <p:sp>
        <p:nvSpPr>
          <p:cNvPr id="16" name="Marcador de contenido 2"/>
          <p:cNvSpPr>
            <a:spLocks noGrp="1"/>
          </p:cNvSpPr>
          <p:nvPr>
            <p:ph idx="1"/>
          </p:nvPr>
        </p:nvSpPr>
        <p:spPr>
          <a:xfrm>
            <a:off x="6090397" y="1567834"/>
            <a:ext cx="5562600" cy="1217070"/>
          </a:xfrm>
          <a:gradFill flip="none" rotWithShape="1">
            <a:gsLst>
              <a:gs pos="0">
                <a:srgbClr val="FF8BC8">
                  <a:tint val="66000"/>
                  <a:satMod val="160000"/>
                </a:srgbClr>
              </a:gs>
              <a:gs pos="50000">
                <a:srgbClr val="FF8BC8">
                  <a:tint val="44500"/>
                  <a:satMod val="160000"/>
                </a:srgbClr>
              </a:gs>
              <a:gs pos="100000">
                <a:srgbClr val="FF8BC8">
                  <a:tint val="23500"/>
                  <a:satMod val="160000"/>
                </a:srgbClr>
              </a:gs>
            </a:gsLst>
            <a:path path="circle">
              <a:fillToRect l="100000" t="100000"/>
            </a:path>
            <a:tileRect r="-100000" b="-100000"/>
          </a:gradFill>
          <a:ln>
            <a:solidFill>
              <a:srgbClr val="FF8BC8"/>
            </a:solidFill>
          </a:ln>
        </p:spPr>
        <p:txBody>
          <a:bodyPr vert="horz" lIns="91440" tIns="45720" rIns="91440" bIns="45720" rtlCol="0">
            <a:noAutofit/>
          </a:bodyPr>
          <a:lstStyle/>
          <a:p>
            <a:pPr marL="0" indent="0" algn="just">
              <a:buNone/>
            </a:pPr>
            <a:r>
              <a:rPr lang="es-EC" sz="1800" dirty="0" smtClean="0">
                <a:latin typeface="Times New Roman" panose="02020603050405020304" pitchFamily="18" charset="0"/>
                <a:cs typeface="Times New Roman" panose="02020603050405020304" pitchFamily="18" charset="0"/>
              </a:rPr>
              <a:t>Espectrómetro </a:t>
            </a:r>
            <a:r>
              <a:rPr lang="es-EC" sz="1800" dirty="0">
                <a:latin typeface="Times New Roman" panose="02020603050405020304" pitchFamily="18" charset="0"/>
                <a:cs typeface="Times New Roman" panose="02020603050405020304" pitchFamily="18" charset="0"/>
              </a:rPr>
              <a:t>de absorción atómica (EAA) Perkin Elmer AAnalyst 800 aplicando </a:t>
            </a:r>
            <a:r>
              <a:rPr lang="es-EC" sz="1800" dirty="0" smtClean="0">
                <a:latin typeface="Times New Roman" panose="02020603050405020304" pitchFamily="18" charset="0"/>
                <a:cs typeface="Times New Roman" panose="02020603050405020304" pitchFamily="18" charset="0"/>
              </a:rPr>
              <a:t>Método </a:t>
            </a:r>
            <a:r>
              <a:rPr lang="es-EC" sz="1800" dirty="0">
                <a:latin typeface="Times New Roman" panose="02020603050405020304" pitchFamily="18" charset="0"/>
                <a:cs typeface="Times New Roman" panose="02020603050405020304" pitchFamily="18" charset="0"/>
              </a:rPr>
              <a:t>de flama aire-acetileno; m</a:t>
            </a:r>
            <a:r>
              <a:rPr lang="es-EC" sz="1800" dirty="0" smtClean="0">
                <a:latin typeface="Times New Roman" panose="02020603050405020304" pitchFamily="18" charset="0"/>
                <a:cs typeface="Times New Roman" panose="02020603050405020304" pitchFamily="18" charset="0"/>
              </a:rPr>
              <a:t>etodología </a:t>
            </a:r>
            <a:r>
              <a:rPr lang="es-EC" sz="1800" dirty="0">
                <a:latin typeface="Times New Roman" panose="02020603050405020304" pitchFamily="18" charset="0"/>
                <a:cs typeface="Times New Roman" panose="02020603050405020304" pitchFamily="18" charset="0"/>
              </a:rPr>
              <a:t>3500- Mn sección 3111 B Y 3111 </a:t>
            </a:r>
            <a:r>
              <a:rPr lang="es-EC" sz="1800" dirty="0" smtClean="0">
                <a:latin typeface="Times New Roman" panose="02020603050405020304" pitchFamily="18" charset="0"/>
                <a:cs typeface="Times New Roman" panose="02020603050405020304" pitchFamily="18" charset="0"/>
              </a:rPr>
              <a:t>C </a:t>
            </a:r>
            <a:r>
              <a:rPr lang="es-ES" sz="1800" dirty="0">
                <a:latin typeface="Times New Roman" panose="02020603050405020304" pitchFamily="18" charset="0"/>
                <a:cs typeface="Times New Roman" panose="02020603050405020304" pitchFamily="18" charset="0"/>
              </a:rPr>
              <a:t>(APHA, 1992</a:t>
            </a:r>
            <a:r>
              <a:rPr lang="es-ES" sz="1800" dirty="0" smtClean="0">
                <a:latin typeface="Times New Roman" panose="02020603050405020304" pitchFamily="18" charset="0"/>
                <a:cs typeface="Times New Roman" panose="02020603050405020304" pitchFamily="18" charset="0"/>
              </a:rPr>
              <a:t>).</a:t>
            </a:r>
          </a:p>
          <a:p>
            <a:pPr marL="0" indent="0" algn="just">
              <a:buNone/>
            </a:pPr>
            <a:endParaRPr lang="es-ES" sz="1600" dirty="0">
              <a:latin typeface="Times New Roman" panose="02020603050405020304" pitchFamily="18" charset="0"/>
              <a:cs typeface="Times New Roman" panose="02020603050405020304" pitchFamily="18" charset="0"/>
            </a:endParaRPr>
          </a:p>
          <a:p>
            <a:pPr marL="0" indent="0" algn="just">
              <a:buNone/>
            </a:pPr>
            <a:endParaRPr lang="es-ES" sz="1600" dirty="0">
              <a:latin typeface="Times New Roman" panose="02020603050405020304" pitchFamily="18" charset="0"/>
              <a:cs typeface="Times New Roman" panose="02020603050405020304" pitchFamily="18" charset="0"/>
            </a:endParaRPr>
          </a:p>
          <a:p>
            <a:pPr marL="0" indent="0" algn="just">
              <a:buNone/>
            </a:pPr>
            <a:endParaRPr lang="es-EC" sz="1600" dirty="0">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331738404"/>
              </p:ext>
            </p:extLst>
          </p:nvPr>
        </p:nvGraphicFramePr>
        <p:xfrm>
          <a:off x="347382" y="1547664"/>
          <a:ext cx="5354171" cy="5029275"/>
        </p:xfrm>
        <a:graphic>
          <a:graphicData uri="http://schemas.openxmlformats.org/drawingml/2006/table">
            <a:tbl>
              <a:tblPr>
                <a:tableStyleId>{ED083AE6-46FA-4A59-8FB0-9F97EB10719F}</a:tableStyleId>
              </a:tblPr>
              <a:tblGrid>
                <a:gridCol w="1938618"/>
                <a:gridCol w="1653988"/>
                <a:gridCol w="1761565"/>
              </a:tblGrid>
              <a:tr h="481485">
                <a:tc>
                  <a:txBody>
                    <a:bodyPr/>
                    <a:lstStyle/>
                    <a:p>
                      <a:pPr algn="ctr" rtl="0" fontAlgn="b"/>
                      <a:r>
                        <a:rPr lang="es-ES" sz="1600" u="none" strike="noStrike" dirty="0">
                          <a:effectLst/>
                        </a:rPr>
                        <a:t>Concentración experimental (ppm)</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rgbClr val="FFCCFF"/>
                    </a:solidFill>
                  </a:tcPr>
                </a:tc>
                <a:tc>
                  <a:txBody>
                    <a:bodyPr/>
                    <a:lstStyle/>
                    <a:p>
                      <a:pPr algn="ctr" rtl="0" fontAlgn="b"/>
                      <a:r>
                        <a:rPr lang="es-ES" sz="1600" u="none" strike="noStrike" dirty="0">
                          <a:effectLst/>
                        </a:rPr>
                        <a:t>Concentración experimental (ml)</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rgbClr val="FFCCFF"/>
                    </a:solidFill>
                  </a:tcPr>
                </a:tc>
                <a:tc>
                  <a:txBody>
                    <a:bodyPr/>
                    <a:lstStyle/>
                    <a:p>
                      <a:pPr algn="ctr" rtl="0" fontAlgn="b"/>
                      <a:r>
                        <a:rPr lang="es-ES" sz="1600" u="none" strike="noStrike" dirty="0">
                          <a:effectLst/>
                        </a:rPr>
                        <a:t>Nanopartículas (ml)</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rgbClr val="FFCCFF"/>
                    </a:solidFill>
                  </a:tcPr>
                </a:tc>
              </a:tr>
              <a:tr h="224693">
                <a:tc>
                  <a:txBody>
                    <a:bodyPr/>
                    <a:lstStyle/>
                    <a:p>
                      <a:pPr algn="ctr" rtl="0" fontAlgn="b"/>
                      <a:r>
                        <a:rPr lang="es-ES" sz="1600" u="none" strike="noStrike" dirty="0">
                          <a:effectLst/>
                        </a:rPr>
                        <a:t>153</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156</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167</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a:effectLst/>
                        </a:rPr>
                        <a:t>128</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a:effectLst/>
                        </a:rPr>
                        <a:t>117</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a:effectLst/>
                        </a:rPr>
                        <a:t>108</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a:effectLst/>
                        </a:rPr>
                        <a:t>47.3</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a:effectLst/>
                        </a:rPr>
                        <a:t>45.6</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52.4</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24.1</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22.9</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26.8</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10.4</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9.81</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10.6</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8.34</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6.76</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r h="224693">
                <a:tc>
                  <a:txBody>
                    <a:bodyPr/>
                    <a:lstStyle/>
                    <a:p>
                      <a:pPr algn="ctr" rtl="0" fontAlgn="b"/>
                      <a:r>
                        <a:rPr lang="es-ES" sz="1600" u="none" strike="noStrike" dirty="0">
                          <a:effectLst/>
                        </a:rPr>
                        <a:t>5.46</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lumMod val="95000"/>
                      </a:schemeClr>
                    </a:solidFill>
                  </a:tcPr>
                </a:tc>
                <a:tc>
                  <a:txBody>
                    <a:bodyPr/>
                    <a:lstStyle/>
                    <a:p>
                      <a:pPr algn="ctr" rtl="0" fontAlgn="b"/>
                      <a:r>
                        <a:rPr lang="es-ES" sz="1600" u="none" strike="noStrike">
                          <a:effectLst/>
                        </a:rPr>
                        <a:t>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c>
                  <a:txBody>
                    <a:bodyPr/>
                    <a:lstStyle/>
                    <a:p>
                      <a:pPr algn="ctr" rtl="0" fontAlgn="b"/>
                      <a:r>
                        <a:rPr lang="es-ES" sz="1600" u="none" strike="noStrike" dirty="0">
                          <a:effectLst/>
                        </a:rPr>
                        <a:t>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025" marR="8025" marT="8025" marB="0" anchor="b">
                    <a:solidFill>
                      <a:schemeClr val="bg1"/>
                    </a:solidFill>
                  </a:tcPr>
                </a:tc>
              </a:tr>
            </a:tbl>
          </a:graphicData>
        </a:graphic>
      </p:graphicFrame>
      <p:sp>
        <p:nvSpPr>
          <p:cNvPr id="10" name="Marcador de contenido 2"/>
          <p:cNvSpPr txBox="1">
            <a:spLocks/>
          </p:cNvSpPr>
          <p:nvPr/>
        </p:nvSpPr>
        <p:spPr bwMode="auto">
          <a:xfrm>
            <a:off x="6090397" y="3085989"/>
            <a:ext cx="5562600" cy="121707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t="100000" r="100000"/>
            </a:path>
            <a:tileRect l="-100000" b="-100000"/>
          </a:gradFill>
          <a:ln>
            <a:solidFill>
              <a:schemeClr val="tx1">
                <a:lumMod val="50000"/>
                <a:lumOff val="50000"/>
              </a:schemeClr>
            </a:solidFill>
          </a:ln>
          <a:effectLs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r>
              <a:rPr lang="es-EC" sz="1800" dirty="0" smtClean="0">
                <a:latin typeface="Times New Roman" panose="02020603050405020304" pitchFamily="18" charset="0"/>
                <a:cs typeface="Times New Roman" panose="02020603050405020304" pitchFamily="18" charset="0"/>
              </a:rPr>
              <a:t>Espectrómetro de absorción atómica (EAA) Perkin Elmer AAnalyst 800 aplicando Método de flama aire-acetileno; metodología 3500- Fe sección 3111 B Y 3111 C </a:t>
            </a:r>
            <a:r>
              <a:rPr lang="es-ES" sz="1800" dirty="0" smtClean="0">
                <a:latin typeface="Times New Roman" panose="02020603050405020304" pitchFamily="18" charset="0"/>
                <a:cs typeface="Times New Roman" panose="02020603050405020304" pitchFamily="18" charset="0"/>
              </a:rPr>
              <a:t>(APHA, 1992).</a:t>
            </a:r>
          </a:p>
          <a:p>
            <a:pPr marL="0" indent="0" algn="just">
              <a:buFontTx/>
              <a:buNone/>
            </a:pPr>
            <a:endParaRPr lang="es-ES" sz="1600" dirty="0" smtClean="0">
              <a:latin typeface="Times New Roman" panose="02020603050405020304" pitchFamily="18" charset="0"/>
              <a:cs typeface="Times New Roman" panose="02020603050405020304" pitchFamily="18" charset="0"/>
            </a:endParaRPr>
          </a:p>
          <a:p>
            <a:pPr marL="0" indent="0" algn="just">
              <a:buFontTx/>
              <a:buNone/>
            </a:pPr>
            <a:endParaRPr lang="es-ES" sz="1600" dirty="0" smtClean="0">
              <a:latin typeface="Times New Roman" panose="02020603050405020304" pitchFamily="18" charset="0"/>
              <a:cs typeface="Times New Roman" panose="02020603050405020304" pitchFamily="18" charset="0"/>
            </a:endParaRPr>
          </a:p>
          <a:p>
            <a:pPr marL="0" indent="0" algn="just">
              <a:buFontTx/>
              <a:buNone/>
            </a:pP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33593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357352" y="972535"/>
            <a:ext cx="11486030" cy="630462"/>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ES"/>
            </a:defPPr>
            <a:lvl1pPr indent="0" algn="just" fontAlgn="base">
              <a:spcBef>
                <a:spcPct val="20000"/>
              </a:spcBef>
              <a:spcAft>
                <a:spcPct val="0"/>
              </a:spcAft>
              <a:buNone/>
              <a:defRPr sz="28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 Fase Geográfica</a:t>
            </a:r>
          </a:p>
        </p:txBody>
      </p:sp>
      <p:sp>
        <p:nvSpPr>
          <p:cNvPr id="7" name="Rectángulo 6"/>
          <p:cNvSpPr/>
          <p:nvPr/>
        </p:nvSpPr>
        <p:spPr>
          <a:xfrm>
            <a:off x="357352" y="2045751"/>
            <a:ext cx="1810392" cy="812343"/>
          </a:xfrm>
          <a:prstGeom prst="rect">
            <a:avLst/>
          </a:prstGeom>
          <a:solidFill>
            <a:schemeClr val="accent3">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C" dirty="0" smtClean="0">
                <a:solidFill>
                  <a:schemeClr val="tx1"/>
                </a:solidFill>
                <a:latin typeface="Times New Roman" panose="02020603050405020304" pitchFamily="18" charset="0"/>
                <a:cs typeface="Times New Roman" panose="02020603050405020304" pitchFamily="18" charset="0"/>
              </a:rPr>
              <a:t>Datos de los parámetros físicos-químicos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3" name="Rectángulo 22"/>
          <p:cNvSpPr/>
          <p:nvPr/>
        </p:nvSpPr>
        <p:spPr>
          <a:xfrm>
            <a:off x="8638101" y="2054863"/>
            <a:ext cx="3030962" cy="866872"/>
          </a:xfrm>
          <a:prstGeom prst="rect">
            <a:avLst/>
          </a:prstGeom>
          <a:solidFill>
            <a:srgbClr val="FFCCFF"/>
          </a:solidFill>
          <a:ln>
            <a:solidFill>
              <a:srgbClr val="FF8BC8"/>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C" dirty="0" smtClean="0">
                <a:latin typeface="Times New Roman" panose="02020603050405020304" pitchFamily="18" charset="0"/>
                <a:cs typeface="Times New Roman" panose="02020603050405020304" pitchFamily="18" charset="0"/>
              </a:rPr>
              <a:t> Software R uso  script(Leiva ,2014) </a:t>
            </a:r>
            <a:endParaRPr lang="es-EC" dirty="0">
              <a:latin typeface="Times New Roman" panose="02020603050405020304" pitchFamily="18" charset="0"/>
              <a:cs typeface="Times New Roman" panose="02020603050405020304" pitchFamily="18" charset="0"/>
            </a:endParaRPr>
          </a:p>
        </p:txBody>
      </p:sp>
      <p:cxnSp>
        <p:nvCxnSpPr>
          <p:cNvPr id="26" name="Conector recto 25"/>
          <p:cNvCxnSpPr/>
          <p:nvPr/>
        </p:nvCxnSpPr>
        <p:spPr>
          <a:xfrm>
            <a:off x="2161369" y="2472849"/>
            <a:ext cx="283954" cy="2177"/>
          </a:xfrm>
          <a:prstGeom prst="line">
            <a:avLst/>
          </a:prstGeom>
        </p:spPr>
        <p:style>
          <a:lnRef idx="1">
            <a:schemeClr val="dk1"/>
          </a:lnRef>
          <a:fillRef idx="0">
            <a:schemeClr val="dk1"/>
          </a:fillRef>
          <a:effectRef idx="0">
            <a:schemeClr val="dk1"/>
          </a:effectRef>
          <a:fontRef idx="minor">
            <a:schemeClr val="tx1"/>
          </a:fontRef>
        </p:style>
      </p:cxnSp>
      <p:sp>
        <p:nvSpPr>
          <p:cNvPr id="90" name="Rectángulo 89"/>
          <p:cNvSpPr/>
          <p:nvPr/>
        </p:nvSpPr>
        <p:spPr>
          <a:xfrm>
            <a:off x="3601559" y="3614171"/>
            <a:ext cx="2921527" cy="820260"/>
          </a:xfrm>
          <a:prstGeom prst="rect">
            <a:avLst/>
          </a:prstGeom>
          <a:solidFill>
            <a:schemeClr val="accent5">
              <a:lumMod val="9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Arsénico</a:t>
            </a:r>
          </a:p>
          <a:p>
            <a:pPr algn="just"/>
            <a:r>
              <a:rPr lang="es-UY" dirty="0" smtClean="0">
                <a:latin typeface="Times New Roman" panose="02020603050405020304" pitchFamily="18" charset="0"/>
                <a:cs typeface="Times New Roman" panose="02020603050405020304" pitchFamily="18" charset="0"/>
              </a:rPr>
              <a:t>65 estudio,11 verificación</a:t>
            </a:r>
            <a:endParaRPr lang="es-UY" dirty="0">
              <a:latin typeface="Times New Roman" panose="02020603050405020304" pitchFamily="18" charset="0"/>
              <a:cs typeface="Times New Roman" panose="02020603050405020304" pitchFamily="18" charset="0"/>
            </a:endParaRPr>
          </a:p>
        </p:txBody>
      </p:sp>
      <p:sp>
        <p:nvSpPr>
          <p:cNvPr id="91" name="Rectángulo 90"/>
          <p:cNvSpPr/>
          <p:nvPr/>
        </p:nvSpPr>
        <p:spPr>
          <a:xfrm>
            <a:off x="3589624" y="5611639"/>
            <a:ext cx="2909592" cy="737425"/>
          </a:xfrm>
          <a:prstGeom prst="rect">
            <a:avLst/>
          </a:prstGeom>
          <a:solidFill>
            <a:schemeClr val="accent5">
              <a:lumMod val="9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Temperatura</a:t>
            </a:r>
          </a:p>
          <a:p>
            <a:pPr algn="just"/>
            <a:r>
              <a:rPr lang="es-UY" dirty="0" smtClean="0">
                <a:latin typeface="Times New Roman" panose="02020603050405020304" pitchFamily="18" charset="0"/>
                <a:cs typeface="Times New Roman" panose="02020603050405020304" pitchFamily="18" charset="0"/>
              </a:rPr>
              <a:t>54 estudio, 11 verificación</a:t>
            </a:r>
            <a:endParaRPr lang="es-UY" dirty="0">
              <a:latin typeface="Times New Roman" panose="02020603050405020304" pitchFamily="18" charset="0"/>
              <a:cs typeface="Times New Roman" panose="02020603050405020304" pitchFamily="18" charset="0"/>
            </a:endParaRPr>
          </a:p>
        </p:txBody>
      </p:sp>
      <p:sp>
        <p:nvSpPr>
          <p:cNvPr id="97" name="Rectángulo 96"/>
          <p:cNvSpPr/>
          <p:nvPr/>
        </p:nvSpPr>
        <p:spPr>
          <a:xfrm>
            <a:off x="2441174" y="2060789"/>
            <a:ext cx="3019732" cy="854198"/>
          </a:xfrm>
          <a:prstGeom prst="rect">
            <a:avLst/>
          </a:prstGeom>
          <a:solidFill>
            <a:srgbClr val="FFCCFF"/>
          </a:solidFill>
          <a:ln>
            <a:solidFill>
              <a:srgbClr val="FF8BC8"/>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dirty="0" smtClean="0">
                <a:latin typeface="Times New Roman" panose="02020603050405020304" pitchFamily="18" charset="0"/>
                <a:cs typeface="Times New Roman" panose="02020603050405020304" pitchFamily="18" charset="0"/>
              </a:rPr>
              <a:t>Base de </a:t>
            </a:r>
            <a:r>
              <a:rPr lang="en-US" dirty="0" err="1" smtClean="0">
                <a:latin typeface="Times New Roman" panose="02020603050405020304" pitchFamily="18" charset="0"/>
                <a:cs typeface="Times New Roman" panose="02020603050405020304" pitchFamily="18" charset="0"/>
              </a:rPr>
              <a:t>datos</a:t>
            </a:r>
            <a:r>
              <a:rPr lang="en-US" dirty="0" smtClean="0">
                <a:latin typeface="Times New Roman" panose="02020603050405020304" pitchFamily="18" charset="0"/>
                <a:cs typeface="Times New Roman" panose="02020603050405020304" pitchFamily="18" charset="0"/>
              </a:rPr>
              <a:t> en Excel (.csv)</a:t>
            </a:r>
            <a:endParaRPr lang="en-US" dirty="0">
              <a:latin typeface="Times New Roman" panose="02020603050405020304" pitchFamily="18" charset="0"/>
              <a:cs typeface="Times New Roman" panose="02020603050405020304" pitchFamily="18" charset="0"/>
            </a:endParaRPr>
          </a:p>
        </p:txBody>
      </p:sp>
      <p:sp>
        <p:nvSpPr>
          <p:cNvPr id="98" name="Rectángulo 97"/>
          <p:cNvSpPr/>
          <p:nvPr/>
        </p:nvSpPr>
        <p:spPr>
          <a:xfrm>
            <a:off x="347382" y="4479654"/>
            <a:ext cx="2753873" cy="906674"/>
          </a:xfrm>
          <a:prstGeom prst="rect">
            <a:avLst/>
          </a:prstGeom>
          <a:solidFill>
            <a:schemeClr val="accent5">
              <a:lumMod val="9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C" dirty="0" smtClean="0">
              <a:solidFill>
                <a:schemeClr val="tx1"/>
              </a:solidFill>
              <a:latin typeface="Times New Roman" panose="02020603050405020304" pitchFamily="18" charset="0"/>
              <a:cs typeface="Times New Roman" panose="02020603050405020304" pitchFamily="18" charset="0"/>
            </a:endParaRPr>
          </a:p>
          <a:p>
            <a:pPr algn="just"/>
            <a:r>
              <a:rPr lang="es-EC" dirty="0" smtClean="0">
                <a:solidFill>
                  <a:schemeClr val="tx1"/>
                </a:solidFill>
                <a:latin typeface="Times New Roman" panose="02020603050405020304" pitchFamily="18" charset="0"/>
                <a:cs typeface="Times New Roman" panose="02020603050405020304" pitchFamily="18" charset="0"/>
              </a:rPr>
              <a:t>Separación </a:t>
            </a:r>
            <a:r>
              <a:rPr lang="es-EC" dirty="0">
                <a:solidFill>
                  <a:schemeClr val="tx1"/>
                </a:solidFill>
                <a:latin typeface="Times New Roman" panose="02020603050405020304" pitchFamily="18" charset="0"/>
                <a:cs typeface="Times New Roman" panose="02020603050405020304" pitchFamily="18" charset="0"/>
              </a:rPr>
              <a:t>de muestras en dos grupos ( estudio y verificación)</a:t>
            </a:r>
            <a:endParaRPr lang="es-UY" dirty="0">
              <a:solidFill>
                <a:schemeClr val="tx1"/>
              </a:solidFill>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99" name="Rectángulo 98"/>
          <p:cNvSpPr/>
          <p:nvPr/>
        </p:nvSpPr>
        <p:spPr>
          <a:xfrm>
            <a:off x="5734336" y="2062692"/>
            <a:ext cx="2616346" cy="897771"/>
          </a:xfrm>
          <a:prstGeom prst="rect">
            <a:avLst/>
          </a:prstGeom>
          <a:solidFill>
            <a:schemeClr val="accent3">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C" dirty="0" smtClean="0">
                <a:solidFill>
                  <a:schemeClr val="tx1"/>
                </a:solidFill>
                <a:latin typeface="Times New Roman" panose="02020603050405020304" pitchFamily="18" charset="0"/>
                <a:cs typeface="Times New Roman" panose="02020603050405020304" pitchFamily="18" charset="0"/>
              </a:rPr>
              <a:t>Variables principal y secundarias(As, pH y T)</a:t>
            </a:r>
            <a:endParaRPr lang="es-UY" dirty="0">
              <a:solidFill>
                <a:schemeClr val="tx1"/>
              </a:solidFill>
              <a:latin typeface="Times New Roman" panose="02020603050405020304" pitchFamily="18" charset="0"/>
              <a:cs typeface="Times New Roman" panose="02020603050405020304" pitchFamily="18" charset="0"/>
            </a:endParaRPr>
          </a:p>
        </p:txBody>
      </p:sp>
      <p:cxnSp>
        <p:nvCxnSpPr>
          <p:cNvPr id="109" name="Conector recto 108"/>
          <p:cNvCxnSpPr/>
          <p:nvPr/>
        </p:nvCxnSpPr>
        <p:spPr>
          <a:xfrm>
            <a:off x="5450382" y="2485711"/>
            <a:ext cx="283954" cy="2177"/>
          </a:xfrm>
          <a:prstGeom prst="line">
            <a:avLst/>
          </a:prstGeom>
        </p:spPr>
        <p:style>
          <a:lnRef idx="1">
            <a:schemeClr val="dk1"/>
          </a:lnRef>
          <a:fillRef idx="0">
            <a:schemeClr val="dk1"/>
          </a:fillRef>
          <a:effectRef idx="0">
            <a:schemeClr val="dk1"/>
          </a:effectRef>
          <a:fontRef idx="minor">
            <a:schemeClr val="tx1"/>
          </a:fontRef>
        </p:style>
      </p:cxnSp>
      <p:cxnSp>
        <p:nvCxnSpPr>
          <p:cNvPr id="110" name="Conector recto 109"/>
          <p:cNvCxnSpPr/>
          <p:nvPr/>
        </p:nvCxnSpPr>
        <p:spPr>
          <a:xfrm>
            <a:off x="8333144" y="2470672"/>
            <a:ext cx="283954" cy="2177"/>
          </a:xfrm>
          <a:prstGeom prst="line">
            <a:avLst/>
          </a:prstGeom>
        </p:spPr>
        <p:style>
          <a:lnRef idx="1">
            <a:schemeClr val="dk1"/>
          </a:lnRef>
          <a:fillRef idx="0">
            <a:schemeClr val="dk1"/>
          </a:fillRef>
          <a:effectRef idx="0">
            <a:schemeClr val="dk1"/>
          </a:effectRef>
          <a:fontRef idx="minor">
            <a:schemeClr val="tx1"/>
          </a:fontRef>
        </p:style>
      </p:cxnSp>
      <p:sp>
        <p:nvSpPr>
          <p:cNvPr id="111" name="Rectángulo 110"/>
          <p:cNvSpPr/>
          <p:nvPr/>
        </p:nvSpPr>
        <p:spPr>
          <a:xfrm>
            <a:off x="7311723" y="4667468"/>
            <a:ext cx="2888985" cy="744389"/>
          </a:xfrm>
          <a:prstGeom prst="rect">
            <a:avLst/>
          </a:prstGeom>
          <a:solidFill>
            <a:schemeClr val="accent5">
              <a:lumMod val="9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solidFill>
                  <a:schemeClr val="tx1"/>
                </a:solidFill>
                <a:latin typeface="Times New Roman" panose="02020603050405020304" pitchFamily="18" charset="0"/>
                <a:cs typeface="Times New Roman" panose="02020603050405020304" pitchFamily="18" charset="0"/>
              </a:rPr>
              <a:t>Análisis exploratorio, análisis estructural y predicción</a:t>
            </a:r>
            <a:endParaRPr lang="es-UY" dirty="0">
              <a:solidFill>
                <a:schemeClr val="tx1"/>
              </a:solidFill>
              <a:latin typeface="Times New Roman" panose="02020603050405020304" pitchFamily="18" charset="0"/>
              <a:cs typeface="Times New Roman" panose="02020603050405020304" pitchFamily="18" charset="0"/>
            </a:endParaRPr>
          </a:p>
        </p:txBody>
      </p:sp>
      <p:cxnSp>
        <p:nvCxnSpPr>
          <p:cNvPr id="108" name="Conector recto 107"/>
          <p:cNvCxnSpPr/>
          <p:nvPr/>
        </p:nvCxnSpPr>
        <p:spPr>
          <a:xfrm>
            <a:off x="10484773" y="2921735"/>
            <a:ext cx="0" cy="413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ector recto 114"/>
          <p:cNvCxnSpPr/>
          <p:nvPr/>
        </p:nvCxnSpPr>
        <p:spPr>
          <a:xfrm flipH="1">
            <a:off x="1176533" y="3335041"/>
            <a:ext cx="9308240" cy="9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a:xfrm>
            <a:off x="1176533" y="3358588"/>
            <a:ext cx="1" cy="76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Conector recto de flecha 119"/>
          <p:cNvCxnSpPr/>
          <p:nvPr/>
        </p:nvCxnSpPr>
        <p:spPr>
          <a:xfrm flipH="1">
            <a:off x="1176532" y="3344754"/>
            <a:ext cx="1" cy="1112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ector recto 124"/>
          <p:cNvCxnSpPr>
            <a:stCxn id="98" idx="3"/>
          </p:cNvCxnSpPr>
          <p:nvPr/>
        </p:nvCxnSpPr>
        <p:spPr>
          <a:xfrm flipV="1">
            <a:off x="3101255" y="4457031"/>
            <a:ext cx="488369" cy="47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ector recto 126"/>
          <p:cNvCxnSpPr/>
          <p:nvPr/>
        </p:nvCxnSpPr>
        <p:spPr>
          <a:xfrm>
            <a:off x="3111225" y="5161017"/>
            <a:ext cx="490334" cy="450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3601559" y="4667468"/>
            <a:ext cx="2897657" cy="737425"/>
          </a:xfrm>
          <a:prstGeom prst="rect">
            <a:avLst/>
          </a:prstGeom>
          <a:solidFill>
            <a:schemeClr val="accent5">
              <a:lumMod val="9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pH</a:t>
            </a:r>
          </a:p>
          <a:p>
            <a:pPr algn="just"/>
            <a:r>
              <a:rPr lang="es-UY" dirty="0" smtClean="0">
                <a:latin typeface="Times New Roman" panose="02020603050405020304" pitchFamily="18" charset="0"/>
                <a:cs typeface="Times New Roman" panose="02020603050405020304" pitchFamily="18" charset="0"/>
              </a:rPr>
              <a:t>54 estudio, 11 verificación</a:t>
            </a:r>
            <a:endParaRPr lang="es-UY" dirty="0">
              <a:latin typeface="Times New Roman" panose="02020603050405020304" pitchFamily="18" charset="0"/>
              <a:cs typeface="Times New Roman" panose="02020603050405020304" pitchFamily="18" charset="0"/>
            </a:endParaRPr>
          </a:p>
        </p:txBody>
      </p:sp>
      <p:cxnSp>
        <p:nvCxnSpPr>
          <p:cNvPr id="13" name="Conector recto 12"/>
          <p:cNvCxnSpPr/>
          <p:nvPr/>
        </p:nvCxnSpPr>
        <p:spPr>
          <a:xfrm>
            <a:off x="3111225" y="5021794"/>
            <a:ext cx="49033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6499216" y="5021793"/>
            <a:ext cx="81250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6523086" y="4434431"/>
            <a:ext cx="788637" cy="233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6504899" y="5411858"/>
            <a:ext cx="806824" cy="222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7640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37618"/>
            <a:ext cx="10636624" cy="664748"/>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380785" y="702366"/>
            <a:ext cx="11430429" cy="456733"/>
          </a:xfr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r>
              <a:rPr lang="es-ES" sz="2800" dirty="0">
                <a:latin typeface="Times New Roman" panose="02020603050405020304" pitchFamily="18" charset="0"/>
                <a:cs typeface="Times New Roman" panose="02020603050405020304" pitchFamily="18" charset="0"/>
              </a:rPr>
              <a:t>Análisis Exploratorio</a:t>
            </a: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endParaRPr lang="es-EC" sz="2800" dirty="0">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842525506"/>
              </p:ext>
            </p:extLst>
          </p:nvPr>
        </p:nvGraphicFramePr>
        <p:xfrm>
          <a:off x="636102" y="1549476"/>
          <a:ext cx="10919794" cy="720600"/>
        </p:xfrm>
        <a:graphic>
          <a:graphicData uri="http://schemas.openxmlformats.org/drawingml/2006/table">
            <a:tbl>
              <a:tblPr firstRow="1" firstCol="1" bandRow="1">
                <a:tableStyleId>{ED083AE6-46FA-4A59-8FB0-9F97EB10719F}</a:tableStyleId>
              </a:tblPr>
              <a:tblGrid>
                <a:gridCol w="844314"/>
                <a:gridCol w="844314"/>
                <a:gridCol w="844314"/>
                <a:gridCol w="1153896"/>
                <a:gridCol w="1322758"/>
                <a:gridCol w="844314"/>
                <a:gridCol w="844314"/>
                <a:gridCol w="844314"/>
                <a:gridCol w="844314"/>
                <a:gridCol w="844314"/>
                <a:gridCol w="844314"/>
                <a:gridCol w="844314"/>
              </a:tblGrid>
              <a:tr h="463425">
                <a:tc>
                  <a:txBody>
                    <a:bodyPr/>
                    <a:lstStyle/>
                    <a:p>
                      <a:pPr algn="ctr" rtl="0" fontAlgn="ctr"/>
                      <a:r>
                        <a:rPr lang="es-ES" sz="1400" u="none" strike="noStrike" dirty="0">
                          <a:effectLst/>
                        </a:rPr>
                        <a:t>N</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Media</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Mediana</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Desviación Estándar</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Coeficiente de Variación</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Simetría</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Curtosis</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0%</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25%</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50%</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75%</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100%</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r>
              <a:tr h="257175">
                <a:tc>
                  <a:txBody>
                    <a:bodyPr/>
                    <a:lstStyle/>
                    <a:p>
                      <a:pPr algn="ctr" rtl="0" fontAlgn="ctr"/>
                      <a:r>
                        <a:rPr lang="es-ES" sz="1400" u="none" strike="noStrike" dirty="0">
                          <a:effectLst/>
                        </a:rPr>
                        <a:t>65</a:t>
                      </a:r>
                      <a:endParaRPr lang="es-ES" sz="1400" b="1"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a:effectLst/>
                        </a:rPr>
                        <a:t>0.2254</a:t>
                      </a:r>
                      <a:endParaRPr lang="es-ES" sz="1400" b="0" i="0" u="none" strike="noStrike">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0.22</a:t>
                      </a:r>
                      <a:endParaRPr lang="es-ES" sz="1400" b="0"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a:effectLst/>
                        </a:rPr>
                        <a:t>0.1367</a:t>
                      </a:r>
                      <a:endParaRPr lang="es-ES" sz="1400" b="0" i="0" u="none" strike="noStrike">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0.6063</a:t>
                      </a:r>
                      <a:endParaRPr lang="es-ES" sz="1400" b="0"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a:effectLst/>
                        </a:rPr>
                        <a:t>0.7218</a:t>
                      </a:r>
                      <a:endParaRPr lang="es-ES" sz="1400" b="0" i="0" u="none" strike="noStrike">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a:effectLst/>
                        </a:rPr>
                        <a:t>0.6371</a:t>
                      </a:r>
                      <a:endParaRPr lang="es-ES" sz="1400" b="0" i="0" u="none" strike="noStrike">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0.02</a:t>
                      </a:r>
                      <a:endParaRPr lang="es-ES" sz="1400" b="0"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a:effectLst/>
                        </a:rPr>
                        <a:t>0.1075</a:t>
                      </a:r>
                      <a:endParaRPr lang="es-ES" sz="1400" b="0" i="0" u="none" strike="noStrike">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a:effectLst/>
                        </a:rPr>
                        <a:t>0.215</a:t>
                      </a:r>
                      <a:endParaRPr lang="es-ES" sz="1400" b="0" i="0" u="none" strike="noStrike">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a:effectLst/>
                        </a:rPr>
                        <a:t>0.3125</a:t>
                      </a:r>
                      <a:endParaRPr lang="es-ES" sz="1400" b="0" i="0" u="none" strike="noStrike">
                        <a:solidFill>
                          <a:schemeClr val="tx1"/>
                        </a:solidFill>
                        <a:effectLst/>
                        <a:latin typeface="Times New Roman" panose="02020603050405020304" pitchFamily="18" charset="0"/>
                      </a:endParaRPr>
                    </a:p>
                  </a:txBody>
                  <a:tcPr marL="9525" marR="9525" marT="9525" marB="0" anchor="ctr">
                    <a:solidFill>
                      <a:srgbClr val="FFFF99"/>
                    </a:solidFill>
                  </a:tcPr>
                </a:tc>
                <a:tc>
                  <a:txBody>
                    <a:bodyPr/>
                    <a:lstStyle/>
                    <a:p>
                      <a:pPr algn="ctr" rtl="0" fontAlgn="ctr"/>
                      <a:r>
                        <a:rPr lang="es-ES" sz="1400" u="none" strike="noStrike" dirty="0">
                          <a:effectLst/>
                        </a:rPr>
                        <a:t>0.65</a:t>
                      </a:r>
                      <a:endParaRPr lang="es-ES" sz="1400" b="0" i="0" u="none" strike="noStrike" dirty="0">
                        <a:solidFill>
                          <a:schemeClr val="tx1"/>
                        </a:solidFill>
                        <a:effectLst/>
                        <a:latin typeface="Times New Roman" panose="02020603050405020304" pitchFamily="18" charset="0"/>
                      </a:endParaRPr>
                    </a:p>
                  </a:txBody>
                  <a:tcPr marL="9525" marR="9525" marT="9525" marB="0" anchor="ctr">
                    <a:solidFill>
                      <a:srgbClr val="FFFF99"/>
                    </a:solid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4179808134"/>
              </p:ext>
            </p:extLst>
          </p:nvPr>
        </p:nvGraphicFramePr>
        <p:xfrm>
          <a:off x="638132" y="2602258"/>
          <a:ext cx="10915735" cy="769178"/>
        </p:xfrm>
        <a:graphic>
          <a:graphicData uri="http://schemas.openxmlformats.org/drawingml/2006/table">
            <a:tbl>
              <a:tblPr firstRow="1" firstCol="1" bandRow="1">
                <a:tableStyleId>{ED083AE6-46FA-4A59-8FB0-9F97EB10719F}</a:tableStyleId>
              </a:tblPr>
              <a:tblGrid>
                <a:gridCol w="844000"/>
                <a:gridCol w="844000"/>
                <a:gridCol w="844000"/>
                <a:gridCol w="1153467"/>
                <a:gridCol w="1322268"/>
                <a:gridCol w="844000"/>
                <a:gridCol w="844000"/>
                <a:gridCol w="844000"/>
                <a:gridCol w="844000"/>
                <a:gridCol w="844000"/>
                <a:gridCol w="844000"/>
                <a:gridCol w="844000"/>
              </a:tblGrid>
              <a:tr h="512003">
                <a:tc>
                  <a:txBody>
                    <a:bodyPr/>
                    <a:lstStyle/>
                    <a:p>
                      <a:pPr algn="ctr" rtl="0" fontAlgn="ctr"/>
                      <a:r>
                        <a:rPr lang="es-ES" sz="1400" u="none" strike="noStrike" dirty="0">
                          <a:effectLst/>
                        </a:rPr>
                        <a:t>N</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Media</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Mediana</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Desviación Estándar</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Coeficiente de Variación</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Simetría</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Curtosis</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0%</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25%</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50%</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75%</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a:effectLst/>
                        </a:rPr>
                        <a:t>100%</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r>
              <a:tr h="257175">
                <a:tc>
                  <a:txBody>
                    <a:bodyPr/>
                    <a:lstStyle/>
                    <a:p>
                      <a:pPr algn="ctr" rtl="0" fontAlgn="ctr"/>
                      <a:r>
                        <a:rPr lang="es-ES" sz="1400" b="1" i="0" u="none" strike="noStrike" dirty="0" smtClean="0">
                          <a:solidFill>
                            <a:schemeClr val="tx1"/>
                          </a:solidFill>
                          <a:effectLst/>
                          <a:latin typeface="+mn-lt"/>
                        </a:rPr>
                        <a:t>54</a:t>
                      </a:r>
                      <a:endParaRPr lang="es-ES" sz="1400" b="1"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7.4164</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7.435</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0.3392</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0.0457</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u="none" strike="noStrike" dirty="0" smtClean="0">
                          <a:effectLst/>
                        </a:rPr>
                        <a:t>0.0449</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-1.2090</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6.89</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7.08</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7.43</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7.68</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c>
                  <a:txBody>
                    <a:bodyPr/>
                    <a:lstStyle/>
                    <a:p>
                      <a:pPr algn="ctr" rtl="0" fontAlgn="ctr"/>
                      <a:r>
                        <a:rPr lang="es-ES" sz="1400" b="0" i="0" u="none" strike="noStrike" dirty="0" smtClean="0">
                          <a:solidFill>
                            <a:schemeClr val="tx1"/>
                          </a:solidFill>
                          <a:effectLst/>
                          <a:latin typeface="+mn-lt"/>
                        </a:rPr>
                        <a:t>7.99</a:t>
                      </a:r>
                      <a:endParaRPr lang="es-ES" sz="1400" b="0" i="0" u="none" strike="noStrike" dirty="0">
                        <a:solidFill>
                          <a:schemeClr val="tx1"/>
                        </a:solidFill>
                        <a:effectLst/>
                        <a:latin typeface="Times New Roman" panose="02020603050405020304" pitchFamily="18" charset="0"/>
                      </a:endParaRPr>
                    </a:p>
                  </a:txBody>
                  <a:tcPr marL="9525" marR="9525" marT="9525" marB="0" anchor="ctr">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tcPr>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262555985"/>
              </p:ext>
            </p:extLst>
          </p:nvPr>
        </p:nvGraphicFramePr>
        <p:xfrm>
          <a:off x="644754" y="3723861"/>
          <a:ext cx="10902489" cy="769302"/>
        </p:xfrm>
        <a:graphic>
          <a:graphicData uri="http://schemas.openxmlformats.org/drawingml/2006/table">
            <a:tbl>
              <a:tblPr firstRow="1" firstCol="1" bandRow="1">
                <a:tableStyleId>{ED083AE6-46FA-4A59-8FB0-9F97EB10719F}</a:tableStyleId>
              </a:tblPr>
              <a:tblGrid>
                <a:gridCol w="842976"/>
                <a:gridCol w="842976"/>
                <a:gridCol w="842976"/>
                <a:gridCol w="1152067"/>
                <a:gridCol w="1320662"/>
                <a:gridCol w="842976"/>
                <a:gridCol w="842976"/>
                <a:gridCol w="842976"/>
                <a:gridCol w="842976"/>
                <a:gridCol w="842976"/>
                <a:gridCol w="842976"/>
                <a:gridCol w="842976"/>
              </a:tblGrid>
              <a:tr h="512127">
                <a:tc>
                  <a:txBody>
                    <a:bodyPr/>
                    <a:lstStyle/>
                    <a:p>
                      <a:pPr algn="ctr" rtl="0" fontAlgn="ctr"/>
                      <a:r>
                        <a:rPr lang="es-ES" sz="1400" u="none" strike="noStrike" dirty="0">
                          <a:effectLst/>
                          <a:latin typeface="+mn-lt"/>
                          <a:cs typeface="Times New Roman" panose="02020603050405020304" pitchFamily="18" charset="0"/>
                        </a:rPr>
                        <a:t>N</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Media</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Mediana</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Desviación Estándar</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Coeficiente de Variación</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Simetría</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Curtosis</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0%</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25%</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50%</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75%</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u="none" strike="noStrike" dirty="0">
                          <a:effectLst/>
                          <a:latin typeface="+mn-lt"/>
                          <a:cs typeface="Times New Roman" panose="02020603050405020304" pitchFamily="18" charset="0"/>
                        </a:rPr>
                        <a:t>100%</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257175">
                <a:tc>
                  <a:txBody>
                    <a:bodyPr/>
                    <a:lstStyle/>
                    <a:p>
                      <a:pPr algn="ctr" rtl="0" fontAlgn="ctr"/>
                      <a:r>
                        <a:rPr lang="es-ES" sz="1400" b="1" i="0" u="none" strike="noStrike" dirty="0" smtClean="0">
                          <a:solidFill>
                            <a:schemeClr val="tx1"/>
                          </a:solidFill>
                          <a:effectLst/>
                          <a:latin typeface="+mn-lt"/>
                          <a:cs typeface="Times New Roman" panose="02020603050405020304" pitchFamily="18" charset="0"/>
                        </a:rPr>
                        <a:t>54</a:t>
                      </a:r>
                      <a:endParaRPr lang="es-ES" sz="1400" b="1"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12.822</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12.80</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0.4776</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0.0372</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0.3877</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-0.6083</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12</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12.5</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12.8</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13.1</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rtl="0" fontAlgn="ctr"/>
                      <a:r>
                        <a:rPr lang="es-ES" sz="1400" b="0" i="0" u="none" strike="noStrike" dirty="0" smtClean="0">
                          <a:solidFill>
                            <a:schemeClr val="tx1"/>
                          </a:solidFill>
                          <a:effectLst/>
                          <a:latin typeface="+mn-lt"/>
                          <a:cs typeface="Times New Roman" panose="02020603050405020304" pitchFamily="18" charset="0"/>
                        </a:rPr>
                        <a:t>13.9</a:t>
                      </a:r>
                      <a:endParaRPr lang="es-ES" sz="1400" b="0" i="0" u="none" strike="noStrike" dirty="0">
                        <a:solidFill>
                          <a:schemeClr val="tx1"/>
                        </a:solidFill>
                        <a:effectLst/>
                        <a:latin typeface="+mn-lt"/>
                        <a:cs typeface="Times New Roman" panose="02020603050405020304" pitchFamily="18" charset="0"/>
                      </a:endParaRPr>
                    </a:p>
                  </a:txBody>
                  <a:tcPr marL="9525" marR="9525" marT="9525" marB="0" anchor="c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bl>
          </a:graphicData>
        </a:graphic>
      </p:graphicFrame>
      <p:pic>
        <p:nvPicPr>
          <p:cNvPr id="16" name="Imagen 15" descr="C:\Users\USUARIO\Desktop\GISS\TESIS\Histograma_pH.png"/>
          <p:cNvPicPr/>
          <p:nvPr/>
        </p:nvPicPr>
        <p:blipFill rotWithShape="1">
          <a:blip r:embed="rId3">
            <a:extLst>
              <a:ext uri="{28A0092B-C50C-407E-A947-70E740481C1C}">
                <a14:useLocalDpi xmlns:a14="http://schemas.microsoft.com/office/drawing/2010/main" val="0"/>
              </a:ext>
            </a:extLst>
          </a:blip>
          <a:srcRect t="7358" r="6624" b="5905"/>
          <a:stretch/>
        </p:blipFill>
        <p:spPr bwMode="auto">
          <a:xfrm>
            <a:off x="4171327" y="4904794"/>
            <a:ext cx="3535688" cy="175270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7" name="Imagen 16"/>
          <p:cNvPicPr/>
          <p:nvPr/>
        </p:nvPicPr>
        <p:blipFill rotWithShape="1">
          <a:blip r:embed="rId4">
            <a:extLst>
              <a:ext uri="{28A0092B-C50C-407E-A947-70E740481C1C}">
                <a14:useLocalDpi xmlns:a14="http://schemas.microsoft.com/office/drawing/2010/main" val="0"/>
              </a:ext>
            </a:extLst>
          </a:blip>
          <a:srcRect t="8102" r="6468" b="5149"/>
          <a:stretch/>
        </p:blipFill>
        <p:spPr bwMode="auto">
          <a:xfrm>
            <a:off x="8226779" y="4904794"/>
            <a:ext cx="3584435" cy="17295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8" name="Imagen 17"/>
          <p:cNvPicPr/>
          <p:nvPr/>
        </p:nvPicPr>
        <p:blipFill rotWithShape="1">
          <a:blip r:embed="rId5">
            <a:extLst>
              <a:ext uri="{28A0092B-C50C-407E-A947-70E740481C1C}">
                <a14:useLocalDpi xmlns:a14="http://schemas.microsoft.com/office/drawing/2010/main" val="0"/>
              </a:ext>
            </a:extLst>
          </a:blip>
          <a:srcRect t="7986" r="7193" b="5847"/>
          <a:stretch/>
        </p:blipFill>
        <p:spPr bwMode="auto">
          <a:xfrm>
            <a:off x="236555" y="4916409"/>
            <a:ext cx="3415008" cy="172948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 name="Elipse 3"/>
          <p:cNvSpPr/>
          <p:nvPr/>
        </p:nvSpPr>
        <p:spPr>
          <a:xfrm>
            <a:off x="4353637" y="3094287"/>
            <a:ext cx="1255594" cy="2903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4353637" y="4218658"/>
            <a:ext cx="1255594" cy="22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Elipse 12"/>
          <p:cNvSpPr/>
          <p:nvPr/>
        </p:nvSpPr>
        <p:spPr>
          <a:xfrm>
            <a:off x="4353637" y="2031987"/>
            <a:ext cx="1255594" cy="22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282913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37617"/>
            <a:ext cx="10636624" cy="701972"/>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456770" y="842385"/>
            <a:ext cx="11430430" cy="408191"/>
          </a:xfr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r>
              <a:rPr lang="es-ES" sz="2800" dirty="0">
                <a:latin typeface="Times New Roman" panose="02020603050405020304" pitchFamily="18" charset="0"/>
                <a:cs typeface="Times New Roman" panose="02020603050405020304" pitchFamily="18" charset="0"/>
              </a:rPr>
              <a:t>Análisis Estructural de los datos</a:t>
            </a: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endParaRPr lang="es-EC" sz="2800" dirty="0">
              <a:latin typeface="Times New Roman" panose="02020603050405020304" pitchFamily="18" charset="0"/>
              <a:cs typeface="Times New Roman" panose="02020603050405020304" pitchFamily="18" charset="0"/>
            </a:endParaRPr>
          </a:p>
        </p:txBody>
      </p:sp>
      <p:pic>
        <p:nvPicPr>
          <p:cNvPr id="12" name="Imagen 11"/>
          <p:cNvPicPr/>
          <p:nvPr/>
        </p:nvPicPr>
        <p:blipFill rotWithShape="1">
          <a:blip r:embed="rId2">
            <a:extLst>
              <a:ext uri="{28A0092B-C50C-407E-A947-70E740481C1C}">
                <a14:useLocalDpi xmlns:a14="http://schemas.microsoft.com/office/drawing/2010/main" val="0"/>
              </a:ext>
            </a:extLst>
          </a:blip>
          <a:srcRect l="7713" t="20101" r="5633" b="19974"/>
          <a:stretch/>
        </p:blipFill>
        <p:spPr bwMode="auto">
          <a:xfrm>
            <a:off x="5882264" y="1517071"/>
            <a:ext cx="3698372" cy="172593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aphicFrame>
        <p:nvGraphicFramePr>
          <p:cNvPr id="6" name="Tabla 5"/>
          <p:cNvGraphicFramePr>
            <a:graphicFrameLocks noGrp="1"/>
          </p:cNvGraphicFramePr>
          <p:nvPr>
            <p:extLst>
              <p:ext uri="{D42A27DB-BD31-4B8C-83A1-F6EECF244321}">
                <p14:modId xmlns:p14="http://schemas.microsoft.com/office/powerpoint/2010/main" val="4278466332"/>
              </p:ext>
            </p:extLst>
          </p:nvPr>
        </p:nvGraphicFramePr>
        <p:xfrm>
          <a:off x="214507" y="1769276"/>
          <a:ext cx="5478322" cy="1192847"/>
        </p:xfrm>
        <a:graphic>
          <a:graphicData uri="http://schemas.openxmlformats.org/drawingml/2006/table">
            <a:tbl>
              <a:tblPr firstRow="1" firstCol="1" bandRow="1">
                <a:tableStyleId>{5C22544A-7EE6-4342-B048-85BDC9FD1C3A}</a:tableStyleId>
              </a:tblPr>
              <a:tblGrid>
                <a:gridCol w="1696180"/>
                <a:gridCol w="1878648"/>
                <a:gridCol w="1903494"/>
              </a:tblGrid>
              <a:tr h="334339">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Estructura</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tcPr>
                </a:tc>
                <a:tc gridSpan="2">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Parámetros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tcPr>
                </a:tc>
                <a:tc hMerge="1">
                  <a:txBody>
                    <a:bodyPr/>
                    <a:lstStyle/>
                    <a:p>
                      <a:endParaRPr lang="es-EC"/>
                    </a:p>
                  </a:txBody>
                  <a:tcPr/>
                </a:tc>
              </a:tr>
              <a:tr h="461327">
                <a:tc rowSpan="2">
                  <a:txBody>
                    <a:bodyPr/>
                    <a:lstStyle/>
                    <a:p>
                      <a:pPr algn="ctr">
                        <a:lnSpc>
                          <a:spcPct val="150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Efecto Pepita</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Rango o alcance (m)</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Sill o meseta (mg/l)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tcPr>
                </a:tc>
              </a:tr>
              <a:tr h="334339">
                <a:tc vMerge="1">
                  <a:txBody>
                    <a:bodyPr/>
                    <a:lstStyle/>
                    <a:p>
                      <a:endParaRPr lang="es-EC"/>
                    </a:p>
                  </a:txBody>
                  <a:tcPr/>
                </a:tc>
                <a:tc>
                  <a:txBody>
                    <a:bodyPr/>
                    <a:lstStyle/>
                    <a:p>
                      <a:pPr algn="ctr">
                        <a:lnSpc>
                          <a:spcPct val="150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628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17368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tcPr>
                </a:tc>
              </a:tr>
            </a:tbl>
          </a:graphicData>
        </a:graphic>
      </p:graphicFrame>
      <p:pic>
        <p:nvPicPr>
          <p:cNvPr id="13" name="Imagen 12"/>
          <p:cNvPicPr/>
          <p:nvPr/>
        </p:nvPicPr>
        <p:blipFill rotWithShape="1">
          <a:blip r:embed="rId3">
            <a:extLst>
              <a:ext uri="{28A0092B-C50C-407E-A947-70E740481C1C}">
                <a14:useLocalDpi xmlns:a14="http://schemas.microsoft.com/office/drawing/2010/main" val="0"/>
              </a:ext>
            </a:extLst>
          </a:blip>
          <a:srcRect l="5843" t="21464" r="4187" b="17774"/>
          <a:stretch/>
        </p:blipFill>
        <p:spPr bwMode="auto">
          <a:xfrm>
            <a:off x="5882264" y="3509496"/>
            <a:ext cx="3698372" cy="146315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5" name="Imagen 14"/>
          <p:cNvPicPr/>
          <p:nvPr/>
        </p:nvPicPr>
        <p:blipFill rotWithShape="1">
          <a:blip r:embed="rId4">
            <a:extLst>
              <a:ext uri="{28A0092B-C50C-407E-A947-70E740481C1C}">
                <a14:useLocalDpi xmlns:a14="http://schemas.microsoft.com/office/drawing/2010/main" val="0"/>
              </a:ext>
            </a:extLst>
          </a:blip>
          <a:srcRect l="5452" t="20249" r="4032" b="16160"/>
          <a:stretch/>
        </p:blipFill>
        <p:spPr bwMode="auto">
          <a:xfrm>
            <a:off x="5882264" y="5239141"/>
            <a:ext cx="3698372" cy="159534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aphicFrame>
        <p:nvGraphicFramePr>
          <p:cNvPr id="7" name="Tabla 6"/>
          <p:cNvGraphicFramePr>
            <a:graphicFrameLocks noGrp="1"/>
          </p:cNvGraphicFramePr>
          <p:nvPr>
            <p:extLst>
              <p:ext uri="{D42A27DB-BD31-4B8C-83A1-F6EECF244321}">
                <p14:modId xmlns:p14="http://schemas.microsoft.com/office/powerpoint/2010/main" val="2243968346"/>
              </p:ext>
            </p:extLst>
          </p:nvPr>
        </p:nvGraphicFramePr>
        <p:xfrm>
          <a:off x="151970" y="3536950"/>
          <a:ext cx="5484555" cy="1097280"/>
        </p:xfrm>
        <a:graphic>
          <a:graphicData uri="http://schemas.openxmlformats.org/drawingml/2006/table">
            <a:tbl>
              <a:tblPr firstRow="1" firstCol="1" bandRow="1">
                <a:tableStyleId>{5C22544A-7EE6-4342-B048-85BDC9FD1C3A}</a:tableStyleId>
              </a:tblPr>
              <a:tblGrid>
                <a:gridCol w="1649534"/>
                <a:gridCol w="1869744"/>
                <a:gridCol w="1965277"/>
              </a:tblGrid>
              <a:tr h="0">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Estructura</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tcPr>
                </a:tc>
                <a:tc gridSpan="2">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Parámetros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tcPr>
                </a:tc>
                <a:tc hMerge="1">
                  <a:txBody>
                    <a:bodyPr/>
                    <a:lstStyle/>
                    <a:p>
                      <a:endParaRPr lang="es-EC"/>
                    </a:p>
                  </a:txBody>
                  <a:tcPr/>
                </a:tc>
              </a:tr>
              <a:tr h="0">
                <a:tc rowSpan="2">
                  <a:txBody>
                    <a:bodyPr/>
                    <a:lstStyle/>
                    <a:p>
                      <a:pPr algn="ctr">
                        <a:lnSpc>
                          <a:spcPct val="150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Cúbico</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Rango o alcance (m)</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Sill o meseta (°C)</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tcPr>
                </a:tc>
              </a:tr>
              <a:tr h="0">
                <a:tc vMerge="1">
                  <a:txBody>
                    <a:bodyPr/>
                    <a:lstStyle/>
                    <a:p>
                      <a:endParaRPr lang="es-EC"/>
                    </a:p>
                  </a:txBody>
                  <a:tcPr/>
                </a:tc>
                <a:tc>
                  <a:txBody>
                    <a:bodyPr/>
                    <a:lstStyle/>
                    <a:p>
                      <a:pPr algn="ctr">
                        <a:lnSpc>
                          <a:spcPct val="150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192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0.0343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tcPr>
                </a:tc>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646511002"/>
              </p:ext>
            </p:extLst>
          </p:nvPr>
        </p:nvGraphicFramePr>
        <p:xfrm>
          <a:off x="111629" y="5207494"/>
          <a:ext cx="5552192" cy="1138835"/>
        </p:xfrm>
        <a:graphic>
          <a:graphicData uri="http://schemas.openxmlformats.org/drawingml/2006/table">
            <a:tbl>
              <a:tblPr firstRow="1" firstCol="1" bandRow="1">
                <a:tableStyleId>{5C22544A-7EE6-4342-B048-85BDC9FD1C3A}</a:tableStyleId>
              </a:tblPr>
              <a:tblGrid>
                <a:gridCol w="1648932"/>
                <a:gridCol w="1951630"/>
                <a:gridCol w="1951630"/>
              </a:tblGrid>
              <a:tr h="242034">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Estructura</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gridSpan="2">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Parámetros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endParaRPr lang="es-EC"/>
                    </a:p>
                  </a:txBody>
                  <a:tcPr/>
                </a:tc>
              </a:tr>
              <a:tr h="407315">
                <a:tc rowSpan="2">
                  <a:txBody>
                    <a:bodyPr/>
                    <a:lstStyle/>
                    <a:p>
                      <a:pPr algn="ctr">
                        <a:lnSpc>
                          <a:spcPct val="150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Cúbico</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Rango o alcance (m)</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Sill o meseta (°C)</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242034">
                <a:tc vMerge="1">
                  <a:txBody>
                    <a:bodyPr/>
                    <a:lstStyle/>
                    <a:p>
                      <a:endParaRPr lang="es-EC"/>
                    </a:p>
                  </a:txBody>
                  <a:tcPr/>
                </a:tc>
                <a:tc>
                  <a:txBody>
                    <a:bodyPr/>
                    <a:lstStyle/>
                    <a:p>
                      <a:pPr algn="ctr">
                        <a:lnSpc>
                          <a:spcPct val="150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193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algn="ctr">
                        <a:lnSpc>
                          <a:spcPct val="150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0.265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bl>
          </a:graphicData>
        </a:graphic>
      </p:graphicFrame>
      <p:pic>
        <p:nvPicPr>
          <p:cNvPr id="10" name="Imagen 9"/>
          <p:cNvPicPr/>
          <p:nvPr/>
        </p:nvPicPr>
        <p:blipFill rotWithShape="1">
          <a:blip r:embed="rId5"/>
          <a:srcRect l="50547" t="37329" r="28467" b="33131"/>
          <a:stretch/>
        </p:blipFill>
        <p:spPr bwMode="auto">
          <a:xfrm>
            <a:off x="9705975" y="1517071"/>
            <a:ext cx="2181225" cy="172593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 10"/>
          <p:cNvPicPr/>
          <p:nvPr/>
        </p:nvPicPr>
        <p:blipFill rotWithShape="1">
          <a:blip r:embed="rId6"/>
          <a:srcRect l="36497" t="18178" r="37532" b="53906"/>
          <a:stretch/>
        </p:blipFill>
        <p:spPr bwMode="auto">
          <a:xfrm>
            <a:off x="9722820" y="4297683"/>
            <a:ext cx="2238375" cy="146167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916264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471" y="36847"/>
            <a:ext cx="10636624" cy="701972"/>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271873" y="853062"/>
            <a:ext cx="11647775" cy="569556"/>
          </a:xfr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r>
              <a:rPr lang="es-ES" sz="2800" dirty="0">
                <a:latin typeface="Times New Roman" panose="02020603050405020304" pitchFamily="18" charset="0"/>
                <a:cs typeface="Times New Roman" panose="02020603050405020304" pitchFamily="18" charset="0"/>
              </a:rPr>
              <a:t>Análisis Estructural de los datos</a:t>
            </a: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endParaRPr lang="es-EC" sz="2800" dirty="0">
              <a:latin typeface="Times New Roman" panose="02020603050405020304" pitchFamily="18" charset="0"/>
              <a:cs typeface="Times New Roman" panose="02020603050405020304" pitchFamily="18" charset="0"/>
            </a:endParaRPr>
          </a:p>
        </p:txBody>
      </p:sp>
      <p:pic>
        <p:nvPicPr>
          <p:cNvPr id="8" name="Imagen 7"/>
          <p:cNvPicPr/>
          <p:nvPr/>
        </p:nvPicPr>
        <p:blipFill rotWithShape="1">
          <a:blip r:embed="rId2">
            <a:extLst>
              <a:ext uri="{28A0092B-C50C-407E-A947-70E740481C1C}">
                <a14:useLocalDpi xmlns:a14="http://schemas.microsoft.com/office/drawing/2010/main" val="0"/>
              </a:ext>
            </a:extLst>
          </a:blip>
          <a:srcRect t="6987" r="5728" b="5158"/>
          <a:stretch/>
        </p:blipFill>
        <p:spPr bwMode="auto">
          <a:xfrm>
            <a:off x="258564" y="2845739"/>
            <a:ext cx="3644583" cy="240971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t="6240" r="6339" b="5676"/>
          <a:stretch/>
        </p:blipFill>
        <p:spPr bwMode="auto">
          <a:xfrm>
            <a:off x="4188888" y="2866056"/>
            <a:ext cx="3731820" cy="240971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p:cNvPicPr/>
          <p:nvPr/>
        </p:nvPicPr>
        <p:blipFill rotWithShape="1">
          <a:blip r:embed="rId4">
            <a:extLst>
              <a:ext uri="{28A0092B-C50C-407E-A947-70E740481C1C}">
                <a14:useLocalDpi xmlns:a14="http://schemas.microsoft.com/office/drawing/2010/main" val="0"/>
              </a:ext>
            </a:extLst>
          </a:blip>
          <a:srcRect b="3841"/>
          <a:stretch/>
        </p:blipFill>
        <p:spPr bwMode="auto">
          <a:xfrm>
            <a:off x="8206449" y="2866056"/>
            <a:ext cx="3713199" cy="240971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Rectángulo 10"/>
          <p:cNvSpPr/>
          <p:nvPr/>
        </p:nvSpPr>
        <p:spPr>
          <a:xfrm>
            <a:off x="271873" y="1902695"/>
            <a:ext cx="1396433" cy="44413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Vecindario móvil</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2084826" y="1900006"/>
            <a:ext cx="1536748" cy="444137"/>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Puntos máximos : 16</a:t>
            </a:r>
            <a:r>
              <a:rPr lang="es-EC"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3" name="Rectángulo 12"/>
          <p:cNvSpPr/>
          <p:nvPr/>
        </p:nvSpPr>
        <p:spPr>
          <a:xfrm>
            <a:off x="4038094" y="1910764"/>
            <a:ext cx="1602168" cy="457071"/>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a:latin typeface="Times New Roman" panose="02020603050405020304" pitchFamily="18" charset="0"/>
                <a:cs typeface="Times New Roman" panose="02020603050405020304" pitchFamily="18" charset="0"/>
              </a:rPr>
              <a:t>Puntos mínimos:6</a:t>
            </a:r>
            <a:r>
              <a:rPr lang="es-EC"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4" name="Rectángulo 13"/>
          <p:cNvSpPr/>
          <p:nvPr/>
        </p:nvSpPr>
        <p:spPr>
          <a:xfrm>
            <a:off x="6056783" y="1924035"/>
            <a:ext cx="1489220" cy="444137"/>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a:latin typeface="Times New Roman" panose="02020603050405020304" pitchFamily="18" charset="0"/>
                <a:cs typeface="Times New Roman" panose="02020603050405020304" pitchFamily="18" charset="0"/>
              </a:rPr>
              <a:t>Número de sectores: 8  </a:t>
            </a:r>
            <a:r>
              <a:rPr lang="es-EC"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5" name="Rectángulo 14"/>
          <p:cNvSpPr/>
          <p:nvPr/>
        </p:nvSpPr>
        <p:spPr>
          <a:xfrm>
            <a:off x="7962524" y="1910764"/>
            <a:ext cx="1827525" cy="457071"/>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C" dirty="0">
                <a:latin typeface="Times New Roman" panose="02020603050405020304" pitchFamily="18" charset="0"/>
                <a:cs typeface="Times New Roman" panose="02020603050405020304" pitchFamily="18" charset="0"/>
              </a:rPr>
              <a:t>Puntos máximos por sector: 2 </a:t>
            </a:r>
            <a:endParaRPr lang="en-US" dirty="0">
              <a:latin typeface="Times New Roman" panose="02020603050405020304" pitchFamily="18" charset="0"/>
              <a:cs typeface="Times New Roman" panose="02020603050405020304" pitchFamily="18" charset="0"/>
            </a:endParaRPr>
          </a:p>
        </p:txBody>
      </p:sp>
      <p:cxnSp>
        <p:nvCxnSpPr>
          <p:cNvPr id="33" name="Conector recto 32"/>
          <p:cNvCxnSpPr/>
          <p:nvPr/>
        </p:nvCxnSpPr>
        <p:spPr>
          <a:xfrm>
            <a:off x="5640262" y="2143975"/>
            <a:ext cx="420625" cy="0"/>
          </a:xfrm>
          <a:prstGeom prst="line">
            <a:avLst/>
          </a:prstGeom>
        </p:spPr>
        <p:style>
          <a:lnRef idx="1">
            <a:schemeClr val="dk1"/>
          </a:lnRef>
          <a:fillRef idx="0">
            <a:schemeClr val="dk1"/>
          </a:fillRef>
          <a:effectRef idx="0">
            <a:schemeClr val="dk1"/>
          </a:effectRef>
          <a:fontRef idx="minor">
            <a:schemeClr val="tx1"/>
          </a:fontRef>
        </p:style>
      </p:cxnSp>
      <p:cxnSp>
        <p:nvCxnSpPr>
          <p:cNvPr id="45" name="Conector recto 44"/>
          <p:cNvCxnSpPr/>
          <p:nvPr/>
        </p:nvCxnSpPr>
        <p:spPr>
          <a:xfrm>
            <a:off x="7541899" y="2136162"/>
            <a:ext cx="420625" cy="0"/>
          </a:xfrm>
          <a:prstGeom prst="line">
            <a:avLst/>
          </a:prstGeom>
        </p:spPr>
        <p:style>
          <a:lnRef idx="1">
            <a:schemeClr val="dk1"/>
          </a:lnRef>
          <a:fillRef idx="0">
            <a:schemeClr val="dk1"/>
          </a:fillRef>
          <a:effectRef idx="0">
            <a:schemeClr val="dk1"/>
          </a:effectRef>
          <a:fontRef idx="minor">
            <a:schemeClr val="tx1"/>
          </a:fontRef>
        </p:style>
      </p:cxnSp>
      <p:cxnSp>
        <p:nvCxnSpPr>
          <p:cNvPr id="47" name="Conector recto 46"/>
          <p:cNvCxnSpPr/>
          <p:nvPr/>
        </p:nvCxnSpPr>
        <p:spPr>
          <a:xfrm>
            <a:off x="1668306" y="2118233"/>
            <a:ext cx="420625" cy="1152"/>
          </a:xfrm>
          <a:prstGeom prst="line">
            <a:avLst/>
          </a:prstGeom>
        </p:spPr>
        <p:style>
          <a:lnRef idx="1">
            <a:schemeClr val="dk1"/>
          </a:lnRef>
          <a:fillRef idx="0">
            <a:schemeClr val="dk1"/>
          </a:fillRef>
          <a:effectRef idx="0">
            <a:schemeClr val="dk1"/>
          </a:effectRef>
          <a:fontRef idx="minor">
            <a:schemeClr val="tx1"/>
          </a:fontRef>
        </p:style>
      </p:cxnSp>
      <p:cxnSp>
        <p:nvCxnSpPr>
          <p:cNvPr id="54" name="Conector recto 53"/>
          <p:cNvCxnSpPr/>
          <p:nvPr/>
        </p:nvCxnSpPr>
        <p:spPr>
          <a:xfrm>
            <a:off x="3603869" y="2091724"/>
            <a:ext cx="420625" cy="0"/>
          </a:xfrm>
          <a:prstGeom prst="line">
            <a:avLst/>
          </a:prstGeom>
        </p:spPr>
        <p:style>
          <a:lnRef idx="1">
            <a:schemeClr val="dk1"/>
          </a:lnRef>
          <a:fillRef idx="0">
            <a:schemeClr val="dk1"/>
          </a:fillRef>
          <a:effectRef idx="0">
            <a:schemeClr val="dk1"/>
          </a:effectRef>
          <a:fontRef idx="minor">
            <a:schemeClr val="tx1"/>
          </a:fontRef>
        </p:style>
      </p:cxnSp>
      <p:cxnSp>
        <p:nvCxnSpPr>
          <p:cNvPr id="55" name="Conector recto 54"/>
          <p:cNvCxnSpPr/>
          <p:nvPr/>
        </p:nvCxnSpPr>
        <p:spPr>
          <a:xfrm>
            <a:off x="9790049" y="2117896"/>
            <a:ext cx="420625" cy="0"/>
          </a:xfrm>
          <a:prstGeom prst="line">
            <a:avLst/>
          </a:prstGeom>
        </p:spPr>
        <p:style>
          <a:lnRef idx="1">
            <a:schemeClr val="dk1"/>
          </a:lnRef>
          <a:fillRef idx="0">
            <a:schemeClr val="dk1"/>
          </a:fillRef>
          <a:effectRef idx="0">
            <a:schemeClr val="dk1"/>
          </a:effectRef>
          <a:fontRef idx="minor">
            <a:schemeClr val="tx1"/>
          </a:fontRef>
        </p:style>
      </p:cxnSp>
      <p:sp>
        <p:nvSpPr>
          <p:cNvPr id="56" name="Rectángulo 55"/>
          <p:cNvSpPr/>
          <p:nvPr/>
        </p:nvSpPr>
        <p:spPr>
          <a:xfrm>
            <a:off x="10210673" y="1937915"/>
            <a:ext cx="1827525" cy="457071"/>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a:latin typeface="Times New Roman" panose="02020603050405020304" pitchFamily="18" charset="0"/>
                <a:cs typeface="Times New Roman" panose="02020603050405020304" pitchFamily="18" charset="0"/>
              </a:rPr>
              <a:t>Radio de </a:t>
            </a:r>
            <a:r>
              <a:rPr lang="es-UY" dirty="0" smtClean="0">
                <a:latin typeface="Times New Roman" panose="02020603050405020304" pitchFamily="18" charset="0"/>
                <a:cs typeface="Times New Roman" panose="02020603050405020304" pitchFamily="18" charset="0"/>
              </a:rPr>
              <a:t>búsqueda</a:t>
            </a:r>
            <a:r>
              <a:rPr lang="es-UY" dirty="0">
                <a:latin typeface="Times New Roman" panose="02020603050405020304" pitchFamily="18" charset="0"/>
                <a:cs typeface="Times New Roman" panose="02020603050405020304" pitchFamily="18" charset="0"/>
              </a:rPr>
              <a:t>: 800 m</a:t>
            </a:r>
            <a:r>
              <a:rPr lang="es-EC"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4" name="Rectángulo 63"/>
          <p:cNvSpPr/>
          <p:nvPr/>
        </p:nvSpPr>
        <p:spPr>
          <a:xfrm>
            <a:off x="933568" y="5456471"/>
            <a:ext cx="2294573" cy="552995"/>
          </a:xfrm>
          <a:prstGeom prst="rect">
            <a:avLst/>
          </a:prstGeom>
          <a:solidFill>
            <a:srgbClr val="FFFF99"/>
          </a:solidFill>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C" dirty="0"/>
              <a:t>[-0.4 mg/l; 0.4 mg/l]</a:t>
            </a:r>
            <a:endParaRPr lang="en-US" dirty="0"/>
          </a:p>
        </p:txBody>
      </p:sp>
      <p:sp>
        <p:nvSpPr>
          <p:cNvPr id="65" name="Rectángulo 64"/>
          <p:cNvSpPr/>
          <p:nvPr/>
        </p:nvSpPr>
        <p:spPr>
          <a:xfrm>
            <a:off x="4948713" y="5456471"/>
            <a:ext cx="2294573" cy="552995"/>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l="100000" t="100000"/>
            </a:path>
            <a:tileRect r="-100000" b="-100000"/>
          </a:gradFill>
          <a:ln>
            <a:solidFill>
              <a:srgbClr val="9933FF"/>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dirty="0"/>
              <a:t>[-</a:t>
            </a:r>
            <a:r>
              <a:rPr lang="es-EC" dirty="0" smtClean="0"/>
              <a:t>0.6; 0.6]</a:t>
            </a:r>
            <a:endParaRPr lang="en-US" dirty="0"/>
          </a:p>
        </p:txBody>
      </p:sp>
      <p:sp>
        <p:nvSpPr>
          <p:cNvPr id="66" name="Rectángulo 65"/>
          <p:cNvSpPr/>
          <p:nvPr/>
        </p:nvSpPr>
        <p:spPr>
          <a:xfrm>
            <a:off x="8829862" y="5456470"/>
            <a:ext cx="2294573" cy="55299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[-0.9 °c ; 0.9 °c ]</a:t>
            </a:r>
            <a:endParaRPr lang="en-US" dirty="0"/>
          </a:p>
        </p:txBody>
      </p:sp>
    </p:spTree>
    <p:extLst>
      <p:ext uri="{BB962C8B-B14F-4D97-AF65-F5344CB8AC3E}">
        <p14:creationId xmlns:p14="http://schemas.microsoft.com/office/powerpoint/2010/main" val="231566217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471" y="36847"/>
            <a:ext cx="10636624" cy="701972"/>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271874" y="853062"/>
            <a:ext cx="11557050" cy="569556"/>
          </a:xfr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r>
              <a:rPr lang="es-ES" sz="2800" dirty="0">
                <a:latin typeface="Times New Roman" panose="02020603050405020304" pitchFamily="18" charset="0"/>
                <a:cs typeface="Times New Roman" panose="02020603050405020304" pitchFamily="18" charset="0"/>
              </a:rPr>
              <a:t>Predicción</a:t>
            </a: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endParaRPr lang="es-EC" sz="28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3859612" y="2333918"/>
            <a:ext cx="1396433" cy="44413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dirty="0" smtClean="0">
                <a:solidFill>
                  <a:schemeClr val="tx1"/>
                </a:solidFill>
                <a:latin typeface="Times New Roman" panose="02020603050405020304" pitchFamily="18" charset="0"/>
                <a:cs typeface="Times New Roman" panose="02020603050405020304" pitchFamily="18" charset="0"/>
              </a:rPr>
              <a:t>Resolución</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5689241" y="1575250"/>
            <a:ext cx="1677213" cy="1916066"/>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sz="1600" dirty="0" smtClean="0">
                <a:latin typeface="Times New Roman" panose="02020603050405020304" pitchFamily="18" charset="0"/>
                <a:cs typeface="Times New Roman" panose="02020603050405020304" pitchFamily="18" charset="0"/>
              </a:rPr>
              <a:t>Metodología de Hengl - puntos de interpolación </a:t>
            </a:r>
            <a:r>
              <a:rPr lang="es-EC" sz="1600" dirty="0" smtClean="0">
                <a:latin typeface="Times New Roman" panose="02020603050405020304" pitchFamily="18" charset="0"/>
                <a:cs typeface="Times New Roman" panose="02020603050405020304" pitchFamily="18" charset="0"/>
              </a:rPr>
              <a:t> (</a:t>
            </a:r>
            <a:r>
              <a:rPr lang="es-UY" sz="1600" dirty="0" smtClean="0">
                <a:latin typeface="Times New Roman" panose="02020603050405020304" pitchFamily="18" charset="0"/>
                <a:cs typeface="Times New Roman" panose="02020603050405020304" pitchFamily="18" charset="0"/>
              </a:rPr>
              <a:t>Hengl,2006</a:t>
            </a:r>
            <a:r>
              <a:rPr lang="es-EC"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ángulo 12"/>
              <p:cNvSpPr/>
              <p:nvPr/>
            </p:nvSpPr>
            <p:spPr>
              <a:xfrm>
                <a:off x="7787079" y="1582113"/>
                <a:ext cx="1937093" cy="1909203"/>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i="1"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𝑅𝑒𝑠𝑜𝑙𝑢𝑐𝑖</m:t>
                      </m:r>
                      <m:r>
                        <a:rPr lang="es-EC" sz="1600">
                          <a:latin typeface="Cambria Math" panose="02040503050406030204" pitchFamily="18" charset="0"/>
                        </a:rPr>
                        <m:t>ó</m:t>
                      </m:r>
                      <m:r>
                        <a:rPr lang="es-EC" sz="1600" i="1">
                          <a:latin typeface="Cambria Math" panose="02040503050406030204" pitchFamily="18" charset="0"/>
                        </a:rPr>
                        <m:t>𝑛</m:t>
                      </m:r>
                    </m:oMath>
                  </m:oMathPara>
                </a14:m>
                <a:endParaRPr lang="es-ES" sz="1600" i="1"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C" sz="1600">
                          <a:latin typeface="Cambria Math" panose="02040503050406030204" pitchFamily="18" charset="0"/>
                        </a:rPr>
                        <m:t>=0.0</m:t>
                      </m:r>
                      <m:r>
                        <a:rPr lang="es-ES" sz="1600" b="0" i="0" smtClean="0">
                          <a:latin typeface="Cambria Math" panose="02040503050406030204" pitchFamily="18" charset="0"/>
                        </a:rPr>
                        <m:t>791</m:t>
                      </m:r>
                      <m:r>
                        <a:rPr lang="es-EC" sz="1600">
                          <a:latin typeface="Cambria Math" panose="02040503050406030204" pitchFamily="18" charset="0"/>
                        </a:rPr>
                        <m:t>∗</m:t>
                      </m:r>
                      <m:rad>
                        <m:radPr>
                          <m:degHide m:val="on"/>
                          <m:ctrlPr>
                            <a:rPr lang="es-EC" sz="1600" i="1">
                              <a:latin typeface="Cambria Math" panose="02040503050406030204" pitchFamily="18" charset="0"/>
                            </a:rPr>
                          </m:ctrlPr>
                        </m:radPr>
                        <m:deg/>
                        <m:e>
                          <m:f>
                            <m:fPr>
                              <m:ctrlPr>
                                <a:rPr lang="es-EC" sz="1600" i="1">
                                  <a:latin typeface="Cambria Math" panose="02040503050406030204" pitchFamily="18" charset="0"/>
                                </a:rPr>
                              </m:ctrlPr>
                            </m:fPr>
                            <m:num>
                              <m:r>
                                <a:rPr lang="es-EC" sz="1600" i="1">
                                  <a:latin typeface="Cambria Math" panose="02040503050406030204" pitchFamily="18" charset="0"/>
                                </a:rPr>
                                <m:t>𝐴</m:t>
                              </m:r>
                            </m:num>
                            <m:den>
                              <m:r>
                                <a:rPr lang="es-EC" sz="1600" i="1">
                                  <a:latin typeface="Cambria Math" panose="02040503050406030204" pitchFamily="18" charset="0"/>
                                </a:rPr>
                                <m:t>𝑁</m:t>
                              </m:r>
                            </m:den>
                          </m:f>
                        </m:e>
                      </m:rad>
                    </m:oMath>
                  </m:oMathPara>
                </a14:m>
                <a:endParaRPr lang="en-US" sz="1600" dirty="0" smtClean="0">
                  <a:latin typeface="Times New Roman" panose="02020603050405020304" pitchFamily="18" charset="0"/>
                  <a:cs typeface="Times New Roman" panose="02020603050405020304" pitchFamily="18" charset="0"/>
                </a:endParaRPr>
              </a:p>
              <a:p>
                <a14:m>
                  <m:oMath xmlns:m="http://schemas.openxmlformats.org/officeDocument/2006/math">
                    <m:r>
                      <a:rPr lang="es-EC" sz="1600" i="1">
                        <a:latin typeface="Cambria Math" panose="02040503050406030204" pitchFamily="18" charset="0"/>
                        <a:ea typeface="Calibri" panose="020F0502020204030204" pitchFamily="34" charset="0"/>
                        <a:cs typeface="Times New Roman" panose="02020603050405020304" pitchFamily="18" charset="0"/>
                      </a:rPr>
                      <m:t>𝐴</m:t>
                    </m:r>
                  </m:oMath>
                </a14:m>
                <a:r>
                  <a:rPr lang="es-EC" sz="16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600" dirty="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s-EC" sz="1600" dirty="0">
                    <a:latin typeface="Times New Roman" panose="02020603050405020304" pitchFamily="18" charset="0"/>
                    <a:ea typeface="Times New Roman" panose="02020603050405020304" pitchFamily="18" charset="0"/>
                    <a:cs typeface="Times New Roman" panose="02020603050405020304" pitchFamily="18" charset="0"/>
                  </a:rPr>
                  <a:t>área de la zona de estudio en m</a:t>
                </a:r>
                <a:r>
                  <a:rPr lang="es-EC" sz="16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s-EC" sz="1600" dirty="0">
                    <a:latin typeface="Times New Roman" panose="02020603050405020304" pitchFamily="18" charset="0"/>
                    <a:ea typeface="Times New Roman" panose="02020603050405020304" pitchFamily="18" charset="0"/>
                    <a:cs typeface="Times New Roman" panose="02020603050405020304" pitchFamily="18" charset="0"/>
                  </a:rPr>
                  <a:t> </a:t>
                </a:r>
              </a:p>
              <a:p>
                <a14:m>
                  <m:oMath xmlns:m="http://schemas.openxmlformats.org/officeDocument/2006/math">
                    <m:r>
                      <a:rPr lang="es-EC" sz="1600" i="1">
                        <a:latin typeface="Cambria Math" panose="02040503050406030204" pitchFamily="18" charset="0"/>
                        <a:ea typeface="Calibri" panose="020F0502020204030204" pitchFamily="34" charset="0"/>
                        <a:cs typeface="Times New Roman" panose="02020603050405020304" pitchFamily="18" charset="0"/>
                      </a:rPr>
                      <m:t>𝑁</m:t>
                    </m:r>
                  </m:oMath>
                </a14:m>
                <a:r>
                  <a:rPr lang="es-EC" sz="16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600" dirty="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s-EC" sz="1600" dirty="0">
                    <a:latin typeface="Times New Roman" panose="02020603050405020304" pitchFamily="18" charset="0"/>
                    <a:ea typeface="Times New Roman" panose="02020603050405020304" pitchFamily="18" charset="0"/>
                    <a:cs typeface="Times New Roman" panose="02020603050405020304" pitchFamily="18" charset="0"/>
                  </a:rPr>
                  <a:t>número total de puntos</a:t>
                </a:r>
                <a:endParaRPr lang="es-EC"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7787079" y="1582113"/>
                <a:ext cx="1937093" cy="1909203"/>
              </a:xfrm>
              <a:prstGeom prst="rect">
                <a:avLst/>
              </a:prstGeom>
              <a:blipFill rotWithShape="0">
                <a:blip r:embed="rId2"/>
                <a:stretch>
                  <a:fillRect l="-1250" b="-6984"/>
                </a:stretch>
              </a:blipFill>
              <a:ln/>
            </p:spPr>
            <p:txBody>
              <a:bodyPr/>
              <a:lstStyle/>
              <a:p>
                <a:r>
                  <a:rPr lang="es-EC">
                    <a:noFill/>
                  </a:rPr>
                  <a:t> </a:t>
                </a:r>
              </a:p>
            </p:txBody>
          </p:sp>
        </mc:Fallback>
      </mc:AlternateContent>
      <p:sp>
        <p:nvSpPr>
          <p:cNvPr id="14" name="Rectángulo 13"/>
          <p:cNvSpPr/>
          <p:nvPr/>
        </p:nvSpPr>
        <p:spPr>
          <a:xfrm>
            <a:off x="10169937" y="1620658"/>
            <a:ext cx="1658986" cy="1870658"/>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sz="1600" dirty="0" smtClean="0">
                <a:latin typeface="Times New Roman" panose="02020603050405020304" pitchFamily="18" charset="0"/>
                <a:cs typeface="Times New Roman" panose="02020603050405020304" pitchFamily="18" charset="0"/>
              </a:rPr>
              <a:t>Tamaño de pixel de 5 m para As, pH y temperatura  </a:t>
            </a:r>
            <a:r>
              <a:rPr lang="es-EC"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cxnSp>
        <p:nvCxnSpPr>
          <p:cNvPr id="33" name="Conector recto 32"/>
          <p:cNvCxnSpPr/>
          <p:nvPr/>
        </p:nvCxnSpPr>
        <p:spPr>
          <a:xfrm>
            <a:off x="9724172" y="2478065"/>
            <a:ext cx="420625" cy="0"/>
          </a:xfrm>
          <a:prstGeom prst="line">
            <a:avLst/>
          </a:prstGeom>
        </p:spPr>
        <p:style>
          <a:lnRef idx="1">
            <a:schemeClr val="dk1"/>
          </a:lnRef>
          <a:fillRef idx="0">
            <a:schemeClr val="dk1"/>
          </a:fillRef>
          <a:effectRef idx="0">
            <a:schemeClr val="dk1"/>
          </a:effectRef>
          <a:fontRef idx="minor">
            <a:schemeClr val="tx1"/>
          </a:fontRef>
        </p:style>
      </p:cxnSp>
      <p:cxnSp>
        <p:nvCxnSpPr>
          <p:cNvPr id="47" name="Conector recto 46"/>
          <p:cNvCxnSpPr/>
          <p:nvPr/>
        </p:nvCxnSpPr>
        <p:spPr>
          <a:xfrm>
            <a:off x="5256046" y="2532131"/>
            <a:ext cx="420625" cy="1152"/>
          </a:xfrm>
          <a:prstGeom prst="line">
            <a:avLst/>
          </a:prstGeom>
        </p:spPr>
        <p:style>
          <a:lnRef idx="1">
            <a:schemeClr val="dk1"/>
          </a:lnRef>
          <a:fillRef idx="0">
            <a:schemeClr val="dk1"/>
          </a:fillRef>
          <a:effectRef idx="0">
            <a:schemeClr val="dk1"/>
          </a:effectRef>
          <a:fontRef idx="minor">
            <a:schemeClr val="tx1"/>
          </a:fontRef>
        </p:style>
      </p:cxnSp>
      <p:cxnSp>
        <p:nvCxnSpPr>
          <p:cNvPr id="54" name="Conector recto 53"/>
          <p:cNvCxnSpPr/>
          <p:nvPr/>
        </p:nvCxnSpPr>
        <p:spPr>
          <a:xfrm>
            <a:off x="7366454" y="2464394"/>
            <a:ext cx="420625" cy="0"/>
          </a:xfrm>
          <a:prstGeom prst="line">
            <a:avLst/>
          </a:prstGeom>
        </p:spPr>
        <p:style>
          <a:lnRef idx="1">
            <a:schemeClr val="dk1"/>
          </a:lnRef>
          <a:fillRef idx="0">
            <a:schemeClr val="dk1"/>
          </a:fillRef>
          <a:effectRef idx="0">
            <a:schemeClr val="dk1"/>
          </a:effectRef>
          <a:fontRef idx="minor">
            <a:schemeClr val="tx1"/>
          </a:fontRef>
        </p:style>
      </p:cxnSp>
      <p:sp>
        <p:nvSpPr>
          <p:cNvPr id="34" name="Rectángulo 33"/>
          <p:cNvSpPr/>
          <p:nvPr/>
        </p:nvSpPr>
        <p:spPr>
          <a:xfrm>
            <a:off x="738471" y="5497831"/>
            <a:ext cx="1421573" cy="44413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dirty="0" smtClean="0">
                <a:solidFill>
                  <a:schemeClr val="tx1"/>
                </a:solidFill>
                <a:latin typeface="Times New Roman" panose="02020603050405020304" pitchFamily="18" charset="0"/>
                <a:cs typeface="Times New Roman" panose="02020603050405020304" pitchFamily="18" charset="0"/>
              </a:rPr>
              <a:t>Validación</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35" name="Rectángulo 34"/>
          <p:cNvSpPr/>
          <p:nvPr/>
        </p:nvSpPr>
        <p:spPr>
          <a:xfrm>
            <a:off x="2618379" y="5271240"/>
            <a:ext cx="1677213" cy="1383990"/>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sz="1600" dirty="0" smtClean="0">
                <a:latin typeface="Times New Roman" panose="02020603050405020304" pitchFamily="18" charset="0"/>
                <a:cs typeface="Times New Roman" panose="02020603050405020304" pitchFamily="18" charset="0"/>
              </a:rPr>
              <a:t>Puntos de verificación (puntos tomados en campo)</a:t>
            </a:r>
            <a:endParaRPr lang="en-US" sz="1600" dirty="0">
              <a:latin typeface="Times New Roman" panose="02020603050405020304" pitchFamily="18" charset="0"/>
              <a:cs typeface="Times New Roman" panose="02020603050405020304" pitchFamily="18" charset="0"/>
            </a:endParaRPr>
          </a:p>
        </p:txBody>
      </p:sp>
      <p:sp>
        <p:nvSpPr>
          <p:cNvPr id="36" name="Rectángulo 35"/>
          <p:cNvSpPr/>
          <p:nvPr/>
        </p:nvSpPr>
        <p:spPr>
          <a:xfrm>
            <a:off x="4716217" y="5271240"/>
            <a:ext cx="1937093" cy="1383990"/>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1600" dirty="0" smtClean="0">
                <a:latin typeface="Times New Roman" panose="02020603050405020304" pitchFamily="18" charset="0"/>
                <a:cs typeface="Times New Roman" panose="02020603050405020304" pitchFamily="18" charset="0"/>
              </a:rPr>
              <a:t>Puntos obtenidos del modelo de predicción </a:t>
            </a:r>
          </a:p>
          <a:p>
            <a:pPr algn="just"/>
            <a:endParaRPr lang="en-US" sz="1600" dirty="0">
              <a:latin typeface="Times New Roman" panose="02020603050405020304" pitchFamily="18" charset="0"/>
              <a:cs typeface="Times New Roman" panose="02020603050405020304" pitchFamily="18" charset="0"/>
            </a:endParaRPr>
          </a:p>
        </p:txBody>
      </p:sp>
      <p:sp>
        <p:nvSpPr>
          <p:cNvPr id="37" name="Rectángulo 36"/>
          <p:cNvSpPr/>
          <p:nvPr/>
        </p:nvSpPr>
        <p:spPr>
          <a:xfrm>
            <a:off x="7099075" y="5271240"/>
            <a:ext cx="1633846" cy="1383990"/>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smtClean="0">
                <a:latin typeface="Times New Roman" panose="02020603050405020304" pitchFamily="18" charset="0"/>
                <a:cs typeface="Times New Roman" panose="02020603050405020304" pitchFamily="18" charset="0"/>
              </a:rPr>
              <a:t>Diferencia de puntos</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tomados en campo y predicción (error de verificación)</a:t>
            </a:r>
            <a:endParaRPr lang="en-US" sz="1600" dirty="0">
              <a:latin typeface="Times New Roman" panose="02020603050405020304" pitchFamily="18" charset="0"/>
              <a:cs typeface="Times New Roman" panose="02020603050405020304" pitchFamily="18" charset="0"/>
            </a:endParaRPr>
          </a:p>
        </p:txBody>
      </p:sp>
      <p:cxnSp>
        <p:nvCxnSpPr>
          <p:cNvPr id="38" name="Conector recto 37"/>
          <p:cNvCxnSpPr/>
          <p:nvPr/>
        </p:nvCxnSpPr>
        <p:spPr>
          <a:xfrm>
            <a:off x="6678450" y="5941968"/>
            <a:ext cx="420625" cy="0"/>
          </a:xfrm>
          <a:prstGeom prst="line">
            <a:avLst/>
          </a:prstGeom>
        </p:spPr>
        <p:style>
          <a:lnRef idx="1">
            <a:schemeClr val="dk1"/>
          </a:lnRef>
          <a:fillRef idx="0">
            <a:schemeClr val="dk1"/>
          </a:fillRef>
          <a:effectRef idx="0">
            <a:schemeClr val="dk1"/>
          </a:effectRef>
          <a:fontRef idx="minor">
            <a:schemeClr val="tx1"/>
          </a:fontRef>
        </p:style>
      </p:cxnSp>
      <p:cxnSp>
        <p:nvCxnSpPr>
          <p:cNvPr id="40" name="Conector recto 39"/>
          <p:cNvCxnSpPr/>
          <p:nvPr/>
        </p:nvCxnSpPr>
        <p:spPr>
          <a:xfrm>
            <a:off x="2185184" y="5696045"/>
            <a:ext cx="420625" cy="1152"/>
          </a:xfrm>
          <a:prstGeom prst="line">
            <a:avLst/>
          </a:prstGeom>
        </p:spPr>
        <p:style>
          <a:lnRef idx="1">
            <a:schemeClr val="dk1"/>
          </a:lnRef>
          <a:fillRef idx="0">
            <a:schemeClr val="dk1"/>
          </a:fillRef>
          <a:effectRef idx="0">
            <a:schemeClr val="dk1"/>
          </a:effectRef>
          <a:fontRef idx="minor">
            <a:schemeClr val="tx1"/>
          </a:fontRef>
        </p:style>
      </p:cxnSp>
      <p:cxnSp>
        <p:nvCxnSpPr>
          <p:cNvPr id="41" name="Conector recto 40"/>
          <p:cNvCxnSpPr/>
          <p:nvPr/>
        </p:nvCxnSpPr>
        <p:spPr>
          <a:xfrm>
            <a:off x="4295592" y="5941968"/>
            <a:ext cx="420625"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Rectángulo 41"/>
              <p:cNvSpPr/>
              <p:nvPr/>
            </p:nvSpPr>
            <p:spPr>
              <a:xfrm>
                <a:off x="5581171" y="3701257"/>
                <a:ext cx="1677213" cy="850669"/>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Filas : </a:t>
                </a:r>
              </a:p>
              <a:p>
                <a:pPr algn="ctr"/>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s-ES" sz="2000" i="1">
                            <a:latin typeface="Cambria Math" panose="02040503050406030204" pitchFamily="18" charset="0"/>
                          </a:rPr>
                        </m:ctrlPr>
                      </m:fPr>
                      <m:num>
                        <m:r>
                          <a:rPr lang="es-ES" sz="2000" b="0" i="1" smtClean="0">
                            <a:latin typeface="Cambria Math" panose="02040503050406030204" pitchFamily="18" charset="0"/>
                          </a:rPr>
                          <m:t>𝑌</m:t>
                        </m:r>
                        <m:r>
                          <a:rPr lang="es-EC" sz="2000" i="1">
                            <a:latin typeface="Cambria Math" panose="02040503050406030204" pitchFamily="18" charset="0"/>
                          </a:rPr>
                          <m:t>𝑚</m:t>
                        </m:r>
                        <m:r>
                          <a:rPr lang="es-EC" sz="2000" i="1">
                            <a:latin typeface="Cambria Math" panose="02040503050406030204" pitchFamily="18" charset="0"/>
                          </a:rPr>
                          <m:t>á</m:t>
                        </m:r>
                        <m:r>
                          <a:rPr lang="es-EC" sz="2000" i="1">
                            <a:latin typeface="Cambria Math" panose="02040503050406030204" pitchFamily="18" charset="0"/>
                          </a:rPr>
                          <m:t>𝑥</m:t>
                        </m:r>
                        <m:r>
                          <a:rPr lang="es-EC" sz="2000" i="1">
                            <a:latin typeface="Cambria Math" panose="02040503050406030204" pitchFamily="18" charset="0"/>
                          </a:rPr>
                          <m:t>−</m:t>
                        </m:r>
                        <m:r>
                          <a:rPr lang="es-ES" sz="2000" b="0" i="1" smtClean="0">
                            <a:latin typeface="Cambria Math" panose="02040503050406030204" pitchFamily="18" charset="0"/>
                          </a:rPr>
                          <m:t>𝑌</m:t>
                        </m:r>
                        <m:r>
                          <a:rPr lang="es-EC" sz="2000" i="1">
                            <a:latin typeface="Cambria Math" panose="02040503050406030204" pitchFamily="18" charset="0"/>
                          </a:rPr>
                          <m:t>𝑚𝑖𝑛</m:t>
                        </m:r>
                      </m:num>
                      <m:den>
                        <m:r>
                          <a:rPr lang="es-EC" sz="2000" i="1">
                            <a:latin typeface="Cambria Math" panose="02040503050406030204" pitchFamily="18" charset="0"/>
                          </a:rPr>
                          <m:t>𝑅𝑒𝑠𝑜𝑙𝑢𝑐𝑖</m:t>
                        </m:r>
                        <m:r>
                          <a:rPr lang="es-EC" sz="2000" i="1">
                            <a:latin typeface="Cambria Math" panose="02040503050406030204" pitchFamily="18" charset="0"/>
                          </a:rPr>
                          <m:t>ó</m:t>
                        </m:r>
                        <m:r>
                          <a:rPr lang="es-EC" sz="2000" i="1">
                            <a:latin typeface="Cambria Math" panose="02040503050406030204" pitchFamily="18" charset="0"/>
                          </a:rPr>
                          <m:t>𝑛</m:t>
                        </m:r>
                      </m:den>
                    </m:f>
                  </m:oMath>
                </a14:m>
                <a:endParaRPr lang="es-E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mc:Choice>
        <mc:Fallback xmlns="">
          <p:sp>
            <p:nvSpPr>
              <p:cNvPr id="42" name="Rectángulo 41"/>
              <p:cNvSpPr>
                <a:spLocks noRot="1" noChangeAspect="1" noMove="1" noResize="1" noEditPoints="1" noAdjustHandles="1" noChangeArrowheads="1" noChangeShapeType="1" noTextEdit="1"/>
              </p:cNvSpPr>
              <p:nvPr/>
            </p:nvSpPr>
            <p:spPr>
              <a:xfrm>
                <a:off x="5581171" y="3701257"/>
                <a:ext cx="1677213" cy="850669"/>
              </a:xfrm>
              <a:prstGeom prst="rect">
                <a:avLst/>
              </a:prstGeom>
              <a:blipFill rotWithShape="0">
                <a:blip r:embed="rId3"/>
                <a:stretch>
                  <a:fillRect l="-1805" t="-704"/>
                </a:stretch>
              </a:blip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3" name="Rectángulo 42"/>
              <p:cNvSpPr/>
              <p:nvPr/>
            </p:nvSpPr>
            <p:spPr>
              <a:xfrm>
                <a:off x="7704149" y="3744436"/>
                <a:ext cx="1652073" cy="895952"/>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smtClean="0">
                    <a:latin typeface="Times New Roman" panose="02020603050405020304" pitchFamily="18" charset="0"/>
                    <a:cs typeface="Times New Roman" panose="02020603050405020304" pitchFamily="18" charset="0"/>
                  </a:rPr>
                  <a:t>Columnas:</a:t>
                </a:r>
              </a:p>
              <a:p>
                <a:pPr algn="just"/>
                <a14:m>
                  <m:oMathPara xmlns:m="http://schemas.openxmlformats.org/officeDocument/2006/math">
                    <m:oMathParaPr>
                      <m:jc m:val="center"/>
                    </m:oMathParaPr>
                    <m:oMath xmlns:m="http://schemas.openxmlformats.org/officeDocument/2006/math">
                      <m:f>
                        <m:fPr>
                          <m:ctrlPr>
                            <a:rPr lang="es-ES" sz="1600" i="1">
                              <a:latin typeface="Cambria Math" panose="02040503050406030204" pitchFamily="18" charset="0"/>
                            </a:rPr>
                          </m:ctrlPr>
                        </m:fPr>
                        <m:num>
                          <m:r>
                            <a:rPr lang="es-ES" sz="1600" b="0" i="1" smtClean="0">
                              <a:latin typeface="Cambria Math" panose="02040503050406030204" pitchFamily="18" charset="0"/>
                            </a:rPr>
                            <m:t>𝑋</m:t>
                          </m:r>
                          <m:r>
                            <a:rPr lang="es-EC" sz="1600" i="1">
                              <a:latin typeface="Cambria Math" panose="02040503050406030204" pitchFamily="18" charset="0"/>
                            </a:rPr>
                            <m:t>𝑚</m:t>
                          </m:r>
                          <m:r>
                            <a:rPr lang="es-EC" sz="1600" i="1">
                              <a:latin typeface="Cambria Math" panose="02040503050406030204" pitchFamily="18" charset="0"/>
                            </a:rPr>
                            <m:t>á</m:t>
                          </m:r>
                          <m:r>
                            <a:rPr lang="es-EC" sz="1600" i="1">
                              <a:latin typeface="Cambria Math" panose="02040503050406030204" pitchFamily="18" charset="0"/>
                            </a:rPr>
                            <m:t>𝑥</m:t>
                          </m:r>
                          <m:r>
                            <a:rPr lang="es-EC" sz="1600" i="1">
                              <a:latin typeface="Cambria Math" panose="02040503050406030204" pitchFamily="18" charset="0"/>
                            </a:rPr>
                            <m:t>−</m:t>
                          </m:r>
                          <m:r>
                            <a:rPr lang="es-ES" sz="1600" b="0" i="1" smtClean="0">
                              <a:latin typeface="Cambria Math" panose="02040503050406030204" pitchFamily="18" charset="0"/>
                            </a:rPr>
                            <m:t>𝑋</m:t>
                          </m:r>
                          <m:r>
                            <a:rPr lang="es-EC" sz="1600" i="1">
                              <a:latin typeface="Cambria Math" panose="02040503050406030204" pitchFamily="18" charset="0"/>
                            </a:rPr>
                            <m:t>𝑚𝑖𝑛</m:t>
                          </m:r>
                        </m:num>
                        <m:den>
                          <m:r>
                            <a:rPr lang="es-EC" sz="1600" i="1">
                              <a:latin typeface="Cambria Math" panose="02040503050406030204" pitchFamily="18" charset="0"/>
                            </a:rPr>
                            <m:t>𝑅𝑒𝑠𝑜𝑙𝑢𝑐𝑖</m:t>
                          </m:r>
                          <m:r>
                            <a:rPr lang="es-EC" sz="1600" i="1">
                              <a:latin typeface="Cambria Math" panose="02040503050406030204" pitchFamily="18" charset="0"/>
                            </a:rPr>
                            <m:t>ó</m:t>
                          </m:r>
                          <m:r>
                            <a:rPr lang="es-EC" sz="1600" i="1">
                              <a:latin typeface="Cambria Math" panose="02040503050406030204" pitchFamily="18" charset="0"/>
                            </a:rPr>
                            <m:t>𝑛</m:t>
                          </m:r>
                        </m:den>
                      </m:f>
                    </m:oMath>
                  </m:oMathPara>
                </a14:m>
                <a:endParaRPr lang="en-US" sz="1600" dirty="0" smtClean="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mc:Choice>
        <mc:Fallback xmlns="">
          <p:sp>
            <p:nvSpPr>
              <p:cNvPr id="43" name="Rectángulo 42"/>
              <p:cNvSpPr>
                <a:spLocks noRot="1" noChangeAspect="1" noMove="1" noResize="1" noEditPoints="1" noAdjustHandles="1" noChangeArrowheads="1" noChangeShapeType="1" noTextEdit="1"/>
              </p:cNvSpPr>
              <p:nvPr/>
            </p:nvSpPr>
            <p:spPr>
              <a:xfrm>
                <a:off x="7704149" y="3744436"/>
                <a:ext cx="1652073" cy="895952"/>
              </a:xfrm>
              <a:prstGeom prst="rect">
                <a:avLst/>
              </a:prstGeom>
              <a:blipFill rotWithShape="0">
                <a:blip r:embed="rId4"/>
                <a:stretch>
                  <a:fillRect l="-1832" t="-9396"/>
                </a:stretch>
              </a:blipFill>
              <a:ln/>
            </p:spPr>
            <p:txBody>
              <a:bodyPr/>
              <a:lstStyle/>
              <a:p>
                <a:r>
                  <a:rPr lang="es-EC">
                    <a:noFill/>
                  </a:rPr>
                  <a:t> </a:t>
                </a:r>
              </a:p>
            </p:txBody>
          </p:sp>
        </mc:Fallback>
      </mc:AlternateContent>
      <p:sp>
        <p:nvSpPr>
          <p:cNvPr id="44" name="Rectángulo 43"/>
          <p:cNvSpPr/>
          <p:nvPr/>
        </p:nvSpPr>
        <p:spPr>
          <a:xfrm>
            <a:off x="9801987" y="3750085"/>
            <a:ext cx="2026936" cy="895952"/>
          </a:xfrm>
          <a:prstGeom prst="rect">
            <a:avLst/>
          </a:prstGeom>
          <a:solidFill>
            <a:srgbClr val="FFCCFF"/>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Predicción</a:t>
            </a:r>
            <a:r>
              <a:rPr lang="es-EC" sz="1600" dirty="0" smtClean="0">
                <a:latin typeface="Times New Roman" panose="02020603050405020304" pitchFamily="18" charset="0"/>
                <a:cs typeface="Times New Roman" panose="02020603050405020304" pitchFamily="18" charset="0"/>
                <a:sym typeface="Wingdings" panose="05000000000000000000" pitchFamily="2" charset="2"/>
              </a:rPr>
              <a:t> </a:t>
            </a:r>
            <a:r>
              <a:rPr lang="es-EC" sz="16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s-EC" sz="1600" dirty="0">
                <a:latin typeface="Times New Roman" panose="02020603050405020304" pitchFamily="18" charset="0"/>
                <a:cs typeface="Times New Roman" panose="02020603050405020304" pitchFamily="18" charset="0"/>
                <a:sym typeface="Wingdings" panose="05000000000000000000" pitchFamily="2" charset="2"/>
              </a:rPr>
              <a:t>Kriging </a:t>
            </a:r>
          </a:p>
          <a:p>
            <a:pPr algn="just"/>
            <a:r>
              <a:rPr lang="es-EC" sz="1600" dirty="0">
                <a:latin typeface="Times New Roman" panose="02020603050405020304" pitchFamily="18" charset="0"/>
                <a:cs typeface="Times New Roman" panose="02020603050405020304" pitchFamily="18" charset="0"/>
                <a:sym typeface="Wingdings" panose="05000000000000000000" pitchFamily="2" charset="2"/>
              </a:rPr>
              <a:t>Archivos (ASCII) </a:t>
            </a:r>
            <a:endParaRPr lang="es-EC"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cxnSp>
        <p:nvCxnSpPr>
          <p:cNvPr id="46" name="Conector recto 45"/>
          <p:cNvCxnSpPr/>
          <p:nvPr/>
        </p:nvCxnSpPr>
        <p:spPr>
          <a:xfrm>
            <a:off x="9354665" y="4165753"/>
            <a:ext cx="420625" cy="0"/>
          </a:xfrm>
          <a:prstGeom prst="line">
            <a:avLst/>
          </a:prstGeom>
        </p:spPr>
        <p:style>
          <a:lnRef idx="1">
            <a:schemeClr val="dk1"/>
          </a:lnRef>
          <a:fillRef idx="0">
            <a:schemeClr val="dk1"/>
          </a:fillRef>
          <a:effectRef idx="0">
            <a:schemeClr val="dk1"/>
          </a:effectRef>
          <a:fontRef idx="minor">
            <a:schemeClr val="tx1"/>
          </a:fontRef>
        </p:style>
      </p:cxnSp>
      <p:cxnSp>
        <p:nvCxnSpPr>
          <p:cNvPr id="48" name="Conector recto 47"/>
          <p:cNvCxnSpPr/>
          <p:nvPr/>
        </p:nvCxnSpPr>
        <p:spPr>
          <a:xfrm>
            <a:off x="5147197" y="4178495"/>
            <a:ext cx="420625" cy="1152"/>
          </a:xfrm>
          <a:prstGeom prst="line">
            <a:avLst/>
          </a:prstGeom>
        </p:spPr>
        <p:style>
          <a:lnRef idx="1">
            <a:schemeClr val="dk1"/>
          </a:lnRef>
          <a:fillRef idx="0">
            <a:schemeClr val="dk1"/>
          </a:fillRef>
          <a:effectRef idx="0">
            <a:schemeClr val="dk1"/>
          </a:effectRef>
          <a:fontRef idx="minor">
            <a:schemeClr val="tx1"/>
          </a:fontRef>
        </p:style>
      </p:cxnSp>
      <p:cxnSp>
        <p:nvCxnSpPr>
          <p:cNvPr id="49" name="Conector recto 48"/>
          <p:cNvCxnSpPr/>
          <p:nvPr/>
        </p:nvCxnSpPr>
        <p:spPr>
          <a:xfrm>
            <a:off x="7258384" y="4160104"/>
            <a:ext cx="420625" cy="0"/>
          </a:xfrm>
          <a:prstGeom prst="line">
            <a:avLst/>
          </a:prstGeom>
        </p:spPr>
        <p:style>
          <a:lnRef idx="1">
            <a:schemeClr val="dk1"/>
          </a:lnRef>
          <a:fillRef idx="0">
            <a:schemeClr val="dk1"/>
          </a:fillRef>
          <a:effectRef idx="0">
            <a:schemeClr val="dk1"/>
          </a:effectRef>
          <a:fontRef idx="minor">
            <a:schemeClr val="tx1"/>
          </a:fontRef>
        </p:style>
      </p:cxnSp>
      <p:sp>
        <p:nvSpPr>
          <p:cNvPr id="50" name="Rectángulo 49"/>
          <p:cNvSpPr/>
          <p:nvPr/>
        </p:nvSpPr>
        <p:spPr>
          <a:xfrm>
            <a:off x="3834472" y="3956426"/>
            <a:ext cx="1421573" cy="44413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dirty="0" smtClean="0">
                <a:solidFill>
                  <a:schemeClr val="tx1"/>
                </a:solidFill>
                <a:latin typeface="Times New Roman" panose="02020603050405020304" pitchFamily="18" charset="0"/>
                <a:cs typeface="Times New Roman" panose="02020603050405020304" pitchFamily="18" charset="0"/>
              </a:rPr>
              <a:t>Raster </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5" name="Rectángulo 24"/>
          <p:cNvSpPr/>
          <p:nvPr/>
        </p:nvSpPr>
        <p:spPr>
          <a:xfrm>
            <a:off x="738471" y="2957502"/>
            <a:ext cx="2132360" cy="44413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dirty="0" smtClean="0">
                <a:solidFill>
                  <a:schemeClr val="tx1"/>
                </a:solidFill>
                <a:latin typeface="Times New Roman" panose="02020603050405020304" pitchFamily="18" charset="0"/>
                <a:cs typeface="Times New Roman" panose="02020603050405020304" pitchFamily="18" charset="0"/>
              </a:rPr>
              <a:t>Generación del modelo</a:t>
            </a:r>
            <a:endParaRPr lang="en-US" sz="1600" dirty="0">
              <a:solidFill>
                <a:schemeClr val="tx1"/>
              </a:solidFill>
              <a:latin typeface="Times New Roman" panose="02020603050405020304" pitchFamily="18" charset="0"/>
              <a:cs typeface="Times New Roman" panose="02020603050405020304" pitchFamily="18" charset="0"/>
            </a:endParaRPr>
          </a:p>
        </p:txBody>
      </p:sp>
      <p:cxnSp>
        <p:nvCxnSpPr>
          <p:cNvPr id="5" name="Conector recto 4"/>
          <p:cNvCxnSpPr>
            <a:stCxn id="25" idx="3"/>
            <a:endCxn id="11" idx="1"/>
          </p:cNvCxnSpPr>
          <p:nvPr/>
        </p:nvCxnSpPr>
        <p:spPr>
          <a:xfrm flipV="1">
            <a:off x="2870831" y="2555987"/>
            <a:ext cx="988781" cy="623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a:stCxn id="25" idx="3"/>
            <a:endCxn id="50" idx="1"/>
          </p:cNvCxnSpPr>
          <p:nvPr/>
        </p:nvCxnSpPr>
        <p:spPr>
          <a:xfrm>
            <a:off x="2870831" y="3179571"/>
            <a:ext cx="963641" cy="998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58554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64797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PLANTEAMIENTO DEL PROBLEMA</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77688" y="1806117"/>
            <a:ext cx="10636624" cy="1730833"/>
          </a:xfr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100000" t="100000"/>
            </a:path>
            <a:tileRect r="-100000" b="-100000"/>
          </a:gradFill>
          <a:ln>
            <a:solidFill>
              <a:srgbClr val="66FF99"/>
            </a:solidFill>
          </a:ln>
        </p:spPr>
        <p:txBody>
          <a:bodyPr/>
          <a:lstStyle/>
          <a:p>
            <a:pPr algn="just"/>
            <a:r>
              <a:rPr lang="es-EC" dirty="0" smtClean="0">
                <a:latin typeface="Times New Roman" panose="02020603050405020304" pitchFamily="18" charset="0"/>
                <a:cs typeface="Times New Roman" panose="02020603050405020304" pitchFamily="18" charset="0"/>
              </a:rPr>
              <a:t> ¿ Qué valores de concentraciones de Arsénico total existen actualmente en la laguna Papallacta , y cuál es su distribución espacial ?</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0548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62049"/>
            <a:ext cx="10972800" cy="766483"/>
          </a:xfrm>
        </p:spPr>
        <p:txBody>
          <a:bodyPr/>
          <a:lstStyle/>
          <a:p>
            <a:r>
              <a:rPr lang="es-EC" sz="3600" b="1" dirty="0" smtClean="0">
                <a:latin typeface="Times New Roman" panose="02020603050405020304" pitchFamily="18" charset="0"/>
                <a:cs typeface="Times New Roman" panose="02020603050405020304" pitchFamily="18" charset="0"/>
              </a:rPr>
              <a:t>RESULTADOS</a:t>
            </a:r>
            <a:endParaRPr lang="es-EC" sz="3600" b="1"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671700866"/>
              </p:ext>
            </p:extLst>
          </p:nvPr>
        </p:nvGraphicFramePr>
        <p:xfrm>
          <a:off x="1537448" y="1065350"/>
          <a:ext cx="3975847" cy="2814077"/>
        </p:xfrm>
        <a:graphic>
          <a:graphicData uri="http://schemas.openxmlformats.org/drawingml/2006/table">
            <a:tbl>
              <a:tblPr>
                <a:tableStyleId>{5DA37D80-6434-44D0-A028-1B22A696006F}</a:tableStyleId>
              </a:tblPr>
              <a:tblGrid>
                <a:gridCol w="1441443"/>
                <a:gridCol w="1267202"/>
                <a:gridCol w="1267202"/>
              </a:tblGrid>
              <a:tr h="402011">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Variables</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Media </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a:effectLst/>
                          <a:latin typeface="Times New Roman" panose="02020603050405020304" pitchFamily="18" charset="0"/>
                          <a:cs typeface="Times New Roman" panose="02020603050405020304" pitchFamily="18" charset="0"/>
                        </a:rPr>
                        <a:t>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r>
              <a:tr h="402011">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pH</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7.4</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65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r>
              <a:tr h="402011">
                <a:tc>
                  <a:txBody>
                    <a:bodyPr/>
                    <a:lstStyle/>
                    <a:p>
                      <a:pPr algn="ctr" fontAlgn="b"/>
                      <a:r>
                        <a:rPr lang="es-ES" sz="1600" u="none" strike="noStrike">
                          <a:effectLst/>
                          <a:latin typeface="Times New Roman" panose="02020603050405020304" pitchFamily="18" charset="0"/>
                          <a:cs typeface="Times New Roman" panose="02020603050405020304" pitchFamily="18" charset="0"/>
                        </a:rPr>
                        <a:t>Temperatura</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12.8</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65</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r>
              <a:tr h="402011">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Arsénico</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0.22</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76</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r>
              <a:tr h="402011">
                <a:tc>
                  <a:txBody>
                    <a:bodyPr/>
                    <a:lstStyle/>
                    <a:p>
                      <a:pPr algn="ctr" fontAlgn="b"/>
                      <a:r>
                        <a:rPr lang="es-ES" sz="1600" u="none" strike="noStrike">
                          <a:effectLst/>
                          <a:latin typeface="Times New Roman" panose="02020603050405020304" pitchFamily="18" charset="0"/>
                          <a:cs typeface="Times New Roman" panose="02020603050405020304" pitchFamily="18" charset="0"/>
                        </a:rPr>
                        <a:t>Sulfatos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a:effectLst/>
                          <a:latin typeface="Times New Roman" panose="02020603050405020304" pitchFamily="18" charset="0"/>
                          <a:cs typeface="Times New Roman" panose="02020603050405020304" pitchFamily="18" charset="0"/>
                        </a:rPr>
                        <a:t>42.5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38</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r>
              <a:tr h="402011">
                <a:tc>
                  <a:txBody>
                    <a:bodyPr/>
                    <a:lstStyle/>
                    <a:p>
                      <a:pPr algn="ctr" fontAlgn="b"/>
                      <a:r>
                        <a:rPr lang="es-ES" sz="1600" u="none" strike="noStrike">
                          <a:effectLst/>
                          <a:latin typeface="Times New Roman" panose="02020603050405020304" pitchFamily="18" charset="0"/>
                          <a:cs typeface="Times New Roman" panose="02020603050405020304" pitchFamily="18" charset="0"/>
                        </a:rPr>
                        <a:t>Nitratos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a:effectLst/>
                          <a:latin typeface="Times New Roman" panose="02020603050405020304" pitchFamily="18" charset="0"/>
                          <a:cs typeface="Times New Roman" panose="02020603050405020304" pitchFamily="18" charset="0"/>
                        </a:rPr>
                        <a:t>2.2</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38</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r>
              <a:tr h="402011">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Turbidez</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70.6</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c>
                  <a:txBody>
                    <a:bodyPr/>
                    <a:lstStyle/>
                    <a:p>
                      <a:pPr algn="ctr" fontAlgn="b"/>
                      <a:r>
                        <a:rPr lang="es-ES" sz="1600" u="none" strike="noStrike" dirty="0">
                          <a:effectLst/>
                          <a:latin typeface="Times New Roman" panose="02020603050405020304" pitchFamily="18" charset="0"/>
                          <a:cs typeface="Times New Roman" panose="02020603050405020304" pitchFamily="18" charset="0"/>
                        </a:rPr>
                        <a:t>38</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tcPr>
                </a:tc>
              </a:tr>
            </a:tbl>
          </a:graphicData>
        </a:graphic>
      </p:graphicFrame>
      <p:sp>
        <p:nvSpPr>
          <p:cNvPr id="5" name="Marcador de contenido 2"/>
          <p:cNvSpPr txBox="1">
            <a:spLocks/>
          </p:cNvSpPr>
          <p:nvPr/>
        </p:nvSpPr>
        <p:spPr bwMode="auto">
          <a:xfrm>
            <a:off x="506506" y="4138625"/>
            <a:ext cx="5844988" cy="83640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a:ln>
            <a:solidFill>
              <a:srgbClr val="00B0F0"/>
            </a:solidFill>
          </a:ln>
          <a:effectLs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s-CO" sz="1600" dirty="0" smtClean="0">
                <a:latin typeface="Times New Roman" panose="02020603050405020304" pitchFamily="18" charset="0"/>
                <a:cs typeface="Times New Roman" panose="02020603050405020304" pitchFamily="18" charset="0"/>
              </a:rPr>
              <a:t>Tabla 1. </a:t>
            </a:r>
            <a:r>
              <a:rPr lang="es-ES" sz="1600" dirty="0">
                <a:latin typeface="Times New Roman" panose="02020603050405020304" pitchFamily="18" charset="0"/>
                <a:cs typeface="Times New Roman" panose="02020603050405020304" pitchFamily="18" charset="0"/>
              </a:rPr>
              <a:t>Límites máximos permisibles para aguas de consumo humano y uso doméstico, que únicamente requieren tratamiento convencional. </a:t>
            </a:r>
            <a:endParaRPr lang="es-CO" sz="1600" dirty="0" smtClean="0">
              <a:latin typeface="Times New Roman" panose="02020603050405020304" pitchFamily="18" charset="0"/>
              <a:cs typeface="Times New Roman" panose="02020603050405020304" pitchFamily="18" charset="0"/>
            </a:endParaRPr>
          </a:p>
          <a:p>
            <a:pPr marL="0" indent="0" algn="just">
              <a:buNone/>
            </a:pPr>
            <a:endParaRPr lang="es-ES" sz="1600" dirty="0">
              <a:latin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bwMode="auto">
          <a:xfrm>
            <a:off x="506506" y="5269225"/>
            <a:ext cx="5844988" cy="54981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a:ln>
            <a:solidFill>
              <a:srgbClr val="00B0F0"/>
            </a:solidFill>
          </a:ln>
          <a:effectLst/>
          <a:extLst/>
        </p:spPr>
        <p:txBody>
          <a:bodyPr vert="horz" wrap="square" lIns="91440" tIns="45720" rIns="91440" bIns="45720" numCol="1" rtlCol="0" anchor="t" anchorCtr="0" compatLnSpc="1">
            <a:prstTxWarp prst="textNoShape">
              <a:avLst/>
            </a:prstTxWarp>
            <a:normAutofit/>
          </a:bodyPr>
          <a:lstStyle>
            <a:defPPr>
              <a:defRPr lang="es-ES"/>
            </a:defPPr>
            <a:lvl1pPr lvl="0" indent="0" algn="just" fontAlgn="base">
              <a:spcBef>
                <a:spcPct val="20000"/>
              </a:spcBef>
              <a:spcAft>
                <a:spcPct val="0"/>
              </a:spcAft>
              <a:buNone/>
              <a:defRPr sz="1600"/>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CO" dirty="0">
                <a:latin typeface="Times New Roman" panose="02020603050405020304" pitchFamily="18" charset="0"/>
                <a:cs typeface="Times New Roman" panose="02020603050405020304" pitchFamily="18" charset="0"/>
              </a:rPr>
              <a:t>Tabla 12. </a:t>
            </a:r>
            <a:r>
              <a:rPr lang="es-ES" dirty="0">
                <a:latin typeface="Times New Roman" panose="02020603050405020304" pitchFamily="18" charset="0"/>
                <a:cs typeface="Times New Roman" panose="02020603050405020304" pitchFamily="18" charset="0"/>
              </a:rPr>
              <a:t>Límites de descarga a un cuerpo de agua dulce </a:t>
            </a:r>
            <a:endParaRPr lang="es-CO"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p:txBody>
      </p:sp>
      <p:sp>
        <p:nvSpPr>
          <p:cNvPr id="7" name="Marcador de contenido 2"/>
          <p:cNvSpPr txBox="1">
            <a:spLocks/>
          </p:cNvSpPr>
          <p:nvPr/>
        </p:nvSpPr>
        <p:spPr bwMode="auto">
          <a:xfrm>
            <a:off x="506506" y="6113235"/>
            <a:ext cx="5844988" cy="58567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a:ln>
            <a:solidFill>
              <a:srgbClr val="00B0F0"/>
            </a:solidFill>
          </a:ln>
          <a:effectLst/>
          <a:extLst/>
        </p:spPr>
        <p:txBody>
          <a:bodyPr vert="horz" wrap="square" lIns="91440" tIns="45720" rIns="91440" bIns="45720" numCol="1" rtlCol="0" anchor="t" anchorCtr="0" compatLnSpc="1">
            <a:prstTxWarp prst="textNoShape">
              <a:avLst/>
            </a:prstTxWarp>
            <a:normAutofit/>
          </a:bodyPr>
          <a:lstStyle>
            <a:defPPr>
              <a:defRPr lang="es-ES"/>
            </a:defPPr>
            <a:lvl1pPr lvl="0" indent="0" algn="just" fontAlgn="base">
              <a:spcBef>
                <a:spcPct val="20000"/>
              </a:spcBef>
              <a:spcAft>
                <a:spcPct val="0"/>
              </a:spcAft>
              <a:buNone/>
              <a:defRPr sz="1600"/>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CO" dirty="0">
                <a:latin typeface="Times New Roman" panose="02020603050405020304" pitchFamily="18" charset="0"/>
                <a:cs typeface="Times New Roman" panose="02020603050405020304" pitchFamily="18" charset="0"/>
              </a:rPr>
              <a:t>Tabla 8</a:t>
            </a:r>
            <a:r>
              <a:rPr lang="es-CO"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Criterios de calidad para aguas de uso pecuario</a:t>
            </a:r>
            <a:endParaRPr lang="es-CO"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179319273"/>
              </p:ext>
            </p:extLst>
          </p:nvPr>
        </p:nvGraphicFramePr>
        <p:xfrm>
          <a:off x="7530353" y="1028532"/>
          <a:ext cx="4052047" cy="5218439"/>
        </p:xfrm>
        <a:graphic>
          <a:graphicData uri="http://schemas.openxmlformats.org/drawingml/2006/table">
            <a:tbl>
              <a:tblPr firstRow="1" firstCol="1" bandRow="1">
                <a:tableStyleId>{C4B1156A-380E-4F78-BDF5-A606A8083BF9}</a:tableStyleId>
              </a:tblPr>
              <a:tblGrid>
                <a:gridCol w="2018858"/>
                <a:gridCol w="2033189"/>
              </a:tblGrid>
              <a:tr h="40496">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Concentración teórica(ppm)</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Concentración experimental (mg/l)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150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153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150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156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150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167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100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128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100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117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100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108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50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47.3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50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45.6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50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52.4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25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24.1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25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22.9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25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26.8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10.4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9.81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10.6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8.34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6.76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r h="200025">
                <a:tc>
                  <a:txBody>
                    <a:bodyPr/>
                    <a:lstStyle/>
                    <a:p>
                      <a:pPr algn="ctr">
                        <a:lnSpc>
                          <a:spcPct val="107000"/>
                        </a:lnSpc>
                        <a:spcAft>
                          <a:spcPts val="0"/>
                        </a:spcAft>
                      </a:pPr>
                      <a:r>
                        <a:rPr lang="es-ES" sz="1600">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5.46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CC"/>
                    </a:solidFill>
                  </a:tcPr>
                </a:tc>
              </a:tr>
            </a:tbl>
          </a:graphicData>
        </a:graphic>
      </p:graphicFrame>
      <p:sp>
        <p:nvSpPr>
          <p:cNvPr id="9" name="Rectángulo 8"/>
          <p:cNvSpPr/>
          <p:nvPr/>
        </p:nvSpPr>
        <p:spPr>
          <a:xfrm>
            <a:off x="6804212" y="6375744"/>
            <a:ext cx="5658970" cy="323165"/>
          </a:xfrm>
          <a:prstGeom prst="rect">
            <a:avLst/>
          </a:prstGeom>
        </p:spPr>
        <p:txBody>
          <a:bodyPr wrap="square">
            <a:spAutoFit/>
          </a:bodyPr>
          <a:lstStyle/>
          <a:p>
            <a:pPr>
              <a:spcAft>
                <a:spcPts val="0"/>
              </a:spcAft>
            </a:pPr>
            <a:r>
              <a:rPr lang="es-EC" sz="1500" dirty="0">
                <a:latin typeface="Times New Roman" panose="02020603050405020304" pitchFamily="18" charset="0"/>
                <a:ea typeface="Calibri" panose="020F0502020204030204" pitchFamily="34" charset="0"/>
                <a:cs typeface="Times New Roman" panose="02020603050405020304" pitchFamily="18" charset="0"/>
              </a:rPr>
              <a:t>Datos de concentración de As inicial de las unidades experimentales</a:t>
            </a:r>
            <a:endParaRPr lang="es-ES" sz="1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53389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37617"/>
            <a:ext cx="10636624" cy="540608"/>
          </a:xfrm>
        </p:spPr>
        <p:txBody>
          <a:bodyPr>
            <a:noAutofit/>
          </a:bodyPr>
          <a:lstStyle/>
          <a:p>
            <a:r>
              <a:rPr lang="es-EC" sz="3600" b="1" dirty="0" smtClean="0">
                <a:latin typeface="Times New Roman" panose="02020603050405020304" pitchFamily="18" charset="0"/>
                <a:cs typeface="Times New Roman" panose="02020603050405020304" pitchFamily="18" charset="0"/>
              </a:rPr>
              <a:t>RESULTADOS</a:t>
            </a:r>
            <a:endParaRPr lang="es-EC" sz="3600" b="1" dirty="0">
              <a:latin typeface="Times New Roman" panose="02020603050405020304" pitchFamily="18" charset="0"/>
              <a:cs typeface="Times New Roman" panose="02020603050405020304" pitchFamily="18" charset="0"/>
            </a:endParaRPr>
          </a:p>
        </p:txBody>
      </p:sp>
      <p:sp>
        <p:nvSpPr>
          <p:cNvPr id="10" name="Rectángulo 9"/>
          <p:cNvSpPr/>
          <p:nvPr/>
        </p:nvSpPr>
        <p:spPr>
          <a:xfrm>
            <a:off x="502022" y="6488668"/>
            <a:ext cx="6073589" cy="369332"/>
          </a:xfrm>
          <a:prstGeom prst="rect">
            <a:avLst/>
          </a:prstGeom>
        </p:spPr>
        <p:txBody>
          <a:bodyPr wrap="square">
            <a:spAutoFit/>
          </a:bodyPr>
          <a:lstStyle/>
          <a:p>
            <a:pPr>
              <a:spcAft>
                <a:spcPts val="0"/>
              </a:spcAft>
            </a:pPr>
            <a:r>
              <a:rPr lang="es-EC" dirty="0">
                <a:latin typeface="Times New Roman" panose="02020603050405020304" pitchFamily="18" charset="0"/>
                <a:cs typeface="Times New Roman" panose="02020603050405020304" pitchFamily="18" charset="0"/>
              </a:rPr>
              <a:t>Concentraciones finales de As aplicadas nanopartículas de Mn</a:t>
            </a:r>
            <a:endParaRPr lang="es-ES"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334703197"/>
              </p:ext>
            </p:extLst>
          </p:nvPr>
        </p:nvGraphicFramePr>
        <p:xfrm>
          <a:off x="439737" y="709936"/>
          <a:ext cx="6485498" cy="5747238"/>
        </p:xfrm>
        <a:graphic>
          <a:graphicData uri="http://schemas.openxmlformats.org/drawingml/2006/table">
            <a:tbl>
              <a:tblPr firstRow="1" firstCol="1" bandRow="1">
                <a:tableStyleId>{5C22544A-7EE6-4342-B048-85BDC9FD1C3A}</a:tableStyleId>
              </a:tblPr>
              <a:tblGrid>
                <a:gridCol w="1212165"/>
                <a:gridCol w="2597369"/>
                <a:gridCol w="2675964"/>
              </a:tblGrid>
              <a:tr h="273678">
                <a:tc gridSpan="3">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Unidades experimentales aplicadas Np de Mn</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hMerge="1">
                  <a:txBody>
                    <a:bodyPr/>
                    <a:lstStyle/>
                    <a:p>
                      <a:endParaRPr lang="es-EC"/>
                    </a:p>
                  </a:txBody>
                  <a:tcPr/>
                </a:tc>
                <a:tc hMerge="1">
                  <a:txBody>
                    <a:bodyPr/>
                    <a:lstStyle/>
                    <a:p>
                      <a:endParaRPr lang="es-EC"/>
                    </a:p>
                  </a:txBody>
                  <a:tcPr/>
                </a:tc>
              </a:tr>
              <a:tr h="547356">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Muestras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Concentración experimental </a:t>
                      </a:r>
                      <a:r>
                        <a:rPr lang="es-ES" sz="1600" dirty="0" smtClean="0">
                          <a:solidFill>
                            <a:schemeClr val="tx1"/>
                          </a:solidFill>
                          <a:effectLst/>
                          <a:latin typeface="Times New Roman" panose="02020603050405020304" pitchFamily="18" charset="0"/>
                          <a:cs typeface="Times New Roman" panose="02020603050405020304" pitchFamily="18" charset="0"/>
                        </a:rPr>
                        <a:t>inicial </a:t>
                      </a:r>
                      <a:r>
                        <a:rPr lang="es-ES" sz="1600" dirty="0">
                          <a:solidFill>
                            <a:schemeClr val="tx1"/>
                          </a:solidFill>
                          <a:effectLst/>
                          <a:latin typeface="Times New Roman" panose="02020603050405020304" pitchFamily="18" charset="0"/>
                          <a:cs typeface="Times New Roman" panose="02020603050405020304" pitchFamily="18" charset="0"/>
                        </a:rPr>
                        <a:t>(mg/l)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Concentración experimental </a:t>
                      </a:r>
                      <a:endParaRPr lang="es-ES" sz="16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s-ES" sz="1600" dirty="0" smtClean="0">
                          <a:solidFill>
                            <a:schemeClr val="tx1"/>
                          </a:solidFill>
                          <a:effectLst/>
                          <a:latin typeface="Times New Roman" panose="02020603050405020304" pitchFamily="18" charset="0"/>
                          <a:cs typeface="Times New Roman" panose="02020603050405020304" pitchFamily="18" charset="0"/>
                        </a:rPr>
                        <a:t>final </a:t>
                      </a:r>
                      <a:r>
                        <a:rPr lang="es-ES" sz="1600" dirty="0">
                          <a:solidFill>
                            <a:schemeClr val="tx1"/>
                          </a:solidFill>
                          <a:effectLst/>
                          <a:latin typeface="Times New Roman" panose="02020603050405020304" pitchFamily="18" charset="0"/>
                          <a:cs typeface="Times New Roman" panose="02020603050405020304" pitchFamily="18" charset="0"/>
                        </a:rPr>
                        <a:t>(mg/l)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153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20.4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156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20.4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167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20.9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16.1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117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108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47.3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45.6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52.4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24.1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11.7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22.9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10.9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26.8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10.4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4.91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9.81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4.67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10.6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4.93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8.34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3.83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6.76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3.36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r h="273678">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2.53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lin ang="8100000" scaled="1"/>
                      <a:tileRect/>
                    </a:gra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528703118"/>
              </p:ext>
            </p:extLst>
          </p:nvPr>
        </p:nvGraphicFramePr>
        <p:xfrm>
          <a:off x="7595348" y="731504"/>
          <a:ext cx="3685988" cy="5572497"/>
        </p:xfrm>
        <a:graphic>
          <a:graphicData uri="http://schemas.openxmlformats.org/drawingml/2006/table">
            <a:tbl>
              <a:tblPr firstRow="1" firstCol="1" bandRow="1">
                <a:tableStyleId>{5C22544A-7EE6-4342-B048-85BDC9FD1C3A}</a:tableStyleId>
              </a:tblPr>
              <a:tblGrid>
                <a:gridCol w="1533442"/>
                <a:gridCol w="2152546"/>
              </a:tblGrid>
              <a:tr h="265357">
                <a:tc gridSpan="2">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Porcentaje de remoción de Arsénico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hMerge="1">
                  <a:txBody>
                    <a:bodyPr/>
                    <a:lstStyle/>
                    <a:p>
                      <a:endParaRPr lang="es-EC"/>
                    </a:p>
                  </a:txBody>
                  <a:tcPr/>
                </a:tc>
              </a:tr>
              <a:tr h="265357">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Muestras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 Remoción </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86.7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86.9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87.5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87.4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87.8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87.6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73.2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73.0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72.5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51.5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52.4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53.0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52.8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52.4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53.5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50.3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53.7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r h="265357">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Media</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67.6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D1A21D">
                            <a:tint val="66000"/>
                            <a:satMod val="160000"/>
                          </a:srgbClr>
                        </a:gs>
                        <a:gs pos="50000">
                          <a:srgbClr val="D1A21D">
                            <a:tint val="44500"/>
                            <a:satMod val="160000"/>
                          </a:srgbClr>
                        </a:gs>
                        <a:gs pos="100000">
                          <a:srgbClr val="D1A21D">
                            <a:tint val="23500"/>
                            <a:satMod val="160000"/>
                          </a:srgbClr>
                        </a:gs>
                      </a:gsLst>
                      <a:path path="circle">
                        <a:fillToRect l="100000" t="100000"/>
                      </a:path>
                      <a:tileRect r="-100000" b="-100000"/>
                    </a:gradFill>
                  </a:tcPr>
                </a:tc>
              </a:tr>
            </a:tbl>
          </a:graphicData>
        </a:graphic>
      </p:graphicFrame>
      <p:sp>
        <p:nvSpPr>
          <p:cNvPr id="6" name="Rectángulo 5"/>
          <p:cNvSpPr/>
          <p:nvPr/>
        </p:nvSpPr>
        <p:spPr>
          <a:xfrm>
            <a:off x="7234518" y="6304002"/>
            <a:ext cx="4957482" cy="615553"/>
          </a:xfrm>
          <a:prstGeom prst="rect">
            <a:avLst/>
          </a:prstGeom>
        </p:spPr>
        <p:txBody>
          <a:bodyPr wrap="square">
            <a:spAutoFit/>
          </a:bodyPr>
          <a:lstStyle/>
          <a:p>
            <a:pPr>
              <a:spcAft>
                <a:spcPts val="0"/>
              </a:spcAft>
            </a:pPr>
            <a:r>
              <a:rPr lang="es-EC" sz="1700" dirty="0" smtClean="0">
                <a:latin typeface="Times New Roman" panose="02020603050405020304" pitchFamily="18" charset="0"/>
                <a:cs typeface="Times New Roman" panose="02020603050405020304" pitchFamily="18" charset="0"/>
              </a:rPr>
              <a:t>Porcentaje de remoción de As aplicadas nanopartículas de Mn</a:t>
            </a:r>
            <a:endParaRPr lang="es-ES" sz="17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799746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37616"/>
            <a:ext cx="10636624" cy="715419"/>
          </a:xfrm>
        </p:spPr>
        <p:txBody>
          <a:bodyPr>
            <a:normAutofit/>
          </a:bodyPr>
          <a:lstStyle/>
          <a:p>
            <a:r>
              <a:rPr lang="es-EC" sz="3600" b="1" dirty="0" smtClean="0">
                <a:latin typeface="Times New Roman" panose="02020603050405020304" pitchFamily="18" charset="0"/>
                <a:cs typeface="Times New Roman" panose="02020603050405020304" pitchFamily="18" charset="0"/>
              </a:rPr>
              <a:t>RESULTADOS</a:t>
            </a:r>
            <a:endParaRPr lang="es-EC" sz="3600" b="1"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261409718"/>
              </p:ext>
            </p:extLst>
          </p:nvPr>
        </p:nvGraphicFramePr>
        <p:xfrm>
          <a:off x="342436" y="847160"/>
          <a:ext cx="6204136" cy="5533510"/>
        </p:xfrm>
        <a:graphic>
          <a:graphicData uri="http://schemas.openxmlformats.org/drawingml/2006/table">
            <a:tbl>
              <a:tblPr firstRow="1" firstCol="1" bandRow="1">
                <a:tableStyleId>{5C22544A-7EE6-4342-B048-85BDC9FD1C3A}</a:tableStyleId>
              </a:tblPr>
              <a:tblGrid>
                <a:gridCol w="1009137"/>
                <a:gridCol w="2518553"/>
                <a:gridCol w="2676446"/>
              </a:tblGrid>
              <a:tr h="245990">
                <a:tc gridSpan="3">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Unidades experimentales aplicadas Np de Fe</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hMerge="1">
                  <a:txBody>
                    <a:bodyPr/>
                    <a:lstStyle/>
                    <a:p>
                      <a:endParaRPr lang="es-EC"/>
                    </a:p>
                  </a:txBody>
                  <a:tcPr/>
                </a:tc>
                <a:tc hMerge="1">
                  <a:txBody>
                    <a:bodyPr/>
                    <a:lstStyle/>
                    <a:p>
                      <a:endParaRPr lang="es-EC"/>
                    </a:p>
                  </a:txBody>
                  <a:tcPr/>
                </a:tc>
              </a:tr>
              <a:tr h="52754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Muestras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Concentración experimental inicial(mg/l)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Concentración experimental final (mg/l)</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153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47.2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156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45.3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167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46.8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39.8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117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37.4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108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32.1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47.3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45.6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45990">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52.4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16.1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24.1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7.03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22.9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6.95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26.8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8.34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10.4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5.12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9.81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4.73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10.6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5.24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8.34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3.86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6.76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3.31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r h="263772">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2.67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t="100000"/>
                      </a:path>
                      <a:tileRect r="-100000" b="-100000"/>
                    </a:gradFill>
                  </a:tcPr>
                </a:tc>
              </a:tr>
            </a:tbl>
          </a:graphicData>
        </a:graphic>
      </p:graphicFrame>
      <p:sp>
        <p:nvSpPr>
          <p:cNvPr id="3" name="Rectángulo 2"/>
          <p:cNvSpPr/>
          <p:nvPr/>
        </p:nvSpPr>
        <p:spPr>
          <a:xfrm>
            <a:off x="503801" y="6394539"/>
            <a:ext cx="585936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Concentraciones finales de As aplicadas nanopartículas de Fe</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717996018"/>
              </p:ext>
            </p:extLst>
          </p:nvPr>
        </p:nvGraphicFramePr>
        <p:xfrm>
          <a:off x="7423524" y="834106"/>
          <a:ext cx="3280335" cy="5479362"/>
        </p:xfrm>
        <a:graphic>
          <a:graphicData uri="http://schemas.openxmlformats.org/drawingml/2006/table">
            <a:tbl>
              <a:tblPr firstRow="1" firstCol="1" bandRow="1">
                <a:tableStyleId>{5C22544A-7EE6-4342-B048-85BDC9FD1C3A}</a:tableStyleId>
              </a:tblPr>
              <a:tblGrid>
                <a:gridCol w="1364683"/>
                <a:gridCol w="1915652"/>
              </a:tblGrid>
              <a:tr h="250265">
                <a:tc gridSpan="2">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Porcentaje de remoción de Arsénico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hMerge="1">
                  <a:txBody>
                    <a:bodyPr/>
                    <a:lstStyle/>
                    <a:p>
                      <a:endParaRPr lang="es-EC"/>
                    </a:p>
                  </a:txBody>
                  <a:tcPr/>
                </a:tc>
              </a:tr>
              <a:tr h="250265">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Muestras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 Remoción </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69.2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71.0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72.0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68.9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68.0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70.3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69.1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68.6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69.3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70.8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69.7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68.9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50.8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51.8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50.6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53.7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51.0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51.1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r h="250265">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Media</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63.6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100000" b="100000"/>
                      </a:path>
                      <a:tileRect t="-100000" r="-100000"/>
                    </a:gradFill>
                  </a:tcPr>
                </a:tc>
              </a:tr>
            </a:tbl>
          </a:graphicData>
        </a:graphic>
      </p:graphicFrame>
      <p:sp>
        <p:nvSpPr>
          <p:cNvPr id="7" name="Rectángulo 6"/>
          <p:cNvSpPr/>
          <p:nvPr/>
        </p:nvSpPr>
        <p:spPr>
          <a:xfrm>
            <a:off x="7005918" y="6303421"/>
            <a:ext cx="5065059" cy="615553"/>
          </a:xfrm>
          <a:prstGeom prst="rect">
            <a:avLst/>
          </a:prstGeom>
          <a:noFill/>
        </p:spPr>
        <p:txBody>
          <a:bodyPr wrap="square">
            <a:spAutoFit/>
          </a:bodyPr>
          <a:lstStyle/>
          <a:p>
            <a:pPr>
              <a:spcAft>
                <a:spcPts val="0"/>
              </a:spcAft>
            </a:pPr>
            <a:r>
              <a:rPr lang="es-EC" sz="1700" dirty="0" smtClean="0">
                <a:latin typeface="Times New Roman" panose="02020603050405020304" pitchFamily="18" charset="0"/>
                <a:cs typeface="Times New Roman" panose="02020603050405020304" pitchFamily="18" charset="0"/>
              </a:rPr>
              <a:t>Porcentaje de remoción de As aplicadas nanopartículas de Mn</a:t>
            </a:r>
            <a:endParaRPr lang="es-ES" sz="17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69708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RESULTADOS</a:t>
            </a:r>
            <a:endParaRPr lang="es-EC" sz="3600" b="1"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040321787"/>
              </p:ext>
            </p:extLst>
          </p:nvPr>
        </p:nvGraphicFramePr>
        <p:xfrm>
          <a:off x="321144" y="794553"/>
          <a:ext cx="5026195" cy="5740282"/>
        </p:xfrm>
        <a:graphic>
          <a:graphicData uri="http://schemas.openxmlformats.org/drawingml/2006/table">
            <a:tbl>
              <a:tblPr firstRow="1" firstCol="1" bandRow="1">
                <a:tableStyleId>{5C22544A-7EE6-4342-B048-85BDC9FD1C3A}</a:tableStyleId>
              </a:tblPr>
              <a:tblGrid>
                <a:gridCol w="963347"/>
                <a:gridCol w="1976895"/>
                <a:gridCol w="2085953"/>
              </a:tblGrid>
              <a:tr h="431961">
                <a:tc gridSpan="3">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P</a:t>
                      </a:r>
                      <a:r>
                        <a:rPr lang="es-ES" sz="1600" dirty="0">
                          <a:solidFill>
                            <a:schemeClr val="tx1"/>
                          </a:solidFill>
                          <a:effectLst/>
                          <a:latin typeface="Times New Roman" panose="02020603050405020304" pitchFamily="18" charset="0"/>
                          <a:cs typeface="Times New Roman" panose="02020603050405020304" pitchFamily="18" charset="0"/>
                        </a:rPr>
                        <a:t>resencia de Manganeso en las NPs de Manganeso al final del tratamiento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hMerge="1">
                  <a:txBody>
                    <a:bodyPr/>
                    <a:lstStyle/>
                    <a:p>
                      <a:endParaRPr lang="es-EC"/>
                    </a:p>
                  </a:txBody>
                  <a:tcPr/>
                </a:tc>
                <a:tc hMerge="1">
                  <a:txBody>
                    <a:bodyPr/>
                    <a:lstStyle/>
                    <a:p>
                      <a:endParaRPr lang="es-EC"/>
                    </a:p>
                  </a:txBody>
                  <a:tcPr/>
                </a:tc>
              </a:tr>
              <a:tr h="431961">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Muestras</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Concentración experimental (mg/l)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Concentración experimental (mg/l)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3.012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1.267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1.366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1.286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1.357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1.361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1.475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1.338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1.491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1.342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1.251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1.244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1.418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1.375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1.237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1.461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1.297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22600">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1.292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539331894"/>
              </p:ext>
            </p:extLst>
          </p:nvPr>
        </p:nvGraphicFramePr>
        <p:xfrm>
          <a:off x="6739217" y="793914"/>
          <a:ext cx="3922059" cy="5740283"/>
        </p:xfrm>
        <a:graphic>
          <a:graphicData uri="http://schemas.openxmlformats.org/drawingml/2006/table">
            <a:tbl>
              <a:tblPr firstRow="1" firstCol="1" bandRow="1">
                <a:tableStyleId>{5C22544A-7EE6-4342-B048-85BDC9FD1C3A}</a:tableStyleId>
              </a:tblPr>
              <a:tblGrid>
                <a:gridCol w="1098971"/>
                <a:gridCol w="2823088"/>
              </a:tblGrid>
              <a:tr h="449828">
                <a:tc gridSpan="2">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Porcentaje de presencia de Manganeso en las NPs al final del tratamiento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hMerge="1">
                  <a:txBody>
                    <a:bodyPr/>
                    <a:lstStyle/>
                    <a:p>
                      <a:endParaRPr lang="es-EC"/>
                    </a:p>
                  </a:txBody>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Muestras</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 de presencia de Mn</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57.9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57.3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51.0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55.6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50.5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55.4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58.5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58.7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52.9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57.5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58.9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51.5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56.9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57.1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r h="253560">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Media</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55.5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AC868"/>
                    </a:solidFill>
                  </a:tcPr>
                </a:tc>
              </a:tr>
            </a:tbl>
          </a:graphicData>
        </a:graphic>
      </p:graphicFrame>
      <p:sp>
        <p:nvSpPr>
          <p:cNvPr id="3" name="Rectángulo 2"/>
          <p:cNvSpPr/>
          <p:nvPr/>
        </p:nvSpPr>
        <p:spPr>
          <a:xfrm>
            <a:off x="428065" y="6534835"/>
            <a:ext cx="4677884" cy="323165"/>
          </a:xfrm>
          <a:prstGeom prst="rect">
            <a:avLst/>
          </a:prstGeom>
        </p:spPr>
        <p:txBody>
          <a:bodyPr wrap="none">
            <a:spAutoFit/>
          </a:bodyPr>
          <a:lstStyle/>
          <a:p>
            <a:r>
              <a:rPr lang="es-EC" sz="1500" dirty="0">
                <a:latin typeface="Times New Roman" panose="02020603050405020304" pitchFamily="18" charset="0"/>
                <a:ea typeface="Calibri" panose="020F0502020204030204" pitchFamily="34" charset="0"/>
              </a:rPr>
              <a:t>Concentración de Mn final de las unidades experimentales</a:t>
            </a:r>
            <a:endParaRPr lang="es-EC" sz="1500" dirty="0"/>
          </a:p>
        </p:txBody>
      </p:sp>
      <p:sp>
        <p:nvSpPr>
          <p:cNvPr id="5" name="Rectángulo 4"/>
          <p:cNvSpPr/>
          <p:nvPr/>
        </p:nvSpPr>
        <p:spPr>
          <a:xfrm>
            <a:off x="5961530" y="6511751"/>
            <a:ext cx="5208494" cy="369332"/>
          </a:xfrm>
          <a:prstGeom prst="rect">
            <a:avLst/>
          </a:prstGeom>
        </p:spPr>
        <p:txBody>
          <a:bodyPr wrap="square">
            <a:spAutoFit/>
          </a:bodyPr>
          <a:lstStyle/>
          <a:p>
            <a:pPr>
              <a:spcAft>
                <a:spcPts val="0"/>
              </a:spcAft>
            </a:pP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500" dirty="0">
                <a:latin typeface="Times New Roman" panose="02020603050405020304" pitchFamily="18" charset="0"/>
                <a:ea typeface="Calibri" panose="020F0502020204030204" pitchFamily="34" charset="0"/>
              </a:rPr>
              <a:t>Porcentaje de presencia de Mn en las NPs al final del tratamiento</a:t>
            </a:r>
            <a:endParaRPr lang="es-ES" sz="15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4573547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RESULTADOS</a:t>
            </a:r>
            <a:endParaRPr lang="es-EC" sz="3600"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805310195"/>
              </p:ext>
            </p:extLst>
          </p:nvPr>
        </p:nvGraphicFramePr>
        <p:xfrm>
          <a:off x="188258" y="736074"/>
          <a:ext cx="5553636" cy="5798761"/>
        </p:xfrm>
        <a:graphic>
          <a:graphicData uri="http://schemas.openxmlformats.org/drawingml/2006/table">
            <a:tbl>
              <a:tblPr firstRow="1" firstCol="1" bandRow="1">
                <a:tableStyleId>{5C22544A-7EE6-4342-B048-85BDC9FD1C3A}</a:tableStyleId>
              </a:tblPr>
              <a:tblGrid>
                <a:gridCol w="1001546"/>
                <a:gridCol w="2378669"/>
                <a:gridCol w="2173421"/>
              </a:tblGrid>
              <a:tr h="386882">
                <a:tc gridSpan="3">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P</a:t>
                      </a:r>
                      <a:r>
                        <a:rPr lang="es-ES" sz="1600" dirty="0">
                          <a:solidFill>
                            <a:schemeClr val="tx1"/>
                          </a:solidFill>
                          <a:effectLst/>
                          <a:latin typeface="Times New Roman" panose="02020603050405020304" pitchFamily="18" charset="0"/>
                          <a:cs typeface="Times New Roman" panose="02020603050405020304" pitchFamily="18" charset="0"/>
                        </a:rPr>
                        <a:t>resencia de Hierro en las NPs de Hierro al final del tratamiento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hMerge="1">
                  <a:txBody>
                    <a:bodyPr/>
                    <a:lstStyle/>
                    <a:p>
                      <a:endParaRPr lang="es-EC"/>
                    </a:p>
                  </a:txBody>
                  <a:tcPr/>
                </a:tc>
                <a:tc hMerge="1">
                  <a:txBody>
                    <a:bodyPr/>
                    <a:lstStyle/>
                    <a:p>
                      <a:endParaRPr lang="es-EC"/>
                    </a:p>
                  </a:txBody>
                  <a:tcPr/>
                </a:tc>
              </a:tr>
              <a:tr h="580322">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Muestras</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Concentración experimental inicial </a:t>
                      </a:r>
                      <a:r>
                        <a:rPr lang="es-ES" sz="1600" baseline="0" dirty="0" smtClean="0">
                          <a:solidFill>
                            <a:schemeClr val="tx1"/>
                          </a:solidFill>
                          <a:effectLst/>
                          <a:latin typeface="Times New Roman" panose="02020603050405020304" pitchFamily="18" charset="0"/>
                          <a:cs typeface="Times New Roman" panose="02020603050405020304" pitchFamily="18" charset="0"/>
                        </a:rPr>
                        <a:t> </a:t>
                      </a:r>
                      <a:r>
                        <a:rPr lang="es-ES" sz="1600" dirty="0" smtClean="0">
                          <a:solidFill>
                            <a:schemeClr val="tx1"/>
                          </a:solidFill>
                          <a:effectLst/>
                          <a:latin typeface="Times New Roman" panose="02020603050405020304" pitchFamily="18" charset="0"/>
                          <a:cs typeface="Times New Roman" panose="02020603050405020304" pitchFamily="18" charset="0"/>
                        </a:rPr>
                        <a:t>(</a:t>
                      </a:r>
                      <a:r>
                        <a:rPr lang="es-ES" sz="1600" dirty="0">
                          <a:solidFill>
                            <a:schemeClr val="tx1"/>
                          </a:solidFill>
                          <a:effectLst/>
                          <a:latin typeface="Times New Roman" panose="02020603050405020304" pitchFamily="18" charset="0"/>
                          <a:cs typeface="Times New Roman" panose="02020603050405020304" pitchFamily="18" charset="0"/>
                        </a:rPr>
                        <a:t>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Concentración experimental </a:t>
                      </a:r>
                      <a:r>
                        <a:rPr lang="es-ES" sz="1600" dirty="0" smtClean="0">
                          <a:solidFill>
                            <a:schemeClr val="tx1"/>
                          </a:solidFill>
                          <a:effectLst/>
                          <a:latin typeface="Times New Roman" panose="02020603050405020304" pitchFamily="18" charset="0"/>
                          <a:cs typeface="Times New Roman" panose="02020603050405020304" pitchFamily="18" charset="0"/>
                        </a:rPr>
                        <a:t>final(mg/l</a:t>
                      </a:r>
                      <a:r>
                        <a:rPr lang="es-ES" sz="1600" dirty="0">
                          <a:solidFill>
                            <a:schemeClr val="tx1"/>
                          </a:solidFill>
                          <a:effectLst/>
                          <a:latin typeface="Times New Roman" panose="02020603050405020304" pitchFamily="18" charset="0"/>
                          <a:cs typeface="Times New Roman" panose="02020603050405020304" pitchFamily="18" charset="0"/>
                        </a:rPr>
                        <a:t>)</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3.501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1.472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3.501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1.335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1.411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1.397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1.453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1.424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1.585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1.385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1.544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1.352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1.75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1.351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1.544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1.584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1.471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a:solidFill>
                            <a:schemeClr val="tx1"/>
                          </a:solidFill>
                          <a:effectLst/>
                          <a:latin typeface="Times New Roman" panose="02020603050405020304" pitchFamily="18" charset="0"/>
                          <a:cs typeface="Times New Roman" panose="02020603050405020304" pitchFamily="18" charset="0"/>
                        </a:rPr>
                        <a:t>3.501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1.612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3.501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1.476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r h="197709">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3.501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1.429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786" marR="67786" marT="0" marB="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8100000" scaled="1"/>
                      <a:tileRect/>
                    </a:gra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79320421"/>
              </p:ext>
            </p:extLst>
          </p:nvPr>
        </p:nvGraphicFramePr>
        <p:xfrm>
          <a:off x="6749283" y="783085"/>
          <a:ext cx="4115940" cy="5740283"/>
        </p:xfrm>
        <a:graphic>
          <a:graphicData uri="http://schemas.openxmlformats.org/drawingml/2006/table">
            <a:tbl>
              <a:tblPr firstRow="1" firstCol="1" bandRow="1">
                <a:tableStyleId>{5C22544A-7EE6-4342-B048-85BDC9FD1C3A}</a:tableStyleId>
              </a:tblPr>
              <a:tblGrid>
                <a:gridCol w="1367464"/>
                <a:gridCol w="2748476"/>
              </a:tblGrid>
              <a:tr h="520786">
                <a:tc gridSpan="2">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Porcentaje de presencia de Hierro en las NPs al final del tratamiento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hMerge="1">
                  <a:txBody>
                    <a:bodyPr/>
                    <a:lstStyle/>
                    <a:p>
                      <a:endParaRPr lang="es-EC"/>
                    </a:p>
                  </a:txBody>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Muestras</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 de presencia de Fe</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58.0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61.9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59.7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60.1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58.5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59.3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60.4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55.9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61.4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50.0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61.4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55.9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58.0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54.0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57.8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a:solidFill>
                            <a:schemeClr val="tx1"/>
                          </a:solidFill>
                          <a:effectLst/>
                          <a:latin typeface="Times New Roman" panose="02020603050405020304" pitchFamily="18" charset="0"/>
                          <a:cs typeface="Times New Roman" panose="02020603050405020304" pitchFamily="18" charset="0"/>
                        </a:rPr>
                        <a:t>18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59.2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r h="260394">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Media</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c>
                  <a:txBody>
                    <a:bodyPr/>
                    <a:lstStyle/>
                    <a:p>
                      <a:pPr algn="ctr">
                        <a:lnSpc>
                          <a:spcPct val="107000"/>
                        </a:lnSpc>
                        <a:spcAft>
                          <a:spcPts val="0"/>
                        </a:spcAft>
                      </a:pPr>
                      <a:r>
                        <a:rPr lang="es-ES" sz="1600" dirty="0">
                          <a:solidFill>
                            <a:schemeClr val="tx1"/>
                          </a:solidFill>
                          <a:effectLst/>
                          <a:latin typeface="Times New Roman" panose="02020603050405020304" pitchFamily="18" charset="0"/>
                          <a:cs typeface="Times New Roman" panose="02020603050405020304" pitchFamily="18" charset="0"/>
                        </a:rPr>
                        <a:t>57.8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100000" t="100000"/>
                      </a:path>
                      <a:tileRect r="-100000" b="-100000"/>
                    </a:gradFill>
                  </a:tcPr>
                </a:tc>
              </a:tr>
            </a:tbl>
          </a:graphicData>
        </a:graphic>
      </p:graphicFrame>
      <p:sp>
        <p:nvSpPr>
          <p:cNvPr id="6" name="Rectángulo 5"/>
          <p:cNvSpPr/>
          <p:nvPr/>
        </p:nvSpPr>
        <p:spPr>
          <a:xfrm>
            <a:off x="360830" y="6534835"/>
            <a:ext cx="4602542" cy="323165"/>
          </a:xfrm>
          <a:prstGeom prst="rect">
            <a:avLst/>
          </a:prstGeom>
        </p:spPr>
        <p:txBody>
          <a:bodyPr wrap="none">
            <a:spAutoFit/>
          </a:bodyPr>
          <a:lstStyle/>
          <a:p>
            <a:r>
              <a:rPr lang="es-EC" sz="1500" dirty="0">
                <a:latin typeface="Times New Roman" panose="02020603050405020304" pitchFamily="18" charset="0"/>
                <a:ea typeface="Calibri" panose="020F0502020204030204" pitchFamily="34" charset="0"/>
              </a:rPr>
              <a:t>Concentración de </a:t>
            </a:r>
            <a:r>
              <a:rPr lang="es-EC" sz="1500" dirty="0" smtClean="0">
                <a:latin typeface="Times New Roman" panose="02020603050405020304" pitchFamily="18" charset="0"/>
                <a:ea typeface="Calibri" panose="020F0502020204030204" pitchFamily="34" charset="0"/>
              </a:rPr>
              <a:t>Fe </a:t>
            </a:r>
            <a:r>
              <a:rPr lang="es-EC" sz="1500" dirty="0">
                <a:latin typeface="Times New Roman" panose="02020603050405020304" pitchFamily="18" charset="0"/>
                <a:ea typeface="Calibri" panose="020F0502020204030204" pitchFamily="34" charset="0"/>
              </a:rPr>
              <a:t>final de las unidades experimentales</a:t>
            </a:r>
            <a:endParaRPr lang="es-EC" sz="1500" dirty="0"/>
          </a:p>
        </p:txBody>
      </p:sp>
      <p:sp>
        <p:nvSpPr>
          <p:cNvPr id="7" name="Rectángulo 6"/>
          <p:cNvSpPr/>
          <p:nvPr/>
        </p:nvSpPr>
        <p:spPr>
          <a:xfrm>
            <a:off x="6096000" y="6511751"/>
            <a:ext cx="5208494" cy="369332"/>
          </a:xfrm>
          <a:prstGeom prst="rect">
            <a:avLst/>
          </a:prstGeom>
        </p:spPr>
        <p:txBody>
          <a:bodyPr wrap="square">
            <a:spAutoFit/>
          </a:bodyPr>
          <a:lstStyle/>
          <a:p>
            <a:pPr>
              <a:spcAft>
                <a:spcPts val="0"/>
              </a:spcAft>
            </a:pP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500" dirty="0">
                <a:latin typeface="Times New Roman" panose="02020603050405020304" pitchFamily="18" charset="0"/>
                <a:ea typeface="Calibri" panose="020F0502020204030204" pitchFamily="34" charset="0"/>
              </a:rPr>
              <a:t>Porcentaje de presencia de </a:t>
            </a:r>
            <a:r>
              <a:rPr lang="es-EC" sz="1500" dirty="0" smtClean="0">
                <a:latin typeface="Times New Roman" panose="02020603050405020304" pitchFamily="18" charset="0"/>
                <a:ea typeface="Calibri" panose="020F0502020204030204" pitchFamily="34" charset="0"/>
              </a:rPr>
              <a:t>Fe </a:t>
            </a:r>
            <a:r>
              <a:rPr lang="es-EC" sz="1500" dirty="0">
                <a:latin typeface="Times New Roman" panose="02020603050405020304" pitchFamily="18" charset="0"/>
                <a:ea typeface="Calibri" panose="020F0502020204030204" pitchFamily="34" charset="0"/>
              </a:rPr>
              <a:t>en las NPs al final del tratamiento</a:t>
            </a:r>
            <a:endParaRPr lang="es-ES" sz="15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4164245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61364"/>
            <a:ext cx="10972800" cy="685801"/>
          </a:xfrm>
        </p:spPr>
        <p:txBody>
          <a:bodyPr/>
          <a:lstStyle/>
          <a:p>
            <a:r>
              <a:rPr lang="es-EC" sz="3600" b="1" dirty="0" smtClean="0">
                <a:latin typeface="Times New Roman" panose="02020603050405020304" pitchFamily="18" charset="0"/>
                <a:cs typeface="Times New Roman" panose="02020603050405020304" pitchFamily="18" charset="0"/>
              </a:rPr>
              <a:t>RESULTADOS</a:t>
            </a:r>
            <a:endParaRPr lang="es-EC" sz="3600" b="1" dirty="0">
              <a:latin typeface="Times New Roman" panose="02020603050405020304" pitchFamily="18" charset="0"/>
              <a:cs typeface="Times New Roman" panose="02020603050405020304" pitchFamily="18"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10541902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121347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82949420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27206730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13849763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77688" y="544945"/>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OBJETIVOS</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77688" y="2887943"/>
            <a:ext cx="10636624" cy="2168151"/>
          </a:xfrm>
          <a:solidFill>
            <a:srgbClr val="CCFFCC"/>
          </a:solidFill>
          <a:ln>
            <a:solidFill>
              <a:srgbClr val="CCFFCC"/>
            </a:solidFill>
          </a:ln>
          <a:effectLst/>
          <a:extLst/>
        </p:spPr>
        <p:txBody>
          <a:bodyPr vert="horz" wrap="square" lIns="91440" tIns="45720" rIns="91440" bIns="45720" numCol="1" anchor="t" anchorCtr="0" compatLnSpc="1">
            <a:prstTxWarp prst="textNoShape">
              <a:avLst/>
            </a:prstTxWarp>
          </a:bodyPr>
          <a:lstStyle/>
          <a:p>
            <a:pPr algn="just"/>
            <a:r>
              <a:rPr lang="es-EC" dirty="0">
                <a:latin typeface="Times New Roman" panose="02020603050405020304" pitchFamily="18" charset="0"/>
                <a:cs typeface="Times New Roman" panose="02020603050405020304" pitchFamily="18" charset="0"/>
              </a:rPr>
              <a:t>Determinar la distribución espacial de las concentraciones de Arsénico total en la laguna de Papallacta mediante el método probabilístico Kriging para generar una propuesta de remoción con nanopartículas.</a:t>
            </a:r>
            <a:endParaRPr lang="es-ES"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777688" y="1716444"/>
            <a:ext cx="10636624" cy="804769"/>
          </a:xfrm>
          <a:prstGeom prst="rect">
            <a:avLst/>
          </a:prstGeom>
          <a:solidFill>
            <a:srgbClr val="CCFFCC"/>
          </a:solidFill>
          <a:ln>
            <a:solidFill>
              <a:srgbClr val="CCFFCC"/>
            </a:solidFill>
          </a:ln>
        </p:spPr>
        <p:txBody>
          <a:bodyPr vert="horz" lIns="91440" tIns="45720" rIns="91440" bIns="45720" rtlCol="0" anchor="ctr">
            <a:normAutofit/>
          </a:bodyPr>
          <a:lstStyle>
            <a:defPPr>
              <a:defRPr lang="es-ES"/>
            </a:defPPr>
            <a:lvl1pPr>
              <a:lnSpc>
                <a:spcPct val="90000"/>
              </a:lnSpc>
              <a:spcBef>
                <a:spcPct val="0"/>
              </a:spcBef>
              <a:buNone/>
              <a:defRPr sz="3200">
                <a:latin typeface="Times New Roman" panose="02020603050405020304" pitchFamily="18" charset="0"/>
                <a:ea typeface="+mj-ea"/>
                <a:cs typeface="Times New Roman" panose="02020603050405020304" pitchFamily="18" charset="0"/>
              </a:defRPr>
            </a:lvl1pPr>
          </a:lstStyle>
          <a:p>
            <a:r>
              <a:rPr lang="es-EC" dirty="0"/>
              <a:t>Objetivo General</a:t>
            </a:r>
          </a:p>
        </p:txBody>
      </p:sp>
    </p:spTree>
    <p:extLst>
      <p:ext uri="{BB962C8B-B14F-4D97-AF65-F5344CB8AC3E}">
        <p14:creationId xmlns:p14="http://schemas.microsoft.com/office/powerpoint/2010/main" val="4251780501"/>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0988" y="336177"/>
            <a:ext cx="11178988" cy="605118"/>
          </a:xfrm>
        </p:spPr>
        <p:txBody>
          <a:bodyPr/>
          <a:lstStyle/>
          <a:p>
            <a:r>
              <a:rPr lang="es-EC" sz="3600" b="1" dirty="0" smtClean="0">
                <a:latin typeface="Times New Roman" panose="02020603050405020304" pitchFamily="18" charset="0"/>
                <a:cs typeface="Times New Roman" panose="02020603050405020304" pitchFamily="18" charset="0"/>
              </a:rPr>
              <a:t>RESULTADOS</a:t>
            </a:r>
            <a:endParaRPr lang="es-EC" sz="3600" b="1"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625253572"/>
              </p:ext>
            </p:extLst>
          </p:nvPr>
        </p:nvGraphicFramePr>
        <p:xfrm>
          <a:off x="351962" y="1998833"/>
          <a:ext cx="11210366" cy="1110456"/>
        </p:xfrm>
        <a:graphic>
          <a:graphicData uri="http://schemas.openxmlformats.org/drawingml/2006/table">
            <a:tbl>
              <a:tblPr firstRow="1" firstCol="1" bandRow="1">
                <a:tableStyleId>{5C22544A-7EE6-4342-B048-85BDC9FD1C3A}</a:tableStyleId>
              </a:tblPr>
              <a:tblGrid>
                <a:gridCol w="1353672"/>
                <a:gridCol w="1465729"/>
                <a:gridCol w="1896035"/>
                <a:gridCol w="1709720"/>
                <a:gridCol w="2503012"/>
                <a:gridCol w="2282198"/>
              </a:tblGrid>
              <a:tr h="664854">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Variable</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Error mínimo (mg/l)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Error</a:t>
                      </a:r>
                      <a:endParaRPr lang="es-ES" sz="1600" dirty="0">
                        <a:solidFill>
                          <a:schemeClr val="tx1"/>
                        </a:solidFill>
                        <a:effectLst/>
                        <a:latin typeface="Times New Roman" panose="02020603050405020304" pitchFamily="18" charset="0"/>
                        <a:cs typeface="Times New Roman" panose="02020603050405020304" pitchFamily="18" charset="0"/>
                      </a:endParaRPr>
                    </a:p>
                    <a:p>
                      <a:pPr algn="ctr">
                        <a:lnSpc>
                          <a:spcPct val="150000"/>
                        </a:lnSpc>
                        <a:spcAft>
                          <a:spcPts val="0"/>
                        </a:spcAft>
                        <a:tabLst>
                          <a:tab pos="1276350" algn="l"/>
                        </a:tabLst>
                      </a:pPr>
                      <a:r>
                        <a:rPr lang="es-EC" sz="1600" dirty="0" smtClean="0">
                          <a:solidFill>
                            <a:schemeClr val="tx1"/>
                          </a:solidFill>
                          <a:effectLst/>
                          <a:latin typeface="Times New Roman" panose="02020603050405020304" pitchFamily="18" charset="0"/>
                          <a:cs typeface="Times New Roman" panose="02020603050405020304" pitchFamily="18" charset="0"/>
                        </a:rPr>
                        <a:t>Máximo</a:t>
                      </a:r>
                      <a:r>
                        <a:rPr lang="es-ES" sz="1600" baseline="0" dirty="0" smtClean="0">
                          <a:solidFill>
                            <a:schemeClr val="tx1"/>
                          </a:solidFill>
                          <a:effectLst/>
                          <a:latin typeface="Times New Roman" panose="02020603050405020304" pitchFamily="18" charset="0"/>
                          <a:cs typeface="Times New Roman" panose="02020603050405020304" pitchFamily="18" charset="0"/>
                        </a:rPr>
                        <a:t> </a:t>
                      </a:r>
                      <a:r>
                        <a:rPr lang="es-EC" sz="1600" dirty="0" smtClean="0">
                          <a:solidFill>
                            <a:schemeClr val="tx1"/>
                          </a:solidFill>
                          <a:effectLst/>
                          <a:latin typeface="Times New Roman" panose="02020603050405020304" pitchFamily="18" charset="0"/>
                          <a:cs typeface="Times New Roman" panose="02020603050405020304" pitchFamily="18" charset="0"/>
                        </a:rPr>
                        <a:t>(mg/l</a:t>
                      </a:r>
                      <a:r>
                        <a:rPr lang="es-EC" sz="1600" dirty="0">
                          <a:solidFill>
                            <a:schemeClr val="tx1"/>
                          </a:solidFill>
                          <a:effectLst/>
                          <a:latin typeface="Times New Roman" panose="02020603050405020304" pitchFamily="18" charset="0"/>
                          <a:cs typeface="Times New Roman" panose="02020603050405020304" pitchFamily="18" charset="0"/>
                        </a:rPr>
                        <a:t>)</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Error medio(ME)</a:t>
                      </a:r>
                      <a:endParaRPr lang="es-ES" sz="1600" dirty="0">
                        <a:solidFill>
                          <a:schemeClr val="tx1"/>
                        </a:solidFill>
                        <a:effectLst/>
                        <a:latin typeface="Times New Roman" panose="02020603050405020304" pitchFamily="18" charset="0"/>
                        <a:cs typeface="Times New Roman" panose="02020603050405020304" pitchFamily="18" charset="0"/>
                      </a:endParaRPr>
                    </a:p>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Error cuadrático medio (</a:t>
                      </a:r>
                      <a:r>
                        <a:rPr lang="es-EC" sz="1600">
                          <a:solidFill>
                            <a:schemeClr val="tx1"/>
                          </a:solidFill>
                          <a:effectLst/>
                          <a:latin typeface="Times New Roman" panose="02020603050405020304" pitchFamily="18" charset="0"/>
                          <a:cs typeface="Times New Roman" panose="02020603050405020304" pitchFamily="18" charset="0"/>
                        </a:rPr>
                        <a:t>MSE</a:t>
                      </a:r>
                      <a:r>
                        <a:rPr lang="es-EC" sz="1600" smtClean="0">
                          <a:solidFill>
                            <a:schemeClr val="tx1"/>
                          </a:solidFill>
                          <a:effectLst/>
                          <a:latin typeface="Times New Roman" panose="02020603050405020304" pitchFamily="18" charset="0"/>
                          <a:cs typeface="Times New Roman" panose="02020603050405020304" pitchFamily="18" charset="0"/>
                        </a:rPr>
                        <a:t>)</a:t>
                      </a:r>
                      <a:r>
                        <a:rPr lang="es-ES" sz="1600" baseline="0" smtClean="0">
                          <a:solidFill>
                            <a:schemeClr val="tx1"/>
                          </a:solidFill>
                          <a:effectLst/>
                          <a:latin typeface="Times New Roman" panose="02020603050405020304" pitchFamily="18" charset="0"/>
                          <a:cs typeface="Times New Roman" panose="02020603050405020304" pitchFamily="18" charset="0"/>
                        </a:rPr>
                        <a:t> </a:t>
                      </a:r>
                      <a:r>
                        <a:rPr lang="es-EC" sz="1600" smtClean="0">
                          <a:solidFill>
                            <a:schemeClr val="tx1"/>
                          </a:solidFill>
                          <a:effectLst/>
                          <a:latin typeface="Times New Roman" panose="02020603050405020304" pitchFamily="18" charset="0"/>
                          <a:cs typeface="Times New Roman" panose="02020603050405020304" pitchFamily="18" charset="0"/>
                        </a:rPr>
                        <a:t>(</a:t>
                      </a:r>
                      <a:r>
                        <a:rPr lang="es-EC" sz="1600" dirty="0">
                          <a:solidFill>
                            <a:schemeClr val="tx1"/>
                          </a:solidFill>
                          <a:effectLst/>
                          <a:latin typeface="Times New Roman" panose="02020603050405020304" pitchFamily="18" charset="0"/>
                          <a:cs typeface="Times New Roman" panose="02020603050405020304" pitchFamily="18" charset="0"/>
                        </a:rPr>
                        <a:t>mg/l)²</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Raíz del error medio(RMS</a:t>
                      </a:r>
                      <a:r>
                        <a:rPr lang="es-EC" sz="1600" dirty="0" smtClean="0">
                          <a:solidFill>
                            <a:schemeClr val="tx1"/>
                          </a:solidFill>
                          <a:effectLst/>
                          <a:latin typeface="Times New Roman" panose="02020603050405020304" pitchFamily="18" charset="0"/>
                          <a:cs typeface="Times New Roman" panose="02020603050405020304" pitchFamily="18" charset="0"/>
                        </a:rPr>
                        <a:t>)</a:t>
                      </a:r>
                      <a:r>
                        <a:rPr lang="es-ES" sz="1600" baseline="0" dirty="0" smtClean="0">
                          <a:solidFill>
                            <a:schemeClr val="tx1"/>
                          </a:solidFill>
                          <a:effectLst/>
                          <a:latin typeface="Times New Roman" panose="02020603050405020304" pitchFamily="18" charset="0"/>
                          <a:cs typeface="Times New Roman" panose="02020603050405020304" pitchFamily="18" charset="0"/>
                        </a:rPr>
                        <a:t> </a:t>
                      </a:r>
                      <a:r>
                        <a:rPr lang="es-EC" sz="1600" dirty="0" smtClean="0">
                          <a:solidFill>
                            <a:schemeClr val="tx1"/>
                          </a:solidFill>
                          <a:effectLst/>
                          <a:latin typeface="Times New Roman" panose="02020603050405020304" pitchFamily="18" charset="0"/>
                          <a:cs typeface="Times New Roman" panose="02020603050405020304" pitchFamily="18" charset="0"/>
                        </a:rPr>
                        <a:t>(</a:t>
                      </a:r>
                      <a:r>
                        <a:rPr lang="es-EC" sz="1600" dirty="0">
                          <a:solidFill>
                            <a:schemeClr val="tx1"/>
                          </a:solidFill>
                          <a:effectLst/>
                          <a:latin typeface="Times New Roman" panose="02020603050405020304" pitchFamily="18" charset="0"/>
                          <a:cs typeface="Times New Roman" panose="02020603050405020304" pitchFamily="18" charset="0"/>
                        </a:rPr>
                        <a:t>mg/l)</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r>
              <a:tr h="378936">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Arsénico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a:solidFill>
                            <a:schemeClr val="tx1"/>
                          </a:solidFill>
                          <a:effectLst/>
                          <a:latin typeface="Times New Roman" panose="02020603050405020304" pitchFamily="18" charset="0"/>
                          <a:cs typeface="Times New Roman" panose="02020603050405020304" pitchFamily="18" charset="0"/>
                        </a:rPr>
                        <a:t>-0.215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0.185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-0.023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0.011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gn="ctr">
                        <a:lnSpc>
                          <a:spcPct val="150000"/>
                        </a:lnSpc>
                        <a:spcAft>
                          <a:spcPts val="0"/>
                        </a:spcAft>
                        <a:tabLst>
                          <a:tab pos="1276350" algn="l"/>
                        </a:tabLst>
                      </a:pPr>
                      <a:r>
                        <a:rPr lang="es-EC" sz="1600" dirty="0">
                          <a:solidFill>
                            <a:schemeClr val="tx1"/>
                          </a:solidFill>
                          <a:effectLst/>
                          <a:latin typeface="Times New Roman" panose="02020603050405020304" pitchFamily="18" charset="0"/>
                          <a:cs typeface="Times New Roman" panose="02020603050405020304" pitchFamily="18" charset="0"/>
                        </a:rPr>
                        <a:t>0.108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551556800"/>
              </p:ext>
            </p:extLst>
          </p:nvPr>
        </p:nvGraphicFramePr>
        <p:xfrm>
          <a:off x="497541" y="3716840"/>
          <a:ext cx="11192435" cy="1097280"/>
        </p:xfrm>
        <a:graphic>
          <a:graphicData uri="http://schemas.openxmlformats.org/drawingml/2006/table">
            <a:tbl>
              <a:tblPr firstRow="1" firstCol="1" bandRow="1">
                <a:tableStyleId>{5C22544A-7EE6-4342-B048-85BDC9FD1C3A}</a:tableStyleId>
              </a:tblPr>
              <a:tblGrid>
                <a:gridCol w="1452118"/>
                <a:gridCol w="1476707"/>
                <a:gridCol w="1475414"/>
                <a:gridCol w="2018988"/>
                <a:gridCol w="2589738"/>
                <a:gridCol w="2179470"/>
              </a:tblGrid>
              <a:tr h="0">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Variable</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Error mínimo</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Error</a:t>
                      </a:r>
                      <a:r>
                        <a:rPr lang="es-E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máximo</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Error medio (ME)</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Error cuadrático medio (MSE)</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Raíz del error medio(RMS)</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r>
              <a:tr h="0">
                <a:tc>
                  <a:txBody>
                    <a:bodyPr/>
                    <a:lstStyle/>
                    <a:p>
                      <a:pPr marL="0" algn="ctr" defTabSz="914400" rtl="0" eaLnBrk="1" latinLnBrk="0" hangingPunct="1">
                        <a:lnSpc>
                          <a:spcPct val="150000"/>
                        </a:lnSpc>
                        <a:spcAft>
                          <a:spcPts val="0"/>
                        </a:spcAft>
                        <a:tabLst>
                          <a:tab pos="1276350" algn="l"/>
                        </a:tabLst>
                      </a:pPr>
                      <a:r>
                        <a:rPr lang="es-EC" sz="1600" kern="1200">
                          <a:solidFill>
                            <a:schemeClr val="tx1"/>
                          </a:solidFill>
                          <a:effectLst/>
                          <a:latin typeface="Times New Roman" panose="02020603050405020304" pitchFamily="18" charset="0"/>
                          <a:ea typeface="+mn-ea"/>
                          <a:cs typeface="Times New Roman" panose="02020603050405020304" pitchFamily="18" charset="0"/>
                        </a:rPr>
                        <a:t>pH</a:t>
                      </a:r>
                      <a:endParaRPr lang="es-E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-0.351</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a:solidFill>
                            <a:schemeClr val="tx1"/>
                          </a:solidFill>
                          <a:effectLst/>
                          <a:latin typeface="Times New Roman" panose="02020603050405020304" pitchFamily="18" charset="0"/>
                          <a:ea typeface="+mn-ea"/>
                          <a:cs typeface="Times New Roman" panose="02020603050405020304" pitchFamily="18" charset="0"/>
                        </a:rPr>
                        <a:t>0.302</a:t>
                      </a:r>
                      <a:endParaRPr lang="es-E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a:solidFill>
                            <a:schemeClr val="tx1"/>
                          </a:solidFill>
                          <a:effectLst/>
                          <a:latin typeface="Times New Roman" panose="02020603050405020304" pitchFamily="18" charset="0"/>
                          <a:ea typeface="+mn-ea"/>
                          <a:cs typeface="Times New Roman" panose="02020603050405020304" pitchFamily="18" charset="0"/>
                        </a:rPr>
                        <a:t>-0.049</a:t>
                      </a:r>
                      <a:endParaRPr lang="es-E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a:solidFill>
                            <a:schemeClr val="tx1"/>
                          </a:solidFill>
                          <a:effectLst/>
                          <a:latin typeface="Times New Roman" panose="02020603050405020304" pitchFamily="18" charset="0"/>
                          <a:ea typeface="+mn-ea"/>
                          <a:cs typeface="Times New Roman" panose="02020603050405020304" pitchFamily="18" charset="0"/>
                        </a:rPr>
                        <a:t>0.037</a:t>
                      </a:r>
                      <a:endParaRPr lang="es-E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0.192</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r="100000" b="100000"/>
                      </a:path>
                      <a:tileRect l="-100000" t="-100000"/>
                    </a:gra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153381899"/>
              </p:ext>
            </p:extLst>
          </p:nvPr>
        </p:nvGraphicFramePr>
        <p:xfrm>
          <a:off x="470645" y="5253612"/>
          <a:ext cx="11219331" cy="1128367"/>
        </p:xfrm>
        <a:graphic>
          <a:graphicData uri="http://schemas.openxmlformats.org/drawingml/2006/table">
            <a:tbl>
              <a:tblPr firstRow="1" firstCol="1" bandRow="1">
                <a:tableStyleId>{5C22544A-7EE6-4342-B048-85BDC9FD1C3A}</a:tableStyleId>
              </a:tblPr>
              <a:tblGrid>
                <a:gridCol w="2198751"/>
                <a:gridCol w="1477934"/>
                <a:gridCol w="1477934"/>
                <a:gridCol w="1844824"/>
                <a:gridCol w="2389326"/>
                <a:gridCol w="1830562"/>
              </a:tblGrid>
              <a:tr h="762607">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Variable</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Error mínimo (°C </a:t>
                      </a: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s-EC" sz="1600" kern="1200" dirty="0">
                          <a:solidFill>
                            <a:schemeClr val="tx1"/>
                          </a:solidFill>
                          <a:effectLst/>
                          <a:latin typeface="Times New Roman" panose="02020603050405020304" pitchFamily="18" charset="0"/>
                          <a:ea typeface="+mn-ea"/>
                          <a:cs typeface="Times New Roman" panose="02020603050405020304" pitchFamily="18" charset="0"/>
                        </a:rPr>
                        <a:t> </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Error</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p>
                      <a:pPr marL="0" algn="ctr" defTabSz="914400" rtl="0" eaLnBrk="1" latinLnBrk="0" hangingPunct="1">
                        <a:lnSpc>
                          <a:spcPct val="150000"/>
                        </a:lnSpc>
                        <a:spcAft>
                          <a:spcPts val="0"/>
                        </a:spcAft>
                        <a:tabLst>
                          <a:tab pos="1276350" algn="l"/>
                        </a:tabLs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Máximo</a:t>
                      </a:r>
                      <a:r>
                        <a:rPr lang="es-E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s-EC" sz="1600" kern="1200" dirty="0">
                          <a:solidFill>
                            <a:schemeClr val="tx1"/>
                          </a:solidFill>
                          <a:effectLst/>
                          <a:latin typeface="Times New Roman" panose="02020603050405020304" pitchFamily="18" charset="0"/>
                          <a:ea typeface="+mn-ea"/>
                          <a:cs typeface="Times New Roman" panose="02020603050405020304" pitchFamily="18" charset="0"/>
                        </a:rPr>
                        <a:t>C )</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Error </a:t>
                      </a:r>
                      <a:r>
                        <a:rPr lang="es-E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Medio</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 (ME) </a:t>
                      </a:r>
                      <a:r>
                        <a:rPr lang="es-E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s-EC" sz="1600" kern="1200" dirty="0">
                          <a:solidFill>
                            <a:schemeClr val="tx1"/>
                          </a:solidFill>
                          <a:effectLst/>
                          <a:latin typeface="Times New Roman" panose="02020603050405020304" pitchFamily="18" charset="0"/>
                          <a:ea typeface="+mn-ea"/>
                          <a:cs typeface="Times New Roman" panose="02020603050405020304" pitchFamily="18" charset="0"/>
                        </a:rPr>
                        <a:t>C)</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Error </a:t>
                      </a:r>
                      <a:r>
                        <a:rPr lang="es-E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cuadrático </a:t>
                      </a:r>
                      <a:r>
                        <a:rPr lang="es-EC" sz="1600" kern="1200" dirty="0">
                          <a:solidFill>
                            <a:schemeClr val="tx1"/>
                          </a:solidFill>
                          <a:effectLst/>
                          <a:latin typeface="Times New Roman" panose="02020603050405020304" pitchFamily="18" charset="0"/>
                          <a:ea typeface="+mn-ea"/>
                          <a:cs typeface="Times New Roman" panose="02020603050405020304" pitchFamily="18" charset="0"/>
                        </a:rPr>
                        <a:t>medio(MSE) (°C)²</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Raíz del error medio </a:t>
                      </a:r>
                      <a:r>
                        <a:rPr lang="es-E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s-EC" sz="1600" kern="1200" dirty="0">
                          <a:solidFill>
                            <a:schemeClr val="tx1"/>
                          </a:solidFill>
                          <a:effectLst/>
                          <a:latin typeface="Times New Roman" panose="02020603050405020304" pitchFamily="18" charset="0"/>
                          <a:ea typeface="+mn-ea"/>
                          <a:cs typeface="Times New Roman" panose="02020603050405020304" pitchFamily="18" charset="0"/>
                        </a:rPr>
                        <a:t>RMS) (°C)</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r h="0">
                <a:tc>
                  <a:txBody>
                    <a:bodyPr/>
                    <a:lstStyle/>
                    <a:p>
                      <a:pPr marL="0" algn="ctr" defTabSz="914400" rtl="0" eaLnBrk="1" latinLnBrk="0" hangingPunct="1">
                        <a:lnSpc>
                          <a:spcPct val="150000"/>
                        </a:lnSpc>
                        <a:spcAft>
                          <a:spcPts val="0"/>
                        </a:spcAft>
                        <a:tabLst>
                          <a:tab pos="1276350" algn="l"/>
                        </a:tabLst>
                      </a:pPr>
                      <a:r>
                        <a:rPr lang="es-EC" sz="1600" kern="1200">
                          <a:solidFill>
                            <a:schemeClr val="tx1"/>
                          </a:solidFill>
                          <a:effectLst/>
                          <a:latin typeface="Times New Roman" panose="02020603050405020304" pitchFamily="18" charset="0"/>
                          <a:ea typeface="+mn-ea"/>
                          <a:cs typeface="Times New Roman" panose="02020603050405020304" pitchFamily="18" charset="0"/>
                        </a:rPr>
                        <a:t>Temperatura</a:t>
                      </a:r>
                      <a:endParaRPr lang="es-E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a:solidFill>
                            <a:schemeClr val="tx1"/>
                          </a:solidFill>
                          <a:effectLst/>
                          <a:latin typeface="Times New Roman" panose="02020603050405020304" pitchFamily="18" charset="0"/>
                          <a:ea typeface="+mn-ea"/>
                          <a:cs typeface="Times New Roman" panose="02020603050405020304" pitchFamily="18" charset="0"/>
                        </a:rPr>
                        <a:t>-0.173</a:t>
                      </a:r>
                      <a:endParaRPr lang="es-E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a:solidFill>
                            <a:schemeClr val="tx1"/>
                          </a:solidFill>
                          <a:effectLst/>
                          <a:latin typeface="Times New Roman" panose="02020603050405020304" pitchFamily="18" charset="0"/>
                          <a:ea typeface="+mn-ea"/>
                          <a:cs typeface="Times New Roman" panose="02020603050405020304" pitchFamily="18" charset="0"/>
                        </a:rPr>
                        <a:t>0.663</a:t>
                      </a:r>
                      <a:endParaRPr lang="es-E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a:solidFill>
                            <a:schemeClr val="tx1"/>
                          </a:solidFill>
                          <a:effectLst/>
                          <a:latin typeface="Times New Roman" panose="02020603050405020304" pitchFamily="18" charset="0"/>
                          <a:ea typeface="+mn-ea"/>
                          <a:cs typeface="Times New Roman" panose="02020603050405020304" pitchFamily="18" charset="0"/>
                        </a:rPr>
                        <a:t>0.083</a:t>
                      </a:r>
                      <a:endParaRPr lang="es-E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0.056</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a:txBody>
                    <a:bodyPr/>
                    <a:lstStyle/>
                    <a:p>
                      <a:pPr marL="0" algn="ctr" defTabSz="914400" rtl="0" eaLnBrk="1" latinLnBrk="0" hangingPunct="1">
                        <a:lnSpc>
                          <a:spcPct val="150000"/>
                        </a:lnSpc>
                        <a:spcAft>
                          <a:spcPts val="0"/>
                        </a:spcAft>
                        <a:tabLst>
                          <a:tab pos="1276350" algn="l"/>
                        </a:tabLst>
                      </a:pPr>
                      <a:r>
                        <a:rPr lang="es-EC" sz="1600" kern="1200" dirty="0">
                          <a:solidFill>
                            <a:schemeClr val="tx1"/>
                          </a:solidFill>
                          <a:effectLst/>
                          <a:latin typeface="Times New Roman" panose="02020603050405020304" pitchFamily="18" charset="0"/>
                          <a:ea typeface="+mn-ea"/>
                          <a:cs typeface="Times New Roman" panose="02020603050405020304" pitchFamily="18" charset="0"/>
                        </a:rPr>
                        <a:t>0.236</a:t>
                      </a:r>
                      <a:endParaRPr lang="es-E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r>
            </a:tbl>
          </a:graphicData>
        </a:graphic>
      </p:graphicFrame>
      <p:sp>
        <p:nvSpPr>
          <p:cNvPr id="8" name="Título 1"/>
          <p:cNvSpPr txBox="1">
            <a:spLocks/>
          </p:cNvSpPr>
          <p:nvPr/>
        </p:nvSpPr>
        <p:spPr>
          <a:xfrm>
            <a:off x="317806" y="1208973"/>
            <a:ext cx="11543636" cy="583002"/>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0" algn="just" fontAlgn="base">
              <a:spcBef>
                <a:spcPct val="20000"/>
              </a:spcBef>
              <a:spcAft>
                <a:spcPct val="0"/>
              </a:spcAft>
              <a:buNone/>
              <a:defRPr sz="28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Resultados de validación</a:t>
            </a:r>
          </a:p>
        </p:txBody>
      </p:sp>
      <p:sp>
        <p:nvSpPr>
          <p:cNvPr id="7" name="Rectángulo 6"/>
          <p:cNvSpPr/>
          <p:nvPr/>
        </p:nvSpPr>
        <p:spPr>
          <a:xfrm>
            <a:off x="510988" y="3225657"/>
            <a:ext cx="4092531"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Parámetros estadísticos del error de verificación de </a:t>
            </a:r>
            <a:r>
              <a:rPr lang="es-EC" sz="1400" dirty="0" smtClean="0">
                <a:latin typeface="Times New Roman" panose="02020603050405020304" pitchFamily="18" charset="0"/>
                <a:cs typeface="Times New Roman" panose="02020603050405020304" pitchFamily="18" charset="0"/>
              </a:rPr>
              <a:t>As</a:t>
            </a:r>
            <a:endParaRPr lang="es-ES" sz="1400" dirty="0">
              <a:latin typeface="Times New Roman" panose="02020603050405020304" pitchFamily="18" charset="0"/>
              <a:cs typeface="Times New Roman" panose="02020603050405020304" pitchFamily="18" charset="0"/>
            </a:endParaRPr>
          </a:p>
        </p:txBody>
      </p:sp>
      <p:sp>
        <p:nvSpPr>
          <p:cNvPr id="9" name="Rectángulo 8"/>
          <p:cNvSpPr/>
          <p:nvPr/>
        </p:nvSpPr>
        <p:spPr>
          <a:xfrm>
            <a:off x="510988" y="4843637"/>
            <a:ext cx="4121641"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Parámetros estadísticos del error de verificación de </a:t>
            </a:r>
            <a:r>
              <a:rPr lang="es-EC" sz="1400" dirty="0" smtClean="0">
                <a:latin typeface="Times New Roman" panose="02020603050405020304" pitchFamily="18" charset="0"/>
                <a:cs typeface="Times New Roman" panose="02020603050405020304" pitchFamily="18" charset="0"/>
              </a:rPr>
              <a:t>pH</a:t>
            </a:r>
            <a:endParaRPr lang="es-ES" sz="1400" dirty="0">
              <a:latin typeface="Times New Roman" panose="02020603050405020304" pitchFamily="18" charset="0"/>
              <a:cs typeface="Times New Roman" panose="02020603050405020304" pitchFamily="18" charset="0"/>
            </a:endParaRPr>
          </a:p>
        </p:txBody>
      </p:sp>
      <p:sp>
        <p:nvSpPr>
          <p:cNvPr id="10" name="Rectángulo 9"/>
          <p:cNvSpPr/>
          <p:nvPr/>
        </p:nvSpPr>
        <p:spPr>
          <a:xfrm>
            <a:off x="481878" y="6538426"/>
            <a:ext cx="4803110"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Parámetros estadísticos del error de verificación de </a:t>
            </a:r>
            <a:r>
              <a:rPr lang="es-EC" sz="1400" dirty="0" smtClean="0">
                <a:latin typeface="Times New Roman" panose="02020603050405020304" pitchFamily="18" charset="0"/>
                <a:cs typeface="Times New Roman" panose="02020603050405020304" pitchFamily="18" charset="0"/>
              </a:rPr>
              <a:t>Temperatura</a:t>
            </a:r>
            <a:endParaRPr lang="es-E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21080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285794"/>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CONCLUSIONES</a:t>
            </a:r>
            <a:endParaRPr lang="es-EC" sz="3600" b="1" dirty="0">
              <a:latin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2881561311"/>
              </p:ext>
            </p:extLst>
          </p:nvPr>
        </p:nvGraphicFramePr>
        <p:xfrm>
          <a:off x="320415" y="1197863"/>
          <a:ext cx="11489511" cy="5447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074294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285794"/>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CONCLUSIONES</a:t>
            </a:r>
            <a:endParaRPr lang="es-EC" sz="3600" b="1" dirty="0">
              <a:latin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4275222762"/>
              </p:ext>
            </p:extLst>
          </p:nvPr>
        </p:nvGraphicFramePr>
        <p:xfrm>
          <a:off x="339909" y="1211489"/>
          <a:ext cx="1153441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82895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285794"/>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RECOMENDACIONES</a:t>
            </a:r>
            <a:endParaRPr lang="es-EC" sz="3600" b="1" dirty="0">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775125322"/>
              </p:ext>
            </p:extLst>
          </p:nvPr>
        </p:nvGraphicFramePr>
        <p:xfrm>
          <a:off x="339910" y="1224368"/>
          <a:ext cx="11521532" cy="5243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14094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dirty="0"/>
          </a:p>
        </p:txBody>
      </p:sp>
      <p:sp>
        <p:nvSpPr>
          <p:cNvPr id="3" name="Subtítulo 2"/>
          <p:cNvSpPr>
            <a:spLocks noGrp="1"/>
          </p:cNvSpPr>
          <p:nvPr>
            <p:ph type="subTitle" idx="1"/>
          </p:nvPr>
        </p:nvSpPr>
        <p:spPr/>
        <p:txBody>
          <a:bodyPr/>
          <a:lstStyle/>
          <a:p>
            <a:endParaRPr lang="es-EC"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11651"/>
          <a:stretch/>
        </p:blipFill>
        <p:spPr>
          <a:xfrm>
            <a:off x="0" y="0"/>
            <a:ext cx="12192000" cy="6858000"/>
          </a:xfrm>
          <a:prstGeom prst="rect">
            <a:avLst/>
          </a:prstGeom>
        </p:spPr>
      </p:pic>
      <p:pic>
        <p:nvPicPr>
          <p:cNvPr id="14338" name="Picture 2" descr="Resultado de imagen para Gracias"/>
          <p:cNvPicPr>
            <a:picLocks noChangeAspect="1" noChangeArrowheads="1"/>
          </p:cNvPicPr>
          <p:nvPr/>
        </p:nvPicPr>
        <p:blipFill rotWithShape="1">
          <a:blip r:embed="rId3">
            <a:extLst>
              <a:ext uri="{28A0092B-C50C-407E-A947-70E740481C1C}">
                <a14:useLocalDpi xmlns:a14="http://schemas.microsoft.com/office/drawing/2010/main" val="0"/>
              </a:ext>
            </a:extLst>
          </a:blip>
          <a:srcRect l="3226" t="3713" r="6381" b="6997"/>
          <a:stretch/>
        </p:blipFill>
        <p:spPr bwMode="auto">
          <a:xfrm>
            <a:off x="3387142" y="1698725"/>
            <a:ext cx="5620472" cy="3676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7624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08" y="0"/>
            <a:ext cx="12411508" cy="6858000"/>
          </a:xfrm>
        </p:spPr>
      </p:pic>
      <p:sp>
        <p:nvSpPr>
          <p:cNvPr id="5" name="Rectángulo redondeado 4"/>
          <p:cNvSpPr/>
          <p:nvPr/>
        </p:nvSpPr>
        <p:spPr>
          <a:xfrm>
            <a:off x="446479" y="1402914"/>
            <a:ext cx="10907321" cy="21268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Departamento de Ciencias de la Tierra y la Construcción</a:t>
            </a:r>
          </a:p>
          <a:p>
            <a:pPr algn="ctr"/>
            <a:endPar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Carrera de Ingeniería Geográfica y del Medio Ambiente</a:t>
            </a:r>
          </a:p>
          <a:p>
            <a:pPr algn="ctr"/>
            <a:endPar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s-EC" sz="2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Trabajo de Titulación, previo a la obtención del título de Ingeniera Geógrafa y del Medio Ambiente</a:t>
            </a:r>
            <a:endParaRPr lang="es-EC" sz="22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s-EC" sz="2200" dirty="0" smtClean="0">
                <a:latin typeface="Times New Roman" panose="02020603050405020304" pitchFamily="18" charset="0"/>
                <a:cs typeface="Times New Roman" panose="02020603050405020304" pitchFamily="18" charset="0"/>
              </a:rPr>
              <a:t> </a:t>
            </a:r>
            <a:endParaRPr lang="es-EC" sz="2200"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446478" y="3850464"/>
            <a:ext cx="10907321" cy="1051999"/>
          </a:xfrm>
          <a:prstGeom prst="roundRect">
            <a:avLst/>
          </a:prstGeom>
          <a:gradFill flip="none" rotWithShape="1">
            <a:gsLst>
              <a:gs pos="0">
                <a:srgbClr val="49E964">
                  <a:tint val="66000"/>
                  <a:satMod val="160000"/>
                </a:srgbClr>
              </a:gs>
              <a:gs pos="50000">
                <a:srgbClr val="49E964">
                  <a:tint val="44500"/>
                  <a:satMod val="160000"/>
                </a:srgbClr>
              </a:gs>
              <a:gs pos="100000">
                <a:srgbClr val="49E964">
                  <a:tint val="23500"/>
                  <a:satMod val="160000"/>
                </a:srgbClr>
              </a:gs>
            </a:gsLst>
            <a:lin ang="81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“Distribución espacial de concentraciones de arsénico total en la laguna de Papallacta y propuesta de remoción con nanopartículas”</a:t>
            </a:r>
            <a:endParaRPr lang="es-ES" sz="24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7" name="Rectángulo redondeado 6"/>
          <p:cNvSpPr/>
          <p:nvPr/>
        </p:nvSpPr>
        <p:spPr>
          <a:xfrm>
            <a:off x="446477" y="5264957"/>
            <a:ext cx="10907321" cy="1303293"/>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s-EC" sz="17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s-EC" sz="21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Autora : Gissela Estefanía Jácome Gómez</a:t>
            </a:r>
          </a:p>
          <a:p>
            <a:pPr algn="ctr"/>
            <a:r>
              <a:rPr lang="es-EC" sz="21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Directora del proyecto : Quim. Erika Murgueitio, PhD</a:t>
            </a:r>
          </a:p>
          <a:p>
            <a:pPr algn="ctr"/>
            <a:r>
              <a:rPr lang="es-EC" sz="21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Oponente : Ing. Margarita Haro, Mgs</a:t>
            </a:r>
          </a:p>
          <a:p>
            <a:pPr algn="ctr"/>
            <a:r>
              <a:rPr lang="es-EC" sz="21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Director de la CIGMA: Ing. Alexander Robayo, Mgs</a:t>
            </a:r>
          </a:p>
          <a:p>
            <a:pPr algn="ctr"/>
            <a:endParaRPr lang="es-ES" sz="1700" dirty="0" smtClean="0">
              <a:solidFill>
                <a:schemeClr val="tx1"/>
              </a:solidFill>
              <a:latin typeface="Times New Roman" panose="02020603050405020304" pitchFamily="18" charset="0"/>
              <a:cs typeface="Times New Roman" panose="02020603050405020304" pitchFamily="18" charset="0"/>
            </a:endParaRPr>
          </a:p>
          <a:p>
            <a:pPr algn="ctr"/>
            <a:r>
              <a:rPr lang="es-EC" sz="1700" b="1" dirty="0" smtClean="0">
                <a:latin typeface="Times New Roman" panose="02020603050405020304" pitchFamily="18" charset="0"/>
                <a:cs typeface="Times New Roman" panose="02020603050405020304" pitchFamily="18" charset="0"/>
              </a:rPr>
              <a:t> </a:t>
            </a:r>
            <a:endParaRPr lang="es-ES" sz="1700" dirty="0" smtClean="0">
              <a:latin typeface="Times New Roman" panose="02020603050405020304" pitchFamily="18" charset="0"/>
              <a:cs typeface="Times New Roman" panose="02020603050405020304" pitchFamily="18" charset="0"/>
            </a:endParaRPr>
          </a:p>
          <a:p>
            <a:endParaRPr lang="es-ES" b="1" dirty="0" smtClean="0">
              <a:latin typeface="Times New Roman" panose="02020603050405020304" pitchFamily="18" charset="0"/>
              <a:cs typeface="Times New Roman" panose="02020603050405020304" pitchFamily="18" charset="0"/>
            </a:endParaRPr>
          </a:p>
          <a:p>
            <a:endParaRPr lang="es-EC" b="1" dirty="0" smtClean="0">
              <a:latin typeface="Times New Roman" panose="02020603050405020304" pitchFamily="18" charset="0"/>
              <a:cs typeface="Times New Roman" panose="02020603050405020304" pitchFamily="18" charset="0"/>
            </a:endParaRPr>
          </a:p>
          <a:p>
            <a:r>
              <a:rPr lang="es-EC" b="1" dirty="0" smtClean="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a:p>
            <a:pPr algn="ctr"/>
            <a:r>
              <a:rPr lang="es-EC" dirty="0" smtClean="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3864161" y="249730"/>
            <a:ext cx="4244170" cy="970621"/>
          </a:xfrm>
          <a:prstGeom prst="rect">
            <a:avLst/>
          </a:prstGeom>
        </p:spPr>
      </p:pic>
    </p:spTree>
    <p:extLst>
      <p:ext uri="{BB962C8B-B14F-4D97-AF65-F5344CB8AC3E}">
        <p14:creationId xmlns:p14="http://schemas.microsoft.com/office/powerpoint/2010/main" val="241058759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544945"/>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OBJETIVOS</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77688" y="2672789"/>
            <a:ext cx="10636624" cy="3687670"/>
          </a:xfrm>
          <a:solidFill>
            <a:srgbClr val="CCFFCC"/>
          </a:solidFill>
          <a:ln>
            <a:solidFill>
              <a:srgbClr val="CCFFCC"/>
            </a:solidFill>
          </a:ln>
        </p:spPr>
        <p:txBody>
          <a:bodyPr vert="horz" lIns="91440" tIns="45720" rIns="91440" bIns="45720" rtlCol="0">
            <a:normAutofit fontScale="92500" lnSpcReduction="10000"/>
          </a:bodyPr>
          <a:lstStyle/>
          <a:p>
            <a:pPr algn="just"/>
            <a:r>
              <a:rPr lang="es-EC" dirty="0">
                <a:latin typeface="Times New Roman" panose="02020603050405020304" pitchFamily="18" charset="0"/>
                <a:cs typeface="Times New Roman" panose="02020603050405020304" pitchFamily="18" charset="0"/>
              </a:rPr>
              <a:t>Determinar el contenido de Arsénico total de 75 muestras de agua de la Laguna de Papallacta midiendo su concentración inicial, empleando el </a:t>
            </a:r>
            <a:r>
              <a:rPr lang="es-EC" dirty="0" smtClean="0">
                <a:latin typeface="Times New Roman" panose="02020603050405020304" pitchFamily="18" charset="0"/>
                <a:cs typeface="Times New Roman" panose="02020603050405020304" pitchFamily="18" charset="0"/>
              </a:rPr>
              <a:t>espectrofotómetro </a:t>
            </a:r>
            <a:r>
              <a:rPr lang="es-EC" dirty="0">
                <a:latin typeface="Times New Roman" panose="02020603050405020304" pitchFamily="18" charset="0"/>
                <a:cs typeface="Times New Roman" panose="02020603050405020304" pitchFamily="18" charset="0"/>
              </a:rPr>
              <a:t>de absorción atómica.</a:t>
            </a:r>
            <a:endParaRPr lang="es-ES" dirty="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Caracterizar el agua de las muestras obtenidas de la Laguna de Papallacta evaluando los </a:t>
            </a:r>
            <a:r>
              <a:rPr lang="es-EC" dirty="0" smtClean="0">
                <a:latin typeface="Times New Roman" panose="02020603050405020304" pitchFamily="18" charset="0"/>
                <a:cs typeface="Times New Roman" panose="02020603050405020304" pitchFamily="18" charset="0"/>
              </a:rPr>
              <a:t>parámetros Físicos-Químicos</a:t>
            </a:r>
            <a:r>
              <a:rPr lang="es-EC" dirty="0">
                <a:latin typeface="Times New Roman" panose="02020603050405020304" pitchFamily="18" charset="0"/>
                <a:cs typeface="Times New Roman" panose="02020603050405020304" pitchFamily="18" charset="0"/>
              </a:rPr>
              <a:t>: pH, Temperatura, Turbidez, Sulfatos y Nitratos, mediante el empleo del medidor multiparamétrico.</a:t>
            </a:r>
            <a:endParaRPr lang="es-ES" dirty="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pPr marL="0" indent="0" algn="just">
              <a:buNone/>
            </a:pPr>
            <a:endParaRPr lang="es-ES"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777688" y="1608867"/>
            <a:ext cx="10636624" cy="804769"/>
          </a:xfrm>
          <a:prstGeom prst="rect">
            <a:avLst/>
          </a:prstGeom>
          <a:solidFill>
            <a:srgbClr val="CCFFCC"/>
          </a:solidFill>
          <a:ln>
            <a:solidFill>
              <a:srgbClr val="CCFFCC"/>
            </a:solidFill>
          </a:ln>
        </p:spPr>
        <p:txBody>
          <a:bodyPr vert="horz" lIns="91440" tIns="45720" rIns="91440" bIns="45720" rtlCol="0" anchor="ctr">
            <a:normAutofit/>
          </a:bodyPr>
          <a:lstStyle>
            <a:defPPr>
              <a:defRPr lang="es-ES"/>
            </a:defPPr>
            <a:lvl1pPr>
              <a:lnSpc>
                <a:spcPct val="90000"/>
              </a:lnSpc>
              <a:spcBef>
                <a:spcPct val="0"/>
              </a:spcBef>
              <a:buNone/>
              <a:defRPr sz="3200">
                <a:latin typeface="Times New Roman" panose="02020603050405020304" pitchFamily="18" charset="0"/>
                <a:ea typeface="+mj-ea"/>
                <a:cs typeface="Times New Roman" panose="02020603050405020304" pitchFamily="18" charset="0"/>
              </a:defRPr>
            </a:lvl1pPr>
          </a:lstStyle>
          <a:p>
            <a:r>
              <a:rPr lang="es-EC" dirty="0"/>
              <a:t>Objetivos Específicos</a:t>
            </a:r>
          </a:p>
        </p:txBody>
      </p:sp>
    </p:spTree>
    <p:extLst>
      <p:ext uri="{BB962C8B-B14F-4D97-AF65-F5344CB8AC3E}">
        <p14:creationId xmlns:p14="http://schemas.microsoft.com/office/powerpoint/2010/main" val="28322588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77688" y="544945"/>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OBJETIVOS</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77688" y="2672789"/>
            <a:ext cx="10636624" cy="3660776"/>
          </a:xfrm>
          <a:solidFill>
            <a:srgbClr val="CCFFCC"/>
          </a:solidFill>
          <a:ln>
            <a:solidFill>
              <a:srgbClr val="CCFFCC"/>
            </a:solidFill>
          </a:ln>
        </p:spPr>
        <p:txBody>
          <a:bodyPr vert="horz" lIns="91440" tIns="45720" rIns="91440" bIns="45720" rtlCol="0">
            <a:normAutofit fontScale="92500" lnSpcReduction="20000"/>
          </a:bodyPr>
          <a:lstStyle/>
          <a:p>
            <a:pPr marL="0" indent="0" algn="just">
              <a:buNone/>
            </a:pPr>
            <a:endParaRPr lang="es-ES"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Sintetizar nanopartículas de Hierro y Manganeso, con extractos de borojó para la remoción de Arsénico mediante el método </a:t>
            </a:r>
            <a:r>
              <a:rPr lang="es-EC" dirty="0" err="1">
                <a:latin typeface="Times New Roman" panose="02020603050405020304" pitchFamily="18" charset="0"/>
                <a:cs typeface="Times New Roman" panose="02020603050405020304" pitchFamily="18" charset="0"/>
              </a:rPr>
              <a:t>Bottom</a:t>
            </a:r>
            <a:r>
              <a:rPr lang="es-EC" dirty="0">
                <a:latin typeface="Times New Roman" panose="02020603050405020304" pitchFamily="18" charset="0"/>
                <a:cs typeface="Times New Roman" panose="02020603050405020304" pitchFamily="18" charset="0"/>
              </a:rPr>
              <a:t> Up/ Química verde.</a:t>
            </a:r>
            <a:endParaRPr lang="es-ES" dirty="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Realizar un modelamiento Geoestadístico, a partir de los datos de concentraciones de arsénico </a:t>
            </a:r>
            <a:r>
              <a:rPr lang="es-EC" dirty="0" smtClean="0">
                <a:latin typeface="Times New Roman" panose="02020603050405020304" pitchFamily="18" charset="0"/>
                <a:cs typeface="Times New Roman" panose="02020603050405020304" pitchFamily="18" charset="0"/>
              </a:rPr>
              <a:t>inicial mediante </a:t>
            </a:r>
            <a:r>
              <a:rPr lang="es-EC" dirty="0">
                <a:latin typeface="Times New Roman" panose="02020603050405020304" pitchFamily="18" charset="0"/>
                <a:cs typeface="Times New Roman" panose="02020603050405020304" pitchFamily="18" charset="0"/>
              </a:rPr>
              <a:t>las librerías del software libre R para generar un modelo predictivo espacial de concentración de Arsénico Total de la Laguna Papallacta.</a:t>
            </a:r>
            <a:endParaRPr lang="es-ES" dirty="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777688" y="1608867"/>
            <a:ext cx="10636624" cy="804769"/>
          </a:xfrm>
          <a:prstGeom prst="rect">
            <a:avLst/>
          </a:prstGeom>
          <a:solidFill>
            <a:srgbClr val="CCFFCC"/>
          </a:solidFill>
          <a:ln>
            <a:solidFill>
              <a:srgbClr val="CCFFCC"/>
            </a:solidFill>
          </a:ln>
        </p:spPr>
        <p:txBody>
          <a:bodyPr vert="horz" lIns="91440" tIns="45720" rIns="91440" bIns="45720" rtlCol="0" anchor="ctr">
            <a:normAutofit/>
          </a:bodyPr>
          <a:lstStyle>
            <a:defPPr>
              <a:defRPr lang="es-ES"/>
            </a:defPPr>
            <a:lvl1pPr>
              <a:lnSpc>
                <a:spcPct val="90000"/>
              </a:lnSpc>
              <a:spcBef>
                <a:spcPct val="0"/>
              </a:spcBef>
              <a:buNone/>
              <a:defRPr sz="3200">
                <a:latin typeface="Times New Roman" panose="02020603050405020304" pitchFamily="18" charset="0"/>
                <a:ea typeface="+mj-ea"/>
                <a:cs typeface="Times New Roman" panose="02020603050405020304" pitchFamily="18" charset="0"/>
              </a:defRPr>
            </a:lvl1pPr>
          </a:lstStyle>
          <a:p>
            <a:r>
              <a:rPr lang="es-EC" dirty="0"/>
              <a:t>Objetivos Específicos</a:t>
            </a:r>
          </a:p>
        </p:txBody>
      </p:sp>
    </p:spTree>
    <p:extLst>
      <p:ext uri="{BB962C8B-B14F-4D97-AF65-F5344CB8AC3E}">
        <p14:creationId xmlns:p14="http://schemas.microsoft.com/office/powerpoint/2010/main" val="114081311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544945"/>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JUSTIFICACIÓN DEL PROBLEMA</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16695" y="1474814"/>
            <a:ext cx="10758610" cy="3918822"/>
          </a:xfr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rgbClr val="CCFF99"/>
            </a:solidFill>
          </a:ln>
        </p:spPr>
        <p:txBody>
          <a:bodyPr/>
          <a:lstStyle/>
          <a:p>
            <a:pPr marL="0" indent="0" algn="just">
              <a:buNone/>
            </a:pPr>
            <a:r>
              <a:rPr lang="es-EC" sz="2800" dirty="0" smtClean="0">
                <a:latin typeface="Times New Roman" panose="02020603050405020304" pitchFamily="18" charset="0"/>
                <a:cs typeface="Times New Roman" panose="02020603050405020304" pitchFamily="18" charset="0"/>
              </a:rPr>
              <a:t>Las Investigaciones </a:t>
            </a:r>
            <a:r>
              <a:rPr lang="es-EC" sz="2800" dirty="0">
                <a:latin typeface="Times New Roman" panose="02020603050405020304" pitchFamily="18" charset="0"/>
                <a:cs typeface="Times New Roman" panose="02020603050405020304" pitchFamily="18" charset="0"/>
              </a:rPr>
              <a:t>previas </a:t>
            </a:r>
            <a:r>
              <a:rPr lang="es-EC" sz="2800" dirty="0" smtClean="0">
                <a:latin typeface="Times New Roman" panose="02020603050405020304" pitchFamily="18" charset="0"/>
                <a:cs typeface="Times New Roman" panose="02020603050405020304" pitchFamily="18" charset="0"/>
              </a:rPr>
              <a:t>documentadas sobre el </a:t>
            </a:r>
            <a:r>
              <a:rPr lang="es-EC" sz="2800" dirty="0">
                <a:latin typeface="Times New Roman" panose="02020603050405020304" pitchFamily="18" charset="0"/>
                <a:cs typeface="Times New Roman" panose="02020603050405020304" pitchFamily="18" charset="0"/>
              </a:rPr>
              <a:t>origen del Arsénico en las aguas y sedimentos del área </a:t>
            </a:r>
            <a:r>
              <a:rPr lang="es-EC" sz="2800" dirty="0" smtClean="0">
                <a:latin typeface="Times New Roman" panose="02020603050405020304" pitchFamily="18" charset="0"/>
                <a:cs typeface="Times New Roman" panose="02020603050405020304" pitchFamily="18" charset="0"/>
              </a:rPr>
              <a:t>de Papallacta </a:t>
            </a:r>
            <a:r>
              <a:rPr lang="es-EC" sz="2800" dirty="0">
                <a:latin typeface="Times New Roman" panose="02020603050405020304" pitchFamily="18" charset="0"/>
                <a:cs typeface="Times New Roman" panose="02020603050405020304" pitchFamily="18" charset="0"/>
              </a:rPr>
              <a:t>en </a:t>
            </a:r>
            <a:r>
              <a:rPr lang="es-EC" sz="2800" dirty="0" smtClean="0">
                <a:latin typeface="Times New Roman" panose="02020603050405020304" pitchFamily="18" charset="0"/>
                <a:cs typeface="Times New Roman" panose="02020603050405020304" pitchFamily="18" charset="0"/>
              </a:rPr>
              <a:t>Ecuador , advirtió </a:t>
            </a:r>
            <a:r>
              <a:rPr lang="es-EC" sz="2800" dirty="0">
                <a:latin typeface="Times New Roman" panose="02020603050405020304" pitchFamily="18" charset="0"/>
                <a:cs typeface="Times New Roman" panose="02020603050405020304" pitchFamily="18" charset="0"/>
              </a:rPr>
              <a:t>la existencia de Arsénico en </a:t>
            </a:r>
            <a:r>
              <a:rPr lang="es-EC" sz="2800" dirty="0" smtClean="0">
                <a:latin typeface="Times New Roman" panose="02020603050405020304" pitchFamily="18" charset="0"/>
                <a:cs typeface="Times New Roman" panose="02020603050405020304" pitchFamily="18" charset="0"/>
              </a:rPr>
              <a:t>esta zona, motivo por el cual este proyecto pretende actualizar, aportar con nuevos datos de concentraciones de Arsénico del agua de la Laguna. </a:t>
            </a:r>
          </a:p>
          <a:p>
            <a:pPr marL="0" indent="0" algn="just">
              <a:buNone/>
            </a:pPr>
            <a:r>
              <a:rPr lang="es-EC" sz="2800" dirty="0" smtClean="0">
                <a:latin typeface="Times New Roman" panose="02020603050405020304" pitchFamily="18" charset="0"/>
                <a:cs typeface="Times New Roman" panose="02020603050405020304" pitchFamily="18" charset="0"/>
              </a:rPr>
              <a:t>También se piensa </a:t>
            </a:r>
            <a:r>
              <a:rPr lang="es-EC" sz="2800" dirty="0">
                <a:latin typeface="Times New Roman" panose="02020603050405020304" pitchFamily="18" charset="0"/>
                <a:cs typeface="Times New Roman" panose="02020603050405020304" pitchFamily="18" charset="0"/>
              </a:rPr>
              <a:t>realizar un diagnóstico </a:t>
            </a:r>
            <a:r>
              <a:rPr lang="es-EC" sz="2800" dirty="0" smtClean="0">
                <a:latin typeface="Times New Roman" panose="02020603050405020304" pitchFamily="18" charset="0"/>
                <a:cs typeface="Times New Roman" panose="02020603050405020304" pitchFamily="18" charset="0"/>
              </a:rPr>
              <a:t>del agua de la </a:t>
            </a:r>
            <a:r>
              <a:rPr lang="es-EC" sz="2800" dirty="0">
                <a:latin typeface="Times New Roman" panose="02020603050405020304" pitchFamily="18" charset="0"/>
                <a:cs typeface="Times New Roman" panose="02020603050405020304" pitchFamily="18" charset="0"/>
              </a:rPr>
              <a:t>laguna de Papallacta ya que se analizarán los parámetros </a:t>
            </a:r>
            <a:r>
              <a:rPr lang="es-EC" sz="2800" dirty="0" smtClean="0">
                <a:latin typeface="Times New Roman" panose="02020603050405020304" pitchFamily="18" charset="0"/>
                <a:cs typeface="Times New Roman" panose="02020603050405020304" pitchFamily="18" charset="0"/>
              </a:rPr>
              <a:t>físicos - </a:t>
            </a:r>
            <a:r>
              <a:rPr lang="es-EC" sz="2800" dirty="0">
                <a:latin typeface="Times New Roman" panose="02020603050405020304" pitchFamily="18" charset="0"/>
                <a:cs typeface="Times New Roman" panose="02020603050405020304" pitchFamily="18" charset="0"/>
              </a:rPr>
              <a:t>químicos de </a:t>
            </a:r>
            <a:r>
              <a:rPr lang="es-EC" sz="2800" dirty="0" smtClean="0">
                <a:latin typeface="Times New Roman" panose="02020603050405020304" pitchFamily="18" charset="0"/>
                <a:cs typeface="Times New Roman" panose="02020603050405020304" pitchFamily="18" charset="0"/>
              </a:rPr>
              <a:t>esta, los cuáles </a:t>
            </a:r>
            <a:r>
              <a:rPr lang="es-EC" sz="2800" dirty="0">
                <a:latin typeface="Times New Roman" panose="02020603050405020304" pitchFamily="18" charset="0"/>
                <a:cs typeface="Times New Roman" panose="02020603050405020304" pitchFamily="18" charset="0"/>
              </a:rPr>
              <a:t>indicaran los niveles de contaminación </a:t>
            </a:r>
            <a:endParaRPr lang="es-ES" sz="2800" dirty="0" smtClean="0">
              <a:latin typeface="Times New Roman" panose="02020603050405020304" pitchFamily="18" charset="0"/>
              <a:cs typeface="Times New Roman" panose="02020603050405020304" pitchFamily="18" charset="0"/>
            </a:endParaRPr>
          </a:p>
          <a:p>
            <a:pPr marL="0" indent="0" algn="just">
              <a:buNone/>
            </a:pP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77776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9164171" y="1008529"/>
            <a:ext cx="2702858" cy="1293757"/>
          </a:xfr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chemeClr val="accent1">
                <a:lumMod val="20000"/>
                <a:lumOff val="80000"/>
              </a:schemeClr>
            </a:solidFill>
          </a:ln>
        </p:spPr>
        <p:txBody>
          <a:bodyPr vert="horz" lIns="91440" tIns="45720" rIns="91440" bIns="45720" rtlCol="0">
            <a:normAutofit fontScale="70000" lnSpcReduction="20000"/>
          </a:bodyPr>
          <a:lstStyle/>
          <a:p>
            <a:pPr marL="0" indent="0" algn="just">
              <a:buNone/>
            </a:pPr>
            <a:r>
              <a:rPr lang="es-ES" sz="3100" dirty="0" smtClean="0">
                <a:latin typeface="Times New Roman" panose="02020603050405020304" pitchFamily="18" charset="0"/>
                <a:cs typeface="Times New Roman" panose="02020603050405020304" pitchFamily="18" charset="0"/>
              </a:rPr>
              <a:t>Provincia: Napo</a:t>
            </a:r>
          </a:p>
          <a:p>
            <a:pPr marL="0" indent="0" algn="just">
              <a:buNone/>
            </a:pPr>
            <a:r>
              <a:rPr lang="es-ES" sz="3100" dirty="0" smtClean="0">
                <a:latin typeface="Times New Roman" panose="02020603050405020304" pitchFamily="18" charset="0"/>
                <a:cs typeface="Times New Roman" panose="02020603050405020304" pitchFamily="18" charset="0"/>
              </a:rPr>
              <a:t>Cantón: Quijos</a:t>
            </a:r>
          </a:p>
          <a:p>
            <a:pPr marL="0" indent="0" algn="just">
              <a:buNone/>
            </a:pPr>
            <a:r>
              <a:rPr lang="es-ES" sz="3100" dirty="0" smtClean="0">
                <a:latin typeface="Times New Roman" panose="02020603050405020304" pitchFamily="18" charset="0"/>
                <a:cs typeface="Times New Roman" panose="02020603050405020304" pitchFamily="18" charset="0"/>
              </a:rPr>
              <a:t>Parroquia: Papallacta</a:t>
            </a:r>
          </a:p>
          <a:p>
            <a:pPr marL="0" indent="0" algn="just">
              <a:buNone/>
            </a:pPr>
            <a:endParaRPr lang="es-ES" dirty="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pic>
        <p:nvPicPr>
          <p:cNvPr id="5" name="Imagen 4" descr="C:\Users\USUARIO\Desktop\GISS\TESIS\Mapas_finales\Mapa_Ubicacion_Laguna_Papallacta.png"/>
          <p:cNvPicPr/>
          <p:nvPr/>
        </p:nvPicPr>
        <p:blipFill rotWithShape="1">
          <a:blip r:embed="rId3" cstate="print">
            <a:extLst>
              <a:ext uri="{28A0092B-C50C-407E-A947-70E740481C1C}">
                <a14:useLocalDpi xmlns:a14="http://schemas.microsoft.com/office/drawing/2010/main" val="0"/>
              </a:ext>
            </a:extLst>
          </a:blip>
          <a:srcRect l="2688" t="3170" r="2492" b="2214"/>
          <a:stretch/>
        </p:blipFill>
        <p:spPr bwMode="auto">
          <a:xfrm>
            <a:off x="0" y="798491"/>
            <a:ext cx="9002332" cy="6059510"/>
          </a:xfrm>
          <a:prstGeom prst="rect">
            <a:avLst/>
          </a:prstGeom>
          <a:noFill/>
          <a:ln>
            <a:noFill/>
          </a:ln>
        </p:spPr>
      </p:pic>
      <p:sp>
        <p:nvSpPr>
          <p:cNvPr id="6" name="Marcador de contenido 2"/>
          <p:cNvSpPr txBox="1">
            <a:spLocks/>
          </p:cNvSpPr>
          <p:nvPr/>
        </p:nvSpPr>
        <p:spPr bwMode="auto">
          <a:xfrm>
            <a:off x="9117106" y="2700918"/>
            <a:ext cx="2796988" cy="1600498"/>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chemeClr val="accent1">
                <a:lumMod val="20000"/>
                <a:lumOff val="8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70000" lnSpcReduction="20000"/>
          </a:bodyPr>
          <a:lstStyle>
            <a:lvl1pPr indent="0" algn="just" fontAlgn="base">
              <a:spcBef>
                <a:spcPct val="20000"/>
              </a:spcBef>
              <a:spcAft>
                <a:spcPct val="0"/>
              </a:spcAft>
              <a:buNone/>
              <a:defRPr sz="31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smtClean="0"/>
              <a:t>Extensión </a:t>
            </a:r>
            <a:r>
              <a:rPr lang="es-EC" dirty="0"/>
              <a:t>: 324000 m²  </a:t>
            </a:r>
            <a:r>
              <a:rPr lang="es-EC" dirty="0" smtClean="0"/>
              <a:t>T</a:t>
            </a:r>
            <a:r>
              <a:rPr lang="es-EC" dirty="0"/>
              <a:t>. Prom : 9.8 ° - 22°C</a:t>
            </a:r>
          </a:p>
          <a:p>
            <a:r>
              <a:rPr lang="es-EC" dirty="0" smtClean="0"/>
              <a:t>-Altura: </a:t>
            </a:r>
            <a:r>
              <a:rPr lang="es-EC" dirty="0"/>
              <a:t>3180 m.s.n.m. Precipitación anual: 1525 milímetros</a:t>
            </a:r>
            <a:endParaRPr lang="es-ES" dirty="0"/>
          </a:p>
          <a:p>
            <a:endParaRPr lang="es-ES" dirty="0"/>
          </a:p>
          <a:p>
            <a:endParaRPr lang="es-EC" dirty="0"/>
          </a:p>
        </p:txBody>
      </p:sp>
      <p:sp>
        <p:nvSpPr>
          <p:cNvPr id="7" name="Marcador de contenido 2"/>
          <p:cNvSpPr txBox="1">
            <a:spLocks/>
          </p:cNvSpPr>
          <p:nvPr/>
        </p:nvSpPr>
        <p:spPr bwMode="auto">
          <a:xfrm>
            <a:off x="9117106" y="4700048"/>
            <a:ext cx="2796988" cy="184867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solidFill>
              <a:schemeClr val="accent1">
                <a:lumMod val="20000"/>
                <a:lumOff val="8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70000" lnSpcReduction="20000"/>
          </a:bodyPr>
          <a:lstStyle>
            <a:defPPr>
              <a:defRPr lang="es-ES"/>
            </a:defPPr>
            <a:lvl1pPr indent="0" algn="just" fontAlgn="base">
              <a:spcBef>
                <a:spcPct val="20000"/>
              </a:spcBef>
              <a:spcAft>
                <a:spcPct val="0"/>
              </a:spcAft>
              <a:buNone/>
              <a:defRPr sz="3100">
                <a:latin typeface="Times New Roman" panose="02020603050405020304" pitchFamily="18" charset="0"/>
                <a:cs typeface="Times New Roman" panose="02020603050405020304"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-Las aguas provienen de los páramos del valle Tambo </a:t>
            </a:r>
          </a:p>
          <a:p>
            <a:r>
              <a:rPr lang="es-EC" dirty="0"/>
              <a:t>-Colores intensos, oscuros  que reflejan su profundidad.</a:t>
            </a:r>
            <a:endParaRPr lang="es-ES" dirty="0"/>
          </a:p>
          <a:p>
            <a:endParaRPr lang="es-EC" dirty="0"/>
          </a:p>
        </p:txBody>
      </p:sp>
    </p:spTree>
    <p:extLst>
      <p:ext uri="{BB962C8B-B14F-4D97-AF65-F5344CB8AC3E}">
        <p14:creationId xmlns:p14="http://schemas.microsoft.com/office/powerpoint/2010/main" val="106052573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7688" y="37616"/>
            <a:ext cx="10636624" cy="804769"/>
          </a:xfrm>
        </p:spPr>
        <p:txBody>
          <a:bodyPr>
            <a:normAutofit/>
          </a:bodyPr>
          <a:lstStyle/>
          <a:p>
            <a:r>
              <a:rPr lang="es-EC" sz="3600" b="1" dirty="0" smtClean="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347382" y="842385"/>
            <a:ext cx="11486030" cy="804769"/>
          </a:xfrm>
          <a:prstGeom prst="rect">
            <a:avLst/>
          </a:prstGeom>
          <a:gradFill flip="none" rotWithShape="1">
            <a:gsLst>
              <a:gs pos="0">
                <a:srgbClr val="74D94B">
                  <a:tint val="66000"/>
                  <a:satMod val="160000"/>
                </a:srgbClr>
              </a:gs>
              <a:gs pos="50000">
                <a:srgbClr val="74D94B">
                  <a:tint val="44500"/>
                  <a:satMod val="160000"/>
                </a:srgbClr>
              </a:gs>
              <a:gs pos="100000">
                <a:srgbClr val="74D94B">
                  <a:tint val="23500"/>
                  <a:satMod val="160000"/>
                </a:srgbClr>
              </a:gs>
            </a:gsLst>
            <a:lin ang="5400000" scaled="1"/>
            <a:tileRect/>
          </a:gradFill>
          <a:ln>
            <a:solidFill>
              <a:srgbClr val="92D050"/>
            </a:solidFill>
          </a:ln>
        </p:spPr>
        <p:txBody>
          <a:bodyPr vert="horz" lIns="91440" tIns="45720" rIns="91440" bIns="45720" rtlCol="0" anchor="ctr">
            <a:normAutofit/>
          </a:bodyPr>
          <a:lstStyle>
            <a:defPPr>
              <a:defRPr lang="es-ES"/>
            </a:defPPr>
            <a:lvl1pPr>
              <a:lnSpc>
                <a:spcPct val="90000"/>
              </a:lnSpc>
              <a:spcBef>
                <a:spcPct val="0"/>
              </a:spcBef>
              <a:buNone/>
              <a:defRPr sz="3200">
                <a:latin typeface="Times New Roman" panose="02020603050405020304" pitchFamily="18" charset="0"/>
                <a:ea typeface="+mj-ea"/>
                <a:cs typeface="Times New Roman" panose="02020603050405020304" pitchFamily="18" charset="0"/>
              </a:defRPr>
            </a:lvl1pPr>
          </a:lstStyle>
          <a:p>
            <a:r>
              <a:rPr lang="es-EC" dirty="0" smtClean="0"/>
              <a:t>Muestreo en campo</a:t>
            </a:r>
            <a:endParaRPr lang="es-EC" dirty="0"/>
          </a:p>
        </p:txBody>
      </p:sp>
      <p:sp>
        <p:nvSpPr>
          <p:cNvPr id="7" name="Rectángulo 6"/>
          <p:cNvSpPr/>
          <p:nvPr/>
        </p:nvSpPr>
        <p:spPr>
          <a:xfrm>
            <a:off x="132229" y="2462715"/>
            <a:ext cx="1185583" cy="812343"/>
          </a:xfrm>
          <a:prstGeom prst="rect">
            <a:avLst/>
          </a:prstGeom>
          <a:solidFill>
            <a:schemeClr val="accent3">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Muestreo</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3" name="Rectángulo 22"/>
          <p:cNvSpPr/>
          <p:nvPr/>
        </p:nvSpPr>
        <p:spPr>
          <a:xfrm>
            <a:off x="7865420" y="2417763"/>
            <a:ext cx="3030962" cy="866872"/>
          </a:xfrm>
          <a:prstGeom prst="rect">
            <a:avLst/>
          </a:prstGeom>
          <a:solidFill>
            <a:srgbClr val="FFCCFF"/>
          </a:solidFill>
          <a:ln>
            <a:solidFill>
              <a:srgbClr val="FF8BC8"/>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Muestreos </a:t>
            </a:r>
            <a:r>
              <a:rPr lang="es-EC" dirty="0" smtClean="0">
                <a:latin typeface="Times New Roman" panose="02020603050405020304" pitchFamily="18" charset="0"/>
                <a:cs typeface="Times New Roman" panose="02020603050405020304" pitchFamily="18" charset="0"/>
              </a:rPr>
              <a:t>aleatorios</a:t>
            </a:r>
            <a:endParaRPr lang="es-EC" dirty="0">
              <a:latin typeface="Times New Roman" panose="02020603050405020304" pitchFamily="18" charset="0"/>
              <a:cs typeface="Times New Roman" panose="02020603050405020304" pitchFamily="18" charset="0"/>
            </a:endParaRPr>
          </a:p>
          <a:p>
            <a:pPr algn="ctr"/>
            <a:r>
              <a:rPr lang="es-EC" dirty="0">
                <a:latin typeface="Times New Roman" panose="02020603050405020304" pitchFamily="18" charset="0"/>
                <a:cs typeface="Times New Roman" panose="02020603050405020304" pitchFamily="18" charset="0"/>
              </a:rPr>
              <a:t>( 2m-15m profundidad) </a:t>
            </a:r>
            <a:endParaRPr lang="es-UY" dirty="0">
              <a:latin typeface="Times New Roman" panose="02020603050405020304" pitchFamily="18" charset="0"/>
              <a:cs typeface="Times New Roman" panose="02020603050405020304" pitchFamily="18" charset="0"/>
            </a:endParaRPr>
          </a:p>
        </p:txBody>
      </p:sp>
      <p:cxnSp>
        <p:nvCxnSpPr>
          <p:cNvPr id="26" name="Conector recto 25"/>
          <p:cNvCxnSpPr/>
          <p:nvPr/>
        </p:nvCxnSpPr>
        <p:spPr>
          <a:xfrm>
            <a:off x="1317812" y="2843140"/>
            <a:ext cx="283954" cy="217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0" name="Rectángulo 89"/>
              <p:cNvSpPr/>
              <p:nvPr/>
            </p:nvSpPr>
            <p:spPr>
              <a:xfrm>
                <a:off x="7986443" y="4080719"/>
                <a:ext cx="3301719" cy="805734"/>
              </a:xfrm>
              <a:prstGeom prst="rect">
                <a:avLst/>
              </a:prstGeom>
              <a:solidFill>
                <a:schemeClr val="accent5">
                  <a:lumMod val="9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a:latin typeface="Times New Roman" panose="02020603050405020304" pitchFamily="18" charset="0"/>
                    <a:cs typeface="Times New Roman" panose="02020603050405020304" pitchFamily="18" charset="0"/>
                  </a:rPr>
                  <a:t>pH</a:t>
                </a:r>
              </a:p>
              <a:p>
                <a:pPr algn="just"/>
                <a:r>
                  <a:rPr lang="es-EC" dirty="0" smtClean="0">
                    <a:latin typeface="Times New Roman" panose="02020603050405020304" pitchFamily="18" charset="0"/>
                    <a:cs typeface="Times New Roman" panose="02020603050405020304" pitchFamily="18" charset="0"/>
                  </a:rPr>
                  <a:t>Metodología Electrométrico </a:t>
                </a:r>
                <a:r>
                  <a:rPr lang="es-EC" dirty="0">
                    <a:latin typeface="Times New Roman" panose="02020603050405020304" pitchFamily="18" charset="0"/>
                    <a:cs typeface="Times New Roman" panose="02020603050405020304" pitchFamily="18" charset="0"/>
                  </a:rPr>
                  <a:t>4500-</a:t>
                </a:r>
                <a14:m>
                  <m:oMath xmlns:m="http://schemas.openxmlformats.org/officeDocument/2006/math">
                    <m:sSup>
                      <m:sSupPr>
                        <m:ctrlPr>
                          <a:rPr lang="es-ES" i="1">
                            <a:latin typeface="Cambria Math" panose="02040503050406030204" pitchFamily="18" charset="0"/>
                          </a:rPr>
                        </m:ctrlPr>
                      </m:sSupPr>
                      <m:e>
                        <m:r>
                          <a:rPr lang="es-EC" i="1">
                            <a:latin typeface="Cambria Math" panose="02040503050406030204" pitchFamily="18" charset="0"/>
                          </a:rPr>
                          <m:t>𝐻</m:t>
                        </m:r>
                      </m:e>
                      <m:sup>
                        <m:r>
                          <a:rPr lang="es-EC" i="1">
                            <a:latin typeface="Cambria Math" panose="02040503050406030204" pitchFamily="18" charset="0"/>
                          </a:rPr>
                          <m:t>+</m:t>
                        </m:r>
                      </m:sup>
                    </m:sSup>
                  </m:oMath>
                </a14:m>
                <a:r>
                  <a:rPr lang="es-EC" dirty="0">
                    <a:latin typeface="Times New Roman" panose="02020603050405020304" pitchFamily="18" charset="0"/>
                    <a:cs typeface="Times New Roman" panose="02020603050405020304" pitchFamily="18" charset="0"/>
                  </a:rPr>
                  <a:t> B </a:t>
                </a:r>
                <a:endParaRPr lang="en-US" dirty="0">
                  <a:latin typeface="Times New Roman" panose="02020603050405020304" pitchFamily="18" charset="0"/>
                  <a:cs typeface="Times New Roman" panose="02020603050405020304" pitchFamily="18" charset="0"/>
                </a:endParaRPr>
              </a:p>
            </p:txBody>
          </p:sp>
        </mc:Choice>
        <mc:Fallback xmlns="">
          <p:sp>
            <p:nvSpPr>
              <p:cNvPr id="90" name="Rectángulo 89"/>
              <p:cNvSpPr>
                <a:spLocks noRot="1" noChangeAspect="1" noMove="1" noResize="1" noEditPoints="1" noAdjustHandles="1" noChangeArrowheads="1" noChangeShapeType="1" noTextEdit="1"/>
              </p:cNvSpPr>
              <p:nvPr/>
            </p:nvSpPr>
            <p:spPr>
              <a:xfrm>
                <a:off x="7986443" y="4080719"/>
                <a:ext cx="3301719" cy="805734"/>
              </a:xfrm>
              <a:prstGeom prst="rect">
                <a:avLst/>
              </a:prstGeom>
              <a:blipFill rotWithShape="0">
                <a:blip r:embed="rId2"/>
                <a:stretch>
                  <a:fillRect l="-1287" t="-10370" r="-1287" b="-18519"/>
                </a:stretch>
              </a:blipFill>
              <a:ln>
                <a:solidFill>
                  <a:schemeClr val="accent5">
                    <a:lumMod val="75000"/>
                  </a:schemeClr>
                </a:solidFill>
              </a:ln>
            </p:spPr>
            <p:txBody>
              <a:bodyPr/>
              <a:lstStyle/>
              <a:p>
                <a:r>
                  <a:rPr lang="es-EC">
                    <a:noFill/>
                  </a:rPr>
                  <a:t> </a:t>
                </a:r>
              </a:p>
            </p:txBody>
          </p:sp>
        </mc:Fallback>
      </mc:AlternateContent>
      <p:sp>
        <p:nvSpPr>
          <p:cNvPr id="91" name="Rectángulo 90"/>
          <p:cNvSpPr/>
          <p:nvPr/>
        </p:nvSpPr>
        <p:spPr>
          <a:xfrm>
            <a:off x="8006005" y="5149804"/>
            <a:ext cx="3282157" cy="838872"/>
          </a:xfrm>
          <a:prstGeom prst="rect">
            <a:avLst/>
          </a:prstGeom>
          <a:solidFill>
            <a:schemeClr val="accent5">
              <a:lumMod val="9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a:latin typeface="Times New Roman" panose="02020603050405020304" pitchFamily="18" charset="0"/>
                <a:cs typeface="Times New Roman" panose="02020603050405020304" pitchFamily="18" charset="0"/>
              </a:rPr>
              <a:t>Temperatura</a:t>
            </a:r>
          </a:p>
          <a:p>
            <a:pPr algn="just"/>
            <a:r>
              <a:rPr lang="es-EC" dirty="0">
                <a:latin typeface="Times New Roman" panose="02020603050405020304" pitchFamily="18" charset="0"/>
                <a:cs typeface="Times New Roman" panose="02020603050405020304" pitchFamily="18" charset="0"/>
              </a:rPr>
              <a:t>metodología N° Método 2550 (2-61 y 2-62) </a:t>
            </a:r>
            <a:endParaRPr lang="en-US" dirty="0">
              <a:latin typeface="Times New Roman" panose="02020603050405020304" pitchFamily="18" charset="0"/>
              <a:cs typeface="Times New Roman" panose="02020603050405020304" pitchFamily="18" charset="0"/>
            </a:endParaRPr>
          </a:p>
        </p:txBody>
      </p:sp>
      <p:sp>
        <p:nvSpPr>
          <p:cNvPr id="97" name="Rectángulo 96"/>
          <p:cNvSpPr/>
          <p:nvPr/>
        </p:nvSpPr>
        <p:spPr>
          <a:xfrm>
            <a:off x="1612996" y="2462715"/>
            <a:ext cx="3019732" cy="854198"/>
          </a:xfrm>
          <a:prstGeom prst="rect">
            <a:avLst/>
          </a:prstGeom>
          <a:solidFill>
            <a:srgbClr val="FFCCFF"/>
          </a:solidFill>
          <a:ln>
            <a:solidFill>
              <a:srgbClr val="FF8BC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dirty="0" smtClean="0">
              <a:latin typeface="Times New Roman" panose="02020603050405020304" pitchFamily="18" charset="0"/>
              <a:cs typeface="Times New Roman" panose="02020603050405020304" pitchFamily="18" charset="0"/>
            </a:endParaRPr>
          </a:p>
          <a:p>
            <a:pPr algn="just"/>
            <a:r>
              <a:rPr lang="es-EC" dirty="0" smtClean="0">
                <a:latin typeface="Times New Roman" panose="02020603050405020304" pitchFamily="18" charset="0"/>
                <a:cs typeface="Times New Roman" panose="02020603050405020304" pitchFamily="18" charset="0"/>
              </a:rPr>
              <a:t>Muestreo, manejo </a:t>
            </a:r>
            <a:r>
              <a:rPr lang="es-EC" dirty="0">
                <a:latin typeface="Times New Roman" panose="02020603050405020304" pitchFamily="18" charset="0"/>
                <a:cs typeface="Times New Roman" panose="02020603050405020304" pitchFamily="18" charset="0"/>
              </a:rPr>
              <a:t>y conservación de muestras </a:t>
            </a:r>
            <a:r>
              <a:rPr lang="es-ES" dirty="0" smtClean="0">
                <a:latin typeface="Times New Roman" panose="02020603050405020304" pitchFamily="18" charset="0"/>
                <a:cs typeface="Times New Roman" panose="02020603050405020304" pitchFamily="18" charset="0"/>
              </a:rPr>
              <a:t>(</a:t>
            </a:r>
            <a:r>
              <a:rPr lang="es-ES" dirty="0">
                <a:latin typeface="Times New Roman" panose="02020603050405020304" pitchFamily="18" charset="0"/>
                <a:cs typeface="Times New Roman" panose="02020603050405020304" pitchFamily="18" charset="0"/>
              </a:rPr>
              <a:t>NTE INEN 2169:2013)</a:t>
            </a:r>
            <a:r>
              <a:rPr lang="es-EC" dirty="0">
                <a:latin typeface="Times New Roman" panose="02020603050405020304" pitchFamily="18" charset="0"/>
                <a:cs typeface="Times New Roman" panose="02020603050405020304" pitchFamily="18" charset="0"/>
              </a:rPr>
              <a:t> . </a:t>
            </a:r>
            <a:endParaRPr lang="es-E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98" name="Rectángulo 97"/>
          <p:cNvSpPr/>
          <p:nvPr/>
        </p:nvSpPr>
        <p:spPr>
          <a:xfrm>
            <a:off x="4801149" y="4459561"/>
            <a:ext cx="2753873" cy="906674"/>
          </a:xfrm>
          <a:prstGeom prst="rect">
            <a:avLst/>
          </a:prstGeom>
          <a:solidFill>
            <a:schemeClr val="accent5">
              <a:lumMod val="9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UY" dirty="0" smtClean="0">
                <a:latin typeface="Times New Roman" panose="02020603050405020304" pitchFamily="18" charset="0"/>
                <a:cs typeface="Times New Roman" panose="02020603050405020304" pitchFamily="18" charset="0"/>
              </a:rPr>
              <a:t>Parámetros “ in situ” (Multiparamétrico)</a:t>
            </a:r>
            <a:endParaRPr lang="en-US" dirty="0">
              <a:latin typeface="Times New Roman" panose="02020603050405020304" pitchFamily="18" charset="0"/>
              <a:cs typeface="Times New Roman" panose="02020603050405020304" pitchFamily="18" charset="0"/>
            </a:endParaRPr>
          </a:p>
        </p:txBody>
      </p:sp>
      <p:sp>
        <p:nvSpPr>
          <p:cNvPr id="99" name="Rectángulo 98"/>
          <p:cNvSpPr/>
          <p:nvPr/>
        </p:nvSpPr>
        <p:spPr>
          <a:xfrm>
            <a:off x="4940901" y="2440928"/>
            <a:ext cx="2616346" cy="897771"/>
          </a:xfrm>
          <a:prstGeom prst="rect">
            <a:avLst/>
          </a:prstGeom>
          <a:solidFill>
            <a:schemeClr val="accent3">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solidFill>
                  <a:schemeClr val="tx1"/>
                </a:solidFill>
                <a:latin typeface="Times New Roman" panose="02020603050405020304" pitchFamily="18" charset="0"/>
                <a:cs typeface="Times New Roman" panose="02020603050405020304" pitchFamily="18" charset="0"/>
              </a:rPr>
              <a:t>-GPS Mobile Mapper Field Spectra 20</a:t>
            </a:r>
          </a:p>
          <a:p>
            <a:pPr algn="ctr"/>
            <a:r>
              <a:rPr lang="es-EC" dirty="0">
                <a:solidFill>
                  <a:schemeClr val="tx1"/>
                </a:solidFill>
                <a:latin typeface="Times New Roman" panose="02020603050405020304" pitchFamily="18" charset="0"/>
                <a:cs typeface="Times New Roman" panose="02020603050405020304" pitchFamily="18" charset="0"/>
              </a:rPr>
              <a:t>-Batómetro, botellas </a:t>
            </a:r>
            <a:endParaRPr lang="es-UY" dirty="0">
              <a:solidFill>
                <a:schemeClr val="tx1"/>
              </a:solidFill>
              <a:latin typeface="Times New Roman" panose="02020603050405020304" pitchFamily="18" charset="0"/>
              <a:cs typeface="Times New Roman" panose="02020603050405020304" pitchFamily="18" charset="0"/>
            </a:endParaRPr>
          </a:p>
        </p:txBody>
      </p:sp>
      <p:cxnSp>
        <p:nvCxnSpPr>
          <p:cNvPr id="109" name="Conector recto 108"/>
          <p:cNvCxnSpPr/>
          <p:nvPr/>
        </p:nvCxnSpPr>
        <p:spPr>
          <a:xfrm>
            <a:off x="4659172" y="2833636"/>
            <a:ext cx="283954" cy="2177"/>
          </a:xfrm>
          <a:prstGeom prst="line">
            <a:avLst/>
          </a:prstGeom>
        </p:spPr>
        <p:style>
          <a:lnRef idx="1">
            <a:schemeClr val="dk1"/>
          </a:lnRef>
          <a:fillRef idx="0">
            <a:schemeClr val="dk1"/>
          </a:fillRef>
          <a:effectRef idx="0">
            <a:schemeClr val="dk1"/>
          </a:effectRef>
          <a:fontRef idx="minor">
            <a:schemeClr val="tx1"/>
          </a:fontRef>
        </p:style>
      </p:cxnSp>
      <p:cxnSp>
        <p:nvCxnSpPr>
          <p:cNvPr id="110" name="Conector recto 109"/>
          <p:cNvCxnSpPr/>
          <p:nvPr/>
        </p:nvCxnSpPr>
        <p:spPr>
          <a:xfrm>
            <a:off x="7555022" y="2840963"/>
            <a:ext cx="283954" cy="2177"/>
          </a:xfrm>
          <a:prstGeom prst="line">
            <a:avLst/>
          </a:prstGeom>
        </p:spPr>
        <p:style>
          <a:lnRef idx="1">
            <a:schemeClr val="dk1"/>
          </a:lnRef>
          <a:fillRef idx="0">
            <a:schemeClr val="dk1"/>
          </a:fillRef>
          <a:effectRef idx="0">
            <a:schemeClr val="dk1"/>
          </a:effectRef>
          <a:fontRef idx="minor">
            <a:schemeClr val="tx1"/>
          </a:fontRef>
        </p:style>
      </p:cxnSp>
      <p:sp>
        <p:nvSpPr>
          <p:cNvPr id="111" name="Rectángulo 110"/>
          <p:cNvSpPr/>
          <p:nvPr/>
        </p:nvSpPr>
        <p:spPr>
          <a:xfrm>
            <a:off x="1601766" y="4491768"/>
            <a:ext cx="2888985" cy="902223"/>
          </a:xfrm>
          <a:prstGeom prst="rect">
            <a:avLst/>
          </a:prstGeom>
          <a:solidFill>
            <a:schemeClr val="accent3">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solidFill>
                  <a:schemeClr val="tx1"/>
                </a:solidFill>
                <a:latin typeface="Times New Roman" panose="02020603050405020304" pitchFamily="18" charset="0"/>
                <a:cs typeface="Times New Roman" panose="02020603050405020304" pitchFamily="18" charset="0"/>
              </a:rPr>
              <a:t>Muestras de agua con sus respectivas coordenadas geográficas </a:t>
            </a:r>
            <a:endParaRPr lang="es-UY" dirty="0">
              <a:solidFill>
                <a:schemeClr val="tx1"/>
              </a:solidFill>
              <a:latin typeface="Times New Roman" panose="02020603050405020304" pitchFamily="18" charset="0"/>
              <a:cs typeface="Times New Roman" panose="02020603050405020304" pitchFamily="18" charset="0"/>
            </a:endParaRPr>
          </a:p>
        </p:txBody>
      </p:sp>
      <p:cxnSp>
        <p:nvCxnSpPr>
          <p:cNvPr id="113" name="Conector recto 112"/>
          <p:cNvCxnSpPr/>
          <p:nvPr/>
        </p:nvCxnSpPr>
        <p:spPr>
          <a:xfrm>
            <a:off x="4503973" y="4908040"/>
            <a:ext cx="283954" cy="2177"/>
          </a:xfrm>
          <a:prstGeom prst="line">
            <a:avLst/>
          </a:prstGeom>
        </p:spPr>
        <p:style>
          <a:lnRef idx="1">
            <a:schemeClr val="dk1"/>
          </a:lnRef>
          <a:fillRef idx="0">
            <a:schemeClr val="dk1"/>
          </a:fillRef>
          <a:effectRef idx="0">
            <a:schemeClr val="dk1"/>
          </a:effectRef>
          <a:fontRef idx="minor">
            <a:schemeClr val="tx1"/>
          </a:fontRef>
        </p:style>
      </p:cxnSp>
      <p:cxnSp>
        <p:nvCxnSpPr>
          <p:cNvPr id="108" name="Conector recto 107"/>
          <p:cNvCxnSpPr>
            <a:stCxn id="23" idx="2"/>
          </p:cNvCxnSpPr>
          <p:nvPr/>
        </p:nvCxnSpPr>
        <p:spPr>
          <a:xfrm>
            <a:off x="9380901" y="3284635"/>
            <a:ext cx="0" cy="413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ector recto 114"/>
          <p:cNvCxnSpPr/>
          <p:nvPr/>
        </p:nvCxnSpPr>
        <p:spPr>
          <a:xfrm flipH="1">
            <a:off x="3046258" y="3709621"/>
            <a:ext cx="6334644" cy="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ector recto 117"/>
          <p:cNvCxnSpPr>
            <a:endCxn id="111" idx="0"/>
          </p:cNvCxnSpPr>
          <p:nvPr/>
        </p:nvCxnSpPr>
        <p:spPr>
          <a:xfrm>
            <a:off x="3046258" y="3723455"/>
            <a:ext cx="1" cy="76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Conector recto de flecha 119"/>
          <p:cNvCxnSpPr>
            <a:endCxn id="111" idx="0"/>
          </p:cNvCxnSpPr>
          <p:nvPr/>
        </p:nvCxnSpPr>
        <p:spPr>
          <a:xfrm>
            <a:off x="3046258" y="3709621"/>
            <a:ext cx="1" cy="7821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ector recto 124"/>
          <p:cNvCxnSpPr>
            <a:stCxn id="98" idx="3"/>
            <a:endCxn id="90" idx="1"/>
          </p:cNvCxnSpPr>
          <p:nvPr/>
        </p:nvCxnSpPr>
        <p:spPr>
          <a:xfrm flipV="1">
            <a:off x="7555022" y="4483586"/>
            <a:ext cx="431421" cy="429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ector recto 126"/>
          <p:cNvCxnSpPr>
            <a:stCxn id="98" idx="3"/>
          </p:cNvCxnSpPr>
          <p:nvPr/>
        </p:nvCxnSpPr>
        <p:spPr>
          <a:xfrm>
            <a:off x="7555022" y="4912898"/>
            <a:ext cx="431421" cy="429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88752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01" y="0"/>
            <a:ext cx="12252102" cy="6858000"/>
          </a:xfrm>
          <a:prstGeom prst="rect">
            <a:avLst/>
          </a:prstGeom>
        </p:spPr>
      </p:pic>
    </p:spTree>
    <p:extLst>
      <p:ext uri="{BB962C8B-B14F-4D97-AF65-F5344CB8AC3E}">
        <p14:creationId xmlns:p14="http://schemas.microsoft.com/office/powerpoint/2010/main" val="376600342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hoja_dis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3829</TotalTime>
  <Words>2976</Words>
  <Application>Microsoft Office PowerPoint</Application>
  <PresentationFormat>Panorámica</PresentationFormat>
  <Paragraphs>1005</Paragraphs>
  <Slides>35</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Cambria Math</vt:lpstr>
      <vt:lpstr>Times New Roman</vt:lpstr>
      <vt:lpstr>Verdana</vt:lpstr>
      <vt:lpstr>Wingdings</vt:lpstr>
      <vt:lpstr>hoja_dise</vt:lpstr>
      <vt:lpstr>Presentación de PowerPoint</vt:lpstr>
      <vt:lpstr>PLANTEAMIENTO DEL PROBLEMA</vt:lpstr>
      <vt:lpstr>OBJETIVOS</vt:lpstr>
      <vt:lpstr>OBJETIVOS</vt:lpstr>
      <vt:lpstr>OBJETIVOS</vt:lpstr>
      <vt:lpstr>JUSTIFICACIÓN DEL PROBLEMA</vt:lpstr>
      <vt:lpstr>METODOLOGÍA</vt:lpstr>
      <vt:lpstr>METODOLOGÍA</vt:lpstr>
      <vt:lpstr>Presentación de PowerPoint</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RESULTADOS</vt:lpstr>
      <vt:lpstr>RESULTADOS</vt:lpstr>
      <vt:lpstr>RESULTADOS</vt:lpstr>
      <vt:lpstr>RESULTADOS</vt:lpstr>
      <vt:lpstr>RESULTADOS</vt:lpstr>
      <vt:lpstr>RESULTADOS</vt:lpstr>
      <vt:lpstr>Presentación de PowerPoint</vt:lpstr>
      <vt:lpstr>Presentación de PowerPoint</vt:lpstr>
      <vt:lpstr>Presentación de PowerPoint</vt:lpstr>
      <vt:lpstr>Presentación de PowerPoint</vt:lpstr>
      <vt:lpstr>RESULTADOS</vt:lpstr>
      <vt:lpstr>CONCLUSIONES</vt:lpstr>
      <vt:lpstr>CONCLUSIONES</vt:lpstr>
      <vt:lpstr>RECOMENDACIONES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140</cp:revision>
  <dcterms:created xsi:type="dcterms:W3CDTF">2020-01-09T02:21:39Z</dcterms:created>
  <dcterms:modified xsi:type="dcterms:W3CDTF">2020-02-06T06:21:42Z</dcterms:modified>
</cp:coreProperties>
</file>