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78" r:id="rId8"/>
    <p:sldId id="277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64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C771B-BD56-4375-9EAF-1A3F7DB9648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2E6A3F6-BA81-47DB-824E-AFCB688BD94B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</a:rPr>
            <a:t>Diagnosticar la situación actual Gualea, considerando los aspectos más significativos que influyen sobre la actividad turística, con el fin de establecer el desarrollo de la misma</a:t>
          </a:r>
          <a:endParaRPr lang="es-ES" sz="1800" dirty="0">
            <a:solidFill>
              <a:schemeClr val="tx1"/>
            </a:solidFill>
          </a:endParaRPr>
        </a:p>
      </dgm:t>
    </dgm:pt>
    <dgm:pt modelId="{D812B629-B658-4552-9A4A-DAA8369F3F98}" type="parTrans" cxnId="{D33CF05B-6DEA-40F8-8C07-8B45225D46A7}">
      <dgm:prSet/>
      <dgm:spPr/>
      <dgm:t>
        <a:bodyPr/>
        <a:lstStyle/>
        <a:p>
          <a:endParaRPr lang="es-ES"/>
        </a:p>
      </dgm:t>
    </dgm:pt>
    <dgm:pt modelId="{2DE01B48-F797-45A1-9591-4707A8DE9CF8}" type="sibTrans" cxnId="{D33CF05B-6DEA-40F8-8C07-8B45225D46A7}">
      <dgm:prSet/>
      <dgm:spPr/>
      <dgm:t>
        <a:bodyPr/>
        <a:lstStyle/>
        <a:p>
          <a:endParaRPr lang="es-ES"/>
        </a:p>
      </dgm:t>
    </dgm:pt>
    <dgm:pt modelId="{56439484-107E-45BD-AF77-A8F12CFC7786}">
      <dgm:prSet phldrT="[Texto]" custT="1"/>
      <dgm:spPr/>
      <dgm:t>
        <a:bodyPr/>
        <a:lstStyle/>
        <a:p>
          <a:pPr algn="just"/>
          <a:endParaRPr lang="es-ES" sz="1400" dirty="0"/>
        </a:p>
      </dgm:t>
    </dgm:pt>
    <dgm:pt modelId="{0661F29D-B07D-49FD-9DB8-594407D62F99}" type="parTrans" cxnId="{5F934C96-FDC4-4903-9A11-145313942441}">
      <dgm:prSet/>
      <dgm:spPr/>
      <dgm:t>
        <a:bodyPr/>
        <a:lstStyle/>
        <a:p>
          <a:endParaRPr lang="es-ES"/>
        </a:p>
      </dgm:t>
    </dgm:pt>
    <dgm:pt modelId="{B5FF722E-4C2D-40AA-9423-7600A3BF1C3F}" type="sibTrans" cxnId="{5F934C96-FDC4-4903-9A11-145313942441}">
      <dgm:prSet/>
      <dgm:spPr/>
      <dgm:t>
        <a:bodyPr/>
        <a:lstStyle/>
        <a:p>
          <a:endParaRPr lang="es-ES"/>
        </a:p>
      </dgm:t>
    </dgm:pt>
    <dgm:pt modelId="{20861A0B-14FC-420C-A9FA-FFBBBE5D1DD6}">
      <dgm:prSet phldrT="[Texto]" custT="1"/>
      <dgm:spPr/>
      <dgm:t>
        <a:bodyPr/>
        <a:lstStyle/>
        <a:p>
          <a:pPr algn="just"/>
          <a:endParaRPr lang="es-ES" sz="1400" dirty="0"/>
        </a:p>
      </dgm:t>
    </dgm:pt>
    <dgm:pt modelId="{984A1F2A-A2F0-4F4C-91A1-EEADD66C85AF}" type="parTrans" cxnId="{3A4770E1-7EAB-4E5F-8A50-A4F28056C758}">
      <dgm:prSet/>
      <dgm:spPr/>
      <dgm:t>
        <a:bodyPr/>
        <a:lstStyle/>
        <a:p>
          <a:endParaRPr lang="es-ES"/>
        </a:p>
      </dgm:t>
    </dgm:pt>
    <dgm:pt modelId="{B87494FC-758A-45CB-8381-69CB46631CED}" type="sibTrans" cxnId="{3A4770E1-7EAB-4E5F-8A50-A4F28056C758}">
      <dgm:prSet/>
      <dgm:spPr/>
      <dgm:t>
        <a:bodyPr/>
        <a:lstStyle/>
        <a:p>
          <a:endParaRPr lang="es-ES"/>
        </a:p>
      </dgm:t>
    </dgm:pt>
    <dgm:pt modelId="{2A751D23-D4AE-4E30-AD0E-6848470F6D72}">
      <dgm:prSet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</a:rPr>
            <a:t>Identificar la actividad turística en haciendas y fincas de la parroquia Gualea mediante encuestas y entrevistas, para determinar su potencial hacia el turismo rural.</a:t>
          </a:r>
          <a:endParaRPr lang="en-US" sz="1800" dirty="0">
            <a:solidFill>
              <a:schemeClr val="tx1"/>
            </a:solidFill>
          </a:endParaRPr>
        </a:p>
      </dgm:t>
    </dgm:pt>
    <dgm:pt modelId="{7A067E9B-0934-4AF8-A7A7-279D75657D3E}" type="parTrans" cxnId="{1E01B08E-A07D-4442-B799-B8B205D0E52E}">
      <dgm:prSet/>
      <dgm:spPr/>
      <dgm:t>
        <a:bodyPr/>
        <a:lstStyle/>
        <a:p>
          <a:endParaRPr lang="es-ES"/>
        </a:p>
      </dgm:t>
    </dgm:pt>
    <dgm:pt modelId="{29B8C889-A668-43FB-862B-C3958F47C505}" type="sibTrans" cxnId="{1E01B08E-A07D-4442-B799-B8B205D0E52E}">
      <dgm:prSet/>
      <dgm:spPr/>
      <dgm:t>
        <a:bodyPr/>
        <a:lstStyle/>
        <a:p>
          <a:endParaRPr lang="es-ES"/>
        </a:p>
      </dgm:t>
    </dgm:pt>
    <dgm:pt modelId="{BEB07314-8E44-4E42-B0BA-B3E44B88BB38}">
      <dgm:prSet custT="1"/>
      <dgm:spPr/>
      <dgm:t>
        <a:bodyPr/>
        <a:lstStyle/>
        <a:p>
          <a:pPr algn="just"/>
          <a:r>
            <a:rPr lang="es-EC" sz="1800" dirty="0" smtClean="0">
              <a:solidFill>
                <a:schemeClr val="tx1"/>
              </a:solidFill>
            </a:rPr>
            <a:t>Proponer estrategias direccionadas a implementar el turismo rural en haciendas y fincas, con la finalidad de fomentar su competitividad y el desarrollo sostenible de la parroquia Gualea.</a:t>
          </a:r>
          <a:endParaRPr lang="en-US" sz="1800" dirty="0">
            <a:solidFill>
              <a:schemeClr val="tx1"/>
            </a:solidFill>
          </a:endParaRPr>
        </a:p>
      </dgm:t>
    </dgm:pt>
    <dgm:pt modelId="{6345E1DE-6E6B-42FD-A370-F7A41DEEA28F}" type="parTrans" cxnId="{34CED09F-8950-47E2-B787-C088F8A1BA43}">
      <dgm:prSet/>
      <dgm:spPr/>
      <dgm:t>
        <a:bodyPr/>
        <a:lstStyle/>
        <a:p>
          <a:endParaRPr lang="es-ES"/>
        </a:p>
      </dgm:t>
    </dgm:pt>
    <dgm:pt modelId="{40E5ED31-DFCA-490D-86D0-BFD15F96718D}" type="sibTrans" cxnId="{34CED09F-8950-47E2-B787-C088F8A1BA43}">
      <dgm:prSet/>
      <dgm:spPr/>
      <dgm:t>
        <a:bodyPr/>
        <a:lstStyle/>
        <a:p>
          <a:endParaRPr lang="es-ES"/>
        </a:p>
      </dgm:t>
    </dgm:pt>
    <dgm:pt modelId="{EB8E7CE7-501E-4991-B045-0FAF608671F3}" type="pres">
      <dgm:prSet presAssocID="{3D3C771B-BD56-4375-9EAF-1A3F7DB9648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85AF5CB-74B4-40BA-81C8-69337A5F8FF2}" type="pres">
      <dgm:prSet presAssocID="{3D3C771B-BD56-4375-9EAF-1A3F7DB9648E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4C7DC676-0EBE-4AF3-B58C-D70D7D14CE16}" type="pres">
      <dgm:prSet presAssocID="{3D3C771B-BD56-4375-9EAF-1A3F7DB9648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901C5F-F509-4BA7-92A5-137F4EABC7D1}" type="pres">
      <dgm:prSet presAssocID="{3D3C771B-BD56-4375-9EAF-1A3F7DB9648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306E16-C511-4338-84A5-64C590A36D18}" type="pres">
      <dgm:prSet presAssocID="{3D3C771B-BD56-4375-9EAF-1A3F7DB9648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82EDB7-481E-41E5-9E22-25681E859E2A}" type="pres">
      <dgm:prSet presAssocID="{3D3C771B-BD56-4375-9EAF-1A3F7DB9648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01A75-71FF-4691-868E-08095905DE9B}" type="pres">
      <dgm:prSet presAssocID="{3D3C771B-BD56-4375-9EAF-1A3F7DB9648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672D97-2C87-4E8A-A2C8-50E1E9AED97A}" type="pres">
      <dgm:prSet presAssocID="{3D3C771B-BD56-4375-9EAF-1A3F7DB9648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86822F-061A-4ADE-9C0C-D9CCDB2F2A48}" type="pres">
      <dgm:prSet presAssocID="{3D3C771B-BD56-4375-9EAF-1A3F7DB9648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B65D59-7CE2-4C3F-AA2C-5ECF27102803}" type="pres">
      <dgm:prSet presAssocID="{3D3C771B-BD56-4375-9EAF-1A3F7DB9648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B6DCDA-D57A-4810-BA1D-2487FE7024DC}" type="presOf" srcId="{20861A0B-14FC-420C-A9FA-FFBBBE5D1DD6}" destId="{4C7DC676-0EBE-4AF3-B58C-D70D7D14CE16}" srcOrd="0" destOrd="2" presId="urn:microsoft.com/office/officeart/2005/8/layout/vProcess5"/>
    <dgm:cxn modelId="{1945D8C3-7138-4D67-97FD-A58457D4CF40}" type="presOf" srcId="{29B8C889-A668-43FB-862B-C3958F47C505}" destId="{18801A75-71FF-4691-868E-08095905DE9B}" srcOrd="0" destOrd="0" presId="urn:microsoft.com/office/officeart/2005/8/layout/vProcess5"/>
    <dgm:cxn modelId="{D33CF05B-6DEA-40F8-8C07-8B45225D46A7}" srcId="{3D3C771B-BD56-4375-9EAF-1A3F7DB9648E}" destId="{52E6A3F6-BA81-47DB-824E-AFCB688BD94B}" srcOrd="0" destOrd="0" parTransId="{D812B629-B658-4552-9A4A-DAA8369F3F98}" sibTransId="{2DE01B48-F797-45A1-9591-4707A8DE9CF8}"/>
    <dgm:cxn modelId="{A3672322-0F89-42E0-920F-A26B08C27ADC}" type="presOf" srcId="{56439484-107E-45BD-AF77-A8F12CFC7786}" destId="{4C7DC676-0EBE-4AF3-B58C-D70D7D14CE16}" srcOrd="0" destOrd="1" presId="urn:microsoft.com/office/officeart/2005/8/layout/vProcess5"/>
    <dgm:cxn modelId="{4F093EB4-4E5D-4485-BFAC-30BC4C98E578}" type="presOf" srcId="{2A751D23-D4AE-4E30-AD0E-6848470F6D72}" destId="{6C901C5F-F509-4BA7-92A5-137F4EABC7D1}" srcOrd="0" destOrd="0" presId="urn:microsoft.com/office/officeart/2005/8/layout/vProcess5"/>
    <dgm:cxn modelId="{34CED09F-8950-47E2-B787-C088F8A1BA43}" srcId="{3D3C771B-BD56-4375-9EAF-1A3F7DB9648E}" destId="{BEB07314-8E44-4E42-B0BA-B3E44B88BB38}" srcOrd="2" destOrd="0" parTransId="{6345E1DE-6E6B-42FD-A370-F7A41DEEA28F}" sibTransId="{40E5ED31-DFCA-490D-86D0-BFD15F96718D}"/>
    <dgm:cxn modelId="{C6B0A7CE-42DE-423A-B7BD-53989A35B947}" type="presOf" srcId="{20861A0B-14FC-420C-A9FA-FFBBBE5D1DD6}" destId="{74672D97-2C87-4E8A-A2C8-50E1E9AED97A}" srcOrd="1" destOrd="2" presId="urn:microsoft.com/office/officeart/2005/8/layout/vProcess5"/>
    <dgm:cxn modelId="{1E01B08E-A07D-4442-B799-B8B205D0E52E}" srcId="{3D3C771B-BD56-4375-9EAF-1A3F7DB9648E}" destId="{2A751D23-D4AE-4E30-AD0E-6848470F6D72}" srcOrd="1" destOrd="0" parTransId="{7A067E9B-0934-4AF8-A7A7-279D75657D3E}" sibTransId="{29B8C889-A668-43FB-862B-C3958F47C505}"/>
    <dgm:cxn modelId="{8B97CE03-69B5-49A1-A4FC-82924E39E297}" type="presOf" srcId="{56439484-107E-45BD-AF77-A8F12CFC7786}" destId="{74672D97-2C87-4E8A-A2C8-50E1E9AED97A}" srcOrd="1" destOrd="1" presId="urn:microsoft.com/office/officeart/2005/8/layout/vProcess5"/>
    <dgm:cxn modelId="{798EAC80-5A1C-4D73-B35D-ED569F924618}" type="presOf" srcId="{52E6A3F6-BA81-47DB-824E-AFCB688BD94B}" destId="{4C7DC676-0EBE-4AF3-B58C-D70D7D14CE16}" srcOrd="0" destOrd="0" presId="urn:microsoft.com/office/officeart/2005/8/layout/vProcess5"/>
    <dgm:cxn modelId="{498369D6-7C62-49F2-AC61-8F89B0481353}" type="presOf" srcId="{2A751D23-D4AE-4E30-AD0E-6848470F6D72}" destId="{C386822F-061A-4ADE-9C0C-D9CCDB2F2A48}" srcOrd="1" destOrd="0" presId="urn:microsoft.com/office/officeart/2005/8/layout/vProcess5"/>
    <dgm:cxn modelId="{D3202E31-A7A4-4008-BEA4-35917F422666}" type="presOf" srcId="{BEB07314-8E44-4E42-B0BA-B3E44B88BB38}" destId="{4A306E16-C511-4338-84A5-64C590A36D18}" srcOrd="0" destOrd="0" presId="urn:microsoft.com/office/officeart/2005/8/layout/vProcess5"/>
    <dgm:cxn modelId="{1F23A5A9-2A66-43A6-A665-21575D461445}" type="presOf" srcId="{52E6A3F6-BA81-47DB-824E-AFCB688BD94B}" destId="{74672D97-2C87-4E8A-A2C8-50E1E9AED97A}" srcOrd="1" destOrd="0" presId="urn:microsoft.com/office/officeart/2005/8/layout/vProcess5"/>
    <dgm:cxn modelId="{0FD55D04-2787-4355-9E27-1E5419C8BC05}" type="presOf" srcId="{BEB07314-8E44-4E42-B0BA-B3E44B88BB38}" destId="{0DB65D59-7CE2-4C3F-AA2C-5ECF27102803}" srcOrd="1" destOrd="0" presId="urn:microsoft.com/office/officeart/2005/8/layout/vProcess5"/>
    <dgm:cxn modelId="{F02F8FCC-167D-410E-9A8B-88BBA2F873E8}" type="presOf" srcId="{3D3C771B-BD56-4375-9EAF-1A3F7DB9648E}" destId="{EB8E7CE7-501E-4991-B045-0FAF608671F3}" srcOrd="0" destOrd="0" presId="urn:microsoft.com/office/officeart/2005/8/layout/vProcess5"/>
    <dgm:cxn modelId="{3A4770E1-7EAB-4E5F-8A50-A4F28056C758}" srcId="{52E6A3F6-BA81-47DB-824E-AFCB688BD94B}" destId="{20861A0B-14FC-420C-A9FA-FFBBBE5D1DD6}" srcOrd="1" destOrd="0" parTransId="{984A1F2A-A2F0-4F4C-91A1-EEADD66C85AF}" sibTransId="{B87494FC-758A-45CB-8381-69CB46631CED}"/>
    <dgm:cxn modelId="{4FDB25FE-E25D-4F17-A238-E4A1DB2B29B8}" type="presOf" srcId="{2DE01B48-F797-45A1-9591-4707A8DE9CF8}" destId="{6682EDB7-481E-41E5-9E22-25681E859E2A}" srcOrd="0" destOrd="0" presId="urn:microsoft.com/office/officeart/2005/8/layout/vProcess5"/>
    <dgm:cxn modelId="{5F934C96-FDC4-4903-9A11-145313942441}" srcId="{52E6A3F6-BA81-47DB-824E-AFCB688BD94B}" destId="{56439484-107E-45BD-AF77-A8F12CFC7786}" srcOrd="0" destOrd="0" parTransId="{0661F29D-B07D-49FD-9DB8-594407D62F99}" sibTransId="{B5FF722E-4C2D-40AA-9423-7600A3BF1C3F}"/>
    <dgm:cxn modelId="{96B55BA5-424C-4848-8953-59A446814359}" type="presParOf" srcId="{EB8E7CE7-501E-4991-B045-0FAF608671F3}" destId="{185AF5CB-74B4-40BA-81C8-69337A5F8FF2}" srcOrd="0" destOrd="0" presId="urn:microsoft.com/office/officeart/2005/8/layout/vProcess5"/>
    <dgm:cxn modelId="{05FF8A1C-B20C-4CC5-A201-4C73A9282C81}" type="presParOf" srcId="{EB8E7CE7-501E-4991-B045-0FAF608671F3}" destId="{4C7DC676-0EBE-4AF3-B58C-D70D7D14CE16}" srcOrd="1" destOrd="0" presId="urn:microsoft.com/office/officeart/2005/8/layout/vProcess5"/>
    <dgm:cxn modelId="{540A2648-F7AE-4510-A3EE-868C7684D62E}" type="presParOf" srcId="{EB8E7CE7-501E-4991-B045-0FAF608671F3}" destId="{6C901C5F-F509-4BA7-92A5-137F4EABC7D1}" srcOrd="2" destOrd="0" presId="urn:microsoft.com/office/officeart/2005/8/layout/vProcess5"/>
    <dgm:cxn modelId="{C7F57FBB-1F78-4EFB-B02B-59DB7022D0EC}" type="presParOf" srcId="{EB8E7CE7-501E-4991-B045-0FAF608671F3}" destId="{4A306E16-C511-4338-84A5-64C590A36D18}" srcOrd="3" destOrd="0" presId="urn:microsoft.com/office/officeart/2005/8/layout/vProcess5"/>
    <dgm:cxn modelId="{76705349-4F72-4555-B3D5-E01662EBF4A0}" type="presParOf" srcId="{EB8E7CE7-501E-4991-B045-0FAF608671F3}" destId="{6682EDB7-481E-41E5-9E22-25681E859E2A}" srcOrd="4" destOrd="0" presId="urn:microsoft.com/office/officeart/2005/8/layout/vProcess5"/>
    <dgm:cxn modelId="{88A3C899-1964-4056-BE7E-72FF71EEEF8E}" type="presParOf" srcId="{EB8E7CE7-501E-4991-B045-0FAF608671F3}" destId="{18801A75-71FF-4691-868E-08095905DE9B}" srcOrd="5" destOrd="0" presId="urn:microsoft.com/office/officeart/2005/8/layout/vProcess5"/>
    <dgm:cxn modelId="{5574C057-D383-4CBF-BB8C-85F63BB3F5A7}" type="presParOf" srcId="{EB8E7CE7-501E-4991-B045-0FAF608671F3}" destId="{74672D97-2C87-4E8A-A2C8-50E1E9AED97A}" srcOrd="6" destOrd="0" presId="urn:microsoft.com/office/officeart/2005/8/layout/vProcess5"/>
    <dgm:cxn modelId="{C4853470-4549-4A86-ADCD-D92D84A151F8}" type="presParOf" srcId="{EB8E7CE7-501E-4991-B045-0FAF608671F3}" destId="{C386822F-061A-4ADE-9C0C-D9CCDB2F2A48}" srcOrd="7" destOrd="0" presId="urn:microsoft.com/office/officeart/2005/8/layout/vProcess5"/>
    <dgm:cxn modelId="{A4E021B9-F87C-410A-8CF4-C85973E94722}" type="presParOf" srcId="{EB8E7CE7-501E-4991-B045-0FAF608671F3}" destId="{0DB65D59-7CE2-4C3F-AA2C-5ECF2710280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46D271-10B7-4960-AB62-938346E376BC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F53C6A3D-025A-40CF-A917-ACF598B27FEC}">
      <dgm:prSet phldrT="[Texto]"/>
      <dgm:spPr/>
      <dgm:t>
        <a:bodyPr/>
        <a:lstStyle/>
        <a:p>
          <a:r>
            <a:rPr lang="es-EC" dirty="0" smtClean="0"/>
            <a:t>Teoría del desarrollo  sostenible</a:t>
          </a:r>
          <a:endParaRPr lang="es-ES" dirty="0"/>
        </a:p>
      </dgm:t>
    </dgm:pt>
    <dgm:pt modelId="{83DBF4FF-4C7A-415A-B760-AE6901E94BEA}" type="parTrans" cxnId="{1DAEC610-6912-4566-8AD8-04DC2C4BAE74}">
      <dgm:prSet/>
      <dgm:spPr/>
      <dgm:t>
        <a:bodyPr/>
        <a:lstStyle/>
        <a:p>
          <a:endParaRPr lang="es-ES"/>
        </a:p>
      </dgm:t>
    </dgm:pt>
    <dgm:pt modelId="{1C5733A4-1DB2-457F-8977-3BEA91325D8E}" type="sibTrans" cxnId="{1DAEC610-6912-4566-8AD8-04DC2C4BAE74}">
      <dgm:prSet/>
      <dgm:spPr/>
      <dgm:t>
        <a:bodyPr/>
        <a:lstStyle/>
        <a:p>
          <a:endParaRPr lang="es-ES"/>
        </a:p>
      </dgm:t>
    </dgm:pt>
    <dgm:pt modelId="{088B6996-28EE-484A-8478-CBFAFDC7FB00}">
      <dgm:prSet phldrT="[Texto]"/>
      <dgm:spPr/>
      <dgm:t>
        <a:bodyPr/>
        <a:lstStyle/>
        <a:p>
          <a:endParaRPr lang="es-ES" dirty="0"/>
        </a:p>
      </dgm:t>
    </dgm:pt>
    <dgm:pt modelId="{B50B8E87-2F78-4C3B-AC79-5F78960BCAC9}" type="parTrans" cxnId="{FA8FA647-27A4-4D39-A39B-05629A3D4E47}">
      <dgm:prSet/>
      <dgm:spPr/>
      <dgm:t>
        <a:bodyPr/>
        <a:lstStyle/>
        <a:p>
          <a:endParaRPr lang="es-ES"/>
        </a:p>
      </dgm:t>
    </dgm:pt>
    <dgm:pt modelId="{0D56F482-D4DE-4E64-B47E-A260FC16FB38}" type="sibTrans" cxnId="{FA8FA647-27A4-4D39-A39B-05629A3D4E47}">
      <dgm:prSet/>
      <dgm:spPr/>
      <dgm:t>
        <a:bodyPr/>
        <a:lstStyle/>
        <a:p>
          <a:endParaRPr lang="es-ES"/>
        </a:p>
      </dgm:t>
    </dgm:pt>
    <dgm:pt modelId="{90052F85-3B50-4AA1-9672-B6FCF7C599E1}">
      <dgm:prSet/>
      <dgm:spPr/>
      <dgm:t>
        <a:bodyPr/>
        <a:lstStyle/>
        <a:p>
          <a:r>
            <a:rPr lang="es-EC" dirty="0" smtClean="0"/>
            <a:t>Teoría general de los sistemas aplicada al turismo</a:t>
          </a:r>
          <a:endParaRPr lang="en-US" dirty="0"/>
        </a:p>
      </dgm:t>
    </dgm:pt>
    <dgm:pt modelId="{B6AF871F-C618-4DA9-9CB1-FF6F7D15C9A0}" type="parTrans" cxnId="{BC476EEF-1FBF-4803-84FC-8BBCF2CFE3D5}">
      <dgm:prSet/>
      <dgm:spPr/>
      <dgm:t>
        <a:bodyPr/>
        <a:lstStyle/>
        <a:p>
          <a:endParaRPr lang="es-ES"/>
        </a:p>
      </dgm:t>
    </dgm:pt>
    <dgm:pt modelId="{7ACA69C1-D887-4EA6-92AF-5B4DF86648E9}" type="sibTrans" cxnId="{BC476EEF-1FBF-4803-84FC-8BBCF2CFE3D5}">
      <dgm:prSet/>
      <dgm:spPr/>
      <dgm:t>
        <a:bodyPr/>
        <a:lstStyle/>
        <a:p>
          <a:endParaRPr lang="es-ES"/>
        </a:p>
      </dgm:t>
    </dgm:pt>
    <dgm:pt modelId="{FF6B4F55-A95D-423A-B67B-4BBF8E87BDB6}" type="pres">
      <dgm:prSet presAssocID="{1A46D271-10B7-4960-AB62-938346E376B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22EC5C4-0E0A-4D71-9549-8B5EAF53BBF2}" type="pres">
      <dgm:prSet presAssocID="{F53C6A3D-025A-40CF-A917-ACF598B27FEC}" presName="parentLin" presStyleCnt="0"/>
      <dgm:spPr/>
      <dgm:t>
        <a:bodyPr/>
        <a:lstStyle/>
        <a:p>
          <a:endParaRPr lang="es-ES"/>
        </a:p>
      </dgm:t>
    </dgm:pt>
    <dgm:pt modelId="{AB9C5CD2-56D8-4B11-8B74-B58BA867BE07}" type="pres">
      <dgm:prSet presAssocID="{F53C6A3D-025A-40CF-A917-ACF598B27FEC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E29F9136-22CD-4F14-9A1A-B55B92C608E9}" type="pres">
      <dgm:prSet presAssocID="{F53C6A3D-025A-40CF-A917-ACF598B27FE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5922B0-AB87-4177-AD19-484E90242997}" type="pres">
      <dgm:prSet presAssocID="{F53C6A3D-025A-40CF-A917-ACF598B27FEC}" presName="negativeSpace" presStyleCnt="0"/>
      <dgm:spPr/>
      <dgm:t>
        <a:bodyPr/>
        <a:lstStyle/>
        <a:p>
          <a:endParaRPr lang="es-ES"/>
        </a:p>
      </dgm:t>
    </dgm:pt>
    <dgm:pt modelId="{EBC52C12-5950-47F4-BE1E-5530F93057B0}" type="pres">
      <dgm:prSet presAssocID="{F53C6A3D-025A-40CF-A917-ACF598B27FEC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B6DBC1-871A-49F9-83ED-F5D4DEA60AE2}" type="pres">
      <dgm:prSet presAssocID="{1C5733A4-1DB2-457F-8977-3BEA91325D8E}" presName="spaceBetweenRectangles" presStyleCnt="0"/>
      <dgm:spPr/>
      <dgm:t>
        <a:bodyPr/>
        <a:lstStyle/>
        <a:p>
          <a:endParaRPr lang="es-ES"/>
        </a:p>
      </dgm:t>
    </dgm:pt>
    <dgm:pt modelId="{5F3D9D17-E823-4633-A7A9-58A4F5CB69BB}" type="pres">
      <dgm:prSet presAssocID="{90052F85-3B50-4AA1-9672-B6FCF7C599E1}" presName="parentLin" presStyleCnt="0"/>
      <dgm:spPr/>
      <dgm:t>
        <a:bodyPr/>
        <a:lstStyle/>
        <a:p>
          <a:endParaRPr lang="es-ES"/>
        </a:p>
      </dgm:t>
    </dgm:pt>
    <dgm:pt modelId="{8764622B-DF2A-424C-A7FE-D051E1A1F480}" type="pres">
      <dgm:prSet presAssocID="{90052F85-3B50-4AA1-9672-B6FCF7C599E1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1C0B6EAA-9D69-4BB3-9096-1622CDB612DD}" type="pres">
      <dgm:prSet presAssocID="{90052F85-3B50-4AA1-9672-B6FCF7C599E1}" presName="parentText" presStyleLbl="node1" presStyleIdx="1" presStyleCnt="2" custLinFactNeighborX="-12687" custLinFactNeighborY="407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B3BD04-EB80-456C-A1B8-B2D625B46275}" type="pres">
      <dgm:prSet presAssocID="{90052F85-3B50-4AA1-9672-B6FCF7C599E1}" presName="negativeSpace" presStyleCnt="0"/>
      <dgm:spPr/>
      <dgm:t>
        <a:bodyPr/>
        <a:lstStyle/>
        <a:p>
          <a:endParaRPr lang="es-ES"/>
        </a:p>
      </dgm:t>
    </dgm:pt>
    <dgm:pt modelId="{21FC08C1-6B30-492A-B275-FB22F8A95E64}" type="pres">
      <dgm:prSet presAssocID="{90052F85-3B50-4AA1-9672-B6FCF7C599E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88B4346-CBDA-442E-8877-BEC01EB4894F}" type="presOf" srcId="{088B6996-28EE-484A-8478-CBFAFDC7FB00}" destId="{EBC52C12-5950-47F4-BE1E-5530F93057B0}" srcOrd="0" destOrd="0" presId="urn:microsoft.com/office/officeart/2005/8/layout/list1"/>
    <dgm:cxn modelId="{BC476EEF-1FBF-4803-84FC-8BBCF2CFE3D5}" srcId="{1A46D271-10B7-4960-AB62-938346E376BC}" destId="{90052F85-3B50-4AA1-9672-B6FCF7C599E1}" srcOrd="1" destOrd="0" parTransId="{B6AF871F-C618-4DA9-9CB1-FF6F7D15C9A0}" sibTransId="{7ACA69C1-D887-4EA6-92AF-5B4DF86648E9}"/>
    <dgm:cxn modelId="{D765DBFF-869B-4071-BE70-AE6C2D0CB499}" type="presOf" srcId="{90052F85-3B50-4AA1-9672-B6FCF7C599E1}" destId="{8764622B-DF2A-424C-A7FE-D051E1A1F480}" srcOrd="0" destOrd="0" presId="urn:microsoft.com/office/officeart/2005/8/layout/list1"/>
    <dgm:cxn modelId="{F8EB0884-EDD0-40F6-8C66-B27BEE259FAF}" type="presOf" srcId="{90052F85-3B50-4AA1-9672-B6FCF7C599E1}" destId="{1C0B6EAA-9D69-4BB3-9096-1622CDB612DD}" srcOrd="1" destOrd="0" presId="urn:microsoft.com/office/officeart/2005/8/layout/list1"/>
    <dgm:cxn modelId="{BECDFB11-4F06-49BF-82DC-E6EC957A5F76}" type="presOf" srcId="{1A46D271-10B7-4960-AB62-938346E376BC}" destId="{FF6B4F55-A95D-423A-B67B-4BBF8E87BDB6}" srcOrd="0" destOrd="0" presId="urn:microsoft.com/office/officeart/2005/8/layout/list1"/>
    <dgm:cxn modelId="{FEDD1510-61ED-44FA-B106-1D5134FE8402}" type="presOf" srcId="{F53C6A3D-025A-40CF-A917-ACF598B27FEC}" destId="{E29F9136-22CD-4F14-9A1A-B55B92C608E9}" srcOrd="1" destOrd="0" presId="urn:microsoft.com/office/officeart/2005/8/layout/list1"/>
    <dgm:cxn modelId="{FA8FA647-27A4-4D39-A39B-05629A3D4E47}" srcId="{F53C6A3D-025A-40CF-A917-ACF598B27FEC}" destId="{088B6996-28EE-484A-8478-CBFAFDC7FB00}" srcOrd="0" destOrd="0" parTransId="{B50B8E87-2F78-4C3B-AC79-5F78960BCAC9}" sibTransId="{0D56F482-D4DE-4E64-B47E-A260FC16FB38}"/>
    <dgm:cxn modelId="{E0E47DDC-AE14-437C-A9FE-71B5A0CB51AC}" type="presOf" srcId="{F53C6A3D-025A-40CF-A917-ACF598B27FEC}" destId="{AB9C5CD2-56D8-4B11-8B74-B58BA867BE07}" srcOrd="0" destOrd="0" presId="urn:microsoft.com/office/officeart/2005/8/layout/list1"/>
    <dgm:cxn modelId="{1DAEC610-6912-4566-8AD8-04DC2C4BAE74}" srcId="{1A46D271-10B7-4960-AB62-938346E376BC}" destId="{F53C6A3D-025A-40CF-A917-ACF598B27FEC}" srcOrd="0" destOrd="0" parTransId="{83DBF4FF-4C7A-415A-B760-AE6901E94BEA}" sibTransId="{1C5733A4-1DB2-457F-8977-3BEA91325D8E}"/>
    <dgm:cxn modelId="{AC5C66B4-6592-49BA-8FBB-3BD2C5AB56C0}" type="presParOf" srcId="{FF6B4F55-A95D-423A-B67B-4BBF8E87BDB6}" destId="{722EC5C4-0E0A-4D71-9549-8B5EAF53BBF2}" srcOrd="0" destOrd="0" presId="urn:microsoft.com/office/officeart/2005/8/layout/list1"/>
    <dgm:cxn modelId="{5FAF6C9D-6CA9-4AF0-AB68-50D4E7F60760}" type="presParOf" srcId="{722EC5C4-0E0A-4D71-9549-8B5EAF53BBF2}" destId="{AB9C5CD2-56D8-4B11-8B74-B58BA867BE07}" srcOrd="0" destOrd="0" presId="urn:microsoft.com/office/officeart/2005/8/layout/list1"/>
    <dgm:cxn modelId="{38FADABF-32BC-4B83-876A-7469C8FF2FBA}" type="presParOf" srcId="{722EC5C4-0E0A-4D71-9549-8B5EAF53BBF2}" destId="{E29F9136-22CD-4F14-9A1A-B55B92C608E9}" srcOrd="1" destOrd="0" presId="urn:microsoft.com/office/officeart/2005/8/layout/list1"/>
    <dgm:cxn modelId="{944986B8-D440-40F2-9E3F-1FD07B69A6DB}" type="presParOf" srcId="{FF6B4F55-A95D-423A-B67B-4BBF8E87BDB6}" destId="{2A5922B0-AB87-4177-AD19-484E90242997}" srcOrd="1" destOrd="0" presId="urn:microsoft.com/office/officeart/2005/8/layout/list1"/>
    <dgm:cxn modelId="{4B1274F0-24A5-4652-812D-67718D76AA81}" type="presParOf" srcId="{FF6B4F55-A95D-423A-B67B-4BBF8E87BDB6}" destId="{EBC52C12-5950-47F4-BE1E-5530F93057B0}" srcOrd="2" destOrd="0" presId="urn:microsoft.com/office/officeart/2005/8/layout/list1"/>
    <dgm:cxn modelId="{CF4A0FE1-8D7F-4EED-B500-2CBF60F4EC8E}" type="presParOf" srcId="{FF6B4F55-A95D-423A-B67B-4BBF8E87BDB6}" destId="{28B6DBC1-871A-49F9-83ED-F5D4DEA60AE2}" srcOrd="3" destOrd="0" presId="urn:microsoft.com/office/officeart/2005/8/layout/list1"/>
    <dgm:cxn modelId="{8707D135-53BE-4F6D-AD24-172D6AE46DBD}" type="presParOf" srcId="{FF6B4F55-A95D-423A-B67B-4BBF8E87BDB6}" destId="{5F3D9D17-E823-4633-A7A9-58A4F5CB69BB}" srcOrd="4" destOrd="0" presId="urn:microsoft.com/office/officeart/2005/8/layout/list1"/>
    <dgm:cxn modelId="{817AE56F-B3CF-4E09-99F3-2BD45B71218E}" type="presParOf" srcId="{5F3D9D17-E823-4633-A7A9-58A4F5CB69BB}" destId="{8764622B-DF2A-424C-A7FE-D051E1A1F480}" srcOrd="0" destOrd="0" presId="urn:microsoft.com/office/officeart/2005/8/layout/list1"/>
    <dgm:cxn modelId="{8568B5DD-7172-4C50-9FF0-611A61842AA6}" type="presParOf" srcId="{5F3D9D17-E823-4633-A7A9-58A4F5CB69BB}" destId="{1C0B6EAA-9D69-4BB3-9096-1622CDB612DD}" srcOrd="1" destOrd="0" presId="urn:microsoft.com/office/officeart/2005/8/layout/list1"/>
    <dgm:cxn modelId="{76AB0D14-9677-4145-BD49-D94DA5174CA2}" type="presParOf" srcId="{FF6B4F55-A95D-423A-B67B-4BBF8E87BDB6}" destId="{0DB3BD04-EB80-456C-A1B8-B2D625B46275}" srcOrd="5" destOrd="0" presId="urn:microsoft.com/office/officeart/2005/8/layout/list1"/>
    <dgm:cxn modelId="{3049CBB3-CCBA-4F1F-A459-186010F2BBDA}" type="presParOf" srcId="{FF6B4F55-A95D-423A-B67B-4BBF8E87BDB6}" destId="{21FC08C1-6B30-492A-B275-FB22F8A95E6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8FEFB0-6A28-41C1-A142-531B178AE0E6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18EBB77-29C8-4933-9DCF-E5AB4DAA17A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Actividades agropecuarias, agrícolas, cultivos tradicionales, y culturales</a:t>
          </a:r>
          <a:endParaRPr lang="es-ES" dirty="0">
            <a:solidFill>
              <a:schemeClr val="tx1"/>
            </a:solidFill>
          </a:endParaRPr>
        </a:p>
      </dgm:t>
    </dgm:pt>
    <dgm:pt modelId="{42DD99EC-DA79-4DD9-A393-ADCAA7A1D1C9}" type="parTrans" cxnId="{B62C83E8-6A42-4FD5-BFED-4F0F9F0A70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4EC914B-1772-4C55-9306-BFF8D6D3BC12}" type="sibTrans" cxnId="{B62C83E8-6A42-4FD5-BFED-4F0F9F0A70E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66E2EC2-2B08-47FB-88E4-E3ABE9638A0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Manejo de fauna, comunidades, recursos naturales </a:t>
          </a:r>
          <a:endParaRPr lang="es-ES" dirty="0">
            <a:solidFill>
              <a:schemeClr val="tx1"/>
            </a:solidFill>
          </a:endParaRPr>
        </a:p>
      </dgm:t>
    </dgm:pt>
    <dgm:pt modelId="{29C61560-97F7-46AB-B4A1-A3A6DC00DE6D}" type="parTrans" cxnId="{35A5171C-0032-4898-BBC3-E4011E95D6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4D05AAF-3C8D-4762-A22F-C05E3C097753}" type="sibTrans" cxnId="{35A5171C-0032-4898-BBC3-E4011E95D6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0757654-FEC2-4AE1-AD6A-C655E09A8AC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Cultura y actividades tradicionales</a:t>
          </a:r>
          <a:endParaRPr lang="es-ES" dirty="0">
            <a:solidFill>
              <a:schemeClr val="tx1"/>
            </a:solidFill>
          </a:endParaRPr>
        </a:p>
      </dgm:t>
    </dgm:pt>
    <dgm:pt modelId="{E3413A2C-4F09-4809-8DB7-596DC21B24F5}" type="parTrans" cxnId="{B5C1C190-E6DD-416C-9559-7CF77F72B7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BE6C697-889E-417D-BACB-D08F6AEF5B95}" type="sibTrans" cxnId="{B5C1C190-E6DD-416C-9559-7CF77F72B7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C025899-5DDA-4A5F-B80A-216697EC4B8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servicios de alojamiento, alimentación, instalaciones complementarias.</a:t>
          </a:r>
          <a:endParaRPr lang="es-ES" dirty="0">
            <a:solidFill>
              <a:schemeClr val="tx1"/>
            </a:solidFill>
          </a:endParaRPr>
        </a:p>
      </dgm:t>
    </dgm:pt>
    <dgm:pt modelId="{272BE6AC-DBA7-42E4-AFA5-79493DD00179}" type="parTrans" cxnId="{210DFA74-500B-47D1-B493-6E251B25A1F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C631EC3-DBB2-42FE-AD52-B4F7CAE004F7}" type="sibTrans" cxnId="{210DFA74-500B-47D1-B493-6E251B25A1F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325DA93-2F24-422C-8C95-2B2CB3AC17A5}" type="pres">
      <dgm:prSet presAssocID="{5B8FEFB0-6A28-41C1-A142-531B178AE0E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885EB9-000E-4CF8-AFD4-9B573C01E993}" type="pres">
      <dgm:prSet presAssocID="{718EBB77-29C8-4933-9DCF-E5AB4DAA17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503F53-6E64-4B5B-87B6-1E612889F7D7}" type="pres">
      <dgm:prSet presAssocID="{64EC914B-1772-4C55-9306-BFF8D6D3BC12}" presName="sibTrans" presStyleCnt="0"/>
      <dgm:spPr/>
    </dgm:pt>
    <dgm:pt modelId="{62DA2F1B-2B40-4B4F-9D0D-63BD2978D812}" type="pres">
      <dgm:prSet presAssocID="{766E2EC2-2B08-47FB-88E4-E3ABE9638A0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25A49C-FE85-4CDF-9C53-3B1B4E2EBB98}" type="pres">
      <dgm:prSet presAssocID="{44D05AAF-3C8D-4762-A22F-C05E3C097753}" presName="sibTrans" presStyleCnt="0"/>
      <dgm:spPr/>
    </dgm:pt>
    <dgm:pt modelId="{85F3EEE6-412D-4673-A4AB-785BFE11A993}" type="pres">
      <dgm:prSet presAssocID="{D0757654-FEC2-4AE1-AD6A-C655E09A8A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D67E38-7709-4276-A2D7-334A2E1740F2}" type="pres">
      <dgm:prSet presAssocID="{CBE6C697-889E-417D-BACB-D08F6AEF5B95}" presName="sibTrans" presStyleCnt="0"/>
      <dgm:spPr/>
    </dgm:pt>
    <dgm:pt modelId="{928EBD68-FA3D-402C-BC5A-A476AB141AD6}" type="pres">
      <dgm:prSet presAssocID="{0C025899-5DDA-4A5F-B80A-216697EC4B8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5A5171C-0032-4898-BBC3-E4011E95D6D8}" srcId="{5B8FEFB0-6A28-41C1-A142-531B178AE0E6}" destId="{766E2EC2-2B08-47FB-88E4-E3ABE9638A07}" srcOrd="1" destOrd="0" parTransId="{29C61560-97F7-46AB-B4A1-A3A6DC00DE6D}" sibTransId="{44D05AAF-3C8D-4762-A22F-C05E3C097753}"/>
    <dgm:cxn modelId="{AC49D7B9-71E1-4BA8-A8D6-03A1DCF067B3}" type="presOf" srcId="{766E2EC2-2B08-47FB-88E4-E3ABE9638A07}" destId="{62DA2F1B-2B40-4B4F-9D0D-63BD2978D812}" srcOrd="0" destOrd="0" presId="urn:microsoft.com/office/officeart/2005/8/layout/default"/>
    <dgm:cxn modelId="{210DFA74-500B-47D1-B493-6E251B25A1F1}" srcId="{5B8FEFB0-6A28-41C1-A142-531B178AE0E6}" destId="{0C025899-5DDA-4A5F-B80A-216697EC4B83}" srcOrd="3" destOrd="0" parTransId="{272BE6AC-DBA7-42E4-AFA5-79493DD00179}" sibTransId="{9C631EC3-DBB2-42FE-AD52-B4F7CAE004F7}"/>
    <dgm:cxn modelId="{C9FC1D97-083D-4A69-97A0-FDE46EBA336B}" type="presOf" srcId="{0C025899-5DDA-4A5F-B80A-216697EC4B83}" destId="{928EBD68-FA3D-402C-BC5A-A476AB141AD6}" srcOrd="0" destOrd="0" presId="urn:microsoft.com/office/officeart/2005/8/layout/default"/>
    <dgm:cxn modelId="{B62C83E8-6A42-4FD5-BFED-4F0F9F0A70E6}" srcId="{5B8FEFB0-6A28-41C1-A142-531B178AE0E6}" destId="{718EBB77-29C8-4933-9DCF-E5AB4DAA17A2}" srcOrd="0" destOrd="0" parTransId="{42DD99EC-DA79-4DD9-A393-ADCAA7A1D1C9}" sibTransId="{64EC914B-1772-4C55-9306-BFF8D6D3BC12}"/>
    <dgm:cxn modelId="{F376E618-09B1-493A-9F09-3465FD67144A}" type="presOf" srcId="{D0757654-FEC2-4AE1-AD6A-C655E09A8AC9}" destId="{85F3EEE6-412D-4673-A4AB-785BFE11A993}" srcOrd="0" destOrd="0" presId="urn:microsoft.com/office/officeart/2005/8/layout/default"/>
    <dgm:cxn modelId="{9363C9B2-0DF3-4633-A7D0-00BD055B80AE}" type="presOf" srcId="{718EBB77-29C8-4933-9DCF-E5AB4DAA17A2}" destId="{7A885EB9-000E-4CF8-AFD4-9B573C01E993}" srcOrd="0" destOrd="0" presId="urn:microsoft.com/office/officeart/2005/8/layout/default"/>
    <dgm:cxn modelId="{B5C1C190-E6DD-416C-9559-7CF77F72B733}" srcId="{5B8FEFB0-6A28-41C1-A142-531B178AE0E6}" destId="{D0757654-FEC2-4AE1-AD6A-C655E09A8AC9}" srcOrd="2" destOrd="0" parTransId="{E3413A2C-4F09-4809-8DB7-596DC21B24F5}" sibTransId="{CBE6C697-889E-417D-BACB-D08F6AEF5B95}"/>
    <dgm:cxn modelId="{DE05B78B-F318-468C-8EEF-283A459ADF2F}" type="presOf" srcId="{5B8FEFB0-6A28-41C1-A142-531B178AE0E6}" destId="{2325DA93-2F24-422C-8C95-2B2CB3AC17A5}" srcOrd="0" destOrd="0" presId="urn:microsoft.com/office/officeart/2005/8/layout/default"/>
    <dgm:cxn modelId="{64F66C57-657F-4EFB-BF5E-DD087E08F03B}" type="presParOf" srcId="{2325DA93-2F24-422C-8C95-2B2CB3AC17A5}" destId="{7A885EB9-000E-4CF8-AFD4-9B573C01E993}" srcOrd="0" destOrd="0" presId="urn:microsoft.com/office/officeart/2005/8/layout/default"/>
    <dgm:cxn modelId="{198DDD63-10FA-4B03-936E-B421C95B99BC}" type="presParOf" srcId="{2325DA93-2F24-422C-8C95-2B2CB3AC17A5}" destId="{F0503F53-6E64-4B5B-87B6-1E612889F7D7}" srcOrd="1" destOrd="0" presId="urn:microsoft.com/office/officeart/2005/8/layout/default"/>
    <dgm:cxn modelId="{25A89078-D646-4C21-9391-DBD9AA5FE512}" type="presParOf" srcId="{2325DA93-2F24-422C-8C95-2B2CB3AC17A5}" destId="{62DA2F1B-2B40-4B4F-9D0D-63BD2978D812}" srcOrd="2" destOrd="0" presId="urn:microsoft.com/office/officeart/2005/8/layout/default"/>
    <dgm:cxn modelId="{44E021A4-3B6D-43F5-B3E4-7A08765EF3D6}" type="presParOf" srcId="{2325DA93-2F24-422C-8C95-2B2CB3AC17A5}" destId="{7625A49C-FE85-4CDF-9C53-3B1B4E2EBB98}" srcOrd="3" destOrd="0" presId="urn:microsoft.com/office/officeart/2005/8/layout/default"/>
    <dgm:cxn modelId="{A027BF69-DC2E-4F86-8088-075EBF581D93}" type="presParOf" srcId="{2325DA93-2F24-422C-8C95-2B2CB3AC17A5}" destId="{85F3EEE6-412D-4673-A4AB-785BFE11A993}" srcOrd="4" destOrd="0" presId="urn:microsoft.com/office/officeart/2005/8/layout/default"/>
    <dgm:cxn modelId="{2CB117A2-AF2E-41EE-8BC6-D04BA50C37E3}" type="presParOf" srcId="{2325DA93-2F24-422C-8C95-2B2CB3AC17A5}" destId="{84D67E38-7709-4276-A2D7-334A2E1740F2}" srcOrd="5" destOrd="0" presId="urn:microsoft.com/office/officeart/2005/8/layout/default"/>
    <dgm:cxn modelId="{464D8C58-A136-46E1-BCF0-3178B75BA416}" type="presParOf" srcId="{2325DA93-2F24-422C-8C95-2B2CB3AC17A5}" destId="{928EBD68-FA3D-402C-BC5A-A476AB141AD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DF1D20-2053-41B3-AB3A-5711832EC580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98FD8D-1937-43FE-9549-885FFDB2F6C1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Por las fuentes de información: Fuentes primarias / secundarias/ información campo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3BAFF-D2D3-4BB3-8E04-87CAF0C79EB0}" type="parTrans" cxnId="{C621839E-149F-4F41-921A-8FB9CADF0552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68E7A6-2BCC-410F-911D-1E12ABE10FFD}" type="sibTrans" cxnId="{C621839E-149F-4F41-921A-8FB9CADF0552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EDADD4-2FA0-4EB4-A60D-5FA052193932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600" baseline="0" dirty="0" smtClean="0">
              <a:latin typeface="Arial" panose="020B0604020202020204" pitchFamily="34" charset="0"/>
              <a:cs typeface="Arial" panose="020B0604020202020204" pitchFamily="34" charset="0"/>
            </a:rPr>
            <a:t>Por alcance Descriptivo</a:t>
          </a:r>
        </a:p>
        <a:p>
          <a:pPr algn="ctr"/>
          <a:r>
            <a:rPr lang="es-EC" sz="1600" baseline="0" dirty="0" smtClean="0">
              <a:latin typeface="Arial" panose="020B0604020202020204" pitchFamily="34" charset="0"/>
              <a:cs typeface="Arial" panose="020B0604020202020204" pitchFamily="34" charset="0"/>
            </a:rPr>
            <a:t>Por las unidades de análisis: MIXTO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CB076A-21AC-41DB-B6B5-498F5993064D}" type="parTrans" cxnId="{251C9B70-442C-47B4-9CB1-83E0F7F3923F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39117-10B5-4CE9-9103-F4C3E8EA5250}" type="sibTrans" cxnId="{251C9B70-442C-47B4-9CB1-83E0F7F3923F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46D0D6-8309-48B6-8171-513644886D26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Tipología de la investigación</a:t>
          </a:r>
        </a:p>
        <a:p>
          <a:pPr algn="ctr"/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APLICADA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8A14EA-834A-4A81-BEA3-5126C34C2C05}" type="parTrans" cxnId="{9317BFE8-172B-41A4-AA4D-FBAA6B408425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6CA3ED-399B-40DE-9AE0-45170774E6C3}" type="sibTrans" cxnId="{9317BFE8-172B-41A4-AA4D-FBAA6B408425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DACF27-4A16-4632-8791-E07513D5EACB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Cobertura de las unidades de análisis: Muestra  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EF02D1-E50F-4650-A360-C1A44FA3FE26}" type="parTrans" cxnId="{1580E3E5-8977-4866-8C1C-D2B8870A3EEA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B8994A-E865-49EE-A1DE-D6AB129AE22A}" type="sibTrans" cxnId="{1580E3E5-8977-4866-8C1C-D2B8870A3EEA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7DD7B5-50C9-493A-9982-9E93D607B3D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Instrumentos de recolección de información: Entrevista - Encuesta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2E65E-92DA-4BCF-AA70-B7A8AA3DA2BE}" type="parTrans" cxnId="{7BD74435-8B41-4B9E-8FF1-08EF7CA7819E}">
      <dgm:prSet/>
      <dgm:spPr/>
      <dgm:t>
        <a:bodyPr/>
        <a:lstStyle/>
        <a:p>
          <a:endParaRPr lang="es-ES"/>
        </a:p>
      </dgm:t>
    </dgm:pt>
    <dgm:pt modelId="{F72A18C6-E17E-4AEB-BD2E-2C40D2DC1CF1}" type="sibTrans" cxnId="{7BD74435-8B41-4B9E-8FF1-08EF7CA7819E}">
      <dgm:prSet/>
      <dgm:spPr/>
      <dgm:t>
        <a:bodyPr/>
        <a:lstStyle/>
        <a:p>
          <a:endParaRPr lang="es-ES"/>
        </a:p>
      </dgm:t>
    </dgm:pt>
    <dgm:pt modelId="{B35E175F-96B3-49A8-97F5-D6E4A8E86B4D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Font typeface="Times New Roman" panose="02020603050405020304" pitchFamily="18" charset="0"/>
            <a:buChar char="•"/>
          </a:pPr>
          <a:r>
            <a:rPr lang="es-EC" dirty="0" smtClean="0"/>
            <a:t>Procedimiento para tratamiento y análisis de </a:t>
          </a:r>
          <a:r>
            <a:rPr lang="es-EC" dirty="0" err="1" smtClean="0"/>
            <a:t>información:SPSS</a:t>
          </a:r>
          <a:endParaRPr lang="es-MX" dirty="0"/>
        </a:p>
      </dgm:t>
    </dgm:pt>
    <dgm:pt modelId="{A4481647-97BA-44B2-B783-125B6F1FD13A}" type="parTrans" cxnId="{D5152801-348D-4685-96E5-A77801F1720B}">
      <dgm:prSet/>
      <dgm:spPr/>
      <dgm:t>
        <a:bodyPr/>
        <a:lstStyle/>
        <a:p>
          <a:endParaRPr lang="es-ES"/>
        </a:p>
      </dgm:t>
    </dgm:pt>
    <dgm:pt modelId="{5C8065A5-5130-4D5A-9B58-EC59F9D2EE9D}" type="sibTrans" cxnId="{D5152801-348D-4685-96E5-A77801F1720B}">
      <dgm:prSet/>
      <dgm:spPr/>
      <dgm:t>
        <a:bodyPr/>
        <a:lstStyle/>
        <a:p>
          <a:endParaRPr lang="es-ES"/>
        </a:p>
      </dgm:t>
    </dgm:pt>
    <dgm:pt modelId="{7E29B4AD-C08B-48CA-83AC-34E4ED8A3297}" type="pres">
      <dgm:prSet presAssocID="{44DF1D20-2053-41B3-AB3A-5711832EC5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AFA5D0-7AFF-4F70-BB3F-2E2311D16A20}" type="pres">
      <dgm:prSet presAssocID="{3246D0D6-8309-48B6-8171-513644886D2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93E22E-F7DF-4353-9C94-3C103364D4F2}" type="pres">
      <dgm:prSet presAssocID="{3A6CA3ED-399B-40DE-9AE0-45170774E6C3}" presName="sibTrans" presStyleLbl="sibTrans1D1" presStyleIdx="0" presStyleCnt="5"/>
      <dgm:spPr/>
      <dgm:t>
        <a:bodyPr/>
        <a:lstStyle/>
        <a:p>
          <a:endParaRPr lang="es-ES"/>
        </a:p>
      </dgm:t>
    </dgm:pt>
    <dgm:pt modelId="{1917EE1E-17A6-4D61-BD2F-0C53DB2D5409}" type="pres">
      <dgm:prSet presAssocID="{3A6CA3ED-399B-40DE-9AE0-45170774E6C3}" presName="connectorText" presStyleLbl="sibTrans1D1" presStyleIdx="0" presStyleCnt="5"/>
      <dgm:spPr/>
      <dgm:t>
        <a:bodyPr/>
        <a:lstStyle/>
        <a:p>
          <a:endParaRPr lang="es-ES"/>
        </a:p>
      </dgm:t>
    </dgm:pt>
    <dgm:pt modelId="{72360205-0679-4B2D-9728-47D644BE66F2}" type="pres">
      <dgm:prSet presAssocID="{2998FD8D-1937-43FE-9549-885FFDB2F6C1}" presName="node" presStyleLbl="node1" presStyleIdx="1" presStyleCnt="6" custScaleY="1143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9723A6-AF2D-48D4-88F0-3F9045ADB4EB}" type="pres">
      <dgm:prSet presAssocID="{4068E7A6-2BCC-410F-911D-1E12ABE10FFD}" presName="sibTrans" presStyleLbl="sibTrans1D1" presStyleIdx="1" presStyleCnt="5"/>
      <dgm:spPr/>
      <dgm:t>
        <a:bodyPr/>
        <a:lstStyle/>
        <a:p>
          <a:endParaRPr lang="es-ES"/>
        </a:p>
      </dgm:t>
    </dgm:pt>
    <dgm:pt modelId="{E91817FF-ABF1-47A6-B73D-310D96BB36C5}" type="pres">
      <dgm:prSet presAssocID="{4068E7A6-2BCC-410F-911D-1E12ABE10FFD}" presName="connectorText" presStyleLbl="sibTrans1D1" presStyleIdx="1" presStyleCnt="5"/>
      <dgm:spPr/>
      <dgm:t>
        <a:bodyPr/>
        <a:lstStyle/>
        <a:p>
          <a:endParaRPr lang="es-ES"/>
        </a:p>
      </dgm:t>
    </dgm:pt>
    <dgm:pt modelId="{8672ED77-3E53-472E-B9B0-C77AEC8FE4A7}" type="pres">
      <dgm:prSet presAssocID="{5FEDADD4-2FA0-4EB4-A60D-5FA05219393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C4788E-9E35-4E5E-9C9C-1AADAB408AEC}" type="pres">
      <dgm:prSet presAssocID="{29239117-10B5-4CE9-9103-F4C3E8EA5250}" presName="sibTrans" presStyleLbl="sibTrans1D1" presStyleIdx="2" presStyleCnt="5"/>
      <dgm:spPr/>
      <dgm:t>
        <a:bodyPr/>
        <a:lstStyle/>
        <a:p>
          <a:endParaRPr lang="es-ES"/>
        </a:p>
      </dgm:t>
    </dgm:pt>
    <dgm:pt modelId="{1F00D7F3-EA2D-44A0-89EB-645E8F21D24A}" type="pres">
      <dgm:prSet presAssocID="{29239117-10B5-4CE9-9103-F4C3E8EA5250}" presName="connectorText" presStyleLbl="sibTrans1D1" presStyleIdx="2" presStyleCnt="5"/>
      <dgm:spPr/>
      <dgm:t>
        <a:bodyPr/>
        <a:lstStyle/>
        <a:p>
          <a:endParaRPr lang="es-ES"/>
        </a:p>
      </dgm:t>
    </dgm:pt>
    <dgm:pt modelId="{6577E2F1-F53A-4D41-96DA-9902B1840773}" type="pres">
      <dgm:prSet presAssocID="{0B7DD7B5-50C9-493A-9982-9E93D607B3D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5E6F15-E23F-45DC-B97B-B7ADBFFD7F65}" type="pres">
      <dgm:prSet presAssocID="{F72A18C6-E17E-4AEB-BD2E-2C40D2DC1CF1}" presName="sibTrans" presStyleLbl="sibTrans1D1" presStyleIdx="3" presStyleCnt="5"/>
      <dgm:spPr/>
      <dgm:t>
        <a:bodyPr/>
        <a:lstStyle/>
        <a:p>
          <a:endParaRPr lang="es-ES"/>
        </a:p>
      </dgm:t>
    </dgm:pt>
    <dgm:pt modelId="{FA512FA6-6089-4D36-9A08-51C147C84AF4}" type="pres">
      <dgm:prSet presAssocID="{F72A18C6-E17E-4AEB-BD2E-2C40D2DC1CF1}" presName="connectorText" presStyleLbl="sibTrans1D1" presStyleIdx="3" presStyleCnt="5"/>
      <dgm:spPr/>
      <dgm:t>
        <a:bodyPr/>
        <a:lstStyle/>
        <a:p>
          <a:endParaRPr lang="es-ES"/>
        </a:p>
      </dgm:t>
    </dgm:pt>
    <dgm:pt modelId="{AFE410C8-332F-4CE9-AD30-F4D469DB8E8F}" type="pres">
      <dgm:prSet presAssocID="{53DACF27-4A16-4632-8791-E07513D5EAC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88E54D-17E7-485D-9DF6-43E866EE5F39}" type="pres">
      <dgm:prSet presAssocID="{64B8994A-E865-49EE-A1DE-D6AB129AE22A}" presName="sibTrans" presStyleLbl="sibTrans1D1" presStyleIdx="4" presStyleCnt="5"/>
      <dgm:spPr/>
      <dgm:t>
        <a:bodyPr/>
        <a:lstStyle/>
        <a:p>
          <a:endParaRPr lang="es-ES"/>
        </a:p>
      </dgm:t>
    </dgm:pt>
    <dgm:pt modelId="{D8AF4CD3-2D3B-4EBC-A18F-6A35A799F323}" type="pres">
      <dgm:prSet presAssocID="{64B8994A-E865-49EE-A1DE-D6AB129AE22A}" presName="connectorText" presStyleLbl="sibTrans1D1" presStyleIdx="4" presStyleCnt="5"/>
      <dgm:spPr/>
      <dgm:t>
        <a:bodyPr/>
        <a:lstStyle/>
        <a:p>
          <a:endParaRPr lang="es-ES"/>
        </a:p>
      </dgm:t>
    </dgm:pt>
    <dgm:pt modelId="{93019A72-95C3-4699-B31E-555596102E54}" type="pres">
      <dgm:prSet presAssocID="{B35E175F-96B3-49A8-97F5-D6E4A8E86B4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71096F-ED99-4306-9246-CB9A145430EB}" type="presOf" srcId="{3A6CA3ED-399B-40DE-9AE0-45170774E6C3}" destId="{D193E22E-F7DF-4353-9C94-3C103364D4F2}" srcOrd="0" destOrd="0" presId="urn:microsoft.com/office/officeart/2005/8/layout/bProcess3"/>
    <dgm:cxn modelId="{251C9B70-442C-47B4-9CB1-83E0F7F3923F}" srcId="{44DF1D20-2053-41B3-AB3A-5711832EC580}" destId="{5FEDADD4-2FA0-4EB4-A60D-5FA052193932}" srcOrd="2" destOrd="0" parTransId="{3BCB076A-21AC-41DB-B6B5-498F5993064D}" sibTransId="{29239117-10B5-4CE9-9103-F4C3E8EA5250}"/>
    <dgm:cxn modelId="{7BD74435-8B41-4B9E-8FF1-08EF7CA7819E}" srcId="{44DF1D20-2053-41B3-AB3A-5711832EC580}" destId="{0B7DD7B5-50C9-493A-9982-9E93D607B3D9}" srcOrd="3" destOrd="0" parTransId="{E402E65E-92DA-4BCF-AA70-B7A8AA3DA2BE}" sibTransId="{F72A18C6-E17E-4AEB-BD2E-2C40D2DC1CF1}"/>
    <dgm:cxn modelId="{1CE81E5F-601E-4084-B665-3F3D5DD2F281}" type="presOf" srcId="{0B7DD7B5-50C9-493A-9982-9E93D607B3D9}" destId="{6577E2F1-F53A-4D41-96DA-9902B1840773}" srcOrd="0" destOrd="0" presId="urn:microsoft.com/office/officeart/2005/8/layout/bProcess3"/>
    <dgm:cxn modelId="{052E2BA7-A14D-4F96-BF62-E8290270D8D0}" type="presOf" srcId="{4068E7A6-2BCC-410F-911D-1E12ABE10FFD}" destId="{C49723A6-AF2D-48D4-88F0-3F9045ADB4EB}" srcOrd="0" destOrd="0" presId="urn:microsoft.com/office/officeart/2005/8/layout/bProcess3"/>
    <dgm:cxn modelId="{2DD75AF9-0906-4934-8703-BF50781CDEBA}" type="presOf" srcId="{4068E7A6-2BCC-410F-911D-1E12ABE10FFD}" destId="{E91817FF-ABF1-47A6-B73D-310D96BB36C5}" srcOrd="1" destOrd="0" presId="urn:microsoft.com/office/officeart/2005/8/layout/bProcess3"/>
    <dgm:cxn modelId="{92E23F64-76D9-4622-9191-3B661083BC74}" type="presOf" srcId="{5FEDADD4-2FA0-4EB4-A60D-5FA052193932}" destId="{8672ED77-3E53-472E-B9B0-C77AEC8FE4A7}" srcOrd="0" destOrd="0" presId="urn:microsoft.com/office/officeart/2005/8/layout/bProcess3"/>
    <dgm:cxn modelId="{9317BFE8-172B-41A4-AA4D-FBAA6B408425}" srcId="{44DF1D20-2053-41B3-AB3A-5711832EC580}" destId="{3246D0D6-8309-48B6-8171-513644886D26}" srcOrd="0" destOrd="0" parTransId="{868A14EA-834A-4A81-BEA3-5126C34C2C05}" sibTransId="{3A6CA3ED-399B-40DE-9AE0-45170774E6C3}"/>
    <dgm:cxn modelId="{93C33706-7956-4B08-922A-C011FF73DD2D}" type="presOf" srcId="{64B8994A-E865-49EE-A1DE-D6AB129AE22A}" destId="{D8AF4CD3-2D3B-4EBC-A18F-6A35A799F323}" srcOrd="1" destOrd="0" presId="urn:microsoft.com/office/officeart/2005/8/layout/bProcess3"/>
    <dgm:cxn modelId="{9A0C5BB3-C46E-43BE-BB26-AC205D91781B}" type="presOf" srcId="{2998FD8D-1937-43FE-9549-885FFDB2F6C1}" destId="{72360205-0679-4B2D-9728-47D644BE66F2}" srcOrd="0" destOrd="0" presId="urn:microsoft.com/office/officeart/2005/8/layout/bProcess3"/>
    <dgm:cxn modelId="{BBA23E00-0C6C-4A57-AFE2-181043429FD4}" type="presOf" srcId="{44DF1D20-2053-41B3-AB3A-5711832EC580}" destId="{7E29B4AD-C08B-48CA-83AC-34E4ED8A3297}" srcOrd="0" destOrd="0" presId="urn:microsoft.com/office/officeart/2005/8/layout/bProcess3"/>
    <dgm:cxn modelId="{3E7DA3FE-41C0-4550-A5A9-D3D0D9A04CB4}" type="presOf" srcId="{29239117-10B5-4CE9-9103-F4C3E8EA5250}" destId="{F7C4788E-9E35-4E5E-9C9C-1AADAB408AEC}" srcOrd="0" destOrd="0" presId="urn:microsoft.com/office/officeart/2005/8/layout/bProcess3"/>
    <dgm:cxn modelId="{8ABF227F-E27E-4DC0-A01E-9351B13D6295}" type="presOf" srcId="{53DACF27-4A16-4632-8791-E07513D5EACB}" destId="{AFE410C8-332F-4CE9-AD30-F4D469DB8E8F}" srcOrd="0" destOrd="0" presId="urn:microsoft.com/office/officeart/2005/8/layout/bProcess3"/>
    <dgm:cxn modelId="{877A6278-3E67-49E5-9F6A-1B9D6116FD2B}" type="presOf" srcId="{F72A18C6-E17E-4AEB-BD2E-2C40D2DC1CF1}" destId="{FA512FA6-6089-4D36-9A08-51C147C84AF4}" srcOrd="1" destOrd="0" presId="urn:microsoft.com/office/officeart/2005/8/layout/bProcess3"/>
    <dgm:cxn modelId="{D5152801-348D-4685-96E5-A77801F1720B}" srcId="{44DF1D20-2053-41B3-AB3A-5711832EC580}" destId="{B35E175F-96B3-49A8-97F5-D6E4A8E86B4D}" srcOrd="5" destOrd="0" parTransId="{A4481647-97BA-44B2-B783-125B6F1FD13A}" sibTransId="{5C8065A5-5130-4D5A-9B58-EC59F9D2EE9D}"/>
    <dgm:cxn modelId="{75A75116-65B8-425F-BF68-B57089BD43B7}" type="presOf" srcId="{29239117-10B5-4CE9-9103-F4C3E8EA5250}" destId="{1F00D7F3-EA2D-44A0-89EB-645E8F21D24A}" srcOrd="1" destOrd="0" presId="urn:microsoft.com/office/officeart/2005/8/layout/bProcess3"/>
    <dgm:cxn modelId="{CFC48DBF-B0A4-40A8-AE19-E59E7003B87D}" type="presOf" srcId="{F72A18C6-E17E-4AEB-BD2E-2C40D2DC1CF1}" destId="{A15E6F15-E23F-45DC-B97B-B7ADBFFD7F65}" srcOrd="0" destOrd="0" presId="urn:microsoft.com/office/officeart/2005/8/layout/bProcess3"/>
    <dgm:cxn modelId="{D8C20B64-424B-457F-B445-3467E79104D8}" type="presOf" srcId="{B35E175F-96B3-49A8-97F5-D6E4A8E86B4D}" destId="{93019A72-95C3-4699-B31E-555596102E54}" srcOrd="0" destOrd="0" presId="urn:microsoft.com/office/officeart/2005/8/layout/bProcess3"/>
    <dgm:cxn modelId="{1E31220F-B772-4340-A24B-4EB92DDE7627}" type="presOf" srcId="{3246D0D6-8309-48B6-8171-513644886D26}" destId="{1CAFA5D0-7AFF-4F70-BB3F-2E2311D16A20}" srcOrd="0" destOrd="0" presId="urn:microsoft.com/office/officeart/2005/8/layout/bProcess3"/>
    <dgm:cxn modelId="{1580E3E5-8977-4866-8C1C-D2B8870A3EEA}" srcId="{44DF1D20-2053-41B3-AB3A-5711832EC580}" destId="{53DACF27-4A16-4632-8791-E07513D5EACB}" srcOrd="4" destOrd="0" parTransId="{F0EF02D1-E50F-4650-A360-C1A44FA3FE26}" sibTransId="{64B8994A-E865-49EE-A1DE-D6AB129AE22A}"/>
    <dgm:cxn modelId="{C621839E-149F-4F41-921A-8FB9CADF0552}" srcId="{44DF1D20-2053-41B3-AB3A-5711832EC580}" destId="{2998FD8D-1937-43FE-9549-885FFDB2F6C1}" srcOrd="1" destOrd="0" parTransId="{6F53BAFF-D2D3-4BB3-8E04-87CAF0C79EB0}" sibTransId="{4068E7A6-2BCC-410F-911D-1E12ABE10FFD}"/>
    <dgm:cxn modelId="{E80F989F-7834-4FC5-B183-D4667F1BCF08}" type="presOf" srcId="{64B8994A-E865-49EE-A1DE-D6AB129AE22A}" destId="{9688E54D-17E7-485D-9DF6-43E866EE5F39}" srcOrd="0" destOrd="0" presId="urn:microsoft.com/office/officeart/2005/8/layout/bProcess3"/>
    <dgm:cxn modelId="{8DDA2167-FA99-4FED-BB21-F90826507A18}" type="presOf" srcId="{3A6CA3ED-399B-40DE-9AE0-45170774E6C3}" destId="{1917EE1E-17A6-4D61-BD2F-0C53DB2D5409}" srcOrd="1" destOrd="0" presId="urn:microsoft.com/office/officeart/2005/8/layout/bProcess3"/>
    <dgm:cxn modelId="{5442698F-E0F7-4CDB-A0EF-00A0E0EB1FD6}" type="presParOf" srcId="{7E29B4AD-C08B-48CA-83AC-34E4ED8A3297}" destId="{1CAFA5D0-7AFF-4F70-BB3F-2E2311D16A20}" srcOrd="0" destOrd="0" presId="urn:microsoft.com/office/officeart/2005/8/layout/bProcess3"/>
    <dgm:cxn modelId="{A162FC69-2D06-42A3-98EC-033CF36AA119}" type="presParOf" srcId="{7E29B4AD-C08B-48CA-83AC-34E4ED8A3297}" destId="{D193E22E-F7DF-4353-9C94-3C103364D4F2}" srcOrd="1" destOrd="0" presId="urn:microsoft.com/office/officeart/2005/8/layout/bProcess3"/>
    <dgm:cxn modelId="{1AB20FE4-63E4-491A-97A5-58BE29E5593E}" type="presParOf" srcId="{D193E22E-F7DF-4353-9C94-3C103364D4F2}" destId="{1917EE1E-17A6-4D61-BD2F-0C53DB2D5409}" srcOrd="0" destOrd="0" presId="urn:microsoft.com/office/officeart/2005/8/layout/bProcess3"/>
    <dgm:cxn modelId="{9869EB8A-51D1-4C2A-BBA8-94BC4E95069D}" type="presParOf" srcId="{7E29B4AD-C08B-48CA-83AC-34E4ED8A3297}" destId="{72360205-0679-4B2D-9728-47D644BE66F2}" srcOrd="2" destOrd="0" presId="urn:microsoft.com/office/officeart/2005/8/layout/bProcess3"/>
    <dgm:cxn modelId="{FF5B2742-1F04-4914-AFAD-3325B801F5D5}" type="presParOf" srcId="{7E29B4AD-C08B-48CA-83AC-34E4ED8A3297}" destId="{C49723A6-AF2D-48D4-88F0-3F9045ADB4EB}" srcOrd="3" destOrd="0" presId="urn:microsoft.com/office/officeart/2005/8/layout/bProcess3"/>
    <dgm:cxn modelId="{45F52171-6F49-4A89-8D27-317E94DA94B1}" type="presParOf" srcId="{C49723A6-AF2D-48D4-88F0-3F9045ADB4EB}" destId="{E91817FF-ABF1-47A6-B73D-310D96BB36C5}" srcOrd="0" destOrd="0" presId="urn:microsoft.com/office/officeart/2005/8/layout/bProcess3"/>
    <dgm:cxn modelId="{C10E3168-7A2B-440A-BE8F-18591253AD9A}" type="presParOf" srcId="{7E29B4AD-C08B-48CA-83AC-34E4ED8A3297}" destId="{8672ED77-3E53-472E-B9B0-C77AEC8FE4A7}" srcOrd="4" destOrd="0" presId="urn:microsoft.com/office/officeart/2005/8/layout/bProcess3"/>
    <dgm:cxn modelId="{98ABF161-6EA3-4211-A9F2-DC94F4BE933F}" type="presParOf" srcId="{7E29B4AD-C08B-48CA-83AC-34E4ED8A3297}" destId="{F7C4788E-9E35-4E5E-9C9C-1AADAB408AEC}" srcOrd="5" destOrd="0" presId="urn:microsoft.com/office/officeart/2005/8/layout/bProcess3"/>
    <dgm:cxn modelId="{F0174CA3-9D71-400C-A6F7-12FD97158946}" type="presParOf" srcId="{F7C4788E-9E35-4E5E-9C9C-1AADAB408AEC}" destId="{1F00D7F3-EA2D-44A0-89EB-645E8F21D24A}" srcOrd="0" destOrd="0" presId="urn:microsoft.com/office/officeart/2005/8/layout/bProcess3"/>
    <dgm:cxn modelId="{226968F9-4B59-477C-8A48-94766213590D}" type="presParOf" srcId="{7E29B4AD-C08B-48CA-83AC-34E4ED8A3297}" destId="{6577E2F1-F53A-4D41-96DA-9902B1840773}" srcOrd="6" destOrd="0" presId="urn:microsoft.com/office/officeart/2005/8/layout/bProcess3"/>
    <dgm:cxn modelId="{F7702DC8-C6A0-4E9B-859E-40A3CE58C5D9}" type="presParOf" srcId="{7E29B4AD-C08B-48CA-83AC-34E4ED8A3297}" destId="{A15E6F15-E23F-45DC-B97B-B7ADBFFD7F65}" srcOrd="7" destOrd="0" presId="urn:microsoft.com/office/officeart/2005/8/layout/bProcess3"/>
    <dgm:cxn modelId="{1E3DB7EE-F036-45AA-AC08-3E46DCE036BA}" type="presParOf" srcId="{A15E6F15-E23F-45DC-B97B-B7ADBFFD7F65}" destId="{FA512FA6-6089-4D36-9A08-51C147C84AF4}" srcOrd="0" destOrd="0" presId="urn:microsoft.com/office/officeart/2005/8/layout/bProcess3"/>
    <dgm:cxn modelId="{C4D90DD4-F384-4AE3-A094-54C1310B123A}" type="presParOf" srcId="{7E29B4AD-C08B-48CA-83AC-34E4ED8A3297}" destId="{AFE410C8-332F-4CE9-AD30-F4D469DB8E8F}" srcOrd="8" destOrd="0" presId="urn:microsoft.com/office/officeart/2005/8/layout/bProcess3"/>
    <dgm:cxn modelId="{2EFBC25C-D22B-4E45-AE97-9A3149B52903}" type="presParOf" srcId="{7E29B4AD-C08B-48CA-83AC-34E4ED8A3297}" destId="{9688E54D-17E7-485D-9DF6-43E866EE5F39}" srcOrd="9" destOrd="0" presId="urn:microsoft.com/office/officeart/2005/8/layout/bProcess3"/>
    <dgm:cxn modelId="{9B35E5A7-6C15-49F5-8A54-52F0D90B3714}" type="presParOf" srcId="{9688E54D-17E7-485D-9DF6-43E866EE5F39}" destId="{D8AF4CD3-2D3B-4EBC-A18F-6A35A799F323}" srcOrd="0" destOrd="0" presId="urn:microsoft.com/office/officeart/2005/8/layout/bProcess3"/>
    <dgm:cxn modelId="{1C02D115-6A55-462C-B967-379024478789}" type="presParOf" srcId="{7E29B4AD-C08B-48CA-83AC-34E4ED8A3297}" destId="{93019A72-95C3-4699-B31E-555596102E54}" srcOrd="10" destOrd="0" presId="urn:microsoft.com/office/officeart/2005/8/layout/b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D9E227-FFA0-4355-88F6-29EB0944C2C3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15E26F0-6585-4284-886C-49BEB5D92C72}">
      <dgm:prSet phldrT="[Texto]"/>
      <dgm:spPr/>
      <dgm:t>
        <a:bodyPr/>
        <a:lstStyle/>
        <a:p>
          <a:r>
            <a:rPr lang="es-EC" dirty="0" smtClean="0"/>
            <a:t>Ámbito económico</a:t>
          </a:r>
          <a:endParaRPr lang="es-ES" dirty="0"/>
        </a:p>
      </dgm:t>
    </dgm:pt>
    <dgm:pt modelId="{7FFEBF07-AC83-46B6-891B-7D5FC1D81E85}" type="parTrans" cxnId="{5AE65004-5F7E-43CD-803F-13E5C388606F}">
      <dgm:prSet/>
      <dgm:spPr/>
      <dgm:t>
        <a:bodyPr/>
        <a:lstStyle/>
        <a:p>
          <a:endParaRPr lang="es-ES"/>
        </a:p>
      </dgm:t>
    </dgm:pt>
    <dgm:pt modelId="{BFCF35F9-FA6C-44DC-AB10-4B2B9432A220}" type="sibTrans" cxnId="{5AE65004-5F7E-43CD-803F-13E5C388606F}">
      <dgm:prSet/>
      <dgm:spPr/>
      <dgm:t>
        <a:bodyPr/>
        <a:lstStyle/>
        <a:p>
          <a:endParaRPr lang="es-ES"/>
        </a:p>
      </dgm:t>
    </dgm:pt>
    <dgm:pt modelId="{CD259760-BF24-4224-86BA-F009333C4D64}">
      <dgm:prSet phldrT="[Texto]"/>
      <dgm:spPr/>
      <dgm:t>
        <a:bodyPr/>
        <a:lstStyle/>
        <a:p>
          <a:r>
            <a:rPr lang="es-EC" dirty="0" smtClean="0"/>
            <a:t>Deficiente apoyo financiero por parte de entidades gubernamentales</a:t>
          </a:r>
          <a:endParaRPr lang="es-ES" dirty="0"/>
        </a:p>
      </dgm:t>
    </dgm:pt>
    <dgm:pt modelId="{4748F738-443E-4648-B085-E2C54FA16D18}" type="parTrans" cxnId="{92EEEEA4-14A4-48BE-84F2-402850E7A3C2}">
      <dgm:prSet/>
      <dgm:spPr/>
      <dgm:t>
        <a:bodyPr/>
        <a:lstStyle/>
        <a:p>
          <a:endParaRPr lang="es-ES"/>
        </a:p>
      </dgm:t>
    </dgm:pt>
    <dgm:pt modelId="{55745FC9-1446-4C09-87A2-48475A0E1651}" type="sibTrans" cxnId="{92EEEEA4-14A4-48BE-84F2-402850E7A3C2}">
      <dgm:prSet/>
      <dgm:spPr/>
      <dgm:t>
        <a:bodyPr/>
        <a:lstStyle/>
        <a:p>
          <a:endParaRPr lang="es-ES"/>
        </a:p>
      </dgm:t>
    </dgm:pt>
    <dgm:pt modelId="{B10DDE7D-F3DD-4AEC-B534-D8A689D90B90}">
      <dgm:prSet phldrT="[Texto]"/>
      <dgm:spPr/>
      <dgm:t>
        <a:bodyPr/>
        <a:lstStyle/>
        <a:p>
          <a:r>
            <a:rPr lang="es-EC" dirty="0" smtClean="0"/>
            <a:t>Invertir en publicidad y en capacitaciones</a:t>
          </a:r>
          <a:endParaRPr lang="es-ES" dirty="0"/>
        </a:p>
      </dgm:t>
    </dgm:pt>
    <dgm:pt modelId="{9B8AB594-CCD3-4D7A-AF43-BF5519ED8CEC}" type="parTrans" cxnId="{EB9BB8AB-8030-404B-8857-0A4CBD867962}">
      <dgm:prSet/>
      <dgm:spPr/>
      <dgm:t>
        <a:bodyPr/>
        <a:lstStyle/>
        <a:p>
          <a:endParaRPr lang="es-ES"/>
        </a:p>
      </dgm:t>
    </dgm:pt>
    <dgm:pt modelId="{4FE26B1F-2BFA-4E92-87BC-EDF9B1A6A595}" type="sibTrans" cxnId="{EB9BB8AB-8030-404B-8857-0A4CBD867962}">
      <dgm:prSet/>
      <dgm:spPr/>
      <dgm:t>
        <a:bodyPr/>
        <a:lstStyle/>
        <a:p>
          <a:endParaRPr lang="es-ES"/>
        </a:p>
      </dgm:t>
    </dgm:pt>
    <dgm:pt modelId="{4B52BBA3-F037-42F8-8886-999DB8DE9F56}">
      <dgm:prSet phldrT="[Texto]"/>
      <dgm:spPr/>
      <dgm:t>
        <a:bodyPr/>
        <a:lstStyle/>
        <a:p>
          <a:r>
            <a:rPr lang="es-EC" dirty="0" smtClean="0"/>
            <a:t>Ámbito ambiental</a:t>
          </a:r>
          <a:endParaRPr lang="es-ES" dirty="0"/>
        </a:p>
      </dgm:t>
    </dgm:pt>
    <dgm:pt modelId="{C2DDFF2E-32DA-46F2-889C-017AC0BFE613}" type="parTrans" cxnId="{8F8549A7-6D73-4C27-B64A-B8EFEE75A840}">
      <dgm:prSet/>
      <dgm:spPr/>
      <dgm:t>
        <a:bodyPr/>
        <a:lstStyle/>
        <a:p>
          <a:endParaRPr lang="es-ES"/>
        </a:p>
      </dgm:t>
    </dgm:pt>
    <dgm:pt modelId="{AE0F995D-2852-443C-8A7E-C4E51ED2B3DD}" type="sibTrans" cxnId="{8F8549A7-6D73-4C27-B64A-B8EFEE75A840}">
      <dgm:prSet/>
      <dgm:spPr/>
      <dgm:t>
        <a:bodyPr/>
        <a:lstStyle/>
        <a:p>
          <a:endParaRPr lang="es-ES"/>
        </a:p>
      </dgm:t>
    </dgm:pt>
    <dgm:pt modelId="{4D770845-8326-4584-B0A4-9C688D7123E7}">
      <dgm:prSet phldrT="[Texto]"/>
      <dgm:spPr/>
      <dgm:t>
        <a:bodyPr/>
        <a:lstStyle/>
        <a:p>
          <a:r>
            <a:rPr lang="es-EC" dirty="0" smtClean="0"/>
            <a:t>Mantienen una conservación de la naturaleza</a:t>
          </a:r>
          <a:endParaRPr lang="es-ES" dirty="0"/>
        </a:p>
      </dgm:t>
    </dgm:pt>
    <dgm:pt modelId="{D89B0538-E4D2-4C8F-A6D0-4EF8ADCE9418}" type="parTrans" cxnId="{4CD3ABEE-A1DE-4EC5-9BD1-4E422B1BDA17}">
      <dgm:prSet/>
      <dgm:spPr/>
      <dgm:t>
        <a:bodyPr/>
        <a:lstStyle/>
        <a:p>
          <a:endParaRPr lang="es-ES"/>
        </a:p>
      </dgm:t>
    </dgm:pt>
    <dgm:pt modelId="{C4D62680-54BA-42A4-B2AF-B50FDE1B76A7}" type="sibTrans" cxnId="{4CD3ABEE-A1DE-4EC5-9BD1-4E422B1BDA17}">
      <dgm:prSet/>
      <dgm:spPr/>
      <dgm:t>
        <a:bodyPr/>
        <a:lstStyle/>
        <a:p>
          <a:endParaRPr lang="es-ES"/>
        </a:p>
      </dgm:t>
    </dgm:pt>
    <dgm:pt modelId="{5D4CAD97-1188-4B04-94B6-DDA5EE5481F7}">
      <dgm:prSet phldrT="[Texto]"/>
      <dgm:spPr/>
      <dgm:t>
        <a:bodyPr/>
        <a:lstStyle/>
        <a:p>
          <a:r>
            <a:rPr lang="es-EC" dirty="0" smtClean="0"/>
            <a:t>Ecoconsumo</a:t>
          </a:r>
          <a:endParaRPr lang="es-ES" dirty="0"/>
        </a:p>
      </dgm:t>
    </dgm:pt>
    <dgm:pt modelId="{34EAF0F9-7E65-4AE5-B3AD-6030353495C4}" type="parTrans" cxnId="{5C82BAF1-C112-4221-98FF-0C07E4B3E15A}">
      <dgm:prSet/>
      <dgm:spPr/>
      <dgm:t>
        <a:bodyPr/>
        <a:lstStyle/>
        <a:p>
          <a:endParaRPr lang="es-ES"/>
        </a:p>
      </dgm:t>
    </dgm:pt>
    <dgm:pt modelId="{D1FD9B79-C6F4-4661-BAAF-CE59553883C3}" type="sibTrans" cxnId="{5C82BAF1-C112-4221-98FF-0C07E4B3E15A}">
      <dgm:prSet/>
      <dgm:spPr/>
      <dgm:t>
        <a:bodyPr/>
        <a:lstStyle/>
        <a:p>
          <a:endParaRPr lang="es-ES"/>
        </a:p>
      </dgm:t>
    </dgm:pt>
    <dgm:pt modelId="{02FCC31C-9CC5-43E5-AA96-93194E1334D7}">
      <dgm:prSet phldrT="[Texto]"/>
      <dgm:spPr/>
      <dgm:t>
        <a:bodyPr/>
        <a:lstStyle/>
        <a:p>
          <a:r>
            <a:rPr lang="es-EC" dirty="0" smtClean="0"/>
            <a:t>Ámbito social</a:t>
          </a:r>
          <a:endParaRPr lang="es-ES" dirty="0"/>
        </a:p>
      </dgm:t>
    </dgm:pt>
    <dgm:pt modelId="{1354C591-D838-49CF-87A7-2E6E0407E7D5}" type="parTrans" cxnId="{A62B2E89-DE8E-47CF-8140-991F52E3330E}">
      <dgm:prSet/>
      <dgm:spPr/>
      <dgm:t>
        <a:bodyPr/>
        <a:lstStyle/>
        <a:p>
          <a:endParaRPr lang="es-ES"/>
        </a:p>
      </dgm:t>
    </dgm:pt>
    <dgm:pt modelId="{9576B3C9-3E4F-46BD-8C92-A6418450A242}" type="sibTrans" cxnId="{A62B2E89-DE8E-47CF-8140-991F52E3330E}">
      <dgm:prSet/>
      <dgm:spPr/>
      <dgm:t>
        <a:bodyPr/>
        <a:lstStyle/>
        <a:p>
          <a:endParaRPr lang="es-ES"/>
        </a:p>
      </dgm:t>
    </dgm:pt>
    <dgm:pt modelId="{652C65D3-6077-4FD2-BE44-7983DF7938AB}">
      <dgm:prSet phldrT="[Texto]"/>
      <dgm:spPr/>
      <dgm:t>
        <a:bodyPr/>
        <a:lstStyle/>
        <a:p>
          <a:r>
            <a:rPr lang="es-EC" dirty="0" smtClean="0"/>
            <a:t>Servicios básicos no cubiertos en todos los barrios</a:t>
          </a:r>
          <a:endParaRPr lang="es-ES" dirty="0"/>
        </a:p>
      </dgm:t>
    </dgm:pt>
    <dgm:pt modelId="{8E82A006-7FA2-4BAD-B90B-6096D3C3D80C}" type="parTrans" cxnId="{F7DF37FB-B67E-4ABE-980E-6C1AB86CC899}">
      <dgm:prSet/>
      <dgm:spPr/>
      <dgm:t>
        <a:bodyPr/>
        <a:lstStyle/>
        <a:p>
          <a:endParaRPr lang="es-ES"/>
        </a:p>
      </dgm:t>
    </dgm:pt>
    <dgm:pt modelId="{A426DCC0-1AA7-4BCD-9398-990F2004E348}" type="sibTrans" cxnId="{F7DF37FB-B67E-4ABE-980E-6C1AB86CC899}">
      <dgm:prSet/>
      <dgm:spPr/>
      <dgm:t>
        <a:bodyPr/>
        <a:lstStyle/>
        <a:p>
          <a:endParaRPr lang="es-ES"/>
        </a:p>
      </dgm:t>
    </dgm:pt>
    <dgm:pt modelId="{728719E4-B915-48AD-AB8F-E767A004E0D6}">
      <dgm:prSet phldrT="[Texto]"/>
      <dgm:spPr/>
      <dgm:t>
        <a:bodyPr/>
        <a:lstStyle/>
        <a:p>
          <a:r>
            <a:rPr lang="es-EC" dirty="0" smtClean="0"/>
            <a:t>Nuevas fuentes y oportunidades de trabajo</a:t>
          </a:r>
          <a:endParaRPr lang="es-ES" dirty="0"/>
        </a:p>
      </dgm:t>
    </dgm:pt>
    <dgm:pt modelId="{8A9DB2E7-D0BF-4689-AB96-E2F8DC7DDDC3}" type="parTrans" cxnId="{EB708F09-225C-4CB3-A3F5-E884EBA19E6B}">
      <dgm:prSet/>
      <dgm:spPr/>
      <dgm:t>
        <a:bodyPr/>
        <a:lstStyle/>
        <a:p>
          <a:endParaRPr lang="es-ES"/>
        </a:p>
      </dgm:t>
    </dgm:pt>
    <dgm:pt modelId="{59F2F5E9-0C52-4551-8318-08BCD962C160}" type="sibTrans" cxnId="{EB708F09-225C-4CB3-A3F5-E884EBA19E6B}">
      <dgm:prSet/>
      <dgm:spPr/>
      <dgm:t>
        <a:bodyPr/>
        <a:lstStyle/>
        <a:p>
          <a:endParaRPr lang="es-ES"/>
        </a:p>
      </dgm:t>
    </dgm:pt>
    <dgm:pt modelId="{EA08F573-AC25-4C87-A892-2096FEA7968E}" type="pres">
      <dgm:prSet presAssocID="{D7D9E227-FFA0-4355-88F6-29EB0944C2C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F4E3ED3-5483-42A7-954D-851C3F756972}" type="pres">
      <dgm:prSet presAssocID="{215E26F0-6585-4284-886C-49BEB5D92C72}" presName="horFlow" presStyleCnt="0"/>
      <dgm:spPr/>
    </dgm:pt>
    <dgm:pt modelId="{3CE23EDD-2350-4C86-A2A9-51BA69B3C5C8}" type="pres">
      <dgm:prSet presAssocID="{215E26F0-6585-4284-886C-49BEB5D92C72}" presName="bigChev" presStyleLbl="node1" presStyleIdx="0" presStyleCnt="3"/>
      <dgm:spPr/>
      <dgm:t>
        <a:bodyPr/>
        <a:lstStyle/>
        <a:p>
          <a:endParaRPr lang="es-ES"/>
        </a:p>
      </dgm:t>
    </dgm:pt>
    <dgm:pt modelId="{D64B9AAB-C6F3-4888-B867-30ECDEDF7B88}" type="pres">
      <dgm:prSet presAssocID="{4748F738-443E-4648-B085-E2C54FA16D18}" presName="parTrans" presStyleCnt="0"/>
      <dgm:spPr/>
    </dgm:pt>
    <dgm:pt modelId="{BBD5A3C7-0FC0-46C4-BBBB-1D9C8A1DC8C4}" type="pres">
      <dgm:prSet presAssocID="{CD259760-BF24-4224-86BA-F009333C4D64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873EC5-E074-4D82-8CB8-06054A421955}" type="pres">
      <dgm:prSet presAssocID="{55745FC9-1446-4C09-87A2-48475A0E1651}" presName="sibTrans" presStyleCnt="0"/>
      <dgm:spPr/>
    </dgm:pt>
    <dgm:pt modelId="{6E293D90-C50A-4F8B-AD3A-FA7E02BF030F}" type="pres">
      <dgm:prSet presAssocID="{B10DDE7D-F3DD-4AEC-B534-D8A689D90B90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841C70-978F-4E87-AF49-BDA001A2C08F}" type="pres">
      <dgm:prSet presAssocID="{215E26F0-6585-4284-886C-49BEB5D92C72}" presName="vSp" presStyleCnt="0"/>
      <dgm:spPr/>
    </dgm:pt>
    <dgm:pt modelId="{2344642E-91C8-4FE8-A5C4-23004AC3BCC4}" type="pres">
      <dgm:prSet presAssocID="{4B52BBA3-F037-42F8-8886-999DB8DE9F56}" presName="horFlow" presStyleCnt="0"/>
      <dgm:spPr/>
    </dgm:pt>
    <dgm:pt modelId="{5371DFCD-3696-4E1E-84ED-8B143D5A5A63}" type="pres">
      <dgm:prSet presAssocID="{4B52BBA3-F037-42F8-8886-999DB8DE9F56}" presName="bigChev" presStyleLbl="node1" presStyleIdx="1" presStyleCnt="3"/>
      <dgm:spPr/>
      <dgm:t>
        <a:bodyPr/>
        <a:lstStyle/>
        <a:p>
          <a:endParaRPr lang="es-ES"/>
        </a:p>
      </dgm:t>
    </dgm:pt>
    <dgm:pt modelId="{018091DD-A05D-4E92-BC6C-10EB74DD942A}" type="pres">
      <dgm:prSet presAssocID="{D89B0538-E4D2-4C8F-A6D0-4EF8ADCE9418}" presName="parTrans" presStyleCnt="0"/>
      <dgm:spPr/>
    </dgm:pt>
    <dgm:pt modelId="{58BAA331-3F74-444E-A70A-EEF71D24B125}" type="pres">
      <dgm:prSet presAssocID="{4D770845-8326-4584-B0A4-9C688D7123E7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FEB20-382B-420A-9E73-F9C3DF6348A1}" type="pres">
      <dgm:prSet presAssocID="{C4D62680-54BA-42A4-B2AF-B50FDE1B76A7}" presName="sibTrans" presStyleCnt="0"/>
      <dgm:spPr/>
    </dgm:pt>
    <dgm:pt modelId="{CACCC303-565E-4E23-ABAD-41DB4DA51B37}" type="pres">
      <dgm:prSet presAssocID="{5D4CAD97-1188-4B04-94B6-DDA5EE5481F7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B02D44-3D06-48BF-88C2-986B54F83B27}" type="pres">
      <dgm:prSet presAssocID="{4B52BBA3-F037-42F8-8886-999DB8DE9F56}" presName="vSp" presStyleCnt="0"/>
      <dgm:spPr/>
    </dgm:pt>
    <dgm:pt modelId="{A347E0B2-5EEE-4A25-B7D0-24AE55CF2140}" type="pres">
      <dgm:prSet presAssocID="{02FCC31C-9CC5-43E5-AA96-93194E1334D7}" presName="horFlow" presStyleCnt="0"/>
      <dgm:spPr/>
    </dgm:pt>
    <dgm:pt modelId="{2C755630-F534-427E-A41A-1CB8728A53E8}" type="pres">
      <dgm:prSet presAssocID="{02FCC31C-9CC5-43E5-AA96-93194E1334D7}" presName="bigChev" presStyleLbl="node1" presStyleIdx="2" presStyleCnt="3"/>
      <dgm:spPr/>
      <dgm:t>
        <a:bodyPr/>
        <a:lstStyle/>
        <a:p>
          <a:endParaRPr lang="es-ES"/>
        </a:p>
      </dgm:t>
    </dgm:pt>
    <dgm:pt modelId="{99821780-6D56-41F4-87D0-85924DBA5296}" type="pres">
      <dgm:prSet presAssocID="{8E82A006-7FA2-4BAD-B90B-6096D3C3D80C}" presName="parTrans" presStyleCnt="0"/>
      <dgm:spPr/>
    </dgm:pt>
    <dgm:pt modelId="{F9482FD6-CCDD-4510-9E69-75BAA660FA67}" type="pres">
      <dgm:prSet presAssocID="{652C65D3-6077-4FD2-BE44-7983DF7938AB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B939EA-71D8-4A42-9AB1-A0CAF0D53F0C}" type="pres">
      <dgm:prSet presAssocID="{A426DCC0-1AA7-4BCD-9398-990F2004E348}" presName="sibTrans" presStyleCnt="0"/>
      <dgm:spPr/>
    </dgm:pt>
    <dgm:pt modelId="{59F8B7F9-F5A9-48FE-83B4-82CEE011AA3D}" type="pres">
      <dgm:prSet presAssocID="{728719E4-B915-48AD-AB8F-E767A004E0D6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E65004-5F7E-43CD-803F-13E5C388606F}" srcId="{D7D9E227-FFA0-4355-88F6-29EB0944C2C3}" destId="{215E26F0-6585-4284-886C-49BEB5D92C72}" srcOrd="0" destOrd="0" parTransId="{7FFEBF07-AC83-46B6-891B-7D5FC1D81E85}" sibTransId="{BFCF35F9-FA6C-44DC-AB10-4B2B9432A220}"/>
    <dgm:cxn modelId="{4CD3ABEE-A1DE-4EC5-9BD1-4E422B1BDA17}" srcId="{4B52BBA3-F037-42F8-8886-999DB8DE9F56}" destId="{4D770845-8326-4584-B0A4-9C688D7123E7}" srcOrd="0" destOrd="0" parTransId="{D89B0538-E4D2-4C8F-A6D0-4EF8ADCE9418}" sibTransId="{C4D62680-54BA-42A4-B2AF-B50FDE1B76A7}"/>
    <dgm:cxn modelId="{F7DF37FB-B67E-4ABE-980E-6C1AB86CC899}" srcId="{02FCC31C-9CC5-43E5-AA96-93194E1334D7}" destId="{652C65D3-6077-4FD2-BE44-7983DF7938AB}" srcOrd="0" destOrd="0" parTransId="{8E82A006-7FA2-4BAD-B90B-6096D3C3D80C}" sibTransId="{A426DCC0-1AA7-4BCD-9398-990F2004E348}"/>
    <dgm:cxn modelId="{EB9BB8AB-8030-404B-8857-0A4CBD867962}" srcId="{215E26F0-6585-4284-886C-49BEB5D92C72}" destId="{B10DDE7D-F3DD-4AEC-B534-D8A689D90B90}" srcOrd="1" destOrd="0" parTransId="{9B8AB594-CCD3-4D7A-AF43-BF5519ED8CEC}" sibTransId="{4FE26B1F-2BFA-4E92-87BC-EDF9B1A6A595}"/>
    <dgm:cxn modelId="{4028741F-25A0-4278-9C1F-61C7C3754324}" type="presOf" srcId="{D7D9E227-FFA0-4355-88F6-29EB0944C2C3}" destId="{EA08F573-AC25-4C87-A892-2096FEA7968E}" srcOrd="0" destOrd="0" presId="urn:microsoft.com/office/officeart/2005/8/layout/lProcess3"/>
    <dgm:cxn modelId="{A62B2E89-DE8E-47CF-8140-991F52E3330E}" srcId="{D7D9E227-FFA0-4355-88F6-29EB0944C2C3}" destId="{02FCC31C-9CC5-43E5-AA96-93194E1334D7}" srcOrd="2" destOrd="0" parTransId="{1354C591-D838-49CF-87A7-2E6E0407E7D5}" sibTransId="{9576B3C9-3E4F-46BD-8C92-A6418450A242}"/>
    <dgm:cxn modelId="{EB708F09-225C-4CB3-A3F5-E884EBA19E6B}" srcId="{02FCC31C-9CC5-43E5-AA96-93194E1334D7}" destId="{728719E4-B915-48AD-AB8F-E767A004E0D6}" srcOrd="1" destOrd="0" parTransId="{8A9DB2E7-D0BF-4689-AB96-E2F8DC7DDDC3}" sibTransId="{59F2F5E9-0C52-4551-8318-08BCD962C160}"/>
    <dgm:cxn modelId="{8F8549A7-6D73-4C27-B64A-B8EFEE75A840}" srcId="{D7D9E227-FFA0-4355-88F6-29EB0944C2C3}" destId="{4B52BBA3-F037-42F8-8886-999DB8DE9F56}" srcOrd="1" destOrd="0" parTransId="{C2DDFF2E-32DA-46F2-889C-017AC0BFE613}" sibTransId="{AE0F995D-2852-443C-8A7E-C4E51ED2B3DD}"/>
    <dgm:cxn modelId="{C2DADE69-44B4-430E-993D-5EB8EA293EF8}" type="presOf" srcId="{5D4CAD97-1188-4B04-94B6-DDA5EE5481F7}" destId="{CACCC303-565E-4E23-ABAD-41DB4DA51B37}" srcOrd="0" destOrd="0" presId="urn:microsoft.com/office/officeart/2005/8/layout/lProcess3"/>
    <dgm:cxn modelId="{6C1E22E3-D752-4508-9587-D49C4A934138}" type="presOf" srcId="{728719E4-B915-48AD-AB8F-E767A004E0D6}" destId="{59F8B7F9-F5A9-48FE-83B4-82CEE011AA3D}" srcOrd="0" destOrd="0" presId="urn:microsoft.com/office/officeart/2005/8/layout/lProcess3"/>
    <dgm:cxn modelId="{4F587713-E5E6-403D-9DA9-93220147DB9E}" type="presOf" srcId="{4D770845-8326-4584-B0A4-9C688D7123E7}" destId="{58BAA331-3F74-444E-A70A-EEF71D24B125}" srcOrd="0" destOrd="0" presId="urn:microsoft.com/office/officeart/2005/8/layout/lProcess3"/>
    <dgm:cxn modelId="{95F88994-CCE3-4ED9-BDB0-1546B1E3D2DF}" type="presOf" srcId="{4B52BBA3-F037-42F8-8886-999DB8DE9F56}" destId="{5371DFCD-3696-4E1E-84ED-8B143D5A5A63}" srcOrd="0" destOrd="0" presId="urn:microsoft.com/office/officeart/2005/8/layout/lProcess3"/>
    <dgm:cxn modelId="{0F90C3AB-D5F6-442D-B52A-337985CFFA14}" type="presOf" srcId="{215E26F0-6585-4284-886C-49BEB5D92C72}" destId="{3CE23EDD-2350-4C86-A2A9-51BA69B3C5C8}" srcOrd="0" destOrd="0" presId="urn:microsoft.com/office/officeart/2005/8/layout/lProcess3"/>
    <dgm:cxn modelId="{73670673-0BDC-44F0-B75A-B3489FC89A37}" type="presOf" srcId="{02FCC31C-9CC5-43E5-AA96-93194E1334D7}" destId="{2C755630-F534-427E-A41A-1CB8728A53E8}" srcOrd="0" destOrd="0" presId="urn:microsoft.com/office/officeart/2005/8/layout/lProcess3"/>
    <dgm:cxn modelId="{6EBD8A2A-CE5A-43F2-B8BB-8EA4A1172A14}" type="presOf" srcId="{652C65D3-6077-4FD2-BE44-7983DF7938AB}" destId="{F9482FD6-CCDD-4510-9E69-75BAA660FA67}" srcOrd="0" destOrd="0" presId="urn:microsoft.com/office/officeart/2005/8/layout/lProcess3"/>
    <dgm:cxn modelId="{92EEEEA4-14A4-48BE-84F2-402850E7A3C2}" srcId="{215E26F0-6585-4284-886C-49BEB5D92C72}" destId="{CD259760-BF24-4224-86BA-F009333C4D64}" srcOrd="0" destOrd="0" parTransId="{4748F738-443E-4648-B085-E2C54FA16D18}" sibTransId="{55745FC9-1446-4C09-87A2-48475A0E1651}"/>
    <dgm:cxn modelId="{9B8596E1-8D2F-447A-8678-8D3B7703BD93}" type="presOf" srcId="{CD259760-BF24-4224-86BA-F009333C4D64}" destId="{BBD5A3C7-0FC0-46C4-BBBB-1D9C8A1DC8C4}" srcOrd="0" destOrd="0" presId="urn:microsoft.com/office/officeart/2005/8/layout/lProcess3"/>
    <dgm:cxn modelId="{5C82BAF1-C112-4221-98FF-0C07E4B3E15A}" srcId="{4B52BBA3-F037-42F8-8886-999DB8DE9F56}" destId="{5D4CAD97-1188-4B04-94B6-DDA5EE5481F7}" srcOrd="1" destOrd="0" parTransId="{34EAF0F9-7E65-4AE5-B3AD-6030353495C4}" sibTransId="{D1FD9B79-C6F4-4661-BAAF-CE59553883C3}"/>
    <dgm:cxn modelId="{68FF0D5E-B753-41BA-AF5D-9774CC10FD37}" type="presOf" srcId="{B10DDE7D-F3DD-4AEC-B534-D8A689D90B90}" destId="{6E293D90-C50A-4F8B-AD3A-FA7E02BF030F}" srcOrd="0" destOrd="0" presId="urn:microsoft.com/office/officeart/2005/8/layout/lProcess3"/>
    <dgm:cxn modelId="{BDCB47AD-E1A0-4FB9-B29E-5EF711C09FB5}" type="presParOf" srcId="{EA08F573-AC25-4C87-A892-2096FEA7968E}" destId="{BF4E3ED3-5483-42A7-954D-851C3F756972}" srcOrd="0" destOrd="0" presId="urn:microsoft.com/office/officeart/2005/8/layout/lProcess3"/>
    <dgm:cxn modelId="{2CBFB38A-9881-4B76-9AA7-7479C2D5E605}" type="presParOf" srcId="{BF4E3ED3-5483-42A7-954D-851C3F756972}" destId="{3CE23EDD-2350-4C86-A2A9-51BA69B3C5C8}" srcOrd="0" destOrd="0" presId="urn:microsoft.com/office/officeart/2005/8/layout/lProcess3"/>
    <dgm:cxn modelId="{8C0D97F7-3019-4210-AFE3-17C4E81E8FEF}" type="presParOf" srcId="{BF4E3ED3-5483-42A7-954D-851C3F756972}" destId="{D64B9AAB-C6F3-4888-B867-30ECDEDF7B88}" srcOrd="1" destOrd="0" presId="urn:microsoft.com/office/officeart/2005/8/layout/lProcess3"/>
    <dgm:cxn modelId="{B33876B6-5231-46D7-BA68-4D5DD43C147C}" type="presParOf" srcId="{BF4E3ED3-5483-42A7-954D-851C3F756972}" destId="{BBD5A3C7-0FC0-46C4-BBBB-1D9C8A1DC8C4}" srcOrd="2" destOrd="0" presId="urn:microsoft.com/office/officeart/2005/8/layout/lProcess3"/>
    <dgm:cxn modelId="{79D59866-9263-4748-8024-BFECE5C959B4}" type="presParOf" srcId="{BF4E3ED3-5483-42A7-954D-851C3F756972}" destId="{84873EC5-E074-4D82-8CB8-06054A421955}" srcOrd="3" destOrd="0" presId="urn:microsoft.com/office/officeart/2005/8/layout/lProcess3"/>
    <dgm:cxn modelId="{38F44EE2-6057-494D-85AD-BA4BDAF8F028}" type="presParOf" srcId="{BF4E3ED3-5483-42A7-954D-851C3F756972}" destId="{6E293D90-C50A-4F8B-AD3A-FA7E02BF030F}" srcOrd="4" destOrd="0" presId="urn:microsoft.com/office/officeart/2005/8/layout/lProcess3"/>
    <dgm:cxn modelId="{4336F86D-2C10-4619-9C07-B8CC0CDE9889}" type="presParOf" srcId="{EA08F573-AC25-4C87-A892-2096FEA7968E}" destId="{A7841C70-978F-4E87-AF49-BDA001A2C08F}" srcOrd="1" destOrd="0" presId="urn:microsoft.com/office/officeart/2005/8/layout/lProcess3"/>
    <dgm:cxn modelId="{2EB968BA-2ECD-48B7-BAC1-C6B94ED0B2EA}" type="presParOf" srcId="{EA08F573-AC25-4C87-A892-2096FEA7968E}" destId="{2344642E-91C8-4FE8-A5C4-23004AC3BCC4}" srcOrd="2" destOrd="0" presId="urn:microsoft.com/office/officeart/2005/8/layout/lProcess3"/>
    <dgm:cxn modelId="{3A513C87-72D6-4A20-8C1B-A3604E22EDD3}" type="presParOf" srcId="{2344642E-91C8-4FE8-A5C4-23004AC3BCC4}" destId="{5371DFCD-3696-4E1E-84ED-8B143D5A5A63}" srcOrd="0" destOrd="0" presId="urn:microsoft.com/office/officeart/2005/8/layout/lProcess3"/>
    <dgm:cxn modelId="{F2CA621A-A967-4A05-9E78-542C7D026C93}" type="presParOf" srcId="{2344642E-91C8-4FE8-A5C4-23004AC3BCC4}" destId="{018091DD-A05D-4E92-BC6C-10EB74DD942A}" srcOrd="1" destOrd="0" presId="urn:microsoft.com/office/officeart/2005/8/layout/lProcess3"/>
    <dgm:cxn modelId="{AF9F9CBF-51D7-4B7F-9C02-44FA60166F1B}" type="presParOf" srcId="{2344642E-91C8-4FE8-A5C4-23004AC3BCC4}" destId="{58BAA331-3F74-444E-A70A-EEF71D24B125}" srcOrd="2" destOrd="0" presId="urn:microsoft.com/office/officeart/2005/8/layout/lProcess3"/>
    <dgm:cxn modelId="{1E0B433B-EF34-401F-A13B-E7EE1CD3FBBD}" type="presParOf" srcId="{2344642E-91C8-4FE8-A5C4-23004AC3BCC4}" destId="{7B8FEB20-382B-420A-9E73-F9C3DF6348A1}" srcOrd="3" destOrd="0" presId="urn:microsoft.com/office/officeart/2005/8/layout/lProcess3"/>
    <dgm:cxn modelId="{5A9FC4AF-99B4-44EF-A271-9FAEE7A1912E}" type="presParOf" srcId="{2344642E-91C8-4FE8-A5C4-23004AC3BCC4}" destId="{CACCC303-565E-4E23-ABAD-41DB4DA51B37}" srcOrd="4" destOrd="0" presId="urn:microsoft.com/office/officeart/2005/8/layout/lProcess3"/>
    <dgm:cxn modelId="{D5587A74-98BE-4E2C-8F00-5B0A94BC9203}" type="presParOf" srcId="{EA08F573-AC25-4C87-A892-2096FEA7968E}" destId="{B3B02D44-3D06-48BF-88C2-986B54F83B27}" srcOrd="3" destOrd="0" presId="urn:microsoft.com/office/officeart/2005/8/layout/lProcess3"/>
    <dgm:cxn modelId="{923E8922-ACA1-44DB-8831-176208CDCA8D}" type="presParOf" srcId="{EA08F573-AC25-4C87-A892-2096FEA7968E}" destId="{A347E0B2-5EEE-4A25-B7D0-24AE55CF2140}" srcOrd="4" destOrd="0" presId="urn:microsoft.com/office/officeart/2005/8/layout/lProcess3"/>
    <dgm:cxn modelId="{4D7520B2-9776-4061-9783-9BC0C6337627}" type="presParOf" srcId="{A347E0B2-5EEE-4A25-B7D0-24AE55CF2140}" destId="{2C755630-F534-427E-A41A-1CB8728A53E8}" srcOrd="0" destOrd="0" presId="urn:microsoft.com/office/officeart/2005/8/layout/lProcess3"/>
    <dgm:cxn modelId="{AFD15D01-2298-4343-AE8A-13B273BBF343}" type="presParOf" srcId="{A347E0B2-5EEE-4A25-B7D0-24AE55CF2140}" destId="{99821780-6D56-41F4-87D0-85924DBA5296}" srcOrd="1" destOrd="0" presId="urn:microsoft.com/office/officeart/2005/8/layout/lProcess3"/>
    <dgm:cxn modelId="{537E3AD1-6EF5-4678-9A12-2A64841EDDA6}" type="presParOf" srcId="{A347E0B2-5EEE-4A25-B7D0-24AE55CF2140}" destId="{F9482FD6-CCDD-4510-9E69-75BAA660FA67}" srcOrd="2" destOrd="0" presId="urn:microsoft.com/office/officeart/2005/8/layout/lProcess3"/>
    <dgm:cxn modelId="{949BE787-0A57-4C8F-8733-4AEFF9FA91EB}" type="presParOf" srcId="{A347E0B2-5EEE-4A25-B7D0-24AE55CF2140}" destId="{80B939EA-71D8-4A42-9AB1-A0CAF0D53F0C}" srcOrd="3" destOrd="0" presId="urn:microsoft.com/office/officeart/2005/8/layout/lProcess3"/>
    <dgm:cxn modelId="{7F85F7B8-5113-487B-9A2E-3274B45B32DD}" type="presParOf" srcId="{A347E0B2-5EEE-4A25-B7D0-24AE55CF2140}" destId="{59F8B7F9-F5A9-48FE-83B4-82CEE011AA3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4A5848-8F52-4068-B5DE-211F68094120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9246518-E61F-4047-89E7-056FCF8E2533}">
      <dgm:prSet phldrT="[Texto]" custT="1"/>
      <dgm:spPr/>
      <dgm:t>
        <a:bodyPr/>
        <a:lstStyle/>
        <a:p>
          <a:r>
            <a:rPr lang="es-EC" sz="1800" dirty="0" smtClean="0"/>
            <a:t>Se recomienda el mejoramiento de las gestiones para implementar ayuda financiera que permita la realización de nuevos proyectos para mejorar las actividades turísticas y se desarrolle eficazmente el turismo en la parroquia.</a:t>
          </a:r>
          <a:endParaRPr lang="es-ES" sz="1800" dirty="0"/>
        </a:p>
      </dgm:t>
    </dgm:pt>
    <dgm:pt modelId="{B26A99D2-0402-403B-9A69-224120EE5742}" type="parTrans" cxnId="{8AB7A71D-C6F6-4954-9770-8C925A7FEFEB}">
      <dgm:prSet/>
      <dgm:spPr/>
      <dgm:t>
        <a:bodyPr/>
        <a:lstStyle/>
        <a:p>
          <a:endParaRPr lang="es-ES" sz="1800"/>
        </a:p>
      </dgm:t>
    </dgm:pt>
    <dgm:pt modelId="{13497949-8521-415C-96BD-F8F47428FFDD}" type="sibTrans" cxnId="{8AB7A71D-C6F6-4954-9770-8C925A7FEFEB}">
      <dgm:prSet/>
      <dgm:spPr/>
      <dgm:t>
        <a:bodyPr/>
        <a:lstStyle/>
        <a:p>
          <a:endParaRPr lang="es-ES" sz="1800"/>
        </a:p>
      </dgm:t>
    </dgm:pt>
    <dgm:pt modelId="{9E76FE18-552A-4F80-984A-16FDB6DE0856}">
      <dgm:prSet custT="1"/>
      <dgm:spPr/>
      <dgm:t>
        <a:bodyPr/>
        <a:lstStyle/>
        <a:p>
          <a:r>
            <a:rPr lang="es-EC" sz="1800" dirty="0" smtClean="0"/>
            <a:t>Uso de redes sociales y medios digitales para dar a conocer los negocio, difundir su imagen y promocionar sus servicios. Otro medio factible es crear alianzas con agencias de viajes que a más de promover la oferta turística generan tanto a sus propietarios como a los consumidores, mayor seguridad al momento de realizar una reservación.</a:t>
          </a:r>
          <a:endParaRPr lang="es-ES" sz="1800" dirty="0"/>
        </a:p>
      </dgm:t>
    </dgm:pt>
    <dgm:pt modelId="{7D1C628B-1267-4078-8D0F-02F617F8B335}" type="parTrans" cxnId="{361A0B6A-68E4-480A-9418-30E0E46DDA10}">
      <dgm:prSet/>
      <dgm:spPr/>
      <dgm:t>
        <a:bodyPr/>
        <a:lstStyle/>
        <a:p>
          <a:endParaRPr lang="es-ES" sz="1800"/>
        </a:p>
      </dgm:t>
    </dgm:pt>
    <dgm:pt modelId="{E6FEB7AC-C0A3-4305-A372-35C32C32F1C4}" type="sibTrans" cxnId="{361A0B6A-68E4-480A-9418-30E0E46DDA10}">
      <dgm:prSet/>
      <dgm:spPr/>
      <dgm:t>
        <a:bodyPr/>
        <a:lstStyle/>
        <a:p>
          <a:endParaRPr lang="es-ES" sz="1800"/>
        </a:p>
      </dgm:t>
    </dgm:pt>
    <dgm:pt modelId="{E7B414E3-6D88-4EB0-BFC5-20DFF26A34DA}">
      <dgm:prSet custT="1"/>
      <dgm:spPr/>
      <dgm:t>
        <a:bodyPr/>
        <a:lstStyle/>
        <a:p>
          <a:r>
            <a:rPr lang="es-ES" sz="1800" dirty="0" smtClean="0"/>
            <a:t>Socializar los beneficios que generan las haciendas y fincas con fin turístico, ya que a futuro pueden llegar a convertirse en una fuente valiosa de recursos donde también se rescaten tradiciones, leyendas, costumbres, historias y diversas manifestaciones que encierren el folklor de su población. </a:t>
          </a:r>
          <a:endParaRPr lang="es-ES" sz="1800" dirty="0"/>
        </a:p>
      </dgm:t>
    </dgm:pt>
    <dgm:pt modelId="{F3EA30D8-DA4E-4C28-BC7D-6B5578B86C10}" type="parTrans" cxnId="{9CE2B340-201B-409E-BB5F-4B6795EE54E4}">
      <dgm:prSet/>
      <dgm:spPr/>
      <dgm:t>
        <a:bodyPr/>
        <a:lstStyle/>
        <a:p>
          <a:endParaRPr lang="es-ES" sz="1800"/>
        </a:p>
      </dgm:t>
    </dgm:pt>
    <dgm:pt modelId="{E602AF57-ECA7-4245-9A6F-45448B4BB6C3}" type="sibTrans" cxnId="{9CE2B340-201B-409E-BB5F-4B6795EE54E4}">
      <dgm:prSet/>
      <dgm:spPr/>
      <dgm:t>
        <a:bodyPr/>
        <a:lstStyle/>
        <a:p>
          <a:endParaRPr lang="es-ES" sz="1800"/>
        </a:p>
      </dgm:t>
    </dgm:pt>
    <dgm:pt modelId="{A90E7283-12E3-43B1-8F4C-55F78D373F45}">
      <dgm:prSet custT="1"/>
      <dgm:spPr/>
      <dgm:t>
        <a:bodyPr/>
        <a:lstStyle/>
        <a:p>
          <a:r>
            <a:rPr lang="es-EC" sz="1800" dirty="0" smtClean="0"/>
            <a:t>En base al potencial en las fincas y haciendas se recomienda implementar turismo ornitológico con la finalidad de captar un segmento más amplio.  Los emprendimientos deben adecuar las instalaciones y contar con los equipos necesarios para ofrecer un servicio de calidad y satisfacer las necesidades de estos consumidores.</a:t>
          </a:r>
          <a:endParaRPr lang="es-ES" sz="1800" dirty="0"/>
        </a:p>
      </dgm:t>
    </dgm:pt>
    <dgm:pt modelId="{F785FD9D-48AB-4CC9-AA07-951CA87DD9EE}" type="parTrans" cxnId="{6778CA89-F11D-4A20-959E-CF42CF248596}">
      <dgm:prSet/>
      <dgm:spPr/>
      <dgm:t>
        <a:bodyPr/>
        <a:lstStyle/>
        <a:p>
          <a:endParaRPr lang="es-ES" sz="1800"/>
        </a:p>
      </dgm:t>
    </dgm:pt>
    <dgm:pt modelId="{2CA0640B-D3AB-4589-801C-07C5548873FA}" type="sibTrans" cxnId="{6778CA89-F11D-4A20-959E-CF42CF248596}">
      <dgm:prSet/>
      <dgm:spPr/>
      <dgm:t>
        <a:bodyPr/>
        <a:lstStyle/>
        <a:p>
          <a:endParaRPr lang="es-ES" sz="1800"/>
        </a:p>
      </dgm:t>
    </dgm:pt>
    <dgm:pt modelId="{153E13E8-49FD-42DB-B9A1-1FA4C980174E}" type="pres">
      <dgm:prSet presAssocID="{E84A5848-8F52-4068-B5DE-211F6809412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58F41F9-4931-4A04-8D39-26C0131F68E5}" type="pres">
      <dgm:prSet presAssocID="{E84A5848-8F52-4068-B5DE-211F68094120}" presName="Name1" presStyleCnt="0"/>
      <dgm:spPr/>
      <dgm:t>
        <a:bodyPr/>
        <a:lstStyle/>
        <a:p>
          <a:endParaRPr lang="es-ES"/>
        </a:p>
      </dgm:t>
    </dgm:pt>
    <dgm:pt modelId="{A6149B0D-B12F-4D13-BECC-3510A26992DB}" type="pres">
      <dgm:prSet presAssocID="{E84A5848-8F52-4068-B5DE-211F68094120}" presName="cycle" presStyleCnt="0"/>
      <dgm:spPr/>
      <dgm:t>
        <a:bodyPr/>
        <a:lstStyle/>
        <a:p>
          <a:endParaRPr lang="es-ES"/>
        </a:p>
      </dgm:t>
    </dgm:pt>
    <dgm:pt modelId="{407796AD-373C-4E81-B318-BB96060633E3}" type="pres">
      <dgm:prSet presAssocID="{E84A5848-8F52-4068-B5DE-211F68094120}" presName="srcNode" presStyleLbl="node1" presStyleIdx="0" presStyleCnt="4"/>
      <dgm:spPr/>
      <dgm:t>
        <a:bodyPr/>
        <a:lstStyle/>
        <a:p>
          <a:endParaRPr lang="es-ES"/>
        </a:p>
      </dgm:t>
    </dgm:pt>
    <dgm:pt modelId="{20688882-F3DD-45B6-A7F0-4F196A2B0DD1}" type="pres">
      <dgm:prSet presAssocID="{E84A5848-8F52-4068-B5DE-211F68094120}" presName="conn" presStyleLbl="parChTrans1D2" presStyleIdx="0" presStyleCnt="1"/>
      <dgm:spPr/>
      <dgm:t>
        <a:bodyPr/>
        <a:lstStyle/>
        <a:p>
          <a:endParaRPr lang="es-ES"/>
        </a:p>
      </dgm:t>
    </dgm:pt>
    <dgm:pt modelId="{F349604A-98D6-486C-ACAD-C5F716046B73}" type="pres">
      <dgm:prSet presAssocID="{E84A5848-8F52-4068-B5DE-211F68094120}" presName="extraNode" presStyleLbl="node1" presStyleIdx="0" presStyleCnt="4"/>
      <dgm:spPr/>
      <dgm:t>
        <a:bodyPr/>
        <a:lstStyle/>
        <a:p>
          <a:endParaRPr lang="es-ES"/>
        </a:p>
      </dgm:t>
    </dgm:pt>
    <dgm:pt modelId="{9900526C-A2B1-4E91-9C2C-AC77C9C9D630}" type="pres">
      <dgm:prSet presAssocID="{E84A5848-8F52-4068-B5DE-211F68094120}" presName="dstNode" presStyleLbl="node1" presStyleIdx="0" presStyleCnt="4"/>
      <dgm:spPr/>
      <dgm:t>
        <a:bodyPr/>
        <a:lstStyle/>
        <a:p>
          <a:endParaRPr lang="es-ES"/>
        </a:p>
      </dgm:t>
    </dgm:pt>
    <dgm:pt modelId="{1BD59273-475D-4379-A1C3-CF52CD005280}" type="pres">
      <dgm:prSet presAssocID="{89246518-E61F-4047-89E7-056FCF8E253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D99946-FAC7-45B8-A0F0-312AD550D8F8}" type="pres">
      <dgm:prSet presAssocID="{89246518-E61F-4047-89E7-056FCF8E2533}" presName="accent_1" presStyleCnt="0"/>
      <dgm:spPr/>
      <dgm:t>
        <a:bodyPr/>
        <a:lstStyle/>
        <a:p>
          <a:endParaRPr lang="es-ES"/>
        </a:p>
      </dgm:t>
    </dgm:pt>
    <dgm:pt modelId="{DA3D4D4E-047D-47FC-A894-A2185E2E4BF0}" type="pres">
      <dgm:prSet presAssocID="{89246518-E61F-4047-89E7-056FCF8E2533}" presName="accentRepeatNode" presStyleLbl="solidFgAcc1" presStyleIdx="0" presStyleCnt="4"/>
      <dgm:spPr/>
      <dgm:t>
        <a:bodyPr/>
        <a:lstStyle/>
        <a:p>
          <a:endParaRPr lang="es-ES"/>
        </a:p>
      </dgm:t>
    </dgm:pt>
    <dgm:pt modelId="{E1BF8FB7-303B-41F6-9D33-90C191960693}" type="pres">
      <dgm:prSet presAssocID="{E7B414E3-6D88-4EB0-BFC5-20DFF26A34D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EAA0B6-FBE7-4FC7-834A-5E8CC0D577C3}" type="pres">
      <dgm:prSet presAssocID="{E7B414E3-6D88-4EB0-BFC5-20DFF26A34DA}" presName="accent_2" presStyleCnt="0"/>
      <dgm:spPr/>
    </dgm:pt>
    <dgm:pt modelId="{DEAF6523-10A4-432D-BEF8-1233E65EE159}" type="pres">
      <dgm:prSet presAssocID="{E7B414E3-6D88-4EB0-BFC5-20DFF26A34DA}" presName="accentRepeatNode" presStyleLbl="solidFgAcc1" presStyleIdx="1" presStyleCnt="4"/>
      <dgm:spPr/>
    </dgm:pt>
    <dgm:pt modelId="{B2AA377D-1B8A-4D9D-B7B9-9B3A0886F30B}" type="pres">
      <dgm:prSet presAssocID="{A90E7283-12E3-43B1-8F4C-55F78D373F4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F4836E-4566-4C04-BDB1-51EE4829A072}" type="pres">
      <dgm:prSet presAssocID="{A90E7283-12E3-43B1-8F4C-55F78D373F45}" presName="accent_3" presStyleCnt="0"/>
      <dgm:spPr/>
    </dgm:pt>
    <dgm:pt modelId="{15F368E5-B916-411A-B3A4-94B5858C4603}" type="pres">
      <dgm:prSet presAssocID="{A90E7283-12E3-43B1-8F4C-55F78D373F45}" presName="accentRepeatNode" presStyleLbl="solidFgAcc1" presStyleIdx="2" presStyleCnt="4"/>
      <dgm:spPr/>
    </dgm:pt>
    <dgm:pt modelId="{F3BFB461-5B26-42CA-A53E-33EBC9EA1A31}" type="pres">
      <dgm:prSet presAssocID="{9E76FE18-552A-4F80-984A-16FDB6DE085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FA50A0-EBCD-402F-98A1-B79C106407E3}" type="pres">
      <dgm:prSet presAssocID="{9E76FE18-552A-4F80-984A-16FDB6DE0856}" presName="accent_4" presStyleCnt="0"/>
      <dgm:spPr/>
      <dgm:t>
        <a:bodyPr/>
        <a:lstStyle/>
        <a:p>
          <a:endParaRPr lang="es-ES"/>
        </a:p>
      </dgm:t>
    </dgm:pt>
    <dgm:pt modelId="{9C0E4FDB-836B-44D0-894F-AA8A737357D2}" type="pres">
      <dgm:prSet presAssocID="{9E76FE18-552A-4F80-984A-16FDB6DE0856}" presName="accentRepeatNode" presStyleLbl="solidFgAcc1" presStyleIdx="3" presStyleCnt="4"/>
      <dgm:spPr/>
      <dgm:t>
        <a:bodyPr/>
        <a:lstStyle/>
        <a:p>
          <a:endParaRPr lang="es-ES"/>
        </a:p>
      </dgm:t>
    </dgm:pt>
  </dgm:ptLst>
  <dgm:cxnLst>
    <dgm:cxn modelId="{8AB7A71D-C6F6-4954-9770-8C925A7FEFEB}" srcId="{E84A5848-8F52-4068-B5DE-211F68094120}" destId="{89246518-E61F-4047-89E7-056FCF8E2533}" srcOrd="0" destOrd="0" parTransId="{B26A99D2-0402-403B-9A69-224120EE5742}" sibTransId="{13497949-8521-415C-96BD-F8F47428FFDD}"/>
    <dgm:cxn modelId="{F7BA5C38-C759-4065-8FD4-21575A3E9B35}" type="presOf" srcId="{9E76FE18-552A-4F80-984A-16FDB6DE0856}" destId="{F3BFB461-5B26-42CA-A53E-33EBC9EA1A31}" srcOrd="0" destOrd="0" presId="urn:microsoft.com/office/officeart/2008/layout/VerticalCurvedList"/>
    <dgm:cxn modelId="{918D0F1F-82FC-4664-84C7-86D2D18EE148}" type="presOf" srcId="{89246518-E61F-4047-89E7-056FCF8E2533}" destId="{1BD59273-475D-4379-A1C3-CF52CD005280}" srcOrd="0" destOrd="0" presId="urn:microsoft.com/office/officeart/2008/layout/VerticalCurvedList"/>
    <dgm:cxn modelId="{0DD218D2-2141-4C26-B9F8-062E116D05D4}" type="presOf" srcId="{E7B414E3-6D88-4EB0-BFC5-20DFF26A34DA}" destId="{E1BF8FB7-303B-41F6-9D33-90C191960693}" srcOrd="0" destOrd="0" presId="urn:microsoft.com/office/officeart/2008/layout/VerticalCurvedList"/>
    <dgm:cxn modelId="{9CE2B340-201B-409E-BB5F-4B6795EE54E4}" srcId="{E84A5848-8F52-4068-B5DE-211F68094120}" destId="{E7B414E3-6D88-4EB0-BFC5-20DFF26A34DA}" srcOrd="1" destOrd="0" parTransId="{F3EA30D8-DA4E-4C28-BC7D-6B5578B86C10}" sibTransId="{E602AF57-ECA7-4245-9A6F-45448B4BB6C3}"/>
    <dgm:cxn modelId="{6778CA89-F11D-4A20-959E-CF42CF248596}" srcId="{E84A5848-8F52-4068-B5DE-211F68094120}" destId="{A90E7283-12E3-43B1-8F4C-55F78D373F45}" srcOrd="2" destOrd="0" parTransId="{F785FD9D-48AB-4CC9-AA07-951CA87DD9EE}" sibTransId="{2CA0640B-D3AB-4589-801C-07C5548873FA}"/>
    <dgm:cxn modelId="{3543A0DB-B812-493E-B4F7-B4DFC192BA98}" type="presOf" srcId="{13497949-8521-415C-96BD-F8F47428FFDD}" destId="{20688882-F3DD-45B6-A7F0-4F196A2B0DD1}" srcOrd="0" destOrd="0" presId="urn:microsoft.com/office/officeart/2008/layout/VerticalCurvedList"/>
    <dgm:cxn modelId="{76E087E7-F0C1-44AA-B109-5CED2251E759}" type="presOf" srcId="{E84A5848-8F52-4068-B5DE-211F68094120}" destId="{153E13E8-49FD-42DB-B9A1-1FA4C980174E}" srcOrd="0" destOrd="0" presId="urn:microsoft.com/office/officeart/2008/layout/VerticalCurvedList"/>
    <dgm:cxn modelId="{77556D1E-5250-42C5-9AF7-28985CD1962A}" type="presOf" srcId="{A90E7283-12E3-43B1-8F4C-55F78D373F45}" destId="{B2AA377D-1B8A-4D9D-B7B9-9B3A0886F30B}" srcOrd="0" destOrd="0" presId="urn:microsoft.com/office/officeart/2008/layout/VerticalCurvedList"/>
    <dgm:cxn modelId="{361A0B6A-68E4-480A-9418-30E0E46DDA10}" srcId="{E84A5848-8F52-4068-B5DE-211F68094120}" destId="{9E76FE18-552A-4F80-984A-16FDB6DE0856}" srcOrd="3" destOrd="0" parTransId="{7D1C628B-1267-4078-8D0F-02F617F8B335}" sibTransId="{E6FEB7AC-C0A3-4305-A372-35C32C32F1C4}"/>
    <dgm:cxn modelId="{B1D9F5F7-A528-45AD-96EE-9F45BB49C0F9}" type="presParOf" srcId="{153E13E8-49FD-42DB-B9A1-1FA4C980174E}" destId="{358F41F9-4931-4A04-8D39-26C0131F68E5}" srcOrd="0" destOrd="0" presId="urn:microsoft.com/office/officeart/2008/layout/VerticalCurvedList"/>
    <dgm:cxn modelId="{FCC567CD-B846-4680-BCE4-2D840511199A}" type="presParOf" srcId="{358F41F9-4931-4A04-8D39-26C0131F68E5}" destId="{A6149B0D-B12F-4D13-BECC-3510A26992DB}" srcOrd="0" destOrd="0" presId="urn:microsoft.com/office/officeart/2008/layout/VerticalCurvedList"/>
    <dgm:cxn modelId="{A849B337-36A3-4641-84E3-CED05DF29BA9}" type="presParOf" srcId="{A6149B0D-B12F-4D13-BECC-3510A26992DB}" destId="{407796AD-373C-4E81-B318-BB96060633E3}" srcOrd="0" destOrd="0" presId="urn:microsoft.com/office/officeart/2008/layout/VerticalCurvedList"/>
    <dgm:cxn modelId="{467FA023-28BF-4059-A70A-C2409F4416BB}" type="presParOf" srcId="{A6149B0D-B12F-4D13-BECC-3510A26992DB}" destId="{20688882-F3DD-45B6-A7F0-4F196A2B0DD1}" srcOrd="1" destOrd="0" presId="urn:microsoft.com/office/officeart/2008/layout/VerticalCurvedList"/>
    <dgm:cxn modelId="{BC05D4D4-E77E-425F-A918-85BD53FA5F29}" type="presParOf" srcId="{A6149B0D-B12F-4D13-BECC-3510A26992DB}" destId="{F349604A-98D6-486C-ACAD-C5F716046B73}" srcOrd="2" destOrd="0" presId="urn:microsoft.com/office/officeart/2008/layout/VerticalCurvedList"/>
    <dgm:cxn modelId="{5C0BCB2D-D1CC-4CB6-A1D5-4C39E69C9063}" type="presParOf" srcId="{A6149B0D-B12F-4D13-BECC-3510A26992DB}" destId="{9900526C-A2B1-4E91-9C2C-AC77C9C9D630}" srcOrd="3" destOrd="0" presId="urn:microsoft.com/office/officeart/2008/layout/VerticalCurvedList"/>
    <dgm:cxn modelId="{DE04E4F2-DA1B-4459-80BE-86C678B361B3}" type="presParOf" srcId="{358F41F9-4931-4A04-8D39-26C0131F68E5}" destId="{1BD59273-475D-4379-A1C3-CF52CD005280}" srcOrd="1" destOrd="0" presId="urn:microsoft.com/office/officeart/2008/layout/VerticalCurvedList"/>
    <dgm:cxn modelId="{8C2C51EE-1B21-4FC6-B531-F46A16A4DCCD}" type="presParOf" srcId="{358F41F9-4931-4A04-8D39-26C0131F68E5}" destId="{EBD99946-FAC7-45B8-A0F0-312AD550D8F8}" srcOrd="2" destOrd="0" presId="urn:microsoft.com/office/officeart/2008/layout/VerticalCurvedList"/>
    <dgm:cxn modelId="{EF3B21A2-188C-489E-877A-A987E9C93A6A}" type="presParOf" srcId="{EBD99946-FAC7-45B8-A0F0-312AD550D8F8}" destId="{DA3D4D4E-047D-47FC-A894-A2185E2E4BF0}" srcOrd="0" destOrd="0" presId="urn:microsoft.com/office/officeart/2008/layout/VerticalCurvedList"/>
    <dgm:cxn modelId="{7E55CEEB-2840-4559-B5DA-F20EAEE5B193}" type="presParOf" srcId="{358F41F9-4931-4A04-8D39-26C0131F68E5}" destId="{E1BF8FB7-303B-41F6-9D33-90C191960693}" srcOrd="3" destOrd="0" presId="urn:microsoft.com/office/officeart/2008/layout/VerticalCurvedList"/>
    <dgm:cxn modelId="{B3E50779-E2C9-477B-A2AE-FC644D1E6C0A}" type="presParOf" srcId="{358F41F9-4931-4A04-8D39-26C0131F68E5}" destId="{75EAA0B6-FBE7-4FC7-834A-5E8CC0D577C3}" srcOrd="4" destOrd="0" presId="urn:microsoft.com/office/officeart/2008/layout/VerticalCurvedList"/>
    <dgm:cxn modelId="{DBC5C98C-D06E-4CE4-A632-EAB239B582E7}" type="presParOf" srcId="{75EAA0B6-FBE7-4FC7-834A-5E8CC0D577C3}" destId="{DEAF6523-10A4-432D-BEF8-1233E65EE159}" srcOrd="0" destOrd="0" presId="urn:microsoft.com/office/officeart/2008/layout/VerticalCurvedList"/>
    <dgm:cxn modelId="{40773AFA-494D-44FD-BA83-D2149090EE01}" type="presParOf" srcId="{358F41F9-4931-4A04-8D39-26C0131F68E5}" destId="{B2AA377D-1B8A-4D9D-B7B9-9B3A0886F30B}" srcOrd="5" destOrd="0" presId="urn:microsoft.com/office/officeart/2008/layout/VerticalCurvedList"/>
    <dgm:cxn modelId="{C0DA1973-9C39-4505-B982-7159D15D7FD3}" type="presParOf" srcId="{358F41F9-4931-4A04-8D39-26C0131F68E5}" destId="{95F4836E-4566-4C04-BDB1-51EE4829A072}" srcOrd="6" destOrd="0" presId="urn:microsoft.com/office/officeart/2008/layout/VerticalCurvedList"/>
    <dgm:cxn modelId="{48B1BCC2-7FC3-4BB4-80FE-02ABB19FD3EF}" type="presParOf" srcId="{95F4836E-4566-4C04-BDB1-51EE4829A072}" destId="{15F368E5-B916-411A-B3A4-94B5858C4603}" srcOrd="0" destOrd="0" presId="urn:microsoft.com/office/officeart/2008/layout/VerticalCurvedList"/>
    <dgm:cxn modelId="{80FC5460-4B9B-4F2B-8226-089137D26D66}" type="presParOf" srcId="{358F41F9-4931-4A04-8D39-26C0131F68E5}" destId="{F3BFB461-5B26-42CA-A53E-33EBC9EA1A31}" srcOrd="7" destOrd="0" presId="urn:microsoft.com/office/officeart/2008/layout/VerticalCurvedList"/>
    <dgm:cxn modelId="{282E64C7-33F9-4A5F-9EDC-F317EB7DBA55}" type="presParOf" srcId="{358F41F9-4931-4A04-8D39-26C0131F68E5}" destId="{C6FA50A0-EBCD-402F-98A1-B79C106407E3}" srcOrd="8" destOrd="0" presId="urn:microsoft.com/office/officeart/2008/layout/VerticalCurvedList"/>
    <dgm:cxn modelId="{E6298525-1F46-4275-B21B-89B5BD6D2391}" type="presParOf" srcId="{C6FA50A0-EBCD-402F-98A1-B79C106407E3}" destId="{9C0E4FDB-836B-44D0-894F-AA8A737357D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4A5848-8F52-4068-B5DE-211F68094120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9246518-E61F-4047-89E7-056FCF8E2533}">
      <dgm:prSet phldrT="[Texto]" custT="1"/>
      <dgm:spPr/>
      <dgm:t>
        <a:bodyPr/>
        <a:lstStyle/>
        <a:p>
          <a:r>
            <a:rPr lang="es-EC" sz="1800" dirty="0" smtClean="0"/>
            <a:t>Se recomienda que los dueños de las haciendas y fincas reconozcan la importancia de legalizar sus negocios con entidades gubernamentales que manejan el turismo dentro del país como el MINTUR, para que puedan acceder a beneficios como capacitaciones, designación de presupuestos, reconocimientos, campañas publicitarias nacionales, entre otros.</a:t>
          </a:r>
          <a:endParaRPr lang="es-ES" sz="1800" dirty="0"/>
        </a:p>
      </dgm:t>
    </dgm:pt>
    <dgm:pt modelId="{B26A99D2-0402-403B-9A69-224120EE5742}" type="parTrans" cxnId="{8AB7A71D-C6F6-4954-9770-8C925A7FEFEB}">
      <dgm:prSet/>
      <dgm:spPr/>
      <dgm:t>
        <a:bodyPr/>
        <a:lstStyle/>
        <a:p>
          <a:endParaRPr lang="es-ES" sz="1800"/>
        </a:p>
      </dgm:t>
    </dgm:pt>
    <dgm:pt modelId="{13497949-8521-415C-96BD-F8F47428FFDD}" type="sibTrans" cxnId="{8AB7A71D-C6F6-4954-9770-8C925A7FEFEB}">
      <dgm:prSet/>
      <dgm:spPr/>
      <dgm:t>
        <a:bodyPr/>
        <a:lstStyle/>
        <a:p>
          <a:endParaRPr lang="es-ES" sz="1800"/>
        </a:p>
      </dgm:t>
    </dgm:pt>
    <dgm:pt modelId="{E7B414E3-6D88-4EB0-BFC5-20DFF26A34DA}">
      <dgm:prSet custT="1"/>
      <dgm:spPr/>
      <dgm:t>
        <a:bodyPr/>
        <a:lstStyle/>
        <a:p>
          <a:r>
            <a:rPr lang="es-EC" sz="1800" dirty="0" smtClean="0"/>
            <a:t>Se recomienda que el GAD parroquial actualice el catastro turístico, priorizando zonas frágiles para su cuidado y conservación; aparte de trabajar en conjunto con instituciones académicas y los representantes de las haciendas y las fincas para implementar un manual de buenas prácticas ambientales y educación ambiental no formal con el objetivo de crear consciencia sobre el manejo de los recursos y las consecuencias generadas por la actividad turística.</a:t>
          </a:r>
          <a:endParaRPr lang="es-ES" sz="1800" dirty="0"/>
        </a:p>
      </dgm:t>
    </dgm:pt>
    <dgm:pt modelId="{F3EA30D8-DA4E-4C28-BC7D-6B5578B86C10}" type="parTrans" cxnId="{9CE2B340-201B-409E-BB5F-4B6795EE54E4}">
      <dgm:prSet/>
      <dgm:spPr/>
      <dgm:t>
        <a:bodyPr/>
        <a:lstStyle/>
        <a:p>
          <a:endParaRPr lang="es-ES" sz="1800"/>
        </a:p>
      </dgm:t>
    </dgm:pt>
    <dgm:pt modelId="{E602AF57-ECA7-4245-9A6F-45448B4BB6C3}" type="sibTrans" cxnId="{9CE2B340-201B-409E-BB5F-4B6795EE54E4}">
      <dgm:prSet/>
      <dgm:spPr/>
      <dgm:t>
        <a:bodyPr/>
        <a:lstStyle/>
        <a:p>
          <a:endParaRPr lang="es-ES" sz="1800"/>
        </a:p>
      </dgm:t>
    </dgm:pt>
    <dgm:pt modelId="{153E13E8-49FD-42DB-B9A1-1FA4C980174E}" type="pres">
      <dgm:prSet presAssocID="{E84A5848-8F52-4068-B5DE-211F6809412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58F41F9-4931-4A04-8D39-26C0131F68E5}" type="pres">
      <dgm:prSet presAssocID="{E84A5848-8F52-4068-B5DE-211F68094120}" presName="Name1" presStyleCnt="0"/>
      <dgm:spPr/>
      <dgm:t>
        <a:bodyPr/>
        <a:lstStyle/>
        <a:p>
          <a:endParaRPr lang="es-ES"/>
        </a:p>
      </dgm:t>
    </dgm:pt>
    <dgm:pt modelId="{A6149B0D-B12F-4D13-BECC-3510A26992DB}" type="pres">
      <dgm:prSet presAssocID="{E84A5848-8F52-4068-B5DE-211F68094120}" presName="cycle" presStyleCnt="0"/>
      <dgm:spPr/>
      <dgm:t>
        <a:bodyPr/>
        <a:lstStyle/>
        <a:p>
          <a:endParaRPr lang="es-ES"/>
        </a:p>
      </dgm:t>
    </dgm:pt>
    <dgm:pt modelId="{407796AD-373C-4E81-B318-BB96060633E3}" type="pres">
      <dgm:prSet presAssocID="{E84A5848-8F52-4068-B5DE-211F68094120}" presName="srcNode" presStyleLbl="node1" presStyleIdx="0" presStyleCnt="2"/>
      <dgm:spPr/>
      <dgm:t>
        <a:bodyPr/>
        <a:lstStyle/>
        <a:p>
          <a:endParaRPr lang="es-ES"/>
        </a:p>
      </dgm:t>
    </dgm:pt>
    <dgm:pt modelId="{20688882-F3DD-45B6-A7F0-4F196A2B0DD1}" type="pres">
      <dgm:prSet presAssocID="{E84A5848-8F52-4068-B5DE-211F68094120}" presName="conn" presStyleLbl="parChTrans1D2" presStyleIdx="0" presStyleCnt="1"/>
      <dgm:spPr/>
      <dgm:t>
        <a:bodyPr/>
        <a:lstStyle/>
        <a:p>
          <a:endParaRPr lang="es-ES"/>
        </a:p>
      </dgm:t>
    </dgm:pt>
    <dgm:pt modelId="{F349604A-98D6-486C-ACAD-C5F716046B73}" type="pres">
      <dgm:prSet presAssocID="{E84A5848-8F52-4068-B5DE-211F68094120}" presName="extraNode" presStyleLbl="node1" presStyleIdx="0" presStyleCnt="2"/>
      <dgm:spPr/>
      <dgm:t>
        <a:bodyPr/>
        <a:lstStyle/>
        <a:p>
          <a:endParaRPr lang="es-ES"/>
        </a:p>
      </dgm:t>
    </dgm:pt>
    <dgm:pt modelId="{9900526C-A2B1-4E91-9C2C-AC77C9C9D630}" type="pres">
      <dgm:prSet presAssocID="{E84A5848-8F52-4068-B5DE-211F68094120}" presName="dstNode" presStyleLbl="node1" presStyleIdx="0" presStyleCnt="2"/>
      <dgm:spPr/>
      <dgm:t>
        <a:bodyPr/>
        <a:lstStyle/>
        <a:p>
          <a:endParaRPr lang="es-ES"/>
        </a:p>
      </dgm:t>
    </dgm:pt>
    <dgm:pt modelId="{1BD59273-475D-4379-A1C3-CF52CD005280}" type="pres">
      <dgm:prSet presAssocID="{89246518-E61F-4047-89E7-056FCF8E2533}" presName="text_1" presStyleLbl="node1" presStyleIdx="0" presStyleCnt="2" custScaleY="1365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D99946-FAC7-45B8-A0F0-312AD550D8F8}" type="pres">
      <dgm:prSet presAssocID="{89246518-E61F-4047-89E7-056FCF8E2533}" presName="accent_1" presStyleCnt="0"/>
      <dgm:spPr/>
      <dgm:t>
        <a:bodyPr/>
        <a:lstStyle/>
        <a:p>
          <a:endParaRPr lang="es-ES"/>
        </a:p>
      </dgm:t>
    </dgm:pt>
    <dgm:pt modelId="{DA3D4D4E-047D-47FC-A894-A2185E2E4BF0}" type="pres">
      <dgm:prSet presAssocID="{89246518-E61F-4047-89E7-056FCF8E2533}" presName="accentRepeatNode" presStyleLbl="solidFgAcc1" presStyleIdx="0" presStyleCnt="2"/>
      <dgm:spPr/>
      <dgm:t>
        <a:bodyPr/>
        <a:lstStyle/>
        <a:p>
          <a:endParaRPr lang="es-ES"/>
        </a:p>
      </dgm:t>
    </dgm:pt>
    <dgm:pt modelId="{E1BF8FB7-303B-41F6-9D33-90C191960693}" type="pres">
      <dgm:prSet presAssocID="{E7B414E3-6D88-4EB0-BFC5-20DFF26A34DA}" presName="text_2" presStyleLbl="node1" presStyleIdx="1" presStyleCnt="2" custScaleY="1359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EAA0B6-FBE7-4FC7-834A-5E8CC0D577C3}" type="pres">
      <dgm:prSet presAssocID="{E7B414E3-6D88-4EB0-BFC5-20DFF26A34DA}" presName="accent_2" presStyleCnt="0"/>
      <dgm:spPr/>
    </dgm:pt>
    <dgm:pt modelId="{DEAF6523-10A4-432D-BEF8-1233E65EE159}" type="pres">
      <dgm:prSet presAssocID="{E7B414E3-6D88-4EB0-BFC5-20DFF26A34DA}" presName="accentRepeatNode" presStyleLbl="solidFgAcc1" presStyleIdx="1" presStyleCnt="2"/>
      <dgm:spPr/>
    </dgm:pt>
  </dgm:ptLst>
  <dgm:cxnLst>
    <dgm:cxn modelId="{8AB7A71D-C6F6-4954-9770-8C925A7FEFEB}" srcId="{E84A5848-8F52-4068-B5DE-211F68094120}" destId="{89246518-E61F-4047-89E7-056FCF8E2533}" srcOrd="0" destOrd="0" parTransId="{B26A99D2-0402-403B-9A69-224120EE5742}" sibTransId="{13497949-8521-415C-96BD-F8F47428FFDD}"/>
    <dgm:cxn modelId="{918D0F1F-82FC-4664-84C7-86D2D18EE148}" type="presOf" srcId="{89246518-E61F-4047-89E7-056FCF8E2533}" destId="{1BD59273-475D-4379-A1C3-CF52CD005280}" srcOrd="0" destOrd="0" presId="urn:microsoft.com/office/officeart/2008/layout/VerticalCurvedList"/>
    <dgm:cxn modelId="{0DD218D2-2141-4C26-B9F8-062E116D05D4}" type="presOf" srcId="{E7B414E3-6D88-4EB0-BFC5-20DFF26A34DA}" destId="{E1BF8FB7-303B-41F6-9D33-90C191960693}" srcOrd="0" destOrd="0" presId="urn:microsoft.com/office/officeart/2008/layout/VerticalCurvedList"/>
    <dgm:cxn modelId="{9CE2B340-201B-409E-BB5F-4B6795EE54E4}" srcId="{E84A5848-8F52-4068-B5DE-211F68094120}" destId="{E7B414E3-6D88-4EB0-BFC5-20DFF26A34DA}" srcOrd="1" destOrd="0" parTransId="{F3EA30D8-DA4E-4C28-BC7D-6B5578B86C10}" sibTransId="{E602AF57-ECA7-4245-9A6F-45448B4BB6C3}"/>
    <dgm:cxn modelId="{3543A0DB-B812-493E-B4F7-B4DFC192BA98}" type="presOf" srcId="{13497949-8521-415C-96BD-F8F47428FFDD}" destId="{20688882-F3DD-45B6-A7F0-4F196A2B0DD1}" srcOrd="0" destOrd="0" presId="urn:microsoft.com/office/officeart/2008/layout/VerticalCurvedList"/>
    <dgm:cxn modelId="{76E087E7-F0C1-44AA-B109-5CED2251E759}" type="presOf" srcId="{E84A5848-8F52-4068-B5DE-211F68094120}" destId="{153E13E8-49FD-42DB-B9A1-1FA4C980174E}" srcOrd="0" destOrd="0" presId="urn:microsoft.com/office/officeart/2008/layout/VerticalCurvedList"/>
    <dgm:cxn modelId="{B1D9F5F7-A528-45AD-96EE-9F45BB49C0F9}" type="presParOf" srcId="{153E13E8-49FD-42DB-B9A1-1FA4C980174E}" destId="{358F41F9-4931-4A04-8D39-26C0131F68E5}" srcOrd="0" destOrd="0" presId="urn:microsoft.com/office/officeart/2008/layout/VerticalCurvedList"/>
    <dgm:cxn modelId="{FCC567CD-B846-4680-BCE4-2D840511199A}" type="presParOf" srcId="{358F41F9-4931-4A04-8D39-26C0131F68E5}" destId="{A6149B0D-B12F-4D13-BECC-3510A26992DB}" srcOrd="0" destOrd="0" presId="urn:microsoft.com/office/officeart/2008/layout/VerticalCurvedList"/>
    <dgm:cxn modelId="{A849B337-36A3-4641-84E3-CED05DF29BA9}" type="presParOf" srcId="{A6149B0D-B12F-4D13-BECC-3510A26992DB}" destId="{407796AD-373C-4E81-B318-BB96060633E3}" srcOrd="0" destOrd="0" presId="urn:microsoft.com/office/officeart/2008/layout/VerticalCurvedList"/>
    <dgm:cxn modelId="{467FA023-28BF-4059-A70A-C2409F4416BB}" type="presParOf" srcId="{A6149B0D-B12F-4D13-BECC-3510A26992DB}" destId="{20688882-F3DD-45B6-A7F0-4F196A2B0DD1}" srcOrd="1" destOrd="0" presId="urn:microsoft.com/office/officeart/2008/layout/VerticalCurvedList"/>
    <dgm:cxn modelId="{BC05D4D4-E77E-425F-A918-85BD53FA5F29}" type="presParOf" srcId="{A6149B0D-B12F-4D13-BECC-3510A26992DB}" destId="{F349604A-98D6-486C-ACAD-C5F716046B73}" srcOrd="2" destOrd="0" presId="urn:microsoft.com/office/officeart/2008/layout/VerticalCurvedList"/>
    <dgm:cxn modelId="{5C0BCB2D-D1CC-4CB6-A1D5-4C39E69C9063}" type="presParOf" srcId="{A6149B0D-B12F-4D13-BECC-3510A26992DB}" destId="{9900526C-A2B1-4E91-9C2C-AC77C9C9D630}" srcOrd="3" destOrd="0" presId="urn:microsoft.com/office/officeart/2008/layout/VerticalCurvedList"/>
    <dgm:cxn modelId="{DE04E4F2-DA1B-4459-80BE-86C678B361B3}" type="presParOf" srcId="{358F41F9-4931-4A04-8D39-26C0131F68E5}" destId="{1BD59273-475D-4379-A1C3-CF52CD005280}" srcOrd="1" destOrd="0" presId="urn:microsoft.com/office/officeart/2008/layout/VerticalCurvedList"/>
    <dgm:cxn modelId="{8C2C51EE-1B21-4FC6-B531-F46A16A4DCCD}" type="presParOf" srcId="{358F41F9-4931-4A04-8D39-26C0131F68E5}" destId="{EBD99946-FAC7-45B8-A0F0-312AD550D8F8}" srcOrd="2" destOrd="0" presId="urn:microsoft.com/office/officeart/2008/layout/VerticalCurvedList"/>
    <dgm:cxn modelId="{EF3B21A2-188C-489E-877A-A987E9C93A6A}" type="presParOf" srcId="{EBD99946-FAC7-45B8-A0F0-312AD550D8F8}" destId="{DA3D4D4E-047D-47FC-A894-A2185E2E4BF0}" srcOrd="0" destOrd="0" presId="urn:microsoft.com/office/officeart/2008/layout/VerticalCurvedList"/>
    <dgm:cxn modelId="{7E55CEEB-2840-4559-B5DA-F20EAEE5B193}" type="presParOf" srcId="{358F41F9-4931-4A04-8D39-26C0131F68E5}" destId="{E1BF8FB7-303B-41F6-9D33-90C191960693}" srcOrd="3" destOrd="0" presId="urn:microsoft.com/office/officeart/2008/layout/VerticalCurvedList"/>
    <dgm:cxn modelId="{B3E50779-E2C9-477B-A2AE-FC644D1E6C0A}" type="presParOf" srcId="{358F41F9-4931-4A04-8D39-26C0131F68E5}" destId="{75EAA0B6-FBE7-4FC7-834A-5E8CC0D577C3}" srcOrd="4" destOrd="0" presId="urn:microsoft.com/office/officeart/2008/layout/VerticalCurvedList"/>
    <dgm:cxn modelId="{DBC5C98C-D06E-4CE4-A632-EAB239B582E7}" type="presParOf" srcId="{75EAA0B6-FBE7-4FC7-834A-5E8CC0D577C3}" destId="{DEAF6523-10A4-432D-BEF8-1233E65EE1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DC676-0EBE-4AF3-B58C-D70D7D14CE16}">
      <dsp:nvSpPr>
        <dsp:cNvPr id="0" name=""/>
        <dsp:cNvSpPr/>
      </dsp:nvSpPr>
      <dsp:spPr>
        <a:xfrm>
          <a:off x="0" y="0"/>
          <a:ext cx="6908800" cy="16256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Diagnosticar la situación actual Gualea, considerando los aspectos más significativos que influyen sobre la actividad turística, con el fin de establecer el desarrollo de la misma</a:t>
          </a:r>
          <a:endParaRPr lang="es-ES" sz="1800" kern="1200" dirty="0">
            <a:solidFill>
              <a:schemeClr val="tx1"/>
            </a:solidFill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/>
        </a:p>
      </dsp:txBody>
      <dsp:txXfrm>
        <a:off x="47612" y="47612"/>
        <a:ext cx="5154651" cy="1530376"/>
      </dsp:txXfrm>
    </dsp:sp>
    <dsp:sp modelId="{6C901C5F-F509-4BA7-92A5-137F4EABC7D1}">
      <dsp:nvSpPr>
        <dsp:cNvPr id="0" name=""/>
        <dsp:cNvSpPr/>
      </dsp:nvSpPr>
      <dsp:spPr>
        <a:xfrm>
          <a:off x="609599" y="1896533"/>
          <a:ext cx="6908800" cy="1625600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Identificar la actividad turística en haciendas y fincas de la parroquia Gualea mediante encuestas y entrevistas, para determinar su potencial hacia el turismo rural.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57211" y="1944145"/>
        <a:ext cx="5147335" cy="1530376"/>
      </dsp:txXfrm>
    </dsp:sp>
    <dsp:sp modelId="{4A306E16-C511-4338-84A5-64C590A36D18}">
      <dsp:nvSpPr>
        <dsp:cNvPr id="0" name=""/>
        <dsp:cNvSpPr/>
      </dsp:nvSpPr>
      <dsp:spPr>
        <a:xfrm>
          <a:off x="1219199" y="3793066"/>
          <a:ext cx="6908800" cy="1625600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Proponer estrategias direccionadas a implementar el turismo rural en haciendas y fincas, con la finalidad de fomentar su competitividad y el desarrollo sostenible de la parroquia Gualea.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266811" y="3840678"/>
        <a:ext cx="5147335" cy="1530376"/>
      </dsp:txXfrm>
    </dsp:sp>
    <dsp:sp modelId="{6682EDB7-481E-41E5-9E22-25681E859E2A}">
      <dsp:nvSpPr>
        <dsp:cNvPr id="0" name=""/>
        <dsp:cNvSpPr/>
      </dsp:nvSpPr>
      <dsp:spPr>
        <a:xfrm>
          <a:off x="5852159" y="1232746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089903" y="1232746"/>
        <a:ext cx="581152" cy="795122"/>
      </dsp:txXfrm>
    </dsp:sp>
    <dsp:sp modelId="{18801A75-71FF-4691-868E-08095905DE9B}">
      <dsp:nvSpPr>
        <dsp:cNvPr id="0" name=""/>
        <dsp:cNvSpPr/>
      </dsp:nvSpPr>
      <dsp:spPr>
        <a:xfrm>
          <a:off x="6461759" y="3118442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699503" y="3118442"/>
        <a:ext cx="581152" cy="795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52C12-5950-47F4-BE1E-5530F93057B0}">
      <dsp:nvSpPr>
        <dsp:cNvPr id="0" name=""/>
        <dsp:cNvSpPr/>
      </dsp:nvSpPr>
      <dsp:spPr>
        <a:xfrm>
          <a:off x="0" y="1088972"/>
          <a:ext cx="7442504" cy="730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7621" tIns="604012" rIns="577621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900" kern="1200" dirty="0"/>
        </a:p>
      </dsp:txBody>
      <dsp:txXfrm>
        <a:off x="0" y="1088972"/>
        <a:ext cx="7442504" cy="730800"/>
      </dsp:txXfrm>
    </dsp:sp>
    <dsp:sp modelId="{E29F9136-22CD-4F14-9A1A-B55B92C608E9}">
      <dsp:nvSpPr>
        <dsp:cNvPr id="0" name=""/>
        <dsp:cNvSpPr/>
      </dsp:nvSpPr>
      <dsp:spPr>
        <a:xfrm>
          <a:off x="372125" y="660932"/>
          <a:ext cx="5209752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916" tIns="0" rIns="196916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Teoría del desarrollo  sostenible</a:t>
          </a:r>
          <a:endParaRPr lang="es-ES" sz="2900" kern="1200" dirty="0"/>
        </a:p>
      </dsp:txBody>
      <dsp:txXfrm>
        <a:off x="413915" y="702722"/>
        <a:ext cx="5126172" cy="772500"/>
      </dsp:txXfrm>
    </dsp:sp>
    <dsp:sp modelId="{21FC08C1-6B30-492A-B275-FB22F8A95E64}">
      <dsp:nvSpPr>
        <dsp:cNvPr id="0" name=""/>
        <dsp:cNvSpPr/>
      </dsp:nvSpPr>
      <dsp:spPr>
        <a:xfrm>
          <a:off x="0" y="2404412"/>
          <a:ext cx="7442504" cy="730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B6EAA-9D69-4BB3-9096-1622CDB612DD}">
      <dsp:nvSpPr>
        <dsp:cNvPr id="0" name=""/>
        <dsp:cNvSpPr/>
      </dsp:nvSpPr>
      <dsp:spPr>
        <a:xfrm>
          <a:off x="324913" y="2011223"/>
          <a:ext cx="5209752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916" tIns="0" rIns="196916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Teoría general de los sistemas aplicada al turismo</a:t>
          </a:r>
          <a:endParaRPr lang="en-US" sz="2900" kern="1200" dirty="0"/>
        </a:p>
      </dsp:txBody>
      <dsp:txXfrm>
        <a:off x="366703" y="2053013"/>
        <a:ext cx="5126172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85EB9-000E-4CF8-AFD4-9B573C01E993}">
      <dsp:nvSpPr>
        <dsp:cNvPr id="0" name=""/>
        <dsp:cNvSpPr/>
      </dsp:nvSpPr>
      <dsp:spPr>
        <a:xfrm>
          <a:off x="739" y="197720"/>
          <a:ext cx="2882360" cy="17294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Actividades agropecuarias, agrícolas, cultivos tradicionales, y culturales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739" y="197720"/>
        <a:ext cx="2882360" cy="1729416"/>
      </dsp:txXfrm>
    </dsp:sp>
    <dsp:sp modelId="{62DA2F1B-2B40-4B4F-9D0D-63BD2978D812}">
      <dsp:nvSpPr>
        <dsp:cNvPr id="0" name=""/>
        <dsp:cNvSpPr/>
      </dsp:nvSpPr>
      <dsp:spPr>
        <a:xfrm>
          <a:off x="3171336" y="197720"/>
          <a:ext cx="2882360" cy="1729416"/>
        </a:xfrm>
        <a:prstGeom prst="rect">
          <a:avLst/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Manejo de fauna, comunidades, recursos naturales 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3171336" y="197720"/>
        <a:ext cx="2882360" cy="1729416"/>
      </dsp:txXfrm>
    </dsp:sp>
    <dsp:sp modelId="{85F3EEE6-412D-4673-A4AB-785BFE11A993}">
      <dsp:nvSpPr>
        <dsp:cNvPr id="0" name=""/>
        <dsp:cNvSpPr/>
      </dsp:nvSpPr>
      <dsp:spPr>
        <a:xfrm>
          <a:off x="739" y="2215373"/>
          <a:ext cx="2882360" cy="1729416"/>
        </a:xfrm>
        <a:prstGeom prst="rect">
          <a:avLst/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Cultura y actividades tradicionales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739" y="2215373"/>
        <a:ext cx="2882360" cy="1729416"/>
      </dsp:txXfrm>
    </dsp:sp>
    <dsp:sp modelId="{928EBD68-FA3D-402C-BC5A-A476AB141AD6}">
      <dsp:nvSpPr>
        <dsp:cNvPr id="0" name=""/>
        <dsp:cNvSpPr/>
      </dsp:nvSpPr>
      <dsp:spPr>
        <a:xfrm>
          <a:off x="3171336" y="2215373"/>
          <a:ext cx="2882360" cy="1729416"/>
        </a:xfrm>
        <a:prstGeom prst="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solidFill>
                <a:schemeClr val="tx1"/>
              </a:solidFill>
            </a:rPr>
            <a:t>servicios de alojamiento, alimentación, instalaciones complementarias.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3171336" y="2215373"/>
        <a:ext cx="2882360" cy="1729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3E22E-F7DF-4353-9C94-3C103364D4F2}">
      <dsp:nvSpPr>
        <dsp:cNvPr id="0" name=""/>
        <dsp:cNvSpPr/>
      </dsp:nvSpPr>
      <dsp:spPr>
        <a:xfrm>
          <a:off x="2846556" y="1500959"/>
          <a:ext cx="622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786" y="45720"/>
              </a:lnTo>
            </a:path>
          </a:pathLst>
        </a:custGeom>
        <a:noFill/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1614" y="1543412"/>
        <a:ext cx="32669" cy="6533"/>
      </dsp:txXfrm>
    </dsp:sp>
    <dsp:sp modelId="{1CAFA5D0-7AFF-4F70-BB3F-2E2311D16A20}">
      <dsp:nvSpPr>
        <dsp:cNvPr id="0" name=""/>
        <dsp:cNvSpPr/>
      </dsp:nvSpPr>
      <dsp:spPr>
        <a:xfrm>
          <a:off x="7546" y="694436"/>
          <a:ext cx="2840809" cy="1704485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Tipología de la investigación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APLICADA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46" y="694436"/>
        <a:ext cx="2840809" cy="1704485"/>
      </dsp:txXfrm>
    </dsp:sp>
    <dsp:sp modelId="{C49723A6-AF2D-48D4-88F0-3F9045ADB4EB}">
      <dsp:nvSpPr>
        <dsp:cNvPr id="0" name=""/>
        <dsp:cNvSpPr/>
      </dsp:nvSpPr>
      <dsp:spPr>
        <a:xfrm>
          <a:off x="6340752" y="1500959"/>
          <a:ext cx="622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786" y="45720"/>
              </a:lnTo>
            </a:path>
          </a:pathLst>
        </a:custGeom>
        <a:noFill/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35810" y="1543412"/>
        <a:ext cx="32669" cy="6533"/>
      </dsp:txXfrm>
    </dsp:sp>
    <dsp:sp modelId="{72360205-0679-4B2D-9728-47D644BE66F2}">
      <dsp:nvSpPr>
        <dsp:cNvPr id="0" name=""/>
        <dsp:cNvSpPr/>
      </dsp:nvSpPr>
      <dsp:spPr>
        <a:xfrm>
          <a:off x="3501742" y="572489"/>
          <a:ext cx="2840809" cy="1948380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Por las fuentes de información: Fuentes primarias / secundarias/ información campo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1742" y="572489"/>
        <a:ext cx="2840809" cy="1948380"/>
      </dsp:txXfrm>
    </dsp:sp>
    <dsp:sp modelId="{F7C4788E-9E35-4E5E-9C9C-1AADAB408AEC}">
      <dsp:nvSpPr>
        <dsp:cNvPr id="0" name=""/>
        <dsp:cNvSpPr/>
      </dsp:nvSpPr>
      <dsp:spPr>
        <a:xfrm>
          <a:off x="1427951" y="2397122"/>
          <a:ext cx="6988391" cy="744733"/>
        </a:xfrm>
        <a:custGeom>
          <a:avLst/>
          <a:gdLst/>
          <a:ahLst/>
          <a:cxnLst/>
          <a:rect l="0" t="0" r="0" b="0"/>
          <a:pathLst>
            <a:path>
              <a:moveTo>
                <a:pt x="6988391" y="0"/>
              </a:moveTo>
              <a:lnTo>
                <a:pt x="6988391" y="389466"/>
              </a:lnTo>
              <a:lnTo>
                <a:pt x="0" y="389466"/>
              </a:lnTo>
              <a:lnTo>
                <a:pt x="0" y="744733"/>
              </a:lnTo>
            </a:path>
          </a:pathLst>
        </a:custGeom>
        <a:noFill/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46365" y="2766222"/>
        <a:ext cx="351563" cy="6533"/>
      </dsp:txXfrm>
    </dsp:sp>
    <dsp:sp modelId="{8672ED77-3E53-472E-B9B0-C77AEC8FE4A7}">
      <dsp:nvSpPr>
        <dsp:cNvPr id="0" name=""/>
        <dsp:cNvSpPr/>
      </dsp:nvSpPr>
      <dsp:spPr>
        <a:xfrm>
          <a:off x="6995938" y="694436"/>
          <a:ext cx="2840809" cy="1704485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Por alcance Descriptivo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Por las unidades de análisis: MIXTO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5938" y="694436"/>
        <a:ext cx="2840809" cy="1704485"/>
      </dsp:txXfrm>
    </dsp:sp>
    <dsp:sp modelId="{A15E6F15-E23F-45DC-B97B-B7ADBFFD7F65}">
      <dsp:nvSpPr>
        <dsp:cNvPr id="0" name=""/>
        <dsp:cNvSpPr/>
      </dsp:nvSpPr>
      <dsp:spPr>
        <a:xfrm>
          <a:off x="2846556" y="3980778"/>
          <a:ext cx="622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786" y="45720"/>
              </a:lnTo>
            </a:path>
          </a:pathLst>
        </a:custGeom>
        <a:noFill/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141614" y="4023232"/>
        <a:ext cx="32669" cy="6533"/>
      </dsp:txXfrm>
    </dsp:sp>
    <dsp:sp modelId="{6577E2F1-F53A-4D41-96DA-9902B1840773}">
      <dsp:nvSpPr>
        <dsp:cNvPr id="0" name=""/>
        <dsp:cNvSpPr/>
      </dsp:nvSpPr>
      <dsp:spPr>
        <a:xfrm>
          <a:off x="7546" y="3174256"/>
          <a:ext cx="2840809" cy="1704485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Arial" panose="020B0604020202020204" pitchFamily="34" charset="0"/>
              <a:cs typeface="Arial" panose="020B0604020202020204" pitchFamily="34" charset="0"/>
            </a:rPr>
            <a:t>Instrumentos de recolección de información: Entrevista - Encuesta</a:t>
          </a:r>
          <a:endParaRPr lang="es-EC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46" y="3174256"/>
        <a:ext cx="2840809" cy="1704485"/>
      </dsp:txXfrm>
    </dsp:sp>
    <dsp:sp modelId="{9688E54D-17E7-485D-9DF6-43E866EE5F39}">
      <dsp:nvSpPr>
        <dsp:cNvPr id="0" name=""/>
        <dsp:cNvSpPr/>
      </dsp:nvSpPr>
      <dsp:spPr>
        <a:xfrm>
          <a:off x="6340752" y="3980778"/>
          <a:ext cx="622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2786" y="45720"/>
              </a:lnTo>
            </a:path>
          </a:pathLst>
        </a:custGeom>
        <a:noFill/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35810" y="4023232"/>
        <a:ext cx="32669" cy="6533"/>
      </dsp:txXfrm>
    </dsp:sp>
    <dsp:sp modelId="{AFE410C8-332F-4CE9-AD30-F4D469DB8E8F}">
      <dsp:nvSpPr>
        <dsp:cNvPr id="0" name=""/>
        <dsp:cNvSpPr/>
      </dsp:nvSpPr>
      <dsp:spPr>
        <a:xfrm>
          <a:off x="3501742" y="3174256"/>
          <a:ext cx="2840809" cy="1704485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latin typeface="Arial" panose="020B0604020202020204" pitchFamily="34" charset="0"/>
              <a:cs typeface="Arial" panose="020B0604020202020204" pitchFamily="34" charset="0"/>
            </a:rPr>
            <a:t>Cobertura de las unidades de análisis: Muestra  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1742" y="3174256"/>
        <a:ext cx="2840809" cy="1704485"/>
      </dsp:txXfrm>
    </dsp:sp>
    <dsp:sp modelId="{93019A72-95C3-4699-B31E-555596102E54}">
      <dsp:nvSpPr>
        <dsp:cNvPr id="0" name=""/>
        <dsp:cNvSpPr/>
      </dsp:nvSpPr>
      <dsp:spPr>
        <a:xfrm>
          <a:off x="6995938" y="3174256"/>
          <a:ext cx="2840809" cy="1704485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Char char="•"/>
          </a:pPr>
          <a:r>
            <a:rPr lang="es-EC" sz="2100" kern="1200" dirty="0" smtClean="0"/>
            <a:t>Procedimiento para tratamiento y análisis de </a:t>
          </a:r>
          <a:r>
            <a:rPr lang="es-EC" sz="2100" kern="1200" dirty="0" err="1" smtClean="0"/>
            <a:t>información:SPSS</a:t>
          </a:r>
          <a:endParaRPr lang="es-MX" sz="2100" kern="1200" dirty="0"/>
        </a:p>
      </dsp:txBody>
      <dsp:txXfrm>
        <a:off x="6995938" y="3174256"/>
        <a:ext cx="2840809" cy="17044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23EDD-2350-4C86-A2A9-51BA69B3C5C8}">
      <dsp:nvSpPr>
        <dsp:cNvPr id="0" name=""/>
        <dsp:cNvSpPr/>
      </dsp:nvSpPr>
      <dsp:spPr>
        <a:xfrm>
          <a:off x="2178" y="501565"/>
          <a:ext cx="3365499" cy="134619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Ámbito económico</a:t>
          </a:r>
          <a:endParaRPr lang="es-ES" sz="3200" kern="1200" dirty="0"/>
        </a:p>
      </dsp:txBody>
      <dsp:txXfrm>
        <a:off x="675278" y="501565"/>
        <a:ext cx="2019300" cy="1346199"/>
      </dsp:txXfrm>
    </dsp:sp>
    <dsp:sp modelId="{BBD5A3C7-0FC0-46C4-BBBB-1D9C8A1DC8C4}">
      <dsp:nvSpPr>
        <dsp:cNvPr id="0" name=""/>
        <dsp:cNvSpPr/>
      </dsp:nvSpPr>
      <dsp:spPr>
        <a:xfrm>
          <a:off x="2930163" y="615992"/>
          <a:ext cx="2793365" cy="1117346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Deficiente apoyo financiero por parte de entidades gubernamentales</a:t>
          </a:r>
          <a:endParaRPr lang="es-ES" sz="1600" kern="1200" dirty="0"/>
        </a:p>
      </dsp:txBody>
      <dsp:txXfrm>
        <a:off x="3488836" y="615992"/>
        <a:ext cx="1676019" cy="1117346"/>
      </dsp:txXfrm>
    </dsp:sp>
    <dsp:sp modelId="{6E293D90-C50A-4F8B-AD3A-FA7E02BF030F}">
      <dsp:nvSpPr>
        <dsp:cNvPr id="0" name=""/>
        <dsp:cNvSpPr/>
      </dsp:nvSpPr>
      <dsp:spPr>
        <a:xfrm>
          <a:off x="5332456" y="615992"/>
          <a:ext cx="2793365" cy="1117346"/>
        </a:xfrm>
        <a:prstGeom prst="chevron">
          <a:avLst/>
        </a:prstGeom>
        <a:solidFill>
          <a:schemeClr val="accent2">
            <a:tint val="40000"/>
            <a:alpha val="90000"/>
            <a:hueOff val="-818368"/>
            <a:satOff val="9021"/>
            <a:lumOff val="859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818368"/>
              <a:satOff val="9021"/>
              <a:lumOff val="8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Invertir en publicidad y en capacitaciones</a:t>
          </a:r>
          <a:endParaRPr lang="es-ES" sz="1600" kern="1200" dirty="0"/>
        </a:p>
      </dsp:txBody>
      <dsp:txXfrm>
        <a:off x="5891129" y="615992"/>
        <a:ext cx="1676019" cy="1117346"/>
      </dsp:txXfrm>
    </dsp:sp>
    <dsp:sp modelId="{5371DFCD-3696-4E1E-84ED-8B143D5A5A63}">
      <dsp:nvSpPr>
        <dsp:cNvPr id="0" name=""/>
        <dsp:cNvSpPr/>
      </dsp:nvSpPr>
      <dsp:spPr>
        <a:xfrm>
          <a:off x="2178" y="2036233"/>
          <a:ext cx="3365499" cy="1346199"/>
        </a:xfrm>
        <a:prstGeom prst="chevron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Ámbito ambiental</a:t>
          </a:r>
          <a:endParaRPr lang="es-ES" sz="3200" kern="1200" dirty="0"/>
        </a:p>
      </dsp:txBody>
      <dsp:txXfrm>
        <a:off x="675278" y="2036233"/>
        <a:ext cx="2019300" cy="1346199"/>
      </dsp:txXfrm>
    </dsp:sp>
    <dsp:sp modelId="{58BAA331-3F74-444E-A70A-EEF71D24B125}">
      <dsp:nvSpPr>
        <dsp:cNvPr id="0" name=""/>
        <dsp:cNvSpPr/>
      </dsp:nvSpPr>
      <dsp:spPr>
        <a:xfrm>
          <a:off x="2930163" y="2150660"/>
          <a:ext cx="2793365" cy="1117346"/>
        </a:xfrm>
        <a:prstGeom prst="chevron">
          <a:avLst/>
        </a:prstGeom>
        <a:solidFill>
          <a:schemeClr val="accent2">
            <a:tint val="40000"/>
            <a:alpha val="90000"/>
            <a:hueOff val="-1636736"/>
            <a:satOff val="18043"/>
            <a:lumOff val="171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636736"/>
              <a:satOff val="18043"/>
              <a:lumOff val="17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Mantienen una conservación de la naturaleza</a:t>
          </a:r>
          <a:endParaRPr lang="es-ES" sz="1600" kern="1200" dirty="0"/>
        </a:p>
      </dsp:txBody>
      <dsp:txXfrm>
        <a:off x="3488836" y="2150660"/>
        <a:ext cx="1676019" cy="1117346"/>
      </dsp:txXfrm>
    </dsp:sp>
    <dsp:sp modelId="{CACCC303-565E-4E23-ABAD-41DB4DA51B37}">
      <dsp:nvSpPr>
        <dsp:cNvPr id="0" name=""/>
        <dsp:cNvSpPr/>
      </dsp:nvSpPr>
      <dsp:spPr>
        <a:xfrm>
          <a:off x="5332456" y="2150660"/>
          <a:ext cx="2793365" cy="1117346"/>
        </a:xfrm>
        <a:prstGeom prst="chevron">
          <a:avLst/>
        </a:prstGeom>
        <a:solidFill>
          <a:schemeClr val="accent2">
            <a:tint val="40000"/>
            <a:alpha val="90000"/>
            <a:hueOff val="-2455104"/>
            <a:satOff val="27064"/>
            <a:lumOff val="257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455104"/>
              <a:satOff val="27064"/>
              <a:lumOff val="25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Ecoconsumo</a:t>
          </a:r>
          <a:endParaRPr lang="es-ES" sz="1600" kern="1200" dirty="0"/>
        </a:p>
      </dsp:txBody>
      <dsp:txXfrm>
        <a:off x="5891129" y="2150660"/>
        <a:ext cx="1676019" cy="1117346"/>
      </dsp:txXfrm>
    </dsp:sp>
    <dsp:sp modelId="{2C755630-F534-427E-A41A-1CB8728A53E8}">
      <dsp:nvSpPr>
        <dsp:cNvPr id="0" name=""/>
        <dsp:cNvSpPr/>
      </dsp:nvSpPr>
      <dsp:spPr>
        <a:xfrm>
          <a:off x="2178" y="3570901"/>
          <a:ext cx="3365499" cy="1346199"/>
        </a:xfrm>
        <a:prstGeom prst="chevron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Ámbito social</a:t>
          </a:r>
          <a:endParaRPr lang="es-ES" sz="3200" kern="1200" dirty="0"/>
        </a:p>
      </dsp:txBody>
      <dsp:txXfrm>
        <a:off x="675278" y="3570901"/>
        <a:ext cx="2019300" cy="1346199"/>
      </dsp:txXfrm>
    </dsp:sp>
    <dsp:sp modelId="{F9482FD6-CCDD-4510-9E69-75BAA660FA67}">
      <dsp:nvSpPr>
        <dsp:cNvPr id="0" name=""/>
        <dsp:cNvSpPr/>
      </dsp:nvSpPr>
      <dsp:spPr>
        <a:xfrm>
          <a:off x="2930163" y="3685328"/>
          <a:ext cx="2793365" cy="1117346"/>
        </a:xfrm>
        <a:prstGeom prst="chevron">
          <a:avLst/>
        </a:prstGeom>
        <a:solidFill>
          <a:schemeClr val="accent2">
            <a:tint val="40000"/>
            <a:alpha val="90000"/>
            <a:hueOff val="-3273471"/>
            <a:satOff val="36086"/>
            <a:lumOff val="343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273471"/>
              <a:satOff val="36086"/>
              <a:lumOff val="3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Servicios básicos no cubiertos en todos los barrios</a:t>
          </a:r>
          <a:endParaRPr lang="es-ES" sz="1600" kern="1200" dirty="0"/>
        </a:p>
      </dsp:txBody>
      <dsp:txXfrm>
        <a:off x="3488836" y="3685328"/>
        <a:ext cx="1676019" cy="1117346"/>
      </dsp:txXfrm>
    </dsp:sp>
    <dsp:sp modelId="{59F8B7F9-F5A9-48FE-83B4-82CEE011AA3D}">
      <dsp:nvSpPr>
        <dsp:cNvPr id="0" name=""/>
        <dsp:cNvSpPr/>
      </dsp:nvSpPr>
      <dsp:spPr>
        <a:xfrm>
          <a:off x="5332456" y="3685328"/>
          <a:ext cx="2793365" cy="1117346"/>
        </a:xfrm>
        <a:prstGeom prst="chevron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Nuevas fuentes y oportunidades de trabajo</a:t>
          </a:r>
          <a:endParaRPr lang="es-ES" sz="1600" kern="1200" dirty="0"/>
        </a:p>
      </dsp:txBody>
      <dsp:txXfrm>
        <a:off x="5891129" y="3685328"/>
        <a:ext cx="1676019" cy="11173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88882-F3DD-45B6-A7F0-4F196A2B0DD1}">
      <dsp:nvSpPr>
        <dsp:cNvPr id="0" name=""/>
        <dsp:cNvSpPr/>
      </dsp:nvSpPr>
      <dsp:spPr>
        <a:xfrm>
          <a:off x="-6861954" y="-1049146"/>
          <a:ext cx="8166583" cy="8166583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59273-475D-4379-A1C3-CF52CD005280}">
      <dsp:nvSpPr>
        <dsp:cNvPr id="0" name=""/>
        <dsp:cNvSpPr/>
      </dsp:nvSpPr>
      <dsp:spPr>
        <a:xfrm>
          <a:off x="682617" y="466530"/>
          <a:ext cx="10355740" cy="93354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100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recomienda el mejoramiento de las gestiones para implementar ayuda financiera que permita la realización de nuevos proyectos para mejorar las actividades turísticas y se desarrolle eficazmente el turismo en la parroquia.</a:t>
          </a:r>
          <a:endParaRPr lang="es-ES" sz="1800" kern="1200" dirty="0"/>
        </a:p>
      </dsp:txBody>
      <dsp:txXfrm>
        <a:off x="682617" y="466530"/>
        <a:ext cx="10355740" cy="933545"/>
      </dsp:txXfrm>
    </dsp:sp>
    <dsp:sp modelId="{DA3D4D4E-047D-47FC-A894-A2185E2E4BF0}">
      <dsp:nvSpPr>
        <dsp:cNvPr id="0" name=""/>
        <dsp:cNvSpPr/>
      </dsp:nvSpPr>
      <dsp:spPr>
        <a:xfrm>
          <a:off x="99150" y="349836"/>
          <a:ext cx="1166932" cy="116693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1BF8FB7-303B-41F6-9D33-90C191960693}">
      <dsp:nvSpPr>
        <dsp:cNvPr id="0" name=""/>
        <dsp:cNvSpPr/>
      </dsp:nvSpPr>
      <dsp:spPr>
        <a:xfrm>
          <a:off x="1217840" y="1867091"/>
          <a:ext cx="9820517" cy="933545"/>
        </a:xfrm>
        <a:prstGeom prst="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65000"/>
                <a:lumMod val="110000"/>
              </a:schemeClr>
            </a:gs>
            <a:gs pos="88000">
              <a:schemeClr val="accent2">
                <a:hueOff val="-988095"/>
                <a:satOff val="4733"/>
                <a:lumOff val="437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100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Socializar los beneficios que generan las haciendas y fincas con fin turístico, ya que a futuro pueden llegar a convertirse en una fuente valiosa de recursos donde también se rescaten tradiciones, leyendas, costumbres, historias y diversas manifestaciones que encierren el folklor de su población. </a:t>
          </a:r>
          <a:endParaRPr lang="es-ES" sz="1800" kern="1200" dirty="0"/>
        </a:p>
      </dsp:txBody>
      <dsp:txXfrm>
        <a:off x="1217840" y="1867091"/>
        <a:ext cx="9820517" cy="933545"/>
      </dsp:txXfrm>
    </dsp:sp>
    <dsp:sp modelId="{DEAF6523-10A4-432D-BEF8-1233E65EE159}">
      <dsp:nvSpPr>
        <dsp:cNvPr id="0" name=""/>
        <dsp:cNvSpPr/>
      </dsp:nvSpPr>
      <dsp:spPr>
        <a:xfrm>
          <a:off x="634374" y="1750398"/>
          <a:ext cx="1166932" cy="116693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2AA377D-1B8A-4D9D-B7B9-9B3A0886F30B}">
      <dsp:nvSpPr>
        <dsp:cNvPr id="0" name=""/>
        <dsp:cNvSpPr/>
      </dsp:nvSpPr>
      <dsp:spPr>
        <a:xfrm>
          <a:off x="1217840" y="3267653"/>
          <a:ext cx="9820517" cy="933545"/>
        </a:xfrm>
        <a:prstGeom prst="rect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65000"/>
                <a:lumMod val="110000"/>
              </a:schemeClr>
            </a:gs>
            <a:gs pos="88000">
              <a:schemeClr val="accent2">
                <a:hueOff val="-1976191"/>
                <a:satOff val="9467"/>
                <a:lumOff val="8758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100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En base al potencial en las fincas y haciendas se recomienda implementar turismo ornitológico con la finalidad de captar un segmento más amplio.  Los emprendimientos deben adecuar las instalaciones y contar con los equipos necesarios para ofrecer un servicio de calidad y satisfacer las necesidades de estos consumidores.</a:t>
          </a:r>
          <a:endParaRPr lang="es-ES" sz="1800" kern="1200" dirty="0"/>
        </a:p>
      </dsp:txBody>
      <dsp:txXfrm>
        <a:off x="1217840" y="3267653"/>
        <a:ext cx="9820517" cy="933545"/>
      </dsp:txXfrm>
    </dsp:sp>
    <dsp:sp modelId="{15F368E5-B916-411A-B3A4-94B5858C4603}">
      <dsp:nvSpPr>
        <dsp:cNvPr id="0" name=""/>
        <dsp:cNvSpPr/>
      </dsp:nvSpPr>
      <dsp:spPr>
        <a:xfrm>
          <a:off x="634374" y="3150960"/>
          <a:ext cx="1166932" cy="116693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3BFB461-5B26-42CA-A53E-33EBC9EA1A31}">
      <dsp:nvSpPr>
        <dsp:cNvPr id="0" name=""/>
        <dsp:cNvSpPr/>
      </dsp:nvSpPr>
      <dsp:spPr>
        <a:xfrm>
          <a:off x="682617" y="4668214"/>
          <a:ext cx="10355740" cy="933545"/>
        </a:xfrm>
        <a:prstGeom prst="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65000"/>
                <a:lumMod val="110000"/>
              </a:schemeClr>
            </a:gs>
            <a:gs pos="88000">
              <a:schemeClr val="accent2">
                <a:hueOff val="-2964286"/>
                <a:satOff val="14200"/>
                <a:lumOff val="1313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100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Uso de redes sociales y medios digitales para dar a conocer los negocio, difundir su imagen y promocionar sus servicios. Otro medio factible es crear alianzas con agencias de viajes que a más de promover la oferta turística generan tanto a sus propietarios como a los consumidores, mayor seguridad al momento de realizar una reservación.</a:t>
          </a:r>
          <a:endParaRPr lang="es-ES" sz="1800" kern="1200" dirty="0"/>
        </a:p>
      </dsp:txBody>
      <dsp:txXfrm>
        <a:off x="682617" y="4668214"/>
        <a:ext cx="10355740" cy="933545"/>
      </dsp:txXfrm>
    </dsp:sp>
    <dsp:sp modelId="{9C0E4FDB-836B-44D0-894F-AA8A737357D2}">
      <dsp:nvSpPr>
        <dsp:cNvPr id="0" name=""/>
        <dsp:cNvSpPr/>
      </dsp:nvSpPr>
      <dsp:spPr>
        <a:xfrm>
          <a:off x="99150" y="4551521"/>
          <a:ext cx="1166932" cy="116693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88882-F3DD-45B6-A7F0-4F196A2B0DD1}">
      <dsp:nvSpPr>
        <dsp:cNvPr id="0" name=""/>
        <dsp:cNvSpPr/>
      </dsp:nvSpPr>
      <dsp:spPr>
        <a:xfrm>
          <a:off x="-4309163" y="-665826"/>
          <a:ext cx="5171340" cy="5171340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59273-475D-4379-A1C3-CF52CD005280}">
      <dsp:nvSpPr>
        <dsp:cNvPr id="0" name=""/>
        <dsp:cNvSpPr/>
      </dsp:nvSpPr>
      <dsp:spPr>
        <a:xfrm>
          <a:off x="705830" y="348064"/>
          <a:ext cx="9375416" cy="14978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06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recomienda que los dueños de las haciendas y fincas reconozcan la importancia de legalizar sus negocios con entidades gubernamentales que manejan el turismo dentro del país como el MINTUR, para que puedan acceder a beneficios como capacitaciones, designación de presupuestos, reconocimientos, campañas publicitarias nacionales, entre otros.</a:t>
          </a:r>
          <a:endParaRPr lang="es-ES" sz="1800" kern="1200" dirty="0"/>
        </a:p>
      </dsp:txBody>
      <dsp:txXfrm>
        <a:off x="705830" y="348064"/>
        <a:ext cx="9375416" cy="1497869"/>
      </dsp:txXfrm>
    </dsp:sp>
    <dsp:sp modelId="{DA3D4D4E-047D-47FC-A894-A2185E2E4BF0}">
      <dsp:nvSpPr>
        <dsp:cNvPr id="0" name=""/>
        <dsp:cNvSpPr/>
      </dsp:nvSpPr>
      <dsp:spPr>
        <a:xfrm>
          <a:off x="20254" y="411422"/>
          <a:ext cx="1371152" cy="13711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1BF8FB7-303B-41F6-9D33-90C191960693}">
      <dsp:nvSpPr>
        <dsp:cNvPr id="0" name=""/>
        <dsp:cNvSpPr/>
      </dsp:nvSpPr>
      <dsp:spPr>
        <a:xfrm>
          <a:off x="705830" y="1997034"/>
          <a:ext cx="9375416" cy="1491309"/>
        </a:xfrm>
        <a:prstGeom prst="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65000"/>
                <a:lumMod val="110000"/>
              </a:schemeClr>
            </a:gs>
            <a:gs pos="88000">
              <a:schemeClr val="accent2">
                <a:hueOff val="-2964286"/>
                <a:satOff val="14200"/>
                <a:lumOff val="1313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06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 recomienda que el GAD parroquial actualice el catastro turístico, priorizando zonas frágiles para su cuidado y conservación; aparte de trabajar en conjunto con instituciones académicas y los representantes de las haciendas y las fincas para implementar un manual de buenas prácticas ambientales y educación ambiental no formal con el objetivo de crear consciencia sobre el manejo de los recursos y las consecuencias generadas por la actividad turística.</a:t>
          </a:r>
          <a:endParaRPr lang="es-ES" sz="1800" kern="1200" dirty="0"/>
        </a:p>
      </dsp:txBody>
      <dsp:txXfrm>
        <a:off x="705830" y="1997034"/>
        <a:ext cx="9375416" cy="1491309"/>
      </dsp:txXfrm>
    </dsp:sp>
    <dsp:sp modelId="{DEAF6523-10A4-432D-BEF8-1233E65EE159}">
      <dsp:nvSpPr>
        <dsp:cNvPr id="0" name=""/>
        <dsp:cNvSpPr/>
      </dsp:nvSpPr>
      <dsp:spPr>
        <a:xfrm>
          <a:off x="20254" y="2057112"/>
          <a:ext cx="1371152" cy="13711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0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6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028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3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7409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07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07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6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60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4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8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47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7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8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08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8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90A60-5307-4113-8E07-60AA930030F1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22/01/2020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6869-10E5-4261-AD16-A1402F5A2EF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3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7" Type="http://schemas.openxmlformats.org/officeDocument/2006/relationships/image" Target="../media/image29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50560" y="1180193"/>
            <a:ext cx="9628908" cy="528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DEPARTAMENTO DE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CIENCIAS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ECON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MICAS ADMINISTRATIVAS Y DE COMERCIO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CARRERA DE INGENIER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EN ADMINISTRACI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TUR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STICA Y HOTELERA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TEMA: </a:t>
            </a:r>
            <a:r>
              <a:rPr lang="es-EC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TURISMO RURAL COMO ALTERNATIVA PARA EL DESARROLLO SOSTENIBLE DE LA PARROQUIA GUALEA, CANTÓN QUITO, ORIENTADO A LAS HACIENDAS Y </a:t>
            </a:r>
            <a:r>
              <a:rPr lang="es-EC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FINCAS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AUTORAS:</a:t>
            </a: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MOLINA SIMBAÑA TATIANA VANESSA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SUQUILANDA MENDOZA JOSSELYN DANIELA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DIRECTOR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MSC. ELOÍSA ACOSTA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SANGOLQU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2020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Imagen 3" descr="Descripción: Resultado de imagen par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3" y="140677"/>
            <a:ext cx="3903785" cy="8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Resultado de imagen para logo de turismo espe">
            <a:extLst>
              <a:ext uri="{FF2B5EF4-FFF2-40B4-BE49-F238E27FC236}">
                <a16:creationId xmlns:a16="http://schemas.microsoft.com/office/drawing/2014/main" id="{7DE8C2BD-47FF-4D54-BF8B-DF91CCAAAF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943" y="4822557"/>
            <a:ext cx="1833049" cy="1789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19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770" y="374072"/>
            <a:ext cx="5917430" cy="1080655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DIAGNÓSTICO </a:t>
            </a:r>
            <a:r>
              <a:rPr lang="es-EC" b="1" dirty="0" smtClean="0"/>
              <a:t>SITUACIONAL – ECONÓMICO - SOCIAL  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4" y="1628890"/>
            <a:ext cx="5362575" cy="4730345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58" y="1052945"/>
            <a:ext cx="5401429" cy="3610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7148945" y="5114744"/>
            <a:ext cx="421178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PEA de Gualea está representada por 899 personas de las cuales el 71,10% son hombres y el 28,90% son mujeres.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54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6346921" cy="1108364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DIAGNÓSTICO </a:t>
            </a:r>
            <a:r>
              <a:rPr lang="es-EC" b="1" dirty="0" smtClean="0"/>
              <a:t>SITUACIONAL</a:t>
            </a:r>
            <a:br>
              <a:rPr lang="es-EC" b="1" dirty="0" smtClean="0"/>
            </a:br>
            <a:r>
              <a:rPr lang="es-EC" b="1" dirty="0" smtClean="0"/>
              <a:t>MERCADO TURÍSTICO </a:t>
            </a:r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614819"/>
              </p:ext>
            </p:extLst>
          </p:nvPr>
        </p:nvGraphicFramePr>
        <p:xfrm>
          <a:off x="6802581" y="207818"/>
          <a:ext cx="5153891" cy="648505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987919">
                  <a:extLst>
                    <a:ext uri="{9D8B030D-6E8A-4147-A177-3AD203B41FA5}">
                      <a16:colId xmlns:a16="http://schemas.microsoft.com/office/drawing/2014/main" val="2569296805"/>
                    </a:ext>
                  </a:extLst>
                </a:gridCol>
                <a:gridCol w="1157310">
                  <a:extLst>
                    <a:ext uri="{9D8B030D-6E8A-4147-A177-3AD203B41FA5}">
                      <a16:colId xmlns:a16="http://schemas.microsoft.com/office/drawing/2014/main" val="1598173826"/>
                    </a:ext>
                  </a:extLst>
                </a:gridCol>
                <a:gridCol w="1258489">
                  <a:extLst>
                    <a:ext uri="{9D8B030D-6E8A-4147-A177-3AD203B41FA5}">
                      <a16:colId xmlns:a16="http://schemas.microsoft.com/office/drawing/2014/main" val="2672677692"/>
                    </a:ext>
                  </a:extLst>
                </a:gridCol>
                <a:gridCol w="880486">
                  <a:extLst>
                    <a:ext uri="{9D8B030D-6E8A-4147-A177-3AD203B41FA5}">
                      <a16:colId xmlns:a16="http://schemas.microsoft.com/office/drawing/2014/main" val="2417464132"/>
                    </a:ext>
                  </a:extLst>
                </a:gridCol>
                <a:gridCol w="869687">
                  <a:extLst>
                    <a:ext uri="{9D8B030D-6E8A-4147-A177-3AD203B41FA5}">
                      <a16:colId xmlns:a16="http://schemas.microsoft.com/office/drawing/2014/main" val="1759643157"/>
                    </a:ext>
                  </a:extLst>
                </a:gridCol>
              </a:tblGrid>
              <a:tr h="174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Atractivo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Ubicación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Categoría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Subtipo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4020638267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 Pachijal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 las Tolas vía Ayapi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Atractivo natural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Río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2710120567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 Los Dragos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Barrio las Tolas vía San Luis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Atractivo natural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Ríos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303915342"/>
                  </a:ext>
                </a:extLst>
              </a:tr>
              <a:tr h="546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Cascada El Cristal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las Tolas vía Ayapi – Finca Nueva Esperanza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Atractivo natural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1924717714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Cascada de Santa Marta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Gualea Cruz- Santa Marta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Atractivo natural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2509577313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Cascada El Rosario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Guanábana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Finca las Taguas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Atractivo natural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3039061556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Cascada La Zamora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Las Tolas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Atractivo natural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2829769452"/>
                  </a:ext>
                </a:extLst>
              </a:tr>
              <a:tr h="696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Cascada del río San Carlos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El Belén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Hacienda Acuarela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Atractivo natural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Ríos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1566545810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Cascada Habaspamba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Gualea Centro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Atractivo natural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Ríos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527627009"/>
                  </a:ext>
                </a:extLst>
              </a:tr>
              <a:tr h="546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Cascada Río Pishashi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Porvenir 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Finca Integral Toali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Atractivo natural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Ríos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Cascada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1706687690"/>
                  </a:ext>
                </a:extLst>
              </a:tr>
              <a:tr h="546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Cueva de los Tayos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Bellavista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Hacienda Miravalle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Atractivo natural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Fenómeno espeleológico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Cueva o caverna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1469080858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Aguas termales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Vista Hermosa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Atractivo natural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Aguas subterráneas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Manantial de agua termal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185548521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Petroglifos y tolas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San Luis Alto y Las Tolas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Manifestación cultural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Arquitectura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Área arqueológica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1141972942"/>
                  </a:ext>
                </a:extLst>
              </a:tr>
              <a:tr h="360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Museo de sitio Tulipe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Tulipe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Manifestación cultural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Arquitectura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Museo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3991119169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Reserva Biológica “Un poco del Chocó”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Barrio Las Tolas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Manifestación cultural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Realizaciones técnicas y científicas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Centros de exhibición de flora y fauna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0286" marR="30286" marT="0" marB="0"/>
                </a:tc>
                <a:extLst>
                  <a:ext uri="{0D108BD9-81ED-4DB2-BD59-A6C34878D82A}">
                    <a16:rowId xmlns:a16="http://schemas.microsoft.com/office/drawing/2014/main" val="2082547584"/>
                  </a:ext>
                </a:extLst>
              </a:tr>
            </a:tbl>
          </a:graphicData>
        </a:graphic>
      </p:graphicFrame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7" y="4054075"/>
            <a:ext cx="4029637" cy="263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85" y="1717965"/>
            <a:ext cx="4387956" cy="27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061" y="360219"/>
            <a:ext cx="5377103" cy="1320800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DIAGNÓSTICO SITUACIONAL</a:t>
            </a:r>
            <a:br>
              <a:rPr lang="es-EC" b="1" dirty="0"/>
            </a:br>
            <a:r>
              <a:rPr lang="es-EC" b="1" dirty="0" smtClean="0"/>
              <a:t>PLANTA TURÍSTICA</a:t>
            </a:r>
            <a:endParaRPr lang="es-ES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640687"/>
              </p:ext>
            </p:extLst>
          </p:nvPr>
        </p:nvGraphicFramePr>
        <p:xfrm>
          <a:off x="5417129" y="360219"/>
          <a:ext cx="6567054" cy="6228777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53984">
                  <a:extLst>
                    <a:ext uri="{9D8B030D-6E8A-4147-A177-3AD203B41FA5}">
                      <a16:colId xmlns:a16="http://schemas.microsoft.com/office/drawing/2014/main" val="3746869025"/>
                    </a:ext>
                  </a:extLst>
                </a:gridCol>
                <a:gridCol w="1380144">
                  <a:extLst>
                    <a:ext uri="{9D8B030D-6E8A-4147-A177-3AD203B41FA5}">
                      <a16:colId xmlns:a16="http://schemas.microsoft.com/office/drawing/2014/main" val="2239358822"/>
                    </a:ext>
                  </a:extLst>
                </a:gridCol>
                <a:gridCol w="1651927">
                  <a:extLst>
                    <a:ext uri="{9D8B030D-6E8A-4147-A177-3AD203B41FA5}">
                      <a16:colId xmlns:a16="http://schemas.microsoft.com/office/drawing/2014/main" val="1537698616"/>
                    </a:ext>
                  </a:extLst>
                </a:gridCol>
                <a:gridCol w="1007860">
                  <a:extLst>
                    <a:ext uri="{9D8B030D-6E8A-4147-A177-3AD203B41FA5}">
                      <a16:colId xmlns:a16="http://schemas.microsoft.com/office/drawing/2014/main" val="396227398"/>
                    </a:ext>
                  </a:extLst>
                </a:gridCol>
                <a:gridCol w="1246376">
                  <a:extLst>
                    <a:ext uri="{9D8B030D-6E8A-4147-A177-3AD203B41FA5}">
                      <a16:colId xmlns:a16="http://schemas.microsoft.com/office/drawing/2014/main" val="330391142"/>
                    </a:ext>
                  </a:extLst>
                </a:gridCol>
                <a:gridCol w="1126763">
                  <a:extLst>
                    <a:ext uri="{9D8B030D-6E8A-4147-A177-3AD203B41FA5}">
                      <a16:colId xmlns:a16="http://schemas.microsoft.com/office/drawing/2014/main" val="8199548"/>
                    </a:ext>
                  </a:extLst>
                </a:gridCol>
              </a:tblGrid>
              <a:tr h="15863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100" dirty="0">
                          <a:effectLst/>
                        </a:rPr>
                        <a:t>Nombre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100">
                          <a:effectLst/>
                        </a:rPr>
                        <a:t>Ubicación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100">
                          <a:effectLst/>
                        </a:rPr>
                        <a:t>Actividad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100">
                          <a:effectLst/>
                        </a:rPr>
                        <a:t>Subactividad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100">
                          <a:effectLst/>
                        </a:rPr>
                        <a:t>Capacidad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2671454781"/>
                  </a:ext>
                </a:extLst>
              </a:tr>
              <a:tr h="307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Yumbo Spa and Resort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El Porvenir, a 23 km de Nanegalito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Lodge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724110927"/>
                  </a:ext>
                </a:extLst>
              </a:tr>
              <a:tr h="46497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Hostería Ecológica Sumak Pakari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Barrio Gualea Cruz, a 300 m de la vía </a:t>
                      </a:r>
                      <a:r>
                        <a:rPr lang="es-EC" sz="1100" dirty="0" err="1">
                          <a:effectLst/>
                        </a:rPr>
                        <a:t>Tulipe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Hostería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22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3537804414"/>
                  </a:ext>
                </a:extLst>
              </a:tr>
              <a:tr h="307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Hospedaje Ricardo El Gualeanito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Barrio Gualea Centro, junto al parque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Hostal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17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3478020041"/>
                  </a:ext>
                </a:extLst>
              </a:tr>
              <a:tr h="46497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La Belle </a:t>
                      </a:r>
                      <a:r>
                        <a:rPr lang="es-EC" sz="1100" dirty="0" err="1">
                          <a:effectLst/>
                        </a:rPr>
                        <a:t>Vue</a:t>
                      </a:r>
                      <a:r>
                        <a:rPr lang="es-EC" sz="1100" dirty="0">
                          <a:effectLst/>
                        </a:rPr>
                        <a:t> Lodge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Barrio Guanábana, km 19 vía La Armenia - Pacto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Alojamiento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Lodge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42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3311411917"/>
                  </a:ext>
                </a:extLst>
              </a:tr>
              <a:tr h="6225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Hacienda Turística Tierra de Tayos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Bellavista, sector Miravalle, vía Gualea Cruz – El Chontal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Hacienda turística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1332945792"/>
                  </a:ext>
                </a:extLst>
              </a:tr>
              <a:tr h="307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Hospedaje S/N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Barrio Gualea Centro, junto al parque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Hostal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2645144155"/>
                  </a:ext>
                </a:extLst>
              </a:tr>
              <a:tr h="464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Finca Agroturística Las Taguas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Guanábana, km 19 vía La Armenia - Pacto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Área de camping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4258891779"/>
                  </a:ext>
                </a:extLst>
              </a:tr>
              <a:tr h="6225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Finca Integral Toali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El Porvenir, vías: Gualea Cruz – El Chontal, Toali - Pacto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Área de camping / Cabaña / Casa comunitaria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 definido / 6 pax / 4 pax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1223503879"/>
                  </a:ext>
                </a:extLst>
              </a:tr>
              <a:tr h="780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PAAMAC - Productores Agrícolas y Acuícolas de Manchuri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Urcutambo, vías: Gualea Cruz – El Chontal, Urcutambo – La Lagua Nanegal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Área de camping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 definido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2431997736"/>
                  </a:ext>
                </a:extLst>
              </a:tr>
              <a:tr h="464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">
                          <a:effectLst/>
                        </a:rPr>
                        <a:t> 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Paradero Villa Vida Nueva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Gualea Centro, km 16 vía La Armenia - Pacto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Alimentos y bebidas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Restaurante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30 </a:t>
                      </a:r>
                      <a:r>
                        <a:rPr lang="es-EC" sz="1100" dirty="0" err="1">
                          <a:effectLst/>
                        </a:rPr>
                        <a:t>pax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3199714479"/>
                  </a:ext>
                </a:extLst>
              </a:tr>
              <a:tr h="307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Restaurante Chavelita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Gualea Centro, junto al parque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Alimentos y bebidas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Restaurante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20 </a:t>
                      </a:r>
                      <a:r>
                        <a:rPr lang="es-EC" sz="1100" dirty="0" err="1">
                          <a:effectLst/>
                        </a:rPr>
                        <a:t>pax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53182810"/>
                  </a:ext>
                </a:extLst>
              </a:tr>
              <a:tr h="307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Restaurante Inesita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Gualea Centro, junto al parque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Alimentos y bebidas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Restaurante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 </a:t>
                      </a:r>
                      <a:r>
                        <a:rPr lang="es-EC" sz="1100" dirty="0" err="1">
                          <a:effectLst/>
                        </a:rPr>
                        <a:t>pax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4250130268"/>
                  </a:ext>
                </a:extLst>
              </a:tr>
              <a:tr h="307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Comedor y picantería S/N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Barrio Gualea Centro, junto al parque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Alimentos y bebidas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Restaurante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 </a:t>
                      </a:r>
                      <a:r>
                        <a:rPr lang="es-EC" sz="1100" dirty="0" err="1">
                          <a:effectLst/>
                        </a:rPr>
                        <a:t>pax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351" marR="31351" marT="0" marB="0" anchor="ctr"/>
                </a:tc>
                <a:extLst>
                  <a:ext uri="{0D108BD9-81ED-4DB2-BD59-A6C34878D82A}">
                    <a16:rowId xmlns:a16="http://schemas.microsoft.com/office/drawing/2014/main" val="897266860"/>
                  </a:ext>
                </a:extLst>
              </a:tr>
            </a:tbl>
          </a:graphicData>
        </a:graphic>
      </p:graphicFrame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9" y="4361284"/>
            <a:ext cx="3433693" cy="2378778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9" y="2208054"/>
            <a:ext cx="4568108" cy="18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4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825" y="270164"/>
            <a:ext cx="6942666" cy="1025236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DIAGNÓSTICO SITUACIONAL</a:t>
            </a:r>
            <a:br>
              <a:rPr lang="es-EC" b="1" dirty="0"/>
            </a:br>
            <a:r>
              <a:rPr lang="es-EC" b="1" dirty="0" smtClean="0"/>
              <a:t>OFERTA TURÍSTICA</a:t>
            </a:r>
            <a:endParaRPr lang="es-ES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" y="1524000"/>
            <a:ext cx="5760027" cy="3764636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2" y="0"/>
            <a:ext cx="5721928" cy="4793310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0" y="4793310"/>
            <a:ext cx="5971310" cy="1766163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3" y="5288636"/>
            <a:ext cx="5571067" cy="1381286"/>
          </a:xfrm>
          <a:prstGeom prst="rect">
            <a:avLst/>
          </a:prstGeom>
        </p:spPr>
      </p:pic>
      <p:pic>
        <p:nvPicPr>
          <p:cNvPr id="4098" name="Imagen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11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Imagen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5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18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77334" y="609600"/>
            <a:ext cx="7413721" cy="886691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/>
              <a:t>HACIENDAS Y FINCAS TURÍSTICAS</a:t>
            </a:r>
            <a:endParaRPr lang="es-ES" sz="3200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050825"/>
              </p:ext>
            </p:extLst>
          </p:nvPr>
        </p:nvGraphicFramePr>
        <p:xfrm>
          <a:off x="304801" y="1773383"/>
          <a:ext cx="11693235" cy="4740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3148">
                  <a:extLst>
                    <a:ext uri="{9D8B030D-6E8A-4147-A177-3AD203B41FA5}">
                      <a16:colId xmlns:a16="http://schemas.microsoft.com/office/drawing/2014/main" val="542165825"/>
                    </a:ext>
                  </a:extLst>
                </a:gridCol>
                <a:gridCol w="2486002">
                  <a:extLst>
                    <a:ext uri="{9D8B030D-6E8A-4147-A177-3AD203B41FA5}">
                      <a16:colId xmlns:a16="http://schemas.microsoft.com/office/drawing/2014/main" val="3543380214"/>
                    </a:ext>
                  </a:extLst>
                </a:gridCol>
                <a:gridCol w="1776789">
                  <a:extLst>
                    <a:ext uri="{9D8B030D-6E8A-4147-A177-3AD203B41FA5}">
                      <a16:colId xmlns:a16="http://schemas.microsoft.com/office/drawing/2014/main" val="4156879747"/>
                    </a:ext>
                  </a:extLst>
                </a:gridCol>
                <a:gridCol w="2130979">
                  <a:extLst>
                    <a:ext uri="{9D8B030D-6E8A-4147-A177-3AD203B41FA5}">
                      <a16:colId xmlns:a16="http://schemas.microsoft.com/office/drawing/2014/main" val="4284136966"/>
                    </a:ext>
                  </a:extLst>
                </a:gridCol>
                <a:gridCol w="2368218">
                  <a:extLst>
                    <a:ext uri="{9D8B030D-6E8A-4147-A177-3AD203B41FA5}">
                      <a16:colId xmlns:a16="http://schemas.microsoft.com/office/drawing/2014/main" val="3899774275"/>
                    </a:ext>
                  </a:extLst>
                </a:gridCol>
                <a:gridCol w="1628099">
                  <a:extLst>
                    <a:ext uri="{9D8B030D-6E8A-4147-A177-3AD203B41FA5}">
                      <a16:colId xmlns:a16="http://schemas.microsoft.com/office/drawing/2014/main" val="24393572"/>
                    </a:ext>
                  </a:extLst>
                </a:gridCol>
              </a:tblGrid>
              <a:tr h="65244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Hacienda Turística Tierra de Tayos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Hacienda </a:t>
                      </a:r>
                      <a:r>
                        <a:rPr lang="es-EC" sz="1200" dirty="0" err="1">
                          <a:effectLst/>
                        </a:rPr>
                        <a:t>Agroturística</a:t>
                      </a:r>
                      <a:r>
                        <a:rPr lang="es-EC" sz="1200" dirty="0">
                          <a:effectLst/>
                        </a:rPr>
                        <a:t> El Quetzal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Finca </a:t>
                      </a:r>
                      <a:r>
                        <a:rPr lang="es-EC" sz="1200" dirty="0" err="1">
                          <a:effectLst/>
                        </a:rPr>
                        <a:t>Agroturística</a:t>
                      </a:r>
                      <a:r>
                        <a:rPr lang="es-EC" sz="1200" dirty="0">
                          <a:effectLst/>
                        </a:rPr>
                        <a:t> Las Taguas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Finca Integral </a:t>
                      </a:r>
                      <a:r>
                        <a:rPr lang="es-EC" sz="1200" dirty="0" err="1">
                          <a:effectLst/>
                        </a:rPr>
                        <a:t>Toali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Finca </a:t>
                      </a:r>
                      <a:r>
                        <a:rPr lang="es-EC" sz="1200" dirty="0" err="1">
                          <a:effectLst/>
                        </a:rPr>
                        <a:t>Agroturística</a:t>
                      </a:r>
                      <a:r>
                        <a:rPr lang="es-EC" sz="1200" dirty="0">
                          <a:effectLst/>
                        </a:rPr>
                        <a:t> Las Lejanías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extLst>
                  <a:ext uri="{0D108BD9-81ED-4DB2-BD59-A6C34878D82A}">
                    <a16:rowId xmlns:a16="http://schemas.microsoft.com/office/drawing/2014/main" val="4068606964"/>
                  </a:ext>
                </a:extLst>
              </a:tr>
              <a:tr h="65244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Propietario / Contacto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Hugo Morales / 0988568941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Juan Freire / 0968856561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Manuel Aules / 0991105880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Cristóbal Ortiz / 0997113541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Jaime Reyes / 0961311275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extLst>
                  <a:ext uri="{0D108BD9-81ED-4DB2-BD59-A6C34878D82A}">
                    <a16:rowId xmlns:a16="http://schemas.microsoft.com/office/drawing/2014/main" val="1266924502"/>
                  </a:ext>
                </a:extLst>
              </a:tr>
              <a:tr h="32090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Extensión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150 ha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55 ha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18 ha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28 ha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27 ha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extLst>
                  <a:ext uri="{0D108BD9-81ED-4DB2-BD59-A6C34878D82A}">
                    <a16:rowId xmlns:a16="http://schemas.microsoft.com/office/drawing/2014/main" val="723377285"/>
                  </a:ext>
                </a:extLst>
              </a:tr>
              <a:tr h="37058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Legalización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Legal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No legal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marR="7556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No legal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No legal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No legal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extLst>
                  <a:ext uri="{0D108BD9-81ED-4DB2-BD59-A6C34878D82A}">
                    <a16:rowId xmlns:a16="http://schemas.microsoft.com/office/drawing/2014/main" val="668487235"/>
                  </a:ext>
                </a:extLst>
              </a:tr>
              <a:tr h="81821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Ubicación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marR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Barrio Bellavista, sector Miravalle, vía Gualea Cruz – El Chontal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marR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Barrio Las Tolas, vía La Armenia – </a:t>
                      </a:r>
                      <a:r>
                        <a:rPr lang="es-EC" sz="1200" dirty="0" err="1">
                          <a:effectLst/>
                        </a:rPr>
                        <a:t>Tulipe</a:t>
                      </a:r>
                      <a:r>
                        <a:rPr lang="es-EC" sz="1200" dirty="0">
                          <a:effectLst/>
                        </a:rPr>
                        <a:t> – Las Tolas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Barrio Guanábana, km 19 vía La Armenia - Pacto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Barrio El Porvenir, vías: Gualea Cruz – El Chontal, </a:t>
                      </a:r>
                      <a:r>
                        <a:rPr lang="es-EC" sz="1200" dirty="0" err="1">
                          <a:effectLst/>
                        </a:rPr>
                        <a:t>Toali</a:t>
                      </a:r>
                      <a:r>
                        <a:rPr lang="es-EC" sz="1200" dirty="0">
                          <a:effectLst/>
                        </a:rPr>
                        <a:t> - Pacto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San Luis Alto, vía La Armenia – Gualea – San Luis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extLst>
                  <a:ext uri="{0D108BD9-81ED-4DB2-BD59-A6C34878D82A}">
                    <a16:rowId xmlns:a16="http://schemas.microsoft.com/office/drawing/2014/main" val="3265925935"/>
                  </a:ext>
                </a:extLst>
              </a:tr>
              <a:tr h="181283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Atractivos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Cueva de los tayos, cascada, río Chirapi, flora y fauna  de la  bioregión del Chocó Andino, artesanías, explotaciones agropecuarias,  gastronomía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Río y cascada San Carlos, quebrada Santa Cecilia, Tola Freire, Bosque de </a:t>
                      </a:r>
                      <a:r>
                        <a:rPr lang="es-EC" sz="1200" dirty="0" err="1">
                          <a:effectLst/>
                        </a:rPr>
                        <a:t>Pachijal</a:t>
                      </a:r>
                      <a:r>
                        <a:rPr lang="es-EC" sz="1200" dirty="0">
                          <a:effectLst/>
                        </a:rPr>
                        <a:t> y </a:t>
                      </a:r>
                      <a:r>
                        <a:rPr lang="es-EC" sz="1200" dirty="0" err="1">
                          <a:effectLst/>
                        </a:rPr>
                        <a:t>Ayapi</a:t>
                      </a:r>
                      <a:r>
                        <a:rPr lang="es-EC" sz="1200" dirty="0">
                          <a:effectLst/>
                        </a:rPr>
                        <a:t>,  artesanías,  explotaciones agropecuarias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Cascada el Rosario, río </a:t>
                      </a:r>
                      <a:r>
                        <a:rPr lang="es-EC" sz="1200" dirty="0" err="1">
                          <a:effectLst/>
                        </a:rPr>
                        <a:t>Piripe</a:t>
                      </a:r>
                      <a:r>
                        <a:rPr lang="es-EC" sz="1200" dirty="0">
                          <a:effectLst/>
                        </a:rPr>
                        <a:t>, bosque primario de la  </a:t>
                      </a:r>
                      <a:r>
                        <a:rPr lang="es-EC" sz="1200" dirty="0" err="1">
                          <a:effectLst/>
                        </a:rPr>
                        <a:t>bioregión</a:t>
                      </a:r>
                      <a:r>
                        <a:rPr lang="es-EC" sz="1200" dirty="0">
                          <a:effectLst/>
                        </a:rPr>
                        <a:t> del Chocó Andino,  flora y fauna, gastronomía,  eventos artísticos - música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Río y cascada </a:t>
                      </a:r>
                      <a:r>
                        <a:rPr lang="es-EC" sz="1200" dirty="0" err="1">
                          <a:effectLst/>
                        </a:rPr>
                        <a:t>Pishashi</a:t>
                      </a:r>
                      <a:r>
                        <a:rPr lang="es-EC" sz="1200" dirty="0">
                          <a:effectLst/>
                        </a:rPr>
                        <a:t>,  flora y fauna  de la  </a:t>
                      </a:r>
                      <a:r>
                        <a:rPr lang="es-EC" sz="1200" dirty="0" err="1">
                          <a:effectLst/>
                        </a:rPr>
                        <a:t>bioregión</a:t>
                      </a:r>
                      <a:r>
                        <a:rPr lang="es-EC" sz="1200" dirty="0">
                          <a:effectLst/>
                        </a:rPr>
                        <a:t> del Chocó Andino, explotaciones, agropecuarias y pesqueras,  gastronomía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Río </a:t>
                      </a:r>
                      <a:r>
                        <a:rPr lang="es-EC" sz="1200" dirty="0" err="1">
                          <a:effectLst/>
                        </a:rPr>
                        <a:t>Palanzuro</a:t>
                      </a:r>
                      <a:r>
                        <a:rPr lang="es-EC" sz="1200" dirty="0">
                          <a:effectLst/>
                        </a:rPr>
                        <a:t>, quebrada El Duende, explotaciones agropecuarias  y pesqueras.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extLst>
                  <a:ext uri="{0D108BD9-81ED-4DB2-BD59-A6C34878D82A}">
                    <a16:rowId xmlns:a16="http://schemas.microsoft.com/office/drawing/2014/main" val="279849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98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335199"/>
              </p:ext>
            </p:extLst>
          </p:nvPr>
        </p:nvGraphicFramePr>
        <p:xfrm>
          <a:off x="123091" y="1107831"/>
          <a:ext cx="11822724" cy="56515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17577">
                  <a:extLst>
                    <a:ext uri="{9D8B030D-6E8A-4147-A177-3AD203B41FA5}">
                      <a16:colId xmlns:a16="http://schemas.microsoft.com/office/drawing/2014/main" val="299381183"/>
                    </a:ext>
                  </a:extLst>
                </a:gridCol>
                <a:gridCol w="2513532">
                  <a:extLst>
                    <a:ext uri="{9D8B030D-6E8A-4147-A177-3AD203B41FA5}">
                      <a16:colId xmlns:a16="http://schemas.microsoft.com/office/drawing/2014/main" val="4142354985"/>
                    </a:ext>
                  </a:extLst>
                </a:gridCol>
                <a:gridCol w="1796467">
                  <a:extLst>
                    <a:ext uri="{9D8B030D-6E8A-4147-A177-3AD203B41FA5}">
                      <a16:colId xmlns:a16="http://schemas.microsoft.com/office/drawing/2014/main" val="1384279317"/>
                    </a:ext>
                  </a:extLst>
                </a:gridCol>
                <a:gridCol w="2154577">
                  <a:extLst>
                    <a:ext uri="{9D8B030D-6E8A-4147-A177-3AD203B41FA5}">
                      <a16:colId xmlns:a16="http://schemas.microsoft.com/office/drawing/2014/main" val="3052610214"/>
                    </a:ext>
                  </a:extLst>
                </a:gridCol>
                <a:gridCol w="2394443">
                  <a:extLst>
                    <a:ext uri="{9D8B030D-6E8A-4147-A177-3AD203B41FA5}">
                      <a16:colId xmlns:a16="http://schemas.microsoft.com/office/drawing/2014/main" val="3762014328"/>
                    </a:ext>
                  </a:extLst>
                </a:gridCol>
                <a:gridCol w="1646128">
                  <a:extLst>
                    <a:ext uri="{9D8B030D-6E8A-4147-A177-3AD203B41FA5}">
                      <a16:colId xmlns:a16="http://schemas.microsoft.com/office/drawing/2014/main" val="340773085"/>
                    </a:ext>
                  </a:extLst>
                </a:gridCol>
              </a:tblGrid>
              <a:tr h="32346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Actividades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Senderismo ecológico, observación de flora y fauna (principalmente aves), visita al río y cascada,  </a:t>
                      </a:r>
                      <a:r>
                        <a:rPr lang="es-EC" sz="1200" dirty="0" err="1">
                          <a:effectLst/>
                        </a:rPr>
                        <a:t>canyoning</a:t>
                      </a:r>
                      <a:r>
                        <a:rPr lang="es-EC" sz="1200" dirty="0">
                          <a:effectLst/>
                        </a:rPr>
                        <a:t>, fotografía rural, participación en actividades agropecuarias,  recorridos por cultivos, talleres para elaboración de chocolate y café, degustación de alimentos, ciclismo, fogatas, cabalgatas, recorrido en tractor, vivenciar manifestaciones culturales, folklóricas y esotéricas, baños energéticos.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Senderismo ecológico, observación de flora y fauna, recorridos por cultivos, visita a ríos y cascada, fotografía rural,  participación en actividades agropecuarias,   degustación de alimentos, ciclismo,  cabalgatas.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Senderismo ecológico, observación de flora y fauna, visita al río y cascada, observación y participación en elaboración de panela y  melcochas, degustación de alimentos y bebidas típicas, vivenciar manifestaciones folklóricas, baños energéticos,  pesca deportiva.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Senderismo ecológico, observación de flora y fauna (principalmente aves), visita al río y cascada,  participación en actividades agropecuarias,  recorridos por cultivos, talleres para elaboración de café,  degustación de alimentos y bebidas típicas, fogatas, recorrido en tractor, baños energéticos, </a:t>
                      </a:r>
                      <a:r>
                        <a:rPr lang="es-EC" sz="1200" dirty="0" err="1">
                          <a:effectLst/>
                        </a:rPr>
                        <a:t>bailoterapia</a:t>
                      </a:r>
                      <a:r>
                        <a:rPr lang="es-EC" sz="1200" dirty="0">
                          <a:effectLst/>
                        </a:rPr>
                        <a:t>, meditación.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Senderismo ecológico, visita al mirador, recorrido por cultivos, observación del proceso de elaboración de panela y melcocha, pesca deportiva, visita al río y la quebrada.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extLst>
                  <a:ext uri="{0D108BD9-81ED-4DB2-BD59-A6C34878D82A}">
                    <a16:rowId xmlns:a16="http://schemas.microsoft.com/office/drawing/2014/main" val="749674199"/>
                  </a:ext>
                </a:extLst>
              </a:tr>
              <a:tr h="17417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Servicios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Alojamiento capacidad para 30 pax con baños privados, </a:t>
                      </a:r>
                      <a:r>
                        <a:rPr lang="es-EC" sz="1100">
                          <a:effectLst/>
                        </a:rPr>
                        <a:t> </a:t>
                      </a:r>
                      <a:r>
                        <a:rPr lang="es-EC" sz="1200">
                          <a:effectLst/>
                        </a:rPr>
                        <a:t>alimentos y bebidas, áreas de camping, baterías sanitarias, guianza en español, alemán e inglés, parqueadero,  información turística, WIFI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>
                          <a:effectLst/>
                        </a:rPr>
                        <a:t>Alojamiento en cabañas para 8 pax con baño privado, </a:t>
                      </a:r>
                      <a:r>
                        <a:rPr lang="es-EC" sz="1100">
                          <a:effectLst/>
                        </a:rPr>
                        <a:t> </a:t>
                      </a:r>
                      <a:r>
                        <a:rPr lang="es-EC" sz="1200">
                          <a:effectLst/>
                        </a:rPr>
                        <a:t>alimentos y bebidas, zona de camping, guianza en español.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Zonas de camping para 60 </a:t>
                      </a:r>
                      <a:r>
                        <a:rPr lang="es-EC" sz="1200" dirty="0" err="1">
                          <a:effectLst/>
                        </a:rPr>
                        <a:t>pax</a:t>
                      </a:r>
                      <a:r>
                        <a:rPr lang="es-EC" sz="1200" dirty="0">
                          <a:effectLst/>
                        </a:rPr>
                        <a:t>, restaurante para 40 </a:t>
                      </a:r>
                      <a:r>
                        <a:rPr lang="es-EC" sz="1200" dirty="0" err="1">
                          <a:effectLst/>
                        </a:rPr>
                        <a:t>pax</a:t>
                      </a:r>
                      <a:r>
                        <a:rPr lang="es-EC" sz="1200" dirty="0">
                          <a:effectLst/>
                        </a:rPr>
                        <a:t>, baterías sanitarias, guianza en español e inglés, música en vivo, transporte para grupos,  parqueadero, </a:t>
                      </a:r>
                      <a:r>
                        <a:rPr lang="es-EC" sz="1100" dirty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información turística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Alojamiento en cabaña para 6 </a:t>
                      </a:r>
                      <a:r>
                        <a:rPr lang="es-EC" sz="1200" dirty="0" err="1">
                          <a:effectLst/>
                        </a:rPr>
                        <a:t>pax</a:t>
                      </a:r>
                      <a:r>
                        <a:rPr lang="es-EC" sz="1200" dirty="0">
                          <a:effectLst/>
                        </a:rPr>
                        <a:t> con baño privado, </a:t>
                      </a:r>
                      <a:r>
                        <a:rPr lang="es-EC" sz="1100" dirty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alimentos y bebidas, zona de camping, alojamiento comunitario para 4 </a:t>
                      </a:r>
                      <a:r>
                        <a:rPr lang="es-EC" sz="1200" dirty="0" err="1">
                          <a:effectLst/>
                        </a:rPr>
                        <a:t>pax</a:t>
                      </a:r>
                      <a:r>
                        <a:rPr lang="es-EC" sz="1200" dirty="0">
                          <a:effectLst/>
                        </a:rPr>
                        <a:t>, guianza en español, parqueadero.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effectLst/>
                        </a:rPr>
                        <a:t>Zonas de camping, alimentación bajo pedido.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1642" marR="31642" marT="0" marB="0" anchor="ctr"/>
                </a:tc>
                <a:extLst>
                  <a:ext uri="{0D108BD9-81ED-4DB2-BD59-A6C34878D82A}">
                    <a16:rowId xmlns:a16="http://schemas.microsoft.com/office/drawing/2014/main" val="3895032681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466894"/>
              </p:ext>
            </p:extLst>
          </p:nvPr>
        </p:nvGraphicFramePr>
        <p:xfrm>
          <a:off x="123092" y="455389"/>
          <a:ext cx="11843032" cy="720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9842">
                  <a:extLst>
                    <a:ext uri="{9D8B030D-6E8A-4147-A177-3AD203B41FA5}">
                      <a16:colId xmlns:a16="http://schemas.microsoft.com/office/drawing/2014/main" val="957898504"/>
                    </a:ext>
                  </a:extLst>
                </a:gridCol>
                <a:gridCol w="2517849">
                  <a:extLst>
                    <a:ext uri="{9D8B030D-6E8A-4147-A177-3AD203B41FA5}">
                      <a16:colId xmlns:a16="http://schemas.microsoft.com/office/drawing/2014/main" val="446174501"/>
                    </a:ext>
                  </a:extLst>
                </a:gridCol>
                <a:gridCol w="1799551">
                  <a:extLst>
                    <a:ext uri="{9D8B030D-6E8A-4147-A177-3AD203B41FA5}">
                      <a16:colId xmlns:a16="http://schemas.microsoft.com/office/drawing/2014/main" val="632777670"/>
                    </a:ext>
                  </a:extLst>
                </a:gridCol>
                <a:gridCol w="2158278">
                  <a:extLst>
                    <a:ext uri="{9D8B030D-6E8A-4147-A177-3AD203B41FA5}">
                      <a16:colId xmlns:a16="http://schemas.microsoft.com/office/drawing/2014/main" val="3121245759"/>
                    </a:ext>
                  </a:extLst>
                </a:gridCol>
                <a:gridCol w="2398556">
                  <a:extLst>
                    <a:ext uri="{9D8B030D-6E8A-4147-A177-3AD203B41FA5}">
                      <a16:colId xmlns:a16="http://schemas.microsoft.com/office/drawing/2014/main" val="1315963524"/>
                    </a:ext>
                  </a:extLst>
                </a:gridCol>
                <a:gridCol w="1648956">
                  <a:extLst>
                    <a:ext uri="{9D8B030D-6E8A-4147-A177-3AD203B41FA5}">
                      <a16:colId xmlns:a16="http://schemas.microsoft.com/office/drawing/2014/main" val="3912981641"/>
                    </a:ext>
                  </a:extLst>
                </a:gridCol>
              </a:tblGrid>
              <a:tr h="65244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Hacienda Turística Tierra de Tayos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Hacienda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Agroturística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 El Quetzal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Finca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Agroturística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 Las Taguas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Finca Integral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Toali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Finca </a:t>
                      </a: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</a:rPr>
                        <a:t>Agroturística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 Las Lejanías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158" marR="35158" marT="0" marB="0" anchor="ctr"/>
                </a:tc>
                <a:extLst>
                  <a:ext uri="{0D108BD9-81ED-4DB2-BD59-A6C34878D82A}">
                    <a16:rowId xmlns:a16="http://schemas.microsoft.com/office/drawing/2014/main" val="3268432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54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4651" y="740228"/>
            <a:ext cx="3359089" cy="696686"/>
          </a:xfrm>
        </p:spPr>
        <p:txBody>
          <a:bodyPr/>
          <a:lstStyle/>
          <a:p>
            <a:r>
              <a:rPr lang="es-EC" b="1" dirty="0" smtClean="0"/>
              <a:t>METODOLOGÍA </a:t>
            </a:r>
            <a:endParaRPr lang="es-ES" b="1" dirty="0"/>
          </a:p>
        </p:txBody>
      </p:sp>
      <p:graphicFrame>
        <p:nvGraphicFramePr>
          <p:cNvPr id="3" name="3 Diagrama">
            <a:extLst>
              <a:ext uri="{FF2B5EF4-FFF2-40B4-BE49-F238E27FC236}">
                <a16:creationId xmlns:a16="http://schemas.microsoft.com/office/drawing/2014/main" id="{9CC0BEC0-2BD5-4BA7-B676-88C8449FF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371442"/>
              </p:ext>
            </p:extLst>
          </p:nvPr>
        </p:nvGraphicFramePr>
        <p:xfrm>
          <a:off x="1198842" y="1406769"/>
          <a:ext cx="9844295" cy="5451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Resultado de imagen para metodolog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9" y="178526"/>
            <a:ext cx="2912145" cy="18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5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96245" y="1164661"/>
            <a:ext cx="4241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RESULTADOS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194" name="Picture 2" descr="Resultado de imagen para resultados de encue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29" y="2309583"/>
            <a:ext cx="5618208" cy="350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ENCUESTAS A TURISTAS</a:t>
            </a:r>
            <a:endParaRPr lang="es-ES" dirty="0"/>
          </a:p>
        </p:txBody>
      </p:sp>
      <p:sp>
        <p:nvSpPr>
          <p:cNvPr id="5" name="Flecha derecha 4"/>
          <p:cNvSpPr/>
          <p:nvPr/>
        </p:nvSpPr>
        <p:spPr>
          <a:xfrm>
            <a:off x="5878286" y="309154"/>
            <a:ext cx="3566160" cy="132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384 ENCUESTAS</a:t>
            </a:r>
            <a:endParaRPr lang="es-ES" dirty="0"/>
          </a:p>
        </p:txBody>
      </p:sp>
      <p:pic>
        <p:nvPicPr>
          <p:cNvPr id="10" name="Imagen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6"/>
          <a:stretch/>
        </p:blipFill>
        <p:spPr bwMode="auto">
          <a:xfrm>
            <a:off x="135083" y="1446056"/>
            <a:ext cx="3771120" cy="3240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36" y="4239492"/>
            <a:ext cx="3408219" cy="25042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73" y="1806863"/>
            <a:ext cx="5090865" cy="3002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31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/>
          <a:stretch/>
        </p:blipFill>
        <p:spPr bwMode="auto">
          <a:xfrm>
            <a:off x="196561" y="205220"/>
            <a:ext cx="4801466" cy="3400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7" b="19441"/>
          <a:stretch/>
        </p:blipFill>
        <p:spPr bwMode="auto">
          <a:xfrm>
            <a:off x="4582392" y="3363219"/>
            <a:ext cx="7065818" cy="3370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4562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0894" y="457806"/>
            <a:ext cx="8897112" cy="700919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/>
              <a:t>JUSTIFICACIÓN</a:t>
            </a:r>
            <a:endParaRPr lang="es-ES" sz="4000" dirty="0"/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34" y="2990584"/>
            <a:ext cx="4998380" cy="364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Resultado de imagen para ambito so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88" y="457806"/>
            <a:ext cx="3183337" cy="31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33450" y="39463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ector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rural cuentan con una serie de recursos y atractivos que no son aprovechados, dando lugar a formas alternativas de desarrollo para impulsar la competitividad y crecimiento económico de su población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4718538" y="16291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strategias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proponerse están orientadas al sector privado como son las haciendas y fincas, las cuales ya presentan inclinación por la actividad turística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352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3" y="264190"/>
            <a:ext cx="3801371" cy="2988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" name="Imagen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43" y="264190"/>
            <a:ext cx="3732356" cy="2988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98" y="3252356"/>
            <a:ext cx="8644284" cy="3605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219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4" y="-69513"/>
            <a:ext cx="8000366" cy="326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27" y="3439391"/>
            <a:ext cx="7258309" cy="32488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7208822" y="1692477"/>
            <a:ext cx="2317173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Ecoturismo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(67,7%) </a:t>
            </a:r>
          </a:p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Agroturismo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(65,6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</a:p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Turismo rural (67,7%)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450273" y="3303538"/>
            <a:ext cx="3363191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atractivos naturales (72,7%),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actividades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agricultura (65,6%)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talleres (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65,1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senderismo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ecológico (57,3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degustación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comida típica (56,8%),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actividades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ganadería (52,9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observación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flora y fauna (51,3%)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fotografía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(49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339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"/>
          <a:stretch/>
        </p:blipFill>
        <p:spPr bwMode="auto">
          <a:xfrm>
            <a:off x="1849583" y="2993076"/>
            <a:ext cx="9617046" cy="3817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2" y="139469"/>
            <a:ext cx="3860915" cy="29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4429989" y="412111"/>
            <a:ext cx="4797138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Factor ambiental: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ahorro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agua y energía (74%) y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conservación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del entorno (73,7%)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Factor </a:t>
            </a: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social,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mejorar la calidad de vida y buscar la participación de la comunidad son considerados muy importantes con porcentajes de 81,5% y 70,6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Factor económico: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generar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mayor activación económica con un 74,2%, 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38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/>
        </p:blipFill>
        <p:spPr bwMode="auto">
          <a:xfrm>
            <a:off x="108296" y="162993"/>
            <a:ext cx="5908039" cy="3629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"/>
          <a:stretch/>
        </p:blipFill>
        <p:spPr bwMode="auto">
          <a:xfrm>
            <a:off x="6099462" y="2621858"/>
            <a:ext cx="5931851" cy="4007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4066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26" y="731694"/>
            <a:ext cx="440182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47" y="3059257"/>
            <a:ext cx="4378990" cy="3512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5157354" y="1152344"/>
            <a:ext cx="396586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Entender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como las actividades que más prefirieron pueden ser acopladas al tiempo de estancia.</a:t>
            </a:r>
            <a:endParaRPr lang="es-EC" i="1" dirty="0"/>
          </a:p>
        </p:txBody>
      </p:sp>
      <p:sp>
        <p:nvSpPr>
          <p:cNvPr id="5" name="Rectángulo 4"/>
          <p:cNvSpPr/>
          <p:nvPr/>
        </p:nvSpPr>
        <p:spPr>
          <a:xfrm>
            <a:off x="886691" y="4687761"/>
            <a:ext cx="467244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i="1" dirty="0" smtClean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Incluya </a:t>
            </a:r>
            <a:r>
              <a:rPr lang="es-EC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hospedaje, transporte, alimentación y actividades de recreación</a:t>
            </a:r>
          </a:p>
        </p:txBody>
      </p:sp>
    </p:spTree>
    <p:extLst>
      <p:ext uri="{BB962C8B-B14F-4D97-AF65-F5344CB8AC3E}">
        <p14:creationId xmlns:p14="http://schemas.microsoft.com/office/powerpoint/2010/main" val="2101653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44825" y="266700"/>
            <a:ext cx="8596668" cy="1320800"/>
          </a:xfrm>
        </p:spPr>
        <p:txBody>
          <a:bodyPr/>
          <a:lstStyle/>
          <a:p>
            <a:r>
              <a:rPr lang="es-EC" dirty="0" smtClean="0"/>
              <a:t>ENCUESTAS A COMUNIDAD</a:t>
            </a:r>
            <a:endParaRPr lang="es-ES" dirty="0"/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11281"/>
          <a:stretch/>
        </p:blipFill>
        <p:spPr bwMode="auto">
          <a:xfrm>
            <a:off x="94240" y="927100"/>
            <a:ext cx="3620626" cy="2976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r="8267" b="-1"/>
          <a:stretch/>
        </p:blipFill>
        <p:spPr bwMode="auto">
          <a:xfrm>
            <a:off x="2793595" y="3564427"/>
            <a:ext cx="3503295" cy="2940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75" y="1090928"/>
            <a:ext cx="5008418" cy="3943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732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3" y="347748"/>
            <a:ext cx="4715309" cy="338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/>
          <a:stretch/>
        </p:blipFill>
        <p:spPr bwMode="auto">
          <a:xfrm>
            <a:off x="5421456" y="2878281"/>
            <a:ext cx="4792808" cy="3597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927582" y="1152482"/>
            <a:ext cx="403859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340" algn="just">
              <a:spcBef>
                <a:spcPts val="600"/>
              </a:spcBef>
              <a:spcAft>
                <a:spcPts val="600"/>
              </a:spcAft>
              <a:tabLst>
                <a:tab pos="2354580" algn="l"/>
              </a:tabLs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Proyectos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turísticos privados que se encuentran totalmente desvinculados de la comunidad, trabajando de forma independiente y externa a la parroquia.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16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755662" y="1756107"/>
          <a:ext cx="9500164" cy="4623909"/>
        </p:xfrm>
        <a:graphic>
          <a:graphicData uri="http://schemas.openxmlformats.org/drawingml/2006/table">
            <a:tbl>
              <a:tblPr firstRow="1" lastRow="1">
                <a:tableStyleId>{7DF18680-E054-41AD-8BC1-D1AEF772440D}</a:tableStyleId>
              </a:tblPr>
              <a:tblGrid>
                <a:gridCol w="5018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4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Opciones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Encuestados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1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agropecuarias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Pesca deportiva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17,4%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Deportes extremos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Senderismo ecológico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Cabalgatas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Observación de flora y fauna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15,7%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Visita al Museo Tulipe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32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Visita de atractivos naturales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22,8%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223485" y="708952"/>
            <a:ext cx="8004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2400" b="1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Actividades que ha realizado en haciendas y fincas en </a:t>
            </a:r>
            <a:r>
              <a:rPr lang="es-EC" sz="2400" b="1" i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Gualea</a:t>
            </a:r>
            <a:endParaRPr lang="es-EC" sz="1400" b="1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73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956412" y="1558635"/>
          <a:ext cx="9247461" cy="3317476"/>
        </p:xfrm>
        <a:graphic>
          <a:graphicData uri="http://schemas.openxmlformats.org/drawingml/2006/table">
            <a:tbl>
              <a:tblPr firstRow="1" lastRow="1">
                <a:tableStyleId>{93296810-A885-4BE3-A3E7-6D5BEEA58F35}</a:tableStyleId>
              </a:tblPr>
              <a:tblGrid>
                <a:gridCol w="4824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2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Opciones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Encuestados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17">
                <a:tc>
                  <a:txBody>
                    <a:bodyPr/>
                    <a:lstStyle/>
                    <a:p>
                      <a:pPr marL="38100" marR="38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Impulsa la economía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22,6%</a:t>
                      </a:r>
                      <a:endParaRPr lang="es-EC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187">
                <a:tc>
                  <a:txBody>
                    <a:bodyPr/>
                    <a:lstStyle/>
                    <a:p>
                      <a:pPr marL="38100" marR="38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 fuentes de empleo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19,4%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187">
                <a:tc>
                  <a:txBody>
                    <a:bodyPr/>
                    <a:lstStyle/>
                    <a:p>
                      <a:pPr marL="38100" marR="38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Mejora la calidad de vida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187">
                <a:tc>
                  <a:txBody>
                    <a:bodyPr/>
                    <a:lstStyle/>
                    <a:p>
                      <a:pPr marL="38100" marR="38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Incluye a la comunidad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187">
                <a:tc>
                  <a:txBody>
                    <a:bodyPr/>
                    <a:lstStyle/>
                    <a:p>
                      <a:pPr marL="38100" marR="38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 contaminación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081">
                <a:tc>
                  <a:txBody>
                    <a:bodyPr/>
                    <a:lstStyle/>
                    <a:p>
                      <a:pPr marL="38100" marR="38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 proyectos de mejora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11,8%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34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</a:t>
                      </a:r>
                      <a:endParaRPr lang="es-EC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406236" y="5177181"/>
            <a:ext cx="743642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Alianzas creadas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en la Organización Comunitaria de Actividades Turísticas “El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Gualeanito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” que gestiona la visita de grupos de turistas que participan con varios emprendimientos y consumen de los servicios de toda la comunidad. 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886691" y="426568"/>
            <a:ext cx="8475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2400" b="1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Contribución del turismo en haciendas y fincas en el desarrollo de la parroquia</a:t>
            </a:r>
          </a:p>
        </p:txBody>
      </p:sp>
    </p:spTree>
    <p:extLst>
      <p:ext uri="{BB962C8B-B14F-4D97-AF65-F5344CB8AC3E}">
        <p14:creationId xmlns:p14="http://schemas.microsoft.com/office/powerpoint/2010/main" val="440783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8" y="332191"/>
            <a:ext cx="3916710" cy="319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486" y="332191"/>
            <a:ext cx="3991610" cy="32213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4076700" y="3889261"/>
            <a:ext cx="6158345" cy="2369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54580" algn="l"/>
              </a:tabLs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Transporte 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(5,5%),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tanto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para turistas como para el resto de la población,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54580" algn="l"/>
              </a:tabLs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Recolección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desperdicios (3,3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54580" algn="l"/>
              </a:tabLs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Venta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cultivos (3.3%) o el cuidado de los mismos (2,2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54580" algn="l"/>
              </a:tabLst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hospedaje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(1,1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354580" algn="l"/>
              </a:tabLs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impieza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(1,1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1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rgamino horizontal 7"/>
          <p:cNvSpPr/>
          <p:nvPr/>
        </p:nvSpPr>
        <p:spPr>
          <a:xfrm>
            <a:off x="2918328" y="2562479"/>
            <a:ext cx="6688183" cy="3713461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Analizar el turismo rural como alternativa para el desarrollo sostenible de la parroquia Gualea, con el fin de generar estrategias enfocadas a promover la actividad turística en haciendas y fincas.</a:t>
            </a:r>
            <a:endParaRPr lang="en-US" sz="1600" dirty="0" smtClean="0">
              <a:solidFill>
                <a:schemeClr val="tx1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3798298"/>
            <a:ext cx="22193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ambito so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" y="476739"/>
            <a:ext cx="3128610" cy="2085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774237" y="1241679"/>
            <a:ext cx="4490533" cy="1320800"/>
          </a:xfrm>
        </p:spPr>
        <p:txBody>
          <a:bodyPr/>
          <a:lstStyle/>
          <a:p>
            <a:r>
              <a:rPr lang="es-EC" dirty="0" smtClean="0"/>
              <a:t>OBJETIVO GENERAL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7735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ENTREVISTAS</a:t>
            </a:r>
            <a:br>
              <a:rPr lang="es-EC" dirty="0" smtClean="0"/>
            </a:br>
            <a:endParaRPr lang="es-ES" dirty="0"/>
          </a:p>
        </p:txBody>
      </p:sp>
      <p:pic>
        <p:nvPicPr>
          <p:cNvPr id="10242" name="Picture 2" descr="Resultado de imagen para ENTREVI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6" y="1423850"/>
            <a:ext cx="2837555" cy="232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17461" y="3948779"/>
            <a:ext cx="2873532" cy="893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Sr. Edmundo Jiménez</a:t>
            </a:r>
          </a:p>
          <a:p>
            <a:pPr algn="ctr"/>
            <a:r>
              <a:rPr lang="es-ES" dirty="0" smtClean="0"/>
              <a:t>Vocal de turismo GAD </a:t>
            </a:r>
            <a:r>
              <a:rPr lang="es-ES" dirty="0" err="1" smtClean="0"/>
              <a:t>Gualea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417461" y="5022605"/>
            <a:ext cx="2564729" cy="6508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Dueños de haciendas y fincas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40937" y="5874033"/>
            <a:ext cx="3090824" cy="7327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Prestadores de servicios (hospedaje y alimentación)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586230" y="823337"/>
            <a:ext cx="6750252" cy="54938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Gracias a la actividad de los emprendimientos turísticos la parroquia a cortos pasos ha generado servicios que complementan la actividad como hospedaje, restauración, sitios de relajación y recreación. </a:t>
            </a:r>
            <a:endParaRPr lang="es-EC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parte social y económica la comunidad en general no ve muchos beneficios debido a que no muestran interés por participar en las actividades turística. </a:t>
            </a: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maneja una consciencia de respeto y agradecimiento a la naturaleza, se evita y controla la caza de animales y se conserva la mayor parte de zonas de bosque primario. Así mismo dentro de las haciendas y fincas se maneja un autoconsumo por medio de huertos orgánicos, y se trabaja por mantener especies de flora y fauna en su estado natural.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82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DISCUSIÓN</a:t>
            </a:r>
            <a:endParaRPr lang="es-E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54199276"/>
              </p:ext>
            </p:extLst>
          </p:nvPr>
        </p:nvGraphicFramePr>
        <p:xfrm>
          <a:off x="1146002" y="12700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789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216" y="142009"/>
            <a:ext cx="9474584" cy="1320800"/>
          </a:xfrm>
        </p:spPr>
        <p:txBody>
          <a:bodyPr>
            <a:normAutofit fontScale="90000"/>
          </a:bodyPr>
          <a:lstStyle/>
          <a:p>
            <a:r>
              <a:rPr lang="es-EC" i="1" dirty="0"/>
              <a:t>FODA haciendas y fincas de la parroquia </a:t>
            </a:r>
            <a:r>
              <a:rPr lang="es-EC" i="1" dirty="0" err="1"/>
              <a:t>Gualea</a:t>
            </a:r>
            <a:r>
              <a:rPr lang="es-EC" i="1" dirty="0"/>
              <a:t/>
            </a:r>
            <a:br>
              <a:rPr lang="es-EC" i="1" dirty="0"/>
            </a:b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355215" y="675410"/>
          <a:ext cx="11480029" cy="5965074"/>
        </p:xfrm>
        <a:graphic>
          <a:graphicData uri="http://schemas.openxmlformats.org/drawingml/2006/table">
            <a:tbl>
              <a:tblPr firstRow="1" firstCol="1" lastRow="1" bandRow="1">
                <a:tableStyleId>{16D9F66E-5EB9-4882-86FB-DCBF35E3C3E4}</a:tableStyleId>
              </a:tblPr>
              <a:tblGrid>
                <a:gridCol w="49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9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2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98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IMPACTO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Negativo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Positivo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474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PERSPECTIVA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Interna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 vert="vert2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Debilidades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-Falta de planificación de las actividades turísticas.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-Manejo de imagen, promoción y publicidad en medios.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-Señalización.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-Falta de identificación de los recursos y atractivos turísticos.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-Falta de profesionales capacitados en competencias turísticas.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-Legalización del emprendimiento</a:t>
                      </a:r>
                      <a:r>
                        <a:rPr lang="es-EC" sz="1600" dirty="0" smtClean="0">
                          <a:effectLst/>
                        </a:rPr>
                        <a:t>.</a:t>
                      </a:r>
                      <a:endParaRPr lang="es-EC" sz="16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-Prácticas ambientales.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Fortalezas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</a:t>
                      </a:r>
                      <a:r>
                        <a:rPr lang="es-EC" sz="1600" dirty="0">
                          <a:effectLst/>
                        </a:rPr>
                        <a:t>Ubicación y características geográficas favorecidas.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-</a:t>
                      </a:r>
                      <a:r>
                        <a:rPr lang="es-ES" sz="1600" dirty="0" smtClean="0">
                          <a:effectLst/>
                        </a:rPr>
                        <a:t>Recursos y atractivos naturales y culturales.</a:t>
                      </a:r>
                      <a:endParaRPr lang="es-EC" sz="1600" dirty="0" smtClean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-Posibilidad de modalidades turísticas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-</a:t>
                      </a:r>
                      <a:r>
                        <a:rPr lang="es-ES" sz="1600" dirty="0">
                          <a:effectLst/>
                        </a:rPr>
                        <a:t>Personal emprendedor, persistente y colaborativo.</a:t>
                      </a:r>
                      <a:endParaRPr lang="es-EC" sz="16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-Asociación y trabajo con la comunidad.</a:t>
                      </a:r>
                      <a:endParaRPr lang="es-EC" sz="16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-Auto</a:t>
                      </a:r>
                      <a:r>
                        <a:rPr lang="es-EC" sz="1600" dirty="0">
                          <a:effectLst/>
                        </a:rPr>
                        <a:t>financiación.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80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Externa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 vert="vert2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Amenazas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-Falta de atención, presupuesto por instituciones públicas.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-Cobertura de servicios básicos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-Falta de medios de transporte, estado de las vías y señalización.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-Competencia del producto turístico: Pacto, </a:t>
                      </a:r>
                      <a:r>
                        <a:rPr lang="es-EC" sz="1600" dirty="0" err="1">
                          <a:effectLst/>
                        </a:rPr>
                        <a:t>Nanegalito</a:t>
                      </a:r>
                      <a:r>
                        <a:rPr lang="es-EC" sz="1600" dirty="0">
                          <a:effectLst/>
                        </a:rPr>
                        <a:t>, </a:t>
                      </a:r>
                      <a:r>
                        <a:rPr lang="es-EC" sz="1600" dirty="0" err="1">
                          <a:effectLst/>
                        </a:rPr>
                        <a:t>Mindo</a:t>
                      </a:r>
                      <a:r>
                        <a:rPr lang="es-EC" sz="1600" dirty="0">
                          <a:effectLst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-Cambios climáticos, temporalidad, deterioro de los recursos y espacios naturales.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-Caza de animales.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-Leyes</a:t>
                      </a:r>
                      <a:endParaRPr lang="es-EC" sz="16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-Economía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Oportunidades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-Incentivos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-Buenas prácticas ambientales y de producción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-Capacitaciones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-Tecnología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-Turistas conscientes con el ecosistema, y el desarrollo socioeconómico.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-Cercanía a la capital y otras urbes.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-Alianzas </a:t>
                      </a:r>
                      <a:r>
                        <a:rPr lang="es-EC" sz="1600" dirty="0" smtClean="0">
                          <a:effectLst/>
                        </a:rPr>
                        <a:t>servicios </a:t>
                      </a:r>
                      <a:r>
                        <a:rPr lang="es-EC" sz="1600" dirty="0">
                          <a:effectLst/>
                        </a:rPr>
                        <a:t>de la comunidad y otros emprendimientos </a:t>
                      </a:r>
                      <a:r>
                        <a:rPr lang="es-EC" sz="1600" dirty="0" err="1">
                          <a:effectLst/>
                        </a:rPr>
                        <a:t>agroturísticos</a:t>
                      </a:r>
                      <a:r>
                        <a:rPr lang="es-EC" sz="1600" dirty="0">
                          <a:effectLst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-Pertenecer a una Organización Turística Comunitaria.</a:t>
                      </a:r>
                      <a:endParaRPr lang="es-EC" sz="16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02" marR="2960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940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434" y="318654"/>
            <a:ext cx="8596668" cy="637309"/>
          </a:xfrm>
        </p:spPr>
        <p:txBody>
          <a:bodyPr>
            <a:normAutofit fontScale="90000"/>
          </a:bodyPr>
          <a:lstStyle/>
          <a:p>
            <a:r>
              <a:rPr lang="es-EC" i="1" dirty="0"/>
              <a:t>Estrategias de análisis </a:t>
            </a:r>
            <a:r>
              <a:rPr lang="es-EC" i="1" dirty="0" smtClean="0"/>
              <a:t>FODA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535466" y="955963"/>
          <a:ext cx="11081569" cy="5678424"/>
        </p:xfrm>
        <a:graphic>
          <a:graphicData uri="http://schemas.openxmlformats.org/drawingml/2006/table">
            <a:tbl>
              <a:tblPr firstRow="1" lastRow="1">
                <a:tableStyleId>{93296810-A885-4BE3-A3E7-6D5BEEA58F35}</a:tableStyleId>
              </a:tblPr>
              <a:tblGrid>
                <a:gridCol w="842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9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9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</a:rPr>
                        <a:t>FACTORES INTERNOS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</a:rPr>
                        <a:t>Debilidades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</a:rPr>
                        <a:t>Fortalezas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219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</a:rPr>
                        <a:t>Amenazas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vert="vert27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</a:rPr>
                        <a:t>Estrategias supervivencia (DA)</a:t>
                      </a: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</a:rPr>
                        <a:t>Impulsar el diálogo con las autoridades de instituciones públicas, para dar prioridad a temas de turismo y mejorar la c</a:t>
                      </a: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</a:rPr>
                        <a:t>obertura de servicios básicos</a:t>
                      </a: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</a:rPr>
                        <a:t>Identificar zonas de riesgo y recursos frágiles para su protección.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</a:rPr>
                        <a:t>Planificar proyectos que permitan el manejo adecuado de desechos, reciclaje, reforestación, conservación de bosques y ríos, para minimizar los impactos y maximizar los beneficios hacia la comunidad.</a:t>
                      </a: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</a:rPr>
                        <a:t>Establecer planes para el control de carga turística.</a:t>
                      </a: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</a:rPr>
                        <a:t>Revisar anualmente las leyes vigentes.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</a:rPr>
                        <a:t>Estrategias defensivas (FA)</a:t>
                      </a: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</a:rPr>
                        <a:t>Establecer precios competitivos, acordes a la calidad del servicio y las actividades ofertadas.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</a:rPr>
                        <a:t>Realizar planes trabajo cuando la afluencia de turistas sea alta o se trabaje en grupos.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</a:rPr>
                        <a:t>Establecer medidas para contratación de personal eventual dentro de la comunidad, durante temporalidades como vacaciones, feriados, entre otros.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</a:rPr>
                        <a:t>Crear políticas que regulen las inversiones y el trabajo en el área turística para evitar monopolios.</a:t>
                      </a:r>
                    </a:p>
                    <a:p>
                      <a:pPr marL="342900" lvl="0" indent="-342900"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</a:rPr>
                        <a:t>Regular las construcciones 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4" marR="6770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788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34434" y="318654"/>
            <a:ext cx="8596668" cy="6373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i="1" smtClean="0"/>
              <a:t>Estrategias de análisis FODA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334434" y="955963"/>
          <a:ext cx="11292992" cy="5486400"/>
        </p:xfrm>
        <a:graphic>
          <a:graphicData uri="http://schemas.openxmlformats.org/drawingml/2006/table">
            <a:tbl>
              <a:tblPr firstRow="1" lastRow="1">
                <a:tableStyleId>{93296810-A885-4BE3-A3E7-6D5BEEA58F35}</a:tableStyleId>
              </a:tblPr>
              <a:tblGrid>
                <a:gridCol w="527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5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13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21" marR="52921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Oportunidades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21" marR="52921" marT="0" marB="0" vert="vert27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Estrategias de reorientación (DO)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Capacitaciones planificadas por la Organización de Turismo en conjunto con el GAD Parroquial y otras entidades públicas y privadas, dirigidas tanto para </a:t>
                      </a: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hacendados y la población en temas como calidad del producto, servicio y atención al cliente.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Formalización de convenios con instituciones educativas.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Implementar el uso de tecnología para desarrollar una mejor imagen del producto y su comercialización. 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Establecer manuales de buenas prácticas ambientales y de producción.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Pertenecer a la </a:t>
                      </a:r>
                      <a:r>
                        <a:rPr lang="es-ES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Organización Turística Comunitaria con el fin de </a:t>
                      </a: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legalizar los emprendimientos y poder acceder a beneficios.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Planificar charlas de socialización para difundir los beneficios económicos, sociales y ambientales que generan las actividades turísticas.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21" marR="5292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Estrategias ofensivas (FO)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Aplicar incentivos económicos a los representantes que asistan a las capacitaciones.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Crear incentivos como cupones de descuento, membresías, obsequios, a través de redes sociales y página web para incrementar la afluencia de turistas.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Buscar financiación externa como patrocinadores o crear alianzas estratégicas con sectores similares.  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Fomentar la creación de emprendimientos en actividades relacionadas con alimentación, hospedaje, transporte.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C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Diseñar un programa de educación ambiental no formal participativo que involucre al personal de planta, eventuales, guías y la comunidad.</a:t>
                      </a: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•"/>
                      </a:pPr>
                      <a:r>
                        <a:rPr lang="es-ES_tradnl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Proponer un circuito turístico que involucre a las haciendas y fincas para diversificar su oferta.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21" marR="5292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584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043" y="173182"/>
            <a:ext cx="8596668" cy="1320800"/>
          </a:xfrm>
        </p:spPr>
        <p:txBody>
          <a:bodyPr/>
          <a:lstStyle/>
          <a:p>
            <a:r>
              <a:rPr lang="es-EC" dirty="0"/>
              <a:t>Plan de mejora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416347" y="758413"/>
          <a:ext cx="11003262" cy="57607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8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3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8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54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Estrategia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Acciones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Responsables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Financiación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29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Dimensión Social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72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Impulsar el diálogo con las autoridades de instituciones públicas, para dar prioridad a temas de turismo y mejorar la c</a:t>
                      </a: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obertura de servicios básicos</a:t>
                      </a:r>
                      <a:r>
                        <a:rPr lang="es-ES_trad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-Informar a las autoridades la falta de servicios básicos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-Presentar solicitudes al GAD parroquial para su solución.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Propietarios de haciendas y fincas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Mediano y largo plazo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-Informes de evidencia de falta de servicios básicos en barrios alejados de la parroquia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-Solicitudes de cobertura de servicios básicos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43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Formalización de convenios con instituciones educativas.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-Gestionar convenios con instituciones: colegios, universidades para realizar pasantías e investigaciones.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Propietarios de haciendas y fincas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Instituciones académicas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Mediano plazo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-Entrevistas con instituciones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-Convenios con instituciones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8" marR="3796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507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289943" y="217488"/>
          <a:ext cx="11067320" cy="63398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91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5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3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0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4747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Dimensión ambiental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25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Planificar proyectos que permitan el manejo adecuado de desechos, reciclaje, reforestación, conservación de bosques y ríos, para minimizar los impactos y maximizar los beneficios hacia la comunidad.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-Identificar zonas de riesgo y recursos frágiles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-Solicitar una asesoría ambiental para la parroquia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Ejecución de manual de buenas prácticas ambientales y producción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Organización Turística Comunitaria de Servicios turísticos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Propietarios de haciendas y fincas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Fondos de la organización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 parroquial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Mediano y largo plazo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-Informe de las zonas de riesgo y recursos afectados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-Solicitud de asesoría ambiental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-Plan de Manejo para la parroquia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-Manual de buenas prácticas ambientales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34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Establecer planes para el control de carga turística.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-Identificar la cantidad máxima de turistas que soporta la hacienda o finca sin causar ningún impacto o contaminación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-Establecer lineamientos de la cantidad máxima de turistas o previa </a:t>
                      </a: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reserva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Propietarios de haciendas y fincas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Presupuesto de  haciendas y fincas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Corto plazo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-Documentos capacidad de carga de la hacienda o finca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-Reglamento de la visita o reserva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-Conformación de grupos de visita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29" marR="4082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158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468721" y="290945"/>
          <a:ext cx="11002845" cy="60786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81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6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3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8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096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Dimensión económica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122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Establecer precios competitivos, acordes a la calidad del servicio y las actividades ofertadas.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-Analizar el mercado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Creación de plan de marketing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-Establecer estrategias de producto, plaza, precio y promoción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Propietarios de haciendas y fincas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Presupuesto de haciendas y fincas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Largo plazo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-Investigación de mercado de turismo en haciendas y fincas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Plan de marketing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49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Capacitaciones planificadas por la Organización de Turismo en conjunto con el GAD Parroquial y otras entidades públicas y privadas, dirigidas tanto para </a:t>
                      </a: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hacendados y la población en temas como calidad del producto, servicio y atención al cliente.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-Gestionar la capacitación en el área de atención al cliente, calidad, ventas.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-Contratación o convenio para capacitación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-Gestionar logística, participantes, tiempos, fechas de capacitación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_tradn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-Ejecución de la capacitación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-Organización Turística Comunitaria de Servicios turísticos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-Propietarios de haciendas y fincas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-Comunidad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Prestadores de servicios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Presupuesto del GAD parroquial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Auspicios de entidades privadas o públicos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Mediano o largo plazo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-Material de exposición y contenidos de la capacitación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-Facturas de pago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-Lista de asistencia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-Fotografía e informe de capacitación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27" marR="5062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726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03860" y="0"/>
            <a:ext cx="8596668" cy="692331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S" dirty="0"/>
          </a:p>
        </p:txBody>
      </p:sp>
      <p:sp>
        <p:nvSpPr>
          <p:cNvPr id="4" name="Pentágono 3"/>
          <p:cNvSpPr/>
          <p:nvPr/>
        </p:nvSpPr>
        <p:spPr>
          <a:xfrm>
            <a:off x="374949" y="3967103"/>
            <a:ext cx="11209867" cy="1174763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 smtClean="0"/>
              <a:t>Las </a:t>
            </a:r>
            <a:r>
              <a:rPr lang="es-ES" dirty="0"/>
              <a:t>haciendas o fincas turísticas actualmente trabajan en conjunto con el Consejo Provincial de Pichincha para promover el turismo en Gualea para lo cual han captado diferentes segmentos destacándose los adultos mayores y grupos familiares. Por otra parte, algunos establecimientos trabajan en alianza con agencias de viajes con el fin de atraer al turista extranjero. </a:t>
            </a:r>
            <a:endParaRPr lang="es-ES" dirty="0"/>
          </a:p>
        </p:txBody>
      </p:sp>
      <p:sp>
        <p:nvSpPr>
          <p:cNvPr id="5" name="Pentágono 4"/>
          <p:cNvSpPr/>
          <p:nvPr/>
        </p:nvSpPr>
        <p:spPr>
          <a:xfrm>
            <a:off x="374948" y="5314449"/>
            <a:ext cx="11209867" cy="1232637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 smtClean="0"/>
              <a:t>En </a:t>
            </a:r>
            <a:r>
              <a:rPr lang="es-ES" dirty="0"/>
              <a:t>la parroquia se evidenció que no todos los sectores poseen cobertura total de servicios básicos y presentan ciertas deficiencias en la infraestructura, lo que ha limitado el desarrollo de la actividad turística., conllevando a la práctica de medidas no sustentables en cuanto al manejo de sus desechos, zonas de cultivo y el mantenimiento de sus recursos</a:t>
            </a:r>
            <a:endParaRPr lang="es-ES" dirty="0"/>
          </a:p>
        </p:txBody>
      </p:sp>
      <p:sp>
        <p:nvSpPr>
          <p:cNvPr id="7" name="Pentágono 6"/>
          <p:cNvSpPr/>
          <p:nvPr/>
        </p:nvSpPr>
        <p:spPr>
          <a:xfrm>
            <a:off x="374951" y="845128"/>
            <a:ext cx="11209867" cy="1424916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 smtClean="0"/>
              <a:t>Los turistas buscan </a:t>
            </a:r>
            <a:r>
              <a:rPr lang="es-ES" dirty="0"/>
              <a:t>zonas rurales </a:t>
            </a:r>
            <a:r>
              <a:rPr lang="es-ES" dirty="0" smtClean="0"/>
              <a:t>donde </a:t>
            </a:r>
            <a:r>
              <a:rPr lang="es-ES" dirty="0"/>
              <a:t>puedan estar en contacto con la naturaleza, realizar distintas </a:t>
            </a:r>
            <a:r>
              <a:rPr lang="es-ES" dirty="0" smtClean="0"/>
              <a:t>actividades, les </a:t>
            </a:r>
            <a:r>
              <a:rPr lang="es-ES" dirty="0"/>
              <a:t>permita el intercambio y aprendizaje cultural del lugar que </a:t>
            </a:r>
            <a:r>
              <a:rPr lang="es-ES" dirty="0" smtClean="0"/>
              <a:t>visitan. Surgen </a:t>
            </a:r>
            <a:r>
              <a:rPr lang="es-ES" dirty="0"/>
              <a:t>las haciendas con fines turísticos en busca de disminuir </a:t>
            </a:r>
            <a:r>
              <a:rPr lang="es-ES" dirty="0" smtClean="0"/>
              <a:t>problemas: exagerada </a:t>
            </a:r>
            <a:r>
              <a:rPr lang="es-ES" dirty="0"/>
              <a:t>migración del campo a las urbes, la desvalorización de las grandes zonas rurales, el envejecimiento de los pueblos, deterioro de las estructuras, perdida de las costumbres y tradiciones.</a:t>
            </a:r>
            <a:endParaRPr lang="es-ES" dirty="0"/>
          </a:p>
        </p:txBody>
      </p:sp>
      <p:sp>
        <p:nvSpPr>
          <p:cNvPr id="8" name="Pentágono 7"/>
          <p:cNvSpPr/>
          <p:nvPr/>
        </p:nvSpPr>
        <p:spPr>
          <a:xfrm>
            <a:off x="374950" y="2482563"/>
            <a:ext cx="11209867" cy="1272017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ES" dirty="0" smtClean="0"/>
              <a:t>Perfil </a:t>
            </a:r>
            <a:r>
              <a:rPr lang="es-ES" dirty="0"/>
              <a:t>del turista que visita </a:t>
            </a:r>
            <a:r>
              <a:rPr lang="es-ES" dirty="0" smtClean="0"/>
              <a:t>Gualea: mujeres </a:t>
            </a:r>
            <a:r>
              <a:rPr lang="es-ES" dirty="0"/>
              <a:t>y hombres entre los 54 a 64 años de procedencia nacional, cuyas motivaciones </a:t>
            </a:r>
            <a:r>
              <a:rPr lang="es-ES" dirty="0" smtClean="0"/>
              <a:t>es </a:t>
            </a:r>
            <a:r>
              <a:rPr lang="es-ES" dirty="0"/>
              <a:t>realizar actividades en área naturales y desconectarse del estrés de la ciudad, por lo que buscan opciones como fincas y haciendas para participar en actividades cotidianas de convivencia con la comunidad en contacto con la </a:t>
            </a:r>
            <a:r>
              <a:rPr lang="es-ES" dirty="0" smtClean="0"/>
              <a:t>naturaleza.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4113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1080" y="180109"/>
            <a:ext cx="8596668" cy="827314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23912470"/>
              </p:ext>
            </p:extLst>
          </p:nvPr>
        </p:nvGraphicFramePr>
        <p:xfrm>
          <a:off x="110837" y="579911"/>
          <a:ext cx="11125200" cy="6068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805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OBJETIVOS ESPECÍFICOS</a:t>
            </a:r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35718406"/>
              </p:ext>
            </p:extLst>
          </p:nvPr>
        </p:nvGraphicFramePr>
        <p:xfrm>
          <a:off x="911668" y="12700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4664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1080" y="180109"/>
            <a:ext cx="8596668" cy="827314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98037514"/>
              </p:ext>
            </p:extLst>
          </p:nvPr>
        </p:nvGraphicFramePr>
        <p:xfrm>
          <a:off x="511080" y="1217221"/>
          <a:ext cx="10101502" cy="383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10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612" y="350695"/>
            <a:ext cx="8596668" cy="1320800"/>
          </a:xfrm>
        </p:spPr>
        <p:txBody>
          <a:bodyPr/>
          <a:lstStyle/>
          <a:p>
            <a:r>
              <a:rPr lang="es-EC" dirty="0" smtClean="0"/>
              <a:t>TEORÍAS DE SOPORTE </a:t>
            </a:r>
            <a:br>
              <a:rPr lang="es-EC" dirty="0" smtClean="0"/>
            </a:br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87540369"/>
              </p:ext>
            </p:extLst>
          </p:nvPr>
        </p:nvGraphicFramePr>
        <p:xfrm>
          <a:off x="255612" y="2895600"/>
          <a:ext cx="7442504" cy="379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2.png"/>
          <p:cNvPicPr/>
          <p:nvPr/>
        </p:nvPicPr>
        <p:blipFill rotWithShape="1">
          <a:blip r:embed="rId7"/>
          <a:srcRect l="2657" t="10597" b="1640"/>
          <a:stretch/>
        </p:blipFill>
        <p:spPr bwMode="auto">
          <a:xfrm>
            <a:off x="6109855" y="193387"/>
            <a:ext cx="5915890" cy="3505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681" y="4111335"/>
            <a:ext cx="3814995" cy="2206338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9" y="1246910"/>
            <a:ext cx="4455237" cy="20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6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8529"/>
            <a:ext cx="8596668" cy="1320800"/>
          </a:xfrm>
        </p:spPr>
        <p:txBody>
          <a:bodyPr/>
          <a:lstStyle/>
          <a:p>
            <a:r>
              <a:rPr lang="es-EC" dirty="0" smtClean="0"/>
              <a:t>MARCO REFERENCIAL</a:t>
            </a:r>
            <a:endParaRPr lang="es-ES" dirty="0"/>
          </a:p>
        </p:txBody>
      </p:sp>
      <p:sp>
        <p:nvSpPr>
          <p:cNvPr id="3" name="Pentágono 2"/>
          <p:cNvSpPr/>
          <p:nvPr/>
        </p:nvSpPr>
        <p:spPr>
          <a:xfrm>
            <a:off x="457200" y="1057998"/>
            <a:ext cx="3962400" cy="1394255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DESARROLLO SOSTENIBLE</a:t>
            </a:r>
            <a:endParaRPr lang="es-ES" sz="3200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342613"/>
              </p:ext>
            </p:extLst>
          </p:nvPr>
        </p:nvGraphicFramePr>
        <p:xfrm>
          <a:off x="5563215" y="198526"/>
          <a:ext cx="6465965" cy="6465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185">
                  <a:extLst>
                    <a:ext uri="{9D8B030D-6E8A-4147-A177-3AD203B41FA5}">
                      <a16:colId xmlns:a16="http://schemas.microsoft.com/office/drawing/2014/main" val="1446952245"/>
                    </a:ext>
                  </a:extLst>
                </a:gridCol>
                <a:gridCol w="5699780">
                  <a:extLst>
                    <a:ext uri="{9D8B030D-6E8A-4147-A177-3AD203B41FA5}">
                      <a16:colId xmlns:a16="http://schemas.microsoft.com/office/drawing/2014/main" val="848507667"/>
                    </a:ext>
                  </a:extLst>
                </a:gridCol>
              </a:tblGrid>
              <a:tr h="257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Fecha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Principales conferencias y sucesos internacionales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3026868143"/>
                  </a:ext>
                </a:extLst>
              </a:tr>
              <a:tr h="557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1971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Crecimiento </a:t>
                      </a:r>
                      <a:r>
                        <a:rPr lang="es-EC" sz="1200" dirty="0" smtClean="0">
                          <a:effectLst/>
                        </a:rPr>
                        <a:t>Cero</a:t>
                      </a:r>
                      <a:endParaRPr lang="en-US" sz="1200" dirty="0">
                        <a:effectLst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3637790897"/>
                  </a:ext>
                </a:extLst>
              </a:tr>
              <a:tr h="557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1972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Conferencia de las Naciones Unidas sobre el Medio Humano – </a:t>
                      </a:r>
                      <a:r>
                        <a:rPr lang="es-EC" sz="1200" dirty="0" smtClean="0">
                          <a:effectLst/>
                        </a:rPr>
                        <a:t>Estocolmo</a:t>
                      </a:r>
                      <a:endParaRPr lang="en-US" sz="1200" dirty="0">
                        <a:effectLst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4074357509"/>
                  </a:ext>
                </a:extLst>
              </a:tr>
              <a:tr h="515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1974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Primera crisis energética</a:t>
                      </a:r>
                      <a:endParaRPr lang="en-US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 establecen los límites de las necesidades humanas y de los recursos naturales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3748452993"/>
                  </a:ext>
                </a:extLst>
              </a:tr>
              <a:tr h="515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1976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Hábitat I - primera conferencia de las Naciones Unidas sobre asentamientos humanos – Vancouver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2607812343"/>
                  </a:ext>
                </a:extLst>
              </a:tr>
              <a:tr h="515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1980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Estrategia Mundial para la Conservación de la Naturaleza y los Recursos Naturales – IUCN, PNUMA, </a:t>
                      </a:r>
                      <a:r>
                        <a:rPr lang="es-EC" sz="1200" dirty="0" smtClean="0">
                          <a:effectLst/>
                        </a:rPr>
                        <a:t>WWF</a:t>
                      </a:r>
                      <a:endParaRPr lang="en-US" sz="1200" dirty="0">
                        <a:effectLst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1690452692"/>
                  </a:ext>
                </a:extLst>
              </a:tr>
              <a:tr h="563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1987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Informe </a:t>
                      </a:r>
                      <a:r>
                        <a:rPr lang="es-EC" sz="1200" dirty="0" err="1">
                          <a:effectLst/>
                        </a:rPr>
                        <a:t>Brundtland</a:t>
                      </a:r>
                      <a:r>
                        <a:rPr lang="es-EC" sz="1200" dirty="0">
                          <a:effectLst/>
                        </a:rPr>
                        <a:t> - Comisión Mundial sobre el Medio Ambiente y el Desarrollo (CMED</a:t>
                      </a:r>
                      <a:r>
                        <a:rPr lang="es-EC" sz="1200" dirty="0" smtClean="0">
                          <a:effectLst/>
                        </a:rPr>
                        <a:t>)</a:t>
                      </a:r>
                      <a:endParaRPr lang="en-US" sz="1200" dirty="0">
                        <a:effectLst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3174491262"/>
                  </a:ext>
                </a:extLst>
              </a:tr>
              <a:tr h="772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1994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1996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Agendas de desarrollo local</a:t>
                      </a:r>
                      <a:endParaRPr lang="en-US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Hábitat </a:t>
                      </a:r>
                      <a:r>
                        <a:rPr lang="es-EC" sz="1200" dirty="0">
                          <a:effectLst/>
                        </a:rPr>
                        <a:t>II - segunda conferencia de las Naciones Unidas sobre asentamientos humanos – Estambul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2585294273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1998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Conferencia sobre el cambio climático de las Naciones Unidas - </a:t>
                      </a:r>
                      <a:r>
                        <a:rPr lang="es-EC" sz="1200" dirty="0" err="1">
                          <a:effectLst/>
                        </a:rPr>
                        <a:t>Kyoto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4184569029"/>
                  </a:ext>
                </a:extLst>
              </a:tr>
              <a:tr h="257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2002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Cumbre Mundial sobre Desarrollo Sostenible por la ONU -  Johannesburgo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2376320133"/>
                  </a:ext>
                </a:extLst>
              </a:tr>
              <a:tr h="257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2009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Conferencia sobre el cambio climático de las Naciones Unidas –Copenhague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3248592236"/>
                  </a:ext>
                </a:extLst>
              </a:tr>
              <a:tr h="772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 definen los Objetivos de Desarrollo Sostenible en la Agenda 2030 – Naciones Unidas. Consta de 17 objetivos de acción para las dimensiones del desarrollo tanto sociales, ambientales y económicas que se deben cumplir en 15 años.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1738662083"/>
                  </a:ext>
                </a:extLst>
              </a:tr>
              <a:tr h="515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Hábitat III - tercera conferencia de las Naciones Unidas sobre asentamientos humanos – Ecuador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7338" marR="17338" marT="0" marB="0"/>
                </a:tc>
                <a:extLst>
                  <a:ext uri="{0D108BD9-81ED-4DB2-BD59-A6C34878D82A}">
                    <a16:rowId xmlns:a16="http://schemas.microsoft.com/office/drawing/2014/main" val="967044911"/>
                  </a:ext>
                </a:extLst>
              </a:tr>
            </a:tbl>
          </a:graphicData>
        </a:graphic>
      </p:graphicFrame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5" y="2647915"/>
            <a:ext cx="5148930" cy="27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4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ágono 2"/>
          <p:cNvSpPr/>
          <p:nvPr/>
        </p:nvSpPr>
        <p:spPr>
          <a:xfrm>
            <a:off x="1641764" y="753587"/>
            <a:ext cx="3768436" cy="135002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TURISMO RURAL</a:t>
            </a: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4036986"/>
            <a:ext cx="4793673" cy="2682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15167422"/>
              </p:ext>
            </p:extLst>
          </p:nvPr>
        </p:nvGraphicFramePr>
        <p:xfrm>
          <a:off x="498764" y="2382980"/>
          <a:ext cx="6054436" cy="414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12" y="714300"/>
            <a:ext cx="4980046" cy="287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265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ágono 2"/>
          <p:cNvSpPr/>
          <p:nvPr/>
        </p:nvSpPr>
        <p:spPr>
          <a:xfrm>
            <a:off x="469514" y="416230"/>
            <a:ext cx="4199467" cy="1412570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b="1" dirty="0"/>
              <a:t>HACIENDAS Y FINCAS TURÍSTICAS</a:t>
            </a:r>
            <a:endParaRPr lang="es-ES" sz="3200" b="1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5" y="2165236"/>
            <a:ext cx="4240267" cy="4221709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17" y="1828800"/>
            <a:ext cx="3769488" cy="2611408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70" y="3903932"/>
            <a:ext cx="3768509" cy="279456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56810" y="351472"/>
            <a:ext cx="6548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Permite </a:t>
            </a:r>
            <a:r>
              <a:rPr lang="es-EC" i="1" dirty="0"/>
              <a:t>el disfrute en contacto directo con la naturaleza, cuenta con estacionamiento y presta servicio de alimentos y bebidas, sin perjuicio de proporcionar otros servicios complementarios. Deberá contar con un mínimo de 5 habitaciones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284388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305358" cy="734291"/>
          </a:xfrm>
        </p:spPr>
        <p:txBody>
          <a:bodyPr>
            <a:normAutofit/>
          </a:bodyPr>
          <a:lstStyle/>
          <a:p>
            <a:r>
              <a:rPr lang="es-EC" b="1" dirty="0"/>
              <a:t>DIAGNÓSTICO SITUACIONAL </a:t>
            </a:r>
            <a:endParaRPr lang="en-U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/>
          <a:stretch/>
        </p:blipFill>
        <p:spPr bwMode="auto">
          <a:xfrm>
            <a:off x="573780" y="1343892"/>
            <a:ext cx="4760220" cy="3768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437554" y="1343891"/>
            <a:ext cx="5971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/>
              <a:t>La presente investigación se realizará en la parroquia Gualea ubicada al noroccidente de la provincia de Pichincha, cantón Quito, siendo una de las parroquias rurales del Distrito Metropolitano</a:t>
            </a:r>
            <a:endParaRPr lang="es-ES" i="1" dirty="0"/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6" t="-918" r="35884" b="82709"/>
          <a:stretch/>
        </p:blipFill>
        <p:spPr>
          <a:xfrm>
            <a:off x="1152799" y="5403273"/>
            <a:ext cx="3853542" cy="914399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381" y="3748391"/>
            <a:ext cx="5317983" cy="303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507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3989</Words>
  <Application>Microsoft Office PowerPoint</Application>
  <PresentationFormat>Panorámica</PresentationFormat>
  <Paragraphs>571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8" baseType="lpstr">
      <vt:lpstr>Arial</vt:lpstr>
      <vt:lpstr>Calibri</vt:lpstr>
      <vt:lpstr>Noto Sans Symbols</vt:lpstr>
      <vt:lpstr>Times New Roman</vt:lpstr>
      <vt:lpstr>Trebuchet MS</vt:lpstr>
      <vt:lpstr>Wingdings</vt:lpstr>
      <vt:lpstr>Wingdings 3</vt:lpstr>
      <vt:lpstr>Faceta</vt:lpstr>
      <vt:lpstr>Presentación de PowerPoint</vt:lpstr>
      <vt:lpstr>JUSTIFICACIÓN</vt:lpstr>
      <vt:lpstr>OBJETIVO GENERAL</vt:lpstr>
      <vt:lpstr>OBJETIVOS ESPECÍFICOS</vt:lpstr>
      <vt:lpstr>TEORÍAS DE SOPORTE  </vt:lpstr>
      <vt:lpstr>MARCO REFERENCIAL</vt:lpstr>
      <vt:lpstr>Presentación de PowerPoint</vt:lpstr>
      <vt:lpstr>Presentación de PowerPoint</vt:lpstr>
      <vt:lpstr>DIAGNÓSTICO SITUACIONAL </vt:lpstr>
      <vt:lpstr>DIAGNÓSTICO SITUACIONAL – ECONÓMICO - SOCIAL  </vt:lpstr>
      <vt:lpstr>DIAGNÓSTICO SITUACIONAL MERCADO TURÍSTICO </vt:lpstr>
      <vt:lpstr>DIAGNÓSTICO SITUACIONAL PLANTA TURÍSTICA</vt:lpstr>
      <vt:lpstr>DIAGNÓSTICO SITUACIONAL OFERTA TURÍSTICA</vt:lpstr>
      <vt:lpstr>HACIENDAS Y FINCAS TURÍSTICAS</vt:lpstr>
      <vt:lpstr>Presentación de PowerPoint</vt:lpstr>
      <vt:lpstr>METODOLOGÍA </vt:lpstr>
      <vt:lpstr>Presentación de PowerPoint</vt:lpstr>
      <vt:lpstr>ENCUESTAS A TURISTAS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ENCUESTAS A COMUNIDAD</vt:lpstr>
      <vt:lpstr>Presentación de PowerPoint</vt:lpstr>
      <vt:lpstr>Presentación de PowerPoint</vt:lpstr>
      <vt:lpstr>Presentación de PowerPoint</vt:lpstr>
      <vt:lpstr>Presentación de PowerPoint</vt:lpstr>
      <vt:lpstr>ENTREVISTAS </vt:lpstr>
      <vt:lpstr>DISCUSIÓN</vt:lpstr>
      <vt:lpstr>FODA haciendas y fincas de la parroquia Gualea </vt:lpstr>
      <vt:lpstr>Estrategias de análisis FODA</vt:lpstr>
      <vt:lpstr>Presentación de PowerPoint</vt:lpstr>
      <vt:lpstr>Plan de mejora</vt:lpstr>
      <vt:lpstr>Presentación de PowerPoint</vt:lpstr>
      <vt:lpstr>Presentación de PowerPoint</vt:lpstr>
      <vt:lpstr>Conclusiones</vt:lpstr>
      <vt:lpstr>RECOMENDACIONES</vt:lpstr>
      <vt:lpstr>RECOMENDACIONES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 Suquilanda</dc:creator>
  <cp:lastModifiedBy>Tatiana Molina</cp:lastModifiedBy>
  <cp:revision>16</cp:revision>
  <dcterms:created xsi:type="dcterms:W3CDTF">2020-01-22T18:31:46Z</dcterms:created>
  <dcterms:modified xsi:type="dcterms:W3CDTF">2020-01-23T02:41:00Z</dcterms:modified>
</cp:coreProperties>
</file>