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4">
  <p:sldMasterIdLst>
    <p:sldMasterId id="21474837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75" r:id="rId12"/>
    <p:sldId id="276" r:id="rId13"/>
    <p:sldId id="277" r:id="rId14"/>
    <p:sldId id="278" r:id="rId15"/>
    <p:sldId id="279" r:id="rId16"/>
    <p:sldId id="267" r:id="rId17"/>
    <p:sldId id="280" r:id="rId18"/>
    <p:sldId id="281" r:id="rId19"/>
    <p:sldId id="282" r:id="rId20"/>
    <p:sldId id="283" r:id="rId21"/>
    <p:sldId id="284" r:id="rId22"/>
    <p:sldId id="285" r:id="rId23"/>
    <p:sldId id="286" r:id="rId24"/>
    <p:sldId id="287" r:id="rId25"/>
    <p:sldId id="288" r:id="rId26"/>
    <p:sldId id="289" r:id="rId27"/>
    <p:sldId id="290" r:id="rId28"/>
    <p:sldId id="270" r:id="rId29"/>
    <p:sldId id="271" r:id="rId30"/>
    <p:sldId id="272" r:id="rId31"/>
    <p:sldId id="273" r:id="rId32"/>
    <p:sldId id="274" r:id="rId33"/>
    <p:sldId id="299" r:id="rId34"/>
    <p:sldId id="300" r:id="rId35"/>
    <p:sldId id="301" r:id="rId36"/>
    <p:sldId id="292" r:id="rId37"/>
    <p:sldId id="293" r:id="rId38"/>
    <p:sldId id="294" r:id="rId39"/>
    <p:sldId id="296" r:id="rId40"/>
    <p:sldId id="297" r:id="rId41"/>
    <p:sldId id="298" r:id="rId42"/>
    <p:sldId id="291" r:id="rId43"/>
    <p:sldId id="302" r:id="rId44"/>
    <p:sldId id="303" r:id="rId45"/>
    <p:sldId id="304" r:id="rId46"/>
    <p:sldId id="305" r:id="rId47"/>
    <p:sldId id="306" r:id="rId48"/>
    <p:sldId id="307"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D5DDDD-21E9-4AC1-9948-8ADDF2D7D2CF}">
  <a:tblStyle styleId="{76D5DDDD-21E9-4AC1-9948-8ADDF2D7D2CF}" styleName="Table_0"/>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65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byroniglesias\Desktop\Modelo%20Kano%2027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COEFICIENTES DE SATISFACCI</a:t>
            </a:r>
            <a:r>
              <a:rPr lang="es-ES"/>
              <a:t>ÓN E INSATISFACCIÓN </a:t>
            </a:r>
            <a:endParaRPr lang="es-ES_trad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Hoja1!$R$17</c:f>
              <c:strCache>
                <c:ptCount val="1"/>
                <c:pt idx="0">
                  <c:v>CS</c:v>
                </c:pt>
              </c:strCache>
            </c:strRef>
          </c:tx>
          <c:spPr>
            <a:solidFill>
              <a:schemeClr val="accent1"/>
            </a:solidFill>
            <a:ln>
              <a:noFill/>
            </a:ln>
            <a:effectLst/>
          </c:spPr>
          <c:invertIfNegative val="0"/>
          <c:cat>
            <c:strRef>
              <c:f>Hoja1!$P$18:$P$25</c:f>
              <c:strCache>
                <c:ptCount val="8"/>
                <c:pt idx="0">
                  <c:v>Color</c:v>
                </c:pt>
                <c:pt idx="1">
                  <c:v>Materia prima </c:v>
                </c:pt>
                <c:pt idx="2">
                  <c:v>Grado de alcohol</c:v>
                </c:pt>
                <c:pt idx="3">
                  <c:v>catalogo web</c:v>
                </c:pt>
                <c:pt idx="4">
                  <c:v>reconocimientos</c:v>
                </c:pt>
                <c:pt idx="5">
                  <c:v>Canal supermercados </c:v>
                </c:pt>
                <c:pt idx="6">
                  <c:v>Packagin </c:v>
                </c:pt>
                <c:pt idx="7">
                  <c:v>Entrega a domicilio </c:v>
                </c:pt>
              </c:strCache>
            </c:strRef>
          </c:cat>
          <c:val>
            <c:numRef>
              <c:f>Hoja1!$R$18:$R$25</c:f>
              <c:numCache>
                <c:formatCode>0.000</c:formatCode>
                <c:ptCount val="8"/>
                <c:pt idx="0">
                  <c:v>0.54251012145749</c:v>
                </c:pt>
                <c:pt idx="1">
                  <c:v>0.71825396825396803</c:v>
                </c:pt>
                <c:pt idx="2">
                  <c:v>0.62109375</c:v>
                </c:pt>
                <c:pt idx="3">
                  <c:v>0.40225563909774398</c:v>
                </c:pt>
                <c:pt idx="4">
                  <c:v>0.79922779922779896</c:v>
                </c:pt>
                <c:pt idx="5">
                  <c:v>0.64661654135338298</c:v>
                </c:pt>
                <c:pt idx="6">
                  <c:v>0.78461538461538505</c:v>
                </c:pt>
                <c:pt idx="7">
                  <c:v>0.64750957854406099</c:v>
                </c:pt>
              </c:numCache>
            </c:numRef>
          </c:val>
          <c:extLst>
            <c:ext xmlns:c16="http://schemas.microsoft.com/office/drawing/2014/chart" uri="{C3380CC4-5D6E-409C-BE32-E72D297353CC}">
              <c16:uniqueId val="{00000000-D684-40D9-A2B7-FAB0909CEACB}"/>
            </c:ext>
          </c:extLst>
        </c:ser>
        <c:ser>
          <c:idx val="1"/>
          <c:order val="1"/>
          <c:tx>
            <c:strRef>
              <c:f>Hoja1!$S$17</c:f>
              <c:strCache>
                <c:ptCount val="1"/>
                <c:pt idx="0">
                  <c:v>DS</c:v>
                </c:pt>
              </c:strCache>
            </c:strRef>
          </c:tx>
          <c:spPr>
            <a:solidFill>
              <a:schemeClr val="accent2"/>
            </a:solidFill>
            <a:ln>
              <a:noFill/>
            </a:ln>
            <a:effectLst/>
          </c:spPr>
          <c:invertIfNegative val="0"/>
          <c:cat>
            <c:strRef>
              <c:f>Hoja1!$P$18:$P$25</c:f>
              <c:strCache>
                <c:ptCount val="8"/>
                <c:pt idx="0">
                  <c:v>Color</c:v>
                </c:pt>
                <c:pt idx="1">
                  <c:v>Materia prima </c:v>
                </c:pt>
                <c:pt idx="2">
                  <c:v>Grado de alcohol</c:v>
                </c:pt>
                <c:pt idx="3">
                  <c:v>catalogo web</c:v>
                </c:pt>
                <c:pt idx="4">
                  <c:v>reconocimientos</c:v>
                </c:pt>
                <c:pt idx="5">
                  <c:v>Canal supermercados </c:v>
                </c:pt>
                <c:pt idx="6">
                  <c:v>Packagin </c:v>
                </c:pt>
                <c:pt idx="7">
                  <c:v>Entrega a domicilio </c:v>
                </c:pt>
              </c:strCache>
            </c:strRef>
          </c:cat>
          <c:val>
            <c:numRef>
              <c:f>Hoja1!$S$18:$S$25</c:f>
              <c:numCache>
                <c:formatCode>0.000</c:formatCode>
                <c:ptCount val="8"/>
                <c:pt idx="0">
                  <c:v>-0.65587044534412897</c:v>
                </c:pt>
                <c:pt idx="1">
                  <c:v>-5.1587301587301598E-2</c:v>
                </c:pt>
                <c:pt idx="2">
                  <c:v>-7.03125E-2</c:v>
                </c:pt>
                <c:pt idx="3">
                  <c:v>-6.01503759398496E-2</c:v>
                </c:pt>
                <c:pt idx="4">
                  <c:v>-0.162162162162162</c:v>
                </c:pt>
                <c:pt idx="5">
                  <c:v>-7.5187969924811998E-2</c:v>
                </c:pt>
                <c:pt idx="6">
                  <c:v>-0.238461538461538</c:v>
                </c:pt>
                <c:pt idx="7">
                  <c:v>-4.9808429118773902E-2</c:v>
                </c:pt>
              </c:numCache>
            </c:numRef>
          </c:val>
          <c:extLst>
            <c:ext xmlns:c16="http://schemas.microsoft.com/office/drawing/2014/chart" uri="{C3380CC4-5D6E-409C-BE32-E72D297353CC}">
              <c16:uniqueId val="{00000001-D684-40D9-A2B7-FAB0909CEACB}"/>
            </c:ext>
          </c:extLst>
        </c:ser>
        <c:dLbls>
          <c:showLegendKey val="0"/>
          <c:showVal val="0"/>
          <c:showCatName val="0"/>
          <c:showSerName val="0"/>
          <c:showPercent val="0"/>
          <c:showBubbleSize val="0"/>
        </c:dLbls>
        <c:gapWidth val="219"/>
        <c:overlap val="-27"/>
        <c:axId val="-306968816"/>
        <c:axId val="-306977520"/>
      </c:barChart>
      <c:catAx>
        <c:axId val="-30696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977520"/>
        <c:crosses val="autoZero"/>
        <c:auto val="1"/>
        <c:lblAlgn val="ctr"/>
        <c:lblOffset val="100"/>
        <c:noMultiLvlLbl val="0"/>
      </c:catAx>
      <c:valAx>
        <c:axId val="-306977520"/>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96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6B483-A38E-4D40-BA37-5006A560AC57}"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s-EC"/>
        </a:p>
      </dgm:t>
    </dgm:pt>
    <dgm:pt modelId="{10932FBC-18CE-4CEB-B02E-7B8C039AAB1C}">
      <dgm:prSet phldrT="[Texto]"/>
      <dgm:spPr/>
      <dgm:t>
        <a:bodyPr/>
        <a:lstStyle/>
        <a:p>
          <a:pPr rtl="0"/>
          <a:r>
            <a:rPr lang="es-ES" b="0" i="0" u="none" strike="noStrike" cap="none" dirty="0" smtClean="0">
              <a:latin typeface="Calibri"/>
              <a:ea typeface="Calibri"/>
              <a:cs typeface="Calibri"/>
              <a:sym typeface="Calibri"/>
            </a:rPr>
            <a:t>Empieza su auge cuando se crearon bares temáticos que elaboraban este licor para el consumo domestico.</a:t>
          </a:r>
          <a:endParaRPr lang="es-EC" dirty="0"/>
        </a:p>
      </dgm:t>
    </dgm:pt>
    <dgm:pt modelId="{D3820CE7-125D-467E-A43E-2DB853A59011}" type="parTrans" cxnId="{066B017C-706B-498C-9D35-10BC40E15F6F}">
      <dgm:prSet/>
      <dgm:spPr/>
      <dgm:t>
        <a:bodyPr/>
        <a:lstStyle/>
        <a:p>
          <a:endParaRPr lang="es-EC"/>
        </a:p>
      </dgm:t>
    </dgm:pt>
    <dgm:pt modelId="{49B9C637-2DAA-4E41-B953-E93944FC1B0C}" type="sibTrans" cxnId="{066B017C-706B-498C-9D35-10BC40E15F6F}">
      <dgm:prSet/>
      <dgm:spPr/>
      <dgm:t>
        <a:bodyPr/>
        <a:lstStyle/>
        <a:p>
          <a:endParaRPr lang="es-EC"/>
        </a:p>
      </dgm:t>
    </dgm:pt>
    <dgm:pt modelId="{FF296778-2893-4796-8EEE-0D9D9553F8AA}">
      <dgm:prSet/>
      <dgm:spPr/>
      <dgm:t>
        <a:bodyPr/>
        <a:lstStyle/>
        <a:p>
          <a:pPr rtl="0"/>
          <a:r>
            <a:rPr lang="es-ES" b="0" i="0" u="none" strike="noStrike" cap="none" dirty="0" smtClean="0">
              <a:latin typeface="Calibri"/>
              <a:ea typeface="Calibri"/>
              <a:cs typeface="Calibri"/>
              <a:sym typeface="Calibri"/>
            </a:rPr>
            <a:t>Desde el 2013 se inicia la producción de esta bebida bajo registros sanitarios. </a:t>
          </a:r>
          <a:endParaRPr lang="es-ES" b="0" i="0" u="none" strike="noStrike" cap="none" dirty="0">
            <a:latin typeface="Calibri"/>
            <a:ea typeface="Calibri"/>
            <a:cs typeface="Calibri"/>
            <a:sym typeface="Calibri"/>
          </a:endParaRPr>
        </a:p>
      </dgm:t>
    </dgm:pt>
    <dgm:pt modelId="{880E2CCF-1E1D-4F06-8A1E-161893EB5B55}" type="parTrans" cxnId="{0C7385A6-800E-4E84-BCF4-95F560E6AE1D}">
      <dgm:prSet/>
      <dgm:spPr/>
      <dgm:t>
        <a:bodyPr/>
        <a:lstStyle/>
        <a:p>
          <a:endParaRPr lang="es-EC"/>
        </a:p>
      </dgm:t>
    </dgm:pt>
    <dgm:pt modelId="{5E1CCC30-BB7F-4854-BDBA-D917FB9B68B2}" type="sibTrans" cxnId="{0C7385A6-800E-4E84-BCF4-95F560E6AE1D}">
      <dgm:prSet/>
      <dgm:spPr/>
      <dgm:t>
        <a:bodyPr/>
        <a:lstStyle/>
        <a:p>
          <a:endParaRPr lang="es-EC"/>
        </a:p>
      </dgm:t>
    </dgm:pt>
    <dgm:pt modelId="{29D196C7-A7B8-4F8B-853C-EAC4660F8674}">
      <dgm:prSet/>
      <dgm:spPr/>
      <dgm:t>
        <a:bodyPr/>
        <a:lstStyle/>
        <a:p>
          <a:pPr rtl="0"/>
          <a:r>
            <a:rPr lang="es-ES" b="0" i="0" u="none" strike="noStrike" cap="none" dirty="0" smtClean="0">
              <a:latin typeface="Calibri"/>
              <a:ea typeface="Calibri"/>
              <a:cs typeface="Calibri"/>
              <a:sym typeface="Calibri"/>
            </a:rPr>
            <a:t>Son una parte del mercado pequeña que refleja el  5% de la industria cervecera.</a:t>
          </a:r>
          <a:endParaRPr lang="es-ES" b="0" i="0" u="none" strike="noStrike" cap="none" dirty="0">
            <a:latin typeface="Calibri"/>
            <a:ea typeface="Calibri"/>
            <a:cs typeface="Calibri"/>
            <a:sym typeface="Calibri"/>
          </a:endParaRPr>
        </a:p>
      </dgm:t>
    </dgm:pt>
    <dgm:pt modelId="{AC0782A7-79F9-4828-AD68-33A6131E1933}" type="parTrans" cxnId="{83201EA3-8486-4F6C-9247-676A04A530B6}">
      <dgm:prSet/>
      <dgm:spPr/>
      <dgm:t>
        <a:bodyPr/>
        <a:lstStyle/>
        <a:p>
          <a:endParaRPr lang="es-EC"/>
        </a:p>
      </dgm:t>
    </dgm:pt>
    <dgm:pt modelId="{23AFD7CF-328D-4280-BADF-90C58A0D73F5}" type="sibTrans" cxnId="{83201EA3-8486-4F6C-9247-676A04A530B6}">
      <dgm:prSet/>
      <dgm:spPr/>
      <dgm:t>
        <a:bodyPr/>
        <a:lstStyle/>
        <a:p>
          <a:endParaRPr lang="es-EC"/>
        </a:p>
      </dgm:t>
    </dgm:pt>
    <dgm:pt modelId="{7A04E81D-827D-4006-AB17-CA10B836BBD7}">
      <dgm:prSet/>
      <dgm:spPr/>
      <dgm:t>
        <a:bodyPr/>
        <a:lstStyle/>
        <a:p>
          <a:pPr rtl="0"/>
          <a:r>
            <a:rPr lang="es-ES" b="0" i="0" u="none" strike="noStrike" cap="none" dirty="0" smtClean="0">
              <a:latin typeface="Calibri"/>
              <a:ea typeface="Calibri"/>
              <a:cs typeface="Calibri"/>
              <a:sym typeface="Calibri"/>
            </a:rPr>
            <a:t>El sector de cerveza artesanal ha crecido 20 veces por año desde el 2011 hasta la fecha.  </a:t>
          </a:r>
          <a:endParaRPr lang="es-EC" dirty="0"/>
        </a:p>
      </dgm:t>
    </dgm:pt>
    <dgm:pt modelId="{85F93982-13FE-47DC-9C7F-8125759E6FB2}" type="parTrans" cxnId="{6F03C426-5E8C-4B4D-9B88-98E8E05A0CB5}">
      <dgm:prSet/>
      <dgm:spPr/>
    </dgm:pt>
    <dgm:pt modelId="{EE030F04-F7FF-42DC-BED3-E2B601005A67}" type="sibTrans" cxnId="{6F03C426-5E8C-4B4D-9B88-98E8E05A0CB5}">
      <dgm:prSet/>
      <dgm:spPr/>
      <dgm:t>
        <a:bodyPr/>
        <a:lstStyle/>
        <a:p>
          <a:endParaRPr lang="es-EC"/>
        </a:p>
      </dgm:t>
    </dgm:pt>
    <dgm:pt modelId="{A505B540-418B-46D1-AA82-710C2C9D151E}" type="pres">
      <dgm:prSet presAssocID="{D2B6B483-A38E-4D40-BA37-5006A560AC57}" presName="diagram" presStyleCnt="0">
        <dgm:presLayoutVars>
          <dgm:dir/>
          <dgm:resizeHandles val="exact"/>
        </dgm:presLayoutVars>
      </dgm:prSet>
      <dgm:spPr/>
      <dgm:t>
        <a:bodyPr/>
        <a:lstStyle/>
        <a:p>
          <a:endParaRPr lang="es-EC"/>
        </a:p>
      </dgm:t>
    </dgm:pt>
    <dgm:pt modelId="{02A30891-6231-4945-8ED6-45986D9C9A2B}" type="pres">
      <dgm:prSet presAssocID="{7A04E81D-827D-4006-AB17-CA10B836BBD7}" presName="node" presStyleLbl="node1" presStyleIdx="0" presStyleCnt="4">
        <dgm:presLayoutVars>
          <dgm:bulletEnabled val="1"/>
        </dgm:presLayoutVars>
      </dgm:prSet>
      <dgm:spPr/>
      <dgm:t>
        <a:bodyPr/>
        <a:lstStyle/>
        <a:p>
          <a:endParaRPr lang="es-EC"/>
        </a:p>
      </dgm:t>
    </dgm:pt>
    <dgm:pt modelId="{14A894F1-727B-4D87-AA51-FE3DB5FC4BB5}" type="pres">
      <dgm:prSet presAssocID="{EE030F04-F7FF-42DC-BED3-E2B601005A67}" presName="sibTrans" presStyleLbl="sibTrans2D1" presStyleIdx="0" presStyleCnt="3"/>
      <dgm:spPr/>
      <dgm:t>
        <a:bodyPr/>
        <a:lstStyle/>
        <a:p>
          <a:endParaRPr lang="es-EC"/>
        </a:p>
      </dgm:t>
    </dgm:pt>
    <dgm:pt modelId="{810E926F-9917-48F6-94B8-E7EF7CEB7947}" type="pres">
      <dgm:prSet presAssocID="{EE030F04-F7FF-42DC-BED3-E2B601005A67}" presName="connectorText" presStyleLbl="sibTrans2D1" presStyleIdx="0" presStyleCnt="3"/>
      <dgm:spPr/>
      <dgm:t>
        <a:bodyPr/>
        <a:lstStyle/>
        <a:p>
          <a:endParaRPr lang="es-EC"/>
        </a:p>
      </dgm:t>
    </dgm:pt>
    <dgm:pt modelId="{C691E826-8C64-437B-A41C-BF7E1F338562}" type="pres">
      <dgm:prSet presAssocID="{10932FBC-18CE-4CEB-B02E-7B8C039AAB1C}" presName="node" presStyleLbl="node1" presStyleIdx="1" presStyleCnt="4">
        <dgm:presLayoutVars>
          <dgm:bulletEnabled val="1"/>
        </dgm:presLayoutVars>
      </dgm:prSet>
      <dgm:spPr/>
      <dgm:t>
        <a:bodyPr/>
        <a:lstStyle/>
        <a:p>
          <a:endParaRPr lang="es-EC"/>
        </a:p>
      </dgm:t>
    </dgm:pt>
    <dgm:pt modelId="{DC29C399-B15B-4280-BE0A-1615F69BCDC1}" type="pres">
      <dgm:prSet presAssocID="{49B9C637-2DAA-4E41-B953-E93944FC1B0C}" presName="sibTrans" presStyleLbl="sibTrans2D1" presStyleIdx="1" presStyleCnt="3"/>
      <dgm:spPr/>
      <dgm:t>
        <a:bodyPr/>
        <a:lstStyle/>
        <a:p>
          <a:endParaRPr lang="es-EC"/>
        </a:p>
      </dgm:t>
    </dgm:pt>
    <dgm:pt modelId="{95AC62EF-AE4C-4139-ACB2-4415E88B6E79}" type="pres">
      <dgm:prSet presAssocID="{49B9C637-2DAA-4E41-B953-E93944FC1B0C}" presName="connectorText" presStyleLbl="sibTrans2D1" presStyleIdx="1" presStyleCnt="3"/>
      <dgm:spPr/>
      <dgm:t>
        <a:bodyPr/>
        <a:lstStyle/>
        <a:p>
          <a:endParaRPr lang="es-EC"/>
        </a:p>
      </dgm:t>
    </dgm:pt>
    <dgm:pt modelId="{3B5DE22E-4E56-452C-BB4E-D32F153524E2}" type="pres">
      <dgm:prSet presAssocID="{FF296778-2893-4796-8EEE-0D9D9553F8AA}" presName="node" presStyleLbl="node1" presStyleIdx="2" presStyleCnt="4">
        <dgm:presLayoutVars>
          <dgm:bulletEnabled val="1"/>
        </dgm:presLayoutVars>
      </dgm:prSet>
      <dgm:spPr/>
      <dgm:t>
        <a:bodyPr/>
        <a:lstStyle/>
        <a:p>
          <a:endParaRPr lang="es-EC"/>
        </a:p>
      </dgm:t>
    </dgm:pt>
    <dgm:pt modelId="{E27D92C0-2F0F-40AF-AC18-EC637DD7F29F}" type="pres">
      <dgm:prSet presAssocID="{5E1CCC30-BB7F-4854-BDBA-D917FB9B68B2}" presName="sibTrans" presStyleLbl="sibTrans2D1" presStyleIdx="2" presStyleCnt="3"/>
      <dgm:spPr/>
      <dgm:t>
        <a:bodyPr/>
        <a:lstStyle/>
        <a:p>
          <a:endParaRPr lang="es-EC"/>
        </a:p>
      </dgm:t>
    </dgm:pt>
    <dgm:pt modelId="{A2E6FF5B-B2DF-4029-885E-E6300E37D043}" type="pres">
      <dgm:prSet presAssocID="{5E1CCC30-BB7F-4854-BDBA-D917FB9B68B2}" presName="connectorText" presStyleLbl="sibTrans2D1" presStyleIdx="2" presStyleCnt="3"/>
      <dgm:spPr/>
      <dgm:t>
        <a:bodyPr/>
        <a:lstStyle/>
        <a:p>
          <a:endParaRPr lang="es-EC"/>
        </a:p>
      </dgm:t>
    </dgm:pt>
    <dgm:pt modelId="{65EE211D-E450-467C-B1F1-2FC7E23B8EE5}" type="pres">
      <dgm:prSet presAssocID="{29D196C7-A7B8-4F8B-853C-EAC4660F8674}" presName="node" presStyleLbl="node1" presStyleIdx="3" presStyleCnt="4">
        <dgm:presLayoutVars>
          <dgm:bulletEnabled val="1"/>
        </dgm:presLayoutVars>
      </dgm:prSet>
      <dgm:spPr/>
      <dgm:t>
        <a:bodyPr/>
        <a:lstStyle/>
        <a:p>
          <a:endParaRPr lang="es-EC"/>
        </a:p>
      </dgm:t>
    </dgm:pt>
  </dgm:ptLst>
  <dgm:cxnLst>
    <dgm:cxn modelId="{83201EA3-8486-4F6C-9247-676A04A530B6}" srcId="{D2B6B483-A38E-4D40-BA37-5006A560AC57}" destId="{29D196C7-A7B8-4F8B-853C-EAC4660F8674}" srcOrd="3" destOrd="0" parTransId="{AC0782A7-79F9-4828-AD68-33A6131E1933}" sibTransId="{23AFD7CF-328D-4280-BADF-90C58A0D73F5}"/>
    <dgm:cxn modelId="{F7BE059B-4042-4ADC-955B-BAD14CE2338E}" type="presOf" srcId="{5E1CCC30-BB7F-4854-BDBA-D917FB9B68B2}" destId="{E27D92C0-2F0F-40AF-AC18-EC637DD7F29F}" srcOrd="0" destOrd="0" presId="urn:microsoft.com/office/officeart/2005/8/layout/process5"/>
    <dgm:cxn modelId="{607FCE1A-0BC1-4D0C-8881-47C8F309F980}" type="presOf" srcId="{EE030F04-F7FF-42DC-BED3-E2B601005A67}" destId="{14A894F1-727B-4D87-AA51-FE3DB5FC4BB5}" srcOrd="0" destOrd="0" presId="urn:microsoft.com/office/officeart/2005/8/layout/process5"/>
    <dgm:cxn modelId="{E1099763-6532-49FB-8257-D22FD9467384}" type="presOf" srcId="{10932FBC-18CE-4CEB-B02E-7B8C039AAB1C}" destId="{C691E826-8C64-437B-A41C-BF7E1F338562}" srcOrd="0" destOrd="0" presId="urn:microsoft.com/office/officeart/2005/8/layout/process5"/>
    <dgm:cxn modelId="{066B017C-706B-498C-9D35-10BC40E15F6F}" srcId="{D2B6B483-A38E-4D40-BA37-5006A560AC57}" destId="{10932FBC-18CE-4CEB-B02E-7B8C039AAB1C}" srcOrd="1" destOrd="0" parTransId="{D3820CE7-125D-467E-A43E-2DB853A59011}" sibTransId="{49B9C637-2DAA-4E41-B953-E93944FC1B0C}"/>
    <dgm:cxn modelId="{6F03C426-5E8C-4B4D-9B88-98E8E05A0CB5}" srcId="{D2B6B483-A38E-4D40-BA37-5006A560AC57}" destId="{7A04E81D-827D-4006-AB17-CA10B836BBD7}" srcOrd="0" destOrd="0" parTransId="{85F93982-13FE-47DC-9C7F-8125759E6FB2}" sibTransId="{EE030F04-F7FF-42DC-BED3-E2B601005A67}"/>
    <dgm:cxn modelId="{0C7385A6-800E-4E84-BCF4-95F560E6AE1D}" srcId="{D2B6B483-A38E-4D40-BA37-5006A560AC57}" destId="{FF296778-2893-4796-8EEE-0D9D9553F8AA}" srcOrd="2" destOrd="0" parTransId="{880E2CCF-1E1D-4F06-8A1E-161893EB5B55}" sibTransId="{5E1CCC30-BB7F-4854-BDBA-D917FB9B68B2}"/>
    <dgm:cxn modelId="{DCA7F16A-E39F-4D41-B696-AC82E530F8C9}" type="presOf" srcId="{5E1CCC30-BB7F-4854-BDBA-D917FB9B68B2}" destId="{A2E6FF5B-B2DF-4029-885E-E6300E37D043}" srcOrd="1" destOrd="0" presId="urn:microsoft.com/office/officeart/2005/8/layout/process5"/>
    <dgm:cxn modelId="{468C4DE2-8735-497C-B818-E956A089BAD3}" type="presOf" srcId="{49B9C637-2DAA-4E41-B953-E93944FC1B0C}" destId="{DC29C399-B15B-4280-BE0A-1615F69BCDC1}" srcOrd="0" destOrd="0" presId="urn:microsoft.com/office/officeart/2005/8/layout/process5"/>
    <dgm:cxn modelId="{1DC890A3-B864-471C-9323-DEAC1874EFAD}" type="presOf" srcId="{FF296778-2893-4796-8EEE-0D9D9553F8AA}" destId="{3B5DE22E-4E56-452C-BB4E-D32F153524E2}" srcOrd="0" destOrd="0" presId="urn:microsoft.com/office/officeart/2005/8/layout/process5"/>
    <dgm:cxn modelId="{4B5C3C63-7DA2-4B99-B0F8-16C359DF00E4}" type="presOf" srcId="{EE030F04-F7FF-42DC-BED3-E2B601005A67}" destId="{810E926F-9917-48F6-94B8-E7EF7CEB7947}" srcOrd="1" destOrd="0" presId="urn:microsoft.com/office/officeart/2005/8/layout/process5"/>
    <dgm:cxn modelId="{DA77AB7E-ED89-4468-A20F-3969E1B66347}" type="presOf" srcId="{49B9C637-2DAA-4E41-B953-E93944FC1B0C}" destId="{95AC62EF-AE4C-4139-ACB2-4415E88B6E79}" srcOrd="1" destOrd="0" presId="urn:microsoft.com/office/officeart/2005/8/layout/process5"/>
    <dgm:cxn modelId="{71BEB78E-764D-401A-B1AC-9DCFBCAC70F1}" type="presOf" srcId="{7A04E81D-827D-4006-AB17-CA10B836BBD7}" destId="{02A30891-6231-4945-8ED6-45986D9C9A2B}" srcOrd="0" destOrd="0" presId="urn:microsoft.com/office/officeart/2005/8/layout/process5"/>
    <dgm:cxn modelId="{027C69F2-5812-4BA3-BF13-8B081F2B3D85}" type="presOf" srcId="{D2B6B483-A38E-4D40-BA37-5006A560AC57}" destId="{A505B540-418B-46D1-AA82-710C2C9D151E}" srcOrd="0" destOrd="0" presId="urn:microsoft.com/office/officeart/2005/8/layout/process5"/>
    <dgm:cxn modelId="{8A335D99-4C60-4EEC-81F7-C11CEDED305D}" type="presOf" srcId="{29D196C7-A7B8-4F8B-853C-EAC4660F8674}" destId="{65EE211D-E450-467C-B1F1-2FC7E23B8EE5}" srcOrd="0" destOrd="0" presId="urn:microsoft.com/office/officeart/2005/8/layout/process5"/>
    <dgm:cxn modelId="{C62EF0E5-4691-42C0-82E9-8A178E766AD2}" type="presParOf" srcId="{A505B540-418B-46D1-AA82-710C2C9D151E}" destId="{02A30891-6231-4945-8ED6-45986D9C9A2B}" srcOrd="0" destOrd="0" presId="urn:microsoft.com/office/officeart/2005/8/layout/process5"/>
    <dgm:cxn modelId="{FEA17AFD-09C2-4D14-BCB4-CEC812FB37D9}" type="presParOf" srcId="{A505B540-418B-46D1-AA82-710C2C9D151E}" destId="{14A894F1-727B-4D87-AA51-FE3DB5FC4BB5}" srcOrd="1" destOrd="0" presId="urn:microsoft.com/office/officeart/2005/8/layout/process5"/>
    <dgm:cxn modelId="{B302D808-EE40-4F4A-BBE6-23C4C8B2016A}" type="presParOf" srcId="{14A894F1-727B-4D87-AA51-FE3DB5FC4BB5}" destId="{810E926F-9917-48F6-94B8-E7EF7CEB7947}" srcOrd="0" destOrd="0" presId="urn:microsoft.com/office/officeart/2005/8/layout/process5"/>
    <dgm:cxn modelId="{F5968D48-B389-4E73-A5E3-61498630A1F6}" type="presParOf" srcId="{A505B540-418B-46D1-AA82-710C2C9D151E}" destId="{C691E826-8C64-437B-A41C-BF7E1F338562}" srcOrd="2" destOrd="0" presId="urn:microsoft.com/office/officeart/2005/8/layout/process5"/>
    <dgm:cxn modelId="{9128F68A-134E-4951-8A26-1E73F20C3C73}" type="presParOf" srcId="{A505B540-418B-46D1-AA82-710C2C9D151E}" destId="{DC29C399-B15B-4280-BE0A-1615F69BCDC1}" srcOrd="3" destOrd="0" presId="urn:microsoft.com/office/officeart/2005/8/layout/process5"/>
    <dgm:cxn modelId="{8F30A6F3-A29B-4D53-B842-FE88E4F54DB1}" type="presParOf" srcId="{DC29C399-B15B-4280-BE0A-1615F69BCDC1}" destId="{95AC62EF-AE4C-4139-ACB2-4415E88B6E79}" srcOrd="0" destOrd="0" presId="urn:microsoft.com/office/officeart/2005/8/layout/process5"/>
    <dgm:cxn modelId="{338F3397-5C00-4AA4-A6D5-022A66A35676}" type="presParOf" srcId="{A505B540-418B-46D1-AA82-710C2C9D151E}" destId="{3B5DE22E-4E56-452C-BB4E-D32F153524E2}" srcOrd="4" destOrd="0" presId="urn:microsoft.com/office/officeart/2005/8/layout/process5"/>
    <dgm:cxn modelId="{4AD560CD-FF0B-4AE7-B155-1820ABF1C2AC}" type="presParOf" srcId="{A505B540-418B-46D1-AA82-710C2C9D151E}" destId="{E27D92C0-2F0F-40AF-AC18-EC637DD7F29F}" srcOrd="5" destOrd="0" presId="urn:microsoft.com/office/officeart/2005/8/layout/process5"/>
    <dgm:cxn modelId="{534650EA-DA1E-497B-8F5E-2A0C9F7F7BEE}" type="presParOf" srcId="{E27D92C0-2F0F-40AF-AC18-EC637DD7F29F}" destId="{A2E6FF5B-B2DF-4029-885E-E6300E37D043}" srcOrd="0" destOrd="0" presId="urn:microsoft.com/office/officeart/2005/8/layout/process5"/>
    <dgm:cxn modelId="{75B3A613-1CA7-4BFC-BE69-B142B1961EC0}" type="presParOf" srcId="{A505B540-418B-46D1-AA82-710C2C9D151E}" destId="{65EE211D-E450-467C-B1F1-2FC7E23B8EE5}"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11002E-9BB3-AA46-9087-40B3DD29C037}" type="doc">
      <dgm:prSet loTypeId="urn:microsoft.com/office/officeart/2005/8/layout/venn1" loCatId="relationship" qsTypeId="urn:microsoft.com/office/officeart/2005/8/quickstyle/simple4" qsCatId="simple" csTypeId="urn:microsoft.com/office/officeart/2005/8/colors/colorful1" csCatId="colorful"/>
      <dgm:spPr/>
      <dgm:t>
        <a:bodyPr/>
        <a:lstStyle/>
        <a:p>
          <a:endParaRPr lang="es-ES_tradnl"/>
        </a:p>
      </dgm:t>
    </dgm:pt>
    <dgm:pt modelId="{A705BCB3-3686-4049-A050-F8BCEF9F0CE0}">
      <dgm:prSet/>
      <dgm:spPr/>
      <dgm:t>
        <a:bodyPr/>
        <a:lstStyle/>
        <a:p>
          <a:pPr rtl="0"/>
          <a:r>
            <a:rPr lang="es-ES" dirty="0" smtClean="0"/>
            <a:t>Se pudo establecer que para los atributos: materia prima, grado de alcohol, reconocimientos de calidad, canal de distribución, </a:t>
          </a:r>
          <a:r>
            <a:rPr lang="es-ES" dirty="0" err="1" smtClean="0"/>
            <a:t>Packagin</a:t>
          </a:r>
          <a:r>
            <a:rPr lang="es-ES" dirty="0" smtClean="0"/>
            <a:t>, y entrega a domicilio son atributos atractivos </a:t>
          </a:r>
          <a:endParaRPr lang="es-ES_tradnl" dirty="0"/>
        </a:p>
      </dgm:t>
    </dgm:pt>
    <dgm:pt modelId="{01D27385-B6FE-5041-904B-F1F0F25869B7}" type="parTrans" cxnId="{6FE5B368-21E6-1D42-B8D4-238A0FCDFB72}">
      <dgm:prSet/>
      <dgm:spPr/>
      <dgm:t>
        <a:bodyPr/>
        <a:lstStyle/>
        <a:p>
          <a:endParaRPr lang="es-ES_tradnl"/>
        </a:p>
      </dgm:t>
    </dgm:pt>
    <dgm:pt modelId="{78045C9B-06FC-5C4A-A230-0DDEFA481A85}" type="sibTrans" cxnId="{6FE5B368-21E6-1D42-B8D4-238A0FCDFB72}">
      <dgm:prSet/>
      <dgm:spPr/>
      <dgm:t>
        <a:bodyPr/>
        <a:lstStyle/>
        <a:p>
          <a:endParaRPr lang="es-ES_tradnl"/>
        </a:p>
      </dgm:t>
    </dgm:pt>
    <dgm:pt modelId="{65873662-6163-9D4A-BB9D-5512E6EDF6B1}">
      <dgm:prSet/>
      <dgm:spPr/>
      <dgm:t>
        <a:bodyPr/>
        <a:lstStyle/>
        <a:p>
          <a:pPr rtl="0"/>
          <a:r>
            <a:rPr lang="es-ES" smtClean="0"/>
            <a:t>El atributo obligatorio para los encuestados fue el color de la cerveza. </a:t>
          </a:r>
          <a:endParaRPr lang="es-ES"/>
        </a:p>
      </dgm:t>
    </dgm:pt>
    <dgm:pt modelId="{F258F097-3756-9348-BB2E-8AEED7627B7A}" type="parTrans" cxnId="{830F9F41-C652-AD4F-9D0C-0F086AED6531}">
      <dgm:prSet/>
      <dgm:spPr/>
      <dgm:t>
        <a:bodyPr/>
        <a:lstStyle/>
        <a:p>
          <a:endParaRPr lang="es-ES_tradnl"/>
        </a:p>
      </dgm:t>
    </dgm:pt>
    <dgm:pt modelId="{9D14EEC1-6164-CF48-8637-3776C2444CE2}" type="sibTrans" cxnId="{830F9F41-C652-AD4F-9D0C-0F086AED6531}">
      <dgm:prSet/>
      <dgm:spPr/>
      <dgm:t>
        <a:bodyPr/>
        <a:lstStyle/>
        <a:p>
          <a:endParaRPr lang="es-ES_tradnl"/>
        </a:p>
      </dgm:t>
    </dgm:pt>
    <dgm:pt modelId="{8313012D-DD1B-5944-B75B-69DE7CCCD893}">
      <dgm:prSet/>
      <dgm:spPr/>
      <dgm:t>
        <a:bodyPr/>
        <a:lstStyle/>
        <a:p>
          <a:pPr rtl="0"/>
          <a:r>
            <a:rPr lang="es-ES" smtClean="0"/>
            <a:t>En tanto se obtuvo un atributo indiferente que fue el catalogo web. </a:t>
          </a:r>
          <a:endParaRPr lang="es-ES"/>
        </a:p>
      </dgm:t>
    </dgm:pt>
    <dgm:pt modelId="{F8E0F5AA-87E0-7243-A793-B86905698230}" type="parTrans" cxnId="{9CC9CA44-A36C-AD44-9B89-CC5B1B2616E7}">
      <dgm:prSet/>
      <dgm:spPr/>
      <dgm:t>
        <a:bodyPr/>
        <a:lstStyle/>
        <a:p>
          <a:endParaRPr lang="es-ES_tradnl"/>
        </a:p>
      </dgm:t>
    </dgm:pt>
    <dgm:pt modelId="{7C2270F9-F809-8546-9334-ACD3E7F94F9D}" type="sibTrans" cxnId="{9CC9CA44-A36C-AD44-9B89-CC5B1B2616E7}">
      <dgm:prSet/>
      <dgm:spPr/>
      <dgm:t>
        <a:bodyPr/>
        <a:lstStyle/>
        <a:p>
          <a:endParaRPr lang="es-ES_tradnl"/>
        </a:p>
      </dgm:t>
    </dgm:pt>
    <dgm:pt modelId="{2D40E692-2B53-4541-9FA5-AD50B628F947}" type="pres">
      <dgm:prSet presAssocID="{4F11002E-9BB3-AA46-9087-40B3DD29C037}" presName="compositeShape" presStyleCnt="0">
        <dgm:presLayoutVars>
          <dgm:chMax val="7"/>
          <dgm:dir/>
          <dgm:resizeHandles val="exact"/>
        </dgm:presLayoutVars>
      </dgm:prSet>
      <dgm:spPr/>
      <dgm:t>
        <a:bodyPr/>
        <a:lstStyle/>
        <a:p>
          <a:endParaRPr lang="es-EC"/>
        </a:p>
      </dgm:t>
    </dgm:pt>
    <dgm:pt modelId="{5CF813D1-C997-9444-8A13-77FCD4FF230D}" type="pres">
      <dgm:prSet presAssocID="{A705BCB3-3686-4049-A050-F8BCEF9F0CE0}" presName="circ1" presStyleLbl="vennNode1" presStyleIdx="0" presStyleCnt="3"/>
      <dgm:spPr/>
      <dgm:t>
        <a:bodyPr/>
        <a:lstStyle/>
        <a:p>
          <a:endParaRPr lang="es-EC"/>
        </a:p>
      </dgm:t>
    </dgm:pt>
    <dgm:pt modelId="{03ABE638-263F-DC4E-87C1-2857A5F91532}" type="pres">
      <dgm:prSet presAssocID="{A705BCB3-3686-4049-A050-F8BCEF9F0CE0}" presName="circ1Tx" presStyleLbl="revTx" presStyleIdx="0" presStyleCnt="0">
        <dgm:presLayoutVars>
          <dgm:chMax val="0"/>
          <dgm:chPref val="0"/>
          <dgm:bulletEnabled val="1"/>
        </dgm:presLayoutVars>
      </dgm:prSet>
      <dgm:spPr/>
      <dgm:t>
        <a:bodyPr/>
        <a:lstStyle/>
        <a:p>
          <a:endParaRPr lang="es-EC"/>
        </a:p>
      </dgm:t>
    </dgm:pt>
    <dgm:pt modelId="{EC460E7D-5469-8347-AFCC-57793E4181DC}" type="pres">
      <dgm:prSet presAssocID="{65873662-6163-9D4A-BB9D-5512E6EDF6B1}" presName="circ2" presStyleLbl="vennNode1" presStyleIdx="1" presStyleCnt="3"/>
      <dgm:spPr/>
      <dgm:t>
        <a:bodyPr/>
        <a:lstStyle/>
        <a:p>
          <a:endParaRPr lang="es-EC"/>
        </a:p>
      </dgm:t>
    </dgm:pt>
    <dgm:pt modelId="{5F0B86AA-B5C0-B342-B2CA-E4A35D12C62A}" type="pres">
      <dgm:prSet presAssocID="{65873662-6163-9D4A-BB9D-5512E6EDF6B1}" presName="circ2Tx" presStyleLbl="revTx" presStyleIdx="0" presStyleCnt="0">
        <dgm:presLayoutVars>
          <dgm:chMax val="0"/>
          <dgm:chPref val="0"/>
          <dgm:bulletEnabled val="1"/>
        </dgm:presLayoutVars>
      </dgm:prSet>
      <dgm:spPr/>
      <dgm:t>
        <a:bodyPr/>
        <a:lstStyle/>
        <a:p>
          <a:endParaRPr lang="es-EC"/>
        </a:p>
      </dgm:t>
    </dgm:pt>
    <dgm:pt modelId="{F7265B03-6241-8243-B830-8E921546BDEE}" type="pres">
      <dgm:prSet presAssocID="{8313012D-DD1B-5944-B75B-69DE7CCCD893}" presName="circ3" presStyleLbl="vennNode1" presStyleIdx="2" presStyleCnt="3"/>
      <dgm:spPr/>
      <dgm:t>
        <a:bodyPr/>
        <a:lstStyle/>
        <a:p>
          <a:endParaRPr lang="es-EC"/>
        </a:p>
      </dgm:t>
    </dgm:pt>
    <dgm:pt modelId="{91760B70-0653-5945-9047-861C7D78BFE5}" type="pres">
      <dgm:prSet presAssocID="{8313012D-DD1B-5944-B75B-69DE7CCCD893}" presName="circ3Tx" presStyleLbl="revTx" presStyleIdx="0" presStyleCnt="0">
        <dgm:presLayoutVars>
          <dgm:chMax val="0"/>
          <dgm:chPref val="0"/>
          <dgm:bulletEnabled val="1"/>
        </dgm:presLayoutVars>
      </dgm:prSet>
      <dgm:spPr/>
      <dgm:t>
        <a:bodyPr/>
        <a:lstStyle/>
        <a:p>
          <a:endParaRPr lang="es-EC"/>
        </a:p>
      </dgm:t>
    </dgm:pt>
  </dgm:ptLst>
  <dgm:cxnLst>
    <dgm:cxn modelId="{0CA8FEC2-93C0-4095-93D8-D9560CB5FC95}" type="presOf" srcId="{8313012D-DD1B-5944-B75B-69DE7CCCD893}" destId="{91760B70-0653-5945-9047-861C7D78BFE5}" srcOrd="1" destOrd="0" presId="urn:microsoft.com/office/officeart/2005/8/layout/venn1"/>
    <dgm:cxn modelId="{830F9F41-C652-AD4F-9D0C-0F086AED6531}" srcId="{4F11002E-9BB3-AA46-9087-40B3DD29C037}" destId="{65873662-6163-9D4A-BB9D-5512E6EDF6B1}" srcOrd="1" destOrd="0" parTransId="{F258F097-3756-9348-BB2E-8AEED7627B7A}" sibTransId="{9D14EEC1-6164-CF48-8637-3776C2444CE2}"/>
    <dgm:cxn modelId="{AC6FBE4F-A9C2-4931-84B2-01082148350D}" type="presOf" srcId="{8313012D-DD1B-5944-B75B-69DE7CCCD893}" destId="{F7265B03-6241-8243-B830-8E921546BDEE}" srcOrd="0" destOrd="0" presId="urn:microsoft.com/office/officeart/2005/8/layout/venn1"/>
    <dgm:cxn modelId="{C768E004-B6A2-48D8-9B5D-CB8F6558EEC2}" type="presOf" srcId="{65873662-6163-9D4A-BB9D-5512E6EDF6B1}" destId="{EC460E7D-5469-8347-AFCC-57793E4181DC}" srcOrd="0" destOrd="0" presId="urn:microsoft.com/office/officeart/2005/8/layout/venn1"/>
    <dgm:cxn modelId="{B160D360-43FD-4E01-BEF8-25AC45C574C3}" type="presOf" srcId="{A705BCB3-3686-4049-A050-F8BCEF9F0CE0}" destId="{03ABE638-263F-DC4E-87C1-2857A5F91532}" srcOrd="1" destOrd="0" presId="urn:microsoft.com/office/officeart/2005/8/layout/venn1"/>
    <dgm:cxn modelId="{A655FFC0-79EA-44D4-B62A-C8F365EEB674}" type="presOf" srcId="{65873662-6163-9D4A-BB9D-5512E6EDF6B1}" destId="{5F0B86AA-B5C0-B342-B2CA-E4A35D12C62A}" srcOrd="1" destOrd="0" presId="urn:microsoft.com/office/officeart/2005/8/layout/venn1"/>
    <dgm:cxn modelId="{646D4895-350C-4BDB-A3F8-C0DCD57750B6}" type="presOf" srcId="{4F11002E-9BB3-AA46-9087-40B3DD29C037}" destId="{2D40E692-2B53-4541-9FA5-AD50B628F947}" srcOrd="0" destOrd="0" presId="urn:microsoft.com/office/officeart/2005/8/layout/venn1"/>
    <dgm:cxn modelId="{6FE5B368-21E6-1D42-B8D4-238A0FCDFB72}" srcId="{4F11002E-9BB3-AA46-9087-40B3DD29C037}" destId="{A705BCB3-3686-4049-A050-F8BCEF9F0CE0}" srcOrd="0" destOrd="0" parTransId="{01D27385-B6FE-5041-904B-F1F0F25869B7}" sibTransId="{78045C9B-06FC-5C4A-A230-0DDEFA481A85}"/>
    <dgm:cxn modelId="{9ACEAE10-D588-413A-ADEC-8D4F05032963}" type="presOf" srcId="{A705BCB3-3686-4049-A050-F8BCEF9F0CE0}" destId="{5CF813D1-C997-9444-8A13-77FCD4FF230D}" srcOrd="0" destOrd="0" presId="urn:microsoft.com/office/officeart/2005/8/layout/venn1"/>
    <dgm:cxn modelId="{9CC9CA44-A36C-AD44-9B89-CC5B1B2616E7}" srcId="{4F11002E-9BB3-AA46-9087-40B3DD29C037}" destId="{8313012D-DD1B-5944-B75B-69DE7CCCD893}" srcOrd="2" destOrd="0" parTransId="{F8E0F5AA-87E0-7243-A793-B86905698230}" sibTransId="{7C2270F9-F809-8546-9334-ACD3E7F94F9D}"/>
    <dgm:cxn modelId="{E1910E07-A47F-4A85-8BEC-7DE2838B4658}" type="presParOf" srcId="{2D40E692-2B53-4541-9FA5-AD50B628F947}" destId="{5CF813D1-C997-9444-8A13-77FCD4FF230D}" srcOrd="0" destOrd="0" presId="urn:microsoft.com/office/officeart/2005/8/layout/venn1"/>
    <dgm:cxn modelId="{80D0F799-1C27-4B7B-8A14-3C5086E6A796}" type="presParOf" srcId="{2D40E692-2B53-4541-9FA5-AD50B628F947}" destId="{03ABE638-263F-DC4E-87C1-2857A5F91532}" srcOrd="1" destOrd="0" presId="urn:microsoft.com/office/officeart/2005/8/layout/venn1"/>
    <dgm:cxn modelId="{B70E1FD5-6896-4915-A7D9-6DC57D93CFFE}" type="presParOf" srcId="{2D40E692-2B53-4541-9FA5-AD50B628F947}" destId="{EC460E7D-5469-8347-AFCC-57793E4181DC}" srcOrd="2" destOrd="0" presId="urn:microsoft.com/office/officeart/2005/8/layout/venn1"/>
    <dgm:cxn modelId="{36314283-D837-4A72-A56D-AF64AD4F041E}" type="presParOf" srcId="{2D40E692-2B53-4541-9FA5-AD50B628F947}" destId="{5F0B86AA-B5C0-B342-B2CA-E4A35D12C62A}" srcOrd="3" destOrd="0" presId="urn:microsoft.com/office/officeart/2005/8/layout/venn1"/>
    <dgm:cxn modelId="{C346ED95-11A5-48F4-A616-9C2936F5193D}" type="presParOf" srcId="{2D40E692-2B53-4541-9FA5-AD50B628F947}" destId="{F7265B03-6241-8243-B830-8E921546BDEE}" srcOrd="4" destOrd="0" presId="urn:microsoft.com/office/officeart/2005/8/layout/venn1"/>
    <dgm:cxn modelId="{60655AD1-4F90-4B03-8429-97EDCCC66186}" type="presParOf" srcId="{2D40E692-2B53-4541-9FA5-AD50B628F947}" destId="{91760B70-0653-5945-9047-861C7D78BFE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7AF90E-6868-4F7A-BFDA-F14A61026686}"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s-EC"/>
        </a:p>
      </dgm:t>
    </dgm:pt>
    <dgm:pt modelId="{6A06D974-7ED2-467E-8AA7-46572907D088}">
      <dgm:prSet phldrT="[Texto]"/>
      <dgm:spPr/>
      <dgm:t>
        <a:bodyPr/>
        <a:lstStyle/>
        <a:p>
          <a:r>
            <a:rPr lang="es-ES_tradnl" dirty="0" smtClean="0"/>
            <a:t>Una vez finalizada la investigación y con los resultados obtenidos se realiza las siguientes propuestas que servirán para ampliar el tema analizado.</a:t>
          </a:r>
          <a:endParaRPr lang="es-EC" dirty="0"/>
        </a:p>
      </dgm:t>
    </dgm:pt>
    <dgm:pt modelId="{2E14E543-8BCA-4DD5-BC0C-B8BFF071ADF5}" type="parTrans" cxnId="{EDE4F811-3C9F-4683-ABBB-06922DED55A7}">
      <dgm:prSet/>
      <dgm:spPr/>
      <dgm:t>
        <a:bodyPr/>
        <a:lstStyle/>
        <a:p>
          <a:endParaRPr lang="es-EC"/>
        </a:p>
      </dgm:t>
    </dgm:pt>
    <dgm:pt modelId="{179A670C-04F3-43B2-BE17-648452FFEF9A}" type="sibTrans" cxnId="{EDE4F811-3C9F-4683-ABBB-06922DED55A7}">
      <dgm:prSet/>
      <dgm:spPr/>
      <dgm:t>
        <a:bodyPr/>
        <a:lstStyle/>
        <a:p>
          <a:endParaRPr lang="es-EC"/>
        </a:p>
      </dgm:t>
    </dgm:pt>
    <dgm:pt modelId="{65EDF80F-8B75-424A-95E1-1DAFCF09F1CA}">
      <dgm:prSet/>
      <dgm:spPr/>
      <dgm:t>
        <a:bodyPr/>
        <a:lstStyle/>
        <a:p>
          <a:r>
            <a:rPr lang="es-ES_tradnl" dirty="0" smtClean="0"/>
            <a:t>“Análisis de posicionamiento de las marcas de cerveza artesanal en el Distrito Metropolitano de Quito”.</a:t>
          </a:r>
          <a:endParaRPr lang="es-EC" dirty="0"/>
        </a:p>
      </dgm:t>
    </dgm:pt>
    <dgm:pt modelId="{5132F25B-8A28-4686-9F54-CD5CC7857081}" type="parTrans" cxnId="{6AB5CA89-79E2-4A60-A8B1-FFB322E70EEB}">
      <dgm:prSet/>
      <dgm:spPr/>
      <dgm:t>
        <a:bodyPr/>
        <a:lstStyle/>
        <a:p>
          <a:endParaRPr lang="es-EC"/>
        </a:p>
      </dgm:t>
    </dgm:pt>
    <dgm:pt modelId="{D4631B2C-D997-4C62-A053-98E74D67B342}" type="sibTrans" cxnId="{6AB5CA89-79E2-4A60-A8B1-FFB322E70EEB}">
      <dgm:prSet/>
      <dgm:spPr/>
      <dgm:t>
        <a:bodyPr/>
        <a:lstStyle/>
        <a:p>
          <a:endParaRPr lang="es-EC"/>
        </a:p>
      </dgm:t>
    </dgm:pt>
    <dgm:pt modelId="{DC0BFEC5-F240-4D25-83E6-94FB662EB931}">
      <dgm:prSet/>
      <dgm:spPr/>
      <dgm:t>
        <a:bodyPr/>
        <a:lstStyle/>
        <a:p>
          <a:r>
            <a:rPr lang="es-ES_tradnl" dirty="0" smtClean="0"/>
            <a:t>“Análisis de Geo referenciación para determinar las zonas con mayor presencia de fábricas de cerveza artesanal y lugares apropiados para el expendio de la bebida artesanal en el Distrito Metropolitano de Quito”.</a:t>
          </a:r>
          <a:endParaRPr lang="es-EC" dirty="0"/>
        </a:p>
      </dgm:t>
    </dgm:pt>
    <dgm:pt modelId="{E64DE1F5-43D7-4DBE-978E-6456770ED8BF}" type="parTrans" cxnId="{0855F0C3-BF97-4236-8F3D-F346471F1958}">
      <dgm:prSet/>
      <dgm:spPr/>
      <dgm:t>
        <a:bodyPr/>
        <a:lstStyle/>
        <a:p>
          <a:endParaRPr lang="es-EC"/>
        </a:p>
      </dgm:t>
    </dgm:pt>
    <dgm:pt modelId="{075D9218-7759-453D-8E26-45A760C199BF}" type="sibTrans" cxnId="{0855F0C3-BF97-4236-8F3D-F346471F1958}">
      <dgm:prSet/>
      <dgm:spPr/>
      <dgm:t>
        <a:bodyPr/>
        <a:lstStyle/>
        <a:p>
          <a:endParaRPr lang="es-EC"/>
        </a:p>
      </dgm:t>
    </dgm:pt>
    <dgm:pt modelId="{D15A170E-F9FD-4C4E-8FEF-58FDF4654B61}">
      <dgm:prSet/>
      <dgm:spPr/>
      <dgm:t>
        <a:bodyPr/>
        <a:lstStyle/>
        <a:p>
          <a:r>
            <a:rPr lang="es-ES_tradnl" dirty="0" smtClean="0"/>
            <a:t>“Desarrollar un plan de comunicación ATL y BTL para posicionar las diferentes marcas de bebidas artesanales en el Distrito Metropolitano de Quito”. </a:t>
          </a:r>
          <a:endParaRPr lang="es-EC" dirty="0"/>
        </a:p>
      </dgm:t>
    </dgm:pt>
    <dgm:pt modelId="{6A68BC84-0C92-4AC0-A123-A46B837614C2}" type="parTrans" cxnId="{07E5D4BE-F0D5-4874-98CC-E20AC529E12C}">
      <dgm:prSet/>
      <dgm:spPr/>
      <dgm:t>
        <a:bodyPr/>
        <a:lstStyle/>
        <a:p>
          <a:endParaRPr lang="es-EC"/>
        </a:p>
      </dgm:t>
    </dgm:pt>
    <dgm:pt modelId="{2A9DF36E-653A-42C2-B312-DA67F331C419}" type="sibTrans" cxnId="{07E5D4BE-F0D5-4874-98CC-E20AC529E12C}">
      <dgm:prSet/>
      <dgm:spPr/>
      <dgm:t>
        <a:bodyPr/>
        <a:lstStyle/>
        <a:p>
          <a:endParaRPr lang="es-EC"/>
        </a:p>
      </dgm:t>
    </dgm:pt>
    <dgm:pt modelId="{568EE628-74A8-42CE-A661-A87502EA6B54}" type="pres">
      <dgm:prSet presAssocID="{0B7AF90E-6868-4F7A-BFDA-F14A61026686}" presName="Name0" presStyleCnt="0">
        <dgm:presLayoutVars>
          <dgm:chPref val="1"/>
          <dgm:dir/>
          <dgm:animOne val="branch"/>
          <dgm:animLvl val="lvl"/>
          <dgm:resizeHandles/>
        </dgm:presLayoutVars>
      </dgm:prSet>
      <dgm:spPr/>
      <dgm:t>
        <a:bodyPr/>
        <a:lstStyle/>
        <a:p>
          <a:endParaRPr lang="es-EC"/>
        </a:p>
      </dgm:t>
    </dgm:pt>
    <dgm:pt modelId="{D33001A9-9AE5-49DA-94A1-A8290BB40369}" type="pres">
      <dgm:prSet presAssocID="{6A06D974-7ED2-467E-8AA7-46572907D088}" presName="vertOne" presStyleCnt="0"/>
      <dgm:spPr/>
    </dgm:pt>
    <dgm:pt modelId="{1F759E14-5D79-4D06-8A21-99550F4118B3}" type="pres">
      <dgm:prSet presAssocID="{6A06D974-7ED2-467E-8AA7-46572907D088}" presName="txOne" presStyleLbl="node0" presStyleIdx="0" presStyleCnt="1">
        <dgm:presLayoutVars>
          <dgm:chPref val="3"/>
        </dgm:presLayoutVars>
      </dgm:prSet>
      <dgm:spPr/>
      <dgm:t>
        <a:bodyPr/>
        <a:lstStyle/>
        <a:p>
          <a:endParaRPr lang="es-EC"/>
        </a:p>
      </dgm:t>
    </dgm:pt>
    <dgm:pt modelId="{9117277A-704D-4096-BEAA-65C0CE370897}" type="pres">
      <dgm:prSet presAssocID="{6A06D974-7ED2-467E-8AA7-46572907D088}" presName="parTransOne" presStyleCnt="0"/>
      <dgm:spPr/>
    </dgm:pt>
    <dgm:pt modelId="{E79B1408-3136-4C38-97FA-D07C91F38FF5}" type="pres">
      <dgm:prSet presAssocID="{6A06D974-7ED2-467E-8AA7-46572907D088}" presName="horzOne" presStyleCnt="0"/>
      <dgm:spPr/>
    </dgm:pt>
    <dgm:pt modelId="{8759DFF6-5816-468C-97BB-26FDF0B2B7A7}" type="pres">
      <dgm:prSet presAssocID="{65EDF80F-8B75-424A-95E1-1DAFCF09F1CA}" presName="vertTwo" presStyleCnt="0"/>
      <dgm:spPr/>
    </dgm:pt>
    <dgm:pt modelId="{8E50838C-2907-4EB4-BF4E-55E659C14D5D}" type="pres">
      <dgm:prSet presAssocID="{65EDF80F-8B75-424A-95E1-1DAFCF09F1CA}" presName="txTwo" presStyleLbl="node2" presStyleIdx="0" presStyleCnt="3">
        <dgm:presLayoutVars>
          <dgm:chPref val="3"/>
        </dgm:presLayoutVars>
      </dgm:prSet>
      <dgm:spPr/>
      <dgm:t>
        <a:bodyPr/>
        <a:lstStyle/>
        <a:p>
          <a:endParaRPr lang="es-EC"/>
        </a:p>
      </dgm:t>
    </dgm:pt>
    <dgm:pt modelId="{141ABDE1-2833-419A-8E5A-2CB5E59F73F7}" type="pres">
      <dgm:prSet presAssocID="{65EDF80F-8B75-424A-95E1-1DAFCF09F1CA}" presName="horzTwo" presStyleCnt="0"/>
      <dgm:spPr/>
    </dgm:pt>
    <dgm:pt modelId="{FF94D20B-0F28-4DA2-ADE6-B89C62202CEE}" type="pres">
      <dgm:prSet presAssocID="{D4631B2C-D997-4C62-A053-98E74D67B342}" presName="sibSpaceTwo" presStyleCnt="0"/>
      <dgm:spPr/>
    </dgm:pt>
    <dgm:pt modelId="{CC7E923F-70CF-48AA-984E-12F33DD05408}" type="pres">
      <dgm:prSet presAssocID="{DC0BFEC5-F240-4D25-83E6-94FB662EB931}" presName="vertTwo" presStyleCnt="0"/>
      <dgm:spPr/>
    </dgm:pt>
    <dgm:pt modelId="{3824E2FE-82A8-4EBA-AB20-404C4E722DB1}" type="pres">
      <dgm:prSet presAssocID="{DC0BFEC5-F240-4D25-83E6-94FB662EB931}" presName="txTwo" presStyleLbl="node2" presStyleIdx="1" presStyleCnt="3">
        <dgm:presLayoutVars>
          <dgm:chPref val="3"/>
        </dgm:presLayoutVars>
      </dgm:prSet>
      <dgm:spPr/>
      <dgm:t>
        <a:bodyPr/>
        <a:lstStyle/>
        <a:p>
          <a:endParaRPr lang="es-EC"/>
        </a:p>
      </dgm:t>
    </dgm:pt>
    <dgm:pt modelId="{B514A227-9D05-4F09-A43D-75D576F1F822}" type="pres">
      <dgm:prSet presAssocID="{DC0BFEC5-F240-4D25-83E6-94FB662EB931}" presName="horzTwo" presStyleCnt="0"/>
      <dgm:spPr/>
    </dgm:pt>
    <dgm:pt modelId="{1B53FD0C-273E-422E-BE74-AE93B7301553}" type="pres">
      <dgm:prSet presAssocID="{075D9218-7759-453D-8E26-45A760C199BF}" presName="sibSpaceTwo" presStyleCnt="0"/>
      <dgm:spPr/>
    </dgm:pt>
    <dgm:pt modelId="{425AF094-5100-4CB4-A83B-AC768B3B3659}" type="pres">
      <dgm:prSet presAssocID="{D15A170E-F9FD-4C4E-8FEF-58FDF4654B61}" presName="vertTwo" presStyleCnt="0"/>
      <dgm:spPr/>
    </dgm:pt>
    <dgm:pt modelId="{C23F8A3E-195E-41E3-8E4B-0D096227A02C}" type="pres">
      <dgm:prSet presAssocID="{D15A170E-F9FD-4C4E-8FEF-58FDF4654B61}" presName="txTwo" presStyleLbl="node2" presStyleIdx="2" presStyleCnt="3" custLinFactNeighborY="1466">
        <dgm:presLayoutVars>
          <dgm:chPref val="3"/>
        </dgm:presLayoutVars>
      </dgm:prSet>
      <dgm:spPr/>
      <dgm:t>
        <a:bodyPr/>
        <a:lstStyle/>
        <a:p>
          <a:endParaRPr lang="es-EC"/>
        </a:p>
      </dgm:t>
    </dgm:pt>
    <dgm:pt modelId="{4025D311-0AAF-4AC8-818D-EE69C42BCA3D}" type="pres">
      <dgm:prSet presAssocID="{D15A170E-F9FD-4C4E-8FEF-58FDF4654B61}" presName="horzTwo" presStyleCnt="0"/>
      <dgm:spPr/>
    </dgm:pt>
  </dgm:ptLst>
  <dgm:cxnLst>
    <dgm:cxn modelId="{3B1A1423-4352-49ED-9913-8EC6CE927BF7}" type="presOf" srcId="{DC0BFEC5-F240-4D25-83E6-94FB662EB931}" destId="{3824E2FE-82A8-4EBA-AB20-404C4E722DB1}" srcOrd="0" destOrd="0" presId="urn:microsoft.com/office/officeart/2005/8/layout/hierarchy4"/>
    <dgm:cxn modelId="{24DD5CFB-79BF-45DB-A54C-BC4D7192C331}" type="presOf" srcId="{0B7AF90E-6868-4F7A-BFDA-F14A61026686}" destId="{568EE628-74A8-42CE-A661-A87502EA6B54}" srcOrd="0" destOrd="0" presId="urn:microsoft.com/office/officeart/2005/8/layout/hierarchy4"/>
    <dgm:cxn modelId="{07E5D4BE-F0D5-4874-98CC-E20AC529E12C}" srcId="{6A06D974-7ED2-467E-8AA7-46572907D088}" destId="{D15A170E-F9FD-4C4E-8FEF-58FDF4654B61}" srcOrd="2" destOrd="0" parTransId="{6A68BC84-0C92-4AC0-A123-A46B837614C2}" sibTransId="{2A9DF36E-653A-42C2-B312-DA67F331C419}"/>
    <dgm:cxn modelId="{855D116F-DBC2-4938-A8A3-B726E30D2B33}" type="presOf" srcId="{65EDF80F-8B75-424A-95E1-1DAFCF09F1CA}" destId="{8E50838C-2907-4EB4-BF4E-55E659C14D5D}" srcOrd="0" destOrd="0" presId="urn:microsoft.com/office/officeart/2005/8/layout/hierarchy4"/>
    <dgm:cxn modelId="{0855F0C3-BF97-4236-8F3D-F346471F1958}" srcId="{6A06D974-7ED2-467E-8AA7-46572907D088}" destId="{DC0BFEC5-F240-4D25-83E6-94FB662EB931}" srcOrd="1" destOrd="0" parTransId="{E64DE1F5-43D7-4DBE-978E-6456770ED8BF}" sibTransId="{075D9218-7759-453D-8E26-45A760C199BF}"/>
    <dgm:cxn modelId="{2938EE39-8096-42B5-BF57-4D5E9C901621}" type="presOf" srcId="{D15A170E-F9FD-4C4E-8FEF-58FDF4654B61}" destId="{C23F8A3E-195E-41E3-8E4B-0D096227A02C}" srcOrd="0" destOrd="0" presId="urn:microsoft.com/office/officeart/2005/8/layout/hierarchy4"/>
    <dgm:cxn modelId="{6AB5CA89-79E2-4A60-A8B1-FFB322E70EEB}" srcId="{6A06D974-7ED2-467E-8AA7-46572907D088}" destId="{65EDF80F-8B75-424A-95E1-1DAFCF09F1CA}" srcOrd="0" destOrd="0" parTransId="{5132F25B-8A28-4686-9F54-CD5CC7857081}" sibTransId="{D4631B2C-D997-4C62-A053-98E74D67B342}"/>
    <dgm:cxn modelId="{28994895-2B77-406C-9588-973D83FBC875}" type="presOf" srcId="{6A06D974-7ED2-467E-8AA7-46572907D088}" destId="{1F759E14-5D79-4D06-8A21-99550F4118B3}" srcOrd="0" destOrd="0" presId="urn:microsoft.com/office/officeart/2005/8/layout/hierarchy4"/>
    <dgm:cxn modelId="{EDE4F811-3C9F-4683-ABBB-06922DED55A7}" srcId="{0B7AF90E-6868-4F7A-BFDA-F14A61026686}" destId="{6A06D974-7ED2-467E-8AA7-46572907D088}" srcOrd="0" destOrd="0" parTransId="{2E14E543-8BCA-4DD5-BC0C-B8BFF071ADF5}" sibTransId="{179A670C-04F3-43B2-BE17-648452FFEF9A}"/>
    <dgm:cxn modelId="{85F4969B-ADFC-4CD8-B8A7-90D2E612E33C}" type="presParOf" srcId="{568EE628-74A8-42CE-A661-A87502EA6B54}" destId="{D33001A9-9AE5-49DA-94A1-A8290BB40369}" srcOrd="0" destOrd="0" presId="urn:microsoft.com/office/officeart/2005/8/layout/hierarchy4"/>
    <dgm:cxn modelId="{E46140D0-8142-4748-9659-26DDFFB76DCE}" type="presParOf" srcId="{D33001A9-9AE5-49DA-94A1-A8290BB40369}" destId="{1F759E14-5D79-4D06-8A21-99550F4118B3}" srcOrd="0" destOrd="0" presId="urn:microsoft.com/office/officeart/2005/8/layout/hierarchy4"/>
    <dgm:cxn modelId="{E83A3455-AF40-4BE9-954A-08C461D86006}" type="presParOf" srcId="{D33001A9-9AE5-49DA-94A1-A8290BB40369}" destId="{9117277A-704D-4096-BEAA-65C0CE370897}" srcOrd="1" destOrd="0" presId="urn:microsoft.com/office/officeart/2005/8/layout/hierarchy4"/>
    <dgm:cxn modelId="{5EBFAC1F-034E-4573-A2FD-FC60CA847900}" type="presParOf" srcId="{D33001A9-9AE5-49DA-94A1-A8290BB40369}" destId="{E79B1408-3136-4C38-97FA-D07C91F38FF5}" srcOrd="2" destOrd="0" presId="urn:microsoft.com/office/officeart/2005/8/layout/hierarchy4"/>
    <dgm:cxn modelId="{A016F01B-8DD3-44FC-BDC4-B9FAF94A612D}" type="presParOf" srcId="{E79B1408-3136-4C38-97FA-D07C91F38FF5}" destId="{8759DFF6-5816-468C-97BB-26FDF0B2B7A7}" srcOrd="0" destOrd="0" presId="urn:microsoft.com/office/officeart/2005/8/layout/hierarchy4"/>
    <dgm:cxn modelId="{9CA37048-3D3E-47C1-AE05-6215C0506C8B}" type="presParOf" srcId="{8759DFF6-5816-468C-97BB-26FDF0B2B7A7}" destId="{8E50838C-2907-4EB4-BF4E-55E659C14D5D}" srcOrd="0" destOrd="0" presId="urn:microsoft.com/office/officeart/2005/8/layout/hierarchy4"/>
    <dgm:cxn modelId="{8EA9763B-A515-4815-9753-4758B572D187}" type="presParOf" srcId="{8759DFF6-5816-468C-97BB-26FDF0B2B7A7}" destId="{141ABDE1-2833-419A-8E5A-2CB5E59F73F7}" srcOrd="1" destOrd="0" presId="urn:microsoft.com/office/officeart/2005/8/layout/hierarchy4"/>
    <dgm:cxn modelId="{DA73EFC6-2A87-4174-A15B-BDB5755B1090}" type="presParOf" srcId="{E79B1408-3136-4C38-97FA-D07C91F38FF5}" destId="{FF94D20B-0F28-4DA2-ADE6-B89C62202CEE}" srcOrd="1" destOrd="0" presId="urn:microsoft.com/office/officeart/2005/8/layout/hierarchy4"/>
    <dgm:cxn modelId="{309D4637-DCF8-4E21-B539-AB8927DBF350}" type="presParOf" srcId="{E79B1408-3136-4C38-97FA-D07C91F38FF5}" destId="{CC7E923F-70CF-48AA-984E-12F33DD05408}" srcOrd="2" destOrd="0" presId="urn:microsoft.com/office/officeart/2005/8/layout/hierarchy4"/>
    <dgm:cxn modelId="{978498C5-14DF-4CD3-A81E-CFBCC6D4F44C}" type="presParOf" srcId="{CC7E923F-70CF-48AA-984E-12F33DD05408}" destId="{3824E2FE-82A8-4EBA-AB20-404C4E722DB1}" srcOrd="0" destOrd="0" presId="urn:microsoft.com/office/officeart/2005/8/layout/hierarchy4"/>
    <dgm:cxn modelId="{D7B22D01-1570-41CB-9EBD-D511F8AAE047}" type="presParOf" srcId="{CC7E923F-70CF-48AA-984E-12F33DD05408}" destId="{B514A227-9D05-4F09-A43D-75D576F1F822}" srcOrd="1" destOrd="0" presId="urn:microsoft.com/office/officeart/2005/8/layout/hierarchy4"/>
    <dgm:cxn modelId="{0D888572-A127-4A72-8BD6-305E74183405}" type="presParOf" srcId="{E79B1408-3136-4C38-97FA-D07C91F38FF5}" destId="{1B53FD0C-273E-422E-BE74-AE93B7301553}" srcOrd="3" destOrd="0" presId="urn:microsoft.com/office/officeart/2005/8/layout/hierarchy4"/>
    <dgm:cxn modelId="{38E91DFC-8C57-407D-AB5D-319C74DE2B5A}" type="presParOf" srcId="{E79B1408-3136-4C38-97FA-D07C91F38FF5}" destId="{425AF094-5100-4CB4-A83B-AC768B3B3659}" srcOrd="4" destOrd="0" presId="urn:microsoft.com/office/officeart/2005/8/layout/hierarchy4"/>
    <dgm:cxn modelId="{548ECDC1-D4E4-4591-BDB7-CB753BD9C71B}" type="presParOf" srcId="{425AF094-5100-4CB4-A83B-AC768B3B3659}" destId="{C23F8A3E-195E-41E3-8E4B-0D096227A02C}" srcOrd="0" destOrd="0" presId="urn:microsoft.com/office/officeart/2005/8/layout/hierarchy4"/>
    <dgm:cxn modelId="{1C40FC89-35A8-4C4E-9DAA-4C1C627EEB89}" type="presParOf" srcId="{425AF094-5100-4CB4-A83B-AC768B3B3659}" destId="{4025D311-0AAF-4AC8-818D-EE69C42BCA3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0D70CD-04BB-4BD6-9EC4-88378977C0F5}"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9D174BCA-5DC5-4E85-9134-B4874BFC9C44}">
      <dgm:prSet phldrT="[Texto]"/>
      <dgm:spPr/>
      <dgm:t>
        <a:bodyPr/>
        <a:lstStyle/>
        <a:p>
          <a:r>
            <a:rPr lang="es-ES_tradnl" dirty="0" smtClean="0"/>
            <a:t>Se pudo establecer que dentro de la categoría de bebidas, de cada 10 personas 8 han consumido en alguna ocasión cerveza artesanal sin embargo todo este segmento de consumidores tiene como preferencia la cerveza nacional industrializada y seguida a esta tenemos a la cerveza artesanal con un porcentaje similar a la mencionada anteriormente en esta categoría.</a:t>
          </a:r>
          <a:endParaRPr lang="es-EC" dirty="0"/>
        </a:p>
      </dgm:t>
    </dgm:pt>
    <dgm:pt modelId="{672EE255-A4E6-4D69-A8FC-ACA78C342CDD}" type="parTrans" cxnId="{78BB8153-09B6-45FF-AD9C-CF835303A8A9}">
      <dgm:prSet/>
      <dgm:spPr/>
      <dgm:t>
        <a:bodyPr/>
        <a:lstStyle/>
        <a:p>
          <a:endParaRPr lang="es-EC"/>
        </a:p>
      </dgm:t>
    </dgm:pt>
    <dgm:pt modelId="{8C3295D4-E22C-4AAB-BB3D-751CB5A9ECEE}" type="sibTrans" cxnId="{78BB8153-09B6-45FF-AD9C-CF835303A8A9}">
      <dgm:prSet/>
      <dgm:spPr/>
      <dgm:t>
        <a:bodyPr/>
        <a:lstStyle/>
        <a:p>
          <a:endParaRPr lang="es-EC"/>
        </a:p>
      </dgm:t>
    </dgm:pt>
    <dgm:pt modelId="{4A5D5154-B2B0-4EA1-A61D-758544B2819D}">
      <dgm:prSet/>
      <dgm:spPr/>
      <dgm:t>
        <a:bodyPr/>
        <a:lstStyle/>
        <a:p>
          <a:r>
            <a:rPr lang="es-ES_tradnl" dirty="0" smtClean="0"/>
            <a:t>Mediante la aplicación del modelo Kano se pudo establecer atributos atractivos (materia prima, reconocimientos de calidad, grado de alcohol, canal de distribución supermercados, </a:t>
          </a:r>
          <a:r>
            <a:rPr lang="es-ES_tradnl" dirty="0" err="1" smtClean="0"/>
            <a:t>packagin</a:t>
          </a:r>
          <a:r>
            <a:rPr lang="es-ES_tradnl" dirty="0" smtClean="0"/>
            <a:t> y entrega a domicilio), obligatorios (color de la cerveza) e indiferentes (catalogo web) teniendo así lineamientos para poder establecer estrategias y enfocarse en mejoras de producto. </a:t>
          </a:r>
          <a:endParaRPr lang="es-EC" dirty="0"/>
        </a:p>
      </dgm:t>
    </dgm:pt>
    <dgm:pt modelId="{792369E5-9A87-4AC0-8416-D92C01A9159E}" type="parTrans" cxnId="{D880A960-5522-44E5-82F6-96C01331F065}">
      <dgm:prSet/>
      <dgm:spPr/>
      <dgm:t>
        <a:bodyPr/>
        <a:lstStyle/>
        <a:p>
          <a:endParaRPr lang="es-EC"/>
        </a:p>
      </dgm:t>
    </dgm:pt>
    <dgm:pt modelId="{A8C27FF8-58C7-43B9-98D3-F9C4568AE17C}" type="sibTrans" cxnId="{D880A960-5522-44E5-82F6-96C01331F065}">
      <dgm:prSet/>
      <dgm:spPr/>
      <dgm:t>
        <a:bodyPr/>
        <a:lstStyle/>
        <a:p>
          <a:endParaRPr lang="es-EC"/>
        </a:p>
      </dgm:t>
    </dgm:pt>
    <dgm:pt modelId="{A33700A0-A4A5-4962-8017-156C52C5F165}">
      <dgm:prSet/>
      <dgm:spPr/>
      <dgm:t>
        <a:bodyPr/>
        <a:lstStyle/>
        <a:p>
          <a:r>
            <a:rPr lang="es-ES_tradnl" dirty="0" smtClean="0"/>
            <a:t>Al realizar el análisis de las características del local de expendio que influyen para que un consumidor del Distrito Metropolitano perciba como una característica que aporta calidad a la cerveza artesanal y prefiera un local determinado son: el precio de la cerveza en el lugar de expendio, el ambiente musical y el sabor de la bebida, estos son los factores que influyen para que un consumidor opte por elegir la bebida de un proveedor.</a:t>
          </a:r>
          <a:endParaRPr lang="es-EC" dirty="0"/>
        </a:p>
      </dgm:t>
    </dgm:pt>
    <dgm:pt modelId="{0FE98E41-86DC-4E32-B9BA-94E597BA951B}" type="sibTrans" cxnId="{EE1E049C-D24B-4D41-AA88-AC546F6EF690}">
      <dgm:prSet/>
      <dgm:spPr/>
      <dgm:t>
        <a:bodyPr/>
        <a:lstStyle/>
        <a:p>
          <a:endParaRPr lang="es-EC"/>
        </a:p>
      </dgm:t>
    </dgm:pt>
    <dgm:pt modelId="{716E52E7-CC9E-4D99-8DE9-D133BA6E0BD7}" type="parTrans" cxnId="{EE1E049C-D24B-4D41-AA88-AC546F6EF690}">
      <dgm:prSet/>
      <dgm:spPr/>
      <dgm:t>
        <a:bodyPr/>
        <a:lstStyle/>
        <a:p>
          <a:endParaRPr lang="es-EC"/>
        </a:p>
      </dgm:t>
    </dgm:pt>
    <dgm:pt modelId="{FD618F93-1408-4A1F-A6EA-993D995EDB62}" type="pres">
      <dgm:prSet presAssocID="{9A0D70CD-04BB-4BD6-9EC4-88378977C0F5}" presName="Name0" presStyleCnt="0">
        <dgm:presLayoutVars>
          <dgm:chMax val="7"/>
          <dgm:dir/>
          <dgm:animLvl val="lvl"/>
          <dgm:resizeHandles val="exact"/>
        </dgm:presLayoutVars>
      </dgm:prSet>
      <dgm:spPr/>
      <dgm:t>
        <a:bodyPr/>
        <a:lstStyle/>
        <a:p>
          <a:endParaRPr lang="es-EC"/>
        </a:p>
      </dgm:t>
    </dgm:pt>
    <dgm:pt modelId="{71C5C646-DEAE-4A7B-940D-9C0F01697631}" type="pres">
      <dgm:prSet presAssocID="{9D174BCA-5DC5-4E85-9134-B4874BFC9C44}" presName="circle1" presStyleLbl="node1" presStyleIdx="0" presStyleCnt="3"/>
      <dgm:spPr/>
    </dgm:pt>
    <dgm:pt modelId="{BFE75006-31C3-4B5F-AF50-D7065162F483}" type="pres">
      <dgm:prSet presAssocID="{9D174BCA-5DC5-4E85-9134-B4874BFC9C44}" presName="space" presStyleCnt="0"/>
      <dgm:spPr/>
    </dgm:pt>
    <dgm:pt modelId="{4FB7080F-A189-4BE6-947C-C2012EB83D8C}" type="pres">
      <dgm:prSet presAssocID="{9D174BCA-5DC5-4E85-9134-B4874BFC9C44}" presName="rect1" presStyleLbl="alignAcc1" presStyleIdx="0" presStyleCnt="3"/>
      <dgm:spPr/>
      <dgm:t>
        <a:bodyPr/>
        <a:lstStyle/>
        <a:p>
          <a:endParaRPr lang="es-EC"/>
        </a:p>
      </dgm:t>
    </dgm:pt>
    <dgm:pt modelId="{16073CFB-A2B4-4360-A74C-43D87478EFFD}" type="pres">
      <dgm:prSet presAssocID="{4A5D5154-B2B0-4EA1-A61D-758544B2819D}" presName="vertSpace2" presStyleLbl="node1" presStyleIdx="0" presStyleCnt="3"/>
      <dgm:spPr/>
    </dgm:pt>
    <dgm:pt modelId="{71B14A81-4AB1-4634-AD30-C93A44405905}" type="pres">
      <dgm:prSet presAssocID="{4A5D5154-B2B0-4EA1-A61D-758544B2819D}" presName="circle2" presStyleLbl="node1" presStyleIdx="1" presStyleCnt="3"/>
      <dgm:spPr/>
    </dgm:pt>
    <dgm:pt modelId="{64903CFD-986F-44C7-AE3C-2C14D094C35C}" type="pres">
      <dgm:prSet presAssocID="{4A5D5154-B2B0-4EA1-A61D-758544B2819D}" presName="rect2" presStyleLbl="alignAcc1" presStyleIdx="1" presStyleCnt="3"/>
      <dgm:spPr/>
      <dgm:t>
        <a:bodyPr/>
        <a:lstStyle/>
        <a:p>
          <a:endParaRPr lang="es-EC"/>
        </a:p>
      </dgm:t>
    </dgm:pt>
    <dgm:pt modelId="{6E4E2E69-3CCD-4C1C-B1DD-4BF83F9C828A}" type="pres">
      <dgm:prSet presAssocID="{A33700A0-A4A5-4962-8017-156C52C5F165}" presName="vertSpace3" presStyleLbl="node1" presStyleIdx="1" presStyleCnt="3"/>
      <dgm:spPr/>
    </dgm:pt>
    <dgm:pt modelId="{575EA676-CD2F-42E3-9D48-024F730CF472}" type="pres">
      <dgm:prSet presAssocID="{A33700A0-A4A5-4962-8017-156C52C5F165}" presName="circle3" presStyleLbl="node1" presStyleIdx="2" presStyleCnt="3"/>
      <dgm:spPr/>
    </dgm:pt>
    <dgm:pt modelId="{4CF250E4-D468-4B21-80E3-A8A03D14EF56}" type="pres">
      <dgm:prSet presAssocID="{A33700A0-A4A5-4962-8017-156C52C5F165}" presName="rect3" presStyleLbl="alignAcc1" presStyleIdx="2" presStyleCnt="3"/>
      <dgm:spPr/>
      <dgm:t>
        <a:bodyPr/>
        <a:lstStyle/>
        <a:p>
          <a:endParaRPr lang="es-EC"/>
        </a:p>
      </dgm:t>
    </dgm:pt>
    <dgm:pt modelId="{DC50258C-0F29-4FB8-A17C-ABCB6F283636}" type="pres">
      <dgm:prSet presAssocID="{9D174BCA-5DC5-4E85-9134-B4874BFC9C44}" presName="rect1ParTxNoCh" presStyleLbl="alignAcc1" presStyleIdx="2" presStyleCnt="3">
        <dgm:presLayoutVars>
          <dgm:chMax val="1"/>
          <dgm:bulletEnabled val="1"/>
        </dgm:presLayoutVars>
      </dgm:prSet>
      <dgm:spPr/>
      <dgm:t>
        <a:bodyPr/>
        <a:lstStyle/>
        <a:p>
          <a:endParaRPr lang="es-EC"/>
        </a:p>
      </dgm:t>
    </dgm:pt>
    <dgm:pt modelId="{3F9C2A81-94FF-420A-AC96-B2AFF6192A8E}" type="pres">
      <dgm:prSet presAssocID="{4A5D5154-B2B0-4EA1-A61D-758544B2819D}" presName="rect2ParTxNoCh" presStyleLbl="alignAcc1" presStyleIdx="2" presStyleCnt="3">
        <dgm:presLayoutVars>
          <dgm:chMax val="1"/>
          <dgm:bulletEnabled val="1"/>
        </dgm:presLayoutVars>
      </dgm:prSet>
      <dgm:spPr/>
      <dgm:t>
        <a:bodyPr/>
        <a:lstStyle/>
        <a:p>
          <a:endParaRPr lang="es-EC"/>
        </a:p>
      </dgm:t>
    </dgm:pt>
    <dgm:pt modelId="{7F8E17C7-2FAD-41CB-8804-E7A4E8AC7804}" type="pres">
      <dgm:prSet presAssocID="{A33700A0-A4A5-4962-8017-156C52C5F165}" presName="rect3ParTxNoCh" presStyleLbl="alignAcc1" presStyleIdx="2" presStyleCnt="3">
        <dgm:presLayoutVars>
          <dgm:chMax val="1"/>
          <dgm:bulletEnabled val="1"/>
        </dgm:presLayoutVars>
      </dgm:prSet>
      <dgm:spPr/>
      <dgm:t>
        <a:bodyPr/>
        <a:lstStyle/>
        <a:p>
          <a:endParaRPr lang="es-EC"/>
        </a:p>
      </dgm:t>
    </dgm:pt>
  </dgm:ptLst>
  <dgm:cxnLst>
    <dgm:cxn modelId="{78BB8153-09B6-45FF-AD9C-CF835303A8A9}" srcId="{9A0D70CD-04BB-4BD6-9EC4-88378977C0F5}" destId="{9D174BCA-5DC5-4E85-9134-B4874BFC9C44}" srcOrd="0" destOrd="0" parTransId="{672EE255-A4E6-4D69-A8FC-ACA78C342CDD}" sibTransId="{8C3295D4-E22C-4AAB-BB3D-751CB5A9ECEE}"/>
    <dgm:cxn modelId="{496C45D0-08F6-4157-B582-D2C54F149404}" type="presOf" srcId="{4A5D5154-B2B0-4EA1-A61D-758544B2819D}" destId="{64903CFD-986F-44C7-AE3C-2C14D094C35C}" srcOrd="0" destOrd="0" presId="urn:microsoft.com/office/officeart/2005/8/layout/target3"/>
    <dgm:cxn modelId="{D880A960-5522-44E5-82F6-96C01331F065}" srcId="{9A0D70CD-04BB-4BD6-9EC4-88378977C0F5}" destId="{4A5D5154-B2B0-4EA1-A61D-758544B2819D}" srcOrd="1" destOrd="0" parTransId="{792369E5-9A87-4AC0-8416-D92C01A9159E}" sibTransId="{A8C27FF8-58C7-43B9-98D3-F9C4568AE17C}"/>
    <dgm:cxn modelId="{2F4C6C4E-904A-4F1D-89F9-56F7E7E9239D}" type="presOf" srcId="{9D174BCA-5DC5-4E85-9134-B4874BFC9C44}" destId="{DC50258C-0F29-4FB8-A17C-ABCB6F283636}" srcOrd="1" destOrd="0" presId="urn:microsoft.com/office/officeart/2005/8/layout/target3"/>
    <dgm:cxn modelId="{B2C6B4B9-4617-4091-8320-56F79B82D35F}" type="presOf" srcId="{A33700A0-A4A5-4962-8017-156C52C5F165}" destId="{4CF250E4-D468-4B21-80E3-A8A03D14EF56}" srcOrd="0" destOrd="0" presId="urn:microsoft.com/office/officeart/2005/8/layout/target3"/>
    <dgm:cxn modelId="{FCBA223D-B77E-427A-A19B-97282D243541}" type="presOf" srcId="{9D174BCA-5DC5-4E85-9134-B4874BFC9C44}" destId="{4FB7080F-A189-4BE6-947C-C2012EB83D8C}" srcOrd="0" destOrd="0" presId="urn:microsoft.com/office/officeart/2005/8/layout/target3"/>
    <dgm:cxn modelId="{3D175552-A1F7-45BE-ACF7-7DA6A9C7D388}" type="presOf" srcId="{4A5D5154-B2B0-4EA1-A61D-758544B2819D}" destId="{3F9C2A81-94FF-420A-AC96-B2AFF6192A8E}" srcOrd="1" destOrd="0" presId="urn:microsoft.com/office/officeart/2005/8/layout/target3"/>
    <dgm:cxn modelId="{3A695D06-CC0A-45D6-872D-5B141BA7A4B9}" type="presOf" srcId="{A33700A0-A4A5-4962-8017-156C52C5F165}" destId="{7F8E17C7-2FAD-41CB-8804-E7A4E8AC7804}" srcOrd="1" destOrd="0" presId="urn:microsoft.com/office/officeart/2005/8/layout/target3"/>
    <dgm:cxn modelId="{51F77160-B9E8-446E-AC28-92BE15B694AA}" type="presOf" srcId="{9A0D70CD-04BB-4BD6-9EC4-88378977C0F5}" destId="{FD618F93-1408-4A1F-A6EA-993D995EDB62}" srcOrd="0" destOrd="0" presId="urn:microsoft.com/office/officeart/2005/8/layout/target3"/>
    <dgm:cxn modelId="{EE1E049C-D24B-4D41-AA88-AC546F6EF690}" srcId="{9A0D70CD-04BB-4BD6-9EC4-88378977C0F5}" destId="{A33700A0-A4A5-4962-8017-156C52C5F165}" srcOrd="2" destOrd="0" parTransId="{716E52E7-CC9E-4D99-8DE9-D133BA6E0BD7}" sibTransId="{0FE98E41-86DC-4E32-B9BA-94E597BA951B}"/>
    <dgm:cxn modelId="{2E07CA22-A55F-4509-BC97-07AF4FE8F106}" type="presParOf" srcId="{FD618F93-1408-4A1F-A6EA-993D995EDB62}" destId="{71C5C646-DEAE-4A7B-940D-9C0F01697631}" srcOrd="0" destOrd="0" presId="urn:microsoft.com/office/officeart/2005/8/layout/target3"/>
    <dgm:cxn modelId="{5BF84287-F94C-4C90-8D21-5B6077CC8B46}" type="presParOf" srcId="{FD618F93-1408-4A1F-A6EA-993D995EDB62}" destId="{BFE75006-31C3-4B5F-AF50-D7065162F483}" srcOrd="1" destOrd="0" presId="urn:microsoft.com/office/officeart/2005/8/layout/target3"/>
    <dgm:cxn modelId="{43804BFF-5370-4316-961E-ED12A378D8B3}" type="presParOf" srcId="{FD618F93-1408-4A1F-A6EA-993D995EDB62}" destId="{4FB7080F-A189-4BE6-947C-C2012EB83D8C}" srcOrd="2" destOrd="0" presId="urn:microsoft.com/office/officeart/2005/8/layout/target3"/>
    <dgm:cxn modelId="{3DC4F010-320D-4A76-87AD-100AD08DF792}" type="presParOf" srcId="{FD618F93-1408-4A1F-A6EA-993D995EDB62}" destId="{16073CFB-A2B4-4360-A74C-43D87478EFFD}" srcOrd="3" destOrd="0" presId="urn:microsoft.com/office/officeart/2005/8/layout/target3"/>
    <dgm:cxn modelId="{15441BC4-D4FD-475D-A249-BDEDFEE0D44F}" type="presParOf" srcId="{FD618F93-1408-4A1F-A6EA-993D995EDB62}" destId="{71B14A81-4AB1-4634-AD30-C93A44405905}" srcOrd="4" destOrd="0" presId="urn:microsoft.com/office/officeart/2005/8/layout/target3"/>
    <dgm:cxn modelId="{EF3E4296-EB13-4A2E-B8DE-32B1B90F6147}" type="presParOf" srcId="{FD618F93-1408-4A1F-A6EA-993D995EDB62}" destId="{64903CFD-986F-44C7-AE3C-2C14D094C35C}" srcOrd="5" destOrd="0" presId="urn:microsoft.com/office/officeart/2005/8/layout/target3"/>
    <dgm:cxn modelId="{42E59B83-29E7-4A04-A3D5-038354D0E64E}" type="presParOf" srcId="{FD618F93-1408-4A1F-A6EA-993D995EDB62}" destId="{6E4E2E69-3CCD-4C1C-B1DD-4BF83F9C828A}" srcOrd="6" destOrd="0" presId="urn:microsoft.com/office/officeart/2005/8/layout/target3"/>
    <dgm:cxn modelId="{5FB687B2-A005-41A4-9376-0E00FEB870A6}" type="presParOf" srcId="{FD618F93-1408-4A1F-A6EA-993D995EDB62}" destId="{575EA676-CD2F-42E3-9D48-024F730CF472}" srcOrd="7" destOrd="0" presId="urn:microsoft.com/office/officeart/2005/8/layout/target3"/>
    <dgm:cxn modelId="{6E7D3C6C-FC15-4913-B6AE-557380D2FF21}" type="presParOf" srcId="{FD618F93-1408-4A1F-A6EA-993D995EDB62}" destId="{4CF250E4-D468-4B21-80E3-A8A03D14EF56}" srcOrd="8" destOrd="0" presId="urn:microsoft.com/office/officeart/2005/8/layout/target3"/>
    <dgm:cxn modelId="{36AC3A7B-83EF-41D1-AA08-CD23DEA49CDF}" type="presParOf" srcId="{FD618F93-1408-4A1F-A6EA-993D995EDB62}" destId="{DC50258C-0F29-4FB8-A17C-ABCB6F283636}" srcOrd="9" destOrd="0" presId="urn:microsoft.com/office/officeart/2005/8/layout/target3"/>
    <dgm:cxn modelId="{8122542D-59DD-45C7-8823-ACCE8D158E04}" type="presParOf" srcId="{FD618F93-1408-4A1F-A6EA-993D995EDB62}" destId="{3F9C2A81-94FF-420A-AC96-B2AFF6192A8E}" srcOrd="10" destOrd="0" presId="urn:microsoft.com/office/officeart/2005/8/layout/target3"/>
    <dgm:cxn modelId="{34B649EC-6A5F-4FCB-8D2C-AFBCB1AED40B}" type="presParOf" srcId="{FD618F93-1408-4A1F-A6EA-993D995EDB62}" destId="{7F8E17C7-2FAD-41CB-8804-E7A4E8AC7804}"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9A5C13-0992-4F17-BE35-C8DA5C19C76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C"/>
        </a:p>
      </dgm:t>
    </dgm:pt>
    <dgm:pt modelId="{0E6994FB-2E91-497B-AFDC-BC6B5134B3B2}">
      <dgm:prSet phldrT="[Texto]"/>
      <dgm:spPr/>
      <dgm:t>
        <a:bodyPr/>
        <a:lstStyle/>
        <a:p>
          <a:r>
            <a:rPr lang="es-ES_tradnl" dirty="0" smtClean="0"/>
            <a:t>Realizar un análisis exhaustivo de las políticas de beneficios que brinda el estado a las empresas productoras de cerveza artesanal ya que son empresas que se encuentran en constate crecimiento y que cuentan con una favorable aceptación por parte del consumidor.</a:t>
          </a:r>
          <a:endParaRPr lang="es-EC" dirty="0"/>
        </a:p>
      </dgm:t>
    </dgm:pt>
    <dgm:pt modelId="{0C2C2529-EC1A-46A0-A57F-4F0C10286AAB}" type="parTrans" cxnId="{8A865797-F1ED-4389-8FD6-ED6983D67B08}">
      <dgm:prSet/>
      <dgm:spPr/>
      <dgm:t>
        <a:bodyPr/>
        <a:lstStyle/>
        <a:p>
          <a:endParaRPr lang="es-EC"/>
        </a:p>
      </dgm:t>
    </dgm:pt>
    <dgm:pt modelId="{DCD2C37D-180C-4E9A-ABC7-8BF7AC3998B1}" type="sibTrans" cxnId="{8A865797-F1ED-4389-8FD6-ED6983D67B08}">
      <dgm:prSet/>
      <dgm:spPr/>
      <dgm:t>
        <a:bodyPr/>
        <a:lstStyle/>
        <a:p>
          <a:endParaRPr lang="es-EC"/>
        </a:p>
      </dgm:t>
    </dgm:pt>
    <dgm:pt modelId="{5476AA52-8A62-419D-A305-7F398AD778B6}">
      <dgm:prSet/>
      <dgm:spPr/>
      <dgm:t>
        <a:bodyPr/>
        <a:lstStyle/>
        <a:p>
          <a:r>
            <a:rPr lang="es-ES_tradnl" dirty="0" smtClean="0"/>
            <a:t>Es recomendable realizar una investigación de mercados con enfoque de </a:t>
          </a:r>
          <a:r>
            <a:rPr lang="es-ES_tradnl" dirty="0" err="1" smtClean="0"/>
            <a:t>georeferenciacion</a:t>
          </a:r>
          <a:r>
            <a:rPr lang="es-ES_tradnl" dirty="0" smtClean="0"/>
            <a:t> en la cual se pueda establecer las zonas en las cuales predominan el expendio de cerveza artesanal, definir nichos de mercados y establecer el ciclo de vida del producto.</a:t>
          </a:r>
          <a:endParaRPr lang="es-EC" dirty="0"/>
        </a:p>
      </dgm:t>
    </dgm:pt>
    <dgm:pt modelId="{D383CB8A-64F3-463A-A87D-4D6E91C7EB77}" type="parTrans" cxnId="{86EF270B-DBC9-4292-9547-FBF4CB2ABB51}">
      <dgm:prSet/>
      <dgm:spPr/>
      <dgm:t>
        <a:bodyPr/>
        <a:lstStyle/>
        <a:p>
          <a:endParaRPr lang="es-EC"/>
        </a:p>
      </dgm:t>
    </dgm:pt>
    <dgm:pt modelId="{367CA83B-56AB-4BC5-9832-1BAFBE03DFCB}" type="sibTrans" cxnId="{86EF270B-DBC9-4292-9547-FBF4CB2ABB51}">
      <dgm:prSet/>
      <dgm:spPr/>
      <dgm:t>
        <a:bodyPr/>
        <a:lstStyle/>
        <a:p>
          <a:endParaRPr lang="es-EC"/>
        </a:p>
      </dgm:t>
    </dgm:pt>
    <dgm:pt modelId="{60A90644-2DDA-43BB-A7BD-448CAD3B15F8}">
      <dgm:prSet phldrT="[Texto]"/>
      <dgm:spPr/>
      <dgm:t>
        <a:bodyPr/>
        <a:lstStyle/>
        <a:p>
          <a:r>
            <a:rPr lang="es-ES_tradnl" dirty="0" smtClean="0"/>
            <a:t>Al reconocer los factores que determinan el consumo de la cerveza artesanal se recomienda realizar un plan de marketing en el cual se establezcan las estrategias de posicionamiento y reconocimiento de marca; en base a estos factores las empresas que ofrecen cerveza artesanal en el Distrito Metropolitano de Quito</a:t>
          </a:r>
          <a:endParaRPr lang="es-EC" dirty="0"/>
        </a:p>
      </dgm:t>
    </dgm:pt>
    <dgm:pt modelId="{8FD29365-7418-45B1-ACF7-746405329344}" type="parTrans" cxnId="{0CD6BA60-6F98-440A-A593-BBC22D0E2C44}">
      <dgm:prSet/>
      <dgm:spPr/>
      <dgm:t>
        <a:bodyPr/>
        <a:lstStyle/>
        <a:p>
          <a:endParaRPr lang="es-EC"/>
        </a:p>
      </dgm:t>
    </dgm:pt>
    <dgm:pt modelId="{C961D857-E995-4ED8-A3C7-59F5473F9E09}" type="sibTrans" cxnId="{0CD6BA60-6F98-440A-A593-BBC22D0E2C44}">
      <dgm:prSet/>
      <dgm:spPr/>
      <dgm:t>
        <a:bodyPr/>
        <a:lstStyle/>
        <a:p>
          <a:endParaRPr lang="es-EC"/>
        </a:p>
      </dgm:t>
    </dgm:pt>
    <dgm:pt modelId="{FA866B64-0CA3-4F69-8C5A-4E8594ED8AF8}" type="pres">
      <dgm:prSet presAssocID="{E59A5C13-0992-4F17-BE35-C8DA5C19C76E}" presName="Name0" presStyleCnt="0">
        <dgm:presLayoutVars>
          <dgm:chMax val="7"/>
          <dgm:dir/>
          <dgm:animLvl val="lvl"/>
          <dgm:resizeHandles val="exact"/>
        </dgm:presLayoutVars>
      </dgm:prSet>
      <dgm:spPr/>
      <dgm:t>
        <a:bodyPr/>
        <a:lstStyle/>
        <a:p>
          <a:endParaRPr lang="es-EC"/>
        </a:p>
      </dgm:t>
    </dgm:pt>
    <dgm:pt modelId="{EDF35F7A-E880-4444-B71E-11EC50BA3E0F}" type="pres">
      <dgm:prSet presAssocID="{0E6994FB-2E91-497B-AFDC-BC6B5134B3B2}" presName="circle1" presStyleLbl="node1" presStyleIdx="0" presStyleCnt="3"/>
      <dgm:spPr/>
    </dgm:pt>
    <dgm:pt modelId="{9FA4BD67-E706-479A-9D13-A254420A8302}" type="pres">
      <dgm:prSet presAssocID="{0E6994FB-2E91-497B-AFDC-BC6B5134B3B2}" presName="space" presStyleCnt="0"/>
      <dgm:spPr/>
    </dgm:pt>
    <dgm:pt modelId="{B9872C57-B0D7-4A05-AEAE-664130F1550F}" type="pres">
      <dgm:prSet presAssocID="{0E6994FB-2E91-497B-AFDC-BC6B5134B3B2}" presName="rect1" presStyleLbl="alignAcc1" presStyleIdx="0" presStyleCnt="3"/>
      <dgm:spPr/>
      <dgm:t>
        <a:bodyPr/>
        <a:lstStyle/>
        <a:p>
          <a:endParaRPr lang="es-EC"/>
        </a:p>
      </dgm:t>
    </dgm:pt>
    <dgm:pt modelId="{9E8587CF-78DB-4E69-B634-F9A0DD65DCE9}" type="pres">
      <dgm:prSet presAssocID="{60A90644-2DDA-43BB-A7BD-448CAD3B15F8}" presName="vertSpace2" presStyleLbl="node1" presStyleIdx="0" presStyleCnt="3"/>
      <dgm:spPr/>
    </dgm:pt>
    <dgm:pt modelId="{9E2615F3-34C8-4CDC-A2A7-DE21E1EC3DF0}" type="pres">
      <dgm:prSet presAssocID="{60A90644-2DDA-43BB-A7BD-448CAD3B15F8}" presName="circle2" presStyleLbl="node1" presStyleIdx="1" presStyleCnt="3"/>
      <dgm:spPr/>
    </dgm:pt>
    <dgm:pt modelId="{A13B45E3-C707-4828-A158-1612BF973900}" type="pres">
      <dgm:prSet presAssocID="{60A90644-2DDA-43BB-A7BD-448CAD3B15F8}" presName="rect2" presStyleLbl="alignAcc1" presStyleIdx="1" presStyleCnt="3"/>
      <dgm:spPr/>
      <dgm:t>
        <a:bodyPr/>
        <a:lstStyle/>
        <a:p>
          <a:endParaRPr lang="es-EC"/>
        </a:p>
      </dgm:t>
    </dgm:pt>
    <dgm:pt modelId="{28B6A1C7-2BE5-4A58-A890-35B2E405DB18}" type="pres">
      <dgm:prSet presAssocID="{5476AA52-8A62-419D-A305-7F398AD778B6}" presName="vertSpace3" presStyleLbl="node1" presStyleIdx="1" presStyleCnt="3"/>
      <dgm:spPr/>
    </dgm:pt>
    <dgm:pt modelId="{48A22A66-2346-4C6C-9CBD-80BB30558126}" type="pres">
      <dgm:prSet presAssocID="{5476AA52-8A62-419D-A305-7F398AD778B6}" presName="circle3" presStyleLbl="node1" presStyleIdx="2" presStyleCnt="3"/>
      <dgm:spPr/>
    </dgm:pt>
    <dgm:pt modelId="{0BD3E4DD-9632-4ED3-B3AF-068FABFB6E21}" type="pres">
      <dgm:prSet presAssocID="{5476AA52-8A62-419D-A305-7F398AD778B6}" presName="rect3" presStyleLbl="alignAcc1" presStyleIdx="2" presStyleCnt="3"/>
      <dgm:spPr/>
      <dgm:t>
        <a:bodyPr/>
        <a:lstStyle/>
        <a:p>
          <a:endParaRPr lang="es-EC"/>
        </a:p>
      </dgm:t>
    </dgm:pt>
    <dgm:pt modelId="{A1ED586E-91A9-4FDE-8ED6-F1B4E33F213B}" type="pres">
      <dgm:prSet presAssocID="{0E6994FB-2E91-497B-AFDC-BC6B5134B3B2}" presName="rect1ParTxNoCh" presStyleLbl="alignAcc1" presStyleIdx="2" presStyleCnt="3">
        <dgm:presLayoutVars>
          <dgm:chMax val="1"/>
          <dgm:bulletEnabled val="1"/>
        </dgm:presLayoutVars>
      </dgm:prSet>
      <dgm:spPr/>
      <dgm:t>
        <a:bodyPr/>
        <a:lstStyle/>
        <a:p>
          <a:endParaRPr lang="es-EC"/>
        </a:p>
      </dgm:t>
    </dgm:pt>
    <dgm:pt modelId="{FB361F79-8F6C-41C2-BF2A-562435921631}" type="pres">
      <dgm:prSet presAssocID="{60A90644-2DDA-43BB-A7BD-448CAD3B15F8}" presName="rect2ParTxNoCh" presStyleLbl="alignAcc1" presStyleIdx="2" presStyleCnt="3">
        <dgm:presLayoutVars>
          <dgm:chMax val="1"/>
          <dgm:bulletEnabled val="1"/>
        </dgm:presLayoutVars>
      </dgm:prSet>
      <dgm:spPr/>
      <dgm:t>
        <a:bodyPr/>
        <a:lstStyle/>
        <a:p>
          <a:endParaRPr lang="es-EC"/>
        </a:p>
      </dgm:t>
    </dgm:pt>
    <dgm:pt modelId="{85298D45-1AB2-40BF-A945-BAD83A954183}" type="pres">
      <dgm:prSet presAssocID="{5476AA52-8A62-419D-A305-7F398AD778B6}" presName="rect3ParTxNoCh" presStyleLbl="alignAcc1" presStyleIdx="2" presStyleCnt="3">
        <dgm:presLayoutVars>
          <dgm:chMax val="1"/>
          <dgm:bulletEnabled val="1"/>
        </dgm:presLayoutVars>
      </dgm:prSet>
      <dgm:spPr/>
      <dgm:t>
        <a:bodyPr/>
        <a:lstStyle/>
        <a:p>
          <a:endParaRPr lang="es-EC"/>
        </a:p>
      </dgm:t>
    </dgm:pt>
  </dgm:ptLst>
  <dgm:cxnLst>
    <dgm:cxn modelId="{C19864EB-2CD4-44EC-915B-BF187B5A1847}" type="presOf" srcId="{5476AA52-8A62-419D-A305-7F398AD778B6}" destId="{0BD3E4DD-9632-4ED3-B3AF-068FABFB6E21}" srcOrd="0" destOrd="0" presId="urn:microsoft.com/office/officeart/2005/8/layout/target3"/>
    <dgm:cxn modelId="{0CD6BA60-6F98-440A-A593-BBC22D0E2C44}" srcId="{E59A5C13-0992-4F17-BE35-C8DA5C19C76E}" destId="{60A90644-2DDA-43BB-A7BD-448CAD3B15F8}" srcOrd="1" destOrd="0" parTransId="{8FD29365-7418-45B1-ACF7-746405329344}" sibTransId="{C961D857-E995-4ED8-A3C7-59F5473F9E09}"/>
    <dgm:cxn modelId="{6DDFAF6E-00B4-4F7A-9BAC-5911D7D6AF74}" type="presOf" srcId="{0E6994FB-2E91-497B-AFDC-BC6B5134B3B2}" destId="{A1ED586E-91A9-4FDE-8ED6-F1B4E33F213B}" srcOrd="1" destOrd="0" presId="urn:microsoft.com/office/officeart/2005/8/layout/target3"/>
    <dgm:cxn modelId="{86EF270B-DBC9-4292-9547-FBF4CB2ABB51}" srcId="{E59A5C13-0992-4F17-BE35-C8DA5C19C76E}" destId="{5476AA52-8A62-419D-A305-7F398AD778B6}" srcOrd="2" destOrd="0" parTransId="{D383CB8A-64F3-463A-A87D-4D6E91C7EB77}" sibTransId="{367CA83B-56AB-4BC5-9832-1BAFBE03DFCB}"/>
    <dgm:cxn modelId="{A316CF86-A6F9-4675-8AC3-2DF50F1F965C}" type="presOf" srcId="{0E6994FB-2E91-497B-AFDC-BC6B5134B3B2}" destId="{B9872C57-B0D7-4A05-AEAE-664130F1550F}" srcOrd="0" destOrd="0" presId="urn:microsoft.com/office/officeart/2005/8/layout/target3"/>
    <dgm:cxn modelId="{75965022-76F0-456D-8AC1-20AF96F802E9}" type="presOf" srcId="{E59A5C13-0992-4F17-BE35-C8DA5C19C76E}" destId="{FA866B64-0CA3-4F69-8C5A-4E8594ED8AF8}" srcOrd="0" destOrd="0" presId="urn:microsoft.com/office/officeart/2005/8/layout/target3"/>
    <dgm:cxn modelId="{32871099-8D05-4192-8F3F-672634FD6B92}" type="presOf" srcId="{5476AA52-8A62-419D-A305-7F398AD778B6}" destId="{85298D45-1AB2-40BF-A945-BAD83A954183}" srcOrd="1" destOrd="0" presId="urn:microsoft.com/office/officeart/2005/8/layout/target3"/>
    <dgm:cxn modelId="{880F2218-4E42-4FCC-A8BC-9934D1BF3325}" type="presOf" srcId="{60A90644-2DDA-43BB-A7BD-448CAD3B15F8}" destId="{FB361F79-8F6C-41C2-BF2A-562435921631}" srcOrd="1" destOrd="0" presId="urn:microsoft.com/office/officeart/2005/8/layout/target3"/>
    <dgm:cxn modelId="{A50487C7-2526-49A5-B43B-CCD618C25785}" type="presOf" srcId="{60A90644-2DDA-43BB-A7BD-448CAD3B15F8}" destId="{A13B45E3-C707-4828-A158-1612BF973900}" srcOrd="0" destOrd="0" presId="urn:microsoft.com/office/officeart/2005/8/layout/target3"/>
    <dgm:cxn modelId="{8A865797-F1ED-4389-8FD6-ED6983D67B08}" srcId="{E59A5C13-0992-4F17-BE35-C8DA5C19C76E}" destId="{0E6994FB-2E91-497B-AFDC-BC6B5134B3B2}" srcOrd="0" destOrd="0" parTransId="{0C2C2529-EC1A-46A0-A57F-4F0C10286AAB}" sibTransId="{DCD2C37D-180C-4E9A-ABC7-8BF7AC3998B1}"/>
    <dgm:cxn modelId="{3C58EBE7-D543-4A13-92A6-5F3BF76952B6}" type="presParOf" srcId="{FA866B64-0CA3-4F69-8C5A-4E8594ED8AF8}" destId="{EDF35F7A-E880-4444-B71E-11EC50BA3E0F}" srcOrd="0" destOrd="0" presId="urn:microsoft.com/office/officeart/2005/8/layout/target3"/>
    <dgm:cxn modelId="{DE75C2B2-225E-4DA0-9A82-9C6D2FFF98F9}" type="presParOf" srcId="{FA866B64-0CA3-4F69-8C5A-4E8594ED8AF8}" destId="{9FA4BD67-E706-479A-9D13-A254420A8302}" srcOrd="1" destOrd="0" presId="urn:microsoft.com/office/officeart/2005/8/layout/target3"/>
    <dgm:cxn modelId="{B9EE5923-158F-4E70-9545-E85C93991497}" type="presParOf" srcId="{FA866B64-0CA3-4F69-8C5A-4E8594ED8AF8}" destId="{B9872C57-B0D7-4A05-AEAE-664130F1550F}" srcOrd="2" destOrd="0" presId="urn:microsoft.com/office/officeart/2005/8/layout/target3"/>
    <dgm:cxn modelId="{C6340D63-1B7A-4546-ADA4-99C35E61BA82}" type="presParOf" srcId="{FA866B64-0CA3-4F69-8C5A-4E8594ED8AF8}" destId="{9E8587CF-78DB-4E69-B634-F9A0DD65DCE9}" srcOrd="3" destOrd="0" presId="urn:microsoft.com/office/officeart/2005/8/layout/target3"/>
    <dgm:cxn modelId="{4915042F-CB53-4F86-9C68-1A1E5B3DBED8}" type="presParOf" srcId="{FA866B64-0CA3-4F69-8C5A-4E8594ED8AF8}" destId="{9E2615F3-34C8-4CDC-A2A7-DE21E1EC3DF0}" srcOrd="4" destOrd="0" presId="urn:microsoft.com/office/officeart/2005/8/layout/target3"/>
    <dgm:cxn modelId="{D88CEC08-D8D1-4873-8ED5-7980749EBA1A}" type="presParOf" srcId="{FA866B64-0CA3-4F69-8C5A-4E8594ED8AF8}" destId="{A13B45E3-C707-4828-A158-1612BF973900}" srcOrd="5" destOrd="0" presId="urn:microsoft.com/office/officeart/2005/8/layout/target3"/>
    <dgm:cxn modelId="{28FD221A-99DC-462E-8FF1-C5E745A11D36}" type="presParOf" srcId="{FA866B64-0CA3-4F69-8C5A-4E8594ED8AF8}" destId="{28B6A1C7-2BE5-4A58-A890-35B2E405DB18}" srcOrd="6" destOrd="0" presId="urn:microsoft.com/office/officeart/2005/8/layout/target3"/>
    <dgm:cxn modelId="{61D5702E-633B-4D4B-AB80-26582285B11A}" type="presParOf" srcId="{FA866B64-0CA3-4F69-8C5A-4E8594ED8AF8}" destId="{48A22A66-2346-4C6C-9CBD-80BB30558126}" srcOrd="7" destOrd="0" presId="urn:microsoft.com/office/officeart/2005/8/layout/target3"/>
    <dgm:cxn modelId="{E8ACB80B-FD8A-45A0-A152-3DA951E1F295}" type="presParOf" srcId="{FA866B64-0CA3-4F69-8C5A-4E8594ED8AF8}" destId="{0BD3E4DD-9632-4ED3-B3AF-068FABFB6E21}" srcOrd="8" destOrd="0" presId="urn:microsoft.com/office/officeart/2005/8/layout/target3"/>
    <dgm:cxn modelId="{A95A26E1-E425-4ABF-AD25-8FFA90B9C127}" type="presParOf" srcId="{FA866B64-0CA3-4F69-8C5A-4E8594ED8AF8}" destId="{A1ED586E-91A9-4FDE-8ED6-F1B4E33F213B}" srcOrd="9" destOrd="0" presId="urn:microsoft.com/office/officeart/2005/8/layout/target3"/>
    <dgm:cxn modelId="{81A62082-0E64-4467-BE5D-F1C822ACAF95}" type="presParOf" srcId="{FA866B64-0CA3-4F69-8C5A-4E8594ED8AF8}" destId="{FB361F79-8F6C-41C2-BF2A-562435921631}" srcOrd="10" destOrd="0" presId="urn:microsoft.com/office/officeart/2005/8/layout/target3"/>
    <dgm:cxn modelId="{6C1B8A58-B6EE-4DA6-B604-0059CF1651B1}" type="presParOf" srcId="{FA866B64-0CA3-4F69-8C5A-4E8594ED8AF8}" destId="{85298D45-1AB2-40BF-A945-BAD83A954183}"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80506-762F-415A-ACC6-83721003221D}"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s-EC"/>
        </a:p>
      </dgm:t>
    </dgm:pt>
    <dgm:pt modelId="{4AE56F91-6C8C-40E4-B55D-1DEE9F573563}">
      <dgm:prSet/>
      <dgm:spPr/>
      <dgm:t>
        <a:bodyPr/>
        <a:lstStyle/>
        <a:p>
          <a:pPr rtl="0"/>
          <a:r>
            <a:rPr lang="es-ES" b="0" i="0" u="none" strike="noStrike" cap="none" smtClean="0">
              <a:latin typeface="Calibri"/>
              <a:ea typeface="Calibri"/>
              <a:cs typeface="Calibri"/>
              <a:sym typeface="Calibri"/>
            </a:rPr>
            <a:t>Mediante el modelo Kano se evaluan atributos del producto con el fin de determinar cual de ellos generan satisfaccion o insatisfaccion en los consumidores.</a:t>
          </a:r>
          <a:endParaRPr lang="es-ES" b="0" i="0" u="none" strike="noStrike" cap="none" dirty="0">
            <a:latin typeface="Calibri"/>
            <a:ea typeface="Calibri"/>
            <a:cs typeface="Calibri"/>
            <a:sym typeface="Calibri"/>
          </a:endParaRPr>
        </a:p>
      </dgm:t>
    </dgm:pt>
    <dgm:pt modelId="{29D63261-41F8-4F1F-B169-078EFC9F7BE6}" type="parTrans" cxnId="{81196605-3B59-4925-82B5-C5D2265A7A32}">
      <dgm:prSet/>
      <dgm:spPr/>
      <dgm:t>
        <a:bodyPr/>
        <a:lstStyle/>
        <a:p>
          <a:endParaRPr lang="es-EC"/>
        </a:p>
      </dgm:t>
    </dgm:pt>
    <dgm:pt modelId="{980876B1-AC32-4AF5-9D73-30FA7D7D2C0F}" type="sibTrans" cxnId="{81196605-3B59-4925-82B5-C5D2265A7A32}">
      <dgm:prSet/>
      <dgm:spPr/>
      <dgm:t>
        <a:bodyPr/>
        <a:lstStyle/>
        <a:p>
          <a:endParaRPr lang="es-EC"/>
        </a:p>
      </dgm:t>
    </dgm:pt>
    <dgm:pt modelId="{0A700F94-B638-4BC0-BCA9-8A2A35039310}">
      <dgm:prSet phldrT="[Texto]"/>
      <dgm:spPr/>
      <dgm:t>
        <a:bodyPr/>
        <a:lstStyle/>
        <a:p>
          <a:pPr rtl="0"/>
          <a:r>
            <a:rPr lang="es-ES" b="0" i="0" u="none" strike="noStrike" cap="none" dirty="0" smtClean="0">
              <a:latin typeface="Calibri"/>
              <a:ea typeface="Calibri"/>
              <a:cs typeface="Calibri"/>
              <a:sym typeface="Calibri"/>
            </a:rPr>
            <a:t>Se busca reconocer la percepción de la calidad del producto final ofertado por los productores de cerveza artesanal.</a:t>
          </a:r>
          <a:endParaRPr lang="es-EC" dirty="0"/>
        </a:p>
      </dgm:t>
    </dgm:pt>
    <dgm:pt modelId="{826009BB-8ADF-495E-A8DC-2CB7577BADFD}" type="parTrans" cxnId="{907AEB67-3501-48D9-A78F-ACF77570C862}">
      <dgm:prSet/>
      <dgm:spPr/>
      <dgm:t>
        <a:bodyPr/>
        <a:lstStyle/>
        <a:p>
          <a:endParaRPr lang="es-EC"/>
        </a:p>
      </dgm:t>
    </dgm:pt>
    <dgm:pt modelId="{E30234EB-8E92-42E0-BF8F-4097F4982F43}" type="sibTrans" cxnId="{907AEB67-3501-48D9-A78F-ACF77570C862}">
      <dgm:prSet/>
      <dgm:spPr/>
      <dgm:t>
        <a:bodyPr/>
        <a:lstStyle/>
        <a:p>
          <a:endParaRPr lang="es-EC"/>
        </a:p>
      </dgm:t>
    </dgm:pt>
    <dgm:pt modelId="{84866C47-84C9-45E4-B6E2-545041FE3407}" type="pres">
      <dgm:prSet presAssocID="{0DB80506-762F-415A-ACC6-83721003221D}" presName="Name0" presStyleCnt="0">
        <dgm:presLayoutVars>
          <dgm:dir/>
          <dgm:resizeHandles val="exact"/>
        </dgm:presLayoutVars>
      </dgm:prSet>
      <dgm:spPr/>
      <dgm:t>
        <a:bodyPr/>
        <a:lstStyle/>
        <a:p>
          <a:endParaRPr lang="es-EC"/>
        </a:p>
      </dgm:t>
    </dgm:pt>
    <dgm:pt modelId="{A21A5C2D-6022-403A-B08D-D571EC8A6653}" type="pres">
      <dgm:prSet presAssocID="{0A700F94-B638-4BC0-BCA9-8A2A35039310}" presName="node" presStyleLbl="node1" presStyleIdx="0" presStyleCnt="2">
        <dgm:presLayoutVars>
          <dgm:bulletEnabled val="1"/>
        </dgm:presLayoutVars>
      </dgm:prSet>
      <dgm:spPr/>
      <dgm:t>
        <a:bodyPr/>
        <a:lstStyle/>
        <a:p>
          <a:endParaRPr lang="es-EC"/>
        </a:p>
      </dgm:t>
    </dgm:pt>
    <dgm:pt modelId="{1DA23CB0-921C-4CD3-99CF-EF7283498FD6}" type="pres">
      <dgm:prSet presAssocID="{E30234EB-8E92-42E0-BF8F-4097F4982F43}" presName="sibTrans" presStyleCnt="0"/>
      <dgm:spPr/>
      <dgm:t>
        <a:bodyPr/>
        <a:lstStyle/>
        <a:p>
          <a:endParaRPr lang="es-EC"/>
        </a:p>
      </dgm:t>
    </dgm:pt>
    <dgm:pt modelId="{0A332AF1-B0D8-4C43-A243-7D28339B4A34}" type="pres">
      <dgm:prSet presAssocID="{4AE56F91-6C8C-40E4-B55D-1DEE9F573563}" presName="node" presStyleLbl="node1" presStyleIdx="1" presStyleCnt="2">
        <dgm:presLayoutVars>
          <dgm:bulletEnabled val="1"/>
        </dgm:presLayoutVars>
      </dgm:prSet>
      <dgm:spPr/>
      <dgm:t>
        <a:bodyPr/>
        <a:lstStyle/>
        <a:p>
          <a:endParaRPr lang="es-EC"/>
        </a:p>
      </dgm:t>
    </dgm:pt>
  </dgm:ptLst>
  <dgm:cxnLst>
    <dgm:cxn modelId="{AB36975B-0B0C-471A-ABA7-21FE6D7AAAAF}" type="presOf" srcId="{0DB80506-762F-415A-ACC6-83721003221D}" destId="{84866C47-84C9-45E4-B6E2-545041FE3407}" srcOrd="0" destOrd="0" presId="urn:microsoft.com/office/officeart/2005/8/layout/hList6"/>
    <dgm:cxn modelId="{B659434A-A376-451A-8E9B-E8F3F984E0B7}" type="presOf" srcId="{0A700F94-B638-4BC0-BCA9-8A2A35039310}" destId="{A21A5C2D-6022-403A-B08D-D571EC8A6653}" srcOrd="0" destOrd="0" presId="urn:microsoft.com/office/officeart/2005/8/layout/hList6"/>
    <dgm:cxn modelId="{907AEB67-3501-48D9-A78F-ACF77570C862}" srcId="{0DB80506-762F-415A-ACC6-83721003221D}" destId="{0A700F94-B638-4BC0-BCA9-8A2A35039310}" srcOrd="0" destOrd="0" parTransId="{826009BB-8ADF-495E-A8DC-2CB7577BADFD}" sibTransId="{E30234EB-8E92-42E0-BF8F-4097F4982F43}"/>
    <dgm:cxn modelId="{81196605-3B59-4925-82B5-C5D2265A7A32}" srcId="{0DB80506-762F-415A-ACC6-83721003221D}" destId="{4AE56F91-6C8C-40E4-B55D-1DEE9F573563}" srcOrd="1" destOrd="0" parTransId="{29D63261-41F8-4F1F-B169-078EFC9F7BE6}" sibTransId="{980876B1-AC32-4AF5-9D73-30FA7D7D2C0F}"/>
    <dgm:cxn modelId="{ABDA331A-C43A-4F4C-8209-815A26CB2622}" type="presOf" srcId="{4AE56F91-6C8C-40E4-B55D-1DEE9F573563}" destId="{0A332AF1-B0D8-4C43-A243-7D28339B4A34}" srcOrd="0" destOrd="0" presId="urn:microsoft.com/office/officeart/2005/8/layout/hList6"/>
    <dgm:cxn modelId="{DFCB0477-C481-4514-B264-0F9D70E9C61A}" type="presParOf" srcId="{84866C47-84C9-45E4-B6E2-545041FE3407}" destId="{A21A5C2D-6022-403A-B08D-D571EC8A6653}" srcOrd="0" destOrd="0" presId="urn:microsoft.com/office/officeart/2005/8/layout/hList6"/>
    <dgm:cxn modelId="{0187A3E2-02AE-4C71-BC77-9E38EAADE8D9}" type="presParOf" srcId="{84866C47-84C9-45E4-B6E2-545041FE3407}" destId="{1DA23CB0-921C-4CD3-99CF-EF7283498FD6}" srcOrd="1" destOrd="0" presId="urn:microsoft.com/office/officeart/2005/8/layout/hList6"/>
    <dgm:cxn modelId="{15779AC3-D1D7-4252-8FB9-54528D6A4E16}" type="presParOf" srcId="{84866C47-84C9-45E4-B6E2-545041FE3407}" destId="{0A332AF1-B0D8-4C43-A243-7D28339B4A34}"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BC5170-0339-49B0-BB8D-D78A76D19A72}"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s-EC"/>
        </a:p>
      </dgm:t>
    </dgm:pt>
    <dgm:pt modelId="{657AD643-9D2D-45AE-BE5D-C37A7515DC68}">
      <dgm:prSet phldrT="[Texto]" custT="1"/>
      <dgm:spPr/>
      <dgm:t>
        <a:bodyPr/>
        <a:lstStyle/>
        <a:p>
          <a:pPr rtl="0"/>
          <a:r>
            <a:rPr lang="es-ES" sz="1600" b="0" i="0" u="none" strike="noStrike" cap="none" dirty="0" smtClean="0">
              <a:latin typeface="Calibri"/>
              <a:ea typeface="Calibri"/>
              <a:cs typeface="Calibri"/>
              <a:sym typeface="Calibri"/>
            </a:rPr>
            <a:t>El perfil del consumidor y los factores críticos de compra no están establecidos </a:t>
          </a:r>
          <a:endParaRPr lang="es-EC" sz="1600" dirty="0"/>
        </a:p>
      </dgm:t>
    </dgm:pt>
    <dgm:pt modelId="{5D6FA52C-DCE6-49B6-BC47-4B84FD958E8F}" type="parTrans" cxnId="{1FF38FDF-D1EF-4F3F-9550-309E467DC02D}">
      <dgm:prSet/>
      <dgm:spPr/>
      <dgm:t>
        <a:bodyPr/>
        <a:lstStyle/>
        <a:p>
          <a:endParaRPr lang="es-EC" sz="2000"/>
        </a:p>
      </dgm:t>
    </dgm:pt>
    <dgm:pt modelId="{F338E683-04B6-4058-9854-D922F8612DDA}" type="sibTrans" cxnId="{1FF38FDF-D1EF-4F3F-9550-309E467DC02D}">
      <dgm:prSet/>
      <dgm:spPr/>
      <dgm:t>
        <a:bodyPr/>
        <a:lstStyle/>
        <a:p>
          <a:endParaRPr lang="es-EC" sz="2000"/>
        </a:p>
      </dgm:t>
    </dgm:pt>
    <dgm:pt modelId="{A82405BC-9DD8-42DF-8DC4-AF09E1B2B5DD}">
      <dgm:prSet custT="1"/>
      <dgm:spPr/>
      <dgm:t>
        <a:bodyPr/>
        <a:lstStyle/>
        <a:p>
          <a:pPr rtl="0"/>
          <a:r>
            <a:rPr lang="es-ES" sz="1400" b="0" i="0" u="none" strike="noStrike" cap="none" smtClean="0">
              <a:latin typeface="Calibri"/>
              <a:ea typeface="Calibri"/>
              <a:cs typeface="Calibri"/>
              <a:sym typeface="Calibri"/>
            </a:rPr>
            <a:t>Los productores no conocen las características que aportan valor agregado a la cerveza artesanal.</a:t>
          </a:r>
          <a:endParaRPr lang="es-ES" sz="1400" b="0" i="0" u="none" strike="noStrike" cap="none" dirty="0">
            <a:latin typeface="Calibri"/>
            <a:ea typeface="Calibri"/>
            <a:cs typeface="Calibri"/>
            <a:sym typeface="Calibri"/>
          </a:endParaRPr>
        </a:p>
      </dgm:t>
    </dgm:pt>
    <dgm:pt modelId="{5DDD9435-32BA-4887-9462-9DE3B56D0E9B}" type="parTrans" cxnId="{FACF987B-1EEE-4C5F-8989-B99CE51FF379}">
      <dgm:prSet custT="1"/>
      <dgm:spPr/>
      <dgm:t>
        <a:bodyPr/>
        <a:lstStyle/>
        <a:p>
          <a:endParaRPr lang="es-EC" sz="1400"/>
        </a:p>
      </dgm:t>
    </dgm:pt>
    <dgm:pt modelId="{64DCE626-0EF0-420A-A2C6-23917A72B2A4}" type="sibTrans" cxnId="{FACF987B-1EEE-4C5F-8989-B99CE51FF379}">
      <dgm:prSet/>
      <dgm:spPr/>
      <dgm:t>
        <a:bodyPr/>
        <a:lstStyle/>
        <a:p>
          <a:endParaRPr lang="es-EC" sz="2000"/>
        </a:p>
      </dgm:t>
    </dgm:pt>
    <dgm:pt modelId="{26F3C2B6-978B-4D2E-BFA7-8964C1343508}">
      <dgm:prSet custT="1"/>
      <dgm:spPr/>
      <dgm:t>
        <a:bodyPr/>
        <a:lstStyle/>
        <a:p>
          <a:pPr rtl="0"/>
          <a:r>
            <a:rPr lang="es-ES" sz="1400" b="0" i="0" u="none" strike="noStrike" cap="none" smtClean="0">
              <a:latin typeface="Calibri"/>
              <a:ea typeface="Calibri"/>
              <a:cs typeface="Calibri"/>
              <a:sym typeface="Calibri"/>
            </a:rPr>
            <a:t>Esta industria no tiene identificado los gustos y preferencias del consumidor. </a:t>
          </a:r>
          <a:endParaRPr lang="es-ES" sz="1400" b="0" i="0" u="none" strike="noStrike" cap="none" dirty="0">
            <a:latin typeface="Calibri"/>
            <a:ea typeface="Calibri"/>
            <a:cs typeface="Calibri"/>
            <a:sym typeface="Calibri"/>
          </a:endParaRPr>
        </a:p>
      </dgm:t>
    </dgm:pt>
    <dgm:pt modelId="{17CE7751-C6F7-4C9D-96A6-E5FFFB5A7FA7}" type="parTrans" cxnId="{7A9C2902-E7E4-432D-8056-1485B7FA3DF2}">
      <dgm:prSet custT="1"/>
      <dgm:spPr/>
      <dgm:t>
        <a:bodyPr/>
        <a:lstStyle/>
        <a:p>
          <a:endParaRPr lang="es-EC" sz="1400"/>
        </a:p>
      </dgm:t>
    </dgm:pt>
    <dgm:pt modelId="{D73B0219-CC29-4FFD-B207-4E220038BD49}" type="sibTrans" cxnId="{7A9C2902-E7E4-432D-8056-1485B7FA3DF2}">
      <dgm:prSet/>
      <dgm:spPr/>
      <dgm:t>
        <a:bodyPr/>
        <a:lstStyle/>
        <a:p>
          <a:endParaRPr lang="es-EC" sz="2000"/>
        </a:p>
      </dgm:t>
    </dgm:pt>
    <dgm:pt modelId="{C29BEBDC-9B1D-42C5-BA78-1E86A6AD509E}">
      <dgm:prSet custT="1"/>
      <dgm:spPr/>
      <dgm:t>
        <a:bodyPr/>
        <a:lstStyle/>
        <a:p>
          <a:pPr rtl="0"/>
          <a:r>
            <a:rPr lang="es-ES" sz="1400" b="0" i="0" u="none" strike="noStrike" cap="none" dirty="0" smtClean="0">
              <a:latin typeface="Calibri"/>
              <a:ea typeface="Calibri"/>
              <a:cs typeface="Calibri"/>
              <a:sym typeface="Calibri"/>
            </a:rPr>
            <a:t>No existe estrategias de marketing definidas para este mercado. </a:t>
          </a:r>
          <a:endParaRPr lang="es-ES" sz="1400" b="0" i="0" u="none" strike="noStrike" cap="none" dirty="0">
            <a:latin typeface="Calibri"/>
            <a:ea typeface="Calibri"/>
            <a:cs typeface="Calibri"/>
            <a:sym typeface="Calibri"/>
          </a:endParaRPr>
        </a:p>
      </dgm:t>
    </dgm:pt>
    <dgm:pt modelId="{BA25FDAB-BE64-444F-8CEC-669E4EC7FB01}" type="parTrans" cxnId="{E8CEEC17-A3DB-4761-994E-956725C5F2ED}">
      <dgm:prSet custT="1"/>
      <dgm:spPr/>
      <dgm:t>
        <a:bodyPr/>
        <a:lstStyle/>
        <a:p>
          <a:endParaRPr lang="es-EC" sz="1400"/>
        </a:p>
      </dgm:t>
    </dgm:pt>
    <dgm:pt modelId="{05844416-20E0-4739-9E7F-5A3340F4B192}" type="sibTrans" cxnId="{E8CEEC17-A3DB-4761-994E-956725C5F2ED}">
      <dgm:prSet/>
      <dgm:spPr/>
      <dgm:t>
        <a:bodyPr/>
        <a:lstStyle/>
        <a:p>
          <a:endParaRPr lang="es-EC" sz="2000"/>
        </a:p>
      </dgm:t>
    </dgm:pt>
    <dgm:pt modelId="{1B8D7698-FA91-41FB-9DB7-AAE218D3AA14}" type="pres">
      <dgm:prSet presAssocID="{95BC5170-0339-49B0-BB8D-D78A76D19A72}" presName="cycle" presStyleCnt="0">
        <dgm:presLayoutVars>
          <dgm:chMax val="1"/>
          <dgm:dir/>
          <dgm:animLvl val="ctr"/>
          <dgm:resizeHandles val="exact"/>
        </dgm:presLayoutVars>
      </dgm:prSet>
      <dgm:spPr/>
      <dgm:t>
        <a:bodyPr/>
        <a:lstStyle/>
        <a:p>
          <a:endParaRPr lang="es-EC"/>
        </a:p>
      </dgm:t>
    </dgm:pt>
    <dgm:pt modelId="{4C5D1841-74A4-40C1-BF5A-12F0A79468BE}" type="pres">
      <dgm:prSet presAssocID="{657AD643-9D2D-45AE-BE5D-C37A7515DC68}" presName="centerShape" presStyleLbl="node0" presStyleIdx="0" presStyleCnt="1"/>
      <dgm:spPr/>
      <dgm:t>
        <a:bodyPr/>
        <a:lstStyle/>
        <a:p>
          <a:endParaRPr lang="es-EC"/>
        </a:p>
      </dgm:t>
    </dgm:pt>
    <dgm:pt modelId="{A37ADBB8-8F85-4D6C-9847-68059C85571E}" type="pres">
      <dgm:prSet presAssocID="{5DDD9435-32BA-4887-9462-9DE3B56D0E9B}" presName="parTrans" presStyleLbl="bgSibTrans2D1" presStyleIdx="0" presStyleCnt="3"/>
      <dgm:spPr/>
      <dgm:t>
        <a:bodyPr/>
        <a:lstStyle/>
        <a:p>
          <a:endParaRPr lang="es-EC"/>
        </a:p>
      </dgm:t>
    </dgm:pt>
    <dgm:pt modelId="{0360952B-D480-4604-AA32-55608DE1443B}" type="pres">
      <dgm:prSet presAssocID="{A82405BC-9DD8-42DF-8DC4-AF09E1B2B5DD}" presName="node" presStyleLbl="node1" presStyleIdx="0" presStyleCnt="3">
        <dgm:presLayoutVars>
          <dgm:bulletEnabled val="1"/>
        </dgm:presLayoutVars>
      </dgm:prSet>
      <dgm:spPr/>
      <dgm:t>
        <a:bodyPr/>
        <a:lstStyle/>
        <a:p>
          <a:endParaRPr lang="es-EC"/>
        </a:p>
      </dgm:t>
    </dgm:pt>
    <dgm:pt modelId="{10C846FB-F020-48ED-B154-DC0D4410489B}" type="pres">
      <dgm:prSet presAssocID="{17CE7751-C6F7-4C9D-96A6-E5FFFB5A7FA7}" presName="parTrans" presStyleLbl="bgSibTrans2D1" presStyleIdx="1" presStyleCnt="3"/>
      <dgm:spPr/>
      <dgm:t>
        <a:bodyPr/>
        <a:lstStyle/>
        <a:p>
          <a:endParaRPr lang="es-EC"/>
        </a:p>
      </dgm:t>
    </dgm:pt>
    <dgm:pt modelId="{E3AFF57B-E2C9-44DB-86DE-DBAA2C182718}" type="pres">
      <dgm:prSet presAssocID="{26F3C2B6-978B-4D2E-BFA7-8964C1343508}" presName="node" presStyleLbl="node1" presStyleIdx="1" presStyleCnt="3">
        <dgm:presLayoutVars>
          <dgm:bulletEnabled val="1"/>
        </dgm:presLayoutVars>
      </dgm:prSet>
      <dgm:spPr/>
      <dgm:t>
        <a:bodyPr/>
        <a:lstStyle/>
        <a:p>
          <a:endParaRPr lang="es-EC"/>
        </a:p>
      </dgm:t>
    </dgm:pt>
    <dgm:pt modelId="{AFB16F06-B439-448C-86F9-0F27B42AECB0}" type="pres">
      <dgm:prSet presAssocID="{BA25FDAB-BE64-444F-8CEC-669E4EC7FB01}" presName="parTrans" presStyleLbl="bgSibTrans2D1" presStyleIdx="2" presStyleCnt="3"/>
      <dgm:spPr/>
      <dgm:t>
        <a:bodyPr/>
        <a:lstStyle/>
        <a:p>
          <a:endParaRPr lang="es-EC"/>
        </a:p>
      </dgm:t>
    </dgm:pt>
    <dgm:pt modelId="{9A854DFB-2280-4CB1-8E6E-2B64A6688A74}" type="pres">
      <dgm:prSet presAssocID="{C29BEBDC-9B1D-42C5-BA78-1E86A6AD509E}" presName="node" presStyleLbl="node1" presStyleIdx="2" presStyleCnt="3">
        <dgm:presLayoutVars>
          <dgm:bulletEnabled val="1"/>
        </dgm:presLayoutVars>
      </dgm:prSet>
      <dgm:spPr/>
      <dgm:t>
        <a:bodyPr/>
        <a:lstStyle/>
        <a:p>
          <a:endParaRPr lang="es-EC"/>
        </a:p>
      </dgm:t>
    </dgm:pt>
  </dgm:ptLst>
  <dgm:cxnLst>
    <dgm:cxn modelId="{C7F54443-1AF2-4CEA-BF72-364E8AFDE02E}" type="presOf" srcId="{BA25FDAB-BE64-444F-8CEC-669E4EC7FB01}" destId="{AFB16F06-B439-448C-86F9-0F27B42AECB0}" srcOrd="0" destOrd="0" presId="urn:microsoft.com/office/officeart/2005/8/layout/radial4"/>
    <dgm:cxn modelId="{7BD339B3-72F1-4118-932A-FCC6F893BB29}" type="presOf" srcId="{C29BEBDC-9B1D-42C5-BA78-1E86A6AD509E}" destId="{9A854DFB-2280-4CB1-8E6E-2B64A6688A74}" srcOrd="0" destOrd="0" presId="urn:microsoft.com/office/officeart/2005/8/layout/radial4"/>
    <dgm:cxn modelId="{09E1118E-10AD-4A12-81C4-AEEDD2D5B0AE}" type="presOf" srcId="{657AD643-9D2D-45AE-BE5D-C37A7515DC68}" destId="{4C5D1841-74A4-40C1-BF5A-12F0A79468BE}" srcOrd="0" destOrd="0" presId="urn:microsoft.com/office/officeart/2005/8/layout/radial4"/>
    <dgm:cxn modelId="{0B739372-0917-422D-83EC-958F07C87CDF}" type="presOf" srcId="{26F3C2B6-978B-4D2E-BFA7-8964C1343508}" destId="{E3AFF57B-E2C9-44DB-86DE-DBAA2C182718}" srcOrd="0" destOrd="0" presId="urn:microsoft.com/office/officeart/2005/8/layout/radial4"/>
    <dgm:cxn modelId="{6E69E06D-B669-4744-A94B-E9388491E026}" type="presOf" srcId="{17CE7751-C6F7-4C9D-96A6-E5FFFB5A7FA7}" destId="{10C846FB-F020-48ED-B154-DC0D4410489B}" srcOrd="0" destOrd="0" presId="urn:microsoft.com/office/officeart/2005/8/layout/radial4"/>
    <dgm:cxn modelId="{7A9C2902-E7E4-432D-8056-1485B7FA3DF2}" srcId="{657AD643-9D2D-45AE-BE5D-C37A7515DC68}" destId="{26F3C2B6-978B-4D2E-BFA7-8964C1343508}" srcOrd="1" destOrd="0" parTransId="{17CE7751-C6F7-4C9D-96A6-E5FFFB5A7FA7}" sibTransId="{D73B0219-CC29-4FFD-B207-4E220038BD49}"/>
    <dgm:cxn modelId="{E8CEEC17-A3DB-4761-994E-956725C5F2ED}" srcId="{657AD643-9D2D-45AE-BE5D-C37A7515DC68}" destId="{C29BEBDC-9B1D-42C5-BA78-1E86A6AD509E}" srcOrd="2" destOrd="0" parTransId="{BA25FDAB-BE64-444F-8CEC-669E4EC7FB01}" sibTransId="{05844416-20E0-4739-9E7F-5A3340F4B192}"/>
    <dgm:cxn modelId="{C0ACE427-0E8F-42B6-8136-740314F6ECB0}" type="presOf" srcId="{A82405BC-9DD8-42DF-8DC4-AF09E1B2B5DD}" destId="{0360952B-D480-4604-AA32-55608DE1443B}" srcOrd="0" destOrd="0" presId="urn:microsoft.com/office/officeart/2005/8/layout/radial4"/>
    <dgm:cxn modelId="{5F6DEF9E-003F-441C-9F78-1064278DAEAF}" type="presOf" srcId="{5DDD9435-32BA-4887-9462-9DE3B56D0E9B}" destId="{A37ADBB8-8F85-4D6C-9847-68059C85571E}" srcOrd="0" destOrd="0" presId="urn:microsoft.com/office/officeart/2005/8/layout/radial4"/>
    <dgm:cxn modelId="{FE67C798-4771-4FE9-ABB0-F401D3A81207}" type="presOf" srcId="{95BC5170-0339-49B0-BB8D-D78A76D19A72}" destId="{1B8D7698-FA91-41FB-9DB7-AAE218D3AA14}" srcOrd="0" destOrd="0" presId="urn:microsoft.com/office/officeart/2005/8/layout/radial4"/>
    <dgm:cxn modelId="{1FF38FDF-D1EF-4F3F-9550-309E467DC02D}" srcId="{95BC5170-0339-49B0-BB8D-D78A76D19A72}" destId="{657AD643-9D2D-45AE-BE5D-C37A7515DC68}" srcOrd="0" destOrd="0" parTransId="{5D6FA52C-DCE6-49B6-BC47-4B84FD958E8F}" sibTransId="{F338E683-04B6-4058-9854-D922F8612DDA}"/>
    <dgm:cxn modelId="{FACF987B-1EEE-4C5F-8989-B99CE51FF379}" srcId="{657AD643-9D2D-45AE-BE5D-C37A7515DC68}" destId="{A82405BC-9DD8-42DF-8DC4-AF09E1B2B5DD}" srcOrd="0" destOrd="0" parTransId="{5DDD9435-32BA-4887-9462-9DE3B56D0E9B}" sibTransId="{64DCE626-0EF0-420A-A2C6-23917A72B2A4}"/>
    <dgm:cxn modelId="{1D06B133-070E-43C7-B62C-0611D7C16298}" type="presParOf" srcId="{1B8D7698-FA91-41FB-9DB7-AAE218D3AA14}" destId="{4C5D1841-74A4-40C1-BF5A-12F0A79468BE}" srcOrd="0" destOrd="0" presId="urn:microsoft.com/office/officeart/2005/8/layout/radial4"/>
    <dgm:cxn modelId="{F405BCC0-66E1-43B4-BCA7-DA13B8D12121}" type="presParOf" srcId="{1B8D7698-FA91-41FB-9DB7-AAE218D3AA14}" destId="{A37ADBB8-8F85-4D6C-9847-68059C85571E}" srcOrd="1" destOrd="0" presId="urn:microsoft.com/office/officeart/2005/8/layout/radial4"/>
    <dgm:cxn modelId="{3589DA53-3A27-4EFB-8889-FC38CF018BA4}" type="presParOf" srcId="{1B8D7698-FA91-41FB-9DB7-AAE218D3AA14}" destId="{0360952B-D480-4604-AA32-55608DE1443B}" srcOrd="2" destOrd="0" presId="urn:microsoft.com/office/officeart/2005/8/layout/radial4"/>
    <dgm:cxn modelId="{5EF2B1F6-A6E6-4521-91C0-274F8137665F}" type="presParOf" srcId="{1B8D7698-FA91-41FB-9DB7-AAE218D3AA14}" destId="{10C846FB-F020-48ED-B154-DC0D4410489B}" srcOrd="3" destOrd="0" presId="urn:microsoft.com/office/officeart/2005/8/layout/radial4"/>
    <dgm:cxn modelId="{0AF156D1-E090-4DFB-9E07-C9BEAC99C32F}" type="presParOf" srcId="{1B8D7698-FA91-41FB-9DB7-AAE218D3AA14}" destId="{E3AFF57B-E2C9-44DB-86DE-DBAA2C182718}" srcOrd="4" destOrd="0" presId="urn:microsoft.com/office/officeart/2005/8/layout/radial4"/>
    <dgm:cxn modelId="{9736C4E8-C5A6-4BF4-B3DD-38F7F582DC87}" type="presParOf" srcId="{1B8D7698-FA91-41FB-9DB7-AAE218D3AA14}" destId="{AFB16F06-B439-448C-86F9-0F27B42AECB0}" srcOrd="5" destOrd="0" presId="urn:microsoft.com/office/officeart/2005/8/layout/radial4"/>
    <dgm:cxn modelId="{8A584AF0-005A-4688-9ABD-2B592643CE97}" type="presParOf" srcId="{1B8D7698-FA91-41FB-9DB7-AAE218D3AA14}" destId="{9A854DFB-2280-4CB1-8E6E-2B64A6688A7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47C02A-8113-40CD-BBB8-49D0B71FDA27}" type="doc">
      <dgm:prSet loTypeId="urn:microsoft.com/office/officeart/2005/8/layout/arrow4" loCatId="relationship" qsTypeId="urn:microsoft.com/office/officeart/2005/8/quickstyle/simple1" qsCatId="simple" csTypeId="urn:microsoft.com/office/officeart/2005/8/colors/accent1_3" csCatId="accent1" phldr="1"/>
      <dgm:spPr/>
      <dgm:t>
        <a:bodyPr/>
        <a:lstStyle/>
        <a:p>
          <a:endParaRPr lang="es-EC"/>
        </a:p>
      </dgm:t>
    </dgm:pt>
    <dgm:pt modelId="{95EFA8D4-CCB6-475B-98E4-4D596E0D4D77}">
      <dgm:prSet phldrT="[Texto]"/>
      <dgm:spPr/>
      <dgm:t>
        <a:bodyPr/>
        <a:lstStyle/>
        <a:p>
          <a:pPr rtl="0"/>
          <a:r>
            <a:rPr lang="es-ES" b="1" i="0" u="none" strike="noStrike" cap="none" dirty="0" smtClean="0">
              <a:latin typeface="Calibri"/>
              <a:ea typeface="Calibri"/>
              <a:cs typeface="Calibri"/>
              <a:sym typeface="Calibri"/>
            </a:rPr>
            <a:t>Objetivo General</a:t>
          </a:r>
          <a:endParaRPr lang="es-EC" dirty="0"/>
        </a:p>
      </dgm:t>
    </dgm:pt>
    <dgm:pt modelId="{4FB665E5-973C-4033-9C78-0E19454EBF7B}" type="parTrans" cxnId="{69A4F8E8-7B15-48AF-8E0C-F5F8F4261688}">
      <dgm:prSet/>
      <dgm:spPr/>
      <dgm:t>
        <a:bodyPr/>
        <a:lstStyle/>
        <a:p>
          <a:endParaRPr lang="es-EC"/>
        </a:p>
      </dgm:t>
    </dgm:pt>
    <dgm:pt modelId="{82339BAC-6967-4A4E-AC9E-48778D30EC41}" type="sibTrans" cxnId="{69A4F8E8-7B15-48AF-8E0C-F5F8F4261688}">
      <dgm:prSet/>
      <dgm:spPr/>
      <dgm:t>
        <a:bodyPr/>
        <a:lstStyle/>
        <a:p>
          <a:endParaRPr lang="es-EC"/>
        </a:p>
      </dgm:t>
    </dgm:pt>
    <dgm:pt modelId="{EC127C20-0E58-463C-919A-85D52348D921}">
      <dgm:prSet phldrT="[Texto]" phldr="1"/>
      <dgm:spPr/>
      <dgm:t>
        <a:bodyPr/>
        <a:lstStyle/>
        <a:p>
          <a:endParaRPr lang="es-EC"/>
        </a:p>
      </dgm:t>
    </dgm:pt>
    <dgm:pt modelId="{6AF2F79D-4364-4BFE-8B27-719AAFFAABB8}" type="parTrans" cxnId="{1B717B1C-044B-4E4C-93B2-B51AEFB8D4BE}">
      <dgm:prSet/>
      <dgm:spPr/>
      <dgm:t>
        <a:bodyPr/>
        <a:lstStyle/>
        <a:p>
          <a:endParaRPr lang="es-EC"/>
        </a:p>
      </dgm:t>
    </dgm:pt>
    <dgm:pt modelId="{727BADD6-0FFD-4DEB-9362-5B276A4D668A}" type="sibTrans" cxnId="{1B717B1C-044B-4E4C-93B2-B51AEFB8D4BE}">
      <dgm:prSet/>
      <dgm:spPr/>
      <dgm:t>
        <a:bodyPr/>
        <a:lstStyle/>
        <a:p>
          <a:endParaRPr lang="es-EC"/>
        </a:p>
      </dgm:t>
    </dgm:pt>
    <dgm:pt modelId="{9ADE2FD6-912D-4F1E-95DE-ECD7D6F692B7}">
      <dgm:prSet/>
      <dgm:spPr/>
      <dgm:t>
        <a:bodyPr/>
        <a:lstStyle/>
        <a:p>
          <a:pPr rtl="0"/>
          <a:r>
            <a:rPr lang="es-ES" b="0" i="0" u="none" strike="noStrike" cap="none" dirty="0" smtClean="0">
              <a:latin typeface="Calibri"/>
              <a:ea typeface="Calibri"/>
              <a:cs typeface="Calibri"/>
              <a:sym typeface="Calibri"/>
            </a:rPr>
            <a:t>Analizar la percepción de los consumidores respecto a la calidad de la cerveza artesanal producida en el Distrito Metropolitano de Quito. </a:t>
          </a:r>
          <a:endParaRPr lang="es-ES" b="0" i="0" u="none" strike="noStrike" cap="none" dirty="0">
            <a:latin typeface="Calibri"/>
            <a:ea typeface="Calibri"/>
            <a:cs typeface="Calibri"/>
            <a:sym typeface="Calibri"/>
          </a:endParaRPr>
        </a:p>
      </dgm:t>
    </dgm:pt>
    <dgm:pt modelId="{2B1DBB3B-5FE9-477C-89DC-6DA77A71B3B7}" type="parTrans" cxnId="{EBB6C531-4C02-43F5-AE95-F15442424E80}">
      <dgm:prSet/>
      <dgm:spPr/>
      <dgm:t>
        <a:bodyPr/>
        <a:lstStyle/>
        <a:p>
          <a:endParaRPr lang="es-EC"/>
        </a:p>
      </dgm:t>
    </dgm:pt>
    <dgm:pt modelId="{6B028725-976B-492C-9A81-F143470DA54E}" type="sibTrans" cxnId="{EBB6C531-4C02-43F5-AE95-F15442424E80}">
      <dgm:prSet/>
      <dgm:spPr/>
      <dgm:t>
        <a:bodyPr/>
        <a:lstStyle/>
        <a:p>
          <a:endParaRPr lang="es-EC"/>
        </a:p>
      </dgm:t>
    </dgm:pt>
    <dgm:pt modelId="{D36DE6F8-21F8-4841-8BAE-0AEA10D0C3B1}">
      <dgm:prSet/>
      <dgm:spPr/>
      <dgm:t>
        <a:bodyPr/>
        <a:lstStyle/>
        <a:p>
          <a:pPr rtl="0"/>
          <a:r>
            <a:rPr lang="es-ES" b="1" i="0" u="none" strike="noStrike" cap="none" smtClean="0">
              <a:latin typeface="Calibri"/>
              <a:ea typeface="Calibri"/>
              <a:cs typeface="Calibri"/>
              <a:sym typeface="Calibri"/>
            </a:rPr>
            <a:t>Objetivos Específicos</a:t>
          </a:r>
          <a:endParaRPr lang="es-ES" b="1" i="0" u="none" strike="noStrike" cap="none" dirty="0">
            <a:latin typeface="Calibri"/>
            <a:ea typeface="Calibri"/>
            <a:cs typeface="Calibri"/>
            <a:sym typeface="Calibri"/>
          </a:endParaRPr>
        </a:p>
      </dgm:t>
    </dgm:pt>
    <dgm:pt modelId="{7B211072-574F-4C62-9D1B-CE420E6CA632}" type="parTrans" cxnId="{2400175F-4C78-4586-823D-6D844638AFEB}">
      <dgm:prSet/>
      <dgm:spPr/>
      <dgm:t>
        <a:bodyPr/>
        <a:lstStyle/>
        <a:p>
          <a:endParaRPr lang="es-EC"/>
        </a:p>
      </dgm:t>
    </dgm:pt>
    <dgm:pt modelId="{63473C65-6701-4DA8-9B5E-91DF93B83921}" type="sibTrans" cxnId="{2400175F-4C78-4586-823D-6D844638AFEB}">
      <dgm:prSet/>
      <dgm:spPr/>
      <dgm:t>
        <a:bodyPr/>
        <a:lstStyle/>
        <a:p>
          <a:endParaRPr lang="es-EC"/>
        </a:p>
      </dgm:t>
    </dgm:pt>
    <dgm:pt modelId="{0DC41452-8518-4055-A376-C695A0D9D2FE}">
      <dgm:prSet/>
      <dgm:spPr/>
      <dgm:t>
        <a:bodyPr/>
        <a:lstStyle/>
        <a:p>
          <a:pPr rtl="0"/>
          <a:r>
            <a:rPr lang="es-ES" b="0" i="0" u="none" strike="noStrike" cap="none" smtClean="0">
              <a:latin typeface="Calibri"/>
              <a:ea typeface="Calibri"/>
              <a:cs typeface="Calibri"/>
              <a:sym typeface="Calibri"/>
            </a:rPr>
            <a:t>Evaluar la aceptación de la cerveza artesanal consumida en el Distrito Metropolitano de Quito como producto sustituto de la cerveza tradicional.</a:t>
          </a:r>
          <a:endParaRPr lang="es-ES" b="0" i="0" u="none" strike="noStrike" cap="none" dirty="0">
            <a:latin typeface="Calibri"/>
            <a:ea typeface="Calibri"/>
            <a:cs typeface="Calibri"/>
            <a:sym typeface="Calibri"/>
          </a:endParaRPr>
        </a:p>
      </dgm:t>
    </dgm:pt>
    <dgm:pt modelId="{EFFCA3EA-C12F-4100-851B-5D3AC80E0941}" type="parTrans" cxnId="{5DCCF833-FA66-4D84-8458-D81B03DB6083}">
      <dgm:prSet/>
      <dgm:spPr/>
      <dgm:t>
        <a:bodyPr/>
        <a:lstStyle/>
        <a:p>
          <a:endParaRPr lang="es-EC"/>
        </a:p>
      </dgm:t>
    </dgm:pt>
    <dgm:pt modelId="{FBD76ACB-4CD1-4F95-AA56-C2B3CC0A2938}" type="sibTrans" cxnId="{5DCCF833-FA66-4D84-8458-D81B03DB6083}">
      <dgm:prSet/>
      <dgm:spPr/>
      <dgm:t>
        <a:bodyPr/>
        <a:lstStyle/>
        <a:p>
          <a:endParaRPr lang="es-EC"/>
        </a:p>
      </dgm:t>
    </dgm:pt>
    <dgm:pt modelId="{F994246A-F29B-4DAA-B0AC-0EA1852036B9}">
      <dgm:prSet/>
      <dgm:spPr/>
      <dgm:t>
        <a:bodyPr/>
        <a:lstStyle/>
        <a:p>
          <a:pPr rtl="0"/>
          <a:r>
            <a:rPr lang="es-ES" b="0" i="0" u="none" strike="noStrike" cap="none" smtClean="0">
              <a:latin typeface="Calibri"/>
              <a:ea typeface="Calibri"/>
              <a:cs typeface="Calibri"/>
              <a:sym typeface="Calibri"/>
            </a:rPr>
            <a:t>Medir a través del modelo KANO los factores críticos de compra de la cerveza artesanal en el distrito metropolitano de Quito.</a:t>
          </a:r>
          <a:endParaRPr lang="es-ES" b="0" i="0" u="none" strike="noStrike" cap="none" dirty="0">
            <a:latin typeface="Calibri"/>
            <a:ea typeface="Calibri"/>
            <a:cs typeface="Calibri"/>
            <a:sym typeface="Calibri"/>
          </a:endParaRPr>
        </a:p>
      </dgm:t>
    </dgm:pt>
    <dgm:pt modelId="{BE0B178B-F27F-4FB8-BE42-9227790204EA}" type="parTrans" cxnId="{8D60764F-864D-4A06-9E5D-D939B8E5C8D1}">
      <dgm:prSet/>
      <dgm:spPr/>
      <dgm:t>
        <a:bodyPr/>
        <a:lstStyle/>
        <a:p>
          <a:endParaRPr lang="es-EC"/>
        </a:p>
      </dgm:t>
    </dgm:pt>
    <dgm:pt modelId="{E6CDAB9A-60E5-4902-98B7-80A19D6E7E10}" type="sibTrans" cxnId="{8D60764F-864D-4A06-9E5D-D939B8E5C8D1}">
      <dgm:prSet/>
      <dgm:spPr/>
      <dgm:t>
        <a:bodyPr/>
        <a:lstStyle/>
        <a:p>
          <a:endParaRPr lang="es-EC"/>
        </a:p>
      </dgm:t>
    </dgm:pt>
    <dgm:pt modelId="{A01D44BC-ACF5-49C3-B2A5-AEF6098F0ED7}">
      <dgm:prSet/>
      <dgm:spPr/>
      <dgm:t>
        <a:bodyPr/>
        <a:lstStyle/>
        <a:p>
          <a:pPr rtl="0"/>
          <a:r>
            <a:rPr lang="es-ES" b="0" i="0" u="none" strike="noStrike" cap="none" smtClean="0">
              <a:latin typeface="Calibri"/>
              <a:ea typeface="Calibri"/>
              <a:cs typeface="Calibri"/>
              <a:sym typeface="Calibri"/>
            </a:rPr>
            <a:t>Proponer estrategias de marketing, estableciendo el perfil del consumidor de cerveza artesanal en el Distrito Metropolitano de Quito.</a:t>
          </a:r>
          <a:endParaRPr lang="es-ES" b="0" i="0" u="none" strike="noStrike" cap="none" dirty="0">
            <a:latin typeface="Calibri"/>
            <a:ea typeface="Calibri"/>
            <a:cs typeface="Calibri"/>
            <a:sym typeface="Calibri"/>
          </a:endParaRPr>
        </a:p>
      </dgm:t>
    </dgm:pt>
    <dgm:pt modelId="{5094ED09-1E34-4822-9405-0CE946339DBC}" type="parTrans" cxnId="{AD9DD3BF-2CE1-4471-B29D-0E972C5A9D4B}">
      <dgm:prSet/>
      <dgm:spPr/>
      <dgm:t>
        <a:bodyPr/>
        <a:lstStyle/>
        <a:p>
          <a:endParaRPr lang="es-EC"/>
        </a:p>
      </dgm:t>
    </dgm:pt>
    <dgm:pt modelId="{A192505F-BAA1-4060-9079-3FF7683B8C23}" type="sibTrans" cxnId="{AD9DD3BF-2CE1-4471-B29D-0E972C5A9D4B}">
      <dgm:prSet/>
      <dgm:spPr/>
      <dgm:t>
        <a:bodyPr/>
        <a:lstStyle/>
        <a:p>
          <a:endParaRPr lang="es-EC"/>
        </a:p>
      </dgm:t>
    </dgm:pt>
    <dgm:pt modelId="{C7C81613-1731-4D54-8F3F-F75209FCE575}">
      <dgm:prSet/>
      <dgm:spPr/>
      <dgm:t>
        <a:bodyPr/>
        <a:lstStyle/>
        <a:p>
          <a:pPr rtl="0"/>
          <a:r>
            <a:rPr lang="es-ES" b="0" i="0" u="none" strike="noStrike" cap="none" smtClean="0">
              <a:latin typeface="Calibri"/>
              <a:ea typeface="Calibri"/>
              <a:cs typeface="Calibri"/>
              <a:sym typeface="Calibri"/>
            </a:rPr>
            <a:t>Determinar mediante el modelo KANO  los atributos obligatorios que debe tener una cerveza artesanal para que el consumidor la perciba como una cerveza de calidad. </a:t>
          </a:r>
          <a:endParaRPr lang="es-ES" b="0" i="0" u="none" strike="noStrike" cap="none" dirty="0">
            <a:latin typeface="Calibri"/>
            <a:ea typeface="Calibri"/>
            <a:cs typeface="Calibri"/>
            <a:sym typeface="Calibri"/>
          </a:endParaRPr>
        </a:p>
      </dgm:t>
    </dgm:pt>
    <dgm:pt modelId="{50B68F0B-BFA8-440A-9A3D-447217DC7DD3}" type="parTrans" cxnId="{2C3BC9DA-7CB0-4377-A712-2BEA591E09C2}">
      <dgm:prSet/>
      <dgm:spPr/>
      <dgm:t>
        <a:bodyPr/>
        <a:lstStyle/>
        <a:p>
          <a:endParaRPr lang="es-EC"/>
        </a:p>
      </dgm:t>
    </dgm:pt>
    <dgm:pt modelId="{5283E749-F06C-4679-8AC8-7C77EF5C5021}" type="sibTrans" cxnId="{2C3BC9DA-7CB0-4377-A712-2BEA591E09C2}">
      <dgm:prSet/>
      <dgm:spPr/>
      <dgm:t>
        <a:bodyPr/>
        <a:lstStyle/>
        <a:p>
          <a:endParaRPr lang="es-EC"/>
        </a:p>
      </dgm:t>
    </dgm:pt>
    <dgm:pt modelId="{08F13365-B5A2-40E3-A221-66B4BE114DD4}" type="pres">
      <dgm:prSet presAssocID="{6747C02A-8113-40CD-BBB8-49D0B71FDA27}" presName="compositeShape" presStyleCnt="0">
        <dgm:presLayoutVars>
          <dgm:chMax val="2"/>
          <dgm:dir/>
          <dgm:resizeHandles val="exact"/>
        </dgm:presLayoutVars>
      </dgm:prSet>
      <dgm:spPr/>
      <dgm:t>
        <a:bodyPr/>
        <a:lstStyle/>
        <a:p>
          <a:endParaRPr lang="es-EC"/>
        </a:p>
      </dgm:t>
    </dgm:pt>
    <dgm:pt modelId="{2DF34476-5816-4B11-B602-200AEEA2132C}" type="pres">
      <dgm:prSet presAssocID="{95EFA8D4-CCB6-475B-98E4-4D596E0D4D77}" presName="upArrow" presStyleLbl="node1" presStyleIdx="0" presStyleCnt="2"/>
      <dgm:spPr/>
    </dgm:pt>
    <dgm:pt modelId="{5E2C3142-043B-4BC2-8F97-BA0EF1FFAA33}" type="pres">
      <dgm:prSet presAssocID="{95EFA8D4-CCB6-475B-98E4-4D596E0D4D77}" presName="upArrowText" presStyleLbl="revTx" presStyleIdx="0" presStyleCnt="2">
        <dgm:presLayoutVars>
          <dgm:chMax val="0"/>
          <dgm:bulletEnabled val="1"/>
        </dgm:presLayoutVars>
      </dgm:prSet>
      <dgm:spPr/>
      <dgm:t>
        <a:bodyPr/>
        <a:lstStyle/>
        <a:p>
          <a:endParaRPr lang="es-EC"/>
        </a:p>
      </dgm:t>
    </dgm:pt>
    <dgm:pt modelId="{25532C84-AD1E-4CE0-A168-59A91A6F729A}" type="pres">
      <dgm:prSet presAssocID="{D36DE6F8-21F8-4841-8BAE-0AEA10D0C3B1}" presName="downArrow" presStyleLbl="node1" presStyleIdx="1" presStyleCnt="2"/>
      <dgm:spPr/>
    </dgm:pt>
    <dgm:pt modelId="{4CB20A7F-10BC-4538-966F-0979428C4D0D}" type="pres">
      <dgm:prSet presAssocID="{D36DE6F8-21F8-4841-8BAE-0AEA10D0C3B1}" presName="downArrowText" presStyleLbl="revTx" presStyleIdx="1" presStyleCnt="2">
        <dgm:presLayoutVars>
          <dgm:chMax val="0"/>
          <dgm:bulletEnabled val="1"/>
        </dgm:presLayoutVars>
      </dgm:prSet>
      <dgm:spPr/>
      <dgm:t>
        <a:bodyPr/>
        <a:lstStyle/>
        <a:p>
          <a:endParaRPr lang="es-EC"/>
        </a:p>
      </dgm:t>
    </dgm:pt>
  </dgm:ptLst>
  <dgm:cxnLst>
    <dgm:cxn modelId="{5DCCF833-FA66-4D84-8458-D81B03DB6083}" srcId="{D36DE6F8-21F8-4841-8BAE-0AEA10D0C3B1}" destId="{0DC41452-8518-4055-A376-C695A0D9D2FE}" srcOrd="0" destOrd="0" parTransId="{EFFCA3EA-C12F-4100-851B-5D3AC80E0941}" sibTransId="{FBD76ACB-4CD1-4F95-AA56-C2B3CC0A2938}"/>
    <dgm:cxn modelId="{69A4F8E8-7B15-48AF-8E0C-F5F8F4261688}" srcId="{6747C02A-8113-40CD-BBB8-49D0B71FDA27}" destId="{95EFA8D4-CCB6-475B-98E4-4D596E0D4D77}" srcOrd="0" destOrd="0" parTransId="{4FB665E5-973C-4033-9C78-0E19454EBF7B}" sibTransId="{82339BAC-6967-4A4E-AC9E-48778D30EC41}"/>
    <dgm:cxn modelId="{2C3BC9DA-7CB0-4377-A712-2BEA591E09C2}" srcId="{D36DE6F8-21F8-4841-8BAE-0AEA10D0C3B1}" destId="{C7C81613-1731-4D54-8F3F-F75209FCE575}" srcOrd="3" destOrd="0" parTransId="{50B68F0B-BFA8-440A-9A3D-447217DC7DD3}" sibTransId="{5283E749-F06C-4679-8AC8-7C77EF5C5021}"/>
    <dgm:cxn modelId="{4024168A-DC47-484B-9687-7A2E48132F72}" type="presOf" srcId="{0DC41452-8518-4055-A376-C695A0D9D2FE}" destId="{4CB20A7F-10BC-4538-966F-0979428C4D0D}" srcOrd="0" destOrd="1" presId="urn:microsoft.com/office/officeart/2005/8/layout/arrow4"/>
    <dgm:cxn modelId="{2400175F-4C78-4586-823D-6D844638AFEB}" srcId="{6747C02A-8113-40CD-BBB8-49D0B71FDA27}" destId="{D36DE6F8-21F8-4841-8BAE-0AEA10D0C3B1}" srcOrd="1" destOrd="0" parTransId="{7B211072-574F-4C62-9D1B-CE420E6CA632}" sibTransId="{63473C65-6701-4DA8-9B5E-91DF93B83921}"/>
    <dgm:cxn modelId="{6720E4E7-BE4E-4E3E-A74C-A7B838988FDE}" type="presOf" srcId="{D36DE6F8-21F8-4841-8BAE-0AEA10D0C3B1}" destId="{4CB20A7F-10BC-4538-966F-0979428C4D0D}" srcOrd="0" destOrd="0" presId="urn:microsoft.com/office/officeart/2005/8/layout/arrow4"/>
    <dgm:cxn modelId="{7A134BDF-33D7-49F3-B983-2CD54A1BC512}" type="presOf" srcId="{9ADE2FD6-912D-4F1E-95DE-ECD7D6F692B7}" destId="{5E2C3142-043B-4BC2-8F97-BA0EF1FFAA33}" srcOrd="0" destOrd="1" presId="urn:microsoft.com/office/officeart/2005/8/layout/arrow4"/>
    <dgm:cxn modelId="{8D60764F-864D-4A06-9E5D-D939B8E5C8D1}" srcId="{D36DE6F8-21F8-4841-8BAE-0AEA10D0C3B1}" destId="{F994246A-F29B-4DAA-B0AC-0EA1852036B9}" srcOrd="1" destOrd="0" parTransId="{BE0B178B-F27F-4FB8-BE42-9227790204EA}" sibTransId="{E6CDAB9A-60E5-4902-98B7-80A19D6E7E10}"/>
    <dgm:cxn modelId="{7671C689-F588-46C1-B1AD-A35DE8AA2E93}" type="presOf" srcId="{95EFA8D4-CCB6-475B-98E4-4D596E0D4D77}" destId="{5E2C3142-043B-4BC2-8F97-BA0EF1FFAA33}" srcOrd="0" destOrd="0" presId="urn:microsoft.com/office/officeart/2005/8/layout/arrow4"/>
    <dgm:cxn modelId="{AA740041-F752-4646-A3A0-AAE6DC50F734}" type="presOf" srcId="{F994246A-F29B-4DAA-B0AC-0EA1852036B9}" destId="{4CB20A7F-10BC-4538-966F-0979428C4D0D}" srcOrd="0" destOrd="2" presId="urn:microsoft.com/office/officeart/2005/8/layout/arrow4"/>
    <dgm:cxn modelId="{EBB6C531-4C02-43F5-AE95-F15442424E80}" srcId="{95EFA8D4-CCB6-475B-98E4-4D596E0D4D77}" destId="{9ADE2FD6-912D-4F1E-95DE-ECD7D6F692B7}" srcOrd="0" destOrd="0" parTransId="{2B1DBB3B-5FE9-477C-89DC-6DA77A71B3B7}" sibTransId="{6B028725-976B-492C-9A81-F143470DA54E}"/>
    <dgm:cxn modelId="{EFBC56C0-C717-4AC3-8CBA-12D185696727}" type="presOf" srcId="{C7C81613-1731-4D54-8F3F-F75209FCE575}" destId="{4CB20A7F-10BC-4538-966F-0979428C4D0D}" srcOrd="0" destOrd="4" presId="urn:microsoft.com/office/officeart/2005/8/layout/arrow4"/>
    <dgm:cxn modelId="{C9B99F3C-4869-4FD5-AE58-E94C77E9F842}" type="presOf" srcId="{6747C02A-8113-40CD-BBB8-49D0B71FDA27}" destId="{08F13365-B5A2-40E3-A221-66B4BE114DD4}" srcOrd="0" destOrd="0" presId="urn:microsoft.com/office/officeart/2005/8/layout/arrow4"/>
    <dgm:cxn modelId="{1B717B1C-044B-4E4C-93B2-B51AEFB8D4BE}" srcId="{6747C02A-8113-40CD-BBB8-49D0B71FDA27}" destId="{EC127C20-0E58-463C-919A-85D52348D921}" srcOrd="2" destOrd="0" parTransId="{6AF2F79D-4364-4BFE-8B27-719AAFFAABB8}" sibTransId="{727BADD6-0FFD-4DEB-9362-5B276A4D668A}"/>
    <dgm:cxn modelId="{AD9DD3BF-2CE1-4471-B29D-0E972C5A9D4B}" srcId="{D36DE6F8-21F8-4841-8BAE-0AEA10D0C3B1}" destId="{A01D44BC-ACF5-49C3-B2A5-AEF6098F0ED7}" srcOrd="2" destOrd="0" parTransId="{5094ED09-1E34-4822-9405-0CE946339DBC}" sibTransId="{A192505F-BAA1-4060-9079-3FF7683B8C23}"/>
    <dgm:cxn modelId="{3D402F89-2FA8-4F9A-862A-30B0DFF98476}" type="presOf" srcId="{A01D44BC-ACF5-49C3-B2A5-AEF6098F0ED7}" destId="{4CB20A7F-10BC-4538-966F-0979428C4D0D}" srcOrd="0" destOrd="3" presId="urn:microsoft.com/office/officeart/2005/8/layout/arrow4"/>
    <dgm:cxn modelId="{21338946-FF86-490C-B935-EF213A83B0C2}" type="presParOf" srcId="{08F13365-B5A2-40E3-A221-66B4BE114DD4}" destId="{2DF34476-5816-4B11-B602-200AEEA2132C}" srcOrd="0" destOrd="0" presId="urn:microsoft.com/office/officeart/2005/8/layout/arrow4"/>
    <dgm:cxn modelId="{7B212C6A-F02C-4098-AD47-06A72EB4DE97}" type="presParOf" srcId="{08F13365-B5A2-40E3-A221-66B4BE114DD4}" destId="{5E2C3142-043B-4BC2-8F97-BA0EF1FFAA33}" srcOrd="1" destOrd="0" presId="urn:microsoft.com/office/officeart/2005/8/layout/arrow4"/>
    <dgm:cxn modelId="{8461402C-2182-4EA1-B934-A9A8611E8B8C}" type="presParOf" srcId="{08F13365-B5A2-40E3-A221-66B4BE114DD4}" destId="{25532C84-AD1E-4CE0-A168-59A91A6F729A}" srcOrd="2" destOrd="0" presId="urn:microsoft.com/office/officeart/2005/8/layout/arrow4"/>
    <dgm:cxn modelId="{7DC12166-265D-4BE3-95CC-279C68C7C91A}" type="presParOf" srcId="{08F13365-B5A2-40E3-A221-66B4BE114DD4}" destId="{4CB20A7F-10BC-4538-966F-0979428C4D0D}"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15A4E8-5BE6-45CE-B57A-1774759C73A7}"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s-EC"/>
        </a:p>
      </dgm:t>
    </dgm:pt>
    <dgm:pt modelId="{FDD9082C-EBB2-4D70-9A42-7BDDEC4882DD}">
      <dgm:prSet phldrT="[Texto]"/>
      <dgm:spPr/>
      <dgm:t>
        <a:bodyPr/>
        <a:lstStyle/>
        <a:p>
          <a:pPr rtl="0"/>
          <a:r>
            <a:rPr lang="es-ES" b="1" i="0" u="none" strike="noStrike" cap="none" dirty="0" smtClean="0">
              <a:latin typeface="Calibri"/>
              <a:ea typeface="Calibri"/>
              <a:cs typeface="Calibri"/>
              <a:sym typeface="Calibri"/>
            </a:rPr>
            <a:t>Enfoque de la Investigación</a:t>
          </a:r>
          <a:endParaRPr lang="es-EC" dirty="0"/>
        </a:p>
      </dgm:t>
    </dgm:pt>
    <dgm:pt modelId="{B4B7F2C3-EE92-429B-A135-84A1204A897A}" type="parTrans" cxnId="{CD67B536-BABC-4221-ADD9-EC9E7570CA6B}">
      <dgm:prSet/>
      <dgm:spPr/>
      <dgm:t>
        <a:bodyPr/>
        <a:lstStyle/>
        <a:p>
          <a:endParaRPr lang="es-EC"/>
        </a:p>
      </dgm:t>
    </dgm:pt>
    <dgm:pt modelId="{BE888752-6954-49E0-B416-746DFA087918}" type="sibTrans" cxnId="{CD67B536-BABC-4221-ADD9-EC9E7570CA6B}">
      <dgm:prSet/>
      <dgm:spPr/>
      <dgm:t>
        <a:bodyPr/>
        <a:lstStyle/>
        <a:p>
          <a:endParaRPr lang="es-EC"/>
        </a:p>
      </dgm:t>
    </dgm:pt>
    <dgm:pt modelId="{99962709-0600-4CE9-8C7E-BFB1366AE147}">
      <dgm:prSet/>
      <dgm:spPr/>
      <dgm:t>
        <a:bodyPr/>
        <a:lstStyle/>
        <a:p>
          <a:pPr rtl="0"/>
          <a:r>
            <a:rPr lang="es-ES" b="0" i="0" u="none" strike="noStrike" cap="none" dirty="0" smtClean="0">
              <a:latin typeface="Calibri"/>
              <a:ea typeface="Calibri"/>
              <a:cs typeface="Calibri"/>
              <a:sym typeface="Calibri"/>
            </a:rPr>
            <a:t>Enfoque científico.</a:t>
          </a:r>
          <a:endParaRPr lang="es-ES" b="0" i="0" u="none" strike="noStrike" cap="none" dirty="0">
            <a:latin typeface="Calibri"/>
            <a:ea typeface="Calibri"/>
            <a:cs typeface="Calibri"/>
            <a:sym typeface="Calibri"/>
          </a:endParaRPr>
        </a:p>
      </dgm:t>
    </dgm:pt>
    <dgm:pt modelId="{1EC64986-772C-40AB-9048-8DCCC7B2F61E}" type="parTrans" cxnId="{599365FA-6E63-4420-8BE2-3BF3DCE723B8}">
      <dgm:prSet/>
      <dgm:spPr/>
      <dgm:t>
        <a:bodyPr/>
        <a:lstStyle/>
        <a:p>
          <a:endParaRPr lang="es-EC"/>
        </a:p>
      </dgm:t>
    </dgm:pt>
    <dgm:pt modelId="{8DAB74DE-429D-4D36-8FC1-5B8C88653996}" type="sibTrans" cxnId="{599365FA-6E63-4420-8BE2-3BF3DCE723B8}">
      <dgm:prSet/>
      <dgm:spPr/>
      <dgm:t>
        <a:bodyPr/>
        <a:lstStyle/>
        <a:p>
          <a:endParaRPr lang="es-EC"/>
        </a:p>
      </dgm:t>
    </dgm:pt>
    <dgm:pt modelId="{42C1BB42-F26E-4682-8ED1-3D4B2D436DAA}">
      <dgm:prSet/>
      <dgm:spPr/>
      <dgm:t>
        <a:bodyPr/>
        <a:lstStyle/>
        <a:p>
          <a:pPr rtl="0"/>
          <a:r>
            <a:rPr lang="es-ES" b="0" i="0" u="none" strike="noStrike" cap="none" smtClean="0">
              <a:latin typeface="Calibri"/>
              <a:ea typeface="Calibri"/>
              <a:cs typeface="Calibri"/>
              <a:sym typeface="Calibri"/>
            </a:rPr>
            <a:t>Enfoque Mixto </a:t>
          </a:r>
          <a:endParaRPr lang="es-ES" b="0" i="0" u="none" strike="noStrike" cap="none" dirty="0">
            <a:latin typeface="Calibri"/>
            <a:ea typeface="Calibri"/>
            <a:cs typeface="Calibri"/>
            <a:sym typeface="Calibri"/>
          </a:endParaRPr>
        </a:p>
      </dgm:t>
    </dgm:pt>
    <dgm:pt modelId="{BBD3A4E7-4341-4442-88B9-E3E34BB33BCA}" type="parTrans" cxnId="{3A8096D6-A0D3-4854-9339-52E01A728D71}">
      <dgm:prSet/>
      <dgm:spPr/>
      <dgm:t>
        <a:bodyPr/>
        <a:lstStyle/>
        <a:p>
          <a:endParaRPr lang="es-EC"/>
        </a:p>
      </dgm:t>
    </dgm:pt>
    <dgm:pt modelId="{FD6B4F6B-B060-44D1-8905-18DB100DBE90}" type="sibTrans" cxnId="{3A8096D6-A0D3-4854-9339-52E01A728D71}">
      <dgm:prSet/>
      <dgm:spPr/>
      <dgm:t>
        <a:bodyPr/>
        <a:lstStyle/>
        <a:p>
          <a:endParaRPr lang="es-EC"/>
        </a:p>
      </dgm:t>
    </dgm:pt>
    <dgm:pt modelId="{A8B76670-00C1-4BC8-94F7-E87DE6C52E88}">
      <dgm:prSet/>
      <dgm:spPr/>
      <dgm:t>
        <a:bodyPr/>
        <a:lstStyle/>
        <a:p>
          <a:pPr rtl="0"/>
          <a:r>
            <a:rPr lang="es-ES" b="1" i="0" u="none" strike="noStrike" cap="none" dirty="0" smtClean="0">
              <a:latin typeface="Calibri"/>
              <a:ea typeface="Calibri"/>
              <a:cs typeface="Calibri"/>
              <a:sym typeface="Calibri"/>
            </a:rPr>
            <a:t>Tipología de la Investigación</a:t>
          </a:r>
          <a:r>
            <a:rPr lang="es-ES" b="0" i="0" u="none" strike="noStrike" cap="none" dirty="0" smtClean="0">
              <a:latin typeface="Calibri"/>
              <a:ea typeface="Calibri"/>
              <a:cs typeface="Calibri"/>
              <a:sym typeface="Calibri"/>
            </a:rPr>
            <a:t>  </a:t>
          </a:r>
          <a:endParaRPr lang="es-ES" b="0" i="0" u="none" strike="noStrike" cap="none" dirty="0">
            <a:latin typeface="Calibri"/>
            <a:ea typeface="Calibri"/>
            <a:cs typeface="Calibri"/>
            <a:sym typeface="Calibri"/>
          </a:endParaRPr>
        </a:p>
      </dgm:t>
    </dgm:pt>
    <dgm:pt modelId="{5CFD7DF4-700C-40CA-B2EF-822C2E66E324}" type="parTrans" cxnId="{B82D4DA5-3B55-41B8-B899-2454B2EA276B}">
      <dgm:prSet/>
      <dgm:spPr/>
      <dgm:t>
        <a:bodyPr/>
        <a:lstStyle/>
        <a:p>
          <a:endParaRPr lang="es-EC"/>
        </a:p>
      </dgm:t>
    </dgm:pt>
    <dgm:pt modelId="{3D421121-6207-4C82-803D-69CE0B40CB44}" type="sibTrans" cxnId="{B82D4DA5-3B55-41B8-B899-2454B2EA276B}">
      <dgm:prSet/>
      <dgm:spPr/>
      <dgm:t>
        <a:bodyPr/>
        <a:lstStyle/>
        <a:p>
          <a:endParaRPr lang="es-EC"/>
        </a:p>
      </dgm:t>
    </dgm:pt>
    <dgm:pt modelId="{BFB95348-B02B-4ADF-93A4-31108656B532}">
      <dgm:prSet/>
      <dgm:spPr/>
      <dgm:t>
        <a:bodyPr/>
        <a:lstStyle/>
        <a:p>
          <a:pPr rtl="0"/>
          <a:r>
            <a:rPr lang="es-ES" b="0" i="0" u="none" strike="noStrike" cap="none" dirty="0" smtClean="0">
              <a:latin typeface="Calibri"/>
              <a:ea typeface="Calibri"/>
              <a:cs typeface="Calibri"/>
              <a:sym typeface="Calibri"/>
            </a:rPr>
            <a:t>Investigación Concluyente.</a:t>
          </a:r>
          <a:endParaRPr lang="es-ES" b="0" i="0" u="none" strike="noStrike" cap="none" dirty="0">
            <a:latin typeface="Calibri"/>
            <a:ea typeface="Calibri"/>
            <a:cs typeface="Calibri"/>
            <a:sym typeface="Calibri"/>
          </a:endParaRPr>
        </a:p>
      </dgm:t>
    </dgm:pt>
    <dgm:pt modelId="{53FBC69E-1610-46B5-8A22-0FEE0F0E2894}" type="parTrans" cxnId="{D3D22F0F-D7C1-48F5-B026-94C5A18BF453}">
      <dgm:prSet/>
      <dgm:spPr/>
      <dgm:t>
        <a:bodyPr/>
        <a:lstStyle/>
        <a:p>
          <a:endParaRPr lang="es-EC"/>
        </a:p>
      </dgm:t>
    </dgm:pt>
    <dgm:pt modelId="{A875F4C8-9BC4-473B-A2CF-755C8D2F6656}" type="sibTrans" cxnId="{D3D22F0F-D7C1-48F5-B026-94C5A18BF453}">
      <dgm:prSet/>
      <dgm:spPr/>
      <dgm:t>
        <a:bodyPr/>
        <a:lstStyle/>
        <a:p>
          <a:endParaRPr lang="es-EC"/>
        </a:p>
      </dgm:t>
    </dgm:pt>
    <dgm:pt modelId="{9A5D6F66-3C84-4457-9ECE-FFE9A1468DEC}">
      <dgm:prSet/>
      <dgm:spPr/>
      <dgm:t>
        <a:bodyPr/>
        <a:lstStyle/>
        <a:p>
          <a:pPr rtl="0"/>
          <a:r>
            <a:rPr lang="es-ES" b="0" i="0" u="none" strike="noStrike" cap="none" smtClean="0">
              <a:latin typeface="Calibri"/>
              <a:ea typeface="Calibri"/>
              <a:cs typeface="Calibri"/>
              <a:sym typeface="Calibri"/>
            </a:rPr>
            <a:t>Investigación Descriptiva.</a:t>
          </a:r>
          <a:endParaRPr lang="es-ES" b="0" i="0" u="none" strike="noStrike" cap="none" dirty="0">
            <a:latin typeface="Calibri"/>
            <a:ea typeface="Calibri"/>
            <a:cs typeface="Calibri"/>
            <a:sym typeface="Calibri"/>
          </a:endParaRPr>
        </a:p>
      </dgm:t>
    </dgm:pt>
    <dgm:pt modelId="{B418076C-5F8C-497C-9C70-3C6DE4ACE8FC}" type="parTrans" cxnId="{5AB2351C-3D58-49DE-8438-8A388994770C}">
      <dgm:prSet/>
      <dgm:spPr/>
      <dgm:t>
        <a:bodyPr/>
        <a:lstStyle/>
        <a:p>
          <a:endParaRPr lang="es-EC"/>
        </a:p>
      </dgm:t>
    </dgm:pt>
    <dgm:pt modelId="{D2390D1F-F54E-4D73-9008-64CD9A15480B}" type="sibTrans" cxnId="{5AB2351C-3D58-49DE-8438-8A388994770C}">
      <dgm:prSet/>
      <dgm:spPr/>
      <dgm:t>
        <a:bodyPr/>
        <a:lstStyle/>
        <a:p>
          <a:endParaRPr lang="es-EC"/>
        </a:p>
      </dgm:t>
    </dgm:pt>
    <dgm:pt modelId="{85D465A8-C7F3-4027-A4CF-31AB8AB14D2D}">
      <dgm:prSet/>
      <dgm:spPr/>
      <dgm:t>
        <a:bodyPr/>
        <a:lstStyle/>
        <a:p>
          <a:pPr rtl="0"/>
          <a:r>
            <a:rPr lang="es-ES" b="1" i="0" u="none" strike="noStrike" cap="none" dirty="0" smtClean="0">
              <a:latin typeface="Calibri"/>
              <a:ea typeface="Calibri"/>
              <a:cs typeface="Calibri"/>
              <a:sym typeface="Calibri"/>
            </a:rPr>
            <a:t>Técnica de muestreo </a:t>
          </a:r>
          <a:endParaRPr lang="es-ES" b="1" i="0" u="none" strike="noStrike" cap="none" dirty="0">
            <a:latin typeface="Calibri"/>
            <a:ea typeface="Calibri"/>
            <a:cs typeface="Calibri"/>
            <a:sym typeface="Calibri"/>
          </a:endParaRPr>
        </a:p>
      </dgm:t>
    </dgm:pt>
    <dgm:pt modelId="{909A0831-13C9-4C56-9170-897EE41EC253}" type="parTrans" cxnId="{24E5DC0D-73A0-4A39-AC31-E23F7B0E9C0F}">
      <dgm:prSet/>
      <dgm:spPr/>
      <dgm:t>
        <a:bodyPr/>
        <a:lstStyle/>
        <a:p>
          <a:endParaRPr lang="es-EC"/>
        </a:p>
      </dgm:t>
    </dgm:pt>
    <dgm:pt modelId="{F55F4605-0BB2-44B6-93EC-4E509B258807}" type="sibTrans" cxnId="{24E5DC0D-73A0-4A39-AC31-E23F7B0E9C0F}">
      <dgm:prSet/>
      <dgm:spPr/>
      <dgm:t>
        <a:bodyPr/>
        <a:lstStyle/>
        <a:p>
          <a:endParaRPr lang="es-EC"/>
        </a:p>
      </dgm:t>
    </dgm:pt>
    <dgm:pt modelId="{B8AD981C-86B8-4DE3-B852-B2F3B7ED7881}">
      <dgm:prSet/>
      <dgm:spPr/>
      <dgm:t>
        <a:bodyPr/>
        <a:lstStyle/>
        <a:p>
          <a:pPr rtl="0"/>
          <a:r>
            <a:rPr lang="es-ES" b="1" i="0" u="none" strike="noStrike" cap="none" smtClean="0">
              <a:latin typeface="Calibri"/>
              <a:ea typeface="Calibri"/>
              <a:cs typeface="Calibri"/>
              <a:sym typeface="Calibri"/>
            </a:rPr>
            <a:t>Probabilistico </a:t>
          </a:r>
          <a:endParaRPr lang="es-ES" b="1" i="0" u="none" strike="noStrike" cap="none" dirty="0">
            <a:latin typeface="Calibri"/>
            <a:ea typeface="Calibri"/>
            <a:cs typeface="Calibri"/>
            <a:sym typeface="Calibri"/>
          </a:endParaRPr>
        </a:p>
      </dgm:t>
    </dgm:pt>
    <dgm:pt modelId="{86C1CE54-0A7A-49FC-8886-75FC1E791D9A}" type="parTrans" cxnId="{027A410C-689C-47F1-948E-24A9B8ED24B0}">
      <dgm:prSet/>
      <dgm:spPr/>
      <dgm:t>
        <a:bodyPr/>
        <a:lstStyle/>
        <a:p>
          <a:endParaRPr lang="es-EC"/>
        </a:p>
      </dgm:t>
    </dgm:pt>
    <dgm:pt modelId="{6C9CEF4B-3F4A-4DBC-8F48-23010F0AEF69}" type="sibTrans" cxnId="{027A410C-689C-47F1-948E-24A9B8ED24B0}">
      <dgm:prSet/>
      <dgm:spPr/>
      <dgm:t>
        <a:bodyPr/>
        <a:lstStyle/>
        <a:p>
          <a:endParaRPr lang="es-EC"/>
        </a:p>
      </dgm:t>
    </dgm:pt>
    <dgm:pt modelId="{E64E2475-19C4-446C-9607-E2D76E7965D9}">
      <dgm:prSet/>
      <dgm:spPr/>
      <dgm:t>
        <a:bodyPr/>
        <a:lstStyle/>
        <a:p>
          <a:pPr rtl="0"/>
          <a:r>
            <a:rPr lang="es-ES" b="1" i="0" u="none" strike="noStrike" cap="none" dirty="0" smtClean="0">
              <a:latin typeface="Calibri"/>
              <a:ea typeface="Calibri"/>
              <a:cs typeface="Calibri"/>
              <a:sym typeface="Calibri"/>
            </a:rPr>
            <a:t>Aleatorio simple </a:t>
          </a:r>
          <a:endParaRPr lang="es-ES" b="1" i="0" u="none" strike="noStrike" cap="none" dirty="0">
            <a:latin typeface="Calibri"/>
            <a:ea typeface="Calibri"/>
            <a:cs typeface="Calibri"/>
            <a:sym typeface="Calibri"/>
          </a:endParaRPr>
        </a:p>
      </dgm:t>
    </dgm:pt>
    <dgm:pt modelId="{5AE9B888-624E-4387-B7C7-6FD533B9A4A5}" type="parTrans" cxnId="{A28F3608-7EF8-4E9F-AC31-A49C11C79BA0}">
      <dgm:prSet/>
      <dgm:spPr/>
      <dgm:t>
        <a:bodyPr/>
        <a:lstStyle/>
        <a:p>
          <a:endParaRPr lang="es-EC"/>
        </a:p>
      </dgm:t>
    </dgm:pt>
    <dgm:pt modelId="{C49D8F40-EA48-457D-998F-875714B0ACF7}" type="sibTrans" cxnId="{A28F3608-7EF8-4E9F-AC31-A49C11C79BA0}">
      <dgm:prSet/>
      <dgm:spPr/>
      <dgm:t>
        <a:bodyPr/>
        <a:lstStyle/>
        <a:p>
          <a:endParaRPr lang="es-EC"/>
        </a:p>
      </dgm:t>
    </dgm:pt>
    <dgm:pt modelId="{C4496B6C-D3A9-4D82-9611-668207F37E17}" type="pres">
      <dgm:prSet presAssocID="{5C15A4E8-5BE6-45CE-B57A-1774759C73A7}" presName="theList" presStyleCnt="0">
        <dgm:presLayoutVars>
          <dgm:dir/>
          <dgm:animLvl val="lvl"/>
          <dgm:resizeHandles val="exact"/>
        </dgm:presLayoutVars>
      </dgm:prSet>
      <dgm:spPr/>
      <dgm:t>
        <a:bodyPr/>
        <a:lstStyle/>
        <a:p>
          <a:endParaRPr lang="es-EC"/>
        </a:p>
      </dgm:t>
    </dgm:pt>
    <dgm:pt modelId="{448AE89F-EDC0-4789-AEC7-1B1F0B1D23DC}" type="pres">
      <dgm:prSet presAssocID="{FDD9082C-EBB2-4D70-9A42-7BDDEC4882DD}" presName="compNode" presStyleCnt="0"/>
      <dgm:spPr/>
      <dgm:t>
        <a:bodyPr/>
        <a:lstStyle/>
        <a:p>
          <a:endParaRPr lang="es-EC"/>
        </a:p>
      </dgm:t>
    </dgm:pt>
    <dgm:pt modelId="{6619B2D4-0B3A-4D89-A5D2-80A85CB6D382}" type="pres">
      <dgm:prSet presAssocID="{FDD9082C-EBB2-4D70-9A42-7BDDEC4882DD}" presName="aNode" presStyleLbl="bgShp" presStyleIdx="0" presStyleCnt="3"/>
      <dgm:spPr/>
      <dgm:t>
        <a:bodyPr/>
        <a:lstStyle/>
        <a:p>
          <a:endParaRPr lang="es-EC"/>
        </a:p>
      </dgm:t>
    </dgm:pt>
    <dgm:pt modelId="{F89F7C4A-0D5B-4282-AEB1-733CEF646572}" type="pres">
      <dgm:prSet presAssocID="{FDD9082C-EBB2-4D70-9A42-7BDDEC4882DD}" presName="textNode" presStyleLbl="bgShp" presStyleIdx="0" presStyleCnt="3"/>
      <dgm:spPr/>
      <dgm:t>
        <a:bodyPr/>
        <a:lstStyle/>
        <a:p>
          <a:endParaRPr lang="es-EC"/>
        </a:p>
      </dgm:t>
    </dgm:pt>
    <dgm:pt modelId="{7B5FB0E6-A8CF-471F-8EBB-0DBCD447E5CF}" type="pres">
      <dgm:prSet presAssocID="{FDD9082C-EBB2-4D70-9A42-7BDDEC4882DD}" presName="compChildNode" presStyleCnt="0"/>
      <dgm:spPr/>
      <dgm:t>
        <a:bodyPr/>
        <a:lstStyle/>
        <a:p>
          <a:endParaRPr lang="es-EC"/>
        </a:p>
      </dgm:t>
    </dgm:pt>
    <dgm:pt modelId="{32E80F2E-E49D-4C76-9CED-5C3B73ACAEC0}" type="pres">
      <dgm:prSet presAssocID="{FDD9082C-EBB2-4D70-9A42-7BDDEC4882DD}" presName="theInnerList" presStyleCnt="0"/>
      <dgm:spPr/>
      <dgm:t>
        <a:bodyPr/>
        <a:lstStyle/>
        <a:p>
          <a:endParaRPr lang="es-EC"/>
        </a:p>
      </dgm:t>
    </dgm:pt>
    <dgm:pt modelId="{B759959F-611A-463F-83C5-1E0BB960F3A2}" type="pres">
      <dgm:prSet presAssocID="{99962709-0600-4CE9-8C7E-BFB1366AE147}" presName="childNode" presStyleLbl="node1" presStyleIdx="0" presStyleCnt="5" custScaleY="103411">
        <dgm:presLayoutVars>
          <dgm:bulletEnabled val="1"/>
        </dgm:presLayoutVars>
      </dgm:prSet>
      <dgm:spPr/>
      <dgm:t>
        <a:bodyPr/>
        <a:lstStyle/>
        <a:p>
          <a:endParaRPr lang="es-EC"/>
        </a:p>
      </dgm:t>
    </dgm:pt>
    <dgm:pt modelId="{27556A09-742D-4299-9810-BB56A77B1CED}" type="pres">
      <dgm:prSet presAssocID="{99962709-0600-4CE9-8C7E-BFB1366AE147}" presName="aSpace2" presStyleCnt="0"/>
      <dgm:spPr/>
      <dgm:t>
        <a:bodyPr/>
        <a:lstStyle/>
        <a:p>
          <a:endParaRPr lang="es-EC"/>
        </a:p>
      </dgm:t>
    </dgm:pt>
    <dgm:pt modelId="{71576FA5-26D1-4064-9280-80CB3E8B0A2F}" type="pres">
      <dgm:prSet presAssocID="{42C1BB42-F26E-4682-8ED1-3D4B2D436DAA}" presName="childNode" presStyleLbl="node1" presStyleIdx="1" presStyleCnt="5">
        <dgm:presLayoutVars>
          <dgm:bulletEnabled val="1"/>
        </dgm:presLayoutVars>
      </dgm:prSet>
      <dgm:spPr/>
      <dgm:t>
        <a:bodyPr/>
        <a:lstStyle/>
        <a:p>
          <a:endParaRPr lang="es-EC"/>
        </a:p>
      </dgm:t>
    </dgm:pt>
    <dgm:pt modelId="{4C4AE1F0-D2DF-442A-BE88-EB9B6619BB3A}" type="pres">
      <dgm:prSet presAssocID="{FDD9082C-EBB2-4D70-9A42-7BDDEC4882DD}" presName="aSpace" presStyleCnt="0"/>
      <dgm:spPr/>
      <dgm:t>
        <a:bodyPr/>
        <a:lstStyle/>
        <a:p>
          <a:endParaRPr lang="es-EC"/>
        </a:p>
      </dgm:t>
    </dgm:pt>
    <dgm:pt modelId="{58B577ED-E160-4D5E-97E8-B1193B3B2602}" type="pres">
      <dgm:prSet presAssocID="{A8B76670-00C1-4BC8-94F7-E87DE6C52E88}" presName="compNode" presStyleCnt="0"/>
      <dgm:spPr/>
      <dgm:t>
        <a:bodyPr/>
        <a:lstStyle/>
        <a:p>
          <a:endParaRPr lang="es-EC"/>
        </a:p>
      </dgm:t>
    </dgm:pt>
    <dgm:pt modelId="{612BFFEE-E94D-4D4B-B248-AE2782FB3DC5}" type="pres">
      <dgm:prSet presAssocID="{A8B76670-00C1-4BC8-94F7-E87DE6C52E88}" presName="aNode" presStyleLbl="bgShp" presStyleIdx="1" presStyleCnt="3"/>
      <dgm:spPr/>
      <dgm:t>
        <a:bodyPr/>
        <a:lstStyle/>
        <a:p>
          <a:endParaRPr lang="es-EC"/>
        </a:p>
      </dgm:t>
    </dgm:pt>
    <dgm:pt modelId="{4837DC88-0D4F-4C17-B25D-53C43B53AC05}" type="pres">
      <dgm:prSet presAssocID="{A8B76670-00C1-4BC8-94F7-E87DE6C52E88}" presName="textNode" presStyleLbl="bgShp" presStyleIdx="1" presStyleCnt="3"/>
      <dgm:spPr/>
      <dgm:t>
        <a:bodyPr/>
        <a:lstStyle/>
        <a:p>
          <a:endParaRPr lang="es-EC"/>
        </a:p>
      </dgm:t>
    </dgm:pt>
    <dgm:pt modelId="{434577F6-3F27-461A-AA02-4E8C2BAE6831}" type="pres">
      <dgm:prSet presAssocID="{A8B76670-00C1-4BC8-94F7-E87DE6C52E88}" presName="compChildNode" presStyleCnt="0"/>
      <dgm:spPr/>
      <dgm:t>
        <a:bodyPr/>
        <a:lstStyle/>
        <a:p>
          <a:endParaRPr lang="es-EC"/>
        </a:p>
      </dgm:t>
    </dgm:pt>
    <dgm:pt modelId="{BAAB07FE-FDC9-4BD0-AEAF-D90870F216EA}" type="pres">
      <dgm:prSet presAssocID="{A8B76670-00C1-4BC8-94F7-E87DE6C52E88}" presName="theInnerList" presStyleCnt="0"/>
      <dgm:spPr/>
      <dgm:t>
        <a:bodyPr/>
        <a:lstStyle/>
        <a:p>
          <a:endParaRPr lang="es-EC"/>
        </a:p>
      </dgm:t>
    </dgm:pt>
    <dgm:pt modelId="{C2C86BB1-6ED3-4D97-AD1B-07351A120607}" type="pres">
      <dgm:prSet presAssocID="{BFB95348-B02B-4ADF-93A4-31108656B532}" presName="childNode" presStyleLbl="node1" presStyleIdx="2" presStyleCnt="5">
        <dgm:presLayoutVars>
          <dgm:bulletEnabled val="1"/>
        </dgm:presLayoutVars>
      </dgm:prSet>
      <dgm:spPr/>
      <dgm:t>
        <a:bodyPr/>
        <a:lstStyle/>
        <a:p>
          <a:endParaRPr lang="es-EC"/>
        </a:p>
      </dgm:t>
    </dgm:pt>
    <dgm:pt modelId="{97146642-89D6-414C-AD1C-D920ABDD9F9F}" type="pres">
      <dgm:prSet presAssocID="{BFB95348-B02B-4ADF-93A4-31108656B532}" presName="aSpace2" presStyleCnt="0"/>
      <dgm:spPr/>
      <dgm:t>
        <a:bodyPr/>
        <a:lstStyle/>
        <a:p>
          <a:endParaRPr lang="es-EC"/>
        </a:p>
      </dgm:t>
    </dgm:pt>
    <dgm:pt modelId="{2C0B58B7-6A29-4344-87BA-2F73D2D73616}" type="pres">
      <dgm:prSet presAssocID="{9A5D6F66-3C84-4457-9ECE-FFE9A1468DEC}" presName="childNode" presStyleLbl="node1" presStyleIdx="3" presStyleCnt="5">
        <dgm:presLayoutVars>
          <dgm:bulletEnabled val="1"/>
        </dgm:presLayoutVars>
      </dgm:prSet>
      <dgm:spPr/>
      <dgm:t>
        <a:bodyPr/>
        <a:lstStyle/>
        <a:p>
          <a:endParaRPr lang="es-EC"/>
        </a:p>
      </dgm:t>
    </dgm:pt>
    <dgm:pt modelId="{2CD4C8DC-B257-4992-93E4-D5A6C3FB692B}" type="pres">
      <dgm:prSet presAssocID="{A8B76670-00C1-4BC8-94F7-E87DE6C52E88}" presName="aSpace" presStyleCnt="0"/>
      <dgm:spPr/>
      <dgm:t>
        <a:bodyPr/>
        <a:lstStyle/>
        <a:p>
          <a:endParaRPr lang="es-EC"/>
        </a:p>
      </dgm:t>
    </dgm:pt>
    <dgm:pt modelId="{548EE6E1-8264-4BF9-A7D6-DBDE70E2F39C}" type="pres">
      <dgm:prSet presAssocID="{85D465A8-C7F3-4027-A4CF-31AB8AB14D2D}" presName="compNode" presStyleCnt="0"/>
      <dgm:spPr/>
      <dgm:t>
        <a:bodyPr/>
        <a:lstStyle/>
        <a:p>
          <a:endParaRPr lang="es-EC"/>
        </a:p>
      </dgm:t>
    </dgm:pt>
    <dgm:pt modelId="{8F20ECAF-03DB-45F5-B327-94D232E813E7}" type="pres">
      <dgm:prSet presAssocID="{85D465A8-C7F3-4027-A4CF-31AB8AB14D2D}" presName="aNode" presStyleLbl="bgShp" presStyleIdx="2" presStyleCnt="3"/>
      <dgm:spPr/>
      <dgm:t>
        <a:bodyPr/>
        <a:lstStyle/>
        <a:p>
          <a:endParaRPr lang="es-EC"/>
        </a:p>
      </dgm:t>
    </dgm:pt>
    <dgm:pt modelId="{D8A79C72-15CB-433D-BEB2-2C78FED78923}" type="pres">
      <dgm:prSet presAssocID="{85D465A8-C7F3-4027-A4CF-31AB8AB14D2D}" presName="textNode" presStyleLbl="bgShp" presStyleIdx="2" presStyleCnt="3"/>
      <dgm:spPr/>
      <dgm:t>
        <a:bodyPr/>
        <a:lstStyle/>
        <a:p>
          <a:endParaRPr lang="es-EC"/>
        </a:p>
      </dgm:t>
    </dgm:pt>
    <dgm:pt modelId="{9AFB9FDD-68F1-48E9-8CB3-47498A0BE4FE}" type="pres">
      <dgm:prSet presAssocID="{85D465A8-C7F3-4027-A4CF-31AB8AB14D2D}" presName="compChildNode" presStyleCnt="0"/>
      <dgm:spPr/>
      <dgm:t>
        <a:bodyPr/>
        <a:lstStyle/>
        <a:p>
          <a:endParaRPr lang="es-EC"/>
        </a:p>
      </dgm:t>
    </dgm:pt>
    <dgm:pt modelId="{C8D998DA-6BBD-45C4-8630-5EF767BF72BA}" type="pres">
      <dgm:prSet presAssocID="{85D465A8-C7F3-4027-A4CF-31AB8AB14D2D}" presName="theInnerList" presStyleCnt="0"/>
      <dgm:spPr/>
      <dgm:t>
        <a:bodyPr/>
        <a:lstStyle/>
        <a:p>
          <a:endParaRPr lang="es-EC"/>
        </a:p>
      </dgm:t>
    </dgm:pt>
    <dgm:pt modelId="{0B4C1436-9685-41A5-BCBF-0EE057EA7AE1}" type="pres">
      <dgm:prSet presAssocID="{B8AD981C-86B8-4DE3-B852-B2F3B7ED7881}" presName="childNode" presStyleLbl="node1" presStyleIdx="4" presStyleCnt="5">
        <dgm:presLayoutVars>
          <dgm:bulletEnabled val="1"/>
        </dgm:presLayoutVars>
      </dgm:prSet>
      <dgm:spPr/>
      <dgm:t>
        <a:bodyPr/>
        <a:lstStyle/>
        <a:p>
          <a:endParaRPr lang="es-EC"/>
        </a:p>
      </dgm:t>
    </dgm:pt>
  </dgm:ptLst>
  <dgm:cxnLst>
    <dgm:cxn modelId="{B69ADAF4-059C-497E-80CD-890F0475F272}" type="presOf" srcId="{FDD9082C-EBB2-4D70-9A42-7BDDEC4882DD}" destId="{F89F7C4A-0D5B-4282-AEB1-733CEF646572}" srcOrd="1" destOrd="0" presId="urn:microsoft.com/office/officeart/2005/8/layout/lProcess2"/>
    <dgm:cxn modelId="{5AB2351C-3D58-49DE-8438-8A388994770C}" srcId="{A8B76670-00C1-4BC8-94F7-E87DE6C52E88}" destId="{9A5D6F66-3C84-4457-9ECE-FFE9A1468DEC}" srcOrd="1" destOrd="0" parTransId="{B418076C-5F8C-497C-9C70-3C6DE4ACE8FC}" sibTransId="{D2390D1F-F54E-4D73-9008-64CD9A15480B}"/>
    <dgm:cxn modelId="{3A8096D6-A0D3-4854-9339-52E01A728D71}" srcId="{FDD9082C-EBB2-4D70-9A42-7BDDEC4882DD}" destId="{42C1BB42-F26E-4682-8ED1-3D4B2D436DAA}" srcOrd="1" destOrd="0" parTransId="{BBD3A4E7-4341-4442-88B9-E3E34BB33BCA}" sibTransId="{FD6B4F6B-B060-44D1-8905-18DB100DBE90}"/>
    <dgm:cxn modelId="{B82D4DA5-3B55-41B8-B899-2454B2EA276B}" srcId="{5C15A4E8-5BE6-45CE-B57A-1774759C73A7}" destId="{A8B76670-00C1-4BC8-94F7-E87DE6C52E88}" srcOrd="1" destOrd="0" parTransId="{5CFD7DF4-700C-40CA-B2EF-822C2E66E324}" sibTransId="{3D421121-6207-4C82-803D-69CE0B40CB44}"/>
    <dgm:cxn modelId="{599365FA-6E63-4420-8BE2-3BF3DCE723B8}" srcId="{FDD9082C-EBB2-4D70-9A42-7BDDEC4882DD}" destId="{99962709-0600-4CE9-8C7E-BFB1366AE147}" srcOrd="0" destOrd="0" parTransId="{1EC64986-772C-40AB-9048-8DCCC7B2F61E}" sibTransId="{8DAB74DE-429D-4D36-8FC1-5B8C88653996}"/>
    <dgm:cxn modelId="{027A410C-689C-47F1-948E-24A9B8ED24B0}" srcId="{85D465A8-C7F3-4027-A4CF-31AB8AB14D2D}" destId="{B8AD981C-86B8-4DE3-B852-B2F3B7ED7881}" srcOrd="0" destOrd="0" parTransId="{86C1CE54-0A7A-49FC-8886-75FC1E791D9A}" sibTransId="{6C9CEF4B-3F4A-4DBC-8F48-23010F0AEF69}"/>
    <dgm:cxn modelId="{B148278F-1A71-4A53-B92D-393968F80696}" type="presOf" srcId="{BFB95348-B02B-4ADF-93A4-31108656B532}" destId="{C2C86BB1-6ED3-4D97-AD1B-07351A120607}" srcOrd="0" destOrd="0" presId="urn:microsoft.com/office/officeart/2005/8/layout/lProcess2"/>
    <dgm:cxn modelId="{CD67B536-BABC-4221-ADD9-EC9E7570CA6B}" srcId="{5C15A4E8-5BE6-45CE-B57A-1774759C73A7}" destId="{FDD9082C-EBB2-4D70-9A42-7BDDEC4882DD}" srcOrd="0" destOrd="0" parTransId="{B4B7F2C3-EE92-429B-A135-84A1204A897A}" sibTransId="{BE888752-6954-49E0-B416-746DFA087918}"/>
    <dgm:cxn modelId="{2BC2AB5F-0862-4C71-B9BF-2A5210F30EBF}" type="presOf" srcId="{E64E2475-19C4-446C-9607-E2D76E7965D9}" destId="{0B4C1436-9685-41A5-BCBF-0EE057EA7AE1}" srcOrd="0" destOrd="1" presId="urn:microsoft.com/office/officeart/2005/8/layout/lProcess2"/>
    <dgm:cxn modelId="{E214DAF3-FEEF-4B27-9D4B-98A6504CF1D4}" type="presOf" srcId="{99962709-0600-4CE9-8C7E-BFB1366AE147}" destId="{B759959F-611A-463F-83C5-1E0BB960F3A2}" srcOrd="0" destOrd="0" presId="urn:microsoft.com/office/officeart/2005/8/layout/lProcess2"/>
    <dgm:cxn modelId="{D3D22F0F-D7C1-48F5-B026-94C5A18BF453}" srcId="{A8B76670-00C1-4BC8-94F7-E87DE6C52E88}" destId="{BFB95348-B02B-4ADF-93A4-31108656B532}" srcOrd="0" destOrd="0" parTransId="{53FBC69E-1610-46B5-8A22-0FEE0F0E2894}" sibTransId="{A875F4C8-9BC4-473B-A2CF-755C8D2F6656}"/>
    <dgm:cxn modelId="{836616BD-9AC7-46F3-9D3A-6222DC81FF8D}" type="presOf" srcId="{85D465A8-C7F3-4027-A4CF-31AB8AB14D2D}" destId="{D8A79C72-15CB-433D-BEB2-2C78FED78923}" srcOrd="1" destOrd="0" presId="urn:microsoft.com/office/officeart/2005/8/layout/lProcess2"/>
    <dgm:cxn modelId="{92E14EBF-BF7F-495F-ABD9-2964B734A7EA}" type="presOf" srcId="{B8AD981C-86B8-4DE3-B852-B2F3B7ED7881}" destId="{0B4C1436-9685-41A5-BCBF-0EE057EA7AE1}" srcOrd="0" destOrd="0" presId="urn:microsoft.com/office/officeart/2005/8/layout/lProcess2"/>
    <dgm:cxn modelId="{2FF53B0C-B7E9-4961-8715-3B4BE7EC15AD}" type="presOf" srcId="{85D465A8-C7F3-4027-A4CF-31AB8AB14D2D}" destId="{8F20ECAF-03DB-45F5-B327-94D232E813E7}" srcOrd="0" destOrd="0" presId="urn:microsoft.com/office/officeart/2005/8/layout/lProcess2"/>
    <dgm:cxn modelId="{03EC008A-AC8B-4EED-8737-231EF5419808}" type="presOf" srcId="{A8B76670-00C1-4BC8-94F7-E87DE6C52E88}" destId="{4837DC88-0D4F-4C17-B25D-53C43B53AC05}" srcOrd="1" destOrd="0" presId="urn:microsoft.com/office/officeart/2005/8/layout/lProcess2"/>
    <dgm:cxn modelId="{E4960F22-7C9D-494D-9FFC-0347D595B515}" type="presOf" srcId="{FDD9082C-EBB2-4D70-9A42-7BDDEC4882DD}" destId="{6619B2D4-0B3A-4D89-A5D2-80A85CB6D382}" srcOrd="0" destOrd="0" presId="urn:microsoft.com/office/officeart/2005/8/layout/lProcess2"/>
    <dgm:cxn modelId="{B283635E-FAF8-42D2-A4CE-A788CC0B86A1}" type="presOf" srcId="{A8B76670-00C1-4BC8-94F7-E87DE6C52E88}" destId="{612BFFEE-E94D-4D4B-B248-AE2782FB3DC5}" srcOrd="0" destOrd="0" presId="urn:microsoft.com/office/officeart/2005/8/layout/lProcess2"/>
    <dgm:cxn modelId="{24E5DC0D-73A0-4A39-AC31-E23F7B0E9C0F}" srcId="{5C15A4E8-5BE6-45CE-B57A-1774759C73A7}" destId="{85D465A8-C7F3-4027-A4CF-31AB8AB14D2D}" srcOrd="2" destOrd="0" parTransId="{909A0831-13C9-4C56-9170-897EE41EC253}" sibTransId="{F55F4605-0BB2-44B6-93EC-4E509B258807}"/>
    <dgm:cxn modelId="{36F00953-BA92-4144-9CAE-8EDFCF5C06A0}" type="presOf" srcId="{9A5D6F66-3C84-4457-9ECE-FFE9A1468DEC}" destId="{2C0B58B7-6A29-4344-87BA-2F73D2D73616}" srcOrd="0" destOrd="0" presId="urn:microsoft.com/office/officeart/2005/8/layout/lProcess2"/>
    <dgm:cxn modelId="{A28F3608-7EF8-4E9F-AC31-A49C11C79BA0}" srcId="{B8AD981C-86B8-4DE3-B852-B2F3B7ED7881}" destId="{E64E2475-19C4-446C-9607-E2D76E7965D9}" srcOrd="0" destOrd="0" parTransId="{5AE9B888-624E-4387-B7C7-6FD533B9A4A5}" sibTransId="{C49D8F40-EA48-457D-998F-875714B0ACF7}"/>
    <dgm:cxn modelId="{75B4DE61-3B92-4E69-8BA1-FF50C67A9442}" type="presOf" srcId="{5C15A4E8-5BE6-45CE-B57A-1774759C73A7}" destId="{C4496B6C-D3A9-4D82-9611-668207F37E17}" srcOrd="0" destOrd="0" presId="urn:microsoft.com/office/officeart/2005/8/layout/lProcess2"/>
    <dgm:cxn modelId="{BE0BA178-882C-44AF-BBD6-1174718F75B4}" type="presOf" srcId="{42C1BB42-F26E-4682-8ED1-3D4B2D436DAA}" destId="{71576FA5-26D1-4064-9280-80CB3E8B0A2F}" srcOrd="0" destOrd="0" presId="urn:microsoft.com/office/officeart/2005/8/layout/lProcess2"/>
    <dgm:cxn modelId="{7E118B0C-53A2-424C-A88C-37057D161668}" type="presParOf" srcId="{C4496B6C-D3A9-4D82-9611-668207F37E17}" destId="{448AE89F-EDC0-4789-AEC7-1B1F0B1D23DC}" srcOrd="0" destOrd="0" presId="urn:microsoft.com/office/officeart/2005/8/layout/lProcess2"/>
    <dgm:cxn modelId="{CC858479-A881-4CEA-B3EE-4CA8953EC9DA}" type="presParOf" srcId="{448AE89F-EDC0-4789-AEC7-1B1F0B1D23DC}" destId="{6619B2D4-0B3A-4D89-A5D2-80A85CB6D382}" srcOrd="0" destOrd="0" presId="urn:microsoft.com/office/officeart/2005/8/layout/lProcess2"/>
    <dgm:cxn modelId="{20C9A2C6-BFF3-4243-8848-232A184B8EA6}" type="presParOf" srcId="{448AE89F-EDC0-4789-AEC7-1B1F0B1D23DC}" destId="{F89F7C4A-0D5B-4282-AEB1-733CEF646572}" srcOrd="1" destOrd="0" presId="urn:microsoft.com/office/officeart/2005/8/layout/lProcess2"/>
    <dgm:cxn modelId="{E96E24E9-86A4-47EB-ACD2-89754C982E68}" type="presParOf" srcId="{448AE89F-EDC0-4789-AEC7-1B1F0B1D23DC}" destId="{7B5FB0E6-A8CF-471F-8EBB-0DBCD447E5CF}" srcOrd="2" destOrd="0" presId="urn:microsoft.com/office/officeart/2005/8/layout/lProcess2"/>
    <dgm:cxn modelId="{9E21F4CA-BD9D-4207-A824-160459E32508}" type="presParOf" srcId="{7B5FB0E6-A8CF-471F-8EBB-0DBCD447E5CF}" destId="{32E80F2E-E49D-4C76-9CED-5C3B73ACAEC0}" srcOrd="0" destOrd="0" presId="urn:microsoft.com/office/officeart/2005/8/layout/lProcess2"/>
    <dgm:cxn modelId="{ACE84CB9-E93A-4FD0-B440-C5444419A574}" type="presParOf" srcId="{32E80F2E-E49D-4C76-9CED-5C3B73ACAEC0}" destId="{B759959F-611A-463F-83C5-1E0BB960F3A2}" srcOrd="0" destOrd="0" presId="urn:microsoft.com/office/officeart/2005/8/layout/lProcess2"/>
    <dgm:cxn modelId="{B70BDA34-019B-4305-8D50-9BBD6D3E889D}" type="presParOf" srcId="{32E80F2E-E49D-4C76-9CED-5C3B73ACAEC0}" destId="{27556A09-742D-4299-9810-BB56A77B1CED}" srcOrd="1" destOrd="0" presId="urn:microsoft.com/office/officeart/2005/8/layout/lProcess2"/>
    <dgm:cxn modelId="{82133073-2D30-42EB-AE93-4128E08323EA}" type="presParOf" srcId="{32E80F2E-E49D-4C76-9CED-5C3B73ACAEC0}" destId="{71576FA5-26D1-4064-9280-80CB3E8B0A2F}" srcOrd="2" destOrd="0" presId="urn:microsoft.com/office/officeart/2005/8/layout/lProcess2"/>
    <dgm:cxn modelId="{D16F4EF3-E750-4075-8947-DD2B87E4540D}" type="presParOf" srcId="{C4496B6C-D3A9-4D82-9611-668207F37E17}" destId="{4C4AE1F0-D2DF-442A-BE88-EB9B6619BB3A}" srcOrd="1" destOrd="0" presId="urn:microsoft.com/office/officeart/2005/8/layout/lProcess2"/>
    <dgm:cxn modelId="{1FCEC691-223C-45A2-B162-0E0984BFAD55}" type="presParOf" srcId="{C4496B6C-D3A9-4D82-9611-668207F37E17}" destId="{58B577ED-E160-4D5E-97E8-B1193B3B2602}" srcOrd="2" destOrd="0" presId="urn:microsoft.com/office/officeart/2005/8/layout/lProcess2"/>
    <dgm:cxn modelId="{699A6360-C0E9-4AC0-B5BA-2021C7AF54A9}" type="presParOf" srcId="{58B577ED-E160-4D5E-97E8-B1193B3B2602}" destId="{612BFFEE-E94D-4D4B-B248-AE2782FB3DC5}" srcOrd="0" destOrd="0" presId="urn:microsoft.com/office/officeart/2005/8/layout/lProcess2"/>
    <dgm:cxn modelId="{59A9629B-3531-4181-A377-4B6D5473AC80}" type="presParOf" srcId="{58B577ED-E160-4D5E-97E8-B1193B3B2602}" destId="{4837DC88-0D4F-4C17-B25D-53C43B53AC05}" srcOrd="1" destOrd="0" presId="urn:microsoft.com/office/officeart/2005/8/layout/lProcess2"/>
    <dgm:cxn modelId="{296B0201-DD2C-47A4-B713-3CB956407135}" type="presParOf" srcId="{58B577ED-E160-4D5E-97E8-B1193B3B2602}" destId="{434577F6-3F27-461A-AA02-4E8C2BAE6831}" srcOrd="2" destOrd="0" presId="urn:microsoft.com/office/officeart/2005/8/layout/lProcess2"/>
    <dgm:cxn modelId="{BCDF8F26-304A-4776-A44A-E752EDADDCCD}" type="presParOf" srcId="{434577F6-3F27-461A-AA02-4E8C2BAE6831}" destId="{BAAB07FE-FDC9-4BD0-AEAF-D90870F216EA}" srcOrd="0" destOrd="0" presId="urn:microsoft.com/office/officeart/2005/8/layout/lProcess2"/>
    <dgm:cxn modelId="{293A09FF-E4DD-48E5-B723-9269653F734D}" type="presParOf" srcId="{BAAB07FE-FDC9-4BD0-AEAF-D90870F216EA}" destId="{C2C86BB1-6ED3-4D97-AD1B-07351A120607}" srcOrd="0" destOrd="0" presId="urn:microsoft.com/office/officeart/2005/8/layout/lProcess2"/>
    <dgm:cxn modelId="{C5D09863-2077-4173-8313-7E43D25AD9D2}" type="presParOf" srcId="{BAAB07FE-FDC9-4BD0-AEAF-D90870F216EA}" destId="{97146642-89D6-414C-AD1C-D920ABDD9F9F}" srcOrd="1" destOrd="0" presId="urn:microsoft.com/office/officeart/2005/8/layout/lProcess2"/>
    <dgm:cxn modelId="{42D214F5-929D-47D4-922E-05741063FB06}" type="presParOf" srcId="{BAAB07FE-FDC9-4BD0-AEAF-D90870F216EA}" destId="{2C0B58B7-6A29-4344-87BA-2F73D2D73616}" srcOrd="2" destOrd="0" presId="urn:microsoft.com/office/officeart/2005/8/layout/lProcess2"/>
    <dgm:cxn modelId="{60474A33-9CE7-4AFA-8D9D-C0F5E597CCCA}" type="presParOf" srcId="{C4496B6C-D3A9-4D82-9611-668207F37E17}" destId="{2CD4C8DC-B257-4992-93E4-D5A6C3FB692B}" srcOrd="3" destOrd="0" presId="urn:microsoft.com/office/officeart/2005/8/layout/lProcess2"/>
    <dgm:cxn modelId="{49AE3533-495B-41CD-B6CA-5789EFCA1624}" type="presParOf" srcId="{C4496B6C-D3A9-4D82-9611-668207F37E17}" destId="{548EE6E1-8264-4BF9-A7D6-DBDE70E2F39C}" srcOrd="4" destOrd="0" presId="urn:microsoft.com/office/officeart/2005/8/layout/lProcess2"/>
    <dgm:cxn modelId="{2F83E804-DE6E-4757-87BB-B1D7FF913C9D}" type="presParOf" srcId="{548EE6E1-8264-4BF9-A7D6-DBDE70E2F39C}" destId="{8F20ECAF-03DB-45F5-B327-94D232E813E7}" srcOrd="0" destOrd="0" presId="urn:microsoft.com/office/officeart/2005/8/layout/lProcess2"/>
    <dgm:cxn modelId="{3F7A9FB4-6347-4712-89DB-A77144970677}" type="presParOf" srcId="{548EE6E1-8264-4BF9-A7D6-DBDE70E2F39C}" destId="{D8A79C72-15CB-433D-BEB2-2C78FED78923}" srcOrd="1" destOrd="0" presId="urn:microsoft.com/office/officeart/2005/8/layout/lProcess2"/>
    <dgm:cxn modelId="{69804EAA-CEC5-4D29-A5F8-774517B3BE1D}" type="presParOf" srcId="{548EE6E1-8264-4BF9-A7D6-DBDE70E2F39C}" destId="{9AFB9FDD-68F1-48E9-8CB3-47498A0BE4FE}" srcOrd="2" destOrd="0" presId="urn:microsoft.com/office/officeart/2005/8/layout/lProcess2"/>
    <dgm:cxn modelId="{904EF42B-25C8-4C06-9DAC-AA716B387E12}" type="presParOf" srcId="{9AFB9FDD-68F1-48E9-8CB3-47498A0BE4FE}" destId="{C8D998DA-6BBD-45C4-8630-5EF767BF72BA}" srcOrd="0" destOrd="0" presId="urn:microsoft.com/office/officeart/2005/8/layout/lProcess2"/>
    <dgm:cxn modelId="{31A3DC0A-3030-445B-A56F-639FE9A96ABE}" type="presParOf" srcId="{C8D998DA-6BBD-45C4-8630-5EF767BF72BA}" destId="{0B4C1436-9685-41A5-BCBF-0EE057EA7AE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7AB439-80EB-4D4C-8F01-60A75FAE0106}"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s-ES_tradnl"/>
        </a:p>
      </dgm:t>
    </dgm:pt>
    <dgm:pt modelId="{228E57A2-EB4A-DB45-B0BF-AE760210755B}">
      <dgm:prSet/>
      <dgm:spPr/>
      <dgm:t>
        <a:bodyPr/>
        <a:lstStyle/>
        <a:p>
          <a:pPr rtl="0"/>
          <a:r>
            <a:rPr lang="es-ES_tradnl" smtClean="0"/>
            <a:t>Teoría de la calidad atractiva y la calidad requerida </a:t>
          </a:r>
          <a:endParaRPr lang="es-ES_tradnl"/>
        </a:p>
      </dgm:t>
    </dgm:pt>
    <dgm:pt modelId="{6E6F0B41-4C28-CB46-B7BA-DC4D989270BF}" type="parTrans" cxnId="{DDEB9642-FA10-D54D-A438-AC59E54895C3}">
      <dgm:prSet/>
      <dgm:spPr/>
      <dgm:t>
        <a:bodyPr/>
        <a:lstStyle/>
        <a:p>
          <a:endParaRPr lang="es-ES_tradnl"/>
        </a:p>
      </dgm:t>
    </dgm:pt>
    <dgm:pt modelId="{CC0F0645-AB43-9349-9319-52F13ECA7C19}" type="sibTrans" cxnId="{DDEB9642-FA10-D54D-A438-AC59E54895C3}">
      <dgm:prSet/>
      <dgm:spPr/>
      <dgm:t>
        <a:bodyPr/>
        <a:lstStyle/>
        <a:p>
          <a:endParaRPr lang="es-ES_tradnl"/>
        </a:p>
      </dgm:t>
    </dgm:pt>
    <dgm:pt modelId="{38C42C72-F52F-D74F-81DB-9436C2567818}">
      <dgm:prSet/>
      <dgm:spPr/>
      <dgm:t>
        <a:bodyPr/>
        <a:lstStyle/>
        <a:p>
          <a:pPr rtl="0"/>
          <a:r>
            <a:rPr lang="es-ES" smtClean="0"/>
            <a:t>el eje vertical representa la satisfacción del cliente </a:t>
          </a:r>
          <a:endParaRPr lang="es-ES"/>
        </a:p>
      </dgm:t>
    </dgm:pt>
    <dgm:pt modelId="{E7DE38BE-C589-494C-A30E-4C47C578956E}" type="parTrans" cxnId="{4F601FD3-B398-4245-A88F-0B668098B56B}">
      <dgm:prSet/>
      <dgm:spPr/>
      <dgm:t>
        <a:bodyPr/>
        <a:lstStyle/>
        <a:p>
          <a:endParaRPr lang="es-ES_tradnl"/>
        </a:p>
      </dgm:t>
    </dgm:pt>
    <dgm:pt modelId="{AF53B186-69BC-6E4D-A6AD-D762362E8934}" type="sibTrans" cxnId="{4F601FD3-B398-4245-A88F-0B668098B56B}">
      <dgm:prSet/>
      <dgm:spPr/>
      <dgm:t>
        <a:bodyPr/>
        <a:lstStyle/>
        <a:p>
          <a:endParaRPr lang="es-ES_tradnl"/>
        </a:p>
      </dgm:t>
    </dgm:pt>
    <dgm:pt modelId="{DD3004B6-56BB-6648-9225-57C66533122C}">
      <dgm:prSet/>
      <dgm:spPr/>
      <dgm:t>
        <a:bodyPr/>
        <a:lstStyle/>
        <a:p>
          <a:pPr rtl="0"/>
          <a:r>
            <a:rPr lang="es-ES" smtClean="0"/>
            <a:t>El eje horizontal muestra la calidad percibida </a:t>
          </a:r>
          <a:endParaRPr lang="es-ES"/>
        </a:p>
      </dgm:t>
    </dgm:pt>
    <dgm:pt modelId="{4540E6E5-AEF0-864D-9095-81DB03AA5169}" type="parTrans" cxnId="{A192A5F1-EF6D-0A47-BD61-6C71777D73CD}">
      <dgm:prSet/>
      <dgm:spPr/>
      <dgm:t>
        <a:bodyPr/>
        <a:lstStyle/>
        <a:p>
          <a:endParaRPr lang="es-ES_tradnl"/>
        </a:p>
      </dgm:t>
    </dgm:pt>
    <dgm:pt modelId="{426383F8-23A4-C045-A1C3-46CC1AF9D7C4}" type="sibTrans" cxnId="{A192A5F1-EF6D-0A47-BD61-6C71777D73CD}">
      <dgm:prSet/>
      <dgm:spPr/>
      <dgm:t>
        <a:bodyPr/>
        <a:lstStyle/>
        <a:p>
          <a:endParaRPr lang="es-ES_tradnl"/>
        </a:p>
      </dgm:t>
    </dgm:pt>
    <dgm:pt modelId="{EBB880C1-7B8A-2A4E-975C-3263F12C917C}" type="pres">
      <dgm:prSet presAssocID="{A97AB439-80EB-4D4C-8F01-60A75FAE0106}" presName="compositeShape" presStyleCnt="0">
        <dgm:presLayoutVars>
          <dgm:chMax val="7"/>
          <dgm:dir/>
          <dgm:resizeHandles val="exact"/>
        </dgm:presLayoutVars>
      </dgm:prSet>
      <dgm:spPr/>
      <dgm:t>
        <a:bodyPr/>
        <a:lstStyle/>
        <a:p>
          <a:endParaRPr lang="es-ES_tradnl"/>
        </a:p>
      </dgm:t>
    </dgm:pt>
    <dgm:pt modelId="{1D9F1D89-9272-074F-9E11-C95B0EF436F0}" type="pres">
      <dgm:prSet presAssocID="{228E57A2-EB4A-DB45-B0BF-AE760210755B}" presName="circ1" presStyleLbl="vennNode1" presStyleIdx="0" presStyleCnt="3"/>
      <dgm:spPr/>
      <dgm:t>
        <a:bodyPr/>
        <a:lstStyle/>
        <a:p>
          <a:endParaRPr lang="es-ES_tradnl"/>
        </a:p>
      </dgm:t>
    </dgm:pt>
    <dgm:pt modelId="{087C59E6-467A-CD4D-86CF-3C3C643D5BA8}" type="pres">
      <dgm:prSet presAssocID="{228E57A2-EB4A-DB45-B0BF-AE760210755B}" presName="circ1Tx" presStyleLbl="revTx" presStyleIdx="0" presStyleCnt="0">
        <dgm:presLayoutVars>
          <dgm:chMax val="0"/>
          <dgm:chPref val="0"/>
          <dgm:bulletEnabled val="1"/>
        </dgm:presLayoutVars>
      </dgm:prSet>
      <dgm:spPr/>
      <dgm:t>
        <a:bodyPr/>
        <a:lstStyle/>
        <a:p>
          <a:endParaRPr lang="es-ES_tradnl"/>
        </a:p>
      </dgm:t>
    </dgm:pt>
    <dgm:pt modelId="{A45CC39F-69CB-9741-B2F1-86AE3369B455}" type="pres">
      <dgm:prSet presAssocID="{38C42C72-F52F-D74F-81DB-9436C2567818}" presName="circ2" presStyleLbl="vennNode1" presStyleIdx="1" presStyleCnt="3"/>
      <dgm:spPr/>
      <dgm:t>
        <a:bodyPr/>
        <a:lstStyle/>
        <a:p>
          <a:endParaRPr lang="es-ES_tradnl"/>
        </a:p>
      </dgm:t>
    </dgm:pt>
    <dgm:pt modelId="{CF7E734A-1106-B945-806C-3701810FDAE7}" type="pres">
      <dgm:prSet presAssocID="{38C42C72-F52F-D74F-81DB-9436C2567818}" presName="circ2Tx" presStyleLbl="revTx" presStyleIdx="0" presStyleCnt="0">
        <dgm:presLayoutVars>
          <dgm:chMax val="0"/>
          <dgm:chPref val="0"/>
          <dgm:bulletEnabled val="1"/>
        </dgm:presLayoutVars>
      </dgm:prSet>
      <dgm:spPr/>
      <dgm:t>
        <a:bodyPr/>
        <a:lstStyle/>
        <a:p>
          <a:endParaRPr lang="es-ES_tradnl"/>
        </a:p>
      </dgm:t>
    </dgm:pt>
    <dgm:pt modelId="{BD255157-A322-7747-A999-E422F2FA6DB6}" type="pres">
      <dgm:prSet presAssocID="{DD3004B6-56BB-6648-9225-57C66533122C}" presName="circ3" presStyleLbl="vennNode1" presStyleIdx="2" presStyleCnt="3"/>
      <dgm:spPr/>
      <dgm:t>
        <a:bodyPr/>
        <a:lstStyle/>
        <a:p>
          <a:endParaRPr lang="es-ES_tradnl"/>
        </a:p>
      </dgm:t>
    </dgm:pt>
    <dgm:pt modelId="{691CDB60-AA29-C240-BF7F-387D66025A88}" type="pres">
      <dgm:prSet presAssocID="{DD3004B6-56BB-6648-9225-57C66533122C}" presName="circ3Tx" presStyleLbl="revTx" presStyleIdx="0" presStyleCnt="0">
        <dgm:presLayoutVars>
          <dgm:chMax val="0"/>
          <dgm:chPref val="0"/>
          <dgm:bulletEnabled val="1"/>
        </dgm:presLayoutVars>
      </dgm:prSet>
      <dgm:spPr/>
      <dgm:t>
        <a:bodyPr/>
        <a:lstStyle/>
        <a:p>
          <a:endParaRPr lang="es-ES_tradnl"/>
        </a:p>
      </dgm:t>
    </dgm:pt>
  </dgm:ptLst>
  <dgm:cxnLst>
    <dgm:cxn modelId="{169AA633-0758-4836-9D67-334E1150D68F}" type="presOf" srcId="{38C42C72-F52F-D74F-81DB-9436C2567818}" destId="{CF7E734A-1106-B945-806C-3701810FDAE7}" srcOrd="1" destOrd="0" presId="urn:microsoft.com/office/officeart/2005/8/layout/venn1"/>
    <dgm:cxn modelId="{DC017D3C-BD7B-4EC2-B501-8C2439559585}" type="presOf" srcId="{228E57A2-EB4A-DB45-B0BF-AE760210755B}" destId="{1D9F1D89-9272-074F-9E11-C95B0EF436F0}" srcOrd="0" destOrd="0" presId="urn:microsoft.com/office/officeart/2005/8/layout/venn1"/>
    <dgm:cxn modelId="{4F601FD3-B398-4245-A88F-0B668098B56B}" srcId="{A97AB439-80EB-4D4C-8F01-60A75FAE0106}" destId="{38C42C72-F52F-D74F-81DB-9436C2567818}" srcOrd="1" destOrd="0" parTransId="{E7DE38BE-C589-494C-A30E-4C47C578956E}" sibTransId="{AF53B186-69BC-6E4D-A6AD-D762362E8934}"/>
    <dgm:cxn modelId="{E0244292-DD7D-4461-A1B7-2AE2EEDF6667}" type="presOf" srcId="{A97AB439-80EB-4D4C-8F01-60A75FAE0106}" destId="{EBB880C1-7B8A-2A4E-975C-3263F12C917C}" srcOrd="0" destOrd="0" presId="urn:microsoft.com/office/officeart/2005/8/layout/venn1"/>
    <dgm:cxn modelId="{C326A4EF-4A12-4D80-A19C-C57ADDF1AFDE}" type="presOf" srcId="{228E57A2-EB4A-DB45-B0BF-AE760210755B}" destId="{087C59E6-467A-CD4D-86CF-3C3C643D5BA8}" srcOrd="1" destOrd="0" presId="urn:microsoft.com/office/officeart/2005/8/layout/venn1"/>
    <dgm:cxn modelId="{FA756631-5F71-4BA5-817A-72C6E7ABA398}" type="presOf" srcId="{DD3004B6-56BB-6648-9225-57C66533122C}" destId="{691CDB60-AA29-C240-BF7F-387D66025A88}" srcOrd="1" destOrd="0" presId="urn:microsoft.com/office/officeart/2005/8/layout/venn1"/>
    <dgm:cxn modelId="{4BA91C18-B97F-454E-A659-418BE4029002}" type="presOf" srcId="{38C42C72-F52F-D74F-81DB-9436C2567818}" destId="{A45CC39F-69CB-9741-B2F1-86AE3369B455}" srcOrd="0" destOrd="0" presId="urn:microsoft.com/office/officeart/2005/8/layout/venn1"/>
    <dgm:cxn modelId="{DDEB9642-FA10-D54D-A438-AC59E54895C3}" srcId="{A97AB439-80EB-4D4C-8F01-60A75FAE0106}" destId="{228E57A2-EB4A-DB45-B0BF-AE760210755B}" srcOrd="0" destOrd="0" parTransId="{6E6F0B41-4C28-CB46-B7BA-DC4D989270BF}" sibTransId="{CC0F0645-AB43-9349-9319-52F13ECA7C19}"/>
    <dgm:cxn modelId="{A192A5F1-EF6D-0A47-BD61-6C71777D73CD}" srcId="{A97AB439-80EB-4D4C-8F01-60A75FAE0106}" destId="{DD3004B6-56BB-6648-9225-57C66533122C}" srcOrd="2" destOrd="0" parTransId="{4540E6E5-AEF0-864D-9095-81DB03AA5169}" sibTransId="{426383F8-23A4-C045-A1C3-46CC1AF9D7C4}"/>
    <dgm:cxn modelId="{AA854E45-A30F-4A42-B780-164DA9DA7106}" type="presOf" srcId="{DD3004B6-56BB-6648-9225-57C66533122C}" destId="{BD255157-A322-7747-A999-E422F2FA6DB6}" srcOrd="0" destOrd="0" presId="urn:microsoft.com/office/officeart/2005/8/layout/venn1"/>
    <dgm:cxn modelId="{F02B0B44-36C6-4C3D-A182-F80E49458B80}" type="presParOf" srcId="{EBB880C1-7B8A-2A4E-975C-3263F12C917C}" destId="{1D9F1D89-9272-074F-9E11-C95B0EF436F0}" srcOrd="0" destOrd="0" presId="urn:microsoft.com/office/officeart/2005/8/layout/venn1"/>
    <dgm:cxn modelId="{BF31105B-DE65-4A2B-B6A0-EA6DA0990353}" type="presParOf" srcId="{EBB880C1-7B8A-2A4E-975C-3263F12C917C}" destId="{087C59E6-467A-CD4D-86CF-3C3C643D5BA8}" srcOrd="1" destOrd="0" presId="urn:microsoft.com/office/officeart/2005/8/layout/venn1"/>
    <dgm:cxn modelId="{14B2E0B6-FAEC-405E-9B92-EC7548B7FF02}" type="presParOf" srcId="{EBB880C1-7B8A-2A4E-975C-3263F12C917C}" destId="{A45CC39F-69CB-9741-B2F1-86AE3369B455}" srcOrd="2" destOrd="0" presId="urn:microsoft.com/office/officeart/2005/8/layout/venn1"/>
    <dgm:cxn modelId="{A0050F64-8DB1-41BB-9494-2AD5C0DFB0FE}" type="presParOf" srcId="{EBB880C1-7B8A-2A4E-975C-3263F12C917C}" destId="{CF7E734A-1106-B945-806C-3701810FDAE7}" srcOrd="3" destOrd="0" presId="urn:microsoft.com/office/officeart/2005/8/layout/venn1"/>
    <dgm:cxn modelId="{68392AA0-56D5-4DE6-9D7A-0B2599CDAEB1}" type="presParOf" srcId="{EBB880C1-7B8A-2A4E-975C-3263F12C917C}" destId="{BD255157-A322-7747-A999-E422F2FA6DB6}" srcOrd="4" destOrd="0" presId="urn:microsoft.com/office/officeart/2005/8/layout/venn1"/>
    <dgm:cxn modelId="{D387FC53-4865-4C6F-B694-839B3FC683C8}" type="presParOf" srcId="{EBB880C1-7B8A-2A4E-975C-3263F12C917C}" destId="{691CDB60-AA29-C240-BF7F-387D66025A8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5EB0FC-7552-1B42-B53F-4E1A16EC056B}" type="doc">
      <dgm:prSet loTypeId="urn:microsoft.com/office/officeart/2009/3/layout/HorizontalOrganizationChart" loCatId="relationship" qsTypeId="urn:microsoft.com/office/officeart/2005/8/quickstyle/simple3" qsCatId="simple" csTypeId="urn:microsoft.com/office/officeart/2005/8/colors/colorful1" csCatId="colorful" phldr="1"/>
      <dgm:spPr/>
      <dgm:t>
        <a:bodyPr/>
        <a:lstStyle/>
        <a:p>
          <a:endParaRPr lang="es-ES_tradnl"/>
        </a:p>
      </dgm:t>
    </dgm:pt>
    <dgm:pt modelId="{E210AEC8-A5F7-1940-8D7C-FFBF2996ED6A}">
      <dgm:prSet/>
      <dgm:spPr/>
      <dgm:t>
        <a:bodyPr/>
        <a:lstStyle/>
        <a:p>
          <a:pPr rtl="0"/>
          <a:r>
            <a:rPr lang="es-ES_tradnl" smtClean="0"/>
            <a:t>Atributos de calidad Unidimensional.</a:t>
          </a:r>
          <a:endParaRPr lang="es-ES_tradnl"/>
        </a:p>
      </dgm:t>
    </dgm:pt>
    <dgm:pt modelId="{CDA02A37-1AC3-A34F-BFE8-760B45C2D414}" type="parTrans" cxnId="{45636C4B-333E-784A-838B-CA0D725D653B}">
      <dgm:prSet/>
      <dgm:spPr/>
      <dgm:t>
        <a:bodyPr/>
        <a:lstStyle/>
        <a:p>
          <a:endParaRPr lang="es-ES_tradnl"/>
        </a:p>
      </dgm:t>
    </dgm:pt>
    <dgm:pt modelId="{3CE03C64-EF99-5645-BD5B-768220680549}" type="sibTrans" cxnId="{45636C4B-333E-784A-838B-CA0D725D653B}">
      <dgm:prSet/>
      <dgm:spPr/>
      <dgm:t>
        <a:bodyPr/>
        <a:lstStyle/>
        <a:p>
          <a:endParaRPr lang="es-ES_tradnl"/>
        </a:p>
      </dgm:t>
    </dgm:pt>
    <dgm:pt modelId="{ACBC0AC9-F246-AB45-AF1B-2FC035E3D7DF}">
      <dgm:prSet/>
      <dgm:spPr/>
      <dgm:t>
        <a:bodyPr/>
        <a:lstStyle/>
        <a:p>
          <a:pPr rtl="0"/>
          <a:r>
            <a:rPr lang="es-ES" dirty="0" smtClean="0"/>
            <a:t>Están positiva y  linealmente relacionados con la satisfacción cuando mayor es el grado de cumplimiento del atributo, será mayor el grado de satisfacción del cliente y viceversa. </a:t>
          </a:r>
          <a:endParaRPr lang="es-ES" dirty="0"/>
        </a:p>
      </dgm:t>
    </dgm:pt>
    <dgm:pt modelId="{30888727-570E-284A-9E8A-3E7625C30E1E}" type="parTrans" cxnId="{4A047E88-C64A-C240-8EE4-05C60EFAEA86}">
      <dgm:prSet/>
      <dgm:spPr/>
      <dgm:t>
        <a:bodyPr/>
        <a:lstStyle/>
        <a:p>
          <a:endParaRPr lang="es-ES_tradnl"/>
        </a:p>
      </dgm:t>
    </dgm:pt>
    <dgm:pt modelId="{1B637A4C-0695-9C4E-9C84-4D59C4C409CE}" type="sibTrans" cxnId="{4A047E88-C64A-C240-8EE4-05C60EFAEA86}">
      <dgm:prSet/>
      <dgm:spPr/>
      <dgm:t>
        <a:bodyPr/>
        <a:lstStyle/>
        <a:p>
          <a:endParaRPr lang="es-ES_tradnl"/>
        </a:p>
      </dgm:t>
    </dgm:pt>
    <dgm:pt modelId="{D696A8F7-2B7F-B34E-A5A5-FC4489DB2E7E}">
      <dgm:prSet/>
      <dgm:spPr/>
      <dgm:t>
        <a:bodyPr/>
        <a:lstStyle/>
        <a:p>
          <a:pPr rtl="0"/>
          <a:r>
            <a:rPr lang="es-ES" smtClean="0"/>
            <a:t>Atributos de calidad requerida</a:t>
          </a:r>
          <a:endParaRPr lang="es-ES"/>
        </a:p>
      </dgm:t>
    </dgm:pt>
    <dgm:pt modelId="{BA8E2478-271D-3749-AA3B-71568984A44C}" type="parTrans" cxnId="{A5B9FB36-54B4-F149-BB5C-76C6E1AF0293}">
      <dgm:prSet/>
      <dgm:spPr/>
      <dgm:t>
        <a:bodyPr/>
        <a:lstStyle/>
        <a:p>
          <a:endParaRPr lang="es-ES_tradnl"/>
        </a:p>
      </dgm:t>
    </dgm:pt>
    <dgm:pt modelId="{5F1187AB-6298-FC46-A835-F879E4215A59}" type="sibTrans" cxnId="{A5B9FB36-54B4-F149-BB5C-76C6E1AF0293}">
      <dgm:prSet/>
      <dgm:spPr/>
      <dgm:t>
        <a:bodyPr/>
        <a:lstStyle/>
        <a:p>
          <a:endParaRPr lang="es-ES_tradnl"/>
        </a:p>
      </dgm:t>
    </dgm:pt>
    <dgm:pt modelId="{D7684780-B737-E84A-A999-4D09C77037B8}">
      <dgm:prSet/>
      <dgm:spPr/>
      <dgm:t>
        <a:bodyPr/>
        <a:lstStyle/>
        <a:p>
          <a:pPr rtl="0"/>
          <a:r>
            <a:rPr lang="es-ES_tradnl" dirty="0" smtClean="0"/>
            <a:t>Si el atributo no esta presente causa insatisfacción, si lo esta no produce satisfacción </a:t>
          </a:r>
          <a:endParaRPr lang="es-ES_tradnl" dirty="0"/>
        </a:p>
      </dgm:t>
    </dgm:pt>
    <dgm:pt modelId="{1F65809E-90B5-794F-A1BF-C1CA3306080F}" type="parTrans" cxnId="{E55B4DCD-60F9-3E46-B4A3-F8CEEC2A0D05}">
      <dgm:prSet/>
      <dgm:spPr/>
      <dgm:t>
        <a:bodyPr/>
        <a:lstStyle/>
        <a:p>
          <a:endParaRPr lang="es-ES_tradnl"/>
        </a:p>
      </dgm:t>
    </dgm:pt>
    <dgm:pt modelId="{473EFDBA-90D9-F24A-B6EE-CA338132F338}" type="sibTrans" cxnId="{E55B4DCD-60F9-3E46-B4A3-F8CEEC2A0D05}">
      <dgm:prSet/>
      <dgm:spPr/>
      <dgm:t>
        <a:bodyPr/>
        <a:lstStyle/>
        <a:p>
          <a:endParaRPr lang="es-ES_tradnl"/>
        </a:p>
      </dgm:t>
    </dgm:pt>
    <dgm:pt modelId="{C40C1764-45FA-CC42-BFB7-212641E1AC22}">
      <dgm:prSet/>
      <dgm:spPr/>
      <dgm:t>
        <a:bodyPr/>
        <a:lstStyle/>
        <a:p>
          <a:pPr rtl="0"/>
          <a:r>
            <a:rPr lang="es-ES" smtClean="0"/>
            <a:t>Atributos de calidad atractiva</a:t>
          </a:r>
          <a:endParaRPr lang="es-ES"/>
        </a:p>
      </dgm:t>
    </dgm:pt>
    <dgm:pt modelId="{14E56EE9-2355-C84A-B4E7-E01CA6490FDD}" type="parTrans" cxnId="{A473A33F-1A72-8042-A869-D72266BF4986}">
      <dgm:prSet/>
      <dgm:spPr/>
      <dgm:t>
        <a:bodyPr/>
        <a:lstStyle/>
        <a:p>
          <a:endParaRPr lang="es-ES_tradnl"/>
        </a:p>
      </dgm:t>
    </dgm:pt>
    <dgm:pt modelId="{607CC6B8-B8D1-3148-9B3A-089D000A3F58}" type="sibTrans" cxnId="{A473A33F-1A72-8042-A869-D72266BF4986}">
      <dgm:prSet/>
      <dgm:spPr/>
      <dgm:t>
        <a:bodyPr/>
        <a:lstStyle/>
        <a:p>
          <a:endParaRPr lang="es-ES_tradnl"/>
        </a:p>
      </dgm:t>
    </dgm:pt>
    <dgm:pt modelId="{3072FD41-0699-6542-B1F9-81B19444E912}">
      <dgm:prSet/>
      <dgm:spPr/>
      <dgm:t>
        <a:bodyPr/>
        <a:lstStyle/>
        <a:p>
          <a:pPr rtl="0"/>
          <a:r>
            <a:rPr lang="es-ES" dirty="0" smtClean="0"/>
            <a:t>Si este atributo no se cumple no disminuye la satisfacción del cliente</a:t>
          </a:r>
          <a:endParaRPr lang="es-ES" dirty="0"/>
        </a:p>
      </dgm:t>
    </dgm:pt>
    <dgm:pt modelId="{37EB323F-93AD-2440-B6DD-AE785222C3EB}" type="parTrans" cxnId="{416A4580-52BA-614D-98CD-975C53AF5140}">
      <dgm:prSet/>
      <dgm:spPr/>
      <dgm:t>
        <a:bodyPr/>
        <a:lstStyle/>
        <a:p>
          <a:endParaRPr lang="es-ES_tradnl"/>
        </a:p>
      </dgm:t>
    </dgm:pt>
    <dgm:pt modelId="{3CA3297D-5CE3-D64F-899D-364C2C7E012B}" type="sibTrans" cxnId="{416A4580-52BA-614D-98CD-975C53AF5140}">
      <dgm:prSet/>
      <dgm:spPr/>
      <dgm:t>
        <a:bodyPr/>
        <a:lstStyle/>
        <a:p>
          <a:endParaRPr lang="es-ES_tradnl"/>
        </a:p>
      </dgm:t>
    </dgm:pt>
    <dgm:pt modelId="{1505EECD-E6C4-8941-B8EC-8572508F4C75}">
      <dgm:prSet/>
      <dgm:spPr/>
      <dgm:t>
        <a:bodyPr/>
        <a:lstStyle/>
        <a:p>
          <a:pPr rtl="0"/>
          <a:r>
            <a:rPr lang="es-ES" smtClean="0"/>
            <a:t>este es un factor diferencial del producto o servicio de la competencia </a:t>
          </a:r>
          <a:endParaRPr lang="es-ES"/>
        </a:p>
      </dgm:t>
    </dgm:pt>
    <dgm:pt modelId="{B13CC5A4-E85C-9D4D-A14E-D465BBC16358}" type="parTrans" cxnId="{A17E1407-47AC-5640-BEA6-E0ACF180E711}">
      <dgm:prSet/>
      <dgm:spPr/>
      <dgm:t>
        <a:bodyPr/>
        <a:lstStyle/>
        <a:p>
          <a:endParaRPr lang="es-ES_tradnl"/>
        </a:p>
      </dgm:t>
    </dgm:pt>
    <dgm:pt modelId="{5499A588-8334-EF40-91EF-37DA8F7EF2C8}" type="sibTrans" cxnId="{A17E1407-47AC-5640-BEA6-E0ACF180E711}">
      <dgm:prSet/>
      <dgm:spPr/>
      <dgm:t>
        <a:bodyPr/>
        <a:lstStyle/>
        <a:p>
          <a:endParaRPr lang="es-ES_tradnl"/>
        </a:p>
      </dgm:t>
    </dgm:pt>
    <dgm:pt modelId="{30B97E56-E2B2-5340-9F82-296D24DE5082}">
      <dgm:prSet/>
      <dgm:spPr/>
      <dgm:t>
        <a:bodyPr/>
        <a:lstStyle/>
        <a:p>
          <a:pPr rtl="0"/>
          <a:r>
            <a:rPr lang="es-ES" smtClean="0"/>
            <a:t>Atributos de calidad indiferente</a:t>
          </a:r>
          <a:endParaRPr lang="es-ES"/>
        </a:p>
      </dgm:t>
    </dgm:pt>
    <dgm:pt modelId="{B78FF814-820F-4449-A972-4F2E2CD3A2F9}" type="parTrans" cxnId="{5EEF7645-B185-7F4A-A260-AF6C4525EEEE}">
      <dgm:prSet/>
      <dgm:spPr/>
      <dgm:t>
        <a:bodyPr/>
        <a:lstStyle/>
        <a:p>
          <a:endParaRPr lang="es-ES_tradnl"/>
        </a:p>
      </dgm:t>
    </dgm:pt>
    <dgm:pt modelId="{B110B575-38FF-B14F-8B00-9EE59B74D24B}" type="sibTrans" cxnId="{5EEF7645-B185-7F4A-A260-AF6C4525EEEE}">
      <dgm:prSet/>
      <dgm:spPr/>
      <dgm:t>
        <a:bodyPr/>
        <a:lstStyle/>
        <a:p>
          <a:endParaRPr lang="es-ES_tradnl"/>
        </a:p>
      </dgm:t>
    </dgm:pt>
    <dgm:pt modelId="{70BBFFE7-DE48-1C4A-B61C-52B6968C1796}">
      <dgm:prSet/>
      <dgm:spPr/>
      <dgm:t>
        <a:bodyPr/>
        <a:lstStyle/>
        <a:p>
          <a:pPr rtl="0"/>
          <a:r>
            <a:rPr lang="es-ES" dirty="0" smtClean="0"/>
            <a:t>La presencia o ausencia de este atributo no causa ningún efecto sobre la satisfacción o insatisfacción percibida </a:t>
          </a:r>
          <a:endParaRPr lang="es-ES" dirty="0"/>
        </a:p>
      </dgm:t>
    </dgm:pt>
    <dgm:pt modelId="{E3533AD6-DF16-C44B-BA47-385F54B1EB32}" type="parTrans" cxnId="{367CD621-142A-CF4A-BB3E-114F5558DC68}">
      <dgm:prSet/>
      <dgm:spPr/>
      <dgm:t>
        <a:bodyPr/>
        <a:lstStyle/>
        <a:p>
          <a:endParaRPr lang="es-ES_tradnl"/>
        </a:p>
      </dgm:t>
    </dgm:pt>
    <dgm:pt modelId="{2D76C5B9-93E7-1C4D-8E96-8BC3FBF77BDF}" type="sibTrans" cxnId="{367CD621-142A-CF4A-BB3E-114F5558DC68}">
      <dgm:prSet/>
      <dgm:spPr/>
      <dgm:t>
        <a:bodyPr/>
        <a:lstStyle/>
        <a:p>
          <a:endParaRPr lang="es-ES_tradnl"/>
        </a:p>
      </dgm:t>
    </dgm:pt>
    <dgm:pt modelId="{40B0CB23-F033-EE40-8025-14F49C9DB6F3}">
      <dgm:prSet/>
      <dgm:spPr/>
      <dgm:t>
        <a:bodyPr/>
        <a:lstStyle/>
        <a:p>
          <a:pPr rtl="0"/>
          <a:r>
            <a:rPr lang="es-ES" smtClean="0"/>
            <a:t>Atributo de calidad inversa </a:t>
          </a:r>
          <a:endParaRPr lang="es-ES"/>
        </a:p>
      </dgm:t>
    </dgm:pt>
    <dgm:pt modelId="{76A6E565-A50E-2E4B-84B9-F23C812130DC}" type="parTrans" cxnId="{984FE4A9-FC0E-1447-AD1B-A9DED8A083C0}">
      <dgm:prSet/>
      <dgm:spPr/>
      <dgm:t>
        <a:bodyPr/>
        <a:lstStyle/>
        <a:p>
          <a:endParaRPr lang="es-ES_tradnl"/>
        </a:p>
      </dgm:t>
    </dgm:pt>
    <dgm:pt modelId="{C2767A80-943A-9B4E-B5B1-94AB5E119051}" type="sibTrans" cxnId="{984FE4A9-FC0E-1447-AD1B-A9DED8A083C0}">
      <dgm:prSet/>
      <dgm:spPr/>
      <dgm:t>
        <a:bodyPr/>
        <a:lstStyle/>
        <a:p>
          <a:endParaRPr lang="es-ES_tradnl"/>
        </a:p>
      </dgm:t>
    </dgm:pt>
    <dgm:pt modelId="{72EB19C3-B8A8-3F49-A037-FABBFFEB10FC}">
      <dgm:prSet/>
      <dgm:spPr/>
      <dgm:t>
        <a:bodyPr/>
        <a:lstStyle/>
        <a:p>
          <a:pPr rtl="0"/>
          <a:r>
            <a:rPr lang="es-ES" dirty="0" smtClean="0"/>
            <a:t>Un atributo cuya presencia causa insatisfacción en los clientes y su ausencia genera satisfacción </a:t>
          </a:r>
          <a:endParaRPr lang="es-ES" dirty="0"/>
        </a:p>
      </dgm:t>
    </dgm:pt>
    <dgm:pt modelId="{89D5E1B0-5D8A-7B4F-B234-DFA76D467F88}" type="parTrans" cxnId="{411936F1-D4E0-1342-B628-01600BB6A963}">
      <dgm:prSet/>
      <dgm:spPr/>
      <dgm:t>
        <a:bodyPr/>
        <a:lstStyle/>
        <a:p>
          <a:endParaRPr lang="es-ES_tradnl"/>
        </a:p>
      </dgm:t>
    </dgm:pt>
    <dgm:pt modelId="{6D941E3C-B079-6640-90A2-4435AB877532}" type="sibTrans" cxnId="{411936F1-D4E0-1342-B628-01600BB6A963}">
      <dgm:prSet/>
      <dgm:spPr/>
      <dgm:t>
        <a:bodyPr/>
        <a:lstStyle/>
        <a:p>
          <a:endParaRPr lang="es-ES_tradnl"/>
        </a:p>
      </dgm:t>
    </dgm:pt>
    <dgm:pt modelId="{F34043F5-08FD-9842-BC7C-4543665B7839}" type="pres">
      <dgm:prSet presAssocID="{775EB0FC-7552-1B42-B53F-4E1A16EC056B}" presName="hierChild1" presStyleCnt="0">
        <dgm:presLayoutVars>
          <dgm:orgChart val="1"/>
          <dgm:chPref val="1"/>
          <dgm:dir/>
          <dgm:animOne val="branch"/>
          <dgm:animLvl val="lvl"/>
          <dgm:resizeHandles/>
        </dgm:presLayoutVars>
      </dgm:prSet>
      <dgm:spPr/>
      <dgm:t>
        <a:bodyPr/>
        <a:lstStyle/>
        <a:p>
          <a:endParaRPr lang="es-ES_tradnl"/>
        </a:p>
      </dgm:t>
    </dgm:pt>
    <dgm:pt modelId="{51F72B4E-D162-3049-991C-FB15798CA347}" type="pres">
      <dgm:prSet presAssocID="{E210AEC8-A5F7-1940-8D7C-FFBF2996ED6A}" presName="hierRoot1" presStyleCnt="0">
        <dgm:presLayoutVars>
          <dgm:hierBranch val="init"/>
        </dgm:presLayoutVars>
      </dgm:prSet>
      <dgm:spPr/>
      <dgm:t>
        <a:bodyPr/>
        <a:lstStyle/>
        <a:p>
          <a:endParaRPr lang="es-EC"/>
        </a:p>
      </dgm:t>
    </dgm:pt>
    <dgm:pt modelId="{C4B77A42-4489-9C42-BBD2-7712BE84A7D7}" type="pres">
      <dgm:prSet presAssocID="{E210AEC8-A5F7-1940-8D7C-FFBF2996ED6A}" presName="rootComposite1" presStyleCnt="0"/>
      <dgm:spPr/>
      <dgm:t>
        <a:bodyPr/>
        <a:lstStyle/>
        <a:p>
          <a:endParaRPr lang="es-EC"/>
        </a:p>
      </dgm:t>
    </dgm:pt>
    <dgm:pt modelId="{2FCEE2B6-0748-694B-81E8-E70F5B3FF91B}" type="pres">
      <dgm:prSet presAssocID="{E210AEC8-A5F7-1940-8D7C-FFBF2996ED6A}" presName="rootText1" presStyleLbl="node0" presStyleIdx="0" presStyleCnt="5">
        <dgm:presLayoutVars>
          <dgm:chPref val="3"/>
        </dgm:presLayoutVars>
      </dgm:prSet>
      <dgm:spPr/>
      <dgm:t>
        <a:bodyPr/>
        <a:lstStyle/>
        <a:p>
          <a:endParaRPr lang="es-ES_tradnl"/>
        </a:p>
      </dgm:t>
    </dgm:pt>
    <dgm:pt modelId="{23814645-2B84-F643-9672-12D6CDDB4141}" type="pres">
      <dgm:prSet presAssocID="{E210AEC8-A5F7-1940-8D7C-FFBF2996ED6A}" presName="rootConnector1" presStyleLbl="node1" presStyleIdx="0" presStyleCnt="0"/>
      <dgm:spPr/>
      <dgm:t>
        <a:bodyPr/>
        <a:lstStyle/>
        <a:p>
          <a:endParaRPr lang="es-ES_tradnl"/>
        </a:p>
      </dgm:t>
    </dgm:pt>
    <dgm:pt modelId="{B32F39DC-326A-704E-B23A-D0F751F16E82}" type="pres">
      <dgm:prSet presAssocID="{E210AEC8-A5F7-1940-8D7C-FFBF2996ED6A}" presName="hierChild2" presStyleCnt="0"/>
      <dgm:spPr/>
      <dgm:t>
        <a:bodyPr/>
        <a:lstStyle/>
        <a:p>
          <a:endParaRPr lang="es-EC"/>
        </a:p>
      </dgm:t>
    </dgm:pt>
    <dgm:pt modelId="{40A693D9-20D9-A347-A0A1-708E5CB61F8B}" type="pres">
      <dgm:prSet presAssocID="{30888727-570E-284A-9E8A-3E7625C30E1E}" presName="Name64" presStyleLbl="parChTrans1D2" presStyleIdx="0" presStyleCnt="6"/>
      <dgm:spPr/>
      <dgm:t>
        <a:bodyPr/>
        <a:lstStyle/>
        <a:p>
          <a:endParaRPr lang="es-ES_tradnl"/>
        </a:p>
      </dgm:t>
    </dgm:pt>
    <dgm:pt modelId="{14A6AC02-EF4D-4549-AB23-D9FD2EEB508C}" type="pres">
      <dgm:prSet presAssocID="{ACBC0AC9-F246-AB45-AF1B-2FC035E3D7DF}" presName="hierRoot2" presStyleCnt="0">
        <dgm:presLayoutVars>
          <dgm:hierBranch val="init"/>
        </dgm:presLayoutVars>
      </dgm:prSet>
      <dgm:spPr/>
      <dgm:t>
        <a:bodyPr/>
        <a:lstStyle/>
        <a:p>
          <a:endParaRPr lang="es-EC"/>
        </a:p>
      </dgm:t>
    </dgm:pt>
    <dgm:pt modelId="{CE5CAEA1-0F0C-3A43-8367-0DA5356479A1}" type="pres">
      <dgm:prSet presAssocID="{ACBC0AC9-F246-AB45-AF1B-2FC035E3D7DF}" presName="rootComposite" presStyleCnt="0"/>
      <dgm:spPr/>
      <dgm:t>
        <a:bodyPr/>
        <a:lstStyle/>
        <a:p>
          <a:endParaRPr lang="es-EC"/>
        </a:p>
      </dgm:t>
    </dgm:pt>
    <dgm:pt modelId="{EF486BEB-3E04-C04B-A9AF-2C34D26445FF}" type="pres">
      <dgm:prSet presAssocID="{ACBC0AC9-F246-AB45-AF1B-2FC035E3D7DF}" presName="rootText" presStyleLbl="node2" presStyleIdx="0" presStyleCnt="6" custScaleX="240252">
        <dgm:presLayoutVars>
          <dgm:chPref val="3"/>
        </dgm:presLayoutVars>
      </dgm:prSet>
      <dgm:spPr/>
      <dgm:t>
        <a:bodyPr/>
        <a:lstStyle/>
        <a:p>
          <a:endParaRPr lang="es-ES_tradnl"/>
        </a:p>
      </dgm:t>
    </dgm:pt>
    <dgm:pt modelId="{4B72D3DA-4F97-2D43-A7DE-FBA49F12D971}" type="pres">
      <dgm:prSet presAssocID="{ACBC0AC9-F246-AB45-AF1B-2FC035E3D7DF}" presName="rootConnector" presStyleLbl="node2" presStyleIdx="0" presStyleCnt="6"/>
      <dgm:spPr/>
      <dgm:t>
        <a:bodyPr/>
        <a:lstStyle/>
        <a:p>
          <a:endParaRPr lang="es-ES_tradnl"/>
        </a:p>
      </dgm:t>
    </dgm:pt>
    <dgm:pt modelId="{A699F282-D8BC-7B48-8434-26F3A41596C3}" type="pres">
      <dgm:prSet presAssocID="{ACBC0AC9-F246-AB45-AF1B-2FC035E3D7DF}" presName="hierChild4" presStyleCnt="0"/>
      <dgm:spPr/>
      <dgm:t>
        <a:bodyPr/>
        <a:lstStyle/>
        <a:p>
          <a:endParaRPr lang="es-EC"/>
        </a:p>
      </dgm:t>
    </dgm:pt>
    <dgm:pt modelId="{A7536FBD-9558-2B49-BB80-5093C126479A}" type="pres">
      <dgm:prSet presAssocID="{ACBC0AC9-F246-AB45-AF1B-2FC035E3D7DF}" presName="hierChild5" presStyleCnt="0"/>
      <dgm:spPr/>
      <dgm:t>
        <a:bodyPr/>
        <a:lstStyle/>
        <a:p>
          <a:endParaRPr lang="es-EC"/>
        </a:p>
      </dgm:t>
    </dgm:pt>
    <dgm:pt modelId="{1BDEFB23-A1FF-5649-B124-0D6AF2B9C125}" type="pres">
      <dgm:prSet presAssocID="{E210AEC8-A5F7-1940-8D7C-FFBF2996ED6A}" presName="hierChild3" presStyleCnt="0"/>
      <dgm:spPr/>
      <dgm:t>
        <a:bodyPr/>
        <a:lstStyle/>
        <a:p>
          <a:endParaRPr lang="es-EC"/>
        </a:p>
      </dgm:t>
    </dgm:pt>
    <dgm:pt modelId="{8DB008D5-C1C1-1E46-8EA0-07AAE9D07C31}" type="pres">
      <dgm:prSet presAssocID="{D696A8F7-2B7F-B34E-A5A5-FC4489DB2E7E}" presName="hierRoot1" presStyleCnt="0">
        <dgm:presLayoutVars>
          <dgm:hierBranch val="init"/>
        </dgm:presLayoutVars>
      </dgm:prSet>
      <dgm:spPr/>
      <dgm:t>
        <a:bodyPr/>
        <a:lstStyle/>
        <a:p>
          <a:endParaRPr lang="es-EC"/>
        </a:p>
      </dgm:t>
    </dgm:pt>
    <dgm:pt modelId="{67FCCDD3-38D8-AE4B-B32C-C7CC55535E01}" type="pres">
      <dgm:prSet presAssocID="{D696A8F7-2B7F-B34E-A5A5-FC4489DB2E7E}" presName="rootComposite1" presStyleCnt="0"/>
      <dgm:spPr/>
      <dgm:t>
        <a:bodyPr/>
        <a:lstStyle/>
        <a:p>
          <a:endParaRPr lang="es-EC"/>
        </a:p>
      </dgm:t>
    </dgm:pt>
    <dgm:pt modelId="{85FA1D9C-F4DE-6442-8D47-811D3B125463}" type="pres">
      <dgm:prSet presAssocID="{D696A8F7-2B7F-B34E-A5A5-FC4489DB2E7E}" presName="rootText1" presStyleLbl="node0" presStyleIdx="1" presStyleCnt="5">
        <dgm:presLayoutVars>
          <dgm:chPref val="3"/>
        </dgm:presLayoutVars>
      </dgm:prSet>
      <dgm:spPr/>
      <dgm:t>
        <a:bodyPr/>
        <a:lstStyle/>
        <a:p>
          <a:endParaRPr lang="es-ES_tradnl"/>
        </a:p>
      </dgm:t>
    </dgm:pt>
    <dgm:pt modelId="{81B92343-843A-9B47-819D-023CA5B9EABB}" type="pres">
      <dgm:prSet presAssocID="{D696A8F7-2B7F-B34E-A5A5-FC4489DB2E7E}" presName="rootConnector1" presStyleLbl="node1" presStyleIdx="0" presStyleCnt="0"/>
      <dgm:spPr/>
      <dgm:t>
        <a:bodyPr/>
        <a:lstStyle/>
        <a:p>
          <a:endParaRPr lang="es-ES_tradnl"/>
        </a:p>
      </dgm:t>
    </dgm:pt>
    <dgm:pt modelId="{CEA17F49-C2C5-4740-B630-EA67C068EB22}" type="pres">
      <dgm:prSet presAssocID="{D696A8F7-2B7F-B34E-A5A5-FC4489DB2E7E}" presName="hierChild2" presStyleCnt="0"/>
      <dgm:spPr/>
      <dgm:t>
        <a:bodyPr/>
        <a:lstStyle/>
        <a:p>
          <a:endParaRPr lang="es-EC"/>
        </a:p>
      </dgm:t>
    </dgm:pt>
    <dgm:pt modelId="{16439736-76B0-624A-A768-D9791682DEC9}" type="pres">
      <dgm:prSet presAssocID="{1F65809E-90B5-794F-A1BF-C1CA3306080F}" presName="Name64" presStyleLbl="parChTrans1D2" presStyleIdx="1" presStyleCnt="6"/>
      <dgm:spPr/>
      <dgm:t>
        <a:bodyPr/>
        <a:lstStyle/>
        <a:p>
          <a:endParaRPr lang="es-ES_tradnl"/>
        </a:p>
      </dgm:t>
    </dgm:pt>
    <dgm:pt modelId="{D7EC4FF5-A4CC-864C-8E0B-1FF16780AAE0}" type="pres">
      <dgm:prSet presAssocID="{D7684780-B737-E84A-A999-4D09C77037B8}" presName="hierRoot2" presStyleCnt="0">
        <dgm:presLayoutVars>
          <dgm:hierBranch val="init"/>
        </dgm:presLayoutVars>
      </dgm:prSet>
      <dgm:spPr/>
      <dgm:t>
        <a:bodyPr/>
        <a:lstStyle/>
        <a:p>
          <a:endParaRPr lang="es-EC"/>
        </a:p>
      </dgm:t>
    </dgm:pt>
    <dgm:pt modelId="{11F5A351-8EC5-2B46-9867-84F84716533F}" type="pres">
      <dgm:prSet presAssocID="{D7684780-B737-E84A-A999-4D09C77037B8}" presName="rootComposite" presStyleCnt="0"/>
      <dgm:spPr/>
      <dgm:t>
        <a:bodyPr/>
        <a:lstStyle/>
        <a:p>
          <a:endParaRPr lang="es-EC"/>
        </a:p>
      </dgm:t>
    </dgm:pt>
    <dgm:pt modelId="{6A37C689-DA7B-2740-9C93-AD8E9B86A1B3}" type="pres">
      <dgm:prSet presAssocID="{D7684780-B737-E84A-A999-4D09C77037B8}" presName="rootText" presStyleLbl="node2" presStyleIdx="1" presStyleCnt="6" custScaleX="240252">
        <dgm:presLayoutVars>
          <dgm:chPref val="3"/>
        </dgm:presLayoutVars>
      </dgm:prSet>
      <dgm:spPr/>
      <dgm:t>
        <a:bodyPr/>
        <a:lstStyle/>
        <a:p>
          <a:endParaRPr lang="es-ES_tradnl"/>
        </a:p>
      </dgm:t>
    </dgm:pt>
    <dgm:pt modelId="{8067D6E9-10AD-4D4A-B6B1-CB9881009A39}" type="pres">
      <dgm:prSet presAssocID="{D7684780-B737-E84A-A999-4D09C77037B8}" presName="rootConnector" presStyleLbl="node2" presStyleIdx="1" presStyleCnt="6"/>
      <dgm:spPr/>
      <dgm:t>
        <a:bodyPr/>
        <a:lstStyle/>
        <a:p>
          <a:endParaRPr lang="es-ES_tradnl"/>
        </a:p>
      </dgm:t>
    </dgm:pt>
    <dgm:pt modelId="{D68EFF26-5938-694E-B69F-3E7A0A1EF78B}" type="pres">
      <dgm:prSet presAssocID="{D7684780-B737-E84A-A999-4D09C77037B8}" presName="hierChild4" presStyleCnt="0"/>
      <dgm:spPr/>
      <dgm:t>
        <a:bodyPr/>
        <a:lstStyle/>
        <a:p>
          <a:endParaRPr lang="es-EC"/>
        </a:p>
      </dgm:t>
    </dgm:pt>
    <dgm:pt modelId="{A766ADEF-CD86-9142-8E10-A06FA833A11F}" type="pres">
      <dgm:prSet presAssocID="{D7684780-B737-E84A-A999-4D09C77037B8}" presName="hierChild5" presStyleCnt="0"/>
      <dgm:spPr/>
      <dgm:t>
        <a:bodyPr/>
        <a:lstStyle/>
        <a:p>
          <a:endParaRPr lang="es-EC"/>
        </a:p>
      </dgm:t>
    </dgm:pt>
    <dgm:pt modelId="{2D30E63B-C387-9847-8E52-04E1E1546B9D}" type="pres">
      <dgm:prSet presAssocID="{D696A8F7-2B7F-B34E-A5A5-FC4489DB2E7E}" presName="hierChild3" presStyleCnt="0"/>
      <dgm:spPr/>
      <dgm:t>
        <a:bodyPr/>
        <a:lstStyle/>
        <a:p>
          <a:endParaRPr lang="es-EC"/>
        </a:p>
      </dgm:t>
    </dgm:pt>
    <dgm:pt modelId="{FF1E20EA-798C-3B4D-97FE-2BBC4C58C306}" type="pres">
      <dgm:prSet presAssocID="{C40C1764-45FA-CC42-BFB7-212641E1AC22}" presName="hierRoot1" presStyleCnt="0">
        <dgm:presLayoutVars>
          <dgm:hierBranch val="init"/>
        </dgm:presLayoutVars>
      </dgm:prSet>
      <dgm:spPr/>
      <dgm:t>
        <a:bodyPr/>
        <a:lstStyle/>
        <a:p>
          <a:endParaRPr lang="es-EC"/>
        </a:p>
      </dgm:t>
    </dgm:pt>
    <dgm:pt modelId="{7185E5E7-558F-A044-A525-8CA13BD94FD4}" type="pres">
      <dgm:prSet presAssocID="{C40C1764-45FA-CC42-BFB7-212641E1AC22}" presName="rootComposite1" presStyleCnt="0"/>
      <dgm:spPr/>
      <dgm:t>
        <a:bodyPr/>
        <a:lstStyle/>
        <a:p>
          <a:endParaRPr lang="es-EC"/>
        </a:p>
      </dgm:t>
    </dgm:pt>
    <dgm:pt modelId="{E8B7F8C7-E3E2-6746-9DB8-BCC5592756F1}" type="pres">
      <dgm:prSet presAssocID="{C40C1764-45FA-CC42-BFB7-212641E1AC22}" presName="rootText1" presStyleLbl="node0" presStyleIdx="2" presStyleCnt="5">
        <dgm:presLayoutVars>
          <dgm:chPref val="3"/>
        </dgm:presLayoutVars>
      </dgm:prSet>
      <dgm:spPr/>
      <dgm:t>
        <a:bodyPr/>
        <a:lstStyle/>
        <a:p>
          <a:endParaRPr lang="es-ES_tradnl"/>
        </a:p>
      </dgm:t>
    </dgm:pt>
    <dgm:pt modelId="{D0B07D61-6952-C648-937F-583142DA346C}" type="pres">
      <dgm:prSet presAssocID="{C40C1764-45FA-CC42-BFB7-212641E1AC22}" presName="rootConnector1" presStyleLbl="node1" presStyleIdx="0" presStyleCnt="0"/>
      <dgm:spPr/>
      <dgm:t>
        <a:bodyPr/>
        <a:lstStyle/>
        <a:p>
          <a:endParaRPr lang="es-ES_tradnl"/>
        </a:p>
      </dgm:t>
    </dgm:pt>
    <dgm:pt modelId="{470C9987-35AA-2541-B253-EC9AE8D60799}" type="pres">
      <dgm:prSet presAssocID="{C40C1764-45FA-CC42-BFB7-212641E1AC22}" presName="hierChild2" presStyleCnt="0"/>
      <dgm:spPr/>
      <dgm:t>
        <a:bodyPr/>
        <a:lstStyle/>
        <a:p>
          <a:endParaRPr lang="es-EC"/>
        </a:p>
      </dgm:t>
    </dgm:pt>
    <dgm:pt modelId="{81874AD7-AC98-E84A-87C4-263A2393C622}" type="pres">
      <dgm:prSet presAssocID="{37EB323F-93AD-2440-B6DD-AE785222C3EB}" presName="Name64" presStyleLbl="parChTrans1D2" presStyleIdx="2" presStyleCnt="6"/>
      <dgm:spPr/>
      <dgm:t>
        <a:bodyPr/>
        <a:lstStyle/>
        <a:p>
          <a:endParaRPr lang="es-ES_tradnl"/>
        </a:p>
      </dgm:t>
    </dgm:pt>
    <dgm:pt modelId="{7B163306-2423-FB40-97C8-B1F8721E5063}" type="pres">
      <dgm:prSet presAssocID="{3072FD41-0699-6542-B1F9-81B19444E912}" presName="hierRoot2" presStyleCnt="0">
        <dgm:presLayoutVars>
          <dgm:hierBranch val="init"/>
        </dgm:presLayoutVars>
      </dgm:prSet>
      <dgm:spPr/>
      <dgm:t>
        <a:bodyPr/>
        <a:lstStyle/>
        <a:p>
          <a:endParaRPr lang="es-EC"/>
        </a:p>
      </dgm:t>
    </dgm:pt>
    <dgm:pt modelId="{0D79E218-7CFF-5B4D-A151-7EAF2A66CC60}" type="pres">
      <dgm:prSet presAssocID="{3072FD41-0699-6542-B1F9-81B19444E912}" presName="rootComposite" presStyleCnt="0"/>
      <dgm:spPr/>
      <dgm:t>
        <a:bodyPr/>
        <a:lstStyle/>
        <a:p>
          <a:endParaRPr lang="es-EC"/>
        </a:p>
      </dgm:t>
    </dgm:pt>
    <dgm:pt modelId="{C4749A9B-2133-A640-91F9-5A6F727029EB}" type="pres">
      <dgm:prSet presAssocID="{3072FD41-0699-6542-B1F9-81B19444E912}" presName="rootText" presStyleLbl="node2" presStyleIdx="2" presStyleCnt="6" custScaleX="239540">
        <dgm:presLayoutVars>
          <dgm:chPref val="3"/>
        </dgm:presLayoutVars>
      </dgm:prSet>
      <dgm:spPr/>
      <dgm:t>
        <a:bodyPr/>
        <a:lstStyle/>
        <a:p>
          <a:endParaRPr lang="es-ES_tradnl"/>
        </a:p>
      </dgm:t>
    </dgm:pt>
    <dgm:pt modelId="{C39A4308-3965-A747-AE49-9AEF7F28B2F6}" type="pres">
      <dgm:prSet presAssocID="{3072FD41-0699-6542-B1F9-81B19444E912}" presName="rootConnector" presStyleLbl="node2" presStyleIdx="2" presStyleCnt="6"/>
      <dgm:spPr/>
      <dgm:t>
        <a:bodyPr/>
        <a:lstStyle/>
        <a:p>
          <a:endParaRPr lang="es-ES_tradnl"/>
        </a:p>
      </dgm:t>
    </dgm:pt>
    <dgm:pt modelId="{45829C46-017C-7842-A308-4A80836C7841}" type="pres">
      <dgm:prSet presAssocID="{3072FD41-0699-6542-B1F9-81B19444E912}" presName="hierChild4" presStyleCnt="0"/>
      <dgm:spPr/>
      <dgm:t>
        <a:bodyPr/>
        <a:lstStyle/>
        <a:p>
          <a:endParaRPr lang="es-EC"/>
        </a:p>
      </dgm:t>
    </dgm:pt>
    <dgm:pt modelId="{B852C838-3C3B-7147-82F8-632D67C192F1}" type="pres">
      <dgm:prSet presAssocID="{3072FD41-0699-6542-B1F9-81B19444E912}" presName="hierChild5" presStyleCnt="0"/>
      <dgm:spPr/>
      <dgm:t>
        <a:bodyPr/>
        <a:lstStyle/>
        <a:p>
          <a:endParaRPr lang="es-EC"/>
        </a:p>
      </dgm:t>
    </dgm:pt>
    <dgm:pt modelId="{A07DB7E5-FE76-054D-ADDD-837A6DABDE4F}" type="pres">
      <dgm:prSet presAssocID="{B13CC5A4-E85C-9D4D-A14E-D465BBC16358}" presName="Name64" presStyleLbl="parChTrans1D2" presStyleIdx="3" presStyleCnt="6"/>
      <dgm:spPr/>
      <dgm:t>
        <a:bodyPr/>
        <a:lstStyle/>
        <a:p>
          <a:endParaRPr lang="es-ES_tradnl"/>
        </a:p>
      </dgm:t>
    </dgm:pt>
    <dgm:pt modelId="{81B29FB9-AE26-0642-B2F4-5555BC4DD0DD}" type="pres">
      <dgm:prSet presAssocID="{1505EECD-E6C4-8941-B8EC-8572508F4C75}" presName="hierRoot2" presStyleCnt="0">
        <dgm:presLayoutVars>
          <dgm:hierBranch val="init"/>
        </dgm:presLayoutVars>
      </dgm:prSet>
      <dgm:spPr/>
      <dgm:t>
        <a:bodyPr/>
        <a:lstStyle/>
        <a:p>
          <a:endParaRPr lang="es-EC"/>
        </a:p>
      </dgm:t>
    </dgm:pt>
    <dgm:pt modelId="{5779A0AB-AB5E-9244-8DE8-899C45567B32}" type="pres">
      <dgm:prSet presAssocID="{1505EECD-E6C4-8941-B8EC-8572508F4C75}" presName="rootComposite" presStyleCnt="0"/>
      <dgm:spPr/>
      <dgm:t>
        <a:bodyPr/>
        <a:lstStyle/>
        <a:p>
          <a:endParaRPr lang="es-EC"/>
        </a:p>
      </dgm:t>
    </dgm:pt>
    <dgm:pt modelId="{A9489753-412C-6741-B3A4-3BB6D8865ACC}" type="pres">
      <dgm:prSet presAssocID="{1505EECD-E6C4-8941-B8EC-8572508F4C75}" presName="rootText" presStyleLbl="node2" presStyleIdx="3" presStyleCnt="6" custScaleX="239467">
        <dgm:presLayoutVars>
          <dgm:chPref val="3"/>
        </dgm:presLayoutVars>
      </dgm:prSet>
      <dgm:spPr/>
      <dgm:t>
        <a:bodyPr/>
        <a:lstStyle/>
        <a:p>
          <a:endParaRPr lang="es-ES_tradnl"/>
        </a:p>
      </dgm:t>
    </dgm:pt>
    <dgm:pt modelId="{75C3A4E2-8419-834D-85BE-FE91BF4E6874}" type="pres">
      <dgm:prSet presAssocID="{1505EECD-E6C4-8941-B8EC-8572508F4C75}" presName="rootConnector" presStyleLbl="node2" presStyleIdx="3" presStyleCnt="6"/>
      <dgm:spPr/>
      <dgm:t>
        <a:bodyPr/>
        <a:lstStyle/>
        <a:p>
          <a:endParaRPr lang="es-ES_tradnl"/>
        </a:p>
      </dgm:t>
    </dgm:pt>
    <dgm:pt modelId="{3ACDDD27-970E-0A44-A600-51D7D566DFF7}" type="pres">
      <dgm:prSet presAssocID="{1505EECD-E6C4-8941-B8EC-8572508F4C75}" presName="hierChild4" presStyleCnt="0"/>
      <dgm:spPr/>
      <dgm:t>
        <a:bodyPr/>
        <a:lstStyle/>
        <a:p>
          <a:endParaRPr lang="es-EC"/>
        </a:p>
      </dgm:t>
    </dgm:pt>
    <dgm:pt modelId="{6222A4F6-53D9-B645-B215-6690F5ACB8F1}" type="pres">
      <dgm:prSet presAssocID="{1505EECD-E6C4-8941-B8EC-8572508F4C75}" presName="hierChild5" presStyleCnt="0"/>
      <dgm:spPr/>
      <dgm:t>
        <a:bodyPr/>
        <a:lstStyle/>
        <a:p>
          <a:endParaRPr lang="es-EC"/>
        </a:p>
      </dgm:t>
    </dgm:pt>
    <dgm:pt modelId="{03A8D4C0-0DDD-694A-AA71-66CB14B84B10}" type="pres">
      <dgm:prSet presAssocID="{C40C1764-45FA-CC42-BFB7-212641E1AC22}" presName="hierChild3" presStyleCnt="0"/>
      <dgm:spPr/>
      <dgm:t>
        <a:bodyPr/>
        <a:lstStyle/>
        <a:p>
          <a:endParaRPr lang="es-EC"/>
        </a:p>
      </dgm:t>
    </dgm:pt>
    <dgm:pt modelId="{E2272A8A-413A-FD4C-9D90-8E61B08846A4}" type="pres">
      <dgm:prSet presAssocID="{30B97E56-E2B2-5340-9F82-296D24DE5082}" presName="hierRoot1" presStyleCnt="0">
        <dgm:presLayoutVars>
          <dgm:hierBranch val="init"/>
        </dgm:presLayoutVars>
      </dgm:prSet>
      <dgm:spPr/>
      <dgm:t>
        <a:bodyPr/>
        <a:lstStyle/>
        <a:p>
          <a:endParaRPr lang="es-EC"/>
        </a:p>
      </dgm:t>
    </dgm:pt>
    <dgm:pt modelId="{C9B76793-8C0F-6F48-B3B2-9F2904820039}" type="pres">
      <dgm:prSet presAssocID="{30B97E56-E2B2-5340-9F82-296D24DE5082}" presName="rootComposite1" presStyleCnt="0"/>
      <dgm:spPr/>
      <dgm:t>
        <a:bodyPr/>
        <a:lstStyle/>
        <a:p>
          <a:endParaRPr lang="es-EC"/>
        </a:p>
      </dgm:t>
    </dgm:pt>
    <dgm:pt modelId="{8A8E79D8-1743-9545-985F-A984F07CB481}" type="pres">
      <dgm:prSet presAssocID="{30B97E56-E2B2-5340-9F82-296D24DE5082}" presName="rootText1" presStyleLbl="node0" presStyleIdx="3" presStyleCnt="5">
        <dgm:presLayoutVars>
          <dgm:chPref val="3"/>
        </dgm:presLayoutVars>
      </dgm:prSet>
      <dgm:spPr/>
      <dgm:t>
        <a:bodyPr/>
        <a:lstStyle/>
        <a:p>
          <a:endParaRPr lang="es-ES_tradnl"/>
        </a:p>
      </dgm:t>
    </dgm:pt>
    <dgm:pt modelId="{3FF805EC-4A19-8E4E-A059-607F3E212947}" type="pres">
      <dgm:prSet presAssocID="{30B97E56-E2B2-5340-9F82-296D24DE5082}" presName="rootConnector1" presStyleLbl="node1" presStyleIdx="0" presStyleCnt="0"/>
      <dgm:spPr/>
      <dgm:t>
        <a:bodyPr/>
        <a:lstStyle/>
        <a:p>
          <a:endParaRPr lang="es-ES_tradnl"/>
        </a:p>
      </dgm:t>
    </dgm:pt>
    <dgm:pt modelId="{3E766B4E-E23D-8A44-822E-D5019052D4E2}" type="pres">
      <dgm:prSet presAssocID="{30B97E56-E2B2-5340-9F82-296D24DE5082}" presName="hierChild2" presStyleCnt="0"/>
      <dgm:spPr/>
      <dgm:t>
        <a:bodyPr/>
        <a:lstStyle/>
        <a:p>
          <a:endParaRPr lang="es-EC"/>
        </a:p>
      </dgm:t>
    </dgm:pt>
    <dgm:pt modelId="{35068E31-7864-1647-953F-FDADD33E922F}" type="pres">
      <dgm:prSet presAssocID="{E3533AD6-DF16-C44B-BA47-385F54B1EB32}" presName="Name64" presStyleLbl="parChTrans1D2" presStyleIdx="4" presStyleCnt="6"/>
      <dgm:spPr/>
      <dgm:t>
        <a:bodyPr/>
        <a:lstStyle/>
        <a:p>
          <a:endParaRPr lang="es-ES_tradnl"/>
        </a:p>
      </dgm:t>
    </dgm:pt>
    <dgm:pt modelId="{98F9CB1F-5B4A-B249-82C4-91D893CD02F1}" type="pres">
      <dgm:prSet presAssocID="{70BBFFE7-DE48-1C4A-B61C-52B6968C1796}" presName="hierRoot2" presStyleCnt="0">
        <dgm:presLayoutVars>
          <dgm:hierBranch val="init"/>
        </dgm:presLayoutVars>
      </dgm:prSet>
      <dgm:spPr/>
      <dgm:t>
        <a:bodyPr/>
        <a:lstStyle/>
        <a:p>
          <a:endParaRPr lang="es-EC"/>
        </a:p>
      </dgm:t>
    </dgm:pt>
    <dgm:pt modelId="{56695A69-2B53-2442-BE09-833A40DEEE2F}" type="pres">
      <dgm:prSet presAssocID="{70BBFFE7-DE48-1C4A-B61C-52B6968C1796}" presName="rootComposite" presStyleCnt="0"/>
      <dgm:spPr/>
      <dgm:t>
        <a:bodyPr/>
        <a:lstStyle/>
        <a:p>
          <a:endParaRPr lang="es-EC"/>
        </a:p>
      </dgm:t>
    </dgm:pt>
    <dgm:pt modelId="{0F0F273F-DD29-284A-A8AC-9D7C8F4C9EA8}" type="pres">
      <dgm:prSet presAssocID="{70BBFFE7-DE48-1C4A-B61C-52B6968C1796}" presName="rootText" presStyleLbl="node2" presStyleIdx="4" presStyleCnt="6" custScaleX="239467">
        <dgm:presLayoutVars>
          <dgm:chPref val="3"/>
        </dgm:presLayoutVars>
      </dgm:prSet>
      <dgm:spPr/>
      <dgm:t>
        <a:bodyPr/>
        <a:lstStyle/>
        <a:p>
          <a:endParaRPr lang="es-ES_tradnl"/>
        </a:p>
      </dgm:t>
    </dgm:pt>
    <dgm:pt modelId="{585B1D11-7A76-B14B-A85F-7DB77710F9E4}" type="pres">
      <dgm:prSet presAssocID="{70BBFFE7-DE48-1C4A-B61C-52B6968C1796}" presName="rootConnector" presStyleLbl="node2" presStyleIdx="4" presStyleCnt="6"/>
      <dgm:spPr/>
      <dgm:t>
        <a:bodyPr/>
        <a:lstStyle/>
        <a:p>
          <a:endParaRPr lang="es-ES_tradnl"/>
        </a:p>
      </dgm:t>
    </dgm:pt>
    <dgm:pt modelId="{0F9BE9AF-6DBA-B34F-AE95-93DD238F4DFE}" type="pres">
      <dgm:prSet presAssocID="{70BBFFE7-DE48-1C4A-B61C-52B6968C1796}" presName="hierChild4" presStyleCnt="0"/>
      <dgm:spPr/>
      <dgm:t>
        <a:bodyPr/>
        <a:lstStyle/>
        <a:p>
          <a:endParaRPr lang="es-EC"/>
        </a:p>
      </dgm:t>
    </dgm:pt>
    <dgm:pt modelId="{E81A0E17-5F80-8E48-A11A-DBAB5E144370}" type="pres">
      <dgm:prSet presAssocID="{70BBFFE7-DE48-1C4A-B61C-52B6968C1796}" presName="hierChild5" presStyleCnt="0"/>
      <dgm:spPr/>
      <dgm:t>
        <a:bodyPr/>
        <a:lstStyle/>
        <a:p>
          <a:endParaRPr lang="es-EC"/>
        </a:p>
      </dgm:t>
    </dgm:pt>
    <dgm:pt modelId="{7C6BD890-02D1-0B4E-9873-B03D8FCDF88F}" type="pres">
      <dgm:prSet presAssocID="{30B97E56-E2B2-5340-9F82-296D24DE5082}" presName="hierChild3" presStyleCnt="0"/>
      <dgm:spPr/>
      <dgm:t>
        <a:bodyPr/>
        <a:lstStyle/>
        <a:p>
          <a:endParaRPr lang="es-EC"/>
        </a:p>
      </dgm:t>
    </dgm:pt>
    <dgm:pt modelId="{AE149F32-0075-8F43-8B93-BE0F3B64E679}" type="pres">
      <dgm:prSet presAssocID="{40B0CB23-F033-EE40-8025-14F49C9DB6F3}" presName="hierRoot1" presStyleCnt="0">
        <dgm:presLayoutVars>
          <dgm:hierBranch val="init"/>
        </dgm:presLayoutVars>
      </dgm:prSet>
      <dgm:spPr/>
      <dgm:t>
        <a:bodyPr/>
        <a:lstStyle/>
        <a:p>
          <a:endParaRPr lang="es-EC"/>
        </a:p>
      </dgm:t>
    </dgm:pt>
    <dgm:pt modelId="{7759FFA2-E15A-864C-BC57-45080DEBA315}" type="pres">
      <dgm:prSet presAssocID="{40B0CB23-F033-EE40-8025-14F49C9DB6F3}" presName="rootComposite1" presStyleCnt="0"/>
      <dgm:spPr/>
      <dgm:t>
        <a:bodyPr/>
        <a:lstStyle/>
        <a:p>
          <a:endParaRPr lang="es-EC"/>
        </a:p>
      </dgm:t>
    </dgm:pt>
    <dgm:pt modelId="{3B6E4813-7649-4A42-BFC5-B85C3D1B7973}" type="pres">
      <dgm:prSet presAssocID="{40B0CB23-F033-EE40-8025-14F49C9DB6F3}" presName="rootText1" presStyleLbl="node0" presStyleIdx="4" presStyleCnt="5">
        <dgm:presLayoutVars>
          <dgm:chPref val="3"/>
        </dgm:presLayoutVars>
      </dgm:prSet>
      <dgm:spPr/>
      <dgm:t>
        <a:bodyPr/>
        <a:lstStyle/>
        <a:p>
          <a:endParaRPr lang="es-ES_tradnl"/>
        </a:p>
      </dgm:t>
    </dgm:pt>
    <dgm:pt modelId="{4A06AE3B-5F4D-7B4D-9212-A8DB45054535}" type="pres">
      <dgm:prSet presAssocID="{40B0CB23-F033-EE40-8025-14F49C9DB6F3}" presName="rootConnector1" presStyleLbl="node1" presStyleIdx="0" presStyleCnt="0"/>
      <dgm:spPr/>
      <dgm:t>
        <a:bodyPr/>
        <a:lstStyle/>
        <a:p>
          <a:endParaRPr lang="es-ES_tradnl"/>
        </a:p>
      </dgm:t>
    </dgm:pt>
    <dgm:pt modelId="{85ABDE21-CB39-104C-8173-B82E5FBE1500}" type="pres">
      <dgm:prSet presAssocID="{40B0CB23-F033-EE40-8025-14F49C9DB6F3}" presName="hierChild2" presStyleCnt="0"/>
      <dgm:spPr/>
      <dgm:t>
        <a:bodyPr/>
        <a:lstStyle/>
        <a:p>
          <a:endParaRPr lang="es-EC"/>
        </a:p>
      </dgm:t>
    </dgm:pt>
    <dgm:pt modelId="{BF9B35CA-4801-A345-A8DA-506CF0A1B5D8}" type="pres">
      <dgm:prSet presAssocID="{89D5E1B0-5D8A-7B4F-B234-DFA76D467F88}" presName="Name64" presStyleLbl="parChTrans1D2" presStyleIdx="5" presStyleCnt="6"/>
      <dgm:spPr/>
      <dgm:t>
        <a:bodyPr/>
        <a:lstStyle/>
        <a:p>
          <a:endParaRPr lang="es-ES_tradnl"/>
        </a:p>
      </dgm:t>
    </dgm:pt>
    <dgm:pt modelId="{440E86F1-F829-F348-A6C2-86BDDD367546}" type="pres">
      <dgm:prSet presAssocID="{72EB19C3-B8A8-3F49-A037-FABBFFEB10FC}" presName="hierRoot2" presStyleCnt="0">
        <dgm:presLayoutVars>
          <dgm:hierBranch val="init"/>
        </dgm:presLayoutVars>
      </dgm:prSet>
      <dgm:spPr/>
      <dgm:t>
        <a:bodyPr/>
        <a:lstStyle/>
        <a:p>
          <a:endParaRPr lang="es-EC"/>
        </a:p>
      </dgm:t>
    </dgm:pt>
    <dgm:pt modelId="{2A15F492-6596-964F-995C-C814956F8A28}" type="pres">
      <dgm:prSet presAssocID="{72EB19C3-B8A8-3F49-A037-FABBFFEB10FC}" presName="rootComposite" presStyleCnt="0"/>
      <dgm:spPr/>
      <dgm:t>
        <a:bodyPr/>
        <a:lstStyle/>
        <a:p>
          <a:endParaRPr lang="es-EC"/>
        </a:p>
      </dgm:t>
    </dgm:pt>
    <dgm:pt modelId="{306A9697-F194-234D-801E-EE7D656CB139}" type="pres">
      <dgm:prSet presAssocID="{72EB19C3-B8A8-3F49-A037-FABBFFEB10FC}" presName="rootText" presStyleLbl="node2" presStyleIdx="5" presStyleCnt="6" custScaleX="239467">
        <dgm:presLayoutVars>
          <dgm:chPref val="3"/>
        </dgm:presLayoutVars>
      </dgm:prSet>
      <dgm:spPr/>
      <dgm:t>
        <a:bodyPr/>
        <a:lstStyle/>
        <a:p>
          <a:endParaRPr lang="es-ES_tradnl"/>
        </a:p>
      </dgm:t>
    </dgm:pt>
    <dgm:pt modelId="{4BED902F-BC7C-6846-A194-6DEC29B11ABF}" type="pres">
      <dgm:prSet presAssocID="{72EB19C3-B8A8-3F49-A037-FABBFFEB10FC}" presName="rootConnector" presStyleLbl="node2" presStyleIdx="5" presStyleCnt="6"/>
      <dgm:spPr/>
      <dgm:t>
        <a:bodyPr/>
        <a:lstStyle/>
        <a:p>
          <a:endParaRPr lang="es-ES_tradnl"/>
        </a:p>
      </dgm:t>
    </dgm:pt>
    <dgm:pt modelId="{77C52261-14F9-9D4B-97F5-A7293B3E98B9}" type="pres">
      <dgm:prSet presAssocID="{72EB19C3-B8A8-3F49-A037-FABBFFEB10FC}" presName="hierChild4" presStyleCnt="0"/>
      <dgm:spPr/>
      <dgm:t>
        <a:bodyPr/>
        <a:lstStyle/>
        <a:p>
          <a:endParaRPr lang="es-EC"/>
        </a:p>
      </dgm:t>
    </dgm:pt>
    <dgm:pt modelId="{1C39E241-8DE6-DC42-A56D-209AFF62BB23}" type="pres">
      <dgm:prSet presAssocID="{72EB19C3-B8A8-3F49-A037-FABBFFEB10FC}" presName="hierChild5" presStyleCnt="0"/>
      <dgm:spPr/>
      <dgm:t>
        <a:bodyPr/>
        <a:lstStyle/>
        <a:p>
          <a:endParaRPr lang="es-EC"/>
        </a:p>
      </dgm:t>
    </dgm:pt>
    <dgm:pt modelId="{D8F5B1B4-5F0E-4740-86F3-E0705BAB9995}" type="pres">
      <dgm:prSet presAssocID="{40B0CB23-F033-EE40-8025-14F49C9DB6F3}" presName="hierChild3" presStyleCnt="0"/>
      <dgm:spPr/>
      <dgm:t>
        <a:bodyPr/>
        <a:lstStyle/>
        <a:p>
          <a:endParaRPr lang="es-EC"/>
        </a:p>
      </dgm:t>
    </dgm:pt>
  </dgm:ptLst>
  <dgm:cxnLst>
    <dgm:cxn modelId="{C172727B-FD3F-425E-A294-F127B4CF6066}" type="presOf" srcId="{E210AEC8-A5F7-1940-8D7C-FFBF2996ED6A}" destId="{23814645-2B84-F643-9672-12D6CDDB4141}" srcOrd="1" destOrd="0" presId="urn:microsoft.com/office/officeart/2009/3/layout/HorizontalOrganizationChart"/>
    <dgm:cxn modelId="{5866086B-E927-4BE8-A63A-B11A9619D8DD}" type="presOf" srcId="{30B97E56-E2B2-5340-9F82-296D24DE5082}" destId="{3FF805EC-4A19-8E4E-A059-607F3E212947}" srcOrd="1" destOrd="0" presId="urn:microsoft.com/office/officeart/2009/3/layout/HorizontalOrganizationChart"/>
    <dgm:cxn modelId="{5AF35680-516E-4BC9-B020-89FEF7F68425}" type="presOf" srcId="{72EB19C3-B8A8-3F49-A037-FABBFFEB10FC}" destId="{4BED902F-BC7C-6846-A194-6DEC29B11ABF}" srcOrd="1" destOrd="0" presId="urn:microsoft.com/office/officeart/2009/3/layout/HorizontalOrganizationChart"/>
    <dgm:cxn modelId="{984FE4A9-FC0E-1447-AD1B-A9DED8A083C0}" srcId="{775EB0FC-7552-1B42-B53F-4E1A16EC056B}" destId="{40B0CB23-F033-EE40-8025-14F49C9DB6F3}" srcOrd="4" destOrd="0" parTransId="{76A6E565-A50E-2E4B-84B9-F23C812130DC}" sibTransId="{C2767A80-943A-9B4E-B5B1-94AB5E119051}"/>
    <dgm:cxn modelId="{39C20286-2E72-4D50-AE36-F417AA20469A}" type="presOf" srcId="{1505EECD-E6C4-8941-B8EC-8572508F4C75}" destId="{75C3A4E2-8419-834D-85BE-FE91BF4E6874}" srcOrd="1" destOrd="0" presId="urn:microsoft.com/office/officeart/2009/3/layout/HorizontalOrganizationChart"/>
    <dgm:cxn modelId="{54C47FD6-1753-4147-9140-5D316F14ABB0}" type="presOf" srcId="{C40C1764-45FA-CC42-BFB7-212641E1AC22}" destId="{D0B07D61-6952-C648-937F-583142DA346C}" srcOrd="1" destOrd="0" presId="urn:microsoft.com/office/officeart/2009/3/layout/HorizontalOrganizationChart"/>
    <dgm:cxn modelId="{B5C3E00D-745F-40DA-B61B-BF838B53F6E3}" type="presOf" srcId="{D7684780-B737-E84A-A999-4D09C77037B8}" destId="{6A37C689-DA7B-2740-9C93-AD8E9B86A1B3}" srcOrd="0" destOrd="0" presId="urn:microsoft.com/office/officeart/2009/3/layout/HorizontalOrganizationChart"/>
    <dgm:cxn modelId="{6E1716EE-0E8A-4775-8F65-54DD6E69BEF8}" type="presOf" srcId="{C40C1764-45FA-CC42-BFB7-212641E1AC22}" destId="{E8B7F8C7-E3E2-6746-9DB8-BCC5592756F1}" srcOrd="0" destOrd="0" presId="urn:microsoft.com/office/officeart/2009/3/layout/HorizontalOrganizationChart"/>
    <dgm:cxn modelId="{DB9C4B39-8813-41AC-A20D-38DFEE230F73}" type="presOf" srcId="{D696A8F7-2B7F-B34E-A5A5-FC4489DB2E7E}" destId="{85FA1D9C-F4DE-6442-8D47-811D3B125463}" srcOrd="0" destOrd="0" presId="urn:microsoft.com/office/officeart/2009/3/layout/HorizontalOrganizationChart"/>
    <dgm:cxn modelId="{674C4594-D877-4013-BA03-01E159CA2558}" type="presOf" srcId="{89D5E1B0-5D8A-7B4F-B234-DFA76D467F88}" destId="{BF9B35CA-4801-A345-A8DA-506CF0A1B5D8}" srcOrd="0" destOrd="0" presId="urn:microsoft.com/office/officeart/2009/3/layout/HorizontalOrganizationChart"/>
    <dgm:cxn modelId="{EC03B21D-35E5-4ED0-97F7-2E8704BFCDF2}" type="presOf" srcId="{40B0CB23-F033-EE40-8025-14F49C9DB6F3}" destId="{3B6E4813-7649-4A42-BFC5-B85C3D1B7973}" srcOrd="0" destOrd="0" presId="urn:microsoft.com/office/officeart/2009/3/layout/HorizontalOrganizationChart"/>
    <dgm:cxn modelId="{04F5E22B-7502-4E55-BB19-8F10875F0BB8}" type="presOf" srcId="{30888727-570E-284A-9E8A-3E7625C30E1E}" destId="{40A693D9-20D9-A347-A0A1-708E5CB61F8B}" srcOrd="0" destOrd="0" presId="urn:microsoft.com/office/officeart/2009/3/layout/HorizontalOrganizationChart"/>
    <dgm:cxn modelId="{28A7F0EF-F27B-4B83-8F69-4A32FBA061F5}" type="presOf" srcId="{40B0CB23-F033-EE40-8025-14F49C9DB6F3}" destId="{4A06AE3B-5F4D-7B4D-9212-A8DB45054535}" srcOrd="1" destOrd="0" presId="urn:microsoft.com/office/officeart/2009/3/layout/HorizontalOrganizationChart"/>
    <dgm:cxn modelId="{2B64B6F8-ED79-4405-B187-FAC9F995006C}" type="presOf" srcId="{3072FD41-0699-6542-B1F9-81B19444E912}" destId="{C39A4308-3965-A747-AE49-9AEF7F28B2F6}" srcOrd="1" destOrd="0" presId="urn:microsoft.com/office/officeart/2009/3/layout/HorizontalOrganizationChart"/>
    <dgm:cxn modelId="{FD5B95FD-0CC4-4121-95D8-AB041396AFAB}" type="presOf" srcId="{E210AEC8-A5F7-1940-8D7C-FFBF2996ED6A}" destId="{2FCEE2B6-0748-694B-81E8-E70F5B3FF91B}" srcOrd="0" destOrd="0" presId="urn:microsoft.com/office/officeart/2009/3/layout/HorizontalOrganizationChart"/>
    <dgm:cxn modelId="{A473A33F-1A72-8042-A869-D72266BF4986}" srcId="{775EB0FC-7552-1B42-B53F-4E1A16EC056B}" destId="{C40C1764-45FA-CC42-BFB7-212641E1AC22}" srcOrd="2" destOrd="0" parTransId="{14E56EE9-2355-C84A-B4E7-E01CA6490FDD}" sibTransId="{607CC6B8-B8D1-3148-9B3A-089D000A3F58}"/>
    <dgm:cxn modelId="{5EEF7645-B185-7F4A-A260-AF6C4525EEEE}" srcId="{775EB0FC-7552-1B42-B53F-4E1A16EC056B}" destId="{30B97E56-E2B2-5340-9F82-296D24DE5082}" srcOrd="3" destOrd="0" parTransId="{B78FF814-820F-4449-A972-4F2E2CD3A2F9}" sibTransId="{B110B575-38FF-B14F-8B00-9EE59B74D24B}"/>
    <dgm:cxn modelId="{651A6D81-F9D6-45B6-A3F9-6B5B8292DF81}" type="presOf" srcId="{D696A8F7-2B7F-B34E-A5A5-FC4489DB2E7E}" destId="{81B92343-843A-9B47-819D-023CA5B9EABB}" srcOrd="1" destOrd="0" presId="urn:microsoft.com/office/officeart/2009/3/layout/HorizontalOrganizationChart"/>
    <dgm:cxn modelId="{5ED49BAD-E60F-41E7-8930-CF23F2FE3EE9}" type="presOf" srcId="{70BBFFE7-DE48-1C4A-B61C-52B6968C1796}" destId="{585B1D11-7A76-B14B-A85F-7DB77710F9E4}" srcOrd="1" destOrd="0" presId="urn:microsoft.com/office/officeart/2009/3/layout/HorizontalOrganizationChart"/>
    <dgm:cxn modelId="{4A047E88-C64A-C240-8EE4-05C60EFAEA86}" srcId="{E210AEC8-A5F7-1940-8D7C-FFBF2996ED6A}" destId="{ACBC0AC9-F246-AB45-AF1B-2FC035E3D7DF}" srcOrd="0" destOrd="0" parTransId="{30888727-570E-284A-9E8A-3E7625C30E1E}" sibTransId="{1B637A4C-0695-9C4E-9C84-4D59C4C409CE}"/>
    <dgm:cxn modelId="{A17E1407-47AC-5640-BEA6-E0ACF180E711}" srcId="{C40C1764-45FA-CC42-BFB7-212641E1AC22}" destId="{1505EECD-E6C4-8941-B8EC-8572508F4C75}" srcOrd="1" destOrd="0" parTransId="{B13CC5A4-E85C-9D4D-A14E-D465BBC16358}" sibTransId="{5499A588-8334-EF40-91EF-37DA8F7EF2C8}"/>
    <dgm:cxn modelId="{E55B4DCD-60F9-3E46-B4A3-F8CEEC2A0D05}" srcId="{D696A8F7-2B7F-B34E-A5A5-FC4489DB2E7E}" destId="{D7684780-B737-E84A-A999-4D09C77037B8}" srcOrd="0" destOrd="0" parTransId="{1F65809E-90B5-794F-A1BF-C1CA3306080F}" sibTransId="{473EFDBA-90D9-F24A-B6EE-CA338132F338}"/>
    <dgm:cxn modelId="{22191244-E77B-4749-B5F5-AD8EFF6B0A0B}" type="presOf" srcId="{1505EECD-E6C4-8941-B8EC-8572508F4C75}" destId="{A9489753-412C-6741-B3A4-3BB6D8865ACC}" srcOrd="0" destOrd="0" presId="urn:microsoft.com/office/officeart/2009/3/layout/HorizontalOrganizationChart"/>
    <dgm:cxn modelId="{416A4580-52BA-614D-98CD-975C53AF5140}" srcId="{C40C1764-45FA-CC42-BFB7-212641E1AC22}" destId="{3072FD41-0699-6542-B1F9-81B19444E912}" srcOrd="0" destOrd="0" parTransId="{37EB323F-93AD-2440-B6DD-AE785222C3EB}" sibTransId="{3CA3297D-5CE3-D64F-899D-364C2C7E012B}"/>
    <dgm:cxn modelId="{A8F61C30-0355-47A2-9AD6-2ECF135F0683}" type="presOf" srcId="{72EB19C3-B8A8-3F49-A037-FABBFFEB10FC}" destId="{306A9697-F194-234D-801E-EE7D656CB139}" srcOrd="0" destOrd="0" presId="urn:microsoft.com/office/officeart/2009/3/layout/HorizontalOrganizationChart"/>
    <dgm:cxn modelId="{5136AAA8-248F-4C4F-8CB5-5F30E517BE2D}" type="presOf" srcId="{D7684780-B737-E84A-A999-4D09C77037B8}" destId="{8067D6E9-10AD-4D4A-B6B1-CB9881009A39}" srcOrd="1" destOrd="0" presId="urn:microsoft.com/office/officeart/2009/3/layout/HorizontalOrganizationChart"/>
    <dgm:cxn modelId="{E6D6F436-551D-4ECF-B230-DC3B4AF664E7}" type="presOf" srcId="{1F65809E-90B5-794F-A1BF-C1CA3306080F}" destId="{16439736-76B0-624A-A768-D9791682DEC9}" srcOrd="0" destOrd="0" presId="urn:microsoft.com/office/officeart/2009/3/layout/HorizontalOrganizationChart"/>
    <dgm:cxn modelId="{84F4FD01-F203-4507-9305-87B8C0F87ECD}" type="presOf" srcId="{E3533AD6-DF16-C44B-BA47-385F54B1EB32}" destId="{35068E31-7864-1647-953F-FDADD33E922F}" srcOrd="0" destOrd="0" presId="urn:microsoft.com/office/officeart/2009/3/layout/HorizontalOrganizationChart"/>
    <dgm:cxn modelId="{D4738F8F-1CA6-479A-8F97-61946B91217B}" type="presOf" srcId="{B13CC5A4-E85C-9D4D-A14E-D465BBC16358}" destId="{A07DB7E5-FE76-054D-ADDD-837A6DABDE4F}" srcOrd="0" destOrd="0" presId="urn:microsoft.com/office/officeart/2009/3/layout/HorizontalOrganizationChart"/>
    <dgm:cxn modelId="{7713867C-9632-4615-B3A9-CB67B3E07E44}" type="presOf" srcId="{70BBFFE7-DE48-1C4A-B61C-52B6968C1796}" destId="{0F0F273F-DD29-284A-A8AC-9D7C8F4C9EA8}" srcOrd="0" destOrd="0" presId="urn:microsoft.com/office/officeart/2009/3/layout/HorizontalOrganizationChart"/>
    <dgm:cxn modelId="{367CD621-142A-CF4A-BB3E-114F5558DC68}" srcId="{30B97E56-E2B2-5340-9F82-296D24DE5082}" destId="{70BBFFE7-DE48-1C4A-B61C-52B6968C1796}" srcOrd="0" destOrd="0" parTransId="{E3533AD6-DF16-C44B-BA47-385F54B1EB32}" sibTransId="{2D76C5B9-93E7-1C4D-8E96-8BC3FBF77BDF}"/>
    <dgm:cxn modelId="{A5B9FB36-54B4-F149-BB5C-76C6E1AF0293}" srcId="{775EB0FC-7552-1B42-B53F-4E1A16EC056B}" destId="{D696A8F7-2B7F-B34E-A5A5-FC4489DB2E7E}" srcOrd="1" destOrd="0" parTransId="{BA8E2478-271D-3749-AA3B-71568984A44C}" sibTransId="{5F1187AB-6298-FC46-A835-F879E4215A59}"/>
    <dgm:cxn modelId="{45636C4B-333E-784A-838B-CA0D725D653B}" srcId="{775EB0FC-7552-1B42-B53F-4E1A16EC056B}" destId="{E210AEC8-A5F7-1940-8D7C-FFBF2996ED6A}" srcOrd="0" destOrd="0" parTransId="{CDA02A37-1AC3-A34F-BFE8-760B45C2D414}" sibTransId="{3CE03C64-EF99-5645-BD5B-768220680549}"/>
    <dgm:cxn modelId="{A062BB9B-C8B0-4CD9-8426-428B3E9BADCC}" type="presOf" srcId="{3072FD41-0699-6542-B1F9-81B19444E912}" destId="{C4749A9B-2133-A640-91F9-5A6F727029EB}" srcOrd="0" destOrd="0" presId="urn:microsoft.com/office/officeart/2009/3/layout/HorizontalOrganizationChart"/>
    <dgm:cxn modelId="{411936F1-D4E0-1342-B628-01600BB6A963}" srcId="{40B0CB23-F033-EE40-8025-14F49C9DB6F3}" destId="{72EB19C3-B8A8-3F49-A037-FABBFFEB10FC}" srcOrd="0" destOrd="0" parTransId="{89D5E1B0-5D8A-7B4F-B234-DFA76D467F88}" sibTransId="{6D941E3C-B079-6640-90A2-4435AB877532}"/>
    <dgm:cxn modelId="{FD82F4F8-B1A8-414C-9768-C08B991AE047}" type="presOf" srcId="{37EB323F-93AD-2440-B6DD-AE785222C3EB}" destId="{81874AD7-AC98-E84A-87C4-263A2393C622}" srcOrd="0" destOrd="0" presId="urn:microsoft.com/office/officeart/2009/3/layout/HorizontalOrganizationChart"/>
    <dgm:cxn modelId="{62530FA5-9FC0-428A-8345-F71218AE1601}" type="presOf" srcId="{ACBC0AC9-F246-AB45-AF1B-2FC035E3D7DF}" destId="{EF486BEB-3E04-C04B-A9AF-2C34D26445FF}" srcOrd="0" destOrd="0" presId="urn:microsoft.com/office/officeart/2009/3/layout/HorizontalOrganizationChart"/>
    <dgm:cxn modelId="{A85B2080-EA8D-42D4-BD07-A8DEC488D4BD}" type="presOf" srcId="{ACBC0AC9-F246-AB45-AF1B-2FC035E3D7DF}" destId="{4B72D3DA-4F97-2D43-A7DE-FBA49F12D971}" srcOrd="1" destOrd="0" presId="urn:microsoft.com/office/officeart/2009/3/layout/HorizontalOrganizationChart"/>
    <dgm:cxn modelId="{EADF9627-B31E-4F10-A85D-F97CDE5A8093}" type="presOf" srcId="{775EB0FC-7552-1B42-B53F-4E1A16EC056B}" destId="{F34043F5-08FD-9842-BC7C-4543665B7839}" srcOrd="0" destOrd="0" presId="urn:microsoft.com/office/officeart/2009/3/layout/HorizontalOrganizationChart"/>
    <dgm:cxn modelId="{6D498203-D4FF-43D6-AF8E-E1F28EC2DB41}" type="presOf" srcId="{30B97E56-E2B2-5340-9F82-296D24DE5082}" destId="{8A8E79D8-1743-9545-985F-A984F07CB481}" srcOrd="0" destOrd="0" presId="urn:microsoft.com/office/officeart/2009/3/layout/HorizontalOrganizationChart"/>
    <dgm:cxn modelId="{F3AE21A0-90CF-40B5-B989-F5C358232BFF}" type="presParOf" srcId="{F34043F5-08FD-9842-BC7C-4543665B7839}" destId="{51F72B4E-D162-3049-991C-FB15798CA347}" srcOrd="0" destOrd="0" presId="urn:microsoft.com/office/officeart/2009/3/layout/HorizontalOrganizationChart"/>
    <dgm:cxn modelId="{724E0D88-BECF-4796-9F5A-DFAA7DB3B444}" type="presParOf" srcId="{51F72B4E-D162-3049-991C-FB15798CA347}" destId="{C4B77A42-4489-9C42-BBD2-7712BE84A7D7}" srcOrd="0" destOrd="0" presId="urn:microsoft.com/office/officeart/2009/3/layout/HorizontalOrganizationChart"/>
    <dgm:cxn modelId="{780CC0AB-553C-41D4-9524-66C6ED6FE64C}" type="presParOf" srcId="{C4B77A42-4489-9C42-BBD2-7712BE84A7D7}" destId="{2FCEE2B6-0748-694B-81E8-E70F5B3FF91B}" srcOrd="0" destOrd="0" presId="urn:microsoft.com/office/officeart/2009/3/layout/HorizontalOrganizationChart"/>
    <dgm:cxn modelId="{2E078578-859F-4622-9918-987A768DA74C}" type="presParOf" srcId="{C4B77A42-4489-9C42-BBD2-7712BE84A7D7}" destId="{23814645-2B84-F643-9672-12D6CDDB4141}" srcOrd="1" destOrd="0" presId="urn:microsoft.com/office/officeart/2009/3/layout/HorizontalOrganizationChart"/>
    <dgm:cxn modelId="{E41C300C-B95F-4AD6-A567-430AB9D73EEE}" type="presParOf" srcId="{51F72B4E-D162-3049-991C-FB15798CA347}" destId="{B32F39DC-326A-704E-B23A-D0F751F16E82}" srcOrd="1" destOrd="0" presId="urn:microsoft.com/office/officeart/2009/3/layout/HorizontalOrganizationChart"/>
    <dgm:cxn modelId="{E7D73097-CE3E-499E-A86A-4D60AA26A82B}" type="presParOf" srcId="{B32F39DC-326A-704E-B23A-D0F751F16E82}" destId="{40A693D9-20D9-A347-A0A1-708E5CB61F8B}" srcOrd="0" destOrd="0" presId="urn:microsoft.com/office/officeart/2009/3/layout/HorizontalOrganizationChart"/>
    <dgm:cxn modelId="{ED67F89E-1B1F-44FF-B986-359610DC53A7}" type="presParOf" srcId="{B32F39DC-326A-704E-B23A-D0F751F16E82}" destId="{14A6AC02-EF4D-4549-AB23-D9FD2EEB508C}" srcOrd="1" destOrd="0" presId="urn:microsoft.com/office/officeart/2009/3/layout/HorizontalOrganizationChart"/>
    <dgm:cxn modelId="{54EAB611-9EAF-4EEC-87FF-4E172391E56E}" type="presParOf" srcId="{14A6AC02-EF4D-4549-AB23-D9FD2EEB508C}" destId="{CE5CAEA1-0F0C-3A43-8367-0DA5356479A1}" srcOrd="0" destOrd="0" presId="urn:microsoft.com/office/officeart/2009/3/layout/HorizontalOrganizationChart"/>
    <dgm:cxn modelId="{78D5EF9B-EF0E-440A-AA86-EC26AA209E6B}" type="presParOf" srcId="{CE5CAEA1-0F0C-3A43-8367-0DA5356479A1}" destId="{EF486BEB-3E04-C04B-A9AF-2C34D26445FF}" srcOrd="0" destOrd="0" presId="urn:microsoft.com/office/officeart/2009/3/layout/HorizontalOrganizationChart"/>
    <dgm:cxn modelId="{DA0EE69B-A3B5-4549-82C6-67A158332AD4}" type="presParOf" srcId="{CE5CAEA1-0F0C-3A43-8367-0DA5356479A1}" destId="{4B72D3DA-4F97-2D43-A7DE-FBA49F12D971}" srcOrd="1" destOrd="0" presId="urn:microsoft.com/office/officeart/2009/3/layout/HorizontalOrganizationChart"/>
    <dgm:cxn modelId="{70B0FC2A-7691-46F9-8A62-F74EC78D9802}" type="presParOf" srcId="{14A6AC02-EF4D-4549-AB23-D9FD2EEB508C}" destId="{A699F282-D8BC-7B48-8434-26F3A41596C3}" srcOrd="1" destOrd="0" presId="urn:microsoft.com/office/officeart/2009/3/layout/HorizontalOrganizationChart"/>
    <dgm:cxn modelId="{E4E57086-16A9-4299-A155-8EF83BEDF97C}" type="presParOf" srcId="{14A6AC02-EF4D-4549-AB23-D9FD2EEB508C}" destId="{A7536FBD-9558-2B49-BB80-5093C126479A}" srcOrd="2" destOrd="0" presId="urn:microsoft.com/office/officeart/2009/3/layout/HorizontalOrganizationChart"/>
    <dgm:cxn modelId="{441EE76C-AFC4-47DE-BB32-B1F1DC81663E}" type="presParOf" srcId="{51F72B4E-D162-3049-991C-FB15798CA347}" destId="{1BDEFB23-A1FF-5649-B124-0D6AF2B9C125}" srcOrd="2" destOrd="0" presId="urn:microsoft.com/office/officeart/2009/3/layout/HorizontalOrganizationChart"/>
    <dgm:cxn modelId="{D0A2AA45-76D9-43E6-AB9A-388920A2E7B9}" type="presParOf" srcId="{F34043F5-08FD-9842-BC7C-4543665B7839}" destId="{8DB008D5-C1C1-1E46-8EA0-07AAE9D07C31}" srcOrd="1" destOrd="0" presId="urn:microsoft.com/office/officeart/2009/3/layout/HorizontalOrganizationChart"/>
    <dgm:cxn modelId="{DDC76D16-5042-4C7B-A81C-623BF94F68AB}" type="presParOf" srcId="{8DB008D5-C1C1-1E46-8EA0-07AAE9D07C31}" destId="{67FCCDD3-38D8-AE4B-B32C-C7CC55535E01}" srcOrd="0" destOrd="0" presId="urn:microsoft.com/office/officeart/2009/3/layout/HorizontalOrganizationChart"/>
    <dgm:cxn modelId="{43C82B6C-716E-49E6-BDC8-7F42262F1B49}" type="presParOf" srcId="{67FCCDD3-38D8-AE4B-B32C-C7CC55535E01}" destId="{85FA1D9C-F4DE-6442-8D47-811D3B125463}" srcOrd="0" destOrd="0" presId="urn:microsoft.com/office/officeart/2009/3/layout/HorizontalOrganizationChart"/>
    <dgm:cxn modelId="{0D1340B7-B997-4109-A9B7-A02DEC659EE7}" type="presParOf" srcId="{67FCCDD3-38D8-AE4B-B32C-C7CC55535E01}" destId="{81B92343-843A-9B47-819D-023CA5B9EABB}" srcOrd="1" destOrd="0" presId="urn:microsoft.com/office/officeart/2009/3/layout/HorizontalOrganizationChart"/>
    <dgm:cxn modelId="{B43E53E2-07E0-4CB0-A1D6-B01A4BB9187D}" type="presParOf" srcId="{8DB008D5-C1C1-1E46-8EA0-07AAE9D07C31}" destId="{CEA17F49-C2C5-4740-B630-EA67C068EB22}" srcOrd="1" destOrd="0" presId="urn:microsoft.com/office/officeart/2009/3/layout/HorizontalOrganizationChart"/>
    <dgm:cxn modelId="{501360EB-0D16-4E36-A86A-9C8D7E9217D1}" type="presParOf" srcId="{CEA17F49-C2C5-4740-B630-EA67C068EB22}" destId="{16439736-76B0-624A-A768-D9791682DEC9}" srcOrd="0" destOrd="0" presId="urn:microsoft.com/office/officeart/2009/3/layout/HorizontalOrganizationChart"/>
    <dgm:cxn modelId="{E76863B1-50F9-421B-AC96-2E5657FB6130}" type="presParOf" srcId="{CEA17F49-C2C5-4740-B630-EA67C068EB22}" destId="{D7EC4FF5-A4CC-864C-8E0B-1FF16780AAE0}" srcOrd="1" destOrd="0" presId="urn:microsoft.com/office/officeart/2009/3/layout/HorizontalOrganizationChart"/>
    <dgm:cxn modelId="{DEFE036A-601C-4EA8-9C98-EBC960F13FF1}" type="presParOf" srcId="{D7EC4FF5-A4CC-864C-8E0B-1FF16780AAE0}" destId="{11F5A351-8EC5-2B46-9867-84F84716533F}" srcOrd="0" destOrd="0" presId="urn:microsoft.com/office/officeart/2009/3/layout/HorizontalOrganizationChart"/>
    <dgm:cxn modelId="{D8119A2F-6719-4194-BDF5-90B74D03CA84}" type="presParOf" srcId="{11F5A351-8EC5-2B46-9867-84F84716533F}" destId="{6A37C689-DA7B-2740-9C93-AD8E9B86A1B3}" srcOrd="0" destOrd="0" presId="urn:microsoft.com/office/officeart/2009/3/layout/HorizontalOrganizationChart"/>
    <dgm:cxn modelId="{9BE0669E-7D0E-496A-A7C8-D4D5C80A733D}" type="presParOf" srcId="{11F5A351-8EC5-2B46-9867-84F84716533F}" destId="{8067D6E9-10AD-4D4A-B6B1-CB9881009A39}" srcOrd="1" destOrd="0" presId="urn:microsoft.com/office/officeart/2009/3/layout/HorizontalOrganizationChart"/>
    <dgm:cxn modelId="{E1CB2027-130E-43B2-8E8C-515ED216A1FA}" type="presParOf" srcId="{D7EC4FF5-A4CC-864C-8E0B-1FF16780AAE0}" destId="{D68EFF26-5938-694E-B69F-3E7A0A1EF78B}" srcOrd="1" destOrd="0" presId="urn:microsoft.com/office/officeart/2009/3/layout/HorizontalOrganizationChart"/>
    <dgm:cxn modelId="{42575708-CD80-4A07-B164-8E48428B8CF4}" type="presParOf" srcId="{D7EC4FF5-A4CC-864C-8E0B-1FF16780AAE0}" destId="{A766ADEF-CD86-9142-8E10-A06FA833A11F}" srcOrd="2" destOrd="0" presId="urn:microsoft.com/office/officeart/2009/3/layout/HorizontalOrganizationChart"/>
    <dgm:cxn modelId="{AB369006-9D73-4A41-9D1D-15853829A766}" type="presParOf" srcId="{8DB008D5-C1C1-1E46-8EA0-07AAE9D07C31}" destId="{2D30E63B-C387-9847-8E52-04E1E1546B9D}" srcOrd="2" destOrd="0" presId="urn:microsoft.com/office/officeart/2009/3/layout/HorizontalOrganizationChart"/>
    <dgm:cxn modelId="{4E122CFB-4E12-4B5D-A453-0856C9602C13}" type="presParOf" srcId="{F34043F5-08FD-9842-BC7C-4543665B7839}" destId="{FF1E20EA-798C-3B4D-97FE-2BBC4C58C306}" srcOrd="2" destOrd="0" presId="urn:microsoft.com/office/officeart/2009/3/layout/HorizontalOrganizationChart"/>
    <dgm:cxn modelId="{274C9239-34D3-43D1-9CFD-E3F942A09915}" type="presParOf" srcId="{FF1E20EA-798C-3B4D-97FE-2BBC4C58C306}" destId="{7185E5E7-558F-A044-A525-8CA13BD94FD4}" srcOrd="0" destOrd="0" presId="urn:microsoft.com/office/officeart/2009/3/layout/HorizontalOrganizationChart"/>
    <dgm:cxn modelId="{87B3BA9F-41B5-49BC-A6C0-ADC724407C84}" type="presParOf" srcId="{7185E5E7-558F-A044-A525-8CA13BD94FD4}" destId="{E8B7F8C7-E3E2-6746-9DB8-BCC5592756F1}" srcOrd="0" destOrd="0" presId="urn:microsoft.com/office/officeart/2009/3/layout/HorizontalOrganizationChart"/>
    <dgm:cxn modelId="{C97E26E6-004D-4AB3-BDE1-EDEC8AF8C155}" type="presParOf" srcId="{7185E5E7-558F-A044-A525-8CA13BD94FD4}" destId="{D0B07D61-6952-C648-937F-583142DA346C}" srcOrd="1" destOrd="0" presId="urn:microsoft.com/office/officeart/2009/3/layout/HorizontalOrganizationChart"/>
    <dgm:cxn modelId="{2349446E-1B79-4584-804E-E8B244174305}" type="presParOf" srcId="{FF1E20EA-798C-3B4D-97FE-2BBC4C58C306}" destId="{470C9987-35AA-2541-B253-EC9AE8D60799}" srcOrd="1" destOrd="0" presId="urn:microsoft.com/office/officeart/2009/3/layout/HorizontalOrganizationChart"/>
    <dgm:cxn modelId="{013F0B66-7E07-433F-A50F-7FC627A8D5B8}" type="presParOf" srcId="{470C9987-35AA-2541-B253-EC9AE8D60799}" destId="{81874AD7-AC98-E84A-87C4-263A2393C622}" srcOrd="0" destOrd="0" presId="urn:microsoft.com/office/officeart/2009/3/layout/HorizontalOrganizationChart"/>
    <dgm:cxn modelId="{010252AE-627F-40EB-B6C2-FA5C45EA4B39}" type="presParOf" srcId="{470C9987-35AA-2541-B253-EC9AE8D60799}" destId="{7B163306-2423-FB40-97C8-B1F8721E5063}" srcOrd="1" destOrd="0" presId="urn:microsoft.com/office/officeart/2009/3/layout/HorizontalOrganizationChart"/>
    <dgm:cxn modelId="{5606D977-EA92-4759-9397-24A7BC1D387D}" type="presParOf" srcId="{7B163306-2423-FB40-97C8-B1F8721E5063}" destId="{0D79E218-7CFF-5B4D-A151-7EAF2A66CC60}" srcOrd="0" destOrd="0" presId="urn:microsoft.com/office/officeart/2009/3/layout/HorizontalOrganizationChart"/>
    <dgm:cxn modelId="{D97FC39E-2CBC-40BE-89E9-FD9C7E6573FB}" type="presParOf" srcId="{0D79E218-7CFF-5B4D-A151-7EAF2A66CC60}" destId="{C4749A9B-2133-A640-91F9-5A6F727029EB}" srcOrd="0" destOrd="0" presId="urn:microsoft.com/office/officeart/2009/3/layout/HorizontalOrganizationChart"/>
    <dgm:cxn modelId="{9279EF24-5687-4972-8C93-3C3FBDCAA49C}" type="presParOf" srcId="{0D79E218-7CFF-5B4D-A151-7EAF2A66CC60}" destId="{C39A4308-3965-A747-AE49-9AEF7F28B2F6}" srcOrd="1" destOrd="0" presId="urn:microsoft.com/office/officeart/2009/3/layout/HorizontalOrganizationChart"/>
    <dgm:cxn modelId="{BF5AFA88-09E7-47DE-964D-0A1B130B890A}" type="presParOf" srcId="{7B163306-2423-FB40-97C8-B1F8721E5063}" destId="{45829C46-017C-7842-A308-4A80836C7841}" srcOrd="1" destOrd="0" presId="urn:microsoft.com/office/officeart/2009/3/layout/HorizontalOrganizationChart"/>
    <dgm:cxn modelId="{171A41FA-24AB-4742-892A-2F1EB9CF4871}" type="presParOf" srcId="{7B163306-2423-FB40-97C8-B1F8721E5063}" destId="{B852C838-3C3B-7147-82F8-632D67C192F1}" srcOrd="2" destOrd="0" presId="urn:microsoft.com/office/officeart/2009/3/layout/HorizontalOrganizationChart"/>
    <dgm:cxn modelId="{93505893-F826-4C60-BD35-CC99F314F8E3}" type="presParOf" srcId="{470C9987-35AA-2541-B253-EC9AE8D60799}" destId="{A07DB7E5-FE76-054D-ADDD-837A6DABDE4F}" srcOrd="2" destOrd="0" presId="urn:microsoft.com/office/officeart/2009/3/layout/HorizontalOrganizationChart"/>
    <dgm:cxn modelId="{90124770-EF01-433D-B2AE-D24D428D415A}" type="presParOf" srcId="{470C9987-35AA-2541-B253-EC9AE8D60799}" destId="{81B29FB9-AE26-0642-B2F4-5555BC4DD0DD}" srcOrd="3" destOrd="0" presId="urn:microsoft.com/office/officeart/2009/3/layout/HorizontalOrganizationChart"/>
    <dgm:cxn modelId="{A1BE52C9-9397-45DE-9A55-FD99F85267F2}" type="presParOf" srcId="{81B29FB9-AE26-0642-B2F4-5555BC4DD0DD}" destId="{5779A0AB-AB5E-9244-8DE8-899C45567B32}" srcOrd="0" destOrd="0" presId="urn:microsoft.com/office/officeart/2009/3/layout/HorizontalOrganizationChart"/>
    <dgm:cxn modelId="{BEE4C022-4FA9-483E-AD7F-C4E7AFFD9C39}" type="presParOf" srcId="{5779A0AB-AB5E-9244-8DE8-899C45567B32}" destId="{A9489753-412C-6741-B3A4-3BB6D8865ACC}" srcOrd="0" destOrd="0" presId="urn:microsoft.com/office/officeart/2009/3/layout/HorizontalOrganizationChart"/>
    <dgm:cxn modelId="{1B757D8B-8D3B-4589-BBD6-43BD9CC9D589}" type="presParOf" srcId="{5779A0AB-AB5E-9244-8DE8-899C45567B32}" destId="{75C3A4E2-8419-834D-85BE-FE91BF4E6874}" srcOrd="1" destOrd="0" presId="urn:microsoft.com/office/officeart/2009/3/layout/HorizontalOrganizationChart"/>
    <dgm:cxn modelId="{B26D6613-C675-4270-AD53-C466739B65D6}" type="presParOf" srcId="{81B29FB9-AE26-0642-B2F4-5555BC4DD0DD}" destId="{3ACDDD27-970E-0A44-A600-51D7D566DFF7}" srcOrd="1" destOrd="0" presId="urn:microsoft.com/office/officeart/2009/3/layout/HorizontalOrganizationChart"/>
    <dgm:cxn modelId="{76EC6BE6-3F62-466D-B24F-1CA092AA4A8E}" type="presParOf" srcId="{81B29FB9-AE26-0642-B2F4-5555BC4DD0DD}" destId="{6222A4F6-53D9-B645-B215-6690F5ACB8F1}" srcOrd="2" destOrd="0" presId="urn:microsoft.com/office/officeart/2009/3/layout/HorizontalOrganizationChart"/>
    <dgm:cxn modelId="{60DB75CF-0641-49C1-A08A-B3B05E80E4B1}" type="presParOf" srcId="{FF1E20EA-798C-3B4D-97FE-2BBC4C58C306}" destId="{03A8D4C0-0DDD-694A-AA71-66CB14B84B10}" srcOrd="2" destOrd="0" presId="urn:microsoft.com/office/officeart/2009/3/layout/HorizontalOrganizationChart"/>
    <dgm:cxn modelId="{B9C2BC9A-3363-42BB-925B-F32409B6EC4A}" type="presParOf" srcId="{F34043F5-08FD-9842-BC7C-4543665B7839}" destId="{E2272A8A-413A-FD4C-9D90-8E61B08846A4}" srcOrd="3" destOrd="0" presId="urn:microsoft.com/office/officeart/2009/3/layout/HorizontalOrganizationChart"/>
    <dgm:cxn modelId="{67933493-6197-4637-AE9E-39621C2F8202}" type="presParOf" srcId="{E2272A8A-413A-FD4C-9D90-8E61B08846A4}" destId="{C9B76793-8C0F-6F48-B3B2-9F2904820039}" srcOrd="0" destOrd="0" presId="urn:microsoft.com/office/officeart/2009/3/layout/HorizontalOrganizationChart"/>
    <dgm:cxn modelId="{B6EB599C-A6C2-4064-94A4-45C21555F259}" type="presParOf" srcId="{C9B76793-8C0F-6F48-B3B2-9F2904820039}" destId="{8A8E79D8-1743-9545-985F-A984F07CB481}" srcOrd="0" destOrd="0" presId="urn:microsoft.com/office/officeart/2009/3/layout/HorizontalOrganizationChart"/>
    <dgm:cxn modelId="{E9506457-70ED-45C3-A32E-8E568FE5BDA2}" type="presParOf" srcId="{C9B76793-8C0F-6F48-B3B2-9F2904820039}" destId="{3FF805EC-4A19-8E4E-A059-607F3E212947}" srcOrd="1" destOrd="0" presId="urn:microsoft.com/office/officeart/2009/3/layout/HorizontalOrganizationChart"/>
    <dgm:cxn modelId="{2ED81A0C-9A7E-4A5F-93AA-73CCA52E9074}" type="presParOf" srcId="{E2272A8A-413A-FD4C-9D90-8E61B08846A4}" destId="{3E766B4E-E23D-8A44-822E-D5019052D4E2}" srcOrd="1" destOrd="0" presId="urn:microsoft.com/office/officeart/2009/3/layout/HorizontalOrganizationChart"/>
    <dgm:cxn modelId="{582DB82B-95DD-4766-8DD5-ECD3C98663C8}" type="presParOf" srcId="{3E766B4E-E23D-8A44-822E-D5019052D4E2}" destId="{35068E31-7864-1647-953F-FDADD33E922F}" srcOrd="0" destOrd="0" presId="urn:microsoft.com/office/officeart/2009/3/layout/HorizontalOrganizationChart"/>
    <dgm:cxn modelId="{889A8474-16C0-41B2-A03D-1CC0E1AE51C0}" type="presParOf" srcId="{3E766B4E-E23D-8A44-822E-D5019052D4E2}" destId="{98F9CB1F-5B4A-B249-82C4-91D893CD02F1}" srcOrd="1" destOrd="0" presId="urn:microsoft.com/office/officeart/2009/3/layout/HorizontalOrganizationChart"/>
    <dgm:cxn modelId="{9E4B306E-9D6E-4F04-B8C8-06D36B8A2F0F}" type="presParOf" srcId="{98F9CB1F-5B4A-B249-82C4-91D893CD02F1}" destId="{56695A69-2B53-2442-BE09-833A40DEEE2F}" srcOrd="0" destOrd="0" presId="urn:microsoft.com/office/officeart/2009/3/layout/HorizontalOrganizationChart"/>
    <dgm:cxn modelId="{1569DFE5-1A58-4236-AD8B-CED92D77586E}" type="presParOf" srcId="{56695A69-2B53-2442-BE09-833A40DEEE2F}" destId="{0F0F273F-DD29-284A-A8AC-9D7C8F4C9EA8}" srcOrd="0" destOrd="0" presId="urn:microsoft.com/office/officeart/2009/3/layout/HorizontalOrganizationChart"/>
    <dgm:cxn modelId="{D70E4C96-EB95-4E8D-AAA6-7155411506FE}" type="presParOf" srcId="{56695A69-2B53-2442-BE09-833A40DEEE2F}" destId="{585B1D11-7A76-B14B-A85F-7DB77710F9E4}" srcOrd="1" destOrd="0" presId="urn:microsoft.com/office/officeart/2009/3/layout/HorizontalOrganizationChart"/>
    <dgm:cxn modelId="{ED31B9E8-52A9-4719-B89D-D90F885E66F3}" type="presParOf" srcId="{98F9CB1F-5B4A-B249-82C4-91D893CD02F1}" destId="{0F9BE9AF-6DBA-B34F-AE95-93DD238F4DFE}" srcOrd="1" destOrd="0" presId="urn:microsoft.com/office/officeart/2009/3/layout/HorizontalOrganizationChart"/>
    <dgm:cxn modelId="{6CCD8B24-B610-4AA3-8F11-4FDD2CFEDA95}" type="presParOf" srcId="{98F9CB1F-5B4A-B249-82C4-91D893CD02F1}" destId="{E81A0E17-5F80-8E48-A11A-DBAB5E144370}" srcOrd="2" destOrd="0" presId="urn:microsoft.com/office/officeart/2009/3/layout/HorizontalOrganizationChart"/>
    <dgm:cxn modelId="{924B0B40-6620-49AE-8CCA-ACB93BBF90B5}" type="presParOf" srcId="{E2272A8A-413A-FD4C-9D90-8E61B08846A4}" destId="{7C6BD890-02D1-0B4E-9873-B03D8FCDF88F}" srcOrd="2" destOrd="0" presId="urn:microsoft.com/office/officeart/2009/3/layout/HorizontalOrganizationChart"/>
    <dgm:cxn modelId="{39F91009-AD6D-4330-A894-A291BBB3ABA8}" type="presParOf" srcId="{F34043F5-08FD-9842-BC7C-4543665B7839}" destId="{AE149F32-0075-8F43-8B93-BE0F3B64E679}" srcOrd="4" destOrd="0" presId="urn:microsoft.com/office/officeart/2009/3/layout/HorizontalOrganizationChart"/>
    <dgm:cxn modelId="{5B0152F4-D6ED-4E33-81DE-B847EBCDBAD8}" type="presParOf" srcId="{AE149F32-0075-8F43-8B93-BE0F3B64E679}" destId="{7759FFA2-E15A-864C-BC57-45080DEBA315}" srcOrd="0" destOrd="0" presId="urn:microsoft.com/office/officeart/2009/3/layout/HorizontalOrganizationChart"/>
    <dgm:cxn modelId="{F20D821E-0CA3-4040-AD87-17095A0DD1E6}" type="presParOf" srcId="{7759FFA2-E15A-864C-BC57-45080DEBA315}" destId="{3B6E4813-7649-4A42-BFC5-B85C3D1B7973}" srcOrd="0" destOrd="0" presId="urn:microsoft.com/office/officeart/2009/3/layout/HorizontalOrganizationChart"/>
    <dgm:cxn modelId="{2408FE50-16ED-4228-BF5A-A272E0A50758}" type="presParOf" srcId="{7759FFA2-E15A-864C-BC57-45080DEBA315}" destId="{4A06AE3B-5F4D-7B4D-9212-A8DB45054535}" srcOrd="1" destOrd="0" presId="urn:microsoft.com/office/officeart/2009/3/layout/HorizontalOrganizationChart"/>
    <dgm:cxn modelId="{A7C186D5-E81E-4534-A279-7E5216A37796}" type="presParOf" srcId="{AE149F32-0075-8F43-8B93-BE0F3B64E679}" destId="{85ABDE21-CB39-104C-8173-B82E5FBE1500}" srcOrd="1" destOrd="0" presId="urn:microsoft.com/office/officeart/2009/3/layout/HorizontalOrganizationChart"/>
    <dgm:cxn modelId="{6F5C5E7A-FEC8-4E9A-B066-68CE7CF9F0F4}" type="presParOf" srcId="{85ABDE21-CB39-104C-8173-B82E5FBE1500}" destId="{BF9B35CA-4801-A345-A8DA-506CF0A1B5D8}" srcOrd="0" destOrd="0" presId="urn:microsoft.com/office/officeart/2009/3/layout/HorizontalOrganizationChart"/>
    <dgm:cxn modelId="{0619331F-1EC2-42E4-AA3F-2781710E0D2A}" type="presParOf" srcId="{85ABDE21-CB39-104C-8173-B82E5FBE1500}" destId="{440E86F1-F829-F348-A6C2-86BDDD367546}" srcOrd="1" destOrd="0" presId="urn:microsoft.com/office/officeart/2009/3/layout/HorizontalOrganizationChart"/>
    <dgm:cxn modelId="{B8DB0F18-5CD8-4020-BA0F-5CFEC5133EB0}" type="presParOf" srcId="{440E86F1-F829-F348-A6C2-86BDDD367546}" destId="{2A15F492-6596-964F-995C-C814956F8A28}" srcOrd="0" destOrd="0" presId="urn:microsoft.com/office/officeart/2009/3/layout/HorizontalOrganizationChart"/>
    <dgm:cxn modelId="{2D08B578-A829-4FA0-B50B-33311A636607}" type="presParOf" srcId="{2A15F492-6596-964F-995C-C814956F8A28}" destId="{306A9697-F194-234D-801E-EE7D656CB139}" srcOrd="0" destOrd="0" presId="urn:microsoft.com/office/officeart/2009/3/layout/HorizontalOrganizationChart"/>
    <dgm:cxn modelId="{9C5D8651-1702-42C9-9B5D-005563A9F758}" type="presParOf" srcId="{2A15F492-6596-964F-995C-C814956F8A28}" destId="{4BED902F-BC7C-6846-A194-6DEC29B11ABF}" srcOrd="1" destOrd="0" presId="urn:microsoft.com/office/officeart/2009/3/layout/HorizontalOrganizationChart"/>
    <dgm:cxn modelId="{83E03983-8AAD-41F8-8AE9-9A5E1E6F71F9}" type="presParOf" srcId="{440E86F1-F829-F348-A6C2-86BDDD367546}" destId="{77C52261-14F9-9D4B-97F5-A7293B3E98B9}" srcOrd="1" destOrd="0" presId="urn:microsoft.com/office/officeart/2009/3/layout/HorizontalOrganizationChart"/>
    <dgm:cxn modelId="{83D88E3C-546D-4DB7-B29B-05652B947F63}" type="presParOf" srcId="{440E86F1-F829-F348-A6C2-86BDDD367546}" destId="{1C39E241-8DE6-DC42-A56D-209AFF62BB23}" srcOrd="2" destOrd="0" presId="urn:microsoft.com/office/officeart/2009/3/layout/HorizontalOrganizationChart"/>
    <dgm:cxn modelId="{9D2BE141-E664-44B2-BFAA-5903A72B7C37}" type="presParOf" srcId="{AE149F32-0075-8F43-8B93-BE0F3B64E679}" destId="{D8F5B1B4-5F0E-4740-86F3-E0705BAB999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9E82B-6ED3-CE43-A35C-7642F1C52205}" type="doc">
      <dgm:prSet loTypeId="urn:microsoft.com/office/officeart/2009/layout/ReverseList" loCatId="relationship" qsTypeId="urn:microsoft.com/office/officeart/2005/8/quickstyle/simple4" qsCatId="simple" csTypeId="urn:microsoft.com/office/officeart/2005/8/colors/accent1_2" csCatId="accent1" phldr="1"/>
      <dgm:spPr/>
      <dgm:t>
        <a:bodyPr/>
        <a:lstStyle/>
        <a:p>
          <a:endParaRPr lang="es-ES_tradnl"/>
        </a:p>
      </dgm:t>
    </dgm:pt>
    <dgm:pt modelId="{C3D56E17-FE40-1C40-861F-A32FBC826AE0}">
      <dgm:prSet/>
      <dgm:spPr/>
      <dgm:t>
        <a:bodyPr/>
        <a:lstStyle/>
        <a:p>
          <a:pPr rtl="0"/>
          <a:r>
            <a:rPr lang="es-ES" smtClean="0"/>
            <a:t>Una pregunta funcional</a:t>
          </a:r>
          <a:endParaRPr lang="es-ES"/>
        </a:p>
      </dgm:t>
    </dgm:pt>
    <dgm:pt modelId="{C9FB127E-FC6B-4546-B61E-C805AF4037C7}" type="parTrans" cxnId="{C8D2E037-5ADE-A94F-BC1D-CD46489F7906}">
      <dgm:prSet/>
      <dgm:spPr/>
      <dgm:t>
        <a:bodyPr/>
        <a:lstStyle/>
        <a:p>
          <a:endParaRPr lang="es-ES_tradnl"/>
        </a:p>
      </dgm:t>
    </dgm:pt>
    <dgm:pt modelId="{16E79A2F-2274-3E46-A395-969201B57CDE}" type="sibTrans" cxnId="{C8D2E037-5ADE-A94F-BC1D-CD46489F7906}">
      <dgm:prSet/>
      <dgm:spPr/>
      <dgm:t>
        <a:bodyPr/>
        <a:lstStyle/>
        <a:p>
          <a:endParaRPr lang="es-ES_tradnl"/>
        </a:p>
      </dgm:t>
    </dgm:pt>
    <dgm:pt modelId="{6CFE929E-071D-B749-8456-3A02C9D797FF}">
      <dgm:prSet/>
      <dgm:spPr/>
      <dgm:t>
        <a:bodyPr/>
        <a:lstStyle/>
        <a:p>
          <a:pPr rtl="0"/>
          <a:r>
            <a:rPr lang="es-ES" smtClean="0"/>
            <a:t>Su fin es obtener información sobre la valoración del consumidor en el caso de que un atributo esté presente en el producto. </a:t>
          </a:r>
          <a:endParaRPr lang="es-ES"/>
        </a:p>
      </dgm:t>
    </dgm:pt>
    <dgm:pt modelId="{4FA5C18F-FBBC-6849-A4D4-A688EA02C374}" type="parTrans" cxnId="{0F1BC49D-A44A-074A-A401-9C146FE0F9D4}">
      <dgm:prSet/>
      <dgm:spPr/>
      <dgm:t>
        <a:bodyPr/>
        <a:lstStyle/>
        <a:p>
          <a:endParaRPr lang="es-ES_tradnl"/>
        </a:p>
      </dgm:t>
    </dgm:pt>
    <dgm:pt modelId="{09BFC741-9010-A843-871B-009985F22C18}" type="sibTrans" cxnId="{0F1BC49D-A44A-074A-A401-9C146FE0F9D4}">
      <dgm:prSet/>
      <dgm:spPr/>
      <dgm:t>
        <a:bodyPr/>
        <a:lstStyle/>
        <a:p>
          <a:endParaRPr lang="es-ES_tradnl"/>
        </a:p>
      </dgm:t>
    </dgm:pt>
    <dgm:pt modelId="{B8B43B35-2DED-1F48-ACDE-25F5605526A8}">
      <dgm:prSet/>
      <dgm:spPr/>
      <dgm:t>
        <a:bodyPr/>
        <a:lstStyle/>
        <a:p>
          <a:pPr rtl="0"/>
          <a:r>
            <a:rPr lang="es-ES" smtClean="0"/>
            <a:t>Una pregunta disfuncional</a:t>
          </a:r>
          <a:endParaRPr lang="es-ES"/>
        </a:p>
      </dgm:t>
    </dgm:pt>
    <dgm:pt modelId="{85E4BF4F-D2B2-B343-8595-E4662EB8D5A4}" type="parTrans" cxnId="{7D8A22B2-F799-794E-8E35-0A3699B335BB}">
      <dgm:prSet/>
      <dgm:spPr/>
      <dgm:t>
        <a:bodyPr/>
        <a:lstStyle/>
        <a:p>
          <a:endParaRPr lang="es-ES_tradnl"/>
        </a:p>
      </dgm:t>
    </dgm:pt>
    <dgm:pt modelId="{A3B906AD-EA42-2C4C-AFF3-D023273B6A6A}" type="sibTrans" cxnId="{7D8A22B2-F799-794E-8E35-0A3699B335BB}">
      <dgm:prSet/>
      <dgm:spPr/>
      <dgm:t>
        <a:bodyPr/>
        <a:lstStyle/>
        <a:p>
          <a:endParaRPr lang="es-ES_tradnl"/>
        </a:p>
      </dgm:t>
    </dgm:pt>
    <dgm:pt modelId="{DACE1CE6-23A9-1044-82A8-E7A8C74E73DF}">
      <dgm:prSet/>
      <dgm:spPr/>
      <dgm:t>
        <a:bodyPr/>
        <a:lstStyle/>
        <a:p>
          <a:pPr rtl="0"/>
          <a:r>
            <a:rPr lang="es-ES" smtClean="0"/>
            <a:t>Su fin es obtener información sobre la valoración del consumidor en el caso de que un atributo no esté presente en el producto.</a:t>
          </a:r>
          <a:endParaRPr lang="es-ES"/>
        </a:p>
      </dgm:t>
    </dgm:pt>
    <dgm:pt modelId="{6BA40B27-702E-674E-A3E4-5EEA935E00AD}" type="parTrans" cxnId="{9F8B2E31-40E7-4C4E-B4DB-2850EC46276D}">
      <dgm:prSet/>
      <dgm:spPr/>
      <dgm:t>
        <a:bodyPr/>
        <a:lstStyle/>
        <a:p>
          <a:endParaRPr lang="es-ES_tradnl"/>
        </a:p>
      </dgm:t>
    </dgm:pt>
    <dgm:pt modelId="{C8441A32-158D-3740-A287-DAEB97A426E8}" type="sibTrans" cxnId="{9F8B2E31-40E7-4C4E-B4DB-2850EC46276D}">
      <dgm:prSet/>
      <dgm:spPr/>
      <dgm:t>
        <a:bodyPr/>
        <a:lstStyle/>
        <a:p>
          <a:endParaRPr lang="es-ES_tradnl"/>
        </a:p>
      </dgm:t>
    </dgm:pt>
    <dgm:pt modelId="{B9D32522-C391-3541-9F98-5AC7B4C727FD}">
      <dgm:prSet/>
      <dgm:spPr/>
      <dgm:t>
        <a:bodyPr/>
        <a:lstStyle/>
        <a:p>
          <a:endParaRPr lang="es-ES_tradnl"/>
        </a:p>
      </dgm:t>
    </dgm:pt>
    <dgm:pt modelId="{B09DBEBA-CD1F-3545-97B8-B6D1C5C1D529}" type="parTrans" cxnId="{50FC81BC-9349-CB40-9BAA-D6854E822F1A}">
      <dgm:prSet/>
      <dgm:spPr/>
      <dgm:t>
        <a:bodyPr/>
        <a:lstStyle/>
        <a:p>
          <a:endParaRPr lang="es-ES_tradnl"/>
        </a:p>
      </dgm:t>
    </dgm:pt>
    <dgm:pt modelId="{EB146047-CB20-BC4A-B564-A72F82B12752}" type="sibTrans" cxnId="{50FC81BC-9349-CB40-9BAA-D6854E822F1A}">
      <dgm:prSet/>
      <dgm:spPr/>
      <dgm:t>
        <a:bodyPr/>
        <a:lstStyle/>
        <a:p>
          <a:endParaRPr lang="es-ES_tradnl"/>
        </a:p>
      </dgm:t>
    </dgm:pt>
    <dgm:pt modelId="{84DFE5A1-E8C3-9E4D-84D4-A816B4567749}">
      <dgm:prSet/>
      <dgm:spPr/>
      <dgm:t>
        <a:bodyPr/>
        <a:lstStyle/>
        <a:p>
          <a:endParaRPr lang="es-ES_tradnl" dirty="0"/>
        </a:p>
      </dgm:t>
    </dgm:pt>
    <dgm:pt modelId="{EFE3825E-4CB2-7C4E-86F7-C8C6CF4E2746}" type="parTrans" cxnId="{867DA0B1-8262-CA4B-A400-4C76F8B96274}">
      <dgm:prSet/>
      <dgm:spPr/>
      <dgm:t>
        <a:bodyPr/>
        <a:lstStyle/>
        <a:p>
          <a:endParaRPr lang="es-ES_tradnl"/>
        </a:p>
      </dgm:t>
    </dgm:pt>
    <dgm:pt modelId="{A362EF16-4253-994E-B1CE-F62B7B21BC54}" type="sibTrans" cxnId="{867DA0B1-8262-CA4B-A400-4C76F8B96274}">
      <dgm:prSet/>
      <dgm:spPr/>
      <dgm:t>
        <a:bodyPr/>
        <a:lstStyle/>
        <a:p>
          <a:endParaRPr lang="es-ES_tradnl"/>
        </a:p>
      </dgm:t>
    </dgm:pt>
    <dgm:pt modelId="{DAC9681E-D708-C742-BEB8-D7BB510CC9B8}" type="pres">
      <dgm:prSet presAssocID="{99C9E82B-6ED3-CE43-A35C-7642F1C52205}" presName="Name0" presStyleCnt="0">
        <dgm:presLayoutVars>
          <dgm:chMax val="2"/>
          <dgm:chPref val="2"/>
          <dgm:animLvl val="lvl"/>
        </dgm:presLayoutVars>
      </dgm:prSet>
      <dgm:spPr/>
      <dgm:t>
        <a:bodyPr/>
        <a:lstStyle/>
        <a:p>
          <a:endParaRPr lang="es-EC"/>
        </a:p>
      </dgm:t>
    </dgm:pt>
    <dgm:pt modelId="{D7109FB3-DB97-5F40-AC82-05FB2F18CEF1}" type="pres">
      <dgm:prSet presAssocID="{99C9E82B-6ED3-CE43-A35C-7642F1C52205}" presName="LeftText" presStyleLbl="revTx" presStyleIdx="0" presStyleCnt="0">
        <dgm:presLayoutVars>
          <dgm:bulletEnabled val="1"/>
        </dgm:presLayoutVars>
      </dgm:prSet>
      <dgm:spPr/>
      <dgm:t>
        <a:bodyPr/>
        <a:lstStyle/>
        <a:p>
          <a:endParaRPr lang="es-EC"/>
        </a:p>
      </dgm:t>
    </dgm:pt>
    <dgm:pt modelId="{4A915D48-43D1-DC4B-A8A8-5C0FA0CF2F64}" type="pres">
      <dgm:prSet presAssocID="{99C9E82B-6ED3-CE43-A35C-7642F1C52205}" presName="LeftNode" presStyleLbl="bgImgPlace1" presStyleIdx="0" presStyleCnt="2">
        <dgm:presLayoutVars>
          <dgm:chMax val="2"/>
          <dgm:chPref val="2"/>
        </dgm:presLayoutVars>
      </dgm:prSet>
      <dgm:spPr/>
      <dgm:t>
        <a:bodyPr/>
        <a:lstStyle/>
        <a:p>
          <a:endParaRPr lang="es-EC"/>
        </a:p>
      </dgm:t>
    </dgm:pt>
    <dgm:pt modelId="{65862093-87BE-2341-8524-61A31ABA24DD}" type="pres">
      <dgm:prSet presAssocID="{99C9E82B-6ED3-CE43-A35C-7642F1C52205}" presName="RightText" presStyleLbl="revTx" presStyleIdx="0" presStyleCnt="0">
        <dgm:presLayoutVars>
          <dgm:bulletEnabled val="1"/>
        </dgm:presLayoutVars>
      </dgm:prSet>
      <dgm:spPr/>
      <dgm:t>
        <a:bodyPr/>
        <a:lstStyle/>
        <a:p>
          <a:endParaRPr lang="es-EC"/>
        </a:p>
      </dgm:t>
    </dgm:pt>
    <dgm:pt modelId="{B44E224C-58AA-1946-8E02-3F464A97A2FA}" type="pres">
      <dgm:prSet presAssocID="{99C9E82B-6ED3-CE43-A35C-7642F1C52205}" presName="RightNode" presStyleLbl="bgImgPlace1" presStyleIdx="1" presStyleCnt="2">
        <dgm:presLayoutVars>
          <dgm:chMax val="0"/>
          <dgm:chPref val="0"/>
        </dgm:presLayoutVars>
      </dgm:prSet>
      <dgm:spPr/>
      <dgm:t>
        <a:bodyPr/>
        <a:lstStyle/>
        <a:p>
          <a:endParaRPr lang="es-EC"/>
        </a:p>
      </dgm:t>
    </dgm:pt>
    <dgm:pt modelId="{C2558232-2BC1-A045-B427-BCE6B6374391}" type="pres">
      <dgm:prSet presAssocID="{99C9E82B-6ED3-CE43-A35C-7642F1C52205}" presName="TopArrow" presStyleLbl="node1" presStyleIdx="0" presStyleCnt="2"/>
      <dgm:spPr/>
    </dgm:pt>
    <dgm:pt modelId="{2AA05C4B-A769-E94B-8380-5658C791F9C1}" type="pres">
      <dgm:prSet presAssocID="{99C9E82B-6ED3-CE43-A35C-7642F1C52205}" presName="BottomArrow" presStyleLbl="node1" presStyleIdx="1" presStyleCnt="2"/>
      <dgm:spPr/>
    </dgm:pt>
  </dgm:ptLst>
  <dgm:cxnLst>
    <dgm:cxn modelId="{C328B07F-FAC9-498B-872F-51A5C54F6317}" type="presOf" srcId="{C3D56E17-FE40-1C40-861F-A32FBC826AE0}" destId="{D7109FB3-DB97-5F40-AC82-05FB2F18CEF1}" srcOrd="0" destOrd="0" presId="urn:microsoft.com/office/officeart/2009/layout/ReverseList"/>
    <dgm:cxn modelId="{B957D86A-0A1F-4FA3-B615-5ED4D00B8D32}" type="presOf" srcId="{6CFE929E-071D-B749-8456-3A02C9D797FF}" destId="{4A915D48-43D1-DC4B-A8A8-5C0FA0CF2F64}" srcOrd="1" destOrd="1" presId="urn:microsoft.com/office/officeart/2009/layout/ReverseList"/>
    <dgm:cxn modelId="{0F1BC49D-A44A-074A-A401-9C146FE0F9D4}" srcId="{C3D56E17-FE40-1C40-861F-A32FBC826AE0}" destId="{6CFE929E-071D-B749-8456-3A02C9D797FF}" srcOrd="0" destOrd="0" parTransId="{4FA5C18F-FBBC-6849-A4D4-A688EA02C374}" sibTransId="{09BFC741-9010-A843-871B-009985F22C18}"/>
    <dgm:cxn modelId="{9F8B2E31-40E7-4C4E-B4DB-2850EC46276D}" srcId="{B8B43B35-2DED-1F48-ACDE-25F5605526A8}" destId="{DACE1CE6-23A9-1044-82A8-E7A8C74E73DF}" srcOrd="0" destOrd="0" parTransId="{6BA40B27-702E-674E-A3E4-5EEA935E00AD}" sibTransId="{C8441A32-158D-3740-A287-DAEB97A426E8}"/>
    <dgm:cxn modelId="{C8D2E037-5ADE-A94F-BC1D-CD46489F7906}" srcId="{99C9E82B-6ED3-CE43-A35C-7642F1C52205}" destId="{C3D56E17-FE40-1C40-861F-A32FBC826AE0}" srcOrd="0" destOrd="0" parTransId="{C9FB127E-FC6B-4546-B61E-C805AF4037C7}" sibTransId="{16E79A2F-2274-3E46-A395-969201B57CDE}"/>
    <dgm:cxn modelId="{7D8A22B2-F799-794E-8E35-0A3699B335BB}" srcId="{99C9E82B-6ED3-CE43-A35C-7642F1C52205}" destId="{B8B43B35-2DED-1F48-ACDE-25F5605526A8}" srcOrd="1" destOrd="0" parTransId="{85E4BF4F-D2B2-B343-8595-E4662EB8D5A4}" sibTransId="{A3B906AD-EA42-2C4C-AFF3-D023273B6A6A}"/>
    <dgm:cxn modelId="{A6A56C80-BC4D-4C8C-933E-219577E422F8}" type="presOf" srcId="{B8B43B35-2DED-1F48-ACDE-25F5605526A8}" destId="{B44E224C-58AA-1946-8E02-3F464A97A2FA}" srcOrd="1" destOrd="0" presId="urn:microsoft.com/office/officeart/2009/layout/ReverseList"/>
    <dgm:cxn modelId="{50FC81BC-9349-CB40-9BAA-D6854E822F1A}" srcId="{99C9E82B-6ED3-CE43-A35C-7642F1C52205}" destId="{B9D32522-C391-3541-9F98-5AC7B4C727FD}" srcOrd="2" destOrd="0" parTransId="{B09DBEBA-CD1F-3545-97B8-B6D1C5C1D529}" sibTransId="{EB146047-CB20-BC4A-B564-A72F82B12752}"/>
    <dgm:cxn modelId="{867DA0B1-8262-CA4B-A400-4C76F8B96274}" srcId="{99C9E82B-6ED3-CE43-A35C-7642F1C52205}" destId="{84DFE5A1-E8C3-9E4D-84D4-A816B4567749}" srcOrd="3" destOrd="0" parTransId="{EFE3825E-4CB2-7C4E-86F7-C8C6CF4E2746}" sibTransId="{A362EF16-4253-994E-B1CE-F62B7B21BC54}"/>
    <dgm:cxn modelId="{3F85DCDB-FDA5-416E-85E1-540087BEC220}" type="presOf" srcId="{DACE1CE6-23A9-1044-82A8-E7A8C74E73DF}" destId="{65862093-87BE-2341-8524-61A31ABA24DD}" srcOrd="0" destOrd="1" presId="urn:microsoft.com/office/officeart/2009/layout/ReverseList"/>
    <dgm:cxn modelId="{94057FB6-26C5-43E9-A2CF-0E72B7D09AA1}" type="presOf" srcId="{99C9E82B-6ED3-CE43-A35C-7642F1C52205}" destId="{DAC9681E-D708-C742-BEB8-D7BB510CC9B8}" srcOrd="0" destOrd="0" presId="urn:microsoft.com/office/officeart/2009/layout/ReverseList"/>
    <dgm:cxn modelId="{B01BD89B-E6B7-451A-AFCB-312A8E342161}" type="presOf" srcId="{6CFE929E-071D-B749-8456-3A02C9D797FF}" destId="{D7109FB3-DB97-5F40-AC82-05FB2F18CEF1}" srcOrd="0" destOrd="1" presId="urn:microsoft.com/office/officeart/2009/layout/ReverseList"/>
    <dgm:cxn modelId="{612C446D-BC6E-4FEF-844D-C01613BA241F}" type="presOf" srcId="{B8B43B35-2DED-1F48-ACDE-25F5605526A8}" destId="{65862093-87BE-2341-8524-61A31ABA24DD}" srcOrd="0" destOrd="0" presId="urn:microsoft.com/office/officeart/2009/layout/ReverseList"/>
    <dgm:cxn modelId="{521D3A27-A169-4E81-8031-407F6C272C0B}" type="presOf" srcId="{DACE1CE6-23A9-1044-82A8-E7A8C74E73DF}" destId="{B44E224C-58AA-1946-8E02-3F464A97A2FA}" srcOrd="1" destOrd="1" presId="urn:microsoft.com/office/officeart/2009/layout/ReverseList"/>
    <dgm:cxn modelId="{4D8FB176-EF72-490C-9C4C-73E437C24EFC}" type="presOf" srcId="{C3D56E17-FE40-1C40-861F-A32FBC826AE0}" destId="{4A915D48-43D1-DC4B-A8A8-5C0FA0CF2F64}" srcOrd="1" destOrd="0" presId="urn:microsoft.com/office/officeart/2009/layout/ReverseList"/>
    <dgm:cxn modelId="{8F621F62-6937-4A46-9C92-04634F429B2B}" type="presParOf" srcId="{DAC9681E-D708-C742-BEB8-D7BB510CC9B8}" destId="{D7109FB3-DB97-5F40-AC82-05FB2F18CEF1}" srcOrd="0" destOrd="0" presId="urn:microsoft.com/office/officeart/2009/layout/ReverseList"/>
    <dgm:cxn modelId="{97F786B5-E6EB-48BF-AA75-FF8664F8D4AF}" type="presParOf" srcId="{DAC9681E-D708-C742-BEB8-D7BB510CC9B8}" destId="{4A915D48-43D1-DC4B-A8A8-5C0FA0CF2F64}" srcOrd="1" destOrd="0" presId="urn:microsoft.com/office/officeart/2009/layout/ReverseList"/>
    <dgm:cxn modelId="{4E5A2E97-A689-42B3-BDCE-3489FEF65669}" type="presParOf" srcId="{DAC9681E-D708-C742-BEB8-D7BB510CC9B8}" destId="{65862093-87BE-2341-8524-61A31ABA24DD}" srcOrd="2" destOrd="0" presId="urn:microsoft.com/office/officeart/2009/layout/ReverseList"/>
    <dgm:cxn modelId="{6ED4EB1D-CD1E-4452-B1E1-830570014CB0}" type="presParOf" srcId="{DAC9681E-D708-C742-BEB8-D7BB510CC9B8}" destId="{B44E224C-58AA-1946-8E02-3F464A97A2FA}" srcOrd="3" destOrd="0" presId="urn:microsoft.com/office/officeart/2009/layout/ReverseList"/>
    <dgm:cxn modelId="{5337874A-DB9A-44C5-8CD0-F6A3B29184A2}" type="presParOf" srcId="{DAC9681E-D708-C742-BEB8-D7BB510CC9B8}" destId="{C2558232-2BC1-A045-B427-BCE6B6374391}" srcOrd="4" destOrd="0" presId="urn:microsoft.com/office/officeart/2009/layout/ReverseList"/>
    <dgm:cxn modelId="{973234A9-7FD7-4760-8483-FE1E8F72B31C}" type="presParOf" srcId="{DAC9681E-D708-C742-BEB8-D7BB510CC9B8}" destId="{2AA05C4B-A769-E94B-8380-5658C791F9C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C4354F-177B-8D4B-9FEE-887459B8406D}"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es-ES_tradnl"/>
        </a:p>
      </dgm:t>
    </dgm:pt>
    <dgm:pt modelId="{AFE14C6C-4B79-4747-B4D7-F5C17F3168DC}">
      <dgm:prSet/>
      <dgm:spPr/>
      <dgm:t>
        <a:bodyPr/>
        <a:lstStyle/>
        <a:p>
          <a:pPr rtl="0"/>
          <a:r>
            <a:rPr lang="es-ES_tradnl" smtClean="0"/>
            <a:t>Se propone que el valor máximo de CS sea 1 y de DS sea – 1 </a:t>
          </a:r>
          <a:endParaRPr lang="es-ES_tradnl"/>
        </a:p>
      </dgm:t>
    </dgm:pt>
    <dgm:pt modelId="{F472B20E-D354-794D-BF38-34405E218F3C}" type="parTrans" cxnId="{EED9CDC1-6E5C-9048-93CD-93D25421E0B2}">
      <dgm:prSet/>
      <dgm:spPr/>
      <dgm:t>
        <a:bodyPr/>
        <a:lstStyle/>
        <a:p>
          <a:endParaRPr lang="es-ES_tradnl"/>
        </a:p>
      </dgm:t>
    </dgm:pt>
    <dgm:pt modelId="{43368165-5E58-CD43-B24D-A3673671619A}" type="sibTrans" cxnId="{EED9CDC1-6E5C-9048-93CD-93D25421E0B2}">
      <dgm:prSet/>
      <dgm:spPr/>
      <dgm:t>
        <a:bodyPr/>
        <a:lstStyle/>
        <a:p>
          <a:endParaRPr lang="es-ES_tradnl"/>
        </a:p>
      </dgm:t>
    </dgm:pt>
    <dgm:pt modelId="{910DBC98-2A69-7548-AE82-8F134F973417}">
      <dgm:prSet/>
      <dgm:spPr/>
      <dgm:t>
        <a:bodyPr/>
        <a:lstStyle/>
        <a:p>
          <a:pPr rtl="0"/>
          <a:r>
            <a:rPr lang="es-ES_tradnl" smtClean="0"/>
            <a:t>Si el atributo analizado tiene un CS cercano a 1 se entiende que colocando este atributo en el producto se causará una alta satisfacción en el cliente. </a:t>
          </a:r>
          <a:endParaRPr lang="es-ES_tradnl"/>
        </a:p>
      </dgm:t>
    </dgm:pt>
    <dgm:pt modelId="{922FBC49-1F29-0449-981E-D1FFE8AB03E9}" type="parTrans" cxnId="{D1BC413C-7501-6244-B1F3-6D960F88695E}">
      <dgm:prSet/>
      <dgm:spPr/>
      <dgm:t>
        <a:bodyPr/>
        <a:lstStyle/>
        <a:p>
          <a:endParaRPr lang="es-ES_tradnl"/>
        </a:p>
      </dgm:t>
    </dgm:pt>
    <dgm:pt modelId="{B9FF221D-4E95-AE43-A49A-73E9EAA028AA}" type="sibTrans" cxnId="{D1BC413C-7501-6244-B1F3-6D960F88695E}">
      <dgm:prSet/>
      <dgm:spPr/>
      <dgm:t>
        <a:bodyPr/>
        <a:lstStyle/>
        <a:p>
          <a:endParaRPr lang="es-ES_tradnl"/>
        </a:p>
      </dgm:t>
    </dgm:pt>
    <dgm:pt modelId="{4EC089EA-22A6-0E4E-BFF8-0F69A72FA25E}">
      <dgm:prSet/>
      <dgm:spPr/>
      <dgm:t>
        <a:bodyPr/>
        <a:lstStyle/>
        <a:p>
          <a:pPr rtl="0"/>
          <a:r>
            <a:rPr lang="es-ES_tradnl" dirty="0" smtClean="0"/>
            <a:t>Si el atributo analizado tiene un DS cercano a – 1 se entiende que de colocar este atributo en el producto causará una alta </a:t>
          </a:r>
          <a:r>
            <a:rPr lang="es-ES_tradnl" dirty="0" err="1" smtClean="0"/>
            <a:t>insatisfacción</a:t>
          </a:r>
          <a:r>
            <a:rPr lang="es-ES_tradnl" dirty="0" smtClean="0"/>
            <a:t> en el cliente. </a:t>
          </a:r>
          <a:endParaRPr lang="es-ES_tradnl" dirty="0"/>
        </a:p>
      </dgm:t>
    </dgm:pt>
    <dgm:pt modelId="{9ACAD64E-87B0-0747-BACD-6539AD6BD6E7}" type="parTrans" cxnId="{09419A0A-0B78-8242-B829-E50BC28E236F}">
      <dgm:prSet/>
      <dgm:spPr/>
      <dgm:t>
        <a:bodyPr/>
        <a:lstStyle/>
        <a:p>
          <a:endParaRPr lang="es-ES_tradnl"/>
        </a:p>
      </dgm:t>
    </dgm:pt>
    <dgm:pt modelId="{DB62966F-CF23-E842-86CA-27EC6C4CFFD5}" type="sibTrans" cxnId="{09419A0A-0B78-8242-B829-E50BC28E236F}">
      <dgm:prSet/>
      <dgm:spPr/>
      <dgm:t>
        <a:bodyPr/>
        <a:lstStyle/>
        <a:p>
          <a:endParaRPr lang="es-ES_tradnl"/>
        </a:p>
      </dgm:t>
    </dgm:pt>
    <dgm:pt modelId="{431ADC28-A2CA-2A41-9F79-8798D3D7F6F1}" type="pres">
      <dgm:prSet presAssocID="{A7C4354F-177B-8D4B-9FEE-887459B8406D}" presName="CompostProcess" presStyleCnt="0">
        <dgm:presLayoutVars>
          <dgm:dir/>
          <dgm:resizeHandles val="exact"/>
        </dgm:presLayoutVars>
      </dgm:prSet>
      <dgm:spPr/>
      <dgm:t>
        <a:bodyPr/>
        <a:lstStyle/>
        <a:p>
          <a:endParaRPr lang="es-EC"/>
        </a:p>
      </dgm:t>
    </dgm:pt>
    <dgm:pt modelId="{B7A815AD-7494-8844-A8E0-84844CB30305}" type="pres">
      <dgm:prSet presAssocID="{A7C4354F-177B-8D4B-9FEE-887459B8406D}" presName="arrow" presStyleLbl="bgShp" presStyleIdx="0" presStyleCnt="1"/>
      <dgm:spPr/>
      <dgm:t>
        <a:bodyPr/>
        <a:lstStyle/>
        <a:p>
          <a:endParaRPr lang="es-EC"/>
        </a:p>
      </dgm:t>
    </dgm:pt>
    <dgm:pt modelId="{A05B02D8-5B2C-1C4E-8BE2-55E58E77B4B1}" type="pres">
      <dgm:prSet presAssocID="{A7C4354F-177B-8D4B-9FEE-887459B8406D}" presName="linearProcess" presStyleCnt="0"/>
      <dgm:spPr/>
      <dgm:t>
        <a:bodyPr/>
        <a:lstStyle/>
        <a:p>
          <a:endParaRPr lang="es-EC"/>
        </a:p>
      </dgm:t>
    </dgm:pt>
    <dgm:pt modelId="{30472684-78D1-0946-B893-5AD97A77CF6F}" type="pres">
      <dgm:prSet presAssocID="{AFE14C6C-4B79-4747-B4D7-F5C17F3168DC}" presName="textNode" presStyleLbl="node1" presStyleIdx="0" presStyleCnt="3">
        <dgm:presLayoutVars>
          <dgm:bulletEnabled val="1"/>
        </dgm:presLayoutVars>
      </dgm:prSet>
      <dgm:spPr/>
      <dgm:t>
        <a:bodyPr/>
        <a:lstStyle/>
        <a:p>
          <a:endParaRPr lang="es-EC"/>
        </a:p>
      </dgm:t>
    </dgm:pt>
    <dgm:pt modelId="{A69F2EF0-5BC4-8D4F-9138-2DA021F0ED44}" type="pres">
      <dgm:prSet presAssocID="{43368165-5E58-CD43-B24D-A3673671619A}" presName="sibTrans" presStyleCnt="0"/>
      <dgm:spPr/>
      <dgm:t>
        <a:bodyPr/>
        <a:lstStyle/>
        <a:p>
          <a:endParaRPr lang="es-EC"/>
        </a:p>
      </dgm:t>
    </dgm:pt>
    <dgm:pt modelId="{993361FA-9C4E-9C4C-B0FF-713D2799EC73}" type="pres">
      <dgm:prSet presAssocID="{910DBC98-2A69-7548-AE82-8F134F973417}" presName="textNode" presStyleLbl="node1" presStyleIdx="1" presStyleCnt="3">
        <dgm:presLayoutVars>
          <dgm:bulletEnabled val="1"/>
        </dgm:presLayoutVars>
      </dgm:prSet>
      <dgm:spPr/>
      <dgm:t>
        <a:bodyPr/>
        <a:lstStyle/>
        <a:p>
          <a:endParaRPr lang="es-EC"/>
        </a:p>
      </dgm:t>
    </dgm:pt>
    <dgm:pt modelId="{D120F4E2-A25F-F544-B1B5-F255FE185866}" type="pres">
      <dgm:prSet presAssocID="{B9FF221D-4E95-AE43-A49A-73E9EAA028AA}" presName="sibTrans" presStyleCnt="0"/>
      <dgm:spPr/>
      <dgm:t>
        <a:bodyPr/>
        <a:lstStyle/>
        <a:p>
          <a:endParaRPr lang="es-EC"/>
        </a:p>
      </dgm:t>
    </dgm:pt>
    <dgm:pt modelId="{BF9ADA33-89D5-5F45-AC31-628ACD645DBE}" type="pres">
      <dgm:prSet presAssocID="{4EC089EA-22A6-0E4E-BFF8-0F69A72FA25E}" presName="textNode" presStyleLbl="node1" presStyleIdx="2" presStyleCnt="3">
        <dgm:presLayoutVars>
          <dgm:bulletEnabled val="1"/>
        </dgm:presLayoutVars>
      </dgm:prSet>
      <dgm:spPr/>
      <dgm:t>
        <a:bodyPr/>
        <a:lstStyle/>
        <a:p>
          <a:endParaRPr lang="es-EC"/>
        </a:p>
      </dgm:t>
    </dgm:pt>
  </dgm:ptLst>
  <dgm:cxnLst>
    <dgm:cxn modelId="{3D496BD4-EDFE-4CCE-97BF-EEC3FEE41470}" type="presOf" srcId="{4EC089EA-22A6-0E4E-BFF8-0F69A72FA25E}" destId="{BF9ADA33-89D5-5F45-AC31-628ACD645DBE}" srcOrd="0" destOrd="0" presId="urn:microsoft.com/office/officeart/2005/8/layout/hProcess9"/>
    <dgm:cxn modelId="{09419A0A-0B78-8242-B829-E50BC28E236F}" srcId="{A7C4354F-177B-8D4B-9FEE-887459B8406D}" destId="{4EC089EA-22A6-0E4E-BFF8-0F69A72FA25E}" srcOrd="2" destOrd="0" parTransId="{9ACAD64E-87B0-0747-BACD-6539AD6BD6E7}" sibTransId="{DB62966F-CF23-E842-86CA-27EC6C4CFFD5}"/>
    <dgm:cxn modelId="{7FE1B3D0-8988-47D8-8633-FC4D6A775E85}" type="presOf" srcId="{A7C4354F-177B-8D4B-9FEE-887459B8406D}" destId="{431ADC28-A2CA-2A41-9F79-8798D3D7F6F1}" srcOrd="0" destOrd="0" presId="urn:microsoft.com/office/officeart/2005/8/layout/hProcess9"/>
    <dgm:cxn modelId="{EED9CDC1-6E5C-9048-93CD-93D25421E0B2}" srcId="{A7C4354F-177B-8D4B-9FEE-887459B8406D}" destId="{AFE14C6C-4B79-4747-B4D7-F5C17F3168DC}" srcOrd="0" destOrd="0" parTransId="{F472B20E-D354-794D-BF38-34405E218F3C}" sibTransId="{43368165-5E58-CD43-B24D-A3673671619A}"/>
    <dgm:cxn modelId="{8BF564C8-7A1D-4BC1-AC60-8105EC87AEFF}" type="presOf" srcId="{910DBC98-2A69-7548-AE82-8F134F973417}" destId="{993361FA-9C4E-9C4C-B0FF-713D2799EC73}" srcOrd="0" destOrd="0" presId="urn:microsoft.com/office/officeart/2005/8/layout/hProcess9"/>
    <dgm:cxn modelId="{D4A3E3CE-A800-498D-8992-0FC45A5EC792}" type="presOf" srcId="{AFE14C6C-4B79-4747-B4D7-F5C17F3168DC}" destId="{30472684-78D1-0946-B893-5AD97A77CF6F}" srcOrd="0" destOrd="0" presId="urn:microsoft.com/office/officeart/2005/8/layout/hProcess9"/>
    <dgm:cxn modelId="{D1BC413C-7501-6244-B1F3-6D960F88695E}" srcId="{A7C4354F-177B-8D4B-9FEE-887459B8406D}" destId="{910DBC98-2A69-7548-AE82-8F134F973417}" srcOrd="1" destOrd="0" parTransId="{922FBC49-1F29-0449-981E-D1FFE8AB03E9}" sibTransId="{B9FF221D-4E95-AE43-A49A-73E9EAA028AA}"/>
    <dgm:cxn modelId="{380F68D3-FC71-492B-800E-1FC23920BEE1}" type="presParOf" srcId="{431ADC28-A2CA-2A41-9F79-8798D3D7F6F1}" destId="{B7A815AD-7494-8844-A8E0-84844CB30305}" srcOrd="0" destOrd="0" presId="urn:microsoft.com/office/officeart/2005/8/layout/hProcess9"/>
    <dgm:cxn modelId="{671E82C9-31A8-45CC-854D-5604E955FD2D}" type="presParOf" srcId="{431ADC28-A2CA-2A41-9F79-8798D3D7F6F1}" destId="{A05B02D8-5B2C-1C4E-8BE2-55E58E77B4B1}" srcOrd="1" destOrd="0" presId="urn:microsoft.com/office/officeart/2005/8/layout/hProcess9"/>
    <dgm:cxn modelId="{207F0C62-97A4-4281-A63F-DFB956F7DB5D}" type="presParOf" srcId="{A05B02D8-5B2C-1C4E-8BE2-55E58E77B4B1}" destId="{30472684-78D1-0946-B893-5AD97A77CF6F}" srcOrd="0" destOrd="0" presId="urn:microsoft.com/office/officeart/2005/8/layout/hProcess9"/>
    <dgm:cxn modelId="{1698049E-7AA6-44B7-84DB-A7617A931E9A}" type="presParOf" srcId="{A05B02D8-5B2C-1C4E-8BE2-55E58E77B4B1}" destId="{A69F2EF0-5BC4-8D4F-9138-2DA021F0ED44}" srcOrd="1" destOrd="0" presId="urn:microsoft.com/office/officeart/2005/8/layout/hProcess9"/>
    <dgm:cxn modelId="{D7A42174-3C64-4F7F-B2C6-FF465D082589}" type="presParOf" srcId="{A05B02D8-5B2C-1C4E-8BE2-55E58E77B4B1}" destId="{993361FA-9C4E-9C4C-B0FF-713D2799EC73}" srcOrd="2" destOrd="0" presId="urn:microsoft.com/office/officeart/2005/8/layout/hProcess9"/>
    <dgm:cxn modelId="{187DAFC0-1F1A-4AF2-BD8D-32629DE8F219}" type="presParOf" srcId="{A05B02D8-5B2C-1C4E-8BE2-55E58E77B4B1}" destId="{D120F4E2-A25F-F544-B1B5-F255FE185866}" srcOrd="3" destOrd="0" presId="urn:microsoft.com/office/officeart/2005/8/layout/hProcess9"/>
    <dgm:cxn modelId="{8D498185-701F-4B60-9EBD-8E50EE45C79B}" type="presParOf" srcId="{A05B02D8-5B2C-1C4E-8BE2-55E58E77B4B1}" destId="{BF9ADA33-89D5-5F45-AC31-628ACD645D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30891-6231-4945-8ED6-45986D9C9A2B}">
      <dsp:nvSpPr>
        <dsp:cNvPr id="0" name=""/>
        <dsp:cNvSpPr/>
      </dsp:nvSpPr>
      <dsp:spPr>
        <a:xfrm>
          <a:off x="1027335" y="3324"/>
          <a:ext cx="3535970" cy="2121582"/>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0" i="0" u="none" strike="noStrike" kern="1200" cap="none" dirty="0" smtClean="0">
              <a:latin typeface="Calibri"/>
              <a:ea typeface="Calibri"/>
              <a:cs typeface="Calibri"/>
              <a:sym typeface="Calibri"/>
            </a:rPr>
            <a:t>El sector de cerveza artesanal ha crecido 20 veces por año desde el 2011 hasta la fecha.  </a:t>
          </a:r>
          <a:endParaRPr lang="es-EC" sz="2400" kern="1200" dirty="0"/>
        </a:p>
      </dsp:txBody>
      <dsp:txXfrm>
        <a:off x="1089474" y="65463"/>
        <a:ext cx="3411692" cy="1997304"/>
      </dsp:txXfrm>
    </dsp:sp>
    <dsp:sp modelId="{14A894F1-727B-4D87-AA51-FE3DB5FC4BB5}">
      <dsp:nvSpPr>
        <dsp:cNvPr id="0" name=""/>
        <dsp:cNvSpPr/>
      </dsp:nvSpPr>
      <dsp:spPr>
        <a:xfrm>
          <a:off x="4874471" y="625655"/>
          <a:ext cx="749625" cy="876920"/>
        </a:xfrm>
        <a:prstGeom prst="rightArrow">
          <a:avLst>
            <a:gd name="adj1" fmla="val 6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4874471" y="801039"/>
        <a:ext cx="524738" cy="526152"/>
      </dsp:txXfrm>
    </dsp:sp>
    <dsp:sp modelId="{C691E826-8C64-437B-A41C-BF7E1F338562}">
      <dsp:nvSpPr>
        <dsp:cNvPr id="0" name=""/>
        <dsp:cNvSpPr/>
      </dsp:nvSpPr>
      <dsp:spPr>
        <a:xfrm>
          <a:off x="5977694" y="3324"/>
          <a:ext cx="3535970" cy="2121582"/>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0" i="0" u="none" strike="noStrike" kern="1200" cap="none" dirty="0" smtClean="0">
              <a:latin typeface="Calibri"/>
              <a:ea typeface="Calibri"/>
              <a:cs typeface="Calibri"/>
              <a:sym typeface="Calibri"/>
            </a:rPr>
            <a:t>Empieza su auge cuando se crearon bares temáticos que elaboraban este licor para el consumo domestico.</a:t>
          </a:r>
          <a:endParaRPr lang="es-EC" sz="2400" kern="1200" dirty="0"/>
        </a:p>
      </dsp:txBody>
      <dsp:txXfrm>
        <a:off x="6039833" y="65463"/>
        <a:ext cx="3411692" cy="1997304"/>
      </dsp:txXfrm>
    </dsp:sp>
    <dsp:sp modelId="{DC29C399-B15B-4280-BE0A-1615F69BCDC1}">
      <dsp:nvSpPr>
        <dsp:cNvPr id="0" name=""/>
        <dsp:cNvSpPr/>
      </dsp:nvSpPr>
      <dsp:spPr>
        <a:xfrm rot="5400000">
          <a:off x="7370866" y="2372424"/>
          <a:ext cx="749625" cy="876920"/>
        </a:xfrm>
        <a:prstGeom prst="righ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rot="-5400000">
        <a:off x="7482603" y="2436072"/>
        <a:ext cx="526152" cy="524738"/>
      </dsp:txXfrm>
    </dsp:sp>
    <dsp:sp modelId="{3B5DE22E-4E56-452C-BB4E-D32F153524E2}">
      <dsp:nvSpPr>
        <dsp:cNvPr id="0" name=""/>
        <dsp:cNvSpPr/>
      </dsp:nvSpPr>
      <dsp:spPr>
        <a:xfrm>
          <a:off x="5977694" y="3539294"/>
          <a:ext cx="3535970" cy="2121582"/>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0" i="0" u="none" strike="noStrike" kern="1200" cap="none" dirty="0" smtClean="0">
              <a:latin typeface="Calibri"/>
              <a:ea typeface="Calibri"/>
              <a:cs typeface="Calibri"/>
              <a:sym typeface="Calibri"/>
            </a:rPr>
            <a:t>Desde el 2013 se inicia la producción de esta bebida bajo registros sanitarios. </a:t>
          </a:r>
          <a:endParaRPr lang="es-ES" sz="2400" b="0" i="0" u="none" strike="noStrike" kern="1200" cap="none" dirty="0">
            <a:latin typeface="Calibri"/>
            <a:ea typeface="Calibri"/>
            <a:cs typeface="Calibri"/>
            <a:sym typeface="Calibri"/>
          </a:endParaRPr>
        </a:p>
      </dsp:txBody>
      <dsp:txXfrm>
        <a:off x="6039833" y="3601433"/>
        <a:ext cx="3411692" cy="1997304"/>
      </dsp:txXfrm>
    </dsp:sp>
    <dsp:sp modelId="{E27D92C0-2F0F-40AF-AC18-EC637DD7F29F}">
      <dsp:nvSpPr>
        <dsp:cNvPr id="0" name=""/>
        <dsp:cNvSpPr/>
      </dsp:nvSpPr>
      <dsp:spPr>
        <a:xfrm rot="10800000">
          <a:off x="4916902" y="4161625"/>
          <a:ext cx="749625" cy="876920"/>
        </a:xfrm>
        <a:prstGeom prst="rightArrow">
          <a:avLst>
            <a:gd name="adj1" fmla="val 60000"/>
            <a:gd name="adj2" fmla="val 5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rot="10800000">
        <a:off x="5141789" y="4337009"/>
        <a:ext cx="524738" cy="526152"/>
      </dsp:txXfrm>
    </dsp:sp>
    <dsp:sp modelId="{65EE211D-E450-467C-B1F1-2FC7E23B8EE5}">
      <dsp:nvSpPr>
        <dsp:cNvPr id="0" name=""/>
        <dsp:cNvSpPr/>
      </dsp:nvSpPr>
      <dsp:spPr>
        <a:xfrm>
          <a:off x="1027335" y="3539294"/>
          <a:ext cx="3535970" cy="2121582"/>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0" i="0" u="none" strike="noStrike" kern="1200" cap="none" dirty="0" smtClean="0">
              <a:latin typeface="Calibri"/>
              <a:ea typeface="Calibri"/>
              <a:cs typeface="Calibri"/>
              <a:sym typeface="Calibri"/>
            </a:rPr>
            <a:t>Son una parte del mercado pequeña que refleja el  5% de la industria cervecera.</a:t>
          </a:r>
          <a:endParaRPr lang="es-ES" sz="2400" b="0" i="0" u="none" strike="noStrike" kern="1200" cap="none" dirty="0">
            <a:latin typeface="Calibri"/>
            <a:ea typeface="Calibri"/>
            <a:cs typeface="Calibri"/>
            <a:sym typeface="Calibri"/>
          </a:endParaRPr>
        </a:p>
      </dsp:txBody>
      <dsp:txXfrm>
        <a:off x="1089474" y="3601433"/>
        <a:ext cx="3411692" cy="19973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813D1-C997-9444-8A13-77FCD4FF230D}">
      <dsp:nvSpPr>
        <dsp:cNvPr id="0" name=""/>
        <dsp:cNvSpPr/>
      </dsp:nvSpPr>
      <dsp:spPr>
        <a:xfrm>
          <a:off x="1615281" y="63499"/>
          <a:ext cx="3048000" cy="3048000"/>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dirty="0" smtClean="0"/>
            <a:t>Se pudo establecer que para los atributos: materia prima, grado de alcohol, reconocimientos de calidad, canal de distribución, </a:t>
          </a:r>
          <a:r>
            <a:rPr lang="es-ES" sz="1400" kern="1200" dirty="0" err="1" smtClean="0"/>
            <a:t>Packagin</a:t>
          </a:r>
          <a:r>
            <a:rPr lang="es-ES" sz="1400" kern="1200" dirty="0" smtClean="0"/>
            <a:t>, y entrega a domicilio son atributos atractivos </a:t>
          </a:r>
          <a:endParaRPr lang="es-ES_tradnl" sz="1400" kern="1200" dirty="0"/>
        </a:p>
      </dsp:txBody>
      <dsp:txXfrm>
        <a:off x="2021681" y="596899"/>
        <a:ext cx="2235200" cy="1371600"/>
      </dsp:txXfrm>
    </dsp:sp>
    <dsp:sp modelId="{EC460E7D-5469-8347-AFCC-57793E4181DC}">
      <dsp:nvSpPr>
        <dsp:cNvPr id="0" name=""/>
        <dsp:cNvSpPr/>
      </dsp:nvSpPr>
      <dsp:spPr>
        <a:xfrm>
          <a:off x="2715101" y="1968499"/>
          <a:ext cx="3048000" cy="3048000"/>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smtClean="0"/>
            <a:t>El atributo obligatorio para los encuestados fue el color de la cerveza. </a:t>
          </a:r>
          <a:endParaRPr lang="es-ES" sz="1400" kern="1200"/>
        </a:p>
      </dsp:txBody>
      <dsp:txXfrm>
        <a:off x="3647281" y="2755899"/>
        <a:ext cx="1828800" cy="1676400"/>
      </dsp:txXfrm>
    </dsp:sp>
    <dsp:sp modelId="{F7265B03-6241-8243-B830-8E921546BDEE}">
      <dsp:nvSpPr>
        <dsp:cNvPr id="0" name=""/>
        <dsp:cNvSpPr/>
      </dsp:nvSpPr>
      <dsp:spPr>
        <a:xfrm>
          <a:off x="515461" y="1968499"/>
          <a:ext cx="3048000" cy="3048000"/>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S" sz="1400" kern="1200" smtClean="0"/>
            <a:t>En tanto se obtuvo un atributo indiferente que fue el catalogo web. </a:t>
          </a:r>
          <a:endParaRPr lang="es-ES" sz="1400" kern="1200"/>
        </a:p>
      </dsp:txBody>
      <dsp:txXfrm>
        <a:off x="802481" y="2755899"/>
        <a:ext cx="1828800" cy="1676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59E14-5D79-4D06-8A21-99550F4118B3}">
      <dsp:nvSpPr>
        <dsp:cNvPr id="0" name=""/>
        <dsp:cNvSpPr/>
      </dsp:nvSpPr>
      <dsp:spPr>
        <a:xfrm>
          <a:off x="4107" y="333"/>
          <a:ext cx="11421784" cy="267370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S_tradnl" sz="3900" kern="1200" dirty="0" smtClean="0"/>
            <a:t>Una vez finalizada la investigación y con los resultados obtenidos se realiza las siguientes propuestas que servirán para ampliar el tema analizado.</a:t>
          </a:r>
          <a:endParaRPr lang="es-EC" sz="3900" kern="1200" dirty="0"/>
        </a:p>
      </dsp:txBody>
      <dsp:txXfrm>
        <a:off x="82417" y="78643"/>
        <a:ext cx="11265164" cy="2517084"/>
      </dsp:txXfrm>
    </dsp:sp>
    <dsp:sp modelId="{8E50838C-2907-4EB4-BF4E-55E659C14D5D}">
      <dsp:nvSpPr>
        <dsp:cNvPr id="0" name=""/>
        <dsp:cNvSpPr/>
      </dsp:nvSpPr>
      <dsp:spPr>
        <a:xfrm>
          <a:off x="4107" y="2976887"/>
          <a:ext cx="3605361" cy="2673704"/>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t>“Análisis de posicionamiento de las marcas de cerveza artesanal en el Distrito Metropolitano de Quito”.</a:t>
          </a:r>
          <a:endParaRPr lang="es-EC" sz="2000" kern="1200" dirty="0"/>
        </a:p>
      </dsp:txBody>
      <dsp:txXfrm>
        <a:off x="82417" y="3055197"/>
        <a:ext cx="3448741" cy="2517084"/>
      </dsp:txXfrm>
    </dsp:sp>
    <dsp:sp modelId="{3824E2FE-82A8-4EBA-AB20-404C4E722DB1}">
      <dsp:nvSpPr>
        <dsp:cNvPr id="0" name=""/>
        <dsp:cNvSpPr/>
      </dsp:nvSpPr>
      <dsp:spPr>
        <a:xfrm>
          <a:off x="3912319" y="2976887"/>
          <a:ext cx="3605361" cy="2673704"/>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t>“Análisis de Geo referenciación para determinar las zonas con mayor presencia de fábricas de cerveza artesanal y lugares apropiados para el expendio de la bebida artesanal en el Distrito Metropolitano de Quito”.</a:t>
          </a:r>
          <a:endParaRPr lang="es-EC" sz="2000" kern="1200" dirty="0"/>
        </a:p>
      </dsp:txBody>
      <dsp:txXfrm>
        <a:off x="3990629" y="3055197"/>
        <a:ext cx="3448741" cy="2517084"/>
      </dsp:txXfrm>
    </dsp:sp>
    <dsp:sp modelId="{C23F8A3E-195E-41E3-8E4B-0D096227A02C}">
      <dsp:nvSpPr>
        <dsp:cNvPr id="0" name=""/>
        <dsp:cNvSpPr/>
      </dsp:nvSpPr>
      <dsp:spPr>
        <a:xfrm>
          <a:off x="7820531" y="2977220"/>
          <a:ext cx="3605361" cy="2673704"/>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t>“Desarrollar un plan de comunicación ATL y BTL para posicionar las diferentes marcas de bebidas artesanales en el Distrito Metropolitano de Quito”. </a:t>
          </a:r>
          <a:endParaRPr lang="es-EC" sz="2000" kern="1200" dirty="0"/>
        </a:p>
      </dsp:txBody>
      <dsp:txXfrm>
        <a:off x="7898841" y="3055530"/>
        <a:ext cx="3448741" cy="25170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5C646-DEAE-4A7B-940D-9C0F01697631}">
      <dsp:nvSpPr>
        <dsp:cNvPr id="0" name=""/>
        <dsp:cNvSpPr/>
      </dsp:nvSpPr>
      <dsp:spPr>
        <a:xfrm>
          <a:off x="0" y="0"/>
          <a:ext cx="5510767" cy="551076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7080F-A189-4BE6-947C-C2012EB83D8C}">
      <dsp:nvSpPr>
        <dsp:cNvPr id="0" name=""/>
        <dsp:cNvSpPr/>
      </dsp:nvSpPr>
      <dsp:spPr>
        <a:xfrm>
          <a:off x="2755383" y="0"/>
          <a:ext cx="8674616" cy="551076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Se pudo establecer que dentro de la categoría de bebidas, de cada 10 personas 8 han consumido en alguna ocasión cerveza artesanal sin embargo todo este segmento de consumidores tiene como preferencia la cerveza nacional industrializada y seguida a esta tenemos a la cerveza artesanal con un porcentaje similar a la mencionada anteriormente en esta categoría.</a:t>
          </a:r>
          <a:endParaRPr lang="es-EC" sz="1800" kern="1200" dirty="0"/>
        </a:p>
      </dsp:txBody>
      <dsp:txXfrm>
        <a:off x="2755383" y="0"/>
        <a:ext cx="8674616" cy="1653233"/>
      </dsp:txXfrm>
    </dsp:sp>
    <dsp:sp modelId="{71B14A81-4AB1-4634-AD30-C93A44405905}">
      <dsp:nvSpPr>
        <dsp:cNvPr id="0" name=""/>
        <dsp:cNvSpPr/>
      </dsp:nvSpPr>
      <dsp:spPr>
        <a:xfrm>
          <a:off x="964386" y="1653233"/>
          <a:ext cx="3581995" cy="358199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03CFD-986F-44C7-AE3C-2C14D094C35C}">
      <dsp:nvSpPr>
        <dsp:cNvPr id="0" name=""/>
        <dsp:cNvSpPr/>
      </dsp:nvSpPr>
      <dsp:spPr>
        <a:xfrm>
          <a:off x="2755383" y="1653233"/>
          <a:ext cx="8674616" cy="358199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Mediante la aplicación del modelo Kano se pudo establecer atributos atractivos (materia prima, reconocimientos de calidad, grado de alcohol, canal de distribución supermercados, </a:t>
          </a:r>
          <a:r>
            <a:rPr lang="es-ES_tradnl" sz="1800" kern="1200" dirty="0" err="1" smtClean="0"/>
            <a:t>packagin</a:t>
          </a:r>
          <a:r>
            <a:rPr lang="es-ES_tradnl" sz="1800" kern="1200" dirty="0" smtClean="0"/>
            <a:t> y entrega a domicilio), obligatorios (color de la cerveza) e indiferentes (catalogo web) teniendo así lineamientos para poder establecer estrategias y enfocarse en mejoras de producto. </a:t>
          </a:r>
          <a:endParaRPr lang="es-EC" sz="1800" kern="1200" dirty="0"/>
        </a:p>
      </dsp:txBody>
      <dsp:txXfrm>
        <a:off x="2755383" y="1653233"/>
        <a:ext cx="8674616" cy="1653228"/>
      </dsp:txXfrm>
    </dsp:sp>
    <dsp:sp modelId="{575EA676-CD2F-42E3-9D48-024F730CF472}">
      <dsp:nvSpPr>
        <dsp:cNvPr id="0" name=""/>
        <dsp:cNvSpPr/>
      </dsp:nvSpPr>
      <dsp:spPr>
        <a:xfrm>
          <a:off x="1928769" y="3306462"/>
          <a:ext cx="1653228" cy="165322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250E4-D468-4B21-80E3-A8A03D14EF56}">
      <dsp:nvSpPr>
        <dsp:cNvPr id="0" name=""/>
        <dsp:cNvSpPr/>
      </dsp:nvSpPr>
      <dsp:spPr>
        <a:xfrm>
          <a:off x="2755383" y="3306462"/>
          <a:ext cx="8674616" cy="165322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Al realizar el análisis de las características del local de expendio que influyen para que un consumidor del Distrito Metropolitano perciba como una característica que aporta calidad a la cerveza artesanal y prefiera un local determinado son: el precio de la cerveza en el lugar de expendio, el ambiente musical y el sabor de la bebida, estos son los factores que influyen para que un consumidor opte por elegir la bebida de un proveedor.</a:t>
          </a:r>
          <a:endParaRPr lang="es-EC" sz="1800" kern="1200" dirty="0"/>
        </a:p>
      </dsp:txBody>
      <dsp:txXfrm>
        <a:off x="2755383" y="3306462"/>
        <a:ext cx="8674616" cy="16532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35F7A-E880-4444-B71E-11EC50BA3E0F}">
      <dsp:nvSpPr>
        <dsp:cNvPr id="0" name=""/>
        <dsp:cNvSpPr/>
      </dsp:nvSpPr>
      <dsp:spPr>
        <a:xfrm>
          <a:off x="0" y="0"/>
          <a:ext cx="5418667" cy="541866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72C57-B0D7-4A05-AEAE-664130F1550F}">
      <dsp:nvSpPr>
        <dsp:cNvPr id="0" name=""/>
        <dsp:cNvSpPr/>
      </dsp:nvSpPr>
      <dsp:spPr>
        <a:xfrm>
          <a:off x="2709333" y="0"/>
          <a:ext cx="9007907" cy="541866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Realizar un análisis exhaustivo de las políticas de beneficios que brinda el estado a las empresas productoras de cerveza artesanal ya que son empresas que se encuentran en constate crecimiento y que cuentan con una favorable aceptación por parte del consumidor.</a:t>
          </a:r>
          <a:endParaRPr lang="es-EC" sz="2100" kern="1200" dirty="0"/>
        </a:p>
      </dsp:txBody>
      <dsp:txXfrm>
        <a:off x="2709333" y="0"/>
        <a:ext cx="9007907" cy="1625603"/>
      </dsp:txXfrm>
    </dsp:sp>
    <dsp:sp modelId="{9E2615F3-34C8-4CDC-A2A7-DE21E1EC3DF0}">
      <dsp:nvSpPr>
        <dsp:cNvPr id="0" name=""/>
        <dsp:cNvSpPr/>
      </dsp:nvSpPr>
      <dsp:spPr>
        <a:xfrm>
          <a:off x="948268" y="1625603"/>
          <a:ext cx="3522130" cy="352213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B45E3-C707-4828-A158-1612BF973900}">
      <dsp:nvSpPr>
        <dsp:cNvPr id="0" name=""/>
        <dsp:cNvSpPr/>
      </dsp:nvSpPr>
      <dsp:spPr>
        <a:xfrm>
          <a:off x="2709333" y="1625603"/>
          <a:ext cx="9007907" cy="352213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Al reconocer los factores que determinan el consumo de la cerveza artesanal se recomienda realizar un plan de marketing en el cual se establezcan las estrategias de posicionamiento y reconocimiento de marca; en base a estos factores las empresas que ofrecen cerveza artesanal en el Distrito Metropolitano de Quito</a:t>
          </a:r>
          <a:endParaRPr lang="es-EC" sz="2100" kern="1200" dirty="0"/>
        </a:p>
      </dsp:txBody>
      <dsp:txXfrm>
        <a:off x="2709333" y="1625603"/>
        <a:ext cx="9007907" cy="1625598"/>
      </dsp:txXfrm>
    </dsp:sp>
    <dsp:sp modelId="{48A22A66-2346-4C6C-9CBD-80BB30558126}">
      <dsp:nvSpPr>
        <dsp:cNvPr id="0" name=""/>
        <dsp:cNvSpPr/>
      </dsp:nvSpPr>
      <dsp:spPr>
        <a:xfrm>
          <a:off x="1896534" y="3251201"/>
          <a:ext cx="1625598" cy="162559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3E4DD-9632-4ED3-B3AF-068FABFB6E21}">
      <dsp:nvSpPr>
        <dsp:cNvPr id="0" name=""/>
        <dsp:cNvSpPr/>
      </dsp:nvSpPr>
      <dsp:spPr>
        <a:xfrm>
          <a:off x="2709333" y="3251201"/>
          <a:ext cx="9007907" cy="162559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t>Es recomendable realizar una investigación de mercados con enfoque de </a:t>
          </a:r>
          <a:r>
            <a:rPr lang="es-ES_tradnl" sz="2100" kern="1200" dirty="0" err="1" smtClean="0"/>
            <a:t>georeferenciacion</a:t>
          </a:r>
          <a:r>
            <a:rPr lang="es-ES_tradnl" sz="2100" kern="1200" dirty="0" smtClean="0"/>
            <a:t> en la cual se pueda establecer las zonas en las cuales predominan el expendio de cerveza artesanal, definir nichos de mercados y establecer el ciclo de vida del producto.</a:t>
          </a:r>
          <a:endParaRPr lang="es-EC" sz="2100" kern="1200" dirty="0"/>
        </a:p>
      </dsp:txBody>
      <dsp:txXfrm>
        <a:off x="2709333" y="3251201"/>
        <a:ext cx="9007907" cy="1625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5C2D-6022-403A-B08D-D571EC8A6653}">
      <dsp:nvSpPr>
        <dsp:cNvPr id="0" name=""/>
        <dsp:cNvSpPr/>
      </dsp:nvSpPr>
      <dsp:spPr>
        <a:xfrm rot="16200000">
          <a:off x="-293990" y="299053"/>
          <a:ext cx="5468229" cy="4870122"/>
        </a:xfrm>
        <a:prstGeom prst="flowChartManualOperation">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0" rIns="210749" bIns="0" numCol="1" spcCol="1270" anchor="ctr" anchorCtr="0">
          <a:noAutofit/>
        </a:bodyPr>
        <a:lstStyle/>
        <a:p>
          <a:pPr lvl="0" algn="ctr" defTabSz="1466850" rtl="0">
            <a:lnSpc>
              <a:spcPct val="90000"/>
            </a:lnSpc>
            <a:spcBef>
              <a:spcPct val="0"/>
            </a:spcBef>
            <a:spcAft>
              <a:spcPct val="35000"/>
            </a:spcAft>
          </a:pPr>
          <a:r>
            <a:rPr lang="es-ES" sz="3300" b="0" i="0" u="none" strike="noStrike" kern="1200" cap="none" dirty="0" smtClean="0">
              <a:latin typeface="Calibri"/>
              <a:ea typeface="Calibri"/>
              <a:cs typeface="Calibri"/>
              <a:sym typeface="Calibri"/>
            </a:rPr>
            <a:t>Se busca reconocer la percepción de la calidad del producto final ofertado por los productores de cerveza artesanal.</a:t>
          </a:r>
          <a:endParaRPr lang="es-EC" sz="3300" kern="1200" dirty="0"/>
        </a:p>
      </dsp:txBody>
      <dsp:txXfrm rot="5400000">
        <a:off x="5064" y="1093645"/>
        <a:ext cx="4870122" cy="3280937"/>
      </dsp:txXfrm>
    </dsp:sp>
    <dsp:sp modelId="{0A332AF1-B0D8-4C43-A243-7D28339B4A34}">
      <dsp:nvSpPr>
        <dsp:cNvPr id="0" name=""/>
        <dsp:cNvSpPr/>
      </dsp:nvSpPr>
      <dsp:spPr>
        <a:xfrm rot="16200000">
          <a:off x="4941391" y="299053"/>
          <a:ext cx="5468229" cy="4870122"/>
        </a:xfrm>
        <a:prstGeom prst="flowChartManualOperation">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0" rIns="210749" bIns="0" numCol="1" spcCol="1270" anchor="ctr" anchorCtr="0">
          <a:noAutofit/>
        </a:bodyPr>
        <a:lstStyle/>
        <a:p>
          <a:pPr lvl="0" algn="ctr" defTabSz="1466850" rtl="0">
            <a:lnSpc>
              <a:spcPct val="90000"/>
            </a:lnSpc>
            <a:spcBef>
              <a:spcPct val="0"/>
            </a:spcBef>
            <a:spcAft>
              <a:spcPct val="35000"/>
            </a:spcAft>
          </a:pPr>
          <a:r>
            <a:rPr lang="es-ES" sz="3300" b="0" i="0" u="none" strike="noStrike" kern="1200" cap="none" smtClean="0">
              <a:latin typeface="Calibri"/>
              <a:ea typeface="Calibri"/>
              <a:cs typeface="Calibri"/>
              <a:sym typeface="Calibri"/>
            </a:rPr>
            <a:t>Mediante el modelo Kano se evaluan atributos del producto con el fin de determinar cual de ellos generan satisfaccion o insatisfaccion en los consumidores.</a:t>
          </a:r>
          <a:endParaRPr lang="es-ES" sz="3300" b="0" i="0" u="none" strike="noStrike" kern="1200" cap="none" dirty="0">
            <a:latin typeface="Calibri"/>
            <a:ea typeface="Calibri"/>
            <a:cs typeface="Calibri"/>
            <a:sym typeface="Calibri"/>
          </a:endParaRPr>
        </a:p>
      </dsp:txBody>
      <dsp:txXfrm rot="5400000">
        <a:off x="5240445" y="1093645"/>
        <a:ext cx="4870122" cy="328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D1841-74A4-40C1-BF5A-12F0A79468BE}">
      <dsp:nvSpPr>
        <dsp:cNvPr id="0" name=""/>
        <dsp:cNvSpPr/>
      </dsp:nvSpPr>
      <dsp:spPr>
        <a:xfrm>
          <a:off x="4464017" y="3071893"/>
          <a:ext cx="2578960" cy="2578960"/>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b="0" i="0" u="none" strike="noStrike" kern="1200" cap="none" dirty="0" smtClean="0">
              <a:latin typeface="Calibri"/>
              <a:ea typeface="Calibri"/>
              <a:cs typeface="Calibri"/>
              <a:sym typeface="Calibri"/>
            </a:rPr>
            <a:t>El perfil del consumidor y los factores críticos de compra no están establecidos </a:t>
          </a:r>
          <a:endParaRPr lang="es-EC" sz="1600" kern="1200" dirty="0"/>
        </a:p>
      </dsp:txBody>
      <dsp:txXfrm>
        <a:off x="4841697" y="3449573"/>
        <a:ext cx="1823600" cy="1823600"/>
      </dsp:txXfrm>
    </dsp:sp>
    <dsp:sp modelId="{A37ADBB8-8F85-4D6C-9847-68059C85571E}">
      <dsp:nvSpPr>
        <dsp:cNvPr id="0" name=""/>
        <dsp:cNvSpPr/>
      </dsp:nvSpPr>
      <dsp:spPr>
        <a:xfrm rot="12900000">
          <a:off x="2805473" y="2621526"/>
          <a:ext cx="1976223" cy="735003"/>
        </a:xfrm>
        <a:prstGeom prst="leftArrow">
          <a:avLst>
            <a:gd name="adj1" fmla="val 6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0360952B-D480-4604-AA32-55608DE1443B}">
      <dsp:nvSpPr>
        <dsp:cNvPr id="0" name=""/>
        <dsp:cNvSpPr/>
      </dsp:nvSpPr>
      <dsp:spPr>
        <a:xfrm>
          <a:off x="1759165" y="1442265"/>
          <a:ext cx="2450012" cy="1960009"/>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rtl="0">
            <a:lnSpc>
              <a:spcPct val="90000"/>
            </a:lnSpc>
            <a:spcBef>
              <a:spcPct val="0"/>
            </a:spcBef>
            <a:spcAft>
              <a:spcPct val="35000"/>
            </a:spcAft>
          </a:pPr>
          <a:r>
            <a:rPr lang="es-ES" sz="1400" b="0" i="0" u="none" strike="noStrike" kern="1200" cap="none" smtClean="0">
              <a:latin typeface="Calibri"/>
              <a:ea typeface="Calibri"/>
              <a:cs typeface="Calibri"/>
              <a:sym typeface="Calibri"/>
            </a:rPr>
            <a:t>Los productores no conocen las características que aportan valor agregado a la cerveza artesanal.</a:t>
          </a:r>
          <a:endParaRPr lang="es-ES" sz="1400" b="0" i="0" u="none" strike="noStrike" kern="1200" cap="none" dirty="0">
            <a:latin typeface="Calibri"/>
            <a:ea typeface="Calibri"/>
            <a:cs typeface="Calibri"/>
            <a:sym typeface="Calibri"/>
          </a:endParaRPr>
        </a:p>
      </dsp:txBody>
      <dsp:txXfrm>
        <a:off x="1816572" y="1499672"/>
        <a:ext cx="2335198" cy="1845195"/>
      </dsp:txXfrm>
    </dsp:sp>
    <dsp:sp modelId="{10C846FB-F020-48ED-B154-DC0D4410489B}">
      <dsp:nvSpPr>
        <dsp:cNvPr id="0" name=""/>
        <dsp:cNvSpPr/>
      </dsp:nvSpPr>
      <dsp:spPr>
        <a:xfrm rot="16200000">
          <a:off x="4765385" y="1601261"/>
          <a:ext cx="1976223" cy="735003"/>
        </a:xfrm>
        <a:prstGeom prst="lef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E3AFF57B-E2C9-44DB-86DE-DBAA2C182718}">
      <dsp:nvSpPr>
        <dsp:cNvPr id="0" name=""/>
        <dsp:cNvSpPr/>
      </dsp:nvSpPr>
      <dsp:spPr>
        <a:xfrm>
          <a:off x="4528491" y="646"/>
          <a:ext cx="2450012" cy="1960009"/>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rtl="0">
            <a:lnSpc>
              <a:spcPct val="90000"/>
            </a:lnSpc>
            <a:spcBef>
              <a:spcPct val="0"/>
            </a:spcBef>
            <a:spcAft>
              <a:spcPct val="35000"/>
            </a:spcAft>
          </a:pPr>
          <a:r>
            <a:rPr lang="es-ES" sz="1400" b="0" i="0" u="none" strike="noStrike" kern="1200" cap="none" smtClean="0">
              <a:latin typeface="Calibri"/>
              <a:ea typeface="Calibri"/>
              <a:cs typeface="Calibri"/>
              <a:sym typeface="Calibri"/>
            </a:rPr>
            <a:t>Esta industria no tiene identificado los gustos y preferencias del consumidor. </a:t>
          </a:r>
          <a:endParaRPr lang="es-ES" sz="1400" b="0" i="0" u="none" strike="noStrike" kern="1200" cap="none" dirty="0">
            <a:latin typeface="Calibri"/>
            <a:ea typeface="Calibri"/>
            <a:cs typeface="Calibri"/>
            <a:sym typeface="Calibri"/>
          </a:endParaRPr>
        </a:p>
      </dsp:txBody>
      <dsp:txXfrm>
        <a:off x="4585898" y="58053"/>
        <a:ext cx="2335198" cy="1845195"/>
      </dsp:txXfrm>
    </dsp:sp>
    <dsp:sp modelId="{AFB16F06-B439-448C-86F9-0F27B42AECB0}">
      <dsp:nvSpPr>
        <dsp:cNvPr id="0" name=""/>
        <dsp:cNvSpPr/>
      </dsp:nvSpPr>
      <dsp:spPr>
        <a:xfrm rot="19500000">
          <a:off x="6725297" y="2621526"/>
          <a:ext cx="1976223" cy="735003"/>
        </a:xfrm>
        <a:prstGeom prst="leftArrow">
          <a:avLst>
            <a:gd name="adj1" fmla="val 60000"/>
            <a:gd name="adj2" fmla="val 5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9A854DFB-2280-4CB1-8E6E-2B64A6688A74}">
      <dsp:nvSpPr>
        <dsp:cNvPr id="0" name=""/>
        <dsp:cNvSpPr/>
      </dsp:nvSpPr>
      <dsp:spPr>
        <a:xfrm>
          <a:off x="7297816" y="1442265"/>
          <a:ext cx="2450012" cy="1960009"/>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rtl="0">
            <a:lnSpc>
              <a:spcPct val="90000"/>
            </a:lnSpc>
            <a:spcBef>
              <a:spcPct val="0"/>
            </a:spcBef>
            <a:spcAft>
              <a:spcPct val="35000"/>
            </a:spcAft>
          </a:pPr>
          <a:r>
            <a:rPr lang="es-ES" sz="1400" b="0" i="0" u="none" strike="noStrike" kern="1200" cap="none" dirty="0" smtClean="0">
              <a:latin typeface="Calibri"/>
              <a:ea typeface="Calibri"/>
              <a:cs typeface="Calibri"/>
              <a:sym typeface="Calibri"/>
            </a:rPr>
            <a:t>No existe estrategias de marketing definidas para este mercado. </a:t>
          </a:r>
          <a:endParaRPr lang="es-ES" sz="1400" b="0" i="0" u="none" strike="noStrike" kern="1200" cap="none" dirty="0">
            <a:latin typeface="Calibri"/>
            <a:ea typeface="Calibri"/>
            <a:cs typeface="Calibri"/>
            <a:sym typeface="Calibri"/>
          </a:endParaRPr>
        </a:p>
      </dsp:txBody>
      <dsp:txXfrm>
        <a:off x="7355223" y="1499672"/>
        <a:ext cx="2335198" cy="1845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34476-5816-4B11-B602-200AEEA2132C}">
      <dsp:nvSpPr>
        <dsp:cNvPr id="0" name=""/>
        <dsp:cNvSpPr/>
      </dsp:nvSpPr>
      <dsp:spPr>
        <a:xfrm>
          <a:off x="277626" y="0"/>
          <a:ext cx="3615959" cy="2711969"/>
        </a:xfrm>
        <a:prstGeom prst="upArrow">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C3142-043B-4BC2-8F97-BA0EF1FFAA33}">
      <dsp:nvSpPr>
        <dsp:cNvPr id="0" name=""/>
        <dsp:cNvSpPr/>
      </dsp:nvSpPr>
      <dsp:spPr>
        <a:xfrm>
          <a:off x="4002065" y="0"/>
          <a:ext cx="6827520" cy="271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r>
            <a:rPr lang="es-ES" sz="2100" b="1" i="0" u="none" strike="noStrike" kern="1200" cap="none" dirty="0" smtClean="0">
              <a:latin typeface="Calibri"/>
              <a:ea typeface="Calibri"/>
              <a:cs typeface="Calibri"/>
              <a:sym typeface="Calibri"/>
            </a:rPr>
            <a:t>Objetivo General</a:t>
          </a:r>
          <a:endParaRPr lang="es-EC" sz="2100" kern="1200" dirty="0"/>
        </a:p>
        <a:p>
          <a:pPr marL="171450" lvl="1" indent="-171450" algn="l" defTabSz="711200" rtl="0">
            <a:lnSpc>
              <a:spcPct val="90000"/>
            </a:lnSpc>
            <a:spcBef>
              <a:spcPct val="0"/>
            </a:spcBef>
            <a:spcAft>
              <a:spcPct val="15000"/>
            </a:spcAft>
            <a:buChar char="••"/>
          </a:pPr>
          <a:r>
            <a:rPr lang="es-ES" sz="1600" b="0" i="0" u="none" strike="noStrike" kern="1200" cap="none" dirty="0" smtClean="0">
              <a:latin typeface="Calibri"/>
              <a:ea typeface="Calibri"/>
              <a:cs typeface="Calibri"/>
              <a:sym typeface="Calibri"/>
            </a:rPr>
            <a:t>Analizar la percepción de los consumidores respecto a la calidad de la cerveza artesanal producida en el Distrito Metropolitano de Quito. </a:t>
          </a:r>
          <a:endParaRPr lang="es-ES" sz="1600" b="0" i="0" u="none" strike="noStrike" kern="1200" cap="none" dirty="0">
            <a:latin typeface="Calibri"/>
            <a:ea typeface="Calibri"/>
            <a:cs typeface="Calibri"/>
            <a:sym typeface="Calibri"/>
          </a:endParaRPr>
        </a:p>
      </dsp:txBody>
      <dsp:txXfrm>
        <a:off x="4002065" y="0"/>
        <a:ext cx="6827520" cy="2711969"/>
      </dsp:txXfrm>
    </dsp:sp>
    <dsp:sp modelId="{25532C84-AD1E-4CE0-A168-59A91A6F729A}">
      <dsp:nvSpPr>
        <dsp:cNvPr id="0" name=""/>
        <dsp:cNvSpPr/>
      </dsp:nvSpPr>
      <dsp:spPr>
        <a:xfrm>
          <a:off x="1362414" y="2937967"/>
          <a:ext cx="3615959" cy="2711969"/>
        </a:xfrm>
        <a:prstGeom prst="downArrow">
          <a:avLst/>
        </a:prstGeom>
        <a:solidFill>
          <a:schemeClr val="accent1">
            <a:shade val="80000"/>
            <a:hueOff val="372983"/>
            <a:satOff val="-8852"/>
            <a:lumOff val="278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20A7F-10BC-4538-966F-0979428C4D0D}">
      <dsp:nvSpPr>
        <dsp:cNvPr id="0" name=""/>
        <dsp:cNvSpPr/>
      </dsp:nvSpPr>
      <dsp:spPr>
        <a:xfrm>
          <a:off x="5086853" y="2937967"/>
          <a:ext cx="6827520" cy="271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r>
            <a:rPr lang="es-ES" sz="2100" b="1" i="0" u="none" strike="noStrike" kern="1200" cap="none" smtClean="0">
              <a:latin typeface="Calibri"/>
              <a:ea typeface="Calibri"/>
              <a:cs typeface="Calibri"/>
              <a:sym typeface="Calibri"/>
            </a:rPr>
            <a:t>Objetivos Específicos</a:t>
          </a:r>
          <a:endParaRPr lang="es-ES" sz="2100" b="1" i="0" u="none" strike="noStrike" kern="1200" cap="none" dirty="0">
            <a:latin typeface="Calibri"/>
            <a:ea typeface="Calibri"/>
            <a:cs typeface="Calibri"/>
            <a:sym typeface="Calibri"/>
          </a:endParaRPr>
        </a:p>
        <a:p>
          <a:pPr marL="171450" lvl="1" indent="-171450" algn="l" defTabSz="711200" rtl="0">
            <a:lnSpc>
              <a:spcPct val="90000"/>
            </a:lnSpc>
            <a:spcBef>
              <a:spcPct val="0"/>
            </a:spcBef>
            <a:spcAft>
              <a:spcPct val="15000"/>
            </a:spcAft>
            <a:buChar char="••"/>
          </a:pPr>
          <a:r>
            <a:rPr lang="es-ES" sz="1600" b="0" i="0" u="none" strike="noStrike" kern="1200" cap="none" smtClean="0">
              <a:latin typeface="Calibri"/>
              <a:ea typeface="Calibri"/>
              <a:cs typeface="Calibri"/>
              <a:sym typeface="Calibri"/>
            </a:rPr>
            <a:t>Evaluar la aceptación de la cerveza artesanal consumida en el Distrito Metropolitano de Quito como producto sustituto de la cerveza tradicional.</a:t>
          </a:r>
          <a:endParaRPr lang="es-ES" sz="1600" b="0" i="0" u="none" strike="noStrike" kern="1200" cap="none" dirty="0">
            <a:latin typeface="Calibri"/>
            <a:ea typeface="Calibri"/>
            <a:cs typeface="Calibri"/>
            <a:sym typeface="Calibri"/>
          </a:endParaRPr>
        </a:p>
        <a:p>
          <a:pPr marL="171450" lvl="1" indent="-171450" algn="l" defTabSz="711200" rtl="0">
            <a:lnSpc>
              <a:spcPct val="90000"/>
            </a:lnSpc>
            <a:spcBef>
              <a:spcPct val="0"/>
            </a:spcBef>
            <a:spcAft>
              <a:spcPct val="15000"/>
            </a:spcAft>
            <a:buChar char="••"/>
          </a:pPr>
          <a:r>
            <a:rPr lang="es-ES" sz="1600" b="0" i="0" u="none" strike="noStrike" kern="1200" cap="none" smtClean="0">
              <a:latin typeface="Calibri"/>
              <a:ea typeface="Calibri"/>
              <a:cs typeface="Calibri"/>
              <a:sym typeface="Calibri"/>
            </a:rPr>
            <a:t>Medir a través del modelo KANO los factores críticos de compra de la cerveza artesanal en el distrito metropolitano de Quito.</a:t>
          </a:r>
          <a:endParaRPr lang="es-ES" sz="1600" b="0" i="0" u="none" strike="noStrike" kern="1200" cap="none" dirty="0">
            <a:latin typeface="Calibri"/>
            <a:ea typeface="Calibri"/>
            <a:cs typeface="Calibri"/>
            <a:sym typeface="Calibri"/>
          </a:endParaRPr>
        </a:p>
        <a:p>
          <a:pPr marL="171450" lvl="1" indent="-171450" algn="l" defTabSz="711200" rtl="0">
            <a:lnSpc>
              <a:spcPct val="90000"/>
            </a:lnSpc>
            <a:spcBef>
              <a:spcPct val="0"/>
            </a:spcBef>
            <a:spcAft>
              <a:spcPct val="15000"/>
            </a:spcAft>
            <a:buChar char="••"/>
          </a:pPr>
          <a:r>
            <a:rPr lang="es-ES" sz="1600" b="0" i="0" u="none" strike="noStrike" kern="1200" cap="none" smtClean="0">
              <a:latin typeface="Calibri"/>
              <a:ea typeface="Calibri"/>
              <a:cs typeface="Calibri"/>
              <a:sym typeface="Calibri"/>
            </a:rPr>
            <a:t>Proponer estrategias de marketing, estableciendo el perfil del consumidor de cerveza artesanal en el Distrito Metropolitano de Quito.</a:t>
          </a:r>
          <a:endParaRPr lang="es-ES" sz="1600" b="0" i="0" u="none" strike="noStrike" kern="1200" cap="none" dirty="0">
            <a:latin typeface="Calibri"/>
            <a:ea typeface="Calibri"/>
            <a:cs typeface="Calibri"/>
            <a:sym typeface="Calibri"/>
          </a:endParaRPr>
        </a:p>
        <a:p>
          <a:pPr marL="171450" lvl="1" indent="-171450" algn="l" defTabSz="711200" rtl="0">
            <a:lnSpc>
              <a:spcPct val="90000"/>
            </a:lnSpc>
            <a:spcBef>
              <a:spcPct val="0"/>
            </a:spcBef>
            <a:spcAft>
              <a:spcPct val="15000"/>
            </a:spcAft>
            <a:buChar char="••"/>
          </a:pPr>
          <a:r>
            <a:rPr lang="es-ES" sz="1600" b="0" i="0" u="none" strike="noStrike" kern="1200" cap="none" smtClean="0">
              <a:latin typeface="Calibri"/>
              <a:ea typeface="Calibri"/>
              <a:cs typeface="Calibri"/>
              <a:sym typeface="Calibri"/>
            </a:rPr>
            <a:t>Determinar mediante el modelo KANO  los atributos obligatorios que debe tener una cerveza artesanal para que el consumidor la perciba como una cerveza de calidad. </a:t>
          </a:r>
          <a:endParaRPr lang="es-ES" sz="1600" b="0" i="0" u="none" strike="noStrike" kern="1200" cap="none" dirty="0">
            <a:latin typeface="Calibri"/>
            <a:ea typeface="Calibri"/>
            <a:cs typeface="Calibri"/>
            <a:sym typeface="Calibri"/>
          </a:endParaRPr>
        </a:p>
      </dsp:txBody>
      <dsp:txXfrm>
        <a:off x="5086853" y="2937967"/>
        <a:ext cx="6827520" cy="27119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9B2D4-0B3A-4D89-A5D2-80A85CB6D382}">
      <dsp:nvSpPr>
        <dsp:cNvPr id="0" name=""/>
        <dsp:cNvSpPr/>
      </dsp:nvSpPr>
      <dsp:spPr>
        <a:xfrm>
          <a:off x="1439" y="0"/>
          <a:ext cx="3743407" cy="54610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S" sz="4400" b="1" i="0" u="none" strike="noStrike" kern="1200" cap="none" dirty="0" smtClean="0">
              <a:latin typeface="Calibri"/>
              <a:ea typeface="Calibri"/>
              <a:cs typeface="Calibri"/>
              <a:sym typeface="Calibri"/>
            </a:rPr>
            <a:t>Enfoque de la Investigación</a:t>
          </a:r>
          <a:endParaRPr lang="es-EC" sz="4400" kern="1200" dirty="0"/>
        </a:p>
      </dsp:txBody>
      <dsp:txXfrm>
        <a:off x="1439" y="0"/>
        <a:ext cx="3743407" cy="1638300"/>
      </dsp:txXfrm>
    </dsp:sp>
    <dsp:sp modelId="{B759959F-611A-463F-83C5-1E0BB960F3A2}">
      <dsp:nvSpPr>
        <dsp:cNvPr id="0" name=""/>
        <dsp:cNvSpPr/>
      </dsp:nvSpPr>
      <dsp:spPr>
        <a:xfrm>
          <a:off x="375780" y="1638363"/>
          <a:ext cx="2994726" cy="1677638"/>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lvl="0" algn="ctr" defTabSz="1600200" rtl="0">
            <a:lnSpc>
              <a:spcPct val="90000"/>
            </a:lnSpc>
            <a:spcBef>
              <a:spcPct val="0"/>
            </a:spcBef>
            <a:spcAft>
              <a:spcPct val="35000"/>
            </a:spcAft>
          </a:pPr>
          <a:r>
            <a:rPr lang="es-ES" sz="3600" b="0" i="0" u="none" strike="noStrike" kern="1200" cap="none" dirty="0" smtClean="0">
              <a:latin typeface="Calibri"/>
              <a:ea typeface="Calibri"/>
              <a:cs typeface="Calibri"/>
              <a:sym typeface="Calibri"/>
            </a:rPr>
            <a:t>Enfoque científico.</a:t>
          </a:r>
          <a:endParaRPr lang="es-ES" sz="3600" b="0" i="0" u="none" strike="noStrike" kern="1200" cap="none" dirty="0">
            <a:latin typeface="Calibri"/>
            <a:ea typeface="Calibri"/>
            <a:cs typeface="Calibri"/>
            <a:sym typeface="Calibri"/>
          </a:endParaRPr>
        </a:p>
      </dsp:txBody>
      <dsp:txXfrm>
        <a:off x="424916" y="1687499"/>
        <a:ext cx="2896454" cy="1579366"/>
      </dsp:txXfrm>
    </dsp:sp>
    <dsp:sp modelId="{71576FA5-26D1-4064-9280-80CB3E8B0A2F}">
      <dsp:nvSpPr>
        <dsp:cNvPr id="0" name=""/>
        <dsp:cNvSpPr/>
      </dsp:nvSpPr>
      <dsp:spPr>
        <a:xfrm>
          <a:off x="375780" y="3565587"/>
          <a:ext cx="2994726" cy="1622301"/>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lvl="0" algn="ctr" defTabSz="1600200" rtl="0">
            <a:lnSpc>
              <a:spcPct val="90000"/>
            </a:lnSpc>
            <a:spcBef>
              <a:spcPct val="0"/>
            </a:spcBef>
            <a:spcAft>
              <a:spcPct val="35000"/>
            </a:spcAft>
          </a:pPr>
          <a:r>
            <a:rPr lang="es-ES" sz="3600" b="0" i="0" u="none" strike="noStrike" kern="1200" cap="none" smtClean="0">
              <a:latin typeface="Calibri"/>
              <a:ea typeface="Calibri"/>
              <a:cs typeface="Calibri"/>
              <a:sym typeface="Calibri"/>
            </a:rPr>
            <a:t>Enfoque Mixto </a:t>
          </a:r>
          <a:endParaRPr lang="es-ES" sz="3600" b="0" i="0" u="none" strike="noStrike" kern="1200" cap="none" dirty="0">
            <a:latin typeface="Calibri"/>
            <a:ea typeface="Calibri"/>
            <a:cs typeface="Calibri"/>
            <a:sym typeface="Calibri"/>
          </a:endParaRPr>
        </a:p>
      </dsp:txBody>
      <dsp:txXfrm>
        <a:off x="423296" y="3613103"/>
        <a:ext cx="2899694" cy="1527269"/>
      </dsp:txXfrm>
    </dsp:sp>
    <dsp:sp modelId="{612BFFEE-E94D-4D4B-B248-AE2782FB3DC5}">
      <dsp:nvSpPr>
        <dsp:cNvPr id="0" name=""/>
        <dsp:cNvSpPr/>
      </dsp:nvSpPr>
      <dsp:spPr>
        <a:xfrm>
          <a:off x="4025603" y="0"/>
          <a:ext cx="3743407" cy="54610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S" sz="4400" b="1" i="0" u="none" strike="noStrike" kern="1200" cap="none" dirty="0" smtClean="0">
              <a:latin typeface="Calibri"/>
              <a:ea typeface="Calibri"/>
              <a:cs typeface="Calibri"/>
              <a:sym typeface="Calibri"/>
            </a:rPr>
            <a:t>Tipología de la Investigación</a:t>
          </a:r>
          <a:r>
            <a:rPr lang="es-ES" sz="4400" b="0" i="0" u="none" strike="noStrike" kern="1200" cap="none" dirty="0" smtClean="0">
              <a:latin typeface="Calibri"/>
              <a:ea typeface="Calibri"/>
              <a:cs typeface="Calibri"/>
              <a:sym typeface="Calibri"/>
            </a:rPr>
            <a:t>  </a:t>
          </a:r>
          <a:endParaRPr lang="es-ES" sz="4400" b="0" i="0" u="none" strike="noStrike" kern="1200" cap="none" dirty="0">
            <a:latin typeface="Calibri"/>
            <a:ea typeface="Calibri"/>
            <a:cs typeface="Calibri"/>
            <a:sym typeface="Calibri"/>
          </a:endParaRPr>
        </a:p>
      </dsp:txBody>
      <dsp:txXfrm>
        <a:off x="4025603" y="0"/>
        <a:ext cx="3743407" cy="1638300"/>
      </dsp:txXfrm>
    </dsp:sp>
    <dsp:sp modelId="{C2C86BB1-6ED3-4D97-AD1B-07351A120607}">
      <dsp:nvSpPr>
        <dsp:cNvPr id="0" name=""/>
        <dsp:cNvSpPr/>
      </dsp:nvSpPr>
      <dsp:spPr>
        <a:xfrm>
          <a:off x="4399943" y="1639900"/>
          <a:ext cx="2994726" cy="1646566"/>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lvl="0" algn="ctr" defTabSz="1600200" rtl="0">
            <a:lnSpc>
              <a:spcPct val="90000"/>
            </a:lnSpc>
            <a:spcBef>
              <a:spcPct val="0"/>
            </a:spcBef>
            <a:spcAft>
              <a:spcPct val="35000"/>
            </a:spcAft>
          </a:pPr>
          <a:r>
            <a:rPr lang="es-ES" sz="3600" b="0" i="0" u="none" strike="noStrike" kern="1200" cap="none" dirty="0" smtClean="0">
              <a:latin typeface="Calibri"/>
              <a:ea typeface="Calibri"/>
              <a:cs typeface="Calibri"/>
              <a:sym typeface="Calibri"/>
            </a:rPr>
            <a:t>Investigación Concluyente.</a:t>
          </a:r>
          <a:endParaRPr lang="es-ES" sz="3600" b="0" i="0" u="none" strike="noStrike" kern="1200" cap="none" dirty="0">
            <a:latin typeface="Calibri"/>
            <a:ea typeface="Calibri"/>
            <a:cs typeface="Calibri"/>
            <a:sym typeface="Calibri"/>
          </a:endParaRPr>
        </a:p>
      </dsp:txBody>
      <dsp:txXfrm>
        <a:off x="4448169" y="1688126"/>
        <a:ext cx="2898274" cy="1550114"/>
      </dsp:txXfrm>
    </dsp:sp>
    <dsp:sp modelId="{2C0B58B7-6A29-4344-87BA-2F73D2D73616}">
      <dsp:nvSpPr>
        <dsp:cNvPr id="0" name=""/>
        <dsp:cNvSpPr/>
      </dsp:nvSpPr>
      <dsp:spPr>
        <a:xfrm>
          <a:off x="4399943" y="3539785"/>
          <a:ext cx="2994726" cy="1646566"/>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lvl="0" algn="ctr" defTabSz="1600200" rtl="0">
            <a:lnSpc>
              <a:spcPct val="90000"/>
            </a:lnSpc>
            <a:spcBef>
              <a:spcPct val="0"/>
            </a:spcBef>
            <a:spcAft>
              <a:spcPct val="35000"/>
            </a:spcAft>
          </a:pPr>
          <a:r>
            <a:rPr lang="es-ES" sz="3600" b="0" i="0" u="none" strike="noStrike" kern="1200" cap="none" smtClean="0">
              <a:latin typeface="Calibri"/>
              <a:ea typeface="Calibri"/>
              <a:cs typeface="Calibri"/>
              <a:sym typeface="Calibri"/>
            </a:rPr>
            <a:t>Investigación Descriptiva.</a:t>
          </a:r>
          <a:endParaRPr lang="es-ES" sz="3600" b="0" i="0" u="none" strike="noStrike" kern="1200" cap="none" dirty="0">
            <a:latin typeface="Calibri"/>
            <a:ea typeface="Calibri"/>
            <a:cs typeface="Calibri"/>
            <a:sym typeface="Calibri"/>
          </a:endParaRPr>
        </a:p>
      </dsp:txBody>
      <dsp:txXfrm>
        <a:off x="4448169" y="3588011"/>
        <a:ext cx="2898274" cy="1550114"/>
      </dsp:txXfrm>
    </dsp:sp>
    <dsp:sp modelId="{8F20ECAF-03DB-45F5-B327-94D232E813E7}">
      <dsp:nvSpPr>
        <dsp:cNvPr id="0" name=""/>
        <dsp:cNvSpPr/>
      </dsp:nvSpPr>
      <dsp:spPr>
        <a:xfrm>
          <a:off x="8049766" y="0"/>
          <a:ext cx="3743407" cy="54610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S" sz="4400" b="1" i="0" u="none" strike="noStrike" kern="1200" cap="none" dirty="0" smtClean="0">
              <a:latin typeface="Calibri"/>
              <a:ea typeface="Calibri"/>
              <a:cs typeface="Calibri"/>
              <a:sym typeface="Calibri"/>
            </a:rPr>
            <a:t>Técnica de muestreo </a:t>
          </a:r>
          <a:endParaRPr lang="es-ES" sz="4400" b="1" i="0" u="none" strike="noStrike" kern="1200" cap="none" dirty="0">
            <a:latin typeface="Calibri"/>
            <a:ea typeface="Calibri"/>
            <a:cs typeface="Calibri"/>
            <a:sym typeface="Calibri"/>
          </a:endParaRPr>
        </a:p>
      </dsp:txBody>
      <dsp:txXfrm>
        <a:off x="8049766" y="0"/>
        <a:ext cx="3743407" cy="1638300"/>
      </dsp:txXfrm>
    </dsp:sp>
    <dsp:sp modelId="{0B4C1436-9685-41A5-BCBF-0EE057EA7AE1}">
      <dsp:nvSpPr>
        <dsp:cNvPr id="0" name=""/>
        <dsp:cNvSpPr/>
      </dsp:nvSpPr>
      <dsp:spPr>
        <a:xfrm>
          <a:off x="8424107" y="1638300"/>
          <a:ext cx="2994726" cy="3549651"/>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t" anchorCtr="0">
          <a:noAutofit/>
        </a:bodyPr>
        <a:lstStyle/>
        <a:p>
          <a:pPr lvl="0" algn="l" defTabSz="1600200" rtl="0">
            <a:lnSpc>
              <a:spcPct val="90000"/>
            </a:lnSpc>
            <a:spcBef>
              <a:spcPct val="0"/>
            </a:spcBef>
            <a:spcAft>
              <a:spcPct val="35000"/>
            </a:spcAft>
          </a:pPr>
          <a:r>
            <a:rPr lang="es-ES" sz="3600" b="1" i="0" u="none" strike="noStrike" kern="1200" cap="none" smtClean="0">
              <a:latin typeface="Calibri"/>
              <a:ea typeface="Calibri"/>
              <a:cs typeface="Calibri"/>
              <a:sym typeface="Calibri"/>
            </a:rPr>
            <a:t>Probabilistico </a:t>
          </a:r>
          <a:endParaRPr lang="es-ES" sz="3600" b="1" i="0" u="none" strike="noStrike" kern="1200" cap="none" dirty="0">
            <a:latin typeface="Calibri"/>
            <a:ea typeface="Calibri"/>
            <a:cs typeface="Calibri"/>
            <a:sym typeface="Calibri"/>
          </a:endParaRPr>
        </a:p>
        <a:p>
          <a:pPr marL="285750" lvl="1" indent="-285750" algn="l" defTabSz="1244600" rtl="0">
            <a:lnSpc>
              <a:spcPct val="90000"/>
            </a:lnSpc>
            <a:spcBef>
              <a:spcPct val="0"/>
            </a:spcBef>
            <a:spcAft>
              <a:spcPct val="15000"/>
            </a:spcAft>
            <a:buChar char="••"/>
          </a:pPr>
          <a:r>
            <a:rPr lang="es-ES" sz="2800" b="1" i="0" u="none" strike="noStrike" kern="1200" cap="none" dirty="0" smtClean="0">
              <a:latin typeface="Calibri"/>
              <a:ea typeface="Calibri"/>
              <a:cs typeface="Calibri"/>
              <a:sym typeface="Calibri"/>
            </a:rPr>
            <a:t>Aleatorio simple </a:t>
          </a:r>
          <a:endParaRPr lang="es-ES" sz="2800" b="1" i="0" u="none" strike="noStrike" kern="1200" cap="none" dirty="0">
            <a:latin typeface="Calibri"/>
            <a:ea typeface="Calibri"/>
            <a:cs typeface="Calibri"/>
            <a:sym typeface="Calibri"/>
          </a:endParaRPr>
        </a:p>
      </dsp:txBody>
      <dsp:txXfrm>
        <a:off x="8511820" y="1726013"/>
        <a:ext cx="2819300" cy="3374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F1D89-9272-074F-9E11-C95B0EF436F0}">
      <dsp:nvSpPr>
        <dsp:cNvPr id="0" name=""/>
        <dsp:cNvSpPr/>
      </dsp:nvSpPr>
      <dsp:spPr>
        <a:xfrm>
          <a:off x="859171" y="107004"/>
          <a:ext cx="2213894" cy="2213894"/>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_tradnl" sz="1700" kern="1200" smtClean="0"/>
            <a:t>Teoría de la calidad atractiva y la calidad requerida </a:t>
          </a:r>
          <a:endParaRPr lang="es-ES_tradnl" sz="1700" kern="1200"/>
        </a:p>
      </dsp:txBody>
      <dsp:txXfrm>
        <a:off x="1154357" y="494436"/>
        <a:ext cx="1623522" cy="996252"/>
      </dsp:txXfrm>
    </dsp:sp>
    <dsp:sp modelId="{A45CC39F-69CB-9741-B2F1-86AE3369B455}">
      <dsp:nvSpPr>
        <dsp:cNvPr id="0" name=""/>
        <dsp:cNvSpPr/>
      </dsp:nvSpPr>
      <dsp:spPr>
        <a:xfrm>
          <a:off x="1658018" y="1490688"/>
          <a:ext cx="2213894" cy="2213894"/>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 sz="1700" kern="1200" smtClean="0"/>
            <a:t>el eje vertical representa la satisfacción del cliente </a:t>
          </a:r>
          <a:endParaRPr lang="es-ES" sz="1700" kern="1200"/>
        </a:p>
      </dsp:txBody>
      <dsp:txXfrm>
        <a:off x="2335100" y="2062611"/>
        <a:ext cx="1328336" cy="1217641"/>
      </dsp:txXfrm>
    </dsp:sp>
    <dsp:sp modelId="{BD255157-A322-7747-A999-E422F2FA6DB6}">
      <dsp:nvSpPr>
        <dsp:cNvPr id="0" name=""/>
        <dsp:cNvSpPr/>
      </dsp:nvSpPr>
      <dsp:spPr>
        <a:xfrm>
          <a:off x="60324" y="1490688"/>
          <a:ext cx="2213894" cy="2213894"/>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 sz="1700" kern="1200" smtClean="0"/>
            <a:t>El eje horizontal muestra la calidad percibida </a:t>
          </a:r>
          <a:endParaRPr lang="es-ES" sz="1700" kern="1200"/>
        </a:p>
      </dsp:txBody>
      <dsp:txXfrm>
        <a:off x="268799" y="2062611"/>
        <a:ext cx="1328336" cy="12176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B35CA-4801-A345-A8DA-506CF0A1B5D8}">
      <dsp:nvSpPr>
        <dsp:cNvPr id="0" name=""/>
        <dsp:cNvSpPr/>
      </dsp:nvSpPr>
      <dsp:spPr>
        <a:xfrm>
          <a:off x="4113105" y="4889658"/>
          <a:ext cx="428373" cy="91440"/>
        </a:xfrm>
        <a:custGeom>
          <a:avLst/>
          <a:gdLst/>
          <a:ahLst/>
          <a:cxnLst/>
          <a:rect l="0" t="0" r="0" b="0"/>
          <a:pathLst>
            <a:path>
              <a:moveTo>
                <a:pt x="0" y="45720"/>
              </a:moveTo>
              <a:lnTo>
                <a:pt x="428373"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68E31-7864-1647-953F-FDADD33E922F}">
      <dsp:nvSpPr>
        <dsp:cNvPr id="0" name=""/>
        <dsp:cNvSpPr/>
      </dsp:nvSpPr>
      <dsp:spPr>
        <a:xfrm>
          <a:off x="4113105" y="3968654"/>
          <a:ext cx="428373" cy="91440"/>
        </a:xfrm>
        <a:custGeom>
          <a:avLst/>
          <a:gdLst/>
          <a:ahLst/>
          <a:cxnLst/>
          <a:rect l="0" t="0" r="0" b="0"/>
          <a:pathLst>
            <a:path>
              <a:moveTo>
                <a:pt x="0" y="45720"/>
              </a:moveTo>
              <a:lnTo>
                <a:pt x="428373"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DB7E5-FE76-054D-ADDD-837A6DABDE4F}">
      <dsp:nvSpPr>
        <dsp:cNvPr id="0" name=""/>
        <dsp:cNvSpPr/>
      </dsp:nvSpPr>
      <dsp:spPr>
        <a:xfrm>
          <a:off x="4113105" y="2632869"/>
          <a:ext cx="428373" cy="460501"/>
        </a:xfrm>
        <a:custGeom>
          <a:avLst/>
          <a:gdLst/>
          <a:ahLst/>
          <a:cxnLst/>
          <a:rect l="0" t="0" r="0" b="0"/>
          <a:pathLst>
            <a:path>
              <a:moveTo>
                <a:pt x="0" y="0"/>
              </a:moveTo>
              <a:lnTo>
                <a:pt x="214186" y="0"/>
              </a:lnTo>
              <a:lnTo>
                <a:pt x="214186" y="460501"/>
              </a:lnTo>
              <a:lnTo>
                <a:pt x="428373" y="46050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74AD7-AC98-E84A-87C4-263A2393C622}">
      <dsp:nvSpPr>
        <dsp:cNvPr id="0" name=""/>
        <dsp:cNvSpPr/>
      </dsp:nvSpPr>
      <dsp:spPr>
        <a:xfrm>
          <a:off x="4113105" y="2172367"/>
          <a:ext cx="428373" cy="460501"/>
        </a:xfrm>
        <a:custGeom>
          <a:avLst/>
          <a:gdLst/>
          <a:ahLst/>
          <a:cxnLst/>
          <a:rect l="0" t="0" r="0" b="0"/>
          <a:pathLst>
            <a:path>
              <a:moveTo>
                <a:pt x="0" y="460501"/>
              </a:moveTo>
              <a:lnTo>
                <a:pt x="214186" y="460501"/>
              </a:lnTo>
              <a:lnTo>
                <a:pt x="214186" y="0"/>
              </a:lnTo>
              <a:lnTo>
                <a:pt x="428373"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39736-76B0-624A-A768-D9791682DEC9}">
      <dsp:nvSpPr>
        <dsp:cNvPr id="0" name=""/>
        <dsp:cNvSpPr/>
      </dsp:nvSpPr>
      <dsp:spPr>
        <a:xfrm>
          <a:off x="4113105" y="1205643"/>
          <a:ext cx="428373" cy="91440"/>
        </a:xfrm>
        <a:custGeom>
          <a:avLst/>
          <a:gdLst/>
          <a:ahLst/>
          <a:cxnLst/>
          <a:rect l="0" t="0" r="0" b="0"/>
          <a:pathLst>
            <a:path>
              <a:moveTo>
                <a:pt x="0" y="45720"/>
              </a:moveTo>
              <a:lnTo>
                <a:pt x="428373"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693D9-20D9-A347-A0A1-708E5CB61F8B}">
      <dsp:nvSpPr>
        <dsp:cNvPr id="0" name=""/>
        <dsp:cNvSpPr/>
      </dsp:nvSpPr>
      <dsp:spPr>
        <a:xfrm>
          <a:off x="4113105" y="284639"/>
          <a:ext cx="428373" cy="91440"/>
        </a:xfrm>
        <a:custGeom>
          <a:avLst/>
          <a:gdLst/>
          <a:ahLst/>
          <a:cxnLst/>
          <a:rect l="0" t="0" r="0" b="0"/>
          <a:pathLst>
            <a:path>
              <a:moveTo>
                <a:pt x="0" y="45720"/>
              </a:moveTo>
              <a:lnTo>
                <a:pt x="428373"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EE2B6-0748-694B-81E8-E70F5B3FF91B}">
      <dsp:nvSpPr>
        <dsp:cNvPr id="0" name=""/>
        <dsp:cNvSpPr/>
      </dsp:nvSpPr>
      <dsp:spPr>
        <a:xfrm>
          <a:off x="1971236" y="3724"/>
          <a:ext cx="2141869" cy="65327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_tradnl" sz="1500" kern="1200" smtClean="0"/>
            <a:t>Atributos de calidad Unidimensional.</a:t>
          </a:r>
          <a:endParaRPr lang="es-ES_tradnl" sz="1500" kern="1200"/>
        </a:p>
      </dsp:txBody>
      <dsp:txXfrm>
        <a:off x="1971236" y="3724"/>
        <a:ext cx="2141869" cy="653270"/>
      </dsp:txXfrm>
    </dsp:sp>
    <dsp:sp modelId="{EF486BEB-3E04-C04B-A9AF-2C34D26445FF}">
      <dsp:nvSpPr>
        <dsp:cNvPr id="0" name=""/>
        <dsp:cNvSpPr/>
      </dsp:nvSpPr>
      <dsp:spPr>
        <a:xfrm>
          <a:off x="4541479" y="3724"/>
          <a:ext cx="5145883" cy="653270"/>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dirty="0" smtClean="0"/>
            <a:t>Están positiva y  linealmente relacionados con la satisfacción cuando mayor es el grado de cumplimiento del atributo, será mayor el grado de satisfacción del cliente y viceversa. </a:t>
          </a:r>
          <a:endParaRPr lang="es-ES" sz="1500" kern="1200" dirty="0"/>
        </a:p>
      </dsp:txBody>
      <dsp:txXfrm>
        <a:off x="4541479" y="3724"/>
        <a:ext cx="5145883" cy="653270"/>
      </dsp:txXfrm>
    </dsp:sp>
    <dsp:sp modelId="{85FA1D9C-F4DE-6442-8D47-811D3B125463}">
      <dsp:nvSpPr>
        <dsp:cNvPr id="0" name=""/>
        <dsp:cNvSpPr/>
      </dsp:nvSpPr>
      <dsp:spPr>
        <a:xfrm>
          <a:off x="1971236" y="924728"/>
          <a:ext cx="2141869" cy="65327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Atributos de calidad requerida</a:t>
          </a:r>
          <a:endParaRPr lang="es-ES" sz="1500" kern="1200"/>
        </a:p>
      </dsp:txBody>
      <dsp:txXfrm>
        <a:off x="1971236" y="924728"/>
        <a:ext cx="2141869" cy="653270"/>
      </dsp:txXfrm>
    </dsp:sp>
    <dsp:sp modelId="{6A37C689-DA7B-2740-9C93-AD8E9B86A1B3}">
      <dsp:nvSpPr>
        <dsp:cNvPr id="0" name=""/>
        <dsp:cNvSpPr/>
      </dsp:nvSpPr>
      <dsp:spPr>
        <a:xfrm>
          <a:off x="4541479" y="924728"/>
          <a:ext cx="5145883" cy="653270"/>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_tradnl" sz="1500" kern="1200" dirty="0" smtClean="0"/>
            <a:t>Si el atributo no esta presente causa insatisfacción, si lo esta no produce satisfacción </a:t>
          </a:r>
          <a:endParaRPr lang="es-ES_tradnl" sz="1500" kern="1200" dirty="0"/>
        </a:p>
      </dsp:txBody>
      <dsp:txXfrm>
        <a:off x="4541479" y="924728"/>
        <a:ext cx="5145883" cy="653270"/>
      </dsp:txXfrm>
    </dsp:sp>
    <dsp:sp modelId="{E8B7F8C7-E3E2-6746-9DB8-BCC5592756F1}">
      <dsp:nvSpPr>
        <dsp:cNvPr id="0" name=""/>
        <dsp:cNvSpPr/>
      </dsp:nvSpPr>
      <dsp:spPr>
        <a:xfrm>
          <a:off x="1971236" y="2306233"/>
          <a:ext cx="2141869" cy="65327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Atributos de calidad atractiva</a:t>
          </a:r>
          <a:endParaRPr lang="es-ES" sz="1500" kern="1200"/>
        </a:p>
      </dsp:txBody>
      <dsp:txXfrm>
        <a:off x="1971236" y="2306233"/>
        <a:ext cx="2141869" cy="653270"/>
      </dsp:txXfrm>
    </dsp:sp>
    <dsp:sp modelId="{C4749A9B-2133-A640-91F9-5A6F727029EB}">
      <dsp:nvSpPr>
        <dsp:cNvPr id="0" name=""/>
        <dsp:cNvSpPr/>
      </dsp:nvSpPr>
      <dsp:spPr>
        <a:xfrm>
          <a:off x="4541479" y="1845732"/>
          <a:ext cx="5130633" cy="653270"/>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dirty="0" smtClean="0"/>
            <a:t>Si este atributo no se cumple no disminuye la satisfacción del cliente</a:t>
          </a:r>
          <a:endParaRPr lang="es-ES" sz="1500" kern="1200" dirty="0"/>
        </a:p>
      </dsp:txBody>
      <dsp:txXfrm>
        <a:off x="4541479" y="1845732"/>
        <a:ext cx="5130633" cy="653270"/>
      </dsp:txXfrm>
    </dsp:sp>
    <dsp:sp modelId="{A9489753-412C-6741-B3A4-3BB6D8865ACC}">
      <dsp:nvSpPr>
        <dsp:cNvPr id="0" name=""/>
        <dsp:cNvSpPr/>
      </dsp:nvSpPr>
      <dsp:spPr>
        <a:xfrm>
          <a:off x="4541479" y="2766735"/>
          <a:ext cx="5129070" cy="653270"/>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este es un factor diferencial del producto o servicio de la competencia </a:t>
          </a:r>
          <a:endParaRPr lang="es-ES" sz="1500" kern="1200"/>
        </a:p>
      </dsp:txBody>
      <dsp:txXfrm>
        <a:off x="4541479" y="2766735"/>
        <a:ext cx="5129070" cy="653270"/>
      </dsp:txXfrm>
    </dsp:sp>
    <dsp:sp modelId="{8A8E79D8-1743-9545-985F-A984F07CB481}">
      <dsp:nvSpPr>
        <dsp:cNvPr id="0" name=""/>
        <dsp:cNvSpPr/>
      </dsp:nvSpPr>
      <dsp:spPr>
        <a:xfrm>
          <a:off x="1971236" y="3687739"/>
          <a:ext cx="2141869" cy="65327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Atributos de calidad indiferente</a:t>
          </a:r>
          <a:endParaRPr lang="es-ES" sz="1500" kern="1200"/>
        </a:p>
      </dsp:txBody>
      <dsp:txXfrm>
        <a:off x="1971236" y="3687739"/>
        <a:ext cx="2141869" cy="653270"/>
      </dsp:txXfrm>
    </dsp:sp>
    <dsp:sp modelId="{0F0F273F-DD29-284A-A8AC-9D7C8F4C9EA8}">
      <dsp:nvSpPr>
        <dsp:cNvPr id="0" name=""/>
        <dsp:cNvSpPr/>
      </dsp:nvSpPr>
      <dsp:spPr>
        <a:xfrm>
          <a:off x="4541479" y="3687739"/>
          <a:ext cx="5129070" cy="653270"/>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dirty="0" smtClean="0"/>
            <a:t>La presencia o ausencia de este atributo no causa ningún efecto sobre la satisfacción o insatisfacción percibida </a:t>
          </a:r>
          <a:endParaRPr lang="es-ES" sz="1500" kern="1200" dirty="0"/>
        </a:p>
      </dsp:txBody>
      <dsp:txXfrm>
        <a:off x="4541479" y="3687739"/>
        <a:ext cx="5129070" cy="653270"/>
      </dsp:txXfrm>
    </dsp:sp>
    <dsp:sp modelId="{3B6E4813-7649-4A42-BFC5-B85C3D1B7973}">
      <dsp:nvSpPr>
        <dsp:cNvPr id="0" name=""/>
        <dsp:cNvSpPr/>
      </dsp:nvSpPr>
      <dsp:spPr>
        <a:xfrm>
          <a:off x="1971236" y="4608743"/>
          <a:ext cx="2141869" cy="653270"/>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t>Atributo de calidad inversa </a:t>
          </a:r>
          <a:endParaRPr lang="es-ES" sz="1500" kern="1200"/>
        </a:p>
      </dsp:txBody>
      <dsp:txXfrm>
        <a:off x="1971236" y="4608743"/>
        <a:ext cx="2141869" cy="653270"/>
      </dsp:txXfrm>
    </dsp:sp>
    <dsp:sp modelId="{306A9697-F194-234D-801E-EE7D656CB139}">
      <dsp:nvSpPr>
        <dsp:cNvPr id="0" name=""/>
        <dsp:cNvSpPr/>
      </dsp:nvSpPr>
      <dsp:spPr>
        <a:xfrm>
          <a:off x="4541479" y="4608743"/>
          <a:ext cx="5129070" cy="653270"/>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dirty="0" smtClean="0"/>
            <a:t>Un atributo cuya presencia causa insatisfacción en los clientes y su ausencia genera satisfacción </a:t>
          </a:r>
          <a:endParaRPr lang="es-ES" sz="1500" kern="1200" dirty="0"/>
        </a:p>
      </dsp:txBody>
      <dsp:txXfrm>
        <a:off x="4541479" y="4608743"/>
        <a:ext cx="5129070" cy="653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15D48-43D1-DC4B-A8A8-5C0FA0CF2F64}">
      <dsp:nvSpPr>
        <dsp:cNvPr id="0" name=""/>
        <dsp:cNvSpPr/>
      </dsp:nvSpPr>
      <dsp:spPr>
        <a:xfrm rot="16200000">
          <a:off x="298471" y="1321109"/>
          <a:ext cx="2797475" cy="1709553"/>
        </a:xfrm>
        <a:prstGeom prst="round2SameRect">
          <a:avLst>
            <a:gd name="adj1" fmla="val 16670"/>
            <a:gd name="adj2" fmla="val 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68580" tIns="114300" rIns="102870" bIns="114300" numCol="1" spcCol="1270" anchor="t" anchorCtr="0">
          <a:noAutofit/>
        </a:bodyPr>
        <a:lstStyle/>
        <a:p>
          <a:pPr lvl="0" algn="l" defTabSz="800100" rtl="0">
            <a:lnSpc>
              <a:spcPct val="90000"/>
            </a:lnSpc>
            <a:spcBef>
              <a:spcPct val="0"/>
            </a:spcBef>
            <a:spcAft>
              <a:spcPct val="35000"/>
            </a:spcAft>
          </a:pPr>
          <a:r>
            <a:rPr lang="es-ES" sz="1800" kern="1200" smtClean="0"/>
            <a:t>Una pregunta funcional</a:t>
          </a:r>
          <a:endParaRPr lang="es-ES" sz="1800" kern="1200"/>
        </a:p>
        <a:p>
          <a:pPr marL="114300" lvl="1" indent="-114300" algn="l" defTabSz="622300" rtl="0">
            <a:lnSpc>
              <a:spcPct val="90000"/>
            </a:lnSpc>
            <a:spcBef>
              <a:spcPct val="0"/>
            </a:spcBef>
            <a:spcAft>
              <a:spcPct val="15000"/>
            </a:spcAft>
            <a:buChar char="••"/>
          </a:pPr>
          <a:r>
            <a:rPr lang="es-ES" sz="1400" kern="1200" smtClean="0"/>
            <a:t>Su fin es obtener información sobre la valoración del consumidor en el caso de que un atributo esté presente en el producto. </a:t>
          </a:r>
          <a:endParaRPr lang="es-ES" sz="1400" kern="1200"/>
        </a:p>
      </dsp:txBody>
      <dsp:txXfrm rot="5400000">
        <a:off x="925901" y="860618"/>
        <a:ext cx="1626084" cy="2630537"/>
      </dsp:txXfrm>
    </dsp:sp>
    <dsp:sp modelId="{B44E224C-58AA-1946-8E02-3F464A97A2FA}">
      <dsp:nvSpPr>
        <dsp:cNvPr id="0" name=""/>
        <dsp:cNvSpPr/>
      </dsp:nvSpPr>
      <dsp:spPr>
        <a:xfrm rot="5400000">
          <a:off x="2085653" y="1321109"/>
          <a:ext cx="2797475" cy="1709553"/>
        </a:xfrm>
        <a:prstGeom prst="round2SameRect">
          <a:avLst>
            <a:gd name="adj1" fmla="val 16670"/>
            <a:gd name="adj2" fmla="val 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2870" tIns="114300" rIns="68580" bIns="114300" numCol="1" spcCol="1270" anchor="t" anchorCtr="0">
          <a:noAutofit/>
        </a:bodyPr>
        <a:lstStyle/>
        <a:p>
          <a:pPr lvl="0" algn="l" defTabSz="800100" rtl="0">
            <a:lnSpc>
              <a:spcPct val="90000"/>
            </a:lnSpc>
            <a:spcBef>
              <a:spcPct val="0"/>
            </a:spcBef>
            <a:spcAft>
              <a:spcPct val="35000"/>
            </a:spcAft>
          </a:pPr>
          <a:r>
            <a:rPr lang="es-ES" sz="1800" kern="1200" smtClean="0"/>
            <a:t>Una pregunta disfuncional</a:t>
          </a:r>
          <a:endParaRPr lang="es-ES" sz="1800" kern="1200"/>
        </a:p>
        <a:p>
          <a:pPr marL="114300" lvl="1" indent="-114300" algn="l" defTabSz="622300" rtl="0">
            <a:lnSpc>
              <a:spcPct val="90000"/>
            </a:lnSpc>
            <a:spcBef>
              <a:spcPct val="0"/>
            </a:spcBef>
            <a:spcAft>
              <a:spcPct val="15000"/>
            </a:spcAft>
            <a:buChar char="••"/>
          </a:pPr>
          <a:r>
            <a:rPr lang="es-ES" sz="1400" kern="1200" smtClean="0"/>
            <a:t>Su fin es obtener información sobre la valoración del consumidor en el caso de que un atributo no esté presente en el producto.</a:t>
          </a:r>
          <a:endParaRPr lang="es-ES" sz="1400" kern="1200"/>
        </a:p>
      </dsp:txBody>
      <dsp:txXfrm rot="-5400000">
        <a:off x="2629614" y="860618"/>
        <a:ext cx="1626084" cy="2630537"/>
      </dsp:txXfrm>
    </dsp:sp>
    <dsp:sp modelId="{C2558232-2BC1-A045-B427-BCE6B6374391}">
      <dsp:nvSpPr>
        <dsp:cNvPr id="0" name=""/>
        <dsp:cNvSpPr/>
      </dsp:nvSpPr>
      <dsp:spPr>
        <a:xfrm>
          <a:off x="1697034" y="0"/>
          <a:ext cx="1787181" cy="1787094"/>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AA05C4B-A769-E94B-8380-5658C791F9C1}">
      <dsp:nvSpPr>
        <dsp:cNvPr id="0" name=""/>
        <dsp:cNvSpPr/>
      </dsp:nvSpPr>
      <dsp:spPr>
        <a:xfrm rot="10800000">
          <a:off x="1697034" y="2564243"/>
          <a:ext cx="1787181" cy="1787094"/>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815AD-7494-8844-A8E0-84844CB30305}">
      <dsp:nvSpPr>
        <dsp:cNvPr id="0" name=""/>
        <dsp:cNvSpPr/>
      </dsp:nvSpPr>
      <dsp:spPr>
        <a:xfrm>
          <a:off x="496252" y="0"/>
          <a:ext cx="5624195" cy="527367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0472684-78D1-0946-B893-5AD97A77CF6F}">
      <dsp:nvSpPr>
        <dsp:cNvPr id="0" name=""/>
        <dsp:cNvSpPr/>
      </dsp:nvSpPr>
      <dsp:spPr>
        <a:xfrm>
          <a:off x="7107" y="1582102"/>
          <a:ext cx="2129750" cy="210947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_tradnl" sz="1500" kern="1200" smtClean="0"/>
            <a:t>Se propone que el valor máximo de CS sea 1 y de DS sea – 1 </a:t>
          </a:r>
          <a:endParaRPr lang="es-ES_tradnl" sz="1500" kern="1200"/>
        </a:p>
      </dsp:txBody>
      <dsp:txXfrm>
        <a:off x="110083" y="1685078"/>
        <a:ext cx="1923798" cy="1903518"/>
      </dsp:txXfrm>
    </dsp:sp>
    <dsp:sp modelId="{993361FA-9C4E-9C4C-B0FF-713D2799EC73}">
      <dsp:nvSpPr>
        <dsp:cNvPr id="0" name=""/>
        <dsp:cNvSpPr/>
      </dsp:nvSpPr>
      <dsp:spPr>
        <a:xfrm>
          <a:off x="2243474" y="1582102"/>
          <a:ext cx="2129750" cy="210947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_tradnl" sz="1500" kern="1200" smtClean="0"/>
            <a:t>Si el atributo analizado tiene un CS cercano a 1 se entiende que colocando este atributo en el producto se causará una alta satisfacción en el cliente. </a:t>
          </a:r>
          <a:endParaRPr lang="es-ES_tradnl" sz="1500" kern="1200"/>
        </a:p>
      </dsp:txBody>
      <dsp:txXfrm>
        <a:off x="2346450" y="1685078"/>
        <a:ext cx="1923798" cy="1903518"/>
      </dsp:txXfrm>
    </dsp:sp>
    <dsp:sp modelId="{BF9ADA33-89D5-5F45-AC31-628ACD645DBE}">
      <dsp:nvSpPr>
        <dsp:cNvPr id="0" name=""/>
        <dsp:cNvSpPr/>
      </dsp:nvSpPr>
      <dsp:spPr>
        <a:xfrm>
          <a:off x="4479841" y="1582102"/>
          <a:ext cx="2129750" cy="2109470"/>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_tradnl" sz="1500" kern="1200" dirty="0" smtClean="0"/>
            <a:t>Si el atributo analizado tiene un DS cercano a – 1 se entiende que de colocar este atributo en el producto causará una alta </a:t>
          </a:r>
          <a:r>
            <a:rPr lang="es-ES_tradnl" sz="1500" kern="1200" dirty="0" err="1" smtClean="0"/>
            <a:t>insatisfacción</a:t>
          </a:r>
          <a:r>
            <a:rPr lang="es-ES_tradnl" sz="1500" kern="1200" dirty="0" smtClean="0"/>
            <a:t> en el cliente. </a:t>
          </a:r>
          <a:endParaRPr lang="es-ES_tradnl" sz="1500" kern="1200" dirty="0"/>
        </a:p>
      </dsp:txBody>
      <dsp:txXfrm>
        <a:off x="4582817" y="1685078"/>
        <a:ext cx="1923798" cy="19035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66347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52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13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84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46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6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33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00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99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61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77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42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b="0" i="0" u="none" strike="noStrike" cap="none" smtClean="0">
                <a:solidFill>
                  <a:srgbClr val="888888"/>
                </a:solidFill>
                <a:latin typeface="Calibri"/>
                <a:ea typeface="Calibri"/>
                <a:cs typeface="Calibri"/>
                <a:sym typeface="Calibri"/>
              </a:rPr>
              <a:t>‹Nº›</a:t>
            </a:fld>
            <a:endParaRPr lang="es-ES" sz="1200" b="0" i="0" u="none" strike="noStrike" cap="none">
              <a:solidFill>
                <a:srgbClr val="888888"/>
              </a:solidFill>
              <a:latin typeface="Calibri"/>
              <a:ea typeface="Calibri"/>
              <a:cs typeface="Calibri"/>
              <a:sym typeface="Calibri"/>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6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5012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9953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b="0" i="0" u="none" strike="noStrike" cap="none" smtClean="0">
                <a:solidFill>
                  <a:srgbClr val="888888"/>
                </a:solidFill>
                <a:latin typeface="Calibri"/>
                <a:ea typeface="Calibri"/>
                <a:cs typeface="Calibri"/>
                <a:sym typeface="Calibri"/>
              </a:rPr>
              <a:t>‹Nº›</a:t>
            </a:fld>
            <a:endParaRPr lang="es-E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195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b="0" i="0" u="none" strike="noStrike" cap="none" smtClean="0">
                <a:solidFill>
                  <a:srgbClr val="888888"/>
                </a:solidFill>
                <a:latin typeface="Calibri"/>
                <a:ea typeface="Calibri"/>
                <a:cs typeface="Calibri"/>
                <a:sym typeface="Calibri"/>
              </a:rPr>
              <a:t>‹Nº›</a:t>
            </a:fld>
            <a:endParaRPr lang="es-ES" sz="1200" b="0" i="0" u="none" strike="noStrike" cap="none">
              <a:solidFill>
                <a:srgbClr val="888888"/>
              </a:solidFill>
              <a:latin typeface="Calibri"/>
              <a:ea typeface="Calibri"/>
              <a:cs typeface="Calibri"/>
              <a:sym typeface="Calibri"/>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9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117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982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0184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3313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4310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ES" sz="1200" smtClean="0">
                <a:solidFill>
                  <a:srgbClr val="888888"/>
                </a:solidFill>
                <a:latin typeface="Calibri"/>
                <a:ea typeface="Calibri"/>
                <a:cs typeface="Calibri"/>
                <a:sym typeface="Calibri"/>
              </a:rPr>
              <a:t>‹Nº›</a:t>
            </a:fld>
            <a:endParaRPr lang="es-E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7577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s-ES" sz="1200" b="0" i="0" u="none" strike="noStrike" cap="none" smtClean="0">
                <a:solidFill>
                  <a:srgbClr val="888888"/>
                </a:solidFill>
                <a:latin typeface="Calibri"/>
                <a:ea typeface="Calibri"/>
                <a:cs typeface="Calibri"/>
                <a:sym typeface="Calibri"/>
              </a:rPr>
              <a:t>‹Nº›</a:t>
            </a:fld>
            <a:endParaRPr lang="es-ES" sz="1200" b="0" i="0" u="none" strike="noStrike" cap="none">
              <a:solidFill>
                <a:srgbClr val="888888"/>
              </a:solidFill>
              <a:latin typeface="Calibri"/>
              <a:ea typeface="Calibri"/>
              <a:cs typeface="Calibri"/>
              <a:sym typeface="Calibri"/>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967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ENCUESTA%20TESIS.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Encuesta%20KANO.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idx="4294967295"/>
          </p:nvPr>
        </p:nvSpPr>
        <p:spPr>
          <a:xfrm>
            <a:off x="0" y="2175260"/>
            <a:ext cx="12052300" cy="4484688"/>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s-ES" sz="2160" b="1" i="0" u="none" strike="noStrike" cap="none" dirty="0" smtClean="0">
                <a:solidFill>
                  <a:schemeClr val="dk1"/>
                </a:solidFill>
                <a:latin typeface="Calibri"/>
                <a:ea typeface="Calibri"/>
                <a:cs typeface="Calibri"/>
                <a:sym typeface="Calibri"/>
              </a:rPr>
              <a:t/>
            </a:r>
            <a:br>
              <a:rPr lang="es-ES" sz="2160" b="1" i="0" u="none" strike="noStrike" cap="none" dirty="0" smtClean="0">
                <a:solidFill>
                  <a:schemeClr val="dk1"/>
                </a:solidFill>
                <a:latin typeface="Calibri"/>
                <a:ea typeface="Calibri"/>
                <a:cs typeface="Calibri"/>
                <a:sym typeface="Calibri"/>
              </a:rPr>
            </a:br>
            <a:r>
              <a:rPr lang="es-ES" sz="2160" b="1" dirty="0">
                <a:solidFill>
                  <a:schemeClr val="dk1"/>
                </a:solidFill>
                <a:latin typeface="Calibri"/>
                <a:ea typeface="Calibri"/>
                <a:cs typeface="Calibri"/>
                <a:sym typeface="Calibri"/>
              </a:rPr>
              <a:t/>
            </a:r>
            <a:br>
              <a:rPr lang="es-ES" sz="2160" b="1" dirty="0">
                <a:solidFill>
                  <a:schemeClr val="dk1"/>
                </a:solidFill>
                <a:latin typeface="Calibri"/>
                <a:ea typeface="Calibri"/>
                <a:cs typeface="Calibri"/>
                <a:sym typeface="Calibri"/>
              </a:rPr>
            </a:br>
            <a:r>
              <a:rPr lang="es-ES" sz="2160" b="1" i="0" u="none" strike="noStrike" cap="none" dirty="0" smtClean="0">
                <a:solidFill>
                  <a:schemeClr val="dk1"/>
                </a:solidFill>
                <a:latin typeface="Calibri"/>
                <a:ea typeface="Calibri"/>
                <a:cs typeface="Calibri"/>
                <a:sym typeface="Calibri"/>
              </a:rPr>
              <a:t>DEPARTAMENTO </a:t>
            </a:r>
            <a:r>
              <a:rPr lang="es-ES" sz="2160" b="1" i="0" u="none" strike="noStrike" cap="none" dirty="0">
                <a:solidFill>
                  <a:schemeClr val="dk1"/>
                </a:solidFill>
                <a:latin typeface="Calibri"/>
                <a:ea typeface="Calibri"/>
                <a:cs typeface="Calibri"/>
                <a:sym typeface="Calibri"/>
              </a:rPr>
              <a:t>DE CIENCIAS ECONOMICAS ADMINISTRATIVAS Y DE </a:t>
            </a:r>
            <a:r>
              <a:rPr lang="es-ES" sz="2160" b="1" i="0" u="none" strike="noStrike" cap="none" dirty="0" smtClean="0">
                <a:solidFill>
                  <a:schemeClr val="dk1"/>
                </a:solidFill>
                <a:latin typeface="Calibri"/>
                <a:ea typeface="Calibri"/>
                <a:cs typeface="Calibri"/>
                <a:sym typeface="Calibri"/>
              </a:rPr>
              <a:t>COMERCIO</a:t>
            </a:r>
            <a:br>
              <a:rPr lang="es-ES" sz="2160" b="1" i="0" u="none" strike="noStrike" cap="none" dirty="0" smtClean="0">
                <a:solidFill>
                  <a:schemeClr val="dk1"/>
                </a:solidFill>
                <a:latin typeface="Calibri"/>
                <a:ea typeface="Calibri"/>
                <a:cs typeface="Calibri"/>
                <a:sym typeface="Calibri"/>
              </a:rPr>
            </a:br>
            <a:r>
              <a:rPr lang="es-ES" sz="2160" b="1" i="0" u="none" strike="noStrike" cap="none" dirty="0" smtClean="0">
                <a:solidFill>
                  <a:schemeClr val="dk1"/>
                </a:solidFill>
                <a:latin typeface="Calibri"/>
                <a:ea typeface="Calibri"/>
                <a:cs typeface="Calibri"/>
                <a:sym typeface="Calibri"/>
              </a:rPr>
              <a:t/>
            </a:r>
            <a:br>
              <a:rPr lang="es-ES" sz="2160" b="1" i="0" u="none" strike="noStrike" cap="none" dirty="0" smtClean="0">
                <a:solidFill>
                  <a:schemeClr val="dk1"/>
                </a:solidFill>
                <a:latin typeface="Calibri"/>
                <a:ea typeface="Calibri"/>
                <a:cs typeface="Calibri"/>
                <a:sym typeface="Calibri"/>
              </a:rPr>
            </a:br>
            <a:r>
              <a:rPr lang="es-ES" sz="2160" b="1" dirty="0" smtClean="0">
                <a:solidFill>
                  <a:schemeClr val="dk1"/>
                </a:solidFill>
                <a:latin typeface="Calibri"/>
                <a:ea typeface="Calibri"/>
                <a:cs typeface="Calibri"/>
                <a:sym typeface="Calibri"/>
              </a:rPr>
              <a:t>CARRERA DE INGENIERÍA EN MERCADOTECNIA</a:t>
            </a: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TEMA: ANÁLISIS DE LA PERCEPCIÓN DE LOS CONSUMIDORES RESPECTO A LA CALIDAD DE LA CERVEZA ARTESANAL PRODUCIDA EN EL DISTRITO METROPOLITANO DE QUITO MEDIANTE EL MODELO KANO PARA DETERMINAR LOS FACTORES CRÍTICOS DE COMPRA. </a:t>
            </a:r>
            <a:r>
              <a:rPr lang="es-ES" sz="2160" b="1" i="0" u="none" strike="noStrike" cap="none" dirty="0" smtClean="0">
                <a:solidFill>
                  <a:schemeClr val="dk1"/>
                </a:solidFill>
                <a:latin typeface="Calibri"/>
                <a:ea typeface="Calibri"/>
                <a:cs typeface="Calibri"/>
                <a:sym typeface="Calibri"/>
              </a:rPr>
              <a:t/>
            </a:r>
            <a:br>
              <a:rPr lang="es-ES" sz="2160" b="1" i="0" u="none" strike="noStrike" cap="none" dirty="0" smtClean="0">
                <a:solidFill>
                  <a:schemeClr val="dk1"/>
                </a:solidFill>
                <a:latin typeface="Calibri"/>
                <a:ea typeface="Calibri"/>
                <a:cs typeface="Calibri"/>
                <a:sym typeface="Calibri"/>
              </a:rPr>
            </a:br>
            <a:r>
              <a:rPr lang="es-ES" sz="2160" b="1" dirty="0" smtClean="0">
                <a:solidFill>
                  <a:schemeClr val="dk1"/>
                </a:solidFill>
                <a:latin typeface="Calibri"/>
                <a:ea typeface="Calibri"/>
                <a:cs typeface="Calibri"/>
                <a:sym typeface="Calibri"/>
              </a:rPr>
              <a:t/>
            </a:r>
            <a:br>
              <a:rPr lang="es-ES" sz="2160" b="1" dirty="0" smtClean="0">
                <a:solidFill>
                  <a:schemeClr val="dk1"/>
                </a:solidFill>
                <a:latin typeface="Calibri"/>
                <a:ea typeface="Calibri"/>
                <a:cs typeface="Calibri"/>
                <a:sym typeface="Calibri"/>
              </a:rPr>
            </a:br>
            <a:r>
              <a:rPr lang="es-ES" sz="2160" b="1" dirty="0" smtClean="0">
                <a:solidFill>
                  <a:schemeClr val="dk1"/>
                </a:solidFill>
                <a:latin typeface="Calibri"/>
                <a:ea typeface="Calibri"/>
                <a:cs typeface="Calibri"/>
                <a:sym typeface="Calibri"/>
              </a:rPr>
              <a:t>AUTORES: JONATHAN IBARRA / BYRON IGLESIAS</a:t>
            </a: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TUTOR : ING. MARCELO SALGADO	OPONENTE: ING. CESAR SEGOVIA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
            </a:r>
            <a:br>
              <a:rPr lang="es-ES" sz="2160" b="1" i="0" u="none" strike="noStrike" cap="none" dirty="0">
                <a:solidFill>
                  <a:schemeClr val="dk1"/>
                </a:solidFill>
                <a:latin typeface="Calibri"/>
                <a:ea typeface="Calibri"/>
                <a:cs typeface="Calibri"/>
                <a:sym typeface="Calibri"/>
              </a:rPr>
            </a:br>
            <a:r>
              <a:rPr lang="es-ES" sz="2160" b="1" i="0" u="none" strike="noStrike" cap="none" dirty="0">
                <a:solidFill>
                  <a:schemeClr val="dk1"/>
                </a:solidFill>
                <a:latin typeface="Calibri"/>
                <a:ea typeface="Calibri"/>
                <a:cs typeface="Calibri"/>
                <a:sym typeface="Calibri"/>
              </a:rPr>
              <a:t>SANGOLQUI, </a:t>
            </a:r>
            <a:r>
              <a:rPr lang="es-ES" sz="2160" b="1" i="0" u="none" strike="noStrike" cap="none" dirty="0" smtClean="0">
                <a:solidFill>
                  <a:schemeClr val="dk1"/>
                </a:solidFill>
                <a:latin typeface="Calibri"/>
                <a:ea typeface="Calibri"/>
                <a:cs typeface="Calibri"/>
                <a:sym typeface="Calibri"/>
              </a:rPr>
              <a:t>17 DE MAYO </a:t>
            </a:r>
            <a:r>
              <a:rPr lang="es-ES" sz="2160" b="1" i="0" u="none" strike="noStrike" cap="none" dirty="0">
                <a:solidFill>
                  <a:schemeClr val="dk1"/>
                </a:solidFill>
                <a:latin typeface="Calibri"/>
                <a:ea typeface="Calibri"/>
                <a:cs typeface="Calibri"/>
                <a:sym typeface="Calibri"/>
              </a:rPr>
              <a:t>2017</a:t>
            </a:r>
            <a:br>
              <a:rPr lang="es-ES" sz="2160" b="1" i="0" u="none" strike="noStrike" cap="none" dirty="0">
                <a:solidFill>
                  <a:schemeClr val="dk1"/>
                </a:solidFill>
                <a:latin typeface="Calibri"/>
                <a:ea typeface="Calibri"/>
                <a:cs typeface="Calibri"/>
                <a:sym typeface="Calibri"/>
              </a:rPr>
            </a:br>
            <a:endParaRPr lang="es-ES" sz="2160" b="1" i="0" u="none" strike="noStrike" cap="none" dirty="0">
              <a:solidFill>
                <a:schemeClr val="dk1"/>
              </a:solidFill>
              <a:latin typeface="Calibri"/>
              <a:ea typeface="Calibri"/>
              <a:cs typeface="Calibri"/>
              <a:sym typeface="Calibri"/>
            </a:endParaRPr>
          </a:p>
        </p:txBody>
      </p:sp>
      <p:pic>
        <p:nvPicPr>
          <p:cNvPr id="85" name="Shape 85"/>
          <p:cNvPicPr preferRelativeResize="0"/>
          <p:nvPr/>
        </p:nvPicPr>
        <p:blipFill rotWithShape="1">
          <a:blip r:embed="rId3">
            <a:alphaModFix/>
          </a:blip>
          <a:srcRect/>
          <a:stretch/>
        </p:blipFill>
        <p:spPr>
          <a:xfrm>
            <a:off x="3155505" y="199263"/>
            <a:ext cx="5600065" cy="132473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0" y="0"/>
            <a:ext cx="10018712" cy="6985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419" sz="4400" b="0" i="0" u="none" strike="noStrike" cap="none" dirty="0" smtClean="0">
                <a:solidFill>
                  <a:schemeClr val="dk1"/>
                </a:solidFill>
                <a:latin typeface="Calibri"/>
                <a:ea typeface="Calibri"/>
                <a:cs typeface="Calibri"/>
                <a:sym typeface="Calibri"/>
              </a:rPr>
              <a:t>PROCEDIMIENTO</a:t>
            </a:r>
            <a:endParaRPr sz="4400" b="0" i="0" u="none" strike="noStrike" cap="none" dirty="0">
              <a:solidFill>
                <a:schemeClr val="dk1"/>
              </a:solidFill>
              <a:latin typeface="Calibri"/>
              <a:ea typeface="Calibri"/>
              <a:cs typeface="Calibri"/>
              <a:sym typeface="Calibri"/>
            </a:endParaRPr>
          </a:p>
        </p:txBody>
      </p:sp>
      <p:sp>
        <p:nvSpPr>
          <p:cNvPr id="2" name="CuadroTexto 1">
            <a:hlinkClick r:id="rId3" action="ppaction://hlinkfile"/>
          </p:cNvPr>
          <p:cNvSpPr txBox="1"/>
          <p:nvPr/>
        </p:nvSpPr>
        <p:spPr>
          <a:xfrm>
            <a:off x="10375900" y="6450568"/>
            <a:ext cx="17653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419" sz="1800" b="1" i="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ENCUESTA</a:t>
            </a:r>
            <a:endParaRPr lang="es-EC" sz="1800" b="1" i="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mc:AlternateContent xmlns:mc="http://schemas.openxmlformats.org/markup-compatibility/2006" xmlns:a14="http://schemas.microsoft.com/office/drawing/2010/main">
        <mc:Choice Requires="a14">
          <p:sp>
            <p:nvSpPr>
              <p:cNvPr id="3" name="Rectángulo 2"/>
              <p:cNvSpPr/>
              <p:nvPr/>
            </p:nvSpPr>
            <p:spPr>
              <a:xfrm>
                <a:off x="190500" y="838200"/>
                <a:ext cx="11696700" cy="5372368"/>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s-ES_tradnl" sz="3200" i="1">
                          <a:effectLst/>
                          <a:latin typeface="Cambria Math" panose="02040503050406030204" pitchFamily="18" charset="0"/>
                          <a:ea typeface="Calibri" panose="020F0502020204030204" pitchFamily="34" charset="0"/>
                          <a:cs typeface="Arial" panose="020B0604020202020204" pitchFamily="34" charset="0"/>
                        </a:rPr>
                        <m:t>𝑛</m:t>
                      </m:r>
                      <m:r>
                        <a:rPr lang="es-ES_tradnl" sz="3200" i="1">
                          <a:effectLst/>
                          <a:latin typeface="Cambria Math" panose="02040503050406030204" pitchFamily="18" charset="0"/>
                          <a:ea typeface="Calibri" panose="020F0502020204030204" pitchFamily="34" charset="0"/>
                          <a:cs typeface="Arial" panose="020B0604020202020204" pitchFamily="34" charset="0"/>
                        </a:rPr>
                        <m:t>=</m:t>
                      </m:r>
                      <m:f>
                        <m:fPr>
                          <m:ctrlPr>
                            <a:rPr lang="es-EC" sz="3200" i="1">
                              <a:effectLst/>
                              <a:latin typeface="Cambria Math" panose="02040503050406030204" pitchFamily="18" charset="0"/>
                              <a:ea typeface="Calibri" panose="020F0502020204030204" pitchFamily="34" charset="0"/>
                              <a:cs typeface="Arial" panose="020B0604020202020204" pitchFamily="34" charset="0"/>
                            </a:rPr>
                          </m:ctrlPr>
                        </m:fPr>
                        <m:num>
                          <m:r>
                            <a:rPr lang="es-ES_tradnl" sz="3200" i="1">
                              <a:effectLst/>
                              <a:latin typeface="Cambria Math" panose="02040503050406030204" pitchFamily="18" charset="0"/>
                              <a:ea typeface="Calibri" panose="020F0502020204030204" pitchFamily="34" charset="0"/>
                              <a:cs typeface="Arial" panose="020B0604020202020204" pitchFamily="34" charset="0"/>
                            </a:rPr>
                            <m:t>1319212∗</m:t>
                          </m:r>
                          <m:sSup>
                            <m:sSupPr>
                              <m:ctrlPr>
                                <a:rPr lang="es-EC" sz="32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sz="3200" i="1">
                                      <a:effectLst/>
                                      <a:latin typeface="Cambria Math" panose="02040503050406030204" pitchFamily="18" charset="0"/>
                                      <a:ea typeface="Calibri" panose="020F0502020204030204" pitchFamily="34" charset="0"/>
                                      <a:cs typeface="Arial" panose="020B0604020202020204" pitchFamily="34" charset="0"/>
                                    </a:rPr>
                                  </m:ctrlPr>
                                </m:dPr>
                                <m:e>
                                  <m:r>
                                    <a:rPr lang="es-ES_tradnl" sz="3200" i="1">
                                      <a:effectLst/>
                                      <a:latin typeface="Cambria Math" panose="02040503050406030204" pitchFamily="18" charset="0"/>
                                      <a:ea typeface="Calibri" panose="020F0502020204030204" pitchFamily="34" charset="0"/>
                                      <a:cs typeface="Arial" panose="020B0604020202020204" pitchFamily="34" charset="0"/>
                                    </a:rPr>
                                    <m:t>1,96</m:t>
                                  </m:r>
                                </m:e>
                              </m:d>
                            </m:e>
                            <m:sup>
                              <m:r>
                                <a:rPr lang="es-ES_tradnl" sz="3200"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sz="3200" i="1">
                              <a:effectLst/>
                              <a:latin typeface="Cambria Math" panose="02040503050406030204" pitchFamily="18" charset="0"/>
                              <a:ea typeface="Calibri" panose="020F0502020204030204" pitchFamily="34" charset="0"/>
                              <a:cs typeface="Arial" panose="020B0604020202020204" pitchFamily="34" charset="0"/>
                            </a:rPr>
                            <m:t>∗0.50∗0.50</m:t>
                          </m:r>
                        </m:num>
                        <m:den>
                          <m:sSup>
                            <m:sSupPr>
                              <m:ctrlPr>
                                <a:rPr lang="es-EC" sz="32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sz="3200" i="1">
                                      <a:effectLst/>
                                      <a:latin typeface="Cambria Math" panose="02040503050406030204" pitchFamily="18" charset="0"/>
                                      <a:ea typeface="Calibri" panose="020F0502020204030204" pitchFamily="34" charset="0"/>
                                      <a:cs typeface="Arial" panose="020B0604020202020204" pitchFamily="34" charset="0"/>
                                    </a:rPr>
                                  </m:ctrlPr>
                                </m:dPr>
                                <m:e>
                                  <m:r>
                                    <a:rPr lang="es-ES_tradnl" sz="3200" i="1">
                                      <a:effectLst/>
                                      <a:latin typeface="Cambria Math" panose="02040503050406030204" pitchFamily="18" charset="0"/>
                                      <a:ea typeface="Calibri" panose="020F0502020204030204" pitchFamily="34" charset="0"/>
                                      <a:cs typeface="Arial" panose="020B0604020202020204" pitchFamily="34" charset="0"/>
                                    </a:rPr>
                                    <m:t>0,05</m:t>
                                  </m:r>
                                </m:e>
                              </m:d>
                            </m:e>
                            <m:sup>
                              <m:r>
                                <a:rPr lang="es-ES_tradnl" sz="3200"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sz="3200" i="1">
                              <a:effectLst/>
                              <a:latin typeface="Cambria Math" panose="02040503050406030204" pitchFamily="18" charset="0"/>
                              <a:ea typeface="Calibri" panose="020F0502020204030204" pitchFamily="34" charset="0"/>
                              <a:cs typeface="Arial" panose="020B0604020202020204" pitchFamily="34" charset="0"/>
                            </a:rPr>
                            <m:t>∗1319212+</m:t>
                          </m:r>
                          <m:sSup>
                            <m:sSupPr>
                              <m:ctrlPr>
                                <a:rPr lang="es-EC" sz="32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sz="3200" i="1">
                                      <a:effectLst/>
                                      <a:latin typeface="Cambria Math" panose="02040503050406030204" pitchFamily="18" charset="0"/>
                                      <a:ea typeface="Calibri" panose="020F0502020204030204" pitchFamily="34" charset="0"/>
                                      <a:cs typeface="Arial" panose="020B0604020202020204" pitchFamily="34" charset="0"/>
                                    </a:rPr>
                                  </m:ctrlPr>
                                </m:dPr>
                                <m:e>
                                  <m:r>
                                    <a:rPr lang="es-ES_tradnl" sz="3200" i="1">
                                      <a:effectLst/>
                                      <a:latin typeface="Cambria Math" panose="02040503050406030204" pitchFamily="18" charset="0"/>
                                      <a:ea typeface="Calibri" panose="020F0502020204030204" pitchFamily="34" charset="0"/>
                                      <a:cs typeface="Arial" panose="020B0604020202020204" pitchFamily="34" charset="0"/>
                                    </a:rPr>
                                    <m:t>1,96</m:t>
                                  </m:r>
                                </m:e>
                              </m:d>
                            </m:e>
                            <m:sup>
                              <m:r>
                                <a:rPr lang="es-ES_tradnl" sz="3200"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sz="3200" i="1">
                              <a:effectLst/>
                              <a:latin typeface="Cambria Math" panose="02040503050406030204" pitchFamily="18" charset="0"/>
                              <a:ea typeface="Calibri" panose="020F0502020204030204" pitchFamily="34" charset="0"/>
                              <a:cs typeface="Arial" panose="020B0604020202020204" pitchFamily="34" charset="0"/>
                            </a:rPr>
                            <m:t>∗0,50∗0,50</m:t>
                          </m:r>
                        </m:den>
                      </m:f>
                    </m:oMath>
                  </m:oMathPara>
                </a14:m>
                <a:endParaRPr lang="es-EC" sz="3200" dirty="0">
                  <a:effectLst/>
                  <a:latin typeface="Times New Roman" panose="02020603050405020304" pitchFamily="18"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S_tradnl" sz="3200" i="1">
                          <a:effectLst/>
                          <a:latin typeface="Cambria Math" panose="02040503050406030204" pitchFamily="18" charset="0"/>
                          <a:ea typeface="SimSun" panose="02010600030101010101" pitchFamily="2" charset="-122"/>
                          <a:cs typeface="Arial" panose="020B0604020202020204" pitchFamily="34" charset="0"/>
                        </a:rPr>
                        <m:t>𝑛</m:t>
                      </m:r>
                      <m:r>
                        <a:rPr lang="es-ES_tradnl" sz="3200" i="1">
                          <a:effectLst/>
                          <a:latin typeface="Cambria Math" panose="02040503050406030204" pitchFamily="18" charset="0"/>
                          <a:ea typeface="SimSun" panose="02010600030101010101" pitchFamily="2" charset="-122"/>
                          <a:cs typeface="Arial" panose="020B0604020202020204" pitchFamily="34" charset="0"/>
                        </a:rPr>
                        <m:t>=271</m:t>
                      </m:r>
                    </m:oMath>
                  </m:oMathPara>
                </a14:m>
                <a:endParaRPr lang="es-EC" sz="3200" dirty="0">
                  <a:effectLst/>
                  <a:latin typeface="Times New Roman" panose="02020603050405020304" pitchFamily="18" charset="0"/>
                  <a:ea typeface="Calibri" panose="020F0502020204030204" pitchFamily="34" charset="0"/>
                </a:endParaRPr>
              </a:p>
              <a:p>
                <a:pPr algn="ctr">
                  <a:lnSpc>
                    <a:spcPct val="150000"/>
                  </a:lnSpc>
                </a:pPr>
                <a:r>
                  <a:rPr lang="es-ES_tradnl" sz="3200" dirty="0">
                    <a:effectLst/>
                    <a:latin typeface="Arial" panose="020B0604020202020204" pitchFamily="34" charset="0"/>
                    <a:ea typeface="SimSun" panose="02010600030101010101" pitchFamily="2" charset="-122"/>
                  </a:rPr>
                  <a:t> </a:t>
                </a:r>
                <a:endParaRPr lang="es-EC" sz="3200" dirty="0">
                  <a:effectLst/>
                  <a:latin typeface="Times New Roman" panose="02020603050405020304" pitchFamily="18" charset="0"/>
                  <a:ea typeface="Calibri" panose="020F0502020204030204" pitchFamily="34" charset="0"/>
                </a:endParaRPr>
              </a:p>
              <a:p>
                <a:pPr algn="ctr">
                  <a:lnSpc>
                    <a:spcPct val="150000"/>
                  </a:lnSpc>
                </a:pPr>
                <a:r>
                  <a:rPr lang="es-ES_tradnl" sz="3200" dirty="0">
                    <a:effectLst/>
                    <a:latin typeface="Arial" panose="020B0604020202020204" pitchFamily="34" charset="0"/>
                    <a:ea typeface="SimSun" panose="02010600030101010101" pitchFamily="2" charset="-122"/>
                  </a:rPr>
                  <a:t> </a:t>
                </a:r>
                <a:endParaRPr lang="es-EC" sz="3200" dirty="0">
                  <a:effectLst/>
                  <a:latin typeface="Times New Roman" panose="02020603050405020304" pitchFamily="18" charset="0"/>
                  <a:ea typeface="Calibri" panose="020F0502020204030204" pitchFamily="34" charset="0"/>
                </a:endParaRPr>
              </a:p>
              <a:p>
                <a:pPr algn="ctr"/>
                <a:r>
                  <a:rPr lang="es-ES_tradnl" sz="3200" dirty="0">
                    <a:effectLst/>
                    <a:latin typeface="Arial" panose="020B0604020202020204" pitchFamily="34" charset="0"/>
                    <a:ea typeface="SimSun" panose="02010600030101010101" pitchFamily="2" charset="-122"/>
                  </a:rPr>
                  <a:t>Empleando la ecuación de muestreo se pudo determinar que el número de encuestas a realizar es de un total de 271 encuestas en las zonas de expendio de cerveza artesanal.</a:t>
                </a:r>
                <a:endParaRPr lang="es-EC" sz="3200" dirty="0"/>
              </a:p>
            </p:txBody>
          </p:sp>
        </mc:Choice>
        <mc:Fallback xmlns="">
          <p:sp>
            <p:nvSpPr>
              <p:cNvPr id="3" name="Rectángulo 2"/>
              <p:cNvSpPr>
                <a:spLocks noRot="1" noChangeAspect="1" noMove="1" noResize="1" noEditPoints="1" noAdjustHandles="1" noChangeArrowheads="1" noChangeShapeType="1" noTextEdit="1"/>
              </p:cNvSpPr>
              <p:nvPr/>
            </p:nvSpPr>
            <p:spPr>
              <a:xfrm>
                <a:off x="190500" y="838200"/>
                <a:ext cx="11696700" cy="5372368"/>
              </a:xfrm>
              <a:prstGeom prst="rect">
                <a:avLst/>
              </a:prstGeom>
              <a:blipFill rotWithShape="0">
                <a:blip r:embed="rId4"/>
                <a:stretch>
                  <a:fillRect l="-886" r="-1824" b="-2724"/>
                </a:stretch>
              </a:blipFill>
            </p:spPr>
            <p:txBody>
              <a:bodyPr/>
              <a:lstStyle/>
              <a:p>
                <a:r>
                  <a:rPr lang="es-EC">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37160"/>
            <a:ext cx="3932238" cy="533400"/>
          </a:xfrm>
        </p:spPr>
        <p:txBody>
          <a:bodyPr>
            <a:normAutofit fontScale="90000"/>
          </a:bodyPr>
          <a:lstStyle/>
          <a:p>
            <a:r>
              <a:rPr lang="es-ES_tradnl" sz="3600" b="1" dirty="0" smtClean="0"/>
              <a:t>Modelo Kano</a:t>
            </a:r>
            <a:endParaRPr lang="es-ES_tradnl" sz="3600" b="1" dirty="0"/>
          </a:p>
        </p:txBody>
      </p:sp>
      <p:graphicFrame>
        <p:nvGraphicFramePr>
          <p:cNvPr id="6" name="Diagrama 5"/>
          <p:cNvGraphicFramePr/>
          <p:nvPr/>
        </p:nvGraphicFramePr>
        <p:xfrm>
          <a:off x="839788" y="2057400"/>
          <a:ext cx="3932237"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tretch>
            <a:fillRect/>
          </a:stretch>
        </p:blipFill>
        <p:spPr>
          <a:xfrm>
            <a:off x="5437632" y="670560"/>
            <a:ext cx="6010656" cy="5596128"/>
          </a:xfrm>
          <a:prstGeom prst="rect">
            <a:avLst/>
          </a:prstGeom>
        </p:spPr>
      </p:pic>
    </p:spTree>
    <p:extLst>
      <p:ext uri="{BB962C8B-B14F-4D97-AF65-F5344CB8AC3E}">
        <p14:creationId xmlns:p14="http://schemas.microsoft.com/office/powerpoint/2010/main" val="212217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idx="4294967295"/>
          </p:nvPr>
        </p:nvSpPr>
        <p:spPr>
          <a:xfrm>
            <a:off x="0" y="88900"/>
            <a:ext cx="10058400" cy="771525"/>
          </a:xfrm>
        </p:spPr>
        <p:txBody>
          <a:bodyPr/>
          <a:lstStyle/>
          <a:p>
            <a:r>
              <a:rPr lang="es-ES_tradnl" dirty="0" smtClean="0"/>
              <a:t>Dimensiones de la calidad según KANO </a:t>
            </a:r>
            <a:endParaRPr lang="es-ES_tradnl" dirty="0"/>
          </a:p>
        </p:txBody>
      </p:sp>
      <p:graphicFrame>
        <p:nvGraphicFramePr>
          <p:cNvPr id="9" name="Marcador de contenido 8"/>
          <p:cNvGraphicFramePr>
            <a:graphicFrameLocks noGrp="1"/>
          </p:cNvGraphicFramePr>
          <p:nvPr>
            <p:ph sz="half" idx="4294967295"/>
            <p:extLst>
              <p:ext uri="{D42A27DB-BD31-4B8C-83A1-F6EECF244321}">
                <p14:modId xmlns:p14="http://schemas.microsoft.com/office/powerpoint/2010/main" val="424101868"/>
              </p:ext>
            </p:extLst>
          </p:nvPr>
        </p:nvGraphicFramePr>
        <p:xfrm>
          <a:off x="254000" y="857250"/>
          <a:ext cx="11658600" cy="526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31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half" idx="1"/>
            <p:extLst/>
          </p:nvPr>
        </p:nvGraphicFramePr>
        <p:xfrm>
          <a:off x="6800088" y="109410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3"/>
          <p:cNvSpPr txBox="1">
            <a:spLocks/>
          </p:cNvSpPr>
          <p:nvPr/>
        </p:nvSpPr>
        <p:spPr>
          <a:xfrm>
            <a:off x="844296" y="984377"/>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ES_tradnl"/>
          </a:p>
        </p:txBody>
      </p:sp>
      <p:pic>
        <p:nvPicPr>
          <p:cNvPr id="12" name="Marcador de contenido 11"/>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87629" y="1568387"/>
            <a:ext cx="6627474" cy="3877056"/>
          </a:xfrm>
        </p:spPr>
      </p:pic>
    </p:spTree>
    <p:extLst>
      <p:ext uri="{BB962C8B-B14F-4D97-AF65-F5344CB8AC3E}">
        <p14:creationId xmlns:p14="http://schemas.microsoft.com/office/powerpoint/2010/main" val="2598038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010400" y="2708274"/>
            <a:ext cx="5067300" cy="1755775"/>
          </a:xfrm>
        </p:spPr>
      </p:pic>
      <p:graphicFrame>
        <p:nvGraphicFramePr>
          <p:cNvPr id="8" name="Marcador de contenido 7"/>
          <p:cNvGraphicFramePr>
            <a:graphicFrameLocks noGrp="1"/>
          </p:cNvGraphicFramePr>
          <p:nvPr>
            <p:ph sz="half" idx="4294967295"/>
            <p:extLst>
              <p:ext uri="{D42A27DB-BD31-4B8C-83A1-F6EECF244321}">
                <p14:modId xmlns:p14="http://schemas.microsoft.com/office/powerpoint/2010/main" val="3255031473"/>
              </p:ext>
            </p:extLst>
          </p:nvPr>
        </p:nvGraphicFramePr>
        <p:xfrm>
          <a:off x="0" y="949325"/>
          <a:ext cx="6616700" cy="527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idx="4294967295"/>
          </p:nvPr>
        </p:nvSpPr>
        <p:spPr>
          <a:xfrm>
            <a:off x="0" y="1"/>
            <a:ext cx="12192000" cy="825500"/>
          </a:xfrm>
        </p:spPr>
        <p:txBody>
          <a:bodyPr/>
          <a:lstStyle/>
          <a:p>
            <a:r>
              <a:rPr lang="es-ES_tradnl" dirty="0" smtClean="0"/>
              <a:t>Coeficiente de Satisfacción e Insatisfacción</a:t>
            </a:r>
            <a:r>
              <a:rPr lang="es-ES" dirty="0" smtClean="0"/>
              <a:t> </a:t>
            </a:r>
            <a:endParaRPr lang="es-ES_tradnl" dirty="0"/>
          </a:p>
        </p:txBody>
      </p:sp>
    </p:spTree>
    <p:extLst>
      <p:ext uri="{BB962C8B-B14F-4D97-AF65-F5344CB8AC3E}">
        <p14:creationId xmlns:p14="http://schemas.microsoft.com/office/powerpoint/2010/main" val="405897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 y="695325"/>
            <a:ext cx="11602720" cy="5464175"/>
          </a:xfrm>
          <a:prstGeom prst="rect">
            <a:avLst/>
          </a:prstGeom>
        </p:spPr>
      </p:pic>
      <p:sp>
        <p:nvSpPr>
          <p:cNvPr id="7" name="Título 6"/>
          <p:cNvSpPr>
            <a:spLocks noGrp="1"/>
          </p:cNvSpPr>
          <p:nvPr>
            <p:ph type="title" idx="4294967295"/>
          </p:nvPr>
        </p:nvSpPr>
        <p:spPr>
          <a:xfrm>
            <a:off x="0" y="0"/>
            <a:ext cx="10058400" cy="695325"/>
          </a:xfrm>
        </p:spPr>
        <p:txBody>
          <a:bodyPr>
            <a:normAutofit fontScale="90000"/>
          </a:bodyPr>
          <a:lstStyle/>
          <a:p>
            <a:r>
              <a:rPr lang="es-ES_tradnl" dirty="0" smtClean="0"/>
              <a:t>Mapa global de atributos</a:t>
            </a:r>
            <a:endParaRPr lang="es-ES_tradnl" dirty="0"/>
          </a:p>
        </p:txBody>
      </p:sp>
    </p:spTree>
    <p:extLst>
      <p:ext uri="{BB962C8B-B14F-4D97-AF65-F5344CB8AC3E}">
        <p14:creationId xmlns:p14="http://schemas.microsoft.com/office/powerpoint/2010/main" val="121269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s-ES" sz="6000" b="0" i="0" u="none" strike="noStrike" cap="none">
                <a:solidFill>
                  <a:schemeClr val="dk1"/>
                </a:solidFill>
                <a:latin typeface="Calibri"/>
                <a:ea typeface="Calibri"/>
                <a:cs typeface="Calibri"/>
                <a:sym typeface="Calibri"/>
              </a:rPr>
              <a:t>Resultados</a:t>
            </a:r>
          </a:p>
        </p:txBody>
      </p:sp>
      <p:sp>
        <p:nvSpPr>
          <p:cNvPr id="153" name="Shape 153"/>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888888"/>
              </a:buClr>
              <a:buSzPct val="25000"/>
              <a:buFont typeface="Arial"/>
              <a:buNone/>
            </a:pPr>
            <a:r>
              <a:rPr lang="es-ES" sz="2400" b="0" i="0" u="none" strike="noStrike" cap="none">
                <a:solidFill>
                  <a:srgbClr val="888888"/>
                </a:solidFill>
                <a:latin typeface="Calibri"/>
                <a:ea typeface="Calibri"/>
                <a:cs typeface="Calibri"/>
                <a:sym typeface="Calibri"/>
              </a:rPr>
              <a:t>Univariado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9082" y="228473"/>
            <a:ext cx="10515600" cy="4351338"/>
          </a:xfrm>
        </p:spPr>
        <p:txBody>
          <a:bodyPr/>
          <a:lstStyle/>
          <a:p>
            <a:r>
              <a:rPr lang="es-ES_tradnl" dirty="0" smtClean="0"/>
              <a:t>Pregunta 1: Genero de los encuestados</a:t>
            </a:r>
            <a:endParaRPr lang="es-ES_tradnl" dirty="0"/>
          </a:p>
        </p:txBody>
      </p:sp>
      <p:pic>
        <p:nvPicPr>
          <p:cNvPr id="4" name="Marcador de contenido 5"/>
          <p:cNvPicPr>
            <a:picLocks noChangeAspect="1"/>
          </p:cNvPicPr>
          <p:nvPr/>
        </p:nvPicPr>
        <p:blipFill>
          <a:blip r:embed="rId2"/>
          <a:stretch>
            <a:fillRect/>
          </a:stretch>
        </p:blipFill>
        <p:spPr>
          <a:xfrm>
            <a:off x="467578" y="1509982"/>
            <a:ext cx="4592102" cy="4279391"/>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4113137974"/>
              </p:ext>
            </p:extLst>
          </p:nvPr>
        </p:nvGraphicFramePr>
        <p:xfrm>
          <a:off x="5566882" y="512632"/>
          <a:ext cx="6096000" cy="2779046"/>
        </p:xfrm>
        <a:graphic>
          <a:graphicData uri="http://schemas.openxmlformats.org/drawingml/2006/table">
            <a:tbl>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281994">
                <a:tc gridSpan="6">
                  <a:txBody>
                    <a:bodyPr/>
                    <a:lstStyle/>
                    <a:p>
                      <a:pPr marL="38100" marR="38100" algn="ctr">
                        <a:lnSpc>
                          <a:spcPct val="150000"/>
                        </a:lnSpc>
                        <a:spcAft>
                          <a:spcPts val="0"/>
                        </a:spcAft>
                      </a:pPr>
                      <a:r>
                        <a:rPr lang="es-EC" sz="1200" b="1">
                          <a:solidFill>
                            <a:srgbClr val="000000"/>
                          </a:solidFill>
                          <a:effectLst/>
                          <a:latin typeface="Arial" charset="0"/>
                          <a:ea typeface="Calibri" charset="0"/>
                        </a:rPr>
                        <a:t>GENERO</a:t>
                      </a:r>
                      <a:endParaRPr lang="es-ES_tradnl" sz="1200">
                        <a:effectLst/>
                        <a:latin typeface="Times New Roman" charset="0"/>
                        <a:ea typeface="Calibri"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827897">
                <a:tc gridSpan="2">
                  <a:txBody>
                    <a:bodyPr/>
                    <a:lstStyle/>
                    <a:p>
                      <a:pPr algn="ct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1931">
                <a:tc rowSpan="4">
                  <a:txBody>
                    <a:bodyPr/>
                    <a:lstStyle/>
                    <a:p>
                      <a:pPr marL="38100" marR="38100" algn="ctr">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FEMENINO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102</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37,6</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37,6</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37,6</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553236">
                <a:tc v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MASCULINO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167</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61,6</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61,6</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99,3</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81994">
                <a:tc v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GLBTI</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2</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,7</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,7</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81994">
                <a:tc v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Rectángulo 6"/>
          <p:cNvSpPr/>
          <p:nvPr/>
        </p:nvSpPr>
        <p:spPr>
          <a:xfrm>
            <a:off x="5566882" y="3649677"/>
            <a:ext cx="6096000" cy="2677656"/>
          </a:xfrm>
          <a:prstGeom prst="rect">
            <a:avLst/>
          </a:prstGeom>
        </p:spPr>
        <p:txBody>
          <a:bodyPr>
            <a:spAutoFit/>
          </a:bodyPr>
          <a:lstStyle/>
          <a:p>
            <a:pPr algn="just">
              <a:lnSpc>
                <a:spcPct val="150000"/>
              </a:lnSpc>
              <a:spcAft>
                <a:spcPts val="0"/>
              </a:spcAft>
            </a:pPr>
            <a:r>
              <a:rPr lang="es-ES_tradnl" sz="1600" dirty="0" smtClean="0">
                <a:effectLst/>
                <a:latin typeface="Arial" charset="0"/>
                <a:ea typeface="Calibri" charset="0"/>
              </a:rPr>
              <a:t>De acuerdo a la investigación  se obtuvo como resultado que los consumidores de cerveza artesanal en el Distrito Metropolitano de Quito son principalmente personas de  género masculino con un 60%, seguido del género femenino con un 37,6% y un pequeño grupo GLBTI representado por el 0,74%, esta información será de gran utilidad para establecer estrategias de tipo comunicacional.</a:t>
            </a:r>
            <a:endParaRPr lang="es-ES_tradnl" sz="1600" dirty="0">
              <a:effectLst/>
              <a:latin typeface="Times New Roman" charset="0"/>
              <a:ea typeface="Calibri" charset="0"/>
            </a:endParaRPr>
          </a:p>
        </p:txBody>
      </p:sp>
    </p:spTree>
    <p:extLst>
      <p:ext uri="{BB962C8B-B14F-4D97-AF65-F5344CB8AC3E}">
        <p14:creationId xmlns:p14="http://schemas.microsoft.com/office/powerpoint/2010/main" val="317717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0" y="225425"/>
            <a:ext cx="10515600" cy="4351338"/>
          </a:xfrm>
        </p:spPr>
        <p:txBody>
          <a:bodyPr/>
          <a:lstStyle/>
          <a:p>
            <a:r>
              <a:rPr lang="es-ES_tradnl" dirty="0" smtClean="0"/>
              <a:t>Pregunta 2: Edad de los encuestados</a:t>
            </a:r>
            <a:endParaRPr lang="es-ES_tradnl"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09601" y="1303828"/>
            <a:ext cx="4474464" cy="490190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7870767"/>
              </p:ext>
            </p:extLst>
          </p:nvPr>
        </p:nvGraphicFramePr>
        <p:xfrm>
          <a:off x="5549901" y="226155"/>
          <a:ext cx="6288040" cy="3291840"/>
        </p:xfrm>
        <a:graphic>
          <a:graphicData uri="http://schemas.openxmlformats.org/drawingml/2006/table">
            <a:tbl>
              <a:tblPr/>
              <a:tblGrid>
                <a:gridCol w="1170413">
                  <a:extLst>
                    <a:ext uri="{9D8B030D-6E8A-4147-A177-3AD203B41FA5}">
                      <a16:colId xmlns:a16="http://schemas.microsoft.com/office/drawing/2014/main" val="20000"/>
                    </a:ext>
                  </a:extLst>
                </a:gridCol>
                <a:gridCol w="1170413">
                  <a:extLst>
                    <a:ext uri="{9D8B030D-6E8A-4147-A177-3AD203B41FA5}">
                      <a16:colId xmlns:a16="http://schemas.microsoft.com/office/drawing/2014/main" val="20001"/>
                    </a:ext>
                  </a:extLst>
                </a:gridCol>
                <a:gridCol w="609321">
                  <a:extLst>
                    <a:ext uri="{9D8B030D-6E8A-4147-A177-3AD203B41FA5}">
                      <a16:colId xmlns:a16="http://schemas.microsoft.com/office/drawing/2014/main" val="20002"/>
                    </a:ext>
                  </a:extLst>
                </a:gridCol>
                <a:gridCol w="755443">
                  <a:extLst>
                    <a:ext uri="{9D8B030D-6E8A-4147-A177-3AD203B41FA5}">
                      <a16:colId xmlns:a16="http://schemas.microsoft.com/office/drawing/2014/main" val="20003"/>
                    </a:ext>
                  </a:extLst>
                </a:gridCol>
                <a:gridCol w="1291225">
                  <a:extLst>
                    <a:ext uri="{9D8B030D-6E8A-4147-A177-3AD203B41FA5}">
                      <a16:colId xmlns:a16="http://schemas.microsoft.com/office/drawing/2014/main" val="20004"/>
                    </a:ext>
                  </a:extLst>
                </a:gridCol>
                <a:gridCol w="1291225">
                  <a:extLst>
                    <a:ext uri="{9D8B030D-6E8A-4147-A177-3AD203B41FA5}">
                      <a16:colId xmlns:a16="http://schemas.microsoft.com/office/drawing/2014/main" val="20005"/>
                    </a:ext>
                  </a:extLst>
                </a:gridCol>
              </a:tblGrid>
              <a:tr h="261112">
                <a:tc gridSpan="6">
                  <a:txBody>
                    <a:bodyPr/>
                    <a:lstStyle/>
                    <a:p>
                      <a:pPr algn="ctr">
                        <a:lnSpc>
                          <a:spcPct val="150000"/>
                        </a:lnSpc>
                        <a:spcAft>
                          <a:spcPts val="0"/>
                        </a:spcAft>
                      </a:pPr>
                      <a:r>
                        <a:rPr lang="es-ES_tradnl" sz="1200" b="1" dirty="0">
                          <a:effectLst/>
                          <a:latin typeface="Arial" charset="0"/>
                          <a:ea typeface="Calibri" charset="0"/>
                        </a:rPr>
                        <a:t>Tabla 4: Edad de los encuestados</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522224">
                <a:tc gridSpan="2">
                  <a:txBody>
                    <a:bodyPr/>
                    <a:lstStyle/>
                    <a:p>
                      <a:pPr>
                        <a:lnSpc>
                          <a:spcPct val="150000"/>
                        </a:lnSpc>
                        <a:spcAft>
                          <a:spcPts val="0"/>
                        </a:spcAft>
                      </a:pPr>
                      <a:r>
                        <a:rPr lang="es-ES_tradnl" sz="1200">
                          <a:effectLst/>
                          <a:latin typeface="Arial" charset="0"/>
                          <a:ea typeface="Calibri" charset="0"/>
                        </a:rPr>
                        <a:t> </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algn="ctr">
                        <a:lnSpc>
                          <a:spcPct val="150000"/>
                        </a:lnSpc>
                        <a:spcAft>
                          <a:spcPts val="0"/>
                        </a:spcAft>
                      </a:pPr>
                      <a:r>
                        <a:rPr lang="es-EC" sz="1200" dirty="0">
                          <a:effectLst/>
                          <a:latin typeface="Arial" charset="0"/>
                          <a:ea typeface="Calibri" charset="0"/>
                        </a:rPr>
                        <a:t>Frecuencia</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2224">
                <a:tc rowSpan="5">
                  <a:txBody>
                    <a:bodyPr/>
                    <a:lstStyle/>
                    <a:p>
                      <a:pPr algn="ctr">
                        <a:lnSpc>
                          <a:spcPct val="150000"/>
                        </a:lnSpc>
                        <a:spcAft>
                          <a:spcPts val="0"/>
                        </a:spcAft>
                      </a:pPr>
                      <a:r>
                        <a:rPr lang="es-EC" sz="1200" dirty="0">
                          <a:effectLst/>
                          <a:latin typeface="Arial" charset="0"/>
                          <a:ea typeface="Calibri" charset="0"/>
                        </a:rPr>
                        <a:t>Válidos</a:t>
                      </a:r>
                      <a:endParaRPr lang="es-ES_tradnl" sz="1200" dirty="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Arial" charset="0"/>
                          <a:ea typeface="Calibri" charset="0"/>
                        </a:rPr>
                        <a:t>DE 18 A 25 ANIOS</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136</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50,2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50,2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50,2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522224">
                <a:tc vMerge="1">
                  <a:txBody>
                    <a:bodyPr/>
                    <a:lstStyle/>
                    <a:p>
                      <a:endParaRPr lang="es-ES_tradnl"/>
                    </a:p>
                  </a:txBody>
                  <a:tcPr/>
                </a:tc>
                <a:tc>
                  <a:txBody>
                    <a:bodyPr/>
                    <a:lstStyle/>
                    <a:p>
                      <a:pPr algn="ctr">
                        <a:lnSpc>
                          <a:spcPct val="150000"/>
                        </a:lnSpc>
                        <a:spcAft>
                          <a:spcPts val="0"/>
                        </a:spcAft>
                      </a:pPr>
                      <a:r>
                        <a:rPr lang="es-EC" sz="1200">
                          <a:effectLst/>
                          <a:latin typeface="Arial" charset="0"/>
                          <a:ea typeface="Calibri" charset="0"/>
                        </a:rPr>
                        <a:t>DE 26 A 35 ANIOS</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121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44,6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44,6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94,8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522224">
                <a:tc vMerge="1">
                  <a:txBody>
                    <a:bodyPr/>
                    <a:lstStyle/>
                    <a:p>
                      <a:endParaRPr lang="es-ES_tradnl"/>
                    </a:p>
                  </a:txBody>
                  <a:tcPr/>
                </a:tc>
                <a:tc>
                  <a:txBody>
                    <a:bodyPr/>
                    <a:lstStyle/>
                    <a:p>
                      <a:pPr algn="ctr">
                        <a:lnSpc>
                          <a:spcPct val="150000"/>
                        </a:lnSpc>
                        <a:spcAft>
                          <a:spcPts val="0"/>
                        </a:spcAft>
                      </a:pPr>
                      <a:r>
                        <a:rPr lang="es-EC" sz="1200">
                          <a:effectLst/>
                          <a:latin typeface="Arial" charset="0"/>
                          <a:ea typeface="Calibri" charset="0"/>
                        </a:rPr>
                        <a:t>DE 36 A 45 ANIOS</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11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4,1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4,1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98,9</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522224">
                <a:tc vMerge="1">
                  <a:txBody>
                    <a:bodyPr/>
                    <a:lstStyle/>
                    <a:p>
                      <a:endParaRPr lang="es-ES_tradnl"/>
                    </a:p>
                  </a:txBody>
                  <a:tcPr/>
                </a:tc>
                <a:tc>
                  <a:txBody>
                    <a:bodyPr/>
                    <a:lstStyle/>
                    <a:p>
                      <a:pPr algn="ctr">
                        <a:lnSpc>
                          <a:spcPct val="150000"/>
                        </a:lnSpc>
                        <a:spcAft>
                          <a:spcPts val="0"/>
                        </a:spcAft>
                      </a:pPr>
                      <a:r>
                        <a:rPr lang="es-EC" sz="1200">
                          <a:effectLst/>
                          <a:latin typeface="Arial" charset="0"/>
                          <a:ea typeface="Calibri" charset="0"/>
                        </a:rPr>
                        <a:t>MAS DE 45 ANIOS</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Aft>
                          <a:spcPts val="0"/>
                        </a:spcAft>
                      </a:pPr>
                      <a:r>
                        <a:rPr lang="es-EC" sz="1200">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61112">
                <a:tc vMerge="1">
                  <a:txBody>
                    <a:bodyPr/>
                    <a:lstStyle/>
                    <a:p>
                      <a:endParaRPr lang="es-ES_tradnl"/>
                    </a:p>
                  </a:txBody>
                  <a:tcPr/>
                </a:tc>
                <a:tc>
                  <a:txBody>
                    <a:bodyPr/>
                    <a:lstStyle/>
                    <a:p>
                      <a:pPr algn="ctr">
                        <a:lnSpc>
                          <a:spcPct val="150000"/>
                        </a:lnSpc>
                        <a:spcAft>
                          <a:spcPts val="0"/>
                        </a:spcAft>
                      </a:pPr>
                      <a:r>
                        <a:rPr lang="es-EC" sz="1200">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8" name="Rectángulo 7"/>
          <p:cNvSpPr/>
          <p:nvPr/>
        </p:nvSpPr>
        <p:spPr>
          <a:xfrm>
            <a:off x="5445544" y="3517995"/>
            <a:ext cx="6632156" cy="2677656"/>
          </a:xfrm>
          <a:prstGeom prst="rect">
            <a:avLst/>
          </a:prstGeom>
        </p:spPr>
        <p:txBody>
          <a:bodyPr wrap="square">
            <a:spAutoFit/>
          </a:bodyPr>
          <a:lstStyle/>
          <a:p>
            <a:pPr>
              <a:lnSpc>
                <a:spcPct val="150000"/>
              </a:lnSpc>
              <a:spcAft>
                <a:spcPts val="0"/>
              </a:spcAft>
            </a:pPr>
            <a:r>
              <a:rPr lang="es-ES_tradnl" sz="1400" b="1" dirty="0" smtClean="0">
                <a:effectLst/>
                <a:latin typeface="Arial" charset="0"/>
                <a:ea typeface="Calibri" charset="0"/>
              </a:rPr>
              <a:t>Análisis Ejecutivo </a:t>
            </a:r>
            <a:endParaRPr lang="es-ES_tradnl" sz="1400" dirty="0" smtClean="0">
              <a:effectLst/>
              <a:latin typeface="Times New Roman" charset="0"/>
              <a:ea typeface="Calibri" charset="0"/>
            </a:endParaRPr>
          </a:p>
          <a:p>
            <a:pPr algn="just">
              <a:lnSpc>
                <a:spcPct val="150000"/>
              </a:lnSpc>
              <a:spcAft>
                <a:spcPts val="0"/>
              </a:spcAft>
            </a:pPr>
            <a:r>
              <a:rPr lang="es-ES_tradnl" sz="1400" dirty="0" smtClean="0">
                <a:effectLst/>
                <a:latin typeface="Arial" charset="0"/>
                <a:ea typeface="Calibri" charset="0"/>
              </a:rPr>
              <a:t>La investigación de mercados arroja como resultado que de la mayor proporción de encuestados en el Distrito Metropolitano de Quito, se encuentra en dos grandes</a:t>
            </a:r>
            <a:r>
              <a:rPr lang="es-ES_tradnl" sz="1400" dirty="0" smtClean="0">
                <a:solidFill>
                  <a:srgbClr val="FF0000"/>
                </a:solidFill>
                <a:effectLst/>
                <a:latin typeface="Arial" charset="0"/>
                <a:ea typeface="Calibri" charset="0"/>
              </a:rPr>
              <a:t> </a:t>
            </a:r>
            <a:r>
              <a:rPr lang="es-ES_tradnl" sz="1400" dirty="0" smtClean="0">
                <a:effectLst/>
                <a:latin typeface="Arial" charset="0"/>
                <a:ea typeface="Calibri" charset="0"/>
              </a:rPr>
              <a:t>rangos de edad que reportan una proporción similar, que comprenden las edades de 18 a 25 con el 49% y en el rango de 26 a 35 años 45,5%. Adicional a estos datos se establece una minoría en los rangos de 36 a 45 años y más de 45 años con el 4,06% y el 1,11% respectivamente. Es particular observar que la mayor proporción de consumidores son jóvenes y adultos jóvenes.</a:t>
            </a:r>
            <a:endParaRPr lang="es-ES_tradnl" sz="1400" dirty="0">
              <a:effectLst/>
              <a:latin typeface="Times New Roman" charset="0"/>
              <a:ea typeface="Calibri" charset="0"/>
            </a:endParaRPr>
          </a:p>
        </p:txBody>
      </p:sp>
    </p:spTree>
    <p:extLst>
      <p:ext uri="{BB962C8B-B14F-4D97-AF65-F5344CB8AC3E}">
        <p14:creationId xmlns:p14="http://schemas.microsoft.com/office/powerpoint/2010/main" val="4170941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0515600" cy="593725"/>
          </a:xfrm>
        </p:spPr>
        <p:txBody>
          <a:bodyPr>
            <a:normAutofit fontScale="90000"/>
          </a:bodyPr>
          <a:lstStyle/>
          <a:p>
            <a:r>
              <a:rPr lang="es-ES_tradnl" dirty="0" smtClean="0"/>
              <a:t>Pregunta 3: Ocupación de los encuestados </a:t>
            </a:r>
            <a:endParaRPr lang="es-ES_tradnl" dirty="0"/>
          </a:p>
        </p:txBody>
      </p:sp>
      <p:pic>
        <p:nvPicPr>
          <p:cNvPr id="4" name="Marcador de contenido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949325"/>
            <a:ext cx="4738688" cy="5254625"/>
          </a:xfrm>
          <a:prstGeom prst="rect">
            <a:avLst/>
          </a:prstGeom>
          <a:noFill/>
          <a:ln>
            <a:noFill/>
          </a:ln>
        </p:spPr>
      </p:pic>
      <p:sp>
        <p:nvSpPr>
          <p:cNvPr id="5" name="Rectángulo 4"/>
          <p:cNvSpPr/>
          <p:nvPr/>
        </p:nvSpPr>
        <p:spPr>
          <a:xfrm>
            <a:off x="5401056" y="3772515"/>
            <a:ext cx="6576440" cy="2431435"/>
          </a:xfrm>
          <a:prstGeom prst="rect">
            <a:avLst/>
          </a:prstGeom>
        </p:spPr>
        <p:txBody>
          <a:bodyPr wrap="square">
            <a:spAutoFit/>
          </a:bodyPr>
          <a:lstStyle/>
          <a:p>
            <a:pPr algn="just">
              <a:lnSpc>
                <a:spcPct val="150000"/>
              </a:lnSpc>
              <a:spcAft>
                <a:spcPts val="0"/>
              </a:spcAft>
            </a:pPr>
            <a:r>
              <a:rPr lang="es-ES_tradnl" sz="1600" b="1" dirty="0">
                <a:latin typeface="Arial" charset="0"/>
                <a:ea typeface="Calibri" charset="0"/>
              </a:rPr>
              <a:t>Análisis Ejecutivo </a:t>
            </a:r>
            <a:endParaRPr lang="es-ES_tradnl" sz="1600" dirty="0">
              <a:latin typeface="Times New Roman" charset="0"/>
              <a:ea typeface="Calibri" charset="0"/>
            </a:endParaRPr>
          </a:p>
          <a:p>
            <a:pPr algn="just"/>
            <a:r>
              <a:rPr lang="es-ES_tradnl" sz="1600" dirty="0">
                <a:latin typeface="Arial" charset="0"/>
                <a:ea typeface="Calibri" charset="0"/>
              </a:rPr>
              <a:t>De acuerdo a la investigación realizada se pude notar que la ocupación de los encuestados con mayor proporción en el Distrito Metropolitano de Quito reflejada con el 34,69% son empleados públicos, sin embargo se debe considerar el porcentaje de empleado privado ya que se aproxima al de mayor proporción con el 32,10% y un similar el de los estudiantes cuyo porcentaje es de 32,10%. Adicional a estas categorías encontramos las de amas de casa el cual está representado por el 1,11%.</a:t>
            </a:r>
            <a:r>
              <a:rPr lang="es-ES_tradnl" sz="1600" dirty="0"/>
              <a:t> </a:t>
            </a:r>
          </a:p>
        </p:txBody>
      </p:sp>
      <p:graphicFrame>
        <p:nvGraphicFramePr>
          <p:cNvPr id="6" name="Tabla 5"/>
          <p:cNvGraphicFramePr>
            <a:graphicFrameLocks noGrp="1"/>
          </p:cNvGraphicFramePr>
          <p:nvPr>
            <p:extLst>
              <p:ext uri="{D42A27DB-BD31-4B8C-83A1-F6EECF244321}">
                <p14:modId xmlns:p14="http://schemas.microsoft.com/office/powerpoint/2010/main" val="1679649822"/>
              </p:ext>
            </p:extLst>
          </p:nvPr>
        </p:nvGraphicFramePr>
        <p:xfrm>
          <a:off x="5474209" y="645214"/>
          <a:ext cx="6430134" cy="3017520"/>
        </p:xfrm>
        <a:graphic>
          <a:graphicData uri="http://schemas.openxmlformats.org/drawingml/2006/table">
            <a:tbl>
              <a:tblPr/>
              <a:tblGrid>
                <a:gridCol w="1071689">
                  <a:extLst>
                    <a:ext uri="{9D8B030D-6E8A-4147-A177-3AD203B41FA5}">
                      <a16:colId xmlns:a16="http://schemas.microsoft.com/office/drawing/2014/main" val="20000"/>
                    </a:ext>
                  </a:extLst>
                </a:gridCol>
                <a:gridCol w="1071689">
                  <a:extLst>
                    <a:ext uri="{9D8B030D-6E8A-4147-A177-3AD203B41FA5}">
                      <a16:colId xmlns:a16="http://schemas.microsoft.com/office/drawing/2014/main" val="20001"/>
                    </a:ext>
                  </a:extLst>
                </a:gridCol>
                <a:gridCol w="1071689">
                  <a:extLst>
                    <a:ext uri="{9D8B030D-6E8A-4147-A177-3AD203B41FA5}">
                      <a16:colId xmlns:a16="http://schemas.microsoft.com/office/drawing/2014/main" val="20002"/>
                    </a:ext>
                  </a:extLst>
                </a:gridCol>
                <a:gridCol w="1071689">
                  <a:extLst>
                    <a:ext uri="{9D8B030D-6E8A-4147-A177-3AD203B41FA5}">
                      <a16:colId xmlns:a16="http://schemas.microsoft.com/office/drawing/2014/main" val="20003"/>
                    </a:ext>
                  </a:extLst>
                </a:gridCol>
                <a:gridCol w="1071689">
                  <a:extLst>
                    <a:ext uri="{9D8B030D-6E8A-4147-A177-3AD203B41FA5}">
                      <a16:colId xmlns:a16="http://schemas.microsoft.com/office/drawing/2014/main" val="20004"/>
                    </a:ext>
                  </a:extLst>
                </a:gridCol>
                <a:gridCol w="1071689">
                  <a:extLst>
                    <a:ext uri="{9D8B030D-6E8A-4147-A177-3AD203B41FA5}">
                      <a16:colId xmlns:a16="http://schemas.microsoft.com/office/drawing/2014/main" val="20005"/>
                    </a:ext>
                  </a:extLst>
                </a:gridCol>
              </a:tblGrid>
              <a:tr h="266493">
                <a:tc gridSpan="6">
                  <a:txBody>
                    <a:bodyPr/>
                    <a:lstStyle/>
                    <a:p>
                      <a:pPr marL="38100" marR="38100" algn="ctr">
                        <a:lnSpc>
                          <a:spcPct val="150000"/>
                        </a:lnSpc>
                        <a:spcAft>
                          <a:spcPts val="0"/>
                        </a:spcAft>
                      </a:pPr>
                      <a:r>
                        <a:rPr lang="es-EC" sz="1200" b="1" dirty="0">
                          <a:solidFill>
                            <a:srgbClr val="000000"/>
                          </a:solidFill>
                          <a:effectLst/>
                          <a:latin typeface="Arial" charset="0"/>
                          <a:ea typeface="Calibri" charset="0"/>
                        </a:rPr>
                        <a:t>OCUPACION</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532986">
                <a:tc gridSpan="2">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6493">
                <a:tc rowSpan="5">
                  <a:txBody>
                    <a:bodyPr/>
                    <a:lstStyle/>
                    <a:p>
                      <a:pPr marL="38100" marR="38100">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ESTUDIANTE</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87</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32,1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32,1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32,1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532986">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EMPLEADO PUBLICO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94</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34,7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34,7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66,8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532986">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EMPLEADO PRIVADO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87</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32,1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32,1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98,9</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532986">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AMA DE CASA</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66493">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100,0</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461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idx="4294967295"/>
          </p:nvPr>
        </p:nvSpPr>
        <p:spPr>
          <a:xfrm>
            <a:off x="508000" y="1331913"/>
            <a:ext cx="11214100" cy="2852737"/>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dk1"/>
              </a:buClr>
              <a:buSzPct val="25000"/>
              <a:buFont typeface="Calibri"/>
              <a:buNone/>
            </a:pPr>
            <a:r>
              <a:rPr lang="es-ES" sz="5400" b="0" i="1" u="none" strike="noStrike" cap="none" dirty="0">
                <a:solidFill>
                  <a:schemeClr val="dk1"/>
                </a:solidFill>
                <a:latin typeface="Calibri"/>
                <a:ea typeface="Calibri"/>
                <a:cs typeface="Calibri"/>
                <a:sym typeface="Calibri"/>
              </a:rPr>
              <a:t>“La calidad es nuestra mejor garantía de la fidelidad de nuestros clientes, nuestra mas fuerte defensa contra la competencia y el único camino para el crecimiento”</a:t>
            </a:r>
          </a:p>
        </p:txBody>
      </p:sp>
      <p:sp>
        <p:nvSpPr>
          <p:cNvPr id="91" name="Shape 91"/>
          <p:cNvSpPr txBox="1">
            <a:spLocks noGrp="1"/>
          </p:cNvSpPr>
          <p:nvPr>
            <p:ph type="body" idx="4294967295"/>
          </p:nvPr>
        </p:nvSpPr>
        <p:spPr>
          <a:xfrm>
            <a:off x="2933700" y="4591050"/>
            <a:ext cx="8636000" cy="1500188"/>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888888"/>
              </a:buClr>
              <a:buSzPct val="25000"/>
              <a:buFont typeface="Arial"/>
              <a:buNone/>
            </a:pPr>
            <a:r>
              <a:rPr lang="es-ES" sz="2400" b="1" i="0" u="none" strike="noStrike" cap="none" dirty="0">
                <a:latin typeface="Calibri"/>
                <a:ea typeface="Calibri"/>
                <a:cs typeface="Calibri"/>
                <a:sym typeface="Calibri"/>
              </a:rPr>
              <a:t>Jack </a:t>
            </a:r>
            <a:r>
              <a:rPr lang="es-ES" sz="2400" b="1" i="0" u="none" strike="noStrike" cap="none" dirty="0" err="1">
                <a:latin typeface="Calibri"/>
                <a:ea typeface="Calibri"/>
                <a:cs typeface="Calibri"/>
                <a:sym typeface="Calibri"/>
              </a:rPr>
              <a:t>Weltch</a:t>
            </a:r>
            <a:r>
              <a:rPr lang="es-ES" sz="2400" b="1" i="0" u="none" strike="noStrike" cap="none" dirty="0">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
            <a:ext cx="10515600" cy="650574"/>
          </a:xfrm>
        </p:spPr>
        <p:txBody>
          <a:bodyPr>
            <a:normAutofit fontScale="90000"/>
          </a:bodyPr>
          <a:lstStyle/>
          <a:p>
            <a:r>
              <a:rPr lang="es-ES_tradnl" dirty="0" smtClean="0"/>
              <a:t>Pregunta 4: Residencia de los encuestados</a:t>
            </a:r>
            <a:endParaRPr lang="es-ES_tradnl" dirty="0"/>
          </a:p>
        </p:txBody>
      </p:sp>
      <p:pic>
        <p:nvPicPr>
          <p:cNvPr id="4" name="Marcador de contenido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855663"/>
            <a:ext cx="4608513" cy="5168900"/>
          </a:xfrm>
          <a:prstGeom prst="rect">
            <a:avLst/>
          </a:prstGeom>
          <a:noFill/>
          <a:ln>
            <a:noFill/>
          </a:ln>
        </p:spPr>
      </p:pic>
      <p:graphicFrame>
        <p:nvGraphicFramePr>
          <p:cNvPr id="5" name="Tabla 4"/>
          <p:cNvGraphicFramePr>
            <a:graphicFrameLocks noGrp="1"/>
          </p:cNvGraphicFramePr>
          <p:nvPr>
            <p:extLst/>
          </p:nvPr>
        </p:nvGraphicFramePr>
        <p:xfrm>
          <a:off x="5641530" y="1048975"/>
          <a:ext cx="6111558" cy="3313011"/>
        </p:xfrm>
        <a:graphic>
          <a:graphicData uri="http://schemas.openxmlformats.org/drawingml/2006/table">
            <a:tbl>
              <a:tblPr/>
              <a:tblGrid>
                <a:gridCol w="661734">
                  <a:extLst>
                    <a:ext uri="{9D8B030D-6E8A-4147-A177-3AD203B41FA5}">
                      <a16:colId xmlns:a16="http://schemas.microsoft.com/office/drawing/2014/main" val="20000"/>
                    </a:ext>
                  </a:extLst>
                </a:gridCol>
                <a:gridCol w="1428284">
                  <a:extLst>
                    <a:ext uri="{9D8B030D-6E8A-4147-A177-3AD203B41FA5}">
                      <a16:colId xmlns:a16="http://schemas.microsoft.com/office/drawing/2014/main" val="20001"/>
                    </a:ext>
                  </a:extLst>
                </a:gridCol>
                <a:gridCol w="1045009">
                  <a:extLst>
                    <a:ext uri="{9D8B030D-6E8A-4147-A177-3AD203B41FA5}">
                      <a16:colId xmlns:a16="http://schemas.microsoft.com/office/drawing/2014/main" val="20002"/>
                    </a:ext>
                  </a:extLst>
                </a:gridCol>
                <a:gridCol w="1045009">
                  <a:extLst>
                    <a:ext uri="{9D8B030D-6E8A-4147-A177-3AD203B41FA5}">
                      <a16:colId xmlns:a16="http://schemas.microsoft.com/office/drawing/2014/main" val="20003"/>
                    </a:ext>
                  </a:extLst>
                </a:gridCol>
                <a:gridCol w="1045009">
                  <a:extLst>
                    <a:ext uri="{9D8B030D-6E8A-4147-A177-3AD203B41FA5}">
                      <a16:colId xmlns:a16="http://schemas.microsoft.com/office/drawing/2014/main" val="20004"/>
                    </a:ext>
                  </a:extLst>
                </a:gridCol>
                <a:gridCol w="886513">
                  <a:extLst>
                    <a:ext uri="{9D8B030D-6E8A-4147-A177-3AD203B41FA5}">
                      <a16:colId xmlns:a16="http://schemas.microsoft.com/office/drawing/2014/main" val="20005"/>
                    </a:ext>
                  </a:extLst>
                </a:gridCol>
              </a:tblGrid>
              <a:tr h="251430">
                <a:tc gridSpan="6">
                  <a:txBody>
                    <a:bodyPr/>
                    <a:lstStyle/>
                    <a:p>
                      <a:pPr marL="38100" marR="38100" algn="ctr">
                        <a:lnSpc>
                          <a:spcPct val="150000"/>
                        </a:lnSpc>
                        <a:spcAft>
                          <a:spcPts val="0"/>
                        </a:spcAft>
                      </a:pPr>
                      <a:r>
                        <a:rPr lang="es-EC" sz="1200" b="1" dirty="0">
                          <a:solidFill>
                            <a:srgbClr val="000000"/>
                          </a:solidFill>
                          <a:effectLst/>
                          <a:latin typeface="Arial" charset="0"/>
                          <a:ea typeface="Calibri" charset="0"/>
                        </a:rPr>
                        <a:t>RESIDENCIA</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502861">
                <a:tc gridSpan="2">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dirty="0">
                          <a:solidFill>
                            <a:srgbClr val="000000"/>
                          </a:solidFill>
                          <a:effectLst/>
                          <a:latin typeface="Arial" charset="0"/>
                          <a:ea typeface="Calibri" charset="0"/>
                        </a:rPr>
                        <a:t>Frecuencia</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1430">
                <a:tc rowSpan="7">
                  <a:txBody>
                    <a:bodyPr/>
                    <a:lstStyle/>
                    <a:p>
                      <a:pPr marL="38100" marR="38100">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NORTE</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109</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40,2</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40,2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40,2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5143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CENTRO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41,3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5143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SUR</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76</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28,0</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28,0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69,4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569811">
                <a:tc vMerge="1">
                  <a:txBody>
                    <a:bodyPr/>
                    <a:lstStyle/>
                    <a:p>
                      <a:endParaRPr lang="es-ES_tradnl"/>
                    </a:p>
                  </a:txBody>
                  <a:tcPr/>
                </a:tc>
                <a:tc>
                  <a:txBody>
                    <a:bodyPr/>
                    <a:lstStyle/>
                    <a:p>
                      <a:pPr marL="38100" marR="38100">
                        <a:lnSpc>
                          <a:spcPct val="150000"/>
                        </a:lnSpc>
                        <a:spcAft>
                          <a:spcPts val="0"/>
                        </a:spcAft>
                      </a:pPr>
                      <a:r>
                        <a:rPr lang="es-EC" sz="1200" dirty="0">
                          <a:solidFill>
                            <a:srgbClr val="000000"/>
                          </a:solidFill>
                          <a:effectLst/>
                          <a:latin typeface="Arial" charset="0"/>
                          <a:ea typeface="Calibri" charset="0"/>
                        </a:rPr>
                        <a:t>VALLE DE LOS CHILLOS</a:t>
                      </a:r>
                      <a:endParaRPr lang="es-ES_tradnl" sz="1200" dirty="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68</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25,1</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25,1</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94,5</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502861">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VALLE DE TUMBACO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1,1</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95,6</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25143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CUMBAYA</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12</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100,0</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5143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6" name="Rectángulo 5"/>
          <p:cNvSpPr/>
          <p:nvPr/>
        </p:nvSpPr>
        <p:spPr>
          <a:xfrm>
            <a:off x="5641530" y="4556881"/>
            <a:ext cx="6096000" cy="1708160"/>
          </a:xfrm>
          <a:prstGeom prst="rect">
            <a:avLst/>
          </a:prstGeom>
        </p:spPr>
        <p:txBody>
          <a:bodyPr>
            <a:spAutoFit/>
          </a:bodyPr>
          <a:lstStyle/>
          <a:p>
            <a:pPr algn="just">
              <a:lnSpc>
                <a:spcPct val="150000"/>
              </a:lnSpc>
              <a:spcAft>
                <a:spcPts val="0"/>
              </a:spcAft>
            </a:pPr>
            <a:r>
              <a:rPr lang="es-ES_tradnl" sz="1400" b="1" dirty="0">
                <a:latin typeface="Arial" charset="0"/>
                <a:ea typeface="Calibri" charset="0"/>
              </a:rPr>
              <a:t>Análisis Ejecutivo </a:t>
            </a:r>
            <a:endParaRPr lang="es-ES_tradnl" sz="1400" dirty="0">
              <a:latin typeface="Times New Roman" charset="0"/>
              <a:ea typeface="Calibri" charset="0"/>
            </a:endParaRPr>
          </a:p>
          <a:p>
            <a:pPr algn="just">
              <a:lnSpc>
                <a:spcPct val="150000"/>
              </a:lnSpc>
              <a:spcAft>
                <a:spcPts val="0"/>
              </a:spcAft>
            </a:pPr>
            <a:r>
              <a:rPr lang="es-ES" sz="1400" dirty="0">
                <a:latin typeface="Arial" charset="0"/>
                <a:ea typeface="Times New Roman" charset="0"/>
              </a:rPr>
              <a:t>Según la información obtenida del análisis desarrollado existe un mercado que tiene potencial en el Distrito Metropolitano de Quito, el cual está comprendido por consumidores de cerveza que tienen como residencia el sector norte de la ciudad de Quito, el cual abarca el 40,22%. </a:t>
            </a:r>
            <a:endParaRPr lang="es-ES_tradnl" sz="1400" dirty="0">
              <a:effectLst/>
              <a:latin typeface="Times New Roman" charset="0"/>
              <a:ea typeface="Calibri" charset="0"/>
            </a:endParaRPr>
          </a:p>
        </p:txBody>
      </p:sp>
    </p:spTree>
    <p:extLst>
      <p:ext uri="{BB962C8B-B14F-4D97-AF65-F5344CB8AC3E}">
        <p14:creationId xmlns:p14="http://schemas.microsoft.com/office/powerpoint/2010/main" val="151527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98425"/>
            <a:ext cx="10515600" cy="847725"/>
          </a:xfrm>
        </p:spPr>
        <p:txBody>
          <a:bodyPr/>
          <a:lstStyle/>
          <a:p>
            <a:r>
              <a:rPr lang="es-ES_tradnl" dirty="0" smtClean="0"/>
              <a:t>Pregunta 5: Nivel de Ingreso </a:t>
            </a:r>
            <a:endParaRPr lang="es-ES_tradnl" dirty="0"/>
          </a:p>
        </p:txBody>
      </p:sp>
      <p:pic>
        <p:nvPicPr>
          <p:cNvPr id="4" name="Marcador de contenido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227138"/>
            <a:ext cx="4316413" cy="5076825"/>
          </a:xfrm>
          <a:prstGeom prst="rect">
            <a:avLst/>
          </a:prstGeom>
          <a:noFill/>
          <a:ln>
            <a:noFill/>
          </a:ln>
        </p:spPr>
      </p:pic>
      <p:graphicFrame>
        <p:nvGraphicFramePr>
          <p:cNvPr id="5" name="Tabla 4"/>
          <p:cNvGraphicFramePr>
            <a:graphicFrameLocks noGrp="1"/>
          </p:cNvGraphicFramePr>
          <p:nvPr>
            <p:extLst/>
          </p:nvPr>
        </p:nvGraphicFramePr>
        <p:xfrm>
          <a:off x="4681728" y="988773"/>
          <a:ext cx="7208520" cy="3083355"/>
        </p:xfrm>
        <a:graphic>
          <a:graphicData uri="http://schemas.openxmlformats.org/drawingml/2006/table">
            <a:tbl>
              <a:tblPr/>
              <a:tblGrid>
                <a:gridCol w="1201420">
                  <a:extLst>
                    <a:ext uri="{9D8B030D-6E8A-4147-A177-3AD203B41FA5}">
                      <a16:colId xmlns:a16="http://schemas.microsoft.com/office/drawing/2014/main" val="20000"/>
                    </a:ext>
                  </a:extLst>
                </a:gridCol>
                <a:gridCol w="1201420">
                  <a:extLst>
                    <a:ext uri="{9D8B030D-6E8A-4147-A177-3AD203B41FA5}">
                      <a16:colId xmlns:a16="http://schemas.microsoft.com/office/drawing/2014/main" val="20001"/>
                    </a:ext>
                  </a:extLst>
                </a:gridCol>
                <a:gridCol w="1201420">
                  <a:extLst>
                    <a:ext uri="{9D8B030D-6E8A-4147-A177-3AD203B41FA5}">
                      <a16:colId xmlns:a16="http://schemas.microsoft.com/office/drawing/2014/main" val="20002"/>
                    </a:ext>
                  </a:extLst>
                </a:gridCol>
                <a:gridCol w="1201420">
                  <a:extLst>
                    <a:ext uri="{9D8B030D-6E8A-4147-A177-3AD203B41FA5}">
                      <a16:colId xmlns:a16="http://schemas.microsoft.com/office/drawing/2014/main" val="20003"/>
                    </a:ext>
                  </a:extLst>
                </a:gridCol>
                <a:gridCol w="1201420">
                  <a:extLst>
                    <a:ext uri="{9D8B030D-6E8A-4147-A177-3AD203B41FA5}">
                      <a16:colId xmlns:a16="http://schemas.microsoft.com/office/drawing/2014/main" val="20004"/>
                    </a:ext>
                  </a:extLst>
                </a:gridCol>
                <a:gridCol w="1201420">
                  <a:extLst>
                    <a:ext uri="{9D8B030D-6E8A-4147-A177-3AD203B41FA5}">
                      <a16:colId xmlns:a16="http://schemas.microsoft.com/office/drawing/2014/main" val="20005"/>
                    </a:ext>
                  </a:extLst>
                </a:gridCol>
              </a:tblGrid>
              <a:tr h="281635">
                <a:tc gridSpan="6">
                  <a:txBody>
                    <a:bodyPr/>
                    <a:lstStyle/>
                    <a:p>
                      <a:pPr marL="38100" marR="38100" algn="ctr">
                        <a:lnSpc>
                          <a:spcPct val="150000"/>
                        </a:lnSpc>
                        <a:spcAft>
                          <a:spcPts val="0"/>
                        </a:spcAft>
                      </a:pPr>
                      <a:r>
                        <a:rPr lang="es-EC" sz="1200" b="1" dirty="0">
                          <a:solidFill>
                            <a:srgbClr val="000000"/>
                          </a:solidFill>
                          <a:effectLst/>
                          <a:latin typeface="Arial" charset="0"/>
                          <a:ea typeface="Calibri" charset="0"/>
                        </a:rPr>
                        <a:t>NIVEL_DE_INGRESO</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563270">
                <a:tc gridSpan="2">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1635">
                <a:tc rowSpan="7">
                  <a:txBody>
                    <a:bodyPr/>
                    <a:lstStyle/>
                    <a:p>
                      <a:pPr marL="38100" marR="38100">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$0 - $400</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84</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31,0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31,0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31,0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8163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$401 - $800</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50</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18,5</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18,5</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49,4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8163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$801 - $1200</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29,9</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29,9</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79,3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8163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$1201 - $1600</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40</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14,8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14,8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94,1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8163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$1601 - $2000</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98,9</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28163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SUPERIOR A $2000</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8163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6" name="Rectángulo 5"/>
          <p:cNvSpPr/>
          <p:nvPr/>
        </p:nvSpPr>
        <p:spPr>
          <a:xfrm>
            <a:off x="4779264" y="4511391"/>
            <a:ext cx="7110984" cy="1692771"/>
          </a:xfrm>
          <a:prstGeom prst="rect">
            <a:avLst/>
          </a:prstGeom>
        </p:spPr>
        <p:txBody>
          <a:bodyPr wrap="square">
            <a:spAutoFit/>
          </a:bodyPr>
          <a:lstStyle/>
          <a:p>
            <a:pPr algn="just">
              <a:lnSpc>
                <a:spcPct val="150000"/>
              </a:lnSpc>
              <a:spcAft>
                <a:spcPts val="0"/>
              </a:spcAft>
            </a:pPr>
            <a:r>
              <a:rPr lang="es-ES_tradnl" sz="1600" b="1" dirty="0">
                <a:latin typeface="Arial" charset="0"/>
                <a:ea typeface="Calibri" charset="0"/>
              </a:rPr>
              <a:t>Análisis Ejecutivo </a:t>
            </a:r>
            <a:endParaRPr lang="es-ES_tradnl" sz="1600" dirty="0">
              <a:latin typeface="Times New Roman" charset="0"/>
              <a:ea typeface="Calibri" charset="0"/>
            </a:endParaRPr>
          </a:p>
          <a:p>
            <a:pPr algn="just"/>
            <a:r>
              <a:rPr lang="es-ES" sz="1600" dirty="0">
                <a:latin typeface="Arial" charset="0"/>
                <a:ea typeface="Times New Roman" charset="0"/>
              </a:rPr>
              <a:t>Del mismo modo se puede establecer que el ingreso promedio de los consumidores de cerveza en el  Distrito Metropolitano de Quito se encuentran distinguidos en dos grandes grupos los cuales forman más del </a:t>
            </a:r>
            <a:r>
              <a:rPr lang="es-ES" sz="1600" dirty="0" smtClean="0">
                <a:latin typeface="Arial" charset="0"/>
                <a:ea typeface="Times New Roman" charset="0"/>
              </a:rPr>
              <a:t>50</a:t>
            </a:r>
            <a:r>
              <a:rPr lang="es-ES" sz="1600" dirty="0">
                <a:latin typeface="Arial" charset="0"/>
                <a:ea typeface="Times New Roman" charset="0"/>
              </a:rPr>
              <a:t>% de los encuestados en su totalidad y está comprendido por el rango entre 0 y 400 con un 31% y el comprendido entre 801 y 1200 con el 29,89%. </a:t>
            </a:r>
            <a:endParaRPr lang="es-ES_tradnl" sz="1600" dirty="0"/>
          </a:p>
        </p:txBody>
      </p:sp>
    </p:spTree>
    <p:extLst>
      <p:ext uri="{BB962C8B-B14F-4D97-AF65-F5344CB8AC3E}">
        <p14:creationId xmlns:p14="http://schemas.microsoft.com/office/powerpoint/2010/main" val="2535618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0515600" cy="622300"/>
          </a:xfrm>
        </p:spPr>
        <p:txBody>
          <a:bodyPr>
            <a:normAutofit fontScale="90000"/>
          </a:bodyPr>
          <a:lstStyle/>
          <a:p>
            <a:r>
              <a:rPr lang="es-ES_tradnl" dirty="0" smtClean="0"/>
              <a:t>Pregunta 6: Ha consumido cerveza artesanal </a:t>
            </a:r>
            <a:endParaRPr lang="es-ES_tradnl" dirty="0"/>
          </a:p>
        </p:txBody>
      </p:sp>
      <p:pic>
        <p:nvPicPr>
          <p:cNvPr id="4" name="Marcador de contenido 3"/>
          <p:cNvPicPr>
            <a:picLocks noGrp="1"/>
          </p:cNvPicPr>
          <p:nvPr>
            <p:ph idx="4294967295"/>
          </p:nvPr>
        </p:nvPicPr>
        <p:blipFill rotWithShape="1">
          <a:blip r:embed="rId2">
            <a:extLst>
              <a:ext uri="{28A0092B-C50C-407E-A947-70E740481C1C}">
                <a14:useLocalDpi xmlns:a14="http://schemas.microsoft.com/office/drawing/2010/main" val="0"/>
              </a:ext>
            </a:extLst>
          </a:blip>
          <a:srcRect r="13016"/>
          <a:stretch/>
        </p:blipFill>
        <p:spPr bwMode="auto">
          <a:xfrm>
            <a:off x="325437" y="1131941"/>
            <a:ext cx="4932363" cy="4298950"/>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2873676737"/>
              </p:ext>
            </p:extLst>
          </p:nvPr>
        </p:nvGraphicFramePr>
        <p:xfrm>
          <a:off x="5486400" y="636641"/>
          <a:ext cx="6257544" cy="2026604"/>
        </p:xfrm>
        <a:graphic>
          <a:graphicData uri="http://schemas.openxmlformats.org/drawingml/2006/table">
            <a:tbl>
              <a:tblPr/>
              <a:tblGrid>
                <a:gridCol w="1042924">
                  <a:extLst>
                    <a:ext uri="{9D8B030D-6E8A-4147-A177-3AD203B41FA5}">
                      <a16:colId xmlns:a16="http://schemas.microsoft.com/office/drawing/2014/main" val="20000"/>
                    </a:ext>
                  </a:extLst>
                </a:gridCol>
                <a:gridCol w="1042924">
                  <a:extLst>
                    <a:ext uri="{9D8B030D-6E8A-4147-A177-3AD203B41FA5}">
                      <a16:colId xmlns:a16="http://schemas.microsoft.com/office/drawing/2014/main" val="20001"/>
                    </a:ext>
                  </a:extLst>
                </a:gridCol>
                <a:gridCol w="1042924">
                  <a:extLst>
                    <a:ext uri="{9D8B030D-6E8A-4147-A177-3AD203B41FA5}">
                      <a16:colId xmlns:a16="http://schemas.microsoft.com/office/drawing/2014/main" val="20002"/>
                    </a:ext>
                  </a:extLst>
                </a:gridCol>
                <a:gridCol w="1042924">
                  <a:extLst>
                    <a:ext uri="{9D8B030D-6E8A-4147-A177-3AD203B41FA5}">
                      <a16:colId xmlns:a16="http://schemas.microsoft.com/office/drawing/2014/main" val="20003"/>
                    </a:ext>
                  </a:extLst>
                </a:gridCol>
                <a:gridCol w="1042924">
                  <a:extLst>
                    <a:ext uri="{9D8B030D-6E8A-4147-A177-3AD203B41FA5}">
                      <a16:colId xmlns:a16="http://schemas.microsoft.com/office/drawing/2014/main" val="20004"/>
                    </a:ext>
                  </a:extLst>
                </a:gridCol>
                <a:gridCol w="1042924">
                  <a:extLst>
                    <a:ext uri="{9D8B030D-6E8A-4147-A177-3AD203B41FA5}">
                      <a16:colId xmlns:a16="http://schemas.microsoft.com/office/drawing/2014/main" val="20005"/>
                    </a:ext>
                  </a:extLst>
                </a:gridCol>
              </a:tblGrid>
              <a:tr h="384779">
                <a:tc gridSpan="6">
                  <a:txBody>
                    <a:bodyPr/>
                    <a:lstStyle/>
                    <a:p>
                      <a:pPr marL="38100" marR="38100" algn="ctr">
                        <a:lnSpc>
                          <a:spcPct val="150000"/>
                        </a:lnSpc>
                        <a:spcAft>
                          <a:spcPts val="0"/>
                        </a:spcAft>
                      </a:pPr>
                      <a:r>
                        <a:rPr lang="es-EC" sz="1200" b="1">
                          <a:solidFill>
                            <a:srgbClr val="000000"/>
                          </a:solidFill>
                          <a:effectLst/>
                          <a:latin typeface="Arial" charset="0"/>
                          <a:ea typeface="Calibri" charset="0"/>
                        </a:rPr>
                        <a:t>HA_CONSUMIDO_CERVEZA_ARTESANAL</a:t>
                      </a:r>
                      <a:endParaRPr lang="es-ES_tradnl" sz="120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64395">
                <a:tc gridSpan="2">
                  <a:txBody>
                    <a:bodyPr/>
                    <a:lstStyle/>
                    <a:p>
                      <a:pPr>
                        <a:lnSpc>
                          <a:spcPct val="150000"/>
                        </a:lnSpc>
                        <a:spcAft>
                          <a:spcPts val="0"/>
                        </a:spcAft>
                      </a:pPr>
                      <a:r>
                        <a:rPr lang="es-EC" sz="1200">
                          <a:effectLst/>
                          <a:latin typeface="Arial" charset="0"/>
                          <a:ea typeface="Calibri" charset="0"/>
                        </a:rPr>
                        <a:t> </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4395">
                <a:tc rowSpan="3">
                  <a:txBody>
                    <a:bodyPr/>
                    <a:lstStyle/>
                    <a:p>
                      <a:pPr marL="38100" marR="38100">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SI</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234</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86,3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86,3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86,3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36439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NO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37</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13,7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13,7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364395">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Rectángulo 5"/>
          <p:cNvSpPr/>
          <p:nvPr/>
        </p:nvSpPr>
        <p:spPr>
          <a:xfrm>
            <a:off x="5486400" y="3281416"/>
            <a:ext cx="6257544" cy="2611805"/>
          </a:xfrm>
          <a:prstGeom prst="rect">
            <a:avLst/>
          </a:prstGeom>
        </p:spPr>
        <p:txBody>
          <a:bodyPr wrap="square">
            <a:spAutoFit/>
          </a:bodyPr>
          <a:lstStyle/>
          <a:p>
            <a:pPr>
              <a:lnSpc>
                <a:spcPct val="200000"/>
              </a:lnSpc>
              <a:spcAft>
                <a:spcPts val="0"/>
              </a:spcAft>
            </a:pPr>
            <a:r>
              <a:rPr lang="es-ES_tradnl" b="1" dirty="0">
                <a:latin typeface="Arial" charset="0"/>
                <a:ea typeface="Calibri" charset="0"/>
              </a:rPr>
              <a:t>Análisis Ejecutivo </a:t>
            </a:r>
            <a:endParaRPr lang="es-ES_tradnl" dirty="0">
              <a:latin typeface="Times New Roman" charset="0"/>
              <a:ea typeface="Calibri" charset="0"/>
            </a:endParaRPr>
          </a:p>
          <a:p>
            <a:pPr algn="just">
              <a:lnSpc>
                <a:spcPct val="200000"/>
              </a:lnSpc>
              <a:spcAft>
                <a:spcPts val="0"/>
              </a:spcAft>
            </a:pPr>
            <a:r>
              <a:rPr lang="es-ES" dirty="0">
                <a:latin typeface="Arial" charset="0"/>
                <a:ea typeface="Times New Roman" charset="0"/>
              </a:rPr>
              <a:t>Los resultados de la investigación realizada demuestran que de los consumidores de cerveza del Distrito Metropolitano de Quito el 86,35% de personas encuestadas han consumido en alguna ocasión cerveza Artesanal. Permitiendo así establecer  una relación de consumo que de cada diez personas nueve han consumido cerveza artesanal.</a:t>
            </a:r>
            <a:endParaRPr lang="es-ES_tradnl" dirty="0">
              <a:effectLst/>
              <a:latin typeface="Times New Roman" charset="0"/>
              <a:ea typeface="Calibri" charset="0"/>
            </a:endParaRPr>
          </a:p>
        </p:txBody>
      </p:sp>
    </p:spTree>
    <p:extLst>
      <p:ext uri="{BB962C8B-B14F-4D97-AF65-F5344CB8AC3E}">
        <p14:creationId xmlns:p14="http://schemas.microsoft.com/office/powerpoint/2010/main" val="4105858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4747"/>
            <a:ext cx="10515600" cy="889686"/>
          </a:xfrm>
        </p:spPr>
        <p:txBody>
          <a:bodyPr/>
          <a:lstStyle/>
          <a:p>
            <a:r>
              <a:rPr lang="es-ES_tradnl" dirty="0" smtClean="0"/>
              <a:t>Pregunta 7: Tipo de cerveza preferida</a:t>
            </a:r>
            <a:endParaRPr lang="es-ES_tradnl"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599" y="1043735"/>
            <a:ext cx="5266629" cy="4908995"/>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763961557"/>
              </p:ext>
            </p:extLst>
          </p:nvPr>
        </p:nvGraphicFramePr>
        <p:xfrm>
          <a:off x="5279136" y="728619"/>
          <a:ext cx="6440424" cy="2769614"/>
        </p:xfrm>
        <a:graphic>
          <a:graphicData uri="http://schemas.openxmlformats.org/drawingml/2006/table">
            <a:tbl>
              <a:tblPr/>
              <a:tblGrid>
                <a:gridCol w="773581">
                  <a:extLst>
                    <a:ext uri="{9D8B030D-6E8A-4147-A177-3AD203B41FA5}">
                      <a16:colId xmlns:a16="http://schemas.microsoft.com/office/drawing/2014/main" val="20000"/>
                    </a:ext>
                  </a:extLst>
                </a:gridCol>
                <a:gridCol w="1373227">
                  <a:extLst>
                    <a:ext uri="{9D8B030D-6E8A-4147-A177-3AD203B41FA5}">
                      <a16:colId xmlns:a16="http://schemas.microsoft.com/office/drawing/2014/main" val="20001"/>
                    </a:ext>
                  </a:extLst>
                </a:gridCol>
                <a:gridCol w="1073404">
                  <a:extLst>
                    <a:ext uri="{9D8B030D-6E8A-4147-A177-3AD203B41FA5}">
                      <a16:colId xmlns:a16="http://schemas.microsoft.com/office/drawing/2014/main" val="20002"/>
                    </a:ext>
                  </a:extLst>
                </a:gridCol>
                <a:gridCol w="1073404">
                  <a:extLst>
                    <a:ext uri="{9D8B030D-6E8A-4147-A177-3AD203B41FA5}">
                      <a16:colId xmlns:a16="http://schemas.microsoft.com/office/drawing/2014/main" val="20003"/>
                    </a:ext>
                  </a:extLst>
                </a:gridCol>
                <a:gridCol w="1073404">
                  <a:extLst>
                    <a:ext uri="{9D8B030D-6E8A-4147-A177-3AD203B41FA5}">
                      <a16:colId xmlns:a16="http://schemas.microsoft.com/office/drawing/2014/main" val="20004"/>
                    </a:ext>
                  </a:extLst>
                </a:gridCol>
                <a:gridCol w="1073404">
                  <a:extLst>
                    <a:ext uri="{9D8B030D-6E8A-4147-A177-3AD203B41FA5}">
                      <a16:colId xmlns:a16="http://schemas.microsoft.com/office/drawing/2014/main" val="20005"/>
                    </a:ext>
                  </a:extLst>
                </a:gridCol>
              </a:tblGrid>
              <a:tr h="317282">
                <a:tc gridSpan="6">
                  <a:txBody>
                    <a:bodyPr/>
                    <a:lstStyle/>
                    <a:p>
                      <a:pPr marL="38100" marR="38100" algn="ctr">
                        <a:lnSpc>
                          <a:spcPct val="150000"/>
                        </a:lnSpc>
                        <a:spcAft>
                          <a:spcPts val="0"/>
                        </a:spcAft>
                      </a:pPr>
                      <a:r>
                        <a:rPr lang="es-EC" sz="1200" b="1" dirty="0">
                          <a:solidFill>
                            <a:srgbClr val="000000"/>
                          </a:solidFill>
                          <a:effectLst/>
                          <a:latin typeface="Arial" charset="0"/>
                          <a:ea typeface="Calibri" charset="0"/>
                        </a:rPr>
                        <a:t>TIPO_DE_CERVEZA</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17282">
                <a:tc gridSpan="2">
                  <a:txBody>
                    <a:bodyPr/>
                    <a:lstStyle/>
                    <a:p>
                      <a:pPr>
                        <a:lnSpc>
                          <a:spcPct val="150000"/>
                        </a:lnSpc>
                        <a:spcAft>
                          <a:spcPts val="0"/>
                        </a:spcAft>
                      </a:pPr>
                      <a:r>
                        <a:rPr lang="es-EC" sz="1200">
                          <a:effectLst/>
                          <a:latin typeface="Arial" charset="0"/>
                          <a:ea typeface="Calibri" charset="0"/>
                        </a:rPr>
                        <a:t> </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4564">
                <a:tc rowSpan="4">
                  <a:txBody>
                    <a:bodyPr/>
                    <a:lstStyle/>
                    <a:p>
                      <a:pPr marL="38100" marR="38100">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INDUSTRIALIZADA NACIONAL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41,7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41,7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41,7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317282">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ARTESANAL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106</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39,1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39,1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80,8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634564">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INDUSTRIALIZADA EXTRANJERA</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52</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19,2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19,2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317282">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100,0</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Rectángulo 5"/>
          <p:cNvSpPr/>
          <p:nvPr/>
        </p:nvSpPr>
        <p:spPr>
          <a:xfrm>
            <a:off x="5279136" y="3676948"/>
            <a:ext cx="6440424" cy="2677656"/>
          </a:xfrm>
          <a:prstGeom prst="rect">
            <a:avLst/>
          </a:prstGeom>
        </p:spPr>
        <p:txBody>
          <a:bodyPr wrap="square">
            <a:spAutoFit/>
          </a:bodyPr>
          <a:lstStyle/>
          <a:p>
            <a:pPr algn="just">
              <a:lnSpc>
                <a:spcPct val="150000"/>
              </a:lnSpc>
              <a:spcAft>
                <a:spcPts val="0"/>
              </a:spcAft>
            </a:pPr>
            <a:r>
              <a:rPr lang="es-ES_tradnl" sz="1400" b="1" dirty="0">
                <a:latin typeface="Arial" charset="0"/>
                <a:ea typeface="Calibri" charset="0"/>
              </a:rPr>
              <a:t>Análisis Ejecutivo </a:t>
            </a:r>
            <a:endParaRPr lang="es-ES_tradnl" sz="1400" dirty="0">
              <a:latin typeface="Times New Roman" charset="0"/>
              <a:ea typeface="Calibri" charset="0"/>
            </a:endParaRPr>
          </a:p>
          <a:p>
            <a:pPr algn="just">
              <a:lnSpc>
                <a:spcPct val="150000"/>
              </a:lnSpc>
              <a:spcAft>
                <a:spcPts val="0"/>
              </a:spcAft>
            </a:pPr>
            <a:r>
              <a:rPr lang="es-ES" sz="1400" dirty="0">
                <a:latin typeface="Arial" charset="0"/>
                <a:ea typeface="Times New Roman" charset="0"/>
              </a:rPr>
              <a:t>Los resultados de la investigación de mercados muestra que la cerveza industrializada nacional es la bebida alcohólica más popular entre los consumidores de cerveza del Distrito Metropolitano de Quito totalizando un 41,70% de personas que prefieren este tipo de bebida, seguido por un porcentaje significativo de personas que prefieren consumir cerveza artesanal el cual se encuentra representado por el 39,11% además de un mínimo porcentaje que tiene como preferencia la cerveza extranjera con un 19,19%.</a:t>
            </a:r>
            <a:endParaRPr lang="es-ES_tradnl" sz="1400" dirty="0">
              <a:effectLst/>
              <a:latin typeface="Times New Roman" charset="0"/>
              <a:ea typeface="Calibri" charset="0"/>
            </a:endParaRPr>
          </a:p>
        </p:txBody>
      </p:sp>
    </p:spTree>
    <p:extLst>
      <p:ext uri="{BB962C8B-B14F-4D97-AF65-F5344CB8AC3E}">
        <p14:creationId xmlns:p14="http://schemas.microsoft.com/office/powerpoint/2010/main" val="1655639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0515600" cy="808038"/>
          </a:xfrm>
        </p:spPr>
        <p:txBody>
          <a:bodyPr/>
          <a:lstStyle/>
          <a:p>
            <a:r>
              <a:rPr lang="es-ES_tradnl" dirty="0" smtClean="0"/>
              <a:t>Pregunta 8: Forma habitual de consumo </a:t>
            </a:r>
            <a:endParaRPr lang="es-ES_tradnl" dirty="0"/>
          </a:p>
        </p:txBody>
      </p:sp>
      <p:pic>
        <p:nvPicPr>
          <p:cNvPr id="4" name="Marcador de contenido 3"/>
          <p:cNvPicPr>
            <a:picLocks noGrp="1"/>
          </p:cNvPicPr>
          <p:nvPr>
            <p:ph idx="4294967295"/>
          </p:nvPr>
        </p:nvPicPr>
        <p:blipFill rotWithShape="1">
          <a:blip r:embed="rId2">
            <a:extLst>
              <a:ext uri="{28A0092B-C50C-407E-A947-70E740481C1C}">
                <a14:useLocalDpi xmlns:a14="http://schemas.microsoft.com/office/drawing/2010/main" val="0"/>
              </a:ext>
            </a:extLst>
          </a:blip>
          <a:srcRect r="10865"/>
          <a:stretch/>
        </p:blipFill>
        <p:spPr bwMode="auto">
          <a:xfrm>
            <a:off x="0" y="1390650"/>
            <a:ext cx="4500563" cy="4525963"/>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112349956"/>
              </p:ext>
            </p:extLst>
          </p:nvPr>
        </p:nvGraphicFramePr>
        <p:xfrm>
          <a:off x="5559552" y="950024"/>
          <a:ext cx="6281928" cy="1920240"/>
        </p:xfrm>
        <a:graphic>
          <a:graphicData uri="http://schemas.openxmlformats.org/drawingml/2006/table">
            <a:tbl>
              <a:tblPr/>
              <a:tblGrid>
                <a:gridCol w="1046988">
                  <a:extLst>
                    <a:ext uri="{9D8B030D-6E8A-4147-A177-3AD203B41FA5}">
                      <a16:colId xmlns:a16="http://schemas.microsoft.com/office/drawing/2014/main" val="20000"/>
                    </a:ext>
                  </a:extLst>
                </a:gridCol>
                <a:gridCol w="1046988">
                  <a:extLst>
                    <a:ext uri="{9D8B030D-6E8A-4147-A177-3AD203B41FA5}">
                      <a16:colId xmlns:a16="http://schemas.microsoft.com/office/drawing/2014/main" val="20001"/>
                    </a:ext>
                  </a:extLst>
                </a:gridCol>
                <a:gridCol w="1046988">
                  <a:extLst>
                    <a:ext uri="{9D8B030D-6E8A-4147-A177-3AD203B41FA5}">
                      <a16:colId xmlns:a16="http://schemas.microsoft.com/office/drawing/2014/main" val="20002"/>
                    </a:ext>
                  </a:extLst>
                </a:gridCol>
                <a:gridCol w="1046988">
                  <a:extLst>
                    <a:ext uri="{9D8B030D-6E8A-4147-A177-3AD203B41FA5}">
                      <a16:colId xmlns:a16="http://schemas.microsoft.com/office/drawing/2014/main" val="20003"/>
                    </a:ext>
                  </a:extLst>
                </a:gridCol>
                <a:gridCol w="1046988">
                  <a:extLst>
                    <a:ext uri="{9D8B030D-6E8A-4147-A177-3AD203B41FA5}">
                      <a16:colId xmlns:a16="http://schemas.microsoft.com/office/drawing/2014/main" val="20004"/>
                    </a:ext>
                  </a:extLst>
                </a:gridCol>
                <a:gridCol w="1046988">
                  <a:extLst>
                    <a:ext uri="{9D8B030D-6E8A-4147-A177-3AD203B41FA5}">
                      <a16:colId xmlns:a16="http://schemas.microsoft.com/office/drawing/2014/main" val="20005"/>
                    </a:ext>
                  </a:extLst>
                </a:gridCol>
              </a:tblGrid>
              <a:tr h="271658">
                <a:tc gridSpan="6">
                  <a:txBody>
                    <a:bodyPr/>
                    <a:lstStyle/>
                    <a:p>
                      <a:pPr marL="38100" marR="38100" algn="ctr">
                        <a:lnSpc>
                          <a:spcPct val="150000"/>
                        </a:lnSpc>
                        <a:spcAft>
                          <a:spcPts val="0"/>
                        </a:spcAft>
                      </a:pPr>
                      <a:r>
                        <a:rPr lang="es-EC" sz="1200" b="1" dirty="0">
                          <a:solidFill>
                            <a:srgbClr val="000000"/>
                          </a:solidFill>
                          <a:effectLst/>
                          <a:latin typeface="Arial" charset="0"/>
                          <a:ea typeface="Calibri" charset="0"/>
                        </a:rPr>
                        <a:t>FORMA_HABITUAL_DE_CONSUMO</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271658">
                <a:tc gridSpan="2">
                  <a:txBody>
                    <a:bodyPr/>
                    <a:lstStyle/>
                    <a:p>
                      <a:pPr>
                        <a:lnSpc>
                          <a:spcPct val="150000"/>
                        </a:lnSpc>
                        <a:spcAft>
                          <a:spcPts val="0"/>
                        </a:spcAft>
                      </a:pPr>
                      <a:r>
                        <a:rPr lang="es-EC" sz="1200">
                          <a:effectLst/>
                          <a:latin typeface="Arial" charset="0"/>
                          <a:ea typeface="Calibri" charset="0"/>
                        </a:rPr>
                        <a:t> </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1658">
                <a:tc rowSpan="4">
                  <a:txBody>
                    <a:bodyPr/>
                    <a:lstStyle/>
                    <a:p>
                      <a:pPr marL="38100" marR="38100">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LATA</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dirty="0">
                          <a:solidFill>
                            <a:srgbClr val="000000"/>
                          </a:solidFill>
                          <a:effectLst/>
                          <a:latin typeface="Arial" charset="0"/>
                          <a:ea typeface="Calibri" charset="0"/>
                        </a:rPr>
                        <a:t>2</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71658">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VASO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172</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63,5</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63,5</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64,2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71658">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BOTELLA</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97</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35,8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35,8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71658">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Rectángulo 5"/>
          <p:cNvSpPr/>
          <p:nvPr/>
        </p:nvSpPr>
        <p:spPr>
          <a:xfrm>
            <a:off x="5559552" y="2965857"/>
            <a:ext cx="6281928" cy="3416320"/>
          </a:xfrm>
          <a:prstGeom prst="rect">
            <a:avLst/>
          </a:prstGeom>
        </p:spPr>
        <p:txBody>
          <a:bodyPr wrap="square">
            <a:spAutoFit/>
          </a:bodyPr>
          <a:lstStyle/>
          <a:p>
            <a:pPr>
              <a:lnSpc>
                <a:spcPct val="150000"/>
              </a:lnSpc>
              <a:spcAft>
                <a:spcPts val="0"/>
              </a:spcAft>
            </a:pPr>
            <a:r>
              <a:rPr lang="es-ES_tradnl" sz="1600" b="1" dirty="0">
                <a:latin typeface="Arial" charset="0"/>
                <a:ea typeface="Calibri" charset="0"/>
              </a:rPr>
              <a:t>Análisis Ejecutivo </a:t>
            </a:r>
            <a:endParaRPr lang="es-ES_tradnl" sz="1600" dirty="0">
              <a:latin typeface="Times New Roman" charset="0"/>
              <a:ea typeface="Calibri" charset="0"/>
            </a:endParaRPr>
          </a:p>
          <a:p>
            <a:pPr algn="just">
              <a:lnSpc>
                <a:spcPct val="150000"/>
              </a:lnSpc>
              <a:spcAft>
                <a:spcPts val="0"/>
              </a:spcAft>
            </a:pPr>
            <a:r>
              <a:rPr lang="es-ES" sz="1600" dirty="0">
                <a:latin typeface="Arial" charset="0"/>
                <a:ea typeface="Times New Roman" charset="0"/>
              </a:rPr>
              <a:t>Los resultados de la investigación de mercados demuestran que la forma habitual de consumo en la población del Distrito Metropolitano de Quito es en vaso, totalizando un 63,47% de personas que reportan consumir cerveza de esta manera. Del mismo modo se debe considerar que los consumidores de cerveza también </a:t>
            </a:r>
            <a:r>
              <a:rPr lang="es-ES" sz="1600" dirty="0" smtClean="0">
                <a:latin typeface="Arial" charset="0"/>
                <a:ea typeface="Times New Roman" charset="0"/>
              </a:rPr>
              <a:t>se inclinan por </a:t>
            </a:r>
            <a:r>
              <a:rPr lang="es-ES" sz="1600" dirty="0">
                <a:latin typeface="Arial" charset="0"/>
                <a:ea typeface="Times New Roman" charset="0"/>
              </a:rPr>
              <a:t>consumo </a:t>
            </a:r>
            <a:r>
              <a:rPr lang="es-ES" sz="1600" dirty="0" smtClean="0">
                <a:latin typeface="Arial" charset="0"/>
                <a:ea typeface="Times New Roman" charset="0"/>
              </a:rPr>
              <a:t>mediante botella </a:t>
            </a:r>
            <a:r>
              <a:rPr lang="es-ES" sz="1600" dirty="0">
                <a:latin typeface="Arial" charset="0"/>
                <a:ea typeface="Times New Roman" charset="0"/>
              </a:rPr>
              <a:t>la cual se encuentra representado por el 35,79% y con un menor rango la presentación en lata 0,74%</a:t>
            </a:r>
            <a:endParaRPr lang="es-ES_tradnl" sz="1600" dirty="0">
              <a:effectLst/>
              <a:latin typeface="Times New Roman" charset="0"/>
              <a:ea typeface="Calibri" charset="0"/>
            </a:endParaRPr>
          </a:p>
        </p:txBody>
      </p:sp>
    </p:spTree>
    <p:extLst>
      <p:ext uri="{BB962C8B-B14F-4D97-AF65-F5344CB8AC3E}">
        <p14:creationId xmlns:p14="http://schemas.microsoft.com/office/powerpoint/2010/main" val="2340721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0515600" cy="719003"/>
          </a:xfrm>
        </p:spPr>
        <p:txBody>
          <a:bodyPr/>
          <a:lstStyle/>
          <a:p>
            <a:r>
              <a:rPr lang="es-ES_tradnl" dirty="0" smtClean="0"/>
              <a:t>Pregunta 9: Consumo promedio</a:t>
            </a:r>
            <a:endParaRPr lang="es-ES_tradnl" dirty="0"/>
          </a:p>
        </p:txBody>
      </p:sp>
      <p:pic>
        <p:nvPicPr>
          <p:cNvPr id="4" name="Marcador de contenido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597025"/>
            <a:ext cx="3987800" cy="4608513"/>
          </a:xfrm>
          <a:prstGeom prst="rect">
            <a:avLst/>
          </a:prstGeom>
          <a:noFill/>
          <a:ln>
            <a:noFill/>
          </a:ln>
        </p:spPr>
      </p:pic>
      <p:graphicFrame>
        <p:nvGraphicFramePr>
          <p:cNvPr id="5" name="Tabla 4"/>
          <p:cNvGraphicFramePr>
            <a:graphicFrameLocks noGrp="1"/>
          </p:cNvGraphicFramePr>
          <p:nvPr>
            <p:extLst/>
          </p:nvPr>
        </p:nvGraphicFramePr>
        <p:xfrm>
          <a:off x="5146802" y="1142048"/>
          <a:ext cx="6677660" cy="2194560"/>
        </p:xfrm>
        <a:graphic>
          <a:graphicData uri="http://schemas.openxmlformats.org/drawingml/2006/table">
            <a:tbl>
              <a:tblPr/>
              <a:tblGrid>
                <a:gridCol w="1481455">
                  <a:extLst>
                    <a:ext uri="{9D8B030D-6E8A-4147-A177-3AD203B41FA5}">
                      <a16:colId xmlns:a16="http://schemas.microsoft.com/office/drawing/2014/main" val="20000"/>
                    </a:ext>
                  </a:extLst>
                </a:gridCol>
                <a:gridCol w="1481455">
                  <a:extLst>
                    <a:ext uri="{9D8B030D-6E8A-4147-A177-3AD203B41FA5}">
                      <a16:colId xmlns:a16="http://schemas.microsoft.com/office/drawing/2014/main" val="20001"/>
                    </a:ext>
                  </a:extLst>
                </a:gridCol>
                <a:gridCol w="900430">
                  <a:extLst>
                    <a:ext uri="{9D8B030D-6E8A-4147-A177-3AD203B41FA5}">
                      <a16:colId xmlns:a16="http://schemas.microsoft.com/office/drawing/2014/main" val="20002"/>
                    </a:ext>
                  </a:extLst>
                </a:gridCol>
                <a:gridCol w="900430">
                  <a:extLst>
                    <a:ext uri="{9D8B030D-6E8A-4147-A177-3AD203B41FA5}">
                      <a16:colId xmlns:a16="http://schemas.microsoft.com/office/drawing/2014/main" val="20003"/>
                    </a:ext>
                  </a:extLst>
                </a:gridCol>
                <a:gridCol w="956945">
                  <a:extLst>
                    <a:ext uri="{9D8B030D-6E8A-4147-A177-3AD203B41FA5}">
                      <a16:colId xmlns:a16="http://schemas.microsoft.com/office/drawing/2014/main" val="20004"/>
                    </a:ext>
                  </a:extLst>
                </a:gridCol>
                <a:gridCol w="956945">
                  <a:extLst>
                    <a:ext uri="{9D8B030D-6E8A-4147-A177-3AD203B41FA5}">
                      <a16:colId xmlns:a16="http://schemas.microsoft.com/office/drawing/2014/main" val="20005"/>
                    </a:ext>
                  </a:extLst>
                </a:gridCol>
              </a:tblGrid>
              <a:tr h="0">
                <a:tc gridSpan="6">
                  <a:txBody>
                    <a:bodyPr/>
                    <a:lstStyle/>
                    <a:p>
                      <a:pPr marL="38100" marR="38100" algn="ctr">
                        <a:lnSpc>
                          <a:spcPct val="150000"/>
                        </a:lnSpc>
                        <a:spcAft>
                          <a:spcPts val="0"/>
                        </a:spcAft>
                      </a:pPr>
                      <a:r>
                        <a:rPr lang="es-EC" sz="1200" b="1" dirty="0">
                          <a:solidFill>
                            <a:srgbClr val="000000"/>
                          </a:solidFill>
                          <a:effectLst/>
                          <a:latin typeface="Arial" charset="0"/>
                          <a:ea typeface="Calibri" charset="0"/>
                        </a:rPr>
                        <a:t>CONSUMO_PROMEDIO</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0">
                <a:tc gridSpan="2">
                  <a:txBody>
                    <a:bodyPr/>
                    <a:lstStyle/>
                    <a:p>
                      <a:pPr>
                        <a:lnSpc>
                          <a:spcPct val="150000"/>
                        </a:lnSpc>
                        <a:spcAft>
                          <a:spcPts val="0"/>
                        </a:spcAft>
                      </a:pPr>
                      <a:r>
                        <a:rPr lang="es-EC" sz="1200">
                          <a:effectLst/>
                          <a:latin typeface="Arial" charset="0"/>
                          <a:ea typeface="Calibri" charset="0"/>
                        </a:rPr>
                        <a:t> </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rowSpan="5">
                  <a:txBody>
                    <a:bodyPr/>
                    <a:lstStyle/>
                    <a:p>
                      <a:pPr marL="38100" marR="38100">
                        <a:lnSpc>
                          <a:spcPct val="150000"/>
                        </a:lnSpc>
                        <a:spcAft>
                          <a:spcPts val="0"/>
                        </a:spcAft>
                      </a:pPr>
                      <a:r>
                        <a:rPr lang="es-EC" sz="1200" dirty="0">
                          <a:solidFill>
                            <a:srgbClr val="000000"/>
                          </a:solidFill>
                          <a:effectLst/>
                          <a:latin typeface="Arial" charset="0"/>
                          <a:ea typeface="Calibri" charset="0"/>
                        </a:rPr>
                        <a:t>Válidos</a:t>
                      </a:r>
                      <a:endParaRPr lang="es-ES_tradnl" sz="1200" dirty="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NO CONSUME</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3,7</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1 A 2 AL MES</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30,6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30,6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34,3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3 A 4 AL MES</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106</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39,1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39,1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73,4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5 O MAS</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72</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26,6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26,6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6" name="Rectángulo 5"/>
          <p:cNvSpPr/>
          <p:nvPr/>
        </p:nvSpPr>
        <p:spPr>
          <a:xfrm>
            <a:off x="5146802" y="3528072"/>
            <a:ext cx="6677660" cy="2677656"/>
          </a:xfrm>
          <a:prstGeom prst="rect">
            <a:avLst/>
          </a:prstGeom>
        </p:spPr>
        <p:txBody>
          <a:bodyPr wrap="square">
            <a:spAutoFit/>
          </a:bodyPr>
          <a:lstStyle/>
          <a:p>
            <a:pPr>
              <a:lnSpc>
                <a:spcPct val="150000"/>
              </a:lnSpc>
              <a:spcAft>
                <a:spcPts val="0"/>
              </a:spcAft>
            </a:pPr>
            <a:r>
              <a:rPr lang="es-ES_tradnl" sz="1400" b="1" dirty="0">
                <a:latin typeface="Arial" charset="0"/>
                <a:ea typeface="Calibri" charset="0"/>
              </a:rPr>
              <a:t>Análisis Ejecutivo </a:t>
            </a:r>
            <a:endParaRPr lang="es-ES_tradnl" sz="1400" dirty="0">
              <a:latin typeface="Times New Roman" charset="0"/>
              <a:ea typeface="Calibri" charset="0"/>
            </a:endParaRPr>
          </a:p>
          <a:p>
            <a:pPr algn="just">
              <a:lnSpc>
                <a:spcPct val="150000"/>
              </a:lnSpc>
              <a:spcAft>
                <a:spcPts val="0"/>
              </a:spcAft>
            </a:pPr>
            <a:r>
              <a:rPr lang="es-ES" sz="1400" dirty="0">
                <a:latin typeface="Arial" charset="0"/>
                <a:ea typeface="Times New Roman" charset="0"/>
              </a:rPr>
              <a:t>Según la información obtenida en la investigación de mercados realizada el promedio de consumo en la población del Distrito Metropolitano de Quito  es de 3 a 4 veces al mes reflejada en el 39,11%, sin embargo, cabe recalcar que con porcentajes similares se encuentran las frecuencias de consumo de 1 a 2 veces al mes y de 5 o más veces en el mes representada con el 30,63, a continuación de esta tenemos con un menor rango el consumo de 5 o más veces al mes con el 26,57% y el 3,69% que no consume cerveza. </a:t>
            </a:r>
            <a:endParaRPr lang="es-ES_tradnl" sz="1400" dirty="0">
              <a:effectLst/>
              <a:latin typeface="Times New Roman" charset="0"/>
              <a:ea typeface="Calibri" charset="0"/>
            </a:endParaRPr>
          </a:p>
        </p:txBody>
      </p:sp>
    </p:spTree>
    <p:extLst>
      <p:ext uri="{BB962C8B-B14F-4D97-AF65-F5344CB8AC3E}">
        <p14:creationId xmlns:p14="http://schemas.microsoft.com/office/powerpoint/2010/main" val="3465060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0515600" cy="771525"/>
          </a:xfrm>
        </p:spPr>
        <p:txBody>
          <a:bodyPr>
            <a:normAutofit fontScale="90000"/>
          </a:bodyPr>
          <a:lstStyle/>
          <a:p>
            <a:r>
              <a:rPr lang="es-ES_tradnl" dirty="0" smtClean="0"/>
              <a:t>Pregunta 10: Cuanto estar</a:t>
            </a:r>
            <a:r>
              <a:rPr lang="es-ES" dirty="0" smtClean="0"/>
              <a:t>ía dispuesto a pagar </a:t>
            </a:r>
            <a:endParaRPr lang="es-ES_tradnl" dirty="0"/>
          </a:p>
        </p:txBody>
      </p:sp>
      <p:pic>
        <p:nvPicPr>
          <p:cNvPr id="4" name="Marcador de contenido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1435100"/>
            <a:ext cx="4805363" cy="4491038"/>
          </a:xfrm>
          <a:prstGeom prst="rect">
            <a:avLst/>
          </a:prstGeom>
          <a:noFill/>
          <a:ln>
            <a:noFill/>
          </a:ln>
        </p:spPr>
      </p:pic>
      <p:graphicFrame>
        <p:nvGraphicFramePr>
          <p:cNvPr id="5" name="Tabla 4"/>
          <p:cNvGraphicFramePr>
            <a:graphicFrameLocks noGrp="1"/>
          </p:cNvGraphicFramePr>
          <p:nvPr>
            <p:extLst/>
          </p:nvPr>
        </p:nvGraphicFramePr>
        <p:xfrm>
          <a:off x="5340094" y="1239584"/>
          <a:ext cx="6553900" cy="1920240"/>
        </p:xfrm>
        <a:graphic>
          <a:graphicData uri="http://schemas.openxmlformats.org/drawingml/2006/table">
            <a:tbl>
              <a:tblPr/>
              <a:tblGrid>
                <a:gridCol w="1569049">
                  <a:extLst>
                    <a:ext uri="{9D8B030D-6E8A-4147-A177-3AD203B41FA5}">
                      <a16:colId xmlns:a16="http://schemas.microsoft.com/office/drawing/2014/main" val="20000"/>
                    </a:ext>
                  </a:extLst>
                </a:gridCol>
                <a:gridCol w="1569049">
                  <a:extLst>
                    <a:ext uri="{9D8B030D-6E8A-4147-A177-3AD203B41FA5}">
                      <a16:colId xmlns:a16="http://schemas.microsoft.com/office/drawing/2014/main" val="20001"/>
                    </a:ext>
                  </a:extLst>
                </a:gridCol>
                <a:gridCol w="835507">
                  <a:extLst>
                    <a:ext uri="{9D8B030D-6E8A-4147-A177-3AD203B41FA5}">
                      <a16:colId xmlns:a16="http://schemas.microsoft.com/office/drawing/2014/main" val="20002"/>
                    </a:ext>
                  </a:extLst>
                </a:gridCol>
                <a:gridCol w="772529">
                  <a:extLst>
                    <a:ext uri="{9D8B030D-6E8A-4147-A177-3AD203B41FA5}">
                      <a16:colId xmlns:a16="http://schemas.microsoft.com/office/drawing/2014/main" val="20003"/>
                    </a:ext>
                  </a:extLst>
                </a:gridCol>
                <a:gridCol w="903883">
                  <a:extLst>
                    <a:ext uri="{9D8B030D-6E8A-4147-A177-3AD203B41FA5}">
                      <a16:colId xmlns:a16="http://schemas.microsoft.com/office/drawing/2014/main" val="20004"/>
                    </a:ext>
                  </a:extLst>
                </a:gridCol>
                <a:gridCol w="903883">
                  <a:extLst>
                    <a:ext uri="{9D8B030D-6E8A-4147-A177-3AD203B41FA5}">
                      <a16:colId xmlns:a16="http://schemas.microsoft.com/office/drawing/2014/main" val="20005"/>
                    </a:ext>
                  </a:extLst>
                </a:gridCol>
              </a:tblGrid>
              <a:tr h="0">
                <a:tc gridSpan="6">
                  <a:txBody>
                    <a:bodyPr/>
                    <a:lstStyle/>
                    <a:p>
                      <a:pPr marL="38100" marR="38100" algn="ctr">
                        <a:lnSpc>
                          <a:spcPct val="150000"/>
                        </a:lnSpc>
                        <a:spcAft>
                          <a:spcPts val="0"/>
                        </a:spcAft>
                      </a:pPr>
                      <a:r>
                        <a:rPr lang="es-EC" sz="1200" b="1">
                          <a:solidFill>
                            <a:srgbClr val="000000"/>
                          </a:solidFill>
                          <a:effectLst/>
                          <a:latin typeface="Arial" charset="0"/>
                          <a:ea typeface="Calibri" charset="0"/>
                        </a:rPr>
                        <a:t>CUANTO_ESTARIA_DISPUESTO_A_PAGAR</a:t>
                      </a:r>
                      <a:endParaRPr lang="es-ES_tradnl" sz="120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0">
                <a:tc gridSpan="2">
                  <a:txBody>
                    <a:bodyPr/>
                    <a:lstStyle/>
                    <a:p>
                      <a:pPr>
                        <a:lnSpc>
                          <a:spcPct val="150000"/>
                        </a:lnSpc>
                        <a:spcAft>
                          <a:spcPts val="0"/>
                        </a:spcAft>
                      </a:pPr>
                      <a:r>
                        <a:rPr lang="es-EC" sz="1200">
                          <a:effectLst/>
                          <a:latin typeface="Arial" charset="0"/>
                          <a:ea typeface="Calibri" charset="0"/>
                        </a:rPr>
                        <a:t> </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Frecuencia</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válido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acumulado</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rowSpan="4">
                  <a:txBody>
                    <a:bodyPr/>
                    <a:lstStyle/>
                    <a:p>
                      <a:pPr marL="38100" marR="38100">
                        <a:lnSpc>
                          <a:spcPct val="150000"/>
                        </a:lnSpc>
                        <a:spcAft>
                          <a:spcPts val="0"/>
                        </a:spcAft>
                      </a:pPr>
                      <a:r>
                        <a:rPr lang="es-EC" sz="1200">
                          <a:solidFill>
                            <a:srgbClr val="000000"/>
                          </a:solidFill>
                          <a:effectLst/>
                          <a:latin typeface="Arial" charset="0"/>
                          <a:ea typeface="Calibri" charset="0"/>
                        </a:rPr>
                        <a:t>Válidos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$1,00 A $2,99</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96</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35,4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35,4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35,4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$3,00 A $5,99</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174</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64,2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64,2</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99,6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$6,00 EN ADELANTE</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0">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6" name="Rectángulo 5"/>
          <p:cNvSpPr/>
          <p:nvPr/>
        </p:nvSpPr>
        <p:spPr>
          <a:xfrm>
            <a:off x="5340094" y="3159824"/>
            <a:ext cx="6553900" cy="2611805"/>
          </a:xfrm>
          <a:prstGeom prst="rect">
            <a:avLst/>
          </a:prstGeom>
        </p:spPr>
        <p:txBody>
          <a:bodyPr wrap="square">
            <a:spAutoFit/>
          </a:bodyPr>
          <a:lstStyle/>
          <a:p>
            <a:pPr>
              <a:lnSpc>
                <a:spcPct val="200000"/>
              </a:lnSpc>
              <a:spcAft>
                <a:spcPts val="0"/>
              </a:spcAft>
            </a:pPr>
            <a:r>
              <a:rPr lang="es-ES_tradnl" b="1" dirty="0">
                <a:latin typeface="Arial" charset="0"/>
                <a:ea typeface="Calibri" charset="0"/>
              </a:rPr>
              <a:t>Análisis Ejecutivo </a:t>
            </a:r>
            <a:endParaRPr lang="es-ES_tradnl" dirty="0">
              <a:latin typeface="Times New Roman" charset="0"/>
              <a:ea typeface="Calibri" charset="0"/>
            </a:endParaRPr>
          </a:p>
          <a:p>
            <a:pPr algn="just">
              <a:lnSpc>
                <a:spcPct val="200000"/>
              </a:lnSpc>
              <a:spcAft>
                <a:spcPts val="0"/>
              </a:spcAft>
            </a:pPr>
            <a:r>
              <a:rPr lang="es-ES_tradnl" dirty="0">
                <a:latin typeface="Arial" charset="0"/>
                <a:ea typeface="Calibri" charset="0"/>
              </a:rPr>
              <a:t>Los resultados de la investigación arrojaron indicios sobre el gasto que estarían dispuestos a asumir los consumidores de cerveza por un envase de 750cm3. Un gran segmento de mercado reflejado por el 64,21% estaría dispuesto a pagar entre $3,00 y $6,00. A este rango le sigue con un 35,42% los consumidores que estarían dispuestos a pagar entre $1,00 a $2,99.</a:t>
            </a:r>
            <a:endParaRPr lang="es-ES_tradnl" dirty="0">
              <a:effectLst/>
              <a:latin typeface="Times New Roman" charset="0"/>
              <a:ea typeface="Calibri" charset="0"/>
            </a:endParaRPr>
          </a:p>
        </p:txBody>
      </p:sp>
    </p:spTree>
    <p:extLst>
      <p:ext uri="{BB962C8B-B14F-4D97-AF65-F5344CB8AC3E}">
        <p14:creationId xmlns:p14="http://schemas.microsoft.com/office/powerpoint/2010/main" val="385215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0515600" cy="668338"/>
          </a:xfrm>
        </p:spPr>
        <p:txBody>
          <a:bodyPr>
            <a:normAutofit/>
          </a:bodyPr>
          <a:lstStyle/>
          <a:p>
            <a:r>
              <a:rPr lang="es-ES_tradnl" sz="4000" dirty="0" smtClean="0"/>
              <a:t>Pregunta 11: Características en el punto de venta </a:t>
            </a:r>
            <a:endParaRPr lang="es-ES_tradnl" sz="4000" dirty="0"/>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1875522650"/>
              </p:ext>
            </p:extLst>
          </p:nvPr>
        </p:nvGraphicFramePr>
        <p:xfrm>
          <a:off x="1346200" y="845237"/>
          <a:ext cx="8976360" cy="3291840"/>
        </p:xfrm>
        <a:graphic>
          <a:graphicData uri="http://schemas.openxmlformats.org/drawingml/2006/table">
            <a:tbl>
              <a:tblPr/>
              <a:tblGrid>
                <a:gridCol w="1795272">
                  <a:extLst>
                    <a:ext uri="{9D8B030D-6E8A-4147-A177-3AD203B41FA5}">
                      <a16:colId xmlns:a16="http://schemas.microsoft.com/office/drawing/2014/main" val="20000"/>
                    </a:ext>
                  </a:extLst>
                </a:gridCol>
                <a:gridCol w="1795272">
                  <a:extLst>
                    <a:ext uri="{9D8B030D-6E8A-4147-A177-3AD203B41FA5}">
                      <a16:colId xmlns:a16="http://schemas.microsoft.com/office/drawing/2014/main" val="20001"/>
                    </a:ext>
                  </a:extLst>
                </a:gridCol>
                <a:gridCol w="1795272">
                  <a:extLst>
                    <a:ext uri="{9D8B030D-6E8A-4147-A177-3AD203B41FA5}">
                      <a16:colId xmlns:a16="http://schemas.microsoft.com/office/drawing/2014/main" val="20002"/>
                    </a:ext>
                  </a:extLst>
                </a:gridCol>
                <a:gridCol w="1795272">
                  <a:extLst>
                    <a:ext uri="{9D8B030D-6E8A-4147-A177-3AD203B41FA5}">
                      <a16:colId xmlns:a16="http://schemas.microsoft.com/office/drawing/2014/main" val="20003"/>
                    </a:ext>
                  </a:extLst>
                </a:gridCol>
                <a:gridCol w="1795272">
                  <a:extLst>
                    <a:ext uri="{9D8B030D-6E8A-4147-A177-3AD203B41FA5}">
                      <a16:colId xmlns:a16="http://schemas.microsoft.com/office/drawing/2014/main" val="20004"/>
                    </a:ext>
                  </a:extLst>
                </a:gridCol>
              </a:tblGrid>
              <a:tr h="254193">
                <a:tc gridSpan="5">
                  <a:txBody>
                    <a:bodyPr/>
                    <a:lstStyle/>
                    <a:p>
                      <a:pPr marL="38100" marR="38100" algn="ctr">
                        <a:lnSpc>
                          <a:spcPct val="150000"/>
                        </a:lnSpc>
                        <a:spcAft>
                          <a:spcPts val="0"/>
                        </a:spcAft>
                      </a:pPr>
                      <a:r>
                        <a:rPr lang="es-EC" sz="1200" b="1" dirty="0">
                          <a:solidFill>
                            <a:srgbClr val="000000"/>
                          </a:solidFill>
                          <a:effectLst/>
                          <a:latin typeface="Arial" charset="0"/>
                          <a:ea typeface="Calibri" charset="0"/>
                        </a:rPr>
                        <a:t>Frecuencias Características</a:t>
                      </a:r>
                      <a:endParaRPr lang="es-ES_tradnl" sz="1200" dirty="0">
                        <a:effectLst/>
                        <a:latin typeface="Times New Roman" charset="0"/>
                        <a:ea typeface="Calibri"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254193">
                <a:tc rowSpan="2" gridSpan="2">
                  <a:txBody>
                    <a:bodyPr/>
                    <a:lstStyle/>
                    <a:p>
                      <a:pPr>
                        <a:lnSpc>
                          <a:spcPct val="150000"/>
                        </a:lnSpc>
                        <a:spcAft>
                          <a:spcPts val="0"/>
                        </a:spcAft>
                      </a:pPr>
                      <a:r>
                        <a:rPr lang="es-EC" sz="1200" dirty="0">
                          <a:effectLst/>
                          <a:latin typeface="Arial" charset="0"/>
                          <a:ea typeface="Calibri" charset="0"/>
                        </a:rPr>
                        <a:t> </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S_tradnl"/>
                    </a:p>
                  </a:txBody>
                  <a:tcPr/>
                </a:tc>
                <a:tc gridSpan="2">
                  <a:txBody>
                    <a:bodyPr/>
                    <a:lstStyle/>
                    <a:p>
                      <a:pPr marL="38100" marR="38100" algn="ctr">
                        <a:lnSpc>
                          <a:spcPct val="150000"/>
                        </a:lnSpc>
                        <a:spcAft>
                          <a:spcPts val="0"/>
                        </a:spcAft>
                      </a:pPr>
                      <a:r>
                        <a:rPr lang="es-EC" sz="1200">
                          <a:solidFill>
                            <a:srgbClr val="000000"/>
                          </a:solidFill>
                          <a:effectLst/>
                          <a:latin typeface="Arial" charset="0"/>
                          <a:ea typeface="Calibri" charset="0"/>
                        </a:rPr>
                        <a:t>Respuestas</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rowSpan="2">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 de casos</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4193">
                <a:tc gridSpan="2" vMerge="1">
                  <a:txBody>
                    <a:bodyPr/>
                    <a:lstStyle/>
                    <a:p>
                      <a:endParaRPr lang="es-ES_tradnl"/>
                    </a:p>
                  </a:txBody>
                  <a:tcPr/>
                </a:tc>
                <a:tc hMerge="1" vMerge="1">
                  <a:txBody>
                    <a:bodyPr/>
                    <a:lstStyle/>
                    <a:p>
                      <a:endParaRPr lang="es-ES_tradnl"/>
                    </a:p>
                  </a:txBody>
                  <a:tcPr/>
                </a:tc>
                <a:tc>
                  <a:txBody>
                    <a:bodyPr/>
                    <a:lstStyle/>
                    <a:p>
                      <a:pPr marL="38100" marR="38100" algn="ctr">
                        <a:lnSpc>
                          <a:spcPct val="150000"/>
                        </a:lnSpc>
                        <a:spcAft>
                          <a:spcPts val="0"/>
                        </a:spcAft>
                      </a:pPr>
                      <a:r>
                        <a:rPr lang="es-EC" sz="1200" dirty="0">
                          <a:solidFill>
                            <a:srgbClr val="000000"/>
                          </a:solidFill>
                          <a:effectLst/>
                          <a:latin typeface="Arial" charset="0"/>
                          <a:ea typeface="Calibri" charset="0"/>
                        </a:rPr>
                        <a:t>Nº</a:t>
                      </a:r>
                      <a:endParaRPr lang="es-ES_tradnl" sz="1200" dirty="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0"/>
                        </a:spcAft>
                      </a:pPr>
                      <a:r>
                        <a:rPr lang="es-EC" sz="1200">
                          <a:solidFill>
                            <a:srgbClr val="000000"/>
                          </a:solidFill>
                          <a:effectLst/>
                          <a:latin typeface="Arial" charset="0"/>
                          <a:ea typeface="Calibri" charset="0"/>
                        </a:rPr>
                        <a:t>Porcentaje</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s-ES_tradnl"/>
                    </a:p>
                  </a:txBody>
                  <a:tcPr/>
                </a:tc>
                <a:extLst>
                  <a:ext uri="{0D108BD9-81ED-4DB2-BD59-A6C34878D82A}">
                    <a16:rowId xmlns:a16="http://schemas.microsoft.com/office/drawing/2014/main" val="10002"/>
                  </a:ext>
                </a:extLst>
              </a:tr>
              <a:tr h="254193">
                <a:tc rowSpan="7">
                  <a:txBody>
                    <a:bodyPr/>
                    <a:lstStyle/>
                    <a:p>
                      <a:pPr marL="38100" marR="38100">
                        <a:lnSpc>
                          <a:spcPct val="150000"/>
                        </a:lnSpc>
                        <a:spcAft>
                          <a:spcPts val="0"/>
                        </a:spcAft>
                      </a:pPr>
                      <a:r>
                        <a:rPr lang="es-EC" sz="1200">
                          <a:solidFill>
                            <a:srgbClr val="000000"/>
                          </a:solidFill>
                          <a:effectLst/>
                          <a:latin typeface="Arial" charset="0"/>
                          <a:ea typeface="Calibri" charset="0"/>
                        </a:rPr>
                        <a:t>Características</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ct val="150000"/>
                        </a:lnSpc>
                        <a:spcAft>
                          <a:spcPts val="0"/>
                        </a:spcAft>
                      </a:pPr>
                      <a:r>
                        <a:rPr lang="es-EC" sz="1200">
                          <a:solidFill>
                            <a:srgbClr val="000000"/>
                          </a:solidFill>
                          <a:effectLst/>
                          <a:latin typeface="Arial" charset="0"/>
                          <a:ea typeface="Calibri" charset="0"/>
                        </a:rPr>
                        <a:t>PRECIO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223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27,4%</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82,3%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254193">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SABOR</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232</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28,5%</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85,6%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54193">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SEGURIDAD</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72</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8,9%</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26,6%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54193">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ESTACIONAMIENTO</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41</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5,0%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15,1%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254193">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ATENCION AL CLIENTE</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72</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8,9%</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26,6%</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54193">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AMBIENTE MUSICAL</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114</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14,0%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42,1%</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54193">
                <a:tc vMerge="1">
                  <a:txBody>
                    <a:bodyPr/>
                    <a:lstStyle/>
                    <a:p>
                      <a:endParaRPr lang="es-ES_tradnl"/>
                    </a:p>
                  </a:txBody>
                  <a:tcPr/>
                </a:tc>
                <a:tc>
                  <a:txBody>
                    <a:bodyPr/>
                    <a:lstStyle/>
                    <a:p>
                      <a:pPr marL="38100" marR="38100">
                        <a:lnSpc>
                          <a:spcPct val="150000"/>
                        </a:lnSpc>
                        <a:spcAft>
                          <a:spcPts val="0"/>
                        </a:spcAft>
                      </a:pPr>
                      <a:r>
                        <a:rPr lang="es-EC" sz="1200">
                          <a:solidFill>
                            <a:srgbClr val="000000"/>
                          </a:solidFill>
                          <a:effectLst/>
                          <a:latin typeface="Arial" charset="0"/>
                          <a:ea typeface="Calibri" charset="0"/>
                        </a:rPr>
                        <a:t>UBICACION</a:t>
                      </a:r>
                      <a:endParaRPr lang="es-ES_tradnl" sz="1200">
                        <a:effectLst/>
                        <a:latin typeface="Times New Roman" charset="0"/>
                        <a:ea typeface="Calibri"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59</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7,3%</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21,8%</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254193">
                <a:tc gridSpan="2">
                  <a:txBody>
                    <a:bodyPr/>
                    <a:lstStyle/>
                    <a:p>
                      <a:pPr marL="38100" marR="38100">
                        <a:lnSpc>
                          <a:spcPct val="150000"/>
                        </a:lnSpc>
                        <a:spcAft>
                          <a:spcPts val="0"/>
                        </a:spcAft>
                      </a:pPr>
                      <a:r>
                        <a:rPr lang="es-EC" sz="1200">
                          <a:solidFill>
                            <a:srgbClr val="000000"/>
                          </a:solidFill>
                          <a:effectLst/>
                          <a:latin typeface="Arial" charset="0"/>
                          <a:ea typeface="Calibri" charset="0"/>
                        </a:rPr>
                        <a:t>Total</a:t>
                      </a:r>
                      <a:endParaRPr lang="es-ES_tradnl" sz="1200">
                        <a:effectLst/>
                        <a:latin typeface="Times New Roman" charset="0"/>
                        <a:ea typeface="Calibri"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813</a:t>
                      </a:r>
                      <a:endParaRPr lang="es-ES_tradnl" sz="1200">
                        <a:effectLst/>
                        <a:latin typeface="Times New Roman" charset="0"/>
                        <a:ea typeface="Calibri"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100,0%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0"/>
                        </a:spcAft>
                      </a:pPr>
                      <a:r>
                        <a:rPr lang="es-EC" sz="1200">
                          <a:solidFill>
                            <a:srgbClr val="000000"/>
                          </a:solidFill>
                          <a:effectLst/>
                          <a:latin typeface="Arial" charset="0"/>
                          <a:ea typeface="Calibri" charset="0"/>
                        </a:rPr>
                        <a:t>300,0%</a:t>
                      </a:r>
                      <a:endParaRPr lang="es-ES_tradnl" sz="1200">
                        <a:effectLst/>
                        <a:latin typeface="Times New Roman" charset="0"/>
                        <a:ea typeface="Calibri"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54193">
                <a:tc gridSpan="5">
                  <a:txBody>
                    <a:bodyPr/>
                    <a:lstStyle/>
                    <a:p>
                      <a:pPr marL="38100" marR="38100">
                        <a:lnSpc>
                          <a:spcPct val="150000"/>
                        </a:lnSpc>
                        <a:spcAft>
                          <a:spcPts val="0"/>
                        </a:spcAft>
                      </a:pPr>
                      <a:r>
                        <a:rPr lang="es-EC" sz="1200" dirty="0">
                          <a:solidFill>
                            <a:srgbClr val="000000"/>
                          </a:solidFill>
                          <a:effectLst/>
                          <a:latin typeface="Arial" charset="0"/>
                          <a:ea typeface="Calibri" charset="0"/>
                        </a:rPr>
                        <a:t> </a:t>
                      </a:r>
                      <a:endParaRPr lang="es-ES_tradnl" sz="1200" dirty="0">
                        <a:effectLst/>
                        <a:latin typeface="Times New Roman" charset="0"/>
                        <a:ea typeface="Calibri"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11"/>
                  </a:ext>
                </a:extLst>
              </a:tr>
            </a:tbl>
          </a:graphicData>
        </a:graphic>
      </p:graphicFrame>
      <p:sp>
        <p:nvSpPr>
          <p:cNvPr id="5" name="Rectángulo 4"/>
          <p:cNvSpPr/>
          <p:nvPr/>
        </p:nvSpPr>
        <p:spPr>
          <a:xfrm>
            <a:off x="838200" y="4072453"/>
            <a:ext cx="10622280" cy="2585323"/>
          </a:xfrm>
          <a:prstGeom prst="rect">
            <a:avLst/>
          </a:prstGeom>
        </p:spPr>
        <p:txBody>
          <a:bodyPr wrap="square">
            <a:spAutoFit/>
          </a:bodyPr>
          <a:lstStyle/>
          <a:p>
            <a:pPr>
              <a:lnSpc>
                <a:spcPct val="150000"/>
              </a:lnSpc>
              <a:spcAft>
                <a:spcPts val="0"/>
              </a:spcAft>
            </a:pPr>
            <a:r>
              <a:rPr lang="es-ES_tradnl" b="1" dirty="0">
                <a:latin typeface="Arial" charset="0"/>
                <a:ea typeface="Calibri" charset="0"/>
              </a:rPr>
              <a:t>Análisis Ejecutivo:</a:t>
            </a:r>
            <a:endParaRPr lang="es-ES_tradnl" dirty="0">
              <a:latin typeface="Times New Roman" charset="0"/>
              <a:ea typeface="Calibri" charset="0"/>
            </a:endParaRPr>
          </a:p>
          <a:p>
            <a:pPr algn="just">
              <a:lnSpc>
                <a:spcPct val="150000"/>
              </a:lnSpc>
              <a:spcAft>
                <a:spcPts val="0"/>
              </a:spcAft>
            </a:pPr>
            <a:r>
              <a:rPr lang="es-ES_tradnl" dirty="0">
                <a:latin typeface="Arial" charset="0"/>
                <a:ea typeface="Calibri" charset="0"/>
              </a:rPr>
              <a:t>Como se puede evidenciar los resultados obtenidos de la encuesta aplicada los atributos que tienen mayor influencia en el local de expendio de cerveza artesanal; es el sabor con un 28,5% y con un porcentaje muy similar del 27,4 es el precio de venta de la bebida. A estos atributos le sigue el ambiente musical con el 14%. Con un menor porcentaje se encuentran los atributos seguridad, estacionamiento, atención al cliente y ubicación los cuales juntos suman el 30,1%.</a:t>
            </a:r>
            <a:endParaRPr lang="es-ES_tradnl" dirty="0">
              <a:effectLst/>
              <a:latin typeface="Times New Roman" charset="0"/>
              <a:ea typeface="Calibri" charset="0"/>
            </a:endParaRPr>
          </a:p>
        </p:txBody>
      </p:sp>
    </p:spTree>
    <p:extLst>
      <p:ext uri="{BB962C8B-B14F-4D97-AF65-F5344CB8AC3E}">
        <p14:creationId xmlns:p14="http://schemas.microsoft.com/office/powerpoint/2010/main" val="2585039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pPr lvl="1"/>
            <a:r>
              <a:rPr lang="es-ES" sz="4000" b="1" dirty="0"/>
              <a:t>Tablas de Contingencia  </a:t>
            </a:r>
            <a:endParaRPr lang="es-EC" sz="4000" b="1" dirty="0"/>
          </a:p>
        </p:txBody>
      </p:sp>
      <p:sp>
        <p:nvSpPr>
          <p:cNvPr id="5" name="Subtítulo 4"/>
          <p:cNvSpPr>
            <a:spLocks noGrp="1"/>
          </p:cNvSpPr>
          <p:nvPr>
            <p:ph type="subTitle" idx="1"/>
          </p:nvPr>
        </p:nvSpPr>
        <p:spPr/>
        <p:txBody>
          <a:bodyPr/>
          <a:lstStyle/>
          <a:p>
            <a:endParaRPr lang="es-EC"/>
          </a:p>
        </p:txBody>
      </p:sp>
    </p:spTree>
    <p:extLst>
      <p:ext uri="{BB962C8B-B14F-4D97-AF65-F5344CB8AC3E}">
        <p14:creationId xmlns:p14="http://schemas.microsoft.com/office/powerpoint/2010/main" val="2735878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0568"/>
            <a:ext cx="12192000" cy="586699"/>
          </a:xfrm>
          <a:prstGeom prst="rect">
            <a:avLst/>
          </a:prstGeom>
        </p:spPr>
        <p:txBody>
          <a:bodyPr wrap="square">
            <a:spAutoFit/>
          </a:bodyPr>
          <a:lstStyle/>
          <a:p>
            <a:pPr lvl="0" algn="ctr">
              <a:lnSpc>
                <a:spcPct val="150000"/>
              </a:lnSpc>
              <a:spcAft>
                <a:spcPts val="800"/>
              </a:spcAft>
            </a:pPr>
            <a:r>
              <a:rPr lang="es-ES_tradnl" sz="2400" b="1" dirty="0">
                <a:latin typeface="Arial" panose="020B0604020202020204" pitchFamily="34" charset="0"/>
                <a:ea typeface="Calibri" panose="020F0502020204030204" pitchFamily="34" charset="0"/>
                <a:cs typeface="Cordia New"/>
              </a:rPr>
              <a:t>Análisis de la Edad y el Cuántas Cervezas en promedio consume en un mes</a:t>
            </a:r>
            <a:endParaRPr lang="es-EC" sz="2400" dirty="0">
              <a:effectLst/>
              <a:latin typeface="Calibri" panose="020F0502020204030204" pitchFamily="34" charset="0"/>
              <a:ea typeface="Calibri" panose="020F0502020204030204" pitchFamily="34" charset="0"/>
              <a:cs typeface="Cordia New"/>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5400" y="938530"/>
            <a:ext cx="6362700" cy="5284470"/>
          </a:xfrm>
          <a:prstGeom prst="rect">
            <a:avLst/>
          </a:prstGeom>
          <a:noFill/>
          <a:ln>
            <a:noFill/>
          </a:ln>
        </p:spPr>
      </p:pic>
      <p:sp>
        <p:nvSpPr>
          <p:cNvPr id="8" name="Rectángulo 7"/>
          <p:cNvSpPr/>
          <p:nvPr/>
        </p:nvSpPr>
        <p:spPr>
          <a:xfrm>
            <a:off x="6591300" y="2302555"/>
            <a:ext cx="5346700" cy="2354491"/>
          </a:xfrm>
          <a:prstGeom prst="rect">
            <a:avLst/>
          </a:prstGeom>
        </p:spPr>
        <p:txBody>
          <a:bodyPr wrap="square">
            <a:spAutoFit/>
          </a:bodyPr>
          <a:lstStyle/>
          <a:p>
            <a:pPr>
              <a:lnSpc>
                <a:spcPct val="150000"/>
              </a:lnSpc>
            </a:pPr>
            <a:r>
              <a:rPr lang="es-ES_tradnl" b="1" dirty="0">
                <a:latin typeface="Arial" panose="020B0604020202020204" pitchFamily="34" charset="0"/>
                <a:ea typeface="Calibri" panose="020F0502020204030204" pitchFamily="34" charset="0"/>
              </a:rPr>
              <a:t>Análisis Ejecutivo: </a:t>
            </a:r>
            <a:endParaRPr lang="es-EC" dirty="0">
              <a:latin typeface="Times New Roman" panose="02020603050405020304" pitchFamily="18" charset="0"/>
              <a:ea typeface="Calibri" panose="020F0502020204030204" pitchFamily="34" charset="0"/>
            </a:endParaRPr>
          </a:p>
          <a:p>
            <a:pPr algn="just">
              <a:lnSpc>
                <a:spcPct val="150000"/>
              </a:lnSpc>
            </a:pPr>
            <a:r>
              <a:rPr lang="es-ES_tradnl" dirty="0">
                <a:latin typeface="Arial" panose="020B0604020202020204" pitchFamily="34" charset="0"/>
                <a:ea typeface="Calibri" panose="020F0502020204030204" pitchFamily="34" charset="0"/>
              </a:rPr>
              <a:t>Los resultados del estudio de mercados evidencia que en la edad de 26 a 35 años se encuentra el mayor porcentaje de consumo siendo este el 21.03%  con una frecuencia de  3 a 4 veces al mes siendo estos valores seguidos por la edad de 18  a 25 años en los cuales la frecuencia de consumo está representada el 19,19% de 1 a 2 veces al mes y el 15,13 % de 3 a 4 al mes.</a:t>
            </a:r>
            <a:endParaRPr lang="es-EC"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66308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idx="4294967295"/>
          </p:nvPr>
        </p:nvSpPr>
        <p:spPr>
          <a:xfrm>
            <a:off x="0" y="0"/>
            <a:ext cx="10018713" cy="609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ES" sz="4400" b="0" i="0" u="none" strike="noStrike" cap="none" dirty="0">
                <a:solidFill>
                  <a:schemeClr val="dk1"/>
                </a:solidFill>
                <a:latin typeface="Calibri"/>
                <a:ea typeface="Calibri"/>
                <a:cs typeface="Calibri"/>
                <a:sym typeface="Calibri"/>
              </a:rPr>
              <a:t>ANTECEDENTES</a:t>
            </a:r>
          </a:p>
        </p:txBody>
      </p:sp>
      <p:graphicFrame>
        <p:nvGraphicFramePr>
          <p:cNvPr id="2" name="Diagrama 1"/>
          <p:cNvGraphicFramePr/>
          <p:nvPr>
            <p:extLst>
              <p:ext uri="{D42A27DB-BD31-4B8C-83A1-F6EECF244321}">
                <p14:modId xmlns:p14="http://schemas.microsoft.com/office/powerpoint/2010/main" val="701776961"/>
              </p:ext>
            </p:extLst>
          </p:nvPr>
        </p:nvGraphicFramePr>
        <p:xfrm>
          <a:off x="660400" y="609599"/>
          <a:ext cx="10541000" cy="566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00" y="25400"/>
            <a:ext cx="12166600" cy="553998"/>
          </a:xfrm>
          <a:prstGeom prst="rect">
            <a:avLst/>
          </a:prstGeom>
        </p:spPr>
        <p:txBody>
          <a:bodyPr wrap="square">
            <a:spAutoFit/>
          </a:bodyPr>
          <a:lstStyle/>
          <a:p>
            <a:pPr lvl="0" algn="ctr">
              <a:lnSpc>
                <a:spcPct val="150000"/>
              </a:lnSpc>
              <a:spcAft>
                <a:spcPts val="800"/>
              </a:spcAft>
            </a:pPr>
            <a:r>
              <a:rPr lang="es-ES_tradnl" sz="2000" b="1" dirty="0">
                <a:latin typeface="Arial" panose="020B0604020202020204" pitchFamily="34" charset="0"/>
                <a:ea typeface="Calibri" panose="020F0502020204030204" pitchFamily="34" charset="0"/>
                <a:cs typeface="Cordia New"/>
              </a:rPr>
              <a:t>Análisis de la Ocupación  y el consumo promedio de cerveza artesanal en un mes</a:t>
            </a:r>
            <a:r>
              <a:rPr lang="es-ES_tradnl" sz="2000" b="1" dirty="0" smtClean="0">
                <a:latin typeface="Arial" panose="020B0604020202020204" pitchFamily="34" charset="0"/>
                <a:ea typeface="Calibri" panose="020F0502020204030204" pitchFamily="34" charset="0"/>
                <a:cs typeface="Cordia New"/>
              </a:rPr>
              <a:t>. </a:t>
            </a:r>
            <a:endParaRPr lang="es-EC" sz="2000" dirty="0">
              <a:effectLst/>
              <a:latin typeface="Calibri" panose="020F0502020204030204" pitchFamily="34" charset="0"/>
              <a:ea typeface="Calibri" panose="020F0502020204030204" pitchFamily="34" charset="0"/>
              <a:cs typeface="Cordia New"/>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0" y="579398"/>
            <a:ext cx="6108700" cy="5656302"/>
          </a:xfrm>
          <a:prstGeom prst="rect">
            <a:avLst/>
          </a:prstGeom>
          <a:noFill/>
          <a:ln>
            <a:noFill/>
          </a:ln>
        </p:spPr>
      </p:pic>
      <p:sp>
        <p:nvSpPr>
          <p:cNvPr id="4" name="Rectángulo 3"/>
          <p:cNvSpPr/>
          <p:nvPr/>
        </p:nvSpPr>
        <p:spPr>
          <a:xfrm>
            <a:off x="6515100" y="1797159"/>
            <a:ext cx="5537200" cy="2637710"/>
          </a:xfrm>
          <a:prstGeom prst="rect">
            <a:avLst/>
          </a:prstGeom>
        </p:spPr>
        <p:txBody>
          <a:bodyPr wrap="square">
            <a:spAutoFit/>
          </a:bodyPr>
          <a:lstStyle/>
          <a:p>
            <a:pPr>
              <a:lnSpc>
                <a:spcPct val="150000"/>
              </a:lnSpc>
            </a:pPr>
            <a:r>
              <a:rPr lang="es-ES_tradnl" b="1" dirty="0">
                <a:latin typeface="Arial" panose="020B0604020202020204" pitchFamily="34" charset="0"/>
                <a:ea typeface="Calibri" panose="020F0502020204030204" pitchFamily="34" charset="0"/>
              </a:rPr>
              <a:t>Análisis Ejecutivo: </a:t>
            </a:r>
            <a:endParaRPr lang="es-EC" dirty="0">
              <a:latin typeface="Times New Roman" panose="02020603050405020304" pitchFamily="18" charset="0"/>
              <a:ea typeface="Calibri" panose="020F0502020204030204" pitchFamily="34" charset="0"/>
            </a:endParaRPr>
          </a:p>
          <a:p>
            <a:pPr algn="ctr">
              <a:lnSpc>
                <a:spcPct val="150000"/>
              </a:lnSpc>
            </a:pPr>
            <a:r>
              <a:rPr lang="es-ES_tradnl" dirty="0">
                <a:latin typeface="Arial" panose="020B0604020202020204" pitchFamily="34" charset="0"/>
                <a:ea typeface="Calibri" panose="020F0502020204030204" pitchFamily="34" charset="0"/>
              </a:rPr>
              <a:t> </a:t>
            </a:r>
            <a:endParaRPr lang="es-EC" dirty="0">
              <a:latin typeface="Times New Roman" panose="02020603050405020304" pitchFamily="18" charset="0"/>
              <a:ea typeface="Calibri" panose="020F0502020204030204" pitchFamily="34" charset="0"/>
            </a:endParaRPr>
          </a:p>
          <a:p>
            <a:pPr>
              <a:lnSpc>
                <a:spcPct val="150000"/>
              </a:lnSpc>
            </a:pPr>
            <a:r>
              <a:rPr lang="es-ES_tradnl" dirty="0">
                <a:latin typeface="Arial" panose="020B0604020202020204" pitchFamily="34" charset="0"/>
                <a:ea typeface="Calibri" panose="020F0502020204030204" pitchFamily="34" charset="0"/>
              </a:rPr>
              <a:t>De acuerdo a la investigación realizada se puede conocer que el mayor consumo se lo realiza de tres a cuatro veces al mes los consumidores que son empleados públicos  siendo representado así por el 15,50%. Mientras que en los estudiantes la frecuencia de consumo se la realiza de una a dos veces al mes con un porcentaje del 14,02%.</a:t>
            </a:r>
            <a:endParaRPr lang="es-EC" dirty="0"/>
          </a:p>
        </p:txBody>
      </p:sp>
    </p:spTree>
    <p:extLst>
      <p:ext uri="{BB962C8B-B14F-4D97-AF65-F5344CB8AC3E}">
        <p14:creationId xmlns:p14="http://schemas.microsoft.com/office/powerpoint/2010/main" val="2029419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9768"/>
            <a:ext cx="12192000" cy="586699"/>
          </a:xfrm>
          <a:prstGeom prst="rect">
            <a:avLst/>
          </a:prstGeom>
        </p:spPr>
        <p:txBody>
          <a:bodyPr wrap="square">
            <a:spAutoFit/>
          </a:bodyPr>
          <a:lstStyle/>
          <a:p>
            <a:pPr marL="342900" lvl="0" indent="-342900" algn="ctr">
              <a:lnSpc>
                <a:spcPct val="150000"/>
              </a:lnSpc>
              <a:spcAft>
                <a:spcPts val="800"/>
              </a:spcAft>
              <a:buFont typeface="Symbol" panose="05050102010706020507" pitchFamily="18" charset="2"/>
              <a:buChar char=""/>
            </a:pPr>
            <a:r>
              <a:rPr lang="es-ES_tradnl" sz="2400" b="1" dirty="0">
                <a:latin typeface="Arial" panose="020B0604020202020204" pitchFamily="34" charset="0"/>
                <a:ea typeface="Calibri" panose="020F0502020204030204" pitchFamily="34" charset="0"/>
                <a:cs typeface="Cordia New"/>
              </a:rPr>
              <a:t>Análisis del Género y el tipo de cerveza consumida con más frecuencia.</a:t>
            </a:r>
            <a:endParaRPr lang="es-EC" sz="2400" dirty="0">
              <a:effectLst/>
              <a:latin typeface="Calibri" panose="020F0502020204030204" pitchFamily="34" charset="0"/>
              <a:ea typeface="Calibri" panose="020F0502020204030204" pitchFamily="34" charset="0"/>
              <a:cs typeface="Cordia New"/>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51447" y="636467"/>
            <a:ext cx="5793105" cy="5548433"/>
          </a:xfrm>
          <a:prstGeom prst="rect">
            <a:avLst/>
          </a:prstGeom>
          <a:noFill/>
          <a:ln>
            <a:noFill/>
          </a:ln>
        </p:spPr>
      </p:pic>
      <p:sp>
        <p:nvSpPr>
          <p:cNvPr id="4" name="Rectángulo 3"/>
          <p:cNvSpPr/>
          <p:nvPr/>
        </p:nvSpPr>
        <p:spPr>
          <a:xfrm>
            <a:off x="6095999" y="1810772"/>
            <a:ext cx="5779452" cy="3473580"/>
          </a:xfrm>
          <a:prstGeom prst="rect">
            <a:avLst/>
          </a:prstGeom>
        </p:spPr>
        <p:txBody>
          <a:bodyPr wrap="square">
            <a:spAutoFit/>
          </a:bodyPr>
          <a:lstStyle/>
          <a:p>
            <a:pPr>
              <a:lnSpc>
                <a:spcPct val="200000"/>
              </a:lnSpc>
            </a:pPr>
            <a:r>
              <a:rPr lang="es-ES_tradnl" b="1" dirty="0">
                <a:latin typeface="Arial" panose="020B0604020202020204" pitchFamily="34" charset="0"/>
                <a:ea typeface="Calibri" panose="020F0502020204030204" pitchFamily="34" charset="0"/>
              </a:rPr>
              <a:t>Análisis Ejecutivo </a:t>
            </a:r>
            <a:endParaRPr lang="es-EC" dirty="0">
              <a:latin typeface="Times New Roman" panose="02020603050405020304" pitchFamily="18" charset="0"/>
              <a:ea typeface="Calibri" panose="020F0502020204030204" pitchFamily="34" charset="0"/>
            </a:endParaRPr>
          </a:p>
          <a:p>
            <a:pPr algn="just">
              <a:lnSpc>
                <a:spcPct val="200000"/>
              </a:lnSpc>
            </a:pPr>
            <a:r>
              <a:rPr lang="es-ES_tradnl" dirty="0">
                <a:latin typeface="Arial" panose="020B0604020202020204" pitchFamily="34" charset="0"/>
                <a:ea typeface="Calibri" panose="020F0502020204030204" pitchFamily="34" charset="0"/>
              </a:rPr>
              <a:t>De acuerdo a la investigación realizada se puede evidenciar que tanto en el género masculino como en el femenino el tipo de cerveza de preferencia varía. Por lo cual se puede decir que en el género masculino la cerveza de preferencia es el industrializado nacional este con un porcentaje del 29,89% y para el género femenino la cerveza de preferencia es la cerveza artesanal con un porcentaje del 19,19%. Esto nos permitirá establecer diferentes segmentos de mercado.</a:t>
            </a:r>
            <a:endParaRPr lang="es-EC"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67191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Chi Cuadrado</a:t>
            </a:r>
            <a:endParaRPr lang="es-EC" dirty="0"/>
          </a:p>
        </p:txBody>
      </p:sp>
      <p:sp>
        <p:nvSpPr>
          <p:cNvPr id="3" name="Subtítulo 2"/>
          <p:cNvSpPr>
            <a:spLocks noGrp="1"/>
          </p:cNvSpPr>
          <p:nvPr>
            <p:ph type="subTitle" idx="1"/>
          </p:nvPr>
        </p:nvSpPr>
        <p:spPr/>
        <p:txBody>
          <a:bodyPr/>
          <a:lstStyle/>
          <a:p>
            <a:endParaRPr lang="es-EC"/>
          </a:p>
        </p:txBody>
      </p:sp>
    </p:spTree>
    <p:extLst>
      <p:ext uri="{BB962C8B-B14F-4D97-AF65-F5344CB8AC3E}">
        <p14:creationId xmlns:p14="http://schemas.microsoft.com/office/powerpoint/2010/main" val="1667870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47638"/>
            <a:ext cx="12077700" cy="868362"/>
          </a:xfrm>
        </p:spPr>
        <p:txBody>
          <a:bodyPr>
            <a:normAutofit fontScale="90000"/>
          </a:bodyPr>
          <a:lstStyle/>
          <a:p>
            <a:r>
              <a:rPr lang="es-ES_tradnl" sz="3100" b="1" dirty="0"/>
              <a:t>Análisis entre la preferencia de un tipo de cerveza y el género de los encuestados.</a:t>
            </a:r>
            <a:r>
              <a:rPr lang="es-EC" sz="3600" dirty="0"/>
              <a:t/>
            </a:r>
            <a:br>
              <a:rPr lang="es-EC" sz="3600" dirty="0"/>
            </a:br>
            <a:endParaRPr lang="es-EC" sz="3600" dirty="0"/>
          </a:p>
        </p:txBody>
      </p:sp>
      <p:sp>
        <p:nvSpPr>
          <p:cNvPr id="3" name="Marcador de contenido 2"/>
          <p:cNvSpPr>
            <a:spLocks noGrp="1"/>
          </p:cNvSpPr>
          <p:nvPr>
            <p:ph idx="4294967295"/>
          </p:nvPr>
        </p:nvSpPr>
        <p:spPr>
          <a:xfrm>
            <a:off x="152400" y="754063"/>
            <a:ext cx="5207000" cy="2433637"/>
          </a:xfrm>
        </p:spPr>
        <p:txBody>
          <a:bodyPr/>
          <a:lstStyle/>
          <a:p>
            <a:r>
              <a:rPr lang="es-ES_tradnl" dirty="0"/>
              <a:t>H0: La preferencia del tipo de cerveza en los consumidores del Distrito Metropolitano de Quito es igual en cada uno de los géneros.</a:t>
            </a:r>
            <a:endParaRPr lang="es-EC" dirty="0"/>
          </a:p>
          <a:p>
            <a:r>
              <a:rPr lang="es-ES_tradnl" dirty="0"/>
              <a:t> </a:t>
            </a:r>
            <a:r>
              <a:rPr lang="es-ES_tradnl" dirty="0" smtClean="0"/>
              <a:t>H1</a:t>
            </a:r>
            <a:r>
              <a:rPr lang="es-ES_tradnl" dirty="0"/>
              <a:t>: La preferencia del tipo de cerveza en los consumidores del Distrito Metropolitano de Quito difiere en cada uno de los géneros.</a:t>
            </a:r>
            <a:endParaRPr lang="es-EC" dirty="0"/>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754244369"/>
              </p:ext>
            </p:extLst>
          </p:nvPr>
        </p:nvGraphicFramePr>
        <p:xfrm>
          <a:off x="6249033" y="754063"/>
          <a:ext cx="4276726" cy="2194560"/>
        </p:xfrm>
        <a:graphic>
          <a:graphicData uri="http://schemas.openxmlformats.org/drawingml/2006/table">
            <a:tbl>
              <a:tblPr>
                <a:tableStyleId>{76D5DDDD-21E9-4AC1-9948-8ADDF2D7D2CF}</a:tableStyleId>
              </a:tblPr>
              <a:tblGrid>
                <a:gridCol w="2031937">
                  <a:extLst>
                    <a:ext uri="{9D8B030D-6E8A-4147-A177-3AD203B41FA5}">
                      <a16:colId xmlns:a16="http://schemas.microsoft.com/office/drawing/2014/main" val="20000"/>
                    </a:ext>
                  </a:extLst>
                </a:gridCol>
                <a:gridCol w="799940">
                  <a:extLst>
                    <a:ext uri="{9D8B030D-6E8A-4147-A177-3AD203B41FA5}">
                      <a16:colId xmlns:a16="http://schemas.microsoft.com/office/drawing/2014/main" val="20001"/>
                    </a:ext>
                  </a:extLst>
                </a:gridCol>
                <a:gridCol w="585183">
                  <a:extLst>
                    <a:ext uri="{9D8B030D-6E8A-4147-A177-3AD203B41FA5}">
                      <a16:colId xmlns:a16="http://schemas.microsoft.com/office/drawing/2014/main" val="20002"/>
                    </a:ext>
                  </a:extLst>
                </a:gridCol>
                <a:gridCol w="859666">
                  <a:extLst>
                    <a:ext uri="{9D8B030D-6E8A-4147-A177-3AD203B41FA5}">
                      <a16:colId xmlns:a16="http://schemas.microsoft.com/office/drawing/2014/main" val="20003"/>
                    </a:ext>
                  </a:extLst>
                </a:gridCol>
              </a:tblGrid>
              <a:tr h="0">
                <a:tc gridSpan="4">
                  <a:txBody>
                    <a:bodyPr/>
                    <a:lstStyle/>
                    <a:p>
                      <a:pPr marL="38100" marR="38100" algn="ctr">
                        <a:lnSpc>
                          <a:spcPct val="150000"/>
                        </a:lnSpc>
                        <a:spcAft>
                          <a:spcPts val="0"/>
                        </a:spcAft>
                      </a:pPr>
                      <a:r>
                        <a:rPr lang="es-ES_tradnl" sz="1200" dirty="0">
                          <a:effectLst/>
                        </a:rPr>
                        <a:t>Pruebas de </a:t>
                      </a:r>
                      <a:r>
                        <a:rPr lang="es-ES_tradnl" sz="1200" dirty="0" err="1">
                          <a:effectLst/>
                        </a:rPr>
                        <a:t>chi</a:t>
                      </a:r>
                      <a:r>
                        <a:rPr lang="es-ES_tradnl" sz="1200" dirty="0">
                          <a:effectLst/>
                        </a:rPr>
                        <a:t>-cuadrado</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5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Valor</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gl</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Sig. asintótica (bilateral)</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1"/>
                  </a:ext>
                </a:extLst>
              </a:tr>
              <a:tr h="0">
                <a:tc>
                  <a:txBody>
                    <a:bodyPr/>
                    <a:lstStyle/>
                    <a:p>
                      <a:pPr marL="38100" marR="38100">
                        <a:lnSpc>
                          <a:spcPct val="150000"/>
                        </a:lnSpc>
                        <a:spcAft>
                          <a:spcPts val="0"/>
                        </a:spcAft>
                      </a:pPr>
                      <a:r>
                        <a:rPr lang="es-ES_tradnl" sz="1200" dirty="0">
                          <a:effectLst/>
                        </a:rPr>
                        <a:t>Chi-cuadrado de Pearson</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12,497</a:t>
                      </a:r>
                      <a:r>
                        <a:rPr lang="es-ES_tradnl" sz="1200" baseline="30000">
                          <a:effectLst/>
                        </a:rPr>
                        <a:t>a</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4</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,014</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2"/>
                  </a:ext>
                </a:extLst>
              </a:tr>
              <a:tr h="0">
                <a:tc>
                  <a:txBody>
                    <a:bodyPr/>
                    <a:lstStyle/>
                    <a:p>
                      <a:pPr marL="38100" marR="38100">
                        <a:lnSpc>
                          <a:spcPct val="150000"/>
                        </a:lnSpc>
                        <a:spcAft>
                          <a:spcPts val="0"/>
                        </a:spcAft>
                      </a:pPr>
                      <a:r>
                        <a:rPr lang="es-ES_tradnl" sz="1200">
                          <a:effectLst/>
                        </a:rPr>
                        <a:t>Razón de verosimilitudes</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13,014</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4</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,011</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3"/>
                  </a:ext>
                </a:extLst>
              </a:tr>
              <a:tr h="0">
                <a:tc>
                  <a:txBody>
                    <a:bodyPr/>
                    <a:lstStyle/>
                    <a:p>
                      <a:pPr marL="38100" marR="38100">
                        <a:lnSpc>
                          <a:spcPct val="150000"/>
                        </a:lnSpc>
                        <a:spcAft>
                          <a:spcPts val="0"/>
                        </a:spcAft>
                      </a:pPr>
                      <a:r>
                        <a:rPr lang="es-ES_tradnl" sz="1200">
                          <a:effectLst/>
                        </a:rPr>
                        <a:t>Asociación lineal por lineal</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1,500</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dirty="0">
                          <a:effectLst/>
                        </a:rPr>
                        <a:t>,221</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4"/>
                  </a:ext>
                </a:extLst>
              </a:tr>
              <a:tr h="0">
                <a:tc>
                  <a:txBody>
                    <a:bodyPr/>
                    <a:lstStyle/>
                    <a:p>
                      <a:pPr marL="38100" marR="38100">
                        <a:lnSpc>
                          <a:spcPct val="150000"/>
                        </a:lnSpc>
                        <a:spcAft>
                          <a:spcPts val="0"/>
                        </a:spcAft>
                      </a:pPr>
                      <a:r>
                        <a:rPr lang="es-ES_tradnl" sz="1200">
                          <a:effectLst/>
                        </a:rPr>
                        <a:t>N de casos válidos</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271</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a:lnSpc>
                          <a:spcPct val="15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a:lnSpc>
                          <a:spcPct val="15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5"/>
                  </a:ext>
                </a:extLst>
              </a:tr>
            </a:tbl>
          </a:graphicData>
        </a:graphic>
      </p:graphicFrame>
      <p:sp>
        <p:nvSpPr>
          <p:cNvPr id="6" name="Rectángulo 5"/>
          <p:cNvSpPr/>
          <p:nvPr/>
        </p:nvSpPr>
        <p:spPr>
          <a:xfrm>
            <a:off x="5143499" y="3403362"/>
            <a:ext cx="6527800" cy="2585323"/>
          </a:xfrm>
          <a:prstGeom prst="rect">
            <a:avLst/>
          </a:prstGeom>
        </p:spPr>
        <p:txBody>
          <a:bodyPr wrap="square">
            <a:spAutoFit/>
          </a:bodyPr>
          <a:lstStyle/>
          <a:p>
            <a:pPr indent="252095" algn="just">
              <a:lnSpc>
                <a:spcPct val="150000"/>
              </a:lnSpc>
            </a:pPr>
            <a:r>
              <a:rPr lang="es-ES_tradnl" sz="1200" b="1" dirty="0">
                <a:latin typeface="Arial" panose="020B0604020202020204" pitchFamily="34" charset="0"/>
                <a:ea typeface="Calibri" panose="020F0502020204030204" pitchFamily="34" charset="0"/>
              </a:rPr>
              <a:t>Análisis ejecutivo:</a:t>
            </a:r>
            <a:endParaRPr lang="es-EC" sz="1200" dirty="0">
              <a:latin typeface="Times New Roman" panose="02020603050405020304" pitchFamily="18" charset="0"/>
              <a:ea typeface="Calibri" panose="020F0502020204030204" pitchFamily="34" charset="0"/>
            </a:endParaRPr>
          </a:p>
          <a:p>
            <a:pPr indent="252095" algn="just">
              <a:lnSpc>
                <a:spcPct val="150000"/>
              </a:lnSpc>
              <a:spcBef>
                <a:spcPts val="5"/>
              </a:spcBef>
            </a:pPr>
            <a:r>
              <a:rPr lang="es-EC" sz="1200" dirty="0">
                <a:latin typeface="Arial" panose="020B0604020202020204" pitchFamily="34" charset="0"/>
                <a:ea typeface="Calibri" panose="020F0502020204030204" pitchFamily="34" charset="0"/>
              </a:rPr>
              <a:t>De acuerdo al valor de Chi cuadrado de Pearson que es de 12,497 y el valor de</a:t>
            </a:r>
            <a:r>
              <a:rPr lang="es-EC" sz="1200" dirty="0">
                <a:latin typeface="Arial" panose="020B0604020202020204" pitchFamily="34" charset="0"/>
                <a:ea typeface="Times New Roman" panose="02020603050405020304" pitchFamily="18" charset="0"/>
              </a:rPr>
              <a:t> </a:t>
            </a:r>
            <a:r>
              <a:rPr lang="es-EC" sz="1200" dirty="0">
                <a:latin typeface="Arial" panose="020B0604020202020204" pitchFamily="34" charset="0"/>
                <a:ea typeface="Calibri" panose="020F0502020204030204" pitchFamily="34" charset="0"/>
              </a:rPr>
              <a:t>significancia asociado es de 0,014 menor que el grado de significancia permitido de (0,05), por lo tanto se rechaza la hipótesis nula que afirma que las variables son independientes, es decir no hay relación entre considerar que la preferencia de un tipo de cerveza es igual en cada uno de los géneros.</a:t>
            </a:r>
            <a:endParaRPr lang="es-EC" sz="1200" dirty="0">
              <a:latin typeface="Times New Roman" panose="02020603050405020304" pitchFamily="18" charset="0"/>
              <a:ea typeface="Times New Roman" panose="02020603050405020304" pitchFamily="18" charset="0"/>
            </a:endParaRPr>
          </a:p>
          <a:p>
            <a:pPr indent="252095" algn="just">
              <a:lnSpc>
                <a:spcPct val="150000"/>
              </a:lnSpc>
            </a:pPr>
            <a:r>
              <a:rPr lang="es-EC" sz="1200" dirty="0">
                <a:latin typeface="Arial" panose="020B0604020202020204" pitchFamily="34" charset="0"/>
                <a:ea typeface="Calibri" panose="020F0502020204030204" pitchFamily="34" charset="0"/>
              </a:rPr>
              <a:t>Se puede observar que la preferencia de consumo de cerveza se inclina por la categoría artesanal con un total de 39% siendo el género femenino el de mayor preferencia. Con este antecedente se debería potenciar estrategias enfocadas en el segmento de mayor rango.</a:t>
            </a:r>
            <a:endParaRPr lang="es-EC" sz="1200" dirty="0">
              <a:effectLst/>
              <a:latin typeface="Times New Roman" panose="02020603050405020304" pitchFamily="18" charset="0"/>
              <a:ea typeface="Calibri" panose="020F050202020403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06700"/>
            <a:ext cx="4737100" cy="3517900"/>
          </a:xfrm>
          <a:prstGeom prst="rect">
            <a:avLst/>
          </a:prstGeom>
          <a:noFill/>
          <a:ln>
            <a:noFill/>
          </a:ln>
        </p:spPr>
      </p:pic>
    </p:spTree>
    <p:extLst>
      <p:ext uri="{BB962C8B-B14F-4D97-AF65-F5344CB8AC3E}">
        <p14:creationId xmlns:p14="http://schemas.microsoft.com/office/powerpoint/2010/main" val="4282018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04305"/>
          </a:xfrm>
          <a:prstGeom prst="rect">
            <a:avLst/>
          </a:prstGeom>
        </p:spPr>
        <p:txBody>
          <a:bodyPr wrap="square">
            <a:spAutoFit/>
          </a:bodyPr>
          <a:lstStyle/>
          <a:p>
            <a:pPr lvl="0">
              <a:lnSpc>
                <a:spcPct val="150000"/>
              </a:lnSpc>
            </a:pPr>
            <a:r>
              <a:rPr lang="es-ES_tradnl" sz="2000" b="1" dirty="0">
                <a:latin typeface="Arial" panose="020B0604020202020204" pitchFamily="34" charset="0"/>
                <a:ea typeface="Calibri" panose="020F0502020204030204" pitchFamily="34" charset="0"/>
                <a:cs typeface="Cordia New"/>
              </a:rPr>
              <a:t>Análisis entre ha consumido cerveza artesanal  y el ingreso  de los encuestados.</a:t>
            </a:r>
            <a:endParaRPr lang="es-EC" sz="2000" dirty="0">
              <a:effectLst/>
              <a:latin typeface="Calibri" panose="020F0502020204030204" pitchFamily="34" charset="0"/>
              <a:ea typeface="Calibri" panose="020F0502020204030204" pitchFamily="34" charset="0"/>
              <a:cs typeface="Cordia New"/>
            </a:endParaRPr>
          </a:p>
        </p:txBody>
      </p:sp>
      <p:sp>
        <p:nvSpPr>
          <p:cNvPr id="3" name="Rectángulo 2"/>
          <p:cNvSpPr/>
          <p:nvPr/>
        </p:nvSpPr>
        <p:spPr>
          <a:xfrm>
            <a:off x="-330200" y="626155"/>
            <a:ext cx="6096000" cy="2354491"/>
          </a:xfrm>
          <a:prstGeom prst="rect">
            <a:avLst/>
          </a:prstGeom>
        </p:spPr>
        <p:txBody>
          <a:bodyPr>
            <a:spAutoFit/>
          </a:bodyPr>
          <a:lstStyle/>
          <a:p>
            <a:pPr marL="449580">
              <a:lnSpc>
                <a:spcPct val="150000"/>
              </a:lnSpc>
            </a:pPr>
            <a:r>
              <a:rPr lang="es-ES_tradnl" dirty="0">
                <a:latin typeface="Arial" panose="020B0604020202020204" pitchFamily="34" charset="0"/>
                <a:ea typeface="Calibri" panose="020F0502020204030204" pitchFamily="34" charset="0"/>
              </a:rPr>
              <a:t>H0: El consumo de cerveza artesanal en los consumidores del Distrito Metropolitano de Quito es igual en cada nivel de ingreso de los encuestados.</a:t>
            </a:r>
            <a:endParaRPr lang="es-EC" dirty="0">
              <a:latin typeface="Times New Roman" panose="02020603050405020304" pitchFamily="18" charset="0"/>
              <a:ea typeface="Calibri" panose="020F0502020204030204" pitchFamily="34" charset="0"/>
            </a:endParaRPr>
          </a:p>
          <a:p>
            <a:pPr marL="449580">
              <a:lnSpc>
                <a:spcPct val="150000"/>
              </a:lnSpc>
            </a:pPr>
            <a:r>
              <a:rPr lang="es-ES_tradnl" dirty="0">
                <a:latin typeface="Arial" panose="020B0604020202020204" pitchFamily="34" charset="0"/>
                <a:ea typeface="Calibri" panose="020F0502020204030204" pitchFamily="34" charset="0"/>
              </a:rPr>
              <a:t> </a:t>
            </a:r>
            <a:endParaRPr lang="es-EC" dirty="0">
              <a:latin typeface="Times New Roman" panose="02020603050405020304" pitchFamily="18" charset="0"/>
              <a:ea typeface="Calibri" panose="020F0502020204030204" pitchFamily="34" charset="0"/>
            </a:endParaRPr>
          </a:p>
          <a:p>
            <a:pPr marL="449580">
              <a:lnSpc>
                <a:spcPct val="150000"/>
              </a:lnSpc>
            </a:pPr>
            <a:r>
              <a:rPr lang="es-ES_tradnl" dirty="0">
                <a:latin typeface="Arial" panose="020B0604020202020204" pitchFamily="34" charset="0"/>
                <a:ea typeface="Calibri" panose="020F0502020204030204" pitchFamily="34" charset="0"/>
              </a:rPr>
              <a:t>H1: El consumo de cerveza artesanal en los consumidores del Distrito Metropolitano de Quito difiere en cada nivel de ingreso de los encuestados.</a:t>
            </a:r>
            <a:endParaRPr lang="es-EC" dirty="0">
              <a:effectLst/>
              <a:latin typeface="Times New Roman" panose="02020603050405020304" pitchFamily="18" charset="0"/>
              <a:ea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76366943"/>
              </p:ext>
            </p:extLst>
          </p:nvPr>
        </p:nvGraphicFramePr>
        <p:xfrm>
          <a:off x="6702425" y="843280"/>
          <a:ext cx="4629150" cy="1920240"/>
        </p:xfrm>
        <a:graphic>
          <a:graphicData uri="http://schemas.openxmlformats.org/drawingml/2006/table">
            <a:tbl>
              <a:tblPr>
                <a:tableStyleId>{76D5DDDD-21E9-4AC1-9948-8ADDF2D7D2CF}</a:tableStyleId>
              </a:tblPr>
              <a:tblGrid>
                <a:gridCol w="1908771">
                  <a:extLst>
                    <a:ext uri="{9D8B030D-6E8A-4147-A177-3AD203B41FA5}">
                      <a16:colId xmlns:a16="http://schemas.microsoft.com/office/drawing/2014/main" val="20000"/>
                    </a:ext>
                  </a:extLst>
                </a:gridCol>
                <a:gridCol w="787495">
                  <a:extLst>
                    <a:ext uri="{9D8B030D-6E8A-4147-A177-3AD203B41FA5}">
                      <a16:colId xmlns:a16="http://schemas.microsoft.com/office/drawing/2014/main" val="20001"/>
                    </a:ext>
                  </a:extLst>
                </a:gridCol>
                <a:gridCol w="787495">
                  <a:extLst>
                    <a:ext uri="{9D8B030D-6E8A-4147-A177-3AD203B41FA5}">
                      <a16:colId xmlns:a16="http://schemas.microsoft.com/office/drawing/2014/main" val="20002"/>
                    </a:ext>
                  </a:extLst>
                </a:gridCol>
                <a:gridCol w="1145389">
                  <a:extLst>
                    <a:ext uri="{9D8B030D-6E8A-4147-A177-3AD203B41FA5}">
                      <a16:colId xmlns:a16="http://schemas.microsoft.com/office/drawing/2014/main" val="20003"/>
                    </a:ext>
                  </a:extLst>
                </a:gridCol>
              </a:tblGrid>
              <a:tr h="0">
                <a:tc gridSpan="4">
                  <a:txBody>
                    <a:bodyPr/>
                    <a:lstStyle/>
                    <a:p>
                      <a:pPr marL="38100" marR="38100" algn="ctr">
                        <a:lnSpc>
                          <a:spcPct val="150000"/>
                        </a:lnSpc>
                        <a:spcAft>
                          <a:spcPts val="0"/>
                        </a:spcAft>
                      </a:pPr>
                      <a:r>
                        <a:rPr lang="es-ES_tradnl" sz="1200">
                          <a:effectLst/>
                        </a:rPr>
                        <a:t>Pruebas de chi-cuadrado</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5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Valor</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gl</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Sig. asintótica (bilateral)</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1"/>
                  </a:ext>
                </a:extLst>
              </a:tr>
              <a:tr h="0">
                <a:tc>
                  <a:txBody>
                    <a:bodyPr/>
                    <a:lstStyle/>
                    <a:p>
                      <a:pPr marL="38100" marR="38100">
                        <a:lnSpc>
                          <a:spcPct val="150000"/>
                        </a:lnSpc>
                        <a:spcAft>
                          <a:spcPts val="0"/>
                        </a:spcAft>
                      </a:pPr>
                      <a:r>
                        <a:rPr lang="es-ES_tradnl" sz="1200">
                          <a:effectLst/>
                        </a:rPr>
                        <a:t>Chi-cuadrado de Pearson</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9,009</a:t>
                      </a:r>
                      <a:r>
                        <a:rPr lang="es-ES_tradnl" sz="1200" baseline="30000">
                          <a:effectLst/>
                        </a:rPr>
                        <a:t>a</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5</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,109</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2"/>
                  </a:ext>
                </a:extLst>
              </a:tr>
              <a:tr h="0">
                <a:tc>
                  <a:txBody>
                    <a:bodyPr/>
                    <a:lstStyle/>
                    <a:p>
                      <a:pPr marL="38100" marR="38100">
                        <a:lnSpc>
                          <a:spcPct val="150000"/>
                        </a:lnSpc>
                        <a:spcAft>
                          <a:spcPts val="0"/>
                        </a:spcAft>
                      </a:pPr>
                      <a:r>
                        <a:rPr lang="es-ES_tradnl" sz="1200">
                          <a:effectLst/>
                        </a:rPr>
                        <a:t>Razón de verosimilitudes</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10,997</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5</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,051</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3"/>
                  </a:ext>
                </a:extLst>
              </a:tr>
              <a:tr h="0">
                <a:tc>
                  <a:txBody>
                    <a:bodyPr/>
                    <a:lstStyle/>
                    <a:p>
                      <a:pPr marL="38100" marR="38100">
                        <a:lnSpc>
                          <a:spcPct val="150000"/>
                        </a:lnSpc>
                        <a:spcAft>
                          <a:spcPts val="0"/>
                        </a:spcAft>
                      </a:pPr>
                      <a:r>
                        <a:rPr lang="es-ES_tradnl" sz="1200">
                          <a:effectLst/>
                        </a:rPr>
                        <a:t>Asociación lineal por lineal</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6,716</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,010</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4"/>
                  </a:ext>
                </a:extLst>
              </a:tr>
              <a:tr h="0">
                <a:tc>
                  <a:txBody>
                    <a:bodyPr/>
                    <a:lstStyle/>
                    <a:p>
                      <a:pPr marL="38100" marR="38100">
                        <a:lnSpc>
                          <a:spcPct val="150000"/>
                        </a:lnSpc>
                        <a:spcAft>
                          <a:spcPts val="0"/>
                        </a:spcAft>
                      </a:pPr>
                      <a:r>
                        <a:rPr lang="es-ES_tradnl" sz="1200">
                          <a:effectLst/>
                        </a:rPr>
                        <a:t>N de casos válidos</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271</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a:lnSpc>
                          <a:spcPct val="15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a:lnSpc>
                          <a:spcPct val="15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5"/>
                  </a:ext>
                </a:extLst>
              </a:tr>
            </a:tbl>
          </a:graphicData>
        </a:graphic>
      </p:graphicFrame>
      <p:sp>
        <p:nvSpPr>
          <p:cNvPr id="5" name="Rectángulo 4"/>
          <p:cNvSpPr/>
          <p:nvPr/>
        </p:nvSpPr>
        <p:spPr>
          <a:xfrm>
            <a:off x="6096000" y="3510902"/>
            <a:ext cx="5842000" cy="2354491"/>
          </a:xfrm>
          <a:prstGeom prst="rect">
            <a:avLst/>
          </a:prstGeom>
        </p:spPr>
        <p:txBody>
          <a:bodyPr wrap="square">
            <a:spAutoFit/>
          </a:bodyPr>
          <a:lstStyle/>
          <a:p>
            <a:pPr indent="252095" algn="just">
              <a:lnSpc>
                <a:spcPct val="150000"/>
              </a:lnSpc>
              <a:spcBef>
                <a:spcPts val="5"/>
              </a:spcBef>
            </a:pPr>
            <a:r>
              <a:rPr lang="es-419" b="1" dirty="0" smtClean="0">
                <a:latin typeface="Arial" panose="020B0604020202020204" pitchFamily="34" charset="0"/>
                <a:ea typeface="Calibri" panose="020F0502020204030204" pitchFamily="34" charset="0"/>
              </a:rPr>
              <a:t>Análisis:</a:t>
            </a:r>
            <a:endParaRPr lang="es-EC" b="1" dirty="0" smtClean="0">
              <a:latin typeface="Arial" panose="020B0604020202020204" pitchFamily="34" charset="0"/>
              <a:ea typeface="Calibri" panose="020F0502020204030204" pitchFamily="34" charset="0"/>
            </a:endParaRPr>
          </a:p>
          <a:p>
            <a:pPr indent="252095" algn="just">
              <a:lnSpc>
                <a:spcPct val="150000"/>
              </a:lnSpc>
              <a:spcBef>
                <a:spcPts val="5"/>
              </a:spcBef>
            </a:pPr>
            <a:r>
              <a:rPr lang="es-EC" dirty="0" smtClean="0">
                <a:latin typeface="Arial" panose="020B0604020202020204" pitchFamily="34" charset="0"/>
                <a:ea typeface="Calibri" panose="020F0502020204030204" pitchFamily="34" charset="0"/>
              </a:rPr>
              <a:t>En </a:t>
            </a:r>
            <a:r>
              <a:rPr lang="es-EC" dirty="0">
                <a:latin typeface="Arial" panose="020B0604020202020204" pitchFamily="34" charset="0"/>
                <a:ea typeface="Calibri" panose="020F0502020204030204" pitchFamily="34" charset="0"/>
              </a:rPr>
              <a:t>referencia al valor de Chi cuadrado de Pearson que es de 9,009 y el valor de</a:t>
            </a:r>
            <a:r>
              <a:rPr lang="es-EC" dirty="0">
                <a:latin typeface="Arial" panose="020B0604020202020204" pitchFamily="34" charset="0"/>
                <a:ea typeface="Times New Roman" panose="02020603050405020304" pitchFamily="18" charset="0"/>
              </a:rPr>
              <a:t> </a:t>
            </a:r>
            <a:r>
              <a:rPr lang="es-EC" dirty="0">
                <a:latin typeface="Arial" panose="020B0604020202020204" pitchFamily="34" charset="0"/>
                <a:ea typeface="Calibri" panose="020F0502020204030204" pitchFamily="34" charset="0"/>
              </a:rPr>
              <a:t>significancia asociado es de 0,109  mayor que el grado de significancia permitido de (0,05), por lo tanto se acredita la hipótesis nula que afirma que las variables son dependientes, es decir hay relación entre creer que el consumo de cerveza artesanal </a:t>
            </a:r>
            <a:r>
              <a:rPr lang="es-EC" dirty="0" err="1">
                <a:latin typeface="Arial" panose="020B0604020202020204" pitchFamily="34" charset="0"/>
                <a:ea typeface="Calibri" panose="020F0502020204030204" pitchFamily="34" charset="0"/>
              </a:rPr>
              <a:t>ses</a:t>
            </a:r>
            <a:r>
              <a:rPr lang="es-EC" dirty="0">
                <a:latin typeface="Arial" panose="020B0604020202020204" pitchFamily="34" charset="0"/>
                <a:ea typeface="Calibri" panose="020F0502020204030204" pitchFamily="34" charset="0"/>
              </a:rPr>
              <a:t> igual en cada nivel de ingresos.</a:t>
            </a:r>
            <a:endParaRPr lang="es-EC" dirty="0">
              <a:effectLst/>
              <a:latin typeface="Times New Roman" panose="02020603050405020304" pitchFamily="18" charset="0"/>
              <a:ea typeface="Times New Roman" panose="02020603050405020304" pitchFamily="18" charset="0"/>
            </a:endParaRP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02496"/>
            <a:ext cx="5765800" cy="3222104"/>
          </a:xfrm>
          <a:prstGeom prst="rect">
            <a:avLst/>
          </a:prstGeom>
          <a:noFill/>
          <a:ln>
            <a:noFill/>
          </a:ln>
        </p:spPr>
      </p:pic>
    </p:spTree>
    <p:extLst>
      <p:ext uri="{BB962C8B-B14F-4D97-AF65-F5344CB8AC3E}">
        <p14:creationId xmlns:p14="http://schemas.microsoft.com/office/powerpoint/2010/main" val="3813831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04305"/>
          </a:xfrm>
          <a:prstGeom prst="rect">
            <a:avLst/>
          </a:prstGeom>
        </p:spPr>
        <p:txBody>
          <a:bodyPr wrap="square">
            <a:spAutoFit/>
          </a:bodyPr>
          <a:lstStyle/>
          <a:p>
            <a:pPr lvl="0">
              <a:lnSpc>
                <a:spcPct val="150000"/>
              </a:lnSpc>
            </a:pPr>
            <a:r>
              <a:rPr lang="es-ES_tradnl" sz="2000" b="1" dirty="0">
                <a:latin typeface="Arial" panose="020B0604020202020204" pitchFamily="34" charset="0"/>
                <a:ea typeface="Calibri" panose="020F0502020204030204" pitchFamily="34" charset="0"/>
                <a:cs typeface="Cordia New"/>
              </a:rPr>
              <a:t>Análisis entre preferencia de consumo de cerveza y </a:t>
            </a:r>
            <a:r>
              <a:rPr lang="es-ES_tradnl" sz="2000" b="1" dirty="0" smtClean="0">
                <a:latin typeface="Arial" panose="020B0604020202020204" pitchFamily="34" charset="0"/>
                <a:ea typeface="Calibri" panose="020F0502020204030204" pitchFamily="34" charset="0"/>
                <a:cs typeface="Cordia New"/>
              </a:rPr>
              <a:t>el precio </a:t>
            </a:r>
            <a:r>
              <a:rPr lang="es-ES_tradnl" sz="2000" b="1" dirty="0">
                <a:latin typeface="Arial" panose="020B0604020202020204" pitchFamily="34" charset="0"/>
                <a:ea typeface="Calibri" panose="020F0502020204030204" pitchFamily="34" charset="0"/>
                <a:cs typeface="Cordia New"/>
              </a:rPr>
              <a:t>a pagar los encuestados.</a:t>
            </a:r>
            <a:endParaRPr lang="es-EC" sz="2000" dirty="0">
              <a:effectLst/>
              <a:latin typeface="Calibri" panose="020F0502020204030204" pitchFamily="34" charset="0"/>
              <a:ea typeface="Calibri" panose="020F0502020204030204" pitchFamily="34" charset="0"/>
              <a:cs typeface="Cordia New"/>
            </a:endParaRPr>
          </a:p>
        </p:txBody>
      </p:sp>
      <p:sp>
        <p:nvSpPr>
          <p:cNvPr id="3" name="Rectángulo 2"/>
          <p:cNvSpPr/>
          <p:nvPr/>
        </p:nvSpPr>
        <p:spPr>
          <a:xfrm>
            <a:off x="-317500" y="504305"/>
            <a:ext cx="6096000" cy="2354491"/>
          </a:xfrm>
          <a:prstGeom prst="rect">
            <a:avLst/>
          </a:prstGeom>
        </p:spPr>
        <p:txBody>
          <a:bodyPr>
            <a:spAutoFit/>
          </a:bodyPr>
          <a:lstStyle/>
          <a:p>
            <a:pPr marL="449580">
              <a:lnSpc>
                <a:spcPct val="150000"/>
              </a:lnSpc>
            </a:pPr>
            <a:r>
              <a:rPr lang="es-ES_tradnl" dirty="0">
                <a:latin typeface="Arial" panose="020B0604020202020204" pitchFamily="34" charset="0"/>
                <a:ea typeface="Calibri" panose="020F0502020204030204" pitchFamily="34" charset="0"/>
              </a:rPr>
              <a:t>H0: La preferencia de consumo de cerveza en los consumidores del Distrito Metropolitano de Quito es igual en cada uno de los niveles de disposición de pago de los consumidores.</a:t>
            </a:r>
            <a:endParaRPr lang="es-EC" dirty="0">
              <a:latin typeface="Times New Roman" panose="02020603050405020304" pitchFamily="18" charset="0"/>
              <a:ea typeface="Calibri" panose="020F0502020204030204" pitchFamily="34" charset="0"/>
            </a:endParaRPr>
          </a:p>
          <a:p>
            <a:pPr marL="449580">
              <a:lnSpc>
                <a:spcPct val="150000"/>
              </a:lnSpc>
            </a:pPr>
            <a:r>
              <a:rPr lang="es-ES_tradnl" dirty="0">
                <a:latin typeface="Arial" panose="020B0604020202020204" pitchFamily="34" charset="0"/>
                <a:ea typeface="Calibri" panose="020F0502020204030204" pitchFamily="34" charset="0"/>
              </a:rPr>
              <a:t> </a:t>
            </a:r>
            <a:endParaRPr lang="es-EC" dirty="0">
              <a:latin typeface="Times New Roman" panose="02020603050405020304" pitchFamily="18" charset="0"/>
              <a:ea typeface="Calibri" panose="020F0502020204030204" pitchFamily="34" charset="0"/>
            </a:endParaRPr>
          </a:p>
          <a:p>
            <a:pPr marL="449580">
              <a:lnSpc>
                <a:spcPct val="150000"/>
              </a:lnSpc>
            </a:pPr>
            <a:r>
              <a:rPr lang="es-ES_tradnl" dirty="0">
                <a:latin typeface="Arial" panose="020B0604020202020204" pitchFamily="34" charset="0"/>
                <a:ea typeface="Calibri" panose="020F0502020204030204" pitchFamily="34" charset="0"/>
              </a:rPr>
              <a:t>H1: La preferencia de consumo de cerveza en los consumidores del Distrito Metropolitano de Quito difiere en cada uno de los niveles de disposición de pago de los consumidores.</a:t>
            </a:r>
            <a:endParaRPr lang="es-EC" dirty="0">
              <a:effectLst/>
              <a:latin typeface="Times New Roman" panose="02020603050405020304" pitchFamily="18" charset="0"/>
              <a:ea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234061661"/>
              </p:ext>
            </p:extLst>
          </p:nvPr>
        </p:nvGraphicFramePr>
        <p:xfrm>
          <a:off x="6661150" y="938556"/>
          <a:ext cx="4648200" cy="1920240"/>
        </p:xfrm>
        <a:graphic>
          <a:graphicData uri="http://schemas.openxmlformats.org/drawingml/2006/table">
            <a:tbl>
              <a:tblPr>
                <a:tableStyleId>{76D5DDDD-21E9-4AC1-9948-8ADDF2D7D2CF}</a:tableStyleId>
              </a:tblPr>
              <a:tblGrid>
                <a:gridCol w="1911273">
                  <a:extLst>
                    <a:ext uri="{9D8B030D-6E8A-4147-A177-3AD203B41FA5}">
                      <a16:colId xmlns:a16="http://schemas.microsoft.com/office/drawing/2014/main" val="20000"/>
                    </a:ext>
                  </a:extLst>
                </a:gridCol>
                <a:gridCol w="800866">
                  <a:extLst>
                    <a:ext uri="{9D8B030D-6E8A-4147-A177-3AD203B41FA5}">
                      <a16:colId xmlns:a16="http://schemas.microsoft.com/office/drawing/2014/main" val="20001"/>
                    </a:ext>
                  </a:extLst>
                </a:gridCol>
                <a:gridCol w="788789">
                  <a:extLst>
                    <a:ext uri="{9D8B030D-6E8A-4147-A177-3AD203B41FA5}">
                      <a16:colId xmlns:a16="http://schemas.microsoft.com/office/drawing/2014/main" val="20002"/>
                    </a:ext>
                  </a:extLst>
                </a:gridCol>
                <a:gridCol w="1147272">
                  <a:extLst>
                    <a:ext uri="{9D8B030D-6E8A-4147-A177-3AD203B41FA5}">
                      <a16:colId xmlns:a16="http://schemas.microsoft.com/office/drawing/2014/main" val="20003"/>
                    </a:ext>
                  </a:extLst>
                </a:gridCol>
              </a:tblGrid>
              <a:tr h="0">
                <a:tc gridSpan="4">
                  <a:txBody>
                    <a:bodyPr/>
                    <a:lstStyle/>
                    <a:p>
                      <a:pPr marL="38100" marR="38100" algn="ctr">
                        <a:lnSpc>
                          <a:spcPct val="150000"/>
                        </a:lnSpc>
                        <a:spcAft>
                          <a:spcPts val="0"/>
                        </a:spcAft>
                      </a:pPr>
                      <a:r>
                        <a:rPr lang="es-ES_tradnl" sz="1200" dirty="0">
                          <a:effectLst/>
                        </a:rPr>
                        <a:t>Pruebas de </a:t>
                      </a:r>
                      <a:r>
                        <a:rPr lang="es-ES_tradnl" sz="1200" dirty="0" err="1">
                          <a:effectLst/>
                        </a:rPr>
                        <a:t>chi</a:t>
                      </a:r>
                      <a:r>
                        <a:rPr lang="es-ES_tradnl" sz="1200" dirty="0">
                          <a:effectLst/>
                        </a:rPr>
                        <a:t>-cuadrado</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5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dirty="0">
                          <a:effectLst/>
                        </a:rPr>
                        <a:t>Valor</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gl</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ctr">
                        <a:lnSpc>
                          <a:spcPct val="150000"/>
                        </a:lnSpc>
                        <a:spcAft>
                          <a:spcPts val="0"/>
                        </a:spcAft>
                      </a:pPr>
                      <a:r>
                        <a:rPr lang="es-ES_tradnl" sz="1200">
                          <a:effectLst/>
                        </a:rPr>
                        <a:t>Sig. asintótica (bilateral)</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1"/>
                  </a:ext>
                </a:extLst>
              </a:tr>
              <a:tr h="0">
                <a:tc>
                  <a:txBody>
                    <a:bodyPr/>
                    <a:lstStyle/>
                    <a:p>
                      <a:pPr marL="38100" marR="38100">
                        <a:lnSpc>
                          <a:spcPct val="150000"/>
                        </a:lnSpc>
                        <a:spcAft>
                          <a:spcPts val="0"/>
                        </a:spcAft>
                      </a:pPr>
                      <a:r>
                        <a:rPr lang="es-ES_tradnl" sz="1200">
                          <a:effectLst/>
                        </a:rPr>
                        <a:t>Chi-cuadrado de Pearson</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13,093</a:t>
                      </a:r>
                      <a:r>
                        <a:rPr lang="es-ES_tradnl" sz="1200" baseline="30000">
                          <a:effectLst/>
                        </a:rPr>
                        <a:t>a</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4</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,011</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2"/>
                  </a:ext>
                </a:extLst>
              </a:tr>
              <a:tr h="0">
                <a:tc>
                  <a:txBody>
                    <a:bodyPr/>
                    <a:lstStyle/>
                    <a:p>
                      <a:pPr marL="38100" marR="38100">
                        <a:lnSpc>
                          <a:spcPct val="150000"/>
                        </a:lnSpc>
                        <a:spcAft>
                          <a:spcPts val="0"/>
                        </a:spcAft>
                      </a:pPr>
                      <a:r>
                        <a:rPr lang="es-ES_tradnl" sz="1200">
                          <a:effectLst/>
                        </a:rPr>
                        <a:t>Razón de verosimilitudes</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13,728</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4</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,008</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3"/>
                  </a:ext>
                </a:extLst>
              </a:tr>
              <a:tr h="0">
                <a:tc>
                  <a:txBody>
                    <a:bodyPr/>
                    <a:lstStyle/>
                    <a:p>
                      <a:pPr marL="38100" marR="38100">
                        <a:lnSpc>
                          <a:spcPct val="150000"/>
                        </a:lnSpc>
                        <a:spcAft>
                          <a:spcPts val="0"/>
                        </a:spcAft>
                      </a:pPr>
                      <a:r>
                        <a:rPr lang="es-ES_tradnl" sz="1200">
                          <a:effectLst/>
                        </a:rPr>
                        <a:t>Asociación lineal por lineal</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2,080</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1</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marL="38100" marR="38100" algn="r">
                        <a:lnSpc>
                          <a:spcPct val="150000"/>
                        </a:lnSpc>
                        <a:spcAft>
                          <a:spcPts val="0"/>
                        </a:spcAft>
                      </a:pPr>
                      <a:r>
                        <a:rPr lang="es-ES_tradnl" sz="1200">
                          <a:effectLst/>
                        </a:rPr>
                        <a:t>,149</a:t>
                      </a:r>
                      <a:endParaRPr lang="es-EC" sz="120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4"/>
                  </a:ext>
                </a:extLst>
              </a:tr>
              <a:tr h="0">
                <a:tc>
                  <a:txBody>
                    <a:bodyPr/>
                    <a:lstStyle/>
                    <a:p>
                      <a:pPr marL="38100" marR="38100">
                        <a:lnSpc>
                          <a:spcPct val="150000"/>
                        </a:lnSpc>
                        <a:spcAft>
                          <a:spcPts val="0"/>
                        </a:spcAft>
                      </a:pPr>
                      <a:r>
                        <a:rPr lang="es-ES_tradnl" sz="1200">
                          <a:effectLst/>
                        </a:rPr>
                        <a:t>N de casos válidos</a:t>
                      </a:r>
                      <a:endParaRPr lang="es-EC" sz="1200">
                        <a:effectLst/>
                        <a:latin typeface="Times New Roman" panose="02020603050405020304" pitchFamily="18" charset="0"/>
                        <a:ea typeface="Calibri" panose="020F0502020204030204" pitchFamily="34" charset="0"/>
                        <a:cs typeface="Cordia New"/>
                      </a:endParaRPr>
                    </a:p>
                  </a:txBody>
                  <a:tcPr marL="0" marR="0" marT="0" marB="0" anchor="ctr"/>
                </a:tc>
                <a:tc>
                  <a:txBody>
                    <a:bodyPr/>
                    <a:lstStyle/>
                    <a:p>
                      <a:pPr marL="38100" marR="38100" algn="r">
                        <a:lnSpc>
                          <a:spcPct val="150000"/>
                        </a:lnSpc>
                        <a:spcAft>
                          <a:spcPts val="0"/>
                        </a:spcAft>
                      </a:pPr>
                      <a:r>
                        <a:rPr lang="es-ES_tradnl" sz="1200">
                          <a:effectLst/>
                        </a:rPr>
                        <a:t>271</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a:lnSpc>
                          <a:spcPct val="150000"/>
                        </a:lnSpc>
                        <a:spcAft>
                          <a:spcPts val="0"/>
                        </a:spcAft>
                      </a:pPr>
                      <a:r>
                        <a:rPr lang="es-ES_tradnl" sz="1200">
                          <a:effectLst/>
                        </a:rPr>
                        <a:t> </a:t>
                      </a:r>
                      <a:endParaRPr lang="es-EC" sz="1200">
                        <a:effectLst/>
                        <a:latin typeface="Times New Roman" panose="02020603050405020304" pitchFamily="18" charset="0"/>
                        <a:ea typeface="Calibri" panose="020F0502020204030204" pitchFamily="34" charset="0"/>
                        <a:cs typeface="Cordia New"/>
                      </a:endParaRPr>
                    </a:p>
                  </a:txBody>
                  <a:tcPr marL="0" marR="0" marT="0" marB="0"/>
                </a:tc>
                <a:tc>
                  <a:txBody>
                    <a:bodyPr/>
                    <a:lstStyle/>
                    <a:p>
                      <a:pPr>
                        <a:lnSpc>
                          <a:spcPct val="15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cs typeface="Cordia New"/>
                      </a:endParaRPr>
                    </a:p>
                  </a:txBody>
                  <a:tcPr marL="0" marR="0" marT="0" marB="0"/>
                </a:tc>
                <a:extLst>
                  <a:ext uri="{0D108BD9-81ED-4DB2-BD59-A6C34878D82A}">
                    <a16:rowId xmlns:a16="http://schemas.microsoft.com/office/drawing/2014/main" val="10005"/>
                  </a:ext>
                </a:extLst>
              </a:tr>
            </a:tbl>
          </a:graphicData>
        </a:graphic>
      </p:graphicFrame>
      <p:sp>
        <p:nvSpPr>
          <p:cNvPr id="5" name="Rectángulo 4"/>
          <p:cNvSpPr/>
          <p:nvPr/>
        </p:nvSpPr>
        <p:spPr>
          <a:xfrm>
            <a:off x="5937250" y="3676039"/>
            <a:ext cx="6096000" cy="2677656"/>
          </a:xfrm>
          <a:prstGeom prst="rect">
            <a:avLst/>
          </a:prstGeom>
        </p:spPr>
        <p:txBody>
          <a:bodyPr>
            <a:spAutoFit/>
          </a:bodyPr>
          <a:lstStyle/>
          <a:p>
            <a:pPr indent="252095" algn="just">
              <a:lnSpc>
                <a:spcPct val="150000"/>
              </a:lnSpc>
              <a:spcBef>
                <a:spcPts val="5"/>
              </a:spcBef>
            </a:pPr>
            <a:r>
              <a:rPr lang="es-419" b="1" dirty="0" smtClean="0">
                <a:latin typeface="Arial" panose="020B0604020202020204" pitchFamily="34" charset="0"/>
                <a:ea typeface="Calibri" panose="020F0502020204030204" pitchFamily="34" charset="0"/>
              </a:rPr>
              <a:t>Análisis:</a:t>
            </a:r>
            <a:endParaRPr lang="es-EC" b="1" dirty="0" smtClean="0">
              <a:latin typeface="Arial" panose="020B0604020202020204" pitchFamily="34" charset="0"/>
              <a:ea typeface="Calibri" panose="020F0502020204030204" pitchFamily="34" charset="0"/>
            </a:endParaRPr>
          </a:p>
          <a:p>
            <a:pPr indent="252095" algn="just">
              <a:lnSpc>
                <a:spcPct val="150000"/>
              </a:lnSpc>
              <a:spcBef>
                <a:spcPts val="5"/>
              </a:spcBef>
            </a:pPr>
            <a:r>
              <a:rPr lang="es-EC" dirty="0" smtClean="0">
                <a:latin typeface="Arial" panose="020B0604020202020204" pitchFamily="34" charset="0"/>
                <a:ea typeface="Calibri" panose="020F0502020204030204" pitchFamily="34" charset="0"/>
              </a:rPr>
              <a:t>De </a:t>
            </a:r>
            <a:r>
              <a:rPr lang="es-EC" dirty="0">
                <a:latin typeface="Arial" panose="020B0604020202020204" pitchFamily="34" charset="0"/>
                <a:ea typeface="Calibri" panose="020F0502020204030204" pitchFamily="34" charset="0"/>
              </a:rPr>
              <a:t>acuerdo al valor de Chi cuadrado de Pearson que es de 13,093 y el valor de</a:t>
            </a:r>
            <a:r>
              <a:rPr lang="es-EC" dirty="0">
                <a:latin typeface="Arial" panose="020B0604020202020204" pitchFamily="34" charset="0"/>
                <a:ea typeface="Times New Roman" panose="02020603050405020304" pitchFamily="18" charset="0"/>
              </a:rPr>
              <a:t> </a:t>
            </a:r>
            <a:r>
              <a:rPr lang="es-EC" dirty="0">
                <a:latin typeface="Arial" panose="020B0604020202020204" pitchFamily="34" charset="0"/>
                <a:ea typeface="Calibri" panose="020F0502020204030204" pitchFamily="34" charset="0"/>
              </a:rPr>
              <a:t>significancia asociado es de 0,011 menor que el grado de significancia permitido de (0,05), por lo tanto se rechaza la hipótesis nula que afirma que las variables son d</a:t>
            </a:r>
            <a:r>
              <a:rPr lang="es-EC" dirty="0" smtClean="0">
                <a:latin typeface="Arial" panose="020B0604020202020204" pitchFamily="34" charset="0"/>
                <a:ea typeface="Calibri" panose="020F0502020204030204" pitchFamily="34" charset="0"/>
              </a:rPr>
              <a:t>ependientes</a:t>
            </a:r>
            <a:r>
              <a:rPr lang="es-EC" dirty="0">
                <a:latin typeface="Arial" panose="020B0604020202020204" pitchFamily="34" charset="0"/>
                <a:ea typeface="Calibri" panose="020F0502020204030204" pitchFamily="34" charset="0"/>
              </a:rPr>
              <a:t>, es decir  no hay relación entre considerar que la preferencia de cerveza en los consumidores del Distrito Metropolitano de Quito difiere en cada nivel de disposición de pago de los encuestados.</a:t>
            </a:r>
            <a:endParaRPr lang="es-EC" dirty="0">
              <a:effectLst/>
              <a:latin typeface="Times New Roman" panose="02020603050405020304" pitchFamily="18" charset="0"/>
              <a:ea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350" y="2858795"/>
            <a:ext cx="5772150" cy="3494899"/>
          </a:xfrm>
          <a:prstGeom prst="rect">
            <a:avLst/>
          </a:prstGeom>
          <a:noFill/>
          <a:ln>
            <a:noFill/>
          </a:ln>
        </p:spPr>
      </p:pic>
    </p:spTree>
    <p:extLst>
      <p:ext uri="{BB962C8B-B14F-4D97-AF65-F5344CB8AC3E}">
        <p14:creationId xmlns:p14="http://schemas.microsoft.com/office/powerpoint/2010/main" val="2011205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smtClean="0"/>
              <a:t>Resultados Modelo KANO </a:t>
            </a:r>
            <a:endParaRPr lang="es-ES_tradnl" dirty="0"/>
          </a:p>
        </p:txBody>
      </p:sp>
      <p:sp>
        <p:nvSpPr>
          <p:cNvPr id="5" name="Marcador de texto 4"/>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545709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0" y="-9858"/>
            <a:ext cx="12192000" cy="723567"/>
          </a:xfrm>
        </p:spPr>
        <p:txBody>
          <a:bodyPr>
            <a:normAutofit fontScale="90000"/>
          </a:bodyPr>
          <a:lstStyle/>
          <a:p>
            <a:r>
              <a:rPr lang="es-ES_tradnl" dirty="0" smtClean="0"/>
              <a:t>Matriz de recolección de datos: Color de la cerveza </a:t>
            </a:r>
            <a:endParaRPr lang="es-ES_tradnl" dirty="0"/>
          </a:p>
        </p:txBody>
      </p:sp>
      <p:graphicFrame>
        <p:nvGraphicFramePr>
          <p:cNvPr id="6" name="Marcador de contenido 5"/>
          <p:cNvGraphicFramePr>
            <a:graphicFrameLocks noGrp="1"/>
          </p:cNvGraphicFramePr>
          <p:nvPr>
            <p:ph idx="4294967295"/>
            <p:extLst>
              <p:ext uri="{D42A27DB-BD31-4B8C-83A1-F6EECF244321}">
                <p14:modId xmlns:p14="http://schemas.microsoft.com/office/powerpoint/2010/main" val="3243647901"/>
              </p:ext>
            </p:extLst>
          </p:nvPr>
        </p:nvGraphicFramePr>
        <p:xfrm>
          <a:off x="393700" y="1000125"/>
          <a:ext cx="4616641" cy="2835371"/>
        </p:xfrm>
        <a:graphic>
          <a:graphicData uri="http://schemas.openxmlformats.org/drawingml/2006/table">
            <a:tbl>
              <a:tblPr firstRow="1" firstCol="1" bandRow="1"/>
              <a:tblGrid>
                <a:gridCol w="1885815">
                  <a:extLst>
                    <a:ext uri="{9D8B030D-6E8A-4147-A177-3AD203B41FA5}">
                      <a16:colId xmlns:a16="http://schemas.microsoft.com/office/drawing/2014/main" val="20000"/>
                    </a:ext>
                  </a:extLst>
                </a:gridCol>
                <a:gridCol w="376816">
                  <a:extLst>
                    <a:ext uri="{9D8B030D-6E8A-4147-A177-3AD203B41FA5}">
                      <a16:colId xmlns:a16="http://schemas.microsoft.com/office/drawing/2014/main" val="20001"/>
                    </a:ext>
                  </a:extLst>
                </a:gridCol>
                <a:gridCol w="470802">
                  <a:extLst>
                    <a:ext uri="{9D8B030D-6E8A-4147-A177-3AD203B41FA5}">
                      <a16:colId xmlns:a16="http://schemas.microsoft.com/office/drawing/2014/main" val="20002"/>
                    </a:ext>
                  </a:extLst>
                </a:gridCol>
                <a:gridCol w="470802">
                  <a:extLst>
                    <a:ext uri="{9D8B030D-6E8A-4147-A177-3AD203B41FA5}">
                      <a16:colId xmlns:a16="http://schemas.microsoft.com/office/drawing/2014/main" val="20003"/>
                    </a:ext>
                  </a:extLst>
                </a:gridCol>
                <a:gridCol w="470802">
                  <a:extLst>
                    <a:ext uri="{9D8B030D-6E8A-4147-A177-3AD203B41FA5}">
                      <a16:colId xmlns:a16="http://schemas.microsoft.com/office/drawing/2014/main" val="20004"/>
                    </a:ext>
                  </a:extLst>
                </a:gridCol>
                <a:gridCol w="470802">
                  <a:extLst>
                    <a:ext uri="{9D8B030D-6E8A-4147-A177-3AD203B41FA5}">
                      <a16:colId xmlns:a16="http://schemas.microsoft.com/office/drawing/2014/main" val="20005"/>
                    </a:ext>
                  </a:extLst>
                </a:gridCol>
                <a:gridCol w="470802">
                  <a:extLst>
                    <a:ext uri="{9D8B030D-6E8A-4147-A177-3AD203B41FA5}">
                      <a16:colId xmlns:a16="http://schemas.microsoft.com/office/drawing/2014/main" val="20006"/>
                    </a:ext>
                  </a:extLst>
                </a:gridCol>
              </a:tblGrid>
              <a:tr h="405053">
                <a:tc rowSpan="2" gridSpan="2">
                  <a:txBody>
                    <a:bodyPr/>
                    <a:lstStyle/>
                    <a:p>
                      <a:pPr algn="ctr">
                        <a:lnSpc>
                          <a:spcPct val="150000"/>
                        </a:lnSpc>
                        <a:spcAft>
                          <a:spcPts val="0"/>
                        </a:spcAft>
                      </a:pPr>
                      <a:r>
                        <a:rPr lang="es-ES_tradnl" sz="1200" b="1" dirty="0">
                          <a:solidFill>
                            <a:srgbClr val="000000"/>
                          </a:solidFill>
                          <a:effectLst/>
                          <a:latin typeface="Arial" charset="0"/>
                          <a:ea typeface="Times New Roman" charset="0"/>
                        </a:rPr>
                        <a:t>color cerveza</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s-ES_tradnl"/>
                    </a:p>
                  </a:txBody>
                  <a:tcPr/>
                </a:tc>
                <a:tc gridSpan="5">
                  <a:txBody>
                    <a:bodyPr/>
                    <a:lstStyle/>
                    <a:p>
                      <a:pPr algn="ctr">
                        <a:lnSpc>
                          <a:spcPct val="150000"/>
                        </a:lnSpc>
                        <a:spcAft>
                          <a:spcPts val="0"/>
                        </a:spcAft>
                      </a:pPr>
                      <a:r>
                        <a:rPr lang="es-ES_tradnl" sz="1200" b="1" dirty="0">
                          <a:solidFill>
                            <a:srgbClr val="000000"/>
                          </a:solidFill>
                          <a:effectLst/>
                          <a:latin typeface="Arial" charset="0"/>
                          <a:ea typeface="Times New Roman" charset="0"/>
                        </a:rPr>
                        <a:t>Disfuncional</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405053">
                <a:tc gridSpan="2" vMerge="1">
                  <a:txBody>
                    <a:bodyPr/>
                    <a:lstStyle/>
                    <a:p>
                      <a:endParaRPr lang="es-ES_tradnl"/>
                    </a:p>
                  </a:txBody>
                  <a:tcPr/>
                </a:tc>
                <a:tc hMerge="1"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3</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05053">
                <a:tc rowSpan="5">
                  <a:txBody>
                    <a:bodyPr/>
                    <a:lstStyle/>
                    <a:p>
                      <a:pPr algn="ctr">
                        <a:lnSpc>
                          <a:spcPct val="150000"/>
                        </a:lnSpc>
                        <a:spcAft>
                          <a:spcPts val="0"/>
                        </a:spcAft>
                      </a:pPr>
                      <a:r>
                        <a:rPr lang="es-ES_tradnl" sz="1200">
                          <a:solidFill>
                            <a:srgbClr val="000000"/>
                          </a:solidFill>
                          <a:effectLst/>
                          <a:latin typeface="Arial" charset="0"/>
                          <a:ea typeface="Times New Roman" charset="0"/>
                        </a:rPr>
                        <a:t>Funcional</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9</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29</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16</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74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5053">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35</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5053">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3</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2</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32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5053">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5053">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1</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pic>
        <p:nvPicPr>
          <p:cNvPr id="8" name="Marcador de contenido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900" y="1959864"/>
            <a:ext cx="6654800" cy="3279648"/>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610218989"/>
              </p:ext>
            </p:extLst>
          </p:nvPr>
        </p:nvGraphicFramePr>
        <p:xfrm>
          <a:off x="1623028" y="4325112"/>
          <a:ext cx="2157984" cy="1828800"/>
        </p:xfrm>
        <a:graphic>
          <a:graphicData uri="http://schemas.openxmlformats.org/drawingml/2006/table">
            <a:tbl>
              <a:tblPr/>
              <a:tblGrid>
                <a:gridCol w="895490">
                  <a:extLst>
                    <a:ext uri="{9D8B030D-6E8A-4147-A177-3AD203B41FA5}">
                      <a16:colId xmlns:a16="http://schemas.microsoft.com/office/drawing/2014/main" val="20000"/>
                    </a:ext>
                  </a:extLst>
                </a:gridCol>
                <a:gridCol w="543166">
                  <a:extLst>
                    <a:ext uri="{9D8B030D-6E8A-4147-A177-3AD203B41FA5}">
                      <a16:colId xmlns:a16="http://schemas.microsoft.com/office/drawing/2014/main" val="20001"/>
                    </a:ext>
                  </a:extLst>
                </a:gridCol>
                <a:gridCol w="719328">
                  <a:extLst>
                    <a:ext uri="{9D8B030D-6E8A-4147-A177-3AD203B41FA5}">
                      <a16:colId xmlns:a16="http://schemas.microsoft.com/office/drawing/2014/main" val="20002"/>
                    </a:ext>
                  </a:extLst>
                </a:gridCol>
              </a:tblGrid>
              <a:tr h="190500">
                <a:tc>
                  <a:txBody>
                    <a:bodyPr/>
                    <a:lstStyle/>
                    <a:p>
                      <a:pPr algn="ctr" fontAlgn="b"/>
                      <a:r>
                        <a:rPr lang="es-ES_tradnl" sz="1100" b="1" i="0" u="none" strike="noStrike" dirty="0">
                          <a:solidFill>
                            <a:srgbClr val="000000"/>
                          </a:solidFill>
                          <a:effectLst/>
                          <a:latin typeface="Calibri" charset="0"/>
                        </a:rPr>
                        <a:t>Atributo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1" i="0" u="none" strike="noStrike" dirty="0">
                          <a:solidFill>
                            <a:srgbClr val="000000"/>
                          </a:solidFill>
                          <a:effectLst/>
                          <a:latin typeface="Calibri" charset="0"/>
                        </a:rPr>
                        <a:t>SUM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1100" b="1" i="0" u="none" strike="noStrike" dirty="0">
                          <a:solidFill>
                            <a:srgbClr val="000000"/>
                          </a:solidFill>
                          <a:effectLst/>
                          <a:latin typeface="Calibri" charset="0"/>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300">
                <a:tc>
                  <a:txBody>
                    <a:bodyPr/>
                    <a:lstStyle/>
                    <a:p>
                      <a:pPr algn="ctr" fontAlgn="b"/>
                      <a:r>
                        <a:rPr lang="es-ES" sz="1100" b="1" i="0" u="none" strike="noStrike" dirty="0" smtClean="0">
                          <a:solidFill>
                            <a:srgbClr val="000000"/>
                          </a:solidFill>
                          <a:effectLst/>
                          <a:latin typeface="Calibri" charset="0"/>
                        </a:rPr>
                        <a:t>Q</a:t>
                      </a:r>
                      <a:r>
                        <a:rPr lang="mr-IN" sz="1100" b="1" i="0" u="none" strike="noStrike" dirty="0" smtClean="0">
                          <a:solidFill>
                            <a:srgbClr val="000000"/>
                          </a:solidFill>
                          <a:effectLst/>
                          <a:latin typeface="Calibri" charset="0"/>
                        </a:rPr>
                        <a:t>=</a:t>
                      </a:r>
                      <a:endParaRPr lang="mr-IN" sz="1100" b="1"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dirty="0">
                          <a:solidFill>
                            <a:srgbClr val="000000"/>
                          </a:solidFill>
                          <a:effectLst/>
                          <a:latin typeface="Calibri" charset="0"/>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100" b="0" i="0" u="none" strike="noStrike" dirty="0" smtClean="0">
                          <a:solidFill>
                            <a:srgbClr val="000000"/>
                          </a:solidFill>
                          <a:effectLst/>
                          <a:latin typeface="Calibri" charset="0"/>
                        </a:rPr>
                        <a:t>3,69</a:t>
                      </a:r>
                      <a:r>
                        <a:rPr lang="es-ES" sz="1100" b="0" i="0" u="none" strike="noStrike" dirty="0" smtClean="0">
                          <a:solidFill>
                            <a:srgbClr val="000000"/>
                          </a:solidFill>
                          <a:effectLst/>
                          <a:latin typeface="Calibri" charset="0"/>
                        </a:rPr>
                        <a:t>%</a:t>
                      </a:r>
                      <a:endParaRPr lang="uk-UA"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300">
                <a:tc>
                  <a:txBody>
                    <a:bodyPr/>
                    <a:lstStyle/>
                    <a:p>
                      <a:pPr algn="ctr" fontAlgn="b"/>
                      <a:r>
                        <a:rPr lang="mr-IN" sz="1100" b="1" i="0" u="none" strike="noStrike" dirty="0" err="1">
                          <a:solidFill>
                            <a:srgbClr val="000000"/>
                          </a:solidFill>
                          <a:effectLst/>
                          <a:latin typeface="Calibri" charset="0"/>
                        </a:rPr>
                        <a:t>A</a:t>
                      </a:r>
                      <a:r>
                        <a:rPr lang="mr-IN" sz="1100" b="1" i="0" u="none" strike="noStrike" dirty="0">
                          <a:solidFill>
                            <a:srgbClr val="000000"/>
                          </a:solidFill>
                          <a:effectLst/>
                          <a:latin typeface="Calibri" charset="0"/>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dirty="0">
                          <a:solidFill>
                            <a:srgbClr val="000000"/>
                          </a:solidFill>
                          <a:effectLst/>
                          <a:latin typeface="Calibri" charset="0"/>
                        </a:rPr>
                        <a:t>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dirty="0" smtClean="0">
                          <a:solidFill>
                            <a:srgbClr val="000000"/>
                          </a:solidFill>
                          <a:effectLst/>
                          <a:latin typeface="Calibri" charset="0"/>
                        </a:rPr>
                        <a:t>22,14%</a:t>
                      </a:r>
                      <a:endParaRPr lang="is-IS"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300">
                <a:tc>
                  <a:txBody>
                    <a:bodyPr/>
                    <a:lstStyle/>
                    <a:p>
                      <a:pPr algn="ctr" fontAlgn="b"/>
                      <a:r>
                        <a:rPr lang="es-ES" sz="1100" b="1" i="0" u="none" strike="noStrike" dirty="0" smtClean="0">
                          <a:solidFill>
                            <a:srgbClr val="000000"/>
                          </a:solidFill>
                          <a:effectLst/>
                          <a:latin typeface="Calibri" charset="0"/>
                        </a:rPr>
                        <a:t>O</a:t>
                      </a:r>
                      <a:r>
                        <a:rPr lang="mr-IN" sz="1100" b="1" i="0" u="none" strike="noStrike" dirty="0" smtClean="0">
                          <a:solidFill>
                            <a:srgbClr val="000000"/>
                          </a:solidFill>
                          <a:effectLst/>
                          <a:latin typeface="Calibri" charset="0"/>
                        </a:rPr>
                        <a:t>=</a:t>
                      </a:r>
                      <a:endParaRPr lang="mr-IN" sz="1100" b="1"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Calibri" charset="0"/>
                        </a:rPr>
                        <a:t>74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dirty="0" smtClean="0">
                          <a:solidFill>
                            <a:srgbClr val="000000"/>
                          </a:solidFill>
                          <a:effectLst/>
                          <a:latin typeface="Calibri" charset="0"/>
                        </a:rPr>
                        <a:t>27,31%</a:t>
                      </a:r>
                      <a:endParaRPr lang="is-IS"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300">
                <a:tc>
                  <a:txBody>
                    <a:bodyPr/>
                    <a:lstStyle/>
                    <a:p>
                      <a:pPr algn="ctr" fontAlgn="b"/>
                      <a:r>
                        <a:rPr lang="mr-IN" sz="1100" b="1" i="0" u="none" strike="noStrike">
                          <a:solidFill>
                            <a:srgbClr val="000000"/>
                          </a:solidFill>
                          <a:effectLst/>
                          <a:latin typeface="Calibri" charset="0"/>
                        </a:rPr>
                        <a:t>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a:solidFill>
                            <a:srgbClr val="000000"/>
                          </a:solidFill>
                          <a:effectLst/>
                          <a:latin typeface="Calibri" charset="0"/>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100" b="0" i="0" u="none" strike="noStrike" dirty="0" smtClean="0">
                          <a:solidFill>
                            <a:srgbClr val="000000"/>
                          </a:solidFill>
                          <a:effectLst/>
                          <a:latin typeface="Calibri" charset="0"/>
                        </a:rPr>
                        <a:t>5,17</a:t>
                      </a:r>
                      <a:r>
                        <a:rPr lang="es-ES" sz="1100" b="0" i="0" u="none" strike="noStrike" dirty="0" smtClean="0">
                          <a:solidFill>
                            <a:srgbClr val="000000"/>
                          </a:solidFill>
                          <a:effectLst/>
                          <a:latin typeface="Calibri" charset="0"/>
                        </a:rPr>
                        <a:t>%</a:t>
                      </a:r>
                      <a:endParaRPr lang="uk-UA"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1300">
                <a:tc>
                  <a:txBody>
                    <a:bodyPr/>
                    <a:lstStyle/>
                    <a:p>
                      <a:pPr algn="ctr" fontAlgn="b"/>
                      <a:r>
                        <a:rPr lang="mr-IN" sz="1100" b="1" i="0" u="none" strike="noStrike">
                          <a:solidFill>
                            <a:srgbClr val="000000"/>
                          </a:solidFill>
                          <a:effectLst/>
                          <a:latin typeface="Calibri" charset="0"/>
                        </a:rPr>
                        <a:t>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a:solidFill>
                            <a:srgbClr val="000000"/>
                          </a:solidFill>
                          <a:effectLst/>
                          <a:latin typeface="Calibri" charset="0"/>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dirty="0" smtClean="0">
                          <a:solidFill>
                            <a:srgbClr val="000000"/>
                          </a:solidFill>
                          <a:effectLst/>
                          <a:latin typeface="Calibri" charset="0"/>
                        </a:rPr>
                        <a:t>9,23%</a:t>
                      </a:r>
                      <a:endParaRPr lang="is-IS"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300">
                <a:tc>
                  <a:txBody>
                    <a:bodyPr/>
                    <a:lstStyle/>
                    <a:p>
                      <a:pPr algn="ctr" fontAlgn="b"/>
                      <a:r>
                        <a:rPr lang="es-ES" sz="1100" b="1" i="0" u="none" strike="noStrike" dirty="0" smtClean="0">
                          <a:solidFill>
                            <a:srgbClr val="000000"/>
                          </a:solidFill>
                          <a:effectLst/>
                          <a:latin typeface="Calibri" charset="0"/>
                        </a:rPr>
                        <a:t>M</a:t>
                      </a:r>
                      <a:r>
                        <a:rPr lang="mr-IN" sz="1100" b="1" i="0" u="none" strike="noStrike" dirty="0" smtClean="0">
                          <a:solidFill>
                            <a:srgbClr val="000000"/>
                          </a:solidFill>
                          <a:effectLst/>
                          <a:latin typeface="Calibri" charset="0"/>
                        </a:rPr>
                        <a:t>=</a:t>
                      </a:r>
                      <a:endParaRPr lang="mr-IN" sz="1100" b="1"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a:solidFill>
                            <a:srgbClr val="000000"/>
                          </a:solidFill>
                          <a:effectLst/>
                          <a:latin typeface="Calibri" charset="0"/>
                        </a:rPr>
                        <a:t>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100" b="0" i="0" u="none" strike="noStrike" dirty="0" smtClean="0">
                          <a:solidFill>
                            <a:srgbClr val="000000"/>
                          </a:solidFill>
                          <a:effectLst/>
                          <a:latin typeface="Calibri" charset="0"/>
                        </a:rPr>
                        <a:t>32,47%</a:t>
                      </a:r>
                      <a:endParaRPr lang="fi-FI"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s-ES_tradnl" sz="1100" b="1" i="0" u="none" strike="noStrike">
                          <a:solidFill>
                            <a:srgbClr val="000000"/>
                          </a:solidFill>
                          <a:effectLst/>
                          <a:latin typeface="Calibri" charset="0"/>
                        </a:rPr>
                        <a:t>TOTAL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dirty="0">
                          <a:solidFill>
                            <a:srgbClr val="000000"/>
                          </a:solidFill>
                          <a:effectLst/>
                          <a:latin typeface="Calibri" charset="0"/>
                        </a:rPr>
                        <a:t>271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dirty="0" smtClean="0">
                          <a:solidFill>
                            <a:srgbClr val="000000"/>
                          </a:solidFill>
                          <a:effectLst/>
                          <a:latin typeface="Calibri" charset="0"/>
                        </a:rPr>
                        <a:t>100%</a:t>
                      </a:r>
                      <a:endParaRPr lang="is-IS"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CuadroTexto 1">
            <a:hlinkClick r:id="rId3" action="ppaction://hlinkfile"/>
          </p:cNvPr>
          <p:cNvSpPr txBox="1"/>
          <p:nvPr/>
        </p:nvSpPr>
        <p:spPr>
          <a:xfrm>
            <a:off x="11353800" y="6485667"/>
            <a:ext cx="713657" cy="307777"/>
          </a:xfrm>
          <a:prstGeom prst="rect">
            <a:avLst/>
          </a:prstGeom>
          <a:solidFill>
            <a:schemeClr val="bg1"/>
          </a:solidFill>
        </p:spPr>
        <p:txBody>
          <a:bodyPr wrap="none" rtlCol="0">
            <a:spAutoFit/>
          </a:bodyPr>
          <a:lstStyle/>
          <a:p>
            <a:r>
              <a:rPr lang="es-419" b="1" u="sng" dirty="0" smtClean="0">
                <a:ln w="22225">
                  <a:solidFill>
                    <a:schemeClr val="accent2"/>
                  </a:solidFill>
                  <a:prstDash val="solid"/>
                </a:ln>
                <a:solidFill>
                  <a:schemeClr val="accent2">
                    <a:lumMod val="40000"/>
                    <a:lumOff val="60000"/>
                  </a:schemeClr>
                </a:solidFill>
              </a:rPr>
              <a:t>KANO</a:t>
            </a:r>
            <a:endParaRPr lang="es-EC" b="1" u="sng"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9244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2192000" cy="571500"/>
          </a:xfrm>
        </p:spPr>
        <p:txBody>
          <a:bodyPr>
            <a:normAutofit/>
          </a:bodyPr>
          <a:lstStyle/>
          <a:p>
            <a:r>
              <a:rPr lang="es-ES_tradnl" sz="3200" dirty="0"/>
              <a:t>Matriz de recolección de datos: </a:t>
            </a:r>
            <a:r>
              <a:rPr lang="es-ES_tradnl" sz="3200" dirty="0" err="1" smtClean="0"/>
              <a:t>Packagin</a:t>
            </a:r>
            <a:r>
              <a:rPr lang="es-ES_tradnl" sz="3200" dirty="0" smtClean="0"/>
              <a:t> (empaque eco amigable)</a:t>
            </a:r>
            <a:endParaRPr lang="es-ES_tradnl" sz="3200" dirty="0"/>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992716620"/>
              </p:ext>
            </p:extLst>
          </p:nvPr>
        </p:nvGraphicFramePr>
        <p:xfrm>
          <a:off x="393700" y="777875"/>
          <a:ext cx="4718304" cy="2487996"/>
        </p:xfrm>
        <a:graphic>
          <a:graphicData uri="http://schemas.openxmlformats.org/drawingml/2006/table">
            <a:tbl>
              <a:tblPr firstRow="1" firstCol="1" bandRow="1"/>
              <a:tblGrid>
                <a:gridCol w="1977288">
                  <a:extLst>
                    <a:ext uri="{9D8B030D-6E8A-4147-A177-3AD203B41FA5}">
                      <a16:colId xmlns:a16="http://schemas.microsoft.com/office/drawing/2014/main" val="20000"/>
                    </a:ext>
                  </a:extLst>
                </a:gridCol>
                <a:gridCol w="395094">
                  <a:extLst>
                    <a:ext uri="{9D8B030D-6E8A-4147-A177-3AD203B41FA5}">
                      <a16:colId xmlns:a16="http://schemas.microsoft.com/office/drawing/2014/main" val="20001"/>
                    </a:ext>
                  </a:extLst>
                </a:gridCol>
                <a:gridCol w="371370">
                  <a:extLst>
                    <a:ext uri="{9D8B030D-6E8A-4147-A177-3AD203B41FA5}">
                      <a16:colId xmlns:a16="http://schemas.microsoft.com/office/drawing/2014/main" val="20002"/>
                    </a:ext>
                  </a:extLst>
                </a:gridCol>
                <a:gridCol w="493638">
                  <a:extLst>
                    <a:ext uri="{9D8B030D-6E8A-4147-A177-3AD203B41FA5}">
                      <a16:colId xmlns:a16="http://schemas.microsoft.com/office/drawing/2014/main" val="20003"/>
                    </a:ext>
                  </a:extLst>
                </a:gridCol>
                <a:gridCol w="493638">
                  <a:extLst>
                    <a:ext uri="{9D8B030D-6E8A-4147-A177-3AD203B41FA5}">
                      <a16:colId xmlns:a16="http://schemas.microsoft.com/office/drawing/2014/main" val="20004"/>
                    </a:ext>
                  </a:extLst>
                </a:gridCol>
                <a:gridCol w="493638">
                  <a:extLst>
                    <a:ext uri="{9D8B030D-6E8A-4147-A177-3AD203B41FA5}">
                      <a16:colId xmlns:a16="http://schemas.microsoft.com/office/drawing/2014/main" val="20005"/>
                    </a:ext>
                  </a:extLst>
                </a:gridCol>
                <a:gridCol w="493638">
                  <a:extLst>
                    <a:ext uri="{9D8B030D-6E8A-4147-A177-3AD203B41FA5}">
                      <a16:colId xmlns:a16="http://schemas.microsoft.com/office/drawing/2014/main" val="20006"/>
                    </a:ext>
                  </a:extLst>
                </a:gridCol>
              </a:tblGrid>
              <a:tr h="355428">
                <a:tc rowSpan="2" gridSpan="2">
                  <a:txBody>
                    <a:bodyPr/>
                    <a:lstStyle/>
                    <a:p>
                      <a:pPr algn="ctr">
                        <a:lnSpc>
                          <a:spcPct val="150000"/>
                        </a:lnSpc>
                        <a:spcAft>
                          <a:spcPts val="0"/>
                        </a:spcAft>
                      </a:pPr>
                      <a:r>
                        <a:rPr lang="es-ES_tradnl" sz="1200" b="1" dirty="0" err="1">
                          <a:solidFill>
                            <a:srgbClr val="000000"/>
                          </a:solidFill>
                          <a:effectLst/>
                          <a:latin typeface="Arial" charset="0"/>
                          <a:ea typeface="Times New Roman" charset="0"/>
                        </a:rPr>
                        <a:t>Packagin</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s-ES_tradnl"/>
                    </a:p>
                  </a:txBody>
                  <a:tcPr/>
                </a:tc>
                <a:tc gridSpan="5">
                  <a:txBody>
                    <a:bodyPr/>
                    <a:lstStyle/>
                    <a:p>
                      <a:pPr algn="ctr">
                        <a:lnSpc>
                          <a:spcPct val="150000"/>
                        </a:lnSpc>
                        <a:spcAft>
                          <a:spcPts val="0"/>
                        </a:spcAft>
                      </a:pPr>
                      <a:r>
                        <a:rPr lang="es-ES_tradnl" sz="1200" b="1">
                          <a:solidFill>
                            <a:srgbClr val="000000"/>
                          </a:solidFill>
                          <a:effectLst/>
                          <a:latin typeface="Arial" charset="0"/>
                          <a:ea typeface="Times New Roman" charset="0"/>
                        </a:rPr>
                        <a:t>Disfuncional</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355428">
                <a:tc gridSpan="2" vMerge="1">
                  <a:txBody>
                    <a:bodyPr/>
                    <a:lstStyle/>
                    <a:p>
                      <a:endParaRPr lang="es-ES_tradnl"/>
                    </a:p>
                  </a:txBody>
                  <a:tcPr/>
                </a:tc>
                <a:tc hMerge="1"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3</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5428">
                <a:tc rowSpan="5">
                  <a:txBody>
                    <a:bodyPr/>
                    <a:lstStyle/>
                    <a:p>
                      <a:pPr algn="ctr">
                        <a:lnSpc>
                          <a:spcPct val="150000"/>
                        </a:lnSpc>
                        <a:spcAft>
                          <a:spcPts val="0"/>
                        </a:spcAft>
                      </a:pPr>
                      <a:r>
                        <a:rPr lang="es-ES_tradnl" sz="1200" b="1" dirty="0">
                          <a:solidFill>
                            <a:srgbClr val="000000"/>
                          </a:solidFill>
                          <a:effectLst/>
                          <a:latin typeface="Arial" charset="0"/>
                          <a:ea typeface="Times New Roman" charset="0"/>
                        </a:rPr>
                        <a:t>Funcional</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9</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75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69</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51</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5428">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3</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5428">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3</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2</a:t>
                      </a:r>
                      <a:endParaRPr lang="es-ES_tradnl" sz="1200" dirty="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18</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5428">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4</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5428">
                <a:tc vMerge="1">
                  <a:txBody>
                    <a:bodyPr/>
                    <a:lstStyle/>
                    <a:p>
                      <a:endParaRPr lang="es-ES_tradnl"/>
                    </a:p>
                  </a:txBody>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5</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s-ES_tradnl" sz="1200" dirty="0">
                        <a:effectLst/>
                        <a:latin typeface="Calibri"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pic>
        <p:nvPicPr>
          <p:cNvPr id="5" name="Marcador de contenido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454" y="1626047"/>
            <a:ext cx="6751246" cy="3279648"/>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923744398"/>
              </p:ext>
            </p:extLst>
          </p:nvPr>
        </p:nvGraphicFramePr>
        <p:xfrm>
          <a:off x="1716532" y="3829304"/>
          <a:ext cx="2072639" cy="1828800"/>
        </p:xfrm>
        <a:graphic>
          <a:graphicData uri="http://schemas.openxmlformats.org/drawingml/2006/table">
            <a:tbl>
              <a:tblPr/>
              <a:tblGrid>
                <a:gridCol w="860075">
                  <a:extLst>
                    <a:ext uri="{9D8B030D-6E8A-4147-A177-3AD203B41FA5}">
                      <a16:colId xmlns:a16="http://schemas.microsoft.com/office/drawing/2014/main" val="20000"/>
                    </a:ext>
                  </a:extLst>
                </a:gridCol>
                <a:gridCol w="521684">
                  <a:extLst>
                    <a:ext uri="{9D8B030D-6E8A-4147-A177-3AD203B41FA5}">
                      <a16:colId xmlns:a16="http://schemas.microsoft.com/office/drawing/2014/main" val="20001"/>
                    </a:ext>
                  </a:extLst>
                </a:gridCol>
                <a:gridCol w="690880">
                  <a:extLst>
                    <a:ext uri="{9D8B030D-6E8A-4147-A177-3AD203B41FA5}">
                      <a16:colId xmlns:a16="http://schemas.microsoft.com/office/drawing/2014/main" val="20002"/>
                    </a:ext>
                  </a:extLst>
                </a:gridCol>
              </a:tblGrid>
              <a:tr h="190500">
                <a:tc>
                  <a:txBody>
                    <a:bodyPr/>
                    <a:lstStyle/>
                    <a:p>
                      <a:pPr algn="ctr" fontAlgn="b"/>
                      <a:r>
                        <a:rPr lang="es-ES_tradnl" sz="1100" b="1" i="0" u="none" strike="noStrike">
                          <a:solidFill>
                            <a:srgbClr val="000000"/>
                          </a:solidFill>
                          <a:effectLst/>
                          <a:latin typeface="Calibri" charset="0"/>
                        </a:rPr>
                        <a:t>Atributo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1" i="0" u="none" strike="noStrike">
                          <a:solidFill>
                            <a:srgbClr val="000000"/>
                          </a:solidFill>
                          <a:effectLst/>
                          <a:latin typeface="Calibri" charset="0"/>
                        </a:rPr>
                        <a:t>SUM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1100" b="1" i="0" u="none" strike="noStrike">
                          <a:solidFill>
                            <a:srgbClr val="000000"/>
                          </a:solidFill>
                          <a:effectLst/>
                          <a:latin typeface="Calibri" charset="0"/>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300">
                <a:tc>
                  <a:txBody>
                    <a:bodyPr/>
                    <a:lstStyle/>
                    <a:p>
                      <a:pPr algn="ctr" fontAlgn="b"/>
                      <a:r>
                        <a:rPr lang="es-ES" sz="1100" b="1" i="0" u="none" strike="noStrike" dirty="0" smtClean="0">
                          <a:solidFill>
                            <a:srgbClr val="000000"/>
                          </a:solidFill>
                          <a:effectLst/>
                          <a:latin typeface="Calibri" charset="0"/>
                        </a:rPr>
                        <a:t>Q</a:t>
                      </a:r>
                      <a:r>
                        <a:rPr lang="mr-IN" sz="1100" b="1" i="0" u="none" strike="noStrike" dirty="0" smtClean="0">
                          <a:solidFill>
                            <a:srgbClr val="000000"/>
                          </a:solidFill>
                          <a:effectLst/>
                          <a:latin typeface="Calibri" charset="0"/>
                        </a:rPr>
                        <a:t>=</a:t>
                      </a:r>
                      <a:endParaRPr lang="mr-IN" sz="1100" b="1"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a:solidFill>
                            <a:srgbClr val="000000"/>
                          </a:solidFill>
                          <a:effectLst/>
                          <a:latin typeface="Calibri" charset="0"/>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0" i="0" u="none" strike="noStrike" dirty="0" smtClean="0">
                          <a:solidFill>
                            <a:srgbClr val="000000"/>
                          </a:solidFill>
                          <a:effectLst/>
                          <a:latin typeface="Calibri" charset="0"/>
                        </a:rPr>
                        <a:t>2,21%</a:t>
                      </a:r>
                      <a:endParaRPr lang="cs-CZ"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300">
                <a:tc>
                  <a:txBody>
                    <a:bodyPr/>
                    <a:lstStyle/>
                    <a:p>
                      <a:pPr algn="ctr" fontAlgn="b"/>
                      <a:r>
                        <a:rPr lang="mr-IN" sz="1100" b="1" i="0" u="none" strike="noStrike">
                          <a:solidFill>
                            <a:srgbClr val="000000"/>
                          </a:solidFill>
                          <a:effectLst/>
                          <a:latin typeface="Calibri" charset="0"/>
                        </a:rPr>
                        <a: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a:solidFill>
                            <a:srgbClr val="000000"/>
                          </a:solidFill>
                          <a:effectLst/>
                          <a:latin typeface="Calibri" charset="0"/>
                        </a:rPr>
                        <a:t>153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100" b="0" i="0" u="none" strike="noStrike" dirty="0" smtClean="0">
                          <a:solidFill>
                            <a:srgbClr val="000000"/>
                          </a:solidFill>
                          <a:effectLst/>
                          <a:latin typeface="Calibri" charset="0"/>
                        </a:rPr>
                        <a:t>56,46</a:t>
                      </a:r>
                      <a:r>
                        <a:rPr lang="es-ES" sz="1100" b="0" i="0" u="none" strike="noStrike" dirty="0" smtClean="0">
                          <a:solidFill>
                            <a:srgbClr val="000000"/>
                          </a:solidFill>
                          <a:effectLst/>
                          <a:latin typeface="Calibri" charset="0"/>
                        </a:rPr>
                        <a:t>%</a:t>
                      </a:r>
                      <a:endParaRPr lang="uk-UA"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300">
                <a:tc>
                  <a:txBody>
                    <a:bodyPr/>
                    <a:lstStyle/>
                    <a:p>
                      <a:pPr algn="ctr" fontAlgn="b"/>
                      <a:r>
                        <a:rPr lang="es-ES" sz="1100" b="1" i="0" u="none" strike="noStrike" dirty="0" smtClean="0">
                          <a:solidFill>
                            <a:srgbClr val="000000"/>
                          </a:solidFill>
                          <a:effectLst/>
                          <a:latin typeface="Calibri" charset="0"/>
                        </a:rPr>
                        <a:t>O</a:t>
                      </a:r>
                      <a:r>
                        <a:rPr lang="mr-IN" sz="1100" b="1" i="0" u="none" strike="noStrike" dirty="0" smtClean="0">
                          <a:solidFill>
                            <a:srgbClr val="000000"/>
                          </a:solidFill>
                          <a:effectLst/>
                          <a:latin typeface="Calibri" charset="0"/>
                        </a:rPr>
                        <a:t>=</a:t>
                      </a:r>
                      <a:endParaRPr lang="mr-IN" sz="1100" b="1"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100" b="0" i="0" u="none" strike="noStrike">
                          <a:solidFill>
                            <a:srgbClr val="000000"/>
                          </a:solidFill>
                          <a:effectLst/>
                          <a:latin typeface="Calibri" charset="0"/>
                        </a:rPr>
                        <a:t>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100" b="0" i="0" u="none" strike="noStrike" dirty="0" smtClean="0">
                          <a:solidFill>
                            <a:srgbClr val="000000"/>
                          </a:solidFill>
                          <a:effectLst/>
                          <a:latin typeface="Calibri" charset="0"/>
                        </a:rPr>
                        <a:t>18,82%</a:t>
                      </a:r>
                      <a:endParaRPr lang="fi-FI"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300">
                <a:tc>
                  <a:txBody>
                    <a:bodyPr/>
                    <a:lstStyle/>
                    <a:p>
                      <a:pPr algn="ctr" fontAlgn="b"/>
                      <a:r>
                        <a:rPr lang="mr-IN" sz="1100" b="1" i="0" u="none" strike="noStrike">
                          <a:solidFill>
                            <a:srgbClr val="000000"/>
                          </a:solidFill>
                          <a:effectLst/>
                          <a:latin typeface="Calibri" charset="0"/>
                        </a:rPr>
                        <a:t>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a:solidFill>
                            <a:srgbClr val="000000"/>
                          </a:solidFill>
                          <a:effectLst/>
                          <a:latin typeface="Calibri" charset="0"/>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100" b="0" i="0" u="none" strike="noStrike" dirty="0" smtClean="0">
                          <a:solidFill>
                            <a:srgbClr val="000000"/>
                          </a:solidFill>
                          <a:effectLst/>
                          <a:latin typeface="Calibri" charset="0"/>
                        </a:rPr>
                        <a:t>1,85%</a:t>
                      </a:r>
                      <a:endParaRPr lang="fi-FI"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1300">
                <a:tc>
                  <a:txBody>
                    <a:bodyPr/>
                    <a:lstStyle/>
                    <a:p>
                      <a:pPr algn="ctr" fontAlgn="b"/>
                      <a:r>
                        <a:rPr lang="mr-IN" sz="1100" b="1" i="0" u="none" strike="noStrike">
                          <a:solidFill>
                            <a:srgbClr val="000000"/>
                          </a:solidFill>
                          <a:effectLst/>
                          <a:latin typeface="Calibri" charset="0"/>
                        </a:rPr>
                        <a:t>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100" b="0" i="0" u="none" strike="noStrike">
                          <a:solidFill>
                            <a:srgbClr val="000000"/>
                          </a:solidFill>
                          <a:effectLst/>
                          <a:latin typeface="Calibri" charset="0"/>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100" b="0" i="0" u="none" strike="noStrike" dirty="0" smtClean="0">
                          <a:solidFill>
                            <a:srgbClr val="000000"/>
                          </a:solidFill>
                          <a:effectLst/>
                          <a:latin typeface="Calibri" charset="0"/>
                        </a:rPr>
                        <a:t>16,61</a:t>
                      </a:r>
                      <a:r>
                        <a:rPr lang="es-ES" sz="1100" b="0" i="0" u="none" strike="noStrike" dirty="0" smtClean="0">
                          <a:solidFill>
                            <a:srgbClr val="000000"/>
                          </a:solidFill>
                          <a:effectLst/>
                          <a:latin typeface="Calibri" charset="0"/>
                        </a:rPr>
                        <a:t>%</a:t>
                      </a:r>
                      <a:endParaRPr lang="uk-UA"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300">
                <a:tc>
                  <a:txBody>
                    <a:bodyPr/>
                    <a:lstStyle/>
                    <a:p>
                      <a:pPr algn="ctr" fontAlgn="b"/>
                      <a:r>
                        <a:rPr lang="es-ES" sz="1100" b="1" i="0" u="none" strike="noStrike" dirty="0" smtClean="0">
                          <a:solidFill>
                            <a:srgbClr val="000000"/>
                          </a:solidFill>
                          <a:effectLst/>
                          <a:latin typeface="Calibri" charset="0"/>
                        </a:rPr>
                        <a:t>M</a:t>
                      </a:r>
                      <a:r>
                        <a:rPr lang="mr-IN" sz="1100" b="1" i="0" u="none" strike="noStrike" dirty="0" smtClean="0">
                          <a:solidFill>
                            <a:srgbClr val="000000"/>
                          </a:solidFill>
                          <a:effectLst/>
                          <a:latin typeface="Calibri" charset="0"/>
                        </a:rPr>
                        <a:t>=</a:t>
                      </a:r>
                      <a:endParaRPr lang="mr-IN" sz="1100" b="1"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charset="0"/>
                        </a:rPr>
                        <a:t>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0" i="0" u="none" strike="noStrike" dirty="0" smtClean="0">
                          <a:solidFill>
                            <a:srgbClr val="000000"/>
                          </a:solidFill>
                          <a:effectLst/>
                          <a:latin typeface="Calibri" charset="0"/>
                        </a:rPr>
                        <a:t>4,06%</a:t>
                      </a:r>
                      <a:endParaRPr lang="is-IS"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s-ES_tradnl" sz="1100" b="1" i="0" u="none" strike="noStrike" dirty="0">
                          <a:solidFill>
                            <a:srgbClr val="000000"/>
                          </a:solidFill>
                          <a:effectLst/>
                          <a:latin typeface="Calibri" charset="0"/>
                        </a:rPr>
                        <a:t>TOTAL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charset="0"/>
                        </a:rPr>
                        <a:t>271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charset="0"/>
                        </a:rPr>
                        <a:t>100,00%</a:t>
                      </a:r>
                      <a:endParaRPr lang="en-US" sz="1100" b="0" i="0" u="none" strike="noStrike" dirty="0">
                        <a:solidFill>
                          <a:srgbClr val="000000"/>
                        </a:solidFill>
                        <a:effectLst/>
                        <a:latin typeface="Calibri" charset="0"/>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93298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96838"/>
            <a:ext cx="10515600" cy="563562"/>
          </a:xfrm>
        </p:spPr>
        <p:txBody>
          <a:bodyPr>
            <a:normAutofit fontScale="90000"/>
          </a:bodyPr>
          <a:lstStyle/>
          <a:p>
            <a:r>
              <a:rPr lang="es-ES" sz="4000" dirty="0"/>
              <a:t>Análisis de Frecuencias </a:t>
            </a:r>
            <a:endParaRPr lang="es-ES_tradnl" sz="4000" dirty="0"/>
          </a:p>
        </p:txBody>
      </p:sp>
      <p:graphicFrame>
        <p:nvGraphicFramePr>
          <p:cNvPr id="9" name="Marcador de contenido 8"/>
          <p:cNvGraphicFramePr>
            <a:graphicFrameLocks noGrp="1"/>
          </p:cNvGraphicFramePr>
          <p:nvPr>
            <p:ph idx="4294967295"/>
            <p:extLst>
              <p:ext uri="{D42A27DB-BD31-4B8C-83A1-F6EECF244321}">
                <p14:modId xmlns:p14="http://schemas.microsoft.com/office/powerpoint/2010/main" val="63212079"/>
              </p:ext>
            </p:extLst>
          </p:nvPr>
        </p:nvGraphicFramePr>
        <p:xfrm>
          <a:off x="0" y="1016000"/>
          <a:ext cx="6278563"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322227942"/>
              </p:ext>
            </p:extLst>
          </p:nvPr>
        </p:nvGraphicFramePr>
        <p:xfrm>
          <a:off x="6111240" y="1016000"/>
          <a:ext cx="5912053" cy="4917378"/>
        </p:xfrm>
        <a:graphic>
          <a:graphicData uri="http://schemas.openxmlformats.org/drawingml/2006/table">
            <a:tbl>
              <a:tblPr firstRow="1" firstCol="1" bandRow="1"/>
              <a:tblGrid>
                <a:gridCol w="1403443">
                  <a:extLst>
                    <a:ext uri="{9D8B030D-6E8A-4147-A177-3AD203B41FA5}">
                      <a16:colId xmlns:a16="http://schemas.microsoft.com/office/drawing/2014/main" val="20000"/>
                    </a:ext>
                  </a:extLst>
                </a:gridCol>
                <a:gridCol w="719579">
                  <a:extLst>
                    <a:ext uri="{9D8B030D-6E8A-4147-A177-3AD203B41FA5}">
                      <a16:colId xmlns:a16="http://schemas.microsoft.com/office/drawing/2014/main" val="20001"/>
                    </a:ext>
                  </a:extLst>
                </a:gridCol>
                <a:gridCol w="656748">
                  <a:extLst>
                    <a:ext uri="{9D8B030D-6E8A-4147-A177-3AD203B41FA5}">
                      <a16:colId xmlns:a16="http://schemas.microsoft.com/office/drawing/2014/main" val="20002"/>
                    </a:ext>
                  </a:extLst>
                </a:gridCol>
                <a:gridCol w="656086">
                  <a:extLst>
                    <a:ext uri="{9D8B030D-6E8A-4147-A177-3AD203B41FA5}">
                      <a16:colId xmlns:a16="http://schemas.microsoft.com/office/drawing/2014/main" val="20003"/>
                    </a:ext>
                  </a:extLst>
                </a:gridCol>
                <a:gridCol w="562171">
                  <a:extLst>
                    <a:ext uri="{9D8B030D-6E8A-4147-A177-3AD203B41FA5}">
                      <a16:colId xmlns:a16="http://schemas.microsoft.com/office/drawing/2014/main" val="20004"/>
                    </a:ext>
                  </a:extLst>
                </a:gridCol>
                <a:gridCol w="607144">
                  <a:extLst>
                    <a:ext uri="{9D8B030D-6E8A-4147-A177-3AD203B41FA5}">
                      <a16:colId xmlns:a16="http://schemas.microsoft.com/office/drawing/2014/main" val="20005"/>
                    </a:ext>
                  </a:extLst>
                </a:gridCol>
                <a:gridCol w="719579">
                  <a:extLst>
                    <a:ext uri="{9D8B030D-6E8A-4147-A177-3AD203B41FA5}">
                      <a16:colId xmlns:a16="http://schemas.microsoft.com/office/drawing/2014/main" val="20006"/>
                    </a:ext>
                  </a:extLst>
                </a:gridCol>
                <a:gridCol w="587303">
                  <a:extLst>
                    <a:ext uri="{9D8B030D-6E8A-4147-A177-3AD203B41FA5}">
                      <a16:colId xmlns:a16="http://schemas.microsoft.com/office/drawing/2014/main" val="20007"/>
                    </a:ext>
                  </a:extLst>
                </a:gridCol>
              </a:tblGrid>
              <a:tr h="1820318">
                <a:tc>
                  <a:txBody>
                    <a:bodyPr/>
                    <a:lstStyle/>
                    <a:p>
                      <a:pPr algn="l"/>
                      <a:endParaRPr lang="es-ES_tradnl" sz="1200" dirty="0">
                        <a:effectLst/>
                        <a:latin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es-ES_tradnl" sz="1200" b="1" dirty="0">
                          <a:solidFill>
                            <a:srgbClr val="000000"/>
                          </a:solidFill>
                          <a:effectLst/>
                          <a:latin typeface="Arial" charset="0"/>
                          <a:ea typeface="Times New Roman" charset="0"/>
                        </a:rPr>
                        <a:t>Atractiva (A)</a:t>
                      </a:r>
                      <a:endParaRPr lang="es-ES_tradnl" sz="1200" dirty="0">
                        <a:effectLst/>
                        <a:latin typeface="Times New Roman" charset="0"/>
                        <a:ea typeface="Calibri" charset="0"/>
                      </a:endParaRPr>
                    </a:p>
                  </a:txBody>
                  <a:tcPr marL="44382" marR="443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es-ES_tradnl" sz="1200" b="1" dirty="0">
                          <a:solidFill>
                            <a:srgbClr val="000000"/>
                          </a:solidFill>
                          <a:effectLst/>
                          <a:latin typeface="Arial" charset="0"/>
                          <a:ea typeface="Times New Roman" charset="0"/>
                        </a:rPr>
                        <a:t>Unidimensional </a:t>
                      </a:r>
                      <a:r>
                        <a:rPr lang="es-ES_tradnl" sz="1200" b="1" dirty="0" smtClean="0">
                          <a:solidFill>
                            <a:srgbClr val="000000"/>
                          </a:solidFill>
                          <a:effectLst/>
                          <a:latin typeface="Arial" charset="0"/>
                          <a:ea typeface="Times New Roman" charset="0"/>
                        </a:rPr>
                        <a:t>(O)</a:t>
                      </a:r>
                      <a:endParaRPr lang="es-ES_tradnl" sz="1200" dirty="0">
                        <a:effectLst/>
                        <a:latin typeface="Times New Roman" charset="0"/>
                        <a:ea typeface="Calibri" charset="0"/>
                      </a:endParaRPr>
                    </a:p>
                  </a:txBody>
                  <a:tcPr marL="44382" marR="443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es-ES_tradnl" sz="1200" b="1" dirty="0">
                          <a:solidFill>
                            <a:srgbClr val="000000"/>
                          </a:solidFill>
                          <a:effectLst/>
                          <a:latin typeface="Arial" charset="0"/>
                          <a:ea typeface="Times New Roman" charset="0"/>
                        </a:rPr>
                        <a:t>Obligatorio </a:t>
                      </a:r>
                      <a:r>
                        <a:rPr lang="es-ES_tradnl" sz="1200" b="1" dirty="0" smtClean="0">
                          <a:solidFill>
                            <a:srgbClr val="000000"/>
                          </a:solidFill>
                          <a:effectLst/>
                          <a:latin typeface="Arial" charset="0"/>
                          <a:ea typeface="Times New Roman" charset="0"/>
                        </a:rPr>
                        <a:t>(M)</a:t>
                      </a:r>
                      <a:endParaRPr lang="es-ES_tradnl" sz="1200" dirty="0">
                        <a:effectLst/>
                        <a:latin typeface="Times New Roman" charset="0"/>
                        <a:ea typeface="Calibri" charset="0"/>
                      </a:endParaRPr>
                    </a:p>
                  </a:txBody>
                  <a:tcPr marL="44382" marR="443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es-ES_tradnl" sz="1200" b="1">
                          <a:solidFill>
                            <a:srgbClr val="000000"/>
                          </a:solidFill>
                          <a:effectLst/>
                          <a:latin typeface="Arial" charset="0"/>
                          <a:ea typeface="Times New Roman" charset="0"/>
                        </a:rPr>
                        <a:t>Reversa (R)</a:t>
                      </a:r>
                      <a:endParaRPr lang="es-ES_tradnl" sz="1200">
                        <a:effectLst/>
                        <a:latin typeface="Times New Roman" charset="0"/>
                        <a:ea typeface="Calibri" charset="0"/>
                      </a:endParaRPr>
                    </a:p>
                  </a:txBody>
                  <a:tcPr marL="44382" marR="443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es-ES_tradnl" sz="1200" b="1" dirty="0">
                          <a:solidFill>
                            <a:srgbClr val="000000"/>
                          </a:solidFill>
                          <a:effectLst/>
                          <a:latin typeface="Arial" charset="0"/>
                          <a:ea typeface="Times New Roman" charset="0"/>
                        </a:rPr>
                        <a:t>Cuestionable </a:t>
                      </a:r>
                      <a:r>
                        <a:rPr lang="es-ES_tradnl" sz="1200" b="1" dirty="0" smtClean="0">
                          <a:solidFill>
                            <a:srgbClr val="000000"/>
                          </a:solidFill>
                          <a:effectLst/>
                          <a:latin typeface="Arial" charset="0"/>
                          <a:ea typeface="Times New Roman" charset="0"/>
                        </a:rPr>
                        <a:t>(Q)</a:t>
                      </a:r>
                      <a:endParaRPr lang="es-ES_tradnl" sz="1200" dirty="0">
                        <a:effectLst/>
                        <a:latin typeface="Times New Roman" charset="0"/>
                        <a:ea typeface="Calibri" charset="0"/>
                      </a:endParaRPr>
                    </a:p>
                  </a:txBody>
                  <a:tcPr marL="44382" marR="443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es-ES_tradnl" sz="1200" b="1">
                          <a:solidFill>
                            <a:srgbClr val="000000"/>
                          </a:solidFill>
                          <a:effectLst/>
                          <a:latin typeface="Arial" charset="0"/>
                          <a:ea typeface="Times New Roman" charset="0"/>
                        </a:rPr>
                        <a:t>Indiferente (I)</a:t>
                      </a:r>
                      <a:endParaRPr lang="es-ES_tradnl" sz="1200">
                        <a:effectLst/>
                        <a:latin typeface="Times New Roman" charset="0"/>
                        <a:ea typeface="Calibri" charset="0"/>
                      </a:endParaRPr>
                    </a:p>
                  </a:txBody>
                  <a:tcPr marL="44382" marR="443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es-ES_tradnl" sz="1200" b="1">
                          <a:solidFill>
                            <a:srgbClr val="000000"/>
                          </a:solidFill>
                          <a:effectLst/>
                          <a:latin typeface="Arial" charset="0"/>
                          <a:ea typeface="Times New Roman" charset="0"/>
                        </a:rPr>
                        <a:t>Total</a:t>
                      </a:r>
                      <a:endParaRPr lang="es-ES_tradnl" sz="1200">
                        <a:effectLst/>
                        <a:latin typeface="Times New Roman" charset="0"/>
                        <a:ea typeface="Calibri" charset="0"/>
                      </a:endParaRPr>
                    </a:p>
                  </a:txBody>
                  <a:tcPr marL="44382" marR="4438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9706">
                <a:tc>
                  <a:txBody>
                    <a:bodyPr/>
                    <a:lstStyle/>
                    <a:p>
                      <a:pPr algn="ctr">
                        <a:lnSpc>
                          <a:spcPct val="150000"/>
                        </a:lnSpc>
                        <a:spcAft>
                          <a:spcPts val="0"/>
                        </a:spcAft>
                      </a:pPr>
                      <a:r>
                        <a:rPr lang="es-ES_tradnl" sz="1200" b="1">
                          <a:solidFill>
                            <a:srgbClr val="000000"/>
                          </a:solidFill>
                          <a:effectLst/>
                          <a:latin typeface="Arial" charset="0"/>
                          <a:ea typeface="Times New Roman" charset="0"/>
                        </a:rPr>
                        <a:t>Color</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22,14%</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27,31%</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32,47%</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5,17%</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3,69%</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9,23%</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9706">
                <a:tc>
                  <a:txBody>
                    <a:bodyPr/>
                    <a:lstStyle/>
                    <a:p>
                      <a:pPr algn="ctr">
                        <a:lnSpc>
                          <a:spcPct val="150000"/>
                        </a:lnSpc>
                        <a:spcAft>
                          <a:spcPts val="0"/>
                        </a:spcAft>
                      </a:pPr>
                      <a:r>
                        <a:rPr lang="es-ES_tradnl" sz="1200" b="1">
                          <a:solidFill>
                            <a:srgbClr val="000000"/>
                          </a:solidFill>
                          <a:effectLst/>
                          <a:latin typeface="Arial" charset="0"/>
                          <a:ea typeface="Times New Roman" charset="0"/>
                        </a:rPr>
                        <a:t>Materia prima</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61,99%</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4,80%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0,00%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6,64%</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0,37%</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26,20%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9706">
                <a:tc>
                  <a:txBody>
                    <a:bodyPr/>
                    <a:lstStyle/>
                    <a:p>
                      <a:pPr algn="ctr">
                        <a:lnSpc>
                          <a:spcPct val="150000"/>
                        </a:lnSpc>
                        <a:spcAft>
                          <a:spcPts val="0"/>
                        </a:spcAft>
                      </a:pPr>
                      <a:r>
                        <a:rPr lang="es-ES_tradnl" sz="1200" b="1">
                          <a:solidFill>
                            <a:srgbClr val="000000"/>
                          </a:solidFill>
                          <a:effectLst/>
                          <a:latin typeface="Arial" charset="0"/>
                          <a:ea typeface="Times New Roman" charset="0"/>
                        </a:rPr>
                        <a:t>Grado de alcohol</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54,98%</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3,69%</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2,95%</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4,43%</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1,11%</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32,84%</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9706">
                <a:tc>
                  <a:txBody>
                    <a:bodyPr/>
                    <a:lstStyle/>
                    <a:p>
                      <a:pPr algn="ctr">
                        <a:lnSpc>
                          <a:spcPct val="150000"/>
                        </a:lnSpc>
                        <a:spcAft>
                          <a:spcPts val="0"/>
                        </a:spcAft>
                      </a:pPr>
                      <a:r>
                        <a:rPr lang="es-ES_tradnl" sz="1200" b="1">
                          <a:solidFill>
                            <a:srgbClr val="000000"/>
                          </a:solidFill>
                          <a:effectLst/>
                          <a:latin typeface="Arial" charset="0"/>
                          <a:ea typeface="Times New Roman" charset="0"/>
                        </a:rPr>
                        <a:t>catalogo web</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36,16%</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3,32%</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2,58%</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0,37%</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1,48%</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56,09%</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9706">
                <a:tc>
                  <a:txBody>
                    <a:bodyPr/>
                    <a:lstStyle/>
                    <a:p>
                      <a:pPr algn="ctr">
                        <a:lnSpc>
                          <a:spcPct val="150000"/>
                        </a:lnSpc>
                        <a:spcAft>
                          <a:spcPts val="0"/>
                        </a:spcAft>
                      </a:pPr>
                      <a:r>
                        <a:rPr lang="es-ES_tradnl" sz="1200" b="1">
                          <a:solidFill>
                            <a:srgbClr val="000000"/>
                          </a:solidFill>
                          <a:effectLst/>
                          <a:latin typeface="Arial" charset="0"/>
                          <a:ea typeface="Times New Roman" charset="0"/>
                        </a:rPr>
                        <a:t>reconocimientos</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65,31%</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11,07%</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4,43%</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1,85%</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2,58%</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14,76%</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19412">
                <a:tc>
                  <a:txBody>
                    <a:bodyPr/>
                    <a:lstStyle/>
                    <a:p>
                      <a:pPr algn="ctr">
                        <a:lnSpc>
                          <a:spcPct val="150000"/>
                        </a:lnSpc>
                        <a:spcAft>
                          <a:spcPts val="0"/>
                        </a:spcAft>
                      </a:pPr>
                      <a:r>
                        <a:rPr lang="es-ES_tradnl" sz="1200" b="1">
                          <a:solidFill>
                            <a:srgbClr val="000000"/>
                          </a:solidFill>
                          <a:effectLst/>
                          <a:latin typeface="Arial" charset="0"/>
                          <a:ea typeface="Times New Roman" charset="0"/>
                        </a:rPr>
                        <a:t>Canal supermercados</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57,20%</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6,27%</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1,11%</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0,74%</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1,11%</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33,58%</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09706">
                <a:tc>
                  <a:txBody>
                    <a:bodyPr/>
                    <a:lstStyle/>
                    <a:p>
                      <a:pPr algn="ctr">
                        <a:lnSpc>
                          <a:spcPct val="150000"/>
                        </a:lnSpc>
                        <a:spcAft>
                          <a:spcPts val="0"/>
                        </a:spcAft>
                      </a:pPr>
                      <a:r>
                        <a:rPr lang="es-ES_tradnl" sz="1200" b="1">
                          <a:solidFill>
                            <a:srgbClr val="000000"/>
                          </a:solidFill>
                          <a:effectLst/>
                          <a:latin typeface="Arial" charset="0"/>
                          <a:ea typeface="Times New Roman" charset="0"/>
                        </a:rPr>
                        <a:t>Packagin</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56,46%</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18,82%</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4,06%</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1,85%</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2,21%</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16,61%</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19412">
                <a:tc>
                  <a:txBody>
                    <a:bodyPr/>
                    <a:lstStyle/>
                    <a:p>
                      <a:pPr algn="ctr">
                        <a:lnSpc>
                          <a:spcPct val="150000"/>
                        </a:lnSpc>
                        <a:spcAft>
                          <a:spcPts val="0"/>
                        </a:spcAft>
                      </a:pPr>
                      <a:r>
                        <a:rPr lang="es-ES_tradnl" sz="1200" b="1">
                          <a:solidFill>
                            <a:srgbClr val="000000"/>
                          </a:solidFill>
                          <a:effectLst/>
                          <a:latin typeface="Arial" charset="0"/>
                          <a:ea typeface="Times New Roman" charset="0"/>
                        </a:rPr>
                        <a:t>Entrega a domicilio</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57,56%</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4,80%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0,00%</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1,48%</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2,21%</a:t>
                      </a:r>
                      <a:endParaRPr lang="es-ES_tradnl" sz="120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33,95%</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100%</a:t>
                      </a:r>
                      <a:endParaRPr lang="es-ES_tradnl" sz="1200" dirty="0">
                        <a:effectLst/>
                        <a:latin typeface="Times New Roman" charset="0"/>
                        <a:ea typeface="Calibri" charset="0"/>
                      </a:endParaRPr>
                    </a:p>
                  </a:txBody>
                  <a:tcPr marL="44382" marR="443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2710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idx="4294967295"/>
          </p:nvPr>
        </p:nvSpPr>
        <p:spPr>
          <a:xfrm>
            <a:off x="0" y="14288"/>
            <a:ext cx="10018713" cy="711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ES" sz="4400" b="0" i="0" u="none" strike="noStrike" cap="none" dirty="0" smtClean="0">
                <a:solidFill>
                  <a:schemeClr val="dk1"/>
                </a:solidFill>
                <a:latin typeface="Calibri"/>
                <a:ea typeface="Calibri"/>
                <a:cs typeface="Calibri"/>
                <a:sym typeface="Calibri"/>
              </a:rPr>
              <a:t>JUSTIFICACIÓN </a:t>
            </a:r>
            <a:endParaRPr lang="es-ES" sz="4400" b="0" i="0" u="none" strike="noStrike" cap="none" dirty="0">
              <a:solidFill>
                <a:schemeClr val="dk1"/>
              </a:solidFill>
              <a:latin typeface="Calibri"/>
              <a:ea typeface="Calibri"/>
              <a:cs typeface="Calibri"/>
              <a:sym typeface="Calibri"/>
            </a:endParaRPr>
          </a:p>
        </p:txBody>
      </p:sp>
      <p:graphicFrame>
        <p:nvGraphicFramePr>
          <p:cNvPr id="2" name="Diagrama 1"/>
          <p:cNvGraphicFramePr/>
          <p:nvPr>
            <p:extLst>
              <p:ext uri="{D42A27DB-BD31-4B8C-83A1-F6EECF244321}">
                <p14:modId xmlns:p14="http://schemas.microsoft.com/office/powerpoint/2010/main" val="2929743586"/>
              </p:ext>
            </p:extLst>
          </p:nvPr>
        </p:nvGraphicFramePr>
        <p:xfrm>
          <a:off x="1098470" y="725268"/>
          <a:ext cx="10115630" cy="5468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
            <a:ext cx="12192000" cy="635000"/>
          </a:xfrm>
        </p:spPr>
        <p:txBody>
          <a:bodyPr>
            <a:normAutofit/>
          </a:bodyPr>
          <a:lstStyle/>
          <a:p>
            <a:pPr algn="ctr"/>
            <a:r>
              <a:rPr lang="es-ES" sz="3600" dirty="0"/>
              <a:t>Análisis de los coeficientes de Satisfacción e Insatisfacción</a:t>
            </a:r>
            <a:r>
              <a:rPr lang="es-ES_tradnl" sz="3600" dirty="0"/>
              <a:t> </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4040566675"/>
              </p:ext>
            </p:extLst>
          </p:nvPr>
        </p:nvGraphicFramePr>
        <p:xfrm>
          <a:off x="0" y="804863"/>
          <a:ext cx="12192000" cy="5494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99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0515600" cy="698500"/>
          </a:xfrm>
        </p:spPr>
        <p:txBody>
          <a:bodyPr>
            <a:normAutofit fontScale="90000"/>
          </a:bodyPr>
          <a:lstStyle/>
          <a:p>
            <a:r>
              <a:rPr lang="es-EC" dirty="0"/>
              <a:t>Mapa global de atributos </a:t>
            </a:r>
            <a:endParaRPr lang="es-ES_tradnl" dirty="0"/>
          </a:p>
        </p:txBody>
      </p:sp>
      <p:pic>
        <p:nvPicPr>
          <p:cNvPr id="4" name="Marcador de contenido 3"/>
          <p:cNvPicPr>
            <a:picLocks noGrp="1"/>
          </p:cNvPicPr>
          <p:nvPr>
            <p:ph idx="4294967295"/>
          </p:nvPr>
        </p:nvPicPr>
        <p:blipFill rotWithShape="1">
          <a:blip r:embed="rId2">
            <a:extLst>
              <a:ext uri="{28A0092B-C50C-407E-A947-70E740481C1C}">
                <a14:useLocalDpi xmlns:a14="http://schemas.microsoft.com/office/drawing/2010/main" val="0"/>
              </a:ext>
            </a:extLst>
          </a:blip>
          <a:srcRect l="760"/>
          <a:stretch/>
        </p:blipFill>
        <p:spPr bwMode="auto">
          <a:xfrm>
            <a:off x="215900" y="803275"/>
            <a:ext cx="8331200" cy="5108575"/>
          </a:xfrm>
          <a:prstGeom prst="rect">
            <a:avLst/>
          </a:prstGeom>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4175090752"/>
              </p:ext>
            </p:extLst>
          </p:nvPr>
        </p:nvGraphicFramePr>
        <p:xfrm>
          <a:off x="9077007" y="1805764"/>
          <a:ext cx="2877185" cy="3103595"/>
        </p:xfrm>
        <a:graphic>
          <a:graphicData uri="http://schemas.openxmlformats.org/drawingml/2006/table">
            <a:tbl>
              <a:tblPr firstRow="1" firstCol="1" bandRow="1"/>
              <a:tblGrid>
                <a:gridCol w="2154242">
                  <a:extLst>
                    <a:ext uri="{9D8B030D-6E8A-4147-A177-3AD203B41FA5}">
                      <a16:colId xmlns:a16="http://schemas.microsoft.com/office/drawing/2014/main" val="20000"/>
                    </a:ext>
                  </a:extLst>
                </a:gridCol>
                <a:gridCol w="722943">
                  <a:extLst>
                    <a:ext uri="{9D8B030D-6E8A-4147-A177-3AD203B41FA5}">
                      <a16:colId xmlns:a16="http://schemas.microsoft.com/office/drawing/2014/main" val="20001"/>
                    </a:ext>
                  </a:extLst>
                </a:gridCol>
              </a:tblGrid>
              <a:tr h="282145">
                <a:tc>
                  <a:txBody>
                    <a:bodyPr/>
                    <a:lstStyle/>
                    <a:p>
                      <a:pPr algn="ctr">
                        <a:lnSpc>
                          <a:spcPct val="150000"/>
                        </a:lnSpc>
                        <a:spcAft>
                          <a:spcPts val="0"/>
                        </a:spcAft>
                      </a:pPr>
                      <a:r>
                        <a:rPr lang="es-ES_tradnl" sz="1200" b="1" dirty="0">
                          <a:solidFill>
                            <a:srgbClr val="000000"/>
                          </a:solidFill>
                          <a:effectLst/>
                          <a:latin typeface="Arial" charset="0"/>
                          <a:ea typeface="Times New Roman" charset="0"/>
                        </a:rPr>
                        <a:t>Atributos Atractivos </a:t>
                      </a:r>
                      <a:endParaRPr lang="es-ES_tradnl" sz="1200" dirty="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Nº</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82145">
                <a:tc>
                  <a:txBody>
                    <a:bodyPr/>
                    <a:lstStyle/>
                    <a:p>
                      <a:pPr>
                        <a:lnSpc>
                          <a:spcPct val="150000"/>
                        </a:lnSpc>
                        <a:spcAft>
                          <a:spcPts val="0"/>
                        </a:spcAft>
                      </a:pPr>
                      <a:r>
                        <a:rPr lang="es-ES_tradnl" sz="1200">
                          <a:solidFill>
                            <a:srgbClr val="000000"/>
                          </a:solidFill>
                          <a:effectLst/>
                          <a:latin typeface="Arial" charset="0"/>
                          <a:ea typeface="Times New Roman" charset="0"/>
                        </a:rPr>
                        <a:t>Materia prima </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2</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2145">
                <a:tc>
                  <a:txBody>
                    <a:bodyPr/>
                    <a:lstStyle/>
                    <a:p>
                      <a:pPr>
                        <a:lnSpc>
                          <a:spcPct val="150000"/>
                        </a:lnSpc>
                        <a:spcAft>
                          <a:spcPts val="0"/>
                        </a:spcAft>
                      </a:pPr>
                      <a:r>
                        <a:rPr lang="es-ES_tradnl" sz="1200">
                          <a:solidFill>
                            <a:srgbClr val="000000"/>
                          </a:solidFill>
                          <a:effectLst/>
                          <a:latin typeface="Arial" charset="0"/>
                          <a:ea typeface="Times New Roman" charset="0"/>
                        </a:rPr>
                        <a:t>Grado de alcohol</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3</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2145">
                <a:tc>
                  <a:txBody>
                    <a:bodyPr/>
                    <a:lstStyle/>
                    <a:p>
                      <a:pPr>
                        <a:lnSpc>
                          <a:spcPct val="150000"/>
                        </a:lnSpc>
                        <a:spcAft>
                          <a:spcPts val="0"/>
                        </a:spcAft>
                      </a:pPr>
                      <a:r>
                        <a:rPr lang="es-ES_tradnl" sz="1200" dirty="0">
                          <a:solidFill>
                            <a:srgbClr val="000000"/>
                          </a:solidFill>
                          <a:effectLst/>
                          <a:latin typeface="Arial" charset="0"/>
                          <a:ea typeface="Times New Roman" charset="0"/>
                        </a:rPr>
                        <a:t>reconocimientos</a:t>
                      </a:r>
                      <a:endParaRPr lang="es-ES_tradnl" sz="1200" dirty="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5</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2145">
                <a:tc>
                  <a:txBody>
                    <a:bodyPr/>
                    <a:lstStyle/>
                    <a:p>
                      <a:pPr>
                        <a:lnSpc>
                          <a:spcPct val="150000"/>
                        </a:lnSpc>
                        <a:spcAft>
                          <a:spcPts val="0"/>
                        </a:spcAft>
                      </a:pPr>
                      <a:r>
                        <a:rPr lang="es-ES_tradnl" sz="1200">
                          <a:solidFill>
                            <a:srgbClr val="000000"/>
                          </a:solidFill>
                          <a:effectLst/>
                          <a:latin typeface="Arial" charset="0"/>
                          <a:ea typeface="Times New Roman" charset="0"/>
                        </a:rPr>
                        <a:t>Canal supermercados </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6</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2145">
                <a:tc>
                  <a:txBody>
                    <a:bodyPr/>
                    <a:lstStyle/>
                    <a:p>
                      <a:pPr>
                        <a:lnSpc>
                          <a:spcPct val="150000"/>
                        </a:lnSpc>
                        <a:spcAft>
                          <a:spcPts val="0"/>
                        </a:spcAft>
                      </a:pPr>
                      <a:r>
                        <a:rPr lang="es-ES_tradnl" sz="1200">
                          <a:solidFill>
                            <a:srgbClr val="000000"/>
                          </a:solidFill>
                          <a:effectLst/>
                          <a:latin typeface="Arial" charset="0"/>
                          <a:ea typeface="Times New Roman" charset="0"/>
                        </a:rPr>
                        <a:t>Packagin </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7</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2145">
                <a:tc>
                  <a:txBody>
                    <a:bodyPr/>
                    <a:lstStyle/>
                    <a:p>
                      <a:pPr>
                        <a:lnSpc>
                          <a:spcPct val="150000"/>
                        </a:lnSpc>
                        <a:spcAft>
                          <a:spcPts val="0"/>
                        </a:spcAft>
                      </a:pPr>
                      <a:r>
                        <a:rPr lang="es-ES_tradnl" sz="1200">
                          <a:solidFill>
                            <a:srgbClr val="000000"/>
                          </a:solidFill>
                          <a:effectLst/>
                          <a:latin typeface="Arial" charset="0"/>
                          <a:ea typeface="Times New Roman" charset="0"/>
                        </a:rPr>
                        <a:t>Entrega a domicilio </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8</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82145">
                <a:tc>
                  <a:txBody>
                    <a:bodyPr/>
                    <a:lstStyle/>
                    <a:p>
                      <a:pPr algn="ctr">
                        <a:lnSpc>
                          <a:spcPct val="150000"/>
                        </a:lnSpc>
                        <a:spcAft>
                          <a:spcPts val="0"/>
                        </a:spcAft>
                      </a:pPr>
                      <a:r>
                        <a:rPr lang="es-ES_tradnl" sz="1200" b="1">
                          <a:solidFill>
                            <a:srgbClr val="000000"/>
                          </a:solidFill>
                          <a:effectLst/>
                          <a:latin typeface="Arial" charset="0"/>
                          <a:ea typeface="Times New Roman" charset="0"/>
                        </a:rPr>
                        <a:t>Atributos Obligatorios </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Nº</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82145">
                <a:tc>
                  <a:txBody>
                    <a:bodyPr/>
                    <a:lstStyle/>
                    <a:p>
                      <a:pPr>
                        <a:lnSpc>
                          <a:spcPct val="150000"/>
                        </a:lnSpc>
                        <a:spcAft>
                          <a:spcPts val="0"/>
                        </a:spcAft>
                      </a:pPr>
                      <a:r>
                        <a:rPr lang="es-ES_tradnl" sz="1200">
                          <a:solidFill>
                            <a:srgbClr val="000000"/>
                          </a:solidFill>
                          <a:effectLst/>
                          <a:latin typeface="Arial" charset="0"/>
                          <a:ea typeface="Times New Roman" charset="0"/>
                        </a:rPr>
                        <a:t>Color de la cerveza </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a:solidFill>
                            <a:srgbClr val="000000"/>
                          </a:solidFill>
                          <a:effectLst/>
                          <a:latin typeface="Arial" charset="0"/>
                          <a:ea typeface="Times New Roman" charset="0"/>
                        </a:rPr>
                        <a:t>1</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82145">
                <a:tc>
                  <a:txBody>
                    <a:bodyPr/>
                    <a:lstStyle/>
                    <a:p>
                      <a:pPr algn="ctr">
                        <a:lnSpc>
                          <a:spcPct val="150000"/>
                        </a:lnSpc>
                        <a:spcAft>
                          <a:spcPts val="0"/>
                        </a:spcAft>
                      </a:pPr>
                      <a:r>
                        <a:rPr lang="es-ES_tradnl" sz="1200" b="1">
                          <a:solidFill>
                            <a:srgbClr val="000000"/>
                          </a:solidFill>
                          <a:effectLst/>
                          <a:latin typeface="Arial" charset="0"/>
                          <a:ea typeface="Times New Roman" charset="0"/>
                        </a:rPr>
                        <a:t>Atributos Indiferentes </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b="1">
                          <a:solidFill>
                            <a:srgbClr val="000000"/>
                          </a:solidFill>
                          <a:effectLst/>
                          <a:latin typeface="Arial" charset="0"/>
                          <a:ea typeface="Times New Roman" charset="0"/>
                        </a:rPr>
                        <a:t>Nº</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82145">
                <a:tc>
                  <a:txBody>
                    <a:bodyPr/>
                    <a:lstStyle/>
                    <a:p>
                      <a:pPr>
                        <a:lnSpc>
                          <a:spcPct val="150000"/>
                        </a:lnSpc>
                        <a:spcAft>
                          <a:spcPts val="0"/>
                        </a:spcAft>
                      </a:pPr>
                      <a:r>
                        <a:rPr lang="es-ES_tradnl" sz="1200">
                          <a:solidFill>
                            <a:srgbClr val="000000"/>
                          </a:solidFill>
                          <a:effectLst/>
                          <a:latin typeface="Arial" charset="0"/>
                          <a:ea typeface="Times New Roman" charset="0"/>
                        </a:rPr>
                        <a:t>Catalogo web</a:t>
                      </a:r>
                      <a:endParaRPr lang="es-ES_tradnl" sz="120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_tradnl" sz="1200" dirty="0">
                          <a:solidFill>
                            <a:srgbClr val="000000"/>
                          </a:solidFill>
                          <a:effectLst/>
                          <a:latin typeface="Arial" charset="0"/>
                          <a:ea typeface="Times New Roman" charset="0"/>
                        </a:rPr>
                        <a:t>4</a:t>
                      </a:r>
                      <a:endParaRPr lang="es-ES_tradnl" sz="1200" dirty="0">
                        <a:effectLst/>
                        <a:latin typeface="Times New Roman" charset="0"/>
                        <a:ea typeface="Calibri"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02878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Propuesta</a:t>
            </a:r>
            <a:endParaRPr lang="es-EC" dirty="0"/>
          </a:p>
        </p:txBody>
      </p:sp>
      <p:sp>
        <p:nvSpPr>
          <p:cNvPr id="4" name="Subtítulo 3"/>
          <p:cNvSpPr>
            <a:spLocks noGrp="1"/>
          </p:cNvSpPr>
          <p:nvPr>
            <p:ph type="subTitle" idx="1"/>
          </p:nvPr>
        </p:nvSpPr>
        <p:spPr/>
        <p:txBody>
          <a:bodyPr/>
          <a:lstStyle/>
          <a:p>
            <a:endParaRPr lang="es-EC"/>
          </a:p>
        </p:txBody>
      </p:sp>
    </p:spTree>
    <p:extLst>
      <p:ext uri="{BB962C8B-B14F-4D97-AF65-F5344CB8AC3E}">
        <p14:creationId xmlns:p14="http://schemas.microsoft.com/office/powerpoint/2010/main" val="35383668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278239314"/>
              </p:ext>
            </p:extLst>
          </p:nvPr>
        </p:nvGraphicFramePr>
        <p:xfrm>
          <a:off x="419100" y="584775"/>
          <a:ext cx="11430000" cy="565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0" y="0"/>
            <a:ext cx="6680200" cy="584775"/>
          </a:xfrm>
          <a:prstGeom prst="rect">
            <a:avLst/>
          </a:prstGeom>
          <a:noFill/>
        </p:spPr>
        <p:txBody>
          <a:bodyPr wrap="square" rtlCol="0">
            <a:spAutoFit/>
          </a:bodyPr>
          <a:lstStyle/>
          <a:p>
            <a:r>
              <a:rPr lang="es-419" sz="3200" dirty="0" smtClean="0"/>
              <a:t>Propuesta Post-investigación</a:t>
            </a:r>
            <a:endParaRPr lang="es-EC" sz="3200" dirty="0"/>
          </a:p>
        </p:txBody>
      </p:sp>
    </p:spTree>
    <p:extLst>
      <p:ext uri="{BB962C8B-B14F-4D97-AF65-F5344CB8AC3E}">
        <p14:creationId xmlns:p14="http://schemas.microsoft.com/office/powerpoint/2010/main" val="2784765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4657044" cy="400110"/>
          </a:xfrm>
          <a:prstGeom prst="rect">
            <a:avLst/>
          </a:prstGeom>
        </p:spPr>
        <p:txBody>
          <a:bodyPr wrap="none">
            <a:spAutoFit/>
          </a:bodyPr>
          <a:lstStyle/>
          <a:p>
            <a:r>
              <a:rPr lang="es-ES_tradnl" sz="2000" b="1" dirty="0"/>
              <a:t>Propuesta Mercadológica de mejora</a:t>
            </a:r>
            <a:r>
              <a:rPr lang="es-ES_tradnl" sz="2000" b="1" dirty="0" smtClean="0"/>
              <a:t>.</a:t>
            </a:r>
            <a:endParaRPr lang="es-EC" sz="2000" b="1" dirty="0"/>
          </a:p>
        </p:txBody>
      </p:sp>
      <p:pic>
        <p:nvPicPr>
          <p:cNvPr id="10" name="Imagen 9"/>
          <p:cNvPicPr>
            <a:picLocks noChangeAspect="1"/>
          </p:cNvPicPr>
          <p:nvPr/>
        </p:nvPicPr>
        <p:blipFill>
          <a:blip r:embed="rId2"/>
          <a:stretch>
            <a:fillRect/>
          </a:stretch>
        </p:blipFill>
        <p:spPr>
          <a:xfrm>
            <a:off x="101600" y="518987"/>
            <a:ext cx="11950700" cy="5691313"/>
          </a:xfrm>
          <a:prstGeom prst="rect">
            <a:avLst/>
          </a:prstGeom>
        </p:spPr>
      </p:pic>
    </p:spTree>
    <p:extLst>
      <p:ext uri="{BB962C8B-B14F-4D97-AF65-F5344CB8AC3E}">
        <p14:creationId xmlns:p14="http://schemas.microsoft.com/office/powerpoint/2010/main" val="713594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9700" y="189232"/>
            <a:ext cx="11925300" cy="6071867"/>
          </a:xfrm>
          <a:prstGeom prst="rect">
            <a:avLst/>
          </a:prstGeom>
        </p:spPr>
      </p:pic>
    </p:spTree>
    <p:extLst>
      <p:ext uri="{BB962C8B-B14F-4D97-AF65-F5344CB8AC3E}">
        <p14:creationId xmlns:p14="http://schemas.microsoft.com/office/powerpoint/2010/main" val="1957951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Conclusiones y Recomendaciones</a:t>
            </a:r>
            <a:endParaRPr lang="es-EC" dirty="0"/>
          </a:p>
        </p:txBody>
      </p:sp>
      <p:sp>
        <p:nvSpPr>
          <p:cNvPr id="3" name="Subtítulo 2"/>
          <p:cNvSpPr>
            <a:spLocks noGrp="1"/>
          </p:cNvSpPr>
          <p:nvPr>
            <p:ph type="subTitle" idx="1"/>
          </p:nvPr>
        </p:nvSpPr>
        <p:spPr/>
        <p:txBody>
          <a:bodyPr/>
          <a:lstStyle/>
          <a:p>
            <a:endParaRPr lang="es-EC"/>
          </a:p>
        </p:txBody>
      </p:sp>
    </p:spTree>
    <p:extLst>
      <p:ext uri="{BB962C8B-B14F-4D97-AF65-F5344CB8AC3E}">
        <p14:creationId xmlns:p14="http://schemas.microsoft.com/office/powerpoint/2010/main" val="931049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4279564887"/>
              </p:ext>
            </p:extLst>
          </p:nvPr>
        </p:nvGraphicFramePr>
        <p:xfrm>
          <a:off x="393700" y="623332"/>
          <a:ext cx="11430000" cy="551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69959" y="100112"/>
            <a:ext cx="2345514" cy="523220"/>
          </a:xfrm>
          <a:prstGeom prst="rect">
            <a:avLst/>
          </a:prstGeom>
        </p:spPr>
        <p:txBody>
          <a:bodyPr wrap="none">
            <a:spAutoFit/>
          </a:bodyPr>
          <a:lstStyle/>
          <a:p>
            <a:r>
              <a:rPr lang="es-419" sz="2800" dirty="0"/>
              <a:t>Conclusiones</a:t>
            </a:r>
            <a:endParaRPr lang="es-EC" sz="2800" dirty="0"/>
          </a:p>
        </p:txBody>
      </p:sp>
    </p:spTree>
    <p:extLst>
      <p:ext uri="{BB962C8B-B14F-4D97-AF65-F5344CB8AC3E}">
        <p14:creationId xmlns:p14="http://schemas.microsoft.com/office/powerpoint/2010/main" val="838285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959" y="100112"/>
            <a:ext cx="3166251" cy="523220"/>
          </a:xfrm>
          <a:prstGeom prst="rect">
            <a:avLst/>
          </a:prstGeom>
        </p:spPr>
        <p:txBody>
          <a:bodyPr wrap="none">
            <a:spAutoFit/>
          </a:bodyPr>
          <a:lstStyle/>
          <a:p>
            <a:r>
              <a:rPr lang="es-419" sz="2800" dirty="0" smtClean="0"/>
              <a:t>Recomendaciones</a:t>
            </a:r>
            <a:endParaRPr lang="es-EC" sz="2800" dirty="0"/>
          </a:p>
        </p:txBody>
      </p:sp>
      <p:graphicFrame>
        <p:nvGraphicFramePr>
          <p:cNvPr id="3" name="Diagrama 2"/>
          <p:cNvGraphicFramePr/>
          <p:nvPr>
            <p:extLst>
              <p:ext uri="{D42A27DB-BD31-4B8C-83A1-F6EECF244321}">
                <p14:modId xmlns:p14="http://schemas.microsoft.com/office/powerpoint/2010/main" val="3901026711"/>
              </p:ext>
            </p:extLst>
          </p:nvPr>
        </p:nvGraphicFramePr>
        <p:xfrm>
          <a:off x="169959" y="795866"/>
          <a:ext cx="117172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34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idx="4294967295"/>
          </p:nvPr>
        </p:nvSpPr>
        <p:spPr>
          <a:xfrm>
            <a:off x="0" y="0"/>
            <a:ext cx="10018713" cy="4953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ES" sz="4400" b="0" i="0" u="none" strike="noStrike" cap="none" dirty="0" smtClean="0">
                <a:solidFill>
                  <a:schemeClr val="dk1"/>
                </a:solidFill>
                <a:latin typeface="Calibri"/>
                <a:ea typeface="Calibri"/>
                <a:cs typeface="Calibri"/>
                <a:sym typeface="Calibri"/>
              </a:rPr>
              <a:t>PROBLEMA</a:t>
            </a:r>
            <a:endParaRPr lang="es-ES" sz="4400" b="0" i="0" u="none" strike="noStrike" cap="none" dirty="0">
              <a:solidFill>
                <a:schemeClr val="dk1"/>
              </a:solidFill>
              <a:latin typeface="Calibri"/>
              <a:ea typeface="Calibri"/>
              <a:cs typeface="Calibri"/>
              <a:sym typeface="Calibri"/>
            </a:endParaRPr>
          </a:p>
        </p:txBody>
      </p:sp>
      <p:graphicFrame>
        <p:nvGraphicFramePr>
          <p:cNvPr id="2" name="Diagrama 1"/>
          <p:cNvGraphicFramePr/>
          <p:nvPr>
            <p:extLst>
              <p:ext uri="{D42A27DB-BD31-4B8C-83A1-F6EECF244321}">
                <p14:modId xmlns:p14="http://schemas.microsoft.com/office/powerpoint/2010/main" val="3704820524"/>
              </p:ext>
            </p:extLst>
          </p:nvPr>
        </p:nvGraphicFramePr>
        <p:xfrm>
          <a:off x="329405" y="495300"/>
          <a:ext cx="11506995" cy="565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idx="4294967295"/>
          </p:nvPr>
        </p:nvSpPr>
        <p:spPr>
          <a:xfrm>
            <a:off x="0" y="50800"/>
            <a:ext cx="10018713" cy="508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ES" sz="4400" b="0" i="0" u="none" strike="noStrike" cap="none" dirty="0" smtClean="0">
                <a:solidFill>
                  <a:schemeClr val="dk1"/>
                </a:solidFill>
                <a:latin typeface="Calibri"/>
                <a:ea typeface="Calibri"/>
                <a:cs typeface="Calibri"/>
                <a:sym typeface="Calibri"/>
              </a:rPr>
              <a:t>OBJETIVOS </a:t>
            </a:r>
            <a:endParaRPr lang="es-ES" sz="4400" b="0" i="0" u="none" strike="noStrike" cap="none" dirty="0">
              <a:solidFill>
                <a:schemeClr val="dk1"/>
              </a:solidFill>
              <a:latin typeface="Calibri"/>
              <a:ea typeface="Calibri"/>
              <a:cs typeface="Calibri"/>
              <a:sym typeface="Calibri"/>
            </a:endParaRPr>
          </a:p>
        </p:txBody>
      </p:sp>
      <p:graphicFrame>
        <p:nvGraphicFramePr>
          <p:cNvPr id="2" name="Diagrama 1"/>
          <p:cNvGraphicFramePr/>
          <p:nvPr>
            <p:extLst>
              <p:ext uri="{D42A27DB-BD31-4B8C-83A1-F6EECF244321}">
                <p14:modId xmlns:p14="http://schemas.microsoft.com/office/powerpoint/2010/main" val="420181226"/>
              </p:ext>
            </p:extLst>
          </p:nvPr>
        </p:nvGraphicFramePr>
        <p:xfrm>
          <a:off x="0" y="661963"/>
          <a:ext cx="12192000" cy="564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idx="4294967295"/>
          </p:nvPr>
        </p:nvSpPr>
        <p:spPr>
          <a:xfrm>
            <a:off x="0" y="42863"/>
            <a:ext cx="10018713" cy="457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ES" sz="4400" b="1" i="0" u="none" strike="noStrike" cap="none" dirty="0">
                <a:solidFill>
                  <a:schemeClr val="dk1"/>
                </a:solidFill>
                <a:latin typeface="Calibri"/>
                <a:ea typeface="Calibri"/>
                <a:cs typeface="Calibri"/>
                <a:sym typeface="Calibri"/>
              </a:rPr>
              <a:t>Metodología </a:t>
            </a:r>
          </a:p>
        </p:txBody>
      </p:sp>
      <p:graphicFrame>
        <p:nvGraphicFramePr>
          <p:cNvPr id="2" name="Diagrama 1"/>
          <p:cNvGraphicFramePr/>
          <p:nvPr>
            <p:extLst>
              <p:ext uri="{D42A27DB-BD31-4B8C-83A1-F6EECF244321}">
                <p14:modId xmlns:p14="http://schemas.microsoft.com/office/powerpoint/2010/main" val="2905870826"/>
              </p:ext>
            </p:extLst>
          </p:nvPr>
        </p:nvGraphicFramePr>
        <p:xfrm>
          <a:off x="232286" y="780169"/>
          <a:ext cx="11794614" cy="546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idx="4294967295"/>
          </p:nvPr>
        </p:nvSpPr>
        <p:spPr>
          <a:xfrm>
            <a:off x="0" y="-1588"/>
            <a:ext cx="10018713" cy="66040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ES" sz="4400" b="0" i="0" u="none" strike="noStrike" cap="none" dirty="0" smtClean="0">
                <a:solidFill>
                  <a:schemeClr val="dk1"/>
                </a:solidFill>
                <a:latin typeface="Calibri"/>
                <a:ea typeface="Calibri"/>
                <a:cs typeface="Calibri"/>
                <a:sym typeface="Calibri"/>
              </a:rPr>
              <a:t>POBLACIÓN </a:t>
            </a:r>
            <a:endParaRPr lang="es-ES" sz="44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idx="4294967295"/>
          </p:nvPr>
        </p:nvSpPr>
        <p:spPr>
          <a:xfrm>
            <a:off x="0" y="693738"/>
            <a:ext cx="10018713" cy="3124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s-ES" sz="2800" b="0" i="0" u="none" strike="noStrike" cap="none" dirty="0">
                <a:solidFill>
                  <a:schemeClr val="dk1"/>
                </a:solidFill>
                <a:latin typeface="Calibri"/>
                <a:ea typeface="Calibri"/>
                <a:cs typeface="Calibri"/>
                <a:sym typeface="Calibri"/>
              </a:rPr>
              <a:t>Población Económicamente Activa de 19 a 65 años. </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graphicFrame>
        <p:nvGraphicFramePr>
          <p:cNvPr id="128" name="Shape 128"/>
          <p:cNvGraphicFramePr/>
          <p:nvPr>
            <p:extLst>
              <p:ext uri="{D42A27DB-BD31-4B8C-83A1-F6EECF244321}">
                <p14:modId xmlns:p14="http://schemas.microsoft.com/office/powerpoint/2010/main" val="963391872"/>
              </p:ext>
            </p:extLst>
          </p:nvPr>
        </p:nvGraphicFramePr>
        <p:xfrm>
          <a:off x="1827497" y="1222914"/>
          <a:ext cx="7746916" cy="4351020"/>
        </p:xfrm>
        <a:graphic>
          <a:graphicData uri="http://schemas.openxmlformats.org/drawingml/2006/table">
            <a:tbl>
              <a:tblPr>
                <a:tableStyleId>{69CF1AB2-1976-4502-BF36-3FF5EA218861}</a:tableStyleId>
              </a:tblPr>
              <a:tblGrid>
                <a:gridCol w="1745149">
                  <a:extLst>
                    <a:ext uri="{9D8B030D-6E8A-4147-A177-3AD203B41FA5}">
                      <a16:colId xmlns:a16="http://schemas.microsoft.com/office/drawing/2014/main" val="20000"/>
                    </a:ext>
                  </a:extLst>
                </a:gridCol>
                <a:gridCol w="2079739">
                  <a:extLst>
                    <a:ext uri="{9D8B030D-6E8A-4147-A177-3AD203B41FA5}">
                      <a16:colId xmlns:a16="http://schemas.microsoft.com/office/drawing/2014/main" val="20001"/>
                    </a:ext>
                  </a:extLst>
                </a:gridCol>
                <a:gridCol w="2147737">
                  <a:extLst>
                    <a:ext uri="{9D8B030D-6E8A-4147-A177-3AD203B41FA5}">
                      <a16:colId xmlns:a16="http://schemas.microsoft.com/office/drawing/2014/main" val="20002"/>
                    </a:ext>
                  </a:extLst>
                </a:gridCol>
                <a:gridCol w="1774291">
                  <a:extLst>
                    <a:ext uri="{9D8B030D-6E8A-4147-A177-3AD203B41FA5}">
                      <a16:colId xmlns:a16="http://schemas.microsoft.com/office/drawing/2014/main" val="20003"/>
                    </a:ext>
                  </a:extLst>
                </a:gridCol>
              </a:tblGrid>
              <a:tr h="597740">
                <a:tc gridSpan="4">
                  <a:txBody>
                    <a:bodyPr/>
                    <a:lstStyle/>
                    <a:p>
                      <a:pPr marL="0" marR="0" lvl="0" indent="0" algn="l" rtl="0">
                        <a:spcBef>
                          <a:spcPts val="0"/>
                        </a:spcBef>
                        <a:buSzPct val="25000"/>
                        <a:buNone/>
                      </a:pPr>
                      <a:endParaRPr sz="2400" u="none" strike="noStrike" cap="none" dirty="0">
                        <a:latin typeface="Calibri"/>
                        <a:ea typeface="Calibri"/>
                        <a:cs typeface="Calibri"/>
                        <a:sym typeface="Calibri"/>
                      </a:endParaRPr>
                    </a:p>
                  </a:txBody>
                  <a:tcPr marL="68575" marR="68575"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750656">
                <a:tc>
                  <a:txBody>
                    <a:bodyPr/>
                    <a:lstStyle/>
                    <a:p>
                      <a:pPr marL="0" marR="0" lvl="0" indent="0" algn="l" rtl="0">
                        <a:spcBef>
                          <a:spcPts val="0"/>
                        </a:spcBef>
                        <a:buSzPct val="25000"/>
                        <a:buNone/>
                      </a:pPr>
                      <a:endParaRPr sz="2400" u="none" strike="noStrike" cap="none">
                        <a:latin typeface="Calibri"/>
                        <a:ea typeface="Calibri"/>
                        <a:cs typeface="Calibri"/>
                        <a:sym typeface="Calibri"/>
                      </a:endParaRPr>
                    </a:p>
                  </a:txBody>
                  <a:tcPr marL="68575" marR="68575" marT="0" marB="0"/>
                </a:tc>
                <a:tc gridSpan="2">
                  <a:txBody>
                    <a:bodyPr/>
                    <a:lstStyle/>
                    <a:p>
                      <a:pPr marL="228600" marR="0" lvl="0" indent="0" algn="l" rtl="0">
                        <a:lnSpc>
                          <a:spcPct val="150000"/>
                        </a:lnSpc>
                        <a:spcBef>
                          <a:spcPts val="0"/>
                        </a:spcBef>
                        <a:spcAft>
                          <a:spcPts val="0"/>
                        </a:spcAft>
                        <a:buSzPct val="25000"/>
                        <a:buNone/>
                      </a:pPr>
                      <a:r>
                        <a:rPr lang="es-ES" sz="2400" u="none" strike="noStrike" cap="none" dirty="0">
                          <a:sym typeface="Arial"/>
                        </a:rPr>
                        <a:t>	EDAD	</a:t>
                      </a:r>
                      <a:endParaRPr lang="es-ES" sz="2400" b="1" u="none" strike="noStrike" cap="none" dirty="0">
                        <a:solidFill>
                          <a:srgbClr val="000000"/>
                        </a:solidFill>
                        <a:latin typeface="Arial"/>
                        <a:ea typeface="Arial"/>
                        <a:cs typeface="Arial"/>
                        <a:sym typeface="Arial"/>
                      </a:endParaRPr>
                    </a:p>
                  </a:txBody>
                  <a:tcPr marL="68575" marR="68575" marT="0" marB="0"/>
                </a:tc>
                <a:tc hMerge="1">
                  <a:txBody>
                    <a:bodyPr/>
                    <a:lstStyle/>
                    <a:p>
                      <a:endParaRPr lang="es-EC"/>
                    </a:p>
                  </a:txBody>
                  <a:tcPr/>
                </a:tc>
                <a:tc>
                  <a:txBody>
                    <a:bodyPr/>
                    <a:lstStyle/>
                    <a:p>
                      <a:pPr marL="0" marR="0" lvl="0" indent="0" algn="l" rtl="0">
                        <a:spcBef>
                          <a:spcPts val="0"/>
                        </a:spcBef>
                        <a:buSzPct val="25000"/>
                        <a:buNone/>
                      </a:pPr>
                      <a:endParaRPr sz="2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750656">
                <a:tc>
                  <a:txBody>
                    <a:bodyPr/>
                    <a:lstStyle/>
                    <a:p>
                      <a:pPr marL="0" marR="0" lvl="0" indent="0" algn="ctr" rtl="0">
                        <a:lnSpc>
                          <a:spcPct val="150000"/>
                        </a:lnSpc>
                        <a:spcBef>
                          <a:spcPts val="0"/>
                        </a:spcBef>
                        <a:spcAft>
                          <a:spcPts val="0"/>
                        </a:spcAft>
                        <a:buSzPct val="25000"/>
                        <a:buNone/>
                      </a:pPr>
                      <a:r>
                        <a:rPr lang="es-ES" sz="2400" u="none" strike="noStrike" cap="none" dirty="0">
                          <a:sym typeface="Arial"/>
                        </a:rPr>
                        <a:t>GENERO</a:t>
                      </a:r>
                      <a:endParaRPr lang="es-ES" sz="2400" b="1" u="none" strike="noStrike" cap="none" dirty="0">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dirty="0">
                          <a:sym typeface="Arial"/>
                        </a:rPr>
                        <a:t>19-35 Años</a:t>
                      </a:r>
                      <a:endParaRPr lang="es-ES" sz="2400" b="1" u="none" strike="noStrike" cap="none" dirty="0">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36-64 Años</a:t>
                      </a:r>
                      <a:endParaRPr lang="es-ES" sz="2400" b="1"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TOTAL</a:t>
                      </a:r>
                      <a:endParaRPr lang="es-ES" sz="2400" b="1"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750656">
                <a:tc>
                  <a:txBody>
                    <a:bodyPr/>
                    <a:lstStyle/>
                    <a:p>
                      <a:pPr marL="0" marR="0" lvl="0" indent="0" algn="ctr" rtl="0">
                        <a:lnSpc>
                          <a:spcPct val="150000"/>
                        </a:lnSpc>
                        <a:spcBef>
                          <a:spcPts val="0"/>
                        </a:spcBef>
                        <a:spcAft>
                          <a:spcPts val="0"/>
                        </a:spcAft>
                        <a:buSzPct val="25000"/>
                        <a:buNone/>
                      </a:pPr>
                      <a:r>
                        <a:rPr lang="es-ES" sz="2400" u="none" strike="noStrike" cap="none">
                          <a:sym typeface="Arial"/>
                        </a:rPr>
                        <a:t>Hombres</a:t>
                      </a:r>
                      <a:endParaRPr lang="es-ES" sz="2400"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331.748</a:t>
                      </a:r>
                      <a:endParaRPr lang="es-ES" sz="2400"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300.047</a:t>
                      </a:r>
                      <a:endParaRPr lang="es-ES" sz="2400"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631.795</a:t>
                      </a:r>
                      <a:endParaRPr lang="es-ES" sz="24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750656">
                <a:tc>
                  <a:txBody>
                    <a:bodyPr/>
                    <a:lstStyle/>
                    <a:p>
                      <a:pPr marL="0" marR="0" lvl="0" indent="0" algn="ctr" rtl="0">
                        <a:lnSpc>
                          <a:spcPct val="150000"/>
                        </a:lnSpc>
                        <a:spcBef>
                          <a:spcPts val="0"/>
                        </a:spcBef>
                        <a:spcAft>
                          <a:spcPts val="0"/>
                        </a:spcAft>
                        <a:buSzPct val="25000"/>
                        <a:buNone/>
                      </a:pPr>
                      <a:r>
                        <a:rPr lang="es-ES" sz="2400" u="none" strike="noStrike" cap="none" dirty="0">
                          <a:sym typeface="Arial"/>
                        </a:rPr>
                        <a:t>Mujeres</a:t>
                      </a:r>
                      <a:endParaRPr lang="es-ES" sz="2400" u="none" strike="noStrike" cap="none" dirty="0">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350.009</a:t>
                      </a:r>
                      <a:endParaRPr lang="es-ES" sz="2400"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337.408</a:t>
                      </a:r>
                      <a:endParaRPr lang="es-ES" sz="2400"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687.417</a:t>
                      </a:r>
                      <a:endParaRPr lang="es-ES" sz="24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750656">
                <a:tc>
                  <a:txBody>
                    <a:bodyPr/>
                    <a:lstStyle/>
                    <a:p>
                      <a:pPr marL="0" marR="0" lvl="0" indent="0" algn="ctr" rtl="0">
                        <a:lnSpc>
                          <a:spcPct val="150000"/>
                        </a:lnSpc>
                        <a:spcBef>
                          <a:spcPts val="0"/>
                        </a:spcBef>
                        <a:spcAft>
                          <a:spcPts val="0"/>
                        </a:spcAft>
                        <a:buSzPct val="25000"/>
                        <a:buNone/>
                      </a:pPr>
                      <a:r>
                        <a:rPr lang="es-ES" sz="2400" u="none" strike="noStrike" cap="none">
                          <a:sym typeface="Arial"/>
                        </a:rPr>
                        <a:t>TOTAL</a:t>
                      </a:r>
                      <a:endParaRPr lang="es-ES" sz="2400"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681.757</a:t>
                      </a:r>
                      <a:endParaRPr lang="es-ES" sz="2400" b="1"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a:sym typeface="Arial"/>
                        </a:rPr>
                        <a:t>637.455</a:t>
                      </a:r>
                      <a:endParaRPr lang="es-ES" sz="2400" b="1" u="none" strike="noStrike" cap="none">
                        <a:solidFill>
                          <a:srgbClr val="000000"/>
                        </a:solidFill>
                        <a:latin typeface="Arial"/>
                        <a:ea typeface="Arial"/>
                        <a:cs typeface="Arial"/>
                        <a:sym typeface="Arial"/>
                      </a:endParaRPr>
                    </a:p>
                  </a:txBody>
                  <a:tcPr marL="68575" marR="68575" marT="0" marB="0"/>
                </a:tc>
                <a:tc>
                  <a:txBody>
                    <a:bodyPr/>
                    <a:lstStyle/>
                    <a:p>
                      <a:pPr marL="228600" marR="0" lvl="0" indent="0" algn="l" rtl="0">
                        <a:lnSpc>
                          <a:spcPct val="150000"/>
                        </a:lnSpc>
                        <a:spcBef>
                          <a:spcPts val="0"/>
                        </a:spcBef>
                        <a:spcAft>
                          <a:spcPts val="0"/>
                        </a:spcAft>
                        <a:buSzPct val="25000"/>
                        <a:buNone/>
                      </a:pPr>
                      <a:r>
                        <a:rPr lang="es-ES" sz="2400" u="none" strike="noStrike" cap="none" dirty="0">
                          <a:sym typeface="Arial"/>
                        </a:rPr>
                        <a:t>1.319.212</a:t>
                      </a:r>
                      <a:endParaRPr lang="es-ES" sz="2400" b="1" u="none" strike="noStrike" cap="none" dirty="0">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bl>
          </a:graphicData>
        </a:graphic>
      </p:graphicFrame>
      <p:sp>
        <p:nvSpPr>
          <p:cNvPr id="129" name="Shape 129"/>
          <p:cNvSpPr txBox="1"/>
          <p:nvPr/>
        </p:nvSpPr>
        <p:spPr>
          <a:xfrm>
            <a:off x="1827497" y="5733778"/>
            <a:ext cx="2109503" cy="369332"/>
          </a:xfrm>
          <a:prstGeom prst="rect">
            <a:avLst/>
          </a:prstGeom>
          <a:ln/>
        </p:spPr>
        <p:style>
          <a:lnRef idx="2">
            <a:schemeClr val="accent1"/>
          </a:lnRef>
          <a:fillRef idx="1">
            <a:schemeClr val="lt1"/>
          </a:fillRef>
          <a:effectRef idx="0">
            <a:schemeClr val="accent1"/>
          </a:effectRef>
          <a:fontRef idx="minor">
            <a:schemeClr val="dk1"/>
          </a:fontRef>
        </p:style>
        <p:txBody>
          <a:bodyPr lIns="91425" tIns="45700" rIns="91425" bIns="45700" anchor="t" anchorCtr="0">
            <a:noAutofit/>
          </a:bodyPr>
          <a:lstStyle/>
          <a:p>
            <a:pPr marL="0" marR="0" lvl="0" indent="0" algn="l" rtl="0">
              <a:spcBef>
                <a:spcPts val="0"/>
              </a:spcBef>
              <a:buSzPct val="25000"/>
              <a:buNone/>
            </a:pPr>
            <a:r>
              <a:rPr lang="es-ES" sz="1800" b="0" i="0" u="none" strike="noStrike" cap="none" dirty="0">
                <a:solidFill>
                  <a:schemeClr val="dk1"/>
                </a:solidFill>
                <a:latin typeface="Calibri"/>
                <a:ea typeface="Calibri"/>
                <a:cs typeface="Calibri"/>
                <a:sym typeface="Calibri"/>
              </a:rPr>
              <a:t>Fuente </a:t>
            </a:r>
            <a:r>
              <a:rPr lang="es-ES" sz="1800" b="0" i="0" u="none" strike="noStrike" cap="none" dirty="0" smtClean="0">
                <a:solidFill>
                  <a:schemeClr val="dk1"/>
                </a:solidFill>
                <a:latin typeface="Calibri"/>
                <a:ea typeface="Calibri"/>
                <a:cs typeface="Calibri"/>
                <a:sym typeface="Calibri"/>
              </a:rPr>
              <a:t>INEC 2016  </a:t>
            </a:r>
            <a:endParaRPr lang="es-ES"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idx="4294967295"/>
          </p:nvPr>
        </p:nvSpPr>
        <p:spPr>
          <a:xfrm>
            <a:off x="0" y="0"/>
            <a:ext cx="10018713" cy="74771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s-ES" sz="4400" b="0" i="0" u="none" strike="noStrike" cap="none" dirty="0">
                <a:solidFill>
                  <a:schemeClr val="dk1"/>
                </a:solidFill>
                <a:latin typeface="Calibri"/>
                <a:ea typeface="Calibri"/>
                <a:cs typeface="Calibri"/>
                <a:sym typeface="Calibri"/>
              </a:rPr>
              <a:t>Tamaño de la muestra </a:t>
            </a:r>
          </a:p>
        </p:txBody>
      </p:sp>
      <mc:AlternateContent xmlns:mc="http://schemas.openxmlformats.org/markup-compatibility/2006" xmlns:a14="http://schemas.microsoft.com/office/drawing/2010/main">
        <mc:Choice Requires="a14">
          <p:sp>
            <p:nvSpPr>
              <p:cNvPr id="2" name="Rectángulo 1"/>
              <p:cNvSpPr/>
              <p:nvPr/>
            </p:nvSpPr>
            <p:spPr>
              <a:xfrm>
                <a:off x="101600" y="960183"/>
                <a:ext cx="11912600" cy="5098512"/>
              </a:xfrm>
              <a:prstGeom prst="rect">
                <a:avLst/>
              </a:prstGeom>
            </p:spPr>
            <p:txBody>
              <a:bodyPr wrap="square">
                <a:spAutoFit/>
              </a:bodyPr>
              <a:lstStyle/>
              <a:p>
                <a:pPr indent="449580" algn="just">
                  <a:lnSpc>
                    <a:spcPct val="150000"/>
                  </a:lnSpc>
                </a:pPr>
                <a:r>
                  <a:rPr lang="es-ES_tradnl" dirty="0" smtClean="0">
                    <a:effectLst/>
                    <a:latin typeface="Arial" panose="020B0604020202020204" pitchFamily="34" charset="0"/>
                    <a:ea typeface="Calibri" panose="020F0502020204030204" pitchFamily="34" charset="0"/>
                  </a:rPr>
                  <a:t>Se </a:t>
                </a:r>
                <a:r>
                  <a:rPr lang="es-ES_tradnl" dirty="0">
                    <a:effectLst/>
                    <a:latin typeface="Arial" panose="020B0604020202020204" pitchFamily="34" charset="0"/>
                    <a:ea typeface="Calibri" panose="020F0502020204030204" pitchFamily="34" charset="0"/>
                  </a:rPr>
                  <a:t>aplicara la encuesta a consumidores de cerveza artesanal del Distrito Metropolitano de Quito que se encuentren en la zona de Expendio.</a:t>
                </a:r>
                <a:endParaRPr lang="es-EC" dirty="0">
                  <a:effectLst/>
                  <a:latin typeface="Times New Roman" panose="02020603050405020304" pitchFamily="18" charset="0"/>
                  <a:ea typeface="Calibri" panose="020F050202020403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s-ES_tradnl" i="1">
                          <a:effectLst/>
                          <a:latin typeface="Cambria Math" panose="02040503050406030204" pitchFamily="18" charset="0"/>
                          <a:ea typeface="Calibri" panose="020F0502020204030204" pitchFamily="34" charset="0"/>
                          <a:cs typeface="Arial" panose="020B0604020202020204" pitchFamily="34" charset="0"/>
                        </a:rPr>
                        <m:t>𝑛</m:t>
                      </m:r>
                      <m:r>
                        <a:rPr lang="es-ES_tradnl"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m:t>
                          </m:r>
                          <m:r>
                            <a:rPr lang="es-ES_tradnl" i="1">
                              <a:effectLst/>
                              <a:latin typeface="Cambria Math" panose="02040503050406030204" pitchFamily="18" charset="0"/>
                              <a:ea typeface="Calibri" panose="020F0502020204030204" pitchFamily="34" charset="0"/>
                              <a:cs typeface="Arial" panose="020B0604020202020204" pitchFamily="34" charset="0"/>
                            </a:rPr>
                            <m:t>𝑁</m:t>
                          </m:r>
                          <m:r>
                            <a:rPr lang="es-ES_tradnl" i="1">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_tradnl" i="1">
                                  <a:effectLst/>
                                  <a:latin typeface="Cambria Math" panose="02040503050406030204" pitchFamily="18" charset="0"/>
                                  <a:ea typeface="Calibri" panose="020F0502020204030204" pitchFamily="34" charset="0"/>
                                  <a:cs typeface="Arial" panose="020B0604020202020204" pitchFamily="34" charset="0"/>
                                </a:rPr>
                                <m:t>𝑍</m:t>
                              </m:r>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i="1">
                              <a:effectLst/>
                              <a:latin typeface="Cambria Math" panose="02040503050406030204" pitchFamily="18" charset="0"/>
                              <a:ea typeface="Calibri" panose="020F0502020204030204" pitchFamily="34" charset="0"/>
                              <a:cs typeface="Arial" panose="020B0604020202020204" pitchFamily="34" charset="0"/>
                            </a:rPr>
                            <m:t>∗</m:t>
                          </m:r>
                          <m:r>
                            <a:rPr lang="es-ES_tradnl" i="1">
                              <a:effectLst/>
                              <a:latin typeface="Cambria Math" panose="02040503050406030204" pitchFamily="18" charset="0"/>
                              <a:ea typeface="Calibri" panose="020F0502020204030204" pitchFamily="34" charset="0"/>
                              <a:cs typeface="Arial" panose="020B0604020202020204" pitchFamily="34" charset="0"/>
                            </a:rPr>
                            <m:t>𝑝</m:t>
                          </m:r>
                          <m:r>
                            <a:rPr lang="es-ES_tradnl" i="1">
                              <a:effectLst/>
                              <a:latin typeface="Cambria Math" panose="02040503050406030204" pitchFamily="18" charset="0"/>
                              <a:ea typeface="Calibri" panose="020F0502020204030204" pitchFamily="34" charset="0"/>
                              <a:cs typeface="Arial" panose="020B0604020202020204" pitchFamily="34" charset="0"/>
                            </a:rPr>
                            <m:t>∗</m:t>
                          </m:r>
                          <m:r>
                            <a:rPr lang="es-ES_tradnl" i="1">
                              <a:effectLst/>
                              <a:latin typeface="Cambria Math" panose="02040503050406030204" pitchFamily="18" charset="0"/>
                              <a:ea typeface="Calibri" panose="020F0502020204030204" pitchFamily="34" charset="0"/>
                              <a:cs typeface="Arial" panose="020B0604020202020204" pitchFamily="34" charset="0"/>
                            </a:rPr>
                            <m:t>𝑞</m:t>
                          </m:r>
                          <m:r>
                            <a:rPr lang="es-ES_tradnl" i="1">
                              <a:effectLst/>
                              <a:latin typeface="Cambria Math" panose="02040503050406030204" pitchFamily="18" charset="0"/>
                              <a:ea typeface="Calibri" panose="020F0502020204030204" pitchFamily="34" charset="0"/>
                              <a:cs typeface="Arial" panose="020B0604020202020204" pitchFamily="34" charset="0"/>
                            </a:rPr>
                            <m:t>)</m:t>
                          </m:r>
                        </m:num>
                        <m:den>
                          <m:r>
                            <a:rPr lang="es-ES_tradnl"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_tradnl" i="1">
                                      <a:effectLst/>
                                      <a:latin typeface="Cambria Math" panose="02040503050406030204" pitchFamily="18" charset="0"/>
                                      <a:ea typeface="Calibri" panose="020F0502020204030204" pitchFamily="34" charset="0"/>
                                      <a:cs typeface="Arial" panose="020B0604020202020204" pitchFamily="34" charset="0"/>
                                    </a:rPr>
                                    <m:t>𝑒</m:t>
                                  </m:r>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_tradnl" i="1">
                                      <a:effectLst/>
                                      <a:latin typeface="Cambria Math" panose="02040503050406030204" pitchFamily="18" charset="0"/>
                                      <a:ea typeface="Calibri" panose="020F0502020204030204" pitchFamily="34" charset="0"/>
                                      <a:cs typeface="Arial" panose="020B0604020202020204" pitchFamily="34" charset="0"/>
                                    </a:rPr>
                                    <m:t>𝑁</m:t>
                                  </m:r>
                                  <m:r>
                                    <a:rPr lang="es-ES_tradnl" i="1">
                                      <a:effectLst/>
                                      <a:latin typeface="Cambria Math" panose="02040503050406030204" pitchFamily="18" charset="0"/>
                                      <a:ea typeface="Calibri" panose="020F0502020204030204" pitchFamily="34" charset="0"/>
                                      <a:cs typeface="Arial" panose="020B0604020202020204" pitchFamily="34" charset="0"/>
                                    </a:rPr>
                                    <m:t>−1</m:t>
                                  </m:r>
                                </m:e>
                              </m:d>
                            </m:e>
                          </m:d>
                          <m:r>
                            <a:rPr lang="es-ES_tradnl"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r>
                                    <a:rPr lang="es-ES_tradnl" i="1">
                                      <a:effectLst/>
                                      <a:latin typeface="Cambria Math" panose="02040503050406030204" pitchFamily="18" charset="0"/>
                                      <a:ea typeface="Calibri" panose="020F0502020204030204" pitchFamily="34" charset="0"/>
                                      <a:cs typeface="Arial" panose="020B0604020202020204" pitchFamily="34" charset="0"/>
                                    </a:rPr>
                                    <m:t>𝑍</m:t>
                                  </m:r>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i="1">
                                  <a:effectLst/>
                                  <a:latin typeface="Cambria Math" panose="02040503050406030204" pitchFamily="18" charset="0"/>
                                  <a:ea typeface="Calibri" panose="020F0502020204030204" pitchFamily="34" charset="0"/>
                                  <a:cs typeface="Arial" panose="020B0604020202020204" pitchFamily="34" charset="0"/>
                                </a:rPr>
                                <m:t>∗</m:t>
                              </m:r>
                              <m:r>
                                <a:rPr lang="es-ES_tradnl" i="1">
                                  <a:effectLst/>
                                  <a:latin typeface="Cambria Math" panose="02040503050406030204" pitchFamily="18" charset="0"/>
                                  <a:ea typeface="Calibri" panose="020F0502020204030204" pitchFamily="34" charset="0"/>
                                  <a:cs typeface="Arial" panose="020B0604020202020204" pitchFamily="34" charset="0"/>
                                </a:rPr>
                                <m:t>𝑝</m:t>
                              </m:r>
                              <m:r>
                                <a:rPr lang="es-ES_tradnl" i="1">
                                  <a:effectLst/>
                                  <a:latin typeface="Cambria Math" panose="02040503050406030204" pitchFamily="18" charset="0"/>
                                  <a:ea typeface="Calibri" panose="020F0502020204030204" pitchFamily="34" charset="0"/>
                                  <a:cs typeface="Arial" panose="020B0604020202020204" pitchFamily="34" charset="0"/>
                                </a:rPr>
                                <m:t>∗</m:t>
                              </m:r>
                              <m:r>
                                <a:rPr lang="es-ES_tradnl" i="1">
                                  <a:effectLst/>
                                  <a:latin typeface="Cambria Math" panose="02040503050406030204" pitchFamily="18" charset="0"/>
                                  <a:ea typeface="Calibri" panose="020F0502020204030204" pitchFamily="34" charset="0"/>
                                  <a:cs typeface="Arial" panose="020B0604020202020204" pitchFamily="34" charset="0"/>
                                </a:rPr>
                                <m:t>𝑞</m:t>
                              </m:r>
                            </m:e>
                          </m:d>
                          <m:r>
                            <a:rPr lang="es-ES_tradnl" i="1">
                              <a:effectLst/>
                              <a:latin typeface="Cambria Math" panose="02040503050406030204" pitchFamily="18" charset="0"/>
                              <a:ea typeface="Calibri" panose="020F0502020204030204" pitchFamily="34" charset="0"/>
                              <a:cs typeface="Arial" panose="020B0604020202020204" pitchFamily="34" charset="0"/>
                            </a:rPr>
                            <m:t>)</m:t>
                          </m:r>
                        </m:den>
                      </m:f>
                    </m:oMath>
                  </m:oMathPara>
                </a14:m>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Es decir:</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	n = Tamaño de la muestra</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	N = Universo o población total</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	e = Error muestral, (se trabajara con un error muestral de 5%)</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	p = Probabilidad de éxito</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	q = Probabilidad de fracaso</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	Z = 1,64 para un grado de confianza de 90%</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 </a:t>
                </a:r>
                <a:endParaRPr lang="es-EC" dirty="0">
                  <a:effectLst/>
                  <a:latin typeface="Times New Roman" panose="02020603050405020304" pitchFamily="18" charset="0"/>
                  <a:ea typeface="Calibri" panose="020F0502020204030204" pitchFamily="34" charset="0"/>
                </a:endParaRPr>
              </a:p>
              <a:p>
                <a:pPr>
                  <a:lnSpc>
                    <a:spcPct val="150000"/>
                  </a:lnSpc>
                </a:pPr>
                <a:r>
                  <a:rPr lang="es-ES_tradnl" dirty="0">
                    <a:effectLst/>
                    <a:latin typeface="Arial" panose="020B0604020202020204" pitchFamily="34" charset="0"/>
                    <a:ea typeface="Calibri" panose="020F0502020204030204" pitchFamily="34" charset="0"/>
                  </a:rPr>
                  <a:t>Procedimiento:</a:t>
                </a:r>
                <a:endParaRPr lang="es-EC" dirty="0">
                  <a:effectLst/>
                  <a:latin typeface="Times New Roman" panose="02020603050405020304" pitchFamily="18"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S_tradnl" i="1">
                          <a:effectLst/>
                          <a:latin typeface="Cambria Math" panose="02040503050406030204" pitchFamily="18" charset="0"/>
                          <a:ea typeface="Calibri" panose="020F0502020204030204" pitchFamily="34" charset="0"/>
                          <a:cs typeface="Arial" panose="020B0604020202020204" pitchFamily="34" charset="0"/>
                        </a:rPr>
                        <m:t>𝑛</m:t>
                      </m:r>
                      <m:r>
                        <a:rPr lang="es-ES_tradnl"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S_tradnl" i="1">
                              <a:effectLst/>
                              <a:latin typeface="Cambria Math" panose="02040503050406030204" pitchFamily="18" charset="0"/>
                              <a:ea typeface="Calibri" panose="020F0502020204030204" pitchFamily="34" charset="0"/>
                              <a:cs typeface="Arial" panose="020B0604020202020204" pitchFamily="34" charset="0"/>
                            </a:rPr>
                            <m:t>1319212∗</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_tradnl" i="1">
                                      <a:effectLst/>
                                      <a:latin typeface="Cambria Math" panose="02040503050406030204" pitchFamily="18" charset="0"/>
                                      <a:ea typeface="Calibri" panose="020F0502020204030204" pitchFamily="34" charset="0"/>
                                      <a:cs typeface="Arial" panose="020B0604020202020204" pitchFamily="34" charset="0"/>
                                    </a:rPr>
                                    <m:t>1,</m:t>
                                  </m:r>
                                  <m:r>
                                    <a:rPr lang="es-419" b="0" i="1" smtClean="0">
                                      <a:effectLst/>
                                      <a:latin typeface="Cambria Math" panose="02040503050406030204" pitchFamily="18" charset="0"/>
                                      <a:ea typeface="Calibri" panose="020F0502020204030204" pitchFamily="34" charset="0"/>
                                      <a:cs typeface="Arial" panose="020B0604020202020204" pitchFamily="34" charset="0"/>
                                    </a:rPr>
                                    <m:t>64</m:t>
                                  </m:r>
                                </m:e>
                              </m:d>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i="1">
                              <a:effectLst/>
                              <a:latin typeface="Cambria Math" panose="02040503050406030204" pitchFamily="18" charset="0"/>
                              <a:ea typeface="Calibri" panose="020F0502020204030204" pitchFamily="34" charset="0"/>
                              <a:cs typeface="Arial" panose="020B0604020202020204" pitchFamily="34" charset="0"/>
                            </a:rPr>
                            <m:t>∗0.50∗0.50</m:t>
                          </m:r>
                        </m:num>
                        <m:den>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_tradnl" i="1">
                                      <a:effectLst/>
                                      <a:latin typeface="Cambria Math" panose="02040503050406030204" pitchFamily="18" charset="0"/>
                                      <a:ea typeface="Calibri" panose="020F0502020204030204" pitchFamily="34" charset="0"/>
                                      <a:cs typeface="Arial" panose="020B0604020202020204" pitchFamily="34" charset="0"/>
                                    </a:rPr>
                                    <m:t>0,05</m:t>
                                  </m:r>
                                </m:e>
                              </m:d>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i="1">
                              <a:effectLst/>
                              <a:latin typeface="Cambria Math" panose="02040503050406030204" pitchFamily="18" charset="0"/>
                              <a:ea typeface="Calibri" panose="020F0502020204030204" pitchFamily="34" charset="0"/>
                              <a:cs typeface="Arial" panose="020B0604020202020204" pitchFamily="34" charset="0"/>
                            </a:rPr>
                            <m:t>∗1319212+</m:t>
                          </m:r>
                          <m:sSup>
                            <m:sSupPr>
                              <m:ctrlPr>
                                <a:rPr lang="es-EC"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_tradnl" i="1">
                                      <a:effectLst/>
                                      <a:latin typeface="Cambria Math" panose="02040503050406030204" pitchFamily="18" charset="0"/>
                                      <a:ea typeface="Calibri" panose="020F0502020204030204" pitchFamily="34" charset="0"/>
                                      <a:cs typeface="Arial" panose="020B0604020202020204" pitchFamily="34" charset="0"/>
                                    </a:rPr>
                                    <m:t>1,</m:t>
                                  </m:r>
                                  <m:r>
                                    <a:rPr lang="es-419" b="0" i="1" smtClean="0">
                                      <a:effectLst/>
                                      <a:latin typeface="Cambria Math" panose="02040503050406030204" pitchFamily="18" charset="0"/>
                                      <a:ea typeface="Calibri" panose="020F0502020204030204" pitchFamily="34" charset="0"/>
                                      <a:cs typeface="Arial" panose="020B0604020202020204" pitchFamily="34" charset="0"/>
                                    </a:rPr>
                                    <m:t>64</m:t>
                                  </m:r>
                                </m:e>
                              </m:d>
                            </m:e>
                            <m:sup>
                              <m:r>
                                <a:rPr lang="es-ES_tradnl" i="1">
                                  <a:effectLst/>
                                  <a:latin typeface="Cambria Math" panose="02040503050406030204" pitchFamily="18" charset="0"/>
                                  <a:ea typeface="Calibri" panose="020F0502020204030204" pitchFamily="34" charset="0"/>
                                  <a:cs typeface="Arial" panose="020B0604020202020204" pitchFamily="34" charset="0"/>
                                </a:rPr>
                                <m:t>2</m:t>
                              </m:r>
                            </m:sup>
                          </m:sSup>
                          <m:r>
                            <a:rPr lang="es-ES_tradnl" i="1">
                              <a:effectLst/>
                              <a:latin typeface="Cambria Math" panose="02040503050406030204" pitchFamily="18" charset="0"/>
                              <a:ea typeface="Calibri" panose="020F0502020204030204" pitchFamily="34" charset="0"/>
                              <a:cs typeface="Arial" panose="020B0604020202020204" pitchFamily="34" charset="0"/>
                            </a:rPr>
                            <m:t>∗0,50∗0,50</m:t>
                          </m:r>
                        </m:den>
                      </m:f>
                    </m:oMath>
                  </m:oMathPara>
                </a14:m>
                <a:endParaRPr lang="es-EC" dirty="0">
                  <a:effectLst/>
                  <a:latin typeface="Times New Roman" panose="02020603050405020304" pitchFamily="18"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S_tradnl" i="1">
                          <a:effectLst/>
                          <a:latin typeface="Cambria Math" panose="02040503050406030204" pitchFamily="18" charset="0"/>
                          <a:ea typeface="SimSun" panose="02010600030101010101" pitchFamily="2" charset="-122"/>
                          <a:cs typeface="Arial" panose="020B0604020202020204" pitchFamily="34" charset="0"/>
                        </a:rPr>
                        <m:t>𝑛</m:t>
                      </m:r>
                      <m:r>
                        <a:rPr lang="es-ES_tradnl" i="1">
                          <a:effectLst/>
                          <a:latin typeface="Cambria Math" panose="02040503050406030204" pitchFamily="18" charset="0"/>
                          <a:ea typeface="SimSun" panose="02010600030101010101" pitchFamily="2" charset="-122"/>
                          <a:cs typeface="Arial" panose="020B0604020202020204" pitchFamily="34" charset="0"/>
                        </a:rPr>
                        <m:t>=271</m:t>
                      </m:r>
                    </m:oMath>
                  </m:oMathPara>
                </a14:m>
                <a:endParaRPr lang="es-EC" dirty="0">
                  <a:effectLst/>
                  <a:latin typeface="Times New Roman" panose="02020603050405020304" pitchFamily="18" charset="0"/>
                  <a:ea typeface="Calibri" panose="020F0502020204030204" pitchFamily="34"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01600" y="960183"/>
                <a:ext cx="11912600" cy="5098512"/>
              </a:xfrm>
              <a:prstGeom prst="rect">
                <a:avLst/>
              </a:prstGeom>
              <a:blipFill rotWithShape="0">
                <a:blip r:embed="rId3"/>
                <a:stretch>
                  <a:fillRect l="-154"/>
                </a:stretch>
              </a:blipFill>
            </p:spPr>
            <p:txBody>
              <a:bodyPr/>
              <a:lstStyle/>
              <a:p>
                <a:r>
                  <a:rPr lang="es-EC">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225</TotalTime>
  <Words>4166</Words>
  <Application>Microsoft Office PowerPoint</Application>
  <PresentationFormat>Panorámica</PresentationFormat>
  <Paragraphs>807</Paragraphs>
  <Slides>48</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SimSun</vt:lpstr>
      <vt:lpstr>Arial</vt:lpstr>
      <vt:lpstr>Calibri</vt:lpstr>
      <vt:lpstr>Calibri Light</vt:lpstr>
      <vt:lpstr>Cambria Math</vt:lpstr>
      <vt:lpstr>Cordia New</vt:lpstr>
      <vt:lpstr>Symbol</vt:lpstr>
      <vt:lpstr>Times New Roman</vt:lpstr>
      <vt:lpstr>Retrospección</vt:lpstr>
      <vt:lpstr>  DEPARTAMENTO DE CIENCIAS ECONOMICAS ADMINISTRATIVAS Y DE COMERCIO  CARRERA DE INGENIERÍA EN MERCADOTECNIA   TEMA: ANÁLISIS DE LA PERCEPCIÓN DE LOS CONSUMIDORES RESPECTO A LA CALIDAD DE LA CERVEZA ARTESANAL PRODUCIDA EN EL DISTRITO METROPOLITANO DE QUITO MEDIANTE EL MODELO KANO PARA DETERMINAR LOS FACTORES CRÍTICOS DE COMPRA.   AUTORES: JONATHAN IBARRA / BYRON IGLESIAS   TUTOR : ING. MARCELO SALGADO OPONENTE: ING. CESAR SEGOVIA    SANGOLQUI, 17 DE MAYO 2017 </vt:lpstr>
      <vt:lpstr>“La calidad es nuestra mejor garantía de la fidelidad de nuestros clientes, nuestra mas fuerte defensa contra la competencia y el único camino para el crecimiento”</vt:lpstr>
      <vt:lpstr>ANTECEDENTES</vt:lpstr>
      <vt:lpstr>JUSTIFICACIÓN </vt:lpstr>
      <vt:lpstr>PROBLEMA</vt:lpstr>
      <vt:lpstr>OBJETIVOS </vt:lpstr>
      <vt:lpstr>Metodología </vt:lpstr>
      <vt:lpstr>POBLACIÓN </vt:lpstr>
      <vt:lpstr>Tamaño de la muestra </vt:lpstr>
      <vt:lpstr>PROCEDIMIENTO</vt:lpstr>
      <vt:lpstr>Modelo Kano</vt:lpstr>
      <vt:lpstr>Dimensiones de la calidad según KANO </vt:lpstr>
      <vt:lpstr>Presentación de PowerPoint</vt:lpstr>
      <vt:lpstr>Coeficiente de Satisfacción e Insatisfacción </vt:lpstr>
      <vt:lpstr>Mapa global de atributos</vt:lpstr>
      <vt:lpstr>Resultados</vt:lpstr>
      <vt:lpstr>Presentación de PowerPoint</vt:lpstr>
      <vt:lpstr>Presentación de PowerPoint</vt:lpstr>
      <vt:lpstr>Pregunta 3: Ocupación de los encuestados </vt:lpstr>
      <vt:lpstr>Pregunta 4: Residencia de los encuestados</vt:lpstr>
      <vt:lpstr>Pregunta 5: Nivel de Ingreso </vt:lpstr>
      <vt:lpstr>Pregunta 6: Ha consumido cerveza artesanal </vt:lpstr>
      <vt:lpstr>Pregunta 7: Tipo de cerveza preferida</vt:lpstr>
      <vt:lpstr>Pregunta 8: Forma habitual de consumo </vt:lpstr>
      <vt:lpstr>Pregunta 9: Consumo promedio</vt:lpstr>
      <vt:lpstr>Pregunta 10: Cuanto estaría dispuesto a pagar </vt:lpstr>
      <vt:lpstr>Pregunta 11: Características en el punto de venta </vt:lpstr>
      <vt:lpstr>Tablas de Contingencia  </vt:lpstr>
      <vt:lpstr>Presentación de PowerPoint</vt:lpstr>
      <vt:lpstr>Presentación de PowerPoint</vt:lpstr>
      <vt:lpstr>Presentación de PowerPoint</vt:lpstr>
      <vt:lpstr>Chi Cuadrado</vt:lpstr>
      <vt:lpstr>Análisis entre la preferencia de un tipo de cerveza y el género de los encuestados. </vt:lpstr>
      <vt:lpstr>Presentación de PowerPoint</vt:lpstr>
      <vt:lpstr>Presentación de PowerPoint</vt:lpstr>
      <vt:lpstr>Resultados Modelo KANO </vt:lpstr>
      <vt:lpstr>Matriz de recolección de datos: Color de la cerveza </vt:lpstr>
      <vt:lpstr>Matriz de recolección de datos: Packagin (empaque eco amigable)</vt:lpstr>
      <vt:lpstr>Análisis de Frecuencias </vt:lpstr>
      <vt:lpstr>Análisis de los coeficientes de Satisfacción e Insatisfacción </vt:lpstr>
      <vt:lpstr>Mapa global de atributos </vt:lpstr>
      <vt:lpstr>Propuesta</vt:lpstr>
      <vt:lpstr>Presentación de PowerPoint</vt:lpstr>
      <vt:lpstr>Presentación de PowerPoint</vt:lpstr>
      <vt:lpstr>Presentación de PowerPoint</vt:lpstr>
      <vt:lpstr>Conclusiones y 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ECONOMICAS ADMINISTRATIVAS Y DE COMERCIO   TEMA: ANÁLISIS DE LA PERCEPCIÓN DE LOS CONSUMIDORES RESPECTO A LA CALIDAD DE LA CERVEZA ARTESANAL PRODUCIDA EN EL DISTRITO METROPOLITANO DE QUITO MEDIANTE EL MODELO KANO PARA DETERMINAR LOS FACTORES CRÍTICOS DE COMPRA.    TUTOR : ING. MARCELO SALGADO OPONENTE: ING. CESAR SEGOVIA    SANGOLQUI, MAYO 2017</dc:title>
  <dc:creator>Jonathan A. Ibarra</dc:creator>
  <cp:lastModifiedBy>Usuario</cp:lastModifiedBy>
  <cp:revision>30</cp:revision>
  <dcterms:modified xsi:type="dcterms:W3CDTF">2020-04-23T23:01:33Z</dcterms:modified>
</cp:coreProperties>
</file>