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0" r:id="rId4"/>
    <p:sldId id="301" r:id="rId5"/>
    <p:sldId id="302" r:id="rId6"/>
    <p:sldId id="288" r:id="rId7"/>
    <p:sldId id="299" r:id="rId8"/>
    <p:sldId id="258" r:id="rId9"/>
    <p:sldId id="303" r:id="rId10"/>
    <p:sldId id="304" r:id="rId11"/>
    <p:sldId id="305" r:id="rId12"/>
    <p:sldId id="307" r:id="rId13"/>
    <p:sldId id="308" r:id="rId14"/>
    <p:sldId id="320" r:id="rId15"/>
    <p:sldId id="269" r:id="rId16"/>
    <p:sldId id="270" r:id="rId17"/>
    <p:sldId id="309" r:id="rId18"/>
    <p:sldId id="271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264" r:id="rId29"/>
    <p:sldId id="266" r:id="rId30"/>
    <p:sldId id="263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19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Personal\Downloads\datos%20%20te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384350972950361E-2"/>
          <c:y val="2.1276310198872727E-2"/>
          <c:w val="0.92429678331047727"/>
          <c:h val="0.6560863118795045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87E-4278-ABD2-1130B9186CB2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87E-4278-ABD2-1130B9186CB2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87E-4278-ABD2-1130B9186CB2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87E-4278-ABD2-1130B9186CB2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87E-4278-ABD2-1130B9186CB2}"/>
              </c:ext>
            </c:extLst>
          </c:dPt>
          <c:dPt>
            <c:idx val="7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87E-4278-ABD2-1130B9186CB2}"/>
              </c:ext>
            </c:extLst>
          </c:dPt>
          <c:dPt>
            <c:idx val="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87E-4278-ABD2-1130B9186CB2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87E-4278-ABD2-1130B9186CB2}"/>
              </c:ext>
            </c:extLst>
          </c:dPt>
          <c:dPt>
            <c:idx val="1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687E-4278-ABD2-1130B9186CB2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687E-4278-ABD2-1130B9186CB2}"/>
              </c:ext>
            </c:extLst>
          </c:dPt>
          <c:dPt>
            <c:idx val="1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687E-4278-ABD2-1130B9186CB2}"/>
              </c:ext>
            </c:extLst>
          </c:dPt>
          <c:dPt>
            <c:idx val="1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687E-4278-ABD2-1130B9186CB2}"/>
              </c:ext>
            </c:extLst>
          </c:dPt>
          <c:dPt>
            <c:idx val="1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687E-4278-ABD2-1130B9186CB2}"/>
              </c:ext>
            </c:extLst>
          </c:dPt>
          <c:dPt>
            <c:idx val="19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687E-4278-ABD2-1130B9186CB2}"/>
              </c:ext>
            </c:extLst>
          </c:dPt>
          <c:dPt>
            <c:idx val="2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687E-4278-ABD2-1130B9186CB2}"/>
              </c:ext>
            </c:extLst>
          </c:dPt>
          <c:dPt>
            <c:idx val="2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687E-4278-ABD2-1130B9186C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Hoja1!$C$11:$D$34</c:f>
              <c:multiLvlStrCache>
                <c:ptCount val="24"/>
                <c:lvl>
                  <c:pt idx="0">
                    <c:v>clorofila a</c:v>
                  </c:pt>
                  <c:pt idx="1">
                    <c:v>clorofila b</c:v>
                  </c:pt>
                  <c:pt idx="2">
                    <c:v>clorofila total</c:v>
                  </c:pt>
                  <c:pt idx="3">
                    <c:v>clorofila a</c:v>
                  </c:pt>
                  <c:pt idx="4">
                    <c:v>clorofila b</c:v>
                  </c:pt>
                  <c:pt idx="5">
                    <c:v>clorofila total</c:v>
                  </c:pt>
                  <c:pt idx="6">
                    <c:v>clorofila a</c:v>
                  </c:pt>
                  <c:pt idx="7">
                    <c:v>clorofila b</c:v>
                  </c:pt>
                  <c:pt idx="8">
                    <c:v>clorofila total</c:v>
                  </c:pt>
                  <c:pt idx="9">
                    <c:v>clorofila a</c:v>
                  </c:pt>
                  <c:pt idx="10">
                    <c:v>clorofila b</c:v>
                  </c:pt>
                  <c:pt idx="11">
                    <c:v>clorofila total</c:v>
                  </c:pt>
                  <c:pt idx="12">
                    <c:v>clorofila a</c:v>
                  </c:pt>
                  <c:pt idx="13">
                    <c:v>clorofila b</c:v>
                  </c:pt>
                  <c:pt idx="14">
                    <c:v>clorofila total</c:v>
                  </c:pt>
                  <c:pt idx="15">
                    <c:v>clorofila a</c:v>
                  </c:pt>
                  <c:pt idx="16">
                    <c:v>clorofila b</c:v>
                  </c:pt>
                  <c:pt idx="17">
                    <c:v>clorofila total</c:v>
                  </c:pt>
                  <c:pt idx="18">
                    <c:v>clorofila a</c:v>
                  </c:pt>
                  <c:pt idx="19">
                    <c:v>clorofila b</c:v>
                  </c:pt>
                  <c:pt idx="20">
                    <c:v>clorofila total</c:v>
                  </c:pt>
                  <c:pt idx="21">
                    <c:v>clorofila a</c:v>
                  </c:pt>
                  <c:pt idx="22">
                    <c:v>clorofila b</c:v>
                  </c:pt>
                  <c:pt idx="23">
                    <c:v>clorofila total</c:v>
                  </c:pt>
                </c:lvl>
                <c:lvl>
                  <c:pt idx="0">
                    <c:v>t1</c:v>
                  </c:pt>
                  <c:pt idx="1">
                    <c:v>t1</c:v>
                  </c:pt>
                  <c:pt idx="2">
                    <c:v>t1</c:v>
                  </c:pt>
                  <c:pt idx="3">
                    <c:v>t2</c:v>
                  </c:pt>
                  <c:pt idx="4">
                    <c:v>t2</c:v>
                  </c:pt>
                  <c:pt idx="5">
                    <c:v>t2</c:v>
                  </c:pt>
                  <c:pt idx="6">
                    <c:v>t3</c:v>
                  </c:pt>
                  <c:pt idx="7">
                    <c:v>t3</c:v>
                  </c:pt>
                  <c:pt idx="8">
                    <c:v>t3</c:v>
                  </c:pt>
                  <c:pt idx="9">
                    <c:v>t4</c:v>
                  </c:pt>
                  <c:pt idx="10">
                    <c:v>t4</c:v>
                  </c:pt>
                  <c:pt idx="11">
                    <c:v>t4</c:v>
                  </c:pt>
                  <c:pt idx="12">
                    <c:v>t5</c:v>
                  </c:pt>
                  <c:pt idx="13">
                    <c:v>t5</c:v>
                  </c:pt>
                  <c:pt idx="14">
                    <c:v>t5</c:v>
                  </c:pt>
                  <c:pt idx="15">
                    <c:v>t6</c:v>
                  </c:pt>
                  <c:pt idx="16">
                    <c:v>t6</c:v>
                  </c:pt>
                  <c:pt idx="17">
                    <c:v>t6</c:v>
                  </c:pt>
                  <c:pt idx="18">
                    <c:v>t7</c:v>
                  </c:pt>
                  <c:pt idx="19">
                    <c:v>t7</c:v>
                  </c:pt>
                  <c:pt idx="20">
                    <c:v>t7</c:v>
                  </c:pt>
                  <c:pt idx="21">
                    <c:v>t8</c:v>
                  </c:pt>
                  <c:pt idx="22">
                    <c:v>t8</c:v>
                  </c:pt>
                  <c:pt idx="23">
                    <c:v>t8</c:v>
                  </c:pt>
                </c:lvl>
              </c:multiLvlStrCache>
            </c:multiLvlStrRef>
          </c:cat>
          <c:val>
            <c:numRef>
              <c:f>Hoja1!$E$11:$E$34</c:f>
              <c:numCache>
                <c:formatCode>General</c:formatCode>
                <c:ptCount val="24"/>
                <c:pt idx="0">
                  <c:v>31.05</c:v>
                </c:pt>
                <c:pt idx="1">
                  <c:v>14.6</c:v>
                </c:pt>
                <c:pt idx="2">
                  <c:v>45.65</c:v>
                </c:pt>
                <c:pt idx="3">
                  <c:v>32.17</c:v>
                </c:pt>
                <c:pt idx="4">
                  <c:v>18.73</c:v>
                </c:pt>
                <c:pt idx="5">
                  <c:v>50.88</c:v>
                </c:pt>
                <c:pt idx="6">
                  <c:v>23.23</c:v>
                </c:pt>
                <c:pt idx="7">
                  <c:v>16.48</c:v>
                </c:pt>
                <c:pt idx="8">
                  <c:v>39.700000000000003</c:v>
                </c:pt>
                <c:pt idx="9">
                  <c:v>32.17</c:v>
                </c:pt>
                <c:pt idx="10">
                  <c:v>19.48</c:v>
                </c:pt>
                <c:pt idx="11">
                  <c:v>51.65</c:v>
                </c:pt>
                <c:pt idx="12">
                  <c:v>31.73</c:v>
                </c:pt>
                <c:pt idx="13">
                  <c:v>19.02</c:v>
                </c:pt>
                <c:pt idx="14">
                  <c:v>50.75</c:v>
                </c:pt>
                <c:pt idx="15">
                  <c:v>31.32</c:v>
                </c:pt>
                <c:pt idx="16">
                  <c:v>18.57</c:v>
                </c:pt>
                <c:pt idx="17">
                  <c:v>49.9</c:v>
                </c:pt>
                <c:pt idx="18">
                  <c:v>30.8</c:v>
                </c:pt>
                <c:pt idx="19">
                  <c:v>15.72</c:v>
                </c:pt>
                <c:pt idx="20">
                  <c:v>46.52</c:v>
                </c:pt>
                <c:pt idx="21">
                  <c:v>31.75</c:v>
                </c:pt>
                <c:pt idx="22">
                  <c:v>23.25</c:v>
                </c:pt>
                <c:pt idx="23">
                  <c:v>54.98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0-687E-4278-ABD2-1130B9186CB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8999808"/>
        <c:axId val="89029632"/>
      </c:barChart>
      <c:catAx>
        <c:axId val="8899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9029632"/>
        <c:crosses val="autoZero"/>
        <c:auto val="1"/>
        <c:lblAlgn val="ctr"/>
        <c:lblOffset val="100"/>
        <c:noMultiLvlLbl val="0"/>
      </c:catAx>
      <c:valAx>
        <c:axId val="8902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8999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44-2BF9-44A4-B078-3A95EA96565A}" type="datetimeFigureOut">
              <a:rPr lang="es-ES" smtClean="0"/>
              <a:t>10/02/2020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2E31-EF04-402A-8A03-C9DE3F178D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4507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44-2BF9-44A4-B078-3A95EA96565A}" type="datetimeFigureOut">
              <a:rPr lang="es-ES" smtClean="0"/>
              <a:t>10/02/2020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2E31-EF04-402A-8A03-C9DE3F178D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3808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44-2BF9-44A4-B078-3A95EA96565A}" type="datetimeFigureOut">
              <a:rPr lang="es-ES" smtClean="0"/>
              <a:t>10/02/2020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2E31-EF04-402A-8A03-C9DE3F178D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5926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44-2BF9-44A4-B078-3A95EA96565A}" type="datetimeFigureOut">
              <a:rPr lang="es-ES" smtClean="0"/>
              <a:t>10/02/2020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2E31-EF04-402A-8A03-C9DE3F178D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316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44-2BF9-44A4-B078-3A95EA96565A}" type="datetimeFigureOut">
              <a:rPr lang="es-ES" smtClean="0"/>
              <a:t>10/02/2020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2E31-EF04-402A-8A03-C9DE3F178D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5318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44-2BF9-44A4-B078-3A95EA96565A}" type="datetimeFigureOut">
              <a:rPr lang="es-ES" smtClean="0"/>
              <a:t>10/02/2020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2E31-EF04-402A-8A03-C9DE3F178D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60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44-2BF9-44A4-B078-3A95EA96565A}" type="datetimeFigureOut">
              <a:rPr lang="es-ES" smtClean="0"/>
              <a:t>10/02/2020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2E31-EF04-402A-8A03-C9DE3F178D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9498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44-2BF9-44A4-B078-3A95EA96565A}" type="datetimeFigureOut">
              <a:rPr lang="es-ES" smtClean="0"/>
              <a:t>10/02/2020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2E31-EF04-402A-8A03-C9DE3F178D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561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44-2BF9-44A4-B078-3A95EA96565A}" type="datetimeFigureOut">
              <a:rPr lang="es-ES" smtClean="0"/>
              <a:t>10/02/2020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2E31-EF04-402A-8A03-C9DE3F178D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2409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44-2BF9-44A4-B078-3A95EA96565A}" type="datetimeFigureOut">
              <a:rPr lang="es-ES" smtClean="0"/>
              <a:t>10/02/2020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2E31-EF04-402A-8A03-C9DE3F178D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2489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44-2BF9-44A4-B078-3A95EA96565A}" type="datetimeFigureOut">
              <a:rPr lang="es-ES" smtClean="0"/>
              <a:t>10/02/2020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2E31-EF04-402A-8A03-C9DE3F178D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4670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36F44-2BF9-44A4-B078-3A95EA96565A}" type="datetimeFigureOut">
              <a:rPr lang="es-ES" smtClean="0"/>
              <a:t>10/02/2020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D2E31-EF04-402A-8A03-C9DE3F178D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09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1.docx"/><Relationship Id="rId5" Type="http://schemas.openxmlformats.org/officeDocument/2006/relationships/oleObject" Target="../embeddings/oleObject1.bin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3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oleObject" Target="../embeddings/oleObject2.bin"/><Relationship Id="rId7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8.emf"/><Relationship Id="rId4" Type="http://schemas.openxmlformats.org/officeDocument/2006/relationships/package" Target="../embeddings/Microsoft_Word_Document2.docx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099930" y="1375679"/>
            <a:ext cx="887287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VIDA Y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LA 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AGRICULTURA</a:t>
            </a:r>
          </a:p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AGROPECUARIA</a:t>
            </a:r>
          </a:p>
          <a:p>
            <a:pPr algn="ctr"/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TRABAJO DE TITULACIÓN, PREVIO A LA OBTENCIÓN DEL TÍTULO DE INGENIERO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AGROPECUARIO</a:t>
            </a:r>
          </a:p>
          <a:p>
            <a:pPr algn="ctr"/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LA COMPOSICIÓN DE SUSTRATO Y FERTILIZACIÓN DE TOMATE (</a:t>
            </a:r>
            <a:r>
              <a:rPr lang="es-EC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Lycopersicum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sculentum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EN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SEMIHIDROPONÍA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endPara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AUTOR: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ACOSTA VILLAFUERTE JOHN SEBASTIÁN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DIRECTOR: ING. LANDÁZURI ABARCA PABLO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endPara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SANGOLQUÍ</a:t>
            </a:r>
          </a:p>
          <a:p>
            <a:pPr algn="ctr"/>
            <a:endPara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100" y="0"/>
            <a:ext cx="186690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14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pic>
        <p:nvPicPr>
          <p:cNvPr id="8194" name="Picture 2" descr="Resultado de imagen para planta de tomate dibuj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953" y="1154283"/>
            <a:ext cx="3546093" cy="467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30506" y="3128334"/>
            <a:ext cx="39924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Familia: </a:t>
            </a:r>
            <a:r>
              <a:rPr lang="es-E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Solanáceae</a:t>
            </a:r>
            <a:endParaRPr lang="es-ES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Género: </a:t>
            </a:r>
            <a:r>
              <a:rPr lang="es-E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Solanum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 genero: </a:t>
            </a:r>
            <a:r>
              <a:rPr lang="es-E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Licopersicon</a:t>
            </a:r>
            <a:endParaRPr lang="es-ES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Especie: </a:t>
            </a:r>
            <a:r>
              <a:rPr lang="es-E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Lycupersicun</a:t>
            </a:r>
            <a:r>
              <a:rPr lang="es-E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sculentum</a:t>
            </a:r>
            <a:r>
              <a:rPr lang="es-E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Mill</a:t>
            </a:r>
            <a:endParaRPr lang="es-E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199553" y="3589999"/>
            <a:ext cx="39924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Planta herbácea autónoma 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Altura de 2m 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Hojas compuestas </a:t>
            </a:r>
            <a:r>
              <a:rPr lang="es-E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imparepinnadas</a:t>
            </a:r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Flores de color amarillo 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Frutos en forma de baya roja 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Numerosas semillas aplanadas </a:t>
            </a:r>
            <a:endParaRPr lang="es-E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633918"/>
              </p:ext>
            </p:extLst>
          </p:nvPr>
        </p:nvGraphicFramePr>
        <p:xfrm>
          <a:off x="7992125" y="154236"/>
          <a:ext cx="4199876" cy="3108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999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999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043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Tipo 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Valor 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0430"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Humedad relativa 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60% a 80%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0430"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Temperatura</a:t>
                      </a:r>
                      <a:r>
                        <a:rPr lang="es-EC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media mensual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21°C a 24°C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0430"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Temperatura media para el desarrollo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13°C a 16°C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0430"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Fotoperiodo 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Planta de día neutro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0430"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Altitud 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a 2800</a:t>
                      </a:r>
                      <a:r>
                        <a:rPr lang="es-EC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m.s.n.m.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0430"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Luz 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Alta 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330506" y="409443"/>
            <a:ext cx="4836405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ES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TAXONOMÍA Y REQUERIMIENTOS CLIMÁTICOS</a:t>
            </a:r>
            <a:endParaRPr lang="es-ES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746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31352" y="829025"/>
            <a:ext cx="399244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S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Semi</a:t>
            </a:r>
            <a:r>
              <a:rPr lang="es-E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s-ES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idroponía</a:t>
            </a:r>
            <a:r>
              <a:rPr lang="es-ES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es-ES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Cultivo de plantas en sustratos mixtos, sustrato inerte material orgánico y solución nutritiva  </a:t>
            </a:r>
            <a:endParaRPr lang="es-E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Resultado de imagen para tomate de riñon tecnifica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08" y="3209426"/>
            <a:ext cx="3672591" cy="275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4757449" y="3380365"/>
            <a:ext cx="39924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S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Ventajas 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Mayores densidades de plantación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Mejor nutrición de las plantas  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Control de plagas y enfermedades 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Aumento en el rendimiento 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Mejor calidad del producto </a:t>
            </a:r>
          </a:p>
        </p:txBody>
      </p:sp>
      <p:pic>
        <p:nvPicPr>
          <p:cNvPr id="11268" name="Picture 4" descr="Resultado de imagen para tomate de riñon hidropón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466" y="493574"/>
            <a:ext cx="3440430" cy="247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64428" t="26591" r="10361" b="41392"/>
          <a:stretch/>
        </p:blipFill>
        <p:spPr>
          <a:xfrm>
            <a:off x="8934695" y="3178299"/>
            <a:ext cx="3073707" cy="312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05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30506" y="409443"/>
            <a:ext cx="207117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Sustrato</a:t>
            </a:r>
            <a:r>
              <a:rPr lang="es-E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05453" y="1731197"/>
            <a:ext cx="39924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Elemento sólido 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Brinda soporte a la planta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Facilita la absorción de nutrientes 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Retiene agua 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Permite una adecuada aireación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s-E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998107" y="1126959"/>
            <a:ext cx="65165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 moderadamente </a:t>
            </a: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ácido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capacidad tampón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mínima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velocidad de </a:t>
            </a: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descomposición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reducida salinidad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baja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capacidad de intercambio catiónico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7755038" y="5277140"/>
            <a:ext cx="6516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Debe ser económico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</a:rPr>
              <a:t>Altamente disponible </a:t>
            </a:r>
            <a:endParaRPr lang="es-EC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64177" t="27660" r="9905" b="40773"/>
          <a:stretch/>
        </p:blipFill>
        <p:spPr>
          <a:xfrm>
            <a:off x="4126315" y="1137600"/>
            <a:ext cx="3871792" cy="377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74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30506" y="409443"/>
            <a:ext cx="2071171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ES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Solución </a:t>
            </a:r>
            <a:r>
              <a:rPr lang="es-ES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nutritiva</a:t>
            </a:r>
            <a:endParaRPr lang="es-ES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30506" y="1033570"/>
            <a:ext cx="546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Provee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la planta de agua y elementos en forma de iones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2237772" y="1925614"/>
            <a:ext cx="64316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Una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buena solución nutritiva debe </a:t>
            </a: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tener: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Todos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los macro y </a:t>
            </a: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micronutrientes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manera balanceada. </a:t>
            </a:r>
            <a:endParaRPr lang="es-E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El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 de la solución debe ser ligeramente </a:t>
            </a: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ácido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entre 5.5 y </a:t>
            </a: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6.5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</a:rPr>
              <a:t>La conductividad eléctrica debe estar entre </a:t>
            </a:r>
            <a:r>
              <a:rPr lang="es-ES" dirty="0" smtClean="0"/>
              <a:t>1.8 </a:t>
            </a:r>
            <a:r>
              <a:rPr lang="es-ES" dirty="0"/>
              <a:t>y 2.3 dS.m</a:t>
            </a:r>
            <a:r>
              <a:rPr lang="es-ES" baseline="30000" dirty="0"/>
              <a:t>-1</a:t>
            </a:r>
            <a:r>
              <a:rPr lang="es-ES" dirty="0"/>
              <a:t> </a:t>
            </a:r>
            <a:endParaRPr lang="es-EC" dirty="0"/>
          </a:p>
        </p:txBody>
      </p:sp>
      <p:sp>
        <p:nvSpPr>
          <p:cNvPr id="6" name="Flecha derecha 5"/>
          <p:cNvSpPr/>
          <p:nvPr/>
        </p:nvSpPr>
        <p:spPr>
          <a:xfrm>
            <a:off x="868101" y="1724628"/>
            <a:ext cx="821803" cy="5831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64462" t="44630" r="10475" b="31087"/>
          <a:stretch/>
        </p:blipFill>
        <p:spPr>
          <a:xfrm>
            <a:off x="8693376" y="1501462"/>
            <a:ext cx="3167956" cy="2455477"/>
          </a:xfrm>
          <a:prstGeom prst="rect">
            <a:avLst/>
          </a:prstGeom>
        </p:spPr>
      </p:pic>
      <p:pic>
        <p:nvPicPr>
          <p:cNvPr id="9218" name="Picture 2" descr="Resultado de imagen para solucion nutritiv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539" y="3907116"/>
            <a:ext cx="2774066" cy="244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962172" y="5092711"/>
            <a:ext cx="64316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No existe una sola solución nutritiva para las plantas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80498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466" y="1477770"/>
            <a:ext cx="5998647" cy="4528852"/>
          </a:xfrm>
          <a:prstGeom prst="rect">
            <a:avLst/>
          </a:prstGeom>
        </p:spPr>
      </p:pic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221563"/>
              </p:ext>
            </p:extLst>
          </p:nvPr>
        </p:nvGraphicFramePr>
        <p:xfrm>
          <a:off x="-704939" y="1477770"/>
          <a:ext cx="6789364" cy="4410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9" name="Documento" r:id="rId6" imgW="5205976" imgH="3381480" progId="Word.Document.12">
                  <p:embed/>
                </p:oleObj>
              </mc:Choice>
              <mc:Fallback>
                <p:oleObj name="Documento" r:id="rId6" imgW="5205976" imgH="338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704939" y="1477770"/>
                        <a:ext cx="6789364" cy="44102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ángulo 7"/>
          <p:cNvSpPr/>
          <p:nvPr/>
        </p:nvSpPr>
        <p:spPr>
          <a:xfrm>
            <a:off x="600797" y="597677"/>
            <a:ext cx="328166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Fuente: Mattson &amp; Peters, (2014)</a:t>
            </a:r>
            <a:endParaRPr lang="es-EC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773768" y="744935"/>
            <a:ext cx="391004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Fuente: </a:t>
            </a:r>
            <a:r>
              <a:rPr lang="es-E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Hochmuth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&amp; </a:t>
            </a:r>
            <a:r>
              <a:rPr lang="es-E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Hochmuth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(2012)</a:t>
            </a:r>
            <a:endParaRPr lang="es-EC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744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02617" y="0"/>
            <a:ext cx="3875468" cy="1198320"/>
          </a:xfrm>
        </p:spPr>
        <p:txBody>
          <a:bodyPr>
            <a:noAutofit/>
          </a:bodyPr>
          <a:lstStyle/>
          <a:p>
            <a:pPr algn="ctr"/>
            <a:r>
              <a:rPr lang="es-E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r>
              <a:rPr lang="es-E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630" t="17880" r="23456" b="11540"/>
          <a:stretch/>
        </p:blipFill>
        <p:spPr bwMode="auto">
          <a:xfrm>
            <a:off x="698745" y="2127565"/>
            <a:ext cx="4304201" cy="2951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703277" y="1022474"/>
            <a:ext cx="53222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Ubicación política </a:t>
            </a:r>
          </a:p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rovincia:  Pichincha </a:t>
            </a:r>
            <a:endParaRPr lang="es-E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Cantón:      Rumiñahui </a:t>
            </a:r>
          </a:p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arroquia:  San Fernando </a:t>
            </a:r>
          </a:p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Localidad:</a:t>
            </a:r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Hacienda el Prado (IASA I).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395616" y="1198320"/>
            <a:ext cx="155683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Ubicación</a:t>
            </a:r>
            <a:endParaRPr lang="es-ES" sz="25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703276" y="3146851"/>
            <a:ext cx="53222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Condiciones del invernadero</a:t>
            </a:r>
          </a:p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Piso altitudinal:                    Montano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bajo</a:t>
            </a:r>
          </a:p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Región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latitudinal:               Templada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Radiación ultravioleta:        11.01 µmol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Temperatura media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anual:   18.4 </a:t>
            </a:r>
            <a:r>
              <a:rPr lang="es-E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Humedad relativa:	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40.16 %</a:t>
            </a:r>
            <a:endParaRPr lang="es-E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81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2783" y="-56540"/>
            <a:ext cx="2377308" cy="889918"/>
          </a:xfrm>
        </p:spPr>
        <p:txBody>
          <a:bodyPr>
            <a:normAutofit/>
          </a:bodyPr>
          <a:lstStyle/>
          <a:p>
            <a:r>
              <a:rPr lang="es-E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Fase campo</a:t>
            </a:r>
            <a:endParaRPr lang="es-E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720663" y="799416"/>
            <a:ext cx="2601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Desinfección de sustratos </a:t>
            </a:r>
            <a:endParaRPr lang="es-ES" dirty="0"/>
          </a:p>
        </p:txBody>
      </p:sp>
      <p:sp>
        <p:nvSpPr>
          <p:cNvPr id="5" name="Flecha derecha 4"/>
          <p:cNvSpPr/>
          <p:nvPr/>
        </p:nvSpPr>
        <p:spPr>
          <a:xfrm>
            <a:off x="3251235" y="1843403"/>
            <a:ext cx="633046" cy="599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607541" y="809130"/>
            <a:ext cx="2486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Preparación de sustratos </a:t>
            </a:r>
            <a:endParaRPr lang="es-ES" dirty="0"/>
          </a:p>
        </p:txBody>
      </p:sp>
      <p:sp>
        <p:nvSpPr>
          <p:cNvPr id="7" name="Flecha derecha 6"/>
          <p:cNvSpPr/>
          <p:nvPr/>
        </p:nvSpPr>
        <p:spPr>
          <a:xfrm>
            <a:off x="7011690" y="1939511"/>
            <a:ext cx="633046" cy="599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644736" y="739735"/>
            <a:ext cx="2743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</a:rPr>
              <a:t>Ubicación del experimento </a:t>
            </a:r>
            <a:endParaRPr lang="es-ES" dirty="0"/>
          </a:p>
        </p:txBody>
      </p:sp>
      <p:sp>
        <p:nvSpPr>
          <p:cNvPr id="11" name="Flecha doblada 10"/>
          <p:cNvSpPr/>
          <p:nvPr/>
        </p:nvSpPr>
        <p:spPr>
          <a:xfrm rot="10800000">
            <a:off x="8262387" y="3821459"/>
            <a:ext cx="870761" cy="105004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5642900" y="3627677"/>
            <a:ext cx="1208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Trasplante </a:t>
            </a:r>
            <a:endParaRPr lang="es-ES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pic>
        <p:nvPicPr>
          <p:cNvPr id="12290" name="Picture 2" descr="Resultado de imagen para pomi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69" y="1484890"/>
            <a:ext cx="1684800" cy="112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69" y="2698389"/>
            <a:ext cx="1690844" cy="112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69" y="3935282"/>
            <a:ext cx="1671247" cy="125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agen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326" y="2608090"/>
            <a:ext cx="1723862" cy="129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213" y="1340589"/>
            <a:ext cx="2807544" cy="187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/>
          <a:srcRect l="64367" t="29677" r="10285" b="39943"/>
          <a:stretch/>
        </p:blipFill>
        <p:spPr>
          <a:xfrm>
            <a:off x="8223329" y="1484890"/>
            <a:ext cx="2164466" cy="207529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9"/>
          <a:srcRect l="33418" t="35730" r="30696" b="30330"/>
          <a:stretch/>
        </p:blipFill>
        <p:spPr>
          <a:xfrm>
            <a:off x="4589146" y="4040095"/>
            <a:ext cx="3013708" cy="228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8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93076" y="-215167"/>
            <a:ext cx="4595446" cy="1325563"/>
          </a:xfrm>
        </p:spPr>
        <p:txBody>
          <a:bodyPr>
            <a:normAutofit/>
          </a:bodyPr>
          <a:lstStyle/>
          <a:p>
            <a:r>
              <a:rPr lang="es-E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Fase de laboratorio </a:t>
            </a:r>
            <a:endParaRPr lang="es-E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634428" y="1110396"/>
            <a:ext cx="492314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5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Análisis de macro y micronutrientes</a:t>
            </a:r>
            <a:endParaRPr lang="es-ES" sz="2500" dirty="0"/>
          </a:p>
        </p:txBody>
      </p:sp>
      <p:pic>
        <p:nvPicPr>
          <p:cNvPr id="13314" name="Picture 2" descr="Resultado de imagen para hoja de tomat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59"/>
          <a:stretch/>
        </p:blipFill>
        <p:spPr bwMode="auto">
          <a:xfrm>
            <a:off x="375928" y="2824696"/>
            <a:ext cx="1983378" cy="132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177329" y="512745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latin typeface="Times New Roman"/>
                <a:ea typeface="Calibri" panose="020F0502020204030204" pitchFamily="34" charset="0"/>
                <a:cs typeface="Times New Roman"/>
              </a:rPr>
              <a:t>Kjendahl</a:t>
            </a:r>
            <a:endParaRPr lang="es-ES" dirty="0">
              <a:latin typeface="Times New Roman"/>
              <a:ea typeface="Calibri" panose="020F0502020204030204" pitchFamily="34" charset="0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Times New Roman"/>
                <a:ea typeface="Calibri" panose="020F0502020204030204" pitchFamily="34" charset="0"/>
                <a:cs typeface="Times New Roman"/>
              </a:rPr>
              <a:t>Absorción atómica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Times New Roman"/>
                <a:ea typeface="Calibri" panose="020F0502020204030204" pitchFamily="34" charset="0"/>
                <a:cs typeface="Times New Roman"/>
              </a:rPr>
              <a:t>Espectrofotometría  </a:t>
            </a:r>
            <a:endParaRPr lang="es-ES" dirty="0">
              <a:latin typeface="Times New Roman"/>
              <a:cs typeface="Times New Roman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076" y="1920379"/>
            <a:ext cx="3328599" cy="1501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18608" t="28372" r="17215" b="34484"/>
          <a:stretch/>
        </p:blipFill>
        <p:spPr>
          <a:xfrm>
            <a:off x="8290251" y="4733262"/>
            <a:ext cx="3441550" cy="1593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l="42437" t="30389" r="40285" b="30093"/>
          <a:stretch/>
        </p:blipFill>
        <p:spPr>
          <a:xfrm>
            <a:off x="9330776" y="196058"/>
            <a:ext cx="1360501" cy="24892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/>
          <a:srcRect l="26867" t="24456" r="25000" b="30449"/>
          <a:stretch/>
        </p:blipFill>
        <p:spPr>
          <a:xfrm>
            <a:off x="8876856" y="2797448"/>
            <a:ext cx="2433191" cy="18236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/>
          <a:srcRect l="33101" t="31286" r="21147" b="33528"/>
          <a:stretch/>
        </p:blipFill>
        <p:spPr>
          <a:xfrm>
            <a:off x="3341076" y="3593497"/>
            <a:ext cx="3328599" cy="2055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7890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005878" y="946419"/>
            <a:ext cx="312938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5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Medición de clorofila</a:t>
            </a:r>
            <a:r>
              <a:rPr lang="es-ES" sz="2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S" sz="2500" dirty="0"/>
          </a:p>
        </p:txBody>
      </p:sp>
      <p:pic>
        <p:nvPicPr>
          <p:cNvPr id="11" name="Imagen 10" descr="https://scontent.fuio5-1.fna.fbcdn.net/v/t1.15752-9/45797992_264403047596863_7249047996917088256_n.jpg?_nc_cat=102&amp;_nc_ht=scontent.fuio5-1.fna&amp;oh=a105960b7a02ddd1a75defd493700791&amp;oe=5C9EBF8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498" y="1613866"/>
            <a:ext cx="1964055" cy="306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https://scontent.fuio5-1.fna.fbcdn.net/v/t1.15752-9/45723566_278030956179364_1389788560139223040_n.jpg?_nc_cat=109&amp;_nc_ht=scontent.fuio5-1.fna&amp;oh=9df67ba471eca0f4d52045376baaa9af&amp;oe=5C8E81E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7975" y="1626820"/>
            <a:ext cx="2376805" cy="3047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 descr="https://scontent.fuio5-1.fna.fbcdn.net/v/t1.15752-9/45812602_512615202576813_2473643997034184704_n.jpg?_nc_cat=101&amp;_nc_ht=scontent.fuio5-1.fna&amp;oh=4b7d9ec7fecb959a9ba1544f142f9768&amp;oe=5CD58D9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39461" y="1607770"/>
            <a:ext cx="2553335" cy="30664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6836378" y="5603851"/>
            <a:ext cx="2422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(Yépez, Estefanía 2018)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/>
          <a:srcRect l="4297" t="7258" r="7595" b="10686"/>
          <a:stretch/>
        </p:blipFill>
        <p:spPr>
          <a:xfrm>
            <a:off x="568425" y="1613866"/>
            <a:ext cx="2433419" cy="1736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948" y="3517711"/>
            <a:ext cx="1859458" cy="19596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142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Rectángulo"/>
          <p:cNvSpPr/>
          <p:nvPr/>
        </p:nvSpPr>
        <p:spPr>
          <a:xfrm>
            <a:off x="1020304" y="916594"/>
            <a:ext cx="4087185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_tradnl" sz="1400" dirty="0">
                <a:latin typeface="Times New Roman"/>
                <a:cs typeface="Times New Roman"/>
              </a:rPr>
              <a:t>En esta investigación se realizó un diseño experimental </a:t>
            </a:r>
            <a:r>
              <a:rPr lang="es-ES_tradnl" sz="1400" dirty="0" smtClean="0">
                <a:latin typeface="Times New Roman"/>
                <a:cs typeface="Times New Roman"/>
              </a:rPr>
              <a:t>completamente al azar (DCA) </a:t>
            </a:r>
            <a:r>
              <a:rPr lang="es-ES_tradnl" sz="1400" dirty="0" err="1" smtClean="0">
                <a:latin typeface="Times New Roman"/>
                <a:cs typeface="Times New Roman"/>
              </a:rPr>
              <a:t>bifactorial</a:t>
            </a:r>
            <a:r>
              <a:rPr lang="es-ES_tradnl" sz="1400" dirty="0" smtClean="0">
                <a:latin typeface="Times New Roman"/>
                <a:cs typeface="Times New Roman"/>
              </a:rPr>
              <a:t>, </a:t>
            </a:r>
            <a:r>
              <a:rPr lang="es-ES_tradnl" sz="1400" dirty="0">
                <a:latin typeface="Times New Roman"/>
                <a:cs typeface="Times New Roman"/>
              </a:rPr>
              <a:t>donde se probó </a:t>
            </a:r>
            <a:r>
              <a:rPr lang="es-ES_tradnl" sz="1400" dirty="0" smtClean="0">
                <a:latin typeface="Times New Roman"/>
                <a:cs typeface="Times New Roman"/>
              </a:rPr>
              <a:t>4 </a:t>
            </a:r>
            <a:r>
              <a:rPr lang="es-ES_tradnl" sz="1400" dirty="0">
                <a:latin typeface="Times New Roman"/>
                <a:cs typeface="Times New Roman"/>
              </a:rPr>
              <a:t>sustratos </a:t>
            </a:r>
            <a:r>
              <a:rPr lang="es-ES_tradnl" sz="1400" dirty="0" smtClean="0">
                <a:latin typeface="Times New Roman"/>
                <a:cs typeface="Times New Roman"/>
              </a:rPr>
              <a:t>y 2 soluciones nutritivas. Con 4 repeticiones. </a:t>
            </a:r>
            <a:r>
              <a:rPr lang="es-ES_tradnl" sz="1400" dirty="0">
                <a:latin typeface="Times New Roman"/>
                <a:cs typeface="Times New Roman"/>
              </a:rPr>
              <a:t>Cada recipiente con sustrato es una unidad experimental, esta investigación contó con </a:t>
            </a:r>
            <a:r>
              <a:rPr lang="es-ES_tradnl" sz="1400" dirty="0" smtClean="0">
                <a:latin typeface="Times New Roman"/>
                <a:cs typeface="Times New Roman"/>
              </a:rPr>
              <a:t>32 unidades </a:t>
            </a:r>
            <a:r>
              <a:rPr lang="es-ES_tradnl" sz="1400" dirty="0">
                <a:latin typeface="Times New Roman"/>
                <a:cs typeface="Times New Roman"/>
              </a:rPr>
              <a:t>experimentales en total</a:t>
            </a:r>
            <a:r>
              <a:rPr lang="es-EC" sz="1400" dirty="0">
                <a:latin typeface="Times New Roman"/>
                <a:cs typeface="Times New Roman"/>
              </a:rPr>
              <a:t> </a:t>
            </a:r>
            <a:endParaRPr lang="es-EC" sz="1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6 Rectángulo"/>
          <p:cNvSpPr/>
          <p:nvPr/>
        </p:nvSpPr>
        <p:spPr>
          <a:xfrm>
            <a:off x="904557" y="3478791"/>
            <a:ext cx="396070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500" b="1" dirty="0">
                <a:solidFill>
                  <a:srgbClr val="000000"/>
                </a:solidFill>
                <a:latin typeface="Times New Roman"/>
                <a:ea typeface="Segoe UI Historic" pitchFamily="34" charset="0"/>
                <a:cs typeface="Times New Roman"/>
              </a:rPr>
              <a:t>Análisis funcional</a:t>
            </a:r>
          </a:p>
        </p:txBody>
      </p:sp>
      <p:sp>
        <p:nvSpPr>
          <p:cNvPr id="5" name="5 Rectángulo"/>
          <p:cNvSpPr/>
          <p:nvPr/>
        </p:nvSpPr>
        <p:spPr>
          <a:xfrm>
            <a:off x="1020304" y="4043671"/>
            <a:ext cx="3048000" cy="376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Prueba de DGC; (p≤0,05) </a:t>
            </a:r>
          </a:p>
        </p:txBody>
      </p:sp>
      <p:sp>
        <p:nvSpPr>
          <p:cNvPr id="6" name="6 Rectángulo"/>
          <p:cNvSpPr/>
          <p:nvPr/>
        </p:nvSpPr>
        <p:spPr>
          <a:xfrm>
            <a:off x="1160239" y="391730"/>
            <a:ext cx="396070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500" b="1" dirty="0">
                <a:solidFill>
                  <a:srgbClr val="000000"/>
                </a:solidFill>
                <a:latin typeface="Times New Roman"/>
                <a:ea typeface="Segoe UI Historic" pitchFamily="34" charset="0"/>
                <a:cs typeface="Times New Roman"/>
              </a:rPr>
              <a:t>Diseño experimental</a:t>
            </a:r>
          </a:p>
        </p:txBody>
      </p:sp>
      <p:sp>
        <p:nvSpPr>
          <p:cNvPr id="7" name="6 Rectángulo"/>
          <p:cNvSpPr/>
          <p:nvPr/>
        </p:nvSpPr>
        <p:spPr>
          <a:xfrm>
            <a:off x="7001406" y="1148369"/>
            <a:ext cx="396070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500" b="1" dirty="0">
                <a:solidFill>
                  <a:srgbClr val="000000"/>
                </a:solidFill>
                <a:latin typeface="Times New Roman"/>
                <a:ea typeface="Segoe UI Historic" pitchFamily="34" charset="0"/>
                <a:cs typeface="Times New Roman"/>
              </a:rPr>
              <a:t>Variables a medir</a:t>
            </a:r>
          </a:p>
        </p:txBody>
      </p:sp>
      <p:sp>
        <p:nvSpPr>
          <p:cNvPr id="8" name="4 Rectángulo"/>
          <p:cNvSpPr/>
          <p:nvPr/>
        </p:nvSpPr>
        <p:spPr>
          <a:xfrm>
            <a:off x="7001406" y="1701322"/>
            <a:ext cx="406632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Altura de la planta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s-ES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Concentración 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de </a:t>
            </a:r>
            <a:r>
              <a:rPr lang="es-ES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clorofilas</a:t>
            </a:r>
            <a:endParaRPr lang="es-ES" sz="1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Peso fruto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Longitud fruto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Diámetro de fruto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Grados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Brix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del </a:t>
            </a:r>
            <a:r>
              <a:rPr lang="es-ES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fruto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s-ES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Espesor del pericarpio </a:t>
            </a:r>
            <a:endParaRPr lang="es-ES" sz="1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Rendimiento 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Análisis de Macro y </a:t>
            </a:r>
            <a:r>
              <a:rPr lang="es-ES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Micronutrientes</a:t>
            </a:r>
            <a:endParaRPr lang="es-ES" sz="1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" t="28166" r="35655" b="56924"/>
          <a:stretch/>
        </p:blipFill>
        <p:spPr bwMode="auto">
          <a:xfrm>
            <a:off x="1471717" y="5272377"/>
            <a:ext cx="8413063" cy="12086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6 Rectángulo"/>
          <p:cNvSpPr/>
          <p:nvPr/>
        </p:nvSpPr>
        <p:spPr>
          <a:xfrm>
            <a:off x="798363" y="4807717"/>
            <a:ext cx="396070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500" b="1" dirty="0" smtClean="0">
                <a:solidFill>
                  <a:srgbClr val="000000"/>
                </a:solidFill>
                <a:latin typeface="Times New Roman"/>
                <a:ea typeface="Segoe UI Historic" pitchFamily="34" charset="0"/>
                <a:cs typeface="Times New Roman"/>
              </a:rPr>
              <a:t>Croquis experimental </a:t>
            </a:r>
            <a:endParaRPr lang="es-EC" sz="2500" b="1" dirty="0">
              <a:solidFill>
                <a:srgbClr val="000000"/>
              </a:solidFill>
              <a:latin typeface="Times New Roman"/>
              <a:ea typeface="Segoe UI Historic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164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7569" y="0"/>
            <a:ext cx="3404821" cy="734291"/>
          </a:xfrm>
        </p:spPr>
        <p:txBody>
          <a:bodyPr>
            <a:noAutofit/>
          </a:bodyPr>
          <a:lstStyle/>
          <a:p>
            <a:r>
              <a:rPr lang="es-E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r>
              <a:rPr lang="es-E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echa derecha 2"/>
          <p:cNvSpPr/>
          <p:nvPr/>
        </p:nvSpPr>
        <p:spPr>
          <a:xfrm>
            <a:off x="2676763" y="1461653"/>
            <a:ext cx="474352" cy="568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Abrir llave 3"/>
          <p:cNvSpPr/>
          <p:nvPr/>
        </p:nvSpPr>
        <p:spPr>
          <a:xfrm>
            <a:off x="6523100" y="200890"/>
            <a:ext cx="706582" cy="296487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 rot="16200000">
            <a:off x="5584209" y="1406531"/>
            <a:ext cx="14654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producción  </a:t>
            </a:r>
            <a:endParaRPr lang="es-ES" sz="2000" dirty="0"/>
          </a:p>
        </p:txBody>
      </p:sp>
      <p:sp>
        <p:nvSpPr>
          <p:cNvPr id="13" name="Rectángulo 12"/>
          <p:cNvSpPr/>
          <p:nvPr/>
        </p:nvSpPr>
        <p:spPr>
          <a:xfrm>
            <a:off x="7982011" y="4922925"/>
            <a:ext cx="305574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Alimento esencial en la nutrición </a:t>
            </a:r>
            <a:endParaRPr lang="es-ES" sz="2000" dirty="0"/>
          </a:p>
        </p:txBody>
      </p:sp>
      <p:sp>
        <p:nvSpPr>
          <p:cNvPr id="10" name="Rectángulo 9"/>
          <p:cNvSpPr/>
          <p:nvPr/>
        </p:nvSpPr>
        <p:spPr>
          <a:xfrm>
            <a:off x="1094022" y="4615157"/>
            <a:ext cx="5318264" cy="14805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Bajo en calorías </a:t>
            </a:r>
          </a:p>
          <a:p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Vitaminas A y C</a:t>
            </a:r>
          </a:p>
          <a:p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Fuente de licopeno 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echa abajo 10"/>
          <p:cNvSpPr/>
          <p:nvPr/>
        </p:nvSpPr>
        <p:spPr>
          <a:xfrm>
            <a:off x="4079054" y="3042800"/>
            <a:ext cx="443345" cy="2862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1094022" y="3614946"/>
            <a:ext cx="5318264" cy="5474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Tomate es un vegetal de alta demanda a nivel nacional y mundial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onector recto de flecha 11"/>
          <p:cNvCxnSpPr>
            <a:stCxn id="19" idx="2"/>
            <a:endCxn id="10" idx="0"/>
          </p:cNvCxnSpPr>
          <p:nvPr/>
        </p:nvCxnSpPr>
        <p:spPr>
          <a:xfrm>
            <a:off x="3753154" y="4162412"/>
            <a:ext cx="0" cy="452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Resultado de imagen para toma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9721"/>
            <a:ext cx="2553413" cy="170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nutricion hum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151" y="947299"/>
            <a:ext cx="218122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cultivo intensivo de tomate riñ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238" y="444110"/>
            <a:ext cx="3557473" cy="284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lecha abajo 26"/>
          <p:cNvSpPr/>
          <p:nvPr/>
        </p:nvSpPr>
        <p:spPr>
          <a:xfrm rot="16200000">
            <a:off x="6975476" y="5266029"/>
            <a:ext cx="443345" cy="2862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Flecha abajo 27"/>
          <p:cNvSpPr/>
          <p:nvPr/>
        </p:nvSpPr>
        <p:spPr>
          <a:xfrm rot="10800000">
            <a:off x="9323192" y="3955446"/>
            <a:ext cx="443345" cy="2862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63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4473825" y="321474"/>
            <a:ext cx="5550302" cy="8638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000" b="1" dirty="0" smtClean="0">
                <a:latin typeface="Times New Roman" pitchFamily="18" charset="0"/>
                <a:cs typeface="Times New Roman" pitchFamily="18" charset="0"/>
              </a:rPr>
              <a:t>RESULTADOS</a:t>
            </a:r>
            <a:endParaRPr lang="es-ES" sz="3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735681"/>
              </p:ext>
            </p:extLst>
          </p:nvPr>
        </p:nvGraphicFramePr>
        <p:xfrm>
          <a:off x="371352" y="1684114"/>
          <a:ext cx="8491956" cy="3819647"/>
        </p:xfrm>
        <a:graphic>
          <a:graphicData uri="http://schemas.openxmlformats.org/drawingml/2006/table">
            <a:tbl>
              <a:tblPr firstRow="1" firstCol="1" bandRow="1"/>
              <a:tblGrid>
                <a:gridCol w="7076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76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76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76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76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0766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0766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766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0766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0766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07663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07663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43405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Símbolo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 (g.cm</a:t>
                      </a:r>
                      <a:r>
                        <a:rPr lang="es-EC" sz="10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 (ds.m</a:t>
                      </a:r>
                      <a:r>
                        <a:rPr lang="es-EC" sz="10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CRH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 (%)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0215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(% v/v)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(% p/p)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&gt;4mm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1.7-4mm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0.6-1.7mm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0.25-0.6mm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0.18-0.25mm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&lt;0.18mm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08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6,54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89,4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92,3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N.D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73,54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24,71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1,75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N.D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N.D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08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7,21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89,98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54,64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23,45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28,11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29,45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4,35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3,24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08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6,75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41,7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25,81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N.D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6,45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28,16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36,65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27,09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08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73,69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57,58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7,817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36,03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27,44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16,93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10,48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371352" y="1000643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Análisis de los sustratos 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251757" y="5494439"/>
            <a:ext cx="8931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*DA, densidad aparente; CE, conductividad eléctrica; PT, porosidad total; CRH, capacidad de retención de humedad; G, granulometría; N.D, no determinó. S1= Cascarilla de arroz, S2=Cascajo, S3=Tierra negra, S4= (1:1:1) cascarilla de arroz, tierra negra, y cascajo. </a:t>
            </a:r>
            <a:endParaRPr lang="es-EC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195089" y="4473614"/>
            <a:ext cx="506390" cy="28936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/>
          <p:cNvSpPr/>
          <p:nvPr/>
        </p:nvSpPr>
        <p:spPr>
          <a:xfrm>
            <a:off x="2585499" y="3952751"/>
            <a:ext cx="506390" cy="28936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/>
          <p:cNvSpPr/>
          <p:nvPr/>
        </p:nvSpPr>
        <p:spPr>
          <a:xfrm>
            <a:off x="3967435" y="3546188"/>
            <a:ext cx="506390" cy="28936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1867382" y="3946965"/>
            <a:ext cx="506390" cy="28936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3303616" y="3941176"/>
            <a:ext cx="506390" cy="28936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2585499" y="3533403"/>
            <a:ext cx="506390" cy="28936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CuadroTexto 13"/>
          <p:cNvSpPr txBox="1"/>
          <p:nvPr/>
        </p:nvSpPr>
        <p:spPr>
          <a:xfrm>
            <a:off x="10220447" y="32147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Cabrera, 1999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Puerta, 2009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40546"/>
              </p:ext>
            </p:extLst>
          </p:nvPr>
        </p:nvGraphicFramePr>
        <p:xfrm>
          <a:off x="9317350" y="1369975"/>
          <a:ext cx="2774066" cy="3474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70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870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141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</a:t>
                      </a:r>
                      <a:endParaRPr lang="es-EC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– 1 </a:t>
                      </a:r>
                      <a:r>
                        <a:rPr lang="es-EC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ds.m</a:t>
                      </a:r>
                      <a:r>
                        <a:rPr lang="es-EC" sz="18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s-EC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141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0.75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g.cm</a:t>
                      </a:r>
                      <a:r>
                        <a:rPr lang="es-EC" sz="18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141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 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– 6.5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141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&gt;75%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141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CRH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55 % - 70%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141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mm – 2 mm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20%; 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141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mm- 0.5 mm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60% 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1419">
                <a:tc>
                  <a:txBody>
                    <a:bodyPr/>
                    <a:lstStyle/>
                    <a:p>
                      <a:r>
                        <a:rPr lang="es-ES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&lt;0.5 mm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20 %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6" name="Rectángulo 15"/>
          <p:cNvSpPr/>
          <p:nvPr/>
        </p:nvSpPr>
        <p:spPr>
          <a:xfrm>
            <a:off x="4717656" y="5047090"/>
            <a:ext cx="4125402" cy="28936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255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979579"/>
              </p:ext>
            </p:extLst>
          </p:nvPr>
        </p:nvGraphicFramePr>
        <p:xfrm>
          <a:off x="4363654" y="789443"/>
          <a:ext cx="3703899" cy="5201873"/>
        </p:xfrm>
        <a:graphic>
          <a:graphicData uri="http://schemas.openxmlformats.org/drawingml/2006/table">
            <a:tbl>
              <a:tblPr firstRow="1" firstCol="1" bandRow="1"/>
              <a:tblGrid>
                <a:gridCol w="16680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58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039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28" marR="3732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s-E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Mg.Ha</a:t>
                      </a:r>
                      <a:r>
                        <a:rPr lang="es-ES" sz="1600" baseline="30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s-EC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28" marR="3732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5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Sustrato 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28" marR="3732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28" marR="3732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5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Cascarilla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28" marR="3732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71,,43 ± 6,38 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28" marR="3732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5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Cascajo 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28" marR="3732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67,59 ± 5,78 b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28" marR="3732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5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Tierra Negra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28" marR="3732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69,63 ± 5,73 b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28" marR="3732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15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Mezcla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28" marR="3732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89,16 ± 9,85 </a:t>
                      </a:r>
                      <a:r>
                        <a:rPr lang="es-EC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28" marR="3732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15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Fertilización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28" marR="3732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28" marR="3732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72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Hochmuth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lang="es-EC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Hochmunth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28" marR="3732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81,16 ± 3,46 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28" marR="3732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8622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Mattson y Peters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28" marR="3732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67,74 ± 6,28 b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28" marR="3732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912861" y="420111"/>
            <a:ext cx="1922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Producción total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368970" y="3217797"/>
            <a:ext cx="1374491" cy="28936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6368970" y="4539701"/>
            <a:ext cx="1374491" cy="28936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32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3865788"/>
              </p:ext>
            </p:extLst>
          </p:nvPr>
        </p:nvGraphicFramePr>
        <p:xfrm>
          <a:off x="1457890" y="400013"/>
          <a:ext cx="7261627" cy="3394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5" name="Documento" r:id="rId4" imgW="5205976" imgH="2433600" progId="Word.Document.12">
                  <p:embed/>
                </p:oleObj>
              </mc:Choice>
              <mc:Fallback>
                <p:oleObj name="Documento" r:id="rId4" imgW="5205976" imgH="2433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57890" y="400013"/>
                        <a:ext cx="7261627" cy="3394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46464"/>
              </p:ext>
            </p:extLst>
          </p:nvPr>
        </p:nvGraphicFramePr>
        <p:xfrm>
          <a:off x="1105569" y="3356657"/>
          <a:ext cx="7737489" cy="3721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6" name="Documento" r:id="rId7" imgW="5205976" imgH="2503080" progId="Word.Document.12">
                  <p:embed/>
                </p:oleObj>
              </mc:Choice>
              <mc:Fallback>
                <p:oleObj name="Documento" r:id="rId7" imgW="5205976" imgH="25030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05569" y="3356657"/>
                        <a:ext cx="7737489" cy="3721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ángulo 5"/>
          <p:cNvSpPr/>
          <p:nvPr/>
        </p:nvSpPr>
        <p:spPr>
          <a:xfrm>
            <a:off x="324716" y="4847956"/>
            <a:ext cx="1009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115 días </a:t>
            </a:r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>
            <a:off x="324716" y="1929502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90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días </a:t>
            </a: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139386" y="-57874"/>
            <a:ext cx="2652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Variables productivas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791527" y="3014674"/>
            <a:ext cx="1479531" cy="28936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2886054" y="6199112"/>
            <a:ext cx="1479531" cy="28936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4348939" y="3014674"/>
            <a:ext cx="1479531" cy="2893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4275676" y="4230079"/>
            <a:ext cx="1479531" cy="2893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>
            <a:off x="5828470" y="1102300"/>
            <a:ext cx="1479531" cy="28936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/>
          <p:cNvSpPr/>
          <p:nvPr/>
        </p:nvSpPr>
        <p:spPr>
          <a:xfrm>
            <a:off x="5819601" y="4217181"/>
            <a:ext cx="1479531" cy="28936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/>
          <p:cNvSpPr/>
          <p:nvPr/>
        </p:nvSpPr>
        <p:spPr>
          <a:xfrm>
            <a:off x="7219426" y="5647549"/>
            <a:ext cx="1479531" cy="28936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16"/>
          <p:cNvSpPr/>
          <p:nvPr/>
        </p:nvSpPr>
        <p:spPr>
          <a:xfrm>
            <a:off x="7219425" y="2487584"/>
            <a:ext cx="1479531" cy="28936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1"/>
          <p:cNvSpPr/>
          <p:nvPr/>
        </p:nvSpPr>
        <p:spPr>
          <a:xfrm>
            <a:off x="8626261" y="2910729"/>
            <a:ext cx="36859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T1=(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cascarilla de arroz + </a:t>
            </a:r>
            <a:r>
              <a:rPr lang="es-ES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Hochmuth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s-ES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Hochmunt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T2 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(cascarilla de arroz + Mattson y Peters)</a:t>
            </a:r>
          </a:p>
          <a:p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T3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=(cascajo + </a:t>
            </a:r>
            <a:r>
              <a:rPr lang="es-ES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Hochmuth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s-ES" sz="1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Hochmunth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T4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=(cascajo + Mattson y Peters 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T5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=(tierra negra + </a:t>
            </a:r>
            <a:r>
              <a:rPr lang="es-ES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Hochmuth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s-ES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Hochmunth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T6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=(tierra negra + Mattson y Peters 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T7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=(1:1:1) cascarilla de arroz,  tierra negra y cascajo + </a:t>
            </a:r>
            <a:r>
              <a:rPr lang="es-ES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Hochmuth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s-ES" sz="1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Hochmunth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T8=(1:1:1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cascarilla de arroz,  tierra negra y cascajo + Mattson y Peters).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4243190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180288" y="2699607"/>
            <a:ext cx="1479531" cy="28936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ángulo 4"/>
          <p:cNvSpPr/>
          <p:nvPr/>
        </p:nvSpPr>
        <p:spPr>
          <a:xfrm>
            <a:off x="5263265" y="4796554"/>
            <a:ext cx="1479531" cy="28936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/>
          <p:cNvSpPr/>
          <p:nvPr/>
        </p:nvSpPr>
        <p:spPr>
          <a:xfrm>
            <a:off x="7022655" y="3808424"/>
            <a:ext cx="1479531" cy="28936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/>
          <p:cNvSpPr/>
          <p:nvPr/>
        </p:nvSpPr>
        <p:spPr>
          <a:xfrm>
            <a:off x="7022655" y="4752961"/>
            <a:ext cx="1479531" cy="28936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442" y="1308168"/>
            <a:ext cx="7569175" cy="5000511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613948" y="289366"/>
            <a:ext cx="2652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Altura </a:t>
            </a:r>
            <a:r>
              <a:rPr lang="es-EC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lang="es-EC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fruto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91790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13948" y="289366"/>
            <a:ext cx="3309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EC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lorofila</a:t>
            </a:r>
            <a:r>
              <a:rPr lang="es-EC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s-EC" dirty="0"/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4209249039"/>
              </p:ext>
            </p:extLst>
          </p:nvPr>
        </p:nvGraphicFramePr>
        <p:xfrm>
          <a:off x="3923818" y="1115279"/>
          <a:ext cx="5866435" cy="3278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ángulo 6"/>
          <p:cNvSpPr/>
          <p:nvPr/>
        </p:nvSpPr>
        <p:spPr>
          <a:xfrm>
            <a:off x="9051403" y="3356658"/>
            <a:ext cx="648182" cy="925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1"/>
          <p:cNvSpPr/>
          <p:nvPr/>
        </p:nvSpPr>
        <p:spPr>
          <a:xfrm>
            <a:off x="9883289" y="1195615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Rodríguez,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M, .1998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425905" y="4716380"/>
            <a:ext cx="68082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T1=(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cascarilla de arroz + </a:t>
            </a:r>
            <a:r>
              <a:rPr lang="es-E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Hochmuth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s-E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Hochmunt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s-E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T2 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(cascarilla de arroz + Mattson y Peters)</a:t>
            </a:r>
          </a:p>
          <a:p>
            <a:r>
              <a:rPr lang="es-E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T3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=(cascajo + </a:t>
            </a:r>
            <a:r>
              <a:rPr lang="es-E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Hochmuth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s-ES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Hochmunth</a:t>
            </a:r>
            <a:r>
              <a:rPr lang="es-E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s-E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T4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=(cascajo + Mattson y Peters </a:t>
            </a:r>
            <a:r>
              <a:rPr lang="es-E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s-E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T5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=(tierra negra + </a:t>
            </a:r>
            <a:r>
              <a:rPr lang="es-E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Hochmuth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s-E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Hochmunth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s-E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T6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=(tierra negra + Mattson y Peters </a:t>
            </a:r>
            <a:r>
              <a:rPr lang="es-E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s-E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T7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=(1:1:1) cascarilla de arroz,  tierra negra y cascajo + </a:t>
            </a:r>
            <a:r>
              <a:rPr lang="es-E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Hochmuth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s-ES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Hochmunth</a:t>
            </a:r>
            <a:r>
              <a:rPr lang="es-E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s-E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T8=(1:1:1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cascarilla de arroz,  tierra negra y cascajo + Mattson y Peters).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4095417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612933"/>
              </p:ext>
            </p:extLst>
          </p:nvPr>
        </p:nvGraphicFramePr>
        <p:xfrm>
          <a:off x="1600307" y="775503"/>
          <a:ext cx="5318844" cy="4389120"/>
        </p:xfrm>
        <a:graphic>
          <a:graphicData uri="http://schemas.openxmlformats.org/drawingml/2006/table">
            <a:tbl>
              <a:tblPr firstRow="1" firstCol="1" bandRow="1"/>
              <a:tblGrid>
                <a:gridCol w="23628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559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46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Sustrato x Fertilización 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Número de flores primer piso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01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T1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3,25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± 0,25 b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01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T2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3,00  ± 0,0  b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01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T3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3,75 ± 0,25 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01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T4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3,00 ± 0,0   b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01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T5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3,00 ± 0,41 b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01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T6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4,25 ± 0,25 a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01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T7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4,00 ± 0,41 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01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T8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3,25 ± 0,25 b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38550"/>
              </p:ext>
            </p:extLst>
          </p:nvPr>
        </p:nvGraphicFramePr>
        <p:xfrm>
          <a:off x="8244096" y="393541"/>
          <a:ext cx="3703899" cy="4711005"/>
        </p:xfrm>
        <a:graphic>
          <a:graphicData uri="http://schemas.openxmlformats.org/drawingml/2006/table">
            <a:tbl>
              <a:tblPr firstRow="1" firstCol="1" bandRow="1"/>
              <a:tblGrid>
                <a:gridCol w="14708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30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81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Sustrato 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Altura de la planta (cm</a:t>
                      </a:r>
                      <a:r>
                        <a:rPr lang="es-EC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Medidas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 los 80 </a:t>
                      </a:r>
                      <a:r>
                        <a:rPr lang="en-US" sz="14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días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7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Cascarilla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74,31 ± 0,81 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7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Cascajo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70,69 ± 2,07 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7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Tierra Negra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63,06 ± 1,26 b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7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Mezcla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66,63 ± 1,29 b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7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Fertilización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616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Hochmuth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lang="es-EC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Hochmunth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66,31 ± 1,25 b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486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Mattson y Peters 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71,03 ± 1,41 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613948" y="289366"/>
            <a:ext cx="2652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Variables </a:t>
            </a:r>
            <a:r>
              <a:rPr lang="es-EC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fisiológicas</a:t>
            </a:r>
            <a:r>
              <a:rPr lang="es-EC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dirty="0"/>
          </a:p>
        </p:txBody>
      </p:sp>
      <p:sp>
        <p:nvSpPr>
          <p:cNvPr id="13" name="Rectángulo 12"/>
          <p:cNvSpPr/>
          <p:nvPr/>
        </p:nvSpPr>
        <p:spPr>
          <a:xfrm>
            <a:off x="4815069" y="3402957"/>
            <a:ext cx="1296365" cy="32409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>
            <a:off x="10176076" y="1275145"/>
            <a:ext cx="1296365" cy="3240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/>
          <p:cNvSpPr/>
          <p:nvPr/>
        </p:nvSpPr>
        <p:spPr>
          <a:xfrm>
            <a:off x="10191947" y="4680928"/>
            <a:ext cx="1296365" cy="3240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6782752" y="5430093"/>
            <a:ext cx="3860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(Martínez, Valenzuela, Mendoza, Castro, &amp; Armendáriz, 2016)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7806682" y="6137979"/>
            <a:ext cx="1101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76.75 cm </a:t>
            </a:r>
            <a:endParaRPr lang="es-EC" dirty="0"/>
          </a:p>
        </p:txBody>
      </p:sp>
      <p:sp>
        <p:nvSpPr>
          <p:cNvPr id="2" name="Rectángulo 1"/>
          <p:cNvSpPr/>
          <p:nvPr/>
        </p:nvSpPr>
        <p:spPr>
          <a:xfrm>
            <a:off x="10712303" y="5583981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Burés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1997</a:t>
            </a:r>
            <a:endParaRPr lang="es-EC" dirty="0"/>
          </a:p>
        </p:txBody>
      </p:sp>
      <p:sp>
        <p:nvSpPr>
          <p:cNvPr id="3" name="Rectángulo 2"/>
          <p:cNvSpPr/>
          <p:nvPr/>
        </p:nvSpPr>
        <p:spPr>
          <a:xfrm>
            <a:off x="10090143" y="5922535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Quintero </a:t>
            </a:r>
            <a:r>
              <a:rPr lang="es-E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et al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., 2006</a:t>
            </a:r>
            <a:endParaRPr lang="es-EC" dirty="0"/>
          </a:p>
        </p:txBody>
      </p:sp>
      <p:sp>
        <p:nvSpPr>
          <p:cNvPr id="17" name="Rectángulo 16"/>
          <p:cNvSpPr/>
          <p:nvPr/>
        </p:nvSpPr>
        <p:spPr>
          <a:xfrm>
            <a:off x="211466" y="5288340"/>
            <a:ext cx="57842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T1=(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cascarilla de arroz + </a:t>
            </a:r>
            <a:r>
              <a:rPr lang="es-ES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Hochmuth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s-ES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Hochmunt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T2 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(cascarilla de arroz + Mattson y Peters)</a:t>
            </a:r>
          </a:p>
          <a:p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T3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=(cascajo + </a:t>
            </a:r>
            <a:r>
              <a:rPr lang="es-ES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Hochmuth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s-ES" sz="1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Hochmunth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T4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=(cascajo + Mattson y Peters 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T5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=(tierra negra + </a:t>
            </a:r>
            <a:r>
              <a:rPr lang="es-ES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Hochmuth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s-ES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Hochmunth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T6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=(tierra negra + Mattson y Peters 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T7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=(1:1:1) cascarilla de arroz,  tierra negra y cascajo + </a:t>
            </a:r>
            <a:r>
              <a:rPr lang="es-ES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Hochmuth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s-ES" sz="1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Hochmunth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T8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=( 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T8=(1:1:1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cascarilla de arroz,  tierra negra y cascajo + Mattson y Peters).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1787283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/>
          <a:srcRect l="20981" t="37155" r="28703" b="38162"/>
          <a:stretch/>
        </p:blipFill>
        <p:spPr>
          <a:xfrm>
            <a:off x="4109012" y="238614"/>
            <a:ext cx="7384649" cy="289812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20127" t="28491" r="31551" b="46232"/>
          <a:stretch/>
        </p:blipFill>
        <p:spPr>
          <a:xfrm>
            <a:off x="3993265" y="3136740"/>
            <a:ext cx="6423950" cy="2688214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3090785" y="3718896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120 días </a:t>
            </a:r>
            <a:endParaRPr lang="es-EC" dirty="0"/>
          </a:p>
        </p:txBody>
      </p:sp>
      <p:sp>
        <p:nvSpPr>
          <p:cNvPr id="15" name="Rectángulo 14"/>
          <p:cNvSpPr/>
          <p:nvPr/>
        </p:nvSpPr>
        <p:spPr>
          <a:xfrm>
            <a:off x="3090785" y="1045144"/>
            <a:ext cx="8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90 días</a:t>
            </a:r>
            <a:endParaRPr lang="es-EC" dirty="0"/>
          </a:p>
        </p:txBody>
      </p:sp>
      <p:sp>
        <p:nvSpPr>
          <p:cNvPr id="16" name="Rectángulo 15"/>
          <p:cNvSpPr/>
          <p:nvPr/>
        </p:nvSpPr>
        <p:spPr>
          <a:xfrm>
            <a:off x="-144301" y="238614"/>
            <a:ext cx="3179460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Variables nutricionales </a:t>
            </a:r>
            <a:endParaRPr lang="es-EC" sz="16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5162309" y="1229809"/>
            <a:ext cx="995423" cy="64528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Rectángulo 18"/>
          <p:cNvSpPr/>
          <p:nvPr/>
        </p:nvSpPr>
        <p:spPr>
          <a:xfrm>
            <a:off x="5046216" y="3970113"/>
            <a:ext cx="995423" cy="42827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ángulo 19"/>
          <p:cNvSpPr/>
          <p:nvPr/>
        </p:nvSpPr>
        <p:spPr>
          <a:xfrm>
            <a:off x="5046216" y="5196006"/>
            <a:ext cx="995423" cy="21413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Rectángulo 20"/>
          <p:cNvSpPr/>
          <p:nvPr/>
        </p:nvSpPr>
        <p:spPr>
          <a:xfrm>
            <a:off x="7085289" y="1180123"/>
            <a:ext cx="995423" cy="2141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Rectángulo 21"/>
          <p:cNvSpPr/>
          <p:nvPr/>
        </p:nvSpPr>
        <p:spPr>
          <a:xfrm>
            <a:off x="7098447" y="2548832"/>
            <a:ext cx="995423" cy="2141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Rectángulo 22"/>
          <p:cNvSpPr/>
          <p:nvPr/>
        </p:nvSpPr>
        <p:spPr>
          <a:xfrm>
            <a:off x="6041639" y="4794984"/>
            <a:ext cx="995423" cy="2141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Rectángulo 23"/>
          <p:cNvSpPr/>
          <p:nvPr/>
        </p:nvSpPr>
        <p:spPr>
          <a:xfrm>
            <a:off x="8130177" y="2116714"/>
            <a:ext cx="995423" cy="21413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Rectángulo 24"/>
          <p:cNvSpPr/>
          <p:nvPr/>
        </p:nvSpPr>
        <p:spPr>
          <a:xfrm>
            <a:off x="7064961" y="4370366"/>
            <a:ext cx="995423" cy="21413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Rectángulo 25"/>
          <p:cNvSpPr/>
          <p:nvPr/>
        </p:nvSpPr>
        <p:spPr>
          <a:xfrm>
            <a:off x="9220126" y="1660963"/>
            <a:ext cx="995423" cy="21413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Rectángulo 26"/>
          <p:cNvSpPr/>
          <p:nvPr/>
        </p:nvSpPr>
        <p:spPr>
          <a:xfrm>
            <a:off x="9238379" y="2784931"/>
            <a:ext cx="995423" cy="21413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Rectángulo 27"/>
          <p:cNvSpPr/>
          <p:nvPr/>
        </p:nvSpPr>
        <p:spPr>
          <a:xfrm>
            <a:off x="8130177" y="3970114"/>
            <a:ext cx="1089949" cy="22518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Rectángulo 28"/>
          <p:cNvSpPr/>
          <p:nvPr/>
        </p:nvSpPr>
        <p:spPr>
          <a:xfrm>
            <a:off x="8097235" y="4794984"/>
            <a:ext cx="1141144" cy="86610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Rectángulo 29"/>
          <p:cNvSpPr/>
          <p:nvPr/>
        </p:nvSpPr>
        <p:spPr>
          <a:xfrm>
            <a:off x="10322888" y="1656358"/>
            <a:ext cx="995423" cy="214135"/>
          </a:xfrm>
          <a:prstGeom prst="rect">
            <a:avLst/>
          </a:prstGeom>
          <a:noFill/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Rectángulo 30"/>
          <p:cNvSpPr/>
          <p:nvPr/>
        </p:nvSpPr>
        <p:spPr>
          <a:xfrm>
            <a:off x="10306391" y="1180123"/>
            <a:ext cx="1011920" cy="214135"/>
          </a:xfrm>
          <a:prstGeom prst="rect">
            <a:avLst/>
          </a:prstGeom>
          <a:noFill/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Rectángulo 31"/>
          <p:cNvSpPr/>
          <p:nvPr/>
        </p:nvSpPr>
        <p:spPr>
          <a:xfrm>
            <a:off x="9289601" y="3939505"/>
            <a:ext cx="1011920" cy="214135"/>
          </a:xfrm>
          <a:prstGeom prst="rect">
            <a:avLst/>
          </a:prstGeom>
          <a:noFill/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Rectángulo 32"/>
          <p:cNvSpPr/>
          <p:nvPr/>
        </p:nvSpPr>
        <p:spPr>
          <a:xfrm>
            <a:off x="9264722" y="4374477"/>
            <a:ext cx="1011920" cy="214135"/>
          </a:xfrm>
          <a:prstGeom prst="rect">
            <a:avLst/>
          </a:prstGeom>
          <a:noFill/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25633" t="42613" r="48449" b="40298"/>
          <a:stretch/>
        </p:blipFill>
        <p:spPr>
          <a:xfrm>
            <a:off x="161007" y="1638487"/>
            <a:ext cx="3235424" cy="170659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21803" y="3611301"/>
            <a:ext cx="1713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(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Mahmoud</a:t>
            </a:r>
            <a:r>
              <a:rPr lang="es-EC" dirty="0"/>
              <a:t>, y otros, 2006</a:t>
            </a:r>
            <a:r>
              <a:rPr lang="es-EC" dirty="0" smtClean="0"/>
              <a:t>)</a:t>
            </a:r>
          </a:p>
          <a:p>
            <a:endParaRPr lang="es-EC" dirty="0"/>
          </a:p>
        </p:txBody>
      </p:sp>
      <p:sp>
        <p:nvSpPr>
          <p:cNvPr id="34" name="Rectángulo 33"/>
          <p:cNvSpPr/>
          <p:nvPr/>
        </p:nvSpPr>
        <p:spPr>
          <a:xfrm>
            <a:off x="0" y="5306341"/>
            <a:ext cx="59173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T1=(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cascarilla de arroz + </a:t>
            </a:r>
            <a:r>
              <a:rPr lang="es-ES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Hochmuth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s-ES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Hochmunt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T2 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(cascarilla de arroz + Mattson y Peters)</a:t>
            </a:r>
          </a:p>
          <a:p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T3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=(cascajo + </a:t>
            </a:r>
            <a:r>
              <a:rPr lang="es-ES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Hochmuth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s-ES" sz="1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Hochmunth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T4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=(cascajo + Mattson y Peters 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T5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=(tierra negra + </a:t>
            </a:r>
            <a:r>
              <a:rPr lang="es-ES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Hochmuth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s-ES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Hochmunth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T6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=(tierra negra + Mattson y Peters 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T7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=(1:1:1) cascarilla de arroz,  tierra negra y cascajo + </a:t>
            </a:r>
            <a:r>
              <a:rPr lang="es-ES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Hochmuth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s-ES" sz="1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Hochmunth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T8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=( 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T8=(1:1:1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cascarilla de arroz,  tierra negra y cascajo + Mattson y Peters).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1190955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24494" t="28965" r="33165" b="49555"/>
          <a:stretch/>
        </p:blipFill>
        <p:spPr>
          <a:xfrm>
            <a:off x="2699494" y="1400267"/>
            <a:ext cx="7587278" cy="304307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-144301" y="238614"/>
            <a:ext cx="3179460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Variables nutricionales </a:t>
            </a:r>
            <a:endParaRPr lang="es-EC" sz="16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82287" y="2986269"/>
            <a:ext cx="1400883" cy="9491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5"/>
          <p:cNvSpPr/>
          <p:nvPr/>
        </p:nvSpPr>
        <p:spPr>
          <a:xfrm>
            <a:off x="6493133" y="3287694"/>
            <a:ext cx="1315873" cy="32601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8389952" y="2986268"/>
            <a:ext cx="1552701" cy="98647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334993" y="5187574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 g.Kg</a:t>
            </a:r>
            <a:r>
              <a:rPr lang="es-ES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y 60 g.Kg</a:t>
            </a:r>
            <a:r>
              <a:rPr lang="es-ES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3661372" y="5187574"/>
            <a:ext cx="2638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(</a:t>
            </a:r>
            <a:r>
              <a:rPr lang="es-EC" dirty="0" err="1"/>
              <a:t>Mahmoud</a:t>
            </a:r>
            <a:r>
              <a:rPr lang="es-EC" dirty="0"/>
              <a:t>, y otros, 2006)</a:t>
            </a:r>
          </a:p>
        </p:txBody>
      </p:sp>
    </p:spTree>
    <p:extLst>
      <p:ext uri="{BB962C8B-B14F-4D97-AF65-F5344CB8AC3E}">
        <p14:creationId xmlns:p14="http://schemas.microsoft.com/office/powerpoint/2010/main" val="2515819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5477" y="-17585"/>
            <a:ext cx="3366670" cy="1198319"/>
          </a:xfrm>
        </p:spPr>
        <p:txBody>
          <a:bodyPr>
            <a:normAutofit/>
          </a:bodyPr>
          <a:lstStyle/>
          <a:p>
            <a:r>
              <a:rPr lang="es-E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45476" y="986259"/>
            <a:ext cx="110900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s-ES" dirty="0"/>
              <a:t>La producción más alta de tomate riñón  89.16 Mg.Ha</a:t>
            </a:r>
            <a:r>
              <a:rPr lang="es-ES" baseline="30000" dirty="0"/>
              <a:t>-1</a:t>
            </a:r>
            <a:r>
              <a:rPr lang="es-ES" dirty="0"/>
              <a:t> se obtuvo en plantas cultivadas en (1:1:1) cascarilla de arroz, tierra negra y cascajo.</a:t>
            </a:r>
            <a:endParaRPr lang="es-EC" dirty="0"/>
          </a:p>
          <a:p>
            <a:pPr marL="285750" lvl="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s-ES" dirty="0"/>
              <a:t>Plantas fertilizadas con </a:t>
            </a:r>
            <a:r>
              <a:rPr lang="es-EC" dirty="0" err="1"/>
              <a:t>Hochmuth</a:t>
            </a:r>
            <a:r>
              <a:rPr lang="es-EC" dirty="0"/>
              <a:t> y </a:t>
            </a:r>
            <a:r>
              <a:rPr lang="es-EC" dirty="0" err="1"/>
              <a:t>Hochmunth</a:t>
            </a:r>
            <a:r>
              <a:rPr lang="es-EC" dirty="0"/>
              <a:t> obtuvieron mayor producción 81.16 </a:t>
            </a:r>
            <a:r>
              <a:rPr lang="es-ES" dirty="0"/>
              <a:t>Mg.Ha</a:t>
            </a:r>
            <a:r>
              <a:rPr lang="es-ES" baseline="30000" dirty="0"/>
              <a:t>-1</a:t>
            </a:r>
            <a:r>
              <a:rPr lang="es-ES" dirty="0"/>
              <a:t>.</a:t>
            </a:r>
            <a:endParaRPr lang="es-EC" dirty="0"/>
          </a:p>
          <a:p>
            <a:pPr marL="285750" lvl="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Las </a:t>
            </a:r>
            <a:r>
              <a:rPr lang="es-ES" dirty="0"/>
              <a:t>mejores características </a:t>
            </a:r>
            <a:r>
              <a:rPr lang="es-ES" dirty="0" smtClean="0"/>
              <a:t>productivas </a:t>
            </a:r>
            <a:r>
              <a:rPr lang="es-ES" dirty="0"/>
              <a:t>se obtuvieron en plantas cultivadas en combinación (1:1:1) cascarilla de arroz, tierra negra y cascajo.</a:t>
            </a:r>
            <a:endParaRPr lang="es-EC" dirty="0"/>
          </a:p>
          <a:p>
            <a:pPr marL="285750" lvl="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s-ES" dirty="0"/>
              <a:t>Características productivas mejores se obtuvieron en plantas fertilizadas con </a:t>
            </a:r>
            <a:r>
              <a:rPr lang="es-EC" dirty="0" err="1"/>
              <a:t>Hochmuth</a:t>
            </a:r>
            <a:r>
              <a:rPr lang="es-EC" dirty="0"/>
              <a:t> y </a:t>
            </a:r>
            <a:r>
              <a:rPr lang="es-EC" dirty="0" err="1"/>
              <a:t>Hochmunth</a:t>
            </a:r>
            <a:r>
              <a:rPr lang="es-EC" dirty="0"/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2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115" y="0"/>
            <a:ext cx="5703277" cy="1325563"/>
          </a:xfrm>
        </p:spPr>
        <p:txBody>
          <a:bodyPr>
            <a:normAutofit/>
          </a:bodyPr>
          <a:lstStyle/>
          <a:p>
            <a:r>
              <a:rPr lang="es-E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30115" y="1145565"/>
            <a:ext cx="1095814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s-ES" dirty="0"/>
              <a:t>Se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recomienda</a:t>
            </a:r>
            <a:r>
              <a:rPr lang="es-ES" dirty="0"/>
              <a:t> evaluar diferentes proporciones de tierra negra cascarilla y cascajo. </a:t>
            </a:r>
            <a:endParaRPr lang="es-EC" dirty="0"/>
          </a:p>
          <a:p>
            <a:pPr marL="285750" lvl="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s-ES" dirty="0"/>
              <a:t>Realizar ensayos con diferentes híbridos de tomate riñón para ver la adaptabilidad a la solución nutritiva y sustrato</a:t>
            </a:r>
            <a:endParaRPr lang="es-EC" dirty="0"/>
          </a:p>
          <a:p>
            <a:pPr marL="285750" lvl="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s-ES" dirty="0"/>
              <a:t>Probar el ensayo con un sistema </a:t>
            </a:r>
            <a:r>
              <a:rPr lang="es-ES" dirty="0" err="1" smtClean="0"/>
              <a:t>recirculante</a:t>
            </a:r>
            <a:r>
              <a:rPr lang="es-ES" dirty="0" smtClean="0"/>
              <a:t> </a:t>
            </a:r>
            <a:r>
              <a:rPr lang="es-ES" dirty="0"/>
              <a:t>de nutrientes para estudiar el comportamiento de los sustratos y la solución </a:t>
            </a:r>
            <a:r>
              <a:rPr lang="es-ES" dirty="0" smtClean="0"/>
              <a:t>nutritiva</a:t>
            </a:r>
            <a:endParaRPr lang="es-EC" dirty="0"/>
          </a:p>
          <a:p>
            <a:pPr marL="342900" indent="-342900" algn="just">
              <a:lnSpc>
                <a:spcPct val="2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s-E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0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79471" y="195104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cultivo de tomate 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1113550" y="1069892"/>
            <a:ext cx="3986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 susceptible a problemas nutricionales 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1851686" y="2003158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Nutricionalmente exigente 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2964102" y="2967079"/>
            <a:ext cx="1178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Respuesta 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3722303" y="3967481"/>
            <a:ext cx="3307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Hidroponía y cultivo en sustratos </a:t>
            </a:r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4792067" y="5093626"/>
            <a:ext cx="2383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Fertilización controlada</a:t>
            </a:r>
            <a:endParaRPr lang="es-ES" dirty="0"/>
          </a:p>
        </p:txBody>
      </p:sp>
      <p:cxnSp>
        <p:nvCxnSpPr>
          <p:cNvPr id="12" name="Conector angular 11"/>
          <p:cNvCxnSpPr/>
          <p:nvPr/>
        </p:nvCxnSpPr>
        <p:spPr>
          <a:xfrm rot="16200000" flipH="1">
            <a:off x="629931" y="536233"/>
            <a:ext cx="690122" cy="56186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angular 14"/>
          <p:cNvCxnSpPr/>
          <p:nvPr/>
        </p:nvCxnSpPr>
        <p:spPr>
          <a:xfrm rot="16200000" flipH="1">
            <a:off x="1506625" y="1409769"/>
            <a:ext cx="690122" cy="56186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angular 15"/>
          <p:cNvCxnSpPr/>
          <p:nvPr/>
        </p:nvCxnSpPr>
        <p:spPr>
          <a:xfrm rot="16200000" flipH="1">
            <a:off x="2456543" y="2370970"/>
            <a:ext cx="690122" cy="56186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16"/>
          <p:cNvCxnSpPr/>
          <p:nvPr/>
        </p:nvCxnSpPr>
        <p:spPr>
          <a:xfrm rot="16200000" flipH="1">
            <a:off x="3221842" y="3354868"/>
            <a:ext cx="690122" cy="56186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17"/>
          <p:cNvCxnSpPr/>
          <p:nvPr/>
        </p:nvCxnSpPr>
        <p:spPr>
          <a:xfrm rot="16200000" flipH="1">
            <a:off x="4256381" y="4368119"/>
            <a:ext cx="690122" cy="56186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esultado de imagen para tomate riñ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84" y="3342787"/>
            <a:ext cx="2802558" cy="280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nutricion de las plan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935" y="185667"/>
            <a:ext cx="5023692" cy="277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fertilizant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295" y="3677078"/>
            <a:ext cx="3158875" cy="252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172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n para Ias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2323" y="1816001"/>
            <a:ext cx="4239207" cy="41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355054" y="683671"/>
            <a:ext cx="7481891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AGRADECIMIENTOS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pic>
        <p:nvPicPr>
          <p:cNvPr id="7" name="Picture 6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654" y="2416629"/>
            <a:ext cx="4398743" cy="293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3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600497" y="2302526"/>
            <a:ext cx="29910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SUSTRATOS </a:t>
            </a:r>
          </a:p>
          <a:p>
            <a:pPr algn="ctr"/>
            <a:endParaRPr lang="es-E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Absorción de nutrientes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Rendimiento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Calidad 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1181206" y="1407856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Fibra de coco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1011461" y="3595188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Aserrín y composta  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3615842" y="5501341"/>
            <a:ext cx="14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Lana de roca 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7591503" y="5501341"/>
            <a:ext cx="8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Perlita </a:t>
            </a:r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9587076" y="3595188"/>
            <a:ext cx="785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Turba </a:t>
            </a:r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8518441" y="1411328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Picón de origen volcánico </a:t>
            </a:r>
            <a:endParaRPr lang="es-ES" dirty="0"/>
          </a:p>
        </p:txBody>
      </p:sp>
      <p:pic>
        <p:nvPicPr>
          <p:cNvPr id="3074" name="Picture 2" descr="Resultado de imagen para fibra de co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85" y="91192"/>
            <a:ext cx="2784820" cy="124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Aserrín y compos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84" y="2028726"/>
            <a:ext cx="2784821" cy="156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0" descr="Resultado de imagen para lana de roca sustrato"/>
          <p:cNvSpPr>
            <a:spLocks noChangeAspect="1" noChangeArrowheads="1"/>
          </p:cNvSpPr>
          <p:nvPr/>
        </p:nvSpPr>
        <p:spPr bwMode="auto">
          <a:xfrm>
            <a:off x="0" y="-21360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086" name="Picture 14" descr="Imagen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9" b="14435"/>
          <a:stretch/>
        </p:blipFill>
        <p:spPr bwMode="auto">
          <a:xfrm>
            <a:off x="3119729" y="3929871"/>
            <a:ext cx="2278535" cy="161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Resultado de imagen para perlita sustra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340" y="3882342"/>
            <a:ext cx="2669427" cy="161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Resultado de imagen para turba sustrat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354" y="2028726"/>
            <a:ext cx="2467051" cy="164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Resultado de imagen para Picón de origen volcánico sustrato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3"/>
          <a:stretch/>
        </p:blipFill>
        <p:spPr bwMode="auto">
          <a:xfrm>
            <a:off x="8518441" y="112013"/>
            <a:ext cx="2646878" cy="129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431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953037" y="2372971"/>
            <a:ext cx="29910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Solución nutritiva</a:t>
            </a:r>
          </a:p>
          <a:p>
            <a:pPr algn="ctr"/>
            <a:endParaRPr lang="es-E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Diferentes soluciones nutritivas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007471" y="812944"/>
            <a:ext cx="1841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Volumen de agua 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1330153" y="1933194"/>
            <a:ext cx="1760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Tiempo de riego 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1462355" y="2973136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1255436" y="3931603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Conductividad eléctrica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702883" y="4867187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Concentración de nutrientes</a:t>
            </a:r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4376098" y="5802771"/>
            <a:ext cx="3717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Precisión en los nutrientes empleados </a:t>
            </a:r>
            <a:endParaRPr lang="es-ES" dirty="0"/>
          </a:p>
        </p:txBody>
      </p:sp>
      <p:cxnSp>
        <p:nvCxnSpPr>
          <p:cNvPr id="12" name="Conector recto de flecha 11"/>
          <p:cNvCxnSpPr/>
          <p:nvPr/>
        </p:nvCxnSpPr>
        <p:spPr>
          <a:xfrm flipH="1" flipV="1">
            <a:off x="3988106" y="1399142"/>
            <a:ext cx="1344058" cy="973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H="1" flipV="1">
            <a:off x="3393195" y="2214390"/>
            <a:ext cx="1559842" cy="462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>
            <a:off x="3305060" y="3157802"/>
            <a:ext cx="15093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>
            <a:endCxn id="8" idx="3"/>
          </p:cNvCxnSpPr>
          <p:nvPr/>
        </p:nvCxnSpPr>
        <p:spPr>
          <a:xfrm flipH="1">
            <a:off x="3697130" y="3723701"/>
            <a:ext cx="1255907" cy="3925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flipH="1">
            <a:off x="4478002" y="3931603"/>
            <a:ext cx="854162" cy="974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>
            <a:off x="5827923" y="4004245"/>
            <a:ext cx="11017" cy="1232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231" y="523569"/>
            <a:ext cx="4173638" cy="244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122" y="4134468"/>
            <a:ext cx="3391856" cy="224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840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15636" y="180110"/>
            <a:ext cx="6309255" cy="6234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SITUACIÓN ACTUAL DEL TOMATE EN ECUADOR</a:t>
            </a:r>
            <a:endParaRPr lang="es-E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680278" y="1134340"/>
            <a:ext cx="10390910" cy="8763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Ecuador en el 2014 produjo un total de 1834 Ha de cultivo, con una producción de 55 551 Tm, suficiente para abastecer el consumo interno.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680278" y="2766444"/>
            <a:ext cx="1039091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producción se enfrenta a muchos problemas como: plagas, enfermedades y principalmente problemas nutricionales </a:t>
            </a:r>
          </a:p>
          <a:p>
            <a:pPr algn="just">
              <a:spcAft>
                <a:spcPts val="0"/>
              </a:spcAft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 la falta de conocimiento técnico del cultivo 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680278" y="4404014"/>
            <a:ext cx="1039091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necesita implementar nuevas tecnologías para elevar el costo beneficio de la producción, rendimientos mas altos y una mejor calidad del producto. 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pic>
        <p:nvPicPr>
          <p:cNvPr id="5122" name="Picture 2" descr="Resultado de imagen para fertilización hidroponia esquem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605"/>
            <a:ext cx="1722595" cy="129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n para tomate riñ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8" y="2421097"/>
            <a:ext cx="1210517" cy="161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44" y="4622003"/>
            <a:ext cx="1718822" cy="128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85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959862"/>
            <a:ext cx="3267269" cy="868313"/>
          </a:xfrm>
        </p:spPr>
        <p:txBody>
          <a:bodyPr>
            <a:normAutofit/>
          </a:bodyPr>
          <a:lstStyle/>
          <a:p>
            <a:r>
              <a:rPr lang="es-EC" sz="3000" b="1" dirty="0" smtClean="0">
                <a:latin typeface="Times New Roman" pitchFamily="18" charset="0"/>
                <a:cs typeface="Times New Roman" pitchFamily="18" charset="0"/>
              </a:rPr>
              <a:t>PROBLEMA </a:t>
            </a:r>
            <a:endParaRPr lang="es-EC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807597" y="2766184"/>
            <a:ext cx="2469483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Desbalance catiónico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Salinidad 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Resultado de imagen para formulac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582" y="235844"/>
            <a:ext cx="38100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991560" y="2223783"/>
            <a:ext cx="534288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suelo limita la absorción de macro y micronutrientes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28743" y="3937874"/>
            <a:ext cx="510984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Desaprovecha el potencial genético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 smtClean="0">
                <a:latin typeface="Times New Roman" panose="02020603050405020304" pitchFamily="18" charset="0"/>
              </a:rPr>
              <a:t>Mal manejo de fertilizantes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 smtClean="0">
                <a:latin typeface="Times New Roman" panose="02020603050405020304" pitchFamily="18" charset="0"/>
              </a:rPr>
              <a:t>Deficientes diagnósticos nutricionales </a:t>
            </a:r>
            <a:endParaRPr lang="es-ES" dirty="0"/>
          </a:p>
        </p:txBody>
      </p:sp>
      <p:cxnSp>
        <p:nvCxnSpPr>
          <p:cNvPr id="5" name="Conector recto 4"/>
          <p:cNvCxnSpPr>
            <a:stCxn id="6" idx="2"/>
            <a:endCxn id="3" idx="0"/>
          </p:cNvCxnSpPr>
          <p:nvPr/>
        </p:nvCxnSpPr>
        <p:spPr>
          <a:xfrm>
            <a:off x="3663002" y="2593115"/>
            <a:ext cx="379337" cy="1730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>
            <a:stCxn id="3" idx="2"/>
            <a:endCxn id="7" idx="0"/>
          </p:cNvCxnSpPr>
          <p:nvPr/>
        </p:nvCxnSpPr>
        <p:spPr>
          <a:xfrm flipH="1">
            <a:off x="3283665" y="3689514"/>
            <a:ext cx="758674" cy="248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3167144" y="5640127"/>
            <a:ext cx="534288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rdidas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para los agricultores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Conector recto 22"/>
          <p:cNvCxnSpPr/>
          <p:nvPr/>
        </p:nvCxnSpPr>
        <p:spPr>
          <a:xfrm>
            <a:off x="3877724" y="4861204"/>
            <a:ext cx="683259" cy="7789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Resultado de imagen para perdidas economicas animac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963" y="2541009"/>
            <a:ext cx="2286841" cy="228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80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7623" y="-125534"/>
            <a:ext cx="2416194" cy="1006475"/>
          </a:xfrm>
        </p:spPr>
        <p:txBody>
          <a:bodyPr>
            <a:no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s-E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r>
              <a:rPr lang="es-E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1270713" y="746975"/>
            <a:ext cx="3726289" cy="795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l" rtl="0">
              <a:lnSpc>
                <a:spcPct val="90000"/>
              </a:lnSpc>
              <a:spcBef>
                <a:spcPct val="0"/>
              </a:spcBef>
            </a:pPr>
            <a:r>
              <a:rPr lang="es-ES" sz="25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25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5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</a:t>
            </a:r>
            <a:br>
              <a:rPr lang="es-ES" sz="25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25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535720" y="1542824"/>
            <a:ext cx="92436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Evaluar el efecto de la composición de sustrato y fertilización sobre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productividad y la calidad del tomate cultivado en un sistema semihidropónico</a:t>
            </a:r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Conector angular 5"/>
          <p:cNvCxnSpPr>
            <a:stCxn id="3" idx="1"/>
            <a:endCxn id="4" idx="1"/>
          </p:cNvCxnSpPr>
          <p:nvPr/>
        </p:nvCxnSpPr>
        <p:spPr>
          <a:xfrm rot="10800000" flipH="1" flipV="1">
            <a:off x="1270712" y="1144899"/>
            <a:ext cx="265007" cy="859589"/>
          </a:xfrm>
          <a:prstGeom prst="bentConnector3">
            <a:avLst>
              <a:gd name="adj1" fmla="val -8626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/>
          <p:cNvSpPr txBox="1">
            <a:spLocks/>
          </p:cNvSpPr>
          <p:nvPr/>
        </p:nvSpPr>
        <p:spPr>
          <a:xfrm>
            <a:off x="1186499" y="3157772"/>
            <a:ext cx="4546944" cy="729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 algn="l" rtl="0">
              <a:lnSpc>
                <a:spcPct val="90000"/>
              </a:lnSpc>
              <a:spcBef>
                <a:spcPct val="0"/>
              </a:spcBef>
            </a:pPr>
            <a:r>
              <a:rPr lang="es-ES" sz="25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  <a:r>
              <a:rPr lang="es-ES" sz="2500" b="1" kern="0" dirty="0" smtClean="0">
                <a:solidFill>
                  <a:sysClr val="windowText" lastClr="000000"/>
                </a:solidFill>
              </a:rPr>
              <a:t/>
            </a:r>
            <a:br>
              <a:rPr lang="es-ES" sz="2500" b="1" kern="0" dirty="0" smtClean="0">
                <a:solidFill>
                  <a:sysClr val="windowText" lastClr="000000"/>
                </a:solidFill>
              </a:rPr>
            </a:br>
            <a:endParaRPr lang="es-ES" sz="2500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535719" y="3909973"/>
            <a:ext cx="94019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Evaluar el desarrollo, rendimiento y calidad de tomate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semihidropónico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cultivado en tres tipos de sustrato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535719" y="4825868"/>
            <a:ext cx="89998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Analizar el efecto de dos soluciones nutritivas sobre el rendimiento y calidad del fruto</a:t>
            </a:r>
            <a:r>
              <a:rPr lang="es-ES" dirty="0"/>
              <a:t>.</a:t>
            </a:r>
            <a:endParaRPr lang="es-EC" dirty="0"/>
          </a:p>
        </p:txBody>
      </p:sp>
      <p:cxnSp>
        <p:nvCxnSpPr>
          <p:cNvPr id="21" name="Conector angular 20"/>
          <p:cNvCxnSpPr/>
          <p:nvPr/>
        </p:nvCxnSpPr>
        <p:spPr>
          <a:xfrm rot="10800000" flipH="1" flipV="1">
            <a:off x="1055367" y="3830119"/>
            <a:ext cx="347848" cy="403020"/>
          </a:xfrm>
          <a:prstGeom prst="bentConnector4">
            <a:avLst>
              <a:gd name="adj1" fmla="val -65718"/>
              <a:gd name="adj2" fmla="val 9523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angular 22"/>
          <p:cNvCxnSpPr/>
          <p:nvPr/>
        </p:nvCxnSpPr>
        <p:spPr>
          <a:xfrm rot="16200000" flipH="1">
            <a:off x="798331" y="4218296"/>
            <a:ext cx="776336" cy="72803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90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75493" y="0"/>
            <a:ext cx="7145215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REVISIÓN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LITERATURA</a:t>
            </a:r>
            <a:r>
              <a:rPr lang="es-ES" b="1" dirty="0"/>
              <a:t/>
            </a:r>
            <a:br>
              <a:rPr lang="es-ES" b="1" dirty="0"/>
            </a:b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275493" y="1325563"/>
            <a:ext cx="280717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5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Origen del cultivo  </a:t>
            </a:r>
            <a:endParaRPr lang="es-ES" sz="2500" b="1" dirty="0"/>
          </a:p>
        </p:txBody>
      </p:sp>
      <p:sp>
        <p:nvSpPr>
          <p:cNvPr id="6" name="Rectángulo 5"/>
          <p:cNvSpPr/>
          <p:nvPr/>
        </p:nvSpPr>
        <p:spPr>
          <a:xfrm>
            <a:off x="747382" y="2247441"/>
            <a:ext cx="382461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5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Zona Andina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Ecuador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Perú</a:t>
            </a:r>
            <a:endParaRPr lang="es-ES" sz="2500" dirty="0"/>
          </a:p>
        </p:txBody>
      </p:sp>
      <p:sp>
        <p:nvSpPr>
          <p:cNvPr id="7" name="Rectángulo 6"/>
          <p:cNvSpPr/>
          <p:nvPr/>
        </p:nvSpPr>
        <p:spPr>
          <a:xfrm>
            <a:off x="1535719" y="3909973"/>
            <a:ext cx="94019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lo largo del siglo XVI el cultivo se extendió por el mundo y junto con su industrialización se ha convertido en un cultivo de gran importancia a nivel mundial.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Resultado de imagen para origen del cultivo de tomate riñ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184" y="1023140"/>
            <a:ext cx="4271082" cy="284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677" y="4626537"/>
            <a:ext cx="2213052" cy="192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sultado de imagen para salsa de toma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528" y="4706672"/>
            <a:ext cx="1682367" cy="168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esultado de imagen para salsa de toma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56" y="4763682"/>
            <a:ext cx="1754461" cy="175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Resultado de imagen para salsa de tomat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8899" r="-4881" b="15800"/>
          <a:stretch/>
        </p:blipFill>
        <p:spPr bwMode="auto">
          <a:xfrm>
            <a:off x="6588317" y="4778952"/>
            <a:ext cx="2031764" cy="152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Resultado de imagen para salsa de toma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081" y="4906331"/>
            <a:ext cx="1201288" cy="148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9626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4512</TotalTime>
  <Words>1648</Words>
  <Application>Microsoft Office PowerPoint</Application>
  <PresentationFormat>Personalizado</PresentationFormat>
  <Paragraphs>369</Paragraphs>
  <Slides>30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2" baseType="lpstr">
      <vt:lpstr>Tema de Office</vt:lpstr>
      <vt:lpstr>Documento</vt:lpstr>
      <vt:lpstr>Presentación de PowerPoint</vt:lpstr>
      <vt:lpstr> INTRODUCCIÓN </vt:lpstr>
      <vt:lpstr>Presentación de PowerPoint</vt:lpstr>
      <vt:lpstr>Presentación de PowerPoint</vt:lpstr>
      <vt:lpstr>Presentación de PowerPoint</vt:lpstr>
      <vt:lpstr>Presentación de PowerPoint</vt:lpstr>
      <vt:lpstr>PROBLEMA </vt:lpstr>
      <vt:lpstr> OBJETIVOS </vt:lpstr>
      <vt:lpstr> REVISIÓN DE LITERATURA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METODOLOGÍA </vt:lpstr>
      <vt:lpstr>Fase campo</vt:lpstr>
      <vt:lpstr>Fase de laboratorio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RECOMENDACIONES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DAVIS DIAZ</dc:creator>
  <cp:lastModifiedBy>ESPE</cp:lastModifiedBy>
  <cp:revision>202</cp:revision>
  <dcterms:created xsi:type="dcterms:W3CDTF">2019-01-30T00:07:15Z</dcterms:created>
  <dcterms:modified xsi:type="dcterms:W3CDTF">2020-02-10T18:54:41Z</dcterms:modified>
</cp:coreProperties>
</file>