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7.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8.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9.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6.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9" r:id="rId2"/>
    <p:sldId id="279" r:id="rId3"/>
    <p:sldId id="256" r:id="rId4"/>
    <p:sldId id="271" r:id="rId5"/>
    <p:sldId id="280" r:id="rId6"/>
    <p:sldId id="257" r:id="rId7"/>
    <p:sldId id="258" r:id="rId8"/>
    <p:sldId id="302" r:id="rId9"/>
    <p:sldId id="273" r:id="rId10"/>
    <p:sldId id="259" r:id="rId11"/>
    <p:sldId id="285" r:id="rId12"/>
    <p:sldId id="309" r:id="rId13"/>
    <p:sldId id="260" r:id="rId14"/>
    <p:sldId id="303" r:id="rId15"/>
    <p:sldId id="275" r:id="rId16"/>
    <p:sldId id="262" r:id="rId17"/>
    <p:sldId id="263" r:id="rId18"/>
    <p:sldId id="289" r:id="rId19"/>
    <p:sldId id="308" r:id="rId20"/>
    <p:sldId id="304" r:id="rId21"/>
    <p:sldId id="268" r:id="rId22"/>
    <p:sldId id="291" r:id="rId23"/>
    <p:sldId id="292" r:id="rId24"/>
    <p:sldId id="298" r:id="rId25"/>
    <p:sldId id="299" r:id="rId26"/>
    <p:sldId id="300" r:id="rId27"/>
    <p:sldId id="294" r:id="rId28"/>
    <p:sldId id="305" r:id="rId29"/>
    <p:sldId id="293" r:id="rId30"/>
    <p:sldId id="301" r:id="rId31"/>
    <p:sldId id="295" r:id="rId32"/>
    <p:sldId id="306" r:id="rId33"/>
    <p:sldId id="278" r:id="rId34"/>
    <p:sldId id="307" r:id="rId35"/>
    <p:sldId id="265" r:id="rId36"/>
    <p:sldId id="282" r:id="rId37"/>
    <p:sldId id="283" r:id="rId38"/>
    <p:sldId id="284" r:id="rId39"/>
    <p:sldId id="310" r:id="rId40"/>
    <p:sldId id="281" r:id="rId41"/>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3" d="100"/>
          <a:sy n="73" d="100"/>
        </p:scale>
        <p:origin x="12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png"/></Relationships>
</file>

<file path=ppt/diagrams/_rels/data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_rels/data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png"/></Relationships>
</file>

<file path=ppt/diagrams/_rels/drawing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70AA92-F1DF-4FDC-B5F9-0441A0D4162D}" type="doc">
      <dgm:prSet loTypeId="urn:microsoft.com/office/officeart/2005/8/layout/vList4" loCatId="picture" qsTypeId="urn:microsoft.com/office/officeart/2005/8/quickstyle/simple5" qsCatId="simple" csTypeId="urn:microsoft.com/office/officeart/2005/8/colors/accent0_2" csCatId="mainScheme" phldr="1"/>
      <dgm:spPr/>
      <dgm:t>
        <a:bodyPr/>
        <a:lstStyle/>
        <a:p>
          <a:endParaRPr lang="es-EC"/>
        </a:p>
      </dgm:t>
    </dgm:pt>
    <dgm:pt modelId="{CD48C786-323A-4FCC-95CE-8F2850A24DE3}">
      <dgm:prSet phldrT="[Texto]" custT="1">
        <dgm:style>
          <a:lnRef idx="2">
            <a:schemeClr val="accent4"/>
          </a:lnRef>
          <a:fillRef idx="1">
            <a:schemeClr val="lt1"/>
          </a:fillRef>
          <a:effectRef idx="0">
            <a:schemeClr val="accent4"/>
          </a:effectRef>
          <a:fontRef idx="minor">
            <a:schemeClr val="dk1"/>
          </a:fontRef>
        </dgm:style>
      </dgm:prSet>
      <dgm:spPr>
        <a:noFill/>
      </dgm:spPr>
      <dgm:t>
        <a:bodyPr/>
        <a:lstStyle/>
        <a:p>
          <a:r>
            <a:rPr lang="es-ES" sz="2000" dirty="0">
              <a:solidFill>
                <a:schemeClr val="tx1"/>
              </a:solidFill>
              <a:latin typeface="+mj-lt"/>
              <a:cs typeface="Times New Roman" panose="02020603050405020304" pitchFamily="18" charset="0"/>
            </a:rPr>
            <a:t>         Nutricional</a:t>
          </a:r>
          <a:endParaRPr lang="es-EC" sz="2000" dirty="0">
            <a:solidFill>
              <a:schemeClr val="tx1"/>
            </a:solidFill>
            <a:latin typeface="+mj-lt"/>
            <a:cs typeface="Times New Roman" panose="02020603050405020304" pitchFamily="18" charset="0"/>
          </a:endParaRPr>
        </a:p>
      </dgm:t>
    </dgm:pt>
    <dgm:pt modelId="{7B1F7C41-718C-41CD-BF72-F712605D38F5}" type="parTrans" cxnId="{EF792F04-8F61-4E33-9DE4-B0C34414F1F4}">
      <dgm:prSet/>
      <dgm:spPr/>
      <dgm:t>
        <a:bodyPr/>
        <a:lstStyle/>
        <a:p>
          <a:endParaRPr lang="es-EC"/>
        </a:p>
      </dgm:t>
    </dgm:pt>
    <dgm:pt modelId="{0EB12211-11D3-4B8F-8890-4B583072088C}" type="sibTrans" cxnId="{EF792F04-8F61-4E33-9DE4-B0C34414F1F4}">
      <dgm:prSet/>
      <dgm:spPr/>
      <dgm:t>
        <a:bodyPr/>
        <a:lstStyle/>
        <a:p>
          <a:endParaRPr lang="es-EC"/>
        </a:p>
      </dgm:t>
    </dgm:pt>
    <dgm:pt modelId="{5FF9EE02-091B-43FA-9C15-2B61AB98089B}">
      <dgm:prSet phldrT="[Texto]" custT="1">
        <dgm:style>
          <a:lnRef idx="2">
            <a:schemeClr val="accent4"/>
          </a:lnRef>
          <a:fillRef idx="1">
            <a:schemeClr val="lt1"/>
          </a:fillRef>
          <a:effectRef idx="0">
            <a:schemeClr val="accent4"/>
          </a:effectRef>
          <a:fontRef idx="minor">
            <a:schemeClr val="dk1"/>
          </a:fontRef>
        </dgm:style>
      </dgm:prSet>
      <dgm:spPr>
        <a:noFill/>
      </dgm:spPr>
      <dgm:t>
        <a:bodyPr/>
        <a:lstStyle/>
        <a:p>
          <a:r>
            <a:rPr lang="es-ES" sz="2000" dirty="0">
              <a:solidFill>
                <a:schemeClr val="tx1"/>
              </a:solidFill>
              <a:latin typeface="+mj-lt"/>
              <a:cs typeface="Times New Roman" panose="02020603050405020304" pitchFamily="18" charset="0"/>
            </a:rPr>
            <a:t>        Socioeconómico</a:t>
          </a:r>
          <a:endParaRPr lang="es-EC" sz="2000" dirty="0">
            <a:solidFill>
              <a:schemeClr val="tx1"/>
            </a:solidFill>
            <a:latin typeface="+mj-lt"/>
            <a:cs typeface="Times New Roman" panose="02020603050405020304" pitchFamily="18" charset="0"/>
          </a:endParaRPr>
        </a:p>
      </dgm:t>
    </dgm:pt>
    <dgm:pt modelId="{8E49819B-5ADE-466C-862F-902B71845E44}" type="parTrans" cxnId="{02B72F41-603B-4209-BF68-4EF6EB23E6AF}">
      <dgm:prSet/>
      <dgm:spPr/>
      <dgm:t>
        <a:bodyPr/>
        <a:lstStyle/>
        <a:p>
          <a:endParaRPr lang="es-EC"/>
        </a:p>
      </dgm:t>
    </dgm:pt>
    <dgm:pt modelId="{9980F789-E10D-4C38-8617-CDF00B13C46B}" type="sibTrans" cxnId="{02B72F41-603B-4209-BF68-4EF6EB23E6AF}">
      <dgm:prSet/>
      <dgm:spPr/>
      <dgm:t>
        <a:bodyPr/>
        <a:lstStyle/>
        <a:p>
          <a:endParaRPr lang="es-EC"/>
        </a:p>
      </dgm:t>
    </dgm:pt>
    <dgm:pt modelId="{312E82CB-BFA7-4B18-BD26-BC27BDAB7E7E}">
      <dgm:prSet phldrT="[Texto]" custT="1">
        <dgm:style>
          <a:lnRef idx="2">
            <a:schemeClr val="accent4"/>
          </a:lnRef>
          <a:fillRef idx="1">
            <a:schemeClr val="lt1"/>
          </a:fillRef>
          <a:effectRef idx="0">
            <a:schemeClr val="accent4"/>
          </a:effectRef>
          <a:fontRef idx="minor">
            <a:schemeClr val="dk1"/>
          </a:fontRef>
        </dgm:style>
      </dgm:prSet>
      <dgm:spPr>
        <a:noFill/>
      </dgm:spPr>
      <dgm:t>
        <a:bodyPr/>
        <a:lstStyle/>
        <a:p>
          <a:r>
            <a:rPr lang="es-ES" sz="2000" dirty="0">
              <a:solidFill>
                <a:schemeClr val="tx1"/>
              </a:solidFill>
              <a:latin typeface="+mj-lt"/>
              <a:cs typeface="Times New Roman" panose="02020603050405020304" pitchFamily="18" charset="0"/>
            </a:rPr>
            <a:t>         Ecológico</a:t>
          </a:r>
          <a:endParaRPr lang="es-EC" sz="2000" dirty="0">
            <a:solidFill>
              <a:schemeClr val="tx1"/>
            </a:solidFill>
            <a:latin typeface="+mj-lt"/>
            <a:cs typeface="Times New Roman" panose="02020603050405020304" pitchFamily="18" charset="0"/>
          </a:endParaRPr>
        </a:p>
      </dgm:t>
    </dgm:pt>
    <dgm:pt modelId="{D17EED29-ACA2-4370-B7A9-5C8B2FFFC3CA}" type="parTrans" cxnId="{5E501F51-9537-45A6-B37D-9AE97B007373}">
      <dgm:prSet/>
      <dgm:spPr/>
      <dgm:t>
        <a:bodyPr/>
        <a:lstStyle/>
        <a:p>
          <a:endParaRPr lang="es-EC"/>
        </a:p>
      </dgm:t>
    </dgm:pt>
    <dgm:pt modelId="{C6D64D15-59F0-4A3E-AB78-869DAB92356D}" type="sibTrans" cxnId="{5E501F51-9537-45A6-B37D-9AE97B007373}">
      <dgm:prSet/>
      <dgm:spPr/>
      <dgm:t>
        <a:bodyPr/>
        <a:lstStyle/>
        <a:p>
          <a:endParaRPr lang="es-EC"/>
        </a:p>
      </dgm:t>
    </dgm:pt>
    <dgm:pt modelId="{E19EA21C-C75B-4811-B4AB-EA28F6A92541}" type="pres">
      <dgm:prSet presAssocID="{8770AA92-F1DF-4FDC-B5F9-0441A0D4162D}" presName="linear" presStyleCnt="0">
        <dgm:presLayoutVars>
          <dgm:dir/>
          <dgm:resizeHandles val="exact"/>
        </dgm:presLayoutVars>
      </dgm:prSet>
      <dgm:spPr/>
      <dgm:t>
        <a:bodyPr/>
        <a:lstStyle/>
        <a:p>
          <a:endParaRPr lang="es-ES"/>
        </a:p>
      </dgm:t>
    </dgm:pt>
    <dgm:pt modelId="{37478091-9CFB-4BEF-AEF3-B4F57BD80FE5}" type="pres">
      <dgm:prSet presAssocID="{CD48C786-323A-4FCC-95CE-8F2850A24DE3}" presName="comp" presStyleCnt="0"/>
      <dgm:spPr/>
    </dgm:pt>
    <dgm:pt modelId="{24E13505-EEC6-4EDE-A49A-D48B519DEC37}" type="pres">
      <dgm:prSet presAssocID="{CD48C786-323A-4FCC-95CE-8F2850A24DE3}" presName="box" presStyleLbl="node1" presStyleIdx="0" presStyleCnt="3"/>
      <dgm:spPr/>
      <dgm:t>
        <a:bodyPr/>
        <a:lstStyle/>
        <a:p>
          <a:endParaRPr lang="es-ES"/>
        </a:p>
      </dgm:t>
    </dgm:pt>
    <dgm:pt modelId="{6DB17E6E-B3F9-4A79-B922-8F911B60A48D}" type="pres">
      <dgm:prSet presAssocID="{CD48C786-323A-4FCC-95CE-8F2850A24DE3}" presName="img" presStyleLbl="fgImgPlace1" presStyleIdx="0" presStyleCnt="3" custScaleX="161699" custScaleY="113549" custLinFactNeighborX="24627" custLinFactNeighborY="770"/>
      <dgm:spPr>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dgm:spPr>
      <dgm:t>
        <a:bodyPr/>
        <a:lstStyle/>
        <a:p>
          <a:endParaRPr lang="es-ES"/>
        </a:p>
      </dgm:t>
    </dgm:pt>
    <dgm:pt modelId="{6A8950A6-7821-4D42-892F-9998BA23A66E}" type="pres">
      <dgm:prSet presAssocID="{CD48C786-323A-4FCC-95CE-8F2850A24DE3}" presName="text" presStyleLbl="node1" presStyleIdx="0" presStyleCnt="3">
        <dgm:presLayoutVars>
          <dgm:bulletEnabled val="1"/>
        </dgm:presLayoutVars>
      </dgm:prSet>
      <dgm:spPr/>
      <dgm:t>
        <a:bodyPr/>
        <a:lstStyle/>
        <a:p>
          <a:endParaRPr lang="es-ES"/>
        </a:p>
      </dgm:t>
    </dgm:pt>
    <dgm:pt modelId="{1D3CF5DC-46CC-41FB-BFAA-41CE3887024C}" type="pres">
      <dgm:prSet presAssocID="{0EB12211-11D3-4B8F-8890-4B583072088C}" presName="spacer" presStyleCnt="0"/>
      <dgm:spPr/>
    </dgm:pt>
    <dgm:pt modelId="{57D0B0AA-4587-411F-A356-9A58E93F9946}" type="pres">
      <dgm:prSet presAssocID="{5FF9EE02-091B-43FA-9C15-2B61AB98089B}" presName="comp" presStyleCnt="0"/>
      <dgm:spPr/>
    </dgm:pt>
    <dgm:pt modelId="{3B8C47B5-FB58-4C1F-A94E-9B237D404367}" type="pres">
      <dgm:prSet presAssocID="{5FF9EE02-091B-43FA-9C15-2B61AB98089B}" presName="box" presStyleLbl="node1" presStyleIdx="1" presStyleCnt="3"/>
      <dgm:spPr/>
      <dgm:t>
        <a:bodyPr/>
        <a:lstStyle/>
        <a:p>
          <a:endParaRPr lang="es-ES"/>
        </a:p>
      </dgm:t>
    </dgm:pt>
    <dgm:pt modelId="{A96B6201-4A52-401D-9DDC-9A65033B5924}" type="pres">
      <dgm:prSet presAssocID="{5FF9EE02-091B-43FA-9C15-2B61AB98089B}" presName="img" presStyleLbl="fgImgPlace1" presStyleIdx="1" presStyleCnt="3" custScaleX="161699" custScaleY="113549" custLinFactNeighborX="23635" custLinFactNeighborY="29"/>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69E9DBEF-BDA4-43B5-91E2-E166C264C512}" type="pres">
      <dgm:prSet presAssocID="{5FF9EE02-091B-43FA-9C15-2B61AB98089B}" presName="text" presStyleLbl="node1" presStyleIdx="1" presStyleCnt="3">
        <dgm:presLayoutVars>
          <dgm:bulletEnabled val="1"/>
        </dgm:presLayoutVars>
      </dgm:prSet>
      <dgm:spPr/>
      <dgm:t>
        <a:bodyPr/>
        <a:lstStyle/>
        <a:p>
          <a:endParaRPr lang="es-ES"/>
        </a:p>
      </dgm:t>
    </dgm:pt>
    <dgm:pt modelId="{D41E4748-6B00-4578-9099-59F23EA7FB9C}" type="pres">
      <dgm:prSet presAssocID="{9980F789-E10D-4C38-8617-CDF00B13C46B}" presName="spacer" presStyleCnt="0"/>
      <dgm:spPr/>
    </dgm:pt>
    <dgm:pt modelId="{65C1E094-954C-4640-998F-3750CCF9EA3C}" type="pres">
      <dgm:prSet presAssocID="{312E82CB-BFA7-4B18-BD26-BC27BDAB7E7E}" presName="comp" presStyleCnt="0"/>
      <dgm:spPr/>
    </dgm:pt>
    <dgm:pt modelId="{D16A2724-1CB7-445C-BEF8-C40A8995AB8E}" type="pres">
      <dgm:prSet presAssocID="{312E82CB-BFA7-4B18-BD26-BC27BDAB7E7E}" presName="box" presStyleLbl="node1" presStyleIdx="2" presStyleCnt="3"/>
      <dgm:spPr/>
      <dgm:t>
        <a:bodyPr/>
        <a:lstStyle/>
        <a:p>
          <a:endParaRPr lang="es-ES"/>
        </a:p>
      </dgm:t>
    </dgm:pt>
    <dgm:pt modelId="{DCA70132-B3B6-4DCA-AB55-30858775E6FC}" type="pres">
      <dgm:prSet presAssocID="{312E82CB-BFA7-4B18-BD26-BC27BDAB7E7E}" presName="img" presStyleLbl="fgImgPlace1" presStyleIdx="2" presStyleCnt="3" custScaleX="161699" custScaleY="113549" custLinFactNeighborX="22396" custLinFactNeighborY="637"/>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pt>
    <dgm:pt modelId="{5FBDE4E0-7441-41E0-B68C-AD407A2FB97B}" type="pres">
      <dgm:prSet presAssocID="{312E82CB-BFA7-4B18-BD26-BC27BDAB7E7E}" presName="text" presStyleLbl="node1" presStyleIdx="2" presStyleCnt="3">
        <dgm:presLayoutVars>
          <dgm:bulletEnabled val="1"/>
        </dgm:presLayoutVars>
      </dgm:prSet>
      <dgm:spPr/>
      <dgm:t>
        <a:bodyPr/>
        <a:lstStyle/>
        <a:p>
          <a:endParaRPr lang="es-ES"/>
        </a:p>
      </dgm:t>
    </dgm:pt>
  </dgm:ptLst>
  <dgm:cxnLst>
    <dgm:cxn modelId="{F76E97CD-6208-4436-9F67-16E259BDD40C}" type="presOf" srcId="{5FF9EE02-091B-43FA-9C15-2B61AB98089B}" destId="{69E9DBEF-BDA4-43B5-91E2-E166C264C512}" srcOrd="1" destOrd="0" presId="urn:microsoft.com/office/officeart/2005/8/layout/vList4"/>
    <dgm:cxn modelId="{9CC52111-46FE-4C82-94EF-3CCAFF64CF66}" type="presOf" srcId="{312E82CB-BFA7-4B18-BD26-BC27BDAB7E7E}" destId="{5FBDE4E0-7441-41E0-B68C-AD407A2FB97B}" srcOrd="1" destOrd="0" presId="urn:microsoft.com/office/officeart/2005/8/layout/vList4"/>
    <dgm:cxn modelId="{D95151CF-B8A9-4961-90F1-1BBDE38F0E0F}" type="presOf" srcId="{CD48C786-323A-4FCC-95CE-8F2850A24DE3}" destId="{24E13505-EEC6-4EDE-A49A-D48B519DEC37}" srcOrd="0" destOrd="0" presId="urn:microsoft.com/office/officeart/2005/8/layout/vList4"/>
    <dgm:cxn modelId="{990B83A7-4E1F-4CA0-9D3B-A3288F68936D}" type="presOf" srcId="{8770AA92-F1DF-4FDC-B5F9-0441A0D4162D}" destId="{E19EA21C-C75B-4811-B4AB-EA28F6A92541}" srcOrd="0" destOrd="0" presId="urn:microsoft.com/office/officeart/2005/8/layout/vList4"/>
    <dgm:cxn modelId="{5E501F51-9537-45A6-B37D-9AE97B007373}" srcId="{8770AA92-F1DF-4FDC-B5F9-0441A0D4162D}" destId="{312E82CB-BFA7-4B18-BD26-BC27BDAB7E7E}" srcOrd="2" destOrd="0" parTransId="{D17EED29-ACA2-4370-B7A9-5C8B2FFFC3CA}" sibTransId="{C6D64D15-59F0-4A3E-AB78-869DAB92356D}"/>
    <dgm:cxn modelId="{EF792F04-8F61-4E33-9DE4-B0C34414F1F4}" srcId="{8770AA92-F1DF-4FDC-B5F9-0441A0D4162D}" destId="{CD48C786-323A-4FCC-95CE-8F2850A24DE3}" srcOrd="0" destOrd="0" parTransId="{7B1F7C41-718C-41CD-BF72-F712605D38F5}" sibTransId="{0EB12211-11D3-4B8F-8890-4B583072088C}"/>
    <dgm:cxn modelId="{FAE30741-9953-42AF-9486-CE94AB1B0020}" type="presOf" srcId="{312E82CB-BFA7-4B18-BD26-BC27BDAB7E7E}" destId="{D16A2724-1CB7-445C-BEF8-C40A8995AB8E}" srcOrd="0" destOrd="0" presId="urn:microsoft.com/office/officeart/2005/8/layout/vList4"/>
    <dgm:cxn modelId="{C9C174F5-8DEA-4927-A238-571FB795D395}" type="presOf" srcId="{CD48C786-323A-4FCC-95CE-8F2850A24DE3}" destId="{6A8950A6-7821-4D42-892F-9998BA23A66E}" srcOrd="1" destOrd="0" presId="urn:microsoft.com/office/officeart/2005/8/layout/vList4"/>
    <dgm:cxn modelId="{BB6B302B-5A67-42A6-B217-021810A75DD0}" type="presOf" srcId="{5FF9EE02-091B-43FA-9C15-2B61AB98089B}" destId="{3B8C47B5-FB58-4C1F-A94E-9B237D404367}" srcOrd="0" destOrd="0" presId="urn:microsoft.com/office/officeart/2005/8/layout/vList4"/>
    <dgm:cxn modelId="{02B72F41-603B-4209-BF68-4EF6EB23E6AF}" srcId="{8770AA92-F1DF-4FDC-B5F9-0441A0D4162D}" destId="{5FF9EE02-091B-43FA-9C15-2B61AB98089B}" srcOrd="1" destOrd="0" parTransId="{8E49819B-5ADE-466C-862F-902B71845E44}" sibTransId="{9980F789-E10D-4C38-8617-CDF00B13C46B}"/>
    <dgm:cxn modelId="{3D4162C8-2AEB-4F41-A925-A0DBE0635E16}" type="presParOf" srcId="{E19EA21C-C75B-4811-B4AB-EA28F6A92541}" destId="{37478091-9CFB-4BEF-AEF3-B4F57BD80FE5}" srcOrd="0" destOrd="0" presId="urn:microsoft.com/office/officeart/2005/8/layout/vList4"/>
    <dgm:cxn modelId="{A363C8E3-5C17-4BF8-BB13-42DC8CFE2A7A}" type="presParOf" srcId="{37478091-9CFB-4BEF-AEF3-B4F57BD80FE5}" destId="{24E13505-EEC6-4EDE-A49A-D48B519DEC37}" srcOrd="0" destOrd="0" presId="urn:microsoft.com/office/officeart/2005/8/layout/vList4"/>
    <dgm:cxn modelId="{2B423C84-BA31-419D-9E3F-F40E9DECA0D6}" type="presParOf" srcId="{37478091-9CFB-4BEF-AEF3-B4F57BD80FE5}" destId="{6DB17E6E-B3F9-4A79-B922-8F911B60A48D}" srcOrd="1" destOrd="0" presId="urn:microsoft.com/office/officeart/2005/8/layout/vList4"/>
    <dgm:cxn modelId="{87D73854-1D71-4043-9714-B298F0AAC7F3}" type="presParOf" srcId="{37478091-9CFB-4BEF-AEF3-B4F57BD80FE5}" destId="{6A8950A6-7821-4D42-892F-9998BA23A66E}" srcOrd="2" destOrd="0" presId="urn:microsoft.com/office/officeart/2005/8/layout/vList4"/>
    <dgm:cxn modelId="{1A0604F1-5238-4861-8829-FED19888A293}" type="presParOf" srcId="{E19EA21C-C75B-4811-B4AB-EA28F6A92541}" destId="{1D3CF5DC-46CC-41FB-BFAA-41CE3887024C}" srcOrd="1" destOrd="0" presId="urn:microsoft.com/office/officeart/2005/8/layout/vList4"/>
    <dgm:cxn modelId="{B03BCB04-192B-458D-B9B7-EC83D807C9D9}" type="presParOf" srcId="{E19EA21C-C75B-4811-B4AB-EA28F6A92541}" destId="{57D0B0AA-4587-411F-A356-9A58E93F9946}" srcOrd="2" destOrd="0" presId="urn:microsoft.com/office/officeart/2005/8/layout/vList4"/>
    <dgm:cxn modelId="{A9957128-F46C-4B72-8E35-91BC2D59F410}" type="presParOf" srcId="{57D0B0AA-4587-411F-A356-9A58E93F9946}" destId="{3B8C47B5-FB58-4C1F-A94E-9B237D404367}" srcOrd="0" destOrd="0" presId="urn:microsoft.com/office/officeart/2005/8/layout/vList4"/>
    <dgm:cxn modelId="{DC6B8A33-3EFB-4BC2-A11B-5BC5990516F9}" type="presParOf" srcId="{57D0B0AA-4587-411F-A356-9A58E93F9946}" destId="{A96B6201-4A52-401D-9DDC-9A65033B5924}" srcOrd="1" destOrd="0" presId="urn:microsoft.com/office/officeart/2005/8/layout/vList4"/>
    <dgm:cxn modelId="{23926788-C021-49EE-9372-14E4D2DCD355}" type="presParOf" srcId="{57D0B0AA-4587-411F-A356-9A58E93F9946}" destId="{69E9DBEF-BDA4-43B5-91E2-E166C264C512}" srcOrd="2" destOrd="0" presId="urn:microsoft.com/office/officeart/2005/8/layout/vList4"/>
    <dgm:cxn modelId="{BC72F218-2919-4E2B-B67D-50AFF4E9C74D}" type="presParOf" srcId="{E19EA21C-C75B-4811-B4AB-EA28F6A92541}" destId="{D41E4748-6B00-4578-9099-59F23EA7FB9C}" srcOrd="3" destOrd="0" presId="urn:microsoft.com/office/officeart/2005/8/layout/vList4"/>
    <dgm:cxn modelId="{2A620B7D-5C3E-4478-B335-CDDA65EA81EE}" type="presParOf" srcId="{E19EA21C-C75B-4811-B4AB-EA28F6A92541}" destId="{65C1E094-954C-4640-998F-3750CCF9EA3C}" srcOrd="4" destOrd="0" presId="urn:microsoft.com/office/officeart/2005/8/layout/vList4"/>
    <dgm:cxn modelId="{558FCE6D-6A38-4AEB-968E-74D213D7881F}" type="presParOf" srcId="{65C1E094-954C-4640-998F-3750CCF9EA3C}" destId="{D16A2724-1CB7-445C-BEF8-C40A8995AB8E}" srcOrd="0" destOrd="0" presId="urn:microsoft.com/office/officeart/2005/8/layout/vList4"/>
    <dgm:cxn modelId="{622DA696-CEF1-425D-996D-080C25B652B7}" type="presParOf" srcId="{65C1E094-954C-4640-998F-3750CCF9EA3C}" destId="{DCA70132-B3B6-4DCA-AB55-30858775E6FC}" srcOrd="1" destOrd="0" presId="urn:microsoft.com/office/officeart/2005/8/layout/vList4"/>
    <dgm:cxn modelId="{37C2E66F-3180-4279-A121-BD01FFDF0850}" type="presParOf" srcId="{65C1E094-954C-4640-998F-3750CCF9EA3C}" destId="{5FBDE4E0-7441-41E0-B68C-AD407A2FB97B}" srcOrd="2" destOrd="0" presId="urn:microsoft.com/office/officeart/2005/8/layout/vList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1D3F19-E207-4D95-8053-2AD915B0C821}"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s-EC"/>
        </a:p>
      </dgm:t>
    </dgm:pt>
    <dgm:pt modelId="{CE06790F-E52E-4008-B842-C01499399816}">
      <dgm:prSet phldrT="[Texto]" custT="1"/>
      <dgm:spPr/>
      <dgm:t>
        <a:bodyPr/>
        <a:lstStyle/>
        <a:p>
          <a:r>
            <a:rPr lang="es-ES" sz="2200" dirty="0">
              <a:latin typeface="+mj-lt"/>
              <a:cs typeface="Times New Roman" panose="02020603050405020304" pitchFamily="18" charset="0"/>
            </a:rPr>
            <a:t>Objetivo general</a:t>
          </a:r>
          <a:endParaRPr lang="es-EC" sz="2200" dirty="0">
            <a:latin typeface="+mj-lt"/>
            <a:cs typeface="Times New Roman" panose="02020603050405020304" pitchFamily="18" charset="0"/>
          </a:endParaRPr>
        </a:p>
      </dgm:t>
    </dgm:pt>
    <dgm:pt modelId="{D7FF62D3-63A0-4B64-B1AA-FF2EFE65675A}" type="parTrans" cxnId="{48853AF2-3AE7-474F-AB63-EA7F6BAC8DDA}">
      <dgm:prSet/>
      <dgm:spPr/>
      <dgm:t>
        <a:bodyPr/>
        <a:lstStyle/>
        <a:p>
          <a:endParaRPr lang="es-EC">
            <a:latin typeface="+mj-lt"/>
          </a:endParaRPr>
        </a:p>
      </dgm:t>
    </dgm:pt>
    <dgm:pt modelId="{8C9F8DC1-FD91-44F8-A971-4895DC964F64}" type="sibTrans" cxnId="{48853AF2-3AE7-474F-AB63-EA7F6BAC8DDA}">
      <dgm:prSet/>
      <dgm:spPr/>
      <dgm:t>
        <a:bodyPr/>
        <a:lstStyle/>
        <a:p>
          <a:endParaRPr lang="es-EC">
            <a:latin typeface="+mj-lt"/>
          </a:endParaRPr>
        </a:p>
      </dgm:t>
    </dgm:pt>
    <dgm:pt modelId="{1063780A-4C8F-4783-9206-4B1807F27733}">
      <dgm:prSet phldrT="[Texto]" custT="1"/>
      <dgm:spPr/>
      <dgm:t>
        <a:bodyPr/>
        <a:lstStyle/>
        <a:p>
          <a:pPr algn="l"/>
          <a:endParaRPr lang="es-EC" sz="2400" dirty="0">
            <a:latin typeface="+mj-lt"/>
            <a:cs typeface="Times New Roman" panose="02020603050405020304" pitchFamily="18" charset="0"/>
          </a:endParaRPr>
        </a:p>
        <a:p>
          <a:pPr algn="l"/>
          <a:endParaRPr lang="es-EC" sz="2400" dirty="0">
            <a:latin typeface="+mj-lt"/>
            <a:cs typeface="Times New Roman" panose="02020603050405020304" pitchFamily="18" charset="0"/>
          </a:endParaRPr>
        </a:p>
        <a:p>
          <a:pPr algn="ctr"/>
          <a:r>
            <a:rPr lang="es-EC" sz="2000" dirty="0">
              <a:latin typeface="+mj-lt"/>
              <a:cs typeface="Times New Roman" panose="02020603050405020304" pitchFamily="18" charset="0"/>
            </a:rPr>
            <a:t>Estimar la biomasa y analizar la variabilidad espectral por la aplicación de métodos de control biológico en el cultivo de chocho </a:t>
          </a:r>
          <a:r>
            <a:rPr lang="es-EC" sz="2000" i="1" dirty="0">
              <a:latin typeface="+mj-lt"/>
              <a:cs typeface="Times New Roman" panose="02020603050405020304" pitchFamily="18" charset="0"/>
            </a:rPr>
            <a:t>(Lupinus mutabilis </a:t>
          </a:r>
          <a:r>
            <a:rPr lang="es-EC" sz="2000" i="1" dirty="0" err="1">
              <a:latin typeface="+mj-lt"/>
              <a:cs typeface="Times New Roman" panose="02020603050405020304" pitchFamily="18" charset="0"/>
            </a:rPr>
            <a:t>sweet</a:t>
          </a:r>
          <a:r>
            <a:rPr lang="es-EC" sz="2000" i="1" dirty="0">
              <a:latin typeface="+mj-lt"/>
              <a:cs typeface="Times New Roman" panose="02020603050405020304" pitchFamily="18" charset="0"/>
            </a:rPr>
            <a:t>) </a:t>
          </a:r>
          <a:r>
            <a:rPr lang="es-EC" sz="2000" dirty="0">
              <a:latin typeface="+mj-lt"/>
              <a:cs typeface="Times New Roman" panose="02020603050405020304" pitchFamily="18" charset="0"/>
            </a:rPr>
            <a:t>para su monitoreo en dos ensayos controlados.</a:t>
          </a:r>
          <a:endParaRPr lang="es-EC" sz="2000" dirty="0">
            <a:latin typeface="+mj-lt"/>
          </a:endParaRPr>
        </a:p>
      </dgm:t>
    </dgm:pt>
    <dgm:pt modelId="{FE23325F-AE1B-4175-A601-6F6DF266C838}" type="parTrans" cxnId="{0FB33ACB-5F10-47CF-9B75-28B85BAAB6E6}">
      <dgm:prSet/>
      <dgm:spPr/>
      <dgm:t>
        <a:bodyPr/>
        <a:lstStyle/>
        <a:p>
          <a:endParaRPr lang="es-EC">
            <a:latin typeface="+mj-lt"/>
          </a:endParaRPr>
        </a:p>
      </dgm:t>
    </dgm:pt>
    <dgm:pt modelId="{DCC28666-689A-4E52-AEB0-B8CF287C1F31}" type="sibTrans" cxnId="{0FB33ACB-5F10-47CF-9B75-28B85BAAB6E6}">
      <dgm:prSet/>
      <dgm:spPr/>
      <dgm:t>
        <a:bodyPr/>
        <a:lstStyle/>
        <a:p>
          <a:endParaRPr lang="es-EC">
            <a:latin typeface="+mj-lt"/>
          </a:endParaRPr>
        </a:p>
      </dgm:t>
    </dgm:pt>
    <dgm:pt modelId="{7FD7D3E9-7927-4A1E-9C36-3297E45395ED}" type="pres">
      <dgm:prSet presAssocID="{291D3F19-E207-4D95-8053-2AD915B0C821}" presName="vert0" presStyleCnt="0">
        <dgm:presLayoutVars>
          <dgm:dir/>
          <dgm:animOne val="branch"/>
          <dgm:animLvl val="lvl"/>
        </dgm:presLayoutVars>
      </dgm:prSet>
      <dgm:spPr/>
      <dgm:t>
        <a:bodyPr/>
        <a:lstStyle/>
        <a:p>
          <a:endParaRPr lang="es-ES"/>
        </a:p>
      </dgm:t>
    </dgm:pt>
    <dgm:pt modelId="{24D50E9E-5E30-449F-B03D-1E7B6D6617BC}" type="pres">
      <dgm:prSet presAssocID="{CE06790F-E52E-4008-B842-C01499399816}" presName="thickLine" presStyleLbl="alignNode1" presStyleIdx="0" presStyleCnt="1"/>
      <dgm:spPr/>
    </dgm:pt>
    <dgm:pt modelId="{E1701F88-F416-4704-92E5-4613FD2D850D}" type="pres">
      <dgm:prSet presAssocID="{CE06790F-E52E-4008-B842-C01499399816}" presName="horz1" presStyleCnt="0"/>
      <dgm:spPr/>
    </dgm:pt>
    <dgm:pt modelId="{2C211953-2394-40CF-9EBA-AD531D2C336E}" type="pres">
      <dgm:prSet presAssocID="{CE06790F-E52E-4008-B842-C01499399816}" presName="tx1" presStyleLbl="revTx" presStyleIdx="0" presStyleCnt="2"/>
      <dgm:spPr/>
      <dgm:t>
        <a:bodyPr/>
        <a:lstStyle/>
        <a:p>
          <a:endParaRPr lang="es-ES"/>
        </a:p>
      </dgm:t>
    </dgm:pt>
    <dgm:pt modelId="{0D1D90FF-01AE-475B-ADE4-9DB85B70060E}" type="pres">
      <dgm:prSet presAssocID="{CE06790F-E52E-4008-B842-C01499399816}" presName="vert1" presStyleCnt="0"/>
      <dgm:spPr/>
    </dgm:pt>
    <dgm:pt modelId="{D4A977F3-AFDB-4B4F-BF5F-EC2CDF38FFDC}" type="pres">
      <dgm:prSet presAssocID="{1063780A-4C8F-4783-9206-4B1807F27733}" presName="vertSpace2a" presStyleCnt="0"/>
      <dgm:spPr/>
    </dgm:pt>
    <dgm:pt modelId="{4B1D104D-1F41-484B-8EF0-8DA0DBB49AE0}" type="pres">
      <dgm:prSet presAssocID="{1063780A-4C8F-4783-9206-4B1807F27733}" presName="horz2" presStyleCnt="0"/>
      <dgm:spPr/>
    </dgm:pt>
    <dgm:pt modelId="{AC254428-3BDF-4F1A-BEDF-F6B0EBABBB5E}" type="pres">
      <dgm:prSet presAssocID="{1063780A-4C8F-4783-9206-4B1807F27733}" presName="horzSpace2" presStyleCnt="0"/>
      <dgm:spPr/>
    </dgm:pt>
    <dgm:pt modelId="{3E5D807F-203A-44B0-AB25-EC1452EA3A39}" type="pres">
      <dgm:prSet presAssocID="{1063780A-4C8F-4783-9206-4B1807F27733}" presName="tx2" presStyleLbl="revTx" presStyleIdx="1" presStyleCnt="2" custScaleX="91174"/>
      <dgm:spPr/>
      <dgm:t>
        <a:bodyPr/>
        <a:lstStyle/>
        <a:p>
          <a:endParaRPr lang="es-ES"/>
        </a:p>
      </dgm:t>
    </dgm:pt>
    <dgm:pt modelId="{D3B56258-E5B7-42ED-9F52-EA539810C4E5}" type="pres">
      <dgm:prSet presAssocID="{1063780A-4C8F-4783-9206-4B1807F27733}" presName="vert2" presStyleCnt="0"/>
      <dgm:spPr/>
    </dgm:pt>
    <dgm:pt modelId="{7B2D44A5-49BD-4A26-8610-DD4EB28F4260}" type="pres">
      <dgm:prSet presAssocID="{1063780A-4C8F-4783-9206-4B1807F27733}" presName="thinLine2b" presStyleLbl="callout" presStyleIdx="0" presStyleCnt="1"/>
      <dgm:spPr/>
    </dgm:pt>
    <dgm:pt modelId="{2070276C-670B-4BDD-8A16-EEFF3CE676CF}" type="pres">
      <dgm:prSet presAssocID="{1063780A-4C8F-4783-9206-4B1807F27733}" presName="vertSpace2b" presStyleCnt="0"/>
      <dgm:spPr/>
    </dgm:pt>
  </dgm:ptLst>
  <dgm:cxnLst>
    <dgm:cxn modelId="{F1239423-6724-4AD7-A384-ED529D2EB63A}" type="presOf" srcId="{CE06790F-E52E-4008-B842-C01499399816}" destId="{2C211953-2394-40CF-9EBA-AD531D2C336E}" srcOrd="0" destOrd="0" presId="urn:microsoft.com/office/officeart/2008/layout/LinedList"/>
    <dgm:cxn modelId="{F0734E9A-4CBE-49F8-9AAD-2ECD3FDB9E85}" type="presOf" srcId="{1063780A-4C8F-4783-9206-4B1807F27733}" destId="{3E5D807F-203A-44B0-AB25-EC1452EA3A39}" srcOrd="0" destOrd="0" presId="urn:microsoft.com/office/officeart/2008/layout/LinedList"/>
    <dgm:cxn modelId="{48853AF2-3AE7-474F-AB63-EA7F6BAC8DDA}" srcId="{291D3F19-E207-4D95-8053-2AD915B0C821}" destId="{CE06790F-E52E-4008-B842-C01499399816}" srcOrd="0" destOrd="0" parTransId="{D7FF62D3-63A0-4B64-B1AA-FF2EFE65675A}" sibTransId="{8C9F8DC1-FD91-44F8-A971-4895DC964F64}"/>
    <dgm:cxn modelId="{B57688F8-33EB-4567-BE56-5AECB562B0EC}" type="presOf" srcId="{291D3F19-E207-4D95-8053-2AD915B0C821}" destId="{7FD7D3E9-7927-4A1E-9C36-3297E45395ED}" srcOrd="0" destOrd="0" presId="urn:microsoft.com/office/officeart/2008/layout/LinedList"/>
    <dgm:cxn modelId="{0FB33ACB-5F10-47CF-9B75-28B85BAAB6E6}" srcId="{CE06790F-E52E-4008-B842-C01499399816}" destId="{1063780A-4C8F-4783-9206-4B1807F27733}" srcOrd="0" destOrd="0" parTransId="{FE23325F-AE1B-4175-A601-6F6DF266C838}" sibTransId="{DCC28666-689A-4E52-AEB0-B8CF287C1F31}"/>
    <dgm:cxn modelId="{1C872481-BC53-4BCB-A6B4-44786517A152}" type="presParOf" srcId="{7FD7D3E9-7927-4A1E-9C36-3297E45395ED}" destId="{24D50E9E-5E30-449F-B03D-1E7B6D6617BC}" srcOrd="0" destOrd="0" presId="urn:microsoft.com/office/officeart/2008/layout/LinedList"/>
    <dgm:cxn modelId="{C6AF96A0-3F3C-473F-B7F7-1888F582EC52}" type="presParOf" srcId="{7FD7D3E9-7927-4A1E-9C36-3297E45395ED}" destId="{E1701F88-F416-4704-92E5-4613FD2D850D}" srcOrd="1" destOrd="0" presId="urn:microsoft.com/office/officeart/2008/layout/LinedList"/>
    <dgm:cxn modelId="{5AE292BB-F410-4793-874A-EE523BD0517C}" type="presParOf" srcId="{E1701F88-F416-4704-92E5-4613FD2D850D}" destId="{2C211953-2394-40CF-9EBA-AD531D2C336E}" srcOrd="0" destOrd="0" presId="urn:microsoft.com/office/officeart/2008/layout/LinedList"/>
    <dgm:cxn modelId="{88314D0D-FAF2-4B8A-80C0-796759E26B68}" type="presParOf" srcId="{E1701F88-F416-4704-92E5-4613FD2D850D}" destId="{0D1D90FF-01AE-475B-ADE4-9DB85B70060E}" srcOrd="1" destOrd="0" presId="urn:microsoft.com/office/officeart/2008/layout/LinedList"/>
    <dgm:cxn modelId="{F56C100A-F0FD-421C-9E58-5F28426CED10}" type="presParOf" srcId="{0D1D90FF-01AE-475B-ADE4-9DB85B70060E}" destId="{D4A977F3-AFDB-4B4F-BF5F-EC2CDF38FFDC}" srcOrd="0" destOrd="0" presId="urn:microsoft.com/office/officeart/2008/layout/LinedList"/>
    <dgm:cxn modelId="{BD4675FF-6853-4C80-AF7F-959010B664E1}" type="presParOf" srcId="{0D1D90FF-01AE-475B-ADE4-9DB85B70060E}" destId="{4B1D104D-1F41-484B-8EF0-8DA0DBB49AE0}" srcOrd="1" destOrd="0" presId="urn:microsoft.com/office/officeart/2008/layout/LinedList"/>
    <dgm:cxn modelId="{9684DF31-98E2-42F2-974C-F061155A15E4}" type="presParOf" srcId="{4B1D104D-1F41-484B-8EF0-8DA0DBB49AE0}" destId="{AC254428-3BDF-4F1A-BEDF-F6B0EBABBB5E}" srcOrd="0" destOrd="0" presId="urn:microsoft.com/office/officeart/2008/layout/LinedList"/>
    <dgm:cxn modelId="{C3B4E27E-AAEC-475F-B699-27A609F3AFA1}" type="presParOf" srcId="{4B1D104D-1F41-484B-8EF0-8DA0DBB49AE0}" destId="{3E5D807F-203A-44B0-AB25-EC1452EA3A39}" srcOrd="1" destOrd="0" presId="urn:microsoft.com/office/officeart/2008/layout/LinedList"/>
    <dgm:cxn modelId="{BF40D326-6087-47D3-91B6-4726BADDDF03}" type="presParOf" srcId="{4B1D104D-1F41-484B-8EF0-8DA0DBB49AE0}" destId="{D3B56258-E5B7-42ED-9F52-EA539810C4E5}" srcOrd="2" destOrd="0" presId="urn:microsoft.com/office/officeart/2008/layout/LinedList"/>
    <dgm:cxn modelId="{12183595-73BB-49FA-B2A9-00E7AC4D17BB}" type="presParOf" srcId="{0D1D90FF-01AE-475B-ADE4-9DB85B70060E}" destId="{7B2D44A5-49BD-4A26-8610-DD4EB28F4260}" srcOrd="2" destOrd="0" presId="urn:microsoft.com/office/officeart/2008/layout/LinedList"/>
    <dgm:cxn modelId="{397DC8A9-1A81-4B6C-827B-2C5093649070}" type="presParOf" srcId="{0D1D90FF-01AE-475B-ADE4-9DB85B70060E}" destId="{2070276C-670B-4BDD-8A16-EEFF3CE676CF}"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DAE071-D16A-42D9-AE8C-634314C50FB8}"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s-EC"/>
        </a:p>
      </dgm:t>
    </dgm:pt>
    <dgm:pt modelId="{48935A14-EC95-45DD-98C7-B2551B059956}">
      <dgm:prSet phldrT="[Texto]" custT="1"/>
      <dgm:spPr/>
      <dgm:t>
        <a:bodyPr/>
        <a:lstStyle/>
        <a:p>
          <a:r>
            <a:rPr lang="es-ES" sz="2200" dirty="0">
              <a:latin typeface="+mj-lt"/>
              <a:cs typeface="Times New Roman" panose="02020603050405020304" pitchFamily="18" charset="0"/>
            </a:rPr>
            <a:t>Objetivos Específicos</a:t>
          </a:r>
          <a:endParaRPr lang="es-EC" sz="2200" dirty="0">
            <a:latin typeface="+mj-lt"/>
            <a:cs typeface="Times New Roman" panose="02020603050405020304" pitchFamily="18" charset="0"/>
          </a:endParaRPr>
        </a:p>
      </dgm:t>
    </dgm:pt>
    <dgm:pt modelId="{CC015C2A-9E62-4137-A8FE-FE25DE6851FE}" type="parTrans" cxnId="{A6C18ECD-CDCA-4C1A-AAB3-5B070CF57F55}">
      <dgm:prSet/>
      <dgm:spPr/>
      <dgm:t>
        <a:bodyPr/>
        <a:lstStyle/>
        <a:p>
          <a:endParaRPr lang="es-EC">
            <a:latin typeface="+mj-lt"/>
          </a:endParaRPr>
        </a:p>
      </dgm:t>
    </dgm:pt>
    <dgm:pt modelId="{838C340F-EDD6-4723-9927-F214C9B885A4}" type="sibTrans" cxnId="{A6C18ECD-CDCA-4C1A-AAB3-5B070CF57F55}">
      <dgm:prSet/>
      <dgm:spPr/>
      <dgm:t>
        <a:bodyPr/>
        <a:lstStyle/>
        <a:p>
          <a:endParaRPr lang="es-EC">
            <a:latin typeface="+mj-lt"/>
          </a:endParaRPr>
        </a:p>
      </dgm:t>
    </dgm:pt>
    <dgm:pt modelId="{A82F00C6-29C5-4F2F-991A-CC92CACFAEE9}">
      <dgm:prSet phldrT="[Texto]" custT="1"/>
      <dgm:spPr/>
      <dgm:t>
        <a:bodyPr/>
        <a:lstStyle/>
        <a:p>
          <a:pPr algn="just">
            <a:buFont typeface="Symbol" panose="05050102010706020507" pitchFamily="18" charset="2"/>
            <a:buNone/>
          </a:pPr>
          <a:r>
            <a:rPr lang="es-EC" sz="1800" dirty="0">
              <a:latin typeface="+mj-lt"/>
              <a:cs typeface="Times New Roman" panose="02020603050405020304" pitchFamily="18" charset="0"/>
            </a:rPr>
            <a:t>Obtener datos espectrales de la línea de mejora de chocho F3 (ECU-2658 x ECU-8415) y el genotipo I-451 Guaranguito, mediante un espectroradiómetro.</a:t>
          </a:r>
        </a:p>
      </dgm:t>
    </dgm:pt>
    <dgm:pt modelId="{495AC771-CD36-4397-A4C9-95336BD69870}" type="parTrans" cxnId="{596FFA04-3639-4D3B-9B34-E590EF4884B6}">
      <dgm:prSet/>
      <dgm:spPr/>
      <dgm:t>
        <a:bodyPr/>
        <a:lstStyle/>
        <a:p>
          <a:endParaRPr lang="es-EC">
            <a:latin typeface="+mj-lt"/>
          </a:endParaRPr>
        </a:p>
      </dgm:t>
    </dgm:pt>
    <dgm:pt modelId="{344FBDBD-B82E-4C58-A5EE-9E6C76A9B39A}" type="sibTrans" cxnId="{596FFA04-3639-4D3B-9B34-E590EF4884B6}">
      <dgm:prSet/>
      <dgm:spPr/>
      <dgm:t>
        <a:bodyPr/>
        <a:lstStyle/>
        <a:p>
          <a:endParaRPr lang="es-EC">
            <a:latin typeface="+mj-lt"/>
          </a:endParaRPr>
        </a:p>
      </dgm:t>
    </dgm:pt>
    <dgm:pt modelId="{3902BCF2-C304-4F48-B057-2FCAB48EA66E}">
      <dgm:prSet phldrT="[Texto]" custT="1"/>
      <dgm:spPr/>
      <dgm:t>
        <a:bodyPr/>
        <a:lstStyle/>
        <a:p>
          <a:pPr algn="just">
            <a:buFont typeface="Symbol" panose="05050102010706020507" pitchFamily="18" charset="2"/>
            <a:buNone/>
          </a:pPr>
          <a:r>
            <a:rPr lang="es-EC" sz="1800" dirty="0">
              <a:latin typeface="+mj-lt"/>
              <a:cs typeface="Times New Roman" panose="02020603050405020304" pitchFamily="18" charset="0"/>
            </a:rPr>
            <a:t>Obtener datos radiométricos de la línea de mejora de chocho F3 (ECU-2658 x ECU-8415) y el genotipo I-451 </a:t>
          </a:r>
          <a:r>
            <a:rPr lang="es-EC" sz="1800" dirty="0" err="1">
              <a:latin typeface="+mj-lt"/>
              <a:cs typeface="Times New Roman" panose="02020603050405020304" pitchFamily="18" charset="0"/>
            </a:rPr>
            <a:t>Guaranguito</a:t>
          </a:r>
          <a:r>
            <a:rPr lang="es-EC" sz="1800" dirty="0">
              <a:latin typeface="+mj-lt"/>
              <a:cs typeface="Times New Roman" panose="02020603050405020304" pitchFamily="18" charset="0"/>
            </a:rPr>
            <a:t>, mediante un sensor multiespectral aerotransportado.</a:t>
          </a:r>
        </a:p>
      </dgm:t>
    </dgm:pt>
    <dgm:pt modelId="{6B4F12C8-A1A7-4101-9438-F54EBB2325DB}" type="parTrans" cxnId="{5EE0E3D1-4027-4B63-AE4A-2B444D6539AE}">
      <dgm:prSet/>
      <dgm:spPr/>
      <dgm:t>
        <a:bodyPr/>
        <a:lstStyle/>
        <a:p>
          <a:endParaRPr lang="es-EC">
            <a:latin typeface="+mj-lt"/>
          </a:endParaRPr>
        </a:p>
      </dgm:t>
    </dgm:pt>
    <dgm:pt modelId="{55B868D8-0E5B-473F-8143-3FE46BB5D57D}" type="sibTrans" cxnId="{5EE0E3D1-4027-4B63-AE4A-2B444D6539AE}">
      <dgm:prSet/>
      <dgm:spPr/>
      <dgm:t>
        <a:bodyPr/>
        <a:lstStyle/>
        <a:p>
          <a:endParaRPr lang="es-EC">
            <a:latin typeface="+mj-lt"/>
          </a:endParaRPr>
        </a:p>
      </dgm:t>
    </dgm:pt>
    <dgm:pt modelId="{F8CB8D73-8B1E-42C2-B779-AD39B89D9704}">
      <dgm:prSet phldrT="[Texto]" custT="1"/>
      <dgm:spPr/>
      <dgm:t>
        <a:bodyPr/>
        <a:lstStyle/>
        <a:p>
          <a:pPr algn="just">
            <a:buFont typeface="Symbol" panose="05050102010706020507" pitchFamily="18" charset="2"/>
            <a:buNone/>
          </a:pPr>
          <a:r>
            <a:rPr lang="es-ES" sz="1800" dirty="0">
              <a:latin typeface="+mj-lt"/>
              <a:cs typeface="Times New Roman" panose="02020603050405020304" pitchFamily="18" charset="0"/>
            </a:rPr>
            <a:t>Generar índices de vegetación NDVI, TNDVI, SR-RE, NDRE, GNDVI y SRG y analizar estadísticamente los resultados obtenidos por espectroscopia e imágenes aéreas de la línea de mejora de chocho F3 (ECU-2658 x ECU-8415) y el genotipo I-451 </a:t>
          </a:r>
          <a:r>
            <a:rPr lang="es-ES" sz="1800" dirty="0" err="1">
              <a:latin typeface="+mj-lt"/>
              <a:cs typeface="Times New Roman" panose="02020603050405020304" pitchFamily="18" charset="0"/>
            </a:rPr>
            <a:t>Guaranguito</a:t>
          </a:r>
          <a:r>
            <a:rPr lang="es-ES" sz="1800" dirty="0">
              <a:latin typeface="+mj-lt"/>
              <a:cs typeface="Times New Roman" panose="02020603050405020304" pitchFamily="18" charset="0"/>
            </a:rPr>
            <a:t> bajo inoculación de Bacillus </a:t>
          </a:r>
          <a:r>
            <a:rPr lang="es-ES" sz="1800" dirty="0" err="1">
              <a:latin typeface="+mj-lt"/>
              <a:cs typeface="Times New Roman" panose="02020603050405020304" pitchFamily="18" charset="0"/>
            </a:rPr>
            <a:t>spp</a:t>
          </a:r>
          <a:r>
            <a:rPr lang="es-ES" sz="1800" dirty="0">
              <a:latin typeface="+mj-lt"/>
              <a:cs typeface="Times New Roman" panose="02020603050405020304" pitchFamily="18" charset="0"/>
            </a:rPr>
            <a:t>. y desinfección de semilla en dos ensayos </a:t>
          </a:r>
          <a:r>
            <a:rPr lang="es-ES" sz="1800" dirty="0" smtClean="0">
              <a:latin typeface="+mj-lt"/>
              <a:cs typeface="Times New Roman" panose="02020603050405020304" pitchFamily="18" charset="0"/>
            </a:rPr>
            <a:t>controlados.</a:t>
          </a:r>
          <a:endParaRPr lang="es-EC" sz="1800" dirty="0">
            <a:latin typeface="+mj-lt"/>
            <a:cs typeface="Times New Roman" panose="02020603050405020304" pitchFamily="18" charset="0"/>
          </a:endParaRPr>
        </a:p>
      </dgm:t>
    </dgm:pt>
    <dgm:pt modelId="{0A5CEBF0-903F-4AF3-BD9E-52E789E18EEF}" type="parTrans" cxnId="{6A79E47D-29E7-41AF-B8C8-34BB65DDC681}">
      <dgm:prSet/>
      <dgm:spPr/>
      <dgm:t>
        <a:bodyPr/>
        <a:lstStyle/>
        <a:p>
          <a:endParaRPr lang="es-EC">
            <a:latin typeface="+mj-lt"/>
          </a:endParaRPr>
        </a:p>
      </dgm:t>
    </dgm:pt>
    <dgm:pt modelId="{1B1980E0-F8F7-46E3-B8F5-84B1AC8E53D5}" type="sibTrans" cxnId="{6A79E47D-29E7-41AF-B8C8-34BB65DDC681}">
      <dgm:prSet/>
      <dgm:spPr/>
      <dgm:t>
        <a:bodyPr/>
        <a:lstStyle/>
        <a:p>
          <a:endParaRPr lang="es-EC">
            <a:latin typeface="+mj-lt"/>
          </a:endParaRPr>
        </a:p>
      </dgm:t>
    </dgm:pt>
    <dgm:pt modelId="{9C43FA8C-230D-4E9B-A320-E1282B6E0B5D}">
      <dgm:prSet phldrT="[Texto]" custT="1"/>
      <dgm:spPr/>
      <dgm:t>
        <a:bodyPr/>
        <a:lstStyle/>
        <a:p>
          <a:pPr algn="just">
            <a:buFont typeface="Symbol" panose="05050102010706020507" pitchFamily="18" charset="2"/>
            <a:buNone/>
          </a:pPr>
          <a:r>
            <a:rPr lang="es-ES" sz="1800" dirty="0">
              <a:latin typeface="+mj-lt"/>
              <a:cs typeface="Times New Roman" panose="02020603050405020304" pitchFamily="18" charset="0"/>
            </a:rPr>
            <a:t>Realizar un análisis </a:t>
          </a:r>
          <a:r>
            <a:rPr lang="es-ES" sz="1800" dirty="0" smtClean="0">
              <a:latin typeface="+mj-lt"/>
              <a:cs typeface="Times New Roman" panose="02020603050405020304" pitchFamily="18" charset="0"/>
            </a:rPr>
            <a:t>estadístico </a:t>
          </a:r>
          <a:r>
            <a:rPr lang="es-ES" sz="1800" dirty="0">
              <a:latin typeface="+mj-lt"/>
              <a:cs typeface="Times New Roman" panose="02020603050405020304" pitchFamily="18" charset="0"/>
            </a:rPr>
            <a:t>comparativo de los datos obtenidos entre la línea de mejora de chocho F3 (ECU-2658 x ECU-8415) y el genotipo I-451 Guaranguito de acuerdo con el tratamiento aplicado, el estado fenológico y la zona de estudio. </a:t>
          </a:r>
          <a:endParaRPr lang="es-EC" sz="1800" dirty="0">
            <a:latin typeface="+mj-lt"/>
            <a:cs typeface="Times New Roman" panose="02020603050405020304" pitchFamily="18" charset="0"/>
          </a:endParaRPr>
        </a:p>
      </dgm:t>
    </dgm:pt>
    <dgm:pt modelId="{F510EF55-893D-4B78-AEA0-CBB4EE3379EF}" type="parTrans" cxnId="{4E414390-62FA-42AC-8C8F-3887FF3407F5}">
      <dgm:prSet/>
      <dgm:spPr/>
      <dgm:t>
        <a:bodyPr/>
        <a:lstStyle/>
        <a:p>
          <a:endParaRPr lang="es-EC">
            <a:latin typeface="+mj-lt"/>
          </a:endParaRPr>
        </a:p>
      </dgm:t>
    </dgm:pt>
    <dgm:pt modelId="{ED7B86FA-3830-4DCD-BE6A-E90F9D524394}" type="sibTrans" cxnId="{4E414390-62FA-42AC-8C8F-3887FF3407F5}">
      <dgm:prSet/>
      <dgm:spPr/>
      <dgm:t>
        <a:bodyPr/>
        <a:lstStyle/>
        <a:p>
          <a:endParaRPr lang="es-EC">
            <a:latin typeface="+mj-lt"/>
          </a:endParaRPr>
        </a:p>
      </dgm:t>
    </dgm:pt>
    <dgm:pt modelId="{C2DEF1DC-3254-4368-A663-850F9938538D}">
      <dgm:prSet phldrT="[Texto]" custT="1"/>
      <dgm:spPr/>
      <dgm:t>
        <a:bodyPr/>
        <a:lstStyle/>
        <a:p>
          <a:pPr algn="just">
            <a:buFont typeface="Symbol" panose="05050102010706020507" pitchFamily="18" charset="2"/>
            <a:buNone/>
          </a:pPr>
          <a:r>
            <a:rPr lang="es-EC" sz="1800" dirty="0">
              <a:latin typeface="+mj-lt"/>
              <a:cs typeface="Times New Roman" panose="02020603050405020304" pitchFamily="18" charset="0"/>
            </a:rPr>
            <a:t>Estimar la biomasa del cultivo considerando los diferentes tratamientos en los dos ensayos controlado.</a:t>
          </a:r>
        </a:p>
      </dgm:t>
    </dgm:pt>
    <dgm:pt modelId="{70474457-B143-4CC0-BBC2-C96148E503BD}" type="parTrans" cxnId="{2A285492-6FEE-43C8-BE8F-1D9D4D54D21D}">
      <dgm:prSet/>
      <dgm:spPr/>
      <dgm:t>
        <a:bodyPr/>
        <a:lstStyle/>
        <a:p>
          <a:endParaRPr lang="es-EC">
            <a:latin typeface="+mj-lt"/>
          </a:endParaRPr>
        </a:p>
      </dgm:t>
    </dgm:pt>
    <dgm:pt modelId="{6A9BFE19-66AB-4E2B-98AA-AC566E2CCFD2}" type="sibTrans" cxnId="{2A285492-6FEE-43C8-BE8F-1D9D4D54D21D}">
      <dgm:prSet/>
      <dgm:spPr/>
      <dgm:t>
        <a:bodyPr/>
        <a:lstStyle/>
        <a:p>
          <a:endParaRPr lang="es-EC">
            <a:latin typeface="+mj-lt"/>
          </a:endParaRPr>
        </a:p>
      </dgm:t>
    </dgm:pt>
    <dgm:pt modelId="{53FBEE39-EA77-4705-89F0-42458BF8A7BD}" type="pres">
      <dgm:prSet presAssocID="{F6DAE071-D16A-42D9-AE8C-634314C50FB8}" presName="vert0" presStyleCnt="0">
        <dgm:presLayoutVars>
          <dgm:dir/>
          <dgm:animOne val="branch"/>
          <dgm:animLvl val="lvl"/>
        </dgm:presLayoutVars>
      </dgm:prSet>
      <dgm:spPr/>
      <dgm:t>
        <a:bodyPr/>
        <a:lstStyle/>
        <a:p>
          <a:endParaRPr lang="es-ES"/>
        </a:p>
      </dgm:t>
    </dgm:pt>
    <dgm:pt modelId="{602C9E66-D1B3-4B88-9AA8-C8AB9E36443C}" type="pres">
      <dgm:prSet presAssocID="{48935A14-EC95-45DD-98C7-B2551B059956}" presName="thickLine" presStyleLbl="alignNode1" presStyleIdx="0" presStyleCnt="1"/>
      <dgm:spPr/>
    </dgm:pt>
    <dgm:pt modelId="{FCD22599-EB46-4986-8216-9CE588A311C3}" type="pres">
      <dgm:prSet presAssocID="{48935A14-EC95-45DD-98C7-B2551B059956}" presName="horz1" presStyleCnt="0"/>
      <dgm:spPr/>
    </dgm:pt>
    <dgm:pt modelId="{4AE311BB-3589-4232-B5FB-E96590665272}" type="pres">
      <dgm:prSet presAssocID="{48935A14-EC95-45DD-98C7-B2551B059956}" presName="tx1" presStyleLbl="revTx" presStyleIdx="0" presStyleCnt="6" custScaleX="135861"/>
      <dgm:spPr/>
      <dgm:t>
        <a:bodyPr/>
        <a:lstStyle/>
        <a:p>
          <a:endParaRPr lang="es-ES"/>
        </a:p>
      </dgm:t>
    </dgm:pt>
    <dgm:pt modelId="{B28625FA-A09A-4C9C-B90D-B1C4323A0B38}" type="pres">
      <dgm:prSet presAssocID="{48935A14-EC95-45DD-98C7-B2551B059956}" presName="vert1" presStyleCnt="0"/>
      <dgm:spPr/>
    </dgm:pt>
    <dgm:pt modelId="{BB39ADDD-1B82-46ED-9778-2A7AD7BC7AE3}" type="pres">
      <dgm:prSet presAssocID="{A82F00C6-29C5-4F2F-991A-CC92CACFAEE9}" presName="vertSpace2a" presStyleCnt="0"/>
      <dgm:spPr/>
    </dgm:pt>
    <dgm:pt modelId="{CD7DE23B-46BE-4C79-A150-270665EDA4BD}" type="pres">
      <dgm:prSet presAssocID="{A82F00C6-29C5-4F2F-991A-CC92CACFAEE9}" presName="horz2" presStyleCnt="0"/>
      <dgm:spPr/>
    </dgm:pt>
    <dgm:pt modelId="{F41ADB6B-4321-4B73-84D7-5DD6AFD33E47}" type="pres">
      <dgm:prSet presAssocID="{A82F00C6-29C5-4F2F-991A-CC92CACFAEE9}" presName="horzSpace2" presStyleCnt="0"/>
      <dgm:spPr/>
    </dgm:pt>
    <dgm:pt modelId="{7B29EDCE-EF20-43F6-8C10-A840656FE59F}" type="pres">
      <dgm:prSet presAssocID="{A82F00C6-29C5-4F2F-991A-CC92CACFAEE9}" presName="tx2" presStyleLbl="revTx" presStyleIdx="1" presStyleCnt="6" custScaleY="43777"/>
      <dgm:spPr/>
      <dgm:t>
        <a:bodyPr/>
        <a:lstStyle/>
        <a:p>
          <a:endParaRPr lang="es-ES"/>
        </a:p>
      </dgm:t>
    </dgm:pt>
    <dgm:pt modelId="{B5DF86B1-D795-46FB-AA31-97FF2AF0C042}" type="pres">
      <dgm:prSet presAssocID="{A82F00C6-29C5-4F2F-991A-CC92CACFAEE9}" presName="vert2" presStyleCnt="0"/>
      <dgm:spPr/>
    </dgm:pt>
    <dgm:pt modelId="{34B2AD30-154A-4D97-9438-004BF14A0E39}" type="pres">
      <dgm:prSet presAssocID="{A82F00C6-29C5-4F2F-991A-CC92CACFAEE9}" presName="thinLine2b" presStyleLbl="callout" presStyleIdx="0" presStyleCnt="5"/>
      <dgm:spPr/>
    </dgm:pt>
    <dgm:pt modelId="{74154ACC-CB27-436B-AAA0-54E8A12DF87B}" type="pres">
      <dgm:prSet presAssocID="{A82F00C6-29C5-4F2F-991A-CC92CACFAEE9}" presName="vertSpace2b" presStyleCnt="0"/>
      <dgm:spPr/>
    </dgm:pt>
    <dgm:pt modelId="{73668FC0-37E2-4EF5-968E-2843D103DDB3}" type="pres">
      <dgm:prSet presAssocID="{3902BCF2-C304-4F48-B057-2FCAB48EA66E}" presName="horz2" presStyleCnt="0"/>
      <dgm:spPr/>
    </dgm:pt>
    <dgm:pt modelId="{6B908F7D-950F-451E-853C-2B0657E57490}" type="pres">
      <dgm:prSet presAssocID="{3902BCF2-C304-4F48-B057-2FCAB48EA66E}" presName="horzSpace2" presStyleCnt="0"/>
      <dgm:spPr/>
    </dgm:pt>
    <dgm:pt modelId="{949EEF3D-416B-472C-905D-0E419CC19A1B}" type="pres">
      <dgm:prSet presAssocID="{3902BCF2-C304-4F48-B057-2FCAB48EA66E}" presName="tx2" presStyleLbl="revTx" presStyleIdx="2" presStyleCnt="6" custScaleY="44671"/>
      <dgm:spPr/>
      <dgm:t>
        <a:bodyPr/>
        <a:lstStyle/>
        <a:p>
          <a:endParaRPr lang="es-ES"/>
        </a:p>
      </dgm:t>
    </dgm:pt>
    <dgm:pt modelId="{BA00B852-0DD5-4592-BBB3-6C63885420B7}" type="pres">
      <dgm:prSet presAssocID="{3902BCF2-C304-4F48-B057-2FCAB48EA66E}" presName="vert2" presStyleCnt="0"/>
      <dgm:spPr/>
    </dgm:pt>
    <dgm:pt modelId="{F3AB6488-2766-4849-92DB-661D684F3D02}" type="pres">
      <dgm:prSet presAssocID="{3902BCF2-C304-4F48-B057-2FCAB48EA66E}" presName="thinLine2b" presStyleLbl="callout" presStyleIdx="1" presStyleCnt="5"/>
      <dgm:spPr/>
    </dgm:pt>
    <dgm:pt modelId="{22F0FB3C-44EF-4846-A883-74FFF99AA777}" type="pres">
      <dgm:prSet presAssocID="{3902BCF2-C304-4F48-B057-2FCAB48EA66E}" presName="vertSpace2b" presStyleCnt="0"/>
      <dgm:spPr/>
    </dgm:pt>
    <dgm:pt modelId="{D8E3A916-39B8-4667-8215-A6DA10AD3EAD}" type="pres">
      <dgm:prSet presAssocID="{F8CB8D73-8B1E-42C2-B779-AD39B89D9704}" presName="horz2" presStyleCnt="0"/>
      <dgm:spPr/>
    </dgm:pt>
    <dgm:pt modelId="{DB4FAC03-FE1B-484B-A00E-F09A3E776F0E}" type="pres">
      <dgm:prSet presAssocID="{F8CB8D73-8B1E-42C2-B779-AD39B89D9704}" presName="horzSpace2" presStyleCnt="0"/>
      <dgm:spPr/>
    </dgm:pt>
    <dgm:pt modelId="{00D157C8-6A1A-40D1-B5FA-AB3E24D317D8}" type="pres">
      <dgm:prSet presAssocID="{F8CB8D73-8B1E-42C2-B779-AD39B89D9704}" presName="tx2" presStyleLbl="revTx" presStyleIdx="3" presStyleCnt="6" custScaleY="79978" custLinFactNeighborY="-4206"/>
      <dgm:spPr/>
      <dgm:t>
        <a:bodyPr/>
        <a:lstStyle/>
        <a:p>
          <a:endParaRPr lang="es-ES"/>
        </a:p>
      </dgm:t>
    </dgm:pt>
    <dgm:pt modelId="{5BFC4DD4-FBCF-42D9-BA52-B607B013C0B7}" type="pres">
      <dgm:prSet presAssocID="{F8CB8D73-8B1E-42C2-B779-AD39B89D9704}" presName="vert2" presStyleCnt="0"/>
      <dgm:spPr/>
    </dgm:pt>
    <dgm:pt modelId="{FA3F74F0-4D50-426B-B901-D0777A289A04}" type="pres">
      <dgm:prSet presAssocID="{F8CB8D73-8B1E-42C2-B779-AD39B89D9704}" presName="thinLine2b" presStyleLbl="callout" presStyleIdx="2" presStyleCnt="5"/>
      <dgm:spPr/>
    </dgm:pt>
    <dgm:pt modelId="{62069A9D-25F5-4397-9225-EC06BF297DB0}" type="pres">
      <dgm:prSet presAssocID="{F8CB8D73-8B1E-42C2-B779-AD39B89D9704}" presName="vertSpace2b" presStyleCnt="0"/>
      <dgm:spPr/>
    </dgm:pt>
    <dgm:pt modelId="{D067FD0D-8AAD-4F08-B438-51F6028BA32D}" type="pres">
      <dgm:prSet presAssocID="{9C43FA8C-230D-4E9B-A320-E1282B6E0B5D}" presName="horz2" presStyleCnt="0"/>
      <dgm:spPr/>
    </dgm:pt>
    <dgm:pt modelId="{79092B28-F111-42C9-81DD-BE68864F5348}" type="pres">
      <dgm:prSet presAssocID="{9C43FA8C-230D-4E9B-A320-E1282B6E0B5D}" presName="horzSpace2" presStyleCnt="0"/>
      <dgm:spPr/>
    </dgm:pt>
    <dgm:pt modelId="{34F5B1F0-C0DF-47D3-9896-F1D0604D5671}" type="pres">
      <dgm:prSet presAssocID="{9C43FA8C-230D-4E9B-A320-E1282B6E0B5D}" presName="tx2" presStyleLbl="revTx" presStyleIdx="4" presStyleCnt="6" custScaleY="52964" custLinFactNeighborY="-4206"/>
      <dgm:spPr/>
      <dgm:t>
        <a:bodyPr/>
        <a:lstStyle/>
        <a:p>
          <a:endParaRPr lang="es-ES"/>
        </a:p>
      </dgm:t>
    </dgm:pt>
    <dgm:pt modelId="{7E418BDC-ED5A-411A-BB7B-87C9F9FBA369}" type="pres">
      <dgm:prSet presAssocID="{9C43FA8C-230D-4E9B-A320-E1282B6E0B5D}" presName="vert2" presStyleCnt="0"/>
      <dgm:spPr/>
    </dgm:pt>
    <dgm:pt modelId="{F0695351-6710-4671-8518-544DCCF902C6}" type="pres">
      <dgm:prSet presAssocID="{9C43FA8C-230D-4E9B-A320-E1282B6E0B5D}" presName="thinLine2b" presStyleLbl="callout" presStyleIdx="3" presStyleCnt="5"/>
      <dgm:spPr/>
    </dgm:pt>
    <dgm:pt modelId="{68AC2DDF-A7A1-41E8-9541-59795099D385}" type="pres">
      <dgm:prSet presAssocID="{9C43FA8C-230D-4E9B-A320-E1282B6E0B5D}" presName="vertSpace2b" presStyleCnt="0"/>
      <dgm:spPr/>
    </dgm:pt>
    <dgm:pt modelId="{83636A5B-2E58-47CF-B9A2-0AD641AFDC89}" type="pres">
      <dgm:prSet presAssocID="{C2DEF1DC-3254-4368-A663-850F9938538D}" presName="horz2" presStyleCnt="0"/>
      <dgm:spPr/>
    </dgm:pt>
    <dgm:pt modelId="{0C7AFE05-BE61-48B3-8142-836DE3D4B0C3}" type="pres">
      <dgm:prSet presAssocID="{C2DEF1DC-3254-4368-A663-850F9938538D}" presName="horzSpace2" presStyleCnt="0"/>
      <dgm:spPr/>
    </dgm:pt>
    <dgm:pt modelId="{E5CB960A-48EF-45B4-B7D1-8BC7C49FE19E}" type="pres">
      <dgm:prSet presAssocID="{C2DEF1DC-3254-4368-A663-850F9938538D}" presName="tx2" presStyleLbl="revTx" presStyleIdx="5" presStyleCnt="6" custScaleY="32129" custLinFactNeighborY="-2050"/>
      <dgm:spPr/>
      <dgm:t>
        <a:bodyPr/>
        <a:lstStyle/>
        <a:p>
          <a:endParaRPr lang="es-ES"/>
        </a:p>
      </dgm:t>
    </dgm:pt>
    <dgm:pt modelId="{7A79CD79-5F53-4E96-8BE7-9021B7D987FD}" type="pres">
      <dgm:prSet presAssocID="{C2DEF1DC-3254-4368-A663-850F9938538D}" presName="vert2" presStyleCnt="0"/>
      <dgm:spPr/>
    </dgm:pt>
    <dgm:pt modelId="{19F38DC3-795F-4528-8969-6F0A97BE9548}" type="pres">
      <dgm:prSet presAssocID="{C2DEF1DC-3254-4368-A663-850F9938538D}" presName="thinLine2b" presStyleLbl="callout" presStyleIdx="4" presStyleCnt="5"/>
      <dgm:spPr/>
    </dgm:pt>
    <dgm:pt modelId="{77076EEA-0F2C-4553-967F-0150C84BD979}" type="pres">
      <dgm:prSet presAssocID="{C2DEF1DC-3254-4368-A663-850F9938538D}" presName="vertSpace2b" presStyleCnt="0"/>
      <dgm:spPr/>
    </dgm:pt>
  </dgm:ptLst>
  <dgm:cxnLst>
    <dgm:cxn modelId="{14550D56-5C41-4AC4-B103-294DA0C529F1}" type="presOf" srcId="{48935A14-EC95-45DD-98C7-B2551B059956}" destId="{4AE311BB-3589-4232-B5FB-E96590665272}" srcOrd="0" destOrd="0" presId="urn:microsoft.com/office/officeart/2008/layout/LinedList"/>
    <dgm:cxn modelId="{4E414390-62FA-42AC-8C8F-3887FF3407F5}" srcId="{48935A14-EC95-45DD-98C7-B2551B059956}" destId="{9C43FA8C-230D-4E9B-A320-E1282B6E0B5D}" srcOrd="3" destOrd="0" parTransId="{F510EF55-893D-4B78-AEA0-CBB4EE3379EF}" sibTransId="{ED7B86FA-3830-4DCD-BE6A-E90F9D524394}"/>
    <dgm:cxn modelId="{5F16726F-8F73-45EB-9C5B-5FD40A82D3D3}" type="presOf" srcId="{3902BCF2-C304-4F48-B057-2FCAB48EA66E}" destId="{949EEF3D-416B-472C-905D-0E419CC19A1B}" srcOrd="0" destOrd="0" presId="urn:microsoft.com/office/officeart/2008/layout/LinedList"/>
    <dgm:cxn modelId="{03C7B398-FB3B-4E3B-8A81-92069C8DE244}" type="presOf" srcId="{F6DAE071-D16A-42D9-AE8C-634314C50FB8}" destId="{53FBEE39-EA77-4705-89F0-42458BF8A7BD}" srcOrd="0" destOrd="0" presId="urn:microsoft.com/office/officeart/2008/layout/LinedList"/>
    <dgm:cxn modelId="{6A79E47D-29E7-41AF-B8C8-34BB65DDC681}" srcId="{48935A14-EC95-45DD-98C7-B2551B059956}" destId="{F8CB8D73-8B1E-42C2-B779-AD39B89D9704}" srcOrd="2" destOrd="0" parTransId="{0A5CEBF0-903F-4AF3-BD9E-52E789E18EEF}" sibTransId="{1B1980E0-F8F7-46E3-B8F5-84B1AC8E53D5}"/>
    <dgm:cxn modelId="{8DAAB2F5-F595-4BB2-AB2C-684348B04FD5}" type="presOf" srcId="{9C43FA8C-230D-4E9B-A320-E1282B6E0B5D}" destId="{34F5B1F0-C0DF-47D3-9896-F1D0604D5671}" srcOrd="0" destOrd="0" presId="urn:microsoft.com/office/officeart/2008/layout/LinedList"/>
    <dgm:cxn modelId="{A6C18ECD-CDCA-4C1A-AAB3-5B070CF57F55}" srcId="{F6DAE071-D16A-42D9-AE8C-634314C50FB8}" destId="{48935A14-EC95-45DD-98C7-B2551B059956}" srcOrd="0" destOrd="0" parTransId="{CC015C2A-9E62-4137-A8FE-FE25DE6851FE}" sibTransId="{838C340F-EDD6-4723-9927-F214C9B885A4}"/>
    <dgm:cxn modelId="{37662BF0-B392-42B9-979D-467082107182}" type="presOf" srcId="{C2DEF1DC-3254-4368-A663-850F9938538D}" destId="{E5CB960A-48EF-45B4-B7D1-8BC7C49FE19E}" srcOrd="0" destOrd="0" presId="urn:microsoft.com/office/officeart/2008/layout/LinedList"/>
    <dgm:cxn modelId="{5EE0E3D1-4027-4B63-AE4A-2B444D6539AE}" srcId="{48935A14-EC95-45DD-98C7-B2551B059956}" destId="{3902BCF2-C304-4F48-B057-2FCAB48EA66E}" srcOrd="1" destOrd="0" parTransId="{6B4F12C8-A1A7-4101-9438-F54EBB2325DB}" sibTransId="{55B868D8-0E5B-473F-8143-3FE46BB5D57D}"/>
    <dgm:cxn modelId="{596FFA04-3639-4D3B-9B34-E590EF4884B6}" srcId="{48935A14-EC95-45DD-98C7-B2551B059956}" destId="{A82F00C6-29C5-4F2F-991A-CC92CACFAEE9}" srcOrd="0" destOrd="0" parTransId="{495AC771-CD36-4397-A4C9-95336BD69870}" sibTransId="{344FBDBD-B82E-4C58-A5EE-9E6C76A9B39A}"/>
    <dgm:cxn modelId="{D8899ED3-BFA0-4B42-B61E-A5216194172C}" type="presOf" srcId="{F8CB8D73-8B1E-42C2-B779-AD39B89D9704}" destId="{00D157C8-6A1A-40D1-B5FA-AB3E24D317D8}" srcOrd="0" destOrd="0" presId="urn:microsoft.com/office/officeart/2008/layout/LinedList"/>
    <dgm:cxn modelId="{2A285492-6FEE-43C8-BE8F-1D9D4D54D21D}" srcId="{48935A14-EC95-45DD-98C7-B2551B059956}" destId="{C2DEF1DC-3254-4368-A663-850F9938538D}" srcOrd="4" destOrd="0" parTransId="{70474457-B143-4CC0-BBC2-C96148E503BD}" sibTransId="{6A9BFE19-66AB-4E2B-98AA-AC566E2CCFD2}"/>
    <dgm:cxn modelId="{4271F587-EB63-414B-95C3-D58748BDC341}" type="presOf" srcId="{A82F00C6-29C5-4F2F-991A-CC92CACFAEE9}" destId="{7B29EDCE-EF20-43F6-8C10-A840656FE59F}" srcOrd="0" destOrd="0" presId="urn:microsoft.com/office/officeart/2008/layout/LinedList"/>
    <dgm:cxn modelId="{E4A95D47-099F-40B9-BAF0-84047BE32C69}" type="presParOf" srcId="{53FBEE39-EA77-4705-89F0-42458BF8A7BD}" destId="{602C9E66-D1B3-4B88-9AA8-C8AB9E36443C}" srcOrd="0" destOrd="0" presId="urn:microsoft.com/office/officeart/2008/layout/LinedList"/>
    <dgm:cxn modelId="{93BC5A27-FAE4-458D-B51D-EE34AE9BDC11}" type="presParOf" srcId="{53FBEE39-EA77-4705-89F0-42458BF8A7BD}" destId="{FCD22599-EB46-4986-8216-9CE588A311C3}" srcOrd="1" destOrd="0" presId="urn:microsoft.com/office/officeart/2008/layout/LinedList"/>
    <dgm:cxn modelId="{E0054F86-5D27-471F-9954-0181363B5A14}" type="presParOf" srcId="{FCD22599-EB46-4986-8216-9CE588A311C3}" destId="{4AE311BB-3589-4232-B5FB-E96590665272}" srcOrd="0" destOrd="0" presId="urn:microsoft.com/office/officeart/2008/layout/LinedList"/>
    <dgm:cxn modelId="{10470524-C4DF-40DD-BDDA-ED4F00E26443}" type="presParOf" srcId="{FCD22599-EB46-4986-8216-9CE588A311C3}" destId="{B28625FA-A09A-4C9C-B90D-B1C4323A0B38}" srcOrd="1" destOrd="0" presId="urn:microsoft.com/office/officeart/2008/layout/LinedList"/>
    <dgm:cxn modelId="{60B19262-BA2C-4749-970D-3E1607711D2C}" type="presParOf" srcId="{B28625FA-A09A-4C9C-B90D-B1C4323A0B38}" destId="{BB39ADDD-1B82-46ED-9778-2A7AD7BC7AE3}" srcOrd="0" destOrd="0" presId="urn:microsoft.com/office/officeart/2008/layout/LinedList"/>
    <dgm:cxn modelId="{B14E1127-533A-4233-B615-4A983FED9C3A}" type="presParOf" srcId="{B28625FA-A09A-4C9C-B90D-B1C4323A0B38}" destId="{CD7DE23B-46BE-4C79-A150-270665EDA4BD}" srcOrd="1" destOrd="0" presId="urn:microsoft.com/office/officeart/2008/layout/LinedList"/>
    <dgm:cxn modelId="{B0BECF85-EF8B-4BB9-86DA-EDBD577A097C}" type="presParOf" srcId="{CD7DE23B-46BE-4C79-A150-270665EDA4BD}" destId="{F41ADB6B-4321-4B73-84D7-5DD6AFD33E47}" srcOrd="0" destOrd="0" presId="urn:microsoft.com/office/officeart/2008/layout/LinedList"/>
    <dgm:cxn modelId="{29F7766A-C037-4818-B8CD-AF2F8D787410}" type="presParOf" srcId="{CD7DE23B-46BE-4C79-A150-270665EDA4BD}" destId="{7B29EDCE-EF20-43F6-8C10-A840656FE59F}" srcOrd="1" destOrd="0" presId="urn:microsoft.com/office/officeart/2008/layout/LinedList"/>
    <dgm:cxn modelId="{045F3139-5F83-4349-8819-630A5ECF17E2}" type="presParOf" srcId="{CD7DE23B-46BE-4C79-A150-270665EDA4BD}" destId="{B5DF86B1-D795-46FB-AA31-97FF2AF0C042}" srcOrd="2" destOrd="0" presId="urn:microsoft.com/office/officeart/2008/layout/LinedList"/>
    <dgm:cxn modelId="{D0F35DD3-FDE4-473C-A827-14AACD44C73D}" type="presParOf" srcId="{B28625FA-A09A-4C9C-B90D-B1C4323A0B38}" destId="{34B2AD30-154A-4D97-9438-004BF14A0E39}" srcOrd="2" destOrd="0" presId="urn:microsoft.com/office/officeart/2008/layout/LinedList"/>
    <dgm:cxn modelId="{11645383-F8FB-437F-9581-BD1ADE66BC97}" type="presParOf" srcId="{B28625FA-A09A-4C9C-B90D-B1C4323A0B38}" destId="{74154ACC-CB27-436B-AAA0-54E8A12DF87B}" srcOrd="3" destOrd="0" presId="urn:microsoft.com/office/officeart/2008/layout/LinedList"/>
    <dgm:cxn modelId="{51C26D20-62EB-46B6-9546-9426DB5B8152}" type="presParOf" srcId="{B28625FA-A09A-4C9C-B90D-B1C4323A0B38}" destId="{73668FC0-37E2-4EF5-968E-2843D103DDB3}" srcOrd="4" destOrd="0" presId="urn:microsoft.com/office/officeart/2008/layout/LinedList"/>
    <dgm:cxn modelId="{E10DF72C-7423-4856-AE5D-45F7BF77E462}" type="presParOf" srcId="{73668FC0-37E2-4EF5-968E-2843D103DDB3}" destId="{6B908F7D-950F-451E-853C-2B0657E57490}" srcOrd="0" destOrd="0" presId="urn:microsoft.com/office/officeart/2008/layout/LinedList"/>
    <dgm:cxn modelId="{35874286-92AD-4FA6-949C-AFF8BFAF31AD}" type="presParOf" srcId="{73668FC0-37E2-4EF5-968E-2843D103DDB3}" destId="{949EEF3D-416B-472C-905D-0E419CC19A1B}" srcOrd="1" destOrd="0" presId="urn:microsoft.com/office/officeart/2008/layout/LinedList"/>
    <dgm:cxn modelId="{8828410D-45B2-4822-9C70-D0BA5C4B3B2C}" type="presParOf" srcId="{73668FC0-37E2-4EF5-968E-2843D103DDB3}" destId="{BA00B852-0DD5-4592-BBB3-6C63885420B7}" srcOrd="2" destOrd="0" presId="urn:microsoft.com/office/officeart/2008/layout/LinedList"/>
    <dgm:cxn modelId="{55DD9B4F-D909-45CF-91C5-D0A13C10F8F9}" type="presParOf" srcId="{B28625FA-A09A-4C9C-B90D-B1C4323A0B38}" destId="{F3AB6488-2766-4849-92DB-661D684F3D02}" srcOrd="5" destOrd="0" presId="urn:microsoft.com/office/officeart/2008/layout/LinedList"/>
    <dgm:cxn modelId="{8054CD8E-602D-4E4B-8416-EC108CA52FF7}" type="presParOf" srcId="{B28625FA-A09A-4C9C-B90D-B1C4323A0B38}" destId="{22F0FB3C-44EF-4846-A883-74FFF99AA777}" srcOrd="6" destOrd="0" presId="urn:microsoft.com/office/officeart/2008/layout/LinedList"/>
    <dgm:cxn modelId="{AFD591EE-A86C-4408-A3C2-8EDCDD8A2B1E}" type="presParOf" srcId="{B28625FA-A09A-4C9C-B90D-B1C4323A0B38}" destId="{D8E3A916-39B8-4667-8215-A6DA10AD3EAD}" srcOrd="7" destOrd="0" presId="urn:microsoft.com/office/officeart/2008/layout/LinedList"/>
    <dgm:cxn modelId="{75F02F73-10A6-4AAD-9B9C-0569A4FBC1A1}" type="presParOf" srcId="{D8E3A916-39B8-4667-8215-A6DA10AD3EAD}" destId="{DB4FAC03-FE1B-484B-A00E-F09A3E776F0E}" srcOrd="0" destOrd="0" presId="urn:microsoft.com/office/officeart/2008/layout/LinedList"/>
    <dgm:cxn modelId="{1F407881-C1BC-46EF-BEA1-40A0289B7A45}" type="presParOf" srcId="{D8E3A916-39B8-4667-8215-A6DA10AD3EAD}" destId="{00D157C8-6A1A-40D1-B5FA-AB3E24D317D8}" srcOrd="1" destOrd="0" presId="urn:microsoft.com/office/officeart/2008/layout/LinedList"/>
    <dgm:cxn modelId="{E191C3F8-3F1D-4B93-951A-E3C985084AF5}" type="presParOf" srcId="{D8E3A916-39B8-4667-8215-A6DA10AD3EAD}" destId="{5BFC4DD4-FBCF-42D9-BA52-B607B013C0B7}" srcOrd="2" destOrd="0" presId="urn:microsoft.com/office/officeart/2008/layout/LinedList"/>
    <dgm:cxn modelId="{9218469F-5AB2-47CB-B7CF-8AF2C1FED465}" type="presParOf" srcId="{B28625FA-A09A-4C9C-B90D-B1C4323A0B38}" destId="{FA3F74F0-4D50-426B-B901-D0777A289A04}" srcOrd="8" destOrd="0" presId="urn:microsoft.com/office/officeart/2008/layout/LinedList"/>
    <dgm:cxn modelId="{DB54D386-1C25-4D85-86DA-161227F59E57}" type="presParOf" srcId="{B28625FA-A09A-4C9C-B90D-B1C4323A0B38}" destId="{62069A9D-25F5-4397-9225-EC06BF297DB0}" srcOrd="9" destOrd="0" presId="urn:microsoft.com/office/officeart/2008/layout/LinedList"/>
    <dgm:cxn modelId="{7DC8EEE8-8339-4620-9C48-37153EA3A23B}" type="presParOf" srcId="{B28625FA-A09A-4C9C-B90D-B1C4323A0B38}" destId="{D067FD0D-8AAD-4F08-B438-51F6028BA32D}" srcOrd="10" destOrd="0" presId="urn:microsoft.com/office/officeart/2008/layout/LinedList"/>
    <dgm:cxn modelId="{492E2184-9E58-407F-BFC8-1052635453DD}" type="presParOf" srcId="{D067FD0D-8AAD-4F08-B438-51F6028BA32D}" destId="{79092B28-F111-42C9-81DD-BE68864F5348}" srcOrd="0" destOrd="0" presId="urn:microsoft.com/office/officeart/2008/layout/LinedList"/>
    <dgm:cxn modelId="{87CC1BD0-3700-4DBD-B4B0-8469A5077499}" type="presParOf" srcId="{D067FD0D-8AAD-4F08-B438-51F6028BA32D}" destId="{34F5B1F0-C0DF-47D3-9896-F1D0604D5671}" srcOrd="1" destOrd="0" presId="urn:microsoft.com/office/officeart/2008/layout/LinedList"/>
    <dgm:cxn modelId="{BA05FF68-BC44-4178-9EBA-33CBEB9E3E2E}" type="presParOf" srcId="{D067FD0D-8AAD-4F08-B438-51F6028BA32D}" destId="{7E418BDC-ED5A-411A-BB7B-87C9F9FBA369}" srcOrd="2" destOrd="0" presId="urn:microsoft.com/office/officeart/2008/layout/LinedList"/>
    <dgm:cxn modelId="{BCBA675E-94C5-4B14-BAA9-1B424DB4E690}" type="presParOf" srcId="{B28625FA-A09A-4C9C-B90D-B1C4323A0B38}" destId="{F0695351-6710-4671-8518-544DCCF902C6}" srcOrd="11" destOrd="0" presId="urn:microsoft.com/office/officeart/2008/layout/LinedList"/>
    <dgm:cxn modelId="{2D49BB64-5221-41FC-AF28-5C3670901713}" type="presParOf" srcId="{B28625FA-A09A-4C9C-B90D-B1C4323A0B38}" destId="{68AC2DDF-A7A1-41E8-9541-59795099D385}" srcOrd="12" destOrd="0" presId="urn:microsoft.com/office/officeart/2008/layout/LinedList"/>
    <dgm:cxn modelId="{5FDEAC7A-75F5-42CC-9103-48CE3EF400C9}" type="presParOf" srcId="{B28625FA-A09A-4C9C-B90D-B1C4323A0B38}" destId="{83636A5B-2E58-47CF-B9A2-0AD641AFDC89}" srcOrd="13" destOrd="0" presId="urn:microsoft.com/office/officeart/2008/layout/LinedList"/>
    <dgm:cxn modelId="{E0502E04-8C46-43BB-8E77-8D0E093A2FE1}" type="presParOf" srcId="{83636A5B-2E58-47CF-B9A2-0AD641AFDC89}" destId="{0C7AFE05-BE61-48B3-8142-836DE3D4B0C3}" srcOrd="0" destOrd="0" presId="urn:microsoft.com/office/officeart/2008/layout/LinedList"/>
    <dgm:cxn modelId="{01E093E1-0057-4838-8362-1CB46BC25617}" type="presParOf" srcId="{83636A5B-2E58-47CF-B9A2-0AD641AFDC89}" destId="{E5CB960A-48EF-45B4-B7D1-8BC7C49FE19E}" srcOrd="1" destOrd="0" presId="urn:microsoft.com/office/officeart/2008/layout/LinedList"/>
    <dgm:cxn modelId="{006D5C48-E390-4D3B-9838-E02234458E3E}" type="presParOf" srcId="{83636A5B-2E58-47CF-B9A2-0AD641AFDC89}" destId="{7A79CD79-5F53-4E96-8BE7-9021B7D987FD}" srcOrd="2" destOrd="0" presId="urn:microsoft.com/office/officeart/2008/layout/LinedList"/>
    <dgm:cxn modelId="{460BA7FC-DA98-41DE-9C8B-1D4F838F8EAC}" type="presParOf" srcId="{B28625FA-A09A-4C9C-B90D-B1C4323A0B38}" destId="{19F38DC3-795F-4528-8969-6F0A97BE9548}" srcOrd="14" destOrd="0" presId="urn:microsoft.com/office/officeart/2008/layout/LinedList"/>
    <dgm:cxn modelId="{609F4AB0-97C0-4FB6-873A-289D7FC2D5BF}" type="presParOf" srcId="{B28625FA-A09A-4C9C-B90D-B1C4323A0B38}" destId="{77076EEA-0F2C-4553-967F-0150C84BD979}" srcOrd="15" destOrd="0" presId="urn:microsoft.com/office/officeart/2008/layout/Lin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6ABFA6-87F0-43E2-9BDD-A607479874AC}"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s-ES"/>
        </a:p>
      </dgm:t>
    </dgm:pt>
    <dgm:pt modelId="{C134EC71-8E60-4FE4-88D4-75F24020E839}">
      <dgm:prSet phldrT="[Texto]" custT="1"/>
      <dgm:spPr/>
      <dgm:t>
        <a:bodyPr/>
        <a:lstStyle/>
        <a:p>
          <a:r>
            <a:rPr lang="es-EC" sz="1400" b="0" dirty="0">
              <a:latin typeface="+mj-lt"/>
              <a:ea typeface="Calibri" panose="020F0502020204030204" pitchFamily="34" charset="0"/>
              <a:cs typeface="Times New Roman" panose="02020603050405020304" pitchFamily="18" charset="0"/>
            </a:rPr>
            <a:t>La teledetección se define como la técnica que permite obtener información de la superficie terrestre a través de imágenes adquiridas desde sensores aéreos o espaciales, utilizando radiación electromagnética </a:t>
          </a:r>
          <a:r>
            <a:rPr lang="es-EC" sz="1400" b="0" dirty="0" smtClean="0">
              <a:latin typeface="+mj-lt"/>
              <a:ea typeface="Calibri" panose="020F0502020204030204" pitchFamily="34" charset="0"/>
              <a:cs typeface="Times New Roman" panose="02020603050405020304" pitchFamily="18" charset="0"/>
            </a:rPr>
            <a:t>en </a:t>
          </a:r>
          <a:r>
            <a:rPr lang="es-EC" sz="1400" b="0" dirty="0">
              <a:latin typeface="+mj-lt"/>
              <a:ea typeface="Calibri" panose="020F0502020204030204" pitchFamily="34" charset="0"/>
              <a:cs typeface="Times New Roman" panose="02020603050405020304" pitchFamily="18" charset="0"/>
            </a:rPr>
            <a:t>una o más regiones del EE </a:t>
          </a:r>
          <a:endParaRPr lang="es-ES" sz="1400" b="0" dirty="0">
            <a:latin typeface="+mj-lt"/>
          </a:endParaRPr>
        </a:p>
      </dgm:t>
    </dgm:pt>
    <dgm:pt modelId="{7D511A2E-F3A1-4595-BE51-31142A0F218A}" type="parTrans" cxnId="{AEDDF51A-2B58-45BC-9517-447220917711}">
      <dgm:prSet/>
      <dgm:spPr/>
      <dgm:t>
        <a:bodyPr/>
        <a:lstStyle/>
        <a:p>
          <a:endParaRPr lang="es-ES" sz="1200">
            <a:latin typeface="+mj-lt"/>
          </a:endParaRPr>
        </a:p>
      </dgm:t>
    </dgm:pt>
    <dgm:pt modelId="{9D1AA460-F495-4F4A-803C-DA04688B35F3}" type="sibTrans" cxnId="{AEDDF51A-2B58-45BC-9517-447220917711}">
      <dgm:prSet/>
      <dgm:spPr/>
      <dgm:t>
        <a:bodyPr/>
        <a:lstStyle/>
        <a:p>
          <a:endParaRPr lang="es-ES" sz="1200">
            <a:latin typeface="+mj-lt"/>
          </a:endParaRPr>
        </a:p>
      </dgm:t>
    </dgm:pt>
    <dgm:pt modelId="{6A40E149-BD90-4FC0-BD58-32AF60DFC336}">
      <dgm:prSet phldrT="[Texto]" custT="1"/>
      <dgm:spPr/>
      <dgm:t>
        <a:bodyPr/>
        <a:lstStyle/>
        <a:p>
          <a:r>
            <a:rPr lang="es-MX" sz="1400" dirty="0">
              <a:latin typeface="+mj-lt"/>
            </a:rPr>
            <a:t>Las firmas espectrales se basan en como el objeto refleja o emite la radiación electromagnética. Estas respuestas espectrales distintivas de cada objeto con frecuencia permiten una evaluación del tipo y condición de las características del mismo </a:t>
          </a:r>
          <a:endParaRPr lang="es-ES" sz="1400" dirty="0">
            <a:latin typeface="+mj-lt"/>
          </a:endParaRPr>
        </a:p>
      </dgm:t>
    </dgm:pt>
    <dgm:pt modelId="{8E9A7029-8A0B-4008-A946-BB9FD8949F7B}" type="parTrans" cxnId="{40BBFC1A-B290-4BA8-AB1A-CD4768A93848}">
      <dgm:prSet/>
      <dgm:spPr/>
      <dgm:t>
        <a:bodyPr/>
        <a:lstStyle/>
        <a:p>
          <a:endParaRPr lang="es-ES" sz="1200">
            <a:latin typeface="+mj-lt"/>
          </a:endParaRPr>
        </a:p>
      </dgm:t>
    </dgm:pt>
    <dgm:pt modelId="{5AAD313F-E79F-4775-8A6C-DBAFACD58A74}" type="sibTrans" cxnId="{40BBFC1A-B290-4BA8-AB1A-CD4768A93848}">
      <dgm:prSet/>
      <dgm:spPr/>
      <dgm:t>
        <a:bodyPr/>
        <a:lstStyle/>
        <a:p>
          <a:endParaRPr lang="es-ES" sz="1200">
            <a:latin typeface="+mj-lt"/>
          </a:endParaRPr>
        </a:p>
      </dgm:t>
    </dgm:pt>
    <dgm:pt modelId="{CD13492E-D7AB-4854-B9D6-ACBB1C92A7E4}" type="pres">
      <dgm:prSet presAssocID="{5E6ABFA6-87F0-43E2-9BDD-A607479874AC}" presName="Name0" presStyleCnt="0">
        <dgm:presLayoutVars>
          <dgm:chMax/>
          <dgm:chPref/>
          <dgm:dir/>
        </dgm:presLayoutVars>
      </dgm:prSet>
      <dgm:spPr/>
      <dgm:t>
        <a:bodyPr/>
        <a:lstStyle/>
        <a:p>
          <a:endParaRPr lang="es-ES"/>
        </a:p>
      </dgm:t>
    </dgm:pt>
    <dgm:pt modelId="{C4AE3C41-1AB9-40D6-887F-FC891BF3DE0E}" type="pres">
      <dgm:prSet presAssocID="{C134EC71-8E60-4FE4-88D4-75F24020E839}" presName="composite" presStyleCnt="0">
        <dgm:presLayoutVars>
          <dgm:chMax val="1"/>
          <dgm:chPref val="1"/>
        </dgm:presLayoutVars>
      </dgm:prSet>
      <dgm:spPr/>
    </dgm:pt>
    <dgm:pt modelId="{A83AEE3C-DEF7-4389-84FA-E5572F52BD07}" type="pres">
      <dgm:prSet presAssocID="{C134EC71-8E60-4FE4-88D4-75F24020E839}" presName="Accent" presStyleLbl="trAlignAcc1" presStyleIdx="0" presStyleCnt="2" custScaleX="123650" custScaleY="117528">
        <dgm:presLayoutVars>
          <dgm:chMax val="0"/>
          <dgm:chPref val="0"/>
        </dgm:presLayoutVars>
      </dgm:prSet>
      <dgm:spPr>
        <a:noFill/>
        <a:ln>
          <a:solidFill>
            <a:schemeClr val="accent4">
              <a:lumMod val="60000"/>
              <a:lumOff val="40000"/>
            </a:schemeClr>
          </a:solidFill>
        </a:ln>
      </dgm:spPr>
    </dgm:pt>
    <dgm:pt modelId="{299DE2FD-E33A-4372-9731-C98D306E737C}" type="pres">
      <dgm:prSet presAssocID="{C134EC71-8E60-4FE4-88D4-75F24020E839}" presName="Image" presStyleLbl="alignImgPlace1" presStyleIdx="0" presStyleCnt="2" custScaleX="108761" custLinFactNeighborY="-13847">
        <dgm:presLayoutVars>
          <dgm:chMax val="0"/>
          <dgm:chPref val="0"/>
        </dgm:presLayoutVars>
      </dgm:prSet>
      <dgm:spPr>
        <a:blipFill rotWithShape="1">
          <a:blip xmlns:r="http://schemas.openxmlformats.org/officeDocument/2006/relationships" r:embed="rId1"/>
          <a:stretch>
            <a:fillRect/>
          </a:stretch>
        </a:blipFill>
      </dgm:spPr>
    </dgm:pt>
    <dgm:pt modelId="{886C88E6-C2CE-4E04-B89B-F835455E32BF}" type="pres">
      <dgm:prSet presAssocID="{C134EC71-8E60-4FE4-88D4-75F24020E839}" presName="ChildComposite" presStyleCnt="0"/>
      <dgm:spPr/>
    </dgm:pt>
    <dgm:pt modelId="{3A826E31-7142-4973-831C-993BC9B5D107}" type="pres">
      <dgm:prSet presAssocID="{C134EC71-8E60-4FE4-88D4-75F24020E839}" presName="Child" presStyleLbl="node1" presStyleIdx="0" presStyleCnt="0">
        <dgm:presLayoutVars>
          <dgm:chMax val="0"/>
          <dgm:chPref val="0"/>
          <dgm:bulletEnabled val="1"/>
        </dgm:presLayoutVars>
      </dgm:prSet>
      <dgm:spPr/>
    </dgm:pt>
    <dgm:pt modelId="{DFFDB4AA-0531-4F48-94CE-2E045514CEDB}" type="pres">
      <dgm:prSet presAssocID="{C134EC71-8E60-4FE4-88D4-75F24020E839}" presName="Parent" presStyleLbl="revTx" presStyleIdx="0" presStyleCnt="2" custScaleX="123325" custScaleY="143474">
        <dgm:presLayoutVars>
          <dgm:chMax val="1"/>
          <dgm:chPref val="0"/>
          <dgm:bulletEnabled val="1"/>
        </dgm:presLayoutVars>
      </dgm:prSet>
      <dgm:spPr/>
      <dgm:t>
        <a:bodyPr/>
        <a:lstStyle/>
        <a:p>
          <a:endParaRPr lang="es-ES"/>
        </a:p>
      </dgm:t>
    </dgm:pt>
    <dgm:pt modelId="{5BAC0983-0B54-4961-A18A-C5AABA8969FA}" type="pres">
      <dgm:prSet presAssocID="{9D1AA460-F495-4F4A-803C-DA04688B35F3}" presName="sibTrans" presStyleCnt="0"/>
      <dgm:spPr/>
    </dgm:pt>
    <dgm:pt modelId="{4CFCCEB4-7650-4B1A-8D98-438FEDC1E498}" type="pres">
      <dgm:prSet presAssocID="{6A40E149-BD90-4FC0-BD58-32AF60DFC336}" presName="composite" presStyleCnt="0">
        <dgm:presLayoutVars>
          <dgm:chMax val="1"/>
          <dgm:chPref val="1"/>
        </dgm:presLayoutVars>
      </dgm:prSet>
      <dgm:spPr/>
    </dgm:pt>
    <dgm:pt modelId="{C15563F6-9900-40BF-853E-64B8FF06ACF9}" type="pres">
      <dgm:prSet presAssocID="{6A40E149-BD90-4FC0-BD58-32AF60DFC336}" presName="Accent" presStyleLbl="trAlignAcc1" presStyleIdx="1" presStyleCnt="2" custScaleX="127400" custScaleY="118155" custLinFactNeighborX="-4428">
        <dgm:presLayoutVars>
          <dgm:chMax val="0"/>
          <dgm:chPref val="0"/>
        </dgm:presLayoutVars>
      </dgm:prSet>
      <dgm:spPr>
        <a:noFill/>
        <a:ln>
          <a:solidFill>
            <a:schemeClr val="accent6"/>
          </a:solidFill>
        </a:ln>
      </dgm:spPr>
    </dgm:pt>
    <dgm:pt modelId="{A6348F85-1773-4A11-8455-FECDD84D93EA}" type="pres">
      <dgm:prSet presAssocID="{6A40E149-BD90-4FC0-BD58-32AF60DFC336}" presName="Image" presStyleLbl="alignImgPlace1" presStyleIdx="1" presStyleCnt="2" custScaleX="131576" custLinFactNeighborX="-4920" custLinFactNeighborY="-15427">
        <dgm:presLayoutVars>
          <dgm:chMax val="0"/>
          <dgm:chPref val="0"/>
        </dgm:presLayoutVars>
      </dgm:prSet>
      <dgm:spPr>
        <a:blipFill rotWithShape="1">
          <a:blip xmlns:r="http://schemas.openxmlformats.org/officeDocument/2006/relationships" r:embed="rId2"/>
          <a:stretch>
            <a:fillRect/>
          </a:stretch>
        </a:blipFill>
      </dgm:spPr>
    </dgm:pt>
    <dgm:pt modelId="{3E53B4B2-A82F-425A-A470-F43220CBE5AA}" type="pres">
      <dgm:prSet presAssocID="{6A40E149-BD90-4FC0-BD58-32AF60DFC336}" presName="ChildComposite" presStyleCnt="0"/>
      <dgm:spPr/>
    </dgm:pt>
    <dgm:pt modelId="{E27AF6E9-99B8-48C6-9B03-250632FB8939}" type="pres">
      <dgm:prSet presAssocID="{6A40E149-BD90-4FC0-BD58-32AF60DFC336}" presName="Child" presStyleLbl="node1" presStyleIdx="0" presStyleCnt="0">
        <dgm:presLayoutVars>
          <dgm:chMax val="0"/>
          <dgm:chPref val="0"/>
          <dgm:bulletEnabled val="1"/>
        </dgm:presLayoutVars>
      </dgm:prSet>
      <dgm:spPr/>
    </dgm:pt>
    <dgm:pt modelId="{AACC7B32-E52A-4962-A4E9-6EFAD42B3444}" type="pres">
      <dgm:prSet presAssocID="{6A40E149-BD90-4FC0-BD58-32AF60DFC336}" presName="Parent" presStyleLbl="revTx" presStyleIdx="1" presStyleCnt="2" custScaleX="123789" custScaleY="156005" custLinFactNeighborX="-4920">
        <dgm:presLayoutVars>
          <dgm:chMax val="1"/>
          <dgm:chPref val="0"/>
          <dgm:bulletEnabled val="1"/>
        </dgm:presLayoutVars>
      </dgm:prSet>
      <dgm:spPr/>
      <dgm:t>
        <a:bodyPr/>
        <a:lstStyle/>
        <a:p>
          <a:endParaRPr lang="es-ES"/>
        </a:p>
      </dgm:t>
    </dgm:pt>
  </dgm:ptLst>
  <dgm:cxnLst>
    <dgm:cxn modelId="{49E32D36-8A33-48F6-962A-ACAC62467B2F}" type="presOf" srcId="{C134EC71-8E60-4FE4-88D4-75F24020E839}" destId="{DFFDB4AA-0531-4F48-94CE-2E045514CEDB}" srcOrd="0" destOrd="0" presId="urn:microsoft.com/office/officeart/2008/layout/CaptionedPictures"/>
    <dgm:cxn modelId="{AEDDF51A-2B58-45BC-9517-447220917711}" srcId="{5E6ABFA6-87F0-43E2-9BDD-A607479874AC}" destId="{C134EC71-8E60-4FE4-88D4-75F24020E839}" srcOrd="0" destOrd="0" parTransId="{7D511A2E-F3A1-4595-BE51-31142A0F218A}" sibTransId="{9D1AA460-F495-4F4A-803C-DA04688B35F3}"/>
    <dgm:cxn modelId="{152224AC-0CDC-433C-8169-FE9EF2669600}" type="presOf" srcId="{5E6ABFA6-87F0-43E2-9BDD-A607479874AC}" destId="{CD13492E-D7AB-4854-B9D6-ACBB1C92A7E4}" srcOrd="0" destOrd="0" presId="urn:microsoft.com/office/officeart/2008/layout/CaptionedPictures"/>
    <dgm:cxn modelId="{40BBFC1A-B290-4BA8-AB1A-CD4768A93848}" srcId="{5E6ABFA6-87F0-43E2-9BDD-A607479874AC}" destId="{6A40E149-BD90-4FC0-BD58-32AF60DFC336}" srcOrd="1" destOrd="0" parTransId="{8E9A7029-8A0B-4008-A946-BB9FD8949F7B}" sibTransId="{5AAD313F-E79F-4775-8A6C-DBAFACD58A74}"/>
    <dgm:cxn modelId="{FA434E24-E122-43EC-8155-13E0820AF993}" type="presOf" srcId="{6A40E149-BD90-4FC0-BD58-32AF60DFC336}" destId="{AACC7B32-E52A-4962-A4E9-6EFAD42B3444}" srcOrd="0" destOrd="0" presId="urn:microsoft.com/office/officeart/2008/layout/CaptionedPictures"/>
    <dgm:cxn modelId="{F5ADDE77-7723-4B3E-991F-43EEE1502C0B}" type="presParOf" srcId="{CD13492E-D7AB-4854-B9D6-ACBB1C92A7E4}" destId="{C4AE3C41-1AB9-40D6-887F-FC891BF3DE0E}" srcOrd="0" destOrd="0" presId="urn:microsoft.com/office/officeart/2008/layout/CaptionedPictures"/>
    <dgm:cxn modelId="{95BDFACE-9B8E-4023-BA96-E5771433012E}" type="presParOf" srcId="{C4AE3C41-1AB9-40D6-887F-FC891BF3DE0E}" destId="{A83AEE3C-DEF7-4389-84FA-E5572F52BD07}" srcOrd="0" destOrd="0" presId="urn:microsoft.com/office/officeart/2008/layout/CaptionedPictures"/>
    <dgm:cxn modelId="{B4AC83C3-895A-45BD-BF0E-2D8FBB226F01}" type="presParOf" srcId="{C4AE3C41-1AB9-40D6-887F-FC891BF3DE0E}" destId="{299DE2FD-E33A-4372-9731-C98D306E737C}" srcOrd="1" destOrd="0" presId="urn:microsoft.com/office/officeart/2008/layout/CaptionedPictures"/>
    <dgm:cxn modelId="{21EFF2E6-38B4-4F59-A13A-DACA2370E3A8}" type="presParOf" srcId="{C4AE3C41-1AB9-40D6-887F-FC891BF3DE0E}" destId="{886C88E6-C2CE-4E04-B89B-F835455E32BF}" srcOrd="2" destOrd="0" presId="urn:microsoft.com/office/officeart/2008/layout/CaptionedPictures"/>
    <dgm:cxn modelId="{8A91F800-5B1B-4958-A198-EE0F328E608E}" type="presParOf" srcId="{886C88E6-C2CE-4E04-B89B-F835455E32BF}" destId="{3A826E31-7142-4973-831C-993BC9B5D107}" srcOrd="0" destOrd="0" presId="urn:microsoft.com/office/officeart/2008/layout/CaptionedPictures"/>
    <dgm:cxn modelId="{35F841C8-475B-4841-8040-85FE3B9A096F}" type="presParOf" srcId="{886C88E6-C2CE-4E04-B89B-F835455E32BF}" destId="{DFFDB4AA-0531-4F48-94CE-2E045514CEDB}" srcOrd="1" destOrd="0" presId="urn:microsoft.com/office/officeart/2008/layout/CaptionedPictures"/>
    <dgm:cxn modelId="{84C1C13F-CA19-4364-A6B9-F6812A34F50F}" type="presParOf" srcId="{CD13492E-D7AB-4854-B9D6-ACBB1C92A7E4}" destId="{5BAC0983-0B54-4961-A18A-C5AABA8969FA}" srcOrd="1" destOrd="0" presId="urn:microsoft.com/office/officeart/2008/layout/CaptionedPictures"/>
    <dgm:cxn modelId="{EE8576FD-1F8C-4447-8DFE-80ECBF49EE76}" type="presParOf" srcId="{CD13492E-D7AB-4854-B9D6-ACBB1C92A7E4}" destId="{4CFCCEB4-7650-4B1A-8D98-438FEDC1E498}" srcOrd="2" destOrd="0" presId="urn:microsoft.com/office/officeart/2008/layout/CaptionedPictures"/>
    <dgm:cxn modelId="{62474DB1-50E1-4102-967E-72490C8C1316}" type="presParOf" srcId="{4CFCCEB4-7650-4B1A-8D98-438FEDC1E498}" destId="{C15563F6-9900-40BF-853E-64B8FF06ACF9}" srcOrd="0" destOrd="0" presId="urn:microsoft.com/office/officeart/2008/layout/CaptionedPictures"/>
    <dgm:cxn modelId="{0451569E-11BB-4ABA-ADF7-D27B37DF34A4}" type="presParOf" srcId="{4CFCCEB4-7650-4B1A-8D98-438FEDC1E498}" destId="{A6348F85-1773-4A11-8455-FECDD84D93EA}" srcOrd="1" destOrd="0" presId="urn:microsoft.com/office/officeart/2008/layout/CaptionedPictures"/>
    <dgm:cxn modelId="{8B8C2375-2F29-43F4-AA10-9DE23CCF0511}" type="presParOf" srcId="{4CFCCEB4-7650-4B1A-8D98-438FEDC1E498}" destId="{3E53B4B2-A82F-425A-A470-F43220CBE5AA}" srcOrd="2" destOrd="0" presId="urn:microsoft.com/office/officeart/2008/layout/CaptionedPictures"/>
    <dgm:cxn modelId="{FCD58BE6-C1E6-438E-AE8F-0C1C81EE967E}" type="presParOf" srcId="{3E53B4B2-A82F-425A-A470-F43220CBE5AA}" destId="{E27AF6E9-99B8-48C6-9B03-250632FB8939}" srcOrd="0" destOrd="0" presId="urn:microsoft.com/office/officeart/2008/layout/CaptionedPictures"/>
    <dgm:cxn modelId="{E4B6B4F8-2B12-4520-BF58-31A9D8207AF6}" type="presParOf" srcId="{3E53B4B2-A82F-425A-A470-F43220CBE5AA}" destId="{AACC7B32-E52A-4962-A4E9-6EFAD42B3444}" srcOrd="1" destOrd="0" presId="urn:microsoft.com/office/officeart/2008/layout/CaptionedPicture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610EE6-0C71-4D97-9F8A-42EF1A837283}"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s-EC"/>
        </a:p>
      </dgm:t>
    </dgm:pt>
    <mc:AlternateContent xmlns:mc="http://schemas.openxmlformats.org/markup-compatibility/2006" xmlns:a14="http://schemas.microsoft.com/office/drawing/2010/main">
      <mc:Choice Requires="a14">
        <dgm:pt modelId="{7BCFFB96-AF46-4ADB-8E8C-37B8791BA73A}">
          <dgm:prSet phldrT="[Texto]" custT="1">
            <dgm:style>
              <a:lnRef idx="2">
                <a:schemeClr val="accent4"/>
              </a:lnRef>
              <a:fillRef idx="1">
                <a:schemeClr val="lt1"/>
              </a:fillRef>
              <a:effectRef idx="0">
                <a:schemeClr val="accent4"/>
              </a:effectRef>
              <a:fontRef idx="minor">
                <a:schemeClr val="dk1"/>
              </a:fontRef>
            </dgm:style>
          </dgm:prSet>
          <dgm:spPr>
            <a:noFill/>
            <a:ln>
              <a:solidFill>
                <a:schemeClr val="accent2">
                  <a:lumMod val="60000"/>
                  <a:lumOff val="40000"/>
                </a:schemeClr>
              </a:solidFill>
            </a:ln>
          </dgm:spPr>
          <dgm:t>
            <a:bodyPr/>
            <a:lstStyle/>
            <a:p>
              <a:pPr algn="l"/>
              <a:r>
                <a:rPr lang="es-ES" sz="1800" dirty="0">
                  <a:solidFill>
                    <a:schemeClr val="tx1"/>
                  </a:solidFill>
                  <a:latin typeface="+mj-lt"/>
                  <a:cs typeface="Times New Roman" panose="02020603050405020304" pitchFamily="18" charset="0"/>
                </a:rPr>
                <a:t>NDVI</a:t>
              </a:r>
            </a:p>
            <a:p>
              <a:pPr algn="r"/>
              <a:r>
                <a:rPr lang="es-ES" sz="1800" dirty="0">
                  <a:solidFill>
                    <a:schemeClr val="tx1"/>
                  </a:solidFill>
                  <a:latin typeface="+mj-lt"/>
                  <a:cs typeface="Times New Roman" panose="02020603050405020304" pitchFamily="18" charset="0"/>
                </a:rPr>
                <a:t/>
              </a:r>
              <a:br>
                <a:rPr lang="es-ES" sz="1800" dirty="0">
                  <a:solidFill>
                    <a:schemeClr val="tx1"/>
                  </a:solidFill>
                  <a:latin typeface="+mj-lt"/>
                  <a:cs typeface="Times New Roman" panose="02020603050405020304" pitchFamily="18" charset="0"/>
                </a:rPr>
              </a:br>
              <a14:m>
                <m:oMathPara xmlns:m="http://schemas.openxmlformats.org/officeDocument/2006/math">
                  <m:oMathParaPr>
                    <m:jc m:val="center"/>
                  </m:oMathParaPr>
                  <m:oMath xmlns:m="http://schemas.openxmlformats.org/officeDocument/2006/math">
                    <m:r>
                      <a:rPr lang="es-ES" sz="1600" b="0" i="1" smtClean="0">
                        <a:solidFill>
                          <a:schemeClr val="tx1"/>
                        </a:solidFill>
                        <a:latin typeface="Cambria Math" panose="02040503050406030204" pitchFamily="18" charset="0"/>
                      </a:rPr>
                      <m:t>𝑁𝐷𝑉𝐼</m:t>
                    </m:r>
                    <m:r>
                      <a:rPr lang="es-ES" sz="1600" b="0" i="1" smtClean="0">
                        <a:solidFill>
                          <a:schemeClr val="tx1"/>
                        </a:solidFill>
                        <a:latin typeface="Cambria Math" panose="02040503050406030204" pitchFamily="18" charset="0"/>
                      </a:rPr>
                      <m:t>=</m:t>
                    </m:r>
                    <m:f>
                      <m:fPr>
                        <m:ctrlPr>
                          <a:rPr lang="es-ES" sz="1600" b="0" i="1" smtClean="0">
                            <a:solidFill>
                              <a:schemeClr val="tx1"/>
                            </a:solidFill>
                            <a:latin typeface="Cambria Math" panose="02040503050406030204" pitchFamily="18" charset="0"/>
                          </a:rPr>
                        </m:ctrlPr>
                      </m:fPr>
                      <m:num>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𝐼𝑅𝐶</m:t>
                            </m:r>
                          </m:sub>
                        </m:sSub>
                        <m:r>
                          <a:rPr lang="es-ES" sz="1600" b="0" i="1" smtClean="0">
                            <a:solidFill>
                              <a:schemeClr val="tx1"/>
                            </a:solidFill>
                            <a:latin typeface="Cambria Math" panose="02040503050406030204" pitchFamily="18" charset="0"/>
                          </a:rPr>
                          <m:t>−</m:t>
                        </m:r>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𝑅𝑂𝐽𝑂</m:t>
                            </m:r>
                          </m:sub>
                        </m:sSub>
                      </m:num>
                      <m:den>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𝐼𝑅𝐶</m:t>
                            </m:r>
                          </m:sub>
                        </m:sSub>
                        <m:r>
                          <a:rPr lang="es-ES" sz="1600" b="0" i="1" smtClean="0">
                            <a:solidFill>
                              <a:schemeClr val="tx1"/>
                            </a:solidFill>
                            <a:latin typeface="Cambria Math" panose="02040503050406030204" pitchFamily="18" charset="0"/>
                          </a:rPr>
                          <m:t>+</m:t>
                        </m:r>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𝑅𝑂𝐽𝑂</m:t>
                            </m:r>
                          </m:sub>
                        </m:sSub>
                      </m:den>
                    </m:f>
                  </m:oMath>
                </m:oMathPara>
              </a14:m>
              <a:r>
                <a:rPr lang="es-ES" sz="1800" dirty="0">
                  <a:solidFill>
                    <a:schemeClr val="tx1"/>
                  </a:solidFill>
                  <a:latin typeface="+mj-lt"/>
                  <a:cs typeface="Times New Roman" panose="02020603050405020304" pitchFamily="18" charset="0"/>
                </a:rPr>
                <a:t/>
              </a:r>
              <a:br>
                <a:rPr lang="es-ES" sz="1800" dirty="0">
                  <a:solidFill>
                    <a:schemeClr val="tx1"/>
                  </a:solidFill>
                  <a:latin typeface="+mj-lt"/>
                  <a:cs typeface="Times New Roman" panose="02020603050405020304" pitchFamily="18" charset="0"/>
                </a:rPr>
              </a:br>
              <a:r>
                <a:rPr lang="es-ES" sz="1800" dirty="0">
                  <a:solidFill>
                    <a:schemeClr val="tx1"/>
                  </a:solidFill>
                  <a:latin typeface="+mj-lt"/>
                  <a:cs typeface="Times New Roman" panose="02020603050405020304" pitchFamily="18" charset="0"/>
                </a:rPr>
                <a:t/>
              </a:r>
              <a:br>
                <a:rPr lang="es-ES" sz="1800" dirty="0">
                  <a:solidFill>
                    <a:schemeClr val="tx1"/>
                  </a:solidFill>
                  <a:latin typeface="+mj-lt"/>
                  <a:cs typeface="Times New Roman" panose="02020603050405020304" pitchFamily="18" charset="0"/>
                </a:rPr>
              </a:br>
              <a:r>
                <a:rPr lang="es-ES" sz="1500" dirty="0">
                  <a:solidFill>
                    <a:schemeClr val="tx1"/>
                  </a:solidFill>
                  <a:latin typeface="+mj-lt"/>
                  <a:cs typeface="Times New Roman" panose="02020603050405020304" pitchFamily="18" charset="0"/>
                </a:rPr>
                <a:t>                </a:t>
              </a:r>
              <a:r>
                <a:rPr lang="es-EC" sz="1500" b="0" dirty="0">
                  <a:solidFill>
                    <a:schemeClr val="tx1"/>
                  </a:solidFill>
                  <a:latin typeface="+mj-lt"/>
                </a:rPr>
                <a:t>(</a:t>
              </a:r>
              <a:r>
                <a:rPr lang="es-EC" sz="1500" b="0" dirty="0" err="1">
                  <a:solidFill>
                    <a:schemeClr val="tx1"/>
                  </a:solidFill>
                  <a:latin typeface="+mj-lt"/>
                </a:rPr>
                <a:t>Rouse</a:t>
              </a:r>
              <a:r>
                <a:rPr lang="es-EC" sz="1500" b="0" dirty="0">
                  <a:solidFill>
                    <a:schemeClr val="tx1"/>
                  </a:solidFill>
                  <a:latin typeface="+mj-lt"/>
                </a:rPr>
                <a:t> et al., 1974)</a:t>
              </a:r>
              <a:endParaRPr lang="es-EC" sz="1500" b="0" dirty="0">
                <a:solidFill>
                  <a:schemeClr val="tx1"/>
                </a:solidFill>
                <a:latin typeface="+mj-lt"/>
                <a:cs typeface="Times New Roman" panose="02020603050405020304" pitchFamily="18" charset="0"/>
              </a:endParaRPr>
            </a:p>
          </dgm:t>
        </dgm:pt>
      </mc:Choice>
      <mc:Fallback xmlns="">
        <dgm:pt modelId="{7BCFFB96-AF46-4ADB-8E8C-37B8791BA73A}">
          <dgm:prSet phldrT="[Texto]" custT="1">
            <dgm:style>
              <a:lnRef idx="2">
                <a:schemeClr val="accent4"/>
              </a:lnRef>
              <a:fillRef idx="1">
                <a:schemeClr val="lt1"/>
              </a:fillRef>
              <a:effectRef idx="0">
                <a:schemeClr val="accent4"/>
              </a:effectRef>
              <a:fontRef idx="minor">
                <a:schemeClr val="dk1"/>
              </a:fontRef>
            </dgm:style>
          </dgm:prSet>
          <dgm:spPr>
            <a:noFill/>
            <a:ln>
              <a:solidFill>
                <a:schemeClr val="accent2">
                  <a:lumMod val="60000"/>
                  <a:lumOff val="40000"/>
                </a:schemeClr>
              </a:solidFill>
            </a:ln>
          </dgm:spPr>
          <dgm:t>
            <a:bodyPr/>
            <a:lstStyle/>
            <a:p>
              <a:pPr algn="l"/>
              <a:r>
                <a:rPr lang="es-ES" sz="1800" dirty="0" smtClean="0">
                  <a:solidFill>
                    <a:schemeClr val="tx1"/>
                  </a:solidFill>
                  <a:latin typeface="+mj-lt"/>
                  <a:cs typeface="Times New Roman" panose="02020603050405020304" pitchFamily="18" charset="0"/>
                </a:rPr>
                <a:t>NDVI</a:t>
              </a:r>
            </a:p>
            <a:p>
              <a:pPr algn="r"/>
              <a:r>
                <a:rPr lang="es-ES" sz="1800" dirty="0" smtClean="0">
                  <a:solidFill>
                    <a:schemeClr val="tx1"/>
                  </a:solidFill>
                  <a:latin typeface="+mj-lt"/>
                  <a:cs typeface="Times New Roman" panose="02020603050405020304" pitchFamily="18" charset="0"/>
                </a:rPr>
                <a:t/>
              </a:r>
              <a:br>
                <a:rPr lang="es-ES" sz="1800" dirty="0" smtClean="0">
                  <a:solidFill>
                    <a:schemeClr val="tx1"/>
                  </a:solidFill>
                  <a:latin typeface="+mj-lt"/>
                  <a:cs typeface="Times New Roman" panose="02020603050405020304" pitchFamily="18" charset="0"/>
                </a:rPr>
              </a:br>
              <a:r>
                <a:rPr lang="es-ES" sz="1600" b="0" i="0" smtClean="0">
                  <a:solidFill>
                    <a:schemeClr val="tx1"/>
                  </a:solidFill>
                  <a:latin typeface="+mj-lt"/>
                </a:rPr>
                <a:t>𝑁𝐷𝑉𝐼=(𝑅_𝐼𝑅𝐶−𝑅_𝑅𝑂𝐽𝑂)/(𝑅_𝐼𝑅𝐶+𝑅_𝑅𝑂𝐽𝑂 )</a:t>
              </a:r>
              <a:r>
                <a:rPr lang="es-ES" sz="1800" dirty="0">
                  <a:solidFill>
                    <a:schemeClr val="tx1"/>
                  </a:solidFill>
                  <a:latin typeface="+mj-lt"/>
                  <a:cs typeface="Times New Roman" panose="02020603050405020304" pitchFamily="18" charset="0"/>
                </a:rPr>
                <a:t/>
              </a:r>
              <a:br>
                <a:rPr lang="es-ES" sz="1800" dirty="0">
                  <a:solidFill>
                    <a:schemeClr val="tx1"/>
                  </a:solidFill>
                  <a:latin typeface="+mj-lt"/>
                  <a:cs typeface="Times New Roman" panose="02020603050405020304" pitchFamily="18" charset="0"/>
                </a:rPr>
              </a:br>
              <a:r>
                <a:rPr lang="es-ES" sz="1800" dirty="0" smtClean="0">
                  <a:solidFill>
                    <a:schemeClr val="tx1"/>
                  </a:solidFill>
                  <a:latin typeface="+mj-lt"/>
                  <a:cs typeface="Times New Roman" panose="02020603050405020304" pitchFamily="18" charset="0"/>
                </a:rPr>
                <a:t/>
              </a:r>
              <a:br>
                <a:rPr lang="es-ES" sz="1800" dirty="0" smtClean="0">
                  <a:solidFill>
                    <a:schemeClr val="tx1"/>
                  </a:solidFill>
                  <a:latin typeface="+mj-lt"/>
                  <a:cs typeface="Times New Roman" panose="02020603050405020304" pitchFamily="18" charset="0"/>
                </a:rPr>
              </a:br>
              <a:r>
                <a:rPr lang="es-ES" sz="1500" dirty="0" smtClean="0">
                  <a:solidFill>
                    <a:schemeClr val="tx1"/>
                  </a:solidFill>
                  <a:latin typeface="+mj-lt"/>
                  <a:cs typeface="Times New Roman" panose="02020603050405020304" pitchFamily="18" charset="0"/>
                </a:rPr>
                <a:t>                </a:t>
              </a:r>
              <a:r>
                <a:rPr lang="es-EC" sz="1500" b="0" dirty="0" smtClean="0">
                  <a:solidFill>
                    <a:schemeClr val="tx1"/>
                  </a:solidFill>
                  <a:latin typeface="+mj-lt"/>
                </a:rPr>
                <a:t>(</a:t>
              </a:r>
              <a:r>
                <a:rPr lang="es-EC" sz="1500" b="0" dirty="0" err="1" smtClean="0">
                  <a:solidFill>
                    <a:schemeClr val="tx1"/>
                  </a:solidFill>
                  <a:latin typeface="+mj-lt"/>
                </a:rPr>
                <a:t>Rouse</a:t>
              </a:r>
              <a:r>
                <a:rPr lang="es-EC" sz="1500" b="0" dirty="0" smtClean="0">
                  <a:solidFill>
                    <a:schemeClr val="tx1"/>
                  </a:solidFill>
                  <a:latin typeface="+mj-lt"/>
                </a:rPr>
                <a:t> et al., 1974)</a:t>
              </a:r>
              <a:endParaRPr lang="es-EC" sz="1500" b="0" dirty="0">
                <a:solidFill>
                  <a:schemeClr val="tx1"/>
                </a:solidFill>
                <a:latin typeface="+mj-lt"/>
                <a:cs typeface="Times New Roman" panose="02020603050405020304" pitchFamily="18" charset="0"/>
              </a:endParaRPr>
            </a:p>
          </dgm:t>
        </dgm:pt>
      </mc:Fallback>
    </mc:AlternateContent>
    <dgm:pt modelId="{A73D037F-E44B-4CA1-A633-B0B6F40D3E18}" type="parTrans" cxnId="{13F65354-9803-483B-B812-57DD4172E196}">
      <dgm:prSet/>
      <dgm:spPr/>
      <dgm:t>
        <a:bodyPr/>
        <a:lstStyle/>
        <a:p>
          <a:endParaRPr lang="es-EC">
            <a:latin typeface="+mj-lt"/>
          </a:endParaRPr>
        </a:p>
      </dgm:t>
    </dgm:pt>
    <dgm:pt modelId="{246E74E7-7DBE-4193-ABF6-C6F38CF2E682}" type="sibTrans" cxnId="{13F65354-9803-483B-B812-57DD4172E196}">
      <dgm:prSet/>
      <dgm:spPr/>
      <dgm:t>
        <a:bodyPr/>
        <a:lstStyle/>
        <a:p>
          <a:endParaRPr lang="es-EC">
            <a:latin typeface="+mj-lt"/>
          </a:endParaRPr>
        </a:p>
      </dgm:t>
    </dgm:pt>
    <mc:AlternateContent xmlns:mc="http://schemas.openxmlformats.org/markup-compatibility/2006" xmlns:a14="http://schemas.microsoft.com/office/drawing/2010/main">
      <mc:Choice Requires="a14">
        <dgm:pt modelId="{5431549A-4949-427F-BAE1-BE6801CF0F02}">
          <dgm:prSet phldrT="[Texto]" custT="1">
            <dgm:style>
              <a:lnRef idx="2">
                <a:schemeClr val="accent4"/>
              </a:lnRef>
              <a:fillRef idx="1">
                <a:schemeClr val="lt1"/>
              </a:fillRef>
              <a:effectRef idx="0">
                <a:schemeClr val="accent4"/>
              </a:effectRef>
              <a:fontRef idx="minor">
                <a:schemeClr val="dk1"/>
              </a:fontRef>
            </dgm:style>
          </dgm:prSet>
          <dgm:spPr>
            <a:noFill/>
            <a:ln>
              <a:solidFill>
                <a:schemeClr val="accent2">
                  <a:lumMod val="60000"/>
                  <a:lumOff val="40000"/>
                </a:schemeClr>
              </a:solidFill>
            </a:ln>
          </dgm:spPr>
          <dgm:t>
            <a:bodyPr/>
            <a:lstStyle/>
            <a:p>
              <a:pPr algn="l"/>
              <a:r>
                <a:rPr lang="es-ES" sz="1800" dirty="0">
                  <a:solidFill>
                    <a:schemeClr val="tx1"/>
                  </a:solidFill>
                  <a:latin typeface="+mj-lt"/>
                  <a:cs typeface="Times New Roman" panose="02020603050405020304" pitchFamily="18" charset="0"/>
                </a:rPr>
                <a:t>NDRE</a:t>
              </a:r>
            </a:p>
            <a:p>
              <a:pPr algn="r"/>
              <a:r>
                <a:rPr lang="es-ES" sz="1600" dirty="0">
                  <a:solidFill>
                    <a:schemeClr val="tx1"/>
                  </a:solidFill>
                  <a:latin typeface="+mj-lt"/>
                  <a:cs typeface="Times New Roman" panose="02020603050405020304" pitchFamily="18" charset="0"/>
                </a:rPr>
                <a:t/>
              </a:r>
              <a:br>
                <a:rPr lang="es-ES" sz="1600" dirty="0">
                  <a:solidFill>
                    <a:schemeClr val="tx1"/>
                  </a:solidFill>
                  <a:latin typeface="+mj-lt"/>
                  <a:cs typeface="Times New Roman" panose="02020603050405020304" pitchFamily="18" charset="0"/>
                </a:rPr>
              </a:br>
              <a14:m>
                <m:oMathPara xmlns:m="http://schemas.openxmlformats.org/officeDocument/2006/math">
                  <m:oMathParaPr>
                    <m:jc m:val="centerGroup"/>
                  </m:oMathParaPr>
                  <m:oMath xmlns:m="http://schemas.openxmlformats.org/officeDocument/2006/math">
                    <m:r>
                      <m:rPr>
                        <m:sty m:val="p"/>
                      </m:rPr>
                      <a:rPr lang="es-ES" sz="1600" b="0" i="0" smtClean="0">
                        <a:solidFill>
                          <a:schemeClr val="tx1"/>
                        </a:solidFill>
                        <a:latin typeface="Cambria Math" panose="02040503050406030204" pitchFamily="18" charset="0"/>
                      </a:rPr>
                      <m:t>N</m:t>
                    </m:r>
                    <m:r>
                      <a:rPr lang="es-ES" sz="1600" b="0" i="1" smtClean="0">
                        <a:solidFill>
                          <a:schemeClr val="tx1"/>
                        </a:solidFill>
                        <a:latin typeface="Cambria Math" panose="02040503050406030204" pitchFamily="18" charset="0"/>
                      </a:rPr>
                      <m:t>𝐷𝑅𝐸</m:t>
                    </m:r>
                    <m:r>
                      <a:rPr lang="es-ES" sz="1600" b="0" i="1" smtClean="0">
                        <a:solidFill>
                          <a:schemeClr val="tx1"/>
                        </a:solidFill>
                        <a:latin typeface="Cambria Math" panose="02040503050406030204" pitchFamily="18" charset="0"/>
                      </a:rPr>
                      <m:t>=</m:t>
                    </m:r>
                    <m:f>
                      <m:fPr>
                        <m:ctrlPr>
                          <a:rPr lang="es-ES" sz="1600" b="0" i="1" smtClean="0">
                            <a:solidFill>
                              <a:schemeClr val="tx1"/>
                            </a:solidFill>
                            <a:latin typeface="Cambria Math" panose="02040503050406030204" pitchFamily="18" charset="0"/>
                          </a:rPr>
                        </m:ctrlPr>
                      </m:fPr>
                      <m:num>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𝐼𝑅𝐶</m:t>
                            </m:r>
                          </m:sub>
                        </m:sSub>
                        <m:r>
                          <a:rPr lang="es-ES" sz="1600" b="0" i="1" smtClean="0">
                            <a:solidFill>
                              <a:schemeClr val="tx1"/>
                            </a:solidFill>
                            <a:latin typeface="Cambria Math" panose="02040503050406030204" pitchFamily="18" charset="0"/>
                          </a:rPr>
                          <m:t>−</m:t>
                        </m:r>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𝑅𝐸𝐷</m:t>
                            </m:r>
                            <m:r>
                              <a:rPr lang="es-ES" sz="1600" b="0" i="1" smtClean="0">
                                <a:solidFill>
                                  <a:schemeClr val="tx1"/>
                                </a:solidFill>
                                <a:latin typeface="Cambria Math" panose="02040503050406030204" pitchFamily="18" charset="0"/>
                              </a:rPr>
                              <m:t>−</m:t>
                            </m:r>
                            <m:r>
                              <a:rPr lang="es-ES" sz="1600" b="0" i="1" smtClean="0">
                                <a:solidFill>
                                  <a:schemeClr val="tx1"/>
                                </a:solidFill>
                                <a:latin typeface="Cambria Math" panose="02040503050406030204" pitchFamily="18" charset="0"/>
                              </a:rPr>
                              <m:t>𝐸𝐷𝐺𝐸</m:t>
                            </m:r>
                          </m:sub>
                        </m:sSub>
                      </m:num>
                      <m:den>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𝐼𝑅𝐶</m:t>
                            </m:r>
                          </m:sub>
                        </m:sSub>
                        <m:r>
                          <a:rPr lang="es-ES" sz="1600" b="0" i="1" smtClean="0">
                            <a:solidFill>
                              <a:schemeClr val="tx1"/>
                            </a:solidFill>
                            <a:latin typeface="Cambria Math" panose="02040503050406030204" pitchFamily="18" charset="0"/>
                          </a:rPr>
                          <m:t>+</m:t>
                        </m:r>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𝑅𝐸𝐷</m:t>
                            </m:r>
                            <m:r>
                              <a:rPr lang="es-ES" sz="1600" b="0" i="1" smtClean="0">
                                <a:solidFill>
                                  <a:schemeClr val="tx1"/>
                                </a:solidFill>
                                <a:latin typeface="Cambria Math" panose="02040503050406030204" pitchFamily="18" charset="0"/>
                              </a:rPr>
                              <m:t>−</m:t>
                            </m:r>
                            <m:r>
                              <a:rPr lang="es-ES" sz="1600" b="0" i="1" smtClean="0">
                                <a:solidFill>
                                  <a:schemeClr val="tx1"/>
                                </a:solidFill>
                                <a:latin typeface="Cambria Math" panose="02040503050406030204" pitchFamily="18" charset="0"/>
                              </a:rPr>
                              <m:t>𝐸𝐷𝐺𝐸</m:t>
                            </m:r>
                          </m:sub>
                        </m:sSub>
                      </m:den>
                    </m:f>
                  </m:oMath>
                </m:oMathPara>
              </a14:m>
              <a:r>
                <a:rPr lang="es-ES" sz="1600" dirty="0">
                  <a:solidFill>
                    <a:schemeClr val="tx1"/>
                  </a:solidFill>
                  <a:latin typeface="+mj-lt"/>
                  <a:cs typeface="Times New Roman" panose="02020603050405020304" pitchFamily="18" charset="0"/>
                </a:rPr>
                <a:t/>
              </a:r>
              <a:br>
                <a:rPr lang="es-ES" sz="1600" dirty="0">
                  <a:solidFill>
                    <a:schemeClr val="tx1"/>
                  </a:solidFill>
                  <a:latin typeface="+mj-lt"/>
                  <a:cs typeface="Times New Roman" panose="02020603050405020304" pitchFamily="18" charset="0"/>
                </a:rPr>
              </a:br>
              <a:endParaRPr lang="es-ES" sz="1600" dirty="0">
                <a:solidFill>
                  <a:schemeClr val="tx1"/>
                </a:solidFill>
                <a:latin typeface="+mj-lt"/>
                <a:cs typeface="Times New Roman" panose="02020603050405020304" pitchFamily="18" charset="0"/>
              </a:endParaRPr>
            </a:p>
            <a:p>
              <a:pPr algn="r"/>
              <a:endParaRPr lang="es-ES" sz="1600" dirty="0">
                <a:solidFill>
                  <a:schemeClr val="tx1"/>
                </a:solidFill>
                <a:latin typeface="+mj-lt"/>
                <a:cs typeface="Times New Roman" panose="02020603050405020304" pitchFamily="18" charset="0"/>
              </a:endParaRPr>
            </a:p>
            <a:p>
              <a:pPr algn="r"/>
              <a:r>
                <a:rPr lang="es-ES" sz="1600" dirty="0">
                  <a:solidFill>
                    <a:schemeClr val="tx1"/>
                  </a:solidFill>
                  <a:latin typeface="+mj-lt"/>
                  <a:cs typeface="Times New Roman" panose="02020603050405020304" pitchFamily="18" charset="0"/>
                </a:rPr>
                <a:t/>
              </a:r>
              <a:br>
                <a:rPr lang="es-ES" sz="1600" dirty="0">
                  <a:solidFill>
                    <a:schemeClr val="tx1"/>
                  </a:solidFill>
                  <a:latin typeface="+mj-lt"/>
                  <a:cs typeface="Times New Roman" panose="02020603050405020304" pitchFamily="18" charset="0"/>
                </a:rPr>
              </a:br>
              <a:r>
                <a:rPr lang="es-ES" sz="1500" dirty="0">
                  <a:solidFill>
                    <a:schemeClr val="tx1"/>
                  </a:solidFill>
                  <a:latin typeface="+mj-lt"/>
                  <a:cs typeface="Times New Roman" panose="02020603050405020304" pitchFamily="18" charset="0"/>
                </a:rPr>
                <a:t>      </a:t>
              </a:r>
              <a:r>
                <a:rPr lang="es-EC" sz="1500" dirty="0">
                  <a:solidFill>
                    <a:schemeClr val="tx1"/>
                  </a:solidFill>
                  <a:latin typeface="+mj-lt"/>
                </a:rPr>
                <a:t>(Barnes et al., 2000)</a:t>
              </a:r>
              <a:endParaRPr lang="es-EC" sz="1500" dirty="0">
                <a:solidFill>
                  <a:schemeClr val="tx1"/>
                </a:solidFill>
                <a:latin typeface="+mj-lt"/>
                <a:cs typeface="Times New Roman" panose="02020603050405020304" pitchFamily="18" charset="0"/>
              </a:endParaRPr>
            </a:p>
          </dgm:t>
        </dgm:pt>
      </mc:Choice>
      <mc:Fallback xmlns="">
        <dgm:pt modelId="{5431549A-4949-427F-BAE1-BE6801CF0F02}">
          <dgm:prSet phldrT="[Texto]" custT="1">
            <dgm:style>
              <a:lnRef idx="2">
                <a:schemeClr val="accent4"/>
              </a:lnRef>
              <a:fillRef idx="1">
                <a:schemeClr val="lt1"/>
              </a:fillRef>
              <a:effectRef idx="0">
                <a:schemeClr val="accent4"/>
              </a:effectRef>
              <a:fontRef idx="minor">
                <a:schemeClr val="dk1"/>
              </a:fontRef>
            </dgm:style>
          </dgm:prSet>
          <dgm:spPr>
            <a:noFill/>
            <a:ln>
              <a:solidFill>
                <a:schemeClr val="accent2">
                  <a:lumMod val="60000"/>
                  <a:lumOff val="40000"/>
                </a:schemeClr>
              </a:solidFill>
            </a:ln>
          </dgm:spPr>
          <dgm:t>
            <a:bodyPr/>
            <a:lstStyle/>
            <a:p>
              <a:pPr algn="l"/>
              <a:r>
                <a:rPr lang="es-ES" sz="1800" dirty="0">
                  <a:solidFill>
                    <a:schemeClr val="tx1"/>
                  </a:solidFill>
                  <a:latin typeface="+mj-lt"/>
                  <a:cs typeface="Times New Roman" panose="02020603050405020304" pitchFamily="18" charset="0"/>
                </a:rPr>
                <a:t>NDRE</a:t>
              </a:r>
            </a:p>
            <a:p>
              <a:pPr algn="r"/>
              <a:r>
                <a:rPr lang="es-ES" sz="1600" dirty="0">
                  <a:solidFill>
                    <a:schemeClr val="tx1"/>
                  </a:solidFill>
                  <a:latin typeface="+mj-lt"/>
                  <a:cs typeface="Times New Roman" panose="02020603050405020304" pitchFamily="18" charset="0"/>
                </a:rPr>
                <a:t/>
              </a:r>
              <a:br>
                <a:rPr lang="es-ES" sz="1600" dirty="0">
                  <a:solidFill>
                    <a:schemeClr val="tx1"/>
                  </a:solidFill>
                  <a:latin typeface="+mj-lt"/>
                  <a:cs typeface="Times New Roman" panose="02020603050405020304" pitchFamily="18" charset="0"/>
                </a:rPr>
              </a:br>
              <a:r>
                <a:rPr lang="es-ES" sz="1600" b="0" i="0" smtClean="0">
                  <a:solidFill>
                    <a:schemeClr val="tx1"/>
                  </a:solidFill>
                  <a:latin typeface="+mj-lt"/>
                </a:rPr>
                <a:t>N𝐷𝑅𝐸=(𝑅_𝐼𝑅𝐶−𝑅_(𝑅𝐸𝐷−𝐸𝐷𝐺𝐸))/(𝑅_𝐼𝑅𝐶+𝑅_(𝑅𝐸𝐷−𝐸𝐷𝐺𝐸) )</a:t>
              </a:r>
              <a:r>
                <a:rPr lang="es-ES" sz="1600" dirty="0">
                  <a:solidFill>
                    <a:schemeClr val="tx1"/>
                  </a:solidFill>
                  <a:latin typeface="+mj-lt"/>
                  <a:cs typeface="Times New Roman" panose="02020603050405020304" pitchFamily="18" charset="0"/>
                </a:rPr>
                <a:t/>
              </a:r>
              <a:br>
                <a:rPr lang="es-ES" sz="1600" dirty="0">
                  <a:solidFill>
                    <a:schemeClr val="tx1"/>
                  </a:solidFill>
                  <a:latin typeface="+mj-lt"/>
                  <a:cs typeface="Times New Roman" panose="02020603050405020304" pitchFamily="18" charset="0"/>
                </a:rPr>
              </a:br>
              <a:endParaRPr lang="es-ES" sz="1600" dirty="0">
                <a:solidFill>
                  <a:schemeClr val="tx1"/>
                </a:solidFill>
                <a:latin typeface="+mj-lt"/>
                <a:cs typeface="Times New Roman" panose="02020603050405020304" pitchFamily="18" charset="0"/>
              </a:endParaRPr>
            </a:p>
            <a:p>
              <a:pPr algn="r"/>
              <a:endParaRPr lang="es-ES" sz="1600" dirty="0">
                <a:solidFill>
                  <a:schemeClr val="tx1"/>
                </a:solidFill>
                <a:latin typeface="+mj-lt"/>
                <a:cs typeface="Times New Roman" panose="02020603050405020304" pitchFamily="18" charset="0"/>
              </a:endParaRPr>
            </a:p>
            <a:p>
              <a:pPr algn="r"/>
              <a:r>
                <a:rPr lang="es-ES" sz="1600" dirty="0" smtClean="0">
                  <a:solidFill>
                    <a:schemeClr val="tx1"/>
                  </a:solidFill>
                  <a:latin typeface="+mj-lt"/>
                  <a:cs typeface="Times New Roman" panose="02020603050405020304" pitchFamily="18" charset="0"/>
                </a:rPr>
                <a:t/>
              </a:r>
              <a:br>
                <a:rPr lang="es-ES" sz="1600" dirty="0" smtClean="0">
                  <a:solidFill>
                    <a:schemeClr val="tx1"/>
                  </a:solidFill>
                  <a:latin typeface="+mj-lt"/>
                  <a:cs typeface="Times New Roman" panose="02020603050405020304" pitchFamily="18" charset="0"/>
                </a:rPr>
              </a:br>
              <a:r>
                <a:rPr lang="es-ES" sz="1500" dirty="0" smtClean="0">
                  <a:solidFill>
                    <a:schemeClr val="tx1"/>
                  </a:solidFill>
                  <a:latin typeface="+mj-lt"/>
                  <a:cs typeface="Times New Roman" panose="02020603050405020304" pitchFamily="18" charset="0"/>
                </a:rPr>
                <a:t>      </a:t>
              </a:r>
              <a:r>
                <a:rPr lang="es-EC" sz="1500" dirty="0" smtClean="0">
                  <a:solidFill>
                    <a:schemeClr val="tx1"/>
                  </a:solidFill>
                  <a:latin typeface="+mj-lt"/>
                </a:rPr>
                <a:t>(Barnes et al., 2000)</a:t>
              </a:r>
              <a:endParaRPr lang="es-EC" sz="1500" dirty="0">
                <a:solidFill>
                  <a:schemeClr val="tx1"/>
                </a:solidFill>
                <a:latin typeface="+mj-lt"/>
                <a:cs typeface="Times New Roman" panose="02020603050405020304" pitchFamily="18" charset="0"/>
              </a:endParaRPr>
            </a:p>
          </dgm:t>
        </dgm:pt>
      </mc:Fallback>
    </mc:AlternateContent>
    <dgm:pt modelId="{A8A41B6E-1266-4E8D-960C-8111C3D6A8A0}" type="parTrans" cxnId="{22EF9FB8-AD60-4F96-9330-81C64B09A237}">
      <dgm:prSet/>
      <dgm:spPr/>
      <dgm:t>
        <a:bodyPr/>
        <a:lstStyle/>
        <a:p>
          <a:endParaRPr lang="es-EC">
            <a:latin typeface="+mj-lt"/>
          </a:endParaRPr>
        </a:p>
      </dgm:t>
    </dgm:pt>
    <dgm:pt modelId="{B119BE89-39C2-41CA-959E-78FEA48E44C1}" type="sibTrans" cxnId="{22EF9FB8-AD60-4F96-9330-81C64B09A237}">
      <dgm:prSet/>
      <dgm:spPr/>
      <dgm:t>
        <a:bodyPr/>
        <a:lstStyle/>
        <a:p>
          <a:endParaRPr lang="es-EC">
            <a:latin typeface="+mj-lt"/>
          </a:endParaRPr>
        </a:p>
      </dgm:t>
    </dgm:pt>
    <mc:AlternateContent xmlns:mc="http://schemas.openxmlformats.org/markup-compatibility/2006" xmlns:a14="http://schemas.microsoft.com/office/drawing/2010/main">
      <mc:Choice Requires="a14">
        <dgm:pt modelId="{CE4B2DE9-4EDA-4F82-899F-9FCD394B9770}">
          <dgm:prSet phldrT="[Texto]" custT="1">
            <dgm:style>
              <a:lnRef idx="2">
                <a:schemeClr val="accent4"/>
              </a:lnRef>
              <a:fillRef idx="1">
                <a:schemeClr val="lt1"/>
              </a:fillRef>
              <a:effectRef idx="0">
                <a:schemeClr val="accent4"/>
              </a:effectRef>
              <a:fontRef idx="minor">
                <a:schemeClr val="dk1"/>
              </a:fontRef>
            </dgm:style>
          </dgm:prSet>
          <dgm:spPr>
            <a:noFill/>
            <a:ln>
              <a:solidFill>
                <a:schemeClr val="accent2">
                  <a:lumMod val="60000"/>
                  <a:lumOff val="40000"/>
                </a:schemeClr>
              </a:solidFill>
            </a:ln>
          </dgm:spPr>
          <dgm:t>
            <a:bodyPr/>
            <a:lstStyle/>
            <a:p>
              <a:pPr algn="l"/>
              <a:r>
                <a:rPr lang="es-ES" sz="1800" dirty="0">
                  <a:solidFill>
                    <a:schemeClr val="tx1"/>
                  </a:solidFill>
                  <a:latin typeface="+mj-lt"/>
                  <a:cs typeface="Times New Roman" panose="02020603050405020304" pitchFamily="18" charset="0"/>
                </a:rPr>
                <a:t>SRG</a:t>
              </a:r>
            </a:p>
            <a:p>
              <a:pPr algn="r"/>
              <a:r>
                <a:rPr lang="es-ES" sz="1500" dirty="0">
                  <a:solidFill>
                    <a:schemeClr val="tx1"/>
                  </a:solidFill>
                  <a:latin typeface="+mj-lt"/>
                  <a:cs typeface="Times New Roman" panose="02020603050405020304" pitchFamily="18" charset="0"/>
                </a:rPr>
                <a:t/>
              </a:r>
              <a:br>
                <a:rPr lang="es-ES" sz="1500" dirty="0">
                  <a:solidFill>
                    <a:schemeClr val="tx1"/>
                  </a:solidFill>
                  <a:latin typeface="+mj-lt"/>
                  <a:cs typeface="Times New Roman" panose="02020603050405020304" pitchFamily="18" charset="0"/>
                </a:rPr>
              </a:br>
              <a14:m>
                <m:oMathPara xmlns:m="http://schemas.openxmlformats.org/officeDocument/2006/math">
                  <m:oMathParaPr>
                    <m:jc m:val="centerGroup"/>
                  </m:oMathParaPr>
                  <m:oMath xmlns:m="http://schemas.openxmlformats.org/officeDocument/2006/math">
                    <m:r>
                      <a:rPr lang="es-ES" sz="1500" b="0" i="1" smtClean="0">
                        <a:solidFill>
                          <a:schemeClr val="tx1"/>
                        </a:solidFill>
                        <a:latin typeface="Cambria Math" panose="02040503050406030204" pitchFamily="18" charset="0"/>
                      </a:rPr>
                      <m:t>𝑆𝑅</m:t>
                    </m:r>
                    <m:r>
                      <a:rPr lang="es-EC" sz="1500" b="0" i="1" smtClean="0">
                        <a:solidFill>
                          <a:schemeClr val="tx1"/>
                        </a:solidFill>
                        <a:latin typeface="Cambria Math" panose="02040503050406030204" pitchFamily="18" charset="0"/>
                      </a:rPr>
                      <m:t>𝐺</m:t>
                    </m:r>
                    <m:r>
                      <a:rPr lang="es-ES" sz="1500" b="0" i="1" smtClean="0">
                        <a:solidFill>
                          <a:schemeClr val="tx1"/>
                        </a:solidFill>
                        <a:latin typeface="Cambria Math" panose="02040503050406030204" pitchFamily="18" charset="0"/>
                      </a:rPr>
                      <m:t>=</m:t>
                    </m:r>
                    <m:f>
                      <m:fPr>
                        <m:ctrlPr>
                          <a:rPr lang="es-ES" sz="1500" b="0" i="1" smtClean="0">
                            <a:solidFill>
                              <a:schemeClr val="tx1"/>
                            </a:solidFill>
                            <a:latin typeface="Cambria Math" panose="02040503050406030204" pitchFamily="18" charset="0"/>
                          </a:rPr>
                        </m:ctrlPr>
                      </m:fPr>
                      <m:num>
                        <m:sSub>
                          <m:sSubPr>
                            <m:ctrlPr>
                              <a:rPr lang="es-ES" sz="1500" b="0" i="1" smtClean="0">
                                <a:solidFill>
                                  <a:schemeClr val="tx1"/>
                                </a:solidFill>
                                <a:latin typeface="Cambria Math" panose="02040503050406030204" pitchFamily="18" charset="0"/>
                              </a:rPr>
                            </m:ctrlPr>
                          </m:sSubPr>
                          <m:e>
                            <m:r>
                              <a:rPr lang="es-ES" sz="1500" b="0" i="1" smtClean="0">
                                <a:solidFill>
                                  <a:schemeClr val="tx1"/>
                                </a:solidFill>
                                <a:latin typeface="Cambria Math" panose="02040503050406030204" pitchFamily="18" charset="0"/>
                              </a:rPr>
                              <m:t>𝑅</m:t>
                            </m:r>
                          </m:e>
                          <m:sub>
                            <m:r>
                              <a:rPr lang="es-ES" sz="1500" b="0" i="1" smtClean="0">
                                <a:solidFill>
                                  <a:schemeClr val="tx1"/>
                                </a:solidFill>
                                <a:latin typeface="Cambria Math" panose="02040503050406030204" pitchFamily="18" charset="0"/>
                              </a:rPr>
                              <m:t>𝐼𝑅𝐶</m:t>
                            </m:r>
                          </m:sub>
                        </m:sSub>
                      </m:num>
                      <m:den>
                        <m:sSub>
                          <m:sSubPr>
                            <m:ctrlPr>
                              <a:rPr lang="es-ES" sz="1500" b="0" i="1" smtClean="0">
                                <a:solidFill>
                                  <a:schemeClr val="tx1"/>
                                </a:solidFill>
                                <a:latin typeface="Cambria Math" panose="02040503050406030204" pitchFamily="18" charset="0"/>
                              </a:rPr>
                            </m:ctrlPr>
                          </m:sSubPr>
                          <m:e>
                            <m:r>
                              <a:rPr lang="es-ES" sz="1500" b="0" i="1" smtClean="0">
                                <a:solidFill>
                                  <a:schemeClr val="tx1"/>
                                </a:solidFill>
                                <a:latin typeface="Cambria Math" panose="02040503050406030204" pitchFamily="18" charset="0"/>
                              </a:rPr>
                              <m:t>𝑅</m:t>
                            </m:r>
                          </m:e>
                          <m:sub>
                            <m:r>
                              <a:rPr lang="es-EC" sz="1500" b="0" i="1" smtClean="0">
                                <a:solidFill>
                                  <a:schemeClr val="tx1"/>
                                </a:solidFill>
                                <a:latin typeface="Cambria Math" panose="02040503050406030204" pitchFamily="18" charset="0"/>
                              </a:rPr>
                              <m:t>𝑉𝐸𝑅𝐷</m:t>
                            </m:r>
                            <m:r>
                              <a:rPr lang="es-ES" sz="1500" b="0" i="1" smtClean="0">
                                <a:solidFill>
                                  <a:schemeClr val="tx1"/>
                                </a:solidFill>
                                <a:latin typeface="Cambria Math" panose="02040503050406030204" pitchFamily="18" charset="0"/>
                              </a:rPr>
                              <m:t>𝐸</m:t>
                            </m:r>
                          </m:sub>
                        </m:sSub>
                      </m:den>
                    </m:f>
                  </m:oMath>
                </m:oMathPara>
              </a14:m>
              <a:r>
                <a:rPr lang="es-ES" sz="1500" dirty="0">
                  <a:solidFill>
                    <a:schemeClr val="tx1"/>
                  </a:solidFill>
                  <a:latin typeface="+mj-lt"/>
                  <a:cs typeface="Times New Roman" panose="02020603050405020304" pitchFamily="18" charset="0"/>
                </a:rPr>
                <a:t/>
              </a:r>
              <a:br>
                <a:rPr lang="es-ES" sz="1500" dirty="0">
                  <a:solidFill>
                    <a:schemeClr val="tx1"/>
                  </a:solidFill>
                  <a:latin typeface="+mj-lt"/>
                  <a:cs typeface="Times New Roman" panose="02020603050405020304" pitchFamily="18" charset="0"/>
                </a:rPr>
              </a:br>
              <a:r>
                <a:rPr lang="es-ES" sz="1500" dirty="0">
                  <a:solidFill>
                    <a:schemeClr val="tx1"/>
                  </a:solidFill>
                  <a:latin typeface="+mj-lt"/>
                  <a:cs typeface="Times New Roman" panose="02020603050405020304" pitchFamily="18" charset="0"/>
                </a:rPr>
                <a:t/>
              </a:r>
              <a:br>
                <a:rPr lang="es-ES" sz="1500" dirty="0">
                  <a:solidFill>
                    <a:schemeClr val="tx1"/>
                  </a:solidFill>
                  <a:latin typeface="+mj-lt"/>
                  <a:cs typeface="Times New Roman" panose="02020603050405020304" pitchFamily="18" charset="0"/>
                </a:rPr>
              </a:br>
              <a:r>
                <a:rPr lang="es-ES" sz="1500" dirty="0">
                  <a:solidFill>
                    <a:schemeClr val="tx1"/>
                  </a:solidFill>
                  <a:latin typeface="+mj-lt"/>
                  <a:cs typeface="Times New Roman" panose="02020603050405020304" pitchFamily="18" charset="0"/>
                </a:rPr>
                <a:t>                 </a:t>
              </a:r>
              <a:br>
                <a:rPr lang="es-ES" sz="1500" dirty="0">
                  <a:solidFill>
                    <a:schemeClr val="tx1"/>
                  </a:solidFill>
                  <a:latin typeface="+mj-lt"/>
                  <a:cs typeface="Times New Roman" panose="02020603050405020304" pitchFamily="18" charset="0"/>
                </a:rPr>
              </a:br>
              <a:r>
                <a:rPr lang="es-ES" sz="1500" dirty="0">
                  <a:solidFill>
                    <a:schemeClr val="tx1"/>
                  </a:solidFill>
                  <a:latin typeface="+mj-lt"/>
                  <a:cs typeface="Times New Roman" panose="02020603050405020304" pitchFamily="18" charset="0"/>
                </a:rPr>
                <a:t>    </a:t>
              </a:r>
              <a:r>
                <a:rPr lang="es-EC" sz="1500" dirty="0">
                  <a:solidFill>
                    <a:schemeClr val="tx1"/>
                  </a:solidFill>
                  <a:latin typeface="+mj-lt"/>
                </a:rPr>
                <a:t>(</a:t>
              </a:r>
              <a:r>
                <a:rPr lang="es-EC" sz="1500" dirty="0" err="1">
                  <a:solidFill>
                    <a:schemeClr val="tx1"/>
                  </a:solidFill>
                  <a:latin typeface="+mj-lt"/>
                </a:rPr>
                <a:t>Jordan</a:t>
              </a:r>
              <a:r>
                <a:rPr lang="es-EC" sz="1500" dirty="0">
                  <a:solidFill>
                    <a:schemeClr val="tx1"/>
                  </a:solidFill>
                  <a:latin typeface="+mj-lt"/>
                </a:rPr>
                <a:t>, 1969)</a:t>
              </a:r>
            </a:p>
          </dgm:t>
        </dgm:pt>
      </mc:Choice>
      <mc:Fallback xmlns="">
        <dgm:pt modelId="{CE4B2DE9-4EDA-4F82-899F-9FCD394B9770}">
          <dgm:prSet phldrT="[Texto]" custT="1">
            <dgm:style>
              <a:lnRef idx="2">
                <a:schemeClr val="accent4"/>
              </a:lnRef>
              <a:fillRef idx="1">
                <a:schemeClr val="lt1"/>
              </a:fillRef>
              <a:effectRef idx="0">
                <a:schemeClr val="accent4"/>
              </a:effectRef>
              <a:fontRef idx="minor">
                <a:schemeClr val="dk1"/>
              </a:fontRef>
            </dgm:style>
          </dgm:prSet>
          <dgm:spPr>
            <a:noFill/>
            <a:ln>
              <a:solidFill>
                <a:schemeClr val="accent2">
                  <a:lumMod val="60000"/>
                  <a:lumOff val="40000"/>
                </a:schemeClr>
              </a:solidFill>
            </a:ln>
          </dgm:spPr>
          <dgm:t>
            <a:bodyPr/>
            <a:lstStyle/>
            <a:p>
              <a:pPr algn="l"/>
              <a:r>
                <a:rPr lang="es-ES" sz="1800" dirty="0" smtClean="0">
                  <a:solidFill>
                    <a:schemeClr val="tx1"/>
                  </a:solidFill>
                  <a:latin typeface="+mj-lt"/>
                  <a:cs typeface="Times New Roman" panose="02020603050405020304" pitchFamily="18" charset="0"/>
                </a:rPr>
                <a:t>SRG</a:t>
              </a:r>
            </a:p>
            <a:p>
              <a:pPr algn="r"/>
              <a:r>
                <a:rPr lang="es-ES" sz="1500" dirty="0">
                  <a:solidFill>
                    <a:schemeClr val="tx1"/>
                  </a:solidFill>
                  <a:latin typeface="+mj-lt"/>
                  <a:cs typeface="Times New Roman" panose="02020603050405020304" pitchFamily="18" charset="0"/>
                </a:rPr>
                <a:t/>
              </a:r>
              <a:br>
                <a:rPr lang="es-ES" sz="1500" dirty="0">
                  <a:solidFill>
                    <a:schemeClr val="tx1"/>
                  </a:solidFill>
                  <a:latin typeface="+mj-lt"/>
                  <a:cs typeface="Times New Roman" panose="02020603050405020304" pitchFamily="18" charset="0"/>
                </a:rPr>
              </a:br>
              <a:r>
                <a:rPr lang="es-ES" sz="1500" b="0" i="0" smtClean="0">
                  <a:solidFill>
                    <a:schemeClr val="tx1"/>
                  </a:solidFill>
                  <a:latin typeface="Cambria Math" panose="02040503050406030204" pitchFamily="18" charset="0"/>
                </a:rPr>
                <a:t>𝑆𝑅</a:t>
              </a:r>
              <a:r>
                <a:rPr lang="es-EC" sz="1500" b="0" i="0" smtClean="0">
                  <a:solidFill>
                    <a:schemeClr val="tx1"/>
                  </a:solidFill>
                  <a:latin typeface="Cambria Math" panose="02040503050406030204" pitchFamily="18" charset="0"/>
                </a:rPr>
                <a:t>𝐺</a:t>
              </a:r>
              <a:r>
                <a:rPr lang="es-ES" sz="1500" b="0" i="0" smtClean="0">
                  <a:solidFill>
                    <a:schemeClr val="tx1"/>
                  </a:solidFill>
                  <a:latin typeface="Cambria Math" panose="02040503050406030204" pitchFamily="18" charset="0"/>
                </a:rPr>
                <a:t>=</a:t>
              </a:r>
              <a:r>
                <a:rPr lang="es-ES" sz="1500" b="0" i="0" smtClean="0">
                  <a:solidFill>
                    <a:schemeClr val="tx1"/>
                  </a:solidFill>
                  <a:latin typeface="Cambria Math" panose="02040503050406030204" pitchFamily="18" charset="0"/>
                </a:rPr>
                <a:t>𝑅_𝐼𝑅𝐶/𝑅_</a:t>
              </a:r>
              <a:r>
                <a:rPr lang="es-EC" sz="1500" b="0" i="0" smtClean="0">
                  <a:solidFill>
                    <a:schemeClr val="tx1"/>
                  </a:solidFill>
                  <a:latin typeface="Cambria Math" panose="02040503050406030204" pitchFamily="18" charset="0"/>
                </a:rPr>
                <a:t>𝑉𝐸𝑅𝐷</a:t>
              </a:r>
              <a:r>
                <a:rPr lang="es-ES" sz="1500" b="0" i="0" smtClean="0">
                  <a:solidFill>
                    <a:schemeClr val="tx1"/>
                  </a:solidFill>
                  <a:latin typeface="Cambria Math" panose="02040503050406030204" pitchFamily="18" charset="0"/>
                </a:rPr>
                <a:t>𝐸 </a:t>
              </a:r>
              <a:r>
                <a:rPr lang="es-ES" sz="1500" dirty="0" smtClean="0">
                  <a:solidFill>
                    <a:schemeClr val="tx1"/>
                  </a:solidFill>
                  <a:latin typeface="+mj-lt"/>
                  <a:cs typeface="Times New Roman" panose="02020603050405020304" pitchFamily="18" charset="0"/>
                </a:rPr>
                <a:t/>
              </a:r>
              <a:br>
                <a:rPr lang="es-ES" sz="1500" dirty="0" smtClean="0">
                  <a:solidFill>
                    <a:schemeClr val="tx1"/>
                  </a:solidFill>
                  <a:latin typeface="+mj-lt"/>
                  <a:cs typeface="Times New Roman" panose="02020603050405020304" pitchFamily="18" charset="0"/>
                </a:rPr>
              </a:br>
              <a:r>
                <a:rPr lang="es-ES" sz="1500" dirty="0" smtClean="0">
                  <a:solidFill>
                    <a:schemeClr val="tx1"/>
                  </a:solidFill>
                  <a:latin typeface="+mj-lt"/>
                  <a:cs typeface="Times New Roman" panose="02020603050405020304" pitchFamily="18" charset="0"/>
                </a:rPr>
                <a:t/>
              </a:r>
              <a:br>
                <a:rPr lang="es-ES" sz="1500" dirty="0" smtClean="0">
                  <a:solidFill>
                    <a:schemeClr val="tx1"/>
                  </a:solidFill>
                  <a:latin typeface="+mj-lt"/>
                  <a:cs typeface="Times New Roman" panose="02020603050405020304" pitchFamily="18" charset="0"/>
                </a:rPr>
              </a:br>
              <a:r>
                <a:rPr lang="es-ES" sz="1500" dirty="0" smtClean="0">
                  <a:solidFill>
                    <a:schemeClr val="tx1"/>
                  </a:solidFill>
                  <a:latin typeface="+mj-lt"/>
                  <a:cs typeface="Times New Roman" panose="02020603050405020304" pitchFamily="18" charset="0"/>
                </a:rPr>
                <a:t>                 </a:t>
              </a:r>
              <a:br>
                <a:rPr lang="es-ES" sz="1500" dirty="0" smtClean="0">
                  <a:solidFill>
                    <a:schemeClr val="tx1"/>
                  </a:solidFill>
                  <a:latin typeface="+mj-lt"/>
                  <a:cs typeface="Times New Roman" panose="02020603050405020304" pitchFamily="18" charset="0"/>
                </a:rPr>
              </a:br>
              <a:r>
                <a:rPr lang="es-ES" sz="1500" dirty="0" smtClean="0">
                  <a:solidFill>
                    <a:schemeClr val="tx1"/>
                  </a:solidFill>
                  <a:latin typeface="+mj-lt"/>
                  <a:cs typeface="Times New Roman" panose="02020603050405020304" pitchFamily="18" charset="0"/>
                </a:rPr>
                <a:t>    </a:t>
              </a:r>
              <a:r>
                <a:rPr lang="es-EC" sz="1500" dirty="0" smtClean="0">
                  <a:solidFill>
                    <a:schemeClr val="tx1"/>
                  </a:solidFill>
                  <a:latin typeface="+mj-lt"/>
                </a:rPr>
                <a:t>(</a:t>
              </a:r>
              <a:r>
                <a:rPr lang="es-EC" sz="1500" dirty="0" err="1" smtClean="0">
                  <a:solidFill>
                    <a:schemeClr val="tx1"/>
                  </a:solidFill>
                  <a:latin typeface="+mj-lt"/>
                </a:rPr>
                <a:t>Jordan</a:t>
              </a:r>
              <a:r>
                <a:rPr lang="es-EC" sz="1500" dirty="0" smtClean="0">
                  <a:solidFill>
                    <a:schemeClr val="tx1"/>
                  </a:solidFill>
                  <a:latin typeface="+mj-lt"/>
                </a:rPr>
                <a:t>, 1969)</a:t>
              </a:r>
              <a:endParaRPr lang="es-EC" sz="1500" dirty="0">
                <a:solidFill>
                  <a:schemeClr val="tx1"/>
                </a:solidFill>
                <a:latin typeface="+mj-lt"/>
              </a:endParaRPr>
            </a:p>
          </dgm:t>
        </dgm:pt>
      </mc:Fallback>
    </mc:AlternateContent>
    <dgm:pt modelId="{5B67ADBA-1FC0-457B-A4D1-BCE0844B798D}" type="parTrans" cxnId="{1F3CCF9F-58EC-41A8-A86B-AA26A5B8516A}">
      <dgm:prSet/>
      <dgm:spPr/>
      <dgm:t>
        <a:bodyPr/>
        <a:lstStyle/>
        <a:p>
          <a:endParaRPr lang="es-EC">
            <a:latin typeface="+mj-lt"/>
          </a:endParaRPr>
        </a:p>
      </dgm:t>
    </dgm:pt>
    <dgm:pt modelId="{D5799546-FB54-415D-8BAF-740BC06A64A9}" type="sibTrans" cxnId="{1F3CCF9F-58EC-41A8-A86B-AA26A5B8516A}">
      <dgm:prSet/>
      <dgm:spPr/>
      <dgm:t>
        <a:bodyPr/>
        <a:lstStyle/>
        <a:p>
          <a:endParaRPr lang="es-EC">
            <a:latin typeface="+mj-lt"/>
          </a:endParaRPr>
        </a:p>
      </dgm:t>
    </dgm:pt>
    <mc:AlternateContent xmlns:mc="http://schemas.openxmlformats.org/markup-compatibility/2006" xmlns:a14="http://schemas.microsoft.com/office/drawing/2010/main">
      <mc:Choice Requires="a14">
        <dgm:pt modelId="{3E0EE314-077B-4BC0-AD67-4BCC58E350D7}">
          <dgm:prSet phldrT="[Texto]" custT="1">
            <dgm:style>
              <a:lnRef idx="2">
                <a:schemeClr val="accent4"/>
              </a:lnRef>
              <a:fillRef idx="1">
                <a:schemeClr val="lt1"/>
              </a:fillRef>
              <a:effectRef idx="0">
                <a:schemeClr val="accent4"/>
              </a:effectRef>
              <a:fontRef idx="minor">
                <a:schemeClr val="dk1"/>
              </a:fontRef>
            </dgm:style>
          </dgm:prSet>
          <dgm:spPr>
            <a:noFill/>
            <a:ln>
              <a:solidFill>
                <a:schemeClr val="accent2">
                  <a:lumMod val="60000"/>
                  <a:lumOff val="40000"/>
                </a:schemeClr>
              </a:solidFill>
            </a:ln>
          </dgm:spPr>
          <dgm:t>
            <a:bodyPr/>
            <a:lstStyle/>
            <a:p>
              <a:pPr algn="l"/>
              <a:r>
                <a:rPr lang="es-ES" sz="1800" dirty="0">
                  <a:solidFill>
                    <a:schemeClr val="tx1"/>
                  </a:solidFill>
                  <a:latin typeface="+mj-lt"/>
                  <a:cs typeface="Times New Roman" panose="02020603050405020304" pitchFamily="18" charset="0"/>
                </a:rPr>
                <a:t>SRRE</a:t>
              </a:r>
            </a:p>
            <a:p>
              <a:pPr algn="l"/>
              <a:endParaRPr lang="es-ES" sz="1600" b="0" i="1" dirty="0">
                <a:solidFill>
                  <a:schemeClr val="tx1"/>
                </a:solidFill>
                <a:latin typeface="+mj-lt"/>
              </a:endParaRPr>
            </a:p>
            <a:p>
              <a:pPr algn="l"/>
              <a14:m>
                <m:oMathPara xmlns:m="http://schemas.openxmlformats.org/officeDocument/2006/math">
                  <m:oMathParaPr>
                    <m:jc m:val="center"/>
                  </m:oMathParaPr>
                  <m:oMath xmlns:m="http://schemas.openxmlformats.org/officeDocument/2006/math">
                    <m:r>
                      <a:rPr lang="es-ES" sz="1600" b="0" i="1" smtClean="0">
                        <a:solidFill>
                          <a:schemeClr val="tx1"/>
                        </a:solidFill>
                        <a:latin typeface="Cambria Math" panose="02040503050406030204" pitchFamily="18" charset="0"/>
                      </a:rPr>
                      <m:t>𝑆𝑅𝑅𝐸</m:t>
                    </m:r>
                    <m:r>
                      <a:rPr lang="es-ES" sz="1600" b="0" i="1" smtClean="0">
                        <a:solidFill>
                          <a:schemeClr val="tx1"/>
                        </a:solidFill>
                        <a:latin typeface="Cambria Math" panose="02040503050406030204" pitchFamily="18" charset="0"/>
                      </a:rPr>
                      <m:t>=</m:t>
                    </m:r>
                    <m:f>
                      <m:fPr>
                        <m:ctrlPr>
                          <a:rPr lang="es-ES" sz="1600" b="0" i="1" smtClean="0">
                            <a:solidFill>
                              <a:schemeClr val="tx1"/>
                            </a:solidFill>
                            <a:latin typeface="Cambria Math" panose="02040503050406030204" pitchFamily="18" charset="0"/>
                          </a:rPr>
                        </m:ctrlPr>
                      </m:fPr>
                      <m:num>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𝐼𝑅𝐶</m:t>
                            </m:r>
                          </m:sub>
                        </m:sSub>
                      </m:num>
                      <m:den>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𝑅𝐸𝐷</m:t>
                            </m:r>
                            <m:r>
                              <a:rPr lang="es-ES" sz="1600" b="0" i="1" smtClean="0">
                                <a:solidFill>
                                  <a:schemeClr val="tx1"/>
                                </a:solidFill>
                                <a:latin typeface="Cambria Math" panose="02040503050406030204" pitchFamily="18" charset="0"/>
                              </a:rPr>
                              <m:t>−</m:t>
                            </m:r>
                            <m:r>
                              <a:rPr lang="es-ES" sz="1600" b="0" i="1" smtClean="0">
                                <a:solidFill>
                                  <a:schemeClr val="tx1"/>
                                </a:solidFill>
                                <a:latin typeface="Cambria Math" panose="02040503050406030204" pitchFamily="18" charset="0"/>
                              </a:rPr>
                              <m:t>𝐸𝐷𝐺𝐸</m:t>
                            </m:r>
                          </m:sub>
                        </m:sSub>
                      </m:den>
                    </m:f>
                  </m:oMath>
                </m:oMathPara>
              </a14:m>
              <a:endParaRPr lang="es-ES" sz="1500" dirty="0">
                <a:solidFill>
                  <a:schemeClr val="tx1"/>
                </a:solidFill>
                <a:latin typeface="+mj-lt"/>
                <a:cs typeface="Times New Roman" panose="02020603050405020304" pitchFamily="18" charset="0"/>
              </a:endParaRPr>
            </a:p>
            <a:p>
              <a:pPr algn="r"/>
              <a:r>
                <a:rPr lang="es-ES" sz="1500" dirty="0">
                  <a:solidFill>
                    <a:schemeClr val="tx1"/>
                  </a:solidFill>
                  <a:latin typeface="+mj-lt"/>
                  <a:cs typeface="Times New Roman" panose="02020603050405020304" pitchFamily="18" charset="0"/>
                </a:rPr>
                <a:t/>
              </a:r>
              <a:br>
                <a:rPr lang="es-ES" sz="1500" dirty="0">
                  <a:solidFill>
                    <a:schemeClr val="tx1"/>
                  </a:solidFill>
                  <a:latin typeface="+mj-lt"/>
                  <a:cs typeface="Times New Roman" panose="02020603050405020304" pitchFamily="18" charset="0"/>
                </a:rPr>
              </a:br>
              <a:r>
                <a:rPr lang="es-ES" sz="1500" dirty="0">
                  <a:solidFill>
                    <a:schemeClr val="tx1"/>
                  </a:solidFill>
                  <a:latin typeface="+mj-lt"/>
                  <a:cs typeface="Times New Roman" panose="02020603050405020304" pitchFamily="18" charset="0"/>
                </a:rPr>
                <a:t>      </a:t>
              </a:r>
              <a14:m>
                <m:oMath xmlns:m="http://schemas.openxmlformats.org/officeDocument/2006/math">
                  <m:r>
                    <a:rPr lang="es-ES" sz="1500" b="0" i="0" smtClean="0">
                      <a:solidFill>
                        <a:schemeClr val="tx1"/>
                      </a:solidFill>
                      <a:latin typeface="Cambria Math" panose="02040503050406030204" pitchFamily="18" charset="0"/>
                    </a:rPr>
                    <m:t>(</m:t>
                  </m:r>
                </m:oMath>
              </a14:m>
              <a:r>
                <a:rPr lang="es-EC" sz="1500" b="0" i="0" dirty="0" err="1">
                  <a:solidFill>
                    <a:schemeClr val="tx1"/>
                  </a:solidFill>
                  <a:latin typeface="+mj-lt"/>
                </a:rPr>
                <a:t>Gitelson</a:t>
              </a:r>
              <a:r>
                <a:rPr lang="es-EC" sz="1500" b="0" i="0" dirty="0">
                  <a:solidFill>
                    <a:schemeClr val="tx1"/>
                  </a:solidFill>
                  <a:latin typeface="+mj-lt"/>
                </a:rPr>
                <a:t> &amp; </a:t>
              </a:r>
              <a:r>
                <a:rPr lang="es-EC" sz="1500" b="0" i="0" dirty="0" err="1">
                  <a:solidFill>
                    <a:schemeClr val="tx1"/>
                  </a:solidFill>
                  <a:latin typeface="+mj-lt"/>
                </a:rPr>
                <a:t>Merzlyak</a:t>
              </a:r>
              <a:r>
                <a:rPr lang="es-EC" sz="1500" b="0" i="0" dirty="0">
                  <a:solidFill>
                    <a:schemeClr val="tx1"/>
                  </a:solidFill>
                  <a:latin typeface="+mj-lt"/>
                </a:rPr>
                <a:t>, 1994</a:t>
              </a:r>
              <a14:m>
                <m:oMath xmlns:m="http://schemas.openxmlformats.org/officeDocument/2006/math">
                  <m:r>
                    <a:rPr lang="es-ES" sz="1500" b="0" i="0" smtClean="0">
                      <a:solidFill>
                        <a:schemeClr val="tx1"/>
                      </a:solidFill>
                      <a:latin typeface="Cambria Math" panose="02040503050406030204" pitchFamily="18" charset="0"/>
                    </a:rPr>
                    <m:t>)</m:t>
                  </m:r>
                </m:oMath>
              </a14:m>
              <a:endParaRPr lang="es-EC" sz="1500" i="0" dirty="0">
                <a:solidFill>
                  <a:schemeClr val="tx1"/>
                </a:solidFill>
                <a:latin typeface="+mj-lt"/>
              </a:endParaRPr>
            </a:p>
          </dgm:t>
        </dgm:pt>
      </mc:Choice>
      <mc:Fallback xmlns="">
        <dgm:pt modelId="{3E0EE314-077B-4BC0-AD67-4BCC58E350D7}">
          <dgm:prSet phldrT="[Texto]" custT="1">
            <dgm:style>
              <a:lnRef idx="2">
                <a:schemeClr val="accent4"/>
              </a:lnRef>
              <a:fillRef idx="1">
                <a:schemeClr val="lt1"/>
              </a:fillRef>
              <a:effectRef idx="0">
                <a:schemeClr val="accent4"/>
              </a:effectRef>
              <a:fontRef idx="minor">
                <a:schemeClr val="dk1"/>
              </a:fontRef>
            </dgm:style>
          </dgm:prSet>
          <dgm:spPr>
            <a:noFill/>
            <a:ln>
              <a:solidFill>
                <a:schemeClr val="accent2">
                  <a:lumMod val="60000"/>
                  <a:lumOff val="40000"/>
                </a:schemeClr>
              </a:solidFill>
            </a:ln>
          </dgm:spPr>
          <dgm:t>
            <a:bodyPr/>
            <a:lstStyle/>
            <a:p>
              <a:pPr algn="l"/>
              <a:r>
                <a:rPr lang="es-ES" sz="1800" dirty="0">
                  <a:solidFill>
                    <a:schemeClr val="tx1"/>
                  </a:solidFill>
                  <a:latin typeface="+mj-lt"/>
                  <a:cs typeface="Times New Roman" panose="02020603050405020304" pitchFamily="18" charset="0"/>
                </a:rPr>
                <a:t>SRRE</a:t>
              </a:r>
            </a:p>
            <a:p>
              <a:pPr algn="l"/>
              <a:endParaRPr lang="es-ES" sz="1600" b="0" i="1" dirty="0">
                <a:solidFill>
                  <a:schemeClr val="tx1"/>
                </a:solidFill>
                <a:latin typeface="+mj-lt"/>
              </a:endParaRPr>
            </a:p>
            <a:p>
              <a:pPr algn="l"/>
              <a:r>
                <a:rPr lang="es-ES" sz="1600" b="0" i="0" smtClean="0">
                  <a:solidFill>
                    <a:schemeClr val="tx1"/>
                  </a:solidFill>
                  <a:latin typeface="+mj-lt"/>
                </a:rPr>
                <a:t>𝑆𝑅𝑅𝐸=𝑅_𝐼𝑅𝐶/𝑅_(𝑅𝐸𝐷−𝐸𝐷𝐺𝐸) </a:t>
              </a:r>
              <a:endParaRPr lang="es-ES" sz="1500" dirty="0">
                <a:solidFill>
                  <a:schemeClr val="tx1"/>
                </a:solidFill>
                <a:latin typeface="+mj-lt"/>
                <a:cs typeface="Times New Roman" panose="02020603050405020304" pitchFamily="18" charset="0"/>
              </a:endParaRPr>
            </a:p>
            <a:p>
              <a:pPr algn="r"/>
              <a:r>
                <a:rPr lang="es-ES" sz="1500" dirty="0">
                  <a:solidFill>
                    <a:schemeClr val="tx1"/>
                  </a:solidFill>
                  <a:latin typeface="+mj-lt"/>
                  <a:cs typeface="Times New Roman" panose="02020603050405020304" pitchFamily="18" charset="0"/>
                </a:rPr>
                <a:t/>
              </a:r>
              <a:br>
                <a:rPr lang="es-ES" sz="1500" dirty="0">
                  <a:solidFill>
                    <a:schemeClr val="tx1"/>
                  </a:solidFill>
                  <a:latin typeface="+mj-lt"/>
                  <a:cs typeface="Times New Roman" panose="02020603050405020304" pitchFamily="18" charset="0"/>
                </a:rPr>
              </a:br>
              <a:r>
                <a:rPr lang="es-ES" sz="1500" dirty="0">
                  <a:solidFill>
                    <a:schemeClr val="tx1"/>
                  </a:solidFill>
                  <a:latin typeface="+mj-lt"/>
                  <a:cs typeface="Times New Roman" panose="02020603050405020304" pitchFamily="18" charset="0"/>
                </a:rPr>
                <a:t>      </a:t>
              </a:r>
              <a:r>
                <a:rPr lang="es-ES" sz="1500" b="0" i="0" smtClean="0">
                  <a:solidFill>
                    <a:schemeClr val="tx1"/>
                  </a:solidFill>
                  <a:latin typeface="+mj-lt"/>
                </a:rPr>
                <a:t>(</a:t>
              </a:r>
              <a:r>
                <a:rPr lang="es-EC" sz="1500" b="0" i="0" dirty="0" err="1">
                  <a:solidFill>
                    <a:schemeClr val="tx1"/>
                  </a:solidFill>
                  <a:latin typeface="+mj-lt"/>
                </a:rPr>
                <a:t>Gitelson</a:t>
              </a:r>
              <a:r>
                <a:rPr lang="es-EC" sz="1500" b="0" i="0" dirty="0">
                  <a:solidFill>
                    <a:schemeClr val="tx1"/>
                  </a:solidFill>
                  <a:latin typeface="+mj-lt"/>
                </a:rPr>
                <a:t> &amp; </a:t>
              </a:r>
              <a:r>
                <a:rPr lang="es-EC" sz="1500" b="0" i="0" dirty="0" err="1">
                  <a:solidFill>
                    <a:schemeClr val="tx1"/>
                  </a:solidFill>
                  <a:latin typeface="+mj-lt"/>
                </a:rPr>
                <a:t>Merzlyak</a:t>
              </a:r>
              <a:r>
                <a:rPr lang="es-EC" sz="1500" b="0" i="0" dirty="0">
                  <a:solidFill>
                    <a:schemeClr val="tx1"/>
                  </a:solidFill>
                  <a:latin typeface="+mj-lt"/>
                </a:rPr>
                <a:t>, 1994</a:t>
              </a:r>
              <a:r>
                <a:rPr lang="es-ES" sz="1500" b="0" i="0" smtClean="0">
                  <a:solidFill>
                    <a:schemeClr val="tx1"/>
                  </a:solidFill>
                  <a:latin typeface="+mj-lt"/>
                </a:rPr>
                <a:t>)</a:t>
              </a:r>
              <a:endParaRPr lang="es-EC" sz="1500" i="0" dirty="0">
                <a:solidFill>
                  <a:schemeClr val="tx1"/>
                </a:solidFill>
                <a:latin typeface="+mj-lt"/>
              </a:endParaRPr>
            </a:p>
          </dgm:t>
        </dgm:pt>
      </mc:Fallback>
    </mc:AlternateContent>
    <dgm:pt modelId="{B8100ED8-9441-45AF-8B5A-6F4539F056B0}" type="parTrans" cxnId="{77DB5F1A-9A97-4A7B-9A06-AF6ACCA8A0DE}">
      <dgm:prSet/>
      <dgm:spPr/>
      <dgm:t>
        <a:bodyPr/>
        <a:lstStyle/>
        <a:p>
          <a:endParaRPr lang="es-EC">
            <a:latin typeface="+mj-lt"/>
          </a:endParaRPr>
        </a:p>
      </dgm:t>
    </dgm:pt>
    <dgm:pt modelId="{BEEF772C-92DA-4ACB-A33D-44F2BE2C3B13}" type="sibTrans" cxnId="{77DB5F1A-9A97-4A7B-9A06-AF6ACCA8A0DE}">
      <dgm:prSet/>
      <dgm:spPr/>
      <dgm:t>
        <a:bodyPr/>
        <a:lstStyle/>
        <a:p>
          <a:endParaRPr lang="es-EC">
            <a:latin typeface="+mj-lt"/>
          </a:endParaRPr>
        </a:p>
      </dgm:t>
    </dgm:pt>
    <mc:AlternateContent xmlns:mc="http://schemas.openxmlformats.org/markup-compatibility/2006" xmlns:a14="http://schemas.microsoft.com/office/drawing/2010/main">
      <mc:Choice Requires="a14">
        <dgm:pt modelId="{E66CE17B-7D5F-407A-B056-1DDB04CC59A9}">
          <dgm:prSet phldrT="[Texto]" custT="1">
            <dgm:style>
              <a:lnRef idx="2">
                <a:schemeClr val="accent4"/>
              </a:lnRef>
              <a:fillRef idx="1">
                <a:schemeClr val="lt1"/>
              </a:fillRef>
              <a:effectRef idx="0">
                <a:schemeClr val="accent4"/>
              </a:effectRef>
              <a:fontRef idx="minor">
                <a:schemeClr val="dk1"/>
              </a:fontRef>
            </dgm:style>
          </dgm:prSet>
          <dgm:spPr>
            <a:noFill/>
            <a:ln>
              <a:solidFill>
                <a:schemeClr val="accent2">
                  <a:lumMod val="60000"/>
                  <a:lumOff val="40000"/>
                </a:schemeClr>
              </a:solidFill>
            </a:ln>
          </dgm:spPr>
          <dgm:t>
            <a:bodyPr/>
            <a:lstStyle/>
            <a:p>
              <a:pPr algn="l"/>
              <a:r>
                <a:rPr lang="es-ES" sz="1800" dirty="0">
                  <a:solidFill>
                    <a:schemeClr val="tx1"/>
                  </a:solidFill>
                  <a:latin typeface="+mj-lt"/>
                  <a:cs typeface="Times New Roman" panose="02020603050405020304" pitchFamily="18" charset="0"/>
                </a:rPr>
                <a:t>TNDVI</a:t>
              </a:r>
            </a:p>
            <a:p>
              <a:pPr algn="r"/>
              <a:r>
                <a:rPr lang="es-ES" sz="1600" dirty="0">
                  <a:solidFill>
                    <a:schemeClr val="tx1"/>
                  </a:solidFill>
                  <a:latin typeface="+mj-lt"/>
                  <a:cs typeface="Times New Roman" panose="02020603050405020304" pitchFamily="18" charset="0"/>
                </a:rPr>
                <a:t/>
              </a:r>
              <a:br>
                <a:rPr lang="es-ES" sz="1600" dirty="0">
                  <a:solidFill>
                    <a:schemeClr val="tx1"/>
                  </a:solidFill>
                  <a:latin typeface="+mj-lt"/>
                  <a:cs typeface="Times New Roman" panose="02020603050405020304" pitchFamily="18" charset="0"/>
                </a:rPr>
              </a:br>
              <a14:m>
                <m:oMathPara xmlns:m="http://schemas.openxmlformats.org/officeDocument/2006/math">
                  <m:oMathParaPr>
                    <m:jc m:val="centerGroup"/>
                  </m:oMathParaPr>
                  <m:oMath xmlns:m="http://schemas.openxmlformats.org/officeDocument/2006/math">
                    <m:r>
                      <m:rPr>
                        <m:sty m:val="p"/>
                      </m:rPr>
                      <a:rPr lang="es-ES" sz="1600" b="0" i="0" smtClean="0">
                        <a:solidFill>
                          <a:schemeClr val="tx1"/>
                        </a:solidFill>
                        <a:latin typeface="Cambria Math" panose="02040503050406030204" pitchFamily="18" charset="0"/>
                      </a:rPr>
                      <m:t>T</m:t>
                    </m:r>
                    <m:r>
                      <a:rPr lang="es-ES" sz="1600" b="0" i="1" smtClean="0">
                        <a:solidFill>
                          <a:schemeClr val="tx1"/>
                        </a:solidFill>
                        <a:latin typeface="Cambria Math" panose="02040503050406030204" pitchFamily="18" charset="0"/>
                      </a:rPr>
                      <m:t>𝑁𝐷𝑉𝐼</m:t>
                    </m:r>
                    <m:r>
                      <a:rPr lang="es-ES" sz="1600" b="0" i="1" smtClean="0">
                        <a:solidFill>
                          <a:schemeClr val="tx1"/>
                        </a:solidFill>
                        <a:latin typeface="Cambria Math" panose="02040503050406030204" pitchFamily="18" charset="0"/>
                      </a:rPr>
                      <m:t>=</m:t>
                    </m:r>
                    <m:rad>
                      <m:radPr>
                        <m:degHide m:val="on"/>
                        <m:ctrlPr>
                          <a:rPr lang="es-ES" sz="1600" b="0" i="1" smtClean="0">
                            <a:solidFill>
                              <a:schemeClr val="tx1"/>
                            </a:solidFill>
                            <a:latin typeface="Cambria Math" panose="02040503050406030204" pitchFamily="18" charset="0"/>
                          </a:rPr>
                        </m:ctrlPr>
                      </m:radPr>
                      <m:deg/>
                      <m:e>
                        <m:f>
                          <m:fPr>
                            <m:ctrlPr>
                              <a:rPr lang="es-ES" sz="1600" b="0" i="1" smtClean="0">
                                <a:solidFill>
                                  <a:schemeClr val="tx1"/>
                                </a:solidFill>
                                <a:latin typeface="Cambria Math" panose="02040503050406030204" pitchFamily="18" charset="0"/>
                              </a:rPr>
                            </m:ctrlPr>
                          </m:fPr>
                          <m:num>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𝐼𝑅𝐶</m:t>
                                </m:r>
                              </m:sub>
                            </m:sSub>
                            <m:r>
                              <a:rPr lang="es-ES" sz="1600" b="0" i="1" smtClean="0">
                                <a:solidFill>
                                  <a:schemeClr val="tx1"/>
                                </a:solidFill>
                                <a:latin typeface="Cambria Math" panose="02040503050406030204" pitchFamily="18" charset="0"/>
                              </a:rPr>
                              <m:t>−</m:t>
                            </m:r>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𝑅𝑂𝐽𝑂</m:t>
                                </m:r>
                              </m:sub>
                            </m:sSub>
                          </m:num>
                          <m:den>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𝐼𝑅𝐶</m:t>
                                </m:r>
                              </m:sub>
                            </m:sSub>
                            <m:r>
                              <a:rPr lang="es-ES" sz="1600" b="0" i="1" smtClean="0">
                                <a:solidFill>
                                  <a:schemeClr val="tx1"/>
                                </a:solidFill>
                                <a:latin typeface="Cambria Math" panose="02040503050406030204" pitchFamily="18" charset="0"/>
                              </a:rPr>
                              <m:t>+</m:t>
                            </m:r>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𝑅𝑂𝐽𝑂</m:t>
                                </m:r>
                              </m:sub>
                            </m:sSub>
                          </m:den>
                        </m:f>
                        <m:r>
                          <a:rPr lang="es-ES" sz="1600" b="0" i="1" smtClean="0">
                            <a:solidFill>
                              <a:schemeClr val="tx1"/>
                            </a:solidFill>
                            <a:latin typeface="Cambria Math" panose="02040503050406030204" pitchFamily="18" charset="0"/>
                          </a:rPr>
                          <m:t>+</m:t>
                        </m:r>
                        <m:f>
                          <m:fPr>
                            <m:ctrlPr>
                              <a:rPr lang="es-ES" sz="1600" b="0" i="1" smtClean="0">
                                <a:solidFill>
                                  <a:schemeClr val="tx1"/>
                                </a:solidFill>
                                <a:latin typeface="Cambria Math" panose="02040503050406030204" pitchFamily="18" charset="0"/>
                              </a:rPr>
                            </m:ctrlPr>
                          </m:fPr>
                          <m:num>
                            <m:r>
                              <a:rPr lang="es-ES" sz="1600" b="0" i="1" smtClean="0">
                                <a:solidFill>
                                  <a:schemeClr val="tx1"/>
                                </a:solidFill>
                                <a:latin typeface="Cambria Math" panose="02040503050406030204" pitchFamily="18" charset="0"/>
                              </a:rPr>
                              <m:t>1</m:t>
                            </m:r>
                          </m:num>
                          <m:den>
                            <m:r>
                              <a:rPr lang="es-ES" sz="1600" b="0" i="1" smtClean="0">
                                <a:solidFill>
                                  <a:schemeClr val="tx1"/>
                                </a:solidFill>
                                <a:latin typeface="Cambria Math" panose="02040503050406030204" pitchFamily="18" charset="0"/>
                              </a:rPr>
                              <m:t>2</m:t>
                            </m:r>
                          </m:den>
                        </m:f>
                      </m:e>
                    </m:rad>
                  </m:oMath>
                </m:oMathPara>
              </a14:m>
              <a:r>
                <a:rPr lang="es-ES" sz="1600" dirty="0">
                  <a:solidFill>
                    <a:schemeClr val="tx1"/>
                  </a:solidFill>
                  <a:latin typeface="+mj-lt"/>
                  <a:cs typeface="Times New Roman" panose="02020603050405020304" pitchFamily="18" charset="0"/>
                </a:rPr>
                <a:t/>
              </a:r>
              <a:br>
                <a:rPr lang="es-ES" sz="1600" dirty="0">
                  <a:solidFill>
                    <a:schemeClr val="tx1"/>
                  </a:solidFill>
                  <a:latin typeface="+mj-lt"/>
                  <a:cs typeface="Times New Roman" panose="02020603050405020304" pitchFamily="18" charset="0"/>
                </a:rPr>
              </a:br>
              <a:r>
                <a:rPr lang="es-ES" sz="1500" dirty="0">
                  <a:solidFill>
                    <a:schemeClr val="tx1"/>
                  </a:solidFill>
                  <a:latin typeface="+mj-lt"/>
                  <a:cs typeface="Times New Roman" panose="02020603050405020304" pitchFamily="18" charset="0"/>
                </a:rPr>
                <a:t/>
              </a:r>
              <a:br>
                <a:rPr lang="es-ES" sz="1500" dirty="0">
                  <a:solidFill>
                    <a:schemeClr val="tx1"/>
                  </a:solidFill>
                  <a:latin typeface="+mj-lt"/>
                  <a:cs typeface="Times New Roman" panose="02020603050405020304" pitchFamily="18" charset="0"/>
                </a:rPr>
              </a:br>
              <a:r>
                <a:rPr lang="es-ES" sz="1500" dirty="0">
                  <a:solidFill>
                    <a:schemeClr val="tx1"/>
                  </a:solidFill>
                  <a:latin typeface="+mj-lt"/>
                  <a:cs typeface="Times New Roman" panose="02020603050405020304" pitchFamily="18" charset="0"/>
                </a:rPr>
                <a:t>                  </a:t>
              </a:r>
              <a:r>
                <a:rPr lang="es-EC" sz="1500" b="0" dirty="0">
                  <a:solidFill>
                    <a:schemeClr val="tx1"/>
                  </a:solidFill>
                  <a:latin typeface="+mj-lt"/>
                </a:rPr>
                <a:t>(</a:t>
              </a:r>
              <a:r>
                <a:rPr lang="es-EC" sz="1500" b="0" dirty="0" err="1">
                  <a:solidFill>
                    <a:schemeClr val="tx1"/>
                  </a:solidFill>
                  <a:latin typeface="+mj-lt"/>
                </a:rPr>
                <a:t>Rouse</a:t>
              </a:r>
              <a:r>
                <a:rPr lang="es-EC" sz="1500" b="0" dirty="0">
                  <a:solidFill>
                    <a:schemeClr val="tx1"/>
                  </a:solidFill>
                  <a:latin typeface="+mj-lt"/>
                </a:rPr>
                <a:t> et al., 1974)</a:t>
              </a:r>
              <a:endParaRPr lang="es-EC" sz="1500" b="0" dirty="0">
                <a:solidFill>
                  <a:schemeClr val="tx1"/>
                </a:solidFill>
                <a:latin typeface="+mj-lt"/>
                <a:cs typeface="Times New Roman" panose="02020603050405020304" pitchFamily="18" charset="0"/>
              </a:endParaRPr>
            </a:p>
          </dgm:t>
        </dgm:pt>
      </mc:Choice>
      <mc:Fallback xmlns="">
        <dgm:pt modelId="{E66CE17B-7D5F-407A-B056-1DDB04CC59A9}">
          <dgm:prSet phldrT="[Texto]" custT="1">
            <dgm:style>
              <a:lnRef idx="2">
                <a:schemeClr val="accent4"/>
              </a:lnRef>
              <a:fillRef idx="1">
                <a:schemeClr val="lt1"/>
              </a:fillRef>
              <a:effectRef idx="0">
                <a:schemeClr val="accent4"/>
              </a:effectRef>
              <a:fontRef idx="minor">
                <a:schemeClr val="dk1"/>
              </a:fontRef>
            </dgm:style>
          </dgm:prSet>
          <dgm:spPr>
            <a:noFill/>
            <a:ln>
              <a:solidFill>
                <a:schemeClr val="accent2">
                  <a:lumMod val="60000"/>
                  <a:lumOff val="40000"/>
                </a:schemeClr>
              </a:solidFill>
            </a:ln>
          </dgm:spPr>
          <dgm:t>
            <a:bodyPr/>
            <a:lstStyle/>
            <a:p>
              <a:pPr algn="l"/>
              <a:r>
                <a:rPr lang="es-ES" sz="1800" dirty="0">
                  <a:solidFill>
                    <a:schemeClr val="tx1"/>
                  </a:solidFill>
                  <a:latin typeface="+mj-lt"/>
                  <a:cs typeface="Times New Roman" panose="02020603050405020304" pitchFamily="18" charset="0"/>
                </a:rPr>
                <a:t>TNDVI</a:t>
              </a:r>
            </a:p>
            <a:p>
              <a:pPr algn="r"/>
              <a:r>
                <a:rPr lang="es-ES" sz="1600" dirty="0">
                  <a:solidFill>
                    <a:schemeClr val="tx1"/>
                  </a:solidFill>
                  <a:latin typeface="+mj-lt"/>
                  <a:cs typeface="Times New Roman" panose="02020603050405020304" pitchFamily="18" charset="0"/>
                </a:rPr>
                <a:t/>
              </a:r>
              <a:br>
                <a:rPr lang="es-ES" sz="1600" dirty="0">
                  <a:solidFill>
                    <a:schemeClr val="tx1"/>
                  </a:solidFill>
                  <a:latin typeface="+mj-lt"/>
                  <a:cs typeface="Times New Roman" panose="02020603050405020304" pitchFamily="18" charset="0"/>
                </a:rPr>
              </a:br>
              <a:r>
                <a:rPr lang="es-ES" sz="1600" b="0" i="0" smtClean="0">
                  <a:solidFill>
                    <a:schemeClr val="tx1"/>
                  </a:solidFill>
                  <a:latin typeface="+mj-lt"/>
                </a:rPr>
                <a:t>T𝑁𝐷𝑉𝐼=√((𝑅_𝐼𝑅𝐶−𝑅_𝑅𝑂𝐽𝑂)/(𝑅_𝐼𝑅𝐶+𝑅_𝑅𝑂𝐽𝑂 )+1/2)</a:t>
              </a:r>
              <a:r>
                <a:rPr lang="es-ES" sz="1600" dirty="0">
                  <a:solidFill>
                    <a:schemeClr val="tx1"/>
                  </a:solidFill>
                  <a:latin typeface="+mj-lt"/>
                  <a:cs typeface="Times New Roman" panose="02020603050405020304" pitchFamily="18" charset="0"/>
                </a:rPr>
                <a:t/>
              </a:r>
              <a:br>
                <a:rPr lang="es-ES" sz="1600" dirty="0">
                  <a:solidFill>
                    <a:schemeClr val="tx1"/>
                  </a:solidFill>
                  <a:latin typeface="+mj-lt"/>
                  <a:cs typeface="Times New Roman" panose="02020603050405020304" pitchFamily="18" charset="0"/>
                </a:rPr>
              </a:br>
              <a:r>
                <a:rPr lang="es-ES" sz="1500" dirty="0">
                  <a:solidFill>
                    <a:schemeClr val="tx1"/>
                  </a:solidFill>
                  <a:latin typeface="+mj-lt"/>
                  <a:cs typeface="Times New Roman" panose="02020603050405020304" pitchFamily="18" charset="0"/>
                </a:rPr>
                <a:t/>
              </a:r>
              <a:br>
                <a:rPr lang="es-ES" sz="1500" dirty="0">
                  <a:solidFill>
                    <a:schemeClr val="tx1"/>
                  </a:solidFill>
                  <a:latin typeface="+mj-lt"/>
                  <a:cs typeface="Times New Roman" panose="02020603050405020304" pitchFamily="18" charset="0"/>
                </a:rPr>
              </a:br>
              <a:r>
                <a:rPr lang="es-ES" sz="1500" dirty="0">
                  <a:solidFill>
                    <a:schemeClr val="tx1"/>
                  </a:solidFill>
                  <a:latin typeface="+mj-lt"/>
                  <a:cs typeface="Times New Roman" panose="02020603050405020304" pitchFamily="18" charset="0"/>
                </a:rPr>
                <a:t>                  </a:t>
              </a:r>
              <a:r>
                <a:rPr lang="es-EC" sz="1500" b="0" dirty="0" smtClean="0">
                  <a:solidFill>
                    <a:schemeClr val="tx1"/>
                  </a:solidFill>
                  <a:latin typeface="+mj-lt"/>
                </a:rPr>
                <a:t>(</a:t>
              </a:r>
              <a:r>
                <a:rPr lang="es-EC" sz="1500" b="0" dirty="0" err="1" smtClean="0">
                  <a:solidFill>
                    <a:schemeClr val="tx1"/>
                  </a:solidFill>
                  <a:latin typeface="+mj-lt"/>
                </a:rPr>
                <a:t>Rouse</a:t>
              </a:r>
              <a:r>
                <a:rPr lang="es-EC" sz="1500" b="0" dirty="0" smtClean="0">
                  <a:solidFill>
                    <a:schemeClr val="tx1"/>
                  </a:solidFill>
                  <a:latin typeface="+mj-lt"/>
                </a:rPr>
                <a:t> et al., 1974)</a:t>
              </a:r>
              <a:endParaRPr lang="es-EC" sz="1500" b="0" dirty="0">
                <a:solidFill>
                  <a:schemeClr val="tx1"/>
                </a:solidFill>
                <a:latin typeface="+mj-lt"/>
                <a:cs typeface="Times New Roman" panose="02020603050405020304" pitchFamily="18" charset="0"/>
              </a:endParaRPr>
            </a:p>
          </dgm:t>
        </dgm:pt>
      </mc:Fallback>
    </mc:AlternateContent>
    <dgm:pt modelId="{4E34E4CC-B3C0-4433-BA55-977B126381D6}" type="sibTrans" cxnId="{48F9F8F4-01F6-47A5-AA43-F647E60A6407}">
      <dgm:prSet/>
      <dgm:spPr/>
      <dgm:t>
        <a:bodyPr/>
        <a:lstStyle/>
        <a:p>
          <a:endParaRPr lang="es-EC">
            <a:latin typeface="+mj-lt"/>
          </a:endParaRPr>
        </a:p>
      </dgm:t>
    </dgm:pt>
    <dgm:pt modelId="{18C14549-B1FD-48C4-84E1-EC4AFFA76A1D}" type="parTrans" cxnId="{48F9F8F4-01F6-47A5-AA43-F647E60A6407}">
      <dgm:prSet/>
      <dgm:spPr/>
      <dgm:t>
        <a:bodyPr/>
        <a:lstStyle/>
        <a:p>
          <a:endParaRPr lang="es-EC">
            <a:latin typeface="+mj-lt"/>
          </a:endParaRPr>
        </a:p>
      </dgm:t>
    </dgm:pt>
    <mc:AlternateContent xmlns:mc="http://schemas.openxmlformats.org/markup-compatibility/2006" xmlns:a14="http://schemas.microsoft.com/office/drawing/2010/main">
      <mc:Choice Requires="a14">
        <dgm:pt modelId="{E1FA4DF5-F8F3-40F5-828B-8BC938D450C5}">
          <dgm:prSet phldrT="[Texto]" custT="1">
            <dgm:style>
              <a:lnRef idx="2">
                <a:schemeClr val="accent4"/>
              </a:lnRef>
              <a:fillRef idx="1">
                <a:schemeClr val="lt1"/>
              </a:fillRef>
              <a:effectRef idx="0">
                <a:schemeClr val="accent4"/>
              </a:effectRef>
              <a:fontRef idx="minor">
                <a:schemeClr val="dk1"/>
              </a:fontRef>
            </dgm:style>
          </dgm:prSet>
          <dgm:spPr>
            <a:noFill/>
            <a:ln>
              <a:solidFill>
                <a:schemeClr val="accent2">
                  <a:lumMod val="60000"/>
                  <a:lumOff val="40000"/>
                </a:schemeClr>
              </a:solidFill>
            </a:ln>
          </dgm:spPr>
          <dgm:t>
            <a:bodyPr/>
            <a:lstStyle/>
            <a:p>
              <a:pPr algn="l"/>
              <a:r>
                <a:rPr lang="es-ES" sz="1800" dirty="0">
                  <a:solidFill>
                    <a:schemeClr val="tx1"/>
                  </a:solidFill>
                  <a:latin typeface="+mj-lt"/>
                  <a:cs typeface="Times New Roman" panose="02020603050405020304" pitchFamily="18" charset="0"/>
                </a:rPr>
                <a:t>GNDVI</a:t>
              </a:r>
            </a:p>
            <a:p>
              <a:pPr algn="l"/>
              <a:r>
                <a:rPr lang="es-ES" sz="1500" dirty="0">
                  <a:solidFill>
                    <a:schemeClr val="tx1"/>
                  </a:solidFill>
                  <a:latin typeface="+mj-lt"/>
                  <a:cs typeface="Times New Roman" panose="02020603050405020304" pitchFamily="18" charset="0"/>
                </a:rPr>
                <a:t/>
              </a:r>
              <a:br>
                <a:rPr lang="es-ES" sz="1500" dirty="0">
                  <a:solidFill>
                    <a:schemeClr val="tx1"/>
                  </a:solidFill>
                  <a:latin typeface="+mj-lt"/>
                  <a:cs typeface="Times New Roman" panose="02020603050405020304" pitchFamily="18" charset="0"/>
                </a:rPr>
              </a:br>
              <a14:m>
                <m:oMathPara xmlns:m="http://schemas.openxmlformats.org/officeDocument/2006/math">
                  <m:oMathParaPr>
                    <m:jc m:val="centerGroup"/>
                  </m:oMathParaPr>
                  <m:oMath xmlns:m="http://schemas.openxmlformats.org/officeDocument/2006/math">
                    <m:r>
                      <m:rPr>
                        <m:sty m:val="p"/>
                      </m:rPr>
                      <a:rPr lang="es-ES" sz="1600" b="0" i="0" smtClean="0">
                        <a:solidFill>
                          <a:schemeClr val="tx1"/>
                        </a:solidFill>
                        <a:latin typeface="Cambria Math" panose="02040503050406030204" pitchFamily="18" charset="0"/>
                      </a:rPr>
                      <m:t>G</m:t>
                    </m:r>
                    <m:r>
                      <a:rPr lang="es-ES" sz="1600" b="0" i="1" smtClean="0">
                        <a:solidFill>
                          <a:schemeClr val="tx1"/>
                        </a:solidFill>
                        <a:latin typeface="Cambria Math" panose="02040503050406030204" pitchFamily="18" charset="0"/>
                      </a:rPr>
                      <m:t>𝑁𝐷𝑉𝐼</m:t>
                    </m:r>
                    <m:r>
                      <a:rPr lang="es-ES" sz="1600" b="0" i="1" smtClean="0">
                        <a:solidFill>
                          <a:schemeClr val="tx1"/>
                        </a:solidFill>
                        <a:latin typeface="Cambria Math" panose="02040503050406030204" pitchFamily="18" charset="0"/>
                      </a:rPr>
                      <m:t>=</m:t>
                    </m:r>
                    <m:f>
                      <m:fPr>
                        <m:ctrlPr>
                          <a:rPr lang="es-ES" sz="1600" b="0" i="1" smtClean="0">
                            <a:solidFill>
                              <a:schemeClr val="tx1"/>
                            </a:solidFill>
                            <a:latin typeface="Cambria Math" panose="02040503050406030204" pitchFamily="18" charset="0"/>
                          </a:rPr>
                        </m:ctrlPr>
                      </m:fPr>
                      <m:num>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𝐼𝑅𝐶</m:t>
                            </m:r>
                          </m:sub>
                        </m:sSub>
                        <m:r>
                          <a:rPr lang="es-ES" sz="1600" b="0" i="1" smtClean="0">
                            <a:solidFill>
                              <a:schemeClr val="tx1"/>
                            </a:solidFill>
                            <a:latin typeface="Cambria Math" panose="02040503050406030204" pitchFamily="18" charset="0"/>
                          </a:rPr>
                          <m:t>−</m:t>
                        </m:r>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𝑉𝐸𝑅𝐷𝐸</m:t>
                            </m:r>
                          </m:sub>
                        </m:sSub>
                      </m:num>
                      <m:den>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𝐼𝑅𝐶</m:t>
                            </m:r>
                          </m:sub>
                        </m:sSub>
                        <m:r>
                          <a:rPr lang="es-ES" sz="1600" b="0" i="1" smtClean="0">
                            <a:solidFill>
                              <a:schemeClr val="tx1"/>
                            </a:solidFill>
                            <a:latin typeface="Cambria Math" panose="02040503050406030204" pitchFamily="18" charset="0"/>
                          </a:rPr>
                          <m:t>+</m:t>
                        </m:r>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𝑅</m:t>
                            </m:r>
                          </m:e>
                          <m:sub>
                            <m:r>
                              <a:rPr lang="es-ES" sz="1600" b="0" i="1" smtClean="0">
                                <a:solidFill>
                                  <a:schemeClr val="tx1"/>
                                </a:solidFill>
                                <a:latin typeface="Cambria Math" panose="02040503050406030204" pitchFamily="18" charset="0"/>
                              </a:rPr>
                              <m:t>𝑉𝐸𝑅𝐷𝐸</m:t>
                            </m:r>
                          </m:sub>
                        </m:sSub>
                      </m:den>
                    </m:f>
                  </m:oMath>
                </m:oMathPara>
              </a14:m>
              <a:endParaRPr lang="es-ES" sz="1500" dirty="0">
                <a:solidFill>
                  <a:schemeClr val="tx1"/>
                </a:solidFill>
                <a:latin typeface="+mj-lt"/>
                <a:cs typeface="Times New Roman" panose="02020603050405020304" pitchFamily="18" charset="0"/>
              </a:endParaRPr>
            </a:p>
            <a:p>
              <a:pPr algn="r"/>
              <a:r>
                <a:rPr lang="es-ES" sz="1500" dirty="0">
                  <a:solidFill>
                    <a:schemeClr val="tx1"/>
                  </a:solidFill>
                  <a:latin typeface="+mj-lt"/>
                  <a:cs typeface="Times New Roman" panose="02020603050405020304" pitchFamily="18" charset="0"/>
                </a:rPr>
                <a:t/>
              </a:r>
              <a:br>
                <a:rPr lang="es-ES" sz="1500" dirty="0">
                  <a:solidFill>
                    <a:schemeClr val="tx1"/>
                  </a:solidFill>
                  <a:latin typeface="+mj-lt"/>
                  <a:cs typeface="Times New Roman" panose="02020603050405020304" pitchFamily="18" charset="0"/>
                </a:rPr>
              </a:br>
              <a:r>
                <a:rPr lang="es-ES" sz="1500" dirty="0">
                  <a:solidFill>
                    <a:schemeClr val="tx1"/>
                  </a:solidFill>
                  <a:latin typeface="+mj-lt"/>
                  <a:cs typeface="Times New Roman" panose="02020603050405020304" pitchFamily="18" charset="0"/>
                </a:rPr>
                <a:t/>
              </a:r>
              <a:br>
                <a:rPr lang="es-ES" sz="1500" dirty="0">
                  <a:solidFill>
                    <a:schemeClr val="tx1"/>
                  </a:solidFill>
                  <a:latin typeface="+mj-lt"/>
                  <a:cs typeface="Times New Roman" panose="02020603050405020304" pitchFamily="18" charset="0"/>
                </a:rPr>
              </a:br>
              <a:r>
                <a:rPr lang="es-ES" sz="1500" dirty="0">
                  <a:solidFill>
                    <a:schemeClr val="tx1"/>
                  </a:solidFill>
                  <a:latin typeface="+mj-lt"/>
                  <a:cs typeface="Times New Roman" panose="02020603050405020304" pitchFamily="18" charset="0"/>
                </a:rPr>
                <a:t>       </a:t>
              </a:r>
              <a14:m>
                <m:oMath xmlns:m="http://schemas.openxmlformats.org/officeDocument/2006/math">
                  <m:r>
                    <a:rPr lang="es-ES" sz="1500" b="0" i="0" smtClean="0">
                      <a:solidFill>
                        <a:schemeClr val="tx1"/>
                      </a:solidFill>
                      <a:latin typeface="Cambria Math" panose="02040503050406030204" pitchFamily="18" charset="0"/>
                    </a:rPr>
                    <m:t>(</m:t>
                  </m:r>
                </m:oMath>
              </a14:m>
              <a:r>
                <a:rPr lang="es-EC" sz="1500" b="0" i="0" dirty="0" err="1">
                  <a:solidFill>
                    <a:schemeClr val="tx1"/>
                  </a:solidFill>
                  <a:latin typeface="+mj-lt"/>
                </a:rPr>
                <a:t>Gitelson</a:t>
              </a:r>
              <a:r>
                <a:rPr lang="es-EC" sz="1500" b="0" i="0" dirty="0">
                  <a:solidFill>
                    <a:schemeClr val="tx1"/>
                  </a:solidFill>
                  <a:latin typeface="+mj-lt"/>
                </a:rPr>
                <a:t> &amp; </a:t>
              </a:r>
              <a:r>
                <a:rPr lang="es-EC" sz="1500" b="0" i="0" dirty="0" err="1">
                  <a:solidFill>
                    <a:schemeClr val="tx1"/>
                  </a:solidFill>
                  <a:latin typeface="+mj-lt"/>
                </a:rPr>
                <a:t>Merzlyak</a:t>
              </a:r>
              <a:r>
                <a:rPr lang="es-EC" sz="1500" b="0" i="0" dirty="0">
                  <a:solidFill>
                    <a:schemeClr val="tx1"/>
                  </a:solidFill>
                  <a:latin typeface="+mj-lt"/>
                </a:rPr>
                <a:t>, 1996</a:t>
              </a:r>
              <a14:m>
                <m:oMath xmlns:m="http://schemas.openxmlformats.org/officeDocument/2006/math">
                  <m:r>
                    <a:rPr lang="es-ES" sz="1500" b="0" i="0" smtClean="0">
                      <a:solidFill>
                        <a:schemeClr val="tx1"/>
                      </a:solidFill>
                      <a:latin typeface="Cambria Math" panose="02040503050406030204" pitchFamily="18" charset="0"/>
                    </a:rPr>
                    <m:t>)</m:t>
                  </m:r>
                </m:oMath>
              </a14:m>
              <a:endParaRPr lang="es-EC" sz="1500" i="0" dirty="0">
                <a:solidFill>
                  <a:schemeClr val="tx1"/>
                </a:solidFill>
                <a:latin typeface="+mj-lt"/>
              </a:endParaRPr>
            </a:p>
          </dgm:t>
        </dgm:pt>
      </mc:Choice>
      <mc:Fallback xmlns="">
        <dgm:pt modelId="{E1FA4DF5-F8F3-40F5-828B-8BC938D450C5}">
          <dgm:prSet phldrT="[Texto]" custT="1">
            <dgm:style>
              <a:lnRef idx="2">
                <a:schemeClr val="accent4"/>
              </a:lnRef>
              <a:fillRef idx="1">
                <a:schemeClr val="lt1"/>
              </a:fillRef>
              <a:effectRef idx="0">
                <a:schemeClr val="accent4"/>
              </a:effectRef>
              <a:fontRef idx="minor">
                <a:schemeClr val="dk1"/>
              </a:fontRef>
            </dgm:style>
          </dgm:prSet>
          <dgm:spPr>
            <a:noFill/>
            <a:ln>
              <a:solidFill>
                <a:schemeClr val="accent2">
                  <a:lumMod val="60000"/>
                  <a:lumOff val="40000"/>
                </a:schemeClr>
              </a:solidFill>
            </a:ln>
          </dgm:spPr>
          <dgm:t>
            <a:bodyPr/>
            <a:lstStyle/>
            <a:p>
              <a:pPr algn="l"/>
              <a:r>
                <a:rPr lang="es-ES" sz="1800" dirty="0">
                  <a:solidFill>
                    <a:schemeClr val="tx1"/>
                  </a:solidFill>
                  <a:latin typeface="+mj-lt"/>
                  <a:cs typeface="Times New Roman" panose="02020603050405020304" pitchFamily="18" charset="0"/>
                </a:rPr>
                <a:t>GNDVI</a:t>
              </a:r>
            </a:p>
            <a:p>
              <a:pPr algn="l"/>
              <a:br>
                <a:rPr lang="es-ES" sz="1500" dirty="0">
                  <a:solidFill>
                    <a:schemeClr val="tx1"/>
                  </a:solidFill>
                  <a:latin typeface="+mj-lt"/>
                  <a:cs typeface="Times New Roman" panose="02020603050405020304" pitchFamily="18" charset="0"/>
                </a:rPr>
              </a:br>
              <a:r>
                <a:rPr lang="es-ES" sz="1600" b="0" i="0">
                  <a:solidFill>
                    <a:schemeClr val="tx1"/>
                  </a:solidFill>
                  <a:latin typeface="Cambria Math" panose="02040503050406030204" pitchFamily="18" charset="0"/>
                </a:rPr>
                <a:t>G𝑁𝐷𝑉𝐼=(𝑅_𝐼𝑅𝐶−𝑅_𝑉𝐸𝑅𝐷𝐸)/(𝑅_𝐼𝑅𝐶+𝑅_𝑉𝐸𝑅𝐷𝐸 )</a:t>
              </a:r>
              <a:endParaRPr lang="es-ES" sz="1500" dirty="0">
                <a:solidFill>
                  <a:schemeClr val="tx1"/>
                </a:solidFill>
                <a:latin typeface="+mj-lt"/>
                <a:cs typeface="Times New Roman" panose="02020603050405020304" pitchFamily="18" charset="0"/>
              </a:endParaRPr>
            </a:p>
            <a:p>
              <a:pPr algn="r"/>
              <a:br>
                <a:rPr lang="es-ES" sz="1500" dirty="0">
                  <a:solidFill>
                    <a:schemeClr val="tx1"/>
                  </a:solidFill>
                  <a:latin typeface="+mj-lt"/>
                  <a:cs typeface="Times New Roman" panose="02020603050405020304" pitchFamily="18" charset="0"/>
                </a:rPr>
              </a:br>
              <a:br>
                <a:rPr lang="es-ES" sz="1500" dirty="0">
                  <a:solidFill>
                    <a:schemeClr val="tx1"/>
                  </a:solidFill>
                  <a:latin typeface="+mj-lt"/>
                  <a:cs typeface="Times New Roman" panose="02020603050405020304" pitchFamily="18" charset="0"/>
                </a:rPr>
              </a:br>
              <a:r>
                <a:rPr lang="es-ES" sz="1500" dirty="0">
                  <a:solidFill>
                    <a:schemeClr val="tx1"/>
                  </a:solidFill>
                  <a:latin typeface="+mj-lt"/>
                  <a:cs typeface="Times New Roman" panose="02020603050405020304" pitchFamily="18" charset="0"/>
                </a:rPr>
                <a:t>       </a:t>
              </a:r>
              <a:r>
                <a:rPr lang="es-ES" sz="1500" b="0" i="0">
                  <a:solidFill>
                    <a:schemeClr val="tx1"/>
                  </a:solidFill>
                  <a:latin typeface="Cambria Math" panose="02040503050406030204" pitchFamily="18" charset="0"/>
                </a:rPr>
                <a:t>(</a:t>
              </a:r>
              <a:r>
                <a:rPr lang="es-EC" sz="1500" b="0" i="0" dirty="0" err="1">
                  <a:solidFill>
                    <a:schemeClr val="tx1"/>
                  </a:solidFill>
                  <a:latin typeface="+mj-lt"/>
                </a:rPr>
                <a:t>Gitelson</a:t>
              </a:r>
              <a:r>
                <a:rPr lang="es-EC" sz="1500" b="0" i="0" dirty="0">
                  <a:solidFill>
                    <a:schemeClr val="tx1"/>
                  </a:solidFill>
                  <a:latin typeface="+mj-lt"/>
                </a:rPr>
                <a:t> &amp; </a:t>
              </a:r>
              <a:r>
                <a:rPr lang="es-EC" sz="1500" b="0" i="0" dirty="0" err="1">
                  <a:solidFill>
                    <a:schemeClr val="tx1"/>
                  </a:solidFill>
                  <a:latin typeface="+mj-lt"/>
                </a:rPr>
                <a:t>Merzlyak</a:t>
              </a:r>
              <a:r>
                <a:rPr lang="es-EC" sz="1500" b="0" i="0" dirty="0">
                  <a:solidFill>
                    <a:schemeClr val="tx1"/>
                  </a:solidFill>
                  <a:latin typeface="+mj-lt"/>
                </a:rPr>
                <a:t>, 1996</a:t>
              </a:r>
              <a:r>
                <a:rPr lang="es-ES" sz="1500" b="0" i="0">
                  <a:solidFill>
                    <a:schemeClr val="tx1"/>
                  </a:solidFill>
                  <a:latin typeface="Cambria Math" panose="02040503050406030204" pitchFamily="18" charset="0"/>
                </a:rPr>
                <a:t>)</a:t>
              </a:r>
              <a:endParaRPr lang="es-EC" sz="1500" i="0" dirty="0">
                <a:solidFill>
                  <a:schemeClr val="tx1"/>
                </a:solidFill>
                <a:latin typeface="+mj-lt"/>
              </a:endParaRPr>
            </a:p>
          </dgm:t>
        </dgm:pt>
      </mc:Fallback>
    </mc:AlternateContent>
    <dgm:pt modelId="{36E97968-4A8B-490C-948A-3C27E6A3BADC}" type="sibTrans" cxnId="{5948366D-D237-4EEF-9CA5-8BF6DE75CE0D}">
      <dgm:prSet/>
      <dgm:spPr/>
      <dgm:t>
        <a:bodyPr/>
        <a:lstStyle/>
        <a:p>
          <a:endParaRPr lang="es-EC">
            <a:latin typeface="+mj-lt"/>
          </a:endParaRPr>
        </a:p>
      </dgm:t>
    </dgm:pt>
    <dgm:pt modelId="{47AF8906-C282-4EE6-A4A9-38F6B340021D}" type="parTrans" cxnId="{5948366D-D237-4EEF-9CA5-8BF6DE75CE0D}">
      <dgm:prSet/>
      <dgm:spPr/>
      <dgm:t>
        <a:bodyPr/>
        <a:lstStyle/>
        <a:p>
          <a:endParaRPr lang="es-EC">
            <a:latin typeface="+mj-lt"/>
          </a:endParaRPr>
        </a:p>
      </dgm:t>
    </dgm:pt>
    <dgm:pt modelId="{909AFD78-CE31-414B-8DC6-2A488A5C0B31}" type="pres">
      <dgm:prSet presAssocID="{9D610EE6-0C71-4D97-9F8A-42EF1A837283}" presName="diagram" presStyleCnt="0">
        <dgm:presLayoutVars>
          <dgm:dir/>
          <dgm:resizeHandles val="exact"/>
        </dgm:presLayoutVars>
      </dgm:prSet>
      <dgm:spPr/>
      <dgm:t>
        <a:bodyPr/>
        <a:lstStyle/>
        <a:p>
          <a:endParaRPr lang="es-ES"/>
        </a:p>
      </dgm:t>
    </dgm:pt>
    <dgm:pt modelId="{646A193B-673B-4BCA-8994-2498B54EAD70}" type="pres">
      <dgm:prSet presAssocID="{7BCFFB96-AF46-4ADB-8E8C-37B8791BA73A}" presName="node" presStyleLbl="node1" presStyleIdx="0" presStyleCnt="6" custScaleY="110599" custLinFactNeighborX="-4497" custLinFactNeighborY="-17568">
        <dgm:presLayoutVars>
          <dgm:bulletEnabled val="1"/>
        </dgm:presLayoutVars>
      </dgm:prSet>
      <dgm:spPr/>
      <dgm:t>
        <a:bodyPr/>
        <a:lstStyle/>
        <a:p>
          <a:endParaRPr lang="es-ES"/>
        </a:p>
      </dgm:t>
    </dgm:pt>
    <dgm:pt modelId="{96992C56-9594-447F-9279-D11ECA4325D3}" type="pres">
      <dgm:prSet presAssocID="{246E74E7-7DBE-4193-ABF6-C6F38CF2E682}" presName="sibTrans" presStyleCnt="0"/>
      <dgm:spPr/>
    </dgm:pt>
    <dgm:pt modelId="{E3326FA4-CEC8-45D8-9426-6CBE6789FB0B}" type="pres">
      <dgm:prSet presAssocID="{E66CE17B-7D5F-407A-B056-1DDB04CC59A9}" presName="node" presStyleLbl="node1" presStyleIdx="1" presStyleCnt="6" custScaleY="110599" custLinFactNeighborX="0" custLinFactNeighborY="-17568">
        <dgm:presLayoutVars>
          <dgm:bulletEnabled val="1"/>
        </dgm:presLayoutVars>
      </dgm:prSet>
      <dgm:spPr/>
      <dgm:t>
        <a:bodyPr/>
        <a:lstStyle/>
        <a:p>
          <a:endParaRPr lang="es-ES"/>
        </a:p>
      </dgm:t>
    </dgm:pt>
    <dgm:pt modelId="{3284B729-283C-49B5-978A-EE82F624E4BC}" type="pres">
      <dgm:prSet presAssocID="{4E34E4CC-B3C0-4433-BA55-977B126381D6}" presName="sibTrans" presStyleCnt="0"/>
      <dgm:spPr/>
    </dgm:pt>
    <dgm:pt modelId="{F9CF664D-ECB2-4139-AB5A-50CA2D53C0D8}" type="pres">
      <dgm:prSet presAssocID="{3E0EE314-077B-4BC0-AD67-4BCC58E350D7}" presName="node" presStyleLbl="node1" presStyleIdx="2" presStyleCnt="6" custScaleY="110599" custLinFactNeighborY="-17568">
        <dgm:presLayoutVars>
          <dgm:bulletEnabled val="1"/>
        </dgm:presLayoutVars>
      </dgm:prSet>
      <dgm:spPr/>
      <dgm:t>
        <a:bodyPr/>
        <a:lstStyle/>
        <a:p>
          <a:endParaRPr lang="es-ES"/>
        </a:p>
      </dgm:t>
    </dgm:pt>
    <dgm:pt modelId="{BA25AE66-A6DB-4A87-9B07-025AC7F3387E}" type="pres">
      <dgm:prSet presAssocID="{BEEF772C-92DA-4ACB-A33D-44F2BE2C3B13}" presName="sibTrans" presStyleCnt="0"/>
      <dgm:spPr/>
    </dgm:pt>
    <dgm:pt modelId="{4A66DE3F-85BD-434E-97FB-4A9D332EE4C1}" type="pres">
      <dgm:prSet presAssocID="{5431549A-4949-427F-BAE1-BE6801CF0F02}" presName="node" presStyleLbl="node1" presStyleIdx="3" presStyleCnt="6" custScaleY="110599">
        <dgm:presLayoutVars>
          <dgm:bulletEnabled val="1"/>
        </dgm:presLayoutVars>
      </dgm:prSet>
      <dgm:spPr/>
      <dgm:t>
        <a:bodyPr/>
        <a:lstStyle/>
        <a:p>
          <a:endParaRPr lang="es-ES"/>
        </a:p>
      </dgm:t>
    </dgm:pt>
    <dgm:pt modelId="{24DF9062-7707-4F01-8C94-97B2D42DC6C6}" type="pres">
      <dgm:prSet presAssocID="{B119BE89-39C2-41CA-959E-78FEA48E44C1}" presName="sibTrans" presStyleCnt="0"/>
      <dgm:spPr/>
    </dgm:pt>
    <dgm:pt modelId="{F5208530-13A2-49AD-8E93-0456EB164736}" type="pres">
      <dgm:prSet presAssocID="{E1FA4DF5-F8F3-40F5-828B-8BC938D450C5}" presName="node" presStyleLbl="node1" presStyleIdx="4" presStyleCnt="6" custScaleY="110599">
        <dgm:presLayoutVars>
          <dgm:bulletEnabled val="1"/>
        </dgm:presLayoutVars>
      </dgm:prSet>
      <dgm:spPr/>
      <dgm:t>
        <a:bodyPr/>
        <a:lstStyle/>
        <a:p>
          <a:endParaRPr lang="es-ES"/>
        </a:p>
      </dgm:t>
    </dgm:pt>
    <dgm:pt modelId="{1D3397AC-49CD-4A4A-8C38-F3E47CEB5F52}" type="pres">
      <dgm:prSet presAssocID="{36E97968-4A8B-490C-948A-3C27E6A3BADC}" presName="sibTrans" presStyleCnt="0"/>
      <dgm:spPr/>
    </dgm:pt>
    <dgm:pt modelId="{CD58E990-6279-4ED0-B5D5-2CA8CCC4597D}" type="pres">
      <dgm:prSet presAssocID="{CE4B2DE9-4EDA-4F82-899F-9FCD394B9770}" presName="node" presStyleLbl="node1" presStyleIdx="5" presStyleCnt="6" custScaleY="110599">
        <dgm:presLayoutVars>
          <dgm:bulletEnabled val="1"/>
        </dgm:presLayoutVars>
      </dgm:prSet>
      <dgm:spPr/>
      <dgm:t>
        <a:bodyPr/>
        <a:lstStyle/>
        <a:p>
          <a:endParaRPr lang="es-ES"/>
        </a:p>
      </dgm:t>
    </dgm:pt>
  </dgm:ptLst>
  <dgm:cxnLst>
    <dgm:cxn modelId="{5948366D-D237-4EEF-9CA5-8BF6DE75CE0D}" srcId="{9D610EE6-0C71-4D97-9F8A-42EF1A837283}" destId="{E1FA4DF5-F8F3-40F5-828B-8BC938D450C5}" srcOrd="4" destOrd="0" parTransId="{47AF8906-C282-4EE6-A4A9-38F6B340021D}" sibTransId="{36E97968-4A8B-490C-948A-3C27E6A3BADC}"/>
    <dgm:cxn modelId="{7B14A222-3CFE-409C-9E74-849334A57D0D}" type="presOf" srcId="{9D610EE6-0C71-4D97-9F8A-42EF1A837283}" destId="{909AFD78-CE31-414B-8DC6-2A488A5C0B31}" srcOrd="0" destOrd="0" presId="urn:microsoft.com/office/officeart/2005/8/layout/default"/>
    <dgm:cxn modelId="{DB63DB5C-6CBA-4A1D-8A1A-46FE3D96D265}" type="presOf" srcId="{3E0EE314-077B-4BC0-AD67-4BCC58E350D7}" destId="{F9CF664D-ECB2-4139-AB5A-50CA2D53C0D8}" srcOrd="0" destOrd="0" presId="urn:microsoft.com/office/officeart/2005/8/layout/default"/>
    <dgm:cxn modelId="{77DB5F1A-9A97-4A7B-9A06-AF6ACCA8A0DE}" srcId="{9D610EE6-0C71-4D97-9F8A-42EF1A837283}" destId="{3E0EE314-077B-4BC0-AD67-4BCC58E350D7}" srcOrd="2" destOrd="0" parTransId="{B8100ED8-9441-45AF-8B5A-6F4539F056B0}" sibTransId="{BEEF772C-92DA-4ACB-A33D-44F2BE2C3B13}"/>
    <dgm:cxn modelId="{13F65354-9803-483B-B812-57DD4172E196}" srcId="{9D610EE6-0C71-4D97-9F8A-42EF1A837283}" destId="{7BCFFB96-AF46-4ADB-8E8C-37B8791BA73A}" srcOrd="0" destOrd="0" parTransId="{A73D037F-E44B-4CA1-A633-B0B6F40D3E18}" sibTransId="{246E74E7-7DBE-4193-ABF6-C6F38CF2E682}"/>
    <dgm:cxn modelId="{DBDB96DA-1143-41DD-8D6D-1EF7D001C803}" type="presOf" srcId="{E1FA4DF5-F8F3-40F5-828B-8BC938D450C5}" destId="{F5208530-13A2-49AD-8E93-0456EB164736}" srcOrd="0" destOrd="0" presId="urn:microsoft.com/office/officeart/2005/8/layout/default"/>
    <dgm:cxn modelId="{22EF9FB8-AD60-4F96-9330-81C64B09A237}" srcId="{9D610EE6-0C71-4D97-9F8A-42EF1A837283}" destId="{5431549A-4949-427F-BAE1-BE6801CF0F02}" srcOrd="3" destOrd="0" parTransId="{A8A41B6E-1266-4E8D-960C-8111C3D6A8A0}" sibTransId="{B119BE89-39C2-41CA-959E-78FEA48E44C1}"/>
    <dgm:cxn modelId="{CA94640C-1E33-4B00-97BF-900F521191B8}" type="presOf" srcId="{CE4B2DE9-4EDA-4F82-899F-9FCD394B9770}" destId="{CD58E990-6279-4ED0-B5D5-2CA8CCC4597D}" srcOrd="0" destOrd="0" presId="urn:microsoft.com/office/officeart/2005/8/layout/default"/>
    <dgm:cxn modelId="{DB2DF146-2B56-4063-A3E6-88999229AEBE}" type="presOf" srcId="{7BCFFB96-AF46-4ADB-8E8C-37B8791BA73A}" destId="{646A193B-673B-4BCA-8994-2498B54EAD70}" srcOrd="0" destOrd="0" presId="urn:microsoft.com/office/officeart/2005/8/layout/default"/>
    <dgm:cxn modelId="{03D4BBE9-D0D3-4499-9C2B-EDA298E1C4B3}" type="presOf" srcId="{5431549A-4949-427F-BAE1-BE6801CF0F02}" destId="{4A66DE3F-85BD-434E-97FB-4A9D332EE4C1}" srcOrd="0" destOrd="0" presId="urn:microsoft.com/office/officeart/2005/8/layout/default"/>
    <dgm:cxn modelId="{1F3CCF9F-58EC-41A8-A86B-AA26A5B8516A}" srcId="{9D610EE6-0C71-4D97-9F8A-42EF1A837283}" destId="{CE4B2DE9-4EDA-4F82-899F-9FCD394B9770}" srcOrd="5" destOrd="0" parTransId="{5B67ADBA-1FC0-457B-A4D1-BCE0844B798D}" sibTransId="{D5799546-FB54-415D-8BAF-740BC06A64A9}"/>
    <dgm:cxn modelId="{48F9F8F4-01F6-47A5-AA43-F647E60A6407}" srcId="{9D610EE6-0C71-4D97-9F8A-42EF1A837283}" destId="{E66CE17B-7D5F-407A-B056-1DDB04CC59A9}" srcOrd="1" destOrd="0" parTransId="{18C14549-B1FD-48C4-84E1-EC4AFFA76A1D}" sibTransId="{4E34E4CC-B3C0-4433-BA55-977B126381D6}"/>
    <dgm:cxn modelId="{44352A45-08FB-4747-A1D6-8AD45A4425F2}" type="presOf" srcId="{E66CE17B-7D5F-407A-B056-1DDB04CC59A9}" destId="{E3326FA4-CEC8-45D8-9426-6CBE6789FB0B}" srcOrd="0" destOrd="0" presId="urn:microsoft.com/office/officeart/2005/8/layout/default"/>
    <dgm:cxn modelId="{2D8E327D-E2D6-45DF-B111-1F530395F262}" type="presParOf" srcId="{909AFD78-CE31-414B-8DC6-2A488A5C0B31}" destId="{646A193B-673B-4BCA-8994-2498B54EAD70}" srcOrd="0" destOrd="0" presId="urn:microsoft.com/office/officeart/2005/8/layout/default"/>
    <dgm:cxn modelId="{B1098EEC-FB67-43E0-962D-5A68077110D4}" type="presParOf" srcId="{909AFD78-CE31-414B-8DC6-2A488A5C0B31}" destId="{96992C56-9594-447F-9279-D11ECA4325D3}" srcOrd="1" destOrd="0" presId="urn:microsoft.com/office/officeart/2005/8/layout/default"/>
    <dgm:cxn modelId="{70B73B5C-1C8D-4B63-8EF8-6B64D2CA7C28}" type="presParOf" srcId="{909AFD78-CE31-414B-8DC6-2A488A5C0B31}" destId="{E3326FA4-CEC8-45D8-9426-6CBE6789FB0B}" srcOrd="2" destOrd="0" presId="urn:microsoft.com/office/officeart/2005/8/layout/default"/>
    <dgm:cxn modelId="{32647B15-3E72-42A0-9132-751EC505BFB9}" type="presParOf" srcId="{909AFD78-CE31-414B-8DC6-2A488A5C0B31}" destId="{3284B729-283C-49B5-978A-EE82F624E4BC}" srcOrd="3" destOrd="0" presId="urn:microsoft.com/office/officeart/2005/8/layout/default"/>
    <dgm:cxn modelId="{5C31A557-9A83-4469-8976-D0470BC259C6}" type="presParOf" srcId="{909AFD78-CE31-414B-8DC6-2A488A5C0B31}" destId="{F9CF664D-ECB2-4139-AB5A-50CA2D53C0D8}" srcOrd="4" destOrd="0" presId="urn:microsoft.com/office/officeart/2005/8/layout/default"/>
    <dgm:cxn modelId="{1DBB64AB-02A3-4AA2-820E-DCC824D136DA}" type="presParOf" srcId="{909AFD78-CE31-414B-8DC6-2A488A5C0B31}" destId="{BA25AE66-A6DB-4A87-9B07-025AC7F3387E}" srcOrd="5" destOrd="0" presId="urn:microsoft.com/office/officeart/2005/8/layout/default"/>
    <dgm:cxn modelId="{F1089DB1-2F52-4FE4-8FB8-2BA1FBD77C8A}" type="presParOf" srcId="{909AFD78-CE31-414B-8DC6-2A488A5C0B31}" destId="{4A66DE3F-85BD-434E-97FB-4A9D332EE4C1}" srcOrd="6" destOrd="0" presId="urn:microsoft.com/office/officeart/2005/8/layout/default"/>
    <dgm:cxn modelId="{EEDED190-83B1-48D9-AFB3-B05ED220A402}" type="presParOf" srcId="{909AFD78-CE31-414B-8DC6-2A488A5C0B31}" destId="{24DF9062-7707-4F01-8C94-97B2D42DC6C6}" srcOrd="7" destOrd="0" presId="urn:microsoft.com/office/officeart/2005/8/layout/default"/>
    <dgm:cxn modelId="{350A3653-AC36-41A8-9E97-1E38591E1C82}" type="presParOf" srcId="{909AFD78-CE31-414B-8DC6-2A488A5C0B31}" destId="{F5208530-13A2-49AD-8E93-0456EB164736}" srcOrd="8" destOrd="0" presId="urn:microsoft.com/office/officeart/2005/8/layout/default"/>
    <dgm:cxn modelId="{5075871F-6712-436C-8DCF-30BBD8782273}" type="presParOf" srcId="{909AFD78-CE31-414B-8DC6-2A488A5C0B31}" destId="{1D3397AC-49CD-4A4A-8C38-F3E47CEB5F52}" srcOrd="9" destOrd="0" presId="urn:microsoft.com/office/officeart/2005/8/layout/default"/>
    <dgm:cxn modelId="{37B2342D-663F-469D-9C25-40D7EEFD1B86}" type="presParOf" srcId="{909AFD78-CE31-414B-8DC6-2A488A5C0B31}" destId="{CD58E990-6279-4ED0-B5D5-2CA8CCC4597D}" srcOrd="10"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610EE6-0C71-4D97-9F8A-42EF1A837283}"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s-EC"/>
        </a:p>
      </dgm:t>
    </dgm:pt>
    <dgm:pt modelId="{7BCFFB96-AF46-4ADB-8E8C-37B8791BA73A}">
      <dgm:prSet phldrT="[Texto]" custT="1">
        <dgm:style>
          <a:lnRef idx="2">
            <a:schemeClr val="accent4"/>
          </a:lnRef>
          <a:fillRef idx="1">
            <a:schemeClr val="lt1"/>
          </a:fillRef>
          <a:effectRef idx="0">
            <a:schemeClr val="accent4"/>
          </a:effectRef>
          <a:fontRef idx="minor">
            <a:schemeClr val="dk1"/>
          </a:fontRef>
        </dgm:style>
      </dgm:prSet>
      <dgm:spPr>
        <a:blipFill>
          <a:blip xmlns:r="http://schemas.openxmlformats.org/officeDocument/2006/relationships" r:embed="rId1"/>
          <a:stretch>
            <a:fillRect l="-2461" r="-1566"/>
          </a:stretch>
        </a:blipFill>
        <a:ln>
          <a:solidFill>
            <a:schemeClr val="accent2">
              <a:lumMod val="60000"/>
              <a:lumOff val="40000"/>
            </a:schemeClr>
          </a:solidFill>
        </a:ln>
      </dgm:spPr>
      <dgm:t>
        <a:bodyPr/>
        <a:lstStyle/>
        <a:p>
          <a:r>
            <a:rPr lang="es-EC">
              <a:noFill/>
            </a:rPr>
            <a:t> </a:t>
          </a:r>
        </a:p>
      </dgm:t>
    </dgm:pt>
    <dgm:pt modelId="{A73D037F-E44B-4CA1-A633-B0B6F40D3E18}" type="parTrans" cxnId="{13F65354-9803-483B-B812-57DD4172E196}">
      <dgm:prSet/>
      <dgm:spPr/>
      <dgm:t>
        <a:bodyPr/>
        <a:lstStyle/>
        <a:p>
          <a:endParaRPr lang="es-EC">
            <a:latin typeface="+mj-lt"/>
          </a:endParaRPr>
        </a:p>
      </dgm:t>
    </dgm:pt>
    <dgm:pt modelId="{246E74E7-7DBE-4193-ABF6-C6F38CF2E682}" type="sibTrans" cxnId="{13F65354-9803-483B-B812-57DD4172E196}">
      <dgm:prSet/>
      <dgm:spPr/>
      <dgm:t>
        <a:bodyPr/>
        <a:lstStyle/>
        <a:p>
          <a:endParaRPr lang="es-EC">
            <a:latin typeface="+mj-lt"/>
          </a:endParaRPr>
        </a:p>
      </dgm:t>
    </dgm:pt>
    <dgm:pt modelId="{5431549A-4949-427F-BAE1-BE6801CF0F02}">
      <dgm:prSet phldrT="[Texto]" custT="1">
        <dgm:style>
          <a:lnRef idx="2">
            <a:schemeClr val="accent4"/>
          </a:lnRef>
          <a:fillRef idx="1">
            <a:schemeClr val="lt1"/>
          </a:fillRef>
          <a:effectRef idx="0">
            <a:schemeClr val="accent4"/>
          </a:effectRef>
          <a:fontRef idx="minor">
            <a:schemeClr val="dk1"/>
          </a:fontRef>
        </dgm:style>
      </dgm:prSet>
      <dgm:spPr>
        <a:blipFill>
          <a:blip xmlns:r="http://schemas.openxmlformats.org/officeDocument/2006/relationships" r:embed="rId2"/>
          <a:stretch>
            <a:fillRect l="-2461" t="-4377" r="-1566" b="-5387"/>
          </a:stretch>
        </a:blipFill>
        <a:ln>
          <a:solidFill>
            <a:schemeClr val="accent2">
              <a:lumMod val="60000"/>
              <a:lumOff val="40000"/>
            </a:schemeClr>
          </a:solidFill>
        </a:ln>
      </dgm:spPr>
      <dgm:t>
        <a:bodyPr/>
        <a:lstStyle/>
        <a:p>
          <a:r>
            <a:rPr lang="es-EC">
              <a:noFill/>
            </a:rPr>
            <a:t> </a:t>
          </a:r>
        </a:p>
      </dgm:t>
    </dgm:pt>
    <dgm:pt modelId="{A8A41B6E-1266-4E8D-960C-8111C3D6A8A0}" type="parTrans" cxnId="{22EF9FB8-AD60-4F96-9330-81C64B09A237}">
      <dgm:prSet/>
      <dgm:spPr/>
      <dgm:t>
        <a:bodyPr/>
        <a:lstStyle/>
        <a:p>
          <a:endParaRPr lang="es-EC">
            <a:latin typeface="+mj-lt"/>
          </a:endParaRPr>
        </a:p>
      </dgm:t>
    </dgm:pt>
    <dgm:pt modelId="{B119BE89-39C2-41CA-959E-78FEA48E44C1}" type="sibTrans" cxnId="{22EF9FB8-AD60-4F96-9330-81C64B09A237}">
      <dgm:prSet/>
      <dgm:spPr/>
      <dgm:t>
        <a:bodyPr/>
        <a:lstStyle/>
        <a:p>
          <a:endParaRPr lang="es-EC">
            <a:latin typeface="+mj-lt"/>
          </a:endParaRPr>
        </a:p>
      </dgm:t>
    </dgm:pt>
    <dgm:pt modelId="{CE4B2DE9-4EDA-4F82-899F-9FCD394B9770}">
      <dgm:prSet phldrT="[Texto]" custT="1">
        <dgm:style>
          <a:lnRef idx="2">
            <a:schemeClr val="accent4"/>
          </a:lnRef>
          <a:fillRef idx="1">
            <a:schemeClr val="lt1"/>
          </a:fillRef>
          <a:effectRef idx="0">
            <a:schemeClr val="accent4"/>
          </a:effectRef>
          <a:fontRef idx="minor">
            <a:schemeClr val="dk1"/>
          </a:fontRef>
        </dgm:style>
      </dgm:prSet>
      <dgm:spPr>
        <a:blipFill>
          <a:blip xmlns:r="http://schemas.openxmlformats.org/officeDocument/2006/relationships" r:embed="rId3"/>
          <a:stretch>
            <a:fillRect l="-2461" r="-1566" b="-1010"/>
          </a:stretch>
        </a:blipFill>
        <a:ln>
          <a:solidFill>
            <a:schemeClr val="accent2">
              <a:lumMod val="60000"/>
              <a:lumOff val="40000"/>
            </a:schemeClr>
          </a:solidFill>
        </a:ln>
      </dgm:spPr>
      <dgm:t>
        <a:bodyPr/>
        <a:lstStyle/>
        <a:p>
          <a:r>
            <a:rPr lang="es-EC">
              <a:noFill/>
            </a:rPr>
            <a:t> </a:t>
          </a:r>
        </a:p>
      </dgm:t>
    </dgm:pt>
    <dgm:pt modelId="{5B67ADBA-1FC0-457B-A4D1-BCE0844B798D}" type="parTrans" cxnId="{1F3CCF9F-58EC-41A8-A86B-AA26A5B8516A}">
      <dgm:prSet/>
      <dgm:spPr/>
      <dgm:t>
        <a:bodyPr/>
        <a:lstStyle/>
        <a:p>
          <a:endParaRPr lang="es-EC">
            <a:latin typeface="+mj-lt"/>
          </a:endParaRPr>
        </a:p>
      </dgm:t>
    </dgm:pt>
    <dgm:pt modelId="{D5799546-FB54-415D-8BAF-740BC06A64A9}" type="sibTrans" cxnId="{1F3CCF9F-58EC-41A8-A86B-AA26A5B8516A}">
      <dgm:prSet/>
      <dgm:spPr/>
      <dgm:t>
        <a:bodyPr/>
        <a:lstStyle/>
        <a:p>
          <a:endParaRPr lang="es-EC">
            <a:latin typeface="+mj-lt"/>
          </a:endParaRPr>
        </a:p>
      </dgm:t>
    </dgm:pt>
    <dgm:pt modelId="{3E0EE314-077B-4BC0-AD67-4BCC58E350D7}">
      <dgm:prSet phldrT="[Texto]" custT="1">
        <dgm:style>
          <a:lnRef idx="2">
            <a:schemeClr val="accent4"/>
          </a:lnRef>
          <a:fillRef idx="1">
            <a:schemeClr val="lt1"/>
          </a:fillRef>
          <a:effectRef idx="0">
            <a:schemeClr val="accent4"/>
          </a:effectRef>
          <a:fontRef idx="minor">
            <a:schemeClr val="dk1"/>
          </a:fontRef>
        </dgm:style>
      </dgm:prSet>
      <dgm:spPr>
        <a:blipFill>
          <a:blip xmlns:r="http://schemas.openxmlformats.org/officeDocument/2006/relationships" r:embed="rId4"/>
          <a:stretch>
            <a:fillRect l="-2461" t="-2349" r="-447" b="-3020"/>
          </a:stretch>
        </a:blipFill>
        <a:ln>
          <a:solidFill>
            <a:schemeClr val="accent2">
              <a:lumMod val="60000"/>
              <a:lumOff val="40000"/>
            </a:schemeClr>
          </a:solidFill>
        </a:ln>
      </dgm:spPr>
      <dgm:t>
        <a:bodyPr/>
        <a:lstStyle/>
        <a:p>
          <a:r>
            <a:rPr lang="es-EC">
              <a:noFill/>
            </a:rPr>
            <a:t> </a:t>
          </a:r>
        </a:p>
      </dgm:t>
    </dgm:pt>
    <dgm:pt modelId="{B8100ED8-9441-45AF-8B5A-6F4539F056B0}" type="parTrans" cxnId="{77DB5F1A-9A97-4A7B-9A06-AF6ACCA8A0DE}">
      <dgm:prSet/>
      <dgm:spPr/>
      <dgm:t>
        <a:bodyPr/>
        <a:lstStyle/>
        <a:p>
          <a:endParaRPr lang="es-EC">
            <a:latin typeface="+mj-lt"/>
          </a:endParaRPr>
        </a:p>
      </dgm:t>
    </dgm:pt>
    <dgm:pt modelId="{BEEF772C-92DA-4ACB-A33D-44F2BE2C3B13}" type="sibTrans" cxnId="{77DB5F1A-9A97-4A7B-9A06-AF6ACCA8A0DE}">
      <dgm:prSet/>
      <dgm:spPr/>
      <dgm:t>
        <a:bodyPr/>
        <a:lstStyle/>
        <a:p>
          <a:endParaRPr lang="es-EC">
            <a:latin typeface="+mj-lt"/>
          </a:endParaRPr>
        </a:p>
      </dgm:t>
    </dgm:pt>
    <dgm:pt modelId="{E66CE17B-7D5F-407A-B056-1DDB04CC59A9}">
      <dgm:prSet phldrT="[Texto]" custT="1">
        <dgm:style>
          <a:lnRef idx="2">
            <a:schemeClr val="accent4"/>
          </a:lnRef>
          <a:fillRef idx="1">
            <a:schemeClr val="lt1"/>
          </a:fillRef>
          <a:effectRef idx="0">
            <a:schemeClr val="accent4"/>
          </a:effectRef>
          <a:fontRef idx="minor">
            <a:schemeClr val="dk1"/>
          </a:fontRef>
        </dgm:style>
      </dgm:prSet>
      <dgm:spPr>
        <a:blipFill>
          <a:blip xmlns:r="http://schemas.openxmlformats.org/officeDocument/2006/relationships" r:embed="rId5"/>
          <a:stretch>
            <a:fillRect l="-2691" t="-671" r="-1570" b="-1342"/>
          </a:stretch>
        </a:blipFill>
        <a:ln>
          <a:solidFill>
            <a:schemeClr val="accent2">
              <a:lumMod val="60000"/>
              <a:lumOff val="40000"/>
            </a:schemeClr>
          </a:solidFill>
        </a:ln>
      </dgm:spPr>
      <dgm:t>
        <a:bodyPr/>
        <a:lstStyle/>
        <a:p>
          <a:r>
            <a:rPr lang="es-EC">
              <a:noFill/>
            </a:rPr>
            <a:t> </a:t>
          </a:r>
        </a:p>
      </dgm:t>
    </dgm:pt>
    <dgm:pt modelId="{4E34E4CC-B3C0-4433-BA55-977B126381D6}" type="sibTrans" cxnId="{48F9F8F4-01F6-47A5-AA43-F647E60A6407}">
      <dgm:prSet/>
      <dgm:spPr/>
      <dgm:t>
        <a:bodyPr/>
        <a:lstStyle/>
        <a:p>
          <a:endParaRPr lang="es-EC">
            <a:latin typeface="+mj-lt"/>
          </a:endParaRPr>
        </a:p>
      </dgm:t>
    </dgm:pt>
    <dgm:pt modelId="{18C14549-B1FD-48C4-84E1-EC4AFFA76A1D}" type="parTrans" cxnId="{48F9F8F4-01F6-47A5-AA43-F647E60A6407}">
      <dgm:prSet/>
      <dgm:spPr/>
      <dgm:t>
        <a:bodyPr/>
        <a:lstStyle/>
        <a:p>
          <a:endParaRPr lang="es-EC">
            <a:latin typeface="+mj-lt"/>
          </a:endParaRPr>
        </a:p>
      </dgm:t>
    </dgm:pt>
    <dgm:pt modelId="{E1FA4DF5-F8F3-40F5-828B-8BC938D450C5}">
      <dgm:prSet phldrT="[Texto]" custT="1">
        <dgm:style>
          <a:lnRef idx="2">
            <a:schemeClr val="accent4"/>
          </a:lnRef>
          <a:fillRef idx="1">
            <a:schemeClr val="lt1"/>
          </a:fillRef>
          <a:effectRef idx="0">
            <a:schemeClr val="accent4"/>
          </a:effectRef>
          <a:fontRef idx="minor">
            <a:schemeClr val="dk1"/>
          </a:fontRef>
        </dgm:style>
      </dgm:prSet>
      <dgm:spPr>
        <a:blipFill>
          <a:blip xmlns:r="http://schemas.openxmlformats.org/officeDocument/2006/relationships" r:embed="rId6"/>
          <a:stretch>
            <a:fillRect l="-2691" t="-5724" r="-673" b="-6397"/>
          </a:stretch>
        </a:blipFill>
        <a:ln>
          <a:solidFill>
            <a:schemeClr val="accent2">
              <a:lumMod val="60000"/>
              <a:lumOff val="40000"/>
            </a:schemeClr>
          </a:solidFill>
        </a:ln>
      </dgm:spPr>
      <dgm:t>
        <a:bodyPr/>
        <a:lstStyle/>
        <a:p>
          <a:r>
            <a:rPr lang="es-EC">
              <a:noFill/>
            </a:rPr>
            <a:t> </a:t>
          </a:r>
        </a:p>
      </dgm:t>
    </dgm:pt>
    <dgm:pt modelId="{36E97968-4A8B-490C-948A-3C27E6A3BADC}" type="sibTrans" cxnId="{5948366D-D237-4EEF-9CA5-8BF6DE75CE0D}">
      <dgm:prSet/>
      <dgm:spPr/>
      <dgm:t>
        <a:bodyPr/>
        <a:lstStyle/>
        <a:p>
          <a:endParaRPr lang="es-EC">
            <a:latin typeface="+mj-lt"/>
          </a:endParaRPr>
        </a:p>
      </dgm:t>
    </dgm:pt>
    <dgm:pt modelId="{47AF8906-C282-4EE6-A4A9-38F6B340021D}" type="parTrans" cxnId="{5948366D-D237-4EEF-9CA5-8BF6DE75CE0D}">
      <dgm:prSet/>
      <dgm:spPr/>
      <dgm:t>
        <a:bodyPr/>
        <a:lstStyle/>
        <a:p>
          <a:endParaRPr lang="es-EC">
            <a:latin typeface="+mj-lt"/>
          </a:endParaRPr>
        </a:p>
      </dgm:t>
    </dgm:pt>
    <dgm:pt modelId="{909AFD78-CE31-414B-8DC6-2A488A5C0B31}" type="pres">
      <dgm:prSet presAssocID="{9D610EE6-0C71-4D97-9F8A-42EF1A837283}" presName="diagram" presStyleCnt="0">
        <dgm:presLayoutVars>
          <dgm:dir/>
          <dgm:resizeHandles val="exact"/>
        </dgm:presLayoutVars>
      </dgm:prSet>
      <dgm:spPr/>
    </dgm:pt>
    <dgm:pt modelId="{646A193B-673B-4BCA-8994-2498B54EAD70}" type="pres">
      <dgm:prSet presAssocID="{7BCFFB96-AF46-4ADB-8E8C-37B8791BA73A}" presName="node" presStyleLbl="node1" presStyleIdx="0" presStyleCnt="6" custScaleY="110599" custLinFactNeighborX="-4497" custLinFactNeighborY="-17568">
        <dgm:presLayoutVars>
          <dgm:bulletEnabled val="1"/>
        </dgm:presLayoutVars>
      </dgm:prSet>
      <dgm:spPr/>
    </dgm:pt>
    <dgm:pt modelId="{96992C56-9594-447F-9279-D11ECA4325D3}" type="pres">
      <dgm:prSet presAssocID="{246E74E7-7DBE-4193-ABF6-C6F38CF2E682}" presName="sibTrans" presStyleCnt="0"/>
      <dgm:spPr/>
    </dgm:pt>
    <dgm:pt modelId="{E3326FA4-CEC8-45D8-9426-6CBE6789FB0B}" type="pres">
      <dgm:prSet presAssocID="{E66CE17B-7D5F-407A-B056-1DDB04CC59A9}" presName="node" presStyleLbl="node1" presStyleIdx="1" presStyleCnt="6" custScaleY="110599" custLinFactNeighborX="0" custLinFactNeighborY="-17568">
        <dgm:presLayoutVars>
          <dgm:bulletEnabled val="1"/>
        </dgm:presLayoutVars>
      </dgm:prSet>
      <dgm:spPr/>
    </dgm:pt>
    <dgm:pt modelId="{3284B729-283C-49B5-978A-EE82F624E4BC}" type="pres">
      <dgm:prSet presAssocID="{4E34E4CC-B3C0-4433-BA55-977B126381D6}" presName="sibTrans" presStyleCnt="0"/>
      <dgm:spPr/>
    </dgm:pt>
    <dgm:pt modelId="{F9CF664D-ECB2-4139-AB5A-50CA2D53C0D8}" type="pres">
      <dgm:prSet presAssocID="{3E0EE314-077B-4BC0-AD67-4BCC58E350D7}" presName="node" presStyleLbl="node1" presStyleIdx="2" presStyleCnt="6" custScaleY="110599" custLinFactNeighborY="-17568">
        <dgm:presLayoutVars>
          <dgm:bulletEnabled val="1"/>
        </dgm:presLayoutVars>
      </dgm:prSet>
      <dgm:spPr/>
    </dgm:pt>
    <dgm:pt modelId="{BA25AE66-A6DB-4A87-9B07-025AC7F3387E}" type="pres">
      <dgm:prSet presAssocID="{BEEF772C-92DA-4ACB-A33D-44F2BE2C3B13}" presName="sibTrans" presStyleCnt="0"/>
      <dgm:spPr/>
    </dgm:pt>
    <dgm:pt modelId="{4A66DE3F-85BD-434E-97FB-4A9D332EE4C1}" type="pres">
      <dgm:prSet presAssocID="{5431549A-4949-427F-BAE1-BE6801CF0F02}" presName="node" presStyleLbl="node1" presStyleIdx="3" presStyleCnt="6" custScaleY="110599">
        <dgm:presLayoutVars>
          <dgm:bulletEnabled val="1"/>
        </dgm:presLayoutVars>
      </dgm:prSet>
      <dgm:spPr/>
    </dgm:pt>
    <dgm:pt modelId="{24DF9062-7707-4F01-8C94-97B2D42DC6C6}" type="pres">
      <dgm:prSet presAssocID="{B119BE89-39C2-41CA-959E-78FEA48E44C1}" presName="sibTrans" presStyleCnt="0"/>
      <dgm:spPr/>
    </dgm:pt>
    <dgm:pt modelId="{F5208530-13A2-49AD-8E93-0456EB164736}" type="pres">
      <dgm:prSet presAssocID="{E1FA4DF5-F8F3-40F5-828B-8BC938D450C5}" presName="node" presStyleLbl="node1" presStyleIdx="4" presStyleCnt="6" custScaleY="110599">
        <dgm:presLayoutVars>
          <dgm:bulletEnabled val="1"/>
        </dgm:presLayoutVars>
      </dgm:prSet>
      <dgm:spPr/>
    </dgm:pt>
    <dgm:pt modelId="{1D3397AC-49CD-4A4A-8C38-F3E47CEB5F52}" type="pres">
      <dgm:prSet presAssocID="{36E97968-4A8B-490C-948A-3C27E6A3BADC}" presName="sibTrans" presStyleCnt="0"/>
      <dgm:spPr/>
    </dgm:pt>
    <dgm:pt modelId="{CD58E990-6279-4ED0-B5D5-2CA8CCC4597D}" type="pres">
      <dgm:prSet presAssocID="{CE4B2DE9-4EDA-4F82-899F-9FCD394B9770}" presName="node" presStyleLbl="node1" presStyleIdx="5" presStyleCnt="6" custScaleY="110599">
        <dgm:presLayoutVars>
          <dgm:bulletEnabled val="1"/>
        </dgm:presLayoutVars>
      </dgm:prSet>
      <dgm:spPr/>
    </dgm:pt>
  </dgm:ptLst>
  <dgm:cxnLst>
    <dgm:cxn modelId="{CA94640C-1E33-4B00-97BF-900F521191B8}" type="presOf" srcId="{CE4B2DE9-4EDA-4F82-899F-9FCD394B9770}" destId="{CD58E990-6279-4ED0-B5D5-2CA8CCC4597D}" srcOrd="0" destOrd="0" presId="urn:microsoft.com/office/officeart/2005/8/layout/default"/>
    <dgm:cxn modelId="{77DB5F1A-9A97-4A7B-9A06-AF6ACCA8A0DE}" srcId="{9D610EE6-0C71-4D97-9F8A-42EF1A837283}" destId="{3E0EE314-077B-4BC0-AD67-4BCC58E350D7}" srcOrd="2" destOrd="0" parTransId="{B8100ED8-9441-45AF-8B5A-6F4539F056B0}" sibTransId="{BEEF772C-92DA-4ACB-A33D-44F2BE2C3B13}"/>
    <dgm:cxn modelId="{7B14A222-3CFE-409C-9E74-849334A57D0D}" type="presOf" srcId="{9D610EE6-0C71-4D97-9F8A-42EF1A837283}" destId="{909AFD78-CE31-414B-8DC6-2A488A5C0B31}" srcOrd="0" destOrd="0" presId="urn:microsoft.com/office/officeart/2005/8/layout/default"/>
    <dgm:cxn modelId="{DB63DB5C-6CBA-4A1D-8A1A-46FE3D96D265}" type="presOf" srcId="{3E0EE314-077B-4BC0-AD67-4BCC58E350D7}" destId="{F9CF664D-ECB2-4139-AB5A-50CA2D53C0D8}" srcOrd="0" destOrd="0" presId="urn:microsoft.com/office/officeart/2005/8/layout/default"/>
    <dgm:cxn modelId="{44352A45-08FB-4747-A1D6-8AD45A4425F2}" type="presOf" srcId="{E66CE17B-7D5F-407A-B056-1DDB04CC59A9}" destId="{E3326FA4-CEC8-45D8-9426-6CBE6789FB0B}" srcOrd="0" destOrd="0" presId="urn:microsoft.com/office/officeart/2005/8/layout/default"/>
    <dgm:cxn modelId="{DB2DF146-2B56-4063-A3E6-88999229AEBE}" type="presOf" srcId="{7BCFFB96-AF46-4ADB-8E8C-37B8791BA73A}" destId="{646A193B-673B-4BCA-8994-2498B54EAD70}" srcOrd="0" destOrd="0" presId="urn:microsoft.com/office/officeart/2005/8/layout/default"/>
    <dgm:cxn modelId="{5948366D-D237-4EEF-9CA5-8BF6DE75CE0D}" srcId="{9D610EE6-0C71-4D97-9F8A-42EF1A837283}" destId="{E1FA4DF5-F8F3-40F5-828B-8BC938D450C5}" srcOrd="4" destOrd="0" parTransId="{47AF8906-C282-4EE6-A4A9-38F6B340021D}" sibTransId="{36E97968-4A8B-490C-948A-3C27E6A3BADC}"/>
    <dgm:cxn modelId="{13F65354-9803-483B-B812-57DD4172E196}" srcId="{9D610EE6-0C71-4D97-9F8A-42EF1A837283}" destId="{7BCFFB96-AF46-4ADB-8E8C-37B8791BA73A}" srcOrd="0" destOrd="0" parTransId="{A73D037F-E44B-4CA1-A633-B0B6F40D3E18}" sibTransId="{246E74E7-7DBE-4193-ABF6-C6F38CF2E682}"/>
    <dgm:cxn modelId="{1F3CCF9F-58EC-41A8-A86B-AA26A5B8516A}" srcId="{9D610EE6-0C71-4D97-9F8A-42EF1A837283}" destId="{CE4B2DE9-4EDA-4F82-899F-9FCD394B9770}" srcOrd="5" destOrd="0" parTransId="{5B67ADBA-1FC0-457B-A4D1-BCE0844B798D}" sibTransId="{D5799546-FB54-415D-8BAF-740BC06A64A9}"/>
    <dgm:cxn modelId="{22EF9FB8-AD60-4F96-9330-81C64B09A237}" srcId="{9D610EE6-0C71-4D97-9F8A-42EF1A837283}" destId="{5431549A-4949-427F-BAE1-BE6801CF0F02}" srcOrd="3" destOrd="0" parTransId="{A8A41B6E-1266-4E8D-960C-8111C3D6A8A0}" sibTransId="{B119BE89-39C2-41CA-959E-78FEA48E44C1}"/>
    <dgm:cxn modelId="{DBDB96DA-1143-41DD-8D6D-1EF7D001C803}" type="presOf" srcId="{E1FA4DF5-F8F3-40F5-828B-8BC938D450C5}" destId="{F5208530-13A2-49AD-8E93-0456EB164736}" srcOrd="0" destOrd="0" presId="urn:microsoft.com/office/officeart/2005/8/layout/default"/>
    <dgm:cxn modelId="{03D4BBE9-D0D3-4499-9C2B-EDA298E1C4B3}" type="presOf" srcId="{5431549A-4949-427F-BAE1-BE6801CF0F02}" destId="{4A66DE3F-85BD-434E-97FB-4A9D332EE4C1}" srcOrd="0" destOrd="0" presId="urn:microsoft.com/office/officeart/2005/8/layout/default"/>
    <dgm:cxn modelId="{48F9F8F4-01F6-47A5-AA43-F647E60A6407}" srcId="{9D610EE6-0C71-4D97-9F8A-42EF1A837283}" destId="{E66CE17B-7D5F-407A-B056-1DDB04CC59A9}" srcOrd="1" destOrd="0" parTransId="{18C14549-B1FD-48C4-84E1-EC4AFFA76A1D}" sibTransId="{4E34E4CC-B3C0-4433-BA55-977B126381D6}"/>
    <dgm:cxn modelId="{2D8E327D-E2D6-45DF-B111-1F530395F262}" type="presParOf" srcId="{909AFD78-CE31-414B-8DC6-2A488A5C0B31}" destId="{646A193B-673B-4BCA-8994-2498B54EAD70}" srcOrd="0" destOrd="0" presId="urn:microsoft.com/office/officeart/2005/8/layout/default"/>
    <dgm:cxn modelId="{B1098EEC-FB67-43E0-962D-5A68077110D4}" type="presParOf" srcId="{909AFD78-CE31-414B-8DC6-2A488A5C0B31}" destId="{96992C56-9594-447F-9279-D11ECA4325D3}" srcOrd="1" destOrd="0" presId="urn:microsoft.com/office/officeart/2005/8/layout/default"/>
    <dgm:cxn modelId="{70B73B5C-1C8D-4B63-8EF8-6B64D2CA7C28}" type="presParOf" srcId="{909AFD78-CE31-414B-8DC6-2A488A5C0B31}" destId="{E3326FA4-CEC8-45D8-9426-6CBE6789FB0B}" srcOrd="2" destOrd="0" presId="urn:microsoft.com/office/officeart/2005/8/layout/default"/>
    <dgm:cxn modelId="{32647B15-3E72-42A0-9132-751EC505BFB9}" type="presParOf" srcId="{909AFD78-CE31-414B-8DC6-2A488A5C0B31}" destId="{3284B729-283C-49B5-978A-EE82F624E4BC}" srcOrd="3" destOrd="0" presId="urn:microsoft.com/office/officeart/2005/8/layout/default"/>
    <dgm:cxn modelId="{5C31A557-9A83-4469-8976-D0470BC259C6}" type="presParOf" srcId="{909AFD78-CE31-414B-8DC6-2A488A5C0B31}" destId="{F9CF664D-ECB2-4139-AB5A-50CA2D53C0D8}" srcOrd="4" destOrd="0" presId="urn:microsoft.com/office/officeart/2005/8/layout/default"/>
    <dgm:cxn modelId="{1DBB64AB-02A3-4AA2-820E-DCC824D136DA}" type="presParOf" srcId="{909AFD78-CE31-414B-8DC6-2A488A5C0B31}" destId="{BA25AE66-A6DB-4A87-9B07-025AC7F3387E}" srcOrd="5" destOrd="0" presId="urn:microsoft.com/office/officeart/2005/8/layout/default"/>
    <dgm:cxn modelId="{F1089DB1-2F52-4FE4-8FB8-2BA1FBD77C8A}" type="presParOf" srcId="{909AFD78-CE31-414B-8DC6-2A488A5C0B31}" destId="{4A66DE3F-85BD-434E-97FB-4A9D332EE4C1}" srcOrd="6" destOrd="0" presId="urn:microsoft.com/office/officeart/2005/8/layout/default"/>
    <dgm:cxn modelId="{EEDED190-83B1-48D9-AFB3-B05ED220A402}" type="presParOf" srcId="{909AFD78-CE31-414B-8DC6-2A488A5C0B31}" destId="{24DF9062-7707-4F01-8C94-97B2D42DC6C6}" srcOrd="7" destOrd="0" presId="urn:microsoft.com/office/officeart/2005/8/layout/default"/>
    <dgm:cxn modelId="{350A3653-AC36-41A8-9E97-1E38591E1C82}" type="presParOf" srcId="{909AFD78-CE31-414B-8DC6-2A488A5C0B31}" destId="{F5208530-13A2-49AD-8E93-0456EB164736}" srcOrd="8" destOrd="0" presId="urn:microsoft.com/office/officeart/2005/8/layout/default"/>
    <dgm:cxn modelId="{5075871F-6712-436C-8DCF-30BBD8782273}" type="presParOf" srcId="{909AFD78-CE31-414B-8DC6-2A488A5C0B31}" destId="{1D3397AC-49CD-4A4A-8C38-F3E47CEB5F52}" srcOrd="9" destOrd="0" presId="urn:microsoft.com/office/officeart/2005/8/layout/default"/>
    <dgm:cxn modelId="{37B2342D-663F-469D-9C25-40D7EEFD1B86}" type="presParOf" srcId="{909AFD78-CE31-414B-8DC6-2A488A5C0B31}" destId="{CD58E990-6279-4ED0-B5D5-2CA8CCC4597D}" srcOrd="10"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716A25A-68AB-49B0-B9B3-C6F16929C123}"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s-ES"/>
        </a:p>
      </dgm:t>
    </dgm:pt>
    <dgm:pt modelId="{C731491A-05F4-4E06-B5C4-DD71BEA21F0E}">
      <dgm:prSet phldrT="[Texto]"/>
      <dgm:spPr>
        <a:noFill/>
        <a:ln>
          <a:solidFill>
            <a:schemeClr val="accent2">
              <a:lumMod val="75000"/>
            </a:schemeClr>
          </a:solidFill>
        </a:ln>
      </dgm:spPr>
      <dgm:t>
        <a:bodyPr/>
        <a:lstStyle/>
        <a:p>
          <a:r>
            <a:rPr lang="es-MX" dirty="0">
              <a:latin typeface="+mj-lt"/>
            </a:rPr>
            <a:t>Un sistema de gestión agrícola basado en la recopilación y procesamiento intensivo de información</a:t>
          </a:r>
          <a:endParaRPr lang="es-ES" dirty="0">
            <a:latin typeface="+mj-lt"/>
          </a:endParaRPr>
        </a:p>
      </dgm:t>
    </dgm:pt>
    <dgm:pt modelId="{F18700CD-C578-425C-B8CD-EF64C0D91172}" type="parTrans" cxnId="{E6FBE2C2-6166-4786-880D-B0541339ADCF}">
      <dgm:prSet/>
      <dgm:spPr>
        <a:noFill/>
        <a:ln>
          <a:solidFill>
            <a:schemeClr val="accent1"/>
          </a:solidFill>
        </a:ln>
      </dgm:spPr>
      <dgm:t>
        <a:bodyPr/>
        <a:lstStyle/>
        <a:p>
          <a:endParaRPr lang="es-ES">
            <a:latin typeface="+mj-lt"/>
          </a:endParaRPr>
        </a:p>
      </dgm:t>
    </dgm:pt>
    <dgm:pt modelId="{262FF48D-776B-482A-9F6C-A368EFCB37CB}" type="sibTrans" cxnId="{E6FBE2C2-6166-4786-880D-B0541339ADCF}">
      <dgm:prSet/>
      <dgm:spPr/>
      <dgm:t>
        <a:bodyPr/>
        <a:lstStyle/>
        <a:p>
          <a:endParaRPr lang="es-ES">
            <a:latin typeface="+mj-lt"/>
          </a:endParaRPr>
        </a:p>
      </dgm:t>
    </dgm:pt>
    <dgm:pt modelId="{8FE3D29A-0278-450D-9083-2DB11A21E77A}">
      <dgm:prSet phldrT="[Texto]"/>
      <dgm:spPr>
        <a:noFill/>
        <a:ln>
          <a:solidFill>
            <a:schemeClr val="accent2">
              <a:lumMod val="75000"/>
            </a:schemeClr>
          </a:solidFill>
        </a:ln>
      </dgm:spPr>
      <dgm:t>
        <a:bodyPr/>
        <a:lstStyle/>
        <a:p>
          <a:r>
            <a:rPr lang="es-MX" dirty="0">
              <a:latin typeface="+mj-lt"/>
            </a:rPr>
            <a:t>Optimizar los insumos para la producción de cultivos, mejorar el rendimiento del cultivo y la calidad ambiental</a:t>
          </a:r>
          <a:endParaRPr lang="es-ES" dirty="0">
            <a:latin typeface="+mj-lt"/>
          </a:endParaRPr>
        </a:p>
      </dgm:t>
    </dgm:pt>
    <dgm:pt modelId="{B7155141-52EF-4E33-A00A-B64D71ED575C}" type="sibTrans" cxnId="{7F25D92F-B9DB-4E36-BC15-36753BB73433}">
      <dgm:prSet/>
      <dgm:spPr/>
      <dgm:t>
        <a:bodyPr/>
        <a:lstStyle/>
        <a:p>
          <a:endParaRPr lang="es-ES">
            <a:latin typeface="+mj-lt"/>
          </a:endParaRPr>
        </a:p>
      </dgm:t>
    </dgm:pt>
    <dgm:pt modelId="{1F8EDE22-8952-4953-B256-B44985ADDFBF}" type="parTrans" cxnId="{7F25D92F-B9DB-4E36-BC15-36753BB73433}">
      <dgm:prSet/>
      <dgm:spPr>
        <a:noFill/>
        <a:ln>
          <a:solidFill>
            <a:schemeClr val="accent1"/>
          </a:solidFill>
        </a:ln>
      </dgm:spPr>
      <dgm:t>
        <a:bodyPr/>
        <a:lstStyle/>
        <a:p>
          <a:endParaRPr lang="es-ES">
            <a:latin typeface="+mj-lt"/>
          </a:endParaRPr>
        </a:p>
      </dgm:t>
    </dgm:pt>
    <dgm:pt modelId="{7F40BD70-1683-4722-BF9F-B6D14EBFC40F}">
      <dgm:prSet/>
      <dgm:spPr/>
      <dgm:t>
        <a:bodyPr/>
        <a:lstStyle/>
        <a:p>
          <a:endParaRPr lang="es-ES"/>
        </a:p>
      </dgm:t>
    </dgm:pt>
    <dgm:pt modelId="{063826A0-6E0A-46CD-87B5-07C17B793C6C}" type="sibTrans" cxnId="{2F26AA4F-D425-48C2-B421-4893376B1344}">
      <dgm:prSet/>
      <dgm:spPr/>
      <dgm:t>
        <a:bodyPr/>
        <a:lstStyle/>
        <a:p>
          <a:endParaRPr lang="es-ES">
            <a:latin typeface="+mj-lt"/>
          </a:endParaRPr>
        </a:p>
      </dgm:t>
    </dgm:pt>
    <dgm:pt modelId="{E44C0E44-E5F0-4BE2-9A8B-207630C83DA5}" type="parTrans" cxnId="{2F26AA4F-D425-48C2-B421-4893376B1344}">
      <dgm:prSet/>
      <dgm:spPr/>
      <dgm:t>
        <a:bodyPr/>
        <a:lstStyle/>
        <a:p>
          <a:endParaRPr lang="es-ES">
            <a:latin typeface="+mj-lt"/>
          </a:endParaRPr>
        </a:p>
      </dgm:t>
    </dgm:pt>
    <dgm:pt modelId="{428067B4-CD3A-42EE-B1F4-594BA1831C3D}">
      <dgm:prSet phldrT="[Texto]"/>
      <dgm:spPr>
        <a:noFill/>
        <a:ln>
          <a:solidFill>
            <a:schemeClr val="accent2">
              <a:lumMod val="75000"/>
            </a:schemeClr>
          </a:solidFill>
        </a:ln>
      </dgm:spPr>
      <dgm:t>
        <a:bodyPr/>
        <a:lstStyle/>
        <a:p>
          <a:r>
            <a:rPr lang="es-MX" dirty="0">
              <a:latin typeface="+mj-lt"/>
            </a:rPr>
            <a:t>Agricultura de precisión</a:t>
          </a:r>
          <a:endParaRPr lang="es-ES" dirty="0">
            <a:latin typeface="+mj-lt"/>
          </a:endParaRPr>
        </a:p>
      </dgm:t>
    </dgm:pt>
    <dgm:pt modelId="{2F651017-897D-49CD-AB85-776F2AF0815D}" type="sibTrans" cxnId="{64EC0274-BAC5-4375-BB98-8B220A1BCDAD}">
      <dgm:prSet/>
      <dgm:spPr/>
      <dgm:t>
        <a:bodyPr/>
        <a:lstStyle/>
        <a:p>
          <a:endParaRPr lang="es-ES">
            <a:latin typeface="+mj-lt"/>
          </a:endParaRPr>
        </a:p>
      </dgm:t>
    </dgm:pt>
    <dgm:pt modelId="{26FD9D62-9279-4CFE-8CAC-D137A3B28615}" type="parTrans" cxnId="{64EC0274-BAC5-4375-BB98-8B220A1BCDAD}">
      <dgm:prSet/>
      <dgm:spPr/>
      <dgm:t>
        <a:bodyPr/>
        <a:lstStyle/>
        <a:p>
          <a:endParaRPr lang="es-ES">
            <a:latin typeface="+mj-lt"/>
          </a:endParaRPr>
        </a:p>
      </dgm:t>
    </dgm:pt>
    <dgm:pt modelId="{73CD421C-E530-4B43-9D04-A1C693BC9354}">
      <dgm:prSet phldrT="[Texto]"/>
      <dgm:spPr>
        <a:noFill/>
        <a:ln>
          <a:solidFill>
            <a:schemeClr val="accent2">
              <a:lumMod val="75000"/>
            </a:schemeClr>
          </a:solidFill>
        </a:ln>
      </dgm:spPr>
      <dgm:t>
        <a:bodyPr/>
        <a:lstStyle/>
        <a:p>
          <a:r>
            <a:rPr lang="es-EC" dirty="0">
              <a:latin typeface="+mj-lt"/>
            </a:rPr>
            <a:t>Sistema de Posicionamiento Global, Sistemas de Información Geográfica, sensores de contacto o remotos</a:t>
          </a:r>
          <a:endParaRPr lang="es-ES" dirty="0">
            <a:latin typeface="+mj-lt"/>
          </a:endParaRPr>
        </a:p>
      </dgm:t>
    </dgm:pt>
    <dgm:pt modelId="{2E987E64-7631-446D-BA5D-34032FB8CBDD}" type="parTrans" cxnId="{6B7786F5-CC88-46B3-AD3D-BB06273925D8}">
      <dgm:prSet/>
      <dgm:spPr>
        <a:noFill/>
        <a:ln>
          <a:solidFill>
            <a:schemeClr val="accent1"/>
          </a:solidFill>
        </a:ln>
      </dgm:spPr>
      <dgm:t>
        <a:bodyPr/>
        <a:lstStyle/>
        <a:p>
          <a:endParaRPr lang="es-ES">
            <a:latin typeface="+mj-lt"/>
          </a:endParaRPr>
        </a:p>
      </dgm:t>
    </dgm:pt>
    <dgm:pt modelId="{9AF796ED-BA37-401E-AF5B-CA3B1DC69F97}" type="sibTrans" cxnId="{6B7786F5-CC88-46B3-AD3D-BB06273925D8}">
      <dgm:prSet/>
      <dgm:spPr/>
      <dgm:t>
        <a:bodyPr/>
        <a:lstStyle/>
        <a:p>
          <a:endParaRPr lang="es-ES">
            <a:latin typeface="+mj-lt"/>
          </a:endParaRPr>
        </a:p>
      </dgm:t>
    </dgm:pt>
    <dgm:pt modelId="{3ACDDB7A-F3F7-4F1C-8D69-4CD3E89CF34A}">
      <dgm:prSet custRadScaleRad="102912" custRadScaleInc="-5709"/>
      <dgm:spPr/>
      <dgm:t>
        <a:bodyPr/>
        <a:lstStyle/>
        <a:p>
          <a:endParaRPr lang="es-ES">
            <a:latin typeface="+mj-lt"/>
          </a:endParaRPr>
        </a:p>
      </dgm:t>
    </dgm:pt>
    <dgm:pt modelId="{EBCC74DE-91A8-4E28-9708-78FF9C497089}" type="parTrans" cxnId="{F0EF018B-5D18-4F35-B365-83C73B428C3D}">
      <dgm:prSet custAng="296520" custScaleX="38955" custLinFactNeighborX="24954" custLinFactNeighborY="70201"/>
      <dgm:spPr>
        <a:noFill/>
        <a:ln>
          <a:solidFill>
            <a:schemeClr val="accent1"/>
          </a:solidFill>
        </a:ln>
      </dgm:spPr>
      <dgm:t>
        <a:bodyPr/>
        <a:lstStyle/>
        <a:p>
          <a:endParaRPr lang="es-ES">
            <a:latin typeface="+mj-lt"/>
          </a:endParaRPr>
        </a:p>
      </dgm:t>
    </dgm:pt>
    <dgm:pt modelId="{15A7BFF1-1D02-4E5A-BBF5-B038384E3D73}" type="sibTrans" cxnId="{F0EF018B-5D18-4F35-B365-83C73B428C3D}">
      <dgm:prSet/>
      <dgm:spPr/>
      <dgm:t>
        <a:bodyPr/>
        <a:lstStyle/>
        <a:p>
          <a:endParaRPr lang="es-ES">
            <a:latin typeface="+mj-lt"/>
          </a:endParaRPr>
        </a:p>
      </dgm:t>
    </dgm:pt>
    <dgm:pt modelId="{B4A54FB0-44A0-49C9-8E6B-A892590DD675}">
      <dgm:prSet custRadScaleRad="102912" custRadScaleInc="-5709"/>
      <dgm:spPr/>
      <dgm:t>
        <a:bodyPr/>
        <a:lstStyle/>
        <a:p>
          <a:endParaRPr lang="es-ES">
            <a:latin typeface="+mj-lt"/>
          </a:endParaRPr>
        </a:p>
      </dgm:t>
    </dgm:pt>
    <dgm:pt modelId="{B97FA240-5514-40A3-8AA5-B084E0BD4CA7}" type="parTrans" cxnId="{82EC2CB4-52E5-496F-90AF-652F92E8CBC4}">
      <dgm:prSet custAng="296520" custScaleX="38955" custLinFactNeighborX="24954" custLinFactNeighborY="70201"/>
      <dgm:spPr>
        <a:noFill/>
        <a:ln>
          <a:solidFill>
            <a:schemeClr val="accent1"/>
          </a:solidFill>
        </a:ln>
      </dgm:spPr>
      <dgm:t>
        <a:bodyPr/>
        <a:lstStyle/>
        <a:p>
          <a:endParaRPr lang="es-ES">
            <a:latin typeface="+mj-lt"/>
          </a:endParaRPr>
        </a:p>
      </dgm:t>
    </dgm:pt>
    <dgm:pt modelId="{84258ADC-9BE9-473E-AB47-7D825E19633F}" type="sibTrans" cxnId="{82EC2CB4-52E5-496F-90AF-652F92E8CBC4}">
      <dgm:prSet/>
      <dgm:spPr/>
      <dgm:t>
        <a:bodyPr/>
        <a:lstStyle/>
        <a:p>
          <a:endParaRPr lang="es-ES">
            <a:latin typeface="+mj-lt"/>
          </a:endParaRPr>
        </a:p>
      </dgm:t>
    </dgm:pt>
    <dgm:pt modelId="{B522929E-1DF8-4A7F-BD9F-9759932A40B9}" type="pres">
      <dgm:prSet presAssocID="{5716A25A-68AB-49B0-B9B3-C6F16929C123}" presName="cycle" presStyleCnt="0">
        <dgm:presLayoutVars>
          <dgm:chMax val="1"/>
          <dgm:dir/>
          <dgm:animLvl val="ctr"/>
          <dgm:resizeHandles val="exact"/>
        </dgm:presLayoutVars>
      </dgm:prSet>
      <dgm:spPr/>
      <dgm:t>
        <a:bodyPr/>
        <a:lstStyle/>
        <a:p>
          <a:endParaRPr lang="es-ES"/>
        </a:p>
      </dgm:t>
    </dgm:pt>
    <dgm:pt modelId="{F7F40A71-6FEA-46CF-BA4C-9426DC3CF471}" type="pres">
      <dgm:prSet presAssocID="{428067B4-CD3A-42EE-B1F4-594BA1831C3D}" presName="centerShape" presStyleLbl="node0" presStyleIdx="0" presStyleCnt="1" custScaleX="99517" custScaleY="57357"/>
      <dgm:spPr/>
      <dgm:t>
        <a:bodyPr/>
        <a:lstStyle/>
        <a:p>
          <a:endParaRPr lang="es-ES"/>
        </a:p>
      </dgm:t>
    </dgm:pt>
    <dgm:pt modelId="{2BD30C4C-BD6B-4B44-9109-C9EAB45FCDD1}" type="pres">
      <dgm:prSet presAssocID="{F18700CD-C578-425C-B8CD-EF64C0D91172}" presName="parTrans" presStyleLbl="bgSibTrans2D1" presStyleIdx="0" presStyleCnt="3" custAng="296520" custScaleX="38955" custLinFactNeighborX="24954" custLinFactNeighborY="70201"/>
      <dgm:spPr/>
      <dgm:t>
        <a:bodyPr/>
        <a:lstStyle/>
        <a:p>
          <a:endParaRPr lang="es-ES"/>
        </a:p>
      </dgm:t>
    </dgm:pt>
    <dgm:pt modelId="{DEC1FDD2-CC49-43EE-9234-D947675BD3FD}" type="pres">
      <dgm:prSet presAssocID="{C731491A-05F4-4E06-B5C4-DD71BEA21F0E}" presName="node" presStyleLbl="node1" presStyleIdx="0" presStyleCnt="3" custRadScaleRad="107281" custRadScaleInc="312">
        <dgm:presLayoutVars>
          <dgm:bulletEnabled val="1"/>
        </dgm:presLayoutVars>
      </dgm:prSet>
      <dgm:spPr>
        <a:prstGeom prst="rect">
          <a:avLst/>
        </a:prstGeom>
      </dgm:spPr>
      <dgm:t>
        <a:bodyPr/>
        <a:lstStyle/>
        <a:p>
          <a:endParaRPr lang="es-ES"/>
        </a:p>
      </dgm:t>
    </dgm:pt>
    <dgm:pt modelId="{F60BC64E-8F0B-4165-9322-098DCC75B95B}" type="pres">
      <dgm:prSet presAssocID="{1F8EDE22-8952-4953-B256-B44985ADDFBF}" presName="parTrans" presStyleLbl="bgSibTrans2D1" presStyleIdx="1" presStyleCnt="3" custScaleX="38912" custLinFactNeighborX="-1725" custLinFactNeighborY="66915"/>
      <dgm:spPr/>
      <dgm:t>
        <a:bodyPr/>
        <a:lstStyle/>
        <a:p>
          <a:endParaRPr lang="es-ES"/>
        </a:p>
      </dgm:t>
    </dgm:pt>
    <dgm:pt modelId="{49DB0BE9-A115-45F4-8F63-E51DB67577FC}" type="pres">
      <dgm:prSet presAssocID="{8FE3D29A-0278-450D-9083-2DB11A21E77A}" presName="node" presStyleLbl="node1" presStyleIdx="1" presStyleCnt="3" custRadScaleRad="98653" custRadScaleInc="480">
        <dgm:presLayoutVars>
          <dgm:bulletEnabled val="1"/>
        </dgm:presLayoutVars>
      </dgm:prSet>
      <dgm:spPr>
        <a:prstGeom prst="rect">
          <a:avLst/>
        </a:prstGeom>
      </dgm:spPr>
      <dgm:t>
        <a:bodyPr/>
        <a:lstStyle/>
        <a:p>
          <a:endParaRPr lang="es-ES"/>
        </a:p>
      </dgm:t>
    </dgm:pt>
    <dgm:pt modelId="{41208CCB-78A6-4127-A1A5-0248EE422982}" type="pres">
      <dgm:prSet presAssocID="{2E987E64-7631-446D-BA5D-34032FB8CBDD}" presName="parTrans" presStyleLbl="bgSibTrans2D1" presStyleIdx="2" presStyleCnt="3" custScaleX="38860" custLinFactNeighborX="-25172" custLinFactNeighborY="72940"/>
      <dgm:spPr/>
      <dgm:t>
        <a:bodyPr/>
        <a:lstStyle/>
        <a:p>
          <a:endParaRPr lang="es-ES"/>
        </a:p>
      </dgm:t>
    </dgm:pt>
    <dgm:pt modelId="{B40BA6B3-0598-4FC9-A1BB-D44565731E28}" type="pres">
      <dgm:prSet presAssocID="{73CD421C-E530-4B43-9D04-A1C693BC9354}" presName="node" presStyleLbl="node1" presStyleIdx="2" presStyleCnt="3" custRadScaleRad="105489" custRadScaleInc="731">
        <dgm:presLayoutVars>
          <dgm:bulletEnabled val="1"/>
        </dgm:presLayoutVars>
      </dgm:prSet>
      <dgm:spPr>
        <a:prstGeom prst="rect">
          <a:avLst/>
        </a:prstGeom>
      </dgm:spPr>
      <dgm:t>
        <a:bodyPr/>
        <a:lstStyle/>
        <a:p>
          <a:endParaRPr lang="es-ES"/>
        </a:p>
      </dgm:t>
    </dgm:pt>
  </dgm:ptLst>
  <dgm:cxnLst>
    <dgm:cxn modelId="{5203F38D-5FA4-4A74-817F-B99928135C6D}" type="presOf" srcId="{C731491A-05F4-4E06-B5C4-DD71BEA21F0E}" destId="{DEC1FDD2-CC49-43EE-9234-D947675BD3FD}" srcOrd="0" destOrd="0" presId="urn:microsoft.com/office/officeart/2005/8/layout/radial4"/>
    <dgm:cxn modelId="{D15B6C6D-BEF8-4F11-8705-CDE2C73EA5C9}" type="presOf" srcId="{428067B4-CD3A-42EE-B1F4-594BA1831C3D}" destId="{F7F40A71-6FEA-46CF-BA4C-9426DC3CF471}" srcOrd="0" destOrd="0" presId="urn:microsoft.com/office/officeart/2005/8/layout/radial4"/>
    <dgm:cxn modelId="{F40365FF-8737-4FD9-B894-2E49790B94D8}" type="presOf" srcId="{73CD421C-E530-4B43-9D04-A1C693BC9354}" destId="{B40BA6B3-0598-4FC9-A1BB-D44565731E28}" srcOrd="0" destOrd="0" presId="urn:microsoft.com/office/officeart/2005/8/layout/radial4"/>
    <dgm:cxn modelId="{4AC4366B-A123-4E15-AF63-BF6550DB6EAF}" type="presOf" srcId="{5716A25A-68AB-49B0-B9B3-C6F16929C123}" destId="{B522929E-1DF8-4A7F-BD9F-9759932A40B9}" srcOrd="0" destOrd="0" presId="urn:microsoft.com/office/officeart/2005/8/layout/radial4"/>
    <dgm:cxn modelId="{C1D91129-F940-417D-BE47-B29CD77E37E3}" type="presOf" srcId="{1F8EDE22-8952-4953-B256-B44985ADDFBF}" destId="{F60BC64E-8F0B-4165-9322-098DCC75B95B}" srcOrd="0" destOrd="0" presId="urn:microsoft.com/office/officeart/2005/8/layout/radial4"/>
    <dgm:cxn modelId="{E36B7AC2-70BD-406D-8888-D24EA2A21AE7}" type="presOf" srcId="{F18700CD-C578-425C-B8CD-EF64C0D91172}" destId="{2BD30C4C-BD6B-4B44-9109-C9EAB45FCDD1}" srcOrd="0" destOrd="0" presId="urn:microsoft.com/office/officeart/2005/8/layout/radial4"/>
    <dgm:cxn modelId="{E6FBE2C2-6166-4786-880D-B0541339ADCF}" srcId="{428067B4-CD3A-42EE-B1F4-594BA1831C3D}" destId="{C731491A-05F4-4E06-B5C4-DD71BEA21F0E}" srcOrd="0" destOrd="0" parTransId="{F18700CD-C578-425C-B8CD-EF64C0D91172}" sibTransId="{262FF48D-776B-482A-9F6C-A368EFCB37CB}"/>
    <dgm:cxn modelId="{6B7786F5-CC88-46B3-AD3D-BB06273925D8}" srcId="{428067B4-CD3A-42EE-B1F4-594BA1831C3D}" destId="{73CD421C-E530-4B43-9D04-A1C693BC9354}" srcOrd="2" destOrd="0" parTransId="{2E987E64-7631-446D-BA5D-34032FB8CBDD}" sibTransId="{9AF796ED-BA37-401E-AF5B-CA3B1DC69F97}"/>
    <dgm:cxn modelId="{2F26AA4F-D425-48C2-B421-4893376B1344}" srcId="{5716A25A-68AB-49B0-B9B3-C6F16929C123}" destId="{7F40BD70-1683-4722-BF9F-B6D14EBFC40F}" srcOrd="1" destOrd="0" parTransId="{E44C0E44-E5F0-4BE2-9A8B-207630C83DA5}" sibTransId="{063826A0-6E0A-46CD-87B5-07C17B793C6C}"/>
    <dgm:cxn modelId="{F0EF018B-5D18-4F35-B365-83C73B428C3D}" srcId="{5716A25A-68AB-49B0-B9B3-C6F16929C123}" destId="{3ACDDB7A-F3F7-4F1C-8D69-4CD3E89CF34A}" srcOrd="2" destOrd="0" parTransId="{EBCC74DE-91A8-4E28-9708-78FF9C497089}" sibTransId="{15A7BFF1-1D02-4E5A-BBF5-B038384E3D73}"/>
    <dgm:cxn modelId="{25EB6770-AFA5-4DD8-8E7C-10EC0CCED848}" type="presOf" srcId="{8FE3D29A-0278-450D-9083-2DB11A21E77A}" destId="{49DB0BE9-A115-45F4-8F63-E51DB67577FC}" srcOrd="0" destOrd="0" presId="urn:microsoft.com/office/officeart/2005/8/layout/radial4"/>
    <dgm:cxn modelId="{7F25D92F-B9DB-4E36-BC15-36753BB73433}" srcId="{428067B4-CD3A-42EE-B1F4-594BA1831C3D}" destId="{8FE3D29A-0278-450D-9083-2DB11A21E77A}" srcOrd="1" destOrd="0" parTransId="{1F8EDE22-8952-4953-B256-B44985ADDFBF}" sibTransId="{B7155141-52EF-4E33-A00A-B64D71ED575C}"/>
    <dgm:cxn modelId="{A65CB192-EBB7-4968-87EB-B510E89152FF}" type="presOf" srcId="{2E987E64-7631-446D-BA5D-34032FB8CBDD}" destId="{41208CCB-78A6-4127-A1A5-0248EE422982}" srcOrd="0" destOrd="0" presId="urn:microsoft.com/office/officeart/2005/8/layout/radial4"/>
    <dgm:cxn modelId="{82EC2CB4-52E5-496F-90AF-652F92E8CBC4}" srcId="{5716A25A-68AB-49B0-B9B3-C6F16929C123}" destId="{B4A54FB0-44A0-49C9-8E6B-A892590DD675}" srcOrd="3" destOrd="0" parTransId="{B97FA240-5514-40A3-8AA5-B084E0BD4CA7}" sibTransId="{84258ADC-9BE9-473E-AB47-7D825E19633F}"/>
    <dgm:cxn modelId="{64EC0274-BAC5-4375-BB98-8B220A1BCDAD}" srcId="{5716A25A-68AB-49B0-B9B3-C6F16929C123}" destId="{428067B4-CD3A-42EE-B1F4-594BA1831C3D}" srcOrd="0" destOrd="0" parTransId="{26FD9D62-9279-4CFE-8CAC-D137A3B28615}" sibTransId="{2F651017-897D-49CD-AB85-776F2AF0815D}"/>
    <dgm:cxn modelId="{6CCD7C54-CF3B-48E9-9A92-A0FBBDC65BC3}" type="presParOf" srcId="{B522929E-1DF8-4A7F-BD9F-9759932A40B9}" destId="{F7F40A71-6FEA-46CF-BA4C-9426DC3CF471}" srcOrd="0" destOrd="0" presId="urn:microsoft.com/office/officeart/2005/8/layout/radial4"/>
    <dgm:cxn modelId="{8BE656CA-7EA1-4CAC-BE15-9C9F77022E54}" type="presParOf" srcId="{B522929E-1DF8-4A7F-BD9F-9759932A40B9}" destId="{2BD30C4C-BD6B-4B44-9109-C9EAB45FCDD1}" srcOrd="1" destOrd="0" presId="urn:microsoft.com/office/officeart/2005/8/layout/radial4"/>
    <dgm:cxn modelId="{282AE82D-95B9-4EA1-A5D0-D3CCAD618F6A}" type="presParOf" srcId="{B522929E-1DF8-4A7F-BD9F-9759932A40B9}" destId="{DEC1FDD2-CC49-43EE-9234-D947675BD3FD}" srcOrd="2" destOrd="0" presId="urn:microsoft.com/office/officeart/2005/8/layout/radial4"/>
    <dgm:cxn modelId="{DC9E42EA-DEA0-465A-8E24-EFEAE3AAD4B5}" type="presParOf" srcId="{B522929E-1DF8-4A7F-BD9F-9759932A40B9}" destId="{F60BC64E-8F0B-4165-9322-098DCC75B95B}" srcOrd="3" destOrd="0" presId="urn:microsoft.com/office/officeart/2005/8/layout/radial4"/>
    <dgm:cxn modelId="{C7C17EA1-1509-4357-A0D0-405AB246C345}" type="presParOf" srcId="{B522929E-1DF8-4A7F-BD9F-9759932A40B9}" destId="{49DB0BE9-A115-45F4-8F63-E51DB67577FC}" srcOrd="4" destOrd="0" presId="urn:microsoft.com/office/officeart/2005/8/layout/radial4"/>
    <dgm:cxn modelId="{0190EDA7-DD94-438B-BDDF-BF62D1F16864}" type="presParOf" srcId="{B522929E-1DF8-4A7F-BD9F-9759932A40B9}" destId="{41208CCB-78A6-4127-A1A5-0248EE422982}" srcOrd="5" destOrd="0" presId="urn:microsoft.com/office/officeart/2005/8/layout/radial4"/>
    <dgm:cxn modelId="{C0403BF4-B66F-4873-8F25-10F2695AC6EF}" type="presParOf" srcId="{B522929E-1DF8-4A7F-BD9F-9759932A40B9}" destId="{B40BA6B3-0598-4FC9-A1BB-D44565731E28}" srcOrd="6" destOrd="0" presId="urn:microsoft.com/office/officeart/2005/8/layout/radial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716A25A-68AB-49B0-B9B3-C6F16929C123}"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s-ES"/>
        </a:p>
      </dgm:t>
    </dgm:pt>
    <dgm:pt modelId="{C731491A-05F4-4E06-B5C4-DD71BEA21F0E}">
      <dgm:prSet phldrT="[Texto]" custT="1"/>
      <dgm:spPr>
        <a:noFill/>
        <a:ln>
          <a:solidFill>
            <a:schemeClr val="accent2">
              <a:lumMod val="75000"/>
            </a:schemeClr>
          </a:solidFill>
        </a:ln>
      </dgm:spPr>
      <dgm:t>
        <a:bodyPr/>
        <a:lstStyle/>
        <a:p>
          <a:r>
            <a:rPr lang="es-ES" sz="2000" dirty="0" smtClean="0">
              <a:latin typeface="+mj-lt"/>
            </a:rPr>
            <a:t>Materia orgánica producida por un individuo</a:t>
          </a:r>
          <a:endParaRPr lang="es-ES" sz="2000" dirty="0">
            <a:latin typeface="+mj-lt"/>
          </a:endParaRPr>
        </a:p>
      </dgm:t>
    </dgm:pt>
    <dgm:pt modelId="{F18700CD-C578-425C-B8CD-EF64C0D91172}" type="parTrans" cxnId="{E6FBE2C2-6166-4786-880D-B0541339ADCF}">
      <dgm:prSet/>
      <dgm:spPr>
        <a:noFill/>
        <a:ln>
          <a:solidFill>
            <a:schemeClr val="accent1"/>
          </a:solidFill>
        </a:ln>
      </dgm:spPr>
      <dgm:t>
        <a:bodyPr/>
        <a:lstStyle/>
        <a:p>
          <a:endParaRPr lang="es-ES" sz="2000">
            <a:latin typeface="+mj-lt"/>
          </a:endParaRPr>
        </a:p>
      </dgm:t>
    </dgm:pt>
    <dgm:pt modelId="{262FF48D-776B-482A-9F6C-A368EFCB37CB}" type="sibTrans" cxnId="{E6FBE2C2-6166-4786-880D-B0541339ADCF}">
      <dgm:prSet/>
      <dgm:spPr/>
      <dgm:t>
        <a:bodyPr/>
        <a:lstStyle/>
        <a:p>
          <a:endParaRPr lang="es-ES" sz="2000">
            <a:latin typeface="+mj-lt"/>
          </a:endParaRPr>
        </a:p>
      </dgm:t>
    </dgm:pt>
    <dgm:pt modelId="{8FE3D29A-0278-450D-9083-2DB11A21E77A}">
      <dgm:prSet phldrT="[Texto]" custT="1"/>
      <dgm:spPr>
        <a:noFill/>
        <a:ln>
          <a:solidFill>
            <a:schemeClr val="accent2">
              <a:lumMod val="75000"/>
            </a:schemeClr>
          </a:solidFill>
        </a:ln>
      </dgm:spPr>
      <dgm:t>
        <a:bodyPr/>
        <a:lstStyle/>
        <a:p>
          <a:r>
            <a:rPr lang="es-ES" sz="2000" smtClean="0">
              <a:latin typeface="+mj-lt"/>
            </a:rPr>
            <a:t>Transformación de la energía</a:t>
          </a:r>
          <a:endParaRPr lang="es-ES" sz="2000" dirty="0">
            <a:latin typeface="+mj-lt"/>
          </a:endParaRPr>
        </a:p>
      </dgm:t>
    </dgm:pt>
    <dgm:pt modelId="{B7155141-52EF-4E33-A00A-B64D71ED575C}" type="sibTrans" cxnId="{7F25D92F-B9DB-4E36-BC15-36753BB73433}">
      <dgm:prSet/>
      <dgm:spPr/>
      <dgm:t>
        <a:bodyPr/>
        <a:lstStyle/>
        <a:p>
          <a:endParaRPr lang="es-ES" sz="2000">
            <a:latin typeface="+mj-lt"/>
          </a:endParaRPr>
        </a:p>
      </dgm:t>
    </dgm:pt>
    <dgm:pt modelId="{1F8EDE22-8952-4953-B256-B44985ADDFBF}" type="parTrans" cxnId="{7F25D92F-B9DB-4E36-BC15-36753BB73433}">
      <dgm:prSet/>
      <dgm:spPr>
        <a:noFill/>
        <a:ln>
          <a:solidFill>
            <a:schemeClr val="accent1"/>
          </a:solidFill>
        </a:ln>
      </dgm:spPr>
      <dgm:t>
        <a:bodyPr/>
        <a:lstStyle/>
        <a:p>
          <a:endParaRPr lang="es-ES" sz="2000">
            <a:latin typeface="+mj-lt"/>
          </a:endParaRPr>
        </a:p>
      </dgm:t>
    </dgm:pt>
    <dgm:pt modelId="{7F40BD70-1683-4722-BF9F-B6D14EBFC40F}">
      <dgm:prSet/>
      <dgm:spPr/>
      <dgm:t>
        <a:bodyPr/>
        <a:lstStyle/>
        <a:p>
          <a:endParaRPr lang="es-ES" sz="2000" dirty="0">
            <a:latin typeface="+mj-lt"/>
          </a:endParaRPr>
        </a:p>
      </dgm:t>
    </dgm:pt>
    <dgm:pt modelId="{063826A0-6E0A-46CD-87B5-07C17B793C6C}" type="sibTrans" cxnId="{2F26AA4F-D425-48C2-B421-4893376B1344}">
      <dgm:prSet/>
      <dgm:spPr/>
      <dgm:t>
        <a:bodyPr/>
        <a:lstStyle/>
        <a:p>
          <a:endParaRPr lang="es-ES" sz="2000">
            <a:latin typeface="+mj-lt"/>
          </a:endParaRPr>
        </a:p>
      </dgm:t>
    </dgm:pt>
    <dgm:pt modelId="{E44C0E44-E5F0-4BE2-9A8B-207630C83DA5}" type="parTrans" cxnId="{2F26AA4F-D425-48C2-B421-4893376B1344}">
      <dgm:prSet/>
      <dgm:spPr/>
      <dgm:t>
        <a:bodyPr/>
        <a:lstStyle/>
        <a:p>
          <a:endParaRPr lang="es-ES" sz="2000">
            <a:latin typeface="+mj-lt"/>
          </a:endParaRPr>
        </a:p>
      </dgm:t>
    </dgm:pt>
    <dgm:pt modelId="{428067B4-CD3A-42EE-B1F4-594BA1831C3D}">
      <dgm:prSet phldrT="[Texto]" custT="1"/>
      <dgm:spPr>
        <a:noFill/>
        <a:ln>
          <a:solidFill>
            <a:schemeClr val="accent2">
              <a:lumMod val="75000"/>
            </a:schemeClr>
          </a:solidFill>
        </a:ln>
      </dgm:spPr>
      <dgm:t>
        <a:bodyPr/>
        <a:lstStyle/>
        <a:p>
          <a:r>
            <a:rPr lang="es-MX" sz="2400" dirty="0" smtClean="0">
              <a:latin typeface="+mj-lt"/>
            </a:rPr>
            <a:t>Biomasa</a:t>
          </a:r>
          <a:endParaRPr lang="es-ES" sz="2400" dirty="0">
            <a:latin typeface="+mj-lt"/>
          </a:endParaRPr>
        </a:p>
      </dgm:t>
    </dgm:pt>
    <dgm:pt modelId="{2F651017-897D-49CD-AB85-776F2AF0815D}" type="sibTrans" cxnId="{64EC0274-BAC5-4375-BB98-8B220A1BCDAD}">
      <dgm:prSet/>
      <dgm:spPr/>
      <dgm:t>
        <a:bodyPr/>
        <a:lstStyle/>
        <a:p>
          <a:endParaRPr lang="es-ES" sz="2000">
            <a:latin typeface="+mj-lt"/>
          </a:endParaRPr>
        </a:p>
      </dgm:t>
    </dgm:pt>
    <dgm:pt modelId="{26FD9D62-9279-4CFE-8CAC-D137A3B28615}" type="parTrans" cxnId="{64EC0274-BAC5-4375-BB98-8B220A1BCDAD}">
      <dgm:prSet/>
      <dgm:spPr/>
      <dgm:t>
        <a:bodyPr/>
        <a:lstStyle/>
        <a:p>
          <a:endParaRPr lang="es-ES" sz="2000">
            <a:latin typeface="+mj-lt"/>
          </a:endParaRPr>
        </a:p>
      </dgm:t>
    </dgm:pt>
    <dgm:pt modelId="{73CD421C-E530-4B43-9D04-A1C693BC9354}">
      <dgm:prSet phldrT="[Texto]" custT="1"/>
      <dgm:spPr>
        <a:noFill/>
        <a:ln>
          <a:solidFill>
            <a:schemeClr val="accent2">
              <a:lumMod val="75000"/>
            </a:schemeClr>
          </a:solidFill>
        </a:ln>
      </dgm:spPr>
      <dgm:t>
        <a:bodyPr/>
        <a:lstStyle/>
        <a:p>
          <a:r>
            <a:rPr lang="es-EC" sz="2000" dirty="0" smtClean="0">
              <a:latin typeface="+mj-lt"/>
            </a:rPr>
            <a:t>Residuos de cosecha</a:t>
          </a:r>
          <a:endParaRPr lang="es-ES" sz="2000" dirty="0">
            <a:latin typeface="+mj-lt"/>
          </a:endParaRPr>
        </a:p>
      </dgm:t>
    </dgm:pt>
    <dgm:pt modelId="{2E987E64-7631-446D-BA5D-34032FB8CBDD}" type="parTrans" cxnId="{6B7786F5-CC88-46B3-AD3D-BB06273925D8}">
      <dgm:prSet/>
      <dgm:spPr>
        <a:noFill/>
        <a:ln>
          <a:solidFill>
            <a:schemeClr val="accent1"/>
          </a:solidFill>
        </a:ln>
      </dgm:spPr>
      <dgm:t>
        <a:bodyPr/>
        <a:lstStyle/>
        <a:p>
          <a:endParaRPr lang="es-ES" sz="2000">
            <a:latin typeface="+mj-lt"/>
          </a:endParaRPr>
        </a:p>
      </dgm:t>
    </dgm:pt>
    <dgm:pt modelId="{9AF796ED-BA37-401E-AF5B-CA3B1DC69F97}" type="sibTrans" cxnId="{6B7786F5-CC88-46B3-AD3D-BB06273925D8}">
      <dgm:prSet/>
      <dgm:spPr/>
      <dgm:t>
        <a:bodyPr/>
        <a:lstStyle/>
        <a:p>
          <a:endParaRPr lang="es-ES" sz="2000">
            <a:latin typeface="+mj-lt"/>
          </a:endParaRPr>
        </a:p>
      </dgm:t>
    </dgm:pt>
    <dgm:pt modelId="{3ACDDB7A-F3F7-4F1C-8D69-4CD3E89CF34A}">
      <dgm:prSet custRadScaleRad="102912" custRadScaleInc="-5709"/>
      <dgm:spPr/>
      <dgm:t>
        <a:bodyPr/>
        <a:lstStyle/>
        <a:p>
          <a:endParaRPr lang="es-ES" sz="2000">
            <a:latin typeface="+mj-lt"/>
          </a:endParaRPr>
        </a:p>
      </dgm:t>
    </dgm:pt>
    <dgm:pt modelId="{EBCC74DE-91A8-4E28-9708-78FF9C497089}" type="parTrans" cxnId="{F0EF018B-5D18-4F35-B365-83C73B428C3D}">
      <dgm:prSet custAng="296520" custScaleX="38955" custLinFactNeighborX="24954" custLinFactNeighborY="70201"/>
      <dgm:spPr>
        <a:noFill/>
        <a:ln>
          <a:solidFill>
            <a:schemeClr val="accent1"/>
          </a:solidFill>
        </a:ln>
      </dgm:spPr>
      <dgm:t>
        <a:bodyPr/>
        <a:lstStyle/>
        <a:p>
          <a:endParaRPr lang="es-ES" sz="2000">
            <a:latin typeface="+mj-lt"/>
          </a:endParaRPr>
        </a:p>
      </dgm:t>
    </dgm:pt>
    <dgm:pt modelId="{15A7BFF1-1D02-4E5A-BBF5-B038384E3D73}" type="sibTrans" cxnId="{F0EF018B-5D18-4F35-B365-83C73B428C3D}">
      <dgm:prSet/>
      <dgm:spPr/>
      <dgm:t>
        <a:bodyPr/>
        <a:lstStyle/>
        <a:p>
          <a:endParaRPr lang="es-ES" sz="2000">
            <a:latin typeface="+mj-lt"/>
          </a:endParaRPr>
        </a:p>
      </dgm:t>
    </dgm:pt>
    <dgm:pt modelId="{B4A54FB0-44A0-49C9-8E6B-A892590DD675}">
      <dgm:prSet custRadScaleRad="102912" custRadScaleInc="-5709"/>
      <dgm:spPr/>
      <dgm:t>
        <a:bodyPr/>
        <a:lstStyle/>
        <a:p>
          <a:endParaRPr lang="es-ES" sz="2000">
            <a:latin typeface="+mj-lt"/>
          </a:endParaRPr>
        </a:p>
      </dgm:t>
    </dgm:pt>
    <dgm:pt modelId="{B97FA240-5514-40A3-8AA5-B084E0BD4CA7}" type="parTrans" cxnId="{82EC2CB4-52E5-496F-90AF-652F92E8CBC4}">
      <dgm:prSet custAng="296520" custScaleX="38955" custLinFactNeighborX="24954" custLinFactNeighborY="70201"/>
      <dgm:spPr>
        <a:noFill/>
        <a:ln>
          <a:solidFill>
            <a:schemeClr val="accent1"/>
          </a:solidFill>
        </a:ln>
      </dgm:spPr>
      <dgm:t>
        <a:bodyPr/>
        <a:lstStyle/>
        <a:p>
          <a:endParaRPr lang="es-ES" sz="2000">
            <a:latin typeface="+mj-lt"/>
          </a:endParaRPr>
        </a:p>
      </dgm:t>
    </dgm:pt>
    <dgm:pt modelId="{84258ADC-9BE9-473E-AB47-7D825E19633F}" type="sibTrans" cxnId="{82EC2CB4-52E5-496F-90AF-652F92E8CBC4}">
      <dgm:prSet/>
      <dgm:spPr/>
      <dgm:t>
        <a:bodyPr/>
        <a:lstStyle/>
        <a:p>
          <a:endParaRPr lang="es-ES" sz="2000">
            <a:latin typeface="+mj-lt"/>
          </a:endParaRPr>
        </a:p>
      </dgm:t>
    </dgm:pt>
    <dgm:pt modelId="{B522929E-1DF8-4A7F-BD9F-9759932A40B9}" type="pres">
      <dgm:prSet presAssocID="{5716A25A-68AB-49B0-B9B3-C6F16929C123}" presName="cycle" presStyleCnt="0">
        <dgm:presLayoutVars>
          <dgm:chMax val="1"/>
          <dgm:dir/>
          <dgm:animLvl val="ctr"/>
          <dgm:resizeHandles val="exact"/>
        </dgm:presLayoutVars>
      </dgm:prSet>
      <dgm:spPr/>
      <dgm:t>
        <a:bodyPr/>
        <a:lstStyle/>
        <a:p>
          <a:endParaRPr lang="es-ES"/>
        </a:p>
      </dgm:t>
    </dgm:pt>
    <dgm:pt modelId="{F7F40A71-6FEA-46CF-BA4C-9426DC3CF471}" type="pres">
      <dgm:prSet presAssocID="{428067B4-CD3A-42EE-B1F4-594BA1831C3D}" presName="centerShape" presStyleLbl="node0" presStyleIdx="0" presStyleCnt="1" custScaleX="99517" custScaleY="57357" custLinFactNeighborX="-2347" custLinFactNeighborY="-50105"/>
      <dgm:spPr/>
      <dgm:t>
        <a:bodyPr/>
        <a:lstStyle/>
        <a:p>
          <a:endParaRPr lang="es-ES"/>
        </a:p>
      </dgm:t>
    </dgm:pt>
    <dgm:pt modelId="{2BD30C4C-BD6B-4B44-9109-C9EAB45FCDD1}" type="pres">
      <dgm:prSet presAssocID="{F18700CD-C578-425C-B8CD-EF64C0D91172}" presName="parTrans" presStyleLbl="bgSibTrans2D1" presStyleIdx="0" presStyleCnt="3" custAng="296520" custScaleX="38955" custLinFactNeighborX="41907" custLinFactNeighborY="-8720"/>
      <dgm:spPr/>
      <dgm:t>
        <a:bodyPr/>
        <a:lstStyle/>
        <a:p>
          <a:endParaRPr lang="es-ES"/>
        </a:p>
      </dgm:t>
    </dgm:pt>
    <dgm:pt modelId="{DEC1FDD2-CC49-43EE-9234-D947675BD3FD}" type="pres">
      <dgm:prSet presAssocID="{C731491A-05F4-4E06-B5C4-DD71BEA21F0E}" presName="node" presStyleLbl="node1" presStyleIdx="0" presStyleCnt="3" custRadScaleRad="107281" custRadScaleInc="312">
        <dgm:presLayoutVars>
          <dgm:bulletEnabled val="1"/>
        </dgm:presLayoutVars>
      </dgm:prSet>
      <dgm:spPr>
        <a:prstGeom prst="rect">
          <a:avLst/>
        </a:prstGeom>
      </dgm:spPr>
      <dgm:t>
        <a:bodyPr/>
        <a:lstStyle/>
        <a:p>
          <a:endParaRPr lang="es-ES"/>
        </a:p>
      </dgm:t>
    </dgm:pt>
    <dgm:pt modelId="{F60BC64E-8F0B-4165-9322-098DCC75B95B}" type="pres">
      <dgm:prSet presAssocID="{1F8EDE22-8952-4953-B256-B44985ADDFBF}" presName="parTrans" presStyleLbl="bgSibTrans2D1" presStyleIdx="1" presStyleCnt="3" custScaleX="38912" custLinFactNeighborX="-1725" custLinFactNeighborY="-44915"/>
      <dgm:spPr/>
      <dgm:t>
        <a:bodyPr/>
        <a:lstStyle/>
        <a:p>
          <a:endParaRPr lang="es-ES"/>
        </a:p>
      </dgm:t>
    </dgm:pt>
    <dgm:pt modelId="{49DB0BE9-A115-45F4-8F63-E51DB67577FC}" type="pres">
      <dgm:prSet presAssocID="{8FE3D29A-0278-450D-9083-2DB11A21E77A}" presName="node" presStyleLbl="node1" presStyleIdx="1" presStyleCnt="3" custRadScaleRad="12104" custRadScaleInc="-33824">
        <dgm:presLayoutVars>
          <dgm:bulletEnabled val="1"/>
        </dgm:presLayoutVars>
      </dgm:prSet>
      <dgm:spPr>
        <a:prstGeom prst="rect">
          <a:avLst/>
        </a:prstGeom>
      </dgm:spPr>
      <dgm:t>
        <a:bodyPr/>
        <a:lstStyle/>
        <a:p>
          <a:endParaRPr lang="es-ES"/>
        </a:p>
      </dgm:t>
    </dgm:pt>
    <dgm:pt modelId="{41208CCB-78A6-4127-A1A5-0248EE422982}" type="pres">
      <dgm:prSet presAssocID="{2E987E64-7631-446D-BA5D-34032FB8CBDD}" presName="parTrans" presStyleLbl="bgSibTrans2D1" presStyleIdx="2" presStyleCnt="3" custScaleX="38860" custLinFactNeighborX="-39587" custLinFactNeighborY="-10861"/>
      <dgm:spPr/>
      <dgm:t>
        <a:bodyPr/>
        <a:lstStyle/>
        <a:p>
          <a:endParaRPr lang="es-ES"/>
        </a:p>
      </dgm:t>
    </dgm:pt>
    <dgm:pt modelId="{B40BA6B3-0598-4FC9-A1BB-D44565731E28}" type="pres">
      <dgm:prSet presAssocID="{73CD421C-E530-4B43-9D04-A1C693BC9354}" presName="node" presStyleLbl="node1" presStyleIdx="2" presStyleCnt="3" custRadScaleRad="97379" custRadScaleInc="-5445">
        <dgm:presLayoutVars>
          <dgm:bulletEnabled val="1"/>
        </dgm:presLayoutVars>
      </dgm:prSet>
      <dgm:spPr>
        <a:prstGeom prst="rect">
          <a:avLst/>
        </a:prstGeom>
      </dgm:spPr>
      <dgm:t>
        <a:bodyPr/>
        <a:lstStyle/>
        <a:p>
          <a:endParaRPr lang="es-ES"/>
        </a:p>
      </dgm:t>
    </dgm:pt>
  </dgm:ptLst>
  <dgm:cxnLst>
    <dgm:cxn modelId="{5203F38D-5FA4-4A74-817F-B99928135C6D}" type="presOf" srcId="{C731491A-05F4-4E06-B5C4-DD71BEA21F0E}" destId="{DEC1FDD2-CC49-43EE-9234-D947675BD3FD}" srcOrd="0" destOrd="0" presId="urn:microsoft.com/office/officeart/2005/8/layout/radial4"/>
    <dgm:cxn modelId="{D15B6C6D-BEF8-4F11-8705-CDE2C73EA5C9}" type="presOf" srcId="{428067B4-CD3A-42EE-B1F4-594BA1831C3D}" destId="{F7F40A71-6FEA-46CF-BA4C-9426DC3CF471}" srcOrd="0" destOrd="0" presId="urn:microsoft.com/office/officeart/2005/8/layout/radial4"/>
    <dgm:cxn modelId="{F40365FF-8737-4FD9-B894-2E49790B94D8}" type="presOf" srcId="{73CD421C-E530-4B43-9D04-A1C693BC9354}" destId="{B40BA6B3-0598-4FC9-A1BB-D44565731E28}" srcOrd="0" destOrd="0" presId="urn:microsoft.com/office/officeart/2005/8/layout/radial4"/>
    <dgm:cxn modelId="{4AC4366B-A123-4E15-AF63-BF6550DB6EAF}" type="presOf" srcId="{5716A25A-68AB-49B0-B9B3-C6F16929C123}" destId="{B522929E-1DF8-4A7F-BD9F-9759932A40B9}" srcOrd="0" destOrd="0" presId="urn:microsoft.com/office/officeart/2005/8/layout/radial4"/>
    <dgm:cxn modelId="{C1D91129-F940-417D-BE47-B29CD77E37E3}" type="presOf" srcId="{1F8EDE22-8952-4953-B256-B44985ADDFBF}" destId="{F60BC64E-8F0B-4165-9322-098DCC75B95B}" srcOrd="0" destOrd="0" presId="urn:microsoft.com/office/officeart/2005/8/layout/radial4"/>
    <dgm:cxn modelId="{E36B7AC2-70BD-406D-8888-D24EA2A21AE7}" type="presOf" srcId="{F18700CD-C578-425C-B8CD-EF64C0D91172}" destId="{2BD30C4C-BD6B-4B44-9109-C9EAB45FCDD1}" srcOrd="0" destOrd="0" presId="urn:microsoft.com/office/officeart/2005/8/layout/radial4"/>
    <dgm:cxn modelId="{E6FBE2C2-6166-4786-880D-B0541339ADCF}" srcId="{428067B4-CD3A-42EE-B1F4-594BA1831C3D}" destId="{C731491A-05F4-4E06-B5C4-DD71BEA21F0E}" srcOrd="0" destOrd="0" parTransId="{F18700CD-C578-425C-B8CD-EF64C0D91172}" sibTransId="{262FF48D-776B-482A-9F6C-A368EFCB37CB}"/>
    <dgm:cxn modelId="{6B7786F5-CC88-46B3-AD3D-BB06273925D8}" srcId="{428067B4-CD3A-42EE-B1F4-594BA1831C3D}" destId="{73CD421C-E530-4B43-9D04-A1C693BC9354}" srcOrd="2" destOrd="0" parTransId="{2E987E64-7631-446D-BA5D-34032FB8CBDD}" sibTransId="{9AF796ED-BA37-401E-AF5B-CA3B1DC69F97}"/>
    <dgm:cxn modelId="{2F26AA4F-D425-48C2-B421-4893376B1344}" srcId="{5716A25A-68AB-49B0-B9B3-C6F16929C123}" destId="{7F40BD70-1683-4722-BF9F-B6D14EBFC40F}" srcOrd="1" destOrd="0" parTransId="{E44C0E44-E5F0-4BE2-9A8B-207630C83DA5}" sibTransId="{063826A0-6E0A-46CD-87B5-07C17B793C6C}"/>
    <dgm:cxn modelId="{F0EF018B-5D18-4F35-B365-83C73B428C3D}" srcId="{5716A25A-68AB-49B0-B9B3-C6F16929C123}" destId="{3ACDDB7A-F3F7-4F1C-8D69-4CD3E89CF34A}" srcOrd="2" destOrd="0" parTransId="{EBCC74DE-91A8-4E28-9708-78FF9C497089}" sibTransId="{15A7BFF1-1D02-4E5A-BBF5-B038384E3D73}"/>
    <dgm:cxn modelId="{25EB6770-AFA5-4DD8-8E7C-10EC0CCED848}" type="presOf" srcId="{8FE3D29A-0278-450D-9083-2DB11A21E77A}" destId="{49DB0BE9-A115-45F4-8F63-E51DB67577FC}" srcOrd="0" destOrd="0" presId="urn:microsoft.com/office/officeart/2005/8/layout/radial4"/>
    <dgm:cxn modelId="{7F25D92F-B9DB-4E36-BC15-36753BB73433}" srcId="{428067B4-CD3A-42EE-B1F4-594BA1831C3D}" destId="{8FE3D29A-0278-450D-9083-2DB11A21E77A}" srcOrd="1" destOrd="0" parTransId="{1F8EDE22-8952-4953-B256-B44985ADDFBF}" sibTransId="{B7155141-52EF-4E33-A00A-B64D71ED575C}"/>
    <dgm:cxn modelId="{A65CB192-EBB7-4968-87EB-B510E89152FF}" type="presOf" srcId="{2E987E64-7631-446D-BA5D-34032FB8CBDD}" destId="{41208CCB-78A6-4127-A1A5-0248EE422982}" srcOrd="0" destOrd="0" presId="urn:microsoft.com/office/officeart/2005/8/layout/radial4"/>
    <dgm:cxn modelId="{82EC2CB4-52E5-496F-90AF-652F92E8CBC4}" srcId="{5716A25A-68AB-49B0-B9B3-C6F16929C123}" destId="{B4A54FB0-44A0-49C9-8E6B-A892590DD675}" srcOrd="3" destOrd="0" parTransId="{B97FA240-5514-40A3-8AA5-B084E0BD4CA7}" sibTransId="{84258ADC-9BE9-473E-AB47-7D825E19633F}"/>
    <dgm:cxn modelId="{64EC0274-BAC5-4375-BB98-8B220A1BCDAD}" srcId="{5716A25A-68AB-49B0-B9B3-C6F16929C123}" destId="{428067B4-CD3A-42EE-B1F4-594BA1831C3D}" srcOrd="0" destOrd="0" parTransId="{26FD9D62-9279-4CFE-8CAC-D137A3B28615}" sibTransId="{2F651017-897D-49CD-AB85-776F2AF0815D}"/>
    <dgm:cxn modelId="{6CCD7C54-CF3B-48E9-9A92-A0FBBDC65BC3}" type="presParOf" srcId="{B522929E-1DF8-4A7F-BD9F-9759932A40B9}" destId="{F7F40A71-6FEA-46CF-BA4C-9426DC3CF471}" srcOrd="0" destOrd="0" presId="urn:microsoft.com/office/officeart/2005/8/layout/radial4"/>
    <dgm:cxn modelId="{8BE656CA-7EA1-4CAC-BE15-9C9F77022E54}" type="presParOf" srcId="{B522929E-1DF8-4A7F-BD9F-9759932A40B9}" destId="{2BD30C4C-BD6B-4B44-9109-C9EAB45FCDD1}" srcOrd="1" destOrd="0" presId="urn:microsoft.com/office/officeart/2005/8/layout/radial4"/>
    <dgm:cxn modelId="{282AE82D-95B9-4EA1-A5D0-D3CCAD618F6A}" type="presParOf" srcId="{B522929E-1DF8-4A7F-BD9F-9759932A40B9}" destId="{DEC1FDD2-CC49-43EE-9234-D947675BD3FD}" srcOrd="2" destOrd="0" presId="urn:microsoft.com/office/officeart/2005/8/layout/radial4"/>
    <dgm:cxn modelId="{DC9E42EA-DEA0-465A-8E24-EFEAE3AAD4B5}" type="presParOf" srcId="{B522929E-1DF8-4A7F-BD9F-9759932A40B9}" destId="{F60BC64E-8F0B-4165-9322-098DCC75B95B}" srcOrd="3" destOrd="0" presId="urn:microsoft.com/office/officeart/2005/8/layout/radial4"/>
    <dgm:cxn modelId="{C7C17EA1-1509-4357-A0D0-405AB246C345}" type="presParOf" srcId="{B522929E-1DF8-4A7F-BD9F-9759932A40B9}" destId="{49DB0BE9-A115-45F4-8F63-E51DB67577FC}" srcOrd="4" destOrd="0" presId="urn:microsoft.com/office/officeart/2005/8/layout/radial4"/>
    <dgm:cxn modelId="{0190EDA7-DD94-438B-BDDF-BF62D1F16864}" type="presParOf" srcId="{B522929E-1DF8-4A7F-BD9F-9759932A40B9}" destId="{41208CCB-78A6-4127-A1A5-0248EE422982}" srcOrd="5" destOrd="0" presId="urn:microsoft.com/office/officeart/2005/8/layout/radial4"/>
    <dgm:cxn modelId="{C0403BF4-B66F-4873-8F25-10F2695AC6EF}" type="presParOf" srcId="{B522929E-1DF8-4A7F-BD9F-9759932A40B9}" destId="{B40BA6B3-0598-4FC9-A1BB-D44565731E28}" srcOrd="6" destOrd="0" presId="urn:microsoft.com/office/officeart/2005/8/layout/radial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0669140-E447-4718-BD1A-B21E67E89F31}"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s-EC"/>
        </a:p>
      </dgm:t>
    </dgm:pt>
    <dgm:pt modelId="{E3AD4B59-385A-4CFB-8617-0CF98CBA92A5}">
      <dgm:prSet phldrT="[Texto]" custT="1"/>
      <dgm:spPr>
        <a:noFill/>
        <a:ln>
          <a:solidFill>
            <a:schemeClr val="accent6"/>
          </a:solidFill>
        </a:ln>
      </dgm:spPr>
      <dgm:t>
        <a:bodyPr/>
        <a:lstStyle/>
        <a:p>
          <a:pPr algn="ctr"/>
          <a:r>
            <a:rPr lang="es-ES" sz="2000" dirty="0">
              <a:latin typeface="+mj-lt"/>
              <a:cs typeface="Times New Roman" panose="02020603050405020304" pitchFamily="18" charset="0"/>
            </a:rPr>
            <a:t>DBCA</a:t>
          </a:r>
          <a:endParaRPr lang="es-EC" sz="2000" dirty="0">
            <a:latin typeface="+mj-lt"/>
            <a:cs typeface="Times New Roman" panose="02020603050405020304" pitchFamily="18" charset="0"/>
          </a:endParaRPr>
        </a:p>
      </dgm:t>
    </dgm:pt>
    <dgm:pt modelId="{3A57F8F7-39F0-4A45-89EA-3775B21C9662}" type="parTrans" cxnId="{FA1FDACC-FFEA-4A05-884C-87BD095124C1}">
      <dgm:prSet/>
      <dgm:spPr/>
      <dgm:t>
        <a:bodyPr/>
        <a:lstStyle/>
        <a:p>
          <a:endParaRPr lang="es-EC">
            <a:latin typeface="+mj-lt"/>
          </a:endParaRPr>
        </a:p>
      </dgm:t>
    </dgm:pt>
    <dgm:pt modelId="{A9C9DED6-C07A-4DAD-96F8-66ECDE3FE8C2}" type="sibTrans" cxnId="{FA1FDACC-FFEA-4A05-884C-87BD095124C1}">
      <dgm:prSet/>
      <dgm:spPr/>
      <dgm:t>
        <a:bodyPr/>
        <a:lstStyle/>
        <a:p>
          <a:endParaRPr lang="es-EC">
            <a:latin typeface="+mj-lt"/>
          </a:endParaRPr>
        </a:p>
      </dgm:t>
    </dgm:pt>
    <dgm:pt modelId="{644AFBD0-3777-40DF-856A-C4C40BCDB1D6}">
      <dgm:prSet phldrT="[Texto]" custT="1"/>
      <dgm:spPr>
        <a:noFill/>
        <a:ln>
          <a:solidFill>
            <a:schemeClr val="accent6">
              <a:lumMod val="20000"/>
              <a:lumOff val="80000"/>
              <a:alpha val="90000"/>
            </a:schemeClr>
          </a:solidFill>
        </a:ln>
      </dgm:spPr>
      <dgm:t>
        <a:bodyPr/>
        <a:lstStyle/>
        <a:p>
          <a:pPr algn="just">
            <a:buFont typeface="Wingdings" panose="05000000000000000000" pitchFamily="2" charset="2"/>
            <a:buChar char="Ø"/>
          </a:pPr>
          <a:r>
            <a:rPr lang="es-ES" sz="2000" dirty="0">
              <a:solidFill>
                <a:schemeClr val="tx1"/>
              </a:solidFill>
              <a:latin typeface="+mj-lt"/>
              <a:cs typeface="Times New Roman" panose="02020603050405020304" pitchFamily="18" charset="0"/>
            </a:rPr>
            <a:t>Varios tratamientos</a:t>
          </a:r>
          <a:endParaRPr lang="es-EC" sz="2000" dirty="0">
            <a:solidFill>
              <a:schemeClr val="tx1"/>
            </a:solidFill>
            <a:latin typeface="+mj-lt"/>
            <a:cs typeface="Times New Roman" panose="02020603050405020304" pitchFamily="18" charset="0"/>
          </a:endParaRPr>
        </a:p>
      </dgm:t>
    </dgm:pt>
    <dgm:pt modelId="{7E6DFA17-F412-4ED4-A419-AEFA2335CCBB}" type="parTrans" cxnId="{A378C15C-7352-46E9-8D8C-7B5558C174D3}">
      <dgm:prSet/>
      <dgm:spPr/>
      <dgm:t>
        <a:bodyPr/>
        <a:lstStyle/>
        <a:p>
          <a:endParaRPr lang="es-EC">
            <a:latin typeface="+mj-lt"/>
          </a:endParaRPr>
        </a:p>
      </dgm:t>
    </dgm:pt>
    <dgm:pt modelId="{987FBF2D-B117-448C-9081-ABA01C18FC62}" type="sibTrans" cxnId="{A378C15C-7352-46E9-8D8C-7B5558C174D3}">
      <dgm:prSet/>
      <dgm:spPr/>
      <dgm:t>
        <a:bodyPr/>
        <a:lstStyle/>
        <a:p>
          <a:endParaRPr lang="es-EC">
            <a:latin typeface="+mj-lt"/>
          </a:endParaRPr>
        </a:p>
      </dgm:t>
    </dgm:pt>
    <dgm:pt modelId="{5F532431-3F0C-4AE8-93BB-89F236375B40}">
      <dgm:prSet phldrT="[Texto]" custT="1"/>
      <dgm:spPr>
        <a:noFill/>
        <a:ln>
          <a:solidFill>
            <a:schemeClr val="accent6">
              <a:lumMod val="20000"/>
              <a:lumOff val="80000"/>
              <a:alpha val="90000"/>
            </a:schemeClr>
          </a:solidFill>
        </a:ln>
      </dgm:spPr>
      <dgm:t>
        <a:bodyPr/>
        <a:lstStyle/>
        <a:p>
          <a:pPr algn="just">
            <a:buFont typeface="Wingdings" panose="05000000000000000000" pitchFamily="2" charset="2"/>
            <a:buChar char="Ø"/>
          </a:pPr>
          <a:r>
            <a:rPr lang="es-ES" sz="2000" dirty="0">
              <a:solidFill>
                <a:schemeClr val="tx1"/>
              </a:solidFill>
              <a:latin typeface="+mj-lt"/>
              <a:cs typeface="Times New Roman" panose="02020603050405020304" pitchFamily="18" charset="0"/>
            </a:rPr>
            <a:t>Presentar homogeneidad</a:t>
          </a:r>
          <a:endParaRPr lang="es-EC" sz="2000" dirty="0">
            <a:solidFill>
              <a:schemeClr val="tx1"/>
            </a:solidFill>
            <a:latin typeface="+mj-lt"/>
            <a:cs typeface="Times New Roman" panose="02020603050405020304" pitchFamily="18" charset="0"/>
          </a:endParaRPr>
        </a:p>
      </dgm:t>
    </dgm:pt>
    <dgm:pt modelId="{F3960E0E-ECA3-414E-BCE7-B36BC03845B5}" type="parTrans" cxnId="{7C570DFC-4934-48CC-BA2F-3A2B6D53241E}">
      <dgm:prSet/>
      <dgm:spPr/>
      <dgm:t>
        <a:bodyPr/>
        <a:lstStyle/>
        <a:p>
          <a:endParaRPr lang="es-EC">
            <a:latin typeface="+mj-lt"/>
          </a:endParaRPr>
        </a:p>
      </dgm:t>
    </dgm:pt>
    <dgm:pt modelId="{620410DF-AD20-41D2-AE54-412168C21838}" type="sibTrans" cxnId="{7C570DFC-4934-48CC-BA2F-3A2B6D53241E}">
      <dgm:prSet/>
      <dgm:spPr/>
      <dgm:t>
        <a:bodyPr/>
        <a:lstStyle/>
        <a:p>
          <a:endParaRPr lang="es-EC">
            <a:latin typeface="+mj-lt"/>
          </a:endParaRPr>
        </a:p>
      </dgm:t>
    </dgm:pt>
    <dgm:pt modelId="{A079AC2F-C3BF-4967-8D22-006F13B38C72}">
      <dgm:prSet phldrT="[Texto]" custT="1"/>
      <dgm:spPr>
        <a:noFill/>
        <a:ln>
          <a:solidFill>
            <a:schemeClr val="accent6"/>
          </a:solidFill>
        </a:ln>
      </dgm:spPr>
      <dgm:t>
        <a:bodyPr/>
        <a:lstStyle/>
        <a:p>
          <a:pPr algn="ctr"/>
          <a:r>
            <a:rPr lang="es-ES" sz="2000" dirty="0">
              <a:latin typeface="+mj-lt"/>
              <a:cs typeface="Times New Roman" panose="02020603050405020304" pitchFamily="18" charset="0"/>
            </a:rPr>
            <a:t>ADEVA</a:t>
          </a:r>
          <a:endParaRPr lang="es-EC" sz="2000" dirty="0">
            <a:latin typeface="+mj-lt"/>
            <a:cs typeface="Times New Roman" panose="02020603050405020304" pitchFamily="18" charset="0"/>
          </a:endParaRPr>
        </a:p>
      </dgm:t>
    </dgm:pt>
    <dgm:pt modelId="{3A5E5185-1D8D-420F-8DA2-6716CB6DFD13}" type="parTrans" cxnId="{7B245050-E3A4-4A36-95B7-F1F718D0929C}">
      <dgm:prSet/>
      <dgm:spPr/>
      <dgm:t>
        <a:bodyPr/>
        <a:lstStyle/>
        <a:p>
          <a:endParaRPr lang="es-EC">
            <a:latin typeface="+mj-lt"/>
          </a:endParaRPr>
        </a:p>
      </dgm:t>
    </dgm:pt>
    <dgm:pt modelId="{43BDF959-D98B-40BC-82DD-1B8CD9089DBB}" type="sibTrans" cxnId="{7B245050-E3A4-4A36-95B7-F1F718D0929C}">
      <dgm:prSet/>
      <dgm:spPr/>
      <dgm:t>
        <a:bodyPr/>
        <a:lstStyle/>
        <a:p>
          <a:endParaRPr lang="es-EC">
            <a:latin typeface="+mj-lt"/>
          </a:endParaRPr>
        </a:p>
      </dgm:t>
    </dgm:pt>
    <dgm:pt modelId="{32EE1811-0B52-4443-897A-F615FD96132C}">
      <dgm:prSet phldrT="[Texto]" custT="1"/>
      <dgm:spPr>
        <a:noFill/>
        <a:ln>
          <a:solidFill>
            <a:schemeClr val="accent6">
              <a:lumMod val="20000"/>
              <a:lumOff val="80000"/>
              <a:alpha val="90000"/>
            </a:schemeClr>
          </a:solidFill>
        </a:ln>
      </dgm:spPr>
      <dgm:t>
        <a:bodyPr/>
        <a:lstStyle/>
        <a:p>
          <a:pPr algn="just">
            <a:buFont typeface="Wingdings" panose="05000000000000000000" pitchFamily="2" charset="2"/>
            <a:buChar char="Ø"/>
          </a:pPr>
          <a:r>
            <a:rPr lang="es-ES" sz="2000" dirty="0">
              <a:solidFill>
                <a:schemeClr val="tx1"/>
              </a:solidFill>
              <a:latin typeface="+mj-lt"/>
              <a:cs typeface="Times New Roman" panose="02020603050405020304" pitchFamily="18" charset="0"/>
            </a:rPr>
            <a:t>Análisis estadístico que descompone la variabilidad total de los resultados de un experimento de acuerdo con las distintas fuentes de </a:t>
          </a:r>
          <a:r>
            <a:rPr lang="es-ES" sz="2000" dirty="0" smtClean="0">
              <a:solidFill>
                <a:schemeClr val="tx1"/>
              </a:solidFill>
              <a:latin typeface="+mj-lt"/>
              <a:cs typeface="Times New Roman" panose="02020603050405020304" pitchFamily="18" charset="0"/>
            </a:rPr>
            <a:t>variación.</a:t>
          </a:r>
          <a:endParaRPr lang="es-EC" sz="2000" dirty="0">
            <a:solidFill>
              <a:schemeClr val="tx1"/>
            </a:solidFill>
            <a:latin typeface="+mj-lt"/>
            <a:cs typeface="Times New Roman" panose="02020603050405020304" pitchFamily="18" charset="0"/>
          </a:endParaRPr>
        </a:p>
      </dgm:t>
    </dgm:pt>
    <dgm:pt modelId="{A1936274-D6B1-4390-8B14-8495B7FD38CE}" type="parTrans" cxnId="{7E9241CA-2A3A-4C74-B7D4-BDC4B6018C9B}">
      <dgm:prSet/>
      <dgm:spPr/>
      <dgm:t>
        <a:bodyPr/>
        <a:lstStyle/>
        <a:p>
          <a:endParaRPr lang="es-EC">
            <a:latin typeface="+mj-lt"/>
          </a:endParaRPr>
        </a:p>
      </dgm:t>
    </dgm:pt>
    <dgm:pt modelId="{D7EE7486-EDE3-43E4-92E7-5F189C1BAFCA}" type="sibTrans" cxnId="{7E9241CA-2A3A-4C74-B7D4-BDC4B6018C9B}">
      <dgm:prSet/>
      <dgm:spPr/>
      <dgm:t>
        <a:bodyPr/>
        <a:lstStyle/>
        <a:p>
          <a:endParaRPr lang="es-EC">
            <a:latin typeface="+mj-lt"/>
          </a:endParaRPr>
        </a:p>
      </dgm:t>
    </dgm:pt>
    <dgm:pt modelId="{A7958064-9E0E-4434-8B41-8DDA0064DFE0}">
      <dgm:prSet phldrT="[Texto]" custT="1"/>
      <dgm:spPr>
        <a:noFill/>
        <a:ln>
          <a:solidFill>
            <a:schemeClr val="accent6"/>
          </a:solidFill>
        </a:ln>
      </dgm:spPr>
      <dgm:t>
        <a:bodyPr/>
        <a:lstStyle/>
        <a:p>
          <a:pPr algn="ctr"/>
          <a:r>
            <a:rPr lang="es-ES" sz="2000" dirty="0">
              <a:latin typeface="+mj-lt"/>
              <a:cs typeface="Times New Roman" panose="02020603050405020304" pitchFamily="18" charset="0"/>
            </a:rPr>
            <a:t>LSD Fisher</a:t>
          </a:r>
          <a:endParaRPr lang="es-EC" sz="2000" dirty="0">
            <a:latin typeface="+mj-lt"/>
            <a:cs typeface="Times New Roman" panose="02020603050405020304" pitchFamily="18" charset="0"/>
          </a:endParaRPr>
        </a:p>
      </dgm:t>
    </dgm:pt>
    <dgm:pt modelId="{1CD26989-A93E-4095-9DB8-92D51C04A193}" type="parTrans" cxnId="{27CD183D-4D96-452F-813C-CE11A49889F4}">
      <dgm:prSet/>
      <dgm:spPr/>
      <dgm:t>
        <a:bodyPr/>
        <a:lstStyle/>
        <a:p>
          <a:endParaRPr lang="es-EC">
            <a:latin typeface="+mj-lt"/>
          </a:endParaRPr>
        </a:p>
      </dgm:t>
    </dgm:pt>
    <dgm:pt modelId="{78404B91-5E3B-4524-AFB4-191475BF5D4F}" type="sibTrans" cxnId="{27CD183D-4D96-452F-813C-CE11A49889F4}">
      <dgm:prSet/>
      <dgm:spPr/>
      <dgm:t>
        <a:bodyPr/>
        <a:lstStyle/>
        <a:p>
          <a:endParaRPr lang="es-EC">
            <a:latin typeface="+mj-lt"/>
          </a:endParaRPr>
        </a:p>
      </dgm:t>
    </dgm:pt>
    <dgm:pt modelId="{2895051B-7D6F-482F-83E6-61A035FD05D0}">
      <dgm:prSet phldrT="[Texto]" custT="1"/>
      <dgm:spPr>
        <a:noFill/>
        <a:ln>
          <a:solidFill>
            <a:schemeClr val="accent6">
              <a:lumMod val="20000"/>
              <a:lumOff val="80000"/>
              <a:alpha val="90000"/>
            </a:schemeClr>
          </a:solidFill>
        </a:ln>
      </dgm:spPr>
      <dgm:t>
        <a:bodyPr/>
        <a:lstStyle/>
        <a:p>
          <a:pPr algn="just">
            <a:buFont typeface="Wingdings" panose="05000000000000000000" pitchFamily="2" charset="2"/>
            <a:buChar char="Ø"/>
          </a:pPr>
          <a:r>
            <a:rPr lang="es-ES" sz="2000" dirty="0">
              <a:solidFill>
                <a:schemeClr val="tx1"/>
              </a:solidFill>
              <a:latin typeface="+mj-lt"/>
              <a:cs typeface="Times New Roman" panose="02020603050405020304" pitchFamily="18" charset="0"/>
            </a:rPr>
            <a:t>Utiliza las medias muestrales de acuerdo a los tratamientos o bloques para encontrar diferencias significativas entre las variables planteadas.</a:t>
          </a:r>
          <a:endParaRPr lang="es-EC" sz="2000" dirty="0">
            <a:solidFill>
              <a:schemeClr val="tx1"/>
            </a:solidFill>
            <a:latin typeface="+mj-lt"/>
            <a:cs typeface="Times New Roman" panose="02020603050405020304" pitchFamily="18" charset="0"/>
          </a:endParaRPr>
        </a:p>
      </dgm:t>
    </dgm:pt>
    <dgm:pt modelId="{F31A4FFC-7B29-491E-9347-BA710B48FB88}" type="parTrans" cxnId="{BE0C9675-30B8-4598-99E5-E23B4C3E3A6F}">
      <dgm:prSet/>
      <dgm:spPr/>
      <dgm:t>
        <a:bodyPr/>
        <a:lstStyle/>
        <a:p>
          <a:endParaRPr lang="es-EC">
            <a:latin typeface="+mj-lt"/>
          </a:endParaRPr>
        </a:p>
      </dgm:t>
    </dgm:pt>
    <dgm:pt modelId="{E04843B7-DB3B-4565-9F84-51E8CB027422}" type="sibTrans" cxnId="{BE0C9675-30B8-4598-99E5-E23B4C3E3A6F}">
      <dgm:prSet/>
      <dgm:spPr/>
      <dgm:t>
        <a:bodyPr/>
        <a:lstStyle/>
        <a:p>
          <a:endParaRPr lang="es-EC">
            <a:latin typeface="+mj-lt"/>
          </a:endParaRPr>
        </a:p>
      </dgm:t>
    </dgm:pt>
    <dgm:pt modelId="{9F7799C3-5409-4BBC-8A23-E1C129C54749}" type="pres">
      <dgm:prSet presAssocID="{20669140-E447-4718-BD1A-B21E67E89F31}" presName="Name0" presStyleCnt="0">
        <dgm:presLayoutVars>
          <dgm:dir/>
          <dgm:animLvl val="lvl"/>
          <dgm:resizeHandles val="exact"/>
        </dgm:presLayoutVars>
      </dgm:prSet>
      <dgm:spPr/>
      <dgm:t>
        <a:bodyPr/>
        <a:lstStyle/>
        <a:p>
          <a:endParaRPr lang="es-ES"/>
        </a:p>
      </dgm:t>
    </dgm:pt>
    <dgm:pt modelId="{7885BD5D-CC24-43E2-B30B-56CFB099C0BB}" type="pres">
      <dgm:prSet presAssocID="{E3AD4B59-385A-4CFB-8617-0CF98CBA92A5}" presName="compositeNode" presStyleCnt="0">
        <dgm:presLayoutVars>
          <dgm:bulletEnabled val="1"/>
        </dgm:presLayoutVars>
      </dgm:prSet>
      <dgm:spPr/>
    </dgm:pt>
    <dgm:pt modelId="{D4E97E77-CB10-45CC-8456-EFEC432676C6}" type="pres">
      <dgm:prSet presAssocID="{E3AD4B59-385A-4CFB-8617-0CF98CBA92A5}" presName="bgRect" presStyleLbl="node1" presStyleIdx="0" presStyleCnt="3"/>
      <dgm:spPr/>
      <dgm:t>
        <a:bodyPr/>
        <a:lstStyle/>
        <a:p>
          <a:endParaRPr lang="es-ES"/>
        </a:p>
      </dgm:t>
    </dgm:pt>
    <dgm:pt modelId="{A95DCA1B-106E-4236-B4E0-A4A7D605CAB1}" type="pres">
      <dgm:prSet presAssocID="{E3AD4B59-385A-4CFB-8617-0CF98CBA92A5}" presName="parentNode" presStyleLbl="node1" presStyleIdx="0" presStyleCnt="3">
        <dgm:presLayoutVars>
          <dgm:chMax val="0"/>
          <dgm:bulletEnabled val="1"/>
        </dgm:presLayoutVars>
      </dgm:prSet>
      <dgm:spPr/>
      <dgm:t>
        <a:bodyPr/>
        <a:lstStyle/>
        <a:p>
          <a:endParaRPr lang="es-ES"/>
        </a:p>
      </dgm:t>
    </dgm:pt>
    <dgm:pt modelId="{A5677CF4-68EC-4355-BF73-66AF74DCF7D0}" type="pres">
      <dgm:prSet presAssocID="{E3AD4B59-385A-4CFB-8617-0CF98CBA92A5}" presName="childNode" presStyleLbl="node1" presStyleIdx="0" presStyleCnt="3">
        <dgm:presLayoutVars>
          <dgm:bulletEnabled val="1"/>
        </dgm:presLayoutVars>
      </dgm:prSet>
      <dgm:spPr/>
      <dgm:t>
        <a:bodyPr/>
        <a:lstStyle/>
        <a:p>
          <a:endParaRPr lang="es-ES"/>
        </a:p>
      </dgm:t>
    </dgm:pt>
    <dgm:pt modelId="{97179685-EA80-45C5-B0CC-DDF66D8B4646}" type="pres">
      <dgm:prSet presAssocID="{A9C9DED6-C07A-4DAD-96F8-66ECDE3FE8C2}" presName="hSp" presStyleCnt="0"/>
      <dgm:spPr/>
    </dgm:pt>
    <dgm:pt modelId="{EAB2B314-FDD8-48CF-AEFD-7103803811AA}" type="pres">
      <dgm:prSet presAssocID="{A9C9DED6-C07A-4DAD-96F8-66ECDE3FE8C2}" presName="vProcSp" presStyleCnt="0"/>
      <dgm:spPr/>
    </dgm:pt>
    <dgm:pt modelId="{F7C7EE1A-032E-4FC5-B7D5-D2111056D7F8}" type="pres">
      <dgm:prSet presAssocID="{A9C9DED6-C07A-4DAD-96F8-66ECDE3FE8C2}" presName="vSp1" presStyleCnt="0"/>
      <dgm:spPr/>
    </dgm:pt>
    <dgm:pt modelId="{EAEA9A64-978B-401F-826A-AAA8709CC9B7}" type="pres">
      <dgm:prSet presAssocID="{A9C9DED6-C07A-4DAD-96F8-66ECDE3FE8C2}" presName="simulatedConn" presStyleLbl="solidFgAcc1" presStyleIdx="0" presStyleCnt="2"/>
      <dgm:spPr/>
    </dgm:pt>
    <dgm:pt modelId="{B463133A-422E-4ED2-A916-7E09DBA3739C}" type="pres">
      <dgm:prSet presAssocID="{A9C9DED6-C07A-4DAD-96F8-66ECDE3FE8C2}" presName="vSp2" presStyleCnt="0"/>
      <dgm:spPr/>
    </dgm:pt>
    <dgm:pt modelId="{6E991FB1-398B-466A-B133-C79CA13BC7CA}" type="pres">
      <dgm:prSet presAssocID="{A9C9DED6-C07A-4DAD-96F8-66ECDE3FE8C2}" presName="sibTrans" presStyleCnt="0"/>
      <dgm:spPr/>
    </dgm:pt>
    <dgm:pt modelId="{58BCE1AB-3F3D-4E1C-94D4-9C60035D4D4B}" type="pres">
      <dgm:prSet presAssocID="{A079AC2F-C3BF-4967-8D22-006F13B38C72}" presName="compositeNode" presStyleCnt="0">
        <dgm:presLayoutVars>
          <dgm:bulletEnabled val="1"/>
        </dgm:presLayoutVars>
      </dgm:prSet>
      <dgm:spPr/>
    </dgm:pt>
    <dgm:pt modelId="{E1209A32-7D4C-45A6-ABEB-4CFF46CF5B7C}" type="pres">
      <dgm:prSet presAssocID="{A079AC2F-C3BF-4967-8D22-006F13B38C72}" presName="bgRect" presStyleLbl="node1" presStyleIdx="1" presStyleCnt="3"/>
      <dgm:spPr/>
      <dgm:t>
        <a:bodyPr/>
        <a:lstStyle/>
        <a:p>
          <a:endParaRPr lang="es-ES"/>
        </a:p>
      </dgm:t>
    </dgm:pt>
    <dgm:pt modelId="{ABA63EDB-AD77-4B47-9521-A249F12AF028}" type="pres">
      <dgm:prSet presAssocID="{A079AC2F-C3BF-4967-8D22-006F13B38C72}" presName="parentNode" presStyleLbl="node1" presStyleIdx="1" presStyleCnt="3">
        <dgm:presLayoutVars>
          <dgm:chMax val="0"/>
          <dgm:bulletEnabled val="1"/>
        </dgm:presLayoutVars>
      </dgm:prSet>
      <dgm:spPr/>
      <dgm:t>
        <a:bodyPr/>
        <a:lstStyle/>
        <a:p>
          <a:endParaRPr lang="es-ES"/>
        </a:p>
      </dgm:t>
    </dgm:pt>
    <dgm:pt modelId="{4453C6C6-D659-4469-8AFB-593C212114D7}" type="pres">
      <dgm:prSet presAssocID="{A079AC2F-C3BF-4967-8D22-006F13B38C72}" presName="childNode" presStyleLbl="node1" presStyleIdx="1" presStyleCnt="3">
        <dgm:presLayoutVars>
          <dgm:bulletEnabled val="1"/>
        </dgm:presLayoutVars>
      </dgm:prSet>
      <dgm:spPr/>
      <dgm:t>
        <a:bodyPr/>
        <a:lstStyle/>
        <a:p>
          <a:endParaRPr lang="es-ES"/>
        </a:p>
      </dgm:t>
    </dgm:pt>
    <dgm:pt modelId="{800344C9-06D2-4992-B93D-44306001919F}" type="pres">
      <dgm:prSet presAssocID="{43BDF959-D98B-40BC-82DD-1B8CD9089DBB}" presName="hSp" presStyleCnt="0"/>
      <dgm:spPr/>
    </dgm:pt>
    <dgm:pt modelId="{C60C5E80-CB1E-4FAF-863C-3412A0C3A04D}" type="pres">
      <dgm:prSet presAssocID="{43BDF959-D98B-40BC-82DD-1B8CD9089DBB}" presName="vProcSp" presStyleCnt="0"/>
      <dgm:spPr/>
    </dgm:pt>
    <dgm:pt modelId="{C5F7AE1D-613F-4FF5-8055-5CA252FA694E}" type="pres">
      <dgm:prSet presAssocID="{43BDF959-D98B-40BC-82DD-1B8CD9089DBB}" presName="vSp1" presStyleCnt="0"/>
      <dgm:spPr/>
    </dgm:pt>
    <dgm:pt modelId="{F89E0129-2748-487D-99A5-55ADDD1B0555}" type="pres">
      <dgm:prSet presAssocID="{43BDF959-D98B-40BC-82DD-1B8CD9089DBB}" presName="simulatedConn" presStyleLbl="solidFgAcc1" presStyleIdx="1" presStyleCnt="2"/>
      <dgm:spPr/>
    </dgm:pt>
    <dgm:pt modelId="{C3A7A843-04B7-4D73-A338-355B1CE566F3}" type="pres">
      <dgm:prSet presAssocID="{43BDF959-D98B-40BC-82DD-1B8CD9089DBB}" presName="vSp2" presStyleCnt="0"/>
      <dgm:spPr/>
    </dgm:pt>
    <dgm:pt modelId="{5D6031E8-43ED-45F4-83EB-1B581078114E}" type="pres">
      <dgm:prSet presAssocID="{43BDF959-D98B-40BC-82DD-1B8CD9089DBB}" presName="sibTrans" presStyleCnt="0"/>
      <dgm:spPr/>
    </dgm:pt>
    <dgm:pt modelId="{9817000B-E5E8-4E8F-A253-F52D9FA60097}" type="pres">
      <dgm:prSet presAssocID="{A7958064-9E0E-4434-8B41-8DDA0064DFE0}" presName="compositeNode" presStyleCnt="0">
        <dgm:presLayoutVars>
          <dgm:bulletEnabled val="1"/>
        </dgm:presLayoutVars>
      </dgm:prSet>
      <dgm:spPr/>
    </dgm:pt>
    <dgm:pt modelId="{361A136B-6782-4894-8838-17D41BD28CC8}" type="pres">
      <dgm:prSet presAssocID="{A7958064-9E0E-4434-8B41-8DDA0064DFE0}" presName="bgRect" presStyleLbl="node1" presStyleIdx="2" presStyleCnt="3"/>
      <dgm:spPr/>
      <dgm:t>
        <a:bodyPr/>
        <a:lstStyle/>
        <a:p>
          <a:endParaRPr lang="es-ES"/>
        </a:p>
      </dgm:t>
    </dgm:pt>
    <dgm:pt modelId="{34D18F74-462F-4765-A140-2CD5F1E211FF}" type="pres">
      <dgm:prSet presAssocID="{A7958064-9E0E-4434-8B41-8DDA0064DFE0}" presName="parentNode" presStyleLbl="node1" presStyleIdx="2" presStyleCnt="3">
        <dgm:presLayoutVars>
          <dgm:chMax val="0"/>
          <dgm:bulletEnabled val="1"/>
        </dgm:presLayoutVars>
      </dgm:prSet>
      <dgm:spPr/>
      <dgm:t>
        <a:bodyPr/>
        <a:lstStyle/>
        <a:p>
          <a:endParaRPr lang="es-ES"/>
        </a:p>
      </dgm:t>
    </dgm:pt>
    <dgm:pt modelId="{769DD49C-E263-4CB3-B634-31B8F9F942C5}" type="pres">
      <dgm:prSet presAssocID="{A7958064-9E0E-4434-8B41-8DDA0064DFE0}" presName="childNode" presStyleLbl="node1" presStyleIdx="2" presStyleCnt="3">
        <dgm:presLayoutVars>
          <dgm:bulletEnabled val="1"/>
        </dgm:presLayoutVars>
      </dgm:prSet>
      <dgm:spPr/>
      <dgm:t>
        <a:bodyPr/>
        <a:lstStyle/>
        <a:p>
          <a:endParaRPr lang="es-ES"/>
        </a:p>
      </dgm:t>
    </dgm:pt>
  </dgm:ptLst>
  <dgm:cxnLst>
    <dgm:cxn modelId="{A784B717-E025-4B5A-9F3F-5665FA391E9C}" type="presOf" srcId="{2895051B-7D6F-482F-83E6-61A035FD05D0}" destId="{769DD49C-E263-4CB3-B634-31B8F9F942C5}" srcOrd="0" destOrd="0" presId="urn:microsoft.com/office/officeart/2005/8/layout/hProcess7"/>
    <dgm:cxn modelId="{B07B2539-BC2F-4033-833F-F08366F9EE5F}" type="presOf" srcId="{E3AD4B59-385A-4CFB-8617-0CF98CBA92A5}" destId="{D4E97E77-CB10-45CC-8456-EFEC432676C6}" srcOrd="0" destOrd="0" presId="urn:microsoft.com/office/officeart/2005/8/layout/hProcess7"/>
    <dgm:cxn modelId="{BE0C9675-30B8-4598-99E5-E23B4C3E3A6F}" srcId="{A7958064-9E0E-4434-8B41-8DDA0064DFE0}" destId="{2895051B-7D6F-482F-83E6-61A035FD05D0}" srcOrd="0" destOrd="0" parTransId="{F31A4FFC-7B29-491E-9347-BA710B48FB88}" sibTransId="{E04843B7-DB3B-4565-9F84-51E8CB027422}"/>
    <dgm:cxn modelId="{7E9241CA-2A3A-4C74-B7D4-BDC4B6018C9B}" srcId="{A079AC2F-C3BF-4967-8D22-006F13B38C72}" destId="{32EE1811-0B52-4443-897A-F615FD96132C}" srcOrd="0" destOrd="0" parTransId="{A1936274-D6B1-4390-8B14-8495B7FD38CE}" sibTransId="{D7EE7486-EDE3-43E4-92E7-5F189C1BAFCA}"/>
    <dgm:cxn modelId="{7C570DFC-4934-48CC-BA2F-3A2B6D53241E}" srcId="{E3AD4B59-385A-4CFB-8617-0CF98CBA92A5}" destId="{5F532431-3F0C-4AE8-93BB-89F236375B40}" srcOrd="1" destOrd="0" parTransId="{F3960E0E-ECA3-414E-BCE7-B36BC03845B5}" sibTransId="{620410DF-AD20-41D2-AE54-412168C21838}"/>
    <dgm:cxn modelId="{A378C15C-7352-46E9-8D8C-7B5558C174D3}" srcId="{E3AD4B59-385A-4CFB-8617-0CF98CBA92A5}" destId="{644AFBD0-3777-40DF-856A-C4C40BCDB1D6}" srcOrd="0" destOrd="0" parTransId="{7E6DFA17-F412-4ED4-A419-AEFA2335CCBB}" sibTransId="{987FBF2D-B117-448C-9081-ABA01C18FC62}"/>
    <dgm:cxn modelId="{FA1FDACC-FFEA-4A05-884C-87BD095124C1}" srcId="{20669140-E447-4718-BD1A-B21E67E89F31}" destId="{E3AD4B59-385A-4CFB-8617-0CF98CBA92A5}" srcOrd="0" destOrd="0" parTransId="{3A57F8F7-39F0-4A45-89EA-3775B21C9662}" sibTransId="{A9C9DED6-C07A-4DAD-96F8-66ECDE3FE8C2}"/>
    <dgm:cxn modelId="{E54DDD5F-F3F1-45CA-9D00-0346F9B1C31D}" type="presOf" srcId="{A079AC2F-C3BF-4967-8D22-006F13B38C72}" destId="{E1209A32-7D4C-45A6-ABEB-4CFF46CF5B7C}" srcOrd="0" destOrd="0" presId="urn:microsoft.com/office/officeart/2005/8/layout/hProcess7"/>
    <dgm:cxn modelId="{CD7976F7-04CE-4D87-8A9D-2F3DFF5F4C9E}" type="presOf" srcId="{644AFBD0-3777-40DF-856A-C4C40BCDB1D6}" destId="{A5677CF4-68EC-4355-BF73-66AF74DCF7D0}" srcOrd="0" destOrd="0" presId="urn:microsoft.com/office/officeart/2005/8/layout/hProcess7"/>
    <dgm:cxn modelId="{84A40E5D-B830-448B-AC9B-6213E0B48308}" type="presOf" srcId="{E3AD4B59-385A-4CFB-8617-0CF98CBA92A5}" destId="{A95DCA1B-106E-4236-B4E0-A4A7D605CAB1}" srcOrd="1" destOrd="0" presId="urn:microsoft.com/office/officeart/2005/8/layout/hProcess7"/>
    <dgm:cxn modelId="{7B245050-E3A4-4A36-95B7-F1F718D0929C}" srcId="{20669140-E447-4718-BD1A-B21E67E89F31}" destId="{A079AC2F-C3BF-4967-8D22-006F13B38C72}" srcOrd="1" destOrd="0" parTransId="{3A5E5185-1D8D-420F-8DA2-6716CB6DFD13}" sibTransId="{43BDF959-D98B-40BC-82DD-1B8CD9089DBB}"/>
    <dgm:cxn modelId="{3393A9F6-FBA9-47FC-920D-CEF732EFE390}" type="presOf" srcId="{A7958064-9E0E-4434-8B41-8DDA0064DFE0}" destId="{34D18F74-462F-4765-A140-2CD5F1E211FF}" srcOrd="1" destOrd="0" presId="urn:microsoft.com/office/officeart/2005/8/layout/hProcess7"/>
    <dgm:cxn modelId="{12BB8A26-EC7C-44A3-BEA2-E5F223A0919D}" type="presOf" srcId="{A079AC2F-C3BF-4967-8D22-006F13B38C72}" destId="{ABA63EDB-AD77-4B47-9521-A249F12AF028}" srcOrd="1" destOrd="0" presId="urn:microsoft.com/office/officeart/2005/8/layout/hProcess7"/>
    <dgm:cxn modelId="{CBD9809D-B8A7-47AC-AF8D-C757253D4A56}" type="presOf" srcId="{5F532431-3F0C-4AE8-93BB-89F236375B40}" destId="{A5677CF4-68EC-4355-BF73-66AF74DCF7D0}" srcOrd="0" destOrd="1" presId="urn:microsoft.com/office/officeart/2005/8/layout/hProcess7"/>
    <dgm:cxn modelId="{0EFA1F44-2D1A-4D79-A01E-9CCEEA456755}" type="presOf" srcId="{20669140-E447-4718-BD1A-B21E67E89F31}" destId="{9F7799C3-5409-4BBC-8A23-E1C129C54749}" srcOrd="0" destOrd="0" presId="urn:microsoft.com/office/officeart/2005/8/layout/hProcess7"/>
    <dgm:cxn modelId="{5A270761-23ED-4A14-AB25-40CA22D1DB65}" type="presOf" srcId="{32EE1811-0B52-4443-897A-F615FD96132C}" destId="{4453C6C6-D659-4469-8AFB-593C212114D7}" srcOrd="0" destOrd="0" presId="urn:microsoft.com/office/officeart/2005/8/layout/hProcess7"/>
    <dgm:cxn modelId="{47EC0D00-ADB4-4E35-9EED-E17F630AE8AF}" type="presOf" srcId="{A7958064-9E0E-4434-8B41-8DDA0064DFE0}" destId="{361A136B-6782-4894-8838-17D41BD28CC8}" srcOrd="0" destOrd="0" presId="urn:microsoft.com/office/officeart/2005/8/layout/hProcess7"/>
    <dgm:cxn modelId="{27CD183D-4D96-452F-813C-CE11A49889F4}" srcId="{20669140-E447-4718-BD1A-B21E67E89F31}" destId="{A7958064-9E0E-4434-8B41-8DDA0064DFE0}" srcOrd="2" destOrd="0" parTransId="{1CD26989-A93E-4095-9DB8-92D51C04A193}" sibTransId="{78404B91-5E3B-4524-AFB4-191475BF5D4F}"/>
    <dgm:cxn modelId="{17A3278F-47D2-4D1A-8245-4168781AE84F}" type="presParOf" srcId="{9F7799C3-5409-4BBC-8A23-E1C129C54749}" destId="{7885BD5D-CC24-43E2-B30B-56CFB099C0BB}" srcOrd="0" destOrd="0" presId="urn:microsoft.com/office/officeart/2005/8/layout/hProcess7"/>
    <dgm:cxn modelId="{44302477-2D16-4647-A54F-AA1BD90A27BA}" type="presParOf" srcId="{7885BD5D-CC24-43E2-B30B-56CFB099C0BB}" destId="{D4E97E77-CB10-45CC-8456-EFEC432676C6}" srcOrd="0" destOrd="0" presId="urn:microsoft.com/office/officeart/2005/8/layout/hProcess7"/>
    <dgm:cxn modelId="{F83A31AF-6DC1-45FC-9248-6C03CEB70FBF}" type="presParOf" srcId="{7885BD5D-CC24-43E2-B30B-56CFB099C0BB}" destId="{A95DCA1B-106E-4236-B4E0-A4A7D605CAB1}" srcOrd="1" destOrd="0" presId="urn:microsoft.com/office/officeart/2005/8/layout/hProcess7"/>
    <dgm:cxn modelId="{6EFFEC2C-52E4-4989-9E69-876D3A075BD7}" type="presParOf" srcId="{7885BD5D-CC24-43E2-B30B-56CFB099C0BB}" destId="{A5677CF4-68EC-4355-BF73-66AF74DCF7D0}" srcOrd="2" destOrd="0" presId="urn:microsoft.com/office/officeart/2005/8/layout/hProcess7"/>
    <dgm:cxn modelId="{3AD8838E-036C-4E62-B489-21B7281F29C3}" type="presParOf" srcId="{9F7799C3-5409-4BBC-8A23-E1C129C54749}" destId="{97179685-EA80-45C5-B0CC-DDF66D8B4646}" srcOrd="1" destOrd="0" presId="urn:microsoft.com/office/officeart/2005/8/layout/hProcess7"/>
    <dgm:cxn modelId="{1E143C71-10BB-49CB-AFF1-2D17A440C676}" type="presParOf" srcId="{9F7799C3-5409-4BBC-8A23-E1C129C54749}" destId="{EAB2B314-FDD8-48CF-AEFD-7103803811AA}" srcOrd="2" destOrd="0" presId="urn:microsoft.com/office/officeart/2005/8/layout/hProcess7"/>
    <dgm:cxn modelId="{23778585-556A-498A-92E1-AB53A3824DF8}" type="presParOf" srcId="{EAB2B314-FDD8-48CF-AEFD-7103803811AA}" destId="{F7C7EE1A-032E-4FC5-B7D5-D2111056D7F8}" srcOrd="0" destOrd="0" presId="urn:microsoft.com/office/officeart/2005/8/layout/hProcess7"/>
    <dgm:cxn modelId="{792C6737-5C0A-4415-819B-663DA2893F0B}" type="presParOf" srcId="{EAB2B314-FDD8-48CF-AEFD-7103803811AA}" destId="{EAEA9A64-978B-401F-826A-AAA8709CC9B7}" srcOrd="1" destOrd="0" presId="urn:microsoft.com/office/officeart/2005/8/layout/hProcess7"/>
    <dgm:cxn modelId="{D2C3E403-FA95-41AE-9908-46FDBD046440}" type="presParOf" srcId="{EAB2B314-FDD8-48CF-AEFD-7103803811AA}" destId="{B463133A-422E-4ED2-A916-7E09DBA3739C}" srcOrd="2" destOrd="0" presId="urn:microsoft.com/office/officeart/2005/8/layout/hProcess7"/>
    <dgm:cxn modelId="{15DC5F28-1F6F-4C09-A5D9-E5652DB44A67}" type="presParOf" srcId="{9F7799C3-5409-4BBC-8A23-E1C129C54749}" destId="{6E991FB1-398B-466A-B133-C79CA13BC7CA}" srcOrd="3" destOrd="0" presId="urn:microsoft.com/office/officeart/2005/8/layout/hProcess7"/>
    <dgm:cxn modelId="{869DAF28-C407-4377-BEBA-D97315F83E2D}" type="presParOf" srcId="{9F7799C3-5409-4BBC-8A23-E1C129C54749}" destId="{58BCE1AB-3F3D-4E1C-94D4-9C60035D4D4B}" srcOrd="4" destOrd="0" presId="urn:microsoft.com/office/officeart/2005/8/layout/hProcess7"/>
    <dgm:cxn modelId="{20B80A04-9DA8-419B-8119-8267DA395682}" type="presParOf" srcId="{58BCE1AB-3F3D-4E1C-94D4-9C60035D4D4B}" destId="{E1209A32-7D4C-45A6-ABEB-4CFF46CF5B7C}" srcOrd="0" destOrd="0" presId="urn:microsoft.com/office/officeart/2005/8/layout/hProcess7"/>
    <dgm:cxn modelId="{F06D2ECE-94FB-436B-972A-4A6107DF852E}" type="presParOf" srcId="{58BCE1AB-3F3D-4E1C-94D4-9C60035D4D4B}" destId="{ABA63EDB-AD77-4B47-9521-A249F12AF028}" srcOrd="1" destOrd="0" presId="urn:microsoft.com/office/officeart/2005/8/layout/hProcess7"/>
    <dgm:cxn modelId="{C0ACEEE6-E91C-46B7-93D8-45584494937A}" type="presParOf" srcId="{58BCE1AB-3F3D-4E1C-94D4-9C60035D4D4B}" destId="{4453C6C6-D659-4469-8AFB-593C212114D7}" srcOrd="2" destOrd="0" presId="urn:microsoft.com/office/officeart/2005/8/layout/hProcess7"/>
    <dgm:cxn modelId="{E0868750-58C6-4302-840E-3BB1B64C1D21}" type="presParOf" srcId="{9F7799C3-5409-4BBC-8A23-E1C129C54749}" destId="{800344C9-06D2-4992-B93D-44306001919F}" srcOrd="5" destOrd="0" presId="urn:microsoft.com/office/officeart/2005/8/layout/hProcess7"/>
    <dgm:cxn modelId="{9BA82C04-9CB0-4FEA-BB5C-AEF2517D294D}" type="presParOf" srcId="{9F7799C3-5409-4BBC-8A23-E1C129C54749}" destId="{C60C5E80-CB1E-4FAF-863C-3412A0C3A04D}" srcOrd="6" destOrd="0" presId="urn:microsoft.com/office/officeart/2005/8/layout/hProcess7"/>
    <dgm:cxn modelId="{ACE01DFD-89D8-4910-AC8B-7280FBAD8C80}" type="presParOf" srcId="{C60C5E80-CB1E-4FAF-863C-3412A0C3A04D}" destId="{C5F7AE1D-613F-4FF5-8055-5CA252FA694E}" srcOrd="0" destOrd="0" presId="urn:microsoft.com/office/officeart/2005/8/layout/hProcess7"/>
    <dgm:cxn modelId="{A2A10C89-FD73-4B78-A904-ED5513A7E79E}" type="presParOf" srcId="{C60C5E80-CB1E-4FAF-863C-3412A0C3A04D}" destId="{F89E0129-2748-487D-99A5-55ADDD1B0555}" srcOrd="1" destOrd="0" presId="urn:microsoft.com/office/officeart/2005/8/layout/hProcess7"/>
    <dgm:cxn modelId="{E2867522-A588-4DEB-982B-81C5D10CBBBB}" type="presParOf" srcId="{C60C5E80-CB1E-4FAF-863C-3412A0C3A04D}" destId="{C3A7A843-04B7-4D73-A338-355B1CE566F3}" srcOrd="2" destOrd="0" presId="urn:microsoft.com/office/officeart/2005/8/layout/hProcess7"/>
    <dgm:cxn modelId="{7955FFDE-CD6B-491F-93AC-A5736D2F3D36}" type="presParOf" srcId="{9F7799C3-5409-4BBC-8A23-E1C129C54749}" destId="{5D6031E8-43ED-45F4-83EB-1B581078114E}" srcOrd="7" destOrd="0" presId="urn:microsoft.com/office/officeart/2005/8/layout/hProcess7"/>
    <dgm:cxn modelId="{AF05995C-75C6-4CD1-8EB3-DE68B06A2C38}" type="presParOf" srcId="{9F7799C3-5409-4BBC-8A23-E1C129C54749}" destId="{9817000B-E5E8-4E8F-A253-F52D9FA60097}" srcOrd="8" destOrd="0" presId="urn:microsoft.com/office/officeart/2005/8/layout/hProcess7"/>
    <dgm:cxn modelId="{3A0D89C0-AE85-4ABA-B510-7604E6FAE0EF}" type="presParOf" srcId="{9817000B-E5E8-4E8F-A253-F52D9FA60097}" destId="{361A136B-6782-4894-8838-17D41BD28CC8}" srcOrd="0" destOrd="0" presId="urn:microsoft.com/office/officeart/2005/8/layout/hProcess7"/>
    <dgm:cxn modelId="{5B6A7D73-8EFC-4D48-B868-A29C9A7DEC7D}" type="presParOf" srcId="{9817000B-E5E8-4E8F-A253-F52D9FA60097}" destId="{34D18F74-462F-4765-A140-2CD5F1E211FF}" srcOrd="1" destOrd="0" presId="urn:microsoft.com/office/officeart/2005/8/layout/hProcess7"/>
    <dgm:cxn modelId="{5C15C6D0-239E-4541-A802-910108ECB69A}" type="presParOf" srcId="{9817000B-E5E8-4E8F-A253-F52D9FA60097}" destId="{769DD49C-E263-4CB3-B634-31B8F9F942C5}"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13505-EEC6-4EDE-A49A-D48B519DEC37}">
      <dsp:nvSpPr>
        <dsp:cNvPr id="0" name=""/>
        <dsp:cNvSpPr/>
      </dsp:nvSpPr>
      <dsp:spPr>
        <a:xfrm>
          <a:off x="53485" y="0"/>
          <a:ext cx="3339546" cy="990763"/>
        </a:xfrm>
        <a:prstGeom prst="roundRect">
          <a:avLst>
            <a:gd name="adj" fmla="val 10000"/>
          </a:avLst>
        </a:prstGeom>
        <a:no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kern="1200" dirty="0">
              <a:solidFill>
                <a:schemeClr val="tx1"/>
              </a:solidFill>
              <a:latin typeface="+mj-lt"/>
              <a:cs typeface="Times New Roman" panose="02020603050405020304" pitchFamily="18" charset="0"/>
            </a:rPr>
            <a:t>         Nutricional</a:t>
          </a:r>
          <a:endParaRPr lang="es-EC" sz="2000" kern="1200" dirty="0">
            <a:solidFill>
              <a:schemeClr val="tx1"/>
            </a:solidFill>
            <a:latin typeface="+mj-lt"/>
            <a:cs typeface="Times New Roman" panose="02020603050405020304" pitchFamily="18" charset="0"/>
          </a:endParaRPr>
        </a:p>
      </dsp:txBody>
      <dsp:txXfrm>
        <a:off x="820470" y="0"/>
        <a:ext cx="2572560" cy="990763"/>
      </dsp:txXfrm>
    </dsp:sp>
    <dsp:sp modelId="{6DB17E6E-B3F9-4A79-B922-8F911B60A48D}">
      <dsp:nvSpPr>
        <dsp:cNvPr id="0" name=""/>
        <dsp:cNvSpPr/>
      </dsp:nvSpPr>
      <dsp:spPr>
        <a:xfrm>
          <a:off x="111000" y="51484"/>
          <a:ext cx="1080002" cy="90000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B8C47B5-FB58-4C1F-A94E-9B237D404367}">
      <dsp:nvSpPr>
        <dsp:cNvPr id="0" name=""/>
        <dsp:cNvSpPr/>
      </dsp:nvSpPr>
      <dsp:spPr>
        <a:xfrm>
          <a:off x="53485" y="1089840"/>
          <a:ext cx="3339546" cy="990763"/>
        </a:xfrm>
        <a:prstGeom prst="roundRect">
          <a:avLst>
            <a:gd name="adj" fmla="val 10000"/>
          </a:avLst>
        </a:prstGeom>
        <a:no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kern="1200" dirty="0">
              <a:solidFill>
                <a:schemeClr val="tx1"/>
              </a:solidFill>
              <a:latin typeface="+mj-lt"/>
              <a:cs typeface="Times New Roman" panose="02020603050405020304" pitchFamily="18" charset="0"/>
            </a:rPr>
            <a:t>        Socioeconómico</a:t>
          </a:r>
          <a:endParaRPr lang="es-EC" sz="2000" kern="1200" dirty="0">
            <a:solidFill>
              <a:schemeClr val="tx1"/>
            </a:solidFill>
            <a:latin typeface="+mj-lt"/>
            <a:cs typeface="Times New Roman" panose="02020603050405020304" pitchFamily="18" charset="0"/>
          </a:endParaRPr>
        </a:p>
      </dsp:txBody>
      <dsp:txXfrm>
        <a:off x="820470" y="1089840"/>
        <a:ext cx="2572560" cy="990763"/>
      </dsp:txXfrm>
    </dsp:sp>
    <dsp:sp modelId="{A96B6201-4A52-401D-9DDC-9A65033B5924}">
      <dsp:nvSpPr>
        <dsp:cNvPr id="0" name=""/>
        <dsp:cNvSpPr/>
      </dsp:nvSpPr>
      <dsp:spPr>
        <a:xfrm>
          <a:off x="104375" y="1135450"/>
          <a:ext cx="1080002" cy="90000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16A2724-1CB7-445C-BEF8-C40A8995AB8E}">
      <dsp:nvSpPr>
        <dsp:cNvPr id="0" name=""/>
        <dsp:cNvSpPr/>
      </dsp:nvSpPr>
      <dsp:spPr>
        <a:xfrm>
          <a:off x="53485" y="2179680"/>
          <a:ext cx="3339546" cy="990763"/>
        </a:xfrm>
        <a:prstGeom prst="roundRect">
          <a:avLst>
            <a:gd name="adj" fmla="val 10000"/>
          </a:avLst>
        </a:prstGeom>
        <a:no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kern="1200" dirty="0">
              <a:solidFill>
                <a:schemeClr val="tx1"/>
              </a:solidFill>
              <a:latin typeface="+mj-lt"/>
              <a:cs typeface="Times New Roman" panose="02020603050405020304" pitchFamily="18" charset="0"/>
            </a:rPr>
            <a:t>         Ecológico</a:t>
          </a:r>
          <a:endParaRPr lang="es-EC" sz="2000" kern="1200" dirty="0">
            <a:solidFill>
              <a:schemeClr val="tx1"/>
            </a:solidFill>
            <a:latin typeface="+mj-lt"/>
            <a:cs typeface="Times New Roman" panose="02020603050405020304" pitchFamily="18" charset="0"/>
          </a:endParaRPr>
        </a:p>
      </dsp:txBody>
      <dsp:txXfrm>
        <a:off x="820470" y="2179680"/>
        <a:ext cx="2572560" cy="990763"/>
      </dsp:txXfrm>
    </dsp:sp>
    <dsp:sp modelId="{DCA70132-B3B6-4DCA-AB55-30858775E6FC}">
      <dsp:nvSpPr>
        <dsp:cNvPr id="0" name=""/>
        <dsp:cNvSpPr/>
      </dsp:nvSpPr>
      <dsp:spPr>
        <a:xfrm>
          <a:off x="96099" y="2230110"/>
          <a:ext cx="1080002" cy="90000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50E9E-5E30-449F-B03D-1E7B6D6617BC}">
      <dsp:nvSpPr>
        <dsp:cNvPr id="0" name=""/>
        <dsp:cNvSpPr/>
      </dsp:nvSpPr>
      <dsp:spPr>
        <a:xfrm>
          <a:off x="0" y="0"/>
          <a:ext cx="590947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C211953-2394-40CF-9EBA-AD531D2C336E}">
      <dsp:nvSpPr>
        <dsp:cNvPr id="0" name=""/>
        <dsp:cNvSpPr/>
      </dsp:nvSpPr>
      <dsp:spPr>
        <a:xfrm>
          <a:off x="0" y="0"/>
          <a:ext cx="1181895" cy="3689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S" sz="2200" kern="1200" dirty="0">
              <a:latin typeface="+mj-lt"/>
              <a:cs typeface="Times New Roman" panose="02020603050405020304" pitchFamily="18" charset="0"/>
            </a:rPr>
            <a:t>Objetivo general</a:t>
          </a:r>
          <a:endParaRPr lang="es-EC" sz="2200" kern="1200" dirty="0">
            <a:latin typeface="+mj-lt"/>
            <a:cs typeface="Times New Roman" panose="02020603050405020304" pitchFamily="18" charset="0"/>
          </a:endParaRPr>
        </a:p>
      </dsp:txBody>
      <dsp:txXfrm>
        <a:off x="0" y="0"/>
        <a:ext cx="1181895" cy="3689444"/>
      </dsp:txXfrm>
    </dsp:sp>
    <dsp:sp modelId="{3E5D807F-203A-44B0-AB25-EC1452EA3A39}">
      <dsp:nvSpPr>
        <dsp:cNvPr id="0" name=""/>
        <dsp:cNvSpPr/>
      </dsp:nvSpPr>
      <dsp:spPr>
        <a:xfrm>
          <a:off x="1270537" y="167538"/>
          <a:ext cx="4229508" cy="3350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s-EC" sz="2400" kern="1200" dirty="0">
            <a:latin typeface="+mj-lt"/>
            <a:cs typeface="Times New Roman" panose="02020603050405020304" pitchFamily="18" charset="0"/>
          </a:endParaRPr>
        </a:p>
        <a:p>
          <a:pPr lvl="0" algn="l" defTabSz="1066800">
            <a:lnSpc>
              <a:spcPct val="90000"/>
            </a:lnSpc>
            <a:spcBef>
              <a:spcPct val="0"/>
            </a:spcBef>
            <a:spcAft>
              <a:spcPct val="35000"/>
            </a:spcAft>
          </a:pPr>
          <a:endParaRPr lang="es-EC" sz="2400" kern="1200" dirty="0">
            <a:latin typeface="+mj-lt"/>
            <a:cs typeface="Times New Roman" panose="02020603050405020304" pitchFamily="18" charset="0"/>
          </a:endParaRPr>
        </a:p>
        <a:p>
          <a:pPr lvl="0" algn="ctr" defTabSz="1066800">
            <a:lnSpc>
              <a:spcPct val="90000"/>
            </a:lnSpc>
            <a:spcBef>
              <a:spcPct val="0"/>
            </a:spcBef>
            <a:spcAft>
              <a:spcPct val="35000"/>
            </a:spcAft>
          </a:pPr>
          <a:r>
            <a:rPr lang="es-EC" sz="2000" kern="1200" dirty="0">
              <a:latin typeface="+mj-lt"/>
              <a:cs typeface="Times New Roman" panose="02020603050405020304" pitchFamily="18" charset="0"/>
            </a:rPr>
            <a:t>Estimar la biomasa y analizar la variabilidad espectral por la aplicación de métodos de control biológico en el cultivo de chocho </a:t>
          </a:r>
          <a:r>
            <a:rPr lang="es-EC" sz="2000" i="1" kern="1200" dirty="0">
              <a:latin typeface="+mj-lt"/>
              <a:cs typeface="Times New Roman" panose="02020603050405020304" pitchFamily="18" charset="0"/>
            </a:rPr>
            <a:t>(Lupinus mutabilis </a:t>
          </a:r>
          <a:r>
            <a:rPr lang="es-EC" sz="2000" i="1" kern="1200" dirty="0" err="1">
              <a:latin typeface="+mj-lt"/>
              <a:cs typeface="Times New Roman" panose="02020603050405020304" pitchFamily="18" charset="0"/>
            </a:rPr>
            <a:t>sweet</a:t>
          </a:r>
          <a:r>
            <a:rPr lang="es-EC" sz="2000" i="1" kern="1200" dirty="0">
              <a:latin typeface="+mj-lt"/>
              <a:cs typeface="Times New Roman" panose="02020603050405020304" pitchFamily="18" charset="0"/>
            </a:rPr>
            <a:t>) </a:t>
          </a:r>
          <a:r>
            <a:rPr lang="es-EC" sz="2000" kern="1200" dirty="0">
              <a:latin typeface="+mj-lt"/>
              <a:cs typeface="Times New Roman" panose="02020603050405020304" pitchFamily="18" charset="0"/>
            </a:rPr>
            <a:t>para su monitoreo en dos ensayos controlados.</a:t>
          </a:r>
          <a:endParaRPr lang="es-EC" sz="2000" kern="1200" dirty="0">
            <a:latin typeface="+mj-lt"/>
          </a:endParaRPr>
        </a:p>
      </dsp:txBody>
      <dsp:txXfrm>
        <a:off x="1270537" y="167538"/>
        <a:ext cx="4229508" cy="3350764"/>
      </dsp:txXfrm>
    </dsp:sp>
    <dsp:sp modelId="{7B2D44A5-49BD-4A26-8610-DD4EB28F4260}">
      <dsp:nvSpPr>
        <dsp:cNvPr id="0" name=""/>
        <dsp:cNvSpPr/>
      </dsp:nvSpPr>
      <dsp:spPr>
        <a:xfrm>
          <a:off x="1181895" y="3518302"/>
          <a:ext cx="472758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C9E66-D1B3-4B88-9AA8-C8AB9E36443C}">
      <dsp:nvSpPr>
        <dsp:cNvPr id="0" name=""/>
        <dsp:cNvSpPr/>
      </dsp:nvSpPr>
      <dsp:spPr>
        <a:xfrm>
          <a:off x="0" y="2620"/>
          <a:ext cx="842749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E311BB-3589-4232-B5FB-E96590665272}">
      <dsp:nvSpPr>
        <dsp:cNvPr id="0" name=""/>
        <dsp:cNvSpPr/>
      </dsp:nvSpPr>
      <dsp:spPr>
        <a:xfrm>
          <a:off x="0" y="2620"/>
          <a:ext cx="2135632" cy="5361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S" sz="2200" kern="1200" dirty="0">
              <a:latin typeface="+mj-lt"/>
              <a:cs typeface="Times New Roman" panose="02020603050405020304" pitchFamily="18" charset="0"/>
            </a:rPr>
            <a:t>Objetivos Específicos</a:t>
          </a:r>
          <a:endParaRPr lang="es-EC" sz="2200" kern="1200" dirty="0">
            <a:latin typeface="+mj-lt"/>
            <a:cs typeface="Times New Roman" panose="02020603050405020304" pitchFamily="18" charset="0"/>
          </a:endParaRPr>
        </a:p>
      </dsp:txBody>
      <dsp:txXfrm>
        <a:off x="0" y="2620"/>
        <a:ext cx="2135632" cy="5361504"/>
      </dsp:txXfrm>
    </dsp:sp>
    <dsp:sp modelId="{7B29EDCE-EF20-43F6-8C10-A840656FE59F}">
      <dsp:nvSpPr>
        <dsp:cNvPr id="0" name=""/>
        <dsp:cNvSpPr/>
      </dsp:nvSpPr>
      <dsp:spPr>
        <a:xfrm>
          <a:off x="2253527" y="97127"/>
          <a:ext cx="6169805" cy="82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just" defTabSz="800100">
            <a:lnSpc>
              <a:spcPct val="90000"/>
            </a:lnSpc>
            <a:spcBef>
              <a:spcPct val="0"/>
            </a:spcBef>
            <a:spcAft>
              <a:spcPct val="35000"/>
            </a:spcAft>
            <a:buFont typeface="Symbol" panose="05050102010706020507" pitchFamily="18" charset="2"/>
            <a:buNone/>
          </a:pPr>
          <a:r>
            <a:rPr lang="es-EC" sz="1800" kern="1200" dirty="0">
              <a:latin typeface="+mj-lt"/>
              <a:cs typeface="Times New Roman" panose="02020603050405020304" pitchFamily="18" charset="0"/>
            </a:rPr>
            <a:t>Obtener datos espectrales de la línea de mejora de chocho F3 (ECU-2658 x ECU-8415) y el genotipo I-451 Guaranguito, mediante un espectroradiómetro.</a:t>
          </a:r>
        </a:p>
      </dsp:txBody>
      <dsp:txXfrm>
        <a:off x="2253527" y="97127"/>
        <a:ext cx="6169805" cy="827446"/>
      </dsp:txXfrm>
    </dsp:sp>
    <dsp:sp modelId="{34B2AD30-154A-4D97-9438-004BF14A0E39}">
      <dsp:nvSpPr>
        <dsp:cNvPr id="0" name=""/>
        <dsp:cNvSpPr/>
      </dsp:nvSpPr>
      <dsp:spPr>
        <a:xfrm>
          <a:off x="2135632" y="924573"/>
          <a:ext cx="628769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9EEF3D-416B-472C-905D-0E419CC19A1B}">
      <dsp:nvSpPr>
        <dsp:cNvPr id="0" name=""/>
        <dsp:cNvSpPr/>
      </dsp:nvSpPr>
      <dsp:spPr>
        <a:xfrm>
          <a:off x="2253527" y="1019080"/>
          <a:ext cx="6169805" cy="844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just" defTabSz="800100">
            <a:lnSpc>
              <a:spcPct val="90000"/>
            </a:lnSpc>
            <a:spcBef>
              <a:spcPct val="0"/>
            </a:spcBef>
            <a:spcAft>
              <a:spcPct val="35000"/>
            </a:spcAft>
            <a:buFont typeface="Symbol" panose="05050102010706020507" pitchFamily="18" charset="2"/>
            <a:buNone/>
          </a:pPr>
          <a:r>
            <a:rPr lang="es-EC" sz="1800" kern="1200" dirty="0">
              <a:latin typeface="+mj-lt"/>
              <a:cs typeface="Times New Roman" panose="02020603050405020304" pitchFamily="18" charset="0"/>
            </a:rPr>
            <a:t>Obtener datos radiométricos de la línea de mejora de chocho F3 (ECU-2658 x ECU-8415) y el genotipo I-451 </a:t>
          </a:r>
          <a:r>
            <a:rPr lang="es-EC" sz="1800" kern="1200" dirty="0" err="1">
              <a:latin typeface="+mj-lt"/>
              <a:cs typeface="Times New Roman" panose="02020603050405020304" pitchFamily="18" charset="0"/>
            </a:rPr>
            <a:t>Guaranguito</a:t>
          </a:r>
          <a:r>
            <a:rPr lang="es-EC" sz="1800" kern="1200" dirty="0">
              <a:latin typeface="+mj-lt"/>
              <a:cs typeface="Times New Roman" panose="02020603050405020304" pitchFamily="18" charset="0"/>
            </a:rPr>
            <a:t>, mediante un sensor multiespectral aerotransportado.</a:t>
          </a:r>
        </a:p>
      </dsp:txBody>
      <dsp:txXfrm>
        <a:off x="2253527" y="1019080"/>
        <a:ext cx="6169805" cy="844344"/>
      </dsp:txXfrm>
    </dsp:sp>
    <dsp:sp modelId="{F3AB6488-2766-4849-92DB-661D684F3D02}">
      <dsp:nvSpPr>
        <dsp:cNvPr id="0" name=""/>
        <dsp:cNvSpPr/>
      </dsp:nvSpPr>
      <dsp:spPr>
        <a:xfrm>
          <a:off x="2135632" y="1863425"/>
          <a:ext cx="628769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D157C8-6A1A-40D1-B5FA-AB3E24D317D8}">
      <dsp:nvSpPr>
        <dsp:cNvPr id="0" name=""/>
        <dsp:cNvSpPr/>
      </dsp:nvSpPr>
      <dsp:spPr>
        <a:xfrm>
          <a:off x="2253527" y="1878432"/>
          <a:ext cx="6169805" cy="1511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just" defTabSz="800100">
            <a:lnSpc>
              <a:spcPct val="90000"/>
            </a:lnSpc>
            <a:spcBef>
              <a:spcPct val="0"/>
            </a:spcBef>
            <a:spcAft>
              <a:spcPct val="35000"/>
            </a:spcAft>
            <a:buFont typeface="Symbol" panose="05050102010706020507" pitchFamily="18" charset="2"/>
            <a:buNone/>
          </a:pPr>
          <a:r>
            <a:rPr lang="es-ES" sz="1800" kern="1200" dirty="0">
              <a:latin typeface="+mj-lt"/>
              <a:cs typeface="Times New Roman" panose="02020603050405020304" pitchFamily="18" charset="0"/>
            </a:rPr>
            <a:t>Generar índices de vegetación NDVI, TNDVI, SR-RE, NDRE, GNDVI y SRG y analizar estadísticamente los resultados obtenidos por espectroscopia e imágenes aéreas de la línea de mejora de chocho F3 (ECU-2658 x ECU-8415) y el genotipo I-451 </a:t>
          </a:r>
          <a:r>
            <a:rPr lang="es-ES" sz="1800" kern="1200" dirty="0" err="1">
              <a:latin typeface="+mj-lt"/>
              <a:cs typeface="Times New Roman" panose="02020603050405020304" pitchFamily="18" charset="0"/>
            </a:rPr>
            <a:t>Guaranguito</a:t>
          </a:r>
          <a:r>
            <a:rPr lang="es-ES" sz="1800" kern="1200" dirty="0">
              <a:latin typeface="+mj-lt"/>
              <a:cs typeface="Times New Roman" panose="02020603050405020304" pitchFamily="18" charset="0"/>
            </a:rPr>
            <a:t> bajo inoculación de Bacillus </a:t>
          </a:r>
          <a:r>
            <a:rPr lang="es-ES" sz="1800" kern="1200" dirty="0" err="1">
              <a:latin typeface="+mj-lt"/>
              <a:cs typeface="Times New Roman" panose="02020603050405020304" pitchFamily="18" charset="0"/>
            </a:rPr>
            <a:t>spp</a:t>
          </a:r>
          <a:r>
            <a:rPr lang="es-ES" sz="1800" kern="1200" dirty="0">
              <a:latin typeface="+mj-lt"/>
              <a:cs typeface="Times New Roman" panose="02020603050405020304" pitchFamily="18" charset="0"/>
            </a:rPr>
            <a:t>. y desinfección de semilla en dos ensayos </a:t>
          </a:r>
          <a:r>
            <a:rPr lang="es-ES" sz="1800" kern="1200" dirty="0" smtClean="0">
              <a:latin typeface="+mj-lt"/>
              <a:cs typeface="Times New Roman" panose="02020603050405020304" pitchFamily="18" charset="0"/>
            </a:rPr>
            <a:t>controlados.</a:t>
          </a:r>
          <a:endParaRPr lang="es-EC" sz="1800" kern="1200" dirty="0">
            <a:latin typeface="+mj-lt"/>
            <a:cs typeface="Times New Roman" panose="02020603050405020304" pitchFamily="18" charset="0"/>
          </a:endParaRPr>
        </a:p>
      </dsp:txBody>
      <dsp:txXfrm>
        <a:off x="2253527" y="1878432"/>
        <a:ext cx="6169805" cy="1511695"/>
      </dsp:txXfrm>
    </dsp:sp>
    <dsp:sp modelId="{FA3F74F0-4D50-426B-B901-D0777A289A04}">
      <dsp:nvSpPr>
        <dsp:cNvPr id="0" name=""/>
        <dsp:cNvSpPr/>
      </dsp:nvSpPr>
      <dsp:spPr>
        <a:xfrm>
          <a:off x="2135632" y="3469627"/>
          <a:ext cx="628769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F5B1F0-C0DF-47D3-9896-F1D0604D5671}">
      <dsp:nvSpPr>
        <dsp:cNvPr id="0" name=""/>
        <dsp:cNvSpPr/>
      </dsp:nvSpPr>
      <dsp:spPr>
        <a:xfrm>
          <a:off x="2253527" y="3484635"/>
          <a:ext cx="6169805" cy="1001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just" defTabSz="800100">
            <a:lnSpc>
              <a:spcPct val="90000"/>
            </a:lnSpc>
            <a:spcBef>
              <a:spcPct val="0"/>
            </a:spcBef>
            <a:spcAft>
              <a:spcPct val="35000"/>
            </a:spcAft>
            <a:buFont typeface="Symbol" panose="05050102010706020507" pitchFamily="18" charset="2"/>
            <a:buNone/>
          </a:pPr>
          <a:r>
            <a:rPr lang="es-ES" sz="1800" kern="1200" dirty="0">
              <a:latin typeface="+mj-lt"/>
              <a:cs typeface="Times New Roman" panose="02020603050405020304" pitchFamily="18" charset="0"/>
            </a:rPr>
            <a:t>Realizar un análisis </a:t>
          </a:r>
          <a:r>
            <a:rPr lang="es-ES" sz="1800" kern="1200" dirty="0" smtClean="0">
              <a:latin typeface="+mj-lt"/>
              <a:cs typeface="Times New Roman" panose="02020603050405020304" pitchFamily="18" charset="0"/>
            </a:rPr>
            <a:t>estadístico </a:t>
          </a:r>
          <a:r>
            <a:rPr lang="es-ES" sz="1800" kern="1200" dirty="0">
              <a:latin typeface="+mj-lt"/>
              <a:cs typeface="Times New Roman" panose="02020603050405020304" pitchFamily="18" charset="0"/>
            </a:rPr>
            <a:t>comparativo de los datos obtenidos entre la línea de mejora de chocho F3 (ECU-2658 x ECU-8415) y el genotipo I-451 Guaranguito de acuerdo con el tratamiento aplicado, el estado fenológico y la zona de estudio. </a:t>
          </a:r>
          <a:endParaRPr lang="es-EC" sz="1800" kern="1200" dirty="0">
            <a:latin typeface="+mj-lt"/>
            <a:cs typeface="Times New Roman" panose="02020603050405020304" pitchFamily="18" charset="0"/>
          </a:endParaRPr>
        </a:p>
      </dsp:txBody>
      <dsp:txXfrm>
        <a:off x="2253527" y="3484635"/>
        <a:ext cx="6169805" cy="1001093"/>
      </dsp:txXfrm>
    </dsp:sp>
    <dsp:sp modelId="{F0695351-6710-4671-8518-544DCCF902C6}">
      <dsp:nvSpPr>
        <dsp:cNvPr id="0" name=""/>
        <dsp:cNvSpPr/>
      </dsp:nvSpPr>
      <dsp:spPr>
        <a:xfrm>
          <a:off x="2135632" y="4565228"/>
          <a:ext cx="628769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CB960A-48EF-45B4-B7D1-8BC7C49FE19E}">
      <dsp:nvSpPr>
        <dsp:cNvPr id="0" name=""/>
        <dsp:cNvSpPr/>
      </dsp:nvSpPr>
      <dsp:spPr>
        <a:xfrm>
          <a:off x="2253527" y="4620987"/>
          <a:ext cx="6169805" cy="607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just" defTabSz="800100">
            <a:lnSpc>
              <a:spcPct val="90000"/>
            </a:lnSpc>
            <a:spcBef>
              <a:spcPct val="0"/>
            </a:spcBef>
            <a:spcAft>
              <a:spcPct val="35000"/>
            </a:spcAft>
            <a:buFont typeface="Symbol" panose="05050102010706020507" pitchFamily="18" charset="2"/>
            <a:buNone/>
          </a:pPr>
          <a:r>
            <a:rPr lang="es-EC" sz="1800" kern="1200" dirty="0">
              <a:latin typeface="+mj-lt"/>
              <a:cs typeface="Times New Roman" panose="02020603050405020304" pitchFamily="18" charset="0"/>
            </a:rPr>
            <a:t>Estimar la biomasa del cultivo considerando los diferentes tratamientos en los dos ensayos controlado.</a:t>
          </a:r>
        </a:p>
      </dsp:txBody>
      <dsp:txXfrm>
        <a:off x="2253527" y="4620987"/>
        <a:ext cx="6169805" cy="607282"/>
      </dsp:txXfrm>
    </dsp:sp>
    <dsp:sp modelId="{19F38DC3-795F-4528-8969-6F0A97BE9548}">
      <dsp:nvSpPr>
        <dsp:cNvPr id="0" name=""/>
        <dsp:cNvSpPr/>
      </dsp:nvSpPr>
      <dsp:spPr>
        <a:xfrm>
          <a:off x="2135632" y="5267018"/>
          <a:ext cx="628769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AEE3C-DEF7-4389-84FA-E5572F52BD07}">
      <dsp:nvSpPr>
        <dsp:cNvPr id="0" name=""/>
        <dsp:cNvSpPr/>
      </dsp:nvSpPr>
      <dsp:spPr>
        <a:xfrm>
          <a:off x="2908" y="325227"/>
          <a:ext cx="4055988" cy="4535498"/>
        </a:xfrm>
        <a:prstGeom prst="rect">
          <a:avLst/>
        </a:prstGeom>
        <a:noFill/>
        <a:ln w="6350" cap="flat" cmpd="sng" algn="ctr">
          <a:solidFill>
            <a:schemeClr val="accent4">
              <a:lumMod val="60000"/>
              <a:lumOff val="40000"/>
            </a:schemeClr>
          </a:solidFill>
          <a:prstDash val="solid"/>
          <a:miter lim="800000"/>
        </a:ln>
        <a:effectLst/>
      </dsp:spPr>
      <dsp:style>
        <a:lnRef idx="1">
          <a:scrgbClr r="0" g="0" b="0"/>
        </a:lnRef>
        <a:fillRef idx="1">
          <a:scrgbClr r="0" g="0" b="0"/>
        </a:fillRef>
        <a:effectRef idx="0">
          <a:scrgbClr r="0" g="0" b="0"/>
        </a:effectRef>
        <a:fontRef idx="minor"/>
      </dsp:style>
    </dsp:sp>
    <dsp:sp modelId="{299DE2FD-E33A-4372-9731-C98D306E737C}">
      <dsp:nvSpPr>
        <dsp:cNvPr id="0" name=""/>
        <dsp:cNvSpPr/>
      </dsp:nvSpPr>
      <dsp:spPr>
        <a:xfrm>
          <a:off x="425484" y="470462"/>
          <a:ext cx="3210837" cy="2508401"/>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FDB4AA-0531-4F48-94CE-2E045514CEDB}">
      <dsp:nvSpPr>
        <dsp:cNvPr id="0" name=""/>
        <dsp:cNvSpPr/>
      </dsp:nvSpPr>
      <dsp:spPr>
        <a:xfrm>
          <a:off x="210505" y="3099713"/>
          <a:ext cx="3640795" cy="1494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0" kern="1200" dirty="0">
              <a:latin typeface="+mj-lt"/>
              <a:ea typeface="Calibri" panose="020F0502020204030204" pitchFamily="34" charset="0"/>
              <a:cs typeface="Times New Roman" panose="02020603050405020304" pitchFamily="18" charset="0"/>
            </a:rPr>
            <a:t>La teledetección se define como la técnica que permite obtener información de la superficie terrestre a través de imágenes adquiridas desde sensores aéreos o espaciales, utilizando radiación electromagnética </a:t>
          </a:r>
          <a:r>
            <a:rPr lang="es-EC" sz="1400" b="0" kern="1200" dirty="0" smtClean="0">
              <a:latin typeface="+mj-lt"/>
              <a:ea typeface="Calibri" panose="020F0502020204030204" pitchFamily="34" charset="0"/>
              <a:cs typeface="Times New Roman" panose="02020603050405020304" pitchFamily="18" charset="0"/>
            </a:rPr>
            <a:t>en </a:t>
          </a:r>
          <a:r>
            <a:rPr lang="es-EC" sz="1400" b="0" kern="1200" dirty="0">
              <a:latin typeface="+mj-lt"/>
              <a:ea typeface="Calibri" panose="020F0502020204030204" pitchFamily="34" charset="0"/>
              <a:cs typeface="Times New Roman" panose="02020603050405020304" pitchFamily="18" charset="0"/>
            </a:rPr>
            <a:t>una o más regiones del EE </a:t>
          </a:r>
          <a:endParaRPr lang="es-ES" sz="1400" b="0" kern="1200" dirty="0">
            <a:latin typeface="+mj-lt"/>
          </a:endParaRPr>
        </a:p>
      </dsp:txBody>
      <dsp:txXfrm>
        <a:off x="210505" y="3099713"/>
        <a:ext cx="3640795" cy="1494929"/>
      </dsp:txXfrm>
    </dsp:sp>
    <dsp:sp modelId="{C15563F6-9900-40BF-853E-64B8FF06ACF9}">
      <dsp:nvSpPr>
        <dsp:cNvPr id="0" name=""/>
        <dsp:cNvSpPr/>
      </dsp:nvSpPr>
      <dsp:spPr>
        <a:xfrm>
          <a:off x="4576182" y="313129"/>
          <a:ext cx="4178996" cy="4559694"/>
        </a:xfrm>
        <a:prstGeom prst="rect">
          <a:avLst/>
        </a:prstGeom>
        <a:noFill/>
        <a:ln w="6350" cap="flat" cmpd="sng" algn="ctr">
          <a:solidFill>
            <a:schemeClr val="accent6"/>
          </a:solidFill>
          <a:prstDash val="solid"/>
          <a:miter lim="800000"/>
        </a:ln>
        <a:effectLst/>
      </dsp:spPr>
      <dsp:style>
        <a:lnRef idx="1">
          <a:scrgbClr r="0" g="0" b="0"/>
        </a:lnRef>
        <a:fillRef idx="1">
          <a:scrgbClr r="0" g="0" b="0"/>
        </a:fillRef>
        <a:effectRef idx="0">
          <a:scrgbClr r="0" g="0" b="0"/>
        </a:effectRef>
        <a:fontRef idx="minor"/>
      </dsp:style>
    </dsp:sp>
    <dsp:sp modelId="{A6348F85-1773-4A11-8455-FECDD84D93EA}">
      <dsp:nvSpPr>
        <dsp:cNvPr id="0" name=""/>
        <dsp:cNvSpPr/>
      </dsp:nvSpPr>
      <dsp:spPr>
        <a:xfrm>
          <a:off x="4723490" y="430829"/>
          <a:ext cx="3884380" cy="2508401"/>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CC7B32-E52A-4962-A4E9-6EFAD42B3444}">
      <dsp:nvSpPr>
        <dsp:cNvPr id="0" name=""/>
        <dsp:cNvSpPr/>
      </dsp:nvSpPr>
      <dsp:spPr>
        <a:xfrm>
          <a:off x="4838434" y="3034429"/>
          <a:ext cx="3654493" cy="1625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kern="1200" dirty="0">
              <a:latin typeface="+mj-lt"/>
            </a:rPr>
            <a:t>Las firmas espectrales se basan en como el objeto refleja o emite la radiación electromagnética. Estas respuestas espectrales distintivas de cada objeto con frecuencia permiten una evaluación del tipo y condición de las características del mismo </a:t>
          </a:r>
          <a:endParaRPr lang="es-ES" sz="1400" kern="1200" dirty="0">
            <a:latin typeface="+mj-lt"/>
          </a:endParaRPr>
        </a:p>
      </dsp:txBody>
      <dsp:txXfrm>
        <a:off x="4838434" y="3034429"/>
        <a:ext cx="3654493" cy="16254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A193B-673B-4BCA-8994-2498B54EAD70}">
      <dsp:nvSpPr>
        <dsp:cNvPr id="0" name=""/>
        <dsp:cNvSpPr/>
      </dsp:nvSpPr>
      <dsp:spPr>
        <a:xfrm>
          <a:off x="0" y="414260"/>
          <a:ext cx="2712492" cy="1799993"/>
        </a:xfrm>
        <a:prstGeom prst="rect">
          <a:avLst/>
        </a:prstGeom>
        <a:noFill/>
        <a:ln w="12700" cap="flat" cmpd="sng" algn="ctr">
          <a:solidFill>
            <a:schemeClr val="accent2">
              <a:lumMod val="60000"/>
              <a:lumOff val="40000"/>
            </a:schemeClr>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a:solidFill>
                <a:schemeClr val="tx1"/>
              </a:solidFill>
              <a:latin typeface="+mj-lt"/>
              <a:cs typeface="Times New Roman" panose="02020603050405020304" pitchFamily="18" charset="0"/>
            </a:rPr>
            <a:t>NDVI</a:t>
          </a:r>
        </a:p>
        <a:p>
          <a:pPr lvl="0" algn="r" defTabSz="800100">
            <a:lnSpc>
              <a:spcPct val="90000"/>
            </a:lnSpc>
            <a:spcBef>
              <a:spcPct val="0"/>
            </a:spcBef>
            <a:spcAft>
              <a:spcPct val="35000"/>
            </a:spcAft>
          </a:pPr>
          <a:r>
            <a:rPr lang="es-ES" sz="1800" kern="1200" dirty="0">
              <a:solidFill>
                <a:schemeClr val="tx1"/>
              </a:solidFill>
              <a:latin typeface="+mj-lt"/>
              <a:cs typeface="Times New Roman" panose="02020603050405020304" pitchFamily="18" charset="0"/>
            </a:rPr>
            <a:t/>
          </a:r>
          <a:br>
            <a:rPr lang="es-ES" sz="1800" kern="1200" dirty="0">
              <a:solidFill>
                <a:schemeClr val="tx1"/>
              </a:solidFill>
              <a:latin typeface="+mj-lt"/>
              <a:cs typeface="Times New Roman" panose="02020603050405020304" pitchFamily="18" charset="0"/>
            </a:rPr>
          </a:br>
          <a14:m xmlns:a14="http://schemas.microsoft.com/office/drawing/2010/main">
            <m:oMathPara xmlns:m="http://schemas.openxmlformats.org/officeDocument/2006/math">
              <m:oMathParaPr>
                <m:jc m:val="center"/>
              </m:oMathParaPr>
              <m:oMath xmlns:m="http://schemas.openxmlformats.org/officeDocument/2006/math">
                <m:r>
                  <a:rPr lang="es-ES" sz="1600" b="0" i="1" kern="1200" smtClean="0">
                    <a:solidFill>
                      <a:schemeClr val="tx1"/>
                    </a:solidFill>
                    <a:latin typeface="Cambria Math" panose="02040503050406030204" pitchFamily="18" charset="0"/>
                  </a:rPr>
                  <m:t>𝑁𝐷𝑉𝐼</m:t>
                </m:r>
                <m:r>
                  <a:rPr lang="es-ES" sz="1600" b="0" i="1" kern="1200" smtClean="0">
                    <a:solidFill>
                      <a:schemeClr val="tx1"/>
                    </a:solidFill>
                    <a:latin typeface="Cambria Math" panose="02040503050406030204" pitchFamily="18" charset="0"/>
                  </a:rPr>
                  <m:t>=</m:t>
                </m:r>
                <m:f>
                  <m:fPr>
                    <m:ctrlPr>
                      <a:rPr lang="es-ES" sz="1600" b="0" i="1" kern="1200" smtClean="0">
                        <a:solidFill>
                          <a:schemeClr val="tx1"/>
                        </a:solidFill>
                        <a:latin typeface="Cambria Math" panose="02040503050406030204" pitchFamily="18" charset="0"/>
                      </a:rPr>
                    </m:ctrlPr>
                  </m:fPr>
                  <m:num>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𝐼𝑅𝐶</m:t>
                        </m:r>
                      </m:sub>
                    </m:sSub>
                    <m:r>
                      <a:rPr lang="es-ES" sz="1600" b="0" i="1" kern="1200" smtClean="0">
                        <a:solidFill>
                          <a:schemeClr val="tx1"/>
                        </a:solidFill>
                        <a:latin typeface="Cambria Math" panose="02040503050406030204" pitchFamily="18" charset="0"/>
                      </a:rPr>
                      <m:t>−</m:t>
                    </m:r>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𝑅𝑂𝐽𝑂</m:t>
                        </m:r>
                      </m:sub>
                    </m:sSub>
                  </m:num>
                  <m:den>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𝐼𝑅𝐶</m:t>
                        </m:r>
                      </m:sub>
                    </m:sSub>
                    <m:r>
                      <a:rPr lang="es-ES" sz="1600" b="0" i="1" kern="1200" smtClean="0">
                        <a:solidFill>
                          <a:schemeClr val="tx1"/>
                        </a:solidFill>
                        <a:latin typeface="Cambria Math" panose="02040503050406030204" pitchFamily="18" charset="0"/>
                      </a:rPr>
                      <m:t>+</m:t>
                    </m:r>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𝑅𝑂𝐽𝑂</m:t>
                        </m:r>
                      </m:sub>
                    </m:sSub>
                  </m:den>
                </m:f>
              </m:oMath>
            </m:oMathPara>
          </a14:m>
          <a:r>
            <a:rPr lang="es-ES" sz="1800" kern="1200" dirty="0">
              <a:solidFill>
                <a:schemeClr val="tx1"/>
              </a:solidFill>
              <a:latin typeface="+mj-lt"/>
              <a:cs typeface="Times New Roman" panose="02020603050405020304" pitchFamily="18" charset="0"/>
            </a:rPr>
            <a:t/>
          </a:r>
          <a:br>
            <a:rPr lang="es-ES" sz="1800" kern="1200" dirty="0">
              <a:solidFill>
                <a:schemeClr val="tx1"/>
              </a:solidFill>
              <a:latin typeface="+mj-lt"/>
              <a:cs typeface="Times New Roman" panose="02020603050405020304" pitchFamily="18" charset="0"/>
            </a:rPr>
          </a:br>
          <a:r>
            <a:rPr lang="es-ES" sz="1800" kern="1200" dirty="0">
              <a:solidFill>
                <a:schemeClr val="tx1"/>
              </a:solidFill>
              <a:latin typeface="+mj-lt"/>
              <a:cs typeface="Times New Roman" panose="02020603050405020304" pitchFamily="18" charset="0"/>
            </a:rPr>
            <a:t/>
          </a:r>
          <a:br>
            <a:rPr lang="es-ES" sz="1800" kern="1200" dirty="0">
              <a:solidFill>
                <a:schemeClr val="tx1"/>
              </a:solidFill>
              <a:latin typeface="+mj-lt"/>
              <a:cs typeface="Times New Roman" panose="02020603050405020304" pitchFamily="18" charset="0"/>
            </a:rPr>
          </a:br>
          <a:r>
            <a:rPr lang="es-ES" sz="1500" kern="1200" dirty="0">
              <a:solidFill>
                <a:schemeClr val="tx1"/>
              </a:solidFill>
              <a:latin typeface="+mj-lt"/>
              <a:cs typeface="Times New Roman" panose="02020603050405020304" pitchFamily="18" charset="0"/>
            </a:rPr>
            <a:t>                </a:t>
          </a:r>
          <a:r>
            <a:rPr lang="es-EC" sz="1500" b="0" kern="1200" dirty="0">
              <a:solidFill>
                <a:schemeClr val="tx1"/>
              </a:solidFill>
              <a:latin typeface="+mj-lt"/>
            </a:rPr>
            <a:t>(</a:t>
          </a:r>
          <a:r>
            <a:rPr lang="es-EC" sz="1500" b="0" kern="1200" dirty="0" err="1">
              <a:solidFill>
                <a:schemeClr val="tx1"/>
              </a:solidFill>
              <a:latin typeface="+mj-lt"/>
            </a:rPr>
            <a:t>Rouse</a:t>
          </a:r>
          <a:r>
            <a:rPr lang="es-EC" sz="1500" b="0" kern="1200" dirty="0">
              <a:solidFill>
                <a:schemeClr val="tx1"/>
              </a:solidFill>
              <a:latin typeface="+mj-lt"/>
            </a:rPr>
            <a:t> et al., 1974)</a:t>
          </a:r>
          <a:endParaRPr lang="es-EC" sz="1500" b="0" kern="1200" dirty="0">
            <a:solidFill>
              <a:schemeClr val="tx1"/>
            </a:solidFill>
            <a:latin typeface="+mj-lt"/>
            <a:cs typeface="Times New Roman" panose="02020603050405020304" pitchFamily="18" charset="0"/>
          </a:endParaRPr>
        </a:p>
      </dsp:txBody>
      <dsp:txXfrm>
        <a:off x="0" y="414260"/>
        <a:ext cx="2712492" cy="1799993"/>
      </dsp:txXfrm>
    </dsp:sp>
    <dsp:sp modelId="{E3326FA4-CEC8-45D8-9426-6CBE6789FB0B}">
      <dsp:nvSpPr>
        <dsp:cNvPr id="0" name=""/>
        <dsp:cNvSpPr/>
      </dsp:nvSpPr>
      <dsp:spPr>
        <a:xfrm>
          <a:off x="2983741" y="414260"/>
          <a:ext cx="2712492" cy="1799993"/>
        </a:xfrm>
        <a:prstGeom prst="rect">
          <a:avLst/>
        </a:prstGeom>
        <a:noFill/>
        <a:ln w="12700" cap="flat" cmpd="sng" algn="ctr">
          <a:solidFill>
            <a:schemeClr val="accent2">
              <a:lumMod val="60000"/>
              <a:lumOff val="40000"/>
            </a:schemeClr>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a:solidFill>
                <a:schemeClr val="tx1"/>
              </a:solidFill>
              <a:latin typeface="+mj-lt"/>
              <a:cs typeface="Times New Roman" panose="02020603050405020304" pitchFamily="18" charset="0"/>
            </a:rPr>
            <a:t>TNDVI</a:t>
          </a:r>
        </a:p>
        <a:p>
          <a:pPr lvl="0" algn="r" defTabSz="800100">
            <a:lnSpc>
              <a:spcPct val="90000"/>
            </a:lnSpc>
            <a:spcBef>
              <a:spcPct val="0"/>
            </a:spcBef>
            <a:spcAft>
              <a:spcPct val="35000"/>
            </a:spcAft>
          </a:pPr>
          <a:r>
            <a:rPr lang="es-ES" sz="1600" kern="1200" dirty="0">
              <a:solidFill>
                <a:schemeClr val="tx1"/>
              </a:solidFill>
              <a:latin typeface="+mj-lt"/>
              <a:cs typeface="Times New Roman" panose="02020603050405020304" pitchFamily="18" charset="0"/>
            </a:rPr>
            <a:t/>
          </a:r>
          <a:br>
            <a:rPr lang="es-ES" sz="1600" kern="1200" dirty="0">
              <a:solidFill>
                <a:schemeClr val="tx1"/>
              </a:solidFill>
              <a:latin typeface="+mj-lt"/>
              <a:cs typeface="Times New Roman" panose="02020603050405020304" pitchFamily="18" charset="0"/>
            </a:rPr>
          </a:br>
          <a14:m xmlns:a14="http://schemas.microsoft.com/office/drawing/2010/main">
            <m:oMathPara xmlns:m="http://schemas.openxmlformats.org/officeDocument/2006/math">
              <m:oMathParaPr>
                <m:jc m:val="centerGroup"/>
              </m:oMathParaPr>
              <m:oMath xmlns:m="http://schemas.openxmlformats.org/officeDocument/2006/math">
                <m:r>
                  <m:rPr>
                    <m:sty m:val="p"/>
                  </m:rPr>
                  <a:rPr lang="es-ES" sz="1600" b="0" i="0" kern="1200" smtClean="0">
                    <a:solidFill>
                      <a:schemeClr val="tx1"/>
                    </a:solidFill>
                    <a:latin typeface="Cambria Math" panose="02040503050406030204" pitchFamily="18" charset="0"/>
                  </a:rPr>
                  <m:t>T</m:t>
                </m:r>
                <m:r>
                  <a:rPr lang="es-ES" sz="1600" b="0" i="1" kern="1200" smtClean="0">
                    <a:solidFill>
                      <a:schemeClr val="tx1"/>
                    </a:solidFill>
                    <a:latin typeface="Cambria Math" panose="02040503050406030204" pitchFamily="18" charset="0"/>
                  </a:rPr>
                  <m:t>𝑁𝐷𝑉𝐼</m:t>
                </m:r>
                <m:r>
                  <a:rPr lang="es-ES" sz="1600" b="0" i="1" kern="1200" smtClean="0">
                    <a:solidFill>
                      <a:schemeClr val="tx1"/>
                    </a:solidFill>
                    <a:latin typeface="Cambria Math" panose="02040503050406030204" pitchFamily="18" charset="0"/>
                  </a:rPr>
                  <m:t>=</m:t>
                </m:r>
                <m:rad>
                  <m:radPr>
                    <m:degHide m:val="on"/>
                    <m:ctrlPr>
                      <a:rPr lang="es-ES" sz="1600" b="0" i="1" kern="1200" smtClean="0">
                        <a:solidFill>
                          <a:schemeClr val="tx1"/>
                        </a:solidFill>
                        <a:latin typeface="Cambria Math" panose="02040503050406030204" pitchFamily="18" charset="0"/>
                      </a:rPr>
                    </m:ctrlPr>
                  </m:radPr>
                  <m:deg/>
                  <m:e>
                    <m:f>
                      <m:fPr>
                        <m:ctrlPr>
                          <a:rPr lang="es-ES" sz="1600" b="0" i="1" kern="1200" smtClean="0">
                            <a:solidFill>
                              <a:schemeClr val="tx1"/>
                            </a:solidFill>
                            <a:latin typeface="Cambria Math" panose="02040503050406030204" pitchFamily="18" charset="0"/>
                          </a:rPr>
                        </m:ctrlPr>
                      </m:fPr>
                      <m:num>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𝐼𝑅𝐶</m:t>
                            </m:r>
                          </m:sub>
                        </m:sSub>
                        <m:r>
                          <a:rPr lang="es-ES" sz="1600" b="0" i="1" kern="1200" smtClean="0">
                            <a:solidFill>
                              <a:schemeClr val="tx1"/>
                            </a:solidFill>
                            <a:latin typeface="Cambria Math" panose="02040503050406030204" pitchFamily="18" charset="0"/>
                          </a:rPr>
                          <m:t>−</m:t>
                        </m:r>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𝑅𝑂𝐽𝑂</m:t>
                            </m:r>
                          </m:sub>
                        </m:sSub>
                      </m:num>
                      <m:den>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𝐼𝑅𝐶</m:t>
                            </m:r>
                          </m:sub>
                        </m:sSub>
                        <m:r>
                          <a:rPr lang="es-ES" sz="1600" b="0" i="1" kern="1200" smtClean="0">
                            <a:solidFill>
                              <a:schemeClr val="tx1"/>
                            </a:solidFill>
                            <a:latin typeface="Cambria Math" panose="02040503050406030204" pitchFamily="18" charset="0"/>
                          </a:rPr>
                          <m:t>+</m:t>
                        </m:r>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𝑅𝑂𝐽𝑂</m:t>
                            </m:r>
                          </m:sub>
                        </m:sSub>
                      </m:den>
                    </m:f>
                    <m:r>
                      <a:rPr lang="es-ES" sz="1600" b="0" i="1" kern="1200" smtClean="0">
                        <a:solidFill>
                          <a:schemeClr val="tx1"/>
                        </a:solidFill>
                        <a:latin typeface="Cambria Math" panose="02040503050406030204" pitchFamily="18" charset="0"/>
                      </a:rPr>
                      <m:t>+</m:t>
                    </m:r>
                    <m:f>
                      <m:fPr>
                        <m:ctrlPr>
                          <a:rPr lang="es-ES" sz="1600" b="0" i="1" kern="1200" smtClean="0">
                            <a:solidFill>
                              <a:schemeClr val="tx1"/>
                            </a:solidFill>
                            <a:latin typeface="Cambria Math" panose="02040503050406030204" pitchFamily="18" charset="0"/>
                          </a:rPr>
                        </m:ctrlPr>
                      </m:fPr>
                      <m:num>
                        <m:r>
                          <a:rPr lang="es-ES" sz="1600" b="0" i="1" kern="1200" smtClean="0">
                            <a:solidFill>
                              <a:schemeClr val="tx1"/>
                            </a:solidFill>
                            <a:latin typeface="Cambria Math" panose="02040503050406030204" pitchFamily="18" charset="0"/>
                          </a:rPr>
                          <m:t>1</m:t>
                        </m:r>
                      </m:num>
                      <m:den>
                        <m:r>
                          <a:rPr lang="es-ES" sz="1600" b="0" i="1" kern="1200" smtClean="0">
                            <a:solidFill>
                              <a:schemeClr val="tx1"/>
                            </a:solidFill>
                            <a:latin typeface="Cambria Math" panose="02040503050406030204" pitchFamily="18" charset="0"/>
                          </a:rPr>
                          <m:t>2</m:t>
                        </m:r>
                      </m:den>
                    </m:f>
                  </m:e>
                </m:rad>
              </m:oMath>
            </m:oMathPara>
          </a14:m>
          <a:r>
            <a:rPr lang="es-ES" sz="1600" kern="1200" dirty="0">
              <a:solidFill>
                <a:schemeClr val="tx1"/>
              </a:solidFill>
              <a:latin typeface="+mj-lt"/>
              <a:cs typeface="Times New Roman" panose="02020603050405020304" pitchFamily="18" charset="0"/>
            </a:rPr>
            <a:t/>
          </a:r>
          <a:br>
            <a:rPr lang="es-ES" sz="1600" kern="1200" dirty="0">
              <a:solidFill>
                <a:schemeClr val="tx1"/>
              </a:solidFill>
              <a:latin typeface="+mj-lt"/>
              <a:cs typeface="Times New Roman" panose="02020603050405020304" pitchFamily="18" charset="0"/>
            </a:rPr>
          </a:br>
          <a:r>
            <a:rPr lang="es-ES" sz="1500" kern="1200" dirty="0">
              <a:solidFill>
                <a:schemeClr val="tx1"/>
              </a:solidFill>
              <a:latin typeface="+mj-lt"/>
              <a:cs typeface="Times New Roman" panose="02020603050405020304" pitchFamily="18" charset="0"/>
            </a:rPr>
            <a:t/>
          </a:r>
          <a:br>
            <a:rPr lang="es-ES" sz="1500" kern="1200" dirty="0">
              <a:solidFill>
                <a:schemeClr val="tx1"/>
              </a:solidFill>
              <a:latin typeface="+mj-lt"/>
              <a:cs typeface="Times New Roman" panose="02020603050405020304" pitchFamily="18" charset="0"/>
            </a:rPr>
          </a:br>
          <a:r>
            <a:rPr lang="es-ES" sz="1500" kern="1200" dirty="0">
              <a:solidFill>
                <a:schemeClr val="tx1"/>
              </a:solidFill>
              <a:latin typeface="+mj-lt"/>
              <a:cs typeface="Times New Roman" panose="02020603050405020304" pitchFamily="18" charset="0"/>
            </a:rPr>
            <a:t>                  </a:t>
          </a:r>
          <a:r>
            <a:rPr lang="es-EC" sz="1500" b="0" kern="1200" dirty="0">
              <a:solidFill>
                <a:schemeClr val="tx1"/>
              </a:solidFill>
              <a:latin typeface="+mj-lt"/>
            </a:rPr>
            <a:t>(</a:t>
          </a:r>
          <a:r>
            <a:rPr lang="es-EC" sz="1500" b="0" kern="1200" dirty="0" err="1">
              <a:solidFill>
                <a:schemeClr val="tx1"/>
              </a:solidFill>
              <a:latin typeface="+mj-lt"/>
            </a:rPr>
            <a:t>Rouse</a:t>
          </a:r>
          <a:r>
            <a:rPr lang="es-EC" sz="1500" b="0" kern="1200" dirty="0">
              <a:solidFill>
                <a:schemeClr val="tx1"/>
              </a:solidFill>
              <a:latin typeface="+mj-lt"/>
            </a:rPr>
            <a:t> et al., 1974)</a:t>
          </a:r>
          <a:endParaRPr lang="es-EC" sz="1500" b="0" kern="1200" dirty="0">
            <a:solidFill>
              <a:schemeClr val="tx1"/>
            </a:solidFill>
            <a:latin typeface="+mj-lt"/>
            <a:cs typeface="Times New Roman" panose="02020603050405020304" pitchFamily="18" charset="0"/>
          </a:endParaRPr>
        </a:p>
      </dsp:txBody>
      <dsp:txXfrm>
        <a:off x="2983741" y="414260"/>
        <a:ext cx="2712492" cy="1799993"/>
      </dsp:txXfrm>
    </dsp:sp>
    <dsp:sp modelId="{F9CF664D-ECB2-4139-AB5A-50CA2D53C0D8}">
      <dsp:nvSpPr>
        <dsp:cNvPr id="0" name=""/>
        <dsp:cNvSpPr/>
      </dsp:nvSpPr>
      <dsp:spPr>
        <a:xfrm>
          <a:off x="5967482" y="414260"/>
          <a:ext cx="2712492" cy="1799993"/>
        </a:xfrm>
        <a:prstGeom prst="rect">
          <a:avLst/>
        </a:prstGeom>
        <a:noFill/>
        <a:ln w="12700" cap="flat" cmpd="sng" algn="ctr">
          <a:solidFill>
            <a:schemeClr val="accent2">
              <a:lumMod val="60000"/>
              <a:lumOff val="40000"/>
            </a:schemeClr>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a:solidFill>
                <a:schemeClr val="tx1"/>
              </a:solidFill>
              <a:latin typeface="+mj-lt"/>
              <a:cs typeface="Times New Roman" panose="02020603050405020304" pitchFamily="18" charset="0"/>
            </a:rPr>
            <a:t>SRRE</a:t>
          </a:r>
        </a:p>
        <a:p>
          <a:pPr lvl="0" algn="l" defTabSz="800100">
            <a:lnSpc>
              <a:spcPct val="90000"/>
            </a:lnSpc>
            <a:spcBef>
              <a:spcPct val="0"/>
            </a:spcBef>
            <a:spcAft>
              <a:spcPct val="35000"/>
            </a:spcAft>
          </a:pPr>
          <a:endParaRPr lang="es-ES" sz="1600" b="0" i="1" kern="1200" dirty="0">
            <a:solidFill>
              <a:schemeClr val="tx1"/>
            </a:solidFill>
            <a:latin typeface="+mj-lt"/>
          </a:endParaRPr>
        </a:p>
        <a:p>
          <a:pPr lvl="0" algn="l" defTabSz="800100">
            <a:lnSpc>
              <a:spcPct val="90000"/>
            </a:lnSpc>
            <a:spcBef>
              <a:spcPct val="0"/>
            </a:spcBef>
            <a:spcAft>
              <a:spcPct val="35000"/>
            </a:spcAft>
          </a:pPr>
          <a14:m xmlns:a14="http://schemas.microsoft.com/office/drawing/2010/main">
            <m:oMathPara xmlns:m="http://schemas.openxmlformats.org/officeDocument/2006/math">
              <m:oMathParaPr>
                <m:jc m:val="center"/>
              </m:oMathParaPr>
              <m:oMath xmlns:m="http://schemas.openxmlformats.org/officeDocument/2006/math">
                <m:r>
                  <a:rPr lang="es-ES" sz="1600" b="0" i="1" kern="1200" smtClean="0">
                    <a:solidFill>
                      <a:schemeClr val="tx1"/>
                    </a:solidFill>
                    <a:latin typeface="Cambria Math" panose="02040503050406030204" pitchFamily="18" charset="0"/>
                  </a:rPr>
                  <m:t>𝑆𝑅𝑅𝐸</m:t>
                </m:r>
                <m:r>
                  <a:rPr lang="es-ES" sz="1600" b="0" i="1" kern="1200" smtClean="0">
                    <a:solidFill>
                      <a:schemeClr val="tx1"/>
                    </a:solidFill>
                    <a:latin typeface="Cambria Math" panose="02040503050406030204" pitchFamily="18" charset="0"/>
                  </a:rPr>
                  <m:t>=</m:t>
                </m:r>
                <m:f>
                  <m:fPr>
                    <m:ctrlPr>
                      <a:rPr lang="es-ES" sz="1600" b="0" i="1" kern="1200" smtClean="0">
                        <a:solidFill>
                          <a:schemeClr val="tx1"/>
                        </a:solidFill>
                        <a:latin typeface="Cambria Math" panose="02040503050406030204" pitchFamily="18" charset="0"/>
                      </a:rPr>
                    </m:ctrlPr>
                  </m:fPr>
                  <m:num>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𝐼𝑅𝐶</m:t>
                        </m:r>
                      </m:sub>
                    </m:sSub>
                  </m:num>
                  <m:den>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𝑅𝐸𝐷</m:t>
                        </m:r>
                        <m:r>
                          <a:rPr lang="es-ES" sz="1600" b="0" i="1" kern="1200" smtClean="0">
                            <a:solidFill>
                              <a:schemeClr val="tx1"/>
                            </a:solidFill>
                            <a:latin typeface="Cambria Math" panose="02040503050406030204" pitchFamily="18" charset="0"/>
                          </a:rPr>
                          <m:t>−</m:t>
                        </m:r>
                        <m:r>
                          <a:rPr lang="es-ES" sz="1600" b="0" i="1" kern="1200" smtClean="0">
                            <a:solidFill>
                              <a:schemeClr val="tx1"/>
                            </a:solidFill>
                            <a:latin typeface="Cambria Math" panose="02040503050406030204" pitchFamily="18" charset="0"/>
                          </a:rPr>
                          <m:t>𝐸𝐷𝐺𝐸</m:t>
                        </m:r>
                      </m:sub>
                    </m:sSub>
                  </m:den>
                </m:f>
              </m:oMath>
            </m:oMathPara>
          </a14:m>
          <a:endParaRPr lang="es-ES" sz="1500" kern="1200" dirty="0">
            <a:solidFill>
              <a:schemeClr val="tx1"/>
            </a:solidFill>
            <a:latin typeface="+mj-lt"/>
            <a:cs typeface="Times New Roman" panose="02020603050405020304" pitchFamily="18" charset="0"/>
          </a:endParaRPr>
        </a:p>
        <a:p>
          <a:pPr lvl="0" algn="r" defTabSz="800100">
            <a:lnSpc>
              <a:spcPct val="90000"/>
            </a:lnSpc>
            <a:spcBef>
              <a:spcPct val="0"/>
            </a:spcBef>
            <a:spcAft>
              <a:spcPct val="35000"/>
            </a:spcAft>
          </a:pPr>
          <a:r>
            <a:rPr lang="es-ES" sz="1500" kern="1200" dirty="0">
              <a:solidFill>
                <a:schemeClr val="tx1"/>
              </a:solidFill>
              <a:latin typeface="+mj-lt"/>
              <a:cs typeface="Times New Roman" panose="02020603050405020304" pitchFamily="18" charset="0"/>
            </a:rPr>
            <a:t/>
          </a:r>
          <a:br>
            <a:rPr lang="es-ES" sz="1500" kern="1200" dirty="0">
              <a:solidFill>
                <a:schemeClr val="tx1"/>
              </a:solidFill>
              <a:latin typeface="+mj-lt"/>
              <a:cs typeface="Times New Roman" panose="02020603050405020304" pitchFamily="18" charset="0"/>
            </a:rPr>
          </a:br>
          <a:r>
            <a:rPr lang="es-ES" sz="1500" kern="1200" dirty="0">
              <a:solidFill>
                <a:schemeClr val="tx1"/>
              </a:solidFill>
              <a:latin typeface="+mj-lt"/>
              <a:cs typeface="Times New Roman" panose="02020603050405020304" pitchFamily="18" charset="0"/>
            </a:rPr>
            <a:t>      </a:t>
          </a:r>
          <a14:m xmlns:a14="http://schemas.microsoft.com/office/drawing/2010/main">
            <m:oMath xmlns:m="http://schemas.openxmlformats.org/officeDocument/2006/math">
              <m:r>
                <a:rPr lang="es-ES" sz="1500" b="0" i="0" kern="1200" smtClean="0">
                  <a:solidFill>
                    <a:schemeClr val="tx1"/>
                  </a:solidFill>
                  <a:latin typeface="Cambria Math" panose="02040503050406030204" pitchFamily="18" charset="0"/>
                </a:rPr>
                <m:t>(</m:t>
              </m:r>
            </m:oMath>
          </a14:m>
          <a:r>
            <a:rPr lang="es-EC" sz="1500" b="0" i="0" kern="1200" dirty="0" err="1">
              <a:solidFill>
                <a:schemeClr val="tx1"/>
              </a:solidFill>
              <a:latin typeface="+mj-lt"/>
            </a:rPr>
            <a:t>Gitelson</a:t>
          </a:r>
          <a:r>
            <a:rPr lang="es-EC" sz="1500" b="0" i="0" kern="1200" dirty="0">
              <a:solidFill>
                <a:schemeClr val="tx1"/>
              </a:solidFill>
              <a:latin typeface="+mj-lt"/>
            </a:rPr>
            <a:t> &amp; </a:t>
          </a:r>
          <a:r>
            <a:rPr lang="es-EC" sz="1500" b="0" i="0" kern="1200" dirty="0" err="1">
              <a:solidFill>
                <a:schemeClr val="tx1"/>
              </a:solidFill>
              <a:latin typeface="+mj-lt"/>
            </a:rPr>
            <a:t>Merzlyak</a:t>
          </a:r>
          <a:r>
            <a:rPr lang="es-EC" sz="1500" b="0" i="0" kern="1200" dirty="0">
              <a:solidFill>
                <a:schemeClr val="tx1"/>
              </a:solidFill>
              <a:latin typeface="+mj-lt"/>
            </a:rPr>
            <a:t>, 1994</a:t>
          </a:r>
          <a14:m xmlns:a14="http://schemas.microsoft.com/office/drawing/2010/main">
            <m:oMath xmlns:m="http://schemas.openxmlformats.org/officeDocument/2006/math">
              <m:r>
                <a:rPr lang="es-ES" sz="1500" b="0" i="0" kern="1200" smtClean="0">
                  <a:solidFill>
                    <a:schemeClr val="tx1"/>
                  </a:solidFill>
                  <a:latin typeface="Cambria Math" panose="02040503050406030204" pitchFamily="18" charset="0"/>
                </a:rPr>
                <m:t>)</m:t>
              </m:r>
            </m:oMath>
          </a14:m>
          <a:endParaRPr lang="es-EC" sz="1500" i="0" kern="1200" dirty="0">
            <a:solidFill>
              <a:schemeClr val="tx1"/>
            </a:solidFill>
            <a:latin typeface="+mj-lt"/>
          </a:endParaRPr>
        </a:p>
      </dsp:txBody>
      <dsp:txXfrm>
        <a:off x="5967482" y="414260"/>
        <a:ext cx="2712492" cy="1799993"/>
      </dsp:txXfrm>
    </dsp:sp>
    <dsp:sp modelId="{4A66DE3F-85BD-434E-97FB-4A9D332EE4C1}">
      <dsp:nvSpPr>
        <dsp:cNvPr id="0" name=""/>
        <dsp:cNvSpPr/>
      </dsp:nvSpPr>
      <dsp:spPr>
        <a:xfrm>
          <a:off x="0" y="2771422"/>
          <a:ext cx="2712492" cy="1799993"/>
        </a:xfrm>
        <a:prstGeom prst="rect">
          <a:avLst/>
        </a:prstGeom>
        <a:noFill/>
        <a:ln w="12700" cap="flat" cmpd="sng" algn="ctr">
          <a:solidFill>
            <a:schemeClr val="accent2">
              <a:lumMod val="60000"/>
              <a:lumOff val="40000"/>
            </a:schemeClr>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a:solidFill>
                <a:schemeClr val="tx1"/>
              </a:solidFill>
              <a:latin typeface="+mj-lt"/>
              <a:cs typeface="Times New Roman" panose="02020603050405020304" pitchFamily="18" charset="0"/>
            </a:rPr>
            <a:t>NDRE</a:t>
          </a:r>
        </a:p>
        <a:p>
          <a:pPr lvl="0" algn="r" defTabSz="800100">
            <a:lnSpc>
              <a:spcPct val="90000"/>
            </a:lnSpc>
            <a:spcBef>
              <a:spcPct val="0"/>
            </a:spcBef>
            <a:spcAft>
              <a:spcPct val="35000"/>
            </a:spcAft>
          </a:pPr>
          <a:r>
            <a:rPr lang="es-ES" sz="1600" kern="1200" dirty="0">
              <a:solidFill>
                <a:schemeClr val="tx1"/>
              </a:solidFill>
              <a:latin typeface="+mj-lt"/>
              <a:cs typeface="Times New Roman" panose="02020603050405020304" pitchFamily="18" charset="0"/>
            </a:rPr>
            <a:t/>
          </a:r>
          <a:br>
            <a:rPr lang="es-ES" sz="1600" kern="1200" dirty="0">
              <a:solidFill>
                <a:schemeClr val="tx1"/>
              </a:solidFill>
              <a:latin typeface="+mj-lt"/>
              <a:cs typeface="Times New Roman" panose="02020603050405020304" pitchFamily="18" charset="0"/>
            </a:rPr>
          </a:br>
          <a14:m xmlns:a14="http://schemas.microsoft.com/office/drawing/2010/main">
            <m:oMathPara xmlns:m="http://schemas.openxmlformats.org/officeDocument/2006/math">
              <m:oMathParaPr>
                <m:jc m:val="centerGroup"/>
              </m:oMathParaPr>
              <m:oMath xmlns:m="http://schemas.openxmlformats.org/officeDocument/2006/math">
                <m:r>
                  <m:rPr>
                    <m:sty m:val="p"/>
                  </m:rPr>
                  <a:rPr lang="es-ES" sz="1600" b="0" i="0" kern="1200" smtClean="0">
                    <a:solidFill>
                      <a:schemeClr val="tx1"/>
                    </a:solidFill>
                    <a:latin typeface="Cambria Math" panose="02040503050406030204" pitchFamily="18" charset="0"/>
                  </a:rPr>
                  <m:t>N</m:t>
                </m:r>
                <m:r>
                  <a:rPr lang="es-ES" sz="1600" b="0" i="1" kern="1200" smtClean="0">
                    <a:solidFill>
                      <a:schemeClr val="tx1"/>
                    </a:solidFill>
                    <a:latin typeface="Cambria Math" panose="02040503050406030204" pitchFamily="18" charset="0"/>
                  </a:rPr>
                  <m:t>𝐷𝑅𝐸</m:t>
                </m:r>
                <m:r>
                  <a:rPr lang="es-ES" sz="1600" b="0" i="1" kern="1200" smtClean="0">
                    <a:solidFill>
                      <a:schemeClr val="tx1"/>
                    </a:solidFill>
                    <a:latin typeface="Cambria Math" panose="02040503050406030204" pitchFamily="18" charset="0"/>
                  </a:rPr>
                  <m:t>=</m:t>
                </m:r>
                <m:f>
                  <m:fPr>
                    <m:ctrlPr>
                      <a:rPr lang="es-ES" sz="1600" b="0" i="1" kern="1200" smtClean="0">
                        <a:solidFill>
                          <a:schemeClr val="tx1"/>
                        </a:solidFill>
                        <a:latin typeface="Cambria Math" panose="02040503050406030204" pitchFamily="18" charset="0"/>
                      </a:rPr>
                    </m:ctrlPr>
                  </m:fPr>
                  <m:num>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𝐼𝑅𝐶</m:t>
                        </m:r>
                      </m:sub>
                    </m:sSub>
                    <m:r>
                      <a:rPr lang="es-ES" sz="1600" b="0" i="1" kern="1200" smtClean="0">
                        <a:solidFill>
                          <a:schemeClr val="tx1"/>
                        </a:solidFill>
                        <a:latin typeface="Cambria Math" panose="02040503050406030204" pitchFamily="18" charset="0"/>
                      </a:rPr>
                      <m:t>−</m:t>
                    </m:r>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𝑅𝐸𝐷</m:t>
                        </m:r>
                        <m:r>
                          <a:rPr lang="es-ES" sz="1600" b="0" i="1" kern="1200" smtClean="0">
                            <a:solidFill>
                              <a:schemeClr val="tx1"/>
                            </a:solidFill>
                            <a:latin typeface="Cambria Math" panose="02040503050406030204" pitchFamily="18" charset="0"/>
                          </a:rPr>
                          <m:t>−</m:t>
                        </m:r>
                        <m:r>
                          <a:rPr lang="es-ES" sz="1600" b="0" i="1" kern="1200" smtClean="0">
                            <a:solidFill>
                              <a:schemeClr val="tx1"/>
                            </a:solidFill>
                            <a:latin typeface="Cambria Math" panose="02040503050406030204" pitchFamily="18" charset="0"/>
                          </a:rPr>
                          <m:t>𝐸𝐷𝐺𝐸</m:t>
                        </m:r>
                      </m:sub>
                    </m:sSub>
                  </m:num>
                  <m:den>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𝐼𝑅𝐶</m:t>
                        </m:r>
                      </m:sub>
                    </m:sSub>
                    <m:r>
                      <a:rPr lang="es-ES" sz="1600" b="0" i="1" kern="1200" smtClean="0">
                        <a:solidFill>
                          <a:schemeClr val="tx1"/>
                        </a:solidFill>
                        <a:latin typeface="Cambria Math" panose="02040503050406030204" pitchFamily="18" charset="0"/>
                      </a:rPr>
                      <m:t>+</m:t>
                    </m:r>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𝑅𝐸𝐷</m:t>
                        </m:r>
                        <m:r>
                          <a:rPr lang="es-ES" sz="1600" b="0" i="1" kern="1200" smtClean="0">
                            <a:solidFill>
                              <a:schemeClr val="tx1"/>
                            </a:solidFill>
                            <a:latin typeface="Cambria Math" panose="02040503050406030204" pitchFamily="18" charset="0"/>
                          </a:rPr>
                          <m:t>−</m:t>
                        </m:r>
                        <m:r>
                          <a:rPr lang="es-ES" sz="1600" b="0" i="1" kern="1200" smtClean="0">
                            <a:solidFill>
                              <a:schemeClr val="tx1"/>
                            </a:solidFill>
                            <a:latin typeface="Cambria Math" panose="02040503050406030204" pitchFamily="18" charset="0"/>
                          </a:rPr>
                          <m:t>𝐸𝐷𝐺𝐸</m:t>
                        </m:r>
                      </m:sub>
                    </m:sSub>
                  </m:den>
                </m:f>
              </m:oMath>
            </m:oMathPara>
          </a14:m>
          <a:r>
            <a:rPr lang="es-ES" sz="1600" kern="1200" dirty="0">
              <a:solidFill>
                <a:schemeClr val="tx1"/>
              </a:solidFill>
              <a:latin typeface="+mj-lt"/>
              <a:cs typeface="Times New Roman" panose="02020603050405020304" pitchFamily="18" charset="0"/>
            </a:rPr>
            <a:t/>
          </a:r>
          <a:br>
            <a:rPr lang="es-ES" sz="1600" kern="1200" dirty="0">
              <a:solidFill>
                <a:schemeClr val="tx1"/>
              </a:solidFill>
              <a:latin typeface="+mj-lt"/>
              <a:cs typeface="Times New Roman" panose="02020603050405020304" pitchFamily="18" charset="0"/>
            </a:rPr>
          </a:br>
          <a:endParaRPr lang="es-ES" sz="1600" kern="1200" dirty="0">
            <a:solidFill>
              <a:schemeClr val="tx1"/>
            </a:solidFill>
            <a:latin typeface="+mj-lt"/>
            <a:cs typeface="Times New Roman" panose="02020603050405020304" pitchFamily="18" charset="0"/>
          </a:endParaRPr>
        </a:p>
        <a:p>
          <a:pPr lvl="0" algn="r" defTabSz="800100">
            <a:lnSpc>
              <a:spcPct val="90000"/>
            </a:lnSpc>
            <a:spcBef>
              <a:spcPct val="0"/>
            </a:spcBef>
            <a:spcAft>
              <a:spcPct val="35000"/>
            </a:spcAft>
          </a:pPr>
          <a:endParaRPr lang="es-ES" sz="1600" kern="1200" dirty="0">
            <a:solidFill>
              <a:schemeClr val="tx1"/>
            </a:solidFill>
            <a:latin typeface="+mj-lt"/>
            <a:cs typeface="Times New Roman" panose="02020603050405020304" pitchFamily="18" charset="0"/>
          </a:endParaRPr>
        </a:p>
        <a:p>
          <a:pPr lvl="0" algn="r" defTabSz="800100">
            <a:lnSpc>
              <a:spcPct val="90000"/>
            </a:lnSpc>
            <a:spcBef>
              <a:spcPct val="0"/>
            </a:spcBef>
            <a:spcAft>
              <a:spcPct val="35000"/>
            </a:spcAft>
          </a:pPr>
          <a:r>
            <a:rPr lang="es-ES" sz="1600" kern="1200" dirty="0">
              <a:solidFill>
                <a:schemeClr val="tx1"/>
              </a:solidFill>
              <a:latin typeface="+mj-lt"/>
              <a:cs typeface="Times New Roman" panose="02020603050405020304" pitchFamily="18" charset="0"/>
            </a:rPr>
            <a:t/>
          </a:r>
          <a:br>
            <a:rPr lang="es-ES" sz="1600" kern="1200" dirty="0">
              <a:solidFill>
                <a:schemeClr val="tx1"/>
              </a:solidFill>
              <a:latin typeface="+mj-lt"/>
              <a:cs typeface="Times New Roman" panose="02020603050405020304" pitchFamily="18" charset="0"/>
            </a:rPr>
          </a:br>
          <a:r>
            <a:rPr lang="es-ES" sz="1500" kern="1200" dirty="0">
              <a:solidFill>
                <a:schemeClr val="tx1"/>
              </a:solidFill>
              <a:latin typeface="+mj-lt"/>
              <a:cs typeface="Times New Roman" panose="02020603050405020304" pitchFamily="18" charset="0"/>
            </a:rPr>
            <a:t>      </a:t>
          </a:r>
          <a:r>
            <a:rPr lang="es-EC" sz="1500" kern="1200" dirty="0">
              <a:solidFill>
                <a:schemeClr val="tx1"/>
              </a:solidFill>
              <a:latin typeface="+mj-lt"/>
            </a:rPr>
            <a:t>(Barnes et al., 2000)</a:t>
          </a:r>
          <a:endParaRPr lang="es-EC" sz="1500" kern="1200" dirty="0">
            <a:solidFill>
              <a:schemeClr val="tx1"/>
            </a:solidFill>
            <a:latin typeface="+mj-lt"/>
            <a:cs typeface="Times New Roman" panose="02020603050405020304" pitchFamily="18" charset="0"/>
          </a:endParaRPr>
        </a:p>
      </dsp:txBody>
      <dsp:txXfrm>
        <a:off x="0" y="2771422"/>
        <a:ext cx="2712492" cy="1799993"/>
      </dsp:txXfrm>
    </dsp:sp>
    <dsp:sp modelId="{F5208530-13A2-49AD-8E93-0456EB164736}">
      <dsp:nvSpPr>
        <dsp:cNvPr id="0" name=""/>
        <dsp:cNvSpPr/>
      </dsp:nvSpPr>
      <dsp:spPr>
        <a:xfrm>
          <a:off x="2983741" y="2771422"/>
          <a:ext cx="2712492" cy="1799993"/>
        </a:xfrm>
        <a:prstGeom prst="rect">
          <a:avLst/>
        </a:prstGeom>
        <a:noFill/>
        <a:ln w="12700" cap="flat" cmpd="sng" algn="ctr">
          <a:solidFill>
            <a:schemeClr val="accent2">
              <a:lumMod val="60000"/>
              <a:lumOff val="40000"/>
            </a:schemeClr>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a:solidFill>
                <a:schemeClr val="tx1"/>
              </a:solidFill>
              <a:latin typeface="+mj-lt"/>
              <a:cs typeface="Times New Roman" panose="02020603050405020304" pitchFamily="18" charset="0"/>
            </a:rPr>
            <a:t>GNDVI</a:t>
          </a:r>
        </a:p>
        <a:p>
          <a:pPr lvl="0" algn="l" defTabSz="800100">
            <a:lnSpc>
              <a:spcPct val="90000"/>
            </a:lnSpc>
            <a:spcBef>
              <a:spcPct val="0"/>
            </a:spcBef>
            <a:spcAft>
              <a:spcPct val="35000"/>
            </a:spcAft>
          </a:pPr>
          <a:r>
            <a:rPr lang="es-ES" sz="1500" kern="1200" dirty="0">
              <a:solidFill>
                <a:schemeClr val="tx1"/>
              </a:solidFill>
              <a:latin typeface="+mj-lt"/>
              <a:cs typeface="Times New Roman" panose="02020603050405020304" pitchFamily="18" charset="0"/>
            </a:rPr>
            <a:t/>
          </a:r>
          <a:br>
            <a:rPr lang="es-ES" sz="1500" kern="1200" dirty="0">
              <a:solidFill>
                <a:schemeClr val="tx1"/>
              </a:solidFill>
              <a:latin typeface="+mj-lt"/>
              <a:cs typeface="Times New Roman" panose="02020603050405020304" pitchFamily="18" charset="0"/>
            </a:rPr>
          </a:br>
          <a14:m xmlns:a14="http://schemas.microsoft.com/office/drawing/2010/main">
            <m:oMathPara xmlns:m="http://schemas.openxmlformats.org/officeDocument/2006/math">
              <m:oMathParaPr>
                <m:jc m:val="centerGroup"/>
              </m:oMathParaPr>
              <m:oMath xmlns:m="http://schemas.openxmlformats.org/officeDocument/2006/math">
                <m:r>
                  <m:rPr>
                    <m:sty m:val="p"/>
                  </m:rPr>
                  <a:rPr lang="es-ES" sz="1600" b="0" i="0" kern="1200" smtClean="0">
                    <a:solidFill>
                      <a:schemeClr val="tx1"/>
                    </a:solidFill>
                    <a:latin typeface="Cambria Math" panose="02040503050406030204" pitchFamily="18" charset="0"/>
                  </a:rPr>
                  <m:t>G</m:t>
                </m:r>
                <m:r>
                  <a:rPr lang="es-ES" sz="1600" b="0" i="1" kern="1200" smtClean="0">
                    <a:solidFill>
                      <a:schemeClr val="tx1"/>
                    </a:solidFill>
                    <a:latin typeface="Cambria Math" panose="02040503050406030204" pitchFamily="18" charset="0"/>
                  </a:rPr>
                  <m:t>𝑁𝐷𝑉𝐼</m:t>
                </m:r>
                <m:r>
                  <a:rPr lang="es-ES" sz="1600" b="0" i="1" kern="1200" smtClean="0">
                    <a:solidFill>
                      <a:schemeClr val="tx1"/>
                    </a:solidFill>
                    <a:latin typeface="Cambria Math" panose="02040503050406030204" pitchFamily="18" charset="0"/>
                  </a:rPr>
                  <m:t>=</m:t>
                </m:r>
                <m:f>
                  <m:fPr>
                    <m:ctrlPr>
                      <a:rPr lang="es-ES" sz="1600" b="0" i="1" kern="1200" smtClean="0">
                        <a:solidFill>
                          <a:schemeClr val="tx1"/>
                        </a:solidFill>
                        <a:latin typeface="Cambria Math" panose="02040503050406030204" pitchFamily="18" charset="0"/>
                      </a:rPr>
                    </m:ctrlPr>
                  </m:fPr>
                  <m:num>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𝐼𝑅𝐶</m:t>
                        </m:r>
                      </m:sub>
                    </m:sSub>
                    <m:r>
                      <a:rPr lang="es-ES" sz="1600" b="0" i="1" kern="1200" smtClean="0">
                        <a:solidFill>
                          <a:schemeClr val="tx1"/>
                        </a:solidFill>
                        <a:latin typeface="Cambria Math" panose="02040503050406030204" pitchFamily="18" charset="0"/>
                      </a:rPr>
                      <m:t>−</m:t>
                    </m:r>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𝑉𝐸𝑅𝐷𝐸</m:t>
                        </m:r>
                      </m:sub>
                    </m:sSub>
                  </m:num>
                  <m:den>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𝐼𝑅𝐶</m:t>
                        </m:r>
                      </m:sub>
                    </m:sSub>
                    <m:r>
                      <a:rPr lang="es-ES" sz="1600" b="0" i="1" kern="1200" smtClean="0">
                        <a:solidFill>
                          <a:schemeClr val="tx1"/>
                        </a:solidFill>
                        <a:latin typeface="Cambria Math" panose="02040503050406030204" pitchFamily="18" charset="0"/>
                      </a:rPr>
                      <m:t>+</m:t>
                    </m:r>
                    <m:sSub>
                      <m:sSubPr>
                        <m:ctrlPr>
                          <a:rPr lang="es-ES" sz="1600" b="0" i="1" kern="1200" smtClean="0">
                            <a:solidFill>
                              <a:schemeClr val="tx1"/>
                            </a:solidFill>
                            <a:latin typeface="Cambria Math" panose="02040503050406030204" pitchFamily="18" charset="0"/>
                          </a:rPr>
                        </m:ctrlPr>
                      </m:sSubPr>
                      <m:e>
                        <m:r>
                          <a:rPr lang="es-ES" sz="1600" b="0" i="1" kern="1200" smtClean="0">
                            <a:solidFill>
                              <a:schemeClr val="tx1"/>
                            </a:solidFill>
                            <a:latin typeface="Cambria Math" panose="02040503050406030204" pitchFamily="18" charset="0"/>
                          </a:rPr>
                          <m:t>𝑅</m:t>
                        </m:r>
                      </m:e>
                      <m:sub>
                        <m:r>
                          <a:rPr lang="es-ES" sz="1600" b="0" i="1" kern="1200" smtClean="0">
                            <a:solidFill>
                              <a:schemeClr val="tx1"/>
                            </a:solidFill>
                            <a:latin typeface="Cambria Math" panose="02040503050406030204" pitchFamily="18" charset="0"/>
                          </a:rPr>
                          <m:t>𝑉𝐸𝑅𝐷𝐸</m:t>
                        </m:r>
                      </m:sub>
                    </m:sSub>
                  </m:den>
                </m:f>
              </m:oMath>
            </m:oMathPara>
          </a14:m>
          <a:endParaRPr lang="es-ES" sz="1500" kern="1200" dirty="0">
            <a:solidFill>
              <a:schemeClr val="tx1"/>
            </a:solidFill>
            <a:latin typeface="+mj-lt"/>
            <a:cs typeface="Times New Roman" panose="02020603050405020304" pitchFamily="18" charset="0"/>
          </a:endParaRPr>
        </a:p>
        <a:p>
          <a:pPr lvl="0" algn="r" defTabSz="800100">
            <a:lnSpc>
              <a:spcPct val="90000"/>
            </a:lnSpc>
            <a:spcBef>
              <a:spcPct val="0"/>
            </a:spcBef>
            <a:spcAft>
              <a:spcPct val="35000"/>
            </a:spcAft>
          </a:pPr>
          <a:r>
            <a:rPr lang="es-ES" sz="1500" kern="1200" dirty="0">
              <a:solidFill>
                <a:schemeClr val="tx1"/>
              </a:solidFill>
              <a:latin typeface="+mj-lt"/>
              <a:cs typeface="Times New Roman" panose="02020603050405020304" pitchFamily="18" charset="0"/>
            </a:rPr>
            <a:t/>
          </a:r>
          <a:br>
            <a:rPr lang="es-ES" sz="1500" kern="1200" dirty="0">
              <a:solidFill>
                <a:schemeClr val="tx1"/>
              </a:solidFill>
              <a:latin typeface="+mj-lt"/>
              <a:cs typeface="Times New Roman" panose="02020603050405020304" pitchFamily="18" charset="0"/>
            </a:rPr>
          </a:br>
          <a:r>
            <a:rPr lang="es-ES" sz="1500" kern="1200" dirty="0">
              <a:solidFill>
                <a:schemeClr val="tx1"/>
              </a:solidFill>
              <a:latin typeface="+mj-lt"/>
              <a:cs typeface="Times New Roman" panose="02020603050405020304" pitchFamily="18" charset="0"/>
            </a:rPr>
            <a:t/>
          </a:r>
          <a:br>
            <a:rPr lang="es-ES" sz="1500" kern="1200" dirty="0">
              <a:solidFill>
                <a:schemeClr val="tx1"/>
              </a:solidFill>
              <a:latin typeface="+mj-lt"/>
              <a:cs typeface="Times New Roman" panose="02020603050405020304" pitchFamily="18" charset="0"/>
            </a:rPr>
          </a:br>
          <a:r>
            <a:rPr lang="es-ES" sz="1500" kern="1200" dirty="0">
              <a:solidFill>
                <a:schemeClr val="tx1"/>
              </a:solidFill>
              <a:latin typeface="+mj-lt"/>
              <a:cs typeface="Times New Roman" panose="02020603050405020304" pitchFamily="18" charset="0"/>
            </a:rPr>
            <a:t>       </a:t>
          </a:r>
          <a14:m xmlns:a14="http://schemas.microsoft.com/office/drawing/2010/main">
            <m:oMath xmlns:m="http://schemas.openxmlformats.org/officeDocument/2006/math">
              <m:r>
                <a:rPr lang="es-ES" sz="1500" b="0" i="0" kern="1200" smtClean="0">
                  <a:solidFill>
                    <a:schemeClr val="tx1"/>
                  </a:solidFill>
                  <a:latin typeface="Cambria Math" panose="02040503050406030204" pitchFamily="18" charset="0"/>
                </a:rPr>
                <m:t>(</m:t>
              </m:r>
            </m:oMath>
          </a14:m>
          <a:r>
            <a:rPr lang="es-EC" sz="1500" b="0" i="0" kern="1200" dirty="0" err="1">
              <a:solidFill>
                <a:schemeClr val="tx1"/>
              </a:solidFill>
              <a:latin typeface="+mj-lt"/>
            </a:rPr>
            <a:t>Gitelson</a:t>
          </a:r>
          <a:r>
            <a:rPr lang="es-EC" sz="1500" b="0" i="0" kern="1200" dirty="0">
              <a:solidFill>
                <a:schemeClr val="tx1"/>
              </a:solidFill>
              <a:latin typeface="+mj-lt"/>
            </a:rPr>
            <a:t> &amp; </a:t>
          </a:r>
          <a:r>
            <a:rPr lang="es-EC" sz="1500" b="0" i="0" kern="1200" dirty="0" err="1">
              <a:solidFill>
                <a:schemeClr val="tx1"/>
              </a:solidFill>
              <a:latin typeface="+mj-lt"/>
            </a:rPr>
            <a:t>Merzlyak</a:t>
          </a:r>
          <a:r>
            <a:rPr lang="es-EC" sz="1500" b="0" i="0" kern="1200" dirty="0">
              <a:solidFill>
                <a:schemeClr val="tx1"/>
              </a:solidFill>
              <a:latin typeface="+mj-lt"/>
            </a:rPr>
            <a:t>, 1996</a:t>
          </a:r>
          <a14:m xmlns:a14="http://schemas.microsoft.com/office/drawing/2010/main">
            <m:oMath xmlns:m="http://schemas.openxmlformats.org/officeDocument/2006/math">
              <m:r>
                <a:rPr lang="es-ES" sz="1500" b="0" i="0" kern="1200" smtClean="0">
                  <a:solidFill>
                    <a:schemeClr val="tx1"/>
                  </a:solidFill>
                  <a:latin typeface="Cambria Math" panose="02040503050406030204" pitchFamily="18" charset="0"/>
                </a:rPr>
                <m:t>)</m:t>
              </m:r>
            </m:oMath>
          </a14:m>
          <a:endParaRPr lang="es-EC" sz="1500" i="0" kern="1200" dirty="0">
            <a:solidFill>
              <a:schemeClr val="tx1"/>
            </a:solidFill>
            <a:latin typeface="+mj-lt"/>
          </a:endParaRPr>
        </a:p>
      </dsp:txBody>
      <dsp:txXfrm>
        <a:off x="2983741" y="2771422"/>
        <a:ext cx="2712492" cy="1799993"/>
      </dsp:txXfrm>
    </dsp:sp>
    <dsp:sp modelId="{CD58E990-6279-4ED0-B5D5-2CA8CCC4597D}">
      <dsp:nvSpPr>
        <dsp:cNvPr id="0" name=""/>
        <dsp:cNvSpPr/>
      </dsp:nvSpPr>
      <dsp:spPr>
        <a:xfrm>
          <a:off x="5967482" y="2771422"/>
          <a:ext cx="2712492" cy="1799993"/>
        </a:xfrm>
        <a:prstGeom prst="rect">
          <a:avLst/>
        </a:prstGeom>
        <a:noFill/>
        <a:ln w="12700" cap="flat" cmpd="sng" algn="ctr">
          <a:solidFill>
            <a:schemeClr val="accent2">
              <a:lumMod val="60000"/>
              <a:lumOff val="40000"/>
            </a:schemeClr>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a:solidFill>
                <a:schemeClr val="tx1"/>
              </a:solidFill>
              <a:latin typeface="+mj-lt"/>
              <a:cs typeface="Times New Roman" panose="02020603050405020304" pitchFamily="18" charset="0"/>
            </a:rPr>
            <a:t>SRG</a:t>
          </a:r>
        </a:p>
        <a:p>
          <a:pPr lvl="0" algn="r" defTabSz="800100">
            <a:lnSpc>
              <a:spcPct val="90000"/>
            </a:lnSpc>
            <a:spcBef>
              <a:spcPct val="0"/>
            </a:spcBef>
            <a:spcAft>
              <a:spcPct val="35000"/>
            </a:spcAft>
          </a:pPr>
          <a:r>
            <a:rPr lang="es-ES" sz="1500" kern="1200" dirty="0">
              <a:solidFill>
                <a:schemeClr val="tx1"/>
              </a:solidFill>
              <a:latin typeface="+mj-lt"/>
              <a:cs typeface="Times New Roman" panose="02020603050405020304" pitchFamily="18" charset="0"/>
            </a:rPr>
            <a:t/>
          </a:r>
          <a:br>
            <a:rPr lang="es-ES" sz="1500" kern="1200" dirty="0">
              <a:solidFill>
                <a:schemeClr val="tx1"/>
              </a:solidFill>
              <a:latin typeface="+mj-lt"/>
              <a:cs typeface="Times New Roman" panose="02020603050405020304" pitchFamily="18" charset="0"/>
            </a:rPr>
          </a:br>
          <a14:m xmlns:a14="http://schemas.microsoft.com/office/drawing/2010/main">
            <m:oMathPara xmlns:m="http://schemas.openxmlformats.org/officeDocument/2006/math">
              <m:oMathParaPr>
                <m:jc m:val="centerGroup"/>
              </m:oMathParaPr>
              <m:oMath xmlns:m="http://schemas.openxmlformats.org/officeDocument/2006/math">
                <m:r>
                  <a:rPr lang="es-ES" sz="1500" b="0" i="1" kern="1200" smtClean="0">
                    <a:solidFill>
                      <a:schemeClr val="tx1"/>
                    </a:solidFill>
                    <a:latin typeface="Cambria Math" panose="02040503050406030204" pitchFamily="18" charset="0"/>
                  </a:rPr>
                  <m:t>𝑆𝑅</m:t>
                </m:r>
                <m:r>
                  <a:rPr lang="es-EC" sz="1500" b="0" i="1" kern="1200" smtClean="0">
                    <a:solidFill>
                      <a:schemeClr val="tx1"/>
                    </a:solidFill>
                    <a:latin typeface="Cambria Math" panose="02040503050406030204" pitchFamily="18" charset="0"/>
                  </a:rPr>
                  <m:t>𝐺</m:t>
                </m:r>
                <m:r>
                  <a:rPr lang="es-ES" sz="1500" b="0" i="1" kern="1200" smtClean="0">
                    <a:solidFill>
                      <a:schemeClr val="tx1"/>
                    </a:solidFill>
                    <a:latin typeface="Cambria Math" panose="02040503050406030204" pitchFamily="18" charset="0"/>
                  </a:rPr>
                  <m:t>=</m:t>
                </m:r>
                <m:f>
                  <m:fPr>
                    <m:ctrlPr>
                      <a:rPr lang="es-ES" sz="1500" b="0" i="1" kern="1200" smtClean="0">
                        <a:solidFill>
                          <a:schemeClr val="tx1"/>
                        </a:solidFill>
                        <a:latin typeface="Cambria Math" panose="02040503050406030204" pitchFamily="18" charset="0"/>
                      </a:rPr>
                    </m:ctrlPr>
                  </m:fPr>
                  <m:num>
                    <m:sSub>
                      <m:sSubPr>
                        <m:ctrlPr>
                          <a:rPr lang="es-ES" sz="1500" b="0" i="1" kern="1200" smtClean="0">
                            <a:solidFill>
                              <a:schemeClr val="tx1"/>
                            </a:solidFill>
                            <a:latin typeface="Cambria Math" panose="02040503050406030204" pitchFamily="18" charset="0"/>
                          </a:rPr>
                        </m:ctrlPr>
                      </m:sSubPr>
                      <m:e>
                        <m:r>
                          <a:rPr lang="es-ES" sz="1500" b="0" i="1" kern="1200" smtClean="0">
                            <a:solidFill>
                              <a:schemeClr val="tx1"/>
                            </a:solidFill>
                            <a:latin typeface="Cambria Math" panose="02040503050406030204" pitchFamily="18" charset="0"/>
                          </a:rPr>
                          <m:t>𝑅</m:t>
                        </m:r>
                      </m:e>
                      <m:sub>
                        <m:r>
                          <a:rPr lang="es-ES" sz="1500" b="0" i="1" kern="1200" smtClean="0">
                            <a:solidFill>
                              <a:schemeClr val="tx1"/>
                            </a:solidFill>
                            <a:latin typeface="Cambria Math" panose="02040503050406030204" pitchFamily="18" charset="0"/>
                          </a:rPr>
                          <m:t>𝐼𝑅𝐶</m:t>
                        </m:r>
                      </m:sub>
                    </m:sSub>
                  </m:num>
                  <m:den>
                    <m:sSub>
                      <m:sSubPr>
                        <m:ctrlPr>
                          <a:rPr lang="es-ES" sz="1500" b="0" i="1" kern="1200" smtClean="0">
                            <a:solidFill>
                              <a:schemeClr val="tx1"/>
                            </a:solidFill>
                            <a:latin typeface="Cambria Math" panose="02040503050406030204" pitchFamily="18" charset="0"/>
                          </a:rPr>
                        </m:ctrlPr>
                      </m:sSubPr>
                      <m:e>
                        <m:r>
                          <a:rPr lang="es-ES" sz="1500" b="0" i="1" kern="1200" smtClean="0">
                            <a:solidFill>
                              <a:schemeClr val="tx1"/>
                            </a:solidFill>
                            <a:latin typeface="Cambria Math" panose="02040503050406030204" pitchFamily="18" charset="0"/>
                          </a:rPr>
                          <m:t>𝑅</m:t>
                        </m:r>
                      </m:e>
                      <m:sub>
                        <m:r>
                          <a:rPr lang="es-EC" sz="1500" b="0" i="1" kern="1200" smtClean="0">
                            <a:solidFill>
                              <a:schemeClr val="tx1"/>
                            </a:solidFill>
                            <a:latin typeface="Cambria Math" panose="02040503050406030204" pitchFamily="18" charset="0"/>
                          </a:rPr>
                          <m:t>𝑉𝐸𝑅𝐷</m:t>
                        </m:r>
                        <m:r>
                          <a:rPr lang="es-ES" sz="1500" b="0" i="1" kern="1200" smtClean="0">
                            <a:solidFill>
                              <a:schemeClr val="tx1"/>
                            </a:solidFill>
                            <a:latin typeface="Cambria Math" panose="02040503050406030204" pitchFamily="18" charset="0"/>
                          </a:rPr>
                          <m:t>𝐸</m:t>
                        </m:r>
                      </m:sub>
                    </m:sSub>
                  </m:den>
                </m:f>
              </m:oMath>
            </m:oMathPara>
          </a14:m>
          <a:r>
            <a:rPr lang="es-ES" sz="1500" kern="1200" dirty="0">
              <a:solidFill>
                <a:schemeClr val="tx1"/>
              </a:solidFill>
              <a:latin typeface="+mj-lt"/>
              <a:cs typeface="Times New Roman" panose="02020603050405020304" pitchFamily="18" charset="0"/>
            </a:rPr>
            <a:t/>
          </a:r>
          <a:br>
            <a:rPr lang="es-ES" sz="1500" kern="1200" dirty="0">
              <a:solidFill>
                <a:schemeClr val="tx1"/>
              </a:solidFill>
              <a:latin typeface="+mj-lt"/>
              <a:cs typeface="Times New Roman" panose="02020603050405020304" pitchFamily="18" charset="0"/>
            </a:rPr>
          </a:br>
          <a:r>
            <a:rPr lang="es-ES" sz="1500" kern="1200" dirty="0">
              <a:solidFill>
                <a:schemeClr val="tx1"/>
              </a:solidFill>
              <a:latin typeface="+mj-lt"/>
              <a:cs typeface="Times New Roman" panose="02020603050405020304" pitchFamily="18" charset="0"/>
            </a:rPr>
            <a:t/>
          </a:r>
          <a:br>
            <a:rPr lang="es-ES" sz="1500" kern="1200" dirty="0">
              <a:solidFill>
                <a:schemeClr val="tx1"/>
              </a:solidFill>
              <a:latin typeface="+mj-lt"/>
              <a:cs typeface="Times New Roman" panose="02020603050405020304" pitchFamily="18" charset="0"/>
            </a:rPr>
          </a:br>
          <a:r>
            <a:rPr lang="es-ES" sz="1500" kern="1200" dirty="0">
              <a:solidFill>
                <a:schemeClr val="tx1"/>
              </a:solidFill>
              <a:latin typeface="+mj-lt"/>
              <a:cs typeface="Times New Roman" panose="02020603050405020304" pitchFamily="18" charset="0"/>
            </a:rPr>
            <a:t>                 </a:t>
          </a:r>
          <a:br>
            <a:rPr lang="es-ES" sz="1500" kern="1200" dirty="0">
              <a:solidFill>
                <a:schemeClr val="tx1"/>
              </a:solidFill>
              <a:latin typeface="+mj-lt"/>
              <a:cs typeface="Times New Roman" panose="02020603050405020304" pitchFamily="18" charset="0"/>
            </a:rPr>
          </a:br>
          <a:r>
            <a:rPr lang="es-ES" sz="1500" kern="1200" dirty="0">
              <a:solidFill>
                <a:schemeClr val="tx1"/>
              </a:solidFill>
              <a:latin typeface="+mj-lt"/>
              <a:cs typeface="Times New Roman" panose="02020603050405020304" pitchFamily="18" charset="0"/>
            </a:rPr>
            <a:t>    </a:t>
          </a:r>
          <a:r>
            <a:rPr lang="es-EC" sz="1500" kern="1200" dirty="0">
              <a:solidFill>
                <a:schemeClr val="tx1"/>
              </a:solidFill>
              <a:latin typeface="+mj-lt"/>
            </a:rPr>
            <a:t>(</a:t>
          </a:r>
          <a:r>
            <a:rPr lang="es-EC" sz="1500" kern="1200" dirty="0" err="1">
              <a:solidFill>
                <a:schemeClr val="tx1"/>
              </a:solidFill>
              <a:latin typeface="+mj-lt"/>
            </a:rPr>
            <a:t>Jordan</a:t>
          </a:r>
          <a:r>
            <a:rPr lang="es-EC" sz="1500" kern="1200" dirty="0">
              <a:solidFill>
                <a:schemeClr val="tx1"/>
              </a:solidFill>
              <a:latin typeface="+mj-lt"/>
            </a:rPr>
            <a:t>, 1969)</a:t>
          </a:r>
        </a:p>
      </dsp:txBody>
      <dsp:txXfrm>
        <a:off x="5967482" y="2771422"/>
        <a:ext cx="2712492" cy="17999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40A71-6FEA-46CF-BA4C-9426DC3CF471}">
      <dsp:nvSpPr>
        <dsp:cNvPr id="0" name=""/>
        <dsp:cNvSpPr/>
      </dsp:nvSpPr>
      <dsp:spPr>
        <a:xfrm>
          <a:off x="3108959" y="3035680"/>
          <a:ext cx="1998617" cy="1151910"/>
        </a:xfrm>
        <a:prstGeom prst="ellipse">
          <a:avLst/>
        </a:prstGeom>
        <a:no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MX" sz="2200" kern="1200" dirty="0">
              <a:latin typeface="+mj-lt"/>
            </a:rPr>
            <a:t>Agricultura de precisión</a:t>
          </a:r>
          <a:endParaRPr lang="es-ES" sz="2200" kern="1200" dirty="0">
            <a:latin typeface="+mj-lt"/>
          </a:endParaRPr>
        </a:p>
      </dsp:txBody>
      <dsp:txXfrm>
        <a:off x="3401650" y="3204373"/>
        <a:ext cx="1413235" cy="814524"/>
      </dsp:txXfrm>
    </dsp:sp>
    <dsp:sp modelId="{2BD30C4C-BD6B-4B44-9109-C9EAB45FCDD1}">
      <dsp:nvSpPr>
        <dsp:cNvPr id="0" name=""/>
        <dsp:cNvSpPr/>
      </dsp:nvSpPr>
      <dsp:spPr>
        <a:xfrm rot="13207752">
          <a:off x="2697594" y="2657753"/>
          <a:ext cx="755180" cy="572370"/>
        </a:xfrm>
        <a:prstGeom prst="leftArrow">
          <a:avLst>
            <a:gd name="adj1" fmla="val 60000"/>
            <a:gd name="adj2" fmla="val 50000"/>
          </a:avLst>
        </a:prstGeom>
        <a:noFill/>
        <a:ln>
          <a:solidFill>
            <a:schemeClr val="accent1"/>
          </a:solidFill>
        </a:ln>
        <a:effectLst/>
      </dsp:spPr>
      <dsp:style>
        <a:lnRef idx="0">
          <a:scrgbClr r="0" g="0" b="0"/>
        </a:lnRef>
        <a:fillRef idx="1">
          <a:scrgbClr r="0" g="0" b="0"/>
        </a:fillRef>
        <a:effectRef idx="0">
          <a:scrgbClr r="0" g="0" b="0"/>
        </a:effectRef>
        <a:fontRef idx="minor">
          <a:schemeClr val="lt1"/>
        </a:fontRef>
      </dsp:style>
    </dsp:sp>
    <dsp:sp modelId="{DEC1FDD2-CC49-43EE-9234-D947675BD3FD}">
      <dsp:nvSpPr>
        <dsp:cNvPr id="0" name=""/>
        <dsp:cNvSpPr/>
      </dsp:nvSpPr>
      <dsp:spPr>
        <a:xfrm>
          <a:off x="845294" y="1220410"/>
          <a:ext cx="1907901" cy="1526321"/>
        </a:xfrm>
        <a:prstGeom prst="rect">
          <a:avLst/>
        </a:prstGeom>
        <a:no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MX" sz="1600" kern="1200" dirty="0">
              <a:latin typeface="+mj-lt"/>
            </a:rPr>
            <a:t>Un sistema de gestión agrícola basado en la recopilación y procesamiento intensivo de información</a:t>
          </a:r>
          <a:endParaRPr lang="es-ES" sz="1600" kern="1200" dirty="0">
            <a:latin typeface="+mj-lt"/>
          </a:endParaRPr>
        </a:p>
      </dsp:txBody>
      <dsp:txXfrm>
        <a:off x="845294" y="1220410"/>
        <a:ext cx="1907901" cy="1526321"/>
      </dsp:txXfrm>
    </dsp:sp>
    <dsp:sp modelId="{F60BC64E-8F0B-4165-9322-098DCC75B95B}">
      <dsp:nvSpPr>
        <dsp:cNvPr id="0" name=""/>
        <dsp:cNvSpPr/>
      </dsp:nvSpPr>
      <dsp:spPr>
        <a:xfrm rot="16217280">
          <a:off x="3711781" y="2065857"/>
          <a:ext cx="743561" cy="572370"/>
        </a:xfrm>
        <a:prstGeom prst="leftArrow">
          <a:avLst>
            <a:gd name="adj1" fmla="val 60000"/>
            <a:gd name="adj2" fmla="val 50000"/>
          </a:avLst>
        </a:prstGeom>
        <a:noFill/>
        <a:ln>
          <a:solidFill>
            <a:schemeClr val="accent1"/>
          </a:solidFill>
        </a:ln>
        <a:effectLst/>
      </dsp:spPr>
      <dsp:style>
        <a:lnRef idx="0">
          <a:scrgbClr r="0" g="0" b="0"/>
        </a:lnRef>
        <a:fillRef idx="1">
          <a:scrgbClr r="0" g="0" b="0"/>
        </a:fillRef>
        <a:effectRef idx="0">
          <a:scrgbClr r="0" g="0" b="0"/>
        </a:effectRef>
        <a:fontRef idx="minor">
          <a:schemeClr val="lt1"/>
        </a:fontRef>
      </dsp:style>
    </dsp:sp>
    <dsp:sp modelId="{49DB0BE9-A115-45F4-8F63-E51DB67577FC}">
      <dsp:nvSpPr>
        <dsp:cNvPr id="0" name=""/>
        <dsp:cNvSpPr/>
      </dsp:nvSpPr>
      <dsp:spPr>
        <a:xfrm>
          <a:off x="3167376" y="250452"/>
          <a:ext cx="1907901" cy="1526321"/>
        </a:xfrm>
        <a:prstGeom prst="rect">
          <a:avLst/>
        </a:prstGeom>
        <a:no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MX" sz="1600" kern="1200" dirty="0">
              <a:latin typeface="+mj-lt"/>
            </a:rPr>
            <a:t>Optimizar los insumos para la producción de cultivos, mejorar el rendimiento del cultivo y la calidad ambiental</a:t>
          </a:r>
          <a:endParaRPr lang="es-ES" sz="1600" kern="1200" dirty="0">
            <a:latin typeface="+mj-lt"/>
          </a:endParaRPr>
        </a:p>
      </dsp:txBody>
      <dsp:txXfrm>
        <a:off x="3167376" y="250452"/>
        <a:ext cx="1907901" cy="1526321"/>
      </dsp:txXfrm>
    </dsp:sp>
    <dsp:sp modelId="{41208CCB-78A6-4127-A1A5-0248EE422982}">
      <dsp:nvSpPr>
        <dsp:cNvPr id="0" name=""/>
        <dsp:cNvSpPr/>
      </dsp:nvSpPr>
      <dsp:spPr>
        <a:xfrm rot="19526316">
          <a:off x="4775348" y="2702890"/>
          <a:ext cx="734236" cy="572370"/>
        </a:xfrm>
        <a:prstGeom prst="leftArrow">
          <a:avLst>
            <a:gd name="adj1" fmla="val 60000"/>
            <a:gd name="adj2" fmla="val 50000"/>
          </a:avLst>
        </a:prstGeom>
        <a:noFill/>
        <a:ln>
          <a:solidFill>
            <a:schemeClr val="accent1"/>
          </a:solidFill>
        </a:ln>
        <a:effectLst/>
      </dsp:spPr>
      <dsp:style>
        <a:lnRef idx="0">
          <a:scrgbClr r="0" g="0" b="0"/>
        </a:lnRef>
        <a:fillRef idx="1">
          <a:scrgbClr r="0" g="0" b="0"/>
        </a:fillRef>
        <a:effectRef idx="0">
          <a:scrgbClr r="0" g="0" b="0"/>
        </a:effectRef>
        <a:fontRef idx="minor">
          <a:schemeClr val="lt1"/>
        </a:fontRef>
      </dsp:style>
    </dsp:sp>
    <dsp:sp modelId="{B40BA6B3-0598-4FC9-A1BB-D44565731E28}">
      <dsp:nvSpPr>
        <dsp:cNvPr id="0" name=""/>
        <dsp:cNvSpPr/>
      </dsp:nvSpPr>
      <dsp:spPr>
        <a:xfrm>
          <a:off x="5442121" y="1272498"/>
          <a:ext cx="1907901" cy="1526321"/>
        </a:xfrm>
        <a:prstGeom prst="rect">
          <a:avLst/>
        </a:prstGeom>
        <a:no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EC" sz="1600" kern="1200" dirty="0">
              <a:latin typeface="+mj-lt"/>
            </a:rPr>
            <a:t>Sistema de Posicionamiento Global, Sistemas de Información Geográfica, sensores de contacto o remotos</a:t>
          </a:r>
          <a:endParaRPr lang="es-ES" sz="1600" kern="1200" dirty="0">
            <a:latin typeface="+mj-lt"/>
          </a:endParaRPr>
        </a:p>
      </dsp:txBody>
      <dsp:txXfrm>
        <a:off x="5442121" y="1272498"/>
        <a:ext cx="1907901" cy="15263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40A71-6FEA-46CF-BA4C-9426DC3CF471}">
      <dsp:nvSpPr>
        <dsp:cNvPr id="0" name=""/>
        <dsp:cNvSpPr/>
      </dsp:nvSpPr>
      <dsp:spPr>
        <a:xfrm>
          <a:off x="2985342" y="396621"/>
          <a:ext cx="1998617" cy="1151910"/>
        </a:xfrm>
        <a:prstGeom prst="ellipse">
          <a:avLst/>
        </a:prstGeom>
        <a:no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MX" sz="2400" kern="1200" dirty="0" smtClean="0">
              <a:latin typeface="+mj-lt"/>
            </a:rPr>
            <a:t>Biomasa</a:t>
          </a:r>
          <a:endParaRPr lang="es-ES" sz="2400" kern="1200" dirty="0">
            <a:latin typeface="+mj-lt"/>
          </a:endParaRPr>
        </a:p>
      </dsp:txBody>
      <dsp:txXfrm>
        <a:off x="3278033" y="565314"/>
        <a:ext cx="1413235" cy="814524"/>
      </dsp:txXfrm>
    </dsp:sp>
    <dsp:sp modelId="{2BD30C4C-BD6B-4B44-9109-C9EAB45FCDD1}">
      <dsp:nvSpPr>
        <dsp:cNvPr id="0" name=""/>
        <dsp:cNvSpPr/>
      </dsp:nvSpPr>
      <dsp:spPr>
        <a:xfrm rot="9606971">
          <a:off x="2791998" y="1340126"/>
          <a:ext cx="570319" cy="572370"/>
        </a:xfrm>
        <a:prstGeom prst="leftArrow">
          <a:avLst>
            <a:gd name="adj1" fmla="val 60000"/>
            <a:gd name="adj2" fmla="val 50000"/>
          </a:avLst>
        </a:prstGeom>
        <a:noFill/>
        <a:ln>
          <a:solidFill>
            <a:schemeClr val="accent1"/>
          </a:solidFill>
        </a:ln>
        <a:effectLst/>
      </dsp:spPr>
      <dsp:style>
        <a:lnRef idx="0">
          <a:scrgbClr r="0" g="0" b="0"/>
        </a:lnRef>
        <a:fillRef idx="1">
          <a:scrgbClr r="0" g="0" b="0"/>
        </a:fillRef>
        <a:effectRef idx="0">
          <a:scrgbClr r="0" g="0" b="0"/>
        </a:effectRef>
        <a:fontRef idx="minor">
          <a:schemeClr val="lt1"/>
        </a:fontRef>
      </dsp:style>
    </dsp:sp>
    <dsp:sp modelId="{DEC1FDD2-CC49-43EE-9234-D947675BD3FD}">
      <dsp:nvSpPr>
        <dsp:cNvPr id="0" name=""/>
        <dsp:cNvSpPr/>
      </dsp:nvSpPr>
      <dsp:spPr>
        <a:xfrm>
          <a:off x="845294" y="1220410"/>
          <a:ext cx="1907901" cy="1526321"/>
        </a:xfrm>
        <a:prstGeom prst="rect">
          <a:avLst/>
        </a:prstGeom>
        <a:no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ES" sz="2000" kern="1200" dirty="0" smtClean="0">
              <a:latin typeface="+mj-lt"/>
            </a:rPr>
            <a:t>Materia orgánica producida por un individuo</a:t>
          </a:r>
          <a:endParaRPr lang="es-ES" sz="2000" kern="1200" dirty="0">
            <a:latin typeface="+mj-lt"/>
          </a:endParaRPr>
        </a:p>
      </dsp:txBody>
      <dsp:txXfrm>
        <a:off x="845294" y="1220410"/>
        <a:ext cx="1907901" cy="1526321"/>
      </dsp:txXfrm>
    </dsp:sp>
    <dsp:sp modelId="{F60BC64E-8F0B-4165-9322-098DCC75B95B}">
      <dsp:nvSpPr>
        <dsp:cNvPr id="0" name=""/>
        <dsp:cNvSpPr/>
      </dsp:nvSpPr>
      <dsp:spPr>
        <a:xfrm rot="5380818">
          <a:off x="3639941" y="1935843"/>
          <a:ext cx="648713" cy="572370"/>
        </a:xfrm>
        <a:prstGeom prst="leftArrow">
          <a:avLst>
            <a:gd name="adj1" fmla="val 60000"/>
            <a:gd name="adj2" fmla="val 50000"/>
          </a:avLst>
        </a:prstGeom>
        <a:noFill/>
        <a:ln>
          <a:solidFill>
            <a:schemeClr val="accent1"/>
          </a:solidFill>
        </a:ln>
        <a:effectLst/>
      </dsp:spPr>
      <dsp:style>
        <a:lnRef idx="0">
          <a:scrgbClr r="0" g="0" b="0"/>
        </a:lnRef>
        <a:fillRef idx="1">
          <a:scrgbClr r="0" g="0" b="0"/>
        </a:fillRef>
        <a:effectRef idx="0">
          <a:scrgbClr r="0" g="0" b="0"/>
        </a:effectRef>
        <a:fontRef idx="minor">
          <a:schemeClr val="lt1"/>
        </a:fontRef>
      </dsp:style>
    </dsp:sp>
    <dsp:sp modelId="{49DB0BE9-A115-45F4-8F63-E51DB67577FC}">
      <dsp:nvSpPr>
        <dsp:cNvPr id="0" name=""/>
        <dsp:cNvSpPr/>
      </dsp:nvSpPr>
      <dsp:spPr>
        <a:xfrm>
          <a:off x="3043756" y="2549500"/>
          <a:ext cx="1907901" cy="1526321"/>
        </a:xfrm>
        <a:prstGeom prst="rect">
          <a:avLst/>
        </a:prstGeom>
        <a:no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ES" sz="2000" kern="1200" smtClean="0">
              <a:latin typeface="+mj-lt"/>
            </a:rPr>
            <a:t>Transformación de la energía</a:t>
          </a:r>
          <a:endParaRPr lang="es-ES" sz="2000" kern="1200" dirty="0">
            <a:latin typeface="+mj-lt"/>
          </a:endParaRPr>
        </a:p>
      </dsp:txBody>
      <dsp:txXfrm>
        <a:off x="3043756" y="2549500"/>
        <a:ext cx="1907901" cy="1526321"/>
      </dsp:txXfrm>
    </dsp:sp>
    <dsp:sp modelId="{41208CCB-78A6-4127-A1A5-0248EE422982}">
      <dsp:nvSpPr>
        <dsp:cNvPr id="0" name=""/>
        <dsp:cNvSpPr/>
      </dsp:nvSpPr>
      <dsp:spPr>
        <a:xfrm rot="1570979">
          <a:off x="4615497" y="1355142"/>
          <a:ext cx="563430" cy="572370"/>
        </a:xfrm>
        <a:prstGeom prst="leftArrow">
          <a:avLst>
            <a:gd name="adj1" fmla="val 60000"/>
            <a:gd name="adj2" fmla="val 50000"/>
          </a:avLst>
        </a:prstGeom>
        <a:noFill/>
        <a:ln>
          <a:solidFill>
            <a:schemeClr val="accent1"/>
          </a:solidFill>
        </a:ln>
        <a:effectLst/>
      </dsp:spPr>
      <dsp:style>
        <a:lnRef idx="0">
          <a:scrgbClr r="0" g="0" b="0"/>
        </a:lnRef>
        <a:fillRef idx="1">
          <a:scrgbClr r="0" g="0" b="0"/>
        </a:fillRef>
        <a:effectRef idx="0">
          <a:scrgbClr r="0" g="0" b="0"/>
        </a:effectRef>
        <a:fontRef idx="minor">
          <a:schemeClr val="lt1"/>
        </a:fontRef>
      </dsp:style>
    </dsp:sp>
    <dsp:sp modelId="{B40BA6B3-0598-4FC9-A1BB-D44565731E28}">
      <dsp:nvSpPr>
        <dsp:cNvPr id="0" name=""/>
        <dsp:cNvSpPr/>
      </dsp:nvSpPr>
      <dsp:spPr>
        <a:xfrm>
          <a:off x="5167794" y="1260208"/>
          <a:ext cx="1907901" cy="1526321"/>
        </a:xfrm>
        <a:prstGeom prst="rect">
          <a:avLst/>
        </a:prstGeom>
        <a:no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EC" sz="2000" kern="1200" dirty="0" smtClean="0">
              <a:latin typeface="+mj-lt"/>
            </a:rPr>
            <a:t>Residuos de cosecha</a:t>
          </a:r>
          <a:endParaRPr lang="es-ES" sz="2000" kern="1200" dirty="0">
            <a:latin typeface="+mj-lt"/>
          </a:endParaRPr>
        </a:p>
      </dsp:txBody>
      <dsp:txXfrm>
        <a:off x="5167794" y="1260208"/>
        <a:ext cx="1907901" cy="15263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97E77-CB10-45CC-8456-EFEC432676C6}">
      <dsp:nvSpPr>
        <dsp:cNvPr id="0" name=""/>
        <dsp:cNvSpPr/>
      </dsp:nvSpPr>
      <dsp:spPr>
        <a:xfrm>
          <a:off x="643" y="544215"/>
          <a:ext cx="2769142" cy="3322971"/>
        </a:xfrm>
        <a:prstGeom prst="roundRect">
          <a:avLst>
            <a:gd name="adj" fmla="val 5000"/>
          </a:avLst>
        </a:prstGeom>
        <a:no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ctr" defTabSz="889000">
            <a:lnSpc>
              <a:spcPct val="90000"/>
            </a:lnSpc>
            <a:spcBef>
              <a:spcPct val="0"/>
            </a:spcBef>
            <a:spcAft>
              <a:spcPct val="35000"/>
            </a:spcAft>
          </a:pPr>
          <a:r>
            <a:rPr lang="es-ES" sz="2000" kern="1200" dirty="0">
              <a:latin typeface="+mj-lt"/>
              <a:cs typeface="Times New Roman" panose="02020603050405020304" pitchFamily="18" charset="0"/>
            </a:rPr>
            <a:t>DBCA</a:t>
          </a:r>
          <a:endParaRPr lang="es-EC" sz="2000" kern="1200" dirty="0">
            <a:latin typeface="+mj-lt"/>
            <a:cs typeface="Times New Roman" panose="02020603050405020304" pitchFamily="18" charset="0"/>
          </a:endParaRPr>
        </a:p>
      </dsp:txBody>
      <dsp:txXfrm rot="16200000">
        <a:off x="-1084860" y="1629719"/>
        <a:ext cx="2724836" cy="553828"/>
      </dsp:txXfrm>
    </dsp:sp>
    <dsp:sp modelId="{A5677CF4-68EC-4355-BF73-66AF74DCF7D0}">
      <dsp:nvSpPr>
        <dsp:cNvPr id="0" name=""/>
        <dsp:cNvSpPr/>
      </dsp:nvSpPr>
      <dsp:spPr>
        <a:xfrm>
          <a:off x="554472" y="544215"/>
          <a:ext cx="2063011" cy="33229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lvl="0" algn="just" defTabSz="889000">
            <a:lnSpc>
              <a:spcPct val="90000"/>
            </a:lnSpc>
            <a:spcBef>
              <a:spcPct val="0"/>
            </a:spcBef>
            <a:spcAft>
              <a:spcPct val="35000"/>
            </a:spcAft>
            <a:buFont typeface="Wingdings" panose="05000000000000000000" pitchFamily="2" charset="2"/>
            <a:buChar char="Ø"/>
          </a:pPr>
          <a:r>
            <a:rPr lang="es-ES" sz="2000" kern="1200" dirty="0">
              <a:solidFill>
                <a:schemeClr val="tx1"/>
              </a:solidFill>
              <a:latin typeface="+mj-lt"/>
              <a:cs typeface="Times New Roman" panose="02020603050405020304" pitchFamily="18" charset="0"/>
            </a:rPr>
            <a:t>Varios tratamientos</a:t>
          </a:r>
          <a:endParaRPr lang="es-EC" sz="2000" kern="1200" dirty="0">
            <a:solidFill>
              <a:schemeClr val="tx1"/>
            </a:solidFill>
            <a:latin typeface="+mj-lt"/>
            <a:cs typeface="Times New Roman" panose="02020603050405020304" pitchFamily="18" charset="0"/>
          </a:endParaRPr>
        </a:p>
        <a:p>
          <a:pPr lvl="0" algn="just" defTabSz="889000">
            <a:lnSpc>
              <a:spcPct val="90000"/>
            </a:lnSpc>
            <a:spcBef>
              <a:spcPct val="0"/>
            </a:spcBef>
            <a:spcAft>
              <a:spcPct val="35000"/>
            </a:spcAft>
            <a:buFont typeface="Wingdings" panose="05000000000000000000" pitchFamily="2" charset="2"/>
            <a:buChar char="Ø"/>
          </a:pPr>
          <a:r>
            <a:rPr lang="es-ES" sz="2000" kern="1200" dirty="0">
              <a:solidFill>
                <a:schemeClr val="tx1"/>
              </a:solidFill>
              <a:latin typeface="+mj-lt"/>
              <a:cs typeface="Times New Roman" panose="02020603050405020304" pitchFamily="18" charset="0"/>
            </a:rPr>
            <a:t>Presentar homogeneidad</a:t>
          </a:r>
          <a:endParaRPr lang="es-EC" sz="2000" kern="1200" dirty="0">
            <a:solidFill>
              <a:schemeClr val="tx1"/>
            </a:solidFill>
            <a:latin typeface="+mj-lt"/>
            <a:cs typeface="Times New Roman" panose="02020603050405020304" pitchFamily="18" charset="0"/>
          </a:endParaRPr>
        </a:p>
      </dsp:txBody>
      <dsp:txXfrm>
        <a:off x="554472" y="544215"/>
        <a:ext cx="2063011" cy="3322971"/>
      </dsp:txXfrm>
    </dsp:sp>
    <dsp:sp modelId="{E1209A32-7D4C-45A6-ABEB-4CFF46CF5B7C}">
      <dsp:nvSpPr>
        <dsp:cNvPr id="0" name=""/>
        <dsp:cNvSpPr/>
      </dsp:nvSpPr>
      <dsp:spPr>
        <a:xfrm>
          <a:off x="2866706" y="544215"/>
          <a:ext cx="2769142" cy="3322971"/>
        </a:xfrm>
        <a:prstGeom prst="roundRect">
          <a:avLst>
            <a:gd name="adj" fmla="val 5000"/>
          </a:avLst>
        </a:prstGeom>
        <a:no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ctr" defTabSz="889000">
            <a:lnSpc>
              <a:spcPct val="90000"/>
            </a:lnSpc>
            <a:spcBef>
              <a:spcPct val="0"/>
            </a:spcBef>
            <a:spcAft>
              <a:spcPct val="35000"/>
            </a:spcAft>
          </a:pPr>
          <a:r>
            <a:rPr lang="es-ES" sz="2000" kern="1200" dirty="0">
              <a:latin typeface="+mj-lt"/>
              <a:cs typeface="Times New Roman" panose="02020603050405020304" pitchFamily="18" charset="0"/>
            </a:rPr>
            <a:t>ADEVA</a:t>
          </a:r>
          <a:endParaRPr lang="es-EC" sz="2000" kern="1200" dirty="0">
            <a:latin typeface="+mj-lt"/>
            <a:cs typeface="Times New Roman" panose="02020603050405020304" pitchFamily="18" charset="0"/>
          </a:endParaRPr>
        </a:p>
      </dsp:txBody>
      <dsp:txXfrm rot="16200000">
        <a:off x="1781202" y="1629719"/>
        <a:ext cx="2724836" cy="553828"/>
      </dsp:txXfrm>
    </dsp:sp>
    <dsp:sp modelId="{EAEA9A64-978B-401F-826A-AAA8709CC9B7}">
      <dsp:nvSpPr>
        <dsp:cNvPr id="0" name=""/>
        <dsp:cNvSpPr/>
      </dsp:nvSpPr>
      <dsp:spPr>
        <a:xfrm rot="5400000">
          <a:off x="2636416" y="3184780"/>
          <a:ext cx="488271" cy="415371"/>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53C6C6-D659-4469-8AFB-593C212114D7}">
      <dsp:nvSpPr>
        <dsp:cNvPr id="0" name=""/>
        <dsp:cNvSpPr/>
      </dsp:nvSpPr>
      <dsp:spPr>
        <a:xfrm>
          <a:off x="3420534" y="544215"/>
          <a:ext cx="2063011" cy="33229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lvl="0" algn="just" defTabSz="889000">
            <a:lnSpc>
              <a:spcPct val="90000"/>
            </a:lnSpc>
            <a:spcBef>
              <a:spcPct val="0"/>
            </a:spcBef>
            <a:spcAft>
              <a:spcPct val="35000"/>
            </a:spcAft>
            <a:buFont typeface="Wingdings" panose="05000000000000000000" pitchFamily="2" charset="2"/>
            <a:buChar char="Ø"/>
          </a:pPr>
          <a:r>
            <a:rPr lang="es-ES" sz="2000" kern="1200" dirty="0">
              <a:solidFill>
                <a:schemeClr val="tx1"/>
              </a:solidFill>
              <a:latin typeface="+mj-lt"/>
              <a:cs typeface="Times New Roman" panose="02020603050405020304" pitchFamily="18" charset="0"/>
            </a:rPr>
            <a:t>Análisis estadístico que descompone la variabilidad total de los resultados de un experimento de acuerdo con las distintas fuentes de </a:t>
          </a:r>
          <a:r>
            <a:rPr lang="es-ES" sz="2000" kern="1200" dirty="0" smtClean="0">
              <a:solidFill>
                <a:schemeClr val="tx1"/>
              </a:solidFill>
              <a:latin typeface="+mj-lt"/>
              <a:cs typeface="Times New Roman" panose="02020603050405020304" pitchFamily="18" charset="0"/>
            </a:rPr>
            <a:t>variación.</a:t>
          </a:r>
          <a:endParaRPr lang="es-EC" sz="2000" kern="1200" dirty="0">
            <a:solidFill>
              <a:schemeClr val="tx1"/>
            </a:solidFill>
            <a:latin typeface="+mj-lt"/>
            <a:cs typeface="Times New Roman" panose="02020603050405020304" pitchFamily="18" charset="0"/>
          </a:endParaRPr>
        </a:p>
      </dsp:txBody>
      <dsp:txXfrm>
        <a:off x="3420534" y="544215"/>
        <a:ext cx="2063011" cy="3322971"/>
      </dsp:txXfrm>
    </dsp:sp>
    <dsp:sp modelId="{361A136B-6782-4894-8838-17D41BD28CC8}">
      <dsp:nvSpPr>
        <dsp:cNvPr id="0" name=""/>
        <dsp:cNvSpPr/>
      </dsp:nvSpPr>
      <dsp:spPr>
        <a:xfrm>
          <a:off x="5732768" y="544215"/>
          <a:ext cx="2769142" cy="3322971"/>
        </a:xfrm>
        <a:prstGeom prst="roundRect">
          <a:avLst>
            <a:gd name="adj" fmla="val 5000"/>
          </a:avLst>
        </a:prstGeom>
        <a:no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ctr" defTabSz="889000">
            <a:lnSpc>
              <a:spcPct val="90000"/>
            </a:lnSpc>
            <a:spcBef>
              <a:spcPct val="0"/>
            </a:spcBef>
            <a:spcAft>
              <a:spcPct val="35000"/>
            </a:spcAft>
          </a:pPr>
          <a:r>
            <a:rPr lang="es-ES" sz="2000" kern="1200" dirty="0">
              <a:latin typeface="+mj-lt"/>
              <a:cs typeface="Times New Roman" panose="02020603050405020304" pitchFamily="18" charset="0"/>
            </a:rPr>
            <a:t>LSD Fisher</a:t>
          </a:r>
          <a:endParaRPr lang="es-EC" sz="2000" kern="1200" dirty="0">
            <a:latin typeface="+mj-lt"/>
            <a:cs typeface="Times New Roman" panose="02020603050405020304" pitchFamily="18" charset="0"/>
          </a:endParaRPr>
        </a:p>
      </dsp:txBody>
      <dsp:txXfrm rot="16200000">
        <a:off x="4647264" y="1629719"/>
        <a:ext cx="2724836" cy="553828"/>
      </dsp:txXfrm>
    </dsp:sp>
    <dsp:sp modelId="{F89E0129-2748-487D-99A5-55ADDD1B0555}">
      <dsp:nvSpPr>
        <dsp:cNvPr id="0" name=""/>
        <dsp:cNvSpPr/>
      </dsp:nvSpPr>
      <dsp:spPr>
        <a:xfrm rot="5400000">
          <a:off x="5502478" y="3184780"/>
          <a:ext cx="488271" cy="415371"/>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9DD49C-E263-4CB3-B634-31B8F9F942C5}">
      <dsp:nvSpPr>
        <dsp:cNvPr id="0" name=""/>
        <dsp:cNvSpPr/>
      </dsp:nvSpPr>
      <dsp:spPr>
        <a:xfrm>
          <a:off x="6286597" y="544215"/>
          <a:ext cx="2063011" cy="33229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lvl="0" algn="just" defTabSz="889000">
            <a:lnSpc>
              <a:spcPct val="90000"/>
            </a:lnSpc>
            <a:spcBef>
              <a:spcPct val="0"/>
            </a:spcBef>
            <a:spcAft>
              <a:spcPct val="35000"/>
            </a:spcAft>
            <a:buFont typeface="Wingdings" panose="05000000000000000000" pitchFamily="2" charset="2"/>
            <a:buChar char="Ø"/>
          </a:pPr>
          <a:r>
            <a:rPr lang="es-ES" sz="2000" kern="1200" dirty="0">
              <a:solidFill>
                <a:schemeClr val="tx1"/>
              </a:solidFill>
              <a:latin typeface="+mj-lt"/>
              <a:cs typeface="Times New Roman" panose="02020603050405020304" pitchFamily="18" charset="0"/>
            </a:rPr>
            <a:t>Utiliza las medias muestrales de acuerdo a los tratamientos o bloques para encontrar diferencias significativas entre las variables planteadas.</a:t>
          </a:r>
          <a:endParaRPr lang="es-EC" sz="2000" kern="1200" dirty="0">
            <a:solidFill>
              <a:schemeClr val="tx1"/>
            </a:solidFill>
            <a:latin typeface="+mj-lt"/>
            <a:cs typeface="Times New Roman" panose="02020603050405020304" pitchFamily="18" charset="0"/>
          </a:endParaRPr>
        </a:p>
      </dsp:txBody>
      <dsp:txXfrm>
        <a:off x="6286597" y="544215"/>
        <a:ext cx="2063011" cy="3322971"/>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E920B52-CC6F-4FAC-8596-79EA4B39DD3D}" type="datetimeFigureOut">
              <a:rPr lang="es-EC" smtClean="0"/>
              <a:t>26/1/2020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1EF5C26-C9E0-406E-9D9A-2DB8D9D4CBBF}" type="slidenum">
              <a:rPr lang="es-EC" smtClean="0"/>
              <a:t>‹Nº›</a:t>
            </a:fld>
            <a:endParaRPr lang="es-EC"/>
          </a:p>
        </p:txBody>
      </p:sp>
    </p:spTree>
    <p:extLst>
      <p:ext uri="{BB962C8B-B14F-4D97-AF65-F5344CB8AC3E}">
        <p14:creationId xmlns:p14="http://schemas.microsoft.com/office/powerpoint/2010/main" val="2711658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E920B52-CC6F-4FAC-8596-79EA4B39DD3D}" type="datetimeFigureOut">
              <a:rPr lang="es-EC" smtClean="0"/>
              <a:t>26/1/2020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1EF5C26-C9E0-406E-9D9A-2DB8D9D4CBBF}" type="slidenum">
              <a:rPr lang="es-EC" smtClean="0"/>
              <a:t>‹Nº›</a:t>
            </a:fld>
            <a:endParaRPr lang="es-EC"/>
          </a:p>
        </p:txBody>
      </p:sp>
    </p:spTree>
    <p:extLst>
      <p:ext uri="{BB962C8B-B14F-4D97-AF65-F5344CB8AC3E}">
        <p14:creationId xmlns:p14="http://schemas.microsoft.com/office/powerpoint/2010/main" val="3640247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E920B52-CC6F-4FAC-8596-79EA4B39DD3D}" type="datetimeFigureOut">
              <a:rPr lang="es-EC" smtClean="0"/>
              <a:t>26/1/2020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1EF5C26-C9E0-406E-9D9A-2DB8D9D4CBBF}" type="slidenum">
              <a:rPr lang="es-EC" smtClean="0"/>
              <a:t>‹Nº›</a:t>
            </a:fld>
            <a:endParaRPr lang="es-EC"/>
          </a:p>
        </p:txBody>
      </p:sp>
    </p:spTree>
    <p:extLst>
      <p:ext uri="{BB962C8B-B14F-4D97-AF65-F5344CB8AC3E}">
        <p14:creationId xmlns:p14="http://schemas.microsoft.com/office/powerpoint/2010/main" val="959695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E920B52-CC6F-4FAC-8596-79EA4B39DD3D}" type="datetimeFigureOut">
              <a:rPr lang="es-EC" smtClean="0"/>
              <a:t>26/1/2020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1EF5C26-C9E0-406E-9D9A-2DB8D9D4CBBF}" type="slidenum">
              <a:rPr lang="es-EC" smtClean="0"/>
              <a:t>‹Nº›</a:t>
            </a:fld>
            <a:endParaRPr lang="es-EC"/>
          </a:p>
        </p:txBody>
      </p:sp>
    </p:spTree>
    <p:extLst>
      <p:ext uri="{BB962C8B-B14F-4D97-AF65-F5344CB8AC3E}">
        <p14:creationId xmlns:p14="http://schemas.microsoft.com/office/powerpoint/2010/main" val="3239844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E920B52-CC6F-4FAC-8596-79EA4B39DD3D}" type="datetimeFigureOut">
              <a:rPr lang="es-EC" smtClean="0"/>
              <a:t>26/1/2020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1EF5C26-C9E0-406E-9D9A-2DB8D9D4CBBF}" type="slidenum">
              <a:rPr lang="es-EC" smtClean="0"/>
              <a:t>‹Nº›</a:t>
            </a:fld>
            <a:endParaRPr lang="es-EC"/>
          </a:p>
        </p:txBody>
      </p:sp>
    </p:spTree>
    <p:extLst>
      <p:ext uri="{BB962C8B-B14F-4D97-AF65-F5344CB8AC3E}">
        <p14:creationId xmlns:p14="http://schemas.microsoft.com/office/powerpoint/2010/main" val="3458688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E920B52-CC6F-4FAC-8596-79EA4B39DD3D}" type="datetimeFigureOut">
              <a:rPr lang="es-EC" smtClean="0"/>
              <a:t>26/1/2020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1EF5C26-C9E0-406E-9D9A-2DB8D9D4CBBF}" type="slidenum">
              <a:rPr lang="es-EC" smtClean="0"/>
              <a:t>‹Nº›</a:t>
            </a:fld>
            <a:endParaRPr lang="es-EC"/>
          </a:p>
        </p:txBody>
      </p:sp>
    </p:spTree>
    <p:extLst>
      <p:ext uri="{BB962C8B-B14F-4D97-AF65-F5344CB8AC3E}">
        <p14:creationId xmlns:p14="http://schemas.microsoft.com/office/powerpoint/2010/main" val="2228834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E920B52-CC6F-4FAC-8596-79EA4B39DD3D}" type="datetimeFigureOut">
              <a:rPr lang="es-EC" smtClean="0"/>
              <a:t>26/1/2020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91EF5C26-C9E0-406E-9D9A-2DB8D9D4CBBF}" type="slidenum">
              <a:rPr lang="es-EC" smtClean="0"/>
              <a:t>‹Nº›</a:t>
            </a:fld>
            <a:endParaRPr lang="es-EC"/>
          </a:p>
        </p:txBody>
      </p:sp>
    </p:spTree>
    <p:extLst>
      <p:ext uri="{BB962C8B-B14F-4D97-AF65-F5344CB8AC3E}">
        <p14:creationId xmlns:p14="http://schemas.microsoft.com/office/powerpoint/2010/main" val="404854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E920B52-CC6F-4FAC-8596-79EA4B39DD3D}" type="datetimeFigureOut">
              <a:rPr lang="es-EC" smtClean="0"/>
              <a:t>26/1/2020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91EF5C26-C9E0-406E-9D9A-2DB8D9D4CBBF}" type="slidenum">
              <a:rPr lang="es-EC" smtClean="0"/>
              <a:t>‹Nº›</a:t>
            </a:fld>
            <a:endParaRPr lang="es-EC"/>
          </a:p>
        </p:txBody>
      </p:sp>
    </p:spTree>
    <p:extLst>
      <p:ext uri="{BB962C8B-B14F-4D97-AF65-F5344CB8AC3E}">
        <p14:creationId xmlns:p14="http://schemas.microsoft.com/office/powerpoint/2010/main" val="3777611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920B52-CC6F-4FAC-8596-79EA4B39DD3D}" type="datetimeFigureOut">
              <a:rPr lang="es-EC" smtClean="0"/>
              <a:t>26/1/2020</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91EF5C26-C9E0-406E-9D9A-2DB8D9D4CBBF}" type="slidenum">
              <a:rPr lang="es-EC" smtClean="0"/>
              <a:t>‹Nº›</a:t>
            </a:fld>
            <a:endParaRPr lang="es-EC"/>
          </a:p>
        </p:txBody>
      </p:sp>
    </p:spTree>
    <p:extLst>
      <p:ext uri="{BB962C8B-B14F-4D97-AF65-F5344CB8AC3E}">
        <p14:creationId xmlns:p14="http://schemas.microsoft.com/office/powerpoint/2010/main" val="3591431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E920B52-CC6F-4FAC-8596-79EA4B39DD3D}" type="datetimeFigureOut">
              <a:rPr lang="es-EC" smtClean="0"/>
              <a:t>26/1/2020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1EF5C26-C9E0-406E-9D9A-2DB8D9D4CBBF}" type="slidenum">
              <a:rPr lang="es-EC" smtClean="0"/>
              <a:t>‹Nº›</a:t>
            </a:fld>
            <a:endParaRPr lang="es-EC"/>
          </a:p>
        </p:txBody>
      </p:sp>
    </p:spTree>
    <p:extLst>
      <p:ext uri="{BB962C8B-B14F-4D97-AF65-F5344CB8AC3E}">
        <p14:creationId xmlns:p14="http://schemas.microsoft.com/office/powerpoint/2010/main" val="1405000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E920B52-CC6F-4FAC-8596-79EA4B39DD3D}" type="datetimeFigureOut">
              <a:rPr lang="es-EC" smtClean="0"/>
              <a:t>26/1/2020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1EF5C26-C9E0-406E-9D9A-2DB8D9D4CBBF}" type="slidenum">
              <a:rPr lang="es-EC" smtClean="0"/>
              <a:t>‹Nº›</a:t>
            </a:fld>
            <a:endParaRPr lang="es-EC"/>
          </a:p>
        </p:txBody>
      </p:sp>
    </p:spTree>
    <p:extLst>
      <p:ext uri="{BB962C8B-B14F-4D97-AF65-F5344CB8AC3E}">
        <p14:creationId xmlns:p14="http://schemas.microsoft.com/office/powerpoint/2010/main" val="3256944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920B52-CC6F-4FAC-8596-79EA4B39DD3D}" type="datetimeFigureOut">
              <a:rPr lang="es-EC" smtClean="0"/>
              <a:t>26/1/2020</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F5C26-C9E0-406E-9D9A-2DB8D9D4CBBF}" type="slidenum">
              <a:rPr lang="es-EC" smtClean="0"/>
              <a:t>‹Nº›</a:t>
            </a:fld>
            <a:endParaRPr lang="es-EC"/>
          </a:p>
        </p:txBody>
      </p:sp>
    </p:spTree>
    <p:extLst>
      <p:ext uri="{BB962C8B-B14F-4D97-AF65-F5344CB8AC3E}">
        <p14:creationId xmlns:p14="http://schemas.microsoft.com/office/powerpoint/2010/main" val="17001419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Layout" Target="../diagrams/layout6.xml"/><Relationship Id="rId7" Type="http://schemas.openxmlformats.org/officeDocument/2006/relationships/image" Target="../media/image16.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9.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10.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Layout" Target="../diagrams/layout1.xml"/><Relationship Id="rId7" Type="http://schemas.openxmlformats.org/officeDocument/2006/relationships/image" Target="../media/image9.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172017" y="2229987"/>
            <a:ext cx="6723790" cy="4180114"/>
          </a:xfrm>
        </p:spPr>
        <p:txBody>
          <a:bodyPr>
            <a:noAutofit/>
          </a:bodyPr>
          <a:lstStyle/>
          <a:p>
            <a:r>
              <a:rPr lang="es-MX" sz="1900" dirty="0">
                <a:cs typeface="Times New Roman" panose="02020603050405020304" pitchFamily="18" charset="0"/>
              </a:rPr>
              <a:t>Carrera de Ingeniería Geográfica y del Medio Ambiente</a:t>
            </a:r>
            <a:r>
              <a:rPr lang="es-MX" sz="1900" b="1" dirty="0">
                <a:cs typeface="Times New Roman" panose="02020603050405020304" pitchFamily="18" charset="0"/>
              </a:rPr>
              <a:t/>
            </a:r>
            <a:br>
              <a:rPr lang="es-MX" sz="1900" b="1" dirty="0">
                <a:cs typeface="Times New Roman" panose="02020603050405020304" pitchFamily="18" charset="0"/>
              </a:rPr>
            </a:br>
            <a:r>
              <a:rPr lang="es-MX" sz="1900" b="1" dirty="0">
                <a:cs typeface="Times New Roman" panose="02020603050405020304" pitchFamily="18" charset="0"/>
              </a:rPr>
              <a:t/>
            </a:r>
            <a:br>
              <a:rPr lang="es-MX" sz="1900" b="1" dirty="0">
                <a:cs typeface="Times New Roman" panose="02020603050405020304" pitchFamily="18" charset="0"/>
              </a:rPr>
            </a:br>
            <a:r>
              <a:rPr lang="es-EC" sz="1900" b="1" dirty="0">
                <a:cs typeface="Times New Roman" panose="02020603050405020304" pitchFamily="18" charset="0"/>
              </a:rPr>
              <a:t>Tema: </a:t>
            </a:r>
            <a:br>
              <a:rPr lang="es-EC" sz="1900" b="1" dirty="0">
                <a:cs typeface="Times New Roman" panose="02020603050405020304" pitchFamily="18" charset="0"/>
              </a:rPr>
            </a:br>
            <a:r>
              <a:rPr lang="es-EC" sz="1900" dirty="0">
                <a:cs typeface="Times New Roman" panose="02020603050405020304" pitchFamily="18" charset="0"/>
              </a:rPr>
              <a:t>ESTIMACIÓN DE BIOMASA Y ANÁLISIS DE LA VARIABILIDAD ESPECTRAL DE CHOCHO (</a:t>
            </a:r>
            <a:r>
              <a:rPr lang="es-EC" sz="1900" i="1" dirty="0">
                <a:cs typeface="Times New Roman" panose="02020603050405020304" pitchFamily="18" charset="0"/>
              </a:rPr>
              <a:t>LUPINUS MUTABILIS SWEET</a:t>
            </a:r>
            <a:r>
              <a:rPr lang="es-EC" sz="1900" dirty="0">
                <a:cs typeface="Times New Roman" panose="02020603050405020304" pitchFamily="18" charset="0"/>
              </a:rPr>
              <a:t>) POR LA APLICACIÓN DE MÉTODOS DE CONTROL BIOLÓGICO EN DOS ENSAYOS CONTROLADOS UTILIZANDO SENSORES REMOTOS </a:t>
            </a:r>
            <a:r>
              <a:rPr lang="es-EC" sz="1900" b="1" dirty="0">
                <a:cs typeface="Times New Roman" panose="02020603050405020304" pitchFamily="18" charset="0"/>
              </a:rPr>
              <a:t/>
            </a:r>
            <a:br>
              <a:rPr lang="es-EC" sz="1900" b="1" dirty="0">
                <a:cs typeface="Times New Roman" panose="02020603050405020304" pitchFamily="18" charset="0"/>
              </a:rPr>
            </a:br>
            <a:r>
              <a:rPr lang="es-EC" sz="1900" b="1" dirty="0">
                <a:cs typeface="Times New Roman" panose="02020603050405020304" pitchFamily="18" charset="0"/>
              </a:rPr>
              <a:t> </a:t>
            </a:r>
            <a:br>
              <a:rPr lang="es-EC" sz="1900" b="1" dirty="0">
                <a:cs typeface="Times New Roman" panose="02020603050405020304" pitchFamily="18" charset="0"/>
              </a:rPr>
            </a:br>
            <a:r>
              <a:rPr lang="it-IT" sz="1900" b="1" dirty="0">
                <a:cs typeface="Times New Roman" panose="02020603050405020304" pitchFamily="18" charset="0"/>
              </a:rPr>
              <a:t>Autoras: </a:t>
            </a:r>
            <a:br>
              <a:rPr lang="it-IT" sz="1900" b="1" dirty="0">
                <a:cs typeface="Times New Roman" panose="02020603050405020304" pitchFamily="18" charset="0"/>
              </a:rPr>
            </a:br>
            <a:r>
              <a:rPr lang="it-IT" sz="1900" dirty="0">
                <a:cs typeface="Times New Roman" panose="02020603050405020304" pitchFamily="18" charset="0"/>
              </a:rPr>
              <a:t>Erika Vanessa Simbaña Romero</a:t>
            </a:r>
            <a:r>
              <a:rPr lang="es-EC" sz="1900" dirty="0">
                <a:cs typeface="Times New Roman" panose="02020603050405020304" pitchFamily="18" charset="0"/>
              </a:rPr>
              <a:t/>
            </a:r>
            <a:br>
              <a:rPr lang="es-EC" sz="1900" dirty="0">
                <a:cs typeface="Times New Roman" panose="02020603050405020304" pitchFamily="18" charset="0"/>
              </a:rPr>
            </a:br>
            <a:r>
              <a:rPr lang="it-IT" sz="1900" dirty="0">
                <a:cs typeface="Times New Roman" panose="02020603050405020304" pitchFamily="18" charset="0"/>
              </a:rPr>
              <a:t>Johanna Maite Tello Borja</a:t>
            </a:r>
            <a:r>
              <a:rPr lang="es-EC" sz="1900" b="1" dirty="0">
                <a:cs typeface="Times New Roman" panose="02020603050405020304" pitchFamily="18" charset="0"/>
              </a:rPr>
              <a:t/>
            </a:r>
            <a:br>
              <a:rPr lang="es-EC" sz="1900" b="1" dirty="0">
                <a:cs typeface="Times New Roman" panose="02020603050405020304" pitchFamily="18" charset="0"/>
              </a:rPr>
            </a:br>
            <a:r>
              <a:rPr lang="it-IT" sz="1900" b="1" dirty="0">
                <a:cs typeface="Times New Roman" panose="02020603050405020304" pitchFamily="18" charset="0"/>
              </a:rPr>
              <a:t> </a:t>
            </a:r>
            <a:r>
              <a:rPr lang="es-EC" sz="1900" b="1" dirty="0">
                <a:cs typeface="Times New Roman" panose="02020603050405020304" pitchFamily="18" charset="0"/>
              </a:rPr>
              <a:t/>
            </a:r>
            <a:br>
              <a:rPr lang="es-EC" sz="1900" b="1" dirty="0">
                <a:cs typeface="Times New Roman" panose="02020603050405020304" pitchFamily="18" charset="0"/>
              </a:rPr>
            </a:br>
            <a:r>
              <a:rPr lang="es-MX" sz="1900" b="1" dirty="0">
                <a:cs typeface="Times New Roman" panose="02020603050405020304" pitchFamily="18" charset="0"/>
              </a:rPr>
              <a:t>Director del proyecto: </a:t>
            </a:r>
            <a:r>
              <a:rPr lang="es-MX" sz="1900" dirty="0">
                <a:cs typeface="Times New Roman" panose="02020603050405020304" pitchFamily="18" charset="0"/>
              </a:rPr>
              <a:t>Ing. Izar </a:t>
            </a:r>
            <a:r>
              <a:rPr lang="es-MX" sz="1900" dirty="0" err="1">
                <a:cs typeface="Times New Roman" panose="02020603050405020304" pitchFamily="18" charset="0"/>
              </a:rPr>
              <a:t>Sinde</a:t>
            </a:r>
            <a:r>
              <a:rPr lang="es-MX" sz="1900" dirty="0">
                <a:cs typeface="Times New Roman" panose="02020603050405020304" pitchFamily="18" charset="0"/>
              </a:rPr>
              <a:t> González</a:t>
            </a:r>
            <a:br>
              <a:rPr lang="es-MX" sz="1900" dirty="0">
                <a:cs typeface="Times New Roman" panose="02020603050405020304" pitchFamily="18" charset="0"/>
              </a:rPr>
            </a:br>
            <a:r>
              <a:rPr lang="es-EC" sz="1900" b="1" dirty="0">
                <a:cs typeface="Times New Roman" panose="02020603050405020304" pitchFamily="18" charset="0"/>
              </a:rPr>
              <a:t>Director de carrera: </a:t>
            </a:r>
            <a:r>
              <a:rPr lang="es-EC" sz="1900" dirty="0">
                <a:cs typeface="Times New Roman" panose="02020603050405020304" pitchFamily="18" charset="0"/>
              </a:rPr>
              <a:t>Ing. Alexander </a:t>
            </a:r>
            <a:r>
              <a:rPr lang="es-EC" sz="1900" dirty="0" err="1">
                <a:cs typeface="Times New Roman" panose="02020603050405020304" pitchFamily="18" charset="0"/>
              </a:rPr>
              <a:t>Robayo</a:t>
            </a:r>
            <a:r>
              <a:rPr lang="es-EC" sz="1900" dirty="0">
                <a:cs typeface="Times New Roman" panose="02020603050405020304" pitchFamily="18" charset="0"/>
              </a:rPr>
              <a:t>, </a:t>
            </a:r>
            <a:r>
              <a:rPr lang="es-EC" sz="1900" dirty="0" err="1">
                <a:cs typeface="Times New Roman" panose="02020603050405020304" pitchFamily="18" charset="0"/>
              </a:rPr>
              <a:t>Msc</a:t>
            </a:r>
            <a:r>
              <a:rPr lang="es-EC" sz="1900" b="1" dirty="0">
                <a:cs typeface="Times New Roman" panose="02020603050405020304" pitchFamily="18" charset="0"/>
              </a:rPr>
              <a:t>.</a:t>
            </a:r>
            <a:br>
              <a:rPr lang="es-EC" sz="1900" b="1" dirty="0">
                <a:cs typeface="Times New Roman" panose="02020603050405020304" pitchFamily="18" charset="0"/>
              </a:rPr>
            </a:br>
            <a:r>
              <a:rPr lang="es-EC" sz="1900" b="1" dirty="0">
                <a:cs typeface="Times New Roman" panose="02020603050405020304" pitchFamily="18" charset="0"/>
              </a:rPr>
              <a:t>Oponente designado: </a:t>
            </a:r>
            <a:r>
              <a:rPr lang="es-EC" sz="1900" dirty="0">
                <a:cs typeface="Times New Roman" panose="02020603050405020304" pitchFamily="18" charset="0"/>
              </a:rPr>
              <a:t>Dr. Oswaldo Padilla</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3196850" y="624091"/>
            <a:ext cx="5019687" cy="1479029"/>
          </a:xfrm>
          <a:prstGeom prst="rect">
            <a:avLst/>
          </a:prstGeom>
          <a:noFill/>
          <a:ln>
            <a:noFill/>
          </a:ln>
        </p:spPr>
      </p:pic>
      <p:pic>
        <p:nvPicPr>
          <p:cNvPr id="3" name="Imagen 2"/>
          <p:cNvPicPr>
            <a:picLocks noChangeAspect="1"/>
          </p:cNvPicPr>
          <p:nvPr/>
        </p:nvPicPr>
        <p:blipFill rotWithShape="1">
          <a:blip r:embed="rId3" cstate="hqprint">
            <a:extLst>
              <a:ext uri="{28A0092B-C50C-407E-A947-70E740481C1C}">
                <a14:useLocalDpi xmlns:a14="http://schemas.microsoft.com/office/drawing/2010/main" val="0"/>
              </a:ext>
            </a:extLst>
          </a:blip>
          <a:srcRect t="28838" b="29004"/>
          <a:stretch/>
        </p:blipFill>
        <p:spPr>
          <a:xfrm rot="5400000">
            <a:off x="-2341203" y="2344783"/>
            <a:ext cx="6858002" cy="2168436"/>
          </a:xfrm>
          <a:prstGeom prst="rect">
            <a:avLst/>
          </a:prstGeom>
        </p:spPr>
      </p:pic>
      <p:sp>
        <p:nvSpPr>
          <p:cNvPr id="5" name="CuadroTexto 4"/>
          <p:cNvSpPr txBox="1"/>
          <p:nvPr/>
        </p:nvSpPr>
        <p:spPr>
          <a:xfrm>
            <a:off x="3788229" y="1606023"/>
            <a:ext cx="5107578" cy="584775"/>
          </a:xfrm>
          <a:prstGeom prst="rect">
            <a:avLst/>
          </a:prstGeom>
          <a:noFill/>
        </p:spPr>
        <p:txBody>
          <a:bodyPr wrap="square" rtlCol="0">
            <a:spAutoFit/>
          </a:bodyPr>
          <a:lstStyle/>
          <a:p>
            <a:pPr algn="ctr"/>
            <a:r>
              <a:rPr lang="es-EC" sz="1600" b="1" dirty="0">
                <a:latin typeface="+mj-lt"/>
                <a:cs typeface="Times New Roman" panose="02020603050405020304" pitchFamily="18" charset="0"/>
              </a:rPr>
              <a:t>UNIVERSIDAD DE LAS FUERZAS ARMADAS</a:t>
            </a:r>
          </a:p>
          <a:p>
            <a:endParaRPr lang="es-EC" sz="1600" b="1" dirty="0">
              <a:latin typeface="+mj-lt"/>
            </a:endParaRPr>
          </a:p>
        </p:txBody>
      </p:sp>
    </p:spTree>
    <p:extLst>
      <p:ext uri="{BB962C8B-B14F-4D97-AF65-F5344CB8AC3E}">
        <p14:creationId xmlns:p14="http://schemas.microsoft.com/office/powerpoint/2010/main" val="17732447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8B79993-D87F-4957-8E06-857FDE2B0CA7}"/>
              </a:ext>
            </a:extLst>
          </p:cNvPr>
          <p:cNvSpPr txBox="1">
            <a:spLocks/>
          </p:cNvSpPr>
          <p:nvPr/>
        </p:nvSpPr>
        <p:spPr>
          <a:xfrm>
            <a:off x="232012" y="1086580"/>
            <a:ext cx="7886700" cy="6857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a:cs typeface="Times New Roman" panose="02020603050405020304" pitchFamily="18" charset="0"/>
              </a:rPr>
              <a:t>Índices de vegetación </a:t>
            </a:r>
            <a:endParaRPr lang="es-EC" sz="2400" dirty="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2" name="Diagrama 11">
                <a:extLst>
                  <a:ext uri="{FF2B5EF4-FFF2-40B4-BE49-F238E27FC236}">
                    <a16:creationId xmlns:a16="http://schemas.microsoft.com/office/drawing/2014/main" id="{E6120B42-6C94-4146-A7DF-9652F578626D}"/>
                  </a:ext>
                </a:extLst>
              </p:cNvPr>
              <p:cNvGraphicFramePr/>
              <p:nvPr>
                <p:extLst>
                  <p:ext uri="{D42A27DB-BD31-4B8C-83A1-F6EECF244321}">
                    <p14:modId xmlns:p14="http://schemas.microsoft.com/office/powerpoint/2010/main" val="4181213116"/>
                  </p:ext>
                </p:extLst>
              </p:nvPr>
            </p:nvGraphicFramePr>
            <p:xfrm>
              <a:off x="232012" y="1429456"/>
              <a:ext cx="8679975" cy="527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2" name="Diagrama 11">
                <a:extLst>
                  <a:ext uri="{FF2B5EF4-FFF2-40B4-BE49-F238E27FC236}">
                    <a16:creationId xmlns:a16="http://schemas.microsoft.com/office/drawing/2014/main" id="{E6120B42-6C94-4146-A7DF-9652F578626D}"/>
                  </a:ext>
                </a:extLst>
              </p:cNvPr>
              <p:cNvGraphicFramePr/>
              <p:nvPr>
                <p:extLst>
                  <p:ext uri="{D42A27DB-BD31-4B8C-83A1-F6EECF244321}">
                    <p14:modId xmlns:p14="http://schemas.microsoft.com/office/powerpoint/2010/main" val="4181213116"/>
                  </p:ext>
                </p:extLst>
              </p:nvPr>
            </p:nvGraphicFramePr>
            <p:xfrm>
              <a:off x="232012" y="1429456"/>
              <a:ext cx="8679975" cy="5271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13" name="Título 1">
            <a:extLst>
              <a:ext uri="{FF2B5EF4-FFF2-40B4-BE49-F238E27FC236}">
                <a16:creationId xmlns:a16="http://schemas.microsoft.com/office/drawing/2014/main" id="{8BC5AC74-76CA-4E06-864D-4D24B4BECE31}"/>
              </a:ext>
            </a:extLst>
          </p:cNvPr>
          <p:cNvSpPr txBox="1">
            <a:spLocks/>
          </p:cNvSpPr>
          <p:nvPr/>
        </p:nvSpPr>
        <p:spPr>
          <a:xfrm>
            <a:off x="110034" y="400829"/>
            <a:ext cx="7886700" cy="6857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cs typeface="Times New Roman" panose="02020603050405020304" pitchFamily="18" charset="0"/>
              </a:rPr>
              <a:t>Fundamentos teóricos</a:t>
            </a:r>
            <a:endParaRPr lang="es-EC" sz="3200" dirty="0">
              <a:cs typeface="Times New Roman" panose="02020603050405020304" pitchFamily="18" charset="0"/>
            </a:endParaRPr>
          </a:p>
        </p:txBody>
      </p:sp>
    </p:spTree>
    <p:extLst>
      <p:ext uri="{BB962C8B-B14F-4D97-AF65-F5344CB8AC3E}">
        <p14:creationId xmlns:p14="http://schemas.microsoft.com/office/powerpoint/2010/main" val="1902150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BC5AC74-76CA-4E06-864D-4D24B4BECE31}"/>
              </a:ext>
            </a:extLst>
          </p:cNvPr>
          <p:cNvSpPr txBox="1">
            <a:spLocks/>
          </p:cNvSpPr>
          <p:nvPr/>
        </p:nvSpPr>
        <p:spPr>
          <a:xfrm>
            <a:off x="110034" y="400829"/>
            <a:ext cx="7886700" cy="6857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cs typeface="Times New Roman" panose="02020603050405020304" pitchFamily="18" charset="0"/>
              </a:rPr>
              <a:t>Fundamentos teóricos</a:t>
            </a:r>
            <a:endParaRPr lang="es-EC" sz="3200" dirty="0">
              <a:cs typeface="Times New Roman" panose="02020603050405020304" pitchFamily="18" charset="0"/>
            </a:endParaRPr>
          </a:p>
        </p:txBody>
      </p:sp>
      <p:sp>
        <p:nvSpPr>
          <p:cNvPr id="11" name="Título 1">
            <a:extLst>
              <a:ext uri="{FF2B5EF4-FFF2-40B4-BE49-F238E27FC236}">
                <a16:creationId xmlns:a16="http://schemas.microsoft.com/office/drawing/2014/main" id="{F884B409-01F8-42C6-9AF0-490FFBF1ABF5}"/>
              </a:ext>
            </a:extLst>
          </p:cNvPr>
          <p:cNvSpPr txBox="1">
            <a:spLocks/>
          </p:cNvSpPr>
          <p:nvPr/>
        </p:nvSpPr>
        <p:spPr>
          <a:xfrm>
            <a:off x="179127" y="976101"/>
            <a:ext cx="7886700" cy="6857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a:cs typeface="Times New Roman" panose="02020603050405020304" pitchFamily="18" charset="0"/>
              </a:rPr>
              <a:t>Agricultura de precisión </a:t>
            </a:r>
            <a:endParaRPr lang="es-EC" sz="2400" dirty="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2544571744"/>
              </p:ext>
            </p:extLst>
          </p:nvPr>
        </p:nvGraphicFramePr>
        <p:xfrm>
          <a:off x="-666206" y="1661852"/>
          <a:ext cx="8216537" cy="4402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descr="C:\Users\USUARIO\Desktop\Tesis\fotos\IMG_196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7882" y="1851378"/>
            <a:ext cx="1902922" cy="1471005"/>
          </a:xfrm>
          <a:prstGeom prst="rect">
            <a:avLst/>
          </a:prstGeom>
          <a:ln>
            <a:noFill/>
          </a:ln>
          <a:effectLst>
            <a:softEdge rad="112500"/>
          </a:effectLst>
        </p:spPr>
      </p:pic>
      <p:pic>
        <p:nvPicPr>
          <p:cNvPr id="12" name="Imagen 11"/>
          <p:cNvPicPr/>
          <p:nvPr/>
        </p:nvPicPr>
        <p:blipFill rotWithShape="1">
          <a:blip r:embed="rId8" cstate="print">
            <a:extLst>
              <a:ext uri="{28A0092B-C50C-407E-A947-70E740481C1C}">
                <a14:useLocalDpi xmlns:a14="http://schemas.microsoft.com/office/drawing/2010/main" val="0"/>
              </a:ext>
            </a:extLst>
          </a:blip>
          <a:srcRect l="6188" r="5994"/>
          <a:stretch/>
        </p:blipFill>
        <p:spPr bwMode="auto">
          <a:xfrm rot="5400000">
            <a:off x="6442262" y="3877282"/>
            <a:ext cx="2683915" cy="1953169"/>
          </a:xfrm>
          <a:prstGeom prst="rect">
            <a:avLst/>
          </a:prstGeom>
          <a:ln>
            <a:noFill/>
          </a:ln>
          <a:effectLst>
            <a:softEdge rad="112500"/>
          </a:effectLst>
          <a:extLst>
            <a:ext uri="{53640926-AAD7-44D8-BBD7-CCE9431645EC}">
              <a14:shadowObscured xmlns:a14="http://schemas.microsoft.com/office/drawing/2010/main"/>
            </a:ext>
          </a:extLst>
        </p:spPr>
      </p:pic>
      <p:pic>
        <p:nvPicPr>
          <p:cNvPr id="1026" name="Picture 2" descr="Resultado de imagen para mavic pro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1077" y="636856"/>
            <a:ext cx="2082519" cy="10444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006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BC5AC74-76CA-4E06-864D-4D24B4BECE31}"/>
              </a:ext>
            </a:extLst>
          </p:cNvPr>
          <p:cNvSpPr txBox="1">
            <a:spLocks/>
          </p:cNvSpPr>
          <p:nvPr/>
        </p:nvSpPr>
        <p:spPr>
          <a:xfrm>
            <a:off x="110034" y="400829"/>
            <a:ext cx="7886700" cy="6857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cs typeface="Times New Roman" panose="02020603050405020304" pitchFamily="18" charset="0"/>
              </a:rPr>
              <a:t>Fundamentos teóricos</a:t>
            </a:r>
            <a:endParaRPr lang="es-EC" sz="3200" dirty="0">
              <a:cs typeface="Times New Roman" panose="02020603050405020304" pitchFamily="18" charset="0"/>
            </a:endParaRPr>
          </a:p>
        </p:txBody>
      </p:sp>
      <p:sp>
        <p:nvSpPr>
          <p:cNvPr id="11" name="Título 1">
            <a:extLst>
              <a:ext uri="{FF2B5EF4-FFF2-40B4-BE49-F238E27FC236}">
                <a16:creationId xmlns:a16="http://schemas.microsoft.com/office/drawing/2014/main" id="{F884B409-01F8-42C6-9AF0-490FFBF1ABF5}"/>
              </a:ext>
            </a:extLst>
          </p:cNvPr>
          <p:cNvSpPr txBox="1">
            <a:spLocks/>
          </p:cNvSpPr>
          <p:nvPr/>
        </p:nvSpPr>
        <p:spPr>
          <a:xfrm>
            <a:off x="179127" y="976101"/>
            <a:ext cx="7886700" cy="6857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smtClean="0">
                <a:cs typeface="Times New Roman" panose="02020603050405020304" pitchFamily="18" charset="0"/>
              </a:rPr>
              <a:t>Biomasa</a:t>
            </a:r>
            <a:r>
              <a:rPr lang="es-ES" sz="2400" dirty="0" smtClean="0">
                <a:cs typeface="Times New Roman" panose="02020603050405020304" pitchFamily="18" charset="0"/>
              </a:rPr>
              <a:t> </a:t>
            </a:r>
            <a:endParaRPr lang="es-EC" sz="2400" dirty="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2016105403"/>
              </p:ext>
            </p:extLst>
          </p:nvPr>
        </p:nvGraphicFramePr>
        <p:xfrm>
          <a:off x="-666206" y="1661852"/>
          <a:ext cx="8216537" cy="4402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a:extLst>
              <a:ext uri="{FF2B5EF4-FFF2-40B4-BE49-F238E27FC236}">
                <a16:creationId xmlns:a16="http://schemas.microsoft.com/office/drawing/2014/main" id="{4FD7506D-29B9-476E-8EFA-3B39D498EC8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400000">
            <a:off x="5883264" y="2237328"/>
            <a:ext cx="3670951" cy="2520000"/>
          </a:xfrm>
          <a:prstGeom prst="rect">
            <a:avLst/>
          </a:prstGeom>
          <a:ln>
            <a:noFill/>
          </a:ln>
          <a:effectLst>
            <a:softEdge rad="112500"/>
          </a:effectLst>
        </p:spPr>
      </p:pic>
    </p:spTree>
    <p:extLst>
      <p:ext uri="{BB962C8B-B14F-4D97-AF65-F5344CB8AC3E}">
        <p14:creationId xmlns:p14="http://schemas.microsoft.com/office/powerpoint/2010/main" val="11701917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7">
            <a:extLst>
              <a:ext uri="{FF2B5EF4-FFF2-40B4-BE49-F238E27FC236}">
                <a16:creationId xmlns:a16="http://schemas.microsoft.com/office/drawing/2014/main" id="{8253AF9A-BFCA-4153-ADD7-EE59B6D654F9}"/>
              </a:ext>
            </a:extLst>
          </p:cNvPr>
          <p:cNvGraphicFramePr>
            <a:graphicFrameLocks noGrp="1"/>
          </p:cNvGraphicFramePr>
          <p:nvPr>
            <p:ph idx="1"/>
            <p:extLst>
              <p:ext uri="{D42A27DB-BD31-4B8C-83A1-F6EECF244321}">
                <p14:modId xmlns:p14="http://schemas.microsoft.com/office/powerpoint/2010/main" val="3762528015"/>
              </p:ext>
            </p:extLst>
          </p:nvPr>
        </p:nvGraphicFramePr>
        <p:xfrm>
          <a:off x="320722" y="1661852"/>
          <a:ext cx="8502555" cy="4411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ítulo 1">
            <a:extLst>
              <a:ext uri="{FF2B5EF4-FFF2-40B4-BE49-F238E27FC236}">
                <a16:creationId xmlns:a16="http://schemas.microsoft.com/office/drawing/2014/main" id="{92823E2D-FEB2-46EC-8777-885712C61C7E}"/>
              </a:ext>
            </a:extLst>
          </p:cNvPr>
          <p:cNvSpPr txBox="1">
            <a:spLocks/>
          </p:cNvSpPr>
          <p:nvPr/>
        </p:nvSpPr>
        <p:spPr>
          <a:xfrm>
            <a:off x="110034" y="400829"/>
            <a:ext cx="7886700" cy="6857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cs typeface="Times New Roman" panose="02020603050405020304" pitchFamily="18" charset="0"/>
              </a:rPr>
              <a:t>Fundamentos teóricos</a:t>
            </a:r>
            <a:endParaRPr lang="es-EC" sz="3200" dirty="0">
              <a:cs typeface="Times New Roman" panose="02020603050405020304" pitchFamily="18" charset="0"/>
            </a:endParaRPr>
          </a:p>
        </p:txBody>
      </p:sp>
      <p:sp>
        <p:nvSpPr>
          <p:cNvPr id="9" name="Título 1">
            <a:extLst>
              <a:ext uri="{FF2B5EF4-FFF2-40B4-BE49-F238E27FC236}">
                <a16:creationId xmlns:a16="http://schemas.microsoft.com/office/drawing/2014/main" id="{F884B409-01F8-42C6-9AF0-490FFBF1ABF5}"/>
              </a:ext>
            </a:extLst>
          </p:cNvPr>
          <p:cNvSpPr txBox="1">
            <a:spLocks/>
          </p:cNvSpPr>
          <p:nvPr/>
        </p:nvSpPr>
        <p:spPr>
          <a:xfrm>
            <a:off x="179127" y="976101"/>
            <a:ext cx="7886700" cy="6857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a:cs typeface="Times New Roman" panose="02020603050405020304" pitchFamily="18" charset="0"/>
              </a:rPr>
              <a:t>Diseño experimental y análisis estadístico </a:t>
            </a:r>
            <a:endParaRPr lang="es-EC" sz="2400" dirty="0">
              <a:cs typeface="Times New Roman" panose="02020603050405020304" pitchFamily="18" charset="0"/>
            </a:endParaRPr>
          </a:p>
        </p:txBody>
      </p:sp>
    </p:spTree>
    <p:extLst>
      <p:ext uri="{BB962C8B-B14F-4D97-AF65-F5344CB8AC3E}">
        <p14:creationId xmlns:p14="http://schemas.microsoft.com/office/powerpoint/2010/main" val="65556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9B43C35-7407-402A-A8B8-018D20F422BD}"/>
              </a:ext>
            </a:extLst>
          </p:cNvPr>
          <p:cNvSpPr/>
          <p:nvPr/>
        </p:nvSpPr>
        <p:spPr>
          <a:xfrm>
            <a:off x="1192393" y="2136338"/>
            <a:ext cx="6759214" cy="923330"/>
          </a:xfrm>
          <a:prstGeom prst="rect">
            <a:avLst/>
          </a:prstGeom>
          <a:noFill/>
        </p:spPr>
        <p:txBody>
          <a:bodyPr wrap="square" lIns="91440" tIns="45720" rIns="91440" bIns="45720">
            <a:spAutoFit/>
          </a:bodyPr>
          <a:lstStyle/>
          <a:p>
            <a:pPr algn="ctr"/>
            <a:r>
              <a:rPr lang="es-E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Metodología</a:t>
            </a:r>
            <a:endPar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030180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extLst>
              <a:ext uri="{28A0092B-C50C-407E-A947-70E740481C1C}">
                <a14:useLocalDpi xmlns:a14="http://schemas.microsoft.com/office/drawing/2010/main" val="0"/>
              </a:ext>
            </a:extLst>
          </a:blip>
          <a:srcRect l="7681"/>
          <a:stretch/>
        </p:blipFill>
        <p:spPr>
          <a:xfrm>
            <a:off x="209549" y="1266575"/>
            <a:ext cx="4219303" cy="5122949"/>
          </a:xfrm>
          <a:prstGeom prst="rect">
            <a:avLst/>
          </a:prstGeom>
          <a:ln>
            <a:solidFill>
              <a:schemeClr val="bg1"/>
            </a:solidFill>
          </a:ln>
        </p:spPr>
      </p:pic>
      <p:sp>
        <p:nvSpPr>
          <p:cNvPr id="5" name="Título 1">
            <a:extLst>
              <a:ext uri="{FF2B5EF4-FFF2-40B4-BE49-F238E27FC236}">
                <a16:creationId xmlns:a16="http://schemas.microsoft.com/office/drawing/2014/main" id="{18B81E2E-9F1C-4757-BE25-2BF99C1A3E9A}"/>
              </a:ext>
            </a:extLst>
          </p:cNvPr>
          <p:cNvSpPr>
            <a:spLocks noGrp="1"/>
          </p:cNvSpPr>
          <p:nvPr>
            <p:ph type="title"/>
          </p:nvPr>
        </p:nvSpPr>
        <p:spPr>
          <a:xfrm>
            <a:off x="628650" y="392752"/>
            <a:ext cx="7886700" cy="576570"/>
          </a:xfrm>
        </p:spPr>
        <p:txBody>
          <a:bodyPr>
            <a:normAutofit/>
          </a:bodyPr>
          <a:lstStyle/>
          <a:p>
            <a:r>
              <a:rPr lang="es-ES" sz="3200" dirty="0">
                <a:cs typeface="Times New Roman" panose="02020603050405020304" pitchFamily="18" charset="0"/>
              </a:rPr>
              <a:t>Metodología</a:t>
            </a:r>
            <a:endParaRPr lang="es-EC" sz="3200" dirty="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66672444"/>
              </p:ext>
            </p:extLst>
          </p:nvPr>
        </p:nvGraphicFramePr>
        <p:xfrm>
          <a:off x="4618669" y="1266575"/>
          <a:ext cx="4297139" cy="1533144"/>
        </p:xfrm>
        <a:graphic>
          <a:graphicData uri="http://schemas.openxmlformats.org/drawingml/2006/table">
            <a:tbl>
              <a:tblPr firstRow="1" bandRow="1">
                <a:tableStyleId>{F5AB1C69-6EDB-4FF4-983F-18BD219EF322}</a:tableStyleId>
              </a:tblPr>
              <a:tblGrid>
                <a:gridCol w="1091727">
                  <a:extLst>
                    <a:ext uri="{9D8B030D-6E8A-4147-A177-3AD203B41FA5}">
                      <a16:colId xmlns:a16="http://schemas.microsoft.com/office/drawing/2014/main" val="3305954578"/>
                    </a:ext>
                  </a:extLst>
                </a:gridCol>
                <a:gridCol w="1416294">
                  <a:extLst>
                    <a:ext uri="{9D8B030D-6E8A-4147-A177-3AD203B41FA5}">
                      <a16:colId xmlns:a16="http://schemas.microsoft.com/office/drawing/2014/main" val="3709806315"/>
                    </a:ext>
                  </a:extLst>
                </a:gridCol>
                <a:gridCol w="1789118">
                  <a:extLst>
                    <a:ext uri="{9D8B030D-6E8A-4147-A177-3AD203B41FA5}">
                      <a16:colId xmlns:a16="http://schemas.microsoft.com/office/drawing/2014/main" val="742690140"/>
                    </a:ext>
                  </a:extLst>
                </a:gridCol>
              </a:tblGrid>
              <a:tr h="252095">
                <a:tc gridSpan="3">
                  <a:txBody>
                    <a:bodyPr/>
                    <a:lstStyle/>
                    <a:p>
                      <a:pPr algn="ctr">
                        <a:lnSpc>
                          <a:spcPct val="107000"/>
                        </a:lnSpc>
                        <a:spcAft>
                          <a:spcPts val="0"/>
                        </a:spcAft>
                      </a:pPr>
                      <a:r>
                        <a:rPr lang="es-EC" sz="1200" dirty="0">
                          <a:effectLst/>
                        </a:rPr>
                        <a:t>Variables</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754386844"/>
                  </a:ext>
                </a:extLst>
              </a:tr>
              <a:tr h="252095">
                <a:tc>
                  <a:txBody>
                    <a:bodyPr/>
                    <a:lstStyle/>
                    <a:p>
                      <a:pPr algn="ctr">
                        <a:lnSpc>
                          <a:spcPct val="107000"/>
                        </a:lnSpc>
                        <a:spcAft>
                          <a:spcPts val="1200"/>
                        </a:spcAft>
                      </a:pPr>
                      <a:r>
                        <a:rPr lang="es-EC" sz="1200" dirty="0">
                          <a:effectLst/>
                        </a:rPr>
                        <a:t>Genotipo</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rPr>
                        <a:t>G</a:t>
                      </a:r>
                      <a:r>
                        <a:rPr lang="es-EC" sz="1200" baseline="-25000" dirty="0">
                          <a:effectLst/>
                        </a:rPr>
                        <a:t>1</a:t>
                      </a:r>
                      <a:r>
                        <a:rPr lang="es-EC" sz="1200" dirty="0">
                          <a:effectLst/>
                        </a:rPr>
                        <a:t> = F3 (ECU-2658 x ECU-8415)</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a:effectLst/>
                        </a:rPr>
                        <a:t>G</a:t>
                      </a:r>
                      <a:r>
                        <a:rPr lang="es-EC" sz="1200" baseline="-25000">
                          <a:effectLst/>
                        </a:rPr>
                        <a:t>2</a:t>
                      </a:r>
                      <a:r>
                        <a:rPr lang="es-EC" sz="1200">
                          <a:effectLst/>
                        </a:rPr>
                        <a:t> = I-451 Guaranguito</a:t>
                      </a:r>
                      <a:endParaRPr lang="es-EC" sz="1600" b="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24121392"/>
                  </a:ext>
                </a:extLst>
              </a:tr>
              <a:tr h="441960">
                <a:tc>
                  <a:txBody>
                    <a:bodyPr/>
                    <a:lstStyle/>
                    <a:p>
                      <a:pPr algn="ctr">
                        <a:lnSpc>
                          <a:spcPct val="107000"/>
                        </a:lnSpc>
                        <a:spcAft>
                          <a:spcPts val="0"/>
                        </a:spcAft>
                      </a:pPr>
                      <a:r>
                        <a:rPr lang="es-EC" sz="1200">
                          <a:effectLst/>
                        </a:rPr>
                        <a:t>Desinfección de semillas</a:t>
                      </a:r>
                      <a:endParaRPr lang="es-EC" sz="16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a:effectLst/>
                        </a:rPr>
                        <a:t>D</a:t>
                      </a:r>
                      <a:r>
                        <a:rPr lang="es-EC" sz="1200" baseline="-25000">
                          <a:effectLst/>
                        </a:rPr>
                        <a:t>0 </a:t>
                      </a:r>
                      <a:r>
                        <a:rPr lang="es-EC" sz="1200">
                          <a:effectLst/>
                        </a:rPr>
                        <a:t>= sin desinfección</a:t>
                      </a:r>
                      <a:endParaRPr lang="es-EC" sz="16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rPr>
                        <a:t>D</a:t>
                      </a:r>
                      <a:r>
                        <a:rPr lang="es-EC" sz="1200" baseline="-25000" dirty="0">
                          <a:effectLst/>
                        </a:rPr>
                        <a:t>1</a:t>
                      </a:r>
                      <a:r>
                        <a:rPr lang="es-EC" sz="1200" dirty="0">
                          <a:effectLst/>
                        </a:rPr>
                        <a:t> = con desinfección</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8331649"/>
                  </a:ext>
                </a:extLst>
              </a:tr>
              <a:tr h="447675">
                <a:tc>
                  <a:txBody>
                    <a:bodyPr/>
                    <a:lstStyle/>
                    <a:p>
                      <a:pPr algn="ctr">
                        <a:lnSpc>
                          <a:spcPct val="107000"/>
                        </a:lnSpc>
                        <a:spcAft>
                          <a:spcPts val="0"/>
                        </a:spcAft>
                      </a:pPr>
                      <a:r>
                        <a:rPr lang="es-EC" sz="1200">
                          <a:effectLst/>
                        </a:rPr>
                        <a:t>Inoculación de Bacillus spp.</a:t>
                      </a:r>
                      <a:endParaRPr lang="es-EC" sz="16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a:effectLst/>
                        </a:rPr>
                        <a:t>I</a:t>
                      </a:r>
                      <a:r>
                        <a:rPr lang="es-EC" sz="1200" baseline="-25000">
                          <a:effectLst/>
                        </a:rPr>
                        <a:t>0</a:t>
                      </a:r>
                      <a:r>
                        <a:rPr lang="es-EC" sz="1200">
                          <a:effectLst/>
                        </a:rPr>
                        <a:t> = sin inoculación</a:t>
                      </a:r>
                      <a:endParaRPr lang="es-EC" sz="16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dirty="0">
                          <a:effectLst/>
                        </a:rPr>
                        <a:t>I</a:t>
                      </a:r>
                      <a:r>
                        <a:rPr lang="es-EC" sz="1200" baseline="-25000" dirty="0">
                          <a:effectLst/>
                        </a:rPr>
                        <a:t>1</a:t>
                      </a:r>
                      <a:r>
                        <a:rPr lang="es-EC" sz="1200" dirty="0">
                          <a:effectLst/>
                        </a:rPr>
                        <a:t> = con inoculación</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0666687"/>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92974313"/>
              </p:ext>
            </p:extLst>
          </p:nvPr>
        </p:nvGraphicFramePr>
        <p:xfrm>
          <a:off x="4618670" y="2952205"/>
          <a:ext cx="4297138" cy="3437319"/>
        </p:xfrm>
        <a:graphic>
          <a:graphicData uri="http://schemas.openxmlformats.org/drawingml/2006/table">
            <a:tbl>
              <a:tblPr firstRow="1" firstCol="1" bandRow="1">
                <a:tableStyleId>{1E171933-4619-4E11-9A3F-F7608DF75F80}</a:tableStyleId>
              </a:tblPr>
              <a:tblGrid>
                <a:gridCol w="973747">
                  <a:extLst>
                    <a:ext uri="{9D8B030D-6E8A-4147-A177-3AD203B41FA5}">
                      <a16:colId xmlns:a16="http://schemas.microsoft.com/office/drawing/2014/main" val="2158188085"/>
                    </a:ext>
                  </a:extLst>
                </a:gridCol>
                <a:gridCol w="1046922">
                  <a:extLst>
                    <a:ext uri="{9D8B030D-6E8A-4147-A177-3AD203B41FA5}">
                      <a16:colId xmlns:a16="http://schemas.microsoft.com/office/drawing/2014/main" val="2548803577"/>
                    </a:ext>
                  </a:extLst>
                </a:gridCol>
                <a:gridCol w="2276469">
                  <a:extLst>
                    <a:ext uri="{9D8B030D-6E8A-4147-A177-3AD203B41FA5}">
                      <a16:colId xmlns:a16="http://schemas.microsoft.com/office/drawing/2014/main" val="2235120452"/>
                    </a:ext>
                  </a:extLst>
                </a:gridCol>
              </a:tblGrid>
              <a:tr h="283905">
                <a:tc>
                  <a:txBody>
                    <a:bodyPr/>
                    <a:lstStyle/>
                    <a:p>
                      <a:pPr algn="ctr">
                        <a:lnSpc>
                          <a:spcPct val="107000"/>
                        </a:lnSpc>
                        <a:spcAft>
                          <a:spcPts val="800"/>
                        </a:spcAft>
                      </a:pPr>
                      <a:r>
                        <a:rPr lang="es-EC" sz="1300" b="0" dirty="0">
                          <a:effectLst/>
                        </a:rPr>
                        <a:t>Tratamiento</a:t>
                      </a:r>
                      <a:endParaRPr lang="es-EC" sz="13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300" b="0">
                          <a:effectLst/>
                        </a:rPr>
                        <a:t>Combinación</a:t>
                      </a:r>
                      <a:endParaRPr lang="es-EC" sz="13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300" b="0">
                          <a:effectLst/>
                        </a:rPr>
                        <a:t>Descripción</a:t>
                      </a:r>
                      <a:endParaRPr lang="es-EC" sz="1300" b="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6978707"/>
                  </a:ext>
                </a:extLst>
              </a:tr>
              <a:tr h="555223">
                <a:tc>
                  <a:txBody>
                    <a:bodyPr/>
                    <a:lstStyle/>
                    <a:p>
                      <a:pPr algn="ctr">
                        <a:lnSpc>
                          <a:spcPct val="107000"/>
                        </a:lnSpc>
                        <a:spcAft>
                          <a:spcPts val="800"/>
                        </a:spcAft>
                      </a:pPr>
                      <a:r>
                        <a:rPr lang="es-EC" sz="1600" b="0" dirty="0">
                          <a:effectLst/>
                        </a:rPr>
                        <a:t>T1</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b="0" dirty="0">
                          <a:effectLst/>
                        </a:rPr>
                        <a:t>G</a:t>
                      </a:r>
                      <a:r>
                        <a:rPr lang="es-EC" sz="1600" b="0" baseline="-25000" dirty="0">
                          <a:effectLst/>
                        </a:rPr>
                        <a:t>2</a:t>
                      </a:r>
                      <a:r>
                        <a:rPr lang="es-EC" sz="1600" b="0" dirty="0">
                          <a:effectLst/>
                        </a:rPr>
                        <a:t>D</a:t>
                      </a:r>
                      <a:r>
                        <a:rPr lang="es-EC" sz="1600" b="0" baseline="-25000" dirty="0">
                          <a:effectLst/>
                        </a:rPr>
                        <a:t>1</a:t>
                      </a:r>
                      <a:r>
                        <a:rPr lang="es-EC" sz="1600" b="0" dirty="0">
                          <a:effectLst/>
                        </a:rPr>
                        <a:t>I</a:t>
                      </a:r>
                      <a:r>
                        <a:rPr lang="es-EC" sz="1600" b="0" baseline="-25000" dirty="0">
                          <a:effectLst/>
                        </a:rPr>
                        <a:t>0</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300" b="0" dirty="0">
                          <a:effectLst/>
                        </a:rPr>
                        <a:t>Desinfección de semilla + I-451 </a:t>
                      </a:r>
                      <a:r>
                        <a:rPr lang="es-EC" sz="1300" b="0" dirty="0" err="1">
                          <a:effectLst/>
                        </a:rPr>
                        <a:t>Guaranguito</a:t>
                      </a:r>
                      <a:endParaRPr lang="es-EC" sz="13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06342298"/>
                  </a:ext>
                </a:extLst>
              </a:tr>
              <a:tr h="466261">
                <a:tc>
                  <a:txBody>
                    <a:bodyPr/>
                    <a:lstStyle/>
                    <a:p>
                      <a:pPr algn="ctr">
                        <a:lnSpc>
                          <a:spcPct val="107000"/>
                        </a:lnSpc>
                        <a:spcAft>
                          <a:spcPts val="800"/>
                        </a:spcAft>
                      </a:pPr>
                      <a:r>
                        <a:rPr lang="es-EC" sz="1600" b="0" dirty="0">
                          <a:effectLst/>
                        </a:rPr>
                        <a:t>T2</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b="0" dirty="0">
                          <a:effectLst/>
                        </a:rPr>
                        <a:t>G</a:t>
                      </a:r>
                      <a:r>
                        <a:rPr lang="es-EC" sz="1600" b="0" baseline="-25000" dirty="0">
                          <a:effectLst/>
                        </a:rPr>
                        <a:t>2</a:t>
                      </a:r>
                      <a:r>
                        <a:rPr lang="es-EC" sz="1600" b="0" dirty="0">
                          <a:effectLst/>
                        </a:rPr>
                        <a:t>D</a:t>
                      </a:r>
                      <a:r>
                        <a:rPr lang="es-EC" sz="1600" b="0" baseline="-25000" dirty="0">
                          <a:effectLst/>
                        </a:rPr>
                        <a:t>0</a:t>
                      </a:r>
                      <a:r>
                        <a:rPr lang="es-EC" sz="1600" b="0" dirty="0">
                          <a:effectLst/>
                        </a:rPr>
                        <a:t>I</a:t>
                      </a:r>
                      <a:r>
                        <a:rPr lang="es-EC" sz="1600" b="0" baseline="-25000" dirty="0">
                          <a:effectLst/>
                        </a:rPr>
                        <a:t>1</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300" b="0">
                          <a:effectLst/>
                        </a:rPr>
                        <a:t>Inoculación de Bacillus spp. + I-451 Guaranguito</a:t>
                      </a:r>
                      <a:endParaRPr lang="es-EC" sz="1300" b="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3180113"/>
                  </a:ext>
                </a:extLst>
              </a:tr>
              <a:tr h="555223">
                <a:tc>
                  <a:txBody>
                    <a:bodyPr/>
                    <a:lstStyle/>
                    <a:p>
                      <a:pPr algn="ctr">
                        <a:lnSpc>
                          <a:spcPct val="107000"/>
                        </a:lnSpc>
                        <a:spcAft>
                          <a:spcPts val="800"/>
                        </a:spcAft>
                      </a:pPr>
                      <a:r>
                        <a:rPr lang="es-EC" sz="1600" b="0" dirty="0">
                          <a:effectLst/>
                        </a:rPr>
                        <a:t>T3</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b="0" dirty="0">
                          <a:effectLst/>
                        </a:rPr>
                        <a:t>G</a:t>
                      </a:r>
                      <a:r>
                        <a:rPr lang="es-EC" sz="1600" b="0" baseline="-25000" dirty="0">
                          <a:effectLst/>
                        </a:rPr>
                        <a:t>2</a:t>
                      </a:r>
                      <a:r>
                        <a:rPr lang="es-EC" sz="1600" b="0" dirty="0">
                          <a:effectLst/>
                        </a:rPr>
                        <a:t>D</a:t>
                      </a:r>
                      <a:r>
                        <a:rPr lang="es-EC" sz="1600" b="0" baseline="-25000" dirty="0">
                          <a:effectLst/>
                        </a:rPr>
                        <a:t>0</a:t>
                      </a:r>
                      <a:r>
                        <a:rPr lang="es-EC" sz="1600" b="0" dirty="0">
                          <a:effectLst/>
                        </a:rPr>
                        <a:t>I</a:t>
                      </a:r>
                      <a:r>
                        <a:rPr lang="es-EC" sz="1600" b="0" baseline="-25000" dirty="0">
                          <a:effectLst/>
                        </a:rPr>
                        <a:t>0</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300" b="0" dirty="0">
                          <a:effectLst/>
                        </a:rPr>
                        <a:t>Testigo I-451 </a:t>
                      </a:r>
                      <a:r>
                        <a:rPr lang="es-EC" sz="1300" b="0" dirty="0" err="1">
                          <a:effectLst/>
                        </a:rPr>
                        <a:t>Guaranguito</a:t>
                      </a:r>
                      <a:endParaRPr lang="es-EC" sz="13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50426347"/>
                  </a:ext>
                </a:extLst>
              </a:tr>
              <a:tr h="555223">
                <a:tc>
                  <a:txBody>
                    <a:bodyPr/>
                    <a:lstStyle/>
                    <a:p>
                      <a:pPr algn="ctr">
                        <a:lnSpc>
                          <a:spcPct val="107000"/>
                        </a:lnSpc>
                        <a:spcAft>
                          <a:spcPts val="800"/>
                        </a:spcAft>
                      </a:pPr>
                      <a:r>
                        <a:rPr lang="es-EC" sz="1600" b="0" dirty="0">
                          <a:effectLst/>
                        </a:rPr>
                        <a:t>T4</a:t>
                      </a:r>
                      <a:r>
                        <a:rPr lang="es-EC" sz="1600" b="0" baseline="0" dirty="0">
                          <a:effectLst/>
                        </a:rPr>
                        <a:t> </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b="0" dirty="0">
                          <a:effectLst/>
                        </a:rPr>
                        <a:t>G</a:t>
                      </a:r>
                      <a:r>
                        <a:rPr lang="es-EC" sz="1600" b="0" baseline="-25000" dirty="0">
                          <a:effectLst/>
                        </a:rPr>
                        <a:t>1</a:t>
                      </a:r>
                      <a:r>
                        <a:rPr lang="es-EC" sz="1600" b="0" dirty="0">
                          <a:effectLst/>
                        </a:rPr>
                        <a:t>D</a:t>
                      </a:r>
                      <a:r>
                        <a:rPr lang="es-EC" sz="1600" b="0" baseline="-25000" dirty="0">
                          <a:effectLst/>
                        </a:rPr>
                        <a:t>1</a:t>
                      </a:r>
                      <a:r>
                        <a:rPr lang="es-EC" sz="1600" b="0" dirty="0">
                          <a:effectLst/>
                        </a:rPr>
                        <a:t>I</a:t>
                      </a:r>
                      <a:r>
                        <a:rPr lang="es-EC" sz="1600" b="0" baseline="-25000" dirty="0">
                          <a:effectLst/>
                        </a:rPr>
                        <a:t>0</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300" b="0" dirty="0">
                          <a:effectLst/>
                        </a:rPr>
                        <a:t>Desinfección de semilla + F3 (ECU-2658 x ECU-8415)</a:t>
                      </a:r>
                      <a:endParaRPr lang="es-EC" sz="13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3270453"/>
                  </a:ext>
                </a:extLst>
              </a:tr>
              <a:tr h="466261">
                <a:tc>
                  <a:txBody>
                    <a:bodyPr/>
                    <a:lstStyle/>
                    <a:p>
                      <a:pPr algn="ctr">
                        <a:lnSpc>
                          <a:spcPct val="107000"/>
                        </a:lnSpc>
                        <a:spcAft>
                          <a:spcPts val="800"/>
                        </a:spcAft>
                      </a:pPr>
                      <a:r>
                        <a:rPr lang="es-EC" sz="1600" b="0" dirty="0">
                          <a:effectLst/>
                        </a:rPr>
                        <a:t>T5</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b="0" dirty="0">
                          <a:effectLst/>
                        </a:rPr>
                        <a:t>G</a:t>
                      </a:r>
                      <a:r>
                        <a:rPr lang="es-EC" sz="1600" b="0" baseline="-25000" dirty="0">
                          <a:effectLst/>
                        </a:rPr>
                        <a:t>1</a:t>
                      </a:r>
                      <a:r>
                        <a:rPr lang="es-EC" sz="1600" b="0" dirty="0">
                          <a:effectLst/>
                        </a:rPr>
                        <a:t>D</a:t>
                      </a:r>
                      <a:r>
                        <a:rPr lang="es-EC" sz="1600" b="0" baseline="-25000" dirty="0">
                          <a:effectLst/>
                        </a:rPr>
                        <a:t>0</a:t>
                      </a:r>
                      <a:r>
                        <a:rPr lang="es-EC" sz="1600" b="0" dirty="0">
                          <a:effectLst/>
                        </a:rPr>
                        <a:t>I</a:t>
                      </a:r>
                      <a:r>
                        <a:rPr lang="es-EC" sz="1600" b="0" baseline="-25000" dirty="0">
                          <a:effectLst/>
                        </a:rPr>
                        <a:t>1</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300" b="0">
                          <a:effectLst/>
                        </a:rPr>
                        <a:t>Inoculación de Bacillus spp. + F3 (ECU-2658 x ECU-8415)</a:t>
                      </a:r>
                      <a:endParaRPr lang="es-EC" sz="1300" b="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6778679"/>
                  </a:ext>
                </a:extLst>
              </a:tr>
              <a:tr h="555223">
                <a:tc>
                  <a:txBody>
                    <a:bodyPr/>
                    <a:lstStyle/>
                    <a:p>
                      <a:pPr algn="ctr">
                        <a:lnSpc>
                          <a:spcPct val="107000"/>
                        </a:lnSpc>
                        <a:spcAft>
                          <a:spcPts val="800"/>
                        </a:spcAft>
                      </a:pPr>
                      <a:r>
                        <a:rPr lang="es-EC" sz="1600" b="0" dirty="0">
                          <a:effectLst/>
                        </a:rPr>
                        <a:t>T6</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b="0" dirty="0">
                          <a:effectLst/>
                        </a:rPr>
                        <a:t>G</a:t>
                      </a:r>
                      <a:r>
                        <a:rPr lang="es-EC" sz="1600" b="0" baseline="-25000" dirty="0">
                          <a:effectLst/>
                        </a:rPr>
                        <a:t>1</a:t>
                      </a:r>
                      <a:r>
                        <a:rPr lang="es-EC" sz="1600" b="0" dirty="0">
                          <a:effectLst/>
                        </a:rPr>
                        <a:t>D</a:t>
                      </a:r>
                      <a:r>
                        <a:rPr lang="es-EC" sz="1600" b="0" baseline="-25000" dirty="0">
                          <a:effectLst/>
                        </a:rPr>
                        <a:t>0</a:t>
                      </a:r>
                      <a:r>
                        <a:rPr lang="es-EC" sz="1600" b="0" dirty="0">
                          <a:effectLst/>
                        </a:rPr>
                        <a:t>I</a:t>
                      </a:r>
                      <a:r>
                        <a:rPr lang="es-EC" sz="1600" b="0" baseline="-25000" dirty="0">
                          <a:effectLst/>
                        </a:rPr>
                        <a:t>0</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300" b="0" dirty="0">
                          <a:effectLst/>
                        </a:rPr>
                        <a:t>Testigo F3 (ECU-2658 x ECU-8415)</a:t>
                      </a:r>
                      <a:endParaRPr lang="es-EC" sz="13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1767091"/>
                  </a:ext>
                </a:extLst>
              </a:tr>
            </a:tbl>
          </a:graphicData>
        </a:graphic>
      </p:graphicFrame>
    </p:spTree>
    <p:extLst>
      <p:ext uri="{BB962C8B-B14F-4D97-AF65-F5344CB8AC3E}">
        <p14:creationId xmlns:p14="http://schemas.microsoft.com/office/powerpoint/2010/main" val="1533289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90BD84CE-5E85-4623-98D6-AC3111194D21}"/>
              </a:ext>
            </a:extLst>
          </p:cNvPr>
          <p:cNvSpPr txBox="1">
            <a:spLocks/>
          </p:cNvSpPr>
          <p:nvPr/>
        </p:nvSpPr>
        <p:spPr>
          <a:xfrm>
            <a:off x="628650" y="1121722"/>
            <a:ext cx="7886700" cy="576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a:cs typeface="Times New Roman" panose="02020603050405020304" pitchFamily="18" charset="0"/>
              </a:rPr>
              <a:t>Datos Radiométricos</a:t>
            </a:r>
            <a:endParaRPr lang="es-EC" sz="2400" dirty="0">
              <a:cs typeface="Times New Roman" panose="02020603050405020304" pitchFamily="18" charset="0"/>
            </a:endParaRPr>
          </a:p>
        </p:txBody>
      </p:sp>
      <p:sp>
        <p:nvSpPr>
          <p:cNvPr id="7" name="Título 1">
            <a:extLst>
              <a:ext uri="{FF2B5EF4-FFF2-40B4-BE49-F238E27FC236}">
                <a16:creationId xmlns:a16="http://schemas.microsoft.com/office/drawing/2014/main" id="{18B81E2E-9F1C-4757-BE25-2BF99C1A3E9A}"/>
              </a:ext>
            </a:extLst>
          </p:cNvPr>
          <p:cNvSpPr>
            <a:spLocks noGrp="1"/>
          </p:cNvSpPr>
          <p:nvPr>
            <p:ph type="title"/>
          </p:nvPr>
        </p:nvSpPr>
        <p:spPr>
          <a:xfrm>
            <a:off x="628650" y="392752"/>
            <a:ext cx="7886700" cy="576570"/>
          </a:xfrm>
        </p:spPr>
        <p:txBody>
          <a:bodyPr>
            <a:normAutofit/>
          </a:bodyPr>
          <a:lstStyle/>
          <a:p>
            <a:r>
              <a:rPr lang="es-ES" sz="3200" dirty="0">
                <a:cs typeface="Times New Roman" panose="02020603050405020304" pitchFamily="18" charset="0"/>
              </a:rPr>
              <a:t>Metodología</a:t>
            </a:r>
            <a:endParaRPr lang="es-EC" sz="3200" dirty="0">
              <a:cs typeface="Times New Roman" panose="02020603050405020304" pitchFamily="18" charset="0"/>
            </a:endParaRPr>
          </a:p>
        </p:txBody>
      </p:sp>
      <p:sp>
        <p:nvSpPr>
          <p:cNvPr id="9" name="Rectángulo 8"/>
          <p:cNvSpPr/>
          <p:nvPr/>
        </p:nvSpPr>
        <p:spPr>
          <a:xfrm>
            <a:off x="2987431" y="1850692"/>
            <a:ext cx="2743454" cy="2443575"/>
          </a:xfrm>
          <a:prstGeom prst="rect">
            <a:avLst/>
          </a:prstGeom>
          <a:blipFill rotWithShape="1">
            <a:blip r:embed="rId2">
              <a:extLst>
                <a:ext uri="{28A0092B-C50C-407E-A947-70E740481C1C}">
                  <a14:useLocalDpi xmlns:a14="http://schemas.microsoft.com/office/drawing/2010/main" val="0"/>
                </a:ext>
              </a:extLst>
            </a:blip>
            <a:srcRect/>
            <a:stretch>
              <a:fillRect l="-28000" r="-2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Rectángulo 11"/>
          <p:cNvSpPr/>
          <p:nvPr/>
        </p:nvSpPr>
        <p:spPr>
          <a:xfrm>
            <a:off x="6091051" y="1849070"/>
            <a:ext cx="2782641" cy="2421075"/>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Rectángulo 12">
            <a:extLst>
              <a:ext uri="{FF2B5EF4-FFF2-40B4-BE49-F238E27FC236}">
                <a16:creationId xmlns:a16="http://schemas.microsoft.com/office/drawing/2014/main" id="{018A1A80-96F5-4F03-BC55-D2C69A1490AA}"/>
              </a:ext>
            </a:extLst>
          </p:cNvPr>
          <p:cNvSpPr/>
          <p:nvPr/>
        </p:nvSpPr>
        <p:spPr>
          <a:xfrm>
            <a:off x="295545" y="2998666"/>
            <a:ext cx="2331720" cy="768746"/>
          </a:xfrm>
          <a:prstGeom prst="rect">
            <a:avLst/>
          </a:prstGeom>
          <a:noFill/>
          <a:ln w="127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chemeClr val="tx1"/>
                </a:solidFill>
                <a:latin typeface="+mj-lt"/>
              </a:rPr>
              <a:t>Procesamiento de datos</a:t>
            </a:r>
            <a:endParaRPr lang="es-ES" sz="1800" dirty="0">
              <a:solidFill>
                <a:schemeClr val="tx1"/>
              </a:solidFill>
              <a:latin typeface="+mj-lt"/>
            </a:endParaRPr>
          </a:p>
        </p:txBody>
      </p:sp>
      <p:sp>
        <p:nvSpPr>
          <p:cNvPr id="14" name="Rectángulo 13">
            <a:extLst>
              <a:ext uri="{FF2B5EF4-FFF2-40B4-BE49-F238E27FC236}">
                <a16:creationId xmlns:a16="http://schemas.microsoft.com/office/drawing/2014/main" id="{40B8449F-1682-464D-9855-759B6BFDF4FF}"/>
              </a:ext>
            </a:extLst>
          </p:cNvPr>
          <p:cNvSpPr/>
          <p:nvPr/>
        </p:nvSpPr>
        <p:spPr>
          <a:xfrm>
            <a:off x="295545" y="4138508"/>
            <a:ext cx="2331720" cy="768746"/>
          </a:xfrm>
          <a:prstGeom prst="rect">
            <a:avLst/>
          </a:prstGeom>
          <a:noFill/>
          <a:ln w="127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chemeClr val="tx1"/>
                </a:solidFill>
                <a:latin typeface="+mj-lt"/>
              </a:rPr>
              <a:t>Generación de índices de vegetación</a:t>
            </a:r>
            <a:endParaRPr lang="es-ES" sz="1800" dirty="0">
              <a:solidFill>
                <a:schemeClr val="tx1"/>
              </a:solidFill>
              <a:latin typeface="+mj-lt"/>
            </a:endParaRPr>
          </a:p>
        </p:txBody>
      </p:sp>
      <p:sp>
        <p:nvSpPr>
          <p:cNvPr id="15" name="Rectángulo 14">
            <a:extLst>
              <a:ext uri="{FF2B5EF4-FFF2-40B4-BE49-F238E27FC236}">
                <a16:creationId xmlns:a16="http://schemas.microsoft.com/office/drawing/2014/main" id="{C09A3826-D580-4966-945A-5D23B92DE520}"/>
              </a:ext>
            </a:extLst>
          </p:cNvPr>
          <p:cNvSpPr/>
          <p:nvPr/>
        </p:nvSpPr>
        <p:spPr>
          <a:xfrm>
            <a:off x="295545" y="5282574"/>
            <a:ext cx="2331720" cy="768746"/>
          </a:xfrm>
          <a:prstGeom prst="rect">
            <a:avLst/>
          </a:prstGeom>
          <a:noFill/>
          <a:ln w="127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chemeClr val="tx1"/>
                </a:solidFill>
                <a:latin typeface="+mj-lt"/>
              </a:rPr>
              <a:t>Análisis estadístico</a:t>
            </a:r>
            <a:endParaRPr lang="es-ES" sz="1800" dirty="0">
              <a:solidFill>
                <a:schemeClr val="tx1"/>
              </a:solidFill>
              <a:latin typeface="+mj-lt"/>
            </a:endParaRPr>
          </a:p>
        </p:txBody>
      </p:sp>
      <p:cxnSp>
        <p:nvCxnSpPr>
          <p:cNvPr id="16" name="Conector recto de flecha 15">
            <a:extLst>
              <a:ext uri="{FF2B5EF4-FFF2-40B4-BE49-F238E27FC236}">
                <a16:creationId xmlns:a16="http://schemas.microsoft.com/office/drawing/2014/main" id="{FEFF64CC-BDA4-4129-B585-5A059D509FBC}"/>
              </a:ext>
            </a:extLst>
          </p:cNvPr>
          <p:cNvCxnSpPr>
            <a:cxnSpLocks/>
            <a:endCxn id="13" idx="0"/>
          </p:cNvCxnSpPr>
          <p:nvPr/>
        </p:nvCxnSpPr>
        <p:spPr>
          <a:xfrm>
            <a:off x="1461405" y="2622371"/>
            <a:ext cx="0" cy="376295"/>
          </a:xfrm>
          <a:prstGeom prst="straightConnector1">
            <a:avLst/>
          </a:prstGeom>
          <a:ln w="127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Conector recto de flecha 16">
            <a:extLst>
              <a:ext uri="{FF2B5EF4-FFF2-40B4-BE49-F238E27FC236}">
                <a16:creationId xmlns:a16="http://schemas.microsoft.com/office/drawing/2014/main" id="{8CF5BE55-BB1C-4416-94BA-810C3A924124}"/>
              </a:ext>
            </a:extLst>
          </p:cNvPr>
          <p:cNvCxnSpPr>
            <a:stCxn id="13" idx="2"/>
            <a:endCxn id="14" idx="0"/>
          </p:cNvCxnSpPr>
          <p:nvPr/>
        </p:nvCxnSpPr>
        <p:spPr>
          <a:xfrm>
            <a:off x="1461405" y="3767412"/>
            <a:ext cx="0" cy="371096"/>
          </a:xfrm>
          <a:prstGeom prst="straightConnector1">
            <a:avLst/>
          </a:prstGeom>
          <a:ln w="127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Conector recto de flecha 17">
            <a:extLst>
              <a:ext uri="{FF2B5EF4-FFF2-40B4-BE49-F238E27FC236}">
                <a16:creationId xmlns:a16="http://schemas.microsoft.com/office/drawing/2014/main" id="{3ED7BFFC-1EF2-40FD-A1EA-7D3A3A58DF7A}"/>
              </a:ext>
            </a:extLst>
          </p:cNvPr>
          <p:cNvCxnSpPr>
            <a:stCxn id="14" idx="2"/>
            <a:endCxn id="15" idx="0"/>
          </p:cNvCxnSpPr>
          <p:nvPr/>
        </p:nvCxnSpPr>
        <p:spPr>
          <a:xfrm>
            <a:off x="1461405" y="4907254"/>
            <a:ext cx="0" cy="375320"/>
          </a:xfrm>
          <a:prstGeom prst="straightConnector1">
            <a:avLst/>
          </a:prstGeom>
          <a:ln w="127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ángulo 18">
            <a:extLst>
              <a:ext uri="{FF2B5EF4-FFF2-40B4-BE49-F238E27FC236}">
                <a16:creationId xmlns:a16="http://schemas.microsoft.com/office/drawing/2014/main" id="{8560F1C8-91F6-4BC8-93BC-23389273195E}"/>
              </a:ext>
            </a:extLst>
          </p:cNvPr>
          <p:cNvSpPr/>
          <p:nvPr/>
        </p:nvSpPr>
        <p:spPr>
          <a:xfrm>
            <a:off x="295545" y="1850692"/>
            <a:ext cx="2331720" cy="768746"/>
          </a:xfrm>
          <a:prstGeom prst="rect">
            <a:avLst/>
          </a:prstGeom>
          <a:noFill/>
          <a:ln w="127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S" dirty="0">
                <a:solidFill>
                  <a:schemeClr val="tx1"/>
                </a:solidFill>
                <a:latin typeface="+mj-lt"/>
              </a:rPr>
              <a:t>Captura de datos</a:t>
            </a:r>
            <a:endParaRPr lang="es-ES" sz="1800" dirty="0">
              <a:solidFill>
                <a:schemeClr val="tx1"/>
              </a:solidFill>
              <a:latin typeface="+mj-lt"/>
            </a:endParaRPr>
          </a:p>
        </p:txBody>
      </p:sp>
      <p:graphicFrame>
        <p:nvGraphicFramePr>
          <p:cNvPr id="22" name="Tabla 21"/>
          <p:cNvGraphicFramePr>
            <a:graphicFrameLocks noGrp="1"/>
          </p:cNvGraphicFramePr>
          <p:nvPr>
            <p:extLst>
              <p:ext uri="{D42A27DB-BD31-4B8C-83A1-F6EECF244321}">
                <p14:modId xmlns:p14="http://schemas.microsoft.com/office/powerpoint/2010/main" val="297667937"/>
              </p:ext>
            </p:extLst>
          </p:nvPr>
        </p:nvGraphicFramePr>
        <p:xfrm>
          <a:off x="2776617" y="4613092"/>
          <a:ext cx="6212376" cy="1840072"/>
        </p:xfrm>
        <a:graphic>
          <a:graphicData uri="http://schemas.openxmlformats.org/drawingml/2006/table">
            <a:tbl>
              <a:tblPr firstRow="1" firstCol="1" bandRow="1">
                <a:tableStyleId>{21E4AEA4-8DFA-4A89-87EB-49C32662AFE0}</a:tableStyleId>
              </a:tblPr>
              <a:tblGrid>
                <a:gridCol w="1224000">
                  <a:extLst>
                    <a:ext uri="{9D8B030D-6E8A-4147-A177-3AD203B41FA5}">
                      <a16:colId xmlns:a16="http://schemas.microsoft.com/office/drawing/2014/main" val="1523575820"/>
                    </a:ext>
                  </a:extLst>
                </a:gridCol>
                <a:gridCol w="1449977">
                  <a:extLst>
                    <a:ext uri="{9D8B030D-6E8A-4147-A177-3AD203B41FA5}">
                      <a16:colId xmlns:a16="http://schemas.microsoft.com/office/drawing/2014/main" val="633202042"/>
                    </a:ext>
                  </a:extLst>
                </a:gridCol>
                <a:gridCol w="1018903">
                  <a:extLst>
                    <a:ext uri="{9D8B030D-6E8A-4147-A177-3AD203B41FA5}">
                      <a16:colId xmlns:a16="http://schemas.microsoft.com/office/drawing/2014/main" val="825314427"/>
                    </a:ext>
                  </a:extLst>
                </a:gridCol>
                <a:gridCol w="796835">
                  <a:extLst>
                    <a:ext uri="{9D8B030D-6E8A-4147-A177-3AD203B41FA5}">
                      <a16:colId xmlns:a16="http://schemas.microsoft.com/office/drawing/2014/main" val="3747066067"/>
                    </a:ext>
                  </a:extLst>
                </a:gridCol>
                <a:gridCol w="1045028">
                  <a:extLst>
                    <a:ext uri="{9D8B030D-6E8A-4147-A177-3AD203B41FA5}">
                      <a16:colId xmlns:a16="http://schemas.microsoft.com/office/drawing/2014/main" val="955258729"/>
                    </a:ext>
                  </a:extLst>
                </a:gridCol>
                <a:gridCol w="677633">
                  <a:extLst>
                    <a:ext uri="{9D8B030D-6E8A-4147-A177-3AD203B41FA5}">
                      <a16:colId xmlns:a16="http://schemas.microsoft.com/office/drawing/2014/main" val="1512633041"/>
                    </a:ext>
                  </a:extLst>
                </a:gridCol>
              </a:tblGrid>
              <a:tr h="287212">
                <a:tc>
                  <a:txBody>
                    <a:bodyPr/>
                    <a:lstStyle/>
                    <a:p>
                      <a:pPr algn="ctr">
                        <a:lnSpc>
                          <a:spcPct val="107000"/>
                        </a:lnSpc>
                        <a:spcAft>
                          <a:spcPts val="0"/>
                        </a:spcAft>
                      </a:pPr>
                      <a:r>
                        <a:rPr lang="es-EC" sz="1400" b="0" dirty="0">
                          <a:effectLst/>
                          <a:latin typeface="+mj-lt"/>
                        </a:rPr>
                        <a:t>Muestreo</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Fase fenológica</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s-EC" sz="1400" b="0">
                          <a:effectLst/>
                          <a:latin typeface="+mj-lt"/>
                        </a:rPr>
                        <a:t>Zona 1</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gridSpan="2">
                  <a:txBody>
                    <a:bodyPr/>
                    <a:lstStyle/>
                    <a:p>
                      <a:pPr algn="ctr">
                        <a:lnSpc>
                          <a:spcPct val="107000"/>
                        </a:lnSpc>
                        <a:spcAft>
                          <a:spcPts val="0"/>
                        </a:spcAft>
                      </a:pPr>
                      <a:r>
                        <a:rPr lang="es-EC" sz="1400" b="0">
                          <a:effectLst/>
                          <a:latin typeface="+mj-lt"/>
                        </a:rPr>
                        <a:t>Zona 2</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3115180410"/>
                  </a:ext>
                </a:extLst>
              </a:tr>
              <a:tr h="287212">
                <a:tc gridSpan="2">
                  <a:txBody>
                    <a:bodyPr/>
                    <a:lstStyle/>
                    <a:p>
                      <a:pPr algn="ctr">
                        <a:lnSpc>
                          <a:spcPct val="107000"/>
                        </a:lnSpc>
                        <a:spcAft>
                          <a:spcPts val="0"/>
                        </a:spcAft>
                      </a:pPr>
                      <a:r>
                        <a:rPr lang="es-EC" sz="1400" b="0" dirty="0">
                          <a:effectLst/>
                          <a:latin typeface="+mj-lt"/>
                        </a:rPr>
                        <a:t>Fecha de siembra</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gridSpan="2">
                  <a:txBody>
                    <a:bodyPr/>
                    <a:lstStyle/>
                    <a:p>
                      <a:pPr algn="ctr">
                        <a:lnSpc>
                          <a:spcPct val="107000"/>
                        </a:lnSpc>
                        <a:spcAft>
                          <a:spcPts val="0"/>
                        </a:spcAft>
                      </a:pPr>
                      <a:r>
                        <a:rPr lang="es-EC" sz="1400" b="0" dirty="0">
                          <a:effectLst/>
                          <a:latin typeface="+mj-lt"/>
                        </a:rPr>
                        <a:t>28 de agosto de 2019</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gridSpan="2">
                  <a:txBody>
                    <a:bodyPr/>
                    <a:lstStyle/>
                    <a:p>
                      <a:pPr algn="ctr">
                        <a:lnSpc>
                          <a:spcPct val="107000"/>
                        </a:lnSpc>
                        <a:spcAft>
                          <a:spcPts val="0"/>
                        </a:spcAft>
                      </a:pPr>
                      <a:r>
                        <a:rPr lang="es-EC" sz="1400" b="0">
                          <a:effectLst/>
                          <a:latin typeface="+mj-lt"/>
                        </a:rPr>
                        <a:t>27 de agosto de 2019</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4215008007"/>
                  </a:ext>
                </a:extLst>
              </a:tr>
              <a:tr h="404012">
                <a:tc>
                  <a:txBody>
                    <a:bodyPr/>
                    <a:lstStyle/>
                    <a:p>
                      <a:endParaRPr lang="es-EC" sz="1400" b="0" dirty="0">
                        <a:effectLst/>
                        <a:latin typeface="+mj-lt"/>
                        <a:cs typeface="Times New Roman" panose="02020603050405020304" pitchFamily="18" charset="0"/>
                      </a:endParaRPr>
                    </a:p>
                  </a:txBody>
                  <a:tcPr marL="68580" marR="68580" marT="0" marB="0" anchor="ctr"/>
                </a:tc>
                <a:tc>
                  <a:txBody>
                    <a:bodyPr/>
                    <a:lstStyle/>
                    <a:p>
                      <a:endParaRPr lang="es-EC" sz="1400" b="0">
                        <a:latin typeface="+mj-lt"/>
                      </a:endParaRPr>
                    </a:p>
                  </a:txBody>
                  <a:tcPr marL="68580" marR="68580" marT="0" marB="0" anchor="ctr"/>
                </a:tc>
                <a:tc>
                  <a:txBody>
                    <a:bodyPr/>
                    <a:lstStyle/>
                    <a:p>
                      <a:pPr algn="ctr">
                        <a:lnSpc>
                          <a:spcPct val="107000"/>
                        </a:lnSpc>
                        <a:spcAft>
                          <a:spcPts val="0"/>
                        </a:spcAft>
                      </a:pPr>
                      <a:r>
                        <a:rPr lang="es-EC" sz="1400" b="0">
                          <a:effectLst/>
                          <a:latin typeface="+mj-lt"/>
                        </a:rPr>
                        <a:t>Fecha</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err="1">
                          <a:effectLst/>
                          <a:latin typeface="+mj-lt"/>
                        </a:rPr>
                        <a:t>Dds</a:t>
                      </a:r>
                      <a:r>
                        <a:rPr lang="es-EC" sz="1400" b="0" dirty="0">
                          <a:effectLst/>
                          <a:latin typeface="+mj-lt"/>
                        </a:rPr>
                        <a:t>*</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Fecha</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Dds*</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1497680"/>
                  </a:ext>
                </a:extLst>
              </a:tr>
              <a:tr h="287212">
                <a:tc>
                  <a:txBody>
                    <a:bodyPr/>
                    <a:lstStyle/>
                    <a:p>
                      <a:pPr algn="ctr">
                        <a:lnSpc>
                          <a:spcPct val="107000"/>
                        </a:lnSpc>
                        <a:spcAft>
                          <a:spcPts val="0"/>
                        </a:spcAft>
                      </a:pPr>
                      <a:r>
                        <a:rPr lang="es-EC" sz="1400" b="0" dirty="0">
                          <a:effectLst/>
                          <a:latin typeface="+mj-lt"/>
                        </a:rPr>
                        <a:t>Muestreo Nº1</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Floración</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22/11/19</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87</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23/11/19</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87</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7761799"/>
                  </a:ext>
                </a:extLst>
              </a:tr>
              <a:tr h="287212">
                <a:tc>
                  <a:txBody>
                    <a:bodyPr/>
                    <a:lstStyle/>
                    <a:p>
                      <a:pPr algn="ctr">
                        <a:lnSpc>
                          <a:spcPct val="107000"/>
                        </a:lnSpc>
                        <a:spcAft>
                          <a:spcPts val="0"/>
                        </a:spcAft>
                      </a:pPr>
                      <a:r>
                        <a:rPr lang="es-EC" sz="1400" b="0">
                          <a:effectLst/>
                          <a:latin typeface="+mj-lt"/>
                        </a:rPr>
                        <a:t>Muestreo Nº2</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Reproductivo</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05/12/19</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100</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07/12/19</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101</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6923884"/>
                  </a:ext>
                </a:extLst>
              </a:tr>
              <a:tr h="287212">
                <a:tc>
                  <a:txBody>
                    <a:bodyPr/>
                    <a:lstStyle/>
                    <a:p>
                      <a:pPr algn="ctr">
                        <a:lnSpc>
                          <a:spcPct val="107000"/>
                        </a:lnSpc>
                        <a:spcAft>
                          <a:spcPts val="0"/>
                        </a:spcAft>
                      </a:pPr>
                      <a:r>
                        <a:rPr lang="es-EC" sz="1400" b="0">
                          <a:effectLst/>
                          <a:latin typeface="+mj-lt"/>
                        </a:rPr>
                        <a:t>Muestreo Nº3</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err="1">
                          <a:effectLst/>
                          <a:latin typeface="+mj-lt"/>
                        </a:rPr>
                        <a:t>Envainamiento</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19/12/19</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114</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20/12/19</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114</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68149731"/>
                  </a:ext>
                </a:extLst>
              </a:tr>
            </a:tbl>
          </a:graphicData>
        </a:graphic>
      </p:graphicFrame>
    </p:spTree>
    <p:extLst>
      <p:ext uri="{BB962C8B-B14F-4D97-AF65-F5344CB8AC3E}">
        <p14:creationId xmlns:p14="http://schemas.microsoft.com/office/powerpoint/2010/main" val="22265694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9" name="Tabla 8">
                <a:extLst>
                  <a:ext uri="{FF2B5EF4-FFF2-40B4-BE49-F238E27FC236}">
                    <a16:creationId xmlns:a16="http://schemas.microsoft.com/office/drawing/2014/main" id="{B335792D-A45B-4DA9-BAFC-4853BF87FD27}"/>
                  </a:ext>
                </a:extLst>
              </p:cNvPr>
              <p:cNvGraphicFramePr>
                <a:graphicFrameLocks noGrp="1"/>
              </p:cNvGraphicFramePr>
              <p:nvPr>
                <p:extLst>
                  <p:ext uri="{D42A27DB-BD31-4B8C-83A1-F6EECF244321}">
                    <p14:modId xmlns:p14="http://schemas.microsoft.com/office/powerpoint/2010/main" val="2762422098"/>
                  </p:ext>
                </p:extLst>
              </p:nvPr>
            </p:nvGraphicFramePr>
            <p:xfrm>
              <a:off x="775109" y="2350119"/>
              <a:ext cx="7593782" cy="4293997"/>
            </p:xfrm>
            <a:graphic>
              <a:graphicData uri="http://schemas.openxmlformats.org/drawingml/2006/table">
                <a:tbl>
                  <a:tblPr firstRow="1" firstCol="1" bandRow="1">
                    <a:tableStyleId>{5C22544A-7EE6-4342-B048-85BDC9FD1C3A}</a:tableStyleId>
                  </a:tblPr>
                  <a:tblGrid>
                    <a:gridCol w="2017841">
                      <a:extLst>
                        <a:ext uri="{9D8B030D-6E8A-4147-A177-3AD203B41FA5}">
                          <a16:colId xmlns:a16="http://schemas.microsoft.com/office/drawing/2014/main" val="861989511"/>
                        </a:ext>
                      </a:extLst>
                    </a:gridCol>
                    <a:gridCol w="2670441">
                      <a:extLst>
                        <a:ext uri="{9D8B030D-6E8A-4147-A177-3AD203B41FA5}">
                          <a16:colId xmlns:a16="http://schemas.microsoft.com/office/drawing/2014/main" val="2834524966"/>
                        </a:ext>
                      </a:extLst>
                    </a:gridCol>
                    <a:gridCol w="2905500">
                      <a:extLst>
                        <a:ext uri="{9D8B030D-6E8A-4147-A177-3AD203B41FA5}">
                          <a16:colId xmlns:a16="http://schemas.microsoft.com/office/drawing/2014/main" val="2106699748"/>
                        </a:ext>
                      </a:extLst>
                    </a:gridCol>
                  </a:tblGrid>
                  <a:tr h="210201">
                    <a:tc>
                      <a:txBody>
                        <a:bodyPr/>
                        <a:lstStyle/>
                        <a:p>
                          <a:pPr algn="ctr">
                            <a:lnSpc>
                              <a:spcPct val="200000"/>
                            </a:lnSpc>
                            <a:spcAft>
                              <a:spcPts val="0"/>
                            </a:spcAft>
                          </a:pPr>
                          <a:r>
                            <a:rPr lang="es-EC" sz="1600" b="0" dirty="0">
                              <a:effectLst/>
                            </a:rPr>
                            <a:t>Índice de vegetación</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C" sz="1600" b="0" dirty="0">
                              <a:effectLst/>
                            </a:rPr>
                            <a:t>Fórmula</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C" sz="1600" b="0" dirty="0">
                              <a:effectLst/>
                            </a:rPr>
                            <a:t>Referencia</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8365926"/>
                      </a:ext>
                    </a:extLst>
                  </a:tr>
                  <a:tr h="822093">
                    <a:tc>
                      <a:txBody>
                        <a:bodyPr/>
                        <a:lstStyle/>
                        <a:p>
                          <a:pPr algn="ctr">
                            <a:lnSpc>
                              <a:spcPct val="200000"/>
                            </a:lnSpc>
                            <a:spcAft>
                              <a:spcPts val="0"/>
                            </a:spcAft>
                          </a:pPr>
                          <a:r>
                            <a:rPr lang="es-EC" sz="1600" b="0" dirty="0">
                              <a:effectLst/>
                            </a:rPr>
                            <a:t>NDVI</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14:m>
                            <m:oMathPara xmlns:m="http://schemas.openxmlformats.org/officeDocument/2006/math">
                              <m:oMathParaPr>
                                <m:jc m:val="centerGroup"/>
                              </m:oMathParaPr>
                              <m:oMath xmlns:m="http://schemas.openxmlformats.org/officeDocument/2006/math">
                                <m:r>
                                  <a:rPr lang="es-EC" sz="1400" b="0" i="1">
                                    <a:effectLst/>
                                    <a:latin typeface="Cambria Math" panose="02040503050406030204" pitchFamily="18" charset="0"/>
                                  </a:rPr>
                                  <m:t>𝑁𝐷𝑉𝐼</m:t>
                                </m:r>
                                <m:r>
                                  <a:rPr lang="es-EC" sz="1400" b="0">
                                    <a:effectLst/>
                                    <a:latin typeface="Cambria Math" panose="02040503050406030204" pitchFamily="18" charset="0"/>
                                  </a:rPr>
                                  <m:t>=</m:t>
                                </m:r>
                                <m:f>
                                  <m:fPr>
                                    <m:ctrlPr>
                                      <a:rPr lang="es-EC" sz="1400" b="0" i="1">
                                        <a:effectLst/>
                                        <a:latin typeface="Cambria Math" panose="02040503050406030204" pitchFamily="18" charset="0"/>
                                      </a:rPr>
                                    </m:ctrlPr>
                                  </m:fPr>
                                  <m:num>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𝑅</m:t>
                                        </m:r>
                                      </m:e>
                                      <m:sub>
                                        <m:r>
                                          <a:rPr lang="es-EC" sz="1400" b="0" i="1">
                                            <a:effectLst/>
                                            <a:latin typeface="Cambria Math" panose="02040503050406030204" pitchFamily="18" charset="0"/>
                                          </a:rPr>
                                          <m:t>850</m:t>
                                        </m:r>
                                      </m:sub>
                                    </m:sSub>
                                    <m:r>
                                      <a:rPr lang="es-EC" sz="1400" b="0">
                                        <a:effectLst/>
                                        <a:latin typeface="Cambria Math" panose="02040503050406030204" pitchFamily="18" charset="0"/>
                                      </a:rPr>
                                      <m:t>− </m:t>
                                    </m:r>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𝑅</m:t>
                                        </m:r>
                                      </m:e>
                                      <m:sub>
                                        <m:r>
                                          <a:rPr lang="es-EC" sz="1400" b="0" i="1">
                                            <a:effectLst/>
                                            <a:latin typeface="Cambria Math" panose="02040503050406030204" pitchFamily="18" charset="0"/>
                                          </a:rPr>
                                          <m:t>660</m:t>
                                        </m:r>
                                      </m:sub>
                                    </m:sSub>
                                  </m:num>
                                  <m:den>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𝑅</m:t>
                                        </m:r>
                                      </m:e>
                                      <m:sub>
                                        <m:r>
                                          <a:rPr lang="es-EC" sz="1400" b="0" i="1">
                                            <a:effectLst/>
                                            <a:latin typeface="Cambria Math" panose="02040503050406030204" pitchFamily="18" charset="0"/>
                                          </a:rPr>
                                          <m:t>850</m:t>
                                        </m:r>
                                      </m:sub>
                                    </m:sSub>
                                    <m:r>
                                      <a:rPr lang="es-EC" sz="1400" b="0">
                                        <a:effectLst/>
                                        <a:latin typeface="Cambria Math" panose="02040503050406030204" pitchFamily="18" charset="0"/>
                                      </a:rPr>
                                      <m:t>+ </m:t>
                                    </m:r>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𝑅</m:t>
                                        </m:r>
                                      </m:e>
                                      <m:sub>
                                        <m:r>
                                          <a:rPr lang="es-EC" sz="1400" b="0" i="1">
                                            <a:effectLst/>
                                            <a:latin typeface="Cambria Math" panose="02040503050406030204" pitchFamily="18" charset="0"/>
                                          </a:rPr>
                                          <m:t>660</m:t>
                                        </m:r>
                                      </m:sub>
                                    </m:sSub>
                                  </m:den>
                                </m:f>
                              </m:oMath>
                            </m:oMathPara>
                          </a14:m>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C" sz="1400" b="0" dirty="0">
                              <a:effectLst/>
                            </a:rPr>
                            <a:t> (</a:t>
                          </a:r>
                          <a:r>
                            <a:rPr lang="es-EC" sz="1400" b="0" dirty="0" err="1">
                              <a:effectLst/>
                            </a:rPr>
                            <a:t>Apan</a:t>
                          </a:r>
                          <a:r>
                            <a:rPr lang="es-EC" sz="1400" b="0" dirty="0">
                              <a:effectLst/>
                            </a:rPr>
                            <a:t>, </a:t>
                          </a:r>
                          <a:r>
                            <a:rPr lang="es-EC" sz="1400" b="0" dirty="0" err="1">
                              <a:effectLst/>
                            </a:rPr>
                            <a:t>Held</a:t>
                          </a:r>
                          <a:r>
                            <a:rPr lang="es-EC" sz="1400" b="0" dirty="0">
                              <a:effectLst/>
                            </a:rPr>
                            <a:t>, </a:t>
                          </a:r>
                          <a:r>
                            <a:rPr lang="es-EC" sz="1400" b="0" dirty="0" err="1">
                              <a:effectLst/>
                            </a:rPr>
                            <a:t>Phinn</a:t>
                          </a:r>
                          <a:r>
                            <a:rPr lang="es-EC" sz="1400" b="0" dirty="0">
                              <a:effectLst/>
                            </a:rPr>
                            <a:t>, &amp; </a:t>
                          </a:r>
                          <a:r>
                            <a:rPr lang="es-EC" sz="1400" b="0" dirty="0" err="1">
                              <a:effectLst/>
                            </a:rPr>
                            <a:t>Markley</a:t>
                          </a:r>
                          <a:r>
                            <a:rPr lang="es-EC" sz="1400" b="0" dirty="0">
                              <a:effectLst/>
                            </a:rPr>
                            <a:t>, 2003)</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93798244"/>
                      </a:ext>
                    </a:extLst>
                  </a:tr>
                  <a:tr h="1189291">
                    <a:tc>
                      <a:txBody>
                        <a:bodyPr/>
                        <a:lstStyle/>
                        <a:p>
                          <a:pPr algn="ctr">
                            <a:lnSpc>
                              <a:spcPct val="200000"/>
                            </a:lnSpc>
                            <a:spcAft>
                              <a:spcPts val="0"/>
                            </a:spcAft>
                          </a:pPr>
                          <a:r>
                            <a:rPr lang="es-EC" sz="1600" b="0" dirty="0">
                              <a:effectLst/>
                            </a:rPr>
                            <a:t>TNDVI</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14:m>
                            <m:oMathPara xmlns:m="http://schemas.openxmlformats.org/officeDocument/2006/math">
                              <m:oMathParaPr>
                                <m:jc m:val="centerGroup"/>
                              </m:oMathParaPr>
                              <m:oMath xmlns:m="http://schemas.openxmlformats.org/officeDocument/2006/math">
                                <m:r>
                                  <a:rPr lang="es-EC" sz="1400" b="0" i="1">
                                    <a:effectLst/>
                                    <a:latin typeface="Cambria Math" panose="02040503050406030204" pitchFamily="18" charset="0"/>
                                  </a:rPr>
                                  <m:t>𝑇𝑁𝐷𝑉𝐼</m:t>
                                </m:r>
                                <m:r>
                                  <a:rPr lang="es-EC" sz="1400" b="0">
                                    <a:effectLst/>
                                    <a:latin typeface="Cambria Math" panose="02040503050406030204" pitchFamily="18" charset="0"/>
                                  </a:rPr>
                                  <m:t>=</m:t>
                                </m:r>
                                <m:rad>
                                  <m:radPr>
                                    <m:degHide m:val="on"/>
                                    <m:ctrlPr>
                                      <a:rPr lang="es-EC" sz="1400" b="0" i="1">
                                        <a:effectLst/>
                                        <a:latin typeface="Cambria Math" panose="02040503050406030204" pitchFamily="18" charset="0"/>
                                      </a:rPr>
                                    </m:ctrlPr>
                                  </m:radPr>
                                  <m:deg/>
                                  <m:e>
                                    <m:f>
                                      <m:fPr>
                                        <m:ctrlPr>
                                          <a:rPr lang="es-EC" sz="1400" b="0" i="1">
                                            <a:effectLst/>
                                            <a:latin typeface="Cambria Math" panose="02040503050406030204" pitchFamily="18" charset="0"/>
                                          </a:rPr>
                                        </m:ctrlPr>
                                      </m:fPr>
                                      <m:num>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𝑅</m:t>
                                            </m:r>
                                          </m:e>
                                          <m:sub>
                                            <m:r>
                                              <a:rPr lang="es-EC" sz="1400" b="0" i="1">
                                                <a:effectLst/>
                                                <a:latin typeface="Cambria Math" panose="02040503050406030204" pitchFamily="18" charset="0"/>
                                              </a:rPr>
                                              <m:t>850</m:t>
                                            </m:r>
                                          </m:sub>
                                        </m:sSub>
                                        <m:r>
                                          <a:rPr lang="es-EC" sz="1400" b="0">
                                            <a:effectLst/>
                                            <a:latin typeface="Cambria Math" panose="02040503050406030204" pitchFamily="18" charset="0"/>
                                          </a:rPr>
                                          <m:t>− </m:t>
                                        </m:r>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𝑅</m:t>
                                            </m:r>
                                          </m:e>
                                          <m:sub>
                                            <m:r>
                                              <a:rPr lang="es-EC" sz="1400" b="0" i="1">
                                                <a:effectLst/>
                                                <a:latin typeface="Cambria Math" panose="02040503050406030204" pitchFamily="18" charset="0"/>
                                              </a:rPr>
                                              <m:t>660</m:t>
                                            </m:r>
                                          </m:sub>
                                        </m:sSub>
                                      </m:num>
                                      <m:den>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𝑅</m:t>
                                            </m:r>
                                          </m:e>
                                          <m:sub>
                                            <m:r>
                                              <a:rPr lang="es-EC" sz="1400" b="0" i="1">
                                                <a:effectLst/>
                                                <a:latin typeface="Cambria Math" panose="02040503050406030204" pitchFamily="18" charset="0"/>
                                              </a:rPr>
                                              <m:t>850</m:t>
                                            </m:r>
                                          </m:sub>
                                        </m:sSub>
                                        <m:r>
                                          <a:rPr lang="es-EC" sz="1400" b="0">
                                            <a:effectLst/>
                                            <a:latin typeface="Cambria Math" panose="02040503050406030204" pitchFamily="18" charset="0"/>
                                          </a:rPr>
                                          <m:t>+ </m:t>
                                        </m:r>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𝑅</m:t>
                                            </m:r>
                                          </m:e>
                                          <m:sub>
                                            <m:r>
                                              <a:rPr lang="es-EC" sz="1400" b="0" i="1">
                                                <a:effectLst/>
                                                <a:latin typeface="Cambria Math" panose="02040503050406030204" pitchFamily="18" charset="0"/>
                                              </a:rPr>
                                              <m:t>660</m:t>
                                            </m:r>
                                          </m:sub>
                                        </m:sSub>
                                      </m:den>
                                    </m:f>
                                    <m:r>
                                      <a:rPr lang="es-EC" sz="1400" b="0">
                                        <a:effectLst/>
                                        <a:latin typeface="Cambria Math" panose="02040503050406030204" pitchFamily="18" charset="0"/>
                                      </a:rPr>
                                      <m:t>+</m:t>
                                    </m:r>
                                    <m:f>
                                      <m:fPr>
                                        <m:ctrlPr>
                                          <a:rPr lang="es-EC" sz="1400" b="0" i="1">
                                            <a:effectLst/>
                                            <a:latin typeface="Cambria Math" panose="02040503050406030204" pitchFamily="18" charset="0"/>
                                          </a:rPr>
                                        </m:ctrlPr>
                                      </m:fPr>
                                      <m:num>
                                        <m:r>
                                          <a:rPr lang="es-EC" sz="1400" b="0" i="1">
                                            <a:effectLst/>
                                            <a:latin typeface="Cambria Math" panose="02040503050406030204" pitchFamily="18" charset="0"/>
                                          </a:rPr>
                                          <m:t>1</m:t>
                                        </m:r>
                                      </m:num>
                                      <m:den>
                                        <m:r>
                                          <a:rPr lang="es-EC" sz="1400" b="0" i="1">
                                            <a:effectLst/>
                                            <a:latin typeface="Cambria Math" panose="02040503050406030204" pitchFamily="18" charset="0"/>
                                          </a:rPr>
                                          <m:t>2</m:t>
                                        </m:r>
                                      </m:den>
                                    </m:f>
                                  </m:e>
                                </m:rad>
                              </m:oMath>
                            </m:oMathPara>
                          </a14:m>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C" sz="1400" b="0">
                              <a:effectLst/>
                            </a:rPr>
                            <a:t>(Apan, Held, Phinn, &amp; Markley, 2003)</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98218938"/>
                      </a:ext>
                    </a:extLst>
                  </a:tr>
                  <a:tr h="821853">
                    <a:tc>
                      <a:txBody>
                        <a:bodyPr/>
                        <a:lstStyle/>
                        <a:p>
                          <a:pPr algn="ctr">
                            <a:lnSpc>
                              <a:spcPct val="200000"/>
                            </a:lnSpc>
                            <a:spcAft>
                              <a:spcPts val="0"/>
                            </a:spcAft>
                          </a:pPr>
                          <a:r>
                            <a:rPr lang="es-EC" sz="1600" b="0" dirty="0">
                              <a:effectLst/>
                            </a:rPr>
                            <a:t>SR-RE</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14:m>
                            <m:oMathPara xmlns:m="http://schemas.openxmlformats.org/officeDocument/2006/math">
                              <m:oMathParaPr>
                                <m:jc m:val="centerGroup"/>
                              </m:oMathParaPr>
                              <m:oMath xmlns:m="http://schemas.openxmlformats.org/officeDocument/2006/math">
                                <m:r>
                                  <a:rPr lang="es-EC" sz="1400" b="0" i="1">
                                    <a:effectLst/>
                                    <a:latin typeface="Cambria Math" panose="02040503050406030204" pitchFamily="18" charset="0"/>
                                  </a:rPr>
                                  <m:t>𝑆𝑅</m:t>
                                </m:r>
                                <m:r>
                                  <a:rPr lang="es-EC" sz="1400" b="0">
                                    <a:effectLst/>
                                    <a:latin typeface="Cambria Math" panose="02040503050406030204" pitchFamily="18" charset="0"/>
                                  </a:rPr>
                                  <m:t>−</m:t>
                                </m:r>
                                <m:r>
                                  <a:rPr lang="es-EC" sz="1400" b="0" i="1">
                                    <a:effectLst/>
                                    <a:latin typeface="Cambria Math" panose="02040503050406030204" pitchFamily="18" charset="0"/>
                                  </a:rPr>
                                  <m:t>𝑅𝐸</m:t>
                                </m:r>
                                <m:r>
                                  <a:rPr lang="es-EC" sz="1400" b="0">
                                    <a:effectLst/>
                                    <a:latin typeface="Cambria Math" panose="02040503050406030204" pitchFamily="18" charset="0"/>
                                  </a:rPr>
                                  <m:t>=</m:t>
                                </m:r>
                                <m:f>
                                  <m:fPr>
                                    <m:ctrlPr>
                                      <a:rPr lang="es-EC" sz="1400" b="0" i="1">
                                        <a:effectLst/>
                                        <a:latin typeface="Cambria Math" panose="02040503050406030204" pitchFamily="18" charset="0"/>
                                      </a:rPr>
                                    </m:ctrlPr>
                                  </m:fPr>
                                  <m:num>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𝑅</m:t>
                                        </m:r>
                                      </m:e>
                                      <m:sub>
                                        <m:r>
                                          <a:rPr lang="es-EC" sz="1400" b="0" i="1">
                                            <a:effectLst/>
                                            <a:latin typeface="Cambria Math" panose="02040503050406030204" pitchFamily="18" charset="0"/>
                                          </a:rPr>
                                          <m:t>850</m:t>
                                        </m:r>
                                      </m:sub>
                                    </m:sSub>
                                  </m:num>
                                  <m:den>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𝑅</m:t>
                                        </m:r>
                                      </m:e>
                                      <m:sub>
                                        <m:r>
                                          <a:rPr lang="es-EC" sz="1400" b="0" i="1">
                                            <a:effectLst/>
                                            <a:latin typeface="Cambria Math" panose="02040503050406030204" pitchFamily="18" charset="0"/>
                                          </a:rPr>
                                          <m:t>700</m:t>
                                        </m:r>
                                      </m:sub>
                                    </m:sSub>
                                  </m:den>
                                </m:f>
                              </m:oMath>
                            </m:oMathPara>
                          </a14:m>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C" sz="1400" b="0">
                              <a:effectLst/>
                            </a:rPr>
                            <a:t>(Gitelson &amp; Merzlyak, 1994)</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26656304"/>
                      </a:ext>
                    </a:extLst>
                  </a:tr>
                  <a:tr h="821853">
                    <a:tc>
                      <a:txBody>
                        <a:bodyPr/>
                        <a:lstStyle/>
                        <a:p>
                          <a:pPr algn="ctr">
                            <a:lnSpc>
                              <a:spcPct val="200000"/>
                            </a:lnSpc>
                            <a:spcAft>
                              <a:spcPts val="0"/>
                            </a:spcAft>
                          </a:pPr>
                          <a:r>
                            <a:rPr lang="es-EC" sz="1600" b="0" dirty="0">
                              <a:effectLst/>
                            </a:rPr>
                            <a:t>NDRE</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14:m>
                            <m:oMathPara xmlns:m="http://schemas.openxmlformats.org/officeDocument/2006/math">
                              <m:oMathParaPr>
                                <m:jc m:val="centerGroup"/>
                              </m:oMathParaPr>
                              <m:oMath xmlns:m="http://schemas.openxmlformats.org/officeDocument/2006/math">
                                <m:r>
                                  <a:rPr lang="es-EC" sz="1400" b="0" i="1">
                                    <a:effectLst/>
                                    <a:latin typeface="Cambria Math" panose="02040503050406030204" pitchFamily="18" charset="0"/>
                                  </a:rPr>
                                  <m:t>𝑁𝐷𝑅𝐸</m:t>
                                </m:r>
                                <m:r>
                                  <a:rPr lang="es-EC" sz="1400" b="0">
                                    <a:effectLst/>
                                    <a:latin typeface="Cambria Math" panose="02040503050406030204" pitchFamily="18" charset="0"/>
                                  </a:rPr>
                                  <m:t>=</m:t>
                                </m:r>
                                <m:f>
                                  <m:fPr>
                                    <m:ctrlPr>
                                      <a:rPr lang="es-EC" sz="1400" b="0" i="1">
                                        <a:effectLst/>
                                        <a:latin typeface="Cambria Math" panose="02040503050406030204" pitchFamily="18" charset="0"/>
                                      </a:rPr>
                                    </m:ctrlPr>
                                  </m:fPr>
                                  <m:num>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𝑅</m:t>
                                        </m:r>
                                      </m:e>
                                      <m:sub>
                                        <m:r>
                                          <a:rPr lang="es-EC" sz="1400" b="0" i="1">
                                            <a:effectLst/>
                                            <a:latin typeface="Cambria Math" panose="02040503050406030204" pitchFamily="18" charset="0"/>
                                          </a:rPr>
                                          <m:t>790</m:t>
                                        </m:r>
                                      </m:sub>
                                    </m:sSub>
                                    <m:r>
                                      <a:rPr lang="es-EC" sz="1400" b="0">
                                        <a:effectLst/>
                                        <a:latin typeface="Cambria Math" panose="02040503050406030204" pitchFamily="18" charset="0"/>
                                      </a:rPr>
                                      <m:t>− </m:t>
                                    </m:r>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𝑅</m:t>
                                        </m:r>
                                      </m:e>
                                      <m:sub>
                                        <m:r>
                                          <a:rPr lang="es-EC" sz="1400" b="0" i="1">
                                            <a:effectLst/>
                                            <a:latin typeface="Cambria Math" panose="02040503050406030204" pitchFamily="18" charset="0"/>
                                          </a:rPr>
                                          <m:t>720</m:t>
                                        </m:r>
                                      </m:sub>
                                    </m:sSub>
                                  </m:num>
                                  <m:den>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𝑅</m:t>
                                        </m:r>
                                      </m:e>
                                      <m:sub>
                                        <m:r>
                                          <a:rPr lang="es-EC" sz="1400" b="0" i="1">
                                            <a:effectLst/>
                                            <a:latin typeface="Cambria Math" panose="02040503050406030204" pitchFamily="18" charset="0"/>
                                          </a:rPr>
                                          <m:t>790</m:t>
                                        </m:r>
                                      </m:sub>
                                    </m:sSub>
                                    <m:r>
                                      <a:rPr lang="es-EC" sz="1400" b="0">
                                        <a:effectLst/>
                                        <a:latin typeface="Cambria Math" panose="02040503050406030204" pitchFamily="18" charset="0"/>
                                      </a:rPr>
                                      <m:t>+ </m:t>
                                    </m:r>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𝑅</m:t>
                                        </m:r>
                                      </m:e>
                                      <m:sub>
                                        <m:r>
                                          <a:rPr lang="es-EC" sz="1400" b="0" i="1">
                                            <a:effectLst/>
                                            <a:latin typeface="Cambria Math" panose="02040503050406030204" pitchFamily="18" charset="0"/>
                                          </a:rPr>
                                          <m:t>720</m:t>
                                        </m:r>
                                      </m:sub>
                                    </m:sSub>
                                  </m:den>
                                </m:f>
                              </m:oMath>
                            </m:oMathPara>
                          </a14:m>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C" sz="1400" b="0" dirty="0">
                              <a:effectLst/>
                            </a:rPr>
                            <a:t>(</a:t>
                          </a:r>
                          <a:r>
                            <a:rPr lang="es-EC" sz="1400" b="0" dirty="0" err="1">
                              <a:effectLst/>
                            </a:rPr>
                            <a:t>Fitzgerald</a:t>
                          </a:r>
                          <a:r>
                            <a:rPr lang="es-EC" sz="1400" b="0" dirty="0">
                              <a:effectLst/>
                            </a:rPr>
                            <a:t> et al, 2006)</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8560358"/>
                      </a:ext>
                    </a:extLst>
                  </a:tr>
                </a:tbl>
              </a:graphicData>
            </a:graphic>
          </p:graphicFrame>
        </mc:Choice>
        <mc:Fallback>
          <p:graphicFrame>
            <p:nvGraphicFramePr>
              <p:cNvPr id="9" name="Tabla 8">
                <a:extLst>
                  <a:ext uri="{FF2B5EF4-FFF2-40B4-BE49-F238E27FC236}">
                    <a16:creationId xmlns:a16="http://schemas.microsoft.com/office/drawing/2014/main" id="{B335792D-A45B-4DA9-BAFC-4853BF87FD27}"/>
                  </a:ext>
                </a:extLst>
              </p:cNvPr>
              <p:cNvGraphicFramePr>
                <a:graphicFrameLocks noGrp="1"/>
              </p:cNvGraphicFramePr>
              <p:nvPr>
                <p:extLst>
                  <p:ext uri="{D42A27DB-BD31-4B8C-83A1-F6EECF244321}">
                    <p14:modId xmlns:p14="http://schemas.microsoft.com/office/powerpoint/2010/main" val="2762422098"/>
                  </p:ext>
                </p:extLst>
              </p:nvPr>
            </p:nvGraphicFramePr>
            <p:xfrm>
              <a:off x="775109" y="2350119"/>
              <a:ext cx="7593782" cy="4293997"/>
            </p:xfrm>
            <a:graphic>
              <a:graphicData uri="http://schemas.openxmlformats.org/drawingml/2006/table">
                <a:tbl>
                  <a:tblPr firstRow="1" firstCol="1" bandRow="1">
                    <a:tableStyleId>{5C22544A-7EE6-4342-B048-85BDC9FD1C3A}</a:tableStyleId>
                  </a:tblPr>
                  <a:tblGrid>
                    <a:gridCol w="2017841">
                      <a:extLst>
                        <a:ext uri="{9D8B030D-6E8A-4147-A177-3AD203B41FA5}">
                          <a16:colId xmlns:a16="http://schemas.microsoft.com/office/drawing/2014/main" val="861989511"/>
                        </a:ext>
                      </a:extLst>
                    </a:gridCol>
                    <a:gridCol w="2670441">
                      <a:extLst>
                        <a:ext uri="{9D8B030D-6E8A-4147-A177-3AD203B41FA5}">
                          <a16:colId xmlns:a16="http://schemas.microsoft.com/office/drawing/2014/main" val="2834524966"/>
                        </a:ext>
                      </a:extLst>
                    </a:gridCol>
                    <a:gridCol w="2905500">
                      <a:extLst>
                        <a:ext uri="{9D8B030D-6E8A-4147-A177-3AD203B41FA5}">
                          <a16:colId xmlns:a16="http://schemas.microsoft.com/office/drawing/2014/main" val="2106699748"/>
                        </a:ext>
                      </a:extLst>
                    </a:gridCol>
                  </a:tblGrid>
                  <a:tr h="419354">
                    <a:tc>
                      <a:txBody>
                        <a:bodyPr/>
                        <a:lstStyle/>
                        <a:p>
                          <a:pPr algn="ctr">
                            <a:lnSpc>
                              <a:spcPct val="200000"/>
                            </a:lnSpc>
                            <a:spcAft>
                              <a:spcPts val="0"/>
                            </a:spcAft>
                          </a:pPr>
                          <a:r>
                            <a:rPr lang="es-EC" sz="1600" b="0" dirty="0">
                              <a:effectLst/>
                            </a:rPr>
                            <a:t>Índice de vegetación</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C" sz="1600" b="0" dirty="0">
                              <a:effectLst/>
                            </a:rPr>
                            <a:t>Fórmula</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C" sz="1600" b="0" dirty="0">
                              <a:effectLst/>
                            </a:rPr>
                            <a:t>Referencia</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8365926"/>
                      </a:ext>
                    </a:extLst>
                  </a:tr>
                  <a:tr h="871474">
                    <a:tc>
                      <a:txBody>
                        <a:bodyPr/>
                        <a:lstStyle/>
                        <a:p>
                          <a:pPr algn="ctr">
                            <a:lnSpc>
                              <a:spcPct val="200000"/>
                            </a:lnSpc>
                            <a:spcAft>
                              <a:spcPts val="0"/>
                            </a:spcAft>
                          </a:pPr>
                          <a:r>
                            <a:rPr lang="es-EC" sz="1600" b="0" dirty="0">
                              <a:effectLst/>
                            </a:rPr>
                            <a:t>NDVI</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75799" t="-48951" r="-110046" b="-346154"/>
                          </a:stretch>
                        </a:blipFill>
                      </a:tcPr>
                    </a:tc>
                    <a:tc>
                      <a:txBody>
                        <a:bodyPr/>
                        <a:lstStyle/>
                        <a:p>
                          <a:pPr algn="ctr">
                            <a:lnSpc>
                              <a:spcPct val="200000"/>
                            </a:lnSpc>
                            <a:spcAft>
                              <a:spcPts val="0"/>
                            </a:spcAft>
                          </a:pPr>
                          <a:r>
                            <a:rPr lang="es-EC" sz="1400" b="0" dirty="0">
                              <a:effectLst/>
                            </a:rPr>
                            <a:t> (</a:t>
                          </a:r>
                          <a:r>
                            <a:rPr lang="es-EC" sz="1400" b="0" dirty="0" err="1">
                              <a:effectLst/>
                            </a:rPr>
                            <a:t>Apan</a:t>
                          </a:r>
                          <a:r>
                            <a:rPr lang="es-EC" sz="1400" b="0" dirty="0">
                              <a:effectLst/>
                            </a:rPr>
                            <a:t>, </a:t>
                          </a:r>
                          <a:r>
                            <a:rPr lang="es-EC" sz="1400" b="0" dirty="0" err="1">
                              <a:effectLst/>
                            </a:rPr>
                            <a:t>Held</a:t>
                          </a:r>
                          <a:r>
                            <a:rPr lang="es-EC" sz="1400" b="0" dirty="0">
                              <a:effectLst/>
                            </a:rPr>
                            <a:t>, </a:t>
                          </a:r>
                          <a:r>
                            <a:rPr lang="es-EC" sz="1400" b="0" dirty="0" err="1">
                              <a:effectLst/>
                            </a:rPr>
                            <a:t>Phinn</a:t>
                          </a:r>
                          <a:r>
                            <a:rPr lang="es-EC" sz="1400" b="0" dirty="0">
                              <a:effectLst/>
                            </a:rPr>
                            <a:t>, &amp; </a:t>
                          </a:r>
                          <a:r>
                            <a:rPr lang="es-EC" sz="1400" b="0" dirty="0" err="1">
                              <a:effectLst/>
                            </a:rPr>
                            <a:t>Markley</a:t>
                          </a:r>
                          <a:r>
                            <a:rPr lang="es-EC" sz="1400" b="0" dirty="0">
                              <a:effectLst/>
                            </a:rPr>
                            <a:t>, 2003)</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93798244"/>
                      </a:ext>
                    </a:extLst>
                  </a:tr>
                  <a:tr h="1260729">
                    <a:tc>
                      <a:txBody>
                        <a:bodyPr/>
                        <a:lstStyle/>
                        <a:p>
                          <a:pPr algn="ctr">
                            <a:lnSpc>
                              <a:spcPct val="200000"/>
                            </a:lnSpc>
                            <a:spcAft>
                              <a:spcPts val="0"/>
                            </a:spcAft>
                          </a:pPr>
                          <a:r>
                            <a:rPr lang="es-EC" sz="1600" b="0" dirty="0">
                              <a:effectLst/>
                            </a:rPr>
                            <a:t>TNDVI</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75799" t="-102899" r="-110046" b="-139130"/>
                          </a:stretch>
                        </a:blipFill>
                      </a:tcPr>
                    </a:tc>
                    <a:tc>
                      <a:txBody>
                        <a:bodyPr/>
                        <a:lstStyle/>
                        <a:p>
                          <a:pPr algn="ctr">
                            <a:lnSpc>
                              <a:spcPct val="200000"/>
                            </a:lnSpc>
                            <a:spcAft>
                              <a:spcPts val="0"/>
                            </a:spcAft>
                          </a:pPr>
                          <a:r>
                            <a:rPr lang="es-EC" sz="1400" b="0">
                              <a:effectLst/>
                            </a:rPr>
                            <a:t>(Apan, Held, Phinn, &amp; Markley, 2003)</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98218938"/>
                      </a:ext>
                    </a:extLst>
                  </a:tr>
                  <a:tr h="871220">
                    <a:tc>
                      <a:txBody>
                        <a:bodyPr/>
                        <a:lstStyle/>
                        <a:p>
                          <a:pPr algn="ctr">
                            <a:lnSpc>
                              <a:spcPct val="200000"/>
                            </a:lnSpc>
                            <a:spcAft>
                              <a:spcPts val="0"/>
                            </a:spcAft>
                          </a:pPr>
                          <a:r>
                            <a:rPr lang="es-EC" sz="1600" b="0" dirty="0">
                              <a:effectLst/>
                            </a:rPr>
                            <a:t>SR-RE</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75799" t="-293706" r="-110046" b="-101399"/>
                          </a:stretch>
                        </a:blipFill>
                      </a:tcPr>
                    </a:tc>
                    <a:tc>
                      <a:txBody>
                        <a:bodyPr/>
                        <a:lstStyle/>
                        <a:p>
                          <a:pPr algn="ctr">
                            <a:lnSpc>
                              <a:spcPct val="200000"/>
                            </a:lnSpc>
                            <a:spcAft>
                              <a:spcPts val="0"/>
                            </a:spcAft>
                          </a:pPr>
                          <a:r>
                            <a:rPr lang="es-EC" sz="1400" b="0">
                              <a:effectLst/>
                            </a:rPr>
                            <a:t>(Gitelson &amp; Merzlyak, 1994)</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26656304"/>
                      </a:ext>
                    </a:extLst>
                  </a:tr>
                  <a:tr h="871220">
                    <a:tc>
                      <a:txBody>
                        <a:bodyPr/>
                        <a:lstStyle/>
                        <a:p>
                          <a:pPr algn="ctr">
                            <a:lnSpc>
                              <a:spcPct val="200000"/>
                            </a:lnSpc>
                            <a:spcAft>
                              <a:spcPts val="0"/>
                            </a:spcAft>
                          </a:pPr>
                          <a:r>
                            <a:rPr lang="es-EC" sz="1600" b="0" dirty="0">
                              <a:effectLst/>
                            </a:rPr>
                            <a:t>NDRE</a:t>
                          </a:r>
                          <a:endParaRPr lang="es-EC"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75799" t="-393706" r="-110046" b="-1399"/>
                          </a:stretch>
                        </a:blipFill>
                      </a:tcPr>
                    </a:tc>
                    <a:tc>
                      <a:txBody>
                        <a:bodyPr/>
                        <a:lstStyle/>
                        <a:p>
                          <a:pPr algn="ctr">
                            <a:lnSpc>
                              <a:spcPct val="200000"/>
                            </a:lnSpc>
                            <a:spcAft>
                              <a:spcPts val="0"/>
                            </a:spcAft>
                          </a:pPr>
                          <a:r>
                            <a:rPr lang="es-EC" sz="1400" b="0" dirty="0">
                              <a:effectLst/>
                            </a:rPr>
                            <a:t>(</a:t>
                          </a:r>
                          <a:r>
                            <a:rPr lang="es-EC" sz="1400" b="0" dirty="0" err="1">
                              <a:effectLst/>
                            </a:rPr>
                            <a:t>Fitzgerald</a:t>
                          </a:r>
                          <a:r>
                            <a:rPr lang="es-EC" sz="1400" b="0" dirty="0">
                              <a:effectLst/>
                            </a:rPr>
                            <a:t> et al, 2006)</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8560358"/>
                      </a:ext>
                    </a:extLst>
                  </a:tr>
                </a:tbl>
              </a:graphicData>
            </a:graphic>
          </p:graphicFrame>
        </mc:Fallback>
      </mc:AlternateContent>
      <p:sp>
        <p:nvSpPr>
          <p:cNvPr id="10" name="Título 1">
            <a:extLst>
              <a:ext uri="{FF2B5EF4-FFF2-40B4-BE49-F238E27FC236}">
                <a16:creationId xmlns:a16="http://schemas.microsoft.com/office/drawing/2014/main" id="{51ADF6A4-3CC1-4362-870D-7458B78F3593}"/>
              </a:ext>
            </a:extLst>
          </p:cNvPr>
          <p:cNvSpPr txBox="1">
            <a:spLocks/>
          </p:cNvSpPr>
          <p:nvPr/>
        </p:nvSpPr>
        <p:spPr>
          <a:xfrm>
            <a:off x="628650" y="1773547"/>
            <a:ext cx="7886700" cy="576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dirty="0">
                <a:cs typeface="Times New Roman" panose="02020603050405020304" pitchFamily="18" charset="0"/>
              </a:rPr>
              <a:t>Generación de los índices de vegetación</a:t>
            </a:r>
            <a:endParaRPr lang="es-EC" sz="2000" dirty="0">
              <a:cs typeface="Times New Roman" panose="02020603050405020304" pitchFamily="18" charset="0"/>
            </a:endParaRPr>
          </a:p>
        </p:txBody>
      </p:sp>
      <p:sp>
        <p:nvSpPr>
          <p:cNvPr id="7" name="Título 1">
            <a:extLst>
              <a:ext uri="{FF2B5EF4-FFF2-40B4-BE49-F238E27FC236}">
                <a16:creationId xmlns:a16="http://schemas.microsoft.com/office/drawing/2014/main" id="{18B81E2E-9F1C-4757-BE25-2BF99C1A3E9A}"/>
              </a:ext>
            </a:extLst>
          </p:cNvPr>
          <p:cNvSpPr>
            <a:spLocks noGrp="1"/>
          </p:cNvSpPr>
          <p:nvPr>
            <p:ph type="title"/>
          </p:nvPr>
        </p:nvSpPr>
        <p:spPr>
          <a:xfrm>
            <a:off x="628650" y="392752"/>
            <a:ext cx="7886700" cy="576570"/>
          </a:xfrm>
        </p:spPr>
        <p:txBody>
          <a:bodyPr>
            <a:normAutofit/>
          </a:bodyPr>
          <a:lstStyle/>
          <a:p>
            <a:r>
              <a:rPr lang="es-ES" sz="3200" dirty="0">
                <a:cs typeface="Times New Roman" panose="02020603050405020304" pitchFamily="18" charset="0"/>
              </a:rPr>
              <a:t>Metodología</a:t>
            </a:r>
            <a:endParaRPr lang="es-EC" sz="3200" dirty="0">
              <a:cs typeface="Times New Roman" panose="02020603050405020304" pitchFamily="18" charset="0"/>
            </a:endParaRPr>
          </a:p>
        </p:txBody>
      </p:sp>
      <p:sp>
        <p:nvSpPr>
          <p:cNvPr id="8" name="Título 1">
            <a:extLst>
              <a:ext uri="{FF2B5EF4-FFF2-40B4-BE49-F238E27FC236}">
                <a16:creationId xmlns:a16="http://schemas.microsoft.com/office/drawing/2014/main" id="{90BD84CE-5E85-4623-98D6-AC3111194D21}"/>
              </a:ext>
            </a:extLst>
          </p:cNvPr>
          <p:cNvSpPr txBox="1">
            <a:spLocks/>
          </p:cNvSpPr>
          <p:nvPr/>
        </p:nvSpPr>
        <p:spPr>
          <a:xfrm>
            <a:off x="628650" y="1121722"/>
            <a:ext cx="7886700" cy="576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a:cs typeface="Times New Roman" panose="02020603050405020304" pitchFamily="18" charset="0"/>
              </a:rPr>
              <a:t>Datos Radiométricos</a:t>
            </a:r>
            <a:endParaRPr lang="es-EC" sz="2400" dirty="0">
              <a:cs typeface="Times New Roman" panose="02020603050405020304" pitchFamily="18" charset="0"/>
            </a:endParaRPr>
          </a:p>
        </p:txBody>
      </p:sp>
    </p:spTree>
    <p:extLst>
      <p:ext uri="{BB962C8B-B14F-4D97-AF65-F5344CB8AC3E}">
        <p14:creationId xmlns:p14="http://schemas.microsoft.com/office/powerpoint/2010/main" val="3162740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18B81E2E-9F1C-4757-BE25-2BF99C1A3E9A}"/>
              </a:ext>
            </a:extLst>
          </p:cNvPr>
          <p:cNvSpPr>
            <a:spLocks noGrp="1"/>
          </p:cNvSpPr>
          <p:nvPr>
            <p:ph type="title"/>
          </p:nvPr>
        </p:nvSpPr>
        <p:spPr>
          <a:xfrm>
            <a:off x="628650" y="392752"/>
            <a:ext cx="7886700" cy="576570"/>
          </a:xfrm>
        </p:spPr>
        <p:txBody>
          <a:bodyPr>
            <a:normAutofit/>
          </a:bodyPr>
          <a:lstStyle/>
          <a:p>
            <a:r>
              <a:rPr lang="es-ES" sz="3200" dirty="0">
                <a:cs typeface="Times New Roman" panose="02020603050405020304" pitchFamily="18" charset="0"/>
              </a:rPr>
              <a:t>Metodología</a:t>
            </a:r>
            <a:endParaRPr lang="es-EC" sz="3200" dirty="0">
              <a:cs typeface="Times New Roman" panose="02020603050405020304" pitchFamily="18" charset="0"/>
            </a:endParaRPr>
          </a:p>
        </p:txBody>
      </p:sp>
      <p:sp>
        <p:nvSpPr>
          <p:cNvPr id="13" name="Rectángulo 12">
            <a:extLst>
              <a:ext uri="{FF2B5EF4-FFF2-40B4-BE49-F238E27FC236}">
                <a16:creationId xmlns:a16="http://schemas.microsoft.com/office/drawing/2014/main" id="{018A1A80-96F5-4F03-BC55-D2C69A1490AA}"/>
              </a:ext>
            </a:extLst>
          </p:cNvPr>
          <p:cNvSpPr/>
          <p:nvPr/>
        </p:nvSpPr>
        <p:spPr>
          <a:xfrm>
            <a:off x="217168" y="2584521"/>
            <a:ext cx="2331720" cy="768746"/>
          </a:xfrm>
          <a:prstGeom prst="rect">
            <a:avLst/>
          </a:prstGeom>
          <a:noFill/>
          <a:ln w="127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dirty="0">
                <a:solidFill>
                  <a:schemeClr val="tx1"/>
                </a:solidFill>
                <a:latin typeface="+mj-lt"/>
              </a:rPr>
              <a:t>Puntos de apoyo fotogramétrico</a:t>
            </a:r>
          </a:p>
        </p:txBody>
      </p:sp>
      <p:sp>
        <p:nvSpPr>
          <p:cNvPr id="14" name="Rectángulo 13">
            <a:extLst>
              <a:ext uri="{FF2B5EF4-FFF2-40B4-BE49-F238E27FC236}">
                <a16:creationId xmlns:a16="http://schemas.microsoft.com/office/drawing/2014/main" id="{40B8449F-1682-464D-9855-759B6BFDF4FF}"/>
              </a:ext>
            </a:extLst>
          </p:cNvPr>
          <p:cNvSpPr/>
          <p:nvPr/>
        </p:nvSpPr>
        <p:spPr>
          <a:xfrm>
            <a:off x="217168" y="4904502"/>
            <a:ext cx="2331720" cy="768746"/>
          </a:xfrm>
          <a:prstGeom prst="rect">
            <a:avLst/>
          </a:prstGeom>
          <a:noFill/>
          <a:ln w="127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chemeClr val="tx1"/>
                </a:solidFill>
                <a:latin typeface="+mj-lt"/>
              </a:rPr>
              <a:t>Generación de índices de vegetación</a:t>
            </a:r>
            <a:endParaRPr lang="es-ES" sz="1800" dirty="0">
              <a:solidFill>
                <a:schemeClr val="tx1"/>
              </a:solidFill>
              <a:latin typeface="+mj-lt"/>
            </a:endParaRPr>
          </a:p>
        </p:txBody>
      </p:sp>
      <p:sp>
        <p:nvSpPr>
          <p:cNvPr id="15" name="Rectángulo 14">
            <a:extLst>
              <a:ext uri="{FF2B5EF4-FFF2-40B4-BE49-F238E27FC236}">
                <a16:creationId xmlns:a16="http://schemas.microsoft.com/office/drawing/2014/main" id="{C09A3826-D580-4966-945A-5D23B92DE520}"/>
              </a:ext>
            </a:extLst>
          </p:cNvPr>
          <p:cNvSpPr/>
          <p:nvPr/>
        </p:nvSpPr>
        <p:spPr>
          <a:xfrm>
            <a:off x="217168" y="6074229"/>
            <a:ext cx="2331720" cy="651644"/>
          </a:xfrm>
          <a:prstGeom prst="rect">
            <a:avLst/>
          </a:prstGeom>
          <a:noFill/>
          <a:ln w="127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chemeClr val="tx1"/>
                </a:solidFill>
                <a:latin typeface="+mj-lt"/>
              </a:rPr>
              <a:t>Análisis estadístico</a:t>
            </a:r>
            <a:endParaRPr lang="es-ES" sz="1800" dirty="0">
              <a:solidFill>
                <a:schemeClr val="tx1"/>
              </a:solidFill>
              <a:latin typeface="+mj-lt"/>
            </a:endParaRPr>
          </a:p>
        </p:txBody>
      </p:sp>
      <p:cxnSp>
        <p:nvCxnSpPr>
          <p:cNvPr id="16" name="Conector recto de flecha 15">
            <a:extLst>
              <a:ext uri="{FF2B5EF4-FFF2-40B4-BE49-F238E27FC236}">
                <a16:creationId xmlns:a16="http://schemas.microsoft.com/office/drawing/2014/main" id="{FEFF64CC-BDA4-4129-B585-5A059D509FBC}"/>
              </a:ext>
            </a:extLst>
          </p:cNvPr>
          <p:cNvCxnSpPr>
            <a:cxnSpLocks/>
            <a:endCxn id="13" idx="0"/>
          </p:cNvCxnSpPr>
          <p:nvPr/>
        </p:nvCxnSpPr>
        <p:spPr>
          <a:xfrm>
            <a:off x="1383028" y="2208226"/>
            <a:ext cx="0" cy="376295"/>
          </a:xfrm>
          <a:prstGeom prst="straightConnector1">
            <a:avLst/>
          </a:prstGeom>
          <a:ln w="127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Conector recto de flecha 16">
            <a:extLst>
              <a:ext uri="{FF2B5EF4-FFF2-40B4-BE49-F238E27FC236}">
                <a16:creationId xmlns:a16="http://schemas.microsoft.com/office/drawing/2014/main" id="{8CF5BE55-BB1C-4416-94BA-810C3A924124}"/>
              </a:ext>
            </a:extLst>
          </p:cNvPr>
          <p:cNvCxnSpPr>
            <a:stCxn id="13" idx="2"/>
          </p:cNvCxnSpPr>
          <p:nvPr/>
        </p:nvCxnSpPr>
        <p:spPr>
          <a:xfrm>
            <a:off x="1383028" y="3353267"/>
            <a:ext cx="0" cy="371096"/>
          </a:xfrm>
          <a:prstGeom prst="straightConnector1">
            <a:avLst/>
          </a:prstGeom>
          <a:ln w="127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Conector recto de flecha 17">
            <a:extLst>
              <a:ext uri="{FF2B5EF4-FFF2-40B4-BE49-F238E27FC236}">
                <a16:creationId xmlns:a16="http://schemas.microsoft.com/office/drawing/2014/main" id="{3ED7BFFC-1EF2-40FD-A1EA-7D3A3A58DF7A}"/>
              </a:ext>
            </a:extLst>
          </p:cNvPr>
          <p:cNvCxnSpPr>
            <a:stCxn id="14" idx="2"/>
          </p:cNvCxnSpPr>
          <p:nvPr/>
        </p:nvCxnSpPr>
        <p:spPr>
          <a:xfrm>
            <a:off x="1383028" y="5673248"/>
            <a:ext cx="0" cy="375320"/>
          </a:xfrm>
          <a:prstGeom prst="straightConnector1">
            <a:avLst/>
          </a:prstGeom>
          <a:ln w="127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ángulo 18">
            <a:extLst>
              <a:ext uri="{FF2B5EF4-FFF2-40B4-BE49-F238E27FC236}">
                <a16:creationId xmlns:a16="http://schemas.microsoft.com/office/drawing/2014/main" id="{8560F1C8-91F6-4BC8-93BC-23389273195E}"/>
              </a:ext>
            </a:extLst>
          </p:cNvPr>
          <p:cNvSpPr/>
          <p:nvPr/>
        </p:nvSpPr>
        <p:spPr>
          <a:xfrm>
            <a:off x="217168" y="1781144"/>
            <a:ext cx="2331720" cy="419004"/>
          </a:xfrm>
          <a:prstGeom prst="rect">
            <a:avLst/>
          </a:prstGeom>
          <a:noFill/>
          <a:ln w="127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S" dirty="0">
                <a:solidFill>
                  <a:schemeClr val="tx1"/>
                </a:solidFill>
                <a:latin typeface="+mj-lt"/>
              </a:rPr>
              <a:t>Planificación de vuelo</a:t>
            </a:r>
          </a:p>
        </p:txBody>
      </p:sp>
      <p:sp>
        <p:nvSpPr>
          <p:cNvPr id="20" name="Título 1">
            <a:extLst>
              <a:ext uri="{FF2B5EF4-FFF2-40B4-BE49-F238E27FC236}">
                <a16:creationId xmlns:a16="http://schemas.microsoft.com/office/drawing/2014/main" id="{90BD84CE-5E85-4623-98D6-AC3111194D21}"/>
              </a:ext>
            </a:extLst>
          </p:cNvPr>
          <p:cNvSpPr txBox="1">
            <a:spLocks/>
          </p:cNvSpPr>
          <p:nvPr/>
        </p:nvSpPr>
        <p:spPr>
          <a:xfrm>
            <a:off x="628650" y="1121722"/>
            <a:ext cx="7886700" cy="576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a:cs typeface="Times New Roman" panose="02020603050405020304" pitchFamily="18" charset="0"/>
              </a:rPr>
              <a:t>Imágenes multiespectrales</a:t>
            </a:r>
            <a:endParaRPr lang="es-EC" sz="2400" dirty="0">
              <a:cs typeface="Times New Roman" panose="02020603050405020304" pitchFamily="18" charset="0"/>
            </a:endParaRPr>
          </a:p>
        </p:txBody>
      </p:sp>
      <p:graphicFrame>
        <p:nvGraphicFramePr>
          <p:cNvPr id="21" name="Tabla 20"/>
          <p:cNvGraphicFramePr>
            <a:graphicFrameLocks noGrp="1"/>
          </p:cNvGraphicFramePr>
          <p:nvPr>
            <p:extLst>
              <p:ext uri="{D42A27DB-BD31-4B8C-83A1-F6EECF244321}">
                <p14:modId xmlns:p14="http://schemas.microsoft.com/office/powerpoint/2010/main" val="835022992"/>
              </p:ext>
            </p:extLst>
          </p:nvPr>
        </p:nvGraphicFramePr>
        <p:xfrm>
          <a:off x="2826192" y="5217170"/>
          <a:ext cx="6075373" cy="1508703"/>
        </p:xfrm>
        <a:graphic>
          <a:graphicData uri="http://schemas.openxmlformats.org/drawingml/2006/table">
            <a:tbl>
              <a:tblPr firstRow="1" firstCol="1" bandRow="1">
                <a:tableStyleId>{93296810-A885-4BE3-A3E7-6D5BEEA58F35}</a:tableStyleId>
              </a:tblPr>
              <a:tblGrid>
                <a:gridCol w="1296000">
                  <a:extLst>
                    <a:ext uri="{9D8B030D-6E8A-4147-A177-3AD203B41FA5}">
                      <a16:colId xmlns:a16="http://schemas.microsoft.com/office/drawing/2014/main" val="54894426"/>
                    </a:ext>
                  </a:extLst>
                </a:gridCol>
                <a:gridCol w="1371600">
                  <a:extLst>
                    <a:ext uri="{9D8B030D-6E8A-4147-A177-3AD203B41FA5}">
                      <a16:colId xmlns:a16="http://schemas.microsoft.com/office/drawing/2014/main" val="3844879945"/>
                    </a:ext>
                  </a:extLst>
                </a:gridCol>
                <a:gridCol w="1214846">
                  <a:extLst>
                    <a:ext uri="{9D8B030D-6E8A-4147-A177-3AD203B41FA5}">
                      <a16:colId xmlns:a16="http://schemas.microsoft.com/office/drawing/2014/main" val="2466946817"/>
                    </a:ext>
                  </a:extLst>
                </a:gridCol>
                <a:gridCol w="496388">
                  <a:extLst>
                    <a:ext uri="{9D8B030D-6E8A-4147-A177-3AD203B41FA5}">
                      <a16:colId xmlns:a16="http://schemas.microsoft.com/office/drawing/2014/main" val="1248000934"/>
                    </a:ext>
                  </a:extLst>
                </a:gridCol>
                <a:gridCol w="1058092">
                  <a:extLst>
                    <a:ext uri="{9D8B030D-6E8A-4147-A177-3AD203B41FA5}">
                      <a16:colId xmlns:a16="http://schemas.microsoft.com/office/drawing/2014/main" val="3729514458"/>
                    </a:ext>
                  </a:extLst>
                </a:gridCol>
                <a:gridCol w="638447">
                  <a:extLst>
                    <a:ext uri="{9D8B030D-6E8A-4147-A177-3AD203B41FA5}">
                      <a16:colId xmlns:a16="http://schemas.microsoft.com/office/drawing/2014/main" val="3020549170"/>
                    </a:ext>
                  </a:extLst>
                </a:gridCol>
              </a:tblGrid>
              <a:tr h="320105">
                <a:tc>
                  <a:txBody>
                    <a:bodyPr/>
                    <a:lstStyle/>
                    <a:p>
                      <a:pPr algn="ctr">
                        <a:lnSpc>
                          <a:spcPct val="107000"/>
                        </a:lnSpc>
                        <a:spcAft>
                          <a:spcPts val="0"/>
                        </a:spcAft>
                      </a:pPr>
                      <a:r>
                        <a:rPr lang="es-EC" sz="1400" b="0" dirty="0">
                          <a:effectLst/>
                          <a:latin typeface="+mj-lt"/>
                        </a:rPr>
                        <a:t>Captura de </a:t>
                      </a:r>
                      <a:r>
                        <a:rPr lang="es-EC" sz="1400" b="0" dirty="0" err="1">
                          <a:effectLst/>
                          <a:latin typeface="+mj-lt"/>
                        </a:rPr>
                        <a:t>imgs</a:t>
                      </a:r>
                      <a:r>
                        <a:rPr lang="es-EC" sz="1400" b="0" dirty="0">
                          <a:effectLst/>
                          <a:latin typeface="+mj-lt"/>
                        </a:rPr>
                        <a:t> </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Fase fenológica</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s-EC" sz="1400" b="0">
                          <a:effectLst/>
                          <a:latin typeface="+mj-lt"/>
                        </a:rPr>
                        <a:t>Zona 1</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gridSpan="2">
                  <a:txBody>
                    <a:bodyPr/>
                    <a:lstStyle/>
                    <a:p>
                      <a:pPr algn="ctr">
                        <a:lnSpc>
                          <a:spcPct val="107000"/>
                        </a:lnSpc>
                        <a:spcAft>
                          <a:spcPts val="0"/>
                        </a:spcAft>
                      </a:pPr>
                      <a:r>
                        <a:rPr lang="es-EC" sz="1400" b="0">
                          <a:effectLst/>
                          <a:latin typeface="+mj-lt"/>
                        </a:rPr>
                        <a:t>Zona 2</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38909756"/>
                  </a:ext>
                </a:extLst>
              </a:tr>
              <a:tr h="224095">
                <a:tc>
                  <a:txBody>
                    <a:bodyPr/>
                    <a:lstStyle/>
                    <a:p>
                      <a:endParaRPr lang="es-EC" sz="1400" b="0" dirty="0">
                        <a:effectLst/>
                        <a:latin typeface="+mj-lt"/>
                        <a:cs typeface="Times New Roman" panose="02020603050405020304" pitchFamily="18" charset="0"/>
                      </a:endParaRPr>
                    </a:p>
                  </a:txBody>
                  <a:tcPr marL="68580" marR="68580" marT="0" marB="0" anchor="ctr"/>
                </a:tc>
                <a:tc>
                  <a:txBody>
                    <a:bodyPr/>
                    <a:lstStyle/>
                    <a:p>
                      <a:endParaRPr lang="es-EC" sz="1400" b="0">
                        <a:effectLst/>
                        <a:latin typeface="+mj-lt"/>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Fecha</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Dds*</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Fecha</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Dds*</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39292131"/>
                  </a:ext>
                </a:extLst>
              </a:tr>
              <a:tr h="320105">
                <a:tc>
                  <a:txBody>
                    <a:bodyPr/>
                    <a:lstStyle/>
                    <a:p>
                      <a:pPr algn="ctr">
                        <a:lnSpc>
                          <a:spcPct val="107000"/>
                        </a:lnSpc>
                        <a:spcAft>
                          <a:spcPts val="0"/>
                        </a:spcAft>
                      </a:pPr>
                      <a:r>
                        <a:rPr lang="es-EC" sz="1400" b="0" dirty="0">
                          <a:effectLst/>
                          <a:latin typeface="+mj-lt"/>
                        </a:rPr>
                        <a:t>Toma Nº1</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Floración</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12/11/19</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76</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14/11/19</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78</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9992207"/>
                  </a:ext>
                </a:extLst>
              </a:tr>
              <a:tr h="320105">
                <a:tc>
                  <a:txBody>
                    <a:bodyPr/>
                    <a:lstStyle/>
                    <a:p>
                      <a:pPr algn="ctr">
                        <a:lnSpc>
                          <a:spcPct val="107000"/>
                        </a:lnSpc>
                        <a:spcAft>
                          <a:spcPts val="0"/>
                        </a:spcAft>
                      </a:pPr>
                      <a:r>
                        <a:rPr lang="es-EC" sz="1400" b="0">
                          <a:effectLst/>
                          <a:latin typeface="+mj-lt"/>
                        </a:rPr>
                        <a:t>Toma Nº2</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Reproductivo</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04/12/19</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98</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05/12/19</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98</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2577626"/>
                  </a:ext>
                </a:extLst>
              </a:tr>
              <a:tr h="320105">
                <a:tc>
                  <a:txBody>
                    <a:bodyPr/>
                    <a:lstStyle/>
                    <a:p>
                      <a:pPr algn="ctr">
                        <a:lnSpc>
                          <a:spcPct val="107000"/>
                        </a:lnSpc>
                        <a:spcAft>
                          <a:spcPts val="0"/>
                        </a:spcAft>
                      </a:pPr>
                      <a:r>
                        <a:rPr lang="es-EC" sz="1400" b="0">
                          <a:effectLst/>
                          <a:latin typeface="+mj-lt"/>
                        </a:rPr>
                        <a:t>Toma Nº3</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Envainamiento</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18/12/19</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a:effectLst/>
                          <a:latin typeface="+mj-lt"/>
                        </a:rPr>
                        <a:t>113</a:t>
                      </a:r>
                      <a:endParaRPr lang="es-EC" sz="1400" b="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20/12/19</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0" dirty="0">
                          <a:effectLst/>
                          <a:latin typeface="+mj-lt"/>
                        </a:rPr>
                        <a:t>114</a:t>
                      </a:r>
                      <a:endParaRPr lang="es-EC" sz="1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5614975"/>
                  </a:ext>
                </a:extLst>
              </a:tr>
            </a:tbl>
          </a:graphicData>
        </a:graphic>
      </p:graphicFrame>
      <p:sp>
        <p:nvSpPr>
          <p:cNvPr id="22" name="Rectángulo 21">
            <a:extLst>
              <a:ext uri="{FF2B5EF4-FFF2-40B4-BE49-F238E27FC236}">
                <a16:creationId xmlns:a16="http://schemas.microsoft.com/office/drawing/2014/main" id="{018A1A80-96F5-4F03-BC55-D2C69A1490AA}"/>
              </a:ext>
            </a:extLst>
          </p:cNvPr>
          <p:cNvSpPr/>
          <p:nvPr/>
        </p:nvSpPr>
        <p:spPr>
          <a:xfrm>
            <a:off x="217168" y="3737640"/>
            <a:ext cx="2331720" cy="768746"/>
          </a:xfrm>
          <a:prstGeom prst="rect">
            <a:avLst/>
          </a:prstGeom>
          <a:noFill/>
          <a:ln w="127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dirty="0">
                <a:solidFill>
                  <a:schemeClr val="tx1"/>
                </a:solidFill>
                <a:latin typeface="+mj-lt"/>
              </a:rPr>
              <a:t>Proceso fotogramétrico</a:t>
            </a:r>
          </a:p>
        </p:txBody>
      </p:sp>
      <p:cxnSp>
        <p:nvCxnSpPr>
          <p:cNvPr id="23" name="Conector recto de flecha 22">
            <a:extLst>
              <a:ext uri="{FF2B5EF4-FFF2-40B4-BE49-F238E27FC236}">
                <a16:creationId xmlns:a16="http://schemas.microsoft.com/office/drawing/2014/main" id="{8CF5BE55-BB1C-4416-94BA-810C3A924124}"/>
              </a:ext>
            </a:extLst>
          </p:cNvPr>
          <p:cNvCxnSpPr>
            <a:stCxn id="22" idx="2"/>
          </p:cNvCxnSpPr>
          <p:nvPr/>
        </p:nvCxnSpPr>
        <p:spPr>
          <a:xfrm>
            <a:off x="1383028" y="4506386"/>
            <a:ext cx="0" cy="371096"/>
          </a:xfrm>
          <a:prstGeom prst="straightConnector1">
            <a:avLst/>
          </a:prstGeom>
          <a:ln w="127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4" name="Imagen 23" descr="F:\CAP_PUNTO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2810" y="1648106"/>
            <a:ext cx="2542540" cy="2519680"/>
          </a:xfrm>
          <a:prstGeom prst="rect">
            <a:avLst/>
          </a:prstGeom>
          <a:noFill/>
          <a:ln>
            <a:noFill/>
          </a:ln>
        </p:spPr>
      </p:pic>
      <p:pic>
        <p:nvPicPr>
          <p:cNvPr id="25" name="Imagen 24" descr="F:\IASA_PUNTO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3942" y="1648106"/>
            <a:ext cx="2556510" cy="2519680"/>
          </a:xfrm>
          <a:prstGeom prst="rect">
            <a:avLst/>
          </a:prstGeom>
          <a:noFill/>
          <a:ln>
            <a:noFill/>
          </a:ln>
        </p:spPr>
      </p:pic>
      <p:pic>
        <p:nvPicPr>
          <p:cNvPr id="26" name="Imagen 25" descr="F:\diagrama_vuelo.jpg"/>
          <p:cNvPicPr/>
          <p:nvPr/>
        </p:nvPicPr>
        <p:blipFill>
          <a:blip r:embed="rId4">
            <a:extLst>
              <a:ext uri="{28A0092B-C50C-407E-A947-70E740481C1C}">
                <a14:useLocalDpi xmlns:a14="http://schemas.microsoft.com/office/drawing/2010/main" val="0"/>
              </a:ext>
            </a:extLst>
          </a:blip>
          <a:srcRect/>
          <a:stretch>
            <a:fillRect/>
          </a:stretch>
        </p:blipFill>
        <p:spPr bwMode="auto">
          <a:xfrm>
            <a:off x="2826191" y="4383676"/>
            <a:ext cx="6075373" cy="617604"/>
          </a:xfrm>
          <a:prstGeom prst="rect">
            <a:avLst/>
          </a:prstGeom>
          <a:noFill/>
          <a:ln>
            <a:noFill/>
          </a:ln>
        </p:spPr>
      </p:pic>
    </p:spTree>
    <p:extLst>
      <p:ext uri="{BB962C8B-B14F-4D97-AF65-F5344CB8AC3E}">
        <p14:creationId xmlns:p14="http://schemas.microsoft.com/office/powerpoint/2010/main" val="29484057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8B81E2E-9F1C-4757-BE25-2BF99C1A3E9A}"/>
              </a:ext>
            </a:extLst>
          </p:cNvPr>
          <p:cNvSpPr>
            <a:spLocks noGrp="1"/>
          </p:cNvSpPr>
          <p:nvPr>
            <p:ph type="title"/>
          </p:nvPr>
        </p:nvSpPr>
        <p:spPr>
          <a:xfrm>
            <a:off x="628650" y="392752"/>
            <a:ext cx="7886700" cy="576570"/>
          </a:xfrm>
        </p:spPr>
        <p:txBody>
          <a:bodyPr>
            <a:normAutofit/>
          </a:bodyPr>
          <a:lstStyle/>
          <a:p>
            <a:r>
              <a:rPr lang="es-ES" sz="3200" dirty="0">
                <a:cs typeface="Times New Roman" panose="02020603050405020304" pitchFamily="18" charset="0"/>
              </a:rPr>
              <a:t>Metodología</a:t>
            </a:r>
            <a:endParaRPr lang="es-EC" sz="3200" dirty="0">
              <a:cs typeface="Times New Roman" panose="02020603050405020304" pitchFamily="18" charset="0"/>
            </a:endParaRPr>
          </a:p>
        </p:txBody>
      </p:sp>
      <p:sp>
        <p:nvSpPr>
          <p:cNvPr id="7" name="Título 1">
            <a:extLst>
              <a:ext uri="{FF2B5EF4-FFF2-40B4-BE49-F238E27FC236}">
                <a16:creationId xmlns:a16="http://schemas.microsoft.com/office/drawing/2014/main" id="{90BD84CE-5E85-4623-98D6-AC3111194D21}"/>
              </a:ext>
            </a:extLst>
          </p:cNvPr>
          <p:cNvSpPr txBox="1">
            <a:spLocks/>
          </p:cNvSpPr>
          <p:nvPr/>
        </p:nvSpPr>
        <p:spPr>
          <a:xfrm>
            <a:off x="628650" y="1121722"/>
            <a:ext cx="7886700" cy="576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a:cs typeface="Times New Roman" panose="02020603050405020304" pitchFamily="18" charset="0"/>
              </a:rPr>
              <a:t>Biomasa</a:t>
            </a:r>
            <a:endParaRPr lang="es-EC" sz="2400" dirty="0">
              <a:cs typeface="Times New Roman" panose="02020603050405020304" pitchFamily="18" charset="0"/>
            </a:endParaRPr>
          </a:p>
        </p:txBody>
      </p:sp>
      <p:sp>
        <p:nvSpPr>
          <p:cNvPr id="9" name="Rectángulo 8"/>
          <p:cNvSpPr/>
          <p:nvPr/>
        </p:nvSpPr>
        <p:spPr>
          <a:xfrm flipH="1">
            <a:off x="3324848" y="1577549"/>
            <a:ext cx="5479212" cy="1489166"/>
          </a:xfrm>
          <a:prstGeom prst="rect">
            <a:avLst/>
          </a:prstGeom>
          <a:blipFill rotWithShape="1">
            <a:blip r:embed="rId2"/>
            <a:srcRect/>
            <a:stretch>
              <a:fillRect t="-150284" b="-15792"/>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Rectángulo 9"/>
          <p:cNvSpPr/>
          <p:nvPr/>
        </p:nvSpPr>
        <p:spPr>
          <a:xfrm>
            <a:off x="419272" y="1773040"/>
            <a:ext cx="2715441" cy="3962279"/>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Rectángulo 10"/>
          <p:cNvSpPr/>
          <p:nvPr/>
        </p:nvSpPr>
        <p:spPr>
          <a:xfrm>
            <a:off x="4957247" y="3533689"/>
            <a:ext cx="3977747" cy="271035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2" name="Rectángulo 1"/>
              <p:cNvSpPr/>
              <p:nvPr/>
            </p:nvSpPr>
            <p:spPr>
              <a:xfrm>
                <a:off x="3409629" y="3765248"/>
                <a:ext cx="1018292" cy="5667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𝐹𝑑</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𝑚</m:t>
                          </m:r>
                        </m:num>
                        <m:den>
                          <m:r>
                            <a:rPr lang="es-EC" i="1">
                              <a:latin typeface="Cambria Math" panose="02040503050406030204" pitchFamily="18" charset="0"/>
                            </a:rPr>
                            <m:t>𝑉</m:t>
                          </m:r>
                        </m:den>
                      </m:f>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3409629" y="3765248"/>
                <a:ext cx="1018292" cy="566758"/>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3347712" y="5293543"/>
                <a:ext cx="13965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𝐵</m:t>
                      </m:r>
                      <m:r>
                        <a:rPr lang="es-EC" i="0">
                          <a:latin typeface="Cambria Math" panose="02040503050406030204" pitchFamily="18" charset="0"/>
                        </a:rPr>
                        <m:t>=</m:t>
                      </m:r>
                      <m:r>
                        <a:rPr lang="es-EC" i="1">
                          <a:latin typeface="Cambria Math" panose="02040503050406030204" pitchFamily="18" charset="0"/>
                        </a:rPr>
                        <m:t>𝐹𝑑</m:t>
                      </m:r>
                      <m:r>
                        <a:rPr lang="es-EC" i="0">
                          <a:latin typeface="Cambria Math" panose="02040503050406030204" pitchFamily="18" charset="0"/>
                        </a:rPr>
                        <m:t>∗</m:t>
                      </m:r>
                      <m:r>
                        <a:rPr lang="es-EC" i="1">
                          <a:latin typeface="Cambria Math" panose="02040503050406030204" pitchFamily="18" charset="0"/>
                        </a:rPr>
                        <m:t>𝑉</m:t>
                      </m:r>
                      <m:r>
                        <a:rPr lang="es-EC" i="0">
                          <a:latin typeface="Cambria Math" panose="02040503050406030204" pitchFamily="18" charset="0"/>
                        </a:rPr>
                        <m:t> </m:t>
                      </m:r>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3347712" y="5293543"/>
                <a:ext cx="1396536" cy="369332"/>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4957248" y="3654070"/>
                <a:ext cx="4107611" cy="1179810"/>
              </a:xfrm>
              <a:prstGeom prst="rect">
                <a:avLst/>
              </a:prstGeom>
            </p:spPr>
            <p:txBody>
              <a:bodyPr wrap="square">
                <a:spAutoFit/>
              </a:bodyPr>
              <a:lstStyle/>
              <a:p>
                <a:pPr>
                  <a:spcAft>
                    <a:spcPts val="800"/>
                  </a:spcAft>
                </a:pPr>
                <a:r>
                  <a:rPr lang="es-EC" sz="1600" dirty="0">
                    <a:latin typeface="+mj-lt"/>
                    <a:ea typeface="Times New Roman" panose="02020603050405020304" pitchFamily="18" charset="0"/>
                    <a:cs typeface="Times New Roman" panose="02020603050405020304" pitchFamily="18" charset="0"/>
                  </a:rPr>
                  <a:t>Donde: </a:t>
                </a:r>
                <a:endParaRPr lang="es-EC" sz="1600" dirty="0" smtClean="0">
                  <a:latin typeface="+mj-lt"/>
                  <a:ea typeface="Times New Roman" panose="02020603050405020304" pitchFamily="18" charset="0"/>
                  <a:cs typeface="Times New Roman" panose="02020603050405020304" pitchFamily="18" charset="0"/>
                </a:endParaRPr>
              </a:p>
              <a:p>
                <a:pPr>
                  <a:spcAft>
                    <a:spcPts val="800"/>
                  </a:spcAft>
                </a:pPr>
                <a14:m>
                  <m:oMath xmlns:m="http://schemas.openxmlformats.org/officeDocument/2006/math">
                    <m:r>
                      <a:rPr lang="es-EC" sz="1600" i="1">
                        <a:latin typeface="Cambria Math" panose="02040503050406030204" pitchFamily="18" charset="0"/>
                        <a:ea typeface="Times New Roman" panose="02020603050405020304" pitchFamily="18" charset="0"/>
                        <a:cs typeface="Times New Roman" panose="02020603050405020304" pitchFamily="18" charset="0"/>
                      </a:rPr>
                      <m:t>𝐹𝑑</m:t>
                    </m:r>
                    <m:r>
                      <a:rPr lang="es-EC" sz="1600" i="1">
                        <a:latin typeface="Cambria Math" panose="02040503050406030204" pitchFamily="18" charset="0"/>
                        <a:ea typeface="Times New Roman" panose="02020603050405020304" pitchFamily="18" charset="0"/>
                        <a:cs typeface="Times New Roman" panose="02020603050405020304" pitchFamily="18" charset="0"/>
                      </a:rPr>
                      <m:t> </m:t>
                    </m:r>
                  </m:oMath>
                </a14:m>
                <a:r>
                  <a:rPr lang="es-EC" sz="1600" dirty="0">
                    <a:latin typeface="+mj-lt"/>
                    <a:ea typeface="Times New Roman" panose="02020603050405020304" pitchFamily="18" charset="0"/>
                    <a:cs typeface="Times New Roman" panose="02020603050405020304" pitchFamily="18" charset="0"/>
                  </a:rPr>
                  <a:t>es el factor de densidad (kg/m</a:t>
                </a:r>
                <a:r>
                  <a:rPr lang="es-EC" sz="1600" baseline="30000" dirty="0">
                    <a:latin typeface="+mj-lt"/>
                    <a:ea typeface="Times New Roman" panose="02020603050405020304" pitchFamily="18" charset="0"/>
                    <a:cs typeface="Times New Roman" panose="02020603050405020304" pitchFamily="18" charset="0"/>
                  </a:rPr>
                  <a:t>3</a:t>
                </a:r>
                <a:r>
                  <a:rPr lang="es-EC" sz="1600" dirty="0" smtClean="0">
                    <a:latin typeface="+mj-lt"/>
                    <a:ea typeface="Times New Roman" panose="02020603050405020304" pitchFamily="18" charset="0"/>
                    <a:cs typeface="Times New Roman" panose="02020603050405020304" pitchFamily="18" charset="0"/>
                  </a:rPr>
                  <a:t>)</a:t>
                </a:r>
                <a:br>
                  <a:rPr lang="es-EC" sz="1600" dirty="0" smtClean="0">
                    <a:latin typeface="+mj-lt"/>
                    <a:ea typeface="Times New Roman" panose="02020603050405020304" pitchFamily="18" charset="0"/>
                    <a:cs typeface="Times New Roman" panose="02020603050405020304" pitchFamily="18" charset="0"/>
                  </a:rPr>
                </a:br>
                <a14:m>
                  <m:oMath xmlns:m="http://schemas.openxmlformats.org/officeDocument/2006/math">
                    <m:r>
                      <a:rPr lang="es-EC" sz="1600" i="1">
                        <a:latin typeface="Cambria Math" panose="02040503050406030204" pitchFamily="18" charset="0"/>
                        <a:ea typeface="Times New Roman" panose="02020603050405020304" pitchFamily="18" charset="0"/>
                        <a:cs typeface="Times New Roman" panose="02020603050405020304" pitchFamily="18" charset="0"/>
                      </a:rPr>
                      <m:t>𝑚</m:t>
                    </m:r>
                  </m:oMath>
                </a14:m>
                <a:r>
                  <a:rPr lang="es-EC" sz="1600" dirty="0">
                    <a:latin typeface="+mj-lt"/>
                    <a:ea typeface="Times New Roman" panose="02020603050405020304" pitchFamily="18" charset="0"/>
                    <a:cs typeface="Times New Roman" panose="02020603050405020304" pitchFamily="18" charset="0"/>
                  </a:rPr>
                  <a:t> es la masa por unidad experimental </a:t>
                </a:r>
                <a14:m>
                  <m:oMath xmlns:m="http://schemas.openxmlformats.org/officeDocument/2006/math">
                    <m:r>
                      <a:rPr lang="es-EC" sz="1600" i="1">
                        <a:latin typeface="Cambria Math" panose="02040503050406030204" pitchFamily="18" charset="0"/>
                        <a:ea typeface="Times New Roman" panose="02020603050405020304" pitchFamily="18" charset="0"/>
                        <a:cs typeface="Times New Roman" panose="02020603050405020304" pitchFamily="18" charset="0"/>
                      </a:rPr>
                      <m:t>(</m:t>
                    </m:r>
                    <m:r>
                      <a:rPr lang="es-EC" sz="1600" i="1">
                        <a:latin typeface="Cambria Math" panose="02040503050406030204" pitchFamily="18" charset="0"/>
                        <a:ea typeface="Times New Roman" panose="02020603050405020304" pitchFamily="18" charset="0"/>
                        <a:cs typeface="Times New Roman" panose="02020603050405020304" pitchFamily="18" charset="0"/>
                      </a:rPr>
                      <m:t>𝑘𝑔</m:t>
                    </m:r>
                    <m:r>
                      <a:rPr lang="es-EC" sz="1600" i="1">
                        <a:latin typeface="Cambria Math" panose="02040503050406030204" pitchFamily="18" charset="0"/>
                        <a:ea typeface="Times New Roman" panose="02020603050405020304" pitchFamily="18" charset="0"/>
                        <a:cs typeface="Times New Roman" panose="02020603050405020304" pitchFamily="18" charset="0"/>
                      </a:rPr>
                      <m:t>)</m:t>
                    </m:r>
                  </m:oMath>
                </a14:m>
                <a:r>
                  <a:rPr lang="es-EC" sz="1600" dirty="0">
                    <a:latin typeface="+mj-lt"/>
                    <a:ea typeface="Times New Roman" panose="02020603050405020304" pitchFamily="18" charset="0"/>
                    <a:cs typeface="Times New Roman" panose="02020603050405020304" pitchFamily="18" charset="0"/>
                  </a:rPr>
                  <a:t> </a:t>
                </a:r>
                <a:r>
                  <a:rPr lang="es-EC" sz="1600" i="1" dirty="0" smtClean="0">
                    <a:latin typeface="+mj-lt"/>
                    <a:ea typeface="Times New Roman" panose="02020603050405020304" pitchFamily="18" charset="0"/>
                    <a:cs typeface="Times New Roman" panose="02020603050405020304" pitchFamily="18" charset="0"/>
                  </a:rPr>
                  <a:t/>
                </a:r>
                <a:br>
                  <a:rPr lang="es-EC" sz="1600" i="1" dirty="0" smtClean="0">
                    <a:latin typeface="+mj-lt"/>
                    <a:ea typeface="Times New Roman" panose="02020603050405020304" pitchFamily="18" charset="0"/>
                    <a:cs typeface="Times New Roman" panose="02020603050405020304" pitchFamily="18" charset="0"/>
                  </a:rPr>
                </a:br>
                <a14:m>
                  <m:oMath xmlns:m="http://schemas.openxmlformats.org/officeDocument/2006/math">
                    <m:r>
                      <a:rPr lang="es-EC" sz="1600" i="1">
                        <a:latin typeface="Cambria Math" panose="02040503050406030204" pitchFamily="18" charset="0"/>
                        <a:ea typeface="Times New Roman" panose="02020603050405020304" pitchFamily="18" charset="0"/>
                        <a:cs typeface="Times New Roman" panose="02020603050405020304" pitchFamily="18" charset="0"/>
                      </a:rPr>
                      <m:t>𝑉</m:t>
                    </m:r>
                  </m:oMath>
                </a14:m>
                <a:r>
                  <a:rPr lang="es-EC" sz="1600" dirty="0">
                    <a:latin typeface="+mj-lt"/>
                    <a:ea typeface="Times New Roman" panose="02020603050405020304" pitchFamily="18" charset="0"/>
                    <a:cs typeface="Times New Roman" panose="02020603050405020304" pitchFamily="18" charset="0"/>
                  </a:rPr>
                  <a:t> es el volumen por unidad experimental </a:t>
                </a:r>
                <a14:m>
                  <m:oMath xmlns:m="http://schemas.openxmlformats.org/officeDocument/2006/math">
                    <m:d>
                      <m:dPr>
                        <m:ctrlPr>
                          <a:rPr lang="es-EC" sz="16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s-EC" sz="1600" i="1">
                                <a:latin typeface="Cambria Math" panose="02040503050406030204" pitchFamily="18" charset="0"/>
                                <a:ea typeface="Times New Roman" panose="02020603050405020304" pitchFamily="18" charset="0"/>
                                <a:cs typeface="Times New Roman" panose="02020603050405020304" pitchFamily="18" charset="0"/>
                              </a:rPr>
                            </m:ctrlPr>
                          </m:sSupPr>
                          <m:e>
                            <m:r>
                              <a:rPr lang="es-EC" sz="1600" i="1">
                                <a:latin typeface="Cambria Math" panose="02040503050406030204" pitchFamily="18" charset="0"/>
                                <a:ea typeface="Times New Roman" panose="02020603050405020304" pitchFamily="18" charset="0"/>
                                <a:cs typeface="Times New Roman" panose="02020603050405020304" pitchFamily="18" charset="0"/>
                              </a:rPr>
                              <m:t>𝑚</m:t>
                            </m:r>
                          </m:e>
                          <m:sup>
                            <m:r>
                              <a:rPr lang="es-EC" sz="1600" i="1" baseline="30000">
                                <a:latin typeface="Cambria Math" panose="02040503050406030204" pitchFamily="18" charset="0"/>
                                <a:ea typeface="Times New Roman" panose="02020603050405020304" pitchFamily="18" charset="0"/>
                                <a:cs typeface="Times New Roman" panose="02020603050405020304" pitchFamily="18" charset="0"/>
                              </a:rPr>
                              <m:t>3</m:t>
                            </m:r>
                          </m:sup>
                        </m:sSup>
                      </m:e>
                    </m:d>
                  </m:oMath>
                </a14:m>
                <a:endParaRPr lang="es-EC" sz="1600" dirty="0">
                  <a:effectLst/>
                  <a:latin typeface="+mj-lt"/>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4957248" y="3654070"/>
                <a:ext cx="4107611" cy="1179810"/>
              </a:xfrm>
              <a:prstGeom prst="rect">
                <a:avLst/>
              </a:prstGeom>
              <a:blipFill>
                <a:blip r:embed="rId6"/>
                <a:stretch>
                  <a:fillRect l="-742" t="-1546" b="-5670"/>
                </a:stretch>
              </a:blipFill>
            </p:spPr>
            <p:txBody>
              <a:bodyPr/>
              <a:lstStyle/>
              <a:p>
                <a:r>
                  <a:rPr lang="es-EC">
                    <a:noFill/>
                  </a:rPr>
                  <a:t> </a:t>
                </a:r>
              </a:p>
            </p:txBody>
          </p:sp>
        </mc:Fallback>
      </mc:AlternateContent>
      <p:sp>
        <p:nvSpPr>
          <p:cNvPr id="5" name="Rectángulo 4"/>
          <p:cNvSpPr/>
          <p:nvPr/>
        </p:nvSpPr>
        <p:spPr>
          <a:xfrm>
            <a:off x="5165871" y="5293543"/>
            <a:ext cx="3690364" cy="830997"/>
          </a:xfrm>
          <a:prstGeom prst="rect">
            <a:avLst/>
          </a:prstGeom>
        </p:spPr>
        <p:txBody>
          <a:bodyPr wrap="square">
            <a:spAutoFit/>
          </a:bodyPr>
          <a:lstStyle/>
          <a:p>
            <a:pPr algn="ctr">
              <a:spcAft>
                <a:spcPts val="800"/>
              </a:spcAft>
            </a:pPr>
            <a:r>
              <a:rPr lang="es-EC" sz="1600" dirty="0">
                <a:latin typeface="+mj-lt"/>
                <a:ea typeface="Calibri" panose="020F0502020204030204" pitchFamily="34" charset="0"/>
                <a:cs typeface="Times New Roman" panose="02020603050405020304" pitchFamily="18" charset="0"/>
              </a:rPr>
              <a:t>Con el factor de densidad y el volumen total de la parcela se puede calcular la biomasa por </a:t>
            </a:r>
            <a:r>
              <a:rPr lang="es-EC" sz="1600" dirty="0" smtClean="0">
                <a:latin typeface="+mj-lt"/>
                <a:ea typeface="Calibri" panose="020F0502020204030204" pitchFamily="34" charset="0"/>
                <a:cs typeface="Times New Roman" panose="02020603050405020304" pitchFamily="18" charset="0"/>
              </a:rPr>
              <a:t>tratamiento</a:t>
            </a:r>
            <a:endParaRPr lang="es-EC" sz="16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2543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8F566F-0187-475F-9751-FF5A0FEF471D}"/>
              </a:ext>
            </a:extLst>
          </p:cNvPr>
          <p:cNvSpPr>
            <a:spLocks noGrp="1"/>
          </p:cNvSpPr>
          <p:nvPr>
            <p:ph type="title"/>
          </p:nvPr>
        </p:nvSpPr>
        <p:spPr>
          <a:xfrm>
            <a:off x="628650" y="365127"/>
            <a:ext cx="7886700" cy="549274"/>
          </a:xfrm>
        </p:spPr>
        <p:txBody>
          <a:bodyPr>
            <a:noAutofit/>
          </a:bodyPr>
          <a:lstStyle/>
          <a:p>
            <a:r>
              <a:rPr lang="es-ES" sz="3200" dirty="0">
                <a:cs typeface="Times New Roman" panose="02020603050405020304" pitchFamily="18" charset="0"/>
              </a:rPr>
              <a:t>Planteamiento del problema</a:t>
            </a:r>
            <a:endParaRPr lang="es-EC" sz="3200" dirty="0">
              <a:cs typeface="Times New Roman" panose="02020603050405020304" pitchFamily="18" charset="0"/>
            </a:endParaRPr>
          </a:p>
        </p:txBody>
      </p:sp>
      <p:sp>
        <p:nvSpPr>
          <p:cNvPr id="5" name="CuadroTexto 4">
            <a:extLst>
              <a:ext uri="{FF2B5EF4-FFF2-40B4-BE49-F238E27FC236}">
                <a16:creationId xmlns:a16="http://schemas.microsoft.com/office/drawing/2014/main" id="{946BC8C3-95A8-4C5D-BB86-45509BEF6C3B}"/>
              </a:ext>
            </a:extLst>
          </p:cNvPr>
          <p:cNvSpPr txBox="1"/>
          <p:nvPr/>
        </p:nvSpPr>
        <p:spPr>
          <a:xfrm>
            <a:off x="2421973" y="2925868"/>
            <a:ext cx="2570197" cy="707886"/>
          </a:xfrm>
          <a:prstGeom prst="rect">
            <a:avLst/>
          </a:prstGeom>
          <a:no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MX" sz="2000" dirty="0">
                <a:solidFill>
                  <a:schemeClr val="tx1"/>
                </a:solidFill>
                <a:latin typeface="+mj-lt"/>
                <a:cs typeface="Times New Roman" panose="02020603050405020304" pitchFamily="18" charset="0"/>
              </a:rPr>
              <a:t>No detectan a tiempo las enfermedades</a:t>
            </a:r>
            <a:endParaRPr lang="es-EC" sz="2000" dirty="0">
              <a:solidFill>
                <a:schemeClr val="tx1"/>
              </a:solidFill>
              <a:latin typeface="+mj-lt"/>
              <a:cs typeface="Times New Roman" panose="02020603050405020304" pitchFamily="18" charset="0"/>
            </a:endParaRPr>
          </a:p>
        </p:txBody>
      </p:sp>
      <p:sp>
        <p:nvSpPr>
          <p:cNvPr id="16" name="CuadroTexto 15">
            <a:extLst>
              <a:ext uri="{FF2B5EF4-FFF2-40B4-BE49-F238E27FC236}">
                <a16:creationId xmlns:a16="http://schemas.microsoft.com/office/drawing/2014/main" id="{946BC8C3-95A8-4C5D-BB86-45509BEF6C3B}"/>
              </a:ext>
            </a:extLst>
          </p:cNvPr>
          <p:cNvSpPr txBox="1"/>
          <p:nvPr/>
        </p:nvSpPr>
        <p:spPr>
          <a:xfrm>
            <a:off x="357015" y="1560107"/>
            <a:ext cx="2895637" cy="1015663"/>
          </a:xfrm>
          <a:prstGeom prst="rect">
            <a:avLst/>
          </a:prstGeom>
          <a:no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MX" sz="2000" dirty="0">
                <a:solidFill>
                  <a:schemeClr val="tx1"/>
                </a:solidFill>
                <a:latin typeface="+mj-lt"/>
                <a:cs typeface="Times New Roman" panose="02020603050405020304" pitchFamily="18" charset="0"/>
              </a:rPr>
              <a:t>El desconocimiento por parte de los agricultores de estas técnicas </a:t>
            </a:r>
          </a:p>
        </p:txBody>
      </p:sp>
      <p:sp>
        <p:nvSpPr>
          <p:cNvPr id="19" name="CuadroTexto 18">
            <a:extLst>
              <a:ext uri="{FF2B5EF4-FFF2-40B4-BE49-F238E27FC236}">
                <a16:creationId xmlns:a16="http://schemas.microsoft.com/office/drawing/2014/main" id="{946BC8C3-95A8-4C5D-BB86-45509BEF6C3B}"/>
              </a:ext>
            </a:extLst>
          </p:cNvPr>
          <p:cNvSpPr txBox="1"/>
          <p:nvPr/>
        </p:nvSpPr>
        <p:spPr>
          <a:xfrm>
            <a:off x="5848706" y="2770037"/>
            <a:ext cx="3011279" cy="1019545"/>
          </a:xfrm>
          <a:prstGeom prst="rect">
            <a:avLst/>
          </a:prstGeom>
          <a:no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MX" sz="2000" dirty="0">
                <a:solidFill>
                  <a:schemeClr val="tx1"/>
                </a:solidFill>
                <a:latin typeface="+mj-lt"/>
                <a:cs typeface="Times New Roman" panose="02020603050405020304" pitchFamily="18" charset="0"/>
              </a:rPr>
              <a:t>Afectan a la producción agrícola de granos andinos del país</a:t>
            </a:r>
          </a:p>
        </p:txBody>
      </p:sp>
      <p:sp>
        <p:nvSpPr>
          <p:cNvPr id="20" name="CuadroTexto 19">
            <a:extLst>
              <a:ext uri="{FF2B5EF4-FFF2-40B4-BE49-F238E27FC236}">
                <a16:creationId xmlns:a16="http://schemas.microsoft.com/office/drawing/2014/main" id="{946BC8C3-95A8-4C5D-BB86-45509BEF6C3B}"/>
              </a:ext>
            </a:extLst>
          </p:cNvPr>
          <p:cNvSpPr txBox="1"/>
          <p:nvPr/>
        </p:nvSpPr>
        <p:spPr>
          <a:xfrm>
            <a:off x="588814" y="4367320"/>
            <a:ext cx="3601031" cy="707886"/>
          </a:xfrm>
          <a:prstGeom prst="rect">
            <a:avLst/>
          </a:prstGeom>
          <a:no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MX" sz="2000" dirty="0">
                <a:solidFill>
                  <a:schemeClr val="tx1"/>
                </a:solidFill>
                <a:latin typeface="+mj-lt"/>
                <a:cs typeface="Times New Roman" panose="02020603050405020304" pitchFamily="18" charset="0"/>
              </a:rPr>
              <a:t>Herramientas geoespaciales han sido poco implementadas</a:t>
            </a:r>
          </a:p>
        </p:txBody>
      </p:sp>
      <p:sp>
        <p:nvSpPr>
          <p:cNvPr id="21" name="CuadroTexto 20">
            <a:extLst>
              <a:ext uri="{FF2B5EF4-FFF2-40B4-BE49-F238E27FC236}">
                <a16:creationId xmlns:a16="http://schemas.microsoft.com/office/drawing/2014/main" id="{946BC8C3-95A8-4C5D-BB86-45509BEF6C3B}"/>
              </a:ext>
            </a:extLst>
          </p:cNvPr>
          <p:cNvSpPr txBox="1"/>
          <p:nvPr/>
        </p:nvSpPr>
        <p:spPr>
          <a:xfrm>
            <a:off x="5258683" y="4367320"/>
            <a:ext cx="3216831" cy="707886"/>
          </a:xfrm>
          <a:prstGeom prst="rect">
            <a:avLst/>
          </a:prstGeom>
          <a:no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MX" sz="2000" dirty="0">
                <a:solidFill>
                  <a:schemeClr val="tx1"/>
                </a:solidFill>
                <a:latin typeface="+mj-lt"/>
                <a:cs typeface="Times New Roman" panose="02020603050405020304" pitchFamily="18" charset="0"/>
              </a:rPr>
              <a:t>La información espectral es limitada</a:t>
            </a:r>
          </a:p>
        </p:txBody>
      </p:sp>
      <p:cxnSp>
        <p:nvCxnSpPr>
          <p:cNvPr id="10" name="Conector angular 9"/>
          <p:cNvCxnSpPr>
            <a:stCxn id="16" idx="2"/>
            <a:endCxn id="5" idx="1"/>
          </p:cNvCxnSpPr>
          <p:nvPr/>
        </p:nvCxnSpPr>
        <p:spPr>
          <a:xfrm rot="16200000" flipH="1">
            <a:off x="1761383" y="2619220"/>
            <a:ext cx="704041" cy="617139"/>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a:stCxn id="5" idx="3"/>
            <a:endCxn id="19" idx="1"/>
          </p:cNvCxnSpPr>
          <p:nvPr/>
        </p:nvCxnSpPr>
        <p:spPr>
          <a:xfrm flipV="1">
            <a:off x="4992170" y="3279810"/>
            <a:ext cx="85653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a:endCxn id="21" idx="1"/>
          </p:cNvCxnSpPr>
          <p:nvPr/>
        </p:nvCxnSpPr>
        <p:spPr>
          <a:xfrm flipV="1">
            <a:off x="4189845" y="4721263"/>
            <a:ext cx="1068838"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Imagen 29"/>
          <p:cNvPicPr>
            <a:picLocks noChangeAspect="1"/>
          </p:cNvPicPr>
          <p:nvPr/>
        </p:nvPicPr>
        <p:blipFill rotWithShape="1">
          <a:blip r:embed="rId2" cstate="hqprint">
            <a:extLst>
              <a:ext uri="{28A0092B-C50C-407E-A947-70E740481C1C}">
                <a14:useLocalDpi xmlns:a14="http://schemas.microsoft.com/office/drawing/2010/main" val="0"/>
              </a:ext>
            </a:extLst>
          </a:blip>
          <a:srcRect l="20548" t="11693" r="12169"/>
          <a:stretch/>
        </p:blipFill>
        <p:spPr>
          <a:xfrm rot="5400000">
            <a:off x="4278208" y="1135574"/>
            <a:ext cx="1427922" cy="1405569"/>
          </a:xfrm>
          <a:prstGeom prst="rect">
            <a:avLst/>
          </a:prstGeom>
          <a:ln>
            <a:noFill/>
          </a:ln>
          <a:effectLst>
            <a:softEdge rad="112500"/>
          </a:effectLst>
        </p:spPr>
      </p:pic>
      <p:pic>
        <p:nvPicPr>
          <p:cNvPr id="31" name="Imagen 30"/>
          <p:cNvPicPr>
            <a:picLocks noChangeAspect="1"/>
          </p:cNvPicPr>
          <p:nvPr/>
        </p:nvPicPr>
        <p:blipFill rotWithShape="1">
          <a:blip r:embed="rId3" cstate="hqprint">
            <a:extLst>
              <a:ext uri="{28A0092B-C50C-407E-A947-70E740481C1C}">
                <a14:useLocalDpi xmlns:a14="http://schemas.microsoft.com/office/drawing/2010/main" val="0"/>
              </a:ext>
            </a:extLst>
          </a:blip>
          <a:srcRect t="15666" b="12344"/>
          <a:stretch/>
        </p:blipFill>
        <p:spPr>
          <a:xfrm>
            <a:off x="5878502" y="1045385"/>
            <a:ext cx="2951686" cy="1593668"/>
          </a:xfrm>
          <a:prstGeom prst="rect">
            <a:avLst/>
          </a:prstGeom>
          <a:ln>
            <a:noFill/>
          </a:ln>
          <a:effectLst>
            <a:softEdge rad="112500"/>
          </a:effectLst>
        </p:spPr>
      </p:pic>
      <p:pic>
        <p:nvPicPr>
          <p:cNvPr id="33" name="Imagen 32" descr="C:\Users\USUARIO\Desktop\cxc.png"/>
          <p:cNvPicPr/>
          <p:nvPr/>
        </p:nvPicPr>
        <p:blipFill rotWithShape="1">
          <a:blip r:embed="rId4" cstate="print">
            <a:extLst>
              <a:ext uri="{BEBA8EAE-BF5A-486C-A8C5-ECC9F3942E4B}">
                <a14:imgProps xmlns:a14="http://schemas.microsoft.com/office/drawing/2010/main">
                  <a14:imgLayer r:embed="rId5">
                    <a14:imgEffect>
                      <a14:artisticCement/>
                    </a14:imgEffect>
                    <a14:imgEffect>
                      <a14:sharpenSoften amount="50000"/>
                    </a14:imgEffect>
                  </a14:imgLayer>
                </a14:imgProps>
              </a:ext>
              <a:ext uri="{28A0092B-C50C-407E-A947-70E740481C1C}">
                <a14:useLocalDpi xmlns:a14="http://schemas.microsoft.com/office/drawing/2010/main" val="0"/>
              </a:ext>
            </a:extLst>
          </a:blip>
          <a:srcRect l="13883" t="29566" r="1568" b="17912"/>
          <a:stretch/>
        </p:blipFill>
        <p:spPr bwMode="auto">
          <a:xfrm>
            <a:off x="2825951" y="5231034"/>
            <a:ext cx="3749039" cy="1414595"/>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132380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9B43C35-7407-402A-A8B8-018D20F422BD}"/>
              </a:ext>
            </a:extLst>
          </p:cNvPr>
          <p:cNvSpPr/>
          <p:nvPr/>
        </p:nvSpPr>
        <p:spPr>
          <a:xfrm>
            <a:off x="1192393" y="2136338"/>
            <a:ext cx="6759214" cy="1754326"/>
          </a:xfrm>
          <a:prstGeom prst="rect">
            <a:avLst/>
          </a:prstGeom>
          <a:noFill/>
        </p:spPr>
        <p:txBody>
          <a:bodyPr wrap="square" lIns="91440" tIns="45720" rIns="91440" bIns="45720">
            <a:spAutoFit/>
          </a:bodyPr>
          <a:lstStyle/>
          <a:p>
            <a:pPr algn="ctr"/>
            <a:r>
              <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Resultados a partir de datos radiométricos</a:t>
            </a:r>
          </a:p>
        </p:txBody>
      </p:sp>
    </p:spTree>
    <p:extLst>
      <p:ext uri="{BB962C8B-B14F-4D97-AF65-F5344CB8AC3E}">
        <p14:creationId xmlns:p14="http://schemas.microsoft.com/office/powerpoint/2010/main" val="39534322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ext uri="{D42A27DB-BD31-4B8C-83A1-F6EECF244321}">
                    <p14:modId xmlns:p14="http://schemas.microsoft.com/office/powerpoint/2010/main" val="303875830"/>
                  </p:ext>
                </p:extLst>
              </p:nvPr>
            </p:nvGraphicFramePr>
            <p:xfrm>
              <a:off x="628649" y="1798988"/>
              <a:ext cx="2465869" cy="2436921"/>
            </p:xfrm>
            <a:graphic>
              <a:graphicData uri="http://schemas.openxmlformats.org/drawingml/2006/table">
                <a:tbl>
                  <a:tblPr firstRow="1" firstCol="1" bandRow="1">
                    <a:tableStyleId>{5C22544A-7EE6-4342-B048-85BDC9FD1C3A}</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3983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i="0" u="none" strike="noStrike" cap="none" dirty="0">
                              <a:solidFill>
                                <a:schemeClr val="tx1"/>
                              </a:solidFill>
                              <a:latin typeface="+mj-lt"/>
                              <a:ea typeface="+mn-ea"/>
                              <a:cs typeface="+mn-cs"/>
                              <a:sym typeface="Arial"/>
                            </a:rPr>
                            <a:t>Índice</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s-ES" sz="1600" b="0" i="1" u="none" strike="noStrike" cap="none" smtClean="0">
                                  <a:latin typeface="Cambria Math" panose="02040503050406030204" pitchFamily="18" charset="0"/>
                                  <a:sym typeface="Arial"/>
                                </a:rPr>
                                <m:t>ρ</m:t>
                              </m:r>
                            </m:oMath>
                          </a14:m>
                          <a:r>
                            <a:rPr lang="es-ES" sz="1600" b="0" u="none" strike="noStrike" cap="none" dirty="0">
                              <a:latin typeface="+mj-lt"/>
                              <a:sym typeface="Arial"/>
                            </a:rPr>
                            <a:t> - valor </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0"/>
                      </a:ext>
                    </a:extLst>
                  </a:tr>
                  <a:tr h="47966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Genotipo</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0.03</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0.03</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r h="4246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SR-RE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0.001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4"/>
                      </a:ext>
                    </a:extLst>
                  </a:tr>
                  <a:tr h="469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0.04</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5"/>
                      </a:ext>
                    </a:extLst>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303875830"/>
                  </p:ext>
                </p:extLst>
              </p:nvPr>
            </p:nvGraphicFramePr>
            <p:xfrm>
              <a:off x="628649" y="1798988"/>
              <a:ext cx="2465869" cy="2436921"/>
            </p:xfrm>
            <a:graphic>
              <a:graphicData uri="http://schemas.openxmlformats.org/drawingml/2006/table">
                <a:tbl>
                  <a:tblPr firstRow="1" firstCol="1" bandRow="1">
                    <a:tableStyleId>{5C22544A-7EE6-4342-B048-85BDC9FD1C3A}</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43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i="0" u="none" strike="noStrike" cap="none" dirty="0" smtClean="0">
                              <a:solidFill>
                                <a:schemeClr val="tx1"/>
                              </a:solidFill>
                              <a:latin typeface="+mj-lt"/>
                              <a:ea typeface="+mn-ea"/>
                              <a:cs typeface="+mn-cs"/>
                              <a:sym typeface="Arial"/>
                            </a:rPr>
                            <a:t>Índice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endParaRPr lang="es-EC"/>
                        </a:p>
                      </a:txBody>
                      <a:tcPr marL="68580" marR="68580" marT="0" marB="0" anchor="ctr">
                        <a:blipFill>
                          <a:blip r:embed="rId2"/>
                          <a:stretch>
                            <a:fillRect l="-82063" t="-25000" r="-1794" b="-905000"/>
                          </a:stretch>
                        </a:blipFill>
                      </a:tcPr>
                    </a:tc>
                    <a:extLst>
                      <a:ext uri="{0D108BD9-81ED-4DB2-BD59-A6C34878D82A}">
                        <a16:rowId xmlns:a16="http://schemas.microsoft.com/office/drawing/2014/main" val="10000"/>
                      </a:ext>
                    </a:extLst>
                  </a:tr>
                  <a:tr h="47966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Genotipo</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0.03</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0.03</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r h="4246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SR-RE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0.001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4"/>
                      </a:ext>
                    </a:extLst>
                  </a:tr>
                  <a:tr h="469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0.04</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5"/>
                      </a:ext>
                    </a:extLst>
                  </a:tr>
                </a:tbl>
              </a:graphicData>
            </a:graphic>
          </p:graphicFrame>
        </mc:Fallback>
      </mc:AlternateContent>
      <p:graphicFrame>
        <p:nvGraphicFramePr>
          <p:cNvPr id="9" name="Tabla 8"/>
          <p:cNvGraphicFramePr>
            <a:graphicFrameLocks noGrp="1"/>
          </p:cNvGraphicFramePr>
          <p:nvPr>
            <p:extLst>
              <p:ext uri="{D42A27DB-BD31-4B8C-83A1-F6EECF244321}">
                <p14:modId xmlns:p14="http://schemas.microsoft.com/office/powerpoint/2010/main" val="815116409"/>
              </p:ext>
            </p:extLst>
          </p:nvPr>
        </p:nvGraphicFramePr>
        <p:xfrm>
          <a:off x="628649" y="5055624"/>
          <a:ext cx="8080636" cy="1530908"/>
        </p:xfrm>
        <a:graphic>
          <a:graphicData uri="http://schemas.openxmlformats.org/drawingml/2006/table">
            <a:tbl>
              <a:tblPr firstRow="1" firstCol="1" bandRow="1">
                <a:tableStyleId>{7DF18680-E054-41AD-8BC1-D1AEF772440D}</a:tableStyleId>
              </a:tblPr>
              <a:tblGrid>
                <a:gridCol w="978082">
                  <a:extLst>
                    <a:ext uri="{9D8B030D-6E8A-4147-A177-3AD203B41FA5}">
                      <a16:colId xmlns:a16="http://schemas.microsoft.com/office/drawing/2014/main" val="20000"/>
                    </a:ext>
                  </a:extLst>
                </a:gridCol>
                <a:gridCol w="2416629">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66651">
                  <a:extLst>
                    <a:ext uri="{9D8B030D-6E8A-4147-A177-3AD203B41FA5}">
                      <a16:colId xmlns:a16="http://schemas.microsoft.com/office/drawing/2014/main" val="20003"/>
                    </a:ext>
                  </a:extLst>
                </a:gridCol>
                <a:gridCol w="1031966">
                  <a:extLst>
                    <a:ext uri="{9D8B030D-6E8A-4147-A177-3AD203B41FA5}">
                      <a16:colId xmlns:a16="http://schemas.microsoft.com/office/drawing/2014/main" val="1044782014"/>
                    </a:ext>
                  </a:extLst>
                </a:gridCol>
                <a:gridCol w="953589">
                  <a:extLst>
                    <a:ext uri="{9D8B030D-6E8A-4147-A177-3AD203B41FA5}">
                      <a16:colId xmlns:a16="http://schemas.microsoft.com/office/drawing/2014/main" val="4223474499"/>
                    </a:ext>
                  </a:extLst>
                </a:gridCol>
                <a:gridCol w="431074">
                  <a:extLst>
                    <a:ext uri="{9D8B030D-6E8A-4147-A177-3AD203B41FA5}">
                      <a16:colId xmlns:a16="http://schemas.microsoft.com/office/drawing/2014/main" val="20004"/>
                    </a:ext>
                  </a:extLst>
                </a:gridCol>
                <a:gridCol w="388245">
                  <a:extLst>
                    <a:ext uri="{9D8B030D-6E8A-4147-A177-3AD203B41FA5}">
                      <a16:colId xmlns:a16="http://schemas.microsoft.com/office/drawing/2014/main" val="20005"/>
                    </a:ext>
                  </a:extLst>
                </a:gridCol>
              </a:tblGrid>
              <a:tr h="199847">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Genotipo</a:t>
                      </a:r>
                      <a:endParaRPr lang="es-EC" sz="1600" b="0" i="0" u="none" strike="noStrike" cap="none" dirty="0">
                        <a:solidFill>
                          <a:schemeClr val="tx1"/>
                        </a:solidFill>
                        <a:latin typeface="+mj-lt"/>
                        <a:ea typeface="+mn-ea"/>
                        <a:cs typeface="+mn-cs"/>
                        <a:sym typeface="Arial"/>
                      </a:endParaRPr>
                    </a:p>
                  </a:txBody>
                  <a:tcPr marL="68580" marR="68580"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Descripción</a:t>
                      </a:r>
                      <a:endParaRPr lang="es-EC" sz="1600" b="0" i="0" u="none" strike="noStrike" cap="none" dirty="0">
                        <a:solidFill>
                          <a:schemeClr val="tx1"/>
                        </a:solidFill>
                        <a:latin typeface="+mj-lt"/>
                        <a:ea typeface="+mn-ea"/>
                        <a:cs typeface="+mn-cs"/>
                        <a:sym typeface="Arial"/>
                      </a:endParaRPr>
                    </a:p>
                  </a:txBody>
                  <a:tcPr marL="68580" marR="68580" marT="0" marB="0" anchor="ct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Índices de Vegetación</a:t>
                      </a:r>
                      <a:endParaRPr lang="es-EC" sz="1600" b="0" i="0" u="none" strike="noStrike" cap="none" dirty="0">
                        <a:solidFill>
                          <a:schemeClr val="tx1"/>
                        </a:solidFill>
                        <a:latin typeface="+mj-lt"/>
                        <a:ea typeface="+mn-ea"/>
                        <a:cs typeface="+mn-cs"/>
                        <a:sym typeface="Arial"/>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399694">
                <a:tc vMerge="1">
                  <a:txBody>
                    <a:bodyPr/>
                    <a:lstStyle/>
                    <a:p>
                      <a:endParaRPr lang="es-EC"/>
                    </a:p>
                  </a:txBody>
                  <a:tcPr/>
                </a:tc>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SR-RE</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NDRE</a:t>
                      </a:r>
                    </a:p>
                  </a:txBody>
                  <a:tcPr marL="68580" marR="68580" marT="0"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Rango</a:t>
                      </a:r>
                      <a:endParaRPr lang="es-EC" sz="1600" b="0" i="0" u="none" strike="noStrike" cap="none" dirty="0">
                        <a:solidFill>
                          <a:schemeClr val="tx1"/>
                        </a:solidFill>
                        <a:latin typeface="+mj-lt"/>
                        <a:ea typeface="+mn-ea"/>
                        <a:cs typeface="+mn-cs"/>
                        <a:sym typeface="Arial"/>
                      </a:endParaRPr>
                    </a:p>
                  </a:txBody>
                  <a:tcPr marL="68580" marR="68580" marT="0" marB="0" anchor="ctr"/>
                </a:tc>
                <a:tc hMerge="1">
                  <a:txBody>
                    <a:bodyPr/>
                    <a:lstStyle/>
                    <a:p>
                      <a:endParaRPr lang="es-EC"/>
                    </a:p>
                  </a:txBody>
                  <a:tcPr/>
                </a:tc>
                <a:extLst>
                  <a:ext uri="{0D108BD9-81ED-4DB2-BD59-A6C34878D82A}">
                    <a16:rowId xmlns:a16="http://schemas.microsoft.com/office/drawing/2014/main" val="10001"/>
                  </a:ext>
                </a:extLst>
              </a:tr>
              <a:tr h="399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smtClean="0">
                          <a:solidFill>
                            <a:schemeClr val="lt1"/>
                          </a:solidFill>
                          <a:latin typeface="+mj-lt"/>
                          <a:ea typeface="+mn-ea"/>
                          <a:cs typeface="+mn-cs"/>
                          <a:sym typeface="Arial"/>
                        </a:rPr>
                        <a:t>G2</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algn="ctr">
                        <a:lnSpc>
                          <a:spcPct val="107000"/>
                        </a:lnSpc>
                        <a:spcAft>
                          <a:spcPts val="0"/>
                        </a:spcAft>
                      </a:pPr>
                      <a:r>
                        <a:rPr lang="es-EC" sz="1600" b="0" i="0" u="none" strike="noStrike" kern="1200" cap="none" dirty="0">
                          <a:solidFill>
                            <a:schemeClr val="bg1"/>
                          </a:solidFill>
                          <a:latin typeface="+mn-lt"/>
                          <a:ea typeface="+mn-ea"/>
                          <a:cs typeface="+mn-cs"/>
                          <a:sym typeface="Arial"/>
                        </a:rPr>
                        <a:t>I-451</a:t>
                      </a:r>
                      <a:r>
                        <a:rPr lang="es-EC" sz="1600" b="0" i="0" u="none" strike="noStrike" kern="1200" cap="none" baseline="0" dirty="0">
                          <a:solidFill>
                            <a:schemeClr val="bg1"/>
                          </a:solidFill>
                          <a:latin typeface="+mn-lt"/>
                          <a:ea typeface="+mn-ea"/>
                          <a:cs typeface="+mn-cs"/>
                          <a:sym typeface="Arial"/>
                        </a:rPr>
                        <a:t> </a:t>
                      </a:r>
                      <a:r>
                        <a:rPr lang="es-EC" sz="1600" b="0" i="0" u="none" strike="noStrike" kern="1200" cap="none" baseline="0" dirty="0" err="1">
                          <a:solidFill>
                            <a:schemeClr val="bg1"/>
                          </a:solidFill>
                          <a:latin typeface="+mn-lt"/>
                          <a:ea typeface="+mn-ea"/>
                          <a:cs typeface="+mn-cs"/>
                          <a:sym typeface="Arial"/>
                        </a:rPr>
                        <a:t>Guaranguito</a:t>
                      </a:r>
                      <a:r>
                        <a:rPr lang="es-EC" sz="1600" b="0" i="0" u="none" strike="noStrike" kern="1200" cap="none" baseline="0" dirty="0">
                          <a:solidFill>
                            <a:schemeClr val="bg1"/>
                          </a:solidFill>
                          <a:latin typeface="+mn-lt"/>
                          <a:ea typeface="+mn-ea"/>
                          <a:cs typeface="+mn-cs"/>
                          <a:sym typeface="Arial"/>
                        </a:rPr>
                        <a:t> </a:t>
                      </a:r>
                      <a:endParaRPr lang="es-EC" sz="1600" b="0" kern="1200" dirty="0">
                        <a:solidFill>
                          <a:schemeClr val="dk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0.92</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1.19</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7.86</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0.45</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a:latin typeface="+mj-lt"/>
                          <a:sym typeface="Arial"/>
                        </a:rPr>
                        <a:t>A</a:t>
                      </a:r>
                      <a:endParaRPr lang="es-EC" sz="1600" b="0" i="0" u="none" strike="noStrike" cap="none">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 </a:t>
                      </a:r>
                      <a:endParaRPr lang="es-EC" sz="1600" b="0" i="0" u="none" strike="noStrike" cap="none" dirty="0">
                        <a:solidFill>
                          <a:schemeClr val="tx1"/>
                        </a:solidFill>
                        <a:latin typeface="+mj-lt"/>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 </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399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smtClean="0">
                          <a:solidFill>
                            <a:schemeClr val="lt1"/>
                          </a:solidFill>
                          <a:latin typeface="+mj-lt"/>
                          <a:ea typeface="+mn-ea"/>
                          <a:cs typeface="+mn-cs"/>
                          <a:sym typeface="Arial"/>
                        </a:rPr>
                        <a:t>G1</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kern="1200" dirty="0">
                          <a:solidFill>
                            <a:schemeClr val="dk1"/>
                          </a:solidFill>
                          <a:effectLst/>
                          <a:latin typeface="+mn-lt"/>
                          <a:ea typeface="+mn-ea"/>
                          <a:cs typeface="+mn-cs"/>
                        </a:rPr>
                        <a:t>F3 (ECU-2658 x ECU-8415</a:t>
                      </a:r>
                      <a:r>
                        <a:rPr lang="es-EC" sz="1600" b="0" kern="1200" dirty="0" smtClean="0">
                          <a:solidFill>
                            <a:schemeClr val="dk1"/>
                          </a:solidFill>
                          <a:effectLst/>
                          <a:latin typeface="+mn-lt"/>
                          <a:ea typeface="+mn-ea"/>
                          <a:cs typeface="+mn-cs"/>
                        </a:rPr>
                        <a:t>)</a:t>
                      </a:r>
                      <a:endParaRPr lang="es-EC" sz="2000" b="0"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0.95</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1.20</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12.76</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0.52</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600" b="0" i="0" u="none" strike="noStrike" cap="none">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B</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bl>
          </a:graphicData>
        </a:graphic>
      </p:graphicFrame>
      <p:sp>
        <p:nvSpPr>
          <p:cNvPr id="11" name="Rectángulo 10"/>
          <p:cNvSpPr/>
          <p:nvPr/>
        </p:nvSpPr>
        <p:spPr>
          <a:xfrm>
            <a:off x="398783" y="1084911"/>
            <a:ext cx="2925599" cy="584775"/>
          </a:xfrm>
          <a:prstGeom prst="rect">
            <a:avLst/>
          </a:prstGeom>
        </p:spPr>
        <p:txBody>
          <a:bodyPr wrap="square">
            <a:spAutoFit/>
          </a:bodyPr>
          <a:lstStyle/>
          <a:p>
            <a:pPr algn="ctr"/>
            <a:r>
              <a:rPr lang="es-ES" sz="1600" dirty="0">
                <a:latin typeface="+mj-lt"/>
                <a:ea typeface="Calibri" panose="020F0502020204030204" pitchFamily="34" charset="0"/>
                <a:cs typeface="Times New Roman" panose="02020603050405020304" pitchFamily="18" charset="0"/>
              </a:rPr>
              <a:t>Análisis de Varianza (ADEVA) </a:t>
            </a:r>
          </a:p>
          <a:p>
            <a:pPr algn="ctr"/>
            <a:r>
              <a:rPr lang="es-ES" sz="1600" dirty="0">
                <a:latin typeface="+mj-lt"/>
                <a:ea typeface="Calibri" panose="020F0502020204030204" pitchFamily="34" charset="0"/>
                <a:cs typeface="Times New Roman" panose="02020603050405020304" pitchFamily="18" charset="0"/>
              </a:rPr>
              <a:t>para Zona 1: Genotipo</a:t>
            </a:r>
            <a:endParaRPr lang="es-EC" sz="1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ángulo 11"/>
              <p:cNvSpPr/>
              <p:nvPr/>
            </p:nvSpPr>
            <p:spPr>
              <a:xfrm>
                <a:off x="498496" y="4235909"/>
                <a:ext cx="2721386" cy="276999"/>
              </a:xfrm>
              <a:prstGeom prst="rect">
                <a:avLst/>
              </a:prstGeom>
            </p:spPr>
            <p:txBody>
              <a:bodyPr wrap="none">
                <a:spAutoFit/>
              </a:bodyPr>
              <a:lstStyle/>
              <a:p>
                <a:r>
                  <a:rPr lang="es-ES" sz="1200" dirty="0">
                    <a:solidFill>
                      <a:schemeClr val="tx1"/>
                    </a:solidFill>
                    <a:latin typeface="+mj-lt"/>
                    <a:ea typeface="Calibri" panose="020F0502020204030204" pitchFamily="34" charset="0"/>
                  </a:rPr>
                  <a:t>*</a:t>
                </a:r>
                <a:r>
                  <a:rPr lang="es-ES" sz="1200" i="1" dirty="0">
                    <a:solidFill>
                      <a:schemeClr val="tx1"/>
                    </a:solidFill>
                    <a:effectLst/>
                    <a:latin typeface="+mj-lt"/>
                    <a:ea typeface="Calibri" panose="020F0502020204030204" pitchFamily="34" charset="0"/>
                  </a:rPr>
                  <a:t>Significancia estadística </a:t>
                </a:r>
                <a14:m>
                  <m:oMath xmlns:m="http://schemas.openxmlformats.org/officeDocument/2006/math">
                    <m:r>
                      <a:rPr lang="es-ES" sz="1200" b="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𝜌</m:t>
                    </m:r>
                  </m:oMath>
                </a14:m>
                <a:r>
                  <a:rPr lang="es-ES" sz="1200" i="1" dirty="0">
                    <a:solidFill>
                      <a:schemeClr val="tx1"/>
                    </a:solidFill>
                    <a:latin typeface="+mj-lt"/>
                    <a:ea typeface="Times New Roman" panose="02020603050405020304" pitchFamily="18" charset="0"/>
                  </a:rPr>
                  <a:t> – valor &lt; 0,05</a:t>
                </a:r>
                <a:endParaRPr lang="es-EC" sz="1200" dirty="0">
                  <a:solidFill>
                    <a:schemeClr val="tx1"/>
                  </a:solidFill>
                  <a:latin typeface="+mj-lt"/>
                </a:endParaRPr>
              </a:p>
            </p:txBody>
          </p:sp>
        </mc:Choice>
        <mc:Fallback xmlns="">
          <p:sp>
            <p:nvSpPr>
              <p:cNvPr id="12" name="Rectángulo 11"/>
              <p:cNvSpPr>
                <a:spLocks noRot="1" noChangeAspect="1" noMove="1" noResize="1" noEditPoints="1" noAdjustHandles="1" noChangeArrowheads="1" noChangeShapeType="1" noTextEdit="1"/>
              </p:cNvSpPr>
              <p:nvPr/>
            </p:nvSpPr>
            <p:spPr>
              <a:xfrm>
                <a:off x="498496" y="4235909"/>
                <a:ext cx="2721386" cy="276999"/>
              </a:xfrm>
              <a:prstGeom prst="rect">
                <a:avLst/>
              </a:prstGeom>
              <a:blipFill>
                <a:blip r:embed="rId3"/>
                <a:stretch>
                  <a:fillRect l="-224" t="-2222" b="-17778"/>
                </a:stretch>
              </a:blipFill>
            </p:spPr>
            <p:txBody>
              <a:bodyPr/>
              <a:lstStyle/>
              <a:p>
                <a:r>
                  <a:rPr lang="es-EC">
                    <a:noFill/>
                  </a:rPr>
                  <a:t> </a:t>
                </a:r>
              </a:p>
            </p:txBody>
          </p:sp>
        </mc:Fallback>
      </mc:AlternateContent>
      <p:sp>
        <p:nvSpPr>
          <p:cNvPr id="13" name="Rectángulo 12"/>
          <p:cNvSpPr/>
          <p:nvPr/>
        </p:nvSpPr>
        <p:spPr>
          <a:xfrm>
            <a:off x="1655710" y="4608148"/>
            <a:ext cx="6513870" cy="338554"/>
          </a:xfrm>
          <a:prstGeom prst="rect">
            <a:avLst/>
          </a:prstGeom>
        </p:spPr>
        <p:txBody>
          <a:bodyPr wrap="square">
            <a:spAutoFit/>
          </a:bodyPr>
          <a:lstStyle/>
          <a:p>
            <a:pPr algn="ctr"/>
            <a:r>
              <a:rPr lang="es-ES" sz="1600" dirty="0">
                <a:latin typeface="+mj-lt"/>
                <a:ea typeface="Calibri" panose="020F0502020204030204" pitchFamily="34" charset="0"/>
              </a:rPr>
              <a:t>Resultados de la prueba de Fisher para índices de vegetación</a:t>
            </a:r>
            <a:endParaRPr lang="es-EC" sz="1600" dirty="0">
              <a:latin typeface="+mj-lt"/>
            </a:endParaRPr>
          </a:p>
        </p:txBody>
      </p:sp>
      <p:sp>
        <p:nvSpPr>
          <p:cNvPr id="16" name="Rectángulo 15"/>
          <p:cNvSpPr/>
          <p:nvPr/>
        </p:nvSpPr>
        <p:spPr>
          <a:xfrm>
            <a:off x="3943350" y="1690112"/>
            <a:ext cx="4572000" cy="2585323"/>
          </a:xfrm>
          <a:prstGeom prst="rect">
            <a:avLst/>
          </a:prstGeom>
        </p:spPr>
        <p:txBody>
          <a:bodyPr>
            <a:spAutoFit/>
          </a:bodyPr>
          <a:lstStyle/>
          <a:p>
            <a:pPr algn="just"/>
            <a:r>
              <a:rPr lang="es-MX" i="1" dirty="0">
                <a:latin typeface="+mj-lt"/>
              </a:rPr>
              <a:t>Ho: Los índices de vegetación generados por datos radiométricos no presentan diferencias significativas en la caracterización del cultivo asociados a las variedades de genotipos.</a:t>
            </a:r>
          </a:p>
          <a:p>
            <a:pPr algn="just"/>
            <a:endParaRPr lang="es-MX" i="1" dirty="0">
              <a:latin typeface="+mj-lt"/>
            </a:endParaRPr>
          </a:p>
          <a:p>
            <a:pPr algn="just"/>
            <a:r>
              <a:rPr lang="es-MX" i="1" dirty="0">
                <a:latin typeface="+mj-lt"/>
              </a:rPr>
              <a:t>Ha: Los índices de vegetación generados por datos radiométricos presentan diferencias significativas en la caracterización del cultivo asociados a las variedades de genotipos.</a:t>
            </a:r>
          </a:p>
        </p:txBody>
      </p:sp>
      <mc:AlternateContent xmlns:mc="http://schemas.openxmlformats.org/markup-compatibility/2006" xmlns:a14="http://schemas.microsoft.com/office/drawing/2010/main">
        <mc:Choice Requires="a14">
          <p:sp>
            <p:nvSpPr>
              <p:cNvPr id="17" name="Rectángulo 16"/>
              <p:cNvSpPr/>
              <p:nvPr/>
            </p:nvSpPr>
            <p:spPr>
              <a:xfrm>
                <a:off x="5423135" y="786356"/>
                <a:ext cx="1612429" cy="641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600" i="1">
                              <a:latin typeface="Cambria Math" panose="02040503050406030204" pitchFamily="18" charset="0"/>
                            </a:rPr>
                          </m:ctrlPr>
                        </m:dPr>
                        <m:e>
                          <m:eqArr>
                            <m:eqArrPr>
                              <m:ctrlPr>
                                <a:rPr lang="es-EC" sz="1600" i="1">
                                  <a:latin typeface="Cambria Math" panose="02040503050406030204" pitchFamily="18" charset="0"/>
                                </a:rPr>
                              </m:ctrlPr>
                            </m:eqArrPr>
                            <m:e>
                              <m:r>
                                <a:rPr lang="es-EC" sz="160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0">
                                      <a:latin typeface="Cambria Math" panose="02040503050406030204" pitchFamily="18" charset="0"/>
                                    </a:rPr>
                                    <m:t>0</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&gt;0.05</m:t>
                              </m:r>
                            </m:e>
                            <m:e>
                              <m:r>
                                <a:rPr lang="es-EC" sz="1600" i="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1">
                                      <a:latin typeface="Cambria Math" panose="02040503050406030204" pitchFamily="18" charset="0"/>
                                    </a:rPr>
                                    <m:t>𝑎</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≤0.05</m:t>
                              </m:r>
                            </m:e>
                          </m:eqArr>
                        </m:e>
                      </m:d>
                    </m:oMath>
                  </m:oMathPara>
                </a14:m>
                <a:endParaRPr lang="es-EC" sz="1600" dirty="0"/>
              </a:p>
            </p:txBody>
          </p:sp>
        </mc:Choice>
        <mc:Fallback xmlns="">
          <p:sp>
            <p:nvSpPr>
              <p:cNvPr id="17" name="Rectángulo 16"/>
              <p:cNvSpPr>
                <a:spLocks noRot="1" noChangeAspect="1" noMove="1" noResize="1" noEditPoints="1" noAdjustHandles="1" noChangeArrowheads="1" noChangeShapeType="1" noTextEdit="1"/>
              </p:cNvSpPr>
              <p:nvPr/>
            </p:nvSpPr>
            <p:spPr>
              <a:xfrm>
                <a:off x="5423135" y="786356"/>
                <a:ext cx="1612429" cy="641586"/>
              </a:xfrm>
              <a:prstGeom prst="rect">
                <a:avLst/>
              </a:prstGeom>
              <a:blipFill>
                <a:blip r:embed="rId4"/>
                <a:stretch>
                  <a:fillRect/>
                </a:stretch>
              </a:blipFill>
            </p:spPr>
            <p:txBody>
              <a:bodyPr/>
              <a:lstStyle/>
              <a:p>
                <a:r>
                  <a:rPr lang="es-EC">
                    <a:noFill/>
                  </a:rPr>
                  <a:t> </a:t>
                </a:r>
              </a:p>
            </p:txBody>
          </p:sp>
        </mc:Fallback>
      </mc:AlternateContent>
      <p:sp>
        <p:nvSpPr>
          <p:cNvPr id="18" name="Rectángulo 17"/>
          <p:cNvSpPr/>
          <p:nvPr/>
        </p:nvSpPr>
        <p:spPr>
          <a:xfrm>
            <a:off x="3943350" y="1669686"/>
            <a:ext cx="4572000" cy="260574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sp>
        <p:nvSpPr>
          <p:cNvPr id="14" name="Título 1">
            <a:extLst>
              <a:ext uri="{FF2B5EF4-FFF2-40B4-BE49-F238E27FC236}">
                <a16:creationId xmlns:a16="http://schemas.microsoft.com/office/drawing/2014/main" id="{C4A0D197-EF01-42CF-B08A-284F41BC63CC}"/>
              </a:ext>
            </a:extLst>
          </p:cNvPr>
          <p:cNvSpPr txBox="1">
            <a:spLocks/>
          </p:cNvSpPr>
          <p:nvPr/>
        </p:nvSpPr>
        <p:spPr>
          <a:xfrm>
            <a:off x="282880" y="217657"/>
            <a:ext cx="7886700" cy="576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cs typeface="Times New Roman" panose="02020603050405020304" pitchFamily="18" charset="0"/>
              </a:rPr>
              <a:t>Resultados</a:t>
            </a:r>
            <a:endParaRPr lang="es-EC" sz="3200" dirty="0">
              <a:cs typeface="Times New Roman" panose="02020603050405020304" pitchFamily="18" charset="0"/>
            </a:endParaRPr>
          </a:p>
        </p:txBody>
      </p:sp>
    </p:spTree>
    <p:extLst>
      <p:ext uri="{BB962C8B-B14F-4D97-AF65-F5344CB8AC3E}">
        <p14:creationId xmlns:p14="http://schemas.microsoft.com/office/powerpoint/2010/main" val="1361339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ext uri="{D42A27DB-BD31-4B8C-83A1-F6EECF244321}">
                    <p14:modId xmlns:p14="http://schemas.microsoft.com/office/powerpoint/2010/main" val="1205997553"/>
                  </p:ext>
                </p:extLst>
              </p:nvPr>
            </p:nvGraphicFramePr>
            <p:xfrm>
              <a:off x="628649" y="1798988"/>
              <a:ext cx="2465869" cy="2436921"/>
            </p:xfrm>
            <a:graphic>
              <a:graphicData uri="http://schemas.openxmlformats.org/drawingml/2006/table">
                <a:tbl>
                  <a:tblPr firstRow="1" firstCol="1" bandRow="1">
                    <a:tableStyleId>{5C22544A-7EE6-4342-B048-85BDC9FD1C3A}</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3983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i="0" u="none" strike="noStrike" cap="none" dirty="0">
                              <a:solidFill>
                                <a:schemeClr val="tx1"/>
                              </a:solidFill>
                              <a:latin typeface="+mj-lt"/>
                              <a:ea typeface="+mn-ea"/>
                              <a:cs typeface="+mn-cs"/>
                              <a:sym typeface="Arial"/>
                            </a:rPr>
                            <a:t>Índice</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s-ES" sz="1600" b="0" i="1" u="none" strike="noStrike" cap="none" smtClean="0">
                                  <a:latin typeface="Cambria Math" panose="02040503050406030204" pitchFamily="18" charset="0"/>
                                  <a:sym typeface="Arial"/>
                                </a:rPr>
                                <m:t>ρ</m:t>
                              </m:r>
                            </m:oMath>
                          </a14:m>
                          <a:r>
                            <a:rPr lang="es-ES" sz="1600" b="0" u="none" strike="noStrike" cap="none" dirty="0">
                              <a:latin typeface="+mj-lt"/>
                              <a:sym typeface="Arial"/>
                            </a:rPr>
                            <a:t> - valor </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0"/>
                      </a:ext>
                    </a:extLst>
                  </a:tr>
                  <a:tr h="47966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Tratamiento</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r h="4246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SR-RE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4"/>
                      </a:ext>
                    </a:extLst>
                  </a:tr>
                  <a:tr h="469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0.02</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5"/>
                      </a:ext>
                    </a:extLst>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1205997553"/>
                  </p:ext>
                </p:extLst>
              </p:nvPr>
            </p:nvGraphicFramePr>
            <p:xfrm>
              <a:off x="628649" y="1798988"/>
              <a:ext cx="2465869" cy="2436921"/>
            </p:xfrm>
            <a:graphic>
              <a:graphicData uri="http://schemas.openxmlformats.org/drawingml/2006/table">
                <a:tbl>
                  <a:tblPr firstRow="1" firstCol="1" bandRow="1">
                    <a:tableStyleId>{5C22544A-7EE6-4342-B048-85BDC9FD1C3A}</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43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i="0" u="none" strike="noStrike" cap="none" dirty="0" smtClean="0">
                              <a:solidFill>
                                <a:schemeClr val="tx1"/>
                              </a:solidFill>
                              <a:latin typeface="+mj-lt"/>
                              <a:ea typeface="+mn-ea"/>
                              <a:cs typeface="+mn-cs"/>
                              <a:sym typeface="Arial"/>
                            </a:rPr>
                            <a:t>Índice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endParaRPr lang="es-EC"/>
                        </a:p>
                      </a:txBody>
                      <a:tcPr marL="68580" marR="68580" marT="0" marB="0" anchor="ctr">
                        <a:blipFill>
                          <a:blip r:embed="rId2"/>
                          <a:stretch>
                            <a:fillRect l="-82063" t="-25000" r="-1794" b="-905000"/>
                          </a:stretch>
                        </a:blipFill>
                      </a:tcPr>
                    </a:tc>
                    <a:extLst>
                      <a:ext uri="{0D108BD9-81ED-4DB2-BD59-A6C34878D82A}">
                        <a16:rowId xmlns:a16="http://schemas.microsoft.com/office/drawing/2014/main" val="10000"/>
                      </a:ext>
                    </a:extLst>
                  </a:tr>
                  <a:tr h="47966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Tratamiento</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r h="4246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SR-RE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4"/>
                      </a:ext>
                    </a:extLst>
                  </a:tr>
                  <a:tr h="469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0.02</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5"/>
                      </a:ext>
                    </a:extLst>
                  </a:tr>
                </a:tbl>
              </a:graphicData>
            </a:graphic>
          </p:graphicFrame>
        </mc:Fallback>
      </mc:AlternateContent>
      <p:sp>
        <p:nvSpPr>
          <p:cNvPr id="11" name="Rectángulo 10"/>
          <p:cNvSpPr/>
          <p:nvPr/>
        </p:nvSpPr>
        <p:spPr>
          <a:xfrm>
            <a:off x="398783" y="1084911"/>
            <a:ext cx="2925599" cy="584775"/>
          </a:xfrm>
          <a:prstGeom prst="rect">
            <a:avLst/>
          </a:prstGeom>
        </p:spPr>
        <p:txBody>
          <a:bodyPr wrap="square">
            <a:spAutoFit/>
          </a:bodyPr>
          <a:lstStyle/>
          <a:p>
            <a:pPr algn="ctr"/>
            <a:r>
              <a:rPr lang="es-ES" sz="1600" dirty="0">
                <a:latin typeface="+mj-lt"/>
                <a:ea typeface="Calibri" panose="020F0502020204030204" pitchFamily="34" charset="0"/>
                <a:cs typeface="Times New Roman" panose="02020603050405020304" pitchFamily="18" charset="0"/>
              </a:rPr>
              <a:t>Análisis de Varianza (ADEVA) </a:t>
            </a:r>
          </a:p>
          <a:p>
            <a:pPr algn="ctr"/>
            <a:r>
              <a:rPr lang="es-ES" sz="1600" dirty="0">
                <a:latin typeface="+mj-lt"/>
                <a:ea typeface="Calibri" panose="020F0502020204030204" pitchFamily="34" charset="0"/>
                <a:cs typeface="Times New Roman" panose="02020603050405020304" pitchFamily="18" charset="0"/>
              </a:rPr>
              <a:t>para Zona 1: Tratamientos</a:t>
            </a:r>
            <a:endParaRPr lang="es-EC" sz="1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ángulo 11"/>
              <p:cNvSpPr/>
              <p:nvPr/>
            </p:nvSpPr>
            <p:spPr>
              <a:xfrm>
                <a:off x="498496" y="4235909"/>
                <a:ext cx="2721386" cy="276999"/>
              </a:xfrm>
              <a:prstGeom prst="rect">
                <a:avLst/>
              </a:prstGeom>
            </p:spPr>
            <p:txBody>
              <a:bodyPr wrap="none">
                <a:spAutoFit/>
              </a:bodyPr>
              <a:lstStyle/>
              <a:p>
                <a:r>
                  <a:rPr lang="es-ES" sz="1200" dirty="0">
                    <a:solidFill>
                      <a:schemeClr val="tx1"/>
                    </a:solidFill>
                    <a:latin typeface="+mj-lt"/>
                    <a:ea typeface="Calibri" panose="020F0502020204030204" pitchFamily="34" charset="0"/>
                  </a:rPr>
                  <a:t>*</a:t>
                </a:r>
                <a:r>
                  <a:rPr lang="es-ES" sz="1200" i="1" dirty="0">
                    <a:solidFill>
                      <a:schemeClr val="tx1"/>
                    </a:solidFill>
                    <a:effectLst/>
                    <a:latin typeface="+mj-lt"/>
                    <a:ea typeface="Calibri" panose="020F0502020204030204" pitchFamily="34" charset="0"/>
                  </a:rPr>
                  <a:t>Significancia estadística </a:t>
                </a:r>
                <a14:m>
                  <m:oMath xmlns:m="http://schemas.openxmlformats.org/officeDocument/2006/math">
                    <m:r>
                      <a:rPr lang="es-ES" sz="1200" b="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𝜌</m:t>
                    </m:r>
                  </m:oMath>
                </a14:m>
                <a:r>
                  <a:rPr lang="es-ES" sz="1200" i="1" dirty="0">
                    <a:solidFill>
                      <a:schemeClr val="tx1"/>
                    </a:solidFill>
                    <a:latin typeface="+mj-lt"/>
                    <a:ea typeface="Times New Roman" panose="02020603050405020304" pitchFamily="18" charset="0"/>
                  </a:rPr>
                  <a:t> – valor &lt; 0,05</a:t>
                </a:r>
                <a:endParaRPr lang="es-EC" sz="1200" dirty="0">
                  <a:solidFill>
                    <a:schemeClr val="tx1"/>
                  </a:solidFill>
                  <a:latin typeface="+mj-lt"/>
                </a:endParaRPr>
              </a:p>
            </p:txBody>
          </p:sp>
        </mc:Choice>
        <mc:Fallback xmlns="">
          <p:sp>
            <p:nvSpPr>
              <p:cNvPr id="12" name="Rectángulo 11"/>
              <p:cNvSpPr>
                <a:spLocks noRot="1" noChangeAspect="1" noMove="1" noResize="1" noEditPoints="1" noAdjustHandles="1" noChangeArrowheads="1" noChangeShapeType="1" noTextEdit="1"/>
              </p:cNvSpPr>
              <p:nvPr/>
            </p:nvSpPr>
            <p:spPr>
              <a:xfrm>
                <a:off x="498496" y="4235909"/>
                <a:ext cx="2721386" cy="276999"/>
              </a:xfrm>
              <a:prstGeom prst="rect">
                <a:avLst/>
              </a:prstGeom>
              <a:blipFill>
                <a:blip r:embed="rId3"/>
                <a:stretch>
                  <a:fillRect l="-224" t="-2222" b="-17778"/>
                </a:stretch>
              </a:blipFill>
            </p:spPr>
            <p:txBody>
              <a:bodyPr/>
              <a:lstStyle/>
              <a:p>
                <a:r>
                  <a:rPr lang="es-EC">
                    <a:noFill/>
                  </a:rPr>
                  <a:t> </a:t>
                </a:r>
              </a:p>
            </p:txBody>
          </p:sp>
        </mc:Fallback>
      </mc:AlternateContent>
      <p:sp>
        <p:nvSpPr>
          <p:cNvPr id="13" name="Rectángulo 12"/>
          <p:cNvSpPr/>
          <p:nvPr/>
        </p:nvSpPr>
        <p:spPr>
          <a:xfrm>
            <a:off x="1655710" y="4608148"/>
            <a:ext cx="6513870" cy="338554"/>
          </a:xfrm>
          <a:prstGeom prst="rect">
            <a:avLst/>
          </a:prstGeom>
        </p:spPr>
        <p:txBody>
          <a:bodyPr wrap="square">
            <a:spAutoFit/>
          </a:bodyPr>
          <a:lstStyle/>
          <a:p>
            <a:pPr algn="ctr"/>
            <a:r>
              <a:rPr lang="es-ES" sz="1600" dirty="0">
                <a:latin typeface="+mj-lt"/>
                <a:ea typeface="Calibri" panose="020F0502020204030204" pitchFamily="34" charset="0"/>
              </a:rPr>
              <a:t>Resultados de la prueba de Fisher para índices de vegetación</a:t>
            </a:r>
            <a:endParaRPr lang="es-EC" sz="1600" dirty="0">
              <a:latin typeface="+mj-lt"/>
            </a:endParaRPr>
          </a:p>
        </p:txBody>
      </p:sp>
      <p:sp>
        <p:nvSpPr>
          <p:cNvPr id="16" name="Rectángulo 15"/>
          <p:cNvSpPr/>
          <p:nvPr/>
        </p:nvSpPr>
        <p:spPr>
          <a:xfrm>
            <a:off x="3627619" y="1690112"/>
            <a:ext cx="5081665" cy="2585323"/>
          </a:xfrm>
          <a:prstGeom prst="rect">
            <a:avLst/>
          </a:prstGeom>
        </p:spPr>
        <p:txBody>
          <a:bodyPr wrap="square">
            <a:spAutoFit/>
          </a:bodyPr>
          <a:lstStyle/>
          <a:p>
            <a:pPr algn="just"/>
            <a:r>
              <a:rPr lang="es-MX" i="1" dirty="0">
                <a:latin typeface="+mj-lt"/>
              </a:rPr>
              <a:t>Ho: Los índices de vegetación generados por datos radiométricos no presentan diferencias significativas en la caracterización del cultivo asociados a la aplicación de métodos de control biológico.</a:t>
            </a:r>
          </a:p>
          <a:p>
            <a:pPr algn="just"/>
            <a:endParaRPr lang="es-MX" i="1" dirty="0">
              <a:latin typeface="+mj-lt"/>
            </a:endParaRPr>
          </a:p>
          <a:p>
            <a:pPr algn="just"/>
            <a:r>
              <a:rPr lang="es-MX" i="1" dirty="0">
                <a:latin typeface="+mj-lt"/>
              </a:rPr>
              <a:t>Ha: Los índices de vegetación generados por datos radiométricos presentan diferencias significativas en la caracterización del cultivo asociados a la aplicación de métodos de control biológico.</a:t>
            </a:r>
          </a:p>
        </p:txBody>
      </p:sp>
      <mc:AlternateContent xmlns:mc="http://schemas.openxmlformats.org/markup-compatibility/2006" xmlns:a14="http://schemas.microsoft.com/office/drawing/2010/main">
        <mc:Choice Requires="a14">
          <p:sp>
            <p:nvSpPr>
              <p:cNvPr id="17" name="Rectángulo 16"/>
              <p:cNvSpPr/>
              <p:nvPr/>
            </p:nvSpPr>
            <p:spPr>
              <a:xfrm>
                <a:off x="5423135" y="786356"/>
                <a:ext cx="1612429" cy="641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600" i="1">
                              <a:latin typeface="Cambria Math" panose="02040503050406030204" pitchFamily="18" charset="0"/>
                            </a:rPr>
                          </m:ctrlPr>
                        </m:dPr>
                        <m:e>
                          <m:eqArr>
                            <m:eqArrPr>
                              <m:ctrlPr>
                                <a:rPr lang="es-EC" sz="1600" i="1">
                                  <a:latin typeface="Cambria Math" panose="02040503050406030204" pitchFamily="18" charset="0"/>
                                </a:rPr>
                              </m:ctrlPr>
                            </m:eqArrPr>
                            <m:e>
                              <m:r>
                                <a:rPr lang="es-EC" sz="160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0">
                                      <a:latin typeface="Cambria Math" panose="02040503050406030204" pitchFamily="18" charset="0"/>
                                    </a:rPr>
                                    <m:t>0</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&gt;0.05</m:t>
                              </m:r>
                            </m:e>
                            <m:e>
                              <m:r>
                                <a:rPr lang="es-EC" sz="1600" i="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1">
                                      <a:latin typeface="Cambria Math" panose="02040503050406030204" pitchFamily="18" charset="0"/>
                                    </a:rPr>
                                    <m:t>𝑎</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≤0.05</m:t>
                              </m:r>
                            </m:e>
                          </m:eqArr>
                        </m:e>
                      </m:d>
                    </m:oMath>
                  </m:oMathPara>
                </a14:m>
                <a:endParaRPr lang="es-EC" sz="1600" dirty="0"/>
              </a:p>
            </p:txBody>
          </p:sp>
        </mc:Choice>
        <mc:Fallback xmlns="">
          <p:sp>
            <p:nvSpPr>
              <p:cNvPr id="17" name="Rectángulo 16"/>
              <p:cNvSpPr>
                <a:spLocks noRot="1" noChangeAspect="1" noMove="1" noResize="1" noEditPoints="1" noAdjustHandles="1" noChangeArrowheads="1" noChangeShapeType="1" noTextEdit="1"/>
              </p:cNvSpPr>
              <p:nvPr/>
            </p:nvSpPr>
            <p:spPr>
              <a:xfrm>
                <a:off x="5423135" y="786356"/>
                <a:ext cx="1612429" cy="641586"/>
              </a:xfrm>
              <a:prstGeom prst="rect">
                <a:avLst/>
              </a:prstGeom>
              <a:blipFill>
                <a:blip r:embed="rId4"/>
                <a:stretch>
                  <a:fillRect/>
                </a:stretch>
              </a:blipFill>
            </p:spPr>
            <p:txBody>
              <a:bodyPr/>
              <a:lstStyle/>
              <a:p>
                <a:r>
                  <a:rPr lang="es-EC">
                    <a:noFill/>
                  </a:rPr>
                  <a:t> </a:t>
                </a:r>
              </a:p>
            </p:txBody>
          </p:sp>
        </mc:Fallback>
      </mc:AlternateContent>
      <p:sp>
        <p:nvSpPr>
          <p:cNvPr id="18" name="Rectángulo 17"/>
          <p:cNvSpPr/>
          <p:nvPr/>
        </p:nvSpPr>
        <p:spPr>
          <a:xfrm>
            <a:off x="3627619" y="1669686"/>
            <a:ext cx="5081665" cy="260574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graphicFrame>
        <p:nvGraphicFramePr>
          <p:cNvPr id="2" name="Tabla 1"/>
          <p:cNvGraphicFramePr>
            <a:graphicFrameLocks noGrp="1"/>
          </p:cNvGraphicFramePr>
          <p:nvPr>
            <p:extLst>
              <p:ext uri="{D42A27DB-BD31-4B8C-83A1-F6EECF244321}">
                <p14:modId xmlns:p14="http://schemas.microsoft.com/office/powerpoint/2010/main" val="3366952001"/>
              </p:ext>
            </p:extLst>
          </p:nvPr>
        </p:nvGraphicFramePr>
        <p:xfrm>
          <a:off x="419960" y="5041942"/>
          <a:ext cx="8304080" cy="1620000"/>
        </p:xfrm>
        <a:graphic>
          <a:graphicData uri="http://schemas.openxmlformats.org/drawingml/2006/table">
            <a:tbl>
              <a:tblPr firstRow="1" firstCol="1" bandRow="1">
                <a:tableStyleId>{5C22544A-7EE6-4342-B048-85BDC9FD1C3A}</a:tableStyleId>
              </a:tblPr>
              <a:tblGrid>
                <a:gridCol w="1038010">
                  <a:extLst>
                    <a:ext uri="{9D8B030D-6E8A-4147-A177-3AD203B41FA5}">
                      <a16:colId xmlns:a16="http://schemas.microsoft.com/office/drawing/2014/main" val="1754045840"/>
                    </a:ext>
                  </a:extLst>
                </a:gridCol>
                <a:gridCol w="1507299">
                  <a:extLst>
                    <a:ext uri="{9D8B030D-6E8A-4147-A177-3AD203B41FA5}">
                      <a16:colId xmlns:a16="http://schemas.microsoft.com/office/drawing/2014/main" val="1483452327"/>
                    </a:ext>
                  </a:extLst>
                </a:gridCol>
                <a:gridCol w="1045028">
                  <a:extLst>
                    <a:ext uri="{9D8B030D-6E8A-4147-A177-3AD203B41FA5}">
                      <a16:colId xmlns:a16="http://schemas.microsoft.com/office/drawing/2014/main" val="2295022214"/>
                    </a:ext>
                  </a:extLst>
                </a:gridCol>
                <a:gridCol w="1280160">
                  <a:extLst>
                    <a:ext uri="{9D8B030D-6E8A-4147-A177-3AD203B41FA5}">
                      <a16:colId xmlns:a16="http://schemas.microsoft.com/office/drawing/2014/main" val="2651029934"/>
                    </a:ext>
                  </a:extLst>
                </a:gridCol>
                <a:gridCol w="1240972">
                  <a:extLst>
                    <a:ext uri="{9D8B030D-6E8A-4147-A177-3AD203B41FA5}">
                      <a16:colId xmlns:a16="http://schemas.microsoft.com/office/drawing/2014/main" val="3394184632"/>
                    </a:ext>
                  </a:extLst>
                </a:gridCol>
                <a:gridCol w="1097280">
                  <a:extLst>
                    <a:ext uri="{9D8B030D-6E8A-4147-A177-3AD203B41FA5}">
                      <a16:colId xmlns:a16="http://schemas.microsoft.com/office/drawing/2014/main" val="1058389552"/>
                    </a:ext>
                  </a:extLst>
                </a:gridCol>
                <a:gridCol w="561702">
                  <a:extLst>
                    <a:ext uri="{9D8B030D-6E8A-4147-A177-3AD203B41FA5}">
                      <a16:colId xmlns:a16="http://schemas.microsoft.com/office/drawing/2014/main" val="2278266564"/>
                    </a:ext>
                  </a:extLst>
                </a:gridCol>
                <a:gridCol w="533629">
                  <a:extLst>
                    <a:ext uri="{9D8B030D-6E8A-4147-A177-3AD203B41FA5}">
                      <a16:colId xmlns:a16="http://schemas.microsoft.com/office/drawing/2014/main" val="4052389572"/>
                    </a:ext>
                  </a:extLst>
                </a:gridCol>
              </a:tblGrid>
              <a:tr h="324000">
                <a:tc rowSpan="2">
                  <a:txBody>
                    <a:bodyPr/>
                    <a:lstStyle/>
                    <a:p>
                      <a:pPr algn="ctr" fontAlgn="b"/>
                      <a:r>
                        <a:rPr lang="es-EC" sz="1600" b="0" u="none" strike="noStrike" dirty="0">
                          <a:effectLst/>
                          <a:latin typeface="+mj-lt"/>
                        </a:rPr>
                        <a:t>Tratamiento</a:t>
                      </a:r>
                      <a:endParaRPr lang="es-EC" sz="1600" b="0" i="0" u="none" strike="noStrike" dirty="0">
                        <a:solidFill>
                          <a:srgbClr val="000000"/>
                        </a:solidFill>
                        <a:effectLst/>
                        <a:latin typeface="+mj-lt"/>
                      </a:endParaRPr>
                    </a:p>
                  </a:txBody>
                  <a:tcPr marL="9525" marR="9525" marT="9525" marB="0" anchor="ctr"/>
                </a:tc>
                <a:tc rowSpan="2">
                  <a:txBody>
                    <a:bodyPr/>
                    <a:lstStyle/>
                    <a:p>
                      <a:pPr algn="ctr" fontAlgn="b"/>
                      <a:r>
                        <a:rPr lang="es-EC" sz="1600" b="0" u="none" strike="noStrike" dirty="0">
                          <a:effectLst/>
                          <a:latin typeface="+mj-lt"/>
                        </a:rPr>
                        <a:t>Descripción</a:t>
                      </a:r>
                      <a:endParaRPr lang="es-EC" sz="1600" b="0" i="0" u="none" strike="noStrike" dirty="0">
                        <a:solidFill>
                          <a:srgbClr val="000000"/>
                        </a:solidFill>
                        <a:effectLst/>
                        <a:latin typeface="+mj-lt"/>
                      </a:endParaRPr>
                    </a:p>
                  </a:txBody>
                  <a:tcPr marL="9525" marR="9525" marT="9525" marB="0" anchor="ctr"/>
                </a:tc>
                <a:tc gridSpan="6">
                  <a:txBody>
                    <a:bodyPr/>
                    <a:lstStyle/>
                    <a:p>
                      <a:pPr algn="ctr" fontAlgn="b"/>
                      <a:r>
                        <a:rPr lang="es-EC" sz="1600" b="0" u="none" strike="noStrike" dirty="0">
                          <a:effectLst/>
                          <a:latin typeface="+mj-lt"/>
                        </a:rPr>
                        <a:t>Índices de Vegetación</a:t>
                      </a:r>
                      <a:endParaRPr lang="es-EC" sz="1600" b="0" i="0" u="none" strike="noStrike" dirty="0">
                        <a:solidFill>
                          <a:srgbClr val="000000"/>
                        </a:solidFill>
                        <a:effectLst/>
                        <a:latin typeface="+mj-lt"/>
                      </a:endParaRPr>
                    </a:p>
                  </a:txBody>
                  <a:tcPr marL="9525" marR="9525" marT="9525" marB="0" anchor="ctr"/>
                </a:tc>
                <a:tc hMerge="1">
                  <a:txBody>
                    <a:bodyPr/>
                    <a:lstStyle/>
                    <a:p>
                      <a:endParaRPr lang="es-EC"/>
                    </a:p>
                  </a:txBody>
                  <a:tcP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4156628419"/>
                  </a:ext>
                </a:extLst>
              </a:tr>
              <a:tr h="324000">
                <a:tc vMerge="1">
                  <a:txBody>
                    <a:bodyPr/>
                    <a:lstStyle/>
                    <a:p>
                      <a:pPr algn="ctr" fontAlgn="b"/>
                      <a:endParaRPr lang="es-EC" sz="1400" b="0" i="0" u="none" strike="noStrike" dirty="0">
                        <a:solidFill>
                          <a:srgbClr val="000000"/>
                        </a:solidFill>
                        <a:effectLst/>
                        <a:latin typeface="+mj-lt"/>
                      </a:endParaRPr>
                    </a:p>
                  </a:txBody>
                  <a:tcPr marL="9525" marR="9525" marT="9525" marB="0" anchor="ctr"/>
                </a:tc>
                <a:tc vMerge="1">
                  <a:txBody>
                    <a:bodyPr/>
                    <a:lstStyle/>
                    <a:p>
                      <a:pPr algn="ctr" fontAlgn="b"/>
                      <a:endParaRPr lang="es-EC" sz="14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NDVI</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TNDVI</a:t>
                      </a:r>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SR-RE</a:t>
                      </a:r>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NDRE</a:t>
                      </a:r>
                      <a:endParaRPr lang="es-EC" sz="1600" b="0" i="0" u="none" strike="noStrike">
                        <a:solidFill>
                          <a:srgbClr val="000000"/>
                        </a:solidFill>
                        <a:effectLst/>
                        <a:latin typeface="+mj-lt"/>
                      </a:endParaRPr>
                    </a:p>
                  </a:txBody>
                  <a:tcPr marL="9525" marR="9525" marT="9525" marB="0" anchor="ctr"/>
                </a:tc>
                <a:tc gridSpan="2">
                  <a:txBody>
                    <a:bodyPr/>
                    <a:lstStyle/>
                    <a:p>
                      <a:pPr algn="ctr" fontAlgn="b"/>
                      <a:r>
                        <a:rPr lang="es-EC" sz="1600" b="0" u="none" strike="noStrike">
                          <a:effectLst/>
                          <a:latin typeface="+mj-lt"/>
                        </a:rPr>
                        <a:t>Rango</a:t>
                      </a:r>
                      <a:endParaRPr lang="es-EC" sz="1600" b="0" i="0" u="none" strike="noStrike">
                        <a:solidFill>
                          <a:srgbClr val="000000"/>
                        </a:solidFill>
                        <a:effectLst/>
                        <a:latin typeface="+mj-lt"/>
                      </a:endParaRPr>
                    </a:p>
                  </a:txBody>
                  <a:tcPr marL="9525" marR="9525" marT="9525" marB="0" anchor="ctr"/>
                </a:tc>
                <a:tc hMerge="1">
                  <a:txBody>
                    <a:bodyPr/>
                    <a:lstStyle/>
                    <a:p>
                      <a:endParaRPr lang="es-EC"/>
                    </a:p>
                  </a:txBody>
                  <a:tcPr/>
                </a:tc>
                <a:extLst>
                  <a:ext uri="{0D108BD9-81ED-4DB2-BD59-A6C34878D82A}">
                    <a16:rowId xmlns:a16="http://schemas.microsoft.com/office/drawing/2014/main" val="4127973126"/>
                  </a:ext>
                </a:extLst>
              </a:tr>
              <a:tr h="324000">
                <a:tc>
                  <a:txBody>
                    <a:bodyPr/>
                    <a:lstStyle/>
                    <a:p>
                      <a:pPr algn="ctr" fontAlgn="b"/>
                      <a:r>
                        <a:rPr lang="es-EC" sz="1600" b="0" u="none" strike="noStrike">
                          <a:effectLst/>
                          <a:latin typeface="+mj-lt"/>
                        </a:rPr>
                        <a:t>T3</a:t>
                      </a:r>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Testigo </a:t>
                      </a:r>
                      <a:r>
                        <a:rPr lang="es-EC" sz="1600" b="0" u="none" strike="noStrike" dirty="0" smtClean="0">
                          <a:effectLst/>
                          <a:latin typeface="+mj-lt"/>
                        </a:rPr>
                        <a:t>G2</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0.89</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1.18</a:t>
                      </a:r>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6.74</a:t>
                      </a:r>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0.41</a:t>
                      </a:r>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A</a:t>
                      </a:r>
                      <a:endParaRPr lang="es-EC" sz="1600" b="0" i="0" u="none" strike="noStrike">
                        <a:solidFill>
                          <a:srgbClr val="000000"/>
                        </a:solidFill>
                        <a:effectLst/>
                        <a:latin typeface="+mj-lt"/>
                      </a:endParaRPr>
                    </a:p>
                  </a:txBody>
                  <a:tcPr marL="9525" marR="9525" marT="9525" marB="0" anchor="ctr"/>
                </a:tc>
                <a:tc>
                  <a:txBody>
                    <a:bodyPr/>
                    <a:lstStyle/>
                    <a:p>
                      <a:pPr algn="ctr" fontAlgn="b"/>
                      <a:endParaRPr lang="es-EC" sz="16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397197168"/>
                  </a:ext>
                </a:extLst>
              </a:tr>
              <a:tr h="324000">
                <a:tc>
                  <a:txBody>
                    <a:bodyPr/>
                    <a:lstStyle/>
                    <a:p>
                      <a:pPr algn="ctr" fontAlgn="b"/>
                      <a:r>
                        <a:rPr lang="es-EC" sz="1600" b="0" u="none" strike="noStrike">
                          <a:effectLst/>
                          <a:latin typeface="+mj-lt"/>
                        </a:rPr>
                        <a:t>T1</a:t>
                      </a:r>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Desinfección </a:t>
                      </a:r>
                      <a:r>
                        <a:rPr lang="es-EC" sz="1600" b="0" u="none" strike="noStrike" dirty="0" smtClean="0">
                          <a:effectLst/>
                          <a:latin typeface="+mj-lt"/>
                        </a:rPr>
                        <a:t>G2</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0.95</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1.21</a:t>
                      </a:r>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9.08</a:t>
                      </a:r>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0.53</a:t>
                      </a:r>
                      <a:endParaRPr lang="es-EC" sz="1600" b="0" i="0" u="none" strike="noStrike">
                        <a:solidFill>
                          <a:srgbClr val="000000"/>
                        </a:solidFill>
                        <a:effectLst/>
                        <a:latin typeface="+mj-lt"/>
                      </a:endParaRPr>
                    </a:p>
                  </a:txBody>
                  <a:tcPr marL="9525" marR="9525" marT="9525" marB="0" anchor="ctr"/>
                </a:tc>
                <a:tc>
                  <a:txBody>
                    <a:bodyPr/>
                    <a:lstStyle/>
                    <a:p>
                      <a:pPr algn="ctr" fontAlgn="b"/>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B</a:t>
                      </a:r>
                      <a:endParaRPr lang="es-EC" sz="16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235271992"/>
                  </a:ext>
                </a:extLst>
              </a:tr>
              <a:tr h="324000">
                <a:tc>
                  <a:txBody>
                    <a:bodyPr/>
                    <a:lstStyle/>
                    <a:p>
                      <a:pPr algn="ctr" fontAlgn="b"/>
                      <a:r>
                        <a:rPr lang="es-EC" sz="1600" b="0" u="none" strike="noStrike" dirty="0">
                          <a:effectLst/>
                          <a:latin typeface="+mj-lt"/>
                        </a:rPr>
                        <a:t>T4</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Desinfección </a:t>
                      </a:r>
                      <a:r>
                        <a:rPr lang="es-EC" sz="1600" b="0" u="none" strike="noStrike" dirty="0" smtClean="0">
                          <a:effectLst/>
                          <a:latin typeface="+mj-lt"/>
                        </a:rPr>
                        <a:t>G1</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0.95</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1.21</a:t>
                      </a:r>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13.86</a:t>
                      </a:r>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0.54</a:t>
                      </a:r>
                      <a:endParaRPr lang="es-EC" sz="1600" b="0" i="0" u="none" strike="noStrike">
                        <a:solidFill>
                          <a:srgbClr val="000000"/>
                        </a:solidFill>
                        <a:effectLst/>
                        <a:latin typeface="+mj-lt"/>
                      </a:endParaRPr>
                    </a:p>
                  </a:txBody>
                  <a:tcPr marL="9525" marR="9525" marT="9525" marB="0" anchor="ctr"/>
                </a:tc>
                <a:tc>
                  <a:txBody>
                    <a:bodyPr/>
                    <a:lstStyle/>
                    <a:p>
                      <a:pPr algn="ctr" fontAlgn="b"/>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B</a:t>
                      </a:r>
                      <a:endParaRPr lang="es-EC" sz="16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839184448"/>
                  </a:ext>
                </a:extLst>
              </a:tr>
            </a:tbl>
          </a:graphicData>
        </a:graphic>
      </p:graphicFrame>
      <p:sp>
        <p:nvSpPr>
          <p:cNvPr id="14" name="Título 1">
            <a:extLst>
              <a:ext uri="{FF2B5EF4-FFF2-40B4-BE49-F238E27FC236}">
                <a16:creationId xmlns:a16="http://schemas.microsoft.com/office/drawing/2014/main" id="{E9E245A2-EBEB-42CB-A88E-89739F11FD84}"/>
              </a:ext>
            </a:extLst>
          </p:cNvPr>
          <p:cNvSpPr txBox="1">
            <a:spLocks/>
          </p:cNvSpPr>
          <p:nvPr/>
        </p:nvSpPr>
        <p:spPr>
          <a:xfrm>
            <a:off x="282880" y="217657"/>
            <a:ext cx="7886700" cy="576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cs typeface="Times New Roman" panose="02020603050405020304" pitchFamily="18" charset="0"/>
              </a:rPr>
              <a:t>Resultados</a:t>
            </a:r>
            <a:endParaRPr lang="es-EC" sz="3200" dirty="0">
              <a:cs typeface="Times New Roman" panose="02020603050405020304" pitchFamily="18" charset="0"/>
            </a:endParaRPr>
          </a:p>
        </p:txBody>
      </p:sp>
    </p:spTree>
    <p:extLst>
      <p:ext uri="{BB962C8B-B14F-4D97-AF65-F5344CB8AC3E}">
        <p14:creationId xmlns:p14="http://schemas.microsoft.com/office/powerpoint/2010/main" val="18004016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ext uri="{D42A27DB-BD31-4B8C-83A1-F6EECF244321}">
                    <p14:modId xmlns:p14="http://schemas.microsoft.com/office/powerpoint/2010/main" val="463693276"/>
                  </p:ext>
                </p:extLst>
              </p:nvPr>
            </p:nvGraphicFramePr>
            <p:xfrm>
              <a:off x="628649" y="1798988"/>
              <a:ext cx="2465869" cy="2444940"/>
            </p:xfrm>
            <a:graphic>
              <a:graphicData uri="http://schemas.openxmlformats.org/drawingml/2006/table">
                <a:tbl>
                  <a:tblPr firstRow="1" firstCol="1" bandRow="1">
                    <a:tableStyleId>{5C22544A-7EE6-4342-B048-85BDC9FD1C3A}</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3983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i="0" u="none" strike="noStrike" cap="none" dirty="0">
                              <a:solidFill>
                                <a:schemeClr val="tx1"/>
                              </a:solidFill>
                              <a:latin typeface="+mj-lt"/>
                              <a:ea typeface="+mn-ea"/>
                              <a:cs typeface="+mn-cs"/>
                              <a:sym typeface="Arial"/>
                            </a:rPr>
                            <a:t>Índice</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s-ES" sz="1600" b="0" i="1" u="none" strike="noStrike" cap="none" smtClean="0">
                                  <a:latin typeface="Cambria Math" panose="02040503050406030204" pitchFamily="18" charset="0"/>
                                  <a:sym typeface="Arial"/>
                                </a:rPr>
                                <m:t>ρ</m:t>
                              </m:r>
                            </m:oMath>
                          </a14:m>
                          <a:r>
                            <a:rPr lang="es-ES" sz="1600" b="0" u="none" strike="noStrike" cap="none" dirty="0">
                              <a:latin typeface="+mj-lt"/>
                              <a:sym typeface="Arial"/>
                            </a:rPr>
                            <a:t> - valor </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0"/>
                      </a:ext>
                    </a:extLst>
                  </a:tr>
                  <a:tr h="47966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Estados fenológicos</a:t>
                          </a: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&lt;0.0001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r h="4246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SR-RE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4"/>
                      </a:ext>
                    </a:extLst>
                  </a:tr>
                  <a:tr h="469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5"/>
                      </a:ext>
                    </a:extLst>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463693276"/>
                  </p:ext>
                </p:extLst>
              </p:nvPr>
            </p:nvGraphicFramePr>
            <p:xfrm>
              <a:off x="628649" y="1798988"/>
              <a:ext cx="2465869" cy="2444940"/>
            </p:xfrm>
            <a:graphic>
              <a:graphicData uri="http://schemas.openxmlformats.org/drawingml/2006/table">
                <a:tbl>
                  <a:tblPr firstRow="1" firstCol="1" bandRow="1">
                    <a:tableStyleId>{5C22544A-7EE6-4342-B048-85BDC9FD1C3A}</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43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i="0" u="none" strike="noStrike" cap="none" dirty="0" smtClean="0">
                              <a:solidFill>
                                <a:schemeClr val="tx1"/>
                              </a:solidFill>
                              <a:latin typeface="+mj-lt"/>
                              <a:ea typeface="+mn-ea"/>
                              <a:cs typeface="+mn-cs"/>
                              <a:sym typeface="Arial"/>
                            </a:rPr>
                            <a:t>Índice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endParaRPr lang="es-EC"/>
                        </a:p>
                      </a:txBody>
                      <a:tcPr marL="68580" marR="68580" marT="0" marB="0" anchor="ctr">
                        <a:blipFill>
                          <a:blip r:embed="rId2"/>
                          <a:stretch>
                            <a:fillRect l="-82063" t="-25000" r="-1794" b="-910000"/>
                          </a:stretch>
                        </a:blipFill>
                      </a:tcPr>
                    </a:tc>
                    <a:extLst>
                      <a:ext uri="{0D108BD9-81ED-4DB2-BD59-A6C34878D82A}">
                        <a16:rowId xmlns:a16="http://schemas.microsoft.com/office/drawing/2014/main" val="10000"/>
                      </a:ext>
                    </a:extLst>
                  </a:tr>
                  <a:tr h="487680">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Estados fenológicos</a:t>
                          </a: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&lt;0.0001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smtClean="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r h="4246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SR-RE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smtClean="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4"/>
                      </a:ext>
                    </a:extLst>
                  </a:tr>
                  <a:tr h="469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smtClean="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5"/>
                      </a:ext>
                    </a:extLst>
                  </a:tr>
                </a:tbl>
              </a:graphicData>
            </a:graphic>
          </p:graphicFrame>
        </mc:Fallback>
      </mc:AlternateContent>
      <p:sp>
        <p:nvSpPr>
          <p:cNvPr id="11" name="Rectángulo 10"/>
          <p:cNvSpPr/>
          <p:nvPr/>
        </p:nvSpPr>
        <p:spPr>
          <a:xfrm>
            <a:off x="398783" y="1084911"/>
            <a:ext cx="2925599" cy="584775"/>
          </a:xfrm>
          <a:prstGeom prst="rect">
            <a:avLst/>
          </a:prstGeom>
        </p:spPr>
        <p:txBody>
          <a:bodyPr wrap="square">
            <a:spAutoFit/>
          </a:bodyPr>
          <a:lstStyle/>
          <a:p>
            <a:pPr algn="ctr"/>
            <a:r>
              <a:rPr lang="es-ES" sz="1600" dirty="0">
                <a:latin typeface="+mj-lt"/>
                <a:ea typeface="Calibri" panose="020F0502020204030204" pitchFamily="34" charset="0"/>
                <a:cs typeface="Times New Roman" panose="02020603050405020304" pitchFamily="18" charset="0"/>
              </a:rPr>
              <a:t>Análisis de Varianza (ADEVA) </a:t>
            </a:r>
          </a:p>
          <a:p>
            <a:pPr algn="ctr"/>
            <a:r>
              <a:rPr lang="es-ES" sz="1600" dirty="0">
                <a:latin typeface="+mj-lt"/>
                <a:ea typeface="Calibri" panose="020F0502020204030204" pitchFamily="34" charset="0"/>
                <a:cs typeface="Times New Roman" panose="02020603050405020304" pitchFamily="18" charset="0"/>
              </a:rPr>
              <a:t>para Zona 1: Estados fenológicos</a:t>
            </a:r>
            <a:endParaRPr lang="es-EC" sz="1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ángulo 11"/>
              <p:cNvSpPr/>
              <p:nvPr/>
            </p:nvSpPr>
            <p:spPr>
              <a:xfrm>
                <a:off x="498496" y="4235909"/>
                <a:ext cx="2721386" cy="276999"/>
              </a:xfrm>
              <a:prstGeom prst="rect">
                <a:avLst/>
              </a:prstGeom>
            </p:spPr>
            <p:txBody>
              <a:bodyPr wrap="none">
                <a:spAutoFit/>
              </a:bodyPr>
              <a:lstStyle/>
              <a:p>
                <a:r>
                  <a:rPr lang="es-ES" sz="1200" dirty="0">
                    <a:solidFill>
                      <a:schemeClr val="tx1"/>
                    </a:solidFill>
                    <a:latin typeface="+mj-lt"/>
                    <a:ea typeface="Calibri" panose="020F0502020204030204" pitchFamily="34" charset="0"/>
                  </a:rPr>
                  <a:t>*</a:t>
                </a:r>
                <a:r>
                  <a:rPr lang="es-ES" sz="1200" i="1" dirty="0">
                    <a:solidFill>
                      <a:schemeClr val="tx1"/>
                    </a:solidFill>
                    <a:effectLst/>
                    <a:latin typeface="+mj-lt"/>
                    <a:ea typeface="Calibri" panose="020F0502020204030204" pitchFamily="34" charset="0"/>
                  </a:rPr>
                  <a:t>Significancia estadística </a:t>
                </a:r>
                <a14:m>
                  <m:oMath xmlns:m="http://schemas.openxmlformats.org/officeDocument/2006/math">
                    <m:r>
                      <a:rPr lang="es-ES" sz="1200" b="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𝜌</m:t>
                    </m:r>
                  </m:oMath>
                </a14:m>
                <a:r>
                  <a:rPr lang="es-ES" sz="1200" i="1" dirty="0">
                    <a:solidFill>
                      <a:schemeClr val="tx1"/>
                    </a:solidFill>
                    <a:latin typeface="+mj-lt"/>
                    <a:ea typeface="Times New Roman" panose="02020603050405020304" pitchFamily="18" charset="0"/>
                  </a:rPr>
                  <a:t> – valor &lt; 0,05</a:t>
                </a:r>
                <a:endParaRPr lang="es-EC" sz="1200" dirty="0">
                  <a:solidFill>
                    <a:schemeClr val="tx1"/>
                  </a:solidFill>
                  <a:latin typeface="+mj-lt"/>
                </a:endParaRPr>
              </a:p>
            </p:txBody>
          </p:sp>
        </mc:Choice>
        <mc:Fallback xmlns="">
          <p:sp>
            <p:nvSpPr>
              <p:cNvPr id="12" name="Rectángulo 11"/>
              <p:cNvSpPr>
                <a:spLocks noRot="1" noChangeAspect="1" noMove="1" noResize="1" noEditPoints="1" noAdjustHandles="1" noChangeArrowheads="1" noChangeShapeType="1" noTextEdit="1"/>
              </p:cNvSpPr>
              <p:nvPr/>
            </p:nvSpPr>
            <p:spPr>
              <a:xfrm>
                <a:off x="498496" y="4235909"/>
                <a:ext cx="2721386" cy="276999"/>
              </a:xfrm>
              <a:prstGeom prst="rect">
                <a:avLst/>
              </a:prstGeom>
              <a:blipFill>
                <a:blip r:embed="rId3"/>
                <a:stretch>
                  <a:fillRect l="-224" t="-2222" b="-17778"/>
                </a:stretch>
              </a:blipFill>
            </p:spPr>
            <p:txBody>
              <a:bodyPr/>
              <a:lstStyle/>
              <a:p>
                <a:r>
                  <a:rPr lang="es-EC">
                    <a:noFill/>
                  </a:rPr>
                  <a:t> </a:t>
                </a:r>
              </a:p>
            </p:txBody>
          </p:sp>
        </mc:Fallback>
      </mc:AlternateContent>
      <p:sp>
        <p:nvSpPr>
          <p:cNvPr id="13" name="Rectángulo 12"/>
          <p:cNvSpPr/>
          <p:nvPr/>
        </p:nvSpPr>
        <p:spPr>
          <a:xfrm>
            <a:off x="1655710" y="4608148"/>
            <a:ext cx="6513870" cy="338554"/>
          </a:xfrm>
          <a:prstGeom prst="rect">
            <a:avLst/>
          </a:prstGeom>
        </p:spPr>
        <p:txBody>
          <a:bodyPr wrap="square">
            <a:spAutoFit/>
          </a:bodyPr>
          <a:lstStyle/>
          <a:p>
            <a:pPr algn="ctr"/>
            <a:r>
              <a:rPr lang="es-ES" sz="1600" dirty="0">
                <a:latin typeface="+mj-lt"/>
                <a:ea typeface="Calibri" panose="020F0502020204030204" pitchFamily="34" charset="0"/>
              </a:rPr>
              <a:t>Resultados de la prueba de Fisher para índices de vegetación</a:t>
            </a:r>
            <a:endParaRPr lang="es-EC" sz="1600" dirty="0">
              <a:latin typeface="+mj-lt"/>
            </a:endParaRPr>
          </a:p>
        </p:txBody>
      </p:sp>
      <p:sp>
        <p:nvSpPr>
          <p:cNvPr id="16" name="Rectángulo 15"/>
          <p:cNvSpPr/>
          <p:nvPr/>
        </p:nvSpPr>
        <p:spPr>
          <a:xfrm>
            <a:off x="3943350" y="1690112"/>
            <a:ext cx="4572000" cy="2585323"/>
          </a:xfrm>
          <a:prstGeom prst="rect">
            <a:avLst/>
          </a:prstGeom>
        </p:spPr>
        <p:txBody>
          <a:bodyPr>
            <a:spAutoFit/>
          </a:bodyPr>
          <a:lstStyle/>
          <a:p>
            <a:pPr algn="just"/>
            <a:r>
              <a:rPr lang="es-MX" i="1" dirty="0">
                <a:latin typeface="+mj-lt"/>
              </a:rPr>
              <a:t>Ho: Los índices de vegetación generados por datos radiométricos no presentan diferencias significativas en la caracterización del cultivo asociados a estados fenológicos.</a:t>
            </a:r>
          </a:p>
          <a:p>
            <a:pPr algn="just"/>
            <a:endParaRPr lang="es-MX" i="1" dirty="0">
              <a:latin typeface="+mj-lt"/>
            </a:endParaRPr>
          </a:p>
          <a:p>
            <a:pPr algn="just"/>
            <a:r>
              <a:rPr lang="es-MX" i="1" dirty="0">
                <a:latin typeface="+mj-lt"/>
              </a:rPr>
              <a:t>Ha: Los índices de vegetación generados por datos radiométricos presentan diferencias significativas en la caracterización del cultivo asociados a estados fenológicos.</a:t>
            </a:r>
          </a:p>
        </p:txBody>
      </p:sp>
      <mc:AlternateContent xmlns:mc="http://schemas.openxmlformats.org/markup-compatibility/2006" xmlns:a14="http://schemas.microsoft.com/office/drawing/2010/main">
        <mc:Choice Requires="a14">
          <p:sp>
            <p:nvSpPr>
              <p:cNvPr id="17" name="Rectángulo 16"/>
              <p:cNvSpPr/>
              <p:nvPr/>
            </p:nvSpPr>
            <p:spPr>
              <a:xfrm>
                <a:off x="5423135" y="786356"/>
                <a:ext cx="1612429" cy="641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600" i="1">
                              <a:latin typeface="Cambria Math" panose="02040503050406030204" pitchFamily="18" charset="0"/>
                            </a:rPr>
                          </m:ctrlPr>
                        </m:dPr>
                        <m:e>
                          <m:eqArr>
                            <m:eqArrPr>
                              <m:ctrlPr>
                                <a:rPr lang="es-EC" sz="1600" i="1">
                                  <a:latin typeface="Cambria Math" panose="02040503050406030204" pitchFamily="18" charset="0"/>
                                </a:rPr>
                              </m:ctrlPr>
                            </m:eqArrPr>
                            <m:e>
                              <m:r>
                                <a:rPr lang="es-EC" sz="160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0">
                                      <a:latin typeface="Cambria Math" panose="02040503050406030204" pitchFamily="18" charset="0"/>
                                    </a:rPr>
                                    <m:t>0</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&gt;0.05</m:t>
                              </m:r>
                            </m:e>
                            <m:e>
                              <m:r>
                                <a:rPr lang="es-EC" sz="1600" i="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1">
                                      <a:latin typeface="Cambria Math" panose="02040503050406030204" pitchFamily="18" charset="0"/>
                                    </a:rPr>
                                    <m:t>𝑎</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≤0.05</m:t>
                              </m:r>
                            </m:e>
                          </m:eqArr>
                        </m:e>
                      </m:d>
                    </m:oMath>
                  </m:oMathPara>
                </a14:m>
                <a:endParaRPr lang="es-EC" sz="1600" dirty="0"/>
              </a:p>
            </p:txBody>
          </p:sp>
        </mc:Choice>
        <mc:Fallback xmlns="">
          <p:sp>
            <p:nvSpPr>
              <p:cNvPr id="17" name="Rectángulo 16"/>
              <p:cNvSpPr>
                <a:spLocks noRot="1" noChangeAspect="1" noMove="1" noResize="1" noEditPoints="1" noAdjustHandles="1" noChangeArrowheads="1" noChangeShapeType="1" noTextEdit="1"/>
              </p:cNvSpPr>
              <p:nvPr/>
            </p:nvSpPr>
            <p:spPr>
              <a:xfrm>
                <a:off x="5423135" y="786356"/>
                <a:ext cx="1612429" cy="641586"/>
              </a:xfrm>
              <a:prstGeom prst="rect">
                <a:avLst/>
              </a:prstGeom>
              <a:blipFill>
                <a:blip r:embed="rId4"/>
                <a:stretch>
                  <a:fillRect/>
                </a:stretch>
              </a:blipFill>
            </p:spPr>
            <p:txBody>
              <a:bodyPr/>
              <a:lstStyle/>
              <a:p>
                <a:r>
                  <a:rPr lang="es-EC">
                    <a:noFill/>
                  </a:rPr>
                  <a:t> </a:t>
                </a:r>
              </a:p>
            </p:txBody>
          </p:sp>
        </mc:Fallback>
      </mc:AlternateContent>
      <p:sp>
        <p:nvSpPr>
          <p:cNvPr id="18" name="Rectángulo 17"/>
          <p:cNvSpPr/>
          <p:nvPr/>
        </p:nvSpPr>
        <p:spPr>
          <a:xfrm>
            <a:off x="3943350" y="1669686"/>
            <a:ext cx="4572000" cy="260574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graphicFrame>
        <p:nvGraphicFramePr>
          <p:cNvPr id="14" name="Tabla 13"/>
          <p:cNvGraphicFramePr>
            <a:graphicFrameLocks noGrp="1"/>
          </p:cNvGraphicFramePr>
          <p:nvPr>
            <p:extLst>
              <p:ext uri="{D42A27DB-BD31-4B8C-83A1-F6EECF244321}">
                <p14:modId xmlns:p14="http://schemas.microsoft.com/office/powerpoint/2010/main" val="3151611642"/>
              </p:ext>
            </p:extLst>
          </p:nvPr>
        </p:nvGraphicFramePr>
        <p:xfrm>
          <a:off x="419960" y="5041942"/>
          <a:ext cx="8304080" cy="1620000"/>
        </p:xfrm>
        <a:graphic>
          <a:graphicData uri="http://schemas.openxmlformats.org/drawingml/2006/table">
            <a:tbl>
              <a:tblPr firstRow="1" firstCol="1" bandRow="1">
                <a:tableStyleId>{5C22544A-7EE6-4342-B048-85BDC9FD1C3A}</a:tableStyleId>
              </a:tblPr>
              <a:tblGrid>
                <a:gridCol w="1038010">
                  <a:extLst>
                    <a:ext uri="{9D8B030D-6E8A-4147-A177-3AD203B41FA5}">
                      <a16:colId xmlns:a16="http://schemas.microsoft.com/office/drawing/2014/main" val="1754045840"/>
                    </a:ext>
                  </a:extLst>
                </a:gridCol>
                <a:gridCol w="1507299">
                  <a:extLst>
                    <a:ext uri="{9D8B030D-6E8A-4147-A177-3AD203B41FA5}">
                      <a16:colId xmlns:a16="http://schemas.microsoft.com/office/drawing/2014/main" val="1483452327"/>
                    </a:ext>
                  </a:extLst>
                </a:gridCol>
                <a:gridCol w="1045028">
                  <a:extLst>
                    <a:ext uri="{9D8B030D-6E8A-4147-A177-3AD203B41FA5}">
                      <a16:colId xmlns:a16="http://schemas.microsoft.com/office/drawing/2014/main" val="2295022214"/>
                    </a:ext>
                  </a:extLst>
                </a:gridCol>
                <a:gridCol w="1280160">
                  <a:extLst>
                    <a:ext uri="{9D8B030D-6E8A-4147-A177-3AD203B41FA5}">
                      <a16:colId xmlns:a16="http://schemas.microsoft.com/office/drawing/2014/main" val="2651029934"/>
                    </a:ext>
                  </a:extLst>
                </a:gridCol>
                <a:gridCol w="1240972">
                  <a:extLst>
                    <a:ext uri="{9D8B030D-6E8A-4147-A177-3AD203B41FA5}">
                      <a16:colId xmlns:a16="http://schemas.microsoft.com/office/drawing/2014/main" val="3394184632"/>
                    </a:ext>
                  </a:extLst>
                </a:gridCol>
                <a:gridCol w="1097280">
                  <a:extLst>
                    <a:ext uri="{9D8B030D-6E8A-4147-A177-3AD203B41FA5}">
                      <a16:colId xmlns:a16="http://schemas.microsoft.com/office/drawing/2014/main" val="1058389552"/>
                    </a:ext>
                  </a:extLst>
                </a:gridCol>
                <a:gridCol w="561702">
                  <a:extLst>
                    <a:ext uri="{9D8B030D-6E8A-4147-A177-3AD203B41FA5}">
                      <a16:colId xmlns:a16="http://schemas.microsoft.com/office/drawing/2014/main" val="2278266564"/>
                    </a:ext>
                  </a:extLst>
                </a:gridCol>
                <a:gridCol w="533629">
                  <a:extLst>
                    <a:ext uri="{9D8B030D-6E8A-4147-A177-3AD203B41FA5}">
                      <a16:colId xmlns:a16="http://schemas.microsoft.com/office/drawing/2014/main" val="4052389572"/>
                    </a:ext>
                  </a:extLst>
                </a:gridCol>
              </a:tblGrid>
              <a:tr h="324000">
                <a:tc rowSpan="2">
                  <a:txBody>
                    <a:bodyPr/>
                    <a:lstStyle/>
                    <a:p>
                      <a:pPr algn="ctr" fontAlgn="b"/>
                      <a:r>
                        <a:rPr lang="es-EC" sz="1600" b="0" u="none" strike="noStrike" dirty="0">
                          <a:effectLst/>
                          <a:latin typeface="+mj-lt"/>
                        </a:rPr>
                        <a:t>Estado fenológico</a:t>
                      </a:r>
                      <a:endParaRPr lang="es-EC" sz="1600" b="0" i="0" u="none" strike="noStrike" dirty="0">
                        <a:solidFill>
                          <a:srgbClr val="000000"/>
                        </a:solidFill>
                        <a:effectLst/>
                        <a:latin typeface="+mj-lt"/>
                      </a:endParaRPr>
                    </a:p>
                  </a:txBody>
                  <a:tcPr marL="9525" marR="9525" marT="9525" marB="0" anchor="ctr"/>
                </a:tc>
                <a:tc rowSpan="2">
                  <a:txBody>
                    <a:bodyPr/>
                    <a:lstStyle/>
                    <a:p>
                      <a:pPr algn="ctr" fontAlgn="b"/>
                      <a:r>
                        <a:rPr lang="es-EC" sz="1600" b="0" u="none" strike="noStrike" dirty="0">
                          <a:effectLst/>
                          <a:latin typeface="+mj-lt"/>
                        </a:rPr>
                        <a:t>Descripción</a:t>
                      </a:r>
                      <a:endParaRPr lang="es-EC" sz="1600" b="0" i="0" u="none" strike="noStrike" dirty="0">
                        <a:solidFill>
                          <a:srgbClr val="000000"/>
                        </a:solidFill>
                        <a:effectLst/>
                        <a:latin typeface="+mj-lt"/>
                      </a:endParaRPr>
                    </a:p>
                  </a:txBody>
                  <a:tcPr marL="9525" marR="9525" marT="9525" marB="0" anchor="ctr"/>
                </a:tc>
                <a:tc gridSpan="6">
                  <a:txBody>
                    <a:bodyPr/>
                    <a:lstStyle/>
                    <a:p>
                      <a:pPr algn="ctr" fontAlgn="b"/>
                      <a:r>
                        <a:rPr lang="es-EC" sz="1600" b="0" u="none" strike="noStrike" dirty="0">
                          <a:effectLst/>
                          <a:latin typeface="+mj-lt"/>
                        </a:rPr>
                        <a:t>Índices de Vegetación</a:t>
                      </a:r>
                      <a:endParaRPr lang="es-EC" sz="1600" b="0" i="0" u="none" strike="noStrike" dirty="0">
                        <a:solidFill>
                          <a:srgbClr val="000000"/>
                        </a:solidFill>
                        <a:effectLst/>
                        <a:latin typeface="+mj-lt"/>
                      </a:endParaRPr>
                    </a:p>
                  </a:txBody>
                  <a:tcPr marL="9525" marR="9525" marT="9525" marB="0" anchor="ctr"/>
                </a:tc>
                <a:tc hMerge="1">
                  <a:txBody>
                    <a:bodyPr/>
                    <a:lstStyle/>
                    <a:p>
                      <a:endParaRPr lang="es-EC"/>
                    </a:p>
                  </a:txBody>
                  <a:tcP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4156628419"/>
                  </a:ext>
                </a:extLst>
              </a:tr>
              <a:tr h="324000">
                <a:tc vMerge="1">
                  <a:txBody>
                    <a:bodyPr/>
                    <a:lstStyle/>
                    <a:p>
                      <a:pPr algn="ctr" fontAlgn="b"/>
                      <a:endParaRPr lang="es-EC" sz="1400" b="0" i="0" u="none" strike="noStrike" dirty="0">
                        <a:solidFill>
                          <a:srgbClr val="000000"/>
                        </a:solidFill>
                        <a:effectLst/>
                        <a:latin typeface="+mj-lt"/>
                      </a:endParaRPr>
                    </a:p>
                  </a:txBody>
                  <a:tcPr marL="9525" marR="9525" marT="9525" marB="0" anchor="ctr"/>
                </a:tc>
                <a:tc vMerge="1">
                  <a:txBody>
                    <a:bodyPr/>
                    <a:lstStyle/>
                    <a:p>
                      <a:pPr algn="ctr" fontAlgn="b"/>
                      <a:endParaRPr lang="es-EC" sz="14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NDVI</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TNDVI</a:t>
                      </a:r>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SR-RE</a:t>
                      </a:r>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NDRE</a:t>
                      </a:r>
                      <a:endParaRPr lang="es-EC" sz="1600" b="0" i="0" u="none" strike="noStrike">
                        <a:solidFill>
                          <a:srgbClr val="000000"/>
                        </a:solidFill>
                        <a:effectLst/>
                        <a:latin typeface="+mj-lt"/>
                      </a:endParaRPr>
                    </a:p>
                  </a:txBody>
                  <a:tcPr marL="9525" marR="9525" marT="9525" marB="0" anchor="ctr"/>
                </a:tc>
                <a:tc gridSpan="2">
                  <a:txBody>
                    <a:bodyPr/>
                    <a:lstStyle/>
                    <a:p>
                      <a:pPr algn="ctr" fontAlgn="b"/>
                      <a:r>
                        <a:rPr lang="es-EC" sz="1600" b="0" u="none" strike="noStrike">
                          <a:effectLst/>
                          <a:latin typeface="+mj-lt"/>
                        </a:rPr>
                        <a:t>Rango</a:t>
                      </a:r>
                      <a:endParaRPr lang="es-EC" sz="1600" b="0" i="0" u="none" strike="noStrike">
                        <a:solidFill>
                          <a:srgbClr val="000000"/>
                        </a:solidFill>
                        <a:effectLst/>
                        <a:latin typeface="+mj-lt"/>
                      </a:endParaRPr>
                    </a:p>
                  </a:txBody>
                  <a:tcPr marL="9525" marR="9525" marT="9525" marB="0" anchor="ctr"/>
                </a:tc>
                <a:tc hMerge="1">
                  <a:txBody>
                    <a:bodyPr/>
                    <a:lstStyle/>
                    <a:p>
                      <a:endParaRPr lang="es-EC"/>
                    </a:p>
                  </a:txBody>
                  <a:tcPr/>
                </a:tc>
                <a:extLst>
                  <a:ext uri="{0D108BD9-81ED-4DB2-BD59-A6C34878D82A}">
                    <a16:rowId xmlns:a16="http://schemas.microsoft.com/office/drawing/2014/main" val="4127973126"/>
                  </a:ext>
                </a:extLst>
              </a:tr>
              <a:tr h="324000">
                <a:tc>
                  <a:txBody>
                    <a:bodyPr/>
                    <a:lstStyle/>
                    <a:p>
                      <a:pPr algn="ctr" fontAlgn="b"/>
                      <a:r>
                        <a:rPr lang="es-EC" sz="1600" b="0" u="none" strike="noStrike" dirty="0">
                          <a:effectLst/>
                          <a:latin typeface="+mj-lt"/>
                        </a:rPr>
                        <a:t>3</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Floración</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0.84</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1.16</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i="0" u="none" strike="noStrike" dirty="0">
                          <a:solidFill>
                            <a:schemeClr val="dk1"/>
                          </a:solidFill>
                          <a:effectLst/>
                          <a:latin typeface="+mj-lt"/>
                        </a:rPr>
                        <a:t>5.36</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0.35</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A</a:t>
                      </a:r>
                      <a:endParaRPr lang="es-EC" sz="1600" b="0" i="0" u="none" strike="noStrike">
                        <a:solidFill>
                          <a:srgbClr val="000000"/>
                        </a:solidFill>
                        <a:effectLst/>
                        <a:latin typeface="+mj-lt"/>
                      </a:endParaRPr>
                    </a:p>
                  </a:txBody>
                  <a:tcPr marL="9525" marR="9525" marT="9525" marB="0" anchor="ctr"/>
                </a:tc>
                <a:tc>
                  <a:txBody>
                    <a:bodyPr/>
                    <a:lstStyle/>
                    <a:p>
                      <a:pPr algn="ctr" fontAlgn="b"/>
                      <a:endParaRPr lang="es-EC" sz="16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397197168"/>
                  </a:ext>
                </a:extLst>
              </a:tr>
              <a:tr h="324000">
                <a:tc>
                  <a:txBody>
                    <a:bodyPr/>
                    <a:lstStyle/>
                    <a:p>
                      <a:pPr algn="ctr" fontAlgn="b"/>
                      <a:r>
                        <a:rPr lang="es-EC" sz="1600" b="0" u="none" strike="noStrike" dirty="0">
                          <a:effectLst/>
                          <a:latin typeface="+mj-lt"/>
                        </a:rPr>
                        <a:t>4</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Reproductivo</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0.92</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1.19</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i="0" u="none" strike="noStrike" dirty="0">
                          <a:solidFill>
                            <a:schemeClr val="dk1"/>
                          </a:solidFill>
                          <a:effectLst/>
                          <a:latin typeface="+mj-lt"/>
                        </a:rPr>
                        <a:t>10.50</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0.50</a:t>
                      </a:r>
                      <a:endParaRPr lang="es-EC" sz="1600" b="0" i="0" u="none" strike="noStrike" dirty="0">
                        <a:solidFill>
                          <a:srgbClr val="000000"/>
                        </a:solidFill>
                        <a:effectLst/>
                        <a:latin typeface="+mj-lt"/>
                      </a:endParaRPr>
                    </a:p>
                  </a:txBody>
                  <a:tcPr marL="9525" marR="9525" marT="9525" marB="0" anchor="ctr"/>
                </a:tc>
                <a:tc>
                  <a:txBody>
                    <a:bodyPr/>
                    <a:lstStyle/>
                    <a:p>
                      <a:pPr algn="ctr" fontAlgn="b"/>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B</a:t>
                      </a:r>
                      <a:endParaRPr lang="es-EC" sz="16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235271992"/>
                  </a:ext>
                </a:extLst>
              </a:tr>
              <a:tr h="324000">
                <a:tc>
                  <a:txBody>
                    <a:bodyPr/>
                    <a:lstStyle/>
                    <a:p>
                      <a:pPr algn="ctr" fontAlgn="b"/>
                      <a:r>
                        <a:rPr lang="es-EC" sz="1600" b="0" u="none" strike="noStrike" dirty="0">
                          <a:effectLst/>
                          <a:latin typeface="+mj-lt"/>
                        </a:rPr>
                        <a:t>5</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err="1">
                          <a:effectLst/>
                          <a:latin typeface="+mj-lt"/>
                        </a:rPr>
                        <a:t>Envainamiento</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0.93</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1.20</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10.31</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0.48</a:t>
                      </a:r>
                      <a:endParaRPr lang="es-EC" sz="1600" b="0" i="0" u="none" strike="noStrike" dirty="0">
                        <a:solidFill>
                          <a:srgbClr val="000000"/>
                        </a:solidFill>
                        <a:effectLst/>
                        <a:latin typeface="+mj-lt"/>
                      </a:endParaRPr>
                    </a:p>
                  </a:txBody>
                  <a:tcPr marL="9525" marR="9525" marT="9525" marB="0" anchor="ctr"/>
                </a:tc>
                <a:tc>
                  <a:txBody>
                    <a:bodyPr/>
                    <a:lstStyle/>
                    <a:p>
                      <a:pPr algn="ctr" fontAlgn="b"/>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B</a:t>
                      </a:r>
                      <a:endParaRPr lang="es-EC" sz="16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839184448"/>
                  </a:ext>
                </a:extLst>
              </a:tr>
            </a:tbl>
          </a:graphicData>
        </a:graphic>
      </p:graphicFrame>
      <p:sp>
        <p:nvSpPr>
          <p:cNvPr id="15" name="Título 1">
            <a:extLst>
              <a:ext uri="{FF2B5EF4-FFF2-40B4-BE49-F238E27FC236}">
                <a16:creationId xmlns:a16="http://schemas.microsoft.com/office/drawing/2014/main" id="{29D0DE32-00D6-49A1-BDC8-123966471884}"/>
              </a:ext>
            </a:extLst>
          </p:cNvPr>
          <p:cNvSpPr txBox="1">
            <a:spLocks/>
          </p:cNvSpPr>
          <p:nvPr/>
        </p:nvSpPr>
        <p:spPr>
          <a:xfrm>
            <a:off x="282880" y="217657"/>
            <a:ext cx="7886700" cy="576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smtClean="0">
                <a:cs typeface="Times New Roman" panose="02020603050405020304" pitchFamily="18" charset="0"/>
              </a:rPr>
              <a:t>Resultados</a:t>
            </a:r>
            <a:endParaRPr lang="es-EC" sz="3200" dirty="0">
              <a:cs typeface="Times New Roman" panose="02020603050405020304" pitchFamily="18" charset="0"/>
            </a:endParaRPr>
          </a:p>
        </p:txBody>
      </p:sp>
    </p:spTree>
    <p:extLst>
      <p:ext uri="{BB962C8B-B14F-4D97-AF65-F5344CB8AC3E}">
        <p14:creationId xmlns:p14="http://schemas.microsoft.com/office/powerpoint/2010/main" val="30128577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8" name="Tabla 7"/>
              <p:cNvGraphicFramePr>
                <a:graphicFrameLocks noGrp="1"/>
              </p:cNvGraphicFramePr>
              <p:nvPr>
                <p:extLst>
                  <p:ext uri="{D42A27DB-BD31-4B8C-83A1-F6EECF244321}">
                    <p14:modId xmlns:p14="http://schemas.microsoft.com/office/powerpoint/2010/main" val="62030431"/>
                  </p:ext>
                </p:extLst>
              </p:nvPr>
            </p:nvGraphicFramePr>
            <p:xfrm>
              <a:off x="628649" y="1798988"/>
              <a:ext cx="2465869" cy="1542712"/>
            </p:xfrm>
            <a:graphic>
              <a:graphicData uri="http://schemas.openxmlformats.org/drawingml/2006/table">
                <a:tbl>
                  <a:tblPr firstRow="1" firstCol="1" bandRow="1">
                    <a:tableStyleId>{21E4AEA4-8DFA-4A89-87EB-49C32662AFE0}</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3983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cap="none" dirty="0">
                              <a:sym typeface="Arial"/>
                            </a:rPr>
                            <a:t>Índice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s-ES" sz="1600" b="0" i="1" u="none" strike="noStrike" cap="none" smtClean="0">
                                  <a:latin typeface="Cambria Math" panose="02040503050406030204" pitchFamily="18" charset="0"/>
                                  <a:sym typeface="Arial"/>
                                </a:rPr>
                                <m:t>𝜌</m:t>
                              </m:r>
                            </m:oMath>
                          </a14:m>
                          <a:r>
                            <a:rPr lang="es-ES" sz="1600" b="0" u="none" strike="noStrike" cap="none" dirty="0">
                              <a:sym typeface="Arial"/>
                            </a:rPr>
                            <a:t> - valor </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0"/>
                      </a:ext>
                    </a:extLst>
                  </a:tr>
                  <a:tr h="47966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Genotipo</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kern="1200" dirty="0">
                              <a:solidFill>
                                <a:schemeClr val="dk1"/>
                              </a:solidFill>
                              <a:effectLst/>
                              <a:latin typeface="+mn-lt"/>
                              <a:ea typeface="+mn-ea"/>
                              <a:cs typeface="+mn-cs"/>
                            </a:rPr>
                            <a:t>0.01</a:t>
                          </a:r>
                          <a:endParaRPr lang="es-EC" sz="14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bl>
              </a:graphicData>
            </a:graphic>
          </p:graphicFrame>
        </mc:Choice>
        <mc:Fallback>
          <p:graphicFrame>
            <p:nvGraphicFramePr>
              <p:cNvPr id="8" name="Tabla 7"/>
              <p:cNvGraphicFramePr>
                <a:graphicFrameLocks noGrp="1"/>
              </p:cNvGraphicFramePr>
              <p:nvPr>
                <p:extLst>
                  <p:ext uri="{D42A27DB-BD31-4B8C-83A1-F6EECF244321}">
                    <p14:modId xmlns:p14="http://schemas.microsoft.com/office/powerpoint/2010/main" val="62030431"/>
                  </p:ext>
                </p:extLst>
              </p:nvPr>
            </p:nvGraphicFramePr>
            <p:xfrm>
              <a:off x="628649" y="1798988"/>
              <a:ext cx="2465869" cy="1542712"/>
            </p:xfrm>
            <a:graphic>
              <a:graphicData uri="http://schemas.openxmlformats.org/drawingml/2006/table">
                <a:tbl>
                  <a:tblPr firstRow="1" firstCol="1" bandRow="1">
                    <a:tableStyleId>{21E4AEA4-8DFA-4A89-87EB-49C32662AFE0}</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43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cap="none" dirty="0">
                              <a:sym typeface="Arial"/>
                            </a:rPr>
                            <a:t>Índice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endParaRPr lang="es-EC"/>
                        </a:p>
                      </a:txBody>
                      <a:tcPr marL="68580" marR="68580" marT="0" marB="0" anchor="ctr">
                        <a:blipFill>
                          <a:blip r:embed="rId2"/>
                          <a:stretch>
                            <a:fillRect l="-82063" t="-25000" r="-1794" b="-547500"/>
                          </a:stretch>
                        </a:blipFill>
                      </a:tcPr>
                    </a:tc>
                    <a:extLst>
                      <a:ext uri="{0D108BD9-81ED-4DB2-BD59-A6C34878D82A}">
                        <a16:rowId xmlns:a16="http://schemas.microsoft.com/office/drawing/2014/main" val="10000"/>
                      </a:ext>
                    </a:extLst>
                  </a:tr>
                  <a:tr h="47966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Genotipo</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kern="1200" dirty="0">
                              <a:solidFill>
                                <a:schemeClr val="dk1"/>
                              </a:solidFill>
                              <a:effectLst/>
                              <a:latin typeface="+mn-lt"/>
                              <a:ea typeface="+mn-ea"/>
                              <a:cs typeface="+mn-cs"/>
                            </a:rPr>
                            <a:t>0.01</a:t>
                          </a:r>
                          <a:endParaRPr lang="es-EC" sz="14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bl>
              </a:graphicData>
            </a:graphic>
          </p:graphicFrame>
        </mc:Fallback>
      </mc:AlternateContent>
      <p:graphicFrame>
        <p:nvGraphicFramePr>
          <p:cNvPr id="9" name="Tabla 8"/>
          <p:cNvGraphicFramePr>
            <a:graphicFrameLocks noGrp="1"/>
          </p:cNvGraphicFramePr>
          <p:nvPr>
            <p:extLst>
              <p:ext uri="{D42A27DB-BD31-4B8C-83A1-F6EECF244321}">
                <p14:modId xmlns:p14="http://schemas.microsoft.com/office/powerpoint/2010/main" val="2748803274"/>
              </p:ext>
            </p:extLst>
          </p:nvPr>
        </p:nvGraphicFramePr>
        <p:xfrm>
          <a:off x="1524459" y="5040390"/>
          <a:ext cx="6095081" cy="1530908"/>
        </p:xfrm>
        <a:graphic>
          <a:graphicData uri="http://schemas.openxmlformats.org/drawingml/2006/table">
            <a:tbl>
              <a:tblPr firstRow="1" firstCol="1" bandRow="1">
                <a:tableStyleId>{21E4AEA4-8DFA-4A89-87EB-49C32662AFE0}</a:tableStyleId>
              </a:tblPr>
              <a:tblGrid>
                <a:gridCol w="978082">
                  <a:extLst>
                    <a:ext uri="{9D8B030D-6E8A-4147-A177-3AD203B41FA5}">
                      <a16:colId xmlns:a16="http://schemas.microsoft.com/office/drawing/2014/main" val="20000"/>
                    </a:ext>
                  </a:extLst>
                </a:gridCol>
                <a:gridCol w="2416629">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66651">
                  <a:extLst>
                    <a:ext uri="{9D8B030D-6E8A-4147-A177-3AD203B41FA5}">
                      <a16:colId xmlns:a16="http://schemas.microsoft.com/office/drawing/2014/main" val="20003"/>
                    </a:ext>
                  </a:extLst>
                </a:gridCol>
                <a:gridCol w="431074">
                  <a:extLst>
                    <a:ext uri="{9D8B030D-6E8A-4147-A177-3AD203B41FA5}">
                      <a16:colId xmlns:a16="http://schemas.microsoft.com/office/drawing/2014/main" val="20004"/>
                    </a:ext>
                  </a:extLst>
                </a:gridCol>
                <a:gridCol w="388245">
                  <a:extLst>
                    <a:ext uri="{9D8B030D-6E8A-4147-A177-3AD203B41FA5}">
                      <a16:colId xmlns:a16="http://schemas.microsoft.com/office/drawing/2014/main" val="20005"/>
                    </a:ext>
                  </a:extLst>
                </a:gridCol>
              </a:tblGrid>
              <a:tr h="199847">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n-lt"/>
                          <a:sym typeface="Arial"/>
                        </a:rPr>
                        <a:t>Genotipo</a:t>
                      </a:r>
                      <a:endParaRPr lang="es-EC" sz="1600" b="0" i="0" u="none" strike="noStrike" cap="none" dirty="0">
                        <a:solidFill>
                          <a:schemeClr val="tx1"/>
                        </a:solidFill>
                        <a:latin typeface="+mn-lt"/>
                        <a:ea typeface="+mn-ea"/>
                        <a:cs typeface="+mn-cs"/>
                        <a:sym typeface="Arial"/>
                      </a:endParaRPr>
                    </a:p>
                  </a:txBody>
                  <a:tcPr marL="68580" marR="68580"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n-lt"/>
                          <a:sym typeface="Arial"/>
                        </a:rPr>
                        <a:t>Descripción</a:t>
                      </a:r>
                      <a:endParaRPr lang="es-EC" sz="1600" b="0" i="0" u="none" strike="noStrike" cap="none" dirty="0">
                        <a:solidFill>
                          <a:schemeClr val="tx1"/>
                        </a:solidFill>
                        <a:latin typeface="+mn-lt"/>
                        <a:ea typeface="+mn-ea"/>
                        <a:cs typeface="+mn-cs"/>
                        <a:sym typeface="Arial"/>
                      </a:endParaRPr>
                    </a:p>
                  </a:txBody>
                  <a:tcPr marL="68580" marR="68580" marT="0" marB="0"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Índices de Vegetación</a:t>
                      </a:r>
                      <a:endParaRPr lang="es-EC" sz="1600" b="0" i="0" u="none" strike="noStrike" cap="none" dirty="0">
                        <a:solidFill>
                          <a:schemeClr val="tx1"/>
                        </a:solidFill>
                        <a:latin typeface="+mj-lt"/>
                        <a:ea typeface="+mn-ea"/>
                        <a:cs typeface="+mn-cs"/>
                        <a:sym typeface="Arial"/>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399694">
                <a:tc vMerge="1">
                  <a:txBody>
                    <a:bodyPr/>
                    <a:lstStyle/>
                    <a:p>
                      <a:endParaRPr lang="es-EC"/>
                    </a:p>
                  </a:txBody>
                  <a:tcPr/>
                </a:tc>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n-lt"/>
                          <a:sym typeface="Arial"/>
                        </a:rPr>
                        <a:t>NDVI</a:t>
                      </a:r>
                      <a:endParaRPr lang="es-EC" sz="1600" b="0" i="0" u="none" strike="noStrike" cap="none" dirty="0">
                        <a:solidFill>
                          <a:schemeClr val="tx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n-lt"/>
                          <a:sym typeface="Arial"/>
                        </a:rPr>
                        <a:t>TNDVI</a:t>
                      </a:r>
                      <a:endParaRPr lang="es-EC" sz="1600" b="0" i="0" u="none" strike="noStrike" cap="none" dirty="0">
                        <a:solidFill>
                          <a:schemeClr val="tx1"/>
                        </a:solidFill>
                        <a:latin typeface="+mn-lt"/>
                        <a:ea typeface="+mn-ea"/>
                        <a:cs typeface="+mn-cs"/>
                        <a:sym typeface="Arial"/>
                      </a:endParaRPr>
                    </a:p>
                  </a:txBody>
                  <a:tcPr marL="68580" marR="68580" marT="0"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n-lt"/>
                          <a:sym typeface="Arial"/>
                        </a:rPr>
                        <a:t>Rango</a:t>
                      </a:r>
                      <a:endParaRPr lang="es-EC" sz="1600" b="0" i="0" u="none" strike="noStrike" cap="none" dirty="0">
                        <a:solidFill>
                          <a:schemeClr val="tx1"/>
                        </a:solidFill>
                        <a:latin typeface="+mn-lt"/>
                        <a:ea typeface="+mn-ea"/>
                        <a:cs typeface="+mn-cs"/>
                        <a:sym typeface="Arial"/>
                      </a:endParaRPr>
                    </a:p>
                  </a:txBody>
                  <a:tcPr marL="68580" marR="68580" marT="0" marB="0" anchor="ctr"/>
                </a:tc>
                <a:tc hMerge="1">
                  <a:txBody>
                    <a:bodyPr/>
                    <a:lstStyle/>
                    <a:p>
                      <a:endParaRPr lang="es-EC"/>
                    </a:p>
                  </a:txBody>
                  <a:tcPr/>
                </a:tc>
                <a:extLst>
                  <a:ext uri="{0D108BD9-81ED-4DB2-BD59-A6C34878D82A}">
                    <a16:rowId xmlns:a16="http://schemas.microsoft.com/office/drawing/2014/main" val="10001"/>
                  </a:ext>
                </a:extLst>
              </a:tr>
              <a:tr h="399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n-lt"/>
                          <a:sym typeface="Arial"/>
                        </a:rPr>
                        <a:t>G2</a:t>
                      </a:r>
                      <a:endParaRPr lang="es-EC" sz="1600" b="0" i="0" u="none" strike="noStrike" cap="none" dirty="0">
                        <a:solidFill>
                          <a:schemeClr val="tx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600" b="0" dirty="0">
                          <a:sym typeface="Arial"/>
                        </a:rPr>
                        <a:t>I-451 </a:t>
                      </a:r>
                      <a:r>
                        <a:rPr lang="es-EC" sz="1600" b="0" dirty="0" err="1">
                          <a:sym typeface="Arial"/>
                        </a:rPr>
                        <a:t>Guaranguito</a:t>
                      </a:r>
                      <a:endParaRPr lang="es-EC" sz="1600" b="0" dirty="0">
                        <a:solidFill>
                          <a:schemeClr val="bg1"/>
                        </a:solidFill>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n-lt"/>
                          <a:sym typeface="Arial"/>
                        </a:rPr>
                        <a:t>0.93</a:t>
                      </a:r>
                      <a:endParaRPr lang="es-EC" sz="1600" b="0" i="0" u="none" strike="noStrike" cap="none" dirty="0">
                        <a:solidFill>
                          <a:schemeClr val="tx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n-lt"/>
                          <a:sym typeface="Arial"/>
                        </a:rPr>
                        <a:t>1.88</a:t>
                      </a:r>
                      <a:endParaRPr lang="es-EC" sz="1600" b="0" i="0" u="none" strike="noStrike" cap="none" dirty="0">
                        <a:solidFill>
                          <a:schemeClr val="tx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a:latin typeface="+mn-lt"/>
                          <a:sym typeface="Arial"/>
                        </a:rPr>
                        <a:t>A</a:t>
                      </a:r>
                      <a:endParaRPr lang="es-EC" sz="1600" b="0" i="0" u="none" strike="noStrike" cap="none">
                        <a:solidFill>
                          <a:schemeClr val="tx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n-lt"/>
                          <a:sym typeface="Arial"/>
                        </a:rPr>
                        <a:t> </a:t>
                      </a:r>
                      <a:endParaRPr lang="es-EC" sz="1600" b="0" u="none" strike="noStrike" cap="none" dirty="0">
                        <a:latin typeface="+mn-lt"/>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n-lt"/>
                          <a:sym typeface="Arial"/>
                        </a:rPr>
                        <a:t> </a:t>
                      </a:r>
                      <a:endParaRPr lang="es-EC" sz="1600" b="0" i="0" u="none" strike="noStrike" cap="none" dirty="0">
                        <a:solidFill>
                          <a:schemeClr val="tx1"/>
                        </a:solidFill>
                        <a:latin typeface="+mn-lt"/>
                        <a:ea typeface="+mn-ea"/>
                        <a:cs typeface="+mn-cs"/>
                        <a:sym typeface="Arial"/>
                      </a:endParaRPr>
                    </a:p>
                  </a:txBody>
                  <a:tcPr marL="68580" marR="68580" marT="0" marB="0" anchor="ctr"/>
                </a:tc>
                <a:extLst>
                  <a:ext uri="{0D108BD9-81ED-4DB2-BD59-A6C34878D82A}">
                    <a16:rowId xmlns:a16="http://schemas.microsoft.com/office/drawing/2014/main" val="10002"/>
                  </a:ext>
                </a:extLst>
              </a:tr>
              <a:tr h="399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n-lt"/>
                          <a:sym typeface="Arial"/>
                        </a:rPr>
                        <a:t>G1</a:t>
                      </a:r>
                      <a:endParaRPr lang="es-EC" sz="1600" b="0" i="0" u="none" strike="noStrike" cap="none" dirty="0">
                        <a:solidFill>
                          <a:schemeClr val="tx1"/>
                        </a:solidFill>
                        <a:latin typeface="+mn-lt"/>
                        <a:ea typeface="+mn-ea"/>
                        <a:cs typeface="+mn-cs"/>
                        <a:sym typeface="Arial"/>
                      </a:endParaRPr>
                    </a:p>
                  </a:txBody>
                  <a:tcPr marL="68580" marR="68580" marT="0" marB="0" anchor="ctr"/>
                </a:tc>
                <a:tc>
                  <a:txBody>
                    <a:bodyPr/>
                    <a:lstStyle/>
                    <a:p>
                      <a:pPr algn="ctr">
                        <a:lnSpc>
                          <a:spcPct val="107000"/>
                        </a:lnSpc>
                        <a:spcAft>
                          <a:spcPts val="0"/>
                        </a:spcAft>
                      </a:pPr>
                      <a:r>
                        <a:rPr lang="es-EC" sz="1600" b="0" dirty="0">
                          <a:effectLst/>
                          <a:latin typeface="+mn-lt"/>
                        </a:rPr>
                        <a:t>F3 (ECU-2658 x ECU-8415)</a:t>
                      </a:r>
                      <a:endParaRPr lang="es-EC" sz="2000" b="0"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n-lt"/>
                          <a:sym typeface="Arial"/>
                        </a:rPr>
                        <a:t>0.96</a:t>
                      </a:r>
                      <a:endParaRPr lang="es-EC" sz="1600" b="0" i="0" u="none" strike="noStrike" cap="none" dirty="0">
                        <a:solidFill>
                          <a:schemeClr val="tx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n-lt"/>
                          <a:sym typeface="Arial"/>
                        </a:rPr>
                        <a:t>1.98</a:t>
                      </a:r>
                      <a:endParaRPr lang="es-EC" sz="1600" b="0" i="0" u="none" strike="noStrike" cap="none" dirty="0">
                        <a:solidFill>
                          <a:schemeClr val="tx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600" b="0" i="0" u="none" strike="noStrike" cap="none" dirty="0">
                        <a:solidFill>
                          <a:schemeClr val="tx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n-lt"/>
                          <a:sym typeface="Arial"/>
                        </a:rPr>
                        <a:t>B</a:t>
                      </a:r>
                      <a:endParaRPr lang="es-EC" sz="1600" b="0" i="0" u="none" strike="noStrike" cap="none" dirty="0">
                        <a:solidFill>
                          <a:schemeClr val="tx1"/>
                        </a:solidFill>
                        <a:latin typeface="+mn-lt"/>
                        <a:ea typeface="+mn-ea"/>
                        <a:cs typeface="+mn-cs"/>
                        <a:sym typeface="Arial"/>
                      </a:endParaRPr>
                    </a:p>
                  </a:txBody>
                  <a:tcPr marL="68580" marR="68580" marT="0" marB="0" anchor="ctr"/>
                </a:tc>
                <a:extLst>
                  <a:ext uri="{0D108BD9-81ED-4DB2-BD59-A6C34878D82A}">
                    <a16:rowId xmlns:a16="http://schemas.microsoft.com/office/drawing/2014/main" val="10003"/>
                  </a:ext>
                </a:extLst>
              </a:tr>
            </a:tbl>
          </a:graphicData>
        </a:graphic>
      </p:graphicFrame>
      <p:sp>
        <p:nvSpPr>
          <p:cNvPr id="11" name="Rectángulo 10"/>
          <p:cNvSpPr/>
          <p:nvPr/>
        </p:nvSpPr>
        <p:spPr>
          <a:xfrm>
            <a:off x="398783" y="1084911"/>
            <a:ext cx="2925599" cy="584775"/>
          </a:xfrm>
          <a:prstGeom prst="rect">
            <a:avLst/>
          </a:prstGeom>
        </p:spPr>
        <p:txBody>
          <a:bodyPr wrap="square">
            <a:spAutoFit/>
          </a:bodyPr>
          <a:lstStyle/>
          <a:p>
            <a:pPr algn="ctr"/>
            <a:r>
              <a:rPr lang="es-ES" sz="1600" dirty="0">
                <a:latin typeface="+mj-lt"/>
                <a:ea typeface="Calibri" panose="020F0502020204030204" pitchFamily="34" charset="0"/>
                <a:cs typeface="Times New Roman" panose="02020603050405020304" pitchFamily="18" charset="0"/>
              </a:rPr>
              <a:t>Análisis de Varianza (ADEVA) </a:t>
            </a:r>
          </a:p>
          <a:p>
            <a:pPr algn="ctr"/>
            <a:r>
              <a:rPr lang="es-ES" sz="1600" dirty="0">
                <a:latin typeface="+mj-lt"/>
                <a:ea typeface="Calibri" panose="020F0502020204030204" pitchFamily="34" charset="0"/>
                <a:cs typeface="Times New Roman" panose="02020603050405020304" pitchFamily="18" charset="0"/>
              </a:rPr>
              <a:t>para Zona 2: Genotipo</a:t>
            </a:r>
            <a:endParaRPr lang="es-EC" sz="1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ángulo 11"/>
              <p:cNvSpPr/>
              <p:nvPr/>
            </p:nvSpPr>
            <p:spPr>
              <a:xfrm>
                <a:off x="500889" y="3329397"/>
                <a:ext cx="2721386" cy="276999"/>
              </a:xfrm>
              <a:prstGeom prst="rect">
                <a:avLst/>
              </a:prstGeom>
            </p:spPr>
            <p:txBody>
              <a:bodyPr wrap="none">
                <a:spAutoFit/>
              </a:bodyPr>
              <a:lstStyle/>
              <a:p>
                <a:r>
                  <a:rPr lang="es-ES" sz="1200" dirty="0">
                    <a:solidFill>
                      <a:schemeClr val="tx1"/>
                    </a:solidFill>
                    <a:latin typeface="+mj-lt"/>
                    <a:ea typeface="Calibri" panose="020F0502020204030204" pitchFamily="34" charset="0"/>
                  </a:rPr>
                  <a:t>*</a:t>
                </a:r>
                <a:r>
                  <a:rPr lang="es-ES" sz="1200" i="1" dirty="0">
                    <a:solidFill>
                      <a:schemeClr val="tx1"/>
                    </a:solidFill>
                    <a:effectLst/>
                    <a:latin typeface="+mj-lt"/>
                    <a:ea typeface="Calibri" panose="020F0502020204030204" pitchFamily="34" charset="0"/>
                  </a:rPr>
                  <a:t>Significancia estadística </a:t>
                </a:r>
                <a14:m>
                  <m:oMath xmlns:m="http://schemas.openxmlformats.org/officeDocument/2006/math">
                    <m:r>
                      <a:rPr lang="es-ES" sz="1200" b="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𝜌</m:t>
                    </m:r>
                  </m:oMath>
                </a14:m>
                <a:r>
                  <a:rPr lang="es-ES" sz="1200" i="1" dirty="0">
                    <a:solidFill>
                      <a:schemeClr val="tx1"/>
                    </a:solidFill>
                    <a:latin typeface="+mj-lt"/>
                    <a:ea typeface="Times New Roman" panose="02020603050405020304" pitchFamily="18" charset="0"/>
                  </a:rPr>
                  <a:t> – valor &lt; 0,05</a:t>
                </a:r>
                <a:endParaRPr lang="es-EC" sz="1200" dirty="0">
                  <a:solidFill>
                    <a:schemeClr val="tx1"/>
                  </a:solidFill>
                  <a:latin typeface="+mj-lt"/>
                </a:endParaRPr>
              </a:p>
            </p:txBody>
          </p:sp>
        </mc:Choice>
        <mc:Fallback xmlns="">
          <p:sp>
            <p:nvSpPr>
              <p:cNvPr id="12" name="Rectángulo 11"/>
              <p:cNvSpPr>
                <a:spLocks noRot="1" noChangeAspect="1" noMove="1" noResize="1" noEditPoints="1" noAdjustHandles="1" noChangeArrowheads="1" noChangeShapeType="1" noTextEdit="1"/>
              </p:cNvSpPr>
              <p:nvPr/>
            </p:nvSpPr>
            <p:spPr>
              <a:xfrm>
                <a:off x="500889" y="3329397"/>
                <a:ext cx="2721386" cy="276999"/>
              </a:xfrm>
              <a:prstGeom prst="rect">
                <a:avLst/>
              </a:prstGeom>
              <a:blipFill>
                <a:blip r:embed="rId3"/>
                <a:stretch>
                  <a:fillRect b="-15217"/>
                </a:stretch>
              </a:blipFill>
            </p:spPr>
            <p:txBody>
              <a:bodyPr/>
              <a:lstStyle/>
              <a:p>
                <a:r>
                  <a:rPr lang="es-EC">
                    <a:noFill/>
                  </a:rPr>
                  <a:t> </a:t>
                </a:r>
              </a:p>
            </p:txBody>
          </p:sp>
        </mc:Fallback>
      </mc:AlternateContent>
      <p:sp>
        <p:nvSpPr>
          <p:cNvPr id="13" name="Rectángulo 12"/>
          <p:cNvSpPr/>
          <p:nvPr/>
        </p:nvSpPr>
        <p:spPr>
          <a:xfrm>
            <a:off x="1315064" y="4606417"/>
            <a:ext cx="6513870" cy="338554"/>
          </a:xfrm>
          <a:prstGeom prst="rect">
            <a:avLst/>
          </a:prstGeom>
        </p:spPr>
        <p:txBody>
          <a:bodyPr wrap="square">
            <a:spAutoFit/>
          </a:bodyPr>
          <a:lstStyle/>
          <a:p>
            <a:pPr algn="ctr"/>
            <a:r>
              <a:rPr lang="es-ES" sz="1600" dirty="0">
                <a:latin typeface="+mj-lt"/>
                <a:ea typeface="Calibri" panose="020F0502020204030204" pitchFamily="34" charset="0"/>
              </a:rPr>
              <a:t>Resultados de la prueba de Fisher para índices de vegetación</a:t>
            </a:r>
            <a:endParaRPr lang="es-EC" sz="1600" dirty="0">
              <a:latin typeface="+mj-lt"/>
            </a:endParaRPr>
          </a:p>
        </p:txBody>
      </p:sp>
      <p:sp>
        <p:nvSpPr>
          <p:cNvPr id="16" name="Rectángulo 15"/>
          <p:cNvSpPr/>
          <p:nvPr/>
        </p:nvSpPr>
        <p:spPr>
          <a:xfrm>
            <a:off x="3943350" y="1690112"/>
            <a:ext cx="4572000" cy="2585323"/>
          </a:xfrm>
          <a:prstGeom prst="rect">
            <a:avLst/>
          </a:prstGeom>
        </p:spPr>
        <p:txBody>
          <a:bodyPr>
            <a:spAutoFit/>
          </a:bodyPr>
          <a:lstStyle/>
          <a:p>
            <a:pPr algn="just"/>
            <a:r>
              <a:rPr lang="es-MX" i="1" dirty="0">
                <a:latin typeface="+mj-lt"/>
              </a:rPr>
              <a:t>Ho: Los índices de vegetación generados por datos radiométricos no presentan diferencias significativas en la caracterización del cultivo asociados a las variedades de genotipos.</a:t>
            </a:r>
          </a:p>
          <a:p>
            <a:pPr algn="just"/>
            <a:endParaRPr lang="es-MX" i="1" dirty="0">
              <a:latin typeface="+mj-lt"/>
            </a:endParaRPr>
          </a:p>
          <a:p>
            <a:pPr algn="just"/>
            <a:r>
              <a:rPr lang="es-MX" i="1" dirty="0">
                <a:latin typeface="+mj-lt"/>
              </a:rPr>
              <a:t>Ha: Los índices de vegetación generados por datos radiométricos presentan diferencias significativas en la caracterización del cultivo asociados a las variedades de genotipos.</a:t>
            </a:r>
            <a:r>
              <a:rPr lang="es-EC" dirty="0">
                <a:sym typeface="Arial"/>
              </a:rPr>
              <a:t> </a:t>
            </a:r>
            <a:endParaRPr lang="es-MX" i="1" dirty="0">
              <a:latin typeface="+mj-lt"/>
            </a:endParaRPr>
          </a:p>
        </p:txBody>
      </p:sp>
      <mc:AlternateContent xmlns:mc="http://schemas.openxmlformats.org/markup-compatibility/2006" xmlns:a14="http://schemas.microsoft.com/office/drawing/2010/main">
        <mc:Choice Requires="a14">
          <p:sp>
            <p:nvSpPr>
              <p:cNvPr id="17" name="Rectángulo 16"/>
              <p:cNvSpPr/>
              <p:nvPr/>
            </p:nvSpPr>
            <p:spPr>
              <a:xfrm>
                <a:off x="5423135" y="786356"/>
                <a:ext cx="1612429" cy="641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600" i="1">
                              <a:latin typeface="Cambria Math" panose="02040503050406030204" pitchFamily="18" charset="0"/>
                            </a:rPr>
                          </m:ctrlPr>
                        </m:dPr>
                        <m:e>
                          <m:eqArr>
                            <m:eqArrPr>
                              <m:ctrlPr>
                                <a:rPr lang="es-EC" sz="1600" i="1">
                                  <a:latin typeface="Cambria Math" panose="02040503050406030204" pitchFamily="18" charset="0"/>
                                </a:rPr>
                              </m:ctrlPr>
                            </m:eqArrPr>
                            <m:e>
                              <m:r>
                                <a:rPr lang="es-EC" sz="160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0">
                                      <a:latin typeface="Cambria Math" panose="02040503050406030204" pitchFamily="18" charset="0"/>
                                    </a:rPr>
                                    <m:t>0</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&gt;0.05</m:t>
                              </m:r>
                            </m:e>
                            <m:e>
                              <m:r>
                                <a:rPr lang="es-EC" sz="1600" i="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1">
                                      <a:latin typeface="Cambria Math" panose="02040503050406030204" pitchFamily="18" charset="0"/>
                                    </a:rPr>
                                    <m:t>𝑎</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≤0.05</m:t>
                              </m:r>
                            </m:e>
                          </m:eqArr>
                        </m:e>
                      </m:d>
                    </m:oMath>
                  </m:oMathPara>
                </a14:m>
                <a:endParaRPr lang="es-EC" sz="1600" dirty="0"/>
              </a:p>
            </p:txBody>
          </p:sp>
        </mc:Choice>
        <mc:Fallback xmlns="">
          <p:sp>
            <p:nvSpPr>
              <p:cNvPr id="17" name="Rectángulo 16"/>
              <p:cNvSpPr>
                <a:spLocks noRot="1" noChangeAspect="1" noMove="1" noResize="1" noEditPoints="1" noAdjustHandles="1" noChangeArrowheads="1" noChangeShapeType="1" noTextEdit="1"/>
              </p:cNvSpPr>
              <p:nvPr/>
            </p:nvSpPr>
            <p:spPr>
              <a:xfrm>
                <a:off x="5423135" y="786356"/>
                <a:ext cx="1612429" cy="641586"/>
              </a:xfrm>
              <a:prstGeom prst="rect">
                <a:avLst/>
              </a:prstGeom>
              <a:blipFill>
                <a:blip r:embed="rId4"/>
                <a:stretch>
                  <a:fillRect/>
                </a:stretch>
              </a:blipFill>
            </p:spPr>
            <p:txBody>
              <a:bodyPr/>
              <a:lstStyle/>
              <a:p>
                <a:r>
                  <a:rPr lang="es-EC">
                    <a:noFill/>
                  </a:rPr>
                  <a:t> </a:t>
                </a:r>
              </a:p>
            </p:txBody>
          </p:sp>
        </mc:Fallback>
      </mc:AlternateContent>
      <p:sp>
        <p:nvSpPr>
          <p:cNvPr id="18" name="Rectángulo 17"/>
          <p:cNvSpPr/>
          <p:nvPr/>
        </p:nvSpPr>
        <p:spPr>
          <a:xfrm>
            <a:off x="3943350" y="1669686"/>
            <a:ext cx="4572000" cy="2605749"/>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sp>
        <p:nvSpPr>
          <p:cNvPr id="14" name="Título 1">
            <a:extLst>
              <a:ext uri="{FF2B5EF4-FFF2-40B4-BE49-F238E27FC236}">
                <a16:creationId xmlns:a16="http://schemas.microsoft.com/office/drawing/2014/main" id="{552444D9-F63E-4070-80E3-4C28DF421D04}"/>
              </a:ext>
            </a:extLst>
          </p:cNvPr>
          <p:cNvSpPr txBox="1">
            <a:spLocks/>
          </p:cNvSpPr>
          <p:nvPr/>
        </p:nvSpPr>
        <p:spPr>
          <a:xfrm>
            <a:off x="282880" y="217657"/>
            <a:ext cx="7886700" cy="576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cs typeface="Times New Roman" panose="02020603050405020304" pitchFamily="18" charset="0"/>
              </a:rPr>
              <a:t>Resultados</a:t>
            </a:r>
            <a:endParaRPr lang="es-EC" sz="3200" dirty="0">
              <a:cs typeface="Times New Roman" panose="02020603050405020304" pitchFamily="18" charset="0"/>
            </a:endParaRPr>
          </a:p>
        </p:txBody>
      </p:sp>
    </p:spTree>
    <p:extLst>
      <p:ext uri="{BB962C8B-B14F-4D97-AF65-F5344CB8AC3E}">
        <p14:creationId xmlns:p14="http://schemas.microsoft.com/office/powerpoint/2010/main" val="22555774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8" name="Tabla 7"/>
              <p:cNvGraphicFramePr>
                <a:graphicFrameLocks noGrp="1"/>
              </p:cNvGraphicFramePr>
              <p:nvPr>
                <p:extLst>
                  <p:ext uri="{D42A27DB-BD31-4B8C-83A1-F6EECF244321}">
                    <p14:modId xmlns:p14="http://schemas.microsoft.com/office/powerpoint/2010/main" val="3542566276"/>
                  </p:ext>
                </p:extLst>
              </p:nvPr>
            </p:nvGraphicFramePr>
            <p:xfrm>
              <a:off x="626253" y="1658722"/>
              <a:ext cx="2465869" cy="1542712"/>
            </p:xfrm>
            <a:graphic>
              <a:graphicData uri="http://schemas.openxmlformats.org/drawingml/2006/table">
                <a:tbl>
                  <a:tblPr firstRow="1" firstCol="1" bandRow="1">
                    <a:tableStyleId>{21E4AEA4-8DFA-4A89-87EB-49C32662AFE0}</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3983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cap="none" dirty="0">
                              <a:sym typeface="Arial"/>
                            </a:rPr>
                            <a:t>Índice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s-ES" sz="1600" b="0" i="1" u="none" strike="noStrike" cap="none" smtClean="0">
                                  <a:latin typeface="Cambria Math" panose="02040503050406030204" pitchFamily="18" charset="0"/>
                                  <a:sym typeface="Arial"/>
                                </a:rPr>
                                <m:t>𝜌</m:t>
                              </m:r>
                            </m:oMath>
                          </a14:m>
                          <a:r>
                            <a:rPr lang="es-ES" sz="1600" b="0" u="none" strike="noStrike" cap="none" dirty="0">
                              <a:sym typeface="Arial"/>
                            </a:rPr>
                            <a:t> - valor </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0"/>
                      </a:ext>
                    </a:extLst>
                  </a:tr>
                  <a:tr h="47966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Tratamiento</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0.04</a:t>
                          </a: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0.04</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bl>
              </a:graphicData>
            </a:graphic>
          </p:graphicFrame>
        </mc:Choice>
        <mc:Fallback>
          <p:graphicFrame>
            <p:nvGraphicFramePr>
              <p:cNvPr id="8" name="Tabla 7"/>
              <p:cNvGraphicFramePr>
                <a:graphicFrameLocks noGrp="1"/>
              </p:cNvGraphicFramePr>
              <p:nvPr>
                <p:extLst>
                  <p:ext uri="{D42A27DB-BD31-4B8C-83A1-F6EECF244321}">
                    <p14:modId xmlns:p14="http://schemas.microsoft.com/office/powerpoint/2010/main" val="3542566276"/>
                  </p:ext>
                </p:extLst>
              </p:nvPr>
            </p:nvGraphicFramePr>
            <p:xfrm>
              <a:off x="626253" y="1658722"/>
              <a:ext cx="2465869" cy="1542712"/>
            </p:xfrm>
            <a:graphic>
              <a:graphicData uri="http://schemas.openxmlformats.org/drawingml/2006/table">
                <a:tbl>
                  <a:tblPr firstRow="1" firstCol="1" bandRow="1">
                    <a:tableStyleId>{21E4AEA4-8DFA-4A89-87EB-49C32662AFE0}</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43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cap="none" dirty="0">
                              <a:sym typeface="Arial"/>
                            </a:rPr>
                            <a:t>Índice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endParaRPr lang="es-EC"/>
                        </a:p>
                      </a:txBody>
                      <a:tcPr marL="68580" marR="68580" marT="0" marB="0" anchor="ctr">
                        <a:blipFill>
                          <a:blip r:embed="rId2"/>
                          <a:stretch>
                            <a:fillRect l="-82511" t="-25000" r="-1794" b="-547500"/>
                          </a:stretch>
                        </a:blipFill>
                      </a:tcPr>
                    </a:tc>
                    <a:extLst>
                      <a:ext uri="{0D108BD9-81ED-4DB2-BD59-A6C34878D82A}">
                        <a16:rowId xmlns:a16="http://schemas.microsoft.com/office/drawing/2014/main" val="10000"/>
                      </a:ext>
                    </a:extLst>
                  </a:tr>
                  <a:tr h="47966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Tratamiento</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0.04</a:t>
                          </a: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0.04</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bl>
              </a:graphicData>
            </a:graphic>
          </p:graphicFrame>
        </mc:Fallback>
      </mc:AlternateContent>
      <p:sp>
        <p:nvSpPr>
          <p:cNvPr id="11" name="Rectángulo 10"/>
          <p:cNvSpPr/>
          <p:nvPr/>
        </p:nvSpPr>
        <p:spPr>
          <a:xfrm>
            <a:off x="396387" y="925545"/>
            <a:ext cx="2925599" cy="584775"/>
          </a:xfrm>
          <a:prstGeom prst="rect">
            <a:avLst/>
          </a:prstGeom>
        </p:spPr>
        <p:txBody>
          <a:bodyPr wrap="square">
            <a:spAutoFit/>
          </a:bodyPr>
          <a:lstStyle/>
          <a:p>
            <a:pPr algn="ctr"/>
            <a:r>
              <a:rPr lang="es-ES" sz="1600" dirty="0">
                <a:latin typeface="+mj-lt"/>
                <a:ea typeface="Calibri" panose="020F0502020204030204" pitchFamily="34" charset="0"/>
                <a:cs typeface="Times New Roman" panose="02020603050405020304" pitchFamily="18" charset="0"/>
              </a:rPr>
              <a:t>Análisis de Varianza (ADEVA) </a:t>
            </a:r>
          </a:p>
          <a:p>
            <a:pPr algn="ctr"/>
            <a:r>
              <a:rPr lang="es-ES" sz="1600" dirty="0">
                <a:latin typeface="+mj-lt"/>
                <a:ea typeface="Calibri" panose="020F0502020204030204" pitchFamily="34" charset="0"/>
                <a:cs typeface="Times New Roman" panose="02020603050405020304" pitchFamily="18" charset="0"/>
              </a:rPr>
              <a:t>para Zona 2: Tratamientos</a:t>
            </a:r>
            <a:endParaRPr lang="es-EC" sz="1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ángulo 11"/>
              <p:cNvSpPr/>
              <p:nvPr/>
            </p:nvSpPr>
            <p:spPr>
              <a:xfrm>
                <a:off x="498493" y="3259380"/>
                <a:ext cx="2721386" cy="276999"/>
              </a:xfrm>
              <a:prstGeom prst="rect">
                <a:avLst/>
              </a:prstGeom>
            </p:spPr>
            <p:txBody>
              <a:bodyPr wrap="none">
                <a:spAutoFit/>
              </a:bodyPr>
              <a:lstStyle/>
              <a:p>
                <a:r>
                  <a:rPr lang="es-ES" sz="1200" dirty="0">
                    <a:solidFill>
                      <a:schemeClr val="tx1"/>
                    </a:solidFill>
                    <a:latin typeface="+mj-lt"/>
                    <a:ea typeface="Calibri" panose="020F0502020204030204" pitchFamily="34" charset="0"/>
                  </a:rPr>
                  <a:t>*</a:t>
                </a:r>
                <a:r>
                  <a:rPr lang="es-ES" sz="1200" i="1" dirty="0">
                    <a:solidFill>
                      <a:schemeClr val="tx1"/>
                    </a:solidFill>
                    <a:effectLst/>
                    <a:latin typeface="+mj-lt"/>
                    <a:ea typeface="Calibri" panose="020F0502020204030204" pitchFamily="34" charset="0"/>
                  </a:rPr>
                  <a:t>Significancia estadística </a:t>
                </a:r>
                <a14:m>
                  <m:oMath xmlns:m="http://schemas.openxmlformats.org/officeDocument/2006/math">
                    <m:r>
                      <a:rPr lang="es-ES" sz="1200" b="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𝜌</m:t>
                    </m:r>
                  </m:oMath>
                </a14:m>
                <a:r>
                  <a:rPr lang="es-ES" sz="1200" i="1" dirty="0">
                    <a:solidFill>
                      <a:schemeClr val="tx1"/>
                    </a:solidFill>
                    <a:latin typeface="+mj-lt"/>
                    <a:ea typeface="Times New Roman" panose="02020603050405020304" pitchFamily="18" charset="0"/>
                  </a:rPr>
                  <a:t> – valor &lt; 0,05</a:t>
                </a:r>
                <a:endParaRPr lang="es-EC" sz="1200" dirty="0">
                  <a:solidFill>
                    <a:schemeClr val="tx1"/>
                  </a:solidFill>
                  <a:latin typeface="+mj-lt"/>
                </a:endParaRPr>
              </a:p>
            </p:txBody>
          </p:sp>
        </mc:Choice>
        <mc:Fallback xmlns="">
          <p:sp>
            <p:nvSpPr>
              <p:cNvPr id="12" name="Rectángulo 11"/>
              <p:cNvSpPr>
                <a:spLocks noRot="1" noChangeAspect="1" noMove="1" noResize="1" noEditPoints="1" noAdjustHandles="1" noChangeArrowheads="1" noChangeShapeType="1" noTextEdit="1"/>
              </p:cNvSpPr>
              <p:nvPr/>
            </p:nvSpPr>
            <p:spPr>
              <a:xfrm>
                <a:off x="498493" y="3259380"/>
                <a:ext cx="2721386" cy="276999"/>
              </a:xfrm>
              <a:prstGeom prst="rect">
                <a:avLst/>
              </a:prstGeom>
              <a:blipFill>
                <a:blip r:embed="rId3"/>
                <a:stretch>
                  <a:fillRect l="-224" t="-2222" b="-17778"/>
                </a:stretch>
              </a:blipFill>
            </p:spPr>
            <p:txBody>
              <a:bodyPr/>
              <a:lstStyle/>
              <a:p>
                <a:r>
                  <a:rPr lang="es-EC">
                    <a:noFill/>
                  </a:rPr>
                  <a:t> </a:t>
                </a:r>
              </a:p>
            </p:txBody>
          </p:sp>
        </mc:Fallback>
      </mc:AlternateContent>
      <p:sp>
        <p:nvSpPr>
          <p:cNvPr id="13" name="Rectángulo 12"/>
          <p:cNvSpPr/>
          <p:nvPr/>
        </p:nvSpPr>
        <p:spPr>
          <a:xfrm>
            <a:off x="1315065" y="4461082"/>
            <a:ext cx="6513870" cy="338554"/>
          </a:xfrm>
          <a:prstGeom prst="rect">
            <a:avLst/>
          </a:prstGeom>
        </p:spPr>
        <p:txBody>
          <a:bodyPr wrap="square">
            <a:spAutoFit/>
          </a:bodyPr>
          <a:lstStyle/>
          <a:p>
            <a:pPr algn="ctr"/>
            <a:r>
              <a:rPr lang="es-ES" sz="1600" dirty="0">
                <a:latin typeface="+mj-lt"/>
                <a:ea typeface="Calibri" panose="020F0502020204030204" pitchFamily="34" charset="0"/>
              </a:rPr>
              <a:t>Resultados de la prueba de Fisher para índices de vegetación</a:t>
            </a:r>
            <a:endParaRPr lang="es-EC" sz="1600" dirty="0">
              <a:latin typeface="+mj-lt"/>
            </a:endParaRPr>
          </a:p>
        </p:txBody>
      </p:sp>
      <p:sp>
        <p:nvSpPr>
          <p:cNvPr id="16" name="Rectángulo 15"/>
          <p:cNvSpPr/>
          <p:nvPr/>
        </p:nvSpPr>
        <p:spPr>
          <a:xfrm>
            <a:off x="3627617" y="1510320"/>
            <a:ext cx="5081665" cy="2585323"/>
          </a:xfrm>
          <a:prstGeom prst="rect">
            <a:avLst/>
          </a:prstGeom>
        </p:spPr>
        <p:txBody>
          <a:bodyPr wrap="square">
            <a:spAutoFit/>
          </a:bodyPr>
          <a:lstStyle/>
          <a:p>
            <a:pPr algn="just"/>
            <a:r>
              <a:rPr lang="es-MX" i="1" dirty="0">
                <a:latin typeface="+mj-lt"/>
              </a:rPr>
              <a:t>Ho: Los índices de vegetación generados por datos radiométricos no presentan diferencias significativas en la caracterización del cultivo asociados a la aplicación de métodos de control biológico.</a:t>
            </a:r>
          </a:p>
          <a:p>
            <a:pPr algn="just"/>
            <a:endParaRPr lang="es-MX" i="1" dirty="0">
              <a:latin typeface="+mj-lt"/>
            </a:endParaRPr>
          </a:p>
          <a:p>
            <a:pPr algn="just"/>
            <a:r>
              <a:rPr lang="es-MX" i="1" dirty="0">
                <a:latin typeface="+mj-lt"/>
              </a:rPr>
              <a:t>Ha: Los índices de vegetación generados por datos radiométricos presentan diferencias significativas en la caracterización del cultivo asociados a la aplicación de métodos de control biológico.</a:t>
            </a:r>
          </a:p>
        </p:txBody>
      </p:sp>
      <mc:AlternateContent xmlns:mc="http://schemas.openxmlformats.org/markup-compatibility/2006" xmlns:a14="http://schemas.microsoft.com/office/drawing/2010/main">
        <mc:Choice Requires="a14">
          <p:sp>
            <p:nvSpPr>
              <p:cNvPr id="17" name="Rectángulo 16"/>
              <p:cNvSpPr/>
              <p:nvPr/>
            </p:nvSpPr>
            <p:spPr>
              <a:xfrm>
                <a:off x="5362236" y="606536"/>
                <a:ext cx="1612429" cy="641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600" i="1">
                              <a:latin typeface="Cambria Math" panose="02040503050406030204" pitchFamily="18" charset="0"/>
                            </a:rPr>
                          </m:ctrlPr>
                        </m:dPr>
                        <m:e>
                          <m:eqArr>
                            <m:eqArrPr>
                              <m:ctrlPr>
                                <a:rPr lang="es-EC" sz="1600" i="1">
                                  <a:latin typeface="Cambria Math" panose="02040503050406030204" pitchFamily="18" charset="0"/>
                                </a:rPr>
                              </m:ctrlPr>
                            </m:eqArrPr>
                            <m:e>
                              <m:r>
                                <a:rPr lang="es-EC" sz="160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0">
                                      <a:latin typeface="Cambria Math" panose="02040503050406030204" pitchFamily="18" charset="0"/>
                                    </a:rPr>
                                    <m:t>0</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&gt;0.05</m:t>
                              </m:r>
                            </m:e>
                            <m:e>
                              <m:r>
                                <a:rPr lang="es-EC" sz="1600" i="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1">
                                      <a:latin typeface="Cambria Math" panose="02040503050406030204" pitchFamily="18" charset="0"/>
                                    </a:rPr>
                                    <m:t>𝑎</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≤0.05</m:t>
                              </m:r>
                            </m:e>
                          </m:eqArr>
                        </m:e>
                      </m:d>
                    </m:oMath>
                  </m:oMathPara>
                </a14:m>
                <a:endParaRPr lang="es-EC" sz="1600" dirty="0"/>
              </a:p>
            </p:txBody>
          </p:sp>
        </mc:Choice>
        <mc:Fallback xmlns="">
          <p:sp>
            <p:nvSpPr>
              <p:cNvPr id="17" name="Rectángulo 16"/>
              <p:cNvSpPr>
                <a:spLocks noRot="1" noChangeAspect="1" noMove="1" noResize="1" noEditPoints="1" noAdjustHandles="1" noChangeArrowheads="1" noChangeShapeType="1" noTextEdit="1"/>
              </p:cNvSpPr>
              <p:nvPr/>
            </p:nvSpPr>
            <p:spPr>
              <a:xfrm>
                <a:off x="5362236" y="606536"/>
                <a:ext cx="1612429" cy="641586"/>
              </a:xfrm>
              <a:prstGeom prst="rect">
                <a:avLst/>
              </a:prstGeom>
              <a:blipFill>
                <a:blip r:embed="rId4"/>
                <a:stretch>
                  <a:fillRect/>
                </a:stretch>
              </a:blipFill>
            </p:spPr>
            <p:txBody>
              <a:bodyPr/>
              <a:lstStyle/>
              <a:p>
                <a:r>
                  <a:rPr lang="es-EC">
                    <a:noFill/>
                  </a:rPr>
                  <a:t> </a:t>
                </a:r>
              </a:p>
            </p:txBody>
          </p:sp>
        </mc:Fallback>
      </mc:AlternateContent>
      <p:sp>
        <p:nvSpPr>
          <p:cNvPr id="18" name="Rectángulo 17"/>
          <p:cNvSpPr/>
          <p:nvPr/>
        </p:nvSpPr>
        <p:spPr>
          <a:xfrm>
            <a:off x="3642375" y="1483612"/>
            <a:ext cx="5081665" cy="2605749"/>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graphicFrame>
        <p:nvGraphicFramePr>
          <p:cNvPr id="2" name="Tabla 1"/>
          <p:cNvGraphicFramePr>
            <a:graphicFrameLocks noGrp="1"/>
          </p:cNvGraphicFramePr>
          <p:nvPr>
            <p:extLst>
              <p:ext uri="{D42A27DB-BD31-4B8C-83A1-F6EECF244321}">
                <p14:modId xmlns:p14="http://schemas.microsoft.com/office/powerpoint/2010/main" val="148110167"/>
              </p:ext>
            </p:extLst>
          </p:nvPr>
        </p:nvGraphicFramePr>
        <p:xfrm>
          <a:off x="1578641" y="4869708"/>
          <a:ext cx="5986718" cy="1802730"/>
        </p:xfrm>
        <a:graphic>
          <a:graphicData uri="http://schemas.openxmlformats.org/drawingml/2006/table">
            <a:tbl>
              <a:tblPr firstRow="1" firstCol="1" bandRow="1">
                <a:tableStyleId>{21E4AEA4-8DFA-4A89-87EB-49C32662AFE0}</a:tableStyleId>
              </a:tblPr>
              <a:tblGrid>
                <a:gridCol w="1129440">
                  <a:extLst>
                    <a:ext uri="{9D8B030D-6E8A-4147-A177-3AD203B41FA5}">
                      <a16:colId xmlns:a16="http://schemas.microsoft.com/office/drawing/2014/main" val="1754045840"/>
                    </a:ext>
                  </a:extLst>
                </a:gridCol>
                <a:gridCol w="1415869">
                  <a:extLst>
                    <a:ext uri="{9D8B030D-6E8A-4147-A177-3AD203B41FA5}">
                      <a16:colId xmlns:a16="http://schemas.microsoft.com/office/drawing/2014/main" val="1483452327"/>
                    </a:ext>
                  </a:extLst>
                </a:gridCol>
                <a:gridCol w="1045028">
                  <a:extLst>
                    <a:ext uri="{9D8B030D-6E8A-4147-A177-3AD203B41FA5}">
                      <a16:colId xmlns:a16="http://schemas.microsoft.com/office/drawing/2014/main" val="2295022214"/>
                    </a:ext>
                  </a:extLst>
                </a:gridCol>
                <a:gridCol w="1280160">
                  <a:extLst>
                    <a:ext uri="{9D8B030D-6E8A-4147-A177-3AD203B41FA5}">
                      <a16:colId xmlns:a16="http://schemas.microsoft.com/office/drawing/2014/main" val="2651029934"/>
                    </a:ext>
                  </a:extLst>
                </a:gridCol>
                <a:gridCol w="346890">
                  <a:extLst>
                    <a:ext uri="{9D8B030D-6E8A-4147-A177-3AD203B41FA5}">
                      <a16:colId xmlns:a16="http://schemas.microsoft.com/office/drawing/2014/main" val="2278266564"/>
                    </a:ext>
                  </a:extLst>
                </a:gridCol>
                <a:gridCol w="381000">
                  <a:extLst>
                    <a:ext uri="{9D8B030D-6E8A-4147-A177-3AD203B41FA5}">
                      <a16:colId xmlns:a16="http://schemas.microsoft.com/office/drawing/2014/main" val="4052389572"/>
                    </a:ext>
                  </a:extLst>
                </a:gridCol>
                <a:gridCol w="388331">
                  <a:extLst>
                    <a:ext uri="{9D8B030D-6E8A-4147-A177-3AD203B41FA5}">
                      <a16:colId xmlns:a16="http://schemas.microsoft.com/office/drawing/2014/main" val="4010190682"/>
                    </a:ext>
                  </a:extLst>
                </a:gridCol>
              </a:tblGrid>
              <a:tr h="324000">
                <a:tc rowSpan="2">
                  <a:txBody>
                    <a:bodyPr/>
                    <a:lstStyle/>
                    <a:p>
                      <a:pPr algn="ctr" fontAlgn="b"/>
                      <a:r>
                        <a:rPr lang="es-EC" sz="1600" b="0" u="none" strike="noStrike" dirty="0">
                          <a:effectLst/>
                          <a:latin typeface="+mn-lt"/>
                        </a:rPr>
                        <a:t>Tratamiento</a:t>
                      </a:r>
                      <a:endParaRPr lang="es-EC" sz="1600" b="0" i="0" u="none" strike="noStrike" dirty="0">
                        <a:solidFill>
                          <a:srgbClr val="000000"/>
                        </a:solidFill>
                        <a:effectLst/>
                        <a:latin typeface="+mn-lt"/>
                      </a:endParaRPr>
                    </a:p>
                  </a:txBody>
                  <a:tcPr marL="9525" marR="9525" marT="9525" marB="0" anchor="ctr"/>
                </a:tc>
                <a:tc rowSpan="2">
                  <a:txBody>
                    <a:bodyPr/>
                    <a:lstStyle/>
                    <a:p>
                      <a:pPr algn="ctr" fontAlgn="b"/>
                      <a:r>
                        <a:rPr lang="es-EC" sz="1600" b="0" u="none" strike="noStrike" dirty="0">
                          <a:effectLst/>
                          <a:latin typeface="+mn-lt"/>
                        </a:rPr>
                        <a:t>Descripción</a:t>
                      </a:r>
                      <a:endParaRPr lang="es-EC" sz="1600" b="0" i="0" u="none" strike="noStrike" dirty="0">
                        <a:solidFill>
                          <a:srgbClr val="000000"/>
                        </a:solidFill>
                        <a:effectLst/>
                        <a:latin typeface="+mn-lt"/>
                      </a:endParaRPr>
                    </a:p>
                  </a:txBody>
                  <a:tcPr marL="9525" marR="9525" marT="9525" marB="0" anchor="ctr"/>
                </a:tc>
                <a:tc gridSpan="5">
                  <a:txBody>
                    <a:bodyPr/>
                    <a:lstStyle/>
                    <a:p>
                      <a:pPr algn="ctr" fontAlgn="b"/>
                      <a:r>
                        <a:rPr lang="es-EC" sz="1600" b="0" u="none" strike="noStrike" dirty="0">
                          <a:effectLst/>
                          <a:latin typeface="+mn-lt"/>
                        </a:rPr>
                        <a:t>Índices de Vegetación</a:t>
                      </a:r>
                      <a:endParaRPr lang="es-EC" sz="1600" b="0" i="0" u="none" strike="noStrike" dirty="0">
                        <a:solidFill>
                          <a:srgbClr val="000000"/>
                        </a:solidFill>
                        <a:effectLst/>
                        <a:latin typeface="+mn-lt"/>
                      </a:endParaRPr>
                    </a:p>
                  </a:txBody>
                  <a:tcPr marL="9525" marR="9525" marT="9525" marB="0" anchor="ctr"/>
                </a:tc>
                <a:tc hMerge="1">
                  <a:txBody>
                    <a:bodyPr/>
                    <a:lstStyle/>
                    <a:p>
                      <a:endParaRPr lang="es-EC"/>
                    </a:p>
                  </a:txBody>
                  <a:tcP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endParaRPr lang="es-EC"/>
                    </a:p>
                  </a:txBody>
                  <a:tcPr/>
                </a:tc>
                <a:extLst>
                  <a:ext uri="{0D108BD9-81ED-4DB2-BD59-A6C34878D82A}">
                    <a16:rowId xmlns:a16="http://schemas.microsoft.com/office/drawing/2014/main" val="4156628419"/>
                  </a:ext>
                </a:extLst>
              </a:tr>
              <a:tr h="324000">
                <a:tc vMerge="1">
                  <a:txBody>
                    <a:bodyPr/>
                    <a:lstStyle/>
                    <a:p>
                      <a:pPr algn="ctr" fontAlgn="b"/>
                      <a:endParaRPr lang="es-EC" sz="1400" b="0" i="0" u="none" strike="noStrike" dirty="0">
                        <a:solidFill>
                          <a:srgbClr val="000000"/>
                        </a:solidFill>
                        <a:effectLst/>
                        <a:latin typeface="+mj-lt"/>
                      </a:endParaRPr>
                    </a:p>
                  </a:txBody>
                  <a:tcPr marL="9525" marR="9525" marT="9525" marB="0" anchor="ctr"/>
                </a:tc>
                <a:tc vMerge="1">
                  <a:txBody>
                    <a:bodyPr/>
                    <a:lstStyle/>
                    <a:p>
                      <a:pPr algn="ctr" fontAlgn="b"/>
                      <a:endParaRPr lang="es-EC" sz="14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n-lt"/>
                        </a:rPr>
                        <a:t>NDVI</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C" sz="1600" b="0" u="none" strike="noStrike" dirty="0">
                          <a:effectLst/>
                          <a:latin typeface="+mn-lt"/>
                        </a:rPr>
                        <a:t>TNDVI</a:t>
                      </a:r>
                      <a:endParaRPr lang="es-EC" sz="1600" b="0" i="0" u="none" strike="noStrike" dirty="0">
                        <a:solidFill>
                          <a:srgbClr val="000000"/>
                        </a:solidFill>
                        <a:effectLst/>
                        <a:latin typeface="+mn-lt"/>
                      </a:endParaRPr>
                    </a:p>
                  </a:txBody>
                  <a:tcPr marL="9525" marR="9525" marT="9525" marB="0" anchor="ctr"/>
                </a:tc>
                <a:tc gridSpan="3">
                  <a:txBody>
                    <a:bodyPr/>
                    <a:lstStyle/>
                    <a:p>
                      <a:pPr algn="ctr" fontAlgn="b"/>
                      <a:r>
                        <a:rPr lang="es-EC" sz="1600" b="0" u="none" strike="noStrike" dirty="0">
                          <a:effectLst/>
                          <a:latin typeface="+mn-lt"/>
                        </a:rPr>
                        <a:t>Rango</a:t>
                      </a:r>
                      <a:endParaRPr lang="es-EC" sz="1600" b="0" i="0" u="none" strike="noStrike" dirty="0">
                        <a:solidFill>
                          <a:srgbClr val="000000"/>
                        </a:solidFill>
                        <a:effectLst/>
                        <a:latin typeface="+mn-lt"/>
                      </a:endParaRPr>
                    </a:p>
                  </a:txBody>
                  <a:tcPr marL="9525" marR="9525" marT="952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127973126"/>
                  </a:ext>
                </a:extLst>
              </a:tr>
              <a:tr h="324000">
                <a:tc>
                  <a:txBody>
                    <a:bodyPr/>
                    <a:lstStyle/>
                    <a:p>
                      <a:pPr algn="ctr" fontAlgn="b"/>
                      <a:r>
                        <a:rPr lang="es-EC" sz="1600" b="0" u="none" strike="noStrike" dirty="0">
                          <a:effectLst/>
                          <a:latin typeface="+mn-lt"/>
                        </a:rPr>
                        <a:t>T3</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C" sz="1600" b="0" u="none" strike="noStrike" dirty="0">
                          <a:effectLst/>
                          <a:latin typeface="+mn-lt"/>
                        </a:rPr>
                        <a:t>Testigo </a:t>
                      </a:r>
                      <a:r>
                        <a:rPr lang="es-EC" sz="1600" b="0" u="none" strike="noStrike" dirty="0" smtClean="0">
                          <a:effectLst/>
                          <a:latin typeface="+mn-lt"/>
                        </a:rPr>
                        <a:t>G2</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C" sz="1600" b="0" u="none" strike="noStrike" dirty="0">
                          <a:effectLst/>
                          <a:latin typeface="+mn-lt"/>
                        </a:rPr>
                        <a:t>0.91</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S" sz="1600" b="0" i="0" u="none" strike="noStrike" dirty="0">
                          <a:solidFill>
                            <a:srgbClr val="000000"/>
                          </a:solidFill>
                          <a:effectLst/>
                          <a:latin typeface="+mn-lt"/>
                        </a:rPr>
                        <a:t>2</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C" sz="1600" b="0" u="none" strike="noStrike">
                          <a:effectLst/>
                          <a:latin typeface="+mn-lt"/>
                        </a:rPr>
                        <a:t>A</a:t>
                      </a:r>
                      <a:endParaRPr lang="es-EC" sz="1600" b="0" i="0" u="none" strike="noStrike">
                        <a:solidFill>
                          <a:srgbClr val="000000"/>
                        </a:solidFill>
                        <a:effectLst/>
                        <a:latin typeface="+mn-lt"/>
                      </a:endParaRPr>
                    </a:p>
                  </a:txBody>
                  <a:tcPr marL="9525" marR="9525" marT="9525" marB="0" anchor="ctr"/>
                </a:tc>
                <a:tc>
                  <a:txBody>
                    <a:bodyPr/>
                    <a:lstStyle/>
                    <a:p>
                      <a:pPr algn="ctr" fontAlgn="b"/>
                      <a:endParaRPr lang="es-EC" sz="1600" b="0" i="0" u="none" strike="noStrike">
                        <a:solidFill>
                          <a:srgbClr val="000000"/>
                        </a:solidFill>
                        <a:effectLst/>
                        <a:latin typeface="+mn-lt"/>
                      </a:endParaRPr>
                    </a:p>
                  </a:txBody>
                  <a:tcPr marL="9525" marR="9525" marT="9525" marB="0" anchor="ctr"/>
                </a:tc>
                <a:tc>
                  <a:txBody>
                    <a:bodyPr/>
                    <a:lstStyle/>
                    <a:p>
                      <a:pPr algn="ctr" fontAlgn="b"/>
                      <a:endParaRPr lang="es-EC"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397197168"/>
                  </a:ext>
                </a:extLst>
              </a:tr>
              <a:tr h="324000">
                <a:tc>
                  <a:txBody>
                    <a:bodyPr/>
                    <a:lstStyle/>
                    <a:p>
                      <a:pPr algn="ctr" fontAlgn="b"/>
                      <a:r>
                        <a:rPr lang="es-EC" sz="1600" b="0" u="none" strike="noStrike" dirty="0">
                          <a:effectLst/>
                          <a:latin typeface="+mn-lt"/>
                        </a:rPr>
                        <a:t>T2</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C" sz="1600" b="0" u="none" strike="noStrike" dirty="0">
                          <a:effectLst/>
                          <a:latin typeface="+mn-lt"/>
                        </a:rPr>
                        <a:t>Inoculación </a:t>
                      </a:r>
                      <a:r>
                        <a:rPr lang="es-EC" sz="1600" b="0" u="none" strike="noStrike" dirty="0" smtClean="0">
                          <a:effectLst/>
                          <a:latin typeface="+mn-lt"/>
                        </a:rPr>
                        <a:t>G2</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C" sz="1600" b="0" u="none" strike="noStrike" dirty="0">
                          <a:effectLst/>
                          <a:latin typeface="+mn-lt"/>
                        </a:rPr>
                        <a:t>0.93</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S" sz="1600" b="0" i="0" u="none" strike="noStrike" dirty="0">
                          <a:solidFill>
                            <a:srgbClr val="000000"/>
                          </a:solidFill>
                          <a:effectLst/>
                          <a:latin typeface="+mn-lt"/>
                        </a:rPr>
                        <a:t>2</a:t>
                      </a:r>
                      <a:r>
                        <a:rPr lang="es-EC" sz="1600" b="0" i="0" u="none" strike="noStrike" dirty="0">
                          <a:solidFill>
                            <a:srgbClr val="000000"/>
                          </a:solidFill>
                          <a:effectLst/>
                          <a:latin typeface="+mn-lt"/>
                        </a:rPr>
                        <a:t>.04</a:t>
                      </a:r>
                    </a:p>
                  </a:txBody>
                  <a:tcPr marL="9525" marR="9525" marT="9525" marB="0" anchor="ctr"/>
                </a:tc>
                <a:tc>
                  <a:txBody>
                    <a:bodyPr/>
                    <a:lstStyle/>
                    <a:p>
                      <a:pPr algn="ctr" fontAlgn="b"/>
                      <a:r>
                        <a:rPr lang="es-ES" sz="1600" b="0" i="0" u="none" strike="noStrike" dirty="0">
                          <a:solidFill>
                            <a:srgbClr val="000000"/>
                          </a:solidFill>
                          <a:effectLst/>
                          <a:latin typeface="+mn-lt"/>
                        </a:rPr>
                        <a:t>A</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C" sz="1600" b="0" u="none" strike="noStrike">
                          <a:effectLst/>
                          <a:latin typeface="+mn-lt"/>
                        </a:rPr>
                        <a:t>B</a:t>
                      </a:r>
                      <a:endParaRPr lang="es-EC" sz="1600" b="0" i="0" u="none" strike="noStrike">
                        <a:solidFill>
                          <a:srgbClr val="000000"/>
                        </a:solidFill>
                        <a:effectLst/>
                        <a:latin typeface="+mn-lt"/>
                      </a:endParaRPr>
                    </a:p>
                  </a:txBody>
                  <a:tcPr marL="9525" marR="9525" marT="9525" marB="0" anchor="ctr"/>
                </a:tc>
                <a:tc>
                  <a:txBody>
                    <a:bodyPr/>
                    <a:lstStyle/>
                    <a:p>
                      <a:pPr algn="ctr" fontAlgn="b"/>
                      <a:endParaRPr lang="es-EC"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4235271992"/>
                  </a:ext>
                </a:extLst>
              </a:tr>
              <a:tr h="0">
                <a:tc>
                  <a:txBody>
                    <a:bodyPr/>
                    <a:lstStyle/>
                    <a:p>
                      <a:pPr algn="ctr" fontAlgn="b"/>
                      <a:r>
                        <a:rPr lang="es-EC" sz="1600" b="0" u="none" strike="noStrike" dirty="0">
                          <a:effectLst/>
                          <a:latin typeface="+mn-lt"/>
                        </a:rPr>
                        <a:t>T6</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C" sz="1600" b="0" u="none" strike="noStrike" dirty="0">
                          <a:effectLst/>
                          <a:latin typeface="+mn-lt"/>
                        </a:rPr>
                        <a:t>Testigo </a:t>
                      </a:r>
                      <a:r>
                        <a:rPr lang="es-EC" sz="1600" b="0" u="none" strike="noStrike" dirty="0" smtClean="0">
                          <a:effectLst/>
                          <a:latin typeface="+mn-lt"/>
                        </a:rPr>
                        <a:t>G1</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S" sz="1600" b="0" i="0" u="none" strike="noStrike" kern="1200" dirty="0">
                          <a:solidFill>
                            <a:schemeClr val="dk1"/>
                          </a:solidFill>
                          <a:effectLst/>
                          <a:latin typeface="+mn-lt"/>
                          <a:ea typeface="+mn-ea"/>
                          <a:cs typeface="+mn-cs"/>
                        </a:rPr>
                        <a:t>0</a:t>
                      </a:r>
                      <a:r>
                        <a:rPr lang="es-EC" sz="1600" b="0" i="0" u="none" strike="noStrike" kern="1200" dirty="0">
                          <a:solidFill>
                            <a:schemeClr val="dk1"/>
                          </a:solidFill>
                          <a:effectLst/>
                          <a:latin typeface="+mn-lt"/>
                          <a:ea typeface="+mn-ea"/>
                          <a:cs typeface="+mn-cs"/>
                        </a:rPr>
                        <a:t>.95</a:t>
                      </a:r>
                      <a:endParaRPr lang="es-EC" sz="1400" b="0" i="0" u="none" strike="noStrike" dirty="0">
                        <a:solidFill>
                          <a:srgbClr val="000000"/>
                        </a:solidFill>
                        <a:effectLst/>
                        <a:latin typeface="+mn-lt"/>
                      </a:endParaRPr>
                    </a:p>
                  </a:txBody>
                  <a:tcPr marL="9525" marR="9525" marT="9525" marB="0" anchor="ctr"/>
                </a:tc>
                <a:tc>
                  <a:txBody>
                    <a:bodyPr/>
                    <a:lstStyle/>
                    <a:p>
                      <a:pPr algn="ctr" fontAlgn="b"/>
                      <a:r>
                        <a:rPr lang="es-ES" sz="1600" b="0" i="0" u="none" strike="noStrike" dirty="0">
                          <a:solidFill>
                            <a:srgbClr val="000000"/>
                          </a:solidFill>
                          <a:effectLst/>
                          <a:latin typeface="+mn-lt"/>
                        </a:rPr>
                        <a:t>2</a:t>
                      </a:r>
                      <a:r>
                        <a:rPr lang="es-EC" sz="1600" b="0" i="0" u="none" strike="noStrike" dirty="0">
                          <a:solidFill>
                            <a:srgbClr val="000000"/>
                          </a:solidFill>
                          <a:effectLst/>
                          <a:latin typeface="+mn-lt"/>
                        </a:rPr>
                        <a:t>.11</a:t>
                      </a:r>
                    </a:p>
                  </a:txBody>
                  <a:tcPr marL="9525" marR="9525" marT="9525" marB="0" anchor="ctr"/>
                </a:tc>
                <a:tc>
                  <a:txBody>
                    <a:bodyPr/>
                    <a:lstStyle/>
                    <a:p>
                      <a:pPr algn="ctr" fontAlgn="b"/>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S" sz="1600" b="0" u="none" strike="noStrike" dirty="0">
                          <a:effectLst/>
                          <a:latin typeface="+mn-lt"/>
                        </a:rPr>
                        <a:t>B</a:t>
                      </a:r>
                      <a:endParaRPr lang="es-EC" sz="1600" b="0" u="none" strike="noStrike" dirty="0">
                        <a:effectLst/>
                        <a:latin typeface="+mn-lt"/>
                      </a:endParaRPr>
                    </a:p>
                  </a:txBody>
                  <a:tcPr marL="9525" marR="9525" marT="9525" marB="0" anchor="ctr"/>
                </a:tc>
                <a:tc>
                  <a:txBody>
                    <a:bodyPr/>
                    <a:lstStyle/>
                    <a:p>
                      <a:pPr algn="ctr" fontAlgn="b"/>
                      <a:r>
                        <a:rPr lang="es-ES" sz="1600" b="0" u="none" strike="noStrike" dirty="0">
                          <a:effectLst/>
                          <a:latin typeface="+mn-lt"/>
                        </a:rPr>
                        <a:t>C</a:t>
                      </a:r>
                      <a:endParaRPr lang="es-EC" sz="1600" b="0" u="none" strike="noStrike" dirty="0">
                        <a:effectLst/>
                        <a:latin typeface="+mn-lt"/>
                      </a:endParaRPr>
                    </a:p>
                  </a:txBody>
                  <a:tcPr marL="9525" marR="9525" marT="9525" marB="0" anchor="ctr"/>
                </a:tc>
                <a:extLst>
                  <a:ext uri="{0D108BD9-81ED-4DB2-BD59-A6C34878D82A}">
                    <a16:rowId xmlns:a16="http://schemas.microsoft.com/office/drawing/2014/main" val="839184448"/>
                  </a:ext>
                </a:extLst>
              </a:tr>
              <a:tr h="1620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600" b="0" u="none" strike="noStrike" dirty="0">
                          <a:effectLst/>
                          <a:latin typeface="+mn-lt"/>
                        </a:rPr>
                        <a:t>T5</a:t>
                      </a:r>
                      <a:endParaRPr lang="es-EC" sz="1600" b="0" i="0" u="none" strike="noStrike" kern="1200" dirty="0">
                        <a:solidFill>
                          <a:srgbClr val="000000"/>
                        </a:solidFill>
                        <a:effectLst/>
                        <a:latin typeface="+mn-lt"/>
                        <a:ea typeface="+mn-ea"/>
                        <a:cs typeface="+mn-cs"/>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600" b="0" u="none" strike="noStrike" dirty="0">
                          <a:effectLst/>
                          <a:latin typeface="+mn-lt"/>
                        </a:rPr>
                        <a:t>Inoculación </a:t>
                      </a:r>
                      <a:r>
                        <a:rPr lang="es-EC" sz="1600" b="0" u="none" strike="noStrike" dirty="0" smtClean="0">
                          <a:effectLst/>
                          <a:latin typeface="+mn-lt"/>
                        </a:rPr>
                        <a:t>G1</a:t>
                      </a:r>
                      <a:endParaRPr lang="es-EC" sz="1600" b="0" i="0" u="none" strike="noStrike" kern="1200" dirty="0">
                        <a:solidFill>
                          <a:srgbClr val="000000"/>
                        </a:solidFill>
                        <a:effectLst/>
                        <a:latin typeface="+mn-lt"/>
                        <a:ea typeface="+mn-ea"/>
                        <a:cs typeface="+mn-cs"/>
                      </a:endParaRPr>
                    </a:p>
                  </a:txBody>
                  <a:tcPr marL="9525" marR="9525" marT="9525" marB="0" anchor="ctr"/>
                </a:tc>
                <a:tc>
                  <a:txBody>
                    <a:bodyPr/>
                    <a:lstStyle/>
                    <a:p>
                      <a:pPr algn="ctr" fontAlgn="b"/>
                      <a:r>
                        <a:rPr lang="es-ES" sz="1600" b="0" i="0" u="none" strike="noStrike" dirty="0">
                          <a:solidFill>
                            <a:srgbClr val="000000"/>
                          </a:solidFill>
                          <a:effectLst/>
                          <a:latin typeface="+mn-lt"/>
                        </a:rPr>
                        <a:t>0.97</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S" sz="1600" b="0" i="0" u="none" strike="noStrike" dirty="0">
                          <a:solidFill>
                            <a:srgbClr val="000000"/>
                          </a:solidFill>
                          <a:effectLst/>
                          <a:latin typeface="+mn-lt"/>
                        </a:rPr>
                        <a:t>2.16</a:t>
                      </a:r>
                      <a:endParaRPr lang="es-EC" sz="1600" b="0" i="0" u="none" strike="noStrike" dirty="0">
                        <a:solidFill>
                          <a:srgbClr val="000000"/>
                        </a:solidFill>
                        <a:effectLst/>
                        <a:latin typeface="+mn-lt"/>
                      </a:endParaRPr>
                    </a:p>
                  </a:txBody>
                  <a:tcPr marL="9525" marR="9525" marT="9525" marB="0" anchor="ctr"/>
                </a:tc>
                <a:tc>
                  <a:txBody>
                    <a:bodyPr/>
                    <a:lstStyle/>
                    <a:p>
                      <a:pPr algn="ctr" fontAlgn="b"/>
                      <a:endParaRPr lang="es-EC" sz="1600" b="0" i="0" u="none" strike="noStrike" dirty="0">
                        <a:solidFill>
                          <a:srgbClr val="000000"/>
                        </a:solidFill>
                        <a:effectLst/>
                        <a:latin typeface="+mn-lt"/>
                      </a:endParaRPr>
                    </a:p>
                  </a:txBody>
                  <a:tcPr marL="9525" marR="9525" marT="9525" marB="0" anchor="ctr"/>
                </a:tc>
                <a:tc>
                  <a:txBody>
                    <a:bodyPr/>
                    <a:lstStyle/>
                    <a:p>
                      <a:pPr algn="ctr" fontAlgn="b"/>
                      <a:endParaRPr lang="es-EC" sz="1600" b="0" u="none" strike="noStrike" dirty="0">
                        <a:effectLst/>
                        <a:latin typeface="+mn-lt"/>
                      </a:endParaRPr>
                    </a:p>
                  </a:txBody>
                  <a:tcPr marL="9525" marR="9525" marT="9525" marB="0" anchor="ctr"/>
                </a:tc>
                <a:tc>
                  <a:txBody>
                    <a:bodyPr/>
                    <a:lstStyle/>
                    <a:p>
                      <a:pPr algn="ctr" fontAlgn="b"/>
                      <a:r>
                        <a:rPr lang="es-ES" sz="1600" b="0" u="none" strike="noStrike" dirty="0">
                          <a:effectLst/>
                          <a:latin typeface="+mn-lt"/>
                        </a:rPr>
                        <a:t>C</a:t>
                      </a:r>
                      <a:endParaRPr lang="es-EC" sz="1600" b="0" u="none" strike="noStrike" dirty="0">
                        <a:effectLst/>
                        <a:latin typeface="+mn-lt"/>
                      </a:endParaRPr>
                    </a:p>
                  </a:txBody>
                  <a:tcPr marL="9525" marR="9525" marT="9525" marB="0" anchor="ctr"/>
                </a:tc>
                <a:extLst>
                  <a:ext uri="{0D108BD9-81ED-4DB2-BD59-A6C34878D82A}">
                    <a16:rowId xmlns:a16="http://schemas.microsoft.com/office/drawing/2014/main" val="3276285467"/>
                  </a:ext>
                </a:extLst>
              </a:tr>
            </a:tbl>
          </a:graphicData>
        </a:graphic>
      </p:graphicFrame>
      <p:sp>
        <p:nvSpPr>
          <p:cNvPr id="14" name="Título 1">
            <a:extLst>
              <a:ext uri="{FF2B5EF4-FFF2-40B4-BE49-F238E27FC236}">
                <a16:creationId xmlns:a16="http://schemas.microsoft.com/office/drawing/2014/main" id="{C24293B4-70AE-4375-A6AB-A92E714D6AD5}"/>
              </a:ext>
            </a:extLst>
          </p:cNvPr>
          <p:cNvSpPr txBox="1">
            <a:spLocks/>
          </p:cNvSpPr>
          <p:nvPr/>
        </p:nvSpPr>
        <p:spPr>
          <a:xfrm>
            <a:off x="282880" y="217657"/>
            <a:ext cx="7886700" cy="576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cs typeface="Times New Roman" panose="02020603050405020304" pitchFamily="18" charset="0"/>
              </a:rPr>
              <a:t>Resultados</a:t>
            </a:r>
            <a:endParaRPr lang="es-EC" sz="3200" dirty="0">
              <a:cs typeface="Times New Roman" panose="02020603050405020304" pitchFamily="18" charset="0"/>
            </a:endParaRPr>
          </a:p>
        </p:txBody>
      </p:sp>
    </p:spTree>
    <p:extLst>
      <p:ext uri="{BB962C8B-B14F-4D97-AF65-F5344CB8AC3E}">
        <p14:creationId xmlns:p14="http://schemas.microsoft.com/office/powerpoint/2010/main" val="20014350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8" name="Tabla 7"/>
              <p:cNvGraphicFramePr>
                <a:graphicFrameLocks noGrp="1"/>
              </p:cNvGraphicFramePr>
              <p:nvPr>
                <p:extLst>
                  <p:ext uri="{D42A27DB-BD31-4B8C-83A1-F6EECF244321}">
                    <p14:modId xmlns:p14="http://schemas.microsoft.com/office/powerpoint/2010/main" val="2199807762"/>
                  </p:ext>
                </p:extLst>
              </p:nvPr>
            </p:nvGraphicFramePr>
            <p:xfrm>
              <a:off x="628649" y="1798988"/>
              <a:ext cx="2465869" cy="2444940"/>
            </p:xfrm>
            <a:graphic>
              <a:graphicData uri="http://schemas.openxmlformats.org/drawingml/2006/table">
                <a:tbl>
                  <a:tblPr firstRow="1" firstCol="1" bandRow="1">
                    <a:tableStyleId>{21E4AEA4-8DFA-4A89-87EB-49C32662AFE0}</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3983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cap="none" dirty="0">
                              <a:sym typeface="Arial"/>
                            </a:rPr>
                            <a:t>Índice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s-ES" sz="1600" b="0" i="1" u="none" strike="noStrike" cap="none" smtClean="0">
                                  <a:latin typeface="Cambria Math" panose="02040503050406030204" pitchFamily="18" charset="0"/>
                                  <a:sym typeface="Arial"/>
                                </a:rPr>
                                <m:t>𝜌</m:t>
                              </m:r>
                            </m:oMath>
                          </a14:m>
                          <a:r>
                            <a:rPr lang="es-ES" sz="1600" b="0" u="none" strike="noStrike" cap="none" dirty="0">
                              <a:sym typeface="Arial"/>
                            </a:rPr>
                            <a:t> - valor </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0"/>
                      </a:ext>
                    </a:extLst>
                  </a:tr>
                  <a:tr h="47966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Estados fenológicos</a:t>
                          </a:r>
                          <a:endParaRPr lang="es-ES" sz="1600" b="0" u="none" strike="noStrike" cap="none" dirty="0">
                            <a:latin typeface="+mj-lt"/>
                            <a:sym typeface="Arial"/>
                          </a:endParaRP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&lt;0.0001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r h="4246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SR-RE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4"/>
                      </a:ext>
                    </a:extLst>
                  </a:tr>
                  <a:tr h="469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NDRE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5"/>
                      </a:ext>
                    </a:extLst>
                  </a:tr>
                </a:tbl>
              </a:graphicData>
            </a:graphic>
          </p:graphicFrame>
        </mc:Choice>
        <mc:Fallback>
          <p:graphicFrame>
            <p:nvGraphicFramePr>
              <p:cNvPr id="8" name="Tabla 7"/>
              <p:cNvGraphicFramePr>
                <a:graphicFrameLocks noGrp="1"/>
              </p:cNvGraphicFramePr>
              <p:nvPr>
                <p:extLst>
                  <p:ext uri="{D42A27DB-BD31-4B8C-83A1-F6EECF244321}">
                    <p14:modId xmlns:p14="http://schemas.microsoft.com/office/powerpoint/2010/main" val="2199807762"/>
                  </p:ext>
                </p:extLst>
              </p:nvPr>
            </p:nvGraphicFramePr>
            <p:xfrm>
              <a:off x="628649" y="1798988"/>
              <a:ext cx="2465869" cy="2444940"/>
            </p:xfrm>
            <a:graphic>
              <a:graphicData uri="http://schemas.openxmlformats.org/drawingml/2006/table">
                <a:tbl>
                  <a:tblPr firstRow="1" firstCol="1" bandRow="1">
                    <a:tableStyleId>{21E4AEA4-8DFA-4A89-87EB-49C32662AFE0}</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43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cap="none" dirty="0">
                              <a:sym typeface="Arial"/>
                            </a:rPr>
                            <a:t>Índice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endParaRPr lang="es-EC"/>
                        </a:p>
                      </a:txBody>
                      <a:tcPr marL="68580" marR="68580" marT="0" marB="0" anchor="ctr">
                        <a:blipFill>
                          <a:blip r:embed="rId2"/>
                          <a:stretch>
                            <a:fillRect l="-82063" t="-25000" r="-1794" b="-910000"/>
                          </a:stretch>
                        </a:blipFill>
                      </a:tcPr>
                    </a:tc>
                    <a:extLst>
                      <a:ext uri="{0D108BD9-81ED-4DB2-BD59-A6C34878D82A}">
                        <a16:rowId xmlns:a16="http://schemas.microsoft.com/office/drawing/2014/main" val="10000"/>
                      </a:ext>
                    </a:extLst>
                  </a:tr>
                  <a:tr h="487680">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Estados fenológicos</a:t>
                          </a:r>
                          <a:endParaRPr lang="es-ES" sz="1600" b="0" u="none" strike="noStrike" cap="none" dirty="0">
                            <a:latin typeface="+mj-lt"/>
                            <a:sym typeface="Arial"/>
                          </a:endParaRP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&lt;0.0001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r h="4246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SR-RE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4"/>
                      </a:ext>
                    </a:extLst>
                  </a:tr>
                  <a:tr h="469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NDRE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5"/>
                      </a:ext>
                    </a:extLst>
                  </a:tr>
                </a:tbl>
              </a:graphicData>
            </a:graphic>
          </p:graphicFrame>
        </mc:Fallback>
      </mc:AlternateContent>
      <p:sp>
        <p:nvSpPr>
          <p:cNvPr id="11" name="Rectángulo 10"/>
          <p:cNvSpPr/>
          <p:nvPr/>
        </p:nvSpPr>
        <p:spPr>
          <a:xfrm>
            <a:off x="398783" y="1084911"/>
            <a:ext cx="2925599" cy="584775"/>
          </a:xfrm>
          <a:prstGeom prst="rect">
            <a:avLst/>
          </a:prstGeom>
        </p:spPr>
        <p:txBody>
          <a:bodyPr wrap="square">
            <a:spAutoFit/>
          </a:bodyPr>
          <a:lstStyle/>
          <a:p>
            <a:pPr algn="ctr"/>
            <a:r>
              <a:rPr lang="es-ES" sz="1600" dirty="0">
                <a:latin typeface="+mj-lt"/>
                <a:ea typeface="Calibri" panose="020F0502020204030204" pitchFamily="34" charset="0"/>
                <a:cs typeface="Times New Roman" panose="02020603050405020304" pitchFamily="18" charset="0"/>
              </a:rPr>
              <a:t>Análisis de Varianza (ADEVA) </a:t>
            </a:r>
          </a:p>
          <a:p>
            <a:pPr algn="ctr"/>
            <a:r>
              <a:rPr lang="es-ES" sz="1600" dirty="0">
                <a:latin typeface="+mj-lt"/>
                <a:ea typeface="Calibri" panose="020F0502020204030204" pitchFamily="34" charset="0"/>
                <a:cs typeface="Times New Roman" panose="02020603050405020304" pitchFamily="18" charset="0"/>
              </a:rPr>
              <a:t>para Zona </a:t>
            </a:r>
            <a:r>
              <a:rPr lang="es-ES" sz="1600" dirty="0" smtClean="0">
                <a:latin typeface="+mj-lt"/>
                <a:ea typeface="Calibri" panose="020F0502020204030204" pitchFamily="34" charset="0"/>
                <a:cs typeface="Times New Roman" panose="02020603050405020304" pitchFamily="18" charset="0"/>
              </a:rPr>
              <a:t>2: </a:t>
            </a:r>
            <a:r>
              <a:rPr lang="es-ES" sz="1600" dirty="0">
                <a:latin typeface="+mj-lt"/>
                <a:ea typeface="Calibri" panose="020F0502020204030204" pitchFamily="34" charset="0"/>
                <a:cs typeface="Times New Roman" panose="02020603050405020304" pitchFamily="18" charset="0"/>
              </a:rPr>
              <a:t>Estados fenológicos</a:t>
            </a:r>
            <a:endParaRPr lang="es-EC" sz="1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ángulo 11"/>
              <p:cNvSpPr/>
              <p:nvPr/>
            </p:nvSpPr>
            <p:spPr>
              <a:xfrm>
                <a:off x="498496" y="4235909"/>
                <a:ext cx="2721386" cy="276999"/>
              </a:xfrm>
              <a:prstGeom prst="rect">
                <a:avLst/>
              </a:prstGeom>
            </p:spPr>
            <p:txBody>
              <a:bodyPr wrap="none">
                <a:spAutoFit/>
              </a:bodyPr>
              <a:lstStyle/>
              <a:p>
                <a:r>
                  <a:rPr lang="es-ES" sz="1200" dirty="0">
                    <a:solidFill>
                      <a:schemeClr val="tx1"/>
                    </a:solidFill>
                    <a:latin typeface="+mj-lt"/>
                    <a:ea typeface="Calibri" panose="020F0502020204030204" pitchFamily="34" charset="0"/>
                  </a:rPr>
                  <a:t>*</a:t>
                </a:r>
                <a:r>
                  <a:rPr lang="es-ES" sz="1200" i="1" dirty="0">
                    <a:solidFill>
                      <a:schemeClr val="tx1"/>
                    </a:solidFill>
                    <a:effectLst/>
                    <a:latin typeface="+mj-lt"/>
                    <a:ea typeface="Calibri" panose="020F0502020204030204" pitchFamily="34" charset="0"/>
                  </a:rPr>
                  <a:t>Significancia estadística </a:t>
                </a:r>
                <a14:m>
                  <m:oMath xmlns:m="http://schemas.openxmlformats.org/officeDocument/2006/math">
                    <m:r>
                      <a:rPr lang="es-ES" sz="1200" b="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𝜌</m:t>
                    </m:r>
                  </m:oMath>
                </a14:m>
                <a:r>
                  <a:rPr lang="es-ES" sz="1200" i="1" dirty="0">
                    <a:solidFill>
                      <a:schemeClr val="tx1"/>
                    </a:solidFill>
                    <a:latin typeface="+mj-lt"/>
                    <a:ea typeface="Times New Roman" panose="02020603050405020304" pitchFamily="18" charset="0"/>
                  </a:rPr>
                  <a:t> – valor &lt; 0,05</a:t>
                </a:r>
                <a:endParaRPr lang="es-EC" sz="1200" dirty="0">
                  <a:solidFill>
                    <a:schemeClr val="tx1"/>
                  </a:solidFill>
                  <a:latin typeface="+mj-lt"/>
                </a:endParaRPr>
              </a:p>
            </p:txBody>
          </p:sp>
        </mc:Choice>
        <mc:Fallback xmlns="">
          <p:sp>
            <p:nvSpPr>
              <p:cNvPr id="12" name="Rectángulo 11"/>
              <p:cNvSpPr>
                <a:spLocks noRot="1" noChangeAspect="1" noMove="1" noResize="1" noEditPoints="1" noAdjustHandles="1" noChangeArrowheads="1" noChangeShapeType="1" noTextEdit="1"/>
              </p:cNvSpPr>
              <p:nvPr/>
            </p:nvSpPr>
            <p:spPr>
              <a:xfrm>
                <a:off x="498496" y="4235909"/>
                <a:ext cx="2721386" cy="276999"/>
              </a:xfrm>
              <a:prstGeom prst="rect">
                <a:avLst/>
              </a:prstGeom>
              <a:blipFill>
                <a:blip r:embed="rId3"/>
                <a:stretch>
                  <a:fillRect l="-224" t="-2222" b="-17778"/>
                </a:stretch>
              </a:blipFill>
            </p:spPr>
            <p:txBody>
              <a:bodyPr/>
              <a:lstStyle/>
              <a:p>
                <a:r>
                  <a:rPr lang="es-EC">
                    <a:noFill/>
                  </a:rPr>
                  <a:t> </a:t>
                </a:r>
              </a:p>
            </p:txBody>
          </p:sp>
        </mc:Fallback>
      </mc:AlternateContent>
      <p:sp>
        <p:nvSpPr>
          <p:cNvPr id="13" name="Rectángulo 12"/>
          <p:cNvSpPr/>
          <p:nvPr/>
        </p:nvSpPr>
        <p:spPr>
          <a:xfrm>
            <a:off x="1655710" y="4608148"/>
            <a:ext cx="6513870" cy="338554"/>
          </a:xfrm>
          <a:prstGeom prst="rect">
            <a:avLst/>
          </a:prstGeom>
        </p:spPr>
        <p:txBody>
          <a:bodyPr wrap="square">
            <a:spAutoFit/>
          </a:bodyPr>
          <a:lstStyle/>
          <a:p>
            <a:pPr algn="ctr"/>
            <a:r>
              <a:rPr lang="es-ES" sz="1600" dirty="0">
                <a:latin typeface="+mj-lt"/>
                <a:ea typeface="Calibri" panose="020F0502020204030204" pitchFamily="34" charset="0"/>
              </a:rPr>
              <a:t>Resultados de la prueba de Fisher para índices de vegetación</a:t>
            </a:r>
            <a:endParaRPr lang="es-EC" sz="1600" dirty="0">
              <a:latin typeface="+mj-lt"/>
            </a:endParaRPr>
          </a:p>
        </p:txBody>
      </p:sp>
      <p:sp>
        <p:nvSpPr>
          <p:cNvPr id="16" name="Rectángulo 15"/>
          <p:cNvSpPr/>
          <p:nvPr/>
        </p:nvSpPr>
        <p:spPr>
          <a:xfrm>
            <a:off x="3943350" y="1690112"/>
            <a:ext cx="4572000" cy="2585323"/>
          </a:xfrm>
          <a:prstGeom prst="rect">
            <a:avLst/>
          </a:prstGeom>
        </p:spPr>
        <p:txBody>
          <a:bodyPr>
            <a:spAutoFit/>
          </a:bodyPr>
          <a:lstStyle/>
          <a:p>
            <a:pPr algn="just"/>
            <a:r>
              <a:rPr lang="es-MX" i="1" dirty="0">
                <a:latin typeface="+mj-lt"/>
              </a:rPr>
              <a:t>Ho: Los índices de vegetación generados por datos radiométricos no presentan diferencias significativas en la caracterización del cultivo asociados a estados fenológicos.</a:t>
            </a:r>
          </a:p>
          <a:p>
            <a:pPr algn="just"/>
            <a:endParaRPr lang="es-MX" i="1" dirty="0">
              <a:latin typeface="+mj-lt"/>
            </a:endParaRPr>
          </a:p>
          <a:p>
            <a:pPr algn="just"/>
            <a:r>
              <a:rPr lang="es-MX" i="1" dirty="0">
                <a:latin typeface="+mj-lt"/>
              </a:rPr>
              <a:t>Ha: Los índices de vegetación generados por datos radiométricos presentan diferencias significativas en la caracterización del cultivo asociados a estados fenológicos.</a:t>
            </a:r>
          </a:p>
        </p:txBody>
      </p:sp>
      <mc:AlternateContent xmlns:mc="http://schemas.openxmlformats.org/markup-compatibility/2006" xmlns:a14="http://schemas.microsoft.com/office/drawing/2010/main">
        <mc:Choice Requires="a14">
          <p:sp>
            <p:nvSpPr>
              <p:cNvPr id="17" name="Rectángulo 16"/>
              <p:cNvSpPr/>
              <p:nvPr/>
            </p:nvSpPr>
            <p:spPr>
              <a:xfrm>
                <a:off x="5423135" y="786356"/>
                <a:ext cx="1612429" cy="641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600" i="1">
                              <a:latin typeface="Cambria Math" panose="02040503050406030204" pitchFamily="18" charset="0"/>
                            </a:rPr>
                          </m:ctrlPr>
                        </m:dPr>
                        <m:e>
                          <m:eqArr>
                            <m:eqArrPr>
                              <m:ctrlPr>
                                <a:rPr lang="es-EC" sz="1600" i="1">
                                  <a:latin typeface="Cambria Math" panose="02040503050406030204" pitchFamily="18" charset="0"/>
                                </a:rPr>
                              </m:ctrlPr>
                            </m:eqArrPr>
                            <m:e>
                              <m:r>
                                <a:rPr lang="es-EC" sz="160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0">
                                      <a:latin typeface="Cambria Math" panose="02040503050406030204" pitchFamily="18" charset="0"/>
                                    </a:rPr>
                                    <m:t>0</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&gt;0.05</m:t>
                              </m:r>
                            </m:e>
                            <m:e>
                              <m:r>
                                <a:rPr lang="es-EC" sz="1600" i="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1">
                                      <a:latin typeface="Cambria Math" panose="02040503050406030204" pitchFamily="18" charset="0"/>
                                    </a:rPr>
                                    <m:t>𝑎</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≤0.05</m:t>
                              </m:r>
                            </m:e>
                          </m:eqArr>
                        </m:e>
                      </m:d>
                    </m:oMath>
                  </m:oMathPara>
                </a14:m>
                <a:endParaRPr lang="es-EC" sz="1600" dirty="0"/>
              </a:p>
            </p:txBody>
          </p:sp>
        </mc:Choice>
        <mc:Fallback xmlns="">
          <p:sp>
            <p:nvSpPr>
              <p:cNvPr id="17" name="Rectángulo 16"/>
              <p:cNvSpPr>
                <a:spLocks noRot="1" noChangeAspect="1" noMove="1" noResize="1" noEditPoints="1" noAdjustHandles="1" noChangeArrowheads="1" noChangeShapeType="1" noTextEdit="1"/>
              </p:cNvSpPr>
              <p:nvPr/>
            </p:nvSpPr>
            <p:spPr>
              <a:xfrm>
                <a:off x="5423135" y="786356"/>
                <a:ext cx="1612429" cy="641586"/>
              </a:xfrm>
              <a:prstGeom prst="rect">
                <a:avLst/>
              </a:prstGeom>
              <a:blipFill>
                <a:blip r:embed="rId4"/>
                <a:stretch>
                  <a:fillRect/>
                </a:stretch>
              </a:blipFill>
            </p:spPr>
            <p:txBody>
              <a:bodyPr/>
              <a:lstStyle/>
              <a:p>
                <a:r>
                  <a:rPr lang="es-EC">
                    <a:noFill/>
                  </a:rPr>
                  <a:t> </a:t>
                </a:r>
              </a:p>
            </p:txBody>
          </p:sp>
        </mc:Fallback>
      </mc:AlternateContent>
      <p:sp>
        <p:nvSpPr>
          <p:cNvPr id="18" name="Rectángulo 17"/>
          <p:cNvSpPr/>
          <p:nvPr/>
        </p:nvSpPr>
        <p:spPr>
          <a:xfrm>
            <a:off x="3943350" y="1669686"/>
            <a:ext cx="4572000" cy="2605749"/>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graphicFrame>
        <p:nvGraphicFramePr>
          <p:cNvPr id="15" name="Tabla 14">
            <a:extLst>
              <a:ext uri="{FF2B5EF4-FFF2-40B4-BE49-F238E27FC236}">
                <a16:creationId xmlns:a16="http://schemas.microsoft.com/office/drawing/2014/main" id="{69A3B179-1A78-4E0E-B9CC-1C1544A6F82E}"/>
              </a:ext>
            </a:extLst>
          </p:cNvPr>
          <p:cNvGraphicFramePr>
            <a:graphicFrameLocks noGrp="1"/>
          </p:cNvGraphicFramePr>
          <p:nvPr>
            <p:extLst>
              <p:ext uri="{D42A27DB-BD31-4B8C-83A1-F6EECF244321}">
                <p14:modId xmlns:p14="http://schemas.microsoft.com/office/powerpoint/2010/main" val="4082325296"/>
              </p:ext>
            </p:extLst>
          </p:nvPr>
        </p:nvGraphicFramePr>
        <p:xfrm>
          <a:off x="297183" y="5060849"/>
          <a:ext cx="4362451" cy="1620000"/>
        </p:xfrm>
        <a:graphic>
          <a:graphicData uri="http://schemas.openxmlformats.org/drawingml/2006/table">
            <a:tbl>
              <a:tblPr firstRow="1" firstCol="1" bandRow="1">
                <a:tableStyleId>{21E4AEA4-8DFA-4A89-87EB-49C32662AFE0}</a:tableStyleId>
              </a:tblPr>
              <a:tblGrid>
                <a:gridCol w="928533">
                  <a:extLst>
                    <a:ext uri="{9D8B030D-6E8A-4147-A177-3AD203B41FA5}">
                      <a16:colId xmlns:a16="http://schemas.microsoft.com/office/drawing/2014/main" val="1754045840"/>
                    </a:ext>
                  </a:extLst>
                </a:gridCol>
                <a:gridCol w="1342443">
                  <a:extLst>
                    <a:ext uri="{9D8B030D-6E8A-4147-A177-3AD203B41FA5}">
                      <a16:colId xmlns:a16="http://schemas.microsoft.com/office/drawing/2014/main" val="1483452327"/>
                    </a:ext>
                  </a:extLst>
                </a:gridCol>
                <a:gridCol w="522163">
                  <a:extLst>
                    <a:ext uri="{9D8B030D-6E8A-4147-A177-3AD203B41FA5}">
                      <a16:colId xmlns:a16="http://schemas.microsoft.com/office/drawing/2014/main" val="2295022214"/>
                    </a:ext>
                  </a:extLst>
                </a:gridCol>
                <a:gridCol w="647700">
                  <a:extLst>
                    <a:ext uri="{9D8B030D-6E8A-4147-A177-3AD203B41FA5}">
                      <a16:colId xmlns:a16="http://schemas.microsoft.com/office/drawing/2014/main" val="2651029934"/>
                    </a:ext>
                  </a:extLst>
                </a:gridCol>
                <a:gridCol w="292100">
                  <a:extLst>
                    <a:ext uri="{9D8B030D-6E8A-4147-A177-3AD203B41FA5}">
                      <a16:colId xmlns:a16="http://schemas.microsoft.com/office/drawing/2014/main" val="2278266564"/>
                    </a:ext>
                  </a:extLst>
                </a:gridCol>
                <a:gridCol w="292100">
                  <a:extLst>
                    <a:ext uri="{9D8B030D-6E8A-4147-A177-3AD203B41FA5}">
                      <a16:colId xmlns:a16="http://schemas.microsoft.com/office/drawing/2014/main" val="4052389572"/>
                    </a:ext>
                  </a:extLst>
                </a:gridCol>
                <a:gridCol w="337412">
                  <a:extLst>
                    <a:ext uri="{9D8B030D-6E8A-4147-A177-3AD203B41FA5}">
                      <a16:colId xmlns:a16="http://schemas.microsoft.com/office/drawing/2014/main" val="2802266871"/>
                    </a:ext>
                  </a:extLst>
                </a:gridCol>
              </a:tblGrid>
              <a:tr h="324000">
                <a:tc rowSpan="2">
                  <a:txBody>
                    <a:bodyPr/>
                    <a:lstStyle/>
                    <a:p>
                      <a:pPr algn="ctr" fontAlgn="b"/>
                      <a:r>
                        <a:rPr lang="es-EC" sz="1600" b="0" u="none" strike="noStrike" dirty="0">
                          <a:effectLst/>
                        </a:rPr>
                        <a:t>Estado fenológico</a:t>
                      </a:r>
                      <a:endParaRPr lang="es-EC" sz="1600" b="0" i="0" u="none" strike="noStrike" dirty="0">
                        <a:solidFill>
                          <a:srgbClr val="000000"/>
                        </a:solidFill>
                        <a:effectLst/>
                        <a:latin typeface="+mj-lt"/>
                      </a:endParaRPr>
                    </a:p>
                  </a:txBody>
                  <a:tcPr marL="9525" marR="9525" marT="9525" marB="0" anchor="ctr"/>
                </a:tc>
                <a:tc rowSpan="2">
                  <a:txBody>
                    <a:bodyPr/>
                    <a:lstStyle/>
                    <a:p>
                      <a:pPr algn="ctr" fontAlgn="b"/>
                      <a:r>
                        <a:rPr lang="es-EC" sz="1600" b="0" u="none" strike="noStrike" dirty="0">
                          <a:effectLst/>
                        </a:rPr>
                        <a:t>Descripción</a:t>
                      </a:r>
                      <a:endParaRPr lang="es-EC" sz="1600" b="0" i="0" u="none" strike="noStrike" dirty="0">
                        <a:solidFill>
                          <a:srgbClr val="000000"/>
                        </a:solidFill>
                        <a:effectLst/>
                        <a:latin typeface="+mj-lt"/>
                      </a:endParaRPr>
                    </a:p>
                  </a:txBody>
                  <a:tcPr marL="9525" marR="9525" marT="9525" marB="0" anchor="ctr"/>
                </a:tc>
                <a:tc gridSpan="5">
                  <a:txBody>
                    <a:bodyPr/>
                    <a:lstStyle/>
                    <a:p>
                      <a:pPr algn="ctr" fontAlgn="b"/>
                      <a:r>
                        <a:rPr lang="es-EC" sz="1600" b="0" u="none" strike="noStrike" dirty="0">
                          <a:effectLst/>
                        </a:rPr>
                        <a:t>Índices de Vegetación</a:t>
                      </a:r>
                      <a:endParaRPr lang="es-EC" sz="1600" b="0" i="0" u="none" strike="noStrike" dirty="0">
                        <a:solidFill>
                          <a:srgbClr val="000000"/>
                        </a:solidFill>
                        <a:effectLst/>
                        <a:latin typeface="+mj-lt"/>
                      </a:endParaRPr>
                    </a:p>
                  </a:txBody>
                  <a:tcPr marL="9525" marR="9525" marT="9525" marB="0" anchor="ctr"/>
                </a:tc>
                <a:tc hMerge="1">
                  <a:txBody>
                    <a:bodyPr/>
                    <a:lstStyle/>
                    <a:p>
                      <a:endParaRPr lang="es-EC"/>
                    </a:p>
                  </a:txBody>
                  <a:tcP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pPr algn="ctr" fontAlgn="b"/>
                      <a:endParaRPr lang="es-EC" sz="16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4156628419"/>
                  </a:ext>
                </a:extLst>
              </a:tr>
              <a:tr h="324000">
                <a:tc vMerge="1">
                  <a:txBody>
                    <a:bodyPr/>
                    <a:lstStyle/>
                    <a:p>
                      <a:pPr algn="ctr" fontAlgn="b"/>
                      <a:endParaRPr lang="es-EC" sz="1400" b="0" i="0" u="none" strike="noStrike" dirty="0">
                        <a:solidFill>
                          <a:srgbClr val="000000"/>
                        </a:solidFill>
                        <a:effectLst/>
                        <a:latin typeface="+mj-lt"/>
                      </a:endParaRPr>
                    </a:p>
                  </a:txBody>
                  <a:tcPr marL="9525" marR="9525" marT="9525" marB="0" anchor="ctr"/>
                </a:tc>
                <a:tc vMerge="1">
                  <a:txBody>
                    <a:bodyPr/>
                    <a:lstStyle/>
                    <a:p>
                      <a:pPr algn="ctr" fontAlgn="b"/>
                      <a:endParaRPr lang="es-EC" sz="14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NDVI</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a:effectLst/>
                        </a:rPr>
                        <a:t>TNDVI</a:t>
                      </a:r>
                      <a:endParaRPr lang="es-EC" sz="1600" b="0" i="0" u="none" strike="noStrike">
                        <a:solidFill>
                          <a:srgbClr val="000000"/>
                        </a:solidFill>
                        <a:effectLst/>
                        <a:latin typeface="+mj-lt"/>
                      </a:endParaRPr>
                    </a:p>
                  </a:txBody>
                  <a:tcPr marL="9525" marR="9525" marT="9525" marB="0" anchor="ctr"/>
                </a:tc>
                <a:tc gridSpan="3">
                  <a:txBody>
                    <a:bodyPr/>
                    <a:lstStyle/>
                    <a:p>
                      <a:pPr algn="ctr" fontAlgn="b"/>
                      <a:r>
                        <a:rPr lang="es-EC" sz="1600" b="0" u="none" strike="noStrike" dirty="0">
                          <a:effectLst/>
                        </a:rPr>
                        <a:t>Rango</a:t>
                      </a:r>
                      <a:endParaRPr lang="es-EC" sz="1600" b="0" i="0" u="none" strike="noStrike" dirty="0">
                        <a:solidFill>
                          <a:srgbClr val="000000"/>
                        </a:solidFill>
                        <a:effectLst/>
                        <a:latin typeface="+mj-lt"/>
                      </a:endParaRPr>
                    </a:p>
                  </a:txBody>
                  <a:tcPr marL="9525" marR="9525" marT="9525" marB="0" anchor="ctr"/>
                </a:tc>
                <a:tc hMerge="1">
                  <a:txBody>
                    <a:bodyPr/>
                    <a:lstStyle/>
                    <a:p>
                      <a:endParaRPr lang="es-EC"/>
                    </a:p>
                  </a:txBody>
                  <a:tcPr/>
                </a:tc>
                <a:tc hMerge="1">
                  <a:txBody>
                    <a:bodyPr/>
                    <a:lstStyle/>
                    <a:p>
                      <a:pPr algn="ctr" fontAlgn="b"/>
                      <a:endParaRPr lang="es-EC" sz="16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4127973126"/>
                  </a:ext>
                </a:extLst>
              </a:tr>
              <a:tr h="324000">
                <a:tc>
                  <a:txBody>
                    <a:bodyPr/>
                    <a:lstStyle/>
                    <a:p>
                      <a:pPr algn="ctr" fontAlgn="b"/>
                      <a:r>
                        <a:rPr lang="es-EC" sz="1600" b="0" u="none" strike="noStrike" dirty="0">
                          <a:effectLst/>
                        </a:rPr>
                        <a:t>3</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Floración</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0.89</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1.93</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a:effectLst/>
                        </a:rPr>
                        <a:t>A</a:t>
                      </a:r>
                      <a:endParaRPr lang="es-EC" sz="1600" b="0" i="0" u="none" strike="noStrike">
                        <a:solidFill>
                          <a:srgbClr val="000000"/>
                        </a:solidFill>
                        <a:effectLst/>
                        <a:latin typeface="+mj-lt"/>
                      </a:endParaRPr>
                    </a:p>
                  </a:txBody>
                  <a:tcPr marL="9525" marR="9525" marT="9525" marB="0" anchor="ctr"/>
                </a:tc>
                <a:tc>
                  <a:txBody>
                    <a:bodyPr/>
                    <a:lstStyle/>
                    <a:p>
                      <a:pPr algn="ctr" fontAlgn="b"/>
                      <a:endParaRPr lang="es-EC" sz="1600" b="0" i="0" u="none" strike="noStrike" dirty="0">
                        <a:solidFill>
                          <a:srgbClr val="000000"/>
                        </a:solidFill>
                        <a:effectLst/>
                        <a:latin typeface="+mj-lt"/>
                      </a:endParaRPr>
                    </a:p>
                  </a:txBody>
                  <a:tcPr marL="9525" marR="9525" marT="9525" marB="0" anchor="ctr"/>
                </a:tc>
                <a:tc>
                  <a:txBody>
                    <a:bodyPr/>
                    <a:lstStyle/>
                    <a:p>
                      <a:pPr algn="ctr" fontAlgn="b"/>
                      <a:endParaRPr lang="es-EC" sz="16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397197168"/>
                  </a:ext>
                </a:extLst>
              </a:tr>
              <a:tr h="324000">
                <a:tc>
                  <a:txBody>
                    <a:bodyPr/>
                    <a:lstStyle/>
                    <a:p>
                      <a:pPr algn="ctr" fontAlgn="b"/>
                      <a:r>
                        <a:rPr lang="es-EC" sz="1600" b="0" u="none" strike="noStrike" dirty="0">
                          <a:effectLst/>
                        </a:rPr>
                        <a:t>5</a:t>
                      </a:r>
                      <a:endParaRPr lang="es-EC" sz="1600" b="0" i="0" u="none" strike="noStrike" dirty="0">
                        <a:solidFill>
                          <a:srgbClr val="000000"/>
                        </a:solidFill>
                        <a:effectLst/>
                        <a:latin typeface="+mj-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C" sz="1600" b="0" u="none" strike="noStrike" dirty="0" err="1">
                          <a:effectLst/>
                        </a:rPr>
                        <a:t>Envainamiento</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0.92</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2.01</a:t>
                      </a:r>
                      <a:endParaRPr lang="es-EC" sz="1600" b="0" i="0" u="none" strike="noStrike" dirty="0">
                        <a:solidFill>
                          <a:srgbClr val="000000"/>
                        </a:solidFill>
                        <a:effectLst/>
                        <a:latin typeface="+mj-lt"/>
                      </a:endParaRPr>
                    </a:p>
                  </a:txBody>
                  <a:tcPr marL="9525" marR="9525" marT="9525" marB="0" anchor="ctr"/>
                </a:tc>
                <a:tc>
                  <a:txBody>
                    <a:bodyPr/>
                    <a:lstStyle/>
                    <a:p>
                      <a:pPr algn="ctr" fontAlgn="b"/>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a:effectLst/>
                        </a:rPr>
                        <a:t>B</a:t>
                      </a:r>
                      <a:endParaRPr lang="es-EC" sz="1600" b="0" i="0" u="none" strike="noStrike">
                        <a:solidFill>
                          <a:srgbClr val="000000"/>
                        </a:solidFill>
                        <a:effectLst/>
                        <a:latin typeface="+mj-lt"/>
                      </a:endParaRPr>
                    </a:p>
                  </a:txBody>
                  <a:tcPr marL="9525" marR="9525" marT="9525" marB="0" anchor="ctr"/>
                </a:tc>
                <a:tc>
                  <a:txBody>
                    <a:bodyPr/>
                    <a:lstStyle/>
                    <a:p>
                      <a:pPr algn="ctr" fontAlgn="b"/>
                      <a:endParaRPr lang="es-EC" sz="16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235271992"/>
                  </a:ext>
                </a:extLst>
              </a:tr>
              <a:tr h="324000">
                <a:tc>
                  <a:txBody>
                    <a:bodyPr/>
                    <a:lstStyle/>
                    <a:p>
                      <a:pPr algn="ctr" fontAlgn="b"/>
                      <a:r>
                        <a:rPr lang="es-EC" sz="1600" b="0" u="none" strike="noStrike" dirty="0">
                          <a:effectLst/>
                        </a:rPr>
                        <a:t>4</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Reproductivo</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0.94</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2.08</a:t>
                      </a:r>
                      <a:endParaRPr lang="es-EC" sz="1600" b="0" i="0" u="none" strike="noStrike" dirty="0">
                        <a:solidFill>
                          <a:srgbClr val="000000"/>
                        </a:solidFill>
                        <a:effectLst/>
                        <a:latin typeface="+mj-lt"/>
                      </a:endParaRPr>
                    </a:p>
                  </a:txBody>
                  <a:tcPr marL="9525" marR="9525" marT="9525" marB="0" anchor="ctr"/>
                </a:tc>
                <a:tc>
                  <a:txBody>
                    <a:bodyPr/>
                    <a:lstStyle/>
                    <a:p>
                      <a:pPr algn="ctr" fontAlgn="b"/>
                      <a:endParaRPr lang="es-EC" sz="1600" b="0" i="0" u="none" strike="noStrike" dirty="0">
                        <a:solidFill>
                          <a:srgbClr val="000000"/>
                        </a:solidFill>
                        <a:effectLst/>
                        <a:latin typeface="+mj-lt"/>
                      </a:endParaRPr>
                    </a:p>
                  </a:txBody>
                  <a:tcPr marL="9525" marR="9525" marT="9525" marB="0" anchor="ctr"/>
                </a:tc>
                <a:tc>
                  <a:txBody>
                    <a:bodyPr/>
                    <a:lstStyle/>
                    <a:p>
                      <a:pPr algn="ctr" fontAlgn="b"/>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C</a:t>
                      </a:r>
                      <a:endParaRPr lang="es-EC" sz="16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839184448"/>
                  </a:ext>
                </a:extLst>
              </a:tr>
            </a:tbl>
          </a:graphicData>
        </a:graphic>
      </p:graphicFrame>
      <p:graphicFrame>
        <p:nvGraphicFramePr>
          <p:cNvPr id="19" name="Tabla 18">
            <a:extLst>
              <a:ext uri="{FF2B5EF4-FFF2-40B4-BE49-F238E27FC236}">
                <a16:creationId xmlns:a16="http://schemas.microsoft.com/office/drawing/2014/main" id="{0682D139-73F3-48B1-A989-C23FFCA7FA2C}"/>
              </a:ext>
            </a:extLst>
          </p:cNvPr>
          <p:cNvGraphicFramePr>
            <a:graphicFrameLocks noGrp="1"/>
          </p:cNvGraphicFramePr>
          <p:nvPr>
            <p:extLst>
              <p:ext uri="{D42A27DB-BD31-4B8C-83A1-F6EECF244321}">
                <p14:modId xmlns:p14="http://schemas.microsoft.com/office/powerpoint/2010/main" val="1454563841"/>
              </p:ext>
            </p:extLst>
          </p:nvPr>
        </p:nvGraphicFramePr>
        <p:xfrm>
          <a:off x="4836445" y="5060849"/>
          <a:ext cx="4025039" cy="1619998"/>
        </p:xfrm>
        <a:graphic>
          <a:graphicData uri="http://schemas.openxmlformats.org/drawingml/2006/table">
            <a:tbl>
              <a:tblPr firstRow="1" firstCol="1" bandRow="1">
                <a:tableStyleId>{21E4AEA4-8DFA-4A89-87EB-49C32662AFE0}</a:tableStyleId>
              </a:tblPr>
              <a:tblGrid>
                <a:gridCol w="928533">
                  <a:extLst>
                    <a:ext uri="{9D8B030D-6E8A-4147-A177-3AD203B41FA5}">
                      <a16:colId xmlns:a16="http://schemas.microsoft.com/office/drawing/2014/main" val="1754045840"/>
                    </a:ext>
                  </a:extLst>
                </a:gridCol>
                <a:gridCol w="1342443">
                  <a:extLst>
                    <a:ext uri="{9D8B030D-6E8A-4147-A177-3AD203B41FA5}">
                      <a16:colId xmlns:a16="http://schemas.microsoft.com/office/drawing/2014/main" val="1483452327"/>
                    </a:ext>
                  </a:extLst>
                </a:gridCol>
                <a:gridCol w="522163">
                  <a:extLst>
                    <a:ext uri="{9D8B030D-6E8A-4147-A177-3AD203B41FA5}">
                      <a16:colId xmlns:a16="http://schemas.microsoft.com/office/drawing/2014/main" val="2295022214"/>
                    </a:ext>
                  </a:extLst>
                </a:gridCol>
                <a:gridCol w="647700">
                  <a:extLst>
                    <a:ext uri="{9D8B030D-6E8A-4147-A177-3AD203B41FA5}">
                      <a16:colId xmlns:a16="http://schemas.microsoft.com/office/drawing/2014/main" val="2651029934"/>
                    </a:ext>
                  </a:extLst>
                </a:gridCol>
                <a:gridCol w="292100">
                  <a:extLst>
                    <a:ext uri="{9D8B030D-6E8A-4147-A177-3AD203B41FA5}">
                      <a16:colId xmlns:a16="http://schemas.microsoft.com/office/drawing/2014/main" val="2278266564"/>
                    </a:ext>
                  </a:extLst>
                </a:gridCol>
                <a:gridCol w="292100">
                  <a:extLst>
                    <a:ext uri="{9D8B030D-6E8A-4147-A177-3AD203B41FA5}">
                      <a16:colId xmlns:a16="http://schemas.microsoft.com/office/drawing/2014/main" val="4052389572"/>
                    </a:ext>
                  </a:extLst>
                </a:gridCol>
              </a:tblGrid>
              <a:tr h="533190">
                <a:tc rowSpan="2">
                  <a:txBody>
                    <a:bodyPr/>
                    <a:lstStyle/>
                    <a:p>
                      <a:pPr algn="ctr" fontAlgn="b"/>
                      <a:r>
                        <a:rPr lang="es-EC" sz="1600" b="0" u="none" strike="noStrike" dirty="0">
                          <a:effectLst/>
                          <a:latin typeface="+mn-lt"/>
                        </a:rPr>
                        <a:t>Estado fenológico</a:t>
                      </a:r>
                      <a:endParaRPr lang="es-EC" sz="1600" b="0" i="0" u="none" strike="noStrike" dirty="0">
                        <a:solidFill>
                          <a:srgbClr val="000000"/>
                        </a:solidFill>
                        <a:effectLst/>
                        <a:latin typeface="+mn-lt"/>
                      </a:endParaRPr>
                    </a:p>
                  </a:txBody>
                  <a:tcPr marL="9525" marR="9525" marT="9525" marB="0" anchor="ctr"/>
                </a:tc>
                <a:tc rowSpan="2">
                  <a:txBody>
                    <a:bodyPr/>
                    <a:lstStyle/>
                    <a:p>
                      <a:pPr algn="ctr" fontAlgn="b"/>
                      <a:r>
                        <a:rPr lang="es-EC" sz="1600" b="0" u="none" strike="noStrike" dirty="0">
                          <a:effectLst/>
                          <a:latin typeface="+mn-lt"/>
                        </a:rPr>
                        <a:t>Descripción</a:t>
                      </a:r>
                      <a:endParaRPr lang="es-EC" sz="1600" b="0" i="0" u="none" strike="noStrike" dirty="0">
                        <a:solidFill>
                          <a:srgbClr val="000000"/>
                        </a:solidFill>
                        <a:effectLst/>
                        <a:latin typeface="+mn-lt"/>
                      </a:endParaRPr>
                    </a:p>
                  </a:txBody>
                  <a:tcPr marL="9525" marR="9525" marT="9525" marB="0" anchor="ctr"/>
                </a:tc>
                <a:tc gridSpan="4">
                  <a:txBody>
                    <a:bodyPr/>
                    <a:lstStyle/>
                    <a:p>
                      <a:pPr algn="ctr" fontAlgn="b"/>
                      <a:r>
                        <a:rPr lang="es-EC" sz="1600" b="0" u="none" strike="noStrike" dirty="0">
                          <a:effectLst/>
                          <a:latin typeface="+mn-lt"/>
                        </a:rPr>
                        <a:t>Índices de Vegetación</a:t>
                      </a:r>
                      <a:endParaRPr lang="es-EC" sz="1600" b="0" i="0" u="none" strike="noStrike" dirty="0">
                        <a:solidFill>
                          <a:srgbClr val="000000"/>
                        </a:solidFill>
                        <a:effectLst/>
                        <a:latin typeface="+mn-lt"/>
                      </a:endParaRPr>
                    </a:p>
                  </a:txBody>
                  <a:tcPr marL="9525" marR="9525" marT="9525" marB="0" anchor="ctr"/>
                </a:tc>
                <a:tc hMerge="1">
                  <a:txBody>
                    <a:bodyPr/>
                    <a:lstStyle/>
                    <a:p>
                      <a:endParaRPr lang="es-EC"/>
                    </a:p>
                  </a:txBody>
                  <a:tcP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4156628419"/>
                  </a:ext>
                </a:extLst>
              </a:tr>
              <a:tr h="271702">
                <a:tc vMerge="1">
                  <a:txBody>
                    <a:bodyPr/>
                    <a:lstStyle/>
                    <a:p>
                      <a:pPr algn="ctr" fontAlgn="b"/>
                      <a:endParaRPr lang="es-EC" sz="1400" b="0" i="0" u="none" strike="noStrike" dirty="0">
                        <a:solidFill>
                          <a:srgbClr val="000000"/>
                        </a:solidFill>
                        <a:effectLst/>
                        <a:latin typeface="+mj-lt"/>
                      </a:endParaRPr>
                    </a:p>
                  </a:txBody>
                  <a:tcPr marL="9525" marR="9525" marT="9525" marB="0" anchor="ctr"/>
                </a:tc>
                <a:tc vMerge="1">
                  <a:txBody>
                    <a:bodyPr/>
                    <a:lstStyle/>
                    <a:p>
                      <a:pPr algn="ctr" fontAlgn="b"/>
                      <a:endParaRPr lang="es-EC" sz="1400" b="0" i="0" u="none" strike="noStrike" dirty="0">
                        <a:solidFill>
                          <a:srgbClr val="000000"/>
                        </a:solidFill>
                        <a:effectLst/>
                        <a:latin typeface="+mj-lt"/>
                      </a:endParaRPr>
                    </a:p>
                  </a:txBody>
                  <a:tcPr marL="9525" marR="9525" marT="9525" marB="0" anchor="ctr"/>
                </a:tc>
                <a:tc>
                  <a:txBody>
                    <a:bodyPr/>
                    <a:lstStyle/>
                    <a:p>
                      <a:pPr algn="ctr" fontAlgn="b"/>
                      <a:r>
                        <a:rPr lang="es-ES" sz="1600" b="0" i="0" u="none" strike="noStrike" dirty="0">
                          <a:solidFill>
                            <a:srgbClr val="000000"/>
                          </a:solidFill>
                          <a:effectLst/>
                          <a:latin typeface="+mn-lt"/>
                        </a:rPr>
                        <a:t>SR-RE</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S" sz="1600" b="0" i="0" u="none" strike="noStrike" dirty="0">
                          <a:solidFill>
                            <a:srgbClr val="000000"/>
                          </a:solidFill>
                          <a:effectLst/>
                          <a:latin typeface="+mn-lt"/>
                        </a:rPr>
                        <a:t>N</a:t>
                      </a:r>
                      <a:r>
                        <a:rPr lang="es-EC" sz="1600" b="0" i="0" u="none" strike="noStrike" dirty="0">
                          <a:solidFill>
                            <a:srgbClr val="000000"/>
                          </a:solidFill>
                          <a:effectLst/>
                          <a:latin typeface="+mn-lt"/>
                        </a:rPr>
                        <a:t>DRE</a:t>
                      </a:r>
                    </a:p>
                  </a:txBody>
                  <a:tcPr marL="9525" marR="9525" marT="9525" marB="0" anchor="ctr"/>
                </a:tc>
                <a:tc gridSpan="2">
                  <a:txBody>
                    <a:bodyPr/>
                    <a:lstStyle/>
                    <a:p>
                      <a:pPr algn="ctr" fontAlgn="b"/>
                      <a:r>
                        <a:rPr lang="es-EC" sz="1600" b="0" u="none" strike="noStrike" dirty="0">
                          <a:effectLst/>
                          <a:latin typeface="+mn-lt"/>
                        </a:rPr>
                        <a:t>Rango</a:t>
                      </a:r>
                      <a:endParaRPr lang="es-EC" sz="1600" b="0" i="0" u="none" strike="noStrike" dirty="0">
                        <a:solidFill>
                          <a:srgbClr val="000000"/>
                        </a:solidFill>
                        <a:effectLst/>
                        <a:latin typeface="+mn-lt"/>
                      </a:endParaRPr>
                    </a:p>
                  </a:txBody>
                  <a:tcPr marL="9525" marR="9525" marT="9525" marB="0" anchor="ctr"/>
                </a:tc>
                <a:tc hMerge="1">
                  <a:txBody>
                    <a:bodyPr/>
                    <a:lstStyle/>
                    <a:p>
                      <a:endParaRPr lang="es-EC"/>
                    </a:p>
                  </a:txBody>
                  <a:tcPr/>
                </a:tc>
                <a:extLst>
                  <a:ext uri="{0D108BD9-81ED-4DB2-BD59-A6C34878D82A}">
                    <a16:rowId xmlns:a16="http://schemas.microsoft.com/office/drawing/2014/main" val="4127973126"/>
                  </a:ext>
                </a:extLst>
              </a:tr>
              <a:tr h="271702">
                <a:tc>
                  <a:txBody>
                    <a:bodyPr/>
                    <a:lstStyle/>
                    <a:p>
                      <a:pPr algn="ctr" fontAlgn="b"/>
                      <a:r>
                        <a:rPr lang="es-EC" sz="1600" b="0" u="none" strike="noStrike" dirty="0">
                          <a:effectLst/>
                          <a:latin typeface="+mn-lt"/>
                        </a:rPr>
                        <a:t>3</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C" sz="1600" b="0" u="none" strike="noStrike" dirty="0">
                          <a:effectLst/>
                          <a:latin typeface="+mn-lt"/>
                        </a:rPr>
                        <a:t>Floración</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S" sz="1600" b="0" i="0" u="none" strike="noStrike" dirty="0">
                          <a:solidFill>
                            <a:srgbClr val="000000"/>
                          </a:solidFill>
                          <a:effectLst/>
                          <a:latin typeface="+mn-lt"/>
                        </a:rPr>
                        <a:t>8</a:t>
                      </a:r>
                      <a:r>
                        <a:rPr lang="es-EC" sz="1600" b="0" i="0" u="none" strike="noStrike" dirty="0">
                          <a:solidFill>
                            <a:srgbClr val="000000"/>
                          </a:solidFill>
                          <a:effectLst/>
                          <a:latin typeface="+mn-lt"/>
                        </a:rPr>
                        <a:t>.35</a:t>
                      </a:r>
                    </a:p>
                  </a:txBody>
                  <a:tcPr marL="9525" marR="9525" marT="9525" marB="0" anchor="ctr"/>
                </a:tc>
                <a:tc>
                  <a:txBody>
                    <a:bodyPr/>
                    <a:lstStyle/>
                    <a:p>
                      <a:pPr algn="ctr" fontAlgn="b"/>
                      <a:r>
                        <a:rPr lang="es-ES" sz="1600" b="0" i="0" u="none" strike="noStrike" dirty="0">
                          <a:solidFill>
                            <a:srgbClr val="000000"/>
                          </a:solidFill>
                          <a:effectLst/>
                          <a:latin typeface="+mn-lt"/>
                        </a:rPr>
                        <a:t>0</a:t>
                      </a:r>
                      <a:r>
                        <a:rPr lang="es-EC" sz="1600" b="0" i="0" u="none" strike="noStrike" dirty="0">
                          <a:solidFill>
                            <a:srgbClr val="000000"/>
                          </a:solidFill>
                          <a:effectLst/>
                          <a:latin typeface="+mn-lt"/>
                        </a:rPr>
                        <a:t>.45</a:t>
                      </a:r>
                    </a:p>
                  </a:txBody>
                  <a:tcPr marL="9525" marR="9525" marT="9525" marB="0" anchor="ctr"/>
                </a:tc>
                <a:tc>
                  <a:txBody>
                    <a:bodyPr/>
                    <a:lstStyle/>
                    <a:p>
                      <a:pPr algn="ctr" fontAlgn="b"/>
                      <a:r>
                        <a:rPr lang="es-EC" sz="1600" b="0" u="none" strike="noStrike" dirty="0">
                          <a:effectLst/>
                          <a:latin typeface="+mn-lt"/>
                        </a:rPr>
                        <a:t>A</a:t>
                      </a:r>
                      <a:endParaRPr lang="es-EC" sz="1600" b="0" i="0" u="none" strike="noStrike" dirty="0">
                        <a:solidFill>
                          <a:srgbClr val="000000"/>
                        </a:solidFill>
                        <a:effectLst/>
                        <a:latin typeface="+mn-lt"/>
                      </a:endParaRPr>
                    </a:p>
                  </a:txBody>
                  <a:tcPr marL="9525" marR="9525" marT="9525" marB="0" anchor="ctr"/>
                </a:tc>
                <a:tc>
                  <a:txBody>
                    <a:bodyPr/>
                    <a:lstStyle/>
                    <a:p>
                      <a:pPr algn="ctr" fontAlgn="b"/>
                      <a:endParaRPr lang="es-EC"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397197168"/>
                  </a:ext>
                </a:extLst>
              </a:tr>
              <a:tr h="271702">
                <a:tc>
                  <a:txBody>
                    <a:bodyPr/>
                    <a:lstStyle/>
                    <a:p>
                      <a:pPr algn="ctr" fontAlgn="b"/>
                      <a:r>
                        <a:rPr lang="es-EC" sz="1600" b="0" u="none" strike="noStrike" dirty="0">
                          <a:effectLst/>
                          <a:latin typeface="+mn-lt"/>
                        </a:rPr>
                        <a:t>5</a:t>
                      </a:r>
                      <a:endParaRPr lang="es-EC" sz="1600" b="0" i="0" u="none" strike="noStrike" dirty="0">
                        <a:solidFill>
                          <a:srgbClr val="000000"/>
                        </a:solidFill>
                        <a:effectLst/>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C" sz="1600" b="0" u="none" strike="noStrike" dirty="0" err="1">
                          <a:effectLst/>
                          <a:latin typeface="+mn-lt"/>
                        </a:rPr>
                        <a:t>Envainamiento</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S" sz="1600" b="0" i="0" u="none" strike="noStrike" dirty="0">
                          <a:solidFill>
                            <a:srgbClr val="000000"/>
                          </a:solidFill>
                          <a:effectLst/>
                          <a:latin typeface="+mn-lt"/>
                        </a:rPr>
                        <a:t>9</a:t>
                      </a:r>
                      <a:r>
                        <a:rPr lang="es-EC" sz="1600" b="0" i="0" u="none" strike="noStrike" dirty="0">
                          <a:solidFill>
                            <a:srgbClr val="000000"/>
                          </a:solidFill>
                          <a:effectLst/>
                          <a:latin typeface="+mn-lt"/>
                        </a:rPr>
                        <a:t>.15</a:t>
                      </a:r>
                    </a:p>
                  </a:txBody>
                  <a:tcPr marL="9525" marR="9525" marT="9525" marB="0" anchor="ctr"/>
                </a:tc>
                <a:tc>
                  <a:txBody>
                    <a:bodyPr/>
                    <a:lstStyle/>
                    <a:p>
                      <a:pPr algn="ctr" fontAlgn="b"/>
                      <a:r>
                        <a:rPr lang="es-ES" sz="1600" b="0" i="0" u="none" strike="noStrike" dirty="0">
                          <a:solidFill>
                            <a:srgbClr val="000000"/>
                          </a:solidFill>
                          <a:effectLst/>
                          <a:latin typeface="+mn-lt"/>
                        </a:rPr>
                        <a:t>0</a:t>
                      </a:r>
                      <a:r>
                        <a:rPr lang="es-EC" sz="1600" b="0" i="0" u="none" strike="noStrike" dirty="0">
                          <a:solidFill>
                            <a:srgbClr val="000000"/>
                          </a:solidFill>
                          <a:effectLst/>
                          <a:latin typeface="+mn-lt"/>
                        </a:rPr>
                        <a:t>.46</a:t>
                      </a:r>
                    </a:p>
                  </a:txBody>
                  <a:tcPr marL="9525" marR="9525" marT="9525" marB="0" anchor="ctr"/>
                </a:tc>
                <a:tc>
                  <a:txBody>
                    <a:bodyPr/>
                    <a:lstStyle/>
                    <a:p>
                      <a:pPr algn="ctr" fontAlgn="b"/>
                      <a:r>
                        <a:rPr lang="es-ES" sz="1600" b="0" i="0" u="none" strike="noStrike" dirty="0">
                          <a:solidFill>
                            <a:srgbClr val="000000"/>
                          </a:solidFill>
                          <a:effectLst/>
                          <a:latin typeface="+mn-lt"/>
                        </a:rPr>
                        <a:t>A</a:t>
                      </a:r>
                      <a:endParaRPr lang="es-EC" sz="1600" b="0" i="0" u="none" strike="noStrike" dirty="0">
                        <a:solidFill>
                          <a:srgbClr val="000000"/>
                        </a:solidFill>
                        <a:effectLst/>
                        <a:latin typeface="+mn-lt"/>
                      </a:endParaRPr>
                    </a:p>
                  </a:txBody>
                  <a:tcPr marL="9525" marR="9525" marT="9525" marB="0" anchor="ctr"/>
                </a:tc>
                <a:tc>
                  <a:txBody>
                    <a:bodyPr/>
                    <a:lstStyle/>
                    <a:p>
                      <a:pPr algn="ctr" fontAlgn="b"/>
                      <a:endParaRPr lang="es-EC"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4235271992"/>
                  </a:ext>
                </a:extLst>
              </a:tr>
              <a:tr h="271702">
                <a:tc>
                  <a:txBody>
                    <a:bodyPr/>
                    <a:lstStyle/>
                    <a:p>
                      <a:pPr algn="ctr" fontAlgn="b"/>
                      <a:r>
                        <a:rPr lang="es-EC" sz="1600" b="0" u="none" strike="noStrike" dirty="0">
                          <a:effectLst/>
                          <a:latin typeface="+mn-lt"/>
                        </a:rPr>
                        <a:t>4</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C" sz="1600" b="0" u="none" strike="noStrike" dirty="0">
                          <a:effectLst/>
                          <a:latin typeface="+mn-lt"/>
                        </a:rPr>
                        <a:t>Reproductivo</a:t>
                      </a:r>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S" sz="1600" b="0" i="0" u="none" strike="noStrike" dirty="0">
                          <a:solidFill>
                            <a:srgbClr val="000000"/>
                          </a:solidFill>
                          <a:effectLst/>
                          <a:latin typeface="+mn-lt"/>
                        </a:rPr>
                        <a:t>1</a:t>
                      </a:r>
                      <a:r>
                        <a:rPr lang="es-EC" sz="1600" b="0" i="0" u="none" strike="noStrike" dirty="0">
                          <a:solidFill>
                            <a:srgbClr val="000000"/>
                          </a:solidFill>
                          <a:effectLst/>
                          <a:latin typeface="+mn-lt"/>
                        </a:rPr>
                        <a:t>4.8</a:t>
                      </a:r>
                    </a:p>
                  </a:txBody>
                  <a:tcPr marL="9525" marR="9525" marT="9525" marB="0" anchor="ctr"/>
                </a:tc>
                <a:tc>
                  <a:txBody>
                    <a:bodyPr/>
                    <a:lstStyle/>
                    <a:p>
                      <a:pPr algn="ctr" fontAlgn="b"/>
                      <a:r>
                        <a:rPr lang="es-ES" sz="1600" b="0" i="0" u="none" strike="noStrike" dirty="0">
                          <a:solidFill>
                            <a:srgbClr val="000000"/>
                          </a:solidFill>
                          <a:effectLst/>
                          <a:latin typeface="+mn-lt"/>
                        </a:rPr>
                        <a:t>0</a:t>
                      </a:r>
                      <a:r>
                        <a:rPr lang="es-EC" sz="1600" b="0" i="0" u="none" strike="noStrike" dirty="0">
                          <a:solidFill>
                            <a:srgbClr val="000000"/>
                          </a:solidFill>
                          <a:effectLst/>
                          <a:latin typeface="+mn-lt"/>
                        </a:rPr>
                        <a:t>.55</a:t>
                      </a:r>
                    </a:p>
                  </a:txBody>
                  <a:tcPr marL="9525" marR="9525" marT="9525" marB="0" anchor="ctr"/>
                </a:tc>
                <a:tc>
                  <a:txBody>
                    <a:bodyPr/>
                    <a:lstStyle/>
                    <a:p>
                      <a:pPr algn="ctr" fontAlgn="b"/>
                      <a:endParaRPr lang="es-EC" sz="1600" b="0" i="0" u="none" strike="noStrike" dirty="0">
                        <a:solidFill>
                          <a:srgbClr val="000000"/>
                        </a:solidFill>
                        <a:effectLst/>
                        <a:latin typeface="+mn-lt"/>
                      </a:endParaRPr>
                    </a:p>
                  </a:txBody>
                  <a:tcPr marL="9525" marR="9525" marT="9525" marB="0" anchor="ctr"/>
                </a:tc>
                <a:tc>
                  <a:txBody>
                    <a:bodyPr/>
                    <a:lstStyle/>
                    <a:p>
                      <a:pPr algn="ctr" fontAlgn="b"/>
                      <a:r>
                        <a:rPr lang="es-ES" sz="1600" b="0" i="0" u="none" strike="noStrike" dirty="0">
                          <a:solidFill>
                            <a:srgbClr val="000000"/>
                          </a:solidFill>
                          <a:effectLst/>
                          <a:latin typeface="+mn-lt"/>
                        </a:rPr>
                        <a:t>B</a:t>
                      </a:r>
                      <a:endParaRPr lang="es-EC"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839184448"/>
                  </a:ext>
                </a:extLst>
              </a:tr>
            </a:tbl>
          </a:graphicData>
        </a:graphic>
      </p:graphicFrame>
      <p:sp>
        <p:nvSpPr>
          <p:cNvPr id="20" name="Título 1">
            <a:extLst>
              <a:ext uri="{FF2B5EF4-FFF2-40B4-BE49-F238E27FC236}">
                <a16:creationId xmlns:a16="http://schemas.microsoft.com/office/drawing/2014/main" id="{A5B6C317-973B-4D8C-8AE5-621E44F5B51F}"/>
              </a:ext>
            </a:extLst>
          </p:cNvPr>
          <p:cNvSpPr txBox="1">
            <a:spLocks/>
          </p:cNvSpPr>
          <p:nvPr/>
        </p:nvSpPr>
        <p:spPr>
          <a:xfrm>
            <a:off x="282880" y="217657"/>
            <a:ext cx="7886700" cy="576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cs typeface="Times New Roman" panose="02020603050405020304" pitchFamily="18" charset="0"/>
              </a:rPr>
              <a:t>Resultados</a:t>
            </a:r>
            <a:endParaRPr lang="es-EC" sz="3200" dirty="0">
              <a:cs typeface="Times New Roman" panose="02020603050405020304" pitchFamily="18" charset="0"/>
            </a:endParaRPr>
          </a:p>
        </p:txBody>
      </p:sp>
    </p:spTree>
    <p:extLst>
      <p:ext uri="{BB962C8B-B14F-4D97-AF65-F5344CB8AC3E}">
        <p14:creationId xmlns:p14="http://schemas.microsoft.com/office/powerpoint/2010/main" val="11461132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8" name="Tabla 7"/>
              <p:cNvGraphicFramePr>
                <a:graphicFrameLocks noGrp="1"/>
              </p:cNvGraphicFramePr>
              <p:nvPr>
                <p:extLst>
                  <p:ext uri="{D42A27DB-BD31-4B8C-83A1-F6EECF244321}">
                    <p14:modId xmlns:p14="http://schemas.microsoft.com/office/powerpoint/2010/main" val="2574027863"/>
                  </p:ext>
                </p:extLst>
              </p:nvPr>
            </p:nvGraphicFramePr>
            <p:xfrm>
              <a:off x="628649" y="1798988"/>
              <a:ext cx="2465869" cy="1617710"/>
            </p:xfrm>
            <a:graphic>
              <a:graphicData uri="http://schemas.openxmlformats.org/drawingml/2006/table">
                <a:tbl>
                  <a:tblPr firstRow="1" firstCol="1" bandRow="1">
                    <a:tableStyleId>{7DF18680-E054-41AD-8BC1-D1AEF772440D}</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3983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cap="none" dirty="0">
                              <a:sym typeface="Arial"/>
                            </a:rPr>
                            <a:t>Índice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s-ES" sz="1600" b="0" i="1" u="none" strike="noStrike" cap="none" smtClean="0">
                                  <a:latin typeface="Cambria Math" panose="02040503050406030204" pitchFamily="18" charset="0"/>
                                  <a:sym typeface="Arial"/>
                                </a:rPr>
                                <m:t>𝜌</m:t>
                              </m:r>
                            </m:oMath>
                          </a14:m>
                          <a:r>
                            <a:rPr lang="es-ES" sz="1600" b="0" u="none" strike="noStrike" cap="none" dirty="0">
                              <a:sym typeface="Arial"/>
                            </a:rPr>
                            <a:t> - valor </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0"/>
                      </a:ext>
                    </a:extLst>
                  </a:tr>
                  <a:tr h="47966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Zonas</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1"/>
                      </a:ext>
                    </a:extLst>
                  </a:tr>
                  <a:tr h="4246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SR-RE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&lt;0.0001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4"/>
                      </a:ext>
                    </a:extLst>
                  </a:tr>
                  <a:tr h="469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NDRE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&lt;0.0001</a:t>
                          </a:r>
                          <a:endParaRPr lang="es-ES" sz="1600" b="0" u="none" strike="noStrike" cap="none" dirty="0">
                            <a:latin typeface="+mj-lt"/>
                            <a:sym typeface="Arial"/>
                          </a:endParaRPr>
                        </a:p>
                      </a:txBody>
                      <a:tcPr marL="68580" marR="68580" marT="0" marB="0" anchor="ctr"/>
                    </a:tc>
                    <a:extLst>
                      <a:ext uri="{0D108BD9-81ED-4DB2-BD59-A6C34878D82A}">
                        <a16:rowId xmlns:a16="http://schemas.microsoft.com/office/drawing/2014/main" val="10005"/>
                      </a:ext>
                    </a:extLst>
                  </a:tr>
                </a:tbl>
              </a:graphicData>
            </a:graphic>
          </p:graphicFrame>
        </mc:Choice>
        <mc:Fallback>
          <p:graphicFrame>
            <p:nvGraphicFramePr>
              <p:cNvPr id="8" name="Tabla 7"/>
              <p:cNvGraphicFramePr>
                <a:graphicFrameLocks noGrp="1"/>
              </p:cNvGraphicFramePr>
              <p:nvPr>
                <p:extLst>
                  <p:ext uri="{D42A27DB-BD31-4B8C-83A1-F6EECF244321}">
                    <p14:modId xmlns:p14="http://schemas.microsoft.com/office/powerpoint/2010/main" val="2574027863"/>
                  </p:ext>
                </p:extLst>
              </p:nvPr>
            </p:nvGraphicFramePr>
            <p:xfrm>
              <a:off x="628649" y="1798988"/>
              <a:ext cx="2465869" cy="1617710"/>
            </p:xfrm>
            <a:graphic>
              <a:graphicData uri="http://schemas.openxmlformats.org/drawingml/2006/table">
                <a:tbl>
                  <a:tblPr firstRow="1" firstCol="1" bandRow="1">
                    <a:tableStyleId>{7DF18680-E054-41AD-8BC1-D1AEF772440D}</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43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cap="none" dirty="0">
                              <a:sym typeface="Arial"/>
                            </a:rPr>
                            <a:t>Índice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endParaRPr lang="es-EC"/>
                        </a:p>
                      </a:txBody>
                      <a:tcPr marL="68580" marR="68580" marT="0" marB="0" anchor="ctr">
                        <a:blipFill>
                          <a:blip r:embed="rId2"/>
                          <a:stretch>
                            <a:fillRect l="-82063" t="-25000" r="-1794" b="-570000"/>
                          </a:stretch>
                        </a:blipFill>
                      </a:tcPr>
                    </a:tc>
                    <a:extLst>
                      <a:ext uri="{0D108BD9-81ED-4DB2-BD59-A6C34878D82A}">
                        <a16:rowId xmlns:a16="http://schemas.microsoft.com/office/drawing/2014/main" val="10000"/>
                      </a:ext>
                    </a:extLst>
                  </a:tr>
                  <a:tr h="47966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Zonas</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1"/>
                      </a:ext>
                    </a:extLst>
                  </a:tr>
                  <a:tr h="4246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SR-RE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&lt;0.0001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4"/>
                      </a:ext>
                    </a:extLst>
                  </a:tr>
                  <a:tr h="469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NDRE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&lt;0.0001</a:t>
                          </a:r>
                          <a:endParaRPr lang="es-ES" sz="1600" b="0" u="none" strike="noStrike" cap="none" dirty="0">
                            <a:latin typeface="+mj-lt"/>
                            <a:sym typeface="Arial"/>
                          </a:endParaRPr>
                        </a:p>
                      </a:txBody>
                      <a:tcPr marL="68580" marR="68580" marT="0" marB="0" anchor="ctr"/>
                    </a:tc>
                    <a:extLst>
                      <a:ext uri="{0D108BD9-81ED-4DB2-BD59-A6C34878D82A}">
                        <a16:rowId xmlns:a16="http://schemas.microsoft.com/office/drawing/2014/main" val="10005"/>
                      </a:ext>
                    </a:extLst>
                  </a:tr>
                </a:tbl>
              </a:graphicData>
            </a:graphic>
          </p:graphicFrame>
        </mc:Fallback>
      </mc:AlternateContent>
      <p:graphicFrame>
        <p:nvGraphicFramePr>
          <p:cNvPr id="9" name="Tabla 8"/>
          <p:cNvGraphicFramePr>
            <a:graphicFrameLocks noGrp="1"/>
          </p:cNvGraphicFramePr>
          <p:nvPr>
            <p:extLst>
              <p:ext uri="{D42A27DB-BD31-4B8C-83A1-F6EECF244321}">
                <p14:modId xmlns:p14="http://schemas.microsoft.com/office/powerpoint/2010/main" val="766511209"/>
              </p:ext>
            </p:extLst>
          </p:nvPr>
        </p:nvGraphicFramePr>
        <p:xfrm>
          <a:off x="1153774" y="5066768"/>
          <a:ext cx="6836452" cy="1530908"/>
        </p:xfrm>
        <a:graphic>
          <a:graphicData uri="http://schemas.openxmlformats.org/drawingml/2006/table">
            <a:tbl>
              <a:tblPr firstRow="1" firstCol="1" bandRow="1">
                <a:tableStyleId>{7DF18680-E054-41AD-8BC1-D1AEF772440D}</a:tableStyleId>
              </a:tblPr>
              <a:tblGrid>
                <a:gridCol w="1078558">
                  <a:extLst>
                    <a:ext uri="{9D8B030D-6E8A-4147-A177-3AD203B41FA5}">
                      <a16:colId xmlns:a16="http://schemas.microsoft.com/office/drawing/2014/main" val="20000"/>
                    </a:ext>
                  </a:extLst>
                </a:gridCol>
                <a:gridCol w="2664883">
                  <a:extLst>
                    <a:ext uri="{9D8B030D-6E8A-4147-A177-3AD203B41FA5}">
                      <a16:colId xmlns:a16="http://schemas.microsoft.com/office/drawing/2014/main" val="20001"/>
                    </a:ext>
                  </a:extLst>
                </a:gridCol>
                <a:gridCol w="1137977">
                  <a:extLst>
                    <a:ext uri="{9D8B030D-6E8A-4147-A177-3AD203B41FA5}">
                      <a16:colId xmlns:a16="http://schemas.microsoft.com/office/drawing/2014/main" val="1044782014"/>
                    </a:ext>
                  </a:extLst>
                </a:gridCol>
                <a:gridCol w="1051549">
                  <a:extLst>
                    <a:ext uri="{9D8B030D-6E8A-4147-A177-3AD203B41FA5}">
                      <a16:colId xmlns:a16="http://schemas.microsoft.com/office/drawing/2014/main" val="4223474499"/>
                    </a:ext>
                  </a:extLst>
                </a:gridCol>
                <a:gridCol w="475357">
                  <a:extLst>
                    <a:ext uri="{9D8B030D-6E8A-4147-A177-3AD203B41FA5}">
                      <a16:colId xmlns:a16="http://schemas.microsoft.com/office/drawing/2014/main" val="20004"/>
                    </a:ext>
                  </a:extLst>
                </a:gridCol>
                <a:gridCol w="428128">
                  <a:extLst>
                    <a:ext uri="{9D8B030D-6E8A-4147-A177-3AD203B41FA5}">
                      <a16:colId xmlns:a16="http://schemas.microsoft.com/office/drawing/2014/main" val="20005"/>
                    </a:ext>
                  </a:extLst>
                </a:gridCol>
              </a:tblGrid>
              <a:tr h="199847">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Zona</a:t>
                      </a:r>
                      <a:endParaRPr lang="es-EC" sz="1600" b="0" i="0" u="none" strike="noStrike" cap="none" dirty="0">
                        <a:solidFill>
                          <a:schemeClr val="tx1"/>
                        </a:solidFill>
                        <a:latin typeface="+mj-lt"/>
                        <a:ea typeface="+mn-ea"/>
                        <a:cs typeface="+mn-cs"/>
                        <a:sym typeface="Arial"/>
                      </a:endParaRPr>
                    </a:p>
                  </a:txBody>
                  <a:tcPr marL="68580" marR="68580"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Descripción</a:t>
                      </a:r>
                      <a:endParaRPr lang="es-EC" sz="1600" b="0" i="0" u="none" strike="noStrike" cap="none" dirty="0">
                        <a:solidFill>
                          <a:schemeClr val="tx1"/>
                        </a:solidFill>
                        <a:latin typeface="+mj-lt"/>
                        <a:ea typeface="+mn-ea"/>
                        <a:cs typeface="+mn-cs"/>
                        <a:sym typeface="Arial"/>
                      </a:endParaRPr>
                    </a:p>
                  </a:txBody>
                  <a:tcPr marL="68580" marR="68580" marT="0" marB="0"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olidFill>
                            <a:schemeClr val="lt1"/>
                          </a:solidFill>
                          <a:latin typeface="+mn-lt"/>
                          <a:ea typeface="+mn-ea"/>
                          <a:cs typeface="+mn-cs"/>
                          <a:sym typeface="Arial"/>
                        </a:rPr>
                        <a:t>Índices de Vegetación</a:t>
                      </a:r>
                      <a:endParaRPr lang="es-EC" sz="1600" b="0" i="0" u="none" strike="noStrike" kern="1200" cap="none" dirty="0">
                        <a:solidFill>
                          <a:schemeClr val="tx1"/>
                        </a:solidFill>
                        <a:latin typeface="+mn-lt"/>
                        <a:ea typeface="+mn-ea"/>
                        <a:cs typeface="+mn-cs"/>
                        <a:sym typeface="Arial"/>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399694">
                <a:tc vMerge="1">
                  <a:txBody>
                    <a:bodyPr/>
                    <a:lstStyle/>
                    <a:p>
                      <a:endParaRPr lang="es-EC"/>
                    </a:p>
                  </a:txBody>
                  <a:tcPr/>
                </a:tc>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SR-RE</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NDRE</a:t>
                      </a:r>
                    </a:p>
                  </a:txBody>
                  <a:tcPr marL="68580" marR="68580" marT="0"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Rango</a:t>
                      </a:r>
                      <a:endParaRPr lang="es-EC" sz="1600" b="0" i="0" u="none" strike="noStrike" cap="none" dirty="0">
                        <a:solidFill>
                          <a:schemeClr val="tx1"/>
                        </a:solidFill>
                        <a:latin typeface="+mj-lt"/>
                        <a:ea typeface="+mn-ea"/>
                        <a:cs typeface="+mn-cs"/>
                        <a:sym typeface="Arial"/>
                      </a:endParaRPr>
                    </a:p>
                  </a:txBody>
                  <a:tcPr marL="68580" marR="68580" marT="0" marB="0" anchor="ctr"/>
                </a:tc>
                <a:tc hMerge="1">
                  <a:txBody>
                    <a:bodyPr/>
                    <a:lstStyle/>
                    <a:p>
                      <a:endParaRPr lang="es-EC"/>
                    </a:p>
                  </a:txBody>
                  <a:tcPr/>
                </a:tc>
                <a:extLst>
                  <a:ext uri="{0D108BD9-81ED-4DB2-BD59-A6C34878D82A}">
                    <a16:rowId xmlns:a16="http://schemas.microsoft.com/office/drawing/2014/main" val="10001"/>
                  </a:ext>
                </a:extLst>
              </a:tr>
              <a:tr h="399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lt1"/>
                          </a:solidFill>
                          <a:latin typeface="+mj-lt"/>
                          <a:ea typeface="+mn-ea"/>
                          <a:cs typeface="+mn-cs"/>
                          <a:sym typeface="Arial"/>
                        </a:rPr>
                        <a:t>1</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algn="ctr">
                        <a:lnSpc>
                          <a:spcPct val="107000"/>
                        </a:lnSpc>
                        <a:spcAft>
                          <a:spcPts val="0"/>
                        </a:spcAft>
                      </a:pPr>
                      <a:r>
                        <a:rPr lang="es-EC" sz="1600" b="0" dirty="0">
                          <a:effectLst/>
                          <a:latin typeface="+mj-lt"/>
                        </a:rPr>
                        <a:t>IASA</a:t>
                      </a:r>
                      <a:endParaRPr lang="es-EC" sz="2000" b="0" kern="1200" dirty="0">
                        <a:solidFill>
                          <a:schemeClr val="dk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10.31</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0.48</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a:latin typeface="+mj-lt"/>
                          <a:sym typeface="Arial"/>
                        </a:rPr>
                        <a:t>A</a:t>
                      </a:r>
                      <a:endParaRPr lang="es-EC" sz="1600" b="0" i="0" u="none" strike="noStrike" cap="none">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 </a:t>
                      </a:r>
                      <a:endParaRPr lang="es-EC" sz="1600" b="0" i="0" u="none" strike="noStrike" cap="none" dirty="0">
                        <a:solidFill>
                          <a:schemeClr val="tx1"/>
                        </a:solidFill>
                        <a:latin typeface="+mj-lt"/>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 </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399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lt1"/>
                          </a:solidFill>
                          <a:latin typeface="+mj-lt"/>
                          <a:ea typeface="+mn-ea"/>
                          <a:cs typeface="+mn-cs"/>
                          <a:sym typeface="Arial"/>
                        </a:rPr>
                        <a:t>2</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i="0" u="none" strike="noStrike" cap="none" dirty="0">
                          <a:solidFill>
                            <a:schemeClr val="bg1"/>
                          </a:solidFill>
                          <a:latin typeface="+mj-lt"/>
                          <a:ea typeface="+mn-ea"/>
                          <a:cs typeface="+mn-cs"/>
                          <a:sym typeface="Arial"/>
                        </a:rPr>
                        <a:t>Calderón</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14.80</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0.55</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600" b="0" i="0" u="none" strike="noStrike" cap="none">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B</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bl>
          </a:graphicData>
        </a:graphic>
      </p:graphicFrame>
      <p:sp>
        <p:nvSpPr>
          <p:cNvPr id="11" name="Rectángulo 10"/>
          <p:cNvSpPr/>
          <p:nvPr/>
        </p:nvSpPr>
        <p:spPr>
          <a:xfrm>
            <a:off x="398783" y="1084911"/>
            <a:ext cx="2925599" cy="584775"/>
          </a:xfrm>
          <a:prstGeom prst="rect">
            <a:avLst/>
          </a:prstGeom>
        </p:spPr>
        <p:txBody>
          <a:bodyPr wrap="square">
            <a:spAutoFit/>
          </a:bodyPr>
          <a:lstStyle/>
          <a:p>
            <a:pPr algn="ctr"/>
            <a:r>
              <a:rPr lang="es-ES" sz="1600" dirty="0">
                <a:latin typeface="+mj-lt"/>
                <a:ea typeface="Calibri" panose="020F0502020204030204" pitchFamily="34" charset="0"/>
                <a:cs typeface="Times New Roman" panose="02020603050405020304" pitchFamily="18" charset="0"/>
              </a:rPr>
              <a:t>Análisis de Varianza (ADEVA) </a:t>
            </a:r>
          </a:p>
          <a:p>
            <a:pPr algn="ctr"/>
            <a:r>
              <a:rPr lang="es-ES" sz="1600" dirty="0">
                <a:latin typeface="+mj-lt"/>
                <a:ea typeface="Calibri" panose="020F0502020204030204" pitchFamily="34" charset="0"/>
                <a:cs typeface="Times New Roman" panose="02020603050405020304" pitchFamily="18" charset="0"/>
              </a:rPr>
              <a:t>por zonas</a:t>
            </a:r>
            <a:endParaRPr lang="es-EC" sz="1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ángulo 11"/>
              <p:cNvSpPr/>
              <p:nvPr/>
            </p:nvSpPr>
            <p:spPr>
              <a:xfrm>
                <a:off x="500889" y="3524351"/>
                <a:ext cx="2721386" cy="276999"/>
              </a:xfrm>
              <a:prstGeom prst="rect">
                <a:avLst/>
              </a:prstGeom>
            </p:spPr>
            <p:txBody>
              <a:bodyPr wrap="none">
                <a:spAutoFit/>
              </a:bodyPr>
              <a:lstStyle/>
              <a:p>
                <a:r>
                  <a:rPr lang="es-ES" sz="1200" dirty="0">
                    <a:solidFill>
                      <a:schemeClr val="tx1"/>
                    </a:solidFill>
                    <a:latin typeface="+mj-lt"/>
                    <a:ea typeface="Calibri" panose="020F0502020204030204" pitchFamily="34" charset="0"/>
                  </a:rPr>
                  <a:t>*</a:t>
                </a:r>
                <a:r>
                  <a:rPr lang="es-ES" sz="1200" i="1" dirty="0">
                    <a:solidFill>
                      <a:schemeClr val="tx1"/>
                    </a:solidFill>
                    <a:effectLst/>
                    <a:latin typeface="+mj-lt"/>
                    <a:ea typeface="Calibri" panose="020F0502020204030204" pitchFamily="34" charset="0"/>
                  </a:rPr>
                  <a:t>Significancia estadística </a:t>
                </a:r>
                <a14:m>
                  <m:oMath xmlns:m="http://schemas.openxmlformats.org/officeDocument/2006/math">
                    <m:r>
                      <a:rPr lang="es-ES" sz="1200" b="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𝜌</m:t>
                    </m:r>
                  </m:oMath>
                </a14:m>
                <a:r>
                  <a:rPr lang="es-ES" sz="1200" i="1" dirty="0">
                    <a:solidFill>
                      <a:schemeClr val="tx1"/>
                    </a:solidFill>
                    <a:latin typeface="+mj-lt"/>
                    <a:ea typeface="Times New Roman" panose="02020603050405020304" pitchFamily="18" charset="0"/>
                  </a:rPr>
                  <a:t> – valor &lt; 0,05</a:t>
                </a:r>
                <a:endParaRPr lang="es-EC" sz="1200" dirty="0">
                  <a:solidFill>
                    <a:schemeClr val="tx1"/>
                  </a:solidFill>
                  <a:latin typeface="+mj-lt"/>
                </a:endParaRPr>
              </a:p>
            </p:txBody>
          </p:sp>
        </mc:Choice>
        <mc:Fallback xmlns="">
          <p:sp>
            <p:nvSpPr>
              <p:cNvPr id="12" name="Rectángulo 11"/>
              <p:cNvSpPr>
                <a:spLocks noRot="1" noChangeAspect="1" noMove="1" noResize="1" noEditPoints="1" noAdjustHandles="1" noChangeArrowheads="1" noChangeShapeType="1" noTextEdit="1"/>
              </p:cNvSpPr>
              <p:nvPr/>
            </p:nvSpPr>
            <p:spPr>
              <a:xfrm>
                <a:off x="500889" y="3524351"/>
                <a:ext cx="2721386" cy="276999"/>
              </a:xfrm>
              <a:prstGeom prst="rect">
                <a:avLst/>
              </a:prstGeom>
              <a:blipFill>
                <a:blip r:embed="rId3"/>
                <a:stretch>
                  <a:fillRect b="-15217"/>
                </a:stretch>
              </a:blipFill>
            </p:spPr>
            <p:txBody>
              <a:bodyPr/>
              <a:lstStyle/>
              <a:p>
                <a:r>
                  <a:rPr lang="es-EC">
                    <a:noFill/>
                  </a:rPr>
                  <a:t> </a:t>
                </a:r>
              </a:p>
            </p:txBody>
          </p:sp>
        </mc:Fallback>
      </mc:AlternateContent>
      <p:sp>
        <p:nvSpPr>
          <p:cNvPr id="13" name="Rectángulo 12"/>
          <p:cNvSpPr/>
          <p:nvPr/>
        </p:nvSpPr>
        <p:spPr>
          <a:xfrm>
            <a:off x="1315065" y="4620561"/>
            <a:ext cx="6513870" cy="338554"/>
          </a:xfrm>
          <a:prstGeom prst="rect">
            <a:avLst/>
          </a:prstGeom>
        </p:spPr>
        <p:txBody>
          <a:bodyPr wrap="square">
            <a:spAutoFit/>
          </a:bodyPr>
          <a:lstStyle/>
          <a:p>
            <a:pPr algn="ctr"/>
            <a:r>
              <a:rPr lang="es-ES" sz="1600" dirty="0">
                <a:latin typeface="+mj-lt"/>
                <a:ea typeface="Calibri" panose="020F0502020204030204" pitchFamily="34" charset="0"/>
              </a:rPr>
              <a:t>Resultados de la prueba de Fisher para índices de vegetación</a:t>
            </a:r>
            <a:endParaRPr lang="es-EC" sz="1600" dirty="0">
              <a:latin typeface="+mj-lt"/>
            </a:endParaRPr>
          </a:p>
        </p:txBody>
      </p:sp>
      <p:sp>
        <p:nvSpPr>
          <p:cNvPr id="16" name="Rectángulo 15"/>
          <p:cNvSpPr/>
          <p:nvPr/>
        </p:nvSpPr>
        <p:spPr>
          <a:xfrm>
            <a:off x="3943350" y="1690112"/>
            <a:ext cx="4572000" cy="2585323"/>
          </a:xfrm>
          <a:prstGeom prst="rect">
            <a:avLst/>
          </a:prstGeom>
        </p:spPr>
        <p:txBody>
          <a:bodyPr>
            <a:spAutoFit/>
          </a:bodyPr>
          <a:lstStyle/>
          <a:p>
            <a:pPr algn="just"/>
            <a:r>
              <a:rPr lang="es-MX" i="1" dirty="0">
                <a:latin typeface="+mj-lt"/>
              </a:rPr>
              <a:t>Ho: Los índices de vegetación generados por datos radiométricos no presentan diferencias significativas en la caracterización del cultivo asociados a distintas zonas </a:t>
            </a:r>
            <a:r>
              <a:rPr lang="es-MX" i="1" dirty="0" err="1">
                <a:latin typeface="+mj-lt"/>
              </a:rPr>
              <a:t>edafoclimáticas</a:t>
            </a:r>
            <a:r>
              <a:rPr lang="es-MX" i="1" dirty="0">
                <a:latin typeface="+mj-lt"/>
              </a:rPr>
              <a:t>.</a:t>
            </a:r>
          </a:p>
          <a:p>
            <a:pPr algn="just"/>
            <a:endParaRPr lang="es-MX" i="1" dirty="0">
              <a:latin typeface="+mj-lt"/>
            </a:endParaRPr>
          </a:p>
          <a:p>
            <a:pPr algn="just"/>
            <a:r>
              <a:rPr lang="es-MX" i="1" dirty="0">
                <a:latin typeface="+mj-lt"/>
              </a:rPr>
              <a:t>Ha: Los índices de vegetación generados por datos radiométricos presentan diferencias significativas en la caracterización del cultivo asociados a distintas zonas </a:t>
            </a:r>
            <a:r>
              <a:rPr lang="es-MX" i="1" dirty="0" err="1">
                <a:latin typeface="+mj-lt"/>
              </a:rPr>
              <a:t>edafoclimáticas</a:t>
            </a:r>
            <a:r>
              <a:rPr lang="es-MX" i="1" dirty="0">
                <a:latin typeface="+mj-lt"/>
              </a:rPr>
              <a:t>.</a:t>
            </a:r>
          </a:p>
        </p:txBody>
      </p:sp>
      <mc:AlternateContent xmlns:mc="http://schemas.openxmlformats.org/markup-compatibility/2006" xmlns:a14="http://schemas.microsoft.com/office/drawing/2010/main">
        <mc:Choice Requires="a14">
          <p:sp>
            <p:nvSpPr>
              <p:cNvPr id="17" name="Rectángulo 16"/>
              <p:cNvSpPr/>
              <p:nvPr/>
            </p:nvSpPr>
            <p:spPr>
              <a:xfrm>
                <a:off x="5423135" y="786356"/>
                <a:ext cx="1612429" cy="641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600" i="1">
                              <a:latin typeface="Cambria Math" panose="02040503050406030204" pitchFamily="18" charset="0"/>
                            </a:rPr>
                          </m:ctrlPr>
                        </m:dPr>
                        <m:e>
                          <m:eqArr>
                            <m:eqArrPr>
                              <m:ctrlPr>
                                <a:rPr lang="es-EC" sz="1600" i="1">
                                  <a:latin typeface="Cambria Math" panose="02040503050406030204" pitchFamily="18" charset="0"/>
                                </a:rPr>
                              </m:ctrlPr>
                            </m:eqArrPr>
                            <m:e>
                              <m:r>
                                <a:rPr lang="es-EC" sz="160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0">
                                      <a:latin typeface="Cambria Math" panose="02040503050406030204" pitchFamily="18" charset="0"/>
                                    </a:rPr>
                                    <m:t>0</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&gt;0.05</m:t>
                              </m:r>
                            </m:e>
                            <m:e>
                              <m:r>
                                <a:rPr lang="es-EC" sz="1600" i="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1">
                                      <a:latin typeface="Cambria Math" panose="02040503050406030204" pitchFamily="18" charset="0"/>
                                    </a:rPr>
                                    <m:t>𝑎</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≤0.05</m:t>
                              </m:r>
                            </m:e>
                          </m:eqArr>
                        </m:e>
                      </m:d>
                    </m:oMath>
                  </m:oMathPara>
                </a14:m>
                <a:endParaRPr lang="es-EC" sz="1600" dirty="0"/>
              </a:p>
            </p:txBody>
          </p:sp>
        </mc:Choice>
        <mc:Fallback xmlns="">
          <p:sp>
            <p:nvSpPr>
              <p:cNvPr id="17" name="Rectángulo 16"/>
              <p:cNvSpPr>
                <a:spLocks noRot="1" noChangeAspect="1" noMove="1" noResize="1" noEditPoints="1" noAdjustHandles="1" noChangeArrowheads="1" noChangeShapeType="1" noTextEdit="1"/>
              </p:cNvSpPr>
              <p:nvPr/>
            </p:nvSpPr>
            <p:spPr>
              <a:xfrm>
                <a:off x="5423135" y="786356"/>
                <a:ext cx="1612429" cy="641586"/>
              </a:xfrm>
              <a:prstGeom prst="rect">
                <a:avLst/>
              </a:prstGeom>
              <a:blipFill>
                <a:blip r:embed="rId4"/>
                <a:stretch>
                  <a:fillRect/>
                </a:stretch>
              </a:blipFill>
            </p:spPr>
            <p:txBody>
              <a:bodyPr/>
              <a:lstStyle/>
              <a:p>
                <a:r>
                  <a:rPr lang="es-EC">
                    <a:noFill/>
                  </a:rPr>
                  <a:t> </a:t>
                </a:r>
              </a:p>
            </p:txBody>
          </p:sp>
        </mc:Fallback>
      </mc:AlternateContent>
      <p:sp>
        <p:nvSpPr>
          <p:cNvPr id="18" name="Rectángulo 17"/>
          <p:cNvSpPr/>
          <p:nvPr/>
        </p:nvSpPr>
        <p:spPr>
          <a:xfrm>
            <a:off x="3943350" y="1669686"/>
            <a:ext cx="4572000" cy="260574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sp>
        <p:nvSpPr>
          <p:cNvPr id="14" name="Título 1">
            <a:extLst>
              <a:ext uri="{FF2B5EF4-FFF2-40B4-BE49-F238E27FC236}">
                <a16:creationId xmlns:a16="http://schemas.microsoft.com/office/drawing/2014/main" id="{54176B34-4838-4D79-B14C-279CB72A3082}"/>
              </a:ext>
            </a:extLst>
          </p:cNvPr>
          <p:cNvSpPr txBox="1">
            <a:spLocks/>
          </p:cNvSpPr>
          <p:nvPr/>
        </p:nvSpPr>
        <p:spPr>
          <a:xfrm>
            <a:off x="628650" y="392752"/>
            <a:ext cx="7886700" cy="576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a:cs typeface="Times New Roman" panose="02020603050405020304" pitchFamily="18" charset="0"/>
              </a:rPr>
              <a:t>Resultados</a:t>
            </a:r>
            <a:endParaRPr lang="es-EC" sz="3200" dirty="0">
              <a:cs typeface="Times New Roman" panose="02020603050405020304" pitchFamily="18" charset="0"/>
            </a:endParaRPr>
          </a:p>
        </p:txBody>
      </p:sp>
    </p:spTree>
    <p:extLst>
      <p:ext uri="{BB962C8B-B14F-4D97-AF65-F5344CB8AC3E}">
        <p14:creationId xmlns:p14="http://schemas.microsoft.com/office/powerpoint/2010/main" val="41257878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F174483-5AC2-4144-834F-512CE6E9085D}"/>
              </a:ext>
            </a:extLst>
          </p:cNvPr>
          <p:cNvSpPr/>
          <p:nvPr/>
        </p:nvSpPr>
        <p:spPr>
          <a:xfrm>
            <a:off x="536561" y="2176095"/>
            <a:ext cx="8070878" cy="1754326"/>
          </a:xfrm>
          <a:prstGeom prst="rect">
            <a:avLst/>
          </a:prstGeom>
          <a:noFill/>
        </p:spPr>
        <p:txBody>
          <a:bodyPr wrap="square" lIns="91440" tIns="45720" rIns="91440" bIns="45720">
            <a:spAutoFit/>
          </a:bodyPr>
          <a:lstStyle/>
          <a:p>
            <a:pPr algn="ctr"/>
            <a:r>
              <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Resultados a partir de imágenes multiespectrales</a:t>
            </a:r>
          </a:p>
        </p:txBody>
      </p:sp>
    </p:spTree>
    <p:extLst>
      <p:ext uri="{BB962C8B-B14F-4D97-AF65-F5344CB8AC3E}">
        <p14:creationId xmlns:p14="http://schemas.microsoft.com/office/powerpoint/2010/main" val="38678218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8B81E2E-9F1C-4757-BE25-2BF99C1A3E9A}"/>
              </a:ext>
            </a:extLst>
          </p:cNvPr>
          <p:cNvSpPr>
            <a:spLocks noGrp="1"/>
          </p:cNvSpPr>
          <p:nvPr>
            <p:ph type="title"/>
          </p:nvPr>
        </p:nvSpPr>
        <p:spPr>
          <a:xfrm>
            <a:off x="628650" y="392752"/>
            <a:ext cx="7886700" cy="576570"/>
          </a:xfrm>
        </p:spPr>
        <p:txBody>
          <a:bodyPr>
            <a:normAutofit/>
          </a:bodyPr>
          <a:lstStyle/>
          <a:p>
            <a:r>
              <a:rPr lang="es-ES" sz="3200" dirty="0">
                <a:cs typeface="Times New Roman" panose="02020603050405020304" pitchFamily="18" charset="0"/>
              </a:rPr>
              <a:t>Resultados</a:t>
            </a:r>
            <a:endParaRPr lang="es-EC" sz="3200" dirty="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ext uri="{D42A27DB-BD31-4B8C-83A1-F6EECF244321}">
                    <p14:modId xmlns:p14="http://schemas.microsoft.com/office/powerpoint/2010/main" val="3829251507"/>
                  </p:ext>
                </p:extLst>
              </p:nvPr>
            </p:nvGraphicFramePr>
            <p:xfrm>
              <a:off x="628649" y="1798988"/>
              <a:ext cx="2465869" cy="2444940"/>
            </p:xfrm>
            <a:graphic>
              <a:graphicData uri="http://schemas.openxmlformats.org/drawingml/2006/table">
                <a:tbl>
                  <a:tblPr firstRow="1" firstCol="1" bandRow="1">
                    <a:tableStyleId>{5C22544A-7EE6-4342-B048-85BDC9FD1C3A}</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3983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i="0" u="none" strike="noStrike" cap="none" dirty="0">
                              <a:solidFill>
                                <a:schemeClr val="tx1"/>
                              </a:solidFill>
                              <a:latin typeface="+mj-lt"/>
                              <a:ea typeface="+mn-ea"/>
                              <a:cs typeface="+mn-cs"/>
                              <a:sym typeface="Arial"/>
                            </a:rPr>
                            <a:t>Índice</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s-ES" sz="1600" b="0" i="1" u="none" strike="noStrike" cap="none" smtClean="0">
                                  <a:latin typeface="Cambria Math" panose="02040503050406030204" pitchFamily="18" charset="0"/>
                                  <a:sym typeface="Arial"/>
                                </a:rPr>
                                <m:t>ρ</m:t>
                              </m:r>
                            </m:oMath>
                          </a14:m>
                          <a:r>
                            <a:rPr lang="es-ES" sz="1600" b="0" u="none" strike="noStrike" cap="none" dirty="0">
                              <a:latin typeface="+mj-lt"/>
                              <a:sym typeface="Arial"/>
                            </a:rPr>
                            <a:t> - valor </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0"/>
                      </a:ext>
                    </a:extLst>
                  </a:tr>
                  <a:tr h="47966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Estados fenológicos</a:t>
                          </a: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&lt;0.0001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r h="4246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GNDVI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4"/>
                      </a:ext>
                    </a:extLst>
                  </a:tr>
                  <a:tr h="469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lt1"/>
                              </a:solidFill>
                              <a:latin typeface="+mj-lt"/>
                              <a:ea typeface="+mn-ea"/>
                              <a:cs typeface="+mn-cs"/>
                              <a:sym typeface="Arial"/>
                            </a:rPr>
                            <a:t>SRG</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5"/>
                      </a:ext>
                    </a:extLst>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3829251507"/>
                  </p:ext>
                </p:extLst>
              </p:nvPr>
            </p:nvGraphicFramePr>
            <p:xfrm>
              <a:off x="628649" y="1798988"/>
              <a:ext cx="2465869" cy="2444940"/>
            </p:xfrm>
            <a:graphic>
              <a:graphicData uri="http://schemas.openxmlformats.org/drawingml/2006/table">
                <a:tbl>
                  <a:tblPr firstRow="1" firstCol="1" bandRow="1">
                    <a:tableStyleId>{5C22544A-7EE6-4342-B048-85BDC9FD1C3A}</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43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i="0" u="none" strike="noStrike" cap="none" dirty="0" smtClean="0">
                              <a:solidFill>
                                <a:schemeClr val="tx1"/>
                              </a:solidFill>
                              <a:latin typeface="+mj-lt"/>
                              <a:ea typeface="+mn-ea"/>
                              <a:cs typeface="+mn-cs"/>
                              <a:sym typeface="Arial"/>
                            </a:rPr>
                            <a:t>Índice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endParaRPr lang="es-EC"/>
                        </a:p>
                      </a:txBody>
                      <a:tcPr marL="68580" marR="68580" marT="0" marB="0" anchor="ctr">
                        <a:blipFill>
                          <a:blip r:embed="rId2"/>
                          <a:stretch>
                            <a:fillRect l="-82063" t="-25000" r="-1794" b="-910000"/>
                          </a:stretch>
                        </a:blipFill>
                      </a:tcPr>
                    </a:tc>
                    <a:extLst>
                      <a:ext uri="{0D108BD9-81ED-4DB2-BD59-A6C34878D82A}">
                        <a16:rowId xmlns:a16="http://schemas.microsoft.com/office/drawing/2014/main" val="10000"/>
                      </a:ext>
                    </a:extLst>
                  </a:tr>
                  <a:tr h="487680">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Estados fenológicos</a:t>
                          </a: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&lt;0.0001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smtClean="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r h="4246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GNDVI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smtClean="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4"/>
                      </a:ext>
                    </a:extLst>
                  </a:tr>
                  <a:tr h="469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smtClean="0">
                              <a:solidFill>
                                <a:schemeClr val="lt1"/>
                              </a:solidFill>
                              <a:latin typeface="+mj-lt"/>
                              <a:ea typeface="+mn-ea"/>
                              <a:cs typeface="+mn-cs"/>
                              <a:sym typeface="Arial"/>
                            </a:rPr>
                            <a:t>SRG</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smtClean="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5"/>
                      </a:ext>
                    </a:extLst>
                  </a:tr>
                </a:tbl>
              </a:graphicData>
            </a:graphic>
          </p:graphicFrame>
        </mc:Fallback>
      </mc:AlternateContent>
      <p:sp>
        <p:nvSpPr>
          <p:cNvPr id="11" name="Rectángulo 10"/>
          <p:cNvSpPr/>
          <p:nvPr/>
        </p:nvSpPr>
        <p:spPr>
          <a:xfrm>
            <a:off x="398783" y="1084911"/>
            <a:ext cx="2925599" cy="584775"/>
          </a:xfrm>
          <a:prstGeom prst="rect">
            <a:avLst/>
          </a:prstGeom>
        </p:spPr>
        <p:txBody>
          <a:bodyPr wrap="square">
            <a:spAutoFit/>
          </a:bodyPr>
          <a:lstStyle/>
          <a:p>
            <a:pPr algn="ctr"/>
            <a:r>
              <a:rPr lang="es-ES" sz="1600" dirty="0">
                <a:latin typeface="+mj-lt"/>
                <a:ea typeface="Calibri" panose="020F0502020204030204" pitchFamily="34" charset="0"/>
                <a:cs typeface="Times New Roman" panose="02020603050405020304" pitchFamily="18" charset="0"/>
              </a:rPr>
              <a:t>Análisis de Varianza (ADEVA) </a:t>
            </a:r>
          </a:p>
          <a:p>
            <a:pPr algn="ctr"/>
            <a:r>
              <a:rPr lang="es-ES" sz="1600" dirty="0">
                <a:latin typeface="+mj-lt"/>
                <a:ea typeface="Calibri" panose="020F0502020204030204" pitchFamily="34" charset="0"/>
                <a:cs typeface="Times New Roman" panose="02020603050405020304" pitchFamily="18" charset="0"/>
              </a:rPr>
              <a:t>para Zona 1: Estados fenológicos</a:t>
            </a:r>
            <a:endParaRPr lang="es-EC" sz="1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ángulo 11"/>
              <p:cNvSpPr/>
              <p:nvPr/>
            </p:nvSpPr>
            <p:spPr>
              <a:xfrm>
                <a:off x="498496" y="4235909"/>
                <a:ext cx="2721386" cy="276999"/>
              </a:xfrm>
              <a:prstGeom prst="rect">
                <a:avLst/>
              </a:prstGeom>
            </p:spPr>
            <p:txBody>
              <a:bodyPr wrap="none">
                <a:spAutoFit/>
              </a:bodyPr>
              <a:lstStyle/>
              <a:p>
                <a:r>
                  <a:rPr lang="es-ES" sz="1200" dirty="0">
                    <a:solidFill>
                      <a:schemeClr val="tx1"/>
                    </a:solidFill>
                    <a:latin typeface="+mj-lt"/>
                    <a:ea typeface="Calibri" panose="020F0502020204030204" pitchFamily="34" charset="0"/>
                  </a:rPr>
                  <a:t>*</a:t>
                </a:r>
                <a:r>
                  <a:rPr lang="es-ES" sz="1200" i="1" dirty="0">
                    <a:solidFill>
                      <a:schemeClr val="tx1"/>
                    </a:solidFill>
                    <a:effectLst/>
                    <a:latin typeface="+mj-lt"/>
                    <a:ea typeface="Calibri" panose="020F0502020204030204" pitchFamily="34" charset="0"/>
                  </a:rPr>
                  <a:t>Significancia estadística </a:t>
                </a:r>
                <a14:m>
                  <m:oMath xmlns:m="http://schemas.openxmlformats.org/officeDocument/2006/math">
                    <m:r>
                      <a:rPr lang="es-ES" sz="1200" b="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𝜌</m:t>
                    </m:r>
                  </m:oMath>
                </a14:m>
                <a:r>
                  <a:rPr lang="es-ES" sz="1200" i="1" dirty="0">
                    <a:solidFill>
                      <a:schemeClr val="tx1"/>
                    </a:solidFill>
                    <a:latin typeface="+mj-lt"/>
                    <a:ea typeface="Times New Roman" panose="02020603050405020304" pitchFamily="18" charset="0"/>
                  </a:rPr>
                  <a:t> – valor &lt; 0,05</a:t>
                </a:r>
                <a:endParaRPr lang="es-EC" sz="1200" dirty="0">
                  <a:solidFill>
                    <a:schemeClr val="tx1"/>
                  </a:solidFill>
                  <a:latin typeface="+mj-lt"/>
                </a:endParaRPr>
              </a:p>
            </p:txBody>
          </p:sp>
        </mc:Choice>
        <mc:Fallback xmlns="">
          <p:sp>
            <p:nvSpPr>
              <p:cNvPr id="12" name="Rectángulo 11"/>
              <p:cNvSpPr>
                <a:spLocks noRot="1" noChangeAspect="1" noMove="1" noResize="1" noEditPoints="1" noAdjustHandles="1" noChangeArrowheads="1" noChangeShapeType="1" noTextEdit="1"/>
              </p:cNvSpPr>
              <p:nvPr/>
            </p:nvSpPr>
            <p:spPr>
              <a:xfrm>
                <a:off x="498496" y="4235909"/>
                <a:ext cx="2721386" cy="276999"/>
              </a:xfrm>
              <a:prstGeom prst="rect">
                <a:avLst/>
              </a:prstGeom>
              <a:blipFill>
                <a:blip r:embed="rId3"/>
                <a:stretch>
                  <a:fillRect l="-224" t="-2222" b="-17778"/>
                </a:stretch>
              </a:blipFill>
            </p:spPr>
            <p:txBody>
              <a:bodyPr/>
              <a:lstStyle/>
              <a:p>
                <a:r>
                  <a:rPr lang="es-EC">
                    <a:noFill/>
                  </a:rPr>
                  <a:t> </a:t>
                </a:r>
              </a:p>
            </p:txBody>
          </p:sp>
        </mc:Fallback>
      </mc:AlternateContent>
      <p:sp>
        <p:nvSpPr>
          <p:cNvPr id="13" name="Rectángulo 12"/>
          <p:cNvSpPr/>
          <p:nvPr/>
        </p:nvSpPr>
        <p:spPr>
          <a:xfrm>
            <a:off x="1315065" y="4618322"/>
            <a:ext cx="6513870" cy="338554"/>
          </a:xfrm>
          <a:prstGeom prst="rect">
            <a:avLst/>
          </a:prstGeom>
        </p:spPr>
        <p:txBody>
          <a:bodyPr wrap="square">
            <a:spAutoFit/>
          </a:bodyPr>
          <a:lstStyle/>
          <a:p>
            <a:pPr algn="ctr"/>
            <a:r>
              <a:rPr lang="es-ES" sz="1600" dirty="0">
                <a:latin typeface="+mj-lt"/>
                <a:ea typeface="Calibri" panose="020F0502020204030204" pitchFamily="34" charset="0"/>
              </a:rPr>
              <a:t>Resultados de la prueba de Fisher para índices de vegetación</a:t>
            </a:r>
            <a:endParaRPr lang="es-EC" sz="1600" dirty="0">
              <a:latin typeface="+mj-lt"/>
            </a:endParaRPr>
          </a:p>
        </p:txBody>
      </p:sp>
      <p:sp>
        <p:nvSpPr>
          <p:cNvPr id="16" name="Rectángulo 15"/>
          <p:cNvSpPr/>
          <p:nvPr/>
        </p:nvSpPr>
        <p:spPr>
          <a:xfrm>
            <a:off x="3657600" y="1690112"/>
            <a:ext cx="5066440" cy="2585323"/>
          </a:xfrm>
          <a:prstGeom prst="rect">
            <a:avLst/>
          </a:prstGeom>
        </p:spPr>
        <p:txBody>
          <a:bodyPr wrap="square">
            <a:spAutoFit/>
          </a:bodyPr>
          <a:lstStyle/>
          <a:p>
            <a:pPr algn="just"/>
            <a:r>
              <a:rPr lang="es-MX" i="1" dirty="0">
                <a:latin typeface="+mj-lt"/>
              </a:rPr>
              <a:t>Ho: Los índices de vegetación generados mediante imágenes </a:t>
            </a:r>
            <a:r>
              <a:rPr lang="es-MX" i="1" dirty="0" err="1">
                <a:latin typeface="+mj-lt"/>
              </a:rPr>
              <a:t>multiespectrales</a:t>
            </a:r>
            <a:r>
              <a:rPr lang="es-MX" i="1" dirty="0">
                <a:latin typeface="+mj-lt"/>
              </a:rPr>
              <a:t> no presentan diferencias significativas en la caracterización del cultivo asociados a estados fenológicos.</a:t>
            </a:r>
          </a:p>
          <a:p>
            <a:pPr algn="just"/>
            <a:endParaRPr lang="es-MX" i="1" dirty="0">
              <a:latin typeface="+mj-lt"/>
            </a:endParaRPr>
          </a:p>
          <a:p>
            <a:pPr algn="just"/>
            <a:r>
              <a:rPr lang="es-MX" i="1" dirty="0">
                <a:latin typeface="+mj-lt"/>
              </a:rPr>
              <a:t>Ha: Los índices de vegetación generados mediante imágenes </a:t>
            </a:r>
            <a:r>
              <a:rPr lang="es-MX" i="1" dirty="0" err="1">
                <a:latin typeface="+mj-lt"/>
              </a:rPr>
              <a:t>multiespectrales</a:t>
            </a:r>
            <a:r>
              <a:rPr lang="es-MX" i="1" dirty="0">
                <a:latin typeface="+mj-lt"/>
              </a:rPr>
              <a:t> presentan diferencias significativas en la caracterización del cultivo asociados a estados fenológicos.</a:t>
            </a:r>
          </a:p>
        </p:txBody>
      </p:sp>
      <mc:AlternateContent xmlns:mc="http://schemas.openxmlformats.org/markup-compatibility/2006" xmlns:a14="http://schemas.microsoft.com/office/drawing/2010/main">
        <mc:Choice Requires="a14">
          <p:sp>
            <p:nvSpPr>
              <p:cNvPr id="17" name="Rectángulo 16"/>
              <p:cNvSpPr/>
              <p:nvPr/>
            </p:nvSpPr>
            <p:spPr>
              <a:xfrm>
                <a:off x="5423135" y="786356"/>
                <a:ext cx="1612429" cy="641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600" i="1">
                              <a:latin typeface="Cambria Math" panose="02040503050406030204" pitchFamily="18" charset="0"/>
                            </a:rPr>
                          </m:ctrlPr>
                        </m:dPr>
                        <m:e>
                          <m:eqArr>
                            <m:eqArrPr>
                              <m:ctrlPr>
                                <a:rPr lang="es-EC" sz="1600" i="1">
                                  <a:latin typeface="Cambria Math" panose="02040503050406030204" pitchFamily="18" charset="0"/>
                                </a:rPr>
                              </m:ctrlPr>
                            </m:eqArrPr>
                            <m:e>
                              <m:r>
                                <a:rPr lang="es-EC" sz="160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0">
                                      <a:latin typeface="Cambria Math" panose="02040503050406030204" pitchFamily="18" charset="0"/>
                                    </a:rPr>
                                    <m:t>0</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&gt;0.05</m:t>
                              </m:r>
                            </m:e>
                            <m:e>
                              <m:r>
                                <a:rPr lang="es-EC" sz="1600" i="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1">
                                      <a:latin typeface="Cambria Math" panose="02040503050406030204" pitchFamily="18" charset="0"/>
                                    </a:rPr>
                                    <m:t>𝑎</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≤0.05</m:t>
                              </m:r>
                            </m:e>
                          </m:eqArr>
                        </m:e>
                      </m:d>
                    </m:oMath>
                  </m:oMathPara>
                </a14:m>
                <a:endParaRPr lang="es-EC" sz="1600" dirty="0"/>
              </a:p>
            </p:txBody>
          </p:sp>
        </mc:Choice>
        <mc:Fallback xmlns="">
          <p:sp>
            <p:nvSpPr>
              <p:cNvPr id="17" name="Rectángulo 16"/>
              <p:cNvSpPr>
                <a:spLocks noRot="1" noChangeAspect="1" noMove="1" noResize="1" noEditPoints="1" noAdjustHandles="1" noChangeArrowheads="1" noChangeShapeType="1" noTextEdit="1"/>
              </p:cNvSpPr>
              <p:nvPr/>
            </p:nvSpPr>
            <p:spPr>
              <a:xfrm>
                <a:off x="5423135" y="786356"/>
                <a:ext cx="1612429" cy="641586"/>
              </a:xfrm>
              <a:prstGeom prst="rect">
                <a:avLst/>
              </a:prstGeom>
              <a:blipFill>
                <a:blip r:embed="rId4"/>
                <a:stretch>
                  <a:fillRect/>
                </a:stretch>
              </a:blipFill>
            </p:spPr>
            <p:txBody>
              <a:bodyPr/>
              <a:lstStyle/>
              <a:p>
                <a:r>
                  <a:rPr lang="es-EC">
                    <a:noFill/>
                  </a:rPr>
                  <a:t> </a:t>
                </a:r>
              </a:p>
            </p:txBody>
          </p:sp>
        </mc:Fallback>
      </mc:AlternateContent>
      <p:sp>
        <p:nvSpPr>
          <p:cNvPr id="18" name="Rectángulo 17"/>
          <p:cNvSpPr/>
          <p:nvPr/>
        </p:nvSpPr>
        <p:spPr>
          <a:xfrm>
            <a:off x="3657600" y="1669686"/>
            <a:ext cx="5066440" cy="260574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graphicFrame>
        <p:nvGraphicFramePr>
          <p:cNvPr id="14" name="Tabla 13"/>
          <p:cNvGraphicFramePr>
            <a:graphicFrameLocks noGrp="1"/>
          </p:cNvGraphicFramePr>
          <p:nvPr>
            <p:extLst>
              <p:ext uri="{D42A27DB-BD31-4B8C-83A1-F6EECF244321}">
                <p14:modId xmlns:p14="http://schemas.microsoft.com/office/powerpoint/2010/main" val="3464667915"/>
              </p:ext>
            </p:extLst>
          </p:nvPr>
        </p:nvGraphicFramePr>
        <p:xfrm>
          <a:off x="419960" y="5066768"/>
          <a:ext cx="8304080" cy="1620000"/>
        </p:xfrm>
        <a:graphic>
          <a:graphicData uri="http://schemas.openxmlformats.org/drawingml/2006/table">
            <a:tbl>
              <a:tblPr firstRow="1" firstCol="1" bandRow="1">
                <a:tableStyleId>{5C22544A-7EE6-4342-B048-85BDC9FD1C3A}</a:tableStyleId>
              </a:tblPr>
              <a:tblGrid>
                <a:gridCol w="1030017">
                  <a:extLst>
                    <a:ext uri="{9D8B030D-6E8A-4147-A177-3AD203B41FA5}">
                      <a16:colId xmlns:a16="http://schemas.microsoft.com/office/drawing/2014/main" val="1754045840"/>
                    </a:ext>
                  </a:extLst>
                </a:gridCol>
                <a:gridCol w="1489166">
                  <a:extLst>
                    <a:ext uri="{9D8B030D-6E8A-4147-A177-3AD203B41FA5}">
                      <a16:colId xmlns:a16="http://schemas.microsoft.com/office/drawing/2014/main" val="1483452327"/>
                    </a:ext>
                  </a:extLst>
                </a:gridCol>
                <a:gridCol w="979714">
                  <a:extLst>
                    <a:ext uri="{9D8B030D-6E8A-4147-A177-3AD203B41FA5}">
                      <a16:colId xmlns:a16="http://schemas.microsoft.com/office/drawing/2014/main" val="2295022214"/>
                    </a:ext>
                  </a:extLst>
                </a:gridCol>
                <a:gridCol w="1201783">
                  <a:extLst>
                    <a:ext uri="{9D8B030D-6E8A-4147-A177-3AD203B41FA5}">
                      <a16:colId xmlns:a16="http://schemas.microsoft.com/office/drawing/2014/main" val="2651029934"/>
                    </a:ext>
                  </a:extLst>
                </a:gridCol>
                <a:gridCol w="1188720">
                  <a:extLst>
                    <a:ext uri="{9D8B030D-6E8A-4147-A177-3AD203B41FA5}">
                      <a16:colId xmlns:a16="http://schemas.microsoft.com/office/drawing/2014/main" val="3394184632"/>
                    </a:ext>
                  </a:extLst>
                </a:gridCol>
                <a:gridCol w="1072539">
                  <a:extLst>
                    <a:ext uri="{9D8B030D-6E8A-4147-A177-3AD203B41FA5}">
                      <a16:colId xmlns:a16="http://schemas.microsoft.com/office/drawing/2014/main" val="3652885858"/>
                    </a:ext>
                  </a:extLst>
                </a:gridCol>
                <a:gridCol w="462801">
                  <a:extLst>
                    <a:ext uri="{9D8B030D-6E8A-4147-A177-3AD203B41FA5}">
                      <a16:colId xmlns:a16="http://schemas.microsoft.com/office/drawing/2014/main" val="2278266564"/>
                    </a:ext>
                  </a:extLst>
                </a:gridCol>
                <a:gridCol w="439670">
                  <a:extLst>
                    <a:ext uri="{9D8B030D-6E8A-4147-A177-3AD203B41FA5}">
                      <a16:colId xmlns:a16="http://schemas.microsoft.com/office/drawing/2014/main" val="4052389572"/>
                    </a:ext>
                  </a:extLst>
                </a:gridCol>
                <a:gridCol w="439670">
                  <a:extLst>
                    <a:ext uri="{9D8B030D-6E8A-4147-A177-3AD203B41FA5}">
                      <a16:colId xmlns:a16="http://schemas.microsoft.com/office/drawing/2014/main" val="2802266871"/>
                    </a:ext>
                  </a:extLst>
                </a:gridCol>
              </a:tblGrid>
              <a:tr h="324000">
                <a:tc rowSpan="2">
                  <a:txBody>
                    <a:bodyPr/>
                    <a:lstStyle/>
                    <a:p>
                      <a:pPr algn="ctr" fontAlgn="b"/>
                      <a:r>
                        <a:rPr lang="es-EC" sz="1600" b="0" u="none" strike="noStrike" dirty="0">
                          <a:effectLst/>
                          <a:latin typeface="+mj-lt"/>
                        </a:rPr>
                        <a:t>Estado fenológico</a:t>
                      </a:r>
                      <a:endParaRPr lang="es-EC" sz="1600" b="0" i="0" u="none" strike="noStrike" dirty="0">
                        <a:solidFill>
                          <a:srgbClr val="000000"/>
                        </a:solidFill>
                        <a:effectLst/>
                        <a:latin typeface="+mj-lt"/>
                      </a:endParaRPr>
                    </a:p>
                  </a:txBody>
                  <a:tcPr marL="9525" marR="9525" marT="9525" marB="0" anchor="ctr"/>
                </a:tc>
                <a:tc rowSpan="2">
                  <a:txBody>
                    <a:bodyPr/>
                    <a:lstStyle/>
                    <a:p>
                      <a:pPr algn="ctr" fontAlgn="b"/>
                      <a:r>
                        <a:rPr lang="es-EC" sz="1600" b="0" u="none" strike="noStrike" dirty="0">
                          <a:effectLst/>
                          <a:latin typeface="+mj-lt"/>
                        </a:rPr>
                        <a:t>Descripción</a:t>
                      </a:r>
                      <a:endParaRPr lang="es-EC" sz="1600" b="0" i="0" u="none" strike="noStrike" dirty="0">
                        <a:solidFill>
                          <a:srgbClr val="000000"/>
                        </a:solidFill>
                        <a:effectLst/>
                        <a:latin typeface="+mj-lt"/>
                      </a:endParaRPr>
                    </a:p>
                  </a:txBody>
                  <a:tcPr marL="9525" marR="9525" marT="9525" marB="0" anchor="ctr"/>
                </a:tc>
                <a:tc gridSpan="7">
                  <a:txBody>
                    <a:bodyPr/>
                    <a:lstStyle/>
                    <a:p>
                      <a:pPr algn="ctr" fontAlgn="b"/>
                      <a:r>
                        <a:rPr lang="es-EC" sz="1600" b="0" u="none" strike="noStrike" dirty="0">
                          <a:effectLst/>
                          <a:latin typeface="+mj-lt"/>
                        </a:rPr>
                        <a:t>Índices de Vegetación</a:t>
                      </a:r>
                      <a:endParaRPr lang="es-EC" sz="1600" b="0" i="0" u="none" strike="noStrike" dirty="0">
                        <a:solidFill>
                          <a:srgbClr val="000000"/>
                        </a:solidFill>
                        <a:effectLst/>
                        <a:latin typeface="+mj-lt"/>
                      </a:endParaRPr>
                    </a:p>
                  </a:txBody>
                  <a:tcPr marL="9525" marR="9525" marT="9525" marB="0" anchor="ctr"/>
                </a:tc>
                <a:tc hMerge="1">
                  <a:txBody>
                    <a:bodyPr/>
                    <a:lstStyle/>
                    <a:p>
                      <a:endParaRPr lang="es-EC"/>
                    </a:p>
                  </a:txBody>
                  <a:tcP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endParaRPr lang="es-EC"/>
                    </a:p>
                  </a:txBody>
                  <a:tcP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pPr algn="ctr" fontAlgn="b"/>
                      <a:endParaRPr lang="es-EC" sz="16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4156628419"/>
                  </a:ext>
                </a:extLst>
              </a:tr>
              <a:tr h="324000">
                <a:tc vMerge="1">
                  <a:txBody>
                    <a:bodyPr/>
                    <a:lstStyle/>
                    <a:p>
                      <a:pPr algn="ctr" fontAlgn="b"/>
                      <a:endParaRPr lang="es-EC" sz="1400" b="0" i="0" u="none" strike="noStrike" dirty="0">
                        <a:solidFill>
                          <a:srgbClr val="000000"/>
                        </a:solidFill>
                        <a:effectLst/>
                        <a:latin typeface="+mj-lt"/>
                      </a:endParaRPr>
                    </a:p>
                  </a:txBody>
                  <a:tcPr marL="9525" marR="9525" marT="9525" marB="0" anchor="ctr"/>
                </a:tc>
                <a:tc vMerge="1">
                  <a:txBody>
                    <a:bodyPr/>
                    <a:lstStyle/>
                    <a:p>
                      <a:pPr algn="ctr" fontAlgn="b"/>
                      <a:endParaRPr lang="es-EC" sz="14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NDVI</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TNDVI</a:t>
                      </a:r>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GNDVI</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i="0" u="none" strike="noStrike" dirty="0">
                          <a:solidFill>
                            <a:srgbClr val="000000"/>
                          </a:solidFill>
                          <a:effectLst/>
                          <a:latin typeface="+mj-lt"/>
                        </a:rPr>
                        <a:t>SRG</a:t>
                      </a:r>
                    </a:p>
                  </a:txBody>
                  <a:tcPr marL="9525" marR="9525" marT="9525" marB="0" anchor="ctr"/>
                </a:tc>
                <a:tc gridSpan="3">
                  <a:txBody>
                    <a:bodyPr/>
                    <a:lstStyle/>
                    <a:p>
                      <a:pPr algn="ctr" fontAlgn="b"/>
                      <a:r>
                        <a:rPr lang="es-EC" sz="1600" b="0" u="none" strike="noStrike" dirty="0">
                          <a:effectLst/>
                          <a:latin typeface="+mj-lt"/>
                        </a:rPr>
                        <a:t>Rango</a:t>
                      </a:r>
                      <a:endParaRPr lang="es-EC" sz="1600" b="0" i="0" u="none" strike="noStrike" dirty="0">
                        <a:solidFill>
                          <a:srgbClr val="000000"/>
                        </a:solidFill>
                        <a:effectLst/>
                        <a:latin typeface="+mj-lt"/>
                      </a:endParaRPr>
                    </a:p>
                  </a:txBody>
                  <a:tcPr marL="9525" marR="9525" marT="9525" marB="0" anchor="ctr"/>
                </a:tc>
                <a:tc hMerge="1">
                  <a:txBody>
                    <a:bodyPr/>
                    <a:lstStyle/>
                    <a:p>
                      <a:endParaRPr lang="es-EC"/>
                    </a:p>
                  </a:txBody>
                  <a:tcPr/>
                </a:tc>
                <a:tc hMerge="1">
                  <a:txBody>
                    <a:bodyPr/>
                    <a:lstStyle/>
                    <a:p>
                      <a:pPr algn="ctr" fontAlgn="b"/>
                      <a:endParaRPr lang="es-EC" sz="16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4127973126"/>
                  </a:ext>
                </a:extLst>
              </a:tr>
              <a:tr h="324000">
                <a:tc>
                  <a:txBody>
                    <a:bodyPr/>
                    <a:lstStyle/>
                    <a:p>
                      <a:pPr algn="ctr" fontAlgn="b"/>
                      <a:r>
                        <a:rPr lang="es-EC" sz="1600" b="0" u="none" strike="noStrike" dirty="0">
                          <a:effectLst/>
                          <a:latin typeface="+mj-lt"/>
                        </a:rPr>
                        <a:t>3</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Floración</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0.64</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1.17</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i="0" u="none" strike="noStrike" dirty="0">
                          <a:solidFill>
                            <a:schemeClr val="dk1"/>
                          </a:solidFill>
                          <a:effectLst/>
                          <a:latin typeface="+mj-lt"/>
                        </a:rPr>
                        <a:t>0.35</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S" sz="1600" b="0" i="0" u="none" strike="noStrike" dirty="0">
                          <a:solidFill>
                            <a:srgbClr val="000000"/>
                          </a:solidFill>
                          <a:effectLst/>
                          <a:latin typeface="+mj-lt"/>
                        </a:rPr>
                        <a:t>2.10</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A</a:t>
                      </a:r>
                      <a:endParaRPr lang="es-EC" sz="1600" b="0" i="0" u="none" strike="noStrike">
                        <a:solidFill>
                          <a:srgbClr val="000000"/>
                        </a:solidFill>
                        <a:effectLst/>
                        <a:latin typeface="+mj-lt"/>
                      </a:endParaRPr>
                    </a:p>
                  </a:txBody>
                  <a:tcPr marL="9525" marR="9525" marT="9525" marB="0" anchor="ctr"/>
                </a:tc>
                <a:tc>
                  <a:txBody>
                    <a:bodyPr/>
                    <a:lstStyle/>
                    <a:p>
                      <a:pPr algn="ctr" fontAlgn="b"/>
                      <a:endParaRPr lang="es-EC" sz="1600" b="0" i="0" u="none" strike="noStrike" dirty="0">
                        <a:solidFill>
                          <a:srgbClr val="000000"/>
                        </a:solidFill>
                        <a:effectLst/>
                        <a:latin typeface="+mj-lt"/>
                      </a:endParaRPr>
                    </a:p>
                  </a:txBody>
                  <a:tcPr marL="9525" marR="9525" marT="9525" marB="0" anchor="ctr"/>
                </a:tc>
                <a:tc>
                  <a:txBody>
                    <a:bodyPr/>
                    <a:lstStyle/>
                    <a:p>
                      <a:pPr algn="ctr" fontAlgn="b"/>
                      <a:endParaRPr lang="es-EC" sz="16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397197168"/>
                  </a:ext>
                </a:extLst>
              </a:tr>
              <a:tr h="324000">
                <a:tc>
                  <a:txBody>
                    <a:bodyPr/>
                    <a:lstStyle/>
                    <a:p>
                      <a:pPr algn="ctr" fontAlgn="b"/>
                      <a:r>
                        <a:rPr lang="es-EC" sz="1600" b="0" i="0" u="none" strike="noStrike" dirty="0">
                          <a:solidFill>
                            <a:schemeClr val="lt1"/>
                          </a:solidFill>
                          <a:effectLst/>
                          <a:latin typeface="+mj-lt"/>
                        </a:rPr>
                        <a:t>5</a:t>
                      </a:r>
                      <a:endParaRPr lang="es-EC" sz="1600" b="0" i="0" u="none" strike="noStrike" dirty="0">
                        <a:solidFill>
                          <a:srgbClr val="000000"/>
                        </a:solidFill>
                        <a:effectLst/>
                        <a:latin typeface="+mj-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C" sz="1600" b="0" u="none" strike="noStrike" dirty="0" err="1">
                          <a:effectLst/>
                          <a:latin typeface="+mj-lt"/>
                        </a:rPr>
                        <a:t>Envainamiento</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0.77</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1.23</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i="0" u="none" strike="noStrike" dirty="0">
                          <a:solidFill>
                            <a:srgbClr val="000000"/>
                          </a:solidFill>
                          <a:effectLst/>
                          <a:latin typeface="+mj-lt"/>
                        </a:rPr>
                        <a:t>0.44</a:t>
                      </a:r>
                    </a:p>
                  </a:txBody>
                  <a:tcPr marL="9525" marR="9525" marT="9525" marB="0" anchor="ctr"/>
                </a:tc>
                <a:tc>
                  <a:txBody>
                    <a:bodyPr/>
                    <a:lstStyle/>
                    <a:p>
                      <a:pPr algn="ctr" fontAlgn="b"/>
                      <a:r>
                        <a:rPr lang="es-ES" sz="1600" b="0" i="0" u="none" strike="noStrike" dirty="0">
                          <a:solidFill>
                            <a:srgbClr val="000000"/>
                          </a:solidFill>
                          <a:effectLst/>
                          <a:latin typeface="+mj-lt"/>
                        </a:rPr>
                        <a:t>2</a:t>
                      </a:r>
                      <a:r>
                        <a:rPr lang="es-EC" sz="1600" b="0" i="0" u="none" strike="noStrike" dirty="0">
                          <a:solidFill>
                            <a:srgbClr val="000000"/>
                          </a:solidFill>
                          <a:effectLst/>
                          <a:latin typeface="+mj-lt"/>
                        </a:rPr>
                        <a:t>.60</a:t>
                      </a:r>
                    </a:p>
                  </a:txBody>
                  <a:tcPr marL="9525" marR="9525" marT="9525" marB="0" anchor="ctr"/>
                </a:tc>
                <a:tc>
                  <a:txBody>
                    <a:bodyPr/>
                    <a:lstStyle/>
                    <a:p>
                      <a:pPr algn="ctr" fontAlgn="b"/>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a:effectLst/>
                          <a:latin typeface="+mj-lt"/>
                        </a:rPr>
                        <a:t>B</a:t>
                      </a:r>
                      <a:endParaRPr lang="es-EC" sz="1600" b="0" i="0" u="none" strike="noStrike">
                        <a:solidFill>
                          <a:srgbClr val="000000"/>
                        </a:solidFill>
                        <a:effectLst/>
                        <a:latin typeface="+mj-lt"/>
                      </a:endParaRPr>
                    </a:p>
                  </a:txBody>
                  <a:tcPr marL="9525" marR="9525" marT="9525" marB="0" anchor="ctr"/>
                </a:tc>
                <a:tc>
                  <a:txBody>
                    <a:bodyPr/>
                    <a:lstStyle/>
                    <a:p>
                      <a:pPr algn="ctr" fontAlgn="b"/>
                      <a:endParaRPr lang="es-EC" sz="16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235271992"/>
                  </a:ext>
                </a:extLst>
              </a:tr>
              <a:tr h="324000">
                <a:tc>
                  <a:txBody>
                    <a:bodyPr/>
                    <a:lstStyle/>
                    <a:p>
                      <a:pPr algn="ctr" fontAlgn="b"/>
                      <a:r>
                        <a:rPr lang="es-EC" sz="1600" b="0" i="0" u="none" strike="noStrike" dirty="0">
                          <a:solidFill>
                            <a:schemeClr val="lt1"/>
                          </a:solidFill>
                          <a:effectLst/>
                          <a:latin typeface="+mj-lt"/>
                        </a:rPr>
                        <a:t>4</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i="0" u="none" strike="noStrike" dirty="0">
                          <a:solidFill>
                            <a:srgbClr val="000000"/>
                          </a:solidFill>
                          <a:effectLst/>
                          <a:latin typeface="+mj-lt"/>
                        </a:rPr>
                        <a:t>Reproductivo</a:t>
                      </a:r>
                    </a:p>
                  </a:txBody>
                  <a:tcPr marL="9525" marR="9525" marT="9525" marB="0" anchor="ctr"/>
                </a:tc>
                <a:tc>
                  <a:txBody>
                    <a:bodyPr/>
                    <a:lstStyle/>
                    <a:p>
                      <a:pPr algn="ctr" fontAlgn="b"/>
                      <a:r>
                        <a:rPr lang="es-EC" sz="1600" b="0" u="none" strike="noStrike" dirty="0">
                          <a:effectLst/>
                          <a:latin typeface="+mj-lt"/>
                        </a:rPr>
                        <a:t>0.83</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latin typeface="+mj-lt"/>
                        </a:rPr>
                        <a:t>1.24</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i="0" u="none" strike="noStrike" dirty="0">
                          <a:solidFill>
                            <a:srgbClr val="000000"/>
                          </a:solidFill>
                          <a:effectLst/>
                          <a:latin typeface="+mj-lt"/>
                        </a:rPr>
                        <a:t>0.47</a:t>
                      </a:r>
                    </a:p>
                  </a:txBody>
                  <a:tcPr marL="9525" marR="9525" marT="9525" marB="0" anchor="ctr"/>
                </a:tc>
                <a:tc>
                  <a:txBody>
                    <a:bodyPr/>
                    <a:lstStyle/>
                    <a:p>
                      <a:pPr algn="ctr" fontAlgn="b"/>
                      <a:r>
                        <a:rPr lang="es-ES" sz="1600" b="0" i="0" u="none" strike="noStrike" dirty="0">
                          <a:solidFill>
                            <a:srgbClr val="000000"/>
                          </a:solidFill>
                          <a:effectLst/>
                          <a:latin typeface="+mj-lt"/>
                        </a:rPr>
                        <a:t>2</a:t>
                      </a:r>
                      <a:r>
                        <a:rPr lang="es-EC" sz="1600" b="0" i="0" u="none" strike="noStrike" dirty="0">
                          <a:solidFill>
                            <a:srgbClr val="000000"/>
                          </a:solidFill>
                          <a:effectLst/>
                          <a:latin typeface="+mj-lt"/>
                        </a:rPr>
                        <a:t>.78</a:t>
                      </a:r>
                    </a:p>
                  </a:txBody>
                  <a:tcPr marL="9525" marR="9525" marT="9525" marB="0" anchor="ctr"/>
                </a:tc>
                <a:tc>
                  <a:txBody>
                    <a:bodyPr/>
                    <a:lstStyle/>
                    <a:p>
                      <a:pPr algn="ctr" fontAlgn="b"/>
                      <a:endParaRPr lang="es-EC" sz="1600" b="0" i="0" u="none" strike="noStrike" dirty="0">
                        <a:solidFill>
                          <a:srgbClr val="000000"/>
                        </a:solidFill>
                        <a:effectLst/>
                        <a:latin typeface="+mj-lt"/>
                      </a:endParaRPr>
                    </a:p>
                  </a:txBody>
                  <a:tcPr marL="9525" marR="9525" marT="9525" marB="0" anchor="ctr"/>
                </a:tc>
                <a:tc>
                  <a:txBody>
                    <a:bodyPr/>
                    <a:lstStyle/>
                    <a:p>
                      <a:pPr algn="ctr" fontAlgn="b"/>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i="0" u="none" strike="noStrike" dirty="0">
                          <a:solidFill>
                            <a:srgbClr val="000000"/>
                          </a:solidFill>
                          <a:effectLst/>
                          <a:latin typeface="+mj-lt"/>
                        </a:rPr>
                        <a:t>C</a:t>
                      </a:r>
                    </a:p>
                  </a:txBody>
                  <a:tcPr marL="9525" marR="9525" marT="9525" marB="0" anchor="ctr"/>
                </a:tc>
                <a:extLst>
                  <a:ext uri="{0D108BD9-81ED-4DB2-BD59-A6C34878D82A}">
                    <a16:rowId xmlns:a16="http://schemas.microsoft.com/office/drawing/2014/main" val="839184448"/>
                  </a:ext>
                </a:extLst>
              </a:tr>
            </a:tbl>
          </a:graphicData>
        </a:graphic>
      </p:graphicFrame>
    </p:spTree>
    <p:extLst>
      <p:ext uri="{BB962C8B-B14F-4D97-AF65-F5344CB8AC3E}">
        <p14:creationId xmlns:p14="http://schemas.microsoft.com/office/powerpoint/2010/main" val="21843960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8F566F-0187-475F-9751-FF5A0FEF471D}"/>
              </a:ext>
            </a:extLst>
          </p:cNvPr>
          <p:cNvSpPr>
            <a:spLocks noGrp="1"/>
          </p:cNvSpPr>
          <p:nvPr>
            <p:ph type="title"/>
          </p:nvPr>
        </p:nvSpPr>
        <p:spPr>
          <a:xfrm>
            <a:off x="628650" y="365127"/>
            <a:ext cx="7886700" cy="549274"/>
          </a:xfrm>
        </p:spPr>
        <p:txBody>
          <a:bodyPr>
            <a:noAutofit/>
          </a:bodyPr>
          <a:lstStyle/>
          <a:p>
            <a:r>
              <a:rPr lang="es-ES" sz="3200" dirty="0">
                <a:cs typeface="Times New Roman" panose="02020603050405020304" pitchFamily="18" charset="0"/>
              </a:rPr>
              <a:t>Justificación</a:t>
            </a:r>
            <a:endParaRPr lang="es-EC" sz="3200" dirty="0">
              <a:cs typeface="Times New Roman" panose="02020603050405020304" pitchFamily="18" charset="0"/>
            </a:endParaRPr>
          </a:p>
        </p:txBody>
      </p:sp>
      <p:graphicFrame>
        <p:nvGraphicFramePr>
          <p:cNvPr id="4" name="Marcador de contenido 3">
            <a:extLst>
              <a:ext uri="{FF2B5EF4-FFF2-40B4-BE49-F238E27FC236}">
                <a16:creationId xmlns:a16="http://schemas.microsoft.com/office/drawing/2014/main" id="{3AEFF4B4-02DD-427D-83CD-DA0394CF4D7F}"/>
              </a:ext>
            </a:extLst>
          </p:cNvPr>
          <p:cNvGraphicFramePr>
            <a:graphicFrameLocks noGrp="1"/>
          </p:cNvGraphicFramePr>
          <p:nvPr>
            <p:ph idx="1"/>
            <p:extLst>
              <p:ext uri="{D42A27DB-BD31-4B8C-83A1-F6EECF244321}">
                <p14:modId xmlns:p14="http://schemas.microsoft.com/office/powerpoint/2010/main" val="335436664"/>
              </p:ext>
            </p:extLst>
          </p:nvPr>
        </p:nvGraphicFramePr>
        <p:xfrm>
          <a:off x="2654577" y="2660514"/>
          <a:ext cx="3339546" cy="3170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946BC8C3-95A8-4C5D-BB86-45509BEF6C3B}"/>
              </a:ext>
            </a:extLst>
          </p:cNvPr>
          <p:cNvSpPr txBox="1"/>
          <p:nvPr/>
        </p:nvSpPr>
        <p:spPr>
          <a:xfrm>
            <a:off x="507201" y="1433514"/>
            <a:ext cx="2312199" cy="1015663"/>
          </a:xfrm>
          <a:prstGeom prst="rect">
            <a:avLst/>
          </a:prstGeom>
          <a:no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S" sz="2000" dirty="0">
                <a:solidFill>
                  <a:schemeClr val="tx1"/>
                </a:solidFill>
                <a:latin typeface="+mj-lt"/>
                <a:cs typeface="Times New Roman" panose="02020603050405020304" pitchFamily="18" charset="0"/>
              </a:rPr>
              <a:t>El cultivo de chocho es de importancia por su </a:t>
            </a:r>
            <a:r>
              <a:rPr lang="es-ES" sz="2000" dirty="0" smtClean="0">
                <a:solidFill>
                  <a:schemeClr val="tx1"/>
                </a:solidFill>
                <a:latin typeface="+mj-lt"/>
                <a:cs typeface="Times New Roman" panose="02020603050405020304" pitchFamily="18" charset="0"/>
              </a:rPr>
              <a:t>valor</a:t>
            </a:r>
            <a:endParaRPr lang="es-EC" sz="2000" dirty="0">
              <a:solidFill>
                <a:schemeClr val="tx1"/>
              </a:solidFill>
              <a:latin typeface="+mj-lt"/>
              <a:cs typeface="Times New Roman" panose="02020603050405020304" pitchFamily="18" charset="0"/>
            </a:endParaRPr>
          </a:p>
        </p:txBody>
      </p:sp>
      <p:cxnSp>
        <p:nvCxnSpPr>
          <p:cNvPr id="11" name="Conector recto 10">
            <a:extLst>
              <a:ext uri="{FF2B5EF4-FFF2-40B4-BE49-F238E27FC236}">
                <a16:creationId xmlns:a16="http://schemas.microsoft.com/office/drawing/2014/main" id="{C021C8FD-9596-4C51-8F5D-C1A766C824A8}"/>
              </a:ext>
            </a:extLst>
          </p:cNvPr>
          <p:cNvCxnSpPr>
            <a:cxnSpLocks/>
            <a:stCxn id="5" idx="2"/>
          </p:cNvCxnSpPr>
          <p:nvPr/>
        </p:nvCxnSpPr>
        <p:spPr>
          <a:xfrm>
            <a:off x="1663301" y="2449177"/>
            <a:ext cx="0" cy="288000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47B994D6-DF4F-4B7F-90B5-DADA96B2CEA1}"/>
              </a:ext>
            </a:extLst>
          </p:cNvPr>
          <p:cNvCxnSpPr/>
          <p:nvPr/>
        </p:nvCxnSpPr>
        <p:spPr>
          <a:xfrm>
            <a:off x="1667909" y="3144033"/>
            <a:ext cx="1044000" cy="0"/>
          </a:xfrm>
          <a:prstGeom prst="straightConnector1">
            <a:avLst/>
          </a:prstGeom>
          <a:ln>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EA966A89-4D00-4B27-936A-8DD5DA088BD1}"/>
              </a:ext>
            </a:extLst>
          </p:cNvPr>
          <p:cNvCxnSpPr/>
          <p:nvPr/>
        </p:nvCxnSpPr>
        <p:spPr>
          <a:xfrm>
            <a:off x="1668831" y="4285990"/>
            <a:ext cx="1044000" cy="0"/>
          </a:xfrm>
          <a:prstGeom prst="straightConnector1">
            <a:avLst/>
          </a:prstGeom>
          <a:ln>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9F1C3192-ABF1-4186-8C0B-64C973D2676E}"/>
              </a:ext>
            </a:extLst>
          </p:cNvPr>
          <p:cNvCxnSpPr/>
          <p:nvPr/>
        </p:nvCxnSpPr>
        <p:spPr>
          <a:xfrm>
            <a:off x="1667909" y="5329177"/>
            <a:ext cx="1044000" cy="0"/>
          </a:xfrm>
          <a:prstGeom prst="straightConnector1">
            <a:avLst/>
          </a:prstGeom>
          <a:ln>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Cerrar llave 16">
            <a:extLst>
              <a:ext uri="{FF2B5EF4-FFF2-40B4-BE49-F238E27FC236}">
                <a16:creationId xmlns:a16="http://schemas.microsoft.com/office/drawing/2014/main" id="{BC095452-F98C-4E5F-B6D4-D080E3A4D784}"/>
              </a:ext>
            </a:extLst>
          </p:cNvPr>
          <p:cNvSpPr/>
          <p:nvPr/>
        </p:nvSpPr>
        <p:spPr>
          <a:xfrm>
            <a:off x="6132248" y="2739155"/>
            <a:ext cx="337863" cy="3054486"/>
          </a:xfrm>
          <a:prstGeom prst="rightBrace">
            <a:avLst>
              <a:gd name="adj1" fmla="val 8333"/>
              <a:gd name="adj2" fmla="val 49376"/>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8" name="CuadroTexto 17">
            <a:extLst>
              <a:ext uri="{FF2B5EF4-FFF2-40B4-BE49-F238E27FC236}">
                <a16:creationId xmlns:a16="http://schemas.microsoft.com/office/drawing/2014/main" id="{EFA0361B-B23A-4A29-B5AB-A3DA279C3BF1}"/>
              </a:ext>
            </a:extLst>
          </p:cNvPr>
          <p:cNvSpPr txBox="1"/>
          <p:nvPr/>
        </p:nvSpPr>
        <p:spPr>
          <a:xfrm>
            <a:off x="6551086" y="3584016"/>
            <a:ext cx="2307164" cy="1323439"/>
          </a:xfrm>
          <a:prstGeom prst="rect">
            <a:avLst/>
          </a:prstGeom>
          <a:no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S" sz="2000" dirty="0">
                <a:solidFill>
                  <a:schemeClr val="tx1"/>
                </a:solidFill>
                <a:latin typeface="+mj-lt"/>
                <a:cs typeface="Times New Roman" panose="02020603050405020304" pitchFamily="18" charset="0"/>
              </a:rPr>
              <a:t>Introducir tecnologías nuevas que optimicen la producción </a:t>
            </a:r>
            <a:r>
              <a:rPr lang="es-ES" sz="2000" dirty="0" smtClean="0">
                <a:solidFill>
                  <a:schemeClr val="tx1"/>
                </a:solidFill>
                <a:latin typeface="+mj-lt"/>
                <a:cs typeface="Times New Roman" panose="02020603050405020304" pitchFamily="18" charset="0"/>
              </a:rPr>
              <a:t>agrícola</a:t>
            </a:r>
            <a:endParaRPr lang="es-EC" sz="2000" dirty="0">
              <a:solidFill>
                <a:schemeClr val="tx1"/>
              </a:solidFill>
              <a:latin typeface="+mj-lt"/>
              <a:cs typeface="Times New Roman" panose="02020603050405020304" pitchFamily="18" charset="0"/>
            </a:endParaRPr>
          </a:p>
        </p:txBody>
      </p:sp>
      <p:pic>
        <p:nvPicPr>
          <p:cNvPr id="22" name="Imagen 21">
            <a:extLst>
              <a:ext uri="{FF2B5EF4-FFF2-40B4-BE49-F238E27FC236}">
                <a16:creationId xmlns:a16="http://schemas.microsoft.com/office/drawing/2014/main" id="{683F26B0-9D1E-4883-A541-984AECEA23D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5188"/>
          <a:stretch/>
        </p:blipFill>
        <p:spPr>
          <a:xfrm>
            <a:off x="7174020" y="796722"/>
            <a:ext cx="1684230" cy="1607414"/>
          </a:xfrm>
          <a:prstGeom prst="rect">
            <a:avLst/>
          </a:prstGeom>
          <a:ln>
            <a:noFill/>
          </a:ln>
          <a:effectLst>
            <a:softEdge rad="112500"/>
          </a:effectLst>
        </p:spPr>
      </p:pic>
      <p:pic>
        <p:nvPicPr>
          <p:cNvPr id="23" name="Imagen 22">
            <a:extLst>
              <a:ext uri="{FF2B5EF4-FFF2-40B4-BE49-F238E27FC236}">
                <a16:creationId xmlns:a16="http://schemas.microsoft.com/office/drawing/2014/main" id="{764F8661-A3C1-4015-BE0F-58A0F74B4DA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8841" y="796722"/>
            <a:ext cx="2230563" cy="1620743"/>
          </a:xfrm>
          <a:prstGeom prst="rect">
            <a:avLst/>
          </a:prstGeom>
          <a:ln>
            <a:noFill/>
          </a:ln>
          <a:effectLst>
            <a:softEdge rad="112500"/>
          </a:effectLst>
        </p:spPr>
      </p:pic>
    </p:spTree>
    <p:extLst>
      <p:ext uri="{BB962C8B-B14F-4D97-AF65-F5344CB8AC3E}">
        <p14:creationId xmlns:p14="http://schemas.microsoft.com/office/powerpoint/2010/main" val="42743066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8" name="Tabla 7"/>
              <p:cNvGraphicFramePr>
                <a:graphicFrameLocks noGrp="1"/>
              </p:cNvGraphicFramePr>
              <p:nvPr>
                <p:extLst>
                  <p:ext uri="{D42A27DB-BD31-4B8C-83A1-F6EECF244321}">
                    <p14:modId xmlns:p14="http://schemas.microsoft.com/office/powerpoint/2010/main" val="974811888"/>
                  </p:ext>
                </p:extLst>
              </p:nvPr>
            </p:nvGraphicFramePr>
            <p:xfrm>
              <a:off x="628649" y="1798988"/>
              <a:ext cx="2465869" cy="2444940"/>
            </p:xfrm>
            <a:graphic>
              <a:graphicData uri="http://schemas.openxmlformats.org/drawingml/2006/table">
                <a:tbl>
                  <a:tblPr firstRow="1" firstCol="1" bandRow="1">
                    <a:tableStyleId>{21E4AEA4-8DFA-4A89-87EB-49C32662AFE0}</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3983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cap="none" dirty="0">
                              <a:sym typeface="Arial"/>
                            </a:rPr>
                            <a:t>Índice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s-ES" sz="1600" b="0" i="1" u="none" strike="noStrike" cap="none" smtClean="0">
                                  <a:latin typeface="Cambria Math" panose="02040503050406030204" pitchFamily="18" charset="0"/>
                                  <a:sym typeface="Arial"/>
                                </a:rPr>
                                <m:t>𝜌</m:t>
                              </m:r>
                            </m:oMath>
                          </a14:m>
                          <a:r>
                            <a:rPr lang="es-ES" sz="1600" b="0" u="none" strike="noStrike" cap="none" dirty="0">
                              <a:sym typeface="Arial"/>
                            </a:rPr>
                            <a:t> - valor </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0"/>
                      </a:ext>
                    </a:extLst>
                  </a:tr>
                  <a:tr h="47966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Estados fenológicos</a:t>
                          </a:r>
                          <a:endParaRPr lang="es-ES" sz="1600" b="0" u="none" strike="noStrike" cap="none" dirty="0">
                            <a:latin typeface="+mj-lt"/>
                            <a:sym typeface="Arial"/>
                          </a:endParaRP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&lt;0.0001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r h="4246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GNDVI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4"/>
                      </a:ext>
                    </a:extLst>
                  </a:tr>
                  <a:tr h="469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SRG</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5"/>
                      </a:ext>
                    </a:extLst>
                  </a:tr>
                </a:tbl>
              </a:graphicData>
            </a:graphic>
          </p:graphicFrame>
        </mc:Choice>
        <mc:Fallback>
          <p:graphicFrame>
            <p:nvGraphicFramePr>
              <p:cNvPr id="8" name="Tabla 7"/>
              <p:cNvGraphicFramePr>
                <a:graphicFrameLocks noGrp="1"/>
              </p:cNvGraphicFramePr>
              <p:nvPr>
                <p:extLst>
                  <p:ext uri="{D42A27DB-BD31-4B8C-83A1-F6EECF244321}">
                    <p14:modId xmlns:p14="http://schemas.microsoft.com/office/powerpoint/2010/main" val="974811888"/>
                  </p:ext>
                </p:extLst>
              </p:nvPr>
            </p:nvGraphicFramePr>
            <p:xfrm>
              <a:off x="628649" y="1798988"/>
              <a:ext cx="2465869" cy="2444940"/>
            </p:xfrm>
            <a:graphic>
              <a:graphicData uri="http://schemas.openxmlformats.org/drawingml/2006/table">
                <a:tbl>
                  <a:tblPr firstRow="1" firstCol="1" bandRow="1">
                    <a:tableStyleId>{21E4AEA4-8DFA-4A89-87EB-49C32662AFE0}</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43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cap="none" dirty="0">
                              <a:sym typeface="Arial"/>
                            </a:rPr>
                            <a:t>Índice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endParaRPr lang="es-EC"/>
                        </a:p>
                      </a:txBody>
                      <a:tcPr marL="68580" marR="68580" marT="0" marB="0" anchor="ctr">
                        <a:blipFill>
                          <a:blip r:embed="rId2"/>
                          <a:stretch>
                            <a:fillRect l="-82063" t="-25000" r="-1794" b="-910000"/>
                          </a:stretch>
                        </a:blipFill>
                      </a:tcPr>
                    </a:tc>
                    <a:extLst>
                      <a:ext uri="{0D108BD9-81ED-4DB2-BD59-A6C34878D82A}">
                        <a16:rowId xmlns:a16="http://schemas.microsoft.com/office/drawing/2014/main" val="10000"/>
                      </a:ext>
                    </a:extLst>
                  </a:tr>
                  <a:tr h="487680">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Estados fenológicos</a:t>
                          </a:r>
                          <a:endParaRPr lang="es-ES" sz="1600" b="0" u="none" strike="noStrike" cap="none" dirty="0">
                            <a:latin typeface="+mj-lt"/>
                            <a:sym typeface="Arial"/>
                          </a:endParaRP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&lt;0.0001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r h="4246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GNDVI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4"/>
                      </a:ext>
                    </a:extLst>
                  </a:tr>
                  <a:tr h="469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sym typeface="Arial"/>
                            </a:rPr>
                            <a:t>SRG</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5"/>
                      </a:ext>
                    </a:extLst>
                  </a:tr>
                </a:tbl>
              </a:graphicData>
            </a:graphic>
          </p:graphicFrame>
        </mc:Fallback>
      </mc:AlternateContent>
      <p:sp>
        <p:nvSpPr>
          <p:cNvPr id="11" name="Rectángulo 10"/>
          <p:cNvSpPr/>
          <p:nvPr/>
        </p:nvSpPr>
        <p:spPr>
          <a:xfrm>
            <a:off x="398783" y="1084911"/>
            <a:ext cx="2925599" cy="584775"/>
          </a:xfrm>
          <a:prstGeom prst="rect">
            <a:avLst/>
          </a:prstGeom>
        </p:spPr>
        <p:txBody>
          <a:bodyPr wrap="square">
            <a:spAutoFit/>
          </a:bodyPr>
          <a:lstStyle/>
          <a:p>
            <a:pPr algn="ctr"/>
            <a:r>
              <a:rPr lang="es-ES" sz="1600" dirty="0">
                <a:latin typeface="+mj-lt"/>
                <a:ea typeface="Calibri" panose="020F0502020204030204" pitchFamily="34" charset="0"/>
                <a:cs typeface="Times New Roman" panose="02020603050405020304" pitchFamily="18" charset="0"/>
              </a:rPr>
              <a:t>Análisis de Varianza (ADEVA) </a:t>
            </a:r>
          </a:p>
          <a:p>
            <a:pPr algn="ctr"/>
            <a:r>
              <a:rPr lang="es-ES" sz="1600" dirty="0">
                <a:latin typeface="+mj-lt"/>
                <a:ea typeface="Calibri" panose="020F0502020204030204" pitchFamily="34" charset="0"/>
                <a:cs typeface="Times New Roman" panose="02020603050405020304" pitchFamily="18" charset="0"/>
              </a:rPr>
              <a:t>para Zona </a:t>
            </a:r>
            <a:r>
              <a:rPr lang="es-ES" sz="1600" dirty="0" smtClean="0">
                <a:latin typeface="+mj-lt"/>
                <a:ea typeface="Calibri" panose="020F0502020204030204" pitchFamily="34" charset="0"/>
                <a:cs typeface="Times New Roman" panose="02020603050405020304" pitchFamily="18" charset="0"/>
              </a:rPr>
              <a:t>2: </a:t>
            </a:r>
            <a:r>
              <a:rPr lang="es-ES" sz="1600" dirty="0">
                <a:latin typeface="+mj-lt"/>
                <a:ea typeface="Calibri" panose="020F0502020204030204" pitchFamily="34" charset="0"/>
                <a:cs typeface="Times New Roman" panose="02020603050405020304" pitchFamily="18" charset="0"/>
              </a:rPr>
              <a:t>Estados fenológicos</a:t>
            </a:r>
            <a:endParaRPr lang="es-EC" sz="1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ángulo 11"/>
              <p:cNvSpPr/>
              <p:nvPr/>
            </p:nvSpPr>
            <p:spPr>
              <a:xfrm>
                <a:off x="498496" y="4235909"/>
                <a:ext cx="2721386" cy="276999"/>
              </a:xfrm>
              <a:prstGeom prst="rect">
                <a:avLst/>
              </a:prstGeom>
            </p:spPr>
            <p:txBody>
              <a:bodyPr wrap="none">
                <a:spAutoFit/>
              </a:bodyPr>
              <a:lstStyle/>
              <a:p>
                <a:r>
                  <a:rPr lang="es-ES" sz="1200" dirty="0">
                    <a:solidFill>
                      <a:schemeClr val="tx1"/>
                    </a:solidFill>
                    <a:latin typeface="+mj-lt"/>
                    <a:ea typeface="Calibri" panose="020F0502020204030204" pitchFamily="34" charset="0"/>
                  </a:rPr>
                  <a:t>*</a:t>
                </a:r>
                <a:r>
                  <a:rPr lang="es-ES" sz="1200" i="1" dirty="0">
                    <a:solidFill>
                      <a:schemeClr val="tx1"/>
                    </a:solidFill>
                    <a:effectLst/>
                    <a:latin typeface="+mj-lt"/>
                    <a:ea typeface="Calibri" panose="020F0502020204030204" pitchFamily="34" charset="0"/>
                  </a:rPr>
                  <a:t>Significancia estadística </a:t>
                </a:r>
                <a14:m>
                  <m:oMath xmlns:m="http://schemas.openxmlformats.org/officeDocument/2006/math">
                    <m:r>
                      <a:rPr lang="es-ES" sz="1200" b="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𝜌</m:t>
                    </m:r>
                  </m:oMath>
                </a14:m>
                <a:r>
                  <a:rPr lang="es-ES" sz="1200" i="1" dirty="0">
                    <a:solidFill>
                      <a:schemeClr val="tx1"/>
                    </a:solidFill>
                    <a:latin typeface="+mj-lt"/>
                    <a:ea typeface="Times New Roman" panose="02020603050405020304" pitchFamily="18" charset="0"/>
                  </a:rPr>
                  <a:t> – valor &lt; 0,05</a:t>
                </a:r>
                <a:endParaRPr lang="es-EC" sz="1200" dirty="0">
                  <a:solidFill>
                    <a:schemeClr val="tx1"/>
                  </a:solidFill>
                  <a:latin typeface="+mj-lt"/>
                </a:endParaRPr>
              </a:p>
            </p:txBody>
          </p:sp>
        </mc:Choice>
        <mc:Fallback xmlns="">
          <p:sp>
            <p:nvSpPr>
              <p:cNvPr id="12" name="Rectángulo 11"/>
              <p:cNvSpPr>
                <a:spLocks noRot="1" noChangeAspect="1" noMove="1" noResize="1" noEditPoints="1" noAdjustHandles="1" noChangeArrowheads="1" noChangeShapeType="1" noTextEdit="1"/>
              </p:cNvSpPr>
              <p:nvPr/>
            </p:nvSpPr>
            <p:spPr>
              <a:xfrm>
                <a:off x="498496" y="4235909"/>
                <a:ext cx="2721386" cy="276999"/>
              </a:xfrm>
              <a:prstGeom prst="rect">
                <a:avLst/>
              </a:prstGeom>
              <a:blipFill>
                <a:blip r:embed="rId3"/>
                <a:stretch>
                  <a:fillRect l="-224" t="-2222" b="-17778"/>
                </a:stretch>
              </a:blipFill>
            </p:spPr>
            <p:txBody>
              <a:bodyPr/>
              <a:lstStyle/>
              <a:p>
                <a:r>
                  <a:rPr lang="es-EC">
                    <a:noFill/>
                  </a:rPr>
                  <a:t> </a:t>
                </a:r>
              </a:p>
            </p:txBody>
          </p:sp>
        </mc:Fallback>
      </mc:AlternateContent>
      <p:sp>
        <p:nvSpPr>
          <p:cNvPr id="13" name="Rectángulo 12"/>
          <p:cNvSpPr/>
          <p:nvPr/>
        </p:nvSpPr>
        <p:spPr>
          <a:xfrm>
            <a:off x="1655710" y="4608148"/>
            <a:ext cx="6513870" cy="338554"/>
          </a:xfrm>
          <a:prstGeom prst="rect">
            <a:avLst/>
          </a:prstGeom>
        </p:spPr>
        <p:txBody>
          <a:bodyPr wrap="square">
            <a:spAutoFit/>
          </a:bodyPr>
          <a:lstStyle/>
          <a:p>
            <a:pPr algn="ctr"/>
            <a:r>
              <a:rPr lang="es-ES" sz="1600" dirty="0">
                <a:latin typeface="+mj-lt"/>
                <a:ea typeface="Calibri" panose="020F0502020204030204" pitchFamily="34" charset="0"/>
              </a:rPr>
              <a:t>Resultados de la prueba de Fisher para índices de vegetación</a:t>
            </a:r>
            <a:endParaRPr lang="es-EC" sz="1600" dirty="0">
              <a:latin typeface="+mj-lt"/>
            </a:endParaRPr>
          </a:p>
        </p:txBody>
      </p:sp>
      <p:sp>
        <p:nvSpPr>
          <p:cNvPr id="16" name="Rectángulo 15"/>
          <p:cNvSpPr/>
          <p:nvPr/>
        </p:nvSpPr>
        <p:spPr>
          <a:xfrm>
            <a:off x="3657600" y="1690112"/>
            <a:ext cx="5066440" cy="2585323"/>
          </a:xfrm>
          <a:prstGeom prst="rect">
            <a:avLst/>
          </a:prstGeom>
        </p:spPr>
        <p:txBody>
          <a:bodyPr wrap="square">
            <a:spAutoFit/>
          </a:bodyPr>
          <a:lstStyle/>
          <a:p>
            <a:pPr algn="just"/>
            <a:r>
              <a:rPr lang="es-MX" i="1" dirty="0">
                <a:latin typeface="+mj-lt"/>
              </a:rPr>
              <a:t>Ho: Los índices de vegetación generados mediante imágenes </a:t>
            </a:r>
            <a:r>
              <a:rPr lang="es-MX" i="1" dirty="0" err="1">
                <a:latin typeface="+mj-lt"/>
              </a:rPr>
              <a:t>multiespectrales</a:t>
            </a:r>
            <a:r>
              <a:rPr lang="es-MX" i="1" dirty="0">
                <a:latin typeface="+mj-lt"/>
              </a:rPr>
              <a:t> no presentan diferencias significativas en la caracterización del cultivo asociados a estados fenológicos.</a:t>
            </a:r>
          </a:p>
          <a:p>
            <a:pPr algn="just"/>
            <a:endParaRPr lang="es-MX" i="1" dirty="0">
              <a:latin typeface="+mj-lt"/>
            </a:endParaRPr>
          </a:p>
          <a:p>
            <a:pPr algn="just"/>
            <a:r>
              <a:rPr lang="es-MX" i="1" dirty="0">
                <a:latin typeface="+mj-lt"/>
              </a:rPr>
              <a:t>Ha: Los índices de vegetación generados mediante imágenes </a:t>
            </a:r>
            <a:r>
              <a:rPr lang="es-MX" i="1" dirty="0" err="1">
                <a:latin typeface="+mj-lt"/>
              </a:rPr>
              <a:t>multiespectrales</a:t>
            </a:r>
            <a:r>
              <a:rPr lang="es-MX" i="1" dirty="0">
                <a:latin typeface="+mj-lt"/>
              </a:rPr>
              <a:t> presentan diferencias significativas en la caracterización del cultivo asociados a estados fenológicos.</a:t>
            </a:r>
          </a:p>
        </p:txBody>
      </p:sp>
      <mc:AlternateContent xmlns:mc="http://schemas.openxmlformats.org/markup-compatibility/2006" xmlns:a14="http://schemas.microsoft.com/office/drawing/2010/main">
        <mc:Choice Requires="a14">
          <p:sp>
            <p:nvSpPr>
              <p:cNvPr id="17" name="Rectángulo 16"/>
              <p:cNvSpPr/>
              <p:nvPr/>
            </p:nvSpPr>
            <p:spPr>
              <a:xfrm>
                <a:off x="5423135" y="786356"/>
                <a:ext cx="1612429" cy="641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600" i="1">
                              <a:latin typeface="Cambria Math" panose="02040503050406030204" pitchFamily="18" charset="0"/>
                            </a:rPr>
                          </m:ctrlPr>
                        </m:dPr>
                        <m:e>
                          <m:eqArr>
                            <m:eqArrPr>
                              <m:ctrlPr>
                                <a:rPr lang="es-EC" sz="1600" i="1">
                                  <a:latin typeface="Cambria Math" panose="02040503050406030204" pitchFamily="18" charset="0"/>
                                </a:rPr>
                              </m:ctrlPr>
                            </m:eqArrPr>
                            <m:e>
                              <m:r>
                                <a:rPr lang="es-EC" sz="160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0">
                                      <a:latin typeface="Cambria Math" panose="02040503050406030204" pitchFamily="18" charset="0"/>
                                    </a:rPr>
                                    <m:t>0</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&gt;0.05</m:t>
                              </m:r>
                            </m:e>
                            <m:e>
                              <m:r>
                                <a:rPr lang="es-EC" sz="1600" i="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1">
                                      <a:latin typeface="Cambria Math" panose="02040503050406030204" pitchFamily="18" charset="0"/>
                                    </a:rPr>
                                    <m:t>𝑎</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≤0.05</m:t>
                              </m:r>
                            </m:e>
                          </m:eqArr>
                        </m:e>
                      </m:d>
                    </m:oMath>
                  </m:oMathPara>
                </a14:m>
                <a:endParaRPr lang="es-EC" sz="1600" dirty="0"/>
              </a:p>
            </p:txBody>
          </p:sp>
        </mc:Choice>
        <mc:Fallback xmlns="">
          <p:sp>
            <p:nvSpPr>
              <p:cNvPr id="17" name="Rectángulo 16"/>
              <p:cNvSpPr>
                <a:spLocks noRot="1" noChangeAspect="1" noMove="1" noResize="1" noEditPoints="1" noAdjustHandles="1" noChangeArrowheads="1" noChangeShapeType="1" noTextEdit="1"/>
              </p:cNvSpPr>
              <p:nvPr/>
            </p:nvSpPr>
            <p:spPr>
              <a:xfrm>
                <a:off x="5423135" y="786356"/>
                <a:ext cx="1612429" cy="641586"/>
              </a:xfrm>
              <a:prstGeom prst="rect">
                <a:avLst/>
              </a:prstGeom>
              <a:blipFill>
                <a:blip r:embed="rId4"/>
                <a:stretch>
                  <a:fillRect/>
                </a:stretch>
              </a:blipFill>
            </p:spPr>
            <p:txBody>
              <a:bodyPr/>
              <a:lstStyle/>
              <a:p>
                <a:r>
                  <a:rPr lang="es-EC">
                    <a:noFill/>
                  </a:rPr>
                  <a:t> </a:t>
                </a:r>
              </a:p>
            </p:txBody>
          </p:sp>
        </mc:Fallback>
      </mc:AlternateContent>
      <p:sp>
        <p:nvSpPr>
          <p:cNvPr id="18" name="Rectángulo 17"/>
          <p:cNvSpPr/>
          <p:nvPr/>
        </p:nvSpPr>
        <p:spPr>
          <a:xfrm>
            <a:off x="3657600" y="1669686"/>
            <a:ext cx="5066440" cy="2605749"/>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graphicFrame>
        <p:nvGraphicFramePr>
          <p:cNvPr id="19" name="Tabla 18">
            <a:extLst>
              <a:ext uri="{FF2B5EF4-FFF2-40B4-BE49-F238E27FC236}">
                <a16:creationId xmlns:a16="http://schemas.microsoft.com/office/drawing/2014/main" id="{A2D71000-1633-4B5D-8060-D940ED50A1E1}"/>
              </a:ext>
            </a:extLst>
          </p:cNvPr>
          <p:cNvGraphicFramePr>
            <a:graphicFrameLocks noGrp="1"/>
          </p:cNvGraphicFramePr>
          <p:nvPr>
            <p:extLst>
              <p:ext uri="{D42A27DB-BD31-4B8C-83A1-F6EECF244321}">
                <p14:modId xmlns:p14="http://schemas.microsoft.com/office/powerpoint/2010/main" val="2895907911"/>
              </p:ext>
            </p:extLst>
          </p:nvPr>
        </p:nvGraphicFramePr>
        <p:xfrm>
          <a:off x="398783" y="4975799"/>
          <a:ext cx="8304080" cy="1620000"/>
        </p:xfrm>
        <a:graphic>
          <a:graphicData uri="http://schemas.openxmlformats.org/drawingml/2006/table">
            <a:tbl>
              <a:tblPr firstRow="1" firstCol="1" bandRow="1">
                <a:tableStyleId>{21E4AEA4-8DFA-4A89-87EB-49C32662AFE0}</a:tableStyleId>
              </a:tblPr>
              <a:tblGrid>
                <a:gridCol w="1030017">
                  <a:extLst>
                    <a:ext uri="{9D8B030D-6E8A-4147-A177-3AD203B41FA5}">
                      <a16:colId xmlns:a16="http://schemas.microsoft.com/office/drawing/2014/main" val="1754045840"/>
                    </a:ext>
                  </a:extLst>
                </a:gridCol>
                <a:gridCol w="1489166">
                  <a:extLst>
                    <a:ext uri="{9D8B030D-6E8A-4147-A177-3AD203B41FA5}">
                      <a16:colId xmlns:a16="http://schemas.microsoft.com/office/drawing/2014/main" val="1483452327"/>
                    </a:ext>
                  </a:extLst>
                </a:gridCol>
                <a:gridCol w="979714">
                  <a:extLst>
                    <a:ext uri="{9D8B030D-6E8A-4147-A177-3AD203B41FA5}">
                      <a16:colId xmlns:a16="http://schemas.microsoft.com/office/drawing/2014/main" val="2295022214"/>
                    </a:ext>
                  </a:extLst>
                </a:gridCol>
                <a:gridCol w="1201783">
                  <a:extLst>
                    <a:ext uri="{9D8B030D-6E8A-4147-A177-3AD203B41FA5}">
                      <a16:colId xmlns:a16="http://schemas.microsoft.com/office/drawing/2014/main" val="2651029934"/>
                    </a:ext>
                  </a:extLst>
                </a:gridCol>
                <a:gridCol w="1188720">
                  <a:extLst>
                    <a:ext uri="{9D8B030D-6E8A-4147-A177-3AD203B41FA5}">
                      <a16:colId xmlns:a16="http://schemas.microsoft.com/office/drawing/2014/main" val="3394184632"/>
                    </a:ext>
                  </a:extLst>
                </a:gridCol>
                <a:gridCol w="1072539">
                  <a:extLst>
                    <a:ext uri="{9D8B030D-6E8A-4147-A177-3AD203B41FA5}">
                      <a16:colId xmlns:a16="http://schemas.microsoft.com/office/drawing/2014/main" val="3652885858"/>
                    </a:ext>
                  </a:extLst>
                </a:gridCol>
                <a:gridCol w="462801">
                  <a:extLst>
                    <a:ext uri="{9D8B030D-6E8A-4147-A177-3AD203B41FA5}">
                      <a16:colId xmlns:a16="http://schemas.microsoft.com/office/drawing/2014/main" val="2278266564"/>
                    </a:ext>
                  </a:extLst>
                </a:gridCol>
                <a:gridCol w="439670">
                  <a:extLst>
                    <a:ext uri="{9D8B030D-6E8A-4147-A177-3AD203B41FA5}">
                      <a16:colId xmlns:a16="http://schemas.microsoft.com/office/drawing/2014/main" val="4052389572"/>
                    </a:ext>
                  </a:extLst>
                </a:gridCol>
                <a:gridCol w="439670">
                  <a:extLst>
                    <a:ext uri="{9D8B030D-6E8A-4147-A177-3AD203B41FA5}">
                      <a16:colId xmlns:a16="http://schemas.microsoft.com/office/drawing/2014/main" val="2802266871"/>
                    </a:ext>
                  </a:extLst>
                </a:gridCol>
              </a:tblGrid>
              <a:tr h="324000">
                <a:tc rowSpan="2">
                  <a:txBody>
                    <a:bodyPr/>
                    <a:lstStyle/>
                    <a:p>
                      <a:pPr algn="ctr" fontAlgn="b"/>
                      <a:r>
                        <a:rPr lang="es-EC" sz="1600" b="0" u="none" strike="noStrike" dirty="0">
                          <a:effectLst/>
                        </a:rPr>
                        <a:t>Estado fenológico</a:t>
                      </a:r>
                      <a:endParaRPr lang="es-EC" sz="1600" b="0" i="0" u="none" strike="noStrike" dirty="0">
                        <a:solidFill>
                          <a:srgbClr val="000000"/>
                        </a:solidFill>
                        <a:effectLst/>
                        <a:latin typeface="+mj-lt"/>
                      </a:endParaRPr>
                    </a:p>
                  </a:txBody>
                  <a:tcPr marL="9525" marR="9525" marT="9525" marB="0" anchor="ctr"/>
                </a:tc>
                <a:tc rowSpan="2">
                  <a:txBody>
                    <a:bodyPr/>
                    <a:lstStyle/>
                    <a:p>
                      <a:pPr algn="ctr" fontAlgn="b"/>
                      <a:r>
                        <a:rPr lang="es-EC" sz="1600" b="0" u="none" strike="noStrike" dirty="0">
                          <a:effectLst/>
                        </a:rPr>
                        <a:t>Descripción</a:t>
                      </a:r>
                      <a:endParaRPr lang="es-EC" sz="1600" b="0" i="0" u="none" strike="noStrike" dirty="0">
                        <a:solidFill>
                          <a:srgbClr val="000000"/>
                        </a:solidFill>
                        <a:effectLst/>
                        <a:latin typeface="+mj-lt"/>
                      </a:endParaRPr>
                    </a:p>
                  </a:txBody>
                  <a:tcPr marL="9525" marR="9525" marT="9525" marB="0" anchor="ctr"/>
                </a:tc>
                <a:tc gridSpan="7">
                  <a:txBody>
                    <a:bodyPr/>
                    <a:lstStyle/>
                    <a:p>
                      <a:pPr algn="ctr" fontAlgn="b"/>
                      <a:r>
                        <a:rPr lang="es-EC" sz="1600" b="0" u="none" strike="noStrike" dirty="0">
                          <a:effectLst/>
                        </a:rPr>
                        <a:t>Índices de Vegetación</a:t>
                      </a:r>
                      <a:endParaRPr lang="es-EC" sz="1600" b="0" i="0" u="none" strike="noStrike" dirty="0">
                        <a:solidFill>
                          <a:srgbClr val="000000"/>
                        </a:solidFill>
                        <a:effectLst/>
                        <a:latin typeface="+mj-lt"/>
                      </a:endParaRPr>
                    </a:p>
                  </a:txBody>
                  <a:tcPr marL="9525" marR="9525" marT="9525" marB="0" anchor="ctr"/>
                </a:tc>
                <a:tc hMerge="1">
                  <a:txBody>
                    <a:bodyPr/>
                    <a:lstStyle/>
                    <a:p>
                      <a:endParaRPr lang="es-EC"/>
                    </a:p>
                  </a:txBody>
                  <a:tcP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endParaRPr lang="es-EC"/>
                    </a:p>
                  </a:txBody>
                  <a:tcP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pPr algn="ctr" fontAlgn="b"/>
                      <a:endParaRPr lang="es-EC" sz="1400" b="0" i="0" u="none" strike="noStrike" dirty="0">
                        <a:solidFill>
                          <a:srgbClr val="000000"/>
                        </a:solidFill>
                        <a:effectLst/>
                        <a:latin typeface="+mj-lt"/>
                      </a:endParaRPr>
                    </a:p>
                  </a:txBody>
                  <a:tcPr marL="9525" marR="9525" marT="9525" marB="0" anchor="ctr"/>
                </a:tc>
                <a:tc hMerge="1">
                  <a:txBody>
                    <a:bodyPr/>
                    <a:lstStyle/>
                    <a:p>
                      <a:pPr algn="ctr" fontAlgn="b"/>
                      <a:endParaRPr lang="es-EC" sz="16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4156628419"/>
                  </a:ext>
                </a:extLst>
              </a:tr>
              <a:tr h="324000">
                <a:tc vMerge="1">
                  <a:txBody>
                    <a:bodyPr/>
                    <a:lstStyle/>
                    <a:p>
                      <a:pPr algn="ctr" fontAlgn="b"/>
                      <a:endParaRPr lang="es-EC" sz="1400" b="0" i="0" u="none" strike="noStrike" dirty="0">
                        <a:solidFill>
                          <a:srgbClr val="000000"/>
                        </a:solidFill>
                        <a:effectLst/>
                        <a:latin typeface="+mj-lt"/>
                      </a:endParaRPr>
                    </a:p>
                  </a:txBody>
                  <a:tcPr marL="9525" marR="9525" marT="9525" marB="0" anchor="ctr"/>
                </a:tc>
                <a:tc vMerge="1">
                  <a:txBody>
                    <a:bodyPr/>
                    <a:lstStyle/>
                    <a:p>
                      <a:pPr algn="ctr" fontAlgn="b"/>
                      <a:endParaRPr lang="es-EC" sz="14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NDVI</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a:effectLst/>
                        </a:rPr>
                        <a:t>TNDVI</a:t>
                      </a:r>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dirty="0">
                          <a:effectLst/>
                        </a:rPr>
                        <a:t>GNDVI</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SRG</a:t>
                      </a:r>
                      <a:endParaRPr lang="es-EC" sz="1600" b="0" i="0" u="none" strike="noStrike" dirty="0">
                        <a:solidFill>
                          <a:srgbClr val="000000"/>
                        </a:solidFill>
                        <a:effectLst/>
                        <a:latin typeface="+mj-lt"/>
                      </a:endParaRPr>
                    </a:p>
                  </a:txBody>
                  <a:tcPr marL="9525" marR="9525" marT="9525" marB="0" anchor="ctr"/>
                </a:tc>
                <a:tc gridSpan="3">
                  <a:txBody>
                    <a:bodyPr/>
                    <a:lstStyle/>
                    <a:p>
                      <a:pPr algn="ctr" fontAlgn="b"/>
                      <a:r>
                        <a:rPr lang="es-EC" sz="1600" b="0" u="none" strike="noStrike" dirty="0">
                          <a:effectLst/>
                        </a:rPr>
                        <a:t>Rango</a:t>
                      </a:r>
                      <a:endParaRPr lang="es-EC" sz="1600" b="0" i="0" u="none" strike="noStrike" dirty="0">
                        <a:solidFill>
                          <a:srgbClr val="000000"/>
                        </a:solidFill>
                        <a:effectLst/>
                        <a:latin typeface="+mj-lt"/>
                      </a:endParaRPr>
                    </a:p>
                  </a:txBody>
                  <a:tcPr marL="9525" marR="9525" marT="9525" marB="0" anchor="ctr"/>
                </a:tc>
                <a:tc hMerge="1">
                  <a:txBody>
                    <a:bodyPr/>
                    <a:lstStyle/>
                    <a:p>
                      <a:endParaRPr lang="es-EC"/>
                    </a:p>
                  </a:txBody>
                  <a:tcPr/>
                </a:tc>
                <a:tc hMerge="1">
                  <a:txBody>
                    <a:bodyPr/>
                    <a:lstStyle/>
                    <a:p>
                      <a:pPr algn="ctr" fontAlgn="b"/>
                      <a:endParaRPr lang="es-EC" sz="16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4127973126"/>
                  </a:ext>
                </a:extLst>
              </a:tr>
              <a:tr h="324000">
                <a:tc>
                  <a:txBody>
                    <a:bodyPr/>
                    <a:lstStyle/>
                    <a:p>
                      <a:pPr algn="ctr" fontAlgn="b"/>
                      <a:r>
                        <a:rPr lang="es-EC" sz="1600" b="0" u="none" strike="noStrike" dirty="0">
                          <a:effectLst/>
                        </a:rPr>
                        <a:t>3</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Floración</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0.50</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1.00</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0.64</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4.58</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a:effectLst/>
                        </a:rPr>
                        <a:t>A</a:t>
                      </a:r>
                      <a:endParaRPr lang="es-EC" sz="1600" b="0" i="0" u="none" strike="noStrike">
                        <a:solidFill>
                          <a:srgbClr val="000000"/>
                        </a:solidFill>
                        <a:effectLst/>
                        <a:latin typeface="+mj-lt"/>
                      </a:endParaRPr>
                    </a:p>
                  </a:txBody>
                  <a:tcPr marL="9525" marR="9525" marT="9525" marB="0" anchor="ctr"/>
                </a:tc>
                <a:tc>
                  <a:txBody>
                    <a:bodyPr/>
                    <a:lstStyle/>
                    <a:p>
                      <a:pPr algn="ctr" fontAlgn="b"/>
                      <a:endParaRPr lang="es-EC" sz="1600" b="0" i="0" u="none" strike="noStrike" dirty="0">
                        <a:solidFill>
                          <a:srgbClr val="000000"/>
                        </a:solidFill>
                        <a:effectLst/>
                        <a:latin typeface="+mj-lt"/>
                      </a:endParaRPr>
                    </a:p>
                  </a:txBody>
                  <a:tcPr marL="9525" marR="9525" marT="9525" marB="0" anchor="ctr"/>
                </a:tc>
                <a:tc>
                  <a:txBody>
                    <a:bodyPr/>
                    <a:lstStyle/>
                    <a:p>
                      <a:pPr algn="ctr" fontAlgn="b"/>
                      <a:endParaRPr lang="es-EC" sz="16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397197168"/>
                  </a:ext>
                </a:extLst>
              </a:tr>
              <a:tr h="324000">
                <a:tc>
                  <a:txBody>
                    <a:bodyPr/>
                    <a:lstStyle/>
                    <a:p>
                      <a:pPr algn="ctr" fontAlgn="b"/>
                      <a:r>
                        <a:rPr lang="es-EC" sz="1600" b="0" u="none" strike="noStrike" dirty="0">
                          <a:effectLst/>
                        </a:rPr>
                        <a:t>5</a:t>
                      </a:r>
                      <a:endParaRPr lang="es-EC" sz="1600" b="0" i="0" u="none" strike="noStrike" dirty="0">
                        <a:solidFill>
                          <a:srgbClr val="000000"/>
                        </a:solidFill>
                        <a:effectLst/>
                        <a:latin typeface="+mj-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C" sz="1600" b="0" u="none" strike="noStrike" dirty="0" err="1">
                          <a:effectLst/>
                        </a:rPr>
                        <a:t>Envainamiento</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0.51</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1.01</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0.67</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5.12</a:t>
                      </a:r>
                      <a:endParaRPr lang="es-EC" sz="1600" b="0" i="0" u="none" strike="noStrike" dirty="0">
                        <a:solidFill>
                          <a:srgbClr val="000000"/>
                        </a:solidFill>
                        <a:effectLst/>
                        <a:latin typeface="+mj-lt"/>
                      </a:endParaRPr>
                    </a:p>
                  </a:txBody>
                  <a:tcPr marL="9525" marR="9525" marT="9525" marB="0" anchor="ctr"/>
                </a:tc>
                <a:tc>
                  <a:txBody>
                    <a:bodyPr/>
                    <a:lstStyle/>
                    <a:p>
                      <a:pPr algn="ctr" fontAlgn="b"/>
                      <a:endParaRPr lang="es-EC" sz="1600" b="0" i="0" u="none" strike="noStrike">
                        <a:solidFill>
                          <a:srgbClr val="000000"/>
                        </a:solidFill>
                        <a:effectLst/>
                        <a:latin typeface="+mj-lt"/>
                      </a:endParaRPr>
                    </a:p>
                  </a:txBody>
                  <a:tcPr marL="9525" marR="9525" marT="9525" marB="0" anchor="ctr"/>
                </a:tc>
                <a:tc>
                  <a:txBody>
                    <a:bodyPr/>
                    <a:lstStyle/>
                    <a:p>
                      <a:pPr algn="ctr" fontAlgn="b"/>
                      <a:r>
                        <a:rPr lang="es-EC" sz="1600" b="0" u="none" strike="noStrike">
                          <a:effectLst/>
                        </a:rPr>
                        <a:t>B</a:t>
                      </a:r>
                      <a:endParaRPr lang="es-EC" sz="1600" b="0" i="0" u="none" strike="noStrike">
                        <a:solidFill>
                          <a:srgbClr val="000000"/>
                        </a:solidFill>
                        <a:effectLst/>
                        <a:latin typeface="+mj-lt"/>
                      </a:endParaRPr>
                    </a:p>
                  </a:txBody>
                  <a:tcPr marL="9525" marR="9525" marT="9525" marB="0" anchor="ctr"/>
                </a:tc>
                <a:tc>
                  <a:txBody>
                    <a:bodyPr/>
                    <a:lstStyle/>
                    <a:p>
                      <a:pPr algn="ctr" fontAlgn="b"/>
                      <a:endParaRPr lang="es-EC" sz="16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235271992"/>
                  </a:ext>
                </a:extLst>
              </a:tr>
              <a:tr h="324000">
                <a:tc>
                  <a:txBody>
                    <a:bodyPr/>
                    <a:lstStyle/>
                    <a:p>
                      <a:pPr algn="ctr" fontAlgn="b"/>
                      <a:r>
                        <a:rPr lang="es-EC" sz="1600" b="0" u="none" strike="noStrike" dirty="0">
                          <a:effectLst/>
                        </a:rPr>
                        <a:t>4</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Reproductivo</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0.70</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1.10</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0.87</a:t>
                      </a:r>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5.84</a:t>
                      </a:r>
                      <a:endParaRPr lang="es-EC" sz="1600" b="0" i="0" u="none" strike="noStrike" dirty="0">
                        <a:solidFill>
                          <a:srgbClr val="000000"/>
                        </a:solidFill>
                        <a:effectLst/>
                        <a:latin typeface="+mj-lt"/>
                      </a:endParaRPr>
                    </a:p>
                  </a:txBody>
                  <a:tcPr marL="9525" marR="9525" marT="9525" marB="0" anchor="ctr"/>
                </a:tc>
                <a:tc>
                  <a:txBody>
                    <a:bodyPr/>
                    <a:lstStyle/>
                    <a:p>
                      <a:pPr algn="ctr" fontAlgn="b"/>
                      <a:endParaRPr lang="es-EC" sz="1600" b="0" i="0" u="none" strike="noStrike">
                        <a:solidFill>
                          <a:srgbClr val="000000"/>
                        </a:solidFill>
                        <a:effectLst/>
                        <a:latin typeface="+mj-lt"/>
                      </a:endParaRPr>
                    </a:p>
                  </a:txBody>
                  <a:tcPr marL="9525" marR="9525" marT="9525" marB="0" anchor="ctr"/>
                </a:tc>
                <a:tc>
                  <a:txBody>
                    <a:bodyPr/>
                    <a:lstStyle/>
                    <a:p>
                      <a:pPr algn="ctr" fontAlgn="b"/>
                      <a:endParaRPr lang="es-EC" sz="1600" b="0" i="0" u="none" strike="noStrike" dirty="0">
                        <a:solidFill>
                          <a:srgbClr val="000000"/>
                        </a:solidFill>
                        <a:effectLst/>
                        <a:latin typeface="+mj-lt"/>
                      </a:endParaRPr>
                    </a:p>
                  </a:txBody>
                  <a:tcPr marL="9525" marR="9525" marT="9525" marB="0" anchor="ctr"/>
                </a:tc>
                <a:tc>
                  <a:txBody>
                    <a:bodyPr/>
                    <a:lstStyle/>
                    <a:p>
                      <a:pPr algn="ctr" fontAlgn="b"/>
                      <a:r>
                        <a:rPr lang="es-EC" sz="1600" b="0" u="none" strike="noStrike" dirty="0">
                          <a:effectLst/>
                        </a:rPr>
                        <a:t>C</a:t>
                      </a:r>
                      <a:endParaRPr lang="es-EC" sz="16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839184448"/>
                  </a:ext>
                </a:extLst>
              </a:tr>
            </a:tbl>
          </a:graphicData>
        </a:graphic>
      </p:graphicFrame>
      <p:sp>
        <p:nvSpPr>
          <p:cNvPr id="14" name="Título 1">
            <a:extLst>
              <a:ext uri="{FF2B5EF4-FFF2-40B4-BE49-F238E27FC236}">
                <a16:creationId xmlns:a16="http://schemas.microsoft.com/office/drawing/2014/main" id="{EECFB9C6-23BC-4CB5-86EA-7122F64BDD81}"/>
              </a:ext>
            </a:extLst>
          </p:cNvPr>
          <p:cNvSpPr txBox="1">
            <a:spLocks/>
          </p:cNvSpPr>
          <p:nvPr/>
        </p:nvSpPr>
        <p:spPr>
          <a:xfrm>
            <a:off x="628650" y="392752"/>
            <a:ext cx="7886700" cy="576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cs typeface="Times New Roman" panose="02020603050405020304" pitchFamily="18" charset="0"/>
              </a:rPr>
              <a:t>Resultados</a:t>
            </a:r>
            <a:endParaRPr lang="es-EC" sz="3200" dirty="0">
              <a:cs typeface="Times New Roman" panose="02020603050405020304" pitchFamily="18" charset="0"/>
            </a:endParaRPr>
          </a:p>
        </p:txBody>
      </p:sp>
    </p:spTree>
    <p:extLst>
      <p:ext uri="{BB962C8B-B14F-4D97-AF65-F5344CB8AC3E}">
        <p14:creationId xmlns:p14="http://schemas.microsoft.com/office/powerpoint/2010/main" val="12530571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8B81E2E-9F1C-4757-BE25-2BF99C1A3E9A}"/>
              </a:ext>
            </a:extLst>
          </p:cNvPr>
          <p:cNvSpPr>
            <a:spLocks noGrp="1"/>
          </p:cNvSpPr>
          <p:nvPr>
            <p:ph type="title"/>
          </p:nvPr>
        </p:nvSpPr>
        <p:spPr>
          <a:xfrm>
            <a:off x="628650" y="392752"/>
            <a:ext cx="7886700" cy="576570"/>
          </a:xfrm>
        </p:spPr>
        <p:txBody>
          <a:bodyPr>
            <a:normAutofit/>
          </a:bodyPr>
          <a:lstStyle/>
          <a:p>
            <a:r>
              <a:rPr lang="es-ES" sz="3200" dirty="0">
                <a:cs typeface="Times New Roman" panose="02020603050405020304" pitchFamily="18" charset="0"/>
              </a:rPr>
              <a:t>Resultados</a:t>
            </a:r>
            <a:endParaRPr lang="es-EC" sz="3200" dirty="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ext uri="{D42A27DB-BD31-4B8C-83A1-F6EECF244321}">
                    <p14:modId xmlns:p14="http://schemas.microsoft.com/office/powerpoint/2010/main" val="1846587660"/>
                  </p:ext>
                </p:extLst>
              </p:nvPr>
            </p:nvGraphicFramePr>
            <p:xfrm>
              <a:off x="628649" y="1798988"/>
              <a:ext cx="2465869" cy="2436921"/>
            </p:xfrm>
            <a:graphic>
              <a:graphicData uri="http://schemas.openxmlformats.org/drawingml/2006/table">
                <a:tbl>
                  <a:tblPr firstRow="1" firstCol="1" bandRow="1">
                    <a:tableStyleId>{5C22544A-7EE6-4342-B048-85BDC9FD1C3A}</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3983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i="0" u="none" strike="noStrike" cap="none" dirty="0">
                              <a:solidFill>
                                <a:schemeClr val="tx1"/>
                              </a:solidFill>
                              <a:latin typeface="+mj-lt"/>
                              <a:ea typeface="+mn-ea"/>
                              <a:cs typeface="+mn-cs"/>
                              <a:sym typeface="Arial"/>
                            </a:rPr>
                            <a:t>Índice</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s-ES" sz="1600" b="0" i="1" u="none" strike="noStrike" cap="none" smtClean="0">
                                  <a:latin typeface="Cambria Math" panose="02040503050406030204" pitchFamily="18" charset="0"/>
                                  <a:sym typeface="Arial"/>
                                </a:rPr>
                                <m:t>ρ</m:t>
                              </m:r>
                            </m:oMath>
                          </a14:m>
                          <a:r>
                            <a:rPr lang="es-ES" sz="1600" b="0" u="none" strike="noStrike" cap="none" dirty="0">
                              <a:latin typeface="+mj-lt"/>
                              <a:sym typeface="Arial"/>
                            </a:rPr>
                            <a:t> - valor </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0"/>
                      </a:ext>
                    </a:extLst>
                  </a:tr>
                  <a:tr h="47966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Zonas</a:t>
                          </a: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&lt;0.0001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r h="4246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GNDVI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4"/>
                      </a:ext>
                    </a:extLst>
                  </a:tr>
                  <a:tr h="469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lt1"/>
                              </a:solidFill>
                              <a:latin typeface="+mj-lt"/>
                              <a:ea typeface="+mn-ea"/>
                              <a:cs typeface="+mn-cs"/>
                              <a:sym typeface="Arial"/>
                            </a:rPr>
                            <a:t>SRG</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5"/>
                      </a:ext>
                    </a:extLst>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1846587660"/>
                  </p:ext>
                </p:extLst>
              </p:nvPr>
            </p:nvGraphicFramePr>
            <p:xfrm>
              <a:off x="628649" y="1798988"/>
              <a:ext cx="2465869" cy="2436921"/>
            </p:xfrm>
            <a:graphic>
              <a:graphicData uri="http://schemas.openxmlformats.org/drawingml/2006/table">
                <a:tbl>
                  <a:tblPr firstRow="1" firstCol="1" bandRow="1">
                    <a:tableStyleId>{5C22544A-7EE6-4342-B048-85BDC9FD1C3A}</a:tableStyleId>
                  </a:tblPr>
                  <a:tblGrid>
                    <a:gridCol w="1109259">
                      <a:extLst>
                        <a:ext uri="{9D8B030D-6E8A-4147-A177-3AD203B41FA5}">
                          <a16:colId xmlns:a16="http://schemas.microsoft.com/office/drawing/2014/main" val="356436036"/>
                        </a:ext>
                      </a:extLst>
                    </a:gridCol>
                    <a:gridCol w="1356610">
                      <a:extLst>
                        <a:ext uri="{9D8B030D-6E8A-4147-A177-3AD203B41FA5}">
                          <a16:colId xmlns:a16="http://schemas.microsoft.com/office/drawing/2014/main" val="20002"/>
                        </a:ext>
                      </a:extLst>
                    </a:gridCol>
                  </a:tblGrid>
                  <a:tr h="243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i="0" u="none" strike="noStrike" cap="none" dirty="0" smtClean="0">
                              <a:solidFill>
                                <a:schemeClr val="tx1"/>
                              </a:solidFill>
                              <a:latin typeface="+mj-lt"/>
                              <a:ea typeface="+mn-ea"/>
                              <a:cs typeface="+mn-cs"/>
                              <a:sym typeface="Arial"/>
                            </a:rPr>
                            <a:t>Índice</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endParaRPr lang="es-EC"/>
                        </a:p>
                      </a:txBody>
                      <a:tcPr marL="68580" marR="68580" marT="0" marB="0" anchor="ctr">
                        <a:blipFill>
                          <a:blip r:embed="rId2"/>
                          <a:stretch>
                            <a:fillRect l="-82063" t="-25000" r="-1794" b="-905000"/>
                          </a:stretch>
                        </a:blipFill>
                      </a:tcPr>
                    </a:tc>
                    <a:extLst>
                      <a:ext uri="{0D108BD9-81ED-4DB2-BD59-A6C34878D82A}">
                        <a16:rowId xmlns:a16="http://schemas.microsoft.com/office/drawing/2014/main" val="10000"/>
                      </a:ext>
                    </a:extLst>
                  </a:tr>
                  <a:tr h="47966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Zonas</a:t>
                          </a:r>
                        </a:p>
                      </a:txBody>
                      <a:tcPr marL="68580" marR="68580" marT="0" marB="0" anchor="ctr"/>
                    </a:tc>
                    <a:extLst>
                      <a:ext uri="{0D108BD9-81ED-4DB2-BD59-A6C34878D82A}">
                        <a16:rowId xmlns:a16="http://schemas.microsoft.com/office/drawing/2014/main" val="10001"/>
                      </a:ext>
                    </a:extLst>
                  </a:tr>
                  <a:tr h="394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&lt;0.0001</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424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TNDVI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smtClean="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r h="4246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smtClean="0">
                              <a:latin typeface="+mj-lt"/>
                              <a:sym typeface="Arial"/>
                            </a:rPr>
                            <a:t>GNDVI</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smtClean="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4"/>
                      </a:ext>
                    </a:extLst>
                  </a:tr>
                  <a:tr h="469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smtClean="0">
                              <a:solidFill>
                                <a:schemeClr val="lt1"/>
                              </a:solidFill>
                              <a:latin typeface="+mj-lt"/>
                              <a:ea typeface="+mn-ea"/>
                              <a:cs typeface="+mn-cs"/>
                              <a:sym typeface="Arial"/>
                            </a:rPr>
                            <a:t>SRG</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smtClean="0">
                              <a:solidFill>
                                <a:schemeClr val="dk1"/>
                              </a:solidFill>
                              <a:latin typeface="+mj-lt"/>
                              <a:ea typeface="+mn-ea"/>
                              <a:cs typeface="+mn-cs"/>
                              <a:sym typeface="Arial"/>
                            </a:rPr>
                            <a:t>&lt;0.0001</a:t>
                          </a:r>
                          <a:endParaRPr lang="es-EC" sz="1600" b="0" i="0" u="none" strike="noStrike" kern="1200"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5"/>
                      </a:ext>
                    </a:extLst>
                  </a:tr>
                </a:tbl>
              </a:graphicData>
            </a:graphic>
          </p:graphicFrame>
        </mc:Fallback>
      </mc:AlternateContent>
      <p:sp>
        <p:nvSpPr>
          <p:cNvPr id="11" name="Rectángulo 10"/>
          <p:cNvSpPr/>
          <p:nvPr/>
        </p:nvSpPr>
        <p:spPr>
          <a:xfrm>
            <a:off x="398783" y="1084911"/>
            <a:ext cx="2925599" cy="584775"/>
          </a:xfrm>
          <a:prstGeom prst="rect">
            <a:avLst/>
          </a:prstGeom>
        </p:spPr>
        <p:txBody>
          <a:bodyPr wrap="square">
            <a:spAutoFit/>
          </a:bodyPr>
          <a:lstStyle/>
          <a:p>
            <a:pPr algn="ctr"/>
            <a:r>
              <a:rPr lang="es-ES" sz="1600" dirty="0">
                <a:latin typeface="+mj-lt"/>
                <a:ea typeface="Calibri" panose="020F0502020204030204" pitchFamily="34" charset="0"/>
                <a:cs typeface="Times New Roman" panose="02020603050405020304" pitchFamily="18" charset="0"/>
              </a:rPr>
              <a:t>Análisis de Varianza (ADEVA) </a:t>
            </a:r>
          </a:p>
          <a:p>
            <a:pPr algn="ctr"/>
            <a:r>
              <a:rPr lang="es-ES" sz="1600" dirty="0">
                <a:latin typeface="+mj-lt"/>
                <a:ea typeface="Calibri" panose="020F0502020204030204" pitchFamily="34" charset="0"/>
                <a:cs typeface="Times New Roman" panose="02020603050405020304" pitchFamily="18" charset="0"/>
              </a:rPr>
              <a:t>por zonas</a:t>
            </a:r>
            <a:endParaRPr lang="es-EC" sz="1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ángulo 11"/>
              <p:cNvSpPr/>
              <p:nvPr/>
            </p:nvSpPr>
            <p:spPr>
              <a:xfrm>
                <a:off x="498496" y="4235909"/>
                <a:ext cx="2721386" cy="276999"/>
              </a:xfrm>
              <a:prstGeom prst="rect">
                <a:avLst/>
              </a:prstGeom>
            </p:spPr>
            <p:txBody>
              <a:bodyPr wrap="none">
                <a:spAutoFit/>
              </a:bodyPr>
              <a:lstStyle/>
              <a:p>
                <a:r>
                  <a:rPr lang="es-ES" sz="1200" dirty="0">
                    <a:solidFill>
                      <a:schemeClr val="tx1"/>
                    </a:solidFill>
                    <a:latin typeface="+mj-lt"/>
                    <a:ea typeface="Calibri" panose="020F0502020204030204" pitchFamily="34" charset="0"/>
                  </a:rPr>
                  <a:t>*</a:t>
                </a:r>
                <a:r>
                  <a:rPr lang="es-ES" sz="1200" i="1" dirty="0">
                    <a:solidFill>
                      <a:schemeClr val="tx1"/>
                    </a:solidFill>
                    <a:effectLst/>
                    <a:latin typeface="+mj-lt"/>
                    <a:ea typeface="Calibri" panose="020F0502020204030204" pitchFamily="34" charset="0"/>
                  </a:rPr>
                  <a:t>Significancia estadística </a:t>
                </a:r>
                <a14:m>
                  <m:oMath xmlns:m="http://schemas.openxmlformats.org/officeDocument/2006/math">
                    <m:r>
                      <a:rPr lang="es-ES" sz="1200" b="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𝜌</m:t>
                    </m:r>
                  </m:oMath>
                </a14:m>
                <a:r>
                  <a:rPr lang="es-ES" sz="1200" i="1" dirty="0">
                    <a:solidFill>
                      <a:schemeClr val="tx1"/>
                    </a:solidFill>
                    <a:latin typeface="+mj-lt"/>
                    <a:ea typeface="Times New Roman" panose="02020603050405020304" pitchFamily="18" charset="0"/>
                  </a:rPr>
                  <a:t> – valor &lt; 0,05</a:t>
                </a:r>
                <a:endParaRPr lang="es-EC" sz="1200" dirty="0">
                  <a:solidFill>
                    <a:schemeClr val="tx1"/>
                  </a:solidFill>
                  <a:latin typeface="+mj-lt"/>
                </a:endParaRPr>
              </a:p>
            </p:txBody>
          </p:sp>
        </mc:Choice>
        <mc:Fallback xmlns="">
          <p:sp>
            <p:nvSpPr>
              <p:cNvPr id="12" name="Rectángulo 11"/>
              <p:cNvSpPr>
                <a:spLocks noRot="1" noChangeAspect="1" noMove="1" noResize="1" noEditPoints="1" noAdjustHandles="1" noChangeArrowheads="1" noChangeShapeType="1" noTextEdit="1"/>
              </p:cNvSpPr>
              <p:nvPr/>
            </p:nvSpPr>
            <p:spPr>
              <a:xfrm>
                <a:off x="498496" y="4235909"/>
                <a:ext cx="2721386" cy="276999"/>
              </a:xfrm>
              <a:prstGeom prst="rect">
                <a:avLst/>
              </a:prstGeom>
              <a:blipFill>
                <a:blip r:embed="rId3"/>
                <a:stretch>
                  <a:fillRect l="-224" t="-2222" b="-17778"/>
                </a:stretch>
              </a:blipFill>
            </p:spPr>
            <p:txBody>
              <a:bodyPr/>
              <a:lstStyle/>
              <a:p>
                <a:r>
                  <a:rPr lang="es-EC">
                    <a:noFill/>
                  </a:rPr>
                  <a:t> </a:t>
                </a:r>
              </a:p>
            </p:txBody>
          </p:sp>
        </mc:Fallback>
      </mc:AlternateContent>
      <p:sp>
        <p:nvSpPr>
          <p:cNvPr id="13" name="Rectángulo 12"/>
          <p:cNvSpPr/>
          <p:nvPr/>
        </p:nvSpPr>
        <p:spPr>
          <a:xfrm>
            <a:off x="1655710" y="4608148"/>
            <a:ext cx="6513870" cy="338554"/>
          </a:xfrm>
          <a:prstGeom prst="rect">
            <a:avLst/>
          </a:prstGeom>
        </p:spPr>
        <p:txBody>
          <a:bodyPr wrap="square">
            <a:spAutoFit/>
          </a:bodyPr>
          <a:lstStyle/>
          <a:p>
            <a:pPr algn="ctr"/>
            <a:r>
              <a:rPr lang="es-ES" sz="1600" dirty="0">
                <a:latin typeface="+mj-lt"/>
                <a:ea typeface="Calibri" panose="020F0502020204030204" pitchFamily="34" charset="0"/>
              </a:rPr>
              <a:t>Resultados de la prueba de Fisher para índices de vegetación</a:t>
            </a:r>
            <a:endParaRPr lang="es-EC" sz="1600" dirty="0">
              <a:latin typeface="+mj-lt"/>
            </a:endParaRPr>
          </a:p>
        </p:txBody>
      </p:sp>
      <p:sp>
        <p:nvSpPr>
          <p:cNvPr id="16" name="Rectángulo 15"/>
          <p:cNvSpPr/>
          <p:nvPr/>
        </p:nvSpPr>
        <p:spPr>
          <a:xfrm>
            <a:off x="3657600" y="1690112"/>
            <a:ext cx="5066440" cy="2585323"/>
          </a:xfrm>
          <a:prstGeom prst="rect">
            <a:avLst/>
          </a:prstGeom>
        </p:spPr>
        <p:txBody>
          <a:bodyPr wrap="square">
            <a:spAutoFit/>
          </a:bodyPr>
          <a:lstStyle/>
          <a:p>
            <a:pPr algn="just"/>
            <a:r>
              <a:rPr lang="es-MX" i="1" dirty="0">
                <a:latin typeface="+mj-lt"/>
              </a:rPr>
              <a:t>Ho: Los índices de vegetación generados mediante imágenes </a:t>
            </a:r>
            <a:r>
              <a:rPr lang="es-MX" i="1" dirty="0" err="1">
                <a:latin typeface="+mj-lt"/>
              </a:rPr>
              <a:t>multiespectrales</a:t>
            </a:r>
            <a:r>
              <a:rPr lang="es-MX" i="1" dirty="0">
                <a:latin typeface="+mj-lt"/>
              </a:rPr>
              <a:t> no presentan diferencias significativas en la caracterización del cultivo asociados a distintas zonas </a:t>
            </a:r>
            <a:r>
              <a:rPr lang="es-MX" i="1" dirty="0" err="1">
                <a:latin typeface="+mj-lt"/>
              </a:rPr>
              <a:t>edafoclimáticas</a:t>
            </a:r>
            <a:r>
              <a:rPr lang="es-MX" i="1" dirty="0">
                <a:latin typeface="+mj-lt"/>
              </a:rPr>
              <a:t>.</a:t>
            </a:r>
          </a:p>
          <a:p>
            <a:pPr algn="just"/>
            <a:endParaRPr lang="es-MX" i="1" dirty="0">
              <a:latin typeface="+mj-lt"/>
            </a:endParaRPr>
          </a:p>
          <a:p>
            <a:pPr algn="just"/>
            <a:r>
              <a:rPr lang="es-MX" i="1" dirty="0">
                <a:latin typeface="+mj-lt"/>
              </a:rPr>
              <a:t>Ha: Los índices de vegetación generados mediante imágenes </a:t>
            </a:r>
            <a:r>
              <a:rPr lang="es-MX" i="1" dirty="0" err="1">
                <a:latin typeface="+mj-lt"/>
              </a:rPr>
              <a:t>multiespectrales</a:t>
            </a:r>
            <a:r>
              <a:rPr lang="es-MX" i="1" dirty="0">
                <a:latin typeface="+mj-lt"/>
              </a:rPr>
              <a:t> presentan diferencias significativas en la caracterización del cultivo asociados a distintas zonas </a:t>
            </a:r>
            <a:r>
              <a:rPr lang="es-MX" i="1" dirty="0" err="1">
                <a:latin typeface="+mj-lt"/>
              </a:rPr>
              <a:t>edafoclimáticas</a:t>
            </a:r>
            <a:r>
              <a:rPr lang="es-MX" i="1" dirty="0">
                <a:latin typeface="+mj-lt"/>
              </a:rPr>
              <a:t>.</a:t>
            </a:r>
          </a:p>
        </p:txBody>
      </p:sp>
      <mc:AlternateContent xmlns:mc="http://schemas.openxmlformats.org/markup-compatibility/2006" xmlns:a14="http://schemas.microsoft.com/office/drawing/2010/main">
        <mc:Choice Requires="a14">
          <p:sp>
            <p:nvSpPr>
              <p:cNvPr id="17" name="Rectángulo 16"/>
              <p:cNvSpPr/>
              <p:nvPr/>
            </p:nvSpPr>
            <p:spPr>
              <a:xfrm>
                <a:off x="5423135" y="786356"/>
                <a:ext cx="1612429" cy="641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600" i="1">
                              <a:latin typeface="Cambria Math" panose="02040503050406030204" pitchFamily="18" charset="0"/>
                            </a:rPr>
                          </m:ctrlPr>
                        </m:dPr>
                        <m:e>
                          <m:eqArr>
                            <m:eqArrPr>
                              <m:ctrlPr>
                                <a:rPr lang="es-EC" sz="1600" i="1">
                                  <a:latin typeface="Cambria Math" panose="02040503050406030204" pitchFamily="18" charset="0"/>
                                </a:rPr>
                              </m:ctrlPr>
                            </m:eqArrPr>
                            <m:e>
                              <m:r>
                                <a:rPr lang="es-EC" sz="160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0">
                                      <a:latin typeface="Cambria Math" panose="02040503050406030204" pitchFamily="18" charset="0"/>
                                    </a:rPr>
                                    <m:t>0</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&gt;0.05</m:t>
                              </m:r>
                            </m:e>
                            <m:e>
                              <m:r>
                                <a:rPr lang="es-EC" sz="1600" i="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1">
                                      <a:latin typeface="Cambria Math" panose="02040503050406030204" pitchFamily="18" charset="0"/>
                                    </a:rPr>
                                    <m:t>𝑎</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≤0.05</m:t>
                              </m:r>
                            </m:e>
                          </m:eqArr>
                        </m:e>
                      </m:d>
                    </m:oMath>
                  </m:oMathPara>
                </a14:m>
                <a:endParaRPr lang="es-EC" sz="1600" dirty="0"/>
              </a:p>
            </p:txBody>
          </p:sp>
        </mc:Choice>
        <mc:Fallback xmlns="">
          <p:sp>
            <p:nvSpPr>
              <p:cNvPr id="17" name="Rectángulo 16"/>
              <p:cNvSpPr>
                <a:spLocks noRot="1" noChangeAspect="1" noMove="1" noResize="1" noEditPoints="1" noAdjustHandles="1" noChangeArrowheads="1" noChangeShapeType="1" noTextEdit="1"/>
              </p:cNvSpPr>
              <p:nvPr/>
            </p:nvSpPr>
            <p:spPr>
              <a:xfrm>
                <a:off x="5423135" y="786356"/>
                <a:ext cx="1612429" cy="641586"/>
              </a:xfrm>
              <a:prstGeom prst="rect">
                <a:avLst/>
              </a:prstGeom>
              <a:blipFill>
                <a:blip r:embed="rId4"/>
                <a:stretch>
                  <a:fillRect/>
                </a:stretch>
              </a:blipFill>
            </p:spPr>
            <p:txBody>
              <a:bodyPr/>
              <a:lstStyle/>
              <a:p>
                <a:r>
                  <a:rPr lang="es-EC">
                    <a:noFill/>
                  </a:rPr>
                  <a:t> </a:t>
                </a:r>
              </a:p>
            </p:txBody>
          </p:sp>
        </mc:Fallback>
      </mc:AlternateContent>
      <p:sp>
        <p:nvSpPr>
          <p:cNvPr id="18" name="Rectángulo 17"/>
          <p:cNvSpPr/>
          <p:nvPr/>
        </p:nvSpPr>
        <p:spPr>
          <a:xfrm>
            <a:off x="3657600" y="1669686"/>
            <a:ext cx="5066440" cy="260574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graphicFrame>
        <p:nvGraphicFramePr>
          <p:cNvPr id="15" name="Tabla 14"/>
          <p:cNvGraphicFramePr>
            <a:graphicFrameLocks noGrp="1"/>
          </p:cNvGraphicFramePr>
          <p:nvPr>
            <p:extLst>
              <p:ext uri="{D42A27DB-BD31-4B8C-83A1-F6EECF244321}">
                <p14:modId xmlns:p14="http://schemas.microsoft.com/office/powerpoint/2010/main" val="1162657913"/>
              </p:ext>
            </p:extLst>
          </p:nvPr>
        </p:nvGraphicFramePr>
        <p:xfrm>
          <a:off x="239374" y="4975799"/>
          <a:ext cx="3913766" cy="1530908"/>
        </p:xfrm>
        <a:graphic>
          <a:graphicData uri="http://schemas.openxmlformats.org/drawingml/2006/table">
            <a:tbl>
              <a:tblPr firstRow="1" firstCol="1" bandRow="1">
                <a:tableStyleId>{7DF18680-E054-41AD-8BC1-D1AEF772440D}</a:tableStyleId>
              </a:tblPr>
              <a:tblGrid>
                <a:gridCol w="581850">
                  <a:extLst>
                    <a:ext uri="{9D8B030D-6E8A-4147-A177-3AD203B41FA5}">
                      <a16:colId xmlns:a16="http://schemas.microsoft.com/office/drawing/2014/main" val="20000"/>
                    </a:ext>
                  </a:extLst>
                </a:gridCol>
                <a:gridCol w="1135698">
                  <a:extLst>
                    <a:ext uri="{9D8B030D-6E8A-4147-A177-3AD203B41FA5}">
                      <a16:colId xmlns:a16="http://schemas.microsoft.com/office/drawing/2014/main" val="20001"/>
                    </a:ext>
                  </a:extLst>
                </a:gridCol>
                <a:gridCol w="597154">
                  <a:extLst>
                    <a:ext uri="{9D8B030D-6E8A-4147-A177-3AD203B41FA5}">
                      <a16:colId xmlns:a16="http://schemas.microsoft.com/office/drawing/2014/main" val="1044782014"/>
                    </a:ext>
                  </a:extLst>
                </a:gridCol>
                <a:gridCol w="695579">
                  <a:extLst>
                    <a:ext uri="{9D8B030D-6E8A-4147-A177-3AD203B41FA5}">
                      <a16:colId xmlns:a16="http://schemas.microsoft.com/office/drawing/2014/main" val="4223474499"/>
                    </a:ext>
                  </a:extLst>
                </a:gridCol>
                <a:gridCol w="475357">
                  <a:extLst>
                    <a:ext uri="{9D8B030D-6E8A-4147-A177-3AD203B41FA5}">
                      <a16:colId xmlns:a16="http://schemas.microsoft.com/office/drawing/2014/main" val="20004"/>
                    </a:ext>
                  </a:extLst>
                </a:gridCol>
                <a:gridCol w="428128">
                  <a:extLst>
                    <a:ext uri="{9D8B030D-6E8A-4147-A177-3AD203B41FA5}">
                      <a16:colId xmlns:a16="http://schemas.microsoft.com/office/drawing/2014/main" val="20005"/>
                    </a:ext>
                  </a:extLst>
                </a:gridCol>
              </a:tblGrid>
              <a:tr h="199847">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Zona</a:t>
                      </a:r>
                      <a:endParaRPr lang="es-EC" sz="1600" b="0" i="0" u="none" strike="noStrike" cap="none" dirty="0">
                        <a:solidFill>
                          <a:schemeClr val="tx1"/>
                        </a:solidFill>
                        <a:latin typeface="+mj-lt"/>
                        <a:ea typeface="+mn-ea"/>
                        <a:cs typeface="+mn-cs"/>
                        <a:sym typeface="Arial"/>
                      </a:endParaRPr>
                    </a:p>
                  </a:txBody>
                  <a:tcPr marL="68580" marR="68580"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Descripción</a:t>
                      </a:r>
                      <a:endParaRPr lang="es-EC" sz="1600" b="0" i="0" u="none" strike="noStrike" cap="none" dirty="0">
                        <a:solidFill>
                          <a:schemeClr val="tx1"/>
                        </a:solidFill>
                        <a:latin typeface="+mj-lt"/>
                        <a:ea typeface="+mn-ea"/>
                        <a:cs typeface="+mn-cs"/>
                        <a:sym typeface="Arial"/>
                      </a:endParaRPr>
                    </a:p>
                  </a:txBody>
                  <a:tcPr marL="68580" marR="68580" marT="0" marB="0"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olidFill>
                            <a:schemeClr val="lt1"/>
                          </a:solidFill>
                          <a:latin typeface="+mn-lt"/>
                          <a:ea typeface="+mn-ea"/>
                          <a:cs typeface="+mn-cs"/>
                          <a:sym typeface="Arial"/>
                        </a:rPr>
                        <a:t>Índices de Vegetación</a:t>
                      </a:r>
                      <a:endParaRPr lang="es-EC" sz="1600" b="0" i="0" u="none" strike="noStrike" kern="1200" cap="none" dirty="0">
                        <a:solidFill>
                          <a:schemeClr val="tx1"/>
                        </a:solidFill>
                        <a:latin typeface="+mn-lt"/>
                        <a:ea typeface="+mn-ea"/>
                        <a:cs typeface="+mn-cs"/>
                        <a:sym typeface="Arial"/>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399694">
                <a:tc vMerge="1">
                  <a:txBody>
                    <a:bodyPr/>
                    <a:lstStyle/>
                    <a:p>
                      <a:endParaRPr lang="es-EC"/>
                    </a:p>
                  </a:txBody>
                  <a:tcPr/>
                </a:tc>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NDVI</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TNDVI</a:t>
                      </a:r>
                    </a:p>
                  </a:txBody>
                  <a:tcPr marL="68580" marR="68580" marT="0"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Rango</a:t>
                      </a:r>
                      <a:endParaRPr lang="es-EC" sz="1600" b="0" i="0" u="none" strike="noStrike" cap="none" dirty="0">
                        <a:solidFill>
                          <a:schemeClr val="tx1"/>
                        </a:solidFill>
                        <a:latin typeface="+mj-lt"/>
                        <a:ea typeface="+mn-ea"/>
                        <a:cs typeface="+mn-cs"/>
                        <a:sym typeface="Arial"/>
                      </a:endParaRPr>
                    </a:p>
                  </a:txBody>
                  <a:tcPr marL="68580" marR="68580" marT="0" marB="0" anchor="ctr"/>
                </a:tc>
                <a:tc hMerge="1">
                  <a:txBody>
                    <a:bodyPr/>
                    <a:lstStyle/>
                    <a:p>
                      <a:endParaRPr lang="es-EC"/>
                    </a:p>
                  </a:txBody>
                  <a:tcPr/>
                </a:tc>
                <a:extLst>
                  <a:ext uri="{0D108BD9-81ED-4DB2-BD59-A6C34878D82A}">
                    <a16:rowId xmlns:a16="http://schemas.microsoft.com/office/drawing/2014/main" val="10001"/>
                  </a:ext>
                </a:extLst>
              </a:tr>
              <a:tr h="399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lt1"/>
                          </a:solidFill>
                          <a:latin typeface="+mj-lt"/>
                          <a:ea typeface="+mn-ea"/>
                          <a:cs typeface="+mn-cs"/>
                          <a:sym typeface="Arial"/>
                        </a:rPr>
                        <a:t>1</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algn="ctr">
                        <a:lnSpc>
                          <a:spcPct val="107000"/>
                        </a:lnSpc>
                        <a:spcAft>
                          <a:spcPts val="0"/>
                        </a:spcAft>
                      </a:pPr>
                      <a:r>
                        <a:rPr lang="es-EC" sz="1600" b="0" dirty="0">
                          <a:effectLst/>
                          <a:latin typeface="+mj-lt"/>
                        </a:rPr>
                        <a:t>IASA</a:t>
                      </a:r>
                      <a:endParaRPr lang="es-EC" sz="2000" b="0" kern="1200" dirty="0">
                        <a:solidFill>
                          <a:schemeClr val="dk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0.51</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1.01</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a:latin typeface="+mj-lt"/>
                          <a:sym typeface="Arial"/>
                        </a:rPr>
                        <a:t>A</a:t>
                      </a:r>
                      <a:endParaRPr lang="es-EC" sz="1600" b="0" i="0" u="none" strike="noStrike" cap="none">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 </a:t>
                      </a:r>
                      <a:endParaRPr lang="es-EC" sz="1600" b="0" i="0" u="none" strike="noStrike" cap="none" dirty="0">
                        <a:solidFill>
                          <a:schemeClr val="tx1"/>
                        </a:solidFill>
                        <a:latin typeface="+mj-lt"/>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 </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399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lt1"/>
                          </a:solidFill>
                          <a:latin typeface="+mj-lt"/>
                          <a:ea typeface="+mn-ea"/>
                          <a:cs typeface="+mn-cs"/>
                          <a:sym typeface="Arial"/>
                        </a:rPr>
                        <a:t>2</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i="0" u="none" strike="noStrike" cap="none" dirty="0">
                          <a:solidFill>
                            <a:schemeClr val="bg1"/>
                          </a:solidFill>
                          <a:latin typeface="+mj-lt"/>
                          <a:ea typeface="+mn-ea"/>
                          <a:cs typeface="+mn-cs"/>
                          <a:sym typeface="Arial"/>
                        </a:rPr>
                        <a:t>Calderón</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0.83</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1.24</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600" b="0" i="0" u="none" strike="noStrike" cap="none">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B</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bl>
          </a:graphicData>
        </a:graphic>
      </p:graphicFrame>
      <p:graphicFrame>
        <p:nvGraphicFramePr>
          <p:cNvPr id="19" name="Tabla 18"/>
          <p:cNvGraphicFramePr>
            <a:graphicFrameLocks noGrp="1"/>
          </p:cNvGraphicFramePr>
          <p:nvPr>
            <p:extLst>
              <p:ext uri="{D42A27DB-BD31-4B8C-83A1-F6EECF244321}">
                <p14:modId xmlns:p14="http://schemas.microsoft.com/office/powerpoint/2010/main" val="2820021525"/>
              </p:ext>
            </p:extLst>
          </p:nvPr>
        </p:nvGraphicFramePr>
        <p:xfrm>
          <a:off x="4527032" y="4982074"/>
          <a:ext cx="4197009" cy="1530908"/>
        </p:xfrm>
        <a:graphic>
          <a:graphicData uri="http://schemas.openxmlformats.org/drawingml/2006/table">
            <a:tbl>
              <a:tblPr firstRow="1" firstCol="1" bandRow="1">
                <a:tableStyleId>{7DF18680-E054-41AD-8BC1-D1AEF772440D}</a:tableStyleId>
              </a:tblPr>
              <a:tblGrid>
                <a:gridCol w="623959">
                  <a:extLst>
                    <a:ext uri="{9D8B030D-6E8A-4147-A177-3AD203B41FA5}">
                      <a16:colId xmlns:a16="http://schemas.microsoft.com/office/drawing/2014/main" val="20000"/>
                    </a:ext>
                  </a:extLst>
                </a:gridCol>
                <a:gridCol w="1129888">
                  <a:extLst>
                    <a:ext uri="{9D8B030D-6E8A-4147-A177-3AD203B41FA5}">
                      <a16:colId xmlns:a16="http://schemas.microsoft.com/office/drawing/2014/main" val="20001"/>
                    </a:ext>
                  </a:extLst>
                </a:gridCol>
                <a:gridCol w="728372">
                  <a:extLst>
                    <a:ext uri="{9D8B030D-6E8A-4147-A177-3AD203B41FA5}">
                      <a16:colId xmlns:a16="http://schemas.microsoft.com/office/drawing/2014/main" val="1044782014"/>
                    </a:ext>
                  </a:extLst>
                </a:gridCol>
                <a:gridCol w="745919">
                  <a:extLst>
                    <a:ext uri="{9D8B030D-6E8A-4147-A177-3AD203B41FA5}">
                      <a16:colId xmlns:a16="http://schemas.microsoft.com/office/drawing/2014/main" val="4223474499"/>
                    </a:ext>
                  </a:extLst>
                </a:gridCol>
                <a:gridCol w="509759">
                  <a:extLst>
                    <a:ext uri="{9D8B030D-6E8A-4147-A177-3AD203B41FA5}">
                      <a16:colId xmlns:a16="http://schemas.microsoft.com/office/drawing/2014/main" val="20004"/>
                    </a:ext>
                  </a:extLst>
                </a:gridCol>
                <a:gridCol w="459112">
                  <a:extLst>
                    <a:ext uri="{9D8B030D-6E8A-4147-A177-3AD203B41FA5}">
                      <a16:colId xmlns:a16="http://schemas.microsoft.com/office/drawing/2014/main" val="20005"/>
                    </a:ext>
                  </a:extLst>
                </a:gridCol>
              </a:tblGrid>
              <a:tr h="199847">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Zona</a:t>
                      </a:r>
                      <a:endParaRPr lang="es-EC" sz="1600" b="0" i="0" u="none" strike="noStrike" cap="none" dirty="0">
                        <a:solidFill>
                          <a:schemeClr val="tx1"/>
                        </a:solidFill>
                        <a:latin typeface="+mj-lt"/>
                        <a:ea typeface="+mn-ea"/>
                        <a:cs typeface="+mn-cs"/>
                        <a:sym typeface="Arial"/>
                      </a:endParaRPr>
                    </a:p>
                  </a:txBody>
                  <a:tcPr marL="68580" marR="68580"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Descripción</a:t>
                      </a:r>
                      <a:endParaRPr lang="es-EC" sz="1600" b="0" i="0" u="none" strike="noStrike" cap="none" dirty="0">
                        <a:solidFill>
                          <a:schemeClr val="tx1"/>
                        </a:solidFill>
                        <a:latin typeface="+mj-lt"/>
                        <a:ea typeface="+mn-ea"/>
                        <a:cs typeface="+mn-cs"/>
                        <a:sym typeface="Arial"/>
                      </a:endParaRPr>
                    </a:p>
                  </a:txBody>
                  <a:tcPr marL="68580" marR="68580" marT="0" marB="0"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kern="1200" cap="none" dirty="0">
                          <a:solidFill>
                            <a:schemeClr val="lt1"/>
                          </a:solidFill>
                          <a:latin typeface="+mn-lt"/>
                          <a:ea typeface="+mn-ea"/>
                          <a:cs typeface="+mn-cs"/>
                          <a:sym typeface="Arial"/>
                        </a:rPr>
                        <a:t>Índices de Vegetación</a:t>
                      </a:r>
                      <a:endParaRPr lang="es-EC" sz="1600" b="0" i="0" u="none" strike="noStrike" kern="1200" cap="none" dirty="0">
                        <a:solidFill>
                          <a:schemeClr val="tx1"/>
                        </a:solidFill>
                        <a:latin typeface="+mn-lt"/>
                        <a:ea typeface="+mn-ea"/>
                        <a:cs typeface="+mn-cs"/>
                        <a:sym typeface="Arial"/>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399694">
                <a:tc vMerge="1">
                  <a:txBody>
                    <a:bodyPr/>
                    <a:lstStyle/>
                    <a:p>
                      <a:endParaRPr lang="es-EC"/>
                    </a:p>
                  </a:txBody>
                  <a:tcPr/>
                </a:tc>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GNDVI</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SRG</a:t>
                      </a:r>
                    </a:p>
                  </a:txBody>
                  <a:tcPr marL="68580" marR="68580" marT="0"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Rango</a:t>
                      </a:r>
                      <a:endParaRPr lang="es-EC" sz="1600" b="0" i="0" u="none" strike="noStrike" cap="none" dirty="0">
                        <a:solidFill>
                          <a:schemeClr val="tx1"/>
                        </a:solidFill>
                        <a:latin typeface="+mj-lt"/>
                        <a:ea typeface="+mn-ea"/>
                        <a:cs typeface="+mn-cs"/>
                        <a:sym typeface="Arial"/>
                      </a:endParaRPr>
                    </a:p>
                  </a:txBody>
                  <a:tcPr marL="68580" marR="68580" marT="0" marB="0" anchor="ctr"/>
                </a:tc>
                <a:tc hMerge="1">
                  <a:txBody>
                    <a:bodyPr/>
                    <a:lstStyle/>
                    <a:p>
                      <a:endParaRPr lang="es-EC"/>
                    </a:p>
                  </a:txBody>
                  <a:tcPr/>
                </a:tc>
                <a:extLst>
                  <a:ext uri="{0D108BD9-81ED-4DB2-BD59-A6C34878D82A}">
                    <a16:rowId xmlns:a16="http://schemas.microsoft.com/office/drawing/2014/main" val="10001"/>
                  </a:ext>
                </a:extLst>
              </a:tr>
              <a:tr h="399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i="0" u="none" strike="noStrike" cap="none" dirty="0">
                          <a:solidFill>
                            <a:schemeClr val="tx1"/>
                          </a:solidFill>
                          <a:latin typeface="+mj-lt"/>
                          <a:ea typeface="+mn-ea"/>
                          <a:cs typeface="+mn-cs"/>
                          <a:sym typeface="Arial"/>
                        </a:rPr>
                        <a:t>2</a:t>
                      </a:r>
                    </a:p>
                  </a:txBody>
                  <a:tcPr marL="68580" marR="68580" marT="0" marB="0" anchor="ctr"/>
                </a:tc>
                <a:tc>
                  <a:txBody>
                    <a:bodyPr/>
                    <a:lstStyle/>
                    <a:p>
                      <a:pPr algn="ctr">
                        <a:lnSpc>
                          <a:spcPct val="107000"/>
                        </a:lnSpc>
                        <a:spcAft>
                          <a:spcPts val="0"/>
                        </a:spcAft>
                      </a:pPr>
                      <a:r>
                        <a:rPr lang="es-EC" sz="1600" b="0" dirty="0">
                          <a:effectLst/>
                          <a:latin typeface="+mj-lt"/>
                        </a:rPr>
                        <a:t>Calderón</a:t>
                      </a:r>
                      <a:endParaRPr lang="es-EC" sz="2000" b="0" kern="1200" dirty="0">
                        <a:solidFill>
                          <a:schemeClr val="dk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0.47</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2.78</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a:latin typeface="+mj-lt"/>
                          <a:sym typeface="Arial"/>
                        </a:rPr>
                        <a:t>A</a:t>
                      </a:r>
                      <a:endParaRPr lang="es-EC" sz="1600" b="0" i="0" u="none" strike="noStrike" cap="none">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 </a:t>
                      </a:r>
                      <a:endParaRPr lang="es-EC" sz="1600" b="0" i="0" u="none" strike="noStrike" cap="none" dirty="0">
                        <a:solidFill>
                          <a:schemeClr val="tx1"/>
                        </a:solidFill>
                        <a:latin typeface="+mj-lt"/>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 </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2"/>
                  </a:ext>
                </a:extLst>
              </a:tr>
              <a:tr h="399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lt1"/>
                          </a:solidFill>
                          <a:latin typeface="+mj-lt"/>
                          <a:ea typeface="+mn-ea"/>
                          <a:cs typeface="+mn-cs"/>
                          <a:sym typeface="Arial"/>
                        </a:rPr>
                        <a:t>1</a:t>
                      </a:r>
                      <a:endParaRPr lang="es-EC" sz="1600" b="0" i="0" u="none" strike="noStrike" cap="none" dirty="0">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i="0" u="none" strike="noStrike" cap="none" dirty="0">
                          <a:solidFill>
                            <a:schemeClr val="bg1"/>
                          </a:solidFill>
                          <a:latin typeface="+mj-lt"/>
                          <a:ea typeface="+mn-ea"/>
                          <a:cs typeface="+mn-cs"/>
                          <a:sym typeface="Arial"/>
                        </a:rPr>
                        <a:t>IASA</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0.67</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b="0" u="none" strike="noStrike" kern="1200" cap="none" dirty="0">
                          <a:solidFill>
                            <a:schemeClr val="dk1"/>
                          </a:solidFill>
                          <a:latin typeface="+mj-lt"/>
                          <a:ea typeface="+mn-ea"/>
                          <a:cs typeface="+mn-cs"/>
                          <a:sym typeface="Arial"/>
                        </a:rPr>
                        <a:t>5.12</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600" b="0" i="0" u="none" strike="noStrike" cap="none">
                        <a:solidFill>
                          <a:schemeClr val="tx1"/>
                        </a:solidFill>
                        <a:latin typeface="+mj-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u="none" strike="noStrike" cap="none" dirty="0">
                          <a:latin typeface="+mj-lt"/>
                          <a:sym typeface="Arial"/>
                        </a:rPr>
                        <a:t>B</a:t>
                      </a:r>
                      <a:endParaRPr lang="es-EC" sz="1600" b="0" i="0" u="none" strike="noStrike" cap="none" dirty="0">
                        <a:solidFill>
                          <a:schemeClr val="tx1"/>
                        </a:solidFill>
                        <a:latin typeface="+mj-lt"/>
                        <a:ea typeface="+mn-ea"/>
                        <a:cs typeface="+mn-cs"/>
                        <a:sym typeface="Arial"/>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774976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7643C9A-DA2B-4BD3-B809-44CDF6CBBACF}"/>
              </a:ext>
            </a:extLst>
          </p:cNvPr>
          <p:cNvSpPr/>
          <p:nvPr/>
        </p:nvSpPr>
        <p:spPr>
          <a:xfrm>
            <a:off x="1192393" y="2136338"/>
            <a:ext cx="6759214" cy="1754326"/>
          </a:xfrm>
          <a:prstGeom prst="rect">
            <a:avLst/>
          </a:prstGeom>
          <a:noFill/>
        </p:spPr>
        <p:txBody>
          <a:bodyPr wrap="square" lIns="91440" tIns="45720" rIns="91440" bIns="45720">
            <a:spAutoFit/>
          </a:bodyPr>
          <a:lstStyle/>
          <a:p>
            <a:pPr algn="ctr"/>
            <a:r>
              <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Resultados para Biomasa</a:t>
            </a:r>
          </a:p>
        </p:txBody>
      </p:sp>
    </p:spTree>
    <p:extLst>
      <p:ext uri="{BB962C8B-B14F-4D97-AF65-F5344CB8AC3E}">
        <p14:creationId xmlns:p14="http://schemas.microsoft.com/office/powerpoint/2010/main" val="26211968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1ADA8306-2668-4FF1-A3D7-F3DF72BDB199}"/>
              </a:ext>
            </a:extLst>
          </p:cNvPr>
          <p:cNvGraphicFramePr>
            <a:graphicFrameLocks noGrp="1"/>
          </p:cNvGraphicFramePr>
          <p:nvPr>
            <p:extLst>
              <p:ext uri="{D42A27DB-BD31-4B8C-83A1-F6EECF244321}">
                <p14:modId xmlns:p14="http://schemas.microsoft.com/office/powerpoint/2010/main" val="1960032749"/>
              </p:ext>
            </p:extLst>
          </p:nvPr>
        </p:nvGraphicFramePr>
        <p:xfrm>
          <a:off x="343727" y="1701005"/>
          <a:ext cx="2644638" cy="2030413"/>
        </p:xfrm>
        <a:graphic>
          <a:graphicData uri="http://schemas.openxmlformats.org/drawingml/2006/table">
            <a:tbl>
              <a:tblPr firstRow="1" firstCol="1" bandRow="1">
                <a:tableStyleId>{93296810-A885-4BE3-A3E7-6D5BEEA58F35}</a:tableStyleId>
              </a:tblPr>
              <a:tblGrid>
                <a:gridCol w="1322319">
                  <a:extLst>
                    <a:ext uri="{9D8B030D-6E8A-4147-A177-3AD203B41FA5}">
                      <a16:colId xmlns:a16="http://schemas.microsoft.com/office/drawing/2014/main" val="1017540038"/>
                    </a:ext>
                  </a:extLst>
                </a:gridCol>
                <a:gridCol w="1322319">
                  <a:extLst>
                    <a:ext uri="{9D8B030D-6E8A-4147-A177-3AD203B41FA5}">
                      <a16:colId xmlns:a16="http://schemas.microsoft.com/office/drawing/2014/main" val="3677694263"/>
                    </a:ext>
                  </a:extLst>
                </a:gridCol>
              </a:tblGrid>
              <a:tr h="190500">
                <a:tc>
                  <a:txBody>
                    <a:bodyPr/>
                    <a:lstStyle/>
                    <a:p>
                      <a:pPr algn="ctr">
                        <a:lnSpc>
                          <a:spcPct val="107000"/>
                        </a:lnSpc>
                        <a:spcAft>
                          <a:spcPts val="0"/>
                        </a:spcAft>
                      </a:pPr>
                      <a:r>
                        <a:rPr lang="es-ES" sz="1600" b="0" dirty="0">
                          <a:effectLst/>
                        </a:rPr>
                        <a:t>Tratamiento</a:t>
                      </a:r>
                      <a:endParaRPr lang="es-EC"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600" b="0" dirty="0">
                          <a:effectLst/>
                        </a:rPr>
                        <a:t>Biomasa (kg/m</a:t>
                      </a:r>
                      <a:r>
                        <a:rPr lang="es-ES" sz="1600" b="0" baseline="30000" dirty="0">
                          <a:effectLst/>
                        </a:rPr>
                        <a:t>2</a:t>
                      </a:r>
                      <a:r>
                        <a:rPr lang="es-ES" sz="1600" b="0" dirty="0">
                          <a:effectLst/>
                        </a:rPr>
                        <a:t>)</a:t>
                      </a:r>
                      <a:endParaRPr lang="es-EC"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09482155"/>
                  </a:ext>
                </a:extLst>
              </a:tr>
              <a:tr h="190500">
                <a:tc>
                  <a:txBody>
                    <a:bodyPr/>
                    <a:lstStyle/>
                    <a:p>
                      <a:pPr algn="ctr">
                        <a:lnSpc>
                          <a:spcPct val="107000"/>
                        </a:lnSpc>
                        <a:spcAft>
                          <a:spcPts val="0"/>
                        </a:spcAft>
                      </a:pPr>
                      <a:r>
                        <a:rPr lang="es-ES" sz="1600" b="0" dirty="0">
                          <a:effectLst/>
                        </a:rPr>
                        <a:t>T1</a:t>
                      </a:r>
                      <a:endParaRPr lang="es-EC"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s-EC" sz="1600" b="0" i="0" u="none" strike="noStrike">
                          <a:solidFill>
                            <a:srgbClr val="000000"/>
                          </a:solidFill>
                          <a:effectLst/>
                          <a:latin typeface="Calibri" panose="020F0502020204030204" pitchFamily="34" charset="0"/>
                        </a:rPr>
                        <a:t>8.646</a:t>
                      </a:r>
                    </a:p>
                  </a:txBody>
                  <a:tcPr marL="9525" marR="9525" marT="9525" marB="0" anchor="b"/>
                </a:tc>
                <a:extLst>
                  <a:ext uri="{0D108BD9-81ED-4DB2-BD59-A6C34878D82A}">
                    <a16:rowId xmlns:a16="http://schemas.microsoft.com/office/drawing/2014/main" val="1298670907"/>
                  </a:ext>
                </a:extLst>
              </a:tr>
              <a:tr h="190500">
                <a:tc>
                  <a:txBody>
                    <a:bodyPr/>
                    <a:lstStyle/>
                    <a:p>
                      <a:pPr algn="ctr">
                        <a:lnSpc>
                          <a:spcPct val="107000"/>
                        </a:lnSpc>
                        <a:spcAft>
                          <a:spcPts val="0"/>
                        </a:spcAft>
                      </a:pPr>
                      <a:r>
                        <a:rPr lang="es-ES" sz="1600" b="0">
                          <a:effectLst/>
                        </a:rPr>
                        <a:t>T2</a:t>
                      </a:r>
                      <a:endParaRPr lang="es-EC" sz="20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s-EC" sz="1600" b="0" i="0" u="none" strike="noStrike">
                          <a:solidFill>
                            <a:srgbClr val="000000"/>
                          </a:solidFill>
                          <a:effectLst/>
                          <a:latin typeface="Calibri" panose="020F0502020204030204" pitchFamily="34" charset="0"/>
                        </a:rPr>
                        <a:t>7.701</a:t>
                      </a:r>
                    </a:p>
                  </a:txBody>
                  <a:tcPr marL="9525" marR="9525" marT="9525" marB="0" anchor="b"/>
                </a:tc>
                <a:extLst>
                  <a:ext uri="{0D108BD9-81ED-4DB2-BD59-A6C34878D82A}">
                    <a16:rowId xmlns:a16="http://schemas.microsoft.com/office/drawing/2014/main" val="2726394286"/>
                  </a:ext>
                </a:extLst>
              </a:tr>
              <a:tr h="190500">
                <a:tc>
                  <a:txBody>
                    <a:bodyPr/>
                    <a:lstStyle/>
                    <a:p>
                      <a:pPr algn="ctr">
                        <a:lnSpc>
                          <a:spcPct val="107000"/>
                        </a:lnSpc>
                        <a:spcAft>
                          <a:spcPts val="0"/>
                        </a:spcAft>
                      </a:pPr>
                      <a:r>
                        <a:rPr lang="es-ES" sz="1600" b="0">
                          <a:effectLst/>
                        </a:rPr>
                        <a:t>T3</a:t>
                      </a:r>
                      <a:endParaRPr lang="es-EC" sz="20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s-EC" sz="1600" b="0" i="0" u="none" strike="noStrike">
                          <a:solidFill>
                            <a:srgbClr val="000000"/>
                          </a:solidFill>
                          <a:effectLst/>
                          <a:latin typeface="Calibri" panose="020F0502020204030204" pitchFamily="34" charset="0"/>
                        </a:rPr>
                        <a:t>8.758</a:t>
                      </a:r>
                    </a:p>
                  </a:txBody>
                  <a:tcPr marL="9525" marR="9525" marT="9525" marB="0" anchor="b"/>
                </a:tc>
                <a:extLst>
                  <a:ext uri="{0D108BD9-81ED-4DB2-BD59-A6C34878D82A}">
                    <a16:rowId xmlns:a16="http://schemas.microsoft.com/office/drawing/2014/main" val="2120755913"/>
                  </a:ext>
                </a:extLst>
              </a:tr>
              <a:tr h="190500">
                <a:tc>
                  <a:txBody>
                    <a:bodyPr/>
                    <a:lstStyle/>
                    <a:p>
                      <a:pPr algn="ctr">
                        <a:lnSpc>
                          <a:spcPct val="107000"/>
                        </a:lnSpc>
                        <a:spcAft>
                          <a:spcPts val="0"/>
                        </a:spcAft>
                      </a:pPr>
                      <a:r>
                        <a:rPr lang="es-ES" sz="1600" b="0">
                          <a:effectLst/>
                        </a:rPr>
                        <a:t>T4</a:t>
                      </a:r>
                      <a:endParaRPr lang="es-EC" sz="20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s-EC" sz="1600" b="0" i="0" u="none" strike="noStrike">
                          <a:solidFill>
                            <a:srgbClr val="000000"/>
                          </a:solidFill>
                          <a:effectLst/>
                          <a:latin typeface="Calibri" panose="020F0502020204030204" pitchFamily="34" charset="0"/>
                        </a:rPr>
                        <a:t>7.434</a:t>
                      </a:r>
                    </a:p>
                  </a:txBody>
                  <a:tcPr marL="9525" marR="9525" marT="9525" marB="0" anchor="b"/>
                </a:tc>
                <a:extLst>
                  <a:ext uri="{0D108BD9-81ED-4DB2-BD59-A6C34878D82A}">
                    <a16:rowId xmlns:a16="http://schemas.microsoft.com/office/drawing/2014/main" val="3182382408"/>
                  </a:ext>
                </a:extLst>
              </a:tr>
              <a:tr h="190500">
                <a:tc>
                  <a:txBody>
                    <a:bodyPr/>
                    <a:lstStyle/>
                    <a:p>
                      <a:pPr algn="ctr">
                        <a:lnSpc>
                          <a:spcPct val="107000"/>
                        </a:lnSpc>
                        <a:spcAft>
                          <a:spcPts val="0"/>
                        </a:spcAft>
                      </a:pPr>
                      <a:r>
                        <a:rPr lang="es-ES" sz="1600" b="0" dirty="0">
                          <a:effectLst/>
                        </a:rPr>
                        <a:t>T5</a:t>
                      </a:r>
                      <a:endParaRPr lang="es-EC"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s-EC" sz="1600" b="0" i="0" u="none" strike="noStrike">
                          <a:solidFill>
                            <a:srgbClr val="000000"/>
                          </a:solidFill>
                          <a:effectLst/>
                          <a:latin typeface="Calibri" panose="020F0502020204030204" pitchFamily="34" charset="0"/>
                        </a:rPr>
                        <a:t>7.559</a:t>
                      </a:r>
                    </a:p>
                  </a:txBody>
                  <a:tcPr marL="9525" marR="9525" marT="9525" marB="0" anchor="b"/>
                </a:tc>
                <a:extLst>
                  <a:ext uri="{0D108BD9-81ED-4DB2-BD59-A6C34878D82A}">
                    <a16:rowId xmlns:a16="http://schemas.microsoft.com/office/drawing/2014/main" val="2422277094"/>
                  </a:ext>
                </a:extLst>
              </a:tr>
              <a:tr h="190500">
                <a:tc>
                  <a:txBody>
                    <a:bodyPr/>
                    <a:lstStyle/>
                    <a:p>
                      <a:pPr algn="ctr">
                        <a:lnSpc>
                          <a:spcPct val="107000"/>
                        </a:lnSpc>
                        <a:spcAft>
                          <a:spcPts val="0"/>
                        </a:spcAft>
                      </a:pPr>
                      <a:r>
                        <a:rPr lang="es-ES" sz="1600" b="0">
                          <a:effectLst/>
                        </a:rPr>
                        <a:t>T6</a:t>
                      </a:r>
                      <a:endParaRPr lang="es-EC" sz="20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s-EC" sz="1600" b="0" i="0" u="none" strike="noStrike" dirty="0">
                          <a:solidFill>
                            <a:srgbClr val="000000"/>
                          </a:solidFill>
                          <a:effectLst/>
                          <a:latin typeface="Calibri" panose="020F0502020204030204" pitchFamily="34" charset="0"/>
                        </a:rPr>
                        <a:t>7.509</a:t>
                      </a:r>
                    </a:p>
                  </a:txBody>
                  <a:tcPr marL="9525" marR="9525" marT="9525" marB="0" anchor="b"/>
                </a:tc>
                <a:extLst>
                  <a:ext uri="{0D108BD9-81ED-4DB2-BD59-A6C34878D82A}">
                    <a16:rowId xmlns:a16="http://schemas.microsoft.com/office/drawing/2014/main" val="1115407368"/>
                  </a:ext>
                </a:extLst>
              </a:tr>
            </a:tbl>
          </a:graphicData>
        </a:graphic>
      </p:graphicFrame>
      <p:sp>
        <p:nvSpPr>
          <p:cNvPr id="4" name="Rectangle 1">
            <a:extLst>
              <a:ext uri="{FF2B5EF4-FFF2-40B4-BE49-F238E27FC236}">
                <a16:creationId xmlns:a16="http://schemas.microsoft.com/office/drawing/2014/main" id="{8C027512-C8F0-4AD5-B370-6A97E3B20B6D}"/>
              </a:ext>
            </a:extLst>
          </p:cNvPr>
          <p:cNvSpPr>
            <a:spLocks noChangeArrowheads="1"/>
          </p:cNvSpPr>
          <p:nvPr/>
        </p:nvSpPr>
        <p:spPr bwMode="auto">
          <a:xfrm>
            <a:off x="257589" y="1058432"/>
            <a:ext cx="28169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600" b="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Biomasa por tratamiento para la zona </a:t>
            </a:r>
            <a:r>
              <a:rPr kumimoji="0" lang="es-EC" altLang="es-EC" sz="1600" b="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húmeda (1)</a:t>
            </a:r>
            <a:endParaRPr kumimoji="0" lang="es-EC" altLang="es-EC" sz="2400" b="0" u="none" strike="noStrike" cap="none" normalizeH="0" baseline="0" dirty="0">
              <a:ln>
                <a:noFill/>
              </a:ln>
              <a:solidFill>
                <a:schemeClr val="tx1"/>
              </a:solidFill>
              <a:effectLst/>
              <a:latin typeface="+mj-lt"/>
            </a:endParaRPr>
          </a:p>
        </p:txBody>
      </p:sp>
      <p:sp>
        <p:nvSpPr>
          <p:cNvPr id="5" name="Rectangle 1">
            <a:extLst>
              <a:ext uri="{FF2B5EF4-FFF2-40B4-BE49-F238E27FC236}">
                <a16:creationId xmlns:a16="http://schemas.microsoft.com/office/drawing/2014/main" id="{79CE8E68-26E8-48D5-B014-9BB758154417}"/>
              </a:ext>
            </a:extLst>
          </p:cNvPr>
          <p:cNvSpPr>
            <a:spLocks noChangeArrowheads="1"/>
          </p:cNvSpPr>
          <p:nvPr/>
        </p:nvSpPr>
        <p:spPr bwMode="auto">
          <a:xfrm>
            <a:off x="343727" y="3853064"/>
            <a:ext cx="28169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600" b="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Biomasa por tratamiento para la zona </a:t>
            </a:r>
            <a:r>
              <a:rPr kumimoji="0" lang="es-EC" altLang="es-EC" sz="1600" b="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seca (2)</a:t>
            </a:r>
            <a:endParaRPr kumimoji="0" lang="es-EC" altLang="es-EC" sz="2400" b="0" u="none" strike="noStrike" cap="none" normalizeH="0" baseline="0" dirty="0">
              <a:ln>
                <a:noFill/>
              </a:ln>
              <a:solidFill>
                <a:schemeClr val="tx1"/>
              </a:solidFill>
              <a:effectLst/>
              <a:latin typeface="+mj-lt"/>
            </a:endParaRPr>
          </a:p>
        </p:txBody>
      </p:sp>
      <p:graphicFrame>
        <p:nvGraphicFramePr>
          <p:cNvPr id="6" name="Tabla 5">
            <a:extLst>
              <a:ext uri="{FF2B5EF4-FFF2-40B4-BE49-F238E27FC236}">
                <a16:creationId xmlns:a16="http://schemas.microsoft.com/office/drawing/2014/main" id="{122FE8C4-B7B9-4660-9FB7-943602D74C45}"/>
              </a:ext>
            </a:extLst>
          </p:cNvPr>
          <p:cNvGraphicFramePr>
            <a:graphicFrameLocks noGrp="1"/>
          </p:cNvGraphicFramePr>
          <p:nvPr>
            <p:extLst>
              <p:ext uri="{D42A27DB-BD31-4B8C-83A1-F6EECF244321}">
                <p14:modId xmlns:p14="http://schemas.microsoft.com/office/powerpoint/2010/main" val="344718389"/>
              </p:ext>
            </p:extLst>
          </p:nvPr>
        </p:nvGraphicFramePr>
        <p:xfrm>
          <a:off x="343725" y="4583869"/>
          <a:ext cx="2644640" cy="2030413"/>
        </p:xfrm>
        <a:graphic>
          <a:graphicData uri="http://schemas.openxmlformats.org/drawingml/2006/table">
            <a:tbl>
              <a:tblPr firstRow="1" firstCol="1" bandRow="1">
                <a:tableStyleId>{93296810-A885-4BE3-A3E7-6D5BEEA58F35}</a:tableStyleId>
              </a:tblPr>
              <a:tblGrid>
                <a:gridCol w="1322320">
                  <a:extLst>
                    <a:ext uri="{9D8B030D-6E8A-4147-A177-3AD203B41FA5}">
                      <a16:colId xmlns:a16="http://schemas.microsoft.com/office/drawing/2014/main" val="296197577"/>
                    </a:ext>
                  </a:extLst>
                </a:gridCol>
                <a:gridCol w="1322320">
                  <a:extLst>
                    <a:ext uri="{9D8B030D-6E8A-4147-A177-3AD203B41FA5}">
                      <a16:colId xmlns:a16="http://schemas.microsoft.com/office/drawing/2014/main" val="1479343943"/>
                    </a:ext>
                  </a:extLst>
                </a:gridCol>
              </a:tblGrid>
              <a:tr h="190500">
                <a:tc>
                  <a:txBody>
                    <a:bodyPr/>
                    <a:lstStyle/>
                    <a:p>
                      <a:pPr algn="ctr">
                        <a:lnSpc>
                          <a:spcPct val="107000"/>
                        </a:lnSpc>
                        <a:spcAft>
                          <a:spcPts val="0"/>
                        </a:spcAft>
                      </a:pPr>
                      <a:r>
                        <a:rPr lang="es-ES" sz="1600" b="0" dirty="0">
                          <a:effectLst/>
                        </a:rPr>
                        <a:t>Tratamiento</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600" b="0" dirty="0">
                          <a:effectLst/>
                        </a:rPr>
                        <a:t>Biomasa (kg/m</a:t>
                      </a:r>
                      <a:r>
                        <a:rPr lang="es-ES" sz="1600" b="0" baseline="30000" dirty="0">
                          <a:effectLst/>
                        </a:rPr>
                        <a:t>2</a:t>
                      </a:r>
                      <a:r>
                        <a:rPr lang="es-ES" sz="1600" b="0" dirty="0">
                          <a:effectLst/>
                        </a:rPr>
                        <a:t>)</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2090694"/>
                  </a:ext>
                </a:extLst>
              </a:tr>
              <a:tr h="190500">
                <a:tc>
                  <a:txBody>
                    <a:bodyPr/>
                    <a:lstStyle/>
                    <a:p>
                      <a:pPr algn="ctr">
                        <a:lnSpc>
                          <a:spcPct val="107000"/>
                        </a:lnSpc>
                        <a:spcAft>
                          <a:spcPts val="0"/>
                        </a:spcAft>
                      </a:pPr>
                      <a:r>
                        <a:rPr lang="es-ES" sz="1600" b="0" dirty="0">
                          <a:effectLst/>
                        </a:rPr>
                        <a:t>T1</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s-EC" sz="1600" b="0" i="0" u="none" strike="noStrike" dirty="0">
                          <a:solidFill>
                            <a:srgbClr val="000000"/>
                          </a:solidFill>
                          <a:effectLst/>
                          <a:latin typeface="Calibri" panose="020F0502020204030204" pitchFamily="34" charset="0"/>
                        </a:rPr>
                        <a:t>12.462</a:t>
                      </a:r>
                    </a:p>
                  </a:txBody>
                  <a:tcPr marL="9525" marR="9525" marT="9525" marB="0" anchor="b"/>
                </a:tc>
                <a:extLst>
                  <a:ext uri="{0D108BD9-81ED-4DB2-BD59-A6C34878D82A}">
                    <a16:rowId xmlns:a16="http://schemas.microsoft.com/office/drawing/2014/main" val="2652666666"/>
                  </a:ext>
                </a:extLst>
              </a:tr>
              <a:tr h="190500">
                <a:tc>
                  <a:txBody>
                    <a:bodyPr/>
                    <a:lstStyle/>
                    <a:p>
                      <a:pPr algn="ctr">
                        <a:lnSpc>
                          <a:spcPct val="107000"/>
                        </a:lnSpc>
                        <a:spcAft>
                          <a:spcPts val="0"/>
                        </a:spcAft>
                      </a:pPr>
                      <a:r>
                        <a:rPr lang="es-ES" sz="1600" b="0">
                          <a:effectLst/>
                        </a:rPr>
                        <a:t>T2</a:t>
                      </a:r>
                      <a:endParaRPr lang="es-EC"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s-EC" sz="1600" b="0" i="0" u="none" strike="noStrike" dirty="0">
                          <a:solidFill>
                            <a:srgbClr val="000000"/>
                          </a:solidFill>
                          <a:effectLst/>
                          <a:latin typeface="Calibri" panose="020F0502020204030204" pitchFamily="34" charset="0"/>
                        </a:rPr>
                        <a:t>14.621</a:t>
                      </a:r>
                    </a:p>
                  </a:txBody>
                  <a:tcPr marL="9525" marR="9525" marT="9525" marB="0" anchor="b"/>
                </a:tc>
                <a:extLst>
                  <a:ext uri="{0D108BD9-81ED-4DB2-BD59-A6C34878D82A}">
                    <a16:rowId xmlns:a16="http://schemas.microsoft.com/office/drawing/2014/main" val="4115774833"/>
                  </a:ext>
                </a:extLst>
              </a:tr>
              <a:tr h="190500">
                <a:tc>
                  <a:txBody>
                    <a:bodyPr/>
                    <a:lstStyle/>
                    <a:p>
                      <a:pPr algn="ctr">
                        <a:lnSpc>
                          <a:spcPct val="107000"/>
                        </a:lnSpc>
                        <a:spcAft>
                          <a:spcPts val="0"/>
                        </a:spcAft>
                      </a:pPr>
                      <a:r>
                        <a:rPr lang="es-ES" sz="1600" b="0">
                          <a:effectLst/>
                        </a:rPr>
                        <a:t>T3</a:t>
                      </a:r>
                      <a:endParaRPr lang="es-EC"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s-EC" sz="1600" b="0" i="0" u="none" strike="noStrike" dirty="0">
                          <a:solidFill>
                            <a:srgbClr val="000000"/>
                          </a:solidFill>
                          <a:effectLst/>
                          <a:latin typeface="Calibri" panose="020F0502020204030204" pitchFamily="34" charset="0"/>
                        </a:rPr>
                        <a:t>12.666</a:t>
                      </a:r>
                    </a:p>
                  </a:txBody>
                  <a:tcPr marL="9525" marR="9525" marT="9525" marB="0" anchor="b"/>
                </a:tc>
                <a:extLst>
                  <a:ext uri="{0D108BD9-81ED-4DB2-BD59-A6C34878D82A}">
                    <a16:rowId xmlns:a16="http://schemas.microsoft.com/office/drawing/2014/main" val="2781500983"/>
                  </a:ext>
                </a:extLst>
              </a:tr>
              <a:tr h="190500">
                <a:tc>
                  <a:txBody>
                    <a:bodyPr/>
                    <a:lstStyle/>
                    <a:p>
                      <a:pPr algn="ctr">
                        <a:lnSpc>
                          <a:spcPct val="107000"/>
                        </a:lnSpc>
                        <a:spcAft>
                          <a:spcPts val="0"/>
                        </a:spcAft>
                      </a:pPr>
                      <a:r>
                        <a:rPr lang="es-ES" sz="1600" b="0">
                          <a:effectLst/>
                        </a:rPr>
                        <a:t>T4</a:t>
                      </a:r>
                      <a:endParaRPr lang="es-EC"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s-EC" sz="1600" b="0" i="0" u="none" strike="noStrike" dirty="0">
                          <a:solidFill>
                            <a:srgbClr val="000000"/>
                          </a:solidFill>
                          <a:effectLst/>
                          <a:latin typeface="Calibri" panose="020F0502020204030204" pitchFamily="34" charset="0"/>
                        </a:rPr>
                        <a:t>16.263</a:t>
                      </a:r>
                    </a:p>
                  </a:txBody>
                  <a:tcPr marL="9525" marR="9525" marT="9525" marB="0" anchor="b"/>
                </a:tc>
                <a:extLst>
                  <a:ext uri="{0D108BD9-81ED-4DB2-BD59-A6C34878D82A}">
                    <a16:rowId xmlns:a16="http://schemas.microsoft.com/office/drawing/2014/main" val="4187127275"/>
                  </a:ext>
                </a:extLst>
              </a:tr>
              <a:tr h="190500">
                <a:tc>
                  <a:txBody>
                    <a:bodyPr/>
                    <a:lstStyle/>
                    <a:p>
                      <a:pPr algn="ctr">
                        <a:lnSpc>
                          <a:spcPct val="107000"/>
                        </a:lnSpc>
                        <a:spcAft>
                          <a:spcPts val="0"/>
                        </a:spcAft>
                      </a:pPr>
                      <a:r>
                        <a:rPr lang="es-ES" sz="1600" b="0">
                          <a:effectLst/>
                        </a:rPr>
                        <a:t>T5</a:t>
                      </a:r>
                      <a:endParaRPr lang="es-EC"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s-EC" sz="1600" b="0" i="0" u="none" strike="noStrike" dirty="0">
                          <a:solidFill>
                            <a:srgbClr val="000000"/>
                          </a:solidFill>
                          <a:effectLst/>
                          <a:latin typeface="Calibri" panose="020F0502020204030204" pitchFamily="34" charset="0"/>
                        </a:rPr>
                        <a:t>16.618</a:t>
                      </a:r>
                    </a:p>
                  </a:txBody>
                  <a:tcPr marL="9525" marR="9525" marT="9525" marB="0" anchor="b"/>
                </a:tc>
                <a:extLst>
                  <a:ext uri="{0D108BD9-81ED-4DB2-BD59-A6C34878D82A}">
                    <a16:rowId xmlns:a16="http://schemas.microsoft.com/office/drawing/2014/main" val="3427511224"/>
                  </a:ext>
                </a:extLst>
              </a:tr>
              <a:tr h="190500">
                <a:tc>
                  <a:txBody>
                    <a:bodyPr/>
                    <a:lstStyle/>
                    <a:p>
                      <a:pPr algn="ctr">
                        <a:lnSpc>
                          <a:spcPct val="107000"/>
                        </a:lnSpc>
                        <a:spcAft>
                          <a:spcPts val="0"/>
                        </a:spcAft>
                      </a:pPr>
                      <a:r>
                        <a:rPr lang="es-ES" sz="1600" b="0" dirty="0">
                          <a:effectLst/>
                        </a:rPr>
                        <a:t>T6</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s-EC" sz="1600" b="0" i="0" u="none" strike="noStrike" dirty="0">
                          <a:solidFill>
                            <a:srgbClr val="000000"/>
                          </a:solidFill>
                          <a:effectLst/>
                          <a:latin typeface="Calibri" panose="020F0502020204030204" pitchFamily="34" charset="0"/>
                        </a:rPr>
                        <a:t>15.191</a:t>
                      </a:r>
                    </a:p>
                  </a:txBody>
                  <a:tcPr marL="9525" marR="9525" marT="9525" marB="0" anchor="b"/>
                </a:tc>
                <a:extLst>
                  <a:ext uri="{0D108BD9-81ED-4DB2-BD59-A6C34878D82A}">
                    <a16:rowId xmlns:a16="http://schemas.microsoft.com/office/drawing/2014/main" val="3459162635"/>
                  </a:ext>
                </a:extLst>
              </a:tr>
            </a:tbl>
          </a:graphicData>
        </a:graphic>
      </p:graphicFrame>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77CDBDD5-F32F-4192-A52D-825E38CD8427}"/>
                  </a:ext>
                </a:extLst>
              </p:cNvPr>
              <p:cNvSpPr/>
              <p:nvPr/>
            </p:nvSpPr>
            <p:spPr>
              <a:xfrm>
                <a:off x="5423135" y="786356"/>
                <a:ext cx="1612429" cy="641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600" i="1">
                              <a:latin typeface="Cambria Math" panose="02040503050406030204" pitchFamily="18" charset="0"/>
                            </a:rPr>
                          </m:ctrlPr>
                        </m:dPr>
                        <m:e>
                          <m:eqArr>
                            <m:eqArrPr>
                              <m:ctrlPr>
                                <a:rPr lang="es-EC" sz="1600" i="1">
                                  <a:latin typeface="Cambria Math" panose="02040503050406030204" pitchFamily="18" charset="0"/>
                                </a:rPr>
                              </m:ctrlPr>
                            </m:eqArrPr>
                            <m:e>
                              <m:r>
                                <a:rPr lang="es-EC" sz="160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0">
                                      <a:latin typeface="Cambria Math" panose="02040503050406030204" pitchFamily="18" charset="0"/>
                                    </a:rPr>
                                    <m:t>0</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&gt;0.05</m:t>
                              </m:r>
                            </m:e>
                            <m:e>
                              <m:r>
                                <a:rPr lang="es-EC" sz="1600" i="0">
                                  <a:latin typeface="Cambria Math" panose="02040503050406030204" pitchFamily="18" charset="0"/>
                                </a:rPr>
                                <m:t>&amp;</m:t>
                              </m:r>
                              <m:sSub>
                                <m:sSubPr>
                                  <m:ctrlPr>
                                    <a:rPr lang="es-EC" sz="1600" i="1">
                                      <a:latin typeface="Cambria Math" panose="02040503050406030204" pitchFamily="18" charset="0"/>
                                    </a:rPr>
                                  </m:ctrlPr>
                                </m:sSubPr>
                                <m:e>
                                  <m:r>
                                    <a:rPr lang="es-EC" sz="1600" i="1">
                                      <a:latin typeface="Cambria Math" panose="02040503050406030204" pitchFamily="18" charset="0"/>
                                    </a:rPr>
                                    <m:t>𝐻</m:t>
                                  </m:r>
                                </m:e>
                                <m:sub>
                                  <m:r>
                                    <a:rPr lang="es-EC" sz="1600" i="1">
                                      <a:latin typeface="Cambria Math" panose="02040503050406030204" pitchFamily="18" charset="0"/>
                                    </a:rPr>
                                    <m:t>𝑎</m:t>
                                  </m:r>
                                </m:sub>
                              </m:sSub>
                              <m:r>
                                <a:rPr lang="es-EC" sz="1600" i="0">
                                  <a:latin typeface="Cambria Math" panose="02040503050406030204" pitchFamily="18" charset="0"/>
                                </a:rPr>
                                <m:t>=</m:t>
                              </m:r>
                              <m:r>
                                <a:rPr lang="es-EC" sz="1600" i="1">
                                  <a:latin typeface="Cambria Math" panose="02040503050406030204" pitchFamily="18" charset="0"/>
                                </a:rPr>
                                <m:t>𝜌</m:t>
                              </m:r>
                              <m:r>
                                <a:rPr lang="es-EC" sz="1600" i="0">
                                  <a:latin typeface="Cambria Math" panose="02040503050406030204" pitchFamily="18" charset="0"/>
                                </a:rPr>
                                <m:t>≤0.05</m:t>
                              </m:r>
                            </m:e>
                          </m:eqArr>
                        </m:e>
                      </m:d>
                    </m:oMath>
                  </m:oMathPara>
                </a14:m>
                <a:endParaRPr lang="es-EC" sz="1600" dirty="0"/>
              </a:p>
            </p:txBody>
          </p:sp>
        </mc:Choice>
        <mc:Fallback xmlns="">
          <p:sp>
            <p:nvSpPr>
              <p:cNvPr id="7" name="Rectángulo 6">
                <a:extLst>
                  <a:ext uri="{FF2B5EF4-FFF2-40B4-BE49-F238E27FC236}">
                    <a16:creationId xmlns:a16="http://schemas.microsoft.com/office/drawing/2014/main" id="{77CDBDD5-F32F-4192-A52D-825E38CD8427}"/>
                  </a:ext>
                </a:extLst>
              </p:cNvPr>
              <p:cNvSpPr>
                <a:spLocks noRot="1" noChangeAspect="1" noMove="1" noResize="1" noEditPoints="1" noAdjustHandles="1" noChangeArrowheads="1" noChangeShapeType="1" noTextEdit="1"/>
              </p:cNvSpPr>
              <p:nvPr/>
            </p:nvSpPr>
            <p:spPr>
              <a:xfrm>
                <a:off x="5423135" y="786356"/>
                <a:ext cx="1612429" cy="641586"/>
              </a:xfrm>
              <a:prstGeom prst="rect">
                <a:avLst/>
              </a:prstGeom>
              <a:blipFill>
                <a:blip r:embed="rId2"/>
                <a:stretch>
                  <a:fillRect/>
                </a:stretch>
              </a:blipFill>
            </p:spPr>
            <p:txBody>
              <a:bodyPr/>
              <a:lstStyle/>
              <a:p>
                <a:r>
                  <a:rPr lang="es-EC">
                    <a:noFill/>
                  </a:rPr>
                  <a:t> </a:t>
                </a:r>
              </a:p>
            </p:txBody>
          </p:sp>
        </mc:Fallback>
      </mc:AlternateContent>
      <p:sp>
        <p:nvSpPr>
          <p:cNvPr id="10" name="Título 1">
            <a:extLst>
              <a:ext uri="{FF2B5EF4-FFF2-40B4-BE49-F238E27FC236}">
                <a16:creationId xmlns:a16="http://schemas.microsoft.com/office/drawing/2014/main" id="{FE2846D0-A6A6-4C9F-B24B-95F952CA1104}"/>
              </a:ext>
            </a:extLst>
          </p:cNvPr>
          <p:cNvSpPr>
            <a:spLocks noGrp="1"/>
          </p:cNvSpPr>
          <p:nvPr>
            <p:ph type="title"/>
          </p:nvPr>
        </p:nvSpPr>
        <p:spPr>
          <a:xfrm>
            <a:off x="628650" y="392752"/>
            <a:ext cx="7886700" cy="576570"/>
          </a:xfrm>
        </p:spPr>
        <p:txBody>
          <a:bodyPr>
            <a:normAutofit/>
          </a:bodyPr>
          <a:lstStyle/>
          <a:p>
            <a:r>
              <a:rPr lang="es-ES" sz="3200" dirty="0">
                <a:cs typeface="Times New Roman" panose="02020603050405020304" pitchFamily="18" charset="0"/>
              </a:rPr>
              <a:t>Resultados</a:t>
            </a:r>
            <a:endParaRPr lang="es-EC" sz="3200" dirty="0">
              <a:cs typeface="Times New Roman" panose="02020603050405020304" pitchFamily="18" charset="0"/>
            </a:endParaRPr>
          </a:p>
        </p:txBody>
      </p:sp>
      <p:sp>
        <p:nvSpPr>
          <p:cNvPr id="12" name="Rectángulo 11">
            <a:extLst>
              <a:ext uri="{FF2B5EF4-FFF2-40B4-BE49-F238E27FC236}">
                <a16:creationId xmlns:a16="http://schemas.microsoft.com/office/drawing/2014/main" id="{16A5597C-A3F7-4DE6-8CB0-5C317C6686D5}"/>
              </a:ext>
            </a:extLst>
          </p:cNvPr>
          <p:cNvSpPr/>
          <p:nvPr/>
        </p:nvSpPr>
        <p:spPr>
          <a:xfrm>
            <a:off x="3657600" y="1690112"/>
            <a:ext cx="5066440" cy="2031325"/>
          </a:xfrm>
          <a:prstGeom prst="rect">
            <a:avLst/>
          </a:prstGeom>
          <a:ln>
            <a:solidFill>
              <a:schemeClr val="accent6"/>
            </a:solidFill>
          </a:ln>
        </p:spPr>
        <p:txBody>
          <a:bodyPr wrap="square">
            <a:spAutoFit/>
          </a:bodyPr>
          <a:lstStyle/>
          <a:p>
            <a:pPr algn="just"/>
            <a:r>
              <a:rPr lang="es-ES" i="1" dirty="0">
                <a:latin typeface="+mj-lt"/>
              </a:rPr>
              <a:t>Ho: La estimación de biomasa no presentan diferencias significativas en la caracterización del cultivo asociados a distintas zonas edafoclimáticas</a:t>
            </a:r>
          </a:p>
          <a:p>
            <a:pPr algn="just"/>
            <a:endParaRPr lang="es-ES" i="1" dirty="0">
              <a:latin typeface="+mj-lt"/>
            </a:endParaRPr>
          </a:p>
          <a:p>
            <a:pPr algn="just"/>
            <a:r>
              <a:rPr lang="es-ES" i="1" dirty="0">
                <a:latin typeface="+mj-lt"/>
              </a:rPr>
              <a:t>Ha: La estimación de biomasa presentan diferencias significativas en la caracterización del cultivo asociados a distintas zonas edafoclimáticas</a:t>
            </a:r>
            <a:r>
              <a:rPr lang="es-MX" i="1" dirty="0">
                <a:latin typeface="+mj-lt"/>
              </a:rPr>
              <a:t>.</a:t>
            </a:r>
          </a:p>
        </p:txBody>
      </p:sp>
      <p:sp>
        <p:nvSpPr>
          <p:cNvPr id="13" name="Rectángulo 12">
            <a:extLst>
              <a:ext uri="{FF2B5EF4-FFF2-40B4-BE49-F238E27FC236}">
                <a16:creationId xmlns:a16="http://schemas.microsoft.com/office/drawing/2014/main" id="{1EC199C5-378F-4B15-B264-52EA64115130}"/>
              </a:ext>
            </a:extLst>
          </p:cNvPr>
          <p:cNvSpPr/>
          <p:nvPr/>
        </p:nvSpPr>
        <p:spPr>
          <a:xfrm>
            <a:off x="4728020" y="3899689"/>
            <a:ext cx="2925599" cy="584775"/>
          </a:xfrm>
          <a:prstGeom prst="rect">
            <a:avLst/>
          </a:prstGeom>
        </p:spPr>
        <p:txBody>
          <a:bodyPr wrap="square">
            <a:spAutoFit/>
          </a:bodyPr>
          <a:lstStyle/>
          <a:p>
            <a:pPr algn="ctr"/>
            <a:r>
              <a:rPr lang="es-ES" sz="1600" dirty="0">
                <a:latin typeface="+mj-lt"/>
                <a:ea typeface="Calibri" panose="020F0502020204030204" pitchFamily="34" charset="0"/>
                <a:cs typeface="Times New Roman" panose="02020603050405020304" pitchFamily="18" charset="0"/>
              </a:rPr>
              <a:t>Análisis de Varianza (ADEVA) </a:t>
            </a:r>
          </a:p>
          <a:p>
            <a:pPr algn="ctr"/>
            <a:r>
              <a:rPr lang="es-ES" sz="1600" dirty="0">
                <a:latin typeface="+mj-lt"/>
                <a:ea typeface="Calibri" panose="020F0502020204030204" pitchFamily="34" charset="0"/>
                <a:cs typeface="Times New Roman" panose="02020603050405020304" pitchFamily="18" charset="0"/>
              </a:rPr>
              <a:t>por zonas</a:t>
            </a:r>
            <a:endParaRPr lang="es-EC" sz="1100" dirty="0">
              <a:effectLst/>
              <a:latin typeface="+mj-lt"/>
              <a:ea typeface="Calibri" panose="020F0502020204030204" pitchFamily="34" charset="0"/>
              <a:cs typeface="Times New Roman" panose="02020603050405020304" pitchFamily="18" charset="0"/>
            </a:endParaRPr>
          </a:p>
        </p:txBody>
      </p:sp>
      <p:graphicFrame>
        <p:nvGraphicFramePr>
          <p:cNvPr id="14" name="Tabla 13">
            <a:extLst>
              <a:ext uri="{FF2B5EF4-FFF2-40B4-BE49-F238E27FC236}">
                <a16:creationId xmlns:a16="http://schemas.microsoft.com/office/drawing/2014/main" id="{295BE58D-FB73-41ED-AC38-513B4A3C7321}"/>
              </a:ext>
            </a:extLst>
          </p:cNvPr>
          <p:cNvGraphicFramePr>
            <a:graphicFrameLocks noGrp="1"/>
          </p:cNvGraphicFramePr>
          <p:nvPr>
            <p:extLst>
              <p:ext uri="{D42A27DB-BD31-4B8C-83A1-F6EECF244321}">
                <p14:modId xmlns:p14="http://schemas.microsoft.com/office/powerpoint/2010/main" val="2450287332"/>
              </p:ext>
            </p:extLst>
          </p:nvPr>
        </p:nvGraphicFramePr>
        <p:xfrm>
          <a:off x="4519746" y="5762085"/>
          <a:ext cx="3540036" cy="782766"/>
        </p:xfrm>
        <a:graphic>
          <a:graphicData uri="http://schemas.openxmlformats.org/drawingml/2006/table">
            <a:tbl>
              <a:tblPr firstRow="1" firstCol="1" bandRow="1">
                <a:tableStyleId>{93296810-A885-4BE3-A3E7-6D5BEEA58F35}</a:tableStyleId>
              </a:tblPr>
              <a:tblGrid>
                <a:gridCol w="1045031">
                  <a:extLst>
                    <a:ext uri="{9D8B030D-6E8A-4147-A177-3AD203B41FA5}">
                      <a16:colId xmlns:a16="http://schemas.microsoft.com/office/drawing/2014/main" val="3842622745"/>
                    </a:ext>
                  </a:extLst>
                </a:gridCol>
                <a:gridCol w="888274">
                  <a:extLst>
                    <a:ext uri="{9D8B030D-6E8A-4147-A177-3AD203B41FA5}">
                      <a16:colId xmlns:a16="http://schemas.microsoft.com/office/drawing/2014/main" val="1823175535"/>
                    </a:ext>
                  </a:extLst>
                </a:gridCol>
                <a:gridCol w="721722">
                  <a:extLst>
                    <a:ext uri="{9D8B030D-6E8A-4147-A177-3AD203B41FA5}">
                      <a16:colId xmlns:a16="http://schemas.microsoft.com/office/drawing/2014/main" val="3600143759"/>
                    </a:ext>
                  </a:extLst>
                </a:gridCol>
                <a:gridCol w="885009">
                  <a:extLst>
                    <a:ext uri="{9D8B030D-6E8A-4147-A177-3AD203B41FA5}">
                      <a16:colId xmlns:a16="http://schemas.microsoft.com/office/drawing/2014/main" val="1168934136"/>
                    </a:ext>
                  </a:extLst>
                </a:gridCol>
              </a:tblGrid>
              <a:tr h="190500">
                <a:tc>
                  <a:txBody>
                    <a:bodyPr/>
                    <a:lstStyle/>
                    <a:p>
                      <a:pPr algn="ctr">
                        <a:lnSpc>
                          <a:spcPct val="107000"/>
                        </a:lnSpc>
                        <a:spcAft>
                          <a:spcPts val="0"/>
                        </a:spcAft>
                      </a:pPr>
                      <a:r>
                        <a:rPr lang="es-ES" sz="1600" b="0" dirty="0">
                          <a:effectLst/>
                        </a:rPr>
                        <a:t>Zona</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600" b="0" dirty="0">
                          <a:effectLst/>
                        </a:rPr>
                        <a:t>Medias</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s-ES" sz="1600" b="0">
                          <a:effectLst/>
                        </a:rPr>
                        <a:t>Rango</a:t>
                      </a:r>
                      <a:endParaRPr lang="es-EC"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3222938377"/>
                  </a:ext>
                </a:extLst>
              </a:tr>
              <a:tr h="190500">
                <a:tc>
                  <a:txBody>
                    <a:bodyPr/>
                    <a:lstStyle/>
                    <a:p>
                      <a:pPr algn="ctr">
                        <a:lnSpc>
                          <a:spcPct val="107000"/>
                        </a:lnSpc>
                        <a:spcAft>
                          <a:spcPts val="0"/>
                        </a:spcAft>
                      </a:pPr>
                      <a:r>
                        <a:rPr lang="es-ES" sz="1600" b="0" dirty="0" smtClean="0">
                          <a:effectLst/>
                          <a:latin typeface="+mn-lt"/>
                          <a:ea typeface="+mn-ea"/>
                          <a:cs typeface="+mn-cs"/>
                        </a:rPr>
                        <a:t>IASA</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600" b="0" dirty="0">
                          <a:effectLst/>
                        </a:rPr>
                        <a:t>7.93</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600" b="0" dirty="0">
                          <a:effectLst/>
                        </a:rPr>
                        <a:t>A</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sz="1600" b="0">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3696718"/>
                  </a:ext>
                </a:extLst>
              </a:tr>
              <a:tr h="190500">
                <a:tc>
                  <a:txBody>
                    <a:bodyPr/>
                    <a:lstStyle/>
                    <a:p>
                      <a:pPr algn="ctr">
                        <a:lnSpc>
                          <a:spcPct val="107000"/>
                        </a:lnSpc>
                        <a:spcAft>
                          <a:spcPts val="0"/>
                        </a:spcAft>
                      </a:pPr>
                      <a:r>
                        <a:rPr lang="es-ES" sz="1600" b="0" dirty="0" smtClean="0">
                          <a:effectLst/>
                          <a:latin typeface="+mn-lt"/>
                          <a:ea typeface="+mn-ea"/>
                          <a:cs typeface="+mn-cs"/>
                        </a:rPr>
                        <a:t>Calderón</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600" b="0" dirty="0">
                          <a:effectLst/>
                        </a:rPr>
                        <a:t>14.64</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sz="1600" b="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600" b="0" dirty="0">
                          <a:effectLst/>
                        </a:rPr>
                        <a:t>B</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6315175"/>
                  </a:ext>
                </a:extLst>
              </a:tr>
            </a:tbl>
          </a:graphicData>
        </a:graphic>
      </p:graphicFrame>
      <mc:AlternateContent xmlns:mc="http://schemas.openxmlformats.org/markup-compatibility/2006">
        <mc:Choice xmlns:a14="http://schemas.microsoft.com/office/drawing/2010/main" Requires="a14">
          <p:graphicFrame>
            <p:nvGraphicFramePr>
              <p:cNvPr id="15" name="Tabla 14">
                <a:extLst>
                  <a:ext uri="{FF2B5EF4-FFF2-40B4-BE49-F238E27FC236}">
                    <a16:creationId xmlns:a16="http://schemas.microsoft.com/office/drawing/2014/main" id="{F199D249-A96F-45E0-877C-8D54D88427A7}"/>
                  </a:ext>
                </a:extLst>
              </p:cNvPr>
              <p:cNvGraphicFramePr>
                <a:graphicFrameLocks noGrp="1"/>
              </p:cNvGraphicFramePr>
              <p:nvPr>
                <p:extLst>
                  <p:ext uri="{D42A27DB-BD31-4B8C-83A1-F6EECF244321}">
                    <p14:modId xmlns:p14="http://schemas.microsoft.com/office/powerpoint/2010/main" val="2693902035"/>
                  </p:ext>
                </p:extLst>
              </p:nvPr>
            </p:nvGraphicFramePr>
            <p:xfrm>
              <a:off x="4683353" y="4662716"/>
              <a:ext cx="3091992" cy="498602"/>
            </p:xfrm>
            <a:graphic>
              <a:graphicData uri="http://schemas.openxmlformats.org/drawingml/2006/table">
                <a:tbl>
                  <a:tblPr firstRow="1" firstCol="1" bandRow="1">
                    <a:tableStyleId>{93296810-A885-4BE3-A3E7-6D5BEEA58F35}</a:tableStyleId>
                  </a:tblPr>
                  <a:tblGrid>
                    <a:gridCol w="1545996">
                      <a:extLst>
                        <a:ext uri="{9D8B030D-6E8A-4147-A177-3AD203B41FA5}">
                          <a16:colId xmlns:a16="http://schemas.microsoft.com/office/drawing/2014/main" val="3980872718"/>
                        </a:ext>
                      </a:extLst>
                    </a:gridCol>
                    <a:gridCol w="1545996">
                      <a:extLst>
                        <a:ext uri="{9D8B030D-6E8A-4147-A177-3AD203B41FA5}">
                          <a16:colId xmlns:a16="http://schemas.microsoft.com/office/drawing/2014/main" val="1521141202"/>
                        </a:ext>
                      </a:extLst>
                    </a:gridCol>
                  </a:tblGrid>
                  <a:tr h="190500">
                    <a:tc>
                      <a:txBody>
                        <a:bodyPr/>
                        <a:lstStyle/>
                        <a:p>
                          <a:pPr algn="ctr">
                            <a:lnSpc>
                              <a:spcPct val="107000"/>
                            </a:lnSpc>
                            <a:spcAft>
                              <a:spcPts val="0"/>
                            </a:spcAft>
                          </a:pPr>
                          <a:r>
                            <a:rPr lang="es-ES" sz="1600" b="0" dirty="0">
                              <a:effectLst/>
                            </a:rPr>
                            <a:t>Factor variación</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s-ES" sz="1600" b="0" i="1" u="none" strike="noStrike" cap="none" smtClean="0">
                                  <a:latin typeface="Cambria Math" panose="02040503050406030204" pitchFamily="18" charset="0"/>
                                  <a:sym typeface="Arial"/>
                                </a:rPr>
                                <m:t>𝜌</m:t>
                              </m:r>
                            </m:oMath>
                          </a14:m>
                          <a:r>
                            <a:rPr lang="es-ES" sz="1600" b="0" u="none" strike="noStrike" kern="1200" cap="none" dirty="0">
                              <a:sym typeface="Arial"/>
                            </a:rPr>
                            <a:t> - valor </a:t>
                          </a:r>
                          <a:endParaRPr lang="es-EC" sz="1600" b="0" i="0" u="none" strike="noStrike" kern="1200" cap="none" dirty="0">
                            <a:solidFill>
                              <a:schemeClr val="tx1"/>
                            </a:solidFill>
                            <a:latin typeface="+mn-lt"/>
                            <a:ea typeface="+mn-ea"/>
                            <a:cs typeface="+mn-cs"/>
                            <a:sym typeface="Arial"/>
                          </a:endParaRPr>
                        </a:p>
                      </a:txBody>
                      <a:tcPr marL="68580" marR="68580" marT="0" marB="0" anchor="ctr"/>
                    </a:tc>
                    <a:extLst>
                      <a:ext uri="{0D108BD9-81ED-4DB2-BD59-A6C34878D82A}">
                        <a16:rowId xmlns:a16="http://schemas.microsoft.com/office/drawing/2014/main" val="2874056672"/>
                      </a:ext>
                    </a:extLst>
                  </a:tr>
                  <a:tr h="190500">
                    <a:tc>
                      <a:txBody>
                        <a:bodyPr/>
                        <a:lstStyle/>
                        <a:p>
                          <a:pPr algn="ctr">
                            <a:lnSpc>
                              <a:spcPct val="107000"/>
                            </a:lnSpc>
                            <a:spcAft>
                              <a:spcPts val="0"/>
                            </a:spcAft>
                          </a:pPr>
                          <a:r>
                            <a:rPr lang="es-ES" sz="1600" b="0" dirty="0">
                              <a:effectLst/>
                            </a:rPr>
                            <a:t>Z</a:t>
                          </a:r>
                          <a:r>
                            <a:rPr lang="es-ES" sz="1600" b="0" dirty="0" smtClean="0">
                              <a:effectLst/>
                            </a:rPr>
                            <a:t>onas</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600" b="0" dirty="0">
                              <a:effectLst/>
                            </a:rPr>
                            <a:t>&lt;0.0001</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8402909"/>
                      </a:ext>
                    </a:extLst>
                  </a:tr>
                </a:tbl>
              </a:graphicData>
            </a:graphic>
          </p:graphicFrame>
        </mc:Choice>
        <mc:Fallback>
          <p:graphicFrame>
            <p:nvGraphicFramePr>
              <p:cNvPr id="15" name="Tabla 14">
                <a:extLst>
                  <a:ext uri="{FF2B5EF4-FFF2-40B4-BE49-F238E27FC236}">
                    <a16:creationId xmlns:a16="http://schemas.microsoft.com/office/drawing/2014/main" id="{F199D249-A96F-45E0-877C-8D54D88427A7}"/>
                  </a:ext>
                </a:extLst>
              </p:cNvPr>
              <p:cNvGraphicFramePr>
                <a:graphicFrameLocks noGrp="1"/>
              </p:cNvGraphicFramePr>
              <p:nvPr>
                <p:extLst>
                  <p:ext uri="{D42A27DB-BD31-4B8C-83A1-F6EECF244321}">
                    <p14:modId xmlns:p14="http://schemas.microsoft.com/office/powerpoint/2010/main" val="2693902035"/>
                  </p:ext>
                </p:extLst>
              </p:nvPr>
            </p:nvGraphicFramePr>
            <p:xfrm>
              <a:off x="4683353" y="4662716"/>
              <a:ext cx="3091992" cy="498602"/>
            </p:xfrm>
            <a:graphic>
              <a:graphicData uri="http://schemas.openxmlformats.org/drawingml/2006/table">
                <a:tbl>
                  <a:tblPr firstRow="1" firstCol="1" bandRow="1">
                    <a:tableStyleId>{93296810-A885-4BE3-A3E7-6D5BEEA58F35}</a:tableStyleId>
                  </a:tblPr>
                  <a:tblGrid>
                    <a:gridCol w="1545996">
                      <a:extLst>
                        <a:ext uri="{9D8B030D-6E8A-4147-A177-3AD203B41FA5}">
                          <a16:colId xmlns:a16="http://schemas.microsoft.com/office/drawing/2014/main" val="3980872718"/>
                        </a:ext>
                      </a:extLst>
                    </a:gridCol>
                    <a:gridCol w="1545996">
                      <a:extLst>
                        <a:ext uri="{9D8B030D-6E8A-4147-A177-3AD203B41FA5}">
                          <a16:colId xmlns:a16="http://schemas.microsoft.com/office/drawing/2014/main" val="1521141202"/>
                        </a:ext>
                      </a:extLst>
                    </a:gridCol>
                  </a:tblGrid>
                  <a:tr h="249301">
                    <a:tc>
                      <a:txBody>
                        <a:bodyPr/>
                        <a:lstStyle/>
                        <a:p>
                          <a:pPr algn="ctr">
                            <a:lnSpc>
                              <a:spcPct val="107000"/>
                            </a:lnSpc>
                            <a:spcAft>
                              <a:spcPts val="0"/>
                            </a:spcAft>
                          </a:pPr>
                          <a:r>
                            <a:rPr lang="es-ES" sz="1600" b="0" dirty="0">
                              <a:effectLst/>
                            </a:rPr>
                            <a:t>Factor variación</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3"/>
                          <a:stretch>
                            <a:fillRect l="-100394" t="-21429" r="-1575" b="-145238"/>
                          </a:stretch>
                        </a:blipFill>
                      </a:tcPr>
                    </a:tc>
                    <a:extLst>
                      <a:ext uri="{0D108BD9-81ED-4DB2-BD59-A6C34878D82A}">
                        <a16:rowId xmlns:a16="http://schemas.microsoft.com/office/drawing/2014/main" val="2874056672"/>
                      </a:ext>
                    </a:extLst>
                  </a:tr>
                  <a:tr h="249301">
                    <a:tc>
                      <a:txBody>
                        <a:bodyPr/>
                        <a:lstStyle/>
                        <a:p>
                          <a:pPr algn="ctr">
                            <a:lnSpc>
                              <a:spcPct val="107000"/>
                            </a:lnSpc>
                            <a:spcAft>
                              <a:spcPts val="0"/>
                            </a:spcAft>
                          </a:pPr>
                          <a:r>
                            <a:rPr lang="es-ES" sz="1600" b="0" dirty="0">
                              <a:effectLst/>
                            </a:rPr>
                            <a:t>Z</a:t>
                          </a:r>
                          <a:r>
                            <a:rPr lang="es-ES" sz="1600" b="0" dirty="0" smtClean="0">
                              <a:effectLst/>
                            </a:rPr>
                            <a:t>onas</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600" b="0" dirty="0">
                              <a:effectLst/>
                            </a:rPr>
                            <a:t>&lt;0.0001</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8402909"/>
                      </a:ext>
                    </a:extLst>
                  </a:tr>
                </a:tbl>
              </a:graphicData>
            </a:graphic>
          </p:graphicFrame>
        </mc:Fallback>
      </mc:AlternateContent>
      <p:sp>
        <p:nvSpPr>
          <p:cNvPr id="16" name="Rectángulo 15">
            <a:extLst>
              <a:ext uri="{FF2B5EF4-FFF2-40B4-BE49-F238E27FC236}">
                <a16:creationId xmlns:a16="http://schemas.microsoft.com/office/drawing/2014/main" id="{C3C02B69-B156-485B-9D32-EF3D4CBFCE99}"/>
              </a:ext>
            </a:extLst>
          </p:cNvPr>
          <p:cNvSpPr/>
          <p:nvPr/>
        </p:nvSpPr>
        <p:spPr>
          <a:xfrm>
            <a:off x="2972414" y="5343621"/>
            <a:ext cx="6513870" cy="338554"/>
          </a:xfrm>
          <a:prstGeom prst="rect">
            <a:avLst/>
          </a:prstGeom>
        </p:spPr>
        <p:txBody>
          <a:bodyPr wrap="square">
            <a:spAutoFit/>
          </a:bodyPr>
          <a:lstStyle/>
          <a:p>
            <a:pPr algn="ctr"/>
            <a:r>
              <a:rPr lang="es-ES" sz="1600" dirty="0">
                <a:latin typeface="+mj-lt"/>
                <a:ea typeface="Calibri" panose="020F0502020204030204" pitchFamily="34" charset="0"/>
              </a:rPr>
              <a:t>Resultados de la prueba de Fisher para biomasa</a:t>
            </a:r>
            <a:endParaRPr lang="es-EC" sz="1600" dirty="0">
              <a:latin typeface="+mj-lt"/>
            </a:endParaRPr>
          </a:p>
        </p:txBody>
      </p:sp>
    </p:spTree>
    <p:extLst>
      <p:ext uri="{BB962C8B-B14F-4D97-AF65-F5344CB8AC3E}">
        <p14:creationId xmlns:p14="http://schemas.microsoft.com/office/powerpoint/2010/main" val="17788604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9697A0A-81B4-4150-AB11-16DF37CB0520}"/>
              </a:ext>
            </a:extLst>
          </p:cNvPr>
          <p:cNvSpPr/>
          <p:nvPr/>
        </p:nvSpPr>
        <p:spPr>
          <a:xfrm>
            <a:off x="1192393" y="2136338"/>
            <a:ext cx="6759214" cy="2585323"/>
          </a:xfrm>
          <a:prstGeom prst="rect">
            <a:avLst/>
          </a:prstGeom>
          <a:noFill/>
        </p:spPr>
        <p:txBody>
          <a:bodyPr wrap="square" lIns="91440" tIns="45720" rIns="91440" bIns="45720">
            <a:spAutoFit/>
          </a:bodyPr>
          <a:lstStyle/>
          <a:p>
            <a:pPr algn="ctr"/>
            <a:r>
              <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Conclusiones </a:t>
            </a:r>
          </a:p>
          <a:p>
            <a:pPr algn="ctr"/>
            <a:r>
              <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 </a:t>
            </a:r>
          </a:p>
          <a:p>
            <a:pPr algn="ctr"/>
            <a:r>
              <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a:t>
            </a:r>
            <a:r>
              <a:rPr lang="es-E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ecomendaciones</a:t>
            </a:r>
            <a:endPar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7608516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87ACC-F3E0-4930-9C1E-8896CADDE516}"/>
              </a:ext>
            </a:extLst>
          </p:cNvPr>
          <p:cNvSpPr>
            <a:spLocks noGrp="1"/>
          </p:cNvSpPr>
          <p:nvPr>
            <p:ph type="title"/>
          </p:nvPr>
        </p:nvSpPr>
        <p:spPr>
          <a:xfrm>
            <a:off x="628650" y="365127"/>
            <a:ext cx="7886700" cy="999650"/>
          </a:xfrm>
        </p:spPr>
        <p:txBody>
          <a:bodyPr>
            <a:normAutofit/>
          </a:bodyPr>
          <a:lstStyle/>
          <a:p>
            <a:r>
              <a:rPr lang="es-ES" sz="3200" dirty="0">
                <a:cs typeface="Times New Roman" panose="02020603050405020304" pitchFamily="18" charset="0"/>
              </a:rPr>
              <a:t>Conclusiones</a:t>
            </a:r>
            <a:endParaRPr lang="es-EC" sz="3200" dirty="0">
              <a:cs typeface="Times New Roman" panose="02020603050405020304" pitchFamily="18" charset="0"/>
            </a:endParaRPr>
          </a:p>
        </p:txBody>
      </p:sp>
      <p:sp>
        <p:nvSpPr>
          <p:cNvPr id="3" name="Marcador de contenido 2">
            <a:extLst>
              <a:ext uri="{FF2B5EF4-FFF2-40B4-BE49-F238E27FC236}">
                <a16:creationId xmlns:a16="http://schemas.microsoft.com/office/drawing/2014/main" id="{2060A8CE-E8A1-46CA-9687-25029173C7B1}"/>
              </a:ext>
            </a:extLst>
          </p:cNvPr>
          <p:cNvSpPr>
            <a:spLocks noGrp="1"/>
          </p:cNvSpPr>
          <p:nvPr>
            <p:ph idx="1"/>
          </p:nvPr>
        </p:nvSpPr>
        <p:spPr>
          <a:xfrm>
            <a:off x="628650" y="1634465"/>
            <a:ext cx="7886700" cy="4667249"/>
          </a:xfrm>
        </p:spPr>
        <p:txBody>
          <a:bodyPr>
            <a:normAutofit fontScale="70000" lnSpcReduction="20000"/>
          </a:bodyPr>
          <a:lstStyle/>
          <a:p>
            <a:pPr algn="just"/>
            <a:r>
              <a:rPr lang="es-EC" dirty="0">
                <a:latin typeface="+mj-lt"/>
              </a:rPr>
              <a:t>El uso de tecnologías geoespaciales permite la caracterización del cultivo de chocho aplicando métodos de control biológico en diferentes zonas </a:t>
            </a:r>
            <a:r>
              <a:rPr lang="es-EC" dirty="0" err="1">
                <a:latin typeface="+mj-lt"/>
              </a:rPr>
              <a:t>edafoclimáticas</a:t>
            </a:r>
            <a:r>
              <a:rPr lang="es-EC" dirty="0">
                <a:latin typeface="+mj-lt"/>
              </a:rPr>
              <a:t>. Para el proyecto se utilizaron dos sensores diferentes, un </a:t>
            </a:r>
            <a:r>
              <a:rPr lang="es-EC" dirty="0" err="1">
                <a:latin typeface="+mj-lt"/>
              </a:rPr>
              <a:t>espectroradiómetro</a:t>
            </a:r>
            <a:r>
              <a:rPr lang="es-EC" dirty="0">
                <a:latin typeface="+mj-lt"/>
              </a:rPr>
              <a:t> y una cámara </a:t>
            </a:r>
            <a:r>
              <a:rPr lang="es-EC" dirty="0" err="1">
                <a:latin typeface="+mj-lt"/>
              </a:rPr>
              <a:t>multiespectral</a:t>
            </a:r>
            <a:r>
              <a:rPr lang="es-EC" dirty="0">
                <a:latin typeface="+mj-lt"/>
              </a:rPr>
              <a:t> montada en un UAV. Con el </a:t>
            </a:r>
            <a:r>
              <a:rPr lang="es-EC" dirty="0" err="1">
                <a:latin typeface="+mj-lt"/>
              </a:rPr>
              <a:t>espectroradiómetro</a:t>
            </a:r>
            <a:r>
              <a:rPr lang="es-EC" dirty="0">
                <a:latin typeface="+mj-lt"/>
              </a:rPr>
              <a:t> se determinó que se puede diferenciar el comportamiento espectral del cultivo en las variables establecidas, tratamientos, genotipos, estados fenológicos y zonas, mientras que con la cámara </a:t>
            </a:r>
            <a:r>
              <a:rPr lang="es-EC" dirty="0" err="1">
                <a:latin typeface="+mj-lt"/>
              </a:rPr>
              <a:t>multiespectral</a:t>
            </a:r>
            <a:r>
              <a:rPr lang="es-EC" dirty="0">
                <a:latin typeface="+mj-lt"/>
              </a:rPr>
              <a:t> RGNIR no se logró discriminar los genotipos ni los tratamientos, pero si se encontraron diferencias entre estados fenológicos y zonas.</a:t>
            </a:r>
          </a:p>
          <a:p>
            <a:pPr algn="just"/>
            <a:r>
              <a:rPr lang="es-EC" dirty="0">
                <a:latin typeface="+mj-lt"/>
              </a:rPr>
              <a:t>Los índices NDVI, TNDVI, SRRE y NDRE generados a partir de firmas espectrales permiten diferenciar las variedades de chocho, F3 (ECU-2658 x ECU-8415) e I-451 </a:t>
            </a:r>
            <a:r>
              <a:rPr lang="es-EC" dirty="0" err="1">
                <a:latin typeface="+mj-lt"/>
              </a:rPr>
              <a:t>Guaranguito</a:t>
            </a:r>
            <a:r>
              <a:rPr lang="es-EC" dirty="0">
                <a:latin typeface="+mj-lt"/>
              </a:rPr>
              <a:t>. Obteniendo mejores resultados para el genotipo </a:t>
            </a:r>
            <a:r>
              <a:rPr lang="es-EC" dirty="0"/>
              <a:t>F3 (ECU-2658 x ECU-8415) </a:t>
            </a:r>
            <a:r>
              <a:rPr lang="es-EC" dirty="0">
                <a:latin typeface="+mj-lt"/>
              </a:rPr>
              <a:t>debido a la arquitectura genética que este presenta para la adaptabilidad a diferentes condiciones edafoclimáticas. Si bien todos los índices de vegetación permiten diferenciar un genotipo de otro, los índices NDVI y TNDVI presentaron una mayor sensibilidad en las dos zonas.</a:t>
            </a:r>
          </a:p>
        </p:txBody>
      </p:sp>
    </p:spTree>
    <p:extLst>
      <p:ext uri="{BB962C8B-B14F-4D97-AF65-F5344CB8AC3E}">
        <p14:creationId xmlns:p14="http://schemas.microsoft.com/office/powerpoint/2010/main" val="38259611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87ACC-F3E0-4930-9C1E-8896CADDE516}"/>
              </a:ext>
            </a:extLst>
          </p:cNvPr>
          <p:cNvSpPr>
            <a:spLocks noGrp="1"/>
          </p:cNvSpPr>
          <p:nvPr>
            <p:ph type="title"/>
          </p:nvPr>
        </p:nvSpPr>
        <p:spPr>
          <a:xfrm>
            <a:off x="628650" y="365127"/>
            <a:ext cx="7886700" cy="999650"/>
          </a:xfrm>
        </p:spPr>
        <p:txBody>
          <a:bodyPr>
            <a:normAutofit/>
          </a:bodyPr>
          <a:lstStyle/>
          <a:p>
            <a:r>
              <a:rPr lang="es-ES" sz="3200" dirty="0">
                <a:cs typeface="Times New Roman" panose="02020603050405020304" pitchFamily="18" charset="0"/>
              </a:rPr>
              <a:t>Conclusiones</a:t>
            </a:r>
            <a:endParaRPr lang="es-EC" sz="3200" dirty="0">
              <a:cs typeface="Times New Roman" panose="02020603050405020304" pitchFamily="18" charset="0"/>
            </a:endParaRPr>
          </a:p>
        </p:txBody>
      </p:sp>
      <p:sp>
        <p:nvSpPr>
          <p:cNvPr id="3" name="Marcador de contenido 2">
            <a:extLst>
              <a:ext uri="{FF2B5EF4-FFF2-40B4-BE49-F238E27FC236}">
                <a16:creationId xmlns:a16="http://schemas.microsoft.com/office/drawing/2014/main" id="{2060A8CE-E8A1-46CA-9687-25029173C7B1}"/>
              </a:ext>
            </a:extLst>
          </p:cNvPr>
          <p:cNvSpPr>
            <a:spLocks noGrp="1"/>
          </p:cNvSpPr>
          <p:nvPr>
            <p:ph idx="1"/>
          </p:nvPr>
        </p:nvSpPr>
        <p:spPr>
          <a:xfrm>
            <a:off x="628650" y="1634465"/>
            <a:ext cx="7886700" cy="4667249"/>
          </a:xfrm>
        </p:spPr>
        <p:txBody>
          <a:bodyPr>
            <a:normAutofit fontScale="85000" lnSpcReduction="20000"/>
          </a:bodyPr>
          <a:lstStyle/>
          <a:p>
            <a:pPr algn="just"/>
            <a:r>
              <a:rPr lang="es-EC" dirty="0">
                <a:latin typeface="+mj-lt"/>
              </a:rPr>
              <a:t>Al analizar los métodos de control biológico mediante los índices NDVI, TNDVI, SRRE y NDRE generados a partir de firmas espectrales se establece que para la zona 1 la desinfección de semilla fue el mejor método para prevenir enfermedades y obtener una buena producción de chocho, a diferencia de la zona 2, donde la inoculación de </a:t>
            </a:r>
            <a:r>
              <a:rPr lang="es-EC" i="1" dirty="0" err="1">
                <a:latin typeface="+mj-lt"/>
              </a:rPr>
              <a:t>Bacillus</a:t>
            </a:r>
            <a:r>
              <a:rPr lang="es-EC" dirty="0">
                <a:latin typeface="+mj-lt"/>
              </a:rPr>
              <a:t> </a:t>
            </a:r>
            <a:r>
              <a:rPr lang="es-EC" dirty="0" err="1">
                <a:latin typeface="+mj-lt"/>
              </a:rPr>
              <a:t>spp</a:t>
            </a:r>
            <a:r>
              <a:rPr lang="es-EC" dirty="0">
                <a:latin typeface="+mj-lt"/>
              </a:rPr>
              <a:t>. en dos fases fenológicas dio mejores resultados que la desinfección de semilla. Es decir, para una zona seca es más adecuado la inoculación de </a:t>
            </a:r>
            <a:r>
              <a:rPr lang="es-EC" i="1" dirty="0" err="1">
                <a:latin typeface="+mj-lt"/>
              </a:rPr>
              <a:t>Bacillus</a:t>
            </a:r>
            <a:r>
              <a:rPr lang="es-EC" dirty="0">
                <a:latin typeface="+mj-lt"/>
              </a:rPr>
              <a:t> y para una zona húmeda es más adecuado la desinfección de semilla por radiación solar. </a:t>
            </a:r>
          </a:p>
          <a:p>
            <a:pPr algn="just"/>
            <a:r>
              <a:rPr lang="es-EC" dirty="0">
                <a:latin typeface="+mj-lt"/>
              </a:rPr>
              <a:t>Los índices NDVI, TNDVI, SRRE y NDRE generados a partir de firmas espectrales permiten caracterizar el desarrollo vegetativo del cultivo en las dos zonas e identificar cuál de las zonas favorece a su desarrollo, dando como resultado que la zona 2 presenta mejores características tanto en el tipo de suelo como en la precipitación anual requerida por el cultivo.</a:t>
            </a:r>
          </a:p>
          <a:p>
            <a:pPr marL="0" indent="0" algn="just">
              <a:buNone/>
            </a:pPr>
            <a:endParaRPr lang="es-EC" dirty="0">
              <a:latin typeface="+mj-lt"/>
            </a:endParaRPr>
          </a:p>
        </p:txBody>
      </p:sp>
    </p:spTree>
    <p:extLst>
      <p:ext uri="{BB962C8B-B14F-4D97-AF65-F5344CB8AC3E}">
        <p14:creationId xmlns:p14="http://schemas.microsoft.com/office/powerpoint/2010/main" val="4709451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87ACC-F3E0-4930-9C1E-8896CADDE516}"/>
              </a:ext>
            </a:extLst>
          </p:cNvPr>
          <p:cNvSpPr>
            <a:spLocks noGrp="1"/>
          </p:cNvSpPr>
          <p:nvPr>
            <p:ph type="title"/>
          </p:nvPr>
        </p:nvSpPr>
        <p:spPr>
          <a:xfrm>
            <a:off x="628650" y="365127"/>
            <a:ext cx="7886700" cy="999650"/>
          </a:xfrm>
        </p:spPr>
        <p:txBody>
          <a:bodyPr>
            <a:normAutofit/>
          </a:bodyPr>
          <a:lstStyle/>
          <a:p>
            <a:r>
              <a:rPr lang="es-ES" sz="3200" dirty="0">
                <a:cs typeface="Times New Roman" panose="02020603050405020304" pitchFamily="18" charset="0"/>
              </a:rPr>
              <a:t>Conclusiones</a:t>
            </a:r>
            <a:endParaRPr lang="es-EC" sz="3200" dirty="0">
              <a:cs typeface="Times New Roman" panose="02020603050405020304" pitchFamily="18" charset="0"/>
            </a:endParaRPr>
          </a:p>
        </p:txBody>
      </p:sp>
      <p:sp>
        <p:nvSpPr>
          <p:cNvPr id="3" name="Marcador de contenido 2">
            <a:extLst>
              <a:ext uri="{FF2B5EF4-FFF2-40B4-BE49-F238E27FC236}">
                <a16:creationId xmlns:a16="http://schemas.microsoft.com/office/drawing/2014/main" id="{2060A8CE-E8A1-46CA-9687-25029173C7B1}"/>
              </a:ext>
            </a:extLst>
          </p:cNvPr>
          <p:cNvSpPr>
            <a:spLocks noGrp="1"/>
          </p:cNvSpPr>
          <p:nvPr>
            <p:ph idx="1"/>
          </p:nvPr>
        </p:nvSpPr>
        <p:spPr>
          <a:xfrm>
            <a:off x="628650" y="1634465"/>
            <a:ext cx="7886700" cy="4667249"/>
          </a:xfrm>
        </p:spPr>
        <p:txBody>
          <a:bodyPr>
            <a:normAutofit fontScale="77500" lnSpcReduction="20000"/>
          </a:bodyPr>
          <a:lstStyle/>
          <a:p>
            <a:pPr algn="just"/>
            <a:r>
              <a:rPr lang="es-EC" dirty="0">
                <a:latin typeface="+mj-lt"/>
              </a:rPr>
              <a:t>Los índices NDVI, TNDVI, </a:t>
            </a:r>
            <a:r>
              <a:rPr lang="es-EC" dirty="0" smtClean="0">
                <a:latin typeface="+mj-lt"/>
              </a:rPr>
              <a:t>GNDVI y </a:t>
            </a:r>
            <a:r>
              <a:rPr lang="es-EC" dirty="0">
                <a:latin typeface="+mj-lt"/>
              </a:rPr>
              <a:t>SRG </a:t>
            </a:r>
            <a:r>
              <a:rPr lang="es-EC" dirty="0" smtClean="0">
                <a:latin typeface="+mj-lt"/>
              </a:rPr>
              <a:t>generados </a:t>
            </a:r>
            <a:r>
              <a:rPr lang="es-EC" dirty="0">
                <a:latin typeface="+mj-lt"/>
              </a:rPr>
              <a:t>a partir de imágenes </a:t>
            </a:r>
            <a:r>
              <a:rPr lang="es-EC" dirty="0" err="1">
                <a:latin typeface="+mj-lt"/>
              </a:rPr>
              <a:t>multiespectrales</a:t>
            </a:r>
            <a:r>
              <a:rPr lang="es-EC" dirty="0">
                <a:latin typeface="+mj-lt"/>
              </a:rPr>
              <a:t> permiten caracterizar el desarrollo vegetativo del cultivo e identificar cuál de las zonas es mejor para su desarrollo. El índice NDVI y TNDVI que utilizan la banda NIR establecen que la zona 2 presenta mejores características que la zona 1 en cuanto a la estructura celular de la planta, sin embargo, los índices que utilizan la banda verde determinan que la zona 1 es mejor que la zona 2 en cuanto a pigmentación de la planta. </a:t>
            </a:r>
          </a:p>
          <a:p>
            <a:pPr algn="just"/>
            <a:r>
              <a:rPr lang="es-EC" dirty="0">
                <a:latin typeface="+mj-lt"/>
              </a:rPr>
              <a:t>La biomasa es la cantidad de materia orgánica resultante de un cultivo, en el caso del chocho al ser fijador de nitrógeno es una alternativa para abonar el suelo, en esto radica la importancia de tener mayor biomasa en la zona. Para este estudio la zona que generó mayor cantidad de biomasa total fue la zona 2 y el tratamiento que genero mayor biomasa fue el T6, mientras que para la zona 1 el mejor tratamiento fue el T1. Con estos resultados se puede determinar que el uso de sensores remotos permite la estimación de biomasa sin utilizar métodos destructivos.</a:t>
            </a:r>
          </a:p>
        </p:txBody>
      </p:sp>
    </p:spTree>
    <p:extLst>
      <p:ext uri="{BB962C8B-B14F-4D97-AF65-F5344CB8AC3E}">
        <p14:creationId xmlns:p14="http://schemas.microsoft.com/office/powerpoint/2010/main" val="16527993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87ACC-F3E0-4930-9C1E-8896CADDE516}"/>
              </a:ext>
            </a:extLst>
          </p:cNvPr>
          <p:cNvSpPr>
            <a:spLocks noGrp="1"/>
          </p:cNvSpPr>
          <p:nvPr>
            <p:ph type="title"/>
          </p:nvPr>
        </p:nvSpPr>
        <p:spPr>
          <a:xfrm>
            <a:off x="628650" y="365127"/>
            <a:ext cx="7886700" cy="999650"/>
          </a:xfrm>
        </p:spPr>
        <p:txBody>
          <a:bodyPr>
            <a:normAutofit/>
          </a:bodyPr>
          <a:lstStyle/>
          <a:p>
            <a:r>
              <a:rPr lang="es-ES" sz="3200" dirty="0">
                <a:cs typeface="Times New Roman" panose="02020603050405020304" pitchFamily="18" charset="0"/>
              </a:rPr>
              <a:t>Recomendaciones</a:t>
            </a:r>
            <a:endParaRPr lang="es-EC" sz="3200" dirty="0">
              <a:cs typeface="Times New Roman" panose="02020603050405020304" pitchFamily="18" charset="0"/>
            </a:endParaRPr>
          </a:p>
        </p:txBody>
      </p:sp>
      <p:sp>
        <p:nvSpPr>
          <p:cNvPr id="3" name="Marcador de contenido 2">
            <a:extLst>
              <a:ext uri="{FF2B5EF4-FFF2-40B4-BE49-F238E27FC236}">
                <a16:creationId xmlns:a16="http://schemas.microsoft.com/office/drawing/2014/main" id="{2060A8CE-E8A1-46CA-9687-25029173C7B1}"/>
              </a:ext>
            </a:extLst>
          </p:cNvPr>
          <p:cNvSpPr>
            <a:spLocks noGrp="1"/>
          </p:cNvSpPr>
          <p:nvPr>
            <p:ph idx="1"/>
          </p:nvPr>
        </p:nvSpPr>
        <p:spPr>
          <a:xfrm>
            <a:off x="628650" y="1634465"/>
            <a:ext cx="7886700" cy="4667249"/>
          </a:xfrm>
        </p:spPr>
        <p:txBody>
          <a:bodyPr>
            <a:normAutofit fontScale="85000" lnSpcReduction="20000"/>
          </a:bodyPr>
          <a:lstStyle/>
          <a:p>
            <a:pPr algn="just"/>
            <a:r>
              <a:rPr lang="es-EC" dirty="0">
                <a:latin typeface="+mj-lt"/>
              </a:rPr>
              <a:t>Se recomienda realizar más proyectos de investigación asociados a la agricultura de precisión sobre cultivos nacionales para generar una </a:t>
            </a:r>
            <a:r>
              <a:rPr lang="es-EC" dirty="0" err="1">
                <a:latin typeface="+mj-lt"/>
              </a:rPr>
              <a:t>fenoteca</a:t>
            </a:r>
            <a:r>
              <a:rPr lang="es-EC" dirty="0">
                <a:latin typeface="+mj-lt"/>
              </a:rPr>
              <a:t> (biblioteca espectral de firmas fenológicas) que sirva como línea base para futuras investigaciones.</a:t>
            </a:r>
          </a:p>
          <a:p>
            <a:pPr algn="just"/>
            <a:r>
              <a:rPr lang="es-EC" dirty="0">
                <a:latin typeface="+mj-lt"/>
              </a:rPr>
              <a:t>Se recomienda realizar estudios de caracterización de chocho mediante sensores remotos en zonas productivas para identificar los problemas reales a los que se enfrentan los agricultores, adicionando sensores con bandas RGB, debido a su mayor accesibilidad.</a:t>
            </a:r>
          </a:p>
          <a:p>
            <a:pPr algn="just"/>
            <a:r>
              <a:rPr lang="es-EC" dirty="0">
                <a:latin typeface="+mj-lt"/>
              </a:rPr>
              <a:t>En la estimación de biomasa se recomienda tener tratamientos en macetas donde se controlen los factores ambientales para comparar el factor de densidad que se genera a partir de las muestras en macetas y el tomado en campo.</a:t>
            </a:r>
          </a:p>
        </p:txBody>
      </p:sp>
    </p:spTree>
    <p:extLst>
      <p:ext uri="{BB962C8B-B14F-4D97-AF65-F5344CB8AC3E}">
        <p14:creationId xmlns:p14="http://schemas.microsoft.com/office/powerpoint/2010/main" val="31198720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87ACC-F3E0-4930-9C1E-8896CADDE516}"/>
              </a:ext>
            </a:extLst>
          </p:cNvPr>
          <p:cNvSpPr>
            <a:spLocks noGrp="1"/>
          </p:cNvSpPr>
          <p:nvPr>
            <p:ph type="title"/>
          </p:nvPr>
        </p:nvSpPr>
        <p:spPr>
          <a:xfrm>
            <a:off x="628650" y="365127"/>
            <a:ext cx="7886700" cy="999650"/>
          </a:xfrm>
        </p:spPr>
        <p:txBody>
          <a:bodyPr>
            <a:normAutofit/>
          </a:bodyPr>
          <a:lstStyle/>
          <a:p>
            <a:r>
              <a:rPr lang="es-ES" sz="3200" dirty="0" smtClean="0">
                <a:cs typeface="Times New Roman" panose="02020603050405020304" pitchFamily="18" charset="0"/>
              </a:rPr>
              <a:t>Agradecimientos</a:t>
            </a:r>
            <a:endParaRPr lang="es-EC" sz="3200" dirty="0">
              <a:cs typeface="Times New Roman" panose="02020603050405020304" pitchFamily="18" charset="0"/>
            </a:endParaRPr>
          </a:p>
        </p:txBody>
      </p:sp>
      <p:sp>
        <p:nvSpPr>
          <p:cNvPr id="3" name="Marcador de contenido 2">
            <a:extLst>
              <a:ext uri="{FF2B5EF4-FFF2-40B4-BE49-F238E27FC236}">
                <a16:creationId xmlns:a16="http://schemas.microsoft.com/office/drawing/2014/main" id="{2060A8CE-E8A1-46CA-9687-25029173C7B1}"/>
              </a:ext>
            </a:extLst>
          </p:cNvPr>
          <p:cNvSpPr>
            <a:spLocks noGrp="1"/>
          </p:cNvSpPr>
          <p:nvPr>
            <p:ph idx="1"/>
          </p:nvPr>
        </p:nvSpPr>
        <p:spPr>
          <a:xfrm>
            <a:off x="628650" y="1634465"/>
            <a:ext cx="7886700" cy="4667249"/>
          </a:xfrm>
        </p:spPr>
        <p:txBody>
          <a:bodyPr>
            <a:normAutofit/>
          </a:bodyPr>
          <a:lstStyle/>
          <a:p>
            <a:pPr algn="just"/>
            <a:r>
              <a:rPr lang="es-MX" dirty="0" smtClean="0">
                <a:latin typeface="+mj-lt"/>
              </a:rPr>
              <a:t>Instituto </a:t>
            </a:r>
            <a:r>
              <a:rPr lang="es-MX" dirty="0">
                <a:latin typeface="+mj-lt"/>
              </a:rPr>
              <a:t>de Geografía de la </a:t>
            </a:r>
            <a:r>
              <a:rPr lang="es-MX" dirty="0" smtClean="0">
                <a:latin typeface="+mj-lt"/>
              </a:rPr>
              <a:t>USFQ</a:t>
            </a:r>
          </a:p>
          <a:p>
            <a:pPr algn="just"/>
            <a:r>
              <a:rPr lang="es-MX" dirty="0">
                <a:latin typeface="+mj-lt"/>
              </a:rPr>
              <a:t>PhD. César </a:t>
            </a:r>
            <a:r>
              <a:rPr lang="es-MX" dirty="0" err="1">
                <a:latin typeface="+mj-lt"/>
              </a:rPr>
              <a:t>Falconí</a:t>
            </a:r>
            <a:endParaRPr lang="es-MX" dirty="0">
              <a:latin typeface="+mj-lt"/>
            </a:endParaRPr>
          </a:p>
          <a:p>
            <a:pPr algn="just"/>
            <a:r>
              <a:rPr lang="es-MX" dirty="0" smtClean="0">
                <a:latin typeface="+mj-lt"/>
              </a:rPr>
              <a:t>Ing</a:t>
            </a:r>
            <a:r>
              <a:rPr lang="es-MX" dirty="0">
                <a:latin typeface="+mj-lt"/>
              </a:rPr>
              <a:t>. Javier </a:t>
            </a:r>
            <a:r>
              <a:rPr lang="es-MX" dirty="0" err="1">
                <a:latin typeface="+mj-lt"/>
              </a:rPr>
              <a:t>Maiguashca</a:t>
            </a:r>
            <a:endParaRPr lang="es-MX" dirty="0">
              <a:latin typeface="+mj-lt"/>
            </a:endParaRPr>
          </a:p>
          <a:p>
            <a:r>
              <a:rPr lang="es-MX" dirty="0" smtClean="0">
                <a:latin typeface="+mj-lt"/>
              </a:rPr>
              <a:t>Ing</a:t>
            </a:r>
            <a:r>
              <a:rPr lang="es-MX" dirty="0">
                <a:latin typeface="+mj-lt"/>
              </a:rPr>
              <a:t>. Izar </a:t>
            </a:r>
            <a:r>
              <a:rPr lang="es-MX" dirty="0" err="1">
                <a:latin typeface="+mj-lt"/>
              </a:rPr>
              <a:t>Sinde</a:t>
            </a:r>
            <a:r>
              <a:rPr lang="es-MX" dirty="0">
                <a:latin typeface="+mj-lt"/>
              </a:rPr>
              <a:t> González</a:t>
            </a:r>
          </a:p>
          <a:p>
            <a:r>
              <a:rPr lang="es-MX" dirty="0" smtClean="0">
                <a:latin typeface="+mj-lt"/>
              </a:rPr>
              <a:t>Estudiantes IASA</a:t>
            </a:r>
            <a:r>
              <a:rPr lang="es-MX" dirty="0">
                <a:latin typeface="+mj-lt"/>
              </a:rPr>
              <a:t>, Universidad de las Fuerzas Armadas - ESPE</a:t>
            </a:r>
          </a:p>
          <a:p>
            <a:pPr algn="just"/>
            <a:endParaRPr lang="es-EC" dirty="0">
              <a:latin typeface="+mj-lt"/>
            </a:endParaRPr>
          </a:p>
        </p:txBody>
      </p:sp>
      <p:pic>
        <p:nvPicPr>
          <p:cNvPr id="4" name="Imagen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104504"/>
            <a:ext cx="9144000" cy="1753496"/>
          </a:xfrm>
          <a:prstGeom prst="rect">
            <a:avLst/>
          </a:prstGeom>
        </p:spPr>
      </p:pic>
    </p:spTree>
    <p:extLst>
      <p:ext uri="{BB962C8B-B14F-4D97-AF65-F5344CB8AC3E}">
        <p14:creationId xmlns:p14="http://schemas.microsoft.com/office/powerpoint/2010/main" val="10264344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314205" y="1137270"/>
            <a:ext cx="6112722" cy="4311711"/>
          </a:xfrm>
          <a:prstGeom prst="rect">
            <a:avLst/>
          </a:prstGeom>
          <a:ln>
            <a:solidFill>
              <a:schemeClr val="bg1">
                <a:lumMod val="75000"/>
              </a:schemeClr>
            </a:solidFill>
          </a:ln>
        </p:spPr>
      </p:pic>
      <p:sp>
        <p:nvSpPr>
          <p:cNvPr id="5" name="Título 1">
            <a:extLst>
              <a:ext uri="{FF2B5EF4-FFF2-40B4-BE49-F238E27FC236}">
                <a16:creationId xmlns:a16="http://schemas.microsoft.com/office/drawing/2014/main" id="{828F566F-0187-475F-9751-FF5A0FEF471D}"/>
              </a:ext>
            </a:extLst>
          </p:cNvPr>
          <p:cNvSpPr txBox="1">
            <a:spLocks/>
          </p:cNvSpPr>
          <p:nvPr/>
        </p:nvSpPr>
        <p:spPr>
          <a:xfrm>
            <a:off x="628650" y="365127"/>
            <a:ext cx="7886700" cy="5492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cs typeface="Times New Roman" panose="02020603050405020304" pitchFamily="18" charset="0"/>
              </a:rPr>
              <a:t>Zonas de estudio</a:t>
            </a:r>
            <a:endParaRPr lang="es-EC" sz="3200" dirty="0">
              <a:cs typeface="Times New Roman" panose="02020603050405020304" pitchFamily="18" charset="0"/>
            </a:endParaRPr>
          </a:p>
        </p:txBody>
      </p:sp>
      <p:sp>
        <p:nvSpPr>
          <p:cNvPr id="6" name="CuadroTexto 5">
            <a:extLst>
              <a:ext uri="{FF2B5EF4-FFF2-40B4-BE49-F238E27FC236}">
                <a16:creationId xmlns:a16="http://schemas.microsoft.com/office/drawing/2014/main" id="{946BC8C3-95A8-4C5D-BB86-45509BEF6C3B}"/>
              </a:ext>
            </a:extLst>
          </p:cNvPr>
          <p:cNvSpPr txBox="1"/>
          <p:nvPr/>
        </p:nvSpPr>
        <p:spPr>
          <a:xfrm>
            <a:off x="6648995" y="1708075"/>
            <a:ext cx="2247506" cy="3170099"/>
          </a:xfrm>
          <a:prstGeom prst="rect">
            <a:avLst/>
          </a:prstGeom>
          <a:no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s-MX" sz="2000" dirty="0">
                <a:solidFill>
                  <a:schemeClr val="tx1"/>
                </a:solidFill>
                <a:latin typeface="+mj-lt"/>
                <a:cs typeface="Times New Roman" panose="02020603050405020304" pitchFamily="18" charset="0"/>
              </a:rPr>
              <a:t>Precipitación</a:t>
            </a:r>
          </a:p>
          <a:p>
            <a:pPr algn="ctr"/>
            <a:r>
              <a:rPr lang="es-MX" sz="2000" dirty="0">
                <a:solidFill>
                  <a:schemeClr val="tx1"/>
                </a:solidFill>
                <a:latin typeface="+mj-lt"/>
                <a:cs typeface="Times New Roman" panose="02020603050405020304" pitchFamily="18" charset="0"/>
              </a:rPr>
              <a:t> 1300 mm</a:t>
            </a:r>
          </a:p>
          <a:p>
            <a:r>
              <a:rPr lang="es-MX" sz="2000" dirty="0">
                <a:solidFill>
                  <a:schemeClr val="tx1"/>
                </a:solidFill>
                <a:latin typeface="+mj-lt"/>
                <a:cs typeface="Times New Roman" panose="02020603050405020304" pitchFamily="18" charset="0"/>
              </a:rPr>
              <a:t>Altitud </a:t>
            </a:r>
          </a:p>
          <a:p>
            <a:pPr algn="ctr"/>
            <a:r>
              <a:rPr lang="es-MX" sz="2000" dirty="0">
                <a:solidFill>
                  <a:schemeClr val="tx1"/>
                </a:solidFill>
                <a:latin typeface="+mj-lt"/>
                <a:cs typeface="Times New Roman" panose="02020603050405020304" pitchFamily="18" charset="0"/>
              </a:rPr>
              <a:t>2748 msnm</a:t>
            </a:r>
          </a:p>
          <a:p>
            <a:r>
              <a:rPr lang="es-MX" sz="2000" dirty="0">
                <a:solidFill>
                  <a:schemeClr val="tx1"/>
                </a:solidFill>
                <a:latin typeface="+mj-lt"/>
                <a:cs typeface="Times New Roman" panose="02020603050405020304" pitchFamily="18" charset="0"/>
              </a:rPr>
              <a:t>Clima </a:t>
            </a:r>
          </a:p>
          <a:p>
            <a:pPr algn="ctr"/>
            <a:r>
              <a:rPr lang="es-MX" sz="2000" dirty="0">
                <a:solidFill>
                  <a:schemeClr val="tx1"/>
                </a:solidFill>
                <a:latin typeface="+mj-lt"/>
                <a:cs typeface="Times New Roman" panose="02020603050405020304" pitchFamily="18" charset="0"/>
              </a:rPr>
              <a:t>Tipo ecuatorial mesotérmico húmedo </a:t>
            </a:r>
          </a:p>
          <a:p>
            <a:r>
              <a:rPr lang="es-MX" sz="2000" dirty="0">
                <a:solidFill>
                  <a:schemeClr val="tx1"/>
                </a:solidFill>
                <a:latin typeface="+mj-lt"/>
                <a:cs typeface="Times New Roman" panose="02020603050405020304" pitchFamily="18" charset="0"/>
              </a:rPr>
              <a:t>Tipo de suelo </a:t>
            </a:r>
          </a:p>
          <a:p>
            <a:pPr algn="ctr"/>
            <a:r>
              <a:rPr lang="es-MX" sz="2000" dirty="0">
                <a:solidFill>
                  <a:schemeClr val="tx1"/>
                </a:solidFill>
                <a:latin typeface="+mj-lt"/>
                <a:cs typeface="Times New Roman" panose="02020603050405020304" pitchFamily="18" charset="0"/>
              </a:rPr>
              <a:t>Orden molisol</a:t>
            </a:r>
            <a:endParaRPr lang="es-EC" sz="2000" dirty="0">
              <a:solidFill>
                <a:schemeClr val="tx1"/>
              </a:solidFill>
              <a:latin typeface="+mj-lt"/>
              <a:cs typeface="Times New Roman" panose="02020603050405020304" pitchFamily="18" charset="0"/>
            </a:endParaRPr>
          </a:p>
        </p:txBody>
      </p:sp>
      <p:sp>
        <p:nvSpPr>
          <p:cNvPr id="7" name="CuadroTexto 6">
            <a:extLst>
              <a:ext uri="{FF2B5EF4-FFF2-40B4-BE49-F238E27FC236}">
                <a16:creationId xmlns:a16="http://schemas.microsoft.com/office/drawing/2014/main" id="{946BC8C3-95A8-4C5D-BB86-45509BEF6C3B}"/>
              </a:ext>
            </a:extLst>
          </p:cNvPr>
          <p:cNvSpPr txBox="1"/>
          <p:nvPr/>
        </p:nvSpPr>
        <p:spPr>
          <a:xfrm>
            <a:off x="418708" y="5841668"/>
            <a:ext cx="8255725" cy="707886"/>
          </a:xfrm>
          <a:prstGeom prst="rect">
            <a:avLst/>
          </a:prstGeom>
          <a:no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s-MX" sz="2000" dirty="0">
                <a:solidFill>
                  <a:schemeClr val="tx1"/>
                </a:solidFill>
                <a:latin typeface="+mj-lt"/>
                <a:cs typeface="Times New Roman" panose="02020603050405020304" pitchFamily="18" charset="0"/>
              </a:rPr>
              <a:t>Zona </a:t>
            </a:r>
            <a:r>
              <a:rPr lang="es-MX" sz="2000" dirty="0" smtClean="0">
                <a:solidFill>
                  <a:schemeClr val="tx1"/>
                </a:solidFill>
                <a:latin typeface="+mj-lt"/>
                <a:cs typeface="Times New Roman" panose="02020603050405020304" pitchFamily="18" charset="0"/>
              </a:rPr>
              <a:t>1 “Húmeda”: </a:t>
            </a:r>
            <a:endParaRPr lang="es-MX" sz="2000" dirty="0">
              <a:solidFill>
                <a:schemeClr val="tx1"/>
              </a:solidFill>
              <a:latin typeface="+mj-lt"/>
              <a:cs typeface="Times New Roman" panose="02020603050405020304" pitchFamily="18" charset="0"/>
            </a:endParaRPr>
          </a:p>
          <a:p>
            <a:pPr algn="ctr"/>
            <a:r>
              <a:rPr lang="es-MX" sz="2000" dirty="0">
                <a:solidFill>
                  <a:schemeClr val="tx1"/>
                </a:solidFill>
                <a:latin typeface="+mj-lt"/>
                <a:cs typeface="Times New Roman" panose="02020603050405020304" pitchFamily="18" charset="0"/>
              </a:rPr>
              <a:t>Campus IASA I (Hacienda “El Prado”) de la Universidad de las Fuerzas Armadas</a:t>
            </a:r>
            <a:endParaRPr lang="es-EC" sz="2000" dirty="0">
              <a:solidFill>
                <a:schemeClr val="tx1"/>
              </a:solidFill>
              <a:latin typeface="+mj-lt"/>
              <a:cs typeface="Times New Roman" panose="02020603050405020304" pitchFamily="18" charset="0"/>
            </a:endParaRPr>
          </a:p>
        </p:txBody>
      </p:sp>
    </p:spTree>
    <p:extLst>
      <p:ext uri="{BB962C8B-B14F-4D97-AF65-F5344CB8AC3E}">
        <p14:creationId xmlns:p14="http://schemas.microsoft.com/office/powerpoint/2010/main" val="38349387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28F64C6-FE22-4FC1-A763-DFCC514811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4577975"/>
            <a:ext cx="5654511"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BB388D82-A3E8-425C-A092-BA0795864B9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6" b="5873"/>
          <a:stretch/>
        </p:blipFill>
        <p:spPr>
          <a:xfrm>
            <a:off x="238227" y="321734"/>
            <a:ext cx="2848177" cy="2010551"/>
          </a:xfrm>
          <a:prstGeom prst="rect">
            <a:avLst/>
          </a:prstGeom>
        </p:spPr>
      </p:pic>
      <p:pic>
        <p:nvPicPr>
          <p:cNvPr id="22" name="Imagen 21">
            <a:extLst>
              <a:ext uri="{FF2B5EF4-FFF2-40B4-BE49-F238E27FC236}">
                <a16:creationId xmlns:a16="http://schemas.microsoft.com/office/drawing/2014/main" id="{4CDDC581-B7D3-4311-8C35-8BF445D94FD5}"/>
              </a:ext>
            </a:extLst>
          </p:cNvPr>
          <p:cNvPicPr>
            <a:picLocks noChangeAspect="1"/>
          </p:cNvPicPr>
          <p:nvPr/>
        </p:nvPicPr>
        <p:blipFill rotWithShape="1">
          <a:blip r:embed="rId3">
            <a:extLst>
              <a:ext uri="{28A0092B-C50C-407E-A947-70E740481C1C}">
                <a14:useLocalDpi xmlns:a14="http://schemas.microsoft.com/office/drawing/2010/main" val="0"/>
              </a:ext>
            </a:extLst>
          </a:blip>
          <a:srcRect l="5408" r="2320" b="-3"/>
          <a:stretch/>
        </p:blipFill>
        <p:spPr>
          <a:xfrm>
            <a:off x="3151911" y="321732"/>
            <a:ext cx="2845104" cy="4111323"/>
          </a:xfrm>
          <a:prstGeom prst="rect">
            <a:avLst/>
          </a:prstGeom>
        </p:spPr>
      </p:pic>
      <p:pic>
        <p:nvPicPr>
          <p:cNvPr id="14" name="Imagen 13">
            <a:extLst>
              <a:ext uri="{FF2B5EF4-FFF2-40B4-BE49-F238E27FC236}">
                <a16:creationId xmlns:a16="http://schemas.microsoft.com/office/drawing/2014/main" id="{E7090E8D-9010-4C2E-BFFA-C38DA60A470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889" r="-3" b="-3"/>
          <a:stretch/>
        </p:blipFill>
        <p:spPr>
          <a:xfrm>
            <a:off x="6064632" y="321733"/>
            <a:ext cx="2848488" cy="2010552"/>
          </a:xfrm>
          <a:prstGeom prst="rect">
            <a:avLst/>
          </a:prstGeom>
        </p:spPr>
      </p:pic>
      <p:pic>
        <p:nvPicPr>
          <p:cNvPr id="8" name="Imagen 7">
            <a:extLst>
              <a:ext uri="{FF2B5EF4-FFF2-40B4-BE49-F238E27FC236}">
                <a16:creationId xmlns:a16="http://schemas.microsoft.com/office/drawing/2014/main" id="{1E5BF093-F627-43C4-ACAB-5B008AF3E6B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2" b="5655"/>
          <a:stretch/>
        </p:blipFill>
        <p:spPr>
          <a:xfrm>
            <a:off x="238225" y="2422097"/>
            <a:ext cx="2846070" cy="2013804"/>
          </a:xfrm>
          <a:prstGeom prst="rect">
            <a:avLst/>
          </a:prstGeom>
        </p:spPr>
      </p:pic>
      <p:pic>
        <p:nvPicPr>
          <p:cNvPr id="16" name="Imagen 15">
            <a:extLst>
              <a:ext uri="{FF2B5EF4-FFF2-40B4-BE49-F238E27FC236}">
                <a16:creationId xmlns:a16="http://schemas.microsoft.com/office/drawing/2014/main" id="{7239B15A-240F-4579-A9D7-CA29C6B506B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8190" r="44406" b="-1"/>
          <a:stretch/>
        </p:blipFill>
        <p:spPr>
          <a:xfrm>
            <a:off x="6062214" y="2431705"/>
            <a:ext cx="2848487" cy="2000947"/>
          </a:xfrm>
          <a:prstGeom prst="rect">
            <a:avLst/>
          </a:prstGeom>
        </p:spPr>
      </p:pic>
      <p:cxnSp>
        <p:nvCxnSpPr>
          <p:cNvPr id="29" name="Straight Connector 28">
            <a:extLst>
              <a:ext uri="{FF2B5EF4-FFF2-40B4-BE49-F238E27FC236}">
                <a16:creationId xmlns:a16="http://schemas.microsoft.com/office/drawing/2014/main" id="{5C34627B-48E6-4F4D-B843-97717A86B49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0" y="5694097"/>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20594AC3-D4C1-4756-B453-F68E8B5EBC0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2162" r="24856" b="1"/>
          <a:stretch/>
        </p:blipFill>
        <p:spPr>
          <a:xfrm rot="5400000">
            <a:off x="655984" y="4107956"/>
            <a:ext cx="2010551" cy="2846070"/>
          </a:xfrm>
          <a:prstGeom prst="rect">
            <a:avLst/>
          </a:prstGeom>
        </p:spPr>
      </p:pic>
      <p:sp>
        <p:nvSpPr>
          <p:cNvPr id="11" name="Rectángulo 10">
            <a:extLst>
              <a:ext uri="{FF2B5EF4-FFF2-40B4-BE49-F238E27FC236}">
                <a16:creationId xmlns:a16="http://schemas.microsoft.com/office/drawing/2014/main" id="{09B43C35-7407-402A-A8B8-018D20F422BD}"/>
              </a:ext>
            </a:extLst>
          </p:cNvPr>
          <p:cNvSpPr/>
          <p:nvPr/>
        </p:nvSpPr>
        <p:spPr>
          <a:xfrm>
            <a:off x="2091215" y="4674371"/>
            <a:ext cx="6759214" cy="923330"/>
          </a:xfrm>
          <a:prstGeom prst="rect">
            <a:avLst/>
          </a:prstGeom>
          <a:noFill/>
        </p:spPr>
        <p:txBody>
          <a:bodyPr wrap="square" lIns="91440" tIns="45720" rIns="91440" bIns="45720">
            <a:spAutoFit/>
          </a:bodyPr>
          <a:lstStyle/>
          <a:p>
            <a:pPr algn="ctr"/>
            <a:r>
              <a:rPr lang="es-ES" sz="5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GRACIAS</a:t>
            </a:r>
            <a:endParaRPr lang="es-ES" sz="5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040839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28F566F-0187-475F-9751-FF5A0FEF471D}"/>
              </a:ext>
            </a:extLst>
          </p:cNvPr>
          <p:cNvSpPr txBox="1">
            <a:spLocks/>
          </p:cNvSpPr>
          <p:nvPr/>
        </p:nvSpPr>
        <p:spPr>
          <a:xfrm>
            <a:off x="628650" y="365127"/>
            <a:ext cx="7886700" cy="5492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cs typeface="Times New Roman" panose="02020603050405020304" pitchFamily="18" charset="0"/>
              </a:rPr>
              <a:t>Zonas de estudio</a:t>
            </a:r>
            <a:endParaRPr lang="es-EC" sz="3200" dirty="0">
              <a:cs typeface="Times New Roman" panose="02020603050405020304" pitchFamily="18" charset="0"/>
            </a:endParaRPr>
          </a:p>
        </p:txBody>
      </p:sp>
      <p:sp>
        <p:nvSpPr>
          <p:cNvPr id="6" name="CuadroTexto 5">
            <a:extLst>
              <a:ext uri="{FF2B5EF4-FFF2-40B4-BE49-F238E27FC236}">
                <a16:creationId xmlns:a16="http://schemas.microsoft.com/office/drawing/2014/main" id="{946BC8C3-95A8-4C5D-BB86-45509BEF6C3B}"/>
              </a:ext>
            </a:extLst>
          </p:cNvPr>
          <p:cNvSpPr txBox="1"/>
          <p:nvPr/>
        </p:nvSpPr>
        <p:spPr>
          <a:xfrm>
            <a:off x="6648995" y="1708075"/>
            <a:ext cx="2247506" cy="2862322"/>
          </a:xfrm>
          <a:prstGeom prst="rect">
            <a:avLst/>
          </a:prstGeom>
          <a:no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s-MX" sz="2000" dirty="0">
                <a:solidFill>
                  <a:schemeClr val="tx1"/>
                </a:solidFill>
                <a:latin typeface="+mj-lt"/>
                <a:cs typeface="Times New Roman" panose="02020603050405020304" pitchFamily="18" charset="0"/>
              </a:rPr>
              <a:t>Precipitación</a:t>
            </a:r>
          </a:p>
          <a:p>
            <a:pPr algn="ctr"/>
            <a:r>
              <a:rPr lang="es-MX" sz="2000" dirty="0">
                <a:solidFill>
                  <a:schemeClr val="tx1"/>
                </a:solidFill>
                <a:latin typeface="+mj-lt"/>
                <a:cs typeface="Times New Roman" panose="02020603050405020304" pitchFamily="18" charset="0"/>
              </a:rPr>
              <a:t> 500 mm</a:t>
            </a:r>
          </a:p>
          <a:p>
            <a:r>
              <a:rPr lang="es-MX" sz="2000" dirty="0">
                <a:solidFill>
                  <a:schemeClr val="tx1"/>
                </a:solidFill>
                <a:latin typeface="+mj-lt"/>
                <a:cs typeface="Times New Roman" panose="02020603050405020304" pitchFamily="18" charset="0"/>
              </a:rPr>
              <a:t>Altitud </a:t>
            </a:r>
          </a:p>
          <a:p>
            <a:pPr algn="ctr"/>
            <a:r>
              <a:rPr lang="es-MX" sz="2000" dirty="0">
                <a:solidFill>
                  <a:schemeClr val="tx1"/>
                </a:solidFill>
                <a:latin typeface="+mj-lt"/>
                <a:cs typeface="Times New Roman" panose="02020603050405020304" pitchFamily="18" charset="0"/>
              </a:rPr>
              <a:t>2610 msnm</a:t>
            </a:r>
          </a:p>
          <a:p>
            <a:r>
              <a:rPr lang="es-MX" sz="2000" dirty="0">
                <a:solidFill>
                  <a:schemeClr val="tx1"/>
                </a:solidFill>
                <a:latin typeface="+mj-lt"/>
                <a:cs typeface="Times New Roman" panose="02020603050405020304" pitchFamily="18" charset="0"/>
              </a:rPr>
              <a:t>Clima </a:t>
            </a:r>
          </a:p>
          <a:p>
            <a:pPr algn="ctr"/>
            <a:r>
              <a:rPr lang="es-MX" sz="2000" dirty="0">
                <a:solidFill>
                  <a:schemeClr val="tx1"/>
                </a:solidFill>
                <a:latin typeface="+mj-lt"/>
                <a:cs typeface="Times New Roman" panose="02020603050405020304" pitchFamily="18" charset="0"/>
              </a:rPr>
              <a:t>Tipo ecuatorial </a:t>
            </a:r>
            <a:r>
              <a:rPr lang="es-MX" sz="2000" dirty="0" err="1">
                <a:solidFill>
                  <a:schemeClr val="tx1"/>
                </a:solidFill>
                <a:latin typeface="+mj-lt"/>
                <a:cs typeface="Times New Roman" panose="02020603050405020304" pitchFamily="18" charset="0"/>
              </a:rPr>
              <a:t>mesotérmico</a:t>
            </a:r>
            <a:r>
              <a:rPr lang="es-MX" sz="2000" dirty="0">
                <a:solidFill>
                  <a:schemeClr val="tx1"/>
                </a:solidFill>
                <a:latin typeface="+mj-lt"/>
                <a:cs typeface="Times New Roman" panose="02020603050405020304" pitchFamily="18" charset="0"/>
              </a:rPr>
              <a:t> seco</a:t>
            </a:r>
          </a:p>
          <a:p>
            <a:r>
              <a:rPr lang="es-MX" sz="2000" dirty="0">
                <a:solidFill>
                  <a:schemeClr val="tx1"/>
                </a:solidFill>
                <a:latin typeface="+mj-lt"/>
                <a:cs typeface="Times New Roman" panose="02020603050405020304" pitchFamily="18" charset="0"/>
              </a:rPr>
              <a:t>Tipo de suelo </a:t>
            </a:r>
          </a:p>
          <a:p>
            <a:pPr algn="ctr"/>
            <a:r>
              <a:rPr lang="es-MX" sz="2000" dirty="0">
                <a:solidFill>
                  <a:schemeClr val="tx1"/>
                </a:solidFill>
                <a:latin typeface="+mj-lt"/>
                <a:cs typeface="Times New Roman" panose="02020603050405020304" pitchFamily="18" charset="0"/>
              </a:rPr>
              <a:t>Orden </a:t>
            </a:r>
            <a:r>
              <a:rPr lang="es-MX" sz="2000" dirty="0" err="1">
                <a:solidFill>
                  <a:schemeClr val="tx1"/>
                </a:solidFill>
                <a:latin typeface="+mj-lt"/>
                <a:cs typeface="Times New Roman" panose="02020603050405020304" pitchFamily="18" charset="0"/>
              </a:rPr>
              <a:t>entisol</a:t>
            </a:r>
            <a:endParaRPr lang="es-EC" sz="2000" dirty="0">
              <a:solidFill>
                <a:schemeClr val="tx1"/>
              </a:solidFill>
              <a:latin typeface="+mj-lt"/>
              <a:cs typeface="Times New Roman" panose="02020603050405020304" pitchFamily="18" charset="0"/>
            </a:endParaRPr>
          </a:p>
        </p:txBody>
      </p:sp>
      <p:sp>
        <p:nvSpPr>
          <p:cNvPr id="7" name="CuadroTexto 6">
            <a:extLst>
              <a:ext uri="{FF2B5EF4-FFF2-40B4-BE49-F238E27FC236}">
                <a16:creationId xmlns:a16="http://schemas.microsoft.com/office/drawing/2014/main" id="{946BC8C3-95A8-4C5D-BB86-45509BEF6C3B}"/>
              </a:ext>
            </a:extLst>
          </p:cNvPr>
          <p:cNvSpPr txBox="1"/>
          <p:nvPr/>
        </p:nvSpPr>
        <p:spPr>
          <a:xfrm>
            <a:off x="418708" y="5841668"/>
            <a:ext cx="8255725" cy="707886"/>
          </a:xfrm>
          <a:prstGeom prst="rect">
            <a:avLst/>
          </a:prstGeom>
          <a:no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s-MX" sz="2000" dirty="0">
                <a:solidFill>
                  <a:schemeClr val="tx1"/>
                </a:solidFill>
                <a:latin typeface="+mj-lt"/>
                <a:cs typeface="Times New Roman" panose="02020603050405020304" pitchFamily="18" charset="0"/>
              </a:rPr>
              <a:t>Zona </a:t>
            </a:r>
            <a:r>
              <a:rPr lang="es-MX" sz="2000" dirty="0" smtClean="0">
                <a:solidFill>
                  <a:schemeClr val="tx1"/>
                </a:solidFill>
                <a:latin typeface="+mj-lt"/>
                <a:cs typeface="Times New Roman" panose="02020603050405020304" pitchFamily="18" charset="0"/>
              </a:rPr>
              <a:t>2 “Seca”: </a:t>
            </a:r>
            <a:endParaRPr lang="es-MX" sz="2000" dirty="0">
              <a:solidFill>
                <a:schemeClr val="tx1"/>
              </a:solidFill>
              <a:latin typeface="+mj-lt"/>
              <a:cs typeface="Times New Roman" panose="02020603050405020304" pitchFamily="18" charset="0"/>
            </a:endParaRPr>
          </a:p>
          <a:p>
            <a:pPr algn="ctr"/>
            <a:r>
              <a:rPr lang="es-MX" sz="2000" dirty="0">
                <a:solidFill>
                  <a:schemeClr val="tx1"/>
                </a:solidFill>
                <a:latin typeface="+mj-lt"/>
                <a:cs typeface="Times New Roman" panose="02020603050405020304" pitchFamily="18" charset="0"/>
              </a:rPr>
              <a:t>Sector San Juan en la parroquia de Calderón</a:t>
            </a:r>
            <a:endParaRPr lang="es-EC" sz="2000" dirty="0">
              <a:solidFill>
                <a:schemeClr val="tx1"/>
              </a:solidFill>
              <a:latin typeface="+mj-lt"/>
              <a:cs typeface="Times New Roman" panose="02020603050405020304" pitchFamily="18" charset="0"/>
            </a:endParaRPr>
          </a:p>
        </p:txBody>
      </p:sp>
      <p:pic>
        <p:nvPicPr>
          <p:cNvPr id="8" name="Imagen 7"/>
          <p:cNvPicPr/>
          <p:nvPr/>
        </p:nvPicPr>
        <p:blipFill>
          <a:blip r:embed="rId2"/>
          <a:stretch>
            <a:fillRect/>
          </a:stretch>
        </p:blipFill>
        <p:spPr>
          <a:xfrm>
            <a:off x="314204" y="1137270"/>
            <a:ext cx="6112721" cy="4336067"/>
          </a:xfrm>
          <a:prstGeom prst="rect">
            <a:avLst/>
          </a:prstGeom>
          <a:ln>
            <a:solidFill>
              <a:schemeClr val="bg1">
                <a:lumMod val="75000"/>
              </a:schemeClr>
            </a:solidFill>
          </a:ln>
        </p:spPr>
      </p:pic>
    </p:spTree>
    <p:extLst>
      <p:ext uri="{BB962C8B-B14F-4D97-AF65-F5344CB8AC3E}">
        <p14:creationId xmlns:p14="http://schemas.microsoft.com/office/powerpoint/2010/main" val="214781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E2652B-09C1-4454-9A96-649F955777A1}"/>
              </a:ext>
            </a:extLst>
          </p:cNvPr>
          <p:cNvSpPr>
            <a:spLocks noGrp="1"/>
          </p:cNvSpPr>
          <p:nvPr>
            <p:ph type="title"/>
          </p:nvPr>
        </p:nvSpPr>
        <p:spPr>
          <a:xfrm>
            <a:off x="2737923" y="586762"/>
            <a:ext cx="5610997" cy="721855"/>
          </a:xfrm>
        </p:spPr>
        <p:txBody>
          <a:bodyPr anchor="b">
            <a:normAutofit/>
          </a:bodyPr>
          <a:lstStyle/>
          <a:p>
            <a:r>
              <a:rPr lang="es-ES" sz="3200" dirty="0">
                <a:cs typeface="Times New Roman" panose="02020603050405020304" pitchFamily="18" charset="0"/>
              </a:rPr>
              <a:t>Objetivos</a:t>
            </a:r>
            <a:endParaRPr lang="es-EC" sz="3200" dirty="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3A574"/>
            </a:solidFill>
          </a:ln>
        </p:spPr>
        <p:style>
          <a:lnRef idx="1">
            <a:schemeClr val="accent1"/>
          </a:lnRef>
          <a:fillRef idx="0">
            <a:schemeClr val="accent1"/>
          </a:fillRef>
          <a:effectRef idx="0">
            <a:schemeClr val="accent1"/>
          </a:effectRef>
          <a:fontRef idx="minor">
            <a:schemeClr val="tx1"/>
          </a:fontRef>
        </p:style>
      </p:cxnSp>
      <p:graphicFrame>
        <p:nvGraphicFramePr>
          <p:cNvPr id="11" name="Marcador de contenido 3">
            <a:extLst>
              <a:ext uri="{FF2B5EF4-FFF2-40B4-BE49-F238E27FC236}">
                <a16:creationId xmlns:a16="http://schemas.microsoft.com/office/drawing/2014/main" id="{D0E93B3D-F3C3-4EC9-8C6E-44E99D851718}"/>
              </a:ext>
            </a:extLst>
          </p:cNvPr>
          <p:cNvGraphicFramePr>
            <a:graphicFrameLocks noGrp="1"/>
          </p:cNvGraphicFramePr>
          <p:nvPr>
            <p:ph idx="1"/>
            <p:extLst>
              <p:ext uri="{D42A27DB-BD31-4B8C-83A1-F6EECF244321}">
                <p14:modId xmlns:p14="http://schemas.microsoft.com/office/powerpoint/2010/main" val="3950615785"/>
              </p:ext>
            </p:extLst>
          </p:nvPr>
        </p:nvGraphicFramePr>
        <p:xfrm>
          <a:off x="2919255" y="2461016"/>
          <a:ext cx="5909479" cy="3689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Imagen 14">
            <a:extLst>
              <a:ext uri="{FF2B5EF4-FFF2-40B4-BE49-F238E27FC236}">
                <a16:creationId xmlns:a16="http://schemas.microsoft.com/office/drawing/2014/main" id="{D05B3D22-E293-4F75-BF44-C9EAB2564C70}"/>
              </a:ext>
            </a:extLst>
          </p:cNvPr>
          <p:cNvPicPr>
            <a:picLocks noChangeAspect="1"/>
          </p:cNvPicPr>
          <p:nvPr/>
        </p:nvPicPr>
        <p:blipFill rotWithShape="1">
          <a:blip r:embed="rId7"/>
          <a:srcRect r="5041"/>
          <a:stretch/>
        </p:blipFill>
        <p:spPr>
          <a:xfrm>
            <a:off x="0" y="-1"/>
            <a:ext cx="2456597" cy="6840000"/>
          </a:xfrm>
          <a:prstGeom prst="rect">
            <a:avLst/>
          </a:prstGeom>
        </p:spPr>
      </p:pic>
    </p:spTree>
    <p:extLst>
      <p:ext uri="{BB962C8B-B14F-4D97-AF65-F5344CB8AC3E}">
        <p14:creationId xmlns:p14="http://schemas.microsoft.com/office/powerpoint/2010/main" val="4190150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AF5A02-98D0-49BE-B1CB-EF62CB1E33C6}"/>
              </a:ext>
            </a:extLst>
          </p:cNvPr>
          <p:cNvSpPr>
            <a:spLocks noGrp="1"/>
          </p:cNvSpPr>
          <p:nvPr>
            <p:ph type="title"/>
          </p:nvPr>
        </p:nvSpPr>
        <p:spPr>
          <a:xfrm>
            <a:off x="628650" y="365126"/>
            <a:ext cx="7886700" cy="672103"/>
          </a:xfrm>
        </p:spPr>
        <p:txBody>
          <a:bodyPr>
            <a:normAutofit/>
          </a:bodyPr>
          <a:lstStyle/>
          <a:p>
            <a:r>
              <a:rPr lang="es-ES" sz="3200" dirty="0">
                <a:cs typeface="Times New Roman" panose="02020603050405020304" pitchFamily="18" charset="0"/>
              </a:rPr>
              <a:t>Objetivos</a:t>
            </a:r>
            <a:endParaRPr lang="es-EC" sz="3600" dirty="0">
              <a:cs typeface="Times New Roman" panose="02020603050405020304" pitchFamily="18" charset="0"/>
            </a:endParaRPr>
          </a:p>
        </p:txBody>
      </p:sp>
      <p:graphicFrame>
        <p:nvGraphicFramePr>
          <p:cNvPr id="7" name="Marcador de contenido 6">
            <a:extLst>
              <a:ext uri="{FF2B5EF4-FFF2-40B4-BE49-F238E27FC236}">
                <a16:creationId xmlns:a16="http://schemas.microsoft.com/office/drawing/2014/main" id="{F432C20A-EB25-4B21-9C48-C2CE5DF4FDC6}"/>
              </a:ext>
            </a:extLst>
          </p:cNvPr>
          <p:cNvGraphicFramePr>
            <a:graphicFrameLocks noGrp="1"/>
          </p:cNvGraphicFramePr>
          <p:nvPr>
            <p:ph idx="1"/>
            <p:extLst>
              <p:ext uri="{D42A27DB-BD31-4B8C-83A1-F6EECF244321}">
                <p14:modId xmlns:p14="http://schemas.microsoft.com/office/powerpoint/2010/main" val="2522855490"/>
              </p:ext>
            </p:extLst>
          </p:nvPr>
        </p:nvGraphicFramePr>
        <p:xfrm>
          <a:off x="358253" y="1192954"/>
          <a:ext cx="8427493" cy="5366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57703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9B43C35-7407-402A-A8B8-018D20F422BD}"/>
              </a:ext>
            </a:extLst>
          </p:cNvPr>
          <p:cNvSpPr/>
          <p:nvPr/>
        </p:nvSpPr>
        <p:spPr>
          <a:xfrm>
            <a:off x="1192393" y="2136338"/>
            <a:ext cx="6759214" cy="1754326"/>
          </a:xfrm>
          <a:prstGeom prst="rect">
            <a:avLst/>
          </a:prstGeom>
          <a:noFill/>
        </p:spPr>
        <p:txBody>
          <a:bodyPr wrap="square" lIns="91440" tIns="45720" rIns="91440" bIns="45720">
            <a:spAutoFit/>
          </a:bodyPr>
          <a:lstStyle/>
          <a:p>
            <a:pPr algn="ctr"/>
            <a:r>
              <a:rPr lang="es-E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Fundamentos </a:t>
            </a:r>
          </a:p>
          <a:p>
            <a:pPr algn="ctr"/>
            <a:r>
              <a:rPr lang="es-E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teóricos</a:t>
            </a:r>
            <a:endPar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483480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BC5AC74-76CA-4E06-864D-4D24B4BECE31}"/>
              </a:ext>
            </a:extLst>
          </p:cNvPr>
          <p:cNvSpPr txBox="1">
            <a:spLocks/>
          </p:cNvSpPr>
          <p:nvPr/>
        </p:nvSpPr>
        <p:spPr>
          <a:xfrm>
            <a:off x="110034" y="400829"/>
            <a:ext cx="7886700" cy="6857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cs typeface="Times New Roman" panose="02020603050405020304" pitchFamily="18" charset="0"/>
              </a:rPr>
              <a:t>Fundamentos teóricos</a:t>
            </a:r>
            <a:endParaRPr lang="es-EC" sz="3200" dirty="0">
              <a:cs typeface="Times New Roman" panose="02020603050405020304" pitchFamily="18" charset="0"/>
            </a:endParaRPr>
          </a:p>
        </p:txBody>
      </p:sp>
      <p:graphicFrame>
        <p:nvGraphicFramePr>
          <p:cNvPr id="10" name="Diagrama 9"/>
          <p:cNvGraphicFramePr/>
          <p:nvPr>
            <p:extLst>
              <p:ext uri="{D42A27DB-BD31-4B8C-83A1-F6EECF244321}">
                <p14:modId xmlns:p14="http://schemas.microsoft.com/office/powerpoint/2010/main" val="4201987457"/>
              </p:ext>
            </p:extLst>
          </p:nvPr>
        </p:nvGraphicFramePr>
        <p:xfrm>
          <a:off x="110035" y="1476104"/>
          <a:ext cx="8903336" cy="5185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ítulo 1">
            <a:extLst>
              <a:ext uri="{FF2B5EF4-FFF2-40B4-BE49-F238E27FC236}">
                <a16:creationId xmlns:a16="http://schemas.microsoft.com/office/drawing/2014/main" id="{F884B409-01F8-42C6-9AF0-490FFBF1ABF5}"/>
              </a:ext>
            </a:extLst>
          </p:cNvPr>
          <p:cNvSpPr txBox="1">
            <a:spLocks/>
          </p:cNvSpPr>
          <p:nvPr/>
        </p:nvSpPr>
        <p:spPr>
          <a:xfrm>
            <a:off x="179127" y="976101"/>
            <a:ext cx="7886700" cy="6857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a:cs typeface="Times New Roman" panose="02020603050405020304" pitchFamily="18" charset="0"/>
              </a:rPr>
              <a:t>Teledetección</a:t>
            </a:r>
            <a:endParaRPr lang="es-EC" sz="2400" dirty="0">
              <a:cs typeface="Times New Roman" panose="02020603050405020304" pitchFamily="18" charset="0"/>
            </a:endParaRPr>
          </a:p>
        </p:txBody>
      </p:sp>
    </p:spTree>
    <p:extLst>
      <p:ext uri="{BB962C8B-B14F-4D97-AF65-F5344CB8AC3E}">
        <p14:creationId xmlns:p14="http://schemas.microsoft.com/office/powerpoint/2010/main" val="39226170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Recorte</Template>
  <TotalTime>2029</TotalTime>
  <Words>3042</Words>
  <Application>Microsoft Office PowerPoint</Application>
  <PresentationFormat>Carta (216 x 279 mm)</PresentationFormat>
  <Paragraphs>767</Paragraphs>
  <Slides>40</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40</vt:i4>
      </vt:variant>
    </vt:vector>
  </HeadingPairs>
  <TitlesOfParts>
    <vt:vector size="48" baseType="lpstr">
      <vt:lpstr>Arial</vt:lpstr>
      <vt:lpstr>Calibri</vt:lpstr>
      <vt:lpstr>Calibri Light</vt:lpstr>
      <vt:lpstr>Cambria Math</vt:lpstr>
      <vt:lpstr>Symbol</vt:lpstr>
      <vt:lpstr>Times New Roman</vt:lpstr>
      <vt:lpstr>Wingdings</vt:lpstr>
      <vt:lpstr>Office Theme</vt:lpstr>
      <vt:lpstr>Carrera de Ingeniería Geográfica y del Medio Ambiente  Tema:  ESTIMACIÓN DE BIOMASA Y ANÁLISIS DE LA VARIABILIDAD ESPECTRAL DE CHOCHO (LUPINUS MUTABILIS SWEET) POR LA APLICACIÓN DE MÉTODOS DE CONTROL BIOLÓGICO EN DOS ENSAYOS CONTROLADOS UTILIZANDO SENSORES REMOTOS    Autoras:  Erika Vanessa Simbaña Romero Johanna Maite Tello Borja   Director del proyecto: Ing. Izar Sinde González Director de carrera: Ing. Alexander Robayo, Msc. Oponente designado: Dr. Oswaldo Padilla</vt:lpstr>
      <vt:lpstr>Planteamiento del problema</vt:lpstr>
      <vt:lpstr>Justificación</vt:lpstr>
      <vt:lpstr>Presentación de PowerPoint</vt:lpstr>
      <vt:lpstr>Presentación de PowerPoint</vt:lpstr>
      <vt:lpstr>Objetivos</vt:lpstr>
      <vt:lpstr>Objetivos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Metodología</vt:lpstr>
      <vt:lpstr>Metodología</vt:lpstr>
      <vt:lpstr>Metodología</vt:lpstr>
      <vt:lpstr>Metodología</vt:lpstr>
      <vt:lpstr>Metodología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vt:lpstr>
      <vt:lpstr>Presentación de PowerPoint</vt:lpstr>
      <vt:lpstr>Resultados</vt:lpstr>
      <vt:lpstr>Presentación de PowerPoint</vt:lpstr>
      <vt:lpstr>Resultados</vt:lpstr>
      <vt:lpstr>Presentación de PowerPoint</vt:lpstr>
      <vt:lpstr>Conclusiones</vt:lpstr>
      <vt:lpstr>Conclusiones</vt:lpstr>
      <vt:lpstr>Conclusiones</vt:lpstr>
      <vt:lpstr>Recomendaciones</vt:lpstr>
      <vt:lpstr>Agradecimientos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Justificación</dc:title>
  <dc:creator>Erika Simbaña</dc:creator>
  <cp:lastModifiedBy>Jois Tello</cp:lastModifiedBy>
  <cp:revision>140</cp:revision>
  <dcterms:created xsi:type="dcterms:W3CDTF">2020-01-20T06:30:33Z</dcterms:created>
  <dcterms:modified xsi:type="dcterms:W3CDTF">2020-01-27T05:47:40Z</dcterms:modified>
</cp:coreProperties>
</file>