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312" r:id="rId3"/>
    <p:sldId id="266" r:id="rId4"/>
    <p:sldId id="267" r:id="rId5"/>
    <p:sldId id="271" r:id="rId6"/>
    <p:sldId id="272" r:id="rId7"/>
    <p:sldId id="263" r:id="rId8"/>
    <p:sldId id="259" r:id="rId9"/>
    <p:sldId id="268" r:id="rId10"/>
    <p:sldId id="264" r:id="rId11"/>
    <p:sldId id="273" r:id="rId12"/>
    <p:sldId id="313" r:id="rId13"/>
    <p:sldId id="275" r:id="rId14"/>
    <p:sldId id="276"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7" r:id="rId30"/>
    <p:sldId id="295" r:id="rId31"/>
    <p:sldId id="296" r:id="rId32"/>
    <p:sldId id="298" r:id="rId33"/>
    <p:sldId id="299" r:id="rId34"/>
    <p:sldId id="310" r:id="rId35"/>
    <p:sldId id="300" r:id="rId36"/>
    <p:sldId id="301" r:id="rId37"/>
    <p:sldId id="303" r:id="rId38"/>
    <p:sldId id="304" r:id="rId39"/>
    <p:sldId id="305" r:id="rId40"/>
    <p:sldId id="306" r:id="rId41"/>
    <p:sldId id="307" r:id="rId42"/>
    <p:sldId id="308" r:id="rId43"/>
    <p:sldId id="309" r:id="rId4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0" autoAdjust="0"/>
    <p:restoredTop sz="94660"/>
  </p:normalViewPr>
  <p:slideViewPr>
    <p:cSldViewPr>
      <p:cViewPr varScale="1">
        <p:scale>
          <a:sx n="86" d="100"/>
          <a:sy n="86" d="100"/>
        </p:scale>
        <p:origin x="-7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Hoja1!$B$1</c:f>
              <c:strCache>
                <c:ptCount val="1"/>
                <c:pt idx="0">
                  <c:v>No. De encuestados</c:v>
                </c:pt>
              </c:strCache>
            </c:strRef>
          </c:tx>
          <c:dLbls>
            <c:spPr>
              <a:noFill/>
              <a:ln>
                <a:noFill/>
              </a:ln>
              <a:effectLst/>
            </c:sp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Hoja1!$A$2:$A$4</c:f>
              <c:strCache>
                <c:ptCount val="3"/>
                <c:pt idx="0">
                  <c:v>Empleado administrativo</c:v>
                </c:pt>
                <c:pt idx="1">
                  <c:v>Comerciante</c:v>
                </c:pt>
                <c:pt idx="2">
                  <c:v>Cliente</c:v>
                </c:pt>
              </c:strCache>
            </c:strRef>
          </c:cat>
          <c:val>
            <c:numRef>
              <c:f>Hoja1!$B$2:$B$4</c:f>
              <c:numCache>
                <c:formatCode>General</c:formatCode>
                <c:ptCount val="3"/>
                <c:pt idx="0">
                  <c:v>1</c:v>
                </c:pt>
                <c:pt idx="1">
                  <c:v>124</c:v>
                </c:pt>
                <c:pt idx="2">
                  <c:v>75</c:v>
                </c:pt>
              </c:numCache>
            </c:numRef>
          </c:val>
          <c:extLst xmlns:c16r2="http://schemas.microsoft.com/office/drawing/2015/06/chart">
            <c:ext xmlns:c16="http://schemas.microsoft.com/office/drawing/2014/chart" uri="{C3380CC4-5D6E-409C-BE32-E72D297353CC}">
              <c16:uniqueId val="{00000000-AA1B-43EE-8A29-038C545986F1}"/>
            </c:ext>
          </c:extLst>
        </c:ser>
        <c:ser>
          <c:idx val="1"/>
          <c:order val="1"/>
          <c:dLbls>
            <c:spPr>
              <a:noFill/>
              <a:ln>
                <a:noFill/>
              </a:ln>
              <a:effectLst/>
            </c:sp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Hoja1!$A$2:$A$4</c:f>
              <c:strCache>
                <c:ptCount val="3"/>
                <c:pt idx="0">
                  <c:v>Empleado administrativo</c:v>
                </c:pt>
                <c:pt idx="1">
                  <c:v>Comerciante</c:v>
                </c:pt>
                <c:pt idx="2">
                  <c:v>Cliente</c:v>
                </c:pt>
              </c:strCache>
            </c:strRef>
          </c:cat>
          <c:val>
            <c:numRef>
              <c:f>Hoja1!$C$2:$C$4</c:f>
              <c:numCache>
                <c:formatCode>0%</c:formatCode>
                <c:ptCount val="3"/>
                <c:pt idx="0" formatCode="0.00%">
                  <c:v>5.0000000000000122E-3</c:v>
                </c:pt>
                <c:pt idx="1">
                  <c:v>0.62000000000000355</c:v>
                </c:pt>
                <c:pt idx="2" formatCode="0.00%">
                  <c:v>0.37500000000000178</c:v>
                </c:pt>
              </c:numCache>
            </c:numRef>
          </c:val>
          <c:extLst xmlns:c16r2="http://schemas.microsoft.com/office/drawing/2015/06/chart">
            <c:ext xmlns:c16="http://schemas.microsoft.com/office/drawing/2014/chart" uri="{C3380CC4-5D6E-409C-BE32-E72D297353CC}">
              <c16:uniqueId val="{00000001-AA1B-43EE-8A29-038C545986F1}"/>
            </c:ext>
          </c:extLst>
        </c:ser>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Hoja1!$B$1</c:f>
              <c:strCache>
                <c:ptCount val="1"/>
                <c:pt idx="0">
                  <c:v>No. De encuestados</c:v>
                </c:pt>
              </c:strCache>
            </c:strRef>
          </c:tx>
          <c:dLbls>
            <c:spPr>
              <a:noFill/>
              <a:ln>
                <a:noFill/>
              </a:ln>
              <a:effectLst/>
            </c:spPr>
            <c:txPr>
              <a:bodyPr/>
              <a:lstStyle/>
              <a:p>
                <a:pPr>
                  <a:defRPr lang="es-ES"/>
                </a:pPr>
                <a:endParaRPr lang="es-E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Hoja1!$A$2:$A$4</c:f>
              <c:strCache>
                <c:ptCount val="3"/>
                <c:pt idx="0">
                  <c:v>Alto </c:v>
                </c:pt>
                <c:pt idx="1">
                  <c:v>Medio </c:v>
                </c:pt>
                <c:pt idx="2">
                  <c:v>Bajo </c:v>
                </c:pt>
              </c:strCache>
            </c:strRef>
          </c:cat>
          <c:val>
            <c:numRef>
              <c:f>Hoja1!$B$2:$B$4</c:f>
              <c:numCache>
                <c:formatCode>General</c:formatCode>
                <c:ptCount val="3"/>
                <c:pt idx="0">
                  <c:v>31</c:v>
                </c:pt>
                <c:pt idx="1">
                  <c:v>123</c:v>
                </c:pt>
                <c:pt idx="2">
                  <c:v>46</c:v>
                </c:pt>
              </c:numCache>
            </c:numRef>
          </c:val>
          <c:extLst xmlns:c16r2="http://schemas.microsoft.com/office/drawing/2015/06/chart">
            <c:ext xmlns:c16="http://schemas.microsoft.com/office/drawing/2014/chart" uri="{C3380CC4-5D6E-409C-BE32-E72D297353CC}">
              <c16:uniqueId val="{00000000-62CB-411A-98D4-6748C39DAB4B}"/>
            </c:ext>
          </c:extLst>
        </c:ser>
        <c:ser>
          <c:idx val="1"/>
          <c:order val="1"/>
          <c:dLbls>
            <c:spPr>
              <a:noFill/>
              <a:ln>
                <a:noFill/>
              </a:ln>
              <a:effectLst/>
            </c:spPr>
            <c:txPr>
              <a:bodyPr/>
              <a:lstStyle/>
              <a:p>
                <a:pPr>
                  <a:defRPr lang="es-ES"/>
                </a:pPr>
                <a:endParaRPr lang="es-E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Hoja1!$A$2:$A$4</c:f>
              <c:strCache>
                <c:ptCount val="3"/>
                <c:pt idx="0">
                  <c:v>Alto </c:v>
                </c:pt>
                <c:pt idx="1">
                  <c:v>Medio </c:v>
                </c:pt>
                <c:pt idx="2">
                  <c:v>Bajo </c:v>
                </c:pt>
              </c:strCache>
            </c:strRef>
          </c:cat>
          <c:val>
            <c:numRef>
              <c:f>Hoja1!$C$2:$C$4</c:f>
              <c:numCache>
                <c:formatCode>0%</c:formatCode>
                <c:ptCount val="3"/>
                <c:pt idx="0">
                  <c:v>0.15500000000000044</c:v>
                </c:pt>
                <c:pt idx="1">
                  <c:v>0.61500000000000332</c:v>
                </c:pt>
                <c:pt idx="2">
                  <c:v>0.23</c:v>
                </c:pt>
              </c:numCache>
            </c:numRef>
          </c:val>
          <c:extLst xmlns:c16r2="http://schemas.microsoft.com/office/drawing/2015/06/chart">
            <c:ext xmlns:c16="http://schemas.microsoft.com/office/drawing/2014/chart" uri="{C3380CC4-5D6E-409C-BE32-E72D297353CC}">
              <c16:uniqueId val="{00000001-62CB-411A-98D4-6748C39DAB4B}"/>
            </c:ext>
          </c:extLst>
        </c:ser>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81778-5318-465D-8DA8-AF494EB9A24D}" type="doc">
      <dgm:prSet loTypeId="urn:microsoft.com/office/officeart/2005/8/layout/radial6" loCatId="cycle" qsTypeId="urn:microsoft.com/office/officeart/2005/8/quickstyle/3d1" qsCatId="3D" csTypeId="urn:microsoft.com/office/officeart/2005/8/colors/accent3_3" csCatId="accent3" phldr="1"/>
      <dgm:spPr/>
      <dgm:t>
        <a:bodyPr/>
        <a:lstStyle/>
        <a:p>
          <a:endParaRPr lang="es-EC"/>
        </a:p>
      </dgm:t>
    </dgm:pt>
    <dgm:pt modelId="{E52B8F4C-6EC1-4CF0-8BA4-30CA2639385C}">
      <dgm:prSet phldrT="[Texto]" custT="1"/>
      <dgm:spPr/>
      <dgm:t>
        <a:bodyPr/>
        <a:lstStyle/>
        <a:p>
          <a:r>
            <a:rPr lang="es-EC" sz="1600" dirty="0">
              <a:latin typeface="Times New Roman" pitchFamily="18" charset="0"/>
              <a:cs typeface="Times New Roman" pitchFamily="18" charset="0"/>
            </a:rPr>
            <a:t>DELINCUENCIA</a:t>
          </a:r>
        </a:p>
      </dgm:t>
    </dgm:pt>
    <dgm:pt modelId="{A59BDAEE-F7C6-4D47-9D2F-118ED058966D}" type="parTrans" cxnId="{14F3E869-B0F7-4FA6-AE90-EB5EADAEB605}">
      <dgm:prSet/>
      <dgm:spPr/>
      <dgm:t>
        <a:bodyPr/>
        <a:lstStyle/>
        <a:p>
          <a:endParaRPr lang="es-EC"/>
        </a:p>
      </dgm:t>
    </dgm:pt>
    <dgm:pt modelId="{02D20CB6-27DF-4ED8-979B-FBD8ED1394CD}" type="sibTrans" cxnId="{14F3E869-B0F7-4FA6-AE90-EB5EADAEB605}">
      <dgm:prSet/>
      <dgm:spPr/>
      <dgm:t>
        <a:bodyPr/>
        <a:lstStyle/>
        <a:p>
          <a:endParaRPr lang="es-EC"/>
        </a:p>
      </dgm:t>
    </dgm:pt>
    <dgm:pt modelId="{C4BFD3C5-AD8C-4755-B92E-523FE2C434A8}">
      <dgm:prSet phldrT="[Texto]" custT="1"/>
      <dgm:spPr/>
      <dgm:t>
        <a:bodyPr/>
        <a:lstStyle/>
        <a:p>
          <a:r>
            <a:rPr lang="es-EC" sz="1600" dirty="0">
              <a:solidFill>
                <a:schemeClr val="tx1"/>
              </a:solidFill>
              <a:latin typeface="Times New Roman" pitchFamily="18" charset="0"/>
              <a:cs typeface="Times New Roman" pitchFamily="18" charset="0"/>
            </a:rPr>
            <a:t>Inmigración masiva y descontrolada de países vecinos</a:t>
          </a:r>
        </a:p>
      </dgm:t>
    </dgm:pt>
    <dgm:pt modelId="{50018981-B24C-4998-B0FE-EF4E0AA69D63}" type="parTrans" cxnId="{729A1F72-3EC9-4CD2-A091-717F4208F0CA}">
      <dgm:prSet/>
      <dgm:spPr/>
      <dgm:t>
        <a:bodyPr/>
        <a:lstStyle/>
        <a:p>
          <a:endParaRPr lang="es-EC"/>
        </a:p>
      </dgm:t>
    </dgm:pt>
    <dgm:pt modelId="{5FC67765-7F4F-42E6-8F80-62F2AE0C4E6A}" type="sibTrans" cxnId="{729A1F72-3EC9-4CD2-A091-717F4208F0CA}">
      <dgm:prSet/>
      <dgm:spPr/>
      <dgm:t>
        <a:bodyPr/>
        <a:lstStyle/>
        <a:p>
          <a:endParaRPr lang="es-EC"/>
        </a:p>
      </dgm:t>
    </dgm:pt>
    <dgm:pt modelId="{50208D3D-2E61-4840-8E6B-3ED0DE2F30E4}">
      <dgm:prSet phldrT="[Texto]" custT="1"/>
      <dgm:spPr/>
      <dgm:t>
        <a:bodyPr/>
        <a:lstStyle/>
        <a:p>
          <a:r>
            <a:rPr lang="es-EC" sz="1600" dirty="0">
              <a:solidFill>
                <a:schemeClr val="tx1"/>
              </a:solidFill>
              <a:latin typeface="Times New Roman" pitchFamily="18" charset="0"/>
              <a:cs typeface="Times New Roman" pitchFamily="18" charset="0"/>
            </a:rPr>
            <a:t>Crisis política interna</a:t>
          </a:r>
        </a:p>
      </dgm:t>
    </dgm:pt>
    <dgm:pt modelId="{9DDBA887-F086-41BC-B94A-A9056AD180DD}" type="sibTrans" cxnId="{8EB17BFD-5096-4CD7-8987-6166E3D7C351}">
      <dgm:prSet/>
      <dgm:spPr/>
      <dgm:t>
        <a:bodyPr/>
        <a:lstStyle/>
        <a:p>
          <a:endParaRPr lang="es-EC"/>
        </a:p>
      </dgm:t>
    </dgm:pt>
    <dgm:pt modelId="{B1325569-30A6-4692-A339-3EE954B12C56}" type="parTrans" cxnId="{8EB17BFD-5096-4CD7-8987-6166E3D7C351}">
      <dgm:prSet/>
      <dgm:spPr/>
      <dgm:t>
        <a:bodyPr/>
        <a:lstStyle/>
        <a:p>
          <a:endParaRPr lang="es-EC"/>
        </a:p>
      </dgm:t>
    </dgm:pt>
    <dgm:pt modelId="{4680C294-F193-4AA2-9A6B-092E4971161F}">
      <dgm:prSet phldrT="[Texto]" custT="1"/>
      <dgm:spPr/>
      <dgm:t>
        <a:bodyPr/>
        <a:lstStyle/>
        <a:p>
          <a:r>
            <a:rPr lang="es-EC" sz="1600" dirty="0">
              <a:solidFill>
                <a:schemeClr val="tx1"/>
              </a:solidFill>
              <a:latin typeface="Times New Roman" pitchFamily="18" charset="0"/>
              <a:cs typeface="Times New Roman" pitchFamily="18" charset="0"/>
            </a:rPr>
            <a:t>El fenómeno de los refugiados</a:t>
          </a:r>
        </a:p>
      </dgm:t>
    </dgm:pt>
    <dgm:pt modelId="{40495B8C-7420-40E0-8AF7-5B8D99569470}" type="parTrans" cxnId="{B513DCC5-BBDB-438A-9EF4-D4908CD751AE}">
      <dgm:prSet/>
      <dgm:spPr/>
      <dgm:t>
        <a:bodyPr/>
        <a:lstStyle/>
        <a:p>
          <a:endParaRPr lang="es-EC"/>
        </a:p>
      </dgm:t>
    </dgm:pt>
    <dgm:pt modelId="{C34C5E36-14FC-4C19-9543-7831C3CD264E}" type="sibTrans" cxnId="{B513DCC5-BBDB-438A-9EF4-D4908CD751AE}">
      <dgm:prSet/>
      <dgm:spPr/>
      <dgm:t>
        <a:bodyPr/>
        <a:lstStyle/>
        <a:p>
          <a:endParaRPr lang="es-EC"/>
        </a:p>
      </dgm:t>
    </dgm:pt>
    <dgm:pt modelId="{0A47DE99-4072-400F-B34E-0A37E88CF7D1}">
      <dgm:prSet phldrT="[Texto]" custT="1"/>
      <dgm:spPr/>
      <dgm:t>
        <a:bodyPr/>
        <a:lstStyle/>
        <a:p>
          <a:r>
            <a:rPr lang="es-EC" sz="1600" dirty="0">
              <a:solidFill>
                <a:schemeClr val="tx1"/>
              </a:solidFill>
              <a:latin typeface="Times New Roman" pitchFamily="18" charset="0"/>
              <a:cs typeface="Times New Roman" pitchFamily="18" charset="0"/>
            </a:rPr>
            <a:t>Desempleo</a:t>
          </a:r>
        </a:p>
      </dgm:t>
    </dgm:pt>
    <dgm:pt modelId="{B914FEA0-5391-4E45-B810-A05EEC1453BC}" type="parTrans" cxnId="{CD5397BA-3B8D-440D-ACD6-B6F72C61CF3A}">
      <dgm:prSet/>
      <dgm:spPr/>
      <dgm:t>
        <a:bodyPr/>
        <a:lstStyle/>
        <a:p>
          <a:endParaRPr lang="es-EC"/>
        </a:p>
      </dgm:t>
    </dgm:pt>
    <dgm:pt modelId="{9791DDFE-2ACC-4C4D-807E-FFEC28D4477F}" type="sibTrans" cxnId="{CD5397BA-3B8D-440D-ACD6-B6F72C61CF3A}">
      <dgm:prSet/>
      <dgm:spPr/>
      <dgm:t>
        <a:bodyPr/>
        <a:lstStyle/>
        <a:p>
          <a:endParaRPr lang="es-EC"/>
        </a:p>
      </dgm:t>
    </dgm:pt>
    <dgm:pt modelId="{B0BA4CE2-E75D-428C-8580-DA134B6A5D30}">
      <dgm:prSet phldrT="[Texto]" custT="1"/>
      <dgm:spPr/>
      <dgm:t>
        <a:bodyPr/>
        <a:lstStyle/>
        <a:p>
          <a:r>
            <a:rPr lang="es-EC" sz="1600" dirty="0">
              <a:solidFill>
                <a:schemeClr val="tx1"/>
              </a:solidFill>
              <a:latin typeface="Times New Roman" pitchFamily="18" charset="0"/>
              <a:cs typeface="Times New Roman" pitchFamily="18" charset="0"/>
            </a:rPr>
            <a:t>Falta de oportunidad laboral </a:t>
          </a:r>
        </a:p>
      </dgm:t>
    </dgm:pt>
    <dgm:pt modelId="{1F388EF9-0FD9-4445-AEAE-947112F70497}" type="parTrans" cxnId="{E1BD3D24-2A1B-4CC5-8658-608662E5A1A9}">
      <dgm:prSet/>
      <dgm:spPr/>
      <dgm:t>
        <a:bodyPr/>
        <a:lstStyle/>
        <a:p>
          <a:endParaRPr lang="es-EC"/>
        </a:p>
      </dgm:t>
    </dgm:pt>
    <dgm:pt modelId="{3EA6F68C-D38B-421B-AD7B-2FC86BBCEC9C}" type="sibTrans" cxnId="{E1BD3D24-2A1B-4CC5-8658-608662E5A1A9}">
      <dgm:prSet/>
      <dgm:spPr/>
      <dgm:t>
        <a:bodyPr/>
        <a:lstStyle/>
        <a:p>
          <a:endParaRPr lang="es-EC"/>
        </a:p>
      </dgm:t>
    </dgm:pt>
    <dgm:pt modelId="{FA2B5B1E-BA46-4F14-B62B-0EA8AFF825D7}">
      <dgm:prSet phldrT="[Texto]" custT="1"/>
      <dgm:spPr/>
      <dgm:t>
        <a:bodyPr/>
        <a:lstStyle/>
        <a:p>
          <a:r>
            <a:rPr lang="es-EC" sz="1600" dirty="0">
              <a:solidFill>
                <a:schemeClr val="tx1"/>
              </a:solidFill>
              <a:latin typeface="Times New Roman" pitchFamily="18" charset="0"/>
              <a:cs typeface="Times New Roman" pitchFamily="18" charset="0"/>
            </a:rPr>
            <a:t>Deficiencia en la administración de justicia</a:t>
          </a:r>
        </a:p>
      </dgm:t>
    </dgm:pt>
    <dgm:pt modelId="{42D6FB14-526E-48E0-8673-A774FC2B5D69}" type="parTrans" cxnId="{DD1CA7E2-3CC6-4FAA-B7A4-DC7024246BD8}">
      <dgm:prSet/>
      <dgm:spPr/>
      <dgm:t>
        <a:bodyPr/>
        <a:lstStyle/>
        <a:p>
          <a:endParaRPr lang="es-EC"/>
        </a:p>
      </dgm:t>
    </dgm:pt>
    <dgm:pt modelId="{0A1837F1-E3E8-45D7-B1F4-E98DCC59BF5D}" type="sibTrans" cxnId="{DD1CA7E2-3CC6-4FAA-B7A4-DC7024246BD8}">
      <dgm:prSet/>
      <dgm:spPr/>
      <dgm:t>
        <a:bodyPr/>
        <a:lstStyle/>
        <a:p>
          <a:endParaRPr lang="es-EC"/>
        </a:p>
      </dgm:t>
    </dgm:pt>
    <dgm:pt modelId="{4FB8D3B3-E581-4BDF-9E95-889B6336063C}" type="pres">
      <dgm:prSet presAssocID="{F3A81778-5318-465D-8DA8-AF494EB9A24D}" presName="Name0" presStyleCnt="0">
        <dgm:presLayoutVars>
          <dgm:chMax val="1"/>
          <dgm:dir/>
          <dgm:animLvl val="ctr"/>
          <dgm:resizeHandles val="exact"/>
        </dgm:presLayoutVars>
      </dgm:prSet>
      <dgm:spPr/>
      <dgm:t>
        <a:bodyPr/>
        <a:lstStyle/>
        <a:p>
          <a:endParaRPr lang="es-ES"/>
        </a:p>
      </dgm:t>
    </dgm:pt>
    <dgm:pt modelId="{CD61363B-517C-4BAE-A2AD-21592FF544F0}" type="pres">
      <dgm:prSet presAssocID="{E52B8F4C-6EC1-4CF0-8BA4-30CA2639385C}" presName="centerShape" presStyleLbl="node0" presStyleIdx="0" presStyleCnt="1" custScaleX="115954"/>
      <dgm:spPr/>
      <dgm:t>
        <a:bodyPr/>
        <a:lstStyle/>
        <a:p>
          <a:endParaRPr lang="es-ES"/>
        </a:p>
      </dgm:t>
    </dgm:pt>
    <dgm:pt modelId="{11A0E6EB-8546-42D4-8550-06206C66F254}" type="pres">
      <dgm:prSet presAssocID="{C4BFD3C5-AD8C-4755-B92E-523FE2C434A8}" presName="node" presStyleLbl="node1" presStyleIdx="0" presStyleCnt="6" custScaleX="144072" custScaleY="128677">
        <dgm:presLayoutVars>
          <dgm:bulletEnabled val="1"/>
        </dgm:presLayoutVars>
      </dgm:prSet>
      <dgm:spPr/>
      <dgm:t>
        <a:bodyPr/>
        <a:lstStyle/>
        <a:p>
          <a:endParaRPr lang="es-ES"/>
        </a:p>
      </dgm:t>
    </dgm:pt>
    <dgm:pt modelId="{AA357C22-FE4B-4EE4-B2A5-7370278BAC65}" type="pres">
      <dgm:prSet presAssocID="{C4BFD3C5-AD8C-4755-B92E-523FE2C434A8}" presName="dummy" presStyleCnt="0"/>
      <dgm:spPr/>
    </dgm:pt>
    <dgm:pt modelId="{1E2D0A34-15F9-4DD3-8D57-30354C02737B}" type="pres">
      <dgm:prSet presAssocID="{5FC67765-7F4F-42E6-8F80-62F2AE0C4E6A}" presName="sibTrans" presStyleLbl="sibTrans2D1" presStyleIdx="0" presStyleCnt="6"/>
      <dgm:spPr/>
      <dgm:t>
        <a:bodyPr/>
        <a:lstStyle/>
        <a:p>
          <a:endParaRPr lang="es-ES"/>
        </a:p>
      </dgm:t>
    </dgm:pt>
    <dgm:pt modelId="{D7C2801E-DB31-4F7D-B95B-61D61C4C95E0}" type="pres">
      <dgm:prSet presAssocID="{50208D3D-2E61-4840-8E6B-3ED0DE2F30E4}" presName="node" presStyleLbl="node1" presStyleIdx="1" presStyleCnt="6" custScaleX="148489" custScaleY="109621">
        <dgm:presLayoutVars>
          <dgm:bulletEnabled val="1"/>
        </dgm:presLayoutVars>
      </dgm:prSet>
      <dgm:spPr/>
      <dgm:t>
        <a:bodyPr/>
        <a:lstStyle/>
        <a:p>
          <a:endParaRPr lang="es-ES"/>
        </a:p>
      </dgm:t>
    </dgm:pt>
    <dgm:pt modelId="{8E594090-EA0C-4A10-A67C-052B2F0E6753}" type="pres">
      <dgm:prSet presAssocID="{50208D3D-2E61-4840-8E6B-3ED0DE2F30E4}" presName="dummy" presStyleCnt="0"/>
      <dgm:spPr/>
    </dgm:pt>
    <dgm:pt modelId="{CD57B823-78A9-480B-B29E-6B769FAF4472}" type="pres">
      <dgm:prSet presAssocID="{9DDBA887-F086-41BC-B94A-A9056AD180DD}" presName="sibTrans" presStyleLbl="sibTrans2D1" presStyleIdx="1" presStyleCnt="6"/>
      <dgm:spPr/>
      <dgm:t>
        <a:bodyPr/>
        <a:lstStyle/>
        <a:p>
          <a:endParaRPr lang="es-ES"/>
        </a:p>
      </dgm:t>
    </dgm:pt>
    <dgm:pt modelId="{EB42AAD4-FA65-4CFE-9CC5-2E7E913B1B69}" type="pres">
      <dgm:prSet presAssocID="{4680C294-F193-4AA2-9A6B-092E4971161F}" presName="node" presStyleLbl="node1" presStyleIdx="2" presStyleCnt="6" custScaleX="139209" custScaleY="121636">
        <dgm:presLayoutVars>
          <dgm:bulletEnabled val="1"/>
        </dgm:presLayoutVars>
      </dgm:prSet>
      <dgm:spPr/>
      <dgm:t>
        <a:bodyPr/>
        <a:lstStyle/>
        <a:p>
          <a:endParaRPr lang="es-ES"/>
        </a:p>
      </dgm:t>
    </dgm:pt>
    <dgm:pt modelId="{28C6FEEF-1273-4A02-9122-CF7252F0985D}" type="pres">
      <dgm:prSet presAssocID="{4680C294-F193-4AA2-9A6B-092E4971161F}" presName="dummy" presStyleCnt="0"/>
      <dgm:spPr/>
    </dgm:pt>
    <dgm:pt modelId="{1388FDB2-EE18-46A7-A46A-C342542E08E8}" type="pres">
      <dgm:prSet presAssocID="{C34C5E36-14FC-4C19-9543-7831C3CD264E}" presName="sibTrans" presStyleLbl="sibTrans2D1" presStyleIdx="2" presStyleCnt="6"/>
      <dgm:spPr/>
      <dgm:t>
        <a:bodyPr/>
        <a:lstStyle/>
        <a:p>
          <a:endParaRPr lang="es-ES"/>
        </a:p>
      </dgm:t>
    </dgm:pt>
    <dgm:pt modelId="{80B5B86C-B5BC-4629-AFB8-2DB6AD9F403A}" type="pres">
      <dgm:prSet presAssocID="{0A47DE99-4072-400F-B34E-0A37E88CF7D1}" presName="node" presStyleLbl="node1" presStyleIdx="3" presStyleCnt="6" custScaleX="140475" custScaleY="144964">
        <dgm:presLayoutVars>
          <dgm:bulletEnabled val="1"/>
        </dgm:presLayoutVars>
      </dgm:prSet>
      <dgm:spPr/>
      <dgm:t>
        <a:bodyPr/>
        <a:lstStyle/>
        <a:p>
          <a:endParaRPr lang="es-ES"/>
        </a:p>
      </dgm:t>
    </dgm:pt>
    <dgm:pt modelId="{361977E5-45EA-4902-A71D-BEB0F7BA872E}" type="pres">
      <dgm:prSet presAssocID="{0A47DE99-4072-400F-B34E-0A37E88CF7D1}" presName="dummy" presStyleCnt="0"/>
      <dgm:spPr/>
    </dgm:pt>
    <dgm:pt modelId="{A04E215D-82FA-4D12-BD4F-FE06C3044708}" type="pres">
      <dgm:prSet presAssocID="{9791DDFE-2ACC-4C4D-807E-FFEC28D4477F}" presName="sibTrans" presStyleLbl="sibTrans2D1" presStyleIdx="3" presStyleCnt="6"/>
      <dgm:spPr/>
      <dgm:t>
        <a:bodyPr/>
        <a:lstStyle/>
        <a:p>
          <a:endParaRPr lang="es-ES"/>
        </a:p>
      </dgm:t>
    </dgm:pt>
    <dgm:pt modelId="{1B34310C-8EB3-4C0B-97E2-0316D8BF941D}" type="pres">
      <dgm:prSet presAssocID="{B0BA4CE2-E75D-428C-8580-DA134B6A5D30}" presName="node" presStyleLbl="node1" presStyleIdx="4" presStyleCnt="6" custScaleX="170066" custScaleY="133794" custRadScaleRad="109736" custRadScaleInc="16520">
        <dgm:presLayoutVars>
          <dgm:bulletEnabled val="1"/>
        </dgm:presLayoutVars>
      </dgm:prSet>
      <dgm:spPr/>
      <dgm:t>
        <a:bodyPr/>
        <a:lstStyle/>
        <a:p>
          <a:endParaRPr lang="es-ES"/>
        </a:p>
      </dgm:t>
    </dgm:pt>
    <dgm:pt modelId="{918AE5FF-20BE-42C5-A17C-0ED5CC95D259}" type="pres">
      <dgm:prSet presAssocID="{B0BA4CE2-E75D-428C-8580-DA134B6A5D30}" presName="dummy" presStyleCnt="0"/>
      <dgm:spPr/>
    </dgm:pt>
    <dgm:pt modelId="{E52E7190-2552-4850-9EAE-5EC843F762E0}" type="pres">
      <dgm:prSet presAssocID="{3EA6F68C-D38B-421B-AD7B-2FC86BBCEC9C}" presName="sibTrans" presStyleLbl="sibTrans2D1" presStyleIdx="4" presStyleCnt="6"/>
      <dgm:spPr/>
      <dgm:t>
        <a:bodyPr/>
        <a:lstStyle/>
        <a:p>
          <a:endParaRPr lang="es-ES"/>
        </a:p>
      </dgm:t>
    </dgm:pt>
    <dgm:pt modelId="{99440FFD-FED3-4751-BAE3-4C9FA31CF858}" type="pres">
      <dgm:prSet presAssocID="{FA2B5B1E-BA46-4F14-B62B-0EA8AFF825D7}" presName="node" presStyleLbl="node1" presStyleIdx="5" presStyleCnt="6" custScaleX="153593" custScaleY="132103">
        <dgm:presLayoutVars>
          <dgm:bulletEnabled val="1"/>
        </dgm:presLayoutVars>
      </dgm:prSet>
      <dgm:spPr/>
      <dgm:t>
        <a:bodyPr/>
        <a:lstStyle/>
        <a:p>
          <a:endParaRPr lang="es-ES"/>
        </a:p>
      </dgm:t>
    </dgm:pt>
    <dgm:pt modelId="{7424CB47-A1BA-4DDA-ADC7-8122DBEAC2AE}" type="pres">
      <dgm:prSet presAssocID="{FA2B5B1E-BA46-4F14-B62B-0EA8AFF825D7}" presName="dummy" presStyleCnt="0"/>
      <dgm:spPr/>
    </dgm:pt>
    <dgm:pt modelId="{D82ADE0B-369C-495D-BDFF-1C9567747260}" type="pres">
      <dgm:prSet presAssocID="{0A1837F1-E3E8-45D7-B1F4-E98DCC59BF5D}" presName="sibTrans" presStyleLbl="sibTrans2D1" presStyleIdx="5" presStyleCnt="6"/>
      <dgm:spPr/>
      <dgm:t>
        <a:bodyPr/>
        <a:lstStyle/>
        <a:p>
          <a:endParaRPr lang="es-ES"/>
        </a:p>
      </dgm:t>
    </dgm:pt>
  </dgm:ptLst>
  <dgm:cxnLst>
    <dgm:cxn modelId="{83885251-F50C-4FA8-A1AA-4B4621D870EB}" type="presOf" srcId="{4680C294-F193-4AA2-9A6B-092E4971161F}" destId="{EB42AAD4-FA65-4CFE-9CC5-2E7E913B1B69}" srcOrd="0" destOrd="0" presId="urn:microsoft.com/office/officeart/2005/8/layout/radial6"/>
    <dgm:cxn modelId="{14F3E869-B0F7-4FA6-AE90-EB5EADAEB605}" srcId="{F3A81778-5318-465D-8DA8-AF494EB9A24D}" destId="{E52B8F4C-6EC1-4CF0-8BA4-30CA2639385C}" srcOrd="0" destOrd="0" parTransId="{A59BDAEE-F7C6-4D47-9D2F-118ED058966D}" sibTransId="{02D20CB6-27DF-4ED8-979B-FBD8ED1394CD}"/>
    <dgm:cxn modelId="{ED7F258E-4C59-4403-AFAD-941CEDAD0A79}" type="presOf" srcId="{9DDBA887-F086-41BC-B94A-A9056AD180DD}" destId="{CD57B823-78A9-480B-B29E-6B769FAF4472}" srcOrd="0" destOrd="0" presId="urn:microsoft.com/office/officeart/2005/8/layout/radial6"/>
    <dgm:cxn modelId="{43A27A68-6EF7-41E0-88DF-E71222DF42DC}" type="presOf" srcId="{F3A81778-5318-465D-8DA8-AF494EB9A24D}" destId="{4FB8D3B3-E581-4BDF-9E95-889B6336063C}" srcOrd="0" destOrd="0" presId="urn:microsoft.com/office/officeart/2005/8/layout/radial6"/>
    <dgm:cxn modelId="{B513DCC5-BBDB-438A-9EF4-D4908CD751AE}" srcId="{E52B8F4C-6EC1-4CF0-8BA4-30CA2639385C}" destId="{4680C294-F193-4AA2-9A6B-092E4971161F}" srcOrd="2" destOrd="0" parTransId="{40495B8C-7420-40E0-8AF7-5B8D99569470}" sibTransId="{C34C5E36-14FC-4C19-9543-7831C3CD264E}"/>
    <dgm:cxn modelId="{7435B68E-617A-47F3-9151-9A3EF1BE8D5A}" type="presOf" srcId="{C34C5E36-14FC-4C19-9543-7831C3CD264E}" destId="{1388FDB2-EE18-46A7-A46A-C342542E08E8}" srcOrd="0" destOrd="0" presId="urn:microsoft.com/office/officeart/2005/8/layout/radial6"/>
    <dgm:cxn modelId="{47487133-C7EE-4E54-9DC6-B866DD451907}" type="presOf" srcId="{50208D3D-2E61-4840-8E6B-3ED0DE2F30E4}" destId="{D7C2801E-DB31-4F7D-B95B-61D61C4C95E0}" srcOrd="0" destOrd="0" presId="urn:microsoft.com/office/officeart/2005/8/layout/radial6"/>
    <dgm:cxn modelId="{729A1F72-3EC9-4CD2-A091-717F4208F0CA}" srcId="{E52B8F4C-6EC1-4CF0-8BA4-30CA2639385C}" destId="{C4BFD3C5-AD8C-4755-B92E-523FE2C434A8}" srcOrd="0" destOrd="0" parTransId="{50018981-B24C-4998-B0FE-EF4E0AA69D63}" sibTransId="{5FC67765-7F4F-42E6-8F80-62F2AE0C4E6A}"/>
    <dgm:cxn modelId="{8EB17BFD-5096-4CD7-8987-6166E3D7C351}" srcId="{E52B8F4C-6EC1-4CF0-8BA4-30CA2639385C}" destId="{50208D3D-2E61-4840-8E6B-3ED0DE2F30E4}" srcOrd="1" destOrd="0" parTransId="{B1325569-30A6-4692-A339-3EE954B12C56}" sibTransId="{9DDBA887-F086-41BC-B94A-A9056AD180DD}"/>
    <dgm:cxn modelId="{B12389E8-BDC7-4991-8B74-19D4BB0C62BA}" type="presOf" srcId="{C4BFD3C5-AD8C-4755-B92E-523FE2C434A8}" destId="{11A0E6EB-8546-42D4-8550-06206C66F254}" srcOrd="0" destOrd="0" presId="urn:microsoft.com/office/officeart/2005/8/layout/radial6"/>
    <dgm:cxn modelId="{CBD2F8AB-3309-4968-A2B3-8165764B87ED}" type="presOf" srcId="{3EA6F68C-D38B-421B-AD7B-2FC86BBCEC9C}" destId="{E52E7190-2552-4850-9EAE-5EC843F762E0}" srcOrd="0" destOrd="0" presId="urn:microsoft.com/office/officeart/2005/8/layout/radial6"/>
    <dgm:cxn modelId="{B16BE5E1-611D-4306-9DF0-6906CE93640B}" type="presOf" srcId="{5FC67765-7F4F-42E6-8F80-62F2AE0C4E6A}" destId="{1E2D0A34-15F9-4DD3-8D57-30354C02737B}" srcOrd="0" destOrd="0" presId="urn:microsoft.com/office/officeart/2005/8/layout/radial6"/>
    <dgm:cxn modelId="{8FBA6898-5942-43CC-9249-C4E180E6CF7C}" type="presOf" srcId="{FA2B5B1E-BA46-4F14-B62B-0EA8AFF825D7}" destId="{99440FFD-FED3-4751-BAE3-4C9FA31CF858}" srcOrd="0" destOrd="0" presId="urn:microsoft.com/office/officeart/2005/8/layout/radial6"/>
    <dgm:cxn modelId="{ABF05F19-4110-480B-A5EC-2CF57081F37F}" type="presOf" srcId="{0A1837F1-E3E8-45D7-B1F4-E98DCC59BF5D}" destId="{D82ADE0B-369C-495D-BDFF-1C9567747260}" srcOrd="0" destOrd="0" presId="urn:microsoft.com/office/officeart/2005/8/layout/radial6"/>
    <dgm:cxn modelId="{CD5397BA-3B8D-440D-ACD6-B6F72C61CF3A}" srcId="{E52B8F4C-6EC1-4CF0-8BA4-30CA2639385C}" destId="{0A47DE99-4072-400F-B34E-0A37E88CF7D1}" srcOrd="3" destOrd="0" parTransId="{B914FEA0-5391-4E45-B810-A05EEC1453BC}" sibTransId="{9791DDFE-2ACC-4C4D-807E-FFEC28D4477F}"/>
    <dgm:cxn modelId="{1A90BD3F-402B-4099-BB56-4B3195D83025}" type="presOf" srcId="{0A47DE99-4072-400F-B34E-0A37E88CF7D1}" destId="{80B5B86C-B5BC-4629-AFB8-2DB6AD9F403A}" srcOrd="0" destOrd="0" presId="urn:microsoft.com/office/officeart/2005/8/layout/radial6"/>
    <dgm:cxn modelId="{FF0B4068-5A6F-495F-9966-ECFDE3284889}" type="presOf" srcId="{9791DDFE-2ACC-4C4D-807E-FFEC28D4477F}" destId="{A04E215D-82FA-4D12-BD4F-FE06C3044708}" srcOrd="0" destOrd="0" presId="urn:microsoft.com/office/officeart/2005/8/layout/radial6"/>
    <dgm:cxn modelId="{DD1CA7E2-3CC6-4FAA-B7A4-DC7024246BD8}" srcId="{E52B8F4C-6EC1-4CF0-8BA4-30CA2639385C}" destId="{FA2B5B1E-BA46-4F14-B62B-0EA8AFF825D7}" srcOrd="5" destOrd="0" parTransId="{42D6FB14-526E-48E0-8673-A774FC2B5D69}" sibTransId="{0A1837F1-E3E8-45D7-B1F4-E98DCC59BF5D}"/>
    <dgm:cxn modelId="{E1BD3D24-2A1B-4CC5-8658-608662E5A1A9}" srcId="{E52B8F4C-6EC1-4CF0-8BA4-30CA2639385C}" destId="{B0BA4CE2-E75D-428C-8580-DA134B6A5D30}" srcOrd="4" destOrd="0" parTransId="{1F388EF9-0FD9-4445-AEAE-947112F70497}" sibTransId="{3EA6F68C-D38B-421B-AD7B-2FC86BBCEC9C}"/>
    <dgm:cxn modelId="{387B2CFF-EFB9-4EA7-91F7-CEBB9319604F}" type="presOf" srcId="{B0BA4CE2-E75D-428C-8580-DA134B6A5D30}" destId="{1B34310C-8EB3-4C0B-97E2-0316D8BF941D}" srcOrd="0" destOrd="0" presId="urn:microsoft.com/office/officeart/2005/8/layout/radial6"/>
    <dgm:cxn modelId="{0A7B4B81-EE4D-4402-AC3C-DF6EDF0BBFD1}" type="presOf" srcId="{E52B8F4C-6EC1-4CF0-8BA4-30CA2639385C}" destId="{CD61363B-517C-4BAE-A2AD-21592FF544F0}" srcOrd="0" destOrd="0" presId="urn:microsoft.com/office/officeart/2005/8/layout/radial6"/>
    <dgm:cxn modelId="{8FB1BA11-277A-4270-9AA9-4F6DEE4F280E}" type="presParOf" srcId="{4FB8D3B3-E581-4BDF-9E95-889B6336063C}" destId="{CD61363B-517C-4BAE-A2AD-21592FF544F0}" srcOrd="0" destOrd="0" presId="urn:microsoft.com/office/officeart/2005/8/layout/radial6"/>
    <dgm:cxn modelId="{C0DBDFD4-9A5A-498D-A712-0B429FD098B3}" type="presParOf" srcId="{4FB8D3B3-E581-4BDF-9E95-889B6336063C}" destId="{11A0E6EB-8546-42D4-8550-06206C66F254}" srcOrd="1" destOrd="0" presId="urn:microsoft.com/office/officeart/2005/8/layout/radial6"/>
    <dgm:cxn modelId="{4ADFBF03-5FBB-479C-B33C-407AC4995965}" type="presParOf" srcId="{4FB8D3B3-E581-4BDF-9E95-889B6336063C}" destId="{AA357C22-FE4B-4EE4-B2A5-7370278BAC65}" srcOrd="2" destOrd="0" presId="urn:microsoft.com/office/officeart/2005/8/layout/radial6"/>
    <dgm:cxn modelId="{CD5532EC-2BAD-4F65-BABF-449D4A97D08A}" type="presParOf" srcId="{4FB8D3B3-E581-4BDF-9E95-889B6336063C}" destId="{1E2D0A34-15F9-4DD3-8D57-30354C02737B}" srcOrd="3" destOrd="0" presId="urn:microsoft.com/office/officeart/2005/8/layout/radial6"/>
    <dgm:cxn modelId="{A37BD42E-A715-4D36-A9CF-D6BDF8DBD26C}" type="presParOf" srcId="{4FB8D3B3-E581-4BDF-9E95-889B6336063C}" destId="{D7C2801E-DB31-4F7D-B95B-61D61C4C95E0}" srcOrd="4" destOrd="0" presId="urn:microsoft.com/office/officeart/2005/8/layout/radial6"/>
    <dgm:cxn modelId="{D7EE8EF2-E931-48B1-A964-F0F28A3F398C}" type="presParOf" srcId="{4FB8D3B3-E581-4BDF-9E95-889B6336063C}" destId="{8E594090-EA0C-4A10-A67C-052B2F0E6753}" srcOrd="5" destOrd="0" presId="urn:microsoft.com/office/officeart/2005/8/layout/radial6"/>
    <dgm:cxn modelId="{8CB53077-9C0B-46A1-9432-0231F1658E12}" type="presParOf" srcId="{4FB8D3B3-E581-4BDF-9E95-889B6336063C}" destId="{CD57B823-78A9-480B-B29E-6B769FAF4472}" srcOrd="6" destOrd="0" presId="urn:microsoft.com/office/officeart/2005/8/layout/radial6"/>
    <dgm:cxn modelId="{2C409427-C846-4B91-8DBB-B3FB7248F71B}" type="presParOf" srcId="{4FB8D3B3-E581-4BDF-9E95-889B6336063C}" destId="{EB42AAD4-FA65-4CFE-9CC5-2E7E913B1B69}" srcOrd="7" destOrd="0" presId="urn:microsoft.com/office/officeart/2005/8/layout/radial6"/>
    <dgm:cxn modelId="{1B5E883C-EECA-4795-8FB7-5D8BA8ED5610}" type="presParOf" srcId="{4FB8D3B3-E581-4BDF-9E95-889B6336063C}" destId="{28C6FEEF-1273-4A02-9122-CF7252F0985D}" srcOrd="8" destOrd="0" presId="urn:microsoft.com/office/officeart/2005/8/layout/radial6"/>
    <dgm:cxn modelId="{DC3F8EF5-2421-4E13-AEA3-B1AEEEA688FF}" type="presParOf" srcId="{4FB8D3B3-E581-4BDF-9E95-889B6336063C}" destId="{1388FDB2-EE18-46A7-A46A-C342542E08E8}" srcOrd="9" destOrd="0" presId="urn:microsoft.com/office/officeart/2005/8/layout/radial6"/>
    <dgm:cxn modelId="{70755EDF-A6E9-4361-B58C-888C080EDD0D}" type="presParOf" srcId="{4FB8D3B3-E581-4BDF-9E95-889B6336063C}" destId="{80B5B86C-B5BC-4629-AFB8-2DB6AD9F403A}" srcOrd="10" destOrd="0" presId="urn:microsoft.com/office/officeart/2005/8/layout/radial6"/>
    <dgm:cxn modelId="{DCEBA172-CD6E-47B7-9E95-E6C2471A362E}" type="presParOf" srcId="{4FB8D3B3-E581-4BDF-9E95-889B6336063C}" destId="{361977E5-45EA-4902-A71D-BEB0F7BA872E}" srcOrd="11" destOrd="0" presId="urn:microsoft.com/office/officeart/2005/8/layout/radial6"/>
    <dgm:cxn modelId="{7D9297AE-C4BA-41CD-AFCF-375B681D034B}" type="presParOf" srcId="{4FB8D3B3-E581-4BDF-9E95-889B6336063C}" destId="{A04E215D-82FA-4D12-BD4F-FE06C3044708}" srcOrd="12" destOrd="0" presId="urn:microsoft.com/office/officeart/2005/8/layout/radial6"/>
    <dgm:cxn modelId="{612291B9-E421-493F-8FB9-11DA3B40D5AC}" type="presParOf" srcId="{4FB8D3B3-E581-4BDF-9E95-889B6336063C}" destId="{1B34310C-8EB3-4C0B-97E2-0316D8BF941D}" srcOrd="13" destOrd="0" presId="urn:microsoft.com/office/officeart/2005/8/layout/radial6"/>
    <dgm:cxn modelId="{889BC268-F52C-4D48-A054-C4C6D30C5289}" type="presParOf" srcId="{4FB8D3B3-E581-4BDF-9E95-889B6336063C}" destId="{918AE5FF-20BE-42C5-A17C-0ED5CC95D259}" srcOrd="14" destOrd="0" presId="urn:microsoft.com/office/officeart/2005/8/layout/radial6"/>
    <dgm:cxn modelId="{1ADC1763-EEEE-41F2-BFC9-DBD5B53967D0}" type="presParOf" srcId="{4FB8D3B3-E581-4BDF-9E95-889B6336063C}" destId="{E52E7190-2552-4850-9EAE-5EC843F762E0}" srcOrd="15" destOrd="0" presId="urn:microsoft.com/office/officeart/2005/8/layout/radial6"/>
    <dgm:cxn modelId="{AA561BD9-23B7-408E-A672-41DD94936E0F}" type="presParOf" srcId="{4FB8D3B3-E581-4BDF-9E95-889B6336063C}" destId="{99440FFD-FED3-4751-BAE3-4C9FA31CF858}" srcOrd="16" destOrd="0" presId="urn:microsoft.com/office/officeart/2005/8/layout/radial6"/>
    <dgm:cxn modelId="{83293819-0B03-4053-A4F1-E44A74C345BF}" type="presParOf" srcId="{4FB8D3B3-E581-4BDF-9E95-889B6336063C}" destId="{7424CB47-A1BA-4DDA-ADC7-8122DBEAC2AE}" srcOrd="17" destOrd="0" presId="urn:microsoft.com/office/officeart/2005/8/layout/radial6"/>
    <dgm:cxn modelId="{396A0332-438B-471D-B197-DF653F9D48D0}" type="presParOf" srcId="{4FB8D3B3-E581-4BDF-9E95-889B6336063C}" destId="{D82ADE0B-369C-495D-BDFF-1C956774726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F0FC7-1499-403C-9F6C-4AB1A4DD46A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EC"/>
        </a:p>
      </dgm:t>
    </dgm:pt>
    <dgm:pt modelId="{484285F2-F0C6-486A-B204-092D7FDE1069}">
      <dgm:prSet phldrT="[Texto]"/>
      <dgm:spPr/>
      <dgm:t>
        <a:bodyPr/>
        <a:lstStyle/>
        <a:p>
          <a:r>
            <a:rPr lang="es-EC" b="1" dirty="0">
              <a:latin typeface="Times New Roman" pitchFamily="18" charset="0"/>
              <a:cs typeface="Times New Roman" pitchFamily="18" charset="0"/>
            </a:rPr>
            <a:t>Encuestas</a:t>
          </a:r>
          <a:endParaRPr lang="es-EC" dirty="0"/>
        </a:p>
      </dgm:t>
    </dgm:pt>
    <dgm:pt modelId="{11BE04FF-8637-4114-8FB9-D646CFBF1FFF}" type="parTrans" cxnId="{7F35F534-E3E9-4EB4-964F-1AA071FAC9D3}">
      <dgm:prSet/>
      <dgm:spPr/>
      <dgm:t>
        <a:bodyPr/>
        <a:lstStyle/>
        <a:p>
          <a:endParaRPr lang="es-EC"/>
        </a:p>
      </dgm:t>
    </dgm:pt>
    <dgm:pt modelId="{1BC97169-99CE-4106-977B-1F451E0DB0AC}" type="sibTrans" cxnId="{7F35F534-E3E9-4EB4-964F-1AA071FAC9D3}">
      <dgm:prSet/>
      <dgm:spPr/>
      <dgm:t>
        <a:bodyPr/>
        <a:lstStyle/>
        <a:p>
          <a:endParaRPr lang="es-EC"/>
        </a:p>
      </dgm:t>
    </dgm:pt>
    <dgm:pt modelId="{F6210713-9241-4EF7-8808-97D07B696309}">
      <dgm:prSet phldrT="[Texto]"/>
      <dgm:spPr/>
      <dgm:t>
        <a:bodyPr/>
        <a:lstStyle/>
        <a:p>
          <a:r>
            <a:rPr lang="es-EC" b="1" dirty="0">
              <a:latin typeface="Times New Roman" pitchFamily="18" charset="0"/>
              <a:cs typeface="Times New Roman" pitchFamily="18" charset="0"/>
            </a:rPr>
            <a:t>Entrevistas</a:t>
          </a:r>
          <a:endParaRPr lang="es-EC" dirty="0"/>
        </a:p>
      </dgm:t>
    </dgm:pt>
    <dgm:pt modelId="{24F7DCA0-6592-4FB2-B9A2-A4299DF5912C}" type="parTrans" cxnId="{3B7074E0-8FA8-4ADA-B161-658A4D9C7B9A}">
      <dgm:prSet/>
      <dgm:spPr/>
      <dgm:t>
        <a:bodyPr/>
        <a:lstStyle/>
        <a:p>
          <a:endParaRPr lang="es-EC"/>
        </a:p>
      </dgm:t>
    </dgm:pt>
    <dgm:pt modelId="{97DB6E68-4F22-4228-828D-64AB03FC85E1}" type="sibTrans" cxnId="{3B7074E0-8FA8-4ADA-B161-658A4D9C7B9A}">
      <dgm:prSet/>
      <dgm:spPr/>
      <dgm:t>
        <a:bodyPr/>
        <a:lstStyle/>
        <a:p>
          <a:endParaRPr lang="es-EC"/>
        </a:p>
      </dgm:t>
    </dgm:pt>
    <dgm:pt modelId="{5566F51A-FA5A-4E85-AFCC-5D4B07C9D328}">
      <dgm:prSet phldrT="[Texto]"/>
      <dgm:spPr/>
      <dgm:t>
        <a:bodyPr/>
        <a:lstStyle/>
        <a:p>
          <a:r>
            <a:rPr lang="es-EC" b="1" dirty="0">
              <a:latin typeface="Times New Roman" pitchFamily="18" charset="0"/>
              <a:cs typeface="Times New Roman" pitchFamily="18" charset="0"/>
            </a:rPr>
            <a:t>Estudio de Seguridad</a:t>
          </a:r>
          <a:endParaRPr lang="es-EC" dirty="0"/>
        </a:p>
      </dgm:t>
    </dgm:pt>
    <dgm:pt modelId="{7612F70C-D009-4387-870A-A814254275A0}" type="parTrans" cxnId="{6C395E61-0CCF-433B-A794-16FEBD95D7B7}">
      <dgm:prSet/>
      <dgm:spPr/>
      <dgm:t>
        <a:bodyPr/>
        <a:lstStyle/>
        <a:p>
          <a:endParaRPr lang="es-EC"/>
        </a:p>
      </dgm:t>
    </dgm:pt>
    <dgm:pt modelId="{E91A3AC0-51D5-40DB-B713-3AF05D0C2F13}" type="sibTrans" cxnId="{6C395E61-0CCF-433B-A794-16FEBD95D7B7}">
      <dgm:prSet/>
      <dgm:spPr/>
      <dgm:t>
        <a:bodyPr/>
        <a:lstStyle/>
        <a:p>
          <a:endParaRPr lang="es-EC"/>
        </a:p>
      </dgm:t>
    </dgm:pt>
    <dgm:pt modelId="{0DB0AD6E-89B8-4165-BD29-CBE4560FCDD2}">
      <dgm:prSet phldrT="[Texto]"/>
      <dgm:spPr/>
      <dgm:t>
        <a:bodyPr/>
        <a:lstStyle/>
        <a:p>
          <a:r>
            <a:rPr lang="es-EC" b="1" dirty="0">
              <a:latin typeface="Times New Roman" pitchFamily="18" charset="0"/>
              <a:cs typeface="Times New Roman" pitchFamily="18" charset="0"/>
            </a:rPr>
            <a:t>Matriz del Método Mosler</a:t>
          </a:r>
          <a:endParaRPr lang="es-EC" dirty="0"/>
        </a:p>
      </dgm:t>
    </dgm:pt>
    <dgm:pt modelId="{FEB01847-B6FB-4F56-99AC-87AC8024224C}" type="parTrans" cxnId="{3547CA9E-3E3E-4C18-B081-1E57FA5ADB7A}">
      <dgm:prSet/>
      <dgm:spPr/>
      <dgm:t>
        <a:bodyPr/>
        <a:lstStyle/>
        <a:p>
          <a:endParaRPr lang="es-EC"/>
        </a:p>
      </dgm:t>
    </dgm:pt>
    <dgm:pt modelId="{40E4CDFF-7EDD-4B9A-896D-11C21BDFFB16}" type="sibTrans" cxnId="{3547CA9E-3E3E-4C18-B081-1E57FA5ADB7A}">
      <dgm:prSet/>
      <dgm:spPr/>
      <dgm:t>
        <a:bodyPr/>
        <a:lstStyle/>
        <a:p>
          <a:endParaRPr lang="es-EC"/>
        </a:p>
      </dgm:t>
    </dgm:pt>
    <dgm:pt modelId="{3240C8C0-BF0F-4DF4-BAD6-FB059D700BC7}">
      <dgm:prSet/>
      <dgm:spPr/>
      <dgm:t>
        <a:bodyPr/>
        <a:lstStyle/>
        <a:p>
          <a:r>
            <a:rPr lang="es-EC" b="1">
              <a:latin typeface="Times New Roman" pitchFamily="18" charset="0"/>
              <a:cs typeface="Times New Roman" pitchFamily="18" charset="0"/>
            </a:rPr>
            <a:t>Mapa de riesgos</a:t>
          </a:r>
          <a:endParaRPr lang="es-EC"/>
        </a:p>
      </dgm:t>
    </dgm:pt>
    <dgm:pt modelId="{49972EC6-896D-44FC-834D-55E49C396AC0}" type="parTrans" cxnId="{794C12DB-DD3C-4470-B91B-550769D17827}">
      <dgm:prSet/>
      <dgm:spPr/>
      <dgm:t>
        <a:bodyPr/>
        <a:lstStyle/>
        <a:p>
          <a:endParaRPr lang="es-EC"/>
        </a:p>
      </dgm:t>
    </dgm:pt>
    <dgm:pt modelId="{0C94C042-6000-49B6-9F6E-12CD08CC7F53}" type="sibTrans" cxnId="{794C12DB-DD3C-4470-B91B-550769D17827}">
      <dgm:prSet/>
      <dgm:spPr/>
      <dgm:t>
        <a:bodyPr/>
        <a:lstStyle/>
        <a:p>
          <a:endParaRPr lang="es-EC"/>
        </a:p>
      </dgm:t>
    </dgm:pt>
    <dgm:pt modelId="{A9EBB1A6-ED5F-49CC-A159-10FC47A99CAC}" type="pres">
      <dgm:prSet presAssocID="{AB0F0FC7-1499-403C-9F6C-4AB1A4DD46A7}" presName="cycle" presStyleCnt="0">
        <dgm:presLayoutVars>
          <dgm:dir/>
          <dgm:resizeHandles val="exact"/>
        </dgm:presLayoutVars>
      </dgm:prSet>
      <dgm:spPr/>
      <dgm:t>
        <a:bodyPr/>
        <a:lstStyle/>
        <a:p>
          <a:endParaRPr lang="es-ES"/>
        </a:p>
      </dgm:t>
    </dgm:pt>
    <dgm:pt modelId="{8AFC8ECD-8E1F-4D0C-80BB-5BEA31A3CA1E}" type="pres">
      <dgm:prSet presAssocID="{484285F2-F0C6-486A-B204-092D7FDE1069}" presName="node" presStyleLbl="node1" presStyleIdx="0" presStyleCnt="5">
        <dgm:presLayoutVars>
          <dgm:bulletEnabled val="1"/>
        </dgm:presLayoutVars>
      </dgm:prSet>
      <dgm:spPr/>
      <dgm:t>
        <a:bodyPr/>
        <a:lstStyle/>
        <a:p>
          <a:endParaRPr lang="es-ES"/>
        </a:p>
      </dgm:t>
    </dgm:pt>
    <dgm:pt modelId="{F28A1F6C-149E-4AE8-A698-E01E5FB5FBFD}" type="pres">
      <dgm:prSet presAssocID="{484285F2-F0C6-486A-B204-092D7FDE1069}" presName="spNode" presStyleCnt="0"/>
      <dgm:spPr/>
    </dgm:pt>
    <dgm:pt modelId="{B517B150-E3FA-4913-8FC1-206271268A39}" type="pres">
      <dgm:prSet presAssocID="{1BC97169-99CE-4106-977B-1F451E0DB0AC}" presName="sibTrans" presStyleLbl="sibTrans1D1" presStyleIdx="0" presStyleCnt="5"/>
      <dgm:spPr/>
      <dgm:t>
        <a:bodyPr/>
        <a:lstStyle/>
        <a:p>
          <a:endParaRPr lang="es-ES"/>
        </a:p>
      </dgm:t>
    </dgm:pt>
    <dgm:pt modelId="{2A888B1C-616D-4A01-BCF1-16C27D8877EC}" type="pres">
      <dgm:prSet presAssocID="{F6210713-9241-4EF7-8808-97D07B696309}" presName="node" presStyleLbl="node1" presStyleIdx="1" presStyleCnt="5">
        <dgm:presLayoutVars>
          <dgm:bulletEnabled val="1"/>
        </dgm:presLayoutVars>
      </dgm:prSet>
      <dgm:spPr/>
      <dgm:t>
        <a:bodyPr/>
        <a:lstStyle/>
        <a:p>
          <a:endParaRPr lang="es-ES"/>
        </a:p>
      </dgm:t>
    </dgm:pt>
    <dgm:pt modelId="{F70BD24F-E06B-41B7-82F9-26D9297F03AC}" type="pres">
      <dgm:prSet presAssocID="{F6210713-9241-4EF7-8808-97D07B696309}" presName="spNode" presStyleCnt="0"/>
      <dgm:spPr/>
    </dgm:pt>
    <dgm:pt modelId="{C0FB553F-FA35-4DC4-9162-1206C727150A}" type="pres">
      <dgm:prSet presAssocID="{97DB6E68-4F22-4228-828D-64AB03FC85E1}" presName="sibTrans" presStyleLbl="sibTrans1D1" presStyleIdx="1" presStyleCnt="5"/>
      <dgm:spPr/>
      <dgm:t>
        <a:bodyPr/>
        <a:lstStyle/>
        <a:p>
          <a:endParaRPr lang="es-ES"/>
        </a:p>
      </dgm:t>
    </dgm:pt>
    <dgm:pt modelId="{22E4D3C5-0A30-4096-98D2-15B9004780C5}" type="pres">
      <dgm:prSet presAssocID="{5566F51A-FA5A-4E85-AFCC-5D4B07C9D328}" presName="node" presStyleLbl="node1" presStyleIdx="2" presStyleCnt="5">
        <dgm:presLayoutVars>
          <dgm:bulletEnabled val="1"/>
        </dgm:presLayoutVars>
      </dgm:prSet>
      <dgm:spPr/>
      <dgm:t>
        <a:bodyPr/>
        <a:lstStyle/>
        <a:p>
          <a:endParaRPr lang="es-ES"/>
        </a:p>
      </dgm:t>
    </dgm:pt>
    <dgm:pt modelId="{577C2B4F-6624-433C-B6AB-56EFCFD37634}" type="pres">
      <dgm:prSet presAssocID="{5566F51A-FA5A-4E85-AFCC-5D4B07C9D328}" presName="spNode" presStyleCnt="0"/>
      <dgm:spPr/>
    </dgm:pt>
    <dgm:pt modelId="{BBA33EBF-717B-4FD4-B739-5D497C5C4767}" type="pres">
      <dgm:prSet presAssocID="{E91A3AC0-51D5-40DB-B713-3AF05D0C2F13}" presName="sibTrans" presStyleLbl="sibTrans1D1" presStyleIdx="2" presStyleCnt="5"/>
      <dgm:spPr/>
      <dgm:t>
        <a:bodyPr/>
        <a:lstStyle/>
        <a:p>
          <a:endParaRPr lang="es-ES"/>
        </a:p>
      </dgm:t>
    </dgm:pt>
    <dgm:pt modelId="{0FD2929F-4D91-4BAB-953A-F863C812FA9B}" type="pres">
      <dgm:prSet presAssocID="{0DB0AD6E-89B8-4165-BD29-CBE4560FCDD2}" presName="node" presStyleLbl="node1" presStyleIdx="3" presStyleCnt="5">
        <dgm:presLayoutVars>
          <dgm:bulletEnabled val="1"/>
        </dgm:presLayoutVars>
      </dgm:prSet>
      <dgm:spPr/>
      <dgm:t>
        <a:bodyPr/>
        <a:lstStyle/>
        <a:p>
          <a:endParaRPr lang="es-ES"/>
        </a:p>
      </dgm:t>
    </dgm:pt>
    <dgm:pt modelId="{2DC4CB81-A6F7-497A-9CE5-DA3245A68E5F}" type="pres">
      <dgm:prSet presAssocID="{0DB0AD6E-89B8-4165-BD29-CBE4560FCDD2}" presName="spNode" presStyleCnt="0"/>
      <dgm:spPr/>
    </dgm:pt>
    <dgm:pt modelId="{DA11AC12-BD26-4B3B-80F6-4CF50A110D83}" type="pres">
      <dgm:prSet presAssocID="{40E4CDFF-7EDD-4B9A-896D-11C21BDFFB16}" presName="sibTrans" presStyleLbl="sibTrans1D1" presStyleIdx="3" presStyleCnt="5"/>
      <dgm:spPr/>
      <dgm:t>
        <a:bodyPr/>
        <a:lstStyle/>
        <a:p>
          <a:endParaRPr lang="es-ES"/>
        </a:p>
      </dgm:t>
    </dgm:pt>
    <dgm:pt modelId="{C97BDCC4-AE4C-4965-B4E2-E7618867C52D}" type="pres">
      <dgm:prSet presAssocID="{3240C8C0-BF0F-4DF4-BAD6-FB059D700BC7}" presName="node" presStyleLbl="node1" presStyleIdx="4" presStyleCnt="5">
        <dgm:presLayoutVars>
          <dgm:bulletEnabled val="1"/>
        </dgm:presLayoutVars>
      </dgm:prSet>
      <dgm:spPr/>
      <dgm:t>
        <a:bodyPr/>
        <a:lstStyle/>
        <a:p>
          <a:endParaRPr lang="es-ES"/>
        </a:p>
      </dgm:t>
    </dgm:pt>
    <dgm:pt modelId="{C3B7111C-18FB-43E1-B874-FAA7A542CF60}" type="pres">
      <dgm:prSet presAssocID="{3240C8C0-BF0F-4DF4-BAD6-FB059D700BC7}" presName="spNode" presStyleCnt="0"/>
      <dgm:spPr/>
    </dgm:pt>
    <dgm:pt modelId="{8328BBD8-3303-4D7F-97A3-5A25A635162A}" type="pres">
      <dgm:prSet presAssocID="{0C94C042-6000-49B6-9F6E-12CD08CC7F53}" presName="sibTrans" presStyleLbl="sibTrans1D1" presStyleIdx="4" presStyleCnt="5"/>
      <dgm:spPr/>
      <dgm:t>
        <a:bodyPr/>
        <a:lstStyle/>
        <a:p>
          <a:endParaRPr lang="es-ES"/>
        </a:p>
      </dgm:t>
    </dgm:pt>
  </dgm:ptLst>
  <dgm:cxnLst>
    <dgm:cxn modelId="{3B7074E0-8FA8-4ADA-B161-658A4D9C7B9A}" srcId="{AB0F0FC7-1499-403C-9F6C-4AB1A4DD46A7}" destId="{F6210713-9241-4EF7-8808-97D07B696309}" srcOrd="1" destOrd="0" parTransId="{24F7DCA0-6592-4FB2-B9A2-A4299DF5912C}" sibTransId="{97DB6E68-4F22-4228-828D-64AB03FC85E1}"/>
    <dgm:cxn modelId="{3547CA9E-3E3E-4C18-B081-1E57FA5ADB7A}" srcId="{AB0F0FC7-1499-403C-9F6C-4AB1A4DD46A7}" destId="{0DB0AD6E-89B8-4165-BD29-CBE4560FCDD2}" srcOrd="3" destOrd="0" parTransId="{FEB01847-B6FB-4F56-99AC-87AC8024224C}" sibTransId="{40E4CDFF-7EDD-4B9A-896D-11C21BDFFB16}"/>
    <dgm:cxn modelId="{C73B7254-08C4-4185-AE61-41B3F0744E45}" type="presOf" srcId="{0C94C042-6000-49B6-9F6E-12CD08CC7F53}" destId="{8328BBD8-3303-4D7F-97A3-5A25A635162A}" srcOrd="0" destOrd="0" presId="urn:microsoft.com/office/officeart/2005/8/layout/cycle6"/>
    <dgm:cxn modelId="{75A046D2-55B5-486E-93B3-1BB1305FFA58}" type="presOf" srcId="{0DB0AD6E-89B8-4165-BD29-CBE4560FCDD2}" destId="{0FD2929F-4D91-4BAB-953A-F863C812FA9B}" srcOrd="0" destOrd="0" presId="urn:microsoft.com/office/officeart/2005/8/layout/cycle6"/>
    <dgm:cxn modelId="{1C598A32-FFFE-421D-B0FA-AAF855AA2DEB}" type="presOf" srcId="{97DB6E68-4F22-4228-828D-64AB03FC85E1}" destId="{C0FB553F-FA35-4DC4-9162-1206C727150A}" srcOrd="0" destOrd="0" presId="urn:microsoft.com/office/officeart/2005/8/layout/cycle6"/>
    <dgm:cxn modelId="{97DB18FF-EABC-4117-B363-9F9E71FE1F16}" type="presOf" srcId="{40E4CDFF-7EDD-4B9A-896D-11C21BDFFB16}" destId="{DA11AC12-BD26-4B3B-80F6-4CF50A110D83}" srcOrd="0" destOrd="0" presId="urn:microsoft.com/office/officeart/2005/8/layout/cycle6"/>
    <dgm:cxn modelId="{6C395E61-0CCF-433B-A794-16FEBD95D7B7}" srcId="{AB0F0FC7-1499-403C-9F6C-4AB1A4DD46A7}" destId="{5566F51A-FA5A-4E85-AFCC-5D4B07C9D328}" srcOrd="2" destOrd="0" parTransId="{7612F70C-D009-4387-870A-A814254275A0}" sibTransId="{E91A3AC0-51D5-40DB-B713-3AF05D0C2F13}"/>
    <dgm:cxn modelId="{6ECF0959-E6F9-42DC-95F5-FBF9F6382E68}" type="presOf" srcId="{AB0F0FC7-1499-403C-9F6C-4AB1A4DD46A7}" destId="{A9EBB1A6-ED5F-49CC-A159-10FC47A99CAC}" srcOrd="0" destOrd="0" presId="urn:microsoft.com/office/officeart/2005/8/layout/cycle6"/>
    <dgm:cxn modelId="{86DC0331-095B-4BD9-A111-2E87C75755E8}" type="presOf" srcId="{1BC97169-99CE-4106-977B-1F451E0DB0AC}" destId="{B517B150-E3FA-4913-8FC1-206271268A39}" srcOrd="0" destOrd="0" presId="urn:microsoft.com/office/officeart/2005/8/layout/cycle6"/>
    <dgm:cxn modelId="{ACEB41E0-E5FD-4C61-9582-634FD0DB0760}" type="presOf" srcId="{F6210713-9241-4EF7-8808-97D07B696309}" destId="{2A888B1C-616D-4A01-BCF1-16C27D8877EC}" srcOrd="0" destOrd="0" presId="urn:microsoft.com/office/officeart/2005/8/layout/cycle6"/>
    <dgm:cxn modelId="{7F35F534-E3E9-4EB4-964F-1AA071FAC9D3}" srcId="{AB0F0FC7-1499-403C-9F6C-4AB1A4DD46A7}" destId="{484285F2-F0C6-486A-B204-092D7FDE1069}" srcOrd="0" destOrd="0" parTransId="{11BE04FF-8637-4114-8FB9-D646CFBF1FFF}" sibTransId="{1BC97169-99CE-4106-977B-1F451E0DB0AC}"/>
    <dgm:cxn modelId="{D54AB59C-B2E3-4171-8915-47FC26494F77}" type="presOf" srcId="{5566F51A-FA5A-4E85-AFCC-5D4B07C9D328}" destId="{22E4D3C5-0A30-4096-98D2-15B9004780C5}" srcOrd="0" destOrd="0" presId="urn:microsoft.com/office/officeart/2005/8/layout/cycle6"/>
    <dgm:cxn modelId="{E3940F0C-C859-4DEB-92A1-EC88BA1036FF}" type="presOf" srcId="{484285F2-F0C6-486A-B204-092D7FDE1069}" destId="{8AFC8ECD-8E1F-4D0C-80BB-5BEA31A3CA1E}" srcOrd="0" destOrd="0" presId="urn:microsoft.com/office/officeart/2005/8/layout/cycle6"/>
    <dgm:cxn modelId="{FBBB923D-EE4A-4619-9F2F-6E7E91B5DED6}" type="presOf" srcId="{E91A3AC0-51D5-40DB-B713-3AF05D0C2F13}" destId="{BBA33EBF-717B-4FD4-B739-5D497C5C4767}" srcOrd="0" destOrd="0" presId="urn:microsoft.com/office/officeart/2005/8/layout/cycle6"/>
    <dgm:cxn modelId="{85805219-CE0A-4613-9FF0-0EB5363B454B}" type="presOf" srcId="{3240C8C0-BF0F-4DF4-BAD6-FB059D700BC7}" destId="{C97BDCC4-AE4C-4965-B4E2-E7618867C52D}" srcOrd="0" destOrd="0" presId="urn:microsoft.com/office/officeart/2005/8/layout/cycle6"/>
    <dgm:cxn modelId="{794C12DB-DD3C-4470-B91B-550769D17827}" srcId="{AB0F0FC7-1499-403C-9F6C-4AB1A4DD46A7}" destId="{3240C8C0-BF0F-4DF4-BAD6-FB059D700BC7}" srcOrd="4" destOrd="0" parTransId="{49972EC6-896D-44FC-834D-55E49C396AC0}" sibTransId="{0C94C042-6000-49B6-9F6E-12CD08CC7F53}"/>
    <dgm:cxn modelId="{C0035030-487B-4075-9EDC-F7408479BBBC}" type="presParOf" srcId="{A9EBB1A6-ED5F-49CC-A159-10FC47A99CAC}" destId="{8AFC8ECD-8E1F-4D0C-80BB-5BEA31A3CA1E}" srcOrd="0" destOrd="0" presId="urn:microsoft.com/office/officeart/2005/8/layout/cycle6"/>
    <dgm:cxn modelId="{781168B2-536B-4733-BFD0-0A196A8BCDE0}" type="presParOf" srcId="{A9EBB1A6-ED5F-49CC-A159-10FC47A99CAC}" destId="{F28A1F6C-149E-4AE8-A698-E01E5FB5FBFD}" srcOrd="1" destOrd="0" presId="urn:microsoft.com/office/officeart/2005/8/layout/cycle6"/>
    <dgm:cxn modelId="{061C6CA6-C145-488E-A998-78B9A54A83F1}" type="presParOf" srcId="{A9EBB1A6-ED5F-49CC-A159-10FC47A99CAC}" destId="{B517B150-E3FA-4913-8FC1-206271268A39}" srcOrd="2" destOrd="0" presId="urn:microsoft.com/office/officeart/2005/8/layout/cycle6"/>
    <dgm:cxn modelId="{027739F7-4C3C-4F03-BA78-AA20459E26A9}" type="presParOf" srcId="{A9EBB1A6-ED5F-49CC-A159-10FC47A99CAC}" destId="{2A888B1C-616D-4A01-BCF1-16C27D8877EC}" srcOrd="3" destOrd="0" presId="urn:microsoft.com/office/officeart/2005/8/layout/cycle6"/>
    <dgm:cxn modelId="{1BA4BC2A-F21A-4133-B29E-E6E1556A94FE}" type="presParOf" srcId="{A9EBB1A6-ED5F-49CC-A159-10FC47A99CAC}" destId="{F70BD24F-E06B-41B7-82F9-26D9297F03AC}" srcOrd="4" destOrd="0" presId="urn:microsoft.com/office/officeart/2005/8/layout/cycle6"/>
    <dgm:cxn modelId="{291A2C83-CB00-4210-9015-DA4D116FF409}" type="presParOf" srcId="{A9EBB1A6-ED5F-49CC-A159-10FC47A99CAC}" destId="{C0FB553F-FA35-4DC4-9162-1206C727150A}" srcOrd="5" destOrd="0" presId="urn:microsoft.com/office/officeart/2005/8/layout/cycle6"/>
    <dgm:cxn modelId="{A169CD7D-0FD8-4359-8A63-E48CD3E3D331}" type="presParOf" srcId="{A9EBB1A6-ED5F-49CC-A159-10FC47A99CAC}" destId="{22E4D3C5-0A30-4096-98D2-15B9004780C5}" srcOrd="6" destOrd="0" presId="urn:microsoft.com/office/officeart/2005/8/layout/cycle6"/>
    <dgm:cxn modelId="{E819979E-0FC6-44DA-9D11-A6FDB4AE270E}" type="presParOf" srcId="{A9EBB1A6-ED5F-49CC-A159-10FC47A99CAC}" destId="{577C2B4F-6624-433C-B6AB-56EFCFD37634}" srcOrd="7" destOrd="0" presId="urn:microsoft.com/office/officeart/2005/8/layout/cycle6"/>
    <dgm:cxn modelId="{ECF16A27-0BEC-43B6-BF52-C9324798B6E9}" type="presParOf" srcId="{A9EBB1A6-ED5F-49CC-A159-10FC47A99CAC}" destId="{BBA33EBF-717B-4FD4-B739-5D497C5C4767}" srcOrd="8" destOrd="0" presId="urn:microsoft.com/office/officeart/2005/8/layout/cycle6"/>
    <dgm:cxn modelId="{4937DB31-9F00-4557-B9BC-E7E94120FFAA}" type="presParOf" srcId="{A9EBB1A6-ED5F-49CC-A159-10FC47A99CAC}" destId="{0FD2929F-4D91-4BAB-953A-F863C812FA9B}" srcOrd="9" destOrd="0" presId="urn:microsoft.com/office/officeart/2005/8/layout/cycle6"/>
    <dgm:cxn modelId="{BC3AB557-54F2-4D54-9515-830F98B5FA42}" type="presParOf" srcId="{A9EBB1A6-ED5F-49CC-A159-10FC47A99CAC}" destId="{2DC4CB81-A6F7-497A-9CE5-DA3245A68E5F}" srcOrd="10" destOrd="0" presId="urn:microsoft.com/office/officeart/2005/8/layout/cycle6"/>
    <dgm:cxn modelId="{B0009D56-018E-4FB0-8826-CC9B94A9C115}" type="presParOf" srcId="{A9EBB1A6-ED5F-49CC-A159-10FC47A99CAC}" destId="{DA11AC12-BD26-4B3B-80F6-4CF50A110D83}" srcOrd="11" destOrd="0" presId="urn:microsoft.com/office/officeart/2005/8/layout/cycle6"/>
    <dgm:cxn modelId="{ADFBC0EC-2FB1-40F0-8776-E3224178A943}" type="presParOf" srcId="{A9EBB1A6-ED5F-49CC-A159-10FC47A99CAC}" destId="{C97BDCC4-AE4C-4965-B4E2-E7618867C52D}" srcOrd="12" destOrd="0" presId="urn:microsoft.com/office/officeart/2005/8/layout/cycle6"/>
    <dgm:cxn modelId="{7C216C66-BD31-4697-A55C-E33C48B9DE26}" type="presParOf" srcId="{A9EBB1A6-ED5F-49CC-A159-10FC47A99CAC}" destId="{C3B7111C-18FB-43E1-B874-FAA7A542CF60}" srcOrd="13" destOrd="0" presId="urn:microsoft.com/office/officeart/2005/8/layout/cycle6"/>
    <dgm:cxn modelId="{8FCD7AAF-2AE1-4E76-9BEB-2FB189E7DECB}" type="presParOf" srcId="{A9EBB1A6-ED5F-49CC-A159-10FC47A99CAC}" destId="{8328BBD8-3303-4D7F-97A3-5A25A635162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ADE0B-369C-495D-BDFF-1C9567747260}">
      <dsp:nvSpPr>
        <dsp:cNvPr id="0" name=""/>
        <dsp:cNvSpPr/>
      </dsp:nvSpPr>
      <dsp:spPr>
        <a:xfrm>
          <a:off x="1984785" y="587762"/>
          <a:ext cx="4409333" cy="4409333"/>
        </a:xfrm>
        <a:prstGeom prst="blockArc">
          <a:avLst>
            <a:gd name="adj1" fmla="val 12600000"/>
            <a:gd name="adj2" fmla="val 16200000"/>
            <a:gd name="adj3" fmla="val 4520"/>
          </a:avLst>
        </a:prstGeom>
        <a:gradFill rotWithShape="0">
          <a:gsLst>
            <a:gs pos="0">
              <a:schemeClr val="accent3">
                <a:shade val="90000"/>
                <a:hueOff val="497809"/>
                <a:satOff val="-73823"/>
                <a:lumOff val="37860"/>
                <a:alphaOff val="0"/>
                <a:tint val="60000"/>
                <a:satMod val="160000"/>
              </a:schemeClr>
            </a:gs>
            <a:gs pos="46000">
              <a:schemeClr val="accent3">
                <a:shade val="90000"/>
                <a:hueOff val="497809"/>
                <a:satOff val="-73823"/>
                <a:lumOff val="37860"/>
                <a:alphaOff val="0"/>
                <a:tint val="86000"/>
                <a:satMod val="160000"/>
              </a:schemeClr>
            </a:gs>
            <a:gs pos="100000">
              <a:schemeClr val="accent3">
                <a:shade val="90000"/>
                <a:hueOff val="497809"/>
                <a:satOff val="-73823"/>
                <a:lumOff val="3786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52E7190-2552-4850-9EAE-5EC843F762E0}">
      <dsp:nvSpPr>
        <dsp:cNvPr id="0" name=""/>
        <dsp:cNvSpPr/>
      </dsp:nvSpPr>
      <dsp:spPr>
        <a:xfrm>
          <a:off x="1849590" y="793753"/>
          <a:ext cx="4409333" cy="4409333"/>
        </a:xfrm>
        <a:prstGeom prst="blockArc">
          <a:avLst>
            <a:gd name="adj1" fmla="val 9395048"/>
            <a:gd name="adj2" fmla="val 12993300"/>
            <a:gd name="adj3" fmla="val 4520"/>
          </a:avLst>
        </a:prstGeom>
        <a:gradFill rotWithShape="0">
          <a:gsLst>
            <a:gs pos="0">
              <a:schemeClr val="accent3">
                <a:shade val="90000"/>
                <a:hueOff val="398247"/>
                <a:satOff val="-59058"/>
                <a:lumOff val="30288"/>
                <a:alphaOff val="0"/>
                <a:tint val="60000"/>
                <a:satMod val="160000"/>
              </a:schemeClr>
            </a:gs>
            <a:gs pos="46000">
              <a:schemeClr val="accent3">
                <a:shade val="90000"/>
                <a:hueOff val="398247"/>
                <a:satOff val="-59058"/>
                <a:lumOff val="30288"/>
                <a:alphaOff val="0"/>
                <a:tint val="86000"/>
                <a:satMod val="160000"/>
              </a:schemeClr>
            </a:gs>
            <a:gs pos="100000">
              <a:schemeClr val="accent3">
                <a:shade val="90000"/>
                <a:hueOff val="398247"/>
                <a:satOff val="-59058"/>
                <a:lumOff val="3028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04E215D-82FA-4D12-BD4F-FE06C3044708}">
      <dsp:nvSpPr>
        <dsp:cNvPr id="0" name=""/>
        <dsp:cNvSpPr/>
      </dsp:nvSpPr>
      <dsp:spPr>
        <a:xfrm>
          <a:off x="1753963" y="600160"/>
          <a:ext cx="4409333" cy="4409333"/>
        </a:xfrm>
        <a:prstGeom prst="blockArc">
          <a:avLst>
            <a:gd name="adj1" fmla="val 5031048"/>
            <a:gd name="adj2" fmla="val 9050430"/>
            <a:gd name="adj3" fmla="val 4520"/>
          </a:avLst>
        </a:prstGeom>
        <a:gradFill rotWithShape="0">
          <a:gsLst>
            <a:gs pos="0">
              <a:schemeClr val="accent3">
                <a:shade val="90000"/>
                <a:hueOff val="298685"/>
                <a:satOff val="-44294"/>
                <a:lumOff val="22716"/>
                <a:alphaOff val="0"/>
                <a:tint val="60000"/>
                <a:satMod val="160000"/>
              </a:schemeClr>
            </a:gs>
            <a:gs pos="46000">
              <a:schemeClr val="accent3">
                <a:shade val="90000"/>
                <a:hueOff val="298685"/>
                <a:satOff val="-44294"/>
                <a:lumOff val="22716"/>
                <a:alphaOff val="0"/>
                <a:tint val="86000"/>
                <a:satMod val="160000"/>
              </a:schemeClr>
            </a:gs>
            <a:gs pos="100000">
              <a:schemeClr val="accent3">
                <a:shade val="90000"/>
                <a:hueOff val="298685"/>
                <a:satOff val="-44294"/>
                <a:lumOff val="2271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388FDB2-EE18-46A7-A46A-C342542E08E8}">
      <dsp:nvSpPr>
        <dsp:cNvPr id="0" name=""/>
        <dsp:cNvSpPr/>
      </dsp:nvSpPr>
      <dsp:spPr>
        <a:xfrm>
          <a:off x="1984785" y="587762"/>
          <a:ext cx="4409333" cy="4409333"/>
        </a:xfrm>
        <a:prstGeom prst="blockArc">
          <a:avLst>
            <a:gd name="adj1" fmla="val 1800000"/>
            <a:gd name="adj2" fmla="val 5400000"/>
            <a:gd name="adj3" fmla="val 4520"/>
          </a:avLst>
        </a:prstGeom>
        <a:gradFill rotWithShape="0">
          <a:gsLst>
            <a:gs pos="0">
              <a:schemeClr val="accent3">
                <a:shade val="90000"/>
                <a:hueOff val="199124"/>
                <a:satOff val="-29529"/>
                <a:lumOff val="15144"/>
                <a:alphaOff val="0"/>
                <a:tint val="60000"/>
                <a:satMod val="160000"/>
              </a:schemeClr>
            </a:gs>
            <a:gs pos="46000">
              <a:schemeClr val="accent3">
                <a:shade val="90000"/>
                <a:hueOff val="199124"/>
                <a:satOff val="-29529"/>
                <a:lumOff val="15144"/>
                <a:alphaOff val="0"/>
                <a:tint val="86000"/>
                <a:satMod val="160000"/>
              </a:schemeClr>
            </a:gs>
            <a:gs pos="100000">
              <a:schemeClr val="accent3">
                <a:shade val="90000"/>
                <a:hueOff val="199124"/>
                <a:satOff val="-29529"/>
                <a:lumOff val="15144"/>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57B823-78A9-480B-B29E-6B769FAF4472}">
      <dsp:nvSpPr>
        <dsp:cNvPr id="0" name=""/>
        <dsp:cNvSpPr/>
      </dsp:nvSpPr>
      <dsp:spPr>
        <a:xfrm>
          <a:off x="1984785" y="587762"/>
          <a:ext cx="4409333" cy="4409333"/>
        </a:xfrm>
        <a:prstGeom prst="blockArc">
          <a:avLst>
            <a:gd name="adj1" fmla="val 19800000"/>
            <a:gd name="adj2" fmla="val 1800000"/>
            <a:gd name="adj3" fmla="val 4520"/>
          </a:avLst>
        </a:prstGeom>
        <a:gradFill rotWithShape="0">
          <a:gsLst>
            <a:gs pos="0">
              <a:schemeClr val="accent3">
                <a:shade val="90000"/>
                <a:hueOff val="99562"/>
                <a:satOff val="-14765"/>
                <a:lumOff val="7572"/>
                <a:alphaOff val="0"/>
                <a:tint val="60000"/>
                <a:satMod val="160000"/>
              </a:schemeClr>
            </a:gs>
            <a:gs pos="46000">
              <a:schemeClr val="accent3">
                <a:shade val="90000"/>
                <a:hueOff val="99562"/>
                <a:satOff val="-14765"/>
                <a:lumOff val="7572"/>
                <a:alphaOff val="0"/>
                <a:tint val="86000"/>
                <a:satMod val="160000"/>
              </a:schemeClr>
            </a:gs>
            <a:gs pos="100000">
              <a:schemeClr val="accent3">
                <a:shade val="90000"/>
                <a:hueOff val="99562"/>
                <a:satOff val="-14765"/>
                <a:lumOff val="757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E2D0A34-15F9-4DD3-8D57-30354C02737B}">
      <dsp:nvSpPr>
        <dsp:cNvPr id="0" name=""/>
        <dsp:cNvSpPr/>
      </dsp:nvSpPr>
      <dsp:spPr>
        <a:xfrm>
          <a:off x="1984785" y="587762"/>
          <a:ext cx="4409333" cy="4409333"/>
        </a:xfrm>
        <a:prstGeom prst="blockArc">
          <a:avLst>
            <a:gd name="adj1" fmla="val 16200000"/>
            <a:gd name="adj2" fmla="val 19800000"/>
            <a:gd name="adj3" fmla="val 4520"/>
          </a:avLst>
        </a:prstGeom>
        <a:gradFill rotWithShape="0">
          <a:gsLst>
            <a:gs pos="0">
              <a:schemeClr val="accent3">
                <a:shade val="90000"/>
                <a:hueOff val="0"/>
                <a:satOff val="0"/>
                <a:lumOff val="0"/>
                <a:alphaOff val="0"/>
                <a:tint val="60000"/>
                <a:satMod val="160000"/>
              </a:schemeClr>
            </a:gs>
            <a:gs pos="46000">
              <a:schemeClr val="accent3">
                <a:shade val="90000"/>
                <a:hueOff val="0"/>
                <a:satOff val="0"/>
                <a:lumOff val="0"/>
                <a:alphaOff val="0"/>
                <a:tint val="86000"/>
                <a:satMod val="160000"/>
              </a:schemeClr>
            </a:gs>
            <a:gs pos="100000">
              <a:schemeClr val="accent3">
                <a:shade val="9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D61363B-517C-4BAE-A2AD-21592FF544F0}">
      <dsp:nvSpPr>
        <dsp:cNvPr id="0" name=""/>
        <dsp:cNvSpPr/>
      </dsp:nvSpPr>
      <dsp:spPr>
        <a:xfrm>
          <a:off x="3043227" y="1803913"/>
          <a:ext cx="2292448" cy="1977032"/>
        </a:xfrm>
        <a:prstGeom prst="ellipse">
          <a:avLst/>
        </a:prstGeom>
        <a:gradFill rotWithShape="0">
          <a:gsLst>
            <a:gs pos="0">
              <a:schemeClr val="accent3">
                <a:shade val="80000"/>
                <a:hueOff val="0"/>
                <a:satOff val="0"/>
                <a:lumOff val="0"/>
                <a:alphaOff val="0"/>
                <a:tint val="60000"/>
                <a:satMod val="160000"/>
              </a:schemeClr>
            </a:gs>
            <a:gs pos="46000">
              <a:schemeClr val="accent3">
                <a:shade val="80000"/>
                <a:hueOff val="0"/>
                <a:satOff val="0"/>
                <a:lumOff val="0"/>
                <a:alphaOff val="0"/>
                <a:tint val="86000"/>
                <a:satMod val="160000"/>
              </a:schemeClr>
            </a:gs>
            <a:gs pos="100000">
              <a:schemeClr val="accent3">
                <a:shade val="8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latin typeface="Times New Roman" pitchFamily="18" charset="0"/>
              <a:cs typeface="Times New Roman" pitchFamily="18" charset="0"/>
            </a:rPr>
            <a:t>DELINCUENCIA</a:t>
          </a:r>
        </a:p>
      </dsp:txBody>
      <dsp:txXfrm>
        <a:off x="3378948" y="2093443"/>
        <a:ext cx="1621006" cy="1397972"/>
      </dsp:txXfrm>
    </dsp:sp>
    <dsp:sp modelId="{11A0E6EB-8546-42D4-8550-06206C66F254}">
      <dsp:nvSpPr>
        <dsp:cNvPr id="0" name=""/>
        <dsp:cNvSpPr/>
      </dsp:nvSpPr>
      <dsp:spPr>
        <a:xfrm>
          <a:off x="3192529" y="-252811"/>
          <a:ext cx="1993845" cy="1780790"/>
        </a:xfrm>
        <a:prstGeom prst="ellipse">
          <a:avLst/>
        </a:prstGeom>
        <a:gradFill rotWithShape="0">
          <a:gsLst>
            <a:gs pos="0">
              <a:schemeClr val="accent3">
                <a:shade val="80000"/>
                <a:hueOff val="0"/>
                <a:satOff val="0"/>
                <a:lumOff val="0"/>
                <a:alphaOff val="0"/>
                <a:tint val="60000"/>
                <a:satMod val="160000"/>
              </a:schemeClr>
            </a:gs>
            <a:gs pos="46000">
              <a:schemeClr val="accent3">
                <a:shade val="80000"/>
                <a:hueOff val="0"/>
                <a:satOff val="0"/>
                <a:lumOff val="0"/>
                <a:alphaOff val="0"/>
                <a:tint val="86000"/>
                <a:satMod val="160000"/>
              </a:schemeClr>
            </a:gs>
            <a:gs pos="100000">
              <a:schemeClr val="accent3">
                <a:shade val="8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itchFamily="18" charset="0"/>
              <a:cs typeface="Times New Roman" pitchFamily="18" charset="0"/>
            </a:rPr>
            <a:t>Inmigración masiva y descontrolada de países vecinos</a:t>
          </a:r>
        </a:p>
      </dsp:txBody>
      <dsp:txXfrm>
        <a:off x="3484521" y="7980"/>
        <a:ext cx="1409861" cy="1259208"/>
      </dsp:txXfrm>
    </dsp:sp>
    <dsp:sp modelId="{D7C2801E-DB31-4F7D-B95B-61D61C4C95E0}">
      <dsp:nvSpPr>
        <dsp:cNvPr id="0" name=""/>
        <dsp:cNvSpPr/>
      </dsp:nvSpPr>
      <dsp:spPr>
        <a:xfrm>
          <a:off x="5028116" y="956471"/>
          <a:ext cx="2054973" cy="1517070"/>
        </a:xfrm>
        <a:prstGeom prst="ellipse">
          <a:avLst/>
        </a:prstGeom>
        <a:gradFill rotWithShape="0">
          <a:gsLst>
            <a:gs pos="0">
              <a:schemeClr val="accent3">
                <a:shade val="80000"/>
                <a:hueOff val="98915"/>
                <a:satOff val="-14765"/>
                <a:lumOff val="7878"/>
                <a:alphaOff val="0"/>
                <a:tint val="60000"/>
                <a:satMod val="160000"/>
              </a:schemeClr>
            </a:gs>
            <a:gs pos="46000">
              <a:schemeClr val="accent3">
                <a:shade val="80000"/>
                <a:hueOff val="98915"/>
                <a:satOff val="-14765"/>
                <a:lumOff val="7878"/>
                <a:alphaOff val="0"/>
                <a:tint val="86000"/>
                <a:satMod val="160000"/>
              </a:schemeClr>
            </a:gs>
            <a:gs pos="100000">
              <a:schemeClr val="accent3">
                <a:shade val="80000"/>
                <a:hueOff val="98915"/>
                <a:satOff val="-14765"/>
                <a:lumOff val="7878"/>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itchFamily="18" charset="0"/>
              <a:cs typeface="Times New Roman" pitchFamily="18" charset="0"/>
            </a:rPr>
            <a:t>Crisis política interna</a:t>
          </a:r>
        </a:p>
      </dsp:txBody>
      <dsp:txXfrm>
        <a:off x="5329060" y="1178641"/>
        <a:ext cx="1453085" cy="1072730"/>
      </dsp:txXfrm>
    </dsp:sp>
    <dsp:sp modelId="{EB42AAD4-FA65-4CFE-9CC5-2E7E913B1B69}">
      <dsp:nvSpPr>
        <dsp:cNvPr id="0" name=""/>
        <dsp:cNvSpPr/>
      </dsp:nvSpPr>
      <dsp:spPr>
        <a:xfrm>
          <a:off x="5092330" y="3028178"/>
          <a:ext cx="1926545" cy="1683348"/>
        </a:xfrm>
        <a:prstGeom prst="ellipse">
          <a:avLst/>
        </a:prstGeom>
        <a:gradFill rotWithShape="0">
          <a:gsLst>
            <a:gs pos="0">
              <a:schemeClr val="accent3">
                <a:shade val="80000"/>
                <a:hueOff val="197830"/>
                <a:satOff val="-29529"/>
                <a:lumOff val="15756"/>
                <a:alphaOff val="0"/>
                <a:tint val="60000"/>
                <a:satMod val="160000"/>
              </a:schemeClr>
            </a:gs>
            <a:gs pos="46000">
              <a:schemeClr val="accent3">
                <a:shade val="80000"/>
                <a:hueOff val="197830"/>
                <a:satOff val="-29529"/>
                <a:lumOff val="15756"/>
                <a:alphaOff val="0"/>
                <a:tint val="86000"/>
                <a:satMod val="160000"/>
              </a:schemeClr>
            </a:gs>
            <a:gs pos="100000">
              <a:schemeClr val="accent3">
                <a:shade val="80000"/>
                <a:hueOff val="197830"/>
                <a:satOff val="-29529"/>
                <a:lumOff val="15756"/>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itchFamily="18" charset="0"/>
              <a:cs typeface="Times New Roman" pitchFamily="18" charset="0"/>
            </a:rPr>
            <a:t>El fenómeno de los refugiados</a:t>
          </a:r>
        </a:p>
      </dsp:txBody>
      <dsp:txXfrm>
        <a:off x="5374466" y="3274699"/>
        <a:ext cx="1362273" cy="1190306"/>
      </dsp:txXfrm>
    </dsp:sp>
    <dsp:sp modelId="{80B5B86C-B5BC-4629-AFB8-2DB6AD9F403A}">
      <dsp:nvSpPr>
        <dsp:cNvPr id="0" name=""/>
        <dsp:cNvSpPr/>
      </dsp:nvSpPr>
      <dsp:spPr>
        <a:xfrm>
          <a:off x="3217419" y="3944180"/>
          <a:ext cx="1944065" cy="2006190"/>
        </a:xfrm>
        <a:prstGeom prst="ellipse">
          <a:avLst/>
        </a:prstGeom>
        <a:gradFill rotWithShape="0">
          <a:gsLst>
            <a:gs pos="0">
              <a:schemeClr val="accent3">
                <a:shade val="80000"/>
                <a:hueOff val="296745"/>
                <a:satOff val="-44294"/>
                <a:lumOff val="23633"/>
                <a:alphaOff val="0"/>
                <a:tint val="60000"/>
                <a:satMod val="160000"/>
              </a:schemeClr>
            </a:gs>
            <a:gs pos="46000">
              <a:schemeClr val="accent3">
                <a:shade val="80000"/>
                <a:hueOff val="296745"/>
                <a:satOff val="-44294"/>
                <a:lumOff val="23633"/>
                <a:alphaOff val="0"/>
                <a:tint val="86000"/>
                <a:satMod val="160000"/>
              </a:schemeClr>
            </a:gs>
            <a:gs pos="100000">
              <a:schemeClr val="accent3">
                <a:shade val="80000"/>
                <a:hueOff val="296745"/>
                <a:satOff val="-44294"/>
                <a:lumOff val="23633"/>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itchFamily="18" charset="0"/>
              <a:cs typeface="Times New Roman" pitchFamily="18" charset="0"/>
            </a:rPr>
            <a:t>Desempleo</a:t>
          </a:r>
        </a:p>
      </dsp:txBody>
      <dsp:txXfrm>
        <a:off x="3502121" y="4237980"/>
        <a:ext cx="1374661" cy="1418590"/>
      </dsp:txXfrm>
    </dsp:sp>
    <dsp:sp modelId="{1B34310C-8EB3-4C0B-97E2-0316D8BF941D}">
      <dsp:nvSpPr>
        <dsp:cNvPr id="0" name=""/>
        <dsp:cNvSpPr/>
      </dsp:nvSpPr>
      <dsp:spPr>
        <a:xfrm>
          <a:off x="900083" y="2928957"/>
          <a:ext cx="2353582" cy="1851605"/>
        </a:xfrm>
        <a:prstGeom prst="ellipse">
          <a:avLst/>
        </a:prstGeom>
        <a:gradFill rotWithShape="0">
          <a:gsLst>
            <a:gs pos="0">
              <a:schemeClr val="accent3">
                <a:shade val="80000"/>
                <a:hueOff val="395660"/>
                <a:satOff val="-59058"/>
                <a:lumOff val="31511"/>
                <a:alphaOff val="0"/>
                <a:tint val="60000"/>
                <a:satMod val="160000"/>
              </a:schemeClr>
            </a:gs>
            <a:gs pos="46000">
              <a:schemeClr val="accent3">
                <a:shade val="80000"/>
                <a:hueOff val="395660"/>
                <a:satOff val="-59058"/>
                <a:lumOff val="31511"/>
                <a:alphaOff val="0"/>
                <a:tint val="86000"/>
                <a:satMod val="160000"/>
              </a:schemeClr>
            </a:gs>
            <a:gs pos="100000">
              <a:schemeClr val="accent3">
                <a:shade val="80000"/>
                <a:hueOff val="395660"/>
                <a:satOff val="-59058"/>
                <a:lumOff val="3151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itchFamily="18" charset="0"/>
              <a:cs typeface="Times New Roman" pitchFamily="18" charset="0"/>
            </a:rPr>
            <a:t>Falta de oportunidad laboral </a:t>
          </a:r>
        </a:p>
      </dsp:txBody>
      <dsp:txXfrm>
        <a:off x="1244757" y="3200118"/>
        <a:ext cx="1664234" cy="1309283"/>
      </dsp:txXfrm>
    </dsp:sp>
    <dsp:sp modelId="{99440FFD-FED3-4751-BAE3-4C9FA31CF858}">
      <dsp:nvSpPr>
        <dsp:cNvPr id="0" name=""/>
        <dsp:cNvSpPr/>
      </dsp:nvSpPr>
      <dsp:spPr>
        <a:xfrm>
          <a:off x="1260496" y="800904"/>
          <a:ext cx="2125608" cy="1828203"/>
        </a:xfrm>
        <a:prstGeom prst="ellipse">
          <a:avLst/>
        </a:prstGeom>
        <a:gradFill rotWithShape="0">
          <a:gsLst>
            <a:gs pos="0">
              <a:schemeClr val="accent3">
                <a:shade val="80000"/>
                <a:hueOff val="494575"/>
                <a:satOff val="-73823"/>
                <a:lumOff val="39389"/>
                <a:alphaOff val="0"/>
                <a:tint val="60000"/>
                <a:satMod val="160000"/>
              </a:schemeClr>
            </a:gs>
            <a:gs pos="46000">
              <a:schemeClr val="accent3">
                <a:shade val="80000"/>
                <a:hueOff val="494575"/>
                <a:satOff val="-73823"/>
                <a:lumOff val="39389"/>
                <a:alphaOff val="0"/>
                <a:tint val="86000"/>
                <a:satMod val="160000"/>
              </a:schemeClr>
            </a:gs>
            <a:gs pos="100000">
              <a:schemeClr val="accent3">
                <a:shade val="80000"/>
                <a:hueOff val="494575"/>
                <a:satOff val="-73823"/>
                <a:lumOff val="39389"/>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a:solidFill>
                <a:schemeClr val="tx1"/>
              </a:solidFill>
              <a:latin typeface="Times New Roman" pitchFamily="18" charset="0"/>
              <a:cs typeface="Times New Roman" pitchFamily="18" charset="0"/>
            </a:rPr>
            <a:t>Deficiencia en la administración de justicia</a:t>
          </a:r>
        </a:p>
      </dsp:txBody>
      <dsp:txXfrm>
        <a:off x="1571784" y="1068638"/>
        <a:ext cx="1503032" cy="1292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C8ECD-8E1F-4D0C-80BB-5BEA31A3CA1E}">
      <dsp:nvSpPr>
        <dsp:cNvPr id="0" name=""/>
        <dsp:cNvSpPr/>
      </dsp:nvSpPr>
      <dsp:spPr>
        <a:xfrm>
          <a:off x="3317155" y="1248"/>
          <a:ext cx="1595288" cy="1036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a:latin typeface="Times New Roman" pitchFamily="18" charset="0"/>
              <a:cs typeface="Times New Roman" pitchFamily="18" charset="0"/>
            </a:rPr>
            <a:t>Encuestas</a:t>
          </a:r>
          <a:endParaRPr lang="es-EC" sz="1900" kern="1200" dirty="0"/>
        </a:p>
      </dsp:txBody>
      <dsp:txXfrm>
        <a:off x="3367774" y="51867"/>
        <a:ext cx="1494050" cy="935699"/>
      </dsp:txXfrm>
    </dsp:sp>
    <dsp:sp modelId="{B517B150-E3FA-4913-8FC1-206271268A39}">
      <dsp:nvSpPr>
        <dsp:cNvPr id="0" name=""/>
        <dsp:cNvSpPr/>
      </dsp:nvSpPr>
      <dsp:spPr>
        <a:xfrm>
          <a:off x="2041324" y="519717"/>
          <a:ext cx="4146950" cy="4146950"/>
        </a:xfrm>
        <a:custGeom>
          <a:avLst/>
          <a:gdLst/>
          <a:ahLst/>
          <a:cxnLst/>
          <a:rect l="0" t="0" r="0" b="0"/>
          <a:pathLst>
            <a:path>
              <a:moveTo>
                <a:pt x="2882100" y="164175"/>
              </a:moveTo>
              <a:arcTo wR="2073475" hR="2073475" stAng="17577217" swAng="19635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888B1C-616D-4A01-BCF1-16C27D8877EC}">
      <dsp:nvSpPr>
        <dsp:cNvPr id="0" name=""/>
        <dsp:cNvSpPr/>
      </dsp:nvSpPr>
      <dsp:spPr>
        <a:xfrm>
          <a:off x="5289147" y="1433984"/>
          <a:ext cx="1595288" cy="1036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a:latin typeface="Times New Roman" pitchFamily="18" charset="0"/>
              <a:cs typeface="Times New Roman" pitchFamily="18" charset="0"/>
            </a:rPr>
            <a:t>Entrevistas</a:t>
          </a:r>
          <a:endParaRPr lang="es-EC" sz="1900" kern="1200" dirty="0"/>
        </a:p>
      </dsp:txBody>
      <dsp:txXfrm>
        <a:off x="5339766" y="1484603"/>
        <a:ext cx="1494050" cy="935699"/>
      </dsp:txXfrm>
    </dsp:sp>
    <dsp:sp modelId="{C0FB553F-FA35-4DC4-9162-1206C727150A}">
      <dsp:nvSpPr>
        <dsp:cNvPr id="0" name=""/>
        <dsp:cNvSpPr/>
      </dsp:nvSpPr>
      <dsp:spPr>
        <a:xfrm>
          <a:off x="2041324" y="519717"/>
          <a:ext cx="4146950" cy="4146950"/>
        </a:xfrm>
        <a:custGeom>
          <a:avLst/>
          <a:gdLst/>
          <a:ahLst/>
          <a:cxnLst/>
          <a:rect l="0" t="0" r="0" b="0"/>
          <a:pathLst>
            <a:path>
              <a:moveTo>
                <a:pt x="4144082" y="1964467"/>
              </a:moveTo>
              <a:arcTo wR="2073475" hR="2073475" stAng="21419187" swAng="21978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E4D3C5-0A30-4096-98D2-15B9004780C5}">
      <dsp:nvSpPr>
        <dsp:cNvPr id="0" name=""/>
        <dsp:cNvSpPr/>
      </dsp:nvSpPr>
      <dsp:spPr>
        <a:xfrm>
          <a:off x="4535913" y="3752199"/>
          <a:ext cx="1595288" cy="1036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a:latin typeface="Times New Roman" pitchFamily="18" charset="0"/>
              <a:cs typeface="Times New Roman" pitchFamily="18" charset="0"/>
            </a:rPr>
            <a:t>Estudio de Seguridad</a:t>
          </a:r>
          <a:endParaRPr lang="es-EC" sz="1900" kern="1200" dirty="0"/>
        </a:p>
      </dsp:txBody>
      <dsp:txXfrm>
        <a:off x="4586532" y="3802818"/>
        <a:ext cx="1494050" cy="935699"/>
      </dsp:txXfrm>
    </dsp:sp>
    <dsp:sp modelId="{BBA33EBF-717B-4FD4-B739-5D497C5C4767}">
      <dsp:nvSpPr>
        <dsp:cNvPr id="0" name=""/>
        <dsp:cNvSpPr/>
      </dsp:nvSpPr>
      <dsp:spPr>
        <a:xfrm>
          <a:off x="2041324" y="519717"/>
          <a:ext cx="4146950" cy="4146950"/>
        </a:xfrm>
        <a:custGeom>
          <a:avLst/>
          <a:gdLst/>
          <a:ahLst/>
          <a:cxnLst/>
          <a:rect l="0" t="0" r="0" b="0"/>
          <a:pathLst>
            <a:path>
              <a:moveTo>
                <a:pt x="2486338" y="4105430"/>
              </a:moveTo>
              <a:arcTo wR="2073475" hR="2073475" stAng="4710881" swAng="13782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D2929F-4D91-4BAB-953A-F863C812FA9B}">
      <dsp:nvSpPr>
        <dsp:cNvPr id="0" name=""/>
        <dsp:cNvSpPr/>
      </dsp:nvSpPr>
      <dsp:spPr>
        <a:xfrm>
          <a:off x="2098397" y="3752199"/>
          <a:ext cx="1595288" cy="1036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a:latin typeface="Times New Roman" pitchFamily="18" charset="0"/>
              <a:cs typeface="Times New Roman" pitchFamily="18" charset="0"/>
            </a:rPr>
            <a:t>Matriz del Método Mosler</a:t>
          </a:r>
          <a:endParaRPr lang="es-EC" sz="1900" kern="1200" dirty="0"/>
        </a:p>
      </dsp:txBody>
      <dsp:txXfrm>
        <a:off x="2149016" y="3802818"/>
        <a:ext cx="1494050" cy="935699"/>
      </dsp:txXfrm>
    </dsp:sp>
    <dsp:sp modelId="{DA11AC12-BD26-4B3B-80F6-4CF50A110D83}">
      <dsp:nvSpPr>
        <dsp:cNvPr id="0" name=""/>
        <dsp:cNvSpPr/>
      </dsp:nvSpPr>
      <dsp:spPr>
        <a:xfrm>
          <a:off x="2041324" y="519717"/>
          <a:ext cx="4146950" cy="4146950"/>
        </a:xfrm>
        <a:custGeom>
          <a:avLst/>
          <a:gdLst/>
          <a:ahLst/>
          <a:cxnLst/>
          <a:rect l="0" t="0" r="0" b="0"/>
          <a:pathLst>
            <a:path>
              <a:moveTo>
                <a:pt x="346783" y="3221444"/>
              </a:moveTo>
              <a:arcTo wR="2073475" hR="2073475" stAng="8782953" swAng="21978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7BDCC4-AE4C-4965-B4E2-E7618867C52D}">
      <dsp:nvSpPr>
        <dsp:cNvPr id="0" name=""/>
        <dsp:cNvSpPr/>
      </dsp:nvSpPr>
      <dsp:spPr>
        <a:xfrm>
          <a:off x="1345163" y="1433984"/>
          <a:ext cx="1595288" cy="1036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a:latin typeface="Times New Roman" pitchFamily="18" charset="0"/>
              <a:cs typeface="Times New Roman" pitchFamily="18" charset="0"/>
            </a:rPr>
            <a:t>Mapa de riesgos</a:t>
          </a:r>
          <a:endParaRPr lang="es-EC" sz="1900" kern="1200"/>
        </a:p>
      </dsp:txBody>
      <dsp:txXfrm>
        <a:off x="1395782" y="1484603"/>
        <a:ext cx="1494050" cy="935699"/>
      </dsp:txXfrm>
    </dsp:sp>
    <dsp:sp modelId="{8328BBD8-3303-4D7F-97A3-5A25A635162A}">
      <dsp:nvSpPr>
        <dsp:cNvPr id="0" name=""/>
        <dsp:cNvSpPr/>
      </dsp:nvSpPr>
      <dsp:spPr>
        <a:xfrm>
          <a:off x="2041324" y="519717"/>
          <a:ext cx="4146950" cy="4146950"/>
        </a:xfrm>
        <a:custGeom>
          <a:avLst/>
          <a:gdLst/>
          <a:ahLst/>
          <a:cxnLst/>
          <a:rect l="0" t="0" r="0" b="0"/>
          <a:pathLst>
            <a:path>
              <a:moveTo>
                <a:pt x="360995" y="904410"/>
              </a:moveTo>
              <a:arcTo wR="2073475" hR="2073475" stAng="12859219" swAng="196356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483F1B89-9DA2-4685-A50C-A99468374247}" type="datetimeFigureOut">
              <a:rPr lang="es-EC" smtClean="0"/>
              <a:pPr/>
              <a:t>2/3/2020</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07E6B26-1B34-4AE1-B2DB-DA094599018D}"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3F1B89-9DA2-4685-A50C-A99468374247}" type="datetimeFigureOut">
              <a:rPr lang="es-EC" smtClean="0"/>
              <a:pPr/>
              <a:t>2/3/2020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7E6B26-1B34-4AE1-B2DB-DA094599018D}"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83F1B89-9DA2-4685-A50C-A99468374247}" type="datetimeFigureOut">
              <a:rPr lang="es-EC" smtClean="0"/>
              <a:pPr/>
              <a:t>2/3/2020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07E6B26-1B34-4AE1-B2DB-DA094599018D}"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483F1B89-9DA2-4685-A50C-A99468374247}" type="datetimeFigureOut">
              <a:rPr lang="es-EC" smtClean="0"/>
              <a:pPr/>
              <a:t>2/3/2020</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307E6B26-1B34-4AE1-B2DB-DA094599018D}"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483F1B89-9DA2-4685-A50C-A99468374247}" type="datetimeFigureOut">
              <a:rPr lang="es-EC" smtClean="0"/>
              <a:pPr/>
              <a:t>2/3/2020</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307E6B26-1B34-4AE1-B2DB-DA094599018D}" type="slidenum">
              <a:rPr lang="es-EC" smtClean="0"/>
              <a:pPr/>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483F1B89-9DA2-4685-A50C-A99468374247}" type="datetimeFigureOut">
              <a:rPr lang="es-EC" smtClean="0"/>
              <a:pPr/>
              <a:t>2/3/2020</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307E6B26-1B34-4AE1-B2DB-DA094599018D}"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483F1B89-9DA2-4685-A50C-A99468374247}" type="datetimeFigureOut">
              <a:rPr lang="es-EC" smtClean="0"/>
              <a:pPr/>
              <a:t>2/3/2020</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307E6B26-1B34-4AE1-B2DB-DA094599018D}"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83F1B89-9DA2-4685-A50C-A99468374247}" type="datetimeFigureOut">
              <a:rPr lang="es-EC" smtClean="0"/>
              <a:pPr/>
              <a:t>2/3/2020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07E6B26-1B34-4AE1-B2DB-DA094599018D}"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483F1B89-9DA2-4685-A50C-A99468374247}" type="datetimeFigureOut">
              <a:rPr lang="es-EC" smtClean="0"/>
              <a:pPr/>
              <a:t>2/3/2020</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307E6B26-1B34-4AE1-B2DB-DA094599018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483F1B89-9DA2-4685-A50C-A99468374247}" type="datetimeFigureOut">
              <a:rPr lang="es-EC" smtClean="0"/>
              <a:pPr/>
              <a:t>2/3/2020</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307E6B26-1B34-4AE1-B2DB-DA094599018D}"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483F1B89-9DA2-4685-A50C-A99468374247}" type="datetimeFigureOut">
              <a:rPr lang="es-EC" smtClean="0"/>
              <a:pPr/>
              <a:t>2/3/2020</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307E6B26-1B34-4AE1-B2DB-DA094599018D}"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83F1B89-9DA2-4685-A50C-A99468374247}" type="datetimeFigureOut">
              <a:rPr lang="es-EC" smtClean="0"/>
              <a:pPr/>
              <a:t>2/3/2020</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07E6B26-1B34-4AE1-B2DB-DA094599018D}"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lstStyle/>
          <a:p>
            <a:r>
              <a:rPr lang="es-EC" dirty="0"/>
              <a:t> </a:t>
            </a:r>
          </a:p>
        </p:txBody>
      </p:sp>
      <p:sp>
        <p:nvSpPr>
          <p:cNvPr id="4" name="3 Marcador de contenido"/>
          <p:cNvSpPr>
            <a:spLocks noGrp="1"/>
          </p:cNvSpPr>
          <p:nvPr>
            <p:ph idx="1"/>
          </p:nvPr>
        </p:nvSpPr>
        <p:spPr>
          <a:xfrm>
            <a:off x="428596" y="3071810"/>
            <a:ext cx="8143932" cy="1643074"/>
          </a:xfrm>
        </p:spPr>
        <p:txBody>
          <a:bodyPr>
            <a:normAutofit fontScale="77500" lnSpcReduction="20000"/>
          </a:bodyPr>
          <a:lstStyle/>
          <a:p>
            <a:pPr algn="ctr">
              <a:buNone/>
            </a:pPr>
            <a:r>
              <a:rPr lang="es-EC" sz="3100" b="1" dirty="0">
                <a:latin typeface="Times New Roman" pitchFamily="18" charset="0"/>
                <a:cs typeface="Times New Roman" pitchFamily="18" charset="0"/>
              </a:rPr>
              <a:t>TEMA: </a:t>
            </a:r>
            <a:r>
              <a:rPr lang="es-EC" sz="3100" dirty="0">
                <a:latin typeface="Times New Roman" pitchFamily="18" charset="0"/>
                <a:cs typeface="Times New Roman" pitchFamily="18" charset="0"/>
              </a:rPr>
              <a:t>SISTEMA DE SEGURIDAD FÍSICA ANTE RIESGOS DE ORIGEN </a:t>
            </a:r>
            <a:r>
              <a:rPr lang="es-EC" sz="3100" dirty="0" smtClean="0">
                <a:latin typeface="Times New Roman" pitchFamily="18" charset="0"/>
                <a:cs typeface="Times New Roman" pitchFamily="18" charset="0"/>
              </a:rPr>
              <a:t>ANTRÒPICO </a:t>
            </a:r>
            <a:r>
              <a:rPr lang="es-EC" sz="3100" dirty="0">
                <a:latin typeface="Times New Roman" pitchFamily="18" charset="0"/>
                <a:cs typeface="Times New Roman" pitchFamily="18" charset="0"/>
              </a:rPr>
              <a:t>QUE PUEDEN AFECTAR LA SEGURIDAD DEL NUEVO MERCADO 24 DE MAYO DE LA CIUDAD DE OTAVALO, PROVINCIA DE IMBABURA- PROPUESTA</a:t>
            </a:r>
          </a:p>
        </p:txBody>
      </p:sp>
      <p:sp>
        <p:nvSpPr>
          <p:cNvPr id="5" name="2 Título"/>
          <p:cNvSpPr txBox="1">
            <a:spLocks/>
          </p:cNvSpPr>
          <p:nvPr/>
        </p:nvSpPr>
        <p:spPr>
          <a:xfrm>
            <a:off x="357158" y="2285992"/>
            <a:ext cx="8286808" cy="704856"/>
          </a:xfrm>
          <a:prstGeom prst="rect">
            <a:avLst/>
          </a:prstGeom>
        </p:spPr>
        <p:txBody>
          <a:bodyPr vert="horz" lIns="91440" tIns="45720" rIns="91440" bIns="45720" rtlCol="0" anchor="ctr">
            <a:normAutofit fontScale="60000" lnSpcReduction="20000"/>
          </a:bodyPr>
          <a:lstStyle/>
          <a:p>
            <a:pPr lvl="0" algn="ctr">
              <a:spcBef>
                <a:spcPct val="0"/>
              </a:spcBef>
            </a:pPr>
            <a:r>
              <a:rPr lang="es-MX" sz="4400" b="1" dirty="0">
                <a:latin typeface="Times New Roman" pitchFamily="18" charset="0"/>
                <a:cs typeface="Times New Roman" pitchFamily="18" charset="0"/>
              </a:rPr>
              <a:t>DEPARTAMENTO DE SEGURIDAD Y DEFENSA</a:t>
            </a:r>
            <a:endParaRPr kumimoji="0" lang="es-EC"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6" name="Subtítulo 4">
            <a:extLst>
              <a:ext uri="{FF2B5EF4-FFF2-40B4-BE49-F238E27FC236}">
                <a16:creationId xmlns:a16="http://schemas.microsoft.com/office/drawing/2014/main" xmlns="" id="{F40A11AA-C85D-4AF4-92B2-0F4E36F4EC91}"/>
              </a:ext>
            </a:extLst>
          </p:cNvPr>
          <p:cNvSpPr txBox="1">
            <a:spLocks/>
          </p:cNvSpPr>
          <p:nvPr/>
        </p:nvSpPr>
        <p:spPr>
          <a:xfrm>
            <a:off x="1714480" y="5143512"/>
            <a:ext cx="5572164" cy="928693"/>
          </a:xfrm>
          <a:prstGeom prst="rect">
            <a:avLst/>
          </a:prstGeom>
        </p:spPr>
        <p:txBody>
          <a:bodyPr vert="horz" lIns="91440" tIns="45720" rIns="91440" bIns="45720" rtlCol="0">
            <a:normAutofit fontScale="55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3200" b="1" i="0" u="none" strike="noStrike" kern="1200" cap="none" spc="0" normalizeH="0" baseline="0" noProof="0" dirty="0">
                <a:ln>
                  <a:noFill/>
                </a:ln>
                <a:effectLst/>
                <a:uLnTx/>
                <a:uFillTx/>
                <a:latin typeface="Times New Roman" pitchFamily="18" charset="0"/>
                <a:cs typeface="Times New Roman" pitchFamily="18" charset="0"/>
              </a:rPr>
              <a:t>AUTOR: </a:t>
            </a:r>
            <a:r>
              <a:rPr kumimoji="0" lang="es-EC" sz="3200" b="0" i="0" u="none" strike="noStrike" kern="1200" cap="none" spc="0" normalizeH="0" baseline="0" noProof="0" dirty="0">
                <a:ln>
                  <a:noFill/>
                </a:ln>
                <a:effectLst/>
                <a:uLnTx/>
                <a:uFillTx/>
                <a:latin typeface="Times New Roman" pitchFamily="18" charset="0"/>
                <a:cs typeface="Times New Roman" pitchFamily="18" charset="0"/>
              </a:rPr>
              <a:t>GABRIELA DANIELA PERUGACHI TROYA</a:t>
            </a:r>
            <a:endParaRPr kumimoji="0" lang="es-MX" sz="3200" b="0" i="0" u="none" strike="noStrike" kern="1200" cap="none" spc="0" normalizeH="0" baseline="0" noProof="0" dirty="0">
              <a:ln>
                <a:noFill/>
              </a:ln>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a:ln>
                <a:noFill/>
              </a:ln>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3200" b="1" i="0" u="none" strike="noStrike" kern="1200" cap="none" spc="0" normalizeH="0" baseline="0" noProof="0" dirty="0">
                <a:ln>
                  <a:noFill/>
                </a:ln>
                <a:effectLst/>
                <a:uLnTx/>
                <a:uFillTx/>
                <a:latin typeface="Times New Roman" pitchFamily="18" charset="0"/>
                <a:cs typeface="Times New Roman" pitchFamily="18" charset="0"/>
              </a:rPr>
              <a:t>DIRECTOR: </a:t>
            </a:r>
            <a:r>
              <a:rPr kumimoji="0" lang="es-EC" sz="3200" b="0" i="0" u="none" strike="noStrike" kern="1200" cap="none" spc="0" normalizeH="0" baseline="0" noProof="0" dirty="0">
                <a:ln>
                  <a:noFill/>
                </a:ln>
                <a:effectLst/>
                <a:uLnTx/>
                <a:uFillTx/>
                <a:latin typeface="Times New Roman" pitchFamily="18" charset="0"/>
                <a:cs typeface="Times New Roman" pitchFamily="18" charset="0"/>
              </a:rPr>
              <a:t>DR.</a:t>
            </a:r>
            <a:r>
              <a:rPr kumimoji="0" lang="es-EC" sz="3200" b="0" i="0" u="none" strike="noStrike" kern="1200" cap="none" spc="0" normalizeH="0" noProof="0" dirty="0">
                <a:ln>
                  <a:noFill/>
                </a:ln>
                <a:effectLst/>
                <a:uLnTx/>
                <a:uFillTx/>
                <a:latin typeface="Times New Roman" pitchFamily="18" charset="0"/>
                <a:cs typeface="Times New Roman" pitchFamily="18" charset="0"/>
              </a:rPr>
              <a:t> JOSE LUIS LARCO HUERTAS</a:t>
            </a:r>
            <a:endParaRPr kumimoji="0" lang="es-MX" sz="3200" b="0" i="0" u="none" strike="noStrike" kern="1200" cap="none" spc="0" normalizeH="0" baseline="0" noProof="0" dirty="0">
              <a:ln>
                <a:noFill/>
              </a:ln>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effectLst/>
              <a:uLnTx/>
              <a:uFillTx/>
              <a:latin typeface="+mn-lt"/>
              <a:ea typeface="+mn-ea"/>
              <a:cs typeface="+mn-cs"/>
            </a:endParaRPr>
          </a:p>
        </p:txBody>
      </p:sp>
      <p:sp>
        <p:nvSpPr>
          <p:cNvPr id="7" name="Subtítulo 4">
            <a:extLst>
              <a:ext uri="{FF2B5EF4-FFF2-40B4-BE49-F238E27FC236}">
                <a16:creationId xmlns:a16="http://schemas.microsoft.com/office/drawing/2014/main" xmlns="" id="{F40A11AA-C85D-4AF4-92B2-0F4E36F4EC91}"/>
              </a:ext>
            </a:extLst>
          </p:cNvPr>
          <p:cNvSpPr txBox="1">
            <a:spLocks/>
          </p:cNvSpPr>
          <p:nvPr/>
        </p:nvSpPr>
        <p:spPr>
          <a:xfrm>
            <a:off x="3143240" y="6143644"/>
            <a:ext cx="3286148" cy="428627"/>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s-EC" sz="1600" i="0" u="none" strike="noStrike" kern="1200" cap="none" spc="0" normalizeH="0" baseline="0" noProof="0" dirty="0">
                <a:ln>
                  <a:noFill/>
                </a:ln>
                <a:effectLst/>
                <a:uLnTx/>
                <a:uFillTx/>
                <a:latin typeface="Times New Roman" pitchFamily="18" charset="0"/>
                <a:cs typeface="Times New Roman" pitchFamily="18" charset="0"/>
              </a:rPr>
              <a:t>SANGOLQUI,  ENERO</a:t>
            </a:r>
            <a:r>
              <a:rPr kumimoji="0" lang="es-EC" sz="1600" i="0" u="none" strike="noStrike" kern="1200" cap="none" spc="0" normalizeH="0" noProof="0" dirty="0">
                <a:ln>
                  <a:noFill/>
                </a:ln>
                <a:effectLst/>
                <a:uLnTx/>
                <a:uFillTx/>
                <a:latin typeface="Times New Roman" pitchFamily="18" charset="0"/>
                <a:cs typeface="Times New Roman" pitchFamily="18" charset="0"/>
              </a:rPr>
              <a:t> DEL 2020</a:t>
            </a:r>
            <a:endParaRPr kumimoji="0" lang="es-MX" sz="1600" i="0" u="none" strike="noStrike" kern="1200" cap="none" spc="0" normalizeH="0" baseline="0" noProof="0" dirty="0">
              <a:ln>
                <a:noFill/>
              </a:ln>
              <a:effectLst/>
              <a:uLnTx/>
              <a:uFillTx/>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3200" b="0" i="0" u="none" strike="noStrike" kern="1200" cap="none" spc="0" normalizeH="0" baseline="0" noProof="0" dirty="0">
              <a:ln>
                <a:noFill/>
              </a:ln>
              <a:effectLst/>
              <a:uLnTx/>
              <a:uFillTx/>
              <a:latin typeface="+mn-lt"/>
              <a:ea typeface="+mn-ea"/>
              <a:cs typeface="+mn-cs"/>
            </a:endParaRPr>
          </a:p>
        </p:txBody>
      </p:sp>
      <p:pic>
        <p:nvPicPr>
          <p:cNvPr id="8"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96" y="4207472"/>
            <a:ext cx="1303059" cy="2297103"/>
          </a:xfrm>
          <a:prstGeom prst="rect">
            <a:avLst/>
          </a:prstGeom>
        </p:spPr>
      </p:pic>
      <p:pic>
        <p:nvPicPr>
          <p:cNvPr id="11" name="10 Imagen" descr="Resultado de imagen para espe"/>
          <p:cNvPicPr/>
          <p:nvPr/>
        </p:nvPicPr>
        <p:blipFill>
          <a:blip r:embed="rId2"/>
          <a:srcRect/>
          <a:stretch>
            <a:fillRect/>
          </a:stretch>
        </p:blipFill>
        <p:spPr bwMode="auto">
          <a:xfrm>
            <a:off x="714348" y="642918"/>
            <a:ext cx="7643866" cy="14287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CAPITULO II: MARCO REFERENCIAL</a:t>
            </a:r>
          </a:p>
        </p:txBody>
      </p:sp>
      <p:sp>
        <p:nvSpPr>
          <p:cNvPr id="3" name="2 Marcador de contenido"/>
          <p:cNvSpPr>
            <a:spLocks noGrp="1"/>
          </p:cNvSpPr>
          <p:nvPr>
            <p:ph idx="1"/>
          </p:nvPr>
        </p:nvSpPr>
        <p:spPr/>
        <p:txBody>
          <a:bodyPr anchor="ctr">
            <a:normAutofit fontScale="85000" lnSpcReduction="10000"/>
          </a:bodyPr>
          <a:lstStyle/>
          <a:p>
            <a:pPr>
              <a:lnSpc>
                <a:spcPct val="200000"/>
              </a:lnSpc>
            </a:pPr>
            <a:r>
              <a:rPr lang="es-EC" dirty="0"/>
              <a:t>Constitución de la república del Ecuador  (2008)</a:t>
            </a:r>
          </a:p>
          <a:p>
            <a:pPr>
              <a:lnSpc>
                <a:spcPct val="200000"/>
              </a:lnSpc>
            </a:pPr>
            <a:r>
              <a:rPr lang="es-EC" dirty="0"/>
              <a:t>Ley de Seguridad Publica y del Estado (2009)</a:t>
            </a:r>
          </a:p>
          <a:p>
            <a:pPr>
              <a:lnSpc>
                <a:spcPct val="200000"/>
              </a:lnSpc>
            </a:pPr>
            <a:r>
              <a:rPr lang="es-EC" dirty="0"/>
              <a:t>Código Orgánico Integral Penal (2014)</a:t>
            </a:r>
          </a:p>
          <a:p>
            <a:pPr>
              <a:lnSpc>
                <a:spcPct val="200000"/>
              </a:lnSpc>
            </a:pPr>
            <a:r>
              <a:rPr lang="es-EC" dirty="0"/>
              <a:t>Ley de Vigilancia y Seguridad Privada (2003)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dirty="0"/>
              <a:t>CAPITULO III: METODOLOGÍA DE LA INVESTIGACIÓN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3042" y="357166"/>
            <a:ext cx="6300774" cy="1066800"/>
          </a:xfrm>
        </p:spPr>
        <p:txBody>
          <a:bodyPr>
            <a:normAutofit fontScale="90000"/>
          </a:bodyPr>
          <a:lstStyle/>
          <a:p>
            <a:r>
              <a:rPr lang="es-EC" b="1" dirty="0">
                <a:latin typeface="Times New Roman" pitchFamily="18" charset="0"/>
                <a:cs typeface="Times New Roman" pitchFamily="18" charset="0"/>
              </a:rPr>
              <a:t>TIPOS DE TÉCNICAS UTILIZADAS</a:t>
            </a:r>
            <a:endParaRPr lang="es-EC" dirty="0"/>
          </a:p>
        </p:txBody>
      </p:sp>
      <p:graphicFrame>
        <p:nvGraphicFramePr>
          <p:cNvPr id="4" name="3 Marcador de contenido"/>
          <p:cNvGraphicFramePr>
            <a:graphicFrameLocks noGrp="1"/>
          </p:cNvGraphicFramePr>
          <p:nvPr>
            <p:ph idx="1"/>
          </p:nvPr>
        </p:nvGraphicFramePr>
        <p:xfrm>
          <a:off x="457200" y="1714488"/>
          <a:ext cx="8229600" cy="485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5572132" y="1928802"/>
            <a:ext cx="300039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dirty="0">
                <a:latin typeface="Times New Roman" pitchFamily="18" charset="0"/>
                <a:cs typeface="Times New Roman" pitchFamily="18" charset="0"/>
              </a:rPr>
              <a:t>Por medio de un cuestionario</a:t>
            </a:r>
            <a:endParaRPr lang="es-EC" dirty="0"/>
          </a:p>
        </p:txBody>
      </p:sp>
      <p:sp>
        <p:nvSpPr>
          <p:cNvPr id="7" name="6 CuadroTexto"/>
          <p:cNvSpPr txBox="1"/>
          <p:nvPr/>
        </p:nvSpPr>
        <p:spPr>
          <a:xfrm>
            <a:off x="7358082" y="2428868"/>
            <a:ext cx="1500198"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1600" dirty="0">
                <a:latin typeface="Times New Roman" pitchFamily="18" charset="0"/>
                <a:cs typeface="Times New Roman" pitchFamily="18" charset="0"/>
              </a:rPr>
              <a:t>Se realizo con personal administrativo y los agentes de control municipal del Mercado</a:t>
            </a:r>
          </a:p>
        </p:txBody>
      </p:sp>
      <p:sp>
        <p:nvSpPr>
          <p:cNvPr id="8" name="7 CuadroTexto"/>
          <p:cNvSpPr txBox="1"/>
          <p:nvPr/>
        </p:nvSpPr>
        <p:spPr>
          <a:xfrm>
            <a:off x="6715140" y="4857760"/>
            <a:ext cx="2214578"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1600" dirty="0">
                <a:latin typeface="Times New Roman" pitchFamily="18" charset="0"/>
                <a:cs typeface="Times New Roman" pitchFamily="18" charset="0"/>
              </a:rPr>
              <a:t>Análisis e identificación sobre el nivel de seguridad (debilidades y prioridades) del Mercado</a:t>
            </a:r>
            <a:endParaRPr lang="es-EC" sz="1600" dirty="0"/>
          </a:p>
        </p:txBody>
      </p:sp>
      <p:sp>
        <p:nvSpPr>
          <p:cNvPr id="9" name="8 CuadroTexto"/>
          <p:cNvSpPr txBox="1"/>
          <p:nvPr/>
        </p:nvSpPr>
        <p:spPr>
          <a:xfrm>
            <a:off x="285720" y="5072074"/>
            <a:ext cx="2143140"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1600" dirty="0">
                <a:latin typeface="Times New Roman" pitchFamily="18" charset="0"/>
                <a:cs typeface="Times New Roman" pitchFamily="18" charset="0"/>
              </a:rPr>
              <a:t>Identificar, analizar y evaluar las amenazas y los factores que tienen influencia en su manifestación</a:t>
            </a:r>
            <a:endParaRPr lang="es-EC" sz="1600" dirty="0"/>
          </a:p>
        </p:txBody>
      </p:sp>
      <p:sp>
        <p:nvSpPr>
          <p:cNvPr id="10" name="9 CuadroTexto"/>
          <p:cNvSpPr txBox="1"/>
          <p:nvPr/>
        </p:nvSpPr>
        <p:spPr>
          <a:xfrm>
            <a:off x="285720" y="1714488"/>
            <a:ext cx="2286016"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s-EC" sz="1600" dirty="0">
                <a:latin typeface="Times New Roman" pitchFamily="18" charset="0"/>
                <a:cs typeface="Times New Roman" pitchFamily="18" charset="0"/>
              </a:rPr>
              <a:t>Por medio de gráficos se representan las variables de los riesgos y  su evaluación</a:t>
            </a:r>
            <a:endParaRPr lang="es-EC" sz="1600" dirty="0"/>
          </a:p>
        </p:txBody>
      </p:sp>
      <p:cxnSp>
        <p:nvCxnSpPr>
          <p:cNvPr id="12" name="11 Conector recto de flecha"/>
          <p:cNvCxnSpPr>
            <a:endCxn id="6" idx="1"/>
          </p:cNvCxnSpPr>
          <p:nvPr/>
        </p:nvCxnSpPr>
        <p:spPr>
          <a:xfrm>
            <a:off x="5357818" y="2071678"/>
            <a:ext cx="214314" cy="41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6500826" y="2714620"/>
            <a:ext cx="85725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endCxn id="8" idx="1"/>
          </p:cNvCxnSpPr>
          <p:nvPr/>
        </p:nvCxnSpPr>
        <p:spPr>
          <a:xfrm rot="5400000" flipH="1" flipV="1">
            <a:off x="6438777" y="5652967"/>
            <a:ext cx="40985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10800000">
            <a:off x="2428860" y="5143512"/>
            <a:ext cx="50006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16200000" flipV="1">
            <a:off x="1785918" y="2928934"/>
            <a:ext cx="35719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sp>
        <p:nvSpPr>
          <p:cNvPr id="3" name="2 Marcador de contenido"/>
          <p:cNvSpPr>
            <a:spLocks noGrp="1"/>
          </p:cNvSpPr>
          <p:nvPr>
            <p:ph idx="1"/>
          </p:nvPr>
        </p:nvSpPr>
        <p:spPr>
          <a:xfrm>
            <a:off x="1071538" y="3214686"/>
            <a:ext cx="2043098" cy="714379"/>
          </a:xfrm>
        </p:spPr>
        <p:txBody>
          <a:bodyPr>
            <a:normAutofit fontScale="92500"/>
          </a:bodyPr>
          <a:lstStyle/>
          <a:p>
            <a:pPr>
              <a:buNone/>
            </a:pPr>
            <a:r>
              <a:rPr lang="es-EC" dirty="0"/>
              <a:t>Población </a:t>
            </a:r>
          </a:p>
        </p:txBody>
      </p:sp>
      <p:sp>
        <p:nvSpPr>
          <p:cNvPr id="4" name="3 CuadroTexto"/>
          <p:cNvSpPr txBox="1"/>
          <p:nvPr/>
        </p:nvSpPr>
        <p:spPr>
          <a:xfrm>
            <a:off x="4286248" y="3357562"/>
            <a:ext cx="1857388" cy="369332"/>
          </a:xfrm>
          <a:prstGeom prst="rect">
            <a:avLst/>
          </a:prstGeom>
          <a:noFill/>
        </p:spPr>
        <p:txBody>
          <a:bodyPr wrap="square" rtlCol="0">
            <a:spAutoFit/>
          </a:bodyPr>
          <a:lstStyle/>
          <a:p>
            <a:r>
              <a:rPr lang="es-EC" dirty="0"/>
              <a:t>815 personas </a:t>
            </a:r>
          </a:p>
        </p:txBody>
      </p:sp>
      <p:sp>
        <p:nvSpPr>
          <p:cNvPr id="5" name="4 CuadroTexto"/>
          <p:cNvSpPr txBox="1"/>
          <p:nvPr/>
        </p:nvSpPr>
        <p:spPr>
          <a:xfrm>
            <a:off x="4071934" y="1357298"/>
            <a:ext cx="2928958" cy="369332"/>
          </a:xfrm>
          <a:prstGeom prst="rect">
            <a:avLst/>
          </a:prstGeom>
          <a:noFill/>
        </p:spPr>
        <p:txBody>
          <a:bodyPr wrap="square" rtlCol="0">
            <a:spAutoFit/>
          </a:bodyPr>
          <a:lstStyle/>
          <a:p>
            <a:r>
              <a:rPr lang="es-EC" dirty="0"/>
              <a:t>805 COMERCIANTES</a:t>
            </a:r>
          </a:p>
        </p:txBody>
      </p:sp>
      <p:sp>
        <p:nvSpPr>
          <p:cNvPr id="6" name="5 CuadroTexto"/>
          <p:cNvSpPr txBox="1"/>
          <p:nvPr/>
        </p:nvSpPr>
        <p:spPr>
          <a:xfrm>
            <a:off x="3143240" y="4429132"/>
            <a:ext cx="1785950" cy="646331"/>
          </a:xfrm>
          <a:prstGeom prst="rect">
            <a:avLst/>
          </a:prstGeom>
          <a:noFill/>
        </p:spPr>
        <p:txBody>
          <a:bodyPr wrap="square" rtlCol="0">
            <a:spAutoFit/>
          </a:bodyPr>
          <a:lstStyle/>
          <a:p>
            <a:r>
              <a:rPr lang="es-EC" dirty="0"/>
              <a:t>1 personal administrativo </a:t>
            </a:r>
          </a:p>
        </p:txBody>
      </p:sp>
      <p:cxnSp>
        <p:nvCxnSpPr>
          <p:cNvPr id="8" name="7 Conector recto de flecha"/>
          <p:cNvCxnSpPr>
            <a:stCxn id="4" idx="0"/>
            <a:endCxn id="5" idx="2"/>
          </p:cNvCxnSpPr>
          <p:nvPr/>
        </p:nvCxnSpPr>
        <p:spPr>
          <a:xfrm rot="5400000" flipH="1" flipV="1">
            <a:off x="4560211" y="2381361"/>
            <a:ext cx="1630932" cy="321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4" idx="2"/>
            <a:endCxn id="6" idx="0"/>
          </p:cNvCxnSpPr>
          <p:nvPr/>
        </p:nvCxnSpPr>
        <p:spPr>
          <a:xfrm rot="5400000">
            <a:off x="4274460" y="3488650"/>
            <a:ext cx="702238" cy="1178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3" idx="3"/>
            <a:endCxn id="4" idx="1"/>
          </p:cNvCxnSpPr>
          <p:nvPr/>
        </p:nvCxnSpPr>
        <p:spPr>
          <a:xfrm flipV="1">
            <a:off x="3114636" y="3542228"/>
            <a:ext cx="1171612" cy="2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643570" y="4500570"/>
            <a:ext cx="2357454" cy="646331"/>
          </a:xfrm>
          <a:prstGeom prst="rect">
            <a:avLst/>
          </a:prstGeom>
          <a:noFill/>
        </p:spPr>
        <p:txBody>
          <a:bodyPr wrap="square" rtlCol="0">
            <a:spAutoFit/>
          </a:bodyPr>
          <a:lstStyle/>
          <a:p>
            <a:r>
              <a:rPr lang="es-EC" dirty="0"/>
              <a:t>9 agente de control municipal</a:t>
            </a:r>
          </a:p>
        </p:txBody>
      </p:sp>
      <p:cxnSp>
        <p:nvCxnSpPr>
          <p:cNvPr id="16" name="15 Conector recto de flecha"/>
          <p:cNvCxnSpPr>
            <a:stCxn id="4" idx="2"/>
            <a:endCxn id="11" idx="0"/>
          </p:cNvCxnSpPr>
          <p:nvPr/>
        </p:nvCxnSpPr>
        <p:spPr>
          <a:xfrm rot="16200000" flipH="1">
            <a:off x="5631781" y="3310054"/>
            <a:ext cx="773676" cy="1607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229600" cy="1143000"/>
          </a:xfrm>
        </p:spPr>
        <p:txBody>
          <a:bodyPr>
            <a:normAutofit/>
          </a:bodyPr>
          <a:lstStyle/>
          <a:p>
            <a:r>
              <a:rPr lang="es-EC" sz="2800" b="1" dirty="0">
                <a:latin typeface="Times New Roman" pitchFamily="18" charset="0"/>
                <a:cs typeface="Times New Roman" pitchFamily="18" charset="0"/>
              </a:rPr>
              <a:t>CAPÍTULO IV: ANÁLISIS E INTERPRETACIÓN DE RESULTADOS </a:t>
            </a:r>
          </a:p>
        </p:txBody>
      </p:sp>
      <p:sp>
        <p:nvSpPr>
          <p:cNvPr id="3" name="2 Marcador de contenido"/>
          <p:cNvSpPr>
            <a:spLocks noGrp="1"/>
          </p:cNvSpPr>
          <p:nvPr>
            <p:ph idx="1"/>
          </p:nvPr>
        </p:nvSpPr>
        <p:spPr>
          <a:xfrm>
            <a:off x="457200" y="1600201"/>
            <a:ext cx="8229600" cy="900106"/>
          </a:xfrm>
        </p:spPr>
        <p:txBody>
          <a:bodyPr/>
          <a:lstStyle/>
          <a:p>
            <a:r>
              <a:rPr lang="es-EC" dirty="0"/>
              <a:t>Encuestas: 21 preguntas </a:t>
            </a:r>
          </a:p>
          <a:p>
            <a:pPr>
              <a:buNone/>
            </a:pPr>
            <a:endParaRPr lang="es-EC" dirty="0"/>
          </a:p>
        </p:txBody>
      </p:sp>
      <p:sp>
        <p:nvSpPr>
          <p:cNvPr id="4" name="3 CuadroTexto"/>
          <p:cNvSpPr txBox="1"/>
          <p:nvPr/>
        </p:nvSpPr>
        <p:spPr>
          <a:xfrm>
            <a:off x="357158" y="2357430"/>
            <a:ext cx="4071966" cy="646331"/>
          </a:xfrm>
          <a:prstGeom prst="rect">
            <a:avLst/>
          </a:prstGeom>
          <a:noFill/>
        </p:spPr>
        <p:txBody>
          <a:bodyPr wrap="square" rtlCol="0">
            <a:spAutoFit/>
          </a:bodyPr>
          <a:lstStyle/>
          <a:p>
            <a:pPr marL="0" lvl="1"/>
            <a:r>
              <a:rPr lang="es-EC" dirty="0"/>
              <a:t>3. Su actividad en el Nuevo Mercado “24 </a:t>
            </a:r>
          </a:p>
          <a:p>
            <a:endParaRPr lang="es-EC" dirty="0"/>
          </a:p>
        </p:txBody>
      </p:sp>
      <p:graphicFrame>
        <p:nvGraphicFramePr>
          <p:cNvPr id="5" name="4 Gráfico"/>
          <p:cNvGraphicFramePr/>
          <p:nvPr/>
        </p:nvGraphicFramePr>
        <p:xfrm>
          <a:off x="357158" y="2857496"/>
          <a:ext cx="4143404"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4929190" y="2285992"/>
            <a:ext cx="3714776" cy="923330"/>
          </a:xfrm>
          <a:prstGeom prst="rect">
            <a:avLst/>
          </a:prstGeom>
          <a:noFill/>
        </p:spPr>
        <p:txBody>
          <a:bodyPr wrap="square" rtlCol="0">
            <a:spAutoFit/>
          </a:bodyPr>
          <a:lstStyle/>
          <a:p>
            <a:r>
              <a:rPr lang="es-EC" dirty="0"/>
              <a:t>8. Usted como calificaría el nivel de seguridad dentro de las instalaciones del mercado</a:t>
            </a:r>
          </a:p>
        </p:txBody>
      </p:sp>
      <p:graphicFrame>
        <p:nvGraphicFramePr>
          <p:cNvPr id="8" name="7 Gráfico"/>
          <p:cNvGraphicFramePr/>
          <p:nvPr/>
        </p:nvGraphicFramePr>
        <p:xfrm>
          <a:off x="4714875" y="2928934"/>
          <a:ext cx="3929091" cy="30718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0166" y="428604"/>
            <a:ext cx="6215106" cy="785818"/>
          </a:xfrm>
          <a:solidFill>
            <a:srgbClr val="0070C0"/>
          </a:solidFill>
        </p:spPr>
        <p:txBody>
          <a:bodyPr>
            <a:normAutofit/>
          </a:bodyPr>
          <a:lstStyle/>
          <a:p>
            <a:r>
              <a:rPr lang="es-EC" sz="3600" b="1" dirty="0">
                <a:latin typeface="Times New Roman" pitchFamily="18" charset="0"/>
                <a:cs typeface="Times New Roman" pitchFamily="18" charset="0"/>
              </a:rPr>
              <a:t>ESTUDIO DE SEGURIDAD </a:t>
            </a:r>
          </a:p>
        </p:txBody>
      </p:sp>
      <p:sp>
        <p:nvSpPr>
          <p:cNvPr id="3" name="2 Marcador de contenido"/>
          <p:cNvSpPr>
            <a:spLocks noGrp="1"/>
          </p:cNvSpPr>
          <p:nvPr>
            <p:ph sz="half" idx="1"/>
          </p:nvPr>
        </p:nvSpPr>
        <p:spPr>
          <a:xfrm>
            <a:off x="428596" y="1571612"/>
            <a:ext cx="8329642" cy="614354"/>
          </a:xfrm>
          <a:solidFill>
            <a:srgbClr val="00B0F0"/>
          </a:solidFill>
        </p:spPr>
        <p:txBody>
          <a:bodyPr>
            <a:noAutofit/>
          </a:bodyPr>
          <a:lstStyle/>
          <a:p>
            <a:pPr>
              <a:buNone/>
            </a:pPr>
            <a:r>
              <a:rPr lang="es-EC" sz="1800" dirty="0">
                <a:solidFill>
                  <a:schemeClr val="bg1"/>
                </a:solidFill>
                <a:latin typeface="Times New Roman" pitchFamily="18" charset="0"/>
                <a:cs typeface="Times New Roman" pitchFamily="18" charset="0"/>
              </a:rPr>
              <a:t>Identificar las debilidades, vulnerabilidades y los puntos críticos que se deben priorizar con la brevedad posible</a:t>
            </a:r>
          </a:p>
        </p:txBody>
      </p:sp>
      <p:sp>
        <p:nvSpPr>
          <p:cNvPr id="4" name="3 Marcador de contenido"/>
          <p:cNvSpPr>
            <a:spLocks noGrp="1"/>
          </p:cNvSpPr>
          <p:nvPr>
            <p:ph sz="half" idx="2"/>
          </p:nvPr>
        </p:nvSpPr>
        <p:spPr>
          <a:xfrm>
            <a:off x="571472" y="2571744"/>
            <a:ext cx="2500330" cy="714380"/>
          </a:xfrm>
          <a:solidFill>
            <a:schemeClr val="tx2">
              <a:lumMod val="60000"/>
              <a:lumOff val="40000"/>
            </a:schemeClr>
          </a:solidFill>
        </p:spPr>
        <p:txBody>
          <a:bodyPr>
            <a:noAutofit/>
          </a:bodyPr>
          <a:lstStyle/>
          <a:p>
            <a:pPr algn="ctr">
              <a:buNone/>
            </a:pPr>
            <a:r>
              <a:rPr lang="es-EC" sz="2000" b="1" dirty="0">
                <a:solidFill>
                  <a:schemeClr val="bg1"/>
                </a:solidFill>
                <a:latin typeface="Times New Roman" pitchFamily="18" charset="0"/>
                <a:cs typeface="Times New Roman" pitchFamily="18" charset="0"/>
              </a:rPr>
              <a:t>El terreno circundante </a:t>
            </a:r>
          </a:p>
        </p:txBody>
      </p:sp>
      <p:sp>
        <p:nvSpPr>
          <p:cNvPr id="14" name="13 CuadroTexto"/>
          <p:cNvSpPr txBox="1"/>
          <p:nvPr/>
        </p:nvSpPr>
        <p:spPr>
          <a:xfrm>
            <a:off x="642910" y="3857628"/>
            <a:ext cx="2357454" cy="1292662"/>
          </a:xfrm>
          <a:prstGeom prst="rect">
            <a:avLst/>
          </a:prstGeom>
          <a:solidFill>
            <a:schemeClr val="tx2">
              <a:lumMod val="20000"/>
              <a:lumOff val="80000"/>
            </a:schemeClr>
          </a:solidFill>
        </p:spPr>
        <p:txBody>
          <a:bodyPr wrap="square" rtlCol="0">
            <a:spAutoFit/>
          </a:bodyPr>
          <a:lstStyle/>
          <a:p>
            <a:pPr lvl="0"/>
            <a:r>
              <a:rPr lang="es-EC" sz="2000" b="1" dirty="0">
                <a:solidFill>
                  <a:schemeClr val="bg1"/>
                </a:solidFill>
                <a:latin typeface="Times New Roman" pitchFamily="18" charset="0"/>
                <a:cs typeface="Times New Roman" pitchFamily="18" charset="0"/>
              </a:rPr>
              <a:t>Rasgos topográficos que afectan positiva o negativamente</a:t>
            </a:r>
          </a:p>
          <a:p>
            <a:endParaRPr lang="es-EC" dirty="0"/>
          </a:p>
        </p:txBody>
      </p:sp>
      <p:sp>
        <p:nvSpPr>
          <p:cNvPr id="15" name="14 CuadroTexto"/>
          <p:cNvSpPr txBox="1"/>
          <p:nvPr/>
        </p:nvSpPr>
        <p:spPr>
          <a:xfrm>
            <a:off x="3643306" y="2643182"/>
            <a:ext cx="1928826" cy="707886"/>
          </a:xfrm>
          <a:prstGeom prst="rect">
            <a:avLst/>
          </a:prstGeom>
          <a:solidFill>
            <a:schemeClr val="tx2">
              <a:lumMod val="60000"/>
              <a:lumOff val="40000"/>
            </a:schemeClr>
          </a:solidFill>
        </p:spPr>
        <p:txBody>
          <a:bodyPr wrap="square" rtlCol="0">
            <a:spAutoFit/>
          </a:bodyPr>
          <a:lstStyle/>
          <a:p>
            <a:r>
              <a:rPr lang="es-EC" sz="2000" b="1" dirty="0">
                <a:solidFill>
                  <a:schemeClr val="bg1"/>
                </a:solidFill>
                <a:latin typeface="Times New Roman" pitchFamily="18" charset="0"/>
                <a:cs typeface="Times New Roman" pitchFamily="18" charset="0"/>
              </a:rPr>
              <a:t>Características del Mercado</a:t>
            </a:r>
            <a:endParaRPr lang="es-EC" sz="2000" dirty="0">
              <a:solidFill>
                <a:schemeClr val="bg1"/>
              </a:solidFill>
              <a:latin typeface="Times New Roman" pitchFamily="18" charset="0"/>
              <a:cs typeface="Times New Roman" pitchFamily="18" charset="0"/>
            </a:endParaRPr>
          </a:p>
        </p:txBody>
      </p:sp>
      <p:sp>
        <p:nvSpPr>
          <p:cNvPr id="16" name="15 CuadroTexto"/>
          <p:cNvSpPr txBox="1"/>
          <p:nvPr/>
        </p:nvSpPr>
        <p:spPr>
          <a:xfrm>
            <a:off x="3643306" y="3786190"/>
            <a:ext cx="1928826" cy="1292662"/>
          </a:xfrm>
          <a:prstGeom prst="rect">
            <a:avLst/>
          </a:prstGeom>
          <a:solidFill>
            <a:schemeClr val="tx2">
              <a:lumMod val="20000"/>
              <a:lumOff val="80000"/>
            </a:schemeClr>
          </a:solidFill>
        </p:spPr>
        <p:txBody>
          <a:bodyPr wrap="square" rtlCol="0">
            <a:spAutoFit/>
          </a:bodyPr>
          <a:lstStyle/>
          <a:p>
            <a:pPr marL="0" lvl="4"/>
            <a:r>
              <a:rPr lang="es-EC" sz="2000" b="1" dirty="0">
                <a:solidFill>
                  <a:schemeClr val="bg1"/>
                </a:solidFill>
                <a:latin typeface="Times New Roman" pitchFamily="18" charset="0"/>
                <a:cs typeface="Times New Roman" pitchFamily="18" charset="0"/>
              </a:rPr>
              <a:t>Estatus económico del área</a:t>
            </a:r>
          </a:p>
          <a:p>
            <a:endParaRPr lang="es-EC" dirty="0"/>
          </a:p>
        </p:txBody>
      </p:sp>
      <p:sp>
        <p:nvSpPr>
          <p:cNvPr id="17" name="16 CuadroTexto"/>
          <p:cNvSpPr txBox="1"/>
          <p:nvPr/>
        </p:nvSpPr>
        <p:spPr>
          <a:xfrm>
            <a:off x="6215074" y="2571744"/>
            <a:ext cx="2428892" cy="984885"/>
          </a:xfrm>
          <a:prstGeom prst="rect">
            <a:avLst/>
          </a:prstGeom>
          <a:solidFill>
            <a:schemeClr val="tx2">
              <a:lumMod val="60000"/>
              <a:lumOff val="40000"/>
            </a:schemeClr>
          </a:solidFill>
        </p:spPr>
        <p:txBody>
          <a:bodyPr wrap="square" rtlCol="0">
            <a:spAutoFit/>
          </a:bodyPr>
          <a:lstStyle/>
          <a:p>
            <a:pPr marL="0" lvl="4"/>
            <a:r>
              <a:rPr lang="es-EC" sz="2000" b="1" dirty="0">
                <a:solidFill>
                  <a:schemeClr val="bg1"/>
                </a:solidFill>
                <a:latin typeface="Times New Roman" pitchFamily="18" charset="0"/>
                <a:cs typeface="Times New Roman" pitchFamily="18" charset="0"/>
              </a:rPr>
              <a:t>Aspectos críticos o importantes del área</a:t>
            </a:r>
          </a:p>
          <a:p>
            <a:endParaRPr lang="es-EC" dirty="0">
              <a:solidFill>
                <a:schemeClr val="bg1"/>
              </a:solidFill>
            </a:endParaRPr>
          </a:p>
        </p:txBody>
      </p:sp>
      <p:sp>
        <p:nvSpPr>
          <p:cNvPr id="18" name="17 CuadroTexto"/>
          <p:cNvSpPr txBox="1"/>
          <p:nvPr/>
        </p:nvSpPr>
        <p:spPr>
          <a:xfrm>
            <a:off x="6500826" y="3929066"/>
            <a:ext cx="1857388" cy="1477328"/>
          </a:xfrm>
          <a:prstGeom prst="rect">
            <a:avLst/>
          </a:prstGeom>
          <a:solidFill>
            <a:schemeClr val="tx2">
              <a:lumMod val="20000"/>
              <a:lumOff val="80000"/>
            </a:schemeClr>
          </a:solidFill>
        </p:spPr>
        <p:txBody>
          <a:bodyPr wrap="square" rtlCol="0">
            <a:spAutoFit/>
          </a:bodyPr>
          <a:lstStyle/>
          <a:p>
            <a:pPr algn="ctr"/>
            <a:r>
              <a:rPr lang="es-EC" b="1" dirty="0">
                <a:solidFill>
                  <a:schemeClr val="bg1"/>
                </a:solidFill>
                <a:latin typeface="Times New Roman" pitchFamily="18" charset="0"/>
                <a:cs typeface="Times New Roman" pitchFamily="18" charset="0"/>
              </a:rPr>
              <a:t>Zonas vulnerables que se extienden a lo largo de su perímetro</a:t>
            </a:r>
          </a:p>
        </p:txBody>
      </p:sp>
      <p:cxnSp>
        <p:nvCxnSpPr>
          <p:cNvPr id="20" name="19 Conector recto"/>
          <p:cNvCxnSpPr>
            <a:stCxn id="2" idx="2"/>
            <a:endCxn id="3" idx="0"/>
          </p:cNvCxnSpPr>
          <p:nvPr/>
        </p:nvCxnSpPr>
        <p:spPr>
          <a:xfrm rot="5400000">
            <a:off x="4421973" y="1385866"/>
            <a:ext cx="357190" cy="14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a:stCxn id="3" idx="2"/>
            <a:endCxn id="15" idx="0"/>
          </p:cNvCxnSpPr>
          <p:nvPr/>
        </p:nvCxnSpPr>
        <p:spPr>
          <a:xfrm rot="16200000" flipH="1">
            <a:off x="4371960" y="2407423"/>
            <a:ext cx="457216" cy="14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a:off x="1785918" y="2357430"/>
            <a:ext cx="57150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a:endCxn id="4" idx="0"/>
          </p:cNvCxnSpPr>
          <p:nvPr/>
        </p:nvCxnSpPr>
        <p:spPr>
          <a:xfrm rot="5400000">
            <a:off x="1732340" y="2446727"/>
            <a:ext cx="214314" cy="3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a:endCxn id="17" idx="0"/>
          </p:cNvCxnSpPr>
          <p:nvPr/>
        </p:nvCxnSpPr>
        <p:spPr>
          <a:xfrm rot="5400000">
            <a:off x="7358082" y="2428868"/>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4" idx="2"/>
            <a:endCxn id="14" idx="0"/>
          </p:cNvCxnSpPr>
          <p:nvPr/>
        </p:nvCxnSpPr>
        <p:spPr>
          <a:xfrm rot="5400000">
            <a:off x="1535885" y="3571876"/>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15" idx="2"/>
            <a:endCxn id="16" idx="0"/>
          </p:cNvCxnSpPr>
          <p:nvPr/>
        </p:nvCxnSpPr>
        <p:spPr>
          <a:xfrm rot="5400000">
            <a:off x="4390158" y="3568629"/>
            <a:ext cx="4351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17" idx="2"/>
            <a:endCxn id="18" idx="0"/>
          </p:cNvCxnSpPr>
          <p:nvPr/>
        </p:nvCxnSpPr>
        <p:spPr>
          <a:xfrm rot="5400000">
            <a:off x="7243302" y="3742847"/>
            <a:ext cx="372437" cy="15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3143240" y="5500703"/>
            <a:ext cx="2928958" cy="830997"/>
          </a:xfrm>
          <a:prstGeom prst="rect">
            <a:avLst/>
          </a:prstGeom>
          <a:solidFill>
            <a:srgbClr val="FF8B8B"/>
          </a:solidFill>
        </p:spPr>
        <p:txBody>
          <a:bodyPr wrap="square" rtlCol="0">
            <a:spAutoFit/>
          </a:bodyPr>
          <a:lstStyle/>
          <a:p>
            <a:pPr algn="ctr"/>
            <a:r>
              <a:rPr lang="es-EC" sz="1600" dirty="0">
                <a:solidFill>
                  <a:schemeClr val="bg1"/>
                </a:solidFill>
                <a:latin typeface="Times New Roman" pitchFamily="18" charset="0"/>
                <a:cs typeface="Times New Roman" pitchFamily="18" charset="0"/>
              </a:rPr>
              <a:t>INSPECCIÓN DEL ÁREA DEL NUEVO MERCADO 24 DE MAYO </a:t>
            </a:r>
          </a:p>
        </p:txBody>
      </p:sp>
      <p:cxnSp>
        <p:nvCxnSpPr>
          <p:cNvPr id="51" name="50 Forma"/>
          <p:cNvCxnSpPr>
            <a:stCxn id="14" idx="2"/>
            <a:endCxn id="49" idx="1"/>
          </p:cNvCxnSpPr>
          <p:nvPr/>
        </p:nvCxnSpPr>
        <p:spPr>
          <a:xfrm rot="16200000" flipH="1">
            <a:off x="2099482" y="4872444"/>
            <a:ext cx="765912" cy="132160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3" name="52 Forma"/>
          <p:cNvCxnSpPr>
            <a:stCxn id="18" idx="2"/>
            <a:endCxn id="49" idx="3"/>
          </p:cNvCxnSpPr>
          <p:nvPr/>
        </p:nvCxnSpPr>
        <p:spPr>
          <a:xfrm rot="5400000">
            <a:off x="6495955" y="4982637"/>
            <a:ext cx="509808" cy="135732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5" name="54 Conector recto"/>
          <p:cNvCxnSpPr>
            <a:stCxn id="16" idx="2"/>
            <a:endCxn id="49" idx="0"/>
          </p:cNvCxnSpPr>
          <p:nvPr/>
        </p:nvCxnSpPr>
        <p:spPr>
          <a:xfrm rot="5400000">
            <a:off x="4396794" y="5289777"/>
            <a:ext cx="421851"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6215106" cy="1066800"/>
          </a:xfrm>
        </p:spPr>
        <p:txBody>
          <a:bodyPr>
            <a:normAutofit/>
          </a:bodyPr>
          <a:lstStyle/>
          <a:p>
            <a:r>
              <a:rPr lang="es-EC" sz="3200" b="1" dirty="0">
                <a:latin typeface="Times New Roman" pitchFamily="18" charset="0"/>
                <a:cs typeface="Times New Roman" pitchFamily="18" charset="0"/>
              </a:rPr>
              <a:t>CLASIFICACIÓN DE ZONAS </a:t>
            </a:r>
          </a:p>
        </p:txBody>
      </p:sp>
      <p:sp>
        <p:nvSpPr>
          <p:cNvPr id="5" name="4 Marcador de contenido"/>
          <p:cNvSpPr>
            <a:spLocks noGrp="1"/>
          </p:cNvSpPr>
          <p:nvPr>
            <p:ph idx="1"/>
          </p:nvPr>
        </p:nvSpPr>
        <p:spPr>
          <a:xfrm>
            <a:off x="5072066" y="1142984"/>
            <a:ext cx="3900486" cy="471478"/>
          </a:xfrm>
        </p:spPr>
        <p:txBody>
          <a:bodyPr>
            <a:normAutofit fontScale="92500" lnSpcReduction="20000"/>
          </a:bodyPr>
          <a:lstStyle/>
          <a:p>
            <a:r>
              <a:rPr lang="es-EC" dirty="0"/>
              <a:t>Zona 1: Primer Piso </a:t>
            </a:r>
          </a:p>
        </p:txBody>
      </p:sp>
      <p:pic>
        <p:nvPicPr>
          <p:cNvPr id="7" name="6 Imagen"/>
          <p:cNvPicPr/>
          <p:nvPr/>
        </p:nvPicPr>
        <p:blipFill>
          <a:blip r:embed="rId2"/>
          <a:srcRect/>
          <a:stretch>
            <a:fillRect/>
          </a:stretch>
        </p:blipFill>
        <p:spPr bwMode="auto">
          <a:xfrm>
            <a:off x="928662" y="1785926"/>
            <a:ext cx="7358114" cy="471490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sp>
        <p:nvSpPr>
          <p:cNvPr id="3" name="2 Marcador de contenido"/>
          <p:cNvSpPr>
            <a:spLocks noGrp="1"/>
          </p:cNvSpPr>
          <p:nvPr>
            <p:ph idx="1"/>
          </p:nvPr>
        </p:nvSpPr>
        <p:spPr>
          <a:xfrm>
            <a:off x="457200" y="357166"/>
            <a:ext cx="8229600" cy="5768997"/>
          </a:xfrm>
        </p:spPr>
        <p:txBody>
          <a:bodyPr/>
          <a:lstStyle/>
          <a:p>
            <a:r>
              <a:rPr lang="es-EC" dirty="0">
                <a:latin typeface="Times New Roman" pitchFamily="18" charset="0"/>
                <a:cs typeface="Times New Roman" pitchFamily="18" charset="0"/>
              </a:rPr>
              <a:t>Zona 2: Planta Cubierta </a:t>
            </a:r>
          </a:p>
        </p:txBody>
      </p:sp>
      <p:pic>
        <p:nvPicPr>
          <p:cNvPr id="4" name="3 Imagen"/>
          <p:cNvPicPr/>
          <p:nvPr/>
        </p:nvPicPr>
        <p:blipFill>
          <a:blip r:embed="rId2"/>
          <a:srcRect/>
          <a:stretch>
            <a:fillRect/>
          </a:stretch>
        </p:blipFill>
        <p:spPr bwMode="auto">
          <a:xfrm>
            <a:off x="500034" y="1000108"/>
            <a:ext cx="8072494" cy="521497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sp>
        <p:nvSpPr>
          <p:cNvPr id="3" name="2 Marcador de contenido"/>
          <p:cNvSpPr>
            <a:spLocks noGrp="1"/>
          </p:cNvSpPr>
          <p:nvPr>
            <p:ph idx="1"/>
          </p:nvPr>
        </p:nvSpPr>
        <p:spPr>
          <a:xfrm>
            <a:off x="457200" y="428605"/>
            <a:ext cx="6686568" cy="857256"/>
          </a:xfrm>
        </p:spPr>
        <p:txBody>
          <a:bodyPr/>
          <a:lstStyle/>
          <a:p>
            <a:r>
              <a:rPr lang="es-EC" dirty="0">
                <a:latin typeface="Times New Roman" pitchFamily="18" charset="0"/>
                <a:cs typeface="Times New Roman" pitchFamily="18" charset="0"/>
              </a:rPr>
              <a:t>Zona 3: Estacionamiento planta baja </a:t>
            </a:r>
          </a:p>
        </p:txBody>
      </p:sp>
      <p:pic>
        <p:nvPicPr>
          <p:cNvPr id="4" name="3 Imagen"/>
          <p:cNvPicPr/>
          <p:nvPr/>
        </p:nvPicPr>
        <p:blipFill>
          <a:blip r:embed="rId2"/>
          <a:srcRect/>
          <a:stretch>
            <a:fillRect/>
          </a:stretch>
        </p:blipFill>
        <p:spPr bwMode="auto">
          <a:xfrm>
            <a:off x="857224" y="1071547"/>
            <a:ext cx="7643865" cy="52864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714380"/>
          </a:xfrm>
        </p:spPr>
        <p:txBody>
          <a:bodyPr>
            <a:normAutofit/>
          </a:bodyPr>
          <a:lstStyle/>
          <a:p>
            <a:r>
              <a:rPr lang="es-EC" sz="2800" b="1" dirty="0">
                <a:latin typeface="Times New Roman" pitchFamily="18" charset="0"/>
                <a:cs typeface="Times New Roman" pitchFamily="18" charset="0"/>
              </a:rPr>
              <a:t>Auditoria de la instalación y el perímetro </a:t>
            </a:r>
          </a:p>
        </p:txBody>
      </p:sp>
      <p:sp>
        <p:nvSpPr>
          <p:cNvPr id="8" name="7 Marcador de contenido"/>
          <p:cNvSpPr>
            <a:spLocks noGrp="1"/>
          </p:cNvSpPr>
          <p:nvPr>
            <p:ph idx="1"/>
          </p:nvPr>
        </p:nvSpPr>
        <p:spPr/>
        <p:txBody>
          <a:bodyPr/>
          <a:lstStyle/>
          <a:p>
            <a:pPr>
              <a:buNone/>
            </a:pPr>
            <a:r>
              <a:rPr lang="es-EC" dirty="0"/>
              <a:t> </a:t>
            </a:r>
          </a:p>
        </p:txBody>
      </p:sp>
      <p:sp>
        <p:nvSpPr>
          <p:cNvPr id="5" name="4 CuadroTexto"/>
          <p:cNvSpPr txBox="1"/>
          <p:nvPr/>
        </p:nvSpPr>
        <p:spPr>
          <a:xfrm>
            <a:off x="571472" y="1285860"/>
            <a:ext cx="3217547" cy="523220"/>
          </a:xfrm>
          <a:prstGeom prst="rect">
            <a:avLst/>
          </a:prstGeom>
          <a:noFill/>
        </p:spPr>
        <p:txBody>
          <a:bodyPr wrap="none" rtlCol="0">
            <a:spAutoFit/>
          </a:bodyPr>
          <a:lstStyle/>
          <a:p>
            <a:r>
              <a:rPr lang="es-EC" sz="2800" b="1" dirty="0">
                <a:latin typeface="Times New Roman" pitchFamily="18" charset="0"/>
                <a:cs typeface="Times New Roman" pitchFamily="18" charset="0"/>
              </a:rPr>
              <a:t>Zona 1: </a:t>
            </a:r>
            <a:r>
              <a:rPr lang="es-EC" sz="2800" dirty="0">
                <a:latin typeface="Times New Roman" pitchFamily="18" charset="0"/>
                <a:cs typeface="Times New Roman" pitchFamily="18" charset="0"/>
              </a:rPr>
              <a:t>Primer piso </a:t>
            </a:r>
          </a:p>
        </p:txBody>
      </p:sp>
      <p:pic>
        <p:nvPicPr>
          <p:cNvPr id="11" name="5 Marcador de contenido"/>
          <p:cNvPicPr>
            <a:picLocks/>
          </p:cNvPicPr>
          <p:nvPr/>
        </p:nvPicPr>
        <p:blipFill>
          <a:blip r:embed="rId2"/>
          <a:srcRect l="28012" t="27215" r="32911" b="33861"/>
          <a:stretch>
            <a:fillRect/>
          </a:stretch>
        </p:blipFill>
        <p:spPr bwMode="auto">
          <a:xfrm>
            <a:off x="500034" y="3143248"/>
            <a:ext cx="3357586" cy="1571636"/>
          </a:xfrm>
          <a:prstGeom prst="rect">
            <a:avLst/>
          </a:prstGeom>
          <a:noFill/>
          <a:ln w="9525">
            <a:noFill/>
            <a:miter lim="800000"/>
            <a:headEnd/>
            <a:tailEnd/>
          </a:ln>
        </p:spPr>
      </p:pic>
      <p:pic>
        <p:nvPicPr>
          <p:cNvPr id="12" name="11 Imagen"/>
          <p:cNvPicPr/>
          <p:nvPr/>
        </p:nvPicPr>
        <p:blipFill>
          <a:blip r:embed="rId2"/>
          <a:srcRect l="1214" t="24390" r="50816" b="26825"/>
          <a:stretch>
            <a:fillRect/>
          </a:stretch>
        </p:blipFill>
        <p:spPr bwMode="auto">
          <a:xfrm>
            <a:off x="357158" y="4786322"/>
            <a:ext cx="3641540" cy="1762911"/>
          </a:xfrm>
          <a:prstGeom prst="rect">
            <a:avLst/>
          </a:prstGeom>
          <a:noFill/>
          <a:ln w="9525">
            <a:noFill/>
            <a:miter lim="800000"/>
            <a:headEnd/>
            <a:tailEnd/>
          </a:ln>
        </p:spPr>
      </p:pic>
      <p:pic>
        <p:nvPicPr>
          <p:cNvPr id="15" name="14 Imagen"/>
          <p:cNvPicPr/>
          <p:nvPr/>
        </p:nvPicPr>
        <p:blipFill>
          <a:blip r:embed="rId2"/>
          <a:srcRect l="54030" t="24042" r="7777" b="24739"/>
          <a:stretch>
            <a:fillRect/>
          </a:stretch>
        </p:blipFill>
        <p:spPr bwMode="auto">
          <a:xfrm>
            <a:off x="4071934" y="3143248"/>
            <a:ext cx="4429156" cy="3158862"/>
          </a:xfrm>
          <a:prstGeom prst="rect">
            <a:avLst/>
          </a:prstGeom>
          <a:noFill/>
          <a:ln w="9525">
            <a:noFill/>
            <a:miter lim="800000"/>
            <a:headEnd/>
            <a:tailEnd/>
          </a:ln>
        </p:spPr>
      </p:pic>
      <p:pic>
        <p:nvPicPr>
          <p:cNvPr id="9" name="8 Imagen"/>
          <p:cNvPicPr/>
          <p:nvPr/>
        </p:nvPicPr>
        <p:blipFill>
          <a:blip r:embed="rId2"/>
          <a:srcRect l="30174" t="42857" r="29478" b="39916"/>
          <a:stretch>
            <a:fillRect/>
          </a:stretch>
        </p:blipFill>
        <p:spPr bwMode="auto">
          <a:xfrm>
            <a:off x="428596" y="1714488"/>
            <a:ext cx="8215370" cy="15716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3000372"/>
            <a:ext cx="5286412" cy="785818"/>
          </a:xfrm>
        </p:spPr>
        <p:txBody>
          <a:bodyPr/>
          <a:lstStyle/>
          <a:p>
            <a:r>
              <a:rPr lang="es-EC" dirty="0"/>
              <a:t>DESCRIPCIÓN </a:t>
            </a:r>
          </a:p>
        </p:txBody>
      </p:sp>
      <p:sp>
        <p:nvSpPr>
          <p:cNvPr id="3" name="2 Marcador de contenido"/>
          <p:cNvSpPr>
            <a:spLocks noGrp="1"/>
          </p:cNvSpPr>
          <p:nvPr>
            <p:ph idx="1"/>
          </p:nvPr>
        </p:nvSpPr>
        <p:spPr>
          <a:xfrm>
            <a:off x="500034" y="3857628"/>
            <a:ext cx="8229600" cy="2324848"/>
          </a:xfrm>
        </p:spPr>
        <p:txBody>
          <a:bodyPr>
            <a:normAutofit lnSpcReduction="10000"/>
          </a:bodyPr>
          <a:lstStyle/>
          <a:p>
            <a:pPr marL="365760" lvl="1" indent="-256032">
              <a:buClr>
                <a:schemeClr val="accent3"/>
              </a:buClr>
              <a:buFont typeface="Georgia"/>
              <a:buChar char="•"/>
            </a:pPr>
            <a:r>
              <a:rPr lang="es-EC" dirty="0">
                <a:solidFill>
                  <a:schemeClr val="tx1"/>
                </a:solidFill>
                <a:latin typeface="Times New Roman" pitchFamily="18" charset="0"/>
                <a:cs typeface="Times New Roman" pitchFamily="18" charset="0"/>
              </a:rPr>
              <a:t>El Nuevo Mercado 24 de Mayo de la ciudad de Otavalo, ubicado en la Provincia de Imbabura, en la parroquia San Luis, delimitando al norte por la calle Juan de Dios Morales, al este por la Av. Luis F. Cisneros, al sur por la calle Segundo J. Castro y al oeste por la Unidad Educativa Gabriela Mistral.</a:t>
            </a:r>
          </a:p>
          <a:p>
            <a:pPr lvl="1">
              <a:buNone/>
            </a:pPr>
            <a:endParaRPr lang="es-EC" dirty="0"/>
          </a:p>
        </p:txBody>
      </p:sp>
      <p:sp>
        <p:nvSpPr>
          <p:cNvPr id="4" name="1 Título"/>
          <p:cNvSpPr txBox="1">
            <a:spLocks/>
          </p:cNvSpPr>
          <p:nvPr/>
        </p:nvSpPr>
        <p:spPr>
          <a:xfrm>
            <a:off x="500034" y="285728"/>
            <a:ext cx="8229600" cy="1066800"/>
          </a:xfrm>
          <a:prstGeom prst="rect">
            <a:avLst/>
          </a:prstGeom>
        </p:spPr>
        <p:txBody>
          <a:bodyPr vert="horz" anchor="ctr">
            <a:normAutofit/>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s-EC"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INTRODUCCIÓN </a:t>
            </a:r>
          </a:p>
        </p:txBody>
      </p:sp>
      <p:sp>
        <p:nvSpPr>
          <p:cNvPr id="5" name="4 Rectángulo"/>
          <p:cNvSpPr/>
          <p:nvPr/>
        </p:nvSpPr>
        <p:spPr>
          <a:xfrm>
            <a:off x="928662" y="1285860"/>
            <a:ext cx="7858180" cy="1569660"/>
          </a:xfrm>
          <a:prstGeom prst="rect">
            <a:avLst/>
          </a:prstGeom>
        </p:spPr>
        <p:txBody>
          <a:bodyPr wrap="square">
            <a:spAutoFit/>
          </a:bodyPr>
          <a:lstStyle/>
          <a:p>
            <a:r>
              <a:rPr lang="es-EC" sz="2400" dirty="0">
                <a:latin typeface="Times New Roman" pitchFamily="18" charset="0"/>
                <a:cs typeface="Times New Roman" pitchFamily="18" charset="0"/>
              </a:rPr>
              <a:t>Orientado al Nuevo Mercado 24 de Mayo</a:t>
            </a:r>
          </a:p>
          <a:p>
            <a:pPr lvl="1">
              <a:buFont typeface="Wingdings" pitchFamily="2" charset="2"/>
              <a:buChar char="§"/>
            </a:pPr>
            <a:r>
              <a:rPr lang="es-EC" sz="2400" dirty="0">
                <a:latin typeface="Times New Roman" pitchFamily="18" charset="0"/>
                <a:cs typeface="Times New Roman" pitchFamily="18" charset="0"/>
              </a:rPr>
              <a:t>Identificar factores de riesgos</a:t>
            </a:r>
          </a:p>
          <a:p>
            <a:pPr lvl="1">
              <a:buFont typeface="Wingdings" pitchFamily="2" charset="2"/>
              <a:buChar char="§"/>
            </a:pPr>
            <a:r>
              <a:rPr lang="es-EC" sz="2400" dirty="0">
                <a:latin typeface="Times New Roman" pitchFamily="18" charset="0"/>
                <a:cs typeface="Times New Roman" pitchFamily="18" charset="0"/>
              </a:rPr>
              <a:t>Establecer amenazas, vulnerabilidades </a:t>
            </a:r>
          </a:p>
          <a:p>
            <a:pPr lvl="1">
              <a:buFont typeface="Wingdings" pitchFamily="2" charset="2"/>
              <a:buChar char="§"/>
            </a:pPr>
            <a:r>
              <a:rPr lang="es-EC" sz="2400" dirty="0">
                <a:latin typeface="Times New Roman" pitchFamily="18" charset="0"/>
                <a:cs typeface="Times New Roman" pitchFamily="18" charset="0"/>
              </a:rPr>
              <a:t>Para su respectivo calculo de riesgo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pic>
        <p:nvPicPr>
          <p:cNvPr id="7" name="6 Marcador de contenido"/>
          <p:cNvPicPr>
            <a:picLocks noGrp="1"/>
          </p:cNvPicPr>
          <p:nvPr>
            <p:ph idx="1"/>
          </p:nvPr>
        </p:nvPicPr>
        <p:blipFill>
          <a:blip r:embed="rId2"/>
          <a:srcRect l="16277" t="22300" r="16977" b="18118"/>
          <a:stretch>
            <a:fillRect/>
          </a:stretch>
        </p:blipFill>
        <p:spPr bwMode="auto">
          <a:xfrm>
            <a:off x="428596" y="2643182"/>
            <a:ext cx="7929617" cy="3071833"/>
          </a:xfrm>
          <a:prstGeom prst="rect">
            <a:avLst/>
          </a:prstGeom>
          <a:noFill/>
          <a:ln w="9525">
            <a:noFill/>
            <a:miter lim="800000"/>
            <a:headEnd/>
            <a:tailEnd/>
          </a:ln>
        </p:spPr>
      </p:pic>
      <p:sp>
        <p:nvSpPr>
          <p:cNvPr id="5" name="4 CuadroTexto"/>
          <p:cNvSpPr txBox="1"/>
          <p:nvPr/>
        </p:nvSpPr>
        <p:spPr>
          <a:xfrm>
            <a:off x="571472" y="500042"/>
            <a:ext cx="3786214" cy="523220"/>
          </a:xfrm>
          <a:prstGeom prst="rect">
            <a:avLst/>
          </a:prstGeom>
          <a:noFill/>
        </p:spPr>
        <p:txBody>
          <a:bodyPr wrap="square" rtlCol="0">
            <a:spAutoFit/>
          </a:bodyPr>
          <a:lstStyle/>
          <a:p>
            <a:r>
              <a:rPr lang="es-EC" sz="2800" b="1" dirty="0">
                <a:latin typeface="Times New Roman" pitchFamily="18" charset="0"/>
                <a:cs typeface="Times New Roman" pitchFamily="18" charset="0"/>
              </a:rPr>
              <a:t>Zona 2: </a:t>
            </a:r>
            <a:r>
              <a:rPr lang="es-EC" sz="2800" dirty="0">
                <a:latin typeface="Times New Roman" pitchFamily="18" charset="0"/>
                <a:cs typeface="Times New Roman" pitchFamily="18" charset="0"/>
              </a:rPr>
              <a:t>Planta cubierta </a:t>
            </a:r>
          </a:p>
        </p:txBody>
      </p:sp>
      <p:pic>
        <p:nvPicPr>
          <p:cNvPr id="8" name="7 Imagen"/>
          <p:cNvPicPr/>
          <p:nvPr/>
        </p:nvPicPr>
        <p:blipFill>
          <a:blip r:embed="rId2"/>
          <a:srcRect l="30096" t="44554" r="29383" b="43565"/>
          <a:stretch>
            <a:fillRect/>
          </a:stretch>
        </p:blipFill>
        <p:spPr bwMode="auto">
          <a:xfrm>
            <a:off x="285720" y="1285860"/>
            <a:ext cx="8143932" cy="121444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pic>
        <p:nvPicPr>
          <p:cNvPr id="8" name="7 Marcador de contenido"/>
          <p:cNvPicPr>
            <a:picLocks noGrp="1"/>
          </p:cNvPicPr>
          <p:nvPr>
            <p:ph idx="1"/>
          </p:nvPr>
        </p:nvPicPr>
        <p:blipFill>
          <a:blip r:embed="rId2"/>
          <a:srcRect/>
          <a:stretch>
            <a:fillRect/>
          </a:stretch>
        </p:blipFill>
        <p:spPr bwMode="auto">
          <a:xfrm>
            <a:off x="500034" y="3000372"/>
            <a:ext cx="7929618" cy="3000396"/>
          </a:xfrm>
          <a:prstGeom prst="rect">
            <a:avLst/>
          </a:prstGeom>
          <a:noFill/>
          <a:ln w="9525">
            <a:noFill/>
            <a:miter lim="800000"/>
            <a:headEnd/>
            <a:tailEnd/>
          </a:ln>
        </p:spPr>
      </p:pic>
      <p:sp>
        <p:nvSpPr>
          <p:cNvPr id="4" name="3 CuadroTexto"/>
          <p:cNvSpPr txBox="1"/>
          <p:nvPr/>
        </p:nvSpPr>
        <p:spPr>
          <a:xfrm>
            <a:off x="500034" y="714356"/>
            <a:ext cx="5786478" cy="523220"/>
          </a:xfrm>
          <a:prstGeom prst="rect">
            <a:avLst/>
          </a:prstGeom>
          <a:noFill/>
        </p:spPr>
        <p:txBody>
          <a:bodyPr wrap="square" rtlCol="0">
            <a:spAutoFit/>
          </a:bodyPr>
          <a:lstStyle/>
          <a:p>
            <a:r>
              <a:rPr lang="es-EC" sz="2800" b="1" dirty="0">
                <a:latin typeface="Times New Roman" pitchFamily="18" charset="0"/>
                <a:cs typeface="Times New Roman" pitchFamily="18" charset="0"/>
              </a:rPr>
              <a:t>Zona 3</a:t>
            </a:r>
            <a:r>
              <a:rPr lang="es-EC" sz="2800" dirty="0">
                <a:latin typeface="Times New Roman" pitchFamily="18" charset="0"/>
                <a:cs typeface="Times New Roman" pitchFamily="18" charset="0"/>
              </a:rPr>
              <a:t>: Estacionamiento Planta baja</a:t>
            </a:r>
          </a:p>
        </p:txBody>
      </p:sp>
      <p:pic>
        <p:nvPicPr>
          <p:cNvPr id="6" name="5 Imagen"/>
          <p:cNvPicPr/>
          <p:nvPr/>
        </p:nvPicPr>
        <p:blipFill>
          <a:blip r:embed="rId2"/>
          <a:srcRect l="30467" t="68977" r="29753" b="20792"/>
          <a:stretch>
            <a:fillRect/>
          </a:stretch>
        </p:blipFill>
        <p:spPr bwMode="auto">
          <a:xfrm>
            <a:off x="428596" y="1357298"/>
            <a:ext cx="8001056" cy="135732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928670"/>
            <a:ext cx="8229600" cy="1066800"/>
          </a:xfrm>
        </p:spPr>
        <p:txBody>
          <a:bodyPr>
            <a:noAutofit/>
          </a:bodyPr>
          <a:lstStyle/>
          <a:p>
            <a:r>
              <a:rPr lang="es-EC" sz="2800" b="1" dirty="0">
                <a:latin typeface="Times New Roman" pitchFamily="18" charset="0"/>
                <a:cs typeface="Times New Roman" pitchFamily="18" charset="0"/>
              </a:rPr>
              <a:t>AUDITORIA DE LOS SERVICIOS DE VIGILANCIA HUMANA</a:t>
            </a:r>
          </a:p>
        </p:txBody>
      </p:sp>
      <p:pic>
        <p:nvPicPr>
          <p:cNvPr id="4" name="3 Marcador de contenido"/>
          <p:cNvPicPr>
            <a:picLocks noGrp="1"/>
          </p:cNvPicPr>
          <p:nvPr>
            <p:ph idx="1"/>
          </p:nvPr>
        </p:nvPicPr>
        <p:blipFill>
          <a:blip r:embed="rId2"/>
          <a:srcRect l="30380" t="49245" r="28357" b="35625"/>
          <a:stretch>
            <a:fillRect/>
          </a:stretch>
        </p:blipFill>
        <p:spPr bwMode="auto">
          <a:xfrm>
            <a:off x="642910" y="2143116"/>
            <a:ext cx="7572428" cy="1428760"/>
          </a:xfrm>
          <a:prstGeom prst="rect">
            <a:avLst/>
          </a:prstGeom>
          <a:noFill/>
          <a:ln w="9525">
            <a:noFill/>
            <a:miter lim="800000"/>
            <a:headEnd/>
            <a:tailEnd/>
          </a:ln>
        </p:spPr>
      </p:pic>
      <p:pic>
        <p:nvPicPr>
          <p:cNvPr id="5" name="4 Imagen"/>
          <p:cNvPicPr/>
          <p:nvPr/>
        </p:nvPicPr>
        <p:blipFill>
          <a:blip r:embed="rId2"/>
          <a:srcRect l="17842" t="17422" r="20684" b="20209"/>
          <a:stretch>
            <a:fillRect/>
          </a:stretch>
        </p:blipFill>
        <p:spPr bwMode="auto">
          <a:xfrm>
            <a:off x="1142976" y="3714752"/>
            <a:ext cx="6572296" cy="292895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066800"/>
          </a:xfrm>
        </p:spPr>
        <p:txBody>
          <a:bodyPr>
            <a:noAutofit/>
          </a:bodyPr>
          <a:lstStyle/>
          <a:p>
            <a:r>
              <a:rPr lang="es-MX" sz="2400" b="1" dirty="0">
                <a:latin typeface="Times New Roman" pitchFamily="18" charset="0"/>
                <a:cs typeface="Times New Roman" pitchFamily="18" charset="0"/>
              </a:rPr>
              <a:t>AUDITORIA D</a:t>
            </a:r>
            <a:r>
              <a:rPr lang="es-EC" sz="2400" b="1" dirty="0">
                <a:latin typeface="Times New Roman" pitchFamily="18" charset="0"/>
                <a:cs typeface="Times New Roman" pitchFamily="18" charset="0"/>
              </a:rPr>
              <a:t>EL ESTACIONAMIENTO DE AUTOMÓVILES Y CONTROL DE VEHÍCULOS Y PERSONAS</a:t>
            </a:r>
          </a:p>
        </p:txBody>
      </p:sp>
      <p:pic>
        <p:nvPicPr>
          <p:cNvPr id="7" name="6 Marcador de contenido"/>
          <p:cNvPicPr>
            <a:picLocks noGrp="1"/>
          </p:cNvPicPr>
          <p:nvPr>
            <p:ph idx="1"/>
          </p:nvPr>
        </p:nvPicPr>
        <p:blipFill>
          <a:blip r:embed="rId2"/>
          <a:srcRect l="30282" t="49835" r="29600" b="36960"/>
          <a:stretch>
            <a:fillRect/>
          </a:stretch>
        </p:blipFill>
        <p:spPr bwMode="auto">
          <a:xfrm>
            <a:off x="642910" y="2000240"/>
            <a:ext cx="7715304" cy="928694"/>
          </a:xfrm>
          <a:prstGeom prst="rect">
            <a:avLst/>
          </a:prstGeom>
          <a:noFill/>
          <a:ln w="9525">
            <a:noFill/>
            <a:miter lim="800000"/>
            <a:headEnd/>
            <a:tailEnd/>
          </a:ln>
        </p:spPr>
      </p:pic>
      <p:sp>
        <p:nvSpPr>
          <p:cNvPr id="6" name="5 CuadroTexto"/>
          <p:cNvSpPr txBox="1"/>
          <p:nvPr/>
        </p:nvSpPr>
        <p:spPr>
          <a:xfrm>
            <a:off x="571472" y="3000372"/>
            <a:ext cx="8001056" cy="3000821"/>
          </a:xfrm>
          <a:prstGeom prst="rect">
            <a:avLst/>
          </a:prstGeom>
          <a:noFill/>
        </p:spPr>
        <p:txBody>
          <a:bodyPr wrap="square" rtlCol="0">
            <a:spAutoFit/>
          </a:bodyPr>
          <a:lstStyle/>
          <a:p>
            <a:pPr marL="360000" lvl="1" indent="457200" algn="just">
              <a:lnSpc>
                <a:spcPct val="150000"/>
              </a:lnSpc>
              <a:buFont typeface="Arial" pitchFamily="34" charset="0"/>
              <a:buChar char="•"/>
            </a:pPr>
            <a:r>
              <a:rPr lang="es-EC" dirty="0">
                <a:solidFill>
                  <a:schemeClr val="bg1"/>
                </a:solidFill>
                <a:latin typeface="Times New Roman" pitchFamily="18" charset="0"/>
                <a:cs typeface="Times New Roman" pitchFamily="18" charset="0"/>
              </a:rPr>
              <a:t>Ante contingentes, en donde se vea la necesidad de sacar los vehículos del estacionamiento no existe plan alguno que puede ser utilizado.</a:t>
            </a:r>
          </a:p>
          <a:p>
            <a:pPr marL="360000" lvl="1" indent="457200" algn="just">
              <a:lnSpc>
                <a:spcPct val="150000"/>
              </a:lnSpc>
              <a:buFont typeface="Arial" pitchFamily="34" charset="0"/>
              <a:buChar char="•"/>
            </a:pPr>
            <a:r>
              <a:rPr lang="es-EC" dirty="0">
                <a:solidFill>
                  <a:schemeClr val="bg1"/>
                </a:solidFill>
                <a:latin typeface="Times New Roman" pitchFamily="18" charset="0"/>
                <a:cs typeface="Times New Roman" pitchFamily="18" charset="0"/>
              </a:rPr>
              <a:t>Los agentes de Control Municipal no controlan el tráfico, estacionamiento y movimiento de los vehículos antes de ingresar al Nuevo Mercado 24 de Mayo</a:t>
            </a:r>
          </a:p>
          <a:p>
            <a:pPr marL="360000" lvl="1" indent="457200" algn="just">
              <a:lnSpc>
                <a:spcPct val="150000"/>
              </a:lnSpc>
              <a:buFont typeface="Arial" pitchFamily="34" charset="0"/>
              <a:buChar char="•"/>
            </a:pPr>
            <a:r>
              <a:rPr lang="es-EC" dirty="0">
                <a:solidFill>
                  <a:schemeClr val="bg1"/>
                </a:solidFill>
                <a:latin typeface="Times New Roman" pitchFamily="18" charset="0"/>
                <a:cs typeface="Times New Roman" pitchFamily="18" charset="0"/>
              </a:rPr>
              <a:t>Por el momento no se entregan documentos a ningún conductor estableciendo que el sistema de TAG no funciona y el servicio es gratuito y no existe un control adecuado.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a:latin typeface="Times New Roman" pitchFamily="18" charset="0"/>
                <a:cs typeface="Times New Roman" pitchFamily="18" charset="0"/>
              </a:rPr>
              <a:t>AUDITORIA D</a:t>
            </a:r>
            <a:r>
              <a:rPr lang="es-EC" sz="2800" b="1" dirty="0">
                <a:latin typeface="Times New Roman" pitchFamily="18" charset="0"/>
                <a:cs typeface="Times New Roman" pitchFamily="18" charset="0"/>
              </a:rPr>
              <a:t>EL SISTEMA DE ILUMINACIÓN PROTECTIVA</a:t>
            </a:r>
          </a:p>
        </p:txBody>
      </p:sp>
      <p:pic>
        <p:nvPicPr>
          <p:cNvPr id="7" name="6 Marcador de contenido"/>
          <p:cNvPicPr>
            <a:picLocks noGrp="1"/>
          </p:cNvPicPr>
          <p:nvPr>
            <p:ph idx="1"/>
          </p:nvPr>
        </p:nvPicPr>
        <p:blipFill>
          <a:blip r:embed="rId2"/>
          <a:srcRect l="30282" t="51815" r="29414" b="37290"/>
          <a:stretch>
            <a:fillRect/>
          </a:stretch>
        </p:blipFill>
        <p:spPr bwMode="auto">
          <a:xfrm>
            <a:off x="714348" y="1571612"/>
            <a:ext cx="8001056" cy="1500198"/>
          </a:xfrm>
          <a:prstGeom prst="rect">
            <a:avLst/>
          </a:prstGeom>
          <a:noFill/>
          <a:ln w="9525">
            <a:noFill/>
            <a:miter lim="800000"/>
            <a:headEnd/>
            <a:tailEnd/>
          </a:ln>
        </p:spPr>
      </p:pic>
      <p:pic>
        <p:nvPicPr>
          <p:cNvPr id="5" name="4 Imagen"/>
          <p:cNvPicPr/>
          <p:nvPr/>
        </p:nvPicPr>
        <p:blipFill>
          <a:blip r:embed="rId2"/>
          <a:srcRect l="22732" t="34843" r="40626" b="40070"/>
          <a:stretch>
            <a:fillRect/>
          </a:stretch>
        </p:blipFill>
        <p:spPr bwMode="auto">
          <a:xfrm>
            <a:off x="928662" y="3500438"/>
            <a:ext cx="7286676" cy="292895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800" b="1" dirty="0">
                <a:latin typeface="Times New Roman" pitchFamily="18" charset="0"/>
                <a:cs typeface="Times New Roman" pitchFamily="18" charset="0"/>
              </a:rPr>
              <a:t>AUDITORIA D</a:t>
            </a:r>
            <a:r>
              <a:rPr lang="es-EC" sz="2800" b="1" dirty="0">
                <a:latin typeface="Times New Roman" pitchFamily="18" charset="0"/>
                <a:cs typeface="Times New Roman" pitchFamily="18" charset="0"/>
              </a:rPr>
              <a:t>E PUERTAS Y CERRADURAS</a:t>
            </a:r>
          </a:p>
        </p:txBody>
      </p:sp>
      <p:pic>
        <p:nvPicPr>
          <p:cNvPr id="7" name="6 Marcador de contenido"/>
          <p:cNvPicPr>
            <a:picLocks noGrp="1"/>
          </p:cNvPicPr>
          <p:nvPr>
            <p:ph idx="1"/>
          </p:nvPr>
        </p:nvPicPr>
        <p:blipFill>
          <a:blip r:embed="rId2"/>
          <a:srcRect l="30282" t="59239" r="29600" b="31020"/>
          <a:stretch>
            <a:fillRect/>
          </a:stretch>
        </p:blipFill>
        <p:spPr bwMode="auto">
          <a:xfrm>
            <a:off x="857224" y="1857364"/>
            <a:ext cx="7358114" cy="1357322"/>
          </a:xfrm>
          <a:prstGeom prst="rect">
            <a:avLst/>
          </a:prstGeom>
          <a:noFill/>
          <a:ln w="9525">
            <a:noFill/>
            <a:miter lim="800000"/>
            <a:headEnd/>
            <a:tailEnd/>
          </a:ln>
        </p:spPr>
      </p:pic>
      <p:sp>
        <p:nvSpPr>
          <p:cNvPr id="5" name="4 CuadroTexto"/>
          <p:cNvSpPr txBox="1"/>
          <p:nvPr/>
        </p:nvSpPr>
        <p:spPr>
          <a:xfrm>
            <a:off x="1428728" y="3786190"/>
            <a:ext cx="6643734" cy="738664"/>
          </a:xfrm>
          <a:prstGeom prst="rect">
            <a:avLst/>
          </a:prstGeom>
          <a:noFill/>
        </p:spPr>
        <p:txBody>
          <a:bodyPr wrap="square" rtlCol="0">
            <a:spAutoFit/>
          </a:bodyPr>
          <a:lstStyle/>
          <a:p>
            <a:pPr lvl="0">
              <a:buFont typeface="Arial" pitchFamily="34" charset="0"/>
              <a:buChar char="•"/>
            </a:pPr>
            <a:r>
              <a:rPr lang="es-EC" sz="2400" dirty="0">
                <a:solidFill>
                  <a:schemeClr val="bg1"/>
                </a:solidFill>
                <a:latin typeface="Times New Roman" pitchFamily="18" charset="0"/>
                <a:cs typeface="Times New Roman" pitchFamily="18" charset="0"/>
              </a:rPr>
              <a:t>No cuentan algún sistema de llave maestra.</a:t>
            </a:r>
          </a:p>
          <a:p>
            <a:endParaRPr lang="es-EC"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sz="3100" b="1" dirty="0">
                <a:latin typeface="Times New Roman" pitchFamily="18" charset="0"/>
                <a:cs typeface="Times New Roman" pitchFamily="18" charset="0"/>
              </a:rPr>
              <a:t>Resultados de la Auditoria de los sistemas electrónicos de seguridad</a:t>
            </a:r>
            <a:endParaRPr lang="es-EC" dirty="0"/>
          </a:p>
        </p:txBody>
      </p:sp>
      <p:pic>
        <p:nvPicPr>
          <p:cNvPr id="7" name="6 Marcador de contenido"/>
          <p:cNvPicPr>
            <a:picLocks noGrp="1"/>
          </p:cNvPicPr>
          <p:nvPr>
            <p:ph idx="1"/>
          </p:nvPr>
        </p:nvPicPr>
        <p:blipFill>
          <a:blip r:embed="rId2"/>
          <a:srcRect l="30282" t="47525" r="29600" b="45210"/>
          <a:stretch>
            <a:fillRect/>
          </a:stretch>
        </p:blipFill>
        <p:spPr bwMode="auto">
          <a:xfrm>
            <a:off x="500034" y="2500306"/>
            <a:ext cx="7929618" cy="1000132"/>
          </a:xfrm>
          <a:prstGeom prst="rect">
            <a:avLst/>
          </a:prstGeom>
          <a:noFill/>
          <a:ln w="9525">
            <a:noFill/>
            <a:miter lim="800000"/>
            <a:headEnd/>
            <a:tailEnd/>
          </a:ln>
        </p:spPr>
      </p:pic>
      <p:pic>
        <p:nvPicPr>
          <p:cNvPr id="5" name="4 Imagen"/>
          <p:cNvPicPr/>
          <p:nvPr/>
        </p:nvPicPr>
        <p:blipFill>
          <a:blip r:embed="rId2"/>
          <a:srcRect l="39164" t="18118" r="39216" b="26829"/>
          <a:stretch>
            <a:fillRect/>
          </a:stretch>
        </p:blipFill>
        <p:spPr bwMode="auto">
          <a:xfrm>
            <a:off x="2428860" y="3714752"/>
            <a:ext cx="3691712" cy="283843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0"/>
            <a:ext cx="8686800" cy="1232680"/>
          </a:xfrm>
        </p:spPr>
        <p:txBody>
          <a:bodyPr>
            <a:normAutofit fontScale="90000"/>
          </a:bodyPr>
          <a:lstStyle/>
          <a:p>
            <a:pPr algn="ctr"/>
            <a:r>
              <a:rPr lang="es-EC" sz="4000" b="1" dirty="0">
                <a:latin typeface="Times New Roman" pitchFamily="18" charset="0"/>
                <a:cs typeface="Times New Roman" pitchFamily="18" charset="0"/>
              </a:rPr>
              <a:t>MATRIZ DE RIESGOS DEL METODO MOSLER </a:t>
            </a:r>
          </a:p>
        </p:txBody>
      </p:sp>
      <p:pic>
        <p:nvPicPr>
          <p:cNvPr id="7" name="6 Marcador de contenido"/>
          <p:cNvPicPr>
            <a:picLocks noGrp="1"/>
          </p:cNvPicPr>
          <p:nvPr>
            <p:ph idx="1"/>
          </p:nvPr>
        </p:nvPicPr>
        <p:blipFill>
          <a:blip r:embed="rId2"/>
          <a:srcRect l="1683" t="24444" r="26224" b="17743"/>
          <a:stretch>
            <a:fillRect/>
          </a:stretch>
        </p:blipFill>
        <p:spPr bwMode="auto">
          <a:xfrm>
            <a:off x="285720" y="1357298"/>
            <a:ext cx="8858280" cy="492922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1066800"/>
          </a:xfrm>
        </p:spPr>
        <p:txBody>
          <a:bodyPr>
            <a:normAutofit/>
          </a:bodyPr>
          <a:lstStyle/>
          <a:p>
            <a:r>
              <a:rPr lang="es-EC" sz="2800" b="1" dirty="0">
                <a:latin typeface="Times New Roman" pitchFamily="18" charset="0"/>
                <a:cs typeface="Times New Roman" pitchFamily="18" charset="0"/>
              </a:rPr>
              <a:t>MAPA DE RIESGOS </a:t>
            </a:r>
          </a:p>
        </p:txBody>
      </p:sp>
      <p:sp>
        <p:nvSpPr>
          <p:cNvPr id="6" name="5 Marcador de contenido"/>
          <p:cNvSpPr>
            <a:spLocks noGrp="1"/>
          </p:cNvSpPr>
          <p:nvPr>
            <p:ph idx="1"/>
          </p:nvPr>
        </p:nvSpPr>
        <p:spPr>
          <a:xfrm>
            <a:off x="457200" y="2285992"/>
            <a:ext cx="8229600" cy="4325112"/>
          </a:xfrm>
        </p:spPr>
        <p:txBody>
          <a:bodyPr/>
          <a:lstStyle/>
          <a:p>
            <a:pPr>
              <a:buNone/>
            </a:pPr>
            <a:r>
              <a:rPr lang="es-EC" dirty="0"/>
              <a:t>  </a:t>
            </a:r>
          </a:p>
        </p:txBody>
      </p:sp>
      <p:pic>
        <p:nvPicPr>
          <p:cNvPr id="7" name="6 Imagen"/>
          <p:cNvPicPr/>
          <p:nvPr/>
        </p:nvPicPr>
        <p:blipFill>
          <a:blip r:embed="rId2"/>
          <a:srcRect l="920" t="21751" r="51466" b="12974"/>
          <a:stretch>
            <a:fillRect/>
          </a:stretch>
        </p:blipFill>
        <p:spPr bwMode="auto">
          <a:xfrm>
            <a:off x="714348" y="1643050"/>
            <a:ext cx="7715304" cy="492922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229600" cy="1066800"/>
          </a:xfrm>
        </p:spPr>
        <p:txBody>
          <a:bodyPr/>
          <a:lstStyle/>
          <a:p>
            <a:r>
              <a:rPr lang="es-EC" dirty="0"/>
              <a:t>CONCLUSIONES</a:t>
            </a:r>
          </a:p>
        </p:txBody>
      </p:sp>
      <p:sp>
        <p:nvSpPr>
          <p:cNvPr id="3" name="2 Marcador de contenido"/>
          <p:cNvSpPr>
            <a:spLocks noGrp="1"/>
          </p:cNvSpPr>
          <p:nvPr>
            <p:ph idx="1"/>
          </p:nvPr>
        </p:nvSpPr>
        <p:spPr>
          <a:xfrm>
            <a:off x="357158" y="1428736"/>
            <a:ext cx="5329246" cy="614354"/>
          </a:xfrm>
        </p:spPr>
        <p:txBody>
          <a:bodyPr>
            <a:normAutofit fontScale="85000" lnSpcReduction="10000"/>
          </a:bodyPr>
          <a:lstStyle/>
          <a:p>
            <a:pPr>
              <a:buNone/>
            </a:pPr>
            <a:r>
              <a:rPr lang="es-EC" dirty="0"/>
              <a:t>Presencia de grupos delictivos</a:t>
            </a:r>
          </a:p>
        </p:txBody>
      </p:sp>
      <p:sp>
        <p:nvSpPr>
          <p:cNvPr id="4" name="3 CuadroTexto"/>
          <p:cNvSpPr txBox="1"/>
          <p:nvPr/>
        </p:nvSpPr>
        <p:spPr>
          <a:xfrm>
            <a:off x="928662" y="2714620"/>
            <a:ext cx="3571900" cy="646331"/>
          </a:xfrm>
          <a:prstGeom prst="rect">
            <a:avLst/>
          </a:prstGeom>
          <a:noFill/>
        </p:spPr>
        <p:txBody>
          <a:bodyPr wrap="square" rtlCol="0">
            <a:spAutoFit/>
          </a:bodyPr>
          <a:lstStyle/>
          <a:p>
            <a:r>
              <a:rPr lang="es-EC" dirty="0"/>
              <a:t>Falencias en el sistema de control de accesos</a:t>
            </a:r>
          </a:p>
        </p:txBody>
      </p:sp>
      <p:sp>
        <p:nvSpPr>
          <p:cNvPr id="5" name="4 CuadroTexto"/>
          <p:cNvSpPr txBox="1"/>
          <p:nvPr/>
        </p:nvSpPr>
        <p:spPr>
          <a:xfrm>
            <a:off x="928662" y="3357562"/>
            <a:ext cx="3286148" cy="646331"/>
          </a:xfrm>
          <a:prstGeom prst="rect">
            <a:avLst/>
          </a:prstGeom>
          <a:noFill/>
        </p:spPr>
        <p:txBody>
          <a:bodyPr wrap="square" rtlCol="0">
            <a:spAutoFit/>
          </a:bodyPr>
          <a:lstStyle/>
          <a:p>
            <a:r>
              <a:rPr lang="es-EC" dirty="0"/>
              <a:t>Falta de un servicio de vigilancia humana </a:t>
            </a:r>
          </a:p>
        </p:txBody>
      </p:sp>
      <p:sp>
        <p:nvSpPr>
          <p:cNvPr id="6" name="5 CuadroTexto"/>
          <p:cNvSpPr txBox="1"/>
          <p:nvPr/>
        </p:nvSpPr>
        <p:spPr>
          <a:xfrm>
            <a:off x="857224" y="4000504"/>
            <a:ext cx="3429024" cy="646331"/>
          </a:xfrm>
          <a:prstGeom prst="rect">
            <a:avLst/>
          </a:prstGeom>
          <a:noFill/>
        </p:spPr>
        <p:txBody>
          <a:bodyPr wrap="square" rtlCol="0">
            <a:spAutoFit/>
          </a:bodyPr>
          <a:lstStyle/>
          <a:p>
            <a:r>
              <a:rPr lang="es-EC" dirty="0"/>
              <a:t>Sistema de seguridad física con alto nivel de falencias</a:t>
            </a:r>
          </a:p>
        </p:txBody>
      </p:sp>
      <p:sp>
        <p:nvSpPr>
          <p:cNvPr id="7" name="6 CuadroTexto"/>
          <p:cNvSpPr txBox="1"/>
          <p:nvPr/>
        </p:nvSpPr>
        <p:spPr>
          <a:xfrm>
            <a:off x="6143636" y="857232"/>
            <a:ext cx="2143140" cy="923330"/>
          </a:xfrm>
          <a:prstGeom prst="rect">
            <a:avLst/>
          </a:prstGeom>
          <a:noFill/>
        </p:spPr>
        <p:txBody>
          <a:bodyPr wrap="square" rtlCol="0">
            <a:spAutoFit/>
          </a:bodyPr>
          <a:lstStyle/>
          <a:p>
            <a:pPr algn="ctr"/>
            <a:r>
              <a:rPr lang="es-EC" dirty="0"/>
              <a:t>Amenaza activa ante la seguridad ciudadana</a:t>
            </a:r>
          </a:p>
        </p:txBody>
      </p:sp>
      <p:sp>
        <p:nvSpPr>
          <p:cNvPr id="8" name="7 CuadroTexto"/>
          <p:cNvSpPr txBox="1"/>
          <p:nvPr/>
        </p:nvSpPr>
        <p:spPr>
          <a:xfrm>
            <a:off x="785786" y="4714884"/>
            <a:ext cx="3429024" cy="646331"/>
          </a:xfrm>
          <a:prstGeom prst="rect">
            <a:avLst/>
          </a:prstGeom>
          <a:noFill/>
        </p:spPr>
        <p:txBody>
          <a:bodyPr wrap="square" rtlCol="0">
            <a:spAutoFit/>
          </a:bodyPr>
          <a:lstStyle/>
          <a:p>
            <a:r>
              <a:rPr lang="es-EC" dirty="0"/>
              <a:t>Ausencia de protocolos enfocados a la seguridad física</a:t>
            </a:r>
          </a:p>
        </p:txBody>
      </p:sp>
      <p:sp>
        <p:nvSpPr>
          <p:cNvPr id="9" name="8 CuadroTexto"/>
          <p:cNvSpPr txBox="1"/>
          <p:nvPr/>
        </p:nvSpPr>
        <p:spPr>
          <a:xfrm>
            <a:off x="785786" y="5500702"/>
            <a:ext cx="3571747" cy="369332"/>
          </a:xfrm>
          <a:prstGeom prst="rect">
            <a:avLst/>
          </a:prstGeom>
          <a:noFill/>
        </p:spPr>
        <p:txBody>
          <a:bodyPr wrap="none" rtlCol="0">
            <a:spAutoFit/>
          </a:bodyPr>
          <a:lstStyle/>
          <a:p>
            <a:r>
              <a:rPr lang="es-EC" dirty="0"/>
              <a:t>Sistemas electrónicos en mal estado</a:t>
            </a:r>
          </a:p>
        </p:txBody>
      </p:sp>
      <p:sp>
        <p:nvSpPr>
          <p:cNvPr id="10" name="9 CuadroTexto"/>
          <p:cNvSpPr txBox="1"/>
          <p:nvPr/>
        </p:nvSpPr>
        <p:spPr>
          <a:xfrm>
            <a:off x="5715008" y="2786058"/>
            <a:ext cx="3000396" cy="646331"/>
          </a:xfrm>
          <a:prstGeom prst="rect">
            <a:avLst/>
          </a:prstGeom>
          <a:noFill/>
        </p:spPr>
        <p:txBody>
          <a:bodyPr wrap="square" rtlCol="0">
            <a:spAutoFit/>
          </a:bodyPr>
          <a:lstStyle/>
          <a:p>
            <a:r>
              <a:rPr lang="es-EC" dirty="0"/>
              <a:t>Afectaciones directas hacia los comerciantes y clientes</a:t>
            </a:r>
          </a:p>
        </p:txBody>
      </p:sp>
      <p:sp>
        <p:nvSpPr>
          <p:cNvPr id="11" name="10 CuadroTexto"/>
          <p:cNvSpPr txBox="1"/>
          <p:nvPr/>
        </p:nvSpPr>
        <p:spPr>
          <a:xfrm>
            <a:off x="5357818" y="4071942"/>
            <a:ext cx="1714512" cy="646331"/>
          </a:xfrm>
          <a:prstGeom prst="rect">
            <a:avLst/>
          </a:prstGeom>
          <a:noFill/>
        </p:spPr>
        <p:txBody>
          <a:bodyPr wrap="square" rtlCol="0">
            <a:spAutoFit/>
          </a:bodyPr>
          <a:lstStyle/>
          <a:p>
            <a:r>
              <a:rPr lang="es-EC" dirty="0"/>
              <a:t>Nivel de exposición </a:t>
            </a:r>
          </a:p>
        </p:txBody>
      </p:sp>
      <p:sp>
        <p:nvSpPr>
          <p:cNvPr id="12" name="11 CuadroTexto"/>
          <p:cNvSpPr txBox="1"/>
          <p:nvPr/>
        </p:nvSpPr>
        <p:spPr>
          <a:xfrm>
            <a:off x="5572132" y="5214950"/>
            <a:ext cx="3000396" cy="923330"/>
          </a:xfrm>
          <a:prstGeom prst="rect">
            <a:avLst/>
          </a:prstGeom>
          <a:noFill/>
        </p:spPr>
        <p:txBody>
          <a:bodyPr wrap="square" rtlCol="0">
            <a:spAutoFit/>
          </a:bodyPr>
          <a:lstStyle/>
          <a:p>
            <a:r>
              <a:rPr lang="es-EC" dirty="0"/>
              <a:t>Incremento en el nivel de un ambiente inseguro dentro de las instalaciones</a:t>
            </a:r>
          </a:p>
        </p:txBody>
      </p:sp>
      <p:cxnSp>
        <p:nvCxnSpPr>
          <p:cNvPr id="14" name="13 Conector recto"/>
          <p:cNvCxnSpPr/>
          <p:nvPr/>
        </p:nvCxnSpPr>
        <p:spPr>
          <a:xfrm rot="5400000">
            <a:off x="-1179553" y="4107661"/>
            <a:ext cx="321550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Forma"/>
          <p:cNvCxnSpPr>
            <a:stCxn id="3" idx="2"/>
          </p:cNvCxnSpPr>
          <p:nvPr/>
        </p:nvCxnSpPr>
        <p:spPr>
          <a:xfrm rot="5400000">
            <a:off x="1496581" y="975106"/>
            <a:ext cx="457216" cy="259318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4" idx="1"/>
          </p:cNvCxnSpPr>
          <p:nvPr/>
        </p:nvCxnSpPr>
        <p:spPr>
          <a:xfrm flipV="1">
            <a:off x="428596" y="3037786"/>
            <a:ext cx="500066"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endCxn id="5" idx="1"/>
          </p:cNvCxnSpPr>
          <p:nvPr/>
        </p:nvCxnSpPr>
        <p:spPr>
          <a:xfrm flipV="1">
            <a:off x="428596" y="3680728"/>
            <a:ext cx="500066"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endCxn id="6" idx="1"/>
          </p:cNvCxnSpPr>
          <p:nvPr/>
        </p:nvCxnSpPr>
        <p:spPr>
          <a:xfrm flipV="1">
            <a:off x="428596" y="4323670"/>
            <a:ext cx="428628"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endCxn id="8" idx="1"/>
          </p:cNvCxnSpPr>
          <p:nvPr/>
        </p:nvCxnSpPr>
        <p:spPr>
          <a:xfrm flipV="1">
            <a:off x="428596" y="5038050"/>
            <a:ext cx="357190" cy="34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endCxn id="9" idx="1"/>
          </p:cNvCxnSpPr>
          <p:nvPr/>
        </p:nvCxnSpPr>
        <p:spPr>
          <a:xfrm flipV="1">
            <a:off x="428596" y="5685368"/>
            <a:ext cx="357190" cy="2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a:stCxn id="3" idx="3"/>
            <a:endCxn id="7" idx="1"/>
          </p:cNvCxnSpPr>
          <p:nvPr/>
        </p:nvCxnSpPr>
        <p:spPr>
          <a:xfrm flipV="1">
            <a:off x="5686404" y="1318897"/>
            <a:ext cx="457232" cy="417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35 Cerrar llave"/>
          <p:cNvSpPr/>
          <p:nvPr/>
        </p:nvSpPr>
        <p:spPr>
          <a:xfrm>
            <a:off x="4643438" y="2714620"/>
            <a:ext cx="714380" cy="3143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38" name="37 Conector recto de flecha"/>
          <p:cNvCxnSpPr>
            <a:stCxn id="11" idx="0"/>
            <a:endCxn id="10" idx="2"/>
          </p:cNvCxnSpPr>
          <p:nvPr/>
        </p:nvCxnSpPr>
        <p:spPr>
          <a:xfrm rot="5400000" flipH="1" flipV="1">
            <a:off x="6395364" y="3252100"/>
            <a:ext cx="639553"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11" idx="2"/>
            <a:endCxn id="12" idx="0"/>
          </p:cNvCxnSpPr>
          <p:nvPr/>
        </p:nvCxnSpPr>
        <p:spPr>
          <a:xfrm rot="16200000" flipH="1">
            <a:off x="6395364" y="4537983"/>
            <a:ext cx="496677"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714876" y="1142984"/>
            <a:ext cx="3156635" cy="461665"/>
          </a:xfrm>
          <a:prstGeom prst="rect">
            <a:avLst/>
          </a:prstGeom>
          <a:noFill/>
        </p:spPr>
        <p:txBody>
          <a:bodyPr wrap="square" rtlCol="0">
            <a:spAutoFit/>
          </a:bodyPr>
          <a:lstStyle/>
          <a:p>
            <a:pPr algn="ctr"/>
            <a:r>
              <a:rPr lang="es-EC" sz="2400" b="1" dirty="0">
                <a:latin typeface="Times New Roman" panose="02020603050405020304" pitchFamily="18" charset="0"/>
                <a:cs typeface="Times New Roman" panose="02020603050405020304" pitchFamily="18" charset="0"/>
              </a:rPr>
              <a:t>CONTENIDO</a:t>
            </a:r>
          </a:p>
        </p:txBody>
      </p:sp>
      <p:sp>
        <p:nvSpPr>
          <p:cNvPr id="7" name="CuadroTexto 6"/>
          <p:cNvSpPr txBox="1"/>
          <p:nvPr/>
        </p:nvSpPr>
        <p:spPr>
          <a:xfrm>
            <a:off x="4500562" y="1643050"/>
            <a:ext cx="4000528"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CAPITULO I:   EL PROBLEMA</a:t>
            </a:r>
          </a:p>
        </p:txBody>
      </p:sp>
      <p:sp>
        <p:nvSpPr>
          <p:cNvPr id="8" name="CuadroTexto 7"/>
          <p:cNvSpPr txBox="1"/>
          <p:nvPr/>
        </p:nvSpPr>
        <p:spPr>
          <a:xfrm>
            <a:off x="4429124" y="2143116"/>
            <a:ext cx="3857652" cy="707886"/>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CAPITULO II:  MARCO DE REFERENCIA</a:t>
            </a:r>
          </a:p>
        </p:txBody>
      </p:sp>
      <p:sp>
        <p:nvSpPr>
          <p:cNvPr id="9" name="CuadroTexto 8"/>
          <p:cNvSpPr txBox="1"/>
          <p:nvPr/>
        </p:nvSpPr>
        <p:spPr>
          <a:xfrm>
            <a:off x="4357686" y="2928934"/>
            <a:ext cx="4071966"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CAPITULO III: METODOLOGÍA</a:t>
            </a:r>
          </a:p>
        </p:txBody>
      </p:sp>
      <p:sp>
        <p:nvSpPr>
          <p:cNvPr id="10" name="CuadroTexto 9"/>
          <p:cNvSpPr txBox="1"/>
          <p:nvPr/>
        </p:nvSpPr>
        <p:spPr>
          <a:xfrm>
            <a:off x="4357686" y="3500438"/>
            <a:ext cx="3929090" cy="1323439"/>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CAPITULO IV: ANÁLISIS E INTERPRETACIÓN DE RESULTADOS - CONCLUSIONES</a:t>
            </a:r>
          </a:p>
        </p:txBody>
      </p:sp>
      <p:sp>
        <p:nvSpPr>
          <p:cNvPr id="11" name="CuadroTexto 10"/>
          <p:cNvSpPr txBox="1"/>
          <p:nvPr/>
        </p:nvSpPr>
        <p:spPr>
          <a:xfrm>
            <a:off x="4357686" y="4714884"/>
            <a:ext cx="4071966"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 </a:t>
            </a:r>
          </a:p>
        </p:txBody>
      </p:sp>
      <p:sp>
        <p:nvSpPr>
          <p:cNvPr id="12" name="CuadroTexto 11"/>
          <p:cNvSpPr txBox="1"/>
          <p:nvPr/>
        </p:nvSpPr>
        <p:spPr>
          <a:xfrm>
            <a:off x="4429124" y="4929198"/>
            <a:ext cx="3857652"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CAPITULO V:  PROPUESTA</a:t>
            </a:r>
          </a:p>
        </p:txBody>
      </p:sp>
      <p:pic>
        <p:nvPicPr>
          <p:cNvPr id="2050" name="Picture 2" descr="Imagen relacionada"/>
          <p:cNvPicPr>
            <a:picLocks noChangeAspect="1" noChangeArrowheads="1"/>
          </p:cNvPicPr>
          <p:nvPr/>
        </p:nvPicPr>
        <p:blipFill>
          <a:blip r:embed="rId2"/>
          <a:srcRect/>
          <a:stretch>
            <a:fillRect/>
          </a:stretch>
        </p:blipFill>
        <p:spPr bwMode="auto">
          <a:xfrm>
            <a:off x="428596" y="1214422"/>
            <a:ext cx="3714776" cy="4500594"/>
          </a:xfrm>
          <a:prstGeom prst="rect">
            <a:avLst/>
          </a:prstGeom>
          <a:noFill/>
        </p:spPr>
      </p:pic>
    </p:spTree>
    <p:extLst>
      <p:ext uri="{BB962C8B-B14F-4D97-AF65-F5344CB8AC3E}">
        <p14:creationId xmlns:p14="http://schemas.microsoft.com/office/powerpoint/2010/main" val="167508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57356" y="428604"/>
            <a:ext cx="5143536" cy="500066"/>
          </a:xfrm>
        </p:spPr>
        <p:txBody>
          <a:bodyPr>
            <a:normAutofit fontScale="90000"/>
          </a:bodyPr>
          <a:lstStyle/>
          <a:p>
            <a:r>
              <a:rPr lang="es-EC" sz="3600" b="1" dirty="0">
                <a:latin typeface="Times New Roman" pitchFamily="18" charset="0"/>
                <a:cs typeface="Times New Roman" pitchFamily="18" charset="0"/>
              </a:rPr>
              <a:t>RECOMENDACIONES </a:t>
            </a:r>
          </a:p>
        </p:txBody>
      </p:sp>
      <p:sp>
        <p:nvSpPr>
          <p:cNvPr id="3" name="2 Marcador de contenido"/>
          <p:cNvSpPr>
            <a:spLocks noGrp="1"/>
          </p:cNvSpPr>
          <p:nvPr>
            <p:ph idx="1"/>
          </p:nvPr>
        </p:nvSpPr>
        <p:spPr>
          <a:xfrm>
            <a:off x="2143108" y="1357298"/>
            <a:ext cx="4614866" cy="542915"/>
          </a:xfrm>
        </p:spPr>
        <p:txBody>
          <a:bodyPr>
            <a:normAutofit fontScale="62500" lnSpcReduction="20000"/>
          </a:bodyPr>
          <a:lstStyle/>
          <a:p>
            <a:pPr>
              <a:buNone/>
            </a:pPr>
            <a:r>
              <a:rPr lang="es-EC" dirty="0"/>
              <a:t>Cultura de seguridad organizacional</a:t>
            </a:r>
          </a:p>
        </p:txBody>
      </p:sp>
      <p:sp>
        <p:nvSpPr>
          <p:cNvPr id="4" name="3 CuadroTexto"/>
          <p:cNvSpPr txBox="1"/>
          <p:nvPr/>
        </p:nvSpPr>
        <p:spPr>
          <a:xfrm>
            <a:off x="1214414" y="2500306"/>
            <a:ext cx="3000396" cy="369332"/>
          </a:xfrm>
          <a:prstGeom prst="rect">
            <a:avLst/>
          </a:prstGeom>
          <a:noFill/>
        </p:spPr>
        <p:txBody>
          <a:bodyPr wrap="square" rtlCol="0">
            <a:spAutoFit/>
          </a:bodyPr>
          <a:lstStyle/>
          <a:p>
            <a:endParaRPr lang="es-EC" dirty="0"/>
          </a:p>
        </p:txBody>
      </p:sp>
      <p:sp>
        <p:nvSpPr>
          <p:cNvPr id="5" name="4 CuadroTexto"/>
          <p:cNvSpPr txBox="1"/>
          <p:nvPr/>
        </p:nvSpPr>
        <p:spPr>
          <a:xfrm>
            <a:off x="1714480" y="2357430"/>
            <a:ext cx="1928826" cy="923330"/>
          </a:xfrm>
          <a:prstGeom prst="rect">
            <a:avLst/>
          </a:prstGeom>
          <a:noFill/>
        </p:spPr>
        <p:txBody>
          <a:bodyPr wrap="square" rtlCol="0">
            <a:spAutoFit/>
          </a:bodyPr>
          <a:lstStyle/>
          <a:p>
            <a:r>
              <a:rPr lang="es-EC" dirty="0"/>
              <a:t>Protocolos de seguridad preventiva</a:t>
            </a:r>
          </a:p>
        </p:txBody>
      </p:sp>
      <p:sp>
        <p:nvSpPr>
          <p:cNvPr id="6" name="5 CuadroTexto"/>
          <p:cNvSpPr txBox="1"/>
          <p:nvPr/>
        </p:nvSpPr>
        <p:spPr>
          <a:xfrm>
            <a:off x="285720" y="4429132"/>
            <a:ext cx="2143140" cy="1200329"/>
          </a:xfrm>
          <a:prstGeom prst="rect">
            <a:avLst/>
          </a:prstGeom>
          <a:noFill/>
        </p:spPr>
        <p:txBody>
          <a:bodyPr wrap="square" rtlCol="0">
            <a:spAutoFit/>
          </a:bodyPr>
          <a:lstStyle/>
          <a:p>
            <a:r>
              <a:rPr lang="es-EC" dirty="0"/>
              <a:t>Coordinación con organismos del orden publico</a:t>
            </a:r>
          </a:p>
        </p:txBody>
      </p:sp>
      <p:sp>
        <p:nvSpPr>
          <p:cNvPr id="7" name="6 CuadroTexto"/>
          <p:cNvSpPr txBox="1"/>
          <p:nvPr/>
        </p:nvSpPr>
        <p:spPr>
          <a:xfrm>
            <a:off x="2786050" y="4429132"/>
            <a:ext cx="1857388" cy="923330"/>
          </a:xfrm>
          <a:prstGeom prst="rect">
            <a:avLst/>
          </a:prstGeom>
          <a:noFill/>
        </p:spPr>
        <p:txBody>
          <a:bodyPr wrap="square" rtlCol="0">
            <a:spAutoFit/>
          </a:bodyPr>
          <a:lstStyle/>
          <a:p>
            <a:r>
              <a:rPr lang="es-EC" dirty="0"/>
              <a:t>Capacitación a los comerciantes activos</a:t>
            </a:r>
          </a:p>
        </p:txBody>
      </p:sp>
      <p:sp>
        <p:nvSpPr>
          <p:cNvPr id="8" name="7 CuadroTexto"/>
          <p:cNvSpPr txBox="1"/>
          <p:nvPr/>
        </p:nvSpPr>
        <p:spPr>
          <a:xfrm>
            <a:off x="1785918" y="3571876"/>
            <a:ext cx="1800173" cy="369332"/>
          </a:xfrm>
          <a:prstGeom prst="rect">
            <a:avLst/>
          </a:prstGeom>
          <a:noFill/>
        </p:spPr>
        <p:txBody>
          <a:bodyPr wrap="none" rtlCol="0">
            <a:spAutoFit/>
          </a:bodyPr>
          <a:lstStyle/>
          <a:p>
            <a:r>
              <a:rPr lang="es-EC" dirty="0"/>
              <a:t>En caso de riesgo</a:t>
            </a:r>
          </a:p>
        </p:txBody>
      </p:sp>
      <p:sp>
        <p:nvSpPr>
          <p:cNvPr id="9" name="8 CuadroTexto"/>
          <p:cNvSpPr txBox="1"/>
          <p:nvPr/>
        </p:nvSpPr>
        <p:spPr>
          <a:xfrm>
            <a:off x="5572132" y="2285992"/>
            <a:ext cx="2143140" cy="923330"/>
          </a:xfrm>
          <a:prstGeom prst="rect">
            <a:avLst/>
          </a:prstGeom>
          <a:noFill/>
        </p:spPr>
        <p:txBody>
          <a:bodyPr wrap="square" rtlCol="0">
            <a:spAutoFit/>
          </a:bodyPr>
          <a:lstStyle/>
          <a:p>
            <a:r>
              <a:rPr lang="es-EC" dirty="0"/>
              <a:t>Contratación de servicio de vigilancia humana</a:t>
            </a:r>
          </a:p>
        </p:txBody>
      </p:sp>
      <p:sp>
        <p:nvSpPr>
          <p:cNvPr id="10" name="9 CuadroTexto"/>
          <p:cNvSpPr txBox="1"/>
          <p:nvPr/>
        </p:nvSpPr>
        <p:spPr>
          <a:xfrm>
            <a:off x="5500694" y="3714752"/>
            <a:ext cx="2286016" cy="923330"/>
          </a:xfrm>
          <a:prstGeom prst="rect">
            <a:avLst/>
          </a:prstGeom>
          <a:noFill/>
        </p:spPr>
        <p:txBody>
          <a:bodyPr wrap="square" rtlCol="0">
            <a:spAutoFit/>
          </a:bodyPr>
          <a:lstStyle/>
          <a:p>
            <a:r>
              <a:rPr lang="es-EC" dirty="0"/>
              <a:t>reemplazar los equipos electrónicos en mal estado </a:t>
            </a:r>
          </a:p>
        </p:txBody>
      </p:sp>
      <p:sp>
        <p:nvSpPr>
          <p:cNvPr id="11" name="10 CuadroTexto"/>
          <p:cNvSpPr txBox="1"/>
          <p:nvPr/>
        </p:nvSpPr>
        <p:spPr>
          <a:xfrm>
            <a:off x="5357818" y="5429264"/>
            <a:ext cx="2571768" cy="369332"/>
          </a:xfrm>
          <a:prstGeom prst="rect">
            <a:avLst/>
          </a:prstGeom>
          <a:noFill/>
        </p:spPr>
        <p:txBody>
          <a:bodyPr wrap="square" rtlCol="0">
            <a:spAutoFit/>
          </a:bodyPr>
          <a:lstStyle/>
          <a:p>
            <a:r>
              <a:rPr lang="es-EC" dirty="0"/>
              <a:t>Plan de seguridad física </a:t>
            </a:r>
          </a:p>
        </p:txBody>
      </p:sp>
      <p:cxnSp>
        <p:nvCxnSpPr>
          <p:cNvPr id="17" name="16 Conector recto"/>
          <p:cNvCxnSpPr>
            <a:stCxn id="2" idx="2"/>
            <a:endCxn id="3" idx="0"/>
          </p:cNvCxnSpPr>
          <p:nvPr/>
        </p:nvCxnSpPr>
        <p:spPr>
          <a:xfrm rot="16200000" flipH="1">
            <a:off x="4225518" y="1132275"/>
            <a:ext cx="428628" cy="21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643174" y="2143116"/>
            <a:ext cx="40005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3" idx="2"/>
          </p:cNvCxnSpPr>
          <p:nvPr/>
        </p:nvCxnSpPr>
        <p:spPr>
          <a:xfrm rot="5400000">
            <a:off x="4318382" y="2010956"/>
            <a:ext cx="242903" cy="214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a:endCxn id="5" idx="0"/>
          </p:cNvCxnSpPr>
          <p:nvPr/>
        </p:nvCxnSpPr>
        <p:spPr>
          <a:xfrm rot="16200000" flipH="1">
            <a:off x="2554671" y="2233208"/>
            <a:ext cx="213520" cy="34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a:endCxn id="9" idx="0"/>
          </p:cNvCxnSpPr>
          <p:nvPr/>
        </p:nvCxnSpPr>
        <p:spPr>
          <a:xfrm rot="5400000">
            <a:off x="6572264" y="2214554"/>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a:stCxn id="5" idx="2"/>
            <a:endCxn id="8" idx="0"/>
          </p:cNvCxnSpPr>
          <p:nvPr/>
        </p:nvCxnSpPr>
        <p:spPr>
          <a:xfrm rot="16200000" flipH="1">
            <a:off x="2536891" y="3422762"/>
            <a:ext cx="291116" cy="7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a:endCxn id="10" idx="0"/>
          </p:cNvCxnSpPr>
          <p:nvPr/>
        </p:nvCxnSpPr>
        <p:spPr>
          <a:xfrm rot="5400000">
            <a:off x="6536545" y="3607595"/>
            <a:ext cx="2143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1357290" y="4143380"/>
            <a:ext cx="235745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5400000">
            <a:off x="1214414" y="4286256"/>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a:endCxn id="7" idx="0"/>
          </p:cNvCxnSpPr>
          <p:nvPr/>
        </p:nvCxnSpPr>
        <p:spPr>
          <a:xfrm rot="5400000">
            <a:off x="3571868" y="4286256"/>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8" idx="2"/>
          </p:cNvCxnSpPr>
          <p:nvPr/>
        </p:nvCxnSpPr>
        <p:spPr>
          <a:xfrm rot="16200000" flipH="1">
            <a:off x="2599222" y="4027990"/>
            <a:ext cx="202172" cy="28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endCxn id="11" idx="0"/>
          </p:cNvCxnSpPr>
          <p:nvPr/>
        </p:nvCxnSpPr>
        <p:spPr>
          <a:xfrm rot="5400000">
            <a:off x="6357950" y="5143512"/>
            <a:ext cx="57150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angular"/>
          <p:cNvCxnSpPr>
            <a:stCxn id="5" idx="3"/>
            <a:endCxn id="10" idx="1"/>
          </p:cNvCxnSpPr>
          <p:nvPr/>
        </p:nvCxnSpPr>
        <p:spPr>
          <a:xfrm>
            <a:off x="3643306" y="2819095"/>
            <a:ext cx="1857388" cy="135732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3829048" cy="1161242"/>
          </a:xfrm>
        </p:spPr>
        <p:txBody>
          <a:bodyPr/>
          <a:lstStyle/>
          <a:p>
            <a:r>
              <a:rPr lang="es-EC" dirty="0"/>
              <a:t>Propuesta </a:t>
            </a:r>
          </a:p>
        </p:txBody>
      </p:sp>
      <p:sp>
        <p:nvSpPr>
          <p:cNvPr id="3" name="2 Marcador de contenido"/>
          <p:cNvSpPr>
            <a:spLocks noGrp="1"/>
          </p:cNvSpPr>
          <p:nvPr>
            <p:ph idx="1"/>
          </p:nvPr>
        </p:nvSpPr>
        <p:spPr>
          <a:xfrm>
            <a:off x="457200" y="1357298"/>
            <a:ext cx="8229600" cy="5097510"/>
          </a:xfrm>
        </p:spPr>
        <p:txBody>
          <a:bodyPr>
            <a:normAutofit/>
          </a:bodyPr>
          <a:lstStyle/>
          <a:p>
            <a:r>
              <a:rPr lang="es-EC" dirty="0">
                <a:solidFill>
                  <a:schemeClr val="bg1"/>
                </a:solidFill>
              </a:rPr>
              <a:t>Los comerciantes y usuarios del mercado en vista de la ausencia de un sistema de seguridad eficaz, han desarrollado una apreciación de inseguridad latente.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Verjas fijas</a:t>
            </a:r>
          </a:p>
        </p:txBody>
      </p:sp>
      <p:sp>
        <p:nvSpPr>
          <p:cNvPr id="3" name="2 Marcador de contenido"/>
          <p:cNvSpPr>
            <a:spLocks noGrp="1"/>
          </p:cNvSpPr>
          <p:nvPr>
            <p:ph idx="1"/>
          </p:nvPr>
        </p:nvSpPr>
        <p:spPr/>
        <p:txBody>
          <a:bodyPr>
            <a:normAutofit/>
          </a:bodyPr>
          <a:lstStyle/>
          <a:p>
            <a:r>
              <a:rPr lang="es-EC" sz="2400" dirty="0">
                <a:solidFill>
                  <a:schemeClr val="bg1"/>
                </a:solidFill>
                <a:latin typeface="Times New Roman" pitchFamily="18" charset="0"/>
                <a:cs typeface="Times New Roman" pitchFamily="18" charset="0"/>
              </a:rPr>
              <a:t>Representan la protección y disminución efectiva de riesgos de robo y una evidente línea de defensa que mantiene a los curiosos lejos de la propiedad a ser protegida.</a:t>
            </a:r>
          </a:p>
        </p:txBody>
      </p:sp>
      <p:pic>
        <p:nvPicPr>
          <p:cNvPr id="4" name="3 Imagen"/>
          <p:cNvPicPr/>
          <p:nvPr/>
        </p:nvPicPr>
        <p:blipFill>
          <a:blip r:embed="rId2"/>
          <a:srcRect l="18624" t="25436" r="18338" b="21951"/>
          <a:stretch>
            <a:fillRect/>
          </a:stretch>
        </p:blipFill>
        <p:spPr bwMode="auto">
          <a:xfrm>
            <a:off x="1857356" y="3214686"/>
            <a:ext cx="5929354" cy="302497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229600" cy="1066800"/>
          </a:xfrm>
        </p:spPr>
        <p:txBody>
          <a:bodyPr/>
          <a:lstStyle/>
          <a:p>
            <a:r>
              <a:rPr lang="es-EC" dirty="0"/>
              <a:t>Áreas de implementación </a:t>
            </a:r>
          </a:p>
        </p:txBody>
      </p:sp>
      <p:pic>
        <p:nvPicPr>
          <p:cNvPr id="10" name="9 Marcador de contenido"/>
          <p:cNvPicPr>
            <a:picLocks noGrp="1"/>
          </p:cNvPicPr>
          <p:nvPr>
            <p:ph idx="1"/>
          </p:nvPr>
        </p:nvPicPr>
        <p:blipFill>
          <a:blip r:embed="rId2"/>
          <a:srcRect l="35448" t="37631" r="19118" b="12892"/>
          <a:stretch>
            <a:fillRect/>
          </a:stretch>
        </p:blipFill>
        <p:spPr bwMode="auto">
          <a:xfrm>
            <a:off x="571472" y="1500174"/>
            <a:ext cx="3241495" cy="1755702"/>
          </a:xfrm>
          <a:prstGeom prst="rect">
            <a:avLst/>
          </a:prstGeom>
          <a:noFill/>
          <a:ln w="9525">
            <a:noFill/>
            <a:miter lim="800000"/>
            <a:headEnd/>
            <a:tailEnd/>
          </a:ln>
        </p:spPr>
      </p:pic>
      <p:graphicFrame>
        <p:nvGraphicFramePr>
          <p:cNvPr id="6" name="5 Tabla"/>
          <p:cNvGraphicFramePr>
            <a:graphicFrameLocks noGrp="1"/>
          </p:cNvGraphicFramePr>
          <p:nvPr/>
        </p:nvGraphicFramePr>
        <p:xfrm>
          <a:off x="4000496" y="1214422"/>
          <a:ext cx="4643470" cy="5200055"/>
        </p:xfrm>
        <a:graphic>
          <a:graphicData uri="http://schemas.openxmlformats.org/drawingml/2006/table">
            <a:tbl>
              <a:tblPr/>
              <a:tblGrid>
                <a:gridCol w="2321735">
                  <a:extLst>
                    <a:ext uri="{9D8B030D-6E8A-4147-A177-3AD203B41FA5}">
                      <a16:colId xmlns:a16="http://schemas.microsoft.com/office/drawing/2014/main" xmlns="" val="20000"/>
                    </a:ext>
                  </a:extLst>
                </a:gridCol>
                <a:gridCol w="2321735">
                  <a:extLst>
                    <a:ext uri="{9D8B030D-6E8A-4147-A177-3AD203B41FA5}">
                      <a16:colId xmlns:a16="http://schemas.microsoft.com/office/drawing/2014/main" xmlns="" val="20001"/>
                    </a:ext>
                  </a:extLst>
                </a:gridCol>
              </a:tblGrid>
              <a:tr h="257754">
                <a:tc gridSpan="2">
                  <a:txBody>
                    <a:bodyPr/>
                    <a:lstStyle/>
                    <a:p>
                      <a:pPr marL="180000" lvl="1" indent="0" algn="just">
                        <a:lnSpc>
                          <a:spcPct val="100000"/>
                        </a:lnSpc>
                        <a:spcAft>
                          <a:spcPts val="1000"/>
                        </a:spcAft>
                      </a:pPr>
                      <a:r>
                        <a:rPr lang="es-EC" sz="1200" b="1" dirty="0">
                          <a:solidFill>
                            <a:schemeClr val="bg1"/>
                          </a:solidFill>
                          <a:latin typeface="Times New Roman"/>
                          <a:ea typeface="Calibri"/>
                          <a:cs typeface="Times New Roman"/>
                        </a:rPr>
                        <a:t>Responsable: Gobierno autónomo Descentralizado del Municipio de Otavalo</a:t>
                      </a:r>
                      <a:endParaRPr lang="es-EC" sz="1200" dirty="0">
                        <a:solidFill>
                          <a:schemeClr val="bg1"/>
                        </a:solidFill>
                        <a:latin typeface="Times New Roman"/>
                        <a:ea typeface="Calibri"/>
                        <a:cs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xmlns="" val="10000"/>
                  </a:ext>
                </a:extLst>
              </a:tr>
              <a:tr h="257754">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Área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49701">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I</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b="1">
                          <a:solidFill>
                            <a:schemeClr val="bg1"/>
                          </a:solidFill>
                          <a:latin typeface="Times New Roman"/>
                          <a:ea typeface="Calibri"/>
                          <a:cs typeface="Times New Roman"/>
                        </a:rPr>
                        <a:t>Acceso 14</a:t>
                      </a:r>
                      <a:endParaRPr lang="es-EC" sz="1200">
                        <a:solidFill>
                          <a:schemeClr val="bg1"/>
                        </a:solidFill>
                        <a:latin typeface="Times New Roman"/>
                        <a:ea typeface="Calibri"/>
                        <a:cs typeface="Times New Roman"/>
                      </a:endParaRPr>
                    </a:p>
                    <a:p>
                      <a:pPr marL="180000" lvl="1" indent="0" algn="just">
                        <a:lnSpc>
                          <a:spcPct val="100000"/>
                        </a:lnSpc>
                        <a:spcAft>
                          <a:spcPts val="1000"/>
                        </a:spcAft>
                      </a:pPr>
                      <a:r>
                        <a:rPr lang="es-EC" sz="1200" b="1">
                          <a:solidFill>
                            <a:schemeClr val="bg1"/>
                          </a:solidFill>
                          <a:latin typeface="Times New Roman"/>
                          <a:ea typeface="Calibri"/>
                          <a:cs typeface="Times New Roman"/>
                        </a:rPr>
                        <a:t>Dirección</a:t>
                      </a:r>
                      <a:r>
                        <a:rPr lang="es-EC" sz="1200">
                          <a:solidFill>
                            <a:schemeClr val="bg1"/>
                          </a:solidFill>
                          <a:latin typeface="Times New Roman"/>
                          <a:ea typeface="Calibri"/>
                          <a:cs typeface="Times New Roman"/>
                        </a:rPr>
                        <a:t>: calle Juan de Dios Morales</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49701">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II</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b="1" dirty="0">
                          <a:solidFill>
                            <a:schemeClr val="bg1"/>
                          </a:solidFill>
                          <a:latin typeface="Times New Roman"/>
                          <a:ea typeface="Calibri"/>
                          <a:cs typeface="Times New Roman"/>
                        </a:rPr>
                        <a:t>Acceso 16</a:t>
                      </a:r>
                      <a:endParaRPr lang="es-EC" sz="1200" dirty="0">
                        <a:solidFill>
                          <a:schemeClr val="bg1"/>
                        </a:solidFill>
                        <a:latin typeface="Times New Roman"/>
                        <a:ea typeface="Calibri"/>
                        <a:cs typeface="Times New Roman"/>
                      </a:endParaRPr>
                    </a:p>
                    <a:p>
                      <a:pPr marL="180000" lvl="1" indent="0" algn="just">
                        <a:lnSpc>
                          <a:spcPct val="100000"/>
                        </a:lnSpc>
                        <a:spcAft>
                          <a:spcPts val="1000"/>
                        </a:spcAft>
                      </a:pPr>
                      <a:r>
                        <a:rPr lang="es-EC" sz="1200" b="1" dirty="0">
                          <a:solidFill>
                            <a:schemeClr val="bg1"/>
                          </a:solidFill>
                          <a:latin typeface="Times New Roman"/>
                          <a:ea typeface="Calibri"/>
                          <a:cs typeface="Times New Roman"/>
                        </a:rPr>
                        <a:t>Dirección</a:t>
                      </a:r>
                      <a:r>
                        <a:rPr lang="es-EC" sz="1200" dirty="0">
                          <a:solidFill>
                            <a:schemeClr val="bg1"/>
                          </a:solidFill>
                          <a:latin typeface="Times New Roman"/>
                          <a:ea typeface="Calibri"/>
                          <a:cs typeface="Times New Roman"/>
                        </a:rPr>
                        <a:t>: calle Juan de Dios Morales</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9701">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III</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b="1">
                          <a:solidFill>
                            <a:schemeClr val="bg1"/>
                          </a:solidFill>
                          <a:latin typeface="Times New Roman"/>
                          <a:ea typeface="Calibri"/>
                          <a:cs typeface="Times New Roman"/>
                        </a:rPr>
                        <a:t>Acceso 15</a:t>
                      </a:r>
                      <a:endParaRPr lang="es-EC" sz="1200">
                        <a:solidFill>
                          <a:schemeClr val="bg1"/>
                        </a:solidFill>
                        <a:latin typeface="Times New Roman"/>
                        <a:ea typeface="Calibri"/>
                        <a:cs typeface="Times New Roman"/>
                      </a:endParaRPr>
                    </a:p>
                    <a:p>
                      <a:pPr marL="180000" lvl="1" indent="0" algn="just">
                        <a:lnSpc>
                          <a:spcPct val="100000"/>
                        </a:lnSpc>
                        <a:spcAft>
                          <a:spcPts val="1000"/>
                        </a:spcAft>
                      </a:pPr>
                      <a:r>
                        <a:rPr lang="es-EC" sz="1200" b="1">
                          <a:solidFill>
                            <a:schemeClr val="bg1"/>
                          </a:solidFill>
                          <a:latin typeface="Times New Roman"/>
                          <a:ea typeface="Calibri"/>
                          <a:cs typeface="Times New Roman"/>
                        </a:rPr>
                        <a:t>Dirección</a:t>
                      </a:r>
                      <a:r>
                        <a:rPr lang="es-EC" sz="1200">
                          <a:solidFill>
                            <a:schemeClr val="bg1"/>
                          </a:solidFill>
                          <a:latin typeface="Times New Roman"/>
                          <a:ea typeface="Calibri"/>
                          <a:cs typeface="Times New Roman"/>
                        </a:rPr>
                        <a:t>: calle Juan de Dios Morales</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49701">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IV</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b="1">
                          <a:solidFill>
                            <a:schemeClr val="bg1"/>
                          </a:solidFill>
                          <a:latin typeface="Times New Roman"/>
                          <a:ea typeface="Calibri"/>
                          <a:cs typeface="Times New Roman"/>
                        </a:rPr>
                        <a:t>Acceso 18</a:t>
                      </a:r>
                      <a:endParaRPr lang="es-EC" sz="1200">
                        <a:solidFill>
                          <a:schemeClr val="bg1"/>
                        </a:solidFill>
                        <a:latin typeface="Times New Roman"/>
                        <a:ea typeface="Calibri"/>
                        <a:cs typeface="Times New Roman"/>
                      </a:endParaRPr>
                    </a:p>
                    <a:p>
                      <a:pPr marL="180000" lvl="1" indent="0" algn="just">
                        <a:lnSpc>
                          <a:spcPct val="100000"/>
                        </a:lnSpc>
                        <a:spcAft>
                          <a:spcPts val="1000"/>
                        </a:spcAft>
                      </a:pPr>
                      <a:r>
                        <a:rPr lang="es-EC" sz="1200" b="1">
                          <a:solidFill>
                            <a:schemeClr val="bg1"/>
                          </a:solidFill>
                          <a:latin typeface="Times New Roman"/>
                          <a:ea typeface="Calibri"/>
                          <a:cs typeface="Times New Roman"/>
                        </a:rPr>
                        <a:t>Dirección</a:t>
                      </a:r>
                      <a:r>
                        <a:rPr lang="es-EC" sz="1200">
                          <a:solidFill>
                            <a:schemeClr val="bg1"/>
                          </a:solidFill>
                          <a:latin typeface="Times New Roman"/>
                          <a:ea typeface="Calibri"/>
                          <a:cs typeface="Times New Roman"/>
                        </a:rPr>
                        <a:t>: Av. Luis F. Cisneros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49701">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V</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b="1">
                          <a:solidFill>
                            <a:schemeClr val="bg1"/>
                          </a:solidFill>
                          <a:latin typeface="Times New Roman"/>
                          <a:ea typeface="Calibri"/>
                          <a:cs typeface="Times New Roman"/>
                        </a:rPr>
                        <a:t>Acceso 21</a:t>
                      </a:r>
                      <a:endParaRPr lang="es-EC" sz="1200">
                        <a:solidFill>
                          <a:schemeClr val="bg1"/>
                        </a:solidFill>
                        <a:latin typeface="Times New Roman"/>
                        <a:ea typeface="Calibri"/>
                        <a:cs typeface="Times New Roman"/>
                      </a:endParaRPr>
                    </a:p>
                    <a:p>
                      <a:pPr marL="180000" lvl="1" indent="0" algn="just">
                        <a:lnSpc>
                          <a:spcPct val="100000"/>
                        </a:lnSpc>
                        <a:spcAft>
                          <a:spcPts val="1000"/>
                        </a:spcAft>
                      </a:pPr>
                      <a:r>
                        <a:rPr lang="es-EC" sz="1200" b="1">
                          <a:solidFill>
                            <a:schemeClr val="bg1"/>
                          </a:solidFill>
                          <a:latin typeface="Times New Roman"/>
                          <a:ea typeface="Calibri"/>
                          <a:cs typeface="Times New Roman"/>
                        </a:rPr>
                        <a:t>Dirección</a:t>
                      </a:r>
                      <a:r>
                        <a:rPr lang="es-EC" sz="1200">
                          <a:solidFill>
                            <a:schemeClr val="bg1"/>
                          </a:solidFill>
                          <a:latin typeface="Times New Roman"/>
                          <a:ea typeface="Calibri"/>
                          <a:cs typeface="Times New Roman"/>
                        </a:rPr>
                        <a:t>: Av. Segundo J. Castro</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49701">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VI</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b="1">
                          <a:solidFill>
                            <a:schemeClr val="bg1"/>
                          </a:solidFill>
                          <a:latin typeface="Times New Roman"/>
                          <a:ea typeface="Calibri"/>
                          <a:cs typeface="Times New Roman"/>
                        </a:rPr>
                        <a:t>Acceso 22</a:t>
                      </a:r>
                      <a:endParaRPr lang="es-EC" sz="1200">
                        <a:solidFill>
                          <a:schemeClr val="bg1"/>
                        </a:solidFill>
                        <a:latin typeface="Times New Roman"/>
                        <a:ea typeface="Calibri"/>
                        <a:cs typeface="Times New Roman"/>
                      </a:endParaRPr>
                    </a:p>
                    <a:p>
                      <a:pPr marL="180000" lvl="1" indent="0" algn="just">
                        <a:lnSpc>
                          <a:spcPct val="100000"/>
                        </a:lnSpc>
                        <a:spcAft>
                          <a:spcPts val="1000"/>
                        </a:spcAft>
                      </a:pPr>
                      <a:r>
                        <a:rPr lang="es-EC" sz="1200" b="1">
                          <a:solidFill>
                            <a:schemeClr val="bg1"/>
                          </a:solidFill>
                          <a:latin typeface="Times New Roman"/>
                          <a:ea typeface="Calibri"/>
                          <a:cs typeface="Times New Roman"/>
                        </a:rPr>
                        <a:t>Dirección</a:t>
                      </a:r>
                      <a:r>
                        <a:rPr lang="es-EC" sz="1200">
                          <a:solidFill>
                            <a:schemeClr val="bg1"/>
                          </a:solidFill>
                          <a:latin typeface="Times New Roman"/>
                          <a:ea typeface="Calibri"/>
                          <a:cs typeface="Times New Roman"/>
                        </a:rPr>
                        <a:t>: Av. Segundo J. Castro</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15507">
                <a:tc>
                  <a:txBody>
                    <a:bodyPr/>
                    <a:lstStyle/>
                    <a:p>
                      <a:pPr marL="180000" lvl="1" indent="0" algn="just">
                        <a:lnSpc>
                          <a:spcPct val="100000"/>
                        </a:lnSpc>
                        <a:spcAft>
                          <a:spcPts val="1000"/>
                        </a:spcAft>
                      </a:pPr>
                      <a:r>
                        <a:rPr lang="es-EC" sz="1200">
                          <a:solidFill>
                            <a:schemeClr val="bg1"/>
                          </a:solidFill>
                          <a:latin typeface="Times New Roman"/>
                          <a:ea typeface="Calibri"/>
                          <a:cs typeface="Times New Roman"/>
                        </a:rPr>
                        <a:t>PRIORIDAD VII</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000" lvl="1" indent="0" algn="just">
                        <a:lnSpc>
                          <a:spcPct val="100000"/>
                        </a:lnSpc>
                        <a:spcAft>
                          <a:spcPts val="1000"/>
                        </a:spcAft>
                      </a:pPr>
                      <a:r>
                        <a:rPr lang="es-EC" sz="1200" dirty="0">
                          <a:solidFill>
                            <a:schemeClr val="bg1"/>
                          </a:solidFill>
                          <a:latin typeface="Times New Roman"/>
                          <a:ea typeface="Calibri"/>
                          <a:cs typeface="Times New Roman"/>
                        </a:rPr>
                        <a:t>Barreras Perimetrales de las Av. Segundo J. Castro y Av. Luis F. Cisneros</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pic>
        <p:nvPicPr>
          <p:cNvPr id="11" name="10 Imagen"/>
          <p:cNvPicPr/>
          <p:nvPr/>
        </p:nvPicPr>
        <p:blipFill>
          <a:blip r:embed="rId2"/>
          <a:srcRect l="15610" t="39301" r="19559" b="13977"/>
          <a:stretch>
            <a:fillRect/>
          </a:stretch>
        </p:blipFill>
        <p:spPr bwMode="auto">
          <a:xfrm>
            <a:off x="357159" y="3857628"/>
            <a:ext cx="3500462" cy="226504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dirty="0">
                <a:latin typeface="Times New Roman" pitchFamily="18" charset="0"/>
                <a:cs typeface="Times New Roman" pitchFamily="18" charset="0"/>
              </a:rPr>
              <a:t>CERRAMIENTO CON ALAMBRE DE PUAS</a:t>
            </a:r>
          </a:p>
        </p:txBody>
      </p:sp>
      <p:pic>
        <p:nvPicPr>
          <p:cNvPr id="7" name="6 Marcador de contenido"/>
          <p:cNvPicPr>
            <a:picLocks noGrp="1"/>
          </p:cNvPicPr>
          <p:nvPr>
            <p:ph sz="half" idx="1"/>
          </p:nvPr>
        </p:nvPicPr>
        <p:blipFill>
          <a:blip r:embed="rId2"/>
          <a:srcRect l="8591" t="33228" r="50903" b="37025"/>
          <a:stretch>
            <a:fillRect/>
          </a:stretch>
        </p:blipFill>
        <p:spPr bwMode="auto">
          <a:xfrm>
            <a:off x="357158" y="2071678"/>
            <a:ext cx="2786082" cy="1428760"/>
          </a:xfrm>
          <a:prstGeom prst="rect">
            <a:avLst/>
          </a:prstGeom>
          <a:noFill/>
          <a:ln w="9525">
            <a:noFill/>
            <a:miter lim="800000"/>
            <a:headEnd/>
            <a:tailEnd/>
          </a:ln>
        </p:spPr>
      </p:pic>
      <p:sp>
        <p:nvSpPr>
          <p:cNvPr id="5" name="4 Marcador de contenido"/>
          <p:cNvSpPr>
            <a:spLocks noGrp="1"/>
          </p:cNvSpPr>
          <p:nvPr>
            <p:ph sz="half" idx="2"/>
          </p:nvPr>
        </p:nvSpPr>
        <p:spPr/>
        <p:txBody>
          <a:bodyPr>
            <a:normAutofit fontScale="85000" lnSpcReduction="20000"/>
          </a:bodyPr>
          <a:lstStyle/>
          <a:p>
            <a:r>
              <a:rPr lang="es-EC" dirty="0">
                <a:solidFill>
                  <a:schemeClr val="bg1"/>
                </a:solidFill>
              </a:rPr>
              <a:t>Consiste en una tirada de alambre con púas y es una solución muy utilizada para reforzar la seguridad, complicar el acceso, ya que resulta muy útil y efectiva, a la vez  económica y de fácil colocación</a:t>
            </a:r>
          </a:p>
          <a:p>
            <a:r>
              <a:rPr lang="es-EC" b="1" dirty="0">
                <a:solidFill>
                  <a:schemeClr val="bg1"/>
                </a:solidFill>
              </a:rPr>
              <a:t>Áreas de Implementación </a:t>
            </a:r>
          </a:p>
          <a:p>
            <a:pPr lvl="1"/>
            <a:r>
              <a:rPr lang="es-EC" dirty="0">
                <a:solidFill>
                  <a:schemeClr val="bg1"/>
                </a:solidFill>
              </a:rPr>
              <a:t>Barrera perimetral</a:t>
            </a:r>
          </a:p>
          <a:p>
            <a:pPr lvl="2"/>
            <a:r>
              <a:rPr lang="es-EC" b="1" dirty="0">
                <a:solidFill>
                  <a:schemeClr val="bg1"/>
                </a:solidFill>
              </a:rPr>
              <a:t>Dirección: </a:t>
            </a:r>
            <a:r>
              <a:rPr lang="es-EC" dirty="0">
                <a:solidFill>
                  <a:schemeClr val="bg1"/>
                </a:solidFill>
              </a:rPr>
              <a:t>Avenida Luis F. Cisneros</a:t>
            </a:r>
          </a:p>
          <a:p>
            <a:pPr lvl="2"/>
            <a:r>
              <a:rPr lang="es-EC" dirty="0">
                <a:solidFill>
                  <a:schemeClr val="bg1"/>
                </a:solidFill>
              </a:rPr>
              <a:t>Avenida Segundo J. Castro</a:t>
            </a:r>
          </a:p>
          <a:p>
            <a:endParaRPr lang="es-EC" dirty="0"/>
          </a:p>
        </p:txBody>
      </p:sp>
      <p:pic>
        <p:nvPicPr>
          <p:cNvPr id="6" name="4 Marcador de contenido"/>
          <p:cNvPicPr>
            <a:picLocks/>
          </p:cNvPicPr>
          <p:nvPr/>
        </p:nvPicPr>
        <p:blipFill>
          <a:blip r:embed="rId2" cstate="print"/>
          <a:srcRect l="17140" t="39301" r="26122" b="10895"/>
          <a:stretch>
            <a:fillRect/>
          </a:stretch>
        </p:blipFill>
        <p:spPr bwMode="auto">
          <a:xfrm>
            <a:off x="2214546" y="3500438"/>
            <a:ext cx="2286016" cy="1285884"/>
          </a:xfrm>
          <a:prstGeom prst="rect">
            <a:avLst/>
          </a:prstGeom>
          <a:noFill/>
          <a:ln w="9525">
            <a:noFill/>
            <a:miter lim="800000"/>
            <a:headEnd/>
            <a:tailEnd/>
          </a:ln>
        </p:spPr>
      </p:pic>
      <p:pic>
        <p:nvPicPr>
          <p:cNvPr id="8" name="7 Imagen"/>
          <p:cNvPicPr/>
          <p:nvPr/>
        </p:nvPicPr>
        <p:blipFill>
          <a:blip r:embed="rId2"/>
          <a:srcRect l="8394" t="28793" r="24814" b="18288"/>
          <a:stretch>
            <a:fillRect/>
          </a:stretch>
        </p:blipFill>
        <p:spPr bwMode="auto">
          <a:xfrm>
            <a:off x="285720" y="4786322"/>
            <a:ext cx="3429024" cy="15716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500042"/>
            <a:ext cx="8229600" cy="1066800"/>
          </a:xfrm>
        </p:spPr>
        <p:txBody>
          <a:bodyPr/>
          <a:lstStyle/>
          <a:p>
            <a:r>
              <a:rPr lang="es-EC" dirty="0"/>
              <a:t>Sistema de Vigilancia (CCTV)</a:t>
            </a:r>
          </a:p>
        </p:txBody>
      </p:sp>
      <p:pic>
        <p:nvPicPr>
          <p:cNvPr id="4" name="3 Marcador de contenido"/>
          <p:cNvPicPr>
            <a:picLocks noGrp="1"/>
          </p:cNvPicPr>
          <p:nvPr>
            <p:ph idx="1"/>
          </p:nvPr>
        </p:nvPicPr>
        <p:blipFill>
          <a:blip r:embed="rId2"/>
          <a:srcRect l="11778" t="25436" r="44142" b="12499"/>
          <a:stretch>
            <a:fillRect/>
          </a:stretch>
        </p:blipFill>
        <p:spPr bwMode="auto">
          <a:xfrm>
            <a:off x="714348" y="1500174"/>
            <a:ext cx="3500462" cy="3643338"/>
          </a:xfrm>
          <a:prstGeom prst="rect">
            <a:avLst/>
          </a:prstGeom>
          <a:noFill/>
          <a:ln w="9525">
            <a:noFill/>
            <a:miter lim="800000"/>
            <a:headEnd/>
            <a:tailEnd/>
          </a:ln>
        </p:spPr>
      </p:pic>
      <p:sp>
        <p:nvSpPr>
          <p:cNvPr id="5" name="4 CuadroTexto"/>
          <p:cNvSpPr txBox="1"/>
          <p:nvPr/>
        </p:nvSpPr>
        <p:spPr>
          <a:xfrm>
            <a:off x="785786" y="5643578"/>
            <a:ext cx="1359668" cy="369332"/>
          </a:xfrm>
          <a:prstGeom prst="rect">
            <a:avLst/>
          </a:prstGeom>
          <a:noFill/>
        </p:spPr>
        <p:txBody>
          <a:bodyPr wrap="none" rtlCol="0">
            <a:spAutoFit/>
          </a:bodyPr>
          <a:lstStyle/>
          <a:p>
            <a:r>
              <a:rPr lang="es-EC" dirty="0">
                <a:solidFill>
                  <a:schemeClr val="bg1"/>
                </a:solidFill>
              </a:rPr>
              <a:t>Primer Piso</a:t>
            </a:r>
          </a:p>
        </p:txBody>
      </p:sp>
      <p:pic>
        <p:nvPicPr>
          <p:cNvPr id="6" name="5 Imagen"/>
          <p:cNvPicPr/>
          <p:nvPr/>
        </p:nvPicPr>
        <p:blipFill>
          <a:blip r:embed="rId3"/>
          <a:srcRect l="30351" t="29688" r="34737" b="19062"/>
          <a:stretch>
            <a:fillRect/>
          </a:stretch>
        </p:blipFill>
        <p:spPr bwMode="auto">
          <a:xfrm>
            <a:off x="4786314" y="1428736"/>
            <a:ext cx="3929090" cy="3786214"/>
          </a:xfrm>
          <a:prstGeom prst="rect">
            <a:avLst/>
          </a:prstGeom>
          <a:noFill/>
          <a:ln w="9525">
            <a:noFill/>
            <a:miter lim="800000"/>
            <a:headEnd/>
            <a:tailEnd/>
          </a:ln>
        </p:spPr>
      </p:pic>
      <p:sp>
        <p:nvSpPr>
          <p:cNvPr id="7" name="6 CuadroTexto"/>
          <p:cNvSpPr txBox="1"/>
          <p:nvPr/>
        </p:nvSpPr>
        <p:spPr>
          <a:xfrm>
            <a:off x="5072066" y="5715016"/>
            <a:ext cx="1952779" cy="369332"/>
          </a:xfrm>
          <a:prstGeom prst="rect">
            <a:avLst/>
          </a:prstGeom>
          <a:noFill/>
        </p:spPr>
        <p:txBody>
          <a:bodyPr wrap="none" rtlCol="0">
            <a:spAutoFit/>
          </a:bodyPr>
          <a:lstStyle/>
          <a:p>
            <a:r>
              <a:rPr lang="es-EC" dirty="0">
                <a:solidFill>
                  <a:schemeClr val="bg1"/>
                </a:solidFill>
              </a:rPr>
              <a:t>Planta Cubierta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pic>
        <p:nvPicPr>
          <p:cNvPr id="4" name="3 Marcador de contenido"/>
          <p:cNvPicPr>
            <a:picLocks noGrp="1"/>
          </p:cNvPicPr>
          <p:nvPr>
            <p:ph sz="half" idx="1"/>
          </p:nvPr>
        </p:nvPicPr>
        <p:blipFill>
          <a:blip r:embed="rId2"/>
          <a:srcRect l="11674" t="21160" r="44104" b="22208"/>
          <a:stretch>
            <a:fillRect/>
          </a:stretch>
        </p:blipFill>
        <p:spPr bwMode="auto">
          <a:xfrm>
            <a:off x="571472" y="1714488"/>
            <a:ext cx="3714776" cy="4000528"/>
          </a:xfrm>
          <a:prstGeom prst="rect">
            <a:avLst/>
          </a:prstGeom>
          <a:noFill/>
          <a:ln w="9525">
            <a:noFill/>
            <a:miter lim="800000"/>
            <a:headEnd/>
            <a:tailEnd/>
          </a:ln>
        </p:spPr>
      </p:pic>
      <p:sp>
        <p:nvSpPr>
          <p:cNvPr id="6" name="5 Marcador de contenido"/>
          <p:cNvSpPr>
            <a:spLocks noGrp="1"/>
          </p:cNvSpPr>
          <p:nvPr>
            <p:ph sz="half" idx="2"/>
          </p:nvPr>
        </p:nvSpPr>
        <p:spPr>
          <a:xfrm>
            <a:off x="4643438" y="1928802"/>
            <a:ext cx="4038600" cy="4179972"/>
          </a:xfrm>
        </p:spPr>
        <p:txBody>
          <a:bodyPr>
            <a:normAutofit fontScale="85000" lnSpcReduction="20000"/>
          </a:bodyPr>
          <a:lstStyle/>
          <a:p>
            <a:pPr marL="285750" indent="-285750"/>
            <a:r>
              <a:rPr lang="es-EC" dirty="0">
                <a:solidFill>
                  <a:schemeClr val="bg1"/>
                </a:solidFill>
                <a:latin typeface="Times New Roman" pitchFamily="18" charset="0"/>
                <a:ea typeface="Calibri" panose="020F0502020204030204" pitchFamily="34" charset="0"/>
                <a:cs typeface="Times New Roman" pitchFamily="18" charset="0"/>
              </a:rPr>
              <a:t>Cámaras fijas tipo domo para exteriores con visión nocturna</a:t>
            </a:r>
          </a:p>
          <a:p>
            <a:pPr marL="285750" indent="-285750"/>
            <a:r>
              <a:rPr lang="es-EC" dirty="0">
                <a:solidFill>
                  <a:schemeClr val="bg1"/>
                </a:solidFill>
                <a:latin typeface="Times New Roman" pitchFamily="18" charset="0"/>
                <a:cs typeface="Times New Roman" pitchFamily="18" charset="0"/>
              </a:rPr>
              <a:t>Resolución de 1920 x 1080 pixeles y un zoom óptico de 5X</a:t>
            </a:r>
            <a:r>
              <a:rPr lang="es-EC" dirty="0">
                <a:solidFill>
                  <a:schemeClr val="bg1"/>
                </a:solidFill>
                <a:latin typeface="Times New Roman" pitchFamily="18" charset="0"/>
                <a:ea typeface="Calibri" panose="020F0502020204030204" pitchFamily="34" charset="0"/>
                <a:cs typeface="Times New Roman" pitchFamily="18" charset="0"/>
              </a:rPr>
              <a:t>, </a:t>
            </a:r>
            <a:r>
              <a:rPr lang="es-EC" dirty="0">
                <a:solidFill>
                  <a:schemeClr val="bg1"/>
                </a:solidFill>
                <a:latin typeface="Times New Roman" pitchFamily="18" charset="0"/>
                <a:cs typeface="Times New Roman" pitchFamily="18" charset="0"/>
              </a:rPr>
              <a:t>con un sensor CMOS de 2.0 mega píxeles, lente de enfoque variable de 2.7-13.5mm, </a:t>
            </a:r>
            <a:r>
              <a:rPr lang="es-EC" dirty="0">
                <a:solidFill>
                  <a:schemeClr val="bg1"/>
                </a:solidFill>
                <a:latin typeface="Times New Roman" pitchFamily="18" charset="0"/>
                <a:ea typeface="Calibri" panose="020F0502020204030204" pitchFamily="34" charset="0"/>
                <a:cs typeface="Times New Roman" pitchFamily="18" charset="0"/>
              </a:rPr>
              <a:t>dado que ofrece un ángulo de visión de 355° en horizontal y 90° de inclinación. </a:t>
            </a:r>
          </a:p>
          <a:p>
            <a:pPr marL="285750" indent="-285750"/>
            <a:r>
              <a:rPr lang="es-EC" dirty="0">
                <a:solidFill>
                  <a:schemeClr val="bg1"/>
                </a:solidFill>
                <a:latin typeface="Times New Roman" pitchFamily="18" charset="0"/>
                <a:ea typeface="Calibri" panose="020F0502020204030204" pitchFamily="34" charset="0"/>
                <a:cs typeface="Times New Roman" pitchFamily="18" charset="0"/>
              </a:rPr>
              <a:t>Las cámaras estarán conectadas a los teléfonos del personal encargado y adicional al Sistema ECU- 911</a:t>
            </a:r>
          </a:p>
        </p:txBody>
      </p:sp>
      <p:sp>
        <p:nvSpPr>
          <p:cNvPr id="5" name="4 CuadroTexto"/>
          <p:cNvSpPr txBox="1"/>
          <p:nvPr/>
        </p:nvSpPr>
        <p:spPr>
          <a:xfrm>
            <a:off x="714348" y="5786454"/>
            <a:ext cx="3445174" cy="369332"/>
          </a:xfrm>
          <a:prstGeom prst="rect">
            <a:avLst/>
          </a:prstGeom>
          <a:noFill/>
        </p:spPr>
        <p:txBody>
          <a:bodyPr wrap="none" rtlCol="0">
            <a:spAutoFit/>
          </a:bodyPr>
          <a:lstStyle/>
          <a:p>
            <a:r>
              <a:rPr lang="es-EC" dirty="0">
                <a:solidFill>
                  <a:schemeClr val="bg1"/>
                </a:solidFill>
              </a:rPr>
              <a:t>Estacionamiento planta baja</a:t>
            </a:r>
          </a:p>
        </p:txBody>
      </p:sp>
      <p:sp>
        <p:nvSpPr>
          <p:cNvPr id="7" name="1 Título"/>
          <p:cNvSpPr txBox="1">
            <a:spLocks/>
          </p:cNvSpPr>
          <p:nvPr/>
        </p:nvSpPr>
        <p:spPr>
          <a:xfrm>
            <a:off x="4572000" y="928670"/>
            <a:ext cx="3686172" cy="1066800"/>
          </a:xfrm>
          <a:prstGeom prst="rect">
            <a:avLst/>
          </a:prstGeom>
        </p:spPr>
        <p:txBody>
          <a:bodyPr vert="horz"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000" b="0" i="0" u="none" strike="noStrike" kern="1200" cap="none" spc="0" normalizeH="0" baseline="0" noProof="0">
                <a:ln>
                  <a:noFill/>
                </a:ln>
                <a:solidFill>
                  <a:schemeClr val="tx2"/>
                </a:solidFill>
                <a:effectLst/>
                <a:uLnTx/>
                <a:uFillTx/>
                <a:latin typeface="+mj-lt"/>
                <a:ea typeface="+mj-ea"/>
                <a:cs typeface="+mj-cs"/>
              </a:rPr>
              <a:t>Características </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C" b="1" dirty="0"/>
              <a:t>Contratación de servicio de vigilancia y seguridad privada</a:t>
            </a:r>
            <a:endParaRPr lang="es-EC" dirty="0"/>
          </a:p>
        </p:txBody>
      </p:sp>
      <p:pic>
        <p:nvPicPr>
          <p:cNvPr id="4" name="3 Marcador de contenido"/>
          <p:cNvPicPr>
            <a:picLocks noGrp="1"/>
          </p:cNvPicPr>
          <p:nvPr>
            <p:ph idx="1"/>
          </p:nvPr>
        </p:nvPicPr>
        <p:blipFill>
          <a:blip r:embed="rId2"/>
          <a:srcRect l="11347" t="27569" r="32430" b="9930"/>
          <a:stretch>
            <a:fillRect/>
          </a:stretch>
        </p:blipFill>
        <p:spPr bwMode="auto">
          <a:xfrm>
            <a:off x="285720" y="1643050"/>
            <a:ext cx="6357982" cy="4286280"/>
          </a:xfrm>
          <a:prstGeom prst="rect">
            <a:avLst/>
          </a:prstGeom>
          <a:noFill/>
          <a:ln w="9525">
            <a:noFill/>
            <a:miter lim="800000"/>
            <a:headEnd/>
            <a:tailEnd/>
          </a:ln>
        </p:spPr>
      </p:pic>
      <p:sp>
        <p:nvSpPr>
          <p:cNvPr id="5" name="4 CuadroTexto"/>
          <p:cNvSpPr txBox="1"/>
          <p:nvPr/>
        </p:nvSpPr>
        <p:spPr>
          <a:xfrm>
            <a:off x="6929390" y="2928934"/>
            <a:ext cx="2214610" cy="646331"/>
          </a:xfrm>
          <a:prstGeom prst="rect">
            <a:avLst/>
          </a:prstGeom>
          <a:noFill/>
        </p:spPr>
        <p:txBody>
          <a:bodyPr wrap="square" rtlCol="0">
            <a:spAutoFit/>
          </a:bodyPr>
          <a:lstStyle/>
          <a:p>
            <a:r>
              <a:rPr lang="es-EC" dirty="0">
                <a:solidFill>
                  <a:schemeClr val="bg1"/>
                </a:solidFill>
              </a:rPr>
              <a:t>Estacionamiento planta baja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pic>
        <p:nvPicPr>
          <p:cNvPr id="4" name="3 Marcador de contenido"/>
          <p:cNvPicPr>
            <a:picLocks noGrp="1"/>
          </p:cNvPicPr>
          <p:nvPr>
            <p:ph idx="1"/>
          </p:nvPr>
        </p:nvPicPr>
        <p:blipFill>
          <a:blip r:embed="rId2"/>
          <a:srcRect l="1053" t="24299" r="54211" b="26168"/>
          <a:stretch>
            <a:fillRect/>
          </a:stretch>
        </p:blipFill>
        <p:spPr bwMode="auto">
          <a:xfrm>
            <a:off x="571472" y="571480"/>
            <a:ext cx="5072098" cy="3000396"/>
          </a:xfrm>
          <a:prstGeom prst="rect">
            <a:avLst/>
          </a:prstGeom>
          <a:noFill/>
          <a:ln w="9525">
            <a:noFill/>
            <a:miter lim="800000"/>
            <a:headEnd/>
            <a:tailEnd/>
          </a:ln>
        </p:spPr>
      </p:pic>
      <p:sp>
        <p:nvSpPr>
          <p:cNvPr id="5" name="4 CuadroTexto"/>
          <p:cNvSpPr txBox="1"/>
          <p:nvPr/>
        </p:nvSpPr>
        <p:spPr>
          <a:xfrm>
            <a:off x="6500826" y="1428736"/>
            <a:ext cx="1444626" cy="369332"/>
          </a:xfrm>
          <a:prstGeom prst="rect">
            <a:avLst/>
          </a:prstGeom>
          <a:noFill/>
        </p:spPr>
        <p:txBody>
          <a:bodyPr wrap="none" rtlCol="0">
            <a:spAutoFit/>
          </a:bodyPr>
          <a:lstStyle/>
          <a:p>
            <a:r>
              <a:rPr lang="es-EC" dirty="0">
                <a:solidFill>
                  <a:schemeClr val="bg1"/>
                </a:solidFill>
              </a:rPr>
              <a:t>Primer</a:t>
            </a:r>
            <a:r>
              <a:rPr lang="es-EC" dirty="0"/>
              <a:t> </a:t>
            </a:r>
            <a:r>
              <a:rPr lang="es-EC" dirty="0">
                <a:solidFill>
                  <a:schemeClr val="bg1"/>
                </a:solidFill>
              </a:rPr>
              <a:t>piso</a:t>
            </a:r>
            <a:r>
              <a:rPr lang="es-EC" dirty="0"/>
              <a:t> </a:t>
            </a:r>
          </a:p>
        </p:txBody>
      </p:sp>
      <p:sp>
        <p:nvSpPr>
          <p:cNvPr id="6" name="5 CuadroTexto"/>
          <p:cNvSpPr txBox="1"/>
          <p:nvPr/>
        </p:nvSpPr>
        <p:spPr>
          <a:xfrm>
            <a:off x="1285852" y="4214818"/>
            <a:ext cx="1978427" cy="369332"/>
          </a:xfrm>
          <a:prstGeom prst="rect">
            <a:avLst/>
          </a:prstGeom>
          <a:noFill/>
        </p:spPr>
        <p:txBody>
          <a:bodyPr wrap="none" rtlCol="0">
            <a:spAutoFit/>
          </a:bodyPr>
          <a:lstStyle/>
          <a:p>
            <a:r>
              <a:rPr lang="es-EC" dirty="0">
                <a:solidFill>
                  <a:schemeClr val="bg1"/>
                </a:solidFill>
              </a:rPr>
              <a:t>Planta cubierta </a:t>
            </a:r>
          </a:p>
        </p:txBody>
      </p:sp>
      <p:pic>
        <p:nvPicPr>
          <p:cNvPr id="7" name="6 Imagen"/>
          <p:cNvPicPr/>
          <p:nvPr/>
        </p:nvPicPr>
        <p:blipFill>
          <a:blip r:embed="rId3"/>
          <a:srcRect l="19474" t="23364" r="42982" b="19004"/>
          <a:stretch>
            <a:fillRect/>
          </a:stretch>
        </p:blipFill>
        <p:spPr bwMode="auto">
          <a:xfrm>
            <a:off x="4214810" y="3071810"/>
            <a:ext cx="4010025" cy="346661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latin typeface="Times New Roman" pitchFamily="18" charset="0"/>
                <a:cs typeface="Times New Roman" pitchFamily="18" charset="0"/>
              </a:rPr>
              <a:t>CARACTERÍSTICAS</a:t>
            </a:r>
            <a:r>
              <a:rPr lang="es-EC" dirty="0"/>
              <a:t> </a:t>
            </a:r>
          </a:p>
        </p:txBody>
      </p:sp>
      <p:sp>
        <p:nvSpPr>
          <p:cNvPr id="3" name="2 Marcador de contenido"/>
          <p:cNvSpPr>
            <a:spLocks noGrp="1"/>
          </p:cNvSpPr>
          <p:nvPr>
            <p:ph idx="1"/>
          </p:nvPr>
        </p:nvSpPr>
        <p:spPr>
          <a:xfrm>
            <a:off x="457200" y="1882808"/>
            <a:ext cx="8229600" cy="3617894"/>
          </a:xfrm>
        </p:spPr>
        <p:txBody>
          <a:bodyPr>
            <a:normAutofit/>
          </a:bodyPr>
          <a:lstStyle/>
          <a:p>
            <a:r>
              <a:rPr lang="es-EC" sz="2800" dirty="0">
                <a:solidFill>
                  <a:schemeClr val="bg1"/>
                </a:solidFill>
                <a:latin typeface="Times New Roman" pitchFamily="18" charset="0"/>
                <a:cs typeface="Times New Roman" pitchFamily="18" charset="0"/>
              </a:rPr>
              <a:t>Se requiere la instalación de 7 puestos los cuales estarían ubicados de la siguiente manera:</a:t>
            </a:r>
          </a:p>
          <a:p>
            <a:pPr lvl="0"/>
            <a:r>
              <a:rPr lang="es-EC" sz="2800" dirty="0">
                <a:solidFill>
                  <a:schemeClr val="bg1"/>
                </a:solidFill>
                <a:latin typeface="Times New Roman" pitchFamily="18" charset="0"/>
                <a:cs typeface="Times New Roman" pitchFamily="18" charset="0"/>
              </a:rPr>
              <a:t>3 puestos de 24 horas (acceso 21, acceso 15 y primer piso)  </a:t>
            </a:r>
          </a:p>
          <a:p>
            <a:pPr lvl="0"/>
            <a:r>
              <a:rPr lang="es-EC" sz="2800" dirty="0">
                <a:solidFill>
                  <a:schemeClr val="bg1"/>
                </a:solidFill>
                <a:latin typeface="Times New Roman" pitchFamily="18" charset="0"/>
                <a:cs typeface="Times New Roman" pitchFamily="18" charset="0"/>
              </a:rPr>
              <a:t>4 puestos de 12 horas diurnas (estacionamiento planta baja entrada/salida, planta cubierta patio de comidas, primer piso zona de venta de cárnicos).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066800"/>
          </a:xfrm>
        </p:spPr>
        <p:txBody>
          <a:bodyPr/>
          <a:lstStyle/>
          <a:p>
            <a:r>
              <a:rPr lang="es-EC" dirty="0"/>
              <a:t>CAPITULO I: EL PROBLEMA </a:t>
            </a:r>
          </a:p>
        </p:txBody>
      </p:sp>
      <p:pic>
        <p:nvPicPr>
          <p:cNvPr id="4" name="3 Marcador de contenido" descr="Resultado de imagen para DELINCUENCIA EN OTAVALO"/>
          <p:cNvPicPr>
            <a:picLocks noGrp="1"/>
          </p:cNvPicPr>
          <p:nvPr>
            <p:ph idx="1"/>
          </p:nvPr>
        </p:nvPicPr>
        <p:blipFill>
          <a:blip r:embed="rId2"/>
          <a:srcRect/>
          <a:stretch>
            <a:fillRect/>
          </a:stretch>
        </p:blipFill>
        <p:spPr bwMode="auto">
          <a:xfrm>
            <a:off x="642910" y="1428737"/>
            <a:ext cx="3786214" cy="2357454"/>
          </a:xfrm>
          <a:prstGeom prst="rect">
            <a:avLst/>
          </a:prstGeom>
          <a:noFill/>
          <a:ln w="9525">
            <a:noFill/>
            <a:miter lim="800000"/>
            <a:headEnd/>
            <a:tailEnd/>
          </a:ln>
        </p:spPr>
      </p:pic>
      <p:pic>
        <p:nvPicPr>
          <p:cNvPr id="24578" name="Picture 2" descr="Resultado de imagen para mercado 24 de mayo otavalo"/>
          <p:cNvPicPr>
            <a:picLocks noChangeAspect="1" noChangeArrowheads="1"/>
          </p:cNvPicPr>
          <p:nvPr/>
        </p:nvPicPr>
        <p:blipFill>
          <a:blip r:embed="rId2" cstate="print"/>
          <a:srcRect/>
          <a:stretch>
            <a:fillRect/>
          </a:stretch>
        </p:blipFill>
        <p:spPr bwMode="auto">
          <a:xfrm>
            <a:off x="4857752" y="3857628"/>
            <a:ext cx="3615521" cy="2714644"/>
          </a:xfrm>
          <a:prstGeom prst="rect">
            <a:avLst/>
          </a:prstGeom>
          <a:noFill/>
        </p:spPr>
      </p:pic>
      <p:pic>
        <p:nvPicPr>
          <p:cNvPr id="6" name="5 Imagen" descr="Resultado de imagen para DELINCUENCIA EN OTAVALO"/>
          <p:cNvPicPr/>
          <p:nvPr/>
        </p:nvPicPr>
        <p:blipFill>
          <a:blip r:embed="rId2"/>
          <a:srcRect/>
          <a:stretch>
            <a:fillRect/>
          </a:stretch>
        </p:blipFill>
        <p:spPr bwMode="auto">
          <a:xfrm>
            <a:off x="642910" y="4214818"/>
            <a:ext cx="3857652" cy="2214578"/>
          </a:xfrm>
          <a:prstGeom prst="rect">
            <a:avLst/>
          </a:prstGeom>
          <a:noFill/>
          <a:ln w="9525">
            <a:noFill/>
            <a:miter lim="800000"/>
            <a:headEnd/>
            <a:tailEnd/>
          </a:ln>
        </p:spPr>
      </p:pic>
      <p:pic>
        <p:nvPicPr>
          <p:cNvPr id="7" name="6 Imagen" descr="Resultado de imagen para DELINCUENCIA EN OTAVALO"/>
          <p:cNvPicPr/>
          <p:nvPr/>
        </p:nvPicPr>
        <p:blipFill>
          <a:blip r:embed="rId2"/>
          <a:srcRect/>
          <a:stretch>
            <a:fillRect/>
          </a:stretch>
        </p:blipFill>
        <p:spPr bwMode="auto">
          <a:xfrm>
            <a:off x="4714876" y="1428736"/>
            <a:ext cx="3714776" cy="235745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sz="3200" b="1" dirty="0">
                <a:latin typeface="Times New Roman" pitchFamily="18" charset="0"/>
                <a:cs typeface="Times New Roman" pitchFamily="18" charset="0"/>
              </a:rPr>
              <a:t>SISTEMA DE ALARMA CON SENSORES</a:t>
            </a:r>
            <a:endParaRPr lang="es-EC" sz="3200" dirty="0">
              <a:latin typeface="Times New Roman" pitchFamily="18" charset="0"/>
              <a:cs typeface="Times New Roman" pitchFamily="18" charset="0"/>
            </a:endParaRPr>
          </a:p>
        </p:txBody>
      </p:sp>
      <p:pic>
        <p:nvPicPr>
          <p:cNvPr id="4" name="3 Marcador de contenido"/>
          <p:cNvPicPr>
            <a:picLocks noGrp="1"/>
          </p:cNvPicPr>
          <p:nvPr>
            <p:ph idx="1"/>
          </p:nvPr>
        </p:nvPicPr>
        <p:blipFill>
          <a:blip r:embed="rId2"/>
          <a:srcRect l="32200" t="28531" r="34790" b="17479"/>
          <a:stretch>
            <a:fillRect/>
          </a:stretch>
        </p:blipFill>
        <p:spPr bwMode="auto">
          <a:xfrm>
            <a:off x="357158" y="1714488"/>
            <a:ext cx="4071966" cy="3714776"/>
          </a:xfrm>
          <a:prstGeom prst="rect">
            <a:avLst/>
          </a:prstGeom>
          <a:noFill/>
          <a:ln w="9525">
            <a:noFill/>
            <a:miter lim="800000"/>
            <a:headEnd/>
            <a:tailEnd/>
          </a:ln>
        </p:spPr>
      </p:pic>
      <p:pic>
        <p:nvPicPr>
          <p:cNvPr id="5" name="4 Imagen"/>
          <p:cNvPicPr/>
          <p:nvPr/>
        </p:nvPicPr>
        <p:blipFill>
          <a:blip r:embed="rId3"/>
          <a:srcRect l="3619" t="25424" r="44133" b="10734"/>
          <a:stretch>
            <a:fillRect/>
          </a:stretch>
        </p:blipFill>
        <p:spPr bwMode="auto">
          <a:xfrm>
            <a:off x="4714876" y="1714488"/>
            <a:ext cx="4108586" cy="3764624"/>
          </a:xfrm>
          <a:prstGeom prst="rect">
            <a:avLst/>
          </a:prstGeom>
          <a:noFill/>
          <a:ln w="9525">
            <a:noFill/>
            <a:miter lim="800000"/>
            <a:headEnd/>
            <a:tailEnd/>
          </a:ln>
        </p:spPr>
      </p:pic>
      <p:sp>
        <p:nvSpPr>
          <p:cNvPr id="6" name="5 CuadroTexto"/>
          <p:cNvSpPr txBox="1"/>
          <p:nvPr/>
        </p:nvSpPr>
        <p:spPr>
          <a:xfrm>
            <a:off x="1142976" y="5572140"/>
            <a:ext cx="2041290" cy="369332"/>
          </a:xfrm>
          <a:prstGeom prst="rect">
            <a:avLst/>
          </a:prstGeom>
          <a:noFill/>
        </p:spPr>
        <p:txBody>
          <a:bodyPr wrap="square" rtlCol="0">
            <a:spAutoFit/>
          </a:bodyPr>
          <a:lstStyle/>
          <a:p>
            <a:r>
              <a:rPr lang="es-EC" dirty="0">
                <a:solidFill>
                  <a:schemeClr val="bg1"/>
                </a:solidFill>
              </a:rPr>
              <a:t>Primer piso</a:t>
            </a:r>
          </a:p>
        </p:txBody>
      </p:sp>
      <p:sp>
        <p:nvSpPr>
          <p:cNvPr id="7" name="6 CuadroTexto"/>
          <p:cNvSpPr txBox="1"/>
          <p:nvPr/>
        </p:nvSpPr>
        <p:spPr>
          <a:xfrm>
            <a:off x="5286380" y="5572140"/>
            <a:ext cx="3445174" cy="369332"/>
          </a:xfrm>
          <a:prstGeom prst="rect">
            <a:avLst/>
          </a:prstGeom>
          <a:noFill/>
        </p:spPr>
        <p:txBody>
          <a:bodyPr wrap="none" rtlCol="0">
            <a:spAutoFit/>
          </a:bodyPr>
          <a:lstStyle/>
          <a:p>
            <a:r>
              <a:rPr lang="es-EC" dirty="0">
                <a:solidFill>
                  <a:schemeClr val="bg1"/>
                </a:solidFill>
              </a:rPr>
              <a:t>Estacionamiento planta baja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066800"/>
          </a:xfrm>
        </p:spPr>
        <p:txBody>
          <a:bodyPr/>
          <a:lstStyle/>
          <a:p>
            <a:r>
              <a:rPr lang="es-EC" dirty="0"/>
              <a:t>CARACTERÍSTICAS </a:t>
            </a:r>
          </a:p>
        </p:txBody>
      </p:sp>
      <p:sp>
        <p:nvSpPr>
          <p:cNvPr id="3" name="2 Marcador de contenido"/>
          <p:cNvSpPr>
            <a:spLocks noGrp="1"/>
          </p:cNvSpPr>
          <p:nvPr>
            <p:ph idx="1"/>
          </p:nvPr>
        </p:nvSpPr>
        <p:spPr>
          <a:xfrm>
            <a:off x="457200" y="1671638"/>
            <a:ext cx="8229600" cy="4757758"/>
          </a:xfrm>
        </p:spPr>
        <p:txBody>
          <a:bodyPr>
            <a:normAutofit fontScale="92500" lnSpcReduction="20000"/>
          </a:bodyPr>
          <a:lstStyle/>
          <a:p>
            <a:r>
              <a:rPr lang="es-EC" dirty="0">
                <a:solidFill>
                  <a:schemeClr val="bg1"/>
                </a:solidFill>
                <a:latin typeface="Times New Roman" pitchFamily="18" charset="0"/>
                <a:cs typeface="Times New Roman" pitchFamily="18" charset="0"/>
              </a:rPr>
              <a:t>Se requiere sensores infrarrojos, detectores de movimientos para exteriores e interiores, con protección anti vandálica, </a:t>
            </a:r>
          </a:p>
          <a:p>
            <a:r>
              <a:rPr lang="es-EC" dirty="0">
                <a:solidFill>
                  <a:schemeClr val="bg1"/>
                </a:solidFill>
                <a:latin typeface="Times New Roman" pitchFamily="18" charset="0"/>
                <a:cs typeface="Times New Roman" pitchFamily="18" charset="0"/>
              </a:rPr>
              <a:t>Ser vinculados a un sistema de alarma inalámbrico, ya que son los que menos fallas producen.</a:t>
            </a:r>
          </a:p>
          <a:p>
            <a:r>
              <a:rPr lang="es-EC" dirty="0">
                <a:solidFill>
                  <a:schemeClr val="bg1"/>
                </a:solidFill>
                <a:latin typeface="Times New Roman" pitchFamily="18" charset="0"/>
                <a:cs typeface="Times New Roman" pitchFamily="18" charset="0"/>
              </a:rPr>
              <a:t>Pueden ser a baterías, debe poseer dispositivos de iluminación de verificación de encendido y apagado. </a:t>
            </a:r>
          </a:p>
          <a:p>
            <a:r>
              <a:rPr lang="es-EC" dirty="0">
                <a:solidFill>
                  <a:schemeClr val="bg1"/>
                </a:solidFill>
                <a:latin typeface="Times New Roman" pitchFamily="18" charset="0"/>
                <a:cs typeface="Times New Roman" pitchFamily="18" charset="0"/>
              </a:rPr>
              <a:t>Alcance debe ser como mínimo de 12 metros, con una señal bidireccional, con una detección de un ángulo de 90º a 110º grados.</a:t>
            </a:r>
          </a:p>
          <a:p>
            <a:r>
              <a:rPr lang="es-EC" dirty="0">
                <a:solidFill>
                  <a:schemeClr val="bg1"/>
                </a:solidFill>
                <a:latin typeface="Times New Roman" pitchFamily="18" charset="0"/>
                <a:cs typeface="Times New Roman" pitchFamily="18" charset="0"/>
              </a:rPr>
              <a:t>En relación al sistema de alarma, este debe ser inalámbrico GSM.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200" b="1" dirty="0">
                <a:latin typeface="Times New Roman" pitchFamily="18" charset="0"/>
                <a:cs typeface="Times New Roman" pitchFamily="18" charset="0"/>
              </a:rPr>
              <a:t>PRESUPUESTO DEL PROYECTO </a:t>
            </a:r>
          </a:p>
        </p:txBody>
      </p:sp>
      <p:graphicFrame>
        <p:nvGraphicFramePr>
          <p:cNvPr id="5" name="4 Marcador de contenido"/>
          <p:cNvGraphicFramePr>
            <a:graphicFrameLocks noGrp="1"/>
          </p:cNvGraphicFramePr>
          <p:nvPr>
            <p:ph idx="1"/>
          </p:nvPr>
        </p:nvGraphicFramePr>
        <p:xfrm>
          <a:off x="457200" y="1882775"/>
          <a:ext cx="8229600" cy="2585720"/>
        </p:xfrm>
        <a:graphic>
          <a:graphicData uri="http://schemas.openxmlformats.org/drawingml/2006/table">
            <a:tbl>
              <a:tblPr firstRow="1" bandRow="1">
                <a:tableStyleId>{5C22544A-7EE6-4342-B048-85BDC9FD1C3A}</a:tableStyleId>
              </a:tblPr>
              <a:tblGrid>
                <a:gridCol w="900090">
                  <a:extLst>
                    <a:ext uri="{9D8B030D-6E8A-4147-A177-3AD203B41FA5}">
                      <a16:colId xmlns:a16="http://schemas.microsoft.com/office/drawing/2014/main" xmlns="" val="20000"/>
                    </a:ext>
                  </a:extLst>
                </a:gridCol>
                <a:gridCol w="4714908">
                  <a:extLst>
                    <a:ext uri="{9D8B030D-6E8A-4147-A177-3AD203B41FA5}">
                      <a16:colId xmlns:a16="http://schemas.microsoft.com/office/drawing/2014/main" xmlns="" val="20001"/>
                    </a:ext>
                  </a:extLst>
                </a:gridCol>
                <a:gridCol w="2614602">
                  <a:extLst>
                    <a:ext uri="{9D8B030D-6E8A-4147-A177-3AD203B41FA5}">
                      <a16:colId xmlns:a16="http://schemas.microsoft.com/office/drawing/2014/main" xmlns="" val="20002"/>
                    </a:ext>
                  </a:extLst>
                </a:gridCol>
              </a:tblGrid>
              <a:tr h="370840">
                <a:tc>
                  <a:txBody>
                    <a:bodyPr/>
                    <a:lstStyle/>
                    <a:p>
                      <a:pPr algn="just">
                        <a:spcAft>
                          <a:spcPts val="0"/>
                        </a:spcAft>
                      </a:pPr>
                      <a:r>
                        <a:rPr lang="es-EC" sz="2400" b="1">
                          <a:latin typeface="Times New Roman"/>
                          <a:ea typeface="Calibri"/>
                          <a:cs typeface="Times New Roman"/>
                        </a:rPr>
                        <a:t>Ítem </a:t>
                      </a:r>
                      <a:endParaRPr lang="es-EC" sz="2400">
                        <a:latin typeface="Times New Roman"/>
                        <a:ea typeface="Calibri"/>
                        <a:cs typeface="Times New Roman"/>
                      </a:endParaRPr>
                    </a:p>
                  </a:txBody>
                  <a:tcPr marL="68580" marR="68580" marT="0" marB="0"/>
                </a:tc>
                <a:tc>
                  <a:txBody>
                    <a:bodyPr/>
                    <a:lstStyle/>
                    <a:p>
                      <a:pPr algn="just">
                        <a:spcAft>
                          <a:spcPts val="0"/>
                        </a:spcAft>
                      </a:pPr>
                      <a:r>
                        <a:rPr lang="es-EC" sz="2400" b="1">
                          <a:latin typeface="Times New Roman"/>
                          <a:ea typeface="Calibri"/>
                          <a:cs typeface="Times New Roman"/>
                        </a:rPr>
                        <a:t>Descripción </a:t>
                      </a:r>
                      <a:endParaRPr lang="es-EC" sz="2400">
                        <a:latin typeface="Times New Roman"/>
                        <a:ea typeface="Calibri"/>
                        <a:cs typeface="Times New Roman"/>
                      </a:endParaRPr>
                    </a:p>
                  </a:txBody>
                  <a:tcPr marL="68580" marR="68580" marT="0" marB="0"/>
                </a:tc>
                <a:tc>
                  <a:txBody>
                    <a:bodyPr/>
                    <a:lstStyle/>
                    <a:p>
                      <a:pPr algn="just">
                        <a:spcAft>
                          <a:spcPts val="0"/>
                        </a:spcAft>
                      </a:pPr>
                      <a:r>
                        <a:rPr lang="es-EC" sz="2400" b="1">
                          <a:latin typeface="Times New Roman"/>
                          <a:ea typeface="Calibri"/>
                          <a:cs typeface="Times New Roman"/>
                        </a:rPr>
                        <a:t>Costo </a:t>
                      </a:r>
                      <a:endParaRPr lang="es-EC" sz="2400">
                        <a:latin typeface="Times New Roman"/>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marL="180340" algn="just">
                        <a:spcAft>
                          <a:spcPts val="0"/>
                        </a:spcAft>
                      </a:pPr>
                      <a:r>
                        <a:rPr lang="es-EC" sz="2400" b="1">
                          <a:latin typeface="Times New Roman"/>
                          <a:ea typeface="Calibri"/>
                          <a:cs typeface="Times New Roman"/>
                        </a:rPr>
                        <a:t>1</a:t>
                      </a:r>
                      <a:endParaRPr lang="es-EC" sz="2400">
                        <a:latin typeface="Times New Roman"/>
                        <a:ea typeface="Calibri"/>
                        <a:cs typeface="Times New Roman"/>
                      </a:endParaRPr>
                    </a:p>
                  </a:txBody>
                  <a:tcPr marL="68580" marR="68580" marT="0" marB="0"/>
                </a:tc>
                <a:tc>
                  <a:txBody>
                    <a:bodyPr/>
                    <a:lstStyle/>
                    <a:p>
                      <a:pPr marL="180340" algn="just">
                        <a:spcAft>
                          <a:spcPts val="0"/>
                        </a:spcAft>
                      </a:pPr>
                      <a:r>
                        <a:rPr lang="es-EC" sz="2400" dirty="0">
                          <a:latin typeface="Times New Roman"/>
                          <a:ea typeface="Calibri"/>
                          <a:cs typeface="Times New Roman"/>
                        </a:rPr>
                        <a:t>Verjas de hierro</a:t>
                      </a:r>
                    </a:p>
                  </a:txBody>
                  <a:tcPr marL="68580" marR="68580" marT="0" marB="0"/>
                </a:tc>
                <a:tc>
                  <a:txBody>
                    <a:bodyPr/>
                    <a:lstStyle/>
                    <a:p>
                      <a:pPr marL="180340" algn="just">
                        <a:spcAft>
                          <a:spcPts val="0"/>
                        </a:spcAft>
                      </a:pPr>
                      <a:r>
                        <a:rPr lang="es-EC" sz="2400">
                          <a:latin typeface="Times New Roman"/>
                          <a:ea typeface="Calibri"/>
                          <a:cs typeface="Times New Roman"/>
                        </a:rPr>
                        <a:t>$3.120,80</a:t>
                      </a:r>
                    </a:p>
                  </a:txBody>
                  <a:tcPr marL="68580" marR="68580" marT="0" marB="0"/>
                </a:tc>
                <a:extLst>
                  <a:ext uri="{0D108BD9-81ED-4DB2-BD59-A6C34878D82A}">
                    <a16:rowId xmlns:a16="http://schemas.microsoft.com/office/drawing/2014/main" xmlns="" val="10001"/>
                  </a:ext>
                </a:extLst>
              </a:tr>
              <a:tr h="370840">
                <a:tc>
                  <a:txBody>
                    <a:bodyPr/>
                    <a:lstStyle/>
                    <a:p>
                      <a:pPr marL="180340" algn="just">
                        <a:spcAft>
                          <a:spcPts val="0"/>
                        </a:spcAft>
                      </a:pPr>
                      <a:r>
                        <a:rPr lang="es-EC" sz="2400" b="1">
                          <a:latin typeface="Times New Roman"/>
                          <a:ea typeface="Calibri"/>
                          <a:cs typeface="Times New Roman"/>
                        </a:rPr>
                        <a:t>2</a:t>
                      </a:r>
                      <a:endParaRPr lang="es-EC" sz="2400">
                        <a:latin typeface="Times New Roman"/>
                        <a:ea typeface="Calibri"/>
                        <a:cs typeface="Times New Roman"/>
                      </a:endParaRPr>
                    </a:p>
                  </a:txBody>
                  <a:tcPr marL="68580" marR="68580" marT="0" marB="0"/>
                </a:tc>
                <a:tc>
                  <a:txBody>
                    <a:bodyPr/>
                    <a:lstStyle/>
                    <a:p>
                      <a:pPr marL="180340" algn="just">
                        <a:spcAft>
                          <a:spcPts val="0"/>
                        </a:spcAft>
                      </a:pPr>
                      <a:r>
                        <a:rPr lang="es-EC" sz="2400">
                          <a:latin typeface="Times New Roman"/>
                          <a:ea typeface="Calibri"/>
                          <a:cs typeface="Times New Roman"/>
                        </a:rPr>
                        <a:t>Sistemas de vigilancia CCTV</a:t>
                      </a:r>
                    </a:p>
                  </a:txBody>
                  <a:tcPr marL="68580" marR="68580" marT="0" marB="0"/>
                </a:tc>
                <a:tc>
                  <a:txBody>
                    <a:bodyPr/>
                    <a:lstStyle/>
                    <a:p>
                      <a:pPr marL="180340" algn="just">
                        <a:spcAft>
                          <a:spcPts val="0"/>
                        </a:spcAft>
                      </a:pPr>
                      <a:r>
                        <a:rPr lang="es-EC" sz="2400">
                          <a:latin typeface="Times New Roman"/>
                          <a:ea typeface="Calibri"/>
                          <a:cs typeface="Times New Roman"/>
                        </a:rPr>
                        <a:t>$ 8914</a:t>
                      </a:r>
                    </a:p>
                  </a:txBody>
                  <a:tcPr marL="68580" marR="68580" marT="0" marB="0"/>
                </a:tc>
                <a:extLst>
                  <a:ext uri="{0D108BD9-81ED-4DB2-BD59-A6C34878D82A}">
                    <a16:rowId xmlns:a16="http://schemas.microsoft.com/office/drawing/2014/main" xmlns="" val="10002"/>
                  </a:ext>
                </a:extLst>
              </a:tr>
              <a:tr h="370840">
                <a:tc>
                  <a:txBody>
                    <a:bodyPr/>
                    <a:lstStyle/>
                    <a:p>
                      <a:pPr marL="180340" algn="just">
                        <a:spcAft>
                          <a:spcPts val="0"/>
                        </a:spcAft>
                      </a:pPr>
                      <a:r>
                        <a:rPr lang="es-EC" sz="2400" b="1">
                          <a:latin typeface="Times New Roman"/>
                          <a:ea typeface="Calibri"/>
                          <a:cs typeface="Times New Roman"/>
                        </a:rPr>
                        <a:t>3</a:t>
                      </a:r>
                      <a:endParaRPr lang="es-EC" sz="2400">
                        <a:latin typeface="Times New Roman"/>
                        <a:ea typeface="Calibri"/>
                        <a:cs typeface="Times New Roman"/>
                      </a:endParaRPr>
                    </a:p>
                  </a:txBody>
                  <a:tcPr marL="68580" marR="68580" marT="0" marB="0"/>
                </a:tc>
                <a:tc>
                  <a:txBody>
                    <a:bodyPr/>
                    <a:lstStyle/>
                    <a:p>
                      <a:pPr marL="180340" algn="just">
                        <a:spcAft>
                          <a:spcPts val="0"/>
                        </a:spcAft>
                      </a:pPr>
                      <a:r>
                        <a:rPr lang="es-EC" sz="2400">
                          <a:latin typeface="Times New Roman"/>
                          <a:ea typeface="Calibri"/>
                          <a:cs typeface="Times New Roman"/>
                        </a:rPr>
                        <a:t>Sistema de Vigilancia y seguridad Privada</a:t>
                      </a:r>
                    </a:p>
                  </a:txBody>
                  <a:tcPr marL="68580" marR="68580" marT="0" marB="0"/>
                </a:tc>
                <a:tc>
                  <a:txBody>
                    <a:bodyPr/>
                    <a:lstStyle/>
                    <a:p>
                      <a:pPr marL="180340" algn="just">
                        <a:spcAft>
                          <a:spcPts val="0"/>
                        </a:spcAft>
                      </a:pPr>
                      <a:r>
                        <a:rPr lang="es-EC" sz="2400">
                          <a:latin typeface="Times New Roman"/>
                          <a:ea typeface="Calibri"/>
                          <a:cs typeface="Times New Roman"/>
                        </a:rPr>
                        <a:t>$ 15.815,37</a:t>
                      </a:r>
                    </a:p>
                  </a:txBody>
                  <a:tcPr marL="68580" marR="68580" marT="0" marB="0"/>
                </a:tc>
                <a:extLst>
                  <a:ext uri="{0D108BD9-81ED-4DB2-BD59-A6C34878D82A}">
                    <a16:rowId xmlns:a16="http://schemas.microsoft.com/office/drawing/2014/main" xmlns="" val="10003"/>
                  </a:ext>
                </a:extLst>
              </a:tr>
              <a:tr h="370840">
                <a:tc>
                  <a:txBody>
                    <a:bodyPr/>
                    <a:lstStyle/>
                    <a:p>
                      <a:pPr marL="180340" algn="just">
                        <a:spcAft>
                          <a:spcPts val="0"/>
                        </a:spcAft>
                      </a:pPr>
                      <a:r>
                        <a:rPr lang="es-EC" sz="2400" b="1">
                          <a:latin typeface="Times New Roman"/>
                          <a:ea typeface="Calibri"/>
                          <a:cs typeface="Times New Roman"/>
                        </a:rPr>
                        <a:t>4</a:t>
                      </a:r>
                      <a:endParaRPr lang="es-EC" sz="2400">
                        <a:latin typeface="Times New Roman"/>
                        <a:ea typeface="Calibri"/>
                        <a:cs typeface="Times New Roman"/>
                      </a:endParaRPr>
                    </a:p>
                  </a:txBody>
                  <a:tcPr marL="68580" marR="68580" marT="0" marB="0"/>
                </a:tc>
                <a:tc>
                  <a:txBody>
                    <a:bodyPr/>
                    <a:lstStyle/>
                    <a:p>
                      <a:pPr marL="180340" algn="just">
                        <a:spcAft>
                          <a:spcPts val="0"/>
                        </a:spcAft>
                      </a:pPr>
                      <a:r>
                        <a:rPr lang="es-EC" sz="2400">
                          <a:latin typeface="Times New Roman"/>
                          <a:ea typeface="Calibri"/>
                          <a:cs typeface="Times New Roman"/>
                        </a:rPr>
                        <a:t>Sistema de alarma</a:t>
                      </a:r>
                    </a:p>
                  </a:txBody>
                  <a:tcPr marL="68580" marR="68580" marT="0" marB="0"/>
                </a:tc>
                <a:tc>
                  <a:txBody>
                    <a:bodyPr/>
                    <a:lstStyle/>
                    <a:p>
                      <a:pPr marL="180340" algn="just">
                        <a:spcAft>
                          <a:spcPts val="0"/>
                        </a:spcAft>
                      </a:pPr>
                      <a:r>
                        <a:rPr lang="es-EC" sz="2400">
                          <a:latin typeface="Times New Roman"/>
                          <a:ea typeface="Calibri"/>
                          <a:cs typeface="Times New Roman"/>
                        </a:rPr>
                        <a:t>$ 1249</a:t>
                      </a:r>
                    </a:p>
                  </a:txBody>
                  <a:tcPr marL="68580" marR="68580" marT="0" marB="0"/>
                </a:tc>
                <a:extLst>
                  <a:ext uri="{0D108BD9-81ED-4DB2-BD59-A6C34878D82A}">
                    <a16:rowId xmlns:a16="http://schemas.microsoft.com/office/drawing/2014/main" xmlns="" val="10004"/>
                  </a:ext>
                </a:extLst>
              </a:tr>
              <a:tr h="370840">
                <a:tc>
                  <a:txBody>
                    <a:bodyPr/>
                    <a:lstStyle/>
                    <a:p>
                      <a:pPr marL="180340" algn="just">
                        <a:spcAft>
                          <a:spcPts val="0"/>
                        </a:spcAft>
                      </a:pPr>
                      <a:endParaRPr lang="es-EC" sz="2400">
                        <a:latin typeface="Times New Roman"/>
                        <a:ea typeface="Calibri"/>
                        <a:cs typeface="Times New Roman"/>
                      </a:endParaRPr>
                    </a:p>
                  </a:txBody>
                  <a:tcPr marL="68580" marR="68580" marT="0" marB="0"/>
                </a:tc>
                <a:tc>
                  <a:txBody>
                    <a:bodyPr/>
                    <a:lstStyle/>
                    <a:p>
                      <a:pPr marL="180340" algn="just">
                        <a:spcAft>
                          <a:spcPts val="0"/>
                        </a:spcAft>
                      </a:pPr>
                      <a:r>
                        <a:rPr lang="es-EC" sz="2400">
                          <a:latin typeface="Times New Roman"/>
                          <a:ea typeface="Calibri"/>
                          <a:cs typeface="Times New Roman"/>
                        </a:rPr>
                        <a:t>Presupuesto total </a:t>
                      </a:r>
                    </a:p>
                  </a:txBody>
                  <a:tcPr marL="68580" marR="68580" marT="0" marB="0"/>
                </a:tc>
                <a:tc>
                  <a:txBody>
                    <a:bodyPr/>
                    <a:lstStyle/>
                    <a:p>
                      <a:pPr marL="180340" algn="just">
                        <a:spcAft>
                          <a:spcPts val="0"/>
                        </a:spcAft>
                      </a:pPr>
                      <a:r>
                        <a:rPr lang="es-EC" sz="2400" dirty="0">
                          <a:latin typeface="Times New Roman"/>
                          <a:ea typeface="Calibri"/>
                          <a:cs typeface="Times New Roman"/>
                        </a:rPr>
                        <a:t>$29.099,17</a:t>
                      </a: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7200" b="1" dirty="0">
                <a:latin typeface="Algerian" pitchFamily="82" charset="0"/>
              </a:rPr>
              <a:t>Preguntas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graphicFrame>
        <p:nvGraphicFramePr>
          <p:cNvPr id="4" name="3 Marcador de contenido"/>
          <p:cNvGraphicFramePr>
            <a:graphicFrameLocks noGrp="1"/>
          </p:cNvGraphicFramePr>
          <p:nvPr>
            <p:ph idx="1"/>
          </p:nvPr>
        </p:nvGraphicFramePr>
        <p:xfrm>
          <a:off x="457200" y="428604"/>
          <a:ext cx="8229600" cy="5697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 </a:t>
            </a:r>
          </a:p>
        </p:txBody>
      </p:sp>
      <p:pic>
        <p:nvPicPr>
          <p:cNvPr id="4" name="3 Marcador de contenido"/>
          <p:cNvPicPr>
            <a:picLocks noGrp="1"/>
          </p:cNvPicPr>
          <p:nvPr>
            <p:ph idx="1"/>
          </p:nvPr>
        </p:nvPicPr>
        <p:blipFill>
          <a:blip r:embed="rId2"/>
          <a:srcRect l="5601" t="6344" r="6961" b="13562"/>
          <a:stretch>
            <a:fillRect/>
          </a:stretch>
        </p:blipFill>
        <p:spPr bwMode="auto">
          <a:xfrm>
            <a:off x="457200" y="714356"/>
            <a:ext cx="8229600" cy="5267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a:t>PRINCIPALES ACTIVIDADES DELINCUENCIALES DE LA ZONA</a:t>
            </a:r>
          </a:p>
        </p:txBody>
      </p:sp>
      <p:sp>
        <p:nvSpPr>
          <p:cNvPr id="3" name="2 Marcador de contenido"/>
          <p:cNvSpPr>
            <a:spLocks noGrp="1"/>
          </p:cNvSpPr>
          <p:nvPr>
            <p:ph sz="half" idx="1"/>
          </p:nvPr>
        </p:nvSpPr>
        <p:spPr/>
        <p:txBody>
          <a:bodyPr>
            <a:normAutofit fontScale="92500" lnSpcReduction="10000"/>
          </a:bodyPr>
          <a:lstStyle/>
          <a:p>
            <a:r>
              <a:rPr lang="es-EC" dirty="0"/>
              <a:t>Robo a personas</a:t>
            </a:r>
          </a:p>
          <a:p>
            <a:r>
              <a:rPr lang="es-EC" dirty="0"/>
              <a:t>Robo a domicilios</a:t>
            </a:r>
          </a:p>
          <a:p>
            <a:r>
              <a:rPr lang="es-EC" dirty="0"/>
              <a:t>Robo a Unidades Económicas</a:t>
            </a:r>
          </a:p>
          <a:p>
            <a:r>
              <a:rPr lang="es-EC" dirty="0"/>
              <a:t>Robo a carros</a:t>
            </a:r>
          </a:p>
          <a:p>
            <a:r>
              <a:rPr lang="es-EC" dirty="0"/>
              <a:t>Robo a motos</a:t>
            </a:r>
          </a:p>
          <a:p>
            <a:r>
              <a:rPr lang="es-EC" dirty="0"/>
              <a:t>Robo de bienes, Accesorios y autopartes de vehículos</a:t>
            </a:r>
          </a:p>
          <a:p>
            <a:r>
              <a:rPr lang="es-EC" dirty="0"/>
              <a:t>Robo de Ejes Viales o carreteras</a:t>
            </a:r>
          </a:p>
        </p:txBody>
      </p:sp>
      <p:pic>
        <p:nvPicPr>
          <p:cNvPr id="8" name="Picture 2"/>
          <p:cNvPicPr>
            <a:picLocks noGrp="1" noChangeAspect="1" noChangeArrowheads="1"/>
          </p:cNvPicPr>
          <p:nvPr>
            <p:ph sz="half" idx="2"/>
          </p:nvPr>
        </p:nvPicPr>
        <p:blipFill>
          <a:blip r:embed="rId2" cstate="print"/>
          <a:srcRect l="6958" t="9764" r="8136" b="8435"/>
          <a:stretch>
            <a:fillRect/>
          </a:stretch>
        </p:blipFill>
        <p:spPr bwMode="auto">
          <a:xfrm>
            <a:off x="4357687" y="1928802"/>
            <a:ext cx="4396184" cy="421484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Formulación del problema </a:t>
            </a:r>
          </a:p>
        </p:txBody>
      </p:sp>
      <p:sp>
        <p:nvSpPr>
          <p:cNvPr id="8" name="7 Marcador de contenido"/>
          <p:cNvSpPr>
            <a:spLocks noGrp="1"/>
          </p:cNvSpPr>
          <p:nvPr>
            <p:ph idx="1"/>
          </p:nvPr>
        </p:nvSpPr>
        <p:spPr/>
        <p:txBody>
          <a:bodyPr/>
          <a:lstStyle/>
          <a:p>
            <a:r>
              <a:rPr lang="es-EC" dirty="0"/>
              <a:t> ¿Por causa de la materialización de los riesgos de origen antropico, cómo puede ser afectada las instalaciones del Nuevo Mercado 24 de Mayo?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857232"/>
            <a:ext cx="8229600" cy="1066800"/>
          </a:xfrm>
        </p:spPr>
        <p:txBody>
          <a:bodyPr>
            <a:normAutofit/>
          </a:bodyPr>
          <a:lstStyle/>
          <a:p>
            <a:r>
              <a:rPr lang="es-EC" sz="6000" dirty="0">
                <a:latin typeface="Times New Roman" pitchFamily="18" charset="0"/>
                <a:cs typeface="Times New Roman" pitchFamily="18" charset="0"/>
              </a:rPr>
              <a:t>Objetivos</a:t>
            </a:r>
          </a:p>
        </p:txBody>
      </p:sp>
      <p:sp>
        <p:nvSpPr>
          <p:cNvPr id="5" name="4 Marcador de contenido"/>
          <p:cNvSpPr>
            <a:spLocks noGrp="1"/>
          </p:cNvSpPr>
          <p:nvPr>
            <p:ph sz="half" idx="1"/>
          </p:nvPr>
        </p:nvSpPr>
        <p:spPr>
          <a:xfrm>
            <a:off x="214282" y="2000240"/>
            <a:ext cx="4352956" cy="4525963"/>
          </a:xfrm>
        </p:spPr>
        <p:txBody>
          <a:bodyPr>
            <a:normAutofit fontScale="62500" lnSpcReduction="20000"/>
          </a:bodyPr>
          <a:lstStyle/>
          <a:p>
            <a:pPr lvl="1"/>
            <a:r>
              <a:rPr lang="es-EC" sz="3300" b="1" dirty="0">
                <a:latin typeface="Times New Roman" pitchFamily="18" charset="0"/>
                <a:cs typeface="Times New Roman" pitchFamily="18" charset="0"/>
              </a:rPr>
              <a:t>Objetivo general</a:t>
            </a:r>
            <a:endParaRPr lang="es-EC" sz="3300" b="1" i="1" dirty="0">
              <a:latin typeface="Times New Roman" pitchFamily="18" charset="0"/>
              <a:cs typeface="Times New Roman" pitchFamily="18" charset="0"/>
            </a:endParaRPr>
          </a:p>
          <a:p>
            <a:r>
              <a:rPr lang="es-EC" dirty="0">
                <a:latin typeface="Times New Roman" pitchFamily="18" charset="0"/>
                <a:cs typeface="Times New Roman" pitchFamily="18" charset="0"/>
              </a:rPr>
              <a:t>Determinar los riesgos de origen antropico que pueden afectar a las personas y bienes del Nuevo Mercado 24 de Mayo del cantón Otavalo, Provincia de Imbabura, a fin de proponer un plan de seguridad física que garantice el desarrollo de las actividades de la institución en un ambiente de paz y seguridad.</a:t>
            </a:r>
          </a:p>
        </p:txBody>
      </p:sp>
      <p:sp>
        <p:nvSpPr>
          <p:cNvPr id="6" name="5 Marcador de contenido"/>
          <p:cNvSpPr>
            <a:spLocks noGrp="1"/>
          </p:cNvSpPr>
          <p:nvPr>
            <p:ph sz="half" idx="2"/>
          </p:nvPr>
        </p:nvSpPr>
        <p:spPr>
          <a:xfrm>
            <a:off x="4429124" y="1428736"/>
            <a:ext cx="4500594" cy="4697427"/>
          </a:xfrm>
        </p:spPr>
        <p:txBody>
          <a:bodyPr>
            <a:normAutofit fontScale="62500" lnSpcReduction="20000"/>
          </a:bodyPr>
          <a:lstStyle/>
          <a:p>
            <a:pPr lvl="1"/>
            <a:r>
              <a:rPr lang="es-EC" sz="3300" b="1" dirty="0">
                <a:latin typeface="Times New Roman" pitchFamily="18" charset="0"/>
                <a:cs typeface="Times New Roman" pitchFamily="18" charset="0"/>
              </a:rPr>
              <a:t>Objetivos específicos </a:t>
            </a:r>
            <a:endParaRPr lang="es-EC" sz="3300" b="1" i="1" dirty="0">
              <a:latin typeface="Times New Roman" pitchFamily="18" charset="0"/>
              <a:cs typeface="Times New Roman" pitchFamily="18" charset="0"/>
            </a:endParaRPr>
          </a:p>
          <a:p>
            <a:r>
              <a:rPr lang="es-EC" dirty="0">
                <a:latin typeface="Times New Roman" pitchFamily="18" charset="0"/>
                <a:cs typeface="Times New Roman" pitchFamily="18" charset="0"/>
              </a:rPr>
              <a:t>Definir los principales riesgos de origen antropico a los cuales se encuentra expuesto el Nuevo Mercado 24 de Mayo, tal como el impacto y los efectos que pueden producir los riesgos a las personas, los equipos, los materiales y herramientas al momento de su materialización.</a:t>
            </a:r>
          </a:p>
          <a:p>
            <a:r>
              <a:rPr lang="es-EC" dirty="0">
                <a:latin typeface="Times New Roman" pitchFamily="18" charset="0"/>
                <a:cs typeface="Times New Roman" pitchFamily="18" charset="0"/>
              </a:rPr>
              <a:t>Establecer por medio de un estudio de seguridad y el análisis de riesgos, el nivel de seguridad física que mantiene el Nuevo Mercado 24 de Mayo, mediante el cual permita determinar las estrategias y mecanismos a ser utilizados.</a:t>
            </a:r>
          </a:p>
          <a:p>
            <a:r>
              <a:rPr lang="es-EC" dirty="0">
                <a:latin typeface="Times New Roman" pitchFamily="18" charset="0"/>
                <a:cs typeface="Times New Roman" pitchFamily="18" charset="0"/>
              </a:rPr>
              <a:t>Determinar las posibles causas de los niveles de seguridad mantenidos en las instalaciones del Nuevo Mercado 24 de Mayo, debido al inadecuado control en los accesos hacia las instalaciones.</a:t>
            </a:r>
          </a:p>
          <a:p>
            <a:r>
              <a:rPr lang="es-EC" dirty="0">
                <a:latin typeface="Times New Roman" pitchFamily="18" charset="0"/>
                <a:cs typeface="Times New Roman" pitchFamily="18" charset="0"/>
              </a:rPr>
              <a:t>Sugerir un plan de seguridad física a fin de disminuir las afectaciones a la seguridad del Nuevo Mercado 24 de Mayo.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968</TotalTime>
  <Words>1542</Words>
  <Application>Microsoft Office PowerPoint</Application>
  <PresentationFormat>Presentación en pantalla (4:3)</PresentationFormat>
  <Paragraphs>210</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Brío</vt:lpstr>
      <vt:lpstr> </vt:lpstr>
      <vt:lpstr>DESCRIPCIÓN </vt:lpstr>
      <vt:lpstr>Presentación de PowerPoint</vt:lpstr>
      <vt:lpstr>CAPITULO I: EL PROBLEMA </vt:lpstr>
      <vt:lpstr> </vt:lpstr>
      <vt:lpstr> </vt:lpstr>
      <vt:lpstr>PRINCIPALES ACTIVIDADES DELINCUENCIALES DE LA ZONA</vt:lpstr>
      <vt:lpstr>Formulación del problema </vt:lpstr>
      <vt:lpstr>Objetivos</vt:lpstr>
      <vt:lpstr>CAPITULO II: MARCO REFERENCIAL</vt:lpstr>
      <vt:lpstr>CAPITULO III: METODOLOGÍA DE LA INVESTIGACIÓN </vt:lpstr>
      <vt:lpstr>TIPOS DE TÉCNICAS UTILIZADAS</vt:lpstr>
      <vt:lpstr> </vt:lpstr>
      <vt:lpstr>CAPÍTULO IV: ANÁLISIS E INTERPRETACIÓN DE RESULTADOS </vt:lpstr>
      <vt:lpstr>ESTUDIO DE SEGURIDAD </vt:lpstr>
      <vt:lpstr>CLASIFICACIÓN DE ZONAS </vt:lpstr>
      <vt:lpstr> </vt:lpstr>
      <vt:lpstr> </vt:lpstr>
      <vt:lpstr>Auditoria de la instalación y el perímetro </vt:lpstr>
      <vt:lpstr> </vt:lpstr>
      <vt:lpstr> </vt:lpstr>
      <vt:lpstr>AUDITORIA DE LOS SERVICIOS DE VIGILANCIA HUMANA</vt:lpstr>
      <vt:lpstr>AUDITORIA DEL ESTACIONAMIENTO DE AUTOMÓVILES Y CONTROL DE VEHÍCULOS Y PERSONAS</vt:lpstr>
      <vt:lpstr>AUDITORIA DEL SISTEMA DE ILUMINACIÓN PROTECTIVA</vt:lpstr>
      <vt:lpstr>AUDITORIA DE PUERTAS Y CERRADURAS</vt:lpstr>
      <vt:lpstr>Resultados de la Auditoria de los sistemas electrónicos de seguridad</vt:lpstr>
      <vt:lpstr>MATRIZ DE RIESGOS DEL METODO MOSLER </vt:lpstr>
      <vt:lpstr>MAPA DE RIESGOS </vt:lpstr>
      <vt:lpstr>CONCLUSIONES</vt:lpstr>
      <vt:lpstr>RECOMENDACIONES </vt:lpstr>
      <vt:lpstr>Propuesta </vt:lpstr>
      <vt:lpstr>Verjas fijas</vt:lpstr>
      <vt:lpstr>Áreas de implementación </vt:lpstr>
      <vt:lpstr>CERRAMIENTO CON ALAMBRE DE PUAS</vt:lpstr>
      <vt:lpstr>Sistema de Vigilancia (CCTV)</vt:lpstr>
      <vt:lpstr> </vt:lpstr>
      <vt:lpstr>Contratación de servicio de vigilancia y seguridad privada</vt:lpstr>
      <vt:lpstr> </vt:lpstr>
      <vt:lpstr>CARACTERÍSTICAS </vt:lpstr>
      <vt:lpstr>SISTEMA DE ALARMA CON SENSORES</vt:lpstr>
      <vt:lpstr>CARACTERÍSTICAS </vt:lpstr>
      <vt:lpstr>PRESUPUESTO DEL PROYECTO </vt:lpstr>
      <vt:lpstr>Preguntas </vt:lpstr>
    </vt:vector>
  </TitlesOfParts>
  <Company>Breldyng 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Usuario</dc:creator>
  <cp:lastModifiedBy>Digital Service</cp:lastModifiedBy>
  <cp:revision>96</cp:revision>
  <dcterms:created xsi:type="dcterms:W3CDTF">2019-11-08T02:04:26Z</dcterms:created>
  <dcterms:modified xsi:type="dcterms:W3CDTF">2020-03-02T19:25:52Z</dcterms:modified>
</cp:coreProperties>
</file>