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5"/>
  </p:notesMasterIdLst>
  <p:handoutMasterIdLst>
    <p:handoutMasterId r:id="rId46"/>
  </p:handoutMasterIdLst>
  <p:sldIdLst>
    <p:sldId id="578" r:id="rId2"/>
    <p:sldId id="519" r:id="rId3"/>
    <p:sldId id="582" r:id="rId4"/>
    <p:sldId id="594" r:id="rId5"/>
    <p:sldId id="543" r:id="rId6"/>
    <p:sldId id="523" r:id="rId7"/>
    <p:sldId id="524" r:id="rId8"/>
    <p:sldId id="546" r:id="rId9"/>
    <p:sldId id="550" r:id="rId10"/>
    <p:sldId id="527" r:id="rId11"/>
    <p:sldId id="526" r:id="rId12"/>
    <p:sldId id="538" r:id="rId13"/>
    <p:sldId id="539" r:id="rId14"/>
    <p:sldId id="572" r:id="rId15"/>
    <p:sldId id="571" r:id="rId16"/>
    <p:sldId id="549" r:id="rId17"/>
    <p:sldId id="529" r:id="rId18"/>
    <p:sldId id="545" r:id="rId19"/>
    <p:sldId id="530" r:id="rId20"/>
    <p:sldId id="552" r:id="rId21"/>
    <p:sldId id="553" r:id="rId22"/>
    <p:sldId id="554" r:id="rId23"/>
    <p:sldId id="555" r:id="rId24"/>
    <p:sldId id="589" r:id="rId25"/>
    <p:sldId id="557" r:id="rId26"/>
    <p:sldId id="531" r:id="rId27"/>
    <p:sldId id="532" r:id="rId28"/>
    <p:sldId id="533" r:id="rId29"/>
    <p:sldId id="590" r:id="rId30"/>
    <p:sldId id="540" r:id="rId31"/>
    <p:sldId id="574" r:id="rId32"/>
    <p:sldId id="573" r:id="rId33"/>
    <p:sldId id="591" r:id="rId34"/>
    <p:sldId id="579" r:id="rId35"/>
    <p:sldId id="560" r:id="rId36"/>
    <p:sldId id="561" r:id="rId37"/>
    <p:sldId id="562" r:id="rId38"/>
    <p:sldId id="586" r:id="rId39"/>
    <p:sldId id="537" r:id="rId40"/>
    <p:sldId id="587" r:id="rId41"/>
    <p:sldId id="588" r:id="rId42"/>
    <p:sldId id="566" r:id="rId43"/>
    <p:sldId id="575" r:id="rId44"/>
  </p:sldIdLst>
  <p:sldSz cx="12190413"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08E"/>
    <a:srgbClr val="B4C6E7"/>
    <a:srgbClr val="99CC00"/>
    <a:srgbClr val="7C287D"/>
    <a:srgbClr val="3E58AC"/>
    <a:srgbClr val="00FFCC"/>
    <a:srgbClr val="FFBE48"/>
    <a:srgbClr val="FFC409"/>
    <a:srgbClr val="FFFF66"/>
    <a:srgbClr val="D3CE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95F2FD-E01C-4CDC-BF23-648D937E9202}" v="96" dt="2020-01-28T18:32:02.262"/>
    <p1510:client id="{97BEF290-7770-4E92-A7F2-B57AE2EA0222}" v="132" dt="2020-01-31T12:16:10.279"/>
    <p1510:client id="{AFF3C5F5-FC68-43D7-82FA-094B41F99DF9}" v="672" dt="2020-01-28T12:50:01.804"/>
    <p1510:client id="{D9A8B588-C5FA-4D72-84AB-496C0214AA87}" v="158" dt="2020-01-28T12:56:26.23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5637" autoAdjust="0"/>
  </p:normalViewPr>
  <p:slideViewPr>
    <p:cSldViewPr>
      <p:cViewPr varScale="1">
        <p:scale>
          <a:sx n="60" d="100"/>
          <a:sy n="60" d="100"/>
        </p:scale>
        <p:origin x="1056" y="66"/>
      </p:cViewPr>
      <p:guideLst>
        <p:guide orient="horz" pos="2160"/>
        <p:guide pos="3840"/>
      </p:guideLst>
    </p:cSldViewPr>
  </p:slideViewPr>
  <p:notesTextViewPr>
    <p:cViewPr>
      <p:scale>
        <a:sx n="1" d="1"/>
        <a:sy n="1" d="1"/>
      </p:scale>
      <p:origin x="0" y="0"/>
    </p:cViewPr>
  </p:notesTextViewPr>
  <p:notesViewPr>
    <p:cSldViewPr>
      <p:cViewPr varScale="1">
        <p:scale>
          <a:sx n="53" d="100"/>
          <a:sy n="53" d="100"/>
        </p:scale>
        <p:origin x="-28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selyn Abigail Alejandro Guallichico" userId="146f118092d88ca1" providerId="Windows Live" clId="Web-{AFF3C5F5-FC68-43D7-82FA-094B41F99DF9}"/>
    <pc:docChg chg="addSld delSld modSld sldOrd">
      <pc:chgData name="Josselyn Abigail Alejandro Guallichico" userId="146f118092d88ca1" providerId="Windows Live" clId="Web-{AFF3C5F5-FC68-43D7-82FA-094B41F99DF9}" dt="2020-01-28T12:50:00.991" v="646" actId="20577"/>
      <pc:docMkLst>
        <pc:docMk/>
      </pc:docMkLst>
      <pc:sldChg chg="modSp">
        <pc:chgData name="Josselyn Abigail Alejandro Guallichico" userId="146f118092d88ca1" providerId="Windows Live" clId="Web-{AFF3C5F5-FC68-43D7-82FA-094B41F99DF9}" dt="2020-01-28T11:59:09.670" v="1" actId="1076"/>
        <pc:sldMkLst>
          <pc:docMk/>
          <pc:sldMk cId="3205562001" sldId="526"/>
        </pc:sldMkLst>
        <pc:spChg chg="mod">
          <ac:chgData name="Josselyn Abigail Alejandro Guallichico" userId="146f118092d88ca1" providerId="Windows Live" clId="Web-{AFF3C5F5-FC68-43D7-82FA-094B41F99DF9}" dt="2020-01-28T11:59:09.670" v="1" actId="1076"/>
          <ac:spMkLst>
            <pc:docMk/>
            <pc:sldMk cId="3205562001" sldId="526"/>
            <ac:spMk id="26" creationId="{00000000-0000-0000-0000-000000000000}"/>
          </ac:spMkLst>
        </pc:spChg>
      </pc:sldChg>
      <pc:sldChg chg="ord">
        <pc:chgData name="Josselyn Abigail Alejandro Guallichico" userId="146f118092d88ca1" providerId="Windows Live" clId="Web-{AFF3C5F5-FC68-43D7-82FA-094B41F99DF9}" dt="2020-01-28T12:02:44.753" v="3"/>
        <pc:sldMkLst>
          <pc:docMk/>
          <pc:sldMk cId="3277554498" sldId="531"/>
        </pc:sldMkLst>
      </pc:sldChg>
      <pc:sldChg chg="addSp delSp modSp">
        <pc:chgData name="Josselyn Abigail Alejandro Guallichico" userId="146f118092d88ca1" providerId="Windows Live" clId="Web-{AFF3C5F5-FC68-43D7-82FA-094B41F99DF9}" dt="2020-01-28T12:35:54.704" v="547" actId="1076"/>
        <pc:sldMkLst>
          <pc:docMk/>
          <pc:sldMk cId="2210136630" sldId="532"/>
        </pc:sldMkLst>
        <pc:spChg chg="mod">
          <ac:chgData name="Josselyn Abigail Alejandro Guallichico" userId="146f118092d88ca1" providerId="Windows Live" clId="Web-{AFF3C5F5-FC68-43D7-82FA-094B41F99DF9}" dt="2020-01-28T12:34:15.938" v="532" actId="1076"/>
          <ac:spMkLst>
            <pc:docMk/>
            <pc:sldMk cId="2210136630" sldId="532"/>
            <ac:spMk id="18" creationId="{00000000-0000-0000-0000-000000000000}"/>
          </ac:spMkLst>
        </pc:spChg>
        <pc:spChg chg="mod">
          <ac:chgData name="Josselyn Abigail Alejandro Guallichico" userId="146f118092d88ca1" providerId="Windows Live" clId="Web-{AFF3C5F5-FC68-43D7-82FA-094B41F99DF9}" dt="2020-01-28T12:34:07.297" v="530" actId="1076"/>
          <ac:spMkLst>
            <pc:docMk/>
            <pc:sldMk cId="2210136630" sldId="532"/>
            <ac:spMk id="19" creationId="{00000000-0000-0000-0000-000000000000}"/>
          </ac:spMkLst>
        </pc:spChg>
        <pc:spChg chg="mod">
          <ac:chgData name="Josselyn Abigail Alejandro Guallichico" userId="146f118092d88ca1" providerId="Windows Live" clId="Web-{AFF3C5F5-FC68-43D7-82FA-094B41F99DF9}" dt="2020-01-28T12:33:49.047" v="519" actId="1076"/>
          <ac:spMkLst>
            <pc:docMk/>
            <pc:sldMk cId="2210136630" sldId="532"/>
            <ac:spMk id="20" creationId="{00000000-0000-0000-0000-000000000000}"/>
          </ac:spMkLst>
        </pc:spChg>
        <pc:spChg chg="mod">
          <ac:chgData name="Josselyn Abigail Alejandro Guallichico" userId="146f118092d88ca1" providerId="Windows Live" clId="Web-{AFF3C5F5-FC68-43D7-82FA-094B41F99DF9}" dt="2020-01-28T12:33:45.641" v="518" actId="1076"/>
          <ac:spMkLst>
            <pc:docMk/>
            <pc:sldMk cId="2210136630" sldId="532"/>
            <ac:spMk id="21" creationId="{00000000-0000-0000-0000-000000000000}"/>
          </ac:spMkLst>
        </pc:spChg>
        <pc:spChg chg="mod">
          <ac:chgData name="Josselyn Abigail Alejandro Guallichico" userId="146f118092d88ca1" providerId="Windows Live" clId="Web-{AFF3C5F5-FC68-43D7-82FA-094B41F99DF9}" dt="2020-01-28T12:33:00.063" v="504"/>
          <ac:spMkLst>
            <pc:docMk/>
            <pc:sldMk cId="2210136630" sldId="532"/>
            <ac:spMk id="22" creationId="{00000000-0000-0000-0000-000000000000}"/>
          </ac:spMkLst>
        </pc:spChg>
        <pc:spChg chg="mod">
          <ac:chgData name="Josselyn Abigail Alejandro Guallichico" userId="146f118092d88ca1" providerId="Windows Live" clId="Web-{AFF3C5F5-FC68-43D7-82FA-094B41F99DF9}" dt="2020-01-28T12:33:40.985" v="517" actId="1076"/>
          <ac:spMkLst>
            <pc:docMk/>
            <pc:sldMk cId="2210136630" sldId="532"/>
            <ac:spMk id="23" creationId="{00000000-0000-0000-0000-000000000000}"/>
          </ac:spMkLst>
        </pc:spChg>
        <pc:picChg chg="add del mod">
          <ac:chgData name="Josselyn Abigail Alejandro Guallichico" userId="146f118092d88ca1" providerId="Windows Live" clId="Web-{AFF3C5F5-FC68-43D7-82FA-094B41F99DF9}" dt="2020-01-28T12:30:20.280" v="450"/>
          <ac:picMkLst>
            <pc:docMk/>
            <pc:sldMk cId="2210136630" sldId="532"/>
            <ac:picMk id="2" creationId="{D6B2B2F9-F4B2-442A-B560-19F60EE5E079}"/>
          </ac:picMkLst>
        </pc:picChg>
        <pc:picChg chg="add mod ord modCrop">
          <ac:chgData name="Josselyn Abigail Alejandro Guallichico" userId="146f118092d88ca1" providerId="Windows Live" clId="Web-{AFF3C5F5-FC68-43D7-82FA-094B41F99DF9}" dt="2020-01-28T12:33:28.625" v="515"/>
          <ac:picMkLst>
            <pc:docMk/>
            <pc:sldMk cId="2210136630" sldId="532"/>
            <ac:picMk id="7" creationId="{CA37D305-7057-4490-84C1-3623B356EBE7}"/>
          </ac:picMkLst>
        </pc:picChg>
        <pc:picChg chg="add mod">
          <ac:chgData name="Josselyn Abigail Alejandro Guallichico" userId="146f118092d88ca1" providerId="Windows Live" clId="Web-{AFF3C5F5-FC68-43D7-82FA-094B41F99DF9}" dt="2020-01-28T12:35:37.110" v="537" actId="1076"/>
          <ac:picMkLst>
            <pc:docMk/>
            <pc:sldMk cId="2210136630" sldId="532"/>
            <ac:picMk id="13" creationId="{5EE61953-D049-46D1-8765-14DB5B15E0E6}"/>
          </ac:picMkLst>
        </pc:picChg>
        <pc:picChg chg="add mod">
          <ac:chgData name="Josselyn Abigail Alejandro Guallichico" userId="146f118092d88ca1" providerId="Windows Live" clId="Web-{AFF3C5F5-FC68-43D7-82FA-094B41F99DF9}" dt="2020-01-28T12:35:42.439" v="539" actId="1076"/>
          <ac:picMkLst>
            <pc:docMk/>
            <pc:sldMk cId="2210136630" sldId="532"/>
            <ac:picMk id="26" creationId="{1D5AEB10-273C-41B4-BB2B-AB4F6F21C9A5}"/>
          </ac:picMkLst>
        </pc:picChg>
        <pc:picChg chg="add mod">
          <ac:chgData name="Josselyn Abigail Alejandro Guallichico" userId="146f118092d88ca1" providerId="Windows Live" clId="Web-{AFF3C5F5-FC68-43D7-82FA-094B41F99DF9}" dt="2020-01-28T12:35:45.470" v="541" actId="1076"/>
          <ac:picMkLst>
            <pc:docMk/>
            <pc:sldMk cId="2210136630" sldId="532"/>
            <ac:picMk id="32" creationId="{A7BCE32A-662B-4D53-B405-B214608AE914}"/>
          </ac:picMkLst>
        </pc:picChg>
        <pc:picChg chg="add mod">
          <ac:chgData name="Josselyn Abigail Alejandro Guallichico" userId="146f118092d88ca1" providerId="Windows Live" clId="Web-{AFF3C5F5-FC68-43D7-82FA-094B41F99DF9}" dt="2020-01-28T12:35:48.704" v="543" actId="1076"/>
          <ac:picMkLst>
            <pc:docMk/>
            <pc:sldMk cId="2210136630" sldId="532"/>
            <ac:picMk id="33" creationId="{B5D3E53B-D8F8-4987-B272-8A18AB264D81}"/>
          </ac:picMkLst>
        </pc:picChg>
        <pc:picChg chg="add mod">
          <ac:chgData name="Josselyn Abigail Alejandro Guallichico" userId="146f118092d88ca1" providerId="Windows Live" clId="Web-{AFF3C5F5-FC68-43D7-82FA-094B41F99DF9}" dt="2020-01-28T12:35:51.798" v="545" actId="1076"/>
          <ac:picMkLst>
            <pc:docMk/>
            <pc:sldMk cId="2210136630" sldId="532"/>
            <ac:picMk id="34" creationId="{E6B7336A-18E6-4137-8A44-DFF62D32C67D}"/>
          </ac:picMkLst>
        </pc:picChg>
        <pc:picChg chg="add mod">
          <ac:chgData name="Josselyn Abigail Alejandro Guallichico" userId="146f118092d88ca1" providerId="Windows Live" clId="Web-{AFF3C5F5-FC68-43D7-82FA-094B41F99DF9}" dt="2020-01-28T12:35:54.704" v="547" actId="1076"/>
          <ac:picMkLst>
            <pc:docMk/>
            <pc:sldMk cId="2210136630" sldId="532"/>
            <ac:picMk id="35" creationId="{B0E27245-2630-4FA4-B4AA-AF30311D4D23}"/>
          </ac:picMkLst>
        </pc:picChg>
      </pc:sldChg>
      <pc:sldChg chg="addSp delSp modSp">
        <pc:chgData name="Josselyn Abigail Alejandro Guallichico" userId="146f118092d88ca1" providerId="Windows Live" clId="Web-{AFF3C5F5-FC68-43D7-82FA-094B41F99DF9}" dt="2020-01-28T12:42:53.238" v="606" actId="1076"/>
        <pc:sldMkLst>
          <pc:docMk/>
          <pc:sldMk cId="713416895" sldId="533"/>
        </pc:sldMkLst>
        <pc:spChg chg="mod">
          <ac:chgData name="Josselyn Abigail Alejandro Guallichico" userId="146f118092d88ca1" providerId="Windows Live" clId="Web-{AFF3C5F5-FC68-43D7-82FA-094B41F99DF9}" dt="2020-01-28T12:38:34.018" v="572" actId="1076"/>
          <ac:spMkLst>
            <pc:docMk/>
            <pc:sldMk cId="713416895" sldId="533"/>
            <ac:spMk id="3" creationId="{00000000-0000-0000-0000-000000000000}"/>
          </ac:spMkLst>
        </pc:spChg>
        <pc:spChg chg="mod">
          <ac:chgData name="Josselyn Abigail Alejandro Guallichico" userId="146f118092d88ca1" providerId="Windows Live" clId="Web-{AFF3C5F5-FC68-43D7-82FA-094B41F99DF9}" dt="2020-01-28T12:38:29.846" v="571" actId="1076"/>
          <ac:spMkLst>
            <pc:docMk/>
            <pc:sldMk cId="713416895" sldId="533"/>
            <ac:spMk id="4" creationId="{00000000-0000-0000-0000-000000000000}"/>
          </ac:spMkLst>
        </pc:spChg>
        <pc:spChg chg="add del mod">
          <ac:chgData name="Josselyn Abigail Alejandro Guallichico" userId="146f118092d88ca1" providerId="Windows Live" clId="Web-{AFF3C5F5-FC68-43D7-82FA-094B41F99DF9}" dt="2020-01-28T12:41:00.019" v="596"/>
          <ac:spMkLst>
            <pc:docMk/>
            <pc:sldMk cId="713416895" sldId="533"/>
            <ac:spMk id="19" creationId="{BC891D4F-CD94-4D2A-ACB9-4BC669328123}"/>
          </ac:spMkLst>
        </pc:spChg>
        <pc:spChg chg="mod">
          <ac:chgData name="Josselyn Abigail Alejandro Guallichico" userId="146f118092d88ca1" providerId="Windows Live" clId="Web-{AFF3C5F5-FC68-43D7-82FA-094B41F99DF9}" dt="2020-01-28T12:39:16.190" v="584" actId="1076"/>
          <ac:spMkLst>
            <pc:docMk/>
            <pc:sldMk cId="713416895" sldId="533"/>
            <ac:spMk id="20" creationId="{00000000-0000-0000-0000-000000000000}"/>
          </ac:spMkLst>
        </pc:spChg>
        <pc:spChg chg="mod">
          <ac:chgData name="Josselyn Abigail Alejandro Guallichico" userId="146f118092d88ca1" providerId="Windows Live" clId="Web-{AFF3C5F5-FC68-43D7-82FA-094B41F99DF9}" dt="2020-01-28T12:41:19.597" v="604" actId="1076"/>
          <ac:spMkLst>
            <pc:docMk/>
            <pc:sldMk cId="713416895" sldId="533"/>
            <ac:spMk id="21" creationId="{00000000-0000-0000-0000-000000000000}"/>
          </ac:spMkLst>
        </pc:spChg>
        <pc:spChg chg="mod">
          <ac:chgData name="Josselyn Abigail Alejandro Guallichico" userId="146f118092d88ca1" providerId="Windows Live" clId="Web-{AFF3C5F5-FC68-43D7-82FA-094B41F99DF9}" dt="2020-01-28T12:42:53.238" v="606" actId="1076"/>
          <ac:spMkLst>
            <pc:docMk/>
            <pc:sldMk cId="713416895" sldId="533"/>
            <ac:spMk id="22" creationId="{00000000-0000-0000-0000-000000000000}"/>
          </ac:spMkLst>
        </pc:spChg>
        <pc:picChg chg="add mod">
          <ac:chgData name="Josselyn Abigail Alejandro Guallichico" userId="146f118092d88ca1" providerId="Windows Live" clId="Web-{AFF3C5F5-FC68-43D7-82FA-094B41F99DF9}" dt="2020-01-28T12:37:28.627" v="551" actId="1076"/>
          <ac:picMkLst>
            <pc:docMk/>
            <pc:sldMk cId="713416895" sldId="533"/>
            <ac:picMk id="2" creationId="{0EFFA30D-7DC7-4001-B72C-3E99B18ACD3E}"/>
          </ac:picMkLst>
        </pc:picChg>
        <pc:picChg chg="add mod">
          <ac:chgData name="Josselyn Abigail Alejandro Guallichico" userId="146f118092d88ca1" providerId="Windows Live" clId="Web-{AFF3C5F5-FC68-43D7-82FA-094B41F99DF9}" dt="2020-01-28T12:38:22.830" v="567" actId="1076"/>
          <ac:picMkLst>
            <pc:docMk/>
            <pc:sldMk cId="713416895" sldId="533"/>
            <ac:picMk id="7" creationId="{8CBCF298-2E50-4C26-9E46-D0995D78D4CD}"/>
          </ac:picMkLst>
        </pc:picChg>
        <pc:picChg chg="add mod">
          <ac:chgData name="Josselyn Abigail Alejandro Guallichico" userId="146f118092d88ca1" providerId="Windows Live" clId="Web-{AFF3C5F5-FC68-43D7-82FA-094B41F99DF9}" dt="2020-01-28T12:38:56.455" v="576" actId="1076"/>
          <ac:picMkLst>
            <pc:docMk/>
            <pc:sldMk cId="713416895" sldId="533"/>
            <ac:picMk id="15" creationId="{7A238B02-6B14-413E-B90F-3054F16C6BE7}"/>
          </ac:picMkLst>
        </pc:picChg>
        <pc:picChg chg="add mod">
          <ac:chgData name="Josselyn Abigail Alejandro Guallichico" userId="146f118092d88ca1" providerId="Windows Live" clId="Web-{AFF3C5F5-FC68-43D7-82FA-094B41F99DF9}" dt="2020-01-28T12:41:12.394" v="601" actId="1076"/>
          <ac:picMkLst>
            <pc:docMk/>
            <pc:sldMk cId="713416895" sldId="533"/>
            <ac:picMk id="17" creationId="{960BB90B-FF3D-4BD3-946C-D1A103E48677}"/>
          </ac:picMkLst>
        </pc:picChg>
      </pc:sldChg>
      <pc:sldChg chg="addSp modSp">
        <pc:chgData name="Josselyn Abigail Alejandro Guallichico" userId="146f118092d88ca1" providerId="Windows Live" clId="Web-{AFF3C5F5-FC68-43D7-82FA-094B41F99DF9}" dt="2020-01-28T12:50:00.991" v="645" actId="20577"/>
        <pc:sldMkLst>
          <pc:docMk/>
          <pc:sldMk cId="3027738568" sldId="537"/>
        </pc:sldMkLst>
        <pc:spChg chg="add mod">
          <ac:chgData name="Josselyn Abigail Alejandro Guallichico" userId="146f118092d88ca1" providerId="Windows Live" clId="Web-{AFF3C5F5-FC68-43D7-82FA-094B41F99DF9}" dt="2020-01-28T12:49:51.866" v="642" actId="1076"/>
          <ac:spMkLst>
            <pc:docMk/>
            <pc:sldMk cId="3027738568" sldId="537"/>
            <ac:spMk id="2" creationId="{B457A2EE-B1DF-42F1-A3D1-6F54810FF9EB}"/>
          </ac:spMkLst>
        </pc:spChg>
        <pc:spChg chg="mod">
          <ac:chgData name="Josselyn Abigail Alejandro Guallichico" userId="146f118092d88ca1" providerId="Windows Live" clId="Web-{AFF3C5F5-FC68-43D7-82FA-094B41F99DF9}" dt="2020-01-28T12:49:35.319" v="639" actId="1076"/>
          <ac:spMkLst>
            <pc:docMk/>
            <pc:sldMk cId="3027738568" sldId="537"/>
            <ac:spMk id="5" creationId="{00000000-0000-0000-0000-000000000000}"/>
          </ac:spMkLst>
        </pc:spChg>
        <pc:spChg chg="add mod">
          <ac:chgData name="Josselyn Abigail Alejandro Guallichico" userId="146f118092d88ca1" providerId="Windows Live" clId="Web-{AFF3C5F5-FC68-43D7-82FA-094B41F99DF9}" dt="2020-01-28T12:50:00.991" v="645" actId="20577"/>
          <ac:spMkLst>
            <pc:docMk/>
            <pc:sldMk cId="3027738568" sldId="537"/>
            <ac:spMk id="12" creationId="{D68B178E-5ED7-47AC-8408-49A1EEF446EF}"/>
          </ac:spMkLst>
        </pc:spChg>
      </pc:sldChg>
      <pc:sldChg chg="addSp delSp modSp">
        <pc:chgData name="Josselyn Abigail Alejandro Guallichico" userId="146f118092d88ca1" providerId="Windows Live" clId="Web-{AFF3C5F5-FC68-43D7-82FA-094B41F99DF9}" dt="2020-01-28T12:28:04.061" v="446" actId="1076"/>
        <pc:sldMkLst>
          <pc:docMk/>
          <pc:sldMk cId="3243491942" sldId="538"/>
        </pc:sldMkLst>
        <pc:spChg chg="add mod">
          <ac:chgData name="Josselyn Abigail Alejandro Guallichico" userId="146f118092d88ca1" providerId="Windows Live" clId="Web-{AFF3C5F5-FC68-43D7-82FA-094B41F99DF9}" dt="2020-01-28T12:21:27.918" v="218" actId="1076"/>
          <ac:spMkLst>
            <pc:docMk/>
            <pc:sldMk cId="3243491942" sldId="538"/>
            <ac:spMk id="4" creationId="{1C4F8819-D4EB-4BF5-ADD1-F50D840722FB}"/>
          </ac:spMkLst>
        </pc:spChg>
        <pc:spChg chg="add mod">
          <ac:chgData name="Josselyn Abigail Alejandro Guallichico" userId="146f118092d88ca1" providerId="Windows Live" clId="Web-{AFF3C5F5-FC68-43D7-82FA-094B41F99DF9}" dt="2020-01-28T12:21:27.933" v="219" actId="1076"/>
          <ac:spMkLst>
            <pc:docMk/>
            <pc:sldMk cId="3243491942" sldId="538"/>
            <ac:spMk id="5" creationId="{4A078E11-5525-4F87-A041-F15DE763F115}"/>
          </ac:spMkLst>
        </pc:spChg>
        <pc:spChg chg="mod">
          <ac:chgData name="Josselyn Abigail Alejandro Guallichico" userId="146f118092d88ca1" providerId="Windows Live" clId="Web-{AFF3C5F5-FC68-43D7-82FA-094B41F99DF9}" dt="2020-01-28T12:07:43.912" v="91" actId="20577"/>
          <ac:spMkLst>
            <pc:docMk/>
            <pc:sldMk cId="3243491942" sldId="538"/>
            <ac:spMk id="9" creationId="{00000000-0000-0000-0000-000000000000}"/>
          </ac:spMkLst>
        </pc:spChg>
        <pc:spChg chg="add del mod">
          <ac:chgData name="Josselyn Abigail Alejandro Guallichico" userId="146f118092d88ca1" providerId="Windows Live" clId="Web-{AFF3C5F5-FC68-43D7-82FA-094B41F99DF9}" dt="2020-01-28T12:26:29.107" v="386"/>
          <ac:spMkLst>
            <pc:docMk/>
            <pc:sldMk cId="3243491942" sldId="538"/>
            <ac:spMk id="10" creationId="{16659C1B-704E-4198-A09D-F03122BB2796}"/>
          </ac:spMkLst>
        </pc:spChg>
        <pc:spChg chg="add mod">
          <ac:chgData name="Josselyn Abigail Alejandro Guallichico" userId="146f118092d88ca1" providerId="Windows Live" clId="Web-{AFF3C5F5-FC68-43D7-82FA-094B41F99DF9}" dt="2020-01-28T12:27:30.748" v="424" actId="1076"/>
          <ac:spMkLst>
            <pc:docMk/>
            <pc:sldMk cId="3243491942" sldId="538"/>
            <ac:spMk id="11" creationId="{E00A54B7-C3AA-4D9E-9FD5-C894485D6ABF}"/>
          </ac:spMkLst>
        </pc:spChg>
        <pc:spChg chg="add mod">
          <ac:chgData name="Josselyn Abigail Alejandro Guallichico" userId="146f118092d88ca1" providerId="Windows Live" clId="Web-{AFF3C5F5-FC68-43D7-82FA-094B41F99DF9}" dt="2020-01-28T12:27:27.732" v="423" actId="1076"/>
          <ac:spMkLst>
            <pc:docMk/>
            <pc:sldMk cId="3243491942" sldId="538"/>
            <ac:spMk id="12" creationId="{361BB1C9-B7BC-4B23-B1E9-57E15C505A5B}"/>
          </ac:spMkLst>
        </pc:spChg>
        <pc:spChg chg="add mod">
          <ac:chgData name="Josselyn Abigail Alejandro Guallichico" userId="146f118092d88ca1" providerId="Windows Live" clId="Web-{AFF3C5F5-FC68-43D7-82FA-094B41F99DF9}" dt="2020-01-28T12:24:34.762" v="303" actId="1076"/>
          <ac:spMkLst>
            <pc:docMk/>
            <pc:sldMk cId="3243491942" sldId="538"/>
            <ac:spMk id="13" creationId="{B7F3C57C-290F-4147-B6C4-340264E5CE2E}"/>
          </ac:spMkLst>
        </pc:spChg>
        <pc:spChg chg="add mod">
          <ac:chgData name="Josselyn Abigail Alejandro Guallichico" userId="146f118092d88ca1" providerId="Windows Live" clId="Web-{AFF3C5F5-FC68-43D7-82FA-094B41F99DF9}" dt="2020-01-28T12:24:28.278" v="302" actId="1076"/>
          <ac:spMkLst>
            <pc:docMk/>
            <pc:sldMk cId="3243491942" sldId="538"/>
            <ac:spMk id="14" creationId="{9CC4E995-78A1-4AF3-909D-DC0859C29D5C}"/>
          </ac:spMkLst>
        </pc:spChg>
        <pc:spChg chg="add del mod">
          <ac:chgData name="Josselyn Abigail Alejandro Guallichico" userId="146f118092d88ca1" providerId="Windows Live" clId="Web-{AFF3C5F5-FC68-43D7-82FA-094B41F99DF9}" dt="2020-01-28T12:27:10.435" v="414"/>
          <ac:spMkLst>
            <pc:docMk/>
            <pc:sldMk cId="3243491942" sldId="538"/>
            <ac:spMk id="103" creationId="{D01034AC-04A8-4455-B097-64D9004C9B01}"/>
          </ac:spMkLst>
        </pc:spChg>
        <pc:spChg chg="add mod">
          <ac:chgData name="Josselyn Abigail Alejandro Guallichico" userId="146f118092d88ca1" providerId="Windows Live" clId="Web-{AFF3C5F5-FC68-43D7-82FA-094B41F99DF9}" dt="2020-01-28T12:27:21.139" v="417" actId="1076"/>
          <ac:spMkLst>
            <pc:docMk/>
            <pc:sldMk cId="3243491942" sldId="538"/>
            <ac:spMk id="104" creationId="{8BC16E1E-0DD4-4C72-971F-1BDA4821E341}"/>
          </ac:spMkLst>
        </pc:spChg>
        <pc:spChg chg="add mod">
          <ac:chgData name="Josselyn Abigail Alejandro Guallichico" userId="146f118092d88ca1" providerId="Windows Live" clId="Web-{AFF3C5F5-FC68-43D7-82FA-094B41F99DF9}" dt="2020-01-28T12:27:21.154" v="418" actId="1076"/>
          <ac:spMkLst>
            <pc:docMk/>
            <pc:sldMk cId="3243491942" sldId="538"/>
            <ac:spMk id="105" creationId="{0B9C6AAF-F7F8-45C9-8EFA-BD3FF627101F}"/>
          </ac:spMkLst>
        </pc:spChg>
        <pc:spChg chg="add mod">
          <ac:chgData name="Josselyn Abigail Alejandro Guallichico" userId="146f118092d88ca1" providerId="Windows Live" clId="Web-{AFF3C5F5-FC68-43D7-82FA-094B41F99DF9}" dt="2020-01-28T12:27:21.154" v="419" actId="1076"/>
          <ac:spMkLst>
            <pc:docMk/>
            <pc:sldMk cId="3243491942" sldId="538"/>
            <ac:spMk id="106" creationId="{D721E576-B721-4925-BAA4-20DF4057A826}"/>
          </ac:spMkLst>
        </pc:spChg>
        <pc:spChg chg="add mod">
          <ac:chgData name="Josselyn Abigail Alejandro Guallichico" userId="146f118092d88ca1" providerId="Windows Live" clId="Web-{AFF3C5F5-FC68-43D7-82FA-094B41F99DF9}" dt="2020-01-28T12:27:21.170" v="420" actId="1076"/>
          <ac:spMkLst>
            <pc:docMk/>
            <pc:sldMk cId="3243491942" sldId="538"/>
            <ac:spMk id="107" creationId="{719FADF5-D7F4-4359-88F3-60BDA1948046}"/>
          </ac:spMkLst>
        </pc:spChg>
        <pc:spChg chg="add mod">
          <ac:chgData name="Josselyn Abigail Alejandro Guallichico" userId="146f118092d88ca1" providerId="Windows Live" clId="Web-{AFF3C5F5-FC68-43D7-82FA-094B41F99DF9}" dt="2020-01-28T12:27:21.185" v="421" actId="1076"/>
          <ac:spMkLst>
            <pc:docMk/>
            <pc:sldMk cId="3243491942" sldId="538"/>
            <ac:spMk id="108" creationId="{881FECDD-2C51-4CCC-BCA8-B2705C6422C3}"/>
          </ac:spMkLst>
        </pc:spChg>
        <pc:spChg chg="add mod">
          <ac:chgData name="Josselyn Abigail Alejandro Guallichico" userId="146f118092d88ca1" providerId="Windows Live" clId="Web-{AFF3C5F5-FC68-43D7-82FA-094B41F99DF9}" dt="2020-01-28T12:28:04.061" v="446" actId="1076"/>
          <ac:spMkLst>
            <pc:docMk/>
            <pc:sldMk cId="3243491942" sldId="538"/>
            <ac:spMk id="109" creationId="{835BFC5E-67A4-44ED-B4DD-B63107984835}"/>
          </ac:spMkLst>
        </pc:spChg>
        <pc:graphicFrameChg chg="add del mod modGraphic">
          <ac:chgData name="Josselyn Abigail Alejandro Guallichico" userId="146f118092d88ca1" providerId="Windows Live" clId="Web-{AFF3C5F5-FC68-43D7-82FA-094B41F99DF9}" dt="2020-01-28T12:16:52.369" v="154"/>
          <ac:graphicFrameMkLst>
            <pc:docMk/>
            <pc:sldMk cId="3243491942" sldId="538"/>
            <ac:graphicFrameMk id="17" creationId="{1C04E380-3408-44E2-8914-84E868B86D36}"/>
          </ac:graphicFrameMkLst>
        </pc:graphicFrameChg>
        <pc:picChg chg="add del mod modCrop">
          <ac:chgData name="Josselyn Abigail Alejandro Guallichico" userId="146f118092d88ca1" providerId="Windows Live" clId="Web-{AFF3C5F5-FC68-43D7-82FA-094B41F99DF9}" dt="2020-01-28T12:10:24.601" v="108"/>
          <ac:picMkLst>
            <pc:docMk/>
            <pc:sldMk cId="3243491942" sldId="538"/>
            <ac:picMk id="2" creationId="{5B7F7BF4-53E0-4B0F-8C0C-930C20DE65B2}"/>
          </ac:picMkLst>
        </pc:picChg>
        <pc:picChg chg="add del mod">
          <ac:chgData name="Josselyn Abigail Alejandro Guallichico" userId="146f118092d88ca1" providerId="Windows Live" clId="Web-{AFF3C5F5-FC68-43D7-82FA-094B41F99DF9}" dt="2020-01-28T12:15:25.728" v="144"/>
          <ac:picMkLst>
            <pc:docMk/>
            <pc:sldMk cId="3243491942" sldId="538"/>
            <ac:picMk id="15" creationId="{79517AB8-DA07-43AB-9332-BA8A7EDA562D}"/>
          </ac:picMkLst>
        </pc:picChg>
        <pc:picChg chg="add mod">
          <ac:chgData name="Josselyn Abigail Alejandro Guallichico" userId="146f118092d88ca1" providerId="Windows Live" clId="Web-{AFF3C5F5-FC68-43D7-82FA-094B41F99DF9}" dt="2020-01-28T12:21:27.980" v="222" actId="1076"/>
          <ac:picMkLst>
            <pc:docMk/>
            <pc:sldMk cId="3243491942" sldId="538"/>
            <ac:picMk id="95" creationId="{49DA6C56-2A3F-4C3B-8EA7-6631989301A6}"/>
          </ac:picMkLst>
        </pc:picChg>
        <pc:picChg chg="add del mod">
          <ac:chgData name="Josselyn Abigail Alejandro Guallichico" userId="146f118092d88ca1" providerId="Windows Live" clId="Web-{AFF3C5F5-FC68-43D7-82FA-094B41F99DF9}" dt="2020-01-28T12:19:26.761" v="162"/>
          <ac:picMkLst>
            <pc:docMk/>
            <pc:sldMk cId="3243491942" sldId="538"/>
            <ac:picMk id="97" creationId="{C11EAB76-0240-4AA9-B290-4BEE98BBF78A}"/>
          </ac:picMkLst>
        </pc:picChg>
        <pc:picChg chg="add mod ord">
          <ac:chgData name="Josselyn Abigail Alejandro Guallichico" userId="146f118092d88ca1" providerId="Windows Live" clId="Web-{AFF3C5F5-FC68-43D7-82FA-094B41F99DF9}" dt="2020-01-28T12:27:16.342" v="416" actId="1076"/>
          <ac:picMkLst>
            <pc:docMk/>
            <pc:sldMk cId="3243491942" sldId="538"/>
            <ac:picMk id="99" creationId="{5FCB8749-92AB-4ACD-B955-42BDA3D60E6F}"/>
          </ac:picMkLst>
        </pc:picChg>
        <pc:picChg chg="add del mod">
          <ac:chgData name="Josselyn Abigail Alejandro Guallichico" userId="146f118092d88ca1" providerId="Windows Live" clId="Web-{AFF3C5F5-FC68-43D7-82FA-094B41F99DF9}" dt="2020-01-28T12:22:04.262" v="226"/>
          <ac:picMkLst>
            <pc:docMk/>
            <pc:sldMk cId="3243491942" sldId="538"/>
            <ac:picMk id="101" creationId="{3FCDB8B8-C970-476F-83E2-B97E1F8AD1C1}"/>
          </ac:picMkLst>
        </pc:picChg>
      </pc:sldChg>
      <pc:sldChg chg="del">
        <pc:chgData name="Josselyn Abigail Alejandro Guallichico" userId="146f118092d88ca1" providerId="Windows Live" clId="Web-{AFF3C5F5-FC68-43D7-82FA-094B41F99DF9}" dt="2020-01-28T12:06:48.084" v="52"/>
        <pc:sldMkLst>
          <pc:docMk/>
          <pc:sldMk cId="156663128" sldId="548"/>
        </pc:sldMkLst>
      </pc:sldChg>
      <pc:sldChg chg="new del">
        <pc:chgData name="Josselyn Abigail Alejandro Guallichico" userId="146f118092d88ca1" providerId="Windows Live" clId="Web-{AFF3C5F5-FC68-43D7-82FA-094B41F99DF9}" dt="2020-01-28T12:02:56.394" v="5"/>
        <pc:sldMkLst>
          <pc:docMk/>
          <pc:sldMk cId="4147200882" sldId="556"/>
        </pc:sldMkLst>
      </pc:sldChg>
      <pc:sldChg chg="addSp delSp modSp add replId">
        <pc:chgData name="Josselyn Abigail Alejandro Guallichico" userId="146f118092d88ca1" providerId="Windows Live" clId="Web-{AFF3C5F5-FC68-43D7-82FA-094B41F99DF9}" dt="2020-01-28T12:06:15.599" v="51" actId="14100"/>
        <pc:sldMkLst>
          <pc:docMk/>
          <pc:sldMk cId="3383881640" sldId="557"/>
        </pc:sldMkLst>
        <pc:graphicFrameChg chg="del">
          <ac:chgData name="Josselyn Abigail Alejandro Guallichico" userId="146f118092d88ca1" providerId="Windows Live" clId="Web-{AFF3C5F5-FC68-43D7-82FA-094B41F99DF9}" dt="2020-01-28T12:03:03.925" v="7"/>
          <ac:graphicFrameMkLst>
            <pc:docMk/>
            <pc:sldMk cId="3383881640" sldId="557"/>
            <ac:graphicFrameMk id="3" creationId="{00000000-0000-0000-0000-000000000000}"/>
          </ac:graphicFrameMkLst>
        </pc:graphicFrameChg>
        <pc:picChg chg="add mod">
          <ac:chgData name="Josselyn Abigail Alejandro Guallichico" userId="146f118092d88ca1" providerId="Windows Live" clId="Web-{AFF3C5F5-FC68-43D7-82FA-094B41F99DF9}" dt="2020-01-28T12:04:59.693" v="34" actId="1076"/>
          <ac:picMkLst>
            <pc:docMk/>
            <pc:sldMk cId="3383881640" sldId="557"/>
            <ac:picMk id="2" creationId="{F853092D-EEA2-4F29-94F3-AD9350C295EA}"/>
          </ac:picMkLst>
        </pc:picChg>
        <pc:picChg chg="add mod">
          <ac:chgData name="Josselyn Abigail Alejandro Guallichico" userId="146f118092d88ca1" providerId="Windows Live" clId="Web-{AFF3C5F5-FC68-43D7-82FA-094B41F99DF9}" dt="2020-01-28T12:05:26.255" v="44" actId="1076"/>
          <ac:picMkLst>
            <pc:docMk/>
            <pc:sldMk cId="3383881640" sldId="557"/>
            <ac:picMk id="5" creationId="{16595A34-81F9-495E-8BB7-E0F3A74F29DF}"/>
          </ac:picMkLst>
        </pc:picChg>
        <pc:picChg chg="add mod ord">
          <ac:chgData name="Josselyn Abigail Alejandro Guallichico" userId="146f118092d88ca1" providerId="Windows Live" clId="Web-{AFF3C5F5-FC68-43D7-82FA-094B41F99DF9}" dt="2020-01-28T12:06:15.599" v="51" actId="14100"/>
          <ac:picMkLst>
            <pc:docMk/>
            <pc:sldMk cId="3383881640" sldId="557"/>
            <ac:picMk id="7" creationId="{9C79F9B3-C624-43C9-9B37-F284C25917D9}"/>
          </ac:picMkLst>
        </pc:picChg>
        <pc:picChg chg="add mod">
          <ac:chgData name="Josselyn Abigail Alejandro Guallichico" userId="146f118092d88ca1" providerId="Windows Live" clId="Web-{AFF3C5F5-FC68-43D7-82FA-094B41F99DF9}" dt="2020-01-28T12:06:13.177" v="50" actId="14100"/>
          <ac:picMkLst>
            <pc:docMk/>
            <pc:sldMk cId="3383881640" sldId="557"/>
            <ac:picMk id="9" creationId="{8E06907A-6D1A-4991-93BB-3ABD976A984C}"/>
          </ac:picMkLst>
        </pc:picChg>
        <pc:picChg chg="del">
          <ac:chgData name="Josselyn Abigail Alejandro Guallichico" userId="146f118092d88ca1" providerId="Windows Live" clId="Web-{AFF3C5F5-FC68-43D7-82FA-094B41F99DF9}" dt="2020-01-28T12:02:59.863" v="6"/>
          <ac:picMkLst>
            <pc:docMk/>
            <pc:sldMk cId="3383881640" sldId="557"/>
            <ac:picMk id="10" creationId="{00000000-0000-0000-0000-000000000000}"/>
          </ac:picMkLst>
        </pc:picChg>
      </pc:sldChg>
      <pc:sldChg chg="delSp modSp add ord replId">
        <pc:chgData name="Josselyn Abigail Alejandro Guallichico" userId="146f118092d88ca1" providerId="Windows Live" clId="Web-{AFF3C5F5-FC68-43D7-82FA-094B41F99DF9}" dt="2020-01-28T12:07:19.318" v="77" actId="20577"/>
        <pc:sldMkLst>
          <pc:docMk/>
          <pc:sldMk cId="3732090890" sldId="558"/>
        </pc:sldMkLst>
        <pc:spChg chg="del">
          <ac:chgData name="Josselyn Abigail Alejandro Guallichico" userId="146f118092d88ca1" providerId="Windows Live" clId="Web-{AFF3C5F5-FC68-43D7-82FA-094B41F99DF9}" dt="2020-01-28T12:07:04.975" v="57"/>
          <ac:spMkLst>
            <pc:docMk/>
            <pc:sldMk cId="3732090890" sldId="558"/>
            <ac:spMk id="2" creationId="{00000000-0000-0000-0000-000000000000}"/>
          </ac:spMkLst>
        </pc:spChg>
        <pc:spChg chg="del">
          <ac:chgData name="Josselyn Abigail Alejandro Guallichico" userId="146f118092d88ca1" providerId="Windows Live" clId="Web-{AFF3C5F5-FC68-43D7-82FA-094B41F99DF9}" dt="2020-01-28T12:07:06.006" v="58"/>
          <ac:spMkLst>
            <pc:docMk/>
            <pc:sldMk cId="3732090890" sldId="558"/>
            <ac:spMk id="13" creationId="{00000000-0000-0000-0000-000000000000}"/>
          </ac:spMkLst>
        </pc:spChg>
        <pc:spChg chg="del">
          <ac:chgData name="Josselyn Abigail Alejandro Guallichico" userId="146f118092d88ca1" providerId="Windows Live" clId="Web-{AFF3C5F5-FC68-43D7-82FA-094B41F99DF9}" dt="2020-01-28T12:07:07.256" v="64"/>
          <ac:spMkLst>
            <pc:docMk/>
            <pc:sldMk cId="3732090890" sldId="558"/>
            <ac:spMk id="14" creationId="{00000000-0000-0000-0000-000000000000}"/>
          </ac:spMkLst>
        </pc:spChg>
        <pc:spChg chg="del">
          <ac:chgData name="Josselyn Abigail Alejandro Guallichico" userId="146f118092d88ca1" providerId="Windows Live" clId="Web-{AFF3C5F5-FC68-43D7-82FA-094B41F99DF9}" dt="2020-01-28T12:07:07.256" v="63"/>
          <ac:spMkLst>
            <pc:docMk/>
            <pc:sldMk cId="3732090890" sldId="558"/>
            <ac:spMk id="15" creationId="{00000000-0000-0000-0000-000000000000}"/>
          </ac:spMkLst>
        </pc:spChg>
        <pc:spChg chg="del">
          <ac:chgData name="Josselyn Abigail Alejandro Guallichico" userId="146f118092d88ca1" providerId="Windows Live" clId="Web-{AFF3C5F5-FC68-43D7-82FA-094B41F99DF9}" dt="2020-01-28T12:07:07.256" v="62"/>
          <ac:spMkLst>
            <pc:docMk/>
            <pc:sldMk cId="3732090890" sldId="558"/>
            <ac:spMk id="16" creationId="{00000000-0000-0000-0000-000000000000}"/>
          </ac:spMkLst>
        </pc:spChg>
        <pc:spChg chg="del">
          <ac:chgData name="Josselyn Abigail Alejandro Guallichico" userId="146f118092d88ca1" providerId="Windows Live" clId="Web-{AFF3C5F5-FC68-43D7-82FA-094B41F99DF9}" dt="2020-01-28T12:07:07.256" v="61"/>
          <ac:spMkLst>
            <pc:docMk/>
            <pc:sldMk cId="3732090890" sldId="558"/>
            <ac:spMk id="17" creationId="{00000000-0000-0000-0000-000000000000}"/>
          </ac:spMkLst>
        </pc:spChg>
        <pc:spChg chg="del">
          <ac:chgData name="Josselyn Abigail Alejandro Guallichico" userId="146f118092d88ca1" providerId="Windows Live" clId="Web-{AFF3C5F5-FC68-43D7-82FA-094B41F99DF9}" dt="2020-01-28T12:07:07.256" v="60"/>
          <ac:spMkLst>
            <pc:docMk/>
            <pc:sldMk cId="3732090890" sldId="558"/>
            <ac:spMk id="19" creationId="{00000000-0000-0000-0000-000000000000}"/>
          </ac:spMkLst>
        </pc:spChg>
        <pc:spChg chg="del">
          <ac:chgData name="Josselyn Abigail Alejandro Guallichico" userId="146f118092d88ca1" providerId="Windows Live" clId="Web-{AFF3C5F5-FC68-43D7-82FA-094B41F99DF9}" dt="2020-01-28T12:07:07.240" v="59"/>
          <ac:spMkLst>
            <pc:docMk/>
            <pc:sldMk cId="3732090890" sldId="558"/>
            <ac:spMk id="20" creationId="{00000000-0000-0000-0000-000000000000}"/>
          </ac:spMkLst>
        </pc:spChg>
        <pc:spChg chg="del">
          <ac:chgData name="Josselyn Abigail Alejandro Guallichico" userId="146f118092d88ca1" providerId="Windows Live" clId="Web-{AFF3C5F5-FC68-43D7-82FA-094B41F99DF9}" dt="2020-01-28T12:07:09.662" v="66"/>
          <ac:spMkLst>
            <pc:docMk/>
            <pc:sldMk cId="3732090890" sldId="558"/>
            <ac:spMk id="21" creationId="{00000000-0000-0000-0000-000000000000}"/>
          </ac:spMkLst>
        </pc:spChg>
        <pc:spChg chg="del">
          <ac:chgData name="Josselyn Abigail Alejandro Guallichico" userId="146f118092d88ca1" providerId="Windows Live" clId="Web-{AFF3C5F5-FC68-43D7-82FA-094B41F99DF9}" dt="2020-01-28T12:07:09.678" v="67"/>
          <ac:spMkLst>
            <pc:docMk/>
            <pc:sldMk cId="3732090890" sldId="558"/>
            <ac:spMk id="23" creationId="{00000000-0000-0000-0000-000000000000}"/>
          </ac:spMkLst>
        </pc:spChg>
        <pc:spChg chg="mod">
          <ac:chgData name="Josselyn Abigail Alejandro Guallichico" userId="146f118092d88ca1" providerId="Windows Live" clId="Web-{AFF3C5F5-FC68-43D7-82FA-094B41F99DF9}" dt="2020-01-28T12:07:19.318" v="77" actId="20577"/>
          <ac:spMkLst>
            <pc:docMk/>
            <pc:sldMk cId="3732090890" sldId="558"/>
            <ac:spMk id="26" creationId="{00000000-0000-0000-0000-000000000000}"/>
          </ac:spMkLst>
        </pc:spChg>
        <pc:picChg chg="del">
          <ac:chgData name="Josselyn Abigail Alejandro Guallichico" userId="146f118092d88ca1" providerId="Windows Live" clId="Web-{AFF3C5F5-FC68-43D7-82FA-094B41F99DF9}" dt="2020-01-28T12:07:07.256" v="65"/>
          <ac:picMkLst>
            <pc:docMk/>
            <pc:sldMk cId="3732090890" sldId="558"/>
            <ac:picMk id="4" creationId="{00000000-0000-0000-0000-000000000000}"/>
          </ac:picMkLst>
        </pc:picChg>
        <pc:picChg chg="del">
          <ac:chgData name="Josselyn Abigail Alejandro Guallichico" userId="146f118092d88ca1" providerId="Windows Live" clId="Web-{AFF3C5F5-FC68-43D7-82FA-094B41F99DF9}" dt="2020-01-28T12:07:10.022" v="68"/>
          <ac:picMkLst>
            <pc:docMk/>
            <pc:sldMk cId="3732090890" sldId="558"/>
            <ac:picMk id="22" creationId="{AE78FB52-C311-4B69-9745-BB541BA82024}"/>
          </ac:picMkLst>
        </pc:picChg>
      </pc:sldChg>
      <pc:sldChg chg="new del">
        <pc:chgData name="Josselyn Abigail Alejandro Guallichico" userId="146f118092d88ca1" providerId="Windows Live" clId="Web-{AFF3C5F5-FC68-43D7-82FA-094B41F99DF9}" dt="2020-01-28T12:06:57.615" v="54"/>
        <pc:sldMkLst>
          <pc:docMk/>
          <pc:sldMk cId="4258538585" sldId="558"/>
        </pc:sldMkLst>
      </pc:sldChg>
      <pc:sldChg chg="add del replId">
        <pc:chgData name="Josselyn Abigail Alejandro Guallichico" userId="146f118092d88ca1" providerId="Windows Live" clId="Web-{AFF3C5F5-FC68-43D7-82FA-094B41F99DF9}" dt="2020-01-28T12:48:36.381" v="612"/>
        <pc:sldMkLst>
          <pc:docMk/>
          <pc:sldMk cId="323464325" sldId="559"/>
        </pc:sldMkLst>
      </pc:sldChg>
    </pc:docChg>
  </pc:docChgLst>
  <pc:docChgLst>
    <pc:chgData name="Josselyn Abigail Alejandro Guallichico" userId="146f118092d88ca1" providerId="Windows Live" clId="Web-{97BEF290-7770-4E92-A7F2-B57AE2EA0222}"/>
    <pc:docChg chg="modSld">
      <pc:chgData name="Josselyn Abigail Alejandro Guallichico" userId="146f118092d88ca1" providerId="Windows Live" clId="Web-{97BEF290-7770-4E92-A7F2-B57AE2EA0222}" dt="2020-01-31T12:16:10.279" v="129" actId="14100"/>
      <pc:docMkLst>
        <pc:docMk/>
      </pc:docMkLst>
      <pc:sldChg chg="modSp">
        <pc:chgData name="Josselyn Abigail Alejandro Guallichico" userId="146f118092d88ca1" providerId="Windows Live" clId="Web-{97BEF290-7770-4E92-A7F2-B57AE2EA0222}" dt="2020-01-31T12:08:27.213" v="1"/>
        <pc:sldMkLst>
          <pc:docMk/>
          <pc:sldMk cId="494957968" sldId="530"/>
        </pc:sldMkLst>
        <pc:graphicFrameChg chg="mod modGraphic">
          <ac:chgData name="Josselyn Abigail Alejandro Guallichico" userId="146f118092d88ca1" providerId="Windows Live" clId="Web-{97BEF290-7770-4E92-A7F2-B57AE2EA0222}" dt="2020-01-31T12:08:27.213" v="1"/>
          <ac:graphicFrameMkLst>
            <pc:docMk/>
            <pc:sldMk cId="494957968" sldId="530"/>
            <ac:graphicFrameMk id="4" creationId="{00000000-0000-0000-0000-000000000000}"/>
          </ac:graphicFrameMkLst>
        </pc:graphicFrameChg>
      </pc:sldChg>
      <pc:sldChg chg="addSp modSp">
        <pc:chgData name="Josselyn Abigail Alejandro Guallichico" userId="146f118092d88ca1" providerId="Windows Live" clId="Web-{97BEF290-7770-4E92-A7F2-B57AE2EA0222}" dt="2020-01-31T12:16:10.279" v="129" actId="14100"/>
        <pc:sldMkLst>
          <pc:docMk/>
          <pc:sldMk cId="3277554498" sldId="531"/>
        </pc:sldMkLst>
        <pc:spChg chg="add">
          <ac:chgData name="Josselyn Abigail Alejandro Guallichico" userId="146f118092d88ca1" providerId="Windows Live" clId="Web-{97BEF290-7770-4E92-A7F2-B57AE2EA0222}" dt="2020-01-31T12:15:50.293" v="124"/>
          <ac:spMkLst>
            <pc:docMk/>
            <pc:sldMk cId="3277554498" sldId="531"/>
            <ac:spMk id="4" creationId="{22C92970-38B6-461A-BAE4-517C8A9D1C3C}"/>
          </ac:spMkLst>
        </pc:spChg>
        <pc:graphicFrameChg chg="mod modGraphic">
          <ac:chgData name="Josselyn Abigail Alejandro Guallichico" userId="146f118092d88ca1" providerId="Windows Live" clId="Web-{97BEF290-7770-4E92-A7F2-B57AE2EA0222}" dt="2020-01-31T12:15:59.981" v="127"/>
          <ac:graphicFrameMkLst>
            <pc:docMk/>
            <pc:sldMk cId="3277554498" sldId="531"/>
            <ac:graphicFrameMk id="3" creationId="{00000000-0000-0000-0000-000000000000}"/>
          </ac:graphicFrameMkLst>
        </pc:graphicFrameChg>
        <pc:picChg chg="mod">
          <ac:chgData name="Josselyn Abigail Alejandro Guallichico" userId="146f118092d88ca1" providerId="Windows Live" clId="Web-{97BEF290-7770-4E92-A7F2-B57AE2EA0222}" dt="2020-01-31T12:16:10.279" v="129" actId="14100"/>
          <ac:picMkLst>
            <pc:docMk/>
            <pc:sldMk cId="3277554498" sldId="531"/>
            <ac:picMk id="10" creationId="{00000000-0000-0000-0000-000000000000}"/>
          </ac:picMkLst>
        </pc:picChg>
      </pc:sldChg>
      <pc:sldChg chg="addSp modSp">
        <pc:chgData name="Josselyn Abigail Alejandro Guallichico" userId="146f118092d88ca1" providerId="Windows Live" clId="Web-{97BEF290-7770-4E92-A7F2-B57AE2EA0222}" dt="2020-01-31T12:15:33.386" v="122" actId="20577"/>
        <pc:sldMkLst>
          <pc:docMk/>
          <pc:sldMk cId="2155116161" sldId="552"/>
        </pc:sldMkLst>
        <pc:spChg chg="add mod">
          <ac:chgData name="Josselyn Abigail Alejandro Guallichico" userId="146f118092d88ca1" providerId="Windows Live" clId="Web-{97BEF290-7770-4E92-A7F2-B57AE2EA0222}" dt="2020-01-31T12:15:33.386" v="122" actId="20577"/>
          <ac:spMkLst>
            <pc:docMk/>
            <pc:sldMk cId="2155116161" sldId="552"/>
            <ac:spMk id="2" creationId="{7E7A0E52-738B-416D-8C12-B9081093C7FF}"/>
          </ac:spMkLst>
        </pc:spChg>
      </pc:sldChg>
    </pc:docChg>
  </pc:docChgLst>
  <pc:docChgLst>
    <pc:chgData name="Josselyn Abigail Alejandro Guallichico" userId="146f118092d88ca1" providerId="Windows Live" clId="Web-{D9A8B588-C5FA-4D72-84AB-496C0214AA87}"/>
    <pc:docChg chg="modSld">
      <pc:chgData name="Josselyn Abigail Alejandro Guallichico" userId="146f118092d88ca1" providerId="Windows Live" clId="Web-{D9A8B588-C5FA-4D72-84AB-496C0214AA87}" dt="2020-01-28T12:56:26.237" v="65" actId="20577"/>
      <pc:docMkLst>
        <pc:docMk/>
      </pc:docMkLst>
      <pc:sldChg chg="addSp delSp modSp">
        <pc:chgData name="Josselyn Abigail Alejandro Guallichico" userId="146f118092d88ca1" providerId="Windows Live" clId="Web-{D9A8B588-C5FA-4D72-84AB-496C0214AA87}" dt="2020-01-28T12:56:26.237" v="65" actId="20577"/>
        <pc:sldMkLst>
          <pc:docMk/>
          <pc:sldMk cId="2876879511" sldId="523"/>
        </pc:sldMkLst>
        <pc:spChg chg="mod">
          <ac:chgData name="Josselyn Abigail Alejandro Guallichico" userId="146f118092d88ca1" providerId="Windows Live" clId="Web-{D9A8B588-C5FA-4D72-84AB-496C0214AA87}" dt="2020-01-28T12:52:28.986" v="0" actId="1076"/>
          <ac:spMkLst>
            <pc:docMk/>
            <pc:sldMk cId="2876879511" sldId="523"/>
            <ac:spMk id="6" creationId="{00000000-0000-0000-0000-000000000000}"/>
          </ac:spMkLst>
        </pc:spChg>
        <pc:spChg chg="add mod">
          <ac:chgData name="Josselyn Abigail Alejandro Guallichico" userId="146f118092d88ca1" providerId="Windows Live" clId="Web-{D9A8B588-C5FA-4D72-84AB-496C0214AA87}" dt="2020-01-28T12:53:35.768" v="28" actId="1076"/>
          <ac:spMkLst>
            <pc:docMk/>
            <pc:sldMk cId="2876879511" sldId="523"/>
            <ac:spMk id="13" creationId="{D6ED915A-D61A-49B7-BB4C-A39646C8CE21}"/>
          </ac:spMkLst>
        </pc:spChg>
        <pc:spChg chg="add mod">
          <ac:chgData name="Josselyn Abigail Alejandro Guallichico" userId="146f118092d88ca1" providerId="Windows Live" clId="Web-{D9A8B588-C5FA-4D72-84AB-496C0214AA87}" dt="2020-01-28T12:56:26.237" v="65" actId="20577"/>
          <ac:spMkLst>
            <pc:docMk/>
            <pc:sldMk cId="2876879511" sldId="523"/>
            <ac:spMk id="14" creationId="{A8AD1BB0-E971-4732-82EA-8374CF094311}"/>
          </ac:spMkLst>
        </pc:spChg>
        <pc:spChg chg="mod">
          <ac:chgData name="Josselyn Abigail Alejandro Guallichico" userId="146f118092d88ca1" providerId="Windows Live" clId="Web-{D9A8B588-C5FA-4D72-84AB-496C0214AA87}" dt="2020-01-28T12:52:29.002" v="1" actId="1076"/>
          <ac:spMkLst>
            <pc:docMk/>
            <pc:sldMk cId="2876879511" sldId="523"/>
            <ac:spMk id="15" creationId="{00000000-0000-0000-0000-000000000000}"/>
          </ac:spMkLst>
        </pc:spChg>
        <pc:spChg chg="add mod">
          <ac:chgData name="Josselyn Abigail Alejandro Guallichico" userId="146f118092d88ca1" providerId="Windows Live" clId="Web-{D9A8B588-C5FA-4D72-84AB-496C0214AA87}" dt="2020-01-28T12:55:43.737" v="55" actId="1076"/>
          <ac:spMkLst>
            <pc:docMk/>
            <pc:sldMk cId="2876879511" sldId="523"/>
            <ac:spMk id="16" creationId="{8798B3E2-EA89-4FB9-B7B5-CA862C423E95}"/>
          </ac:spMkLst>
        </pc:spChg>
        <pc:spChg chg="mod">
          <ac:chgData name="Josselyn Abigail Alejandro Guallichico" userId="146f118092d88ca1" providerId="Windows Live" clId="Web-{D9A8B588-C5FA-4D72-84AB-496C0214AA87}" dt="2020-01-28T12:52:58.940" v="22" actId="20577"/>
          <ac:spMkLst>
            <pc:docMk/>
            <pc:sldMk cId="2876879511" sldId="523"/>
            <ac:spMk id="39" creationId="{970E4CED-37C3-425A-8B1A-DC4935C2A83C}"/>
          </ac:spMkLst>
        </pc:spChg>
        <pc:spChg chg="add mod">
          <ac:chgData name="Josselyn Abigail Alejandro Guallichico" userId="146f118092d88ca1" providerId="Windows Live" clId="Web-{D9A8B588-C5FA-4D72-84AB-496C0214AA87}" dt="2020-01-28T12:53:41.877" v="31" actId="1076"/>
          <ac:spMkLst>
            <pc:docMk/>
            <pc:sldMk cId="2876879511" sldId="523"/>
            <ac:spMk id="40" creationId="{646E21A6-0005-4ED1-B6E2-3B0681C69256}"/>
          </ac:spMkLst>
        </pc:spChg>
        <pc:spChg chg="add del mod">
          <ac:chgData name="Josselyn Abigail Alejandro Guallichico" userId="146f118092d88ca1" providerId="Windows Live" clId="Web-{D9A8B588-C5FA-4D72-84AB-496C0214AA87}" dt="2020-01-28T12:54:14.502" v="46"/>
          <ac:spMkLst>
            <pc:docMk/>
            <pc:sldMk cId="2876879511" sldId="523"/>
            <ac:spMk id="41" creationId="{7769D8CC-32EC-4CC2-84F4-037888697A74}"/>
          </ac:spMkLst>
        </pc:spChg>
        <pc:grpChg chg="mod">
          <ac:chgData name="Josselyn Abigail Alejandro Guallichico" userId="146f118092d88ca1" providerId="Windows Live" clId="Web-{D9A8B588-C5FA-4D72-84AB-496C0214AA87}" dt="2020-01-28T12:52:29.158" v="2" actId="1076"/>
          <ac:grpSpMkLst>
            <pc:docMk/>
            <pc:sldMk cId="2876879511" sldId="523"/>
            <ac:grpSpMk id="4" creationId="{00000000-0000-0000-0000-000000000000}"/>
          </ac:grpSpMkLst>
        </pc:grpChg>
        <pc:grpChg chg="add mod">
          <ac:chgData name="Josselyn Abigail Alejandro Guallichico" userId="146f118092d88ca1" providerId="Windows Live" clId="Web-{D9A8B588-C5FA-4D72-84AB-496C0214AA87}" dt="2020-01-28T12:52:50.627" v="9" actId="1076"/>
          <ac:grpSpMkLst>
            <pc:docMk/>
            <pc:sldMk cId="2876879511" sldId="523"/>
            <ac:grpSpMk id="37" creationId="{4DE908B3-4760-4C2A-84D1-AF34F01F6D4E}"/>
          </ac:grpSpMkLst>
        </pc:grpChg>
        <pc:picChg chg="add del">
          <ac:chgData name="Josselyn Abigail Alejandro Guallichico" userId="146f118092d88ca1" providerId="Windows Live" clId="Web-{D9A8B588-C5FA-4D72-84AB-496C0214AA87}" dt="2020-01-28T12:52:34.971" v="4"/>
          <ac:picMkLst>
            <pc:docMk/>
            <pc:sldMk cId="2876879511" sldId="523"/>
            <ac:picMk id="5" creationId="{C27EA025-DFBB-4209-B2C1-5A753A1FFF57}"/>
          </ac:picMkLst>
        </pc:picChg>
        <pc:picChg chg="add del">
          <ac:chgData name="Josselyn Abigail Alejandro Guallichico" userId="146f118092d88ca1" providerId="Windows Live" clId="Web-{D9A8B588-C5FA-4D72-84AB-496C0214AA87}" dt="2020-01-28T12:52:39.471" v="6"/>
          <ac:picMkLst>
            <pc:docMk/>
            <pc:sldMk cId="2876879511" sldId="523"/>
            <ac:picMk id="10" creationId="{A441AEE0-553E-4BA9-BE1B-69839551ACB6}"/>
          </ac:picMkLst>
        </pc:picChg>
      </pc:sldChg>
    </pc:docChg>
  </pc:docChgLst>
  <pc:docChgLst>
    <pc:chgData name="Josselyn Abigail Alejandro Guallichico" userId="146f118092d88ca1" providerId="Windows Live" clId="Web-{7795F2FD-E01C-4CDC-BF23-648D937E9202}"/>
    <pc:docChg chg="modSld">
      <pc:chgData name="Josselyn Abigail Alejandro Guallichico" userId="146f118092d88ca1" providerId="Windows Live" clId="Web-{7795F2FD-E01C-4CDC-BF23-648D937E9202}" dt="2020-01-28T18:32:02.262" v="68" actId="1076"/>
      <pc:docMkLst>
        <pc:docMk/>
      </pc:docMkLst>
      <pc:sldChg chg="addSp delSp modSp addAnim delAnim modAnim">
        <pc:chgData name="Josselyn Abigail Alejandro Guallichico" userId="146f118092d88ca1" providerId="Windows Live" clId="Web-{7795F2FD-E01C-4CDC-BF23-648D937E9202}" dt="2020-01-28T18:32:02.262" v="68" actId="1076"/>
        <pc:sldMkLst>
          <pc:docMk/>
          <pc:sldMk cId="2876879511" sldId="523"/>
        </pc:sldMkLst>
        <pc:spChg chg="add del mod">
          <ac:chgData name="Josselyn Abigail Alejandro Guallichico" userId="146f118092d88ca1" providerId="Windows Live" clId="Web-{7795F2FD-E01C-4CDC-BF23-648D937E9202}" dt="2020-01-28T18:26:10.353" v="16"/>
          <ac:spMkLst>
            <pc:docMk/>
            <pc:sldMk cId="2876879511" sldId="523"/>
            <ac:spMk id="5" creationId="{830F3F97-9002-42C6-BE5E-DC06D2B1395E}"/>
          </ac:spMkLst>
        </pc:spChg>
        <pc:spChg chg="mod">
          <ac:chgData name="Josselyn Abigail Alejandro Guallichico" userId="146f118092d88ca1" providerId="Windows Live" clId="Web-{7795F2FD-E01C-4CDC-BF23-648D937E9202}" dt="2020-01-28T18:27:48.666" v="44" actId="1076"/>
          <ac:spMkLst>
            <pc:docMk/>
            <pc:sldMk cId="2876879511" sldId="523"/>
            <ac:spMk id="13" creationId="{D6ED915A-D61A-49B7-BB4C-A39646C8CE21}"/>
          </ac:spMkLst>
        </pc:spChg>
        <pc:spChg chg="mod">
          <ac:chgData name="Josselyn Abigail Alejandro Guallichico" userId="146f118092d88ca1" providerId="Windows Live" clId="Web-{7795F2FD-E01C-4CDC-BF23-648D937E9202}" dt="2020-01-28T18:27:59.495" v="46" actId="14100"/>
          <ac:spMkLst>
            <pc:docMk/>
            <pc:sldMk cId="2876879511" sldId="523"/>
            <ac:spMk id="14" creationId="{A8AD1BB0-E971-4732-82EA-8374CF094311}"/>
          </ac:spMkLst>
        </pc:spChg>
        <pc:spChg chg="del mod">
          <ac:chgData name="Josselyn Abigail Alejandro Guallichico" userId="146f118092d88ca1" providerId="Windows Live" clId="Web-{7795F2FD-E01C-4CDC-BF23-648D937E9202}" dt="2020-01-28T18:27:40.229" v="43"/>
          <ac:spMkLst>
            <pc:docMk/>
            <pc:sldMk cId="2876879511" sldId="523"/>
            <ac:spMk id="16" creationId="{8798B3E2-EA89-4FB9-B7B5-CA862C423E95}"/>
          </ac:spMkLst>
        </pc:spChg>
        <pc:spChg chg="add del mod">
          <ac:chgData name="Josselyn Abigail Alejandro Guallichico" userId="146f118092d88ca1" providerId="Windows Live" clId="Web-{7795F2FD-E01C-4CDC-BF23-648D937E9202}" dt="2020-01-28T18:26:38.150" v="25"/>
          <ac:spMkLst>
            <pc:docMk/>
            <pc:sldMk cId="2876879511" sldId="523"/>
            <ac:spMk id="35" creationId="{EA47AFD7-5B69-46A4-9699-900B24C19E62}"/>
          </ac:spMkLst>
        </pc:spChg>
        <pc:spChg chg="add mod">
          <ac:chgData name="Josselyn Abigail Alejandro Guallichico" userId="146f118092d88ca1" providerId="Windows Live" clId="Web-{7795F2FD-E01C-4CDC-BF23-648D937E9202}" dt="2020-01-28T18:31:48.168" v="64" actId="1076"/>
          <ac:spMkLst>
            <pc:docMk/>
            <pc:sldMk cId="2876879511" sldId="523"/>
            <ac:spMk id="36" creationId="{2F9ED6A4-3DBC-432B-BCF8-7849A034C349}"/>
          </ac:spMkLst>
        </pc:spChg>
        <pc:spChg chg="mod">
          <ac:chgData name="Josselyn Abigail Alejandro Guallichico" userId="146f118092d88ca1" providerId="Windows Live" clId="Web-{7795F2FD-E01C-4CDC-BF23-648D937E9202}" dt="2020-01-28T18:31:58.449" v="67" actId="1076"/>
          <ac:spMkLst>
            <pc:docMk/>
            <pc:sldMk cId="2876879511" sldId="523"/>
            <ac:spMk id="40" creationId="{646E21A6-0005-4ED1-B6E2-3B0681C69256}"/>
          </ac:spMkLst>
        </pc:spChg>
        <pc:grpChg chg="mod">
          <ac:chgData name="Josselyn Abigail Alejandro Guallichico" userId="146f118092d88ca1" providerId="Windows Live" clId="Web-{7795F2FD-E01C-4CDC-BF23-648D937E9202}" dt="2020-01-28T18:25:07.416" v="5" actId="1076"/>
          <ac:grpSpMkLst>
            <pc:docMk/>
            <pc:sldMk cId="2876879511" sldId="523"/>
            <ac:grpSpMk id="4" creationId="{00000000-0000-0000-0000-000000000000}"/>
          </ac:grpSpMkLst>
        </pc:grpChg>
        <pc:grpChg chg="add mod">
          <ac:chgData name="Josselyn Abigail Alejandro Guallichico" userId="146f118092d88ca1" providerId="Windows Live" clId="Web-{7795F2FD-E01C-4CDC-BF23-648D937E9202}" dt="2020-01-28T18:31:55.496" v="66" actId="1076"/>
          <ac:grpSpMkLst>
            <pc:docMk/>
            <pc:sldMk cId="2876879511" sldId="523"/>
            <ac:grpSpMk id="10" creationId="{453567D0-78D5-4924-BDB2-D1EF9CDBDB92}"/>
          </ac:grpSpMkLst>
        </pc:grpChg>
        <pc:grpChg chg="add mod">
          <ac:chgData name="Josselyn Abigail Alejandro Guallichico" userId="146f118092d88ca1" providerId="Windows Live" clId="Web-{7795F2FD-E01C-4CDC-BF23-648D937E9202}" dt="2020-01-28T18:32:02.262" v="68" actId="1076"/>
          <ac:grpSpMkLst>
            <pc:docMk/>
            <pc:sldMk cId="2876879511" sldId="523"/>
            <ac:grpSpMk id="17" creationId="{352B3788-0842-4EBE-B17C-385C9FFD30EB}"/>
          </ac:grpSpMkLst>
        </pc:gr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2.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3.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0" i="0" u="none" strike="noStrike" kern="1200" spc="70" baseline="0">
                <a:solidFill>
                  <a:sysClr val="windowText" lastClr="000000"/>
                </a:solidFill>
                <a:latin typeface="+mn-lt"/>
                <a:ea typeface="+mn-ea"/>
                <a:cs typeface="+mn-cs"/>
              </a:defRPr>
            </a:pPr>
            <a:r>
              <a:rPr lang="es-EC"/>
              <a:t>Dimensiones de Habilidades Personales</a:t>
            </a:r>
          </a:p>
        </c:rich>
      </c:tx>
      <c:overlay val="0"/>
      <c:spPr>
        <a:noFill/>
        <a:ln>
          <a:noFill/>
        </a:ln>
        <a:effectLst/>
      </c:spPr>
      <c:txPr>
        <a:bodyPr rot="0" spcFirstLastPara="1" vertOverflow="ellipsis" vert="horz" wrap="square" anchor="ctr" anchorCtr="1"/>
        <a:lstStyle/>
        <a:p>
          <a:pPr>
            <a:defRPr sz="1260" b="0" i="0" u="none" strike="noStrike" kern="1200" spc="70" baseline="0">
              <a:solidFill>
                <a:sysClr val="windowText" lastClr="000000"/>
              </a:solidFill>
              <a:latin typeface="+mn-lt"/>
              <a:ea typeface="+mn-ea"/>
              <a:cs typeface="+mn-cs"/>
            </a:defRPr>
          </a:pPr>
          <a:endParaRPr lang="es-EC"/>
        </a:p>
      </c:txPr>
    </c:title>
    <c:autoTitleDeleted val="0"/>
    <c:plotArea>
      <c:layout/>
      <c:radarChart>
        <c:radarStyle val="filled"/>
        <c:varyColors val="0"/>
        <c:ser>
          <c:idx val="0"/>
          <c:order val="0"/>
          <c:tx>
            <c:strRef>
              <c:f>'INDICES HD'!$C$2</c:f>
              <c:strCache>
                <c:ptCount val="1"/>
                <c:pt idx="0">
                  <c:v>Índice de Manejo de estrés</c:v>
                </c:pt>
              </c:strCache>
            </c:strRef>
          </c:tx>
          <c:spPr>
            <a:noFill/>
            <a:ln w="50800">
              <a:solidFill>
                <a:schemeClr val="accent2">
                  <a:lumMod val="75000"/>
                </a:schemeClr>
              </a:solidFill>
            </a:ln>
            <a:effectLst/>
          </c:spPr>
          <c:cat>
            <c:strRef>
              <c:f>'INDICES HD'!$B$3:$B$5</c:f>
              <c:strCache>
                <c:ptCount val="3"/>
                <c:pt idx="0">
                  <c:v>Manejo de estrés</c:v>
                </c:pt>
                <c:pt idx="1">
                  <c:v>Solución analítica y creativa de problemas</c:v>
                </c:pt>
                <c:pt idx="2">
                  <c:v>Desarrollo de Autoconocimiento</c:v>
                </c:pt>
              </c:strCache>
            </c:strRef>
          </c:cat>
          <c:val>
            <c:numRef>
              <c:f>'INDICES HD'!$C$3:$C$5</c:f>
              <c:numCache>
                <c:formatCode>####.000</c:formatCode>
                <c:ptCount val="3"/>
                <c:pt idx="0">
                  <c:v>0.82753533745754437</c:v>
                </c:pt>
                <c:pt idx="1">
                  <c:v>0.71400810913289414</c:v>
                </c:pt>
                <c:pt idx="2">
                  <c:v>0.49262134581926964</c:v>
                </c:pt>
              </c:numCache>
            </c:numRef>
          </c:val>
          <c:extLst xmlns:c16r2="http://schemas.microsoft.com/office/drawing/2015/06/chart">
            <c:ext xmlns:c16="http://schemas.microsoft.com/office/drawing/2014/chart" uri="{C3380CC4-5D6E-409C-BE32-E72D297353CC}">
              <c16:uniqueId val="{00000000-D665-4A5F-8C17-F232AA7CB535}"/>
            </c:ext>
          </c:extLst>
        </c:ser>
        <c:dLbls>
          <c:showLegendKey val="0"/>
          <c:showVal val="0"/>
          <c:showCatName val="0"/>
          <c:showSerName val="0"/>
          <c:showPercent val="0"/>
          <c:showBubbleSize val="0"/>
        </c:dLbls>
        <c:axId val="192336304"/>
        <c:axId val="192336848"/>
      </c:radarChart>
      <c:catAx>
        <c:axId val="19233630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s-EC"/>
          </a:p>
        </c:txPr>
        <c:crossAx val="192336848"/>
        <c:crosses val="autoZero"/>
        <c:auto val="1"/>
        <c:lblAlgn val="ctr"/>
        <c:lblOffset val="100"/>
        <c:noMultiLvlLbl val="0"/>
      </c:catAx>
      <c:valAx>
        <c:axId val="192336848"/>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s-EC"/>
          </a:p>
        </c:txPr>
        <c:crossAx val="192336304"/>
        <c:crosses val="autoZero"/>
        <c:crossBetween val="between"/>
      </c:valAx>
      <c:spPr>
        <a:noFill/>
        <a:ln>
          <a:noFill/>
        </a:ln>
        <a:effectLst/>
      </c:spPr>
    </c:plotArea>
    <c:legend>
      <c:legendPos val="t"/>
      <c:layout>
        <c:manualLayout>
          <c:xMode val="edge"/>
          <c:yMode val="edge"/>
          <c:x val="0.32647360746573345"/>
          <c:y val="0.88126487205138315"/>
          <c:w val="0.32236123262369981"/>
          <c:h val="6.9973409882225113E-2"/>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sz="1050">
          <a:solidFill>
            <a:sysClr val="windowText" lastClr="000000"/>
          </a:solidFill>
        </a:defRPr>
      </a:pPr>
      <a:endParaRPr lang="es-EC"/>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0" i="0" u="none" strike="noStrike" kern="1200" spc="70" baseline="0">
                <a:solidFill>
                  <a:sysClr val="windowText" lastClr="000000"/>
                </a:solidFill>
                <a:latin typeface="+mn-lt"/>
                <a:ea typeface="+mn-ea"/>
                <a:cs typeface="+mn-cs"/>
              </a:defRPr>
            </a:pPr>
            <a:r>
              <a:rPr lang="es-EC"/>
              <a:t>Dimensiones de Habilidades Interpersonales</a:t>
            </a:r>
          </a:p>
        </c:rich>
      </c:tx>
      <c:overlay val="0"/>
      <c:spPr>
        <a:noFill/>
        <a:ln>
          <a:noFill/>
        </a:ln>
        <a:effectLst/>
      </c:spPr>
      <c:txPr>
        <a:bodyPr rot="0" spcFirstLastPara="1" vertOverflow="ellipsis" vert="horz" wrap="square" anchor="ctr" anchorCtr="1"/>
        <a:lstStyle/>
        <a:p>
          <a:pPr>
            <a:defRPr sz="1260" b="0" i="0" u="none" strike="noStrike" kern="1200" spc="70" baseline="0">
              <a:solidFill>
                <a:sysClr val="windowText" lastClr="000000"/>
              </a:solidFill>
              <a:latin typeface="+mn-lt"/>
              <a:ea typeface="+mn-ea"/>
              <a:cs typeface="+mn-cs"/>
            </a:defRPr>
          </a:pPr>
          <a:endParaRPr lang="es-EC"/>
        </a:p>
      </c:txPr>
    </c:title>
    <c:autoTitleDeleted val="0"/>
    <c:plotArea>
      <c:layout>
        <c:manualLayout>
          <c:layoutTarget val="inner"/>
          <c:xMode val="edge"/>
          <c:yMode val="edge"/>
          <c:x val="0.29266569456595704"/>
          <c:y val="0.20886133007971805"/>
          <c:w val="0.41466880528822786"/>
          <c:h val="0.64960092248034151"/>
        </c:manualLayout>
      </c:layout>
      <c:radarChart>
        <c:radarStyle val="filled"/>
        <c:varyColors val="0"/>
        <c:ser>
          <c:idx val="0"/>
          <c:order val="0"/>
          <c:tx>
            <c:strRef>
              <c:f>'INDICES HD'!$C$18</c:f>
              <c:strCache>
                <c:ptCount val="1"/>
                <c:pt idx="0">
                  <c:v>Índice de Comunicación de apoyo</c:v>
                </c:pt>
              </c:strCache>
            </c:strRef>
          </c:tx>
          <c:spPr>
            <a:solidFill>
              <a:schemeClr val="accent1">
                <a:alpha val="10196"/>
              </a:schemeClr>
            </a:solidFill>
            <a:ln w="50800">
              <a:solidFill>
                <a:schemeClr val="accent1">
                  <a:lumMod val="75000"/>
                  <a:alpha val="84000"/>
                </a:schemeClr>
              </a:solidFill>
            </a:ln>
            <a:effectLst/>
          </c:spPr>
          <c:cat>
            <c:strRef>
              <c:f>'INDICES HD'!$B$19:$B$22</c:f>
              <c:strCache>
                <c:ptCount val="4"/>
                <c:pt idx="0">
                  <c:v>Comunicación de apoyo</c:v>
                </c:pt>
                <c:pt idx="1">
                  <c:v>Ganar poder e influir </c:v>
                </c:pt>
                <c:pt idx="2">
                  <c:v>Manejo de conflictos </c:v>
                </c:pt>
                <c:pt idx="3">
                  <c:v>Motivacion de los empleados </c:v>
                </c:pt>
              </c:strCache>
            </c:strRef>
          </c:cat>
          <c:val>
            <c:numRef>
              <c:f>'INDICES HD'!$C$19:$C$22</c:f>
              <c:numCache>
                <c:formatCode>####.000</c:formatCode>
                <c:ptCount val="4"/>
                <c:pt idx="0">
                  <c:v>0.85701862535250728</c:v>
                </c:pt>
                <c:pt idx="1">
                  <c:v>0.80138980274108573</c:v>
                </c:pt>
                <c:pt idx="2">
                  <c:v>0.66757659429835681</c:v>
                </c:pt>
                <c:pt idx="3">
                  <c:v>0.66108820245156619</c:v>
                </c:pt>
              </c:numCache>
            </c:numRef>
          </c:val>
          <c:extLst xmlns:c16r2="http://schemas.microsoft.com/office/drawing/2015/06/chart">
            <c:ext xmlns:c16="http://schemas.microsoft.com/office/drawing/2014/chart" uri="{C3380CC4-5D6E-409C-BE32-E72D297353CC}">
              <c16:uniqueId val="{00000000-D665-4A5F-8C17-F232AA7CB535}"/>
            </c:ext>
          </c:extLst>
        </c:ser>
        <c:dLbls>
          <c:showLegendKey val="0"/>
          <c:showVal val="0"/>
          <c:showCatName val="0"/>
          <c:showSerName val="0"/>
          <c:showPercent val="0"/>
          <c:showBubbleSize val="0"/>
        </c:dLbls>
        <c:axId val="192333040"/>
        <c:axId val="192333584"/>
      </c:radarChart>
      <c:catAx>
        <c:axId val="19233304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s-EC"/>
          </a:p>
        </c:txPr>
        <c:crossAx val="192333584"/>
        <c:crosses val="autoZero"/>
        <c:auto val="1"/>
        <c:lblAlgn val="ctr"/>
        <c:lblOffset val="100"/>
        <c:noMultiLvlLbl val="0"/>
      </c:catAx>
      <c:valAx>
        <c:axId val="192333584"/>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s-EC"/>
          </a:p>
        </c:txPr>
        <c:crossAx val="192333040"/>
        <c:crosses val="autoZero"/>
        <c:crossBetween val="between"/>
      </c:valAx>
      <c:spPr>
        <a:noFill/>
        <a:ln>
          <a:noFill/>
        </a:ln>
        <a:effectLst/>
      </c:spPr>
    </c:plotArea>
    <c:legend>
      <c:legendPos val="t"/>
      <c:layout>
        <c:manualLayout>
          <c:xMode val="edge"/>
          <c:yMode val="edge"/>
          <c:x val="0.3056512102653835"/>
          <c:y val="0.93037813531539093"/>
          <c:w val="0.39363585107417126"/>
          <c:h val="6.5273524802014551E-2"/>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sz="1050">
          <a:solidFill>
            <a:sysClr val="windowText" lastClr="000000"/>
          </a:solidFill>
        </a:defRPr>
      </a:pPr>
      <a:endParaRPr lang="es-EC"/>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0" i="0" u="none" strike="noStrike" kern="1200" spc="70" baseline="0">
                <a:solidFill>
                  <a:sysClr val="windowText" lastClr="000000"/>
                </a:solidFill>
                <a:latin typeface="+mn-lt"/>
                <a:ea typeface="+mn-ea"/>
                <a:cs typeface="+mn-cs"/>
              </a:defRPr>
            </a:pPr>
            <a:r>
              <a:rPr lang="es-EC"/>
              <a:t>Dimensiones de Habilidades Grupales</a:t>
            </a:r>
          </a:p>
        </c:rich>
      </c:tx>
      <c:overlay val="0"/>
      <c:spPr>
        <a:noFill/>
        <a:ln>
          <a:noFill/>
        </a:ln>
        <a:effectLst/>
      </c:spPr>
      <c:txPr>
        <a:bodyPr rot="0" spcFirstLastPara="1" vertOverflow="ellipsis" vert="horz" wrap="square" anchor="ctr" anchorCtr="1"/>
        <a:lstStyle/>
        <a:p>
          <a:pPr>
            <a:defRPr sz="1260" b="0" i="0" u="none" strike="noStrike" kern="1200" spc="70" baseline="0">
              <a:solidFill>
                <a:sysClr val="windowText" lastClr="000000"/>
              </a:solidFill>
              <a:latin typeface="+mn-lt"/>
              <a:ea typeface="+mn-ea"/>
              <a:cs typeface="+mn-cs"/>
            </a:defRPr>
          </a:pPr>
          <a:endParaRPr lang="es-EC"/>
        </a:p>
      </c:txPr>
    </c:title>
    <c:autoTitleDeleted val="0"/>
    <c:plotArea>
      <c:layout>
        <c:manualLayout>
          <c:layoutTarget val="inner"/>
          <c:xMode val="edge"/>
          <c:yMode val="edge"/>
          <c:x val="0.29122756877612521"/>
          <c:y val="0.29263949479035911"/>
          <c:w val="0.41754505686789151"/>
          <c:h val="0.65117266948767116"/>
        </c:manualLayout>
      </c:layout>
      <c:radarChart>
        <c:radarStyle val="filled"/>
        <c:varyColors val="0"/>
        <c:ser>
          <c:idx val="0"/>
          <c:order val="0"/>
          <c:tx>
            <c:strRef>
              <c:f>'INDICES HD'!$C$35</c:f>
              <c:strCache>
                <c:ptCount val="1"/>
                <c:pt idx="0">
                  <c:v>Índice de Facultamiento y delegación</c:v>
                </c:pt>
              </c:strCache>
            </c:strRef>
          </c:tx>
          <c:spPr>
            <a:noFill/>
            <a:ln w="50800">
              <a:solidFill>
                <a:schemeClr val="accent4">
                  <a:lumMod val="75000"/>
                  <a:alpha val="54000"/>
                </a:schemeClr>
              </a:solidFill>
            </a:ln>
            <a:effectLst/>
          </c:spPr>
          <c:cat>
            <c:strRef>
              <c:f>'INDICES HD'!$B$36:$B$38</c:f>
              <c:strCache>
                <c:ptCount val="3"/>
                <c:pt idx="0">
                  <c:v>Facultamiento y delegacion </c:v>
                </c:pt>
                <c:pt idx="1">
                  <c:v>Formación de equipos eficaces </c:v>
                </c:pt>
                <c:pt idx="2">
                  <c:v>Dirección hacia el cambio positivo </c:v>
                </c:pt>
              </c:strCache>
            </c:strRef>
          </c:cat>
          <c:val>
            <c:numRef>
              <c:f>'INDICES HD'!$C$36:$C$38</c:f>
              <c:numCache>
                <c:formatCode>####.000</c:formatCode>
                <c:ptCount val="3"/>
                <c:pt idx="0">
                  <c:v>0.87488189541741168</c:v>
                </c:pt>
                <c:pt idx="1">
                  <c:v>0.86049735300080787</c:v>
                </c:pt>
                <c:pt idx="2">
                  <c:v>0.8511782400367166</c:v>
                </c:pt>
              </c:numCache>
            </c:numRef>
          </c:val>
          <c:extLst xmlns:c16r2="http://schemas.microsoft.com/office/drawing/2015/06/chart">
            <c:ext xmlns:c16="http://schemas.microsoft.com/office/drawing/2014/chart" uri="{C3380CC4-5D6E-409C-BE32-E72D297353CC}">
              <c16:uniqueId val="{00000000-D665-4A5F-8C17-F232AA7CB535}"/>
            </c:ext>
          </c:extLst>
        </c:ser>
        <c:dLbls>
          <c:showLegendKey val="0"/>
          <c:showVal val="0"/>
          <c:showCatName val="0"/>
          <c:showSerName val="0"/>
          <c:showPercent val="0"/>
          <c:showBubbleSize val="0"/>
        </c:dLbls>
        <c:axId val="182818704"/>
        <c:axId val="182815440"/>
      </c:radarChart>
      <c:catAx>
        <c:axId val="18281870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s-EC"/>
          </a:p>
        </c:txPr>
        <c:crossAx val="182815440"/>
        <c:crosses val="autoZero"/>
        <c:auto val="1"/>
        <c:lblAlgn val="ctr"/>
        <c:lblOffset val="100"/>
        <c:noMultiLvlLbl val="0"/>
      </c:catAx>
      <c:valAx>
        <c:axId val="182815440"/>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s-EC"/>
          </a:p>
        </c:txPr>
        <c:crossAx val="182818704"/>
        <c:crosses val="autoZero"/>
        <c:crossBetween val="between"/>
      </c:valAx>
      <c:spPr>
        <a:noFill/>
        <a:ln>
          <a:noFill/>
        </a:ln>
        <a:effectLst/>
      </c:spPr>
    </c:plotArea>
    <c:legend>
      <c:legendPos val="t"/>
      <c:layout>
        <c:manualLayout>
          <c:xMode val="edge"/>
          <c:yMode val="edge"/>
          <c:x val="0.2694336541265675"/>
          <c:y val="0.88384732374482888"/>
          <c:w val="0.43150306211723533"/>
          <c:h val="6.4980734455671055E-2"/>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sz="1050">
          <a:solidFill>
            <a:sysClr val="windowText" lastClr="000000"/>
          </a:solidFill>
        </a:defRPr>
      </a:pPr>
      <a:endParaRPr lang="es-EC"/>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9">
  <cs:axisTitle>
    <cs:lnRef idx="0"/>
    <cs:fillRef idx="0"/>
    <cs:effectRef idx="0"/>
    <cs:fontRef idx="minor">
      <a:schemeClr val="dk1">
        <a:lumMod val="50000"/>
        <a:lumOff val="50000"/>
      </a:schemeClr>
    </cs:fontRef>
    <cs:defRPr sz="900" b="1" kern="1200"/>
  </cs:axisTitle>
  <cs:categoryAxis>
    <cs:lnRef idx="0"/>
    <cs:fillRef idx="0"/>
    <cs:effectRef idx="0"/>
    <cs:fontRef idx="minor">
      <a:schemeClr val="dk1">
        <a:lumMod val="50000"/>
        <a:lumOff val="50000"/>
      </a:schemeClr>
    </cs:fontRef>
    <cs:spPr>
      <a:ln w="9525" cap="flat" cmpd="sng" algn="ctr">
        <a:solidFill>
          <a:schemeClr val="dk1">
            <a:lumMod val="15000"/>
            <a:lumOff val="85000"/>
          </a:schemeClr>
        </a:solidFill>
        <a:round/>
      </a:ln>
    </cs:spPr>
    <cs:defRPr sz="900" kern="1200"/>
  </cs:categoryAxis>
  <cs:chartArea>
    <cs:lnRef idx="0"/>
    <cs:fillRef idx="0"/>
    <cs:effectRef idx="0"/>
    <cs:fontRef idx="minor">
      <a:schemeClr val="dk1"/>
    </cs:fontRef>
    <cs: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10196"/>
        </a:schemeClr>
      </a:solidFill>
      <a:ln w="50800">
        <a:solidFill>
          <a:schemeClr val="phClr">
            <a:alpha val="30000"/>
          </a:schemeClr>
        </a:solidFill>
      </a:ln>
    </cs:spPr>
  </cs:dataPoint>
  <cs:dataPoint3D>
    <cs:lnRef idx="0">
      <cs:styleClr val="auto"/>
    </cs:lnRef>
    <cs:fillRef idx="0">
      <cs:styleClr val="auto"/>
    </cs:fillRef>
    <cs:effectRef idx="0"/>
    <cs:fontRef idx="minor">
      <a:schemeClr val="tx1"/>
    </cs:fontRef>
    <cs:spPr>
      <a:solidFill>
        <a:schemeClr val="phClr">
          <a:alpha val="10196"/>
        </a:schemeClr>
      </a:solidFill>
      <a:ln w="50800">
        <a:solidFill>
          <a:schemeClr val="phClr">
            <a:alpha val="30000"/>
          </a:schemeClr>
        </a:solidFill>
      </a:ln>
    </cs:spPr>
  </cs:dataPoint3D>
  <cs:dataPointLine>
    <cs:lnRef idx="0">
      <cs:styleClr val="auto"/>
    </cs:lnRef>
    <cs:fillRef idx="0"/>
    <cs:effectRef idx="0"/>
    <cs:fontRef idx="minor">
      <a:schemeClr val="tx1"/>
    </cs:fontRef>
    <cs:spPr>
      <a:ln w="50800" cap="rnd" cmpd="sng" algn="ctr">
        <a:solidFill>
          <a:schemeClr val="phClr">
            <a:alpha val="30000"/>
          </a:schemeClr>
        </a:solidFill>
        <a:round/>
      </a:ln>
    </cs:spPr>
  </cs:dataPointLine>
  <cs:dataPointMarker>
    <cs:lnRef idx="0"/>
    <cs:fillRef idx="0">
      <cs:styleClr val="auto"/>
    </cs:fillRef>
    <cs:effectRef idx="0"/>
    <cs:fontRef idx="minor">
      <a:schemeClr val="tx1"/>
    </cs:fontRef>
    <cs:spPr>
      <a:solidFill>
        <a:schemeClr val="phClr"/>
      </a:solidFill>
      <a:ln w="12700" cap="flat" cmpd="sng" algn="ctr">
        <a:solidFill>
          <a:schemeClr val="lt1"/>
        </a:solidFill>
        <a:round/>
      </a:ln>
    </cs:spPr>
  </cs:dataPointMarker>
  <cs:dataPointMarkerLayout symbol="circle" size="4"/>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dk1">
        <a:lumMod val="50000"/>
        <a:lumOff val="50000"/>
      </a:schemeClr>
    </cs:fontRef>
    <cs:spPr>
      <a:ln w="9525" cap="rnd">
        <a:solidFill>
          <a:schemeClr val="dk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tx1"/>
    </cs:fontRef>
    <cs:spPr>
      <a:ln w="9525">
        <a:solidFill>
          <a:schemeClr val="dk1">
            <a:lumMod val="35000"/>
            <a:lumOff val="65000"/>
          </a:schemeClr>
        </a:solidFill>
      </a:ln>
    </cs:spPr>
  </cs:dropLine>
  <cs:errorBar>
    <cs:lnRef idx="0"/>
    <cs:fillRef idx="0"/>
    <cs:effectRef idx="0"/>
    <cs:fontRef idx="minor">
      <a:schemeClr val="tx1"/>
    </cs:fontRef>
    <cs:spPr>
      <a:ln w="9525">
        <a:solidFill>
          <a:schemeClr val="dk1">
            <a:lumMod val="50000"/>
            <a:lumOff val="50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15000"/>
            <a:lumOff val="85000"/>
          </a:schemeClr>
        </a:solidFill>
        <a:round/>
      </a:ln>
    </cs:spPr>
  </cs:gridlineMajor>
  <cs:gridlineMinor>
    <cs:lnRef idx="0"/>
    <cs:fillRef idx="0"/>
    <cs:effectRef idx="0"/>
    <cs:fontRef idx="minor">
      <a:schemeClr val="tx1"/>
    </cs:fontRef>
    <cs:spPr>
      <a:ln w="9525" cap="flat" cmpd="sng" algn="ctr">
        <a:solidFill>
          <a:schemeClr val="dk1">
            <a:lumMod val="5000"/>
            <a:lumOff val="95000"/>
          </a:schemeClr>
        </a:solidFill>
        <a:round/>
      </a:ln>
    </cs:spPr>
  </cs:gridlineMinor>
  <cs:hiLoLine>
    <cs:lnRef idx="0"/>
    <cs:fillRef idx="0"/>
    <cs:effectRef idx="0"/>
    <cs:fontRef idx="minor">
      <a:schemeClr val="tx1"/>
    </cs:fontRef>
    <cs:spPr>
      <a:ln w="9525">
        <a:solidFill>
          <a:schemeClr val="dk1">
            <a:lumMod val="35000"/>
            <a:lumOff val="65000"/>
          </a:schemeClr>
        </a:solidFill>
      </a:ln>
    </cs:spPr>
  </cs:hiLoLine>
  <cs:leaderLine>
    <cs:lnRef idx="0"/>
    <cs:fillRef idx="0"/>
    <cs:effectRef idx="0"/>
    <cs:fontRef idx="minor">
      <a:schemeClr val="tx1"/>
    </cs:fontRef>
    <cs:spPr>
      <a:ln w="9525">
        <a:solidFill>
          <a:schemeClr val="dk1">
            <a:lumMod val="35000"/>
            <a:lumOff val="65000"/>
          </a:schemeClr>
        </a:solidFill>
      </a:ln>
    </cs:spPr>
  </cs:leaderLine>
  <cs:legend>
    <cs:lnRef idx="0"/>
    <cs:fillRef idx="0"/>
    <cs:effectRef idx="0"/>
    <cs:fontRef idx="minor">
      <a:schemeClr val="dk1">
        <a:lumMod val="50000"/>
        <a:lumOff val="50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50000"/>
        <a:lumOff val="50000"/>
      </a:schemeClr>
    </cs:fontRef>
    <cs:spPr>
      <a:ln w="9525">
        <a:solidFill>
          <a:schemeClr val="dk1">
            <a:lumMod val="15000"/>
            <a:lumOff val="85000"/>
          </a:schemeClr>
        </a:solidFill>
      </a:ln>
    </cs:spPr>
    <cs:defRPr sz="900" kern="1200"/>
  </cs:seriesAxis>
  <cs:seriesLine>
    <cs:lnRef idx="0"/>
    <cs:fillRef idx="0"/>
    <cs:effectRef idx="0"/>
    <cs:fontRef idx="minor">
      <a:schemeClr val="tx1"/>
    </cs:fontRef>
    <cs:spPr>
      <a:ln w="9525">
        <a:solidFill>
          <a:schemeClr val="dk1">
            <a:lumMod val="35000"/>
            <a:lumOff val="65000"/>
          </a:schemeClr>
        </a:solidFill>
      </a:ln>
    </cs:spPr>
  </cs:seriesLine>
  <cs:title>
    <cs:lnRef idx="0"/>
    <cs:fillRef idx="0"/>
    <cs:effectRef idx="0"/>
    <cs:fontRef idx="minor">
      <a:schemeClr val="dk1">
        <a:lumMod val="50000"/>
        <a:lumOff val="50000"/>
      </a:schemeClr>
    </cs:fontRef>
    <cs:defRPr sz="1600" b="0" kern="1200" spc="70" baseline="0"/>
  </cs:title>
  <cs:trendline>
    <cs:lnRef idx="0">
      <cs:styleClr val="0"/>
    </cs:lnRef>
    <cs:fillRef idx="0"/>
    <cs:effectRef idx="0"/>
    <cs:fontRef idx="minor">
      <a:schemeClr val="tx1"/>
    </cs:fontRef>
    <cs:spPr>
      <a:ln w="63500" cap="rnd" cmpd="sng" algn="ctr">
        <a:solidFill>
          <a:schemeClr val="phClr">
            <a:alpha val="25000"/>
          </a:schemeClr>
        </a:solidFill>
        <a:round/>
      </a:ln>
    </cs:spPr>
  </cs:trendline>
  <cs:trendlineLabel>
    <cs:lnRef idx="0"/>
    <cs:fillRef idx="0"/>
    <cs:effectRef idx="0"/>
    <cs:fontRef idx="minor">
      <a:schemeClr val="dk1">
        <a:lumMod val="50000"/>
        <a:lumOff val="50000"/>
      </a:schemeClr>
    </cs:fontRef>
    <cs:defRPr sz="900" kern="1200"/>
  </cs:trendlineLabel>
  <cs:upBar>
    <cs:lnRef idx="0"/>
    <cs:fillRef idx="0"/>
    <cs:effectRef idx="0"/>
    <cs:fontRef idx="minor">
      <a:schemeClr val="tx1"/>
    </cs:fontRef>
    <cs:spPr>
      <a:solidFill>
        <a:schemeClr val="lt1"/>
      </a:solidFill>
      <a:ln w="9525">
        <a:solidFill>
          <a:schemeClr val="dk1">
            <a:lumMod val="50000"/>
            <a:lumOff val="50000"/>
          </a:schemeClr>
        </a:solidFill>
      </a:ln>
    </cs:spPr>
  </cs:upBar>
  <cs:valueAxis>
    <cs:lnRef idx="0"/>
    <cs:fillRef idx="0"/>
    <cs:effectRef idx="0"/>
    <cs:fontRef idx="minor">
      <a:schemeClr val="dk1">
        <a:lumMod val="50000"/>
        <a:lumOff val="50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19">
  <cs:axisTitle>
    <cs:lnRef idx="0"/>
    <cs:fillRef idx="0"/>
    <cs:effectRef idx="0"/>
    <cs:fontRef idx="minor">
      <a:schemeClr val="dk1">
        <a:lumMod val="50000"/>
        <a:lumOff val="50000"/>
      </a:schemeClr>
    </cs:fontRef>
    <cs:defRPr sz="900" b="1" kern="1200"/>
  </cs:axisTitle>
  <cs:categoryAxis>
    <cs:lnRef idx="0"/>
    <cs:fillRef idx="0"/>
    <cs:effectRef idx="0"/>
    <cs:fontRef idx="minor">
      <a:schemeClr val="dk1">
        <a:lumMod val="50000"/>
        <a:lumOff val="50000"/>
      </a:schemeClr>
    </cs:fontRef>
    <cs:spPr>
      <a:ln w="9525" cap="flat" cmpd="sng" algn="ctr">
        <a:solidFill>
          <a:schemeClr val="dk1">
            <a:lumMod val="15000"/>
            <a:lumOff val="85000"/>
          </a:schemeClr>
        </a:solidFill>
        <a:round/>
      </a:ln>
    </cs:spPr>
    <cs:defRPr sz="900" kern="1200"/>
  </cs:categoryAxis>
  <cs:chartArea>
    <cs:lnRef idx="0"/>
    <cs:fillRef idx="0"/>
    <cs:effectRef idx="0"/>
    <cs:fontRef idx="minor">
      <a:schemeClr val="dk1"/>
    </cs:fontRef>
    <cs: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10196"/>
        </a:schemeClr>
      </a:solidFill>
      <a:ln w="50800">
        <a:solidFill>
          <a:schemeClr val="phClr">
            <a:alpha val="30000"/>
          </a:schemeClr>
        </a:solidFill>
      </a:ln>
    </cs:spPr>
  </cs:dataPoint>
  <cs:dataPoint3D>
    <cs:lnRef idx="0">
      <cs:styleClr val="auto"/>
    </cs:lnRef>
    <cs:fillRef idx="0">
      <cs:styleClr val="auto"/>
    </cs:fillRef>
    <cs:effectRef idx="0"/>
    <cs:fontRef idx="minor">
      <a:schemeClr val="tx1"/>
    </cs:fontRef>
    <cs:spPr>
      <a:solidFill>
        <a:schemeClr val="phClr">
          <a:alpha val="10196"/>
        </a:schemeClr>
      </a:solidFill>
      <a:ln w="50800">
        <a:solidFill>
          <a:schemeClr val="phClr">
            <a:alpha val="30000"/>
          </a:schemeClr>
        </a:solidFill>
      </a:ln>
    </cs:spPr>
  </cs:dataPoint3D>
  <cs:dataPointLine>
    <cs:lnRef idx="0">
      <cs:styleClr val="auto"/>
    </cs:lnRef>
    <cs:fillRef idx="0"/>
    <cs:effectRef idx="0"/>
    <cs:fontRef idx="minor">
      <a:schemeClr val="tx1"/>
    </cs:fontRef>
    <cs:spPr>
      <a:ln w="50800" cap="rnd" cmpd="sng" algn="ctr">
        <a:solidFill>
          <a:schemeClr val="phClr">
            <a:alpha val="30000"/>
          </a:schemeClr>
        </a:solidFill>
        <a:round/>
      </a:ln>
    </cs:spPr>
  </cs:dataPointLine>
  <cs:dataPointMarker>
    <cs:lnRef idx="0"/>
    <cs:fillRef idx="0">
      <cs:styleClr val="auto"/>
    </cs:fillRef>
    <cs:effectRef idx="0"/>
    <cs:fontRef idx="minor">
      <a:schemeClr val="tx1"/>
    </cs:fontRef>
    <cs:spPr>
      <a:solidFill>
        <a:schemeClr val="phClr"/>
      </a:solidFill>
      <a:ln w="12700" cap="flat" cmpd="sng" algn="ctr">
        <a:solidFill>
          <a:schemeClr val="lt1"/>
        </a:solidFill>
        <a:round/>
      </a:ln>
    </cs:spPr>
  </cs:dataPointMarker>
  <cs:dataPointMarkerLayout symbol="circle" size="4"/>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dk1">
        <a:lumMod val="50000"/>
        <a:lumOff val="50000"/>
      </a:schemeClr>
    </cs:fontRef>
    <cs:spPr>
      <a:ln w="9525" cap="rnd">
        <a:solidFill>
          <a:schemeClr val="dk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tx1"/>
    </cs:fontRef>
    <cs:spPr>
      <a:ln w="9525">
        <a:solidFill>
          <a:schemeClr val="dk1">
            <a:lumMod val="35000"/>
            <a:lumOff val="65000"/>
          </a:schemeClr>
        </a:solidFill>
      </a:ln>
    </cs:spPr>
  </cs:dropLine>
  <cs:errorBar>
    <cs:lnRef idx="0"/>
    <cs:fillRef idx="0"/>
    <cs:effectRef idx="0"/>
    <cs:fontRef idx="minor">
      <a:schemeClr val="tx1"/>
    </cs:fontRef>
    <cs:spPr>
      <a:ln w="9525">
        <a:solidFill>
          <a:schemeClr val="dk1">
            <a:lumMod val="50000"/>
            <a:lumOff val="50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15000"/>
            <a:lumOff val="85000"/>
          </a:schemeClr>
        </a:solidFill>
        <a:round/>
      </a:ln>
    </cs:spPr>
  </cs:gridlineMajor>
  <cs:gridlineMinor>
    <cs:lnRef idx="0"/>
    <cs:fillRef idx="0"/>
    <cs:effectRef idx="0"/>
    <cs:fontRef idx="minor">
      <a:schemeClr val="tx1"/>
    </cs:fontRef>
    <cs:spPr>
      <a:ln w="9525" cap="flat" cmpd="sng" algn="ctr">
        <a:solidFill>
          <a:schemeClr val="dk1">
            <a:lumMod val="5000"/>
            <a:lumOff val="95000"/>
          </a:schemeClr>
        </a:solidFill>
        <a:round/>
      </a:ln>
    </cs:spPr>
  </cs:gridlineMinor>
  <cs:hiLoLine>
    <cs:lnRef idx="0"/>
    <cs:fillRef idx="0"/>
    <cs:effectRef idx="0"/>
    <cs:fontRef idx="minor">
      <a:schemeClr val="tx1"/>
    </cs:fontRef>
    <cs:spPr>
      <a:ln w="9525">
        <a:solidFill>
          <a:schemeClr val="dk1">
            <a:lumMod val="35000"/>
            <a:lumOff val="65000"/>
          </a:schemeClr>
        </a:solidFill>
      </a:ln>
    </cs:spPr>
  </cs:hiLoLine>
  <cs:leaderLine>
    <cs:lnRef idx="0"/>
    <cs:fillRef idx="0"/>
    <cs:effectRef idx="0"/>
    <cs:fontRef idx="minor">
      <a:schemeClr val="tx1"/>
    </cs:fontRef>
    <cs:spPr>
      <a:ln w="9525">
        <a:solidFill>
          <a:schemeClr val="dk1">
            <a:lumMod val="35000"/>
            <a:lumOff val="65000"/>
          </a:schemeClr>
        </a:solidFill>
      </a:ln>
    </cs:spPr>
  </cs:leaderLine>
  <cs:legend>
    <cs:lnRef idx="0"/>
    <cs:fillRef idx="0"/>
    <cs:effectRef idx="0"/>
    <cs:fontRef idx="minor">
      <a:schemeClr val="dk1">
        <a:lumMod val="50000"/>
        <a:lumOff val="50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50000"/>
        <a:lumOff val="50000"/>
      </a:schemeClr>
    </cs:fontRef>
    <cs:spPr>
      <a:ln w="9525">
        <a:solidFill>
          <a:schemeClr val="dk1">
            <a:lumMod val="15000"/>
            <a:lumOff val="85000"/>
          </a:schemeClr>
        </a:solidFill>
      </a:ln>
    </cs:spPr>
    <cs:defRPr sz="900" kern="1200"/>
  </cs:seriesAxis>
  <cs:seriesLine>
    <cs:lnRef idx="0"/>
    <cs:fillRef idx="0"/>
    <cs:effectRef idx="0"/>
    <cs:fontRef idx="minor">
      <a:schemeClr val="tx1"/>
    </cs:fontRef>
    <cs:spPr>
      <a:ln w="9525">
        <a:solidFill>
          <a:schemeClr val="dk1">
            <a:lumMod val="35000"/>
            <a:lumOff val="65000"/>
          </a:schemeClr>
        </a:solidFill>
      </a:ln>
    </cs:spPr>
  </cs:seriesLine>
  <cs:title>
    <cs:lnRef idx="0"/>
    <cs:fillRef idx="0"/>
    <cs:effectRef idx="0"/>
    <cs:fontRef idx="minor">
      <a:schemeClr val="dk1">
        <a:lumMod val="50000"/>
        <a:lumOff val="50000"/>
      </a:schemeClr>
    </cs:fontRef>
    <cs:defRPr sz="1600" b="0" kern="1200" spc="70" baseline="0"/>
  </cs:title>
  <cs:trendline>
    <cs:lnRef idx="0">
      <cs:styleClr val="0"/>
    </cs:lnRef>
    <cs:fillRef idx="0"/>
    <cs:effectRef idx="0"/>
    <cs:fontRef idx="minor">
      <a:schemeClr val="tx1"/>
    </cs:fontRef>
    <cs:spPr>
      <a:ln w="63500" cap="rnd" cmpd="sng" algn="ctr">
        <a:solidFill>
          <a:schemeClr val="phClr">
            <a:alpha val="25000"/>
          </a:schemeClr>
        </a:solidFill>
        <a:round/>
      </a:ln>
    </cs:spPr>
  </cs:trendline>
  <cs:trendlineLabel>
    <cs:lnRef idx="0"/>
    <cs:fillRef idx="0"/>
    <cs:effectRef idx="0"/>
    <cs:fontRef idx="minor">
      <a:schemeClr val="dk1">
        <a:lumMod val="50000"/>
        <a:lumOff val="50000"/>
      </a:schemeClr>
    </cs:fontRef>
    <cs:defRPr sz="900" kern="1200"/>
  </cs:trendlineLabel>
  <cs:upBar>
    <cs:lnRef idx="0"/>
    <cs:fillRef idx="0"/>
    <cs:effectRef idx="0"/>
    <cs:fontRef idx="minor">
      <a:schemeClr val="tx1"/>
    </cs:fontRef>
    <cs:spPr>
      <a:solidFill>
        <a:schemeClr val="lt1"/>
      </a:solidFill>
      <a:ln w="9525">
        <a:solidFill>
          <a:schemeClr val="dk1">
            <a:lumMod val="50000"/>
            <a:lumOff val="50000"/>
          </a:schemeClr>
        </a:solidFill>
      </a:ln>
    </cs:spPr>
  </cs:upBar>
  <cs:valueAxis>
    <cs:lnRef idx="0"/>
    <cs:fillRef idx="0"/>
    <cs:effectRef idx="0"/>
    <cs:fontRef idx="minor">
      <a:schemeClr val="dk1">
        <a:lumMod val="50000"/>
        <a:lumOff val="50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19">
  <cs:axisTitle>
    <cs:lnRef idx="0"/>
    <cs:fillRef idx="0"/>
    <cs:effectRef idx="0"/>
    <cs:fontRef idx="minor">
      <a:schemeClr val="dk1">
        <a:lumMod val="50000"/>
        <a:lumOff val="50000"/>
      </a:schemeClr>
    </cs:fontRef>
    <cs:defRPr sz="900" b="1" kern="1200"/>
  </cs:axisTitle>
  <cs:categoryAxis>
    <cs:lnRef idx="0"/>
    <cs:fillRef idx="0"/>
    <cs:effectRef idx="0"/>
    <cs:fontRef idx="minor">
      <a:schemeClr val="dk1">
        <a:lumMod val="50000"/>
        <a:lumOff val="50000"/>
      </a:schemeClr>
    </cs:fontRef>
    <cs:spPr>
      <a:ln w="9525" cap="flat" cmpd="sng" algn="ctr">
        <a:solidFill>
          <a:schemeClr val="dk1">
            <a:lumMod val="15000"/>
            <a:lumOff val="85000"/>
          </a:schemeClr>
        </a:solidFill>
        <a:round/>
      </a:ln>
    </cs:spPr>
    <cs:defRPr sz="900" kern="1200"/>
  </cs:categoryAxis>
  <cs:chartArea>
    <cs:lnRef idx="0"/>
    <cs:fillRef idx="0"/>
    <cs:effectRef idx="0"/>
    <cs:fontRef idx="minor">
      <a:schemeClr val="dk1"/>
    </cs:fontRef>
    <cs: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10196"/>
        </a:schemeClr>
      </a:solidFill>
      <a:ln w="50800">
        <a:solidFill>
          <a:schemeClr val="phClr">
            <a:alpha val="30000"/>
          </a:schemeClr>
        </a:solidFill>
      </a:ln>
    </cs:spPr>
  </cs:dataPoint>
  <cs:dataPoint3D>
    <cs:lnRef idx="0">
      <cs:styleClr val="auto"/>
    </cs:lnRef>
    <cs:fillRef idx="0">
      <cs:styleClr val="auto"/>
    </cs:fillRef>
    <cs:effectRef idx="0"/>
    <cs:fontRef idx="minor">
      <a:schemeClr val="tx1"/>
    </cs:fontRef>
    <cs:spPr>
      <a:solidFill>
        <a:schemeClr val="phClr">
          <a:alpha val="10196"/>
        </a:schemeClr>
      </a:solidFill>
      <a:ln w="50800">
        <a:solidFill>
          <a:schemeClr val="phClr">
            <a:alpha val="30000"/>
          </a:schemeClr>
        </a:solidFill>
      </a:ln>
    </cs:spPr>
  </cs:dataPoint3D>
  <cs:dataPointLine>
    <cs:lnRef idx="0">
      <cs:styleClr val="auto"/>
    </cs:lnRef>
    <cs:fillRef idx="0"/>
    <cs:effectRef idx="0"/>
    <cs:fontRef idx="minor">
      <a:schemeClr val="tx1"/>
    </cs:fontRef>
    <cs:spPr>
      <a:ln w="50800" cap="rnd" cmpd="sng" algn="ctr">
        <a:solidFill>
          <a:schemeClr val="phClr">
            <a:alpha val="30000"/>
          </a:schemeClr>
        </a:solidFill>
        <a:round/>
      </a:ln>
    </cs:spPr>
  </cs:dataPointLine>
  <cs:dataPointMarker>
    <cs:lnRef idx="0"/>
    <cs:fillRef idx="0">
      <cs:styleClr val="auto"/>
    </cs:fillRef>
    <cs:effectRef idx="0"/>
    <cs:fontRef idx="minor">
      <a:schemeClr val="tx1"/>
    </cs:fontRef>
    <cs:spPr>
      <a:solidFill>
        <a:schemeClr val="phClr"/>
      </a:solidFill>
      <a:ln w="12700" cap="flat" cmpd="sng" algn="ctr">
        <a:solidFill>
          <a:schemeClr val="lt1"/>
        </a:solidFill>
        <a:round/>
      </a:ln>
    </cs:spPr>
  </cs:dataPointMarker>
  <cs:dataPointMarkerLayout symbol="circle" size="4"/>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dk1">
        <a:lumMod val="50000"/>
        <a:lumOff val="50000"/>
      </a:schemeClr>
    </cs:fontRef>
    <cs:spPr>
      <a:ln w="9525" cap="rnd">
        <a:solidFill>
          <a:schemeClr val="dk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tx1"/>
    </cs:fontRef>
    <cs:spPr>
      <a:ln w="9525">
        <a:solidFill>
          <a:schemeClr val="dk1">
            <a:lumMod val="35000"/>
            <a:lumOff val="65000"/>
          </a:schemeClr>
        </a:solidFill>
      </a:ln>
    </cs:spPr>
  </cs:dropLine>
  <cs:errorBar>
    <cs:lnRef idx="0"/>
    <cs:fillRef idx="0"/>
    <cs:effectRef idx="0"/>
    <cs:fontRef idx="minor">
      <a:schemeClr val="tx1"/>
    </cs:fontRef>
    <cs:spPr>
      <a:ln w="9525">
        <a:solidFill>
          <a:schemeClr val="dk1">
            <a:lumMod val="50000"/>
            <a:lumOff val="50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15000"/>
            <a:lumOff val="85000"/>
          </a:schemeClr>
        </a:solidFill>
        <a:round/>
      </a:ln>
    </cs:spPr>
  </cs:gridlineMajor>
  <cs:gridlineMinor>
    <cs:lnRef idx="0"/>
    <cs:fillRef idx="0"/>
    <cs:effectRef idx="0"/>
    <cs:fontRef idx="minor">
      <a:schemeClr val="tx1"/>
    </cs:fontRef>
    <cs:spPr>
      <a:ln w="9525" cap="flat" cmpd="sng" algn="ctr">
        <a:solidFill>
          <a:schemeClr val="dk1">
            <a:lumMod val="5000"/>
            <a:lumOff val="95000"/>
          </a:schemeClr>
        </a:solidFill>
        <a:round/>
      </a:ln>
    </cs:spPr>
  </cs:gridlineMinor>
  <cs:hiLoLine>
    <cs:lnRef idx="0"/>
    <cs:fillRef idx="0"/>
    <cs:effectRef idx="0"/>
    <cs:fontRef idx="minor">
      <a:schemeClr val="tx1"/>
    </cs:fontRef>
    <cs:spPr>
      <a:ln w="9525">
        <a:solidFill>
          <a:schemeClr val="dk1">
            <a:lumMod val="35000"/>
            <a:lumOff val="65000"/>
          </a:schemeClr>
        </a:solidFill>
      </a:ln>
    </cs:spPr>
  </cs:hiLoLine>
  <cs:leaderLine>
    <cs:lnRef idx="0"/>
    <cs:fillRef idx="0"/>
    <cs:effectRef idx="0"/>
    <cs:fontRef idx="minor">
      <a:schemeClr val="tx1"/>
    </cs:fontRef>
    <cs:spPr>
      <a:ln w="9525">
        <a:solidFill>
          <a:schemeClr val="dk1">
            <a:lumMod val="35000"/>
            <a:lumOff val="65000"/>
          </a:schemeClr>
        </a:solidFill>
      </a:ln>
    </cs:spPr>
  </cs:leaderLine>
  <cs:legend>
    <cs:lnRef idx="0"/>
    <cs:fillRef idx="0"/>
    <cs:effectRef idx="0"/>
    <cs:fontRef idx="minor">
      <a:schemeClr val="dk1">
        <a:lumMod val="50000"/>
        <a:lumOff val="50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50000"/>
        <a:lumOff val="50000"/>
      </a:schemeClr>
    </cs:fontRef>
    <cs:spPr>
      <a:ln w="9525">
        <a:solidFill>
          <a:schemeClr val="dk1">
            <a:lumMod val="15000"/>
            <a:lumOff val="85000"/>
          </a:schemeClr>
        </a:solidFill>
      </a:ln>
    </cs:spPr>
    <cs:defRPr sz="900" kern="1200"/>
  </cs:seriesAxis>
  <cs:seriesLine>
    <cs:lnRef idx="0"/>
    <cs:fillRef idx="0"/>
    <cs:effectRef idx="0"/>
    <cs:fontRef idx="minor">
      <a:schemeClr val="tx1"/>
    </cs:fontRef>
    <cs:spPr>
      <a:ln w="9525">
        <a:solidFill>
          <a:schemeClr val="dk1">
            <a:lumMod val="35000"/>
            <a:lumOff val="65000"/>
          </a:schemeClr>
        </a:solidFill>
      </a:ln>
    </cs:spPr>
  </cs:seriesLine>
  <cs:title>
    <cs:lnRef idx="0"/>
    <cs:fillRef idx="0"/>
    <cs:effectRef idx="0"/>
    <cs:fontRef idx="minor">
      <a:schemeClr val="dk1">
        <a:lumMod val="50000"/>
        <a:lumOff val="50000"/>
      </a:schemeClr>
    </cs:fontRef>
    <cs:defRPr sz="1600" b="0" kern="1200" spc="70" baseline="0"/>
  </cs:title>
  <cs:trendline>
    <cs:lnRef idx="0">
      <cs:styleClr val="0"/>
    </cs:lnRef>
    <cs:fillRef idx="0"/>
    <cs:effectRef idx="0"/>
    <cs:fontRef idx="minor">
      <a:schemeClr val="tx1"/>
    </cs:fontRef>
    <cs:spPr>
      <a:ln w="63500" cap="rnd" cmpd="sng" algn="ctr">
        <a:solidFill>
          <a:schemeClr val="phClr">
            <a:alpha val="25000"/>
          </a:schemeClr>
        </a:solidFill>
        <a:round/>
      </a:ln>
    </cs:spPr>
  </cs:trendline>
  <cs:trendlineLabel>
    <cs:lnRef idx="0"/>
    <cs:fillRef idx="0"/>
    <cs:effectRef idx="0"/>
    <cs:fontRef idx="minor">
      <a:schemeClr val="dk1">
        <a:lumMod val="50000"/>
        <a:lumOff val="50000"/>
      </a:schemeClr>
    </cs:fontRef>
    <cs:defRPr sz="900" kern="1200"/>
  </cs:trendlineLabel>
  <cs:upBar>
    <cs:lnRef idx="0"/>
    <cs:fillRef idx="0"/>
    <cs:effectRef idx="0"/>
    <cs:fontRef idx="minor">
      <a:schemeClr val="tx1"/>
    </cs:fontRef>
    <cs:spPr>
      <a:solidFill>
        <a:schemeClr val="lt1"/>
      </a:solidFill>
      <a:ln w="9525">
        <a:solidFill>
          <a:schemeClr val="dk1">
            <a:lumMod val="50000"/>
            <a:lumOff val="50000"/>
          </a:schemeClr>
        </a:solidFill>
      </a:ln>
    </cs:spPr>
  </cs:upBar>
  <cs:valueAxis>
    <cs:lnRef idx="0"/>
    <cs:fillRef idx="0"/>
    <cs:effectRef idx="0"/>
    <cs:fontRef idx="minor">
      <a:schemeClr val="dk1">
        <a:lumMod val="50000"/>
        <a:lumOff val="50000"/>
      </a:schemeClr>
    </cs:fontRef>
    <cs:defRPr sz="9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D244BD-129E-4B89-80B0-5E6E4538A970}" type="doc">
      <dgm:prSet loTypeId="urn:microsoft.com/office/officeart/2005/8/layout/hierarchy3" loCatId="relationship" qsTypeId="urn:microsoft.com/office/officeart/2005/8/quickstyle/simple3" qsCatId="simple" csTypeId="urn:microsoft.com/office/officeart/2005/8/colors/colorful3" csCatId="colorful" phldr="1"/>
      <dgm:spPr/>
      <dgm:t>
        <a:bodyPr/>
        <a:lstStyle/>
        <a:p>
          <a:endParaRPr lang="es-MX"/>
        </a:p>
      </dgm:t>
    </dgm:pt>
    <dgm:pt modelId="{54B37973-AFD5-4BD7-B4BD-1A3524775A20}">
      <dgm:prSet phldrT="[Texto]" custT="1"/>
      <dgm:spPr/>
      <dgm:t>
        <a:bodyPr/>
        <a:lstStyle/>
        <a:p>
          <a:r>
            <a:rPr lang="es-MX" sz="1400" b="1" dirty="0"/>
            <a:t>Introducción</a:t>
          </a:r>
        </a:p>
      </dgm:t>
    </dgm:pt>
    <dgm:pt modelId="{437B1A2D-A5A7-41EB-8B56-CE3F607139CF}" type="parTrans" cxnId="{83902096-6EA3-470C-8934-19C9F2478BFC}">
      <dgm:prSet/>
      <dgm:spPr/>
      <dgm:t>
        <a:bodyPr/>
        <a:lstStyle/>
        <a:p>
          <a:endParaRPr lang="es-MX" sz="1200"/>
        </a:p>
      </dgm:t>
    </dgm:pt>
    <dgm:pt modelId="{999900B0-ACD5-437C-A06F-D2573A6D2B79}" type="sibTrans" cxnId="{83902096-6EA3-470C-8934-19C9F2478BFC}">
      <dgm:prSet/>
      <dgm:spPr/>
      <dgm:t>
        <a:bodyPr/>
        <a:lstStyle/>
        <a:p>
          <a:endParaRPr lang="es-MX" sz="1200"/>
        </a:p>
      </dgm:t>
    </dgm:pt>
    <dgm:pt modelId="{2A3A22F3-911C-409D-BD36-D58B5390E7E5}">
      <dgm:prSet phldrT="[Texto]" custT="1"/>
      <dgm:spPr/>
      <dgm:t>
        <a:bodyPr/>
        <a:lstStyle/>
        <a:p>
          <a:r>
            <a:rPr lang="es-MX" sz="1200" dirty="0"/>
            <a:t>Planteamiento del problema</a:t>
          </a:r>
        </a:p>
      </dgm:t>
    </dgm:pt>
    <dgm:pt modelId="{06FDB3B6-223D-48C6-8E7A-65E57C32C633}" type="parTrans" cxnId="{BAAA5299-134C-4367-947C-0D20D656E24E}">
      <dgm:prSet/>
      <dgm:spPr/>
      <dgm:t>
        <a:bodyPr/>
        <a:lstStyle/>
        <a:p>
          <a:endParaRPr lang="es-MX" sz="1200"/>
        </a:p>
      </dgm:t>
    </dgm:pt>
    <dgm:pt modelId="{1FE193D3-83F3-406F-B101-4C4BD4773C3F}" type="sibTrans" cxnId="{BAAA5299-134C-4367-947C-0D20D656E24E}">
      <dgm:prSet/>
      <dgm:spPr/>
      <dgm:t>
        <a:bodyPr/>
        <a:lstStyle/>
        <a:p>
          <a:endParaRPr lang="es-MX" sz="1200"/>
        </a:p>
      </dgm:t>
    </dgm:pt>
    <dgm:pt modelId="{C57C5843-08FD-4033-93DF-0750E9AEDCB7}">
      <dgm:prSet phldrT="[Texto]" custT="1"/>
      <dgm:spPr/>
      <dgm:t>
        <a:bodyPr/>
        <a:lstStyle/>
        <a:p>
          <a:r>
            <a:rPr lang="es-MX" sz="1200" dirty="0"/>
            <a:t>Hipótesis</a:t>
          </a:r>
        </a:p>
      </dgm:t>
    </dgm:pt>
    <dgm:pt modelId="{EA7FA57D-CD98-4BE6-991C-2043FC62D9B2}" type="parTrans" cxnId="{4C2DBD1C-FE0E-48DA-8DA7-6FA57C1F8836}">
      <dgm:prSet/>
      <dgm:spPr/>
      <dgm:t>
        <a:bodyPr/>
        <a:lstStyle/>
        <a:p>
          <a:endParaRPr lang="es-MX" sz="1200"/>
        </a:p>
      </dgm:t>
    </dgm:pt>
    <dgm:pt modelId="{1445C7AD-240F-446A-B05B-2E2C343DA1B6}" type="sibTrans" cxnId="{4C2DBD1C-FE0E-48DA-8DA7-6FA57C1F8836}">
      <dgm:prSet/>
      <dgm:spPr/>
      <dgm:t>
        <a:bodyPr/>
        <a:lstStyle/>
        <a:p>
          <a:endParaRPr lang="es-MX" sz="1200"/>
        </a:p>
      </dgm:t>
    </dgm:pt>
    <dgm:pt modelId="{7C503118-EFBD-4D5E-926E-C7EC9CBDACD7}">
      <dgm:prSet phldrT="[Texto]" custT="1"/>
      <dgm:spPr/>
      <dgm:t>
        <a:bodyPr/>
        <a:lstStyle/>
        <a:p>
          <a:r>
            <a:rPr lang="es-MX" sz="1400" b="1" dirty="0"/>
            <a:t>Capítulo I </a:t>
          </a:r>
          <a:r>
            <a:rPr lang="es-MX" sz="1200" b="0" dirty="0">
              <a:solidFill>
                <a:srgbClr val="FF0000"/>
              </a:solidFill>
            </a:rPr>
            <a:t>Objetivo 1</a:t>
          </a:r>
          <a:endParaRPr lang="es-MX" sz="1000" b="0" dirty="0">
            <a:solidFill>
              <a:srgbClr val="FF0000"/>
            </a:solidFill>
          </a:endParaRPr>
        </a:p>
      </dgm:t>
    </dgm:pt>
    <dgm:pt modelId="{BA31B6F3-06CA-4B26-A2DA-B2EFD3FBDC96}" type="parTrans" cxnId="{60A91F0F-AD8C-4CFA-82F0-E903292A4C1D}">
      <dgm:prSet/>
      <dgm:spPr/>
      <dgm:t>
        <a:bodyPr/>
        <a:lstStyle/>
        <a:p>
          <a:endParaRPr lang="es-MX" sz="1200"/>
        </a:p>
      </dgm:t>
    </dgm:pt>
    <dgm:pt modelId="{C2F98698-788F-440F-AD99-4A5730516B93}" type="sibTrans" cxnId="{60A91F0F-AD8C-4CFA-82F0-E903292A4C1D}">
      <dgm:prSet/>
      <dgm:spPr/>
      <dgm:t>
        <a:bodyPr/>
        <a:lstStyle/>
        <a:p>
          <a:endParaRPr lang="es-MX" sz="1200"/>
        </a:p>
      </dgm:t>
    </dgm:pt>
    <dgm:pt modelId="{066886ED-FAA2-4717-8EAE-348222BA798B}">
      <dgm:prSet phldrT="[Texto]" custT="1"/>
      <dgm:spPr/>
      <dgm:t>
        <a:bodyPr/>
        <a:lstStyle/>
        <a:p>
          <a:r>
            <a:rPr lang="es-MX" sz="1200" dirty="0"/>
            <a:t>Teorías de Soporte</a:t>
          </a:r>
        </a:p>
      </dgm:t>
    </dgm:pt>
    <dgm:pt modelId="{39E1C377-4C16-4533-9352-69A9E24AEEED}" type="parTrans" cxnId="{6E3687F5-F220-4031-B087-04FB88F4BF92}">
      <dgm:prSet/>
      <dgm:spPr/>
      <dgm:t>
        <a:bodyPr/>
        <a:lstStyle/>
        <a:p>
          <a:endParaRPr lang="es-MX" sz="1200"/>
        </a:p>
      </dgm:t>
    </dgm:pt>
    <dgm:pt modelId="{E086F2EA-DA06-4424-BF67-CCB30CA4BD1B}" type="sibTrans" cxnId="{6E3687F5-F220-4031-B087-04FB88F4BF92}">
      <dgm:prSet/>
      <dgm:spPr/>
      <dgm:t>
        <a:bodyPr/>
        <a:lstStyle/>
        <a:p>
          <a:endParaRPr lang="es-MX" sz="1200"/>
        </a:p>
      </dgm:t>
    </dgm:pt>
    <dgm:pt modelId="{AF03A70E-07BB-4405-A6E1-55E037CC6A07}">
      <dgm:prSet phldrT="[Texto]" custT="1"/>
      <dgm:spPr/>
      <dgm:t>
        <a:bodyPr/>
        <a:lstStyle/>
        <a:p>
          <a:r>
            <a:rPr lang="es-MX" sz="1200" dirty="0"/>
            <a:t>Marco Referencial</a:t>
          </a:r>
        </a:p>
      </dgm:t>
    </dgm:pt>
    <dgm:pt modelId="{94D82311-D44A-42CE-BC24-5AC66C367E38}" type="parTrans" cxnId="{93CE2AA4-D262-4276-AE55-9FA11028E9E9}">
      <dgm:prSet/>
      <dgm:spPr/>
      <dgm:t>
        <a:bodyPr/>
        <a:lstStyle/>
        <a:p>
          <a:endParaRPr lang="es-MX" sz="1200"/>
        </a:p>
      </dgm:t>
    </dgm:pt>
    <dgm:pt modelId="{C8C07565-9186-4A01-BCAD-EBDDEC917092}" type="sibTrans" cxnId="{93CE2AA4-D262-4276-AE55-9FA11028E9E9}">
      <dgm:prSet/>
      <dgm:spPr/>
      <dgm:t>
        <a:bodyPr/>
        <a:lstStyle/>
        <a:p>
          <a:endParaRPr lang="es-MX" sz="1200"/>
        </a:p>
      </dgm:t>
    </dgm:pt>
    <dgm:pt modelId="{5B504E61-9C9D-4F6D-944B-BE82FC62CDCB}">
      <dgm:prSet phldrT="[Texto]" custT="1"/>
      <dgm:spPr/>
      <dgm:t>
        <a:bodyPr/>
        <a:lstStyle/>
        <a:p>
          <a:r>
            <a:rPr lang="es-MX" sz="1200" dirty="0"/>
            <a:t>Objetivos</a:t>
          </a:r>
        </a:p>
      </dgm:t>
    </dgm:pt>
    <dgm:pt modelId="{F49B9DD0-761E-4CE5-9A6C-9E53927F49AB}" type="parTrans" cxnId="{A37323DF-2058-4362-90FC-947DBF668B03}">
      <dgm:prSet/>
      <dgm:spPr/>
      <dgm:t>
        <a:bodyPr/>
        <a:lstStyle/>
        <a:p>
          <a:endParaRPr lang="es-MX" sz="1200"/>
        </a:p>
      </dgm:t>
    </dgm:pt>
    <dgm:pt modelId="{01AC25E6-EA2F-4854-B450-0AE6F633F1A6}" type="sibTrans" cxnId="{A37323DF-2058-4362-90FC-947DBF668B03}">
      <dgm:prSet/>
      <dgm:spPr/>
      <dgm:t>
        <a:bodyPr/>
        <a:lstStyle/>
        <a:p>
          <a:endParaRPr lang="es-MX" sz="1200"/>
        </a:p>
      </dgm:t>
    </dgm:pt>
    <dgm:pt modelId="{6ADDC8E5-1378-4658-B8E3-452F90989330}">
      <dgm:prSet phldrT="[Texto]" custT="1"/>
      <dgm:spPr/>
      <dgm:t>
        <a:bodyPr/>
        <a:lstStyle/>
        <a:p>
          <a:r>
            <a:rPr lang="es-MX" sz="1200" dirty="0"/>
            <a:t>Modelos</a:t>
          </a:r>
        </a:p>
        <a:p>
          <a:r>
            <a:rPr lang="es-MX" sz="1200" dirty="0">
              <a:solidFill>
                <a:srgbClr val="FF0000"/>
              </a:solidFill>
            </a:rPr>
            <a:t>Objetivo 2</a:t>
          </a:r>
        </a:p>
      </dgm:t>
    </dgm:pt>
    <dgm:pt modelId="{2943E748-B0E2-4203-BAA0-4EF061532DEC}" type="parTrans" cxnId="{97E0C5AB-567B-4713-866B-FC54F388311F}">
      <dgm:prSet/>
      <dgm:spPr/>
      <dgm:t>
        <a:bodyPr/>
        <a:lstStyle/>
        <a:p>
          <a:endParaRPr lang="es-MX" sz="1200"/>
        </a:p>
      </dgm:t>
    </dgm:pt>
    <dgm:pt modelId="{2BDF3211-49C3-492F-A93A-BF4CA10E325E}" type="sibTrans" cxnId="{97E0C5AB-567B-4713-866B-FC54F388311F}">
      <dgm:prSet/>
      <dgm:spPr/>
      <dgm:t>
        <a:bodyPr/>
        <a:lstStyle/>
        <a:p>
          <a:endParaRPr lang="es-MX" sz="1200"/>
        </a:p>
      </dgm:t>
    </dgm:pt>
    <dgm:pt modelId="{606352C1-892F-4A89-B67B-4696902729AC}">
      <dgm:prSet phldrT="[Texto]" custT="1"/>
      <dgm:spPr/>
      <dgm:t>
        <a:bodyPr/>
        <a:lstStyle/>
        <a:p>
          <a:r>
            <a:rPr lang="es-MX" sz="1400" b="1" dirty="0"/>
            <a:t>Capítulo II</a:t>
          </a:r>
        </a:p>
      </dgm:t>
    </dgm:pt>
    <dgm:pt modelId="{6859934F-EE08-4DAE-913A-3070A0A0B39E}" type="parTrans" cxnId="{52663811-F3DF-4D5B-980A-5B7D8F742A87}">
      <dgm:prSet/>
      <dgm:spPr/>
      <dgm:t>
        <a:bodyPr/>
        <a:lstStyle/>
        <a:p>
          <a:endParaRPr lang="es-MX" sz="1200"/>
        </a:p>
      </dgm:t>
    </dgm:pt>
    <dgm:pt modelId="{37A422F3-7E26-4897-8A03-8830A2181499}" type="sibTrans" cxnId="{52663811-F3DF-4D5B-980A-5B7D8F742A87}">
      <dgm:prSet/>
      <dgm:spPr/>
      <dgm:t>
        <a:bodyPr/>
        <a:lstStyle/>
        <a:p>
          <a:endParaRPr lang="es-MX" sz="1200"/>
        </a:p>
      </dgm:t>
    </dgm:pt>
    <dgm:pt modelId="{DEEEA237-3A66-4765-BD0C-17ACEA5DF741}">
      <dgm:prSet phldrT="[Texto]" custT="1"/>
      <dgm:spPr/>
      <dgm:t>
        <a:bodyPr/>
        <a:lstStyle/>
        <a:p>
          <a:r>
            <a:rPr lang="es-MX" sz="1200" dirty="0"/>
            <a:t>Historia de la universidad</a:t>
          </a:r>
        </a:p>
      </dgm:t>
    </dgm:pt>
    <dgm:pt modelId="{3DEA64AF-4564-4997-8818-DDA7203F0697}" type="parTrans" cxnId="{30105DE4-F7C0-4913-B8F2-E3CFAE33F63C}">
      <dgm:prSet/>
      <dgm:spPr/>
      <dgm:t>
        <a:bodyPr/>
        <a:lstStyle/>
        <a:p>
          <a:endParaRPr lang="es-MX" sz="1200"/>
        </a:p>
      </dgm:t>
    </dgm:pt>
    <dgm:pt modelId="{35BE5BDD-FBBA-4D48-92F3-58883A0EE0F9}" type="sibTrans" cxnId="{30105DE4-F7C0-4913-B8F2-E3CFAE33F63C}">
      <dgm:prSet/>
      <dgm:spPr/>
      <dgm:t>
        <a:bodyPr/>
        <a:lstStyle/>
        <a:p>
          <a:endParaRPr lang="es-MX" sz="1200"/>
        </a:p>
      </dgm:t>
    </dgm:pt>
    <dgm:pt modelId="{D9520D2D-E65C-418E-B86E-62AD0E347512}">
      <dgm:prSet phldrT="[Texto]" custT="1"/>
      <dgm:spPr/>
      <dgm:t>
        <a:bodyPr/>
        <a:lstStyle/>
        <a:p>
          <a:r>
            <a:rPr lang="es-MX" sz="1400" b="1" dirty="0"/>
            <a:t>Capítulo III</a:t>
          </a:r>
        </a:p>
      </dgm:t>
    </dgm:pt>
    <dgm:pt modelId="{998520B6-5CD6-49F6-BBD9-BBF8BE9E2B70}" type="parTrans" cxnId="{CB8352F6-5968-4F5E-A8F5-22DD820F1B4D}">
      <dgm:prSet/>
      <dgm:spPr/>
      <dgm:t>
        <a:bodyPr/>
        <a:lstStyle/>
        <a:p>
          <a:endParaRPr lang="es-MX" sz="1200"/>
        </a:p>
      </dgm:t>
    </dgm:pt>
    <dgm:pt modelId="{4B7FAA0C-32F9-4506-BB7A-E09CC87DEE88}" type="sibTrans" cxnId="{CB8352F6-5968-4F5E-A8F5-22DD820F1B4D}">
      <dgm:prSet/>
      <dgm:spPr/>
      <dgm:t>
        <a:bodyPr/>
        <a:lstStyle/>
        <a:p>
          <a:endParaRPr lang="es-MX" sz="1200"/>
        </a:p>
      </dgm:t>
    </dgm:pt>
    <dgm:pt modelId="{F8A3A2C4-23CF-4161-8DB8-9380FC6844E4}">
      <dgm:prSet phldrT="[Texto]" custT="1"/>
      <dgm:spPr/>
      <dgm:t>
        <a:bodyPr/>
        <a:lstStyle/>
        <a:p>
          <a:r>
            <a:rPr lang="es-MX" sz="1200" dirty="0"/>
            <a:t>Metodología</a:t>
          </a:r>
        </a:p>
      </dgm:t>
    </dgm:pt>
    <dgm:pt modelId="{64FC1ABD-DF49-4620-B295-72921190698E}" type="parTrans" cxnId="{4BA0CF39-5182-4AD4-A106-2C47FB1746E5}">
      <dgm:prSet/>
      <dgm:spPr/>
      <dgm:t>
        <a:bodyPr/>
        <a:lstStyle/>
        <a:p>
          <a:endParaRPr lang="es-MX" sz="1200"/>
        </a:p>
      </dgm:t>
    </dgm:pt>
    <dgm:pt modelId="{5BE0E663-0501-4132-A088-8B6CA4A6D4FF}" type="sibTrans" cxnId="{4BA0CF39-5182-4AD4-A106-2C47FB1746E5}">
      <dgm:prSet/>
      <dgm:spPr/>
      <dgm:t>
        <a:bodyPr/>
        <a:lstStyle/>
        <a:p>
          <a:endParaRPr lang="es-MX" sz="1200"/>
        </a:p>
      </dgm:t>
    </dgm:pt>
    <dgm:pt modelId="{A0A466FD-CC33-43E1-8DDD-FCAA54AA5193}">
      <dgm:prSet phldrT="[Texto]" custT="1"/>
      <dgm:spPr/>
      <dgm:t>
        <a:bodyPr/>
        <a:lstStyle/>
        <a:p>
          <a:r>
            <a:rPr lang="es-MX" sz="1400" b="1" dirty="0"/>
            <a:t>Capítulo IV</a:t>
          </a:r>
        </a:p>
      </dgm:t>
    </dgm:pt>
    <dgm:pt modelId="{81B8F1B6-196A-48C9-89D9-7DF7C10708CB}" type="parTrans" cxnId="{EBD24D03-22CD-4173-84DF-787177930DBC}">
      <dgm:prSet/>
      <dgm:spPr/>
      <dgm:t>
        <a:bodyPr/>
        <a:lstStyle/>
        <a:p>
          <a:endParaRPr lang="es-MX" sz="1200"/>
        </a:p>
      </dgm:t>
    </dgm:pt>
    <dgm:pt modelId="{8EC33919-5904-4760-B68B-6E5837C8FEE8}" type="sibTrans" cxnId="{EBD24D03-22CD-4173-84DF-787177930DBC}">
      <dgm:prSet/>
      <dgm:spPr/>
      <dgm:t>
        <a:bodyPr/>
        <a:lstStyle/>
        <a:p>
          <a:endParaRPr lang="es-MX" sz="1200"/>
        </a:p>
      </dgm:t>
    </dgm:pt>
    <dgm:pt modelId="{F2D73D98-A0EE-4F41-B15C-7A6E26912765}">
      <dgm:prSet phldrT="[Texto]" custT="1"/>
      <dgm:spPr/>
      <dgm:t>
        <a:bodyPr/>
        <a:lstStyle/>
        <a:p>
          <a:r>
            <a:rPr lang="es-MX" sz="1200" dirty="0"/>
            <a:t>Diagnóstico Habilidades directivas – </a:t>
          </a:r>
          <a:r>
            <a:rPr lang="es-MX" sz="1200" dirty="0">
              <a:solidFill>
                <a:srgbClr val="FF0000"/>
              </a:solidFill>
            </a:rPr>
            <a:t>Objetivo 3 H</a:t>
          </a:r>
          <a:r>
            <a:rPr lang="es-MX" sz="1200" baseline="-25000" dirty="0">
              <a:solidFill>
                <a:srgbClr val="FF0000"/>
              </a:solidFill>
            </a:rPr>
            <a:t>1</a:t>
          </a:r>
        </a:p>
      </dgm:t>
    </dgm:pt>
    <dgm:pt modelId="{6DEEE361-2194-42FE-9BF8-C2F992AD03FC}" type="parTrans" cxnId="{CCB9CE55-40E6-4E81-B139-E9ABD91664C3}">
      <dgm:prSet/>
      <dgm:spPr/>
      <dgm:t>
        <a:bodyPr/>
        <a:lstStyle/>
        <a:p>
          <a:endParaRPr lang="es-MX" sz="1200"/>
        </a:p>
      </dgm:t>
    </dgm:pt>
    <dgm:pt modelId="{2B1137A4-70CE-445E-B2FF-00D46B4CE5CD}" type="sibTrans" cxnId="{CCB9CE55-40E6-4E81-B139-E9ABD91664C3}">
      <dgm:prSet/>
      <dgm:spPr/>
      <dgm:t>
        <a:bodyPr/>
        <a:lstStyle/>
        <a:p>
          <a:endParaRPr lang="es-MX" sz="1200"/>
        </a:p>
      </dgm:t>
    </dgm:pt>
    <dgm:pt modelId="{8CD4F048-69B6-4051-8EE8-B5829E3CB8EA}">
      <dgm:prSet phldrT="[Texto]" custT="1"/>
      <dgm:spPr/>
      <dgm:t>
        <a:bodyPr/>
        <a:lstStyle/>
        <a:p>
          <a:r>
            <a:rPr lang="es-MX" sz="1200" dirty="0"/>
            <a:t>Diagnóstico Clima organizacional – </a:t>
          </a:r>
          <a:r>
            <a:rPr lang="es-MX" sz="1200" dirty="0">
              <a:solidFill>
                <a:srgbClr val="FF0000"/>
              </a:solidFill>
            </a:rPr>
            <a:t>Objetivo 3 H</a:t>
          </a:r>
          <a:r>
            <a:rPr lang="es-MX" sz="1200" baseline="-25000" dirty="0">
              <a:solidFill>
                <a:srgbClr val="FF0000"/>
              </a:solidFill>
            </a:rPr>
            <a:t>2</a:t>
          </a:r>
        </a:p>
      </dgm:t>
    </dgm:pt>
    <dgm:pt modelId="{85163894-D9AF-4039-ABF1-B0090BB52518}" type="parTrans" cxnId="{06E4DAD4-FC01-476D-826B-4CC689A57FA4}">
      <dgm:prSet/>
      <dgm:spPr/>
      <dgm:t>
        <a:bodyPr/>
        <a:lstStyle/>
        <a:p>
          <a:endParaRPr lang="es-MX" sz="1200"/>
        </a:p>
      </dgm:t>
    </dgm:pt>
    <dgm:pt modelId="{515B8260-A5E6-4EF8-9E2D-46F123D7861B}" type="sibTrans" cxnId="{06E4DAD4-FC01-476D-826B-4CC689A57FA4}">
      <dgm:prSet/>
      <dgm:spPr/>
      <dgm:t>
        <a:bodyPr/>
        <a:lstStyle/>
        <a:p>
          <a:endParaRPr lang="es-MX" sz="1200"/>
        </a:p>
      </dgm:t>
    </dgm:pt>
    <dgm:pt modelId="{BC529B3A-D4C6-4AC1-A98E-D059DA170E8E}">
      <dgm:prSet phldrT="[Texto]" custT="1"/>
      <dgm:spPr/>
      <dgm:t>
        <a:bodyPr/>
        <a:lstStyle/>
        <a:p>
          <a:r>
            <a:rPr lang="es-MX" sz="1200" dirty="0"/>
            <a:t>Correlaciones – </a:t>
          </a:r>
          <a:r>
            <a:rPr lang="es-MX" sz="1200" dirty="0">
              <a:solidFill>
                <a:srgbClr val="FF0000"/>
              </a:solidFill>
            </a:rPr>
            <a:t>Objetivo 4 H</a:t>
          </a:r>
          <a:r>
            <a:rPr lang="es-MX" sz="1200" baseline="-25000" dirty="0">
              <a:solidFill>
                <a:srgbClr val="FF0000"/>
              </a:solidFill>
            </a:rPr>
            <a:t>3</a:t>
          </a:r>
        </a:p>
      </dgm:t>
    </dgm:pt>
    <dgm:pt modelId="{382EFFC8-A8D0-4A77-B333-37CC5749EF1A}" type="parTrans" cxnId="{3DFBEFBB-2C47-441A-93B4-44F76BDB4C46}">
      <dgm:prSet/>
      <dgm:spPr/>
      <dgm:t>
        <a:bodyPr/>
        <a:lstStyle/>
        <a:p>
          <a:endParaRPr lang="es-MX" sz="1200"/>
        </a:p>
      </dgm:t>
    </dgm:pt>
    <dgm:pt modelId="{5A063EB5-BEAF-44C6-BE77-C7DF2473B445}" type="sibTrans" cxnId="{3DFBEFBB-2C47-441A-93B4-44F76BDB4C46}">
      <dgm:prSet/>
      <dgm:spPr/>
      <dgm:t>
        <a:bodyPr/>
        <a:lstStyle/>
        <a:p>
          <a:endParaRPr lang="es-MX" sz="1200"/>
        </a:p>
      </dgm:t>
    </dgm:pt>
    <dgm:pt modelId="{FAD3044A-72F8-4B5A-8FC3-AF721E8913F6}">
      <dgm:prSet phldrT="[Texto]" custT="1"/>
      <dgm:spPr/>
      <dgm:t>
        <a:bodyPr/>
        <a:lstStyle/>
        <a:p>
          <a:r>
            <a:rPr lang="es-MX" sz="1400" b="1" dirty="0"/>
            <a:t>Capítulo V </a:t>
          </a:r>
          <a:r>
            <a:rPr lang="es-MX" sz="1200" b="0" dirty="0">
              <a:solidFill>
                <a:srgbClr val="FF0000"/>
              </a:solidFill>
            </a:rPr>
            <a:t>Objetivo 5</a:t>
          </a:r>
        </a:p>
      </dgm:t>
    </dgm:pt>
    <dgm:pt modelId="{11DDF908-94BF-4D96-A80F-62F8F3E55F43}" type="parTrans" cxnId="{F205F3DA-5C69-4E01-8201-11E49EFC8896}">
      <dgm:prSet/>
      <dgm:spPr/>
      <dgm:t>
        <a:bodyPr/>
        <a:lstStyle/>
        <a:p>
          <a:endParaRPr lang="es-MX" sz="1200"/>
        </a:p>
      </dgm:t>
    </dgm:pt>
    <dgm:pt modelId="{59044E76-9766-43E6-A108-FAAF01186A22}" type="sibTrans" cxnId="{F205F3DA-5C69-4E01-8201-11E49EFC8896}">
      <dgm:prSet/>
      <dgm:spPr/>
      <dgm:t>
        <a:bodyPr/>
        <a:lstStyle/>
        <a:p>
          <a:endParaRPr lang="es-MX" sz="1200"/>
        </a:p>
      </dgm:t>
    </dgm:pt>
    <dgm:pt modelId="{D1C264D8-03C3-401F-BD2C-01DA9E20E11E}">
      <dgm:prSet phldrT="[Texto]" custT="1"/>
      <dgm:spPr/>
      <dgm:t>
        <a:bodyPr/>
        <a:lstStyle/>
        <a:p>
          <a:r>
            <a:rPr lang="es-MX" sz="1200" dirty="0"/>
            <a:t>Propuesta plan de acción</a:t>
          </a:r>
        </a:p>
      </dgm:t>
    </dgm:pt>
    <dgm:pt modelId="{AE667FCC-B3D7-4B77-9CD2-523E2FDD0ADB}" type="parTrans" cxnId="{D9F0DC0B-B290-4464-92B4-B4859CD18754}">
      <dgm:prSet/>
      <dgm:spPr/>
      <dgm:t>
        <a:bodyPr/>
        <a:lstStyle/>
        <a:p>
          <a:endParaRPr lang="es-MX" sz="1200"/>
        </a:p>
      </dgm:t>
    </dgm:pt>
    <dgm:pt modelId="{72A769E0-3531-4C68-A762-D1268CDD2A48}" type="sibTrans" cxnId="{D9F0DC0B-B290-4464-92B4-B4859CD18754}">
      <dgm:prSet/>
      <dgm:spPr/>
      <dgm:t>
        <a:bodyPr/>
        <a:lstStyle/>
        <a:p>
          <a:endParaRPr lang="es-MX" sz="1200"/>
        </a:p>
      </dgm:t>
    </dgm:pt>
    <dgm:pt modelId="{3E576E47-E5DF-4AE8-8424-10368CD9EFD9}">
      <dgm:prSet phldrT="[Texto]" custT="1"/>
      <dgm:spPr/>
      <dgm:t>
        <a:bodyPr/>
        <a:lstStyle/>
        <a:p>
          <a:r>
            <a:rPr lang="es-MX" sz="1400" b="1" dirty="0"/>
            <a:t>Capítulo VI</a:t>
          </a:r>
        </a:p>
      </dgm:t>
    </dgm:pt>
    <dgm:pt modelId="{70BE4CF6-C378-4354-AFFF-DBCF7C228F7A}" type="parTrans" cxnId="{72F9E309-877E-4CC3-90EB-60BE44B68E64}">
      <dgm:prSet/>
      <dgm:spPr/>
      <dgm:t>
        <a:bodyPr/>
        <a:lstStyle/>
        <a:p>
          <a:endParaRPr lang="es-MX" sz="1200"/>
        </a:p>
      </dgm:t>
    </dgm:pt>
    <dgm:pt modelId="{3CA2C0F5-4460-485C-B5B3-6B688B43C0FA}" type="sibTrans" cxnId="{72F9E309-877E-4CC3-90EB-60BE44B68E64}">
      <dgm:prSet/>
      <dgm:spPr/>
      <dgm:t>
        <a:bodyPr/>
        <a:lstStyle/>
        <a:p>
          <a:endParaRPr lang="es-MX" sz="1200"/>
        </a:p>
      </dgm:t>
    </dgm:pt>
    <dgm:pt modelId="{F9F5A613-2E47-4E22-9DF4-C8D20DAF3021}">
      <dgm:prSet phldrT="[Texto]" custT="1"/>
      <dgm:spPr/>
      <dgm:t>
        <a:bodyPr/>
        <a:lstStyle/>
        <a:p>
          <a:r>
            <a:rPr lang="es-MX" sz="1200" dirty="0"/>
            <a:t>Conclusiones</a:t>
          </a:r>
        </a:p>
      </dgm:t>
    </dgm:pt>
    <dgm:pt modelId="{0D17946C-B339-4E30-AC9B-356C92500258}" type="parTrans" cxnId="{48E4A333-990E-4B92-86CB-C846AA469607}">
      <dgm:prSet/>
      <dgm:spPr/>
      <dgm:t>
        <a:bodyPr/>
        <a:lstStyle/>
        <a:p>
          <a:endParaRPr lang="es-MX" sz="1200"/>
        </a:p>
      </dgm:t>
    </dgm:pt>
    <dgm:pt modelId="{BE601D4C-40B5-4FEF-A3BD-178C450B10CD}" type="sibTrans" cxnId="{48E4A333-990E-4B92-86CB-C846AA469607}">
      <dgm:prSet/>
      <dgm:spPr/>
      <dgm:t>
        <a:bodyPr/>
        <a:lstStyle/>
        <a:p>
          <a:endParaRPr lang="es-MX" sz="1200"/>
        </a:p>
      </dgm:t>
    </dgm:pt>
    <dgm:pt modelId="{D8ADF902-F922-4AFC-9FBF-88FE9149036A}">
      <dgm:prSet phldrT="[Texto]" custT="1"/>
      <dgm:spPr/>
      <dgm:t>
        <a:bodyPr/>
        <a:lstStyle/>
        <a:p>
          <a:r>
            <a:rPr lang="es-MX" sz="1200" dirty="0"/>
            <a:t>Planificación estratégica</a:t>
          </a:r>
        </a:p>
      </dgm:t>
    </dgm:pt>
    <dgm:pt modelId="{7DF3C72D-6458-43FE-AA54-9B8F0744FAE6}" type="parTrans" cxnId="{6D6ED572-8312-4F11-92AE-A6108FFDB195}">
      <dgm:prSet/>
      <dgm:spPr/>
      <dgm:t>
        <a:bodyPr/>
        <a:lstStyle/>
        <a:p>
          <a:endParaRPr lang="es-MX" sz="1200"/>
        </a:p>
      </dgm:t>
    </dgm:pt>
    <dgm:pt modelId="{B130D462-30C0-46B5-A753-228CC8AC66C4}" type="sibTrans" cxnId="{6D6ED572-8312-4F11-92AE-A6108FFDB195}">
      <dgm:prSet/>
      <dgm:spPr/>
      <dgm:t>
        <a:bodyPr/>
        <a:lstStyle/>
        <a:p>
          <a:endParaRPr lang="es-MX" sz="1200"/>
        </a:p>
      </dgm:t>
    </dgm:pt>
    <dgm:pt modelId="{754FD217-4E6E-4F6A-92E4-7AD7A8B5BEF0}">
      <dgm:prSet phldrT="[Texto]" custT="1"/>
      <dgm:spPr/>
      <dgm:t>
        <a:bodyPr/>
        <a:lstStyle/>
        <a:p>
          <a:r>
            <a:rPr lang="es-MX" sz="1200" dirty="0"/>
            <a:t>Recomendaciones</a:t>
          </a:r>
        </a:p>
      </dgm:t>
    </dgm:pt>
    <dgm:pt modelId="{E245F142-4BCF-4BDD-8F22-52B690ABED8D}" type="parTrans" cxnId="{562FF5E1-61E6-4A3D-BA99-21586FDB1A1A}">
      <dgm:prSet/>
      <dgm:spPr/>
      <dgm:t>
        <a:bodyPr/>
        <a:lstStyle/>
        <a:p>
          <a:endParaRPr lang="es-MX"/>
        </a:p>
      </dgm:t>
    </dgm:pt>
    <dgm:pt modelId="{4027F61E-8BE2-4141-8530-5BE5F281F4BC}" type="sibTrans" cxnId="{562FF5E1-61E6-4A3D-BA99-21586FDB1A1A}">
      <dgm:prSet/>
      <dgm:spPr/>
      <dgm:t>
        <a:bodyPr/>
        <a:lstStyle/>
        <a:p>
          <a:endParaRPr lang="es-MX"/>
        </a:p>
      </dgm:t>
    </dgm:pt>
    <dgm:pt modelId="{2E67AAA6-21C6-4D93-8975-4B2D08A041E3}">
      <dgm:prSet phldrT="[Texto]" custT="1"/>
      <dgm:spPr/>
      <dgm:t>
        <a:bodyPr/>
        <a:lstStyle/>
        <a:p>
          <a:r>
            <a:rPr lang="es-MX" sz="900" dirty="0"/>
            <a:t>Conceptualización</a:t>
          </a:r>
        </a:p>
      </dgm:t>
    </dgm:pt>
    <dgm:pt modelId="{D0EB6FC6-DC76-4188-98AA-E83CB8FF82C9}" type="parTrans" cxnId="{D02ACA44-557C-4068-83C8-0DE99AD2ECDA}">
      <dgm:prSet/>
      <dgm:spPr/>
      <dgm:t>
        <a:bodyPr/>
        <a:lstStyle/>
        <a:p>
          <a:endParaRPr lang="es-MX"/>
        </a:p>
      </dgm:t>
    </dgm:pt>
    <dgm:pt modelId="{67781685-F219-4D8E-B3BB-8AD8886E262D}" type="sibTrans" cxnId="{D02ACA44-557C-4068-83C8-0DE99AD2ECDA}">
      <dgm:prSet/>
      <dgm:spPr/>
      <dgm:t>
        <a:bodyPr/>
        <a:lstStyle/>
        <a:p>
          <a:endParaRPr lang="es-MX"/>
        </a:p>
      </dgm:t>
    </dgm:pt>
    <dgm:pt modelId="{396EF678-809C-41F8-A8AC-74EF7BFC90E4}" type="pres">
      <dgm:prSet presAssocID="{6ED244BD-129E-4B89-80B0-5E6E4538A970}" presName="diagram" presStyleCnt="0">
        <dgm:presLayoutVars>
          <dgm:chPref val="1"/>
          <dgm:dir/>
          <dgm:animOne val="branch"/>
          <dgm:animLvl val="lvl"/>
          <dgm:resizeHandles/>
        </dgm:presLayoutVars>
      </dgm:prSet>
      <dgm:spPr/>
      <dgm:t>
        <a:bodyPr/>
        <a:lstStyle/>
        <a:p>
          <a:endParaRPr lang="es-MX"/>
        </a:p>
      </dgm:t>
    </dgm:pt>
    <dgm:pt modelId="{54190B6F-A311-465B-A699-7AF669EA1329}" type="pres">
      <dgm:prSet presAssocID="{54B37973-AFD5-4BD7-B4BD-1A3524775A20}" presName="root" presStyleCnt="0"/>
      <dgm:spPr/>
    </dgm:pt>
    <dgm:pt modelId="{05ECDA86-8CC0-4B54-8041-254A53C2576C}" type="pres">
      <dgm:prSet presAssocID="{54B37973-AFD5-4BD7-B4BD-1A3524775A20}" presName="rootComposite" presStyleCnt="0"/>
      <dgm:spPr/>
    </dgm:pt>
    <dgm:pt modelId="{CB48DFD9-36E0-404E-9F7F-BAC589F24E11}" type="pres">
      <dgm:prSet presAssocID="{54B37973-AFD5-4BD7-B4BD-1A3524775A20}" presName="rootText" presStyleLbl="node1" presStyleIdx="0" presStyleCnt="7"/>
      <dgm:spPr/>
      <dgm:t>
        <a:bodyPr/>
        <a:lstStyle/>
        <a:p>
          <a:endParaRPr lang="es-MX"/>
        </a:p>
      </dgm:t>
    </dgm:pt>
    <dgm:pt modelId="{0A75C4FA-8143-43AF-A2BF-EA720B842309}" type="pres">
      <dgm:prSet presAssocID="{54B37973-AFD5-4BD7-B4BD-1A3524775A20}" presName="rootConnector" presStyleLbl="node1" presStyleIdx="0" presStyleCnt="7"/>
      <dgm:spPr/>
      <dgm:t>
        <a:bodyPr/>
        <a:lstStyle/>
        <a:p>
          <a:endParaRPr lang="es-MX"/>
        </a:p>
      </dgm:t>
    </dgm:pt>
    <dgm:pt modelId="{91922EC5-4273-45C0-9125-8278CE8789BC}" type="pres">
      <dgm:prSet presAssocID="{54B37973-AFD5-4BD7-B4BD-1A3524775A20}" presName="childShape" presStyleCnt="0"/>
      <dgm:spPr/>
    </dgm:pt>
    <dgm:pt modelId="{9BDE1BD0-3F9A-4A16-ACA0-D8C3274D59CC}" type="pres">
      <dgm:prSet presAssocID="{06FDB3B6-223D-48C6-8E7A-65E57C32C633}" presName="Name13" presStyleLbl="parChTrans1D2" presStyleIdx="0" presStyleCnt="16"/>
      <dgm:spPr/>
      <dgm:t>
        <a:bodyPr/>
        <a:lstStyle/>
        <a:p>
          <a:endParaRPr lang="es-MX"/>
        </a:p>
      </dgm:t>
    </dgm:pt>
    <dgm:pt modelId="{135CABE6-D1E6-4614-A50E-C289889ECCDA}" type="pres">
      <dgm:prSet presAssocID="{2A3A22F3-911C-409D-BD36-D58B5390E7E5}" presName="childText" presStyleLbl="bgAcc1" presStyleIdx="0" presStyleCnt="16">
        <dgm:presLayoutVars>
          <dgm:bulletEnabled val="1"/>
        </dgm:presLayoutVars>
      </dgm:prSet>
      <dgm:spPr/>
      <dgm:t>
        <a:bodyPr/>
        <a:lstStyle/>
        <a:p>
          <a:endParaRPr lang="es-MX"/>
        </a:p>
      </dgm:t>
    </dgm:pt>
    <dgm:pt modelId="{9FB24B8D-0BD4-4A0B-82B6-EB1F065549DA}" type="pres">
      <dgm:prSet presAssocID="{F49B9DD0-761E-4CE5-9A6C-9E53927F49AB}" presName="Name13" presStyleLbl="parChTrans1D2" presStyleIdx="1" presStyleCnt="16"/>
      <dgm:spPr/>
      <dgm:t>
        <a:bodyPr/>
        <a:lstStyle/>
        <a:p>
          <a:endParaRPr lang="es-MX"/>
        </a:p>
      </dgm:t>
    </dgm:pt>
    <dgm:pt modelId="{C48D05A8-8957-43C6-BB3E-A0FC19943941}" type="pres">
      <dgm:prSet presAssocID="{5B504E61-9C9D-4F6D-944B-BE82FC62CDCB}" presName="childText" presStyleLbl="bgAcc1" presStyleIdx="1" presStyleCnt="16">
        <dgm:presLayoutVars>
          <dgm:bulletEnabled val="1"/>
        </dgm:presLayoutVars>
      </dgm:prSet>
      <dgm:spPr/>
      <dgm:t>
        <a:bodyPr/>
        <a:lstStyle/>
        <a:p>
          <a:endParaRPr lang="es-MX"/>
        </a:p>
      </dgm:t>
    </dgm:pt>
    <dgm:pt modelId="{B9CDC566-73BE-4E3E-8DC5-761540EF6E29}" type="pres">
      <dgm:prSet presAssocID="{EA7FA57D-CD98-4BE6-991C-2043FC62D9B2}" presName="Name13" presStyleLbl="parChTrans1D2" presStyleIdx="2" presStyleCnt="16"/>
      <dgm:spPr/>
      <dgm:t>
        <a:bodyPr/>
        <a:lstStyle/>
        <a:p>
          <a:endParaRPr lang="es-MX"/>
        </a:p>
      </dgm:t>
    </dgm:pt>
    <dgm:pt modelId="{75D39C0F-C4AF-4200-8B6C-54C65CB20EBD}" type="pres">
      <dgm:prSet presAssocID="{C57C5843-08FD-4033-93DF-0750E9AEDCB7}" presName="childText" presStyleLbl="bgAcc1" presStyleIdx="2" presStyleCnt="16">
        <dgm:presLayoutVars>
          <dgm:bulletEnabled val="1"/>
        </dgm:presLayoutVars>
      </dgm:prSet>
      <dgm:spPr/>
      <dgm:t>
        <a:bodyPr/>
        <a:lstStyle/>
        <a:p>
          <a:endParaRPr lang="es-MX"/>
        </a:p>
      </dgm:t>
    </dgm:pt>
    <dgm:pt modelId="{3A8BAFA6-1DE5-4314-AA64-AEBE800882C4}" type="pres">
      <dgm:prSet presAssocID="{7C503118-EFBD-4D5E-926E-C7EC9CBDACD7}" presName="root" presStyleCnt="0"/>
      <dgm:spPr/>
    </dgm:pt>
    <dgm:pt modelId="{4896815C-A896-46A5-8607-C4C426976B05}" type="pres">
      <dgm:prSet presAssocID="{7C503118-EFBD-4D5E-926E-C7EC9CBDACD7}" presName="rootComposite" presStyleCnt="0"/>
      <dgm:spPr/>
    </dgm:pt>
    <dgm:pt modelId="{FD4A25C4-134E-4748-A9FE-587214DA4921}" type="pres">
      <dgm:prSet presAssocID="{7C503118-EFBD-4D5E-926E-C7EC9CBDACD7}" presName="rootText" presStyleLbl="node1" presStyleIdx="1" presStyleCnt="7"/>
      <dgm:spPr/>
      <dgm:t>
        <a:bodyPr/>
        <a:lstStyle/>
        <a:p>
          <a:endParaRPr lang="es-MX"/>
        </a:p>
      </dgm:t>
    </dgm:pt>
    <dgm:pt modelId="{EA27C64E-9327-47D7-9286-8D0749648DE6}" type="pres">
      <dgm:prSet presAssocID="{7C503118-EFBD-4D5E-926E-C7EC9CBDACD7}" presName="rootConnector" presStyleLbl="node1" presStyleIdx="1" presStyleCnt="7"/>
      <dgm:spPr/>
      <dgm:t>
        <a:bodyPr/>
        <a:lstStyle/>
        <a:p>
          <a:endParaRPr lang="es-MX"/>
        </a:p>
      </dgm:t>
    </dgm:pt>
    <dgm:pt modelId="{54510D3F-30FB-4502-BD9E-5F597E33ABF7}" type="pres">
      <dgm:prSet presAssocID="{7C503118-EFBD-4D5E-926E-C7EC9CBDACD7}" presName="childShape" presStyleCnt="0"/>
      <dgm:spPr/>
    </dgm:pt>
    <dgm:pt modelId="{3CE6719D-64EF-4636-8CBE-5CE81463DAFA}" type="pres">
      <dgm:prSet presAssocID="{39E1C377-4C16-4533-9352-69A9E24AEEED}" presName="Name13" presStyleLbl="parChTrans1D2" presStyleIdx="3" presStyleCnt="16"/>
      <dgm:spPr/>
      <dgm:t>
        <a:bodyPr/>
        <a:lstStyle/>
        <a:p>
          <a:endParaRPr lang="es-MX"/>
        </a:p>
      </dgm:t>
    </dgm:pt>
    <dgm:pt modelId="{935602C0-9BFD-4113-B3FF-B27E492A4892}" type="pres">
      <dgm:prSet presAssocID="{066886ED-FAA2-4717-8EAE-348222BA798B}" presName="childText" presStyleLbl="bgAcc1" presStyleIdx="3" presStyleCnt="16">
        <dgm:presLayoutVars>
          <dgm:bulletEnabled val="1"/>
        </dgm:presLayoutVars>
      </dgm:prSet>
      <dgm:spPr/>
      <dgm:t>
        <a:bodyPr/>
        <a:lstStyle/>
        <a:p>
          <a:endParaRPr lang="es-MX"/>
        </a:p>
      </dgm:t>
    </dgm:pt>
    <dgm:pt modelId="{C8282ED7-1B3B-456C-B6B5-4E1EA9510DF4}" type="pres">
      <dgm:prSet presAssocID="{D0EB6FC6-DC76-4188-98AA-E83CB8FF82C9}" presName="Name13" presStyleLbl="parChTrans1D2" presStyleIdx="4" presStyleCnt="16"/>
      <dgm:spPr/>
      <dgm:t>
        <a:bodyPr/>
        <a:lstStyle/>
        <a:p>
          <a:endParaRPr lang="es-MX"/>
        </a:p>
      </dgm:t>
    </dgm:pt>
    <dgm:pt modelId="{D92EF607-DDCE-47F3-9F9C-E8A736407BEA}" type="pres">
      <dgm:prSet presAssocID="{2E67AAA6-21C6-4D93-8975-4B2D08A041E3}" presName="childText" presStyleLbl="bgAcc1" presStyleIdx="4" presStyleCnt="16">
        <dgm:presLayoutVars>
          <dgm:bulletEnabled val="1"/>
        </dgm:presLayoutVars>
      </dgm:prSet>
      <dgm:spPr/>
      <dgm:t>
        <a:bodyPr/>
        <a:lstStyle/>
        <a:p>
          <a:endParaRPr lang="es-MX"/>
        </a:p>
      </dgm:t>
    </dgm:pt>
    <dgm:pt modelId="{2CB60BF2-AFB8-48AD-8322-5B8AE4C7C434}" type="pres">
      <dgm:prSet presAssocID="{2943E748-B0E2-4203-BAA0-4EF061532DEC}" presName="Name13" presStyleLbl="parChTrans1D2" presStyleIdx="5" presStyleCnt="16"/>
      <dgm:spPr/>
      <dgm:t>
        <a:bodyPr/>
        <a:lstStyle/>
        <a:p>
          <a:endParaRPr lang="es-MX"/>
        </a:p>
      </dgm:t>
    </dgm:pt>
    <dgm:pt modelId="{CE92C985-268C-427B-89FB-1B3118B6EFD4}" type="pres">
      <dgm:prSet presAssocID="{6ADDC8E5-1378-4658-B8E3-452F90989330}" presName="childText" presStyleLbl="bgAcc1" presStyleIdx="5" presStyleCnt="16">
        <dgm:presLayoutVars>
          <dgm:bulletEnabled val="1"/>
        </dgm:presLayoutVars>
      </dgm:prSet>
      <dgm:spPr/>
      <dgm:t>
        <a:bodyPr/>
        <a:lstStyle/>
        <a:p>
          <a:endParaRPr lang="es-MX"/>
        </a:p>
      </dgm:t>
    </dgm:pt>
    <dgm:pt modelId="{07EB36D5-1F1E-4CD8-860C-CEE842DA3386}" type="pres">
      <dgm:prSet presAssocID="{94D82311-D44A-42CE-BC24-5AC66C367E38}" presName="Name13" presStyleLbl="parChTrans1D2" presStyleIdx="6" presStyleCnt="16"/>
      <dgm:spPr/>
      <dgm:t>
        <a:bodyPr/>
        <a:lstStyle/>
        <a:p>
          <a:endParaRPr lang="es-MX"/>
        </a:p>
      </dgm:t>
    </dgm:pt>
    <dgm:pt modelId="{C2A7C348-0209-415F-A59C-4417D60CAA95}" type="pres">
      <dgm:prSet presAssocID="{AF03A70E-07BB-4405-A6E1-55E037CC6A07}" presName="childText" presStyleLbl="bgAcc1" presStyleIdx="6" presStyleCnt="16">
        <dgm:presLayoutVars>
          <dgm:bulletEnabled val="1"/>
        </dgm:presLayoutVars>
      </dgm:prSet>
      <dgm:spPr/>
      <dgm:t>
        <a:bodyPr/>
        <a:lstStyle/>
        <a:p>
          <a:endParaRPr lang="es-MX"/>
        </a:p>
      </dgm:t>
    </dgm:pt>
    <dgm:pt modelId="{2B6FE88A-D57C-44D1-9ACC-646A7BD4DB22}" type="pres">
      <dgm:prSet presAssocID="{606352C1-892F-4A89-B67B-4696902729AC}" presName="root" presStyleCnt="0"/>
      <dgm:spPr/>
    </dgm:pt>
    <dgm:pt modelId="{FE2A38B3-EE07-4BD6-B4A0-B09D8DC85A29}" type="pres">
      <dgm:prSet presAssocID="{606352C1-892F-4A89-B67B-4696902729AC}" presName="rootComposite" presStyleCnt="0"/>
      <dgm:spPr/>
    </dgm:pt>
    <dgm:pt modelId="{6DF857CB-1B21-4589-9565-AA07B1AAA5E6}" type="pres">
      <dgm:prSet presAssocID="{606352C1-892F-4A89-B67B-4696902729AC}" presName="rootText" presStyleLbl="node1" presStyleIdx="2" presStyleCnt="7"/>
      <dgm:spPr/>
      <dgm:t>
        <a:bodyPr/>
        <a:lstStyle/>
        <a:p>
          <a:endParaRPr lang="es-MX"/>
        </a:p>
      </dgm:t>
    </dgm:pt>
    <dgm:pt modelId="{8ACFA84D-25B9-447C-BA37-0A048E6C8D88}" type="pres">
      <dgm:prSet presAssocID="{606352C1-892F-4A89-B67B-4696902729AC}" presName="rootConnector" presStyleLbl="node1" presStyleIdx="2" presStyleCnt="7"/>
      <dgm:spPr/>
      <dgm:t>
        <a:bodyPr/>
        <a:lstStyle/>
        <a:p>
          <a:endParaRPr lang="es-MX"/>
        </a:p>
      </dgm:t>
    </dgm:pt>
    <dgm:pt modelId="{D305F190-3FFF-421D-9CC6-CAF7C3CE8716}" type="pres">
      <dgm:prSet presAssocID="{606352C1-892F-4A89-B67B-4696902729AC}" presName="childShape" presStyleCnt="0"/>
      <dgm:spPr/>
    </dgm:pt>
    <dgm:pt modelId="{5CB1E915-BD0B-4D71-A46E-2048B33384EF}" type="pres">
      <dgm:prSet presAssocID="{3DEA64AF-4564-4997-8818-DDA7203F0697}" presName="Name13" presStyleLbl="parChTrans1D2" presStyleIdx="7" presStyleCnt="16"/>
      <dgm:spPr/>
      <dgm:t>
        <a:bodyPr/>
        <a:lstStyle/>
        <a:p>
          <a:endParaRPr lang="es-MX"/>
        </a:p>
      </dgm:t>
    </dgm:pt>
    <dgm:pt modelId="{E47A2F6C-594A-4203-BDDF-7745D8CA3716}" type="pres">
      <dgm:prSet presAssocID="{DEEEA237-3A66-4765-BD0C-17ACEA5DF741}" presName="childText" presStyleLbl="bgAcc1" presStyleIdx="7" presStyleCnt="16">
        <dgm:presLayoutVars>
          <dgm:bulletEnabled val="1"/>
        </dgm:presLayoutVars>
      </dgm:prSet>
      <dgm:spPr/>
      <dgm:t>
        <a:bodyPr/>
        <a:lstStyle/>
        <a:p>
          <a:endParaRPr lang="es-MX"/>
        </a:p>
      </dgm:t>
    </dgm:pt>
    <dgm:pt modelId="{2CF7C6B0-D182-4EF0-A044-F1F1DD4C2AC7}" type="pres">
      <dgm:prSet presAssocID="{7DF3C72D-6458-43FE-AA54-9B8F0744FAE6}" presName="Name13" presStyleLbl="parChTrans1D2" presStyleIdx="8" presStyleCnt="16"/>
      <dgm:spPr/>
      <dgm:t>
        <a:bodyPr/>
        <a:lstStyle/>
        <a:p>
          <a:endParaRPr lang="es-MX"/>
        </a:p>
      </dgm:t>
    </dgm:pt>
    <dgm:pt modelId="{4699C0B1-20F9-4AFC-BE6D-427EDB1D1F1F}" type="pres">
      <dgm:prSet presAssocID="{D8ADF902-F922-4AFC-9FBF-88FE9149036A}" presName="childText" presStyleLbl="bgAcc1" presStyleIdx="8" presStyleCnt="16">
        <dgm:presLayoutVars>
          <dgm:bulletEnabled val="1"/>
        </dgm:presLayoutVars>
      </dgm:prSet>
      <dgm:spPr/>
      <dgm:t>
        <a:bodyPr/>
        <a:lstStyle/>
        <a:p>
          <a:endParaRPr lang="es-MX"/>
        </a:p>
      </dgm:t>
    </dgm:pt>
    <dgm:pt modelId="{FC2A5D4B-D0E6-4330-940F-814FB1D290F5}" type="pres">
      <dgm:prSet presAssocID="{D9520D2D-E65C-418E-B86E-62AD0E347512}" presName="root" presStyleCnt="0"/>
      <dgm:spPr/>
    </dgm:pt>
    <dgm:pt modelId="{7E5C3222-0218-44FB-B8B4-BCA5F5BD038E}" type="pres">
      <dgm:prSet presAssocID="{D9520D2D-E65C-418E-B86E-62AD0E347512}" presName="rootComposite" presStyleCnt="0"/>
      <dgm:spPr/>
    </dgm:pt>
    <dgm:pt modelId="{933E51C9-AFCE-4C78-975E-F51B05847215}" type="pres">
      <dgm:prSet presAssocID="{D9520D2D-E65C-418E-B86E-62AD0E347512}" presName="rootText" presStyleLbl="node1" presStyleIdx="3" presStyleCnt="7"/>
      <dgm:spPr/>
      <dgm:t>
        <a:bodyPr/>
        <a:lstStyle/>
        <a:p>
          <a:endParaRPr lang="es-MX"/>
        </a:p>
      </dgm:t>
    </dgm:pt>
    <dgm:pt modelId="{83A0401F-A08F-4F92-870A-1FDEC3D47D87}" type="pres">
      <dgm:prSet presAssocID="{D9520D2D-E65C-418E-B86E-62AD0E347512}" presName="rootConnector" presStyleLbl="node1" presStyleIdx="3" presStyleCnt="7"/>
      <dgm:spPr/>
      <dgm:t>
        <a:bodyPr/>
        <a:lstStyle/>
        <a:p>
          <a:endParaRPr lang="es-MX"/>
        </a:p>
      </dgm:t>
    </dgm:pt>
    <dgm:pt modelId="{06E10B22-91F4-4C6A-9D3A-38421F232B81}" type="pres">
      <dgm:prSet presAssocID="{D9520D2D-E65C-418E-B86E-62AD0E347512}" presName="childShape" presStyleCnt="0"/>
      <dgm:spPr/>
    </dgm:pt>
    <dgm:pt modelId="{E2DA0844-D703-4769-BA67-CF01431A4ACC}" type="pres">
      <dgm:prSet presAssocID="{64FC1ABD-DF49-4620-B295-72921190698E}" presName="Name13" presStyleLbl="parChTrans1D2" presStyleIdx="9" presStyleCnt="16"/>
      <dgm:spPr/>
      <dgm:t>
        <a:bodyPr/>
        <a:lstStyle/>
        <a:p>
          <a:endParaRPr lang="es-MX"/>
        </a:p>
      </dgm:t>
    </dgm:pt>
    <dgm:pt modelId="{BA673FD7-1BD6-4EE8-9325-28EC21133CE7}" type="pres">
      <dgm:prSet presAssocID="{F8A3A2C4-23CF-4161-8DB8-9380FC6844E4}" presName="childText" presStyleLbl="bgAcc1" presStyleIdx="9" presStyleCnt="16">
        <dgm:presLayoutVars>
          <dgm:bulletEnabled val="1"/>
        </dgm:presLayoutVars>
      </dgm:prSet>
      <dgm:spPr/>
      <dgm:t>
        <a:bodyPr/>
        <a:lstStyle/>
        <a:p>
          <a:endParaRPr lang="es-MX"/>
        </a:p>
      </dgm:t>
    </dgm:pt>
    <dgm:pt modelId="{BE3E591F-E3F9-44C3-883C-7E2A1E80AF74}" type="pres">
      <dgm:prSet presAssocID="{A0A466FD-CC33-43E1-8DDD-FCAA54AA5193}" presName="root" presStyleCnt="0"/>
      <dgm:spPr/>
    </dgm:pt>
    <dgm:pt modelId="{2D75E1BD-EB5B-4200-892C-8E938DBD85B7}" type="pres">
      <dgm:prSet presAssocID="{A0A466FD-CC33-43E1-8DDD-FCAA54AA5193}" presName="rootComposite" presStyleCnt="0"/>
      <dgm:spPr/>
    </dgm:pt>
    <dgm:pt modelId="{802299E4-A293-4856-8442-70DDABAEF77B}" type="pres">
      <dgm:prSet presAssocID="{A0A466FD-CC33-43E1-8DDD-FCAA54AA5193}" presName="rootText" presStyleLbl="node1" presStyleIdx="4" presStyleCnt="7"/>
      <dgm:spPr/>
      <dgm:t>
        <a:bodyPr/>
        <a:lstStyle/>
        <a:p>
          <a:endParaRPr lang="es-MX"/>
        </a:p>
      </dgm:t>
    </dgm:pt>
    <dgm:pt modelId="{2A9581A0-49B9-45C1-8820-BDCD4C1CE057}" type="pres">
      <dgm:prSet presAssocID="{A0A466FD-CC33-43E1-8DDD-FCAA54AA5193}" presName="rootConnector" presStyleLbl="node1" presStyleIdx="4" presStyleCnt="7"/>
      <dgm:spPr/>
      <dgm:t>
        <a:bodyPr/>
        <a:lstStyle/>
        <a:p>
          <a:endParaRPr lang="es-MX"/>
        </a:p>
      </dgm:t>
    </dgm:pt>
    <dgm:pt modelId="{3F6AD1A2-341D-4B42-9DFF-8013AD0103A1}" type="pres">
      <dgm:prSet presAssocID="{A0A466FD-CC33-43E1-8DDD-FCAA54AA5193}" presName="childShape" presStyleCnt="0"/>
      <dgm:spPr/>
    </dgm:pt>
    <dgm:pt modelId="{3D8580C5-25F2-462C-A381-A70252651315}" type="pres">
      <dgm:prSet presAssocID="{6DEEE361-2194-42FE-9BF8-C2F992AD03FC}" presName="Name13" presStyleLbl="parChTrans1D2" presStyleIdx="10" presStyleCnt="16"/>
      <dgm:spPr/>
      <dgm:t>
        <a:bodyPr/>
        <a:lstStyle/>
        <a:p>
          <a:endParaRPr lang="es-MX"/>
        </a:p>
      </dgm:t>
    </dgm:pt>
    <dgm:pt modelId="{D4C8D1A0-9D4C-4BDD-835A-3ACACEB00F0B}" type="pres">
      <dgm:prSet presAssocID="{F2D73D98-A0EE-4F41-B15C-7A6E26912765}" presName="childText" presStyleLbl="bgAcc1" presStyleIdx="10" presStyleCnt="16" custScaleX="125675">
        <dgm:presLayoutVars>
          <dgm:bulletEnabled val="1"/>
        </dgm:presLayoutVars>
      </dgm:prSet>
      <dgm:spPr/>
      <dgm:t>
        <a:bodyPr/>
        <a:lstStyle/>
        <a:p>
          <a:endParaRPr lang="es-MX"/>
        </a:p>
      </dgm:t>
    </dgm:pt>
    <dgm:pt modelId="{BF6D22CE-468A-47B7-9A25-1E094CB6EC73}" type="pres">
      <dgm:prSet presAssocID="{85163894-D9AF-4039-ABF1-B0090BB52518}" presName="Name13" presStyleLbl="parChTrans1D2" presStyleIdx="11" presStyleCnt="16"/>
      <dgm:spPr/>
      <dgm:t>
        <a:bodyPr/>
        <a:lstStyle/>
        <a:p>
          <a:endParaRPr lang="es-MX"/>
        </a:p>
      </dgm:t>
    </dgm:pt>
    <dgm:pt modelId="{41EEAE78-4869-41D6-A787-0FC99BAD1E78}" type="pres">
      <dgm:prSet presAssocID="{8CD4F048-69B6-4051-8EE8-B5829E3CB8EA}" presName="childText" presStyleLbl="bgAcc1" presStyleIdx="11" presStyleCnt="16" custScaleX="125675">
        <dgm:presLayoutVars>
          <dgm:bulletEnabled val="1"/>
        </dgm:presLayoutVars>
      </dgm:prSet>
      <dgm:spPr/>
      <dgm:t>
        <a:bodyPr/>
        <a:lstStyle/>
        <a:p>
          <a:endParaRPr lang="es-MX"/>
        </a:p>
      </dgm:t>
    </dgm:pt>
    <dgm:pt modelId="{7401B1A4-759A-4EE6-99AF-5980B1386C29}" type="pres">
      <dgm:prSet presAssocID="{382EFFC8-A8D0-4A77-B333-37CC5749EF1A}" presName="Name13" presStyleLbl="parChTrans1D2" presStyleIdx="12" presStyleCnt="16"/>
      <dgm:spPr/>
      <dgm:t>
        <a:bodyPr/>
        <a:lstStyle/>
        <a:p>
          <a:endParaRPr lang="es-MX"/>
        </a:p>
      </dgm:t>
    </dgm:pt>
    <dgm:pt modelId="{9E9ECF03-BA2E-4FB3-A87C-5DC208D1CA8D}" type="pres">
      <dgm:prSet presAssocID="{BC529B3A-D4C6-4AC1-A98E-D059DA170E8E}" presName="childText" presStyleLbl="bgAcc1" presStyleIdx="12" presStyleCnt="16" custScaleX="126349">
        <dgm:presLayoutVars>
          <dgm:bulletEnabled val="1"/>
        </dgm:presLayoutVars>
      </dgm:prSet>
      <dgm:spPr/>
      <dgm:t>
        <a:bodyPr/>
        <a:lstStyle/>
        <a:p>
          <a:endParaRPr lang="es-MX"/>
        </a:p>
      </dgm:t>
    </dgm:pt>
    <dgm:pt modelId="{92562E12-A690-4095-94D5-CB16DF6B2A99}" type="pres">
      <dgm:prSet presAssocID="{FAD3044A-72F8-4B5A-8FC3-AF721E8913F6}" presName="root" presStyleCnt="0"/>
      <dgm:spPr/>
    </dgm:pt>
    <dgm:pt modelId="{8C31AC52-1BD3-4A64-B844-3C2F4B2E43FC}" type="pres">
      <dgm:prSet presAssocID="{FAD3044A-72F8-4B5A-8FC3-AF721E8913F6}" presName="rootComposite" presStyleCnt="0"/>
      <dgm:spPr/>
    </dgm:pt>
    <dgm:pt modelId="{1A654291-6B36-409F-A6F7-22B0FB071BB1}" type="pres">
      <dgm:prSet presAssocID="{FAD3044A-72F8-4B5A-8FC3-AF721E8913F6}" presName="rootText" presStyleLbl="node1" presStyleIdx="5" presStyleCnt="7"/>
      <dgm:spPr/>
      <dgm:t>
        <a:bodyPr/>
        <a:lstStyle/>
        <a:p>
          <a:endParaRPr lang="es-MX"/>
        </a:p>
      </dgm:t>
    </dgm:pt>
    <dgm:pt modelId="{82AD0666-1C3D-4E43-A81C-4ECFA72B4FD5}" type="pres">
      <dgm:prSet presAssocID="{FAD3044A-72F8-4B5A-8FC3-AF721E8913F6}" presName="rootConnector" presStyleLbl="node1" presStyleIdx="5" presStyleCnt="7"/>
      <dgm:spPr/>
      <dgm:t>
        <a:bodyPr/>
        <a:lstStyle/>
        <a:p>
          <a:endParaRPr lang="es-MX"/>
        </a:p>
      </dgm:t>
    </dgm:pt>
    <dgm:pt modelId="{81CDA977-0D56-40F1-BA1C-39FEF8A35C27}" type="pres">
      <dgm:prSet presAssocID="{FAD3044A-72F8-4B5A-8FC3-AF721E8913F6}" presName="childShape" presStyleCnt="0"/>
      <dgm:spPr/>
    </dgm:pt>
    <dgm:pt modelId="{75E179BA-7A92-4ABA-9F4B-3C47E8C92C6A}" type="pres">
      <dgm:prSet presAssocID="{AE667FCC-B3D7-4B77-9CD2-523E2FDD0ADB}" presName="Name13" presStyleLbl="parChTrans1D2" presStyleIdx="13" presStyleCnt="16"/>
      <dgm:spPr/>
      <dgm:t>
        <a:bodyPr/>
        <a:lstStyle/>
        <a:p>
          <a:endParaRPr lang="es-MX"/>
        </a:p>
      </dgm:t>
    </dgm:pt>
    <dgm:pt modelId="{08CFCF4E-794C-40D5-87BD-80040826508B}" type="pres">
      <dgm:prSet presAssocID="{D1C264D8-03C3-401F-BD2C-01DA9E20E11E}" presName="childText" presStyleLbl="bgAcc1" presStyleIdx="13" presStyleCnt="16">
        <dgm:presLayoutVars>
          <dgm:bulletEnabled val="1"/>
        </dgm:presLayoutVars>
      </dgm:prSet>
      <dgm:spPr/>
      <dgm:t>
        <a:bodyPr/>
        <a:lstStyle/>
        <a:p>
          <a:endParaRPr lang="es-MX"/>
        </a:p>
      </dgm:t>
    </dgm:pt>
    <dgm:pt modelId="{88451035-C7EC-4383-93D8-2821ADD0EE53}" type="pres">
      <dgm:prSet presAssocID="{3E576E47-E5DF-4AE8-8424-10368CD9EFD9}" presName="root" presStyleCnt="0"/>
      <dgm:spPr/>
    </dgm:pt>
    <dgm:pt modelId="{F9505CE3-9180-4B2B-A576-D144756C6F8E}" type="pres">
      <dgm:prSet presAssocID="{3E576E47-E5DF-4AE8-8424-10368CD9EFD9}" presName="rootComposite" presStyleCnt="0"/>
      <dgm:spPr/>
    </dgm:pt>
    <dgm:pt modelId="{02A49FD8-DA2A-41D1-91F4-5A4AB1F2C5A3}" type="pres">
      <dgm:prSet presAssocID="{3E576E47-E5DF-4AE8-8424-10368CD9EFD9}" presName="rootText" presStyleLbl="node1" presStyleIdx="6" presStyleCnt="7"/>
      <dgm:spPr/>
      <dgm:t>
        <a:bodyPr/>
        <a:lstStyle/>
        <a:p>
          <a:endParaRPr lang="es-MX"/>
        </a:p>
      </dgm:t>
    </dgm:pt>
    <dgm:pt modelId="{60125988-73DF-4701-9889-6FE48E985BC9}" type="pres">
      <dgm:prSet presAssocID="{3E576E47-E5DF-4AE8-8424-10368CD9EFD9}" presName="rootConnector" presStyleLbl="node1" presStyleIdx="6" presStyleCnt="7"/>
      <dgm:spPr/>
      <dgm:t>
        <a:bodyPr/>
        <a:lstStyle/>
        <a:p>
          <a:endParaRPr lang="es-MX"/>
        </a:p>
      </dgm:t>
    </dgm:pt>
    <dgm:pt modelId="{BB55EED5-527D-4409-97C2-298F2E3D927C}" type="pres">
      <dgm:prSet presAssocID="{3E576E47-E5DF-4AE8-8424-10368CD9EFD9}" presName="childShape" presStyleCnt="0"/>
      <dgm:spPr/>
    </dgm:pt>
    <dgm:pt modelId="{9F560A3D-0EB7-482D-A4EE-4E4D49157272}" type="pres">
      <dgm:prSet presAssocID="{0D17946C-B339-4E30-AC9B-356C92500258}" presName="Name13" presStyleLbl="parChTrans1D2" presStyleIdx="14" presStyleCnt="16"/>
      <dgm:spPr/>
      <dgm:t>
        <a:bodyPr/>
        <a:lstStyle/>
        <a:p>
          <a:endParaRPr lang="es-MX"/>
        </a:p>
      </dgm:t>
    </dgm:pt>
    <dgm:pt modelId="{2868D50B-CDE9-40B9-9E30-47C1E3676A71}" type="pres">
      <dgm:prSet presAssocID="{F9F5A613-2E47-4E22-9DF4-C8D20DAF3021}" presName="childText" presStyleLbl="bgAcc1" presStyleIdx="14" presStyleCnt="16" custScaleX="133705" custScaleY="101300">
        <dgm:presLayoutVars>
          <dgm:bulletEnabled val="1"/>
        </dgm:presLayoutVars>
      </dgm:prSet>
      <dgm:spPr/>
      <dgm:t>
        <a:bodyPr/>
        <a:lstStyle/>
        <a:p>
          <a:endParaRPr lang="es-MX"/>
        </a:p>
      </dgm:t>
    </dgm:pt>
    <dgm:pt modelId="{54176827-7BEF-477D-B610-40633B1DC265}" type="pres">
      <dgm:prSet presAssocID="{E245F142-4BCF-4BDD-8F22-52B690ABED8D}" presName="Name13" presStyleLbl="parChTrans1D2" presStyleIdx="15" presStyleCnt="16"/>
      <dgm:spPr/>
      <dgm:t>
        <a:bodyPr/>
        <a:lstStyle/>
        <a:p>
          <a:endParaRPr lang="es-MX"/>
        </a:p>
      </dgm:t>
    </dgm:pt>
    <dgm:pt modelId="{25699B7E-0523-4656-9AC6-20E6C53AE59D}" type="pres">
      <dgm:prSet presAssocID="{754FD217-4E6E-4F6A-92E4-7AD7A8B5BEF0}" presName="childText" presStyleLbl="bgAcc1" presStyleIdx="15" presStyleCnt="16" custScaleX="126962" custLinFactNeighborX="6099" custLinFactNeighborY="-4485">
        <dgm:presLayoutVars>
          <dgm:bulletEnabled val="1"/>
        </dgm:presLayoutVars>
      </dgm:prSet>
      <dgm:spPr/>
      <dgm:t>
        <a:bodyPr/>
        <a:lstStyle/>
        <a:p>
          <a:endParaRPr lang="es-MX"/>
        </a:p>
      </dgm:t>
    </dgm:pt>
  </dgm:ptLst>
  <dgm:cxnLst>
    <dgm:cxn modelId="{D9F0DC0B-B290-4464-92B4-B4859CD18754}" srcId="{FAD3044A-72F8-4B5A-8FC3-AF721E8913F6}" destId="{D1C264D8-03C3-401F-BD2C-01DA9E20E11E}" srcOrd="0" destOrd="0" parTransId="{AE667FCC-B3D7-4B77-9CD2-523E2FDD0ADB}" sibTransId="{72A769E0-3531-4C68-A762-D1268CDD2A48}"/>
    <dgm:cxn modelId="{D35A3F58-799E-40BE-9093-B8F3988A7E96}" type="presOf" srcId="{AF03A70E-07BB-4405-A6E1-55E037CC6A07}" destId="{C2A7C348-0209-415F-A59C-4417D60CAA95}" srcOrd="0" destOrd="0" presId="urn:microsoft.com/office/officeart/2005/8/layout/hierarchy3"/>
    <dgm:cxn modelId="{A37323DF-2058-4362-90FC-947DBF668B03}" srcId="{54B37973-AFD5-4BD7-B4BD-1A3524775A20}" destId="{5B504E61-9C9D-4F6D-944B-BE82FC62CDCB}" srcOrd="1" destOrd="0" parTransId="{F49B9DD0-761E-4CE5-9A6C-9E53927F49AB}" sibTransId="{01AC25E6-EA2F-4854-B450-0AE6F633F1A6}"/>
    <dgm:cxn modelId="{F13FEDB9-61C9-4752-8664-200CBBD56F33}" type="presOf" srcId="{2E67AAA6-21C6-4D93-8975-4B2D08A041E3}" destId="{D92EF607-DDCE-47F3-9F9C-E8A736407BEA}" srcOrd="0" destOrd="0" presId="urn:microsoft.com/office/officeart/2005/8/layout/hierarchy3"/>
    <dgm:cxn modelId="{3BDEF437-3873-47F3-8728-2B9506C48B57}" type="presOf" srcId="{754FD217-4E6E-4F6A-92E4-7AD7A8B5BEF0}" destId="{25699B7E-0523-4656-9AC6-20E6C53AE59D}" srcOrd="0" destOrd="0" presId="urn:microsoft.com/office/officeart/2005/8/layout/hierarchy3"/>
    <dgm:cxn modelId="{23C43C06-A88E-455B-BCBD-A25B4DADF84A}" type="presOf" srcId="{EA7FA57D-CD98-4BE6-991C-2043FC62D9B2}" destId="{B9CDC566-73BE-4E3E-8DC5-761540EF6E29}" srcOrd="0" destOrd="0" presId="urn:microsoft.com/office/officeart/2005/8/layout/hierarchy3"/>
    <dgm:cxn modelId="{F205F3DA-5C69-4E01-8201-11E49EFC8896}" srcId="{6ED244BD-129E-4B89-80B0-5E6E4538A970}" destId="{FAD3044A-72F8-4B5A-8FC3-AF721E8913F6}" srcOrd="5" destOrd="0" parTransId="{11DDF908-94BF-4D96-A80F-62F8F3E55F43}" sibTransId="{59044E76-9766-43E6-A108-FAAF01186A22}"/>
    <dgm:cxn modelId="{B1AB26B6-EE48-43E6-9577-53753F142644}" type="presOf" srcId="{F49B9DD0-761E-4CE5-9A6C-9E53927F49AB}" destId="{9FB24B8D-0BD4-4A0B-82B6-EB1F065549DA}" srcOrd="0" destOrd="0" presId="urn:microsoft.com/office/officeart/2005/8/layout/hierarchy3"/>
    <dgm:cxn modelId="{13C3CDE5-7873-42D5-B777-9AF7A5F88789}" type="presOf" srcId="{D1C264D8-03C3-401F-BD2C-01DA9E20E11E}" destId="{08CFCF4E-794C-40D5-87BD-80040826508B}" srcOrd="0" destOrd="0" presId="urn:microsoft.com/office/officeart/2005/8/layout/hierarchy3"/>
    <dgm:cxn modelId="{562FF5E1-61E6-4A3D-BA99-21586FDB1A1A}" srcId="{3E576E47-E5DF-4AE8-8424-10368CD9EFD9}" destId="{754FD217-4E6E-4F6A-92E4-7AD7A8B5BEF0}" srcOrd="1" destOrd="0" parTransId="{E245F142-4BCF-4BDD-8F22-52B690ABED8D}" sibTransId="{4027F61E-8BE2-4141-8530-5BE5F281F4BC}"/>
    <dgm:cxn modelId="{BD4E6CA6-17F3-478F-BCC4-7C4F4FE64360}" type="presOf" srcId="{D9520D2D-E65C-418E-B86E-62AD0E347512}" destId="{83A0401F-A08F-4F92-870A-1FDEC3D47D87}" srcOrd="1" destOrd="0" presId="urn:microsoft.com/office/officeart/2005/8/layout/hierarchy3"/>
    <dgm:cxn modelId="{97E0C5AB-567B-4713-866B-FC54F388311F}" srcId="{7C503118-EFBD-4D5E-926E-C7EC9CBDACD7}" destId="{6ADDC8E5-1378-4658-B8E3-452F90989330}" srcOrd="2" destOrd="0" parTransId="{2943E748-B0E2-4203-BAA0-4EF061532DEC}" sibTransId="{2BDF3211-49C3-492F-A93A-BF4CA10E325E}"/>
    <dgm:cxn modelId="{33F53A5B-1273-4D88-966A-067F0BA97368}" type="presOf" srcId="{D9520D2D-E65C-418E-B86E-62AD0E347512}" destId="{933E51C9-AFCE-4C78-975E-F51B05847215}" srcOrd="0" destOrd="0" presId="urn:microsoft.com/office/officeart/2005/8/layout/hierarchy3"/>
    <dgm:cxn modelId="{ADF45C30-9DFA-41EF-8CDE-F3250A215A56}" type="presOf" srcId="{FAD3044A-72F8-4B5A-8FC3-AF721E8913F6}" destId="{1A654291-6B36-409F-A6F7-22B0FB071BB1}" srcOrd="0" destOrd="0" presId="urn:microsoft.com/office/officeart/2005/8/layout/hierarchy3"/>
    <dgm:cxn modelId="{C435FFE5-EF53-40D6-9DFE-DB8DFB76FB34}" type="presOf" srcId="{54B37973-AFD5-4BD7-B4BD-1A3524775A20}" destId="{0A75C4FA-8143-43AF-A2BF-EA720B842309}" srcOrd="1" destOrd="0" presId="urn:microsoft.com/office/officeart/2005/8/layout/hierarchy3"/>
    <dgm:cxn modelId="{30105DE4-F7C0-4913-B8F2-E3CFAE33F63C}" srcId="{606352C1-892F-4A89-B67B-4696902729AC}" destId="{DEEEA237-3A66-4765-BD0C-17ACEA5DF741}" srcOrd="0" destOrd="0" parTransId="{3DEA64AF-4564-4997-8818-DDA7203F0697}" sibTransId="{35BE5BDD-FBBA-4D48-92F3-58883A0EE0F9}"/>
    <dgm:cxn modelId="{A83D6E22-4486-4607-B097-78DBCF4EA225}" type="presOf" srcId="{E245F142-4BCF-4BDD-8F22-52B690ABED8D}" destId="{54176827-7BEF-477D-B610-40633B1DC265}" srcOrd="0" destOrd="0" presId="urn:microsoft.com/office/officeart/2005/8/layout/hierarchy3"/>
    <dgm:cxn modelId="{EBD24D03-22CD-4173-84DF-787177930DBC}" srcId="{6ED244BD-129E-4B89-80B0-5E6E4538A970}" destId="{A0A466FD-CC33-43E1-8DDD-FCAA54AA5193}" srcOrd="4" destOrd="0" parTransId="{81B8F1B6-196A-48C9-89D9-7DF7C10708CB}" sibTransId="{8EC33919-5904-4760-B68B-6E5837C8FEE8}"/>
    <dgm:cxn modelId="{B488DF93-B56F-4C77-8FC1-8F12929E165E}" type="presOf" srcId="{D0EB6FC6-DC76-4188-98AA-E83CB8FF82C9}" destId="{C8282ED7-1B3B-456C-B6B5-4E1EA9510DF4}" srcOrd="0" destOrd="0" presId="urn:microsoft.com/office/officeart/2005/8/layout/hierarchy3"/>
    <dgm:cxn modelId="{03EC1D6C-AA11-48FE-AC65-F2FD0BE8D0A8}" type="presOf" srcId="{6ED244BD-129E-4B89-80B0-5E6E4538A970}" destId="{396EF678-809C-41F8-A8AC-74EF7BFC90E4}" srcOrd="0" destOrd="0" presId="urn:microsoft.com/office/officeart/2005/8/layout/hierarchy3"/>
    <dgm:cxn modelId="{6E3687F5-F220-4031-B087-04FB88F4BF92}" srcId="{7C503118-EFBD-4D5E-926E-C7EC9CBDACD7}" destId="{066886ED-FAA2-4717-8EAE-348222BA798B}" srcOrd="0" destOrd="0" parTransId="{39E1C377-4C16-4533-9352-69A9E24AEEED}" sibTransId="{E086F2EA-DA06-4424-BF67-CCB30CA4BD1B}"/>
    <dgm:cxn modelId="{6295BF18-FE30-40DB-87FB-1BA4E393E11C}" type="presOf" srcId="{0D17946C-B339-4E30-AC9B-356C92500258}" destId="{9F560A3D-0EB7-482D-A4EE-4E4D49157272}" srcOrd="0" destOrd="0" presId="urn:microsoft.com/office/officeart/2005/8/layout/hierarchy3"/>
    <dgm:cxn modelId="{137F8439-98C6-46ED-AFA2-2F6E1997685E}" type="presOf" srcId="{2943E748-B0E2-4203-BAA0-4EF061532DEC}" destId="{2CB60BF2-AFB8-48AD-8322-5B8AE4C7C434}" srcOrd="0" destOrd="0" presId="urn:microsoft.com/office/officeart/2005/8/layout/hierarchy3"/>
    <dgm:cxn modelId="{3F6A7F8F-3C96-4372-8624-BBB98DBBF8DC}" type="presOf" srcId="{7C503118-EFBD-4D5E-926E-C7EC9CBDACD7}" destId="{FD4A25C4-134E-4748-A9FE-587214DA4921}" srcOrd="0" destOrd="0" presId="urn:microsoft.com/office/officeart/2005/8/layout/hierarchy3"/>
    <dgm:cxn modelId="{45DE3E28-4C1A-49FB-A8DE-7F1A7B222823}" type="presOf" srcId="{A0A466FD-CC33-43E1-8DDD-FCAA54AA5193}" destId="{2A9581A0-49B9-45C1-8820-BDCD4C1CE057}" srcOrd="1" destOrd="0" presId="urn:microsoft.com/office/officeart/2005/8/layout/hierarchy3"/>
    <dgm:cxn modelId="{7D46E5C4-5EE3-47F2-89D1-79C43910E1F0}" type="presOf" srcId="{3DEA64AF-4564-4997-8818-DDA7203F0697}" destId="{5CB1E915-BD0B-4D71-A46E-2048B33384EF}" srcOrd="0" destOrd="0" presId="urn:microsoft.com/office/officeart/2005/8/layout/hierarchy3"/>
    <dgm:cxn modelId="{D5B4F537-2579-491A-AC1B-55CC7FA3134E}" type="presOf" srcId="{C57C5843-08FD-4033-93DF-0750E9AEDCB7}" destId="{75D39C0F-C4AF-4200-8B6C-54C65CB20EBD}" srcOrd="0" destOrd="0" presId="urn:microsoft.com/office/officeart/2005/8/layout/hierarchy3"/>
    <dgm:cxn modelId="{83902096-6EA3-470C-8934-19C9F2478BFC}" srcId="{6ED244BD-129E-4B89-80B0-5E6E4538A970}" destId="{54B37973-AFD5-4BD7-B4BD-1A3524775A20}" srcOrd="0" destOrd="0" parTransId="{437B1A2D-A5A7-41EB-8B56-CE3F607139CF}" sibTransId="{999900B0-ACD5-437C-A06F-D2573A6D2B79}"/>
    <dgm:cxn modelId="{B68680DC-43C5-461A-9742-44801F82EDB5}" type="presOf" srcId="{A0A466FD-CC33-43E1-8DDD-FCAA54AA5193}" destId="{802299E4-A293-4856-8442-70DDABAEF77B}" srcOrd="0" destOrd="0" presId="urn:microsoft.com/office/officeart/2005/8/layout/hierarchy3"/>
    <dgm:cxn modelId="{06E4DAD4-FC01-476D-826B-4CC689A57FA4}" srcId="{A0A466FD-CC33-43E1-8DDD-FCAA54AA5193}" destId="{8CD4F048-69B6-4051-8EE8-B5829E3CB8EA}" srcOrd="1" destOrd="0" parTransId="{85163894-D9AF-4039-ABF1-B0090BB52518}" sibTransId="{515B8260-A5E6-4EF8-9E2D-46F123D7861B}"/>
    <dgm:cxn modelId="{250A0820-E5A1-428C-9C00-391583034E37}" type="presOf" srcId="{94D82311-D44A-42CE-BC24-5AC66C367E38}" destId="{07EB36D5-1F1E-4CD8-860C-CEE842DA3386}" srcOrd="0" destOrd="0" presId="urn:microsoft.com/office/officeart/2005/8/layout/hierarchy3"/>
    <dgm:cxn modelId="{32539770-A3E2-4BFA-B295-FFBAAAF2649B}" type="presOf" srcId="{39E1C377-4C16-4533-9352-69A9E24AEEED}" destId="{3CE6719D-64EF-4636-8CBE-5CE81463DAFA}" srcOrd="0" destOrd="0" presId="urn:microsoft.com/office/officeart/2005/8/layout/hierarchy3"/>
    <dgm:cxn modelId="{31A625C7-AC16-45EB-8327-02A9F3D623BF}" type="presOf" srcId="{F8A3A2C4-23CF-4161-8DB8-9380FC6844E4}" destId="{BA673FD7-1BD6-4EE8-9325-28EC21133CE7}" srcOrd="0" destOrd="0" presId="urn:microsoft.com/office/officeart/2005/8/layout/hierarchy3"/>
    <dgm:cxn modelId="{60A91F0F-AD8C-4CFA-82F0-E903292A4C1D}" srcId="{6ED244BD-129E-4B89-80B0-5E6E4538A970}" destId="{7C503118-EFBD-4D5E-926E-C7EC9CBDACD7}" srcOrd="1" destOrd="0" parTransId="{BA31B6F3-06CA-4B26-A2DA-B2EFD3FBDC96}" sibTransId="{C2F98698-788F-440F-AD99-4A5730516B93}"/>
    <dgm:cxn modelId="{7329C9B3-8621-4DB7-910C-C8A930129237}" type="presOf" srcId="{BC529B3A-D4C6-4AC1-A98E-D059DA170E8E}" destId="{9E9ECF03-BA2E-4FB3-A87C-5DC208D1CA8D}" srcOrd="0" destOrd="0" presId="urn:microsoft.com/office/officeart/2005/8/layout/hierarchy3"/>
    <dgm:cxn modelId="{964BEBD7-229C-4D80-9BF5-24C9D3444EC8}" type="presOf" srcId="{06FDB3B6-223D-48C6-8E7A-65E57C32C633}" destId="{9BDE1BD0-3F9A-4A16-ACA0-D8C3274D59CC}" srcOrd="0" destOrd="0" presId="urn:microsoft.com/office/officeart/2005/8/layout/hierarchy3"/>
    <dgm:cxn modelId="{52663811-F3DF-4D5B-980A-5B7D8F742A87}" srcId="{6ED244BD-129E-4B89-80B0-5E6E4538A970}" destId="{606352C1-892F-4A89-B67B-4696902729AC}" srcOrd="2" destOrd="0" parTransId="{6859934F-EE08-4DAE-913A-3070A0A0B39E}" sibTransId="{37A422F3-7E26-4897-8A03-8830A2181499}"/>
    <dgm:cxn modelId="{93CE2AA4-D262-4276-AE55-9FA11028E9E9}" srcId="{7C503118-EFBD-4D5E-926E-C7EC9CBDACD7}" destId="{AF03A70E-07BB-4405-A6E1-55E037CC6A07}" srcOrd="3" destOrd="0" parTransId="{94D82311-D44A-42CE-BC24-5AC66C367E38}" sibTransId="{C8C07565-9186-4A01-BCAD-EBDDEC917092}"/>
    <dgm:cxn modelId="{597E8BD0-F067-4636-A33A-88A6ACB9D7BC}" type="presOf" srcId="{DEEEA237-3A66-4765-BD0C-17ACEA5DF741}" destId="{E47A2F6C-594A-4203-BDDF-7745D8CA3716}" srcOrd="0" destOrd="0" presId="urn:microsoft.com/office/officeart/2005/8/layout/hierarchy3"/>
    <dgm:cxn modelId="{63EFEF45-0596-4059-9CA6-B4DC37E46B31}" type="presOf" srcId="{606352C1-892F-4A89-B67B-4696902729AC}" destId="{6DF857CB-1B21-4589-9565-AA07B1AAA5E6}" srcOrd="0" destOrd="0" presId="urn:microsoft.com/office/officeart/2005/8/layout/hierarchy3"/>
    <dgm:cxn modelId="{91F06963-AB9D-4448-9572-51606FA3BB92}" type="presOf" srcId="{2A3A22F3-911C-409D-BD36-D58B5390E7E5}" destId="{135CABE6-D1E6-4614-A50E-C289889ECCDA}" srcOrd="0" destOrd="0" presId="urn:microsoft.com/office/officeart/2005/8/layout/hierarchy3"/>
    <dgm:cxn modelId="{13840169-EB76-4767-999E-76B4D67514CE}" type="presOf" srcId="{066886ED-FAA2-4717-8EAE-348222BA798B}" destId="{935602C0-9BFD-4113-B3FF-B27E492A4892}" srcOrd="0" destOrd="0" presId="urn:microsoft.com/office/officeart/2005/8/layout/hierarchy3"/>
    <dgm:cxn modelId="{3DFBEFBB-2C47-441A-93B4-44F76BDB4C46}" srcId="{A0A466FD-CC33-43E1-8DDD-FCAA54AA5193}" destId="{BC529B3A-D4C6-4AC1-A98E-D059DA170E8E}" srcOrd="2" destOrd="0" parTransId="{382EFFC8-A8D0-4A77-B333-37CC5749EF1A}" sibTransId="{5A063EB5-BEAF-44C6-BE77-C7DF2473B445}"/>
    <dgm:cxn modelId="{3F8B3823-C087-4AFF-9B15-F5BA808F893A}" type="presOf" srcId="{54B37973-AFD5-4BD7-B4BD-1A3524775A20}" destId="{CB48DFD9-36E0-404E-9F7F-BAC589F24E11}" srcOrd="0" destOrd="0" presId="urn:microsoft.com/office/officeart/2005/8/layout/hierarchy3"/>
    <dgm:cxn modelId="{CB8352F6-5968-4F5E-A8F5-22DD820F1B4D}" srcId="{6ED244BD-129E-4B89-80B0-5E6E4538A970}" destId="{D9520D2D-E65C-418E-B86E-62AD0E347512}" srcOrd="3" destOrd="0" parTransId="{998520B6-5CD6-49F6-BBD9-BBF8BE9E2B70}" sibTransId="{4B7FAA0C-32F9-4506-BB7A-E09CC87DEE88}"/>
    <dgm:cxn modelId="{CE9448B3-DCE7-4EB3-8E73-D0E79C810A2F}" type="presOf" srcId="{F9F5A613-2E47-4E22-9DF4-C8D20DAF3021}" destId="{2868D50B-CDE9-40B9-9E30-47C1E3676A71}" srcOrd="0" destOrd="0" presId="urn:microsoft.com/office/officeart/2005/8/layout/hierarchy3"/>
    <dgm:cxn modelId="{0533A2D9-7A8B-4DA9-B2CA-DE73A7036335}" type="presOf" srcId="{FAD3044A-72F8-4B5A-8FC3-AF721E8913F6}" destId="{82AD0666-1C3D-4E43-A81C-4ECFA72B4FD5}" srcOrd="1" destOrd="0" presId="urn:microsoft.com/office/officeart/2005/8/layout/hierarchy3"/>
    <dgm:cxn modelId="{1004A8F0-84A0-4EA9-BF84-0A72167DC131}" type="presOf" srcId="{7C503118-EFBD-4D5E-926E-C7EC9CBDACD7}" destId="{EA27C64E-9327-47D7-9286-8D0749648DE6}" srcOrd="1" destOrd="0" presId="urn:microsoft.com/office/officeart/2005/8/layout/hierarchy3"/>
    <dgm:cxn modelId="{4BA0CF39-5182-4AD4-A106-2C47FB1746E5}" srcId="{D9520D2D-E65C-418E-B86E-62AD0E347512}" destId="{F8A3A2C4-23CF-4161-8DB8-9380FC6844E4}" srcOrd="0" destOrd="0" parTransId="{64FC1ABD-DF49-4620-B295-72921190698E}" sibTransId="{5BE0E663-0501-4132-A088-8B6CA4A6D4FF}"/>
    <dgm:cxn modelId="{D02ACA44-557C-4068-83C8-0DE99AD2ECDA}" srcId="{7C503118-EFBD-4D5E-926E-C7EC9CBDACD7}" destId="{2E67AAA6-21C6-4D93-8975-4B2D08A041E3}" srcOrd="1" destOrd="0" parTransId="{D0EB6FC6-DC76-4188-98AA-E83CB8FF82C9}" sibTransId="{67781685-F219-4D8E-B3BB-8AD8886E262D}"/>
    <dgm:cxn modelId="{72F9E309-877E-4CC3-90EB-60BE44B68E64}" srcId="{6ED244BD-129E-4B89-80B0-5E6E4538A970}" destId="{3E576E47-E5DF-4AE8-8424-10368CD9EFD9}" srcOrd="6" destOrd="0" parTransId="{70BE4CF6-C378-4354-AFFF-DBCF7C228F7A}" sibTransId="{3CA2C0F5-4460-485C-B5B3-6B688B43C0FA}"/>
    <dgm:cxn modelId="{0CC9BF58-0F14-40FB-A2EB-7C54DE59E398}" type="presOf" srcId="{3E576E47-E5DF-4AE8-8424-10368CD9EFD9}" destId="{60125988-73DF-4701-9889-6FE48E985BC9}" srcOrd="1" destOrd="0" presId="urn:microsoft.com/office/officeart/2005/8/layout/hierarchy3"/>
    <dgm:cxn modelId="{CE9CF4E9-9EED-4DB6-B64C-7624BE6AD47E}" type="presOf" srcId="{64FC1ABD-DF49-4620-B295-72921190698E}" destId="{E2DA0844-D703-4769-BA67-CF01431A4ACC}" srcOrd="0" destOrd="0" presId="urn:microsoft.com/office/officeart/2005/8/layout/hierarchy3"/>
    <dgm:cxn modelId="{B9103FDF-B41D-43A0-B670-D4D3C9D571E1}" type="presOf" srcId="{6DEEE361-2194-42FE-9BF8-C2F992AD03FC}" destId="{3D8580C5-25F2-462C-A381-A70252651315}" srcOrd="0" destOrd="0" presId="urn:microsoft.com/office/officeart/2005/8/layout/hierarchy3"/>
    <dgm:cxn modelId="{67C82CC4-86EF-467C-8C6B-E80BFB780DDC}" type="presOf" srcId="{D8ADF902-F922-4AFC-9FBF-88FE9149036A}" destId="{4699C0B1-20F9-4AFC-BE6D-427EDB1D1F1F}" srcOrd="0" destOrd="0" presId="urn:microsoft.com/office/officeart/2005/8/layout/hierarchy3"/>
    <dgm:cxn modelId="{1A2463C8-4290-45C8-8ABE-C421A06359AC}" type="presOf" srcId="{606352C1-892F-4A89-B67B-4696902729AC}" destId="{8ACFA84D-25B9-447C-BA37-0A048E6C8D88}" srcOrd="1" destOrd="0" presId="urn:microsoft.com/office/officeart/2005/8/layout/hierarchy3"/>
    <dgm:cxn modelId="{23699D59-C3B4-4CD9-8B5A-B681126E40C2}" type="presOf" srcId="{85163894-D9AF-4039-ABF1-B0090BB52518}" destId="{BF6D22CE-468A-47B7-9A25-1E094CB6EC73}" srcOrd="0" destOrd="0" presId="urn:microsoft.com/office/officeart/2005/8/layout/hierarchy3"/>
    <dgm:cxn modelId="{48E4A333-990E-4B92-86CB-C846AA469607}" srcId="{3E576E47-E5DF-4AE8-8424-10368CD9EFD9}" destId="{F9F5A613-2E47-4E22-9DF4-C8D20DAF3021}" srcOrd="0" destOrd="0" parTransId="{0D17946C-B339-4E30-AC9B-356C92500258}" sibTransId="{BE601D4C-40B5-4FEF-A3BD-178C450B10CD}"/>
    <dgm:cxn modelId="{056F83CB-C927-4269-A95E-A3D6422A54EB}" type="presOf" srcId="{382EFFC8-A8D0-4A77-B333-37CC5749EF1A}" destId="{7401B1A4-759A-4EE6-99AF-5980B1386C29}" srcOrd="0" destOrd="0" presId="urn:microsoft.com/office/officeart/2005/8/layout/hierarchy3"/>
    <dgm:cxn modelId="{CA8218E6-7483-47E3-9DE0-9FD964954C09}" type="presOf" srcId="{AE667FCC-B3D7-4B77-9CD2-523E2FDD0ADB}" destId="{75E179BA-7A92-4ABA-9F4B-3C47E8C92C6A}" srcOrd="0" destOrd="0" presId="urn:microsoft.com/office/officeart/2005/8/layout/hierarchy3"/>
    <dgm:cxn modelId="{DD9D87EC-C730-4E53-87A9-302D9D5780C6}" type="presOf" srcId="{6ADDC8E5-1378-4658-B8E3-452F90989330}" destId="{CE92C985-268C-427B-89FB-1B3118B6EFD4}" srcOrd="0" destOrd="0" presId="urn:microsoft.com/office/officeart/2005/8/layout/hierarchy3"/>
    <dgm:cxn modelId="{4C2DBD1C-FE0E-48DA-8DA7-6FA57C1F8836}" srcId="{54B37973-AFD5-4BD7-B4BD-1A3524775A20}" destId="{C57C5843-08FD-4033-93DF-0750E9AEDCB7}" srcOrd="2" destOrd="0" parTransId="{EA7FA57D-CD98-4BE6-991C-2043FC62D9B2}" sibTransId="{1445C7AD-240F-446A-B05B-2E2C343DA1B6}"/>
    <dgm:cxn modelId="{6D6ED572-8312-4F11-92AE-A6108FFDB195}" srcId="{606352C1-892F-4A89-B67B-4696902729AC}" destId="{D8ADF902-F922-4AFC-9FBF-88FE9149036A}" srcOrd="1" destOrd="0" parTransId="{7DF3C72D-6458-43FE-AA54-9B8F0744FAE6}" sibTransId="{B130D462-30C0-46B5-A753-228CC8AC66C4}"/>
    <dgm:cxn modelId="{4ADA8ED1-9947-41E4-8150-BD8F2BBFE2F6}" type="presOf" srcId="{5B504E61-9C9D-4F6D-944B-BE82FC62CDCB}" destId="{C48D05A8-8957-43C6-BB3E-A0FC19943941}" srcOrd="0" destOrd="0" presId="urn:microsoft.com/office/officeart/2005/8/layout/hierarchy3"/>
    <dgm:cxn modelId="{49581FFE-7468-45C2-A343-F7D3F1A9392E}" type="presOf" srcId="{F2D73D98-A0EE-4F41-B15C-7A6E26912765}" destId="{D4C8D1A0-9D4C-4BDD-835A-3ACACEB00F0B}" srcOrd="0" destOrd="0" presId="urn:microsoft.com/office/officeart/2005/8/layout/hierarchy3"/>
    <dgm:cxn modelId="{0CF47273-EDD7-4193-81F6-2870CA59CF55}" type="presOf" srcId="{8CD4F048-69B6-4051-8EE8-B5829E3CB8EA}" destId="{41EEAE78-4869-41D6-A787-0FC99BAD1E78}" srcOrd="0" destOrd="0" presId="urn:microsoft.com/office/officeart/2005/8/layout/hierarchy3"/>
    <dgm:cxn modelId="{2B4C67E7-1CC9-4A5E-81E9-5F77313FA2C9}" type="presOf" srcId="{3E576E47-E5DF-4AE8-8424-10368CD9EFD9}" destId="{02A49FD8-DA2A-41D1-91F4-5A4AB1F2C5A3}" srcOrd="0" destOrd="0" presId="urn:microsoft.com/office/officeart/2005/8/layout/hierarchy3"/>
    <dgm:cxn modelId="{BAAA5299-134C-4367-947C-0D20D656E24E}" srcId="{54B37973-AFD5-4BD7-B4BD-1A3524775A20}" destId="{2A3A22F3-911C-409D-BD36-D58B5390E7E5}" srcOrd="0" destOrd="0" parTransId="{06FDB3B6-223D-48C6-8E7A-65E57C32C633}" sibTransId="{1FE193D3-83F3-406F-B101-4C4BD4773C3F}"/>
    <dgm:cxn modelId="{CCB9CE55-40E6-4E81-B139-E9ABD91664C3}" srcId="{A0A466FD-CC33-43E1-8DDD-FCAA54AA5193}" destId="{F2D73D98-A0EE-4F41-B15C-7A6E26912765}" srcOrd="0" destOrd="0" parTransId="{6DEEE361-2194-42FE-9BF8-C2F992AD03FC}" sibTransId="{2B1137A4-70CE-445E-B2FF-00D46B4CE5CD}"/>
    <dgm:cxn modelId="{534FF34E-6B70-475A-9A0A-FA0D155DE909}" type="presOf" srcId="{7DF3C72D-6458-43FE-AA54-9B8F0744FAE6}" destId="{2CF7C6B0-D182-4EF0-A044-F1F1DD4C2AC7}" srcOrd="0" destOrd="0" presId="urn:microsoft.com/office/officeart/2005/8/layout/hierarchy3"/>
    <dgm:cxn modelId="{DA9A5F7D-46D7-4505-A5FF-891C20933ECD}" type="presParOf" srcId="{396EF678-809C-41F8-A8AC-74EF7BFC90E4}" destId="{54190B6F-A311-465B-A699-7AF669EA1329}" srcOrd="0" destOrd="0" presId="urn:microsoft.com/office/officeart/2005/8/layout/hierarchy3"/>
    <dgm:cxn modelId="{3F667392-51A2-4FD5-9470-A34C6A80A54B}" type="presParOf" srcId="{54190B6F-A311-465B-A699-7AF669EA1329}" destId="{05ECDA86-8CC0-4B54-8041-254A53C2576C}" srcOrd="0" destOrd="0" presId="urn:microsoft.com/office/officeart/2005/8/layout/hierarchy3"/>
    <dgm:cxn modelId="{7E05221D-53C3-415E-B546-69A9AA43F3A1}" type="presParOf" srcId="{05ECDA86-8CC0-4B54-8041-254A53C2576C}" destId="{CB48DFD9-36E0-404E-9F7F-BAC589F24E11}" srcOrd="0" destOrd="0" presId="urn:microsoft.com/office/officeart/2005/8/layout/hierarchy3"/>
    <dgm:cxn modelId="{EAE301D5-13BF-4511-B47F-131700D8D929}" type="presParOf" srcId="{05ECDA86-8CC0-4B54-8041-254A53C2576C}" destId="{0A75C4FA-8143-43AF-A2BF-EA720B842309}" srcOrd="1" destOrd="0" presId="urn:microsoft.com/office/officeart/2005/8/layout/hierarchy3"/>
    <dgm:cxn modelId="{A5753070-D491-4C03-93EA-8626E0A6BF0E}" type="presParOf" srcId="{54190B6F-A311-465B-A699-7AF669EA1329}" destId="{91922EC5-4273-45C0-9125-8278CE8789BC}" srcOrd="1" destOrd="0" presId="urn:microsoft.com/office/officeart/2005/8/layout/hierarchy3"/>
    <dgm:cxn modelId="{98DFE948-19E1-4871-85BD-AE441C3E3074}" type="presParOf" srcId="{91922EC5-4273-45C0-9125-8278CE8789BC}" destId="{9BDE1BD0-3F9A-4A16-ACA0-D8C3274D59CC}" srcOrd="0" destOrd="0" presId="urn:microsoft.com/office/officeart/2005/8/layout/hierarchy3"/>
    <dgm:cxn modelId="{92905FCB-244F-4512-BA6A-41144947C30C}" type="presParOf" srcId="{91922EC5-4273-45C0-9125-8278CE8789BC}" destId="{135CABE6-D1E6-4614-A50E-C289889ECCDA}" srcOrd="1" destOrd="0" presId="urn:microsoft.com/office/officeart/2005/8/layout/hierarchy3"/>
    <dgm:cxn modelId="{1A6DFFCA-6B0E-4443-B02E-412DB9AB9767}" type="presParOf" srcId="{91922EC5-4273-45C0-9125-8278CE8789BC}" destId="{9FB24B8D-0BD4-4A0B-82B6-EB1F065549DA}" srcOrd="2" destOrd="0" presId="urn:microsoft.com/office/officeart/2005/8/layout/hierarchy3"/>
    <dgm:cxn modelId="{C3054F9D-73C6-48A5-AB45-EC9B8126403F}" type="presParOf" srcId="{91922EC5-4273-45C0-9125-8278CE8789BC}" destId="{C48D05A8-8957-43C6-BB3E-A0FC19943941}" srcOrd="3" destOrd="0" presId="urn:microsoft.com/office/officeart/2005/8/layout/hierarchy3"/>
    <dgm:cxn modelId="{E19A393E-3AEF-45FB-826C-E269FACC63D4}" type="presParOf" srcId="{91922EC5-4273-45C0-9125-8278CE8789BC}" destId="{B9CDC566-73BE-4E3E-8DC5-761540EF6E29}" srcOrd="4" destOrd="0" presId="urn:microsoft.com/office/officeart/2005/8/layout/hierarchy3"/>
    <dgm:cxn modelId="{639E5563-FF8E-4106-91A4-8DEFA95673A6}" type="presParOf" srcId="{91922EC5-4273-45C0-9125-8278CE8789BC}" destId="{75D39C0F-C4AF-4200-8B6C-54C65CB20EBD}" srcOrd="5" destOrd="0" presId="urn:microsoft.com/office/officeart/2005/8/layout/hierarchy3"/>
    <dgm:cxn modelId="{5B56C404-60F0-44C2-9321-726E8F2768D3}" type="presParOf" srcId="{396EF678-809C-41F8-A8AC-74EF7BFC90E4}" destId="{3A8BAFA6-1DE5-4314-AA64-AEBE800882C4}" srcOrd="1" destOrd="0" presId="urn:microsoft.com/office/officeart/2005/8/layout/hierarchy3"/>
    <dgm:cxn modelId="{758E3AD8-E977-4B08-AB48-6EBF94BFDDD9}" type="presParOf" srcId="{3A8BAFA6-1DE5-4314-AA64-AEBE800882C4}" destId="{4896815C-A896-46A5-8607-C4C426976B05}" srcOrd="0" destOrd="0" presId="urn:microsoft.com/office/officeart/2005/8/layout/hierarchy3"/>
    <dgm:cxn modelId="{133AF97B-FFC5-44BF-91EF-16249350EEF4}" type="presParOf" srcId="{4896815C-A896-46A5-8607-C4C426976B05}" destId="{FD4A25C4-134E-4748-A9FE-587214DA4921}" srcOrd="0" destOrd="0" presId="urn:microsoft.com/office/officeart/2005/8/layout/hierarchy3"/>
    <dgm:cxn modelId="{25D7DFAE-4BDC-45EB-8C0C-749E18240A4D}" type="presParOf" srcId="{4896815C-A896-46A5-8607-C4C426976B05}" destId="{EA27C64E-9327-47D7-9286-8D0749648DE6}" srcOrd="1" destOrd="0" presId="urn:microsoft.com/office/officeart/2005/8/layout/hierarchy3"/>
    <dgm:cxn modelId="{97645857-94A4-430E-AA3E-54759AF61319}" type="presParOf" srcId="{3A8BAFA6-1DE5-4314-AA64-AEBE800882C4}" destId="{54510D3F-30FB-4502-BD9E-5F597E33ABF7}" srcOrd="1" destOrd="0" presId="urn:microsoft.com/office/officeart/2005/8/layout/hierarchy3"/>
    <dgm:cxn modelId="{3BCA826A-5E80-4B86-A33C-08C6414857D1}" type="presParOf" srcId="{54510D3F-30FB-4502-BD9E-5F597E33ABF7}" destId="{3CE6719D-64EF-4636-8CBE-5CE81463DAFA}" srcOrd="0" destOrd="0" presId="urn:microsoft.com/office/officeart/2005/8/layout/hierarchy3"/>
    <dgm:cxn modelId="{9A669F53-D8D7-40CE-833D-8286997753E9}" type="presParOf" srcId="{54510D3F-30FB-4502-BD9E-5F597E33ABF7}" destId="{935602C0-9BFD-4113-B3FF-B27E492A4892}" srcOrd="1" destOrd="0" presId="urn:microsoft.com/office/officeart/2005/8/layout/hierarchy3"/>
    <dgm:cxn modelId="{65642DA4-5247-4559-B2B8-A8F728460234}" type="presParOf" srcId="{54510D3F-30FB-4502-BD9E-5F597E33ABF7}" destId="{C8282ED7-1B3B-456C-B6B5-4E1EA9510DF4}" srcOrd="2" destOrd="0" presId="urn:microsoft.com/office/officeart/2005/8/layout/hierarchy3"/>
    <dgm:cxn modelId="{36520092-D40A-4E80-AC6D-4EBDFB5D0968}" type="presParOf" srcId="{54510D3F-30FB-4502-BD9E-5F597E33ABF7}" destId="{D92EF607-DDCE-47F3-9F9C-E8A736407BEA}" srcOrd="3" destOrd="0" presId="urn:microsoft.com/office/officeart/2005/8/layout/hierarchy3"/>
    <dgm:cxn modelId="{7BED92E2-9127-4B17-B1DB-A416FFEBFBA7}" type="presParOf" srcId="{54510D3F-30FB-4502-BD9E-5F597E33ABF7}" destId="{2CB60BF2-AFB8-48AD-8322-5B8AE4C7C434}" srcOrd="4" destOrd="0" presId="urn:microsoft.com/office/officeart/2005/8/layout/hierarchy3"/>
    <dgm:cxn modelId="{9C46B84B-C196-4269-B6CF-AAE8D47E8C07}" type="presParOf" srcId="{54510D3F-30FB-4502-BD9E-5F597E33ABF7}" destId="{CE92C985-268C-427B-89FB-1B3118B6EFD4}" srcOrd="5" destOrd="0" presId="urn:microsoft.com/office/officeart/2005/8/layout/hierarchy3"/>
    <dgm:cxn modelId="{CD1191A5-1ECD-40FE-B657-E9081BC2747D}" type="presParOf" srcId="{54510D3F-30FB-4502-BD9E-5F597E33ABF7}" destId="{07EB36D5-1F1E-4CD8-860C-CEE842DA3386}" srcOrd="6" destOrd="0" presId="urn:microsoft.com/office/officeart/2005/8/layout/hierarchy3"/>
    <dgm:cxn modelId="{DAA53091-CDD9-439C-B0C0-7793383E76F4}" type="presParOf" srcId="{54510D3F-30FB-4502-BD9E-5F597E33ABF7}" destId="{C2A7C348-0209-415F-A59C-4417D60CAA95}" srcOrd="7" destOrd="0" presId="urn:microsoft.com/office/officeart/2005/8/layout/hierarchy3"/>
    <dgm:cxn modelId="{CDFE76FB-05EF-491F-9280-78A2E0116134}" type="presParOf" srcId="{396EF678-809C-41F8-A8AC-74EF7BFC90E4}" destId="{2B6FE88A-D57C-44D1-9ACC-646A7BD4DB22}" srcOrd="2" destOrd="0" presId="urn:microsoft.com/office/officeart/2005/8/layout/hierarchy3"/>
    <dgm:cxn modelId="{D27457D3-2C9A-47B6-AE3A-6137797511C6}" type="presParOf" srcId="{2B6FE88A-D57C-44D1-9ACC-646A7BD4DB22}" destId="{FE2A38B3-EE07-4BD6-B4A0-B09D8DC85A29}" srcOrd="0" destOrd="0" presId="urn:microsoft.com/office/officeart/2005/8/layout/hierarchy3"/>
    <dgm:cxn modelId="{6AF55343-0000-4757-910D-3E2DC8DE688E}" type="presParOf" srcId="{FE2A38B3-EE07-4BD6-B4A0-B09D8DC85A29}" destId="{6DF857CB-1B21-4589-9565-AA07B1AAA5E6}" srcOrd="0" destOrd="0" presId="urn:microsoft.com/office/officeart/2005/8/layout/hierarchy3"/>
    <dgm:cxn modelId="{EFF22398-E279-4037-8862-82A178754DE6}" type="presParOf" srcId="{FE2A38B3-EE07-4BD6-B4A0-B09D8DC85A29}" destId="{8ACFA84D-25B9-447C-BA37-0A048E6C8D88}" srcOrd="1" destOrd="0" presId="urn:microsoft.com/office/officeart/2005/8/layout/hierarchy3"/>
    <dgm:cxn modelId="{FA9C2B4A-33A9-4828-ABE3-2D655AEDEA2F}" type="presParOf" srcId="{2B6FE88A-D57C-44D1-9ACC-646A7BD4DB22}" destId="{D305F190-3FFF-421D-9CC6-CAF7C3CE8716}" srcOrd="1" destOrd="0" presId="urn:microsoft.com/office/officeart/2005/8/layout/hierarchy3"/>
    <dgm:cxn modelId="{7AE0C632-EE12-46D5-8673-ABA1EA2F9570}" type="presParOf" srcId="{D305F190-3FFF-421D-9CC6-CAF7C3CE8716}" destId="{5CB1E915-BD0B-4D71-A46E-2048B33384EF}" srcOrd="0" destOrd="0" presId="urn:microsoft.com/office/officeart/2005/8/layout/hierarchy3"/>
    <dgm:cxn modelId="{ABE8FEBC-6AFB-4EB7-9FF5-070E17146CDE}" type="presParOf" srcId="{D305F190-3FFF-421D-9CC6-CAF7C3CE8716}" destId="{E47A2F6C-594A-4203-BDDF-7745D8CA3716}" srcOrd="1" destOrd="0" presId="urn:microsoft.com/office/officeart/2005/8/layout/hierarchy3"/>
    <dgm:cxn modelId="{F739B100-582D-474E-9C48-010F38397377}" type="presParOf" srcId="{D305F190-3FFF-421D-9CC6-CAF7C3CE8716}" destId="{2CF7C6B0-D182-4EF0-A044-F1F1DD4C2AC7}" srcOrd="2" destOrd="0" presId="urn:microsoft.com/office/officeart/2005/8/layout/hierarchy3"/>
    <dgm:cxn modelId="{AA6E4DB1-6CF8-4604-8288-A57E031FDF78}" type="presParOf" srcId="{D305F190-3FFF-421D-9CC6-CAF7C3CE8716}" destId="{4699C0B1-20F9-4AFC-BE6D-427EDB1D1F1F}" srcOrd="3" destOrd="0" presId="urn:microsoft.com/office/officeart/2005/8/layout/hierarchy3"/>
    <dgm:cxn modelId="{933E5AC5-92A1-4B82-9138-BCE1BD2CCC11}" type="presParOf" srcId="{396EF678-809C-41F8-A8AC-74EF7BFC90E4}" destId="{FC2A5D4B-D0E6-4330-940F-814FB1D290F5}" srcOrd="3" destOrd="0" presId="urn:microsoft.com/office/officeart/2005/8/layout/hierarchy3"/>
    <dgm:cxn modelId="{61164C94-A9F9-43B2-83CA-1AFDE9DCA1CA}" type="presParOf" srcId="{FC2A5D4B-D0E6-4330-940F-814FB1D290F5}" destId="{7E5C3222-0218-44FB-B8B4-BCA5F5BD038E}" srcOrd="0" destOrd="0" presId="urn:microsoft.com/office/officeart/2005/8/layout/hierarchy3"/>
    <dgm:cxn modelId="{5E83CAD6-A79A-496C-8D09-02E31A935226}" type="presParOf" srcId="{7E5C3222-0218-44FB-B8B4-BCA5F5BD038E}" destId="{933E51C9-AFCE-4C78-975E-F51B05847215}" srcOrd="0" destOrd="0" presId="urn:microsoft.com/office/officeart/2005/8/layout/hierarchy3"/>
    <dgm:cxn modelId="{2B88CD45-7BFD-4BB4-B19F-93C97A492683}" type="presParOf" srcId="{7E5C3222-0218-44FB-B8B4-BCA5F5BD038E}" destId="{83A0401F-A08F-4F92-870A-1FDEC3D47D87}" srcOrd="1" destOrd="0" presId="urn:microsoft.com/office/officeart/2005/8/layout/hierarchy3"/>
    <dgm:cxn modelId="{943034B3-4500-48BE-B809-73EBF0AA29E2}" type="presParOf" srcId="{FC2A5D4B-D0E6-4330-940F-814FB1D290F5}" destId="{06E10B22-91F4-4C6A-9D3A-38421F232B81}" srcOrd="1" destOrd="0" presId="urn:microsoft.com/office/officeart/2005/8/layout/hierarchy3"/>
    <dgm:cxn modelId="{193C103F-1AC7-4C7B-97B3-A4E607211776}" type="presParOf" srcId="{06E10B22-91F4-4C6A-9D3A-38421F232B81}" destId="{E2DA0844-D703-4769-BA67-CF01431A4ACC}" srcOrd="0" destOrd="0" presId="urn:microsoft.com/office/officeart/2005/8/layout/hierarchy3"/>
    <dgm:cxn modelId="{F9A387CB-3974-4DC4-A16F-8ABE50968D02}" type="presParOf" srcId="{06E10B22-91F4-4C6A-9D3A-38421F232B81}" destId="{BA673FD7-1BD6-4EE8-9325-28EC21133CE7}" srcOrd="1" destOrd="0" presId="urn:microsoft.com/office/officeart/2005/8/layout/hierarchy3"/>
    <dgm:cxn modelId="{3FA09B45-4301-437E-9F1E-C6717BE70ED7}" type="presParOf" srcId="{396EF678-809C-41F8-A8AC-74EF7BFC90E4}" destId="{BE3E591F-E3F9-44C3-883C-7E2A1E80AF74}" srcOrd="4" destOrd="0" presId="urn:microsoft.com/office/officeart/2005/8/layout/hierarchy3"/>
    <dgm:cxn modelId="{F9F0AC00-89E2-4C22-B3DE-614D537C4ED3}" type="presParOf" srcId="{BE3E591F-E3F9-44C3-883C-7E2A1E80AF74}" destId="{2D75E1BD-EB5B-4200-892C-8E938DBD85B7}" srcOrd="0" destOrd="0" presId="urn:microsoft.com/office/officeart/2005/8/layout/hierarchy3"/>
    <dgm:cxn modelId="{106E7826-D034-4788-982D-4242A5F3E878}" type="presParOf" srcId="{2D75E1BD-EB5B-4200-892C-8E938DBD85B7}" destId="{802299E4-A293-4856-8442-70DDABAEF77B}" srcOrd="0" destOrd="0" presId="urn:microsoft.com/office/officeart/2005/8/layout/hierarchy3"/>
    <dgm:cxn modelId="{EE5EC025-1EB7-4D96-ACE3-44D9BB9CC3F1}" type="presParOf" srcId="{2D75E1BD-EB5B-4200-892C-8E938DBD85B7}" destId="{2A9581A0-49B9-45C1-8820-BDCD4C1CE057}" srcOrd="1" destOrd="0" presId="urn:microsoft.com/office/officeart/2005/8/layout/hierarchy3"/>
    <dgm:cxn modelId="{B5DEFAD8-AFDB-4F60-8DCA-431DF7B20858}" type="presParOf" srcId="{BE3E591F-E3F9-44C3-883C-7E2A1E80AF74}" destId="{3F6AD1A2-341D-4B42-9DFF-8013AD0103A1}" srcOrd="1" destOrd="0" presId="urn:microsoft.com/office/officeart/2005/8/layout/hierarchy3"/>
    <dgm:cxn modelId="{A8682C0E-41B5-4EED-8021-C5AE5BB45013}" type="presParOf" srcId="{3F6AD1A2-341D-4B42-9DFF-8013AD0103A1}" destId="{3D8580C5-25F2-462C-A381-A70252651315}" srcOrd="0" destOrd="0" presId="urn:microsoft.com/office/officeart/2005/8/layout/hierarchy3"/>
    <dgm:cxn modelId="{2A2C3663-58DF-4669-8A52-51A3D15BD46F}" type="presParOf" srcId="{3F6AD1A2-341D-4B42-9DFF-8013AD0103A1}" destId="{D4C8D1A0-9D4C-4BDD-835A-3ACACEB00F0B}" srcOrd="1" destOrd="0" presId="urn:microsoft.com/office/officeart/2005/8/layout/hierarchy3"/>
    <dgm:cxn modelId="{BD4B85A3-0B5F-48B0-A304-7AB14A666B88}" type="presParOf" srcId="{3F6AD1A2-341D-4B42-9DFF-8013AD0103A1}" destId="{BF6D22CE-468A-47B7-9A25-1E094CB6EC73}" srcOrd="2" destOrd="0" presId="urn:microsoft.com/office/officeart/2005/8/layout/hierarchy3"/>
    <dgm:cxn modelId="{DC184B7B-6F56-4025-9392-A67DEEC734FA}" type="presParOf" srcId="{3F6AD1A2-341D-4B42-9DFF-8013AD0103A1}" destId="{41EEAE78-4869-41D6-A787-0FC99BAD1E78}" srcOrd="3" destOrd="0" presId="urn:microsoft.com/office/officeart/2005/8/layout/hierarchy3"/>
    <dgm:cxn modelId="{44AF2DD4-7DBB-4FC4-986E-A5EB25FA576B}" type="presParOf" srcId="{3F6AD1A2-341D-4B42-9DFF-8013AD0103A1}" destId="{7401B1A4-759A-4EE6-99AF-5980B1386C29}" srcOrd="4" destOrd="0" presId="urn:microsoft.com/office/officeart/2005/8/layout/hierarchy3"/>
    <dgm:cxn modelId="{EF058DDC-10EC-4A24-A0AC-5C25FF645352}" type="presParOf" srcId="{3F6AD1A2-341D-4B42-9DFF-8013AD0103A1}" destId="{9E9ECF03-BA2E-4FB3-A87C-5DC208D1CA8D}" srcOrd="5" destOrd="0" presId="urn:microsoft.com/office/officeart/2005/8/layout/hierarchy3"/>
    <dgm:cxn modelId="{FFB9B621-2A2E-4722-B3CB-2AA0E3D98CB5}" type="presParOf" srcId="{396EF678-809C-41F8-A8AC-74EF7BFC90E4}" destId="{92562E12-A690-4095-94D5-CB16DF6B2A99}" srcOrd="5" destOrd="0" presId="urn:microsoft.com/office/officeart/2005/8/layout/hierarchy3"/>
    <dgm:cxn modelId="{8AE0F1D1-4456-48B6-A7E0-2EAD91F87CD0}" type="presParOf" srcId="{92562E12-A690-4095-94D5-CB16DF6B2A99}" destId="{8C31AC52-1BD3-4A64-B844-3C2F4B2E43FC}" srcOrd="0" destOrd="0" presId="urn:microsoft.com/office/officeart/2005/8/layout/hierarchy3"/>
    <dgm:cxn modelId="{3D23E41C-FA7B-4A1C-99D7-A73C903FCFD6}" type="presParOf" srcId="{8C31AC52-1BD3-4A64-B844-3C2F4B2E43FC}" destId="{1A654291-6B36-409F-A6F7-22B0FB071BB1}" srcOrd="0" destOrd="0" presId="urn:microsoft.com/office/officeart/2005/8/layout/hierarchy3"/>
    <dgm:cxn modelId="{7E3D5703-018A-40BB-B1D8-2698859A1A54}" type="presParOf" srcId="{8C31AC52-1BD3-4A64-B844-3C2F4B2E43FC}" destId="{82AD0666-1C3D-4E43-A81C-4ECFA72B4FD5}" srcOrd="1" destOrd="0" presId="urn:microsoft.com/office/officeart/2005/8/layout/hierarchy3"/>
    <dgm:cxn modelId="{19F67075-412A-4006-A915-A49FB7586D98}" type="presParOf" srcId="{92562E12-A690-4095-94D5-CB16DF6B2A99}" destId="{81CDA977-0D56-40F1-BA1C-39FEF8A35C27}" srcOrd="1" destOrd="0" presId="urn:microsoft.com/office/officeart/2005/8/layout/hierarchy3"/>
    <dgm:cxn modelId="{0D57AF3F-B8BC-4BC0-9398-C676C48AEDE1}" type="presParOf" srcId="{81CDA977-0D56-40F1-BA1C-39FEF8A35C27}" destId="{75E179BA-7A92-4ABA-9F4B-3C47E8C92C6A}" srcOrd="0" destOrd="0" presId="urn:microsoft.com/office/officeart/2005/8/layout/hierarchy3"/>
    <dgm:cxn modelId="{86505B58-7657-4FB6-A423-0CEEEB6600CD}" type="presParOf" srcId="{81CDA977-0D56-40F1-BA1C-39FEF8A35C27}" destId="{08CFCF4E-794C-40D5-87BD-80040826508B}" srcOrd="1" destOrd="0" presId="urn:microsoft.com/office/officeart/2005/8/layout/hierarchy3"/>
    <dgm:cxn modelId="{96085CD1-9C7A-457B-AFC2-61B6D4C29C98}" type="presParOf" srcId="{396EF678-809C-41F8-A8AC-74EF7BFC90E4}" destId="{88451035-C7EC-4383-93D8-2821ADD0EE53}" srcOrd="6" destOrd="0" presId="urn:microsoft.com/office/officeart/2005/8/layout/hierarchy3"/>
    <dgm:cxn modelId="{75AD6429-BB61-4AC3-A922-1C7CA12E817C}" type="presParOf" srcId="{88451035-C7EC-4383-93D8-2821ADD0EE53}" destId="{F9505CE3-9180-4B2B-A576-D144756C6F8E}" srcOrd="0" destOrd="0" presId="urn:microsoft.com/office/officeart/2005/8/layout/hierarchy3"/>
    <dgm:cxn modelId="{D4503483-E506-4233-A9E7-1E7CDB378A93}" type="presParOf" srcId="{F9505CE3-9180-4B2B-A576-D144756C6F8E}" destId="{02A49FD8-DA2A-41D1-91F4-5A4AB1F2C5A3}" srcOrd="0" destOrd="0" presId="urn:microsoft.com/office/officeart/2005/8/layout/hierarchy3"/>
    <dgm:cxn modelId="{604A9349-AF8C-40D1-88CE-44D1906F943C}" type="presParOf" srcId="{F9505CE3-9180-4B2B-A576-D144756C6F8E}" destId="{60125988-73DF-4701-9889-6FE48E985BC9}" srcOrd="1" destOrd="0" presId="urn:microsoft.com/office/officeart/2005/8/layout/hierarchy3"/>
    <dgm:cxn modelId="{A091652F-D311-4BA3-B1A2-8E051B9EFCF8}" type="presParOf" srcId="{88451035-C7EC-4383-93D8-2821ADD0EE53}" destId="{BB55EED5-527D-4409-97C2-298F2E3D927C}" srcOrd="1" destOrd="0" presId="urn:microsoft.com/office/officeart/2005/8/layout/hierarchy3"/>
    <dgm:cxn modelId="{AF9BBBE3-3408-4193-ADD7-36ABFB1639F2}" type="presParOf" srcId="{BB55EED5-527D-4409-97C2-298F2E3D927C}" destId="{9F560A3D-0EB7-482D-A4EE-4E4D49157272}" srcOrd="0" destOrd="0" presId="urn:microsoft.com/office/officeart/2005/8/layout/hierarchy3"/>
    <dgm:cxn modelId="{078FDEB1-D4FC-4517-AECA-BCA0992D17C4}" type="presParOf" srcId="{BB55EED5-527D-4409-97C2-298F2E3D927C}" destId="{2868D50B-CDE9-40B9-9E30-47C1E3676A71}" srcOrd="1" destOrd="0" presId="urn:microsoft.com/office/officeart/2005/8/layout/hierarchy3"/>
    <dgm:cxn modelId="{C42B0673-25B1-454D-92C9-B2B1DCE8061F}" type="presParOf" srcId="{BB55EED5-527D-4409-97C2-298F2E3D927C}" destId="{54176827-7BEF-477D-B610-40633B1DC265}" srcOrd="2" destOrd="0" presId="urn:microsoft.com/office/officeart/2005/8/layout/hierarchy3"/>
    <dgm:cxn modelId="{F9484FB2-9251-4C74-8AB0-53EC674EFA4C}" type="presParOf" srcId="{BB55EED5-527D-4409-97C2-298F2E3D927C}" destId="{25699B7E-0523-4656-9AC6-20E6C53AE59D}"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2B85A4-5F5C-4737-919E-24BFD96217B0}" type="doc">
      <dgm:prSet loTypeId="urn:microsoft.com/office/officeart/2005/8/layout/radial3" loCatId="relationship"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es-EC"/>
        </a:p>
      </dgm:t>
    </dgm:pt>
    <dgm:pt modelId="{A2DD0855-9308-4005-90E6-05EFFACE9493}">
      <dgm:prSet phldrT="[Texto]" custT="1"/>
      <dgm:spPr>
        <a:solidFill>
          <a:srgbClr val="FFC000">
            <a:lumMod val="60000"/>
            <a:lumOff val="40000"/>
            <a:alpha val="50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s-EC" sz="1200">
              <a:solidFill>
                <a:sysClr val="windowText" lastClr="000000"/>
              </a:solidFill>
              <a:latin typeface="Times New Roman" panose="02020603050405020304" pitchFamily="18" charset="0"/>
              <a:ea typeface="+mn-ea"/>
              <a:cs typeface="Times New Roman" panose="02020603050405020304" pitchFamily="18" charset="0"/>
            </a:rPr>
            <a:t>Desarrollo de autoconocimiento</a:t>
          </a:r>
        </a:p>
      </dgm:t>
    </dgm:pt>
    <dgm:pt modelId="{91513B2E-3E02-41B8-9E9C-4C4C07805C57}" type="parTrans" cxnId="{858D3945-748F-427C-A8F1-8E9F62ED5299}">
      <dgm:prSet/>
      <dgm:spPr/>
      <dgm:t>
        <a:bodyPr/>
        <a:lstStyle/>
        <a:p>
          <a:pPr algn="ctr"/>
          <a:endParaRPr lang="es-EC" sz="2800">
            <a:latin typeface="Times New Roman" panose="02020603050405020304" pitchFamily="18" charset="0"/>
            <a:cs typeface="Times New Roman" panose="02020603050405020304" pitchFamily="18" charset="0"/>
          </a:endParaRPr>
        </a:p>
      </dgm:t>
    </dgm:pt>
    <dgm:pt modelId="{98862E15-A93B-4A69-99D4-E23C9822C59A}" type="sibTrans" cxnId="{858D3945-748F-427C-A8F1-8E9F62ED5299}">
      <dgm:prSet/>
      <dgm:spPr/>
      <dgm:t>
        <a:bodyPr/>
        <a:lstStyle/>
        <a:p>
          <a:pPr algn="ctr"/>
          <a:endParaRPr lang="es-EC" sz="2800">
            <a:latin typeface="Times New Roman" panose="02020603050405020304" pitchFamily="18" charset="0"/>
            <a:cs typeface="Times New Roman" panose="02020603050405020304" pitchFamily="18" charset="0"/>
          </a:endParaRPr>
        </a:p>
      </dgm:t>
    </dgm:pt>
    <dgm:pt modelId="{5818CEC1-8AB6-4608-A360-1DEE9692A885}">
      <dgm:prSet phldrT="[Texto]" custT="1"/>
      <dgm:spPr>
        <a:solidFill>
          <a:srgbClr val="FFC000">
            <a:lumMod val="60000"/>
            <a:lumOff val="40000"/>
            <a:alpha val="50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s-EC" sz="1200">
              <a:solidFill>
                <a:sysClr val="windowText" lastClr="000000"/>
              </a:solidFill>
              <a:latin typeface="Times New Roman" panose="02020603050405020304" pitchFamily="18" charset="0"/>
              <a:ea typeface="+mn-ea"/>
              <a:cs typeface="Times New Roman" panose="02020603050405020304" pitchFamily="18" charset="0"/>
            </a:rPr>
            <a:t>Manejo de estrés</a:t>
          </a:r>
        </a:p>
      </dgm:t>
    </dgm:pt>
    <dgm:pt modelId="{7E2DD907-F6BB-4CD4-B5B1-DCD16094D7CB}" type="parTrans" cxnId="{B9DF755D-3C90-430C-8E85-BD3A4A8E76C0}">
      <dgm:prSet/>
      <dgm:spPr/>
      <dgm:t>
        <a:bodyPr/>
        <a:lstStyle/>
        <a:p>
          <a:pPr algn="ctr"/>
          <a:endParaRPr lang="es-EC" sz="2800">
            <a:latin typeface="Times New Roman" panose="02020603050405020304" pitchFamily="18" charset="0"/>
            <a:cs typeface="Times New Roman" panose="02020603050405020304" pitchFamily="18" charset="0"/>
          </a:endParaRPr>
        </a:p>
      </dgm:t>
    </dgm:pt>
    <dgm:pt modelId="{C89AB348-6862-4BC3-8974-51A3EC5D4EB7}" type="sibTrans" cxnId="{B9DF755D-3C90-430C-8E85-BD3A4A8E76C0}">
      <dgm:prSet/>
      <dgm:spPr/>
      <dgm:t>
        <a:bodyPr/>
        <a:lstStyle/>
        <a:p>
          <a:pPr algn="ctr"/>
          <a:endParaRPr lang="es-EC" sz="2800">
            <a:latin typeface="Times New Roman" panose="02020603050405020304" pitchFamily="18" charset="0"/>
            <a:cs typeface="Times New Roman" panose="02020603050405020304" pitchFamily="18" charset="0"/>
          </a:endParaRPr>
        </a:p>
      </dgm:t>
    </dgm:pt>
    <dgm:pt modelId="{FFB0FBE2-A5F1-46AD-B1DB-F09E7C383E84}">
      <dgm:prSet phldrT="[Texto]" custT="1"/>
      <dgm:spPr>
        <a:solidFill>
          <a:srgbClr val="FFC000">
            <a:lumMod val="60000"/>
            <a:lumOff val="40000"/>
            <a:alpha val="50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s-EC" sz="1200">
              <a:solidFill>
                <a:sysClr val="windowText" lastClr="000000"/>
              </a:solidFill>
              <a:latin typeface="Times New Roman" panose="02020603050405020304" pitchFamily="18" charset="0"/>
              <a:ea typeface="+mn-ea"/>
              <a:cs typeface="Times New Roman" panose="02020603050405020304" pitchFamily="18" charset="0"/>
            </a:rPr>
            <a:t>Solución analítica y creativa de problemas</a:t>
          </a:r>
        </a:p>
      </dgm:t>
    </dgm:pt>
    <dgm:pt modelId="{A7DCCE12-740D-4BB8-B005-27864A9DD025}" type="parTrans" cxnId="{EE8C7740-F05F-433E-9DE5-00651C7F2A9B}">
      <dgm:prSet/>
      <dgm:spPr/>
      <dgm:t>
        <a:bodyPr/>
        <a:lstStyle/>
        <a:p>
          <a:pPr algn="ctr"/>
          <a:endParaRPr lang="es-EC" sz="2800">
            <a:latin typeface="Times New Roman" panose="02020603050405020304" pitchFamily="18" charset="0"/>
            <a:cs typeface="Times New Roman" panose="02020603050405020304" pitchFamily="18" charset="0"/>
          </a:endParaRPr>
        </a:p>
      </dgm:t>
    </dgm:pt>
    <dgm:pt modelId="{1DDC106C-62B9-45A9-9F1D-CB98FB5F68E4}" type="sibTrans" cxnId="{EE8C7740-F05F-433E-9DE5-00651C7F2A9B}">
      <dgm:prSet/>
      <dgm:spPr/>
      <dgm:t>
        <a:bodyPr/>
        <a:lstStyle/>
        <a:p>
          <a:pPr algn="ctr"/>
          <a:endParaRPr lang="es-EC" sz="2800">
            <a:latin typeface="Times New Roman" panose="02020603050405020304" pitchFamily="18" charset="0"/>
            <a:cs typeface="Times New Roman" panose="02020603050405020304" pitchFamily="18" charset="0"/>
          </a:endParaRPr>
        </a:p>
      </dgm:t>
    </dgm:pt>
    <dgm:pt modelId="{A38BAC72-4B9F-4B9C-B13B-51A8A78C622A}">
      <dgm:prSet phldrT="[Texto]" custT="1"/>
      <dgm:spPr>
        <a:solidFill>
          <a:srgbClr val="92D050">
            <a:alpha val="50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s-EC" sz="1200">
              <a:solidFill>
                <a:sysClr val="windowText" lastClr="000000"/>
              </a:solidFill>
              <a:latin typeface="Times New Roman" panose="02020603050405020304" pitchFamily="18" charset="0"/>
              <a:ea typeface="+mn-ea"/>
              <a:cs typeface="Times New Roman" panose="02020603050405020304" pitchFamily="18" charset="0"/>
            </a:rPr>
            <a:t>Manejo de conflictos</a:t>
          </a:r>
        </a:p>
      </dgm:t>
    </dgm:pt>
    <dgm:pt modelId="{2D671078-3B12-49DC-9AAF-6C0791DE5E89}" type="parTrans" cxnId="{3226AD9B-27EC-449A-B1F5-FCDAE61BA64B}">
      <dgm:prSet/>
      <dgm:spPr/>
      <dgm:t>
        <a:bodyPr/>
        <a:lstStyle/>
        <a:p>
          <a:pPr algn="ctr"/>
          <a:endParaRPr lang="es-EC" sz="2800">
            <a:latin typeface="Times New Roman" panose="02020603050405020304" pitchFamily="18" charset="0"/>
            <a:cs typeface="Times New Roman" panose="02020603050405020304" pitchFamily="18" charset="0"/>
          </a:endParaRPr>
        </a:p>
      </dgm:t>
    </dgm:pt>
    <dgm:pt modelId="{45A058B5-D884-4568-AE70-994350CA422C}" type="sibTrans" cxnId="{3226AD9B-27EC-449A-B1F5-FCDAE61BA64B}">
      <dgm:prSet/>
      <dgm:spPr/>
      <dgm:t>
        <a:bodyPr/>
        <a:lstStyle/>
        <a:p>
          <a:pPr algn="ctr"/>
          <a:endParaRPr lang="es-EC" sz="2800">
            <a:latin typeface="Times New Roman" panose="02020603050405020304" pitchFamily="18" charset="0"/>
            <a:cs typeface="Times New Roman" panose="02020603050405020304" pitchFamily="18" charset="0"/>
          </a:endParaRPr>
        </a:p>
      </dgm:t>
    </dgm:pt>
    <dgm:pt modelId="{AF7A9E12-0FD9-46AD-82A9-5CD8A3FE2D62}">
      <dgm:prSet phldrT="[Texto]" custT="1"/>
      <dgm:spPr>
        <a:solidFill>
          <a:srgbClr val="92D050">
            <a:alpha val="50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s-EC" sz="1200">
              <a:solidFill>
                <a:sysClr val="windowText" lastClr="000000"/>
              </a:solidFill>
              <a:latin typeface="Times New Roman" panose="02020603050405020304" pitchFamily="18" charset="0"/>
              <a:ea typeface="+mn-ea"/>
              <a:cs typeface="Times New Roman" panose="02020603050405020304" pitchFamily="18" charset="0"/>
            </a:rPr>
            <a:t>Motivación de los empleados</a:t>
          </a:r>
        </a:p>
      </dgm:t>
    </dgm:pt>
    <dgm:pt modelId="{724743B5-D278-49A8-95EA-03184FA751B2}" type="parTrans" cxnId="{C1BAEFA8-ED76-45EA-AF73-7E6EDE1898C5}">
      <dgm:prSet/>
      <dgm:spPr/>
      <dgm:t>
        <a:bodyPr/>
        <a:lstStyle/>
        <a:p>
          <a:pPr algn="ctr"/>
          <a:endParaRPr lang="es-EC" sz="2800">
            <a:latin typeface="Times New Roman" panose="02020603050405020304" pitchFamily="18" charset="0"/>
            <a:cs typeface="Times New Roman" panose="02020603050405020304" pitchFamily="18" charset="0"/>
          </a:endParaRPr>
        </a:p>
      </dgm:t>
    </dgm:pt>
    <dgm:pt modelId="{15DF6AF0-5147-40B3-BE41-5A57E888832D}" type="sibTrans" cxnId="{C1BAEFA8-ED76-45EA-AF73-7E6EDE1898C5}">
      <dgm:prSet/>
      <dgm:spPr/>
      <dgm:t>
        <a:bodyPr/>
        <a:lstStyle/>
        <a:p>
          <a:pPr algn="ctr"/>
          <a:endParaRPr lang="es-EC" sz="2800">
            <a:latin typeface="Times New Roman" panose="02020603050405020304" pitchFamily="18" charset="0"/>
            <a:cs typeface="Times New Roman" panose="02020603050405020304" pitchFamily="18" charset="0"/>
          </a:endParaRPr>
        </a:p>
      </dgm:t>
    </dgm:pt>
    <dgm:pt modelId="{E363C9C9-6C72-4472-96F8-A08833400C72}">
      <dgm:prSet phldrT="[Texto]" custT="1"/>
      <dgm:spPr>
        <a:solidFill>
          <a:srgbClr val="5B9BD5">
            <a:alpha val="50000"/>
            <a:hueOff val="0"/>
            <a:satOff val="0"/>
            <a:lumOff val="0"/>
            <a:alphaOff val="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s-EC" sz="1600" b="1">
              <a:solidFill>
                <a:sysClr val="windowText" lastClr="000000"/>
              </a:solidFill>
              <a:latin typeface="Times New Roman" panose="02020603050405020304" pitchFamily="18" charset="0"/>
              <a:ea typeface="+mn-ea"/>
              <a:cs typeface="Times New Roman" panose="02020603050405020304" pitchFamily="18" charset="0"/>
            </a:rPr>
            <a:t>HABILIDADES ADMINISTRATIVAS ESENCIALES</a:t>
          </a:r>
        </a:p>
      </dgm:t>
    </dgm:pt>
    <dgm:pt modelId="{F9D38858-8C91-4D48-AECD-350308EF6C78}" type="parTrans" cxnId="{59246BCA-2AF7-4968-AF69-AEF483C922CD}">
      <dgm:prSet/>
      <dgm:spPr/>
      <dgm:t>
        <a:bodyPr/>
        <a:lstStyle/>
        <a:p>
          <a:pPr algn="ctr"/>
          <a:endParaRPr lang="es-EC" sz="2800">
            <a:latin typeface="Times New Roman" panose="02020603050405020304" pitchFamily="18" charset="0"/>
            <a:cs typeface="Times New Roman" panose="02020603050405020304" pitchFamily="18" charset="0"/>
          </a:endParaRPr>
        </a:p>
      </dgm:t>
    </dgm:pt>
    <dgm:pt modelId="{77B5D34A-E00D-4286-940B-94E4B24AD998}" type="sibTrans" cxnId="{59246BCA-2AF7-4968-AF69-AEF483C922CD}">
      <dgm:prSet/>
      <dgm:spPr/>
      <dgm:t>
        <a:bodyPr/>
        <a:lstStyle/>
        <a:p>
          <a:pPr algn="ctr"/>
          <a:endParaRPr lang="es-EC" sz="2800">
            <a:latin typeface="Times New Roman" panose="02020603050405020304" pitchFamily="18" charset="0"/>
            <a:cs typeface="Times New Roman" panose="02020603050405020304" pitchFamily="18" charset="0"/>
          </a:endParaRPr>
        </a:p>
      </dgm:t>
    </dgm:pt>
    <dgm:pt modelId="{DEEFA81E-5EDF-4593-876B-24C421550024}">
      <dgm:prSet phldrT="[Texto]" custT="1"/>
      <dgm:spPr>
        <a:solidFill>
          <a:srgbClr val="92D050">
            <a:alpha val="50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s-EC" sz="1200">
              <a:solidFill>
                <a:sysClr val="windowText" lastClr="000000"/>
              </a:solidFill>
              <a:latin typeface="Times New Roman" panose="02020603050405020304" pitchFamily="18" charset="0"/>
              <a:ea typeface="+mn-ea"/>
              <a:cs typeface="Times New Roman" panose="02020603050405020304" pitchFamily="18" charset="0"/>
            </a:rPr>
            <a:t>Comunicación de apoyo</a:t>
          </a:r>
        </a:p>
      </dgm:t>
    </dgm:pt>
    <dgm:pt modelId="{D444895B-5AD7-449D-80BE-65FEF83C6B7B}" type="parTrans" cxnId="{696B42F9-BD90-4E31-BEEA-BC2847A4C7D9}">
      <dgm:prSet/>
      <dgm:spPr/>
      <dgm:t>
        <a:bodyPr/>
        <a:lstStyle/>
        <a:p>
          <a:pPr algn="ctr"/>
          <a:endParaRPr lang="es-EC" sz="2800">
            <a:latin typeface="Times New Roman" panose="02020603050405020304" pitchFamily="18" charset="0"/>
            <a:cs typeface="Times New Roman" panose="02020603050405020304" pitchFamily="18" charset="0"/>
          </a:endParaRPr>
        </a:p>
      </dgm:t>
    </dgm:pt>
    <dgm:pt modelId="{CD1D7BD4-C58F-4A02-BBE4-675FE276784B}" type="sibTrans" cxnId="{696B42F9-BD90-4E31-BEEA-BC2847A4C7D9}">
      <dgm:prSet/>
      <dgm:spPr/>
      <dgm:t>
        <a:bodyPr/>
        <a:lstStyle/>
        <a:p>
          <a:pPr algn="ctr"/>
          <a:endParaRPr lang="es-EC" sz="2800">
            <a:latin typeface="Times New Roman" panose="02020603050405020304" pitchFamily="18" charset="0"/>
            <a:cs typeface="Times New Roman" panose="02020603050405020304" pitchFamily="18" charset="0"/>
          </a:endParaRPr>
        </a:p>
      </dgm:t>
    </dgm:pt>
    <dgm:pt modelId="{7FFBABA9-768B-4BCC-A72E-84F1DE26656C}">
      <dgm:prSet phldrT="[Texto]" custT="1"/>
      <dgm:spPr>
        <a:solidFill>
          <a:srgbClr val="92D050">
            <a:alpha val="50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s-EC" sz="1200">
              <a:solidFill>
                <a:sysClr val="windowText" lastClr="000000"/>
              </a:solidFill>
              <a:latin typeface="Times New Roman" panose="02020603050405020304" pitchFamily="18" charset="0"/>
              <a:ea typeface="+mn-ea"/>
              <a:cs typeface="Times New Roman" panose="02020603050405020304" pitchFamily="18" charset="0"/>
            </a:rPr>
            <a:t>Ganar poder e influir</a:t>
          </a:r>
        </a:p>
      </dgm:t>
    </dgm:pt>
    <dgm:pt modelId="{DDA8CA88-5479-4025-B447-836498BE6925}" type="parTrans" cxnId="{7E35AD8E-00CF-4901-8DA8-AC3BA2EB33B4}">
      <dgm:prSet/>
      <dgm:spPr/>
      <dgm:t>
        <a:bodyPr/>
        <a:lstStyle/>
        <a:p>
          <a:pPr algn="ctr"/>
          <a:endParaRPr lang="es-EC" sz="2800">
            <a:latin typeface="Times New Roman" panose="02020603050405020304" pitchFamily="18" charset="0"/>
            <a:cs typeface="Times New Roman" panose="02020603050405020304" pitchFamily="18" charset="0"/>
          </a:endParaRPr>
        </a:p>
      </dgm:t>
    </dgm:pt>
    <dgm:pt modelId="{CFB9E672-3AFE-452B-8CC4-FAD2299CBB75}" type="sibTrans" cxnId="{7E35AD8E-00CF-4901-8DA8-AC3BA2EB33B4}">
      <dgm:prSet/>
      <dgm:spPr/>
      <dgm:t>
        <a:bodyPr/>
        <a:lstStyle/>
        <a:p>
          <a:pPr algn="ctr"/>
          <a:endParaRPr lang="es-EC" sz="2800">
            <a:latin typeface="Times New Roman" panose="02020603050405020304" pitchFamily="18" charset="0"/>
            <a:cs typeface="Times New Roman" panose="02020603050405020304" pitchFamily="18" charset="0"/>
          </a:endParaRPr>
        </a:p>
      </dgm:t>
    </dgm:pt>
    <dgm:pt modelId="{A4E9C46E-0DB0-4049-92B9-D1A6B41E8C5B}">
      <dgm:prSet phldrT="[Texto]" custT="1"/>
      <dgm:spPr>
        <a:solidFill>
          <a:srgbClr val="ED7D31">
            <a:lumMod val="60000"/>
            <a:lumOff val="40000"/>
            <a:alpha val="50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s-EC" sz="1200">
              <a:solidFill>
                <a:sysClr val="windowText" lastClr="000000"/>
              </a:solidFill>
              <a:latin typeface="Times New Roman" panose="02020603050405020304" pitchFamily="18" charset="0"/>
              <a:ea typeface="+mn-ea"/>
              <a:cs typeface="Times New Roman" panose="02020603050405020304" pitchFamily="18" charset="0"/>
            </a:rPr>
            <a:t>Facultamiento y delegación</a:t>
          </a:r>
        </a:p>
      </dgm:t>
    </dgm:pt>
    <dgm:pt modelId="{1E95F842-476D-4CDC-8F1E-867AE8652917}" type="parTrans" cxnId="{7A69DCD3-A654-49CB-A434-F77C6C869FF0}">
      <dgm:prSet/>
      <dgm:spPr/>
      <dgm:t>
        <a:bodyPr/>
        <a:lstStyle/>
        <a:p>
          <a:pPr algn="ctr"/>
          <a:endParaRPr lang="es-EC" sz="2800">
            <a:latin typeface="Times New Roman" panose="02020603050405020304" pitchFamily="18" charset="0"/>
            <a:cs typeface="Times New Roman" panose="02020603050405020304" pitchFamily="18" charset="0"/>
          </a:endParaRPr>
        </a:p>
      </dgm:t>
    </dgm:pt>
    <dgm:pt modelId="{38FB656D-4FDB-4EB5-AC65-332DF2479AA2}" type="sibTrans" cxnId="{7A69DCD3-A654-49CB-A434-F77C6C869FF0}">
      <dgm:prSet/>
      <dgm:spPr/>
      <dgm:t>
        <a:bodyPr/>
        <a:lstStyle/>
        <a:p>
          <a:pPr algn="ctr"/>
          <a:endParaRPr lang="es-EC" sz="2800">
            <a:latin typeface="Times New Roman" panose="02020603050405020304" pitchFamily="18" charset="0"/>
            <a:cs typeface="Times New Roman" panose="02020603050405020304" pitchFamily="18" charset="0"/>
          </a:endParaRPr>
        </a:p>
      </dgm:t>
    </dgm:pt>
    <dgm:pt modelId="{304AE746-AAC6-42B6-A150-5FC3C3127350}">
      <dgm:prSet phldrT="[Texto]" custT="1"/>
      <dgm:spPr>
        <a:solidFill>
          <a:srgbClr val="ED7D31">
            <a:lumMod val="60000"/>
            <a:lumOff val="40000"/>
            <a:alpha val="50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s-EC" sz="1200">
              <a:solidFill>
                <a:sysClr val="windowText" lastClr="000000"/>
              </a:solidFill>
              <a:latin typeface="Times New Roman" panose="02020603050405020304" pitchFamily="18" charset="0"/>
              <a:ea typeface="+mn-ea"/>
              <a:cs typeface="Times New Roman" panose="02020603050405020304" pitchFamily="18" charset="0"/>
            </a:rPr>
            <a:t>Dirección hacia el cambio positivo</a:t>
          </a:r>
        </a:p>
      </dgm:t>
    </dgm:pt>
    <dgm:pt modelId="{E1B334CA-0DF1-43B9-82C2-1810C1030C2E}" type="parTrans" cxnId="{534E0195-B82F-43C0-A55B-849D30E69347}">
      <dgm:prSet/>
      <dgm:spPr/>
      <dgm:t>
        <a:bodyPr/>
        <a:lstStyle/>
        <a:p>
          <a:pPr algn="ctr"/>
          <a:endParaRPr lang="es-EC" sz="2800">
            <a:latin typeface="Times New Roman" panose="02020603050405020304" pitchFamily="18" charset="0"/>
            <a:cs typeface="Times New Roman" panose="02020603050405020304" pitchFamily="18" charset="0"/>
          </a:endParaRPr>
        </a:p>
      </dgm:t>
    </dgm:pt>
    <dgm:pt modelId="{3A92C870-8BB6-4197-A3A9-E7AD98D03EE4}" type="sibTrans" cxnId="{534E0195-B82F-43C0-A55B-849D30E69347}">
      <dgm:prSet/>
      <dgm:spPr/>
      <dgm:t>
        <a:bodyPr/>
        <a:lstStyle/>
        <a:p>
          <a:pPr algn="ctr"/>
          <a:endParaRPr lang="es-EC" sz="2800">
            <a:latin typeface="Times New Roman" panose="02020603050405020304" pitchFamily="18" charset="0"/>
            <a:cs typeface="Times New Roman" panose="02020603050405020304" pitchFamily="18" charset="0"/>
          </a:endParaRPr>
        </a:p>
      </dgm:t>
    </dgm:pt>
    <dgm:pt modelId="{7B474371-FEAB-4CF6-9BBC-00E7AC624CDC}">
      <dgm:prSet phldrT="[Texto]" custT="1"/>
      <dgm:spPr>
        <a:solidFill>
          <a:srgbClr val="ED7D31">
            <a:lumMod val="60000"/>
            <a:lumOff val="40000"/>
            <a:alpha val="50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s-EC" sz="1200">
              <a:solidFill>
                <a:sysClr val="windowText" lastClr="000000"/>
              </a:solidFill>
              <a:latin typeface="Times New Roman" panose="02020603050405020304" pitchFamily="18" charset="0"/>
              <a:ea typeface="+mn-ea"/>
              <a:cs typeface="Times New Roman" panose="02020603050405020304" pitchFamily="18" charset="0"/>
            </a:rPr>
            <a:t>Formación de equipos eficaces</a:t>
          </a:r>
        </a:p>
      </dgm:t>
    </dgm:pt>
    <dgm:pt modelId="{57EB412A-A05A-460F-AD99-EBA2FAD54779}" type="parTrans" cxnId="{0C9CC2A7-4410-4FE2-A899-9808B51EB7ED}">
      <dgm:prSet/>
      <dgm:spPr/>
      <dgm:t>
        <a:bodyPr/>
        <a:lstStyle/>
        <a:p>
          <a:pPr algn="ctr"/>
          <a:endParaRPr lang="es-EC" sz="2800">
            <a:latin typeface="Times New Roman" panose="02020603050405020304" pitchFamily="18" charset="0"/>
            <a:cs typeface="Times New Roman" panose="02020603050405020304" pitchFamily="18" charset="0"/>
          </a:endParaRPr>
        </a:p>
      </dgm:t>
    </dgm:pt>
    <dgm:pt modelId="{F24EF846-7812-4178-A8A4-ACE3E234BDEE}" type="sibTrans" cxnId="{0C9CC2A7-4410-4FE2-A899-9808B51EB7ED}">
      <dgm:prSet/>
      <dgm:spPr/>
      <dgm:t>
        <a:bodyPr/>
        <a:lstStyle/>
        <a:p>
          <a:pPr algn="ctr"/>
          <a:endParaRPr lang="es-EC" sz="2800">
            <a:latin typeface="Times New Roman" panose="02020603050405020304" pitchFamily="18" charset="0"/>
            <a:cs typeface="Times New Roman" panose="02020603050405020304" pitchFamily="18" charset="0"/>
          </a:endParaRPr>
        </a:p>
      </dgm:t>
    </dgm:pt>
    <dgm:pt modelId="{5A9EAE9B-4789-44E9-B40E-3D752759E0D2}" type="pres">
      <dgm:prSet presAssocID="{CE2B85A4-5F5C-4737-919E-24BFD96217B0}" presName="composite" presStyleCnt="0">
        <dgm:presLayoutVars>
          <dgm:chMax val="1"/>
          <dgm:dir/>
          <dgm:resizeHandles val="exact"/>
        </dgm:presLayoutVars>
      </dgm:prSet>
      <dgm:spPr/>
      <dgm:t>
        <a:bodyPr/>
        <a:lstStyle/>
        <a:p>
          <a:endParaRPr lang="es-MX"/>
        </a:p>
      </dgm:t>
    </dgm:pt>
    <dgm:pt modelId="{76D027F5-7215-46B6-BD66-9112F3BD79B4}" type="pres">
      <dgm:prSet presAssocID="{CE2B85A4-5F5C-4737-919E-24BFD96217B0}" presName="radial" presStyleCnt="0">
        <dgm:presLayoutVars>
          <dgm:animLvl val="ctr"/>
        </dgm:presLayoutVars>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AAED4F71-4190-42F7-8163-32A21A386FFF}" type="pres">
      <dgm:prSet presAssocID="{E363C9C9-6C72-4472-96F8-A08833400C72}" presName="centerShape" presStyleLbl="vennNode1" presStyleIdx="0" presStyleCnt="11"/>
      <dgm:spPr>
        <a:xfrm>
          <a:off x="2285772" y="1236551"/>
          <a:ext cx="3080531" cy="3080531"/>
        </a:xfrm>
        <a:prstGeom prst="ellipse">
          <a:avLst/>
        </a:prstGeom>
      </dgm:spPr>
      <dgm:t>
        <a:bodyPr/>
        <a:lstStyle/>
        <a:p>
          <a:endParaRPr lang="es-MX"/>
        </a:p>
      </dgm:t>
    </dgm:pt>
    <dgm:pt modelId="{97399F29-AA58-4304-8A7D-5927C2CB4A08}" type="pres">
      <dgm:prSet presAssocID="{A2DD0855-9308-4005-90E6-05EFFACE9493}" presName="node" presStyleLbl="vennNode1" presStyleIdx="1" presStyleCnt="11" custScaleX="109928">
        <dgm:presLayoutVars>
          <dgm:bulletEnabled val="1"/>
        </dgm:presLayoutVars>
      </dgm:prSet>
      <dgm:spPr>
        <a:xfrm>
          <a:off x="2979446" y="549"/>
          <a:ext cx="1693183" cy="1540265"/>
        </a:xfrm>
        <a:prstGeom prst="ellipse">
          <a:avLst/>
        </a:prstGeom>
      </dgm:spPr>
      <dgm:t>
        <a:bodyPr/>
        <a:lstStyle/>
        <a:p>
          <a:endParaRPr lang="es-MX"/>
        </a:p>
      </dgm:t>
    </dgm:pt>
    <dgm:pt modelId="{23074C85-1144-4931-8841-A911A3F6424F}" type="pres">
      <dgm:prSet presAssocID="{5818CEC1-8AB6-4608-A360-1DEE9692A885}" presName="node" presStyleLbl="vennNode1" presStyleIdx="2" presStyleCnt="11" custRadScaleRad="102827" custRadScaleInc="5877">
        <dgm:presLayoutVars>
          <dgm:bulletEnabled val="1"/>
        </dgm:presLayoutVars>
      </dgm:prSet>
      <dgm:spPr>
        <a:xfrm>
          <a:off x="4329202" y="383706"/>
          <a:ext cx="1540265" cy="1540265"/>
        </a:xfrm>
        <a:prstGeom prst="ellipse">
          <a:avLst/>
        </a:prstGeom>
      </dgm:spPr>
      <dgm:t>
        <a:bodyPr/>
        <a:lstStyle/>
        <a:p>
          <a:endParaRPr lang="es-MX"/>
        </a:p>
      </dgm:t>
    </dgm:pt>
    <dgm:pt modelId="{347A3892-58BC-4CB9-9A97-33956DF2CE36}" type="pres">
      <dgm:prSet presAssocID="{FFB0FBE2-A5F1-46AD-B1DB-F09E7C383E84}" presName="node" presStyleLbl="vennNode1" presStyleIdx="3" presStyleCnt="11">
        <dgm:presLayoutVars>
          <dgm:bulletEnabled val="1"/>
        </dgm:presLayoutVars>
      </dgm:prSet>
      <dgm:spPr>
        <a:xfrm>
          <a:off x="4963852" y="1386754"/>
          <a:ext cx="1540265" cy="1540265"/>
        </a:xfrm>
        <a:prstGeom prst="ellipse">
          <a:avLst/>
        </a:prstGeom>
      </dgm:spPr>
      <dgm:t>
        <a:bodyPr/>
        <a:lstStyle/>
        <a:p>
          <a:endParaRPr lang="es-MX"/>
        </a:p>
      </dgm:t>
    </dgm:pt>
    <dgm:pt modelId="{622D04F0-E000-4A86-ABCF-F260EA0655B0}" type="pres">
      <dgm:prSet presAssocID="{A38BAC72-4B9F-4B9C-B13B-51A8A78C622A}" presName="node" presStyleLbl="vennNode1" presStyleIdx="4" presStyleCnt="11">
        <dgm:presLayoutVars>
          <dgm:bulletEnabled val="1"/>
        </dgm:presLayoutVars>
      </dgm:prSet>
      <dgm:spPr>
        <a:xfrm>
          <a:off x="4963852" y="2626614"/>
          <a:ext cx="1540265" cy="1540265"/>
        </a:xfrm>
        <a:prstGeom prst="ellipse">
          <a:avLst/>
        </a:prstGeom>
      </dgm:spPr>
      <dgm:t>
        <a:bodyPr/>
        <a:lstStyle/>
        <a:p>
          <a:endParaRPr lang="es-MX"/>
        </a:p>
      </dgm:t>
    </dgm:pt>
    <dgm:pt modelId="{9EC6FF22-4FBA-4C64-A94D-6A84C83E2793}" type="pres">
      <dgm:prSet presAssocID="{AF7A9E12-0FD9-46AD-82A9-5CD8A3FE2D62}" presName="node" presStyleLbl="vennNode1" presStyleIdx="5" presStyleCnt="11" custRadScaleRad="101194" custRadScaleInc="-2559">
        <dgm:presLayoutVars>
          <dgm:bulletEnabled val="1"/>
        </dgm:presLayoutVars>
      </dgm:prSet>
      <dgm:spPr>
        <a:xfrm>
          <a:off x="4275413" y="3629662"/>
          <a:ext cx="1540265" cy="1540265"/>
        </a:xfrm>
        <a:prstGeom prst="ellipse">
          <a:avLst/>
        </a:prstGeom>
      </dgm:spPr>
      <dgm:t>
        <a:bodyPr/>
        <a:lstStyle/>
        <a:p>
          <a:endParaRPr lang="es-MX"/>
        </a:p>
      </dgm:t>
    </dgm:pt>
    <dgm:pt modelId="{53613E2C-7150-4BBD-B022-AF371E741F0D}" type="pres">
      <dgm:prSet presAssocID="{DEEFA81E-5EDF-4593-876B-24C421550024}" presName="node" presStyleLbl="vennNode1" presStyleIdx="6" presStyleCnt="11" custRadScaleRad="100002" custRadScaleInc="-1067">
        <dgm:presLayoutVars>
          <dgm:bulletEnabled val="1"/>
        </dgm:presLayoutVars>
      </dgm:prSet>
      <dgm:spPr>
        <a:xfrm>
          <a:off x="3069355" y="4012814"/>
          <a:ext cx="1540265" cy="1540265"/>
        </a:xfrm>
        <a:prstGeom prst="ellipse">
          <a:avLst/>
        </a:prstGeom>
      </dgm:spPr>
      <dgm:t>
        <a:bodyPr/>
        <a:lstStyle/>
        <a:p>
          <a:endParaRPr lang="es-MX"/>
        </a:p>
      </dgm:t>
    </dgm:pt>
    <dgm:pt modelId="{6575E8EA-87A6-4F21-8E56-338BEBB9CAAA}" type="pres">
      <dgm:prSet presAssocID="{7FFBABA9-768B-4BCC-A72E-84F1DE26656C}" presName="node" presStyleLbl="vennNode1" presStyleIdx="7" presStyleCnt="11" custRadScaleRad="100793" custRadScaleInc="1713">
        <dgm:presLayoutVars>
          <dgm:bulletEnabled val="1"/>
        </dgm:presLayoutVars>
      </dgm:prSet>
      <dgm:spPr>
        <a:xfrm>
          <a:off x="1849840" y="3629665"/>
          <a:ext cx="1540265" cy="1540265"/>
        </a:xfrm>
        <a:prstGeom prst="ellipse">
          <a:avLst/>
        </a:prstGeom>
      </dgm:spPr>
      <dgm:t>
        <a:bodyPr/>
        <a:lstStyle/>
        <a:p>
          <a:endParaRPr lang="es-MX"/>
        </a:p>
      </dgm:t>
    </dgm:pt>
    <dgm:pt modelId="{37AC4780-D6CA-48E5-A4F8-240D0259CC44}" type="pres">
      <dgm:prSet presAssocID="{A4E9C46E-0DB0-4049-92B9-D1A6B41E8C5B}" presName="node" presStyleLbl="vennNode1" presStyleIdx="8" presStyleCnt="11">
        <dgm:presLayoutVars>
          <dgm:bulletEnabled val="1"/>
        </dgm:presLayoutVars>
      </dgm:prSet>
      <dgm:spPr>
        <a:xfrm>
          <a:off x="1147958" y="2626614"/>
          <a:ext cx="1540265" cy="1540265"/>
        </a:xfrm>
        <a:prstGeom prst="ellipse">
          <a:avLst/>
        </a:prstGeom>
      </dgm:spPr>
      <dgm:t>
        <a:bodyPr/>
        <a:lstStyle/>
        <a:p>
          <a:endParaRPr lang="es-MX"/>
        </a:p>
      </dgm:t>
    </dgm:pt>
    <dgm:pt modelId="{F7F36960-F8DA-4BF5-AA09-813116F17AED}" type="pres">
      <dgm:prSet presAssocID="{304AE746-AAC6-42B6-A150-5FC3C3127350}" presName="node" presStyleLbl="vennNode1" presStyleIdx="9" presStyleCnt="11">
        <dgm:presLayoutVars>
          <dgm:bulletEnabled val="1"/>
        </dgm:presLayoutVars>
      </dgm:prSet>
      <dgm:spPr>
        <a:xfrm>
          <a:off x="1147958" y="1386754"/>
          <a:ext cx="1540265" cy="1540265"/>
        </a:xfrm>
        <a:prstGeom prst="ellipse">
          <a:avLst/>
        </a:prstGeom>
      </dgm:spPr>
      <dgm:t>
        <a:bodyPr/>
        <a:lstStyle/>
        <a:p>
          <a:endParaRPr lang="es-MX"/>
        </a:p>
      </dgm:t>
    </dgm:pt>
    <dgm:pt modelId="{6F21CB5D-F6A9-45DA-A427-B3B24B9EA35E}" type="pres">
      <dgm:prSet presAssocID="{7B474371-FEAB-4CF6-9BBC-00E7AC624CDC}" presName="node" presStyleLbl="vennNode1" presStyleIdx="10" presStyleCnt="11" custRadScaleRad="103242" custRadScaleInc="-6690">
        <dgm:presLayoutVars>
          <dgm:bulletEnabled val="1"/>
        </dgm:presLayoutVars>
      </dgm:prSet>
      <dgm:spPr>
        <a:xfrm>
          <a:off x="1769162" y="383707"/>
          <a:ext cx="1540265" cy="1540265"/>
        </a:xfrm>
        <a:prstGeom prst="ellipse">
          <a:avLst/>
        </a:prstGeom>
      </dgm:spPr>
      <dgm:t>
        <a:bodyPr/>
        <a:lstStyle/>
        <a:p>
          <a:endParaRPr lang="es-MX"/>
        </a:p>
      </dgm:t>
    </dgm:pt>
  </dgm:ptLst>
  <dgm:cxnLst>
    <dgm:cxn modelId="{09D5D1C6-C2A5-489C-B42F-1389EBEA87BB}" type="presOf" srcId="{CE2B85A4-5F5C-4737-919E-24BFD96217B0}" destId="{5A9EAE9B-4789-44E9-B40E-3D752759E0D2}" srcOrd="0" destOrd="0" presId="urn:microsoft.com/office/officeart/2005/8/layout/radial3"/>
    <dgm:cxn modelId="{B9DF755D-3C90-430C-8E85-BD3A4A8E76C0}" srcId="{E363C9C9-6C72-4472-96F8-A08833400C72}" destId="{5818CEC1-8AB6-4608-A360-1DEE9692A885}" srcOrd="1" destOrd="0" parTransId="{7E2DD907-F6BB-4CD4-B5B1-DCD16094D7CB}" sibTransId="{C89AB348-6862-4BC3-8974-51A3EC5D4EB7}"/>
    <dgm:cxn modelId="{0C9CC2A7-4410-4FE2-A899-9808B51EB7ED}" srcId="{E363C9C9-6C72-4472-96F8-A08833400C72}" destId="{7B474371-FEAB-4CF6-9BBC-00E7AC624CDC}" srcOrd="9" destOrd="0" parTransId="{57EB412A-A05A-460F-AD99-EBA2FAD54779}" sibTransId="{F24EF846-7812-4178-A8A4-ACE3E234BDEE}"/>
    <dgm:cxn modelId="{696B42F9-BD90-4E31-BEEA-BC2847A4C7D9}" srcId="{E363C9C9-6C72-4472-96F8-A08833400C72}" destId="{DEEFA81E-5EDF-4593-876B-24C421550024}" srcOrd="5" destOrd="0" parTransId="{D444895B-5AD7-449D-80BE-65FEF83C6B7B}" sibTransId="{CD1D7BD4-C58F-4A02-BBE4-675FE276784B}"/>
    <dgm:cxn modelId="{C1BAEFA8-ED76-45EA-AF73-7E6EDE1898C5}" srcId="{E363C9C9-6C72-4472-96F8-A08833400C72}" destId="{AF7A9E12-0FD9-46AD-82A9-5CD8A3FE2D62}" srcOrd="4" destOrd="0" parTransId="{724743B5-D278-49A8-95EA-03184FA751B2}" sibTransId="{15DF6AF0-5147-40B3-BE41-5A57E888832D}"/>
    <dgm:cxn modelId="{9D19860E-EA45-41BB-9160-988F36503379}" type="presOf" srcId="{7B474371-FEAB-4CF6-9BBC-00E7AC624CDC}" destId="{6F21CB5D-F6A9-45DA-A427-B3B24B9EA35E}" srcOrd="0" destOrd="0" presId="urn:microsoft.com/office/officeart/2005/8/layout/radial3"/>
    <dgm:cxn modelId="{534E0195-B82F-43C0-A55B-849D30E69347}" srcId="{E363C9C9-6C72-4472-96F8-A08833400C72}" destId="{304AE746-AAC6-42B6-A150-5FC3C3127350}" srcOrd="8" destOrd="0" parTransId="{E1B334CA-0DF1-43B9-82C2-1810C1030C2E}" sibTransId="{3A92C870-8BB6-4197-A3A9-E7AD98D03EE4}"/>
    <dgm:cxn modelId="{B6C192FF-9AD2-4995-AA3C-31C2D8906E7B}" type="presOf" srcId="{7FFBABA9-768B-4BCC-A72E-84F1DE26656C}" destId="{6575E8EA-87A6-4F21-8E56-338BEBB9CAAA}" srcOrd="0" destOrd="0" presId="urn:microsoft.com/office/officeart/2005/8/layout/radial3"/>
    <dgm:cxn modelId="{858D3945-748F-427C-A8F1-8E9F62ED5299}" srcId="{E363C9C9-6C72-4472-96F8-A08833400C72}" destId="{A2DD0855-9308-4005-90E6-05EFFACE9493}" srcOrd="0" destOrd="0" parTransId="{91513B2E-3E02-41B8-9E9C-4C4C07805C57}" sibTransId="{98862E15-A93B-4A69-99D4-E23C9822C59A}"/>
    <dgm:cxn modelId="{82B4D298-5077-434F-86EE-6DAD3B2CAB4B}" type="presOf" srcId="{A2DD0855-9308-4005-90E6-05EFFACE9493}" destId="{97399F29-AA58-4304-8A7D-5927C2CB4A08}" srcOrd="0" destOrd="0" presId="urn:microsoft.com/office/officeart/2005/8/layout/radial3"/>
    <dgm:cxn modelId="{C3A32DF1-84F7-42C8-98F8-A182DE231999}" type="presOf" srcId="{E363C9C9-6C72-4472-96F8-A08833400C72}" destId="{AAED4F71-4190-42F7-8163-32A21A386FFF}" srcOrd="0" destOrd="0" presId="urn:microsoft.com/office/officeart/2005/8/layout/radial3"/>
    <dgm:cxn modelId="{CC54D8C5-1CE3-4FCD-A40B-CAD47CCEA067}" type="presOf" srcId="{5818CEC1-8AB6-4608-A360-1DEE9692A885}" destId="{23074C85-1144-4931-8841-A911A3F6424F}" srcOrd="0" destOrd="0" presId="urn:microsoft.com/office/officeart/2005/8/layout/radial3"/>
    <dgm:cxn modelId="{C34E996E-DF76-44E0-B180-7C24E068454A}" type="presOf" srcId="{304AE746-AAC6-42B6-A150-5FC3C3127350}" destId="{F7F36960-F8DA-4BF5-AA09-813116F17AED}" srcOrd="0" destOrd="0" presId="urn:microsoft.com/office/officeart/2005/8/layout/radial3"/>
    <dgm:cxn modelId="{59246BCA-2AF7-4968-AF69-AEF483C922CD}" srcId="{CE2B85A4-5F5C-4737-919E-24BFD96217B0}" destId="{E363C9C9-6C72-4472-96F8-A08833400C72}" srcOrd="0" destOrd="0" parTransId="{F9D38858-8C91-4D48-AECD-350308EF6C78}" sibTransId="{77B5D34A-E00D-4286-940B-94E4B24AD998}"/>
    <dgm:cxn modelId="{EE8C7740-F05F-433E-9DE5-00651C7F2A9B}" srcId="{E363C9C9-6C72-4472-96F8-A08833400C72}" destId="{FFB0FBE2-A5F1-46AD-B1DB-F09E7C383E84}" srcOrd="2" destOrd="0" parTransId="{A7DCCE12-740D-4BB8-B005-27864A9DD025}" sibTransId="{1DDC106C-62B9-45A9-9F1D-CB98FB5F68E4}"/>
    <dgm:cxn modelId="{7E35AD8E-00CF-4901-8DA8-AC3BA2EB33B4}" srcId="{E363C9C9-6C72-4472-96F8-A08833400C72}" destId="{7FFBABA9-768B-4BCC-A72E-84F1DE26656C}" srcOrd="6" destOrd="0" parTransId="{DDA8CA88-5479-4025-B447-836498BE6925}" sibTransId="{CFB9E672-3AFE-452B-8CC4-FAD2299CBB75}"/>
    <dgm:cxn modelId="{7A69DCD3-A654-49CB-A434-F77C6C869FF0}" srcId="{E363C9C9-6C72-4472-96F8-A08833400C72}" destId="{A4E9C46E-0DB0-4049-92B9-D1A6B41E8C5B}" srcOrd="7" destOrd="0" parTransId="{1E95F842-476D-4CDC-8F1E-867AE8652917}" sibTransId="{38FB656D-4FDB-4EB5-AC65-332DF2479AA2}"/>
    <dgm:cxn modelId="{1806D519-4696-4D83-BB96-7E2499AF2E50}" type="presOf" srcId="{DEEFA81E-5EDF-4593-876B-24C421550024}" destId="{53613E2C-7150-4BBD-B022-AF371E741F0D}" srcOrd="0" destOrd="0" presId="urn:microsoft.com/office/officeart/2005/8/layout/radial3"/>
    <dgm:cxn modelId="{3226AD9B-27EC-449A-B1F5-FCDAE61BA64B}" srcId="{E363C9C9-6C72-4472-96F8-A08833400C72}" destId="{A38BAC72-4B9F-4B9C-B13B-51A8A78C622A}" srcOrd="3" destOrd="0" parTransId="{2D671078-3B12-49DC-9AAF-6C0791DE5E89}" sibTransId="{45A058B5-D884-4568-AE70-994350CA422C}"/>
    <dgm:cxn modelId="{950C0BD5-838E-42EC-B294-FAE0EAA6FF96}" type="presOf" srcId="{A38BAC72-4B9F-4B9C-B13B-51A8A78C622A}" destId="{622D04F0-E000-4A86-ABCF-F260EA0655B0}" srcOrd="0" destOrd="0" presId="urn:microsoft.com/office/officeart/2005/8/layout/radial3"/>
    <dgm:cxn modelId="{2D567242-3F8D-4433-B70E-6881917E9E14}" type="presOf" srcId="{AF7A9E12-0FD9-46AD-82A9-5CD8A3FE2D62}" destId="{9EC6FF22-4FBA-4C64-A94D-6A84C83E2793}" srcOrd="0" destOrd="0" presId="urn:microsoft.com/office/officeart/2005/8/layout/radial3"/>
    <dgm:cxn modelId="{CF437B7C-8732-44FE-92D0-6B1B15C6E942}" type="presOf" srcId="{FFB0FBE2-A5F1-46AD-B1DB-F09E7C383E84}" destId="{347A3892-58BC-4CB9-9A97-33956DF2CE36}" srcOrd="0" destOrd="0" presId="urn:microsoft.com/office/officeart/2005/8/layout/radial3"/>
    <dgm:cxn modelId="{76664AD1-FF1B-4C72-963E-60C45B9C3234}" type="presOf" srcId="{A4E9C46E-0DB0-4049-92B9-D1A6B41E8C5B}" destId="{37AC4780-D6CA-48E5-A4F8-240D0259CC44}" srcOrd="0" destOrd="0" presId="urn:microsoft.com/office/officeart/2005/8/layout/radial3"/>
    <dgm:cxn modelId="{55FB52A1-DA91-4ABA-8176-C9FD6D8D19F4}" type="presParOf" srcId="{5A9EAE9B-4789-44E9-B40E-3D752759E0D2}" destId="{76D027F5-7215-46B6-BD66-9112F3BD79B4}" srcOrd="0" destOrd="0" presId="urn:microsoft.com/office/officeart/2005/8/layout/radial3"/>
    <dgm:cxn modelId="{A9D12467-C9CB-4916-8276-71AF283690FC}" type="presParOf" srcId="{76D027F5-7215-46B6-BD66-9112F3BD79B4}" destId="{AAED4F71-4190-42F7-8163-32A21A386FFF}" srcOrd="0" destOrd="0" presId="urn:microsoft.com/office/officeart/2005/8/layout/radial3"/>
    <dgm:cxn modelId="{558AE87A-48BE-4052-A048-B7CFB733F223}" type="presParOf" srcId="{76D027F5-7215-46B6-BD66-9112F3BD79B4}" destId="{97399F29-AA58-4304-8A7D-5927C2CB4A08}" srcOrd="1" destOrd="0" presId="urn:microsoft.com/office/officeart/2005/8/layout/radial3"/>
    <dgm:cxn modelId="{CEDFF67C-E2DE-4766-BADA-A287ECB887A6}" type="presParOf" srcId="{76D027F5-7215-46B6-BD66-9112F3BD79B4}" destId="{23074C85-1144-4931-8841-A911A3F6424F}" srcOrd="2" destOrd="0" presId="urn:microsoft.com/office/officeart/2005/8/layout/radial3"/>
    <dgm:cxn modelId="{E1E84378-7A94-4F92-9DA4-B56222A0B24C}" type="presParOf" srcId="{76D027F5-7215-46B6-BD66-9112F3BD79B4}" destId="{347A3892-58BC-4CB9-9A97-33956DF2CE36}" srcOrd="3" destOrd="0" presId="urn:microsoft.com/office/officeart/2005/8/layout/radial3"/>
    <dgm:cxn modelId="{70E0E203-D5FF-4653-8A00-3BDC887AB646}" type="presParOf" srcId="{76D027F5-7215-46B6-BD66-9112F3BD79B4}" destId="{622D04F0-E000-4A86-ABCF-F260EA0655B0}" srcOrd="4" destOrd="0" presId="urn:microsoft.com/office/officeart/2005/8/layout/radial3"/>
    <dgm:cxn modelId="{4E5D09A1-8526-4482-B754-C958DAB8BD98}" type="presParOf" srcId="{76D027F5-7215-46B6-BD66-9112F3BD79B4}" destId="{9EC6FF22-4FBA-4C64-A94D-6A84C83E2793}" srcOrd="5" destOrd="0" presId="urn:microsoft.com/office/officeart/2005/8/layout/radial3"/>
    <dgm:cxn modelId="{3F418FDB-D6B7-4603-A3C6-58442CD53668}" type="presParOf" srcId="{76D027F5-7215-46B6-BD66-9112F3BD79B4}" destId="{53613E2C-7150-4BBD-B022-AF371E741F0D}" srcOrd="6" destOrd="0" presId="urn:microsoft.com/office/officeart/2005/8/layout/radial3"/>
    <dgm:cxn modelId="{FB942943-67AD-4789-9A8D-2BA3A9461BC6}" type="presParOf" srcId="{76D027F5-7215-46B6-BD66-9112F3BD79B4}" destId="{6575E8EA-87A6-4F21-8E56-338BEBB9CAAA}" srcOrd="7" destOrd="0" presId="urn:microsoft.com/office/officeart/2005/8/layout/radial3"/>
    <dgm:cxn modelId="{89C01B59-0E85-47EA-A2E8-5A0E31A7BD7A}" type="presParOf" srcId="{76D027F5-7215-46B6-BD66-9112F3BD79B4}" destId="{37AC4780-D6CA-48E5-A4F8-240D0259CC44}" srcOrd="8" destOrd="0" presId="urn:microsoft.com/office/officeart/2005/8/layout/radial3"/>
    <dgm:cxn modelId="{E00206F8-E0A4-456B-8F8A-5C48B69462DC}" type="presParOf" srcId="{76D027F5-7215-46B6-BD66-9112F3BD79B4}" destId="{F7F36960-F8DA-4BF5-AA09-813116F17AED}" srcOrd="9" destOrd="0" presId="urn:microsoft.com/office/officeart/2005/8/layout/radial3"/>
    <dgm:cxn modelId="{53C83B1F-39C5-4F0D-AE25-B1BF1F018880}" type="presParOf" srcId="{76D027F5-7215-46B6-BD66-9112F3BD79B4}" destId="{6F21CB5D-F6A9-45DA-A427-B3B24B9EA35E}" srcOrd="10"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EA21BD-712F-4434-AE70-52B8B56E8CF9}"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s-MX"/>
        </a:p>
      </dgm:t>
    </dgm:pt>
    <dgm:pt modelId="{52C516C2-ACC9-4697-97CD-33F3A484C34D}">
      <dgm:prSet phldrT="[Texto]"/>
      <dgm:spPr/>
      <dgm:t>
        <a:bodyPr/>
        <a:lstStyle/>
        <a:p>
          <a:r>
            <a:rPr lang="es-MX" dirty="0"/>
            <a:t>1</a:t>
          </a:r>
        </a:p>
      </dgm:t>
    </dgm:pt>
    <dgm:pt modelId="{270A4E6E-9E17-44AE-A4E6-FA957928D36C}" type="parTrans" cxnId="{C0EEF56F-E07A-4910-862C-03DD94AF5135}">
      <dgm:prSet/>
      <dgm:spPr/>
      <dgm:t>
        <a:bodyPr/>
        <a:lstStyle/>
        <a:p>
          <a:endParaRPr lang="es-MX"/>
        </a:p>
      </dgm:t>
    </dgm:pt>
    <dgm:pt modelId="{1CAE20BA-58C3-47A6-909F-BB20B1F9CECE}" type="sibTrans" cxnId="{C0EEF56F-E07A-4910-862C-03DD94AF5135}">
      <dgm:prSet/>
      <dgm:spPr/>
      <dgm:t>
        <a:bodyPr/>
        <a:lstStyle/>
        <a:p>
          <a:endParaRPr lang="es-MX"/>
        </a:p>
      </dgm:t>
    </dgm:pt>
    <dgm:pt modelId="{81937BC8-B21A-439C-A912-1123F13F74FF}">
      <dgm:prSet phldrT="[Texto]" custT="1"/>
      <dgm:spPr/>
      <dgm:t>
        <a:bodyPr/>
        <a:lstStyle/>
        <a:p>
          <a:r>
            <a:rPr lang="es-MX" sz="1000" b="1" dirty="0"/>
            <a:t>PLANIFICAR</a:t>
          </a:r>
        </a:p>
      </dgm:t>
    </dgm:pt>
    <dgm:pt modelId="{F1A4A1C3-C708-4295-9CF3-36054F8C2174}" type="parTrans" cxnId="{E18C13F7-0D83-45C1-9E80-8A4650113146}">
      <dgm:prSet/>
      <dgm:spPr/>
      <dgm:t>
        <a:bodyPr/>
        <a:lstStyle/>
        <a:p>
          <a:endParaRPr lang="es-MX"/>
        </a:p>
      </dgm:t>
    </dgm:pt>
    <dgm:pt modelId="{DAE2D236-506B-451E-AB77-BC25E61B8A85}" type="sibTrans" cxnId="{E18C13F7-0D83-45C1-9E80-8A4650113146}">
      <dgm:prSet/>
      <dgm:spPr/>
      <dgm:t>
        <a:bodyPr/>
        <a:lstStyle/>
        <a:p>
          <a:endParaRPr lang="es-MX"/>
        </a:p>
      </dgm:t>
    </dgm:pt>
    <dgm:pt modelId="{30316750-2E96-441A-A1CC-4AA9277BF4A1}" type="pres">
      <dgm:prSet presAssocID="{A0EA21BD-712F-4434-AE70-52B8B56E8CF9}" presName="theList" presStyleCnt="0">
        <dgm:presLayoutVars>
          <dgm:dir/>
          <dgm:animLvl val="lvl"/>
          <dgm:resizeHandles val="exact"/>
        </dgm:presLayoutVars>
      </dgm:prSet>
      <dgm:spPr/>
      <dgm:t>
        <a:bodyPr/>
        <a:lstStyle/>
        <a:p>
          <a:endParaRPr lang="es-MX"/>
        </a:p>
      </dgm:t>
    </dgm:pt>
    <dgm:pt modelId="{8CDCC039-7E91-47B2-A1E1-735B7E56FD69}" type="pres">
      <dgm:prSet presAssocID="{52C516C2-ACC9-4697-97CD-33F3A484C34D}" presName="compNode" presStyleCnt="0"/>
      <dgm:spPr/>
    </dgm:pt>
    <dgm:pt modelId="{C6C8A87C-209E-4880-AB16-D51BB6F175DC}" type="pres">
      <dgm:prSet presAssocID="{52C516C2-ACC9-4697-97CD-33F3A484C34D}" presName="noGeometry" presStyleCnt="0"/>
      <dgm:spPr/>
    </dgm:pt>
    <dgm:pt modelId="{57AB2C2D-8B69-4630-BC70-E1AB0D68718C}" type="pres">
      <dgm:prSet presAssocID="{52C516C2-ACC9-4697-97CD-33F3A484C34D}" presName="childTextVisible" presStyleLbl="bgAccFollowNode1" presStyleIdx="0" presStyleCnt="1" custScaleX="200251" custLinFactNeighborX="31966" custLinFactNeighborY="9454">
        <dgm:presLayoutVars>
          <dgm:bulletEnabled val="1"/>
        </dgm:presLayoutVars>
      </dgm:prSet>
      <dgm:spPr/>
      <dgm:t>
        <a:bodyPr/>
        <a:lstStyle/>
        <a:p>
          <a:endParaRPr lang="es-MX"/>
        </a:p>
      </dgm:t>
    </dgm:pt>
    <dgm:pt modelId="{3083C662-562D-4CB2-A64C-EFE6B6F2C35C}" type="pres">
      <dgm:prSet presAssocID="{52C516C2-ACC9-4697-97CD-33F3A484C34D}" presName="childTextHidden" presStyleLbl="bgAccFollowNode1" presStyleIdx="0" presStyleCnt="1"/>
      <dgm:spPr/>
      <dgm:t>
        <a:bodyPr/>
        <a:lstStyle/>
        <a:p>
          <a:endParaRPr lang="es-MX"/>
        </a:p>
      </dgm:t>
    </dgm:pt>
    <dgm:pt modelId="{D7796F97-B052-462A-95DC-7B1A6693231E}" type="pres">
      <dgm:prSet presAssocID="{52C516C2-ACC9-4697-97CD-33F3A484C34D}" presName="parentText" presStyleLbl="node1" presStyleIdx="0" presStyleCnt="1">
        <dgm:presLayoutVars>
          <dgm:chMax val="1"/>
          <dgm:bulletEnabled val="1"/>
        </dgm:presLayoutVars>
      </dgm:prSet>
      <dgm:spPr/>
      <dgm:t>
        <a:bodyPr/>
        <a:lstStyle/>
        <a:p>
          <a:endParaRPr lang="es-MX"/>
        </a:p>
      </dgm:t>
    </dgm:pt>
  </dgm:ptLst>
  <dgm:cxnLst>
    <dgm:cxn modelId="{E18C13F7-0D83-45C1-9E80-8A4650113146}" srcId="{52C516C2-ACC9-4697-97CD-33F3A484C34D}" destId="{81937BC8-B21A-439C-A912-1123F13F74FF}" srcOrd="0" destOrd="0" parTransId="{F1A4A1C3-C708-4295-9CF3-36054F8C2174}" sibTransId="{DAE2D236-506B-451E-AB77-BC25E61B8A85}"/>
    <dgm:cxn modelId="{C0EEF56F-E07A-4910-862C-03DD94AF5135}" srcId="{A0EA21BD-712F-4434-AE70-52B8B56E8CF9}" destId="{52C516C2-ACC9-4697-97CD-33F3A484C34D}" srcOrd="0" destOrd="0" parTransId="{270A4E6E-9E17-44AE-A4E6-FA957928D36C}" sibTransId="{1CAE20BA-58C3-47A6-909F-BB20B1F9CECE}"/>
    <dgm:cxn modelId="{7FCA8F23-7D39-4432-BB21-85B671C3BE0A}" type="presOf" srcId="{52C516C2-ACC9-4697-97CD-33F3A484C34D}" destId="{D7796F97-B052-462A-95DC-7B1A6693231E}" srcOrd="0" destOrd="0" presId="urn:microsoft.com/office/officeart/2005/8/layout/hProcess6"/>
    <dgm:cxn modelId="{101F4276-6A4C-47C6-84E4-3AC6475F8E74}" type="presOf" srcId="{81937BC8-B21A-439C-A912-1123F13F74FF}" destId="{3083C662-562D-4CB2-A64C-EFE6B6F2C35C}" srcOrd="1" destOrd="0" presId="urn:microsoft.com/office/officeart/2005/8/layout/hProcess6"/>
    <dgm:cxn modelId="{D53EA3EF-2BC2-4A51-93D9-75BF93BB8ED0}" type="presOf" srcId="{A0EA21BD-712F-4434-AE70-52B8B56E8CF9}" destId="{30316750-2E96-441A-A1CC-4AA9277BF4A1}" srcOrd="0" destOrd="0" presId="urn:microsoft.com/office/officeart/2005/8/layout/hProcess6"/>
    <dgm:cxn modelId="{B7434B6C-A78C-4C3F-B05E-2F1DEFF81633}" type="presOf" srcId="{81937BC8-B21A-439C-A912-1123F13F74FF}" destId="{57AB2C2D-8B69-4630-BC70-E1AB0D68718C}" srcOrd="0" destOrd="0" presId="urn:microsoft.com/office/officeart/2005/8/layout/hProcess6"/>
    <dgm:cxn modelId="{5221ED6E-210A-4945-AAD5-74BFB8918A58}" type="presParOf" srcId="{30316750-2E96-441A-A1CC-4AA9277BF4A1}" destId="{8CDCC039-7E91-47B2-A1E1-735B7E56FD69}" srcOrd="0" destOrd="0" presId="urn:microsoft.com/office/officeart/2005/8/layout/hProcess6"/>
    <dgm:cxn modelId="{FC44B10B-0418-415C-BA8C-E938E6117B9E}" type="presParOf" srcId="{8CDCC039-7E91-47B2-A1E1-735B7E56FD69}" destId="{C6C8A87C-209E-4880-AB16-D51BB6F175DC}" srcOrd="0" destOrd="0" presId="urn:microsoft.com/office/officeart/2005/8/layout/hProcess6"/>
    <dgm:cxn modelId="{C72E5667-2EFF-40EA-88BE-C81D43743AB1}" type="presParOf" srcId="{8CDCC039-7E91-47B2-A1E1-735B7E56FD69}" destId="{57AB2C2D-8B69-4630-BC70-E1AB0D68718C}" srcOrd="1" destOrd="0" presId="urn:microsoft.com/office/officeart/2005/8/layout/hProcess6"/>
    <dgm:cxn modelId="{DB02F9CC-2CA3-439B-AA95-EC3AFA14742F}" type="presParOf" srcId="{8CDCC039-7E91-47B2-A1E1-735B7E56FD69}" destId="{3083C662-562D-4CB2-A64C-EFE6B6F2C35C}" srcOrd="2" destOrd="0" presId="urn:microsoft.com/office/officeart/2005/8/layout/hProcess6"/>
    <dgm:cxn modelId="{1383E6F4-38B8-4659-A297-B23BB34A69BF}" type="presParOf" srcId="{8CDCC039-7E91-47B2-A1E1-735B7E56FD69}" destId="{D7796F97-B052-462A-95DC-7B1A6693231E}" srcOrd="3" destOrd="0" presId="urn:microsoft.com/office/officeart/2005/8/layout/hProcess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EA21BD-712F-4434-AE70-52B8B56E8CF9}"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s-MX"/>
        </a:p>
      </dgm:t>
    </dgm:pt>
    <dgm:pt modelId="{52C516C2-ACC9-4697-97CD-33F3A484C34D}">
      <dgm:prSet phldrT="[Texto]"/>
      <dgm:spPr/>
      <dgm:t>
        <a:bodyPr/>
        <a:lstStyle/>
        <a:p>
          <a:r>
            <a:rPr lang="es-MX" dirty="0"/>
            <a:t>2</a:t>
          </a:r>
        </a:p>
      </dgm:t>
    </dgm:pt>
    <dgm:pt modelId="{270A4E6E-9E17-44AE-A4E6-FA957928D36C}" type="parTrans" cxnId="{C0EEF56F-E07A-4910-862C-03DD94AF5135}">
      <dgm:prSet/>
      <dgm:spPr/>
      <dgm:t>
        <a:bodyPr/>
        <a:lstStyle/>
        <a:p>
          <a:endParaRPr lang="es-MX"/>
        </a:p>
      </dgm:t>
    </dgm:pt>
    <dgm:pt modelId="{1CAE20BA-58C3-47A6-909F-BB20B1F9CECE}" type="sibTrans" cxnId="{C0EEF56F-E07A-4910-862C-03DD94AF5135}">
      <dgm:prSet/>
      <dgm:spPr/>
      <dgm:t>
        <a:bodyPr/>
        <a:lstStyle/>
        <a:p>
          <a:endParaRPr lang="es-MX"/>
        </a:p>
      </dgm:t>
    </dgm:pt>
    <dgm:pt modelId="{81937BC8-B21A-439C-A912-1123F13F74FF}">
      <dgm:prSet phldrT="[Texto]" custT="1"/>
      <dgm:spPr/>
      <dgm:t>
        <a:bodyPr/>
        <a:lstStyle/>
        <a:p>
          <a:r>
            <a:rPr lang="es-MX" sz="1000" b="1" dirty="0"/>
            <a:t>HACER</a:t>
          </a:r>
        </a:p>
      </dgm:t>
    </dgm:pt>
    <dgm:pt modelId="{F1A4A1C3-C708-4295-9CF3-36054F8C2174}" type="parTrans" cxnId="{E18C13F7-0D83-45C1-9E80-8A4650113146}">
      <dgm:prSet/>
      <dgm:spPr/>
      <dgm:t>
        <a:bodyPr/>
        <a:lstStyle/>
        <a:p>
          <a:endParaRPr lang="es-MX"/>
        </a:p>
      </dgm:t>
    </dgm:pt>
    <dgm:pt modelId="{DAE2D236-506B-451E-AB77-BC25E61B8A85}" type="sibTrans" cxnId="{E18C13F7-0D83-45C1-9E80-8A4650113146}">
      <dgm:prSet/>
      <dgm:spPr/>
      <dgm:t>
        <a:bodyPr/>
        <a:lstStyle/>
        <a:p>
          <a:endParaRPr lang="es-MX"/>
        </a:p>
      </dgm:t>
    </dgm:pt>
    <dgm:pt modelId="{30316750-2E96-441A-A1CC-4AA9277BF4A1}" type="pres">
      <dgm:prSet presAssocID="{A0EA21BD-712F-4434-AE70-52B8B56E8CF9}" presName="theList" presStyleCnt="0">
        <dgm:presLayoutVars>
          <dgm:dir/>
          <dgm:animLvl val="lvl"/>
          <dgm:resizeHandles val="exact"/>
        </dgm:presLayoutVars>
      </dgm:prSet>
      <dgm:spPr/>
      <dgm:t>
        <a:bodyPr/>
        <a:lstStyle/>
        <a:p>
          <a:endParaRPr lang="es-MX"/>
        </a:p>
      </dgm:t>
    </dgm:pt>
    <dgm:pt modelId="{8CDCC039-7E91-47B2-A1E1-735B7E56FD69}" type="pres">
      <dgm:prSet presAssocID="{52C516C2-ACC9-4697-97CD-33F3A484C34D}" presName="compNode" presStyleCnt="0"/>
      <dgm:spPr/>
    </dgm:pt>
    <dgm:pt modelId="{C6C8A87C-209E-4880-AB16-D51BB6F175DC}" type="pres">
      <dgm:prSet presAssocID="{52C516C2-ACC9-4697-97CD-33F3A484C34D}" presName="noGeometry" presStyleCnt="0"/>
      <dgm:spPr/>
    </dgm:pt>
    <dgm:pt modelId="{57AB2C2D-8B69-4630-BC70-E1AB0D68718C}" type="pres">
      <dgm:prSet presAssocID="{52C516C2-ACC9-4697-97CD-33F3A484C34D}" presName="childTextVisible" presStyleLbl="bgAccFollowNode1" presStyleIdx="0" presStyleCnt="1" custScaleX="200251" custLinFactNeighborX="31966" custLinFactNeighborY="9454">
        <dgm:presLayoutVars>
          <dgm:bulletEnabled val="1"/>
        </dgm:presLayoutVars>
      </dgm:prSet>
      <dgm:spPr/>
      <dgm:t>
        <a:bodyPr/>
        <a:lstStyle/>
        <a:p>
          <a:endParaRPr lang="es-MX"/>
        </a:p>
      </dgm:t>
    </dgm:pt>
    <dgm:pt modelId="{3083C662-562D-4CB2-A64C-EFE6B6F2C35C}" type="pres">
      <dgm:prSet presAssocID="{52C516C2-ACC9-4697-97CD-33F3A484C34D}" presName="childTextHidden" presStyleLbl="bgAccFollowNode1" presStyleIdx="0" presStyleCnt="1"/>
      <dgm:spPr/>
      <dgm:t>
        <a:bodyPr/>
        <a:lstStyle/>
        <a:p>
          <a:endParaRPr lang="es-MX"/>
        </a:p>
      </dgm:t>
    </dgm:pt>
    <dgm:pt modelId="{D7796F97-B052-462A-95DC-7B1A6693231E}" type="pres">
      <dgm:prSet presAssocID="{52C516C2-ACC9-4697-97CD-33F3A484C34D}" presName="parentText" presStyleLbl="node1" presStyleIdx="0" presStyleCnt="1">
        <dgm:presLayoutVars>
          <dgm:chMax val="1"/>
          <dgm:bulletEnabled val="1"/>
        </dgm:presLayoutVars>
      </dgm:prSet>
      <dgm:spPr/>
      <dgm:t>
        <a:bodyPr/>
        <a:lstStyle/>
        <a:p>
          <a:endParaRPr lang="es-MX"/>
        </a:p>
      </dgm:t>
    </dgm:pt>
  </dgm:ptLst>
  <dgm:cxnLst>
    <dgm:cxn modelId="{E18C13F7-0D83-45C1-9E80-8A4650113146}" srcId="{52C516C2-ACC9-4697-97CD-33F3A484C34D}" destId="{81937BC8-B21A-439C-A912-1123F13F74FF}" srcOrd="0" destOrd="0" parTransId="{F1A4A1C3-C708-4295-9CF3-36054F8C2174}" sibTransId="{DAE2D236-506B-451E-AB77-BC25E61B8A85}"/>
    <dgm:cxn modelId="{C0EEF56F-E07A-4910-862C-03DD94AF5135}" srcId="{A0EA21BD-712F-4434-AE70-52B8B56E8CF9}" destId="{52C516C2-ACC9-4697-97CD-33F3A484C34D}" srcOrd="0" destOrd="0" parTransId="{270A4E6E-9E17-44AE-A4E6-FA957928D36C}" sibTransId="{1CAE20BA-58C3-47A6-909F-BB20B1F9CECE}"/>
    <dgm:cxn modelId="{05F8E7B0-1746-48FC-9C78-473139149DFB}" type="presOf" srcId="{A0EA21BD-712F-4434-AE70-52B8B56E8CF9}" destId="{30316750-2E96-441A-A1CC-4AA9277BF4A1}" srcOrd="0" destOrd="0" presId="urn:microsoft.com/office/officeart/2005/8/layout/hProcess6"/>
    <dgm:cxn modelId="{7AB95122-7E1D-4FE0-9CAF-722B8C78EC8F}" type="presOf" srcId="{81937BC8-B21A-439C-A912-1123F13F74FF}" destId="{3083C662-562D-4CB2-A64C-EFE6B6F2C35C}" srcOrd="1" destOrd="0" presId="urn:microsoft.com/office/officeart/2005/8/layout/hProcess6"/>
    <dgm:cxn modelId="{116F1EDE-0B91-4702-B775-423F550B8E85}" type="presOf" srcId="{52C516C2-ACC9-4697-97CD-33F3A484C34D}" destId="{D7796F97-B052-462A-95DC-7B1A6693231E}" srcOrd="0" destOrd="0" presId="urn:microsoft.com/office/officeart/2005/8/layout/hProcess6"/>
    <dgm:cxn modelId="{84B2661F-09C0-4383-992C-DB5F694928CC}" type="presOf" srcId="{81937BC8-B21A-439C-A912-1123F13F74FF}" destId="{57AB2C2D-8B69-4630-BC70-E1AB0D68718C}" srcOrd="0" destOrd="0" presId="urn:microsoft.com/office/officeart/2005/8/layout/hProcess6"/>
    <dgm:cxn modelId="{FD1BDD79-E328-45E7-8CAA-107090939802}" type="presParOf" srcId="{30316750-2E96-441A-A1CC-4AA9277BF4A1}" destId="{8CDCC039-7E91-47B2-A1E1-735B7E56FD69}" srcOrd="0" destOrd="0" presId="urn:microsoft.com/office/officeart/2005/8/layout/hProcess6"/>
    <dgm:cxn modelId="{0E5B1C98-DF57-47B3-85F5-1E8AE468A84F}" type="presParOf" srcId="{8CDCC039-7E91-47B2-A1E1-735B7E56FD69}" destId="{C6C8A87C-209E-4880-AB16-D51BB6F175DC}" srcOrd="0" destOrd="0" presId="urn:microsoft.com/office/officeart/2005/8/layout/hProcess6"/>
    <dgm:cxn modelId="{FB7B66A8-1669-404F-98DC-DCE849AE2566}" type="presParOf" srcId="{8CDCC039-7E91-47B2-A1E1-735B7E56FD69}" destId="{57AB2C2D-8B69-4630-BC70-E1AB0D68718C}" srcOrd="1" destOrd="0" presId="urn:microsoft.com/office/officeart/2005/8/layout/hProcess6"/>
    <dgm:cxn modelId="{7700F469-7712-4D57-922C-C30E8EF9A58F}" type="presParOf" srcId="{8CDCC039-7E91-47B2-A1E1-735B7E56FD69}" destId="{3083C662-562D-4CB2-A64C-EFE6B6F2C35C}" srcOrd="2" destOrd="0" presId="urn:microsoft.com/office/officeart/2005/8/layout/hProcess6"/>
    <dgm:cxn modelId="{8F6E5196-AF59-4305-BB50-9327AD319027}" type="presParOf" srcId="{8CDCC039-7E91-47B2-A1E1-735B7E56FD69}" destId="{D7796F97-B052-462A-95DC-7B1A6693231E}"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EA21BD-712F-4434-AE70-52B8B56E8CF9}"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s-MX"/>
        </a:p>
      </dgm:t>
    </dgm:pt>
    <dgm:pt modelId="{52C516C2-ACC9-4697-97CD-33F3A484C34D}">
      <dgm:prSet phldrT="[Texto]"/>
      <dgm:spPr/>
      <dgm:t>
        <a:bodyPr/>
        <a:lstStyle/>
        <a:p>
          <a:r>
            <a:rPr lang="es-MX" dirty="0"/>
            <a:t>3</a:t>
          </a:r>
        </a:p>
      </dgm:t>
    </dgm:pt>
    <dgm:pt modelId="{270A4E6E-9E17-44AE-A4E6-FA957928D36C}" type="parTrans" cxnId="{C0EEF56F-E07A-4910-862C-03DD94AF5135}">
      <dgm:prSet/>
      <dgm:spPr/>
      <dgm:t>
        <a:bodyPr/>
        <a:lstStyle/>
        <a:p>
          <a:endParaRPr lang="es-MX"/>
        </a:p>
      </dgm:t>
    </dgm:pt>
    <dgm:pt modelId="{1CAE20BA-58C3-47A6-909F-BB20B1F9CECE}" type="sibTrans" cxnId="{C0EEF56F-E07A-4910-862C-03DD94AF5135}">
      <dgm:prSet/>
      <dgm:spPr/>
      <dgm:t>
        <a:bodyPr/>
        <a:lstStyle/>
        <a:p>
          <a:endParaRPr lang="es-MX"/>
        </a:p>
      </dgm:t>
    </dgm:pt>
    <dgm:pt modelId="{81937BC8-B21A-439C-A912-1123F13F74FF}">
      <dgm:prSet phldrT="[Texto]" custT="1"/>
      <dgm:spPr/>
      <dgm:t>
        <a:bodyPr/>
        <a:lstStyle/>
        <a:p>
          <a:r>
            <a:rPr lang="es-MX" sz="1000" b="1" dirty="0"/>
            <a:t>VERIFICAR</a:t>
          </a:r>
        </a:p>
      </dgm:t>
    </dgm:pt>
    <dgm:pt modelId="{F1A4A1C3-C708-4295-9CF3-36054F8C2174}" type="parTrans" cxnId="{E18C13F7-0D83-45C1-9E80-8A4650113146}">
      <dgm:prSet/>
      <dgm:spPr/>
      <dgm:t>
        <a:bodyPr/>
        <a:lstStyle/>
        <a:p>
          <a:endParaRPr lang="es-MX"/>
        </a:p>
      </dgm:t>
    </dgm:pt>
    <dgm:pt modelId="{DAE2D236-506B-451E-AB77-BC25E61B8A85}" type="sibTrans" cxnId="{E18C13F7-0D83-45C1-9E80-8A4650113146}">
      <dgm:prSet/>
      <dgm:spPr/>
      <dgm:t>
        <a:bodyPr/>
        <a:lstStyle/>
        <a:p>
          <a:endParaRPr lang="es-MX"/>
        </a:p>
      </dgm:t>
    </dgm:pt>
    <dgm:pt modelId="{30316750-2E96-441A-A1CC-4AA9277BF4A1}" type="pres">
      <dgm:prSet presAssocID="{A0EA21BD-712F-4434-AE70-52B8B56E8CF9}" presName="theList" presStyleCnt="0">
        <dgm:presLayoutVars>
          <dgm:dir/>
          <dgm:animLvl val="lvl"/>
          <dgm:resizeHandles val="exact"/>
        </dgm:presLayoutVars>
      </dgm:prSet>
      <dgm:spPr/>
      <dgm:t>
        <a:bodyPr/>
        <a:lstStyle/>
        <a:p>
          <a:endParaRPr lang="es-MX"/>
        </a:p>
      </dgm:t>
    </dgm:pt>
    <dgm:pt modelId="{8CDCC039-7E91-47B2-A1E1-735B7E56FD69}" type="pres">
      <dgm:prSet presAssocID="{52C516C2-ACC9-4697-97CD-33F3A484C34D}" presName="compNode" presStyleCnt="0"/>
      <dgm:spPr/>
    </dgm:pt>
    <dgm:pt modelId="{C6C8A87C-209E-4880-AB16-D51BB6F175DC}" type="pres">
      <dgm:prSet presAssocID="{52C516C2-ACC9-4697-97CD-33F3A484C34D}" presName="noGeometry" presStyleCnt="0"/>
      <dgm:spPr/>
    </dgm:pt>
    <dgm:pt modelId="{57AB2C2D-8B69-4630-BC70-E1AB0D68718C}" type="pres">
      <dgm:prSet presAssocID="{52C516C2-ACC9-4697-97CD-33F3A484C34D}" presName="childTextVisible" presStyleLbl="bgAccFollowNode1" presStyleIdx="0" presStyleCnt="1" custScaleX="200251" custLinFactNeighborX="31966" custLinFactNeighborY="9454">
        <dgm:presLayoutVars>
          <dgm:bulletEnabled val="1"/>
        </dgm:presLayoutVars>
      </dgm:prSet>
      <dgm:spPr/>
      <dgm:t>
        <a:bodyPr/>
        <a:lstStyle/>
        <a:p>
          <a:endParaRPr lang="es-MX"/>
        </a:p>
      </dgm:t>
    </dgm:pt>
    <dgm:pt modelId="{3083C662-562D-4CB2-A64C-EFE6B6F2C35C}" type="pres">
      <dgm:prSet presAssocID="{52C516C2-ACC9-4697-97CD-33F3A484C34D}" presName="childTextHidden" presStyleLbl="bgAccFollowNode1" presStyleIdx="0" presStyleCnt="1"/>
      <dgm:spPr/>
      <dgm:t>
        <a:bodyPr/>
        <a:lstStyle/>
        <a:p>
          <a:endParaRPr lang="es-MX"/>
        </a:p>
      </dgm:t>
    </dgm:pt>
    <dgm:pt modelId="{D7796F97-B052-462A-95DC-7B1A6693231E}" type="pres">
      <dgm:prSet presAssocID="{52C516C2-ACC9-4697-97CD-33F3A484C34D}" presName="parentText" presStyleLbl="node1" presStyleIdx="0" presStyleCnt="1">
        <dgm:presLayoutVars>
          <dgm:chMax val="1"/>
          <dgm:bulletEnabled val="1"/>
        </dgm:presLayoutVars>
      </dgm:prSet>
      <dgm:spPr/>
      <dgm:t>
        <a:bodyPr/>
        <a:lstStyle/>
        <a:p>
          <a:endParaRPr lang="es-MX"/>
        </a:p>
      </dgm:t>
    </dgm:pt>
  </dgm:ptLst>
  <dgm:cxnLst>
    <dgm:cxn modelId="{E18C13F7-0D83-45C1-9E80-8A4650113146}" srcId="{52C516C2-ACC9-4697-97CD-33F3A484C34D}" destId="{81937BC8-B21A-439C-A912-1123F13F74FF}" srcOrd="0" destOrd="0" parTransId="{F1A4A1C3-C708-4295-9CF3-36054F8C2174}" sibTransId="{DAE2D236-506B-451E-AB77-BC25E61B8A85}"/>
    <dgm:cxn modelId="{C0EEF56F-E07A-4910-862C-03DD94AF5135}" srcId="{A0EA21BD-712F-4434-AE70-52B8B56E8CF9}" destId="{52C516C2-ACC9-4697-97CD-33F3A484C34D}" srcOrd="0" destOrd="0" parTransId="{270A4E6E-9E17-44AE-A4E6-FA957928D36C}" sibTransId="{1CAE20BA-58C3-47A6-909F-BB20B1F9CECE}"/>
    <dgm:cxn modelId="{EF06CA57-9917-4E6C-AD1D-590102D452CF}" type="presOf" srcId="{81937BC8-B21A-439C-A912-1123F13F74FF}" destId="{57AB2C2D-8B69-4630-BC70-E1AB0D68718C}" srcOrd="0" destOrd="0" presId="urn:microsoft.com/office/officeart/2005/8/layout/hProcess6"/>
    <dgm:cxn modelId="{B20DF73B-47A3-46C6-9381-E0B468165CCA}" type="presOf" srcId="{52C516C2-ACC9-4697-97CD-33F3A484C34D}" destId="{D7796F97-B052-462A-95DC-7B1A6693231E}" srcOrd="0" destOrd="0" presId="urn:microsoft.com/office/officeart/2005/8/layout/hProcess6"/>
    <dgm:cxn modelId="{580F913A-85DB-408B-A2FF-8A329F89A554}" type="presOf" srcId="{81937BC8-B21A-439C-A912-1123F13F74FF}" destId="{3083C662-562D-4CB2-A64C-EFE6B6F2C35C}" srcOrd="1" destOrd="0" presId="urn:microsoft.com/office/officeart/2005/8/layout/hProcess6"/>
    <dgm:cxn modelId="{7EAF8F4A-D9A6-4148-B7E0-8D5EFF73871C}" type="presOf" srcId="{A0EA21BD-712F-4434-AE70-52B8B56E8CF9}" destId="{30316750-2E96-441A-A1CC-4AA9277BF4A1}" srcOrd="0" destOrd="0" presId="urn:microsoft.com/office/officeart/2005/8/layout/hProcess6"/>
    <dgm:cxn modelId="{937B7652-0B38-4283-A5DC-E2BC8A556F20}" type="presParOf" srcId="{30316750-2E96-441A-A1CC-4AA9277BF4A1}" destId="{8CDCC039-7E91-47B2-A1E1-735B7E56FD69}" srcOrd="0" destOrd="0" presId="urn:microsoft.com/office/officeart/2005/8/layout/hProcess6"/>
    <dgm:cxn modelId="{20A10976-95BA-4678-B63A-64331BA56E64}" type="presParOf" srcId="{8CDCC039-7E91-47B2-A1E1-735B7E56FD69}" destId="{C6C8A87C-209E-4880-AB16-D51BB6F175DC}" srcOrd="0" destOrd="0" presId="urn:microsoft.com/office/officeart/2005/8/layout/hProcess6"/>
    <dgm:cxn modelId="{3296D351-AF3B-4DAB-BFF7-FB78CB2C000F}" type="presParOf" srcId="{8CDCC039-7E91-47B2-A1E1-735B7E56FD69}" destId="{57AB2C2D-8B69-4630-BC70-E1AB0D68718C}" srcOrd="1" destOrd="0" presId="urn:microsoft.com/office/officeart/2005/8/layout/hProcess6"/>
    <dgm:cxn modelId="{C9B0969D-F624-4A4A-B2DD-EDD7221F0E24}" type="presParOf" srcId="{8CDCC039-7E91-47B2-A1E1-735B7E56FD69}" destId="{3083C662-562D-4CB2-A64C-EFE6B6F2C35C}" srcOrd="2" destOrd="0" presId="urn:microsoft.com/office/officeart/2005/8/layout/hProcess6"/>
    <dgm:cxn modelId="{18E33C81-CB88-4467-94FD-8D4C72CC04E6}" type="presParOf" srcId="{8CDCC039-7E91-47B2-A1E1-735B7E56FD69}" destId="{D7796F97-B052-462A-95DC-7B1A6693231E}"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EA21BD-712F-4434-AE70-52B8B56E8CF9}"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s-MX"/>
        </a:p>
      </dgm:t>
    </dgm:pt>
    <dgm:pt modelId="{52C516C2-ACC9-4697-97CD-33F3A484C34D}">
      <dgm:prSet phldrT="[Texto]"/>
      <dgm:spPr/>
      <dgm:t>
        <a:bodyPr/>
        <a:lstStyle/>
        <a:p>
          <a:r>
            <a:rPr lang="es-MX" dirty="0"/>
            <a:t>4</a:t>
          </a:r>
        </a:p>
      </dgm:t>
    </dgm:pt>
    <dgm:pt modelId="{270A4E6E-9E17-44AE-A4E6-FA957928D36C}" type="parTrans" cxnId="{C0EEF56F-E07A-4910-862C-03DD94AF5135}">
      <dgm:prSet/>
      <dgm:spPr/>
      <dgm:t>
        <a:bodyPr/>
        <a:lstStyle/>
        <a:p>
          <a:endParaRPr lang="es-MX"/>
        </a:p>
      </dgm:t>
    </dgm:pt>
    <dgm:pt modelId="{1CAE20BA-58C3-47A6-909F-BB20B1F9CECE}" type="sibTrans" cxnId="{C0EEF56F-E07A-4910-862C-03DD94AF5135}">
      <dgm:prSet/>
      <dgm:spPr/>
      <dgm:t>
        <a:bodyPr/>
        <a:lstStyle/>
        <a:p>
          <a:endParaRPr lang="es-MX"/>
        </a:p>
      </dgm:t>
    </dgm:pt>
    <dgm:pt modelId="{81937BC8-B21A-439C-A912-1123F13F74FF}">
      <dgm:prSet phldrT="[Texto]" custT="1"/>
      <dgm:spPr/>
      <dgm:t>
        <a:bodyPr/>
        <a:lstStyle/>
        <a:p>
          <a:r>
            <a:rPr lang="es-MX" sz="1000" b="1" dirty="0"/>
            <a:t>ACTUAR</a:t>
          </a:r>
        </a:p>
      </dgm:t>
    </dgm:pt>
    <dgm:pt modelId="{F1A4A1C3-C708-4295-9CF3-36054F8C2174}" type="parTrans" cxnId="{E18C13F7-0D83-45C1-9E80-8A4650113146}">
      <dgm:prSet/>
      <dgm:spPr/>
      <dgm:t>
        <a:bodyPr/>
        <a:lstStyle/>
        <a:p>
          <a:endParaRPr lang="es-MX"/>
        </a:p>
      </dgm:t>
    </dgm:pt>
    <dgm:pt modelId="{DAE2D236-506B-451E-AB77-BC25E61B8A85}" type="sibTrans" cxnId="{E18C13F7-0D83-45C1-9E80-8A4650113146}">
      <dgm:prSet/>
      <dgm:spPr/>
      <dgm:t>
        <a:bodyPr/>
        <a:lstStyle/>
        <a:p>
          <a:endParaRPr lang="es-MX"/>
        </a:p>
      </dgm:t>
    </dgm:pt>
    <dgm:pt modelId="{30316750-2E96-441A-A1CC-4AA9277BF4A1}" type="pres">
      <dgm:prSet presAssocID="{A0EA21BD-712F-4434-AE70-52B8B56E8CF9}" presName="theList" presStyleCnt="0">
        <dgm:presLayoutVars>
          <dgm:dir/>
          <dgm:animLvl val="lvl"/>
          <dgm:resizeHandles val="exact"/>
        </dgm:presLayoutVars>
      </dgm:prSet>
      <dgm:spPr/>
      <dgm:t>
        <a:bodyPr/>
        <a:lstStyle/>
        <a:p>
          <a:endParaRPr lang="es-MX"/>
        </a:p>
      </dgm:t>
    </dgm:pt>
    <dgm:pt modelId="{8CDCC039-7E91-47B2-A1E1-735B7E56FD69}" type="pres">
      <dgm:prSet presAssocID="{52C516C2-ACC9-4697-97CD-33F3A484C34D}" presName="compNode" presStyleCnt="0"/>
      <dgm:spPr/>
    </dgm:pt>
    <dgm:pt modelId="{C6C8A87C-209E-4880-AB16-D51BB6F175DC}" type="pres">
      <dgm:prSet presAssocID="{52C516C2-ACC9-4697-97CD-33F3A484C34D}" presName="noGeometry" presStyleCnt="0"/>
      <dgm:spPr/>
    </dgm:pt>
    <dgm:pt modelId="{57AB2C2D-8B69-4630-BC70-E1AB0D68718C}" type="pres">
      <dgm:prSet presAssocID="{52C516C2-ACC9-4697-97CD-33F3A484C34D}" presName="childTextVisible" presStyleLbl="bgAccFollowNode1" presStyleIdx="0" presStyleCnt="1" custScaleX="200251" custLinFactNeighborX="31966" custLinFactNeighborY="9454">
        <dgm:presLayoutVars>
          <dgm:bulletEnabled val="1"/>
        </dgm:presLayoutVars>
      </dgm:prSet>
      <dgm:spPr/>
      <dgm:t>
        <a:bodyPr/>
        <a:lstStyle/>
        <a:p>
          <a:endParaRPr lang="es-MX"/>
        </a:p>
      </dgm:t>
    </dgm:pt>
    <dgm:pt modelId="{3083C662-562D-4CB2-A64C-EFE6B6F2C35C}" type="pres">
      <dgm:prSet presAssocID="{52C516C2-ACC9-4697-97CD-33F3A484C34D}" presName="childTextHidden" presStyleLbl="bgAccFollowNode1" presStyleIdx="0" presStyleCnt="1"/>
      <dgm:spPr/>
      <dgm:t>
        <a:bodyPr/>
        <a:lstStyle/>
        <a:p>
          <a:endParaRPr lang="es-MX"/>
        </a:p>
      </dgm:t>
    </dgm:pt>
    <dgm:pt modelId="{D7796F97-B052-462A-95DC-7B1A6693231E}" type="pres">
      <dgm:prSet presAssocID="{52C516C2-ACC9-4697-97CD-33F3A484C34D}" presName="parentText" presStyleLbl="node1" presStyleIdx="0" presStyleCnt="1">
        <dgm:presLayoutVars>
          <dgm:chMax val="1"/>
          <dgm:bulletEnabled val="1"/>
        </dgm:presLayoutVars>
      </dgm:prSet>
      <dgm:spPr/>
      <dgm:t>
        <a:bodyPr/>
        <a:lstStyle/>
        <a:p>
          <a:endParaRPr lang="es-MX"/>
        </a:p>
      </dgm:t>
    </dgm:pt>
  </dgm:ptLst>
  <dgm:cxnLst>
    <dgm:cxn modelId="{C4A02DB3-2BE1-4E2F-A4D1-CEB20A392441}" type="presOf" srcId="{52C516C2-ACC9-4697-97CD-33F3A484C34D}" destId="{D7796F97-B052-462A-95DC-7B1A6693231E}" srcOrd="0" destOrd="0" presId="urn:microsoft.com/office/officeart/2005/8/layout/hProcess6"/>
    <dgm:cxn modelId="{C0EEF56F-E07A-4910-862C-03DD94AF5135}" srcId="{A0EA21BD-712F-4434-AE70-52B8B56E8CF9}" destId="{52C516C2-ACC9-4697-97CD-33F3A484C34D}" srcOrd="0" destOrd="0" parTransId="{270A4E6E-9E17-44AE-A4E6-FA957928D36C}" sibTransId="{1CAE20BA-58C3-47A6-909F-BB20B1F9CECE}"/>
    <dgm:cxn modelId="{E18C13F7-0D83-45C1-9E80-8A4650113146}" srcId="{52C516C2-ACC9-4697-97CD-33F3A484C34D}" destId="{81937BC8-B21A-439C-A912-1123F13F74FF}" srcOrd="0" destOrd="0" parTransId="{F1A4A1C3-C708-4295-9CF3-36054F8C2174}" sibTransId="{DAE2D236-506B-451E-AB77-BC25E61B8A85}"/>
    <dgm:cxn modelId="{5F9022A9-6715-4CC4-875B-310E558BF0A0}" type="presOf" srcId="{81937BC8-B21A-439C-A912-1123F13F74FF}" destId="{57AB2C2D-8B69-4630-BC70-E1AB0D68718C}" srcOrd="0" destOrd="0" presId="urn:microsoft.com/office/officeart/2005/8/layout/hProcess6"/>
    <dgm:cxn modelId="{04E6A045-D8AD-444B-BC54-02D572C4D468}" type="presOf" srcId="{81937BC8-B21A-439C-A912-1123F13F74FF}" destId="{3083C662-562D-4CB2-A64C-EFE6B6F2C35C}" srcOrd="1" destOrd="0" presId="urn:microsoft.com/office/officeart/2005/8/layout/hProcess6"/>
    <dgm:cxn modelId="{228CEED2-4E46-41ED-B38D-0110C4513AD4}" type="presOf" srcId="{A0EA21BD-712F-4434-AE70-52B8B56E8CF9}" destId="{30316750-2E96-441A-A1CC-4AA9277BF4A1}" srcOrd="0" destOrd="0" presId="urn:microsoft.com/office/officeart/2005/8/layout/hProcess6"/>
    <dgm:cxn modelId="{4243FB0B-DC5B-44F7-81DA-A171CDCB55DA}" type="presParOf" srcId="{30316750-2E96-441A-A1CC-4AA9277BF4A1}" destId="{8CDCC039-7E91-47B2-A1E1-735B7E56FD69}" srcOrd="0" destOrd="0" presId="urn:microsoft.com/office/officeart/2005/8/layout/hProcess6"/>
    <dgm:cxn modelId="{92B9B293-CD2C-4372-9405-2B3574E93112}" type="presParOf" srcId="{8CDCC039-7E91-47B2-A1E1-735B7E56FD69}" destId="{C6C8A87C-209E-4880-AB16-D51BB6F175DC}" srcOrd="0" destOrd="0" presId="urn:microsoft.com/office/officeart/2005/8/layout/hProcess6"/>
    <dgm:cxn modelId="{A60B6327-BC0C-4753-A80A-EBB135734B69}" type="presParOf" srcId="{8CDCC039-7E91-47B2-A1E1-735B7E56FD69}" destId="{57AB2C2D-8B69-4630-BC70-E1AB0D68718C}" srcOrd="1" destOrd="0" presId="urn:microsoft.com/office/officeart/2005/8/layout/hProcess6"/>
    <dgm:cxn modelId="{230C85EC-FBD0-4266-8B34-46B83B0CC844}" type="presParOf" srcId="{8CDCC039-7E91-47B2-A1E1-735B7E56FD69}" destId="{3083C662-562D-4CB2-A64C-EFE6B6F2C35C}" srcOrd="2" destOrd="0" presId="urn:microsoft.com/office/officeart/2005/8/layout/hProcess6"/>
    <dgm:cxn modelId="{24ADC951-B78A-4E32-9760-816CE196D88C}" type="presParOf" srcId="{8CDCC039-7E91-47B2-A1E1-735B7E56FD69}" destId="{D7796F97-B052-462A-95DC-7B1A6693231E}" srcOrd="3" destOrd="0" presId="urn:microsoft.com/office/officeart/2005/8/layout/hProcess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C66B5C-75D4-4863-9400-9D3448FB898D}" type="doc">
      <dgm:prSet loTypeId="urn:microsoft.com/office/officeart/2008/layout/VerticalCurvedList" loCatId="list" qsTypeId="urn:microsoft.com/office/officeart/2005/8/quickstyle/simple3" qsCatId="simple" csTypeId="urn:microsoft.com/office/officeart/2005/8/colors/colorful3" csCatId="colorful" phldr="1"/>
      <dgm:spPr/>
      <dgm:t>
        <a:bodyPr/>
        <a:lstStyle/>
        <a:p>
          <a:endParaRPr lang="es-EC"/>
        </a:p>
      </dgm:t>
    </dgm:pt>
    <dgm:pt modelId="{DE6412AA-8DAC-4A58-97E9-E0723C2505E8}">
      <dgm:prSet phldrT="[Texto]" custT="1"/>
      <dgm:spPr/>
      <dgm:t>
        <a:bodyPr/>
        <a:lstStyle/>
        <a:p>
          <a:r>
            <a:rPr lang="es-EC" sz="1200"/>
            <a:t>Ejecutar los planes de acción y de mejora propuestos, para que en un mediano plazo a través de un nuevo estudio determinar si dichas acciones mejoraron la problemática encontrada en esta investigación.</a:t>
          </a:r>
        </a:p>
      </dgm:t>
    </dgm:pt>
    <dgm:pt modelId="{9A309DE3-E7D0-4B78-AFBC-05B9949F37FC}" type="parTrans" cxnId="{34E98A01-7DBD-47E8-989F-62963B94A28F}">
      <dgm:prSet/>
      <dgm:spPr/>
      <dgm:t>
        <a:bodyPr/>
        <a:lstStyle/>
        <a:p>
          <a:endParaRPr lang="es-EC" sz="1200"/>
        </a:p>
      </dgm:t>
    </dgm:pt>
    <dgm:pt modelId="{5C6224FE-1320-4499-BD2E-A3B0A47D8D1D}" type="sibTrans" cxnId="{34E98A01-7DBD-47E8-989F-62963B94A28F}">
      <dgm:prSet/>
      <dgm:spPr/>
      <dgm:t>
        <a:bodyPr/>
        <a:lstStyle/>
        <a:p>
          <a:endParaRPr lang="es-EC" sz="1200"/>
        </a:p>
      </dgm:t>
    </dgm:pt>
    <dgm:pt modelId="{A2A28150-5D27-46D2-ACDD-D10858283D74}">
      <dgm:prSet phldrT="[Texto]" custT="1"/>
      <dgm:spPr/>
      <dgm:t>
        <a:bodyPr/>
        <a:lstStyle/>
        <a:p>
          <a:r>
            <a:rPr lang="es-EC" sz="1200"/>
            <a:t>Cumplir con un seguimiento y control periódico de la ejecución del plan de acción propuesto, para poder identificar si se obtuvieron los resultados deseados.</a:t>
          </a:r>
        </a:p>
      </dgm:t>
    </dgm:pt>
    <dgm:pt modelId="{82EF6C42-E7D9-4726-B21B-5FDEB53AB898}" type="parTrans" cxnId="{7144F40F-F7FD-4E33-A7C6-5BD24E5F7BF4}">
      <dgm:prSet/>
      <dgm:spPr/>
      <dgm:t>
        <a:bodyPr/>
        <a:lstStyle/>
        <a:p>
          <a:endParaRPr lang="es-EC" sz="1200"/>
        </a:p>
      </dgm:t>
    </dgm:pt>
    <dgm:pt modelId="{969D07DD-B0C6-4E12-B04B-341751134A0A}" type="sibTrans" cxnId="{7144F40F-F7FD-4E33-A7C6-5BD24E5F7BF4}">
      <dgm:prSet/>
      <dgm:spPr/>
      <dgm:t>
        <a:bodyPr/>
        <a:lstStyle/>
        <a:p>
          <a:endParaRPr lang="es-EC" sz="1200"/>
        </a:p>
      </dgm:t>
    </dgm:pt>
    <dgm:pt modelId="{8AD8C92B-52AD-48D2-BC15-2D7DDC3FB748}">
      <dgm:prSet phldrT="[Texto]" custT="1"/>
      <dgm:spPr/>
      <dgm:t>
        <a:bodyPr/>
        <a:lstStyle/>
        <a:p>
          <a:r>
            <a:rPr lang="es-EC" sz="1200" dirty="0"/>
            <a:t>Evaluar periódicamente el desempeño de los trabajadores de la Universidad de las Fuerzas Armadas - ESPE, en todos los niveles a través de </a:t>
          </a:r>
          <a:r>
            <a:rPr lang="es-EC" sz="1200" dirty="0" err="1"/>
            <a:t>KPI's</a:t>
          </a:r>
          <a:r>
            <a:rPr lang="es-EC" sz="1200" dirty="0"/>
            <a:t> e implementar reconocimientos no económicos para mejorar la productividad y el bienestar de la comunidad universitaria. </a:t>
          </a:r>
        </a:p>
      </dgm:t>
    </dgm:pt>
    <dgm:pt modelId="{A35A4754-A05A-449E-AFB5-841B48FD3E60}" type="parTrans" cxnId="{E2FF46A5-C94D-45B5-B1C3-94A4E2F59D08}">
      <dgm:prSet/>
      <dgm:spPr/>
      <dgm:t>
        <a:bodyPr/>
        <a:lstStyle/>
        <a:p>
          <a:endParaRPr lang="es-EC" sz="1200"/>
        </a:p>
      </dgm:t>
    </dgm:pt>
    <dgm:pt modelId="{EE3BA9CF-51D8-4BCD-BCF7-C4D2886A41A3}" type="sibTrans" cxnId="{E2FF46A5-C94D-45B5-B1C3-94A4E2F59D08}">
      <dgm:prSet/>
      <dgm:spPr/>
      <dgm:t>
        <a:bodyPr/>
        <a:lstStyle/>
        <a:p>
          <a:endParaRPr lang="es-EC" sz="1200"/>
        </a:p>
      </dgm:t>
    </dgm:pt>
    <dgm:pt modelId="{8D7A5DA7-7A03-42F9-86C3-1086EE5B5819}">
      <dgm:prSet phldrT="[Texto]" custT="1"/>
      <dgm:spPr/>
      <dgm:t>
        <a:bodyPr/>
        <a:lstStyle/>
        <a:p>
          <a:r>
            <a:rPr lang="es-EC" sz="1200"/>
            <a:t>Aumentar las variables de percepción tales como: factores físicos, económicos, tecnológicos, estructura organizacional, autonomía, integración y la productividad que permitan identificar cual influye fuertemente en el clima organizacional.</a:t>
          </a:r>
        </a:p>
      </dgm:t>
    </dgm:pt>
    <dgm:pt modelId="{2457D41D-50EE-4B04-953D-60FE15A91BF1}" type="parTrans" cxnId="{61D21D77-6E1B-4AE6-81DF-753D7FA99CF4}">
      <dgm:prSet/>
      <dgm:spPr/>
      <dgm:t>
        <a:bodyPr/>
        <a:lstStyle/>
        <a:p>
          <a:endParaRPr lang="es-EC" sz="1200"/>
        </a:p>
      </dgm:t>
    </dgm:pt>
    <dgm:pt modelId="{02B1EA40-E60D-48DA-8DDA-0619FBD58B47}" type="sibTrans" cxnId="{61D21D77-6E1B-4AE6-81DF-753D7FA99CF4}">
      <dgm:prSet/>
      <dgm:spPr/>
      <dgm:t>
        <a:bodyPr/>
        <a:lstStyle/>
        <a:p>
          <a:endParaRPr lang="es-EC" sz="1200"/>
        </a:p>
      </dgm:t>
    </dgm:pt>
    <dgm:pt modelId="{D5A6CDD8-62FA-4E71-9A6F-47BEBCFA6F71}">
      <dgm:prSet phldrT="[Texto]" custT="1"/>
      <dgm:spPr/>
      <dgm:t>
        <a:bodyPr/>
        <a:lstStyle/>
        <a:p>
          <a:r>
            <a:rPr lang="es-EC" sz="1200"/>
            <a:t>Para la realización de futuras investigaciones implementar la matriz de impacto que reflejaría la inversión en la mejora, establecer estrategias, dar prioridades para la ejecución del plan de acción, diagramar en Paretto para acelerar el proceso de implementación.</a:t>
          </a:r>
        </a:p>
      </dgm:t>
    </dgm:pt>
    <dgm:pt modelId="{7062A1D4-45E3-4402-9A4E-052324E3617D}" type="parTrans" cxnId="{9BECDA51-70C3-4CA0-BEF2-088B74C58705}">
      <dgm:prSet/>
      <dgm:spPr/>
      <dgm:t>
        <a:bodyPr/>
        <a:lstStyle/>
        <a:p>
          <a:endParaRPr lang="es-EC" sz="1200"/>
        </a:p>
      </dgm:t>
    </dgm:pt>
    <dgm:pt modelId="{95371AC1-5D96-4FBD-A40C-79ED18212003}" type="sibTrans" cxnId="{9BECDA51-70C3-4CA0-BEF2-088B74C58705}">
      <dgm:prSet/>
      <dgm:spPr/>
      <dgm:t>
        <a:bodyPr/>
        <a:lstStyle/>
        <a:p>
          <a:endParaRPr lang="es-EC" sz="1200"/>
        </a:p>
      </dgm:t>
    </dgm:pt>
    <dgm:pt modelId="{74BAB1E5-161E-474A-8C99-46723071C6C2}" type="pres">
      <dgm:prSet presAssocID="{48C66B5C-75D4-4863-9400-9D3448FB898D}" presName="Name0" presStyleCnt="0">
        <dgm:presLayoutVars>
          <dgm:chMax val="7"/>
          <dgm:chPref val="7"/>
          <dgm:dir/>
        </dgm:presLayoutVars>
      </dgm:prSet>
      <dgm:spPr/>
      <dgm:t>
        <a:bodyPr/>
        <a:lstStyle/>
        <a:p>
          <a:endParaRPr lang="es-MX"/>
        </a:p>
      </dgm:t>
    </dgm:pt>
    <dgm:pt modelId="{56745216-B64E-485C-9EDE-876FE0C6CD4E}" type="pres">
      <dgm:prSet presAssocID="{48C66B5C-75D4-4863-9400-9D3448FB898D}" presName="Name1" presStyleCnt="0"/>
      <dgm:spPr/>
    </dgm:pt>
    <dgm:pt modelId="{A3787DC6-EFEF-469C-B526-65AC41F8EF24}" type="pres">
      <dgm:prSet presAssocID="{48C66B5C-75D4-4863-9400-9D3448FB898D}" presName="cycle" presStyleCnt="0"/>
      <dgm:spPr/>
    </dgm:pt>
    <dgm:pt modelId="{14D50E30-0C25-4AD0-830A-D901B1AFEE41}" type="pres">
      <dgm:prSet presAssocID="{48C66B5C-75D4-4863-9400-9D3448FB898D}" presName="srcNode" presStyleLbl="node1" presStyleIdx="0" presStyleCnt="5"/>
      <dgm:spPr/>
    </dgm:pt>
    <dgm:pt modelId="{23664566-214E-479D-ABBC-22A6A29728B6}" type="pres">
      <dgm:prSet presAssocID="{48C66B5C-75D4-4863-9400-9D3448FB898D}" presName="conn" presStyleLbl="parChTrans1D2" presStyleIdx="0" presStyleCnt="1"/>
      <dgm:spPr/>
      <dgm:t>
        <a:bodyPr/>
        <a:lstStyle/>
        <a:p>
          <a:endParaRPr lang="es-MX"/>
        </a:p>
      </dgm:t>
    </dgm:pt>
    <dgm:pt modelId="{E9687851-F461-448F-BB17-852155C46688}" type="pres">
      <dgm:prSet presAssocID="{48C66B5C-75D4-4863-9400-9D3448FB898D}" presName="extraNode" presStyleLbl="node1" presStyleIdx="0" presStyleCnt="5"/>
      <dgm:spPr/>
    </dgm:pt>
    <dgm:pt modelId="{26DF39D9-2FCE-4A27-9C8F-2079B945135C}" type="pres">
      <dgm:prSet presAssocID="{48C66B5C-75D4-4863-9400-9D3448FB898D}" presName="dstNode" presStyleLbl="node1" presStyleIdx="0" presStyleCnt="5"/>
      <dgm:spPr/>
    </dgm:pt>
    <dgm:pt modelId="{7913DE17-ABAA-4BC0-8816-DC9580ED8D6E}" type="pres">
      <dgm:prSet presAssocID="{DE6412AA-8DAC-4A58-97E9-E0723C2505E8}" presName="text_1" presStyleLbl="node1" presStyleIdx="0" presStyleCnt="5">
        <dgm:presLayoutVars>
          <dgm:bulletEnabled val="1"/>
        </dgm:presLayoutVars>
      </dgm:prSet>
      <dgm:spPr/>
      <dgm:t>
        <a:bodyPr/>
        <a:lstStyle/>
        <a:p>
          <a:endParaRPr lang="es-MX"/>
        </a:p>
      </dgm:t>
    </dgm:pt>
    <dgm:pt modelId="{F4FB3C29-47DB-441E-A148-6AFC237C8536}" type="pres">
      <dgm:prSet presAssocID="{DE6412AA-8DAC-4A58-97E9-E0723C2505E8}" presName="accent_1" presStyleCnt="0"/>
      <dgm:spPr/>
    </dgm:pt>
    <dgm:pt modelId="{2902ADE4-933D-4660-84CD-1524DE269D43}" type="pres">
      <dgm:prSet presAssocID="{DE6412AA-8DAC-4A58-97E9-E0723C2505E8}" presName="accentRepeatNode" presStyleLbl="solidFgAcc1" presStyleIdx="0" presStyleCnt="5"/>
      <dgm:spPr/>
    </dgm:pt>
    <dgm:pt modelId="{CFE33F8D-18E6-4C45-BDAF-5E949D585A53}" type="pres">
      <dgm:prSet presAssocID="{A2A28150-5D27-46D2-ACDD-D10858283D74}" presName="text_2" presStyleLbl="node1" presStyleIdx="1" presStyleCnt="5">
        <dgm:presLayoutVars>
          <dgm:bulletEnabled val="1"/>
        </dgm:presLayoutVars>
      </dgm:prSet>
      <dgm:spPr/>
      <dgm:t>
        <a:bodyPr/>
        <a:lstStyle/>
        <a:p>
          <a:endParaRPr lang="es-MX"/>
        </a:p>
      </dgm:t>
    </dgm:pt>
    <dgm:pt modelId="{A7F9C495-7338-484F-BDAA-E3F87E9E89CE}" type="pres">
      <dgm:prSet presAssocID="{A2A28150-5D27-46D2-ACDD-D10858283D74}" presName="accent_2" presStyleCnt="0"/>
      <dgm:spPr/>
    </dgm:pt>
    <dgm:pt modelId="{F37B4E4D-4C9D-43C7-8E76-BBBA0DCAAB3F}" type="pres">
      <dgm:prSet presAssocID="{A2A28150-5D27-46D2-ACDD-D10858283D74}" presName="accentRepeatNode" presStyleLbl="solidFgAcc1" presStyleIdx="1" presStyleCnt="5"/>
      <dgm:spPr/>
    </dgm:pt>
    <dgm:pt modelId="{490CB414-574C-47C3-AD83-699813502195}" type="pres">
      <dgm:prSet presAssocID="{8AD8C92B-52AD-48D2-BC15-2D7DDC3FB748}" presName="text_3" presStyleLbl="node1" presStyleIdx="2" presStyleCnt="5">
        <dgm:presLayoutVars>
          <dgm:bulletEnabled val="1"/>
        </dgm:presLayoutVars>
      </dgm:prSet>
      <dgm:spPr/>
      <dgm:t>
        <a:bodyPr/>
        <a:lstStyle/>
        <a:p>
          <a:endParaRPr lang="es-MX"/>
        </a:p>
      </dgm:t>
    </dgm:pt>
    <dgm:pt modelId="{101020D7-3374-496E-847C-F40D5267FEC9}" type="pres">
      <dgm:prSet presAssocID="{8AD8C92B-52AD-48D2-BC15-2D7DDC3FB748}" presName="accent_3" presStyleCnt="0"/>
      <dgm:spPr/>
    </dgm:pt>
    <dgm:pt modelId="{95F7F6E2-3256-425F-92DB-437232D6245D}" type="pres">
      <dgm:prSet presAssocID="{8AD8C92B-52AD-48D2-BC15-2D7DDC3FB748}" presName="accentRepeatNode" presStyleLbl="solidFgAcc1" presStyleIdx="2" presStyleCnt="5"/>
      <dgm:spPr/>
    </dgm:pt>
    <dgm:pt modelId="{D44F4FDE-20EA-477B-801A-48EA2C9D3CD4}" type="pres">
      <dgm:prSet presAssocID="{8D7A5DA7-7A03-42F9-86C3-1086EE5B5819}" presName="text_4" presStyleLbl="node1" presStyleIdx="3" presStyleCnt="5">
        <dgm:presLayoutVars>
          <dgm:bulletEnabled val="1"/>
        </dgm:presLayoutVars>
      </dgm:prSet>
      <dgm:spPr/>
      <dgm:t>
        <a:bodyPr/>
        <a:lstStyle/>
        <a:p>
          <a:endParaRPr lang="es-MX"/>
        </a:p>
      </dgm:t>
    </dgm:pt>
    <dgm:pt modelId="{A5246D4F-A1C2-48F2-AA56-4FFD38890951}" type="pres">
      <dgm:prSet presAssocID="{8D7A5DA7-7A03-42F9-86C3-1086EE5B5819}" presName="accent_4" presStyleCnt="0"/>
      <dgm:spPr/>
    </dgm:pt>
    <dgm:pt modelId="{DC742010-6E24-4FAC-9B22-FC07CF0318CE}" type="pres">
      <dgm:prSet presAssocID="{8D7A5DA7-7A03-42F9-86C3-1086EE5B5819}" presName="accentRepeatNode" presStyleLbl="solidFgAcc1" presStyleIdx="3" presStyleCnt="5"/>
      <dgm:spPr/>
    </dgm:pt>
    <dgm:pt modelId="{E59F77D9-271F-4FF2-BA17-BC70F0EBCB80}" type="pres">
      <dgm:prSet presAssocID="{D5A6CDD8-62FA-4E71-9A6F-47BEBCFA6F71}" presName="text_5" presStyleLbl="node1" presStyleIdx="4" presStyleCnt="5">
        <dgm:presLayoutVars>
          <dgm:bulletEnabled val="1"/>
        </dgm:presLayoutVars>
      </dgm:prSet>
      <dgm:spPr/>
      <dgm:t>
        <a:bodyPr/>
        <a:lstStyle/>
        <a:p>
          <a:endParaRPr lang="es-MX"/>
        </a:p>
      </dgm:t>
    </dgm:pt>
    <dgm:pt modelId="{B3431F71-21AC-4098-90CD-C526FFCA26A4}" type="pres">
      <dgm:prSet presAssocID="{D5A6CDD8-62FA-4E71-9A6F-47BEBCFA6F71}" presName="accent_5" presStyleCnt="0"/>
      <dgm:spPr/>
    </dgm:pt>
    <dgm:pt modelId="{A95E4DB9-3B0E-4C4E-9C3D-400B1406DDED}" type="pres">
      <dgm:prSet presAssocID="{D5A6CDD8-62FA-4E71-9A6F-47BEBCFA6F71}" presName="accentRepeatNode" presStyleLbl="solidFgAcc1" presStyleIdx="4" presStyleCnt="5"/>
      <dgm:spPr/>
    </dgm:pt>
  </dgm:ptLst>
  <dgm:cxnLst>
    <dgm:cxn modelId="{61D21D77-6E1B-4AE6-81DF-753D7FA99CF4}" srcId="{48C66B5C-75D4-4863-9400-9D3448FB898D}" destId="{8D7A5DA7-7A03-42F9-86C3-1086EE5B5819}" srcOrd="3" destOrd="0" parTransId="{2457D41D-50EE-4B04-953D-60FE15A91BF1}" sibTransId="{02B1EA40-E60D-48DA-8DDA-0619FBD58B47}"/>
    <dgm:cxn modelId="{AC34F430-19F5-4DCA-B383-81BAA58E0384}" type="presOf" srcId="{48C66B5C-75D4-4863-9400-9D3448FB898D}" destId="{74BAB1E5-161E-474A-8C99-46723071C6C2}" srcOrd="0" destOrd="0" presId="urn:microsoft.com/office/officeart/2008/layout/VerticalCurvedList"/>
    <dgm:cxn modelId="{3EA2E07F-BEDA-46D5-A83C-E4EE78E655CC}" type="presOf" srcId="{8AD8C92B-52AD-48D2-BC15-2D7DDC3FB748}" destId="{490CB414-574C-47C3-AD83-699813502195}" srcOrd="0" destOrd="0" presId="urn:microsoft.com/office/officeart/2008/layout/VerticalCurvedList"/>
    <dgm:cxn modelId="{9BECDA51-70C3-4CA0-BEF2-088B74C58705}" srcId="{48C66B5C-75D4-4863-9400-9D3448FB898D}" destId="{D5A6CDD8-62FA-4E71-9A6F-47BEBCFA6F71}" srcOrd="4" destOrd="0" parTransId="{7062A1D4-45E3-4402-9A4E-052324E3617D}" sibTransId="{95371AC1-5D96-4FBD-A40C-79ED18212003}"/>
    <dgm:cxn modelId="{382E3A6C-05D1-4474-9C72-C03CB15E3D82}" type="presOf" srcId="{5C6224FE-1320-4499-BD2E-A3B0A47D8D1D}" destId="{23664566-214E-479D-ABBC-22A6A29728B6}" srcOrd="0" destOrd="0" presId="urn:microsoft.com/office/officeart/2008/layout/VerticalCurvedList"/>
    <dgm:cxn modelId="{E2FF46A5-C94D-45B5-B1C3-94A4E2F59D08}" srcId="{48C66B5C-75D4-4863-9400-9D3448FB898D}" destId="{8AD8C92B-52AD-48D2-BC15-2D7DDC3FB748}" srcOrd="2" destOrd="0" parTransId="{A35A4754-A05A-449E-AFB5-841B48FD3E60}" sibTransId="{EE3BA9CF-51D8-4BCD-BCF7-C4D2886A41A3}"/>
    <dgm:cxn modelId="{34E98A01-7DBD-47E8-989F-62963B94A28F}" srcId="{48C66B5C-75D4-4863-9400-9D3448FB898D}" destId="{DE6412AA-8DAC-4A58-97E9-E0723C2505E8}" srcOrd="0" destOrd="0" parTransId="{9A309DE3-E7D0-4B78-AFBC-05B9949F37FC}" sibTransId="{5C6224FE-1320-4499-BD2E-A3B0A47D8D1D}"/>
    <dgm:cxn modelId="{7144F40F-F7FD-4E33-A7C6-5BD24E5F7BF4}" srcId="{48C66B5C-75D4-4863-9400-9D3448FB898D}" destId="{A2A28150-5D27-46D2-ACDD-D10858283D74}" srcOrd="1" destOrd="0" parTransId="{82EF6C42-E7D9-4726-B21B-5FDEB53AB898}" sibTransId="{969D07DD-B0C6-4E12-B04B-341751134A0A}"/>
    <dgm:cxn modelId="{4C7D0E40-5D59-4805-876C-E2F8F3D8584D}" type="presOf" srcId="{DE6412AA-8DAC-4A58-97E9-E0723C2505E8}" destId="{7913DE17-ABAA-4BC0-8816-DC9580ED8D6E}" srcOrd="0" destOrd="0" presId="urn:microsoft.com/office/officeart/2008/layout/VerticalCurvedList"/>
    <dgm:cxn modelId="{863346C0-68F8-4519-BBD2-3F9C3CFEAE54}" type="presOf" srcId="{D5A6CDD8-62FA-4E71-9A6F-47BEBCFA6F71}" destId="{E59F77D9-271F-4FF2-BA17-BC70F0EBCB80}" srcOrd="0" destOrd="0" presId="urn:microsoft.com/office/officeart/2008/layout/VerticalCurvedList"/>
    <dgm:cxn modelId="{A3BFAF8B-023D-4AF2-9127-04980D78A7B4}" type="presOf" srcId="{A2A28150-5D27-46D2-ACDD-D10858283D74}" destId="{CFE33F8D-18E6-4C45-BDAF-5E949D585A53}" srcOrd="0" destOrd="0" presId="urn:microsoft.com/office/officeart/2008/layout/VerticalCurvedList"/>
    <dgm:cxn modelId="{0FA6DA54-62ED-47D5-9ED4-98ACCD927F31}" type="presOf" srcId="{8D7A5DA7-7A03-42F9-86C3-1086EE5B5819}" destId="{D44F4FDE-20EA-477B-801A-48EA2C9D3CD4}" srcOrd="0" destOrd="0" presId="urn:microsoft.com/office/officeart/2008/layout/VerticalCurvedList"/>
    <dgm:cxn modelId="{F4D4A37C-67D4-4D65-BF81-8D032FF4E6CB}" type="presParOf" srcId="{74BAB1E5-161E-474A-8C99-46723071C6C2}" destId="{56745216-B64E-485C-9EDE-876FE0C6CD4E}" srcOrd="0" destOrd="0" presId="urn:microsoft.com/office/officeart/2008/layout/VerticalCurvedList"/>
    <dgm:cxn modelId="{5B7C33BF-59D5-4CA1-A4E4-621D120D7D95}" type="presParOf" srcId="{56745216-B64E-485C-9EDE-876FE0C6CD4E}" destId="{A3787DC6-EFEF-469C-B526-65AC41F8EF24}" srcOrd="0" destOrd="0" presId="urn:microsoft.com/office/officeart/2008/layout/VerticalCurvedList"/>
    <dgm:cxn modelId="{7258D086-9AAF-4AEE-B267-FBC0CCA934EE}" type="presParOf" srcId="{A3787DC6-EFEF-469C-B526-65AC41F8EF24}" destId="{14D50E30-0C25-4AD0-830A-D901B1AFEE41}" srcOrd="0" destOrd="0" presId="urn:microsoft.com/office/officeart/2008/layout/VerticalCurvedList"/>
    <dgm:cxn modelId="{70D9BC6C-64D8-4F67-BEA7-C79D58C19E70}" type="presParOf" srcId="{A3787DC6-EFEF-469C-B526-65AC41F8EF24}" destId="{23664566-214E-479D-ABBC-22A6A29728B6}" srcOrd="1" destOrd="0" presId="urn:microsoft.com/office/officeart/2008/layout/VerticalCurvedList"/>
    <dgm:cxn modelId="{FAEB38AF-4436-4D98-9E64-74484928E309}" type="presParOf" srcId="{A3787DC6-EFEF-469C-B526-65AC41F8EF24}" destId="{E9687851-F461-448F-BB17-852155C46688}" srcOrd="2" destOrd="0" presId="urn:microsoft.com/office/officeart/2008/layout/VerticalCurvedList"/>
    <dgm:cxn modelId="{35065F3A-1DE8-4E15-9A96-00A8EDBC3A45}" type="presParOf" srcId="{A3787DC6-EFEF-469C-B526-65AC41F8EF24}" destId="{26DF39D9-2FCE-4A27-9C8F-2079B945135C}" srcOrd="3" destOrd="0" presId="urn:microsoft.com/office/officeart/2008/layout/VerticalCurvedList"/>
    <dgm:cxn modelId="{9BA59715-E911-498F-8704-594BB0592F95}" type="presParOf" srcId="{56745216-B64E-485C-9EDE-876FE0C6CD4E}" destId="{7913DE17-ABAA-4BC0-8816-DC9580ED8D6E}" srcOrd="1" destOrd="0" presId="urn:microsoft.com/office/officeart/2008/layout/VerticalCurvedList"/>
    <dgm:cxn modelId="{AF920C75-D434-43E2-A445-5C2EC443FE36}" type="presParOf" srcId="{56745216-B64E-485C-9EDE-876FE0C6CD4E}" destId="{F4FB3C29-47DB-441E-A148-6AFC237C8536}" srcOrd="2" destOrd="0" presId="urn:microsoft.com/office/officeart/2008/layout/VerticalCurvedList"/>
    <dgm:cxn modelId="{BB9F767A-0EF0-47A0-836E-A6CF000A6203}" type="presParOf" srcId="{F4FB3C29-47DB-441E-A148-6AFC237C8536}" destId="{2902ADE4-933D-4660-84CD-1524DE269D43}" srcOrd="0" destOrd="0" presId="urn:microsoft.com/office/officeart/2008/layout/VerticalCurvedList"/>
    <dgm:cxn modelId="{FC425A43-81CB-48FD-8BE4-8AAEE6BF5947}" type="presParOf" srcId="{56745216-B64E-485C-9EDE-876FE0C6CD4E}" destId="{CFE33F8D-18E6-4C45-BDAF-5E949D585A53}" srcOrd="3" destOrd="0" presId="urn:microsoft.com/office/officeart/2008/layout/VerticalCurvedList"/>
    <dgm:cxn modelId="{7B4662F2-548D-4994-973C-8D8DE9DA2731}" type="presParOf" srcId="{56745216-B64E-485C-9EDE-876FE0C6CD4E}" destId="{A7F9C495-7338-484F-BDAA-E3F87E9E89CE}" srcOrd="4" destOrd="0" presId="urn:microsoft.com/office/officeart/2008/layout/VerticalCurvedList"/>
    <dgm:cxn modelId="{9A0D6706-6E42-4F77-807C-6E24580333AB}" type="presParOf" srcId="{A7F9C495-7338-484F-BDAA-E3F87E9E89CE}" destId="{F37B4E4D-4C9D-43C7-8E76-BBBA0DCAAB3F}" srcOrd="0" destOrd="0" presId="urn:microsoft.com/office/officeart/2008/layout/VerticalCurvedList"/>
    <dgm:cxn modelId="{1D5FE313-8665-4410-B70B-13FB0CABA322}" type="presParOf" srcId="{56745216-B64E-485C-9EDE-876FE0C6CD4E}" destId="{490CB414-574C-47C3-AD83-699813502195}" srcOrd="5" destOrd="0" presId="urn:microsoft.com/office/officeart/2008/layout/VerticalCurvedList"/>
    <dgm:cxn modelId="{551176F8-EEE3-4B77-B0CC-F1AD786C3918}" type="presParOf" srcId="{56745216-B64E-485C-9EDE-876FE0C6CD4E}" destId="{101020D7-3374-496E-847C-F40D5267FEC9}" srcOrd="6" destOrd="0" presId="urn:microsoft.com/office/officeart/2008/layout/VerticalCurvedList"/>
    <dgm:cxn modelId="{93EBBFDF-FB4B-49C3-B6C6-634BCCD3091E}" type="presParOf" srcId="{101020D7-3374-496E-847C-F40D5267FEC9}" destId="{95F7F6E2-3256-425F-92DB-437232D6245D}" srcOrd="0" destOrd="0" presId="urn:microsoft.com/office/officeart/2008/layout/VerticalCurvedList"/>
    <dgm:cxn modelId="{3AA7EC2F-D521-42FE-894B-6DFB1709CDA9}" type="presParOf" srcId="{56745216-B64E-485C-9EDE-876FE0C6CD4E}" destId="{D44F4FDE-20EA-477B-801A-48EA2C9D3CD4}" srcOrd="7" destOrd="0" presId="urn:microsoft.com/office/officeart/2008/layout/VerticalCurvedList"/>
    <dgm:cxn modelId="{DFAE8E2C-2331-493D-A528-295C82773FE6}" type="presParOf" srcId="{56745216-B64E-485C-9EDE-876FE0C6CD4E}" destId="{A5246D4F-A1C2-48F2-AA56-4FFD38890951}" srcOrd="8" destOrd="0" presId="urn:microsoft.com/office/officeart/2008/layout/VerticalCurvedList"/>
    <dgm:cxn modelId="{44401978-582A-49BA-AB8B-20A67F4181C4}" type="presParOf" srcId="{A5246D4F-A1C2-48F2-AA56-4FFD38890951}" destId="{DC742010-6E24-4FAC-9B22-FC07CF0318CE}" srcOrd="0" destOrd="0" presId="urn:microsoft.com/office/officeart/2008/layout/VerticalCurvedList"/>
    <dgm:cxn modelId="{6A9C57A5-3F16-46E8-B57B-BBD2C1932ABD}" type="presParOf" srcId="{56745216-B64E-485C-9EDE-876FE0C6CD4E}" destId="{E59F77D9-271F-4FF2-BA17-BC70F0EBCB80}" srcOrd="9" destOrd="0" presId="urn:microsoft.com/office/officeart/2008/layout/VerticalCurvedList"/>
    <dgm:cxn modelId="{1EE5EE9D-51ED-40A3-A182-06667F725BF7}" type="presParOf" srcId="{56745216-B64E-485C-9EDE-876FE0C6CD4E}" destId="{B3431F71-21AC-4098-90CD-C526FFCA26A4}" srcOrd="10" destOrd="0" presId="urn:microsoft.com/office/officeart/2008/layout/VerticalCurvedList"/>
    <dgm:cxn modelId="{BE8FC92F-A377-4C0B-954B-975A8C801492}" type="presParOf" srcId="{B3431F71-21AC-4098-90CD-C526FFCA26A4}" destId="{A95E4DB9-3B0E-4C4E-9C3D-400B1406DDE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E629F2-306B-4A20-96E8-D3E115596636}" type="datetimeFigureOut">
              <a:rPr lang="es-EC" smtClean="0"/>
              <a:t>27/2/2020</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3B2AF9-0E1D-48A7-A1EA-8B873B6407C9}" type="slidenum">
              <a:rPr lang="es-EC" smtClean="0"/>
              <a:t>‹Nº›</a:t>
            </a:fld>
            <a:endParaRPr lang="es-EC"/>
          </a:p>
        </p:txBody>
      </p:sp>
    </p:spTree>
    <p:extLst>
      <p:ext uri="{BB962C8B-B14F-4D97-AF65-F5344CB8AC3E}">
        <p14:creationId xmlns:p14="http://schemas.microsoft.com/office/powerpoint/2010/main" val="1918396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E86944-9B6F-4A5E-B2B2-72C93A9D583A}" type="datetimeFigureOut">
              <a:rPr lang="es-EC" smtClean="0"/>
              <a:t>27/2/2020</a:t>
            </a:fld>
            <a:endParaRPr lang="es-EC"/>
          </a:p>
        </p:txBody>
      </p:sp>
      <p:sp>
        <p:nvSpPr>
          <p:cNvPr id="4" name="3 Marcador de imagen de diapositiva"/>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13D4E0-B7EB-4029-984B-1D49C8B1074E}" type="slidenum">
              <a:rPr lang="es-EC" smtClean="0"/>
              <a:t>‹Nº›</a:t>
            </a:fld>
            <a:endParaRPr lang="es-EC"/>
          </a:p>
        </p:txBody>
      </p:sp>
    </p:spTree>
    <p:extLst>
      <p:ext uri="{BB962C8B-B14F-4D97-AF65-F5344CB8AC3E}">
        <p14:creationId xmlns:p14="http://schemas.microsoft.com/office/powerpoint/2010/main" val="337463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t>4</a:t>
            </a:fld>
            <a:endParaRPr lang="es-EC"/>
          </a:p>
        </p:txBody>
      </p:sp>
    </p:spTree>
    <p:extLst>
      <p:ext uri="{BB962C8B-B14F-4D97-AF65-F5344CB8AC3E}">
        <p14:creationId xmlns:p14="http://schemas.microsoft.com/office/powerpoint/2010/main" val="748364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Matriz 725</a:t>
            </a:r>
          </a:p>
          <a:p>
            <a:r>
              <a:rPr lang="es-MX" dirty="0"/>
              <a:t>Latacunga 253</a:t>
            </a:r>
          </a:p>
          <a:p>
            <a:r>
              <a:rPr lang="es-MX" dirty="0"/>
              <a:t>Santo Domingo 77</a:t>
            </a:r>
          </a:p>
          <a:p>
            <a:r>
              <a:rPr lang="es-MX" dirty="0"/>
              <a:t>IASA 44</a:t>
            </a:r>
          </a:p>
          <a:p>
            <a:endParaRPr lang="es-MX"/>
          </a:p>
        </p:txBody>
      </p:sp>
      <p:sp>
        <p:nvSpPr>
          <p:cNvPr id="4" name="Marcador de número de diapositiva 3"/>
          <p:cNvSpPr>
            <a:spLocks noGrp="1"/>
          </p:cNvSpPr>
          <p:nvPr>
            <p:ph type="sldNum" sz="quarter" idx="10"/>
          </p:nvPr>
        </p:nvSpPr>
        <p:spPr/>
        <p:txBody>
          <a:bodyPr/>
          <a:lstStyle/>
          <a:p>
            <a:fld id="{CB13D4E0-B7EB-4029-984B-1D49C8B1074E}" type="slidenum">
              <a:rPr lang="es-EC" smtClean="0"/>
              <a:t>18</a:t>
            </a:fld>
            <a:endParaRPr lang="es-EC"/>
          </a:p>
        </p:txBody>
      </p:sp>
    </p:spTree>
    <p:extLst>
      <p:ext uri="{BB962C8B-B14F-4D97-AF65-F5344CB8AC3E}">
        <p14:creationId xmlns:p14="http://schemas.microsoft.com/office/powerpoint/2010/main" val="3191797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t>20</a:t>
            </a:fld>
            <a:endParaRPr lang="es-EC"/>
          </a:p>
        </p:txBody>
      </p:sp>
    </p:spTree>
    <p:extLst>
      <p:ext uri="{BB962C8B-B14F-4D97-AF65-F5344CB8AC3E}">
        <p14:creationId xmlns:p14="http://schemas.microsoft.com/office/powerpoint/2010/main" val="1104880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AUMENTAR VARIANZA</a:t>
            </a:r>
            <a:r>
              <a:rPr lang="es-EC" baseline="0" dirty="0"/>
              <a:t> Y KMO Y BARLET</a:t>
            </a:r>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t>21</a:t>
            </a:fld>
            <a:endParaRPr lang="es-EC"/>
          </a:p>
        </p:txBody>
      </p:sp>
    </p:spTree>
    <p:extLst>
      <p:ext uri="{BB962C8B-B14F-4D97-AF65-F5344CB8AC3E}">
        <p14:creationId xmlns:p14="http://schemas.microsoft.com/office/powerpoint/2010/main" val="3568943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AUMENTAR VARIANZA</a:t>
            </a:r>
            <a:r>
              <a:rPr lang="es-EC" baseline="0" dirty="0"/>
              <a:t> Y KMO Y BARLET</a:t>
            </a:r>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t>22</a:t>
            </a:fld>
            <a:endParaRPr lang="es-EC"/>
          </a:p>
        </p:txBody>
      </p:sp>
    </p:spTree>
    <p:extLst>
      <p:ext uri="{BB962C8B-B14F-4D97-AF65-F5344CB8AC3E}">
        <p14:creationId xmlns:p14="http://schemas.microsoft.com/office/powerpoint/2010/main" val="1755249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AUMENTAR VARIANZA</a:t>
            </a:r>
            <a:r>
              <a:rPr lang="es-EC" baseline="0" dirty="0"/>
              <a:t> Y KMO Y BARLET</a:t>
            </a:r>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t>23</a:t>
            </a:fld>
            <a:endParaRPr lang="es-EC"/>
          </a:p>
        </p:txBody>
      </p:sp>
    </p:spTree>
    <p:extLst>
      <p:ext uri="{BB962C8B-B14F-4D97-AF65-F5344CB8AC3E}">
        <p14:creationId xmlns:p14="http://schemas.microsoft.com/office/powerpoint/2010/main" val="2551382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5W</a:t>
            </a:r>
            <a:r>
              <a:rPr lang="es-MX" baseline="0" dirty="0"/>
              <a:t> + 2H</a:t>
            </a:r>
            <a:endParaRPr lang="es-MX"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t>35</a:t>
            </a:fld>
            <a:endParaRPr lang="es-EC"/>
          </a:p>
        </p:txBody>
      </p:sp>
    </p:spTree>
    <p:extLst>
      <p:ext uri="{BB962C8B-B14F-4D97-AF65-F5344CB8AC3E}">
        <p14:creationId xmlns:p14="http://schemas.microsoft.com/office/powerpoint/2010/main" val="2395632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t>39</a:t>
            </a:fld>
            <a:endParaRPr lang="es-EC"/>
          </a:p>
        </p:txBody>
      </p:sp>
    </p:spTree>
    <p:extLst>
      <p:ext uri="{BB962C8B-B14F-4D97-AF65-F5344CB8AC3E}">
        <p14:creationId xmlns:p14="http://schemas.microsoft.com/office/powerpoint/2010/main" val="440819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29 autores</a:t>
            </a:r>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t>7</a:t>
            </a:fld>
            <a:endParaRPr lang="es-EC"/>
          </a:p>
        </p:txBody>
      </p:sp>
    </p:spTree>
    <p:extLst>
      <p:ext uri="{BB962C8B-B14F-4D97-AF65-F5344CB8AC3E}">
        <p14:creationId xmlns:p14="http://schemas.microsoft.com/office/powerpoint/2010/main" val="4225160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t>8</a:t>
            </a:fld>
            <a:endParaRPr lang="es-EC"/>
          </a:p>
        </p:txBody>
      </p:sp>
    </p:spTree>
    <p:extLst>
      <p:ext uri="{BB962C8B-B14F-4D97-AF65-F5344CB8AC3E}">
        <p14:creationId xmlns:p14="http://schemas.microsoft.com/office/powerpoint/2010/main" val="356604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8 autores</a:t>
            </a:r>
            <a:endParaRPr lang="es-MX"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t>9</a:t>
            </a:fld>
            <a:endParaRPr lang="es-EC"/>
          </a:p>
        </p:txBody>
      </p:sp>
    </p:spTree>
    <p:extLst>
      <p:ext uri="{BB962C8B-B14F-4D97-AF65-F5344CB8AC3E}">
        <p14:creationId xmlns:p14="http://schemas.microsoft.com/office/powerpoint/2010/main" val="639013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18 autores</a:t>
            </a:r>
            <a:endParaRPr lang="es-MX"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t>11</a:t>
            </a:fld>
            <a:endParaRPr lang="es-EC"/>
          </a:p>
        </p:txBody>
      </p:sp>
    </p:spTree>
    <p:extLst>
      <p:ext uri="{BB962C8B-B14F-4D97-AF65-F5344CB8AC3E}">
        <p14:creationId xmlns:p14="http://schemas.microsoft.com/office/powerpoint/2010/main" val="2539629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6 autores</a:t>
            </a:r>
            <a:endParaRPr lang="es-MX"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t>12</a:t>
            </a:fld>
            <a:endParaRPr lang="es-EC"/>
          </a:p>
        </p:txBody>
      </p:sp>
    </p:spTree>
    <p:extLst>
      <p:ext uri="{BB962C8B-B14F-4D97-AF65-F5344CB8AC3E}">
        <p14:creationId xmlns:p14="http://schemas.microsoft.com/office/powerpoint/2010/main" val="3780518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t>15</a:t>
            </a:fld>
            <a:endParaRPr lang="es-EC"/>
          </a:p>
        </p:txBody>
      </p:sp>
    </p:spTree>
    <p:extLst>
      <p:ext uri="{BB962C8B-B14F-4D97-AF65-F5344CB8AC3E}">
        <p14:creationId xmlns:p14="http://schemas.microsoft.com/office/powerpoint/2010/main" val="2340002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t>16</a:t>
            </a:fld>
            <a:endParaRPr lang="es-EC"/>
          </a:p>
        </p:txBody>
      </p:sp>
    </p:spTree>
    <p:extLst>
      <p:ext uri="{BB962C8B-B14F-4D97-AF65-F5344CB8AC3E}">
        <p14:creationId xmlns:p14="http://schemas.microsoft.com/office/powerpoint/2010/main" val="1078280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t>17</a:t>
            </a:fld>
            <a:endParaRPr lang="es-EC"/>
          </a:p>
        </p:txBody>
      </p:sp>
    </p:spTree>
    <p:extLst>
      <p:ext uri="{BB962C8B-B14F-4D97-AF65-F5344CB8AC3E}">
        <p14:creationId xmlns:p14="http://schemas.microsoft.com/office/powerpoint/2010/main" val="36339791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0413" cy="5616575"/>
        </p:xfrm>
        <a:graphic>
          <a:graphicData uri="http://schemas.openxmlformats.org/presentationml/2006/ole">
            <mc:AlternateContent xmlns:mc="http://schemas.openxmlformats.org/markup-compatibility/2006">
              <mc:Choice xmlns:v="urn:schemas-microsoft-com:vml" Requires="v">
                <p:oleObj spid="_x0000_s2012"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0413"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520" y="6245225"/>
            <a:ext cx="284443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p:nvSpPr>
        <p:spPr bwMode="auto">
          <a:xfrm>
            <a:off x="4165058" y="6245225"/>
            <a:ext cx="3860297"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p:nvSpPr>
        <p:spPr bwMode="auto">
          <a:xfrm>
            <a:off x="609520" y="6245225"/>
            <a:ext cx="284443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p:nvSpPr>
        <p:spPr bwMode="auto">
          <a:xfrm>
            <a:off x="4165058" y="6245225"/>
            <a:ext cx="3860297"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12190413" cy="1135062"/>
          </a:xfrm>
          <a:prstGeom prst="rect">
            <a:avLst/>
          </a:prstGeom>
          <a:noFill/>
        </p:spPr>
      </p:pic>
      <p:sp>
        <p:nvSpPr>
          <p:cNvPr id="17458" name="Oval 50"/>
          <p:cNvSpPr>
            <a:spLocks noChangeArrowheads="1"/>
          </p:cNvSpPr>
          <p:nvPr/>
        </p:nvSpPr>
        <p:spPr bwMode="auto">
          <a:xfrm>
            <a:off x="289946" y="260351"/>
            <a:ext cx="1056079" cy="792163"/>
          </a:xfrm>
          <a:prstGeom prst="ellipse">
            <a:avLst/>
          </a:prstGeom>
          <a:solidFill>
            <a:schemeClr val="bg1"/>
          </a:solidFill>
          <a:ln w="9525">
            <a:noFill/>
            <a:round/>
            <a:headEnd/>
            <a:tailEnd/>
          </a:ln>
          <a:effectLst/>
        </p:spPr>
        <p:txBody>
          <a:bodyPr wrap="none" anchor="ctr"/>
          <a:lstStyle/>
          <a:p>
            <a:endParaRPr lang="es-ES" dirty="0"/>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49" y="188640"/>
            <a:ext cx="3839500" cy="624924"/>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521" y="1600201"/>
            <a:ext cx="10971372"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8049" y="274639"/>
            <a:ext cx="2742843"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521" y="274639"/>
            <a:ext cx="8025355"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A4F8ADE-4D41-46F2-88BF-4888F1291FB6}"/>
              </a:ext>
            </a:extLst>
          </p:cNvPr>
          <p:cNvSpPr>
            <a:spLocks noGrp="1"/>
          </p:cNvSpPr>
          <p:nvPr>
            <p:ph type="ctrTitle"/>
          </p:nvPr>
        </p:nvSpPr>
        <p:spPr>
          <a:xfrm>
            <a:off x="1523802" y="1122363"/>
            <a:ext cx="9142810" cy="2387600"/>
          </a:xfrm>
          <a:prstGeom prst="rect">
            <a:avLst/>
          </a:prstGeom>
        </p:spPr>
        <p:txBody>
          <a:bodyPr anchor="b"/>
          <a:lstStyle>
            <a:lvl1pPr algn="ctr">
              <a:defRPr sz="5999"/>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xmlns="" id="{7F569F77-E56B-43B3-AD02-5F47F22C45B9}"/>
              </a:ext>
            </a:extLst>
          </p:cNvPr>
          <p:cNvSpPr>
            <a:spLocks noGrp="1"/>
          </p:cNvSpPr>
          <p:nvPr>
            <p:ph type="subTitle" idx="1"/>
          </p:nvPr>
        </p:nvSpPr>
        <p:spPr>
          <a:xfrm>
            <a:off x="1523802" y="3602038"/>
            <a:ext cx="9142810" cy="1655762"/>
          </a:xfrm>
          <a:prstGeom prst="rect">
            <a:avLst/>
          </a:prstGeo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xmlns="" id="{DA607729-3790-47A6-A6A4-9A47E4BE10C6}"/>
              </a:ext>
            </a:extLst>
          </p:cNvPr>
          <p:cNvSpPr>
            <a:spLocks noGrp="1"/>
          </p:cNvSpPr>
          <p:nvPr>
            <p:ph type="dt" sz="half" idx="10"/>
          </p:nvPr>
        </p:nvSpPr>
        <p:spPr>
          <a:xfrm>
            <a:off x="838091" y="6356351"/>
            <a:ext cx="2742843" cy="365125"/>
          </a:xfrm>
          <a:prstGeom prst="rect">
            <a:avLst/>
          </a:prstGeom>
        </p:spPr>
        <p:txBody>
          <a:bodyPr/>
          <a:lstStyle/>
          <a:p>
            <a:fld id="{36D4AF02-D979-4C20-83F9-AE930A260CB8}" type="datetimeFigureOut">
              <a:rPr lang="es-EC" smtClean="0"/>
              <a:t>27/2/2020</a:t>
            </a:fld>
            <a:endParaRPr lang="es-EC"/>
          </a:p>
        </p:txBody>
      </p:sp>
      <p:sp>
        <p:nvSpPr>
          <p:cNvPr id="5" name="Marcador de pie de página 4">
            <a:extLst>
              <a:ext uri="{FF2B5EF4-FFF2-40B4-BE49-F238E27FC236}">
                <a16:creationId xmlns:a16="http://schemas.microsoft.com/office/drawing/2014/main" xmlns="" id="{8F7B0993-2849-4AE9-8219-6569B35258C7}"/>
              </a:ext>
            </a:extLst>
          </p:cNvPr>
          <p:cNvSpPr>
            <a:spLocks noGrp="1"/>
          </p:cNvSpPr>
          <p:nvPr>
            <p:ph type="ftr" sz="quarter" idx="11"/>
          </p:nvPr>
        </p:nvSpPr>
        <p:spPr>
          <a:xfrm>
            <a:off x="4038075" y="6356351"/>
            <a:ext cx="4114264" cy="365125"/>
          </a:xfrm>
          <a:prstGeom prst="rect">
            <a:avLst/>
          </a:prstGeom>
        </p:spPr>
        <p:txBody>
          <a:bodyPr/>
          <a:lstStyle/>
          <a:p>
            <a:endParaRPr lang="es-EC"/>
          </a:p>
        </p:txBody>
      </p:sp>
      <p:sp>
        <p:nvSpPr>
          <p:cNvPr id="6" name="Marcador de número de diapositiva 5">
            <a:extLst>
              <a:ext uri="{FF2B5EF4-FFF2-40B4-BE49-F238E27FC236}">
                <a16:creationId xmlns:a16="http://schemas.microsoft.com/office/drawing/2014/main" xmlns="" id="{9DCCA6B1-3165-44B8-8745-9244283581D0}"/>
              </a:ext>
            </a:extLst>
          </p:cNvPr>
          <p:cNvSpPr>
            <a:spLocks noGrp="1"/>
          </p:cNvSpPr>
          <p:nvPr>
            <p:ph type="sldNum" sz="quarter" idx="12"/>
          </p:nvPr>
        </p:nvSpPr>
        <p:spPr>
          <a:xfrm>
            <a:off x="8609479" y="6356351"/>
            <a:ext cx="2742843" cy="365125"/>
          </a:xfrm>
          <a:prstGeom prst="rect">
            <a:avLst/>
          </a:prstGeom>
        </p:spPr>
        <p:txBody>
          <a:bodyPr/>
          <a:lstStyle/>
          <a:p>
            <a:fld id="{33D6235F-C12D-4368-A8B3-A7AC9A92F5DB}" type="slidenum">
              <a:rPr lang="es-EC" smtClean="0"/>
              <a:t>‹Nº›</a:t>
            </a:fld>
            <a:endParaRPr lang="es-EC"/>
          </a:p>
        </p:txBody>
      </p:sp>
    </p:spTree>
    <p:extLst>
      <p:ext uri="{BB962C8B-B14F-4D97-AF65-F5344CB8AC3E}">
        <p14:creationId xmlns:p14="http://schemas.microsoft.com/office/powerpoint/2010/main" val="410173112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11" y="1556793"/>
            <a:ext cx="10971372"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2959" y="4406901"/>
            <a:ext cx="10361851"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2959" y="2906713"/>
            <a:ext cx="10361851"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521" y="1600201"/>
            <a:ext cx="538409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6793" y="1600201"/>
            <a:ext cx="538409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521" y="1535113"/>
            <a:ext cx="538621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521" y="2174875"/>
            <a:ext cx="538621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2561" y="1535113"/>
            <a:ext cx="538833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2561" y="2174875"/>
            <a:ext cx="538833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3050"/>
            <a:ext cx="4010562"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113" y="273051"/>
            <a:ext cx="681477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521" y="1435101"/>
            <a:ext cx="4010562"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406" y="4800600"/>
            <a:ext cx="7314248"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406" y="612775"/>
            <a:ext cx="7314248"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 dirty="0"/>
          </a:p>
        </p:txBody>
      </p:sp>
      <p:sp>
        <p:nvSpPr>
          <p:cNvPr id="4" name="3 Marcador de texto"/>
          <p:cNvSpPr>
            <a:spLocks noGrp="1"/>
          </p:cNvSpPr>
          <p:nvPr>
            <p:ph type="body" sz="half" idx="2"/>
          </p:nvPr>
        </p:nvSpPr>
        <p:spPr>
          <a:xfrm>
            <a:off x="2389406" y="5367338"/>
            <a:ext cx="731424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12190413"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5" name="Rectangle 21"/>
          <p:cNvSpPr>
            <a:spLocks noChangeArrowheads="1"/>
          </p:cNvSpPr>
          <p:nvPr/>
        </p:nvSpPr>
        <p:spPr bwMode="auto">
          <a:xfrm rot="10800000">
            <a:off x="1" y="6308726"/>
            <a:ext cx="10512115"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7" name="Line 23"/>
          <p:cNvSpPr>
            <a:spLocks noChangeShapeType="1"/>
          </p:cNvSpPr>
          <p:nvPr/>
        </p:nvSpPr>
        <p:spPr bwMode="auto">
          <a:xfrm rot="10800000" flipH="1">
            <a:off x="33863" y="6296025"/>
            <a:ext cx="8878262" cy="0"/>
          </a:xfrm>
          <a:prstGeom prst="line">
            <a:avLst/>
          </a:prstGeom>
          <a:noFill/>
          <a:ln w="38100">
            <a:solidFill>
              <a:srgbClr val="FF0000"/>
            </a:solidFill>
            <a:round/>
            <a:headEnd/>
            <a:tailEnd/>
          </a:ln>
          <a:effectLst/>
        </p:spPr>
        <p:txBody>
          <a:bodyPr/>
          <a:lstStyle/>
          <a:p>
            <a:endParaRPr lang="es-ES" dirty="0"/>
          </a:p>
        </p:txBody>
      </p:sp>
      <p:sp>
        <p:nvSpPr>
          <p:cNvPr id="1048" name="Line 24"/>
          <p:cNvSpPr>
            <a:spLocks noChangeShapeType="1"/>
          </p:cNvSpPr>
          <p:nvPr/>
        </p:nvSpPr>
        <p:spPr bwMode="auto">
          <a:xfrm rot="10800000" flipH="1">
            <a:off x="33863" y="6245225"/>
            <a:ext cx="8878262" cy="0"/>
          </a:xfrm>
          <a:prstGeom prst="line">
            <a:avLst/>
          </a:prstGeom>
          <a:noFill/>
          <a:ln w="38100">
            <a:solidFill>
              <a:srgbClr val="006600"/>
            </a:solidFill>
            <a:round/>
            <a:headEnd/>
            <a:tailEnd/>
          </a:ln>
          <a:effectLst/>
        </p:spPr>
        <p:txBody>
          <a:bodyPr/>
          <a:lstStyle/>
          <a:p>
            <a:endParaRPr lang="es-ES" dirty="0"/>
          </a:p>
        </p:txBody>
      </p:sp>
      <p:pic>
        <p:nvPicPr>
          <p:cNvPr id="7" name="Picture 6"/>
          <p:cNvPicPr>
            <a:picLocks noChangeAspect="1"/>
          </p:cNvPicPr>
          <p:nvPr/>
        </p:nvPicPr>
        <p:blipFill rotWithShape="1">
          <a:blip r:embed="rId14" cstate="print">
            <a:extLst>
              <a:ext uri="{28A0092B-C50C-407E-A947-70E740481C1C}">
                <a14:useLocalDpi xmlns:a14="http://schemas.microsoft.com/office/drawing/2010/main" val="0"/>
              </a:ext>
            </a:extLst>
          </a:blip>
          <a:srcRect l="7594" t="38806" r="7258" b="30597"/>
          <a:stretch/>
        </p:blipFill>
        <p:spPr bwMode="auto">
          <a:xfrm>
            <a:off x="8879154" y="5906861"/>
            <a:ext cx="3269288" cy="624920"/>
          </a:xfrm>
          <a:prstGeom prst="rect">
            <a:avLst/>
          </a:prstGeom>
          <a:ln>
            <a:noFill/>
          </a:ln>
          <a:extLst>
            <a:ext uri="{53640926-AAD7-44D8-BBD7-CCE9431645EC}">
              <a14:shadowObscured xmlns:a14="http://schemas.microsoft.com/office/drawing/2010/main"/>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9.png"/><Relationship Id="rId5" Type="http://schemas.openxmlformats.org/officeDocument/2006/relationships/image" Target="../media/image40.png"/><Relationship Id="rId10" Type="http://schemas.openxmlformats.org/officeDocument/2006/relationships/image" Target="../media/image44.jpeg"/><Relationship Id="rId4" Type="http://schemas.openxmlformats.org/officeDocument/2006/relationships/image" Target="../media/image39.png"/><Relationship Id="rId9" Type="http://schemas.openxmlformats.org/officeDocument/2006/relationships/image" Target="../media/image43.jpe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image" Target="../media/image13.png"/><Relationship Id="rId7"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54.emf"/></Relationships>
</file>

<file path=ppt/slides/_rels/slide21.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49.png"/><Relationship Id="rId7" Type="http://schemas.openxmlformats.org/officeDocument/2006/relationships/image" Target="../media/image5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10" Type="http://schemas.openxmlformats.org/officeDocument/2006/relationships/image" Target="../media/image13.png"/><Relationship Id="rId4" Type="http://schemas.openxmlformats.org/officeDocument/2006/relationships/chart" Target="../charts/chart1.xml"/><Relationship Id="rId9" Type="http://schemas.openxmlformats.org/officeDocument/2006/relationships/image" Target="../media/image59.png"/></Relationships>
</file>

<file path=ppt/slides/_rels/slide22.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49.png"/><Relationship Id="rId7" Type="http://schemas.openxmlformats.org/officeDocument/2006/relationships/image" Target="../media/image6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13.png"/><Relationship Id="rId4" Type="http://schemas.openxmlformats.org/officeDocument/2006/relationships/chart" Target="../charts/chart2.xml"/><Relationship Id="rId9" Type="http://schemas.openxmlformats.org/officeDocument/2006/relationships/image" Target="../media/image63.jpeg"/></Relationships>
</file>

<file path=ppt/slides/_rels/slide23.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49.png"/><Relationship Id="rId7" Type="http://schemas.openxmlformats.org/officeDocument/2006/relationships/image" Target="../media/image6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13.png"/><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71.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2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9.png"/><Relationship Id="rId7" Type="http://schemas.openxmlformats.org/officeDocument/2006/relationships/image" Target="../media/image79.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83.jpg"/><Relationship Id="rId5" Type="http://schemas.openxmlformats.org/officeDocument/2006/relationships/image" Target="../media/image82.jpg"/><Relationship Id="rId4" Type="http://schemas.openxmlformats.org/officeDocument/2006/relationships/image" Target="../media/image81.emf"/></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84.jpe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85.jpeg"/></Relationships>
</file>

<file path=ppt/slides/_rels/slide3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6.png"/><Relationship Id="rId7" Type="http://schemas.openxmlformats.org/officeDocument/2006/relationships/image" Target="../media/image89.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9.png"/><Relationship Id="rId4" Type="http://schemas.openxmlformats.org/officeDocument/2006/relationships/image" Target="../media/image87.jpeg"/></Relationships>
</file>

<file path=ppt/slides/_rels/slide3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91.png"/><Relationship Id="rId7" Type="http://schemas.openxmlformats.org/officeDocument/2006/relationships/diagramQuickStyle" Target="../diagrams/quickStyle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86.png"/><Relationship Id="rId9" Type="http://schemas.microsoft.com/office/2007/relationships/diagramDrawing" Target="../diagrams/drawing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92.pn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openxmlformats.org/officeDocument/2006/relationships/image" Target="../media/image96.png"/><Relationship Id="rId2" Type="http://schemas.openxmlformats.org/officeDocument/2006/relationships/image" Target="../media/image86.png"/><Relationship Id="rId16"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image" Target="../media/image94.png"/><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image" Target="../media/image93.png"/></Relationships>
</file>

<file path=ppt/slides/_rels/slide3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97.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5.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png"/><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1.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5.png"/><Relationship Id="rId10" Type="http://schemas.openxmlformats.org/officeDocument/2006/relationships/image" Target="../media/image26.jpeg"/><Relationship Id="rId4" Type="http://schemas.openxmlformats.org/officeDocument/2006/relationships/image" Target="../media/image16.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5.png"/><Relationship Id="rId7"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Resultado de imagen para bienvenido form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262" y="1628800"/>
            <a:ext cx="11778600"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986146"/>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6563258" y="53174"/>
            <a:ext cx="5400600" cy="817245"/>
          </a:xfrm>
          <a:prstGeom prst="flowChartAlternateProcess">
            <a:avLst/>
          </a:prstGeom>
          <a:ln w="28575">
            <a:solidFill>
              <a:srgbClr val="FF2EA7"/>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s-EC"/>
            </a:defPPr>
            <a:lvl1pPr>
              <a:defRPr sz="1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dirty="0"/>
              <a:t>Caracterizar el modelo de valores en competencia y el modelo de habilidades directivas esenciales de acuerdo con la perspectiva de los autores.</a:t>
            </a:r>
            <a:endParaRPr lang="es-MX" dirty="0"/>
          </a:p>
        </p:txBody>
      </p:sp>
      <p:pic>
        <p:nvPicPr>
          <p:cNvPr id="8" name="Imagen 2" descr="Imagen que contiene cuarto&#10;&#10;Descripción generada con confianza muy alta">
            <a:extLst>
              <a:ext uri="{FF2B5EF4-FFF2-40B4-BE49-F238E27FC236}">
                <a16:creationId xmlns:a16="http://schemas.microsoft.com/office/drawing/2014/main" xmlns="" id="{AE78FB52-C311-4B69-9745-BB541BA820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916788">
            <a:off x="5394487" y="-20864"/>
            <a:ext cx="1288718" cy="866281"/>
          </a:xfrm>
          <a:prstGeom prst="rect">
            <a:avLst/>
          </a:prstGeom>
        </p:spPr>
      </p:pic>
      <p:sp>
        <p:nvSpPr>
          <p:cNvPr id="9" name="Elipse 8"/>
          <p:cNvSpPr/>
          <p:nvPr/>
        </p:nvSpPr>
        <p:spPr>
          <a:xfrm>
            <a:off x="6019994" y="201461"/>
            <a:ext cx="469709" cy="4448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2</a:t>
            </a:r>
          </a:p>
        </p:txBody>
      </p:sp>
      <p:grpSp>
        <p:nvGrpSpPr>
          <p:cNvPr id="10" name="Grupo 1"/>
          <p:cNvGrpSpPr/>
          <p:nvPr/>
        </p:nvGrpSpPr>
        <p:grpSpPr>
          <a:xfrm>
            <a:off x="95534" y="109182"/>
            <a:ext cx="2429301" cy="807486"/>
            <a:chOff x="95534" y="109182"/>
            <a:chExt cx="2429301" cy="807486"/>
          </a:xfrm>
        </p:grpSpPr>
        <p:pic>
          <p:nvPicPr>
            <p:cNvPr id="11" name="Imagen 10">
              <a:extLst>
                <a:ext uri="{FF2B5EF4-FFF2-40B4-BE49-F238E27FC236}">
                  <a16:creationId xmlns:a16="http://schemas.microsoft.com/office/drawing/2014/main" xmlns="" id="{F423760E-867B-F845-BD70-22A4238927D3}"/>
                </a:ext>
              </a:extLst>
            </p:cNvPr>
            <p:cNvPicPr>
              <a:picLocks noChangeAspect="1"/>
            </p:cNvPicPr>
            <p:nvPr/>
          </p:nvPicPr>
          <p:blipFill>
            <a:blip r:embed="rId3"/>
            <a:stretch>
              <a:fillRect/>
            </a:stretch>
          </p:blipFill>
          <p:spPr>
            <a:xfrm>
              <a:off x="95534" y="109182"/>
              <a:ext cx="2429301" cy="807486"/>
            </a:xfrm>
            <a:prstGeom prst="rect">
              <a:avLst/>
            </a:prstGeom>
          </p:spPr>
        </p:pic>
        <p:sp>
          <p:nvSpPr>
            <p:cNvPr id="12" name="CuadroTexto 11"/>
            <p:cNvSpPr txBox="1"/>
            <p:nvPr/>
          </p:nvSpPr>
          <p:spPr>
            <a:xfrm>
              <a:off x="95534" y="294553"/>
              <a:ext cx="832514" cy="461665"/>
            </a:xfrm>
            <a:prstGeom prst="rect">
              <a:avLst/>
            </a:prstGeom>
            <a:noFill/>
          </p:spPr>
          <p:txBody>
            <a:bodyPr wrap="square" rtlCol="0">
              <a:spAutoFit/>
            </a:bodyPr>
            <a:lstStyle/>
            <a:p>
              <a:pPr algn="ctr"/>
              <a:r>
                <a:rPr lang="es-MX" sz="1200" b="1" dirty="0"/>
                <a:t>Capítulo I</a:t>
              </a:r>
            </a:p>
          </p:txBody>
        </p:sp>
      </p:grpSp>
      <p:sp>
        <p:nvSpPr>
          <p:cNvPr id="14" name="CuadroTexto 13"/>
          <p:cNvSpPr txBox="1"/>
          <p:nvPr/>
        </p:nvSpPr>
        <p:spPr>
          <a:xfrm>
            <a:off x="928048" y="332656"/>
            <a:ext cx="1596787" cy="523220"/>
          </a:xfrm>
          <a:prstGeom prst="rect">
            <a:avLst/>
          </a:prstGeom>
          <a:noFill/>
        </p:spPr>
        <p:txBody>
          <a:bodyPr wrap="square" rtlCol="0">
            <a:spAutoFit/>
          </a:bodyPr>
          <a:lstStyle/>
          <a:p>
            <a:r>
              <a:rPr lang="es-MX" sz="1400" b="1" dirty="0"/>
              <a:t>Marco teórico</a:t>
            </a:r>
          </a:p>
          <a:p>
            <a:r>
              <a:rPr lang="es-MX" sz="1400" b="1" dirty="0"/>
              <a:t>HD - Modelo</a:t>
            </a:r>
          </a:p>
        </p:txBody>
      </p:sp>
      <p:graphicFrame>
        <p:nvGraphicFramePr>
          <p:cNvPr id="19" name="Diagrama 18"/>
          <p:cNvGraphicFramePr/>
          <p:nvPr>
            <p:extLst>
              <p:ext uri="{D42A27DB-BD31-4B8C-83A1-F6EECF244321}">
                <p14:modId xmlns:p14="http://schemas.microsoft.com/office/powerpoint/2010/main" val="1908388257"/>
              </p:ext>
            </p:extLst>
          </p:nvPr>
        </p:nvGraphicFramePr>
        <p:xfrm>
          <a:off x="-169490" y="756218"/>
          <a:ext cx="7652077" cy="55536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Rectángulo 19"/>
          <p:cNvSpPr/>
          <p:nvPr/>
        </p:nvSpPr>
        <p:spPr>
          <a:xfrm>
            <a:off x="2499939" y="6381328"/>
            <a:ext cx="2399459" cy="443587"/>
          </a:xfrm>
          <a:prstGeom prst="rect">
            <a:avLst/>
          </a:prstGeom>
          <a:solidFill>
            <a:srgbClr val="70AD47">
              <a:lumMod val="60000"/>
              <a:lumOff val="40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s-EC" sz="20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Interpersonales</a:t>
            </a:r>
            <a:endParaRPr kumimoji="0" lang="es-EC" sz="16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1" name="Rectángulo 20"/>
          <p:cNvSpPr/>
          <p:nvPr/>
        </p:nvSpPr>
        <p:spPr>
          <a:xfrm rot="2838601">
            <a:off x="4789426" y="1001621"/>
            <a:ext cx="1951569" cy="469200"/>
          </a:xfrm>
          <a:prstGeom prst="rect">
            <a:avLst/>
          </a:prstGeom>
          <a:solidFill>
            <a:srgbClr val="FFC000">
              <a:lumMod val="40000"/>
              <a:lumOff val="60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s-EC" sz="20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Personales</a:t>
            </a:r>
            <a:endParaRPr kumimoji="0" lang="es-EC" sz="16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2" name="Rectángulo 21"/>
          <p:cNvSpPr/>
          <p:nvPr/>
        </p:nvSpPr>
        <p:spPr>
          <a:xfrm rot="17776421">
            <a:off x="-59934" y="2236575"/>
            <a:ext cx="1652633" cy="468512"/>
          </a:xfrm>
          <a:prstGeom prst="rect">
            <a:avLst/>
          </a:prstGeom>
          <a:solidFill>
            <a:srgbClr val="ED7D31">
              <a:lumMod val="60000"/>
              <a:lumOff val="40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s-EC" sz="20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Grupales</a:t>
            </a:r>
            <a:endParaRPr kumimoji="0" lang="es-EC" sz="16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3" name="Rectángulo 22"/>
          <p:cNvSpPr/>
          <p:nvPr/>
        </p:nvSpPr>
        <p:spPr>
          <a:xfrm>
            <a:off x="7519843" y="1171613"/>
            <a:ext cx="3956731" cy="861774"/>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s-EC" sz="2500" dirty="0">
                <a:ln w="0"/>
                <a:solidFill>
                  <a:schemeClr val="tx1"/>
                </a:solidFill>
                <a:effectLst>
                  <a:outerShdw blurRad="38100" dist="19050" dir="2700000" algn="tl" rotWithShape="0">
                    <a:schemeClr val="dk1">
                      <a:alpha val="40000"/>
                    </a:schemeClr>
                  </a:outerShdw>
                </a:effectLst>
              </a:rPr>
              <a:t>Modelo para medir las habilidades directivas</a:t>
            </a:r>
          </a:p>
        </p:txBody>
      </p:sp>
      <p:sp>
        <p:nvSpPr>
          <p:cNvPr id="24" name="Rectángulo 23"/>
          <p:cNvSpPr/>
          <p:nvPr/>
        </p:nvSpPr>
        <p:spPr>
          <a:xfrm>
            <a:off x="8197849" y="2616431"/>
            <a:ext cx="2852474" cy="1246495"/>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s-ES" sz="2500" dirty="0" err="1">
                <a:ea typeface="Calibri" panose="020F0502020204030204" pitchFamily="34" charset="0"/>
              </a:rPr>
              <a:t>Whetten</a:t>
            </a:r>
            <a:r>
              <a:rPr lang="es-ES" sz="2500" dirty="0">
                <a:ea typeface="Calibri" panose="020F0502020204030204" pitchFamily="34" charset="0"/>
              </a:rPr>
              <a:t> y Cameron proponen</a:t>
            </a:r>
            <a:endParaRPr lang="es-EC" sz="2500" dirty="0">
              <a:ln w="0"/>
              <a:solidFill>
                <a:schemeClr val="tx1"/>
              </a:solidFill>
              <a:effectLst>
                <a:outerShdw blurRad="38100" dist="19050" dir="2700000" algn="tl" rotWithShape="0">
                  <a:schemeClr val="dk1">
                    <a:alpha val="40000"/>
                  </a:schemeClr>
                </a:outerShdw>
              </a:effectLst>
            </a:endParaRPr>
          </a:p>
        </p:txBody>
      </p:sp>
      <p:sp>
        <p:nvSpPr>
          <p:cNvPr id="25" name="Rectángulo 24"/>
          <p:cNvSpPr/>
          <p:nvPr/>
        </p:nvSpPr>
        <p:spPr>
          <a:xfrm>
            <a:off x="7751390" y="4655037"/>
            <a:ext cx="3745392" cy="1246495"/>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s-EC" sz="2500" dirty="0">
                <a:ln w="0"/>
                <a:solidFill>
                  <a:schemeClr val="tx1"/>
                </a:solidFill>
                <a:effectLst>
                  <a:outerShdw blurRad="38100" dist="19050" dir="2700000" algn="tl" rotWithShape="0">
                    <a:schemeClr val="dk1">
                      <a:alpha val="40000"/>
                    </a:schemeClr>
                  </a:outerShdw>
                </a:effectLst>
              </a:rPr>
              <a:t>Modelo de habilidades administrativas esenciales</a:t>
            </a:r>
          </a:p>
        </p:txBody>
      </p:sp>
      <p:sp>
        <p:nvSpPr>
          <p:cNvPr id="26" name="Flecha abajo 25"/>
          <p:cNvSpPr/>
          <p:nvPr/>
        </p:nvSpPr>
        <p:spPr>
          <a:xfrm>
            <a:off x="9409385" y="2072370"/>
            <a:ext cx="429402" cy="4419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100"/>
          </a:p>
        </p:txBody>
      </p:sp>
      <p:sp>
        <p:nvSpPr>
          <p:cNvPr id="27" name="Flecha abajo 26"/>
          <p:cNvSpPr/>
          <p:nvPr/>
        </p:nvSpPr>
        <p:spPr>
          <a:xfrm>
            <a:off x="9409385" y="4038017"/>
            <a:ext cx="429402" cy="4419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100"/>
          </a:p>
        </p:txBody>
      </p:sp>
    </p:spTree>
    <p:extLst>
      <p:ext uri="{BB962C8B-B14F-4D97-AF65-F5344CB8AC3E}">
        <p14:creationId xmlns:p14="http://schemas.microsoft.com/office/powerpoint/2010/main" val="4055219705"/>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1"/>
          <p:cNvGrpSpPr/>
          <p:nvPr/>
        </p:nvGrpSpPr>
        <p:grpSpPr>
          <a:xfrm>
            <a:off x="95534" y="109182"/>
            <a:ext cx="2429301" cy="807486"/>
            <a:chOff x="95534" y="109182"/>
            <a:chExt cx="2429301" cy="807486"/>
          </a:xfrm>
        </p:grpSpPr>
        <p:pic>
          <p:nvPicPr>
            <p:cNvPr id="7" name="Imagen 6">
              <a:extLst>
                <a:ext uri="{FF2B5EF4-FFF2-40B4-BE49-F238E27FC236}">
                  <a16:creationId xmlns:a16="http://schemas.microsoft.com/office/drawing/2014/main" xmlns="" id="{F423760E-867B-F845-BD70-22A4238927D3}"/>
                </a:ext>
              </a:extLst>
            </p:cNvPr>
            <p:cNvPicPr>
              <a:picLocks noChangeAspect="1"/>
            </p:cNvPicPr>
            <p:nvPr/>
          </p:nvPicPr>
          <p:blipFill>
            <a:blip r:embed="rId3"/>
            <a:stretch>
              <a:fillRect/>
            </a:stretch>
          </p:blipFill>
          <p:spPr>
            <a:xfrm>
              <a:off x="95534" y="109182"/>
              <a:ext cx="2429301" cy="807486"/>
            </a:xfrm>
            <a:prstGeom prst="rect">
              <a:avLst/>
            </a:prstGeom>
          </p:spPr>
        </p:pic>
        <p:sp>
          <p:nvSpPr>
            <p:cNvPr id="8" name="CuadroTexto 7"/>
            <p:cNvSpPr txBox="1"/>
            <p:nvPr/>
          </p:nvSpPr>
          <p:spPr>
            <a:xfrm>
              <a:off x="95534" y="294553"/>
              <a:ext cx="832514" cy="461665"/>
            </a:xfrm>
            <a:prstGeom prst="rect">
              <a:avLst/>
            </a:prstGeom>
            <a:noFill/>
          </p:spPr>
          <p:txBody>
            <a:bodyPr wrap="square" rtlCol="0">
              <a:spAutoFit/>
            </a:bodyPr>
            <a:lstStyle/>
            <a:p>
              <a:pPr algn="ctr"/>
              <a:r>
                <a:rPr lang="es-MX" sz="1200" b="1" dirty="0"/>
                <a:t>Capítulo I</a:t>
              </a:r>
            </a:p>
          </p:txBody>
        </p:sp>
        <p:sp>
          <p:nvSpPr>
            <p:cNvPr id="9" name="CuadroTexto 8"/>
            <p:cNvSpPr txBox="1"/>
            <p:nvPr/>
          </p:nvSpPr>
          <p:spPr>
            <a:xfrm>
              <a:off x="928048" y="332656"/>
              <a:ext cx="1596787" cy="523220"/>
            </a:xfrm>
            <a:prstGeom prst="rect">
              <a:avLst/>
            </a:prstGeom>
            <a:noFill/>
          </p:spPr>
          <p:txBody>
            <a:bodyPr wrap="square" rtlCol="0">
              <a:spAutoFit/>
            </a:bodyPr>
            <a:lstStyle/>
            <a:p>
              <a:r>
                <a:rPr lang="es-MX" sz="1400" b="1" dirty="0"/>
                <a:t>Marco teórico</a:t>
              </a:r>
            </a:p>
            <a:p>
              <a:r>
                <a:rPr lang="es-MX" sz="1400" b="1" dirty="0"/>
                <a:t>CO – T. Soporte</a:t>
              </a:r>
            </a:p>
          </p:txBody>
        </p:sp>
      </p:grpSp>
      <p:pic>
        <p:nvPicPr>
          <p:cNvPr id="10" name="Imagen 4">
            <a:extLst>
              <a:ext uri="{FF2B5EF4-FFF2-40B4-BE49-F238E27FC236}">
                <a16:creationId xmlns:a16="http://schemas.microsoft.com/office/drawing/2014/main" xmlns="" id="{7EEA9FC5-5536-4F49-8C4C-6DD65B73A018}"/>
              </a:ext>
            </a:extLst>
          </p:cNvPr>
          <p:cNvPicPr>
            <a:picLocks noChangeAspect="1"/>
          </p:cNvPicPr>
          <p:nvPr/>
        </p:nvPicPr>
        <p:blipFill>
          <a:blip r:embed="rId4"/>
          <a:stretch>
            <a:fillRect/>
          </a:stretch>
        </p:blipFill>
        <p:spPr>
          <a:xfrm>
            <a:off x="928048" y="1246523"/>
            <a:ext cx="9937788" cy="6593341"/>
          </a:xfrm>
          <a:prstGeom prst="rect">
            <a:avLst/>
          </a:prstGeom>
        </p:spPr>
      </p:pic>
      <p:sp>
        <p:nvSpPr>
          <p:cNvPr id="12" name="CuadroTexto 10">
            <a:extLst>
              <a:ext uri="{FF2B5EF4-FFF2-40B4-BE49-F238E27FC236}">
                <a16:creationId xmlns:a16="http://schemas.microsoft.com/office/drawing/2014/main" xmlns="" id="{44ECBDB5-AD7C-8C45-B5F4-52A714D982A9}"/>
              </a:ext>
            </a:extLst>
          </p:cNvPr>
          <p:cNvSpPr txBox="1"/>
          <p:nvPr/>
        </p:nvSpPr>
        <p:spPr>
          <a:xfrm>
            <a:off x="2524835" y="5486799"/>
            <a:ext cx="2174659" cy="523220"/>
          </a:xfrm>
          <a:prstGeom prst="rect">
            <a:avLst/>
          </a:prstGeom>
          <a:noFill/>
        </p:spPr>
        <p:txBody>
          <a:bodyPr wrap="square" rtlCol="0">
            <a:spAutoFit/>
          </a:bodyPr>
          <a:lstStyle/>
          <a:p>
            <a:pPr algn="ctr"/>
            <a:r>
              <a:rPr lang="es-EC" sz="1400" b="1" dirty="0"/>
              <a:t>Teoría de campo</a:t>
            </a:r>
          </a:p>
          <a:p>
            <a:pPr algn="ctr"/>
            <a:r>
              <a:rPr lang="es-EC" sz="1400" b="1" dirty="0"/>
              <a:t>(Lewin Kurt)</a:t>
            </a:r>
          </a:p>
        </p:txBody>
      </p:sp>
      <p:sp>
        <p:nvSpPr>
          <p:cNvPr id="13" name="CuadroTexto 15">
            <a:extLst>
              <a:ext uri="{FF2B5EF4-FFF2-40B4-BE49-F238E27FC236}">
                <a16:creationId xmlns:a16="http://schemas.microsoft.com/office/drawing/2014/main" xmlns="" id="{172A0FC5-F47D-A148-B942-AD936DCB223A}"/>
              </a:ext>
            </a:extLst>
          </p:cNvPr>
          <p:cNvSpPr txBox="1"/>
          <p:nvPr/>
        </p:nvSpPr>
        <p:spPr>
          <a:xfrm>
            <a:off x="4563338" y="5104862"/>
            <a:ext cx="2174659" cy="523220"/>
          </a:xfrm>
          <a:prstGeom prst="rect">
            <a:avLst/>
          </a:prstGeom>
          <a:noFill/>
        </p:spPr>
        <p:txBody>
          <a:bodyPr wrap="square" rtlCol="0">
            <a:spAutoFit/>
          </a:bodyPr>
          <a:lstStyle/>
          <a:p>
            <a:pPr algn="ctr"/>
            <a:r>
              <a:rPr lang="es-EC" sz="1400" b="1" dirty="0"/>
              <a:t>Teoría de la acción</a:t>
            </a:r>
          </a:p>
          <a:p>
            <a:pPr algn="ctr"/>
            <a:r>
              <a:rPr lang="es-EC" sz="1400" b="1" dirty="0"/>
              <a:t>(Talcott Parsons)</a:t>
            </a:r>
          </a:p>
        </p:txBody>
      </p:sp>
      <p:sp>
        <p:nvSpPr>
          <p:cNvPr id="14" name="CuadroTexto 16">
            <a:extLst>
              <a:ext uri="{FF2B5EF4-FFF2-40B4-BE49-F238E27FC236}">
                <a16:creationId xmlns:a16="http://schemas.microsoft.com/office/drawing/2014/main" xmlns="" id="{95121327-85DB-174E-8EC1-268BB63FDD14}"/>
              </a:ext>
            </a:extLst>
          </p:cNvPr>
          <p:cNvSpPr txBox="1"/>
          <p:nvPr/>
        </p:nvSpPr>
        <p:spPr>
          <a:xfrm>
            <a:off x="6463206" y="4838648"/>
            <a:ext cx="2399293" cy="523220"/>
          </a:xfrm>
          <a:prstGeom prst="rect">
            <a:avLst/>
          </a:prstGeom>
          <a:noFill/>
        </p:spPr>
        <p:txBody>
          <a:bodyPr wrap="square" rtlCol="0">
            <a:spAutoFit/>
          </a:bodyPr>
          <a:lstStyle/>
          <a:p>
            <a:pPr algn="ctr"/>
            <a:r>
              <a:rPr lang="es-EC" sz="1400" b="1" dirty="0"/>
              <a:t>Teoría de sistemas</a:t>
            </a:r>
          </a:p>
          <a:p>
            <a:pPr algn="ctr"/>
            <a:r>
              <a:rPr lang="es-EC" sz="1400" b="1" dirty="0"/>
              <a:t>(Lunwing Von Berlatanffy)</a:t>
            </a:r>
          </a:p>
        </p:txBody>
      </p:sp>
      <p:sp>
        <p:nvSpPr>
          <p:cNvPr id="15" name="CuadroTexto 17">
            <a:extLst>
              <a:ext uri="{FF2B5EF4-FFF2-40B4-BE49-F238E27FC236}">
                <a16:creationId xmlns:a16="http://schemas.microsoft.com/office/drawing/2014/main" xmlns="" id="{EC32D132-9772-0446-9B44-82AF3C0C3163}"/>
              </a:ext>
            </a:extLst>
          </p:cNvPr>
          <p:cNvSpPr txBox="1"/>
          <p:nvPr/>
        </p:nvSpPr>
        <p:spPr>
          <a:xfrm>
            <a:off x="8531020" y="4497281"/>
            <a:ext cx="3202983" cy="523220"/>
          </a:xfrm>
          <a:prstGeom prst="rect">
            <a:avLst/>
          </a:prstGeom>
          <a:noFill/>
        </p:spPr>
        <p:txBody>
          <a:bodyPr wrap="square" rtlCol="0">
            <a:spAutoFit/>
          </a:bodyPr>
          <a:lstStyle/>
          <a:p>
            <a:pPr algn="ctr"/>
            <a:r>
              <a:rPr lang="es-EC" sz="1400" b="1" dirty="0"/>
              <a:t>Teoría del clima organizacional</a:t>
            </a:r>
          </a:p>
          <a:p>
            <a:pPr algn="ctr"/>
            <a:r>
              <a:rPr lang="es-EC" sz="1400" b="1" dirty="0"/>
              <a:t>(Rensis Linkert)</a:t>
            </a:r>
          </a:p>
        </p:txBody>
      </p:sp>
      <p:sp>
        <p:nvSpPr>
          <p:cNvPr id="19" name="CuadroTexto 26">
            <a:extLst>
              <a:ext uri="{FF2B5EF4-FFF2-40B4-BE49-F238E27FC236}">
                <a16:creationId xmlns:a16="http://schemas.microsoft.com/office/drawing/2014/main" xmlns="" id="{37C87160-6ED0-754F-81AC-26A9A4A9AACB}"/>
              </a:ext>
            </a:extLst>
          </p:cNvPr>
          <p:cNvSpPr txBox="1"/>
          <p:nvPr/>
        </p:nvSpPr>
        <p:spPr>
          <a:xfrm>
            <a:off x="1198567" y="5409422"/>
            <a:ext cx="899645" cy="400110"/>
          </a:xfrm>
          <a:prstGeom prst="rect">
            <a:avLst/>
          </a:prstGeom>
          <a:noFill/>
        </p:spPr>
        <p:txBody>
          <a:bodyPr wrap="square" rtlCol="0">
            <a:spAutoFit/>
          </a:bodyPr>
          <a:lstStyle/>
          <a:p>
            <a:r>
              <a:rPr lang="es-EC" sz="2000" dirty="0"/>
              <a:t>1910</a:t>
            </a:r>
          </a:p>
        </p:txBody>
      </p:sp>
      <p:sp>
        <p:nvSpPr>
          <p:cNvPr id="20" name="CuadroTexto 27">
            <a:extLst>
              <a:ext uri="{FF2B5EF4-FFF2-40B4-BE49-F238E27FC236}">
                <a16:creationId xmlns:a16="http://schemas.microsoft.com/office/drawing/2014/main" xmlns="" id="{68020FC5-9D39-CD46-8792-CBCC516BA620}"/>
              </a:ext>
            </a:extLst>
          </p:cNvPr>
          <p:cNvSpPr txBox="1"/>
          <p:nvPr/>
        </p:nvSpPr>
        <p:spPr>
          <a:xfrm>
            <a:off x="6873512" y="4497281"/>
            <a:ext cx="1629544" cy="400110"/>
          </a:xfrm>
          <a:prstGeom prst="rect">
            <a:avLst/>
          </a:prstGeom>
          <a:noFill/>
        </p:spPr>
        <p:txBody>
          <a:bodyPr wrap="square" rtlCol="0">
            <a:spAutoFit/>
          </a:bodyPr>
          <a:lstStyle/>
          <a:p>
            <a:r>
              <a:rPr lang="es-EC" sz="2000" dirty="0"/>
              <a:t>1959-1968</a:t>
            </a:r>
          </a:p>
        </p:txBody>
      </p:sp>
      <p:sp>
        <p:nvSpPr>
          <p:cNvPr id="21" name="CuadroTexto 28">
            <a:extLst>
              <a:ext uri="{FF2B5EF4-FFF2-40B4-BE49-F238E27FC236}">
                <a16:creationId xmlns:a16="http://schemas.microsoft.com/office/drawing/2014/main" xmlns="" id="{D25B9B6F-6B8E-914B-9871-B42267386623}"/>
              </a:ext>
            </a:extLst>
          </p:cNvPr>
          <p:cNvSpPr txBox="1"/>
          <p:nvPr/>
        </p:nvSpPr>
        <p:spPr>
          <a:xfrm>
            <a:off x="3234159" y="5159001"/>
            <a:ext cx="1027786" cy="400110"/>
          </a:xfrm>
          <a:prstGeom prst="rect">
            <a:avLst/>
          </a:prstGeom>
          <a:noFill/>
        </p:spPr>
        <p:txBody>
          <a:bodyPr wrap="square" rtlCol="0">
            <a:spAutoFit/>
          </a:bodyPr>
          <a:lstStyle/>
          <a:p>
            <a:r>
              <a:rPr lang="es-EC" sz="2000" dirty="0"/>
              <a:t>1920</a:t>
            </a:r>
          </a:p>
        </p:txBody>
      </p:sp>
      <p:sp>
        <p:nvSpPr>
          <p:cNvPr id="22" name="CuadroTexto 29">
            <a:extLst>
              <a:ext uri="{FF2B5EF4-FFF2-40B4-BE49-F238E27FC236}">
                <a16:creationId xmlns:a16="http://schemas.microsoft.com/office/drawing/2014/main" xmlns="" id="{7133AB0B-8A51-1A4B-BA89-5C8C3602E144}"/>
              </a:ext>
            </a:extLst>
          </p:cNvPr>
          <p:cNvSpPr txBox="1"/>
          <p:nvPr/>
        </p:nvSpPr>
        <p:spPr>
          <a:xfrm>
            <a:off x="9664321" y="4097171"/>
            <a:ext cx="1027786" cy="400110"/>
          </a:xfrm>
          <a:prstGeom prst="rect">
            <a:avLst/>
          </a:prstGeom>
          <a:noFill/>
        </p:spPr>
        <p:txBody>
          <a:bodyPr wrap="square" rtlCol="0">
            <a:spAutoFit/>
          </a:bodyPr>
          <a:lstStyle/>
          <a:p>
            <a:r>
              <a:rPr lang="es-EC" sz="2000" dirty="0"/>
              <a:t>1999</a:t>
            </a:r>
          </a:p>
        </p:txBody>
      </p:sp>
      <p:sp>
        <p:nvSpPr>
          <p:cNvPr id="23" name="CuadroTexto 30">
            <a:extLst>
              <a:ext uri="{FF2B5EF4-FFF2-40B4-BE49-F238E27FC236}">
                <a16:creationId xmlns:a16="http://schemas.microsoft.com/office/drawing/2014/main" xmlns="" id="{D352A48F-4159-6B4C-AB32-C1CB9CB52A48}"/>
              </a:ext>
            </a:extLst>
          </p:cNvPr>
          <p:cNvSpPr txBox="1"/>
          <p:nvPr/>
        </p:nvSpPr>
        <p:spPr>
          <a:xfrm>
            <a:off x="5133097" y="4758891"/>
            <a:ext cx="1027786" cy="400110"/>
          </a:xfrm>
          <a:prstGeom prst="rect">
            <a:avLst/>
          </a:prstGeom>
          <a:noFill/>
        </p:spPr>
        <p:txBody>
          <a:bodyPr wrap="square" rtlCol="0">
            <a:spAutoFit/>
          </a:bodyPr>
          <a:lstStyle/>
          <a:p>
            <a:r>
              <a:rPr lang="es-EC" sz="2000" dirty="0"/>
              <a:t>1937</a:t>
            </a:r>
          </a:p>
        </p:txBody>
      </p:sp>
      <p:sp>
        <p:nvSpPr>
          <p:cNvPr id="24" name="CuadroTexto 31">
            <a:extLst>
              <a:ext uri="{FF2B5EF4-FFF2-40B4-BE49-F238E27FC236}">
                <a16:creationId xmlns:a16="http://schemas.microsoft.com/office/drawing/2014/main" xmlns="" id="{27D45DE5-E0F8-C04B-B931-CBBC1C859FD4}"/>
              </a:ext>
            </a:extLst>
          </p:cNvPr>
          <p:cNvSpPr txBox="1"/>
          <p:nvPr/>
        </p:nvSpPr>
        <p:spPr>
          <a:xfrm>
            <a:off x="353746" y="1932611"/>
            <a:ext cx="2399293" cy="1569660"/>
          </a:xfrm>
          <a:prstGeom prst="rect">
            <a:avLst/>
          </a:prstGeom>
          <a:noFill/>
        </p:spPr>
        <p:txBody>
          <a:bodyPr wrap="square" rtlCol="0">
            <a:spAutoFit/>
          </a:bodyPr>
          <a:lstStyle/>
          <a:p>
            <a:r>
              <a:rPr lang="es-MX" sz="1200" dirty="0"/>
              <a:t>* Estudio de las organizaciones gubernamentales en Europa</a:t>
            </a:r>
            <a:br>
              <a:rPr lang="es-MX" sz="1200" dirty="0"/>
            </a:br>
            <a:r>
              <a:rPr lang="es-MX" sz="1200" dirty="0"/>
              <a:t>*Buena marcha de la empresa era fundamental la mano dura de una autoridad</a:t>
            </a:r>
            <a:br>
              <a:rPr lang="es-MX" sz="1200" dirty="0"/>
            </a:br>
            <a:r>
              <a:rPr lang="es-MX" sz="1200" dirty="0"/>
              <a:t>*Se estableció reglas, especialización, jerarquía, meritocracia, impersonalidad. </a:t>
            </a:r>
            <a:endParaRPr lang="es-EC" sz="1200" dirty="0"/>
          </a:p>
        </p:txBody>
      </p:sp>
      <p:sp>
        <p:nvSpPr>
          <p:cNvPr id="25" name="CuadroTexto 32">
            <a:extLst>
              <a:ext uri="{FF2B5EF4-FFF2-40B4-BE49-F238E27FC236}">
                <a16:creationId xmlns:a16="http://schemas.microsoft.com/office/drawing/2014/main" xmlns="" id="{44ECBDB5-AD7C-8C45-B5F4-52A714D982A9}"/>
              </a:ext>
            </a:extLst>
          </p:cNvPr>
          <p:cNvSpPr txBox="1"/>
          <p:nvPr/>
        </p:nvSpPr>
        <p:spPr>
          <a:xfrm>
            <a:off x="561059" y="5758019"/>
            <a:ext cx="2174659" cy="523220"/>
          </a:xfrm>
          <a:prstGeom prst="rect">
            <a:avLst/>
          </a:prstGeom>
          <a:noFill/>
        </p:spPr>
        <p:txBody>
          <a:bodyPr wrap="square" rtlCol="0">
            <a:spAutoFit/>
          </a:bodyPr>
          <a:lstStyle/>
          <a:p>
            <a:pPr algn="ctr"/>
            <a:r>
              <a:rPr lang="es-EC" sz="1400" b="1" dirty="0"/>
              <a:t>Teoría de la burocracia</a:t>
            </a:r>
          </a:p>
          <a:p>
            <a:pPr algn="ctr"/>
            <a:r>
              <a:rPr lang="es-EC" sz="1400" b="1" dirty="0"/>
              <a:t>(Max Weber)</a:t>
            </a:r>
          </a:p>
        </p:txBody>
      </p:sp>
      <p:sp>
        <p:nvSpPr>
          <p:cNvPr id="2" name="Rectángulo 33"/>
          <p:cNvSpPr/>
          <p:nvPr/>
        </p:nvSpPr>
        <p:spPr>
          <a:xfrm>
            <a:off x="5628798" y="999838"/>
            <a:ext cx="1668816" cy="1754326"/>
          </a:xfrm>
          <a:prstGeom prst="rect">
            <a:avLst/>
          </a:prstGeom>
          <a:noFill/>
        </p:spPr>
        <p:txBody>
          <a:bodyPr wrap="square" rtlCol="0">
            <a:spAutoFit/>
          </a:bodyPr>
          <a:lstStyle/>
          <a:p>
            <a:r>
              <a:rPr lang="es-MX" sz="1200" dirty="0"/>
              <a:t>* Las organizaciones son el resultado de un subsistema de la sociedad</a:t>
            </a:r>
            <a:br>
              <a:rPr lang="es-MX" sz="1200" dirty="0"/>
            </a:br>
            <a:r>
              <a:rPr lang="es-MX" sz="1200" dirty="0"/>
              <a:t>* Se establecieron roles que los actores dentro del medio organizacional deben de cumplir </a:t>
            </a:r>
          </a:p>
        </p:txBody>
      </p:sp>
      <p:sp>
        <p:nvSpPr>
          <p:cNvPr id="3" name="Rectángulo 34"/>
          <p:cNvSpPr/>
          <p:nvPr/>
        </p:nvSpPr>
        <p:spPr>
          <a:xfrm>
            <a:off x="3006577" y="1216363"/>
            <a:ext cx="2018627" cy="1429043"/>
          </a:xfrm>
          <a:prstGeom prst="rect">
            <a:avLst/>
          </a:prstGeom>
          <a:noFill/>
        </p:spPr>
        <p:txBody>
          <a:bodyPr wrap="square" rtlCol="0">
            <a:spAutoFit/>
          </a:bodyPr>
          <a:lstStyle/>
          <a:p>
            <a:r>
              <a:rPr lang="es-MX" sz="1200" dirty="0"/>
              <a:t>* Nace el término clima organizacional</a:t>
            </a:r>
            <a:br>
              <a:rPr lang="es-MX" sz="1200" dirty="0"/>
            </a:br>
            <a:r>
              <a:rPr lang="es-MX" sz="1200" dirty="0"/>
              <a:t>* Relación entre el ser humano y el ambiente</a:t>
            </a:r>
            <a:br>
              <a:rPr lang="es-MX" sz="1200" dirty="0"/>
            </a:br>
            <a:r>
              <a:rPr lang="es-MX" sz="1200" dirty="0"/>
              <a:t>* Caracterizar la situación en su totalidad en lugar de individualmente </a:t>
            </a:r>
          </a:p>
        </p:txBody>
      </p:sp>
      <p:sp>
        <p:nvSpPr>
          <p:cNvPr id="4" name="Rectángulo 35"/>
          <p:cNvSpPr/>
          <p:nvPr/>
        </p:nvSpPr>
        <p:spPr>
          <a:xfrm>
            <a:off x="7649774" y="1054340"/>
            <a:ext cx="1762491" cy="1384995"/>
          </a:xfrm>
          <a:prstGeom prst="rect">
            <a:avLst/>
          </a:prstGeom>
          <a:noFill/>
        </p:spPr>
        <p:txBody>
          <a:bodyPr wrap="square" rtlCol="0">
            <a:spAutoFit/>
          </a:bodyPr>
          <a:lstStyle/>
          <a:p>
            <a:r>
              <a:rPr lang="es-MX" sz="1200" dirty="0"/>
              <a:t>*Analiza a las organizaciones como una estructura que esta compuesto por partes que son independientes la una de la otra </a:t>
            </a:r>
          </a:p>
        </p:txBody>
      </p:sp>
      <p:sp>
        <p:nvSpPr>
          <p:cNvPr id="26" name="Rectángulo 36"/>
          <p:cNvSpPr/>
          <p:nvPr/>
        </p:nvSpPr>
        <p:spPr>
          <a:xfrm>
            <a:off x="9863597" y="855876"/>
            <a:ext cx="2326816" cy="1938992"/>
          </a:xfrm>
          <a:prstGeom prst="rect">
            <a:avLst/>
          </a:prstGeom>
          <a:noFill/>
        </p:spPr>
        <p:txBody>
          <a:bodyPr wrap="square" rtlCol="0">
            <a:spAutoFit/>
          </a:bodyPr>
          <a:lstStyle/>
          <a:p>
            <a:r>
              <a:rPr lang="es-MX" sz="1200" dirty="0"/>
              <a:t>* Interpretación de las causas y efectos de la naturaleza de los climas</a:t>
            </a:r>
          </a:p>
          <a:p>
            <a:r>
              <a:rPr lang="es-MX" sz="1200" dirty="0"/>
              <a:t>* Se basa en leyes, normas, políticas, deberes y obligaciones</a:t>
            </a:r>
          </a:p>
          <a:p>
            <a:r>
              <a:rPr lang="es-MX" sz="1200" dirty="0"/>
              <a:t>* Existen variables que influyen en la percepción individual del clima organizacional: causales, intermedias y finales</a:t>
            </a:r>
          </a:p>
        </p:txBody>
      </p:sp>
      <p:sp>
        <p:nvSpPr>
          <p:cNvPr id="27" name="CuadroTexto 26"/>
          <p:cNvSpPr txBox="1"/>
          <p:nvPr/>
        </p:nvSpPr>
        <p:spPr>
          <a:xfrm>
            <a:off x="8111430" y="44624"/>
            <a:ext cx="3936402" cy="817245"/>
          </a:xfrm>
          <a:prstGeom prst="flowChartAlternateProcess">
            <a:avLst/>
          </a:prstGeom>
          <a:ln w="28575">
            <a:solidFill>
              <a:srgbClr val="00DA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EC" sz="1400" dirty="0"/>
              <a:t>Identificar el marco teórico para realizar el estudio de las habilidades directivas y el clima organizacional.</a:t>
            </a:r>
            <a:endParaRPr lang="es-MX" sz="1400" dirty="0"/>
          </a:p>
        </p:txBody>
      </p:sp>
      <p:pic>
        <p:nvPicPr>
          <p:cNvPr id="28" name="Imagen 2" descr="Imagen que contiene cuarto&#10;&#10;Descripción generada con confianza muy alta">
            <a:extLst>
              <a:ext uri="{FF2B5EF4-FFF2-40B4-BE49-F238E27FC236}">
                <a16:creationId xmlns:a16="http://schemas.microsoft.com/office/drawing/2014/main" xmlns="" id="{AE78FB52-C311-4B69-9745-BB541BA8202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901877">
            <a:off x="6977581" y="-91115"/>
            <a:ext cx="1288718" cy="866281"/>
          </a:xfrm>
          <a:prstGeom prst="rect">
            <a:avLst/>
          </a:prstGeom>
        </p:spPr>
      </p:pic>
      <p:sp>
        <p:nvSpPr>
          <p:cNvPr id="29" name="Elipse 28"/>
          <p:cNvSpPr/>
          <p:nvPr/>
        </p:nvSpPr>
        <p:spPr>
          <a:xfrm>
            <a:off x="7573724" y="151961"/>
            <a:ext cx="469709" cy="4448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1</a:t>
            </a:r>
          </a:p>
        </p:txBody>
      </p:sp>
    </p:spTree>
    <p:extLst>
      <p:ext uri="{BB962C8B-B14F-4D97-AF65-F5344CB8AC3E}">
        <p14:creationId xmlns:p14="http://schemas.microsoft.com/office/powerpoint/2010/main" val="320556200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99">
            <a:extLst>
              <a:ext uri="{FF2B5EF4-FFF2-40B4-BE49-F238E27FC236}">
                <a16:creationId xmlns:a16="http://schemas.microsoft.com/office/drawing/2014/main" xmlns="" id="{5FCB8749-92AB-4ACD-B955-42BDA3D60E6F}"/>
              </a:ext>
            </a:extLst>
          </p:cNvPr>
          <p:cNvPicPr>
            <a:picLocks noChangeAspect="1"/>
          </p:cNvPicPr>
          <p:nvPr/>
        </p:nvPicPr>
        <p:blipFill>
          <a:blip r:embed="rId3">
            <a:clrChange>
              <a:clrFrom>
                <a:srgbClr val="F6F6F6"/>
              </a:clrFrom>
              <a:clrTo>
                <a:srgbClr val="F6F6F6">
                  <a:alpha val="0"/>
                </a:srgbClr>
              </a:clrTo>
            </a:clrChange>
          </a:blip>
          <a:stretch>
            <a:fillRect/>
          </a:stretch>
        </p:blipFill>
        <p:spPr>
          <a:xfrm>
            <a:off x="2294886" y="1499046"/>
            <a:ext cx="4581669" cy="3888246"/>
          </a:xfrm>
          <a:prstGeom prst="rect">
            <a:avLst/>
          </a:prstGeom>
        </p:spPr>
      </p:pic>
      <p:grpSp>
        <p:nvGrpSpPr>
          <p:cNvPr id="6" name="Grupo 1"/>
          <p:cNvGrpSpPr/>
          <p:nvPr/>
        </p:nvGrpSpPr>
        <p:grpSpPr>
          <a:xfrm>
            <a:off x="95534" y="109182"/>
            <a:ext cx="2429301" cy="807486"/>
            <a:chOff x="95534" y="109182"/>
            <a:chExt cx="2429301" cy="807486"/>
          </a:xfrm>
        </p:grpSpPr>
        <p:pic>
          <p:nvPicPr>
            <p:cNvPr id="7" name="Imagen 6">
              <a:extLst>
                <a:ext uri="{FF2B5EF4-FFF2-40B4-BE49-F238E27FC236}">
                  <a16:creationId xmlns:a16="http://schemas.microsoft.com/office/drawing/2014/main" xmlns="" id="{F423760E-867B-F845-BD70-22A4238927D3}"/>
                </a:ext>
              </a:extLst>
            </p:cNvPr>
            <p:cNvPicPr>
              <a:picLocks noChangeAspect="1"/>
            </p:cNvPicPr>
            <p:nvPr/>
          </p:nvPicPr>
          <p:blipFill>
            <a:blip r:embed="rId4"/>
            <a:stretch>
              <a:fillRect/>
            </a:stretch>
          </p:blipFill>
          <p:spPr>
            <a:xfrm>
              <a:off x="95534" y="109182"/>
              <a:ext cx="2429301" cy="807486"/>
            </a:xfrm>
            <a:prstGeom prst="rect">
              <a:avLst/>
            </a:prstGeom>
          </p:spPr>
        </p:pic>
        <p:sp>
          <p:nvSpPr>
            <p:cNvPr id="8" name="CuadroTexto 7"/>
            <p:cNvSpPr txBox="1"/>
            <p:nvPr/>
          </p:nvSpPr>
          <p:spPr>
            <a:xfrm>
              <a:off x="95534" y="294553"/>
              <a:ext cx="832514" cy="461665"/>
            </a:xfrm>
            <a:prstGeom prst="rect">
              <a:avLst/>
            </a:prstGeom>
            <a:noFill/>
          </p:spPr>
          <p:txBody>
            <a:bodyPr wrap="square" rtlCol="0">
              <a:spAutoFit/>
            </a:bodyPr>
            <a:lstStyle/>
            <a:p>
              <a:pPr algn="ctr"/>
              <a:r>
                <a:rPr lang="es-MX" sz="1200" b="1" dirty="0"/>
                <a:t>Capítulo I</a:t>
              </a:r>
            </a:p>
          </p:txBody>
        </p:sp>
        <p:sp>
          <p:nvSpPr>
            <p:cNvPr id="9" name="CuadroTexto 8"/>
            <p:cNvSpPr txBox="1"/>
            <p:nvPr/>
          </p:nvSpPr>
          <p:spPr>
            <a:xfrm>
              <a:off x="885573" y="377594"/>
              <a:ext cx="1596787" cy="523220"/>
            </a:xfrm>
            <a:prstGeom prst="rect">
              <a:avLst/>
            </a:prstGeom>
            <a:noFill/>
          </p:spPr>
          <p:txBody>
            <a:bodyPr wrap="square" rtlCol="0" anchor="t">
              <a:spAutoFit/>
            </a:bodyPr>
            <a:lstStyle/>
            <a:p>
              <a:r>
                <a:rPr lang="es-MX" sz="1400" b="1" dirty="0"/>
                <a:t>Marco teórico</a:t>
              </a:r>
            </a:p>
            <a:p>
              <a:r>
                <a:rPr lang="es-MX" sz="1400" b="1" dirty="0">
                  <a:cs typeface="Arial"/>
                </a:rPr>
                <a:t>CO - Concepto</a:t>
              </a:r>
            </a:p>
          </p:txBody>
        </p:sp>
      </p:grpSp>
      <p:sp>
        <p:nvSpPr>
          <p:cNvPr id="4" name="TextBox 3">
            <a:extLst>
              <a:ext uri="{FF2B5EF4-FFF2-40B4-BE49-F238E27FC236}">
                <a16:creationId xmlns:a16="http://schemas.microsoft.com/office/drawing/2014/main" xmlns="" id="{1C4F8819-D4EB-4BF5-ADD1-F50D840722FB}"/>
              </a:ext>
            </a:extLst>
          </p:cNvPr>
          <p:cNvSpPr txBox="1"/>
          <p:nvPr/>
        </p:nvSpPr>
        <p:spPr>
          <a:xfrm>
            <a:off x="660135" y="3441280"/>
            <a:ext cx="175211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C" dirty="0">
                <a:latin typeface="Times New Roman"/>
              </a:rPr>
              <a:t>Personalidad o el carácter de la organización</a:t>
            </a:r>
            <a:endParaRPr lang="en-US" dirty="0">
              <a:cs typeface="Arial"/>
            </a:endParaRPr>
          </a:p>
        </p:txBody>
      </p:sp>
      <p:sp>
        <p:nvSpPr>
          <p:cNvPr id="5" name="TextBox 4">
            <a:extLst>
              <a:ext uri="{FF2B5EF4-FFF2-40B4-BE49-F238E27FC236}">
                <a16:creationId xmlns:a16="http://schemas.microsoft.com/office/drawing/2014/main" xmlns="" id="{4A078E11-5525-4F87-A041-F15DE763F115}"/>
              </a:ext>
            </a:extLst>
          </p:cNvPr>
          <p:cNvSpPr txBox="1"/>
          <p:nvPr/>
        </p:nvSpPr>
        <p:spPr>
          <a:xfrm>
            <a:off x="1792811" y="2392743"/>
            <a:ext cx="124240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C" dirty="0">
                <a:latin typeface="Times New Roman"/>
              </a:rPr>
              <a:t>Ambiente interno</a:t>
            </a:r>
            <a:endParaRPr lang="en-US" dirty="0"/>
          </a:p>
        </p:txBody>
      </p:sp>
      <p:sp>
        <p:nvSpPr>
          <p:cNvPr id="11" name="TextBox 10">
            <a:extLst>
              <a:ext uri="{FF2B5EF4-FFF2-40B4-BE49-F238E27FC236}">
                <a16:creationId xmlns:a16="http://schemas.microsoft.com/office/drawing/2014/main" xmlns="" id="{E00A54B7-C3AA-4D9E-9FD5-C894485D6ABF}"/>
              </a:ext>
            </a:extLst>
          </p:cNvPr>
          <p:cNvSpPr txBox="1"/>
          <p:nvPr/>
        </p:nvSpPr>
        <p:spPr>
          <a:xfrm>
            <a:off x="9381730" y="1627593"/>
            <a:ext cx="25308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C" dirty="0">
                <a:latin typeface="Times New Roman"/>
              </a:rPr>
              <a:t>* Interés</a:t>
            </a:r>
            <a:endParaRPr lang="en-US" dirty="0">
              <a:latin typeface="Arial"/>
              <a:cs typeface="Arial"/>
            </a:endParaRPr>
          </a:p>
          <a:p>
            <a:r>
              <a:rPr lang="es-EC" dirty="0">
                <a:latin typeface="Times New Roman"/>
              </a:rPr>
              <a:t>* Colaboración</a:t>
            </a:r>
            <a:endParaRPr lang="en-US" dirty="0">
              <a:latin typeface="Arial"/>
              <a:cs typeface="Arial"/>
            </a:endParaRPr>
          </a:p>
          <a:p>
            <a:r>
              <a:rPr lang="es-EC" dirty="0">
                <a:latin typeface="Times New Roman"/>
              </a:rPr>
              <a:t>* Buen desempeño</a:t>
            </a:r>
            <a:endParaRPr lang="es-EC" dirty="0">
              <a:latin typeface="Times New Roman"/>
              <a:cs typeface="Times New Roman"/>
            </a:endParaRPr>
          </a:p>
        </p:txBody>
      </p:sp>
      <p:sp>
        <p:nvSpPr>
          <p:cNvPr id="12" name="TextBox 11">
            <a:extLst>
              <a:ext uri="{FF2B5EF4-FFF2-40B4-BE49-F238E27FC236}">
                <a16:creationId xmlns:a16="http://schemas.microsoft.com/office/drawing/2014/main" xmlns="" id="{361BB1C9-B7BC-4B23-B1E9-57E15C505A5B}"/>
              </a:ext>
            </a:extLst>
          </p:cNvPr>
          <p:cNvSpPr txBox="1"/>
          <p:nvPr/>
        </p:nvSpPr>
        <p:spPr>
          <a:xfrm>
            <a:off x="9381730" y="4744866"/>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C" dirty="0">
                <a:latin typeface="Times New Roman"/>
              </a:rPr>
              <a:t>* Insatisfacción</a:t>
            </a:r>
            <a:endParaRPr lang="en-US" dirty="0">
              <a:latin typeface="Arial"/>
              <a:cs typeface="Arial"/>
            </a:endParaRPr>
          </a:p>
          <a:p>
            <a:r>
              <a:rPr lang="es-EC" dirty="0">
                <a:latin typeface="Times New Roman"/>
              </a:rPr>
              <a:t>* Desinterés de los trabajadores</a:t>
            </a:r>
            <a:endParaRPr lang="en-US">
              <a:cs typeface="Arial"/>
            </a:endParaRPr>
          </a:p>
        </p:txBody>
      </p:sp>
      <p:sp>
        <p:nvSpPr>
          <p:cNvPr id="13" name="TextBox 12">
            <a:extLst>
              <a:ext uri="{FF2B5EF4-FFF2-40B4-BE49-F238E27FC236}">
                <a16:creationId xmlns:a16="http://schemas.microsoft.com/office/drawing/2014/main" xmlns="" id="{B7F3C57C-290F-4147-B6C4-340264E5CE2E}"/>
              </a:ext>
            </a:extLst>
          </p:cNvPr>
          <p:cNvSpPr txBox="1"/>
          <p:nvPr/>
        </p:nvSpPr>
        <p:spPr>
          <a:xfrm>
            <a:off x="6365985" y="2676132"/>
            <a:ext cx="88844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C" dirty="0" err="1">
                <a:latin typeface="Times New Roman"/>
              </a:rPr>
              <a:t>Spirit</a:t>
            </a:r>
            <a:endParaRPr lang="en-US" dirty="0" err="1"/>
          </a:p>
        </p:txBody>
      </p:sp>
      <p:sp>
        <p:nvSpPr>
          <p:cNvPr id="14" name="TextBox 13">
            <a:extLst>
              <a:ext uri="{FF2B5EF4-FFF2-40B4-BE49-F238E27FC236}">
                <a16:creationId xmlns:a16="http://schemas.microsoft.com/office/drawing/2014/main" xmlns="" id="{9CC4E995-78A1-4AF3-909D-DC0859C29D5C}"/>
              </a:ext>
            </a:extLst>
          </p:cNvPr>
          <p:cNvSpPr txBox="1"/>
          <p:nvPr/>
        </p:nvSpPr>
        <p:spPr>
          <a:xfrm>
            <a:off x="3152020" y="862444"/>
            <a:ext cx="295557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C" dirty="0">
                <a:latin typeface="Times New Roman"/>
              </a:rPr>
              <a:t>Herramienta administrativa fundamental</a:t>
            </a:r>
            <a:endParaRPr lang="es-EC" dirty="0">
              <a:latin typeface="Times New Roman"/>
              <a:cs typeface="Times New Roman"/>
            </a:endParaRPr>
          </a:p>
        </p:txBody>
      </p:sp>
      <p:sp>
        <p:nvSpPr>
          <p:cNvPr id="104" name="TextBox 103">
            <a:extLst>
              <a:ext uri="{FF2B5EF4-FFF2-40B4-BE49-F238E27FC236}">
                <a16:creationId xmlns:a16="http://schemas.microsoft.com/office/drawing/2014/main" xmlns="" id="{8BC16E1E-0DD4-4C72-971F-1BDA4821E341}"/>
              </a:ext>
            </a:extLst>
          </p:cNvPr>
          <p:cNvSpPr txBox="1"/>
          <p:nvPr/>
        </p:nvSpPr>
        <p:spPr>
          <a:xfrm>
            <a:off x="7470342" y="3625484"/>
            <a:ext cx="12990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C" b="1" dirty="0">
                <a:latin typeface="Times New Roman"/>
              </a:rPr>
              <a:t>Motivación</a:t>
            </a:r>
            <a:endParaRPr lang="en-US" dirty="0"/>
          </a:p>
        </p:txBody>
      </p:sp>
      <p:sp>
        <p:nvSpPr>
          <p:cNvPr id="105" name="Arrow: Up 104">
            <a:extLst>
              <a:ext uri="{FF2B5EF4-FFF2-40B4-BE49-F238E27FC236}">
                <a16:creationId xmlns:a16="http://schemas.microsoft.com/office/drawing/2014/main" xmlns="" id="{0B9C6AAF-F7F8-45C9-8EFA-BD3FF627101F}"/>
              </a:ext>
            </a:extLst>
          </p:cNvPr>
          <p:cNvSpPr/>
          <p:nvPr/>
        </p:nvSpPr>
        <p:spPr>
          <a:xfrm rot="10800000">
            <a:off x="7877546" y="4101689"/>
            <a:ext cx="481760" cy="9776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Arrow: Up 105">
            <a:extLst>
              <a:ext uri="{FF2B5EF4-FFF2-40B4-BE49-F238E27FC236}">
                <a16:creationId xmlns:a16="http://schemas.microsoft.com/office/drawing/2014/main" xmlns="" id="{D721E576-B721-4925-BAA4-20DF4057A826}"/>
              </a:ext>
            </a:extLst>
          </p:cNvPr>
          <p:cNvSpPr/>
          <p:nvPr/>
        </p:nvSpPr>
        <p:spPr>
          <a:xfrm>
            <a:off x="7883461" y="2543053"/>
            <a:ext cx="481760" cy="977690"/>
          </a:xfrm>
          <a:prstGeom prst="upArrow">
            <a:avLst/>
          </a:prstGeom>
          <a:solidFill>
            <a:srgbClr val="00B050"/>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xmlns="" id="{719FADF5-D7F4-4359-88F3-60BDA1948046}"/>
              </a:ext>
            </a:extLst>
          </p:cNvPr>
          <p:cNvSpPr txBox="1"/>
          <p:nvPr/>
        </p:nvSpPr>
        <p:spPr>
          <a:xfrm>
            <a:off x="7778419" y="2024338"/>
            <a:ext cx="6619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C" b="1" dirty="0">
                <a:latin typeface="Times New Roman"/>
                <a:cs typeface="Times New Roman"/>
              </a:rPr>
              <a:t>Alta</a:t>
            </a:r>
          </a:p>
        </p:txBody>
      </p:sp>
      <p:sp>
        <p:nvSpPr>
          <p:cNvPr id="108" name="TextBox 107">
            <a:extLst>
              <a:ext uri="{FF2B5EF4-FFF2-40B4-BE49-F238E27FC236}">
                <a16:creationId xmlns:a16="http://schemas.microsoft.com/office/drawing/2014/main" xmlns="" id="{881FECDD-2C51-4CCC-BCA8-B2705C6422C3}"/>
              </a:ext>
            </a:extLst>
          </p:cNvPr>
          <p:cNvSpPr txBox="1"/>
          <p:nvPr/>
        </p:nvSpPr>
        <p:spPr>
          <a:xfrm>
            <a:off x="7798415" y="5198289"/>
            <a:ext cx="6619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C" b="1" dirty="0">
                <a:latin typeface="Times New Roman"/>
                <a:cs typeface="Times New Roman"/>
              </a:rPr>
              <a:t>Baja</a:t>
            </a:r>
          </a:p>
        </p:txBody>
      </p:sp>
      <p:sp>
        <p:nvSpPr>
          <p:cNvPr id="109" name="TextBox 108">
            <a:extLst>
              <a:ext uri="{FF2B5EF4-FFF2-40B4-BE49-F238E27FC236}">
                <a16:creationId xmlns:a16="http://schemas.microsoft.com/office/drawing/2014/main" xmlns="" id="{835BFC5E-67A4-44ED-B4DD-B63107984835}"/>
              </a:ext>
            </a:extLst>
          </p:cNvPr>
          <p:cNvSpPr txBox="1"/>
          <p:nvPr/>
        </p:nvSpPr>
        <p:spPr>
          <a:xfrm>
            <a:off x="3364396" y="579340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C" dirty="0">
                <a:latin typeface="Times New Roman"/>
              </a:rPr>
              <a:t>(Gellerman,1960)</a:t>
            </a:r>
            <a:endParaRPr lang="en-US" dirty="0"/>
          </a:p>
        </p:txBody>
      </p:sp>
      <p:pic>
        <p:nvPicPr>
          <p:cNvPr id="2" name="Imagen 1"/>
          <p:cNvPicPr>
            <a:picLocks noChangeAspect="1"/>
          </p:cNvPicPr>
          <p:nvPr/>
        </p:nvPicPr>
        <p:blipFill>
          <a:blip r:embed="rId5"/>
          <a:stretch>
            <a:fillRect/>
          </a:stretch>
        </p:blipFill>
        <p:spPr>
          <a:xfrm>
            <a:off x="3466711" y="2475578"/>
            <a:ext cx="1933575" cy="3038475"/>
          </a:xfrm>
          <a:prstGeom prst="rect">
            <a:avLst/>
          </a:prstGeom>
        </p:spPr>
      </p:pic>
    </p:spTree>
    <p:extLst>
      <p:ext uri="{BB962C8B-B14F-4D97-AF65-F5344CB8AC3E}">
        <p14:creationId xmlns:p14="http://schemas.microsoft.com/office/powerpoint/2010/main" val="324349194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cstate="print">
            <a:extLst>
              <a:ext uri="{28A0092B-C50C-407E-A947-70E740481C1C}">
                <a14:useLocalDpi xmlns:a14="http://schemas.microsoft.com/office/drawing/2010/main"/>
              </a:ext>
            </a:extLst>
          </a:blip>
          <a:srcRect l="24080" t="18308" r="22968" b="13576"/>
          <a:stretch/>
        </p:blipFill>
        <p:spPr bwMode="auto">
          <a:xfrm>
            <a:off x="6338850" y="1586447"/>
            <a:ext cx="4032448" cy="3672409"/>
          </a:xfrm>
          <a:prstGeom prst="rect">
            <a:avLst/>
          </a:prstGeom>
          <a:ln>
            <a:noFill/>
          </a:ln>
          <a:extLst>
            <a:ext uri="{53640926-AAD7-44D8-BBD7-CCE9431645EC}">
              <a14:shadowObscured xmlns:a14="http://schemas.microsoft.com/office/drawing/2010/main"/>
            </a:ext>
          </a:extLst>
        </p:spPr>
      </p:pic>
      <p:sp>
        <p:nvSpPr>
          <p:cNvPr id="13" name="Rectángulo 12"/>
          <p:cNvSpPr/>
          <p:nvPr/>
        </p:nvSpPr>
        <p:spPr>
          <a:xfrm>
            <a:off x="578105" y="2661359"/>
            <a:ext cx="3214887" cy="1384995"/>
          </a:xfrm>
          <a:prstGeom prst="rect">
            <a:avLst/>
          </a:prstGeom>
          <a:noFill/>
        </p:spPr>
        <p:txBody>
          <a:bodyPr wrap="square" lIns="91440" tIns="45720" rIns="91440" bIns="45720">
            <a:spAutoFit/>
          </a:bodyPr>
          <a:lstStyle/>
          <a:p>
            <a:pPr algn="ctr"/>
            <a:r>
              <a:rPr lang="es-ES" sz="2800" dirty="0">
                <a:ln w="0"/>
                <a:effectLst>
                  <a:outerShdw blurRad="38100" dist="19050" dir="2700000" algn="tl" rotWithShape="0">
                    <a:schemeClr val="dk1">
                      <a:alpha val="40000"/>
                    </a:schemeClr>
                  </a:outerShdw>
                </a:effectLst>
              </a:rPr>
              <a:t>Modelo Valores en competencia</a:t>
            </a:r>
          </a:p>
          <a:p>
            <a:pPr algn="ctr"/>
            <a:endParaRPr lang="es-ES" sz="2800" dirty="0">
              <a:ln w="0"/>
              <a:effectLst>
                <a:outerShdw blurRad="38100" dist="19050" dir="2700000" algn="tl" rotWithShape="0">
                  <a:schemeClr val="dk1">
                    <a:alpha val="40000"/>
                  </a:schemeClr>
                </a:outerShdw>
              </a:effectLst>
            </a:endParaRPr>
          </a:p>
        </p:txBody>
      </p:sp>
      <p:sp>
        <p:nvSpPr>
          <p:cNvPr id="14" name="Flecha curvada hacia abajo 13"/>
          <p:cNvSpPr/>
          <p:nvPr/>
        </p:nvSpPr>
        <p:spPr>
          <a:xfrm flipH="1">
            <a:off x="8067042" y="2921150"/>
            <a:ext cx="720080" cy="28803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5" name="Flecha curvada hacia abajo 14"/>
          <p:cNvSpPr/>
          <p:nvPr/>
        </p:nvSpPr>
        <p:spPr>
          <a:xfrm flipV="1">
            <a:off x="8067042" y="3571284"/>
            <a:ext cx="720080" cy="28803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6" name="Rectángulo 15"/>
          <p:cNvSpPr/>
          <p:nvPr/>
        </p:nvSpPr>
        <p:spPr>
          <a:xfrm>
            <a:off x="10210348" y="1341536"/>
            <a:ext cx="1774727" cy="18051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C" sz="1200" dirty="0">
                <a:solidFill>
                  <a:sysClr val="windowText" lastClr="000000"/>
                </a:solidFill>
              </a:rPr>
              <a:t>Innovación y flexibilidad</a:t>
            </a:r>
          </a:p>
          <a:p>
            <a:pPr marL="285750" indent="-285750">
              <a:buFont typeface="Arial" panose="020B0604020202020204" pitchFamily="34" charset="0"/>
              <a:buChar char="•"/>
            </a:pPr>
            <a:r>
              <a:rPr lang="es-EC" sz="1200" dirty="0">
                <a:solidFill>
                  <a:sysClr val="windowText" lastClr="000000"/>
                </a:solidFill>
              </a:rPr>
              <a:t>Reflexividad</a:t>
            </a:r>
            <a:endParaRPr lang="es-MX" sz="1200" dirty="0">
              <a:solidFill>
                <a:sysClr val="windowText" lastClr="000000"/>
              </a:solidFill>
            </a:endParaRPr>
          </a:p>
          <a:p>
            <a:pPr marL="285750" indent="-285750">
              <a:buFont typeface="Arial" panose="020B0604020202020204" pitchFamily="34" charset="0"/>
              <a:buChar char="•"/>
            </a:pPr>
            <a:r>
              <a:rPr lang="es-EC" sz="1200" dirty="0">
                <a:solidFill>
                  <a:sysClr val="windowText" lastClr="000000"/>
                </a:solidFill>
              </a:rPr>
              <a:t>Tecnología </a:t>
            </a:r>
            <a:endParaRPr lang="es-MX" sz="1200" dirty="0">
              <a:solidFill>
                <a:sysClr val="windowText" lastClr="000000"/>
              </a:solidFill>
            </a:endParaRPr>
          </a:p>
        </p:txBody>
      </p:sp>
      <p:sp>
        <p:nvSpPr>
          <p:cNvPr id="17" name="Rectángulo 16"/>
          <p:cNvSpPr/>
          <p:nvPr/>
        </p:nvSpPr>
        <p:spPr>
          <a:xfrm>
            <a:off x="4476859" y="1586447"/>
            <a:ext cx="2254146" cy="1560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es-MX" sz="1200" dirty="0">
                <a:solidFill>
                  <a:sysClr val="windowText" lastClr="000000"/>
                </a:solidFill>
              </a:rPr>
              <a:t>Bienestar de empleado</a:t>
            </a:r>
          </a:p>
          <a:p>
            <a:pPr marL="285750" indent="-285750">
              <a:buFont typeface="Arial" panose="020B0604020202020204" pitchFamily="34" charset="0"/>
              <a:buChar char="•"/>
            </a:pPr>
            <a:r>
              <a:rPr lang="es-EC" sz="1200" dirty="0">
                <a:solidFill>
                  <a:sysClr val="windowText" lastClr="000000"/>
                </a:solidFill>
              </a:rPr>
              <a:t>Autonomía</a:t>
            </a:r>
            <a:endParaRPr lang="es-MX" sz="1200" dirty="0">
              <a:solidFill>
                <a:sysClr val="windowText" lastClr="000000"/>
              </a:solidFill>
            </a:endParaRPr>
          </a:p>
          <a:p>
            <a:pPr marL="285750" indent="-285750">
              <a:buFont typeface="Arial" panose="020B0604020202020204" pitchFamily="34" charset="0"/>
              <a:buChar char="•"/>
            </a:pPr>
            <a:r>
              <a:rPr lang="es-EC" sz="1200" dirty="0">
                <a:solidFill>
                  <a:sysClr val="windowText" lastClr="000000"/>
                </a:solidFill>
              </a:rPr>
              <a:t>Integración</a:t>
            </a:r>
            <a:endParaRPr lang="es-MX" sz="1200" dirty="0">
              <a:solidFill>
                <a:sysClr val="windowText" lastClr="000000"/>
              </a:solidFill>
            </a:endParaRPr>
          </a:p>
          <a:p>
            <a:pPr marL="285750" indent="-285750">
              <a:buFont typeface="Arial" panose="020B0604020202020204" pitchFamily="34" charset="0"/>
              <a:buChar char="•"/>
            </a:pPr>
            <a:r>
              <a:rPr lang="es-EC" sz="1200" dirty="0">
                <a:solidFill>
                  <a:sysClr val="windowText" lastClr="000000"/>
                </a:solidFill>
              </a:rPr>
              <a:t>Involucramiento y comunicación</a:t>
            </a:r>
            <a:endParaRPr lang="es-MX" sz="1200" dirty="0">
              <a:solidFill>
                <a:sysClr val="windowText" lastClr="000000"/>
              </a:solidFill>
            </a:endParaRPr>
          </a:p>
          <a:p>
            <a:pPr marL="285750" indent="-285750">
              <a:buFont typeface="Arial" panose="020B0604020202020204" pitchFamily="34" charset="0"/>
              <a:buChar char="•"/>
            </a:pPr>
            <a:r>
              <a:rPr lang="es-EC" sz="1200" dirty="0">
                <a:solidFill>
                  <a:sysClr val="windowText" lastClr="000000"/>
                </a:solidFill>
              </a:rPr>
              <a:t>Apoyo del supervisor</a:t>
            </a:r>
          </a:p>
          <a:p>
            <a:pPr marL="285750" indent="-285750">
              <a:buFont typeface="Arial" panose="020B0604020202020204" pitchFamily="34" charset="0"/>
              <a:buChar char="•"/>
            </a:pPr>
            <a:r>
              <a:rPr lang="es-MX" sz="1200" dirty="0">
                <a:solidFill>
                  <a:sysClr val="windowText" lastClr="000000"/>
                </a:solidFill>
              </a:rPr>
              <a:t>Énfasis en el entrenamiento</a:t>
            </a:r>
          </a:p>
          <a:p>
            <a:pPr marL="285750" indent="-285750">
              <a:buFont typeface="Arial" panose="020B0604020202020204" pitchFamily="34" charset="0"/>
              <a:buChar char="•"/>
            </a:pPr>
            <a:r>
              <a:rPr lang="es-EC" sz="1200" dirty="0">
                <a:solidFill>
                  <a:sysClr val="windowText" lastClr="000000"/>
                </a:solidFill>
              </a:rPr>
              <a:t>Ética</a:t>
            </a:r>
            <a:endParaRPr lang="es-MX" sz="1200" dirty="0">
              <a:solidFill>
                <a:sysClr val="windowText" lastClr="000000"/>
              </a:solidFill>
            </a:endParaRPr>
          </a:p>
        </p:txBody>
      </p:sp>
      <p:sp>
        <p:nvSpPr>
          <p:cNvPr id="19" name="Rectángulo 18"/>
          <p:cNvSpPr/>
          <p:nvPr/>
        </p:nvSpPr>
        <p:spPr>
          <a:xfrm>
            <a:off x="4476859" y="3715300"/>
            <a:ext cx="2084658" cy="1560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C" sz="1200" dirty="0">
                <a:solidFill>
                  <a:sysClr val="windowText" lastClr="000000"/>
                </a:solidFill>
              </a:rPr>
              <a:t>Tradición</a:t>
            </a:r>
          </a:p>
          <a:p>
            <a:pPr marL="285750" indent="-285750">
              <a:buFont typeface="Arial" panose="020B0604020202020204" pitchFamily="34" charset="0"/>
              <a:buChar char="•"/>
            </a:pPr>
            <a:r>
              <a:rPr lang="es-EC" sz="1200" dirty="0">
                <a:solidFill>
                  <a:sysClr val="windowText" lastClr="000000"/>
                </a:solidFill>
              </a:rPr>
              <a:t>Centralización</a:t>
            </a:r>
            <a:endParaRPr lang="es-MX" sz="1200" dirty="0">
              <a:solidFill>
                <a:sysClr val="windowText" lastClr="000000"/>
              </a:solidFill>
            </a:endParaRPr>
          </a:p>
          <a:p>
            <a:pPr marL="285750" indent="-285750">
              <a:buFont typeface="Arial" panose="020B0604020202020204" pitchFamily="34" charset="0"/>
              <a:buChar char="•"/>
            </a:pPr>
            <a:r>
              <a:rPr lang="es-EC" sz="1200" dirty="0">
                <a:solidFill>
                  <a:sysClr val="windowText" lastClr="000000"/>
                </a:solidFill>
              </a:rPr>
              <a:t>Complejidad</a:t>
            </a:r>
            <a:endParaRPr lang="es-MX" sz="1200" dirty="0">
              <a:solidFill>
                <a:sysClr val="windowText" lastClr="000000"/>
              </a:solidFill>
            </a:endParaRPr>
          </a:p>
          <a:p>
            <a:pPr marL="285750" indent="-285750">
              <a:buFont typeface="Arial" panose="020B0604020202020204" pitchFamily="34" charset="0"/>
              <a:buChar char="•"/>
            </a:pPr>
            <a:r>
              <a:rPr lang="es-EC" sz="1200" dirty="0">
                <a:solidFill>
                  <a:sysClr val="windowText" lastClr="000000"/>
                </a:solidFill>
              </a:rPr>
              <a:t>Tensión y estrés</a:t>
            </a:r>
            <a:endParaRPr lang="es-MX" sz="1200" dirty="0">
              <a:solidFill>
                <a:sysClr val="windowText" lastClr="000000"/>
              </a:solidFill>
            </a:endParaRPr>
          </a:p>
          <a:p>
            <a:pPr marL="285750" indent="-285750">
              <a:buFont typeface="Arial" panose="020B0604020202020204" pitchFamily="34" charset="0"/>
              <a:buChar char="•"/>
            </a:pPr>
            <a:r>
              <a:rPr lang="es-EC" sz="1200" dirty="0">
                <a:solidFill>
                  <a:sysClr val="windowText" lastClr="000000"/>
                </a:solidFill>
              </a:rPr>
              <a:t>Control</a:t>
            </a:r>
            <a:endParaRPr lang="es-MX" sz="1200" dirty="0">
              <a:solidFill>
                <a:sysClr val="windowText" lastClr="000000"/>
              </a:solidFill>
            </a:endParaRPr>
          </a:p>
          <a:p>
            <a:pPr marL="285750" indent="-285750">
              <a:buFont typeface="Arial" panose="020B0604020202020204" pitchFamily="34" charset="0"/>
              <a:buChar char="•"/>
            </a:pPr>
            <a:r>
              <a:rPr lang="es-EC" sz="1200" dirty="0">
                <a:solidFill>
                  <a:sysClr val="windowText" lastClr="000000"/>
                </a:solidFill>
              </a:rPr>
              <a:t>Poder</a:t>
            </a:r>
            <a:endParaRPr lang="es-MX" sz="1200" dirty="0">
              <a:solidFill>
                <a:sysClr val="windowText" lastClr="000000"/>
              </a:solidFill>
            </a:endParaRPr>
          </a:p>
          <a:p>
            <a:pPr marL="285750" indent="-285750">
              <a:buFont typeface="Arial" panose="020B0604020202020204" pitchFamily="34" charset="0"/>
              <a:buChar char="•"/>
            </a:pPr>
            <a:r>
              <a:rPr lang="es-EC" sz="1200" dirty="0">
                <a:solidFill>
                  <a:sysClr val="windowText" lastClr="000000"/>
                </a:solidFill>
              </a:rPr>
              <a:t>Gobernabilidad</a:t>
            </a:r>
            <a:endParaRPr lang="es-MX" sz="1200" dirty="0">
              <a:solidFill>
                <a:sysClr val="windowText" lastClr="000000"/>
              </a:solidFill>
            </a:endParaRPr>
          </a:p>
          <a:p>
            <a:pPr marL="285750" indent="-285750">
              <a:buFont typeface="Arial" panose="020B0604020202020204" pitchFamily="34" charset="0"/>
              <a:buChar char="•"/>
            </a:pPr>
            <a:endParaRPr lang="es-MX" sz="1200" dirty="0">
              <a:solidFill>
                <a:sysClr val="windowText" lastClr="000000"/>
              </a:solidFill>
            </a:endParaRPr>
          </a:p>
        </p:txBody>
      </p:sp>
      <p:sp>
        <p:nvSpPr>
          <p:cNvPr id="20" name="Rectángulo 19"/>
          <p:cNvSpPr/>
          <p:nvPr/>
        </p:nvSpPr>
        <p:spPr>
          <a:xfrm>
            <a:off x="10199662" y="3789040"/>
            <a:ext cx="1774727" cy="14127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es-EC" sz="1200" dirty="0">
                <a:solidFill>
                  <a:sysClr val="windowText" lastClr="000000"/>
                </a:solidFill>
              </a:rPr>
              <a:t>Claridad de metas</a:t>
            </a:r>
          </a:p>
          <a:p>
            <a:pPr marL="285750" indent="-285750">
              <a:buFont typeface="Arial" panose="020B0604020202020204" pitchFamily="34" charset="0"/>
              <a:buChar char="•"/>
            </a:pPr>
            <a:r>
              <a:rPr lang="es-EC" sz="1200" dirty="0">
                <a:solidFill>
                  <a:sysClr val="windowText" lastClr="000000"/>
                </a:solidFill>
              </a:rPr>
              <a:t>Esfuerzo</a:t>
            </a:r>
            <a:endParaRPr lang="es-MX" sz="1200" dirty="0">
              <a:solidFill>
                <a:sysClr val="windowText" lastClr="000000"/>
              </a:solidFill>
            </a:endParaRPr>
          </a:p>
          <a:p>
            <a:pPr marL="285750" indent="-285750">
              <a:buFont typeface="Arial" panose="020B0604020202020204" pitchFamily="34" charset="0"/>
              <a:buChar char="•"/>
            </a:pPr>
            <a:r>
              <a:rPr lang="es-EC" sz="1200" dirty="0">
                <a:solidFill>
                  <a:sysClr val="windowText" lastClr="000000"/>
                </a:solidFill>
              </a:rPr>
              <a:t>Calidad</a:t>
            </a:r>
            <a:endParaRPr lang="es-MX" sz="1200" dirty="0">
              <a:solidFill>
                <a:sysClr val="windowText" lastClr="000000"/>
              </a:solidFill>
            </a:endParaRPr>
          </a:p>
          <a:p>
            <a:pPr marL="285750" indent="-285750">
              <a:buFont typeface="Arial" panose="020B0604020202020204" pitchFamily="34" charset="0"/>
              <a:buChar char="•"/>
            </a:pPr>
            <a:r>
              <a:rPr lang="es-EC" sz="1200" dirty="0">
                <a:solidFill>
                  <a:sysClr val="windowText" lastClr="000000"/>
                </a:solidFill>
              </a:rPr>
              <a:t>Retroalimentación del desempeño</a:t>
            </a:r>
            <a:endParaRPr lang="es-MX" sz="1200" dirty="0">
              <a:solidFill>
                <a:sysClr val="windowText" lastClr="000000"/>
              </a:solidFill>
            </a:endParaRPr>
          </a:p>
          <a:p>
            <a:pPr marL="285750" indent="-285750">
              <a:buFont typeface="Arial" panose="020B0604020202020204" pitchFamily="34" charset="0"/>
              <a:buChar char="•"/>
            </a:pPr>
            <a:endParaRPr lang="es-MX" sz="1200" dirty="0">
              <a:solidFill>
                <a:sysClr val="windowText" lastClr="000000"/>
              </a:solidFill>
            </a:endParaRPr>
          </a:p>
        </p:txBody>
      </p:sp>
      <p:sp>
        <p:nvSpPr>
          <p:cNvPr id="21" name="CuadroTexto 20"/>
          <p:cNvSpPr txBox="1"/>
          <p:nvPr/>
        </p:nvSpPr>
        <p:spPr>
          <a:xfrm>
            <a:off x="6563258" y="53174"/>
            <a:ext cx="5400600" cy="817245"/>
          </a:xfrm>
          <a:prstGeom prst="flowChartAlternateProcess">
            <a:avLst/>
          </a:prstGeom>
          <a:ln w="28575">
            <a:solidFill>
              <a:srgbClr val="FF2EA7"/>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s-EC"/>
            </a:defPPr>
            <a:lvl1pPr>
              <a:defRPr sz="1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dirty="0"/>
              <a:t>Caracterizar el modelo de valores en competencia y el modelo de habilidades directivas esenciales de acuerdo con la perspectiva de los autores.</a:t>
            </a:r>
            <a:endParaRPr lang="es-MX" dirty="0"/>
          </a:p>
        </p:txBody>
      </p:sp>
      <p:pic>
        <p:nvPicPr>
          <p:cNvPr id="22" name="Imagen 2" descr="Imagen que contiene cuarto&#10;&#10;Descripción generada con confianza muy alta">
            <a:extLst>
              <a:ext uri="{FF2B5EF4-FFF2-40B4-BE49-F238E27FC236}">
                <a16:creationId xmlns:a16="http://schemas.microsoft.com/office/drawing/2014/main" xmlns="" id="{AE78FB52-C311-4B69-9745-BB541BA820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916788">
            <a:off x="5394487" y="-20864"/>
            <a:ext cx="1288718" cy="866281"/>
          </a:xfrm>
          <a:prstGeom prst="rect">
            <a:avLst/>
          </a:prstGeom>
        </p:spPr>
      </p:pic>
      <p:sp>
        <p:nvSpPr>
          <p:cNvPr id="23" name="Elipse 22"/>
          <p:cNvSpPr/>
          <p:nvPr/>
        </p:nvSpPr>
        <p:spPr>
          <a:xfrm>
            <a:off x="6019994" y="201461"/>
            <a:ext cx="469709" cy="4448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2</a:t>
            </a:r>
          </a:p>
        </p:txBody>
      </p:sp>
      <p:grpSp>
        <p:nvGrpSpPr>
          <p:cNvPr id="18" name="Grupo 1"/>
          <p:cNvGrpSpPr/>
          <p:nvPr/>
        </p:nvGrpSpPr>
        <p:grpSpPr>
          <a:xfrm>
            <a:off x="95534" y="109182"/>
            <a:ext cx="2429301" cy="807486"/>
            <a:chOff x="95534" y="109182"/>
            <a:chExt cx="2429301" cy="807486"/>
          </a:xfrm>
        </p:grpSpPr>
        <p:pic>
          <p:nvPicPr>
            <p:cNvPr id="24" name="Imagen 23">
              <a:extLst>
                <a:ext uri="{FF2B5EF4-FFF2-40B4-BE49-F238E27FC236}">
                  <a16:creationId xmlns:a16="http://schemas.microsoft.com/office/drawing/2014/main" xmlns="" id="{F423760E-867B-F845-BD70-22A4238927D3}"/>
                </a:ext>
              </a:extLst>
            </p:cNvPr>
            <p:cNvPicPr>
              <a:picLocks noChangeAspect="1"/>
            </p:cNvPicPr>
            <p:nvPr/>
          </p:nvPicPr>
          <p:blipFill>
            <a:blip r:embed="rId4"/>
            <a:stretch>
              <a:fillRect/>
            </a:stretch>
          </p:blipFill>
          <p:spPr>
            <a:xfrm>
              <a:off x="95534" y="109182"/>
              <a:ext cx="2429301" cy="807486"/>
            </a:xfrm>
            <a:prstGeom prst="rect">
              <a:avLst/>
            </a:prstGeom>
          </p:spPr>
        </p:pic>
        <p:sp>
          <p:nvSpPr>
            <p:cNvPr id="25" name="CuadroTexto 24"/>
            <p:cNvSpPr txBox="1"/>
            <p:nvPr/>
          </p:nvSpPr>
          <p:spPr>
            <a:xfrm>
              <a:off x="95534" y="294553"/>
              <a:ext cx="832514" cy="461665"/>
            </a:xfrm>
            <a:prstGeom prst="rect">
              <a:avLst/>
            </a:prstGeom>
            <a:noFill/>
          </p:spPr>
          <p:txBody>
            <a:bodyPr wrap="square" rtlCol="0">
              <a:spAutoFit/>
            </a:bodyPr>
            <a:lstStyle/>
            <a:p>
              <a:pPr algn="ctr"/>
              <a:r>
                <a:rPr lang="es-MX" sz="1200" b="1" dirty="0"/>
                <a:t>Capítulo I</a:t>
              </a:r>
            </a:p>
          </p:txBody>
        </p:sp>
        <p:sp>
          <p:nvSpPr>
            <p:cNvPr id="26" name="CuadroTexto 25"/>
            <p:cNvSpPr txBox="1"/>
            <p:nvPr/>
          </p:nvSpPr>
          <p:spPr>
            <a:xfrm>
              <a:off x="928048" y="332656"/>
              <a:ext cx="1596787" cy="523220"/>
            </a:xfrm>
            <a:prstGeom prst="rect">
              <a:avLst/>
            </a:prstGeom>
            <a:noFill/>
          </p:spPr>
          <p:txBody>
            <a:bodyPr wrap="square" rtlCol="0">
              <a:spAutoFit/>
            </a:bodyPr>
            <a:lstStyle/>
            <a:p>
              <a:r>
                <a:rPr lang="es-MX" sz="1400" b="1" dirty="0"/>
                <a:t>Marco teórico</a:t>
              </a:r>
            </a:p>
            <a:p>
              <a:r>
                <a:rPr lang="es-MX" sz="1400" b="1" dirty="0"/>
                <a:t>CO - Modelo</a:t>
              </a:r>
            </a:p>
          </p:txBody>
        </p:sp>
      </p:grpSp>
      <p:sp>
        <p:nvSpPr>
          <p:cNvPr id="2" name="Rectángulo 2"/>
          <p:cNvSpPr/>
          <p:nvPr/>
        </p:nvSpPr>
        <p:spPr>
          <a:xfrm>
            <a:off x="373089" y="6369672"/>
            <a:ext cx="2706703" cy="369332"/>
          </a:xfrm>
          <a:prstGeom prst="rect">
            <a:avLst/>
          </a:prstGeom>
        </p:spPr>
        <p:txBody>
          <a:bodyPr wrap="none">
            <a:spAutoFit/>
          </a:bodyPr>
          <a:lstStyle/>
          <a:p>
            <a:pPr algn="ctr"/>
            <a:r>
              <a:rPr lang="es-ES" dirty="0">
                <a:ln w="0"/>
                <a:effectLst>
                  <a:outerShdw blurRad="38100" dist="19050" dir="2700000" algn="tl" rotWithShape="0">
                    <a:schemeClr val="dk1">
                      <a:alpha val="40000"/>
                    </a:schemeClr>
                  </a:outerShdw>
                </a:effectLst>
              </a:rPr>
              <a:t>(Cameron y </a:t>
            </a:r>
            <a:r>
              <a:rPr lang="es-ES" dirty="0" err="1">
                <a:ln w="0"/>
                <a:effectLst>
                  <a:outerShdw blurRad="38100" dist="19050" dir="2700000" algn="tl" rotWithShape="0">
                    <a:schemeClr val="dk1">
                      <a:alpha val="40000"/>
                    </a:schemeClr>
                  </a:outerShdw>
                </a:effectLst>
              </a:rPr>
              <a:t>Quin</a:t>
            </a:r>
            <a:r>
              <a:rPr lang="es-ES" dirty="0">
                <a:ln w="0"/>
                <a:effectLst>
                  <a:outerShdw blurRad="38100" dist="19050" dir="2700000" algn="tl" rotWithShape="0">
                    <a:schemeClr val="dk1">
                      <a:alpha val="40000"/>
                    </a:schemeClr>
                  </a:outerShdw>
                </a:effectLst>
              </a:rPr>
              <a:t> , 2011)</a:t>
            </a:r>
          </a:p>
        </p:txBody>
      </p:sp>
    </p:spTree>
    <p:extLst>
      <p:ext uri="{BB962C8B-B14F-4D97-AF65-F5344CB8AC3E}">
        <p14:creationId xmlns:p14="http://schemas.microsoft.com/office/powerpoint/2010/main" val="2936291862"/>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
          <p:cNvGrpSpPr/>
          <p:nvPr/>
        </p:nvGrpSpPr>
        <p:grpSpPr>
          <a:xfrm>
            <a:off x="95534" y="109182"/>
            <a:ext cx="2429301" cy="807486"/>
            <a:chOff x="95534" y="109182"/>
            <a:chExt cx="2429301" cy="807486"/>
          </a:xfrm>
        </p:grpSpPr>
        <p:pic>
          <p:nvPicPr>
            <p:cNvPr id="24" name="Imagen 23">
              <a:extLst>
                <a:ext uri="{FF2B5EF4-FFF2-40B4-BE49-F238E27FC236}">
                  <a16:creationId xmlns:a16="http://schemas.microsoft.com/office/drawing/2014/main" xmlns="" id="{F423760E-867B-F845-BD70-22A4238927D3}"/>
                </a:ext>
              </a:extLst>
            </p:cNvPr>
            <p:cNvPicPr>
              <a:picLocks noChangeAspect="1"/>
            </p:cNvPicPr>
            <p:nvPr/>
          </p:nvPicPr>
          <p:blipFill>
            <a:blip r:embed="rId2">
              <a:duotone>
                <a:schemeClr val="accent2">
                  <a:shade val="45000"/>
                  <a:satMod val="135000"/>
                </a:schemeClr>
                <a:prstClr val="white"/>
              </a:duotone>
            </a:blip>
            <a:stretch>
              <a:fillRect/>
            </a:stretch>
          </p:blipFill>
          <p:spPr>
            <a:xfrm>
              <a:off x="95534" y="109182"/>
              <a:ext cx="2429301" cy="807486"/>
            </a:xfrm>
            <a:prstGeom prst="rect">
              <a:avLst/>
            </a:prstGeom>
          </p:spPr>
        </p:pic>
        <p:sp>
          <p:nvSpPr>
            <p:cNvPr id="25" name="CuadroTexto 24"/>
            <p:cNvSpPr txBox="1"/>
            <p:nvPr/>
          </p:nvSpPr>
          <p:spPr>
            <a:xfrm>
              <a:off x="95534" y="294553"/>
              <a:ext cx="832514" cy="461665"/>
            </a:xfrm>
            <a:prstGeom prst="rect">
              <a:avLst/>
            </a:prstGeom>
            <a:noFill/>
          </p:spPr>
          <p:txBody>
            <a:bodyPr wrap="square" rtlCol="0">
              <a:spAutoFit/>
            </a:bodyPr>
            <a:lstStyle/>
            <a:p>
              <a:pPr algn="ctr"/>
              <a:r>
                <a:rPr lang="es-MX" sz="1200" b="1" dirty="0"/>
                <a:t>Capítulo I</a:t>
              </a:r>
            </a:p>
          </p:txBody>
        </p:sp>
        <p:sp>
          <p:nvSpPr>
            <p:cNvPr id="26" name="CuadroTexto 25"/>
            <p:cNvSpPr txBox="1"/>
            <p:nvPr/>
          </p:nvSpPr>
          <p:spPr>
            <a:xfrm>
              <a:off x="928048" y="332656"/>
              <a:ext cx="1596787" cy="523220"/>
            </a:xfrm>
            <a:prstGeom prst="rect">
              <a:avLst/>
            </a:prstGeom>
            <a:noFill/>
          </p:spPr>
          <p:txBody>
            <a:bodyPr wrap="square" rtlCol="0" anchor="t">
              <a:spAutoFit/>
            </a:bodyPr>
            <a:lstStyle/>
            <a:p>
              <a:r>
                <a:rPr lang="es-MX" sz="1400" b="1" dirty="0"/>
                <a:t>Marco referencial</a:t>
              </a:r>
              <a:endParaRPr lang="en-US" dirty="0"/>
            </a:p>
          </p:txBody>
        </p:sp>
      </p:grpSp>
      <p:sp>
        <p:nvSpPr>
          <p:cNvPr id="7" name="Disco magnético 6"/>
          <p:cNvSpPr/>
          <p:nvPr/>
        </p:nvSpPr>
        <p:spPr>
          <a:xfrm>
            <a:off x="511791" y="3788952"/>
            <a:ext cx="1494750" cy="792088"/>
          </a:xfrm>
          <a:prstGeom prst="flowChartMagneticDisk">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rPr>
              <a:t>Contreras y Jiménez (2014)</a:t>
            </a:r>
          </a:p>
        </p:txBody>
      </p:sp>
      <p:sp>
        <p:nvSpPr>
          <p:cNvPr id="12" name="Disco magnético 11"/>
          <p:cNvSpPr/>
          <p:nvPr/>
        </p:nvSpPr>
        <p:spPr>
          <a:xfrm>
            <a:off x="2464630" y="2372342"/>
            <a:ext cx="1494000" cy="792000"/>
          </a:xfrm>
          <a:prstGeom prst="flowChartMagneticDisk">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Pereda (2015)</a:t>
            </a:r>
            <a:endParaRPr lang="es-ES" sz="1200" dirty="0">
              <a:solidFill>
                <a:schemeClr val="tx1"/>
              </a:solidFill>
            </a:endParaRPr>
          </a:p>
        </p:txBody>
      </p:sp>
      <p:sp>
        <p:nvSpPr>
          <p:cNvPr id="13" name="Disco magnético 12"/>
          <p:cNvSpPr/>
          <p:nvPr/>
        </p:nvSpPr>
        <p:spPr>
          <a:xfrm>
            <a:off x="7041810" y="2372342"/>
            <a:ext cx="1494000" cy="792000"/>
          </a:xfrm>
          <a:prstGeom prst="flowChartMagneticDisk">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Rojas (2017)</a:t>
            </a:r>
            <a:endParaRPr lang="es-ES" sz="1200" dirty="0">
              <a:solidFill>
                <a:schemeClr val="tx1"/>
              </a:solidFill>
            </a:endParaRPr>
          </a:p>
        </p:txBody>
      </p:sp>
      <p:sp>
        <p:nvSpPr>
          <p:cNvPr id="14" name="Disco magnético 13"/>
          <p:cNvSpPr/>
          <p:nvPr/>
        </p:nvSpPr>
        <p:spPr>
          <a:xfrm>
            <a:off x="9436404" y="3778154"/>
            <a:ext cx="1494000" cy="792000"/>
          </a:xfrm>
          <a:prstGeom prst="flowChartMagneticDisk">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Córdova (2017)</a:t>
            </a:r>
            <a:endParaRPr lang="es-ES" sz="1200" dirty="0">
              <a:solidFill>
                <a:schemeClr val="tx1"/>
              </a:solidFill>
            </a:endParaRPr>
          </a:p>
        </p:txBody>
      </p:sp>
      <p:sp>
        <p:nvSpPr>
          <p:cNvPr id="16" name="Disco magnético 15"/>
          <p:cNvSpPr/>
          <p:nvPr/>
        </p:nvSpPr>
        <p:spPr>
          <a:xfrm>
            <a:off x="4706545" y="3778154"/>
            <a:ext cx="1494000" cy="792000"/>
          </a:xfrm>
          <a:prstGeom prst="flowChartMagneticDisk">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Alcón (2016)</a:t>
            </a:r>
            <a:endParaRPr lang="es-ES" sz="1200" dirty="0">
              <a:solidFill>
                <a:schemeClr val="tx1"/>
              </a:solidFill>
            </a:endParaRPr>
          </a:p>
        </p:txBody>
      </p:sp>
      <p:sp>
        <p:nvSpPr>
          <p:cNvPr id="8" name="Rectángulo 7"/>
          <p:cNvSpPr/>
          <p:nvPr/>
        </p:nvSpPr>
        <p:spPr>
          <a:xfrm>
            <a:off x="531937" y="2773377"/>
            <a:ext cx="1556494" cy="1015663"/>
          </a:xfrm>
          <a:prstGeom prst="rect">
            <a:avLst/>
          </a:prstGeom>
        </p:spPr>
        <p:txBody>
          <a:bodyPr wrap="square">
            <a:spAutoFit/>
          </a:bodyPr>
          <a:lstStyle/>
          <a:p>
            <a:r>
              <a:rPr lang="es-EC" sz="1200" b="1" dirty="0">
                <a:ea typeface="Calibri" panose="020F0502020204030204" pitchFamily="34" charset="0"/>
              </a:rPr>
              <a:t>Estudio de liderazgo y clima organizacional en un colegio de Cundinamarca</a:t>
            </a:r>
            <a:endParaRPr lang="es-ES" sz="1200" b="1" dirty="0"/>
          </a:p>
        </p:txBody>
      </p:sp>
      <p:sp>
        <p:nvSpPr>
          <p:cNvPr id="9" name="Rectángulo 8"/>
          <p:cNvSpPr/>
          <p:nvPr/>
        </p:nvSpPr>
        <p:spPr>
          <a:xfrm>
            <a:off x="451339" y="4595644"/>
            <a:ext cx="1637091" cy="1569660"/>
          </a:xfrm>
          <a:prstGeom prst="rect">
            <a:avLst/>
          </a:prstGeom>
        </p:spPr>
        <p:txBody>
          <a:bodyPr wrap="square">
            <a:spAutoFit/>
          </a:bodyPr>
          <a:lstStyle/>
          <a:p>
            <a:r>
              <a:rPr lang="es-EC" sz="1200" dirty="0">
                <a:ea typeface="Calibri" panose="020F0502020204030204" pitchFamily="34" charset="0"/>
              </a:rPr>
              <a:t>El estilo de liderazgo no es el adecuado; por lo tanto era importante intervenir en las políticas de dirección para mejorar el clima organizacional.</a:t>
            </a:r>
            <a:endParaRPr lang="es-ES" sz="1200" dirty="0">
              <a:ea typeface="Calibri" panose="020F0502020204030204" pitchFamily="34" charset="0"/>
            </a:endParaRPr>
          </a:p>
        </p:txBody>
      </p:sp>
      <p:sp>
        <p:nvSpPr>
          <p:cNvPr id="10" name="Rectángulo 9"/>
          <p:cNvSpPr/>
          <p:nvPr/>
        </p:nvSpPr>
        <p:spPr>
          <a:xfrm>
            <a:off x="2499091" y="1364575"/>
            <a:ext cx="1555200" cy="1200329"/>
          </a:xfrm>
          <a:prstGeom prst="rect">
            <a:avLst/>
          </a:prstGeom>
        </p:spPr>
        <p:txBody>
          <a:bodyPr wrap="square">
            <a:spAutoFit/>
          </a:bodyPr>
          <a:lstStyle/>
          <a:p>
            <a:r>
              <a:rPr lang="es-EC" sz="1200" b="1" dirty="0">
                <a:ea typeface="Calibri" panose="020F0502020204030204" pitchFamily="34" charset="0"/>
              </a:rPr>
              <a:t>Análisis de las habilidades directivas en la Universidad de Córdoba España</a:t>
            </a:r>
            <a:endParaRPr lang="es-ES" sz="1200" b="1" dirty="0">
              <a:ea typeface="Calibri" panose="020F0502020204030204" pitchFamily="34" charset="0"/>
            </a:endParaRPr>
          </a:p>
        </p:txBody>
      </p:sp>
      <p:sp>
        <p:nvSpPr>
          <p:cNvPr id="11" name="Rectángulo 10"/>
          <p:cNvSpPr/>
          <p:nvPr/>
        </p:nvSpPr>
        <p:spPr>
          <a:xfrm>
            <a:off x="2208258" y="3212976"/>
            <a:ext cx="2158756" cy="1569660"/>
          </a:xfrm>
          <a:prstGeom prst="rect">
            <a:avLst/>
          </a:prstGeom>
        </p:spPr>
        <p:txBody>
          <a:bodyPr wrap="square">
            <a:spAutoFit/>
          </a:bodyPr>
          <a:lstStyle/>
          <a:p>
            <a:r>
              <a:rPr lang="es-EC" sz="1200" dirty="0">
                <a:ea typeface="Calibri" panose="020F0502020204030204" pitchFamily="34" charset="0"/>
              </a:rPr>
              <a:t>Existe una valoración positiva en las habilidades directivas a medida en que sobresale el trabajo en equipo; lo que a su vez conlleva al mejoramiento en el servicio que brindan los trabajadores públicos.</a:t>
            </a:r>
            <a:endParaRPr lang="es-ES" sz="1200" dirty="0">
              <a:ea typeface="Calibri" panose="020F0502020204030204" pitchFamily="34" charset="0"/>
            </a:endParaRPr>
          </a:p>
        </p:txBody>
      </p:sp>
      <p:sp>
        <p:nvSpPr>
          <p:cNvPr id="17" name="Rectángulo 16"/>
          <p:cNvSpPr/>
          <p:nvPr/>
        </p:nvSpPr>
        <p:spPr>
          <a:xfrm>
            <a:off x="4659431" y="1974881"/>
            <a:ext cx="1798547" cy="1754326"/>
          </a:xfrm>
          <a:prstGeom prst="rect">
            <a:avLst/>
          </a:prstGeom>
        </p:spPr>
        <p:txBody>
          <a:bodyPr wrap="square">
            <a:spAutoFit/>
          </a:bodyPr>
          <a:lstStyle/>
          <a:p>
            <a:r>
              <a:rPr lang="es-EC" sz="1200" b="1" dirty="0">
                <a:ea typeface="Calibri" panose="020F0502020204030204" pitchFamily="34" charset="0"/>
              </a:rPr>
              <a:t>Habilidades gerenciales y la satisfacción laboral de los docentes de las escuelas básicas del sector Caño Nuevo del Municipio Tinaquillo, Estado Cojedes Venezuela</a:t>
            </a:r>
            <a:endParaRPr lang="es-ES" sz="1200" b="1" dirty="0">
              <a:ea typeface="Calibri" panose="020F0502020204030204" pitchFamily="34" charset="0"/>
            </a:endParaRPr>
          </a:p>
        </p:txBody>
      </p:sp>
      <p:sp>
        <p:nvSpPr>
          <p:cNvPr id="19" name="Rectángulo 18"/>
          <p:cNvSpPr/>
          <p:nvPr/>
        </p:nvSpPr>
        <p:spPr>
          <a:xfrm>
            <a:off x="4279967" y="4553545"/>
            <a:ext cx="2557473" cy="1754326"/>
          </a:xfrm>
          <a:prstGeom prst="rect">
            <a:avLst/>
          </a:prstGeom>
        </p:spPr>
        <p:txBody>
          <a:bodyPr wrap="square">
            <a:spAutoFit/>
          </a:bodyPr>
          <a:lstStyle/>
          <a:p>
            <a:r>
              <a:rPr lang="es-EC" sz="1200" dirty="0">
                <a:ea typeface="Calibri" panose="020F0502020204030204" pitchFamily="34" charset="0"/>
              </a:rPr>
              <a:t>Ambiente laboral no asertivo; el directivo no tiene la capacidad de solucionar conflictos y no reconoce el trabajo de los docentes. </a:t>
            </a:r>
          </a:p>
          <a:p>
            <a:r>
              <a:rPr lang="es-EC" sz="1200" dirty="0">
                <a:ea typeface="Calibri" panose="020F0502020204030204" pitchFamily="34" charset="0"/>
              </a:rPr>
              <a:t>Las habilidades directivas aplicadas correctamente, garantizan el interés, motivación y compromiso de los docentes en sus labores.</a:t>
            </a:r>
            <a:endParaRPr lang="es-ES" sz="1200" dirty="0"/>
          </a:p>
        </p:txBody>
      </p:sp>
      <p:sp>
        <p:nvSpPr>
          <p:cNvPr id="2" name="Rectángulo 1"/>
          <p:cNvSpPr/>
          <p:nvPr/>
        </p:nvSpPr>
        <p:spPr>
          <a:xfrm>
            <a:off x="6967592" y="1008971"/>
            <a:ext cx="1933715" cy="1384995"/>
          </a:xfrm>
          <a:prstGeom prst="rect">
            <a:avLst/>
          </a:prstGeom>
        </p:spPr>
        <p:txBody>
          <a:bodyPr wrap="square">
            <a:spAutoFit/>
          </a:bodyPr>
          <a:lstStyle/>
          <a:p>
            <a:r>
              <a:rPr lang="es-EC" sz="1200" b="1" dirty="0">
                <a:ea typeface="Calibri" panose="020F0502020204030204" pitchFamily="34" charset="0"/>
              </a:rPr>
              <a:t>Clima organizacional y la satisfacción profesional en docentes de la Escuela Superior de Formación de Maestros </a:t>
            </a:r>
            <a:r>
              <a:rPr lang="es-EC" sz="1200" b="1" dirty="0" err="1">
                <a:ea typeface="Calibri" panose="020F0502020204030204" pitchFamily="34" charset="0"/>
              </a:rPr>
              <a:t>Warisata</a:t>
            </a:r>
            <a:r>
              <a:rPr lang="es-EC" sz="1200" b="1" dirty="0">
                <a:ea typeface="Calibri" panose="020F0502020204030204" pitchFamily="34" charset="0"/>
              </a:rPr>
              <a:t> - 2014 </a:t>
            </a:r>
            <a:endParaRPr lang="es-ES" sz="1200" b="1" dirty="0">
              <a:ea typeface="Calibri" panose="020F0502020204030204" pitchFamily="34" charset="0"/>
            </a:endParaRPr>
          </a:p>
        </p:txBody>
      </p:sp>
      <p:sp>
        <p:nvSpPr>
          <p:cNvPr id="3" name="Rectángulo 2"/>
          <p:cNvSpPr/>
          <p:nvPr/>
        </p:nvSpPr>
        <p:spPr>
          <a:xfrm>
            <a:off x="6883076" y="3212976"/>
            <a:ext cx="2164458" cy="1938992"/>
          </a:xfrm>
          <a:prstGeom prst="rect">
            <a:avLst/>
          </a:prstGeom>
        </p:spPr>
        <p:txBody>
          <a:bodyPr wrap="square">
            <a:spAutoFit/>
          </a:bodyPr>
          <a:lstStyle/>
          <a:p>
            <a:r>
              <a:rPr lang="es-EC" sz="1200" dirty="0">
                <a:ea typeface="Calibri" panose="020F0502020204030204" pitchFamily="34" charset="0"/>
              </a:rPr>
              <a:t>Los directivos no informan a los docentes cuales son los objetivos, normas, misión y visión de la institución. En consecuencia, el clima organizacional de la escuela carece de organización e interacción, generando insatisfacción del personal de la institución.</a:t>
            </a:r>
            <a:endParaRPr lang="es-ES" sz="1200" dirty="0">
              <a:ea typeface="Calibri" panose="020F0502020204030204" pitchFamily="34" charset="0"/>
            </a:endParaRPr>
          </a:p>
        </p:txBody>
      </p:sp>
      <p:sp>
        <p:nvSpPr>
          <p:cNvPr id="4" name="Rectángulo 3"/>
          <p:cNvSpPr/>
          <p:nvPr/>
        </p:nvSpPr>
        <p:spPr>
          <a:xfrm>
            <a:off x="9354987" y="2906433"/>
            <a:ext cx="1964595" cy="830997"/>
          </a:xfrm>
          <a:prstGeom prst="rect">
            <a:avLst/>
          </a:prstGeom>
        </p:spPr>
        <p:txBody>
          <a:bodyPr wrap="square">
            <a:spAutoFit/>
          </a:bodyPr>
          <a:lstStyle/>
          <a:p>
            <a:r>
              <a:rPr lang="es-EC" sz="1200" b="1" dirty="0">
                <a:ea typeface="Calibri" panose="020F0502020204030204" pitchFamily="34" charset="0"/>
              </a:rPr>
              <a:t>Habilidades directivas y clima institucional en la red, en la Universidad César Vallejo</a:t>
            </a:r>
            <a:endParaRPr lang="es-ES" sz="1200" b="1" dirty="0">
              <a:ea typeface="Calibri" panose="020F0502020204030204" pitchFamily="34" charset="0"/>
            </a:endParaRPr>
          </a:p>
        </p:txBody>
      </p:sp>
      <p:sp>
        <p:nvSpPr>
          <p:cNvPr id="5" name="Rectángulo 4"/>
          <p:cNvSpPr/>
          <p:nvPr/>
        </p:nvSpPr>
        <p:spPr>
          <a:xfrm>
            <a:off x="9354987" y="4651602"/>
            <a:ext cx="2644875" cy="1200329"/>
          </a:xfrm>
          <a:prstGeom prst="rect">
            <a:avLst/>
          </a:prstGeom>
        </p:spPr>
        <p:txBody>
          <a:bodyPr wrap="square">
            <a:spAutoFit/>
          </a:bodyPr>
          <a:lstStyle/>
          <a:p>
            <a:r>
              <a:rPr lang="es-EC" sz="1200" dirty="0">
                <a:ea typeface="Calibri" panose="020F0502020204030204" pitchFamily="34" charset="0"/>
              </a:rPr>
              <a:t>Las habilidades directivas influyen en el comportamiento de los trabajadores; por lo tanto, trabajar con la presión necesaria conducirá a las buenas relaciones dentro de la Universidad.</a:t>
            </a:r>
            <a:endParaRPr lang="es-ES" sz="1200" dirty="0">
              <a:ea typeface="Calibri" panose="020F0502020204030204" pitchFamily="34" charset="0"/>
            </a:endParaRPr>
          </a:p>
        </p:txBody>
      </p:sp>
    </p:spTree>
    <p:extLst>
      <p:ext uri="{BB962C8B-B14F-4D97-AF65-F5344CB8AC3E}">
        <p14:creationId xmlns:p14="http://schemas.microsoft.com/office/powerpoint/2010/main" val="4067378110"/>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2"/>
          <p:cNvGrpSpPr/>
          <p:nvPr/>
        </p:nvGrpSpPr>
        <p:grpSpPr>
          <a:xfrm>
            <a:off x="122832" y="129687"/>
            <a:ext cx="2587998" cy="806400"/>
            <a:chOff x="81886" y="1003144"/>
            <a:chExt cx="2587998" cy="806400"/>
          </a:xfrm>
        </p:grpSpPr>
        <p:pic>
          <p:nvPicPr>
            <p:cNvPr id="9" name="Imagen 8">
              <a:extLst>
                <a:ext uri="{FF2B5EF4-FFF2-40B4-BE49-F238E27FC236}">
                  <a16:creationId xmlns:a16="http://schemas.microsoft.com/office/drawing/2014/main" xmlns="" id="{C898DF77-7B6C-1245-B08D-A64D1702BDFF}"/>
                </a:ext>
              </a:extLst>
            </p:cNvPr>
            <p:cNvPicPr>
              <a:picLocks noChangeAspect="1"/>
            </p:cNvPicPr>
            <p:nvPr/>
          </p:nvPicPr>
          <p:blipFill>
            <a:blip r:embed="rId3"/>
            <a:stretch>
              <a:fillRect/>
            </a:stretch>
          </p:blipFill>
          <p:spPr>
            <a:xfrm>
              <a:off x="98801" y="1003144"/>
              <a:ext cx="2426034" cy="806400"/>
            </a:xfrm>
            <a:prstGeom prst="rect">
              <a:avLst/>
            </a:prstGeom>
          </p:spPr>
        </p:pic>
        <p:sp>
          <p:nvSpPr>
            <p:cNvPr id="10" name="CuadroTexto 9"/>
            <p:cNvSpPr txBox="1"/>
            <p:nvPr/>
          </p:nvSpPr>
          <p:spPr>
            <a:xfrm>
              <a:off x="81886" y="1230899"/>
              <a:ext cx="832514" cy="461665"/>
            </a:xfrm>
            <a:prstGeom prst="rect">
              <a:avLst/>
            </a:prstGeom>
            <a:noFill/>
          </p:spPr>
          <p:txBody>
            <a:bodyPr wrap="square" rtlCol="0">
              <a:spAutoFit/>
            </a:bodyPr>
            <a:lstStyle/>
            <a:p>
              <a:pPr algn="ctr"/>
              <a:r>
                <a:rPr lang="es-MX" sz="1200" b="1" dirty="0"/>
                <a:t>Capítulo II</a:t>
              </a:r>
            </a:p>
          </p:txBody>
        </p:sp>
        <p:sp>
          <p:nvSpPr>
            <p:cNvPr id="11" name="CuadroTexto 10"/>
            <p:cNvSpPr txBox="1"/>
            <p:nvPr/>
          </p:nvSpPr>
          <p:spPr>
            <a:xfrm>
              <a:off x="875196" y="1230899"/>
              <a:ext cx="1794688" cy="523220"/>
            </a:xfrm>
            <a:prstGeom prst="rect">
              <a:avLst/>
            </a:prstGeom>
            <a:noFill/>
          </p:spPr>
          <p:txBody>
            <a:bodyPr wrap="square" rtlCol="0">
              <a:spAutoFit/>
            </a:bodyPr>
            <a:lstStyle/>
            <a:p>
              <a:r>
                <a:rPr lang="es-MX" sz="1400" b="1" dirty="0"/>
                <a:t>Objeto de</a:t>
              </a:r>
            </a:p>
            <a:p>
              <a:r>
                <a:rPr lang="es-MX" sz="1400" b="1" dirty="0"/>
                <a:t>estudio</a:t>
              </a:r>
            </a:p>
          </p:txBody>
        </p:sp>
      </p:grpSp>
      <p:grpSp>
        <p:nvGrpSpPr>
          <p:cNvPr id="4" name="Grupo 3"/>
          <p:cNvGrpSpPr/>
          <p:nvPr/>
        </p:nvGrpSpPr>
        <p:grpSpPr>
          <a:xfrm>
            <a:off x="1054646" y="260648"/>
            <a:ext cx="10255628" cy="5760640"/>
            <a:chOff x="262558" y="260648"/>
            <a:chExt cx="10255628" cy="5760640"/>
          </a:xfrm>
        </p:grpSpPr>
        <p:pic>
          <p:nvPicPr>
            <p:cNvPr id="2" name="Imagen 1"/>
            <p:cNvPicPr>
              <a:picLocks noChangeAspect="1"/>
            </p:cNvPicPr>
            <p:nvPr/>
          </p:nvPicPr>
          <p:blipFill rotWithShape="1">
            <a:blip r:embed="rId4" cstate="print">
              <a:clrChange>
                <a:clrFrom>
                  <a:srgbClr val="ECECEC"/>
                </a:clrFrom>
                <a:clrTo>
                  <a:srgbClr val="ECECEC">
                    <a:alpha val="0"/>
                  </a:srgbClr>
                </a:clrTo>
              </a:clrChange>
              <a:extLst>
                <a:ext uri="{28A0092B-C50C-407E-A947-70E740481C1C}">
                  <a14:useLocalDpi xmlns:a14="http://schemas.microsoft.com/office/drawing/2010/main" val="0"/>
                </a:ext>
              </a:extLst>
            </a:blip>
            <a:srcRect l="9800" r="9702" b="16401"/>
            <a:stretch/>
          </p:blipFill>
          <p:spPr>
            <a:xfrm>
              <a:off x="262558" y="288032"/>
              <a:ext cx="8280920" cy="5733256"/>
            </a:xfrm>
            <a:prstGeom prst="rect">
              <a:avLst/>
            </a:prstGeom>
          </p:spPr>
        </p:pic>
        <p:pic>
          <p:nvPicPr>
            <p:cNvPr id="12" name="Imagen 11"/>
            <p:cNvPicPr>
              <a:picLocks noChangeAspect="1"/>
            </p:cNvPicPr>
            <p:nvPr/>
          </p:nvPicPr>
          <p:blipFill rotWithShape="1">
            <a:blip r:embed="rId4" cstate="print">
              <a:clrChange>
                <a:clrFrom>
                  <a:srgbClr val="ECECEC"/>
                </a:clrFrom>
                <a:clrTo>
                  <a:srgbClr val="ECECEC">
                    <a:alpha val="0"/>
                  </a:srgbClr>
                </a:clrTo>
              </a:clrChange>
              <a:extLst>
                <a:ext uri="{28A0092B-C50C-407E-A947-70E740481C1C}">
                  <a14:useLocalDpi xmlns:a14="http://schemas.microsoft.com/office/drawing/2010/main" val="0"/>
                </a:ext>
              </a:extLst>
            </a:blip>
            <a:srcRect l="9800" r="68204" b="16401"/>
            <a:stretch/>
          </p:blipFill>
          <p:spPr>
            <a:xfrm flipH="1">
              <a:off x="8255446" y="260648"/>
              <a:ext cx="2262740" cy="5733256"/>
            </a:xfrm>
            <a:prstGeom prst="rect">
              <a:avLst/>
            </a:prstGeom>
          </p:spPr>
        </p:pic>
      </p:grpSp>
      <p:sp>
        <p:nvSpPr>
          <p:cNvPr id="5" name="Conector 4"/>
          <p:cNvSpPr/>
          <p:nvPr/>
        </p:nvSpPr>
        <p:spPr>
          <a:xfrm>
            <a:off x="1738822" y="1163842"/>
            <a:ext cx="900000" cy="648072"/>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400" dirty="0"/>
              <a:t>1922</a:t>
            </a:r>
          </a:p>
        </p:txBody>
      </p:sp>
      <p:sp>
        <p:nvSpPr>
          <p:cNvPr id="13" name="Conector 12"/>
          <p:cNvSpPr/>
          <p:nvPr/>
        </p:nvSpPr>
        <p:spPr>
          <a:xfrm>
            <a:off x="3755046" y="5013176"/>
            <a:ext cx="900000" cy="648072"/>
          </a:xfrm>
          <a:prstGeom prst="flowChartConnec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400" dirty="0"/>
              <a:t>1936</a:t>
            </a:r>
          </a:p>
        </p:txBody>
      </p:sp>
      <p:sp>
        <p:nvSpPr>
          <p:cNvPr id="14" name="Conector 13"/>
          <p:cNvSpPr/>
          <p:nvPr/>
        </p:nvSpPr>
        <p:spPr>
          <a:xfrm>
            <a:off x="7751390" y="5013176"/>
            <a:ext cx="900000" cy="648072"/>
          </a:xfrm>
          <a:prstGeom prst="flowChartConnec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400" dirty="0"/>
              <a:t>1977</a:t>
            </a:r>
          </a:p>
        </p:txBody>
      </p:sp>
      <p:sp>
        <p:nvSpPr>
          <p:cNvPr id="15" name="Conector 14"/>
          <p:cNvSpPr/>
          <p:nvPr/>
        </p:nvSpPr>
        <p:spPr>
          <a:xfrm>
            <a:off x="9707143" y="1124744"/>
            <a:ext cx="900000" cy="648072"/>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400" dirty="0"/>
              <a:t>2013</a:t>
            </a:r>
          </a:p>
        </p:txBody>
      </p:sp>
      <p:sp>
        <p:nvSpPr>
          <p:cNvPr id="16" name="Conector 15"/>
          <p:cNvSpPr/>
          <p:nvPr/>
        </p:nvSpPr>
        <p:spPr>
          <a:xfrm>
            <a:off x="5735166" y="1124744"/>
            <a:ext cx="900000" cy="648072"/>
          </a:xfrm>
          <a:prstGeom prst="flowChartConnector">
            <a:avLst/>
          </a:prstGeom>
          <a:solidFill>
            <a:srgbClr val="FFC000"/>
          </a:solidFill>
          <a:ln>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400" dirty="0"/>
              <a:t>1948</a:t>
            </a:r>
          </a:p>
        </p:txBody>
      </p:sp>
      <p:sp>
        <p:nvSpPr>
          <p:cNvPr id="17" name="Elipse 16"/>
          <p:cNvSpPr/>
          <p:nvPr/>
        </p:nvSpPr>
        <p:spPr>
          <a:xfrm>
            <a:off x="1432738" y="2786320"/>
            <a:ext cx="1512168" cy="144016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200" dirty="0"/>
              <a:t>Escuela de Oficiales Ingenieros</a:t>
            </a:r>
          </a:p>
        </p:txBody>
      </p:sp>
      <p:sp>
        <p:nvSpPr>
          <p:cNvPr id="18" name="Elipse 17"/>
          <p:cNvSpPr/>
          <p:nvPr/>
        </p:nvSpPr>
        <p:spPr>
          <a:xfrm>
            <a:off x="3406878" y="2564904"/>
            <a:ext cx="1512168" cy="14401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200" dirty="0"/>
              <a:t>Escuela de Artillería e Ingenieros</a:t>
            </a:r>
          </a:p>
        </p:txBody>
      </p:sp>
      <p:sp>
        <p:nvSpPr>
          <p:cNvPr id="19" name="Elipse 18"/>
          <p:cNvSpPr/>
          <p:nvPr/>
        </p:nvSpPr>
        <p:spPr>
          <a:xfrm>
            <a:off x="5429082" y="2786320"/>
            <a:ext cx="1512168" cy="1440160"/>
          </a:xfrm>
          <a:prstGeom prst="ellipse">
            <a:avLst/>
          </a:prstGeom>
          <a:solidFill>
            <a:srgbClr val="FFC000"/>
          </a:solidFill>
          <a:ln>
            <a:solidFill>
              <a:srgbClr val="FFC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200" dirty="0"/>
              <a:t>Escuela Técnica de Ingenieros</a:t>
            </a:r>
          </a:p>
        </p:txBody>
      </p:sp>
      <p:sp>
        <p:nvSpPr>
          <p:cNvPr id="20" name="Elipse 19"/>
          <p:cNvSpPr/>
          <p:nvPr/>
        </p:nvSpPr>
        <p:spPr>
          <a:xfrm>
            <a:off x="7398699" y="2564904"/>
            <a:ext cx="1512168" cy="144016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200" dirty="0"/>
              <a:t>Escuela Politécnica del Ejército – ESPE</a:t>
            </a:r>
          </a:p>
        </p:txBody>
      </p:sp>
      <p:sp>
        <p:nvSpPr>
          <p:cNvPr id="21" name="Elipse 20"/>
          <p:cNvSpPr/>
          <p:nvPr/>
        </p:nvSpPr>
        <p:spPr>
          <a:xfrm>
            <a:off x="9401059" y="2786320"/>
            <a:ext cx="1512168" cy="144016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200" dirty="0"/>
              <a:t>Universidad de las fuerzas armadas </a:t>
            </a:r>
            <a:r>
              <a:rPr lang="es-EC" sz="1200" dirty="0" smtClean="0"/>
              <a:t>ESPE</a:t>
            </a:r>
          </a:p>
        </p:txBody>
      </p:sp>
      <p:sp>
        <p:nvSpPr>
          <p:cNvPr id="6" name="Rectángulo redondeado 5"/>
          <p:cNvSpPr/>
          <p:nvPr/>
        </p:nvSpPr>
        <p:spPr>
          <a:xfrm>
            <a:off x="873453" y="4742032"/>
            <a:ext cx="2707649" cy="141277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000" dirty="0">
                <a:solidFill>
                  <a:schemeClr val="tx1"/>
                </a:solidFill>
              </a:rPr>
              <a:t>• Se creó el 16 de junio de 1922, mediante Decreto publicado en el Registro Oficial No. 521.</a:t>
            </a:r>
          </a:p>
          <a:p>
            <a:r>
              <a:rPr lang="es-EC" sz="1000" dirty="0">
                <a:solidFill>
                  <a:schemeClr val="tx1"/>
                </a:solidFill>
              </a:rPr>
              <a:t>• Se inauguró bajo el amparo del Ejército Ecuatoriano y la dirección técnica de dos oficiales italianos </a:t>
            </a:r>
          </a:p>
          <a:p>
            <a:r>
              <a:rPr lang="es-EC" sz="1000" dirty="0">
                <a:solidFill>
                  <a:schemeClr val="tx1"/>
                </a:solidFill>
              </a:rPr>
              <a:t>• El principal objetivo era formar oficiales especializados en las técnicas de ingeniería militar</a:t>
            </a:r>
          </a:p>
        </p:txBody>
      </p:sp>
      <p:sp>
        <p:nvSpPr>
          <p:cNvPr id="22" name="Rectángulo redondeado 21"/>
          <p:cNvSpPr/>
          <p:nvPr/>
        </p:nvSpPr>
        <p:spPr>
          <a:xfrm>
            <a:off x="2800762" y="720080"/>
            <a:ext cx="2707649" cy="141277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000" dirty="0">
                <a:solidFill>
                  <a:schemeClr val="tx1"/>
                </a:solidFill>
              </a:rPr>
              <a:t>• El Presidente Federico Páez cambió de nombre la Universidad.</a:t>
            </a:r>
          </a:p>
          <a:p>
            <a:r>
              <a:rPr lang="es-EC" sz="1000" dirty="0">
                <a:solidFill>
                  <a:schemeClr val="tx1"/>
                </a:solidFill>
              </a:rPr>
              <a:t>• Se fundó el 22 de octubre de 1936, mediante Decreto No. 1058.</a:t>
            </a:r>
          </a:p>
          <a:p>
            <a:r>
              <a:rPr lang="es-EC" sz="1000" dirty="0">
                <a:solidFill>
                  <a:schemeClr val="tx1"/>
                </a:solidFill>
              </a:rPr>
              <a:t>• Se llevó a cabo los cursos de artilleros e ingenieros, los cuales tendrían una duración de cuatro años.</a:t>
            </a:r>
          </a:p>
        </p:txBody>
      </p:sp>
      <p:sp>
        <p:nvSpPr>
          <p:cNvPr id="23" name="Rectángulo redondeado 22"/>
          <p:cNvSpPr/>
          <p:nvPr/>
        </p:nvSpPr>
        <p:spPr>
          <a:xfrm>
            <a:off x="4858156" y="4680520"/>
            <a:ext cx="2707649" cy="134076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000" dirty="0">
                <a:solidFill>
                  <a:schemeClr val="tx1"/>
                </a:solidFill>
              </a:rPr>
              <a:t>• Una innovación en la organización y programas de estudios de la especialidad de ingeniería.</a:t>
            </a:r>
          </a:p>
          <a:p>
            <a:r>
              <a:rPr lang="es-EC" sz="1000" dirty="0">
                <a:solidFill>
                  <a:schemeClr val="tx1"/>
                </a:solidFill>
              </a:rPr>
              <a:t>• Se implementó la carrera de Ingeniería Geográfica, siendo la primera en país.</a:t>
            </a:r>
          </a:p>
          <a:p>
            <a:r>
              <a:rPr lang="es-EC" sz="1000" dirty="0">
                <a:solidFill>
                  <a:schemeClr val="tx1"/>
                </a:solidFill>
              </a:rPr>
              <a:t>•  El 13 de octubre de 1976 se creó la carrera de Ingeniería Mecánica</a:t>
            </a:r>
            <a:r>
              <a:rPr lang="es-EC" sz="1000" dirty="0" smtClean="0">
                <a:solidFill>
                  <a:schemeClr val="tx1"/>
                </a:solidFill>
              </a:rPr>
              <a:t>.</a:t>
            </a:r>
            <a:endParaRPr lang="es-EC" sz="1000" dirty="0">
              <a:solidFill>
                <a:schemeClr val="tx1"/>
              </a:solidFill>
            </a:endParaRPr>
          </a:p>
        </p:txBody>
      </p:sp>
      <p:sp>
        <p:nvSpPr>
          <p:cNvPr id="24" name="Rectángulo redondeado 23"/>
          <p:cNvSpPr/>
          <p:nvPr/>
        </p:nvSpPr>
        <p:spPr>
          <a:xfrm>
            <a:off x="6854672" y="880662"/>
            <a:ext cx="2707649" cy="123020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000" dirty="0">
                <a:solidFill>
                  <a:schemeClr val="tx1"/>
                </a:solidFill>
              </a:rPr>
              <a:t>• Se fundó el 8 de diciembre de 1977 por decreto supremo.</a:t>
            </a:r>
          </a:p>
          <a:p>
            <a:r>
              <a:rPr lang="es-EC" sz="1000" dirty="0">
                <a:solidFill>
                  <a:schemeClr val="tx1"/>
                </a:solidFill>
              </a:rPr>
              <a:t>• La Escuela funcionará con las Facultades de Ingeniería Civil, Geográfica, Industrial, Mecánica </a:t>
            </a:r>
            <a:r>
              <a:rPr lang="es-EC" sz="1000" dirty="0" smtClean="0">
                <a:solidFill>
                  <a:schemeClr val="tx1"/>
                </a:solidFill>
              </a:rPr>
              <a:t>y Electrónica</a:t>
            </a:r>
            <a:r>
              <a:rPr lang="es-EC" sz="1000" dirty="0">
                <a:solidFill>
                  <a:schemeClr val="tx1"/>
                </a:solidFill>
              </a:rPr>
              <a:t>; el Instituto de Idiomas y Centro de Cómputo.</a:t>
            </a:r>
          </a:p>
        </p:txBody>
      </p:sp>
      <p:sp>
        <p:nvSpPr>
          <p:cNvPr id="25" name="Rectángulo redondeado 24"/>
          <p:cNvSpPr/>
          <p:nvPr/>
        </p:nvSpPr>
        <p:spPr>
          <a:xfrm>
            <a:off x="8896640" y="4630824"/>
            <a:ext cx="2707649" cy="124644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000" dirty="0">
                <a:solidFill>
                  <a:schemeClr val="tx1"/>
                </a:solidFill>
              </a:rPr>
              <a:t>• A partir del día miércoles 26 de junio de 2013, el nombre de ESPE cambió.</a:t>
            </a:r>
          </a:p>
          <a:p>
            <a:r>
              <a:rPr lang="es-EC" sz="1000" dirty="0">
                <a:solidFill>
                  <a:schemeClr val="tx1"/>
                </a:solidFill>
              </a:rPr>
              <a:t>• Fusión de la Escuela Politécnica del Ejército; UNINAV, y el ITSA. </a:t>
            </a:r>
          </a:p>
          <a:p>
            <a:r>
              <a:rPr lang="es-EC" sz="1000" dirty="0">
                <a:solidFill>
                  <a:schemeClr val="tx1"/>
                </a:solidFill>
              </a:rPr>
              <a:t>• Ofrece varias modalidades de estudio y diferentes carreras técnicas y administrativas.</a:t>
            </a:r>
          </a:p>
        </p:txBody>
      </p:sp>
    </p:spTree>
    <p:extLst>
      <p:ext uri="{BB962C8B-B14F-4D97-AF65-F5344CB8AC3E}">
        <p14:creationId xmlns:p14="http://schemas.microsoft.com/office/powerpoint/2010/main" val="4090577478"/>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p:cNvGrpSpPr/>
          <p:nvPr/>
        </p:nvGrpSpPr>
        <p:grpSpPr>
          <a:xfrm>
            <a:off x="290945" y="768061"/>
            <a:ext cx="11478492" cy="5115602"/>
            <a:chOff x="290945" y="768061"/>
            <a:chExt cx="11478492" cy="5115602"/>
          </a:xfrm>
        </p:grpSpPr>
        <p:pic>
          <p:nvPicPr>
            <p:cNvPr id="23" name="Picture 2" descr="Resultado de imagen para infografía vacia"/>
            <p:cNvPicPr>
              <a:picLocks noChangeAspect="1" noChangeArrowheads="1"/>
            </p:cNvPicPr>
            <p:nvPr/>
          </p:nvPicPr>
          <p:blipFill rotWithShape="1">
            <a:blip r:embed="rId3">
              <a:extLst>
                <a:ext uri="{28A0092B-C50C-407E-A947-70E740481C1C}">
                  <a14:useLocalDpi xmlns:a14="http://schemas.microsoft.com/office/drawing/2010/main" val="0"/>
                </a:ext>
              </a:extLst>
            </a:blip>
            <a:srcRect l="11108" t="23643" r="11298" b="22609"/>
            <a:stretch/>
          </p:blipFill>
          <p:spPr bwMode="auto">
            <a:xfrm>
              <a:off x="1486694" y="915911"/>
              <a:ext cx="9217024" cy="4967752"/>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n 23"/>
            <p:cNvPicPr>
              <a:picLocks noChangeAspect="1"/>
            </p:cNvPicPr>
            <p:nvPr/>
          </p:nvPicPr>
          <p:blipFill>
            <a:blip r:embed="rId4"/>
            <a:stretch>
              <a:fillRect/>
            </a:stretch>
          </p:blipFill>
          <p:spPr>
            <a:xfrm>
              <a:off x="10397837" y="926302"/>
              <a:ext cx="1371600" cy="1536343"/>
            </a:xfrm>
            <a:prstGeom prst="rect">
              <a:avLst/>
            </a:prstGeom>
          </p:spPr>
        </p:pic>
        <p:pic>
          <p:nvPicPr>
            <p:cNvPr id="25" name="Imagen 24"/>
            <p:cNvPicPr>
              <a:picLocks noChangeAspect="1"/>
            </p:cNvPicPr>
            <p:nvPr/>
          </p:nvPicPr>
          <p:blipFill>
            <a:blip r:embed="rId5"/>
            <a:stretch>
              <a:fillRect/>
            </a:stretch>
          </p:blipFill>
          <p:spPr>
            <a:xfrm>
              <a:off x="10383121" y="4347295"/>
              <a:ext cx="1386316" cy="1458000"/>
            </a:xfrm>
            <a:prstGeom prst="rect">
              <a:avLst/>
            </a:prstGeom>
          </p:spPr>
        </p:pic>
        <p:pic>
          <p:nvPicPr>
            <p:cNvPr id="26" name="Imagen 25"/>
            <p:cNvPicPr>
              <a:picLocks noChangeAspect="1"/>
            </p:cNvPicPr>
            <p:nvPr/>
          </p:nvPicPr>
          <p:blipFill>
            <a:blip r:embed="rId6"/>
            <a:stretch>
              <a:fillRect/>
            </a:stretch>
          </p:blipFill>
          <p:spPr>
            <a:xfrm>
              <a:off x="290945" y="768061"/>
              <a:ext cx="1919727" cy="1861200"/>
            </a:xfrm>
            <a:prstGeom prst="rect">
              <a:avLst/>
            </a:prstGeom>
          </p:spPr>
        </p:pic>
        <p:pic>
          <p:nvPicPr>
            <p:cNvPr id="27" name="Imagen 26"/>
            <p:cNvPicPr>
              <a:picLocks noChangeAspect="1"/>
            </p:cNvPicPr>
            <p:nvPr/>
          </p:nvPicPr>
          <p:blipFill>
            <a:blip r:embed="rId7"/>
            <a:stretch>
              <a:fillRect/>
            </a:stretch>
          </p:blipFill>
          <p:spPr>
            <a:xfrm>
              <a:off x="420975" y="4416136"/>
              <a:ext cx="1444886" cy="1357905"/>
            </a:xfrm>
            <a:prstGeom prst="rect">
              <a:avLst/>
            </a:prstGeom>
          </p:spPr>
        </p:pic>
      </p:grpSp>
      <p:grpSp>
        <p:nvGrpSpPr>
          <p:cNvPr id="8" name="Grupo 2"/>
          <p:cNvGrpSpPr/>
          <p:nvPr/>
        </p:nvGrpSpPr>
        <p:grpSpPr>
          <a:xfrm>
            <a:off x="122832" y="129687"/>
            <a:ext cx="2442949" cy="806400"/>
            <a:chOff x="81886" y="1003144"/>
            <a:chExt cx="2442949" cy="806400"/>
          </a:xfrm>
        </p:grpSpPr>
        <p:pic>
          <p:nvPicPr>
            <p:cNvPr id="9" name="Imagen 8">
              <a:extLst>
                <a:ext uri="{FF2B5EF4-FFF2-40B4-BE49-F238E27FC236}">
                  <a16:creationId xmlns:a16="http://schemas.microsoft.com/office/drawing/2014/main" xmlns="" id="{C898DF77-7B6C-1245-B08D-A64D1702BDFF}"/>
                </a:ext>
              </a:extLst>
            </p:cNvPr>
            <p:cNvPicPr>
              <a:picLocks noChangeAspect="1"/>
            </p:cNvPicPr>
            <p:nvPr/>
          </p:nvPicPr>
          <p:blipFill>
            <a:blip r:embed="rId8"/>
            <a:stretch>
              <a:fillRect/>
            </a:stretch>
          </p:blipFill>
          <p:spPr>
            <a:xfrm>
              <a:off x="98801" y="1003144"/>
              <a:ext cx="2426034" cy="806400"/>
            </a:xfrm>
            <a:prstGeom prst="rect">
              <a:avLst/>
            </a:prstGeom>
          </p:spPr>
        </p:pic>
        <p:sp>
          <p:nvSpPr>
            <p:cNvPr id="10" name="CuadroTexto 9"/>
            <p:cNvSpPr txBox="1"/>
            <p:nvPr/>
          </p:nvSpPr>
          <p:spPr>
            <a:xfrm>
              <a:off x="81886" y="1230899"/>
              <a:ext cx="832514" cy="461665"/>
            </a:xfrm>
            <a:prstGeom prst="rect">
              <a:avLst/>
            </a:prstGeom>
            <a:noFill/>
          </p:spPr>
          <p:txBody>
            <a:bodyPr wrap="square" rtlCol="0">
              <a:spAutoFit/>
            </a:bodyPr>
            <a:lstStyle/>
            <a:p>
              <a:pPr algn="ctr"/>
              <a:r>
                <a:rPr lang="es-MX" sz="1200" b="1" dirty="0"/>
                <a:t>Capítulo II</a:t>
              </a:r>
            </a:p>
          </p:txBody>
        </p:sp>
        <p:sp>
          <p:nvSpPr>
            <p:cNvPr id="11" name="CuadroTexto 10"/>
            <p:cNvSpPr txBox="1"/>
            <p:nvPr/>
          </p:nvSpPr>
          <p:spPr>
            <a:xfrm>
              <a:off x="914400" y="1252455"/>
              <a:ext cx="1596787" cy="307777"/>
            </a:xfrm>
            <a:prstGeom prst="rect">
              <a:avLst/>
            </a:prstGeom>
            <a:noFill/>
          </p:spPr>
          <p:txBody>
            <a:bodyPr wrap="square" rtlCol="0">
              <a:spAutoFit/>
            </a:bodyPr>
            <a:lstStyle/>
            <a:p>
              <a:r>
                <a:rPr lang="es-MX" sz="1400" b="1" dirty="0"/>
                <a:t>Objeto de estudio</a:t>
              </a:r>
            </a:p>
          </p:txBody>
        </p:sp>
      </p:grpSp>
      <p:pic>
        <p:nvPicPr>
          <p:cNvPr id="17" name="Picture 6" descr="Resultado de imagen para mision y vision animado"/>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71399" t="34191" r="4160" b="13333"/>
          <a:stretch/>
        </p:blipFill>
        <p:spPr bwMode="auto">
          <a:xfrm>
            <a:off x="6846853" y="1772816"/>
            <a:ext cx="942012" cy="910553"/>
          </a:xfrm>
          <a:prstGeom prst="ellipse">
            <a:avLst/>
          </a:prstGeom>
          <a:noFill/>
          <a:extLst>
            <a:ext uri="{909E8E84-426E-40DD-AFC4-6F175D3DCCD1}">
              <a14:hiddenFill xmlns:a14="http://schemas.microsoft.com/office/drawing/2010/main">
                <a:solidFill>
                  <a:srgbClr val="FFFFFF"/>
                </a:solidFill>
              </a14:hiddenFill>
            </a:ext>
          </a:extLst>
        </p:spPr>
      </p:pic>
      <p:pic>
        <p:nvPicPr>
          <p:cNvPr id="18" name="Picture 6" descr="Resultado de imagen para mision y vision animado"/>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5837" t="34191" r="36139" b="13333"/>
          <a:stretch/>
        </p:blipFill>
        <p:spPr bwMode="auto">
          <a:xfrm>
            <a:off x="4405672" y="1772816"/>
            <a:ext cx="1080120" cy="910553"/>
          </a:xfrm>
          <a:prstGeom prst="ellipse">
            <a:avLst/>
          </a:prstGeom>
          <a:noFill/>
          <a:extLst>
            <a:ext uri="{909E8E84-426E-40DD-AFC4-6F175D3DCCD1}">
              <a14:hiddenFill xmlns:a14="http://schemas.microsoft.com/office/drawing/2010/main">
                <a:solidFill>
                  <a:srgbClr val="FFFFFF"/>
                </a:solidFill>
              </a14:hiddenFill>
            </a:ext>
          </a:extLst>
        </p:spPr>
      </p:pic>
      <p:pic>
        <p:nvPicPr>
          <p:cNvPr id="19" name="Picture 6" descr="Resultado de imagen para mision y vision animado"/>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294" t="34191" r="71853" b="13333"/>
          <a:stretch/>
        </p:blipFill>
        <p:spPr bwMode="auto">
          <a:xfrm>
            <a:off x="4486064" y="4149080"/>
            <a:ext cx="919336" cy="910553"/>
          </a:xfrm>
          <a:prstGeom prst="ellipse">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n para calidad animad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52347" y="4077072"/>
            <a:ext cx="1080120" cy="1080120"/>
          </a:xfrm>
          <a:prstGeom prst="ellipse">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671930" y="4476130"/>
            <a:ext cx="2869164" cy="1200329"/>
          </a:xfrm>
          <a:prstGeom prst="rect">
            <a:avLst/>
          </a:prstGeom>
        </p:spPr>
        <p:txBody>
          <a:bodyPr wrap="square">
            <a:spAutoFit/>
          </a:bodyPr>
          <a:lstStyle/>
          <a:p>
            <a:r>
              <a:rPr lang="es-CO" sz="900" dirty="0">
                <a:ea typeface="Times New Roman" panose="02020603050405020304" pitchFamily="18" charset="0"/>
              </a:rPr>
              <a:t>Formar profesionales e investigadores de excelencia, creativos, humanistas con capacidad de liderazgo, pensamiento crítico y alta conciencia ciudadana; generar y aplicar el conocimiento científico; y transferir tecnología, en el ámbito de sus dominios académicos, para contribuir con el desarrollo nacional y atender las necesidades de la sociedad y de las Fuerzas Armadas</a:t>
            </a:r>
            <a:endParaRPr lang="es-ES" sz="900" dirty="0"/>
          </a:p>
        </p:txBody>
      </p:sp>
      <p:sp>
        <p:nvSpPr>
          <p:cNvPr id="5" name="Rectángulo 4"/>
          <p:cNvSpPr/>
          <p:nvPr/>
        </p:nvSpPr>
        <p:spPr>
          <a:xfrm>
            <a:off x="659522" y="1219083"/>
            <a:ext cx="2746899" cy="923330"/>
          </a:xfrm>
          <a:prstGeom prst="rect">
            <a:avLst/>
          </a:prstGeom>
        </p:spPr>
        <p:txBody>
          <a:bodyPr wrap="square">
            <a:spAutoFit/>
          </a:bodyPr>
          <a:lstStyle/>
          <a:p>
            <a:r>
              <a:rPr lang="es-CO" sz="900" dirty="0">
                <a:ea typeface="Times New Roman" panose="02020603050405020304" pitchFamily="18" charset="0"/>
              </a:rPr>
              <a:t>La Universidad de las Fuerzas Armadas-ESPE es reconocida, como referente a nivel nacional y regional por su contribución en el ámbito de sus dominios académicos, al fortalecimiento de la Seguridad y Defensa, bajo un marco de valores éticos, cívicos y de servicio a la comunidad</a:t>
            </a:r>
            <a:endParaRPr lang="es-ES" sz="900" dirty="0"/>
          </a:p>
        </p:txBody>
      </p:sp>
      <p:sp>
        <p:nvSpPr>
          <p:cNvPr id="6" name="Rectángulo 5"/>
          <p:cNvSpPr/>
          <p:nvPr/>
        </p:nvSpPr>
        <p:spPr>
          <a:xfrm>
            <a:off x="556880" y="3861048"/>
            <a:ext cx="864339" cy="567271"/>
          </a:xfrm>
          <a:prstGeom prst="rect">
            <a:avLst/>
          </a:prstGeom>
        </p:spPr>
        <p:txBody>
          <a:bodyPr wrap="none">
            <a:spAutoFit/>
          </a:bodyPr>
          <a:lstStyle/>
          <a:p>
            <a:pPr lvl="0">
              <a:lnSpc>
                <a:spcPct val="200000"/>
              </a:lnSpc>
              <a:spcAft>
                <a:spcPts val="800"/>
              </a:spcAft>
            </a:pPr>
            <a:r>
              <a:rPr lang="es-EC" b="1" dirty="0">
                <a:latin typeface="Times New Roman" panose="02020603050405020304" pitchFamily="18" charset="0"/>
                <a:ea typeface="Calibri" panose="020F0502020204030204" pitchFamily="34" charset="0"/>
                <a:cs typeface="Times New Roman" panose="02020603050405020304" pitchFamily="18" charset="0"/>
              </a:rPr>
              <a:t>Misión</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616768" y="2068755"/>
            <a:ext cx="804451" cy="567271"/>
          </a:xfrm>
          <a:prstGeom prst="rect">
            <a:avLst/>
          </a:prstGeom>
        </p:spPr>
        <p:txBody>
          <a:bodyPr wrap="none">
            <a:spAutoFit/>
          </a:bodyPr>
          <a:lstStyle/>
          <a:p>
            <a:pPr lvl="0">
              <a:lnSpc>
                <a:spcPct val="200000"/>
              </a:lnSpc>
              <a:spcAft>
                <a:spcPts val="800"/>
              </a:spcAft>
            </a:pPr>
            <a:r>
              <a:rPr lang="es-EC" b="1" dirty="0">
                <a:latin typeface="Times New Roman" panose="02020603050405020304" pitchFamily="18" charset="0"/>
                <a:ea typeface="Calibri" panose="020F0502020204030204" pitchFamily="34" charset="0"/>
                <a:cs typeface="Times New Roman" panose="02020603050405020304" pitchFamily="18" charset="0"/>
              </a:rPr>
              <a:t>Visión</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ángulo 19"/>
          <p:cNvSpPr/>
          <p:nvPr/>
        </p:nvSpPr>
        <p:spPr>
          <a:xfrm>
            <a:off x="8692428" y="2068755"/>
            <a:ext cx="915956" cy="567271"/>
          </a:xfrm>
          <a:prstGeom prst="rect">
            <a:avLst/>
          </a:prstGeom>
        </p:spPr>
        <p:txBody>
          <a:bodyPr wrap="none">
            <a:spAutoFit/>
          </a:bodyPr>
          <a:lstStyle/>
          <a:p>
            <a:pPr lvl="0">
              <a:lnSpc>
                <a:spcPct val="200000"/>
              </a:lnSpc>
              <a:spcAft>
                <a:spcPts val="800"/>
              </a:spcAft>
            </a:pPr>
            <a:r>
              <a:rPr lang="es-EC" b="1" dirty="0">
                <a:latin typeface="Times New Roman" panose="02020603050405020304" pitchFamily="18" charset="0"/>
                <a:ea typeface="Calibri" panose="020F0502020204030204" pitchFamily="34" charset="0"/>
                <a:cs typeface="Times New Roman" panose="02020603050405020304" pitchFamily="18" charset="0"/>
              </a:rPr>
              <a:t>Valores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ángulo 20"/>
          <p:cNvSpPr/>
          <p:nvPr/>
        </p:nvSpPr>
        <p:spPr>
          <a:xfrm>
            <a:off x="8920245" y="1124744"/>
            <a:ext cx="2572926" cy="1061829"/>
          </a:xfrm>
          <a:prstGeom prst="rect">
            <a:avLst/>
          </a:prstGeom>
        </p:spPr>
        <p:txBody>
          <a:bodyPr wrap="square">
            <a:spAutoFit/>
          </a:bodyPr>
          <a:lstStyle/>
          <a:p>
            <a:pPr marL="171450" indent="-171450">
              <a:buFont typeface="Arial" panose="020B0604020202020204" pitchFamily="34" charset="0"/>
              <a:buChar char="•"/>
            </a:pPr>
            <a:r>
              <a:rPr lang="es-MX" sz="900" dirty="0">
                <a:solidFill>
                  <a:srgbClr val="000000"/>
                </a:solidFill>
                <a:ea typeface="Calibri" panose="020F0502020204030204" pitchFamily="34" charset="0"/>
              </a:rPr>
              <a:t>Honestidad</a:t>
            </a:r>
          </a:p>
          <a:p>
            <a:pPr marL="171450" indent="-171450">
              <a:buFont typeface="Arial" panose="020B0604020202020204" pitchFamily="34" charset="0"/>
              <a:buChar char="•"/>
            </a:pPr>
            <a:r>
              <a:rPr lang="es-ES" sz="900" dirty="0"/>
              <a:t>Respeto por la dignidad humana</a:t>
            </a:r>
          </a:p>
          <a:p>
            <a:pPr marL="171450" indent="-171450">
              <a:buFont typeface="Arial" panose="020B0604020202020204" pitchFamily="34" charset="0"/>
              <a:buChar char="•"/>
            </a:pPr>
            <a:r>
              <a:rPr lang="es-ES" sz="900" dirty="0"/>
              <a:t>Disciplina</a:t>
            </a:r>
          </a:p>
          <a:p>
            <a:pPr marL="171450" indent="-171450">
              <a:buFont typeface="Arial" panose="020B0604020202020204" pitchFamily="34" charset="0"/>
              <a:buChar char="•"/>
            </a:pPr>
            <a:r>
              <a:rPr lang="es-ES" sz="900" dirty="0"/>
              <a:t>Identidad</a:t>
            </a:r>
          </a:p>
          <a:p>
            <a:pPr marL="171450" indent="-171450">
              <a:buFont typeface="Arial" panose="020B0604020202020204" pitchFamily="34" charset="0"/>
              <a:buChar char="•"/>
            </a:pPr>
            <a:r>
              <a:rPr lang="es-ES" sz="900" dirty="0"/>
              <a:t>Compromiso institucional</a:t>
            </a:r>
          </a:p>
          <a:p>
            <a:pPr marL="171450" indent="-171450">
              <a:buFont typeface="Arial" panose="020B0604020202020204" pitchFamily="34" charset="0"/>
              <a:buChar char="•"/>
            </a:pPr>
            <a:r>
              <a:rPr lang="es-ES" sz="900" dirty="0"/>
              <a:t>Responsabilidad social</a:t>
            </a:r>
          </a:p>
          <a:p>
            <a:pPr marL="171450" indent="-171450">
              <a:buFont typeface="Arial" panose="020B0604020202020204" pitchFamily="34" charset="0"/>
              <a:buChar char="•"/>
            </a:pPr>
            <a:r>
              <a:rPr lang="es-ES" sz="900" dirty="0"/>
              <a:t>Civismo</a:t>
            </a:r>
          </a:p>
        </p:txBody>
      </p:sp>
      <p:sp>
        <p:nvSpPr>
          <p:cNvPr id="28" name="Rectángulo 27"/>
          <p:cNvSpPr/>
          <p:nvPr/>
        </p:nvSpPr>
        <p:spPr>
          <a:xfrm>
            <a:off x="8705315" y="3861048"/>
            <a:ext cx="2476960" cy="646331"/>
          </a:xfrm>
          <a:prstGeom prst="rect">
            <a:avLst/>
          </a:prstGeom>
        </p:spPr>
        <p:txBody>
          <a:bodyPr wrap="none">
            <a:spAutoFit/>
          </a:bodyPr>
          <a:lstStyle/>
          <a:p>
            <a:pPr lvl="0">
              <a:lnSpc>
                <a:spcPct val="200000"/>
              </a:lnSpc>
              <a:spcAft>
                <a:spcPts val="800"/>
              </a:spcAft>
            </a:pPr>
            <a:r>
              <a:rPr lang="es-EC" b="1" dirty="0">
                <a:latin typeface="Times New Roman" panose="02020603050405020304" pitchFamily="18" charset="0"/>
                <a:ea typeface="Calibri" panose="020F0502020204030204" pitchFamily="34" charset="0"/>
                <a:cs typeface="Times New Roman" panose="02020603050405020304" pitchFamily="18" charset="0"/>
              </a:rPr>
              <a:t>Objetivos Estratégicos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Rectángulo 36"/>
          <p:cNvSpPr/>
          <p:nvPr/>
        </p:nvSpPr>
        <p:spPr>
          <a:xfrm>
            <a:off x="8957964" y="4726885"/>
            <a:ext cx="2572926" cy="646331"/>
          </a:xfrm>
          <a:prstGeom prst="rect">
            <a:avLst/>
          </a:prstGeom>
        </p:spPr>
        <p:txBody>
          <a:bodyPr wrap="square">
            <a:spAutoFit/>
          </a:bodyPr>
          <a:lstStyle/>
          <a:p>
            <a:pPr marL="171450" indent="-171450">
              <a:buFont typeface="Arial" panose="020B0604020202020204" pitchFamily="34" charset="0"/>
              <a:buChar char="•"/>
            </a:pPr>
            <a:r>
              <a:rPr lang="es-MX" sz="900" dirty="0">
                <a:solidFill>
                  <a:srgbClr val="000000"/>
                </a:solidFill>
                <a:ea typeface="Calibri" panose="020F0502020204030204" pitchFamily="34" charset="0"/>
              </a:rPr>
              <a:t>Impacto social</a:t>
            </a:r>
          </a:p>
          <a:p>
            <a:pPr marL="171450" indent="-171450">
              <a:buFont typeface="Arial" panose="020B0604020202020204" pitchFamily="34" charset="0"/>
              <a:buChar char="•"/>
            </a:pPr>
            <a:r>
              <a:rPr lang="es-ES" sz="900" dirty="0"/>
              <a:t>Estudiantes y Beneficiarios</a:t>
            </a:r>
          </a:p>
          <a:p>
            <a:pPr marL="171450" indent="-171450">
              <a:buFont typeface="Arial" panose="020B0604020202020204" pitchFamily="34" charset="0"/>
              <a:buChar char="•"/>
            </a:pPr>
            <a:r>
              <a:rPr lang="es-ES" sz="900" dirty="0"/>
              <a:t>Procesos Institucionales</a:t>
            </a:r>
          </a:p>
          <a:p>
            <a:pPr marL="171450" indent="-171450">
              <a:buFont typeface="Arial" panose="020B0604020202020204" pitchFamily="34" charset="0"/>
              <a:buChar char="•"/>
            </a:pPr>
            <a:r>
              <a:rPr lang="es-ES" sz="900" dirty="0"/>
              <a:t>Talento Humano y Recursos</a:t>
            </a:r>
          </a:p>
        </p:txBody>
      </p:sp>
      <p:pic>
        <p:nvPicPr>
          <p:cNvPr id="2058" name="Picture 10" descr="Resultado de imagen para esp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78710" y="2132856"/>
            <a:ext cx="1752600"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480729"/>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o 3"/>
          <p:cNvGrpSpPr/>
          <p:nvPr/>
        </p:nvGrpSpPr>
        <p:grpSpPr>
          <a:xfrm>
            <a:off x="560178" y="922788"/>
            <a:ext cx="8568953" cy="5328593"/>
            <a:chOff x="697423" y="882878"/>
            <a:chExt cx="8568953" cy="5328593"/>
          </a:xfrm>
        </p:grpSpPr>
        <p:pic>
          <p:nvPicPr>
            <p:cNvPr id="3" name="Imagen 5"/>
            <p:cNvPicPr>
              <a:picLocks noChangeAspect="1"/>
            </p:cNvPicPr>
            <p:nvPr/>
          </p:nvPicPr>
          <p:blipFill rotWithShape="1">
            <a:blip r:embed="rId3">
              <a:clrChange>
                <a:clrFrom>
                  <a:srgbClr val="FFFFFF"/>
                </a:clrFrom>
                <a:clrTo>
                  <a:srgbClr val="FFFFFF">
                    <a:alpha val="0"/>
                  </a:srgbClr>
                </a:clrTo>
              </a:clrChange>
            </a:blip>
            <a:srcRect l="8776" t="9062" r="8056" b="13238"/>
            <a:stretch/>
          </p:blipFill>
          <p:spPr>
            <a:xfrm>
              <a:off x="697423" y="882878"/>
              <a:ext cx="8568953" cy="5328593"/>
            </a:xfrm>
            <a:prstGeom prst="rect">
              <a:avLst/>
            </a:prstGeom>
          </p:spPr>
        </p:pic>
        <p:sp>
          <p:nvSpPr>
            <p:cNvPr id="8" name="CuadroTexto 13"/>
            <p:cNvSpPr txBox="1"/>
            <p:nvPr/>
          </p:nvSpPr>
          <p:spPr>
            <a:xfrm>
              <a:off x="3339677" y="1695503"/>
              <a:ext cx="1326432" cy="307777"/>
            </a:xfrm>
            <a:prstGeom prst="rect">
              <a:avLst/>
            </a:prstGeom>
            <a:solidFill>
              <a:schemeClr val="bg1"/>
            </a:solidFill>
          </p:spPr>
          <p:txBody>
            <a:bodyPr wrap="square" rtlCol="0">
              <a:spAutoFit/>
            </a:bodyPr>
            <a:lstStyle/>
            <a:p>
              <a:pPr algn="ctr"/>
              <a:r>
                <a:rPr lang="es-MX" sz="1400" b="1" dirty="0"/>
                <a:t>ENFOQUE </a:t>
              </a:r>
            </a:p>
          </p:txBody>
        </p:sp>
        <p:sp>
          <p:nvSpPr>
            <p:cNvPr id="11" name="CuadroTexto 21"/>
            <p:cNvSpPr txBox="1"/>
            <p:nvPr/>
          </p:nvSpPr>
          <p:spPr>
            <a:xfrm>
              <a:off x="1946772" y="4428783"/>
              <a:ext cx="1584176" cy="523220"/>
            </a:xfrm>
            <a:prstGeom prst="rect">
              <a:avLst/>
            </a:prstGeom>
            <a:noFill/>
          </p:spPr>
          <p:txBody>
            <a:bodyPr wrap="square" rtlCol="0">
              <a:spAutoFit/>
            </a:bodyPr>
            <a:lstStyle/>
            <a:p>
              <a:pPr algn="ctr"/>
              <a:r>
                <a:rPr lang="es-MX" sz="1400" dirty="0"/>
                <a:t>Correlacional y explicativo</a:t>
              </a:r>
            </a:p>
          </p:txBody>
        </p:sp>
        <p:sp>
          <p:nvSpPr>
            <p:cNvPr id="12" name="CuadroTexto 22"/>
            <p:cNvSpPr txBox="1"/>
            <p:nvPr/>
          </p:nvSpPr>
          <p:spPr>
            <a:xfrm>
              <a:off x="993812" y="2840375"/>
              <a:ext cx="1584176" cy="307777"/>
            </a:xfrm>
            <a:prstGeom prst="rect">
              <a:avLst/>
            </a:prstGeom>
            <a:noFill/>
          </p:spPr>
          <p:txBody>
            <a:bodyPr wrap="square" rtlCol="0">
              <a:spAutoFit/>
            </a:bodyPr>
            <a:lstStyle/>
            <a:p>
              <a:pPr algn="ctr"/>
              <a:r>
                <a:rPr lang="es-MX" sz="1400" dirty="0"/>
                <a:t>No experimental</a:t>
              </a:r>
            </a:p>
          </p:txBody>
        </p:sp>
        <p:sp>
          <p:nvSpPr>
            <p:cNvPr id="13" name="CuadroTexto 23"/>
            <p:cNvSpPr txBox="1"/>
            <p:nvPr/>
          </p:nvSpPr>
          <p:spPr>
            <a:xfrm>
              <a:off x="6300724" y="4597634"/>
              <a:ext cx="1872208" cy="307777"/>
            </a:xfrm>
            <a:prstGeom prst="rect">
              <a:avLst/>
            </a:prstGeom>
            <a:noFill/>
          </p:spPr>
          <p:txBody>
            <a:bodyPr wrap="square" rtlCol="0">
              <a:spAutoFit/>
            </a:bodyPr>
            <a:lstStyle/>
            <a:p>
              <a:pPr algn="ctr"/>
              <a:r>
                <a:rPr lang="es-MX" sz="1400" dirty="0" smtClean="0"/>
                <a:t>De corte </a:t>
              </a:r>
              <a:r>
                <a:rPr lang="es-MX" sz="1400" dirty="0"/>
                <a:t>transversal</a:t>
              </a:r>
            </a:p>
          </p:txBody>
        </p:sp>
        <p:sp>
          <p:nvSpPr>
            <p:cNvPr id="17" name="CuadroTexto 41"/>
            <p:cNvSpPr txBox="1"/>
            <p:nvPr/>
          </p:nvSpPr>
          <p:spPr>
            <a:xfrm>
              <a:off x="6663559" y="2902251"/>
              <a:ext cx="2088233" cy="307777"/>
            </a:xfrm>
            <a:prstGeom prst="rect">
              <a:avLst/>
            </a:prstGeom>
            <a:noFill/>
          </p:spPr>
          <p:txBody>
            <a:bodyPr wrap="square" rtlCol="0">
              <a:spAutoFit/>
            </a:bodyPr>
            <a:lstStyle/>
            <a:p>
              <a:pPr algn="ctr"/>
              <a:r>
                <a:rPr lang="es-MX" sz="1400" dirty="0"/>
                <a:t>Mixta</a:t>
              </a:r>
            </a:p>
          </p:txBody>
        </p:sp>
        <p:sp>
          <p:nvSpPr>
            <p:cNvPr id="18" name="CuadroTexto 42"/>
            <p:cNvSpPr txBox="1"/>
            <p:nvPr/>
          </p:nvSpPr>
          <p:spPr>
            <a:xfrm>
              <a:off x="5850674" y="908253"/>
              <a:ext cx="2772309" cy="523220"/>
            </a:xfrm>
            <a:prstGeom prst="rect">
              <a:avLst/>
            </a:prstGeom>
            <a:noFill/>
          </p:spPr>
          <p:txBody>
            <a:bodyPr wrap="square" rtlCol="0">
              <a:spAutoFit/>
            </a:bodyPr>
            <a:lstStyle/>
            <a:p>
              <a:pPr algn="ctr"/>
              <a:r>
                <a:rPr lang="es-MX" sz="1400" dirty="0"/>
                <a:t>Correlación de Pearson</a:t>
              </a:r>
            </a:p>
            <a:p>
              <a:pPr algn="ctr"/>
              <a:r>
                <a:rPr lang="es-MX" sz="1400" dirty="0"/>
                <a:t>Análisis factorial</a:t>
              </a:r>
            </a:p>
          </p:txBody>
        </p:sp>
        <p:sp>
          <p:nvSpPr>
            <p:cNvPr id="2" name="Rectángulo 43"/>
            <p:cNvSpPr/>
            <p:nvPr/>
          </p:nvSpPr>
          <p:spPr>
            <a:xfrm>
              <a:off x="2364980" y="1127336"/>
              <a:ext cx="612668" cy="307777"/>
            </a:xfrm>
            <a:prstGeom prst="rect">
              <a:avLst/>
            </a:prstGeom>
          </p:spPr>
          <p:txBody>
            <a:bodyPr wrap="none">
              <a:spAutoFit/>
            </a:bodyPr>
            <a:lstStyle/>
            <a:p>
              <a:pPr algn="ctr"/>
              <a:r>
                <a:rPr lang="es-MX" sz="1400" dirty="0"/>
                <a:t>Mixto</a:t>
              </a:r>
            </a:p>
          </p:txBody>
        </p:sp>
        <p:sp>
          <p:nvSpPr>
            <p:cNvPr id="5" name="Rectángulo 44"/>
            <p:cNvSpPr/>
            <p:nvPr/>
          </p:nvSpPr>
          <p:spPr>
            <a:xfrm>
              <a:off x="2521093" y="3431459"/>
              <a:ext cx="1289789" cy="307777"/>
            </a:xfrm>
            <a:prstGeom prst="rect">
              <a:avLst/>
            </a:prstGeom>
            <a:solidFill>
              <a:schemeClr val="bg1"/>
            </a:solidFill>
          </p:spPr>
          <p:txBody>
            <a:bodyPr wrap="square">
              <a:spAutoFit/>
            </a:bodyPr>
            <a:lstStyle/>
            <a:p>
              <a:pPr algn="ctr"/>
              <a:r>
                <a:rPr lang="es-MX" sz="1400" b="1" dirty="0"/>
                <a:t>DISEÑO </a:t>
              </a:r>
            </a:p>
          </p:txBody>
        </p:sp>
        <p:sp>
          <p:nvSpPr>
            <p:cNvPr id="9" name="Proceso alternativo 45"/>
            <p:cNvSpPr/>
            <p:nvPr/>
          </p:nvSpPr>
          <p:spPr>
            <a:xfrm>
              <a:off x="6148562" y="3424486"/>
              <a:ext cx="1500121" cy="510778"/>
            </a:xfrm>
            <a:prstGeom prst="flowChartAlternateProcess">
              <a:avLst/>
            </a:prstGeom>
            <a:solidFill>
              <a:schemeClr val="bg1"/>
            </a:solidFill>
          </p:spPr>
          <p:txBody>
            <a:bodyPr wrap="square">
              <a:spAutoFit/>
            </a:bodyPr>
            <a:lstStyle/>
            <a:p>
              <a:pPr algn="ctr"/>
              <a:r>
                <a:rPr lang="es-MX" sz="1200" b="1" dirty="0"/>
                <a:t>FUENTE DE INVESTIGACIÓN</a:t>
              </a:r>
            </a:p>
          </p:txBody>
        </p:sp>
        <p:sp>
          <p:nvSpPr>
            <p:cNvPr id="10" name="Rectángulo 46"/>
            <p:cNvSpPr/>
            <p:nvPr/>
          </p:nvSpPr>
          <p:spPr>
            <a:xfrm>
              <a:off x="5245864" y="1645931"/>
              <a:ext cx="1425406" cy="461665"/>
            </a:xfrm>
            <a:prstGeom prst="rect">
              <a:avLst/>
            </a:prstGeom>
            <a:solidFill>
              <a:schemeClr val="bg1"/>
            </a:solidFill>
          </p:spPr>
          <p:txBody>
            <a:bodyPr wrap="square">
              <a:spAutoFit/>
            </a:bodyPr>
            <a:lstStyle/>
            <a:p>
              <a:pPr algn="ctr"/>
              <a:r>
                <a:rPr lang="es-MX" sz="1200" b="1" dirty="0"/>
                <a:t>TÉCNICAS</a:t>
              </a:r>
            </a:p>
            <a:p>
              <a:pPr algn="ctr"/>
              <a:r>
                <a:rPr lang="es-MX" sz="1200" b="1" dirty="0"/>
                <a:t>ESTADISTICAS</a:t>
              </a:r>
            </a:p>
          </p:txBody>
        </p:sp>
        <p:sp>
          <p:nvSpPr>
            <p:cNvPr id="15" name="Rectángulo 47"/>
            <p:cNvSpPr/>
            <p:nvPr/>
          </p:nvSpPr>
          <p:spPr>
            <a:xfrm>
              <a:off x="3420138" y="5223331"/>
              <a:ext cx="1245971" cy="307777"/>
            </a:xfrm>
            <a:prstGeom prst="rect">
              <a:avLst/>
            </a:prstGeom>
            <a:solidFill>
              <a:schemeClr val="bg1"/>
            </a:solidFill>
          </p:spPr>
          <p:txBody>
            <a:bodyPr wrap="square">
              <a:spAutoFit/>
            </a:bodyPr>
            <a:lstStyle/>
            <a:p>
              <a:pPr algn="ctr"/>
              <a:r>
                <a:rPr lang="es-MX" sz="1400" b="1" dirty="0"/>
                <a:t>ALCANCE </a:t>
              </a:r>
            </a:p>
          </p:txBody>
        </p:sp>
        <p:sp>
          <p:nvSpPr>
            <p:cNvPr id="20" name="Rectángulo 48"/>
            <p:cNvSpPr/>
            <p:nvPr/>
          </p:nvSpPr>
          <p:spPr>
            <a:xfrm>
              <a:off x="4267131" y="3234224"/>
              <a:ext cx="1365356" cy="646331"/>
            </a:xfrm>
            <a:prstGeom prst="rect">
              <a:avLst/>
            </a:prstGeom>
            <a:solidFill>
              <a:schemeClr val="bg1"/>
            </a:solidFill>
          </p:spPr>
          <p:txBody>
            <a:bodyPr wrap="square">
              <a:spAutoFit/>
            </a:bodyPr>
            <a:lstStyle/>
            <a:p>
              <a:pPr algn="ctr"/>
              <a:r>
                <a:rPr lang="es-MX" sz="1200" b="1" dirty="0"/>
                <a:t>INSTRUMENTO</a:t>
              </a:r>
            </a:p>
            <a:p>
              <a:pPr marL="171450" indent="-171450">
                <a:buFontTx/>
                <a:buChar char="-"/>
              </a:pPr>
              <a:r>
                <a:rPr lang="es-MX" sz="1200" dirty="0"/>
                <a:t>Encuestas</a:t>
              </a:r>
            </a:p>
            <a:p>
              <a:pPr marL="171450" indent="-171450">
                <a:buFontTx/>
                <a:buChar char="-"/>
              </a:pPr>
              <a:r>
                <a:rPr lang="es-MX" sz="1200" dirty="0"/>
                <a:t>Focus group</a:t>
              </a:r>
            </a:p>
          </p:txBody>
        </p:sp>
        <p:sp>
          <p:nvSpPr>
            <p:cNvPr id="16" name="Rectángulo 49"/>
            <p:cNvSpPr/>
            <p:nvPr/>
          </p:nvSpPr>
          <p:spPr>
            <a:xfrm>
              <a:off x="5265418" y="5167415"/>
              <a:ext cx="1170513" cy="307777"/>
            </a:xfrm>
            <a:prstGeom prst="rect">
              <a:avLst/>
            </a:prstGeom>
            <a:solidFill>
              <a:schemeClr val="bg1"/>
            </a:solidFill>
          </p:spPr>
          <p:txBody>
            <a:bodyPr wrap="none">
              <a:spAutoFit/>
            </a:bodyPr>
            <a:lstStyle/>
            <a:p>
              <a:pPr algn="ctr"/>
              <a:r>
                <a:rPr lang="es-MX" sz="1400" b="1" dirty="0"/>
                <a:t>TIPOLOGÍA</a:t>
              </a:r>
            </a:p>
          </p:txBody>
        </p:sp>
      </p:grpSp>
      <p:grpSp>
        <p:nvGrpSpPr>
          <p:cNvPr id="31" name="Grupo 18"/>
          <p:cNvGrpSpPr/>
          <p:nvPr/>
        </p:nvGrpSpPr>
        <p:grpSpPr>
          <a:xfrm>
            <a:off x="134988" y="101917"/>
            <a:ext cx="2426034" cy="806400"/>
            <a:chOff x="119530" y="2004363"/>
            <a:chExt cx="2426034" cy="806400"/>
          </a:xfrm>
        </p:grpSpPr>
        <p:pic>
          <p:nvPicPr>
            <p:cNvPr id="32" name="Imagen 31">
              <a:extLst>
                <a:ext uri="{FF2B5EF4-FFF2-40B4-BE49-F238E27FC236}">
                  <a16:creationId xmlns:a16="http://schemas.microsoft.com/office/drawing/2014/main" xmlns="" id="{0E6E0F1C-A4EE-1F40-81D1-1DB7F09642F1}"/>
                </a:ext>
              </a:extLst>
            </p:cNvPr>
            <p:cNvPicPr>
              <a:picLocks noChangeAspect="1"/>
            </p:cNvPicPr>
            <p:nvPr/>
          </p:nvPicPr>
          <p:blipFill>
            <a:blip r:embed="rId4"/>
            <a:stretch>
              <a:fillRect/>
            </a:stretch>
          </p:blipFill>
          <p:spPr>
            <a:xfrm>
              <a:off x="119530" y="2004363"/>
              <a:ext cx="2426034" cy="806400"/>
            </a:xfrm>
            <a:prstGeom prst="rect">
              <a:avLst/>
            </a:prstGeom>
          </p:spPr>
        </p:pic>
        <p:grpSp>
          <p:nvGrpSpPr>
            <p:cNvPr id="33" name="Grupo 32"/>
            <p:cNvGrpSpPr/>
            <p:nvPr/>
          </p:nvGrpSpPr>
          <p:grpSpPr>
            <a:xfrm>
              <a:off x="119530" y="2183966"/>
              <a:ext cx="2391657" cy="461665"/>
              <a:chOff x="119530" y="2183966"/>
              <a:chExt cx="2391657" cy="461665"/>
            </a:xfrm>
          </p:grpSpPr>
          <p:sp>
            <p:nvSpPr>
              <p:cNvPr id="34" name="CuadroTexto 33"/>
              <p:cNvSpPr txBox="1"/>
              <p:nvPr/>
            </p:nvSpPr>
            <p:spPr>
              <a:xfrm>
                <a:off x="119530" y="2183966"/>
                <a:ext cx="832514" cy="461665"/>
              </a:xfrm>
              <a:prstGeom prst="rect">
                <a:avLst/>
              </a:prstGeom>
              <a:noFill/>
            </p:spPr>
            <p:txBody>
              <a:bodyPr wrap="square" rtlCol="0">
                <a:spAutoFit/>
              </a:bodyPr>
              <a:lstStyle/>
              <a:p>
                <a:pPr algn="ctr"/>
                <a:r>
                  <a:rPr lang="es-MX" sz="1200" b="1" dirty="0"/>
                  <a:t>Capítulo III</a:t>
                </a:r>
              </a:p>
            </p:txBody>
          </p:sp>
          <p:sp>
            <p:nvSpPr>
              <p:cNvPr id="35" name="CuadroTexto 34"/>
              <p:cNvSpPr txBox="1"/>
              <p:nvPr/>
            </p:nvSpPr>
            <p:spPr>
              <a:xfrm>
                <a:off x="914400" y="2327927"/>
                <a:ext cx="1596787" cy="307777"/>
              </a:xfrm>
              <a:prstGeom prst="rect">
                <a:avLst/>
              </a:prstGeom>
              <a:noFill/>
            </p:spPr>
            <p:txBody>
              <a:bodyPr wrap="square" rtlCol="0">
                <a:spAutoFit/>
              </a:bodyPr>
              <a:lstStyle/>
              <a:p>
                <a:r>
                  <a:rPr lang="es-MX" sz="1400" b="1" dirty="0"/>
                  <a:t>Metodología</a:t>
                </a:r>
              </a:p>
            </p:txBody>
          </p:sp>
        </p:grpSp>
      </p:grpSp>
      <p:sp>
        <p:nvSpPr>
          <p:cNvPr id="7" name="Elipse 6"/>
          <p:cNvSpPr/>
          <p:nvPr/>
        </p:nvSpPr>
        <p:spPr>
          <a:xfrm>
            <a:off x="5590382" y="2942161"/>
            <a:ext cx="123047" cy="1267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25" name="Elipse 24"/>
          <p:cNvSpPr/>
          <p:nvPr/>
        </p:nvSpPr>
        <p:spPr>
          <a:xfrm>
            <a:off x="5888270" y="2779084"/>
            <a:ext cx="123047" cy="1267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26" name="Elipse 25"/>
          <p:cNvSpPr/>
          <p:nvPr/>
        </p:nvSpPr>
        <p:spPr>
          <a:xfrm>
            <a:off x="6229815" y="2652285"/>
            <a:ext cx="123047" cy="1267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27" name="Elipse 26"/>
          <p:cNvSpPr/>
          <p:nvPr/>
        </p:nvSpPr>
        <p:spPr>
          <a:xfrm>
            <a:off x="6571360" y="2588885"/>
            <a:ext cx="123047" cy="1267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28" name="Elipse 27"/>
          <p:cNvSpPr/>
          <p:nvPr/>
        </p:nvSpPr>
        <p:spPr>
          <a:xfrm>
            <a:off x="6976536" y="2491372"/>
            <a:ext cx="123047" cy="1267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29" name="Elipse 28"/>
          <p:cNvSpPr/>
          <p:nvPr/>
        </p:nvSpPr>
        <p:spPr>
          <a:xfrm>
            <a:off x="7320188" y="2457209"/>
            <a:ext cx="123047" cy="1267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30" name="Elipse 29"/>
          <p:cNvSpPr/>
          <p:nvPr/>
        </p:nvSpPr>
        <p:spPr>
          <a:xfrm>
            <a:off x="7672844" y="2457208"/>
            <a:ext cx="123047" cy="1267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36" name="Elipse 35"/>
          <p:cNvSpPr/>
          <p:nvPr/>
        </p:nvSpPr>
        <p:spPr>
          <a:xfrm>
            <a:off x="8088017" y="2457827"/>
            <a:ext cx="123047" cy="1267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37" name="Elipse 36"/>
          <p:cNvSpPr/>
          <p:nvPr/>
        </p:nvSpPr>
        <p:spPr>
          <a:xfrm>
            <a:off x="8456772" y="2494190"/>
            <a:ext cx="123047" cy="1267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38" name="Elipse 37"/>
          <p:cNvSpPr/>
          <p:nvPr/>
        </p:nvSpPr>
        <p:spPr>
          <a:xfrm>
            <a:off x="8871945" y="2491371"/>
            <a:ext cx="123047" cy="1267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39" name="Elipse 38"/>
          <p:cNvSpPr/>
          <p:nvPr/>
        </p:nvSpPr>
        <p:spPr>
          <a:xfrm>
            <a:off x="9164071" y="2520607"/>
            <a:ext cx="123047" cy="1267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40" name="Elipse 39"/>
          <p:cNvSpPr/>
          <p:nvPr/>
        </p:nvSpPr>
        <p:spPr>
          <a:xfrm>
            <a:off x="9544101" y="1696270"/>
            <a:ext cx="1538365" cy="153717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200" b="1" dirty="0">
                <a:solidFill>
                  <a:schemeClr val="tx1"/>
                </a:solidFill>
              </a:rPr>
              <a:t>DISEÑO DEL INSTRUMENTO</a:t>
            </a:r>
          </a:p>
          <a:p>
            <a:pPr algn="ctr"/>
            <a:r>
              <a:rPr lang="es-MX" sz="1200" dirty="0">
                <a:solidFill>
                  <a:schemeClr val="tx1"/>
                </a:solidFill>
              </a:rPr>
              <a:t>Validación de expertos</a:t>
            </a:r>
          </a:p>
        </p:txBody>
      </p:sp>
      <p:sp>
        <p:nvSpPr>
          <p:cNvPr id="41" name="Elipse 40"/>
          <p:cNvSpPr/>
          <p:nvPr/>
        </p:nvSpPr>
        <p:spPr>
          <a:xfrm>
            <a:off x="9715784" y="1847063"/>
            <a:ext cx="1194995" cy="1220290"/>
          </a:xfrm>
          <a:prstGeom prst="ellipse">
            <a:avLst/>
          </a:prstGeom>
          <a:solidFill>
            <a:schemeClr val="bg1"/>
          </a:solid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1200" dirty="0">
              <a:solidFill>
                <a:schemeClr val="tx1"/>
              </a:solidFill>
            </a:endParaRPr>
          </a:p>
        </p:txBody>
      </p:sp>
      <p:sp>
        <p:nvSpPr>
          <p:cNvPr id="19" name="Rectángulo 18"/>
          <p:cNvSpPr/>
          <p:nvPr/>
        </p:nvSpPr>
        <p:spPr>
          <a:xfrm>
            <a:off x="9634102" y="2254019"/>
            <a:ext cx="1358361" cy="461665"/>
          </a:xfrm>
          <a:prstGeom prst="rect">
            <a:avLst/>
          </a:prstGeom>
          <a:solidFill>
            <a:schemeClr val="bg1"/>
          </a:solidFill>
        </p:spPr>
        <p:txBody>
          <a:bodyPr wrap="square">
            <a:spAutoFit/>
          </a:bodyPr>
          <a:lstStyle/>
          <a:p>
            <a:pPr algn="ctr"/>
            <a:r>
              <a:rPr lang="es-MX" sz="1200" b="1" dirty="0"/>
              <a:t>DISEÑO DEL INSTRUMENTO</a:t>
            </a:r>
          </a:p>
        </p:txBody>
      </p:sp>
    </p:spTree>
    <p:extLst>
      <p:ext uri="{BB962C8B-B14F-4D97-AF65-F5344CB8AC3E}">
        <p14:creationId xmlns:p14="http://schemas.microsoft.com/office/powerpoint/2010/main" val="327412425"/>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upo 30"/>
          <p:cNvGrpSpPr/>
          <p:nvPr/>
        </p:nvGrpSpPr>
        <p:grpSpPr>
          <a:xfrm>
            <a:off x="134988" y="101917"/>
            <a:ext cx="2426034" cy="806400"/>
            <a:chOff x="119530" y="2004363"/>
            <a:chExt cx="2426034" cy="806400"/>
          </a:xfrm>
        </p:grpSpPr>
        <p:pic>
          <p:nvPicPr>
            <p:cNvPr id="32" name="Imagen 31">
              <a:extLst>
                <a:ext uri="{FF2B5EF4-FFF2-40B4-BE49-F238E27FC236}">
                  <a16:creationId xmlns:a16="http://schemas.microsoft.com/office/drawing/2014/main" xmlns="" id="{0E6E0F1C-A4EE-1F40-81D1-1DB7F09642F1}"/>
                </a:ext>
              </a:extLst>
            </p:cNvPr>
            <p:cNvPicPr>
              <a:picLocks noChangeAspect="1"/>
            </p:cNvPicPr>
            <p:nvPr/>
          </p:nvPicPr>
          <p:blipFill>
            <a:blip r:embed="rId3"/>
            <a:stretch>
              <a:fillRect/>
            </a:stretch>
          </p:blipFill>
          <p:spPr>
            <a:xfrm>
              <a:off x="119530" y="2004363"/>
              <a:ext cx="2426034" cy="806400"/>
            </a:xfrm>
            <a:prstGeom prst="rect">
              <a:avLst/>
            </a:prstGeom>
          </p:spPr>
        </p:pic>
        <p:grpSp>
          <p:nvGrpSpPr>
            <p:cNvPr id="33" name="Grupo 32"/>
            <p:cNvGrpSpPr/>
            <p:nvPr/>
          </p:nvGrpSpPr>
          <p:grpSpPr>
            <a:xfrm>
              <a:off x="119530" y="2183966"/>
              <a:ext cx="2391657" cy="461665"/>
              <a:chOff x="119530" y="2183966"/>
              <a:chExt cx="2391657" cy="461665"/>
            </a:xfrm>
          </p:grpSpPr>
          <p:sp>
            <p:nvSpPr>
              <p:cNvPr id="34" name="CuadroTexto 33"/>
              <p:cNvSpPr txBox="1"/>
              <p:nvPr/>
            </p:nvSpPr>
            <p:spPr>
              <a:xfrm>
                <a:off x="119530" y="2183966"/>
                <a:ext cx="832514" cy="461665"/>
              </a:xfrm>
              <a:prstGeom prst="rect">
                <a:avLst/>
              </a:prstGeom>
              <a:noFill/>
            </p:spPr>
            <p:txBody>
              <a:bodyPr wrap="square" rtlCol="0">
                <a:spAutoFit/>
              </a:bodyPr>
              <a:lstStyle/>
              <a:p>
                <a:pPr algn="ctr"/>
                <a:r>
                  <a:rPr lang="es-MX" sz="1200" b="1" dirty="0"/>
                  <a:t>Capítulo III</a:t>
                </a:r>
              </a:p>
            </p:txBody>
          </p:sp>
          <p:sp>
            <p:nvSpPr>
              <p:cNvPr id="35" name="CuadroTexto 34"/>
              <p:cNvSpPr txBox="1"/>
              <p:nvPr/>
            </p:nvSpPr>
            <p:spPr>
              <a:xfrm>
                <a:off x="914400" y="2327927"/>
                <a:ext cx="1596787" cy="307777"/>
              </a:xfrm>
              <a:prstGeom prst="rect">
                <a:avLst/>
              </a:prstGeom>
              <a:noFill/>
            </p:spPr>
            <p:txBody>
              <a:bodyPr wrap="square" rtlCol="0">
                <a:spAutoFit/>
              </a:bodyPr>
              <a:lstStyle/>
              <a:p>
                <a:r>
                  <a:rPr lang="es-MX" sz="1400" b="1" dirty="0"/>
                  <a:t>Metodología</a:t>
                </a:r>
              </a:p>
            </p:txBody>
          </p:sp>
        </p:grpSp>
      </p:grpSp>
      <p:pic>
        <p:nvPicPr>
          <p:cNvPr id="22" name="Imagen 21">
            <a:extLst>
              <a:ext uri="{FF2B5EF4-FFF2-40B4-BE49-F238E27FC236}">
                <a16:creationId xmlns:a16="http://schemas.microsoft.com/office/drawing/2014/main" xmlns="" id="{8CDF822D-8EF5-1D4A-980F-7F20DF62B1C4}"/>
              </a:ext>
            </a:extLst>
          </p:cNvPr>
          <p:cNvPicPr>
            <a:picLocks noChangeAspect="1"/>
          </p:cNvPicPr>
          <p:nvPr/>
        </p:nvPicPr>
        <p:blipFill>
          <a:blip r:embed="rId4"/>
          <a:stretch>
            <a:fillRect/>
          </a:stretch>
        </p:blipFill>
        <p:spPr>
          <a:xfrm>
            <a:off x="7683689" y="1458033"/>
            <a:ext cx="4041227" cy="4041227"/>
          </a:xfrm>
          <a:prstGeom prst="rect">
            <a:avLst/>
          </a:prstGeom>
        </p:spPr>
      </p:pic>
      <p:sp>
        <p:nvSpPr>
          <p:cNvPr id="4" name="Rectángulo 3"/>
          <p:cNvSpPr/>
          <p:nvPr/>
        </p:nvSpPr>
        <p:spPr>
          <a:xfrm>
            <a:off x="1940762" y="1280613"/>
            <a:ext cx="2579552" cy="584775"/>
          </a:xfrm>
          <a:prstGeom prst="rect">
            <a:avLst/>
          </a:prstGeom>
          <a:noFill/>
        </p:spPr>
        <p:txBody>
          <a:bodyPr wrap="none" lIns="91440" tIns="45720" rIns="91440" bIns="45720">
            <a:spAutoFit/>
          </a:bodyPr>
          <a:lstStyle/>
          <a:p>
            <a:pPr algn="ctr"/>
            <a:r>
              <a:rPr lang="es-ES" sz="3200" b="0" cap="none" spc="0" dirty="0">
                <a:ln w="0"/>
                <a:solidFill>
                  <a:schemeClr val="tx1"/>
                </a:solidFill>
                <a:effectLst>
                  <a:outerShdw blurRad="38100" dist="19050" dir="2700000" algn="tl" rotWithShape="0">
                    <a:schemeClr val="dk1">
                      <a:alpha val="40000"/>
                    </a:schemeClr>
                  </a:outerShdw>
                </a:effectLst>
              </a:rPr>
              <a:t>POBLACIÓN</a:t>
            </a:r>
          </a:p>
        </p:txBody>
      </p:sp>
      <p:sp>
        <p:nvSpPr>
          <p:cNvPr id="24" name="Rectángulo 23"/>
          <p:cNvSpPr/>
          <p:nvPr/>
        </p:nvSpPr>
        <p:spPr>
          <a:xfrm>
            <a:off x="8608489" y="1280612"/>
            <a:ext cx="2191626" cy="584775"/>
          </a:xfrm>
          <a:prstGeom prst="rect">
            <a:avLst/>
          </a:prstGeom>
          <a:noFill/>
        </p:spPr>
        <p:txBody>
          <a:bodyPr wrap="none" lIns="91440" tIns="45720" rIns="91440" bIns="45720">
            <a:spAutoFit/>
          </a:bodyPr>
          <a:lstStyle/>
          <a:p>
            <a:pPr algn="ctr"/>
            <a:r>
              <a:rPr lang="es-ES" sz="3200" b="0" cap="none" spc="0" dirty="0">
                <a:ln w="0"/>
                <a:solidFill>
                  <a:schemeClr val="tx1"/>
                </a:solidFill>
                <a:effectLst>
                  <a:outerShdw blurRad="38100" dist="19050" dir="2700000" algn="tl" rotWithShape="0">
                    <a:schemeClr val="dk1">
                      <a:alpha val="40000"/>
                    </a:schemeClr>
                  </a:outerShdw>
                </a:effectLst>
              </a:rPr>
              <a:t>MUESTRA</a:t>
            </a:r>
          </a:p>
        </p:txBody>
      </p:sp>
      <p:graphicFrame>
        <p:nvGraphicFramePr>
          <p:cNvPr id="6" name="Tabla 1"/>
          <p:cNvGraphicFramePr>
            <a:graphicFrameLocks noGrp="1"/>
          </p:cNvGraphicFramePr>
          <p:nvPr>
            <p:extLst>
              <p:ext uri="{D42A27DB-BD31-4B8C-83A1-F6EECF244321}">
                <p14:modId xmlns:p14="http://schemas.microsoft.com/office/powerpoint/2010/main" val="1932262744"/>
              </p:ext>
            </p:extLst>
          </p:nvPr>
        </p:nvGraphicFramePr>
        <p:xfrm>
          <a:off x="305937" y="2134120"/>
          <a:ext cx="5849203" cy="2309658"/>
        </p:xfrm>
        <a:graphic>
          <a:graphicData uri="http://schemas.openxmlformats.org/drawingml/2006/table">
            <a:tbl>
              <a:tblPr firstRow="1" firstCol="1" bandRow="1"/>
              <a:tblGrid>
                <a:gridCol w="1181668">
                  <a:extLst>
                    <a:ext uri="{9D8B030D-6E8A-4147-A177-3AD203B41FA5}">
                      <a16:colId xmlns:a16="http://schemas.microsoft.com/office/drawing/2014/main" xmlns="" val="20000"/>
                    </a:ext>
                  </a:extLst>
                </a:gridCol>
                <a:gridCol w="859809">
                  <a:extLst>
                    <a:ext uri="{9D8B030D-6E8A-4147-A177-3AD203B41FA5}">
                      <a16:colId xmlns:a16="http://schemas.microsoft.com/office/drawing/2014/main" xmlns="" val="20001"/>
                    </a:ext>
                  </a:extLst>
                </a:gridCol>
                <a:gridCol w="1023583">
                  <a:extLst>
                    <a:ext uri="{9D8B030D-6E8A-4147-A177-3AD203B41FA5}">
                      <a16:colId xmlns:a16="http://schemas.microsoft.com/office/drawing/2014/main" xmlns="" val="20002"/>
                    </a:ext>
                  </a:extLst>
                </a:gridCol>
                <a:gridCol w="897130">
                  <a:extLst>
                    <a:ext uri="{9D8B030D-6E8A-4147-A177-3AD203B41FA5}">
                      <a16:colId xmlns:a16="http://schemas.microsoft.com/office/drawing/2014/main" xmlns="" val="20003"/>
                    </a:ext>
                  </a:extLst>
                </a:gridCol>
                <a:gridCol w="1027204">
                  <a:extLst>
                    <a:ext uri="{9D8B030D-6E8A-4147-A177-3AD203B41FA5}">
                      <a16:colId xmlns:a16="http://schemas.microsoft.com/office/drawing/2014/main" xmlns="" val="20004"/>
                    </a:ext>
                  </a:extLst>
                </a:gridCol>
                <a:gridCol w="859809">
                  <a:extLst>
                    <a:ext uri="{9D8B030D-6E8A-4147-A177-3AD203B41FA5}">
                      <a16:colId xmlns:a16="http://schemas.microsoft.com/office/drawing/2014/main" xmlns="" val="20005"/>
                    </a:ext>
                  </a:extLst>
                </a:gridCol>
              </a:tblGrid>
              <a:tr h="504371">
                <a:tc>
                  <a:txBody>
                    <a:bodyPr/>
                    <a:lstStyle/>
                    <a:p>
                      <a:pPr marR="133350" indent="21590" algn="ctr">
                        <a:lnSpc>
                          <a:spcPct val="200000"/>
                        </a:lnSpc>
                        <a:spcAft>
                          <a:spcPts val="0"/>
                        </a:spcAft>
                      </a:pPr>
                      <a:r>
                        <a:rPr lang="es-EC" sz="1000" b="1" dirty="0">
                          <a:effectLst/>
                          <a:latin typeface="Times New Roman" panose="02020603050405020304" pitchFamily="18" charset="0"/>
                          <a:ea typeface="Calibri" panose="020F0502020204030204" pitchFamily="34" charset="0"/>
                          <a:cs typeface="Times New Roman" panose="02020603050405020304" pitchFamily="18" charset="0"/>
                        </a:rPr>
                        <a:t>Campus /</a:t>
                      </a:r>
                      <a:r>
                        <a:rPr lang="es-EC" sz="1000" b="1" baseline="0" dirty="0">
                          <a:effectLst/>
                          <a:latin typeface="Times New Roman" panose="02020603050405020304" pitchFamily="18" charset="0"/>
                          <a:ea typeface="Calibri" panose="020F0502020204030204" pitchFamily="34" charset="0"/>
                          <a:cs typeface="Times New Roman" panose="02020603050405020304" pitchFamily="18" charset="0"/>
                        </a:rPr>
                        <a:t> </a:t>
                      </a:r>
                      <a:r>
                        <a:rPr lang="es-EC" sz="1000" b="1" dirty="0">
                          <a:effectLst/>
                          <a:latin typeface="Times New Roman" panose="02020603050405020304" pitchFamily="18" charset="0"/>
                          <a:ea typeface="Calibri" panose="020F0502020204030204" pitchFamily="34" charset="0"/>
                          <a:cs typeface="Times New Roman" panose="02020603050405020304" pitchFamily="18" charset="0"/>
                        </a:rPr>
                        <a:t>Sede</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314" marR="65314"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33350" indent="21590" algn="ctr">
                        <a:lnSpc>
                          <a:spcPct val="115000"/>
                        </a:lnSpc>
                        <a:spcAft>
                          <a:spcPts val="0"/>
                        </a:spcAf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Personal docente</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5314" marR="65314"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33350" algn="ctr">
                        <a:lnSpc>
                          <a:spcPct val="115000"/>
                        </a:lnSpc>
                        <a:spcAft>
                          <a:spcPts val="0"/>
                        </a:spcAft>
                      </a:pPr>
                      <a:r>
                        <a:rPr lang="es-EC" sz="1000" b="1" dirty="0">
                          <a:effectLst/>
                          <a:latin typeface="Times New Roman" panose="02020603050405020304" pitchFamily="18" charset="0"/>
                          <a:ea typeface="Calibri" panose="020F0502020204030204" pitchFamily="34" charset="0"/>
                          <a:cs typeface="Times New Roman" panose="02020603050405020304" pitchFamily="18" charset="0"/>
                        </a:rPr>
                        <a:t>Servidores públicos</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314" marR="65314"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33350" algn="ctr">
                        <a:lnSpc>
                          <a:spcPct val="115000"/>
                        </a:lnSpc>
                        <a:spcAft>
                          <a:spcPts val="0"/>
                        </a:spcAft>
                      </a:pPr>
                      <a:r>
                        <a:rPr lang="es-EC" sz="1000" b="1" dirty="0">
                          <a:effectLst/>
                          <a:latin typeface="Times New Roman" panose="02020603050405020304" pitchFamily="18" charset="0"/>
                          <a:ea typeface="Calibri" panose="020F0502020204030204" pitchFamily="34" charset="0"/>
                          <a:cs typeface="Times New Roman" panose="02020603050405020304" pitchFamily="18" charset="0"/>
                        </a:rPr>
                        <a:t>Trabajadores código de trabajo</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314" marR="65314"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33350" algn="ctr">
                        <a:lnSpc>
                          <a:spcPct val="115000"/>
                        </a:lnSpc>
                        <a:spcAft>
                          <a:spcPts val="0"/>
                        </a:spcAft>
                      </a:pPr>
                      <a:r>
                        <a:rPr lang="es-EC" sz="1000" b="1" dirty="0">
                          <a:effectLst/>
                          <a:latin typeface="Times New Roman" panose="02020603050405020304" pitchFamily="18" charset="0"/>
                          <a:ea typeface="Calibri" panose="020F0502020204030204" pitchFamily="34" charset="0"/>
                          <a:cs typeface="Times New Roman" panose="02020603050405020304" pitchFamily="18" charset="0"/>
                        </a:rPr>
                        <a:t>Personal directivo civil y militar</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314" marR="65314"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33350" indent="21590" algn="ctr">
                        <a:lnSpc>
                          <a:spcPct val="115000"/>
                        </a:lnSpc>
                        <a:spcAft>
                          <a:spcPts val="0"/>
                        </a:spcAft>
                      </a:pPr>
                      <a:r>
                        <a:rPr lang="es-EC" sz="1000" b="1" dirty="0">
                          <a:effectLst/>
                          <a:latin typeface="Times New Roman" panose="02020603050405020304" pitchFamily="18" charset="0"/>
                          <a:ea typeface="Calibri" panose="020F0502020204030204" pitchFamily="34" charset="0"/>
                          <a:cs typeface="Times New Roman" panose="02020603050405020304" pitchFamily="18" charset="0"/>
                        </a:rPr>
                        <a:t>Número de personas</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314" marR="65314"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90286">
                <a:tc>
                  <a:txBody>
                    <a:bodyPr/>
                    <a:lstStyle/>
                    <a:p>
                      <a:pPr algn="just">
                        <a:lnSpc>
                          <a:spcPct val="200000"/>
                        </a:lnSpc>
                        <a:spcAft>
                          <a:spcPts val="0"/>
                        </a:spcAf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Matriz Sangolquí</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5314" marR="65314"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26365" algn="just">
                        <a:lnSpc>
                          <a:spcPct val="115000"/>
                        </a:lnSpc>
                        <a:spcAft>
                          <a:spcPts val="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758</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5314" marR="65314"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26365" algn="just">
                        <a:lnSpc>
                          <a:spcPct val="115000"/>
                        </a:lnSpc>
                        <a:spcAft>
                          <a:spcPts val="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428</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5314" marR="65314"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26365" algn="just">
                        <a:lnSpc>
                          <a:spcPct val="115000"/>
                        </a:lnSpc>
                        <a:spcAft>
                          <a:spcPts val="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103</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5314" marR="65314"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26365" algn="just">
                        <a:lnSpc>
                          <a:spcPct val="115000"/>
                        </a:lnSpc>
                        <a:spcAft>
                          <a:spcPts val="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70</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5314" marR="65314"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26365" algn="just">
                        <a:lnSpc>
                          <a:spcPct val="115000"/>
                        </a:lnSpc>
                        <a:spcAft>
                          <a:spcPts val="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 1359</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5314" marR="65314"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26340">
                <a:tc>
                  <a:txBody>
                    <a:bodyPr/>
                    <a:lstStyle/>
                    <a:p>
                      <a:pPr algn="just">
                        <a:lnSpc>
                          <a:spcPct val="200000"/>
                        </a:lnSpc>
                        <a:spcAft>
                          <a:spcPts val="0"/>
                        </a:spcAft>
                      </a:pPr>
                      <a:r>
                        <a:rPr lang="es-EC" sz="1000" b="1" dirty="0">
                          <a:effectLst/>
                          <a:latin typeface="Times New Roman" panose="02020603050405020304" pitchFamily="18" charset="0"/>
                          <a:ea typeface="Calibri" panose="020F0502020204030204" pitchFamily="34" charset="0"/>
                          <a:cs typeface="Times New Roman" panose="02020603050405020304" pitchFamily="18" charset="0"/>
                        </a:rPr>
                        <a:t>Latacunga</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314" marR="65314"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26365" algn="just">
                        <a:lnSpc>
                          <a:spcPct val="115000"/>
                        </a:lnSpc>
                        <a:spcAft>
                          <a:spcPts val="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317</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5314" marR="65314"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26365" algn="just">
                        <a:lnSpc>
                          <a:spcPct val="115000"/>
                        </a:lnSpc>
                        <a:spcAft>
                          <a:spcPts val="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53</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5314" marR="65314"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26365" algn="just">
                        <a:lnSpc>
                          <a:spcPct val="115000"/>
                        </a:lnSpc>
                        <a:spcAft>
                          <a:spcPts val="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30</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5314" marR="65314"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26365" algn="just">
                        <a:lnSpc>
                          <a:spcPct val="115000"/>
                        </a:lnSpc>
                        <a:spcAft>
                          <a:spcPts val="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26</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5314" marR="65314"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26365" algn="just">
                        <a:lnSpc>
                          <a:spcPct val="115000"/>
                        </a:lnSpc>
                        <a:spcAft>
                          <a:spcPts val="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 426</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5314" marR="65314"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68850">
                <a:tc>
                  <a:txBody>
                    <a:bodyPr/>
                    <a:lstStyle/>
                    <a:p>
                      <a:pPr algn="just">
                        <a:lnSpc>
                          <a:spcPct val="200000"/>
                        </a:lnSpc>
                        <a:spcAft>
                          <a:spcPts val="0"/>
                        </a:spcAf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Santo Domingo</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5314" marR="65314"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26365" algn="just">
                        <a:lnSpc>
                          <a:spcPct val="115000"/>
                        </a:lnSpc>
                        <a:spcAft>
                          <a:spcPts val="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45</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5314" marR="65314"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26365" algn="just">
                        <a:lnSpc>
                          <a:spcPct val="115000"/>
                        </a:lnSpc>
                        <a:spcAft>
                          <a:spcPts val="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23</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5314" marR="65314"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26365" algn="just">
                        <a:lnSpc>
                          <a:spcPct val="115000"/>
                        </a:lnSpc>
                        <a:spcAft>
                          <a:spcPts val="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22</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5314" marR="65314"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26365" algn="just">
                        <a:lnSpc>
                          <a:spcPct val="115000"/>
                        </a:lnSpc>
                        <a:spcAft>
                          <a:spcPts val="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8</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5314" marR="65314"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26365" algn="just">
                        <a:lnSpc>
                          <a:spcPct val="115000"/>
                        </a:lnSpc>
                        <a:spcAft>
                          <a:spcPts val="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 98</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5314" marR="65314"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90286">
                <a:tc>
                  <a:txBody>
                    <a:bodyPr/>
                    <a:lstStyle/>
                    <a:p>
                      <a:pPr algn="just">
                        <a:lnSpc>
                          <a:spcPct val="200000"/>
                        </a:lnSpc>
                        <a:spcAft>
                          <a:spcPts val="0"/>
                        </a:spcAf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IASA</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5314" marR="65314"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26365" algn="just">
                        <a:lnSpc>
                          <a:spcPct val="115000"/>
                        </a:lnSpc>
                        <a:spcAft>
                          <a:spcPts val="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24</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5314" marR="65314"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26365" algn="just">
                        <a:lnSpc>
                          <a:spcPct val="115000"/>
                        </a:lnSpc>
                        <a:spcAft>
                          <a:spcPts val="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26</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5314" marR="65314"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26365" algn="just">
                        <a:lnSpc>
                          <a:spcPct val="115000"/>
                        </a:lnSpc>
                        <a:spcAft>
                          <a:spcPts val="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46</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5314" marR="65314"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26365" algn="just">
                        <a:lnSpc>
                          <a:spcPct val="115000"/>
                        </a:lnSpc>
                        <a:spcAft>
                          <a:spcPts val="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2</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5314" marR="65314"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26365" algn="just">
                        <a:lnSpc>
                          <a:spcPct val="115000"/>
                        </a:lnSpc>
                        <a:spcAft>
                          <a:spcPts val="0"/>
                        </a:spcAft>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 98</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314" marR="65314"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185662">
                <a:tc gridSpan="5">
                  <a:txBody>
                    <a:bodyPr/>
                    <a:lstStyle/>
                    <a:p>
                      <a:pPr algn="just">
                        <a:lnSpc>
                          <a:spcPct val="115000"/>
                        </a:lnSpc>
                        <a:spcAft>
                          <a:spcPts val="0"/>
                        </a:spcAft>
                        <a:tabLst>
                          <a:tab pos="4648200" algn="l"/>
                        </a:tabLst>
                      </a:pPr>
                      <a:r>
                        <a:rPr lang="es-EC" sz="1400" b="1">
                          <a:effectLst/>
                          <a:latin typeface="Times New Roman" panose="02020603050405020304" pitchFamily="18" charset="0"/>
                          <a:ea typeface="Calibri" panose="020F0502020204030204" pitchFamily="34" charset="0"/>
                          <a:cs typeface="Times New Roman" panose="02020603050405020304" pitchFamily="18" charset="0"/>
                        </a:rPr>
                        <a:t>Población total	</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5314" marR="65314" marT="0" marB="0">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just">
                        <a:lnSpc>
                          <a:spcPct val="115000"/>
                        </a:lnSpc>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    1981</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314" marR="65314" marT="0" marB="0">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19314">
                <a:tc gridSpan="6">
                  <a:txBody>
                    <a:bodyPr/>
                    <a:lstStyle/>
                    <a:p>
                      <a:pPr indent="270510" algn="just">
                        <a:lnSpc>
                          <a:spcPct val="200000"/>
                        </a:lnSpc>
                        <a:spcAft>
                          <a:spcPts val="0"/>
                        </a:spcAft>
                      </a:pP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314" marR="65314"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6"/>
                  </a:ext>
                </a:extLst>
              </a:tr>
            </a:tbl>
          </a:graphicData>
        </a:graphic>
      </p:graphicFrame>
      <p:sp>
        <p:nvSpPr>
          <p:cNvPr id="7" name="Flecha doblada hacia arriba 2"/>
          <p:cNvSpPr/>
          <p:nvPr/>
        </p:nvSpPr>
        <p:spPr>
          <a:xfrm rot="5400000">
            <a:off x="4768707" y="2384399"/>
            <a:ext cx="969265" cy="4860698"/>
          </a:xfrm>
          <a:prstGeom prst="bentUp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4"/>
          <p:cNvSpPr txBox="1"/>
          <p:nvPr/>
        </p:nvSpPr>
        <p:spPr>
          <a:xfrm>
            <a:off x="8899084" y="3186258"/>
            <a:ext cx="1610436" cy="584775"/>
          </a:xfrm>
          <a:prstGeom prst="rect">
            <a:avLst/>
          </a:prstGeom>
          <a:noFill/>
        </p:spPr>
        <p:txBody>
          <a:bodyPr wrap="square" rtlCol="0">
            <a:spAutoFit/>
          </a:bodyPr>
          <a:lstStyle/>
          <a:p>
            <a:pPr algn="ctr"/>
            <a:r>
              <a:rPr lang="es-MX" sz="1600" dirty="0"/>
              <a:t>1199 encuestados</a:t>
            </a:r>
          </a:p>
        </p:txBody>
      </p:sp>
      <p:sp>
        <p:nvSpPr>
          <p:cNvPr id="29" name="Rectángulo 7"/>
          <p:cNvSpPr/>
          <p:nvPr/>
        </p:nvSpPr>
        <p:spPr>
          <a:xfrm>
            <a:off x="3698615" y="5206872"/>
            <a:ext cx="3028393" cy="461665"/>
          </a:xfrm>
          <a:prstGeom prst="rect">
            <a:avLst/>
          </a:prstGeom>
          <a:noFill/>
        </p:spPr>
        <p:txBody>
          <a:bodyPr wrap="none" lIns="91440" tIns="45720" rIns="91440" bIns="45720">
            <a:spAutoFit/>
          </a:bodyPr>
          <a:lstStyle/>
          <a:p>
            <a:pPr algn="ctr"/>
            <a:r>
              <a:rPr lang="es-ES" sz="2400" b="0" cap="none" spc="0" dirty="0">
                <a:ln w="0"/>
                <a:solidFill>
                  <a:schemeClr val="tx1"/>
                </a:solidFill>
                <a:effectLst>
                  <a:outerShdw blurRad="38100" dist="19050" dir="2700000" algn="tl" rotWithShape="0">
                    <a:schemeClr val="dk1">
                      <a:alpha val="40000"/>
                    </a:schemeClr>
                  </a:outerShdw>
                </a:effectLst>
              </a:rPr>
              <a:t>Muestreo intencional</a:t>
            </a:r>
          </a:p>
        </p:txBody>
      </p:sp>
    </p:spTree>
    <p:extLst>
      <p:ext uri="{BB962C8B-B14F-4D97-AF65-F5344CB8AC3E}">
        <p14:creationId xmlns:p14="http://schemas.microsoft.com/office/powerpoint/2010/main" val="4184360156"/>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p:cNvGrpSpPr/>
          <p:nvPr/>
        </p:nvGrpSpPr>
        <p:grpSpPr>
          <a:xfrm>
            <a:off x="838622" y="3438348"/>
            <a:ext cx="5014595" cy="2728994"/>
            <a:chOff x="0" y="0"/>
            <a:chExt cx="4723765" cy="2640965"/>
          </a:xfrm>
        </p:grpSpPr>
        <p:pic>
          <p:nvPicPr>
            <p:cNvPr id="20" name="Imagen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23765" cy="2640965"/>
            </a:xfrm>
            <a:prstGeom prst="rect">
              <a:avLst/>
            </a:prstGeom>
          </p:spPr>
        </p:pic>
        <p:sp>
          <p:nvSpPr>
            <p:cNvPr id="21" name="Rectángulo 20"/>
            <p:cNvSpPr/>
            <p:nvPr/>
          </p:nvSpPr>
          <p:spPr>
            <a:xfrm>
              <a:off x="180975" y="104775"/>
              <a:ext cx="3162300" cy="466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EC" sz="1100" b="1" dirty="0">
                  <a:solidFill>
                    <a:srgbClr val="000000"/>
                  </a:solidFill>
                  <a:effectLst/>
                  <a:ea typeface="Calibri" panose="020F0502020204030204" pitchFamily="34" charset="0"/>
                  <a:cs typeface="Times New Roman" panose="02020603050405020304" pitchFamily="18" charset="0"/>
                </a:rPr>
                <a:t>Relacionamiento interno / </a:t>
              </a:r>
              <a:r>
                <a:rPr lang="es-EC" sz="1100" b="1" dirty="0" err="1">
                  <a:solidFill>
                    <a:srgbClr val="000000"/>
                  </a:solidFill>
                  <a:effectLst/>
                  <a:ea typeface="Calibri" panose="020F0502020204030204" pitchFamily="34" charset="0"/>
                  <a:cs typeface="Times New Roman" panose="02020603050405020304" pitchFamily="18" charset="0"/>
                </a:rPr>
                <a:t>Espacialización</a:t>
              </a:r>
              <a:endParaRPr lang="es-EC" sz="1100" dirty="0">
                <a:effectLst/>
                <a:ea typeface="Calibri" panose="020F0502020204030204" pitchFamily="34" charset="0"/>
                <a:cs typeface="Times New Roman" panose="02020603050405020304" pitchFamily="18" charset="0"/>
              </a:endParaRPr>
            </a:p>
            <a:p>
              <a:pPr algn="ctr">
                <a:lnSpc>
                  <a:spcPct val="107000"/>
                </a:lnSpc>
                <a:spcAft>
                  <a:spcPts val="0"/>
                </a:spcAft>
              </a:pPr>
              <a:r>
                <a:rPr lang="es-EC" sz="1100" b="1" dirty="0">
                  <a:solidFill>
                    <a:srgbClr val="000000"/>
                  </a:solidFill>
                  <a:effectLst/>
                  <a:ea typeface="Calibri" panose="020F0502020204030204" pitchFamily="34" charset="0"/>
                  <a:cs typeface="Times New Roman" panose="02020603050405020304" pitchFamily="18" charset="0"/>
                </a:rPr>
                <a:t>Sede – Campus - UGT</a:t>
              </a:r>
              <a:endParaRPr lang="es-EC"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s-EC" sz="1100" dirty="0">
                  <a:effectLst/>
                  <a:ea typeface="Calibri" panose="020F0502020204030204" pitchFamily="34" charset="0"/>
                  <a:cs typeface="Times New Roman" panose="02020603050405020304" pitchFamily="18" charset="0"/>
                </a:rPr>
                <a:t> </a:t>
              </a:r>
            </a:p>
          </p:txBody>
        </p:sp>
      </p:grpSp>
      <p:grpSp>
        <p:nvGrpSpPr>
          <p:cNvPr id="6" name="Grupo 5"/>
          <p:cNvGrpSpPr/>
          <p:nvPr/>
        </p:nvGrpSpPr>
        <p:grpSpPr>
          <a:xfrm>
            <a:off x="6311230" y="112188"/>
            <a:ext cx="5116053" cy="866281"/>
            <a:chOff x="6859346" y="112188"/>
            <a:chExt cx="5116053" cy="866281"/>
          </a:xfrm>
        </p:grpSpPr>
        <p:sp>
          <p:nvSpPr>
            <p:cNvPr id="9" name="CuadroTexto 8"/>
            <p:cNvSpPr txBox="1"/>
            <p:nvPr/>
          </p:nvSpPr>
          <p:spPr>
            <a:xfrm>
              <a:off x="8039422" y="136705"/>
              <a:ext cx="3935977" cy="817245"/>
            </a:xfrm>
            <a:prstGeom prst="flowChartAlternateProcess">
              <a:avLst/>
            </a:prstGeom>
            <a:ln w="28575">
              <a:solidFill>
                <a:srgbClr val="00EA8C"/>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s-EC"/>
              </a:defPPr>
              <a:lvl1pPr>
                <a:defRPr sz="1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dirty="0"/>
                <a:t>Realizar el diagnóstico de las habilidades directivas y el clima organizacional de la Universidad de las Fuerzas Armadas –ESPE.</a:t>
              </a:r>
              <a:endParaRPr lang="es-MX" dirty="0"/>
            </a:p>
          </p:txBody>
        </p:sp>
        <p:pic>
          <p:nvPicPr>
            <p:cNvPr id="10" name="Imagen 2" descr="Imagen que contiene cuarto&#10;&#10;Descripción generada con confianza muy alta">
              <a:extLst>
                <a:ext uri="{FF2B5EF4-FFF2-40B4-BE49-F238E27FC236}">
                  <a16:creationId xmlns:a16="http://schemas.microsoft.com/office/drawing/2014/main" xmlns="" id="{AE78FB52-C311-4B69-9745-BB541BA820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08452">
              <a:off x="6859346" y="112188"/>
              <a:ext cx="1288718" cy="866281"/>
            </a:xfrm>
            <a:prstGeom prst="rect">
              <a:avLst/>
            </a:prstGeom>
          </p:spPr>
        </p:pic>
        <p:sp>
          <p:nvSpPr>
            <p:cNvPr id="11" name="Elipse 10"/>
            <p:cNvSpPr/>
            <p:nvPr/>
          </p:nvSpPr>
          <p:spPr>
            <a:xfrm>
              <a:off x="7503705" y="321177"/>
              <a:ext cx="469709" cy="4448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3</a:t>
              </a:r>
            </a:p>
          </p:txBody>
        </p:sp>
      </p:grpSp>
      <p:grpSp>
        <p:nvGrpSpPr>
          <p:cNvPr id="12" name="Grupo 2"/>
          <p:cNvGrpSpPr/>
          <p:nvPr/>
        </p:nvGrpSpPr>
        <p:grpSpPr>
          <a:xfrm>
            <a:off x="118542" y="109184"/>
            <a:ext cx="2430324" cy="806400"/>
            <a:chOff x="94511" y="2861804"/>
            <a:chExt cx="2430324" cy="806400"/>
          </a:xfrm>
        </p:grpSpPr>
        <p:pic>
          <p:nvPicPr>
            <p:cNvPr id="13" name="Imagen 12">
              <a:extLst>
                <a:ext uri="{FF2B5EF4-FFF2-40B4-BE49-F238E27FC236}">
                  <a16:creationId xmlns:a16="http://schemas.microsoft.com/office/drawing/2014/main" xmlns="" id="{86B8B1FC-DA2B-2F48-B417-885A8A92E1EE}"/>
                </a:ext>
              </a:extLst>
            </p:cNvPr>
            <p:cNvPicPr>
              <a:picLocks noChangeAspect="1"/>
            </p:cNvPicPr>
            <p:nvPr/>
          </p:nvPicPr>
          <p:blipFill>
            <a:blip r:embed="rId4"/>
            <a:stretch>
              <a:fillRect/>
            </a:stretch>
          </p:blipFill>
          <p:spPr>
            <a:xfrm>
              <a:off x="98801" y="2861804"/>
              <a:ext cx="2426034" cy="806400"/>
            </a:xfrm>
            <a:prstGeom prst="rect">
              <a:avLst/>
            </a:prstGeom>
          </p:spPr>
        </p:pic>
        <p:grpSp>
          <p:nvGrpSpPr>
            <p:cNvPr id="14" name="Grupo 13"/>
            <p:cNvGrpSpPr/>
            <p:nvPr/>
          </p:nvGrpSpPr>
          <p:grpSpPr>
            <a:xfrm>
              <a:off x="94511" y="3070255"/>
              <a:ext cx="2415194" cy="535435"/>
              <a:chOff x="56867" y="3054241"/>
              <a:chExt cx="2415194" cy="535435"/>
            </a:xfrm>
          </p:grpSpPr>
          <p:sp>
            <p:nvSpPr>
              <p:cNvPr id="15" name="CuadroTexto 14"/>
              <p:cNvSpPr txBox="1"/>
              <p:nvPr/>
            </p:nvSpPr>
            <p:spPr>
              <a:xfrm>
                <a:off x="56867" y="3054241"/>
                <a:ext cx="832514" cy="461665"/>
              </a:xfrm>
              <a:prstGeom prst="rect">
                <a:avLst/>
              </a:prstGeom>
              <a:noFill/>
            </p:spPr>
            <p:txBody>
              <a:bodyPr wrap="square" rtlCol="0">
                <a:spAutoFit/>
              </a:bodyPr>
              <a:lstStyle/>
              <a:p>
                <a:pPr algn="ctr"/>
                <a:r>
                  <a:rPr lang="es-MX" sz="1200" b="1" dirty="0"/>
                  <a:t>Capítulo IV</a:t>
                </a:r>
              </a:p>
            </p:txBody>
          </p:sp>
          <p:sp>
            <p:nvSpPr>
              <p:cNvPr id="16" name="CuadroTexto 15"/>
              <p:cNvSpPr txBox="1"/>
              <p:nvPr/>
            </p:nvSpPr>
            <p:spPr>
              <a:xfrm>
                <a:off x="776947" y="3066456"/>
                <a:ext cx="1695114" cy="523220"/>
              </a:xfrm>
              <a:prstGeom prst="rect">
                <a:avLst/>
              </a:prstGeom>
              <a:noFill/>
            </p:spPr>
            <p:txBody>
              <a:bodyPr wrap="square" rtlCol="0">
                <a:spAutoFit/>
              </a:bodyPr>
              <a:lstStyle/>
              <a:p>
                <a:r>
                  <a:rPr lang="es-MX" sz="1400" b="1" dirty="0"/>
                  <a:t>Resultados</a:t>
                </a:r>
              </a:p>
              <a:p>
                <a:r>
                  <a:rPr lang="es-MX" sz="1400" b="1" dirty="0"/>
                  <a:t>HD – Diagnóstico</a:t>
                </a:r>
              </a:p>
            </p:txBody>
          </p:sp>
        </p:grpSp>
      </p:grpSp>
      <p:pic>
        <p:nvPicPr>
          <p:cNvPr id="17" name="Imagen 16"/>
          <p:cNvPicPr/>
          <p:nvPr/>
        </p:nvPicPr>
        <p:blipFill>
          <a:blip r:embed="rId5">
            <a:extLst>
              <a:ext uri="{28A0092B-C50C-407E-A947-70E740481C1C}">
                <a14:useLocalDpi xmlns:a14="http://schemas.microsoft.com/office/drawing/2010/main"/>
              </a:ext>
            </a:extLst>
          </a:blip>
          <a:stretch>
            <a:fillRect/>
          </a:stretch>
        </p:blipFill>
        <p:spPr>
          <a:xfrm>
            <a:off x="838622" y="1151955"/>
            <a:ext cx="5014595" cy="2229485"/>
          </a:xfrm>
          <a:prstGeom prst="rect">
            <a:avLst/>
          </a:prstGeom>
        </p:spPr>
      </p:pic>
      <p:pic>
        <p:nvPicPr>
          <p:cNvPr id="18" name="Imagen 17"/>
          <p:cNvPicPr/>
          <p:nvPr/>
        </p:nvPicPr>
        <p:blipFill>
          <a:blip r:embed="rId6">
            <a:extLst>
              <a:ext uri="{28A0092B-C50C-407E-A947-70E740481C1C}">
                <a14:useLocalDpi xmlns:a14="http://schemas.microsoft.com/office/drawing/2010/main"/>
              </a:ext>
            </a:extLst>
          </a:blip>
          <a:stretch>
            <a:fillRect/>
          </a:stretch>
        </p:blipFill>
        <p:spPr>
          <a:xfrm>
            <a:off x="6527254" y="1170939"/>
            <a:ext cx="4772025" cy="2218690"/>
          </a:xfrm>
          <a:prstGeom prst="rect">
            <a:avLst/>
          </a:prstGeom>
        </p:spPr>
      </p:pic>
      <p:pic>
        <p:nvPicPr>
          <p:cNvPr id="22" name="Imagen 21"/>
          <p:cNvPicPr/>
          <p:nvPr/>
        </p:nvPicPr>
        <p:blipFill>
          <a:blip r:embed="rId7">
            <a:extLst>
              <a:ext uri="{28A0092B-C50C-407E-A947-70E740481C1C}">
                <a14:useLocalDpi xmlns:a14="http://schemas.microsoft.com/office/drawing/2010/main"/>
              </a:ext>
            </a:extLst>
          </a:blip>
          <a:stretch>
            <a:fillRect/>
          </a:stretch>
        </p:blipFill>
        <p:spPr>
          <a:xfrm>
            <a:off x="6527254" y="3466052"/>
            <a:ext cx="4772025" cy="2339212"/>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2516370186"/>
              </p:ext>
            </p:extLst>
          </p:nvPr>
        </p:nvGraphicFramePr>
        <p:xfrm>
          <a:off x="4406408" y="1397446"/>
          <a:ext cx="966854" cy="809625"/>
        </p:xfrm>
        <a:graphic>
          <a:graphicData uri="http://schemas.openxmlformats.org/drawingml/2006/table">
            <a:tbl>
              <a:tblPr>
                <a:tableStyleId>{5C22544A-7EE6-4342-B048-85BDC9FD1C3A}</a:tableStyleId>
              </a:tblPr>
              <a:tblGrid>
                <a:gridCol w="163235">
                  <a:extLst>
                    <a:ext uri="{9D8B030D-6E8A-4147-A177-3AD203B41FA5}">
                      <a16:colId xmlns:a16="http://schemas.microsoft.com/office/drawing/2014/main" xmlns="" val="20000"/>
                    </a:ext>
                  </a:extLst>
                </a:gridCol>
                <a:gridCol w="803619">
                  <a:extLst>
                    <a:ext uri="{9D8B030D-6E8A-4147-A177-3AD203B41FA5}">
                      <a16:colId xmlns:a16="http://schemas.microsoft.com/office/drawing/2014/main" xmlns="" val="20001"/>
                    </a:ext>
                  </a:extLst>
                </a:gridCol>
              </a:tblGrid>
              <a:tr h="0">
                <a:tc>
                  <a:txBody>
                    <a:bodyPr/>
                    <a:lstStyle/>
                    <a:p>
                      <a:pPr algn="l" fontAlgn="b"/>
                      <a:r>
                        <a:rPr lang="es-MX" sz="1000" u="none" strike="noStrike" dirty="0">
                          <a:effectLst/>
                          <a:latin typeface="Arial Narrow" panose="020B0606020202030204" pitchFamily="34" charset="0"/>
                        </a:rPr>
                        <a:t> </a:t>
                      </a:r>
                      <a:endParaRPr lang="es-MX" sz="1000" b="1"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58AC"/>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MX" sz="1000" u="none" strike="noStrike" dirty="0">
                          <a:effectLst/>
                          <a:latin typeface="Arial Narrow" panose="020B0606020202030204" pitchFamily="34" charset="0"/>
                        </a:rPr>
                        <a:t>FEMENINO</a:t>
                      </a:r>
                      <a:endParaRPr lang="es-MX" sz="1000" b="1"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0">
                <a:tc>
                  <a:txBody>
                    <a:bodyPr/>
                    <a:lstStyle/>
                    <a:p>
                      <a:pPr algn="l" fontAlgn="b"/>
                      <a:endParaRPr lang="es-MX" sz="1000" b="1" i="0" u="none" strike="noStrike" dirty="0">
                        <a:solidFill>
                          <a:srgbClr val="000000"/>
                        </a:solidFill>
                        <a:effectLst/>
                        <a:latin typeface="Arial Narrow" panose="020B0606020202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s-MX" sz="300" b="1" i="0" u="none" strike="noStrike" dirty="0">
                        <a:solidFill>
                          <a:srgbClr val="000000"/>
                        </a:solidFill>
                        <a:effectLst/>
                        <a:latin typeface="Arial Narrow" panose="020B060602020203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0">
                <a:tc>
                  <a:txBody>
                    <a:bodyPr/>
                    <a:lstStyle/>
                    <a:p>
                      <a:pPr algn="l" fontAlgn="b"/>
                      <a:r>
                        <a:rPr lang="es-MX" sz="1000" u="none" strike="noStrike" dirty="0">
                          <a:effectLst/>
                          <a:latin typeface="Arial Narrow" panose="020B0606020202030204" pitchFamily="34" charset="0"/>
                        </a:rPr>
                        <a:t> </a:t>
                      </a:r>
                      <a:endParaRPr lang="es-MX" sz="1000" b="1"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B848"/>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MX" sz="1000" u="none" strike="noStrike" dirty="0">
                          <a:effectLst/>
                          <a:latin typeface="Arial Narrow" panose="020B0606020202030204" pitchFamily="34" charset="0"/>
                        </a:rPr>
                        <a:t>MASCULINO</a:t>
                      </a:r>
                      <a:endParaRPr lang="es-MX" sz="1000" b="1"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0">
                <a:tc>
                  <a:txBody>
                    <a:bodyPr/>
                    <a:lstStyle/>
                    <a:p>
                      <a:pPr algn="l" fontAlgn="b"/>
                      <a:endParaRPr lang="es-MX" sz="1000" b="1" i="0" u="none" strike="noStrike" dirty="0">
                        <a:solidFill>
                          <a:srgbClr val="000000"/>
                        </a:solidFill>
                        <a:effectLst/>
                        <a:latin typeface="Arial Narrow" panose="020B0606020202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s-MX" sz="1000" b="1" i="0" u="none" strike="noStrike" dirty="0">
                        <a:solidFill>
                          <a:srgbClr val="000000"/>
                        </a:solidFill>
                        <a:effectLst/>
                        <a:latin typeface="Arial Narrow" panose="020B0606020202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0">
                <a:tc>
                  <a:txBody>
                    <a:bodyPr/>
                    <a:lstStyle/>
                    <a:p>
                      <a:pPr algn="l" fontAlgn="b"/>
                      <a:r>
                        <a:rPr lang="es-MX" sz="1000" u="none" strike="noStrike" dirty="0">
                          <a:effectLst/>
                          <a:latin typeface="Arial Narrow" panose="020B0606020202030204" pitchFamily="34" charset="0"/>
                        </a:rPr>
                        <a:t> </a:t>
                      </a:r>
                      <a:endParaRPr lang="es-MX" sz="1000" b="1"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es-MX" sz="1000" u="none" strike="noStrike" dirty="0">
                          <a:effectLst/>
                          <a:latin typeface="Arial Narrow" panose="020B0606020202030204" pitchFamily="34" charset="0"/>
                        </a:rPr>
                        <a:t>LGTBI</a:t>
                      </a:r>
                      <a:endParaRPr lang="es-MX" sz="1000" b="1"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bl>
          </a:graphicData>
        </a:graphic>
      </p:graphicFrame>
      <p:pic>
        <p:nvPicPr>
          <p:cNvPr id="5" name="Imagen 4"/>
          <p:cNvPicPr>
            <a:picLocks noChangeAspect="1"/>
          </p:cNvPicPr>
          <p:nvPr/>
        </p:nvPicPr>
        <p:blipFill>
          <a:blip r:embed="rId8"/>
          <a:stretch>
            <a:fillRect/>
          </a:stretch>
        </p:blipFill>
        <p:spPr>
          <a:xfrm>
            <a:off x="10007410" y="1374304"/>
            <a:ext cx="937028" cy="1069108"/>
          </a:xfrm>
          <a:prstGeom prst="rect">
            <a:avLst/>
          </a:prstGeom>
        </p:spPr>
      </p:pic>
      <p:sp>
        <p:nvSpPr>
          <p:cNvPr id="25" name="Rectángulo 24"/>
          <p:cNvSpPr/>
          <p:nvPr/>
        </p:nvSpPr>
        <p:spPr>
          <a:xfrm>
            <a:off x="11301972" y="21535"/>
            <a:ext cx="822739" cy="584775"/>
          </a:xfrm>
          <a:prstGeom prst="rect">
            <a:avLst/>
          </a:prstGeom>
          <a:noFill/>
        </p:spPr>
        <p:txBody>
          <a:bodyPr wrap="square" lIns="91440" tIns="45720" rIns="91440" bIns="45720">
            <a:spAutoFit/>
          </a:bodyPr>
          <a:lstStyle/>
          <a:p>
            <a:pPr algn="ctr"/>
            <a:r>
              <a:rPr lang="es-E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H</a:t>
            </a:r>
            <a:r>
              <a:rPr lang="es-ES" sz="3200" b="1" baseline="-25000" dirty="0">
                <a:ln w="10160">
                  <a:solidFill>
                    <a:schemeClr val="accent5"/>
                  </a:solidFill>
                  <a:prstDash val="solid"/>
                </a:ln>
                <a:solidFill>
                  <a:srgbClr val="FFFFFF"/>
                </a:solidFill>
                <a:effectLst>
                  <a:outerShdw blurRad="38100" dist="22860" dir="5400000" algn="tl" rotWithShape="0">
                    <a:srgbClr val="000000">
                      <a:alpha val="30000"/>
                    </a:srgbClr>
                  </a:outerShdw>
                </a:effectLst>
              </a:rPr>
              <a:t>1</a:t>
            </a:r>
          </a:p>
        </p:txBody>
      </p:sp>
    </p:spTree>
    <p:extLst>
      <p:ext uri="{BB962C8B-B14F-4D97-AF65-F5344CB8AC3E}">
        <p14:creationId xmlns:p14="http://schemas.microsoft.com/office/powerpoint/2010/main" val="49495796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2639272" y="3172326"/>
            <a:ext cx="72958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sp>
        <p:nvSpPr>
          <p:cNvPr id="7" name="2 Subtítulo"/>
          <p:cNvSpPr txBox="1">
            <a:spLocks/>
          </p:cNvSpPr>
          <p:nvPr/>
        </p:nvSpPr>
        <p:spPr>
          <a:xfrm>
            <a:off x="1150624" y="785480"/>
            <a:ext cx="11039789" cy="5307816"/>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lang="es-EC" sz="1600" kern="0"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DEPARTAMENTO DE CIENCIAS ECONÓMICAS, ADMINISTRATIVAS Y DE COMERCIO</a:t>
            </a:r>
          </a:p>
          <a:p>
            <a:pPr marL="0" indent="0" algn="ctr">
              <a:buNone/>
            </a:pP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CARRERA DE INGENIERÍA COMERCIAL</a:t>
            </a:r>
          </a:p>
          <a:p>
            <a:pPr marL="0" indent="0" algn="ctr">
              <a:buNone/>
            </a:pP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TRABAJO DE TITULACIÓN, PREVIO A LA OBTENCIÓN DEL TÍTULO DE </a:t>
            </a:r>
            <a:r>
              <a:rPr lang="es-EC" sz="1800" b="1" dirty="0" smtClean="0">
                <a:solidFill>
                  <a:srgbClr val="000000"/>
                </a:solidFill>
                <a:latin typeface="Times New Roman" panose="02020603050405020304" pitchFamily="18" charset="0"/>
                <a:cs typeface="Times New Roman" panose="02020603050405020304" pitchFamily="18" charset="0"/>
              </a:rPr>
              <a:t>INGENIERA </a:t>
            </a:r>
            <a:r>
              <a:rPr lang="es-EC" sz="1800" b="1" dirty="0">
                <a:solidFill>
                  <a:srgbClr val="000000"/>
                </a:solidFill>
                <a:latin typeface="Times New Roman" panose="02020603050405020304" pitchFamily="18" charset="0"/>
                <a:cs typeface="Times New Roman" panose="02020603050405020304" pitchFamily="18" charset="0"/>
              </a:rPr>
              <a:t>COMERCIAL</a:t>
            </a:r>
            <a:endParaRPr lang="es-EC" sz="1800"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MX" sz="1800" b="1" dirty="0" smtClean="0">
                <a:solidFill>
                  <a:srgbClr val="000000"/>
                </a:solidFill>
                <a:latin typeface="Times New Roman" panose="02020603050405020304" pitchFamily="18" charset="0"/>
                <a:cs typeface="Times New Roman" panose="02020603050405020304" pitchFamily="18" charset="0"/>
              </a:rPr>
              <a:t>“IMPACTO </a:t>
            </a:r>
            <a:r>
              <a:rPr lang="es-MX" sz="1800" b="1" dirty="0">
                <a:solidFill>
                  <a:srgbClr val="000000"/>
                </a:solidFill>
                <a:latin typeface="Times New Roman" panose="02020603050405020304" pitchFamily="18" charset="0"/>
                <a:cs typeface="Times New Roman" panose="02020603050405020304" pitchFamily="18" charset="0"/>
              </a:rPr>
              <a:t>DE LAS HABILIDADES DIRECTIVAS EN EL CLIMA ORGANIZACIONAL DE LA UNIVERSIDAD DE LAS FUERZAS ARMADAS – </a:t>
            </a:r>
            <a:r>
              <a:rPr lang="es-MX" sz="1800" b="1" dirty="0" smtClean="0">
                <a:solidFill>
                  <a:srgbClr val="000000"/>
                </a:solidFill>
                <a:latin typeface="Times New Roman" panose="02020603050405020304" pitchFamily="18" charset="0"/>
                <a:cs typeface="Times New Roman" panose="02020603050405020304" pitchFamily="18" charset="0"/>
              </a:rPr>
              <a:t>ESPE: </a:t>
            </a:r>
            <a:r>
              <a:rPr lang="es-MX" sz="1800" b="1" dirty="0">
                <a:solidFill>
                  <a:srgbClr val="000000"/>
                </a:solidFill>
                <a:latin typeface="Times New Roman" panose="02020603050405020304" pitchFamily="18" charset="0"/>
                <a:cs typeface="Times New Roman" panose="02020603050405020304" pitchFamily="18" charset="0"/>
              </a:rPr>
              <a:t>UNA PROPUESTA DE PLAN DE </a:t>
            </a:r>
            <a:r>
              <a:rPr lang="es-MX" sz="1800" b="1" dirty="0" smtClean="0">
                <a:solidFill>
                  <a:srgbClr val="000000"/>
                </a:solidFill>
                <a:latin typeface="Times New Roman" panose="02020603050405020304" pitchFamily="18" charset="0"/>
                <a:cs typeface="Times New Roman" panose="02020603050405020304" pitchFamily="18" charset="0"/>
              </a:rPr>
              <a:t>ACCIÓN”</a:t>
            </a:r>
            <a:endParaRPr lang="es-ES" sz="1800" b="1"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S" sz="18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AUTORAS</a:t>
            </a:r>
            <a:r>
              <a:rPr lang="es-EC" sz="1800" b="1" dirty="0" smtClean="0">
                <a:solidFill>
                  <a:srgbClr val="000000"/>
                </a:solidFill>
                <a:latin typeface="Times New Roman" panose="02020603050405020304" pitchFamily="18" charset="0"/>
                <a:cs typeface="Times New Roman" panose="02020603050405020304" pitchFamily="18" charset="0"/>
              </a:rPr>
              <a:t>: ALEJANDRO </a:t>
            </a:r>
            <a:r>
              <a:rPr lang="es-EC" sz="1800" b="1" dirty="0" smtClean="0">
                <a:solidFill>
                  <a:srgbClr val="000000"/>
                </a:solidFill>
                <a:latin typeface="Times New Roman" panose="02020603050405020304" pitchFamily="18" charset="0"/>
                <a:cs typeface="Times New Roman" panose="02020603050405020304" pitchFamily="18" charset="0"/>
              </a:rPr>
              <a:t>GUALLICHICO, </a:t>
            </a:r>
            <a:r>
              <a:rPr lang="es-EC" sz="1800" b="1" dirty="0">
                <a:solidFill>
                  <a:srgbClr val="000000"/>
                </a:solidFill>
                <a:latin typeface="Times New Roman" panose="02020603050405020304" pitchFamily="18" charset="0"/>
                <a:cs typeface="Times New Roman" panose="02020603050405020304" pitchFamily="18" charset="0"/>
              </a:rPr>
              <a:t>JOSSELYN ABIGAIL</a:t>
            </a:r>
          </a:p>
          <a:p>
            <a:pPr marL="0" indent="0" algn="ctr">
              <a:buNone/>
            </a:pPr>
            <a:r>
              <a:rPr lang="es-EC" sz="1800" b="1" dirty="0" smtClean="0">
                <a:solidFill>
                  <a:srgbClr val="000000"/>
                </a:solidFill>
                <a:latin typeface="Times New Roman" panose="02020603050405020304" pitchFamily="18" charset="0"/>
                <a:cs typeface="Times New Roman" panose="02020603050405020304" pitchFamily="18" charset="0"/>
              </a:rPr>
              <a:t>              CARRERA </a:t>
            </a:r>
            <a:r>
              <a:rPr lang="es-EC" sz="1800" b="1" dirty="0" smtClean="0">
                <a:solidFill>
                  <a:srgbClr val="000000"/>
                </a:solidFill>
                <a:latin typeface="Times New Roman" panose="02020603050405020304" pitchFamily="18" charset="0"/>
                <a:cs typeface="Times New Roman" panose="02020603050405020304" pitchFamily="18" charset="0"/>
              </a:rPr>
              <a:t>CÁRDENAS, </a:t>
            </a:r>
            <a:r>
              <a:rPr lang="es-EC" sz="1800" b="1" dirty="0">
                <a:solidFill>
                  <a:srgbClr val="000000"/>
                </a:solidFill>
                <a:latin typeface="Times New Roman" panose="02020603050405020304" pitchFamily="18" charset="0"/>
                <a:cs typeface="Times New Roman" panose="02020603050405020304" pitchFamily="18" charset="0"/>
              </a:rPr>
              <a:t>VALERIA ALEJANDRA</a:t>
            </a:r>
            <a:br>
              <a:rPr lang="es-EC" sz="1800" b="1" dirty="0">
                <a:solidFill>
                  <a:srgbClr val="000000"/>
                </a:solidFill>
                <a:latin typeface="Times New Roman" panose="02020603050405020304" pitchFamily="18" charset="0"/>
                <a:cs typeface="Times New Roman" panose="02020603050405020304" pitchFamily="18" charset="0"/>
              </a:rPr>
            </a:b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smtClean="0">
                <a:solidFill>
                  <a:srgbClr val="000000"/>
                </a:solidFill>
                <a:latin typeface="Times New Roman" panose="02020603050405020304" pitchFamily="18" charset="0"/>
                <a:cs typeface="Times New Roman" panose="02020603050405020304" pitchFamily="18" charset="0"/>
              </a:rPr>
              <a:t>DIRECTORA: </a:t>
            </a:r>
            <a:r>
              <a:rPr lang="es-EC" sz="1800" b="1" dirty="0" smtClean="0">
                <a:solidFill>
                  <a:srgbClr val="000000"/>
                </a:solidFill>
                <a:latin typeface="Times New Roman" panose="02020603050405020304" pitchFamily="18" charset="0"/>
                <a:cs typeface="Times New Roman" panose="02020603050405020304" pitchFamily="18" charset="0"/>
              </a:rPr>
              <a:t>ING. </a:t>
            </a:r>
            <a:r>
              <a:rPr lang="es-EC" sz="1800" b="1" dirty="0">
                <a:solidFill>
                  <a:srgbClr val="000000"/>
                </a:solidFill>
                <a:latin typeface="Times New Roman" panose="02020603050405020304" pitchFamily="18" charset="0"/>
                <a:cs typeface="Times New Roman" panose="02020603050405020304" pitchFamily="18" charset="0"/>
              </a:rPr>
              <a:t>GARCÍA AGUILAR, JUANITA DEL CARMEN, </a:t>
            </a:r>
            <a:r>
              <a:rPr lang="es-EC" sz="1800" b="1" dirty="0">
                <a:solidFill>
                  <a:srgbClr val="000000"/>
                </a:solidFill>
                <a:latin typeface="Times New Roman" panose="02020603050405020304" pitchFamily="18" charset="0"/>
                <a:cs typeface="Times New Roman" panose="02020603050405020304" pitchFamily="18" charset="0"/>
              </a:rPr>
              <a:t>MBA</a:t>
            </a: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8475437"/>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2"/>
          <p:cNvGrpSpPr/>
          <p:nvPr/>
        </p:nvGrpSpPr>
        <p:grpSpPr>
          <a:xfrm>
            <a:off x="118542" y="109184"/>
            <a:ext cx="2430324" cy="806400"/>
            <a:chOff x="94511" y="2861804"/>
            <a:chExt cx="2430324" cy="806400"/>
          </a:xfrm>
        </p:grpSpPr>
        <p:pic>
          <p:nvPicPr>
            <p:cNvPr id="13" name="Imagen 12">
              <a:extLst>
                <a:ext uri="{FF2B5EF4-FFF2-40B4-BE49-F238E27FC236}">
                  <a16:creationId xmlns:a16="http://schemas.microsoft.com/office/drawing/2014/main" xmlns="" id="{86B8B1FC-DA2B-2F48-B417-885A8A92E1EE}"/>
                </a:ext>
              </a:extLst>
            </p:cNvPr>
            <p:cNvPicPr>
              <a:picLocks noChangeAspect="1"/>
            </p:cNvPicPr>
            <p:nvPr/>
          </p:nvPicPr>
          <p:blipFill>
            <a:blip r:embed="rId3"/>
            <a:stretch>
              <a:fillRect/>
            </a:stretch>
          </p:blipFill>
          <p:spPr>
            <a:xfrm>
              <a:off x="98801" y="2861804"/>
              <a:ext cx="2426034" cy="806400"/>
            </a:xfrm>
            <a:prstGeom prst="rect">
              <a:avLst/>
            </a:prstGeom>
          </p:spPr>
        </p:pic>
        <p:grpSp>
          <p:nvGrpSpPr>
            <p:cNvPr id="14" name="Grupo 13"/>
            <p:cNvGrpSpPr/>
            <p:nvPr/>
          </p:nvGrpSpPr>
          <p:grpSpPr>
            <a:xfrm>
              <a:off x="94511" y="3070255"/>
              <a:ext cx="2415194" cy="535435"/>
              <a:chOff x="56867" y="3054241"/>
              <a:chExt cx="2415194" cy="535435"/>
            </a:xfrm>
          </p:grpSpPr>
          <p:sp>
            <p:nvSpPr>
              <p:cNvPr id="15" name="CuadroTexto 14"/>
              <p:cNvSpPr txBox="1"/>
              <p:nvPr/>
            </p:nvSpPr>
            <p:spPr>
              <a:xfrm>
                <a:off x="56867" y="3054241"/>
                <a:ext cx="832514" cy="461665"/>
              </a:xfrm>
              <a:prstGeom prst="rect">
                <a:avLst/>
              </a:prstGeom>
              <a:noFill/>
            </p:spPr>
            <p:txBody>
              <a:bodyPr wrap="square" rtlCol="0">
                <a:spAutoFit/>
              </a:bodyPr>
              <a:lstStyle/>
              <a:p>
                <a:pPr algn="ctr"/>
                <a:r>
                  <a:rPr lang="es-MX" sz="1200" b="1" dirty="0"/>
                  <a:t>Capítulo IV</a:t>
                </a:r>
              </a:p>
            </p:txBody>
          </p:sp>
          <p:sp>
            <p:nvSpPr>
              <p:cNvPr id="16" name="CuadroTexto 15"/>
              <p:cNvSpPr txBox="1"/>
              <p:nvPr/>
            </p:nvSpPr>
            <p:spPr>
              <a:xfrm>
                <a:off x="776947" y="3066456"/>
                <a:ext cx="1695114" cy="523220"/>
              </a:xfrm>
              <a:prstGeom prst="rect">
                <a:avLst/>
              </a:prstGeom>
              <a:noFill/>
            </p:spPr>
            <p:txBody>
              <a:bodyPr wrap="square" rtlCol="0">
                <a:spAutoFit/>
              </a:bodyPr>
              <a:lstStyle/>
              <a:p>
                <a:r>
                  <a:rPr lang="es-MX" sz="1400" b="1" dirty="0"/>
                  <a:t>Resultados</a:t>
                </a:r>
              </a:p>
              <a:p>
                <a:r>
                  <a:rPr lang="es-MX" sz="1400" b="1" dirty="0"/>
                  <a:t>HD – Diagnóstico</a:t>
                </a:r>
              </a:p>
            </p:txBody>
          </p:sp>
        </p:grpSp>
      </p:grpSp>
      <p:graphicFrame>
        <p:nvGraphicFramePr>
          <p:cNvPr id="3" name="Tabla 2"/>
          <p:cNvGraphicFramePr>
            <a:graphicFrameLocks noGrp="1"/>
          </p:cNvGraphicFramePr>
          <p:nvPr>
            <p:extLst>
              <p:ext uri="{D42A27DB-BD31-4B8C-83A1-F6EECF244321}">
                <p14:modId xmlns:p14="http://schemas.microsoft.com/office/powerpoint/2010/main" val="2701719182"/>
              </p:ext>
            </p:extLst>
          </p:nvPr>
        </p:nvGraphicFramePr>
        <p:xfrm>
          <a:off x="283296" y="1340768"/>
          <a:ext cx="5307855" cy="4752533"/>
        </p:xfrm>
        <a:graphic>
          <a:graphicData uri="http://schemas.openxmlformats.org/drawingml/2006/table">
            <a:tbl>
              <a:tblPr firstRow="1" firstCol="1" bandRow="1"/>
              <a:tblGrid>
                <a:gridCol w="1135258">
                  <a:extLst>
                    <a:ext uri="{9D8B030D-6E8A-4147-A177-3AD203B41FA5}">
                      <a16:colId xmlns:a16="http://schemas.microsoft.com/office/drawing/2014/main" xmlns="" val="20000"/>
                    </a:ext>
                  </a:extLst>
                </a:gridCol>
                <a:gridCol w="2686128">
                  <a:extLst>
                    <a:ext uri="{9D8B030D-6E8A-4147-A177-3AD203B41FA5}">
                      <a16:colId xmlns:a16="http://schemas.microsoft.com/office/drawing/2014/main" xmlns="" val="20001"/>
                    </a:ext>
                  </a:extLst>
                </a:gridCol>
                <a:gridCol w="743609">
                  <a:extLst>
                    <a:ext uri="{9D8B030D-6E8A-4147-A177-3AD203B41FA5}">
                      <a16:colId xmlns:a16="http://schemas.microsoft.com/office/drawing/2014/main" xmlns="" val="20002"/>
                    </a:ext>
                  </a:extLst>
                </a:gridCol>
                <a:gridCol w="742860">
                  <a:extLst>
                    <a:ext uri="{9D8B030D-6E8A-4147-A177-3AD203B41FA5}">
                      <a16:colId xmlns:a16="http://schemas.microsoft.com/office/drawing/2014/main" xmlns="" val="20003"/>
                    </a:ext>
                  </a:extLst>
                </a:gridCol>
              </a:tblGrid>
              <a:tr h="196758">
                <a:tc gridSpan="4">
                  <a:txBody>
                    <a:bodyPr/>
                    <a:lstStyle/>
                    <a:p>
                      <a:pPr algn="ctr">
                        <a:lnSpc>
                          <a:spcPct val="107000"/>
                        </a:lnSpc>
                        <a:spcAft>
                          <a:spcPts val="0"/>
                        </a:spcAft>
                      </a:pPr>
                      <a:r>
                        <a:rPr lang="es-EC"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HABILIDADES DIRECTIVAS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0"/>
                  </a:ext>
                </a:extLst>
              </a:tr>
              <a:tr h="216066">
                <a:tc>
                  <a:txBody>
                    <a:bodyPr/>
                    <a:lstStyle/>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93516">
                <a:tc>
                  <a:txBody>
                    <a:bodyPr/>
                    <a:lstStyle/>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Grupales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Formación de equipos eficaces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tabLst>
                          <a:tab pos="287020" algn="l"/>
                        </a:tabLs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0,863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FFE599"/>
                    </a:solidFill>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0,079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2"/>
                  </a:ext>
                </a:extLst>
              </a:tr>
              <a:tr h="393516">
                <a:tc>
                  <a:txBody>
                    <a:bodyPr/>
                    <a:lstStyle/>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Personales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Solución analítica y creativa de problemas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0,812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7CAAC"/>
                    </a:solidFill>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0,069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10003"/>
                  </a:ext>
                </a:extLst>
              </a:tr>
              <a:tr h="393516">
                <a:tc>
                  <a:txBody>
                    <a:bodyPr/>
                    <a:lstStyle/>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Grupales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Facultamiento y delegación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0,771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E599"/>
                    </a:solidFill>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0,287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10004"/>
                  </a:ext>
                </a:extLst>
              </a:tr>
              <a:tr h="393516">
                <a:tc>
                  <a:txBody>
                    <a:bodyPr/>
                    <a:lstStyle/>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Interpersonales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Motivación de los empleados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0,750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BDD6EE"/>
                    </a:solidFill>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0,122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10005"/>
                  </a:ext>
                </a:extLst>
              </a:tr>
              <a:tr h="393516">
                <a:tc>
                  <a:txBody>
                    <a:bodyPr/>
                    <a:lstStyle/>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Interpersonales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Comunicación de apoyo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0,694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BDD6EE"/>
                    </a:solidFill>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0,453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10006"/>
                  </a:ext>
                </a:extLst>
              </a:tr>
              <a:tr h="393516">
                <a:tc>
                  <a:txBody>
                    <a:bodyPr/>
                    <a:lstStyle/>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Grupales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Dirección hacia el cambio positivo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0,614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E599"/>
                    </a:solidFill>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0,531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E599"/>
                    </a:solidFill>
                  </a:tcPr>
                </a:tc>
                <a:extLst>
                  <a:ext uri="{0D108BD9-81ED-4DB2-BD59-A6C34878D82A}">
                    <a16:rowId xmlns:a16="http://schemas.microsoft.com/office/drawing/2014/main" xmlns="" val="10007"/>
                  </a:ext>
                </a:extLst>
              </a:tr>
              <a:tr h="393516">
                <a:tc>
                  <a:txBody>
                    <a:bodyPr/>
                    <a:lstStyle/>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Personales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Manejo de estrés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0,469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7CAAC"/>
                    </a:solidFill>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0,200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10008"/>
                  </a:ext>
                </a:extLst>
              </a:tr>
              <a:tr h="393516">
                <a:tc>
                  <a:txBody>
                    <a:bodyPr/>
                    <a:lstStyle/>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Interpersonales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Ganar poder e influir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0,436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BDD6EE"/>
                    </a:solidFill>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0,565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BDD6EE"/>
                    </a:solidFill>
                  </a:tcPr>
                </a:tc>
                <a:extLst>
                  <a:ext uri="{0D108BD9-81ED-4DB2-BD59-A6C34878D82A}">
                    <a16:rowId xmlns:a16="http://schemas.microsoft.com/office/drawing/2014/main" xmlns="" val="10009"/>
                  </a:ext>
                </a:extLst>
              </a:tr>
              <a:tr h="393516">
                <a:tc>
                  <a:txBody>
                    <a:bodyPr/>
                    <a:lstStyle/>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Interpersonales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Manejo de conflictos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0,131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0,822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BDD6EE"/>
                    </a:solidFill>
                  </a:tcPr>
                </a:tc>
                <a:extLst>
                  <a:ext uri="{0D108BD9-81ED-4DB2-BD59-A6C34878D82A}">
                    <a16:rowId xmlns:a16="http://schemas.microsoft.com/office/drawing/2014/main" xmlns="" val="10010"/>
                  </a:ext>
                </a:extLst>
              </a:tr>
              <a:tr h="393516">
                <a:tc>
                  <a:txBody>
                    <a:bodyPr/>
                    <a:lstStyle/>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Personales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Desarrollo de Autoconocimiento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0,057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0,755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xmlns="" val="10011"/>
                  </a:ext>
                </a:extLst>
              </a:tr>
              <a:tr h="404549">
                <a:tc gridSpan="4">
                  <a:txBody>
                    <a:bodyPr/>
                    <a:lstStyle/>
                    <a:p>
                      <a:pPr algn="just">
                        <a:lnSpc>
                          <a:spcPct val="200000"/>
                        </a:lnSpc>
                        <a:spcAft>
                          <a:spcPts val="0"/>
                        </a:spcAft>
                      </a:pPr>
                      <a:r>
                        <a:rPr lang="es-EC" sz="1100" b="1" dirty="0">
                          <a:effectLst/>
                          <a:latin typeface="Times New Roman" panose="02020603050405020304" pitchFamily="18" charset="0"/>
                          <a:ea typeface="Calibri" panose="020F0502020204030204" pitchFamily="34" charset="0"/>
                          <a:cs typeface="Times New Roman" panose="02020603050405020304" pitchFamily="18" charset="0"/>
                        </a:rPr>
                        <a:t>Fuente:</a:t>
                      </a: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C" sz="1100" i="1" dirty="0">
                          <a:effectLst/>
                          <a:latin typeface="Times New Roman" panose="02020603050405020304" pitchFamily="18" charset="0"/>
                          <a:ea typeface="Calibri" panose="020F0502020204030204" pitchFamily="34" charset="0"/>
                          <a:cs typeface="Times New Roman" panose="02020603050405020304" pitchFamily="18" charset="0"/>
                        </a:rPr>
                        <a:t>Elaborado por J. Alejandro y V. Carrera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12"/>
                  </a:ext>
                </a:extLst>
              </a:tr>
            </a:tbl>
          </a:graphicData>
        </a:graphic>
      </p:graphicFrame>
      <p:sp>
        <p:nvSpPr>
          <p:cNvPr id="4" name="Rectángulo 3"/>
          <p:cNvSpPr/>
          <p:nvPr/>
        </p:nvSpPr>
        <p:spPr>
          <a:xfrm>
            <a:off x="1034330" y="973934"/>
            <a:ext cx="3805785" cy="291298"/>
          </a:xfrm>
          <a:prstGeom prst="rect">
            <a:avLst/>
          </a:prstGeom>
        </p:spPr>
        <p:txBody>
          <a:bodyPr wrap="none">
            <a:spAutoFit/>
          </a:bodyPr>
          <a:lstStyle/>
          <a:p>
            <a:pPr indent="270510" algn="just">
              <a:lnSpc>
                <a:spcPct val="115000"/>
              </a:lnSpc>
              <a:spcAft>
                <a:spcPts val="800"/>
              </a:spcAft>
              <a:tabLst>
                <a:tab pos="1003935" algn="l"/>
              </a:tabLst>
            </a:pPr>
            <a:r>
              <a:rPr lang="es-EC" sz="1200" b="1" dirty="0">
                <a:latin typeface="Times New Roman" panose="02020603050405020304" pitchFamily="18" charset="0"/>
                <a:ea typeface="Calibri" panose="020F0502020204030204" pitchFamily="34" charset="0"/>
                <a:cs typeface="Times New Roman" panose="02020603050405020304" pitchFamily="18" charset="0"/>
              </a:rPr>
              <a:t>Matriz componentes rotados habilidades directivas</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3" name="Imagen 2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9182" y="1278353"/>
            <a:ext cx="6096217" cy="4526911"/>
          </a:xfrm>
          <a:prstGeom prst="rect">
            <a:avLst/>
          </a:prstGeom>
          <a:noFill/>
          <a:ln>
            <a:solidFill>
              <a:schemeClr val="tx1"/>
            </a:solidFill>
          </a:ln>
        </p:spPr>
      </p:pic>
      <p:grpSp>
        <p:nvGrpSpPr>
          <p:cNvPr id="10" name="Grupo 9"/>
          <p:cNvGrpSpPr/>
          <p:nvPr/>
        </p:nvGrpSpPr>
        <p:grpSpPr>
          <a:xfrm>
            <a:off x="6311230" y="112188"/>
            <a:ext cx="5116053" cy="866281"/>
            <a:chOff x="6859346" y="112188"/>
            <a:chExt cx="5116053" cy="866281"/>
          </a:xfrm>
        </p:grpSpPr>
        <p:sp>
          <p:nvSpPr>
            <p:cNvPr id="11" name="CuadroTexto 10"/>
            <p:cNvSpPr txBox="1"/>
            <p:nvPr/>
          </p:nvSpPr>
          <p:spPr>
            <a:xfrm>
              <a:off x="8039422" y="136705"/>
              <a:ext cx="3935977" cy="817245"/>
            </a:xfrm>
            <a:prstGeom prst="flowChartAlternateProcess">
              <a:avLst/>
            </a:prstGeom>
            <a:ln w="28575">
              <a:solidFill>
                <a:srgbClr val="00EA8C"/>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s-EC"/>
              </a:defPPr>
              <a:lvl1pPr>
                <a:defRPr sz="1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dirty="0"/>
                <a:t>Realizar el diagnóstico de las habilidades directivas y el clima organizacional de la Universidad de las Fuerzas Armadas –ESPE.</a:t>
              </a:r>
              <a:endParaRPr lang="es-MX" dirty="0"/>
            </a:p>
          </p:txBody>
        </p:sp>
        <p:pic>
          <p:nvPicPr>
            <p:cNvPr id="17" name="Imagen 2" descr="Imagen que contiene cuarto&#10;&#10;Descripción generada con confianza muy alta">
              <a:extLst>
                <a:ext uri="{FF2B5EF4-FFF2-40B4-BE49-F238E27FC236}">
                  <a16:creationId xmlns:a16="http://schemas.microsoft.com/office/drawing/2014/main" xmlns="" id="{AE78FB52-C311-4B69-9745-BB541BA8202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08452">
              <a:off x="6859346" y="112188"/>
              <a:ext cx="1288718" cy="866281"/>
            </a:xfrm>
            <a:prstGeom prst="rect">
              <a:avLst/>
            </a:prstGeom>
          </p:spPr>
        </p:pic>
        <p:sp>
          <p:nvSpPr>
            <p:cNvPr id="18" name="Elipse 17"/>
            <p:cNvSpPr/>
            <p:nvPr/>
          </p:nvSpPr>
          <p:spPr>
            <a:xfrm>
              <a:off x="7503705" y="321177"/>
              <a:ext cx="469709" cy="4448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3</a:t>
              </a:r>
            </a:p>
          </p:txBody>
        </p:sp>
      </p:grpSp>
      <p:sp>
        <p:nvSpPr>
          <p:cNvPr id="19" name="Rectángulo 18"/>
          <p:cNvSpPr/>
          <p:nvPr/>
        </p:nvSpPr>
        <p:spPr>
          <a:xfrm>
            <a:off x="11301972" y="21535"/>
            <a:ext cx="822739" cy="584775"/>
          </a:xfrm>
          <a:prstGeom prst="rect">
            <a:avLst/>
          </a:prstGeom>
          <a:noFill/>
        </p:spPr>
        <p:txBody>
          <a:bodyPr wrap="square" lIns="91440" tIns="45720" rIns="91440" bIns="45720">
            <a:spAutoFit/>
          </a:bodyPr>
          <a:lstStyle/>
          <a:p>
            <a:pPr algn="ctr"/>
            <a:r>
              <a:rPr lang="es-E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H</a:t>
            </a:r>
            <a:r>
              <a:rPr lang="es-ES" sz="3200" b="1" baseline="-25000" dirty="0">
                <a:ln w="10160">
                  <a:solidFill>
                    <a:schemeClr val="accent5"/>
                  </a:solidFill>
                  <a:prstDash val="solid"/>
                </a:ln>
                <a:solidFill>
                  <a:srgbClr val="FFFFFF"/>
                </a:solidFill>
                <a:effectLst>
                  <a:outerShdw blurRad="38100" dist="22860" dir="5400000" algn="tl" rotWithShape="0">
                    <a:srgbClr val="000000">
                      <a:alpha val="30000"/>
                    </a:srgbClr>
                  </a:outerShdw>
                </a:effectLst>
              </a:rPr>
              <a:t>1</a:t>
            </a:r>
          </a:p>
        </p:txBody>
      </p:sp>
      <p:sp>
        <p:nvSpPr>
          <p:cNvPr id="2" name="TextBox 1">
            <a:extLst>
              <a:ext uri="{FF2B5EF4-FFF2-40B4-BE49-F238E27FC236}">
                <a16:creationId xmlns:a16="http://schemas.microsoft.com/office/drawing/2014/main" xmlns="" id="{7E7A0E52-738B-416D-8C12-B9081093C7FF}"/>
              </a:ext>
            </a:extLst>
          </p:cNvPr>
          <p:cNvSpPr txBox="1"/>
          <p:nvPr/>
        </p:nvSpPr>
        <p:spPr>
          <a:xfrm>
            <a:off x="122115" y="6416859"/>
            <a:ext cx="66226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Arial"/>
              </a:rPr>
              <a:t>KMO=</a:t>
            </a:r>
            <a:r>
              <a:rPr lang="en-US" dirty="0">
                <a:cs typeface="Arial"/>
              </a:rPr>
              <a:t> 0.856   </a:t>
            </a:r>
            <a:r>
              <a:rPr lang="en-US" b="1" dirty="0">
                <a:cs typeface="Arial"/>
              </a:rPr>
              <a:t>BARLETT=</a:t>
            </a:r>
            <a:r>
              <a:rPr lang="en-US" dirty="0">
                <a:cs typeface="Arial"/>
              </a:rPr>
              <a:t> sig 0.000 </a:t>
            </a:r>
            <a:r>
              <a:rPr lang="en-US" b="1" dirty="0">
                <a:cs typeface="Arial"/>
              </a:rPr>
              <a:t>  </a:t>
            </a:r>
            <a:r>
              <a:rPr lang="en-US" b="1" dirty="0" err="1">
                <a:cs typeface="Arial"/>
              </a:rPr>
              <a:t>Varianza</a:t>
            </a:r>
            <a:r>
              <a:rPr lang="en-US" b="1" dirty="0">
                <a:cs typeface="Arial"/>
              </a:rPr>
              <a:t>=</a:t>
            </a:r>
            <a:r>
              <a:rPr lang="en-US" dirty="0">
                <a:cs typeface="Arial"/>
              </a:rPr>
              <a:t> 77.34%</a:t>
            </a:r>
          </a:p>
        </p:txBody>
      </p:sp>
    </p:spTree>
    <p:extLst>
      <p:ext uri="{BB962C8B-B14F-4D97-AF65-F5344CB8AC3E}">
        <p14:creationId xmlns:p14="http://schemas.microsoft.com/office/powerpoint/2010/main" val="2155116161"/>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2"/>
          <p:cNvGrpSpPr/>
          <p:nvPr/>
        </p:nvGrpSpPr>
        <p:grpSpPr>
          <a:xfrm>
            <a:off x="118542" y="109184"/>
            <a:ext cx="2430324" cy="806400"/>
            <a:chOff x="94511" y="2861804"/>
            <a:chExt cx="2430324" cy="806400"/>
          </a:xfrm>
        </p:grpSpPr>
        <p:pic>
          <p:nvPicPr>
            <p:cNvPr id="13" name="Imagen 12">
              <a:extLst>
                <a:ext uri="{FF2B5EF4-FFF2-40B4-BE49-F238E27FC236}">
                  <a16:creationId xmlns:a16="http://schemas.microsoft.com/office/drawing/2014/main" xmlns="" id="{86B8B1FC-DA2B-2F48-B417-885A8A92E1EE}"/>
                </a:ext>
              </a:extLst>
            </p:cNvPr>
            <p:cNvPicPr>
              <a:picLocks noChangeAspect="1"/>
            </p:cNvPicPr>
            <p:nvPr/>
          </p:nvPicPr>
          <p:blipFill>
            <a:blip r:embed="rId3"/>
            <a:stretch>
              <a:fillRect/>
            </a:stretch>
          </p:blipFill>
          <p:spPr>
            <a:xfrm>
              <a:off x="98801" y="2861804"/>
              <a:ext cx="2426034" cy="806400"/>
            </a:xfrm>
            <a:prstGeom prst="rect">
              <a:avLst/>
            </a:prstGeom>
          </p:spPr>
        </p:pic>
        <p:grpSp>
          <p:nvGrpSpPr>
            <p:cNvPr id="14" name="Grupo 13"/>
            <p:cNvGrpSpPr/>
            <p:nvPr/>
          </p:nvGrpSpPr>
          <p:grpSpPr>
            <a:xfrm>
              <a:off x="94511" y="3070255"/>
              <a:ext cx="2415194" cy="535435"/>
              <a:chOff x="56867" y="3054241"/>
              <a:chExt cx="2415194" cy="535435"/>
            </a:xfrm>
          </p:grpSpPr>
          <p:sp>
            <p:nvSpPr>
              <p:cNvPr id="15" name="CuadroTexto 14"/>
              <p:cNvSpPr txBox="1"/>
              <p:nvPr/>
            </p:nvSpPr>
            <p:spPr>
              <a:xfrm>
                <a:off x="56867" y="3054241"/>
                <a:ext cx="832514" cy="461665"/>
              </a:xfrm>
              <a:prstGeom prst="rect">
                <a:avLst/>
              </a:prstGeom>
              <a:noFill/>
            </p:spPr>
            <p:txBody>
              <a:bodyPr wrap="square" rtlCol="0">
                <a:spAutoFit/>
              </a:bodyPr>
              <a:lstStyle/>
              <a:p>
                <a:pPr algn="ctr"/>
                <a:r>
                  <a:rPr lang="es-MX" sz="1200" b="1" dirty="0"/>
                  <a:t>Capítulo IV</a:t>
                </a:r>
              </a:p>
            </p:txBody>
          </p:sp>
          <p:sp>
            <p:nvSpPr>
              <p:cNvPr id="16" name="CuadroTexto 15"/>
              <p:cNvSpPr txBox="1"/>
              <p:nvPr/>
            </p:nvSpPr>
            <p:spPr>
              <a:xfrm>
                <a:off x="776947" y="3066456"/>
                <a:ext cx="1695114" cy="523220"/>
              </a:xfrm>
              <a:prstGeom prst="rect">
                <a:avLst/>
              </a:prstGeom>
              <a:noFill/>
            </p:spPr>
            <p:txBody>
              <a:bodyPr wrap="square" rtlCol="0">
                <a:spAutoFit/>
              </a:bodyPr>
              <a:lstStyle/>
              <a:p>
                <a:r>
                  <a:rPr lang="es-MX" sz="1400" b="1" dirty="0"/>
                  <a:t>Resultados</a:t>
                </a:r>
              </a:p>
              <a:p>
                <a:r>
                  <a:rPr lang="es-MX" sz="1400" b="1" dirty="0"/>
                  <a:t>HD – Diagnóstico</a:t>
                </a:r>
              </a:p>
            </p:txBody>
          </p:sp>
        </p:grpSp>
      </p:grpSp>
      <p:sp>
        <p:nvSpPr>
          <p:cNvPr id="19" name="Rectángulo 18"/>
          <p:cNvSpPr/>
          <p:nvPr/>
        </p:nvSpPr>
        <p:spPr>
          <a:xfrm>
            <a:off x="968012" y="1158125"/>
            <a:ext cx="4168256" cy="280270"/>
          </a:xfrm>
          <a:prstGeom prst="rect">
            <a:avLst/>
          </a:prstGeom>
        </p:spPr>
        <p:txBody>
          <a:bodyPr wrap="square">
            <a:spAutoFit/>
          </a:bodyPr>
          <a:lstStyle/>
          <a:p>
            <a:pPr>
              <a:lnSpc>
                <a:spcPct val="107000"/>
              </a:lnSpc>
              <a:spcAft>
                <a:spcPts val="800"/>
              </a:spcAft>
            </a:pPr>
            <a:r>
              <a:rPr lang="es-EC" sz="1200" b="1" dirty="0">
                <a:latin typeface="Times New Roman" panose="02020603050405020304" pitchFamily="18" charset="0"/>
                <a:ea typeface="Calibri" panose="020F0502020204030204" pitchFamily="34" charset="0"/>
                <a:cs typeface="Times New Roman" panose="02020603050405020304" pitchFamily="18" charset="0"/>
              </a:rPr>
              <a:t>Matriz de componentes rotados habilidades personales</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4" name="Gráfico 23">
            <a:extLst>
              <a:ext uri="{FF2B5EF4-FFF2-40B4-BE49-F238E27FC236}">
                <a16:creationId xmlns:a16="http://schemas.microsoft.com/office/drawing/2014/main" xmlns="" id="{11EB3BC9-CDCC-4794-80D7-87E919351634}"/>
              </a:ext>
            </a:extLst>
          </p:cNvPr>
          <p:cNvGraphicFramePr/>
          <p:nvPr>
            <p:extLst>
              <p:ext uri="{D42A27DB-BD31-4B8C-83A1-F6EECF244321}">
                <p14:modId xmlns:p14="http://schemas.microsoft.com/office/powerpoint/2010/main" val="2461145596"/>
              </p:ext>
            </p:extLst>
          </p:nvPr>
        </p:nvGraphicFramePr>
        <p:xfrm>
          <a:off x="163993" y="2564904"/>
          <a:ext cx="5172886" cy="36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754460765"/>
              </p:ext>
            </p:extLst>
          </p:nvPr>
        </p:nvGraphicFramePr>
        <p:xfrm>
          <a:off x="1007246" y="1467140"/>
          <a:ext cx="3831007" cy="926211"/>
        </p:xfrm>
        <a:graphic>
          <a:graphicData uri="http://schemas.openxmlformats.org/drawingml/2006/table">
            <a:tbl>
              <a:tblPr firstRow="1" firstCol="1" bandRow="1"/>
              <a:tblGrid>
                <a:gridCol w="2516787">
                  <a:extLst>
                    <a:ext uri="{9D8B030D-6E8A-4147-A177-3AD203B41FA5}">
                      <a16:colId xmlns:a16="http://schemas.microsoft.com/office/drawing/2014/main" xmlns="" val="20000"/>
                    </a:ext>
                  </a:extLst>
                </a:gridCol>
                <a:gridCol w="1314220">
                  <a:extLst>
                    <a:ext uri="{9D8B030D-6E8A-4147-A177-3AD203B41FA5}">
                      <a16:colId xmlns:a16="http://schemas.microsoft.com/office/drawing/2014/main" xmlns="" val="20001"/>
                    </a:ext>
                  </a:extLst>
                </a:gridCol>
              </a:tblGrid>
              <a:tr h="238125">
                <a:tc>
                  <a:txBody>
                    <a:bodyPr/>
                    <a:lstStyle/>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Índice de Manejo de estrés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00025">
                <a:tc>
                  <a:txBody>
                    <a:bodyPr/>
                    <a:lstStyle/>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Manejo de estrés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,828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F8CBAD"/>
                    </a:solidFill>
                  </a:tcPr>
                </a:tc>
                <a:extLst>
                  <a:ext uri="{0D108BD9-81ED-4DB2-BD59-A6C34878D82A}">
                    <a16:rowId xmlns:a16="http://schemas.microsoft.com/office/drawing/2014/main" xmlns="" val="10001"/>
                  </a:ext>
                </a:extLst>
              </a:tr>
              <a:tr h="200025">
                <a:tc>
                  <a:txBody>
                    <a:bodyPr/>
                    <a:lstStyle/>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Solución analítica y creativa de problemas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,714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8CBAD"/>
                    </a:solidFill>
                  </a:tcPr>
                </a:tc>
                <a:extLst>
                  <a:ext uri="{0D108BD9-81ED-4DB2-BD59-A6C34878D82A}">
                    <a16:rowId xmlns:a16="http://schemas.microsoft.com/office/drawing/2014/main" xmlns="" val="10002"/>
                  </a:ext>
                </a:extLst>
              </a:tr>
              <a:tr h="200025">
                <a:tc>
                  <a:txBody>
                    <a:bodyPr/>
                    <a:lstStyle/>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Desarrollo de Autoconocimiento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,493</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xmlns="" val="10003"/>
                  </a:ext>
                </a:extLst>
              </a:tr>
            </a:tbl>
          </a:graphicData>
        </a:graphic>
      </p:graphicFrame>
      <p:pic>
        <p:nvPicPr>
          <p:cNvPr id="4100" name="Picture 4" descr="Resultado de imagen para manejo de estres animad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5589" y="4790831"/>
            <a:ext cx="2674094" cy="1374073"/>
          </a:xfrm>
          <a:prstGeom prst="rect">
            <a:avLst/>
          </a:prstGeom>
          <a:noFill/>
          <a:extLst>
            <a:ext uri="{909E8E84-426E-40DD-AFC4-6F175D3DCCD1}">
              <a14:hiddenFill xmlns:a14="http://schemas.microsoft.com/office/drawing/2010/main">
                <a:solidFill>
                  <a:srgbClr val="FFFFFF"/>
                </a:solidFill>
              </a14:hiddenFill>
            </a:ext>
          </a:extLst>
        </p:spPr>
      </p:pic>
      <p:sp>
        <p:nvSpPr>
          <p:cNvPr id="4" name="Elipse 3"/>
          <p:cNvSpPr/>
          <p:nvPr/>
        </p:nvSpPr>
        <p:spPr>
          <a:xfrm>
            <a:off x="5533382" y="5487593"/>
            <a:ext cx="360040" cy="36004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1</a:t>
            </a:r>
          </a:p>
        </p:txBody>
      </p:sp>
      <p:sp>
        <p:nvSpPr>
          <p:cNvPr id="5" name="Rectángulo 4"/>
          <p:cNvSpPr/>
          <p:nvPr/>
        </p:nvSpPr>
        <p:spPr>
          <a:xfrm>
            <a:off x="8547877" y="5494819"/>
            <a:ext cx="2412840" cy="307777"/>
          </a:xfrm>
          <a:prstGeom prst="rect">
            <a:avLst/>
          </a:prstGeom>
        </p:spPr>
        <p:txBody>
          <a:bodyPr wrap="none">
            <a:spAutoFit/>
          </a:bodyPr>
          <a:lstStyle/>
          <a:p>
            <a:r>
              <a:rPr lang="es-EC" sz="1400" dirty="0">
                <a:ea typeface="Calibri" panose="020F0502020204030204" pitchFamily="34" charset="0"/>
              </a:rPr>
              <a:t>Adecuado manejo de estrés</a:t>
            </a:r>
            <a:endParaRPr lang="es-ES" sz="1400" dirty="0"/>
          </a:p>
        </p:txBody>
      </p:sp>
      <p:pic>
        <p:nvPicPr>
          <p:cNvPr id="4102" name="Picture 6" descr="Resultado de imagen para solucion de conflicto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6736"/>
          <a:stretch/>
        </p:blipFill>
        <p:spPr bwMode="auto">
          <a:xfrm>
            <a:off x="9274507" y="3819565"/>
            <a:ext cx="2400000" cy="1498755"/>
          </a:xfrm>
          <a:prstGeom prst="rect">
            <a:avLst/>
          </a:prstGeom>
          <a:noFill/>
          <a:extLst>
            <a:ext uri="{909E8E84-426E-40DD-AFC4-6F175D3DCCD1}">
              <a14:hiddenFill xmlns:a14="http://schemas.microsoft.com/office/drawing/2010/main">
                <a:solidFill>
                  <a:srgbClr val="FFFFFF"/>
                </a:solidFill>
              </a14:hiddenFill>
            </a:ext>
          </a:extLst>
        </p:spPr>
      </p:pic>
      <p:sp>
        <p:nvSpPr>
          <p:cNvPr id="21" name="Elipse 20"/>
          <p:cNvSpPr/>
          <p:nvPr/>
        </p:nvSpPr>
        <p:spPr>
          <a:xfrm>
            <a:off x="11450584" y="4426054"/>
            <a:ext cx="360040" cy="36004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2</a:t>
            </a:r>
          </a:p>
        </p:txBody>
      </p:sp>
      <p:pic>
        <p:nvPicPr>
          <p:cNvPr id="4104" name="Picture 8" descr="Resultado de imagen para varios caminos animad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6319" y="2765717"/>
            <a:ext cx="2523364" cy="18000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ángulo 21"/>
          <p:cNvSpPr/>
          <p:nvPr/>
        </p:nvSpPr>
        <p:spPr>
          <a:xfrm>
            <a:off x="7372379" y="4565717"/>
            <a:ext cx="1917513" cy="307777"/>
          </a:xfrm>
          <a:prstGeom prst="rect">
            <a:avLst/>
          </a:prstGeom>
        </p:spPr>
        <p:txBody>
          <a:bodyPr wrap="none">
            <a:spAutoFit/>
          </a:bodyPr>
          <a:lstStyle/>
          <a:p>
            <a:r>
              <a:rPr lang="es-EC" sz="1400" dirty="0"/>
              <a:t>Solución de conflictos</a:t>
            </a:r>
            <a:endParaRPr lang="es-ES" sz="1400" dirty="0"/>
          </a:p>
        </p:txBody>
      </p:sp>
      <p:sp>
        <p:nvSpPr>
          <p:cNvPr id="25" name="Elipse 24"/>
          <p:cNvSpPr/>
          <p:nvPr/>
        </p:nvSpPr>
        <p:spPr>
          <a:xfrm>
            <a:off x="5603305" y="3485697"/>
            <a:ext cx="360040" cy="36004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3</a:t>
            </a:r>
          </a:p>
        </p:txBody>
      </p:sp>
      <p:sp>
        <p:nvSpPr>
          <p:cNvPr id="7" name="Rectángulo 6"/>
          <p:cNvSpPr/>
          <p:nvPr/>
        </p:nvSpPr>
        <p:spPr>
          <a:xfrm>
            <a:off x="8581581" y="3348112"/>
            <a:ext cx="2680397" cy="738664"/>
          </a:xfrm>
          <a:prstGeom prst="rect">
            <a:avLst/>
          </a:prstGeom>
        </p:spPr>
        <p:txBody>
          <a:bodyPr wrap="square">
            <a:spAutoFit/>
          </a:bodyPr>
          <a:lstStyle/>
          <a:p>
            <a:r>
              <a:rPr lang="es-EC" sz="1400" dirty="0">
                <a:ea typeface="Calibri" panose="020F0502020204030204" pitchFamily="34" charset="0"/>
              </a:rPr>
              <a:t>Analizando las posibles causas, soluciones y consecuencias</a:t>
            </a:r>
            <a:endParaRPr lang="es-ES" sz="1400" dirty="0"/>
          </a:p>
        </p:txBody>
      </p:sp>
      <p:sp>
        <p:nvSpPr>
          <p:cNvPr id="20" name="Elipse 19"/>
          <p:cNvSpPr/>
          <p:nvPr/>
        </p:nvSpPr>
        <p:spPr>
          <a:xfrm>
            <a:off x="11450584" y="2101089"/>
            <a:ext cx="360040" cy="36004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4</a:t>
            </a:r>
          </a:p>
        </p:txBody>
      </p:sp>
      <p:sp>
        <p:nvSpPr>
          <p:cNvPr id="23" name="Elipse 22"/>
          <p:cNvSpPr/>
          <p:nvPr/>
        </p:nvSpPr>
        <p:spPr>
          <a:xfrm>
            <a:off x="5533382" y="1196752"/>
            <a:ext cx="360040" cy="36004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5</a:t>
            </a:r>
          </a:p>
        </p:txBody>
      </p:sp>
      <p:pic>
        <p:nvPicPr>
          <p:cNvPr id="2050" name="Picture 2" descr="Resultado de imagen de planificar animado&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54282" y="1319819"/>
            <a:ext cx="1840449"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de evaluar animado&quo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38366" y="837289"/>
            <a:ext cx="1277646" cy="127764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6105821" y="2386093"/>
            <a:ext cx="3448461" cy="523220"/>
          </a:xfrm>
          <a:prstGeom prst="rect">
            <a:avLst/>
          </a:prstGeom>
        </p:spPr>
        <p:txBody>
          <a:bodyPr wrap="square">
            <a:spAutoFit/>
          </a:bodyPr>
          <a:lstStyle/>
          <a:p>
            <a:r>
              <a:rPr lang="es-EC" sz="1400" dirty="0">
                <a:ea typeface="Calibri" panose="020F0502020204030204" pitchFamily="34" charset="0"/>
              </a:rPr>
              <a:t>Planifican las actividades a realizar con tiempos establecidos</a:t>
            </a:r>
            <a:endParaRPr lang="es-ES" sz="1400" dirty="0"/>
          </a:p>
        </p:txBody>
      </p:sp>
      <p:sp>
        <p:nvSpPr>
          <p:cNvPr id="6" name="Rectángulo 5"/>
          <p:cNvSpPr/>
          <p:nvPr/>
        </p:nvSpPr>
        <p:spPr>
          <a:xfrm>
            <a:off x="7275175" y="1157298"/>
            <a:ext cx="2196426" cy="738664"/>
          </a:xfrm>
          <a:prstGeom prst="rect">
            <a:avLst/>
          </a:prstGeom>
        </p:spPr>
        <p:txBody>
          <a:bodyPr wrap="square">
            <a:spAutoFit/>
          </a:bodyPr>
          <a:lstStyle/>
          <a:p>
            <a:r>
              <a:rPr lang="es-EC" sz="1400" dirty="0">
                <a:ea typeface="Calibri" panose="020F0502020204030204" pitchFamily="34" charset="0"/>
              </a:rPr>
              <a:t>Evaluar los resultados y tomar medidas preventivas o correctivas</a:t>
            </a:r>
            <a:endParaRPr lang="es-ES" sz="1400" dirty="0"/>
          </a:p>
        </p:txBody>
      </p:sp>
      <p:grpSp>
        <p:nvGrpSpPr>
          <p:cNvPr id="26" name="Grupo 25"/>
          <p:cNvGrpSpPr/>
          <p:nvPr/>
        </p:nvGrpSpPr>
        <p:grpSpPr>
          <a:xfrm>
            <a:off x="6307745" y="112188"/>
            <a:ext cx="5116053" cy="866281"/>
            <a:chOff x="6859346" y="112188"/>
            <a:chExt cx="5116053" cy="866281"/>
          </a:xfrm>
        </p:grpSpPr>
        <p:sp>
          <p:nvSpPr>
            <p:cNvPr id="27" name="CuadroTexto 26"/>
            <p:cNvSpPr txBox="1"/>
            <p:nvPr/>
          </p:nvSpPr>
          <p:spPr>
            <a:xfrm>
              <a:off x="8039422" y="136705"/>
              <a:ext cx="3935977" cy="817245"/>
            </a:xfrm>
            <a:prstGeom prst="flowChartAlternateProcess">
              <a:avLst/>
            </a:prstGeom>
            <a:ln w="28575">
              <a:solidFill>
                <a:srgbClr val="00EA8C"/>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s-EC"/>
              </a:defPPr>
              <a:lvl1pPr>
                <a:defRPr sz="1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dirty="0"/>
                <a:t>Realizar el diagnóstico de las habilidades directivas y el clima organizacional de la Universidad de las Fuerzas Armadas –ESPE.</a:t>
              </a:r>
              <a:endParaRPr lang="es-MX" dirty="0"/>
            </a:p>
          </p:txBody>
        </p:sp>
        <p:pic>
          <p:nvPicPr>
            <p:cNvPr id="28" name="Imagen 2" descr="Imagen que contiene cuarto&#10;&#10;Descripción generada con confianza muy alta">
              <a:extLst>
                <a:ext uri="{FF2B5EF4-FFF2-40B4-BE49-F238E27FC236}">
                  <a16:creationId xmlns:a16="http://schemas.microsoft.com/office/drawing/2014/main" xmlns="" id="{AE78FB52-C311-4B69-9745-BB541BA82024}"/>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rot="1008452">
              <a:off x="6859346" y="112188"/>
              <a:ext cx="1288718" cy="866281"/>
            </a:xfrm>
            <a:prstGeom prst="rect">
              <a:avLst/>
            </a:prstGeom>
          </p:spPr>
        </p:pic>
        <p:sp>
          <p:nvSpPr>
            <p:cNvPr id="29" name="Elipse 28"/>
            <p:cNvSpPr/>
            <p:nvPr/>
          </p:nvSpPr>
          <p:spPr>
            <a:xfrm>
              <a:off x="7503705" y="321177"/>
              <a:ext cx="469709" cy="4448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3</a:t>
              </a:r>
            </a:p>
          </p:txBody>
        </p:sp>
      </p:grpSp>
      <p:sp>
        <p:nvSpPr>
          <p:cNvPr id="30" name="Rectángulo 29"/>
          <p:cNvSpPr/>
          <p:nvPr/>
        </p:nvSpPr>
        <p:spPr>
          <a:xfrm>
            <a:off x="11301972" y="21535"/>
            <a:ext cx="822739" cy="584775"/>
          </a:xfrm>
          <a:prstGeom prst="rect">
            <a:avLst/>
          </a:prstGeom>
          <a:noFill/>
        </p:spPr>
        <p:txBody>
          <a:bodyPr wrap="square" lIns="91440" tIns="45720" rIns="91440" bIns="45720">
            <a:spAutoFit/>
          </a:bodyPr>
          <a:lstStyle/>
          <a:p>
            <a:pPr algn="ctr"/>
            <a:r>
              <a:rPr lang="es-E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H</a:t>
            </a:r>
            <a:r>
              <a:rPr lang="es-ES" sz="3200" b="1" baseline="-25000" dirty="0">
                <a:ln w="10160">
                  <a:solidFill>
                    <a:schemeClr val="accent5"/>
                  </a:solidFill>
                  <a:prstDash val="solid"/>
                </a:ln>
                <a:solidFill>
                  <a:srgbClr val="FFFFFF"/>
                </a:solidFill>
                <a:effectLst>
                  <a:outerShdw blurRad="38100" dist="22860" dir="5400000" algn="tl" rotWithShape="0">
                    <a:srgbClr val="000000">
                      <a:alpha val="30000"/>
                    </a:srgbClr>
                  </a:outerShdw>
                </a:effectLst>
              </a:rPr>
              <a:t>1</a:t>
            </a:r>
          </a:p>
        </p:txBody>
      </p:sp>
    </p:spTree>
    <p:extLst>
      <p:ext uri="{BB962C8B-B14F-4D97-AF65-F5344CB8AC3E}">
        <p14:creationId xmlns:p14="http://schemas.microsoft.com/office/powerpoint/2010/main" val="1993935464"/>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2"/>
          <p:cNvGrpSpPr/>
          <p:nvPr/>
        </p:nvGrpSpPr>
        <p:grpSpPr>
          <a:xfrm>
            <a:off x="122832" y="109184"/>
            <a:ext cx="2426034" cy="806400"/>
            <a:chOff x="98801" y="2861804"/>
            <a:chExt cx="2426034" cy="806400"/>
          </a:xfrm>
        </p:grpSpPr>
        <p:pic>
          <p:nvPicPr>
            <p:cNvPr id="13" name="Imagen 12">
              <a:extLst>
                <a:ext uri="{FF2B5EF4-FFF2-40B4-BE49-F238E27FC236}">
                  <a16:creationId xmlns:a16="http://schemas.microsoft.com/office/drawing/2014/main" xmlns="" id="{86B8B1FC-DA2B-2F48-B417-885A8A92E1EE}"/>
                </a:ext>
              </a:extLst>
            </p:cNvPr>
            <p:cNvPicPr>
              <a:picLocks noChangeAspect="1"/>
            </p:cNvPicPr>
            <p:nvPr/>
          </p:nvPicPr>
          <p:blipFill>
            <a:blip r:embed="rId3"/>
            <a:stretch>
              <a:fillRect/>
            </a:stretch>
          </p:blipFill>
          <p:spPr>
            <a:xfrm>
              <a:off x="98801" y="2861804"/>
              <a:ext cx="2426034" cy="806400"/>
            </a:xfrm>
            <a:prstGeom prst="rect">
              <a:avLst/>
            </a:prstGeom>
          </p:spPr>
        </p:pic>
        <p:grpSp>
          <p:nvGrpSpPr>
            <p:cNvPr id="14" name="Grupo 13"/>
            <p:cNvGrpSpPr/>
            <p:nvPr/>
          </p:nvGrpSpPr>
          <p:grpSpPr>
            <a:xfrm>
              <a:off x="119530" y="3070255"/>
              <a:ext cx="2390175" cy="535435"/>
              <a:chOff x="81886" y="3054241"/>
              <a:chExt cx="2390175" cy="535435"/>
            </a:xfrm>
          </p:grpSpPr>
          <p:sp>
            <p:nvSpPr>
              <p:cNvPr id="15" name="CuadroTexto 14"/>
              <p:cNvSpPr txBox="1"/>
              <p:nvPr/>
            </p:nvSpPr>
            <p:spPr>
              <a:xfrm>
                <a:off x="81886" y="3054241"/>
                <a:ext cx="832514" cy="461665"/>
              </a:xfrm>
              <a:prstGeom prst="rect">
                <a:avLst/>
              </a:prstGeom>
              <a:noFill/>
            </p:spPr>
            <p:txBody>
              <a:bodyPr wrap="square" rtlCol="0">
                <a:spAutoFit/>
              </a:bodyPr>
              <a:lstStyle/>
              <a:p>
                <a:pPr algn="ctr"/>
                <a:r>
                  <a:rPr lang="es-MX" sz="1200" b="1" dirty="0"/>
                  <a:t>Capítulo IV</a:t>
                </a:r>
              </a:p>
            </p:txBody>
          </p:sp>
          <p:sp>
            <p:nvSpPr>
              <p:cNvPr id="16" name="CuadroTexto 15"/>
              <p:cNvSpPr txBox="1"/>
              <p:nvPr/>
            </p:nvSpPr>
            <p:spPr>
              <a:xfrm>
                <a:off x="776947" y="3066456"/>
                <a:ext cx="1695114" cy="523220"/>
              </a:xfrm>
              <a:prstGeom prst="rect">
                <a:avLst/>
              </a:prstGeom>
              <a:noFill/>
            </p:spPr>
            <p:txBody>
              <a:bodyPr wrap="square" rtlCol="0">
                <a:spAutoFit/>
              </a:bodyPr>
              <a:lstStyle/>
              <a:p>
                <a:r>
                  <a:rPr lang="es-MX" sz="1400" b="1" dirty="0"/>
                  <a:t>Resultados</a:t>
                </a:r>
              </a:p>
              <a:p>
                <a:r>
                  <a:rPr lang="es-MX" sz="1400" b="1" dirty="0"/>
                  <a:t>HD – Diagnóstico</a:t>
                </a:r>
              </a:p>
            </p:txBody>
          </p:sp>
        </p:grpSp>
      </p:grpSp>
      <p:sp>
        <p:nvSpPr>
          <p:cNvPr id="17" name="Rectángulo 16"/>
          <p:cNvSpPr/>
          <p:nvPr/>
        </p:nvSpPr>
        <p:spPr>
          <a:xfrm>
            <a:off x="774050" y="988490"/>
            <a:ext cx="4168256" cy="280270"/>
          </a:xfrm>
          <a:prstGeom prst="rect">
            <a:avLst/>
          </a:prstGeom>
        </p:spPr>
        <p:txBody>
          <a:bodyPr wrap="square">
            <a:spAutoFit/>
          </a:bodyPr>
          <a:lstStyle/>
          <a:p>
            <a:pPr>
              <a:lnSpc>
                <a:spcPct val="107000"/>
              </a:lnSpc>
              <a:spcAft>
                <a:spcPts val="800"/>
              </a:spcAft>
            </a:pPr>
            <a:r>
              <a:rPr lang="es-EC" sz="1200" b="1" dirty="0">
                <a:latin typeface="Times New Roman" panose="02020603050405020304" pitchFamily="18" charset="0"/>
                <a:ea typeface="Calibri" panose="020F0502020204030204" pitchFamily="34" charset="0"/>
                <a:cs typeface="Times New Roman" panose="02020603050405020304" pitchFamily="18" charset="0"/>
              </a:rPr>
              <a:t>Matriz de componentes rotados habilidades interpersonales</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9" name="Gráfico 18">
            <a:extLst>
              <a:ext uri="{FF2B5EF4-FFF2-40B4-BE49-F238E27FC236}">
                <a16:creationId xmlns:a16="http://schemas.microsoft.com/office/drawing/2014/main" xmlns="" id="{11EB3BC9-CDCC-4794-80D7-87E919351634}"/>
              </a:ext>
            </a:extLst>
          </p:cNvPr>
          <p:cNvGraphicFramePr/>
          <p:nvPr>
            <p:extLst>
              <p:ext uri="{D42A27DB-BD31-4B8C-83A1-F6EECF244321}">
                <p14:modId xmlns:p14="http://schemas.microsoft.com/office/powerpoint/2010/main" val="4140371297"/>
              </p:ext>
            </p:extLst>
          </p:nvPr>
        </p:nvGraphicFramePr>
        <p:xfrm>
          <a:off x="271578" y="2565304"/>
          <a:ext cx="5173200" cy="36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a 3"/>
          <p:cNvGraphicFramePr>
            <a:graphicFrameLocks noGrp="1"/>
          </p:cNvGraphicFramePr>
          <p:nvPr>
            <p:extLst>
              <p:ext uri="{D42A27DB-BD31-4B8C-83A1-F6EECF244321}">
                <p14:modId xmlns:p14="http://schemas.microsoft.com/office/powerpoint/2010/main" val="943968876"/>
              </p:ext>
            </p:extLst>
          </p:nvPr>
        </p:nvGraphicFramePr>
        <p:xfrm>
          <a:off x="1067478" y="1294652"/>
          <a:ext cx="3581400" cy="1126236"/>
        </p:xfrm>
        <a:graphic>
          <a:graphicData uri="http://schemas.openxmlformats.org/drawingml/2006/table">
            <a:tbl>
              <a:tblPr firstRow="1" firstCol="1" bandRow="1"/>
              <a:tblGrid>
                <a:gridCol w="2054860">
                  <a:extLst>
                    <a:ext uri="{9D8B030D-6E8A-4147-A177-3AD203B41FA5}">
                      <a16:colId xmlns:a16="http://schemas.microsoft.com/office/drawing/2014/main" xmlns="" val="20000"/>
                    </a:ext>
                  </a:extLst>
                </a:gridCol>
                <a:gridCol w="1526540">
                  <a:extLst>
                    <a:ext uri="{9D8B030D-6E8A-4147-A177-3AD203B41FA5}">
                      <a16:colId xmlns:a16="http://schemas.microsoft.com/office/drawing/2014/main" xmlns="" val="20001"/>
                    </a:ext>
                  </a:extLst>
                </a:gridCol>
              </a:tblGrid>
              <a:tr h="113665">
                <a:tc>
                  <a:txBody>
                    <a:bodyPr/>
                    <a:lstStyle/>
                    <a:p>
                      <a:pPr algn="just">
                        <a:lnSpc>
                          <a:spcPct val="107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Índice de Comunicación de apoyo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00025">
                <a:tc>
                  <a:txBody>
                    <a:bodyPr/>
                    <a:lstStyle/>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Comunicación de apoyo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BDD7EE"/>
                    </a:solidFill>
                  </a:tcPr>
                </a:tc>
                <a:extLst>
                  <a:ext uri="{0D108BD9-81ED-4DB2-BD59-A6C34878D82A}">
                    <a16:rowId xmlns:a16="http://schemas.microsoft.com/office/drawing/2014/main" xmlns="" val="10001"/>
                  </a:ext>
                </a:extLst>
              </a:tr>
              <a:tr h="200025">
                <a:tc>
                  <a:txBody>
                    <a:bodyPr/>
                    <a:lstStyle/>
                    <a:p>
                      <a:pPr algn="just">
                        <a:lnSpc>
                          <a:spcPct val="107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Ganar poder e influir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BDD7EE"/>
                    </a:solidFill>
                  </a:tcPr>
                </a:tc>
                <a:extLst>
                  <a:ext uri="{0D108BD9-81ED-4DB2-BD59-A6C34878D82A}">
                    <a16:rowId xmlns:a16="http://schemas.microsoft.com/office/drawing/2014/main" xmlns="" val="10002"/>
                  </a:ext>
                </a:extLst>
              </a:tr>
              <a:tr h="200025">
                <a:tc>
                  <a:txBody>
                    <a:bodyPr/>
                    <a:lstStyle/>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Manejo de conflictos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,668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BDD6EE"/>
                    </a:solidFill>
                  </a:tcPr>
                </a:tc>
                <a:extLst>
                  <a:ext uri="{0D108BD9-81ED-4DB2-BD59-A6C34878D82A}">
                    <a16:rowId xmlns:a16="http://schemas.microsoft.com/office/drawing/2014/main" xmlns="" val="10003"/>
                  </a:ext>
                </a:extLst>
              </a:tr>
              <a:tr h="200025">
                <a:tc>
                  <a:txBody>
                    <a:bodyPr/>
                    <a:lstStyle/>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Motivación de los empleados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,661</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xmlns="" val="10004"/>
                  </a:ext>
                </a:extLst>
              </a:tr>
            </a:tbl>
          </a:graphicData>
        </a:graphic>
      </p:graphicFrame>
      <p:sp>
        <p:nvSpPr>
          <p:cNvPr id="2" name="Rectángulo 1"/>
          <p:cNvSpPr/>
          <p:nvPr/>
        </p:nvSpPr>
        <p:spPr>
          <a:xfrm>
            <a:off x="8033422" y="2565304"/>
            <a:ext cx="3493137" cy="830997"/>
          </a:xfrm>
          <a:prstGeom prst="rect">
            <a:avLst/>
          </a:prstGeom>
        </p:spPr>
        <p:txBody>
          <a:bodyPr wrap="square">
            <a:spAutoFit/>
          </a:bodyPr>
          <a:lstStyle/>
          <a:p>
            <a:r>
              <a:rPr lang="es-MX" sz="1600" dirty="0">
                <a:ea typeface="Calibri" panose="020F0502020204030204" pitchFamily="34" charset="0"/>
              </a:rPr>
              <a:t>Dotar a su personal de recursos necesarios que garanticen el adecuado ambiente laboral. </a:t>
            </a:r>
          </a:p>
        </p:txBody>
      </p:sp>
      <p:sp>
        <p:nvSpPr>
          <p:cNvPr id="11" name="Elipse 10"/>
          <p:cNvSpPr/>
          <p:nvPr/>
        </p:nvSpPr>
        <p:spPr>
          <a:xfrm>
            <a:off x="5811010" y="1484784"/>
            <a:ext cx="360040" cy="36004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dirty="0"/>
          </a:p>
        </p:txBody>
      </p:sp>
      <p:sp>
        <p:nvSpPr>
          <p:cNvPr id="18" name="Elipse 17"/>
          <p:cNvSpPr/>
          <p:nvPr/>
        </p:nvSpPr>
        <p:spPr>
          <a:xfrm>
            <a:off x="7673382" y="2577622"/>
            <a:ext cx="360040" cy="36004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dirty="0"/>
          </a:p>
        </p:txBody>
      </p:sp>
      <p:sp>
        <p:nvSpPr>
          <p:cNvPr id="20" name="Elipse 19"/>
          <p:cNvSpPr/>
          <p:nvPr/>
        </p:nvSpPr>
        <p:spPr>
          <a:xfrm>
            <a:off x="5804817" y="3720441"/>
            <a:ext cx="360040" cy="36004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dirty="0"/>
          </a:p>
        </p:txBody>
      </p:sp>
      <p:sp>
        <p:nvSpPr>
          <p:cNvPr id="21" name="Elipse 20"/>
          <p:cNvSpPr/>
          <p:nvPr/>
        </p:nvSpPr>
        <p:spPr>
          <a:xfrm>
            <a:off x="7673382" y="5152844"/>
            <a:ext cx="360040" cy="36004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dirty="0"/>
          </a:p>
        </p:txBody>
      </p:sp>
      <p:sp>
        <p:nvSpPr>
          <p:cNvPr id="3" name="Rectángulo 2"/>
          <p:cNvSpPr/>
          <p:nvPr/>
        </p:nvSpPr>
        <p:spPr>
          <a:xfrm>
            <a:off x="6223871" y="1407457"/>
            <a:ext cx="2926453" cy="584775"/>
          </a:xfrm>
          <a:prstGeom prst="rect">
            <a:avLst/>
          </a:prstGeom>
        </p:spPr>
        <p:txBody>
          <a:bodyPr wrap="square">
            <a:spAutoFit/>
          </a:bodyPr>
          <a:lstStyle/>
          <a:p>
            <a:r>
              <a:rPr lang="es-MX" sz="1600" dirty="0">
                <a:ea typeface="Calibri" panose="020F0502020204030204" pitchFamily="34" charset="0"/>
              </a:rPr>
              <a:t>Estimulan la interacción del equipo a su cargo.</a:t>
            </a:r>
          </a:p>
        </p:txBody>
      </p:sp>
      <p:grpSp>
        <p:nvGrpSpPr>
          <p:cNvPr id="22" name="Grupo 21"/>
          <p:cNvGrpSpPr/>
          <p:nvPr/>
        </p:nvGrpSpPr>
        <p:grpSpPr>
          <a:xfrm>
            <a:off x="6307745" y="97294"/>
            <a:ext cx="5116053" cy="866281"/>
            <a:chOff x="6859346" y="112188"/>
            <a:chExt cx="5116053" cy="866281"/>
          </a:xfrm>
        </p:grpSpPr>
        <p:sp>
          <p:nvSpPr>
            <p:cNvPr id="23" name="CuadroTexto 22"/>
            <p:cNvSpPr txBox="1"/>
            <p:nvPr/>
          </p:nvSpPr>
          <p:spPr>
            <a:xfrm>
              <a:off x="8039422" y="136705"/>
              <a:ext cx="3935977" cy="817245"/>
            </a:xfrm>
            <a:prstGeom prst="flowChartAlternateProcess">
              <a:avLst/>
            </a:prstGeom>
            <a:ln w="28575">
              <a:solidFill>
                <a:srgbClr val="00EA8C"/>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s-EC"/>
              </a:defPPr>
              <a:lvl1pPr>
                <a:defRPr sz="1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dirty="0"/>
                <a:t>Realizar el diagnóstico de las habilidades directivas y el clima organizacional de la Universidad de las Fuerzas Armadas –ESPE.</a:t>
              </a:r>
              <a:endParaRPr lang="es-MX" dirty="0"/>
            </a:p>
          </p:txBody>
        </p:sp>
        <p:pic>
          <p:nvPicPr>
            <p:cNvPr id="24" name="Imagen 2" descr="Imagen que contiene cuarto&#10;&#10;Descripción generada con confianza muy alta">
              <a:extLst>
                <a:ext uri="{FF2B5EF4-FFF2-40B4-BE49-F238E27FC236}">
                  <a16:creationId xmlns:a16="http://schemas.microsoft.com/office/drawing/2014/main" xmlns="" id="{AE78FB52-C311-4B69-9745-BB541BA8202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08452">
              <a:off x="6859346" y="112188"/>
              <a:ext cx="1288718" cy="866281"/>
            </a:xfrm>
            <a:prstGeom prst="rect">
              <a:avLst/>
            </a:prstGeom>
          </p:spPr>
        </p:pic>
        <p:sp>
          <p:nvSpPr>
            <p:cNvPr id="25" name="Elipse 24"/>
            <p:cNvSpPr/>
            <p:nvPr/>
          </p:nvSpPr>
          <p:spPr>
            <a:xfrm>
              <a:off x="7503705" y="321177"/>
              <a:ext cx="469709" cy="4448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3</a:t>
              </a:r>
            </a:p>
          </p:txBody>
        </p:sp>
      </p:grpSp>
      <p:pic>
        <p:nvPicPr>
          <p:cNvPr id="2050" name="Picture 2" descr="Resultado de imagen de participacion de trabajadores&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69070" y="1304326"/>
            <a:ext cx="1876680" cy="1172925"/>
          </a:xfrm>
          <a:prstGeom prst="ellipse">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6164858" y="3647427"/>
            <a:ext cx="4322836" cy="830997"/>
          </a:xfrm>
          <a:prstGeom prst="rect">
            <a:avLst/>
          </a:prstGeom>
        </p:spPr>
        <p:txBody>
          <a:bodyPr wrap="square">
            <a:spAutoFit/>
          </a:bodyPr>
          <a:lstStyle/>
          <a:p>
            <a:r>
              <a:rPr lang="es-MX" sz="1600" dirty="0">
                <a:ea typeface="Calibri" panose="020F0502020204030204" pitchFamily="34" charset="0"/>
              </a:rPr>
              <a:t>Personal con desempeños deficientes, analizan ciertos aspectos antes de tomar medidas correctivas o disciplinarias. </a:t>
            </a:r>
          </a:p>
        </p:txBody>
      </p:sp>
      <p:sp>
        <p:nvSpPr>
          <p:cNvPr id="6" name="Rectángulo 5"/>
          <p:cNvSpPr/>
          <p:nvPr/>
        </p:nvSpPr>
        <p:spPr>
          <a:xfrm>
            <a:off x="8033422" y="5087625"/>
            <a:ext cx="3694945" cy="584775"/>
          </a:xfrm>
          <a:prstGeom prst="rect">
            <a:avLst/>
          </a:prstGeom>
        </p:spPr>
        <p:txBody>
          <a:bodyPr wrap="square">
            <a:spAutoFit/>
          </a:bodyPr>
          <a:lstStyle/>
          <a:p>
            <a:r>
              <a:rPr lang="es-MX" sz="1600" dirty="0">
                <a:ea typeface="Calibri" panose="020F0502020204030204" pitchFamily="34" charset="0"/>
              </a:rPr>
              <a:t>La mayoría de directivos no ofrece recompensas (no económicas).</a:t>
            </a:r>
            <a:endParaRPr lang="es-ES" sz="1600" dirty="0">
              <a:ea typeface="Calibri" panose="020F0502020204030204" pitchFamily="34" charset="0"/>
            </a:endParaRPr>
          </a:p>
        </p:txBody>
      </p:sp>
      <p:pic>
        <p:nvPicPr>
          <p:cNvPr id="2052" name="Picture 4" descr="Resultado de imagen de trabajadores animados&quot;"/>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0991"/>
          <a:stretch/>
        </p:blipFill>
        <p:spPr bwMode="auto">
          <a:xfrm>
            <a:off x="5551062" y="2242377"/>
            <a:ext cx="1978624" cy="1295138"/>
          </a:xfrm>
          <a:prstGeom prst="ellipse">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de tomar desiciones animadas&quo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81599" y="3396301"/>
            <a:ext cx="19050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n de recompensas no economicas&quo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36423" y="4479951"/>
            <a:ext cx="1593263" cy="1589590"/>
          </a:xfrm>
          <a:prstGeom prst="ellipse">
            <a:avLst/>
          </a:prstGeom>
          <a:noFill/>
          <a:extLst>
            <a:ext uri="{909E8E84-426E-40DD-AFC4-6F175D3DCCD1}">
              <a14:hiddenFill xmlns:a14="http://schemas.microsoft.com/office/drawing/2010/main">
                <a:solidFill>
                  <a:srgbClr val="FFFFFF"/>
                </a:solidFill>
              </a14:hiddenFill>
            </a:ext>
          </a:extLst>
        </p:spPr>
      </p:pic>
      <p:sp>
        <p:nvSpPr>
          <p:cNvPr id="26" name="Rectángulo 25"/>
          <p:cNvSpPr/>
          <p:nvPr/>
        </p:nvSpPr>
        <p:spPr>
          <a:xfrm>
            <a:off x="11301972" y="21535"/>
            <a:ext cx="822739" cy="584775"/>
          </a:xfrm>
          <a:prstGeom prst="rect">
            <a:avLst/>
          </a:prstGeom>
          <a:noFill/>
        </p:spPr>
        <p:txBody>
          <a:bodyPr wrap="square" lIns="91440" tIns="45720" rIns="91440" bIns="45720">
            <a:spAutoFit/>
          </a:bodyPr>
          <a:lstStyle/>
          <a:p>
            <a:pPr algn="ctr"/>
            <a:r>
              <a:rPr lang="es-E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H</a:t>
            </a:r>
            <a:r>
              <a:rPr lang="es-ES" sz="3200" b="1" baseline="-25000" dirty="0">
                <a:ln w="10160">
                  <a:solidFill>
                    <a:schemeClr val="accent5"/>
                  </a:solidFill>
                  <a:prstDash val="solid"/>
                </a:ln>
                <a:solidFill>
                  <a:srgbClr val="FFFFFF"/>
                </a:solidFill>
                <a:effectLst>
                  <a:outerShdw blurRad="38100" dist="22860" dir="5400000" algn="tl" rotWithShape="0">
                    <a:srgbClr val="000000">
                      <a:alpha val="30000"/>
                    </a:srgbClr>
                  </a:outerShdw>
                </a:effectLst>
              </a:rPr>
              <a:t>1</a:t>
            </a:r>
          </a:p>
        </p:txBody>
      </p:sp>
    </p:spTree>
    <p:extLst>
      <p:ext uri="{BB962C8B-B14F-4D97-AF65-F5344CB8AC3E}">
        <p14:creationId xmlns:p14="http://schemas.microsoft.com/office/powerpoint/2010/main" val="4092281884"/>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2"/>
          <p:cNvGrpSpPr/>
          <p:nvPr/>
        </p:nvGrpSpPr>
        <p:grpSpPr>
          <a:xfrm>
            <a:off x="118542" y="109184"/>
            <a:ext cx="2430324" cy="806400"/>
            <a:chOff x="94511" y="2861804"/>
            <a:chExt cx="2430324" cy="806400"/>
          </a:xfrm>
        </p:grpSpPr>
        <p:pic>
          <p:nvPicPr>
            <p:cNvPr id="13" name="Imagen 12">
              <a:extLst>
                <a:ext uri="{FF2B5EF4-FFF2-40B4-BE49-F238E27FC236}">
                  <a16:creationId xmlns:a16="http://schemas.microsoft.com/office/drawing/2014/main" xmlns="" id="{86B8B1FC-DA2B-2F48-B417-885A8A92E1EE}"/>
                </a:ext>
              </a:extLst>
            </p:cNvPr>
            <p:cNvPicPr>
              <a:picLocks noChangeAspect="1"/>
            </p:cNvPicPr>
            <p:nvPr/>
          </p:nvPicPr>
          <p:blipFill>
            <a:blip r:embed="rId3"/>
            <a:stretch>
              <a:fillRect/>
            </a:stretch>
          </p:blipFill>
          <p:spPr>
            <a:xfrm>
              <a:off x="98801" y="2861804"/>
              <a:ext cx="2426034" cy="806400"/>
            </a:xfrm>
            <a:prstGeom prst="rect">
              <a:avLst/>
            </a:prstGeom>
          </p:spPr>
        </p:pic>
        <p:grpSp>
          <p:nvGrpSpPr>
            <p:cNvPr id="14" name="Grupo 13"/>
            <p:cNvGrpSpPr/>
            <p:nvPr/>
          </p:nvGrpSpPr>
          <p:grpSpPr>
            <a:xfrm>
              <a:off x="94511" y="3070255"/>
              <a:ext cx="2415194" cy="535435"/>
              <a:chOff x="56867" y="3054241"/>
              <a:chExt cx="2415194" cy="535435"/>
            </a:xfrm>
          </p:grpSpPr>
          <p:sp>
            <p:nvSpPr>
              <p:cNvPr id="15" name="CuadroTexto 14"/>
              <p:cNvSpPr txBox="1"/>
              <p:nvPr/>
            </p:nvSpPr>
            <p:spPr>
              <a:xfrm>
                <a:off x="56867" y="3054241"/>
                <a:ext cx="832514" cy="461665"/>
              </a:xfrm>
              <a:prstGeom prst="rect">
                <a:avLst/>
              </a:prstGeom>
              <a:noFill/>
            </p:spPr>
            <p:txBody>
              <a:bodyPr wrap="square" rtlCol="0">
                <a:spAutoFit/>
              </a:bodyPr>
              <a:lstStyle/>
              <a:p>
                <a:pPr algn="ctr"/>
                <a:r>
                  <a:rPr lang="es-MX" sz="1200" b="1" dirty="0"/>
                  <a:t>Capítulo IV</a:t>
                </a:r>
              </a:p>
            </p:txBody>
          </p:sp>
          <p:sp>
            <p:nvSpPr>
              <p:cNvPr id="16" name="CuadroTexto 15"/>
              <p:cNvSpPr txBox="1"/>
              <p:nvPr/>
            </p:nvSpPr>
            <p:spPr>
              <a:xfrm>
                <a:off x="776947" y="3066456"/>
                <a:ext cx="1695114" cy="523220"/>
              </a:xfrm>
              <a:prstGeom prst="rect">
                <a:avLst/>
              </a:prstGeom>
              <a:noFill/>
            </p:spPr>
            <p:txBody>
              <a:bodyPr wrap="square" rtlCol="0">
                <a:spAutoFit/>
              </a:bodyPr>
              <a:lstStyle/>
              <a:p>
                <a:r>
                  <a:rPr lang="es-MX" sz="1400" b="1" dirty="0"/>
                  <a:t>Resultados</a:t>
                </a:r>
              </a:p>
              <a:p>
                <a:r>
                  <a:rPr lang="es-MX" sz="1400" b="1" dirty="0"/>
                  <a:t>HD – Diagnóstico</a:t>
                </a:r>
              </a:p>
            </p:txBody>
          </p:sp>
        </p:grpSp>
      </p:grpSp>
      <p:sp>
        <p:nvSpPr>
          <p:cNvPr id="17" name="Rectángulo 16"/>
          <p:cNvSpPr/>
          <p:nvPr/>
        </p:nvSpPr>
        <p:spPr>
          <a:xfrm>
            <a:off x="1002415" y="1052935"/>
            <a:ext cx="4168256" cy="280270"/>
          </a:xfrm>
          <a:prstGeom prst="rect">
            <a:avLst/>
          </a:prstGeom>
        </p:spPr>
        <p:txBody>
          <a:bodyPr wrap="square">
            <a:spAutoFit/>
          </a:bodyPr>
          <a:lstStyle/>
          <a:p>
            <a:pPr>
              <a:lnSpc>
                <a:spcPct val="107000"/>
              </a:lnSpc>
              <a:spcAft>
                <a:spcPts val="800"/>
              </a:spcAft>
            </a:pPr>
            <a:r>
              <a:rPr lang="es-EC" sz="1200" b="1" dirty="0">
                <a:latin typeface="Times New Roman" panose="02020603050405020304" pitchFamily="18" charset="0"/>
                <a:ea typeface="Calibri" panose="020F0502020204030204" pitchFamily="34" charset="0"/>
                <a:cs typeface="Times New Roman" panose="02020603050405020304" pitchFamily="18" charset="0"/>
              </a:rPr>
              <a:t>Matriz de componentes rotados habilidades grupales</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9" name="Gráfico 18">
            <a:extLst>
              <a:ext uri="{FF2B5EF4-FFF2-40B4-BE49-F238E27FC236}">
                <a16:creationId xmlns:a16="http://schemas.microsoft.com/office/drawing/2014/main" xmlns="" id="{11EB3BC9-CDCC-4794-80D7-87E919351634}"/>
              </a:ext>
            </a:extLst>
          </p:cNvPr>
          <p:cNvGraphicFramePr/>
          <p:nvPr>
            <p:extLst>
              <p:ext uri="{D42A27DB-BD31-4B8C-83A1-F6EECF244321}">
                <p14:modId xmlns:p14="http://schemas.microsoft.com/office/powerpoint/2010/main" val="3479701126"/>
              </p:ext>
            </p:extLst>
          </p:nvPr>
        </p:nvGraphicFramePr>
        <p:xfrm>
          <a:off x="262558" y="2565304"/>
          <a:ext cx="5173200" cy="36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a 2"/>
          <p:cNvGraphicFramePr>
            <a:graphicFrameLocks noGrp="1"/>
          </p:cNvGraphicFramePr>
          <p:nvPr>
            <p:extLst>
              <p:ext uri="{D42A27DB-BD31-4B8C-83A1-F6EECF244321}">
                <p14:modId xmlns:p14="http://schemas.microsoft.com/office/powerpoint/2010/main" val="1356939992"/>
              </p:ext>
            </p:extLst>
          </p:nvPr>
        </p:nvGraphicFramePr>
        <p:xfrm>
          <a:off x="1093700" y="1395719"/>
          <a:ext cx="3510915" cy="1000125"/>
        </p:xfrm>
        <a:graphic>
          <a:graphicData uri="http://schemas.openxmlformats.org/drawingml/2006/table">
            <a:tbl>
              <a:tblPr firstRow="1" firstCol="1" bandRow="1"/>
              <a:tblGrid>
                <a:gridCol w="1967865">
                  <a:extLst>
                    <a:ext uri="{9D8B030D-6E8A-4147-A177-3AD203B41FA5}">
                      <a16:colId xmlns:a16="http://schemas.microsoft.com/office/drawing/2014/main" xmlns="" val="20000"/>
                    </a:ext>
                  </a:extLst>
                </a:gridCol>
                <a:gridCol w="1543050">
                  <a:extLst>
                    <a:ext uri="{9D8B030D-6E8A-4147-A177-3AD203B41FA5}">
                      <a16:colId xmlns:a16="http://schemas.microsoft.com/office/drawing/2014/main" xmlns="" val="20001"/>
                    </a:ext>
                  </a:extLst>
                </a:gridCol>
              </a:tblGrid>
              <a:tr h="400050">
                <a:tc>
                  <a:txBody>
                    <a:bodyPr/>
                    <a:lstStyle/>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Índice de Facultamiento y delegación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00025">
                <a:tc>
                  <a:txBody>
                    <a:bodyPr/>
                    <a:lstStyle/>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Facultamiento y delegación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,875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FFE699"/>
                    </a:solidFill>
                  </a:tcPr>
                </a:tc>
                <a:extLst>
                  <a:ext uri="{0D108BD9-81ED-4DB2-BD59-A6C34878D82A}">
                    <a16:rowId xmlns:a16="http://schemas.microsoft.com/office/drawing/2014/main" xmlns="" val="10001"/>
                  </a:ext>
                </a:extLst>
              </a:tr>
              <a:tr h="200025">
                <a:tc>
                  <a:txBody>
                    <a:bodyPr/>
                    <a:lstStyle/>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Formación de equipos eficaces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,860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E699"/>
                    </a:solidFill>
                  </a:tcPr>
                </a:tc>
                <a:extLst>
                  <a:ext uri="{0D108BD9-81ED-4DB2-BD59-A6C34878D82A}">
                    <a16:rowId xmlns:a16="http://schemas.microsoft.com/office/drawing/2014/main" xmlns="" val="10002"/>
                  </a:ext>
                </a:extLst>
              </a:tr>
              <a:tr h="200025">
                <a:tc>
                  <a:txBody>
                    <a:bodyPr/>
                    <a:lstStyle/>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Dirección hacia el cambio positivo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,851</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xmlns="" val="10003"/>
                  </a:ext>
                </a:extLst>
              </a:tr>
            </a:tbl>
          </a:graphicData>
        </a:graphic>
      </p:graphicFrame>
      <p:grpSp>
        <p:nvGrpSpPr>
          <p:cNvPr id="10" name="Grupo 9"/>
          <p:cNvGrpSpPr/>
          <p:nvPr/>
        </p:nvGrpSpPr>
        <p:grpSpPr>
          <a:xfrm>
            <a:off x="6311230" y="112188"/>
            <a:ext cx="5116053" cy="866281"/>
            <a:chOff x="6859346" y="112188"/>
            <a:chExt cx="5116053" cy="866281"/>
          </a:xfrm>
        </p:grpSpPr>
        <p:sp>
          <p:nvSpPr>
            <p:cNvPr id="11" name="CuadroTexto 10"/>
            <p:cNvSpPr txBox="1"/>
            <p:nvPr/>
          </p:nvSpPr>
          <p:spPr>
            <a:xfrm>
              <a:off x="8039422" y="136705"/>
              <a:ext cx="3935977" cy="817245"/>
            </a:xfrm>
            <a:prstGeom prst="flowChartAlternateProcess">
              <a:avLst/>
            </a:prstGeom>
            <a:ln w="28575">
              <a:solidFill>
                <a:srgbClr val="00EA8C"/>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s-EC"/>
              </a:defPPr>
              <a:lvl1pPr>
                <a:defRPr sz="1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dirty="0"/>
                <a:t>Realizar el diagnóstico de las habilidades directivas y el clima organizacional de la Universidad de las Fuerzas Armadas –ESPE.</a:t>
              </a:r>
              <a:endParaRPr lang="es-MX" dirty="0"/>
            </a:p>
          </p:txBody>
        </p:sp>
        <p:pic>
          <p:nvPicPr>
            <p:cNvPr id="18" name="Imagen 2" descr="Imagen que contiene cuarto&#10;&#10;Descripción generada con confianza muy alta">
              <a:extLst>
                <a:ext uri="{FF2B5EF4-FFF2-40B4-BE49-F238E27FC236}">
                  <a16:creationId xmlns:a16="http://schemas.microsoft.com/office/drawing/2014/main" xmlns="" id="{AE78FB52-C311-4B69-9745-BB541BA8202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08452">
              <a:off x="6859346" y="112188"/>
              <a:ext cx="1288718" cy="866281"/>
            </a:xfrm>
            <a:prstGeom prst="rect">
              <a:avLst/>
            </a:prstGeom>
          </p:spPr>
        </p:pic>
        <p:sp>
          <p:nvSpPr>
            <p:cNvPr id="20" name="Elipse 19"/>
            <p:cNvSpPr/>
            <p:nvPr/>
          </p:nvSpPr>
          <p:spPr>
            <a:xfrm>
              <a:off x="7503705" y="321177"/>
              <a:ext cx="469709" cy="4448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3</a:t>
              </a:r>
            </a:p>
          </p:txBody>
        </p:sp>
      </p:grpSp>
      <p:sp>
        <p:nvSpPr>
          <p:cNvPr id="2" name="Rectángulo 1"/>
          <p:cNvSpPr/>
          <p:nvPr/>
        </p:nvSpPr>
        <p:spPr>
          <a:xfrm>
            <a:off x="6159248" y="4909074"/>
            <a:ext cx="4076908" cy="584775"/>
          </a:xfrm>
          <a:prstGeom prst="rect">
            <a:avLst/>
          </a:prstGeom>
        </p:spPr>
        <p:txBody>
          <a:bodyPr wrap="square">
            <a:spAutoFit/>
          </a:bodyPr>
          <a:lstStyle/>
          <a:p>
            <a:r>
              <a:rPr lang="es-MX" sz="1600" dirty="0">
                <a:ea typeface="Calibri" panose="020F0502020204030204" pitchFamily="34" charset="0"/>
              </a:rPr>
              <a:t>Ayudan a establecer expectativas y objetivos </a:t>
            </a:r>
            <a:r>
              <a:rPr lang="es-MX" sz="1600" dirty="0" smtClean="0">
                <a:ea typeface="Calibri" panose="020F0502020204030204" pitchFamily="34" charset="0"/>
              </a:rPr>
              <a:t>claros.</a:t>
            </a:r>
            <a:endParaRPr lang="es-ES" sz="1600" dirty="0"/>
          </a:p>
        </p:txBody>
      </p:sp>
      <p:sp>
        <p:nvSpPr>
          <p:cNvPr id="4" name="Rectángulo 3"/>
          <p:cNvSpPr/>
          <p:nvPr/>
        </p:nvSpPr>
        <p:spPr>
          <a:xfrm>
            <a:off x="8543478" y="3212976"/>
            <a:ext cx="3768188" cy="1200329"/>
          </a:xfrm>
          <a:prstGeom prst="rect">
            <a:avLst/>
          </a:prstGeom>
        </p:spPr>
        <p:txBody>
          <a:bodyPr wrap="square">
            <a:spAutoFit/>
          </a:bodyPr>
          <a:lstStyle/>
          <a:p>
            <a:r>
              <a:rPr lang="es-MX" dirty="0">
                <a:ea typeface="Calibri" panose="020F0502020204030204" pitchFamily="34" charset="0"/>
              </a:rPr>
              <a:t>Transmiten energía positiva a su grupo de trabajo, desarrollando metas desafiantes y altos estándares de desempeño.</a:t>
            </a:r>
            <a:endParaRPr lang="es-ES" dirty="0"/>
          </a:p>
        </p:txBody>
      </p:sp>
      <p:sp>
        <p:nvSpPr>
          <p:cNvPr id="5" name="Rectángulo 4"/>
          <p:cNvSpPr/>
          <p:nvPr/>
        </p:nvSpPr>
        <p:spPr>
          <a:xfrm>
            <a:off x="6159248" y="1731208"/>
            <a:ext cx="3848162" cy="923330"/>
          </a:xfrm>
          <a:prstGeom prst="rect">
            <a:avLst/>
          </a:prstGeom>
        </p:spPr>
        <p:txBody>
          <a:bodyPr wrap="square">
            <a:spAutoFit/>
          </a:bodyPr>
          <a:lstStyle/>
          <a:p>
            <a:r>
              <a:rPr lang="es-MX" dirty="0">
                <a:ea typeface="Calibri" panose="020F0502020204030204" pitchFamily="34" charset="0"/>
              </a:rPr>
              <a:t>Los directivos consideran el trabajo en equipo como un factor importante de éxito.</a:t>
            </a:r>
            <a:endParaRPr lang="es-ES" dirty="0"/>
          </a:p>
        </p:txBody>
      </p:sp>
      <p:sp>
        <p:nvSpPr>
          <p:cNvPr id="21" name="Elipse 20"/>
          <p:cNvSpPr/>
          <p:nvPr/>
        </p:nvSpPr>
        <p:spPr>
          <a:xfrm>
            <a:off x="5806798" y="1885030"/>
            <a:ext cx="360040" cy="360040"/>
          </a:xfrm>
          <a:prstGeom prst="ellipse">
            <a:avLst/>
          </a:prstGeom>
          <a:solidFill>
            <a:srgbClr val="FFCCFF"/>
          </a:solidFill>
          <a:ln>
            <a:solidFill>
              <a:srgbClr val="FFCCFF"/>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dirty="0"/>
          </a:p>
        </p:txBody>
      </p:sp>
      <p:sp>
        <p:nvSpPr>
          <p:cNvPr id="22" name="Elipse 21"/>
          <p:cNvSpPr/>
          <p:nvPr/>
        </p:nvSpPr>
        <p:spPr>
          <a:xfrm>
            <a:off x="8235800" y="3284984"/>
            <a:ext cx="360040" cy="360040"/>
          </a:xfrm>
          <a:prstGeom prst="ellipse">
            <a:avLst/>
          </a:prstGeom>
          <a:solidFill>
            <a:srgbClr val="FFCCFF"/>
          </a:solidFill>
          <a:ln>
            <a:solidFill>
              <a:srgbClr val="FFCCFF"/>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dirty="0"/>
          </a:p>
        </p:txBody>
      </p:sp>
      <p:sp>
        <p:nvSpPr>
          <p:cNvPr id="23" name="Elipse 22"/>
          <p:cNvSpPr/>
          <p:nvPr/>
        </p:nvSpPr>
        <p:spPr>
          <a:xfrm>
            <a:off x="5806798" y="4909074"/>
            <a:ext cx="360040" cy="360040"/>
          </a:xfrm>
          <a:prstGeom prst="ellipse">
            <a:avLst/>
          </a:prstGeom>
          <a:solidFill>
            <a:srgbClr val="FFCCFF"/>
          </a:solidFill>
          <a:ln>
            <a:solidFill>
              <a:srgbClr val="FFCCFF"/>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dirty="0"/>
          </a:p>
        </p:txBody>
      </p:sp>
      <p:pic>
        <p:nvPicPr>
          <p:cNvPr id="3074" name="Picture 2" descr="Resultado de imagen de objetivos claros&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71559" y="4478949"/>
            <a:ext cx="1558814" cy="120762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de energia positiva&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9618" y="2729077"/>
            <a:ext cx="18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de exito&quo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4367" r="26436"/>
          <a:stretch/>
        </p:blipFill>
        <p:spPr bwMode="auto">
          <a:xfrm>
            <a:off x="9869181" y="1142672"/>
            <a:ext cx="1914657" cy="1806079"/>
          </a:xfrm>
          <a:prstGeom prst="rect">
            <a:avLst/>
          </a:prstGeom>
          <a:noFill/>
          <a:extLst>
            <a:ext uri="{909E8E84-426E-40DD-AFC4-6F175D3DCCD1}">
              <a14:hiddenFill xmlns:a14="http://schemas.microsoft.com/office/drawing/2010/main">
                <a:solidFill>
                  <a:srgbClr val="FFFFFF"/>
                </a:solidFill>
              </a14:hiddenFill>
            </a:ext>
          </a:extLst>
        </p:spPr>
      </p:pic>
      <p:sp>
        <p:nvSpPr>
          <p:cNvPr id="6" name="Elipse 5"/>
          <p:cNvSpPr/>
          <p:nvPr/>
        </p:nvSpPr>
        <p:spPr>
          <a:xfrm>
            <a:off x="10427572" y="1484784"/>
            <a:ext cx="780202" cy="410997"/>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p:cNvSpPr/>
          <p:nvPr/>
        </p:nvSpPr>
        <p:spPr>
          <a:xfrm>
            <a:off x="11301972" y="21535"/>
            <a:ext cx="822739" cy="584775"/>
          </a:xfrm>
          <a:prstGeom prst="rect">
            <a:avLst/>
          </a:prstGeom>
          <a:noFill/>
        </p:spPr>
        <p:txBody>
          <a:bodyPr wrap="square" lIns="91440" tIns="45720" rIns="91440" bIns="45720">
            <a:spAutoFit/>
          </a:bodyPr>
          <a:lstStyle/>
          <a:p>
            <a:pPr algn="ctr"/>
            <a:r>
              <a:rPr lang="es-E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H</a:t>
            </a:r>
            <a:r>
              <a:rPr lang="es-ES" sz="3200" b="1" baseline="-25000" dirty="0">
                <a:ln w="10160">
                  <a:solidFill>
                    <a:schemeClr val="accent5"/>
                  </a:solidFill>
                  <a:prstDash val="solid"/>
                </a:ln>
                <a:solidFill>
                  <a:srgbClr val="FFFFFF"/>
                </a:solidFill>
                <a:effectLst>
                  <a:outerShdw blurRad="38100" dist="22860" dir="5400000" algn="tl" rotWithShape="0">
                    <a:srgbClr val="000000">
                      <a:alpha val="30000"/>
                    </a:srgbClr>
                  </a:outerShdw>
                </a:effectLst>
              </a:rPr>
              <a:t>1</a:t>
            </a:r>
          </a:p>
        </p:txBody>
      </p:sp>
    </p:spTree>
    <p:extLst>
      <p:ext uri="{BB962C8B-B14F-4D97-AF65-F5344CB8AC3E}">
        <p14:creationId xmlns:p14="http://schemas.microsoft.com/office/powerpoint/2010/main" val="2565445365"/>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50590" y="3429000"/>
            <a:ext cx="5616624" cy="923330"/>
          </a:xfrm>
          <a:prstGeom prst="rect">
            <a:avLst/>
          </a:prstGeom>
        </p:spPr>
        <p:txBody>
          <a:bodyPr wrap="square">
            <a:spAutoFit/>
          </a:bodyPr>
          <a:lstStyle/>
          <a:p>
            <a:pPr algn="ctr"/>
            <a:r>
              <a:rPr lang="es-EC" i="1" dirty="0">
                <a:latin typeface="Times New Roman" panose="02020603050405020304" pitchFamily="18" charset="0"/>
                <a:ea typeface="Calibri" panose="020F0502020204030204" pitchFamily="34" charset="0"/>
                <a:cs typeface="Times New Roman" panose="02020603050405020304" pitchFamily="18" charset="0"/>
              </a:rPr>
              <a:t>H</a:t>
            </a:r>
            <a:r>
              <a:rPr lang="es-EC" i="1" baseline="-25000" dirty="0">
                <a:latin typeface="Times New Roman" panose="02020603050405020304" pitchFamily="18" charset="0"/>
                <a:ea typeface="Calibri" panose="020F0502020204030204" pitchFamily="34" charset="0"/>
                <a:cs typeface="Times New Roman" panose="02020603050405020304" pitchFamily="18" charset="0"/>
              </a:rPr>
              <a:t>1</a:t>
            </a:r>
            <a:r>
              <a:rPr lang="es-EC" i="1" dirty="0">
                <a:latin typeface="Times New Roman" panose="02020603050405020304" pitchFamily="18" charset="0"/>
                <a:ea typeface="Calibri" panose="020F0502020204030204" pitchFamily="34" charset="0"/>
                <a:cs typeface="Times New Roman" panose="02020603050405020304" pitchFamily="18" charset="0"/>
              </a:rPr>
              <a:t> El personal directivo de la Universidad de las Fuerzas Armadas - ESPE  tiene habilidades personales, interpersonales y grupales.</a:t>
            </a:r>
            <a:endParaRPr lang="es-MX" dirty="0"/>
          </a:p>
        </p:txBody>
      </p:sp>
      <p:sp>
        <p:nvSpPr>
          <p:cNvPr id="6" name="Rectángulo 5"/>
          <p:cNvSpPr/>
          <p:nvPr/>
        </p:nvSpPr>
        <p:spPr>
          <a:xfrm>
            <a:off x="9118383" y="3705999"/>
            <a:ext cx="2165978"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cs typeface="Times New Roman" panose="02020603050405020304" pitchFamily="18" charset="0"/>
              </a:rPr>
              <a:t>Se acepta la hipótesis</a:t>
            </a:r>
            <a:endParaRPr lang="es-MX" dirty="0"/>
          </a:p>
        </p:txBody>
      </p:sp>
      <p:pic>
        <p:nvPicPr>
          <p:cNvPr id="7174" name="Picture 6" descr="Resultado de imagen para VISTO DOLE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0071" y="3242593"/>
            <a:ext cx="2095603" cy="1296144"/>
          </a:xfrm>
          <a:prstGeom prst="rect">
            <a:avLst/>
          </a:prstGeom>
          <a:noFill/>
          <a:extLst>
            <a:ext uri="{909E8E84-426E-40DD-AFC4-6F175D3DCCD1}">
              <a14:hiddenFill xmlns:a14="http://schemas.microsoft.com/office/drawing/2010/main">
                <a:solidFill>
                  <a:srgbClr val="FFFFFF"/>
                </a:solidFill>
              </a14:hiddenFill>
            </a:ext>
          </a:extLst>
        </p:spPr>
      </p:pic>
      <p:sp>
        <p:nvSpPr>
          <p:cNvPr id="9" name="Llamada de flecha hacia abajo 8"/>
          <p:cNvSpPr/>
          <p:nvPr/>
        </p:nvSpPr>
        <p:spPr>
          <a:xfrm>
            <a:off x="2350790" y="1124744"/>
            <a:ext cx="8208912" cy="1838801"/>
          </a:xfrm>
          <a:prstGeom prst="downArrowCallout">
            <a:avLst/>
          </a:prstGeom>
          <a:solidFill>
            <a:srgbClr val="FFBE48"/>
          </a:solidFill>
        </p:spPr>
        <p:txBody>
          <a:bodyPr wrap="square">
            <a:spAutoFit/>
          </a:bodyPr>
          <a:lstStyle/>
          <a:p>
            <a:pPr algn="just">
              <a:lnSpc>
                <a:spcPct val="200000"/>
              </a:lnSpc>
              <a:spcBef>
                <a:spcPts val="600"/>
              </a:spcBef>
              <a:spcAft>
                <a:spcPts val="600"/>
              </a:spcAft>
            </a:pPr>
            <a:r>
              <a:rPr lang="es-MX" dirty="0">
                <a:latin typeface="Times New Roman" panose="02020603050405020304" pitchFamily="18" charset="0"/>
                <a:ea typeface="Calibri" panose="020F0502020204030204" pitchFamily="34" charset="0"/>
                <a:cs typeface="Times New Roman" panose="02020603050405020304" pitchFamily="18" charset="0"/>
              </a:rPr>
              <a:t>Realizar el diagnóstico de las habilidades directivas y el clima organizacional de la Universidad de las Fuerzas Armadas –ESPE.</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ángulo 1"/>
          <p:cNvSpPr/>
          <p:nvPr/>
        </p:nvSpPr>
        <p:spPr>
          <a:xfrm>
            <a:off x="349986" y="1422067"/>
            <a:ext cx="1713931" cy="461665"/>
          </a:xfrm>
          <a:prstGeom prst="rect">
            <a:avLst/>
          </a:prstGeom>
        </p:spPr>
        <p:txBody>
          <a:bodyPr wrap="none">
            <a:spAutoFit/>
          </a:bodyPr>
          <a:lstStyle/>
          <a:p>
            <a:r>
              <a:rPr lang="es-MX" sz="24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Objetivo 3. </a:t>
            </a:r>
            <a:endParaRPr lang="es-MX" sz="2400" b="1"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041580012"/>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xmlns="" id="{9C79F9B3-C624-43C9-9B37-F284C25917D9}"/>
              </a:ext>
            </a:extLst>
          </p:cNvPr>
          <p:cNvPicPr>
            <a:picLocks noChangeAspect="1"/>
          </p:cNvPicPr>
          <p:nvPr/>
        </p:nvPicPr>
        <p:blipFill>
          <a:blip r:embed="rId2"/>
          <a:stretch>
            <a:fillRect/>
          </a:stretch>
        </p:blipFill>
        <p:spPr>
          <a:xfrm>
            <a:off x="6301722" y="3363708"/>
            <a:ext cx="4709096" cy="2312674"/>
          </a:xfrm>
          <a:prstGeom prst="rect">
            <a:avLst/>
          </a:prstGeom>
        </p:spPr>
      </p:pic>
      <p:grpSp>
        <p:nvGrpSpPr>
          <p:cNvPr id="11" name="Grupo 10"/>
          <p:cNvGrpSpPr/>
          <p:nvPr/>
        </p:nvGrpSpPr>
        <p:grpSpPr>
          <a:xfrm>
            <a:off x="6235737" y="44624"/>
            <a:ext cx="5116053" cy="866281"/>
            <a:chOff x="6859346" y="112188"/>
            <a:chExt cx="5116053" cy="866281"/>
          </a:xfrm>
        </p:grpSpPr>
        <p:sp>
          <p:nvSpPr>
            <p:cNvPr id="12" name="CuadroTexto 11"/>
            <p:cNvSpPr txBox="1"/>
            <p:nvPr/>
          </p:nvSpPr>
          <p:spPr>
            <a:xfrm>
              <a:off x="8039422" y="136705"/>
              <a:ext cx="3935977" cy="817245"/>
            </a:xfrm>
            <a:prstGeom prst="flowChartAlternateProcess">
              <a:avLst/>
            </a:prstGeom>
            <a:ln w="28575">
              <a:solidFill>
                <a:srgbClr val="00EA8C"/>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s-EC"/>
              </a:defPPr>
              <a:lvl1pPr>
                <a:defRPr sz="1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dirty="0"/>
                <a:t>Realizar el diagnóstico de las habilidades directivas y el clima organizacional de la Universidad de las Fuerzas Armadas –ESPE.</a:t>
              </a:r>
              <a:endParaRPr lang="es-MX" dirty="0"/>
            </a:p>
          </p:txBody>
        </p:sp>
        <p:pic>
          <p:nvPicPr>
            <p:cNvPr id="14" name="Imagen 2" descr="Imagen que contiene cuarto&#10;&#10;Descripción generada con confianza muy alta">
              <a:extLst>
                <a:ext uri="{FF2B5EF4-FFF2-40B4-BE49-F238E27FC236}">
                  <a16:creationId xmlns:a16="http://schemas.microsoft.com/office/drawing/2014/main" xmlns="" id="{AE78FB52-C311-4B69-9745-BB541BA820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08452">
              <a:off x="6859346" y="112188"/>
              <a:ext cx="1288718" cy="866281"/>
            </a:xfrm>
            <a:prstGeom prst="rect">
              <a:avLst/>
            </a:prstGeom>
          </p:spPr>
        </p:pic>
        <p:sp>
          <p:nvSpPr>
            <p:cNvPr id="15" name="Elipse 14"/>
            <p:cNvSpPr/>
            <p:nvPr/>
          </p:nvSpPr>
          <p:spPr>
            <a:xfrm>
              <a:off x="7503705" y="321177"/>
              <a:ext cx="469709" cy="4448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3</a:t>
              </a:r>
            </a:p>
          </p:txBody>
        </p:sp>
      </p:grpSp>
      <p:grpSp>
        <p:nvGrpSpPr>
          <p:cNvPr id="20" name="Grupo 2"/>
          <p:cNvGrpSpPr/>
          <p:nvPr/>
        </p:nvGrpSpPr>
        <p:grpSpPr>
          <a:xfrm>
            <a:off x="118542" y="109184"/>
            <a:ext cx="2430324" cy="806400"/>
            <a:chOff x="94511" y="2861804"/>
            <a:chExt cx="2430324" cy="806400"/>
          </a:xfrm>
        </p:grpSpPr>
        <p:pic>
          <p:nvPicPr>
            <p:cNvPr id="21" name="Imagen 20">
              <a:extLst>
                <a:ext uri="{FF2B5EF4-FFF2-40B4-BE49-F238E27FC236}">
                  <a16:creationId xmlns:a16="http://schemas.microsoft.com/office/drawing/2014/main" xmlns="" id="{86B8B1FC-DA2B-2F48-B417-885A8A92E1EE}"/>
                </a:ext>
              </a:extLst>
            </p:cNvPr>
            <p:cNvPicPr>
              <a:picLocks noChangeAspect="1"/>
            </p:cNvPicPr>
            <p:nvPr/>
          </p:nvPicPr>
          <p:blipFill>
            <a:blip r:embed="rId4"/>
            <a:stretch>
              <a:fillRect/>
            </a:stretch>
          </p:blipFill>
          <p:spPr>
            <a:xfrm>
              <a:off x="98801" y="2861804"/>
              <a:ext cx="2426034" cy="806400"/>
            </a:xfrm>
            <a:prstGeom prst="rect">
              <a:avLst/>
            </a:prstGeom>
          </p:spPr>
        </p:pic>
        <p:grpSp>
          <p:nvGrpSpPr>
            <p:cNvPr id="22" name="Grupo 21"/>
            <p:cNvGrpSpPr/>
            <p:nvPr/>
          </p:nvGrpSpPr>
          <p:grpSpPr>
            <a:xfrm>
              <a:off x="94511" y="3070255"/>
              <a:ext cx="2415194" cy="535435"/>
              <a:chOff x="56867" y="3054241"/>
              <a:chExt cx="2415194" cy="535435"/>
            </a:xfrm>
          </p:grpSpPr>
          <p:sp>
            <p:nvSpPr>
              <p:cNvPr id="23" name="CuadroTexto 22"/>
              <p:cNvSpPr txBox="1"/>
              <p:nvPr/>
            </p:nvSpPr>
            <p:spPr>
              <a:xfrm>
                <a:off x="56867" y="3054241"/>
                <a:ext cx="832514" cy="461665"/>
              </a:xfrm>
              <a:prstGeom prst="rect">
                <a:avLst/>
              </a:prstGeom>
              <a:noFill/>
            </p:spPr>
            <p:txBody>
              <a:bodyPr wrap="square" rtlCol="0">
                <a:spAutoFit/>
              </a:bodyPr>
              <a:lstStyle/>
              <a:p>
                <a:pPr algn="ctr"/>
                <a:r>
                  <a:rPr lang="es-MX" sz="1200" b="1" dirty="0"/>
                  <a:t>Capítulo IV</a:t>
                </a:r>
              </a:p>
            </p:txBody>
          </p:sp>
          <p:sp>
            <p:nvSpPr>
              <p:cNvPr id="24" name="CuadroTexto 23"/>
              <p:cNvSpPr txBox="1"/>
              <p:nvPr/>
            </p:nvSpPr>
            <p:spPr>
              <a:xfrm>
                <a:off x="776947" y="3066456"/>
                <a:ext cx="1695114" cy="523220"/>
              </a:xfrm>
              <a:prstGeom prst="rect">
                <a:avLst/>
              </a:prstGeom>
              <a:noFill/>
            </p:spPr>
            <p:txBody>
              <a:bodyPr wrap="square" rtlCol="0">
                <a:spAutoFit/>
              </a:bodyPr>
              <a:lstStyle/>
              <a:p>
                <a:r>
                  <a:rPr lang="es-MX" sz="1400" b="1" dirty="0"/>
                  <a:t>Resultados</a:t>
                </a:r>
              </a:p>
              <a:p>
                <a:r>
                  <a:rPr lang="es-MX" sz="1400" b="1" dirty="0"/>
                  <a:t>CO – Diagnóstico</a:t>
                </a:r>
              </a:p>
            </p:txBody>
          </p:sp>
        </p:grpSp>
      </p:grpSp>
      <p:pic>
        <p:nvPicPr>
          <p:cNvPr id="2" name="Picture 3">
            <a:extLst>
              <a:ext uri="{FF2B5EF4-FFF2-40B4-BE49-F238E27FC236}">
                <a16:creationId xmlns:a16="http://schemas.microsoft.com/office/drawing/2014/main" xmlns="" id="{F853092D-EEA2-4F29-94F3-AD9350C295EA}"/>
              </a:ext>
            </a:extLst>
          </p:cNvPr>
          <p:cNvPicPr>
            <a:picLocks noChangeAspect="1"/>
          </p:cNvPicPr>
          <p:nvPr/>
        </p:nvPicPr>
        <p:blipFill>
          <a:blip r:embed="rId5"/>
          <a:stretch>
            <a:fillRect/>
          </a:stretch>
        </p:blipFill>
        <p:spPr>
          <a:xfrm>
            <a:off x="1332112" y="1168695"/>
            <a:ext cx="4709095" cy="2111809"/>
          </a:xfrm>
          <a:prstGeom prst="rect">
            <a:avLst/>
          </a:prstGeom>
        </p:spPr>
      </p:pic>
      <p:pic>
        <p:nvPicPr>
          <p:cNvPr id="5" name="Picture 5">
            <a:extLst>
              <a:ext uri="{FF2B5EF4-FFF2-40B4-BE49-F238E27FC236}">
                <a16:creationId xmlns:a16="http://schemas.microsoft.com/office/drawing/2014/main" xmlns="" id="{16595A34-81F9-495E-8BB7-E0F3A74F29DF}"/>
              </a:ext>
            </a:extLst>
          </p:cNvPr>
          <p:cNvPicPr>
            <a:picLocks noChangeAspect="1"/>
          </p:cNvPicPr>
          <p:nvPr/>
        </p:nvPicPr>
        <p:blipFill>
          <a:blip r:embed="rId6"/>
          <a:stretch>
            <a:fillRect/>
          </a:stretch>
        </p:blipFill>
        <p:spPr>
          <a:xfrm>
            <a:off x="6301723" y="1171528"/>
            <a:ext cx="4709096" cy="2134481"/>
          </a:xfrm>
          <a:prstGeom prst="rect">
            <a:avLst/>
          </a:prstGeom>
        </p:spPr>
      </p:pic>
      <p:pic>
        <p:nvPicPr>
          <p:cNvPr id="9" name="Picture 12">
            <a:extLst>
              <a:ext uri="{FF2B5EF4-FFF2-40B4-BE49-F238E27FC236}">
                <a16:creationId xmlns:a16="http://schemas.microsoft.com/office/drawing/2014/main" xmlns="" id="{8E06907A-6D1A-4991-93BB-3ABD976A984C}"/>
              </a:ext>
            </a:extLst>
          </p:cNvPr>
          <p:cNvPicPr>
            <a:picLocks noChangeAspect="1"/>
          </p:cNvPicPr>
          <p:nvPr/>
        </p:nvPicPr>
        <p:blipFill>
          <a:blip r:embed="rId7"/>
          <a:stretch>
            <a:fillRect/>
          </a:stretch>
        </p:blipFill>
        <p:spPr>
          <a:xfrm>
            <a:off x="1332112" y="3369494"/>
            <a:ext cx="4709095" cy="2329440"/>
          </a:xfrm>
          <a:prstGeom prst="rect">
            <a:avLst/>
          </a:prstGeom>
        </p:spPr>
      </p:pic>
      <p:graphicFrame>
        <p:nvGraphicFramePr>
          <p:cNvPr id="16" name="Tabla 15"/>
          <p:cNvGraphicFramePr>
            <a:graphicFrameLocks noGrp="1"/>
          </p:cNvGraphicFramePr>
          <p:nvPr>
            <p:extLst>
              <p:ext uri="{D42A27DB-BD31-4B8C-83A1-F6EECF244321}">
                <p14:modId xmlns:p14="http://schemas.microsoft.com/office/powerpoint/2010/main" val="1981350831"/>
              </p:ext>
            </p:extLst>
          </p:nvPr>
        </p:nvGraphicFramePr>
        <p:xfrm>
          <a:off x="4659297" y="1414974"/>
          <a:ext cx="1008112" cy="809625"/>
        </p:xfrm>
        <a:graphic>
          <a:graphicData uri="http://schemas.openxmlformats.org/drawingml/2006/table">
            <a:tbl>
              <a:tblPr>
                <a:tableStyleId>{5C22544A-7EE6-4342-B048-85BDC9FD1C3A}</a:tableStyleId>
              </a:tblPr>
              <a:tblGrid>
                <a:gridCol w="170201">
                  <a:extLst>
                    <a:ext uri="{9D8B030D-6E8A-4147-A177-3AD203B41FA5}">
                      <a16:colId xmlns:a16="http://schemas.microsoft.com/office/drawing/2014/main" xmlns="" val="20000"/>
                    </a:ext>
                  </a:extLst>
                </a:gridCol>
                <a:gridCol w="837911">
                  <a:extLst>
                    <a:ext uri="{9D8B030D-6E8A-4147-A177-3AD203B41FA5}">
                      <a16:colId xmlns:a16="http://schemas.microsoft.com/office/drawing/2014/main" xmlns="" val="20001"/>
                    </a:ext>
                  </a:extLst>
                </a:gridCol>
              </a:tblGrid>
              <a:tr h="0">
                <a:tc>
                  <a:txBody>
                    <a:bodyPr/>
                    <a:lstStyle/>
                    <a:p>
                      <a:pPr algn="l" fontAlgn="b"/>
                      <a:r>
                        <a:rPr lang="es-MX" sz="1000" u="none" strike="noStrike" dirty="0">
                          <a:effectLst/>
                          <a:latin typeface="Arial Narrow" panose="020B0606020202030204" pitchFamily="34" charset="0"/>
                        </a:rPr>
                        <a:t> </a:t>
                      </a:r>
                      <a:endParaRPr lang="es-MX" sz="1000" b="1"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58AC"/>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MX" sz="1000" u="none" strike="noStrike" dirty="0">
                          <a:effectLst/>
                          <a:latin typeface="Arial Narrow" panose="020B0606020202030204" pitchFamily="34" charset="0"/>
                        </a:rPr>
                        <a:t>FEMENINO</a:t>
                      </a:r>
                      <a:endParaRPr lang="es-MX" sz="1000" b="1"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51901">
                <a:tc>
                  <a:txBody>
                    <a:bodyPr/>
                    <a:lstStyle/>
                    <a:p>
                      <a:pPr algn="l" fontAlgn="b"/>
                      <a:endParaRPr lang="es-MX" sz="1000" b="1" i="0" u="none" strike="noStrike" dirty="0">
                        <a:solidFill>
                          <a:srgbClr val="000000"/>
                        </a:solidFill>
                        <a:effectLst/>
                        <a:latin typeface="Arial Narrow" panose="020B0606020202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s-MX" sz="300" b="1" i="0" u="none" strike="noStrike" dirty="0">
                        <a:solidFill>
                          <a:srgbClr val="000000"/>
                        </a:solidFill>
                        <a:effectLst/>
                        <a:latin typeface="Arial Narrow" panose="020B060602020203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0">
                <a:tc>
                  <a:txBody>
                    <a:bodyPr/>
                    <a:lstStyle/>
                    <a:p>
                      <a:pPr algn="l" fontAlgn="b"/>
                      <a:r>
                        <a:rPr lang="es-MX" sz="1000" u="none" strike="noStrike" dirty="0">
                          <a:effectLst/>
                          <a:latin typeface="Arial Narrow" panose="020B0606020202030204" pitchFamily="34" charset="0"/>
                        </a:rPr>
                        <a:t> </a:t>
                      </a:r>
                      <a:endParaRPr lang="es-MX" sz="1000" b="1"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B848"/>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MX" sz="1000" u="none" strike="noStrike" dirty="0">
                          <a:effectLst/>
                          <a:latin typeface="Arial Narrow" panose="020B0606020202030204" pitchFamily="34" charset="0"/>
                        </a:rPr>
                        <a:t>MASCULINO</a:t>
                      </a:r>
                      <a:endParaRPr lang="es-MX" sz="1000" b="1"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0">
                <a:tc>
                  <a:txBody>
                    <a:bodyPr/>
                    <a:lstStyle/>
                    <a:p>
                      <a:pPr algn="l" fontAlgn="b"/>
                      <a:endParaRPr lang="es-MX" sz="1000" b="1" i="0" u="none" strike="noStrike" dirty="0">
                        <a:solidFill>
                          <a:srgbClr val="000000"/>
                        </a:solidFill>
                        <a:effectLst/>
                        <a:latin typeface="Arial Narrow" panose="020B0606020202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s-MX" sz="1000" b="1" i="0" u="none" strike="noStrike" dirty="0">
                        <a:solidFill>
                          <a:srgbClr val="000000"/>
                        </a:solidFill>
                        <a:effectLst/>
                        <a:latin typeface="Arial Narrow" panose="020B060602020203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0">
                <a:tc>
                  <a:txBody>
                    <a:bodyPr/>
                    <a:lstStyle/>
                    <a:p>
                      <a:pPr algn="l" fontAlgn="b"/>
                      <a:r>
                        <a:rPr lang="es-MX" sz="1000" u="none" strike="noStrike" dirty="0">
                          <a:effectLst/>
                          <a:latin typeface="Arial Narrow" panose="020B0606020202030204" pitchFamily="34" charset="0"/>
                        </a:rPr>
                        <a:t> </a:t>
                      </a:r>
                      <a:endParaRPr lang="es-MX" sz="1000" b="1"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es-MX" sz="1000" u="none" strike="noStrike" dirty="0">
                          <a:effectLst/>
                          <a:latin typeface="Arial Narrow" panose="020B0606020202030204" pitchFamily="34" charset="0"/>
                        </a:rPr>
                        <a:t>LGTBI</a:t>
                      </a:r>
                      <a:endParaRPr lang="es-MX" sz="1000" b="1"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bl>
          </a:graphicData>
        </a:graphic>
      </p:graphicFrame>
      <p:sp>
        <p:nvSpPr>
          <p:cNvPr id="17" name="Rectángulo 16"/>
          <p:cNvSpPr/>
          <p:nvPr/>
        </p:nvSpPr>
        <p:spPr>
          <a:xfrm>
            <a:off x="11301972" y="21535"/>
            <a:ext cx="822739" cy="584775"/>
          </a:xfrm>
          <a:prstGeom prst="rect">
            <a:avLst/>
          </a:prstGeom>
          <a:noFill/>
        </p:spPr>
        <p:txBody>
          <a:bodyPr wrap="square" lIns="91440" tIns="45720" rIns="91440" bIns="45720">
            <a:spAutoFit/>
          </a:bodyPr>
          <a:lstStyle/>
          <a:p>
            <a:pPr algn="ctr"/>
            <a:r>
              <a:rPr lang="es-E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H</a:t>
            </a:r>
            <a:r>
              <a:rPr lang="es-ES" sz="3200" b="1" baseline="-25000" dirty="0">
                <a:ln w="10160">
                  <a:solidFill>
                    <a:schemeClr val="accent5"/>
                  </a:solidFill>
                  <a:prstDash val="solid"/>
                </a:ln>
                <a:solidFill>
                  <a:srgbClr val="FFFFFF"/>
                </a:solidFill>
                <a:effectLst>
                  <a:outerShdw blurRad="38100" dist="22860" dir="5400000" algn="tl" rotWithShape="0">
                    <a:srgbClr val="000000">
                      <a:alpha val="30000"/>
                    </a:srgbClr>
                  </a:outerShdw>
                </a:effectLst>
              </a:rPr>
              <a:t>2</a:t>
            </a:r>
          </a:p>
        </p:txBody>
      </p:sp>
    </p:spTree>
    <p:extLst>
      <p:ext uri="{BB962C8B-B14F-4D97-AF65-F5344CB8AC3E}">
        <p14:creationId xmlns:p14="http://schemas.microsoft.com/office/powerpoint/2010/main" val="3383881640"/>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146465745"/>
              </p:ext>
            </p:extLst>
          </p:nvPr>
        </p:nvGraphicFramePr>
        <p:xfrm>
          <a:off x="391991" y="1700481"/>
          <a:ext cx="5116724" cy="4298605"/>
        </p:xfrm>
        <a:graphic>
          <a:graphicData uri="http://schemas.openxmlformats.org/drawingml/2006/table">
            <a:tbl>
              <a:tblPr firstRow="1" firstCol="1" bandRow="1"/>
              <a:tblGrid>
                <a:gridCol w="3239356">
                  <a:extLst>
                    <a:ext uri="{9D8B030D-6E8A-4147-A177-3AD203B41FA5}">
                      <a16:colId xmlns:a16="http://schemas.microsoft.com/office/drawing/2014/main" xmlns="" val="20000"/>
                    </a:ext>
                  </a:extLst>
                </a:gridCol>
                <a:gridCol w="426674">
                  <a:extLst>
                    <a:ext uri="{9D8B030D-6E8A-4147-A177-3AD203B41FA5}">
                      <a16:colId xmlns:a16="http://schemas.microsoft.com/office/drawing/2014/main" xmlns="" val="20001"/>
                    </a:ext>
                  </a:extLst>
                </a:gridCol>
                <a:gridCol w="512010">
                  <a:extLst>
                    <a:ext uri="{9D8B030D-6E8A-4147-A177-3AD203B41FA5}">
                      <a16:colId xmlns:a16="http://schemas.microsoft.com/office/drawing/2014/main" xmlns="" val="20002"/>
                    </a:ext>
                  </a:extLst>
                </a:gridCol>
                <a:gridCol w="512010">
                  <a:extLst>
                    <a:ext uri="{9D8B030D-6E8A-4147-A177-3AD203B41FA5}">
                      <a16:colId xmlns:a16="http://schemas.microsoft.com/office/drawing/2014/main" xmlns="" val="20003"/>
                    </a:ext>
                  </a:extLst>
                </a:gridCol>
                <a:gridCol w="426674">
                  <a:extLst>
                    <a:ext uri="{9D8B030D-6E8A-4147-A177-3AD203B41FA5}">
                      <a16:colId xmlns:a16="http://schemas.microsoft.com/office/drawing/2014/main" xmlns="" val="20004"/>
                    </a:ext>
                  </a:extLst>
                </a:gridCol>
              </a:tblGrid>
              <a:tr h="211903">
                <a:tc>
                  <a:txBody>
                    <a:bodyPr/>
                    <a:lstStyle/>
                    <a:p>
                      <a:pPr algn="just">
                        <a:lnSpc>
                          <a:spcPct val="107000"/>
                        </a:lnSpc>
                        <a:spcAft>
                          <a:spcPts val="800"/>
                        </a:spcAft>
                      </a:pPr>
                      <a:r>
                        <a:rPr lang="es-MX"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27039">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 Innovación y flexibilidad</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FFD966"/>
                    </a:solidFill>
                  </a:tcPr>
                </a:tc>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227039">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RH: Bienestar de los empleados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07000"/>
                        </a:lnSpc>
                        <a:spcAft>
                          <a:spcPts val="0"/>
                        </a:spcAft>
                      </a:pPr>
                      <a:r>
                        <a:rPr lang="es-MX" sz="1000">
                          <a:effectLst/>
                          <a:latin typeface="Times New Roman" panose="02020603050405020304" pitchFamily="18" charset="0"/>
                          <a:ea typeface="Times New Roman" panose="02020603050405020304" pitchFamily="18" charset="0"/>
                          <a:cs typeface="Times New Roman" panose="02020603050405020304" pitchFamily="18" charset="0"/>
                        </a:rPr>
                        <a:t>.857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4B083"/>
                    </a:solidFill>
                  </a:tcPr>
                </a:tc>
                <a:tc>
                  <a:txBody>
                    <a:bodyPr/>
                    <a:lstStyle/>
                    <a:p>
                      <a:pPr algn="just">
                        <a:lnSpc>
                          <a:spcPct val="107000"/>
                        </a:lnSpc>
                        <a:spcAft>
                          <a:spcPts val="0"/>
                        </a:spcAft>
                      </a:pPr>
                      <a:r>
                        <a:rPr lang="es-MX" sz="1000">
                          <a:effectLst/>
                          <a:latin typeface="Times New Roman" panose="02020603050405020304" pitchFamily="18" charset="0"/>
                          <a:ea typeface="Times New Roman" panose="02020603050405020304" pitchFamily="18" charset="0"/>
                          <a:cs typeface="Times New Roman" panose="02020603050405020304" pitchFamily="18" charset="0"/>
                        </a:rPr>
                        <a:t>.048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10002"/>
                  </a:ext>
                </a:extLst>
              </a:tr>
              <a:tr h="227039">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RH: Integración</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07000"/>
                        </a:lnSpc>
                        <a:spcAft>
                          <a:spcPts val="0"/>
                        </a:spcAft>
                      </a:pPr>
                      <a:r>
                        <a:rPr lang="es-MX" sz="1000">
                          <a:effectLst/>
                          <a:latin typeface="Times New Roman" panose="02020603050405020304" pitchFamily="18" charset="0"/>
                          <a:ea typeface="Times New Roman" panose="02020603050405020304" pitchFamily="18" charset="0"/>
                          <a:cs typeface="Times New Roman" panose="02020603050405020304" pitchFamily="18" charset="0"/>
                        </a:rPr>
                        <a:t>.817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4B083"/>
                    </a:solidFill>
                  </a:tcPr>
                </a:tc>
                <a:tc>
                  <a:txBody>
                    <a:bodyPr/>
                    <a:lstStyle/>
                    <a:p>
                      <a:pPr algn="just">
                        <a:lnSpc>
                          <a:spcPct val="107000"/>
                        </a:lnSpc>
                        <a:spcAft>
                          <a:spcPts val="0"/>
                        </a:spcAft>
                      </a:pPr>
                      <a:r>
                        <a:rPr lang="es-MX" sz="1000">
                          <a:effectLst/>
                          <a:latin typeface="Times New Roman" panose="02020603050405020304" pitchFamily="18" charset="0"/>
                          <a:ea typeface="Times New Roman" panose="02020603050405020304" pitchFamily="18" charset="0"/>
                          <a:cs typeface="Times New Roman" panose="02020603050405020304" pitchFamily="18" charset="0"/>
                        </a:rPr>
                        <a:t>-.029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10003"/>
                  </a:ext>
                </a:extLst>
              </a:tr>
              <a:tr h="227039">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RH: Apoyo al supervisor</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07000"/>
                        </a:lnSpc>
                        <a:spcAft>
                          <a:spcPts val="0"/>
                        </a:spcAft>
                      </a:pPr>
                      <a:r>
                        <a:rPr lang="es-MX" sz="1000">
                          <a:effectLst/>
                          <a:latin typeface="Times New Roman" panose="02020603050405020304" pitchFamily="18" charset="0"/>
                          <a:ea typeface="Times New Roman" panose="02020603050405020304" pitchFamily="18" charset="0"/>
                          <a:cs typeface="Times New Roman" panose="02020603050405020304" pitchFamily="18" charset="0"/>
                        </a:rPr>
                        <a:t>.785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4B083"/>
                    </a:solidFill>
                  </a:tcPr>
                </a:tc>
                <a:tc>
                  <a:txBody>
                    <a:bodyPr/>
                    <a:lstStyle/>
                    <a:p>
                      <a:pPr algn="just">
                        <a:lnSpc>
                          <a:spcPct val="107000"/>
                        </a:lnSpc>
                        <a:spcAft>
                          <a:spcPts val="0"/>
                        </a:spcAft>
                      </a:pPr>
                      <a:r>
                        <a:rPr lang="es-MX" sz="1000">
                          <a:effectLst/>
                          <a:latin typeface="Times New Roman" panose="02020603050405020304" pitchFamily="18" charset="0"/>
                          <a:ea typeface="Times New Roman" panose="02020603050405020304" pitchFamily="18" charset="0"/>
                          <a:cs typeface="Times New Roman" panose="02020603050405020304" pitchFamily="18" charset="0"/>
                        </a:rPr>
                        <a:t>.018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10004"/>
                  </a:ext>
                </a:extLst>
              </a:tr>
              <a:tr h="227039">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 Reflexividad</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07000"/>
                        </a:lnSpc>
                        <a:spcAft>
                          <a:spcPts val="0"/>
                        </a:spcAft>
                      </a:pPr>
                      <a:r>
                        <a:rPr lang="es-MX" sz="1000">
                          <a:effectLst/>
                          <a:latin typeface="Times New Roman" panose="02020603050405020304" pitchFamily="18" charset="0"/>
                          <a:ea typeface="Times New Roman" panose="02020603050405020304" pitchFamily="18" charset="0"/>
                          <a:cs typeface="Times New Roman" panose="02020603050405020304" pitchFamily="18" charset="0"/>
                        </a:rPr>
                        <a:t>.771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D966"/>
                    </a:solidFill>
                  </a:tcPr>
                </a:tc>
                <a:tc>
                  <a:txBody>
                    <a:bodyPr/>
                    <a:lstStyle/>
                    <a:p>
                      <a:pPr algn="just">
                        <a:lnSpc>
                          <a:spcPct val="107000"/>
                        </a:lnSpc>
                        <a:spcAft>
                          <a:spcPts val="0"/>
                        </a:spcAft>
                      </a:pPr>
                      <a:r>
                        <a:rPr lang="es-MX" sz="1000">
                          <a:effectLst/>
                          <a:latin typeface="Times New Roman" panose="02020603050405020304" pitchFamily="18" charset="0"/>
                          <a:ea typeface="Times New Roman" panose="02020603050405020304" pitchFamily="18" charset="0"/>
                          <a:cs typeface="Times New Roman" panose="02020603050405020304" pitchFamily="18" charset="0"/>
                        </a:rPr>
                        <a:t>.004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10005"/>
                  </a:ext>
                </a:extLst>
              </a:tr>
              <a:tr h="227039">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MR: Esfuerzo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07000"/>
                        </a:lnSpc>
                        <a:spcAft>
                          <a:spcPts val="0"/>
                        </a:spcAft>
                      </a:pPr>
                      <a:r>
                        <a:rPr lang="es-MX" sz="1000" dirty="0">
                          <a:effectLst/>
                          <a:latin typeface="Times New Roman" panose="02020603050405020304" pitchFamily="18" charset="0"/>
                          <a:ea typeface="Times New Roman" panose="02020603050405020304" pitchFamily="18" charset="0"/>
                          <a:cs typeface="Times New Roman" panose="02020603050405020304" pitchFamily="18" charset="0"/>
                        </a:rPr>
                        <a:t>.730</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B4C6E7"/>
                    </a:solidFill>
                  </a:tcPr>
                </a:tc>
                <a:tc>
                  <a:txBody>
                    <a:bodyPr/>
                    <a:lstStyle/>
                    <a:p>
                      <a:pPr algn="just">
                        <a:lnSpc>
                          <a:spcPct val="107000"/>
                        </a:lnSpc>
                        <a:spcAft>
                          <a:spcPts val="0"/>
                        </a:spcAft>
                      </a:pPr>
                      <a:r>
                        <a:rPr lang="es-MX" sz="1000">
                          <a:effectLst/>
                          <a:latin typeface="Times New Roman" panose="02020603050405020304" pitchFamily="18" charset="0"/>
                          <a:ea typeface="Times New Roman" panose="02020603050405020304" pitchFamily="18" charset="0"/>
                          <a:cs typeface="Times New Roman" panose="02020603050405020304" pitchFamily="18" charset="0"/>
                        </a:rPr>
                        <a:t>-.013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10006"/>
                  </a:ext>
                </a:extLst>
              </a:tr>
              <a:tr h="227039">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MR: Calidad y Retroalimentación del desempeño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07000"/>
                        </a:lnSpc>
                        <a:spcAft>
                          <a:spcPts val="0"/>
                        </a:spcAft>
                      </a:pPr>
                      <a:r>
                        <a:rPr lang="es-MX" sz="1000" dirty="0">
                          <a:effectLst/>
                          <a:latin typeface="Times New Roman" panose="02020603050405020304" pitchFamily="18" charset="0"/>
                          <a:ea typeface="Times New Roman" panose="02020603050405020304" pitchFamily="18" charset="0"/>
                          <a:cs typeface="Times New Roman" panose="02020603050405020304" pitchFamily="18" charset="0"/>
                        </a:rPr>
                        <a:t>.723</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B4C6E7"/>
                    </a:solidFill>
                  </a:tcPr>
                </a:tc>
                <a:tc>
                  <a:txBody>
                    <a:bodyPr/>
                    <a:lstStyle/>
                    <a:p>
                      <a:pPr algn="just">
                        <a:lnSpc>
                          <a:spcPct val="107000"/>
                        </a:lnSpc>
                        <a:spcAft>
                          <a:spcPts val="0"/>
                        </a:spcAft>
                      </a:pPr>
                      <a:r>
                        <a:rPr lang="es-MX" sz="1000">
                          <a:effectLst/>
                          <a:latin typeface="Times New Roman" panose="02020603050405020304" pitchFamily="18" charset="0"/>
                          <a:ea typeface="Times New Roman" panose="02020603050405020304" pitchFamily="18" charset="0"/>
                          <a:cs typeface="Times New Roman" panose="02020603050405020304" pitchFamily="18" charset="0"/>
                        </a:rPr>
                        <a:t>.144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10007"/>
                  </a:ext>
                </a:extLst>
              </a:tr>
              <a:tr h="227039">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MR: Claridad de metas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07000"/>
                        </a:lnSpc>
                        <a:spcAft>
                          <a:spcPts val="0"/>
                        </a:spcAft>
                      </a:pPr>
                      <a:r>
                        <a:rPr lang="es-MX" sz="1000" dirty="0">
                          <a:effectLst/>
                          <a:latin typeface="Times New Roman" panose="02020603050405020304" pitchFamily="18" charset="0"/>
                          <a:ea typeface="Times New Roman" panose="02020603050405020304" pitchFamily="18" charset="0"/>
                          <a:cs typeface="Times New Roman" panose="02020603050405020304" pitchFamily="18" charset="0"/>
                        </a:rPr>
                        <a:t>.709</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B4C6E7"/>
                    </a:solidFill>
                  </a:tcPr>
                </a:tc>
                <a:tc>
                  <a:txBody>
                    <a:bodyPr/>
                    <a:lstStyle/>
                    <a:p>
                      <a:pPr algn="just">
                        <a:lnSpc>
                          <a:spcPct val="107000"/>
                        </a:lnSpc>
                        <a:spcAft>
                          <a:spcPts val="0"/>
                        </a:spcAft>
                      </a:pPr>
                      <a:r>
                        <a:rPr lang="es-MX" sz="1000">
                          <a:effectLst/>
                          <a:latin typeface="Times New Roman" panose="02020603050405020304" pitchFamily="18" charset="0"/>
                          <a:ea typeface="Times New Roman" panose="02020603050405020304" pitchFamily="18" charset="0"/>
                          <a:cs typeface="Times New Roman" panose="02020603050405020304" pitchFamily="18" charset="0"/>
                        </a:rPr>
                        <a:t>.189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10008"/>
                  </a:ext>
                </a:extLst>
              </a:tr>
              <a:tr h="227039">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RH: Involucramiento y comunicación</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07000"/>
                        </a:lnSpc>
                        <a:spcAft>
                          <a:spcPts val="0"/>
                        </a:spcAft>
                      </a:pPr>
                      <a:r>
                        <a:rPr lang="es-MX" sz="1000">
                          <a:effectLst/>
                          <a:latin typeface="Times New Roman" panose="02020603050405020304" pitchFamily="18" charset="0"/>
                          <a:ea typeface="Times New Roman" panose="02020603050405020304" pitchFamily="18" charset="0"/>
                          <a:cs typeface="Times New Roman" panose="02020603050405020304" pitchFamily="18" charset="0"/>
                        </a:rPr>
                        <a:t>-.047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07000"/>
                        </a:lnSpc>
                        <a:spcAft>
                          <a:spcPts val="0"/>
                        </a:spcAft>
                      </a:pPr>
                      <a:r>
                        <a:rPr lang="es-MX" sz="1000">
                          <a:effectLst/>
                          <a:latin typeface="Times New Roman" panose="02020603050405020304" pitchFamily="18" charset="0"/>
                          <a:ea typeface="Times New Roman" panose="02020603050405020304" pitchFamily="18" charset="0"/>
                          <a:cs typeface="Times New Roman" panose="02020603050405020304" pitchFamily="18" charset="0"/>
                        </a:rPr>
                        <a:t>.657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4B083"/>
                    </a:solidFill>
                  </a:tcPr>
                </a:tc>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10009"/>
                  </a:ext>
                </a:extLst>
              </a:tr>
              <a:tr h="227039">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PI: Complejidad</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07000"/>
                        </a:lnSpc>
                        <a:spcAft>
                          <a:spcPts val="0"/>
                        </a:spcAft>
                      </a:pPr>
                      <a:r>
                        <a:rPr lang="es-MX" sz="1000">
                          <a:effectLst/>
                          <a:latin typeface="Times New Roman" panose="02020603050405020304" pitchFamily="18" charset="0"/>
                          <a:ea typeface="Times New Roman" panose="02020603050405020304" pitchFamily="18" charset="0"/>
                          <a:cs typeface="Times New Roman" panose="02020603050405020304" pitchFamily="18" charset="0"/>
                        </a:rPr>
                        <a:t>.203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07000"/>
                        </a:lnSpc>
                        <a:spcAft>
                          <a:spcPts val="0"/>
                        </a:spcAft>
                      </a:pPr>
                      <a:r>
                        <a:rPr lang="es-MX" sz="10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.614</a:t>
                      </a:r>
                    </a:p>
                  </a:txBody>
                  <a:tcPr marL="44450" marR="44450" marT="0" marB="0" anchor="ctr">
                    <a:lnL>
                      <a:noFill/>
                    </a:lnL>
                    <a:lnR>
                      <a:noFill/>
                    </a:lnR>
                    <a:lnT>
                      <a:noFill/>
                    </a:lnT>
                    <a:lnB>
                      <a:noFill/>
                    </a:lnB>
                    <a:solidFill>
                      <a:srgbClr val="A9D08E"/>
                    </a:solidFill>
                  </a:tcPr>
                </a:tc>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10010"/>
                  </a:ext>
                </a:extLst>
              </a:tr>
              <a:tr h="227039">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PI: Poder</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07000"/>
                        </a:lnSpc>
                        <a:spcAft>
                          <a:spcPts val="0"/>
                        </a:spcAft>
                      </a:pPr>
                      <a:r>
                        <a:rPr lang="es-MX" sz="10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.591</a:t>
                      </a:r>
                    </a:p>
                  </a:txBody>
                  <a:tcPr marL="44450" marR="44450" marT="0" marB="0" anchor="ctr">
                    <a:lnL>
                      <a:noFill/>
                    </a:lnL>
                    <a:lnR>
                      <a:noFill/>
                    </a:lnR>
                    <a:lnT>
                      <a:noFill/>
                    </a:lnT>
                    <a:lnB>
                      <a:noFill/>
                    </a:lnB>
                    <a:solidFill>
                      <a:srgbClr val="A9D08E"/>
                    </a:solidFill>
                  </a:tcPr>
                </a:tc>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10011"/>
                  </a:ext>
                </a:extLst>
              </a:tr>
              <a:tr h="227039">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 Tecnología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07000"/>
                        </a:lnSpc>
                        <a:spcAft>
                          <a:spcPts val="0"/>
                        </a:spcAft>
                      </a:pPr>
                      <a:r>
                        <a:rPr lang="es-MX"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.418</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D966"/>
                    </a:solidFill>
                  </a:tcPr>
                </a:tc>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10012"/>
                  </a:ext>
                </a:extLst>
              </a:tr>
              <a:tr h="227039">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PI: Tradición, Tensión y estrés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07000"/>
                        </a:lnSpc>
                        <a:spcAft>
                          <a:spcPts val="0"/>
                        </a:spcAft>
                      </a:pPr>
                      <a:r>
                        <a:rPr lang="es-MX"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.650</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A9D08E"/>
                    </a:solidFill>
                  </a:tcPr>
                </a:tc>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10013"/>
                  </a:ext>
                </a:extLst>
              </a:tr>
              <a:tr h="227039">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PI: Gobernabilidad</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07000"/>
                        </a:lnSpc>
                        <a:spcAft>
                          <a:spcPts val="0"/>
                        </a:spcAft>
                      </a:pPr>
                      <a:r>
                        <a:rPr lang="es-MX"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.634</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A9D08E"/>
                    </a:solidFill>
                  </a:tcPr>
                </a:tc>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10014"/>
                  </a:ext>
                </a:extLst>
              </a:tr>
              <a:tr h="227039">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RH: Ética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.419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07000"/>
                        </a:lnSpc>
                        <a:spcAft>
                          <a:spcPts val="0"/>
                        </a:spcAft>
                      </a:pPr>
                      <a:r>
                        <a:rPr lang="es-MX" sz="1000">
                          <a:effectLst/>
                          <a:latin typeface="Times New Roman" panose="02020603050405020304" pitchFamily="18" charset="0"/>
                          <a:ea typeface="Times New Roman" panose="02020603050405020304" pitchFamily="18" charset="0"/>
                          <a:cs typeface="Times New Roman" panose="02020603050405020304" pitchFamily="18" charset="0"/>
                        </a:rPr>
                        <a:t>.533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4B083"/>
                    </a:solidFill>
                  </a:tcPr>
                </a:tc>
                <a:tc>
                  <a:txBody>
                    <a:bodyPr/>
                    <a:lstStyle/>
                    <a:p>
                      <a:pPr algn="just">
                        <a:lnSpc>
                          <a:spcPct val="107000"/>
                        </a:lnSpc>
                        <a:spcAft>
                          <a:spcPts val="0"/>
                        </a:spcAft>
                      </a:pPr>
                      <a:r>
                        <a:rPr lang="es-MX" sz="1000">
                          <a:effectLst/>
                          <a:latin typeface="Times New Roman" panose="02020603050405020304" pitchFamily="18" charset="0"/>
                          <a:ea typeface="Times New Roman" panose="02020603050405020304" pitchFamily="18" charset="0"/>
                          <a:cs typeface="Times New Roman" panose="02020603050405020304" pitchFamily="18" charset="0"/>
                        </a:rPr>
                        <a:t>.061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10015"/>
                  </a:ext>
                </a:extLst>
              </a:tr>
              <a:tr h="227039">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PI: Control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07000"/>
                        </a:lnSpc>
                        <a:spcAft>
                          <a:spcPts val="0"/>
                        </a:spcAft>
                      </a:pPr>
                      <a:r>
                        <a:rPr lang="es-MX" sz="1000">
                          <a:effectLst/>
                          <a:latin typeface="Times New Roman" panose="02020603050405020304" pitchFamily="18" charset="0"/>
                          <a:ea typeface="Times New Roman" panose="02020603050405020304" pitchFamily="18" charset="0"/>
                          <a:cs typeface="Times New Roman" panose="02020603050405020304" pitchFamily="18" charset="0"/>
                        </a:rPr>
                        <a:t>.104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07000"/>
                        </a:lnSpc>
                        <a:spcAft>
                          <a:spcPts val="0"/>
                        </a:spcAft>
                      </a:pPr>
                      <a:r>
                        <a:rPr lang="es-MX" sz="1000" dirty="0">
                          <a:effectLst/>
                          <a:latin typeface="Times New Roman" panose="02020603050405020304" pitchFamily="18" charset="0"/>
                          <a:ea typeface="Times New Roman" panose="02020603050405020304" pitchFamily="18" charset="0"/>
                          <a:cs typeface="Times New Roman" panose="02020603050405020304" pitchFamily="18" charset="0"/>
                        </a:rPr>
                        <a:t>.745</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A9D08E"/>
                    </a:solidFill>
                  </a:tcPr>
                </a:tc>
                <a:extLst>
                  <a:ext uri="{0D108BD9-81ED-4DB2-BD59-A6C34878D82A}">
                    <a16:rowId xmlns:a16="http://schemas.microsoft.com/office/drawing/2014/main" xmlns="" val="10016"/>
                  </a:ext>
                </a:extLst>
              </a:tr>
              <a:tr h="227039">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RH: Autonomía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07000"/>
                        </a:lnSpc>
                        <a:spcAft>
                          <a:spcPts val="0"/>
                        </a:spcAft>
                      </a:pPr>
                      <a:r>
                        <a:rPr lang="es-MX" sz="1000">
                          <a:effectLst/>
                          <a:latin typeface="Times New Roman" panose="02020603050405020304" pitchFamily="18" charset="0"/>
                          <a:ea typeface="Times New Roman" panose="02020603050405020304" pitchFamily="18" charset="0"/>
                          <a:cs typeface="Times New Roman" panose="02020603050405020304" pitchFamily="18" charset="0"/>
                        </a:rPr>
                        <a:t>.186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07000"/>
                        </a:lnSpc>
                        <a:spcAft>
                          <a:spcPts val="0"/>
                        </a:spcAft>
                      </a:pPr>
                      <a:r>
                        <a:rPr lang="es-MX" sz="1000">
                          <a:effectLst/>
                          <a:latin typeface="Times New Roman" panose="02020603050405020304" pitchFamily="18" charset="0"/>
                          <a:ea typeface="Times New Roman" panose="02020603050405020304" pitchFamily="18" charset="0"/>
                          <a:cs typeface="Times New Roman" panose="02020603050405020304" pitchFamily="18" charset="0"/>
                        </a:rPr>
                        <a:t>.634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4B083"/>
                    </a:solidFill>
                  </a:tcPr>
                </a:tc>
                <a:extLst>
                  <a:ext uri="{0D108BD9-81ED-4DB2-BD59-A6C34878D82A}">
                    <a16:rowId xmlns:a16="http://schemas.microsoft.com/office/drawing/2014/main" xmlns="" val="10017"/>
                  </a:ext>
                </a:extLst>
              </a:tr>
              <a:tr h="227039">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PI: Centralización</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.094</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-.456</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bl>
          </a:graphicData>
        </a:graphic>
      </p:graphicFrame>
      <p:grpSp>
        <p:nvGrpSpPr>
          <p:cNvPr id="20" name="Grupo 2"/>
          <p:cNvGrpSpPr/>
          <p:nvPr/>
        </p:nvGrpSpPr>
        <p:grpSpPr>
          <a:xfrm>
            <a:off x="118542" y="109184"/>
            <a:ext cx="2430324" cy="806400"/>
            <a:chOff x="94511" y="2861804"/>
            <a:chExt cx="2430324" cy="806400"/>
          </a:xfrm>
        </p:grpSpPr>
        <p:pic>
          <p:nvPicPr>
            <p:cNvPr id="21" name="Imagen 20">
              <a:extLst>
                <a:ext uri="{FF2B5EF4-FFF2-40B4-BE49-F238E27FC236}">
                  <a16:creationId xmlns:a16="http://schemas.microsoft.com/office/drawing/2014/main" xmlns="" id="{86B8B1FC-DA2B-2F48-B417-885A8A92E1EE}"/>
                </a:ext>
              </a:extLst>
            </p:cNvPr>
            <p:cNvPicPr>
              <a:picLocks noChangeAspect="1"/>
            </p:cNvPicPr>
            <p:nvPr/>
          </p:nvPicPr>
          <p:blipFill>
            <a:blip r:embed="rId2"/>
            <a:stretch>
              <a:fillRect/>
            </a:stretch>
          </p:blipFill>
          <p:spPr>
            <a:xfrm>
              <a:off x="98801" y="2861804"/>
              <a:ext cx="2426034" cy="806400"/>
            </a:xfrm>
            <a:prstGeom prst="rect">
              <a:avLst/>
            </a:prstGeom>
          </p:spPr>
        </p:pic>
        <p:grpSp>
          <p:nvGrpSpPr>
            <p:cNvPr id="22" name="Grupo 21"/>
            <p:cNvGrpSpPr/>
            <p:nvPr/>
          </p:nvGrpSpPr>
          <p:grpSpPr>
            <a:xfrm>
              <a:off x="94511" y="3070255"/>
              <a:ext cx="2415194" cy="535435"/>
              <a:chOff x="56867" y="3054241"/>
              <a:chExt cx="2415194" cy="535435"/>
            </a:xfrm>
          </p:grpSpPr>
          <p:sp>
            <p:nvSpPr>
              <p:cNvPr id="23" name="CuadroTexto 22"/>
              <p:cNvSpPr txBox="1"/>
              <p:nvPr/>
            </p:nvSpPr>
            <p:spPr>
              <a:xfrm>
                <a:off x="56867" y="3054241"/>
                <a:ext cx="832514" cy="461665"/>
              </a:xfrm>
              <a:prstGeom prst="rect">
                <a:avLst/>
              </a:prstGeom>
              <a:noFill/>
            </p:spPr>
            <p:txBody>
              <a:bodyPr wrap="square" rtlCol="0">
                <a:spAutoFit/>
              </a:bodyPr>
              <a:lstStyle/>
              <a:p>
                <a:pPr algn="ctr"/>
                <a:r>
                  <a:rPr lang="es-MX" sz="1200" b="1" dirty="0"/>
                  <a:t>Capítulo IV</a:t>
                </a:r>
              </a:p>
            </p:txBody>
          </p:sp>
          <p:sp>
            <p:nvSpPr>
              <p:cNvPr id="24" name="CuadroTexto 23"/>
              <p:cNvSpPr txBox="1"/>
              <p:nvPr/>
            </p:nvSpPr>
            <p:spPr>
              <a:xfrm>
                <a:off x="776947" y="3066456"/>
                <a:ext cx="1695114" cy="523220"/>
              </a:xfrm>
              <a:prstGeom prst="rect">
                <a:avLst/>
              </a:prstGeom>
              <a:noFill/>
            </p:spPr>
            <p:txBody>
              <a:bodyPr wrap="square" rtlCol="0">
                <a:spAutoFit/>
              </a:bodyPr>
              <a:lstStyle/>
              <a:p>
                <a:r>
                  <a:rPr lang="es-MX" sz="1400" b="1" dirty="0"/>
                  <a:t>Resultados</a:t>
                </a:r>
              </a:p>
              <a:p>
                <a:r>
                  <a:rPr lang="es-MX" sz="1400" b="1" dirty="0"/>
                  <a:t>CO – Diagnóstico</a:t>
                </a:r>
              </a:p>
            </p:txBody>
          </p:sp>
        </p:grpSp>
      </p:grpSp>
      <p:grpSp>
        <p:nvGrpSpPr>
          <p:cNvPr id="9" name="Grupo 8"/>
          <p:cNvGrpSpPr/>
          <p:nvPr/>
        </p:nvGrpSpPr>
        <p:grpSpPr>
          <a:xfrm>
            <a:off x="6307745" y="44624"/>
            <a:ext cx="5116053" cy="866281"/>
            <a:chOff x="6859346" y="112188"/>
            <a:chExt cx="5116053" cy="866281"/>
          </a:xfrm>
        </p:grpSpPr>
        <p:sp>
          <p:nvSpPr>
            <p:cNvPr id="11" name="CuadroTexto 10"/>
            <p:cNvSpPr txBox="1"/>
            <p:nvPr/>
          </p:nvSpPr>
          <p:spPr>
            <a:xfrm>
              <a:off x="8039422" y="136705"/>
              <a:ext cx="3935977" cy="817245"/>
            </a:xfrm>
            <a:prstGeom prst="flowChartAlternateProcess">
              <a:avLst/>
            </a:prstGeom>
            <a:ln w="28575">
              <a:solidFill>
                <a:srgbClr val="00EA8C"/>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s-EC"/>
              </a:defPPr>
              <a:lvl1pPr>
                <a:defRPr sz="1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dirty="0"/>
                <a:t>Realizar el diagnóstico de las habilidades directivas y el clima organizacional de la Universidad de las Fuerzas Armadas –ESPE.</a:t>
              </a:r>
              <a:endParaRPr lang="es-MX" dirty="0"/>
            </a:p>
          </p:txBody>
        </p:sp>
        <p:pic>
          <p:nvPicPr>
            <p:cNvPr id="12" name="Imagen 2" descr="Imagen que contiene cuarto&#10;&#10;Descripción generada con confianza muy alta">
              <a:extLst>
                <a:ext uri="{FF2B5EF4-FFF2-40B4-BE49-F238E27FC236}">
                  <a16:creationId xmlns:a16="http://schemas.microsoft.com/office/drawing/2014/main" xmlns="" id="{AE78FB52-C311-4B69-9745-BB541BA820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08452">
              <a:off x="6859346" y="112188"/>
              <a:ext cx="1288718" cy="866281"/>
            </a:xfrm>
            <a:prstGeom prst="rect">
              <a:avLst/>
            </a:prstGeom>
          </p:spPr>
        </p:pic>
        <p:sp>
          <p:nvSpPr>
            <p:cNvPr id="13" name="Elipse 12"/>
            <p:cNvSpPr/>
            <p:nvPr/>
          </p:nvSpPr>
          <p:spPr>
            <a:xfrm>
              <a:off x="7503705" y="321177"/>
              <a:ext cx="469709" cy="4448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3</a:t>
              </a:r>
            </a:p>
          </p:txBody>
        </p:sp>
      </p:grpSp>
      <p:sp>
        <p:nvSpPr>
          <p:cNvPr id="2" name="Rectángulo 1"/>
          <p:cNvSpPr/>
          <p:nvPr/>
        </p:nvSpPr>
        <p:spPr>
          <a:xfrm>
            <a:off x="986645" y="1179647"/>
            <a:ext cx="3822329" cy="276999"/>
          </a:xfrm>
          <a:prstGeom prst="rect">
            <a:avLst/>
          </a:prstGeom>
          <a:noFill/>
        </p:spPr>
        <p:txBody>
          <a:bodyPr wrap="none" lIns="91440" tIns="45720" rIns="91440" bIns="45720">
            <a:spAutoFit/>
          </a:bodyPr>
          <a:lstStyle/>
          <a:p>
            <a:pPr algn="ctr"/>
            <a:r>
              <a:rPr lang="es-ES" sz="1200" b="1" dirty="0">
                <a:latin typeface="Times New Roman" panose="02020603050405020304" pitchFamily="18" charset="0"/>
                <a:ea typeface="Calibri" panose="020F0502020204030204" pitchFamily="34" charset="0"/>
                <a:cs typeface="Times New Roman" panose="02020603050405020304" pitchFamily="18" charset="0"/>
              </a:rPr>
              <a:t>Matriz de componentes rotados Cultura organizacional</a:t>
            </a:r>
          </a:p>
        </p:txBody>
      </p:sp>
      <p:sp>
        <p:nvSpPr>
          <p:cNvPr id="14" name="Rectángulo 13"/>
          <p:cNvSpPr/>
          <p:nvPr/>
        </p:nvSpPr>
        <p:spPr>
          <a:xfrm>
            <a:off x="11301972" y="21535"/>
            <a:ext cx="822739" cy="584775"/>
          </a:xfrm>
          <a:prstGeom prst="rect">
            <a:avLst/>
          </a:prstGeom>
          <a:noFill/>
        </p:spPr>
        <p:txBody>
          <a:bodyPr wrap="square" lIns="91440" tIns="45720" rIns="91440" bIns="45720">
            <a:spAutoFit/>
          </a:bodyPr>
          <a:lstStyle/>
          <a:p>
            <a:pPr algn="ctr"/>
            <a:r>
              <a:rPr lang="es-E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H</a:t>
            </a:r>
            <a:r>
              <a:rPr lang="es-ES" sz="3200" b="1" baseline="-25000" dirty="0">
                <a:ln w="10160">
                  <a:solidFill>
                    <a:schemeClr val="accent5"/>
                  </a:solidFill>
                  <a:prstDash val="solid"/>
                </a:ln>
                <a:solidFill>
                  <a:srgbClr val="FFFFFF"/>
                </a:solidFill>
                <a:effectLst>
                  <a:outerShdw blurRad="38100" dist="22860" dir="5400000" algn="tl" rotWithShape="0">
                    <a:srgbClr val="000000">
                      <a:alpha val="30000"/>
                    </a:srgbClr>
                  </a:outerShdw>
                </a:effectLst>
              </a:rPr>
              <a:t>2</a:t>
            </a:r>
          </a:p>
        </p:txBody>
      </p:sp>
      <p:sp>
        <p:nvSpPr>
          <p:cNvPr id="4" name="TextBox 3">
            <a:extLst>
              <a:ext uri="{FF2B5EF4-FFF2-40B4-BE49-F238E27FC236}">
                <a16:creationId xmlns:a16="http://schemas.microsoft.com/office/drawing/2014/main" xmlns="" id="{22C92970-38B6-461A-BAE4-517C8A9D1C3C}"/>
              </a:ext>
            </a:extLst>
          </p:cNvPr>
          <p:cNvSpPr txBox="1"/>
          <p:nvPr/>
        </p:nvSpPr>
        <p:spPr>
          <a:xfrm>
            <a:off x="122115" y="6416859"/>
            <a:ext cx="66226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Arial"/>
              </a:rPr>
              <a:t>KMO=</a:t>
            </a:r>
            <a:r>
              <a:rPr lang="en-US" dirty="0">
                <a:cs typeface="Arial"/>
              </a:rPr>
              <a:t> </a:t>
            </a:r>
            <a:r>
              <a:rPr lang="en-US" dirty="0" smtClean="0">
                <a:cs typeface="Arial"/>
              </a:rPr>
              <a:t>0.897</a:t>
            </a:r>
            <a:r>
              <a:rPr lang="en-US" dirty="0">
                <a:cs typeface="Arial"/>
              </a:rPr>
              <a:t>   </a:t>
            </a:r>
            <a:r>
              <a:rPr lang="en-US" b="1" dirty="0">
                <a:cs typeface="Arial"/>
              </a:rPr>
              <a:t>BARLETT=</a:t>
            </a:r>
            <a:r>
              <a:rPr lang="en-US" dirty="0">
                <a:cs typeface="Arial"/>
              </a:rPr>
              <a:t> sig 0.000 </a:t>
            </a:r>
            <a:r>
              <a:rPr lang="en-US" b="1" dirty="0">
                <a:cs typeface="Arial"/>
              </a:rPr>
              <a:t>  </a:t>
            </a:r>
            <a:r>
              <a:rPr lang="en-US" b="1" dirty="0" err="1">
                <a:cs typeface="Arial"/>
              </a:rPr>
              <a:t>Varianza</a:t>
            </a:r>
            <a:r>
              <a:rPr lang="en-US" b="1" dirty="0">
                <a:cs typeface="Arial"/>
              </a:rPr>
              <a:t>=</a:t>
            </a:r>
            <a:r>
              <a:rPr lang="en-US" dirty="0">
                <a:cs typeface="Arial"/>
              </a:rPr>
              <a:t> </a:t>
            </a:r>
            <a:r>
              <a:rPr lang="en-US" dirty="0" smtClean="0">
                <a:cs typeface="Arial"/>
              </a:rPr>
              <a:t>57.45%</a:t>
            </a:r>
            <a:endParaRPr lang="en-US" dirty="0">
              <a:cs typeface="Arial"/>
            </a:endParaRPr>
          </a:p>
        </p:txBody>
      </p:sp>
      <p:pic>
        <p:nvPicPr>
          <p:cNvPr id="16" name="Imagen 15"/>
          <p:cNvPicPr/>
          <p:nvPr/>
        </p:nvPicPr>
        <p:blipFill>
          <a:blip r:embed="rId4">
            <a:extLst>
              <a:ext uri="{28A0092B-C50C-407E-A947-70E740481C1C}">
                <a14:useLocalDpi xmlns:a14="http://schemas.microsoft.com/office/drawing/2010/main" val="0"/>
              </a:ext>
            </a:extLst>
          </a:blip>
          <a:stretch>
            <a:fillRect/>
          </a:stretch>
        </p:blipFill>
        <p:spPr>
          <a:xfrm>
            <a:off x="5735166" y="1288332"/>
            <a:ext cx="6120680" cy="4471364"/>
          </a:xfrm>
          <a:prstGeom prst="rect">
            <a:avLst/>
          </a:prstGeom>
          <a:ln>
            <a:solidFill>
              <a:schemeClr val="tx1"/>
            </a:solidFill>
          </a:ln>
        </p:spPr>
      </p:pic>
    </p:spTree>
    <p:extLst>
      <p:ext uri="{BB962C8B-B14F-4D97-AF65-F5344CB8AC3E}">
        <p14:creationId xmlns:p14="http://schemas.microsoft.com/office/powerpoint/2010/main" val="3277554498"/>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xmlns="" id="{CA37D305-7057-4490-84C1-3623B356EBE7}"/>
              </a:ext>
            </a:extLst>
          </p:cNvPr>
          <p:cNvPicPr>
            <a:picLocks noChangeAspect="1"/>
          </p:cNvPicPr>
          <p:nvPr/>
        </p:nvPicPr>
        <p:blipFill rotWithShape="1">
          <a:blip r:embed="rId2">
            <a:clrChange>
              <a:clrFrom>
                <a:srgbClr val="EBEBEB"/>
              </a:clrFrom>
              <a:clrTo>
                <a:srgbClr val="EBEBEB">
                  <a:alpha val="0"/>
                </a:srgbClr>
              </a:clrTo>
            </a:clrChange>
          </a:blip>
          <a:srcRect l="22193" t="30185" b="5628"/>
          <a:stretch/>
        </p:blipFill>
        <p:spPr>
          <a:xfrm>
            <a:off x="7195161" y="1825314"/>
            <a:ext cx="4625397" cy="3824853"/>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2684069160"/>
              </p:ext>
            </p:extLst>
          </p:nvPr>
        </p:nvGraphicFramePr>
        <p:xfrm>
          <a:off x="591299" y="1630354"/>
          <a:ext cx="4233545" cy="1526286"/>
        </p:xfrm>
        <a:graphic>
          <a:graphicData uri="http://schemas.openxmlformats.org/drawingml/2006/table">
            <a:tbl>
              <a:tblPr firstRow="1" firstCol="1" bandRow="1"/>
              <a:tblGrid>
                <a:gridCol w="1890395">
                  <a:extLst>
                    <a:ext uri="{9D8B030D-6E8A-4147-A177-3AD203B41FA5}">
                      <a16:colId xmlns:a16="http://schemas.microsoft.com/office/drawing/2014/main" xmlns="" val="20000"/>
                    </a:ext>
                  </a:extLst>
                </a:gridCol>
                <a:gridCol w="1170305">
                  <a:extLst>
                    <a:ext uri="{9D8B030D-6E8A-4147-A177-3AD203B41FA5}">
                      <a16:colId xmlns:a16="http://schemas.microsoft.com/office/drawing/2014/main" xmlns="" val="20001"/>
                    </a:ext>
                  </a:extLst>
                </a:gridCol>
                <a:gridCol w="1172845">
                  <a:extLst>
                    <a:ext uri="{9D8B030D-6E8A-4147-A177-3AD203B41FA5}">
                      <a16:colId xmlns:a16="http://schemas.microsoft.com/office/drawing/2014/main" xmlns="" val="20002"/>
                    </a:ext>
                  </a:extLst>
                </a:gridCol>
              </a:tblGrid>
              <a:tr h="324485">
                <a:tc>
                  <a:txBody>
                    <a:bodyPr/>
                    <a:lstStyle/>
                    <a:p>
                      <a:pPr algn="just">
                        <a:lnSpc>
                          <a:spcPct val="107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Índice de Bienestar</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Índice de Involucramiento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200025">
                <a:tc>
                  <a:txBody>
                    <a:bodyPr/>
                    <a:lstStyle/>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Bienestar Empleados (/45)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0.927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200025">
                <a:tc>
                  <a:txBody>
                    <a:bodyPr/>
                    <a:lstStyle/>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Apoyo Supervisor (/25)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0.896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200025">
                <a:tc>
                  <a:txBody>
                    <a:bodyPr/>
                    <a:lstStyle/>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Integración (/20)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0.874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200025">
                <a:tc>
                  <a:txBody>
                    <a:bodyPr/>
                    <a:lstStyle/>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Ética (/15)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0.407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0.352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200025">
                <a:tc>
                  <a:txBody>
                    <a:bodyPr/>
                    <a:lstStyle/>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Involucramiento (/30)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0.796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xmlns="" val="10005"/>
                  </a:ext>
                </a:extLst>
              </a:tr>
              <a:tr h="200025">
                <a:tc>
                  <a:txBody>
                    <a:bodyPr/>
                    <a:lstStyle/>
                    <a:p>
                      <a:pPr algn="just">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Autonomía (/15)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0.763</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xmlns="" val="10006"/>
                  </a:ext>
                </a:extLst>
              </a:tr>
            </a:tbl>
          </a:graphicData>
        </a:graphic>
      </p:graphicFrame>
      <p:sp>
        <p:nvSpPr>
          <p:cNvPr id="6" name="Rectángulo 5"/>
          <p:cNvSpPr/>
          <p:nvPr/>
        </p:nvSpPr>
        <p:spPr>
          <a:xfrm>
            <a:off x="501645" y="1030611"/>
            <a:ext cx="3691334" cy="338554"/>
          </a:xfrm>
          <a:prstGeom prst="rect">
            <a:avLst/>
          </a:prstGeom>
          <a:noFill/>
        </p:spPr>
        <p:txBody>
          <a:bodyPr wrap="square" lIns="91440" tIns="45720" rIns="91440" bIns="45720">
            <a:spAutoFit/>
          </a:bodyPr>
          <a:lstStyle/>
          <a:p>
            <a:pPr algn="ctr"/>
            <a:r>
              <a:rPr lang="es-ES" sz="1600" b="1" dirty="0">
                <a:ln w="0"/>
              </a:rPr>
              <a:t>Cultura Clan – Clima organizacional</a:t>
            </a:r>
            <a:endParaRPr lang="es-ES" sz="1600" b="1" cap="none" spc="0" dirty="0">
              <a:ln w="0"/>
              <a:solidFill>
                <a:schemeClr val="tx1"/>
              </a:solidFill>
            </a:endParaRPr>
          </a:p>
        </p:txBody>
      </p:sp>
      <p:sp>
        <p:nvSpPr>
          <p:cNvPr id="18" name="Rectángulo 1"/>
          <p:cNvSpPr/>
          <p:nvPr/>
        </p:nvSpPr>
        <p:spPr>
          <a:xfrm>
            <a:off x="5096857" y="2307016"/>
            <a:ext cx="2142622" cy="523220"/>
          </a:xfrm>
          <a:prstGeom prst="rect">
            <a:avLst/>
          </a:prstGeom>
        </p:spPr>
        <p:txBody>
          <a:bodyPr wrap="square">
            <a:spAutoFit/>
          </a:bodyPr>
          <a:lstStyle/>
          <a:p>
            <a:r>
              <a:rPr lang="es-MX" sz="1400" dirty="0">
                <a:latin typeface="Times New Roman" panose="02020603050405020304" pitchFamily="18" charset="0"/>
                <a:ea typeface="Calibri" panose="020F0502020204030204" pitchFamily="34" charset="0"/>
              </a:rPr>
              <a:t>Percepción de inconformidad</a:t>
            </a:r>
            <a:endParaRPr lang="es-MX" sz="1400" dirty="0"/>
          </a:p>
        </p:txBody>
      </p:sp>
      <p:sp>
        <p:nvSpPr>
          <p:cNvPr id="19" name="Rectángulo 4"/>
          <p:cNvSpPr/>
          <p:nvPr/>
        </p:nvSpPr>
        <p:spPr>
          <a:xfrm>
            <a:off x="5050035" y="2828560"/>
            <a:ext cx="2029356" cy="523220"/>
          </a:xfrm>
          <a:prstGeom prst="rect">
            <a:avLst/>
          </a:prstGeom>
        </p:spPr>
        <p:txBody>
          <a:bodyPr wrap="square" anchor="t">
            <a:spAutoFit/>
          </a:bodyPr>
          <a:lstStyle/>
          <a:p>
            <a:r>
              <a:rPr lang="es-MX" sz="1400" dirty="0">
                <a:latin typeface="Times New Roman"/>
                <a:ea typeface="Calibri" panose="020F0502020204030204" pitchFamily="34" charset="0"/>
                <a:cs typeface="Times New Roman"/>
              </a:rPr>
              <a:t>Trabajo individual y grupal no se la evalúa</a:t>
            </a:r>
            <a:endParaRPr lang="es-MX" sz="1400" dirty="0">
              <a:latin typeface="Times New Roman"/>
              <a:cs typeface="Times New Roman"/>
            </a:endParaRPr>
          </a:p>
        </p:txBody>
      </p:sp>
      <p:pic>
        <p:nvPicPr>
          <p:cNvPr id="3" name="Imagen 2"/>
          <p:cNvPicPr>
            <a:picLocks noChangeAspect="1"/>
          </p:cNvPicPr>
          <p:nvPr/>
        </p:nvPicPr>
        <p:blipFill>
          <a:blip r:embed="rId3"/>
          <a:stretch>
            <a:fillRect/>
          </a:stretch>
        </p:blipFill>
        <p:spPr>
          <a:xfrm>
            <a:off x="520695" y="3356992"/>
            <a:ext cx="4304149" cy="2658086"/>
          </a:xfrm>
          <a:prstGeom prst="rect">
            <a:avLst/>
          </a:prstGeom>
        </p:spPr>
      </p:pic>
      <p:sp>
        <p:nvSpPr>
          <p:cNvPr id="20" name="Rectángulo 6"/>
          <p:cNvSpPr/>
          <p:nvPr/>
        </p:nvSpPr>
        <p:spPr>
          <a:xfrm>
            <a:off x="5096855" y="3359791"/>
            <a:ext cx="2326682" cy="523220"/>
          </a:xfrm>
          <a:prstGeom prst="rect">
            <a:avLst/>
          </a:prstGeom>
        </p:spPr>
        <p:txBody>
          <a:bodyPr wrap="square">
            <a:spAutoFit/>
          </a:bodyPr>
          <a:lstStyle/>
          <a:p>
            <a:r>
              <a:rPr lang="es-MX" sz="1400" dirty="0">
                <a:latin typeface="Times New Roman" panose="02020603050405020304" pitchFamily="18" charset="0"/>
                <a:ea typeface="Calibri" panose="020F0502020204030204" pitchFamily="34" charset="0"/>
              </a:rPr>
              <a:t>Inadecuada comunicación vertical y horizontal</a:t>
            </a:r>
            <a:endParaRPr lang="es-MX" sz="1400" dirty="0"/>
          </a:p>
        </p:txBody>
      </p:sp>
      <p:sp>
        <p:nvSpPr>
          <p:cNvPr id="21" name="Rectángulo 7"/>
          <p:cNvSpPr/>
          <p:nvPr/>
        </p:nvSpPr>
        <p:spPr>
          <a:xfrm>
            <a:off x="5092510" y="3870641"/>
            <a:ext cx="2114306" cy="523220"/>
          </a:xfrm>
          <a:prstGeom prst="rect">
            <a:avLst/>
          </a:prstGeom>
        </p:spPr>
        <p:txBody>
          <a:bodyPr wrap="square" anchor="t">
            <a:spAutoFit/>
          </a:bodyPr>
          <a:lstStyle/>
          <a:p>
            <a:r>
              <a:rPr lang="es-EC" sz="1400" dirty="0">
                <a:latin typeface="Times New Roman"/>
                <a:ea typeface="Calibri" panose="020F0502020204030204" pitchFamily="34" charset="0"/>
                <a:cs typeface="Times New Roman"/>
              </a:rPr>
              <a:t>Incomprensión de los problemas</a:t>
            </a:r>
          </a:p>
        </p:txBody>
      </p:sp>
      <p:sp>
        <p:nvSpPr>
          <p:cNvPr id="22" name="Rectángulo 23"/>
          <p:cNvSpPr/>
          <p:nvPr/>
        </p:nvSpPr>
        <p:spPr>
          <a:xfrm>
            <a:off x="5096855" y="4389271"/>
            <a:ext cx="2170939" cy="523220"/>
          </a:xfrm>
          <a:prstGeom prst="rect">
            <a:avLst/>
          </a:prstGeom>
        </p:spPr>
        <p:txBody>
          <a:bodyPr wrap="square" anchor="t">
            <a:spAutoFit/>
          </a:bodyPr>
          <a:lstStyle/>
          <a:p>
            <a:r>
              <a:rPr lang="es-EC" sz="1400" dirty="0">
                <a:latin typeface="Times New Roman"/>
                <a:ea typeface="Calibri" panose="020F0502020204030204" pitchFamily="34" charset="0"/>
                <a:cs typeface="Times New Roman"/>
              </a:rPr>
              <a:t>Egoísmo entre compañeros de trabajo</a:t>
            </a:r>
            <a:endParaRPr lang="es-EC" sz="1400" dirty="0">
              <a:latin typeface="Times New Roman" panose="02020603050405020304" pitchFamily="18" charset="0"/>
              <a:ea typeface="Calibri" panose="020F0502020204030204" pitchFamily="34" charset="0"/>
              <a:cs typeface="Times New Roman"/>
            </a:endParaRPr>
          </a:p>
        </p:txBody>
      </p:sp>
      <p:sp>
        <p:nvSpPr>
          <p:cNvPr id="23" name="Rectángulo 24"/>
          <p:cNvSpPr/>
          <p:nvPr/>
        </p:nvSpPr>
        <p:spPr>
          <a:xfrm>
            <a:off x="5101135" y="4964578"/>
            <a:ext cx="2085989" cy="523220"/>
          </a:xfrm>
          <a:prstGeom prst="rect">
            <a:avLst/>
          </a:prstGeom>
        </p:spPr>
        <p:txBody>
          <a:bodyPr wrap="square" anchor="t">
            <a:spAutoFit/>
          </a:bodyPr>
          <a:lstStyle/>
          <a:p>
            <a:r>
              <a:rPr lang="es-EC" sz="1400" dirty="0">
                <a:latin typeface="Times New Roman"/>
                <a:ea typeface="Calibri" panose="020F0502020204030204" pitchFamily="34" charset="0"/>
                <a:cs typeface="Times New Roman"/>
              </a:rPr>
              <a:t>Falta de colaboración en las diferentes actividades </a:t>
            </a:r>
          </a:p>
        </p:txBody>
      </p:sp>
      <p:grpSp>
        <p:nvGrpSpPr>
          <p:cNvPr id="27" name="Grupo 2"/>
          <p:cNvGrpSpPr/>
          <p:nvPr/>
        </p:nvGrpSpPr>
        <p:grpSpPr>
          <a:xfrm>
            <a:off x="118542" y="109184"/>
            <a:ext cx="2430324" cy="806400"/>
            <a:chOff x="94511" y="2861804"/>
            <a:chExt cx="2430324" cy="806400"/>
          </a:xfrm>
        </p:grpSpPr>
        <p:pic>
          <p:nvPicPr>
            <p:cNvPr id="28" name="Imagen 27">
              <a:extLst>
                <a:ext uri="{FF2B5EF4-FFF2-40B4-BE49-F238E27FC236}">
                  <a16:creationId xmlns:a16="http://schemas.microsoft.com/office/drawing/2014/main" xmlns="" id="{86B8B1FC-DA2B-2F48-B417-885A8A92E1EE}"/>
                </a:ext>
              </a:extLst>
            </p:cNvPr>
            <p:cNvPicPr>
              <a:picLocks noChangeAspect="1"/>
            </p:cNvPicPr>
            <p:nvPr/>
          </p:nvPicPr>
          <p:blipFill>
            <a:blip r:embed="rId4"/>
            <a:stretch>
              <a:fillRect/>
            </a:stretch>
          </p:blipFill>
          <p:spPr>
            <a:xfrm>
              <a:off x="98801" y="2861804"/>
              <a:ext cx="2426034" cy="806400"/>
            </a:xfrm>
            <a:prstGeom prst="rect">
              <a:avLst/>
            </a:prstGeom>
          </p:spPr>
        </p:pic>
        <p:grpSp>
          <p:nvGrpSpPr>
            <p:cNvPr id="29" name="Grupo 28"/>
            <p:cNvGrpSpPr/>
            <p:nvPr/>
          </p:nvGrpSpPr>
          <p:grpSpPr>
            <a:xfrm>
              <a:off x="94511" y="3070255"/>
              <a:ext cx="2415194" cy="535435"/>
              <a:chOff x="56867" y="3054241"/>
              <a:chExt cx="2415194" cy="535435"/>
            </a:xfrm>
          </p:grpSpPr>
          <p:sp>
            <p:nvSpPr>
              <p:cNvPr id="30" name="CuadroTexto 29"/>
              <p:cNvSpPr txBox="1"/>
              <p:nvPr/>
            </p:nvSpPr>
            <p:spPr>
              <a:xfrm>
                <a:off x="56867" y="3054241"/>
                <a:ext cx="832514" cy="461665"/>
              </a:xfrm>
              <a:prstGeom prst="rect">
                <a:avLst/>
              </a:prstGeom>
              <a:noFill/>
            </p:spPr>
            <p:txBody>
              <a:bodyPr wrap="square" rtlCol="0">
                <a:spAutoFit/>
              </a:bodyPr>
              <a:lstStyle/>
              <a:p>
                <a:pPr algn="ctr"/>
                <a:r>
                  <a:rPr lang="es-MX" sz="1200" b="1" dirty="0"/>
                  <a:t>Capítulo IV</a:t>
                </a:r>
              </a:p>
            </p:txBody>
          </p:sp>
          <p:sp>
            <p:nvSpPr>
              <p:cNvPr id="31" name="CuadroTexto 30"/>
              <p:cNvSpPr txBox="1"/>
              <p:nvPr/>
            </p:nvSpPr>
            <p:spPr>
              <a:xfrm>
                <a:off x="776947" y="3066456"/>
                <a:ext cx="1695114" cy="523220"/>
              </a:xfrm>
              <a:prstGeom prst="rect">
                <a:avLst/>
              </a:prstGeom>
              <a:noFill/>
            </p:spPr>
            <p:txBody>
              <a:bodyPr wrap="square" rtlCol="0">
                <a:spAutoFit/>
              </a:bodyPr>
              <a:lstStyle/>
              <a:p>
                <a:r>
                  <a:rPr lang="es-MX" sz="1400" b="1" dirty="0"/>
                  <a:t>Resultados</a:t>
                </a:r>
              </a:p>
              <a:p>
                <a:r>
                  <a:rPr lang="es-MX" sz="1400" b="1" dirty="0"/>
                  <a:t>CO – Diagnóstico</a:t>
                </a:r>
              </a:p>
            </p:txBody>
          </p:sp>
        </p:grpSp>
      </p:grpSp>
      <p:grpSp>
        <p:nvGrpSpPr>
          <p:cNvPr id="24" name="Grupo 23"/>
          <p:cNvGrpSpPr/>
          <p:nvPr/>
        </p:nvGrpSpPr>
        <p:grpSpPr>
          <a:xfrm>
            <a:off x="6311230" y="44624"/>
            <a:ext cx="5116053" cy="866281"/>
            <a:chOff x="6859346" y="112188"/>
            <a:chExt cx="5116053" cy="866281"/>
          </a:xfrm>
        </p:grpSpPr>
        <p:sp>
          <p:nvSpPr>
            <p:cNvPr id="25" name="CuadroTexto 24"/>
            <p:cNvSpPr txBox="1"/>
            <p:nvPr/>
          </p:nvSpPr>
          <p:spPr>
            <a:xfrm>
              <a:off x="8039422" y="136705"/>
              <a:ext cx="3935977" cy="817245"/>
            </a:xfrm>
            <a:prstGeom prst="flowChartAlternateProcess">
              <a:avLst/>
            </a:prstGeom>
            <a:ln w="28575">
              <a:solidFill>
                <a:srgbClr val="00EA8C"/>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s-EC"/>
              </a:defPPr>
              <a:lvl1pPr>
                <a:defRPr sz="1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dirty="0"/>
                <a:t>Realizar el diagnóstico de las habilidades directivas y el clima organizacional de la Universidad de las Fuerzas Armadas –ESPE.</a:t>
              </a:r>
              <a:endParaRPr lang="es-MX" dirty="0"/>
            </a:p>
          </p:txBody>
        </p:sp>
        <p:pic>
          <p:nvPicPr>
            <p:cNvPr id="36" name="Imagen 2" descr="Imagen que contiene cuarto&#10;&#10;Descripción generada con confianza muy alta">
              <a:extLst>
                <a:ext uri="{FF2B5EF4-FFF2-40B4-BE49-F238E27FC236}">
                  <a16:creationId xmlns:a16="http://schemas.microsoft.com/office/drawing/2014/main" xmlns="" id="{AE78FB52-C311-4B69-9745-BB541BA8202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08452">
              <a:off x="6859346" y="112188"/>
              <a:ext cx="1288718" cy="866281"/>
            </a:xfrm>
            <a:prstGeom prst="rect">
              <a:avLst/>
            </a:prstGeom>
          </p:spPr>
        </p:pic>
        <p:sp>
          <p:nvSpPr>
            <p:cNvPr id="37" name="Elipse 36"/>
            <p:cNvSpPr/>
            <p:nvPr/>
          </p:nvSpPr>
          <p:spPr>
            <a:xfrm>
              <a:off x="7503705" y="321177"/>
              <a:ext cx="469709" cy="4448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3</a:t>
              </a:r>
            </a:p>
          </p:txBody>
        </p:sp>
      </p:grpSp>
      <p:sp>
        <p:nvSpPr>
          <p:cNvPr id="2" name="Cheurón 1"/>
          <p:cNvSpPr/>
          <p:nvPr/>
        </p:nvSpPr>
        <p:spPr>
          <a:xfrm>
            <a:off x="4959913" y="2458332"/>
            <a:ext cx="164198" cy="227937"/>
          </a:xfrm>
          <a:prstGeom prst="chevron">
            <a:avLst/>
          </a:prstGeom>
          <a:solidFill>
            <a:srgbClr val="FFC409"/>
          </a:solidFill>
          <a:ln>
            <a:solidFill>
              <a:srgbClr val="FFC4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8" name="Cheurón 37"/>
          <p:cNvSpPr/>
          <p:nvPr/>
        </p:nvSpPr>
        <p:spPr>
          <a:xfrm>
            <a:off x="4967936" y="2967877"/>
            <a:ext cx="164198" cy="227937"/>
          </a:xfrm>
          <a:prstGeom prst="chevron">
            <a:avLst/>
          </a:prstGeom>
          <a:solidFill>
            <a:srgbClr val="FFC409"/>
          </a:solidFill>
          <a:ln>
            <a:solidFill>
              <a:srgbClr val="FFC4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9" name="Cheurón 38"/>
          <p:cNvSpPr/>
          <p:nvPr/>
        </p:nvSpPr>
        <p:spPr>
          <a:xfrm>
            <a:off x="4959913" y="3509803"/>
            <a:ext cx="164198" cy="227937"/>
          </a:xfrm>
          <a:prstGeom prst="chevron">
            <a:avLst/>
          </a:prstGeom>
          <a:solidFill>
            <a:srgbClr val="FFC409"/>
          </a:solidFill>
          <a:ln>
            <a:solidFill>
              <a:srgbClr val="FFC4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40" name="Cheurón 39"/>
          <p:cNvSpPr/>
          <p:nvPr/>
        </p:nvSpPr>
        <p:spPr>
          <a:xfrm>
            <a:off x="4967936" y="4007420"/>
            <a:ext cx="164198" cy="227937"/>
          </a:xfrm>
          <a:prstGeom prst="chevron">
            <a:avLst/>
          </a:prstGeom>
          <a:solidFill>
            <a:srgbClr val="FFC409"/>
          </a:solidFill>
          <a:ln>
            <a:solidFill>
              <a:srgbClr val="FFC4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41" name="Cheurón 40"/>
          <p:cNvSpPr/>
          <p:nvPr/>
        </p:nvSpPr>
        <p:spPr>
          <a:xfrm>
            <a:off x="4973451" y="4537605"/>
            <a:ext cx="164198" cy="227937"/>
          </a:xfrm>
          <a:prstGeom prst="chevron">
            <a:avLst/>
          </a:prstGeom>
          <a:solidFill>
            <a:srgbClr val="FFC409"/>
          </a:solidFill>
          <a:ln>
            <a:solidFill>
              <a:srgbClr val="FFC4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42" name="Cheurón 41"/>
          <p:cNvSpPr/>
          <p:nvPr/>
        </p:nvSpPr>
        <p:spPr>
          <a:xfrm>
            <a:off x="4979346" y="5112219"/>
            <a:ext cx="164198" cy="227937"/>
          </a:xfrm>
          <a:prstGeom prst="chevron">
            <a:avLst/>
          </a:prstGeom>
          <a:solidFill>
            <a:srgbClr val="FFC409"/>
          </a:solidFill>
          <a:ln>
            <a:solidFill>
              <a:srgbClr val="FFC4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43" name="Rectángulo 42"/>
          <p:cNvSpPr/>
          <p:nvPr/>
        </p:nvSpPr>
        <p:spPr>
          <a:xfrm>
            <a:off x="11301972" y="21535"/>
            <a:ext cx="822739" cy="584775"/>
          </a:xfrm>
          <a:prstGeom prst="rect">
            <a:avLst/>
          </a:prstGeom>
          <a:noFill/>
        </p:spPr>
        <p:txBody>
          <a:bodyPr wrap="square" lIns="91440" tIns="45720" rIns="91440" bIns="45720">
            <a:spAutoFit/>
          </a:bodyPr>
          <a:lstStyle/>
          <a:p>
            <a:pPr algn="ctr"/>
            <a:r>
              <a:rPr lang="es-E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H</a:t>
            </a:r>
            <a:r>
              <a:rPr lang="es-ES" sz="3200" b="1" baseline="-25000" dirty="0">
                <a:ln w="10160">
                  <a:solidFill>
                    <a:schemeClr val="accent5"/>
                  </a:solidFill>
                  <a:prstDash val="solid"/>
                </a:ln>
                <a:solidFill>
                  <a:srgbClr val="FFFFFF"/>
                </a:solidFill>
                <a:effectLst>
                  <a:outerShdw blurRad="38100" dist="22860" dir="5400000" algn="tl" rotWithShape="0">
                    <a:srgbClr val="000000">
                      <a:alpha val="30000"/>
                    </a:srgbClr>
                  </a:outerShdw>
                </a:effectLst>
              </a:rPr>
              <a:t>2</a:t>
            </a:r>
          </a:p>
        </p:txBody>
      </p:sp>
    </p:spTree>
    <p:extLst>
      <p:ext uri="{BB962C8B-B14F-4D97-AF65-F5344CB8AC3E}">
        <p14:creationId xmlns:p14="http://schemas.microsoft.com/office/powerpoint/2010/main" val="2210136630"/>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2861286310"/>
              </p:ext>
            </p:extLst>
          </p:nvPr>
        </p:nvGraphicFramePr>
        <p:xfrm>
          <a:off x="685279" y="1926587"/>
          <a:ext cx="4231005" cy="1306068"/>
        </p:xfrm>
        <a:graphic>
          <a:graphicData uri="http://schemas.openxmlformats.org/drawingml/2006/table">
            <a:tbl>
              <a:tblPr firstRow="1" firstCol="1" bandRow="1"/>
              <a:tblGrid>
                <a:gridCol w="978781">
                  <a:extLst>
                    <a:ext uri="{9D8B030D-6E8A-4147-A177-3AD203B41FA5}">
                      <a16:colId xmlns:a16="http://schemas.microsoft.com/office/drawing/2014/main" xmlns="" val="20000"/>
                    </a:ext>
                  </a:extLst>
                </a:gridCol>
                <a:gridCol w="1003569">
                  <a:extLst>
                    <a:ext uri="{9D8B030D-6E8A-4147-A177-3AD203B41FA5}">
                      <a16:colId xmlns:a16="http://schemas.microsoft.com/office/drawing/2014/main" xmlns="" val="20001"/>
                    </a:ext>
                  </a:extLst>
                </a:gridCol>
                <a:gridCol w="1077295">
                  <a:extLst>
                    <a:ext uri="{9D8B030D-6E8A-4147-A177-3AD203B41FA5}">
                      <a16:colId xmlns:a16="http://schemas.microsoft.com/office/drawing/2014/main" xmlns="" val="20002"/>
                    </a:ext>
                  </a:extLst>
                </a:gridCol>
                <a:gridCol w="1171360">
                  <a:extLst>
                    <a:ext uri="{9D8B030D-6E8A-4147-A177-3AD203B41FA5}">
                      <a16:colId xmlns:a16="http://schemas.microsoft.com/office/drawing/2014/main" xmlns="" val="20003"/>
                    </a:ext>
                  </a:extLst>
                </a:gridCol>
              </a:tblGrid>
              <a:tr h="107315">
                <a:tc>
                  <a:txBody>
                    <a:bodyPr/>
                    <a:lstStyle/>
                    <a:p>
                      <a:pPr algn="just">
                        <a:lnSpc>
                          <a:spcPct val="107000"/>
                        </a:lnSpc>
                        <a:spcAft>
                          <a:spcPts val="0"/>
                        </a:spcAft>
                      </a:pPr>
                      <a:r>
                        <a:rPr lang="es-EC"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0"/>
                        </a:spcAft>
                      </a:pPr>
                      <a:r>
                        <a:rPr lang="es-EC"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000" b="1">
                          <a:effectLst/>
                          <a:latin typeface="Times New Roman" panose="02020603050405020304" pitchFamily="18" charset="0"/>
                          <a:ea typeface="Times New Roman" panose="02020603050405020304" pitchFamily="18" charset="0"/>
                          <a:cs typeface="Times New Roman" panose="02020603050405020304" pitchFamily="18" charset="0"/>
                        </a:rPr>
                        <a:t>Índice de poder</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000" b="1">
                          <a:effectLst/>
                          <a:latin typeface="Times New Roman" panose="02020603050405020304" pitchFamily="18" charset="0"/>
                          <a:ea typeface="Times New Roman" panose="02020603050405020304" pitchFamily="18" charset="0"/>
                          <a:cs typeface="Times New Roman" panose="02020603050405020304" pitchFamily="18" charset="0"/>
                        </a:rPr>
                        <a:t>Índice de control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190500">
                <a:tc gridSpan="2">
                  <a:txBody>
                    <a:bodyPr/>
                    <a:lstStyle/>
                    <a:p>
                      <a:pPr algn="just">
                        <a:lnSpc>
                          <a:spcPct val="107000"/>
                        </a:lnSpc>
                        <a:spcAft>
                          <a:spcPts val="0"/>
                        </a:spcAft>
                      </a:pPr>
                      <a:r>
                        <a:rPr lang="es-EC" sz="1000">
                          <a:effectLst/>
                          <a:latin typeface="Times New Roman" panose="02020603050405020304" pitchFamily="18" charset="0"/>
                          <a:ea typeface="Times New Roman" panose="02020603050405020304" pitchFamily="18" charset="0"/>
                          <a:cs typeface="Times New Roman" panose="02020603050405020304" pitchFamily="18" charset="0"/>
                        </a:rPr>
                        <a:t>                 Poder (/15)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a:lnSpc>
                          <a:spcPct val="107000"/>
                        </a:lnSpc>
                        <a:spcAft>
                          <a:spcPts val="0"/>
                        </a:spcAft>
                      </a:pPr>
                      <a:r>
                        <a:rPr lang="es-EC" sz="1000">
                          <a:effectLst/>
                          <a:latin typeface="Times New Roman" panose="02020603050405020304" pitchFamily="18" charset="0"/>
                          <a:ea typeface="Times New Roman" panose="02020603050405020304" pitchFamily="18" charset="0"/>
                          <a:cs typeface="Times New Roman" panose="02020603050405020304" pitchFamily="18" charset="0"/>
                        </a:rPr>
                        <a:t>0.707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es-EC" sz="1000">
                          <a:effectLst/>
                          <a:latin typeface="Times New Roman" panose="02020603050405020304" pitchFamily="18" charset="0"/>
                          <a:ea typeface="Times New Roman" panose="02020603050405020304" pitchFamily="18" charset="0"/>
                          <a:cs typeface="Times New Roman" panose="02020603050405020304" pitchFamily="18" charset="0"/>
                        </a:rPr>
                        <a:t>0.034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190500">
                <a:tc gridSpan="2">
                  <a:txBody>
                    <a:bodyPr/>
                    <a:lstStyle/>
                    <a:p>
                      <a:pPr algn="just">
                        <a:lnSpc>
                          <a:spcPct val="107000"/>
                        </a:lnSpc>
                        <a:spcAft>
                          <a:spcPts val="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Tradición, tensión y estrés (/30)</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a:lnSpc>
                          <a:spcPct val="107000"/>
                        </a:lnSpc>
                        <a:spcAft>
                          <a:spcPts val="0"/>
                        </a:spcAft>
                      </a:pPr>
                      <a:r>
                        <a:rPr lang="es-EC" sz="1000">
                          <a:effectLst/>
                          <a:latin typeface="Times New Roman" panose="02020603050405020304" pitchFamily="18" charset="0"/>
                          <a:ea typeface="Times New Roman" panose="02020603050405020304" pitchFamily="18" charset="0"/>
                          <a:cs typeface="Times New Roman" panose="02020603050405020304" pitchFamily="18" charset="0"/>
                        </a:rPr>
                        <a:t>0.660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es-EC" sz="1000">
                          <a:effectLst/>
                          <a:latin typeface="Times New Roman" panose="02020603050405020304" pitchFamily="18" charset="0"/>
                          <a:ea typeface="Times New Roman" panose="02020603050405020304" pitchFamily="18" charset="0"/>
                          <a:cs typeface="Times New Roman" panose="02020603050405020304" pitchFamily="18" charset="0"/>
                        </a:rPr>
                        <a:t>0.144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190500">
                <a:tc gridSpan="2">
                  <a:txBody>
                    <a:bodyPr/>
                    <a:lstStyle/>
                    <a:p>
                      <a:pPr algn="just">
                        <a:lnSpc>
                          <a:spcPct val="107000"/>
                        </a:lnSpc>
                        <a:spcAft>
                          <a:spcPts val="0"/>
                        </a:spcAft>
                      </a:pPr>
                      <a:r>
                        <a:rPr lang="es-EC" sz="1000">
                          <a:effectLst/>
                          <a:latin typeface="Times New Roman" panose="02020603050405020304" pitchFamily="18" charset="0"/>
                          <a:ea typeface="Times New Roman" panose="02020603050405020304" pitchFamily="18" charset="0"/>
                          <a:cs typeface="Times New Roman" panose="02020603050405020304" pitchFamily="18" charset="0"/>
                        </a:rPr>
                        <a:t>           Centralización (/15)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a:lnSpc>
                          <a:spcPct val="107000"/>
                        </a:lnSpc>
                        <a:spcAft>
                          <a:spcPts val="0"/>
                        </a:spcAft>
                      </a:pPr>
                      <a:r>
                        <a:rPr lang="es-EC" sz="1000">
                          <a:effectLst/>
                          <a:latin typeface="Times New Roman" panose="02020603050405020304" pitchFamily="18" charset="0"/>
                          <a:ea typeface="Times New Roman" panose="02020603050405020304" pitchFamily="18" charset="0"/>
                          <a:cs typeface="Times New Roman" panose="02020603050405020304" pitchFamily="18" charset="0"/>
                        </a:rPr>
                        <a:t>0.629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es-EC" sz="1000">
                          <a:effectLst/>
                          <a:latin typeface="Times New Roman" panose="02020603050405020304" pitchFamily="18" charset="0"/>
                          <a:ea typeface="Times New Roman" panose="02020603050405020304" pitchFamily="18" charset="0"/>
                          <a:cs typeface="Times New Roman" panose="02020603050405020304" pitchFamily="18" charset="0"/>
                        </a:rPr>
                        <a:t>-0.155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190500">
                <a:tc gridSpan="2">
                  <a:txBody>
                    <a:bodyPr/>
                    <a:lstStyle/>
                    <a:p>
                      <a:pPr algn="just">
                        <a:lnSpc>
                          <a:spcPct val="107000"/>
                        </a:lnSpc>
                        <a:spcAft>
                          <a:spcPts val="0"/>
                        </a:spcAft>
                      </a:pPr>
                      <a:r>
                        <a:rPr lang="es-EC" sz="1000">
                          <a:effectLst/>
                          <a:latin typeface="Times New Roman" panose="02020603050405020304" pitchFamily="18" charset="0"/>
                          <a:ea typeface="Times New Roman" panose="02020603050405020304" pitchFamily="18" charset="0"/>
                          <a:cs typeface="Times New Roman" panose="02020603050405020304" pitchFamily="18" charset="0"/>
                        </a:rPr>
                        <a:t>           Gobernabilidad (/15)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a:lnSpc>
                          <a:spcPct val="107000"/>
                        </a:lnSpc>
                        <a:spcAft>
                          <a:spcPts val="0"/>
                        </a:spcAft>
                      </a:pPr>
                      <a:r>
                        <a:rPr lang="es-EC" sz="1000">
                          <a:effectLst/>
                          <a:latin typeface="Times New Roman" panose="02020603050405020304" pitchFamily="18" charset="0"/>
                          <a:ea typeface="Times New Roman" panose="02020603050405020304" pitchFamily="18" charset="0"/>
                          <a:cs typeface="Times New Roman" panose="02020603050405020304" pitchFamily="18" charset="0"/>
                        </a:rPr>
                        <a:t>0.606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es-EC" sz="1000">
                          <a:effectLst/>
                          <a:latin typeface="Times New Roman" panose="02020603050405020304" pitchFamily="18" charset="0"/>
                          <a:ea typeface="Times New Roman" panose="02020603050405020304" pitchFamily="18" charset="0"/>
                          <a:cs typeface="Times New Roman" panose="02020603050405020304" pitchFamily="18" charset="0"/>
                        </a:rPr>
                        <a:t>0.069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190500">
                <a:tc gridSpan="2">
                  <a:txBody>
                    <a:bodyPr/>
                    <a:lstStyle/>
                    <a:p>
                      <a:pPr algn="just">
                        <a:lnSpc>
                          <a:spcPct val="107000"/>
                        </a:lnSpc>
                        <a:spcAft>
                          <a:spcPts val="0"/>
                        </a:spcAft>
                      </a:pPr>
                      <a:r>
                        <a:rPr lang="es-EC" sz="1000">
                          <a:effectLst/>
                          <a:latin typeface="Times New Roman" panose="02020603050405020304" pitchFamily="18" charset="0"/>
                          <a:ea typeface="Times New Roman" panose="02020603050405020304" pitchFamily="18" charset="0"/>
                          <a:cs typeface="Times New Roman" panose="02020603050405020304" pitchFamily="18" charset="0"/>
                        </a:rPr>
                        <a:t>                  Control (/10)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a:lnSpc>
                          <a:spcPct val="107000"/>
                        </a:lnSpc>
                        <a:spcAft>
                          <a:spcPts val="0"/>
                        </a:spcAft>
                      </a:pPr>
                      <a:r>
                        <a:rPr lang="es-EC" sz="1000">
                          <a:effectLst/>
                          <a:latin typeface="Times New Roman" panose="02020603050405020304" pitchFamily="18" charset="0"/>
                          <a:ea typeface="Times New Roman" panose="02020603050405020304" pitchFamily="18" charset="0"/>
                          <a:cs typeface="Times New Roman" panose="02020603050405020304" pitchFamily="18" charset="0"/>
                        </a:rPr>
                        <a:t>-0.173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000">
                          <a:effectLst/>
                          <a:latin typeface="Times New Roman" panose="02020603050405020304" pitchFamily="18" charset="0"/>
                          <a:ea typeface="Times New Roman" panose="02020603050405020304" pitchFamily="18" charset="0"/>
                          <a:cs typeface="Times New Roman" panose="02020603050405020304" pitchFamily="18" charset="0"/>
                        </a:rPr>
                        <a:t>0.817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xmlns="" val="10005"/>
                  </a:ext>
                </a:extLst>
              </a:tr>
              <a:tr h="190500">
                <a:tc gridSpan="2">
                  <a:txBody>
                    <a:bodyPr/>
                    <a:lstStyle/>
                    <a:p>
                      <a:pPr algn="ctr">
                        <a:lnSpc>
                          <a:spcPct val="107000"/>
                        </a:lnSpc>
                        <a:spcAft>
                          <a:spcPts val="0"/>
                        </a:spcAft>
                      </a:pPr>
                      <a:r>
                        <a:rPr lang="es-EC" sz="1000">
                          <a:effectLst/>
                          <a:latin typeface="Times New Roman" panose="02020603050405020304" pitchFamily="18" charset="0"/>
                          <a:ea typeface="Times New Roman" panose="02020603050405020304" pitchFamily="18" charset="0"/>
                          <a:cs typeface="Times New Roman" panose="02020603050405020304" pitchFamily="18" charset="0"/>
                        </a:rPr>
                        <a:t>Complejidad (/15)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a:lnSpc>
                          <a:spcPct val="107000"/>
                        </a:lnSpc>
                        <a:spcAft>
                          <a:spcPts val="0"/>
                        </a:spcAft>
                      </a:pPr>
                      <a:r>
                        <a:rPr lang="es-EC" sz="1000">
                          <a:effectLst/>
                          <a:latin typeface="Times New Roman" panose="02020603050405020304" pitchFamily="18" charset="0"/>
                          <a:ea typeface="Times New Roman" panose="02020603050405020304" pitchFamily="18" charset="0"/>
                          <a:cs typeface="Times New Roman" panose="02020603050405020304" pitchFamily="18" charset="0"/>
                        </a:rPr>
                        <a:t>0.227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0.656</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xmlns="" val="10006"/>
                  </a:ext>
                </a:extLst>
              </a:tr>
            </a:tbl>
          </a:graphicData>
        </a:graphic>
      </p:graphicFrame>
      <p:pic>
        <p:nvPicPr>
          <p:cNvPr id="10" name="Imagen 9"/>
          <p:cNvPicPr>
            <a:picLocks noChangeAspect="1"/>
          </p:cNvPicPr>
          <p:nvPr/>
        </p:nvPicPr>
        <p:blipFill>
          <a:blip r:embed="rId2"/>
          <a:stretch>
            <a:fillRect/>
          </a:stretch>
        </p:blipFill>
        <p:spPr>
          <a:xfrm>
            <a:off x="593839" y="3573016"/>
            <a:ext cx="4413887" cy="2261812"/>
          </a:xfrm>
          <a:prstGeom prst="rect">
            <a:avLst/>
          </a:prstGeom>
        </p:spPr>
      </p:pic>
      <p:sp>
        <p:nvSpPr>
          <p:cNvPr id="9" name="Rectángulo 8"/>
          <p:cNvSpPr/>
          <p:nvPr/>
        </p:nvSpPr>
        <p:spPr>
          <a:xfrm>
            <a:off x="593839" y="1257762"/>
            <a:ext cx="4280339" cy="338554"/>
          </a:xfrm>
          <a:prstGeom prst="rect">
            <a:avLst/>
          </a:prstGeom>
          <a:noFill/>
        </p:spPr>
        <p:txBody>
          <a:bodyPr wrap="square" lIns="91440" tIns="45720" rIns="91440" bIns="45720">
            <a:spAutoFit/>
          </a:bodyPr>
          <a:lstStyle/>
          <a:p>
            <a:pPr algn="ctr"/>
            <a:r>
              <a:rPr lang="es-ES" sz="1600" b="1" dirty="0">
                <a:ln w="0"/>
              </a:rPr>
              <a:t>Cultura Jerárquica – Clima organizacional</a:t>
            </a:r>
          </a:p>
        </p:txBody>
      </p:sp>
      <p:sp>
        <p:nvSpPr>
          <p:cNvPr id="3" name="Rectángulo 1"/>
          <p:cNvSpPr/>
          <p:nvPr/>
        </p:nvSpPr>
        <p:spPr>
          <a:xfrm>
            <a:off x="7607374" y="1630153"/>
            <a:ext cx="2737276" cy="923330"/>
          </a:xfrm>
          <a:prstGeom prst="rect">
            <a:avLst/>
          </a:prstGeom>
        </p:spPr>
        <p:txBody>
          <a:bodyPr wrap="square" anchor="t">
            <a:spAutoFit/>
          </a:bodyPr>
          <a:lstStyle/>
          <a:p>
            <a:r>
              <a:rPr lang="es-MX" dirty="0">
                <a:ea typeface="Calibri" panose="020F0502020204030204" pitchFamily="34" charset="0"/>
                <a:cs typeface="Times New Roman"/>
              </a:rPr>
              <a:t>Proceso de discriminación o tratos diferentes </a:t>
            </a:r>
            <a:endParaRPr lang="es-MX" dirty="0"/>
          </a:p>
        </p:txBody>
      </p:sp>
      <p:sp>
        <p:nvSpPr>
          <p:cNvPr id="4" name="Rectángulo 4"/>
          <p:cNvSpPr/>
          <p:nvPr/>
        </p:nvSpPr>
        <p:spPr>
          <a:xfrm>
            <a:off x="6645666" y="2637226"/>
            <a:ext cx="2963811" cy="646331"/>
          </a:xfrm>
          <a:prstGeom prst="rect">
            <a:avLst/>
          </a:prstGeom>
        </p:spPr>
        <p:txBody>
          <a:bodyPr wrap="square" anchor="t">
            <a:spAutoFit/>
          </a:bodyPr>
          <a:lstStyle/>
          <a:p>
            <a:r>
              <a:rPr lang="es-MX" dirty="0">
                <a:ea typeface="Calibri" panose="020F0502020204030204" pitchFamily="34" charset="0"/>
                <a:cs typeface="Times New Roman"/>
              </a:rPr>
              <a:t>Los empleados reaccionan con tranquilidad </a:t>
            </a:r>
            <a:endParaRPr lang="es-MX" dirty="0">
              <a:cs typeface="Times New Roman"/>
            </a:endParaRPr>
          </a:p>
        </p:txBody>
      </p:sp>
      <p:sp>
        <p:nvSpPr>
          <p:cNvPr id="20" name="Rectángulo 6"/>
          <p:cNvSpPr/>
          <p:nvPr/>
        </p:nvSpPr>
        <p:spPr>
          <a:xfrm>
            <a:off x="7707547" y="3370802"/>
            <a:ext cx="3204505" cy="923330"/>
          </a:xfrm>
          <a:prstGeom prst="rect">
            <a:avLst/>
          </a:prstGeom>
        </p:spPr>
        <p:txBody>
          <a:bodyPr wrap="square" anchor="t">
            <a:spAutoFit/>
          </a:bodyPr>
          <a:lstStyle/>
          <a:p>
            <a:r>
              <a:rPr lang="es-MX" dirty="0">
                <a:ea typeface="Calibri" panose="020F0502020204030204" pitchFamily="34" charset="0"/>
                <a:cs typeface="Times New Roman"/>
              </a:rPr>
              <a:t>El personal no puede tomar decisiones sin antes consultar</a:t>
            </a:r>
            <a:endParaRPr lang="es-MX" dirty="0"/>
          </a:p>
        </p:txBody>
      </p:sp>
      <p:sp>
        <p:nvSpPr>
          <p:cNvPr id="21" name="Rectángulo 7"/>
          <p:cNvSpPr/>
          <p:nvPr/>
        </p:nvSpPr>
        <p:spPr>
          <a:xfrm>
            <a:off x="7070417" y="4387765"/>
            <a:ext cx="2643825" cy="923330"/>
          </a:xfrm>
          <a:prstGeom prst="rect">
            <a:avLst/>
          </a:prstGeom>
        </p:spPr>
        <p:txBody>
          <a:bodyPr wrap="square">
            <a:spAutoFit/>
          </a:bodyPr>
          <a:lstStyle/>
          <a:p>
            <a:r>
              <a:rPr lang="es-MX" dirty="0">
                <a:ea typeface="Calibri" panose="020F0502020204030204" pitchFamily="34" charset="0"/>
              </a:rPr>
              <a:t>Problemas en los canales de comunicación </a:t>
            </a:r>
            <a:endParaRPr lang="es-MX" dirty="0"/>
          </a:p>
        </p:txBody>
      </p:sp>
      <p:sp>
        <p:nvSpPr>
          <p:cNvPr id="22" name="Rectángulo 22"/>
          <p:cNvSpPr/>
          <p:nvPr/>
        </p:nvSpPr>
        <p:spPr>
          <a:xfrm>
            <a:off x="6546555" y="5478581"/>
            <a:ext cx="5262979" cy="369332"/>
          </a:xfrm>
          <a:prstGeom prst="rect">
            <a:avLst/>
          </a:prstGeom>
        </p:spPr>
        <p:txBody>
          <a:bodyPr wrap="none">
            <a:spAutoFit/>
          </a:bodyPr>
          <a:lstStyle/>
          <a:p>
            <a:r>
              <a:rPr lang="es-MX" dirty="0">
                <a:ea typeface="Calibri" panose="020F0502020204030204" pitchFamily="34" charset="0"/>
              </a:rPr>
              <a:t>Las autoridades ejercen poder positivo y negativo</a:t>
            </a:r>
            <a:endParaRPr lang="es-MX" dirty="0"/>
          </a:p>
        </p:txBody>
      </p:sp>
      <p:grpSp>
        <p:nvGrpSpPr>
          <p:cNvPr id="24" name="Grupo 2"/>
          <p:cNvGrpSpPr/>
          <p:nvPr/>
        </p:nvGrpSpPr>
        <p:grpSpPr>
          <a:xfrm>
            <a:off x="118542" y="109184"/>
            <a:ext cx="2430324" cy="806400"/>
            <a:chOff x="94511" y="2861804"/>
            <a:chExt cx="2430324" cy="806400"/>
          </a:xfrm>
        </p:grpSpPr>
        <p:pic>
          <p:nvPicPr>
            <p:cNvPr id="25" name="Imagen 24">
              <a:extLst>
                <a:ext uri="{FF2B5EF4-FFF2-40B4-BE49-F238E27FC236}">
                  <a16:creationId xmlns:a16="http://schemas.microsoft.com/office/drawing/2014/main" xmlns="" id="{86B8B1FC-DA2B-2F48-B417-885A8A92E1EE}"/>
                </a:ext>
              </a:extLst>
            </p:cNvPr>
            <p:cNvPicPr>
              <a:picLocks noChangeAspect="1"/>
            </p:cNvPicPr>
            <p:nvPr/>
          </p:nvPicPr>
          <p:blipFill>
            <a:blip r:embed="rId3"/>
            <a:stretch>
              <a:fillRect/>
            </a:stretch>
          </p:blipFill>
          <p:spPr>
            <a:xfrm>
              <a:off x="98801" y="2861804"/>
              <a:ext cx="2426034" cy="806400"/>
            </a:xfrm>
            <a:prstGeom prst="rect">
              <a:avLst/>
            </a:prstGeom>
          </p:spPr>
        </p:pic>
        <p:grpSp>
          <p:nvGrpSpPr>
            <p:cNvPr id="26" name="Grupo 25"/>
            <p:cNvGrpSpPr/>
            <p:nvPr/>
          </p:nvGrpSpPr>
          <p:grpSpPr>
            <a:xfrm>
              <a:off x="94511" y="3070255"/>
              <a:ext cx="2415194" cy="535435"/>
              <a:chOff x="56867" y="3054241"/>
              <a:chExt cx="2415194" cy="535435"/>
            </a:xfrm>
          </p:grpSpPr>
          <p:sp>
            <p:nvSpPr>
              <p:cNvPr id="27" name="CuadroTexto 26"/>
              <p:cNvSpPr txBox="1"/>
              <p:nvPr/>
            </p:nvSpPr>
            <p:spPr>
              <a:xfrm>
                <a:off x="56867" y="3054241"/>
                <a:ext cx="832514" cy="461665"/>
              </a:xfrm>
              <a:prstGeom prst="rect">
                <a:avLst/>
              </a:prstGeom>
              <a:noFill/>
            </p:spPr>
            <p:txBody>
              <a:bodyPr wrap="square" rtlCol="0">
                <a:spAutoFit/>
              </a:bodyPr>
              <a:lstStyle/>
              <a:p>
                <a:pPr algn="ctr"/>
                <a:r>
                  <a:rPr lang="es-MX" sz="1200" b="1" dirty="0"/>
                  <a:t>Capítulo IV</a:t>
                </a:r>
              </a:p>
            </p:txBody>
          </p:sp>
          <p:sp>
            <p:nvSpPr>
              <p:cNvPr id="28" name="CuadroTexto 27"/>
              <p:cNvSpPr txBox="1"/>
              <p:nvPr/>
            </p:nvSpPr>
            <p:spPr>
              <a:xfrm>
                <a:off x="776947" y="3066456"/>
                <a:ext cx="1695114" cy="523220"/>
              </a:xfrm>
              <a:prstGeom prst="rect">
                <a:avLst/>
              </a:prstGeom>
              <a:noFill/>
            </p:spPr>
            <p:txBody>
              <a:bodyPr wrap="square" rtlCol="0">
                <a:spAutoFit/>
              </a:bodyPr>
              <a:lstStyle/>
              <a:p>
                <a:r>
                  <a:rPr lang="es-MX" sz="1400" b="1" dirty="0"/>
                  <a:t>Resultados</a:t>
                </a:r>
              </a:p>
              <a:p>
                <a:r>
                  <a:rPr lang="es-MX" sz="1400" b="1" dirty="0"/>
                  <a:t>CO – Diagnóstico</a:t>
                </a:r>
              </a:p>
            </p:txBody>
          </p:sp>
        </p:grpSp>
      </p:grpSp>
      <p:pic>
        <p:nvPicPr>
          <p:cNvPr id="2" name="Picture 4">
            <a:extLst>
              <a:ext uri="{FF2B5EF4-FFF2-40B4-BE49-F238E27FC236}">
                <a16:creationId xmlns:a16="http://schemas.microsoft.com/office/drawing/2014/main" xmlns="" id="{0EFFA30D-7DC7-4001-B72C-3E99B18ACD3E}"/>
              </a:ext>
            </a:extLst>
          </p:cNvPr>
          <p:cNvPicPr>
            <a:picLocks noChangeAspect="1"/>
          </p:cNvPicPr>
          <p:nvPr/>
        </p:nvPicPr>
        <p:blipFill>
          <a:blip r:embed="rId4"/>
          <a:stretch>
            <a:fillRect/>
          </a:stretch>
        </p:blipFill>
        <p:spPr>
          <a:xfrm>
            <a:off x="10223609" y="1698439"/>
            <a:ext cx="1523448" cy="839780"/>
          </a:xfrm>
          <a:prstGeom prst="rect">
            <a:avLst/>
          </a:prstGeom>
        </p:spPr>
      </p:pic>
      <p:pic>
        <p:nvPicPr>
          <p:cNvPr id="7" name="Picture 7">
            <a:extLst>
              <a:ext uri="{FF2B5EF4-FFF2-40B4-BE49-F238E27FC236}">
                <a16:creationId xmlns:a16="http://schemas.microsoft.com/office/drawing/2014/main" xmlns="" id="{8CBCF298-2E50-4C26-9E46-D0995D78D4CD}"/>
              </a:ext>
            </a:extLst>
          </p:cNvPr>
          <p:cNvPicPr>
            <a:picLocks noChangeAspect="1"/>
          </p:cNvPicPr>
          <p:nvPr/>
        </p:nvPicPr>
        <p:blipFill>
          <a:blip r:embed="rId5"/>
          <a:stretch>
            <a:fillRect/>
          </a:stretch>
        </p:blipFill>
        <p:spPr>
          <a:xfrm>
            <a:off x="5353107" y="2539921"/>
            <a:ext cx="1282755" cy="828808"/>
          </a:xfrm>
          <a:prstGeom prst="ellipse">
            <a:avLst/>
          </a:prstGeom>
          <a:ln>
            <a:noFill/>
          </a:ln>
          <a:effectLst>
            <a:softEdge rad="112500"/>
          </a:effectLst>
        </p:spPr>
      </p:pic>
      <p:pic>
        <p:nvPicPr>
          <p:cNvPr id="15" name="Picture 15">
            <a:extLst>
              <a:ext uri="{FF2B5EF4-FFF2-40B4-BE49-F238E27FC236}">
                <a16:creationId xmlns:a16="http://schemas.microsoft.com/office/drawing/2014/main" xmlns="" id="{7A238B02-6B14-413E-B90F-3054F16C6BE7}"/>
              </a:ext>
            </a:extLst>
          </p:cNvPr>
          <p:cNvPicPr>
            <a:picLocks noChangeAspect="1"/>
          </p:cNvPicPr>
          <p:nvPr/>
        </p:nvPicPr>
        <p:blipFill>
          <a:blip r:embed="rId6"/>
          <a:stretch>
            <a:fillRect/>
          </a:stretch>
        </p:blipFill>
        <p:spPr>
          <a:xfrm>
            <a:off x="10832422" y="3063429"/>
            <a:ext cx="999586" cy="1000362"/>
          </a:xfrm>
          <a:prstGeom prst="rect">
            <a:avLst/>
          </a:prstGeom>
        </p:spPr>
      </p:pic>
      <p:pic>
        <p:nvPicPr>
          <p:cNvPr id="17" name="Picture 17">
            <a:extLst>
              <a:ext uri="{FF2B5EF4-FFF2-40B4-BE49-F238E27FC236}">
                <a16:creationId xmlns:a16="http://schemas.microsoft.com/office/drawing/2014/main" xmlns="" id="{960BB90B-FF3D-4BD3-946C-D1A103E48677}"/>
              </a:ext>
            </a:extLst>
          </p:cNvPr>
          <p:cNvPicPr>
            <a:picLocks noChangeAspect="1"/>
          </p:cNvPicPr>
          <p:nvPr/>
        </p:nvPicPr>
        <p:blipFill>
          <a:blip r:embed="rId7"/>
          <a:stretch>
            <a:fillRect/>
          </a:stretch>
        </p:blipFill>
        <p:spPr>
          <a:xfrm>
            <a:off x="5579642" y="4246374"/>
            <a:ext cx="1622557" cy="929920"/>
          </a:xfrm>
          <a:prstGeom prst="rect">
            <a:avLst/>
          </a:prstGeom>
        </p:spPr>
      </p:pic>
      <p:grpSp>
        <p:nvGrpSpPr>
          <p:cNvPr id="19" name="Grupo 18"/>
          <p:cNvGrpSpPr/>
          <p:nvPr/>
        </p:nvGrpSpPr>
        <p:grpSpPr>
          <a:xfrm>
            <a:off x="6235737" y="49303"/>
            <a:ext cx="5116053" cy="866281"/>
            <a:chOff x="6859346" y="112188"/>
            <a:chExt cx="5116053" cy="866281"/>
          </a:xfrm>
        </p:grpSpPr>
        <p:sp>
          <p:nvSpPr>
            <p:cNvPr id="23" name="CuadroTexto 22"/>
            <p:cNvSpPr txBox="1"/>
            <p:nvPr/>
          </p:nvSpPr>
          <p:spPr>
            <a:xfrm>
              <a:off x="8039422" y="136705"/>
              <a:ext cx="3935977" cy="817245"/>
            </a:xfrm>
            <a:prstGeom prst="flowChartAlternateProcess">
              <a:avLst/>
            </a:prstGeom>
            <a:ln w="28575">
              <a:solidFill>
                <a:srgbClr val="00EA8C"/>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s-EC"/>
              </a:defPPr>
              <a:lvl1pPr>
                <a:defRPr sz="1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dirty="0"/>
                <a:t>Realizar el diagnóstico de las habilidades directivas y el clima organizacional de la Universidad de las Fuerzas Armadas –ESPE.</a:t>
              </a:r>
              <a:endParaRPr lang="es-MX" dirty="0"/>
            </a:p>
          </p:txBody>
        </p:sp>
        <p:pic>
          <p:nvPicPr>
            <p:cNvPr id="29" name="Imagen 2" descr="Imagen que contiene cuarto&#10;&#10;Descripción generada con confianza muy alta">
              <a:extLst>
                <a:ext uri="{FF2B5EF4-FFF2-40B4-BE49-F238E27FC236}">
                  <a16:creationId xmlns:a16="http://schemas.microsoft.com/office/drawing/2014/main" xmlns="" id="{AE78FB52-C311-4B69-9745-BB541BA8202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1008452">
              <a:off x="6859346" y="112188"/>
              <a:ext cx="1288718" cy="866281"/>
            </a:xfrm>
            <a:prstGeom prst="rect">
              <a:avLst/>
            </a:prstGeom>
          </p:spPr>
        </p:pic>
        <p:sp>
          <p:nvSpPr>
            <p:cNvPr id="30" name="Elipse 29"/>
            <p:cNvSpPr/>
            <p:nvPr/>
          </p:nvSpPr>
          <p:spPr>
            <a:xfrm>
              <a:off x="7503705" y="321177"/>
              <a:ext cx="469709" cy="4448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3</a:t>
              </a:r>
            </a:p>
          </p:txBody>
        </p:sp>
      </p:grpSp>
      <p:sp>
        <p:nvSpPr>
          <p:cNvPr id="5" name="Rectángulo 4"/>
          <p:cNvSpPr/>
          <p:nvPr/>
        </p:nvSpPr>
        <p:spPr>
          <a:xfrm>
            <a:off x="11301972" y="21535"/>
            <a:ext cx="822739" cy="584775"/>
          </a:xfrm>
          <a:prstGeom prst="rect">
            <a:avLst/>
          </a:prstGeom>
          <a:noFill/>
        </p:spPr>
        <p:txBody>
          <a:bodyPr wrap="square" lIns="91440" tIns="45720" rIns="91440" bIns="45720">
            <a:spAutoFit/>
          </a:bodyPr>
          <a:lstStyle/>
          <a:p>
            <a:pPr algn="ctr"/>
            <a:r>
              <a:rPr lang="es-E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H</a:t>
            </a:r>
            <a:r>
              <a:rPr lang="es-ES" sz="3200" b="1" baseline="-25000" dirty="0">
                <a:ln w="10160">
                  <a:solidFill>
                    <a:schemeClr val="accent5"/>
                  </a:solidFill>
                  <a:prstDash val="solid"/>
                </a:ln>
                <a:solidFill>
                  <a:srgbClr val="FFFFFF"/>
                </a:solidFill>
                <a:effectLst>
                  <a:outerShdw blurRad="38100" dist="22860" dir="5400000" algn="tl" rotWithShape="0">
                    <a:srgbClr val="000000">
                      <a:alpha val="30000"/>
                    </a:srgbClr>
                  </a:outerShdw>
                </a:effectLst>
              </a:rPr>
              <a:t>2</a:t>
            </a:r>
          </a:p>
        </p:txBody>
      </p:sp>
    </p:spTree>
    <p:extLst>
      <p:ext uri="{BB962C8B-B14F-4D97-AF65-F5344CB8AC3E}">
        <p14:creationId xmlns:p14="http://schemas.microsoft.com/office/powerpoint/2010/main" val="713416895"/>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50590" y="3429000"/>
            <a:ext cx="5616624" cy="923330"/>
          </a:xfrm>
          <a:prstGeom prst="rect">
            <a:avLst/>
          </a:prstGeom>
        </p:spPr>
        <p:txBody>
          <a:bodyPr wrap="square">
            <a:spAutoFit/>
          </a:bodyPr>
          <a:lstStyle/>
          <a:p>
            <a:pPr algn="ctr"/>
            <a:r>
              <a:rPr lang="es-EC" i="1" dirty="0">
                <a:latin typeface="Times New Roman" panose="02020603050405020304" pitchFamily="18" charset="0"/>
                <a:ea typeface="Calibri" panose="020F0502020204030204" pitchFamily="34" charset="0"/>
                <a:cs typeface="Times New Roman" panose="02020603050405020304" pitchFamily="18" charset="0"/>
              </a:rPr>
              <a:t>H</a:t>
            </a:r>
            <a:r>
              <a:rPr lang="es-EC" i="1" baseline="-25000" dirty="0">
                <a:latin typeface="Times New Roman" panose="02020603050405020304" pitchFamily="18" charset="0"/>
                <a:ea typeface="Calibri" panose="020F0502020204030204" pitchFamily="34" charset="0"/>
                <a:cs typeface="Times New Roman" panose="02020603050405020304" pitchFamily="18" charset="0"/>
              </a:rPr>
              <a:t>2</a:t>
            </a:r>
            <a:r>
              <a:rPr lang="es-EC" i="1" dirty="0">
                <a:latin typeface="Times New Roman" panose="02020603050405020304" pitchFamily="18" charset="0"/>
                <a:ea typeface="Calibri" panose="020F0502020204030204" pitchFamily="34" charset="0"/>
                <a:cs typeface="Times New Roman" panose="02020603050405020304" pitchFamily="18" charset="0"/>
              </a:rPr>
              <a:t> </a:t>
            </a:r>
            <a:r>
              <a:rPr lang="es-MX" i="1" dirty="0">
                <a:latin typeface="Times New Roman" panose="02020603050405020304" pitchFamily="18" charset="0"/>
                <a:ea typeface="Calibri" panose="020F0502020204030204" pitchFamily="34" charset="0"/>
              </a:rPr>
              <a:t>El clima organizacional de la Universidad de las Fuerzas Armadas – ESPE se enmarca en una cultura jerárquica</a:t>
            </a:r>
            <a:r>
              <a:rPr lang="es-MX" dirty="0">
                <a:latin typeface="Times New Roman" panose="02020603050405020304" pitchFamily="18" charset="0"/>
                <a:ea typeface="Calibri" panose="020F0502020204030204" pitchFamily="34" charset="0"/>
              </a:rPr>
              <a:t>.</a:t>
            </a:r>
            <a:endParaRPr lang="es-MX" dirty="0"/>
          </a:p>
        </p:txBody>
      </p:sp>
      <p:sp>
        <p:nvSpPr>
          <p:cNvPr id="6" name="Rectángulo 5"/>
          <p:cNvSpPr/>
          <p:nvPr/>
        </p:nvSpPr>
        <p:spPr>
          <a:xfrm>
            <a:off x="8759502" y="3567499"/>
            <a:ext cx="2371162" cy="646331"/>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cs typeface="Times New Roman" panose="02020603050405020304" pitchFamily="18" charset="0"/>
              </a:rPr>
              <a:t>Se acepta parcialmente </a:t>
            </a:r>
          </a:p>
          <a:p>
            <a:pPr algn="ctr"/>
            <a:r>
              <a:rPr lang="es-EC" dirty="0">
                <a:latin typeface="Times New Roman" panose="02020603050405020304" pitchFamily="18" charset="0"/>
                <a:ea typeface="Calibri" panose="020F0502020204030204" pitchFamily="34" charset="0"/>
                <a:cs typeface="Times New Roman" panose="02020603050405020304" pitchFamily="18" charset="0"/>
              </a:rPr>
              <a:t>la hipótesis</a:t>
            </a:r>
            <a:endParaRPr lang="es-MX" dirty="0"/>
          </a:p>
        </p:txBody>
      </p:sp>
      <p:sp>
        <p:nvSpPr>
          <p:cNvPr id="9" name="Llamada de flecha hacia abajo 8"/>
          <p:cNvSpPr/>
          <p:nvPr/>
        </p:nvSpPr>
        <p:spPr>
          <a:xfrm>
            <a:off x="2350790" y="1124744"/>
            <a:ext cx="8208912" cy="1838801"/>
          </a:xfrm>
          <a:prstGeom prst="downArrowCallout">
            <a:avLst/>
          </a:prstGeom>
          <a:solidFill>
            <a:srgbClr val="FFBE48"/>
          </a:solidFill>
        </p:spPr>
        <p:txBody>
          <a:bodyPr wrap="square">
            <a:spAutoFit/>
          </a:bodyPr>
          <a:lstStyle/>
          <a:p>
            <a:pPr algn="just">
              <a:lnSpc>
                <a:spcPct val="200000"/>
              </a:lnSpc>
              <a:spcBef>
                <a:spcPts val="600"/>
              </a:spcBef>
              <a:spcAft>
                <a:spcPts val="600"/>
              </a:spcAft>
            </a:pPr>
            <a:r>
              <a:rPr lang="es-MX" dirty="0">
                <a:latin typeface="Times New Roman" panose="02020603050405020304" pitchFamily="18" charset="0"/>
                <a:ea typeface="Calibri" panose="020F0502020204030204" pitchFamily="34" charset="0"/>
                <a:cs typeface="Times New Roman" panose="02020603050405020304" pitchFamily="18" charset="0"/>
              </a:rPr>
              <a:t>Realizar el diagnóstico de las habilidades directivas y el clima organizacional de la Universidad de las Fuerzas Armadas –ESPE.</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ángulo 1"/>
          <p:cNvSpPr/>
          <p:nvPr/>
        </p:nvSpPr>
        <p:spPr>
          <a:xfrm>
            <a:off x="349986" y="1422067"/>
            <a:ext cx="1713931" cy="461665"/>
          </a:xfrm>
          <a:prstGeom prst="rect">
            <a:avLst/>
          </a:prstGeom>
        </p:spPr>
        <p:txBody>
          <a:bodyPr wrap="none">
            <a:spAutoFit/>
          </a:bodyPr>
          <a:lstStyle/>
          <a:p>
            <a:r>
              <a:rPr lang="es-MX" sz="24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Objetivo 3. </a:t>
            </a:r>
            <a:endParaRPr lang="es-MX" sz="2400" b="1" dirty="0">
              <a:ln w="0"/>
              <a:solidFill>
                <a:schemeClr val="accent1"/>
              </a:solidFill>
              <a:effectLst>
                <a:outerShdw blurRad="38100" dist="25400" dir="5400000" algn="ctr" rotWithShape="0">
                  <a:srgbClr val="6E747A">
                    <a:alpha val="43000"/>
                  </a:srgbClr>
                </a:outerShdw>
              </a:effectLst>
            </a:endParaRPr>
          </a:p>
        </p:txBody>
      </p:sp>
      <p:pic>
        <p:nvPicPr>
          <p:cNvPr id="9218" name="Picture 2" descr="Resultado de imagen para VISTO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4087" y="2896373"/>
            <a:ext cx="1790700" cy="161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71259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25"/>
          <p:cNvGrpSpPr/>
          <p:nvPr/>
        </p:nvGrpSpPr>
        <p:grpSpPr>
          <a:xfrm>
            <a:off x="95534" y="29226"/>
            <a:ext cx="2429301" cy="807486"/>
            <a:chOff x="95534" y="109182"/>
            <a:chExt cx="2429301" cy="807486"/>
          </a:xfrm>
        </p:grpSpPr>
        <p:pic>
          <p:nvPicPr>
            <p:cNvPr id="9" name="Imagen 26">
              <a:extLst>
                <a:ext uri="{FF2B5EF4-FFF2-40B4-BE49-F238E27FC236}">
                  <a16:creationId xmlns:a16="http://schemas.microsoft.com/office/drawing/2014/main" xmlns="" id="{F423760E-867B-F845-BD70-22A4238927D3}"/>
                </a:ext>
              </a:extLst>
            </p:cNvPr>
            <p:cNvPicPr>
              <a:picLocks noChangeAspect="1"/>
            </p:cNvPicPr>
            <p:nvPr/>
          </p:nvPicPr>
          <p:blipFill>
            <a:blip r:embed="rId2">
              <a:duotone>
                <a:schemeClr val="accent4">
                  <a:shade val="45000"/>
                  <a:satMod val="135000"/>
                </a:schemeClr>
                <a:prstClr val="white"/>
              </a:duotone>
            </a:blip>
            <a:stretch>
              <a:fillRect/>
            </a:stretch>
          </p:blipFill>
          <p:spPr>
            <a:xfrm>
              <a:off x="95534" y="109182"/>
              <a:ext cx="2429301" cy="807486"/>
            </a:xfrm>
            <a:prstGeom prst="rect">
              <a:avLst/>
            </a:prstGeom>
          </p:spPr>
        </p:pic>
        <p:sp>
          <p:nvSpPr>
            <p:cNvPr id="11" name="CuadroTexto 28"/>
            <p:cNvSpPr txBox="1"/>
            <p:nvPr/>
          </p:nvSpPr>
          <p:spPr>
            <a:xfrm>
              <a:off x="928048" y="342025"/>
              <a:ext cx="1596787" cy="523220"/>
            </a:xfrm>
            <a:prstGeom prst="rect">
              <a:avLst/>
            </a:prstGeom>
            <a:noFill/>
          </p:spPr>
          <p:txBody>
            <a:bodyPr wrap="square" rtlCol="0">
              <a:spAutoFit/>
            </a:bodyPr>
            <a:lstStyle/>
            <a:p>
              <a:r>
                <a:rPr lang="es-MX" sz="1400" b="1" dirty="0"/>
                <a:t>Estructura</a:t>
              </a:r>
            </a:p>
            <a:p>
              <a:r>
                <a:rPr lang="es-MX" sz="1400" b="1" dirty="0"/>
                <a:t>De la Tesis</a:t>
              </a:r>
            </a:p>
          </p:txBody>
        </p:sp>
      </p:grpSp>
      <p:graphicFrame>
        <p:nvGraphicFramePr>
          <p:cNvPr id="2" name="Diagrama 1"/>
          <p:cNvGraphicFramePr/>
          <p:nvPr>
            <p:extLst>
              <p:ext uri="{D42A27DB-BD31-4B8C-83A1-F6EECF244321}">
                <p14:modId xmlns:p14="http://schemas.microsoft.com/office/powerpoint/2010/main" val="3476842666"/>
              </p:ext>
            </p:extLst>
          </p:nvPr>
        </p:nvGraphicFramePr>
        <p:xfrm>
          <a:off x="262558" y="342402"/>
          <a:ext cx="11737304"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7905426"/>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7374627" y="92764"/>
            <a:ext cx="3905155" cy="817245"/>
          </a:xfrm>
          <a:prstGeom prst="flowChartAlternateProcess">
            <a:avLst/>
          </a:prstGeom>
          <a:ln w="28575">
            <a:solidFill>
              <a:srgbClr val="FFC409"/>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s-EC"/>
            </a:defPPr>
            <a:lvl1pPr>
              <a:defRPr sz="1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dirty="0"/>
              <a:t>Determinar si las habilidades directivas influyen el clima organizacional de la Universidad de las Fuerzas Armadas - ESPE.</a:t>
            </a:r>
            <a:endParaRPr lang="es-MX" dirty="0"/>
          </a:p>
        </p:txBody>
      </p:sp>
      <p:pic>
        <p:nvPicPr>
          <p:cNvPr id="12" name="Imagen 2" descr="Imagen que contiene cuarto&#10;&#10;Descripción generada con confianza muy alta">
            <a:extLst>
              <a:ext uri="{FF2B5EF4-FFF2-40B4-BE49-F238E27FC236}">
                <a16:creationId xmlns:a16="http://schemas.microsoft.com/office/drawing/2014/main" xmlns="" id="{AE78FB52-C311-4B69-9745-BB541BA820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933488">
            <a:off x="6209367" y="-14443"/>
            <a:ext cx="1288718" cy="866281"/>
          </a:xfrm>
          <a:prstGeom prst="rect">
            <a:avLst/>
          </a:prstGeom>
        </p:spPr>
      </p:pic>
      <p:sp>
        <p:nvSpPr>
          <p:cNvPr id="13" name="Elipse 12"/>
          <p:cNvSpPr/>
          <p:nvPr/>
        </p:nvSpPr>
        <p:spPr>
          <a:xfrm>
            <a:off x="6827859" y="255786"/>
            <a:ext cx="469709" cy="4448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4</a:t>
            </a:r>
          </a:p>
        </p:txBody>
      </p:sp>
      <p:grpSp>
        <p:nvGrpSpPr>
          <p:cNvPr id="14" name="Grupo 1"/>
          <p:cNvGrpSpPr/>
          <p:nvPr/>
        </p:nvGrpSpPr>
        <p:grpSpPr>
          <a:xfrm>
            <a:off x="122832" y="109184"/>
            <a:ext cx="2426034" cy="806400"/>
            <a:chOff x="98801" y="2861804"/>
            <a:chExt cx="2426034" cy="806400"/>
          </a:xfrm>
        </p:grpSpPr>
        <p:pic>
          <p:nvPicPr>
            <p:cNvPr id="15" name="Imagen 14">
              <a:extLst>
                <a:ext uri="{FF2B5EF4-FFF2-40B4-BE49-F238E27FC236}">
                  <a16:creationId xmlns:a16="http://schemas.microsoft.com/office/drawing/2014/main" xmlns="" id="{86B8B1FC-DA2B-2F48-B417-885A8A92E1EE}"/>
                </a:ext>
              </a:extLst>
            </p:cNvPr>
            <p:cNvPicPr>
              <a:picLocks noChangeAspect="1"/>
            </p:cNvPicPr>
            <p:nvPr/>
          </p:nvPicPr>
          <p:blipFill>
            <a:blip r:embed="rId3"/>
            <a:stretch>
              <a:fillRect/>
            </a:stretch>
          </p:blipFill>
          <p:spPr>
            <a:xfrm>
              <a:off x="98801" y="2861804"/>
              <a:ext cx="2426034" cy="806400"/>
            </a:xfrm>
            <a:prstGeom prst="rect">
              <a:avLst/>
            </a:prstGeom>
          </p:spPr>
        </p:pic>
        <p:grpSp>
          <p:nvGrpSpPr>
            <p:cNvPr id="16" name="Grupo 15"/>
            <p:cNvGrpSpPr/>
            <p:nvPr/>
          </p:nvGrpSpPr>
          <p:grpSpPr>
            <a:xfrm>
              <a:off x="119530" y="3070255"/>
              <a:ext cx="2341965" cy="580801"/>
              <a:chOff x="81886" y="3054241"/>
              <a:chExt cx="2341965" cy="580801"/>
            </a:xfrm>
          </p:grpSpPr>
          <p:sp>
            <p:nvSpPr>
              <p:cNvPr id="17" name="CuadroTexto 16"/>
              <p:cNvSpPr txBox="1"/>
              <p:nvPr/>
            </p:nvSpPr>
            <p:spPr>
              <a:xfrm>
                <a:off x="81886" y="3054241"/>
                <a:ext cx="832514" cy="461665"/>
              </a:xfrm>
              <a:prstGeom prst="rect">
                <a:avLst/>
              </a:prstGeom>
              <a:noFill/>
            </p:spPr>
            <p:txBody>
              <a:bodyPr wrap="square" rtlCol="0">
                <a:spAutoFit/>
              </a:bodyPr>
              <a:lstStyle/>
              <a:p>
                <a:pPr algn="ctr"/>
                <a:r>
                  <a:rPr lang="es-MX" sz="1200" b="1" dirty="0"/>
                  <a:t>Capítulo IV</a:t>
                </a:r>
              </a:p>
            </p:txBody>
          </p:sp>
          <p:sp>
            <p:nvSpPr>
              <p:cNvPr id="18" name="CuadroTexto 17"/>
              <p:cNvSpPr txBox="1"/>
              <p:nvPr/>
            </p:nvSpPr>
            <p:spPr>
              <a:xfrm>
                <a:off x="827064" y="3111822"/>
                <a:ext cx="1596787" cy="523220"/>
              </a:xfrm>
              <a:prstGeom prst="rect">
                <a:avLst/>
              </a:prstGeom>
              <a:noFill/>
            </p:spPr>
            <p:txBody>
              <a:bodyPr wrap="square" rtlCol="0">
                <a:spAutoFit/>
              </a:bodyPr>
              <a:lstStyle/>
              <a:p>
                <a:r>
                  <a:rPr lang="es-MX" sz="1400" b="1" dirty="0"/>
                  <a:t>Resultados</a:t>
                </a:r>
              </a:p>
              <a:p>
                <a:r>
                  <a:rPr lang="es-MX" sz="1400" b="1" dirty="0"/>
                  <a:t>Correlación</a:t>
                </a:r>
              </a:p>
            </p:txBody>
          </p:sp>
        </p:grpSp>
      </p:grpSp>
      <p:pic>
        <p:nvPicPr>
          <p:cNvPr id="20" name="Imagen 19"/>
          <p:cNvPicPr/>
          <p:nvPr/>
        </p:nvPicPr>
        <p:blipFill>
          <a:blip r:embed="rId4">
            <a:extLst>
              <a:ext uri="{28A0092B-C50C-407E-A947-70E740481C1C}">
                <a14:useLocalDpi xmlns:a14="http://schemas.microsoft.com/office/drawing/2010/main" val="0"/>
              </a:ext>
            </a:extLst>
          </a:blip>
          <a:srcRect/>
          <a:stretch>
            <a:fillRect/>
          </a:stretch>
        </p:blipFill>
        <p:spPr bwMode="auto">
          <a:xfrm>
            <a:off x="2124572" y="1119633"/>
            <a:ext cx="9567111" cy="2540931"/>
          </a:xfrm>
          <a:prstGeom prst="rect">
            <a:avLst/>
          </a:prstGeom>
          <a:noFill/>
          <a:ln>
            <a:noFill/>
          </a:ln>
        </p:spPr>
      </p:pic>
      <p:pic>
        <p:nvPicPr>
          <p:cNvPr id="3" name="Imagen 2"/>
          <p:cNvPicPr>
            <a:picLocks noChangeAspect="1"/>
          </p:cNvPicPr>
          <p:nvPr/>
        </p:nvPicPr>
        <p:blipFill rotWithShape="1">
          <a:blip r:embed="rId5">
            <a:clrChange>
              <a:clrFrom>
                <a:srgbClr val="E5E5E5"/>
              </a:clrFrom>
              <a:clrTo>
                <a:srgbClr val="E5E5E5">
                  <a:alpha val="0"/>
                </a:srgbClr>
              </a:clrTo>
            </a:clrChange>
            <a:extLst>
              <a:ext uri="{28A0092B-C50C-407E-A947-70E740481C1C}">
                <a14:useLocalDpi xmlns:a14="http://schemas.microsoft.com/office/drawing/2010/main" val="0"/>
              </a:ext>
            </a:extLst>
          </a:blip>
          <a:srcRect l="13771" t="35912" r="16186" b="24175"/>
          <a:stretch/>
        </p:blipFill>
        <p:spPr>
          <a:xfrm>
            <a:off x="593522" y="3637155"/>
            <a:ext cx="4138146" cy="1212905"/>
          </a:xfrm>
          <a:prstGeom prst="rect">
            <a:avLst/>
          </a:prstGeom>
        </p:spPr>
      </p:pic>
      <p:pic>
        <p:nvPicPr>
          <p:cNvPr id="24" name="Imagen 23"/>
          <p:cNvPicPr>
            <a:picLocks noChangeAspect="1"/>
          </p:cNvPicPr>
          <p:nvPr/>
        </p:nvPicPr>
        <p:blipFill rotWithShape="1">
          <a:blip r:embed="rId5">
            <a:clrChange>
              <a:clrFrom>
                <a:srgbClr val="E5E5E5"/>
              </a:clrFrom>
              <a:clrTo>
                <a:srgbClr val="E5E5E5">
                  <a:alpha val="0"/>
                </a:srgbClr>
              </a:clrTo>
            </a:clrChange>
            <a:extLst>
              <a:ext uri="{28A0092B-C50C-407E-A947-70E740481C1C}">
                <a14:useLocalDpi xmlns:a14="http://schemas.microsoft.com/office/drawing/2010/main" val="0"/>
              </a:ext>
            </a:extLst>
          </a:blip>
          <a:srcRect l="13771" t="35912" r="16186" b="24175"/>
          <a:stretch/>
        </p:blipFill>
        <p:spPr>
          <a:xfrm>
            <a:off x="4843879" y="3637155"/>
            <a:ext cx="4138146" cy="1212905"/>
          </a:xfrm>
          <a:prstGeom prst="rect">
            <a:avLst/>
          </a:prstGeom>
        </p:spPr>
      </p:pic>
      <p:pic>
        <p:nvPicPr>
          <p:cNvPr id="25" name="Imagen 24"/>
          <p:cNvPicPr>
            <a:picLocks noChangeAspect="1"/>
          </p:cNvPicPr>
          <p:nvPr/>
        </p:nvPicPr>
        <p:blipFill rotWithShape="1">
          <a:blip r:embed="rId5">
            <a:clrChange>
              <a:clrFrom>
                <a:srgbClr val="E5E5E5"/>
              </a:clrFrom>
              <a:clrTo>
                <a:srgbClr val="E5E5E5">
                  <a:alpha val="0"/>
                </a:srgbClr>
              </a:clrTo>
            </a:clrChange>
            <a:extLst>
              <a:ext uri="{28A0092B-C50C-407E-A947-70E740481C1C}">
                <a14:useLocalDpi xmlns:a14="http://schemas.microsoft.com/office/drawing/2010/main" val="0"/>
              </a:ext>
            </a:extLst>
          </a:blip>
          <a:srcRect l="13771" t="35912" r="43490" b="24175"/>
          <a:stretch/>
        </p:blipFill>
        <p:spPr>
          <a:xfrm>
            <a:off x="9094236" y="3637155"/>
            <a:ext cx="2525003" cy="1212905"/>
          </a:xfrm>
          <a:prstGeom prst="rect">
            <a:avLst/>
          </a:prstGeom>
        </p:spPr>
      </p:pic>
      <p:sp>
        <p:nvSpPr>
          <p:cNvPr id="4" name="Elipse 3"/>
          <p:cNvSpPr/>
          <p:nvPr/>
        </p:nvSpPr>
        <p:spPr>
          <a:xfrm>
            <a:off x="752520" y="4027582"/>
            <a:ext cx="518150" cy="48153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700" b="1" dirty="0">
                <a:solidFill>
                  <a:schemeClr val="tx1"/>
                </a:solidFill>
              </a:rPr>
              <a:t>1</a:t>
            </a:r>
          </a:p>
        </p:txBody>
      </p:sp>
      <p:sp>
        <p:nvSpPr>
          <p:cNvPr id="26" name="Elipse 25"/>
          <p:cNvSpPr/>
          <p:nvPr/>
        </p:nvSpPr>
        <p:spPr>
          <a:xfrm>
            <a:off x="5015086" y="4002838"/>
            <a:ext cx="518150" cy="48153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700" b="1" dirty="0">
                <a:solidFill>
                  <a:schemeClr val="tx1"/>
                </a:solidFill>
              </a:rPr>
              <a:t>0,01 a 0,19 </a:t>
            </a:r>
          </a:p>
        </p:txBody>
      </p:sp>
      <p:sp>
        <p:nvSpPr>
          <p:cNvPr id="27" name="Elipse 26"/>
          <p:cNvSpPr/>
          <p:nvPr/>
        </p:nvSpPr>
        <p:spPr>
          <a:xfrm>
            <a:off x="9263558" y="4002837"/>
            <a:ext cx="518150" cy="48153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700" b="1" dirty="0">
                <a:solidFill>
                  <a:schemeClr val="tx1"/>
                </a:solidFill>
              </a:rPr>
              <a:t>0,70 a 0,89 </a:t>
            </a:r>
          </a:p>
        </p:txBody>
      </p:sp>
      <p:sp>
        <p:nvSpPr>
          <p:cNvPr id="28" name="Elipse 27"/>
          <p:cNvSpPr/>
          <p:nvPr/>
        </p:nvSpPr>
        <p:spPr>
          <a:xfrm>
            <a:off x="1588464" y="4030015"/>
            <a:ext cx="518150" cy="481537"/>
          </a:xfrm>
          <a:prstGeom prst="ellipse">
            <a:avLst/>
          </a:prstGeom>
          <a:solidFill>
            <a:srgbClr val="00FFCC"/>
          </a:solidFill>
          <a:ln>
            <a:solidFill>
              <a:srgbClr val="00FFCC"/>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MX" sz="700" b="1" dirty="0">
                <a:solidFill>
                  <a:schemeClr val="tx1"/>
                </a:solidFill>
              </a:rPr>
              <a:t>0,90 a 0,99 </a:t>
            </a:r>
            <a:endParaRPr lang="es-ES" sz="700" b="1" dirty="0">
              <a:solidFill>
                <a:schemeClr val="tx1"/>
              </a:solidFill>
            </a:endParaRPr>
          </a:p>
        </p:txBody>
      </p:sp>
      <p:sp>
        <p:nvSpPr>
          <p:cNvPr id="29" name="Elipse 28"/>
          <p:cNvSpPr/>
          <p:nvPr/>
        </p:nvSpPr>
        <p:spPr>
          <a:xfrm>
            <a:off x="5823448" y="4001504"/>
            <a:ext cx="518150" cy="481537"/>
          </a:xfrm>
          <a:prstGeom prst="ellipse">
            <a:avLst/>
          </a:prstGeom>
          <a:solidFill>
            <a:srgbClr val="00FFCC"/>
          </a:solidFill>
          <a:ln>
            <a:solidFill>
              <a:srgbClr val="00FFCC"/>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700" b="1" dirty="0">
                <a:solidFill>
                  <a:schemeClr val="tx1"/>
                </a:solidFill>
              </a:rPr>
              <a:t>0</a:t>
            </a:r>
          </a:p>
        </p:txBody>
      </p:sp>
      <p:sp>
        <p:nvSpPr>
          <p:cNvPr id="30" name="Elipse 29"/>
          <p:cNvSpPr/>
          <p:nvPr/>
        </p:nvSpPr>
        <p:spPr>
          <a:xfrm>
            <a:off x="10080564" y="4001504"/>
            <a:ext cx="518150" cy="481537"/>
          </a:xfrm>
          <a:prstGeom prst="ellipse">
            <a:avLst/>
          </a:prstGeom>
          <a:solidFill>
            <a:srgbClr val="00FFCC"/>
          </a:solidFill>
          <a:ln>
            <a:solidFill>
              <a:srgbClr val="00FFCC"/>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MX" sz="700" b="1" dirty="0">
                <a:solidFill>
                  <a:schemeClr val="tx1"/>
                </a:solidFill>
              </a:rPr>
              <a:t>0,90 a 0,99 </a:t>
            </a:r>
            <a:endParaRPr lang="es-ES" sz="700" b="1" dirty="0">
              <a:solidFill>
                <a:schemeClr val="tx1"/>
              </a:solidFill>
            </a:endParaRPr>
          </a:p>
        </p:txBody>
      </p:sp>
      <p:sp>
        <p:nvSpPr>
          <p:cNvPr id="31" name="Elipse 30"/>
          <p:cNvSpPr/>
          <p:nvPr/>
        </p:nvSpPr>
        <p:spPr>
          <a:xfrm>
            <a:off x="2405470" y="4027582"/>
            <a:ext cx="518150" cy="481537"/>
          </a:xfrm>
          <a:prstGeom prst="ellipse">
            <a:avLst/>
          </a:prstGeom>
          <a:solidFill>
            <a:srgbClr val="FFFF66"/>
          </a:solidFill>
          <a:ln>
            <a:solidFill>
              <a:srgbClr val="FFFF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700" b="1" dirty="0">
                <a:solidFill>
                  <a:schemeClr val="tx1"/>
                </a:solidFill>
              </a:rPr>
              <a:t>0,70 a 0,89 </a:t>
            </a:r>
          </a:p>
        </p:txBody>
      </p:sp>
      <p:sp>
        <p:nvSpPr>
          <p:cNvPr id="32" name="Elipse 31"/>
          <p:cNvSpPr/>
          <p:nvPr/>
        </p:nvSpPr>
        <p:spPr>
          <a:xfrm>
            <a:off x="6649053" y="4025709"/>
            <a:ext cx="518150" cy="481537"/>
          </a:xfrm>
          <a:prstGeom prst="ellipse">
            <a:avLst/>
          </a:prstGeom>
          <a:solidFill>
            <a:srgbClr val="FFFF66"/>
          </a:solidFill>
          <a:ln>
            <a:solidFill>
              <a:srgbClr val="FFFF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700" b="1" dirty="0" smtClean="0">
                <a:solidFill>
                  <a:schemeClr val="tx1"/>
                </a:solidFill>
              </a:rPr>
              <a:t>0,01 </a:t>
            </a:r>
            <a:r>
              <a:rPr lang="es-ES" sz="700" b="1" dirty="0">
                <a:solidFill>
                  <a:schemeClr val="tx1"/>
                </a:solidFill>
              </a:rPr>
              <a:t>a 0,19 </a:t>
            </a:r>
          </a:p>
        </p:txBody>
      </p:sp>
      <p:sp>
        <p:nvSpPr>
          <p:cNvPr id="33" name="Elipse 32"/>
          <p:cNvSpPr/>
          <p:nvPr/>
        </p:nvSpPr>
        <p:spPr>
          <a:xfrm>
            <a:off x="10897570" y="4011337"/>
            <a:ext cx="518150" cy="481537"/>
          </a:xfrm>
          <a:prstGeom prst="ellipse">
            <a:avLst/>
          </a:prstGeom>
          <a:solidFill>
            <a:srgbClr val="FFFF66"/>
          </a:solidFill>
          <a:ln>
            <a:solidFill>
              <a:srgbClr val="FFFF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700" b="1" dirty="0">
                <a:solidFill>
                  <a:schemeClr val="tx1"/>
                </a:solidFill>
              </a:rPr>
              <a:t>-</a:t>
            </a:r>
            <a:r>
              <a:rPr lang="es-ES" sz="700" b="1" dirty="0" smtClean="0">
                <a:solidFill>
                  <a:schemeClr val="tx1"/>
                </a:solidFill>
              </a:rPr>
              <a:t>1</a:t>
            </a:r>
            <a:endParaRPr lang="es-ES" sz="700" b="1" dirty="0">
              <a:solidFill>
                <a:schemeClr val="tx1"/>
              </a:solidFill>
            </a:endParaRPr>
          </a:p>
        </p:txBody>
      </p:sp>
      <p:sp>
        <p:nvSpPr>
          <p:cNvPr id="34" name="Elipse 33"/>
          <p:cNvSpPr/>
          <p:nvPr/>
        </p:nvSpPr>
        <p:spPr>
          <a:xfrm>
            <a:off x="3241414" y="4027583"/>
            <a:ext cx="518150" cy="481537"/>
          </a:xfrm>
          <a:prstGeom prst="ellipse">
            <a:avLst/>
          </a:prstGeom>
          <a:solidFill>
            <a:schemeClr val="accent2">
              <a:lumMod val="40000"/>
              <a:lumOff val="60000"/>
            </a:schemeClr>
          </a:solidFill>
          <a:ln>
            <a:solidFill>
              <a:schemeClr val="accent2">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700" b="1" dirty="0">
                <a:solidFill>
                  <a:schemeClr val="tx1"/>
                </a:solidFill>
              </a:rPr>
              <a:t>0,40 a 0,69 </a:t>
            </a:r>
          </a:p>
        </p:txBody>
      </p:sp>
      <p:sp>
        <p:nvSpPr>
          <p:cNvPr id="35" name="Elipse 34"/>
          <p:cNvSpPr/>
          <p:nvPr/>
        </p:nvSpPr>
        <p:spPr>
          <a:xfrm>
            <a:off x="7490646" y="4027583"/>
            <a:ext cx="518150" cy="481537"/>
          </a:xfrm>
          <a:prstGeom prst="ellipse">
            <a:avLst/>
          </a:prstGeom>
          <a:solidFill>
            <a:schemeClr val="accent2">
              <a:lumMod val="40000"/>
              <a:lumOff val="60000"/>
            </a:schemeClr>
          </a:solidFill>
          <a:ln>
            <a:solidFill>
              <a:schemeClr val="accent2">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700" b="1" dirty="0">
                <a:solidFill>
                  <a:schemeClr val="tx1"/>
                </a:solidFill>
              </a:rPr>
              <a:t>0,20 a 0,39 </a:t>
            </a:r>
          </a:p>
        </p:txBody>
      </p:sp>
      <p:sp>
        <p:nvSpPr>
          <p:cNvPr id="36" name="Elipse 35"/>
          <p:cNvSpPr/>
          <p:nvPr/>
        </p:nvSpPr>
        <p:spPr>
          <a:xfrm>
            <a:off x="4079832" y="4027583"/>
            <a:ext cx="518150" cy="481537"/>
          </a:xfrm>
          <a:prstGeom prst="ellipse">
            <a:avLst/>
          </a:prstGeom>
          <a:solidFill>
            <a:srgbClr val="7030A0"/>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700" b="1" dirty="0">
                <a:solidFill>
                  <a:schemeClr val="tx1"/>
                </a:solidFill>
              </a:rPr>
              <a:t>0,20 a 0,39 </a:t>
            </a:r>
          </a:p>
        </p:txBody>
      </p:sp>
      <p:sp>
        <p:nvSpPr>
          <p:cNvPr id="37" name="Elipse 36"/>
          <p:cNvSpPr/>
          <p:nvPr/>
        </p:nvSpPr>
        <p:spPr>
          <a:xfrm>
            <a:off x="8327454" y="4027583"/>
            <a:ext cx="518150" cy="481537"/>
          </a:xfrm>
          <a:prstGeom prst="ellipse">
            <a:avLst/>
          </a:prstGeom>
          <a:solidFill>
            <a:srgbClr val="7030A0"/>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700" b="1" dirty="0">
                <a:solidFill>
                  <a:schemeClr val="tx1"/>
                </a:solidFill>
              </a:rPr>
              <a:t>0,40 a 0,69 </a:t>
            </a:r>
          </a:p>
        </p:txBody>
      </p:sp>
      <p:sp>
        <p:nvSpPr>
          <p:cNvPr id="5" name="Rectángulo 4"/>
          <p:cNvSpPr/>
          <p:nvPr/>
        </p:nvSpPr>
        <p:spPr>
          <a:xfrm>
            <a:off x="458048" y="4850060"/>
            <a:ext cx="1028646" cy="646331"/>
          </a:xfrm>
          <a:prstGeom prst="rect">
            <a:avLst/>
          </a:prstGeom>
        </p:spPr>
        <p:txBody>
          <a:bodyPr wrap="square">
            <a:spAutoFit/>
          </a:bodyPr>
          <a:lstStyle/>
          <a:p>
            <a:r>
              <a:rPr lang="es-MX" sz="1200" dirty="0">
                <a:ea typeface="Times New Roman" panose="02020603050405020304" pitchFamily="18" charset="0"/>
              </a:rPr>
              <a:t>Correlación positiva perfecta</a:t>
            </a:r>
            <a:endParaRPr lang="es-ES" sz="1200" dirty="0"/>
          </a:p>
        </p:txBody>
      </p:sp>
      <p:sp>
        <p:nvSpPr>
          <p:cNvPr id="6" name="Rectángulo 5"/>
          <p:cNvSpPr/>
          <p:nvPr/>
        </p:nvSpPr>
        <p:spPr>
          <a:xfrm>
            <a:off x="1297977" y="4850060"/>
            <a:ext cx="1029600" cy="276999"/>
          </a:xfrm>
          <a:prstGeom prst="rect">
            <a:avLst/>
          </a:prstGeom>
        </p:spPr>
        <p:txBody>
          <a:bodyPr wrap="square">
            <a:spAutoFit/>
          </a:bodyPr>
          <a:lstStyle/>
          <a:p>
            <a:r>
              <a:rPr lang="es-MX" sz="1200" dirty="0">
                <a:ea typeface="Times New Roman" panose="02020603050405020304" pitchFamily="18" charset="0"/>
              </a:rPr>
              <a:t>Correlación positiva muy fuerte</a:t>
            </a:r>
            <a:endParaRPr lang="es-ES" sz="1200" dirty="0">
              <a:ea typeface="Times New Roman" panose="02020603050405020304" pitchFamily="18" charset="0"/>
            </a:endParaRPr>
          </a:p>
        </p:txBody>
      </p:sp>
      <p:sp>
        <p:nvSpPr>
          <p:cNvPr id="38" name="Rectángulo 37"/>
          <p:cNvSpPr/>
          <p:nvPr/>
        </p:nvSpPr>
        <p:spPr>
          <a:xfrm>
            <a:off x="2191149" y="4850059"/>
            <a:ext cx="1029600" cy="646331"/>
          </a:xfrm>
          <a:prstGeom prst="rect">
            <a:avLst/>
          </a:prstGeom>
        </p:spPr>
        <p:txBody>
          <a:bodyPr wrap="square">
            <a:spAutoFit/>
          </a:bodyPr>
          <a:lstStyle/>
          <a:p>
            <a:r>
              <a:rPr lang="es-MX" sz="1200" dirty="0">
                <a:ea typeface="Times New Roman" panose="02020603050405020304" pitchFamily="18" charset="0"/>
              </a:rPr>
              <a:t>Correlación positiva fuerte</a:t>
            </a:r>
            <a:endParaRPr lang="es-ES" sz="1200" dirty="0">
              <a:ea typeface="Times New Roman" panose="02020603050405020304" pitchFamily="18" charset="0"/>
            </a:endParaRPr>
          </a:p>
        </p:txBody>
      </p:sp>
      <p:sp>
        <p:nvSpPr>
          <p:cNvPr id="39" name="Rectángulo 38"/>
          <p:cNvSpPr/>
          <p:nvPr/>
        </p:nvSpPr>
        <p:spPr>
          <a:xfrm>
            <a:off x="2998862" y="4859121"/>
            <a:ext cx="1029600" cy="646331"/>
          </a:xfrm>
          <a:prstGeom prst="rect">
            <a:avLst/>
          </a:prstGeom>
        </p:spPr>
        <p:txBody>
          <a:bodyPr wrap="square">
            <a:spAutoFit/>
          </a:bodyPr>
          <a:lstStyle/>
          <a:p>
            <a:r>
              <a:rPr lang="es-MX" sz="1200" dirty="0">
                <a:ea typeface="Times New Roman" panose="02020603050405020304" pitchFamily="18" charset="0"/>
              </a:rPr>
              <a:t>Correlación positiva moderada</a:t>
            </a:r>
            <a:endParaRPr lang="es-ES" sz="1200" dirty="0">
              <a:ea typeface="Times New Roman" panose="02020603050405020304" pitchFamily="18" charset="0"/>
            </a:endParaRPr>
          </a:p>
        </p:txBody>
      </p:sp>
      <p:sp>
        <p:nvSpPr>
          <p:cNvPr id="40" name="Rectángulo 39"/>
          <p:cNvSpPr/>
          <p:nvPr/>
        </p:nvSpPr>
        <p:spPr>
          <a:xfrm>
            <a:off x="3892034" y="4850058"/>
            <a:ext cx="1029600" cy="646331"/>
          </a:xfrm>
          <a:prstGeom prst="rect">
            <a:avLst/>
          </a:prstGeom>
        </p:spPr>
        <p:txBody>
          <a:bodyPr wrap="square">
            <a:spAutoFit/>
          </a:bodyPr>
          <a:lstStyle/>
          <a:p>
            <a:r>
              <a:rPr lang="es-MX" sz="1200" dirty="0">
                <a:ea typeface="Times New Roman" panose="02020603050405020304" pitchFamily="18" charset="0"/>
              </a:rPr>
              <a:t>Correlación positiva débil</a:t>
            </a:r>
            <a:endParaRPr lang="es-ES" sz="1200" dirty="0">
              <a:ea typeface="Times New Roman" panose="02020603050405020304" pitchFamily="18" charset="0"/>
            </a:endParaRPr>
          </a:p>
        </p:txBody>
      </p:sp>
      <p:sp>
        <p:nvSpPr>
          <p:cNvPr id="41" name="Rectángulo 40"/>
          <p:cNvSpPr/>
          <p:nvPr/>
        </p:nvSpPr>
        <p:spPr>
          <a:xfrm>
            <a:off x="4793848" y="4850058"/>
            <a:ext cx="1029600" cy="646331"/>
          </a:xfrm>
          <a:prstGeom prst="rect">
            <a:avLst/>
          </a:prstGeom>
        </p:spPr>
        <p:txBody>
          <a:bodyPr wrap="square">
            <a:spAutoFit/>
          </a:bodyPr>
          <a:lstStyle/>
          <a:p>
            <a:r>
              <a:rPr lang="es-MX" sz="1200" dirty="0">
                <a:ea typeface="Times New Roman" panose="02020603050405020304" pitchFamily="18" charset="0"/>
              </a:rPr>
              <a:t>Correlación positiva muy débil</a:t>
            </a:r>
            <a:endParaRPr lang="es-ES" sz="1200" dirty="0">
              <a:ea typeface="Times New Roman" panose="02020603050405020304" pitchFamily="18" charset="0"/>
            </a:endParaRPr>
          </a:p>
        </p:txBody>
      </p:sp>
      <p:sp>
        <p:nvSpPr>
          <p:cNvPr id="42" name="Rectángulo 41"/>
          <p:cNvSpPr/>
          <p:nvPr/>
        </p:nvSpPr>
        <p:spPr>
          <a:xfrm>
            <a:off x="5695662" y="4850058"/>
            <a:ext cx="1029600" cy="461665"/>
          </a:xfrm>
          <a:prstGeom prst="rect">
            <a:avLst/>
          </a:prstGeom>
        </p:spPr>
        <p:txBody>
          <a:bodyPr wrap="square">
            <a:spAutoFit/>
          </a:bodyPr>
          <a:lstStyle/>
          <a:p>
            <a:r>
              <a:rPr lang="es-MX" sz="1200" dirty="0">
                <a:ea typeface="Times New Roman" panose="02020603050405020304" pitchFamily="18" charset="0"/>
              </a:rPr>
              <a:t>Correlación nula</a:t>
            </a:r>
            <a:endParaRPr lang="es-ES" sz="1200" dirty="0">
              <a:ea typeface="Times New Roman" panose="02020603050405020304" pitchFamily="18" charset="0"/>
            </a:endParaRPr>
          </a:p>
        </p:txBody>
      </p:sp>
      <p:sp>
        <p:nvSpPr>
          <p:cNvPr id="43" name="Rectángulo 42"/>
          <p:cNvSpPr/>
          <p:nvPr/>
        </p:nvSpPr>
        <p:spPr>
          <a:xfrm>
            <a:off x="6519261" y="4850058"/>
            <a:ext cx="1029600" cy="646331"/>
          </a:xfrm>
          <a:prstGeom prst="rect">
            <a:avLst/>
          </a:prstGeom>
        </p:spPr>
        <p:txBody>
          <a:bodyPr wrap="square">
            <a:spAutoFit/>
          </a:bodyPr>
          <a:lstStyle/>
          <a:p>
            <a:r>
              <a:rPr lang="es-MX" sz="1200" dirty="0">
                <a:ea typeface="Times New Roman" panose="02020603050405020304" pitchFamily="18" charset="0"/>
              </a:rPr>
              <a:t>Correlación negativa muy débil</a:t>
            </a:r>
            <a:endParaRPr lang="es-ES" sz="1200" dirty="0">
              <a:ea typeface="Times New Roman" panose="02020603050405020304" pitchFamily="18" charset="0"/>
            </a:endParaRPr>
          </a:p>
        </p:txBody>
      </p:sp>
      <p:sp>
        <p:nvSpPr>
          <p:cNvPr id="44" name="Rectángulo 43"/>
          <p:cNvSpPr/>
          <p:nvPr/>
        </p:nvSpPr>
        <p:spPr>
          <a:xfrm>
            <a:off x="7415250" y="4850058"/>
            <a:ext cx="1029600" cy="646331"/>
          </a:xfrm>
          <a:prstGeom prst="rect">
            <a:avLst/>
          </a:prstGeom>
        </p:spPr>
        <p:txBody>
          <a:bodyPr wrap="square">
            <a:spAutoFit/>
          </a:bodyPr>
          <a:lstStyle/>
          <a:p>
            <a:r>
              <a:rPr lang="es-MX" sz="1200" dirty="0">
                <a:ea typeface="Times New Roman" panose="02020603050405020304" pitchFamily="18" charset="0"/>
              </a:rPr>
              <a:t>Correlación negativa débil</a:t>
            </a:r>
            <a:endParaRPr lang="es-ES" sz="1200" dirty="0">
              <a:ea typeface="Times New Roman" panose="02020603050405020304" pitchFamily="18" charset="0"/>
            </a:endParaRPr>
          </a:p>
        </p:txBody>
      </p:sp>
      <p:sp>
        <p:nvSpPr>
          <p:cNvPr id="45" name="Rectángulo 44"/>
          <p:cNvSpPr/>
          <p:nvPr/>
        </p:nvSpPr>
        <p:spPr>
          <a:xfrm>
            <a:off x="8233958" y="4850057"/>
            <a:ext cx="1029600" cy="646331"/>
          </a:xfrm>
          <a:prstGeom prst="rect">
            <a:avLst/>
          </a:prstGeom>
        </p:spPr>
        <p:txBody>
          <a:bodyPr wrap="square">
            <a:spAutoFit/>
          </a:bodyPr>
          <a:lstStyle/>
          <a:p>
            <a:r>
              <a:rPr lang="es-MX" sz="1200" dirty="0">
                <a:ea typeface="Times New Roman" panose="02020603050405020304" pitchFamily="18" charset="0"/>
              </a:rPr>
              <a:t>Correlación negativa moderada</a:t>
            </a:r>
            <a:endParaRPr lang="es-ES" sz="1200" dirty="0">
              <a:ea typeface="Times New Roman" panose="02020603050405020304" pitchFamily="18" charset="0"/>
            </a:endParaRPr>
          </a:p>
        </p:txBody>
      </p:sp>
      <p:sp>
        <p:nvSpPr>
          <p:cNvPr id="46" name="Rectángulo 45"/>
          <p:cNvSpPr/>
          <p:nvPr/>
        </p:nvSpPr>
        <p:spPr>
          <a:xfrm>
            <a:off x="10938940" y="4850057"/>
            <a:ext cx="1028646" cy="646331"/>
          </a:xfrm>
          <a:prstGeom prst="rect">
            <a:avLst/>
          </a:prstGeom>
        </p:spPr>
        <p:txBody>
          <a:bodyPr wrap="square">
            <a:spAutoFit/>
          </a:bodyPr>
          <a:lstStyle/>
          <a:p>
            <a:r>
              <a:rPr lang="es-MX" sz="1200" dirty="0">
                <a:ea typeface="Times New Roman" panose="02020603050405020304" pitchFamily="18" charset="0"/>
              </a:rPr>
              <a:t>Correlación negativa perfecta</a:t>
            </a:r>
            <a:endParaRPr lang="es-ES" sz="1200" dirty="0"/>
          </a:p>
        </p:txBody>
      </p:sp>
      <p:sp>
        <p:nvSpPr>
          <p:cNvPr id="47" name="Rectángulo 46"/>
          <p:cNvSpPr/>
          <p:nvPr/>
        </p:nvSpPr>
        <p:spPr>
          <a:xfrm>
            <a:off x="9975921" y="4859121"/>
            <a:ext cx="1029600" cy="646331"/>
          </a:xfrm>
          <a:prstGeom prst="rect">
            <a:avLst/>
          </a:prstGeom>
        </p:spPr>
        <p:txBody>
          <a:bodyPr wrap="square">
            <a:spAutoFit/>
          </a:bodyPr>
          <a:lstStyle/>
          <a:p>
            <a:r>
              <a:rPr lang="es-MX" sz="1200" dirty="0">
                <a:ea typeface="Times New Roman" panose="02020603050405020304" pitchFamily="18" charset="0"/>
              </a:rPr>
              <a:t>Correlación negativa muy fuerte</a:t>
            </a:r>
            <a:endParaRPr lang="es-ES" sz="1200" dirty="0">
              <a:ea typeface="Times New Roman" panose="02020603050405020304" pitchFamily="18" charset="0"/>
            </a:endParaRPr>
          </a:p>
        </p:txBody>
      </p:sp>
      <p:sp>
        <p:nvSpPr>
          <p:cNvPr id="48" name="Rectángulo 47"/>
          <p:cNvSpPr/>
          <p:nvPr/>
        </p:nvSpPr>
        <p:spPr>
          <a:xfrm>
            <a:off x="9140442" y="4859121"/>
            <a:ext cx="1029600" cy="646331"/>
          </a:xfrm>
          <a:prstGeom prst="rect">
            <a:avLst/>
          </a:prstGeom>
        </p:spPr>
        <p:txBody>
          <a:bodyPr wrap="square">
            <a:spAutoFit/>
          </a:bodyPr>
          <a:lstStyle/>
          <a:p>
            <a:r>
              <a:rPr lang="es-MX" sz="1200" dirty="0">
                <a:ea typeface="Times New Roman" panose="02020603050405020304" pitchFamily="18" charset="0"/>
              </a:rPr>
              <a:t>Correlación negativa fuerte</a:t>
            </a:r>
            <a:endParaRPr lang="es-ES" sz="1200" dirty="0">
              <a:ea typeface="Times New Roman" panose="02020603050405020304" pitchFamily="18" charset="0"/>
            </a:endParaRPr>
          </a:p>
        </p:txBody>
      </p:sp>
      <p:pic>
        <p:nvPicPr>
          <p:cNvPr id="19" name="Imagen 18" descr="http://www.scielo.org.co/img/revistas/rccp/v20n2/v20n2a10f1.jpg"/>
          <p:cNvPicPr/>
          <p:nvPr/>
        </p:nvPicPr>
        <p:blipFill>
          <a:blip r:embed="rId6">
            <a:extLst>
              <a:ext uri="{28A0092B-C50C-407E-A947-70E740481C1C}">
                <a14:useLocalDpi xmlns:a14="http://schemas.microsoft.com/office/drawing/2010/main"/>
              </a:ext>
            </a:extLst>
          </a:blip>
          <a:stretch>
            <a:fillRect/>
          </a:stretch>
        </p:blipFill>
        <p:spPr>
          <a:xfrm>
            <a:off x="170240" y="1924534"/>
            <a:ext cx="2612597" cy="1066290"/>
          </a:xfrm>
          <a:prstGeom prst="rect">
            <a:avLst/>
          </a:prstGeom>
        </p:spPr>
      </p:pic>
      <p:sp>
        <p:nvSpPr>
          <p:cNvPr id="49" name="Rectángulo 48"/>
          <p:cNvSpPr/>
          <p:nvPr/>
        </p:nvSpPr>
        <p:spPr>
          <a:xfrm>
            <a:off x="11301972" y="21535"/>
            <a:ext cx="822739" cy="584775"/>
          </a:xfrm>
          <a:prstGeom prst="rect">
            <a:avLst/>
          </a:prstGeom>
          <a:noFill/>
        </p:spPr>
        <p:txBody>
          <a:bodyPr wrap="square" lIns="91440" tIns="45720" rIns="91440" bIns="45720">
            <a:spAutoFit/>
          </a:bodyPr>
          <a:lstStyle/>
          <a:p>
            <a:pPr algn="ctr"/>
            <a:r>
              <a:rPr lang="es-E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H</a:t>
            </a:r>
            <a:r>
              <a:rPr lang="es-ES" sz="3200" b="1" baseline="-25000" dirty="0">
                <a:ln w="10160">
                  <a:solidFill>
                    <a:schemeClr val="accent5"/>
                  </a:solidFill>
                  <a:prstDash val="solid"/>
                </a:ln>
                <a:solidFill>
                  <a:srgbClr val="FFFFFF"/>
                </a:solidFill>
                <a:effectLst>
                  <a:outerShdw blurRad="38100" dist="22860" dir="5400000" algn="tl" rotWithShape="0">
                    <a:srgbClr val="000000">
                      <a:alpha val="30000"/>
                    </a:srgbClr>
                  </a:outerShdw>
                </a:effectLst>
              </a:rPr>
              <a:t>3</a:t>
            </a:r>
          </a:p>
        </p:txBody>
      </p:sp>
    </p:spTree>
    <p:extLst>
      <p:ext uri="{BB962C8B-B14F-4D97-AF65-F5344CB8AC3E}">
        <p14:creationId xmlns:p14="http://schemas.microsoft.com/office/powerpoint/2010/main" val="1087317937"/>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7497048" y="136705"/>
            <a:ext cx="3905155" cy="817245"/>
          </a:xfrm>
          <a:prstGeom prst="flowChartAlternateProcess">
            <a:avLst/>
          </a:prstGeom>
          <a:ln w="28575">
            <a:solidFill>
              <a:srgbClr val="FFC409"/>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s-EC"/>
            </a:defPPr>
            <a:lvl1pPr>
              <a:defRPr sz="1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dirty="0"/>
              <a:t>Determinar si las habilidades directivas influyen el clima organizacional de la Universidad de las Fuerzas Armadas - ESPE.</a:t>
            </a:r>
            <a:endParaRPr lang="es-MX" dirty="0"/>
          </a:p>
        </p:txBody>
      </p:sp>
      <p:pic>
        <p:nvPicPr>
          <p:cNvPr id="12" name="Imagen 2" descr="Imagen que contiene cuarto&#10;&#10;Descripción generada con confianza muy alta">
            <a:extLst>
              <a:ext uri="{FF2B5EF4-FFF2-40B4-BE49-F238E27FC236}">
                <a16:creationId xmlns:a16="http://schemas.microsoft.com/office/drawing/2014/main" xmlns="" id="{AE78FB52-C311-4B69-9745-BB541BA820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933488">
            <a:off x="6331788" y="29498"/>
            <a:ext cx="1288718" cy="866281"/>
          </a:xfrm>
          <a:prstGeom prst="rect">
            <a:avLst/>
          </a:prstGeom>
        </p:spPr>
      </p:pic>
      <p:sp>
        <p:nvSpPr>
          <p:cNvPr id="13" name="Elipse 12"/>
          <p:cNvSpPr/>
          <p:nvPr/>
        </p:nvSpPr>
        <p:spPr>
          <a:xfrm>
            <a:off x="6950280" y="299727"/>
            <a:ext cx="469709" cy="4448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4</a:t>
            </a:r>
          </a:p>
        </p:txBody>
      </p:sp>
      <p:grpSp>
        <p:nvGrpSpPr>
          <p:cNvPr id="14" name="Grupo 1"/>
          <p:cNvGrpSpPr/>
          <p:nvPr/>
        </p:nvGrpSpPr>
        <p:grpSpPr>
          <a:xfrm>
            <a:off x="122832" y="109184"/>
            <a:ext cx="2426034" cy="806400"/>
            <a:chOff x="98801" y="2861804"/>
            <a:chExt cx="2426034" cy="806400"/>
          </a:xfrm>
        </p:grpSpPr>
        <p:pic>
          <p:nvPicPr>
            <p:cNvPr id="15" name="Imagen 14">
              <a:extLst>
                <a:ext uri="{FF2B5EF4-FFF2-40B4-BE49-F238E27FC236}">
                  <a16:creationId xmlns:a16="http://schemas.microsoft.com/office/drawing/2014/main" xmlns="" id="{86B8B1FC-DA2B-2F48-B417-885A8A92E1EE}"/>
                </a:ext>
              </a:extLst>
            </p:cNvPr>
            <p:cNvPicPr>
              <a:picLocks noChangeAspect="1"/>
            </p:cNvPicPr>
            <p:nvPr/>
          </p:nvPicPr>
          <p:blipFill>
            <a:blip r:embed="rId3"/>
            <a:stretch>
              <a:fillRect/>
            </a:stretch>
          </p:blipFill>
          <p:spPr>
            <a:xfrm>
              <a:off x="98801" y="2861804"/>
              <a:ext cx="2426034" cy="806400"/>
            </a:xfrm>
            <a:prstGeom prst="rect">
              <a:avLst/>
            </a:prstGeom>
          </p:spPr>
        </p:pic>
        <p:grpSp>
          <p:nvGrpSpPr>
            <p:cNvPr id="16" name="Grupo 15"/>
            <p:cNvGrpSpPr/>
            <p:nvPr/>
          </p:nvGrpSpPr>
          <p:grpSpPr>
            <a:xfrm>
              <a:off x="119530" y="3070255"/>
              <a:ext cx="2341965" cy="580801"/>
              <a:chOff x="81886" y="3054241"/>
              <a:chExt cx="2341965" cy="580801"/>
            </a:xfrm>
          </p:grpSpPr>
          <p:sp>
            <p:nvSpPr>
              <p:cNvPr id="17" name="CuadroTexto 16"/>
              <p:cNvSpPr txBox="1"/>
              <p:nvPr/>
            </p:nvSpPr>
            <p:spPr>
              <a:xfrm>
                <a:off x="81886" y="3054241"/>
                <a:ext cx="832514" cy="461665"/>
              </a:xfrm>
              <a:prstGeom prst="rect">
                <a:avLst/>
              </a:prstGeom>
              <a:noFill/>
            </p:spPr>
            <p:txBody>
              <a:bodyPr wrap="square" rtlCol="0">
                <a:spAutoFit/>
              </a:bodyPr>
              <a:lstStyle/>
              <a:p>
                <a:pPr algn="ctr"/>
                <a:r>
                  <a:rPr lang="es-MX" sz="1200" b="1" dirty="0"/>
                  <a:t>Capítulo IV</a:t>
                </a:r>
              </a:p>
            </p:txBody>
          </p:sp>
          <p:sp>
            <p:nvSpPr>
              <p:cNvPr id="18" name="CuadroTexto 17"/>
              <p:cNvSpPr txBox="1"/>
              <p:nvPr/>
            </p:nvSpPr>
            <p:spPr>
              <a:xfrm>
                <a:off x="827064" y="3111822"/>
                <a:ext cx="1596787" cy="523220"/>
              </a:xfrm>
              <a:prstGeom prst="rect">
                <a:avLst/>
              </a:prstGeom>
              <a:noFill/>
            </p:spPr>
            <p:txBody>
              <a:bodyPr wrap="square" rtlCol="0">
                <a:spAutoFit/>
              </a:bodyPr>
              <a:lstStyle/>
              <a:p>
                <a:r>
                  <a:rPr lang="es-MX" sz="1400" b="1" dirty="0"/>
                  <a:t>Resultados</a:t>
                </a:r>
              </a:p>
              <a:p>
                <a:r>
                  <a:rPr lang="es-MX" sz="1400" b="1" dirty="0"/>
                  <a:t>Correlación</a:t>
                </a:r>
              </a:p>
            </p:txBody>
          </p:sp>
        </p:grpSp>
      </p:grpSp>
      <p:sp>
        <p:nvSpPr>
          <p:cNvPr id="2" name="Rectángulo 1"/>
          <p:cNvSpPr/>
          <p:nvPr/>
        </p:nvSpPr>
        <p:spPr>
          <a:xfrm>
            <a:off x="5923760" y="1583214"/>
            <a:ext cx="6092825" cy="523220"/>
          </a:xfrm>
          <a:prstGeom prst="rect">
            <a:avLst/>
          </a:prstGeom>
        </p:spPr>
        <p:txBody>
          <a:bodyPr>
            <a:spAutoFit/>
          </a:bodyPr>
          <a:lstStyle/>
          <a:p>
            <a:r>
              <a:rPr lang="es-MX" sz="1400" dirty="0">
                <a:ea typeface="Calibri" panose="020F0502020204030204" pitchFamily="34" charset="0"/>
              </a:rPr>
              <a:t>Existe una relación débil, directa, positiva y significativa entre las habilidades directivas y clima organizacional.</a:t>
            </a:r>
            <a:endParaRPr lang="es-EC" sz="1400" dirty="0"/>
          </a:p>
        </p:txBody>
      </p:sp>
      <p:pic>
        <p:nvPicPr>
          <p:cNvPr id="2052" name="Picture 4" descr="Resultado de imagen para infografia plantillas vacios mapa conceptual&quot;"/>
          <p:cNvPicPr>
            <a:picLocks noChangeAspect="1" noChangeArrowheads="1"/>
          </p:cNvPicPr>
          <p:nvPr/>
        </p:nvPicPr>
        <p:blipFill rotWithShape="1">
          <a:blip r:embed="rId4">
            <a:clrChange>
              <a:clrFrom>
                <a:srgbClr val="F3F3F3"/>
              </a:clrFrom>
              <a:clrTo>
                <a:srgbClr val="F3F3F3">
                  <a:alpha val="0"/>
                </a:srgbClr>
              </a:clrTo>
            </a:clrChange>
            <a:extLst>
              <a:ext uri="{28A0092B-C50C-407E-A947-70E740481C1C}">
                <a14:useLocalDpi xmlns:a14="http://schemas.microsoft.com/office/drawing/2010/main" val="0"/>
              </a:ext>
            </a:extLst>
          </a:blip>
          <a:srcRect l="10754" t="13269" r="9541" b="12614"/>
          <a:stretch/>
        </p:blipFill>
        <p:spPr bwMode="auto">
          <a:xfrm rot="5400000">
            <a:off x="3394906" y="2312875"/>
            <a:ext cx="4752528" cy="2520281"/>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4367014" y="2852936"/>
            <a:ext cx="792088" cy="1440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9" name="Tabla 8"/>
          <p:cNvGraphicFramePr>
            <a:graphicFrameLocks noGrp="1"/>
          </p:cNvGraphicFramePr>
          <p:nvPr>
            <p:extLst>
              <p:ext uri="{D42A27DB-BD31-4B8C-83A1-F6EECF244321}">
                <p14:modId xmlns:p14="http://schemas.microsoft.com/office/powerpoint/2010/main" val="2372482963"/>
              </p:ext>
            </p:extLst>
          </p:nvPr>
        </p:nvGraphicFramePr>
        <p:xfrm>
          <a:off x="982638" y="2941563"/>
          <a:ext cx="4104456" cy="1279525"/>
        </p:xfrm>
        <a:graphic>
          <a:graphicData uri="http://schemas.openxmlformats.org/drawingml/2006/table">
            <a:tbl>
              <a:tblPr firstRow="1" firstCol="1" bandRow="1"/>
              <a:tblGrid>
                <a:gridCol w="1293596">
                  <a:extLst>
                    <a:ext uri="{9D8B030D-6E8A-4147-A177-3AD203B41FA5}">
                      <a16:colId xmlns:a16="http://schemas.microsoft.com/office/drawing/2014/main" xmlns="" val="20000"/>
                    </a:ext>
                  </a:extLst>
                </a:gridCol>
                <a:gridCol w="1293596">
                  <a:extLst>
                    <a:ext uri="{9D8B030D-6E8A-4147-A177-3AD203B41FA5}">
                      <a16:colId xmlns:a16="http://schemas.microsoft.com/office/drawing/2014/main" xmlns="" val="20001"/>
                    </a:ext>
                  </a:extLst>
                </a:gridCol>
                <a:gridCol w="1517264">
                  <a:extLst>
                    <a:ext uri="{9D8B030D-6E8A-4147-A177-3AD203B41FA5}">
                      <a16:colId xmlns:a16="http://schemas.microsoft.com/office/drawing/2014/main" xmlns="" val="20002"/>
                    </a:ext>
                  </a:extLst>
                </a:gridCol>
              </a:tblGrid>
              <a:tr h="365125">
                <a:tc gridSpan="2">
                  <a:txBody>
                    <a:bodyPr/>
                    <a:lstStyle/>
                    <a:p>
                      <a:pPr algn="just">
                        <a:lnSpc>
                          <a:spcPct val="107000"/>
                        </a:lnSpc>
                        <a:spcAft>
                          <a:spcPts val="0"/>
                        </a:spcAft>
                      </a:pPr>
                      <a:r>
                        <a:rPr lang="es-EC" sz="1000" b="1" dirty="0">
                          <a:solidFill>
                            <a:srgbClr val="000000"/>
                          </a:solidFill>
                          <a:effectLst/>
                          <a:latin typeface="Times New Roman"/>
                          <a:ea typeface="Times New Roman" panose="02020603050405020304" pitchFamily="18" charset="0"/>
                          <a:cs typeface="Times New Roman"/>
                        </a:rPr>
                        <a:t>CORRELACIONES</a:t>
                      </a:r>
                      <a:endParaRPr lang="es-MX" sz="1100" dirty="0">
                        <a:effectLst/>
                        <a:latin typeface="Times New Roman"/>
                        <a:ea typeface="Calibri" panose="020F0502020204030204" pitchFamily="34" charset="0"/>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just">
                        <a:lnSpc>
                          <a:spcPct val="107000"/>
                        </a:lnSpc>
                        <a:spcAft>
                          <a:spcPts val="0"/>
                        </a:spcAft>
                      </a:pPr>
                      <a:r>
                        <a:rPr lang="es-EC" sz="1000" b="1" dirty="0">
                          <a:solidFill>
                            <a:srgbClr val="000000"/>
                          </a:solidFill>
                          <a:effectLst/>
                          <a:latin typeface="Times New Roman"/>
                          <a:ea typeface="Times New Roman" panose="02020603050405020304" pitchFamily="18" charset="0"/>
                          <a:cs typeface="Times New Roman"/>
                        </a:rPr>
                        <a:t>CLIMA ORGANIZACIONAL</a:t>
                      </a:r>
                      <a:endParaRPr lang="es-MX" sz="1100" dirty="0">
                        <a:effectLst/>
                        <a:latin typeface="Times New Roman"/>
                        <a:ea typeface="Calibri" panose="020F0502020204030204" pitchFamily="34" charset="0"/>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81915">
                <a:tc rowSpan="3">
                  <a:txBody>
                    <a:bodyPr/>
                    <a:lstStyle/>
                    <a:p>
                      <a:pPr algn="just">
                        <a:lnSpc>
                          <a:spcPct val="200000"/>
                        </a:lnSpc>
                        <a:spcAft>
                          <a:spcPts val="0"/>
                        </a:spcAft>
                      </a:pPr>
                      <a:r>
                        <a:rPr lang="es-EC" sz="1000" b="1" dirty="0">
                          <a:solidFill>
                            <a:srgbClr val="000000"/>
                          </a:solidFill>
                          <a:effectLst/>
                          <a:latin typeface="Times New Roman"/>
                          <a:ea typeface="Times New Roman" panose="02020603050405020304" pitchFamily="18" charset="0"/>
                          <a:cs typeface="Times New Roman"/>
                        </a:rPr>
                        <a:t>HABILIDADES DIRECTIVAS</a:t>
                      </a:r>
                      <a:endParaRPr lang="es-MX" sz="1100" dirty="0">
                        <a:effectLst/>
                        <a:latin typeface="Times New Roman"/>
                        <a:ea typeface="Calibri" panose="020F0502020204030204" pitchFamily="34" charset="0"/>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C" sz="1000" dirty="0">
                          <a:solidFill>
                            <a:srgbClr val="000000"/>
                          </a:solidFill>
                          <a:effectLst/>
                          <a:latin typeface="Times New Roman"/>
                          <a:ea typeface="Times New Roman" panose="02020603050405020304" pitchFamily="18" charset="0"/>
                          <a:cs typeface="Times New Roman"/>
                        </a:rPr>
                        <a:t>Correlación de Pearson</a:t>
                      </a:r>
                      <a:endParaRPr lang="es-MX" sz="1100" dirty="0">
                        <a:effectLst/>
                        <a:latin typeface="Times New Roman"/>
                        <a:ea typeface="Calibri" panose="020F0502020204030204" pitchFamily="34" charset="0"/>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200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,363</a:t>
                      </a:r>
                      <a:r>
                        <a:rPr lang="es-EC" sz="10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C5E0B3"/>
                    </a:solidFill>
                  </a:tcPr>
                </a:tc>
                <a:extLst>
                  <a:ext uri="{0D108BD9-81ED-4DB2-BD59-A6C34878D82A}">
                    <a16:rowId xmlns:a16="http://schemas.microsoft.com/office/drawing/2014/main" xmlns="" val="10001"/>
                  </a:ext>
                </a:extLst>
              </a:tr>
              <a:tr h="50800">
                <a:tc vMerge="1">
                  <a:txBody>
                    <a:bodyPr/>
                    <a:lstStyle/>
                    <a:p>
                      <a:endParaRPr lang="es-MX"/>
                    </a:p>
                  </a:txBody>
                  <a:tcPr/>
                </a:tc>
                <a:tc>
                  <a:txBody>
                    <a:bodyPr/>
                    <a:lstStyle/>
                    <a:p>
                      <a:pPr algn="just">
                        <a:lnSpc>
                          <a:spcPct val="200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Sig. (bilateral)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200000"/>
                        </a:lnSpc>
                        <a:spcAft>
                          <a:spcPts val="0"/>
                        </a:spcAft>
                      </a:pPr>
                      <a:r>
                        <a:rPr lang="es-EC" sz="1000" dirty="0">
                          <a:solidFill>
                            <a:srgbClr val="000000"/>
                          </a:solidFill>
                          <a:effectLst/>
                          <a:latin typeface="Times New Roman"/>
                          <a:ea typeface="Times New Roman" panose="02020603050405020304" pitchFamily="18" charset="0"/>
                          <a:cs typeface="Times New Roman"/>
                        </a:rPr>
                        <a:t>,000</a:t>
                      </a:r>
                      <a:endParaRPr lang="es-MX" sz="1100" dirty="0">
                        <a:effectLst/>
                        <a:latin typeface="Times New Roman"/>
                        <a:ea typeface="Calibri" panose="020F0502020204030204" pitchFamily="34" charset="0"/>
                        <a:cs typeface="Times New Roman"/>
                      </a:endParaRPr>
                    </a:p>
                  </a:txBody>
                  <a:tcPr marL="44450" marR="44450" marT="0" marB="0" anchor="ctr">
                    <a:lnL>
                      <a:noFill/>
                    </a:lnL>
                    <a:lnR>
                      <a:noFill/>
                    </a:lnR>
                    <a:lnT>
                      <a:noFill/>
                    </a:lnT>
                    <a:lnB>
                      <a:noFill/>
                    </a:lnB>
                  </a:tcPr>
                </a:tc>
                <a:extLst>
                  <a:ext uri="{0D108BD9-81ED-4DB2-BD59-A6C34878D82A}">
                    <a16:rowId xmlns:a16="http://schemas.microsoft.com/office/drawing/2014/main" xmlns="" val="10002"/>
                  </a:ext>
                </a:extLst>
              </a:tr>
              <a:tr h="50800">
                <a:tc vMerge="1">
                  <a:txBody>
                    <a:bodyPr/>
                    <a:lstStyle/>
                    <a:p>
                      <a:endParaRPr lang="es-MX"/>
                    </a:p>
                  </a:txBody>
                  <a:tcPr/>
                </a:tc>
                <a:tc>
                  <a:txBody>
                    <a:bodyPr/>
                    <a:lstStyle/>
                    <a:p>
                      <a:pPr algn="just">
                        <a:lnSpc>
                          <a:spcPct val="200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4" name="Elipse 3"/>
          <p:cNvSpPr/>
          <p:nvPr/>
        </p:nvSpPr>
        <p:spPr>
          <a:xfrm>
            <a:off x="5087094" y="1484784"/>
            <a:ext cx="720080" cy="72008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19" name="Elipse 18"/>
          <p:cNvSpPr/>
          <p:nvPr/>
        </p:nvSpPr>
        <p:spPr>
          <a:xfrm>
            <a:off x="6073742" y="2458948"/>
            <a:ext cx="720080" cy="720080"/>
          </a:xfrm>
          <a:prstGeom prst="ellipse">
            <a:avLst/>
          </a:prstGeom>
          <a:solidFill>
            <a:srgbClr val="FFC409"/>
          </a:solidFill>
          <a:ln>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20" name="Elipse 19"/>
          <p:cNvSpPr/>
          <p:nvPr/>
        </p:nvSpPr>
        <p:spPr>
          <a:xfrm>
            <a:off x="6073742" y="4017364"/>
            <a:ext cx="720080" cy="720080"/>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21" name="Elipse 20"/>
          <p:cNvSpPr/>
          <p:nvPr/>
        </p:nvSpPr>
        <p:spPr>
          <a:xfrm>
            <a:off x="5087094" y="5013176"/>
            <a:ext cx="720080" cy="720080"/>
          </a:xfrm>
          <a:prstGeom prst="ellipse">
            <a:avLst/>
          </a:prstGeom>
          <a:solidFill>
            <a:srgbClr val="00DD87"/>
          </a:solidFill>
          <a:ln>
            <a:solidFill>
              <a:srgbClr val="00DD87"/>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5" name="Rectángulo 4"/>
          <p:cNvSpPr/>
          <p:nvPr/>
        </p:nvSpPr>
        <p:spPr>
          <a:xfrm>
            <a:off x="6860360" y="2557378"/>
            <a:ext cx="5002242" cy="523220"/>
          </a:xfrm>
          <a:prstGeom prst="rect">
            <a:avLst/>
          </a:prstGeom>
        </p:spPr>
        <p:txBody>
          <a:bodyPr wrap="square">
            <a:spAutoFit/>
          </a:bodyPr>
          <a:lstStyle/>
          <a:p>
            <a:r>
              <a:rPr lang="es-MX" sz="1400" dirty="0">
                <a:ea typeface="Calibri" panose="020F0502020204030204" pitchFamily="34" charset="0"/>
              </a:rPr>
              <a:t>Las habilidades son una de las variables influyentes pero no constituye su totalidad</a:t>
            </a:r>
            <a:endParaRPr lang="es-EC" sz="1400" dirty="0">
              <a:ea typeface="Calibri" panose="020F0502020204030204" pitchFamily="34" charset="0"/>
            </a:endParaRPr>
          </a:p>
        </p:txBody>
      </p:sp>
      <p:sp>
        <p:nvSpPr>
          <p:cNvPr id="6" name="Rectángulo 5"/>
          <p:cNvSpPr/>
          <p:nvPr/>
        </p:nvSpPr>
        <p:spPr>
          <a:xfrm>
            <a:off x="6893138" y="3947523"/>
            <a:ext cx="4615521" cy="954107"/>
          </a:xfrm>
          <a:prstGeom prst="rect">
            <a:avLst/>
          </a:prstGeom>
        </p:spPr>
        <p:txBody>
          <a:bodyPr wrap="square">
            <a:spAutoFit/>
          </a:bodyPr>
          <a:lstStyle/>
          <a:p>
            <a:r>
              <a:rPr lang="es-MX" sz="1400" dirty="0">
                <a:ea typeface="Calibri" panose="020F0502020204030204" pitchFamily="34" charset="0"/>
              </a:rPr>
              <a:t>Existen otros factores (físicos, económicos, tecnológicos, estructura organizacional, autonomía, integración y la productividad) </a:t>
            </a:r>
            <a:r>
              <a:rPr lang="es-MX" sz="1400" dirty="0"/>
              <a:t>que pueden incidir en el clima.</a:t>
            </a:r>
            <a:endParaRPr lang="es-EC" sz="1400" dirty="0">
              <a:ea typeface="Calibri" panose="020F0502020204030204" pitchFamily="34" charset="0"/>
            </a:endParaRPr>
          </a:p>
        </p:txBody>
      </p:sp>
      <p:sp>
        <p:nvSpPr>
          <p:cNvPr id="7" name="Rectángulo 6"/>
          <p:cNvSpPr/>
          <p:nvPr/>
        </p:nvSpPr>
        <p:spPr>
          <a:xfrm>
            <a:off x="5923761" y="5293337"/>
            <a:ext cx="5212006" cy="523220"/>
          </a:xfrm>
          <a:prstGeom prst="rect">
            <a:avLst/>
          </a:prstGeom>
        </p:spPr>
        <p:txBody>
          <a:bodyPr wrap="square">
            <a:spAutoFit/>
          </a:bodyPr>
          <a:lstStyle/>
          <a:p>
            <a:r>
              <a:rPr lang="es-MX" sz="1400" dirty="0">
                <a:ea typeface="Calibri" panose="020F0502020204030204" pitchFamily="34" charset="0"/>
              </a:rPr>
              <a:t>Fueron considerados en el instrumento pero no correlacionados debido al alcance de la investigación.</a:t>
            </a:r>
            <a:endParaRPr lang="es-EC" sz="1400" dirty="0">
              <a:ea typeface="Calibri" panose="020F0502020204030204" pitchFamily="34" charset="0"/>
            </a:endParaRPr>
          </a:p>
        </p:txBody>
      </p:sp>
      <p:sp>
        <p:nvSpPr>
          <p:cNvPr id="22" name="Rectángulo 21"/>
          <p:cNvSpPr/>
          <p:nvPr/>
        </p:nvSpPr>
        <p:spPr>
          <a:xfrm>
            <a:off x="11301972" y="21535"/>
            <a:ext cx="822739" cy="584775"/>
          </a:xfrm>
          <a:prstGeom prst="rect">
            <a:avLst/>
          </a:prstGeom>
          <a:noFill/>
        </p:spPr>
        <p:txBody>
          <a:bodyPr wrap="square" lIns="91440" tIns="45720" rIns="91440" bIns="45720">
            <a:spAutoFit/>
          </a:bodyPr>
          <a:lstStyle/>
          <a:p>
            <a:pPr algn="ctr"/>
            <a:r>
              <a:rPr lang="es-E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H</a:t>
            </a:r>
            <a:r>
              <a:rPr lang="es-ES" sz="3200" b="1" baseline="-25000" dirty="0">
                <a:ln w="10160">
                  <a:solidFill>
                    <a:schemeClr val="accent5"/>
                  </a:solidFill>
                  <a:prstDash val="solid"/>
                </a:ln>
                <a:solidFill>
                  <a:srgbClr val="FFFFFF"/>
                </a:solidFill>
                <a:effectLst>
                  <a:outerShdw blurRad="38100" dist="22860" dir="5400000" algn="tl" rotWithShape="0">
                    <a:srgbClr val="000000">
                      <a:alpha val="30000"/>
                    </a:srgbClr>
                  </a:outerShdw>
                </a:effectLst>
              </a:rPr>
              <a:t>3</a:t>
            </a:r>
          </a:p>
        </p:txBody>
      </p:sp>
    </p:spTree>
    <p:extLst>
      <p:ext uri="{BB962C8B-B14F-4D97-AF65-F5344CB8AC3E}">
        <p14:creationId xmlns:p14="http://schemas.microsoft.com/office/powerpoint/2010/main" val="3927005350"/>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7302619" y="136705"/>
            <a:ext cx="3905155" cy="817245"/>
          </a:xfrm>
          <a:prstGeom prst="flowChartAlternateProcess">
            <a:avLst/>
          </a:prstGeom>
          <a:ln w="28575">
            <a:solidFill>
              <a:srgbClr val="FFC409"/>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s-EC"/>
            </a:defPPr>
            <a:lvl1pPr>
              <a:defRPr sz="1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dirty="0"/>
              <a:t>Determinar si las habilidades directivas influyen el clima organizacional de la Universidad de las Fuerzas Armadas - ESPE.</a:t>
            </a:r>
            <a:endParaRPr lang="es-MX" dirty="0"/>
          </a:p>
        </p:txBody>
      </p:sp>
      <p:pic>
        <p:nvPicPr>
          <p:cNvPr id="12" name="Imagen 2" descr="Imagen que contiene cuarto&#10;&#10;Descripción generada con confianza muy alta">
            <a:extLst>
              <a:ext uri="{FF2B5EF4-FFF2-40B4-BE49-F238E27FC236}">
                <a16:creationId xmlns:a16="http://schemas.microsoft.com/office/drawing/2014/main" xmlns="" id="{AE78FB52-C311-4B69-9745-BB541BA820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933488">
            <a:off x="6137359" y="29498"/>
            <a:ext cx="1288718" cy="866281"/>
          </a:xfrm>
          <a:prstGeom prst="rect">
            <a:avLst/>
          </a:prstGeom>
        </p:spPr>
      </p:pic>
      <p:sp>
        <p:nvSpPr>
          <p:cNvPr id="13" name="Elipse 12"/>
          <p:cNvSpPr/>
          <p:nvPr/>
        </p:nvSpPr>
        <p:spPr>
          <a:xfrm>
            <a:off x="6755851" y="299727"/>
            <a:ext cx="469709" cy="4448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4</a:t>
            </a:r>
          </a:p>
        </p:txBody>
      </p:sp>
      <p:grpSp>
        <p:nvGrpSpPr>
          <p:cNvPr id="14" name="Grupo 1"/>
          <p:cNvGrpSpPr/>
          <p:nvPr/>
        </p:nvGrpSpPr>
        <p:grpSpPr>
          <a:xfrm>
            <a:off x="122832" y="109184"/>
            <a:ext cx="2426034" cy="806400"/>
            <a:chOff x="98801" y="2861804"/>
            <a:chExt cx="2426034" cy="806400"/>
          </a:xfrm>
        </p:grpSpPr>
        <p:pic>
          <p:nvPicPr>
            <p:cNvPr id="15" name="Imagen 14">
              <a:extLst>
                <a:ext uri="{FF2B5EF4-FFF2-40B4-BE49-F238E27FC236}">
                  <a16:creationId xmlns:a16="http://schemas.microsoft.com/office/drawing/2014/main" xmlns="" id="{86B8B1FC-DA2B-2F48-B417-885A8A92E1EE}"/>
                </a:ext>
              </a:extLst>
            </p:cNvPr>
            <p:cNvPicPr>
              <a:picLocks noChangeAspect="1"/>
            </p:cNvPicPr>
            <p:nvPr/>
          </p:nvPicPr>
          <p:blipFill>
            <a:blip r:embed="rId3"/>
            <a:stretch>
              <a:fillRect/>
            </a:stretch>
          </p:blipFill>
          <p:spPr>
            <a:xfrm>
              <a:off x="98801" y="2861804"/>
              <a:ext cx="2426034" cy="806400"/>
            </a:xfrm>
            <a:prstGeom prst="rect">
              <a:avLst/>
            </a:prstGeom>
          </p:spPr>
        </p:pic>
        <p:grpSp>
          <p:nvGrpSpPr>
            <p:cNvPr id="16" name="Grupo 15"/>
            <p:cNvGrpSpPr/>
            <p:nvPr/>
          </p:nvGrpSpPr>
          <p:grpSpPr>
            <a:xfrm>
              <a:off x="119530" y="3070255"/>
              <a:ext cx="2341965" cy="580801"/>
              <a:chOff x="81886" y="3054241"/>
              <a:chExt cx="2341965" cy="580801"/>
            </a:xfrm>
          </p:grpSpPr>
          <p:sp>
            <p:nvSpPr>
              <p:cNvPr id="17" name="CuadroTexto 16"/>
              <p:cNvSpPr txBox="1"/>
              <p:nvPr/>
            </p:nvSpPr>
            <p:spPr>
              <a:xfrm>
                <a:off x="81886" y="3054241"/>
                <a:ext cx="832514" cy="461665"/>
              </a:xfrm>
              <a:prstGeom prst="rect">
                <a:avLst/>
              </a:prstGeom>
              <a:noFill/>
            </p:spPr>
            <p:txBody>
              <a:bodyPr wrap="square" rtlCol="0">
                <a:spAutoFit/>
              </a:bodyPr>
              <a:lstStyle/>
              <a:p>
                <a:pPr algn="ctr"/>
                <a:r>
                  <a:rPr lang="es-MX" sz="1200" b="1" dirty="0"/>
                  <a:t>Capítulo IV</a:t>
                </a:r>
              </a:p>
            </p:txBody>
          </p:sp>
          <p:sp>
            <p:nvSpPr>
              <p:cNvPr id="18" name="CuadroTexto 17"/>
              <p:cNvSpPr txBox="1"/>
              <p:nvPr/>
            </p:nvSpPr>
            <p:spPr>
              <a:xfrm>
                <a:off x="827064" y="3111822"/>
                <a:ext cx="1596787" cy="523220"/>
              </a:xfrm>
              <a:prstGeom prst="rect">
                <a:avLst/>
              </a:prstGeom>
              <a:noFill/>
            </p:spPr>
            <p:txBody>
              <a:bodyPr wrap="square" rtlCol="0">
                <a:spAutoFit/>
              </a:bodyPr>
              <a:lstStyle/>
              <a:p>
                <a:r>
                  <a:rPr lang="es-MX" sz="1400" b="1" dirty="0"/>
                  <a:t>Resultados</a:t>
                </a:r>
              </a:p>
              <a:p>
                <a:r>
                  <a:rPr lang="es-MX" sz="1400" b="1" dirty="0"/>
                  <a:t>Correlación</a:t>
                </a:r>
              </a:p>
            </p:txBody>
          </p:sp>
        </p:grpSp>
      </p:grpSp>
      <p:grpSp>
        <p:nvGrpSpPr>
          <p:cNvPr id="8" name="Grupo 7"/>
          <p:cNvGrpSpPr/>
          <p:nvPr/>
        </p:nvGrpSpPr>
        <p:grpSpPr>
          <a:xfrm>
            <a:off x="4799062" y="1040577"/>
            <a:ext cx="4723953" cy="4931695"/>
            <a:chOff x="6167214" y="1052736"/>
            <a:chExt cx="4723953" cy="4931695"/>
          </a:xfrm>
        </p:grpSpPr>
        <p:pic>
          <p:nvPicPr>
            <p:cNvPr id="3082" name="Picture 10" descr="Infografía en color degradado vector gratuito"/>
            <p:cNvPicPr>
              <a:picLocks noChangeAspect="1" noChangeArrowheads="1"/>
            </p:cNvPicPr>
            <p:nvPr/>
          </p:nvPicPr>
          <p:blipFill rotWithShape="1">
            <a:blip r:embed="rId4">
              <a:extLst>
                <a:ext uri="{28A0092B-C50C-407E-A947-70E740481C1C}">
                  <a14:useLocalDpi xmlns:a14="http://schemas.microsoft.com/office/drawing/2010/main" val="0"/>
                </a:ext>
              </a:extLst>
            </a:blip>
            <a:srcRect l="32286" t="6038" b="11252"/>
            <a:stretch/>
          </p:blipFill>
          <p:spPr bwMode="auto">
            <a:xfrm>
              <a:off x="6853604" y="1052736"/>
              <a:ext cx="4037563" cy="493169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o 6"/>
            <p:cNvGrpSpPr/>
            <p:nvPr/>
          </p:nvGrpSpPr>
          <p:grpSpPr>
            <a:xfrm>
              <a:off x="6167214" y="2586394"/>
              <a:ext cx="1423315" cy="2176333"/>
              <a:chOff x="6167214" y="2586394"/>
              <a:chExt cx="1423315" cy="2176333"/>
            </a:xfrm>
          </p:grpSpPr>
          <p:sp>
            <p:nvSpPr>
              <p:cNvPr id="6" name="Rectángulo 5"/>
              <p:cNvSpPr/>
              <p:nvPr/>
            </p:nvSpPr>
            <p:spPr>
              <a:xfrm>
                <a:off x="6167214" y="2708920"/>
                <a:ext cx="1080120" cy="19442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Rectángulo 28"/>
              <p:cNvSpPr/>
              <p:nvPr/>
            </p:nvSpPr>
            <p:spPr>
              <a:xfrm>
                <a:off x="7015713" y="3210163"/>
                <a:ext cx="574816" cy="941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0" name="Rectángulo 29"/>
              <p:cNvSpPr/>
              <p:nvPr/>
            </p:nvSpPr>
            <p:spPr>
              <a:xfrm>
                <a:off x="6728419" y="2739298"/>
                <a:ext cx="574816" cy="941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1" name="Rectángulo 30"/>
              <p:cNvSpPr/>
              <p:nvPr/>
            </p:nvSpPr>
            <p:spPr>
              <a:xfrm>
                <a:off x="6826079" y="2934080"/>
                <a:ext cx="574816" cy="941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2" name="Rectángulo 31"/>
              <p:cNvSpPr/>
              <p:nvPr/>
            </p:nvSpPr>
            <p:spPr>
              <a:xfrm>
                <a:off x="6978479" y="3086480"/>
                <a:ext cx="574816" cy="941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3" name="Rectángulo 32"/>
              <p:cNvSpPr/>
              <p:nvPr/>
            </p:nvSpPr>
            <p:spPr>
              <a:xfrm>
                <a:off x="6441011" y="3820997"/>
                <a:ext cx="574816" cy="941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4" name="Rectángulo 33"/>
              <p:cNvSpPr/>
              <p:nvPr/>
            </p:nvSpPr>
            <p:spPr>
              <a:xfrm>
                <a:off x="6810296" y="3503731"/>
                <a:ext cx="574816" cy="941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5" name="Rectángulo 34"/>
              <p:cNvSpPr/>
              <p:nvPr/>
            </p:nvSpPr>
            <p:spPr>
              <a:xfrm>
                <a:off x="6886496" y="3322986"/>
                <a:ext cx="574816" cy="941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6" name="Rectángulo 35"/>
              <p:cNvSpPr/>
              <p:nvPr/>
            </p:nvSpPr>
            <p:spPr>
              <a:xfrm>
                <a:off x="6487003" y="2586394"/>
                <a:ext cx="574816" cy="941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pic>
        <p:nvPicPr>
          <p:cNvPr id="41" name="Picture 10" descr="Infografía en color degradado vector gratuito"/>
          <p:cNvPicPr>
            <a:picLocks noChangeAspect="1" noChangeArrowheads="1"/>
          </p:cNvPicPr>
          <p:nvPr/>
        </p:nvPicPr>
        <p:blipFill rotWithShape="1">
          <a:blip r:embed="rId4">
            <a:extLst>
              <a:ext uri="{28A0092B-C50C-407E-A947-70E740481C1C}">
                <a14:useLocalDpi xmlns:a14="http://schemas.microsoft.com/office/drawing/2010/main" val="0"/>
              </a:ext>
            </a:extLst>
          </a:blip>
          <a:srcRect l="71937" t="24357" b="28544"/>
          <a:stretch/>
        </p:blipFill>
        <p:spPr bwMode="auto">
          <a:xfrm>
            <a:off x="9052963" y="2132857"/>
            <a:ext cx="1673306" cy="280831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0" descr="Infografía en color degradado vector gratuito"/>
          <p:cNvPicPr>
            <a:picLocks noChangeAspect="1" noChangeArrowheads="1"/>
          </p:cNvPicPr>
          <p:nvPr/>
        </p:nvPicPr>
        <p:blipFill rotWithShape="1">
          <a:blip r:embed="rId4">
            <a:extLst>
              <a:ext uri="{28A0092B-C50C-407E-A947-70E740481C1C}">
                <a14:useLocalDpi xmlns:a14="http://schemas.microsoft.com/office/drawing/2010/main" val="0"/>
              </a:ext>
            </a:extLst>
          </a:blip>
          <a:srcRect l="71937" t="24445" b="29752"/>
          <a:stretch/>
        </p:blipFill>
        <p:spPr bwMode="auto">
          <a:xfrm>
            <a:off x="10239821" y="2138083"/>
            <a:ext cx="1673306" cy="2731078"/>
          </a:xfrm>
          <a:prstGeom prst="rect">
            <a:avLst/>
          </a:prstGeom>
          <a:noFill/>
          <a:extLst>
            <a:ext uri="{909E8E84-426E-40DD-AFC4-6F175D3DCCD1}">
              <a14:hiddenFill xmlns:a14="http://schemas.microsoft.com/office/drawing/2010/main">
                <a:solidFill>
                  <a:srgbClr val="FFFFFF"/>
                </a:solidFill>
              </a14:hiddenFill>
            </a:ext>
          </a:extLst>
        </p:spPr>
      </p:pic>
      <p:sp>
        <p:nvSpPr>
          <p:cNvPr id="56" name="Rectángulo 55"/>
          <p:cNvSpPr/>
          <p:nvPr/>
        </p:nvSpPr>
        <p:spPr>
          <a:xfrm>
            <a:off x="7819092" y="2241141"/>
            <a:ext cx="3462896" cy="540000"/>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7" name="Elipse 56"/>
          <p:cNvSpPr/>
          <p:nvPr/>
        </p:nvSpPr>
        <p:spPr>
          <a:xfrm>
            <a:off x="11119333" y="2241141"/>
            <a:ext cx="504056" cy="5400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8" name="Rectángulo 67"/>
          <p:cNvSpPr/>
          <p:nvPr/>
        </p:nvSpPr>
        <p:spPr>
          <a:xfrm>
            <a:off x="7791567" y="3242504"/>
            <a:ext cx="3462896" cy="54000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400" dirty="0">
                <a:solidFill>
                  <a:schemeClr val="tx1"/>
                </a:solidFill>
              </a:rPr>
              <a:t>Cultura jerárquica, clan y </a:t>
            </a:r>
            <a:r>
              <a:rPr lang="es-MX" sz="1400" dirty="0" err="1">
                <a:solidFill>
                  <a:schemeClr val="tx1"/>
                </a:solidFill>
              </a:rPr>
              <a:t>adhocrática</a:t>
            </a:r>
            <a:r>
              <a:rPr lang="es-MX" sz="1400" dirty="0">
                <a:solidFill>
                  <a:schemeClr val="tx1"/>
                </a:solidFill>
              </a:rPr>
              <a:t>.</a:t>
            </a:r>
            <a:endParaRPr lang="es-EC" sz="1400" dirty="0">
              <a:solidFill>
                <a:schemeClr val="tx1"/>
              </a:solidFill>
            </a:endParaRPr>
          </a:p>
        </p:txBody>
      </p:sp>
      <p:sp>
        <p:nvSpPr>
          <p:cNvPr id="69" name="Elipse 68"/>
          <p:cNvSpPr/>
          <p:nvPr/>
        </p:nvSpPr>
        <p:spPr>
          <a:xfrm>
            <a:off x="11091808" y="3242504"/>
            <a:ext cx="504056" cy="540000"/>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0" name="Rectángulo 69"/>
          <p:cNvSpPr/>
          <p:nvPr/>
        </p:nvSpPr>
        <p:spPr>
          <a:xfrm>
            <a:off x="7816886" y="4243867"/>
            <a:ext cx="3462896" cy="540000"/>
          </a:xfrm>
          <a:prstGeom prst="rect">
            <a:avLst/>
          </a:prstGeom>
          <a:solidFill>
            <a:srgbClr val="00DD87"/>
          </a:solidFill>
          <a:ln>
            <a:solidFill>
              <a:srgbClr val="00DD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400" dirty="0">
                <a:solidFill>
                  <a:schemeClr val="tx1"/>
                </a:solidFill>
              </a:rPr>
              <a:t>Cultura clan, </a:t>
            </a:r>
            <a:r>
              <a:rPr lang="es-MX" sz="1400" dirty="0" err="1">
                <a:solidFill>
                  <a:schemeClr val="tx1"/>
                </a:solidFill>
              </a:rPr>
              <a:t>adhocrática</a:t>
            </a:r>
            <a:r>
              <a:rPr lang="es-MX" sz="1400" dirty="0">
                <a:solidFill>
                  <a:schemeClr val="tx1"/>
                </a:solidFill>
              </a:rPr>
              <a:t> y de mercado. </a:t>
            </a:r>
            <a:endParaRPr lang="es-EC" sz="1400" dirty="0">
              <a:solidFill>
                <a:schemeClr val="tx1"/>
              </a:solidFill>
            </a:endParaRPr>
          </a:p>
        </p:txBody>
      </p:sp>
      <p:sp>
        <p:nvSpPr>
          <p:cNvPr id="71" name="Elipse 70"/>
          <p:cNvSpPr/>
          <p:nvPr/>
        </p:nvSpPr>
        <p:spPr>
          <a:xfrm>
            <a:off x="11117127" y="4243867"/>
            <a:ext cx="504056" cy="540000"/>
          </a:xfrm>
          <a:prstGeom prst="ellipse">
            <a:avLst/>
          </a:prstGeom>
          <a:solidFill>
            <a:srgbClr val="00DD87"/>
          </a:solidFill>
          <a:ln>
            <a:solidFill>
              <a:srgbClr val="00DD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3" name="Elipse 72"/>
          <p:cNvSpPr/>
          <p:nvPr/>
        </p:nvSpPr>
        <p:spPr>
          <a:xfrm>
            <a:off x="6921972" y="1207198"/>
            <a:ext cx="774738" cy="70538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0" name="Rectángulo 59"/>
          <p:cNvSpPr/>
          <p:nvPr/>
        </p:nvSpPr>
        <p:spPr>
          <a:xfrm>
            <a:off x="6135079" y="1081338"/>
            <a:ext cx="4629494" cy="9795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7" name="Rectángulo 76"/>
          <p:cNvSpPr/>
          <p:nvPr/>
        </p:nvSpPr>
        <p:spPr>
          <a:xfrm>
            <a:off x="6098798" y="5085184"/>
            <a:ext cx="2012632" cy="9795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8" name="Rectángulo 77"/>
          <p:cNvSpPr/>
          <p:nvPr/>
        </p:nvSpPr>
        <p:spPr>
          <a:xfrm>
            <a:off x="7785139" y="4902814"/>
            <a:ext cx="2012632" cy="9795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0" name="Rectángulo 79"/>
          <p:cNvSpPr/>
          <p:nvPr/>
        </p:nvSpPr>
        <p:spPr>
          <a:xfrm>
            <a:off x="4250260" y="4693988"/>
            <a:ext cx="2012632" cy="9795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1" name="Rectángulo 80"/>
          <p:cNvSpPr/>
          <p:nvPr/>
        </p:nvSpPr>
        <p:spPr>
          <a:xfrm>
            <a:off x="4217333" y="1526233"/>
            <a:ext cx="2012632" cy="9795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0" name="Tabla 9"/>
          <p:cNvGraphicFramePr>
            <a:graphicFrameLocks noGrp="1"/>
          </p:cNvGraphicFramePr>
          <p:nvPr>
            <p:extLst>
              <p:ext uri="{D42A27DB-BD31-4B8C-83A1-F6EECF244321}">
                <p14:modId xmlns:p14="http://schemas.microsoft.com/office/powerpoint/2010/main" val="801571568"/>
              </p:ext>
            </p:extLst>
          </p:nvPr>
        </p:nvGraphicFramePr>
        <p:xfrm>
          <a:off x="157540" y="2062823"/>
          <a:ext cx="5867311" cy="3084838"/>
        </p:xfrm>
        <a:graphic>
          <a:graphicData uri="http://schemas.openxmlformats.org/drawingml/2006/table">
            <a:tbl>
              <a:tblPr firstRow="1" firstCol="1" bandRow="1"/>
              <a:tblGrid>
                <a:gridCol w="1426074">
                  <a:extLst>
                    <a:ext uri="{9D8B030D-6E8A-4147-A177-3AD203B41FA5}">
                      <a16:colId xmlns:a16="http://schemas.microsoft.com/office/drawing/2014/main" xmlns="" val="20000"/>
                    </a:ext>
                  </a:extLst>
                </a:gridCol>
                <a:gridCol w="692519">
                  <a:extLst>
                    <a:ext uri="{9D8B030D-6E8A-4147-A177-3AD203B41FA5}">
                      <a16:colId xmlns:a16="http://schemas.microsoft.com/office/drawing/2014/main" xmlns="" val="20001"/>
                    </a:ext>
                  </a:extLst>
                </a:gridCol>
                <a:gridCol w="854108">
                  <a:extLst>
                    <a:ext uri="{9D8B030D-6E8A-4147-A177-3AD203B41FA5}">
                      <a16:colId xmlns:a16="http://schemas.microsoft.com/office/drawing/2014/main" xmlns="" val="20002"/>
                    </a:ext>
                  </a:extLst>
                </a:gridCol>
                <a:gridCol w="966065">
                  <a:extLst>
                    <a:ext uri="{9D8B030D-6E8A-4147-A177-3AD203B41FA5}">
                      <a16:colId xmlns:a16="http://schemas.microsoft.com/office/drawing/2014/main" xmlns="" val="20003"/>
                    </a:ext>
                  </a:extLst>
                </a:gridCol>
                <a:gridCol w="1090357">
                  <a:extLst>
                    <a:ext uri="{9D8B030D-6E8A-4147-A177-3AD203B41FA5}">
                      <a16:colId xmlns:a16="http://schemas.microsoft.com/office/drawing/2014/main" xmlns="" val="20004"/>
                    </a:ext>
                  </a:extLst>
                </a:gridCol>
                <a:gridCol w="838188">
                  <a:extLst>
                    <a:ext uri="{9D8B030D-6E8A-4147-A177-3AD203B41FA5}">
                      <a16:colId xmlns:a16="http://schemas.microsoft.com/office/drawing/2014/main" xmlns="" val="20005"/>
                    </a:ext>
                  </a:extLst>
                </a:gridCol>
              </a:tblGrid>
              <a:tr h="354133">
                <a:tc gridSpan="2">
                  <a:txBody>
                    <a:bodyPr/>
                    <a:lstStyle/>
                    <a:p>
                      <a:pPr algn="just">
                        <a:lnSpc>
                          <a:spcPct val="107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just">
                        <a:lnSpc>
                          <a:spcPct val="107000"/>
                        </a:lnSpc>
                        <a:spcAft>
                          <a:spcPts val="0"/>
                        </a:spcAft>
                      </a:pPr>
                      <a:r>
                        <a:rPr lang="es-EC" sz="1000" b="1" dirty="0">
                          <a:solidFill>
                            <a:srgbClr val="000000"/>
                          </a:solidFill>
                          <a:effectLst/>
                          <a:latin typeface="Times New Roman"/>
                          <a:ea typeface="Times New Roman" panose="02020603050405020304" pitchFamily="18" charset="0"/>
                          <a:cs typeface="Times New Roman"/>
                        </a:rPr>
                        <a:t>CULTURA CLAN</a:t>
                      </a:r>
                      <a:endParaRPr lang="es-MX" sz="1100" dirty="0">
                        <a:effectLst/>
                        <a:latin typeface="Times New Roman"/>
                        <a:ea typeface="Calibri" panose="020F0502020204030204" pitchFamily="34" charset="0"/>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C" sz="1000" b="1" dirty="0">
                          <a:solidFill>
                            <a:srgbClr val="000000"/>
                          </a:solidFill>
                          <a:effectLst/>
                          <a:latin typeface="Times New Roman"/>
                          <a:ea typeface="Times New Roman" panose="02020603050405020304" pitchFamily="18" charset="0"/>
                          <a:cs typeface="Times New Roman"/>
                        </a:rPr>
                        <a:t>CULTURA JERARQUICA</a:t>
                      </a:r>
                      <a:endParaRPr lang="es-MX" sz="1100" dirty="0">
                        <a:effectLst/>
                        <a:latin typeface="Times New Roman"/>
                        <a:ea typeface="Calibri" panose="020F0502020204030204" pitchFamily="34" charset="0"/>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C" sz="1000" b="1" dirty="0">
                          <a:solidFill>
                            <a:srgbClr val="000000"/>
                          </a:solidFill>
                          <a:effectLst/>
                          <a:latin typeface="Times New Roman"/>
                          <a:ea typeface="Times New Roman" panose="02020603050405020304" pitchFamily="18" charset="0"/>
                          <a:cs typeface="Times New Roman"/>
                        </a:rPr>
                        <a:t>CULTURA ADHOCRATICA</a:t>
                      </a:r>
                      <a:endParaRPr lang="es-MX" sz="1100" dirty="0">
                        <a:effectLst/>
                        <a:latin typeface="Times New Roman"/>
                        <a:ea typeface="Calibri" panose="020F0502020204030204" pitchFamily="34" charset="0"/>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C" sz="1000" b="1" dirty="0">
                          <a:solidFill>
                            <a:srgbClr val="000000"/>
                          </a:solidFill>
                          <a:effectLst/>
                          <a:latin typeface="Times New Roman"/>
                          <a:ea typeface="Times New Roman" panose="02020603050405020304" pitchFamily="18" charset="0"/>
                          <a:cs typeface="Times New Roman"/>
                        </a:rPr>
                        <a:t>CULTURA MERCADO</a:t>
                      </a:r>
                      <a:endParaRPr lang="es-MX" sz="1100" dirty="0">
                        <a:effectLst/>
                        <a:latin typeface="Times New Roman"/>
                        <a:ea typeface="Calibri" panose="020F0502020204030204" pitchFamily="34" charset="0"/>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21031">
                <a:tc rowSpan="3">
                  <a:txBody>
                    <a:bodyPr/>
                    <a:lstStyle/>
                    <a:p>
                      <a:pPr algn="just">
                        <a:lnSpc>
                          <a:spcPct val="107000"/>
                        </a:lnSpc>
                        <a:spcAft>
                          <a:spcPts val="0"/>
                        </a:spcAft>
                      </a:pPr>
                      <a:r>
                        <a:rPr lang="es-EC" sz="1000" b="1" dirty="0">
                          <a:solidFill>
                            <a:srgbClr val="000000"/>
                          </a:solidFill>
                          <a:effectLst/>
                          <a:latin typeface="Times New Roman"/>
                          <a:ea typeface="Times New Roman" panose="02020603050405020304" pitchFamily="18" charset="0"/>
                          <a:cs typeface="Times New Roman"/>
                        </a:rPr>
                        <a:t>HABILIDADES PERSONALES</a:t>
                      </a:r>
                      <a:endParaRPr lang="es-MX" sz="1100" dirty="0">
                        <a:effectLst/>
                        <a:latin typeface="Times New Roman"/>
                        <a:ea typeface="Calibri" panose="020F0502020204030204" pitchFamily="34" charset="0"/>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C" sz="1000" dirty="0">
                          <a:solidFill>
                            <a:srgbClr val="000000"/>
                          </a:solidFill>
                          <a:effectLst/>
                          <a:latin typeface="Times New Roman"/>
                          <a:ea typeface="Times New Roman" panose="02020603050405020304" pitchFamily="18" charset="0"/>
                          <a:cs typeface="Times New Roman"/>
                        </a:rPr>
                        <a:t>Correlación de Pearson</a:t>
                      </a:r>
                      <a:endParaRPr lang="es-MX" sz="1100" dirty="0">
                        <a:effectLst/>
                        <a:latin typeface="Times New Roman"/>
                        <a:ea typeface="Calibri" panose="020F0502020204030204" pitchFamily="34" charset="0"/>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07000"/>
                        </a:lnSpc>
                        <a:spcAft>
                          <a:spcPts val="0"/>
                        </a:spcAft>
                      </a:pPr>
                      <a:r>
                        <a:rPr lang="es-EC" sz="1000" dirty="0">
                          <a:solidFill>
                            <a:srgbClr val="000000"/>
                          </a:solidFill>
                          <a:effectLst/>
                          <a:latin typeface="Times New Roman"/>
                          <a:ea typeface="Times New Roman" panose="02020603050405020304" pitchFamily="18" charset="0"/>
                          <a:cs typeface="Times New Roman"/>
                        </a:rPr>
                        <a:t>,341</a:t>
                      </a:r>
                      <a:r>
                        <a:rPr lang="es-EC" sz="1000" baseline="30000" dirty="0">
                          <a:solidFill>
                            <a:srgbClr val="000000"/>
                          </a:solidFill>
                          <a:effectLst/>
                          <a:latin typeface="Times New Roman"/>
                          <a:ea typeface="Times New Roman" panose="02020603050405020304" pitchFamily="18" charset="0"/>
                          <a:cs typeface="Times New Roman"/>
                        </a:rPr>
                        <a:t>**</a:t>
                      </a:r>
                      <a:endParaRPr lang="es-MX" sz="1100" dirty="0">
                        <a:effectLst/>
                        <a:latin typeface="Times New Roman"/>
                        <a:ea typeface="Calibri" panose="020F0502020204030204" pitchFamily="34" charset="0"/>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F7CAAC"/>
                    </a:solidFill>
                  </a:tcPr>
                </a:tc>
                <a:tc>
                  <a:txBody>
                    <a:bodyPr/>
                    <a:lstStyle/>
                    <a:p>
                      <a:pPr algn="just">
                        <a:lnSpc>
                          <a:spcPct val="107000"/>
                        </a:lnSpc>
                        <a:spcAft>
                          <a:spcPts val="0"/>
                        </a:spcAft>
                      </a:pPr>
                      <a:r>
                        <a:rPr lang="es-EC" sz="1000" dirty="0">
                          <a:solidFill>
                            <a:srgbClr val="000000"/>
                          </a:solidFill>
                          <a:effectLst/>
                          <a:latin typeface="Times New Roman"/>
                          <a:ea typeface="Times New Roman" panose="02020603050405020304" pitchFamily="18" charset="0"/>
                          <a:cs typeface="Times New Roman"/>
                        </a:rPr>
                        <a:t>,395</a:t>
                      </a:r>
                      <a:r>
                        <a:rPr lang="es-EC" sz="1000" baseline="30000" dirty="0">
                          <a:solidFill>
                            <a:srgbClr val="000000"/>
                          </a:solidFill>
                          <a:effectLst/>
                          <a:latin typeface="Times New Roman"/>
                          <a:ea typeface="Times New Roman" panose="02020603050405020304" pitchFamily="18" charset="0"/>
                          <a:cs typeface="Times New Roman"/>
                        </a:rPr>
                        <a:t>**</a:t>
                      </a:r>
                      <a:endParaRPr lang="es-MX" sz="1100" dirty="0">
                        <a:effectLst/>
                        <a:latin typeface="Times New Roman"/>
                        <a:ea typeface="Calibri" panose="020F0502020204030204" pitchFamily="34" charset="0"/>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F7CAAC"/>
                    </a:solidFill>
                  </a:tcPr>
                </a:tc>
                <a:tc>
                  <a:txBody>
                    <a:bodyPr/>
                    <a:lstStyle/>
                    <a:p>
                      <a:pPr algn="just">
                        <a:lnSpc>
                          <a:spcPct val="107000"/>
                        </a:lnSpc>
                        <a:spcAft>
                          <a:spcPts val="0"/>
                        </a:spcAft>
                      </a:pPr>
                      <a:r>
                        <a:rPr lang="es-EC" sz="1000" dirty="0">
                          <a:solidFill>
                            <a:srgbClr val="000000"/>
                          </a:solidFill>
                          <a:effectLst/>
                          <a:latin typeface="Times New Roman"/>
                          <a:ea typeface="Times New Roman" panose="02020603050405020304" pitchFamily="18" charset="0"/>
                          <a:cs typeface="Times New Roman"/>
                        </a:rPr>
                        <a:t>,317</a:t>
                      </a:r>
                      <a:r>
                        <a:rPr lang="es-EC" sz="1000" baseline="30000" dirty="0">
                          <a:solidFill>
                            <a:srgbClr val="000000"/>
                          </a:solidFill>
                          <a:effectLst/>
                          <a:latin typeface="Times New Roman"/>
                          <a:ea typeface="Times New Roman" panose="02020603050405020304" pitchFamily="18" charset="0"/>
                          <a:cs typeface="Times New Roman"/>
                        </a:rPr>
                        <a:t>**</a:t>
                      </a:r>
                      <a:endParaRPr lang="es-MX" sz="1100" dirty="0">
                        <a:effectLst/>
                        <a:latin typeface="Times New Roman"/>
                        <a:ea typeface="Calibri" panose="020F0502020204030204" pitchFamily="34" charset="0"/>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F7CAAC"/>
                    </a:solidFill>
                  </a:tcPr>
                </a:tc>
                <a:tc>
                  <a:txBody>
                    <a:bodyPr/>
                    <a:lstStyle/>
                    <a:p>
                      <a:pPr algn="just">
                        <a:lnSpc>
                          <a:spcPct val="107000"/>
                        </a:lnSpc>
                        <a:spcAft>
                          <a:spcPts val="0"/>
                        </a:spcAft>
                      </a:pPr>
                      <a:r>
                        <a:rPr lang="es-EC" sz="1000" dirty="0">
                          <a:solidFill>
                            <a:srgbClr val="000000"/>
                          </a:solidFill>
                          <a:effectLst/>
                          <a:latin typeface="Times New Roman"/>
                          <a:ea typeface="Times New Roman" panose="02020603050405020304" pitchFamily="18" charset="0"/>
                          <a:cs typeface="Times New Roman"/>
                        </a:rPr>
                        <a:t>,223</a:t>
                      </a:r>
                      <a:r>
                        <a:rPr lang="es-EC" sz="1000" baseline="30000" dirty="0">
                          <a:solidFill>
                            <a:srgbClr val="000000"/>
                          </a:solidFill>
                          <a:effectLst/>
                          <a:latin typeface="Times New Roman"/>
                          <a:ea typeface="Times New Roman" panose="02020603050405020304" pitchFamily="18" charset="0"/>
                          <a:cs typeface="Times New Roman"/>
                        </a:rPr>
                        <a:t>*</a:t>
                      </a:r>
                      <a:endParaRPr lang="es-MX" sz="1100" dirty="0">
                        <a:effectLst/>
                        <a:latin typeface="Times New Roman"/>
                        <a:ea typeface="Calibri" panose="020F0502020204030204" pitchFamily="34" charset="0"/>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F7CAAC"/>
                    </a:solidFill>
                  </a:tcPr>
                </a:tc>
                <a:extLst>
                  <a:ext uri="{0D108BD9-81ED-4DB2-BD59-A6C34878D82A}">
                    <a16:rowId xmlns:a16="http://schemas.microsoft.com/office/drawing/2014/main" xmlns="" val="10001"/>
                  </a:ext>
                </a:extLst>
              </a:tr>
              <a:tr h="280687">
                <a:tc vMerge="1">
                  <a:txBody>
                    <a:bodyPr/>
                    <a:lstStyle/>
                    <a:p>
                      <a:endParaRPr lang="es-MX"/>
                    </a:p>
                  </a:txBody>
                  <a:tcPr/>
                </a:tc>
                <a:tc>
                  <a:txBody>
                    <a:bodyPr/>
                    <a:lstStyle/>
                    <a:p>
                      <a:pPr algn="just">
                        <a:lnSpc>
                          <a:spcPct val="107000"/>
                        </a:lnSpc>
                        <a:spcAft>
                          <a:spcPts val="0"/>
                        </a:spcAft>
                      </a:pPr>
                      <a:r>
                        <a:rPr lang="es-EC" sz="1000" dirty="0">
                          <a:solidFill>
                            <a:srgbClr val="000000"/>
                          </a:solidFill>
                          <a:effectLst/>
                          <a:latin typeface="Times New Roman"/>
                          <a:ea typeface="Times New Roman" panose="02020603050405020304" pitchFamily="18" charset="0"/>
                          <a:cs typeface="Times New Roman"/>
                        </a:rPr>
                        <a:t>Sig. (bilateral)</a:t>
                      </a:r>
                      <a:endParaRPr lang="es-MX" sz="1100" dirty="0">
                        <a:effectLst/>
                        <a:latin typeface="Times New Roman"/>
                        <a:ea typeface="Calibri" panose="020F0502020204030204" pitchFamily="34" charset="0"/>
                        <a:cs typeface="Times New Roman"/>
                      </a:endParaRPr>
                    </a:p>
                  </a:txBody>
                  <a:tcPr marL="44450" marR="44450" marT="0" marB="0">
                    <a:lnL>
                      <a:noFill/>
                    </a:lnL>
                    <a:lnR>
                      <a:noFill/>
                    </a:lnR>
                    <a:lnT>
                      <a:noFill/>
                    </a:lnT>
                    <a:lnB>
                      <a:noFill/>
                    </a:lnB>
                  </a:tcPr>
                </a:tc>
                <a:tc>
                  <a:txBody>
                    <a:bodyPr/>
                    <a:lstStyle/>
                    <a:p>
                      <a:pPr algn="just">
                        <a:lnSpc>
                          <a:spcPct val="107000"/>
                        </a:lnSpc>
                        <a:spcAft>
                          <a:spcPts val="0"/>
                        </a:spcAft>
                      </a:pPr>
                      <a:r>
                        <a:rPr lang="es-EC" sz="1000" dirty="0">
                          <a:solidFill>
                            <a:srgbClr val="000000"/>
                          </a:solidFill>
                          <a:effectLst/>
                          <a:latin typeface="Times New Roman"/>
                          <a:ea typeface="Times New Roman" panose="02020603050405020304" pitchFamily="18" charset="0"/>
                          <a:cs typeface="Times New Roman"/>
                        </a:rPr>
                        <a:t>,001</a:t>
                      </a:r>
                      <a:endParaRPr lang="es-MX" sz="1100" dirty="0">
                        <a:effectLst/>
                        <a:latin typeface="Times New Roman"/>
                        <a:ea typeface="Calibri" panose="020F0502020204030204" pitchFamily="34" charset="0"/>
                        <a:cs typeface="Times New Roman"/>
                      </a:endParaRPr>
                    </a:p>
                  </a:txBody>
                  <a:tcPr marL="44450" marR="44450" marT="0" marB="0" anchor="ctr">
                    <a:lnL>
                      <a:noFill/>
                    </a:lnL>
                    <a:lnR>
                      <a:noFill/>
                    </a:lnR>
                    <a:lnT>
                      <a:noFill/>
                    </a:lnT>
                    <a:lnB>
                      <a:noFill/>
                    </a:lnB>
                  </a:tcPr>
                </a:tc>
                <a:tc>
                  <a:txBody>
                    <a:bodyPr/>
                    <a:lstStyle/>
                    <a:p>
                      <a:pPr algn="just">
                        <a:lnSpc>
                          <a:spcPct val="107000"/>
                        </a:lnSpc>
                        <a:spcAft>
                          <a:spcPts val="0"/>
                        </a:spcAft>
                      </a:pPr>
                      <a:r>
                        <a:rPr lang="es-EC" sz="1000" dirty="0">
                          <a:solidFill>
                            <a:srgbClr val="000000"/>
                          </a:solidFill>
                          <a:effectLst/>
                          <a:latin typeface="Times New Roman"/>
                          <a:ea typeface="Times New Roman" panose="02020603050405020304" pitchFamily="18" charset="0"/>
                          <a:cs typeface="Times New Roman"/>
                        </a:rPr>
                        <a:t>,000</a:t>
                      </a:r>
                      <a:endParaRPr lang="es-MX" sz="1100" dirty="0">
                        <a:effectLst/>
                        <a:latin typeface="Times New Roman"/>
                        <a:ea typeface="Calibri" panose="020F0502020204030204" pitchFamily="34" charset="0"/>
                        <a:cs typeface="Times New Roman"/>
                      </a:endParaRPr>
                    </a:p>
                  </a:txBody>
                  <a:tcPr marL="44450" marR="44450" marT="0" marB="0" anchor="ctr">
                    <a:lnL>
                      <a:noFill/>
                    </a:lnL>
                    <a:lnR>
                      <a:noFill/>
                    </a:lnR>
                    <a:lnT>
                      <a:noFill/>
                    </a:lnT>
                    <a:lnB>
                      <a:noFill/>
                    </a:lnB>
                  </a:tcPr>
                </a:tc>
                <a:tc>
                  <a:txBody>
                    <a:bodyPr/>
                    <a:lstStyle/>
                    <a:p>
                      <a:pPr algn="just">
                        <a:lnSpc>
                          <a:spcPct val="107000"/>
                        </a:lnSpc>
                        <a:spcAft>
                          <a:spcPts val="0"/>
                        </a:spcAft>
                      </a:pPr>
                      <a:r>
                        <a:rPr lang="es-EC" sz="1000" dirty="0">
                          <a:solidFill>
                            <a:srgbClr val="000000"/>
                          </a:solidFill>
                          <a:effectLst/>
                          <a:latin typeface="Times New Roman"/>
                          <a:ea typeface="Times New Roman" panose="02020603050405020304" pitchFamily="18" charset="0"/>
                          <a:cs typeface="Times New Roman"/>
                        </a:rPr>
                        <a:t>,001</a:t>
                      </a:r>
                      <a:endParaRPr lang="es-MX" sz="1100" dirty="0">
                        <a:effectLst/>
                        <a:latin typeface="Times New Roman"/>
                        <a:ea typeface="Calibri" panose="020F0502020204030204" pitchFamily="34" charset="0"/>
                        <a:cs typeface="Times New Roman"/>
                      </a:endParaRPr>
                    </a:p>
                  </a:txBody>
                  <a:tcPr marL="44450" marR="44450" marT="0" marB="0" anchor="ctr">
                    <a:lnL>
                      <a:noFill/>
                    </a:lnL>
                    <a:lnR>
                      <a:noFill/>
                    </a:lnR>
                    <a:lnT>
                      <a:noFill/>
                    </a:lnT>
                    <a:lnB>
                      <a:noFill/>
                    </a:lnB>
                  </a:tcPr>
                </a:tc>
                <a:tc>
                  <a:txBody>
                    <a:bodyPr/>
                    <a:lstStyle/>
                    <a:p>
                      <a:pPr algn="just">
                        <a:lnSpc>
                          <a:spcPct val="107000"/>
                        </a:lnSpc>
                        <a:spcAft>
                          <a:spcPts val="0"/>
                        </a:spcAft>
                      </a:pPr>
                      <a:r>
                        <a:rPr lang="es-EC" sz="1000" dirty="0">
                          <a:solidFill>
                            <a:srgbClr val="000000"/>
                          </a:solidFill>
                          <a:effectLst/>
                          <a:latin typeface="Times New Roman"/>
                          <a:ea typeface="Times New Roman" panose="02020603050405020304" pitchFamily="18" charset="0"/>
                          <a:cs typeface="Times New Roman"/>
                        </a:rPr>
                        <a:t>,026</a:t>
                      </a:r>
                      <a:endParaRPr lang="es-MX" sz="1100" dirty="0">
                        <a:effectLst/>
                        <a:latin typeface="Times New Roman"/>
                        <a:ea typeface="Calibri" panose="020F0502020204030204" pitchFamily="34" charset="0"/>
                        <a:cs typeface="Times New Roman"/>
                      </a:endParaRPr>
                    </a:p>
                  </a:txBody>
                  <a:tcPr marL="44450" marR="44450" marT="0" marB="0" anchor="ctr">
                    <a:lnL>
                      <a:noFill/>
                    </a:lnL>
                    <a:lnR>
                      <a:noFill/>
                    </a:lnR>
                    <a:lnT>
                      <a:noFill/>
                    </a:lnT>
                    <a:lnB>
                      <a:noFill/>
                    </a:lnB>
                  </a:tcPr>
                </a:tc>
                <a:extLst>
                  <a:ext uri="{0D108BD9-81ED-4DB2-BD59-A6C34878D82A}">
                    <a16:rowId xmlns:a16="http://schemas.microsoft.com/office/drawing/2014/main" xmlns="" val="10002"/>
                  </a:ext>
                </a:extLst>
              </a:tr>
              <a:tr h="140344">
                <a:tc vMerge="1">
                  <a:txBody>
                    <a:bodyPr/>
                    <a:lstStyle/>
                    <a:p>
                      <a:endParaRPr lang="es-MX"/>
                    </a:p>
                  </a:txBody>
                  <a:tcPr/>
                </a:tc>
                <a:tc>
                  <a:txBody>
                    <a:bodyPr/>
                    <a:lstStyle/>
                    <a:p>
                      <a:pPr algn="just">
                        <a:lnSpc>
                          <a:spcPct val="107000"/>
                        </a:lnSpc>
                        <a:spcAft>
                          <a:spcPts val="0"/>
                        </a:spcAft>
                      </a:pPr>
                      <a:r>
                        <a:rPr lang="es-EC" sz="1000" dirty="0">
                          <a:solidFill>
                            <a:srgbClr val="000000"/>
                          </a:solidFill>
                          <a:effectLst/>
                          <a:latin typeface="Times New Roman"/>
                          <a:ea typeface="Times New Roman" panose="02020603050405020304" pitchFamily="18" charset="0"/>
                          <a:cs typeface="Times New Roman"/>
                        </a:rPr>
                        <a:t>N</a:t>
                      </a:r>
                      <a:endParaRPr lang="es-MX" sz="1100" dirty="0">
                        <a:effectLst/>
                        <a:latin typeface="Times New Roman"/>
                        <a:ea typeface="Calibri" panose="020F0502020204030204" pitchFamily="34" charset="0"/>
                        <a:cs typeface="Times New Roman"/>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C" sz="1000" dirty="0">
                          <a:solidFill>
                            <a:srgbClr val="000000"/>
                          </a:solidFill>
                          <a:effectLst/>
                          <a:latin typeface="Times New Roman"/>
                          <a:ea typeface="Times New Roman" panose="02020603050405020304" pitchFamily="18" charset="0"/>
                          <a:cs typeface="Times New Roman"/>
                        </a:rPr>
                        <a:t>100</a:t>
                      </a:r>
                      <a:endParaRPr lang="es-MX" sz="1100" dirty="0">
                        <a:effectLst/>
                        <a:latin typeface="Times New Roman"/>
                        <a:ea typeface="Calibri" panose="020F0502020204030204" pitchFamily="34" charset="0"/>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C" sz="1000" dirty="0">
                          <a:solidFill>
                            <a:srgbClr val="000000"/>
                          </a:solidFill>
                          <a:effectLst/>
                          <a:latin typeface="Times New Roman"/>
                          <a:ea typeface="Times New Roman" panose="02020603050405020304" pitchFamily="18" charset="0"/>
                          <a:cs typeface="Times New Roman"/>
                        </a:rPr>
                        <a:t>100</a:t>
                      </a:r>
                      <a:endParaRPr lang="es-MX" sz="1100" dirty="0">
                        <a:effectLst/>
                        <a:latin typeface="Times New Roman"/>
                        <a:ea typeface="Calibri" panose="020F0502020204030204" pitchFamily="34" charset="0"/>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C" sz="1000" dirty="0">
                          <a:solidFill>
                            <a:srgbClr val="000000"/>
                          </a:solidFill>
                          <a:effectLst/>
                          <a:latin typeface="Times New Roman"/>
                          <a:ea typeface="Times New Roman" panose="02020603050405020304" pitchFamily="18" charset="0"/>
                          <a:cs typeface="Times New Roman"/>
                        </a:rPr>
                        <a:t>100</a:t>
                      </a:r>
                      <a:endParaRPr lang="es-MX" sz="1100" dirty="0">
                        <a:effectLst/>
                        <a:latin typeface="Times New Roman"/>
                        <a:ea typeface="Calibri" panose="020F0502020204030204" pitchFamily="34" charset="0"/>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C" sz="1000" dirty="0">
                          <a:solidFill>
                            <a:srgbClr val="000000"/>
                          </a:solidFill>
                          <a:effectLst/>
                          <a:latin typeface="Times New Roman"/>
                          <a:ea typeface="Times New Roman" panose="02020603050405020304" pitchFamily="18" charset="0"/>
                          <a:cs typeface="Times New Roman"/>
                        </a:rPr>
                        <a:t>100</a:t>
                      </a:r>
                      <a:endParaRPr lang="es-MX" sz="1100" dirty="0">
                        <a:effectLst/>
                        <a:latin typeface="Times New Roman"/>
                        <a:ea typeface="Calibri" panose="020F0502020204030204" pitchFamily="34" charset="0"/>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21031">
                <a:tc rowSpan="3">
                  <a:txBody>
                    <a:bodyPr/>
                    <a:lstStyle/>
                    <a:p>
                      <a:pPr algn="just">
                        <a:lnSpc>
                          <a:spcPct val="107000"/>
                        </a:lnSpc>
                        <a:spcAft>
                          <a:spcPts val="0"/>
                        </a:spcAft>
                      </a:pPr>
                      <a:r>
                        <a:rPr lang="es-EC" sz="1000" b="1" dirty="0">
                          <a:solidFill>
                            <a:srgbClr val="000000"/>
                          </a:solidFill>
                          <a:effectLst/>
                          <a:latin typeface="Times New Roman"/>
                          <a:ea typeface="Times New Roman" panose="02020603050405020304" pitchFamily="18" charset="0"/>
                          <a:cs typeface="Times New Roman"/>
                        </a:rPr>
                        <a:t>HABILIDADES INTERPERSONALES</a:t>
                      </a:r>
                      <a:endParaRPr lang="es-MX" sz="1100" dirty="0">
                        <a:effectLst/>
                        <a:latin typeface="Times New Roman"/>
                        <a:ea typeface="Calibri" panose="020F0502020204030204" pitchFamily="34" charset="0"/>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C" sz="1000" dirty="0">
                          <a:solidFill>
                            <a:srgbClr val="000000"/>
                          </a:solidFill>
                          <a:effectLst/>
                          <a:latin typeface="Times New Roman"/>
                          <a:ea typeface="Times New Roman" panose="02020603050405020304" pitchFamily="18" charset="0"/>
                          <a:cs typeface="Times New Roman"/>
                        </a:rPr>
                        <a:t>Correlación de Pearson</a:t>
                      </a:r>
                      <a:endParaRPr lang="es-MX" sz="1100" dirty="0">
                        <a:effectLst/>
                        <a:latin typeface="Times New Roman"/>
                        <a:ea typeface="Calibri" panose="020F0502020204030204" pitchFamily="34" charset="0"/>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07000"/>
                        </a:lnSpc>
                        <a:spcAft>
                          <a:spcPts val="0"/>
                        </a:spcAft>
                      </a:pPr>
                      <a:r>
                        <a:rPr lang="es-EC" sz="1000" dirty="0">
                          <a:solidFill>
                            <a:srgbClr val="000000"/>
                          </a:solidFill>
                          <a:effectLst/>
                          <a:latin typeface="Times New Roman"/>
                          <a:ea typeface="Times New Roman" panose="02020603050405020304" pitchFamily="18" charset="0"/>
                          <a:cs typeface="Times New Roman"/>
                        </a:rPr>
                        <a:t>,264</a:t>
                      </a:r>
                      <a:r>
                        <a:rPr lang="es-EC" sz="1000" baseline="30000" dirty="0">
                          <a:solidFill>
                            <a:srgbClr val="000000"/>
                          </a:solidFill>
                          <a:effectLst/>
                          <a:latin typeface="Times New Roman"/>
                          <a:ea typeface="Times New Roman" panose="02020603050405020304" pitchFamily="18" charset="0"/>
                          <a:cs typeface="Times New Roman"/>
                        </a:rPr>
                        <a:t>**</a:t>
                      </a:r>
                      <a:endParaRPr lang="es-MX" sz="1100" dirty="0">
                        <a:effectLst/>
                        <a:latin typeface="Times New Roman"/>
                        <a:ea typeface="Calibri" panose="020F0502020204030204" pitchFamily="34" charset="0"/>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F7CAAC"/>
                    </a:solidFill>
                  </a:tcPr>
                </a:tc>
                <a:tc>
                  <a:txBody>
                    <a:bodyPr/>
                    <a:lstStyle/>
                    <a:p>
                      <a:pPr algn="just">
                        <a:lnSpc>
                          <a:spcPct val="107000"/>
                        </a:lnSpc>
                        <a:spcAft>
                          <a:spcPts val="0"/>
                        </a:spcAft>
                      </a:pPr>
                      <a:r>
                        <a:rPr lang="es-EC" sz="1000" dirty="0">
                          <a:solidFill>
                            <a:srgbClr val="000000"/>
                          </a:solidFill>
                          <a:effectLst/>
                          <a:latin typeface="Times New Roman"/>
                          <a:ea typeface="Times New Roman" panose="02020603050405020304" pitchFamily="18" charset="0"/>
                          <a:cs typeface="Times New Roman"/>
                        </a:rPr>
                        <a:t>,274</a:t>
                      </a:r>
                      <a:r>
                        <a:rPr lang="es-EC" sz="1000" baseline="30000" dirty="0">
                          <a:solidFill>
                            <a:srgbClr val="000000"/>
                          </a:solidFill>
                          <a:effectLst/>
                          <a:latin typeface="Times New Roman"/>
                          <a:ea typeface="Times New Roman" panose="02020603050405020304" pitchFamily="18" charset="0"/>
                          <a:cs typeface="Times New Roman"/>
                        </a:rPr>
                        <a:t>**</a:t>
                      </a:r>
                      <a:endParaRPr lang="es-MX" sz="1100" dirty="0">
                        <a:effectLst/>
                        <a:latin typeface="Times New Roman"/>
                        <a:ea typeface="Calibri" panose="020F0502020204030204" pitchFamily="34" charset="0"/>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F7CAAC"/>
                    </a:solidFill>
                  </a:tcPr>
                </a:tc>
                <a:tc>
                  <a:txBody>
                    <a:bodyPr/>
                    <a:lstStyle/>
                    <a:p>
                      <a:pPr algn="just">
                        <a:lnSpc>
                          <a:spcPct val="107000"/>
                        </a:lnSpc>
                        <a:spcAft>
                          <a:spcPts val="0"/>
                        </a:spcAft>
                      </a:pPr>
                      <a:r>
                        <a:rPr lang="es-EC" sz="1000" dirty="0">
                          <a:solidFill>
                            <a:srgbClr val="000000"/>
                          </a:solidFill>
                          <a:effectLst/>
                          <a:latin typeface="Times New Roman"/>
                          <a:ea typeface="Times New Roman" panose="02020603050405020304" pitchFamily="18" charset="0"/>
                          <a:cs typeface="Times New Roman"/>
                        </a:rPr>
                        <a:t>,253</a:t>
                      </a:r>
                      <a:r>
                        <a:rPr lang="es-EC" sz="1000" baseline="30000" dirty="0">
                          <a:solidFill>
                            <a:srgbClr val="000000"/>
                          </a:solidFill>
                          <a:effectLst/>
                          <a:latin typeface="Times New Roman"/>
                          <a:ea typeface="Times New Roman" panose="02020603050405020304" pitchFamily="18" charset="0"/>
                          <a:cs typeface="Times New Roman"/>
                        </a:rPr>
                        <a:t>*</a:t>
                      </a:r>
                      <a:endParaRPr lang="es-MX" sz="1100" dirty="0">
                        <a:effectLst/>
                        <a:latin typeface="Times New Roman"/>
                        <a:ea typeface="Calibri" panose="020F0502020204030204" pitchFamily="34" charset="0"/>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F7CAAC"/>
                    </a:solidFill>
                  </a:tcPr>
                </a:tc>
                <a:tc>
                  <a:txBody>
                    <a:bodyPr/>
                    <a:lstStyle/>
                    <a:p>
                      <a:pPr algn="just">
                        <a:lnSpc>
                          <a:spcPct val="107000"/>
                        </a:lnSpc>
                        <a:spcAft>
                          <a:spcPts val="0"/>
                        </a:spcAft>
                      </a:pPr>
                      <a:r>
                        <a:rPr lang="es-EC" sz="1000" dirty="0">
                          <a:solidFill>
                            <a:srgbClr val="000000"/>
                          </a:solidFill>
                          <a:effectLst/>
                          <a:latin typeface="Times New Roman"/>
                          <a:ea typeface="Times New Roman" panose="02020603050405020304" pitchFamily="18" charset="0"/>
                          <a:cs typeface="Times New Roman"/>
                        </a:rPr>
                        <a:t>0,188</a:t>
                      </a:r>
                      <a:endParaRPr lang="es-MX" sz="1100" dirty="0">
                        <a:effectLst/>
                        <a:latin typeface="Times New Roman"/>
                        <a:ea typeface="Calibri" panose="020F0502020204030204" pitchFamily="34" charset="0"/>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4"/>
                  </a:ext>
                </a:extLst>
              </a:tr>
              <a:tr h="280687">
                <a:tc vMerge="1">
                  <a:txBody>
                    <a:bodyPr/>
                    <a:lstStyle/>
                    <a:p>
                      <a:endParaRPr lang="es-MX"/>
                    </a:p>
                  </a:txBody>
                  <a:tcPr/>
                </a:tc>
                <a:tc>
                  <a:txBody>
                    <a:bodyPr/>
                    <a:lstStyle/>
                    <a:p>
                      <a:pPr algn="just">
                        <a:lnSpc>
                          <a:spcPct val="107000"/>
                        </a:lnSpc>
                        <a:spcAft>
                          <a:spcPts val="0"/>
                        </a:spcAft>
                      </a:pPr>
                      <a:r>
                        <a:rPr lang="es-EC" sz="1000" dirty="0">
                          <a:solidFill>
                            <a:srgbClr val="000000"/>
                          </a:solidFill>
                          <a:effectLst/>
                          <a:latin typeface="Times New Roman"/>
                          <a:ea typeface="Times New Roman" panose="02020603050405020304" pitchFamily="18" charset="0"/>
                          <a:cs typeface="Times New Roman"/>
                        </a:rPr>
                        <a:t>Sig. (bilateral)</a:t>
                      </a:r>
                      <a:endParaRPr lang="es-MX" sz="1100" dirty="0">
                        <a:effectLst/>
                        <a:latin typeface="Times New Roman"/>
                        <a:ea typeface="Calibri" panose="020F0502020204030204" pitchFamily="34" charset="0"/>
                        <a:cs typeface="Times New Roman"/>
                      </a:endParaRPr>
                    </a:p>
                  </a:txBody>
                  <a:tcPr marL="44450" marR="44450" marT="0" marB="0">
                    <a:lnL>
                      <a:noFill/>
                    </a:lnL>
                    <a:lnR>
                      <a:noFill/>
                    </a:lnR>
                    <a:lnT>
                      <a:noFill/>
                    </a:lnT>
                    <a:lnB>
                      <a:noFill/>
                    </a:lnB>
                  </a:tcPr>
                </a:tc>
                <a:tc>
                  <a:txBody>
                    <a:bodyPr/>
                    <a:lstStyle/>
                    <a:p>
                      <a:pPr algn="just">
                        <a:lnSpc>
                          <a:spcPct val="107000"/>
                        </a:lnSpc>
                        <a:spcAft>
                          <a:spcPts val="0"/>
                        </a:spcAft>
                      </a:pPr>
                      <a:r>
                        <a:rPr lang="es-EC" sz="1000" dirty="0">
                          <a:solidFill>
                            <a:srgbClr val="000000"/>
                          </a:solidFill>
                          <a:effectLst/>
                          <a:latin typeface="Times New Roman"/>
                          <a:ea typeface="Times New Roman" panose="02020603050405020304" pitchFamily="18" charset="0"/>
                          <a:cs typeface="Times New Roman"/>
                        </a:rPr>
                        <a:t>,008</a:t>
                      </a:r>
                      <a:endParaRPr lang="es-MX" sz="1100" dirty="0">
                        <a:effectLst/>
                        <a:latin typeface="Times New Roman"/>
                        <a:ea typeface="Calibri" panose="020F0502020204030204" pitchFamily="34" charset="0"/>
                        <a:cs typeface="Times New Roman"/>
                      </a:endParaRPr>
                    </a:p>
                  </a:txBody>
                  <a:tcPr marL="44450" marR="44450" marT="0" marB="0" anchor="ctr">
                    <a:lnL>
                      <a:noFill/>
                    </a:lnL>
                    <a:lnR>
                      <a:noFill/>
                    </a:lnR>
                    <a:lnT>
                      <a:noFill/>
                    </a:lnT>
                    <a:lnB>
                      <a:noFill/>
                    </a:lnB>
                  </a:tcPr>
                </a:tc>
                <a:tc>
                  <a:txBody>
                    <a:bodyPr/>
                    <a:lstStyle/>
                    <a:p>
                      <a:pPr algn="just">
                        <a:lnSpc>
                          <a:spcPct val="107000"/>
                        </a:lnSpc>
                        <a:spcAft>
                          <a:spcPts val="0"/>
                        </a:spcAft>
                      </a:pPr>
                      <a:r>
                        <a:rPr lang="es-EC" sz="1000" dirty="0">
                          <a:solidFill>
                            <a:srgbClr val="000000"/>
                          </a:solidFill>
                          <a:effectLst/>
                          <a:latin typeface="Times New Roman"/>
                          <a:ea typeface="Times New Roman" panose="02020603050405020304" pitchFamily="18" charset="0"/>
                          <a:cs typeface="Times New Roman"/>
                        </a:rPr>
                        <a:t>,006</a:t>
                      </a:r>
                      <a:endParaRPr lang="es-MX" sz="1100" dirty="0">
                        <a:effectLst/>
                        <a:latin typeface="Times New Roman"/>
                        <a:ea typeface="Calibri" panose="020F0502020204030204" pitchFamily="34" charset="0"/>
                        <a:cs typeface="Times New Roman"/>
                      </a:endParaRPr>
                    </a:p>
                  </a:txBody>
                  <a:tcPr marL="44450" marR="44450" marT="0" marB="0" anchor="ctr">
                    <a:lnL>
                      <a:noFill/>
                    </a:lnL>
                    <a:lnR>
                      <a:noFill/>
                    </a:lnR>
                    <a:lnT>
                      <a:noFill/>
                    </a:lnT>
                    <a:lnB>
                      <a:noFill/>
                    </a:lnB>
                  </a:tcPr>
                </a:tc>
                <a:tc>
                  <a:txBody>
                    <a:bodyPr/>
                    <a:lstStyle/>
                    <a:p>
                      <a:pPr algn="just">
                        <a:lnSpc>
                          <a:spcPct val="107000"/>
                        </a:lnSpc>
                        <a:spcAft>
                          <a:spcPts val="0"/>
                        </a:spcAft>
                      </a:pPr>
                      <a:r>
                        <a:rPr lang="es-EC" sz="1000" dirty="0">
                          <a:solidFill>
                            <a:srgbClr val="000000"/>
                          </a:solidFill>
                          <a:effectLst/>
                          <a:latin typeface="Times New Roman"/>
                          <a:ea typeface="Times New Roman" panose="02020603050405020304" pitchFamily="18" charset="0"/>
                          <a:cs typeface="Times New Roman"/>
                        </a:rPr>
                        <a:t>,011</a:t>
                      </a:r>
                      <a:endParaRPr lang="es-MX" sz="1100" dirty="0">
                        <a:effectLst/>
                        <a:latin typeface="Times New Roman"/>
                        <a:ea typeface="Calibri" panose="020F0502020204030204" pitchFamily="34" charset="0"/>
                        <a:cs typeface="Times New Roman"/>
                      </a:endParaRPr>
                    </a:p>
                  </a:txBody>
                  <a:tcPr marL="44450" marR="44450" marT="0" marB="0" anchor="ctr">
                    <a:lnL>
                      <a:noFill/>
                    </a:lnL>
                    <a:lnR>
                      <a:noFill/>
                    </a:lnR>
                    <a:lnT>
                      <a:noFill/>
                    </a:lnT>
                    <a:lnB>
                      <a:noFill/>
                    </a:lnB>
                  </a:tcPr>
                </a:tc>
                <a:tc>
                  <a:txBody>
                    <a:bodyPr/>
                    <a:lstStyle/>
                    <a:p>
                      <a:pPr algn="just">
                        <a:lnSpc>
                          <a:spcPct val="107000"/>
                        </a:lnSpc>
                        <a:spcAft>
                          <a:spcPts val="0"/>
                        </a:spcAft>
                      </a:pPr>
                      <a:r>
                        <a:rPr lang="es-EC" sz="1000" dirty="0">
                          <a:solidFill>
                            <a:srgbClr val="000000"/>
                          </a:solidFill>
                          <a:effectLst/>
                          <a:latin typeface="Times New Roman"/>
                          <a:ea typeface="Times New Roman" panose="02020603050405020304" pitchFamily="18" charset="0"/>
                          <a:cs typeface="Times New Roman"/>
                        </a:rPr>
                        <a:t>,061</a:t>
                      </a:r>
                      <a:endParaRPr lang="es-MX" sz="1100" dirty="0">
                        <a:effectLst/>
                        <a:latin typeface="Times New Roman"/>
                        <a:ea typeface="Calibri" panose="020F0502020204030204" pitchFamily="34" charset="0"/>
                        <a:cs typeface="Times New Roman"/>
                      </a:endParaRPr>
                    </a:p>
                  </a:txBody>
                  <a:tcPr marL="44450" marR="44450" marT="0" marB="0" anchor="ctr">
                    <a:lnL>
                      <a:noFill/>
                    </a:lnL>
                    <a:lnR>
                      <a:noFill/>
                    </a:lnR>
                    <a:lnT>
                      <a:noFill/>
                    </a:lnT>
                    <a:lnB>
                      <a:noFill/>
                    </a:lnB>
                  </a:tcPr>
                </a:tc>
                <a:extLst>
                  <a:ext uri="{0D108BD9-81ED-4DB2-BD59-A6C34878D82A}">
                    <a16:rowId xmlns:a16="http://schemas.microsoft.com/office/drawing/2014/main" xmlns="" val="10005"/>
                  </a:ext>
                </a:extLst>
              </a:tr>
              <a:tr h="140344">
                <a:tc vMerge="1">
                  <a:txBody>
                    <a:bodyPr/>
                    <a:lstStyle/>
                    <a:p>
                      <a:endParaRPr lang="es-MX"/>
                    </a:p>
                  </a:txBody>
                  <a:tcPr/>
                </a:tc>
                <a:tc>
                  <a:txBody>
                    <a:bodyPr/>
                    <a:lstStyle/>
                    <a:p>
                      <a:pPr algn="just">
                        <a:lnSpc>
                          <a:spcPct val="107000"/>
                        </a:lnSpc>
                        <a:spcAft>
                          <a:spcPts val="0"/>
                        </a:spcAft>
                      </a:pPr>
                      <a:r>
                        <a:rPr lang="es-EC" sz="1000" dirty="0">
                          <a:solidFill>
                            <a:srgbClr val="000000"/>
                          </a:solidFill>
                          <a:effectLst/>
                          <a:latin typeface="Times New Roman"/>
                          <a:ea typeface="Times New Roman" panose="02020603050405020304" pitchFamily="18" charset="0"/>
                          <a:cs typeface="Times New Roman"/>
                        </a:rPr>
                        <a:t>N</a:t>
                      </a:r>
                      <a:endParaRPr lang="es-MX" sz="1100" dirty="0">
                        <a:effectLst/>
                        <a:latin typeface="Times New Roman"/>
                        <a:ea typeface="Calibri" panose="020F0502020204030204" pitchFamily="34" charset="0"/>
                        <a:cs typeface="Times New Roman"/>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C" sz="1000" dirty="0">
                          <a:solidFill>
                            <a:srgbClr val="000000"/>
                          </a:solidFill>
                          <a:effectLst/>
                          <a:latin typeface="Times New Roman"/>
                          <a:ea typeface="Times New Roman" panose="02020603050405020304" pitchFamily="18" charset="0"/>
                          <a:cs typeface="Times New Roman"/>
                        </a:rPr>
                        <a:t>100</a:t>
                      </a:r>
                      <a:endParaRPr lang="es-MX" sz="1100" dirty="0">
                        <a:effectLst/>
                        <a:latin typeface="Times New Roman"/>
                        <a:ea typeface="Calibri" panose="020F0502020204030204" pitchFamily="34" charset="0"/>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C" sz="1000" dirty="0">
                          <a:solidFill>
                            <a:srgbClr val="000000"/>
                          </a:solidFill>
                          <a:effectLst/>
                          <a:latin typeface="Times New Roman"/>
                          <a:ea typeface="Times New Roman" panose="02020603050405020304" pitchFamily="18" charset="0"/>
                          <a:cs typeface="Times New Roman"/>
                        </a:rPr>
                        <a:t>100</a:t>
                      </a:r>
                      <a:endParaRPr lang="es-MX" sz="1100" dirty="0">
                        <a:effectLst/>
                        <a:latin typeface="Times New Roman"/>
                        <a:ea typeface="Calibri" panose="020F0502020204030204" pitchFamily="34" charset="0"/>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C" sz="1000" dirty="0">
                          <a:solidFill>
                            <a:srgbClr val="000000"/>
                          </a:solidFill>
                          <a:effectLst/>
                          <a:latin typeface="Times New Roman"/>
                          <a:ea typeface="Times New Roman" panose="02020603050405020304" pitchFamily="18" charset="0"/>
                          <a:cs typeface="Times New Roman"/>
                        </a:rPr>
                        <a:t>100</a:t>
                      </a:r>
                      <a:endParaRPr lang="es-MX" sz="1100" dirty="0">
                        <a:effectLst/>
                        <a:latin typeface="Times New Roman"/>
                        <a:ea typeface="Calibri" panose="020F0502020204030204" pitchFamily="34" charset="0"/>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C" sz="1000" dirty="0">
                          <a:solidFill>
                            <a:srgbClr val="000000"/>
                          </a:solidFill>
                          <a:effectLst/>
                          <a:latin typeface="Times New Roman"/>
                          <a:ea typeface="Times New Roman" panose="02020603050405020304" pitchFamily="18" charset="0"/>
                          <a:cs typeface="Times New Roman"/>
                        </a:rPr>
                        <a:t>100</a:t>
                      </a:r>
                      <a:endParaRPr lang="es-MX" sz="1100" dirty="0">
                        <a:effectLst/>
                        <a:latin typeface="Times New Roman"/>
                        <a:ea typeface="Calibri" panose="020F0502020204030204" pitchFamily="34" charset="0"/>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21031">
                <a:tc rowSpan="3">
                  <a:txBody>
                    <a:bodyPr/>
                    <a:lstStyle/>
                    <a:p>
                      <a:pPr algn="just">
                        <a:lnSpc>
                          <a:spcPct val="107000"/>
                        </a:lnSpc>
                        <a:spcAft>
                          <a:spcPts val="0"/>
                        </a:spcAft>
                      </a:pPr>
                      <a:r>
                        <a:rPr lang="es-EC" sz="1000" b="1" dirty="0">
                          <a:solidFill>
                            <a:srgbClr val="000000"/>
                          </a:solidFill>
                          <a:effectLst/>
                          <a:latin typeface="Times New Roman"/>
                          <a:ea typeface="Times New Roman" panose="02020603050405020304" pitchFamily="18" charset="0"/>
                          <a:cs typeface="Times New Roman"/>
                        </a:rPr>
                        <a:t>HABILIDADES GRUPALES</a:t>
                      </a:r>
                      <a:endParaRPr lang="es-MX" sz="1100" dirty="0">
                        <a:effectLst/>
                        <a:latin typeface="Times New Roman"/>
                        <a:ea typeface="Calibri" panose="020F0502020204030204" pitchFamily="34" charset="0"/>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C" sz="1000" dirty="0">
                          <a:solidFill>
                            <a:srgbClr val="000000"/>
                          </a:solidFill>
                          <a:effectLst/>
                          <a:latin typeface="Times New Roman"/>
                          <a:ea typeface="Times New Roman" panose="02020603050405020304" pitchFamily="18" charset="0"/>
                          <a:cs typeface="Times New Roman"/>
                        </a:rPr>
                        <a:t>Correlación de Pearson</a:t>
                      </a:r>
                      <a:endParaRPr lang="es-MX" sz="1100" dirty="0">
                        <a:effectLst/>
                        <a:latin typeface="Times New Roman"/>
                        <a:ea typeface="Calibri" panose="020F0502020204030204" pitchFamily="34" charset="0"/>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07000"/>
                        </a:lnSpc>
                        <a:spcAft>
                          <a:spcPts val="0"/>
                        </a:spcAft>
                      </a:pPr>
                      <a:r>
                        <a:rPr lang="es-EC" sz="1000" dirty="0">
                          <a:solidFill>
                            <a:srgbClr val="000000"/>
                          </a:solidFill>
                          <a:effectLst/>
                          <a:latin typeface="Times New Roman"/>
                          <a:ea typeface="Times New Roman" panose="02020603050405020304" pitchFamily="18" charset="0"/>
                          <a:cs typeface="Times New Roman"/>
                        </a:rPr>
                        <a:t>,281</a:t>
                      </a:r>
                      <a:r>
                        <a:rPr lang="es-EC" sz="1000" baseline="30000" dirty="0">
                          <a:solidFill>
                            <a:srgbClr val="000000"/>
                          </a:solidFill>
                          <a:effectLst/>
                          <a:latin typeface="Times New Roman"/>
                          <a:ea typeface="Times New Roman" panose="02020603050405020304" pitchFamily="18" charset="0"/>
                          <a:cs typeface="Times New Roman"/>
                        </a:rPr>
                        <a:t>**</a:t>
                      </a:r>
                      <a:endParaRPr lang="es-MX" sz="1100" dirty="0">
                        <a:effectLst/>
                        <a:latin typeface="Times New Roman"/>
                        <a:ea typeface="Calibri" panose="020F0502020204030204" pitchFamily="34" charset="0"/>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F7CAAC"/>
                    </a:solidFill>
                  </a:tcPr>
                </a:tc>
                <a:tc>
                  <a:txBody>
                    <a:bodyPr/>
                    <a:lstStyle/>
                    <a:p>
                      <a:pPr algn="just">
                        <a:lnSpc>
                          <a:spcPct val="107000"/>
                        </a:lnSpc>
                        <a:spcAft>
                          <a:spcPts val="0"/>
                        </a:spcAft>
                      </a:pPr>
                      <a:r>
                        <a:rPr lang="es-EC" sz="1000" dirty="0">
                          <a:solidFill>
                            <a:srgbClr val="000000"/>
                          </a:solidFill>
                          <a:effectLst/>
                          <a:latin typeface="Times New Roman"/>
                          <a:ea typeface="Times New Roman" panose="02020603050405020304" pitchFamily="18" charset="0"/>
                          <a:cs typeface="Times New Roman"/>
                        </a:rPr>
                        <a:t>0,189</a:t>
                      </a:r>
                      <a:endParaRPr lang="es-MX" sz="1100" dirty="0">
                        <a:effectLst/>
                        <a:latin typeface="Times New Roman"/>
                        <a:ea typeface="Calibri" panose="020F0502020204030204" pitchFamily="34" charset="0"/>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07000"/>
                        </a:lnSpc>
                        <a:spcAft>
                          <a:spcPts val="0"/>
                        </a:spcAft>
                      </a:pPr>
                      <a:r>
                        <a:rPr lang="es-EC" sz="1000" dirty="0">
                          <a:solidFill>
                            <a:srgbClr val="000000"/>
                          </a:solidFill>
                          <a:effectLst/>
                          <a:latin typeface="Times New Roman"/>
                          <a:ea typeface="Times New Roman" panose="02020603050405020304" pitchFamily="18" charset="0"/>
                          <a:cs typeface="Times New Roman"/>
                        </a:rPr>
                        <a:t>,267</a:t>
                      </a:r>
                      <a:r>
                        <a:rPr lang="es-EC" sz="1000" baseline="30000" dirty="0">
                          <a:solidFill>
                            <a:srgbClr val="000000"/>
                          </a:solidFill>
                          <a:effectLst/>
                          <a:latin typeface="Times New Roman"/>
                          <a:ea typeface="Times New Roman" panose="02020603050405020304" pitchFamily="18" charset="0"/>
                          <a:cs typeface="Times New Roman"/>
                        </a:rPr>
                        <a:t>**</a:t>
                      </a:r>
                      <a:endParaRPr lang="es-MX" sz="1100" dirty="0">
                        <a:effectLst/>
                        <a:latin typeface="Times New Roman"/>
                        <a:ea typeface="Calibri" panose="020F0502020204030204" pitchFamily="34" charset="0"/>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F7CAAC"/>
                    </a:solidFill>
                  </a:tcPr>
                </a:tc>
                <a:tc>
                  <a:txBody>
                    <a:bodyPr/>
                    <a:lstStyle/>
                    <a:p>
                      <a:pPr algn="just">
                        <a:lnSpc>
                          <a:spcPct val="107000"/>
                        </a:lnSpc>
                        <a:spcAft>
                          <a:spcPts val="0"/>
                        </a:spcAft>
                      </a:pPr>
                      <a:r>
                        <a:rPr lang="es-EC" sz="1000" dirty="0">
                          <a:solidFill>
                            <a:srgbClr val="000000"/>
                          </a:solidFill>
                          <a:effectLst/>
                          <a:latin typeface="Times New Roman"/>
                          <a:ea typeface="Times New Roman" panose="02020603050405020304" pitchFamily="18" charset="0"/>
                          <a:cs typeface="Times New Roman"/>
                        </a:rPr>
                        <a:t>,249</a:t>
                      </a:r>
                      <a:r>
                        <a:rPr lang="es-EC" sz="1000" baseline="30000" dirty="0">
                          <a:solidFill>
                            <a:srgbClr val="000000"/>
                          </a:solidFill>
                          <a:effectLst/>
                          <a:latin typeface="Times New Roman"/>
                          <a:ea typeface="Times New Roman" panose="02020603050405020304" pitchFamily="18" charset="0"/>
                          <a:cs typeface="Times New Roman"/>
                        </a:rPr>
                        <a:t>*</a:t>
                      </a:r>
                      <a:endParaRPr lang="es-MX" sz="1100" dirty="0">
                        <a:effectLst/>
                        <a:latin typeface="Times New Roman"/>
                        <a:ea typeface="Calibri" panose="020F0502020204030204" pitchFamily="34" charset="0"/>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F7CAAC"/>
                    </a:solidFill>
                  </a:tcPr>
                </a:tc>
                <a:extLst>
                  <a:ext uri="{0D108BD9-81ED-4DB2-BD59-A6C34878D82A}">
                    <a16:rowId xmlns:a16="http://schemas.microsoft.com/office/drawing/2014/main" xmlns="" val="10007"/>
                  </a:ext>
                </a:extLst>
              </a:tr>
              <a:tr h="280687">
                <a:tc vMerge="1">
                  <a:txBody>
                    <a:bodyPr/>
                    <a:lstStyle/>
                    <a:p>
                      <a:endParaRPr lang="es-MX"/>
                    </a:p>
                  </a:txBody>
                  <a:tcPr/>
                </a:tc>
                <a:tc>
                  <a:txBody>
                    <a:bodyPr/>
                    <a:lstStyle/>
                    <a:p>
                      <a:pPr algn="just">
                        <a:lnSpc>
                          <a:spcPct val="107000"/>
                        </a:lnSpc>
                        <a:spcAft>
                          <a:spcPts val="0"/>
                        </a:spcAft>
                      </a:pPr>
                      <a:r>
                        <a:rPr lang="es-EC" sz="1000" dirty="0">
                          <a:solidFill>
                            <a:srgbClr val="000000"/>
                          </a:solidFill>
                          <a:effectLst/>
                          <a:latin typeface="Times New Roman"/>
                          <a:ea typeface="Times New Roman" panose="02020603050405020304" pitchFamily="18" charset="0"/>
                          <a:cs typeface="Times New Roman"/>
                        </a:rPr>
                        <a:t>Sig. (bilateral)</a:t>
                      </a:r>
                      <a:endParaRPr lang="es-MX" sz="1100" dirty="0">
                        <a:effectLst/>
                        <a:latin typeface="Times New Roman"/>
                        <a:ea typeface="Calibri" panose="020F0502020204030204" pitchFamily="34" charset="0"/>
                        <a:cs typeface="Times New Roman"/>
                      </a:endParaRPr>
                    </a:p>
                  </a:txBody>
                  <a:tcPr marL="44450" marR="44450" marT="0" marB="0">
                    <a:lnL>
                      <a:noFill/>
                    </a:lnL>
                    <a:lnR>
                      <a:noFill/>
                    </a:lnR>
                    <a:lnT>
                      <a:noFill/>
                    </a:lnT>
                    <a:lnB>
                      <a:noFill/>
                    </a:lnB>
                  </a:tcPr>
                </a:tc>
                <a:tc>
                  <a:txBody>
                    <a:bodyPr/>
                    <a:lstStyle/>
                    <a:p>
                      <a:pPr algn="just">
                        <a:lnSpc>
                          <a:spcPct val="107000"/>
                        </a:lnSpc>
                        <a:spcAft>
                          <a:spcPts val="0"/>
                        </a:spcAft>
                      </a:pPr>
                      <a:r>
                        <a:rPr lang="es-EC" sz="1000" dirty="0">
                          <a:solidFill>
                            <a:srgbClr val="000000"/>
                          </a:solidFill>
                          <a:effectLst/>
                          <a:latin typeface="Times New Roman"/>
                          <a:ea typeface="Times New Roman" panose="02020603050405020304" pitchFamily="18" charset="0"/>
                          <a:cs typeface="Times New Roman"/>
                        </a:rPr>
                        <a:t>,005</a:t>
                      </a:r>
                      <a:endParaRPr lang="es-MX" sz="1100" dirty="0">
                        <a:effectLst/>
                        <a:latin typeface="Times New Roman"/>
                        <a:ea typeface="Calibri" panose="020F0502020204030204" pitchFamily="34" charset="0"/>
                        <a:cs typeface="Times New Roman"/>
                      </a:endParaRPr>
                    </a:p>
                  </a:txBody>
                  <a:tcPr marL="44450" marR="44450" marT="0" marB="0" anchor="ctr">
                    <a:lnL>
                      <a:noFill/>
                    </a:lnL>
                    <a:lnR>
                      <a:noFill/>
                    </a:lnR>
                    <a:lnT>
                      <a:noFill/>
                    </a:lnT>
                    <a:lnB>
                      <a:noFill/>
                    </a:lnB>
                  </a:tcPr>
                </a:tc>
                <a:tc>
                  <a:txBody>
                    <a:bodyPr/>
                    <a:lstStyle/>
                    <a:p>
                      <a:pPr algn="just">
                        <a:lnSpc>
                          <a:spcPct val="107000"/>
                        </a:lnSpc>
                        <a:spcAft>
                          <a:spcPts val="0"/>
                        </a:spcAft>
                      </a:pPr>
                      <a:r>
                        <a:rPr lang="es-EC" sz="1000" dirty="0">
                          <a:solidFill>
                            <a:srgbClr val="000000"/>
                          </a:solidFill>
                          <a:effectLst/>
                          <a:latin typeface="Times New Roman"/>
                          <a:ea typeface="Times New Roman" panose="02020603050405020304" pitchFamily="18" charset="0"/>
                          <a:cs typeface="Times New Roman"/>
                        </a:rPr>
                        <a:t>,059</a:t>
                      </a:r>
                      <a:endParaRPr lang="es-MX" sz="1100" dirty="0">
                        <a:effectLst/>
                        <a:latin typeface="Times New Roman"/>
                        <a:ea typeface="Calibri" panose="020F0502020204030204" pitchFamily="34" charset="0"/>
                        <a:cs typeface="Times New Roman"/>
                      </a:endParaRPr>
                    </a:p>
                  </a:txBody>
                  <a:tcPr marL="44450" marR="44450" marT="0" marB="0" anchor="ctr">
                    <a:lnL>
                      <a:noFill/>
                    </a:lnL>
                    <a:lnR>
                      <a:noFill/>
                    </a:lnR>
                    <a:lnT>
                      <a:noFill/>
                    </a:lnT>
                    <a:lnB>
                      <a:noFill/>
                    </a:lnB>
                  </a:tcPr>
                </a:tc>
                <a:tc>
                  <a:txBody>
                    <a:bodyPr/>
                    <a:lstStyle/>
                    <a:p>
                      <a:pPr algn="just">
                        <a:lnSpc>
                          <a:spcPct val="107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07000"/>
                        </a:lnSpc>
                        <a:spcAft>
                          <a:spcPts val="0"/>
                        </a:spcAft>
                      </a:pPr>
                      <a:r>
                        <a:rPr lang="es-EC" sz="1000" dirty="0">
                          <a:solidFill>
                            <a:srgbClr val="000000"/>
                          </a:solidFill>
                          <a:effectLst/>
                          <a:latin typeface="Times New Roman"/>
                          <a:ea typeface="Times New Roman" panose="02020603050405020304" pitchFamily="18" charset="0"/>
                          <a:cs typeface="Times New Roman"/>
                        </a:rPr>
                        <a:t>,012</a:t>
                      </a:r>
                      <a:endParaRPr lang="es-MX" sz="1100" dirty="0">
                        <a:effectLst/>
                        <a:latin typeface="Times New Roman"/>
                        <a:ea typeface="Calibri" panose="020F0502020204030204" pitchFamily="34" charset="0"/>
                        <a:cs typeface="Times New Roman"/>
                      </a:endParaRPr>
                    </a:p>
                  </a:txBody>
                  <a:tcPr marL="44450" marR="44450" marT="0" marB="0" anchor="ctr">
                    <a:lnL>
                      <a:noFill/>
                    </a:lnL>
                    <a:lnR>
                      <a:noFill/>
                    </a:lnR>
                    <a:lnT>
                      <a:noFill/>
                    </a:lnT>
                    <a:lnB>
                      <a:noFill/>
                    </a:lnB>
                  </a:tcPr>
                </a:tc>
                <a:extLst>
                  <a:ext uri="{0D108BD9-81ED-4DB2-BD59-A6C34878D82A}">
                    <a16:rowId xmlns:a16="http://schemas.microsoft.com/office/drawing/2014/main" xmlns="" val="10008"/>
                  </a:ext>
                </a:extLst>
              </a:tr>
              <a:tr h="140344">
                <a:tc vMerge="1">
                  <a:txBody>
                    <a:bodyPr/>
                    <a:lstStyle/>
                    <a:p>
                      <a:endParaRPr lang="es-MX"/>
                    </a:p>
                  </a:txBody>
                  <a:tcPr/>
                </a:tc>
                <a:tc>
                  <a:txBody>
                    <a:bodyPr/>
                    <a:lstStyle/>
                    <a:p>
                      <a:pPr algn="just">
                        <a:lnSpc>
                          <a:spcPct val="107000"/>
                        </a:lnSpc>
                        <a:spcAft>
                          <a:spcPts val="0"/>
                        </a:spcAft>
                      </a:pPr>
                      <a:r>
                        <a:rPr lang="es-EC" sz="1000" dirty="0">
                          <a:solidFill>
                            <a:srgbClr val="000000"/>
                          </a:solidFill>
                          <a:effectLst/>
                          <a:latin typeface="Times New Roman"/>
                          <a:ea typeface="Times New Roman" panose="02020603050405020304" pitchFamily="18" charset="0"/>
                          <a:cs typeface="Times New Roman"/>
                        </a:rPr>
                        <a:t>N</a:t>
                      </a:r>
                      <a:endParaRPr lang="es-MX" sz="1100" dirty="0">
                        <a:effectLst/>
                        <a:latin typeface="Times New Roman"/>
                        <a:ea typeface="Calibri" panose="020F0502020204030204" pitchFamily="34" charset="0"/>
                        <a:cs typeface="Times New Roman"/>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C" sz="1000" dirty="0">
                          <a:solidFill>
                            <a:srgbClr val="000000"/>
                          </a:solidFill>
                          <a:effectLst/>
                          <a:latin typeface="Times New Roman"/>
                          <a:ea typeface="Times New Roman" panose="02020603050405020304" pitchFamily="18" charset="0"/>
                          <a:cs typeface="Times New Roman"/>
                        </a:rPr>
                        <a:t>100</a:t>
                      </a:r>
                      <a:endParaRPr lang="es-MX" sz="1100" dirty="0">
                        <a:effectLst/>
                        <a:latin typeface="Times New Roman"/>
                        <a:ea typeface="Calibri" panose="020F0502020204030204" pitchFamily="34" charset="0"/>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C" sz="1000" dirty="0">
                          <a:solidFill>
                            <a:srgbClr val="000000"/>
                          </a:solidFill>
                          <a:effectLst/>
                          <a:latin typeface="Times New Roman"/>
                          <a:ea typeface="Times New Roman" panose="02020603050405020304" pitchFamily="18" charset="0"/>
                          <a:cs typeface="Times New Roman"/>
                        </a:rPr>
                        <a:t>100</a:t>
                      </a:r>
                      <a:endParaRPr lang="es-MX" sz="1100" dirty="0">
                        <a:effectLst/>
                        <a:latin typeface="Times New Roman"/>
                        <a:ea typeface="Calibri" panose="020F0502020204030204" pitchFamily="34" charset="0"/>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C" sz="1000" dirty="0">
                          <a:solidFill>
                            <a:srgbClr val="000000"/>
                          </a:solidFill>
                          <a:effectLst/>
                          <a:latin typeface="Times New Roman"/>
                          <a:ea typeface="Times New Roman" panose="02020603050405020304" pitchFamily="18" charset="0"/>
                          <a:cs typeface="Times New Roman"/>
                        </a:rPr>
                        <a:t>100</a:t>
                      </a:r>
                      <a:endParaRPr lang="es-MX" sz="1100" dirty="0">
                        <a:effectLst/>
                        <a:latin typeface="Times New Roman"/>
                        <a:ea typeface="Calibri" panose="020F0502020204030204" pitchFamily="34" charset="0"/>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
        <p:nvSpPr>
          <p:cNvPr id="82" name="Elipse 81"/>
          <p:cNvSpPr/>
          <p:nvPr/>
        </p:nvSpPr>
        <p:spPr>
          <a:xfrm>
            <a:off x="6920505" y="2181247"/>
            <a:ext cx="747621" cy="725062"/>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a:solidFill>
                  <a:schemeClr val="tx1"/>
                </a:solidFill>
              </a:rPr>
              <a:t>HP</a:t>
            </a:r>
          </a:p>
        </p:txBody>
      </p:sp>
      <p:sp>
        <p:nvSpPr>
          <p:cNvPr id="83" name="Elipse 82"/>
          <p:cNvSpPr/>
          <p:nvPr/>
        </p:nvSpPr>
        <p:spPr>
          <a:xfrm>
            <a:off x="6933151" y="3165529"/>
            <a:ext cx="741647" cy="759313"/>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a:solidFill>
                  <a:schemeClr val="tx1"/>
                </a:solidFill>
              </a:rPr>
              <a:t>HI</a:t>
            </a:r>
          </a:p>
        </p:txBody>
      </p:sp>
      <p:sp>
        <p:nvSpPr>
          <p:cNvPr id="84" name="Elipse 83"/>
          <p:cNvSpPr/>
          <p:nvPr/>
        </p:nvSpPr>
        <p:spPr>
          <a:xfrm>
            <a:off x="6922161" y="4139734"/>
            <a:ext cx="741647" cy="759313"/>
          </a:xfrm>
          <a:prstGeom prst="ellipse">
            <a:avLst/>
          </a:prstGeom>
          <a:solidFill>
            <a:srgbClr val="00DD87"/>
          </a:solidFill>
          <a:ln>
            <a:solidFill>
              <a:srgbClr val="00DD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a:solidFill>
                  <a:schemeClr val="tx1"/>
                </a:solidFill>
              </a:rPr>
              <a:t>HG</a:t>
            </a:r>
          </a:p>
        </p:txBody>
      </p:sp>
      <p:sp>
        <p:nvSpPr>
          <p:cNvPr id="61" name="Rectángulo 60"/>
          <p:cNvSpPr/>
          <p:nvPr/>
        </p:nvSpPr>
        <p:spPr>
          <a:xfrm>
            <a:off x="7791567" y="2260601"/>
            <a:ext cx="3746257" cy="523220"/>
          </a:xfrm>
          <a:prstGeom prst="rect">
            <a:avLst/>
          </a:prstGeom>
        </p:spPr>
        <p:txBody>
          <a:bodyPr wrap="square">
            <a:spAutoFit/>
          </a:bodyPr>
          <a:lstStyle/>
          <a:p>
            <a:r>
              <a:rPr lang="es-MX" sz="1400" dirty="0">
                <a:ea typeface="Calibri" panose="020F0502020204030204" pitchFamily="34" charset="0"/>
              </a:rPr>
              <a:t>Cultura jerárquica, clan, </a:t>
            </a:r>
            <a:r>
              <a:rPr lang="es-MX" sz="1400" dirty="0" err="1">
                <a:ea typeface="Calibri" panose="020F0502020204030204" pitchFamily="34" charset="0"/>
              </a:rPr>
              <a:t>adhocrática</a:t>
            </a:r>
            <a:r>
              <a:rPr lang="es-MX" sz="1400" dirty="0">
                <a:ea typeface="Calibri" panose="020F0502020204030204" pitchFamily="34" charset="0"/>
              </a:rPr>
              <a:t> y de mercado.</a:t>
            </a:r>
            <a:endParaRPr lang="es-EC" sz="1400" dirty="0"/>
          </a:p>
        </p:txBody>
      </p:sp>
      <p:sp>
        <p:nvSpPr>
          <p:cNvPr id="42" name="Rectángulo 41"/>
          <p:cNvSpPr/>
          <p:nvPr/>
        </p:nvSpPr>
        <p:spPr>
          <a:xfrm>
            <a:off x="11301972" y="21535"/>
            <a:ext cx="822739" cy="584775"/>
          </a:xfrm>
          <a:prstGeom prst="rect">
            <a:avLst/>
          </a:prstGeom>
          <a:noFill/>
        </p:spPr>
        <p:txBody>
          <a:bodyPr wrap="square" lIns="91440" tIns="45720" rIns="91440" bIns="45720">
            <a:spAutoFit/>
          </a:bodyPr>
          <a:lstStyle/>
          <a:p>
            <a:pPr algn="ctr"/>
            <a:r>
              <a:rPr lang="es-E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H</a:t>
            </a:r>
            <a:r>
              <a:rPr lang="es-ES" sz="3200" b="1" baseline="-25000" dirty="0">
                <a:ln w="10160">
                  <a:solidFill>
                    <a:schemeClr val="accent5"/>
                  </a:solidFill>
                  <a:prstDash val="solid"/>
                </a:ln>
                <a:solidFill>
                  <a:srgbClr val="FFFFFF"/>
                </a:solidFill>
                <a:effectLst>
                  <a:outerShdw blurRad="38100" dist="22860" dir="5400000" algn="tl" rotWithShape="0">
                    <a:srgbClr val="000000">
                      <a:alpha val="30000"/>
                    </a:srgbClr>
                  </a:outerShdw>
                </a:effectLst>
              </a:rPr>
              <a:t>3</a:t>
            </a:r>
          </a:p>
        </p:txBody>
      </p:sp>
    </p:spTree>
    <p:extLst>
      <p:ext uri="{BB962C8B-B14F-4D97-AF65-F5344CB8AC3E}">
        <p14:creationId xmlns:p14="http://schemas.microsoft.com/office/powerpoint/2010/main" val="166305798"/>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50590" y="3429000"/>
            <a:ext cx="5616624" cy="923330"/>
          </a:xfrm>
          <a:prstGeom prst="rect">
            <a:avLst/>
          </a:prstGeom>
        </p:spPr>
        <p:txBody>
          <a:bodyPr wrap="square">
            <a:spAutoFit/>
          </a:bodyPr>
          <a:lstStyle/>
          <a:p>
            <a:pPr algn="ctr"/>
            <a:r>
              <a:rPr lang="es-EC" i="1" dirty="0">
                <a:latin typeface="Times New Roman" panose="02020603050405020304" pitchFamily="18" charset="0"/>
                <a:ea typeface="Calibri" panose="020F0502020204030204" pitchFamily="34" charset="0"/>
                <a:cs typeface="Times New Roman" panose="02020603050405020304" pitchFamily="18" charset="0"/>
              </a:rPr>
              <a:t>H</a:t>
            </a:r>
            <a:r>
              <a:rPr lang="es-EC" i="1" baseline="-25000" dirty="0">
                <a:latin typeface="Times New Roman" panose="02020603050405020304" pitchFamily="18" charset="0"/>
                <a:ea typeface="Calibri" panose="020F0502020204030204" pitchFamily="34" charset="0"/>
                <a:cs typeface="Times New Roman" panose="02020603050405020304" pitchFamily="18" charset="0"/>
              </a:rPr>
              <a:t>3</a:t>
            </a:r>
            <a:r>
              <a:rPr lang="es-EC" i="1" dirty="0">
                <a:latin typeface="Times New Roman" panose="02020603050405020304" pitchFamily="18" charset="0"/>
                <a:ea typeface="Calibri" panose="020F0502020204030204" pitchFamily="34" charset="0"/>
                <a:cs typeface="Times New Roman" panose="02020603050405020304" pitchFamily="18" charset="0"/>
              </a:rPr>
              <a:t> </a:t>
            </a:r>
            <a:r>
              <a:rPr lang="es-MX" i="1" dirty="0">
                <a:latin typeface="Times New Roman" panose="02020603050405020304" pitchFamily="18" charset="0"/>
                <a:ea typeface="Calibri" panose="020F0502020204030204" pitchFamily="34" charset="0"/>
              </a:rPr>
              <a:t>Las habilidades directivas influyen fuerte, directa y positivamente en el clima organizacional de la Universidad de las Fuerzas Armadas – ESPE”</a:t>
            </a:r>
            <a:r>
              <a:rPr lang="es-MX" dirty="0">
                <a:latin typeface="Times New Roman" panose="02020603050405020304" pitchFamily="18" charset="0"/>
                <a:ea typeface="Calibri" panose="020F0502020204030204" pitchFamily="34" charset="0"/>
              </a:rPr>
              <a:t>.</a:t>
            </a:r>
            <a:endParaRPr lang="es-MX" dirty="0"/>
          </a:p>
        </p:txBody>
      </p:sp>
      <p:sp>
        <p:nvSpPr>
          <p:cNvPr id="6" name="Rectángulo 5"/>
          <p:cNvSpPr/>
          <p:nvPr/>
        </p:nvSpPr>
        <p:spPr>
          <a:xfrm>
            <a:off x="8759502" y="3567499"/>
            <a:ext cx="2371162" cy="646331"/>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cs typeface="Times New Roman" panose="02020603050405020304" pitchFamily="18" charset="0"/>
              </a:rPr>
              <a:t>Se acepta parcialmente </a:t>
            </a:r>
          </a:p>
          <a:p>
            <a:pPr algn="ctr"/>
            <a:r>
              <a:rPr lang="es-EC" dirty="0">
                <a:latin typeface="Times New Roman" panose="02020603050405020304" pitchFamily="18" charset="0"/>
                <a:ea typeface="Calibri" panose="020F0502020204030204" pitchFamily="34" charset="0"/>
                <a:cs typeface="Times New Roman" panose="02020603050405020304" pitchFamily="18" charset="0"/>
              </a:rPr>
              <a:t>la hipótesis</a:t>
            </a:r>
            <a:endParaRPr lang="es-MX" dirty="0"/>
          </a:p>
        </p:txBody>
      </p:sp>
      <p:sp>
        <p:nvSpPr>
          <p:cNvPr id="9" name="Llamada de flecha hacia abajo 8"/>
          <p:cNvSpPr/>
          <p:nvPr/>
        </p:nvSpPr>
        <p:spPr>
          <a:xfrm>
            <a:off x="2350790" y="1124744"/>
            <a:ext cx="8208912" cy="1717689"/>
          </a:xfrm>
          <a:prstGeom prst="downArrowCallout">
            <a:avLst/>
          </a:prstGeom>
          <a:solidFill>
            <a:srgbClr val="FFBE48"/>
          </a:solidFill>
        </p:spPr>
        <p:txBody>
          <a:bodyPr wrap="square">
            <a:spAutoFit/>
          </a:bodyPr>
          <a:lstStyle/>
          <a:p>
            <a:pPr marL="457200" algn="just">
              <a:lnSpc>
                <a:spcPct val="200000"/>
              </a:lnSpc>
              <a:spcBef>
                <a:spcPts val="600"/>
              </a:spcBef>
              <a:spcAft>
                <a:spcPts val="600"/>
              </a:spcAft>
            </a:pPr>
            <a:r>
              <a:rPr lang="es-EC" dirty="0">
                <a:latin typeface="Times New Roman" panose="02020603050405020304" pitchFamily="18" charset="0"/>
                <a:ea typeface="Calibri" panose="020F0502020204030204" pitchFamily="34" charset="0"/>
                <a:cs typeface="Times New Roman" panose="02020603050405020304" pitchFamily="18" charset="0"/>
              </a:rPr>
              <a:t>Determinar si las habilidades directivas influyen el clima organizacional de la Universidad de las Fuerzas Armadas - ESPE.</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ángulo 1"/>
          <p:cNvSpPr/>
          <p:nvPr/>
        </p:nvSpPr>
        <p:spPr>
          <a:xfrm>
            <a:off x="349986" y="1422067"/>
            <a:ext cx="1713931" cy="461665"/>
          </a:xfrm>
          <a:prstGeom prst="rect">
            <a:avLst/>
          </a:prstGeom>
        </p:spPr>
        <p:txBody>
          <a:bodyPr wrap="none">
            <a:spAutoFit/>
          </a:bodyPr>
          <a:lstStyle/>
          <a:p>
            <a:r>
              <a:rPr lang="es-MX" sz="24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Objetivo 4. </a:t>
            </a:r>
            <a:endParaRPr lang="es-MX" sz="2400" b="1" dirty="0">
              <a:ln w="0"/>
              <a:solidFill>
                <a:schemeClr val="accent1"/>
              </a:solidFill>
              <a:effectLst>
                <a:outerShdw blurRad="38100" dist="25400" dir="5400000" algn="ctr" rotWithShape="0">
                  <a:srgbClr val="6E747A">
                    <a:alpha val="43000"/>
                  </a:srgbClr>
                </a:outerShdw>
              </a:effectLst>
            </a:endParaRPr>
          </a:p>
        </p:txBody>
      </p:sp>
      <p:pic>
        <p:nvPicPr>
          <p:cNvPr id="9218" name="Picture 2" descr="Resultado de imagen para VISTO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4087" y="2896373"/>
            <a:ext cx="1790700" cy="161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782570"/>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8039422" y="162339"/>
            <a:ext cx="3901663" cy="817245"/>
          </a:xfrm>
          <a:prstGeom prst="flowChartAlternateProcess">
            <a:avLst/>
          </a:prstGeom>
          <a:ln w="28575">
            <a:solidFill>
              <a:srgbClr val="FF1B25"/>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s-EC"/>
            </a:defPPr>
            <a:lvl1pPr>
              <a:defRPr sz="1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dirty="0"/>
              <a:t>Proponer un plan de acción para el mejoramiento del clima organizacional de la Universidad de las Fuerzas Armadas – ESPE.</a:t>
            </a:r>
            <a:endParaRPr lang="es-MX" dirty="0"/>
          </a:p>
        </p:txBody>
      </p:sp>
      <p:pic>
        <p:nvPicPr>
          <p:cNvPr id="9" name="Imagen 2" descr="Imagen que contiene cuarto&#10;&#10;Descripción generada con confianza muy alta">
            <a:extLst>
              <a:ext uri="{FF2B5EF4-FFF2-40B4-BE49-F238E27FC236}">
                <a16:creationId xmlns:a16="http://schemas.microsoft.com/office/drawing/2014/main" xmlns="" id="{AE78FB52-C311-4B69-9745-BB541BA820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3268"/>
          <a:stretch/>
        </p:blipFill>
        <p:spPr>
          <a:xfrm rot="895663">
            <a:off x="6905117" y="96091"/>
            <a:ext cx="1288718" cy="866281"/>
          </a:xfrm>
          <a:prstGeom prst="rect">
            <a:avLst/>
          </a:prstGeom>
        </p:spPr>
      </p:pic>
      <p:sp>
        <p:nvSpPr>
          <p:cNvPr id="10" name="Elipse 9"/>
          <p:cNvSpPr/>
          <p:nvPr/>
        </p:nvSpPr>
        <p:spPr>
          <a:xfrm>
            <a:off x="7497705" y="332656"/>
            <a:ext cx="469709" cy="4448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5</a:t>
            </a:r>
          </a:p>
        </p:txBody>
      </p:sp>
      <p:grpSp>
        <p:nvGrpSpPr>
          <p:cNvPr id="12" name="Grupo 2"/>
          <p:cNvGrpSpPr/>
          <p:nvPr/>
        </p:nvGrpSpPr>
        <p:grpSpPr>
          <a:xfrm>
            <a:off x="122830" y="98735"/>
            <a:ext cx="2442949" cy="806400"/>
            <a:chOff x="81886" y="3760810"/>
            <a:chExt cx="2442949" cy="806400"/>
          </a:xfrm>
        </p:grpSpPr>
        <p:pic>
          <p:nvPicPr>
            <p:cNvPr id="13" name="Imagen 12">
              <a:extLst>
                <a:ext uri="{FF2B5EF4-FFF2-40B4-BE49-F238E27FC236}">
                  <a16:creationId xmlns:a16="http://schemas.microsoft.com/office/drawing/2014/main" xmlns="" id="{8A4AC808-5D38-3A4D-848F-66E7D0AE7EE8}"/>
                </a:ext>
              </a:extLst>
            </p:cNvPr>
            <p:cNvPicPr>
              <a:picLocks noChangeAspect="1"/>
            </p:cNvPicPr>
            <p:nvPr/>
          </p:nvPicPr>
          <p:blipFill>
            <a:blip r:embed="rId3"/>
            <a:stretch>
              <a:fillRect/>
            </a:stretch>
          </p:blipFill>
          <p:spPr>
            <a:xfrm>
              <a:off x="98801" y="3760810"/>
              <a:ext cx="2426034" cy="806400"/>
            </a:xfrm>
            <a:prstGeom prst="rect">
              <a:avLst/>
            </a:prstGeom>
          </p:spPr>
        </p:pic>
        <p:sp>
          <p:nvSpPr>
            <p:cNvPr id="15" name="CuadroTexto 14"/>
            <p:cNvSpPr txBox="1"/>
            <p:nvPr/>
          </p:nvSpPr>
          <p:spPr>
            <a:xfrm>
              <a:off x="81886" y="3981310"/>
              <a:ext cx="832514" cy="461665"/>
            </a:xfrm>
            <a:prstGeom prst="rect">
              <a:avLst/>
            </a:prstGeom>
            <a:noFill/>
          </p:spPr>
          <p:txBody>
            <a:bodyPr wrap="square" rtlCol="0">
              <a:spAutoFit/>
            </a:bodyPr>
            <a:lstStyle/>
            <a:p>
              <a:pPr algn="ctr"/>
              <a:r>
                <a:rPr lang="es-MX" sz="1200" b="1" dirty="0"/>
                <a:t>Capítulo V</a:t>
              </a:r>
            </a:p>
          </p:txBody>
        </p:sp>
        <p:sp>
          <p:nvSpPr>
            <p:cNvPr id="16" name="CuadroTexto 15"/>
            <p:cNvSpPr txBox="1"/>
            <p:nvPr/>
          </p:nvSpPr>
          <p:spPr>
            <a:xfrm>
              <a:off x="868881" y="3981873"/>
              <a:ext cx="1596787" cy="523220"/>
            </a:xfrm>
            <a:prstGeom prst="rect">
              <a:avLst/>
            </a:prstGeom>
            <a:noFill/>
          </p:spPr>
          <p:txBody>
            <a:bodyPr wrap="square" rtlCol="0">
              <a:spAutoFit/>
            </a:bodyPr>
            <a:lstStyle/>
            <a:p>
              <a:r>
                <a:rPr lang="es-MX" sz="1400" b="1" dirty="0"/>
                <a:t>Plan de acción</a:t>
              </a:r>
            </a:p>
            <a:p>
              <a:r>
                <a:rPr lang="es-MX" sz="1400" b="1" dirty="0"/>
                <a:t>PDVA</a:t>
              </a:r>
            </a:p>
          </p:txBody>
        </p:sp>
      </p:grpSp>
      <p:pic>
        <p:nvPicPr>
          <p:cNvPr id="4102" name="Picture 6" descr="Flechas circulares para infografías. Gráfico, gráfico, diagrama con 4 pasos, opciones, piezas. Plantilla de negocio de vectores."/>
          <p:cNvPicPr>
            <a:picLocks noChangeAspect="1" noChangeArrowheads="1"/>
          </p:cNvPicPr>
          <p:nvPr/>
        </p:nvPicPr>
        <p:blipFill rotWithShape="1">
          <a:blip r:embed="rId4">
            <a:extLst>
              <a:ext uri="{28A0092B-C50C-407E-A947-70E740481C1C}">
                <a14:useLocalDpi xmlns:a14="http://schemas.microsoft.com/office/drawing/2010/main" val="0"/>
              </a:ext>
            </a:extLst>
          </a:blip>
          <a:srcRect l="3137" t="1113" r="3624" b="7438"/>
          <a:stretch/>
        </p:blipFill>
        <p:spPr bwMode="auto">
          <a:xfrm>
            <a:off x="583902" y="777477"/>
            <a:ext cx="5328592" cy="5400600"/>
          </a:xfrm>
          <a:prstGeom prst="ellipse">
            <a:avLst/>
          </a:prstGeom>
          <a:noFill/>
          <a:extLst>
            <a:ext uri="{909E8E84-426E-40DD-AFC4-6F175D3DCCD1}">
              <a14:hiddenFill xmlns:a14="http://schemas.microsoft.com/office/drawing/2010/main">
                <a:solidFill>
                  <a:srgbClr val="FFFFFF"/>
                </a:solidFill>
              </a14:hiddenFill>
            </a:ext>
          </a:extLst>
        </p:spPr>
      </p:pic>
      <p:sp>
        <p:nvSpPr>
          <p:cNvPr id="4" name="Elipse 3"/>
          <p:cNvSpPr/>
          <p:nvPr/>
        </p:nvSpPr>
        <p:spPr>
          <a:xfrm>
            <a:off x="2132074" y="2567096"/>
            <a:ext cx="2232248" cy="21602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7" name="Picture 10" descr="Resultado de imagen para esp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9442" y="2472187"/>
            <a:ext cx="1862369" cy="2206502"/>
          </a:xfrm>
          <a:prstGeom prst="rect">
            <a:avLst/>
          </a:prstGeom>
          <a:noFill/>
          <a:extLst>
            <a:ext uri="{909E8E84-426E-40DD-AFC4-6F175D3DCCD1}">
              <a14:hiddenFill xmlns:a14="http://schemas.microsoft.com/office/drawing/2010/main">
                <a:solidFill>
                  <a:srgbClr val="FFFFFF"/>
                </a:solidFill>
              </a14:hiddenFill>
            </a:ext>
          </a:extLst>
        </p:spPr>
      </p:pic>
      <p:sp>
        <p:nvSpPr>
          <p:cNvPr id="19" name="Elipse 18"/>
          <p:cNvSpPr/>
          <p:nvPr/>
        </p:nvSpPr>
        <p:spPr>
          <a:xfrm>
            <a:off x="845758" y="3107386"/>
            <a:ext cx="1072984" cy="9361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00" b="1" dirty="0">
                <a:solidFill>
                  <a:schemeClr val="tx1"/>
                </a:solidFill>
              </a:rPr>
              <a:t>Actuar</a:t>
            </a:r>
          </a:p>
        </p:txBody>
      </p:sp>
      <p:sp>
        <p:nvSpPr>
          <p:cNvPr id="20" name="Elipse 19"/>
          <p:cNvSpPr/>
          <p:nvPr/>
        </p:nvSpPr>
        <p:spPr>
          <a:xfrm>
            <a:off x="2711706" y="1147834"/>
            <a:ext cx="1072984" cy="9361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00" b="1" dirty="0">
                <a:solidFill>
                  <a:schemeClr val="tx1"/>
                </a:solidFill>
              </a:rPr>
              <a:t>Planificar</a:t>
            </a:r>
          </a:p>
        </p:txBody>
      </p:sp>
      <p:sp>
        <p:nvSpPr>
          <p:cNvPr id="21" name="Elipse 20"/>
          <p:cNvSpPr/>
          <p:nvPr/>
        </p:nvSpPr>
        <p:spPr>
          <a:xfrm>
            <a:off x="2711706" y="4984654"/>
            <a:ext cx="1072984" cy="9361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00" b="1" dirty="0">
                <a:solidFill>
                  <a:schemeClr val="tx1"/>
                </a:solidFill>
              </a:rPr>
              <a:t>Verificar</a:t>
            </a:r>
          </a:p>
        </p:txBody>
      </p:sp>
      <p:sp>
        <p:nvSpPr>
          <p:cNvPr id="22" name="Elipse 21"/>
          <p:cNvSpPr/>
          <p:nvPr/>
        </p:nvSpPr>
        <p:spPr>
          <a:xfrm>
            <a:off x="4586060" y="3107386"/>
            <a:ext cx="1072984" cy="9361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00" b="1" dirty="0">
                <a:solidFill>
                  <a:schemeClr val="tx1"/>
                </a:solidFill>
              </a:rPr>
              <a:t>Hacer</a:t>
            </a:r>
          </a:p>
        </p:txBody>
      </p:sp>
      <p:sp>
        <p:nvSpPr>
          <p:cNvPr id="5" name="Rectángulo 4"/>
          <p:cNvSpPr/>
          <p:nvPr/>
        </p:nvSpPr>
        <p:spPr>
          <a:xfrm>
            <a:off x="8365931" y="1419097"/>
            <a:ext cx="3450722" cy="584775"/>
          </a:xfrm>
          <a:prstGeom prst="rect">
            <a:avLst/>
          </a:prstGeom>
        </p:spPr>
        <p:txBody>
          <a:bodyPr wrap="square">
            <a:spAutoFit/>
          </a:bodyPr>
          <a:lstStyle/>
          <a:p>
            <a:r>
              <a:rPr lang="es-CO" sz="1600" dirty="0">
                <a:ea typeface="Times New Roman" panose="02020603050405020304" pitchFamily="18" charset="0"/>
              </a:rPr>
              <a:t>William Edwards Deming plantea el ciclo de mejora continua</a:t>
            </a:r>
            <a:endParaRPr lang="es-EC" sz="1600" dirty="0"/>
          </a:p>
        </p:txBody>
      </p:sp>
      <p:sp>
        <p:nvSpPr>
          <p:cNvPr id="8" name="Rectángulo 7"/>
          <p:cNvSpPr/>
          <p:nvPr/>
        </p:nvSpPr>
        <p:spPr>
          <a:xfrm>
            <a:off x="7712287" y="4500331"/>
            <a:ext cx="4638438" cy="1323439"/>
          </a:xfrm>
          <a:prstGeom prst="rect">
            <a:avLst/>
          </a:prstGeom>
        </p:spPr>
        <p:txBody>
          <a:bodyPr wrap="square">
            <a:spAutoFit/>
          </a:bodyPr>
          <a:lstStyle/>
          <a:p>
            <a:r>
              <a:rPr lang="es-CO" sz="1600" dirty="0">
                <a:ea typeface="Times New Roman" panose="02020603050405020304" pitchFamily="18" charset="0"/>
              </a:rPr>
              <a:t>Tiene como función autoevaluar los resultados, para posteriormente conocer los puntos fuertes que se deben mantener o mejorar y los puntos débiles en los que se debe actuar de manera inmediata</a:t>
            </a:r>
            <a:endParaRPr lang="es-EC" sz="1600" dirty="0">
              <a:ea typeface="Times New Roman" panose="02020603050405020304" pitchFamily="18" charset="0"/>
            </a:endParaRPr>
          </a:p>
        </p:txBody>
      </p:sp>
      <p:pic>
        <p:nvPicPr>
          <p:cNvPr id="24" name="Imagen 23"/>
          <p:cNvPicPr>
            <a:picLocks noChangeAspect="1"/>
          </p:cNvPicPr>
          <p:nvPr/>
        </p:nvPicPr>
        <p:blipFill>
          <a:blip r:embed="rId6"/>
          <a:stretch>
            <a:fillRect/>
          </a:stretch>
        </p:blipFill>
        <p:spPr>
          <a:xfrm>
            <a:off x="9575889" y="2443386"/>
            <a:ext cx="2376343" cy="1990597"/>
          </a:xfrm>
          <a:prstGeom prst="ellipse">
            <a:avLst/>
          </a:prstGeom>
        </p:spPr>
      </p:pic>
      <p:sp>
        <p:nvSpPr>
          <p:cNvPr id="7" name="Rectángulo 6"/>
          <p:cNvSpPr/>
          <p:nvPr/>
        </p:nvSpPr>
        <p:spPr>
          <a:xfrm>
            <a:off x="5989221" y="3476043"/>
            <a:ext cx="3956385" cy="338554"/>
          </a:xfrm>
          <a:prstGeom prst="rect">
            <a:avLst/>
          </a:prstGeom>
        </p:spPr>
        <p:txBody>
          <a:bodyPr wrap="square">
            <a:spAutoFit/>
          </a:bodyPr>
          <a:lstStyle/>
          <a:p>
            <a:r>
              <a:rPr lang="es-CO" sz="1600" dirty="0">
                <a:ea typeface="Times New Roman" panose="02020603050405020304" pitchFamily="18" charset="0"/>
              </a:rPr>
              <a:t>Contribuye al desarrollo de las empresas</a:t>
            </a:r>
            <a:endParaRPr lang="es-EC" sz="1600" dirty="0">
              <a:ea typeface="Times New Roman" panose="02020603050405020304" pitchFamily="18" charset="0"/>
            </a:endParaRPr>
          </a:p>
        </p:txBody>
      </p:sp>
      <p:pic>
        <p:nvPicPr>
          <p:cNvPr id="4106" name="Picture 10" descr="Resultado de imagen para ciclo de mejora continua animadas&qu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71442" y="4444672"/>
            <a:ext cx="2340845" cy="1479845"/>
          </a:xfrm>
          <a:prstGeom prst="ellipse">
            <a:avLst/>
          </a:prstGeom>
          <a:noFill/>
          <a:extLst>
            <a:ext uri="{909E8E84-426E-40DD-AFC4-6F175D3DCCD1}">
              <a14:hiddenFill xmlns:a14="http://schemas.microsoft.com/office/drawing/2010/main">
                <a:solidFill>
                  <a:srgbClr val="FFFFFF"/>
                </a:solidFill>
              </a14:hiddenFill>
            </a:ext>
          </a:extLst>
        </p:spPr>
      </p:pic>
      <p:pic>
        <p:nvPicPr>
          <p:cNvPr id="4108" name="Picture 12" descr="Resultado de imagen para ciclo de mejora continua animadas&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63932" y="1045932"/>
            <a:ext cx="3059311" cy="2042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175058"/>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3">
            <a:extLst>
              <a:ext uri="{28A0092B-C50C-407E-A947-70E740481C1C}">
                <a14:useLocalDpi xmlns:a14="http://schemas.microsoft.com/office/drawing/2010/main" val="0"/>
              </a:ext>
            </a:extLst>
          </a:blip>
          <a:stretch>
            <a:fillRect/>
          </a:stretch>
        </p:blipFill>
        <p:spPr>
          <a:xfrm>
            <a:off x="1770943" y="492398"/>
            <a:ext cx="10419470" cy="6048672"/>
          </a:xfrm>
          <a:prstGeom prst="rect">
            <a:avLst/>
          </a:prstGeom>
        </p:spPr>
      </p:pic>
      <p:grpSp>
        <p:nvGrpSpPr>
          <p:cNvPr id="13" name="Grupo 2"/>
          <p:cNvGrpSpPr/>
          <p:nvPr/>
        </p:nvGrpSpPr>
        <p:grpSpPr>
          <a:xfrm>
            <a:off x="122830" y="98735"/>
            <a:ext cx="2442949" cy="806400"/>
            <a:chOff x="81886" y="3760810"/>
            <a:chExt cx="2442949" cy="806400"/>
          </a:xfrm>
        </p:grpSpPr>
        <p:pic>
          <p:nvPicPr>
            <p:cNvPr id="14" name="Imagen 13">
              <a:extLst>
                <a:ext uri="{FF2B5EF4-FFF2-40B4-BE49-F238E27FC236}">
                  <a16:creationId xmlns:a16="http://schemas.microsoft.com/office/drawing/2014/main" xmlns="" id="{8A4AC808-5D38-3A4D-848F-66E7D0AE7EE8}"/>
                </a:ext>
              </a:extLst>
            </p:cNvPr>
            <p:cNvPicPr>
              <a:picLocks noChangeAspect="1"/>
            </p:cNvPicPr>
            <p:nvPr/>
          </p:nvPicPr>
          <p:blipFill>
            <a:blip r:embed="rId4"/>
            <a:stretch>
              <a:fillRect/>
            </a:stretch>
          </p:blipFill>
          <p:spPr>
            <a:xfrm>
              <a:off x="98801" y="3760810"/>
              <a:ext cx="2426034" cy="806400"/>
            </a:xfrm>
            <a:prstGeom prst="rect">
              <a:avLst/>
            </a:prstGeom>
          </p:spPr>
        </p:pic>
        <p:sp>
          <p:nvSpPr>
            <p:cNvPr id="15" name="CuadroTexto 14"/>
            <p:cNvSpPr txBox="1"/>
            <p:nvPr/>
          </p:nvSpPr>
          <p:spPr>
            <a:xfrm>
              <a:off x="81886" y="3981310"/>
              <a:ext cx="832514" cy="461665"/>
            </a:xfrm>
            <a:prstGeom prst="rect">
              <a:avLst/>
            </a:prstGeom>
            <a:noFill/>
          </p:spPr>
          <p:txBody>
            <a:bodyPr wrap="square" rtlCol="0">
              <a:spAutoFit/>
            </a:bodyPr>
            <a:lstStyle/>
            <a:p>
              <a:pPr algn="ctr"/>
              <a:r>
                <a:rPr lang="es-MX" sz="1200" b="1" dirty="0"/>
                <a:t>Capítulo V</a:t>
              </a:r>
            </a:p>
          </p:txBody>
        </p:sp>
        <p:sp>
          <p:nvSpPr>
            <p:cNvPr id="16" name="CuadroTexto 15"/>
            <p:cNvSpPr txBox="1"/>
            <p:nvPr/>
          </p:nvSpPr>
          <p:spPr>
            <a:xfrm>
              <a:off x="914400" y="4135198"/>
              <a:ext cx="1596787" cy="307777"/>
            </a:xfrm>
            <a:prstGeom prst="rect">
              <a:avLst/>
            </a:prstGeom>
            <a:noFill/>
          </p:spPr>
          <p:txBody>
            <a:bodyPr wrap="square" rtlCol="0">
              <a:spAutoFit/>
            </a:bodyPr>
            <a:lstStyle/>
            <a:p>
              <a:r>
                <a:rPr lang="es-MX" sz="1400" b="1" dirty="0"/>
                <a:t>Plan de acción</a:t>
              </a:r>
            </a:p>
          </p:txBody>
        </p:sp>
      </p:grpSp>
      <p:graphicFrame>
        <p:nvGraphicFramePr>
          <p:cNvPr id="9" name="Tabla 3"/>
          <p:cNvGraphicFramePr>
            <a:graphicFrameLocks noGrp="1"/>
          </p:cNvGraphicFramePr>
          <p:nvPr>
            <p:extLst>
              <p:ext uri="{D42A27DB-BD31-4B8C-83A1-F6EECF244321}">
                <p14:modId xmlns:p14="http://schemas.microsoft.com/office/powerpoint/2010/main" val="2659225613"/>
              </p:ext>
            </p:extLst>
          </p:nvPr>
        </p:nvGraphicFramePr>
        <p:xfrm>
          <a:off x="3526115" y="879698"/>
          <a:ext cx="5026677" cy="4906403"/>
        </p:xfrm>
        <a:graphic>
          <a:graphicData uri="http://schemas.openxmlformats.org/drawingml/2006/table">
            <a:tbl>
              <a:tblPr firstRow="1" firstCol="1" bandRow="1">
                <a:tableStyleId>{EB344D84-9AFB-497E-A393-DC336BA19D2E}</a:tableStyleId>
              </a:tblPr>
              <a:tblGrid>
                <a:gridCol w="922222">
                  <a:extLst>
                    <a:ext uri="{9D8B030D-6E8A-4147-A177-3AD203B41FA5}">
                      <a16:colId xmlns:a16="http://schemas.microsoft.com/office/drawing/2014/main" xmlns="" val="20000"/>
                    </a:ext>
                  </a:extLst>
                </a:gridCol>
                <a:gridCol w="4104455">
                  <a:extLst>
                    <a:ext uri="{9D8B030D-6E8A-4147-A177-3AD203B41FA5}">
                      <a16:colId xmlns:a16="http://schemas.microsoft.com/office/drawing/2014/main" xmlns="" val="20001"/>
                    </a:ext>
                  </a:extLst>
                </a:gridCol>
              </a:tblGrid>
              <a:tr h="285178">
                <a:tc>
                  <a:txBody>
                    <a:bodyPr/>
                    <a:lstStyle/>
                    <a:p>
                      <a:pPr algn="ctr">
                        <a:lnSpc>
                          <a:spcPct val="200000"/>
                        </a:lnSpc>
                        <a:spcAft>
                          <a:spcPts val="0"/>
                        </a:spcAft>
                      </a:pPr>
                      <a:r>
                        <a:rPr lang="es-CO" sz="1200" dirty="0">
                          <a:effectLst/>
                        </a:rPr>
                        <a:t>Ítem</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165" marR="64165" marT="0" marB="0" anchor="ctr"/>
                </a:tc>
                <a:tc>
                  <a:txBody>
                    <a:bodyPr/>
                    <a:lstStyle/>
                    <a:p>
                      <a:pPr algn="ctr">
                        <a:lnSpc>
                          <a:spcPct val="200000"/>
                        </a:lnSpc>
                        <a:spcAft>
                          <a:spcPts val="0"/>
                        </a:spcAft>
                      </a:pPr>
                      <a:r>
                        <a:rPr lang="es-CO" sz="1200">
                          <a:effectLst/>
                        </a:rPr>
                        <a:t>Desarrollo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165" marR="64165" marT="0" marB="0" anchor="ctr"/>
                </a:tc>
                <a:extLst>
                  <a:ext uri="{0D108BD9-81ED-4DB2-BD59-A6C34878D82A}">
                    <a16:rowId xmlns:a16="http://schemas.microsoft.com/office/drawing/2014/main" xmlns="" val="10000"/>
                  </a:ext>
                </a:extLst>
              </a:tr>
              <a:tr h="570356">
                <a:tc>
                  <a:txBody>
                    <a:bodyPr/>
                    <a:lstStyle/>
                    <a:p>
                      <a:pPr algn="just">
                        <a:lnSpc>
                          <a:spcPct val="200000"/>
                        </a:lnSpc>
                        <a:spcAft>
                          <a:spcPts val="0"/>
                        </a:spcAft>
                      </a:pPr>
                      <a:r>
                        <a:rPr lang="es-CO" sz="1200" dirty="0">
                          <a:effectLst/>
                        </a:rPr>
                        <a:t>¿Qué?</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165" marR="64165" marT="0" marB="0" anchor="ctr"/>
                </a:tc>
                <a:tc>
                  <a:txBody>
                    <a:bodyPr/>
                    <a:lstStyle/>
                    <a:p>
                      <a:pPr algn="just">
                        <a:lnSpc>
                          <a:spcPct val="200000"/>
                        </a:lnSpc>
                        <a:spcAft>
                          <a:spcPts val="0"/>
                        </a:spcAft>
                      </a:pPr>
                      <a:r>
                        <a:rPr lang="es-CO" sz="1100" spc="-20" baseline="0" dirty="0">
                          <a:effectLst/>
                        </a:rPr>
                        <a:t>Implementar un plan de acción para mejorar el clima organizacional y habilidades directivas</a:t>
                      </a:r>
                      <a:endParaRPr lang="es-EC" sz="1100" spc="-2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4165" marR="64165" marT="0" marB="0"/>
                </a:tc>
                <a:extLst>
                  <a:ext uri="{0D108BD9-81ED-4DB2-BD59-A6C34878D82A}">
                    <a16:rowId xmlns:a16="http://schemas.microsoft.com/office/drawing/2014/main" xmlns="" val="10001"/>
                  </a:ext>
                </a:extLst>
              </a:tr>
              <a:tr h="466979">
                <a:tc>
                  <a:txBody>
                    <a:bodyPr/>
                    <a:lstStyle/>
                    <a:p>
                      <a:pPr algn="just">
                        <a:lnSpc>
                          <a:spcPct val="150000"/>
                        </a:lnSpc>
                        <a:spcAft>
                          <a:spcPts val="0"/>
                        </a:spcAft>
                      </a:pPr>
                      <a:r>
                        <a:rPr lang="es-CO" sz="1200">
                          <a:effectLst/>
                        </a:rPr>
                        <a:t>¿Por qué?</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165" marR="64165" marT="0" marB="0"/>
                </a:tc>
                <a:tc>
                  <a:txBody>
                    <a:bodyPr/>
                    <a:lstStyle/>
                    <a:p>
                      <a:pPr algn="just">
                        <a:lnSpc>
                          <a:spcPct val="150000"/>
                        </a:lnSpc>
                        <a:spcAft>
                          <a:spcPts val="0"/>
                        </a:spcAft>
                      </a:pPr>
                      <a:r>
                        <a:rPr lang="es-CO" sz="1100" spc="-20" baseline="0" dirty="0">
                          <a:effectLst/>
                        </a:rPr>
                        <a:t>La universidad presenta problemáticas respecto a las dimensiones de clima organizacional</a:t>
                      </a:r>
                      <a:endParaRPr lang="es-EC" sz="1100" spc="-2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4165" marR="64165" marT="0" marB="0"/>
                </a:tc>
                <a:extLst>
                  <a:ext uri="{0D108BD9-81ED-4DB2-BD59-A6C34878D82A}">
                    <a16:rowId xmlns:a16="http://schemas.microsoft.com/office/drawing/2014/main" xmlns="" val="10002"/>
                  </a:ext>
                </a:extLst>
              </a:tr>
              <a:tr h="524014">
                <a:tc>
                  <a:txBody>
                    <a:bodyPr/>
                    <a:lstStyle/>
                    <a:p>
                      <a:pPr algn="just">
                        <a:lnSpc>
                          <a:spcPct val="150000"/>
                        </a:lnSpc>
                        <a:spcAft>
                          <a:spcPts val="0"/>
                        </a:spcAft>
                      </a:pPr>
                      <a:r>
                        <a:rPr lang="es-CO" sz="1200">
                          <a:effectLst/>
                        </a:rPr>
                        <a:t>¿Cuándo?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165" marR="64165" marT="0" marB="0"/>
                </a:tc>
                <a:tc>
                  <a:txBody>
                    <a:bodyPr/>
                    <a:lstStyle/>
                    <a:p>
                      <a:pPr algn="just">
                        <a:lnSpc>
                          <a:spcPct val="150000"/>
                        </a:lnSpc>
                        <a:spcAft>
                          <a:spcPts val="0"/>
                        </a:spcAft>
                      </a:pPr>
                      <a:r>
                        <a:rPr lang="es-CO" sz="1100" spc="-20" baseline="0" dirty="0">
                          <a:effectLst/>
                        </a:rPr>
                        <a:t>Desde: Inicio del periodo académico  Marzo 2020 </a:t>
                      </a:r>
                      <a:endParaRPr lang="es-EC" sz="1100" spc="-20" baseline="0" dirty="0">
                        <a:effectLst/>
                      </a:endParaRPr>
                    </a:p>
                    <a:p>
                      <a:pPr algn="just">
                        <a:lnSpc>
                          <a:spcPct val="150000"/>
                        </a:lnSpc>
                        <a:spcAft>
                          <a:spcPts val="0"/>
                        </a:spcAft>
                      </a:pPr>
                      <a:r>
                        <a:rPr lang="es-CO" sz="1100" spc="-20" baseline="0" dirty="0">
                          <a:effectLst/>
                        </a:rPr>
                        <a:t>Hasta: Fin del periodo académico Septiembre 2020</a:t>
                      </a:r>
                      <a:endParaRPr lang="es-EC" sz="1100" spc="-2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4165" marR="64165" marT="0" marB="0"/>
                </a:tc>
                <a:extLst>
                  <a:ext uri="{0D108BD9-81ED-4DB2-BD59-A6C34878D82A}">
                    <a16:rowId xmlns:a16="http://schemas.microsoft.com/office/drawing/2014/main" xmlns="" val="10003"/>
                  </a:ext>
                </a:extLst>
              </a:tr>
              <a:tr h="328549">
                <a:tc>
                  <a:txBody>
                    <a:bodyPr/>
                    <a:lstStyle/>
                    <a:p>
                      <a:pPr algn="just">
                        <a:lnSpc>
                          <a:spcPct val="150000"/>
                        </a:lnSpc>
                        <a:spcAft>
                          <a:spcPts val="0"/>
                        </a:spcAft>
                      </a:pPr>
                      <a:r>
                        <a:rPr lang="es-CO" sz="1200">
                          <a:effectLst/>
                        </a:rPr>
                        <a:t>¿Dónde?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165" marR="64165" marT="0" marB="0"/>
                </a:tc>
                <a:tc>
                  <a:txBody>
                    <a:bodyPr/>
                    <a:lstStyle/>
                    <a:p>
                      <a:pPr algn="just">
                        <a:lnSpc>
                          <a:spcPct val="150000"/>
                        </a:lnSpc>
                        <a:spcAft>
                          <a:spcPts val="0"/>
                        </a:spcAft>
                      </a:pPr>
                      <a:r>
                        <a:rPr lang="es-CO" sz="1100" spc="-20" baseline="0" dirty="0">
                          <a:effectLst/>
                        </a:rPr>
                        <a:t>Universidad de las Fuerzas Armadas –EPE sede Matriz</a:t>
                      </a:r>
                      <a:endParaRPr lang="es-EC" sz="1100" spc="-2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4165" marR="64165" marT="0" marB="0"/>
                </a:tc>
                <a:extLst>
                  <a:ext uri="{0D108BD9-81ED-4DB2-BD59-A6C34878D82A}">
                    <a16:rowId xmlns:a16="http://schemas.microsoft.com/office/drawing/2014/main" xmlns="" val="10004"/>
                  </a:ext>
                </a:extLst>
              </a:tr>
              <a:tr h="855533">
                <a:tc>
                  <a:txBody>
                    <a:bodyPr/>
                    <a:lstStyle/>
                    <a:p>
                      <a:pPr algn="just">
                        <a:lnSpc>
                          <a:spcPct val="150000"/>
                        </a:lnSpc>
                        <a:spcAft>
                          <a:spcPts val="0"/>
                        </a:spcAft>
                      </a:pPr>
                      <a:r>
                        <a:rPr lang="es-CO" sz="1200">
                          <a:effectLst/>
                        </a:rPr>
                        <a:t>¿Quién?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165" marR="64165" marT="0" marB="0"/>
                </a:tc>
                <a:tc>
                  <a:txBody>
                    <a:bodyPr/>
                    <a:lstStyle/>
                    <a:p>
                      <a:pPr algn="just">
                        <a:lnSpc>
                          <a:spcPct val="150000"/>
                        </a:lnSpc>
                        <a:spcAft>
                          <a:spcPts val="0"/>
                        </a:spcAft>
                      </a:pPr>
                      <a:r>
                        <a:rPr lang="es-CO" sz="1100" spc="-20" baseline="0" dirty="0">
                          <a:effectLst/>
                        </a:rPr>
                        <a:t>*Rectorado</a:t>
                      </a:r>
                      <a:endParaRPr lang="es-EC" sz="1100" spc="-20" baseline="0" dirty="0">
                        <a:effectLst/>
                      </a:endParaRPr>
                    </a:p>
                    <a:p>
                      <a:pPr algn="just">
                        <a:lnSpc>
                          <a:spcPct val="150000"/>
                        </a:lnSpc>
                        <a:spcAft>
                          <a:spcPts val="0"/>
                        </a:spcAft>
                      </a:pPr>
                      <a:r>
                        <a:rPr lang="es-CO" sz="1100" spc="-20" baseline="0" dirty="0">
                          <a:effectLst/>
                        </a:rPr>
                        <a:t>*Consejo Universitario</a:t>
                      </a:r>
                      <a:endParaRPr lang="es-EC" sz="1100" spc="-20" baseline="0" dirty="0">
                        <a:effectLst/>
                      </a:endParaRPr>
                    </a:p>
                    <a:p>
                      <a:pPr algn="just">
                        <a:lnSpc>
                          <a:spcPct val="150000"/>
                        </a:lnSpc>
                        <a:spcAft>
                          <a:spcPts val="0"/>
                        </a:spcAft>
                      </a:pPr>
                      <a:r>
                        <a:rPr lang="es-CO" sz="1100" spc="-20" baseline="0" dirty="0">
                          <a:effectLst/>
                        </a:rPr>
                        <a:t>*UPDI</a:t>
                      </a:r>
                      <a:endParaRPr lang="es-EC" sz="1100" spc="-20" baseline="0" dirty="0">
                        <a:effectLst/>
                      </a:endParaRPr>
                    </a:p>
                    <a:p>
                      <a:pPr algn="just">
                        <a:lnSpc>
                          <a:spcPct val="150000"/>
                        </a:lnSpc>
                        <a:spcAft>
                          <a:spcPts val="0"/>
                        </a:spcAft>
                      </a:pPr>
                      <a:r>
                        <a:rPr lang="es-CO" sz="1100" spc="-20" baseline="0" dirty="0">
                          <a:effectLst/>
                        </a:rPr>
                        <a:t>*UTH</a:t>
                      </a:r>
                      <a:endParaRPr lang="es-EC" sz="1100" spc="-2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4165" marR="64165" marT="0" marB="0"/>
                </a:tc>
                <a:extLst>
                  <a:ext uri="{0D108BD9-81ED-4DB2-BD59-A6C34878D82A}">
                    <a16:rowId xmlns:a16="http://schemas.microsoft.com/office/drawing/2014/main" xmlns="" val="10005"/>
                  </a:ext>
                </a:extLst>
              </a:tr>
              <a:tr h="855533">
                <a:tc>
                  <a:txBody>
                    <a:bodyPr/>
                    <a:lstStyle/>
                    <a:p>
                      <a:pPr algn="just">
                        <a:lnSpc>
                          <a:spcPct val="150000"/>
                        </a:lnSpc>
                        <a:spcAft>
                          <a:spcPts val="0"/>
                        </a:spcAft>
                      </a:pPr>
                      <a:r>
                        <a:rPr lang="es-CO" sz="1200">
                          <a:effectLst/>
                        </a:rPr>
                        <a:t>¿Cómo?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165" marR="64165" marT="0" marB="0"/>
                </a:tc>
                <a:tc>
                  <a:txBody>
                    <a:bodyPr/>
                    <a:lstStyle/>
                    <a:p>
                      <a:pPr algn="just">
                        <a:lnSpc>
                          <a:spcPct val="150000"/>
                        </a:lnSpc>
                        <a:spcAft>
                          <a:spcPts val="0"/>
                        </a:spcAft>
                      </a:pPr>
                      <a:r>
                        <a:rPr lang="es-CO" sz="1100" spc="-20" baseline="0" dirty="0">
                          <a:effectLst/>
                        </a:rPr>
                        <a:t>*Hojas de control</a:t>
                      </a:r>
                      <a:endParaRPr lang="es-EC" sz="1100" spc="-20" baseline="0" dirty="0">
                        <a:effectLst/>
                      </a:endParaRPr>
                    </a:p>
                    <a:p>
                      <a:pPr algn="just">
                        <a:lnSpc>
                          <a:spcPct val="150000"/>
                        </a:lnSpc>
                        <a:spcAft>
                          <a:spcPts val="0"/>
                        </a:spcAft>
                      </a:pPr>
                      <a:r>
                        <a:rPr lang="es-CO" sz="1100" spc="-20" baseline="0" dirty="0">
                          <a:effectLst/>
                        </a:rPr>
                        <a:t>*</a:t>
                      </a:r>
                      <a:r>
                        <a:rPr lang="es-CO" sz="1100" spc="-20" baseline="0" dirty="0" err="1">
                          <a:effectLst/>
                        </a:rPr>
                        <a:t>KPI`s</a:t>
                      </a:r>
                      <a:endParaRPr lang="es-EC" sz="1100" spc="-20" baseline="0" dirty="0">
                        <a:effectLst/>
                      </a:endParaRPr>
                    </a:p>
                    <a:p>
                      <a:pPr algn="just">
                        <a:lnSpc>
                          <a:spcPct val="150000"/>
                        </a:lnSpc>
                        <a:spcAft>
                          <a:spcPts val="0"/>
                        </a:spcAft>
                      </a:pPr>
                      <a:r>
                        <a:rPr lang="es-CO" sz="1100" spc="-20" baseline="0" dirty="0">
                          <a:effectLst/>
                        </a:rPr>
                        <a:t>*Diagrama de Pareto</a:t>
                      </a:r>
                      <a:endParaRPr lang="es-EC" sz="1100" spc="-20" baseline="0" dirty="0">
                        <a:effectLst/>
                      </a:endParaRPr>
                    </a:p>
                    <a:p>
                      <a:pPr algn="just">
                        <a:lnSpc>
                          <a:spcPct val="150000"/>
                        </a:lnSpc>
                        <a:spcAft>
                          <a:spcPts val="0"/>
                        </a:spcAft>
                      </a:pPr>
                      <a:r>
                        <a:rPr lang="es-CO" sz="1100" spc="-20" baseline="0" dirty="0">
                          <a:effectLst/>
                        </a:rPr>
                        <a:t>*FODA</a:t>
                      </a:r>
                      <a:endParaRPr lang="es-EC" sz="1100" spc="-2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4165" marR="64165" marT="0" marB="0"/>
                </a:tc>
                <a:extLst>
                  <a:ext uri="{0D108BD9-81ED-4DB2-BD59-A6C34878D82A}">
                    <a16:rowId xmlns:a16="http://schemas.microsoft.com/office/drawing/2014/main" xmlns="" val="10006"/>
                  </a:ext>
                </a:extLst>
              </a:tr>
              <a:tr h="465196">
                <a:tc>
                  <a:txBody>
                    <a:bodyPr/>
                    <a:lstStyle/>
                    <a:p>
                      <a:pPr algn="just">
                        <a:lnSpc>
                          <a:spcPct val="150000"/>
                        </a:lnSpc>
                        <a:spcAft>
                          <a:spcPts val="0"/>
                        </a:spcAft>
                      </a:pPr>
                      <a:r>
                        <a:rPr lang="es-CO" sz="1200">
                          <a:effectLst/>
                        </a:rPr>
                        <a:t>¿Cuánto?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165" marR="64165" marT="0" marB="0"/>
                </a:tc>
                <a:tc>
                  <a:txBody>
                    <a:bodyPr/>
                    <a:lstStyle/>
                    <a:p>
                      <a:pPr algn="just">
                        <a:lnSpc>
                          <a:spcPct val="150000"/>
                        </a:lnSpc>
                        <a:spcAft>
                          <a:spcPts val="0"/>
                        </a:spcAft>
                      </a:pPr>
                      <a:r>
                        <a:rPr lang="es-CO" sz="1100" spc="-20" baseline="0" dirty="0">
                          <a:effectLst/>
                        </a:rPr>
                        <a:t>Al no contar con estudios previos, se sugiere al Departamento Financiero de la Universidad, asignar la partida presupuestaria.</a:t>
                      </a:r>
                      <a:endParaRPr lang="es-EC" sz="1100" spc="-2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4165" marR="64165" marT="0" marB="0"/>
                </a:tc>
                <a:extLst>
                  <a:ext uri="{0D108BD9-81ED-4DB2-BD59-A6C34878D82A}">
                    <a16:rowId xmlns:a16="http://schemas.microsoft.com/office/drawing/2014/main" xmlns="" val="10007"/>
                  </a:ext>
                </a:extLst>
              </a:tr>
            </a:tbl>
          </a:graphicData>
        </a:graphic>
      </p:graphicFrame>
      <p:graphicFrame>
        <p:nvGraphicFramePr>
          <p:cNvPr id="3" name="Diagrama 2"/>
          <p:cNvGraphicFramePr/>
          <p:nvPr>
            <p:extLst>
              <p:ext uri="{D42A27DB-BD31-4B8C-83A1-F6EECF244321}">
                <p14:modId xmlns:p14="http://schemas.microsoft.com/office/powerpoint/2010/main" val="237557883"/>
              </p:ext>
            </p:extLst>
          </p:nvPr>
        </p:nvGraphicFramePr>
        <p:xfrm>
          <a:off x="10055646" y="70933"/>
          <a:ext cx="1979949" cy="7099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306908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4163169658"/>
              </p:ext>
            </p:extLst>
          </p:nvPr>
        </p:nvGraphicFramePr>
        <p:xfrm>
          <a:off x="478582" y="1052736"/>
          <a:ext cx="10873209" cy="4770989"/>
        </p:xfrm>
        <a:graphic>
          <a:graphicData uri="http://schemas.openxmlformats.org/drawingml/2006/table">
            <a:tbl>
              <a:tblPr firstRow="1" firstCol="1" bandRow="1">
                <a:tableStyleId>{10A1B5D5-9B99-4C35-A422-299274C87663}</a:tableStyleId>
              </a:tblPr>
              <a:tblGrid>
                <a:gridCol w="2392227">
                  <a:extLst>
                    <a:ext uri="{9D8B030D-6E8A-4147-A177-3AD203B41FA5}">
                      <a16:colId xmlns:a16="http://schemas.microsoft.com/office/drawing/2014/main" xmlns="" val="20000"/>
                    </a:ext>
                  </a:extLst>
                </a:gridCol>
                <a:gridCol w="3914419">
                  <a:extLst>
                    <a:ext uri="{9D8B030D-6E8A-4147-A177-3AD203B41FA5}">
                      <a16:colId xmlns:a16="http://schemas.microsoft.com/office/drawing/2014/main" xmlns="" val="20001"/>
                    </a:ext>
                  </a:extLst>
                </a:gridCol>
                <a:gridCol w="2392227">
                  <a:extLst>
                    <a:ext uri="{9D8B030D-6E8A-4147-A177-3AD203B41FA5}">
                      <a16:colId xmlns:a16="http://schemas.microsoft.com/office/drawing/2014/main" xmlns="" val="20002"/>
                    </a:ext>
                  </a:extLst>
                </a:gridCol>
                <a:gridCol w="2174336">
                  <a:extLst>
                    <a:ext uri="{9D8B030D-6E8A-4147-A177-3AD203B41FA5}">
                      <a16:colId xmlns:a16="http://schemas.microsoft.com/office/drawing/2014/main" xmlns="" val="20003"/>
                    </a:ext>
                  </a:extLst>
                </a:gridCol>
              </a:tblGrid>
              <a:tr h="472297">
                <a:tc>
                  <a:txBody>
                    <a:bodyPr/>
                    <a:lstStyle/>
                    <a:p>
                      <a:pPr algn="ctr">
                        <a:lnSpc>
                          <a:spcPct val="107000"/>
                        </a:lnSpc>
                        <a:spcAft>
                          <a:spcPts val="0"/>
                        </a:spcAft>
                      </a:pPr>
                      <a:r>
                        <a:rPr lang="es-EC" sz="1100" b="1" i="1" dirty="0">
                          <a:solidFill>
                            <a:schemeClr val="tx1"/>
                          </a:solidFill>
                          <a:effectLst/>
                        </a:rPr>
                        <a:t>Diagnóstico</a:t>
                      </a:r>
                      <a:endParaRPr lang="es-EC" sz="11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solidFill>
                      <a:schemeClr val="accent4">
                        <a:lumMod val="40000"/>
                        <a:lumOff val="60000"/>
                      </a:schemeClr>
                    </a:solidFill>
                  </a:tcPr>
                </a:tc>
                <a:tc>
                  <a:txBody>
                    <a:bodyPr/>
                    <a:lstStyle/>
                    <a:p>
                      <a:pPr algn="ctr">
                        <a:lnSpc>
                          <a:spcPct val="107000"/>
                        </a:lnSpc>
                        <a:spcAft>
                          <a:spcPts val="0"/>
                        </a:spcAft>
                      </a:pPr>
                      <a:r>
                        <a:rPr lang="es-EC" sz="1100" b="1" i="1" dirty="0">
                          <a:solidFill>
                            <a:schemeClr val="tx1"/>
                          </a:solidFill>
                          <a:effectLst/>
                        </a:rPr>
                        <a:t>Acciones</a:t>
                      </a:r>
                      <a:endParaRPr lang="es-EC" sz="11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solidFill>
                      <a:schemeClr val="accent4">
                        <a:lumMod val="40000"/>
                        <a:lumOff val="60000"/>
                      </a:schemeClr>
                    </a:solidFill>
                  </a:tcPr>
                </a:tc>
                <a:tc>
                  <a:txBody>
                    <a:bodyPr/>
                    <a:lstStyle/>
                    <a:p>
                      <a:pPr algn="ctr">
                        <a:lnSpc>
                          <a:spcPct val="107000"/>
                        </a:lnSpc>
                        <a:spcAft>
                          <a:spcPts val="0"/>
                        </a:spcAft>
                      </a:pPr>
                      <a:r>
                        <a:rPr lang="es-EC" sz="1100" b="1" i="1" dirty="0">
                          <a:solidFill>
                            <a:schemeClr val="tx1"/>
                          </a:solidFill>
                          <a:effectLst/>
                        </a:rPr>
                        <a:t>Procesos</a:t>
                      </a:r>
                      <a:endParaRPr lang="es-EC" sz="11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solidFill>
                      <a:schemeClr val="accent4">
                        <a:lumMod val="40000"/>
                        <a:lumOff val="60000"/>
                      </a:schemeClr>
                    </a:solidFill>
                  </a:tcPr>
                </a:tc>
                <a:tc>
                  <a:txBody>
                    <a:bodyPr/>
                    <a:lstStyle/>
                    <a:p>
                      <a:pPr algn="ctr">
                        <a:lnSpc>
                          <a:spcPct val="107000"/>
                        </a:lnSpc>
                        <a:spcAft>
                          <a:spcPts val="0"/>
                        </a:spcAft>
                      </a:pPr>
                      <a:r>
                        <a:rPr lang="es-EC" sz="1100" b="1" i="1" dirty="0">
                          <a:solidFill>
                            <a:schemeClr val="tx1"/>
                          </a:solidFill>
                          <a:effectLst/>
                        </a:rPr>
                        <a:t>Unidades que intervienen</a:t>
                      </a:r>
                      <a:endParaRPr lang="es-EC" sz="11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solidFill>
                      <a:schemeClr val="accent4">
                        <a:lumMod val="40000"/>
                        <a:lumOff val="60000"/>
                      </a:schemeClr>
                    </a:solidFill>
                  </a:tcPr>
                </a:tc>
                <a:extLst>
                  <a:ext uri="{0D108BD9-81ED-4DB2-BD59-A6C34878D82A}">
                    <a16:rowId xmlns:a16="http://schemas.microsoft.com/office/drawing/2014/main" xmlns="" val="10000"/>
                  </a:ext>
                </a:extLst>
              </a:tr>
              <a:tr h="762288">
                <a:tc>
                  <a:txBody>
                    <a:bodyPr/>
                    <a:lstStyle/>
                    <a:p>
                      <a:pPr>
                        <a:lnSpc>
                          <a:spcPct val="107000"/>
                        </a:lnSpc>
                        <a:spcAft>
                          <a:spcPts val="0"/>
                        </a:spcAft>
                      </a:pPr>
                      <a:r>
                        <a:rPr lang="es-EC" sz="1050" dirty="0">
                          <a:effectLst/>
                        </a:rPr>
                        <a:t>Discriminación por género, edad, creencias, religión, raza y preferencia sexual.</a:t>
                      </a:r>
                      <a:endParaRPr lang="es-EC" sz="105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tc>
                  <a:txBody>
                    <a:bodyPr/>
                    <a:lstStyle/>
                    <a:p>
                      <a:pPr>
                        <a:lnSpc>
                          <a:spcPct val="107000"/>
                        </a:lnSpc>
                        <a:spcAft>
                          <a:spcPts val="0"/>
                        </a:spcAft>
                      </a:pPr>
                      <a:r>
                        <a:rPr lang="es-EC" sz="1000" dirty="0">
                          <a:effectLst/>
                        </a:rPr>
                        <a:t>* Implementar dentro de sus normas y reglamentos internos "Plan de igualdad", una cláusula referente al derecho de los trabajadores a los trabajadores por orientación sexual, género, religión y raza</a:t>
                      </a:r>
                      <a:br>
                        <a:rPr lang="es-EC" sz="1000" dirty="0">
                          <a:effectLst/>
                        </a:rPr>
                      </a:br>
                      <a:r>
                        <a:rPr lang="es-EC" sz="1000" dirty="0">
                          <a:effectLst/>
                        </a:rPr>
                        <a:t>*Creación de protocolos de seguimiento a casos de discriminación</a:t>
                      </a:r>
                      <a:endParaRPr lang="es-EC"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tc>
                  <a:txBody>
                    <a:bodyPr/>
                    <a:lstStyle/>
                    <a:p>
                      <a:pPr algn="ctr">
                        <a:lnSpc>
                          <a:spcPct val="107000"/>
                        </a:lnSpc>
                        <a:spcAft>
                          <a:spcPts val="0"/>
                        </a:spcAft>
                      </a:pPr>
                      <a:r>
                        <a:rPr lang="es-EC" sz="1000" dirty="0">
                          <a:effectLst/>
                        </a:rPr>
                        <a:t>Gestión del bienestar en el trabajo</a:t>
                      </a:r>
                      <a:endParaRPr lang="es-EC"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tc>
                  <a:txBody>
                    <a:bodyPr/>
                    <a:lstStyle/>
                    <a:p>
                      <a:pPr algn="l">
                        <a:lnSpc>
                          <a:spcPct val="107000"/>
                        </a:lnSpc>
                        <a:spcAft>
                          <a:spcPts val="0"/>
                        </a:spcAft>
                      </a:pPr>
                      <a:r>
                        <a:rPr lang="es-EC" sz="1000" dirty="0">
                          <a:effectLst/>
                        </a:rPr>
                        <a:t>* Consejo Universitario</a:t>
                      </a:r>
                      <a:br>
                        <a:rPr lang="es-EC" sz="1000" dirty="0">
                          <a:effectLst/>
                        </a:rPr>
                      </a:br>
                      <a:r>
                        <a:rPr lang="es-EC" sz="1000" dirty="0">
                          <a:effectLst/>
                        </a:rPr>
                        <a:t>* Talento humano</a:t>
                      </a:r>
                      <a:endParaRPr lang="es-EC"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extLst>
                  <a:ext uri="{0D108BD9-81ED-4DB2-BD59-A6C34878D82A}">
                    <a16:rowId xmlns:a16="http://schemas.microsoft.com/office/drawing/2014/main" xmlns="" val="10001"/>
                  </a:ext>
                </a:extLst>
              </a:tr>
              <a:tr h="701928">
                <a:tc>
                  <a:txBody>
                    <a:bodyPr/>
                    <a:lstStyle/>
                    <a:p>
                      <a:pPr>
                        <a:lnSpc>
                          <a:spcPct val="107000"/>
                        </a:lnSpc>
                        <a:spcAft>
                          <a:spcPts val="0"/>
                        </a:spcAft>
                      </a:pPr>
                      <a:r>
                        <a:rPr lang="es-EC" sz="1050" dirty="0">
                          <a:effectLst/>
                        </a:rPr>
                        <a:t>Falta de comunicación</a:t>
                      </a:r>
                      <a:endParaRPr lang="es-EC" sz="105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tc>
                  <a:txBody>
                    <a:bodyPr/>
                    <a:lstStyle/>
                    <a:p>
                      <a:pPr>
                        <a:lnSpc>
                          <a:spcPct val="107000"/>
                        </a:lnSpc>
                        <a:spcAft>
                          <a:spcPts val="0"/>
                        </a:spcAft>
                      </a:pPr>
                      <a:r>
                        <a:rPr lang="es-EC" sz="1000" dirty="0">
                          <a:effectLst/>
                        </a:rPr>
                        <a:t>* Implementar la comunicación en cascada, que pretende transferir y organizar la información desde la alta dirección hacia los diferentes grupos.</a:t>
                      </a:r>
                      <a:endParaRPr lang="es-EC"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tc>
                  <a:txBody>
                    <a:bodyPr/>
                    <a:lstStyle/>
                    <a:p>
                      <a:pPr algn="ctr">
                        <a:lnSpc>
                          <a:spcPct val="107000"/>
                        </a:lnSpc>
                        <a:spcAft>
                          <a:spcPts val="0"/>
                        </a:spcAft>
                      </a:pPr>
                      <a:r>
                        <a:rPr lang="es-EC" sz="1000">
                          <a:effectLst/>
                        </a:rPr>
                        <a:t>Comunicación corporativa</a:t>
                      </a:r>
                      <a:endParaRPr lang="es-EC" sz="1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tc>
                  <a:txBody>
                    <a:bodyPr/>
                    <a:lstStyle/>
                    <a:p>
                      <a:pPr algn="l">
                        <a:lnSpc>
                          <a:spcPct val="107000"/>
                        </a:lnSpc>
                        <a:spcAft>
                          <a:spcPts val="0"/>
                        </a:spcAft>
                      </a:pPr>
                      <a:r>
                        <a:rPr lang="es-EC" sz="1000" dirty="0">
                          <a:effectLst/>
                        </a:rPr>
                        <a:t>* Comunicación Social</a:t>
                      </a:r>
                      <a:br>
                        <a:rPr lang="es-EC" sz="1000" dirty="0">
                          <a:effectLst/>
                        </a:rPr>
                      </a:br>
                      <a:r>
                        <a:rPr lang="es-EC" sz="1000" dirty="0">
                          <a:effectLst/>
                        </a:rPr>
                        <a:t>* Talento humano</a:t>
                      </a:r>
                      <a:endParaRPr lang="es-EC"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extLst>
                  <a:ext uri="{0D108BD9-81ED-4DB2-BD59-A6C34878D82A}">
                    <a16:rowId xmlns:a16="http://schemas.microsoft.com/office/drawing/2014/main" xmlns="" val="10002"/>
                  </a:ext>
                </a:extLst>
              </a:tr>
              <a:tr h="508192">
                <a:tc>
                  <a:txBody>
                    <a:bodyPr/>
                    <a:lstStyle/>
                    <a:p>
                      <a:pPr>
                        <a:lnSpc>
                          <a:spcPct val="107000"/>
                        </a:lnSpc>
                        <a:spcAft>
                          <a:spcPts val="0"/>
                        </a:spcAft>
                      </a:pPr>
                      <a:r>
                        <a:rPr lang="es-EC" sz="1050" dirty="0">
                          <a:effectLst/>
                        </a:rPr>
                        <a:t>Inadecuado manejo de la información interna</a:t>
                      </a:r>
                      <a:endParaRPr lang="es-EC" sz="105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tc>
                  <a:txBody>
                    <a:bodyPr/>
                    <a:lstStyle/>
                    <a:p>
                      <a:pPr>
                        <a:lnSpc>
                          <a:spcPct val="107000"/>
                        </a:lnSpc>
                        <a:spcAft>
                          <a:spcPts val="0"/>
                        </a:spcAft>
                      </a:pPr>
                      <a:r>
                        <a:rPr lang="es-EC" sz="1000" dirty="0">
                          <a:effectLst/>
                        </a:rPr>
                        <a:t>* Comunicar periódicamente a cada unidad o departamento la planificación, control y retroalimentación de los resultados, decisiones y acuerdos obtenidos.</a:t>
                      </a:r>
                      <a:endParaRPr lang="es-EC"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tc>
                  <a:txBody>
                    <a:bodyPr/>
                    <a:lstStyle/>
                    <a:p>
                      <a:pPr algn="ctr">
                        <a:lnSpc>
                          <a:spcPct val="107000"/>
                        </a:lnSpc>
                        <a:spcAft>
                          <a:spcPts val="0"/>
                        </a:spcAft>
                      </a:pPr>
                      <a:r>
                        <a:rPr lang="es-EC" sz="1000" dirty="0">
                          <a:effectLst/>
                        </a:rPr>
                        <a:t>Seguimiento y Evaluación institucional</a:t>
                      </a:r>
                      <a:endParaRPr lang="es-EC"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tc>
                  <a:txBody>
                    <a:bodyPr/>
                    <a:lstStyle/>
                    <a:p>
                      <a:pPr algn="l">
                        <a:lnSpc>
                          <a:spcPct val="107000"/>
                        </a:lnSpc>
                        <a:spcAft>
                          <a:spcPts val="0"/>
                        </a:spcAft>
                      </a:pPr>
                      <a:r>
                        <a:rPr lang="es-EC" sz="1000" dirty="0">
                          <a:effectLst/>
                        </a:rPr>
                        <a:t>* Rectorado</a:t>
                      </a:r>
                      <a:br>
                        <a:rPr lang="es-EC" sz="1000" dirty="0">
                          <a:effectLst/>
                        </a:rPr>
                      </a:br>
                      <a:r>
                        <a:rPr lang="es-EC" sz="1000" dirty="0">
                          <a:effectLst/>
                        </a:rPr>
                        <a:t>* Unidad de Planificación y Desarrollo Institucional</a:t>
                      </a:r>
                      <a:endParaRPr lang="es-EC"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extLst>
                  <a:ext uri="{0D108BD9-81ED-4DB2-BD59-A6C34878D82A}">
                    <a16:rowId xmlns:a16="http://schemas.microsoft.com/office/drawing/2014/main" xmlns="" val="10003"/>
                  </a:ext>
                </a:extLst>
              </a:tr>
              <a:tr h="508192">
                <a:tc>
                  <a:txBody>
                    <a:bodyPr/>
                    <a:lstStyle/>
                    <a:p>
                      <a:pPr>
                        <a:lnSpc>
                          <a:spcPct val="107000"/>
                        </a:lnSpc>
                        <a:spcAft>
                          <a:spcPts val="0"/>
                        </a:spcAft>
                      </a:pPr>
                      <a:r>
                        <a:rPr lang="es-EC" sz="1050" dirty="0">
                          <a:effectLst/>
                        </a:rPr>
                        <a:t>Insatisfacción en remuneraciones</a:t>
                      </a:r>
                      <a:endParaRPr lang="es-EC" sz="105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tc>
                  <a:txBody>
                    <a:bodyPr/>
                    <a:lstStyle/>
                    <a:p>
                      <a:pPr>
                        <a:lnSpc>
                          <a:spcPct val="107000"/>
                        </a:lnSpc>
                        <a:spcAft>
                          <a:spcPts val="0"/>
                        </a:spcAft>
                      </a:pPr>
                      <a:r>
                        <a:rPr lang="es-EC" sz="1000">
                          <a:effectLst/>
                        </a:rPr>
                        <a:t>*Implementar reconocimientos no económicos y premios de acuerdo al desenvolvimiento de los trabajadores, así como reconocimientos a nivel grupal e institucional.</a:t>
                      </a:r>
                      <a:endParaRPr lang="es-EC" sz="1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tc>
                  <a:txBody>
                    <a:bodyPr/>
                    <a:lstStyle/>
                    <a:p>
                      <a:pPr algn="ctr">
                        <a:lnSpc>
                          <a:spcPct val="107000"/>
                        </a:lnSpc>
                        <a:spcAft>
                          <a:spcPts val="0"/>
                        </a:spcAft>
                      </a:pPr>
                      <a:r>
                        <a:rPr lang="es-EC" sz="1000" dirty="0">
                          <a:effectLst/>
                        </a:rPr>
                        <a:t>Gestión de remuneraciones e ingresos complementarios</a:t>
                      </a:r>
                      <a:endParaRPr lang="es-EC"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tc>
                  <a:txBody>
                    <a:bodyPr/>
                    <a:lstStyle/>
                    <a:p>
                      <a:pPr algn="l">
                        <a:lnSpc>
                          <a:spcPct val="107000"/>
                        </a:lnSpc>
                        <a:spcAft>
                          <a:spcPts val="0"/>
                        </a:spcAft>
                      </a:pPr>
                      <a:r>
                        <a:rPr lang="es-EC" sz="1000">
                          <a:effectLst/>
                        </a:rPr>
                        <a:t>* Talento humano</a:t>
                      </a:r>
                      <a:endParaRPr lang="es-EC" sz="1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extLst>
                  <a:ext uri="{0D108BD9-81ED-4DB2-BD59-A6C34878D82A}">
                    <a16:rowId xmlns:a16="http://schemas.microsoft.com/office/drawing/2014/main" xmlns="" val="10004"/>
                  </a:ext>
                </a:extLst>
              </a:tr>
              <a:tr h="635240">
                <a:tc>
                  <a:txBody>
                    <a:bodyPr/>
                    <a:lstStyle/>
                    <a:p>
                      <a:pPr>
                        <a:lnSpc>
                          <a:spcPct val="107000"/>
                        </a:lnSpc>
                        <a:spcAft>
                          <a:spcPts val="0"/>
                        </a:spcAft>
                      </a:pPr>
                      <a:r>
                        <a:rPr lang="es-EC" sz="1050" dirty="0">
                          <a:effectLst/>
                        </a:rPr>
                        <a:t>Poco conocimiento de la normativa y planificación estratégica</a:t>
                      </a:r>
                      <a:endParaRPr lang="es-EC" sz="105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tc>
                  <a:txBody>
                    <a:bodyPr/>
                    <a:lstStyle/>
                    <a:p>
                      <a:pPr>
                        <a:lnSpc>
                          <a:spcPct val="107000"/>
                        </a:lnSpc>
                        <a:spcAft>
                          <a:spcPts val="0"/>
                        </a:spcAft>
                      </a:pPr>
                      <a:r>
                        <a:rPr lang="es-EC" sz="1000" dirty="0">
                          <a:effectLst/>
                        </a:rPr>
                        <a:t>* Mayor difusión de la normativa, misión, visión, valores organizacionales a través de medios electrónicos y carteleras.</a:t>
                      </a:r>
                      <a:endParaRPr lang="es-EC"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tc>
                  <a:txBody>
                    <a:bodyPr/>
                    <a:lstStyle/>
                    <a:p>
                      <a:pPr algn="ctr">
                        <a:lnSpc>
                          <a:spcPct val="107000"/>
                        </a:lnSpc>
                        <a:spcAft>
                          <a:spcPts val="0"/>
                        </a:spcAft>
                      </a:pPr>
                      <a:r>
                        <a:rPr lang="es-EC" sz="1000" dirty="0">
                          <a:effectLst/>
                        </a:rPr>
                        <a:t>Planificación institucional</a:t>
                      </a:r>
                    </a:p>
                    <a:p>
                      <a:pPr algn="ctr">
                        <a:lnSpc>
                          <a:spcPct val="107000"/>
                        </a:lnSpc>
                        <a:spcAft>
                          <a:spcPts val="0"/>
                        </a:spcAft>
                      </a:pPr>
                      <a:r>
                        <a:rPr lang="es-EC" sz="1000" dirty="0">
                          <a:effectLst/>
                        </a:rPr>
                        <a:t> </a:t>
                      </a:r>
                    </a:p>
                    <a:p>
                      <a:pPr algn="ctr">
                        <a:lnSpc>
                          <a:spcPct val="107000"/>
                        </a:lnSpc>
                        <a:spcAft>
                          <a:spcPts val="0"/>
                        </a:spcAft>
                      </a:pPr>
                      <a:r>
                        <a:rPr lang="es-EC" sz="1000" dirty="0">
                          <a:effectLst/>
                        </a:rPr>
                        <a:t>Comunicación corporativa</a:t>
                      </a:r>
                      <a:endParaRPr lang="es-EC"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tc>
                  <a:txBody>
                    <a:bodyPr/>
                    <a:lstStyle/>
                    <a:p>
                      <a:pPr algn="l">
                        <a:lnSpc>
                          <a:spcPct val="107000"/>
                        </a:lnSpc>
                        <a:spcAft>
                          <a:spcPts val="0"/>
                        </a:spcAft>
                      </a:pPr>
                      <a:r>
                        <a:rPr lang="es-EC" sz="1000" dirty="0">
                          <a:effectLst/>
                        </a:rPr>
                        <a:t>Unidad de Planificación y Desarrollo Institucional</a:t>
                      </a:r>
                      <a:br>
                        <a:rPr lang="es-EC" sz="1000" dirty="0">
                          <a:effectLst/>
                        </a:rPr>
                      </a:br>
                      <a:endParaRPr lang="es-EC" sz="1000" dirty="0">
                        <a:effectLst/>
                      </a:endParaRPr>
                    </a:p>
                    <a:p>
                      <a:pPr algn="l">
                        <a:lnSpc>
                          <a:spcPct val="107000"/>
                        </a:lnSpc>
                        <a:spcAft>
                          <a:spcPts val="0"/>
                        </a:spcAft>
                      </a:pPr>
                      <a:r>
                        <a:rPr lang="es-EC" sz="1000" dirty="0">
                          <a:effectLst/>
                        </a:rPr>
                        <a:t> </a:t>
                      </a:r>
                    </a:p>
                    <a:p>
                      <a:pPr algn="l">
                        <a:lnSpc>
                          <a:spcPct val="107000"/>
                        </a:lnSpc>
                        <a:spcAft>
                          <a:spcPts val="0"/>
                        </a:spcAft>
                      </a:pPr>
                      <a:r>
                        <a:rPr lang="es-EC" sz="1000" dirty="0">
                          <a:effectLst/>
                        </a:rPr>
                        <a:t>Comunicación social</a:t>
                      </a:r>
                      <a:endParaRPr lang="es-EC"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extLst>
                  <a:ext uri="{0D108BD9-81ED-4DB2-BD59-A6C34878D82A}">
                    <a16:rowId xmlns:a16="http://schemas.microsoft.com/office/drawing/2014/main" xmlns="" val="10005"/>
                  </a:ext>
                </a:extLst>
              </a:tr>
              <a:tr h="551513">
                <a:tc>
                  <a:txBody>
                    <a:bodyPr/>
                    <a:lstStyle/>
                    <a:p>
                      <a:pPr>
                        <a:lnSpc>
                          <a:spcPct val="107000"/>
                        </a:lnSpc>
                        <a:spcAft>
                          <a:spcPts val="0"/>
                        </a:spcAft>
                      </a:pPr>
                      <a:r>
                        <a:rPr lang="es-EC" sz="1050" dirty="0">
                          <a:effectLst/>
                        </a:rPr>
                        <a:t>Falta de integración a nivel institucional</a:t>
                      </a:r>
                      <a:endParaRPr lang="es-EC" sz="105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tc>
                  <a:txBody>
                    <a:bodyPr/>
                    <a:lstStyle/>
                    <a:p>
                      <a:pPr>
                        <a:lnSpc>
                          <a:spcPct val="107000"/>
                        </a:lnSpc>
                        <a:spcAft>
                          <a:spcPts val="0"/>
                        </a:spcAft>
                      </a:pPr>
                      <a:r>
                        <a:rPr lang="es-EC" sz="1000">
                          <a:effectLst/>
                        </a:rPr>
                        <a:t>* Implementar actividades como mañanas deportivas, integración de familias y empleados, talleres, dinámicas grupales para mejorar el ambiente laboral.</a:t>
                      </a:r>
                      <a:endParaRPr lang="es-EC" sz="1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tc>
                  <a:txBody>
                    <a:bodyPr/>
                    <a:lstStyle/>
                    <a:p>
                      <a:pPr algn="ctr">
                        <a:lnSpc>
                          <a:spcPct val="107000"/>
                        </a:lnSpc>
                        <a:spcAft>
                          <a:spcPts val="0"/>
                        </a:spcAft>
                      </a:pPr>
                      <a:r>
                        <a:rPr lang="es-EC" sz="1000" dirty="0">
                          <a:effectLst/>
                        </a:rPr>
                        <a:t>Gestión del bienestar en el trabajo</a:t>
                      </a:r>
                      <a:endParaRPr lang="es-EC"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tc>
                  <a:txBody>
                    <a:bodyPr/>
                    <a:lstStyle/>
                    <a:p>
                      <a:pPr algn="l">
                        <a:lnSpc>
                          <a:spcPct val="107000"/>
                        </a:lnSpc>
                        <a:spcAft>
                          <a:spcPts val="0"/>
                        </a:spcAft>
                      </a:pPr>
                      <a:r>
                        <a:rPr lang="es-EC" sz="1000" dirty="0">
                          <a:effectLst/>
                        </a:rPr>
                        <a:t>Talento humano</a:t>
                      </a:r>
                      <a:endParaRPr lang="es-EC"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extLst>
                  <a:ext uri="{0D108BD9-81ED-4DB2-BD59-A6C34878D82A}">
                    <a16:rowId xmlns:a16="http://schemas.microsoft.com/office/drawing/2014/main" xmlns="" val="10006"/>
                  </a:ext>
                </a:extLst>
              </a:tr>
              <a:tr h="451239">
                <a:tc>
                  <a:txBody>
                    <a:bodyPr/>
                    <a:lstStyle/>
                    <a:p>
                      <a:pPr>
                        <a:lnSpc>
                          <a:spcPct val="107000"/>
                        </a:lnSpc>
                        <a:spcAft>
                          <a:spcPts val="0"/>
                        </a:spcAft>
                      </a:pPr>
                      <a:r>
                        <a:rPr lang="es-EC" sz="1050" dirty="0">
                          <a:effectLst/>
                        </a:rPr>
                        <a:t>Deficiente confianza de directivos a sus subordinados</a:t>
                      </a:r>
                      <a:endParaRPr lang="es-EC" sz="105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tc>
                  <a:txBody>
                    <a:bodyPr/>
                    <a:lstStyle/>
                    <a:p>
                      <a:pPr>
                        <a:lnSpc>
                          <a:spcPct val="107000"/>
                        </a:lnSpc>
                        <a:spcAft>
                          <a:spcPts val="0"/>
                        </a:spcAft>
                      </a:pPr>
                      <a:r>
                        <a:rPr lang="es-EC" sz="1000" dirty="0">
                          <a:effectLst/>
                        </a:rPr>
                        <a:t>* Implementación de las herramientas de </a:t>
                      </a:r>
                      <a:r>
                        <a:rPr lang="es-EC" sz="1000" dirty="0" err="1">
                          <a:effectLst/>
                        </a:rPr>
                        <a:t>Empowerment</a:t>
                      </a:r>
                      <a:r>
                        <a:rPr lang="es-EC" sz="1000" dirty="0">
                          <a:effectLst/>
                        </a:rPr>
                        <a:t> en la organización.</a:t>
                      </a:r>
                      <a:endParaRPr lang="es-EC"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tc>
                  <a:txBody>
                    <a:bodyPr/>
                    <a:lstStyle/>
                    <a:p>
                      <a:pPr algn="ctr">
                        <a:lnSpc>
                          <a:spcPct val="107000"/>
                        </a:lnSpc>
                        <a:spcAft>
                          <a:spcPts val="0"/>
                        </a:spcAft>
                      </a:pPr>
                      <a:r>
                        <a:rPr lang="es-EC" sz="1000" dirty="0">
                          <a:effectLst/>
                        </a:rPr>
                        <a:t>* Gestión del bienestar en el trabajo</a:t>
                      </a:r>
                      <a:endParaRPr lang="es-EC"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tc>
                  <a:txBody>
                    <a:bodyPr/>
                    <a:lstStyle/>
                    <a:p>
                      <a:pPr algn="l">
                        <a:lnSpc>
                          <a:spcPct val="107000"/>
                        </a:lnSpc>
                        <a:spcAft>
                          <a:spcPts val="0"/>
                        </a:spcAft>
                      </a:pPr>
                      <a:r>
                        <a:rPr lang="es-EC" sz="1000" dirty="0">
                          <a:effectLst/>
                        </a:rPr>
                        <a:t>Talento humano</a:t>
                      </a:r>
                      <a:endParaRPr lang="es-EC"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extLst>
                  <a:ext uri="{0D108BD9-81ED-4DB2-BD59-A6C34878D82A}">
                    <a16:rowId xmlns:a16="http://schemas.microsoft.com/office/drawing/2014/main" xmlns="" val="10007"/>
                  </a:ext>
                </a:extLst>
              </a:tr>
            </a:tbl>
          </a:graphicData>
        </a:graphic>
      </p:graphicFrame>
      <p:grpSp>
        <p:nvGrpSpPr>
          <p:cNvPr id="5" name="Grupo 2"/>
          <p:cNvGrpSpPr/>
          <p:nvPr/>
        </p:nvGrpSpPr>
        <p:grpSpPr>
          <a:xfrm>
            <a:off x="122830" y="98735"/>
            <a:ext cx="2442949" cy="806400"/>
            <a:chOff x="81886" y="3760810"/>
            <a:chExt cx="2442949" cy="806400"/>
          </a:xfrm>
        </p:grpSpPr>
        <p:pic>
          <p:nvPicPr>
            <p:cNvPr id="6" name="Imagen 5">
              <a:extLst>
                <a:ext uri="{FF2B5EF4-FFF2-40B4-BE49-F238E27FC236}">
                  <a16:creationId xmlns:a16="http://schemas.microsoft.com/office/drawing/2014/main" xmlns="" id="{8A4AC808-5D38-3A4D-848F-66E7D0AE7EE8}"/>
                </a:ext>
              </a:extLst>
            </p:cNvPr>
            <p:cNvPicPr>
              <a:picLocks noChangeAspect="1"/>
            </p:cNvPicPr>
            <p:nvPr/>
          </p:nvPicPr>
          <p:blipFill>
            <a:blip r:embed="rId2"/>
            <a:stretch>
              <a:fillRect/>
            </a:stretch>
          </p:blipFill>
          <p:spPr>
            <a:xfrm>
              <a:off x="98801" y="3760810"/>
              <a:ext cx="2426034" cy="806400"/>
            </a:xfrm>
            <a:prstGeom prst="rect">
              <a:avLst/>
            </a:prstGeom>
          </p:spPr>
        </p:pic>
        <p:sp>
          <p:nvSpPr>
            <p:cNvPr id="7" name="CuadroTexto 6"/>
            <p:cNvSpPr txBox="1"/>
            <p:nvPr/>
          </p:nvSpPr>
          <p:spPr>
            <a:xfrm>
              <a:off x="81886" y="3981310"/>
              <a:ext cx="832514" cy="461665"/>
            </a:xfrm>
            <a:prstGeom prst="rect">
              <a:avLst/>
            </a:prstGeom>
            <a:noFill/>
          </p:spPr>
          <p:txBody>
            <a:bodyPr wrap="square" rtlCol="0">
              <a:spAutoFit/>
            </a:bodyPr>
            <a:lstStyle/>
            <a:p>
              <a:pPr algn="ctr"/>
              <a:r>
                <a:rPr lang="es-MX" sz="1200" b="1" dirty="0"/>
                <a:t>Capítulo V</a:t>
              </a:r>
            </a:p>
          </p:txBody>
        </p:sp>
        <p:sp>
          <p:nvSpPr>
            <p:cNvPr id="8" name="CuadroTexto 7"/>
            <p:cNvSpPr txBox="1"/>
            <p:nvPr/>
          </p:nvSpPr>
          <p:spPr>
            <a:xfrm>
              <a:off x="914400" y="4135198"/>
              <a:ext cx="1596787" cy="307777"/>
            </a:xfrm>
            <a:prstGeom prst="rect">
              <a:avLst/>
            </a:prstGeom>
            <a:noFill/>
          </p:spPr>
          <p:txBody>
            <a:bodyPr wrap="square" rtlCol="0">
              <a:spAutoFit/>
            </a:bodyPr>
            <a:lstStyle/>
            <a:p>
              <a:r>
                <a:rPr lang="es-MX" sz="1400" b="1" dirty="0"/>
                <a:t>Plan de acción</a:t>
              </a:r>
            </a:p>
          </p:txBody>
        </p:sp>
      </p:grpSp>
      <p:graphicFrame>
        <p:nvGraphicFramePr>
          <p:cNvPr id="10" name="Diagrama 9"/>
          <p:cNvGraphicFramePr/>
          <p:nvPr>
            <p:extLst>
              <p:ext uri="{D42A27DB-BD31-4B8C-83A1-F6EECF244321}">
                <p14:modId xmlns:p14="http://schemas.microsoft.com/office/powerpoint/2010/main" val="2857234190"/>
              </p:ext>
            </p:extLst>
          </p:nvPr>
        </p:nvGraphicFramePr>
        <p:xfrm>
          <a:off x="10055646" y="70933"/>
          <a:ext cx="1979949" cy="709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1457360"/>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933228003"/>
              </p:ext>
            </p:extLst>
          </p:nvPr>
        </p:nvGraphicFramePr>
        <p:xfrm>
          <a:off x="539087" y="905135"/>
          <a:ext cx="11233248" cy="4989924"/>
        </p:xfrm>
        <a:graphic>
          <a:graphicData uri="http://schemas.openxmlformats.org/drawingml/2006/table">
            <a:tbl>
              <a:tblPr firstRow="1" firstCol="1" bandRow="1">
                <a:tableStyleId>{10A1B5D5-9B99-4C35-A422-299274C87663}</a:tableStyleId>
              </a:tblPr>
              <a:tblGrid>
                <a:gridCol w="2471440">
                  <a:extLst>
                    <a:ext uri="{9D8B030D-6E8A-4147-A177-3AD203B41FA5}">
                      <a16:colId xmlns:a16="http://schemas.microsoft.com/office/drawing/2014/main" xmlns="" val="20000"/>
                    </a:ext>
                  </a:extLst>
                </a:gridCol>
                <a:gridCol w="4044035">
                  <a:extLst>
                    <a:ext uri="{9D8B030D-6E8A-4147-A177-3AD203B41FA5}">
                      <a16:colId xmlns:a16="http://schemas.microsoft.com/office/drawing/2014/main" xmlns="" val="20001"/>
                    </a:ext>
                  </a:extLst>
                </a:gridCol>
                <a:gridCol w="2471440">
                  <a:extLst>
                    <a:ext uri="{9D8B030D-6E8A-4147-A177-3AD203B41FA5}">
                      <a16:colId xmlns:a16="http://schemas.microsoft.com/office/drawing/2014/main" xmlns="" val="20002"/>
                    </a:ext>
                  </a:extLst>
                </a:gridCol>
                <a:gridCol w="2246333">
                  <a:extLst>
                    <a:ext uri="{9D8B030D-6E8A-4147-A177-3AD203B41FA5}">
                      <a16:colId xmlns:a16="http://schemas.microsoft.com/office/drawing/2014/main" xmlns="" val="20003"/>
                    </a:ext>
                  </a:extLst>
                </a:gridCol>
              </a:tblGrid>
              <a:tr h="312680">
                <a:tc>
                  <a:txBody>
                    <a:bodyPr/>
                    <a:lstStyle/>
                    <a:p>
                      <a:pPr marL="0" algn="ctr" defTabSz="914400" rtl="0" eaLnBrk="1" latinLnBrk="0" hangingPunct="1">
                        <a:lnSpc>
                          <a:spcPct val="107000"/>
                        </a:lnSpc>
                        <a:spcAft>
                          <a:spcPts val="0"/>
                        </a:spcAft>
                      </a:pPr>
                      <a:r>
                        <a:rPr lang="es-EC" sz="1100" i="1" kern="1200" dirty="0">
                          <a:solidFill>
                            <a:schemeClr val="tx1"/>
                          </a:solidFill>
                          <a:effectLst/>
                        </a:rPr>
                        <a:t>Diagnóstico</a:t>
                      </a:r>
                      <a:endParaRPr lang="es-EC" sz="1100" i="1" kern="1200" dirty="0">
                        <a:solidFill>
                          <a:schemeClr val="tx1"/>
                        </a:solidFill>
                        <a:effectLst/>
                        <a:latin typeface="+mn-lt"/>
                        <a:ea typeface="+mn-ea"/>
                        <a:cs typeface="+mn-cs"/>
                      </a:endParaRPr>
                    </a:p>
                  </a:txBody>
                  <a:tcPr marL="8359" marR="8359" marT="0" marB="0" anchor="ctr">
                    <a:solidFill>
                      <a:schemeClr val="accent4">
                        <a:lumMod val="40000"/>
                        <a:lumOff val="60000"/>
                      </a:schemeClr>
                    </a:solidFill>
                  </a:tcPr>
                </a:tc>
                <a:tc>
                  <a:txBody>
                    <a:bodyPr/>
                    <a:lstStyle/>
                    <a:p>
                      <a:pPr algn="ctr">
                        <a:lnSpc>
                          <a:spcPct val="107000"/>
                        </a:lnSpc>
                        <a:spcAft>
                          <a:spcPts val="0"/>
                        </a:spcAft>
                      </a:pPr>
                      <a:r>
                        <a:rPr lang="es-EC" sz="1050" i="1" dirty="0">
                          <a:solidFill>
                            <a:schemeClr val="tx1"/>
                          </a:solidFill>
                          <a:effectLst/>
                        </a:rPr>
                        <a:t>Acciones</a:t>
                      </a:r>
                      <a:endParaRPr lang="es-EC" sz="105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solidFill>
                      <a:schemeClr val="accent4">
                        <a:lumMod val="40000"/>
                        <a:lumOff val="60000"/>
                      </a:schemeClr>
                    </a:solidFill>
                  </a:tcPr>
                </a:tc>
                <a:tc>
                  <a:txBody>
                    <a:bodyPr/>
                    <a:lstStyle/>
                    <a:p>
                      <a:pPr algn="ctr">
                        <a:lnSpc>
                          <a:spcPct val="107000"/>
                        </a:lnSpc>
                        <a:spcAft>
                          <a:spcPts val="0"/>
                        </a:spcAft>
                      </a:pPr>
                      <a:r>
                        <a:rPr lang="es-EC" sz="1050" i="1" dirty="0">
                          <a:solidFill>
                            <a:schemeClr val="tx1"/>
                          </a:solidFill>
                          <a:effectLst/>
                        </a:rPr>
                        <a:t>Procesos</a:t>
                      </a:r>
                      <a:endParaRPr lang="es-EC" sz="105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solidFill>
                      <a:schemeClr val="accent4">
                        <a:lumMod val="40000"/>
                        <a:lumOff val="60000"/>
                      </a:schemeClr>
                    </a:solidFill>
                  </a:tcPr>
                </a:tc>
                <a:tc>
                  <a:txBody>
                    <a:bodyPr/>
                    <a:lstStyle/>
                    <a:p>
                      <a:pPr algn="ctr">
                        <a:lnSpc>
                          <a:spcPct val="107000"/>
                        </a:lnSpc>
                        <a:spcAft>
                          <a:spcPts val="0"/>
                        </a:spcAft>
                      </a:pPr>
                      <a:r>
                        <a:rPr lang="es-EC" sz="1050" i="1" dirty="0">
                          <a:solidFill>
                            <a:schemeClr val="tx1"/>
                          </a:solidFill>
                          <a:effectLst/>
                        </a:rPr>
                        <a:t>Unidades que intervienen</a:t>
                      </a:r>
                      <a:endParaRPr lang="es-EC" sz="105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solidFill>
                      <a:schemeClr val="accent4">
                        <a:lumMod val="40000"/>
                        <a:lumOff val="60000"/>
                      </a:schemeClr>
                    </a:solidFill>
                  </a:tcPr>
                </a:tc>
                <a:extLst>
                  <a:ext uri="{0D108BD9-81ED-4DB2-BD59-A6C34878D82A}">
                    <a16:rowId xmlns:a16="http://schemas.microsoft.com/office/drawing/2014/main" xmlns="" val="10000"/>
                  </a:ext>
                </a:extLst>
              </a:tr>
              <a:tr h="767440">
                <a:tc>
                  <a:txBody>
                    <a:bodyPr/>
                    <a:lstStyle/>
                    <a:p>
                      <a:pPr marL="0" algn="l" defTabSz="914400" rtl="0" eaLnBrk="1" latinLnBrk="0" hangingPunct="1">
                        <a:lnSpc>
                          <a:spcPct val="107000"/>
                        </a:lnSpc>
                        <a:spcAft>
                          <a:spcPts val="0"/>
                        </a:spcAft>
                      </a:pPr>
                      <a:r>
                        <a:rPr lang="es-EC" sz="1050" kern="1200" dirty="0">
                          <a:effectLst/>
                        </a:rPr>
                        <a:t>Insatisfacción de las necesidades del personal</a:t>
                      </a:r>
                      <a:endParaRPr lang="es-EC" sz="1050" kern="1200" dirty="0">
                        <a:solidFill>
                          <a:schemeClr val="dk1"/>
                        </a:solidFill>
                        <a:effectLst/>
                        <a:latin typeface="+mn-lt"/>
                        <a:ea typeface="+mn-ea"/>
                        <a:cs typeface="+mn-cs"/>
                      </a:endParaRPr>
                    </a:p>
                  </a:txBody>
                  <a:tcPr marL="8359" marR="8359" marT="0" marB="0" anchor="ctr"/>
                </a:tc>
                <a:tc>
                  <a:txBody>
                    <a:bodyPr/>
                    <a:lstStyle/>
                    <a:p>
                      <a:pPr>
                        <a:lnSpc>
                          <a:spcPct val="107000"/>
                        </a:lnSpc>
                        <a:spcAft>
                          <a:spcPts val="0"/>
                        </a:spcAft>
                      </a:pPr>
                      <a:r>
                        <a:rPr lang="es-EC" sz="1000" dirty="0">
                          <a:effectLst/>
                        </a:rPr>
                        <a:t>* Ofrecer incentivos no económicos a los trabajadores, horarios de trabajo flexibles, reconocimientos en público y destacar al empleado del mes, capacitaciones.</a:t>
                      </a:r>
                      <a:br>
                        <a:rPr lang="es-EC" sz="1000" dirty="0">
                          <a:effectLst/>
                        </a:rPr>
                      </a:br>
                      <a:r>
                        <a:rPr lang="es-EC" sz="1000" dirty="0">
                          <a:effectLst/>
                        </a:rPr>
                        <a:t>* Fomentar pausas activas</a:t>
                      </a:r>
                      <a:endParaRPr lang="es-EC"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tc>
                  <a:txBody>
                    <a:bodyPr/>
                    <a:lstStyle/>
                    <a:p>
                      <a:pPr algn="ctr">
                        <a:lnSpc>
                          <a:spcPct val="107000"/>
                        </a:lnSpc>
                        <a:spcAft>
                          <a:spcPts val="0"/>
                        </a:spcAft>
                      </a:pPr>
                      <a:r>
                        <a:rPr lang="es-EC" sz="1000" dirty="0">
                          <a:effectLst/>
                        </a:rPr>
                        <a:t>* Gestión del bienestar en el trabajo</a:t>
                      </a:r>
                      <a:endParaRPr lang="es-EC"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tc>
                  <a:txBody>
                    <a:bodyPr/>
                    <a:lstStyle/>
                    <a:p>
                      <a:pPr algn="ctr">
                        <a:lnSpc>
                          <a:spcPct val="107000"/>
                        </a:lnSpc>
                        <a:spcAft>
                          <a:spcPts val="0"/>
                        </a:spcAft>
                      </a:pPr>
                      <a:r>
                        <a:rPr lang="es-EC" sz="1000" dirty="0">
                          <a:effectLst/>
                        </a:rPr>
                        <a:t>Talento humano</a:t>
                      </a:r>
                      <a:endParaRPr lang="es-EC"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extLst>
                  <a:ext uri="{0D108BD9-81ED-4DB2-BD59-A6C34878D82A}">
                    <a16:rowId xmlns:a16="http://schemas.microsoft.com/office/drawing/2014/main" xmlns="" val="10001"/>
                  </a:ext>
                </a:extLst>
              </a:tr>
              <a:tr h="686402">
                <a:tc>
                  <a:txBody>
                    <a:bodyPr/>
                    <a:lstStyle/>
                    <a:p>
                      <a:pPr marL="0" algn="l" defTabSz="914400" rtl="0" eaLnBrk="1" latinLnBrk="0" hangingPunct="1">
                        <a:lnSpc>
                          <a:spcPct val="107000"/>
                        </a:lnSpc>
                        <a:spcAft>
                          <a:spcPts val="0"/>
                        </a:spcAft>
                      </a:pPr>
                      <a:r>
                        <a:rPr lang="es-EC" sz="1050" kern="1200" dirty="0">
                          <a:effectLst/>
                        </a:rPr>
                        <a:t>Poco apoyo de los directivos</a:t>
                      </a:r>
                      <a:endParaRPr lang="es-EC" sz="1050" kern="1200" dirty="0">
                        <a:solidFill>
                          <a:schemeClr val="dk1"/>
                        </a:solidFill>
                        <a:effectLst/>
                        <a:latin typeface="+mn-lt"/>
                        <a:ea typeface="+mn-ea"/>
                        <a:cs typeface="+mn-cs"/>
                      </a:endParaRPr>
                    </a:p>
                  </a:txBody>
                  <a:tcPr marL="8359" marR="8359" marT="0" marB="0" anchor="ctr"/>
                </a:tc>
                <a:tc>
                  <a:txBody>
                    <a:bodyPr/>
                    <a:lstStyle/>
                    <a:p>
                      <a:pPr>
                        <a:lnSpc>
                          <a:spcPct val="107000"/>
                        </a:lnSpc>
                        <a:spcAft>
                          <a:spcPts val="0"/>
                        </a:spcAft>
                      </a:pPr>
                      <a:r>
                        <a:rPr lang="es-EC" sz="1000" dirty="0">
                          <a:effectLst/>
                        </a:rPr>
                        <a:t>* Realizar reuniones individuales con cada colaborador, en donde se identifiquen responsabilidades y resultados deseados y obtenidos.</a:t>
                      </a:r>
                      <a:br>
                        <a:rPr lang="es-EC" sz="1000" dirty="0">
                          <a:effectLst/>
                        </a:rPr>
                      </a:br>
                      <a:r>
                        <a:rPr lang="es-EC" sz="1000" dirty="0">
                          <a:effectLst/>
                        </a:rPr>
                        <a:t>* Implementar un buzón de sugerencias, quejas o reclamos.</a:t>
                      </a:r>
                      <a:endParaRPr lang="es-EC"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tc>
                  <a:txBody>
                    <a:bodyPr/>
                    <a:lstStyle/>
                    <a:p>
                      <a:pPr algn="ctr">
                        <a:lnSpc>
                          <a:spcPct val="107000"/>
                        </a:lnSpc>
                        <a:spcAft>
                          <a:spcPts val="0"/>
                        </a:spcAft>
                      </a:pPr>
                      <a:r>
                        <a:rPr lang="es-EC" sz="1000">
                          <a:effectLst/>
                        </a:rPr>
                        <a:t>* Gestión del bienestar en el trabajo</a:t>
                      </a:r>
                      <a:endParaRPr lang="es-EC" sz="1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tc>
                  <a:txBody>
                    <a:bodyPr/>
                    <a:lstStyle/>
                    <a:p>
                      <a:pPr algn="ctr">
                        <a:lnSpc>
                          <a:spcPct val="107000"/>
                        </a:lnSpc>
                        <a:spcAft>
                          <a:spcPts val="0"/>
                        </a:spcAft>
                      </a:pPr>
                      <a:r>
                        <a:rPr lang="es-EC" sz="1000">
                          <a:effectLst/>
                        </a:rPr>
                        <a:t>Talento humano</a:t>
                      </a:r>
                      <a:endParaRPr lang="es-EC" sz="1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extLst>
                  <a:ext uri="{0D108BD9-81ED-4DB2-BD59-A6C34878D82A}">
                    <a16:rowId xmlns:a16="http://schemas.microsoft.com/office/drawing/2014/main" xmlns="" val="10002"/>
                  </a:ext>
                </a:extLst>
              </a:tr>
              <a:tr h="457654">
                <a:tc>
                  <a:txBody>
                    <a:bodyPr/>
                    <a:lstStyle/>
                    <a:p>
                      <a:pPr marL="0" algn="l" defTabSz="914400" rtl="0" eaLnBrk="1" latinLnBrk="0" hangingPunct="1">
                        <a:lnSpc>
                          <a:spcPct val="107000"/>
                        </a:lnSpc>
                        <a:spcAft>
                          <a:spcPts val="0"/>
                        </a:spcAft>
                      </a:pPr>
                      <a:r>
                        <a:rPr lang="es-EC" sz="1050" kern="1200" dirty="0">
                          <a:effectLst/>
                        </a:rPr>
                        <a:t>Egoísmo entre compañeros de trabajo</a:t>
                      </a:r>
                      <a:endParaRPr lang="es-EC" sz="1050" kern="1200" dirty="0">
                        <a:solidFill>
                          <a:schemeClr val="dk1"/>
                        </a:solidFill>
                        <a:effectLst/>
                        <a:latin typeface="+mn-lt"/>
                        <a:ea typeface="+mn-ea"/>
                        <a:cs typeface="+mn-cs"/>
                      </a:endParaRPr>
                    </a:p>
                  </a:txBody>
                  <a:tcPr marL="8359" marR="8359" marT="0" marB="0" anchor="ctr"/>
                </a:tc>
                <a:tc>
                  <a:txBody>
                    <a:bodyPr/>
                    <a:lstStyle/>
                    <a:p>
                      <a:pPr>
                        <a:lnSpc>
                          <a:spcPct val="107000"/>
                        </a:lnSpc>
                        <a:spcAft>
                          <a:spcPts val="0"/>
                        </a:spcAft>
                      </a:pPr>
                      <a:r>
                        <a:rPr lang="es-EC" sz="1000">
                          <a:effectLst/>
                        </a:rPr>
                        <a:t>* Implementar estrategias de convivencia y participación de cada una de las áreas.</a:t>
                      </a:r>
                      <a:endParaRPr lang="es-EC" sz="1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tc>
                  <a:txBody>
                    <a:bodyPr/>
                    <a:lstStyle/>
                    <a:p>
                      <a:pPr algn="ctr">
                        <a:lnSpc>
                          <a:spcPct val="107000"/>
                        </a:lnSpc>
                        <a:spcAft>
                          <a:spcPts val="0"/>
                        </a:spcAft>
                      </a:pPr>
                      <a:r>
                        <a:rPr lang="es-EC" sz="1000" dirty="0">
                          <a:effectLst/>
                        </a:rPr>
                        <a:t>* Gestión del bienestar en el trabajo</a:t>
                      </a:r>
                      <a:endParaRPr lang="es-EC"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tc>
                  <a:txBody>
                    <a:bodyPr/>
                    <a:lstStyle/>
                    <a:p>
                      <a:pPr algn="ctr">
                        <a:lnSpc>
                          <a:spcPct val="107000"/>
                        </a:lnSpc>
                        <a:spcAft>
                          <a:spcPts val="0"/>
                        </a:spcAft>
                      </a:pPr>
                      <a:r>
                        <a:rPr lang="es-EC" sz="1000">
                          <a:effectLst/>
                        </a:rPr>
                        <a:t>Talento humano</a:t>
                      </a:r>
                      <a:endParaRPr lang="es-EC" sz="1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extLst>
                  <a:ext uri="{0D108BD9-81ED-4DB2-BD59-A6C34878D82A}">
                    <a16:rowId xmlns:a16="http://schemas.microsoft.com/office/drawing/2014/main" xmlns="" val="10003"/>
                  </a:ext>
                </a:extLst>
              </a:tr>
              <a:tr h="457654">
                <a:tc>
                  <a:txBody>
                    <a:bodyPr/>
                    <a:lstStyle/>
                    <a:p>
                      <a:pPr marL="0" algn="l" defTabSz="914400" rtl="0" eaLnBrk="1" latinLnBrk="0" hangingPunct="1">
                        <a:lnSpc>
                          <a:spcPct val="107000"/>
                        </a:lnSpc>
                        <a:spcAft>
                          <a:spcPts val="0"/>
                        </a:spcAft>
                      </a:pPr>
                      <a:r>
                        <a:rPr lang="es-EC" sz="1050" kern="1200" dirty="0">
                          <a:effectLst/>
                        </a:rPr>
                        <a:t>Carencia de colaboración en las actividades</a:t>
                      </a:r>
                      <a:endParaRPr lang="es-EC" sz="1050" kern="1200" dirty="0">
                        <a:solidFill>
                          <a:schemeClr val="dk1"/>
                        </a:solidFill>
                        <a:effectLst/>
                        <a:latin typeface="+mn-lt"/>
                        <a:ea typeface="+mn-ea"/>
                        <a:cs typeface="+mn-cs"/>
                      </a:endParaRPr>
                    </a:p>
                  </a:txBody>
                  <a:tcPr marL="8359" marR="8359" marT="0" marB="0" anchor="ctr"/>
                </a:tc>
                <a:tc>
                  <a:txBody>
                    <a:bodyPr/>
                    <a:lstStyle/>
                    <a:p>
                      <a:pPr>
                        <a:lnSpc>
                          <a:spcPct val="107000"/>
                        </a:lnSpc>
                        <a:spcAft>
                          <a:spcPts val="0"/>
                        </a:spcAft>
                      </a:pPr>
                      <a:r>
                        <a:rPr lang="es-EC" sz="1000" dirty="0">
                          <a:effectLst/>
                        </a:rPr>
                        <a:t>* Desarrollar talleres sobre compañerismo y trabajo en equipo</a:t>
                      </a:r>
                      <a:endParaRPr lang="es-EC"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tc>
                  <a:txBody>
                    <a:bodyPr/>
                    <a:lstStyle/>
                    <a:p>
                      <a:pPr algn="ctr">
                        <a:lnSpc>
                          <a:spcPct val="107000"/>
                        </a:lnSpc>
                        <a:spcAft>
                          <a:spcPts val="0"/>
                        </a:spcAft>
                      </a:pPr>
                      <a:r>
                        <a:rPr lang="es-EC" sz="1000" dirty="0">
                          <a:effectLst/>
                        </a:rPr>
                        <a:t>* Gestión del bienestar en el trabajo</a:t>
                      </a:r>
                      <a:endParaRPr lang="es-EC"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tc>
                  <a:txBody>
                    <a:bodyPr/>
                    <a:lstStyle/>
                    <a:p>
                      <a:pPr algn="ctr">
                        <a:lnSpc>
                          <a:spcPct val="107000"/>
                        </a:lnSpc>
                        <a:spcAft>
                          <a:spcPts val="0"/>
                        </a:spcAft>
                      </a:pPr>
                      <a:r>
                        <a:rPr lang="es-EC" sz="1000" dirty="0">
                          <a:effectLst/>
                        </a:rPr>
                        <a:t>Talento humano</a:t>
                      </a:r>
                      <a:endParaRPr lang="es-EC"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extLst>
                  <a:ext uri="{0D108BD9-81ED-4DB2-BD59-A6C34878D82A}">
                    <a16:rowId xmlns:a16="http://schemas.microsoft.com/office/drawing/2014/main" xmlns="" val="10004"/>
                  </a:ext>
                </a:extLst>
              </a:tr>
              <a:tr h="457654">
                <a:tc>
                  <a:txBody>
                    <a:bodyPr/>
                    <a:lstStyle/>
                    <a:p>
                      <a:pPr marL="0" algn="l" defTabSz="914400" rtl="0" eaLnBrk="1" latinLnBrk="0" hangingPunct="1">
                        <a:lnSpc>
                          <a:spcPct val="107000"/>
                        </a:lnSpc>
                        <a:spcAft>
                          <a:spcPts val="0"/>
                        </a:spcAft>
                      </a:pPr>
                      <a:r>
                        <a:rPr lang="es-EC" sz="1050" kern="1200" dirty="0">
                          <a:effectLst/>
                        </a:rPr>
                        <a:t>Incomprensión de los problemas de los empleados</a:t>
                      </a:r>
                      <a:endParaRPr lang="es-EC" sz="1050" kern="1200" dirty="0">
                        <a:solidFill>
                          <a:schemeClr val="dk1"/>
                        </a:solidFill>
                        <a:effectLst/>
                        <a:latin typeface="+mn-lt"/>
                        <a:ea typeface="+mn-ea"/>
                        <a:cs typeface="+mn-cs"/>
                      </a:endParaRPr>
                    </a:p>
                  </a:txBody>
                  <a:tcPr marL="8359" marR="8359" marT="0" marB="0" anchor="ctr"/>
                </a:tc>
                <a:tc>
                  <a:txBody>
                    <a:bodyPr/>
                    <a:lstStyle/>
                    <a:p>
                      <a:pPr>
                        <a:lnSpc>
                          <a:spcPct val="107000"/>
                        </a:lnSpc>
                        <a:spcAft>
                          <a:spcPts val="0"/>
                        </a:spcAft>
                      </a:pPr>
                      <a:r>
                        <a:rPr lang="es-EC" sz="1000" dirty="0">
                          <a:effectLst/>
                        </a:rPr>
                        <a:t>* Dictar talleres de sensibilización y liderazgo a los directivos</a:t>
                      </a:r>
                      <a:endParaRPr lang="es-EC"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tc>
                  <a:txBody>
                    <a:bodyPr/>
                    <a:lstStyle/>
                    <a:p>
                      <a:pPr algn="ctr">
                        <a:lnSpc>
                          <a:spcPct val="107000"/>
                        </a:lnSpc>
                        <a:spcAft>
                          <a:spcPts val="0"/>
                        </a:spcAft>
                      </a:pPr>
                      <a:r>
                        <a:rPr lang="es-EC" sz="1000" dirty="0">
                          <a:effectLst/>
                        </a:rPr>
                        <a:t>* Gestión del bienestar en el trabajo</a:t>
                      </a:r>
                      <a:endParaRPr lang="es-EC"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tc>
                  <a:txBody>
                    <a:bodyPr/>
                    <a:lstStyle/>
                    <a:p>
                      <a:pPr algn="ctr">
                        <a:lnSpc>
                          <a:spcPct val="107000"/>
                        </a:lnSpc>
                        <a:spcAft>
                          <a:spcPts val="0"/>
                        </a:spcAft>
                      </a:pPr>
                      <a:r>
                        <a:rPr lang="es-EC" sz="1000" dirty="0">
                          <a:effectLst/>
                        </a:rPr>
                        <a:t>Talento humano</a:t>
                      </a:r>
                      <a:endParaRPr lang="es-EC"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extLst>
                  <a:ext uri="{0D108BD9-81ED-4DB2-BD59-A6C34878D82A}">
                    <a16:rowId xmlns:a16="http://schemas.microsoft.com/office/drawing/2014/main" xmlns="" val="10005"/>
                  </a:ext>
                </a:extLst>
              </a:tr>
              <a:tr h="457654">
                <a:tc>
                  <a:txBody>
                    <a:bodyPr/>
                    <a:lstStyle/>
                    <a:p>
                      <a:pPr marL="0" algn="l" defTabSz="914400" rtl="0" eaLnBrk="1" latinLnBrk="0" hangingPunct="1">
                        <a:lnSpc>
                          <a:spcPct val="107000"/>
                        </a:lnSpc>
                        <a:spcAft>
                          <a:spcPts val="0"/>
                        </a:spcAft>
                      </a:pPr>
                      <a:r>
                        <a:rPr lang="es-EC" sz="1050" kern="1200" dirty="0">
                          <a:effectLst/>
                        </a:rPr>
                        <a:t>Poca apertura a la participación en la toma de decisiones</a:t>
                      </a:r>
                      <a:endParaRPr lang="es-EC" sz="1050" kern="1200" dirty="0">
                        <a:solidFill>
                          <a:schemeClr val="dk1"/>
                        </a:solidFill>
                        <a:effectLst/>
                        <a:latin typeface="+mn-lt"/>
                        <a:ea typeface="+mn-ea"/>
                        <a:cs typeface="+mn-cs"/>
                      </a:endParaRPr>
                    </a:p>
                  </a:txBody>
                  <a:tcPr marL="8359" marR="8359" marT="0" marB="0" anchor="ctr"/>
                </a:tc>
                <a:tc>
                  <a:txBody>
                    <a:bodyPr/>
                    <a:lstStyle/>
                    <a:p>
                      <a:pPr>
                        <a:lnSpc>
                          <a:spcPct val="107000"/>
                        </a:lnSpc>
                        <a:spcAft>
                          <a:spcPts val="0"/>
                        </a:spcAft>
                      </a:pPr>
                      <a:r>
                        <a:rPr lang="es-EC" sz="1000">
                          <a:effectLst/>
                        </a:rPr>
                        <a:t>* Implementar una política que indique que todas las unidades y departamentos deben realizar reuniones periódicas de trabajo para incrementar la participación de los trabajadores en la toma de decisiones</a:t>
                      </a:r>
                      <a:endParaRPr lang="es-EC" sz="1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tc>
                  <a:txBody>
                    <a:bodyPr/>
                    <a:lstStyle/>
                    <a:p>
                      <a:pPr algn="ctr">
                        <a:lnSpc>
                          <a:spcPct val="107000"/>
                        </a:lnSpc>
                        <a:spcAft>
                          <a:spcPts val="0"/>
                        </a:spcAft>
                      </a:pPr>
                      <a:r>
                        <a:rPr lang="es-EC" sz="1000" dirty="0">
                          <a:effectLst/>
                        </a:rPr>
                        <a:t>* Gestión del bienestar en el trabajo</a:t>
                      </a:r>
                      <a:endParaRPr lang="es-EC"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tc>
                  <a:txBody>
                    <a:bodyPr/>
                    <a:lstStyle/>
                    <a:p>
                      <a:pPr algn="ctr">
                        <a:lnSpc>
                          <a:spcPct val="107000"/>
                        </a:lnSpc>
                        <a:spcAft>
                          <a:spcPts val="0"/>
                        </a:spcAft>
                      </a:pPr>
                      <a:r>
                        <a:rPr lang="es-EC" sz="1000" dirty="0">
                          <a:effectLst/>
                        </a:rPr>
                        <a:t>Talento humano</a:t>
                      </a:r>
                      <a:endParaRPr lang="es-EC"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extLst>
                  <a:ext uri="{0D108BD9-81ED-4DB2-BD59-A6C34878D82A}">
                    <a16:rowId xmlns:a16="http://schemas.microsoft.com/office/drawing/2014/main" xmlns="" val="10006"/>
                  </a:ext>
                </a:extLst>
              </a:tr>
              <a:tr h="684580">
                <a:tc>
                  <a:txBody>
                    <a:bodyPr/>
                    <a:lstStyle/>
                    <a:p>
                      <a:pPr marL="0" algn="l" defTabSz="914400" rtl="0" eaLnBrk="1" latinLnBrk="0" hangingPunct="1">
                        <a:lnSpc>
                          <a:spcPct val="107000"/>
                        </a:lnSpc>
                        <a:spcAft>
                          <a:spcPts val="0"/>
                        </a:spcAft>
                      </a:pPr>
                      <a:r>
                        <a:rPr lang="es-EC" sz="1050" kern="1200" dirty="0">
                          <a:effectLst/>
                        </a:rPr>
                        <a:t>Bajo reconocimiento a trabajadores por su desempeño</a:t>
                      </a:r>
                      <a:endParaRPr lang="es-EC" sz="1050" kern="1200" dirty="0">
                        <a:solidFill>
                          <a:schemeClr val="dk1"/>
                        </a:solidFill>
                        <a:effectLst/>
                        <a:latin typeface="+mn-lt"/>
                        <a:ea typeface="+mn-ea"/>
                        <a:cs typeface="+mn-cs"/>
                      </a:endParaRPr>
                    </a:p>
                  </a:txBody>
                  <a:tcPr marL="8359" marR="8359" marT="0" marB="0" anchor="ctr"/>
                </a:tc>
                <a:tc>
                  <a:txBody>
                    <a:bodyPr/>
                    <a:lstStyle/>
                    <a:p>
                      <a:pPr>
                        <a:lnSpc>
                          <a:spcPct val="107000"/>
                        </a:lnSpc>
                        <a:spcAft>
                          <a:spcPts val="0"/>
                        </a:spcAft>
                      </a:pPr>
                      <a:r>
                        <a:rPr lang="es-EC" sz="1000">
                          <a:effectLst/>
                        </a:rPr>
                        <a:t>* Evaluación continua mediante indicadores de desempeño para reconocer el desenvolvimiento de sus trabajadores</a:t>
                      </a:r>
                      <a:endParaRPr lang="es-EC" sz="1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tc>
                  <a:txBody>
                    <a:bodyPr/>
                    <a:lstStyle/>
                    <a:p>
                      <a:pPr algn="ctr">
                        <a:lnSpc>
                          <a:spcPct val="107000"/>
                        </a:lnSpc>
                        <a:spcAft>
                          <a:spcPts val="0"/>
                        </a:spcAft>
                      </a:pPr>
                      <a:r>
                        <a:rPr lang="es-EC" sz="1000">
                          <a:effectLst/>
                        </a:rPr>
                        <a:t>* Evaluación del desempeño del personal</a:t>
                      </a:r>
                      <a:endParaRPr lang="es-EC" sz="1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tc>
                  <a:txBody>
                    <a:bodyPr/>
                    <a:lstStyle/>
                    <a:p>
                      <a:pPr algn="ctr">
                        <a:lnSpc>
                          <a:spcPct val="107000"/>
                        </a:lnSpc>
                        <a:spcAft>
                          <a:spcPts val="0"/>
                        </a:spcAft>
                      </a:pPr>
                      <a:r>
                        <a:rPr lang="es-EC" sz="1000" dirty="0">
                          <a:effectLst/>
                        </a:rPr>
                        <a:t>Talento humano</a:t>
                      </a:r>
                      <a:endParaRPr lang="es-EC"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extLst>
                  <a:ext uri="{0D108BD9-81ED-4DB2-BD59-A6C34878D82A}">
                    <a16:rowId xmlns:a16="http://schemas.microsoft.com/office/drawing/2014/main" xmlns="" val="10007"/>
                  </a:ext>
                </a:extLst>
              </a:tr>
              <a:tr h="471789">
                <a:tc>
                  <a:txBody>
                    <a:bodyPr/>
                    <a:lstStyle/>
                    <a:p>
                      <a:pPr marL="0" algn="l" defTabSz="914400" rtl="0" eaLnBrk="1" latinLnBrk="0" hangingPunct="1">
                        <a:lnSpc>
                          <a:spcPct val="107000"/>
                        </a:lnSpc>
                        <a:spcAft>
                          <a:spcPts val="0"/>
                        </a:spcAft>
                      </a:pPr>
                      <a:r>
                        <a:rPr lang="es-EC" sz="1050" kern="1200" dirty="0">
                          <a:effectLst/>
                        </a:rPr>
                        <a:t>Baja recurrencia de los directivos a sus colaboradores al presentarse un problema.</a:t>
                      </a:r>
                      <a:endParaRPr lang="es-EC" sz="1050" kern="1200" dirty="0">
                        <a:solidFill>
                          <a:schemeClr val="dk1"/>
                        </a:solidFill>
                        <a:effectLst/>
                        <a:latin typeface="+mn-lt"/>
                        <a:ea typeface="+mn-ea"/>
                        <a:cs typeface="+mn-cs"/>
                      </a:endParaRPr>
                    </a:p>
                  </a:txBody>
                  <a:tcPr marL="8359" marR="8359" marT="0" marB="0" anchor="ctr"/>
                </a:tc>
                <a:tc>
                  <a:txBody>
                    <a:bodyPr/>
                    <a:lstStyle/>
                    <a:p>
                      <a:pPr>
                        <a:lnSpc>
                          <a:spcPct val="107000"/>
                        </a:lnSpc>
                        <a:spcAft>
                          <a:spcPts val="0"/>
                        </a:spcAft>
                      </a:pPr>
                      <a:r>
                        <a:rPr lang="es-EC" sz="1000" dirty="0">
                          <a:effectLst/>
                        </a:rPr>
                        <a:t>* Empowerment</a:t>
                      </a:r>
                      <a:endParaRPr lang="es-EC"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tc>
                  <a:txBody>
                    <a:bodyPr/>
                    <a:lstStyle/>
                    <a:p>
                      <a:pPr algn="ctr">
                        <a:lnSpc>
                          <a:spcPct val="107000"/>
                        </a:lnSpc>
                        <a:spcAft>
                          <a:spcPts val="0"/>
                        </a:spcAft>
                      </a:pPr>
                      <a:r>
                        <a:rPr lang="es-EC" sz="1000" dirty="0">
                          <a:effectLst/>
                        </a:rPr>
                        <a:t>* Gestión del bienestar en el trabajo</a:t>
                      </a:r>
                      <a:endParaRPr lang="es-EC"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tc>
                  <a:txBody>
                    <a:bodyPr/>
                    <a:lstStyle/>
                    <a:p>
                      <a:pPr algn="ctr">
                        <a:lnSpc>
                          <a:spcPct val="107000"/>
                        </a:lnSpc>
                        <a:spcAft>
                          <a:spcPts val="0"/>
                        </a:spcAft>
                      </a:pPr>
                      <a:r>
                        <a:rPr lang="es-EC" sz="1000" dirty="0">
                          <a:effectLst/>
                        </a:rPr>
                        <a:t>Talento humano</a:t>
                      </a:r>
                      <a:endParaRPr lang="es-EC"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59" marR="8359" marT="0" marB="0" anchor="ctr"/>
                </a:tc>
                <a:extLst>
                  <a:ext uri="{0D108BD9-81ED-4DB2-BD59-A6C34878D82A}">
                    <a16:rowId xmlns:a16="http://schemas.microsoft.com/office/drawing/2014/main" xmlns="" val="10008"/>
                  </a:ext>
                </a:extLst>
              </a:tr>
            </a:tbl>
          </a:graphicData>
        </a:graphic>
      </p:graphicFrame>
      <p:grpSp>
        <p:nvGrpSpPr>
          <p:cNvPr id="3" name="Grupo 2"/>
          <p:cNvGrpSpPr/>
          <p:nvPr/>
        </p:nvGrpSpPr>
        <p:grpSpPr>
          <a:xfrm>
            <a:off x="122830" y="98735"/>
            <a:ext cx="2442949" cy="806400"/>
            <a:chOff x="81886" y="3760810"/>
            <a:chExt cx="2442949" cy="806400"/>
          </a:xfrm>
        </p:grpSpPr>
        <p:pic>
          <p:nvPicPr>
            <p:cNvPr id="5" name="Imagen 4">
              <a:extLst>
                <a:ext uri="{FF2B5EF4-FFF2-40B4-BE49-F238E27FC236}">
                  <a16:creationId xmlns:a16="http://schemas.microsoft.com/office/drawing/2014/main" xmlns="" id="{8A4AC808-5D38-3A4D-848F-66E7D0AE7EE8}"/>
                </a:ext>
              </a:extLst>
            </p:cNvPr>
            <p:cNvPicPr>
              <a:picLocks noChangeAspect="1"/>
            </p:cNvPicPr>
            <p:nvPr/>
          </p:nvPicPr>
          <p:blipFill>
            <a:blip r:embed="rId2"/>
            <a:stretch>
              <a:fillRect/>
            </a:stretch>
          </p:blipFill>
          <p:spPr>
            <a:xfrm>
              <a:off x="98801" y="3760810"/>
              <a:ext cx="2426034" cy="806400"/>
            </a:xfrm>
            <a:prstGeom prst="rect">
              <a:avLst/>
            </a:prstGeom>
          </p:spPr>
        </p:pic>
        <p:sp>
          <p:nvSpPr>
            <p:cNvPr id="6" name="CuadroTexto 5"/>
            <p:cNvSpPr txBox="1"/>
            <p:nvPr/>
          </p:nvSpPr>
          <p:spPr>
            <a:xfrm>
              <a:off x="81886" y="3981310"/>
              <a:ext cx="832514" cy="461665"/>
            </a:xfrm>
            <a:prstGeom prst="rect">
              <a:avLst/>
            </a:prstGeom>
            <a:noFill/>
          </p:spPr>
          <p:txBody>
            <a:bodyPr wrap="square" rtlCol="0">
              <a:spAutoFit/>
            </a:bodyPr>
            <a:lstStyle/>
            <a:p>
              <a:pPr algn="ctr"/>
              <a:r>
                <a:rPr lang="es-MX" sz="1200" b="1" dirty="0"/>
                <a:t>Capítulo V</a:t>
              </a:r>
            </a:p>
          </p:txBody>
        </p:sp>
        <p:sp>
          <p:nvSpPr>
            <p:cNvPr id="7" name="CuadroTexto 6"/>
            <p:cNvSpPr txBox="1"/>
            <p:nvPr/>
          </p:nvSpPr>
          <p:spPr>
            <a:xfrm>
              <a:off x="914400" y="4135198"/>
              <a:ext cx="1596787" cy="307777"/>
            </a:xfrm>
            <a:prstGeom prst="rect">
              <a:avLst/>
            </a:prstGeom>
            <a:noFill/>
          </p:spPr>
          <p:txBody>
            <a:bodyPr wrap="square" rtlCol="0">
              <a:spAutoFit/>
            </a:bodyPr>
            <a:lstStyle/>
            <a:p>
              <a:r>
                <a:rPr lang="es-MX" sz="1400" b="1" dirty="0"/>
                <a:t>Plan de acción</a:t>
              </a:r>
            </a:p>
          </p:txBody>
        </p:sp>
      </p:grpSp>
    </p:spTree>
    <p:extLst>
      <p:ext uri="{BB962C8B-B14F-4D97-AF65-F5344CB8AC3E}">
        <p14:creationId xmlns:p14="http://schemas.microsoft.com/office/powerpoint/2010/main" val="3458238933"/>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2"/>
          <p:cNvGrpSpPr/>
          <p:nvPr/>
        </p:nvGrpSpPr>
        <p:grpSpPr>
          <a:xfrm>
            <a:off x="122830" y="98735"/>
            <a:ext cx="2442949" cy="806400"/>
            <a:chOff x="81886" y="3760810"/>
            <a:chExt cx="2442949" cy="806400"/>
          </a:xfrm>
        </p:grpSpPr>
        <p:pic>
          <p:nvPicPr>
            <p:cNvPr id="6" name="Imagen 5">
              <a:extLst>
                <a:ext uri="{FF2B5EF4-FFF2-40B4-BE49-F238E27FC236}">
                  <a16:creationId xmlns:a16="http://schemas.microsoft.com/office/drawing/2014/main" xmlns="" id="{8A4AC808-5D38-3A4D-848F-66E7D0AE7EE8}"/>
                </a:ext>
              </a:extLst>
            </p:cNvPr>
            <p:cNvPicPr>
              <a:picLocks noChangeAspect="1"/>
            </p:cNvPicPr>
            <p:nvPr/>
          </p:nvPicPr>
          <p:blipFill>
            <a:blip r:embed="rId2"/>
            <a:stretch>
              <a:fillRect/>
            </a:stretch>
          </p:blipFill>
          <p:spPr>
            <a:xfrm>
              <a:off x="98801" y="3760810"/>
              <a:ext cx="2426034" cy="806400"/>
            </a:xfrm>
            <a:prstGeom prst="rect">
              <a:avLst/>
            </a:prstGeom>
          </p:spPr>
        </p:pic>
        <p:sp>
          <p:nvSpPr>
            <p:cNvPr id="7" name="CuadroTexto 6"/>
            <p:cNvSpPr txBox="1"/>
            <p:nvPr/>
          </p:nvSpPr>
          <p:spPr>
            <a:xfrm>
              <a:off x="81886" y="3981310"/>
              <a:ext cx="832514" cy="461665"/>
            </a:xfrm>
            <a:prstGeom prst="rect">
              <a:avLst/>
            </a:prstGeom>
            <a:noFill/>
          </p:spPr>
          <p:txBody>
            <a:bodyPr wrap="square" rtlCol="0">
              <a:spAutoFit/>
            </a:bodyPr>
            <a:lstStyle/>
            <a:p>
              <a:pPr algn="ctr"/>
              <a:r>
                <a:rPr lang="es-MX" sz="1200" b="1" dirty="0"/>
                <a:t>Capítulo V</a:t>
              </a:r>
            </a:p>
          </p:txBody>
        </p:sp>
        <p:sp>
          <p:nvSpPr>
            <p:cNvPr id="8" name="CuadroTexto 7"/>
            <p:cNvSpPr txBox="1"/>
            <p:nvPr/>
          </p:nvSpPr>
          <p:spPr>
            <a:xfrm>
              <a:off x="914400" y="4135198"/>
              <a:ext cx="1596787" cy="307777"/>
            </a:xfrm>
            <a:prstGeom prst="rect">
              <a:avLst/>
            </a:prstGeom>
            <a:noFill/>
          </p:spPr>
          <p:txBody>
            <a:bodyPr wrap="square" rtlCol="0">
              <a:spAutoFit/>
            </a:bodyPr>
            <a:lstStyle/>
            <a:p>
              <a:r>
                <a:rPr lang="es-MX" sz="1400" b="1" dirty="0"/>
                <a:t>Plan de acción</a:t>
              </a:r>
            </a:p>
          </p:txBody>
        </p:sp>
      </p:grpSp>
      <p:graphicFrame>
        <p:nvGraphicFramePr>
          <p:cNvPr id="10" name="Diagrama 9"/>
          <p:cNvGraphicFramePr/>
          <p:nvPr>
            <p:extLst>
              <p:ext uri="{D42A27DB-BD31-4B8C-83A1-F6EECF244321}">
                <p14:modId xmlns:p14="http://schemas.microsoft.com/office/powerpoint/2010/main" val="895175376"/>
              </p:ext>
            </p:extLst>
          </p:nvPr>
        </p:nvGraphicFramePr>
        <p:xfrm>
          <a:off x="139745" y="1844824"/>
          <a:ext cx="1979949" cy="709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a 8"/>
          <p:cNvGraphicFramePr/>
          <p:nvPr>
            <p:extLst>
              <p:ext uri="{D42A27DB-BD31-4B8C-83A1-F6EECF244321}">
                <p14:modId xmlns:p14="http://schemas.microsoft.com/office/powerpoint/2010/main" val="1578827265"/>
              </p:ext>
            </p:extLst>
          </p:nvPr>
        </p:nvGraphicFramePr>
        <p:xfrm>
          <a:off x="139745" y="3933056"/>
          <a:ext cx="1979949" cy="7099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 name="Imagen 1"/>
          <p:cNvPicPr>
            <a:picLocks noChangeAspect="1"/>
          </p:cNvPicPr>
          <p:nvPr/>
        </p:nvPicPr>
        <p:blipFill>
          <a:blip r:embed="rId13"/>
          <a:stretch>
            <a:fillRect/>
          </a:stretch>
        </p:blipFill>
        <p:spPr>
          <a:xfrm>
            <a:off x="2278782" y="1285407"/>
            <a:ext cx="2495550" cy="1828800"/>
          </a:xfrm>
          <a:prstGeom prst="rect">
            <a:avLst/>
          </a:prstGeom>
        </p:spPr>
      </p:pic>
      <p:pic>
        <p:nvPicPr>
          <p:cNvPr id="3" name="Imagen 2"/>
          <p:cNvPicPr>
            <a:picLocks noChangeAspect="1"/>
          </p:cNvPicPr>
          <p:nvPr/>
        </p:nvPicPr>
        <p:blipFill>
          <a:blip r:embed="rId14"/>
          <a:stretch>
            <a:fillRect/>
          </a:stretch>
        </p:blipFill>
        <p:spPr>
          <a:xfrm>
            <a:off x="4757681" y="1137769"/>
            <a:ext cx="2152650" cy="2124075"/>
          </a:xfrm>
          <a:prstGeom prst="rect">
            <a:avLst/>
          </a:prstGeom>
        </p:spPr>
      </p:pic>
      <p:pic>
        <p:nvPicPr>
          <p:cNvPr id="12" name="Imagen 11"/>
          <p:cNvPicPr>
            <a:picLocks noChangeAspect="1"/>
          </p:cNvPicPr>
          <p:nvPr/>
        </p:nvPicPr>
        <p:blipFill>
          <a:blip r:embed="rId15">
            <a:clrChange>
              <a:clrFrom>
                <a:srgbClr val="000000"/>
              </a:clrFrom>
              <a:clrTo>
                <a:srgbClr val="000000">
                  <a:alpha val="0"/>
                </a:srgbClr>
              </a:clrTo>
            </a:clrChange>
          </a:blip>
          <a:stretch>
            <a:fillRect/>
          </a:stretch>
        </p:blipFill>
        <p:spPr>
          <a:xfrm>
            <a:off x="7278828" y="922410"/>
            <a:ext cx="2554791" cy="2554791"/>
          </a:xfrm>
          <a:prstGeom prst="rect">
            <a:avLst/>
          </a:prstGeom>
        </p:spPr>
      </p:pic>
      <p:pic>
        <p:nvPicPr>
          <p:cNvPr id="13" name="Imagen 12"/>
          <p:cNvPicPr>
            <a:picLocks noChangeAspect="1"/>
          </p:cNvPicPr>
          <p:nvPr/>
        </p:nvPicPr>
        <p:blipFill>
          <a:blip r:embed="rId16"/>
          <a:stretch>
            <a:fillRect/>
          </a:stretch>
        </p:blipFill>
        <p:spPr>
          <a:xfrm>
            <a:off x="2503952" y="3933056"/>
            <a:ext cx="2857500" cy="1600200"/>
          </a:xfrm>
          <a:prstGeom prst="rect">
            <a:avLst/>
          </a:prstGeom>
        </p:spPr>
      </p:pic>
      <p:pic>
        <p:nvPicPr>
          <p:cNvPr id="14" name="Imagen 13"/>
          <p:cNvPicPr>
            <a:picLocks noChangeAspect="1"/>
          </p:cNvPicPr>
          <p:nvPr/>
        </p:nvPicPr>
        <p:blipFill>
          <a:blip r:embed="rId17"/>
          <a:stretch>
            <a:fillRect/>
          </a:stretch>
        </p:blipFill>
        <p:spPr>
          <a:xfrm>
            <a:off x="5361452" y="3571460"/>
            <a:ext cx="2143125" cy="2143125"/>
          </a:xfrm>
          <a:prstGeom prst="rect">
            <a:avLst/>
          </a:prstGeom>
        </p:spPr>
      </p:pic>
    </p:spTree>
    <p:extLst>
      <p:ext uri="{BB962C8B-B14F-4D97-AF65-F5344CB8AC3E}">
        <p14:creationId xmlns:p14="http://schemas.microsoft.com/office/powerpoint/2010/main" val="1090523529"/>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2"/>
          <p:cNvGrpSpPr/>
          <p:nvPr/>
        </p:nvGrpSpPr>
        <p:grpSpPr>
          <a:xfrm>
            <a:off x="146828" y="95536"/>
            <a:ext cx="2531678" cy="806400"/>
            <a:chOff x="119530" y="4659816"/>
            <a:chExt cx="2531678" cy="806400"/>
          </a:xfrm>
        </p:grpSpPr>
        <p:pic>
          <p:nvPicPr>
            <p:cNvPr id="9" name="Imagen 8">
              <a:extLst>
                <a:ext uri="{FF2B5EF4-FFF2-40B4-BE49-F238E27FC236}">
                  <a16:creationId xmlns:a16="http://schemas.microsoft.com/office/drawing/2014/main" xmlns="" id="{FCCF876E-F359-C642-8339-BD909EC9F643}"/>
                </a:ext>
              </a:extLst>
            </p:cNvPr>
            <p:cNvPicPr>
              <a:picLocks noChangeAspect="1"/>
            </p:cNvPicPr>
            <p:nvPr/>
          </p:nvPicPr>
          <p:blipFill>
            <a:blip r:embed="rId3"/>
            <a:stretch>
              <a:fillRect/>
            </a:stretch>
          </p:blipFill>
          <p:spPr>
            <a:xfrm>
              <a:off x="119530" y="4659816"/>
              <a:ext cx="2426034" cy="806400"/>
            </a:xfrm>
            <a:prstGeom prst="rect">
              <a:avLst/>
            </a:prstGeom>
          </p:spPr>
        </p:pic>
        <p:sp>
          <p:nvSpPr>
            <p:cNvPr id="10" name="CuadroTexto 9"/>
            <p:cNvSpPr txBox="1"/>
            <p:nvPr/>
          </p:nvSpPr>
          <p:spPr>
            <a:xfrm>
              <a:off x="122826" y="4824928"/>
              <a:ext cx="832514" cy="461665"/>
            </a:xfrm>
            <a:prstGeom prst="rect">
              <a:avLst/>
            </a:prstGeom>
            <a:noFill/>
          </p:spPr>
          <p:txBody>
            <a:bodyPr wrap="square" rtlCol="0">
              <a:spAutoFit/>
            </a:bodyPr>
            <a:lstStyle/>
            <a:p>
              <a:pPr algn="ctr"/>
              <a:r>
                <a:rPr lang="es-MX" sz="1200" b="1" dirty="0"/>
                <a:t>Capítulo VI</a:t>
              </a:r>
            </a:p>
          </p:txBody>
        </p:sp>
        <p:sp>
          <p:nvSpPr>
            <p:cNvPr id="11" name="CuadroTexto 10"/>
            <p:cNvSpPr txBox="1"/>
            <p:nvPr/>
          </p:nvSpPr>
          <p:spPr>
            <a:xfrm>
              <a:off x="836057" y="4892365"/>
              <a:ext cx="1815151" cy="523220"/>
            </a:xfrm>
            <a:prstGeom prst="rect">
              <a:avLst/>
            </a:prstGeom>
            <a:noFill/>
          </p:spPr>
          <p:txBody>
            <a:bodyPr wrap="square" rtlCol="0">
              <a:spAutoFit/>
            </a:bodyPr>
            <a:lstStyle/>
            <a:p>
              <a:r>
                <a:rPr lang="es-MX" sz="1400" b="1" dirty="0"/>
                <a:t>Conclusiones y recomendaciones</a:t>
              </a:r>
            </a:p>
          </p:txBody>
        </p:sp>
      </p:grpSp>
      <p:pic>
        <p:nvPicPr>
          <p:cNvPr id="12" name="Imagen 11"/>
          <p:cNvPicPr>
            <a:picLocks noChangeAspect="1"/>
          </p:cNvPicPr>
          <p:nvPr/>
        </p:nvPicPr>
        <p:blipFill>
          <a:blip r:embed="rId4">
            <a:clrChange>
              <a:clrFrom>
                <a:srgbClr val="FFFFFF"/>
              </a:clrFrom>
              <a:clrTo>
                <a:srgbClr val="FFFFFF">
                  <a:alpha val="0"/>
                </a:srgbClr>
              </a:clrTo>
            </a:clrChange>
          </a:blip>
          <a:stretch>
            <a:fillRect/>
          </a:stretch>
        </p:blipFill>
        <p:spPr>
          <a:xfrm>
            <a:off x="334566" y="789750"/>
            <a:ext cx="12046416" cy="5603949"/>
          </a:xfrm>
          <a:prstGeom prst="rect">
            <a:avLst/>
          </a:prstGeom>
        </p:spPr>
      </p:pic>
      <p:sp>
        <p:nvSpPr>
          <p:cNvPr id="16" name="Rectángulo 6"/>
          <p:cNvSpPr/>
          <p:nvPr/>
        </p:nvSpPr>
        <p:spPr>
          <a:xfrm>
            <a:off x="863355" y="1484784"/>
            <a:ext cx="10272411" cy="738664"/>
          </a:xfrm>
          <a:prstGeom prst="rect">
            <a:avLst/>
          </a:prstGeom>
          <a:solidFill>
            <a:schemeClr val="bg1"/>
          </a:solidFill>
        </p:spPr>
        <p:txBody>
          <a:bodyPr wrap="square">
            <a:spAutoFit/>
          </a:bodyPr>
          <a:lstStyle/>
          <a:p>
            <a:pPr lvl="0" algn="just"/>
            <a:r>
              <a:rPr lang="es-EC" sz="1400" dirty="0">
                <a:latin typeface="+mj-lt"/>
                <a:ea typeface="Calibri" panose="020F0502020204030204" pitchFamily="34" charset="0"/>
                <a:cs typeface="Times New Roman" panose="02020603050405020304" pitchFamily="18" charset="0"/>
              </a:rPr>
              <a:t>Los nuevos procesos metodológicos han hecho que se aplique por primera vez el presente estudio que servirá para mejorar el proceso de toma de decisiones. Constituyendo los resultados de la investigación como línea base para futuros estudios que permitan mejorar la gestión institucional. </a:t>
            </a:r>
            <a:endParaRPr lang="es-MX" sz="1400" dirty="0">
              <a:effectLst/>
              <a:latin typeface="+mj-lt"/>
              <a:ea typeface="Calibri" panose="020F0502020204030204" pitchFamily="34" charset="0"/>
              <a:cs typeface="Times New Roman" panose="02020603050405020304" pitchFamily="18" charset="0"/>
            </a:endParaRPr>
          </a:p>
        </p:txBody>
      </p:sp>
      <p:sp>
        <p:nvSpPr>
          <p:cNvPr id="17" name="Rectángulo 6"/>
          <p:cNvSpPr/>
          <p:nvPr/>
        </p:nvSpPr>
        <p:spPr>
          <a:xfrm>
            <a:off x="1780146" y="3098284"/>
            <a:ext cx="9355620" cy="738664"/>
          </a:xfrm>
          <a:prstGeom prst="rect">
            <a:avLst/>
          </a:prstGeom>
          <a:solidFill>
            <a:schemeClr val="bg1"/>
          </a:solidFill>
        </p:spPr>
        <p:txBody>
          <a:bodyPr wrap="square">
            <a:spAutoFit/>
          </a:bodyPr>
          <a:lstStyle/>
          <a:p>
            <a:pPr algn="just"/>
            <a:r>
              <a:rPr lang="es-EC" sz="1400" dirty="0">
                <a:ea typeface="Calibri" panose="020F0502020204030204" pitchFamily="34" charset="0"/>
                <a:cs typeface="Times New Roman"/>
              </a:rPr>
              <a:t>Se analizaron </a:t>
            </a:r>
            <a:r>
              <a:rPr lang="es-EC" sz="1400" dirty="0">
                <a:latin typeface="+mj-lt"/>
                <a:ea typeface="Calibri" panose="020F0502020204030204" pitchFamily="34" charset="0"/>
                <a:cs typeface="Times New Roman" panose="02020603050405020304" pitchFamily="18" charset="0"/>
              </a:rPr>
              <a:t>las teorías de soporte que fundamentan el estudio de las habilidades directivas y el clima organizacional, así como se desarrollaron </a:t>
            </a:r>
            <a:r>
              <a:rPr lang="es-EC" sz="1400" dirty="0">
                <a:ea typeface="Calibri" panose="020F0502020204030204" pitchFamily="34" charset="0"/>
                <a:cs typeface="Times New Roman"/>
              </a:rPr>
              <a:t>algunas de las teorías que contribuyeron a la conceptualización de las dos variables.</a:t>
            </a:r>
            <a:endParaRPr lang="es-MX" sz="1400" dirty="0">
              <a:ea typeface="Calibri" panose="020F0502020204030204" pitchFamily="34" charset="0"/>
              <a:cs typeface="Times New Roman" panose="02020603050405020304" pitchFamily="18" charset="0"/>
            </a:endParaRPr>
          </a:p>
        </p:txBody>
      </p:sp>
      <p:sp>
        <p:nvSpPr>
          <p:cNvPr id="18" name="Rectángulo 6"/>
          <p:cNvSpPr/>
          <p:nvPr/>
        </p:nvSpPr>
        <p:spPr>
          <a:xfrm>
            <a:off x="2588961" y="4725144"/>
            <a:ext cx="8672167" cy="954107"/>
          </a:xfrm>
          <a:prstGeom prst="rect">
            <a:avLst/>
          </a:prstGeom>
          <a:solidFill>
            <a:schemeClr val="bg1"/>
          </a:solidFill>
        </p:spPr>
        <p:txBody>
          <a:bodyPr wrap="square">
            <a:spAutoFit/>
          </a:bodyPr>
          <a:lstStyle/>
          <a:p>
            <a:pPr lvl="0" algn="just"/>
            <a:r>
              <a:rPr lang="es-MX" sz="1400" dirty="0">
                <a:latin typeface="+mj-lt"/>
                <a:ea typeface="Calibri" panose="020F0502020204030204" pitchFamily="34" charset="0"/>
                <a:cs typeface="Times New Roman" panose="02020603050405020304" pitchFamily="18" charset="0"/>
              </a:rPr>
              <a:t>Se caracteriza el modelo de habilidades administrativas esenciales; que constan de tres tipos: personales, interpersonales y grupales</a:t>
            </a:r>
            <a:r>
              <a:rPr lang="es-MX" sz="1400" dirty="0" smtClean="0">
                <a:latin typeface="+mj-lt"/>
                <a:ea typeface="Calibri" panose="020F0502020204030204" pitchFamily="34" charset="0"/>
                <a:cs typeface="Times New Roman" panose="02020603050405020304" pitchFamily="18" charset="0"/>
              </a:rPr>
              <a:t>. </a:t>
            </a:r>
            <a:endParaRPr lang="es-MX" sz="1400" dirty="0">
              <a:latin typeface="+mj-lt"/>
              <a:ea typeface="Calibri" panose="020F0502020204030204" pitchFamily="34" charset="0"/>
              <a:cs typeface="Times New Roman" panose="02020603050405020304" pitchFamily="18" charset="0"/>
            </a:endParaRPr>
          </a:p>
          <a:p>
            <a:pPr lvl="0" algn="just"/>
            <a:r>
              <a:rPr lang="es-MX" sz="1400" dirty="0">
                <a:latin typeface="+mj-lt"/>
                <a:ea typeface="Calibri" panose="020F0502020204030204" pitchFamily="34" charset="0"/>
                <a:cs typeface="Times New Roman" panose="02020603050405020304" pitchFamily="18" charset="0"/>
              </a:rPr>
              <a:t>El modelo de valores en competencia identifica aspectos del clima organizacional enmarcados en cuatro tipos de cultura organizacional a saber: adhocrática, clan, jerárquica y de mercado. </a:t>
            </a:r>
          </a:p>
        </p:txBody>
      </p:sp>
      <p:sp>
        <p:nvSpPr>
          <p:cNvPr id="14" name="Rectángulo 13"/>
          <p:cNvSpPr/>
          <p:nvPr/>
        </p:nvSpPr>
        <p:spPr>
          <a:xfrm rot="16200000">
            <a:off x="-261442" y="3282950"/>
            <a:ext cx="1223412" cy="369332"/>
          </a:xfrm>
          <a:prstGeom prst="rect">
            <a:avLst/>
          </a:prstGeom>
          <a:noFill/>
        </p:spPr>
        <p:txBody>
          <a:bodyPr wrap="none" lIns="91440" tIns="45720" rIns="91440" bIns="45720">
            <a:spAutoFit/>
          </a:bodyPr>
          <a:lstStyle/>
          <a:p>
            <a:pPr algn="ctr"/>
            <a:r>
              <a:rPr lang="es-ES" dirty="0">
                <a:ln w="0"/>
                <a:effectLst>
                  <a:outerShdw blurRad="38100" dist="19050" dir="2700000" algn="tl" rotWithShape="0">
                    <a:schemeClr val="dk1">
                      <a:alpha val="40000"/>
                    </a:schemeClr>
                  </a:outerShdw>
                </a:effectLst>
              </a:rPr>
              <a:t>Objetivo 1</a:t>
            </a:r>
            <a:endParaRPr lang="es-ES" b="0" cap="none" spc="0" dirty="0">
              <a:ln w="0"/>
              <a:solidFill>
                <a:schemeClr val="tx1"/>
              </a:solidFill>
              <a:effectLst>
                <a:outerShdw blurRad="38100" dist="19050" dir="2700000" algn="tl" rotWithShape="0">
                  <a:schemeClr val="dk1">
                    <a:alpha val="40000"/>
                  </a:schemeClr>
                </a:outerShdw>
              </a:effectLst>
            </a:endParaRPr>
          </a:p>
        </p:txBody>
      </p:sp>
      <p:sp>
        <p:nvSpPr>
          <p:cNvPr id="20" name="Rectángulo 19"/>
          <p:cNvSpPr/>
          <p:nvPr/>
        </p:nvSpPr>
        <p:spPr>
          <a:xfrm rot="16200000">
            <a:off x="-261441" y="4943472"/>
            <a:ext cx="1223413" cy="369332"/>
          </a:xfrm>
          <a:prstGeom prst="rect">
            <a:avLst/>
          </a:prstGeom>
          <a:noFill/>
        </p:spPr>
        <p:txBody>
          <a:bodyPr wrap="none" lIns="91440" tIns="45720" rIns="91440" bIns="45720">
            <a:spAutoFit/>
          </a:bodyPr>
          <a:lstStyle/>
          <a:p>
            <a:pPr algn="ctr"/>
            <a:r>
              <a:rPr lang="es-ES" dirty="0">
                <a:ln w="0"/>
                <a:effectLst>
                  <a:outerShdw blurRad="38100" dist="19050" dir="2700000" algn="tl" rotWithShape="0">
                    <a:schemeClr val="dk1">
                      <a:alpha val="40000"/>
                    </a:schemeClr>
                  </a:outerShdw>
                </a:effectLst>
              </a:rPr>
              <a:t>Objetivo 2</a:t>
            </a:r>
            <a:endParaRPr lang="es-ES"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2773856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
          <p:cNvGrpSpPr/>
          <p:nvPr/>
        </p:nvGrpSpPr>
        <p:grpSpPr>
          <a:xfrm>
            <a:off x="63819" y="44624"/>
            <a:ext cx="2426034" cy="806400"/>
            <a:chOff x="119530" y="5552692"/>
            <a:chExt cx="2426034" cy="806400"/>
          </a:xfrm>
        </p:grpSpPr>
        <p:pic>
          <p:nvPicPr>
            <p:cNvPr id="14" name="Imagen 13">
              <a:extLst>
                <a:ext uri="{FF2B5EF4-FFF2-40B4-BE49-F238E27FC236}">
                  <a16:creationId xmlns:a16="http://schemas.microsoft.com/office/drawing/2014/main" xmlns="" id="{D4296D01-AFC9-FD48-A7FC-2962BD078409}"/>
                </a:ext>
              </a:extLst>
            </p:cNvPr>
            <p:cNvPicPr>
              <a:picLocks noChangeAspect="1"/>
            </p:cNvPicPr>
            <p:nvPr/>
          </p:nvPicPr>
          <p:blipFill>
            <a:blip r:embed="rId3"/>
            <a:stretch>
              <a:fillRect/>
            </a:stretch>
          </p:blipFill>
          <p:spPr>
            <a:xfrm>
              <a:off x="119530" y="5552692"/>
              <a:ext cx="2426034" cy="806400"/>
            </a:xfrm>
            <a:prstGeom prst="rect">
              <a:avLst/>
            </a:prstGeom>
          </p:spPr>
        </p:pic>
        <p:sp>
          <p:nvSpPr>
            <p:cNvPr id="15" name="CuadroTexto 14"/>
            <p:cNvSpPr txBox="1"/>
            <p:nvPr/>
          </p:nvSpPr>
          <p:spPr>
            <a:xfrm>
              <a:off x="914398" y="5803420"/>
              <a:ext cx="1596787" cy="523220"/>
            </a:xfrm>
            <a:prstGeom prst="rect">
              <a:avLst/>
            </a:prstGeom>
            <a:noFill/>
          </p:spPr>
          <p:txBody>
            <a:bodyPr wrap="square" rtlCol="0">
              <a:spAutoFit/>
            </a:bodyPr>
            <a:lstStyle/>
            <a:p>
              <a:r>
                <a:rPr lang="es-MX" sz="1400" b="1" dirty="0"/>
                <a:t>Planteamiento</a:t>
              </a:r>
            </a:p>
            <a:p>
              <a:r>
                <a:rPr lang="es-MX" sz="1400" b="1" dirty="0"/>
                <a:t> del problema</a:t>
              </a:r>
            </a:p>
          </p:txBody>
        </p:sp>
      </p:grpSp>
      <p:sp>
        <p:nvSpPr>
          <p:cNvPr id="4" name="Rectángulo 3"/>
          <p:cNvSpPr/>
          <p:nvPr/>
        </p:nvSpPr>
        <p:spPr>
          <a:xfrm>
            <a:off x="6818528" y="4526418"/>
            <a:ext cx="2403165" cy="1278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p:cNvSpPr/>
          <p:nvPr/>
        </p:nvSpPr>
        <p:spPr>
          <a:xfrm>
            <a:off x="6949177" y="4571764"/>
            <a:ext cx="2440456" cy="1138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p:cNvSpPr/>
          <p:nvPr/>
        </p:nvSpPr>
        <p:spPr>
          <a:xfrm>
            <a:off x="6808424" y="5656367"/>
            <a:ext cx="2255997" cy="4369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074" name="Picture 2" descr="Márketing del correo electrónico Concepto del negocio con 10 pasos Infografía"/>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9191" t="10500" r="18586" b="19001"/>
          <a:stretch/>
        </p:blipFill>
        <p:spPr bwMode="auto">
          <a:xfrm>
            <a:off x="2854846" y="768998"/>
            <a:ext cx="6060636" cy="5324298"/>
          </a:xfrm>
          <a:prstGeom prst="roundRect">
            <a:avLst/>
          </a:prstGeom>
          <a:noFill/>
          <a:extLst>
            <a:ext uri="{909E8E84-426E-40DD-AFC4-6F175D3DCCD1}">
              <a14:hiddenFill xmlns:a14="http://schemas.microsoft.com/office/drawing/2010/main">
                <a:solidFill>
                  <a:srgbClr val="FFFFFF"/>
                </a:solidFill>
              </a14:hiddenFill>
            </a:ext>
          </a:extLst>
        </p:spPr>
      </p:pic>
      <p:sp>
        <p:nvSpPr>
          <p:cNvPr id="29" name="Rectángulo 28"/>
          <p:cNvSpPr/>
          <p:nvPr/>
        </p:nvSpPr>
        <p:spPr>
          <a:xfrm>
            <a:off x="2697408" y="5301209"/>
            <a:ext cx="1436215"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Clima Organizacional fundamental</a:t>
            </a:r>
          </a:p>
        </p:txBody>
      </p:sp>
      <p:sp>
        <p:nvSpPr>
          <p:cNvPr id="30" name="Rectángulo 29"/>
          <p:cNvSpPr/>
          <p:nvPr/>
        </p:nvSpPr>
        <p:spPr>
          <a:xfrm>
            <a:off x="1990750" y="4221088"/>
            <a:ext cx="1224136"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Altos directivos que conduzcan correctamente al personal</a:t>
            </a:r>
          </a:p>
        </p:txBody>
      </p:sp>
      <p:sp>
        <p:nvSpPr>
          <p:cNvPr id="31" name="Rectángulo 30"/>
          <p:cNvSpPr/>
          <p:nvPr/>
        </p:nvSpPr>
        <p:spPr>
          <a:xfrm>
            <a:off x="1270670" y="2989171"/>
            <a:ext cx="1584176" cy="727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C" sz="1200" dirty="0">
                <a:solidFill>
                  <a:schemeClr val="tx1"/>
                </a:solidFill>
              </a:rPr>
              <a:t>Objetivos y metas</a:t>
            </a:r>
          </a:p>
        </p:txBody>
      </p:sp>
      <p:sp>
        <p:nvSpPr>
          <p:cNvPr id="47" name="Rectángulo 46"/>
          <p:cNvSpPr/>
          <p:nvPr/>
        </p:nvSpPr>
        <p:spPr>
          <a:xfrm>
            <a:off x="1414686" y="1757254"/>
            <a:ext cx="1800200" cy="727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Objetivos inalcanzables – deficiente clima organizacional</a:t>
            </a:r>
          </a:p>
        </p:txBody>
      </p:sp>
      <p:sp>
        <p:nvSpPr>
          <p:cNvPr id="48" name="Rectángulo 47"/>
          <p:cNvSpPr/>
          <p:nvPr/>
        </p:nvSpPr>
        <p:spPr>
          <a:xfrm>
            <a:off x="2591490" y="828306"/>
            <a:ext cx="1584176" cy="727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Carencia de habilidades directivas, sobrecarga laboral y baja motivación</a:t>
            </a:r>
          </a:p>
        </p:txBody>
      </p:sp>
      <p:sp>
        <p:nvSpPr>
          <p:cNvPr id="49" name="Rectángulo 48"/>
          <p:cNvSpPr/>
          <p:nvPr/>
        </p:nvSpPr>
        <p:spPr>
          <a:xfrm>
            <a:off x="7637517" y="818572"/>
            <a:ext cx="1584176" cy="727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Deficiente clima organizacional - insatisfacción laboral </a:t>
            </a:r>
          </a:p>
        </p:txBody>
      </p:sp>
      <p:sp>
        <p:nvSpPr>
          <p:cNvPr id="50" name="Rectángulo 49"/>
          <p:cNvSpPr/>
          <p:nvPr/>
        </p:nvSpPr>
        <p:spPr>
          <a:xfrm>
            <a:off x="8597545" y="1765035"/>
            <a:ext cx="1386093" cy="727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Incumplimiento de sus funciones y metas institucionales</a:t>
            </a:r>
          </a:p>
        </p:txBody>
      </p:sp>
      <p:sp>
        <p:nvSpPr>
          <p:cNvPr id="51" name="Rectángulo 50"/>
          <p:cNvSpPr/>
          <p:nvPr/>
        </p:nvSpPr>
        <p:spPr>
          <a:xfrm>
            <a:off x="8915482" y="3067216"/>
            <a:ext cx="1386093" cy="727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Incremento de la rotación de personal </a:t>
            </a:r>
          </a:p>
        </p:txBody>
      </p:sp>
      <p:sp>
        <p:nvSpPr>
          <p:cNvPr id="52" name="Rectángulo 51"/>
          <p:cNvSpPr/>
          <p:nvPr/>
        </p:nvSpPr>
        <p:spPr>
          <a:xfrm>
            <a:off x="8587428" y="4361405"/>
            <a:ext cx="1386093" cy="727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Disminución de productividad laboral</a:t>
            </a:r>
          </a:p>
        </p:txBody>
      </p:sp>
      <p:sp>
        <p:nvSpPr>
          <p:cNvPr id="53" name="Rectángulo 52"/>
          <p:cNvSpPr/>
          <p:nvPr/>
        </p:nvSpPr>
        <p:spPr>
          <a:xfrm>
            <a:off x="7607374" y="5221418"/>
            <a:ext cx="1386093" cy="727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Mala atención a los usuarios </a:t>
            </a:r>
          </a:p>
          <a:p>
            <a:pPr algn="ctr"/>
            <a:r>
              <a:rPr lang="es-EC" sz="1200" dirty="0">
                <a:solidFill>
                  <a:schemeClr val="tx1"/>
                </a:solidFill>
              </a:rPr>
              <a:t>- estudiantes de la Universidad</a:t>
            </a:r>
          </a:p>
        </p:txBody>
      </p:sp>
      <p:sp>
        <p:nvSpPr>
          <p:cNvPr id="3" name="Elipse 2"/>
          <p:cNvSpPr/>
          <p:nvPr/>
        </p:nvSpPr>
        <p:spPr>
          <a:xfrm>
            <a:off x="4812765" y="2222122"/>
            <a:ext cx="1543468" cy="169018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Elipse 54"/>
          <p:cNvSpPr/>
          <p:nvPr/>
        </p:nvSpPr>
        <p:spPr>
          <a:xfrm>
            <a:off x="5320655" y="2293929"/>
            <a:ext cx="1543468" cy="169018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6" name="Elipse 55"/>
          <p:cNvSpPr/>
          <p:nvPr/>
        </p:nvSpPr>
        <p:spPr>
          <a:xfrm>
            <a:off x="4476072" y="2336528"/>
            <a:ext cx="2675888" cy="24246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8" name="Elipse 57"/>
          <p:cNvSpPr/>
          <p:nvPr/>
        </p:nvSpPr>
        <p:spPr>
          <a:xfrm rot="19830978">
            <a:off x="6176594" y="3751406"/>
            <a:ext cx="387109" cy="2463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9" name="Elipse 58"/>
          <p:cNvSpPr/>
          <p:nvPr/>
        </p:nvSpPr>
        <p:spPr>
          <a:xfrm rot="19830978">
            <a:off x="6274781" y="3679398"/>
            <a:ext cx="387109" cy="2463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Triángulo isósceles 5"/>
          <p:cNvSpPr/>
          <p:nvPr/>
        </p:nvSpPr>
        <p:spPr>
          <a:xfrm rot="11361491">
            <a:off x="5997072" y="3405434"/>
            <a:ext cx="576064" cy="71833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2" name="Triángulo isósceles 61"/>
          <p:cNvSpPr/>
          <p:nvPr/>
        </p:nvSpPr>
        <p:spPr>
          <a:xfrm rot="11361491">
            <a:off x="5868586" y="3309253"/>
            <a:ext cx="576064" cy="71833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3" name="Triángulo isósceles 62"/>
          <p:cNvSpPr/>
          <p:nvPr/>
        </p:nvSpPr>
        <p:spPr>
          <a:xfrm rot="11361491">
            <a:off x="5998593" y="3109270"/>
            <a:ext cx="576064" cy="71833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4" name="Triángulo isósceles 63"/>
          <p:cNvSpPr/>
          <p:nvPr/>
        </p:nvSpPr>
        <p:spPr>
          <a:xfrm rot="11361491">
            <a:off x="5917076" y="3339829"/>
            <a:ext cx="576064" cy="71833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5" name="Triángulo isósceles 64"/>
          <p:cNvSpPr/>
          <p:nvPr/>
        </p:nvSpPr>
        <p:spPr>
          <a:xfrm rot="11361491">
            <a:off x="5942853" y="3388689"/>
            <a:ext cx="576064" cy="71833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6" name="Triángulo isósceles 65"/>
          <p:cNvSpPr/>
          <p:nvPr/>
        </p:nvSpPr>
        <p:spPr>
          <a:xfrm rot="11361491">
            <a:off x="6038244" y="3405499"/>
            <a:ext cx="576064" cy="71833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076" name="Picture 4" descr="Resultado de imagen de MANO EXTENDIDA ANIMADA&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7199" y="2239572"/>
            <a:ext cx="2204111" cy="2361964"/>
          </a:xfrm>
          <a:prstGeom prst="roundRect">
            <a:avLst/>
          </a:prstGeom>
          <a:noFill/>
          <a:extLst>
            <a:ext uri="{909E8E84-426E-40DD-AFC4-6F175D3DCCD1}">
              <a14:hiddenFill xmlns:a14="http://schemas.microsoft.com/office/drawing/2010/main">
                <a:solidFill>
                  <a:srgbClr val="FFFFFF"/>
                </a:solidFill>
              </a14:hiddenFill>
            </a:ext>
          </a:extLst>
        </p:spPr>
      </p:pic>
      <p:pic>
        <p:nvPicPr>
          <p:cNvPr id="54" name="Picture 10" descr="Resultado de imagen para esp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1110" y="1992222"/>
            <a:ext cx="1324553" cy="1569307"/>
          </a:xfrm>
          <a:prstGeom prst="rect">
            <a:avLst/>
          </a:prstGeom>
          <a:noFill/>
          <a:extLst>
            <a:ext uri="{909E8E84-426E-40DD-AFC4-6F175D3DCCD1}">
              <a14:hiddenFill xmlns:a14="http://schemas.microsoft.com/office/drawing/2010/main">
                <a:solidFill>
                  <a:srgbClr val="FFFFFF"/>
                </a:solidFill>
              </a14:hiddenFill>
            </a:ext>
          </a:extLst>
        </p:spPr>
      </p:pic>
      <p:sp>
        <p:nvSpPr>
          <p:cNvPr id="71" name="Elipse 70"/>
          <p:cNvSpPr/>
          <p:nvPr/>
        </p:nvSpPr>
        <p:spPr>
          <a:xfrm>
            <a:off x="6864123" y="984051"/>
            <a:ext cx="467183" cy="475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Elipse 41"/>
          <p:cNvSpPr/>
          <p:nvPr/>
        </p:nvSpPr>
        <p:spPr>
          <a:xfrm>
            <a:off x="7847924" y="1914401"/>
            <a:ext cx="467183" cy="475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Elipse 42"/>
          <p:cNvSpPr/>
          <p:nvPr/>
        </p:nvSpPr>
        <p:spPr>
          <a:xfrm>
            <a:off x="8179554" y="3189410"/>
            <a:ext cx="467183" cy="475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Elipse 43"/>
          <p:cNvSpPr/>
          <p:nvPr/>
        </p:nvSpPr>
        <p:spPr>
          <a:xfrm>
            <a:off x="7821329" y="4421111"/>
            <a:ext cx="467183" cy="475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Elipse 44"/>
          <p:cNvSpPr/>
          <p:nvPr/>
        </p:nvSpPr>
        <p:spPr>
          <a:xfrm>
            <a:off x="6934294" y="5395994"/>
            <a:ext cx="467183" cy="475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Elipse 45"/>
          <p:cNvSpPr/>
          <p:nvPr/>
        </p:nvSpPr>
        <p:spPr>
          <a:xfrm>
            <a:off x="4307067" y="965829"/>
            <a:ext cx="467183" cy="475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 name="Elipse 56"/>
          <p:cNvSpPr/>
          <p:nvPr/>
        </p:nvSpPr>
        <p:spPr>
          <a:xfrm>
            <a:off x="3433178" y="1911217"/>
            <a:ext cx="467183" cy="475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0" name="Elipse 59"/>
          <p:cNvSpPr/>
          <p:nvPr/>
        </p:nvSpPr>
        <p:spPr>
          <a:xfrm>
            <a:off x="3053321" y="3189410"/>
            <a:ext cx="467183" cy="475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1" name="Elipse 60"/>
          <p:cNvSpPr/>
          <p:nvPr/>
        </p:nvSpPr>
        <p:spPr>
          <a:xfrm>
            <a:off x="3448478" y="4467603"/>
            <a:ext cx="467183" cy="475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6" name="Elipse 75"/>
          <p:cNvSpPr/>
          <p:nvPr/>
        </p:nvSpPr>
        <p:spPr>
          <a:xfrm>
            <a:off x="4359400" y="5347608"/>
            <a:ext cx="467183" cy="475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458464082"/>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537366" y="620689"/>
            <a:ext cx="11115675" cy="5287936"/>
          </a:xfrm>
          <a:prstGeom prst="rect">
            <a:avLst/>
          </a:prstGeom>
        </p:spPr>
      </p:pic>
      <p:grpSp>
        <p:nvGrpSpPr>
          <p:cNvPr id="6" name="Grupo 2"/>
          <p:cNvGrpSpPr/>
          <p:nvPr/>
        </p:nvGrpSpPr>
        <p:grpSpPr>
          <a:xfrm>
            <a:off x="146828" y="95536"/>
            <a:ext cx="2531678" cy="806400"/>
            <a:chOff x="119530" y="4659816"/>
            <a:chExt cx="2531678" cy="806400"/>
          </a:xfrm>
        </p:grpSpPr>
        <p:pic>
          <p:nvPicPr>
            <p:cNvPr id="9" name="Imagen 8">
              <a:extLst>
                <a:ext uri="{FF2B5EF4-FFF2-40B4-BE49-F238E27FC236}">
                  <a16:creationId xmlns:a16="http://schemas.microsoft.com/office/drawing/2014/main" xmlns="" id="{FCCF876E-F359-C642-8339-BD909EC9F643}"/>
                </a:ext>
              </a:extLst>
            </p:cNvPr>
            <p:cNvPicPr>
              <a:picLocks noChangeAspect="1"/>
            </p:cNvPicPr>
            <p:nvPr/>
          </p:nvPicPr>
          <p:blipFill>
            <a:blip r:embed="rId3"/>
            <a:stretch>
              <a:fillRect/>
            </a:stretch>
          </p:blipFill>
          <p:spPr>
            <a:xfrm>
              <a:off x="119530" y="4659816"/>
              <a:ext cx="2426034" cy="806400"/>
            </a:xfrm>
            <a:prstGeom prst="rect">
              <a:avLst/>
            </a:prstGeom>
          </p:spPr>
        </p:pic>
        <p:sp>
          <p:nvSpPr>
            <p:cNvPr id="10" name="CuadroTexto 9"/>
            <p:cNvSpPr txBox="1"/>
            <p:nvPr/>
          </p:nvSpPr>
          <p:spPr>
            <a:xfrm>
              <a:off x="122826" y="4824928"/>
              <a:ext cx="832514" cy="461665"/>
            </a:xfrm>
            <a:prstGeom prst="rect">
              <a:avLst/>
            </a:prstGeom>
            <a:noFill/>
          </p:spPr>
          <p:txBody>
            <a:bodyPr wrap="square" rtlCol="0">
              <a:spAutoFit/>
            </a:bodyPr>
            <a:lstStyle/>
            <a:p>
              <a:pPr algn="ctr"/>
              <a:r>
                <a:rPr lang="es-MX" sz="1200" b="1" dirty="0"/>
                <a:t>Capítulo VI</a:t>
              </a:r>
            </a:p>
          </p:txBody>
        </p:sp>
        <p:sp>
          <p:nvSpPr>
            <p:cNvPr id="11" name="CuadroTexto 10"/>
            <p:cNvSpPr txBox="1"/>
            <p:nvPr/>
          </p:nvSpPr>
          <p:spPr>
            <a:xfrm>
              <a:off x="836057" y="4892365"/>
              <a:ext cx="1815151" cy="523220"/>
            </a:xfrm>
            <a:prstGeom prst="rect">
              <a:avLst/>
            </a:prstGeom>
            <a:noFill/>
          </p:spPr>
          <p:txBody>
            <a:bodyPr wrap="square" rtlCol="0">
              <a:spAutoFit/>
            </a:bodyPr>
            <a:lstStyle/>
            <a:p>
              <a:r>
                <a:rPr lang="es-MX" sz="1400" b="1" dirty="0"/>
                <a:t>Conclusiones y recomendaciones</a:t>
              </a:r>
            </a:p>
          </p:txBody>
        </p:sp>
      </p:grpSp>
      <p:sp>
        <p:nvSpPr>
          <p:cNvPr id="16" name="Rectángulo 6"/>
          <p:cNvSpPr/>
          <p:nvPr/>
        </p:nvSpPr>
        <p:spPr>
          <a:xfrm>
            <a:off x="1270670" y="1938513"/>
            <a:ext cx="7696211" cy="1015663"/>
          </a:xfrm>
          <a:prstGeom prst="rect">
            <a:avLst/>
          </a:prstGeom>
          <a:solidFill>
            <a:schemeClr val="bg1"/>
          </a:solidFill>
        </p:spPr>
        <p:txBody>
          <a:bodyPr wrap="square">
            <a:spAutoFit/>
          </a:bodyPr>
          <a:lstStyle/>
          <a:p>
            <a:pPr lvl="0" algn="just"/>
            <a:r>
              <a:rPr lang="es-MX" sz="1200" dirty="0">
                <a:latin typeface="+mj-lt"/>
                <a:ea typeface="Calibri" panose="020F0502020204030204" pitchFamily="34" charset="0"/>
                <a:cs typeface="Times New Roman" panose="02020603050405020304" pitchFamily="18" charset="0"/>
              </a:rPr>
              <a:t>Se determinó que el personal directivo militar y civil de la Universidad de las Fuerzas Armadas – ESPE tienen los tres tipos de habilidades: personales, interpersonales y grupales. Lo que quiere decir, que los directivos son flexibles ante las opiniones y perspectivas de su equipo de trabajo, trasmiten energía positiva siendo neutrales en la resolución de conflictos, son influyentes, facilitadores, demuestran interés y preocupación por cada uno de sus </a:t>
            </a:r>
            <a:r>
              <a:rPr lang="es-MX" sz="1200" dirty="0" smtClean="0">
                <a:latin typeface="+mj-lt"/>
                <a:ea typeface="Calibri" panose="020F0502020204030204" pitchFamily="34" charset="0"/>
                <a:cs typeface="Times New Roman" panose="02020603050405020304" pitchFamily="18" charset="0"/>
              </a:rPr>
              <a:t>colaboradores.</a:t>
            </a:r>
            <a:endParaRPr lang="es-MX" sz="1200" dirty="0">
              <a:latin typeface="+mj-lt"/>
              <a:ea typeface="Calibri" panose="020F0502020204030204" pitchFamily="34" charset="0"/>
              <a:cs typeface="Times New Roman" panose="02020603050405020304" pitchFamily="18" charset="0"/>
            </a:endParaRPr>
          </a:p>
        </p:txBody>
      </p:sp>
      <p:sp>
        <p:nvSpPr>
          <p:cNvPr id="17" name="Rectángulo 6"/>
          <p:cNvSpPr/>
          <p:nvPr/>
        </p:nvSpPr>
        <p:spPr>
          <a:xfrm>
            <a:off x="1300554" y="4153307"/>
            <a:ext cx="9505056" cy="1200329"/>
          </a:xfrm>
          <a:prstGeom prst="rect">
            <a:avLst/>
          </a:prstGeom>
          <a:solidFill>
            <a:schemeClr val="bg1"/>
          </a:solidFill>
        </p:spPr>
        <p:txBody>
          <a:bodyPr wrap="square">
            <a:spAutoFit/>
          </a:bodyPr>
          <a:lstStyle/>
          <a:p>
            <a:pPr algn="just"/>
            <a:r>
              <a:rPr lang="es-MX" sz="1200" dirty="0">
                <a:ea typeface="Calibri" panose="020F0502020204030204" pitchFamily="34" charset="0"/>
                <a:cs typeface="Times New Roman"/>
              </a:rPr>
              <a:t>Se determinó que la Universidad de las Fuerzas Armadas – ESPE tiene una cultura clan con rasgos de la cultura jerárquica. Analizando las dimensiones de las dos culturas predominantes Los resultados, reflejan la insatisfacción de las necesidades de los trabajadores, también existe inconformidad respecto a la remuneración que perciben, la alta rotación del personal, falta de reconocimiento, inexistencia de apoyo y deficiente comunicación organizacional. Con respecto a la cultura jerárquica las autoridades ejercen poder positivo y negativo, no se conocen a plenitud las actividades que se desarrollan constantemente, existe discriminación, y el adecuado manejo de la tensión y estrés.</a:t>
            </a:r>
          </a:p>
        </p:txBody>
      </p:sp>
      <p:sp>
        <p:nvSpPr>
          <p:cNvPr id="19" name="Rectángulo 18"/>
          <p:cNvSpPr/>
          <p:nvPr/>
        </p:nvSpPr>
        <p:spPr>
          <a:xfrm rot="16200000">
            <a:off x="-317856" y="3337410"/>
            <a:ext cx="1223413" cy="369332"/>
          </a:xfrm>
          <a:prstGeom prst="rect">
            <a:avLst/>
          </a:prstGeom>
          <a:noFill/>
        </p:spPr>
        <p:txBody>
          <a:bodyPr wrap="none" lIns="91440" tIns="45720" rIns="91440" bIns="45720">
            <a:spAutoFit/>
          </a:bodyPr>
          <a:lstStyle/>
          <a:p>
            <a:pPr algn="ctr"/>
            <a:r>
              <a:rPr lang="es-ES" dirty="0">
                <a:ln w="0"/>
                <a:effectLst>
                  <a:outerShdw blurRad="38100" dist="19050" dir="2700000" algn="tl" rotWithShape="0">
                    <a:schemeClr val="dk1">
                      <a:alpha val="40000"/>
                    </a:schemeClr>
                  </a:outerShdw>
                </a:effectLst>
              </a:rPr>
              <a:t>Objetivo 3</a:t>
            </a:r>
            <a:endParaRPr lang="es-ES" b="0" cap="none" spc="0" dirty="0">
              <a:ln w="0"/>
              <a:solidFill>
                <a:schemeClr val="tx1"/>
              </a:solidFill>
              <a:effectLst>
                <a:outerShdw blurRad="38100" dist="19050" dir="2700000" algn="tl" rotWithShape="0">
                  <a:schemeClr val="dk1">
                    <a:alpha val="40000"/>
                  </a:schemeClr>
                </a:outerShdw>
              </a:effectLst>
            </a:endParaRPr>
          </a:p>
        </p:txBody>
      </p:sp>
      <p:sp>
        <p:nvSpPr>
          <p:cNvPr id="20" name="Rectángulo 19"/>
          <p:cNvSpPr/>
          <p:nvPr/>
        </p:nvSpPr>
        <p:spPr>
          <a:xfrm rot="16200000">
            <a:off x="411076" y="4030602"/>
            <a:ext cx="436338" cy="369332"/>
          </a:xfrm>
          <a:prstGeom prst="rect">
            <a:avLst/>
          </a:prstGeom>
          <a:noFill/>
        </p:spPr>
        <p:txBody>
          <a:bodyPr wrap="none" lIns="91440" tIns="45720" rIns="91440" bIns="45720">
            <a:spAutoFit/>
          </a:bodyPr>
          <a:lstStyle/>
          <a:p>
            <a:pPr algn="ctr"/>
            <a:r>
              <a:rPr lang="es-ES" dirty="0">
                <a:ln w="0"/>
                <a:effectLst>
                  <a:outerShdw blurRad="38100" dist="19050" dir="2700000" algn="tl" rotWithShape="0">
                    <a:schemeClr val="dk1">
                      <a:alpha val="40000"/>
                    </a:schemeClr>
                  </a:outerShdw>
                </a:effectLst>
              </a:rPr>
              <a:t>H</a:t>
            </a:r>
            <a:r>
              <a:rPr lang="es-ES" baseline="-25000" dirty="0">
                <a:ln w="0"/>
                <a:effectLst>
                  <a:outerShdw blurRad="38100" dist="19050" dir="2700000" algn="tl" rotWithShape="0">
                    <a:schemeClr val="dk1">
                      <a:alpha val="40000"/>
                    </a:schemeClr>
                  </a:outerShdw>
                </a:effectLst>
              </a:rPr>
              <a:t>2</a:t>
            </a:r>
            <a:endParaRPr lang="es-ES" b="0" cap="none" spc="0" baseline="-25000" dirty="0">
              <a:ln w="0"/>
              <a:solidFill>
                <a:schemeClr val="tx1"/>
              </a:solidFill>
              <a:effectLst>
                <a:outerShdw blurRad="38100" dist="19050" dir="2700000" algn="tl" rotWithShape="0">
                  <a:schemeClr val="dk1">
                    <a:alpha val="40000"/>
                  </a:schemeClr>
                </a:outerShdw>
              </a:effectLst>
            </a:endParaRPr>
          </a:p>
        </p:txBody>
      </p:sp>
      <p:sp>
        <p:nvSpPr>
          <p:cNvPr id="22" name="Rectángulo 21"/>
          <p:cNvSpPr/>
          <p:nvPr/>
        </p:nvSpPr>
        <p:spPr>
          <a:xfrm rot="16200000">
            <a:off x="436468" y="1691813"/>
            <a:ext cx="436338" cy="369332"/>
          </a:xfrm>
          <a:prstGeom prst="rect">
            <a:avLst/>
          </a:prstGeom>
          <a:noFill/>
        </p:spPr>
        <p:txBody>
          <a:bodyPr wrap="none" lIns="91440" tIns="45720" rIns="91440" bIns="45720">
            <a:spAutoFit/>
          </a:bodyPr>
          <a:lstStyle/>
          <a:p>
            <a:pPr algn="ctr"/>
            <a:r>
              <a:rPr lang="es-ES" dirty="0">
                <a:ln w="0"/>
                <a:effectLst>
                  <a:outerShdw blurRad="38100" dist="19050" dir="2700000" algn="tl" rotWithShape="0">
                    <a:schemeClr val="dk1">
                      <a:alpha val="40000"/>
                    </a:schemeClr>
                  </a:outerShdw>
                </a:effectLst>
              </a:rPr>
              <a:t>H</a:t>
            </a:r>
            <a:r>
              <a:rPr lang="es-ES" baseline="-25000" dirty="0">
                <a:ln w="0"/>
                <a:effectLst>
                  <a:outerShdw blurRad="38100" dist="19050" dir="2700000" algn="tl" rotWithShape="0">
                    <a:schemeClr val="dk1">
                      <a:alpha val="40000"/>
                    </a:schemeClr>
                  </a:outerShdw>
                </a:effectLst>
              </a:rPr>
              <a:t>1</a:t>
            </a:r>
            <a:endParaRPr lang="es-ES" b="0" cap="none" spc="0" baseline="-250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63521872"/>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1" b="47440"/>
          <a:stretch/>
        </p:blipFill>
        <p:spPr>
          <a:xfrm rot="10800000">
            <a:off x="508790" y="1160349"/>
            <a:ext cx="11172825" cy="4824536"/>
          </a:xfrm>
          <a:prstGeom prst="rect">
            <a:avLst/>
          </a:prstGeom>
        </p:spPr>
      </p:pic>
      <p:sp>
        <p:nvSpPr>
          <p:cNvPr id="5" name="Rectángulo 4"/>
          <p:cNvSpPr/>
          <p:nvPr/>
        </p:nvSpPr>
        <p:spPr>
          <a:xfrm>
            <a:off x="3430906" y="1160348"/>
            <a:ext cx="2664296" cy="792089"/>
          </a:xfrm>
          <a:prstGeom prst="rect">
            <a:avLst/>
          </a:prstGeom>
          <a:solidFill>
            <a:srgbClr val="FFBE48"/>
          </a:solidFill>
          <a:ln>
            <a:solidFill>
              <a:srgbClr val="FF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6"/>
          <p:cNvSpPr/>
          <p:nvPr/>
        </p:nvSpPr>
        <p:spPr>
          <a:xfrm>
            <a:off x="1414687" y="4005064"/>
            <a:ext cx="7200800" cy="646331"/>
          </a:xfrm>
          <a:prstGeom prst="rect">
            <a:avLst/>
          </a:prstGeom>
          <a:solidFill>
            <a:schemeClr val="bg1"/>
          </a:solidFill>
        </p:spPr>
        <p:txBody>
          <a:bodyPr wrap="square">
            <a:spAutoFit/>
          </a:bodyPr>
          <a:lstStyle/>
          <a:p>
            <a:pPr lvl="0" algn="just"/>
            <a:r>
              <a:rPr lang="es-MX" sz="1200" dirty="0">
                <a:latin typeface="+mj-lt"/>
                <a:ea typeface="Calibri" panose="020F0502020204030204" pitchFamily="34" charset="0"/>
                <a:cs typeface="Times New Roman" panose="02020603050405020304" pitchFamily="18" charset="0"/>
              </a:rPr>
              <a:t>Se desarrolló una propuesta de plan de acción basado en los hallazgos encontrados en la presente investigación, estableciendo como modelo de gestión el Ciclo de Mejora Continua (PHVA) propuesto por Deming con sus cuatro pasos: Planificar</a:t>
            </a:r>
            <a:r>
              <a:rPr lang="es-MX" sz="1200" dirty="0" smtClean="0">
                <a:latin typeface="+mj-lt"/>
                <a:ea typeface="Calibri" panose="020F0502020204030204" pitchFamily="34" charset="0"/>
                <a:cs typeface="Times New Roman" panose="02020603050405020304" pitchFamily="18" charset="0"/>
              </a:rPr>
              <a:t>, Hacer, Verificar y Actuar.</a:t>
            </a:r>
            <a:endParaRPr lang="es-MX" sz="1200" dirty="0">
              <a:latin typeface="+mj-lt"/>
              <a:ea typeface="Calibri" panose="020F0502020204030204" pitchFamily="34" charset="0"/>
              <a:cs typeface="Times New Roman" panose="02020603050405020304" pitchFamily="18" charset="0"/>
            </a:endParaRPr>
          </a:p>
        </p:txBody>
      </p:sp>
      <p:sp>
        <p:nvSpPr>
          <p:cNvPr id="7" name="Rectángulo 6"/>
          <p:cNvSpPr/>
          <p:nvPr/>
        </p:nvSpPr>
        <p:spPr>
          <a:xfrm>
            <a:off x="1262021" y="1626765"/>
            <a:ext cx="9666365" cy="830997"/>
          </a:xfrm>
          <a:prstGeom prst="rect">
            <a:avLst/>
          </a:prstGeom>
          <a:solidFill>
            <a:schemeClr val="bg1"/>
          </a:solidFill>
        </p:spPr>
        <p:txBody>
          <a:bodyPr wrap="square">
            <a:spAutoFit/>
          </a:bodyPr>
          <a:lstStyle/>
          <a:p>
            <a:pPr lvl="0" algn="just"/>
            <a:r>
              <a:rPr lang="es-MX" sz="1200" dirty="0">
                <a:latin typeface="+mj-lt"/>
                <a:ea typeface="Calibri" panose="020F0502020204030204" pitchFamily="34" charset="0"/>
                <a:cs typeface="Times New Roman" panose="02020603050405020304" pitchFamily="18" charset="0"/>
              </a:rPr>
              <a:t>El índice de la correlación de Pearson (0.363) con un nivel de significancia p&lt;0.05 indica que existe una relación débil, directa, positiva y significativa entre las habilidades directivas y clima organizacional. Las habilidades del liderazgo son necesarias para crear un ambiente de trabajo motivante, permitiendo a los trabajadores crecer y desarrollarse, lo cual puede </a:t>
            </a:r>
            <a:r>
              <a:rPr lang="es-MX" sz="1200" dirty="0" smtClean="0">
                <a:latin typeface="+mj-lt"/>
                <a:ea typeface="Calibri" panose="020F0502020204030204" pitchFamily="34" charset="0"/>
                <a:cs typeface="Times New Roman" panose="02020603050405020304" pitchFamily="18" charset="0"/>
              </a:rPr>
              <a:t>influir </a:t>
            </a:r>
            <a:r>
              <a:rPr lang="es-MX" sz="1200" dirty="0">
                <a:latin typeface="+mj-lt"/>
                <a:ea typeface="Calibri" panose="020F0502020204030204" pitchFamily="34" charset="0"/>
                <a:cs typeface="Times New Roman" panose="02020603050405020304" pitchFamily="18" charset="0"/>
              </a:rPr>
              <a:t>en la percepción que tienen los trabajadores del clima. </a:t>
            </a:r>
          </a:p>
        </p:txBody>
      </p:sp>
      <p:grpSp>
        <p:nvGrpSpPr>
          <p:cNvPr id="8" name="Grupo 2"/>
          <p:cNvGrpSpPr/>
          <p:nvPr/>
        </p:nvGrpSpPr>
        <p:grpSpPr>
          <a:xfrm>
            <a:off x="146828" y="95536"/>
            <a:ext cx="2531678" cy="806400"/>
            <a:chOff x="119530" y="4659816"/>
            <a:chExt cx="2531678" cy="806400"/>
          </a:xfrm>
        </p:grpSpPr>
        <p:pic>
          <p:nvPicPr>
            <p:cNvPr id="9" name="Imagen 8">
              <a:extLst>
                <a:ext uri="{FF2B5EF4-FFF2-40B4-BE49-F238E27FC236}">
                  <a16:creationId xmlns:a16="http://schemas.microsoft.com/office/drawing/2014/main" xmlns="" id="{FCCF876E-F359-C642-8339-BD909EC9F643}"/>
                </a:ext>
              </a:extLst>
            </p:cNvPr>
            <p:cNvPicPr>
              <a:picLocks noChangeAspect="1"/>
            </p:cNvPicPr>
            <p:nvPr/>
          </p:nvPicPr>
          <p:blipFill>
            <a:blip r:embed="rId3"/>
            <a:stretch>
              <a:fillRect/>
            </a:stretch>
          </p:blipFill>
          <p:spPr>
            <a:xfrm>
              <a:off x="119530" y="4659816"/>
              <a:ext cx="2426034" cy="806400"/>
            </a:xfrm>
            <a:prstGeom prst="rect">
              <a:avLst/>
            </a:prstGeom>
          </p:spPr>
        </p:pic>
        <p:sp>
          <p:nvSpPr>
            <p:cNvPr id="10" name="CuadroTexto 9"/>
            <p:cNvSpPr txBox="1"/>
            <p:nvPr/>
          </p:nvSpPr>
          <p:spPr>
            <a:xfrm>
              <a:off x="122826" y="4824928"/>
              <a:ext cx="832514" cy="461665"/>
            </a:xfrm>
            <a:prstGeom prst="rect">
              <a:avLst/>
            </a:prstGeom>
            <a:noFill/>
          </p:spPr>
          <p:txBody>
            <a:bodyPr wrap="square" rtlCol="0">
              <a:spAutoFit/>
            </a:bodyPr>
            <a:lstStyle/>
            <a:p>
              <a:pPr algn="ctr"/>
              <a:r>
                <a:rPr lang="es-MX" sz="1200" b="1" dirty="0"/>
                <a:t>Capítulo VI</a:t>
              </a:r>
            </a:p>
          </p:txBody>
        </p:sp>
        <p:sp>
          <p:nvSpPr>
            <p:cNvPr id="11" name="CuadroTexto 10"/>
            <p:cNvSpPr txBox="1"/>
            <p:nvPr/>
          </p:nvSpPr>
          <p:spPr>
            <a:xfrm>
              <a:off x="836057" y="4892365"/>
              <a:ext cx="1815151" cy="523220"/>
            </a:xfrm>
            <a:prstGeom prst="rect">
              <a:avLst/>
            </a:prstGeom>
            <a:noFill/>
          </p:spPr>
          <p:txBody>
            <a:bodyPr wrap="square" rtlCol="0">
              <a:spAutoFit/>
            </a:bodyPr>
            <a:lstStyle/>
            <a:p>
              <a:r>
                <a:rPr lang="es-MX" sz="1400" b="1" dirty="0"/>
                <a:t>Conclusiones y recomendaciones</a:t>
              </a:r>
            </a:p>
          </p:txBody>
        </p:sp>
      </p:grpSp>
      <p:sp>
        <p:nvSpPr>
          <p:cNvPr id="15" name="Rectángulo 14"/>
          <p:cNvSpPr/>
          <p:nvPr/>
        </p:nvSpPr>
        <p:spPr>
          <a:xfrm rot="16200000">
            <a:off x="-297579" y="1875820"/>
            <a:ext cx="1223412" cy="369332"/>
          </a:xfrm>
          <a:prstGeom prst="rect">
            <a:avLst/>
          </a:prstGeom>
          <a:noFill/>
        </p:spPr>
        <p:txBody>
          <a:bodyPr wrap="none" lIns="91440" tIns="45720" rIns="91440" bIns="45720">
            <a:spAutoFit/>
          </a:bodyPr>
          <a:lstStyle/>
          <a:p>
            <a:pPr algn="ctr"/>
            <a:r>
              <a:rPr lang="es-ES" dirty="0">
                <a:ln w="0"/>
                <a:effectLst>
                  <a:outerShdw blurRad="38100" dist="19050" dir="2700000" algn="tl" rotWithShape="0">
                    <a:schemeClr val="dk1">
                      <a:alpha val="40000"/>
                    </a:schemeClr>
                  </a:outerShdw>
                </a:effectLst>
              </a:rPr>
              <a:t>Objetivo 4</a:t>
            </a:r>
            <a:endParaRPr lang="es-ES" b="0" cap="none" spc="0" dirty="0">
              <a:ln w="0"/>
              <a:solidFill>
                <a:schemeClr val="tx1"/>
              </a:solidFill>
              <a:effectLst>
                <a:outerShdw blurRad="38100" dist="19050" dir="2700000" algn="tl" rotWithShape="0">
                  <a:schemeClr val="dk1">
                    <a:alpha val="40000"/>
                  </a:schemeClr>
                </a:outerShdw>
              </a:effectLst>
            </a:endParaRPr>
          </a:p>
        </p:txBody>
      </p:sp>
      <p:sp>
        <p:nvSpPr>
          <p:cNvPr id="17" name="Rectángulo 16"/>
          <p:cNvSpPr/>
          <p:nvPr/>
        </p:nvSpPr>
        <p:spPr>
          <a:xfrm rot="16200000">
            <a:off x="413336" y="1313054"/>
            <a:ext cx="436338" cy="369332"/>
          </a:xfrm>
          <a:prstGeom prst="rect">
            <a:avLst/>
          </a:prstGeom>
          <a:noFill/>
        </p:spPr>
        <p:txBody>
          <a:bodyPr wrap="none" lIns="91440" tIns="45720" rIns="91440" bIns="45720">
            <a:spAutoFit/>
          </a:bodyPr>
          <a:lstStyle/>
          <a:p>
            <a:pPr algn="ctr"/>
            <a:r>
              <a:rPr lang="es-ES" dirty="0">
                <a:ln w="0"/>
                <a:effectLst>
                  <a:outerShdw blurRad="38100" dist="19050" dir="2700000" algn="tl" rotWithShape="0">
                    <a:schemeClr val="dk1">
                      <a:alpha val="40000"/>
                    </a:schemeClr>
                  </a:outerShdw>
                </a:effectLst>
              </a:rPr>
              <a:t>H</a:t>
            </a:r>
            <a:r>
              <a:rPr lang="es-ES" baseline="-25000" dirty="0">
                <a:ln w="0"/>
                <a:effectLst>
                  <a:outerShdw blurRad="38100" dist="19050" dir="2700000" algn="tl" rotWithShape="0">
                    <a:schemeClr val="dk1">
                      <a:alpha val="40000"/>
                    </a:schemeClr>
                  </a:outerShdw>
                </a:effectLst>
              </a:rPr>
              <a:t>3</a:t>
            </a:r>
            <a:endParaRPr lang="es-ES" b="0" cap="none" spc="0" baseline="-25000" dirty="0">
              <a:ln w="0"/>
              <a:solidFill>
                <a:schemeClr val="tx1"/>
              </a:solidFill>
              <a:effectLst>
                <a:outerShdw blurRad="38100" dist="19050" dir="2700000" algn="tl" rotWithShape="0">
                  <a:schemeClr val="dk1">
                    <a:alpha val="40000"/>
                  </a:schemeClr>
                </a:outerShdw>
              </a:effectLst>
            </a:endParaRPr>
          </a:p>
        </p:txBody>
      </p:sp>
      <p:sp>
        <p:nvSpPr>
          <p:cNvPr id="18" name="Rectángulo 17"/>
          <p:cNvSpPr/>
          <p:nvPr/>
        </p:nvSpPr>
        <p:spPr>
          <a:xfrm rot="16200000">
            <a:off x="-255902" y="3924321"/>
            <a:ext cx="1223413" cy="369332"/>
          </a:xfrm>
          <a:prstGeom prst="rect">
            <a:avLst/>
          </a:prstGeom>
          <a:noFill/>
        </p:spPr>
        <p:txBody>
          <a:bodyPr wrap="none" lIns="91440" tIns="45720" rIns="91440" bIns="45720">
            <a:spAutoFit/>
          </a:bodyPr>
          <a:lstStyle/>
          <a:p>
            <a:pPr algn="ctr"/>
            <a:r>
              <a:rPr lang="es-ES" dirty="0">
                <a:ln w="0"/>
                <a:effectLst>
                  <a:outerShdw blurRad="38100" dist="19050" dir="2700000" algn="tl" rotWithShape="0">
                    <a:schemeClr val="dk1">
                      <a:alpha val="40000"/>
                    </a:schemeClr>
                  </a:outerShdw>
                </a:effectLst>
              </a:rPr>
              <a:t>Objetivo 5</a:t>
            </a:r>
            <a:endParaRPr lang="es-ES"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96328112"/>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2"/>
          <p:cNvGrpSpPr/>
          <p:nvPr/>
        </p:nvGrpSpPr>
        <p:grpSpPr>
          <a:xfrm>
            <a:off x="146828" y="95536"/>
            <a:ext cx="2531678" cy="806400"/>
            <a:chOff x="119530" y="4659816"/>
            <a:chExt cx="2531678" cy="806400"/>
          </a:xfrm>
        </p:grpSpPr>
        <p:pic>
          <p:nvPicPr>
            <p:cNvPr id="9" name="Imagen 8">
              <a:extLst>
                <a:ext uri="{FF2B5EF4-FFF2-40B4-BE49-F238E27FC236}">
                  <a16:creationId xmlns:a16="http://schemas.microsoft.com/office/drawing/2014/main" xmlns="" id="{FCCF876E-F359-C642-8339-BD909EC9F643}"/>
                </a:ext>
              </a:extLst>
            </p:cNvPr>
            <p:cNvPicPr>
              <a:picLocks noChangeAspect="1"/>
            </p:cNvPicPr>
            <p:nvPr/>
          </p:nvPicPr>
          <p:blipFill>
            <a:blip r:embed="rId2"/>
            <a:stretch>
              <a:fillRect/>
            </a:stretch>
          </p:blipFill>
          <p:spPr>
            <a:xfrm>
              <a:off x="119530" y="4659816"/>
              <a:ext cx="2426034" cy="806400"/>
            </a:xfrm>
            <a:prstGeom prst="rect">
              <a:avLst/>
            </a:prstGeom>
          </p:spPr>
        </p:pic>
        <p:sp>
          <p:nvSpPr>
            <p:cNvPr id="10" name="CuadroTexto 9"/>
            <p:cNvSpPr txBox="1"/>
            <p:nvPr/>
          </p:nvSpPr>
          <p:spPr>
            <a:xfrm>
              <a:off x="122826" y="4824928"/>
              <a:ext cx="832514" cy="461665"/>
            </a:xfrm>
            <a:prstGeom prst="rect">
              <a:avLst/>
            </a:prstGeom>
            <a:noFill/>
          </p:spPr>
          <p:txBody>
            <a:bodyPr wrap="square" rtlCol="0">
              <a:spAutoFit/>
            </a:bodyPr>
            <a:lstStyle/>
            <a:p>
              <a:pPr algn="ctr"/>
              <a:r>
                <a:rPr lang="es-MX" sz="1200" b="1" dirty="0"/>
                <a:t>Capítulo VI</a:t>
              </a:r>
            </a:p>
          </p:txBody>
        </p:sp>
        <p:sp>
          <p:nvSpPr>
            <p:cNvPr id="11" name="CuadroTexto 10"/>
            <p:cNvSpPr txBox="1"/>
            <p:nvPr/>
          </p:nvSpPr>
          <p:spPr>
            <a:xfrm>
              <a:off x="836057" y="4892365"/>
              <a:ext cx="1815151" cy="523220"/>
            </a:xfrm>
            <a:prstGeom prst="rect">
              <a:avLst/>
            </a:prstGeom>
            <a:noFill/>
          </p:spPr>
          <p:txBody>
            <a:bodyPr wrap="square" rtlCol="0">
              <a:spAutoFit/>
            </a:bodyPr>
            <a:lstStyle/>
            <a:p>
              <a:r>
                <a:rPr lang="es-MX" sz="1400" b="1" dirty="0"/>
                <a:t>Conclusiones y recomendaciones</a:t>
              </a:r>
            </a:p>
          </p:txBody>
        </p:sp>
      </p:grpSp>
      <p:graphicFrame>
        <p:nvGraphicFramePr>
          <p:cNvPr id="4" name="Diagrama 3"/>
          <p:cNvGraphicFramePr/>
          <p:nvPr>
            <p:extLst>
              <p:ext uri="{D42A27DB-BD31-4B8C-83A1-F6EECF244321}">
                <p14:modId xmlns:p14="http://schemas.microsoft.com/office/powerpoint/2010/main" val="1718374720"/>
              </p:ext>
            </p:extLst>
          </p:nvPr>
        </p:nvGraphicFramePr>
        <p:xfrm>
          <a:off x="2782838" y="548680"/>
          <a:ext cx="8126942" cy="5417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235206" y="3068960"/>
            <a:ext cx="3071447" cy="461665"/>
          </a:xfrm>
          <a:prstGeom prst="rect">
            <a:avLst/>
          </a:prstGeom>
          <a:noFill/>
        </p:spPr>
        <p:txBody>
          <a:bodyPr wrap="square" lIns="91440" tIns="45720" rIns="91440" bIns="45720">
            <a:spAutoFit/>
          </a:bodyPr>
          <a:lstStyle/>
          <a:p>
            <a:pPr algn="ctr"/>
            <a:r>
              <a:rPr lang="es-ES" sz="2400" b="0" cap="none" spc="0" dirty="0">
                <a:ln w="0"/>
                <a:solidFill>
                  <a:schemeClr val="tx1"/>
                </a:solidFill>
                <a:effectLst>
                  <a:outerShdw blurRad="38100" dist="19050" dir="2700000" algn="tl" rotWithShape="0">
                    <a:schemeClr val="dk1">
                      <a:alpha val="40000"/>
                    </a:schemeClr>
                  </a:outerShdw>
                </a:effectLst>
              </a:rPr>
              <a:t>Recomendaciones</a:t>
            </a:r>
          </a:p>
        </p:txBody>
      </p:sp>
    </p:spTree>
    <p:extLst>
      <p:ext uri="{BB962C8B-B14F-4D97-AF65-F5344CB8AC3E}">
        <p14:creationId xmlns:p14="http://schemas.microsoft.com/office/powerpoint/2010/main" val="1453164101"/>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0413"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074" name="Picture 2" descr="Resultado de imagen para GRAC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654" y="-243408"/>
            <a:ext cx="9001000" cy="6680430"/>
          </a:xfrm>
          <a:prstGeom prst="rect">
            <a:avLst/>
          </a:prstGeom>
          <a:noFill/>
          <a:extLst>
            <a:ext uri="{909E8E84-426E-40DD-AFC4-6F175D3DCCD1}">
              <a14:hiddenFill xmlns:a14="http://schemas.microsoft.com/office/drawing/2010/main">
                <a:solidFill>
                  <a:srgbClr val="FFFFFF"/>
                </a:solidFill>
              </a14:hiddenFill>
            </a:ext>
          </a:extLst>
        </p:spPr>
      </p:pic>
      <p:pic>
        <p:nvPicPr>
          <p:cNvPr id="20490" name="Picture 10"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073619">
            <a:off x="3831719" y="4367630"/>
            <a:ext cx="2517691" cy="18882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67566" flipH="1">
            <a:off x="6181774" y="4539466"/>
            <a:ext cx="2321630" cy="187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19361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Resultado de imagen para interrogaciÃ³n signos">
            <a:extLst>
              <a:ext uri="{FF2B5EF4-FFF2-40B4-BE49-F238E27FC236}">
                <a16:creationId xmlns:a16="http://schemas.microsoft.com/office/drawing/2014/main" xmlns="" id="{073F0C2D-B02E-4DCE-91E9-4A1B422388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649" r="12530" b="22414"/>
          <a:stretch/>
        </p:blipFill>
        <p:spPr bwMode="auto">
          <a:xfrm rot="606364">
            <a:off x="6683060" y="5231910"/>
            <a:ext cx="648554" cy="73820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Resultado de imagen para interrogaciÃ³n signos">
            <a:extLst>
              <a:ext uri="{FF2B5EF4-FFF2-40B4-BE49-F238E27FC236}">
                <a16:creationId xmlns:a16="http://schemas.microsoft.com/office/drawing/2014/main" xmlns="" id="{04FC3CD7-3045-4895-91A6-B9C2406A66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55" r="50017"/>
          <a:stretch/>
        </p:blipFill>
        <p:spPr bwMode="auto">
          <a:xfrm>
            <a:off x="870867" y="1339825"/>
            <a:ext cx="668088" cy="1015189"/>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486694" y="1391067"/>
            <a:ext cx="8865166" cy="4708981"/>
          </a:xfrm>
          <a:prstGeom prst="rect">
            <a:avLst/>
          </a:prstGeom>
        </p:spPr>
        <p:txBody>
          <a:bodyPr wrap="square">
            <a:spAutoFit/>
          </a:bodyPr>
          <a:lstStyle/>
          <a:p>
            <a:r>
              <a:rPr lang="es-EC" sz="6000">
                <a:solidFill>
                  <a:srgbClr val="000000"/>
                </a:solidFill>
                <a:latin typeface="Times New Roman" panose="02020603050405020304" pitchFamily="18" charset="0"/>
                <a:ea typeface="Times New Roman" panose="02020603050405020304" pitchFamily="18" charset="0"/>
              </a:rPr>
              <a:t>Cuál es el impacto de las habilidades directivas en el clima organizacional de la Universidad de las Fuerzas Armadas - ESPE</a:t>
            </a:r>
            <a:endParaRPr lang="es-EC" sz="6000"/>
          </a:p>
        </p:txBody>
      </p:sp>
      <p:grpSp>
        <p:nvGrpSpPr>
          <p:cNvPr id="7" name="Grupo 1"/>
          <p:cNvGrpSpPr/>
          <p:nvPr/>
        </p:nvGrpSpPr>
        <p:grpSpPr>
          <a:xfrm>
            <a:off x="63819" y="44624"/>
            <a:ext cx="2426034" cy="806400"/>
            <a:chOff x="119530" y="5552692"/>
            <a:chExt cx="2426034" cy="806400"/>
          </a:xfrm>
        </p:grpSpPr>
        <p:pic>
          <p:nvPicPr>
            <p:cNvPr id="8" name="Imagen 7">
              <a:extLst>
                <a:ext uri="{FF2B5EF4-FFF2-40B4-BE49-F238E27FC236}">
                  <a16:creationId xmlns:a16="http://schemas.microsoft.com/office/drawing/2014/main" xmlns="" id="{D4296D01-AFC9-FD48-A7FC-2962BD078409}"/>
                </a:ext>
              </a:extLst>
            </p:cNvPr>
            <p:cNvPicPr>
              <a:picLocks noChangeAspect="1"/>
            </p:cNvPicPr>
            <p:nvPr/>
          </p:nvPicPr>
          <p:blipFill>
            <a:blip r:embed="rId3"/>
            <a:stretch>
              <a:fillRect/>
            </a:stretch>
          </p:blipFill>
          <p:spPr>
            <a:xfrm>
              <a:off x="119530" y="5552692"/>
              <a:ext cx="2426034" cy="806400"/>
            </a:xfrm>
            <a:prstGeom prst="rect">
              <a:avLst/>
            </a:prstGeom>
          </p:spPr>
        </p:pic>
        <p:sp>
          <p:nvSpPr>
            <p:cNvPr id="9" name="CuadroTexto 8"/>
            <p:cNvSpPr txBox="1"/>
            <p:nvPr/>
          </p:nvSpPr>
          <p:spPr>
            <a:xfrm>
              <a:off x="914398" y="5803420"/>
              <a:ext cx="1596787" cy="523220"/>
            </a:xfrm>
            <a:prstGeom prst="rect">
              <a:avLst/>
            </a:prstGeom>
            <a:noFill/>
          </p:spPr>
          <p:txBody>
            <a:bodyPr wrap="square" rtlCol="0">
              <a:spAutoFit/>
            </a:bodyPr>
            <a:lstStyle/>
            <a:p>
              <a:r>
                <a:rPr lang="es-MX" sz="1400" b="1" dirty="0"/>
                <a:t>Planteamiento</a:t>
              </a:r>
            </a:p>
            <a:p>
              <a:r>
                <a:rPr lang="es-MX" sz="1400" b="1" dirty="0"/>
                <a:t> del problema</a:t>
              </a:r>
            </a:p>
          </p:txBody>
        </p:sp>
      </p:grpSp>
    </p:spTree>
    <p:extLst>
      <p:ext uri="{BB962C8B-B14F-4D97-AF65-F5344CB8AC3E}">
        <p14:creationId xmlns:p14="http://schemas.microsoft.com/office/powerpoint/2010/main" val="649814909"/>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523815" y="3022480"/>
            <a:ext cx="2631017" cy="1169551"/>
          </a:xfrm>
          <a:prstGeom prst="rect">
            <a:avLst/>
          </a:prstGeom>
          <a:noFill/>
        </p:spPr>
        <p:txBody>
          <a:bodyPr wrap="square" rtlCol="0">
            <a:spAutoFit/>
          </a:bodyPr>
          <a:lstStyle/>
          <a:p>
            <a:pPr algn="ctr"/>
            <a:r>
              <a:rPr lang="es-EC" sz="1400" dirty="0"/>
              <a:t>Determinar el impacto de las habilidades directivas en el clima organizacional de la Universidad de las Fuerzas Armadas – ESPE</a:t>
            </a:r>
            <a:endParaRPr lang="es-MX" sz="1400" dirty="0"/>
          </a:p>
        </p:txBody>
      </p:sp>
      <p:sp>
        <p:nvSpPr>
          <p:cNvPr id="15" name="CuadroTexto 14"/>
          <p:cNvSpPr txBox="1"/>
          <p:nvPr/>
        </p:nvSpPr>
        <p:spPr>
          <a:xfrm>
            <a:off x="530443" y="2329025"/>
            <a:ext cx="2617763" cy="400110"/>
          </a:xfrm>
          <a:prstGeom prst="rect">
            <a:avLst/>
          </a:prstGeom>
          <a:noFill/>
        </p:spPr>
        <p:txBody>
          <a:bodyPr wrap="square" rtlCol="0">
            <a:spAutoFit/>
          </a:bodyPr>
          <a:lstStyle/>
          <a:p>
            <a:pPr algn="ctr"/>
            <a:r>
              <a:rPr lang="es-MX" sz="2000" b="1" dirty="0"/>
              <a:t>GENERAL</a:t>
            </a:r>
          </a:p>
        </p:txBody>
      </p:sp>
      <p:grpSp>
        <p:nvGrpSpPr>
          <p:cNvPr id="4" name="Grupo 3"/>
          <p:cNvGrpSpPr/>
          <p:nvPr/>
        </p:nvGrpSpPr>
        <p:grpSpPr>
          <a:xfrm>
            <a:off x="1803436" y="654766"/>
            <a:ext cx="6558542" cy="5385315"/>
            <a:chOff x="3629874" y="654766"/>
            <a:chExt cx="6558542" cy="5385315"/>
          </a:xfrm>
        </p:grpSpPr>
        <p:sp>
          <p:nvSpPr>
            <p:cNvPr id="7" name="CuadroTexto 6"/>
            <p:cNvSpPr txBox="1"/>
            <p:nvPr/>
          </p:nvSpPr>
          <p:spPr>
            <a:xfrm>
              <a:off x="4655046" y="654766"/>
              <a:ext cx="3936402" cy="817245"/>
            </a:xfrm>
            <a:prstGeom prst="flowChartAlternateProcess">
              <a:avLst/>
            </a:prstGeom>
            <a:ln w="28575">
              <a:solidFill>
                <a:srgbClr val="00DA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EC" sz="1400" dirty="0"/>
                <a:t>Identificar el marco teórico para realizar el estudio de las habilidades directivas y el clima organizacional.</a:t>
              </a:r>
              <a:endParaRPr lang="es-MX" sz="1400" dirty="0"/>
            </a:p>
          </p:txBody>
        </p:sp>
        <p:sp>
          <p:nvSpPr>
            <p:cNvPr id="8" name="CuadroTexto 7"/>
            <p:cNvSpPr txBox="1"/>
            <p:nvPr/>
          </p:nvSpPr>
          <p:spPr>
            <a:xfrm>
              <a:off x="5879182" y="1662877"/>
              <a:ext cx="3941264" cy="1055608"/>
            </a:xfrm>
            <a:prstGeom prst="flowChartAlternateProcess">
              <a:avLst/>
            </a:prstGeom>
            <a:ln w="28575">
              <a:solidFill>
                <a:srgbClr val="FF2EA7"/>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s-EC"/>
              </a:defPPr>
              <a:lvl1pPr>
                <a:defRPr sz="1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dirty="0"/>
                <a:t>Caracterizar el modelo de valores en competencia y el modelo de habilidades directivas esenciales de acuerdo con la perspectiva de los autores.</a:t>
              </a:r>
              <a:endParaRPr lang="es-MX" dirty="0"/>
            </a:p>
          </p:txBody>
        </p:sp>
        <p:sp>
          <p:nvSpPr>
            <p:cNvPr id="9" name="CuadroTexto 8"/>
            <p:cNvSpPr txBox="1"/>
            <p:nvPr/>
          </p:nvSpPr>
          <p:spPr>
            <a:xfrm>
              <a:off x="6252439" y="2932942"/>
              <a:ext cx="3935977" cy="817245"/>
            </a:xfrm>
            <a:prstGeom prst="flowChartAlternateProcess">
              <a:avLst/>
            </a:prstGeom>
            <a:ln w="28575">
              <a:solidFill>
                <a:srgbClr val="00EA8C"/>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s-EC"/>
              </a:defPPr>
              <a:lvl1pPr>
                <a:defRPr sz="1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dirty="0"/>
                <a:t>Realizar el diagnóstico de las habilidades directivas y el clima organizacional de la Universidad de las Fuerzas Armadas –ESPE.</a:t>
              </a:r>
              <a:endParaRPr lang="es-MX" dirty="0"/>
            </a:p>
          </p:txBody>
        </p:sp>
        <p:sp>
          <p:nvSpPr>
            <p:cNvPr id="11" name="CuadroTexto 10"/>
            <p:cNvSpPr txBox="1"/>
            <p:nvPr/>
          </p:nvSpPr>
          <p:spPr>
            <a:xfrm>
              <a:off x="6028635" y="4031593"/>
              <a:ext cx="3905155" cy="817245"/>
            </a:xfrm>
            <a:prstGeom prst="flowChartAlternateProcess">
              <a:avLst/>
            </a:prstGeom>
            <a:ln w="28575">
              <a:solidFill>
                <a:srgbClr val="FFC409"/>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s-EC"/>
              </a:defPPr>
              <a:lvl1pPr>
                <a:defRPr sz="1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dirty="0"/>
                <a:t>Determinar si las habilidades directivas influyen el clima organizacional de la Universidad de las Fuerzas Armadas - ESPE.</a:t>
              </a:r>
              <a:endParaRPr lang="es-MX" dirty="0"/>
            </a:p>
          </p:txBody>
        </p:sp>
        <p:sp>
          <p:nvSpPr>
            <p:cNvPr id="12" name="CuadroTexto 11"/>
            <p:cNvSpPr txBox="1"/>
            <p:nvPr/>
          </p:nvSpPr>
          <p:spPr>
            <a:xfrm>
              <a:off x="4628408" y="5222836"/>
              <a:ext cx="3901663" cy="817245"/>
            </a:xfrm>
            <a:prstGeom prst="flowChartAlternateProcess">
              <a:avLst/>
            </a:prstGeom>
            <a:ln w="28575">
              <a:solidFill>
                <a:srgbClr val="FF1B25"/>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s-EC"/>
              </a:defPPr>
              <a:lvl1pPr>
                <a:defRPr sz="1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dirty="0"/>
                <a:t>Proponer un plan de acción para el mejoramiento del clima organizacional de la Universidad de las Fuerzas Armadas – ESPE.</a:t>
              </a:r>
              <a:endParaRPr lang="es-MX" dirty="0"/>
            </a:p>
          </p:txBody>
        </p:sp>
        <p:sp>
          <p:nvSpPr>
            <p:cNvPr id="2" name="Rectángulo 1"/>
            <p:cNvSpPr/>
            <p:nvPr/>
          </p:nvSpPr>
          <p:spPr>
            <a:xfrm>
              <a:off x="7486123" y="3240502"/>
              <a:ext cx="248786" cy="369332"/>
            </a:xfrm>
            <a:prstGeom prst="rect">
              <a:avLst/>
            </a:prstGeom>
          </p:spPr>
          <p:txBody>
            <a:bodyPr wrap="none">
              <a:spAutoFit/>
            </a:bodyPr>
            <a:lstStyle/>
            <a:p>
              <a:r>
                <a:rPr lang="es-MX" dirty="0"/>
                <a:t> </a:t>
              </a:r>
            </a:p>
          </p:txBody>
        </p:sp>
        <p:pic>
          <p:nvPicPr>
            <p:cNvPr id="24" name="Imagen 2" descr="Imagen que contiene cuarto&#10;&#10;Descripción generada con confianza muy alta">
              <a:extLst>
                <a:ext uri="{FF2B5EF4-FFF2-40B4-BE49-F238E27FC236}">
                  <a16:creationId xmlns:a16="http://schemas.microsoft.com/office/drawing/2014/main" xmlns="" id="{AE78FB52-C311-4B69-9745-BB541BA820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9383928">
              <a:off x="3629874" y="1254429"/>
              <a:ext cx="1288718" cy="866281"/>
            </a:xfrm>
            <a:prstGeom prst="rect">
              <a:avLst/>
            </a:prstGeom>
          </p:spPr>
        </p:pic>
        <p:pic>
          <p:nvPicPr>
            <p:cNvPr id="25" name="Imagen 2" descr="Imagen que contiene cuarto&#10;&#10;Descripción generada con confianza muy alta">
              <a:extLst>
                <a:ext uri="{FF2B5EF4-FFF2-40B4-BE49-F238E27FC236}">
                  <a16:creationId xmlns:a16="http://schemas.microsoft.com/office/drawing/2014/main" xmlns="" id="{AE78FB52-C311-4B69-9745-BB541BA820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20260080">
              <a:off x="4736953" y="1822340"/>
              <a:ext cx="1288718" cy="866281"/>
            </a:xfrm>
            <a:prstGeom prst="rect">
              <a:avLst/>
            </a:prstGeom>
          </p:spPr>
        </p:pic>
        <p:pic>
          <p:nvPicPr>
            <p:cNvPr id="26" name="Imagen 2" descr="Imagen que contiene cuarto&#10;&#10;Descripción generada con confianza muy alta">
              <a:extLst>
                <a:ext uri="{FF2B5EF4-FFF2-40B4-BE49-F238E27FC236}">
                  <a16:creationId xmlns:a16="http://schemas.microsoft.com/office/drawing/2014/main" xmlns="" id="{AE78FB52-C311-4B69-9745-BB541BA8202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08452">
              <a:off x="5072363" y="2908425"/>
              <a:ext cx="1288718" cy="866281"/>
            </a:xfrm>
            <a:prstGeom prst="rect">
              <a:avLst/>
            </a:prstGeom>
          </p:spPr>
        </p:pic>
        <p:pic>
          <p:nvPicPr>
            <p:cNvPr id="28" name="Imagen 2" descr="Imagen que contiene cuarto&#10;&#10;Descripción generada con confianza muy alta">
              <a:extLst>
                <a:ext uri="{FF2B5EF4-FFF2-40B4-BE49-F238E27FC236}">
                  <a16:creationId xmlns:a16="http://schemas.microsoft.com/office/drawing/2014/main" xmlns="" id="{AE78FB52-C311-4B69-9745-BB541BA8202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294602">
              <a:off x="4910551" y="3848190"/>
              <a:ext cx="1288718" cy="866281"/>
            </a:xfrm>
            <a:prstGeom prst="rect">
              <a:avLst/>
            </a:prstGeom>
          </p:spPr>
        </p:pic>
        <p:pic>
          <p:nvPicPr>
            <p:cNvPr id="29" name="Imagen 2" descr="Imagen que contiene cuarto&#10;&#10;Descripción generada con confianza muy alta">
              <a:extLst>
                <a:ext uri="{FF2B5EF4-FFF2-40B4-BE49-F238E27FC236}">
                  <a16:creationId xmlns:a16="http://schemas.microsoft.com/office/drawing/2014/main" xmlns="" id="{AE78FB52-C311-4B69-9745-BB541BA8202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3268"/>
            <a:stretch/>
          </p:blipFill>
          <p:spPr>
            <a:xfrm rot="4340250">
              <a:off x="3697226" y="4504293"/>
              <a:ext cx="1288718" cy="866281"/>
            </a:xfrm>
            <a:prstGeom prst="rect">
              <a:avLst/>
            </a:prstGeom>
          </p:spPr>
        </p:pic>
        <p:sp>
          <p:nvSpPr>
            <p:cNvPr id="3" name="Elipse 2"/>
            <p:cNvSpPr/>
            <p:nvPr/>
          </p:nvSpPr>
          <p:spPr>
            <a:xfrm>
              <a:off x="4185337" y="1349523"/>
              <a:ext cx="469709" cy="4448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1</a:t>
              </a:r>
            </a:p>
          </p:txBody>
        </p:sp>
        <p:sp>
          <p:nvSpPr>
            <p:cNvPr id="30" name="Elipse 29"/>
            <p:cNvSpPr/>
            <p:nvPr/>
          </p:nvSpPr>
          <p:spPr>
            <a:xfrm>
              <a:off x="5299914" y="1922471"/>
              <a:ext cx="469709" cy="4448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2</a:t>
              </a:r>
            </a:p>
          </p:txBody>
        </p:sp>
        <p:sp>
          <p:nvSpPr>
            <p:cNvPr id="31" name="Elipse 30"/>
            <p:cNvSpPr/>
            <p:nvPr/>
          </p:nvSpPr>
          <p:spPr>
            <a:xfrm>
              <a:off x="5716722" y="3117414"/>
              <a:ext cx="469709" cy="4448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3</a:t>
              </a:r>
            </a:p>
          </p:txBody>
        </p:sp>
        <p:sp>
          <p:nvSpPr>
            <p:cNvPr id="32" name="Elipse 31"/>
            <p:cNvSpPr/>
            <p:nvPr/>
          </p:nvSpPr>
          <p:spPr>
            <a:xfrm>
              <a:off x="5481867" y="4194615"/>
              <a:ext cx="469709" cy="4448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4</a:t>
              </a:r>
            </a:p>
          </p:txBody>
        </p:sp>
        <p:sp>
          <p:nvSpPr>
            <p:cNvPr id="33" name="Elipse 32"/>
            <p:cNvSpPr/>
            <p:nvPr/>
          </p:nvSpPr>
          <p:spPr>
            <a:xfrm>
              <a:off x="4191148" y="4909785"/>
              <a:ext cx="469709" cy="4448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5</a:t>
              </a:r>
            </a:p>
          </p:txBody>
        </p:sp>
      </p:grpSp>
      <p:grpSp>
        <p:nvGrpSpPr>
          <p:cNvPr id="23" name="Grupo 4"/>
          <p:cNvGrpSpPr/>
          <p:nvPr/>
        </p:nvGrpSpPr>
        <p:grpSpPr>
          <a:xfrm>
            <a:off x="63819" y="44624"/>
            <a:ext cx="2426034" cy="806400"/>
            <a:chOff x="119530" y="5552692"/>
            <a:chExt cx="2426034" cy="806400"/>
          </a:xfrm>
        </p:grpSpPr>
        <p:pic>
          <p:nvPicPr>
            <p:cNvPr id="27" name="Imagen 26">
              <a:extLst>
                <a:ext uri="{FF2B5EF4-FFF2-40B4-BE49-F238E27FC236}">
                  <a16:creationId xmlns:a16="http://schemas.microsoft.com/office/drawing/2014/main" xmlns="" id="{D4296D01-AFC9-FD48-A7FC-2962BD078409}"/>
                </a:ext>
              </a:extLst>
            </p:cNvPr>
            <p:cNvPicPr>
              <a:picLocks noChangeAspect="1"/>
            </p:cNvPicPr>
            <p:nvPr/>
          </p:nvPicPr>
          <p:blipFill>
            <a:blip r:embed="rId7"/>
            <a:stretch>
              <a:fillRect/>
            </a:stretch>
          </p:blipFill>
          <p:spPr>
            <a:xfrm>
              <a:off x="119530" y="5552692"/>
              <a:ext cx="2426034" cy="806400"/>
            </a:xfrm>
            <a:prstGeom prst="rect">
              <a:avLst/>
            </a:prstGeom>
          </p:spPr>
        </p:pic>
        <p:sp>
          <p:nvSpPr>
            <p:cNvPr id="34" name="CuadroTexto 33"/>
            <p:cNvSpPr txBox="1"/>
            <p:nvPr/>
          </p:nvSpPr>
          <p:spPr>
            <a:xfrm>
              <a:off x="948777" y="5909322"/>
              <a:ext cx="1596787" cy="307777"/>
            </a:xfrm>
            <a:prstGeom prst="rect">
              <a:avLst/>
            </a:prstGeom>
            <a:noFill/>
          </p:spPr>
          <p:txBody>
            <a:bodyPr wrap="square" rtlCol="0">
              <a:spAutoFit/>
            </a:bodyPr>
            <a:lstStyle/>
            <a:p>
              <a:r>
                <a:rPr lang="es-MX" sz="1400" b="1" dirty="0"/>
                <a:t>Objetivos</a:t>
              </a:r>
            </a:p>
          </p:txBody>
        </p:sp>
      </p:grpSp>
      <p:grpSp>
        <p:nvGrpSpPr>
          <p:cNvPr id="37" name="Grupo 4">
            <a:extLst>
              <a:ext uri="{FF2B5EF4-FFF2-40B4-BE49-F238E27FC236}">
                <a16:creationId xmlns:a16="http://schemas.microsoft.com/office/drawing/2014/main" xmlns="" id="{4DE908B3-4760-4C2A-84D1-AF34F01F6D4E}"/>
              </a:ext>
            </a:extLst>
          </p:cNvPr>
          <p:cNvGrpSpPr/>
          <p:nvPr/>
        </p:nvGrpSpPr>
        <p:grpSpPr>
          <a:xfrm>
            <a:off x="9578446" y="200487"/>
            <a:ext cx="2426034" cy="806400"/>
            <a:chOff x="119530" y="5552692"/>
            <a:chExt cx="2426034" cy="806400"/>
          </a:xfrm>
        </p:grpSpPr>
        <p:pic>
          <p:nvPicPr>
            <p:cNvPr id="38" name="Imagen 26">
              <a:extLst>
                <a:ext uri="{FF2B5EF4-FFF2-40B4-BE49-F238E27FC236}">
                  <a16:creationId xmlns:a16="http://schemas.microsoft.com/office/drawing/2014/main" xmlns="" id="{9F57272C-3846-4138-A89D-CD3A8467CD77}"/>
                </a:ext>
              </a:extLst>
            </p:cNvPr>
            <p:cNvPicPr>
              <a:picLocks noChangeAspect="1"/>
            </p:cNvPicPr>
            <p:nvPr/>
          </p:nvPicPr>
          <p:blipFill>
            <a:blip r:embed="rId7"/>
            <a:stretch>
              <a:fillRect/>
            </a:stretch>
          </p:blipFill>
          <p:spPr>
            <a:xfrm>
              <a:off x="119530" y="5552692"/>
              <a:ext cx="2426034" cy="806400"/>
            </a:xfrm>
            <a:prstGeom prst="rect">
              <a:avLst/>
            </a:prstGeom>
          </p:spPr>
        </p:pic>
        <p:sp>
          <p:nvSpPr>
            <p:cNvPr id="39" name="CuadroTexto 33">
              <a:extLst>
                <a:ext uri="{FF2B5EF4-FFF2-40B4-BE49-F238E27FC236}">
                  <a16:creationId xmlns:a16="http://schemas.microsoft.com/office/drawing/2014/main" xmlns="" id="{970E4CED-37C3-425A-8B1A-DC4935C2A83C}"/>
                </a:ext>
              </a:extLst>
            </p:cNvPr>
            <p:cNvSpPr txBox="1"/>
            <p:nvPr/>
          </p:nvSpPr>
          <p:spPr>
            <a:xfrm>
              <a:off x="948777" y="5909322"/>
              <a:ext cx="1596787" cy="307777"/>
            </a:xfrm>
            <a:prstGeom prst="rect">
              <a:avLst/>
            </a:prstGeom>
            <a:noFill/>
          </p:spPr>
          <p:txBody>
            <a:bodyPr wrap="square" rtlCol="0" anchor="t">
              <a:spAutoFit/>
            </a:bodyPr>
            <a:lstStyle/>
            <a:p>
              <a:r>
                <a:rPr lang="es-MX" sz="1400" b="1" dirty="0" err="1">
                  <a:cs typeface="Arial"/>
                </a:rPr>
                <a:t>Hipótesis</a:t>
              </a:r>
              <a:endParaRPr lang="es-MX" sz="1400" b="1" dirty="0" err="1"/>
            </a:p>
          </p:txBody>
        </p:sp>
      </p:grpSp>
      <p:grpSp>
        <p:nvGrpSpPr>
          <p:cNvPr id="10" name="Group 9">
            <a:extLst>
              <a:ext uri="{FF2B5EF4-FFF2-40B4-BE49-F238E27FC236}">
                <a16:creationId xmlns:a16="http://schemas.microsoft.com/office/drawing/2014/main" xmlns="" id="{453567D0-78D5-4924-BDB2-D1EF9CDBDB92}"/>
              </a:ext>
            </a:extLst>
          </p:cNvPr>
          <p:cNvGrpSpPr/>
          <p:nvPr/>
        </p:nvGrpSpPr>
        <p:grpSpPr>
          <a:xfrm>
            <a:off x="8472486" y="1711902"/>
            <a:ext cx="3411393" cy="2040394"/>
            <a:chOff x="8529120" y="2335356"/>
            <a:chExt cx="3411393" cy="2040394"/>
          </a:xfrm>
        </p:grpSpPr>
        <p:sp>
          <p:nvSpPr>
            <p:cNvPr id="40" name="Arrow: Left 39">
              <a:extLst>
                <a:ext uri="{FF2B5EF4-FFF2-40B4-BE49-F238E27FC236}">
                  <a16:creationId xmlns:a16="http://schemas.microsoft.com/office/drawing/2014/main" xmlns="" id="{646E21A6-0005-4ED1-B6E2-3B0681C69256}"/>
                </a:ext>
              </a:extLst>
            </p:cNvPr>
            <p:cNvSpPr/>
            <p:nvPr/>
          </p:nvSpPr>
          <p:spPr>
            <a:xfrm>
              <a:off x="8529120" y="3810137"/>
              <a:ext cx="312244" cy="32589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xmlns="" id="{A8AD1BB0-E971-4732-82EA-8374CF094311}"/>
                </a:ext>
              </a:extLst>
            </p:cNvPr>
            <p:cNvSpPr/>
            <p:nvPr/>
          </p:nvSpPr>
          <p:spPr>
            <a:xfrm>
              <a:off x="8994845" y="2335356"/>
              <a:ext cx="2945668" cy="2040394"/>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200" b="1" i="1" dirty="0">
                  <a:solidFill>
                    <a:srgbClr val="000000"/>
                  </a:solidFill>
                  <a:ea typeface="+mn-lt"/>
                  <a:cs typeface="+mn-lt"/>
                </a:rPr>
                <a:t>H</a:t>
              </a:r>
              <a:r>
                <a:rPr lang="es-EC" sz="1200" b="1" i="1" baseline="-25000" dirty="0">
                  <a:solidFill>
                    <a:srgbClr val="000000"/>
                  </a:solidFill>
                  <a:ea typeface="+mn-lt"/>
                  <a:cs typeface="+mn-lt"/>
                </a:rPr>
                <a:t>1</a:t>
              </a:r>
              <a:r>
                <a:rPr lang="es-EC" sz="1200" b="1" i="1" dirty="0">
                  <a:solidFill>
                    <a:srgbClr val="000000"/>
                  </a:solidFill>
                  <a:ea typeface="+mn-lt"/>
                  <a:cs typeface="+mn-lt"/>
                </a:rPr>
                <a:t>:</a:t>
              </a:r>
              <a:r>
                <a:rPr lang="es-EC" sz="1200" b="1" dirty="0">
                  <a:solidFill>
                    <a:srgbClr val="000000"/>
                  </a:solidFill>
                  <a:ea typeface="+mn-lt"/>
                  <a:cs typeface="+mn-lt"/>
                </a:rPr>
                <a:t> </a:t>
              </a:r>
              <a:r>
                <a:rPr lang="es-EC" sz="1200" dirty="0">
                  <a:solidFill>
                    <a:srgbClr val="000000"/>
                  </a:solidFill>
                  <a:ea typeface="+mn-lt"/>
                  <a:cs typeface="+mn-lt"/>
                </a:rPr>
                <a:t>El personal directivo de la Universidad de las Fuerzas Armadas - ESPE  tiene habilidades personales, interpersonales y grupales.</a:t>
              </a:r>
              <a:endParaRPr lang="en-US" dirty="0">
                <a:solidFill>
                  <a:srgbClr val="000000"/>
                </a:solidFill>
              </a:endParaRPr>
            </a:p>
            <a:p>
              <a:endParaRPr lang="es-EC" sz="1200" dirty="0">
                <a:solidFill>
                  <a:srgbClr val="000000"/>
                </a:solidFill>
                <a:ea typeface="+mn-lt"/>
                <a:cs typeface="+mn-lt"/>
              </a:endParaRPr>
            </a:p>
            <a:p>
              <a:r>
                <a:rPr lang="es-EC" sz="1200" b="1" i="1" dirty="0">
                  <a:solidFill>
                    <a:srgbClr val="000000"/>
                  </a:solidFill>
                  <a:ea typeface="+mn-lt"/>
                  <a:cs typeface="+mn-lt"/>
                </a:rPr>
                <a:t>H</a:t>
              </a:r>
              <a:r>
                <a:rPr lang="es-EC" sz="1200" b="1" i="1" baseline="-25000" dirty="0">
                  <a:solidFill>
                    <a:srgbClr val="000000"/>
                  </a:solidFill>
                  <a:ea typeface="+mn-lt"/>
                  <a:cs typeface="+mn-lt"/>
                </a:rPr>
                <a:t>2</a:t>
              </a:r>
              <a:r>
                <a:rPr lang="es-EC" sz="1200" b="1" i="1" dirty="0">
                  <a:solidFill>
                    <a:srgbClr val="000000"/>
                  </a:solidFill>
                  <a:ea typeface="+mn-lt"/>
                  <a:cs typeface="+mn-lt"/>
                </a:rPr>
                <a:t>:</a:t>
              </a:r>
              <a:r>
                <a:rPr lang="es-EC" sz="1200" b="1" dirty="0">
                  <a:solidFill>
                    <a:srgbClr val="000000"/>
                  </a:solidFill>
                  <a:ea typeface="+mn-lt"/>
                  <a:cs typeface="+mn-lt"/>
                </a:rPr>
                <a:t> </a:t>
              </a:r>
              <a:r>
                <a:rPr lang="es-EC" sz="1200" dirty="0">
                  <a:solidFill>
                    <a:srgbClr val="000000"/>
                  </a:solidFill>
                  <a:ea typeface="+mn-lt"/>
                  <a:cs typeface="+mn-lt"/>
                </a:rPr>
                <a:t>El clima organizacional de la Universidad de las Fuerzas Armadas – ESPE se enmarca en una cultura jerárquica.</a:t>
              </a:r>
              <a:r>
                <a:rPr lang="es-EC" sz="1200" dirty="0">
                  <a:ea typeface="+mn-lt"/>
                  <a:cs typeface="+mn-lt"/>
                </a:rPr>
                <a:t>18022299121802229912</a:t>
              </a:r>
            </a:p>
          </p:txBody>
        </p:sp>
      </p:grpSp>
      <p:grpSp>
        <p:nvGrpSpPr>
          <p:cNvPr id="17" name="Group 16">
            <a:extLst>
              <a:ext uri="{FF2B5EF4-FFF2-40B4-BE49-F238E27FC236}">
                <a16:creationId xmlns:a16="http://schemas.microsoft.com/office/drawing/2014/main" xmlns="" id="{352B3788-0842-4EBE-B17C-385C9FFD30EB}"/>
              </a:ext>
            </a:extLst>
          </p:cNvPr>
          <p:cNvGrpSpPr/>
          <p:nvPr/>
        </p:nvGrpSpPr>
        <p:grpSpPr>
          <a:xfrm>
            <a:off x="8466006" y="4064026"/>
            <a:ext cx="3467547" cy="1289414"/>
            <a:chOff x="8366897" y="3922332"/>
            <a:chExt cx="3467547" cy="1289414"/>
          </a:xfrm>
        </p:grpSpPr>
        <p:sp>
          <p:nvSpPr>
            <p:cNvPr id="13" name="Arrow: Left 12">
              <a:extLst>
                <a:ext uri="{FF2B5EF4-FFF2-40B4-BE49-F238E27FC236}">
                  <a16:creationId xmlns:a16="http://schemas.microsoft.com/office/drawing/2014/main" xmlns="" id="{D6ED915A-D61A-49B7-BB4C-A39646C8CE21}"/>
                </a:ext>
              </a:extLst>
            </p:cNvPr>
            <p:cNvSpPr/>
            <p:nvPr/>
          </p:nvSpPr>
          <p:spPr>
            <a:xfrm>
              <a:off x="8366897" y="4306068"/>
              <a:ext cx="312244" cy="32589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xmlns="" id="{2F9ED6A4-3DBC-432B-BCF8-7849A034C349}"/>
                </a:ext>
              </a:extLst>
            </p:cNvPr>
            <p:cNvSpPr/>
            <p:nvPr/>
          </p:nvSpPr>
          <p:spPr>
            <a:xfrm>
              <a:off x="8888776" y="3922332"/>
              <a:ext cx="2945668" cy="1289414"/>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200" b="1" i="1" dirty="0">
                  <a:solidFill>
                    <a:srgbClr val="000000"/>
                  </a:solidFill>
                  <a:ea typeface="+mn-lt"/>
                  <a:cs typeface="+mn-lt"/>
                </a:rPr>
                <a:t>H3:</a:t>
              </a:r>
              <a:r>
                <a:rPr lang="es-EC" sz="1200" dirty="0">
                  <a:solidFill>
                    <a:srgbClr val="000000"/>
                  </a:solidFill>
                  <a:ea typeface="+mn-lt"/>
                  <a:cs typeface="+mn-lt"/>
                </a:rPr>
                <a:t> Las habilidades directivas influyen fuerte, directa y positivamente en el clima organizacional de la Universidad de las Fuerzas Armadas - ESPE.</a:t>
              </a:r>
            </a:p>
          </p:txBody>
        </p:sp>
      </p:grpSp>
    </p:spTree>
    <p:extLst>
      <p:ext uri="{BB962C8B-B14F-4D97-AF65-F5344CB8AC3E}">
        <p14:creationId xmlns:p14="http://schemas.microsoft.com/office/powerpoint/2010/main" val="28768795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8111430" y="44624"/>
            <a:ext cx="3936402" cy="817245"/>
          </a:xfrm>
          <a:prstGeom prst="flowChartAlternateProcess">
            <a:avLst/>
          </a:prstGeom>
          <a:ln w="28575">
            <a:solidFill>
              <a:srgbClr val="00DA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EC" sz="1400" dirty="0"/>
              <a:t>Identificar el marco teórico para realizar el estudio de las habilidades directivas y el clima organizacional.</a:t>
            </a:r>
            <a:endParaRPr lang="es-MX" sz="1400" dirty="0"/>
          </a:p>
        </p:txBody>
      </p:sp>
      <p:pic>
        <p:nvPicPr>
          <p:cNvPr id="5" name="Imagen 2" descr="Imagen que contiene cuarto&#10;&#10;Descripción generada con confianza muy alta">
            <a:extLst>
              <a:ext uri="{FF2B5EF4-FFF2-40B4-BE49-F238E27FC236}">
                <a16:creationId xmlns:a16="http://schemas.microsoft.com/office/drawing/2014/main" xmlns="" id="{AE78FB52-C311-4B69-9745-BB541BA820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901877">
            <a:off x="6977581" y="-91115"/>
            <a:ext cx="1288718" cy="866281"/>
          </a:xfrm>
          <a:prstGeom prst="rect">
            <a:avLst/>
          </a:prstGeom>
        </p:spPr>
      </p:pic>
      <p:sp>
        <p:nvSpPr>
          <p:cNvPr id="6" name="Elipse 5"/>
          <p:cNvSpPr/>
          <p:nvPr/>
        </p:nvSpPr>
        <p:spPr>
          <a:xfrm>
            <a:off x="7573724" y="151961"/>
            <a:ext cx="469709" cy="4448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1</a:t>
            </a:r>
          </a:p>
        </p:txBody>
      </p:sp>
      <p:pic>
        <p:nvPicPr>
          <p:cNvPr id="25" name="Picture 2" descr="Resultado de imagen para infografia plantillas vacias linea de tiempo&quot;"/>
          <p:cNvPicPr>
            <a:picLocks noChangeAspect="1" noChangeArrowheads="1"/>
          </p:cNvPicPr>
          <p:nvPr/>
        </p:nvPicPr>
        <p:blipFill rotWithShape="1">
          <a:blip r:embed="rId4">
            <a:clrChange>
              <a:clrFrom>
                <a:srgbClr val="F2F2F2"/>
              </a:clrFrom>
              <a:clrTo>
                <a:srgbClr val="F2F2F2">
                  <a:alpha val="0"/>
                </a:srgbClr>
              </a:clrTo>
            </a:clrChange>
            <a:extLst>
              <a:ext uri="{28A0092B-C50C-407E-A947-70E740481C1C}">
                <a14:useLocalDpi xmlns:a14="http://schemas.microsoft.com/office/drawing/2010/main" val="0"/>
              </a:ext>
            </a:extLst>
          </a:blip>
          <a:srcRect t="23473" b="18164"/>
          <a:stretch/>
        </p:blipFill>
        <p:spPr bwMode="auto">
          <a:xfrm>
            <a:off x="46534" y="1247551"/>
            <a:ext cx="12096000" cy="3990998"/>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414686" y="1381259"/>
            <a:ext cx="1080120" cy="39155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t>1903</a:t>
            </a:r>
          </a:p>
        </p:txBody>
      </p:sp>
      <p:sp>
        <p:nvSpPr>
          <p:cNvPr id="26" name="Rectángulo 25"/>
          <p:cNvSpPr/>
          <p:nvPr/>
        </p:nvSpPr>
        <p:spPr>
          <a:xfrm>
            <a:off x="3466974" y="4713284"/>
            <a:ext cx="1080000" cy="3924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t>1909</a:t>
            </a:r>
          </a:p>
        </p:txBody>
      </p:sp>
      <p:sp>
        <p:nvSpPr>
          <p:cNvPr id="27" name="Rectángulo 26"/>
          <p:cNvSpPr/>
          <p:nvPr/>
        </p:nvSpPr>
        <p:spPr>
          <a:xfrm>
            <a:off x="5554533" y="1381259"/>
            <a:ext cx="1080000" cy="392400"/>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t>1916</a:t>
            </a:r>
          </a:p>
        </p:txBody>
      </p:sp>
      <p:sp>
        <p:nvSpPr>
          <p:cNvPr id="28" name="Rectángulo 27"/>
          <p:cNvSpPr/>
          <p:nvPr/>
        </p:nvSpPr>
        <p:spPr>
          <a:xfrm>
            <a:off x="9623598" y="1375396"/>
            <a:ext cx="1080000" cy="392400"/>
          </a:xfrm>
          <a:prstGeom prst="rect">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t>1932</a:t>
            </a:r>
          </a:p>
        </p:txBody>
      </p:sp>
      <p:sp>
        <p:nvSpPr>
          <p:cNvPr id="29" name="Rectángulo 28"/>
          <p:cNvSpPr/>
          <p:nvPr/>
        </p:nvSpPr>
        <p:spPr>
          <a:xfrm>
            <a:off x="7603783" y="4713284"/>
            <a:ext cx="1080000" cy="392400"/>
          </a:xfrm>
          <a:prstGeom prst="rect">
            <a:avLst/>
          </a:prstGeom>
          <a:solidFill>
            <a:srgbClr val="9900FF"/>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t>1922</a:t>
            </a:r>
          </a:p>
        </p:txBody>
      </p:sp>
      <p:pic>
        <p:nvPicPr>
          <p:cNvPr id="30" name="Imagen 29"/>
          <p:cNvPicPr>
            <a:picLocks noChangeAspect="1"/>
          </p:cNvPicPr>
          <p:nvPr/>
        </p:nvPicPr>
        <p:blipFill>
          <a:blip r:embed="rId5"/>
          <a:stretch>
            <a:fillRect/>
          </a:stretch>
        </p:blipFill>
        <p:spPr>
          <a:xfrm>
            <a:off x="1424542" y="2465246"/>
            <a:ext cx="988400" cy="1440000"/>
          </a:xfrm>
          <a:prstGeom prst="roundRect">
            <a:avLst/>
          </a:prstGeom>
        </p:spPr>
      </p:pic>
      <p:pic>
        <p:nvPicPr>
          <p:cNvPr id="31" name="Imagen 30"/>
          <p:cNvPicPr>
            <a:picLocks noChangeAspect="1"/>
          </p:cNvPicPr>
          <p:nvPr/>
        </p:nvPicPr>
        <p:blipFill>
          <a:blip r:embed="rId6"/>
          <a:stretch>
            <a:fillRect/>
          </a:stretch>
        </p:blipFill>
        <p:spPr>
          <a:xfrm>
            <a:off x="3416974" y="2465246"/>
            <a:ext cx="1180000" cy="1440000"/>
          </a:xfrm>
          <a:prstGeom prst="roundRect">
            <a:avLst/>
          </a:prstGeom>
        </p:spPr>
      </p:pic>
      <p:pic>
        <p:nvPicPr>
          <p:cNvPr id="32" name="Imagen 31"/>
          <p:cNvPicPr>
            <a:picLocks noChangeAspect="1"/>
          </p:cNvPicPr>
          <p:nvPr/>
        </p:nvPicPr>
        <p:blipFill>
          <a:blip r:embed="rId7"/>
          <a:stretch>
            <a:fillRect/>
          </a:stretch>
        </p:blipFill>
        <p:spPr>
          <a:xfrm>
            <a:off x="5479454" y="2475701"/>
            <a:ext cx="1131707" cy="1440000"/>
          </a:xfrm>
          <a:prstGeom prst="roundRect">
            <a:avLst/>
          </a:prstGeom>
        </p:spPr>
      </p:pic>
      <p:pic>
        <p:nvPicPr>
          <p:cNvPr id="33" name="Imagen 32"/>
          <p:cNvPicPr>
            <a:picLocks noChangeAspect="1"/>
          </p:cNvPicPr>
          <p:nvPr/>
        </p:nvPicPr>
        <p:blipFill rotWithShape="1">
          <a:blip r:embed="rId8">
            <a:extLst>
              <a:ext uri="{BEBA8EAE-BF5A-486C-A8C5-ECC9F3942E4B}">
                <a14:imgProps xmlns:a14="http://schemas.microsoft.com/office/drawing/2010/main">
                  <a14:imgLayer r:embed="rId9">
                    <a14:imgEffect>
                      <a14:saturation sat="0"/>
                    </a14:imgEffect>
                  </a14:imgLayer>
                </a14:imgProps>
              </a:ext>
            </a:extLst>
          </a:blip>
          <a:srcRect r="2513"/>
          <a:stretch/>
        </p:blipFill>
        <p:spPr>
          <a:xfrm>
            <a:off x="7391350" y="2465246"/>
            <a:ext cx="1432758" cy="1440000"/>
          </a:xfrm>
          <a:prstGeom prst="roundRect">
            <a:avLst/>
          </a:prstGeom>
        </p:spPr>
      </p:pic>
      <p:pic>
        <p:nvPicPr>
          <p:cNvPr id="34" name="Imagen 33"/>
          <p:cNvPicPr>
            <a:picLocks noChangeAspect="1"/>
          </p:cNvPicPr>
          <p:nvPr/>
        </p:nvPicPr>
        <p:blipFill>
          <a:blip r:embed="rId10"/>
          <a:stretch>
            <a:fillRect/>
          </a:stretch>
        </p:blipFill>
        <p:spPr>
          <a:xfrm>
            <a:off x="9623598" y="2465246"/>
            <a:ext cx="1121306" cy="1440000"/>
          </a:xfrm>
          <a:prstGeom prst="roundRect">
            <a:avLst/>
          </a:prstGeom>
        </p:spPr>
      </p:pic>
      <p:sp>
        <p:nvSpPr>
          <p:cNvPr id="39" name="Rectángulo 3"/>
          <p:cNvSpPr/>
          <p:nvPr/>
        </p:nvSpPr>
        <p:spPr>
          <a:xfrm>
            <a:off x="1138397" y="3892204"/>
            <a:ext cx="1980000" cy="646331"/>
          </a:xfrm>
          <a:prstGeom prst="rect">
            <a:avLst/>
          </a:prstGeom>
        </p:spPr>
        <p:txBody>
          <a:bodyPr wrap="square">
            <a:spAutoFit/>
          </a:bodyPr>
          <a:lstStyle/>
          <a:p>
            <a:pPr algn="ctr"/>
            <a:r>
              <a:rPr lang="es-EC" sz="1200" b="1" dirty="0">
                <a:solidFill>
                  <a:srgbClr val="000000"/>
                </a:solidFill>
              </a:rPr>
              <a:t>T. de la Administración Científica</a:t>
            </a:r>
          </a:p>
          <a:p>
            <a:pPr algn="ctr"/>
            <a:r>
              <a:rPr lang="es-EC" sz="1200" b="1" dirty="0">
                <a:solidFill>
                  <a:srgbClr val="000000"/>
                </a:solidFill>
              </a:rPr>
              <a:t>(Frederick W. Taylor) </a:t>
            </a:r>
            <a:endParaRPr lang="es-EC" sz="1200" dirty="0"/>
          </a:p>
        </p:txBody>
      </p:sp>
      <p:sp>
        <p:nvSpPr>
          <p:cNvPr id="51" name="Rectángulo 36"/>
          <p:cNvSpPr/>
          <p:nvPr/>
        </p:nvSpPr>
        <p:spPr>
          <a:xfrm>
            <a:off x="5528680" y="3937602"/>
            <a:ext cx="1558702" cy="461665"/>
          </a:xfrm>
          <a:prstGeom prst="rect">
            <a:avLst/>
          </a:prstGeom>
        </p:spPr>
        <p:txBody>
          <a:bodyPr wrap="square">
            <a:spAutoFit/>
          </a:bodyPr>
          <a:lstStyle/>
          <a:p>
            <a:r>
              <a:rPr lang="es-EC" sz="1200" b="1" dirty="0">
                <a:solidFill>
                  <a:srgbClr val="000000"/>
                </a:solidFill>
              </a:rPr>
              <a:t>T. Clásica</a:t>
            </a:r>
          </a:p>
          <a:p>
            <a:r>
              <a:rPr lang="es-EC" sz="1200" b="1" dirty="0">
                <a:solidFill>
                  <a:srgbClr val="000000"/>
                </a:solidFill>
              </a:rPr>
              <a:t>(Henry Fayol) </a:t>
            </a:r>
          </a:p>
        </p:txBody>
      </p:sp>
      <p:sp>
        <p:nvSpPr>
          <p:cNvPr id="38" name="Rectángulo 37"/>
          <p:cNvSpPr/>
          <p:nvPr/>
        </p:nvSpPr>
        <p:spPr>
          <a:xfrm>
            <a:off x="9590930" y="3916604"/>
            <a:ext cx="1296264" cy="646331"/>
          </a:xfrm>
          <a:prstGeom prst="rect">
            <a:avLst/>
          </a:prstGeom>
        </p:spPr>
        <p:txBody>
          <a:bodyPr wrap="square">
            <a:spAutoFit/>
          </a:bodyPr>
          <a:lstStyle/>
          <a:p>
            <a:r>
              <a:rPr lang="es-EC" sz="1200" b="1" dirty="0">
                <a:solidFill>
                  <a:srgbClr val="000000"/>
                </a:solidFill>
              </a:rPr>
              <a:t>T. Relaciones Humanas</a:t>
            </a:r>
          </a:p>
          <a:p>
            <a:r>
              <a:rPr lang="es-EC" sz="1200" b="1" dirty="0">
                <a:solidFill>
                  <a:srgbClr val="000000"/>
                </a:solidFill>
              </a:rPr>
              <a:t>(Elton Mayo) </a:t>
            </a:r>
          </a:p>
        </p:txBody>
      </p:sp>
      <p:sp>
        <p:nvSpPr>
          <p:cNvPr id="40" name="Rectángulo 39"/>
          <p:cNvSpPr/>
          <p:nvPr/>
        </p:nvSpPr>
        <p:spPr>
          <a:xfrm>
            <a:off x="3142878" y="2024604"/>
            <a:ext cx="1558702" cy="461665"/>
          </a:xfrm>
          <a:prstGeom prst="rect">
            <a:avLst/>
          </a:prstGeom>
        </p:spPr>
        <p:txBody>
          <a:bodyPr wrap="square">
            <a:spAutoFit/>
          </a:bodyPr>
          <a:lstStyle/>
          <a:p>
            <a:pPr algn="ctr"/>
            <a:r>
              <a:rPr lang="es-EC" sz="1200" b="1" dirty="0">
                <a:solidFill>
                  <a:srgbClr val="000000"/>
                </a:solidFill>
              </a:rPr>
              <a:t>T. de la Burocracia</a:t>
            </a:r>
          </a:p>
          <a:p>
            <a:pPr algn="ctr"/>
            <a:r>
              <a:rPr lang="es-EC" sz="1200" b="1" dirty="0">
                <a:solidFill>
                  <a:srgbClr val="000000"/>
                </a:solidFill>
              </a:rPr>
              <a:t>(Max Weber)</a:t>
            </a:r>
          </a:p>
        </p:txBody>
      </p:sp>
      <p:sp>
        <p:nvSpPr>
          <p:cNvPr id="41" name="Rectángulo 40"/>
          <p:cNvSpPr/>
          <p:nvPr/>
        </p:nvSpPr>
        <p:spPr>
          <a:xfrm>
            <a:off x="7328378" y="2022090"/>
            <a:ext cx="1558702" cy="461665"/>
          </a:xfrm>
          <a:prstGeom prst="rect">
            <a:avLst/>
          </a:prstGeom>
        </p:spPr>
        <p:txBody>
          <a:bodyPr wrap="square">
            <a:spAutoFit/>
          </a:bodyPr>
          <a:lstStyle/>
          <a:p>
            <a:pPr algn="ctr"/>
            <a:r>
              <a:rPr lang="es-EC" sz="1200" b="1" dirty="0">
                <a:solidFill>
                  <a:srgbClr val="000000"/>
                </a:solidFill>
              </a:rPr>
              <a:t>T. de los Rasgos</a:t>
            </a:r>
          </a:p>
          <a:p>
            <a:pPr algn="ctr"/>
            <a:r>
              <a:rPr lang="es-EC" sz="1200" b="1" dirty="0">
                <a:solidFill>
                  <a:srgbClr val="000000"/>
                </a:solidFill>
              </a:rPr>
              <a:t>(Gary </a:t>
            </a:r>
            <a:r>
              <a:rPr lang="es-EC" sz="1200" b="1" dirty="0" err="1">
                <a:solidFill>
                  <a:srgbClr val="000000"/>
                </a:solidFill>
              </a:rPr>
              <a:t>Yukl</a:t>
            </a:r>
            <a:r>
              <a:rPr lang="es-EC" sz="1200" b="1" dirty="0">
                <a:solidFill>
                  <a:srgbClr val="000000"/>
                </a:solidFill>
              </a:rPr>
              <a:t>)</a:t>
            </a:r>
          </a:p>
        </p:txBody>
      </p:sp>
      <p:sp>
        <p:nvSpPr>
          <p:cNvPr id="42" name="Rectángulo 41"/>
          <p:cNvSpPr/>
          <p:nvPr/>
        </p:nvSpPr>
        <p:spPr>
          <a:xfrm>
            <a:off x="4986594" y="4380200"/>
            <a:ext cx="2215878" cy="1631216"/>
          </a:xfrm>
          <a:prstGeom prst="rect">
            <a:avLst/>
          </a:prstGeom>
        </p:spPr>
        <p:txBody>
          <a:bodyPr wrap="square">
            <a:spAutoFit/>
          </a:bodyPr>
          <a:lstStyle/>
          <a:p>
            <a:r>
              <a:rPr lang="es-EC" sz="1000" dirty="0"/>
              <a:t>• El </a:t>
            </a:r>
            <a:r>
              <a:rPr lang="es-EC" sz="1000" dirty="0" smtClean="0"/>
              <a:t>líder </a:t>
            </a:r>
            <a:r>
              <a:rPr lang="es-EC" sz="1000" dirty="0"/>
              <a:t>supervisa a las personas y, principalmente, las relaciones entre esas personas. Tiene la capacidad de preparar y entrenar al personal; y mantiene condiciones </a:t>
            </a:r>
            <a:r>
              <a:rPr lang="es-EC" sz="1000" dirty="0" smtClean="0"/>
              <a:t>adecuadas de </a:t>
            </a:r>
            <a:r>
              <a:rPr lang="es-EC" sz="1000" dirty="0"/>
              <a:t>trabajo.</a:t>
            </a:r>
          </a:p>
          <a:p>
            <a:r>
              <a:rPr lang="es-EC" sz="1000" dirty="0"/>
              <a:t>• El superior debe saber planear, tomar decisiones, elaboración, ejecución, fiscalización y controles presupuéstales.</a:t>
            </a:r>
          </a:p>
        </p:txBody>
      </p:sp>
      <p:sp>
        <p:nvSpPr>
          <p:cNvPr id="43" name="Rectángulo 42"/>
          <p:cNvSpPr/>
          <p:nvPr/>
        </p:nvSpPr>
        <p:spPr>
          <a:xfrm>
            <a:off x="1169462" y="4482745"/>
            <a:ext cx="2215878" cy="1631216"/>
          </a:xfrm>
          <a:prstGeom prst="rect">
            <a:avLst/>
          </a:prstGeom>
        </p:spPr>
        <p:txBody>
          <a:bodyPr wrap="square">
            <a:spAutoFit/>
          </a:bodyPr>
          <a:lstStyle/>
          <a:p>
            <a:r>
              <a:rPr lang="es-EC" sz="1000" dirty="0"/>
              <a:t>• </a:t>
            </a:r>
            <a:r>
              <a:rPr lang="es-EC" sz="1000" dirty="0" smtClean="0"/>
              <a:t>Capataz - Obrero</a:t>
            </a:r>
            <a:endParaRPr lang="es-EC" sz="1000" dirty="0"/>
          </a:p>
          <a:p>
            <a:r>
              <a:rPr lang="es-EC" sz="1000" dirty="0"/>
              <a:t>• El </a:t>
            </a:r>
            <a:r>
              <a:rPr lang="es-EC" sz="1000" dirty="0" smtClean="0"/>
              <a:t>capataz </a:t>
            </a:r>
            <a:r>
              <a:rPr lang="es-EC" sz="1000" dirty="0"/>
              <a:t>planteaba, controlaba, pensaba y mandaba el trabajo mientras que los trabajadores debían obedecer y ejecutar conforme al plan previsto. </a:t>
            </a:r>
          </a:p>
          <a:p>
            <a:r>
              <a:rPr lang="es-EC" sz="1000" dirty="0"/>
              <a:t>• El método establecido por el </a:t>
            </a:r>
            <a:r>
              <a:rPr lang="es-EC" sz="1000" dirty="0" smtClean="0"/>
              <a:t>capataz </a:t>
            </a:r>
            <a:r>
              <a:rPr lang="es-EC" sz="1000" dirty="0"/>
              <a:t>para realizar las tareas debía ser utilizado por los trabajadores sin cuestionarlo.</a:t>
            </a:r>
          </a:p>
        </p:txBody>
      </p:sp>
      <p:sp>
        <p:nvSpPr>
          <p:cNvPr id="44" name="Rectángulo 43"/>
          <p:cNvSpPr/>
          <p:nvPr/>
        </p:nvSpPr>
        <p:spPr>
          <a:xfrm>
            <a:off x="9188595" y="4499885"/>
            <a:ext cx="2592025" cy="1477328"/>
          </a:xfrm>
          <a:prstGeom prst="rect">
            <a:avLst/>
          </a:prstGeom>
        </p:spPr>
        <p:txBody>
          <a:bodyPr wrap="square">
            <a:spAutoFit/>
          </a:bodyPr>
          <a:lstStyle/>
          <a:p>
            <a:r>
              <a:rPr lang="es-EC" sz="1000" dirty="0"/>
              <a:t>• Desarrollar confianza en las personas. </a:t>
            </a:r>
          </a:p>
          <a:p>
            <a:r>
              <a:rPr lang="es-EC" sz="1000" dirty="0"/>
              <a:t>• Romper los hábitos, cambiando la forma de la organización. </a:t>
            </a:r>
          </a:p>
          <a:p>
            <a:r>
              <a:rPr lang="es-EC" sz="1000" dirty="0"/>
              <a:t>• Poseer ciertas competencias básicas; entre otras relación interpersonal, comunicación, liderazgo, motivación y resolución de conflictos; además, debe saber construir y dinamizar los equipos de trabajo.</a:t>
            </a:r>
          </a:p>
        </p:txBody>
      </p:sp>
      <p:sp>
        <p:nvSpPr>
          <p:cNvPr id="45" name="Rectángulo 44"/>
          <p:cNvSpPr/>
          <p:nvPr/>
        </p:nvSpPr>
        <p:spPr>
          <a:xfrm>
            <a:off x="3126833" y="764704"/>
            <a:ext cx="2215878" cy="1323439"/>
          </a:xfrm>
          <a:prstGeom prst="rect">
            <a:avLst/>
          </a:prstGeom>
        </p:spPr>
        <p:txBody>
          <a:bodyPr wrap="square">
            <a:spAutoFit/>
          </a:bodyPr>
          <a:lstStyle/>
          <a:p>
            <a:r>
              <a:rPr lang="es-EC" sz="1000" dirty="0"/>
              <a:t>Plena autoridad del líder sobre sus subordinados</a:t>
            </a:r>
            <a:r>
              <a:rPr lang="es-EC" sz="1000" dirty="0" smtClean="0"/>
              <a:t>.</a:t>
            </a:r>
          </a:p>
          <a:p>
            <a:r>
              <a:rPr lang="es-EC" sz="1000" dirty="0" smtClean="0"/>
              <a:t>• Definir la jerarquía, gobernada con normas claras y precisas.</a:t>
            </a:r>
          </a:p>
          <a:p>
            <a:r>
              <a:rPr lang="es-EC" sz="1000" dirty="0" smtClean="0"/>
              <a:t>• Distribución de actividades en términos de cargos y funciones.</a:t>
            </a:r>
          </a:p>
          <a:p>
            <a:r>
              <a:rPr lang="es-EC" sz="1000" dirty="0" smtClean="0"/>
              <a:t>• Subordinados especialistas en el cargo.</a:t>
            </a:r>
          </a:p>
        </p:txBody>
      </p:sp>
      <p:sp>
        <p:nvSpPr>
          <p:cNvPr id="46" name="Rectángulo 45"/>
          <p:cNvSpPr/>
          <p:nvPr/>
        </p:nvSpPr>
        <p:spPr>
          <a:xfrm>
            <a:off x="7172655" y="963305"/>
            <a:ext cx="2215878" cy="1169551"/>
          </a:xfrm>
          <a:prstGeom prst="rect">
            <a:avLst/>
          </a:prstGeom>
        </p:spPr>
        <p:txBody>
          <a:bodyPr wrap="square">
            <a:spAutoFit/>
          </a:bodyPr>
          <a:lstStyle/>
          <a:p>
            <a:r>
              <a:rPr lang="es-EC" sz="1000" dirty="0"/>
              <a:t>Principales rasgos:</a:t>
            </a:r>
          </a:p>
          <a:p>
            <a:r>
              <a:rPr lang="es-EC" sz="1000" dirty="0"/>
              <a:t>• Altos niveles de energía </a:t>
            </a:r>
          </a:p>
          <a:p>
            <a:r>
              <a:rPr lang="es-EC" sz="1000" dirty="0"/>
              <a:t>• Inteligencia, Intuición </a:t>
            </a:r>
          </a:p>
          <a:p>
            <a:r>
              <a:rPr lang="es-EC" sz="1000" dirty="0"/>
              <a:t>• Capacidad para prever y persuadir</a:t>
            </a:r>
          </a:p>
          <a:p>
            <a:r>
              <a:rPr lang="es-EC" sz="1000" dirty="0"/>
              <a:t>• Tolerancia al estrés</a:t>
            </a:r>
          </a:p>
          <a:p>
            <a:r>
              <a:rPr lang="es-EC" sz="1000" dirty="0"/>
              <a:t>• Integridad, Autoconfianza, Motivación</a:t>
            </a:r>
          </a:p>
        </p:txBody>
      </p:sp>
      <p:grpSp>
        <p:nvGrpSpPr>
          <p:cNvPr id="47" name="Grupo 25"/>
          <p:cNvGrpSpPr/>
          <p:nvPr/>
        </p:nvGrpSpPr>
        <p:grpSpPr>
          <a:xfrm>
            <a:off x="95534" y="109182"/>
            <a:ext cx="2429301" cy="807486"/>
            <a:chOff x="95534" y="109182"/>
            <a:chExt cx="2429301" cy="807486"/>
          </a:xfrm>
        </p:grpSpPr>
        <p:pic>
          <p:nvPicPr>
            <p:cNvPr id="48" name="Imagen 26">
              <a:extLst>
                <a:ext uri="{FF2B5EF4-FFF2-40B4-BE49-F238E27FC236}">
                  <a16:creationId xmlns:a16="http://schemas.microsoft.com/office/drawing/2014/main" xmlns="" id="{F423760E-867B-F845-BD70-22A4238927D3}"/>
                </a:ext>
              </a:extLst>
            </p:cNvPr>
            <p:cNvPicPr>
              <a:picLocks noChangeAspect="1"/>
            </p:cNvPicPr>
            <p:nvPr/>
          </p:nvPicPr>
          <p:blipFill>
            <a:blip r:embed="rId11"/>
            <a:stretch>
              <a:fillRect/>
            </a:stretch>
          </p:blipFill>
          <p:spPr>
            <a:xfrm>
              <a:off x="95534" y="109182"/>
              <a:ext cx="2429301" cy="807486"/>
            </a:xfrm>
            <a:prstGeom prst="rect">
              <a:avLst/>
            </a:prstGeom>
          </p:spPr>
        </p:pic>
        <p:sp>
          <p:nvSpPr>
            <p:cNvPr id="49" name="CuadroTexto 27"/>
            <p:cNvSpPr txBox="1"/>
            <p:nvPr/>
          </p:nvSpPr>
          <p:spPr>
            <a:xfrm>
              <a:off x="95534" y="294553"/>
              <a:ext cx="832514" cy="461665"/>
            </a:xfrm>
            <a:prstGeom prst="rect">
              <a:avLst/>
            </a:prstGeom>
            <a:noFill/>
          </p:spPr>
          <p:txBody>
            <a:bodyPr wrap="square" rtlCol="0">
              <a:spAutoFit/>
            </a:bodyPr>
            <a:lstStyle/>
            <a:p>
              <a:pPr algn="ctr"/>
              <a:r>
                <a:rPr lang="es-MX" sz="1200" b="1" dirty="0"/>
                <a:t>Capítulo I</a:t>
              </a:r>
            </a:p>
          </p:txBody>
        </p:sp>
      </p:grpSp>
      <p:sp>
        <p:nvSpPr>
          <p:cNvPr id="50" name="CuadroTexto 28"/>
          <p:cNvSpPr txBox="1"/>
          <p:nvPr/>
        </p:nvSpPr>
        <p:spPr>
          <a:xfrm>
            <a:off x="928048" y="342025"/>
            <a:ext cx="1596787" cy="523220"/>
          </a:xfrm>
          <a:prstGeom prst="rect">
            <a:avLst/>
          </a:prstGeom>
          <a:noFill/>
        </p:spPr>
        <p:txBody>
          <a:bodyPr wrap="square" rtlCol="0">
            <a:spAutoFit/>
          </a:bodyPr>
          <a:lstStyle/>
          <a:p>
            <a:r>
              <a:rPr lang="es-MX" sz="1400" b="1" dirty="0"/>
              <a:t>Marco teórico</a:t>
            </a:r>
          </a:p>
          <a:p>
            <a:r>
              <a:rPr lang="es-MX" sz="1400" b="1" dirty="0"/>
              <a:t>HD – T. Soporte</a:t>
            </a:r>
          </a:p>
        </p:txBody>
      </p:sp>
    </p:spTree>
    <p:extLst>
      <p:ext uri="{BB962C8B-B14F-4D97-AF65-F5344CB8AC3E}">
        <p14:creationId xmlns:p14="http://schemas.microsoft.com/office/powerpoint/2010/main" val="226192415"/>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8111430" y="44624"/>
            <a:ext cx="3936402" cy="817245"/>
          </a:xfrm>
          <a:prstGeom prst="flowChartAlternateProcess">
            <a:avLst/>
          </a:prstGeom>
          <a:ln w="28575">
            <a:solidFill>
              <a:srgbClr val="00DA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EC" sz="1400" dirty="0"/>
              <a:t>Identificar el marco teórico para realizar el estudio de las habilidades directivas y el clima organizacional.</a:t>
            </a:r>
            <a:endParaRPr lang="es-MX" sz="1400" dirty="0"/>
          </a:p>
        </p:txBody>
      </p:sp>
      <p:pic>
        <p:nvPicPr>
          <p:cNvPr id="5" name="Imagen 2" descr="Imagen que contiene cuarto&#10;&#10;Descripción generada con confianza muy alta">
            <a:extLst>
              <a:ext uri="{FF2B5EF4-FFF2-40B4-BE49-F238E27FC236}">
                <a16:creationId xmlns:a16="http://schemas.microsoft.com/office/drawing/2014/main" xmlns="" id="{AE78FB52-C311-4B69-9745-BB541BA820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901877">
            <a:off x="6977581" y="-91115"/>
            <a:ext cx="1288718" cy="866281"/>
          </a:xfrm>
          <a:prstGeom prst="rect">
            <a:avLst/>
          </a:prstGeom>
        </p:spPr>
      </p:pic>
      <p:sp>
        <p:nvSpPr>
          <p:cNvPr id="6" name="Elipse 5"/>
          <p:cNvSpPr/>
          <p:nvPr/>
        </p:nvSpPr>
        <p:spPr>
          <a:xfrm>
            <a:off x="7573724" y="151961"/>
            <a:ext cx="469709" cy="4448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1</a:t>
            </a:r>
          </a:p>
        </p:txBody>
      </p:sp>
      <p:pic>
        <p:nvPicPr>
          <p:cNvPr id="25" name="Picture 2" descr="Resultado de imagen para infografia plantillas vacias linea de tiempo&quot;"/>
          <p:cNvPicPr>
            <a:picLocks noChangeAspect="1" noChangeArrowheads="1"/>
          </p:cNvPicPr>
          <p:nvPr/>
        </p:nvPicPr>
        <p:blipFill rotWithShape="1">
          <a:blip r:embed="rId4">
            <a:clrChange>
              <a:clrFrom>
                <a:srgbClr val="F2F2F2"/>
              </a:clrFrom>
              <a:clrTo>
                <a:srgbClr val="F2F2F2">
                  <a:alpha val="0"/>
                </a:srgbClr>
              </a:clrTo>
            </a:clrChange>
            <a:extLst>
              <a:ext uri="{28A0092B-C50C-407E-A947-70E740481C1C}">
                <a14:useLocalDpi xmlns:a14="http://schemas.microsoft.com/office/drawing/2010/main" val="0"/>
              </a:ext>
            </a:extLst>
          </a:blip>
          <a:srcRect t="23473" b="18164"/>
          <a:stretch/>
        </p:blipFill>
        <p:spPr bwMode="auto">
          <a:xfrm>
            <a:off x="46534" y="1247551"/>
            <a:ext cx="12096000" cy="3990998"/>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414686" y="1381259"/>
            <a:ext cx="1080120" cy="39155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t>1954</a:t>
            </a:r>
          </a:p>
        </p:txBody>
      </p:sp>
      <p:sp>
        <p:nvSpPr>
          <p:cNvPr id="26" name="Rectángulo 25"/>
          <p:cNvSpPr/>
          <p:nvPr/>
        </p:nvSpPr>
        <p:spPr>
          <a:xfrm>
            <a:off x="3466974" y="4713284"/>
            <a:ext cx="1080000" cy="3924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t>1957</a:t>
            </a:r>
          </a:p>
        </p:txBody>
      </p:sp>
      <p:sp>
        <p:nvSpPr>
          <p:cNvPr id="27" name="Rectángulo 26"/>
          <p:cNvSpPr/>
          <p:nvPr/>
        </p:nvSpPr>
        <p:spPr>
          <a:xfrm>
            <a:off x="5554533" y="1381259"/>
            <a:ext cx="1080000" cy="392400"/>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t>1962</a:t>
            </a:r>
          </a:p>
        </p:txBody>
      </p:sp>
      <p:sp>
        <p:nvSpPr>
          <p:cNvPr id="28" name="Rectángulo 27"/>
          <p:cNvSpPr/>
          <p:nvPr/>
        </p:nvSpPr>
        <p:spPr>
          <a:xfrm>
            <a:off x="9623598" y="1375396"/>
            <a:ext cx="1080000" cy="392400"/>
          </a:xfrm>
          <a:prstGeom prst="rect">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t>1980</a:t>
            </a:r>
          </a:p>
        </p:txBody>
      </p:sp>
      <p:sp>
        <p:nvSpPr>
          <p:cNvPr id="29" name="Rectángulo 28"/>
          <p:cNvSpPr/>
          <p:nvPr/>
        </p:nvSpPr>
        <p:spPr>
          <a:xfrm>
            <a:off x="7603783" y="4713284"/>
            <a:ext cx="1080000" cy="392400"/>
          </a:xfrm>
          <a:prstGeom prst="rect">
            <a:avLst/>
          </a:prstGeom>
          <a:solidFill>
            <a:srgbClr val="9900FF"/>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t>1970</a:t>
            </a:r>
          </a:p>
        </p:txBody>
      </p:sp>
      <p:grpSp>
        <p:nvGrpSpPr>
          <p:cNvPr id="4" name="Grupo 25"/>
          <p:cNvGrpSpPr/>
          <p:nvPr/>
        </p:nvGrpSpPr>
        <p:grpSpPr>
          <a:xfrm>
            <a:off x="95534" y="109182"/>
            <a:ext cx="2429301" cy="807486"/>
            <a:chOff x="95534" y="109182"/>
            <a:chExt cx="2429301" cy="807486"/>
          </a:xfrm>
        </p:grpSpPr>
        <p:pic>
          <p:nvPicPr>
            <p:cNvPr id="36" name="Imagen 26">
              <a:extLst>
                <a:ext uri="{FF2B5EF4-FFF2-40B4-BE49-F238E27FC236}">
                  <a16:creationId xmlns:a16="http://schemas.microsoft.com/office/drawing/2014/main" xmlns="" id="{F423760E-867B-F845-BD70-22A4238927D3}"/>
                </a:ext>
              </a:extLst>
            </p:cNvPr>
            <p:cNvPicPr>
              <a:picLocks noChangeAspect="1"/>
            </p:cNvPicPr>
            <p:nvPr/>
          </p:nvPicPr>
          <p:blipFill>
            <a:blip r:embed="rId5"/>
            <a:stretch>
              <a:fillRect/>
            </a:stretch>
          </p:blipFill>
          <p:spPr>
            <a:xfrm>
              <a:off x="95534" y="109182"/>
              <a:ext cx="2429301" cy="807486"/>
            </a:xfrm>
            <a:prstGeom prst="rect">
              <a:avLst/>
            </a:prstGeom>
          </p:spPr>
        </p:pic>
        <p:sp>
          <p:nvSpPr>
            <p:cNvPr id="37" name="CuadroTexto 27"/>
            <p:cNvSpPr txBox="1"/>
            <p:nvPr/>
          </p:nvSpPr>
          <p:spPr>
            <a:xfrm>
              <a:off x="95534" y="294553"/>
              <a:ext cx="832514" cy="461665"/>
            </a:xfrm>
            <a:prstGeom prst="rect">
              <a:avLst/>
            </a:prstGeom>
            <a:noFill/>
          </p:spPr>
          <p:txBody>
            <a:bodyPr wrap="square" rtlCol="0">
              <a:spAutoFit/>
            </a:bodyPr>
            <a:lstStyle/>
            <a:p>
              <a:pPr algn="ctr"/>
              <a:r>
                <a:rPr lang="es-MX" sz="1200" b="1" dirty="0"/>
                <a:t>Capítulo I</a:t>
              </a:r>
            </a:p>
          </p:txBody>
        </p:sp>
      </p:grpSp>
      <p:sp>
        <p:nvSpPr>
          <p:cNvPr id="39" name="Rectángulo 3"/>
          <p:cNvSpPr/>
          <p:nvPr/>
        </p:nvSpPr>
        <p:spPr>
          <a:xfrm>
            <a:off x="1147420" y="3937602"/>
            <a:ext cx="1980000" cy="461665"/>
          </a:xfrm>
          <a:prstGeom prst="rect">
            <a:avLst/>
          </a:prstGeom>
        </p:spPr>
        <p:txBody>
          <a:bodyPr wrap="square">
            <a:spAutoFit/>
          </a:bodyPr>
          <a:lstStyle/>
          <a:p>
            <a:pPr algn="ctr"/>
            <a:r>
              <a:rPr lang="es-EC" sz="1200" b="1" dirty="0">
                <a:solidFill>
                  <a:srgbClr val="000000"/>
                </a:solidFill>
              </a:rPr>
              <a:t>T. Neoclásica</a:t>
            </a:r>
          </a:p>
          <a:p>
            <a:pPr algn="ctr"/>
            <a:r>
              <a:rPr lang="es-EC" sz="1200" b="1" dirty="0">
                <a:solidFill>
                  <a:srgbClr val="000000"/>
                </a:solidFill>
              </a:rPr>
              <a:t>(Peter F. Drucker)</a:t>
            </a:r>
            <a:endParaRPr lang="es-EC" sz="1200" dirty="0"/>
          </a:p>
        </p:txBody>
      </p:sp>
      <p:sp>
        <p:nvSpPr>
          <p:cNvPr id="51" name="Rectángulo 36"/>
          <p:cNvSpPr/>
          <p:nvPr/>
        </p:nvSpPr>
        <p:spPr>
          <a:xfrm>
            <a:off x="5452142" y="3921186"/>
            <a:ext cx="1558702" cy="646331"/>
          </a:xfrm>
          <a:prstGeom prst="rect">
            <a:avLst/>
          </a:prstGeom>
        </p:spPr>
        <p:txBody>
          <a:bodyPr wrap="square">
            <a:spAutoFit/>
          </a:bodyPr>
          <a:lstStyle/>
          <a:p>
            <a:r>
              <a:rPr lang="es-EC" sz="1200" b="1" dirty="0">
                <a:solidFill>
                  <a:srgbClr val="000000"/>
                </a:solidFill>
              </a:rPr>
              <a:t>Desarrollo Organizacional</a:t>
            </a:r>
          </a:p>
          <a:p>
            <a:r>
              <a:rPr lang="es-EC" sz="1200" b="1" dirty="0">
                <a:solidFill>
                  <a:srgbClr val="000000"/>
                </a:solidFill>
              </a:rPr>
              <a:t>(Lewin </a:t>
            </a:r>
            <a:r>
              <a:rPr lang="es-EC" sz="1200" b="1" dirty="0" err="1">
                <a:solidFill>
                  <a:srgbClr val="000000"/>
                </a:solidFill>
              </a:rPr>
              <a:t>Kurt</a:t>
            </a:r>
            <a:r>
              <a:rPr lang="es-EC" sz="1200" b="1" dirty="0">
                <a:solidFill>
                  <a:srgbClr val="000000"/>
                </a:solidFill>
              </a:rPr>
              <a:t>)</a:t>
            </a:r>
          </a:p>
        </p:txBody>
      </p:sp>
      <p:sp>
        <p:nvSpPr>
          <p:cNvPr id="38" name="Rectángulo 37"/>
          <p:cNvSpPr/>
          <p:nvPr/>
        </p:nvSpPr>
        <p:spPr>
          <a:xfrm>
            <a:off x="9335566" y="3985319"/>
            <a:ext cx="1856101" cy="461665"/>
          </a:xfrm>
          <a:prstGeom prst="rect">
            <a:avLst/>
          </a:prstGeom>
        </p:spPr>
        <p:txBody>
          <a:bodyPr wrap="square">
            <a:spAutoFit/>
          </a:bodyPr>
          <a:lstStyle/>
          <a:p>
            <a:r>
              <a:rPr lang="es-EC" sz="1200" b="1" dirty="0">
                <a:solidFill>
                  <a:srgbClr val="000000"/>
                </a:solidFill>
              </a:rPr>
              <a:t>T. de las Relaciones</a:t>
            </a:r>
          </a:p>
          <a:p>
            <a:r>
              <a:rPr lang="es-EC" sz="1200" b="1" dirty="0">
                <a:solidFill>
                  <a:srgbClr val="000000"/>
                </a:solidFill>
              </a:rPr>
              <a:t>(Mary Parker </a:t>
            </a:r>
            <a:r>
              <a:rPr lang="es-EC" sz="1200" b="1" dirty="0" err="1">
                <a:solidFill>
                  <a:srgbClr val="000000"/>
                </a:solidFill>
              </a:rPr>
              <a:t>Follet</a:t>
            </a:r>
            <a:r>
              <a:rPr lang="es-EC" sz="1200" b="1" dirty="0">
                <a:solidFill>
                  <a:srgbClr val="000000"/>
                </a:solidFill>
              </a:rPr>
              <a:t>)</a:t>
            </a:r>
          </a:p>
        </p:txBody>
      </p:sp>
      <p:sp>
        <p:nvSpPr>
          <p:cNvPr id="40" name="Rectángulo 39"/>
          <p:cNvSpPr/>
          <p:nvPr/>
        </p:nvSpPr>
        <p:spPr>
          <a:xfrm>
            <a:off x="3032928" y="1952121"/>
            <a:ext cx="1931479" cy="461665"/>
          </a:xfrm>
          <a:prstGeom prst="rect">
            <a:avLst/>
          </a:prstGeom>
        </p:spPr>
        <p:txBody>
          <a:bodyPr wrap="square">
            <a:spAutoFit/>
          </a:bodyPr>
          <a:lstStyle/>
          <a:p>
            <a:pPr algn="ctr"/>
            <a:r>
              <a:rPr lang="es-EC" sz="1200" b="1" dirty="0">
                <a:solidFill>
                  <a:srgbClr val="000000"/>
                </a:solidFill>
              </a:rPr>
              <a:t>T. Del Comportamiento</a:t>
            </a:r>
          </a:p>
          <a:p>
            <a:pPr algn="ctr"/>
            <a:r>
              <a:rPr lang="es-EC" sz="1200" b="1" dirty="0">
                <a:solidFill>
                  <a:srgbClr val="000000"/>
                </a:solidFill>
              </a:rPr>
              <a:t>(Douglas </a:t>
            </a:r>
            <a:r>
              <a:rPr lang="es-EC" sz="1200" b="1" dirty="0" err="1">
                <a:solidFill>
                  <a:srgbClr val="000000"/>
                </a:solidFill>
              </a:rPr>
              <a:t>McGregor</a:t>
            </a:r>
            <a:r>
              <a:rPr lang="es-EC" sz="1200" b="1" dirty="0">
                <a:solidFill>
                  <a:srgbClr val="000000"/>
                </a:solidFill>
              </a:rPr>
              <a:t>)</a:t>
            </a:r>
          </a:p>
        </p:txBody>
      </p:sp>
      <p:sp>
        <p:nvSpPr>
          <p:cNvPr id="41" name="Rectángulo 40"/>
          <p:cNvSpPr/>
          <p:nvPr/>
        </p:nvSpPr>
        <p:spPr>
          <a:xfrm>
            <a:off x="7256370" y="2022090"/>
            <a:ext cx="1791164" cy="461665"/>
          </a:xfrm>
          <a:prstGeom prst="rect">
            <a:avLst/>
          </a:prstGeom>
        </p:spPr>
        <p:txBody>
          <a:bodyPr wrap="square">
            <a:spAutoFit/>
          </a:bodyPr>
          <a:lstStyle/>
          <a:p>
            <a:pPr algn="ctr"/>
            <a:r>
              <a:rPr lang="es-EC" sz="1200" b="1" dirty="0">
                <a:solidFill>
                  <a:srgbClr val="000000"/>
                </a:solidFill>
              </a:rPr>
              <a:t>T. de la Influencia</a:t>
            </a:r>
          </a:p>
          <a:p>
            <a:pPr algn="ctr"/>
            <a:r>
              <a:rPr lang="es-EC" sz="1200" b="1" dirty="0">
                <a:solidFill>
                  <a:srgbClr val="000000"/>
                </a:solidFill>
              </a:rPr>
              <a:t>(James C. Maxwell)</a:t>
            </a:r>
          </a:p>
        </p:txBody>
      </p:sp>
      <p:sp>
        <p:nvSpPr>
          <p:cNvPr id="42" name="Rectángulo 41"/>
          <p:cNvSpPr/>
          <p:nvPr/>
        </p:nvSpPr>
        <p:spPr>
          <a:xfrm>
            <a:off x="4988070" y="4481825"/>
            <a:ext cx="2215878" cy="1323439"/>
          </a:xfrm>
          <a:prstGeom prst="rect">
            <a:avLst/>
          </a:prstGeom>
        </p:spPr>
        <p:txBody>
          <a:bodyPr wrap="square">
            <a:spAutoFit/>
          </a:bodyPr>
          <a:lstStyle/>
          <a:p>
            <a:r>
              <a:rPr lang="es-EC" sz="1000" dirty="0"/>
              <a:t>• Promover valores a personas, grupos o a toda la </a:t>
            </a:r>
            <a:r>
              <a:rPr lang="es-EC" sz="1000" dirty="0" smtClean="0"/>
              <a:t>organización</a:t>
            </a:r>
          </a:p>
          <a:p>
            <a:r>
              <a:rPr lang="es-EC" sz="1000" dirty="0" smtClean="0"/>
              <a:t>• </a:t>
            </a:r>
            <a:r>
              <a:rPr lang="es-EC" sz="1000" dirty="0"/>
              <a:t>Establecer una mentalidad abierta, democrática y participativa. </a:t>
            </a:r>
          </a:p>
          <a:p>
            <a:r>
              <a:rPr lang="es-EC" sz="1000" dirty="0" smtClean="0"/>
              <a:t>• Centrar </a:t>
            </a:r>
            <a:r>
              <a:rPr lang="es-EC" sz="1000" dirty="0"/>
              <a:t>su atención en el bienestar de las personas, promoviendo valores y actitudes de cambio a sus subordinados. </a:t>
            </a:r>
          </a:p>
        </p:txBody>
      </p:sp>
      <p:sp>
        <p:nvSpPr>
          <p:cNvPr id="43" name="Rectángulo 42"/>
          <p:cNvSpPr/>
          <p:nvPr/>
        </p:nvSpPr>
        <p:spPr>
          <a:xfrm>
            <a:off x="1145769" y="4360712"/>
            <a:ext cx="2215878" cy="1323439"/>
          </a:xfrm>
          <a:prstGeom prst="rect">
            <a:avLst/>
          </a:prstGeom>
        </p:spPr>
        <p:txBody>
          <a:bodyPr wrap="square">
            <a:spAutoFit/>
          </a:bodyPr>
          <a:lstStyle/>
          <a:p>
            <a:r>
              <a:rPr lang="es-EC" sz="1000" dirty="0"/>
              <a:t>Los administradores deben</a:t>
            </a:r>
            <a:r>
              <a:rPr lang="es-EC" sz="1000" dirty="0" smtClean="0"/>
              <a:t>:</a:t>
            </a:r>
            <a:endParaRPr lang="es-EC" sz="1000" dirty="0"/>
          </a:p>
          <a:p>
            <a:r>
              <a:rPr lang="es-EC" sz="1000" dirty="0"/>
              <a:t>• Planear, dirigir y controlar tanto las operaciones del negocio como a los subordinados. </a:t>
            </a:r>
          </a:p>
          <a:p>
            <a:r>
              <a:rPr lang="es-EC" sz="1000" dirty="0"/>
              <a:t>• Establecer planes y directrices a seguir por los subordinados. </a:t>
            </a:r>
          </a:p>
          <a:p>
            <a:r>
              <a:rPr lang="es-EC" sz="1000" dirty="0"/>
              <a:t>• Establecer estándares de observación y desempeño.</a:t>
            </a:r>
          </a:p>
        </p:txBody>
      </p:sp>
      <p:sp>
        <p:nvSpPr>
          <p:cNvPr id="44" name="Rectángulo 43"/>
          <p:cNvSpPr/>
          <p:nvPr/>
        </p:nvSpPr>
        <p:spPr>
          <a:xfrm>
            <a:off x="9155677" y="4451304"/>
            <a:ext cx="2215878" cy="1169551"/>
          </a:xfrm>
          <a:prstGeom prst="rect">
            <a:avLst/>
          </a:prstGeom>
        </p:spPr>
        <p:txBody>
          <a:bodyPr wrap="square">
            <a:spAutoFit/>
          </a:bodyPr>
          <a:lstStyle/>
          <a:p>
            <a:r>
              <a:rPr lang="es-EC" sz="1000" dirty="0"/>
              <a:t>• Liderazgo Transformacional: Desarrollar la habilidad de dirección por si solos. </a:t>
            </a:r>
          </a:p>
          <a:p>
            <a:r>
              <a:rPr lang="es-EC" sz="1000" dirty="0"/>
              <a:t>• Liderazgo Transaccional: Se premia o se castiga en relación al grado de cumplimiento de las metas. </a:t>
            </a:r>
          </a:p>
        </p:txBody>
      </p:sp>
      <p:sp>
        <p:nvSpPr>
          <p:cNvPr id="45" name="Rectángulo 44"/>
          <p:cNvSpPr/>
          <p:nvPr/>
        </p:nvSpPr>
        <p:spPr>
          <a:xfrm>
            <a:off x="3032928" y="612930"/>
            <a:ext cx="2215878" cy="1323439"/>
          </a:xfrm>
          <a:prstGeom prst="rect">
            <a:avLst/>
          </a:prstGeom>
        </p:spPr>
        <p:txBody>
          <a:bodyPr wrap="square">
            <a:spAutoFit/>
          </a:bodyPr>
          <a:lstStyle/>
          <a:p>
            <a:r>
              <a:rPr lang="es-EC" sz="1000" dirty="0"/>
              <a:t>Se enfoca en lo que hacen los líderes para llevar a cabo su trabajo o dirección. </a:t>
            </a:r>
          </a:p>
          <a:p>
            <a:r>
              <a:rPr lang="es-EC" sz="1000" dirty="0"/>
              <a:t>• Cómo organizan el trabajo y definen roles y obligaciones. </a:t>
            </a:r>
          </a:p>
          <a:p>
            <a:r>
              <a:rPr lang="es-EC" sz="1000" dirty="0"/>
              <a:t>• El mantenimiento y mejora de las relaciones entre el líder y sus seguidores.</a:t>
            </a:r>
          </a:p>
        </p:txBody>
      </p:sp>
      <p:sp>
        <p:nvSpPr>
          <p:cNvPr id="46" name="Rectángulo 45"/>
          <p:cNvSpPr/>
          <p:nvPr/>
        </p:nvSpPr>
        <p:spPr>
          <a:xfrm>
            <a:off x="7203948" y="980728"/>
            <a:ext cx="2215878" cy="1169551"/>
          </a:xfrm>
          <a:prstGeom prst="rect">
            <a:avLst/>
          </a:prstGeom>
        </p:spPr>
        <p:txBody>
          <a:bodyPr wrap="square">
            <a:spAutoFit/>
          </a:bodyPr>
          <a:lstStyle/>
          <a:p>
            <a:r>
              <a:rPr lang="es-EC" sz="1000" dirty="0"/>
              <a:t>Maxwell propone siete cualidades que poseen los líderes carismáticos; amor por la vida, valoran a las personas, dan esperanza, comparten, piensan en los demás, estilo propio, hacen el bien.</a:t>
            </a:r>
          </a:p>
        </p:txBody>
      </p:sp>
      <p:pic>
        <p:nvPicPr>
          <p:cNvPr id="47" name="Imagen 46"/>
          <p:cNvPicPr>
            <a:picLocks noChangeAspect="1"/>
          </p:cNvPicPr>
          <p:nvPr/>
        </p:nvPicPr>
        <p:blipFill>
          <a:blip r:embed="rId6"/>
          <a:stretch>
            <a:fillRect/>
          </a:stretch>
        </p:blipFill>
        <p:spPr>
          <a:xfrm>
            <a:off x="3399296" y="2432983"/>
            <a:ext cx="1130610" cy="1440000"/>
          </a:xfrm>
          <a:prstGeom prst="roundRect">
            <a:avLst/>
          </a:prstGeom>
        </p:spPr>
      </p:pic>
      <p:pic>
        <p:nvPicPr>
          <p:cNvPr id="48" name="Imagen 47"/>
          <p:cNvPicPr>
            <a:picLocks noChangeAspect="1"/>
          </p:cNvPicPr>
          <p:nvPr/>
        </p:nvPicPr>
        <p:blipFill>
          <a:blip r:embed="rId7"/>
          <a:stretch>
            <a:fillRect/>
          </a:stretch>
        </p:blipFill>
        <p:spPr>
          <a:xfrm>
            <a:off x="7512024" y="2432983"/>
            <a:ext cx="1263484" cy="1440000"/>
          </a:xfrm>
          <a:prstGeom prst="roundRect">
            <a:avLst/>
          </a:prstGeom>
        </p:spPr>
      </p:pic>
      <p:pic>
        <p:nvPicPr>
          <p:cNvPr id="49" name="Imagen 48"/>
          <p:cNvPicPr>
            <a:picLocks noChangeAspect="1"/>
          </p:cNvPicPr>
          <p:nvPr/>
        </p:nvPicPr>
        <p:blipFill>
          <a:blip r:embed="rId8"/>
          <a:stretch>
            <a:fillRect/>
          </a:stretch>
        </p:blipFill>
        <p:spPr>
          <a:xfrm>
            <a:off x="1320596" y="2493056"/>
            <a:ext cx="1246218" cy="1440000"/>
          </a:xfrm>
          <a:prstGeom prst="roundRect">
            <a:avLst/>
          </a:prstGeom>
        </p:spPr>
      </p:pic>
      <p:pic>
        <p:nvPicPr>
          <p:cNvPr id="50" name="Imagen 49"/>
          <p:cNvPicPr>
            <a:picLocks noChangeAspect="1"/>
          </p:cNvPicPr>
          <p:nvPr/>
        </p:nvPicPr>
        <p:blipFill>
          <a:blip r:embed="rId9"/>
          <a:stretch>
            <a:fillRect/>
          </a:stretch>
        </p:blipFill>
        <p:spPr>
          <a:xfrm>
            <a:off x="5295458" y="2492896"/>
            <a:ext cx="1591836" cy="1440000"/>
          </a:xfrm>
          <a:prstGeom prst="roundRect">
            <a:avLst/>
          </a:prstGeom>
        </p:spPr>
      </p:pic>
      <p:pic>
        <p:nvPicPr>
          <p:cNvPr id="52" name="Imagen 51" descr="Resultado de imagen para mary parker follet&quo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47665" y="2492896"/>
            <a:ext cx="1059531" cy="1440000"/>
          </a:xfrm>
          <a:prstGeom prst="roundRect">
            <a:avLst/>
          </a:prstGeom>
          <a:noFill/>
          <a:extLst>
            <a:ext uri="{909E8E84-426E-40DD-AFC4-6F175D3DCCD1}">
              <a14:hiddenFill xmlns:a14="http://schemas.microsoft.com/office/drawing/2010/main">
                <a:solidFill>
                  <a:srgbClr val="FFFFFF"/>
                </a:solidFill>
              </a14:hiddenFill>
            </a:ext>
          </a:extLst>
        </p:spPr>
      </p:pic>
      <p:sp>
        <p:nvSpPr>
          <p:cNvPr id="31" name="CuadroTexto 28"/>
          <p:cNvSpPr txBox="1"/>
          <p:nvPr/>
        </p:nvSpPr>
        <p:spPr>
          <a:xfrm>
            <a:off x="928048" y="342025"/>
            <a:ext cx="1596787" cy="523220"/>
          </a:xfrm>
          <a:prstGeom prst="rect">
            <a:avLst/>
          </a:prstGeom>
          <a:noFill/>
        </p:spPr>
        <p:txBody>
          <a:bodyPr wrap="square" rtlCol="0">
            <a:spAutoFit/>
          </a:bodyPr>
          <a:lstStyle/>
          <a:p>
            <a:r>
              <a:rPr lang="es-MX" sz="1400" b="1" dirty="0"/>
              <a:t>Marco teórico</a:t>
            </a:r>
          </a:p>
          <a:p>
            <a:r>
              <a:rPr lang="es-MX" sz="1400" b="1" dirty="0"/>
              <a:t>HD – T. Soporte</a:t>
            </a:r>
          </a:p>
        </p:txBody>
      </p:sp>
    </p:spTree>
    <p:extLst>
      <p:ext uri="{BB962C8B-B14F-4D97-AF65-F5344CB8AC3E}">
        <p14:creationId xmlns:p14="http://schemas.microsoft.com/office/powerpoint/2010/main" val="1093676992"/>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1"/>
          <p:cNvGrpSpPr/>
          <p:nvPr/>
        </p:nvGrpSpPr>
        <p:grpSpPr>
          <a:xfrm>
            <a:off x="95534" y="109182"/>
            <a:ext cx="2429301" cy="807486"/>
            <a:chOff x="95534" y="109182"/>
            <a:chExt cx="2429301" cy="807486"/>
          </a:xfrm>
        </p:grpSpPr>
        <p:pic>
          <p:nvPicPr>
            <p:cNvPr id="7" name="Imagen 6">
              <a:extLst>
                <a:ext uri="{FF2B5EF4-FFF2-40B4-BE49-F238E27FC236}">
                  <a16:creationId xmlns:a16="http://schemas.microsoft.com/office/drawing/2014/main" xmlns="" id="{F423760E-867B-F845-BD70-22A4238927D3}"/>
                </a:ext>
              </a:extLst>
            </p:cNvPr>
            <p:cNvPicPr>
              <a:picLocks noChangeAspect="1"/>
            </p:cNvPicPr>
            <p:nvPr/>
          </p:nvPicPr>
          <p:blipFill>
            <a:blip r:embed="rId3"/>
            <a:stretch>
              <a:fillRect/>
            </a:stretch>
          </p:blipFill>
          <p:spPr>
            <a:xfrm>
              <a:off x="95534" y="109182"/>
              <a:ext cx="2429301" cy="807486"/>
            </a:xfrm>
            <a:prstGeom prst="rect">
              <a:avLst/>
            </a:prstGeom>
          </p:spPr>
        </p:pic>
        <p:sp>
          <p:nvSpPr>
            <p:cNvPr id="8" name="CuadroTexto 7"/>
            <p:cNvSpPr txBox="1"/>
            <p:nvPr/>
          </p:nvSpPr>
          <p:spPr>
            <a:xfrm>
              <a:off x="95534" y="294553"/>
              <a:ext cx="832514" cy="461665"/>
            </a:xfrm>
            <a:prstGeom prst="rect">
              <a:avLst/>
            </a:prstGeom>
            <a:noFill/>
          </p:spPr>
          <p:txBody>
            <a:bodyPr wrap="square" rtlCol="0">
              <a:spAutoFit/>
            </a:bodyPr>
            <a:lstStyle/>
            <a:p>
              <a:pPr algn="ctr"/>
              <a:r>
                <a:rPr lang="es-MX" sz="1200" b="1" dirty="0"/>
                <a:t>Capítulo I</a:t>
              </a:r>
            </a:p>
          </p:txBody>
        </p:sp>
        <p:sp>
          <p:nvSpPr>
            <p:cNvPr id="9" name="CuadroTexto 8"/>
            <p:cNvSpPr txBox="1"/>
            <p:nvPr/>
          </p:nvSpPr>
          <p:spPr>
            <a:xfrm>
              <a:off x="928048" y="332656"/>
              <a:ext cx="1596787" cy="523220"/>
            </a:xfrm>
            <a:prstGeom prst="rect">
              <a:avLst/>
            </a:prstGeom>
            <a:noFill/>
          </p:spPr>
          <p:txBody>
            <a:bodyPr wrap="square" rtlCol="0">
              <a:spAutoFit/>
            </a:bodyPr>
            <a:lstStyle/>
            <a:p>
              <a:r>
                <a:rPr lang="es-MX" sz="1400" b="1" dirty="0"/>
                <a:t>Marco teórico</a:t>
              </a:r>
            </a:p>
            <a:p>
              <a:r>
                <a:rPr lang="es-MX" sz="1400" b="1" dirty="0"/>
                <a:t>HD - Concepto</a:t>
              </a:r>
            </a:p>
          </p:txBody>
        </p:sp>
      </p:grpSp>
      <p:sp>
        <p:nvSpPr>
          <p:cNvPr id="5" name="Rectángulo 4"/>
          <p:cNvSpPr/>
          <p:nvPr/>
        </p:nvSpPr>
        <p:spPr>
          <a:xfrm>
            <a:off x="10033043" y="1657051"/>
            <a:ext cx="2071747" cy="830997"/>
          </a:xfrm>
          <a:prstGeom prst="rect">
            <a:avLst/>
          </a:prstGeom>
        </p:spPr>
        <p:txBody>
          <a:bodyPr wrap="square">
            <a:spAutoFit/>
          </a:bodyPr>
          <a:lstStyle/>
          <a:p>
            <a:r>
              <a:rPr lang="es-EC" sz="1200" dirty="0">
                <a:ea typeface="Calibri" panose="020F0502020204030204" pitchFamily="34" charset="0"/>
              </a:rPr>
              <a:t>Directivos que incorporen sus habilidades y conocimientos a los procesos de la empresa.</a:t>
            </a:r>
            <a:endParaRPr lang="es-EC" sz="1200" dirty="0"/>
          </a:p>
        </p:txBody>
      </p:sp>
      <p:sp>
        <p:nvSpPr>
          <p:cNvPr id="12" name="Rectángulo 11"/>
          <p:cNvSpPr/>
          <p:nvPr/>
        </p:nvSpPr>
        <p:spPr>
          <a:xfrm>
            <a:off x="10036875" y="2992360"/>
            <a:ext cx="2067915" cy="1200329"/>
          </a:xfrm>
          <a:prstGeom prst="rect">
            <a:avLst/>
          </a:prstGeom>
        </p:spPr>
        <p:txBody>
          <a:bodyPr wrap="square">
            <a:spAutoFit/>
          </a:bodyPr>
          <a:lstStyle/>
          <a:p>
            <a:r>
              <a:rPr lang="es-EC" sz="1200" dirty="0">
                <a:ea typeface="Calibri" panose="020F0502020204030204" pitchFamily="34" charset="0"/>
              </a:rPr>
              <a:t>Las competencias y habilidades directivas son un punto clave de creación de valor y desarrollo de las organizaciones para liderar y competir en el mercado.</a:t>
            </a:r>
            <a:endParaRPr lang="es-EC" sz="1200" dirty="0"/>
          </a:p>
        </p:txBody>
      </p:sp>
      <p:pic>
        <p:nvPicPr>
          <p:cNvPr id="3082" name="Picture 10" descr="Imagen relacionada"/>
          <p:cNvPicPr>
            <a:picLocks noChangeAspect="1" noChangeArrowheads="1"/>
          </p:cNvPicPr>
          <p:nvPr/>
        </p:nvPicPr>
        <p:blipFill rotWithShape="1">
          <a:blip r:embed="rId4">
            <a:extLst>
              <a:ext uri="{28A0092B-C50C-407E-A947-70E740481C1C}">
                <a14:useLocalDpi xmlns:a14="http://schemas.microsoft.com/office/drawing/2010/main" val="0"/>
              </a:ext>
            </a:extLst>
          </a:blip>
          <a:srcRect l="9500" t="10786" r="8038" b="15206"/>
          <a:stretch/>
        </p:blipFill>
        <p:spPr bwMode="auto">
          <a:xfrm>
            <a:off x="928048" y="1268760"/>
            <a:ext cx="7272808" cy="4944669"/>
          </a:xfrm>
          <a:prstGeom prst="rect">
            <a:avLst/>
          </a:prstGeom>
          <a:noFill/>
          <a:extLst>
            <a:ext uri="{909E8E84-426E-40DD-AFC4-6F175D3DCCD1}">
              <a14:hiddenFill xmlns:a14="http://schemas.microsoft.com/office/drawing/2010/main">
                <a:solidFill>
                  <a:srgbClr val="FFFFFF"/>
                </a:solidFill>
              </a14:hiddenFill>
            </a:ext>
          </a:extLst>
        </p:spPr>
      </p:pic>
      <p:sp>
        <p:nvSpPr>
          <p:cNvPr id="23" name="Rectángulo 22"/>
          <p:cNvSpPr/>
          <p:nvPr/>
        </p:nvSpPr>
        <p:spPr>
          <a:xfrm>
            <a:off x="928048" y="5483923"/>
            <a:ext cx="6984776" cy="307777"/>
          </a:xfrm>
          <a:prstGeom prst="rect">
            <a:avLst/>
          </a:prstGeom>
        </p:spPr>
        <p:txBody>
          <a:bodyPr wrap="square">
            <a:spAutoFit/>
          </a:bodyPr>
          <a:lstStyle/>
          <a:p>
            <a:pPr algn="ctr"/>
            <a:r>
              <a:rPr lang="es-EC" sz="1400" dirty="0">
                <a:solidFill>
                  <a:schemeClr val="bg1"/>
                </a:solidFill>
                <a:ea typeface="Calibri" panose="020F0502020204030204" pitchFamily="34" charset="0"/>
              </a:rPr>
              <a:t>Las habilidades directivas son un conjunto de conocimientos</a:t>
            </a:r>
            <a:endParaRPr lang="es-EC" sz="1400" dirty="0">
              <a:solidFill>
                <a:schemeClr val="bg1"/>
              </a:solidFill>
            </a:endParaRPr>
          </a:p>
        </p:txBody>
      </p:sp>
      <p:pic>
        <p:nvPicPr>
          <p:cNvPr id="11" name="Picture 4" descr="Resultado de imagen para lider animado&quo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0129" t="8448" r="5725" b="33979"/>
          <a:stretch/>
        </p:blipFill>
        <p:spPr bwMode="auto">
          <a:xfrm>
            <a:off x="3986775" y="79913"/>
            <a:ext cx="1155353" cy="1352609"/>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p:cNvSpPr/>
          <p:nvPr/>
        </p:nvSpPr>
        <p:spPr>
          <a:xfrm>
            <a:off x="1751430" y="4478477"/>
            <a:ext cx="5567912" cy="523220"/>
          </a:xfrm>
          <a:prstGeom prst="rect">
            <a:avLst/>
          </a:prstGeom>
        </p:spPr>
        <p:txBody>
          <a:bodyPr wrap="square">
            <a:spAutoFit/>
          </a:bodyPr>
          <a:lstStyle/>
          <a:p>
            <a:pPr algn="ctr"/>
            <a:r>
              <a:rPr lang="es-EC" sz="1400" dirty="0">
                <a:solidFill>
                  <a:schemeClr val="bg1"/>
                </a:solidFill>
              </a:rPr>
              <a:t>Se relacionan con el liderazgo; roles y funciones que deben tener los directivos de las organizaciones</a:t>
            </a:r>
          </a:p>
        </p:txBody>
      </p:sp>
      <p:sp>
        <p:nvSpPr>
          <p:cNvPr id="20" name="Rectángulo 19"/>
          <p:cNvSpPr/>
          <p:nvPr/>
        </p:nvSpPr>
        <p:spPr>
          <a:xfrm>
            <a:off x="2206774" y="3501008"/>
            <a:ext cx="4464496" cy="738664"/>
          </a:xfrm>
          <a:prstGeom prst="rect">
            <a:avLst/>
          </a:prstGeom>
        </p:spPr>
        <p:txBody>
          <a:bodyPr wrap="square">
            <a:spAutoFit/>
          </a:bodyPr>
          <a:lstStyle/>
          <a:p>
            <a:pPr algn="ctr"/>
            <a:r>
              <a:rPr lang="es-EC" sz="1400" dirty="0">
                <a:solidFill>
                  <a:schemeClr val="bg1"/>
                </a:solidFill>
              </a:rPr>
              <a:t>Son capaces de comunicarse, tomar decisiones, solucionar problemas, crear un ambiente laboral positivo</a:t>
            </a:r>
          </a:p>
        </p:txBody>
      </p:sp>
      <p:sp>
        <p:nvSpPr>
          <p:cNvPr id="21" name="Rectángulo 20"/>
          <p:cNvSpPr/>
          <p:nvPr/>
        </p:nvSpPr>
        <p:spPr>
          <a:xfrm>
            <a:off x="2084367" y="2821712"/>
            <a:ext cx="4960168" cy="307777"/>
          </a:xfrm>
          <a:prstGeom prst="rect">
            <a:avLst/>
          </a:prstGeom>
        </p:spPr>
        <p:txBody>
          <a:bodyPr wrap="square">
            <a:spAutoFit/>
          </a:bodyPr>
          <a:lstStyle/>
          <a:p>
            <a:pPr algn="ctr"/>
            <a:r>
              <a:rPr lang="es-EC" sz="1400" dirty="0">
                <a:solidFill>
                  <a:schemeClr val="bg1"/>
                </a:solidFill>
              </a:rPr>
              <a:t>dirigir a su equipo de trabajo </a:t>
            </a:r>
          </a:p>
        </p:txBody>
      </p:sp>
      <p:sp>
        <p:nvSpPr>
          <p:cNvPr id="22" name="Rectángulo 21"/>
          <p:cNvSpPr/>
          <p:nvPr/>
        </p:nvSpPr>
        <p:spPr>
          <a:xfrm>
            <a:off x="2764451" y="2196681"/>
            <a:ext cx="3600000" cy="307777"/>
          </a:xfrm>
          <a:prstGeom prst="rect">
            <a:avLst/>
          </a:prstGeom>
        </p:spPr>
        <p:txBody>
          <a:bodyPr wrap="square">
            <a:spAutoFit/>
          </a:bodyPr>
          <a:lstStyle/>
          <a:p>
            <a:pPr algn="ctr"/>
            <a:r>
              <a:rPr lang="es-EC" sz="1400" dirty="0">
                <a:solidFill>
                  <a:schemeClr val="bg1"/>
                </a:solidFill>
              </a:rPr>
              <a:t>no únicamente la delegación de</a:t>
            </a:r>
          </a:p>
        </p:txBody>
      </p:sp>
      <p:sp>
        <p:nvSpPr>
          <p:cNvPr id="24" name="Rectángulo 23"/>
          <p:cNvSpPr/>
          <p:nvPr/>
        </p:nvSpPr>
        <p:spPr>
          <a:xfrm>
            <a:off x="3995013" y="1549369"/>
            <a:ext cx="1080745" cy="307777"/>
          </a:xfrm>
          <a:prstGeom prst="rect">
            <a:avLst/>
          </a:prstGeom>
        </p:spPr>
        <p:txBody>
          <a:bodyPr wrap="none">
            <a:spAutoFit/>
          </a:bodyPr>
          <a:lstStyle/>
          <a:p>
            <a:pPr algn="ctr"/>
            <a:r>
              <a:rPr lang="es-EC" sz="1400" dirty="0">
                <a:solidFill>
                  <a:schemeClr val="bg1"/>
                </a:solidFill>
              </a:rPr>
              <a:t>actividades</a:t>
            </a:r>
          </a:p>
        </p:txBody>
      </p:sp>
      <p:pic>
        <p:nvPicPr>
          <p:cNvPr id="3080" name="Picture 8" descr="Resultado de imagen para infografia plantillas vacias linea de tiempo&quot;"/>
          <p:cNvPicPr>
            <a:picLocks noChangeAspect="1" noChangeArrowheads="1"/>
          </p:cNvPicPr>
          <p:nvPr/>
        </p:nvPicPr>
        <p:blipFill rotWithShape="1">
          <a:blip r:embed="rId6">
            <a:extLst>
              <a:ext uri="{28A0092B-C50C-407E-A947-70E740481C1C}">
                <a14:useLocalDpi xmlns:a14="http://schemas.microsoft.com/office/drawing/2010/main" val="0"/>
              </a:ext>
            </a:extLst>
          </a:blip>
          <a:srcRect l="14213" t="4993" r="40434" b="4997"/>
          <a:stretch/>
        </p:blipFill>
        <p:spPr bwMode="auto">
          <a:xfrm>
            <a:off x="7751390" y="827528"/>
            <a:ext cx="2304256" cy="432966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n para lider animado&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80073" y="1634862"/>
            <a:ext cx="801806" cy="951610"/>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5126" name="Picture 6" descr="Resultado de imagen para havilidades animado&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62687" y="3186103"/>
            <a:ext cx="890969" cy="89096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214904"/>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Tema8">
  <a:themeElements>
    <a:clrScheme name="Personalizado 5">
      <a:dk1>
        <a:srgbClr val="000000"/>
      </a:dk1>
      <a:lt1>
        <a:srgbClr val="FFFFFF"/>
      </a:lt1>
      <a:dk2>
        <a:srgbClr val="768395"/>
      </a:dk2>
      <a:lt2>
        <a:srgbClr val="F0F0F0"/>
      </a:lt2>
      <a:accent1>
        <a:srgbClr val="DD1D29"/>
      </a:accent1>
      <a:accent2>
        <a:srgbClr val="0B1F73"/>
      </a:accent2>
      <a:accent3>
        <a:srgbClr val="EF4559"/>
      </a:accent3>
      <a:accent4>
        <a:srgbClr val="127DB9"/>
      </a:accent4>
      <a:accent5>
        <a:srgbClr val="545454"/>
      </a:accent5>
      <a:accent6>
        <a:srgbClr val="818181"/>
      </a:accent6>
      <a:hlink>
        <a:srgbClr val="4472C4"/>
      </a:hlink>
      <a:folHlink>
        <a:srgbClr val="BFBFBF"/>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Tema8</Template>
  <TotalTime>14319</TotalTime>
  <Words>5170</Words>
  <Application>Microsoft Office PowerPoint</Application>
  <PresentationFormat>Personalizado</PresentationFormat>
  <Paragraphs>1022</Paragraphs>
  <Slides>43</Slides>
  <Notes>16</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43</vt:i4>
      </vt:variant>
    </vt:vector>
  </HeadingPairs>
  <TitlesOfParts>
    <vt:vector size="49" baseType="lpstr">
      <vt:lpstr>Arial</vt:lpstr>
      <vt:lpstr>Arial Narrow</vt:lpstr>
      <vt:lpstr>Calibri</vt:lpstr>
      <vt:lpstr>Times New Roman</vt:lpstr>
      <vt:lpstr>Tema8</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Ingrith Arroyo</dc:creator>
  <cp:lastModifiedBy>【●☮•►Aleeh ◄•☮● 】ϟ</cp:lastModifiedBy>
  <cp:revision>1175</cp:revision>
  <dcterms:created xsi:type="dcterms:W3CDTF">2018-06-18T02:07:28Z</dcterms:created>
  <dcterms:modified xsi:type="dcterms:W3CDTF">2020-02-28T01:57:16Z</dcterms:modified>
</cp:coreProperties>
</file>